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14" r:id="rId5"/>
    <p:sldMasterId id="2147483724" r:id="rId6"/>
  </p:sldMasterIdLst>
  <p:notesMasterIdLst>
    <p:notesMasterId r:id="rId68"/>
  </p:notesMasterIdLst>
  <p:handoutMasterIdLst>
    <p:handoutMasterId r:id="rId69"/>
  </p:handoutMasterIdLst>
  <p:sldIdLst>
    <p:sldId id="1476" r:id="rId7"/>
    <p:sldId id="1525" r:id="rId8"/>
    <p:sldId id="1524" r:id="rId9"/>
    <p:sldId id="1968" r:id="rId10"/>
    <p:sldId id="1969" r:id="rId11"/>
    <p:sldId id="1935" r:id="rId12"/>
    <p:sldId id="1936" r:id="rId13"/>
    <p:sldId id="1970" r:id="rId14"/>
    <p:sldId id="1971" r:id="rId15"/>
    <p:sldId id="1916" r:id="rId16"/>
    <p:sldId id="1937" r:id="rId17"/>
    <p:sldId id="1938" r:id="rId18"/>
    <p:sldId id="1917" r:id="rId19"/>
    <p:sldId id="1942" r:id="rId20"/>
    <p:sldId id="1906" r:id="rId21"/>
    <p:sldId id="1943" r:id="rId22"/>
    <p:sldId id="1974" r:id="rId23"/>
    <p:sldId id="1945" r:id="rId24"/>
    <p:sldId id="1944" r:id="rId25"/>
    <p:sldId id="1905" r:id="rId26"/>
    <p:sldId id="1992" r:id="rId27"/>
    <p:sldId id="1946" r:id="rId28"/>
    <p:sldId id="1947" r:id="rId29"/>
    <p:sldId id="1918" r:id="rId30"/>
    <p:sldId id="1919" r:id="rId31"/>
    <p:sldId id="1948" r:id="rId32"/>
    <p:sldId id="1949" r:id="rId33"/>
    <p:sldId id="1950" r:id="rId34"/>
    <p:sldId id="1951" r:id="rId35"/>
    <p:sldId id="1952" r:id="rId36"/>
    <p:sldId id="1953" r:id="rId37"/>
    <p:sldId id="1988" r:id="rId38"/>
    <p:sldId id="1977" r:id="rId39"/>
    <p:sldId id="1975" r:id="rId40"/>
    <p:sldId id="1978" r:id="rId41"/>
    <p:sldId id="1979" r:id="rId42"/>
    <p:sldId id="1981" r:id="rId43"/>
    <p:sldId id="1980" r:id="rId44"/>
    <p:sldId id="1976" r:id="rId45"/>
    <p:sldId id="1984" r:id="rId46"/>
    <p:sldId id="1908" r:id="rId47"/>
    <p:sldId id="1957" r:id="rId48"/>
    <p:sldId id="1909" r:id="rId49"/>
    <p:sldId id="1958" r:id="rId50"/>
    <p:sldId id="1959" r:id="rId51"/>
    <p:sldId id="1960" r:id="rId52"/>
    <p:sldId id="1967" r:id="rId53"/>
    <p:sldId id="1961" r:id="rId54"/>
    <p:sldId id="1962" r:id="rId55"/>
    <p:sldId id="1899" r:id="rId56"/>
    <p:sldId id="1900" r:id="rId57"/>
    <p:sldId id="1985" r:id="rId58"/>
    <p:sldId id="1901" r:id="rId59"/>
    <p:sldId id="1986" r:id="rId60"/>
    <p:sldId id="1910" r:id="rId61"/>
    <p:sldId id="1913" r:id="rId62"/>
    <p:sldId id="1987" r:id="rId63"/>
    <p:sldId id="1954" r:id="rId64"/>
    <p:sldId id="1989" r:id="rId65"/>
    <p:sldId id="1990" r:id="rId66"/>
    <p:sldId id="1991" r:id="rId6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1358"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22903"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3419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45667"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56875" algn="l" defTabSz="822903" rtl="0" eaLnBrk="1" latinLnBrk="0" hangingPunct="1">
      <a:defRPr sz="4000" kern="1200">
        <a:solidFill>
          <a:schemeClr val="bg1"/>
        </a:solidFill>
        <a:latin typeface="Arial Rounded MT Bold" pitchFamily="34" charset="0"/>
        <a:ea typeface="+mn-ea"/>
        <a:cs typeface="Arial" charset="0"/>
      </a:defRPr>
    </a:lvl6pPr>
    <a:lvl7pPr marL="2468248" algn="l" defTabSz="822903" rtl="0" eaLnBrk="1" latinLnBrk="0" hangingPunct="1">
      <a:defRPr sz="4000" kern="1200">
        <a:solidFill>
          <a:schemeClr val="bg1"/>
        </a:solidFill>
        <a:latin typeface="Arial Rounded MT Bold" pitchFamily="34" charset="0"/>
        <a:ea typeface="+mn-ea"/>
        <a:cs typeface="Arial" charset="0"/>
      </a:defRPr>
    </a:lvl7pPr>
    <a:lvl8pPr marL="2879657" algn="l" defTabSz="822903" rtl="0" eaLnBrk="1" latinLnBrk="0" hangingPunct="1">
      <a:defRPr sz="4000" kern="1200">
        <a:solidFill>
          <a:schemeClr val="bg1"/>
        </a:solidFill>
        <a:latin typeface="Arial Rounded MT Bold" pitchFamily="34" charset="0"/>
        <a:ea typeface="+mn-ea"/>
        <a:cs typeface="Arial" charset="0"/>
      </a:defRPr>
    </a:lvl8pPr>
    <a:lvl9pPr marL="3291077" algn="l" defTabSz="822903"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34" autoAdjust="0"/>
    <p:restoredTop sz="85414" autoAdjust="0"/>
  </p:normalViewPr>
  <p:slideViewPr>
    <p:cSldViewPr>
      <p:cViewPr varScale="1">
        <p:scale>
          <a:sx n="108" d="100"/>
          <a:sy n="108" d="100"/>
        </p:scale>
        <p:origin x="-84" y="-360"/>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80"/>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16.20-23 Began to teach the Execution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18,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16.20-23 Began to teach the Execution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18,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1358"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22903" algn="l" rtl="0" fontAlgn="base">
      <a:spcBef>
        <a:spcPct val="30000"/>
      </a:spcBef>
      <a:spcAft>
        <a:spcPct val="0"/>
      </a:spcAft>
      <a:defRPr sz="1200" kern="1200">
        <a:solidFill>
          <a:schemeClr val="tx1"/>
        </a:solidFill>
        <a:latin typeface="Arial" charset="0"/>
        <a:ea typeface="+mn-ea"/>
        <a:cs typeface="Arial" charset="0"/>
      </a:defRPr>
    </a:lvl3pPr>
    <a:lvl4pPr marL="1234197" algn="l" rtl="0" fontAlgn="base">
      <a:spcBef>
        <a:spcPct val="30000"/>
      </a:spcBef>
      <a:spcAft>
        <a:spcPct val="0"/>
      </a:spcAft>
      <a:defRPr sz="1200" kern="1200">
        <a:solidFill>
          <a:schemeClr val="tx1"/>
        </a:solidFill>
        <a:latin typeface="Arial" charset="0"/>
        <a:ea typeface="+mn-ea"/>
        <a:cs typeface="Arial" charset="0"/>
      </a:defRPr>
    </a:lvl4pPr>
    <a:lvl5pPr marL="1645667" algn="l" rtl="0" fontAlgn="base">
      <a:spcBef>
        <a:spcPct val="30000"/>
      </a:spcBef>
      <a:spcAft>
        <a:spcPct val="0"/>
      </a:spcAft>
      <a:defRPr sz="1200" kern="1200">
        <a:solidFill>
          <a:schemeClr val="tx1"/>
        </a:solidFill>
        <a:latin typeface="Arial" charset="0"/>
        <a:ea typeface="+mn-ea"/>
        <a:cs typeface="Arial" charset="0"/>
      </a:defRPr>
    </a:lvl5pPr>
    <a:lvl6pPr marL="2056875" algn="l" defTabSz="822903" rtl="0" eaLnBrk="1" latinLnBrk="0" hangingPunct="1">
      <a:defRPr sz="1200" kern="1200">
        <a:solidFill>
          <a:schemeClr val="tx1"/>
        </a:solidFill>
        <a:latin typeface="+mn-lt"/>
        <a:ea typeface="+mn-ea"/>
        <a:cs typeface="+mn-cs"/>
      </a:defRPr>
    </a:lvl6pPr>
    <a:lvl7pPr marL="2468248" algn="l" defTabSz="822903" rtl="0" eaLnBrk="1" latinLnBrk="0" hangingPunct="1">
      <a:defRPr sz="1200" kern="1200">
        <a:solidFill>
          <a:schemeClr val="tx1"/>
        </a:solidFill>
        <a:latin typeface="+mn-lt"/>
        <a:ea typeface="+mn-ea"/>
        <a:cs typeface="+mn-cs"/>
      </a:defRPr>
    </a:lvl7pPr>
    <a:lvl8pPr marL="2879657" algn="l" defTabSz="822903" rtl="0" eaLnBrk="1" latinLnBrk="0" hangingPunct="1">
      <a:defRPr sz="1200" kern="1200">
        <a:solidFill>
          <a:schemeClr val="tx1"/>
        </a:solidFill>
        <a:latin typeface="+mn-lt"/>
        <a:ea typeface="+mn-ea"/>
        <a:cs typeface="+mn-cs"/>
      </a:defRPr>
    </a:lvl8pPr>
    <a:lvl9pPr marL="3291077" algn="l" defTabSz="8229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alachipedia.com/index.php?title=Embarrassing_Oth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alachipedia.com/index.php?title=Embarrassing_Othe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alachipedia.com/index.php?title=Embarrassing_Oth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u.org/torah/mitzvot/taryag/mitzvah24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u.org/torah/mitzvot/taryag/mitzvah24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faithcomesbyhearing.com/audio-bibles/resour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thegospelcoalition.org/evangelical-history/2016/08/19/where-did-the-footprints-poem-come-fr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interest.com/explore/footprints-poe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xfrm>
            <a:off x="228600" y="4191000"/>
            <a:ext cx="6248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Yeshua and inner 3 </a:t>
            </a:r>
            <a:r>
              <a:rPr lang="en-US" altLang="en-US" dirty="0" smtClean="0">
                <a:cs typeface="Arial" pitchFamily="34" charset="0"/>
              </a:rPr>
              <a:t>leaders descend </a:t>
            </a:r>
            <a:r>
              <a:rPr lang="en-US" altLang="en-US" dirty="0" smtClean="0">
                <a:cs typeface="Arial" pitchFamily="34" charset="0"/>
              </a:rPr>
              <a:t>from the mountain / glory revelation to sea of humanity of sickness, sin, satanic strongholds.</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10</a:t>
            </a:fld>
            <a:endParaRPr lang="en-US" altLang="en-US" sz="1800" kern="0">
              <a:solidFill>
                <a:srgbClr val="000000"/>
              </a:solidFill>
            </a:endParaRPr>
          </a:p>
        </p:txBody>
      </p:sp>
    </p:spTree>
    <p:extLst>
      <p:ext uri="{BB962C8B-B14F-4D97-AF65-F5344CB8AC3E}">
        <p14:creationId xmlns:p14="http://schemas.microsoft.com/office/powerpoint/2010/main" val="91096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with a critically sick child!</a:t>
            </a:r>
          </a:p>
          <a:p>
            <a:r>
              <a:rPr lang="en-US" dirty="0" smtClean="0"/>
              <a:t>Distress not solved by Y’s trainees in faith and prayer.</a:t>
            </a:r>
            <a:endParaRPr lang="en-US" dirty="0"/>
          </a:p>
        </p:txBody>
      </p:sp>
      <p:sp>
        <p:nvSpPr>
          <p:cNvPr id="4" name="Header Placeholder 3"/>
          <p:cNvSpPr>
            <a:spLocks noGrp="1"/>
          </p:cNvSpPr>
          <p:nvPr>
            <p:ph type="hdr" sz="quarter" idx="10"/>
          </p:nvPr>
        </p:nvSpPr>
        <p:spPr/>
        <p:txBody>
          <a:bodyPr/>
          <a:lstStyle/>
          <a:p>
            <a:r>
              <a:rPr lang="en-US" altLang="en-US" smtClean="0">
                <a:solidFill>
                  <a:srgbClr val="000000"/>
                </a:solidFill>
              </a:rPr>
              <a:t>Mtt. 17.14-18 Faith for healing </a:t>
            </a:r>
            <a:endParaRPr lang="en-US" altLang="en-US">
              <a:solidFill>
                <a:srgbClr val="000000"/>
              </a:solidFill>
            </a:endParaRPr>
          </a:p>
        </p:txBody>
      </p:sp>
      <p:sp>
        <p:nvSpPr>
          <p:cNvPr id="5" name="Date Placeholder 4"/>
          <p:cNvSpPr>
            <a:spLocks noGrp="1"/>
          </p:cNvSpPr>
          <p:nvPr>
            <p:ph type="dt" idx="11"/>
          </p:nvPr>
        </p:nvSpPr>
        <p:spPr/>
        <p:txBody>
          <a:bodyPr/>
          <a:lstStyle/>
          <a:p>
            <a:r>
              <a:rPr lang="en-US" altLang="en-US" smtClean="0">
                <a:solidFill>
                  <a:srgbClr val="000000"/>
                </a:solidFill>
              </a:rPr>
              <a:t>April 1, 2017   5777</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346629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324600" cy="4419600"/>
          </a:xfrm>
        </p:spPr>
        <p:txBody>
          <a:bodyPr/>
          <a:lstStyle/>
          <a:p>
            <a:r>
              <a:rPr lang="en-US" baseline="0" dirty="0" smtClean="0"/>
              <a:t>Yeshua </a:t>
            </a:r>
            <a:r>
              <a:rPr lang="en-US" baseline="0" dirty="0" smtClean="0"/>
              <a:t>healed the boy, solved the boy’s problem.  </a:t>
            </a:r>
            <a:r>
              <a:rPr lang="en-US" baseline="0" dirty="0" smtClean="0">
                <a:solidFill>
                  <a:srgbClr val="C00000"/>
                </a:solidFill>
              </a:rPr>
              <a:t>But the </a:t>
            </a:r>
            <a:r>
              <a:rPr lang="en-US" baseline="0" dirty="0" err="1" smtClean="0">
                <a:solidFill>
                  <a:srgbClr val="C00000"/>
                </a:solidFill>
              </a:rPr>
              <a:t>talmidim’s</a:t>
            </a:r>
            <a:r>
              <a:rPr lang="en-US" baseline="0" dirty="0" smtClean="0">
                <a:solidFill>
                  <a:srgbClr val="C00000"/>
                </a:solidFill>
              </a:rPr>
              <a:t> / disciples’ </a:t>
            </a:r>
            <a:r>
              <a:rPr lang="en-US" baseline="0" dirty="0" smtClean="0">
                <a:solidFill>
                  <a:srgbClr val="C00000"/>
                </a:solidFill>
              </a:rPr>
              <a:t>functionality?</a:t>
            </a:r>
          </a:p>
        </p:txBody>
      </p:sp>
      <p:sp>
        <p:nvSpPr>
          <p:cNvPr id="4" name="Header Placeholder 3"/>
          <p:cNvSpPr>
            <a:spLocks noGrp="1"/>
          </p:cNvSpPr>
          <p:nvPr>
            <p:ph type="hdr" sz="quarter" idx="10"/>
          </p:nvPr>
        </p:nvSpPr>
        <p:spPr/>
        <p:txBody>
          <a:bodyPr/>
          <a:lstStyle/>
          <a:p>
            <a:r>
              <a:rPr lang="en-US" altLang="en-US" smtClean="0">
                <a:solidFill>
                  <a:srgbClr val="000000"/>
                </a:solidFill>
              </a:rPr>
              <a:t>Mtt. 17.14-18 Faith for healing </a:t>
            </a:r>
            <a:endParaRPr lang="en-US" altLang="en-US">
              <a:solidFill>
                <a:srgbClr val="000000"/>
              </a:solidFill>
            </a:endParaRPr>
          </a:p>
        </p:txBody>
      </p:sp>
      <p:sp>
        <p:nvSpPr>
          <p:cNvPr id="5" name="Date Placeholder 4"/>
          <p:cNvSpPr>
            <a:spLocks noGrp="1"/>
          </p:cNvSpPr>
          <p:nvPr>
            <p:ph type="dt" idx="11"/>
          </p:nvPr>
        </p:nvSpPr>
        <p:spPr/>
        <p:txBody>
          <a:bodyPr/>
          <a:lstStyle/>
          <a:p>
            <a:r>
              <a:rPr lang="en-US" altLang="en-US" smtClean="0">
                <a:solidFill>
                  <a:srgbClr val="000000"/>
                </a:solidFill>
              </a:rPr>
              <a:t>April 1, 2017   5777</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11127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81000" y="4191000"/>
            <a:ext cx="6172200" cy="4495800"/>
          </a:xfrm>
        </p:spPr>
        <p:txBody>
          <a:bodyPr/>
          <a:lstStyle/>
          <a:p>
            <a:r>
              <a:rPr lang="en-US" dirty="0" smtClean="0"/>
              <a:t>Why privately?  Why not ask right there?</a:t>
            </a:r>
          </a:p>
          <a:p>
            <a:r>
              <a:rPr lang="en-US" dirty="0" smtClean="0"/>
              <a:t>Embarrassed </a:t>
            </a:r>
            <a:r>
              <a:rPr lang="en-US" dirty="0" smtClean="0"/>
              <a:t>by their failure</a:t>
            </a:r>
            <a:r>
              <a:rPr lang="en-US" dirty="0" smtClean="0"/>
              <a:t>.</a:t>
            </a:r>
          </a:p>
          <a:p>
            <a:r>
              <a:rPr lang="en-US" dirty="0" smtClean="0"/>
              <a:t>Jewish understanding of Torah has a LOT to say on the theme of embarrassing/humiliating people</a:t>
            </a:r>
            <a:r>
              <a:rPr lang="en-US" dirty="0" smtClean="0"/>
              <a:t>.  Yeshua understood their need for private, non humiliating help with this failure.</a:t>
            </a:r>
          </a:p>
          <a:p>
            <a:r>
              <a:rPr lang="en-US" dirty="0" smtClean="0"/>
              <a:t>Might seem like a rabbit trail, but important.</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13</a:t>
            </a:fld>
            <a:endParaRPr lang="en-US" sz="1800" kern="0">
              <a:solidFill>
                <a:sysClr val="windowText" lastClr="000000"/>
              </a:solidFill>
            </a:endParaRPr>
          </a:p>
        </p:txBody>
      </p:sp>
    </p:spTree>
    <p:extLst>
      <p:ext uri="{BB962C8B-B14F-4D97-AF65-F5344CB8AC3E}">
        <p14:creationId xmlns:p14="http://schemas.microsoft.com/office/powerpoint/2010/main" val="127237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a:t>
            </a:r>
            <a:r>
              <a:rPr lang="en-US" altLang="en-US" sz="1100" dirty="0" smtClean="0">
                <a:hlinkClick r:id="rId3"/>
              </a:rPr>
              <a:t>www.halachipedia.com/index.php?title=Embarrassing_Others</a:t>
            </a:r>
            <a:endParaRPr lang="en-US" altLang="en-US" sz="1100" dirty="0" smtClean="0"/>
          </a:p>
          <a:p>
            <a:endParaRPr lang="en-US" altLang="en-US" sz="1100" dirty="0"/>
          </a:p>
          <a:p>
            <a:r>
              <a:rPr lang="en-US" altLang="en-US" baseline="30000" dirty="0" smtClean="0"/>
              <a:t>Lev 19.17</a:t>
            </a:r>
            <a:r>
              <a:rPr lang="en-US" altLang="en-US" dirty="0" smtClean="0"/>
              <a:t> </a:t>
            </a:r>
            <a:r>
              <a:rPr lang="en-US" dirty="0"/>
              <a:t> </a:t>
            </a:r>
            <a:r>
              <a:rPr lang="en-US" dirty="0" smtClean="0"/>
              <a:t>“Rebuke </a:t>
            </a:r>
            <a:r>
              <a:rPr lang="en-US" dirty="0"/>
              <a:t>your neighbor frankly, so that you won't carry sin because of him.</a:t>
            </a:r>
            <a:endParaRPr lang="en-US" alt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a:t>
            </a:r>
            <a:r>
              <a:rPr lang="en-US" altLang="en-US" sz="1100" dirty="0" smtClean="0">
                <a:hlinkClick r:id="rId3"/>
              </a:rPr>
              <a:t>www.halachipedia.com/index.php?title=Embarrassing_Others</a:t>
            </a:r>
            <a:endParaRPr lang="en-US" altLang="en-US" sz="1100" dirty="0" smtClean="0"/>
          </a:p>
          <a:p>
            <a:endParaRPr lang="en-US" altLang="en-US" sz="1100" dirty="0"/>
          </a:p>
          <a:p>
            <a:pPr lvl="0"/>
            <a:r>
              <a:rPr lang="en-US" altLang="en-US" baseline="30000" dirty="0">
                <a:solidFill>
                  <a:srgbClr val="000000"/>
                </a:solidFill>
              </a:rPr>
              <a:t>Lev 19.17</a:t>
            </a:r>
            <a:r>
              <a:rPr lang="en-US" altLang="en-US" dirty="0">
                <a:solidFill>
                  <a:srgbClr val="000000"/>
                </a:solidFill>
              </a:rPr>
              <a:t> </a:t>
            </a:r>
            <a:r>
              <a:rPr lang="en-US" dirty="0">
                <a:solidFill>
                  <a:srgbClr val="000000"/>
                </a:solidFill>
              </a:rPr>
              <a:t> “Rebuke your neighbor frankly, </a:t>
            </a:r>
            <a:r>
              <a:rPr lang="en-US" u="sng" dirty="0">
                <a:solidFill>
                  <a:srgbClr val="C00000"/>
                </a:solidFill>
              </a:rPr>
              <a:t>so that you won't carry sin because of him.</a:t>
            </a:r>
            <a:endParaRPr lang="en-US" altLang="en-US" sz="1100" u="sng" dirty="0">
              <a:solidFill>
                <a:srgbClr val="C00000"/>
              </a:solidFill>
            </a:endParaRPr>
          </a:p>
          <a:p>
            <a:endParaRPr lang="en-US" alt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33400" y="6096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http://www.halachipedia.com/index.php?title=Embarrassing_Others</a:t>
            </a:r>
            <a:endParaRPr lang="en-US" altLang="en-US"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a:t>
            </a:r>
            <a:r>
              <a:rPr lang="en-US" altLang="en-US" sz="1100" dirty="0" smtClean="0"/>
              <a:t>www.halachipedia.com/index.php?title=Embarrassing_Others</a:t>
            </a:r>
          </a:p>
          <a:p>
            <a:endParaRPr lang="en-US" altLang="en-US" sz="1100" dirty="0" smtClean="0"/>
          </a:p>
          <a:p>
            <a:r>
              <a:rPr lang="en-US" altLang="en-US" dirty="0" smtClean="0"/>
              <a:t>Rabbinic: not absolute,</a:t>
            </a:r>
            <a:r>
              <a:rPr lang="en-US" altLang="en-US" baseline="0" dirty="0" smtClean="0"/>
              <a:t> but helpful.</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http://www.halachipedia.com/index.php?title=Embarrassing_Others</a:t>
            </a:r>
          </a:p>
          <a:p>
            <a:endParaRPr lang="en-US" altLang="en-US" sz="1100" dirty="0" smtClean="0"/>
          </a:p>
          <a:p>
            <a:r>
              <a:rPr lang="en-US" altLang="en-US" dirty="0" smtClean="0"/>
              <a:t>Usually justify shaming neighbors</a:t>
            </a:r>
            <a:r>
              <a:rPr lang="en-US" altLang="en-US" dirty="0" smtClean="0"/>
              <a:t>.</a:t>
            </a:r>
          </a:p>
          <a:p>
            <a:r>
              <a:rPr lang="en-US" altLang="en-US" dirty="0"/>
              <a:t>Rabbinic: not absolute, but helpful</a:t>
            </a:r>
            <a:r>
              <a:rPr lang="en-US" altLang="en-US" dirty="0" smtClean="0"/>
              <a:t>.</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a:t>
            </a:r>
            <a:r>
              <a:rPr lang="en-US" altLang="en-US" sz="1100" dirty="0" smtClean="0">
                <a:hlinkClick r:id="rId3"/>
              </a:rPr>
              <a:t>www.halachipedia.com/index.php?title=Embarrassing_Others</a:t>
            </a:r>
            <a:endParaRPr lang="en-US" altLang="en-US" sz="1100" dirty="0" smtClean="0"/>
          </a:p>
          <a:p>
            <a:endParaRPr lang="en-US" altLang="en-US" dirty="0"/>
          </a:p>
          <a:p>
            <a:r>
              <a:rPr lang="en-US" altLang="en-US" dirty="0" smtClean="0"/>
              <a:t>Whenever anything goes wrong at Or </a:t>
            </a:r>
            <a:r>
              <a:rPr lang="en-US" altLang="en-US" dirty="0" err="1" smtClean="0"/>
              <a:t>HaOlam</a:t>
            </a:r>
            <a:r>
              <a:rPr lang="en-US" altLang="en-US" dirty="0" smtClean="0"/>
              <a:t>, no matter whose mistake, failure, forgetting, I always say, “I failing to communicate.”  “There was a problem.” “Something went wrong.”  Never point out the faulty person.  At least that’s my plan.  “Buck stops here,” in any case.  It’s all my fault.  </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https://www.ou.org/torah/mitzvot/taryag/mitzvah240</a:t>
            </a:r>
            <a:r>
              <a:rPr lang="en-US" altLang="en-US" sz="1200" dirty="0" smtClean="0">
                <a:hlinkClick r:id="rId3"/>
              </a:rPr>
              <a:t>/</a:t>
            </a:r>
            <a:endParaRPr lang="en-US" altLang="en-US" sz="1200" dirty="0" smtClean="0"/>
          </a:p>
          <a:p>
            <a:r>
              <a:rPr lang="en-US" altLang="en-US" dirty="0" smtClean="0"/>
              <a:t>There are times of appropriate public rebuke, but less than we imagine.</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https://www.ou.org/torah/mitzvot/taryag/mitzvah240</a:t>
            </a:r>
            <a:r>
              <a:rPr lang="en-US" altLang="en-US" sz="1200" dirty="0" smtClean="0">
                <a:hlinkClick r:id="rId3"/>
              </a:rPr>
              <a:t>/</a:t>
            </a:r>
            <a:endParaRPr lang="en-US" altLang="en-US" sz="1200" dirty="0" smtClean="0"/>
          </a:p>
          <a:p>
            <a:r>
              <a:rPr lang="en-US" altLang="en-US" dirty="0" smtClean="0"/>
              <a:t>There are times of appropriate public rebuke, but less than we imagine.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https://www.ou.org/torah/mitzvot/taryag/mitzvah240/</a:t>
            </a:r>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81000" y="4191000"/>
            <a:ext cx="6172200" cy="4495800"/>
          </a:xfrm>
        </p:spPr>
        <p:txBody>
          <a:bodyPr/>
          <a:lstStyle/>
          <a:p>
            <a:r>
              <a:rPr lang="en-US" dirty="0" smtClean="0"/>
              <a:t>Yeshua</a:t>
            </a:r>
            <a:r>
              <a:rPr lang="en-US" baseline="0" dirty="0" smtClean="0"/>
              <a:t> seemed totally in sync with this.  Although gave public rebukes, as appropriate.  All Matt 23 is a public rebuke, but even then, </a:t>
            </a:r>
            <a:r>
              <a:rPr lang="en-US" baseline="0" dirty="0" smtClean="0"/>
              <a:t>concluded with </a:t>
            </a:r>
            <a:r>
              <a:rPr lang="en-US" baseline="0" dirty="0" smtClean="0"/>
              <a:t>hope</a:t>
            </a:r>
            <a:r>
              <a:rPr lang="en-US" baseline="0" dirty="0" smtClean="0"/>
              <a:t>.</a:t>
            </a:r>
          </a:p>
          <a:p>
            <a:r>
              <a:rPr lang="en-US" dirty="0" smtClean="0"/>
              <a:t>So, He privately addresses their failure…</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23</a:t>
            </a:fld>
            <a:endParaRPr lang="en-US" sz="1800" kern="0">
              <a:solidFill>
                <a:sysClr val="windowText" lastClr="000000"/>
              </a:solidFill>
            </a:endParaRPr>
          </a:p>
        </p:txBody>
      </p:sp>
    </p:spTree>
    <p:extLst>
      <p:ext uri="{BB962C8B-B14F-4D97-AF65-F5344CB8AC3E}">
        <p14:creationId xmlns:p14="http://schemas.microsoft.com/office/powerpoint/2010/main" val="127237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Not none, but little.  </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Many of you were here when Bob Weiner was here.   Really strong exhortation to me on faith.  Bob’s the one whose counsel launched most of our major Messianic leaders: Jon </a:t>
            </a:r>
            <a:r>
              <a:rPr lang="en-US" dirty="0" err="1" smtClean="0"/>
              <a:t>Bernis</a:t>
            </a:r>
            <a:r>
              <a:rPr lang="en-US" dirty="0" smtClean="0"/>
              <a:t>, Paul Wilbur, Dan </a:t>
            </a:r>
            <a:r>
              <a:rPr lang="en-US" dirty="0" err="1" smtClean="0"/>
              <a:t>Juster</a:t>
            </a:r>
            <a:r>
              <a:rPr lang="en-US" dirty="0" smtClean="0"/>
              <a:t>, etc.  Radically affected me.  Since, we’ve bought this facility, my personal outreach at the J, Bernstein coming.  Faith.</a:t>
            </a:r>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24, 2016 5776</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26</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precisely smallest in botanical world, but proverb of the times.</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24, 2016 5776</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27</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$2.62 for 1.4 oz, not expensive  </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r>
              <a:rPr lang="en-US" dirty="0" smtClean="0"/>
              <a:t>K</a:t>
            </a:r>
            <a:r>
              <a:rPr lang="el-GR" dirty="0" smtClean="0"/>
              <a:t>eep that in mind «No woody</a:t>
            </a:r>
            <a:r>
              <a:rPr lang="el-GR" baseline="0" dirty="0" smtClean="0"/>
              <a:t> tissue» in a lachanon</a:t>
            </a:r>
            <a:endParaRPr lang="en-US" dirty="0"/>
          </a:p>
        </p:txBody>
      </p:sp>
      <p:sp>
        <p:nvSpPr>
          <p:cNvPr id="4" name="Header Placeholder 3"/>
          <p:cNvSpPr>
            <a:spLocks noGrp="1"/>
          </p:cNvSpPr>
          <p:nvPr>
            <p:ph type="hdr" sz="quarter" idx="10"/>
          </p:nvPr>
        </p:nvSpPr>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Date Placeholder 4"/>
          <p:cNvSpPr>
            <a:spLocks noGrp="1"/>
          </p:cNvSpPr>
          <p:nvPr>
            <p:ph type="dt" idx="11"/>
          </p:nvPr>
        </p:nvSpPr>
        <p:spPr/>
        <p:txBody>
          <a:bodyPr/>
          <a:lstStyle/>
          <a:p>
            <a:r>
              <a:rPr lang="en-US" altLang="en-US" smtClean="0">
                <a:solidFill>
                  <a:srgbClr val="000000"/>
                </a:solidFill>
              </a:rPr>
              <a:t>Sept 24, 2016 5776</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363985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24, 2016 5776</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29</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You are likely familiar with the following poem and image.  We have a Messianic extension to it.</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24, 2016 5776</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30</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It IS a tall herb, but still an herb, not woody.</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Mtt. 13.31-32 Parable of the Mustard Seed</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24, 2016 5776</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31</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dirty="0" smtClean="0"/>
              <a:t>Not rigid or brittle, soft, succulent, with medicinal value. NOT: “My way or the highway” in non-essentials. </a:t>
            </a:r>
            <a:r>
              <a:rPr lang="en-US" baseline="30000" dirty="0" err="1" smtClean="0"/>
              <a:t>Eph</a:t>
            </a:r>
            <a:r>
              <a:rPr lang="en-US" baseline="30000" dirty="0" smtClean="0"/>
              <a:t> 4.29-32 </a:t>
            </a:r>
            <a:r>
              <a:rPr lang="en-US" b="1" baseline="30000" dirty="0"/>
              <a:t> </a:t>
            </a:r>
            <a:r>
              <a:rPr lang="en-US" dirty="0"/>
              <a:t>Let no harmful word come out of your mouth, but only what is beneficial for building others up according to the need, so that it gives grace to those who hear </a:t>
            </a:r>
            <a:r>
              <a:rPr lang="en-US" dirty="0" smtClean="0"/>
              <a:t>it. Do </a:t>
            </a:r>
            <a:r>
              <a:rPr lang="en-US" dirty="0"/>
              <a:t>not grieve the </a:t>
            </a:r>
            <a:r>
              <a:rPr lang="en-US" i="1" dirty="0" err="1"/>
              <a:t>Ruach</a:t>
            </a:r>
            <a:r>
              <a:rPr lang="en-US" i="1" dirty="0"/>
              <a:t> ha-</a:t>
            </a:r>
            <a:r>
              <a:rPr lang="en-US" i="1" dirty="0" err="1"/>
              <a:t>Kodesh</a:t>
            </a:r>
            <a:r>
              <a:rPr lang="en-US" dirty="0"/>
              <a:t> of </a:t>
            </a:r>
            <a:r>
              <a:rPr lang="en-US" dirty="0" smtClean="0"/>
              <a:t>God,</a:t>
            </a:r>
            <a:r>
              <a:rPr lang="en-US" baseline="30000" dirty="0"/>
              <a:t> </a:t>
            </a:r>
            <a:r>
              <a:rPr lang="en-US" dirty="0" smtClean="0"/>
              <a:t>by </a:t>
            </a:r>
            <a:r>
              <a:rPr lang="en-US" dirty="0"/>
              <a:t>whom you were sealed for the day of </a:t>
            </a:r>
            <a:r>
              <a:rPr lang="en-US" dirty="0" smtClean="0"/>
              <a:t>redemption. Get </a:t>
            </a:r>
            <a:r>
              <a:rPr lang="en-US" dirty="0"/>
              <a:t>rid of all bitterness and rage and anger and quarreling and slander, along with all </a:t>
            </a:r>
            <a:r>
              <a:rPr lang="en-US" dirty="0" smtClean="0"/>
              <a:t>malice.</a:t>
            </a:r>
            <a:r>
              <a:rPr lang="en-US" dirty="0"/>
              <a:t> </a:t>
            </a:r>
            <a:r>
              <a:rPr lang="en-US" dirty="0" smtClean="0"/>
              <a:t>Instead</a:t>
            </a:r>
            <a:r>
              <a:rPr lang="en-US" dirty="0">
                <a:solidFill>
                  <a:srgbClr val="C00000"/>
                </a:solidFill>
              </a:rPr>
              <a:t>, be kind to one another, compassionate, forgiving </a:t>
            </a:r>
            <a:r>
              <a:rPr lang="en-US" dirty="0"/>
              <a:t>each other just as God in Messiah also forgave </a:t>
            </a:r>
            <a:r>
              <a:rPr lang="en-US" dirty="0" smtClean="0"/>
              <a:t>you.    Subtle</a:t>
            </a:r>
          </a:p>
          <a:p>
            <a:pPr marL="228600" indent="-228600">
              <a:buFont typeface="+mj-lt"/>
              <a:buAutoNum type="arabicPeriod"/>
            </a:pPr>
            <a:r>
              <a:rPr lang="el-GR" altLang="en-US" dirty="0" smtClean="0"/>
              <a:t>Annual: </a:t>
            </a:r>
            <a:r>
              <a:rPr lang="en-US" altLang="en-US" dirty="0" smtClean="0"/>
              <a:t>NOT permanent.  Dependent on new LIFE in the </a:t>
            </a:r>
            <a:r>
              <a:rPr lang="en-US" altLang="en-US" dirty="0" err="1" smtClean="0"/>
              <a:t>Ruakh</a:t>
            </a:r>
            <a:r>
              <a:rPr lang="en-US" altLang="en-US" dirty="0" smtClean="0"/>
              <a:t>.  </a:t>
            </a:r>
            <a:r>
              <a:rPr lang="en-US" altLang="en-US" dirty="0" smtClean="0">
                <a:solidFill>
                  <a:srgbClr val="C00000"/>
                </a:solidFill>
              </a:rPr>
              <a:t>Effort in prayer </a:t>
            </a:r>
            <a:r>
              <a:rPr lang="en-US" altLang="en-US" dirty="0" smtClean="0"/>
              <a:t>to keep life in an organization for many </a:t>
            </a:r>
            <a:r>
              <a:rPr lang="en-US" altLang="en-US" dirty="0" smtClean="0">
                <a:solidFill>
                  <a:srgbClr val="C00000"/>
                </a:solidFill>
              </a:rPr>
              <a:t>generations</a:t>
            </a:r>
            <a:r>
              <a:rPr lang="en-US" altLang="en-US" dirty="0" smtClean="0"/>
              <a:t>.  Easy to rigidify. </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Not none, but little.  </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Time in the Word.  Daily.  Regularly.  Deeply.  With commentaries or without.  Marty </a:t>
            </a:r>
            <a:r>
              <a:rPr lang="en-US" altLang="en-US" dirty="0" err="1" smtClean="0"/>
              <a:t>Chernoff</a:t>
            </a:r>
            <a:r>
              <a:rPr lang="en-US" altLang="en-US" dirty="0" smtClean="0"/>
              <a:t>: all who serve must have a commitment to an hour / day in devotions.  Me: encourage, suggest.  </a:t>
            </a:r>
          </a:p>
          <a:p>
            <a:endParaRPr lang="en-US" altLang="en-US" dirty="0"/>
          </a:p>
          <a:p>
            <a:r>
              <a:rPr lang="en-US" altLang="en-US" dirty="0" smtClean="0"/>
              <a:t>What if, “I don’t like to read.”</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hlinkClick r:id="rId3"/>
              </a:rPr>
              <a:t>https://www.faithcomesbyhearing.com/audio-bibles/resources</a:t>
            </a:r>
            <a:endParaRPr lang="en-US" altLang="en-US" dirty="0" smtClean="0"/>
          </a:p>
          <a:p>
            <a:r>
              <a:rPr lang="en-US" altLang="en-US" dirty="0" smtClean="0"/>
              <a:t>Actually, 1307 languages on my phone, as long as I have internet access: hear and read!</a:t>
            </a:r>
            <a:endParaRPr lang="en-US" altLang="en-US" dirty="0" smtClean="0"/>
          </a:p>
          <a:p>
            <a:endParaRPr lang="en-US" altLang="en-US" dirty="0" smtClean="0"/>
          </a:p>
          <a:p>
            <a:r>
              <a:rPr lang="en-US" altLang="en-US" dirty="0" smtClean="0"/>
              <a:t>https://www.faithcomesbyhearing.com/about/our-story</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Download to your smartphone in English, Spanish, French, Russian, Hebrew, German, Chinese, Japanese, Indonesian… </a:t>
            </a:r>
          </a:p>
          <a:p>
            <a:r>
              <a:rPr lang="en-US" altLang="en-US" dirty="0" smtClean="0"/>
              <a:t>And read or listen or both.  1307 languages on my phone!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https://blogs.thegospelcoalition.org/evangelical-history/2016/08/19/where-did-the-footprints-poem-come-from/ </a:t>
            </a:r>
            <a:endParaRPr lang="en-US" altLang="en-US" sz="105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 don’t like to read.  Love letter from your King!  Four chapters/most days for me.</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5425" indent="-225425">
              <a:buFont typeface="+mj-lt"/>
              <a:buAutoNum type="arabicPeriod"/>
            </a:pPr>
            <a:r>
              <a:rPr lang="en-US" altLang="en-US" dirty="0" smtClean="0"/>
              <a:t>Life’s going to be miserable, but I’ll trust </a:t>
            </a:r>
            <a:r>
              <a:rPr lang="en-US" altLang="en-US" dirty="0" smtClean="0"/>
              <a:t>G-d.  No, no, no…Life will be GOOD, in His love.</a:t>
            </a:r>
            <a:endParaRPr lang="en-US" altLang="en-US" dirty="0" smtClean="0"/>
          </a:p>
          <a:p>
            <a:pPr marL="225425" indent="-225425">
              <a:buFont typeface="+mj-lt"/>
              <a:buAutoNum type="arabicPeriod"/>
            </a:pPr>
            <a:r>
              <a:rPr lang="en-US" altLang="en-US" dirty="0" smtClean="0"/>
              <a:t>Temptations NOT resisted, rather </a:t>
            </a:r>
            <a:r>
              <a:rPr lang="en-US" altLang="en-US" dirty="0" smtClean="0"/>
              <a:t>FLEE.</a:t>
            </a:r>
            <a:endParaRPr lang="en-US" altLang="en-US" dirty="0" smtClean="0"/>
          </a:p>
          <a:p>
            <a:pPr marL="225425" indent="-225425">
              <a:buFont typeface="+mj-lt"/>
              <a:buAutoNum type="arabicPeriod"/>
            </a:pPr>
            <a:r>
              <a:rPr lang="en-US" altLang="en-US" dirty="0" smtClean="0"/>
              <a:t>People are against me, speaking bad of me.  Great cure for worrying what people think about you, is that they don’t. But, Yeshua thinks about you ALL the time, thoughts of love and hope and peace.  </a:t>
            </a:r>
          </a:p>
          <a:p>
            <a:pPr marL="225425" indent="-225425">
              <a:buFont typeface="+mj-lt"/>
              <a:buAutoNum type="arabicPeriod"/>
            </a:pPr>
            <a:r>
              <a:rPr lang="en-US" altLang="en-US" dirty="0" smtClean="0"/>
              <a:t>I’ve been hurt.  I’ll serve G-d, but not with THEM</a:t>
            </a:r>
            <a:r>
              <a:rPr lang="en-US" altLang="en-US" dirty="0" smtClean="0"/>
              <a:t>.  Shield of faith</a:t>
            </a:r>
            <a:r>
              <a:rPr lang="en-US" altLang="en-US" dirty="0" smtClean="0">
                <a:sym typeface="Wingdings" panose="05000000000000000000" pitchFamily="2" charset="2"/>
              </a:rPr>
              <a:t> “I choose to forgive.  Don’t feel like it.  And bless, and love.”  Feelings will come.  May need to process the hurt with the person, but without embarrassing them.</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Belt of truth, “loins girt about with truth” modesty, </a:t>
            </a:r>
            <a:r>
              <a:rPr lang="en-US" altLang="en-US" dirty="0" smtClean="0"/>
              <a:t>purity.  Truth is from the Word.  </a:t>
            </a:r>
            <a:endParaRPr lang="en-US" altLang="en-US" dirty="0"/>
          </a:p>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Breastplate</a:t>
            </a:r>
            <a:r>
              <a:rPr lang="en-US" altLang="en-US" baseline="0" dirty="0" smtClean="0"/>
              <a:t> over heart filled with love = righteousness</a:t>
            </a:r>
          </a:p>
          <a:p>
            <a:r>
              <a:rPr lang="en-US" altLang="en-US" baseline="0" dirty="0" smtClean="0">
                <a:solidFill>
                  <a:srgbClr val="C00000"/>
                </a:solidFill>
              </a:rPr>
              <a:t>Feet = go </a:t>
            </a:r>
            <a:r>
              <a:rPr lang="en-US" altLang="en-US" baseline="0" dirty="0" smtClean="0">
                <a:solidFill>
                  <a:srgbClr val="C00000"/>
                </a:solidFill>
                <a:sym typeface="Wingdings" panose="05000000000000000000" pitchFamily="2" charset="2"/>
              </a:rPr>
              <a:t></a:t>
            </a:r>
            <a:r>
              <a:rPr lang="en-US" altLang="en-US" baseline="0" dirty="0" smtClean="0">
                <a:solidFill>
                  <a:srgbClr val="C00000"/>
                </a:solidFill>
              </a:rPr>
              <a:t> serve, speak,</a:t>
            </a:r>
            <a:endParaRPr lang="en-US" altLang="en-US" dirty="0">
              <a:solidFill>
                <a:srgbClr val="C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Commit to TRUST.  Decide to trust.  Not faith in your faith, your mental energy, but in your Messiah…</a:t>
            </a:r>
          </a:p>
          <a:p>
            <a:endParaRPr lang="en-US" altLang="en-US" dirty="0"/>
          </a:p>
          <a:p>
            <a:r>
              <a:rPr lang="en-US" altLang="en-US" dirty="0" smtClean="0"/>
              <a:t>Next verse, Yeshua gives grid for faith…</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But really, essence of bedrock of faith.  Death and resurrection of Messiah…next Shabbat theme.</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An example of trust in effect...[anyone see the movie </a:t>
            </a:r>
            <a:r>
              <a:rPr lang="en-US" altLang="en-US" i="1" dirty="0" smtClean="0"/>
              <a:t>Faith Like Potatoes</a:t>
            </a:r>
            <a:r>
              <a:rPr lang="en-US" altLang="en-US" dirty="0" smtClean="0"/>
              <a:t>?]</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https://blogs.thegospelcoalition.org/evangelical-history/2016/08/19/where-did-the-footprints-poem-come-from/</a:t>
            </a:r>
            <a:endParaRPr lang="en-US" altLang="en-US" sz="1100" dirty="0" smtClean="0"/>
          </a:p>
          <a:p>
            <a:r>
              <a:rPr lang="en-US" altLang="en-US" sz="1100" dirty="0">
                <a:hlinkClick r:id="rId4"/>
              </a:rPr>
              <a:t>https://www.pinterest.com/explore/footprints-poem</a:t>
            </a:r>
            <a:r>
              <a:rPr lang="en-US" altLang="en-US" sz="1100" dirty="0" smtClean="0">
                <a:hlinkClick r:id="rId4"/>
              </a:rPr>
              <a:t>/</a:t>
            </a:r>
            <a:r>
              <a:rPr lang="en-US" altLang="en-US" sz="1100" dirty="0" smtClean="0"/>
              <a:t> </a:t>
            </a:r>
            <a:endParaRPr lang="en-US" altLang="en-US" sz="1100" dirty="0" smtClean="0"/>
          </a:p>
          <a:p>
            <a:endParaRPr lang="en-US" altLang="en-US" dirty="0"/>
          </a:p>
          <a:p>
            <a:r>
              <a:rPr lang="en-US" altLang="en-US" dirty="0" smtClean="0"/>
              <a:t>Sweet.  Good.  Soak it in…He carries us.</a:t>
            </a:r>
          </a:p>
          <a:p>
            <a:r>
              <a:rPr lang="en-US" altLang="en-US" dirty="0" smtClean="0"/>
              <a:t>Here is the Messianic extension.</a:t>
            </a: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http://www.israeltoday.co.il/NewsItem/tabid/178/nid/31409/Default.aspx</a:t>
            </a:r>
          </a:p>
          <a:p>
            <a:pPr algn="l"/>
            <a:r>
              <a:rPr lang="en-US" dirty="0" smtClean="0"/>
              <a:t>A major revival is taking </a:t>
            </a:r>
            <a:r>
              <a:rPr lang="en-US" dirty="0" smtClean="0"/>
              <a:t>place </a:t>
            </a:r>
            <a:r>
              <a:rPr lang="en-US" dirty="0" smtClean="0"/>
              <a:t>in South Africa, and a </a:t>
            </a:r>
            <a:r>
              <a:rPr lang="en-US" dirty="0" smtClean="0"/>
              <a:t>key </a:t>
            </a:r>
            <a:r>
              <a:rPr lang="en-US" dirty="0" smtClean="0"/>
              <a:t>element is love and support for </a:t>
            </a:r>
            <a:r>
              <a:rPr lang="en-US" dirty="0" smtClean="0"/>
              <a:t>Israel </a:t>
            </a:r>
            <a:r>
              <a:rPr lang="en-US" dirty="0" smtClean="0"/>
              <a:t>and the Jewish </a:t>
            </a:r>
            <a:r>
              <a:rPr lang="en-US" dirty="0" smtClean="0"/>
              <a:t>people.</a:t>
            </a:r>
          </a:p>
          <a:p>
            <a:pPr algn="l"/>
            <a:r>
              <a:rPr lang="en-US" dirty="0" smtClean="0"/>
              <a:t>Who would’ve thought?!</a:t>
            </a:r>
            <a:endParaRPr lang="en-US" dirty="0" smtClean="0"/>
          </a:p>
          <a:p>
            <a:endParaRPr lang="en-US" altLang="en-US" sz="11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smtClean="0">
                <a:ln>
                  <a:noFill/>
                </a:ln>
                <a:solidFill>
                  <a:srgbClr val="000000"/>
                </a:solidFill>
                <a:effectLst/>
                <a:uLnTx/>
                <a:uFillTx/>
                <a:latin typeface="Arial Rounded MT Bold" pitchFamily="34" charset="0"/>
                <a:ea typeface="+mn-ea"/>
                <a:cs typeface="Arial" charset="0"/>
              </a:rPr>
              <a:t>http://www.israeltoday.co.il/NewsItem/tabid/178/nid/31409/Default.aspx</a:t>
            </a:r>
          </a:p>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http://www.israeltoday.co.il/NewsItem/tabid/178/nid/31409/Default.aspx</a:t>
            </a:r>
          </a:p>
          <a:p>
            <a:pPr algn="l"/>
            <a:r>
              <a:rPr lang="en-US" sz="1100" dirty="0" smtClean="0"/>
              <a:t>A major revival is taking place</a:t>
            </a:r>
          </a:p>
          <a:p>
            <a:pPr algn="l"/>
            <a:r>
              <a:rPr lang="en-US" sz="1100" dirty="0" smtClean="0"/>
              <a:t> in South Africa, and a key</a:t>
            </a:r>
          </a:p>
          <a:p>
            <a:pPr algn="l"/>
            <a:r>
              <a:rPr lang="en-US" sz="1100" dirty="0" smtClean="0"/>
              <a:t> element is love and support for </a:t>
            </a:r>
          </a:p>
          <a:p>
            <a:pPr algn="l"/>
            <a:r>
              <a:rPr lang="en-US" sz="1100" smtClean="0"/>
              <a:t>Israel and the Jewish people</a:t>
            </a:r>
          </a:p>
          <a:p>
            <a:endParaRPr lang="en-US" altLang="en-US" sz="11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Not none, but little.  </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Matt Alford </a:t>
            </a:r>
            <a:r>
              <a:rPr lang="en-US" altLang="en-US" dirty="0" err="1" smtClean="0"/>
              <a:t>facebook</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477262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Faith through suffering, because of Messiah and His resurrection!</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Matt Alford </a:t>
            </a:r>
            <a:r>
              <a:rPr lang="en-US" altLang="en-US" dirty="0" err="1" smtClean="0"/>
              <a:t>facebook</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Once we get to</a:t>
            </a:r>
            <a:r>
              <a:rPr lang="en-US" altLang="en-US" baseline="0" dirty="0" smtClean="0"/>
              <a:t> the seed of the word, does in leaven in 18 minutes?</a:t>
            </a:r>
          </a:p>
          <a:p>
            <a:endParaRPr lang="en-US" altLang="en-US" dirty="0"/>
          </a:p>
          <a:p>
            <a:r>
              <a:rPr lang="en-US" altLang="en-US" dirty="0" smtClean="0"/>
              <a:t>Two appropriate answers:</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16.20-23 Began to teach the Execution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18,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737"/>
            <a:ext cx="7462044" cy="1102519"/>
          </a:xfrm>
        </p:spPr>
        <p:txBody>
          <a:bodyPr/>
          <a:lstStyle/>
          <a:p>
            <a:r>
              <a:rPr lang="en-US"/>
              <a:t>Click to edit Master title style</a:t>
            </a:r>
          </a:p>
        </p:txBody>
      </p:sp>
      <p:sp>
        <p:nvSpPr>
          <p:cNvPr id="3" name="Subtitle 2"/>
          <p:cNvSpPr>
            <a:spLocks noGrp="1"/>
          </p:cNvSpPr>
          <p:nvPr>
            <p:ph type="subTitle" idx="1"/>
          </p:nvPr>
        </p:nvSpPr>
        <p:spPr>
          <a:xfrm>
            <a:off x="1317941" y="2914650"/>
            <a:ext cx="6145213" cy="1314450"/>
          </a:xfrm>
        </p:spPr>
        <p:txBody>
          <a:bodyPr/>
          <a:lstStyle>
            <a:lvl1pPr marL="0" indent="0" algn="ctr">
              <a:buNone/>
              <a:defRPr/>
            </a:lvl1pPr>
            <a:lvl2pPr marL="411358" indent="0" algn="ctr">
              <a:buNone/>
              <a:defRPr/>
            </a:lvl2pPr>
            <a:lvl3pPr marL="822903" indent="0" algn="ctr">
              <a:buNone/>
              <a:defRPr/>
            </a:lvl3pPr>
            <a:lvl4pPr marL="1234197" indent="0" algn="ctr">
              <a:buNone/>
              <a:defRPr/>
            </a:lvl4pPr>
            <a:lvl5pPr marL="1645667" indent="0" algn="ctr">
              <a:buNone/>
              <a:defRPr/>
            </a:lvl5pPr>
            <a:lvl6pPr marL="2056875" indent="0" algn="ctr">
              <a:buNone/>
              <a:defRPr/>
            </a:lvl6pPr>
            <a:lvl7pPr marL="2468248" indent="0" algn="ctr">
              <a:buNone/>
              <a:defRPr/>
            </a:lvl7pPr>
            <a:lvl8pPr marL="2879657" indent="0" algn="ctr">
              <a:buNone/>
              <a:defRPr/>
            </a:lvl8pPr>
            <a:lvl9pPr marL="329107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401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68FF60-6F3C-47BC-ADF9-A9A8ABF0DA15}" type="slidenum">
              <a:rPr lang="en-US" altLang="en-US"/>
              <a:pPr/>
              <a:t>‹#›</a:t>
            </a:fld>
            <a:endParaRPr lang="en-US" altLang="en-US"/>
          </a:p>
        </p:txBody>
      </p:sp>
    </p:spTree>
    <p:extLst>
      <p:ext uri="{BB962C8B-B14F-4D97-AF65-F5344CB8AC3E}">
        <p14:creationId xmlns:p14="http://schemas.microsoft.com/office/powerpoint/2010/main" val="4258397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02"/>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27" y="2914650"/>
            <a:ext cx="6145213" cy="1314450"/>
          </a:xfrm>
        </p:spPr>
        <p:txBody>
          <a:bodyPr/>
          <a:lstStyle>
            <a:lvl1pPr marL="0" indent="0" algn="ctr">
              <a:buNone/>
              <a:defRPr/>
            </a:lvl1pPr>
            <a:lvl2pPr marL="456338" indent="0" algn="ctr">
              <a:buNone/>
              <a:defRPr/>
            </a:lvl2pPr>
            <a:lvl3pPr marL="912780" indent="0" algn="ctr">
              <a:buNone/>
              <a:defRPr/>
            </a:lvl3pPr>
            <a:lvl4pPr marL="1369152" indent="0" algn="ctr">
              <a:buNone/>
              <a:defRPr/>
            </a:lvl4pPr>
            <a:lvl5pPr marL="1825559" indent="0" algn="ctr">
              <a:buNone/>
              <a:defRPr/>
            </a:lvl5pPr>
            <a:lvl6pPr marL="2281896" indent="0" algn="ctr">
              <a:buNone/>
              <a:defRPr/>
            </a:lvl6pPr>
            <a:lvl7pPr marL="2738234" indent="0" algn="ctr">
              <a:buNone/>
              <a:defRPr/>
            </a:lvl7pPr>
            <a:lvl8pPr marL="3194642" indent="0" algn="ctr">
              <a:buNone/>
              <a:defRPr/>
            </a:lvl8pPr>
            <a:lvl9pPr marL="365103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090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25710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1358" indent="0">
              <a:buNone/>
              <a:defRPr sz="1800"/>
            </a:lvl2pPr>
            <a:lvl3pPr marL="822903" indent="0">
              <a:buNone/>
              <a:defRPr sz="1600"/>
            </a:lvl3pPr>
            <a:lvl4pPr marL="1234197" indent="0">
              <a:buNone/>
              <a:defRPr sz="1400"/>
            </a:lvl4pPr>
            <a:lvl5pPr marL="1645667" indent="0">
              <a:buNone/>
              <a:defRPr sz="1400"/>
            </a:lvl5pPr>
            <a:lvl6pPr marL="2056875" indent="0">
              <a:buNone/>
              <a:defRPr sz="1400"/>
            </a:lvl6pPr>
            <a:lvl7pPr marL="2468248" indent="0">
              <a:buNone/>
              <a:defRPr sz="1400"/>
            </a:lvl7pPr>
            <a:lvl8pPr marL="2879657" indent="0">
              <a:buNone/>
              <a:defRPr sz="1400"/>
            </a:lvl8pPr>
            <a:lvl9pPr marL="329107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67" y="1151335"/>
            <a:ext cx="3878861" cy="479822"/>
          </a:xfrm>
        </p:spPr>
        <p:txBody>
          <a:bodyPr anchor="b"/>
          <a:lstStyle>
            <a:lvl1pPr marL="0" indent="0">
              <a:buNone/>
              <a:defRPr sz="2400" b="1"/>
            </a:lvl1pPr>
            <a:lvl2pPr marL="411358" indent="0">
              <a:buNone/>
              <a:defRPr sz="2000" b="1"/>
            </a:lvl2pPr>
            <a:lvl3pPr marL="822903" indent="0">
              <a:buNone/>
              <a:defRPr sz="1800" b="1"/>
            </a:lvl3pPr>
            <a:lvl4pPr marL="1234197" indent="0">
              <a:buNone/>
              <a:defRPr sz="1600" b="1"/>
            </a:lvl4pPr>
            <a:lvl5pPr marL="1645667" indent="0">
              <a:buNone/>
              <a:defRPr sz="1600" b="1"/>
            </a:lvl5pPr>
            <a:lvl6pPr marL="2056875" indent="0">
              <a:buNone/>
              <a:defRPr sz="1600" b="1"/>
            </a:lvl6pPr>
            <a:lvl7pPr marL="2468248" indent="0">
              <a:buNone/>
              <a:defRPr sz="1600" b="1"/>
            </a:lvl7pPr>
            <a:lvl8pPr marL="2879657" indent="0">
              <a:buNone/>
              <a:defRPr sz="1600" b="1"/>
            </a:lvl8pPr>
            <a:lvl9pPr marL="3291077"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67"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843" y="1151335"/>
            <a:ext cx="3880385" cy="479822"/>
          </a:xfrm>
        </p:spPr>
        <p:txBody>
          <a:bodyPr anchor="b"/>
          <a:lstStyle>
            <a:lvl1pPr marL="0" indent="0">
              <a:buNone/>
              <a:defRPr sz="2400" b="1"/>
            </a:lvl1pPr>
            <a:lvl2pPr marL="411358" indent="0">
              <a:buNone/>
              <a:defRPr sz="2000" b="1"/>
            </a:lvl2pPr>
            <a:lvl3pPr marL="822903" indent="0">
              <a:buNone/>
              <a:defRPr sz="1800" b="1"/>
            </a:lvl3pPr>
            <a:lvl4pPr marL="1234197" indent="0">
              <a:buNone/>
              <a:defRPr sz="1600" b="1"/>
            </a:lvl4pPr>
            <a:lvl5pPr marL="1645667" indent="0">
              <a:buNone/>
              <a:defRPr sz="1600" b="1"/>
            </a:lvl5pPr>
            <a:lvl6pPr marL="2056875" indent="0">
              <a:buNone/>
              <a:defRPr sz="1600" b="1"/>
            </a:lvl6pPr>
            <a:lvl7pPr marL="2468248" indent="0">
              <a:buNone/>
              <a:defRPr sz="1600" b="1"/>
            </a:lvl7pPr>
            <a:lvl8pPr marL="2879657" indent="0">
              <a:buNone/>
              <a:defRPr sz="1600" b="1"/>
            </a:lvl8pPr>
            <a:lvl9pPr marL="32910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843"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073"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07" y="206703"/>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073" y="1076343"/>
            <a:ext cx="2888189" cy="3518297"/>
          </a:xfrm>
        </p:spPr>
        <p:txBody>
          <a:bodyPr/>
          <a:lstStyle>
            <a:lvl1pPr marL="0" indent="0">
              <a:buNone/>
              <a:defRPr sz="1400"/>
            </a:lvl1pPr>
            <a:lvl2pPr marL="411358" indent="0">
              <a:buNone/>
              <a:defRPr sz="1200"/>
            </a:lvl2pPr>
            <a:lvl3pPr marL="822903" indent="0">
              <a:buNone/>
              <a:defRPr sz="1000"/>
            </a:lvl3pPr>
            <a:lvl4pPr marL="1234197" indent="0">
              <a:buNone/>
              <a:defRPr sz="900"/>
            </a:lvl4pPr>
            <a:lvl5pPr marL="1645667" indent="0">
              <a:buNone/>
              <a:defRPr sz="900"/>
            </a:lvl5pPr>
            <a:lvl6pPr marL="2056875" indent="0">
              <a:buNone/>
              <a:defRPr sz="900"/>
            </a:lvl6pPr>
            <a:lvl7pPr marL="2468248" indent="0">
              <a:buNone/>
              <a:defRPr sz="900"/>
            </a:lvl7pPr>
            <a:lvl8pPr marL="2879657" indent="0">
              <a:buNone/>
              <a:defRPr sz="900"/>
            </a:lvl8pPr>
            <a:lvl9pPr marL="32910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411358" indent="0">
              <a:buNone/>
              <a:defRPr sz="2800"/>
            </a:lvl2pPr>
            <a:lvl3pPr marL="822903" indent="0">
              <a:buNone/>
              <a:defRPr sz="2400"/>
            </a:lvl3pPr>
            <a:lvl4pPr marL="1234197" indent="0">
              <a:buNone/>
              <a:defRPr sz="2000"/>
            </a:lvl4pPr>
            <a:lvl5pPr marL="1645667" indent="0">
              <a:buNone/>
              <a:defRPr sz="2000"/>
            </a:lvl5pPr>
            <a:lvl6pPr marL="2056875" indent="0">
              <a:buNone/>
              <a:defRPr sz="2000"/>
            </a:lvl6pPr>
            <a:lvl7pPr marL="2468248" indent="0">
              <a:buNone/>
              <a:defRPr sz="2000"/>
            </a:lvl7pPr>
            <a:lvl8pPr marL="2879657" indent="0">
              <a:buNone/>
              <a:defRPr sz="2000"/>
            </a:lvl8pPr>
            <a:lvl9pPr marL="3291077" indent="0">
              <a:buNone/>
              <a:defRPr sz="2000"/>
            </a:lvl9pPr>
          </a:lstStyle>
          <a:p>
            <a:endParaRPr lang="en-US"/>
          </a:p>
        </p:txBody>
      </p:sp>
      <p:sp>
        <p:nvSpPr>
          <p:cNvPr id="4" name="Text Placeholder 3"/>
          <p:cNvSpPr>
            <a:spLocks noGrp="1"/>
          </p:cNvSpPr>
          <p:nvPr>
            <p:ph type="body" sz="half" idx="2"/>
          </p:nvPr>
        </p:nvSpPr>
        <p:spPr>
          <a:xfrm>
            <a:off x="1720734" y="4027405"/>
            <a:ext cx="5267325" cy="603647"/>
          </a:xfrm>
        </p:spPr>
        <p:txBody>
          <a:bodyPr/>
          <a:lstStyle>
            <a:lvl1pPr marL="0" indent="0">
              <a:buNone/>
              <a:defRPr sz="1400"/>
            </a:lvl1pPr>
            <a:lvl2pPr marL="411358" indent="0">
              <a:buNone/>
              <a:defRPr sz="1200"/>
            </a:lvl2pPr>
            <a:lvl3pPr marL="822903" indent="0">
              <a:buNone/>
              <a:defRPr sz="1000"/>
            </a:lvl3pPr>
            <a:lvl4pPr marL="1234197" indent="0">
              <a:buNone/>
              <a:defRPr sz="900"/>
            </a:lvl4pPr>
            <a:lvl5pPr marL="1645667" indent="0">
              <a:buNone/>
              <a:defRPr sz="900"/>
            </a:lvl5pPr>
            <a:lvl6pPr marL="2056875" indent="0">
              <a:buNone/>
              <a:defRPr sz="900"/>
            </a:lvl6pPr>
            <a:lvl7pPr marL="2468248" indent="0">
              <a:buNone/>
              <a:defRPr sz="900"/>
            </a:lvl7pPr>
            <a:lvl8pPr marL="2879657" indent="0">
              <a:buNone/>
              <a:defRPr sz="900"/>
            </a:lvl8pPr>
            <a:lvl9pPr marL="32910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358" algn="ctr" rtl="0" fontAlgn="base">
        <a:spcBef>
          <a:spcPct val="0"/>
        </a:spcBef>
        <a:spcAft>
          <a:spcPct val="0"/>
        </a:spcAft>
        <a:defRPr sz="4400">
          <a:solidFill>
            <a:schemeClr val="tx2"/>
          </a:solidFill>
          <a:latin typeface="Arial" charset="0"/>
          <a:cs typeface="Arial" charset="0"/>
        </a:defRPr>
      </a:lvl6pPr>
      <a:lvl7pPr marL="822903" algn="ctr" rtl="0" fontAlgn="base">
        <a:spcBef>
          <a:spcPct val="0"/>
        </a:spcBef>
        <a:spcAft>
          <a:spcPct val="0"/>
        </a:spcAft>
        <a:defRPr sz="4400">
          <a:solidFill>
            <a:schemeClr val="tx2"/>
          </a:solidFill>
          <a:latin typeface="Arial" charset="0"/>
          <a:cs typeface="Arial" charset="0"/>
        </a:defRPr>
      </a:lvl7pPr>
      <a:lvl8pPr marL="1234197" algn="ctr" rtl="0" fontAlgn="base">
        <a:spcBef>
          <a:spcPct val="0"/>
        </a:spcBef>
        <a:spcAft>
          <a:spcPct val="0"/>
        </a:spcAft>
        <a:defRPr sz="4400">
          <a:solidFill>
            <a:schemeClr val="tx2"/>
          </a:solidFill>
          <a:latin typeface="Arial" charset="0"/>
          <a:cs typeface="Arial" charset="0"/>
        </a:defRPr>
      </a:lvl8pPr>
      <a:lvl9pPr marL="1645667" algn="ctr" rtl="0" fontAlgn="base">
        <a:spcBef>
          <a:spcPct val="0"/>
        </a:spcBef>
        <a:spcAft>
          <a:spcPct val="0"/>
        </a:spcAft>
        <a:defRPr sz="4400">
          <a:solidFill>
            <a:schemeClr val="tx2"/>
          </a:solidFill>
          <a:latin typeface="Arial" charset="0"/>
          <a:cs typeface="Arial" charset="0"/>
        </a:defRPr>
      </a:lvl9pPr>
    </p:titleStyle>
    <p:bodyStyle>
      <a:lvl1pPr marL="308476" indent="-308476" algn="l" rtl="0" fontAlgn="base">
        <a:spcBef>
          <a:spcPct val="20000"/>
        </a:spcBef>
        <a:spcAft>
          <a:spcPct val="0"/>
        </a:spcAft>
        <a:buChar char="•"/>
        <a:defRPr sz="4000">
          <a:solidFill>
            <a:schemeClr val="bg1"/>
          </a:solidFill>
          <a:latin typeface="+mn-lt"/>
          <a:ea typeface="+mn-ea"/>
          <a:cs typeface="+mn-cs"/>
        </a:defRPr>
      </a:lvl1pPr>
      <a:lvl2pPr marL="668595" indent="-257166" algn="l" rtl="0" fontAlgn="base">
        <a:spcBef>
          <a:spcPct val="20000"/>
        </a:spcBef>
        <a:spcAft>
          <a:spcPct val="0"/>
        </a:spcAft>
        <a:buChar char="–"/>
        <a:defRPr sz="4000">
          <a:solidFill>
            <a:schemeClr val="bg1"/>
          </a:solidFill>
          <a:latin typeface="+mn-lt"/>
        </a:defRPr>
      </a:lvl2pPr>
      <a:lvl3pPr marL="1028419" indent="-205627" algn="l" rtl="0" fontAlgn="base">
        <a:spcBef>
          <a:spcPct val="20000"/>
        </a:spcBef>
        <a:spcAft>
          <a:spcPct val="0"/>
        </a:spcAft>
        <a:buChar char="•"/>
        <a:defRPr sz="2400">
          <a:solidFill>
            <a:schemeClr val="tx1"/>
          </a:solidFill>
          <a:latin typeface="+mj-lt"/>
          <a:cs typeface="+mj-cs"/>
        </a:defRPr>
      </a:lvl3pPr>
      <a:lvl4pPr marL="1439923" indent="-205627" algn="l" rtl="0" fontAlgn="base">
        <a:spcBef>
          <a:spcPct val="20000"/>
        </a:spcBef>
        <a:spcAft>
          <a:spcPct val="0"/>
        </a:spcAft>
        <a:buChar char="–"/>
        <a:defRPr sz="2000">
          <a:solidFill>
            <a:schemeClr val="tx1"/>
          </a:solidFill>
          <a:latin typeface="+mj-lt"/>
          <a:cs typeface="+mj-cs"/>
        </a:defRPr>
      </a:lvl4pPr>
      <a:lvl5pPr marL="1851275" indent="-205627" algn="l" rtl="0" fontAlgn="base">
        <a:spcBef>
          <a:spcPct val="20000"/>
        </a:spcBef>
        <a:spcAft>
          <a:spcPct val="0"/>
        </a:spcAft>
        <a:buChar char="»"/>
        <a:defRPr sz="2000">
          <a:solidFill>
            <a:schemeClr val="tx1"/>
          </a:solidFill>
          <a:latin typeface="+mj-lt"/>
          <a:cs typeface="+mj-cs"/>
        </a:defRPr>
      </a:lvl5pPr>
      <a:lvl6pPr marL="2262488" indent="-205627" algn="l" rtl="0" fontAlgn="base">
        <a:spcBef>
          <a:spcPct val="20000"/>
        </a:spcBef>
        <a:spcAft>
          <a:spcPct val="0"/>
        </a:spcAft>
        <a:buChar char="»"/>
        <a:defRPr sz="2000">
          <a:solidFill>
            <a:schemeClr val="tx1"/>
          </a:solidFill>
          <a:latin typeface="+mj-lt"/>
          <a:cs typeface="+mj-cs"/>
        </a:defRPr>
      </a:lvl6pPr>
      <a:lvl7pPr marL="2673988" indent="-205627" algn="l" rtl="0" fontAlgn="base">
        <a:spcBef>
          <a:spcPct val="20000"/>
        </a:spcBef>
        <a:spcAft>
          <a:spcPct val="0"/>
        </a:spcAft>
        <a:buChar char="»"/>
        <a:defRPr sz="2000">
          <a:solidFill>
            <a:schemeClr val="tx1"/>
          </a:solidFill>
          <a:latin typeface="+mj-lt"/>
          <a:cs typeface="+mj-cs"/>
        </a:defRPr>
      </a:lvl7pPr>
      <a:lvl8pPr marL="3085370" indent="-205627" algn="l" rtl="0" fontAlgn="base">
        <a:spcBef>
          <a:spcPct val="20000"/>
        </a:spcBef>
        <a:spcAft>
          <a:spcPct val="0"/>
        </a:spcAft>
        <a:buChar char="»"/>
        <a:defRPr sz="2000">
          <a:solidFill>
            <a:schemeClr val="tx1"/>
          </a:solidFill>
          <a:latin typeface="+mj-lt"/>
          <a:cs typeface="+mj-cs"/>
        </a:defRPr>
      </a:lvl8pPr>
      <a:lvl9pPr marL="3496810" indent="-20562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22903" rtl="0" eaLnBrk="1" latinLnBrk="0" hangingPunct="1">
        <a:defRPr sz="1800" kern="1200">
          <a:solidFill>
            <a:schemeClr val="tx1"/>
          </a:solidFill>
          <a:latin typeface="+mn-lt"/>
          <a:ea typeface="+mn-ea"/>
          <a:cs typeface="+mn-cs"/>
        </a:defRPr>
      </a:lvl1pPr>
      <a:lvl2pPr marL="411358" algn="l" defTabSz="822903" rtl="0" eaLnBrk="1" latinLnBrk="0" hangingPunct="1">
        <a:defRPr sz="1800" kern="1200">
          <a:solidFill>
            <a:schemeClr val="tx1"/>
          </a:solidFill>
          <a:latin typeface="+mn-lt"/>
          <a:ea typeface="+mn-ea"/>
          <a:cs typeface="+mn-cs"/>
        </a:defRPr>
      </a:lvl2pPr>
      <a:lvl3pPr marL="822903" algn="l" defTabSz="822903" rtl="0" eaLnBrk="1" latinLnBrk="0" hangingPunct="1">
        <a:defRPr sz="1800" kern="1200">
          <a:solidFill>
            <a:schemeClr val="tx1"/>
          </a:solidFill>
          <a:latin typeface="+mn-lt"/>
          <a:ea typeface="+mn-ea"/>
          <a:cs typeface="+mn-cs"/>
        </a:defRPr>
      </a:lvl3pPr>
      <a:lvl4pPr marL="1234197" algn="l" defTabSz="822903" rtl="0" eaLnBrk="1" latinLnBrk="0" hangingPunct="1">
        <a:defRPr sz="1800" kern="1200">
          <a:solidFill>
            <a:schemeClr val="tx1"/>
          </a:solidFill>
          <a:latin typeface="+mn-lt"/>
          <a:ea typeface="+mn-ea"/>
          <a:cs typeface="+mn-cs"/>
        </a:defRPr>
      </a:lvl4pPr>
      <a:lvl5pPr marL="1645667" algn="l" defTabSz="822903" rtl="0" eaLnBrk="1" latinLnBrk="0" hangingPunct="1">
        <a:defRPr sz="1800" kern="1200">
          <a:solidFill>
            <a:schemeClr val="tx1"/>
          </a:solidFill>
          <a:latin typeface="+mn-lt"/>
          <a:ea typeface="+mn-ea"/>
          <a:cs typeface="+mn-cs"/>
        </a:defRPr>
      </a:lvl5pPr>
      <a:lvl6pPr marL="2056875" algn="l" defTabSz="822903" rtl="0" eaLnBrk="1" latinLnBrk="0" hangingPunct="1">
        <a:defRPr sz="1800" kern="1200">
          <a:solidFill>
            <a:schemeClr val="tx1"/>
          </a:solidFill>
          <a:latin typeface="+mn-lt"/>
          <a:ea typeface="+mn-ea"/>
          <a:cs typeface="+mn-cs"/>
        </a:defRPr>
      </a:lvl6pPr>
      <a:lvl7pPr marL="2468248" algn="l" defTabSz="822903" rtl="0" eaLnBrk="1" latinLnBrk="0" hangingPunct="1">
        <a:defRPr sz="1800" kern="1200">
          <a:solidFill>
            <a:schemeClr val="tx1"/>
          </a:solidFill>
          <a:latin typeface="+mn-lt"/>
          <a:ea typeface="+mn-ea"/>
          <a:cs typeface="+mn-cs"/>
        </a:defRPr>
      </a:lvl7pPr>
      <a:lvl8pPr marL="2879657" algn="l" defTabSz="822903" rtl="0" eaLnBrk="1" latinLnBrk="0" hangingPunct="1">
        <a:defRPr sz="1800" kern="1200">
          <a:solidFill>
            <a:schemeClr val="tx1"/>
          </a:solidFill>
          <a:latin typeface="+mn-lt"/>
          <a:ea typeface="+mn-ea"/>
          <a:cs typeface="+mn-cs"/>
        </a:defRPr>
      </a:lvl8pPr>
      <a:lvl9pPr marL="3291077" algn="l" defTabSz="8229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9" tIns="33404" rIns="66809" bIns="33404"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9" tIns="33404" rIns="66809" bIns="334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9" tIns="33404" rIns="66809" bIns="33404"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809" tIns="33404" rIns="66809" bIns="33404"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9" tIns="33404" rIns="66809" bIns="33404"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77233369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43" algn="ctr" rtl="0" fontAlgn="base">
        <a:spcBef>
          <a:spcPct val="0"/>
        </a:spcBef>
        <a:spcAft>
          <a:spcPct val="0"/>
        </a:spcAft>
        <a:defRPr sz="3200">
          <a:solidFill>
            <a:schemeClr val="bg1"/>
          </a:solidFill>
          <a:latin typeface="Arial Rounded MT Bold" pitchFamily="34" charset="0"/>
          <a:cs typeface="Arial" charset="0"/>
        </a:defRPr>
      </a:lvl6pPr>
      <a:lvl7pPr marL="668089" algn="ctr" rtl="0" fontAlgn="base">
        <a:spcBef>
          <a:spcPct val="0"/>
        </a:spcBef>
        <a:spcAft>
          <a:spcPct val="0"/>
        </a:spcAft>
        <a:defRPr sz="3200">
          <a:solidFill>
            <a:schemeClr val="bg1"/>
          </a:solidFill>
          <a:latin typeface="Arial Rounded MT Bold" pitchFamily="34" charset="0"/>
          <a:cs typeface="Arial" charset="0"/>
        </a:defRPr>
      </a:lvl7pPr>
      <a:lvl8pPr marL="1002134" algn="ctr" rtl="0" fontAlgn="base">
        <a:spcBef>
          <a:spcPct val="0"/>
        </a:spcBef>
        <a:spcAft>
          <a:spcPct val="0"/>
        </a:spcAft>
        <a:defRPr sz="3200">
          <a:solidFill>
            <a:schemeClr val="bg1"/>
          </a:solidFill>
          <a:latin typeface="Arial Rounded MT Bold" pitchFamily="34" charset="0"/>
          <a:cs typeface="Arial" charset="0"/>
        </a:defRPr>
      </a:lvl8pPr>
      <a:lvl9pPr marL="1336177"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35" indent="-250535" algn="l" rtl="0" eaLnBrk="0" fontAlgn="base" hangingPunct="0">
        <a:spcBef>
          <a:spcPct val="20000"/>
        </a:spcBef>
        <a:spcAft>
          <a:spcPct val="0"/>
        </a:spcAft>
        <a:defRPr sz="3200">
          <a:solidFill>
            <a:schemeClr val="bg1"/>
          </a:solidFill>
          <a:latin typeface="+mn-lt"/>
          <a:ea typeface="+mn-ea"/>
          <a:cs typeface="+mn-cs"/>
        </a:defRPr>
      </a:lvl1pPr>
      <a:lvl2pPr marL="542823" indent="-208779" algn="l" rtl="0" eaLnBrk="0" fontAlgn="base" hangingPunct="0">
        <a:spcBef>
          <a:spcPct val="20000"/>
        </a:spcBef>
        <a:spcAft>
          <a:spcPct val="0"/>
        </a:spcAft>
        <a:buChar char="–"/>
        <a:defRPr sz="2000">
          <a:solidFill>
            <a:schemeClr val="tx1"/>
          </a:solidFill>
          <a:latin typeface="Arial" charset="0"/>
          <a:cs typeface="+mn-cs"/>
        </a:defRPr>
      </a:lvl2pPr>
      <a:lvl3pPr marL="835109" indent="-167022" algn="l" rtl="0" eaLnBrk="0" fontAlgn="base" hangingPunct="0">
        <a:spcBef>
          <a:spcPct val="20000"/>
        </a:spcBef>
        <a:spcAft>
          <a:spcPct val="0"/>
        </a:spcAft>
        <a:buChar char="•"/>
        <a:defRPr sz="1800">
          <a:solidFill>
            <a:schemeClr val="tx1"/>
          </a:solidFill>
          <a:latin typeface="Arial" charset="0"/>
          <a:cs typeface="+mn-cs"/>
        </a:defRPr>
      </a:lvl3pPr>
      <a:lvl4pPr marL="1169156" indent="-167022" algn="l" rtl="0" eaLnBrk="0" fontAlgn="base" hangingPunct="0">
        <a:spcBef>
          <a:spcPct val="20000"/>
        </a:spcBef>
        <a:spcAft>
          <a:spcPct val="0"/>
        </a:spcAft>
        <a:buChar char="–"/>
        <a:defRPr sz="1500">
          <a:solidFill>
            <a:schemeClr val="tx1"/>
          </a:solidFill>
          <a:latin typeface="Arial" charset="0"/>
          <a:cs typeface="+mn-cs"/>
        </a:defRPr>
      </a:lvl4pPr>
      <a:lvl5pPr marL="1503199" indent="-167022" algn="l" rtl="0" eaLnBrk="0" fontAlgn="base" hangingPunct="0">
        <a:spcBef>
          <a:spcPct val="20000"/>
        </a:spcBef>
        <a:spcAft>
          <a:spcPct val="0"/>
        </a:spcAft>
        <a:buChar char="»"/>
        <a:defRPr sz="1500">
          <a:solidFill>
            <a:schemeClr val="tx1"/>
          </a:solidFill>
          <a:latin typeface="Arial" charset="0"/>
          <a:cs typeface="+mn-cs"/>
        </a:defRPr>
      </a:lvl5pPr>
      <a:lvl6pPr marL="1837245" indent="-167022" algn="l" rtl="0" fontAlgn="base">
        <a:spcBef>
          <a:spcPct val="20000"/>
        </a:spcBef>
        <a:spcAft>
          <a:spcPct val="0"/>
        </a:spcAft>
        <a:buChar char="»"/>
        <a:defRPr sz="1500">
          <a:solidFill>
            <a:schemeClr val="tx1"/>
          </a:solidFill>
          <a:latin typeface="Arial" charset="0"/>
          <a:cs typeface="+mn-cs"/>
        </a:defRPr>
      </a:lvl6pPr>
      <a:lvl7pPr marL="2171289" indent="-167022" algn="l" rtl="0" fontAlgn="base">
        <a:spcBef>
          <a:spcPct val="20000"/>
        </a:spcBef>
        <a:spcAft>
          <a:spcPct val="0"/>
        </a:spcAft>
        <a:buChar char="»"/>
        <a:defRPr sz="1500">
          <a:solidFill>
            <a:schemeClr val="tx1"/>
          </a:solidFill>
          <a:latin typeface="Arial" charset="0"/>
          <a:cs typeface="+mn-cs"/>
        </a:defRPr>
      </a:lvl7pPr>
      <a:lvl8pPr marL="2505333" indent="-167022" algn="l" rtl="0" fontAlgn="base">
        <a:spcBef>
          <a:spcPct val="20000"/>
        </a:spcBef>
        <a:spcAft>
          <a:spcPct val="0"/>
        </a:spcAft>
        <a:buChar char="»"/>
        <a:defRPr sz="1500">
          <a:solidFill>
            <a:schemeClr val="tx1"/>
          </a:solidFill>
          <a:latin typeface="Arial" charset="0"/>
          <a:cs typeface="+mn-cs"/>
        </a:defRPr>
      </a:lvl8pPr>
      <a:lvl9pPr marL="2839377" indent="-167022"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89" rtl="0" eaLnBrk="1" latinLnBrk="0" hangingPunct="1">
        <a:defRPr sz="1300" kern="1200">
          <a:solidFill>
            <a:schemeClr val="tx1"/>
          </a:solidFill>
          <a:latin typeface="+mn-lt"/>
          <a:ea typeface="+mn-ea"/>
          <a:cs typeface="+mn-cs"/>
        </a:defRPr>
      </a:lvl1pPr>
      <a:lvl2pPr marL="334043" algn="l" defTabSz="668089" rtl="0" eaLnBrk="1" latinLnBrk="0" hangingPunct="1">
        <a:defRPr sz="1300" kern="1200">
          <a:solidFill>
            <a:schemeClr val="tx1"/>
          </a:solidFill>
          <a:latin typeface="+mn-lt"/>
          <a:ea typeface="+mn-ea"/>
          <a:cs typeface="+mn-cs"/>
        </a:defRPr>
      </a:lvl2pPr>
      <a:lvl3pPr marL="668089" algn="l" defTabSz="668089" rtl="0" eaLnBrk="1" latinLnBrk="0" hangingPunct="1">
        <a:defRPr sz="1300" kern="1200">
          <a:solidFill>
            <a:schemeClr val="tx1"/>
          </a:solidFill>
          <a:latin typeface="+mn-lt"/>
          <a:ea typeface="+mn-ea"/>
          <a:cs typeface="+mn-cs"/>
        </a:defRPr>
      </a:lvl3pPr>
      <a:lvl4pPr marL="1002134" algn="l" defTabSz="668089" rtl="0" eaLnBrk="1" latinLnBrk="0" hangingPunct="1">
        <a:defRPr sz="1300" kern="1200">
          <a:solidFill>
            <a:schemeClr val="tx1"/>
          </a:solidFill>
          <a:latin typeface="+mn-lt"/>
          <a:ea typeface="+mn-ea"/>
          <a:cs typeface="+mn-cs"/>
        </a:defRPr>
      </a:lvl4pPr>
      <a:lvl5pPr marL="1336177" algn="l" defTabSz="668089" rtl="0" eaLnBrk="1" latinLnBrk="0" hangingPunct="1">
        <a:defRPr sz="1300" kern="1200">
          <a:solidFill>
            <a:schemeClr val="tx1"/>
          </a:solidFill>
          <a:latin typeface="+mn-lt"/>
          <a:ea typeface="+mn-ea"/>
          <a:cs typeface="+mn-cs"/>
        </a:defRPr>
      </a:lvl5pPr>
      <a:lvl6pPr marL="1670221" algn="l" defTabSz="668089" rtl="0" eaLnBrk="1" latinLnBrk="0" hangingPunct="1">
        <a:defRPr sz="1300" kern="1200">
          <a:solidFill>
            <a:schemeClr val="tx1"/>
          </a:solidFill>
          <a:latin typeface="+mn-lt"/>
          <a:ea typeface="+mn-ea"/>
          <a:cs typeface="+mn-cs"/>
        </a:defRPr>
      </a:lvl6pPr>
      <a:lvl7pPr marL="2004266" algn="l" defTabSz="668089" rtl="0" eaLnBrk="1" latinLnBrk="0" hangingPunct="1">
        <a:defRPr sz="1300" kern="1200">
          <a:solidFill>
            <a:schemeClr val="tx1"/>
          </a:solidFill>
          <a:latin typeface="+mn-lt"/>
          <a:ea typeface="+mn-ea"/>
          <a:cs typeface="+mn-cs"/>
        </a:defRPr>
      </a:lvl7pPr>
      <a:lvl8pPr marL="2338309" algn="l" defTabSz="668089" rtl="0" eaLnBrk="1" latinLnBrk="0" hangingPunct="1">
        <a:defRPr sz="1300" kern="1200">
          <a:solidFill>
            <a:schemeClr val="tx1"/>
          </a:solidFill>
          <a:latin typeface="+mn-lt"/>
          <a:ea typeface="+mn-ea"/>
          <a:cs typeface="+mn-cs"/>
        </a:defRPr>
      </a:lvl8pPr>
      <a:lvl9pPr marL="2672354" algn="l" defTabSz="66808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8" tIns="33409" rIns="66818" bIns="33409"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8" tIns="33409" rIns="66818" bIns="334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90" algn="ctr" rtl="0" fontAlgn="base">
        <a:spcBef>
          <a:spcPct val="0"/>
        </a:spcBef>
        <a:spcAft>
          <a:spcPct val="0"/>
        </a:spcAft>
        <a:defRPr sz="3200">
          <a:solidFill>
            <a:schemeClr val="bg1"/>
          </a:solidFill>
          <a:latin typeface="Arial Rounded MT Bold" pitchFamily="34" charset="0"/>
          <a:cs typeface="Arial" charset="0"/>
        </a:defRPr>
      </a:lvl6pPr>
      <a:lvl7pPr marL="668182" algn="ctr" rtl="0" fontAlgn="base">
        <a:spcBef>
          <a:spcPct val="0"/>
        </a:spcBef>
        <a:spcAft>
          <a:spcPct val="0"/>
        </a:spcAft>
        <a:defRPr sz="3200">
          <a:solidFill>
            <a:schemeClr val="bg1"/>
          </a:solidFill>
          <a:latin typeface="Arial Rounded MT Bold" pitchFamily="34" charset="0"/>
          <a:cs typeface="Arial" charset="0"/>
        </a:defRPr>
      </a:lvl7pPr>
      <a:lvl8pPr marL="1002272" algn="ctr" rtl="0" fontAlgn="base">
        <a:spcBef>
          <a:spcPct val="0"/>
        </a:spcBef>
        <a:spcAft>
          <a:spcPct val="0"/>
        </a:spcAft>
        <a:defRPr sz="3200">
          <a:solidFill>
            <a:schemeClr val="bg1"/>
          </a:solidFill>
          <a:latin typeface="Arial Rounded MT Bold" pitchFamily="34" charset="0"/>
          <a:cs typeface="Arial" charset="0"/>
        </a:defRPr>
      </a:lvl8pPr>
      <a:lvl9pPr marL="1336363"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69" indent="-250569" algn="l" rtl="0" eaLnBrk="0" fontAlgn="base" hangingPunct="0">
        <a:spcBef>
          <a:spcPct val="20000"/>
        </a:spcBef>
        <a:spcAft>
          <a:spcPct val="0"/>
        </a:spcAft>
        <a:defRPr sz="3200">
          <a:solidFill>
            <a:schemeClr val="bg1"/>
          </a:solidFill>
          <a:latin typeface="+mn-lt"/>
          <a:ea typeface="+mn-ea"/>
          <a:cs typeface="+mn-cs"/>
        </a:defRPr>
      </a:lvl1pPr>
      <a:lvl2pPr marL="542898" indent="-208807" algn="l" rtl="0" eaLnBrk="0" fontAlgn="base" hangingPunct="0">
        <a:spcBef>
          <a:spcPct val="20000"/>
        </a:spcBef>
        <a:spcAft>
          <a:spcPct val="0"/>
        </a:spcAft>
        <a:buChar char="–"/>
        <a:defRPr sz="2000">
          <a:solidFill>
            <a:schemeClr val="tx1"/>
          </a:solidFill>
          <a:latin typeface="Arial" charset="0"/>
          <a:cs typeface="+mn-cs"/>
        </a:defRPr>
      </a:lvl2pPr>
      <a:lvl3pPr marL="835226" indent="-167046" algn="l" rtl="0" eaLnBrk="0" fontAlgn="base" hangingPunct="0">
        <a:spcBef>
          <a:spcPct val="20000"/>
        </a:spcBef>
        <a:spcAft>
          <a:spcPct val="0"/>
        </a:spcAft>
        <a:buChar char="•"/>
        <a:defRPr sz="1800">
          <a:solidFill>
            <a:schemeClr val="tx1"/>
          </a:solidFill>
          <a:latin typeface="Arial" charset="0"/>
          <a:cs typeface="+mn-cs"/>
        </a:defRPr>
      </a:lvl3pPr>
      <a:lvl4pPr marL="1169318" indent="-167046" algn="l" rtl="0" eaLnBrk="0" fontAlgn="base" hangingPunct="0">
        <a:spcBef>
          <a:spcPct val="20000"/>
        </a:spcBef>
        <a:spcAft>
          <a:spcPct val="0"/>
        </a:spcAft>
        <a:buChar char="–"/>
        <a:defRPr sz="1500">
          <a:solidFill>
            <a:schemeClr val="tx1"/>
          </a:solidFill>
          <a:latin typeface="Arial" charset="0"/>
          <a:cs typeface="+mn-cs"/>
        </a:defRPr>
      </a:lvl4pPr>
      <a:lvl5pPr marL="1503408" indent="-167046" algn="l" rtl="0" eaLnBrk="0" fontAlgn="base" hangingPunct="0">
        <a:spcBef>
          <a:spcPct val="20000"/>
        </a:spcBef>
        <a:spcAft>
          <a:spcPct val="0"/>
        </a:spcAft>
        <a:buChar char="»"/>
        <a:defRPr sz="1500">
          <a:solidFill>
            <a:schemeClr val="tx1"/>
          </a:solidFill>
          <a:latin typeface="Arial" charset="0"/>
          <a:cs typeface="+mn-cs"/>
        </a:defRPr>
      </a:lvl5pPr>
      <a:lvl6pPr marL="1837500" indent="-167046" algn="l" rtl="0" fontAlgn="base">
        <a:spcBef>
          <a:spcPct val="20000"/>
        </a:spcBef>
        <a:spcAft>
          <a:spcPct val="0"/>
        </a:spcAft>
        <a:buChar char="»"/>
        <a:defRPr sz="1500">
          <a:solidFill>
            <a:schemeClr val="tx1"/>
          </a:solidFill>
          <a:latin typeface="Arial" charset="0"/>
          <a:cs typeface="+mn-cs"/>
        </a:defRPr>
      </a:lvl6pPr>
      <a:lvl7pPr marL="2171590" indent="-167046" algn="l" rtl="0" fontAlgn="base">
        <a:spcBef>
          <a:spcPct val="20000"/>
        </a:spcBef>
        <a:spcAft>
          <a:spcPct val="0"/>
        </a:spcAft>
        <a:buChar char="»"/>
        <a:defRPr sz="1500">
          <a:solidFill>
            <a:schemeClr val="tx1"/>
          </a:solidFill>
          <a:latin typeface="Arial" charset="0"/>
          <a:cs typeface="+mn-cs"/>
        </a:defRPr>
      </a:lvl7pPr>
      <a:lvl8pPr marL="2505681" indent="-167046" algn="l" rtl="0" fontAlgn="base">
        <a:spcBef>
          <a:spcPct val="20000"/>
        </a:spcBef>
        <a:spcAft>
          <a:spcPct val="0"/>
        </a:spcAft>
        <a:buChar char="»"/>
        <a:defRPr sz="1500">
          <a:solidFill>
            <a:schemeClr val="tx1"/>
          </a:solidFill>
          <a:latin typeface="Arial" charset="0"/>
          <a:cs typeface="+mn-cs"/>
        </a:defRPr>
      </a:lvl8pPr>
      <a:lvl9pPr marL="2839771" indent="-16704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82" rtl="0" eaLnBrk="1" latinLnBrk="0" hangingPunct="1">
        <a:defRPr sz="1300" kern="1200">
          <a:solidFill>
            <a:schemeClr val="tx1"/>
          </a:solidFill>
          <a:latin typeface="+mn-lt"/>
          <a:ea typeface="+mn-ea"/>
          <a:cs typeface="+mn-cs"/>
        </a:defRPr>
      </a:lvl1pPr>
      <a:lvl2pPr marL="334090" algn="l" defTabSz="668182" rtl="0" eaLnBrk="1" latinLnBrk="0" hangingPunct="1">
        <a:defRPr sz="1300" kern="1200">
          <a:solidFill>
            <a:schemeClr val="tx1"/>
          </a:solidFill>
          <a:latin typeface="+mn-lt"/>
          <a:ea typeface="+mn-ea"/>
          <a:cs typeface="+mn-cs"/>
        </a:defRPr>
      </a:lvl2pPr>
      <a:lvl3pPr marL="668182" algn="l" defTabSz="668182" rtl="0" eaLnBrk="1" latinLnBrk="0" hangingPunct="1">
        <a:defRPr sz="1300" kern="1200">
          <a:solidFill>
            <a:schemeClr val="tx1"/>
          </a:solidFill>
          <a:latin typeface="+mn-lt"/>
          <a:ea typeface="+mn-ea"/>
          <a:cs typeface="+mn-cs"/>
        </a:defRPr>
      </a:lvl3pPr>
      <a:lvl4pPr marL="1002272" algn="l" defTabSz="668182" rtl="0" eaLnBrk="1" latinLnBrk="0" hangingPunct="1">
        <a:defRPr sz="1300" kern="1200">
          <a:solidFill>
            <a:schemeClr val="tx1"/>
          </a:solidFill>
          <a:latin typeface="+mn-lt"/>
          <a:ea typeface="+mn-ea"/>
          <a:cs typeface="+mn-cs"/>
        </a:defRPr>
      </a:lvl4pPr>
      <a:lvl5pPr marL="1336363" algn="l" defTabSz="668182" rtl="0" eaLnBrk="1" latinLnBrk="0" hangingPunct="1">
        <a:defRPr sz="1300" kern="1200">
          <a:solidFill>
            <a:schemeClr val="tx1"/>
          </a:solidFill>
          <a:latin typeface="+mn-lt"/>
          <a:ea typeface="+mn-ea"/>
          <a:cs typeface="+mn-cs"/>
        </a:defRPr>
      </a:lvl5pPr>
      <a:lvl6pPr marL="1670454" algn="l" defTabSz="668182" rtl="0" eaLnBrk="1" latinLnBrk="0" hangingPunct="1">
        <a:defRPr sz="1300" kern="1200">
          <a:solidFill>
            <a:schemeClr val="tx1"/>
          </a:solidFill>
          <a:latin typeface="+mn-lt"/>
          <a:ea typeface="+mn-ea"/>
          <a:cs typeface="+mn-cs"/>
        </a:defRPr>
      </a:lvl6pPr>
      <a:lvl7pPr marL="2004545" algn="l" defTabSz="668182" rtl="0" eaLnBrk="1" latinLnBrk="0" hangingPunct="1">
        <a:defRPr sz="1300" kern="1200">
          <a:solidFill>
            <a:schemeClr val="tx1"/>
          </a:solidFill>
          <a:latin typeface="+mn-lt"/>
          <a:ea typeface="+mn-ea"/>
          <a:cs typeface="+mn-cs"/>
        </a:defRPr>
      </a:lvl7pPr>
      <a:lvl8pPr marL="2338635" algn="l" defTabSz="668182" rtl="0" eaLnBrk="1" latinLnBrk="0" hangingPunct="1">
        <a:defRPr sz="1300" kern="1200">
          <a:solidFill>
            <a:schemeClr val="tx1"/>
          </a:solidFill>
          <a:latin typeface="+mn-lt"/>
          <a:ea typeface="+mn-ea"/>
          <a:cs typeface="+mn-cs"/>
        </a:defRPr>
      </a:lvl8pPr>
      <a:lvl9pPr marL="2672726" algn="l" defTabSz="668182"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ctr" anchorCtr="0" compatLnSpc="1">
            <a:prstTxWarp prst="textNoShape">
              <a:avLst/>
            </a:prstTxWarp>
          </a:bodyPr>
          <a:lstStyle/>
          <a:p>
            <a:pPr lvl="0"/>
            <a:r>
              <a:rPr lang="en-US" altLang="en-US" smtClean="0"/>
              <a:t>Click to edit Master title style</a:t>
            </a:r>
          </a:p>
        </p:txBody>
      </p:sp>
      <p:sp>
        <p:nvSpPr>
          <p:cNvPr id="808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8577" tIns="34289" rIns="68577" bIns="34289" numCol="1" anchor="t" anchorCtr="0" compatLnSpc="1">
            <a:prstTxWarp prst="textNoShape">
              <a:avLst/>
            </a:prstTxWarp>
          </a:bodyPr>
          <a:lstStyle>
            <a:lvl1pPr eaLnBrk="1" hangingPunct="1">
              <a:defRPr sz="11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8577" tIns="34289" rIns="68577" bIns="34289" numCol="1" anchor="t" anchorCtr="0" compatLnSpc="1">
            <a:prstTxWarp prst="textNoShape">
              <a:avLst/>
            </a:prstTxWarp>
          </a:bodyPr>
          <a:lstStyle>
            <a:lvl1pPr algn="ctr" eaLnBrk="1" hangingPunct="1">
              <a:defRPr sz="11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8577" tIns="34289" rIns="68577" bIns="34289" numCol="1" anchor="t" anchorCtr="0" compatLnSpc="1">
            <a:prstTxWarp prst="textNoShape">
              <a:avLst/>
            </a:prstTxWarp>
          </a:bodyPr>
          <a:lstStyle>
            <a:lvl1pPr algn="r" eaLnBrk="1" hangingPunct="1">
              <a:defRPr sz="1100">
                <a:solidFill>
                  <a:srgbClr val="000000"/>
                </a:solidFill>
              </a:defRPr>
            </a:lvl1pPr>
          </a:lstStyle>
          <a:p>
            <a:fld id="{D9C40953-9D1A-447C-B81A-BF74C733F9EF}"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884" algn="ctr" rtl="0" fontAlgn="base">
        <a:spcBef>
          <a:spcPct val="0"/>
        </a:spcBef>
        <a:spcAft>
          <a:spcPct val="0"/>
        </a:spcAft>
        <a:defRPr sz="3300">
          <a:solidFill>
            <a:schemeClr val="bg1"/>
          </a:solidFill>
          <a:latin typeface="Arial Rounded MT Bold" pitchFamily="34" charset="0"/>
          <a:cs typeface="Arial" charset="0"/>
        </a:defRPr>
      </a:lvl6pPr>
      <a:lvl7pPr marL="685766" algn="ctr" rtl="0" fontAlgn="base">
        <a:spcBef>
          <a:spcPct val="0"/>
        </a:spcBef>
        <a:spcAft>
          <a:spcPct val="0"/>
        </a:spcAft>
        <a:defRPr sz="3300">
          <a:solidFill>
            <a:schemeClr val="bg1"/>
          </a:solidFill>
          <a:latin typeface="Arial Rounded MT Bold" pitchFamily="34" charset="0"/>
          <a:cs typeface="Arial" charset="0"/>
        </a:defRPr>
      </a:lvl7pPr>
      <a:lvl8pPr marL="1028649" algn="ctr" rtl="0" fontAlgn="base">
        <a:spcBef>
          <a:spcPct val="0"/>
        </a:spcBef>
        <a:spcAft>
          <a:spcPct val="0"/>
        </a:spcAft>
        <a:defRPr sz="3300">
          <a:solidFill>
            <a:schemeClr val="bg1"/>
          </a:solidFill>
          <a:latin typeface="Arial Rounded MT Bold" pitchFamily="34" charset="0"/>
          <a:cs typeface="Arial" charset="0"/>
        </a:defRPr>
      </a:lvl8pPr>
      <a:lvl9pPr marL="1371532"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62" indent="-257162" algn="l" rtl="0" eaLnBrk="0" fontAlgn="base" hangingPunct="0">
        <a:spcBef>
          <a:spcPct val="20000"/>
        </a:spcBef>
        <a:spcAft>
          <a:spcPct val="0"/>
        </a:spcAft>
        <a:defRPr sz="3300">
          <a:solidFill>
            <a:schemeClr val="bg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Arial" charset="0"/>
          <a:cs typeface="+mn-cs"/>
        </a:defRPr>
      </a:lvl2pPr>
      <a:lvl3pPr marL="857207" indent="-171442" algn="l" rtl="0" eaLnBrk="0" fontAlgn="base" hangingPunct="0">
        <a:spcBef>
          <a:spcPct val="20000"/>
        </a:spcBef>
        <a:spcAft>
          <a:spcPct val="0"/>
        </a:spcAft>
        <a:buChar char="•"/>
        <a:defRPr sz="1800">
          <a:solidFill>
            <a:schemeClr val="tx1"/>
          </a:solidFill>
          <a:latin typeface="Arial" charset="0"/>
          <a:cs typeface="+mn-cs"/>
        </a:defRPr>
      </a:lvl3pPr>
      <a:lvl4pPr marL="1200090" indent="-171442" algn="l" rtl="0" eaLnBrk="0" fontAlgn="base" hangingPunct="0">
        <a:spcBef>
          <a:spcPct val="20000"/>
        </a:spcBef>
        <a:spcAft>
          <a:spcPct val="0"/>
        </a:spcAft>
        <a:buChar char="–"/>
        <a:defRPr sz="1500">
          <a:solidFill>
            <a:schemeClr val="tx1"/>
          </a:solidFill>
          <a:latin typeface="Arial" charset="0"/>
          <a:cs typeface="+mn-cs"/>
        </a:defRPr>
      </a:lvl4pPr>
      <a:lvl5pPr marL="1542974" indent="-171442" algn="l" rtl="0" eaLnBrk="0" fontAlgn="base" hangingPunct="0">
        <a:spcBef>
          <a:spcPct val="20000"/>
        </a:spcBef>
        <a:spcAft>
          <a:spcPct val="0"/>
        </a:spcAft>
        <a:buChar char="»"/>
        <a:defRPr sz="1500">
          <a:solidFill>
            <a:schemeClr val="tx1"/>
          </a:solidFill>
          <a:latin typeface="Arial" charset="0"/>
          <a:cs typeface="+mn-cs"/>
        </a:defRPr>
      </a:lvl5pPr>
      <a:lvl6pPr marL="1885856" indent="-171442" algn="l" rtl="0" fontAlgn="base">
        <a:spcBef>
          <a:spcPct val="20000"/>
        </a:spcBef>
        <a:spcAft>
          <a:spcPct val="0"/>
        </a:spcAft>
        <a:buChar char="»"/>
        <a:defRPr sz="1500">
          <a:solidFill>
            <a:schemeClr val="tx1"/>
          </a:solidFill>
          <a:latin typeface="Arial" charset="0"/>
          <a:cs typeface="+mn-cs"/>
        </a:defRPr>
      </a:lvl6pPr>
      <a:lvl7pPr marL="2228739" indent="-171442" algn="l" rtl="0" fontAlgn="base">
        <a:spcBef>
          <a:spcPct val="20000"/>
        </a:spcBef>
        <a:spcAft>
          <a:spcPct val="0"/>
        </a:spcAft>
        <a:buChar char="»"/>
        <a:defRPr sz="1500">
          <a:solidFill>
            <a:schemeClr val="tx1"/>
          </a:solidFill>
          <a:latin typeface="Arial" charset="0"/>
          <a:cs typeface="+mn-cs"/>
        </a:defRPr>
      </a:lvl7pPr>
      <a:lvl8pPr marL="2571622" indent="-171442" algn="l" rtl="0" fontAlgn="base">
        <a:spcBef>
          <a:spcPct val="20000"/>
        </a:spcBef>
        <a:spcAft>
          <a:spcPct val="0"/>
        </a:spcAft>
        <a:buChar char="»"/>
        <a:defRPr sz="1500">
          <a:solidFill>
            <a:schemeClr val="tx1"/>
          </a:solidFill>
          <a:latin typeface="Arial" charset="0"/>
          <a:cs typeface="+mn-cs"/>
        </a:defRPr>
      </a:lvl8pPr>
      <a:lvl9pPr marL="2914505" indent="-171442"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6" tIns="45648" rIns="91296" bIns="45648"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6108913"/>
      </p:ext>
    </p:extLst>
  </p:cSld>
  <p:clrMap bg1="lt1" tx1="dk1" bg2="lt2" tx2="dk2" accent1="accent1" accent2="accent2" accent3="accent3" accent4="accent4" accent5="accent5" accent6="accent6" hlink="hlink" folHlink="folHlink"/>
  <p:sldLayoutIdLst>
    <p:sldLayoutId id="2147483725" r:id="rId1"/>
    <p:sldLayoutId id="214748372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338" algn="ctr" rtl="0" fontAlgn="base">
        <a:spcBef>
          <a:spcPct val="0"/>
        </a:spcBef>
        <a:spcAft>
          <a:spcPct val="0"/>
        </a:spcAft>
        <a:defRPr sz="4400">
          <a:solidFill>
            <a:schemeClr val="tx2"/>
          </a:solidFill>
          <a:latin typeface="Arial" charset="0"/>
          <a:cs typeface="Arial" charset="0"/>
        </a:defRPr>
      </a:lvl6pPr>
      <a:lvl7pPr marL="912780" algn="ctr" rtl="0" fontAlgn="base">
        <a:spcBef>
          <a:spcPct val="0"/>
        </a:spcBef>
        <a:spcAft>
          <a:spcPct val="0"/>
        </a:spcAft>
        <a:defRPr sz="4400">
          <a:solidFill>
            <a:schemeClr val="tx2"/>
          </a:solidFill>
          <a:latin typeface="Arial" charset="0"/>
          <a:cs typeface="Arial" charset="0"/>
        </a:defRPr>
      </a:lvl7pPr>
      <a:lvl8pPr marL="1369152" algn="ctr" rtl="0" fontAlgn="base">
        <a:spcBef>
          <a:spcPct val="0"/>
        </a:spcBef>
        <a:spcAft>
          <a:spcPct val="0"/>
        </a:spcAft>
        <a:defRPr sz="4400">
          <a:solidFill>
            <a:schemeClr val="tx2"/>
          </a:solidFill>
          <a:latin typeface="Arial" charset="0"/>
          <a:cs typeface="Arial" charset="0"/>
        </a:defRPr>
      </a:lvl8pPr>
      <a:lvl9pPr marL="1825559" algn="ctr" rtl="0" fontAlgn="base">
        <a:spcBef>
          <a:spcPct val="0"/>
        </a:spcBef>
        <a:spcAft>
          <a:spcPct val="0"/>
        </a:spcAft>
        <a:defRPr sz="4400">
          <a:solidFill>
            <a:schemeClr val="tx2"/>
          </a:solidFill>
          <a:latin typeface="Arial" charset="0"/>
          <a:cs typeface="Arial" charset="0"/>
        </a:defRPr>
      </a:lvl9pPr>
    </p:titleStyle>
    <p:bodyStyle>
      <a:lvl1pPr marL="342254" indent="-342254" algn="l" rtl="0" fontAlgn="base">
        <a:spcBef>
          <a:spcPct val="20000"/>
        </a:spcBef>
        <a:spcAft>
          <a:spcPct val="0"/>
        </a:spcAft>
        <a:buChar char="•"/>
        <a:defRPr sz="4000">
          <a:solidFill>
            <a:schemeClr val="bg1"/>
          </a:solidFill>
          <a:latin typeface="+mn-lt"/>
          <a:ea typeface="+mn-ea"/>
          <a:cs typeface="+mn-cs"/>
        </a:defRPr>
      </a:lvl1pPr>
      <a:lvl2pPr marL="741653" indent="-285246" algn="l" rtl="0" fontAlgn="base">
        <a:spcBef>
          <a:spcPct val="20000"/>
        </a:spcBef>
        <a:spcAft>
          <a:spcPct val="0"/>
        </a:spcAft>
        <a:buChar char="–"/>
        <a:defRPr sz="4000">
          <a:solidFill>
            <a:schemeClr val="bg1"/>
          </a:solidFill>
          <a:latin typeface="+mn-lt"/>
        </a:defRPr>
      </a:lvl2pPr>
      <a:lvl3pPr marL="1140949" indent="-228168" algn="l" rtl="0" fontAlgn="base">
        <a:spcBef>
          <a:spcPct val="20000"/>
        </a:spcBef>
        <a:spcAft>
          <a:spcPct val="0"/>
        </a:spcAft>
        <a:buChar char="•"/>
        <a:defRPr sz="2400">
          <a:solidFill>
            <a:schemeClr val="tx1"/>
          </a:solidFill>
          <a:latin typeface="+mj-lt"/>
          <a:cs typeface="+mj-cs"/>
        </a:defRPr>
      </a:lvl3pPr>
      <a:lvl4pPr marL="1597320" indent="-228168" algn="l" rtl="0" fontAlgn="base">
        <a:spcBef>
          <a:spcPct val="20000"/>
        </a:spcBef>
        <a:spcAft>
          <a:spcPct val="0"/>
        </a:spcAft>
        <a:buChar char="–"/>
        <a:defRPr sz="2000">
          <a:solidFill>
            <a:schemeClr val="tx1"/>
          </a:solidFill>
          <a:latin typeface="+mj-lt"/>
          <a:cs typeface="+mj-cs"/>
        </a:defRPr>
      </a:lvl4pPr>
      <a:lvl5pPr marL="2053727" indent="-228168" algn="l" rtl="0" fontAlgn="base">
        <a:spcBef>
          <a:spcPct val="20000"/>
        </a:spcBef>
        <a:spcAft>
          <a:spcPct val="0"/>
        </a:spcAft>
        <a:buChar char="»"/>
        <a:defRPr sz="2000">
          <a:solidFill>
            <a:schemeClr val="tx1"/>
          </a:solidFill>
          <a:latin typeface="+mj-lt"/>
          <a:cs typeface="+mj-cs"/>
        </a:defRPr>
      </a:lvl5pPr>
      <a:lvl6pPr marL="2510064" indent="-228168" algn="l" rtl="0" fontAlgn="base">
        <a:spcBef>
          <a:spcPct val="20000"/>
        </a:spcBef>
        <a:spcAft>
          <a:spcPct val="0"/>
        </a:spcAft>
        <a:buChar char="»"/>
        <a:defRPr sz="2000">
          <a:solidFill>
            <a:schemeClr val="tx1"/>
          </a:solidFill>
          <a:latin typeface="+mj-lt"/>
          <a:cs typeface="+mj-cs"/>
        </a:defRPr>
      </a:lvl6pPr>
      <a:lvl7pPr marL="2966472" indent="-228168" algn="l" rtl="0" fontAlgn="base">
        <a:spcBef>
          <a:spcPct val="20000"/>
        </a:spcBef>
        <a:spcAft>
          <a:spcPct val="0"/>
        </a:spcAft>
        <a:buChar char="»"/>
        <a:defRPr sz="2000">
          <a:solidFill>
            <a:schemeClr val="tx1"/>
          </a:solidFill>
          <a:latin typeface="+mj-lt"/>
          <a:cs typeface="+mj-cs"/>
        </a:defRPr>
      </a:lvl7pPr>
      <a:lvl8pPr marL="3422845" indent="-228168" algn="l" rtl="0" fontAlgn="base">
        <a:spcBef>
          <a:spcPct val="20000"/>
        </a:spcBef>
        <a:spcAft>
          <a:spcPct val="0"/>
        </a:spcAft>
        <a:buChar char="»"/>
        <a:defRPr sz="2000">
          <a:solidFill>
            <a:schemeClr val="tx1"/>
          </a:solidFill>
          <a:latin typeface="+mj-lt"/>
          <a:cs typeface="+mj-cs"/>
        </a:defRPr>
      </a:lvl8pPr>
      <a:lvl9pPr marL="3879216" indent="-228168"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780" rtl="0" eaLnBrk="1" latinLnBrk="0" hangingPunct="1">
        <a:defRPr sz="1800" kern="1200">
          <a:solidFill>
            <a:schemeClr val="tx1"/>
          </a:solidFill>
          <a:latin typeface="+mn-lt"/>
          <a:ea typeface="+mn-ea"/>
          <a:cs typeface="+mn-cs"/>
        </a:defRPr>
      </a:lvl1pPr>
      <a:lvl2pPr marL="456338" algn="l" defTabSz="912780" rtl="0" eaLnBrk="1" latinLnBrk="0" hangingPunct="1">
        <a:defRPr sz="1800" kern="1200">
          <a:solidFill>
            <a:schemeClr val="tx1"/>
          </a:solidFill>
          <a:latin typeface="+mn-lt"/>
          <a:ea typeface="+mn-ea"/>
          <a:cs typeface="+mn-cs"/>
        </a:defRPr>
      </a:lvl2pPr>
      <a:lvl3pPr marL="912780" algn="l" defTabSz="912780" rtl="0" eaLnBrk="1" latinLnBrk="0" hangingPunct="1">
        <a:defRPr sz="1800" kern="1200">
          <a:solidFill>
            <a:schemeClr val="tx1"/>
          </a:solidFill>
          <a:latin typeface="+mn-lt"/>
          <a:ea typeface="+mn-ea"/>
          <a:cs typeface="+mn-cs"/>
        </a:defRPr>
      </a:lvl3pPr>
      <a:lvl4pPr marL="1369152" algn="l" defTabSz="912780" rtl="0" eaLnBrk="1" latinLnBrk="0" hangingPunct="1">
        <a:defRPr sz="1800" kern="1200">
          <a:solidFill>
            <a:schemeClr val="tx1"/>
          </a:solidFill>
          <a:latin typeface="+mn-lt"/>
          <a:ea typeface="+mn-ea"/>
          <a:cs typeface="+mn-cs"/>
        </a:defRPr>
      </a:lvl4pPr>
      <a:lvl5pPr marL="1825559" algn="l" defTabSz="912780" rtl="0" eaLnBrk="1" latinLnBrk="0" hangingPunct="1">
        <a:defRPr sz="1800" kern="1200">
          <a:solidFill>
            <a:schemeClr val="tx1"/>
          </a:solidFill>
          <a:latin typeface="+mn-lt"/>
          <a:ea typeface="+mn-ea"/>
          <a:cs typeface="+mn-cs"/>
        </a:defRPr>
      </a:lvl5pPr>
      <a:lvl6pPr marL="2281896" algn="l" defTabSz="912780" rtl="0" eaLnBrk="1" latinLnBrk="0" hangingPunct="1">
        <a:defRPr sz="1800" kern="1200">
          <a:solidFill>
            <a:schemeClr val="tx1"/>
          </a:solidFill>
          <a:latin typeface="+mn-lt"/>
          <a:ea typeface="+mn-ea"/>
          <a:cs typeface="+mn-cs"/>
        </a:defRPr>
      </a:lvl6pPr>
      <a:lvl7pPr marL="2738234" algn="l" defTabSz="912780" rtl="0" eaLnBrk="1" latinLnBrk="0" hangingPunct="1">
        <a:defRPr sz="1800" kern="1200">
          <a:solidFill>
            <a:schemeClr val="tx1"/>
          </a:solidFill>
          <a:latin typeface="+mn-lt"/>
          <a:ea typeface="+mn-ea"/>
          <a:cs typeface="+mn-cs"/>
        </a:defRPr>
      </a:lvl7pPr>
      <a:lvl8pPr marL="3194642" algn="l" defTabSz="912780" rtl="0" eaLnBrk="1" latinLnBrk="0" hangingPunct="1">
        <a:defRPr sz="1800" kern="1200">
          <a:solidFill>
            <a:schemeClr val="tx1"/>
          </a:solidFill>
          <a:latin typeface="+mn-lt"/>
          <a:ea typeface="+mn-ea"/>
          <a:cs typeface="+mn-cs"/>
        </a:defRPr>
      </a:lvl8pPr>
      <a:lvl9pPr marL="3651034" algn="l" defTabSz="9127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17:19-20</a:t>
            </a:r>
          </a:p>
        </p:txBody>
      </p:sp>
    </p:spTree>
    <p:extLst>
      <p:ext uri="{BB962C8B-B14F-4D97-AF65-F5344CB8AC3E}">
        <p14:creationId xmlns:p14="http://schemas.microsoft.com/office/powerpoint/2010/main" val="422999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הֵבֵאתִי אוֹתוֹ אֶל תַּלְמִידֶיךָ וְהֵם לֹא יָכְלוּ לְרַפְּאוֹ."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buNone/>
            </a:pPr>
            <a:r>
              <a:rPr lang="en-US" sz="4000" dirty="0"/>
              <a:t>I brought him to your </a:t>
            </a:r>
            <a:r>
              <a:rPr lang="en-US" sz="4000" dirty="0" err="1"/>
              <a:t>talmidim</a:t>
            </a:r>
            <a:r>
              <a:rPr lang="en-US" sz="4000" dirty="0"/>
              <a:t>, but they couldn't heal him."</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70071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9" y="457200"/>
            <a:ext cx="7955855" cy="45720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הֵשִׁיב יֵשׁוּעַ וְאָמַר: "הוֹי דּוֹר </a:t>
            </a:r>
            <a:r>
              <a:rPr lang="he-IL" sz="4400" b="1" dirty="0">
                <a:solidFill>
                  <a:srgbClr val="FFFF99"/>
                </a:solidFill>
                <a:latin typeface="David" panose="020E0502060401010101" pitchFamily="34" charset="-79"/>
                <a:cs typeface="David" panose="020E0502060401010101" pitchFamily="34" charset="-79"/>
              </a:rPr>
              <a:t>חֲסַר אֱמוּנָה</a:t>
            </a:r>
            <a:r>
              <a:rPr lang="he-IL" sz="4400" b="1" dirty="0">
                <a:latin typeface="David" panose="020E0502060401010101" pitchFamily="34" charset="-79"/>
                <a:cs typeface="David" panose="020E0502060401010101" pitchFamily="34" charset="-79"/>
              </a:rPr>
              <a:t> וּמְעַוֵּת דֶּרֶךְ</a:t>
            </a:r>
            <a:r>
              <a:rPr lang="he-IL" sz="4400" b="1" dirty="0" smtClean="0">
                <a:latin typeface="David" panose="020E0502060401010101" pitchFamily="34" charset="-79"/>
                <a:cs typeface="David" panose="020E0502060401010101" pitchFamily="34" charset="-79"/>
              </a:rPr>
              <a:t>,</a:t>
            </a:r>
            <a:endParaRPr lang="en-US" sz="4400" b="1" dirty="0">
              <a:latin typeface="David" panose="020E0502060401010101" pitchFamily="34" charset="-79"/>
              <a:cs typeface="David" panose="020E0502060401010101" pitchFamily="34" charset="-79"/>
            </a:endParaRPr>
          </a:p>
          <a:p>
            <a:pPr marL="0" indent="0">
              <a:spcBef>
                <a:spcPts val="0"/>
              </a:spcBef>
              <a:spcAft>
                <a:spcPts val="585"/>
              </a:spcAft>
              <a:buNone/>
            </a:pPr>
            <a:r>
              <a:rPr lang="en-US" sz="4000" dirty="0" smtClean="0"/>
              <a:t>Yeshua </a:t>
            </a:r>
            <a:r>
              <a:rPr lang="en-US" sz="4000" dirty="0"/>
              <a:t>answered, "Perverted </a:t>
            </a:r>
            <a:r>
              <a:rPr lang="en-US" sz="4000" dirty="0" smtClean="0"/>
              <a:t>people</a:t>
            </a:r>
            <a:r>
              <a:rPr lang="en-US" sz="4000" dirty="0"/>
              <a:t>, </a:t>
            </a:r>
            <a:r>
              <a:rPr lang="en-US" sz="4000" dirty="0">
                <a:solidFill>
                  <a:srgbClr val="FFFF99"/>
                </a:solidFill>
              </a:rPr>
              <a:t>without any trust! </a:t>
            </a:r>
          </a:p>
        </p:txBody>
      </p:sp>
      <p:sp>
        <p:nvSpPr>
          <p:cNvPr id="372738" name="Rectangle 2"/>
          <p:cNvSpPr>
            <a:spLocks noGrp="1" noChangeArrowheads="1"/>
          </p:cNvSpPr>
          <p:nvPr>
            <p:ph type="title"/>
          </p:nvPr>
        </p:nvSpPr>
        <p:spPr>
          <a:xfrm>
            <a:off x="1426572"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17:17</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43113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לְאַחַר מִכֵּן נִגְּשׁוּ הַתַּלְמִידִים אֶל יֵשׁוּעַ לְבַדָּם וְשָׁאֲלוּ: "מַדּוּעַ לֹא יָכֹלְנוּ אֲנַחְנוּ לְגָרֵשׁ אוֹתוֹ?"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Then the </a:t>
            </a:r>
            <a:r>
              <a:rPr lang="en-US" sz="4000" dirty="0" err="1"/>
              <a:t>talmidim</a:t>
            </a:r>
            <a:r>
              <a:rPr lang="en-US" sz="4000" dirty="0"/>
              <a:t> went to him </a:t>
            </a:r>
            <a:r>
              <a:rPr lang="en-US" sz="4000" dirty="0">
                <a:solidFill>
                  <a:srgbClr val="FFFF99"/>
                </a:solidFill>
              </a:rPr>
              <a:t>privately</a:t>
            </a:r>
            <a:r>
              <a:rPr lang="en-US" sz="4000" dirty="0"/>
              <a:t> and said, "Why couldn't we drive it out?"</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17:19</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There </a:t>
            </a:r>
            <a:r>
              <a:rPr lang="en-US" dirty="0"/>
              <a:t>is a specific prohibition not to </a:t>
            </a:r>
            <a:r>
              <a:rPr lang="en-US" dirty="0" smtClean="0"/>
              <a:t>embarrass, </a:t>
            </a:r>
            <a:r>
              <a:rPr lang="en-US" dirty="0"/>
              <a:t>that is derived from the Mitzvah of rebuking others. The Torah commands </a:t>
            </a:r>
            <a:r>
              <a:rPr lang="en-US" dirty="0">
                <a:solidFill>
                  <a:srgbClr val="FFFF99"/>
                </a:solidFill>
              </a:rPr>
              <a:t>“You shall surely rebuke your </a:t>
            </a:r>
            <a:r>
              <a:rPr lang="en-US" dirty="0" smtClean="0">
                <a:solidFill>
                  <a:srgbClr val="FFFF99"/>
                </a:solidFill>
              </a:rPr>
              <a:t>friend.” </a:t>
            </a:r>
            <a:r>
              <a:rPr lang="en-US" dirty="0"/>
              <a:t>However, the end of the verse: </a:t>
            </a:r>
            <a:r>
              <a:rPr lang="en-US" dirty="0">
                <a:solidFill>
                  <a:srgbClr val="FFFF99"/>
                </a:solidFill>
              </a:rPr>
              <a:t>“and you shall not bear iniquity because of him” </a:t>
            </a:r>
            <a:r>
              <a:rPr lang="en-US" dirty="0"/>
              <a:t>warns us not to allow the </a:t>
            </a:r>
            <a:r>
              <a:rPr lang="en-US" dirty="0" smtClean="0"/>
              <a:t>fulfillment</a:t>
            </a:r>
            <a:endParaRPr lang="en-US" dirty="0"/>
          </a:p>
        </p:txBody>
      </p:sp>
    </p:spTree>
    <p:extLst>
      <p:ext uri="{BB962C8B-B14F-4D97-AF65-F5344CB8AC3E}">
        <p14:creationId xmlns:p14="http://schemas.microsoft.com/office/powerpoint/2010/main" val="186275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of </a:t>
            </a:r>
            <a:r>
              <a:rPr lang="en-US" dirty="0"/>
              <a:t>this commandment to simultaneously cause a transgression of humiliating another. </a:t>
            </a:r>
            <a:endParaRPr lang="en-US" dirty="0" smtClean="0"/>
          </a:p>
          <a:p>
            <a:pPr algn="l"/>
            <a:r>
              <a:rPr lang="en-US" dirty="0" smtClean="0"/>
              <a:t>There is a </a:t>
            </a:r>
            <a:r>
              <a:rPr lang="en-US" dirty="0"/>
              <a:t>general prohibition against </a:t>
            </a:r>
            <a:r>
              <a:rPr lang="en-US" dirty="0">
                <a:solidFill>
                  <a:srgbClr val="FFFF99"/>
                </a:solidFill>
              </a:rPr>
              <a:t>embarrassing</a:t>
            </a:r>
            <a:r>
              <a:rPr lang="en-US" dirty="0"/>
              <a:t> another in any </a:t>
            </a:r>
            <a:r>
              <a:rPr lang="en-US" dirty="0" smtClean="0"/>
              <a:t>situation.</a:t>
            </a:r>
            <a:endParaRPr lang="en-US" dirty="0"/>
          </a:p>
        </p:txBody>
      </p:sp>
    </p:spTree>
    <p:extLst>
      <p:ext uri="{BB962C8B-B14F-4D97-AF65-F5344CB8AC3E}">
        <p14:creationId xmlns:p14="http://schemas.microsoft.com/office/powerpoint/2010/main" val="181520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smtClean="0"/>
              <a:t>In addition, anyone </a:t>
            </a:r>
            <a:r>
              <a:rPr lang="en-US" dirty="0"/>
              <a:t>who </a:t>
            </a:r>
            <a:r>
              <a:rPr lang="en-US" dirty="0" smtClean="0"/>
              <a:t>embarrasses </a:t>
            </a:r>
            <a:r>
              <a:rPr lang="en-US" dirty="0"/>
              <a:t>another is also </a:t>
            </a:r>
            <a:r>
              <a:rPr lang="en-US" dirty="0">
                <a:solidFill>
                  <a:srgbClr val="FFFF99"/>
                </a:solidFill>
              </a:rPr>
              <a:t>failing</a:t>
            </a:r>
            <a:r>
              <a:rPr lang="en-US" dirty="0"/>
              <a:t> to fulfil the Mitzvah of </a:t>
            </a:r>
            <a:r>
              <a:rPr lang="en-US" dirty="0" smtClean="0"/>
              <a:t>[Hebrew] </a:t>
            </a:r>
            <a:r>
              <a:rPr lang="en-US" dirty="0" err="1" smtClean="0"/>
              <a:t>V’ahavta</a:t>
            </a:r>
            <a:r>
              <a:rPr lang="en-US" dirty="0" smtClean="0"/>
              <a:t> </a:t>
            </a:r>
            <a:r>
              <a:rPr lang="en-US" dirty="0" err="1"/>
              <a:t>L’reach</a:t>
            </a:r>
            <a:r>
              <a:rPr lang="en-US" dirty="0"/>
              <a:t> </a:t>
            </a:r>
            <a:r>
              <a:rPr lang="en-US" dirty="0" err="1"/>
              <a:t>Kamocha</a:t>
            </a:r>
            <a:r>
              <a:rPr lang="en-US" dirty="0"/>
              <a:t> </a:t>
            </a:r>
            <a:endParaRPr lang="en-US" dirty="0" smtClean="0"/>
          </a:p>
          <a:p>
            <a:pPr algn="l"/>
            <a:r>
              <a:rPr lang="en-US" dirty="0" smtClean="0">
                <a:solidFill>
                  <a:srgbClr val="FFFF99"/>
                </a:solidFill>
              </a:rPr>
              <a:t>“Love </a:t>
            </a:r>
            <a:r>
              <a:rPr lang="en-US" dirty="0" smtClean="0">
                <a:solidFill>
                  <a:srgbClr val="FFFF99"/>
                </a:solidFill>
              </a:rPr>
              <a:t>your neighbor as yourself</a:t>
            </a:r>
            <a:r>
              <a:rPr lang="en-US" dirty="0" smtClean="0">
                <a:solidFill>
                  <a:srgbClr val="FFFF99"/>
                </a:solidFill>
              </a:rPr>
              <a:t>.”</a:t>
            </a:r>
          </a:p>
          <a:p>
            <a:pPr algn="l"/>
            <a:r>
              <a:rPr lang="en-US" dirty="0" smtClean="0"/>
              <a:t>Rabbinic commentary takes this very strongly.  </a:t>
            </a:r>
            <a:r>
              <a:rPr lang="en-US" u="sng" dirty="0" smtClean="0"/>
              <a:t>Talmud, etc., not inspired but helpful!</a:t>
            </a:r>
            <a:endParaRPr lang="en-US" u="sng" dirty="0"/>
          </a:p>
        </p:txBody>
      </p:sp>
    </p:spTree>
    <p:extLst>
      <p:ext uri="{BB962C8B-B14F-4D97-AF65-F5344CB8AC3E}">
        <p14:creationId xmlns:p14="http://schemas.microsoft.com/office/powerpoint/2010/main" val="10746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176213" indent="-176213" algn="l">
              <a:buFont typeface="Arial" panose="020B0604020202020204" pitchFamily="34" charset="0"/>
              <a:buChar char="•"/>
            </a:pPr>
            <a:r>
              <a:rPr lang="en-US" dirty="0" smtClean="0"/>
              <a:t>He </a:t>
            </a:r>
            <a:r>
              <a:rPr lang="en-US" dirty="0"/>
              <a:t>who publicly shames his </a:t>
            </a:r>
            <a:r>
              <a:rPr lang="en-US" dirty="0" smtClean="0"/>
              <a:t>neighbor </a:t>
            </a:r>
            <a:r>
              <a:rPr lang="en-US" dirty="0"/>
              <a:t>is as though he shed </a:t>
            </a:r>
            <a:r>
              <a:rPr lang="en-US" dirty="0" smtClean="0"/>
              <a:t>blood.</a:t>
            </a:r>
          </a:p>
          <a:p>
            <a:pPr marL="176213" indent="-176213" algn="l">
              <a:buFont typeface="Arial" panose="020B0604020202020204" pitchFamily="34" charset="0"/>
              <a:buChar char="•"/>
            </a:pPr>
            <a:r>
              <a:rPr lang="en-US" dirty="0" smtClean="0"/>
              <a:t>Verbal </a:t>
            </a:r>
            <a:r>
              <a:rPr lang="en-US" dirty="0"/>
              <a:t>wrong is more heinous than monetary </a:t>
            </a:r>
            <a:r>
              <a:rPr lang="en-US" dirty="0" smtClean="0"/>
              <a:t>wrong</a:t>
            </a:r>
            <a:r>
              <a:rPr lang="en-US" dirty="0" smtClean="0"/>
              <a:t>.</a:t>
            </a:r>
          </a:p>
          <a:p>
            <a:pPr marL="176213" indent="-176213" algn="l">
              <a:buFont typeface="Arial" panose="020B0604020202020204" pitchFamily="34" charset="0"/>
              <a:buChar char="•"/>
            </a:pPr>
            <a:r>
              <a:rPr lang="en-US" dirty="0"/>
              <a:t>The pain of shame is even worse than death itself. The </a:t>
            </a:r>
            <a:r>
              <a:rPr lang="en-US" dirty="0" err="1"/>
              <a:t>Gemara</a:t>
            </a:r>
            <a:r>
              <a:rPr lang="en-US" dirty="0"/>
              <a:t> compares embarrassing someone in public to killing them. </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146115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176213" indent="-176213" algn="l">
              <a:buFont typeface="Arial" panose="020B0604020202020204" pitchFamily="34" charset="0"/>
              <a:buChar char="•"/>
            </a:pPr>
            <a:r>
              <a:rPr lang="en-US" dirty="0" smtClean="0"/>
              <a:t>As </a:t>
            </a:r>
            <a:r>
              <a:rPr lang="en-US" dirty="0" smtClean="0"/>
              <a:t>punishment for embarrassing, a </a:t>
            </a:r>
            <a:r>
              <a:rPr lang="en-US" dirty="0"/>
              <a:t>person can choose </a:t>
            </a:r>
            <a:r>
              <a:rPr lang="en-US" dirty="0" smtClean="0"/>
              <a:t>to </a:t>
            </a:r>
            <a:r>
              <a:rPr lang="en-US" dirty="0"/>
              <a:t>pay a fine to the victim, or </a:t>
            </a:r>
            <a:r>
              <a:rPr lang="en-US" dirty="0" smtClean="0"/>
              <a:t>take </a:t>
            </a:r>
            <a:r>
              <a:rPr lang="en-US" dirty="0"/>
              <a:t>lashes. </a:t>
            </a:r>
            <a:endParaRPr lang="en-US" dirty="0" smtClean="0"/>
          </a:p>
          <a:p>
            <a:pPr marL="176213" indent="-176213" algn="l">
              <a:buFont typeface="Arial" panose="020B0604020202020204" pitchFamily="34" charset="0"/>
              <a:buChar char="•"/>
            </a:pPr>
            <a:r>
              <a:rPr lang="en-US" dirty="0" smtClean="0"/>
              <a:t>All </a:t>
            </a:r>
            <a:r>
              <a:rPr lang="en-US" dirty="0"/>
              <a:t>who descend into </a:t>
            </a:r>
            <a:r>
              <a:rPr lang="en-US" dirty="0" err="1"/>
              <a:t>Gehenna</a:t>
            </a:r>
            <a:r>
              <a:rPr lang="en-US" dirty="0"/>
              <a:t> (hell) eventually </a:t>
            </a:r>
            <a:r>
              <a:rPr lang="en-US" dirty="0" smtClean="0"/>
              <a:t>leave except </a:t>
            </a:r>
            <a:r>
              <a:rPr lang="en-US" dirty="0"/>
              <a:t>for one who publicly shames his </a:t>
            </a:r>
            <a:r>
              <a:rPr lang="en-US" dirty="0" smtClean="0"/>
              <a:t>neighbor</a:t>
            </a:r>
            <a:r>
              <a:rPr lang="en-US" dirty="0"/>
              <a:t>. </a:t>
            </a:r>
            <a:endParaRPr lang="en-US" dirty="0" smtClean="0"/>
          </a:p>
        </p:txBody>
      </p:sp>
    </p:spTree>
    <p:extLst>
      <p:ext uri="{BB962C8B-B14F-4D97-AF65-F5344CB8AC3E}">
        <p14:creationId xmlns:p14="http://schemas.microsoft.com/office/powerpoint/2010/main" val="350161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176213" indent="-176213" algn="l">
              <a:buFont typeface="Arial" panose="020B0604020202020204" pitchFamily="34" charset="0"/>
              <a:buChar char="•"/>
            </a:pPr>
            <a:r>
              <a:rPr lang="en-US" dirty="0" smtClean="0"/>
              <a:t>First </a:t>
            </a:r>
            <a:r>
              <a:rPr lang="en-US" dirty="0"/>
              <a:t>acknowledging, then regretting one’s </a:t>
            </a:r>
            <a:r>
              <a:rPr lang="en-US" dirty="0" smtClean="0"/>
              <a:t>sin.</a:t>
            </a:r>
          </a:p>
          <a:p>
            <a:pPr marL="176213" indent="-176213" algn="l">
              <a:buFont typeface="Arial" panose="020B0604020202020204" pitchFamily="34" charset="0"/>
              <a:buChar char="•"/>
            </a:pPr>
            <a:r>
              <a:rPr lang="en-US" dirty="0" smtClean="0"/>
              <a:t>Privately </a:t>
            </a:r>
            <a:r>
              <a:rPr lang="en-US" dirty="0"/>
              <a:t>confessing </a:t>
            </a:r>
            <a:r>
              <a:rPr lang="en-US" dirty="0" smtClean="0"/>
              <a:t>to God.</a:t>
            </a:r>
          </a:p>
          <a:p>
            <a:pPr marL="176213" indent="-176213" algn="l">
              <a:buFont typeface="Arial" panose="020B0604020202020204" pitchFamily="34" charset="0"/>
              <a:buChar char="•"/>
            </a:pPr>
            <a:r>
              <a:rPr lang="en-US" dirty="0" smtClean="0"/>
              <a:t>Devoting </a:t>
            </a:r>
            <a:r>
              <a:rPr lang="en-US" dirty="0"/>
              <a:t>oneself to not committing </a:t>
            </a:r>
            <a:r>
              <a:rPr lang="en-US" dirty="0" smtClean="0"/>
              <a:t>similar in </a:t>
            </a:r>
            <a:r>
              <a:rPr lang="en-US" dirty="0"/>
              <a:t>the </a:t>
            </a:r>
            <a:r>
              <a:rPr lang="en-US" dirty="0" smtClean="0"/>
              <a:t>future.</a:t>
            </a:r>
          </a:p>
          <a:p>
            <a:pPr marL="176213" indent="-176213" algn="l">
              <a:buFont typeface="Arial" panose="020B0604020202020204" pitchFamily="34" charset="0"/>
              <a:buChar char="•"/>
            </a:pPr>
            <a:r>
              <a:rPr lang="en-US" dirty="0" smtClean="0"/>
              <a:t>Ask </a:t>
            </a:r>
            <a:r>
              <a:rPr lang="en-US" dirty="0"/>
              <a:t>for absolute forgiveness from the one you </a:t>
            </a:r>
            <a:r>
              <a:rPr lang="en-US" dirty="0" smtClean="0"/>
              <a:t>shamed.</a:t>
            </a:r>
            <a:endParaRPr lang="en-US" dirty="0"/>
          </a:p>
        </p:txBody>
      </p:sp>
    </p:spTree>
    <p:extLst>
      <p:ext uri="{BB962C8B-B14F-4D97-AF65-F5344CB8AC3E}">
        <p14:creationId xmlns:p14="http://schemas.microsoft.com/office/powerpoint/2010/main" val="367480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Tamar was </a:t>
            </a:r>
            <a:r>
              <a:rPr lang="en-US" dirty="0"/>
              <a:t>willing to be burned rather than shame Yehuda in Genesis </a:t>
            </a:r>
            <a:r>
              <a:rPr lang="en-US" dirty="0" smtClean="0"/>
              <a:t>38.</a:t>
            </a:r>
            <a:endParaRPr lang="en-US" dirty="0"/>
          </a:p>
          <a:p>
            <a:pPr algn="l"/>
            <a:r>
              <a:rPr lang="en-US" dirty="0" smtClean="0"/>
              <a:t>Nobody </a:t>
            </a:r>
            <a:r>
              <a:rPr lang="en-US" dirty="0"/>
              <a:t>likes to be embarrassed. In the context of rebuke, it can also make a huge impact on the outcome. </a:t>
            </a:r>
          </a:p>
        </p:txBody>
      </p:sp>
    </p:spTree>
    <p:extLst>
      <p:ext uri="{BB962C8B-B14F-4D97-AF65-F5344CB8AC3E}">
        <p14:creationId xmlns:p14="http://schemas.microsoft.com/office/powerpoint/2010/main" val="399720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If </a:t>
            </a:r>
            <a:r>
              <a:rPr lang="en-US" dirty="0">
                <a:solidFill>
                  <a:srgbClr val="FFFF99"/>
                </a:solidFill>
              </a:rPr>
              <a:t>properly corrected, a person might change his ways. </a:t>
            </a:r>
            <a:r>
              <a:rPr lang="en-US" dirty="0" smtClean="0"/>
              <a:t>But </a:t>
            </a:r>
            <a:r>
              <a:rPr lang="en-US" dirty="0"/>
              <a:t>if someone is called out in public, he’ll be embarrassed, angry, and resentful. </a:t>
            </a:r>
          </a:p>
        </p:txBody>
      </p:sp>
    </p:spTree>
    <p:extLst>
      <p:ext uri="{BB962C8B-B14F-4D97-AF65-F5344CB8AC3E}">
        <p14:creationId xmlns:p14="http://schemas.microsoft.com/office/powerpoint/2010/main" val="186493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smtClean="0"/>
              <a:t>He’ll </a:t>
            </a:r>
            <a:r>
              <a:rPr lang="en-US" dirty="0"/>
              <a:t>hate the one who rebuked him and probably become more stubborn in his ways out of spite. It’s a bad scene. But even outside the context of rebuke, we must be careful not to shame others.</a:t>
            </a:r>
          </a:p>
          <a:p>
            <a:pPr algn="l"/>
            <a:r>
              <a:rPr lang="en-US" dirty="0"/>
              <a:t>This mitzvah applies to both men and women in all times and places. </a:t>
            </a:r>
          </a:p>
        </p:txBody>
      </p:sp>
    </p:spTree>
    <p:extLst>
      <p:ext uri="{BB962C8B-B14F-4D97-AF65-F5344CB8AC3E}">
        <p14:creationId xmlns:p14="http://schemas.microsoft.com/office/powerpoint/2010/main" val="4249044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לְאַחַר מִכֵּן נִגְּשׁוּ הַתַּלְמִידִים אֶל יֵשׁוּעַ לְבַדָּם וְשָׁאֲלוּ: "מַדּוּעַ לֹא יָכֹלְנוּ אֲנַחְנוּ לְגָרֵשׁ אוֹתוֹ?"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Then the </a:t>
            </a:r>
            <a:r>
              <a:rPr lang="en-US" sz="4000" dirty="0" err="1"/>
              <a:t>talmidim</a:t>
            </a:r>
            <a:r>
              <a:rPr lang="en-US" sz="4000" dirty="0"/>
              <a:t> went to him </a:t>
            </a:r>
            <a:r>
              <a:rPr lang="en-US" sz="4000" dirty="0">
                <a:solidFill>
                  <a:srgbClr val="FFFF99"/>
                </a:solidFill>
              </a:rPr>
              <a:t>privately</a:t>
            </a:r>
            <a:r>
              <a:rPr lang="en-US" sz="4000" dirty="0"/>
              <a:t> and said, "Why couldn't we drive it out?"</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17:19</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537252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הֵשִׁיב לָהֶם: "בִּגְלַל מִעוּט אֱמוּנַתְכֶם. אָמֵן אוֹמֵר אֲנִי לָכֶם, אִם יֵשׁ לָכֶם אֱמוּנָה כְּגַרְגִּיר </a:t>
            </a:r>
            <a:r>
              <a:rPr lang="he-IL" sz="4400" b="1" dirty="0" smtClean="0">
                <a:latin typeface="David" panose="020E0502060401010101" pitchFamily="34" charset="-79"/>
                <a:cs typeface="David" panose="020E0502060401010101" pitchFamily="34" charset="-79"/>
              </a:rPr>
              <a:t>הַחַרְדָּל</a:t>
            </a:r>
            <a:endParaRPr lang="en-US" sz="1000" dirty="0"/>
          </a:p>
          <a:p>
            <a:pPr marL="0">
              <a:spcBef>
                <a:spcPts val="0"/>
              </a:spcBef>
              <a:spcAft>
                <a:spcPts val="585"/>
              </a:spcAft>
            </a:pPr>
            <a:r>
              <a:rPr lang="en-US" sz="4000" dirty="0"/>
              <a:t>He said to them, "Because you have such </a:t>
            </a:r>
            <a:r>
              <a:rPr lang="en-US" sz="4000" dirty="0">
                <a:solidFill>
                  <a:srgbClr val="FFFF99"/>
                </a:solidFill>
              </a:rPr>
              <a:t>little trust</a:t>
            </a:r>
            <a:r>
              <a:rPr lang="en-US" sz="4000" dirty="0"/>
              <a:t>! Yes! I tell you that if you have trust as tiny as a mustard seed, </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וְתֹאמְרוּ </a:t>
            </a:r>
            <a:r>
              <a:rPr lang="he-IL" sz="4400" b="1" dirty="0">
                <a:latin typeface="David" panose="020E0502060401010101" pitchFamily="34" charset="-79"/>
                <a:cs typeface="David" panose="020E0502060401010101" pitchFamily="34" charset="-79"/>
              </a:rPr>
              <a:t>לָהָר הַזֶּה 'זוּז מִפֹּה לְשָׁם' -- הוּא יָזוּז, וְשׁוּם דָּבָר לֹא יִבָּצֵר </a:t>
            </a:r>
            <a:r>
              <a:rPr lang="he-IL" sz="4400" b="1" dirty="0" smtClean="0">
                <a:latin typeface="David" panose="020E0502060401010101" pitchFamily="34" charset="-79"/>
                <a:cs typeface="David" panose="020E0502060401010101" pitchFamily="34" charset="-79"/>
              </a:rPr>
              <a:t>מִכֶּם.</a:t>
            </a:r>
            <a:endParaRPr lang="en-US" sz="4400" b="1" dirty="0">
              <a:latin typeface="David" panose="020E0502060401010101" pitchFamily="34" charset="-79"/>
              <a:cs typeface="David" panose="020E0502060401010101" pitchFamily="34" charset="-79"/>
            </a:endParaRPr>
          </a:p>
          <a:p>
            <a:pPr marL="0" algn="l">
              <a:spcBef>
                <a:spcPts val="0"/>
              </a:spcBef>
              <a:spcAft>
                <a:spcPts val="585"/>
              </a:spcAft>
            </a:pPr>
            <a:r>
              <a:rPr lang="en-US" sz="4000" dirty="0" smtClean="0"/>
              <a:t>You </a:t>
            </a:r>
            <a:r>
              <a:rPr lang="en-US" sz="4000" dirty="0"/>
              <a:t>will be able to say to this mountain, 'Move from here to there!' and it will move; indeed, nothing will be impossible for you!"</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89062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66" y="194"/>
            <a:ext cx="8047302" cy="484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212" y="4019550"/>
            <a:ext cx="7568610" cy="707886"/>
          </a:xfrm>
          <a:prstGeom prst="rect">
            <a:avLst/>
          </a:prstGeom>
          <a:noFill/>
        </p:spPr>
        <p:txBody>
          <a:bodyPr wrap="none" rtlCol="0">
            <a:spAutoFit/>
          </a:bodyPr>
          <a:lstStyle/>
          <a:p>
            <a:pPr algn="l"/>
            <a:r>
              <a:rPr lang="en-US" dirty="0" smtClean="0">
                <a:solidFill>
                  <a:srgbClr val="000000"/>
                </a:solidFill>
              </a:rPr>
              <a:t>Mustard seeds, about </a:t>
            </a:r>
            <a:r>
              <a:rPr lang="en-US" dirty="0" smtClean="0">
                <a:solidFill>
                  <a:srgbClr val="000000"/>
                </a:solidFill>
              </a:rPr>
              <a:t>1/16 </a:t>
            </a:r>
            <a:r>
              <a:rPr lang="en-US" dirty="0" smtClean="0">
                <a:solidFill>
                  <a:srgbClr val="000000"/>
                </a:solidFill>
              </a:rPr>
              <a:t>in. </a:t>
            </a:r>
            <a:endParaRPr lang="en-US" dirty="0">
              <a:solidFill>
                <a:srgbClr val="000000"/>
              </a:solidFill>
            </a:endParaRPr>
          </a:p>
        </p:txBody>
      </p:sp>
    </p:spTree>
    <p:extLst>
      <p:ext uri="{BB962C8B-B14F-4D97-AF65-F5344CB8AC3E}">
        <p14:creationId xmlns:p14="http://schemas.microsoft.com/office/powerpoint/2010/main" val="101977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1" dirty="0" smtClean="0"/>
              <a:t> </a:t>
            </a:r>
            <a:endParaRPr 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5" t="18355" r="23947" b="13552"/>
          <a:stretch/>
        </p:blipFill>
        <p:spPr bwMode="auto">
          <a:xfrm>
            <a:off x="1024202" y="-19062"/>
            <a:ext cx="6831238" cy="516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311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571500"/>
            <a:ext cx="7955855" cy="4457700"/>
          </a:xfrm>
        </p:spPr>
        <p:txBody>
          <a:bodyPr>
            <a:normAutofit fontScale="92500"/>
          </a:bodyPr>
          <a:lstStyle/>
          <a:p>
            <a:pPr marL="0" algn="r" rtl="1">
              <a:spcBef>
                <a:spcPts val="0"/>
              </a:spcBef>
              <a:spcAft>
                <a:spcPts val="600"/>
              </a:spcAft>
              <a:defRPr/>
            </a:pPr>
            <a:r>
              <a:rPr lang="he-IL" sz="4800" b="1" dirty="0" smtClean="0">
                <a:latin typeface="David" panose="020E0502060401010101" pitchFamily="34" charset="-79"/>
                <a:cs typeface="David" panose="020E0502060401010101" pitchFamily="34" charset="-79"/>
              </a:rPr>
              <a:t>אַךְ </a:t>
            </a:r>
            <a:r>
              <a:rPr lang="he-IL" sz="4800" b="1" dirty="0">
                <a:latin typeface="David" panose="020E0502060401010101" pitchFamily="34" charset="-79"/>
                <a:cs typeface="David" panose="020E0502060401010101" pitchFamily="34" charset="-79"/>
              </a:rPr>
              <a:t>לְאַחַר צְמִיחָתוֹ גָּדוֹל הוּא מִן </a:t>
            </a:r>
            <a:r>
              <a:rPr lang="he-IL" sz="4800" b="1" dirty="0" smtClean="0">
                <a:latin typeface="David" panose="020E0502060401010101" pitchFamily="34" charset="-79"/>
                <a:cs typeface="David" panose="020E0502060401010101" pitchFamily="34" charset="-79"/>
              </a:rPr>
              <a:t>הַ</a:t>
            </a:r>
            <a:r>
              <a:rPr lang="he-IL" sz="4800" b="1" dirty="0" smtClean="0">
                <a:solidFill>
                  <a:srgbClr val="FFFF99"/>
                </a:solidFill>
                <a:latin typeface="David" panose="020E0502060401010101" pitchFamily="34" charset="-79"/>
                <a:cs typeface="David" panose="020E0502060401010101" pitchFamily="34" charset="-79"/>
              </a:rPr>
              <a:t>יְּרָקוֹת</a:t>
            </a:r>
            <a:r>
              <a:rPr lang="he-IL" sz="4100" b="1" dirty="0" smtClean="0">
                <a:latin typeface="David" panose="020E0502060401010101" pitchFamily="34" charset="-79"/>
                <a:cs typeface="David" panose="020E0502060401010101" pitchFamily="34" charset="-79"/>
              </a:rPr>
              <a:t> </a:t>
            </a:r>
            <a:endParaRPr lang="en-US" sz="4100" b="1" dirty="0" smtClean="0">
              <a:latin typeface="David" panose="020E0502060401010101" pitchFamily="34" charset="-79"/>
              <a:cs typeface="David" panose="020E0502060401010101" pitchFamily="34" charset="-79"/>
            </a:endParaRPr>
          </a:p>
          <a:p>
            <a:pPr marL="0" rtl="1">
              <a:spcBef>
                <a:spcPts val="0"/>
              </a:spcBef>
              <a:spcAft>
                <a:spcPts val="600"/>
              </a:spcAft>
              <a:defRPr/>
            </a:pPr>
            <a:r>
              <a:rPr lang="en-US" sz="4000" dirty="0" smtClean="0"/>
              <a:t>But when it </a:t>
            </a:r>
            <a:r>
              <a:rPr lang="en-US" sz="4000" dirty="0"/>
              <a:t>grows up it is larger </a:t>
            </a:r>
            <a:endParaRPr lang="en-US" sz="4000" dirty="0" smtClean="0"/>
          </a:p>
          <a:p>
            <a:pPr marL="0">
              <a:spcBef>
                <a:spcPts val="0"/>
              </a:spcBef>
              <a:spcAft>
                <a:spcPts val="600"/>
              </a:spcAft>
              <a:defRPr/>
            </a:pPr>
            <a:r>
              <a:rPr lang="en-US" sz="4000" dirty="0" smtClean="0"/>
              <a:t>than </a:t>
            </a:r>
            <a:r>
              <a:rPr lang="en-US" sz="4000" dirty="0"/>
              <a:t>any </a:t>
            </a:r>
            <a:r>
              <a:rPr lang="en-US" sz="4000" dirty="0">
                <a:solidFill>
                  <a:srgbClr val="FFFF99"/>
                </a:solidFill>
              </a:rPr>
              <a:t>garden </a:t>
            </a:r>
            <a:r>
              <a:rPr lang="en-US" sz="4000" dirty="0" smtClean="0">
                <a:solidFill>
                  <a:srgbClr val="FFFF99"/>
                </a:solidFill>
              </a:rPr>
              <a:t>plant</a:t>
            </a:r>
            <a:r>
              <a:rPr lang="en-US" sz="4000" dirty="0" smtClean="0"/>
              <a:t>.“</a:t>
            </a:r>
          </a:p>
          <a:p>
            <a:pPr marL="0">
              <a:spcBef>
                <a:spcPts val="0"/>
              </a:spcBef>
              <a:spcAft>
                <a:spcPts val="600"/>
              </a:spcAft>
              <a:defRPr/>
            </a:pPr>
            <a:endParaRPr lang="en-US" sz="900" dirty="0" smtClean="0"/>
          </a:p>
          <a:p>
            <a:pPr marL="0">
              <a:spcBef>
                <a:spcPts val="0"/>
              </a:spcBef>
              <a:spcAft>
                <a:spcPts val="600"/>
              </a:spcAft>
              <a:defRPr/>
            </a:pPr>
            <a:r>
              <a:rPr lang="en-US" sz="4000" i="1" dirty="0" err="1" smtClean="0"/>
              <a:t>lachanōn</a:t>
            </a:r>
            <a:r>
              <a:rPr lang="en-US" sz="4000" dirty="0" smtClean="0"/>
              <a:t> </a:t>
            </a:r>
            <a:r>
              <a:rPr lang="el-GR" sz="4000" b="1" dirty="0" smtClean="0">
                <a:latin typeface="Times New Roman" panose="02020603050405020304" pitchFamily="18" charset="0"/>
                <a:cs typeface="Times New Roman" panose="02020603050405020304" pitchFamily="18" charset="0"/>
              </a:rPr>
              <a:t>λαχάνων</a:t>
            </a:r>
            <a:r>
              <a:rPr lang="en-US" sz="4000" b="1" dirty="0" smtClean="0">
                <a:latin typeface="Times New Roman" panose="02020603050405020304" pitchFamily="18" charset="0"/>
                <a:cs typeface="Times New Roman" panose="02020603050405020304" pitchFamily="18" charset="0"/>
              </a:rPr>
              <a:t>   </a:t>
            </a:r>
            <a:r>
              <a:rPr lang="de-DE" sz="4000" dirty="0" smtClean="0"/>
              <a:t>an </a:t>
            </a:r>
            <a:r>
              <a:rPr lang="de-DE" sz="4000" dirty="0"/>
              <a:t>herb, garden plant, </a:t>
            </a:r>
            <a:r>
              <a:rPr lang="de-DE" sz="4000" dirty="0" smtClean="0"/>
              <a:t>vegetable: </a:t>
            </a:r>
            <a:r>
              <a:rPr lang="de-DE" sz="4000" u="sng" dirty="0" smtClean="0"/>
              <a:t>no woody tissue</a:t>
            </a:r>
            <a:r>
              <a:rPr lang="de-DE" sz="4000" dirty="0" smtClean="0"/>
              <a:t>.</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326659" name="Rectangle 2"/>
          <p:cNvSpPr>
            <a:spLocks noGrp="1" noChangeArrowheads="1"/>
          </p:cNvSpPr>
          <p:nvPr>
            <p:ph type="title"/>
          </p:nvPr>
        </p:nvSpPr>
        <p:spPr>
          <a:xfrm>
            <a:off x="1426579" y="57151"/>
            <a:ext cx="5925741" cy="422672"/>
          </a:xfrm>
        </p:spPr>
        <p:txBody>
          <a:bodyPr/>
          <a:lstStyle/>
          <a:p>
            <a:pPr rtl="1" eaLnBrk="1" hangingPunct="1"/>
            <a:r>
              <a:rPr lang="en-US" altLang="en-US" sz="2100">
                <a:solidFill>
                  <a:srgbClr val="FFFF00"/>
                </a:solidFill>
              </a:rPr>
              <a:t>Mattityahu (Matthew) 13:32</a:t>
            </a:r>
            <a:endParaRPr lang="en-US" altLang="en-US" sz="2100">
              <a:solidFill>
                <a:srgbClr val="FFFF00"/>
              </a:solidFill>
              <a:cs typeface="Vilna" pitchFamily="2" charset="-79"/>
            </a:endParaRPr>
          </a:p>
        </p:txBody>
      </p:sp>
      <p:cxnSp>
        <p:nvCxnSpPr>
          <p:cNvPr id="3" name="Straight Connector 2"/>
          <p:cNvCxnSpPr>
            <a:stCxn id="372739" idx="1"/>
          </p:cNvCxnSpPr>
          <p:nvPr/>
        </p:nvCxnSpPr>
        <p:spPr>
          <a:xfrm>
            <a:off x="438944" y="2800350"/>
            <a:ext cx="724257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57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459" y="1"/>
            <a:ext cx="6584153"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19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454" y="1390044"/>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89" y="307"/>
            <a:ext cx="5731752" cy="1319097"/>
          </a:xfrm>
          <a:prstGeom prst="rect">
            <a:avLst/>
          </a:prstGeom>
          <a:noFill/>
          <a:ln w="38100">
            <a:solidFill>
              <a:srgbClr val="FFC000"/>
            </a:solidFill>
          </a:ln>
        </p:spPr>
        <p:txBody>
          <a:bodyPr wrap="none" lIns="87149" tIns="43570" rIns="87149" bIns="43570" rtlCol="0">
            <a:spAutoFit/>
          </a:bodyPr>
          <a:lstStyle/>
          <a:p>
            <a:pPr algn="l"/>
            <a:r>
              <a:rPr lang="en-US" dirty="0"/>
              <a:t>Downloads\messages\</a:t>
            </a:r>
          </a:p>
          <a:p>
            <a:pPr algn="l"/>
            <a:r>
              <a:rPr lang="en-US" dirty="0"/>
              <a:t>2017 Messages</a:t>
            </a: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83" y="-22363"/>
            <a:ext cx="7552760" cy="524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3761" y="2952750"/>
            <a:ext cx="7642721" cy="1938992"/>
          </a:xfrm>
          <a:prstGeom prst="rect">
            <a:avLst/>
          </a:prstGeom>
          <a:noFill/>
        </p:spPr>
        <p:txBody>
          <a:bodyPr wrap="square" rtlCol="0">
            <a:spAutoFit/>
          </a:bodyPr>
          <a:lstStyle/>
          <a:p>
            <a:pPr algn="l"/>
            <a:r>
              <a:rPr lang="en-US" dirty="0">
                <a:solidFill>
                  <a:srgbClr val="002060"/>
                </a:solidFill>
                <a:effectLst>
                  <a:outerShdw blurRad="38100" dist="38100" dir="2700000" algn="tl">
                    <a:srgbClr val="000000">
                      <a:alpha val="43137"/>
                    </a:srgbClr>
                  </a:outerShdw>
                </a:effectLst>
              </a:rPr>
              <a:t>An Indian farmer walks </a:t>
            </a:r>
            <a:r>
              <a:rPr lang="en-US" dirty="0" smtClean="0">
                <a:solidFill>
                  <a:srgbClr val="002060"/>
                </a:solidFill>
                <a:effectLst>
                  <a:outerShdw blurRad="38100" dist="38100" dir="2700000" algn="tl">
                    <a:srgbClr val="000000">
                      <a:alpha val="43137"/>
                    </a:srgbClr>
                  </a:outerShdw>
                </a:effectLst>
              </a:rPr>
              <a:t>through </a:t>
            </a:r>
            <a:r>
              <a:rPr lang="en-US" dirty="0">
                <a:solidFill>
                  <a:srgbClr val="002060"/>
                </a:solidFill>
                <a:effectLst>
                  <a:outerShdw blurRad="38100" dist="38100" dir="2700000" algn="tl">
                    <a:srgbClr val="000000">
                      <a:alpha val="43137"/>
                    </a:srgbClr>
                  </a:outerShdw>
                </a:effectLst>
              </a:rPr>
              <a:t>a mustard field in </a:t>
            </a:r>
            <a:r>
              <a:rPr lang="en-US" dirty="0" err="1">
                <a:solidFill>
                  <a:srgbClr val="002060"/>
                </a:solidFill>
                <a:effectLst>
                  <a:outerShdw blurRad="38100" dist="38100" dir="2700000" algn="tl">
                    <a:srgbClr val="000000">
                      <a:alpha val="43137"/>
                    </a:srgbClr>
                  </a:outerShdw>
                </a:effectLst>
              </a:rPr>
              <a:t>Baran</a:t>
            </a:r>
            <a:r>
              <a:rPr lang="en-US" dirty="0">
                <a:solidFill>
                  <a:srgbClr val="002060"/>
                </a:solidFill>
                <a:effectLst>
                  <a:outerShdw blurRad="38100" dist="38100" dir="2700000" algn="tl">
                    <a:srgbClr val="000000">
                      <a:alpha val="43137"/>
                    </a:srgbClr>
                  </a:outerShdw>
                </a:effectLst>
              </a:rPr>
              <a:t> village</a:t>
            </a:r>
          </a:p>
        </p:txBody>
      </p:sp>
    </p:spTree>
    <p:extLst>
      <p:ext uri="{BB962C8B-B14F-4D97-AF65-F5344CB8AC3E}">
        <p14:creationId xmlns:p14="http://schemas.microsoft.com/office/powerpoint/2010/main" val="3082529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a:t>lachanōn</a:t>
            </a:r>
            <a:r>
              <a:rPr lang="en-US" dirty="0"/>
              <a:t> </a:t>
            </a:r>
            <a:r>
              <a:rPr lang="el-GR" b="1" dirty="0">
                <a:latin typeface="Times New Roman" panose="02020603050405020304" pitchFamily="18" charset="0"/>
                <a:cs typeface="Times New Roman" panose="02020603050405020304" pitchFamily="18" charset="0"/>
              </a:rPr>
              <a:t>λαχάνων</a:t>
            </a:r>
            <a:r>
              <a:rPr lang="en-US" b="1" dirty="0">
                <a:latin typeface="Times New Roman" panose="02020603050405020304" pitchFamily="18" charset="0"/>
                <a:cs typeface="Times New Roman" panose="02020603050405020304" pitchFamily="18" charset="0"/>
              </a:rPr>
              <a:t>   </a:t>
            </a:r>
            <a:r>
              <a:rPr lang="de-DE" dirty="0"/>
              <a:t>an herb, garden plant, </a:t>
            </a:r>
            <a:r>
              <a:rPr lang="de-DE" dirty="0" smtClean="0"/>
              <a:t>vegetable</a:t>
            </a:r>
          </a:p>
          <a:p>
            <a:pPr marL="457200" indent="-457200" algn="l">
              <a:buFont typeface="+mj-lt"/>
              <a:buAutoNum type="arabicPeriod"/>
            </a:pPr>
            <a:r>
              <a:rPr lang="de-DE" dirty="0" smtClean="0"/>
              <a:t>no </a:t>
            </a:r>
            <a:r>
              <a:rPr lang="de-DE" dirty="0"/>
              <a:t>woody </a:t>
            </a:r>
            <a:r>
              <a:rPr lang="de-DE" dirty="0" smtClean="0"/>
              <a:t>tissue</a:t>
            </a:r>
          </a:p>
          <a:p>
            <a:pPr marL="457200" indent="-457200" algn="l">
              <a:buFont typeface="+mj-lt"/>
              <a:buAutoNum type="arabicPeriod"/>
            </a:pPr>
            <a:r>
              <a:rPr lang="de-DE" dirty="0" smtClean="0"/>
              <a:t>Annual, not perenial.  Needs replanting from seed annually.  </a:t>
            </a:r>
            <a:endParaRPr lang="en-US" altLang="en-US" b="1" dirty="0">
              <a:solidFill>
                <a:srgbClr val="FFFF00"/>
              </a:solidFill>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665634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הֵשִׁיב לָהֶם: "בִּגְלַל מִעוּט אֱמוּנַתְכֶם. אָמֵן אוֹמֵר אֲנִי לָכֶם, אִם יֵשׁ לָכֶם אֱמוּנָה כְּגַרְגִּיר </a:t>
            </a:r>
            <a:r>
              <a:rPr lang="he-IL" sz="4400" b="1" dirty="0" smtClean="0">
                <a:latin typeface="David" panose="020E0502060401010101" pitchFamily="34" charset="-79"/>
                <a:cs typeface="David" panose="020E0502060401010101" pitchFamily="34" charset="-79"/>
              </a:rPr>
              <a:t>הַחַרְדָּל</a:t>
            </a:r>
            <a:endParaRPr lang="en-US" sz="1000" dirty="0"/>
          </a:p>
          <a:p>
            <a:pPr marL="0" indent="0">
              <a:spcBef>
                <a:spcPts val="0"/>
              </a:spcBef>
              <a:spcAft>
                <a:spcPts val="585"/>
              </a:spcAft>
              <a:buNone/>
            </a:pPr>
            <a:r>
              <a:rPr lang="en-US" sz="4000" dirty="0"/>
              <a:t>He said to them, "Because you have such </a:t>
            </a:r>
            <a:r>
              <a:rPr lang="en-US" sz="4000" dirty="0">
                <a:solidFill>
                  <a:srgbClr val="FFFF99"/>
                </a:solidFill>
              </a:rPr>
              <a:t>little trust</a:t>
            </a:r>
            <a:r>
              <a:rPr lang="en-US" sz="4000" dirty="0"/>
              <a:t>! Yes! I tell you that if you have trust as tiny as a mustard seed, </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71580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וְתֹאמְרוּ </a:t>
            </a:r>
            <a:r>
              <a:rPr lang="he-IL" sz="4400" b="1" dirty="0">
                <a:latin typeface="David" panose="020E0502060401010101" pitchFamily="34" charset="-79"/>
                <a:cs typeface="David" panose="020E0502060401010101" pitchFamily="34" charset="-79"/>
              </a:rPr>
              <a:t>לָהָר הַזֶּה 'זוּז מִפֹּה לְשָׁם' -- הוּא יָזוּז, וְשׁוּם דָּבָר לֹא יִבָּצֵר </a:t>
            </a:r>
            <a:r>
              <a:rPr lang="he-IL" sz="4400" b="1" dirty="0" smtClean="0">
                <a:latin typeface="David" panose="020E0502060401010101" pitchFamily="34" charset="-79"/>
                <a:cs typeface="David" panose="020E0502060401010101" pitchFamily="34" charset="-79"/>
              </a:rPr>
              <a:t>מִכֶּם.</a:t>
            </a:r>
            <a:endParaRPr lang="en-US" sz="4400" b="1" dirty="0">
              <a:latin typeface="David" panose="020E0502060401010101" pitchFamily="34" charset="-79"/>
              <a:cs typeface="David" panose="020E0502060401010101" pitchFamily="34" charset="-79"/>
            </a:endParaRPr>
          </a:p>
          <a:p>
            <a:pPr marL="0" algn="l">
              <a:spcBef>
                <a:spcPts val="0"/>
              </a:spcBef>
              <a:spcAft>
                <a:spcPts val="585"/>
              </a:spcAft>
            </a:pPr>
            <a:r>
              <a:rPr lang="en-US" sz="4000" dirty="0" smtClean="0"/>
              <a:t>You </a:t>
            </a:r>
            <a:r>
              <a:rPr lang="en-US" sz="4000" dirty="0"/>
              <a:t>will be able to say to this mountain, 'Move from here to there!' and it will move; indeed, nothing will be impossible for you!"</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26150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how do we get this mustard seed of faith?</a:t>
            </a:r>
            <a:endParaRPr lang="en-US" dirty="0"/>
          </a:p>
        </p:txBody>
      </p:sp>
    </p:spTree>
    <p:extLst>
      <p:ext uri="{BB962C8B-B14F-4D97-AF65-F5344CB8AC3E}">
        <p14:creationId xmlns:p14="http://schemas.microsoft.com/office/powerpoint/2010/main" val="381412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10.16-17</a:t>
            </a:r>
            <a:r>
              <a:rPr lang="en-US" dirty="0" smtClean="0"/>
              <a:t> </a:t>
            </a:r>
            <a:r>
              <a:rPr lang="en-US" baseline="30000" dirty="0" smtClean="0"/>
              <a:t>TLV</a:t>
            </a:r>
            <a:r>
              <a:rPr lang="en-US" b="1" baseline="30000" dirty="0"/>
              <a:t> </a:t>
            </a:r>
            <a:r>
              <a:rPr lang="en-US" dirty="0" smtClean="0"/>
              <a:t>So </a:t>
            </a:r>
            <a:r>
              <a:rPr lang="en-US" dirty="0">
                <a:solidFill>
                  <a:srgbClr val="FFFF99"/>
                </a:solidFill>
              </a:rPr>
              <a:t>faith comes from hearing</a:t>
            </a:r>
            <a:r>
              <a:rPr lang="en-US" dirty="0"/>
              <a:t>, and hearing by the word of Messiah.</a:t>
            </a:r>
            <a:endParaRPr lang="en-US" dirty="0"/>
          </a:p>
        </p:txBody>
      </p:sp>
    </p:spTree>
    <p:extLst>
      <p:ext uri="{BB962C8B-B14F-4D97-AF65-F5344CB8AC3E}">
        <p14:creationId xmlns:p14="http://schemas.microsoft.com/office/powerpoint/2010/main" val="2133296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7" y="-4572"/>
            <a:ext cx="6435090"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1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46" t="35954" r="24339" b="42868"/>
          <a:stretch/>
        </p:blipFill>
        <p:spPr bwMode="auto">
          <a:xfrm>
            <a:off x="1189339" y="0"/>
            <a:ext cx="632311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23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7" y="-29484"/>
            <a:ext cx="6435090"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575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0"/>
            <a:ext cx="6423660" cy="51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13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438"/>
          <a:stretch/>
        </p:blipFill>
        <p:spPr bwMode="auto">
          <a:xfrm>
            <a:off x="350837" y="-7327"/>
            <a:ext cx="797634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370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10.16-17</a:t>
            </a:r>
            <a:r>
              <a:rPr lang="en-US" dirty="0" smtClean="0"/>
              <a:t> </a:t>
            </a:r>
            <a:r>
              <a:rPr lang="en-US" baseline="30000" dirty="0" smtClean="0"/>
              <a:t>TLV</a:t>
            </a:r>
            <a:r>
              <a:rPr lang="en-US" b="1" baseline="30000" dirty="0"/>
              <a:t> </a:t>
            </a:r>
            <a:r>
              <a:rPr lang="en-US" dirty="0" smtClean="0"/>
              <a:t>So </a:t>
            </a:r>
            <a:r>
              <a:rPr lang="en-US" dirty="0">
                <a:solidFill>
                  <a:srgbClr val="FFFF99"/>
                </a:solidFill>
              </a:rPr>
              <a:t>faith comes from hearing</a:t>
            </a:r>
            <a:r>
              <a:rPr lang="en-US" dirty="0"/>
              <a:t>, and hearing by the word of Messiah.</a:t>
            </a:r>
            <a:endParaRPr lang="en-US" dirty="0"/>
          </a:p>
        </p:txBody>
      </p:sp>
    </p:spTree>
    <p:extLst>
      <p:ext uri="{BB962C8B-B14F-4D97-AF65-F5344CB8AC3E}">
        <p14:creationId xmlns:p14="http://schemas.microsoft.com/office/powerpoint/2010/main" val="20458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Eph. 6.16</a:t>
            </a:r>
            <a:r>
              <a:rPr lang="en-US" dirty="0" smtClean="0"/>
              <a:t> </a:t>
            </a:r>
            <a:r>
              <a:rPr lang="en-US" dirty="0">
                <a:solidFill>
                  <a:srgbClr val="FFFF99"/>
                </a:solidFill>
              </a:rPr>
              <a:t> </a:t>
            </a:r>
            <a:r>
              <a:rPr lang="en-US" dirty="0" smtClean="0">
                <a:solidFill>
                  <a:srgbClr val="FFFF99"/>
                </a:solidFill>
              </a:rPr>
              <a:t>Always </a:t>
            </a:r>
            <a:r>
              <a:rPr lang="en-US" dirty="0">
                <a:solidFill>
                  <a:srgbClr val="FFFF99"/>
                </a:solidFill>
              </a:rPr>
              <a:t>carry </a:t>
            </a:r>
            <a:r>
              <a:rPr lang="en-US" u="sng" dirty="0">
                <a:solidFill>
                  <a:srgbClr val="FFFF99"/>
                </a:solidFill>
              </a:rPr>
              <a:t>the shield of trust</a:t>
            </a:r>
            <a:r>
              <a:rPr lang="en-US" dirty="0">
                <a:solidFill>
                  <a:srgbClr val="FFFF99"/>
                </a:solidFill>
              </a:rPr>
              <a:t>, with which you will be able to extinguish all the flaming arrows of the Evil One. </a:t>
            </a:r>
            <a:endParaRPr lang="en-US" dirty="0" smtClean="0">
              <a:solidFill>
                <a:srgbClr val="FFFF99"/>
              </a:solidFill>
            </a:endParaRPr>
          </a:p>
          <a:p>
            <a:pPr marL="404813" indent="-404813" algn="l">
              <a:buFont typeface="+mj-lt"/>
              <a:buAutoNum type="arabicPeriod"/>
            </a:pPr>
            <a:r>
              <a:rPr lang="en-US" dirty="0" smtClean="0"/>
              <a:t>Discouragement</a:t>
            </a:r>
          </a:p>
          <a:p>
            <a:pPr marL="404813" indent="-404813" algn="l">
              <a:buFont typeface="+mj-lt"/>
              <a:buAutoNum type="arabicPeriod"/>
            </a:pPr>
            <a:r>
              <a:rPr lang="en-US" dirty="0" smtClean="0"/>
              <a:t>Temptation</a:t>
            </a:r>
          </a:p>
          <a:p>
            <a:pPr marL="404813" indent="-404813" algn="l">
              <a:buFont typeface="+mj-lt"/>
              <a:buAutoNum type="arabicPeriod"/>
            </a:pPr>
            <a:r>
              <a:rPr lang="en-US" dirty="0" smtClean="0"/>
              <a:t>Rejection</a:t>
            </a:r>
          </a:p>
          <a:p>
            <a:pPr marL="404813" indent="-404813" algn="l">
              <a:buFont typeface="+mj-lt"/>
              <a:buAutoNum type="arabicPeriod"/>
            </a:pPr>
            <a:r>
              <a:rPr lang="en-US" dirty="0" smtClean="0"/>
              <a:t>Bitterness</a:t>
            </a:r>
            <a:endParaRPr lang="en-US" dirty="0"/>
          </a:p>
          <a:p>
            <a:pPr algn="l"/>
            <a:endParaRPr lang="en-US" dirty="0"/>
          </a:p>
        </p:txBody>
      </p:sp>
    </p:spTree>
    <p:extLst>
      <p:ext uri="{BB962C8B-B14F-4D97-AF65-F5344CB8AC3E}">
        <p14:creationId xmlns:p14="http://schemas.microsoft.com/office/powerpoint/2010/main" val="3899830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Eph. 6.13-16</a:t>
            </a:r>
            <a:r>
              <a:rPr lang="en-US" dirty="0" smtClean="0"/>
              <a:t> So </a:t>
            </a:r>
            <a:r>
              <a:rPr lang="en-US" dirty="0"/>
              <a:t>take up every piece of war equipment God provides; so that when the evil day comes, you will be able to resist; and when the battle is won, you will still be standing</a:t>
            </a:r>
            <a:r>
              <a:rPr lang="en-US" dirty="0" smtClean="0"/>
              <a:t>. Therefore</a:t>
            </a:r>
            <a:r>
              <a:rPr lang="en-US" dirty="0"/>
              <a:t>, stand! Have the </a:t>
            </a:r>
            <a:r>
              <a:rPr lang="en-US" dirty="0">
                <a:solidFill>
                  <a:srgbClr val="FFFF99"/>
                </a:solidFill>
              </a:rPr>
              <a:t>belt of </a:t>
            </a:r>
            <a:r>
              <a:rPr lang="en-US" dirty="0" smtClean="0">
                <a:solidFill>
                  <a:srgbClr val="FFFF99"/>
                </a:solidFill>
              </a:rPr>
              <a:t>truth </a:t>
            </a:r>
            <a:r>
              <a:rPr lang="en-US" dirty="0" smtClean="0"/>
              <a:t>buckled around </a:t>
            </a:r>
            <a:r>
              <a:rPr lang="en-US" dirty="0"/>
              <a:t>your </a:t>
            </a:r>
            <a:r>
              <a:rPr lang="en-US" dirty="0" smtClean="0"/>
              <a:t>waist,</a:t>
            </a:r>
            <a:endParaRPr lang="en-US" dirty="0"/>
          </a:p>
        </p:txBody>
      </p:sp>
    </p:spTree>
    <p:extLst>
      <p:ext uri="{BB962C8B-B14F-4D97-AF65-F5344CB8AC3E}">
        <p14:creationId xmlns:p14="http://schemas.microsoft.com/office/powerpoint/2010/main" val="2551067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637" y="16119"/>
            <a:ext cx="6038794"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430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Eph. 6.13-16</a:t>
            </a:r>
            <a:r>
              <a:rPr lang="en-US" dirty="0" smtClean="0"/>
              <a:t> put </a:t>
            </a:r>
            <a:r>
              <a:rPr lang="en-US" dirty="0"/>
              <a:t>on righteousness for a </a:t>
            </a:r>
            <a:r>
              <a:rPr lang="en-US" dirty="0">
                <a:solidFill>
                  <a:srgbClr val="FFFF99"/>
                </a:solidFill>
              </a:rPr>
              <a:t>breastplate</a:t>
            </a:r>
            <a:r>
              <a:rPr lang="en-US" dirty="0"/>
              <a:t>, </a:t>
            </a:r>
            <a:r>
              <a:rPr lang="en-US" dirty="0" smtClean="0"/>
              <a:t>and </a:t>
            </a:r>
            <a:r>
              <a:rPr lang="en-US" dirty="0"/>
              <a:t>wear on your </a:t>
            </a:r>
            <a:r>
              <a:rPr lang="en-US" dirty="0">
                <a:solidFill>
                  <a:srgbClr val="FFFF99"/>
                </a:solidFill>
              </a:rPr>
              <a:t>feet the readiness</a:t>
            </a:r>
            <a:r>
              <a:rPr lang="en-US" dirty="0"/>
              <a:t> that comes from the Good News of shalom.</a:t>
            </a:r>
            <a:r>
              <a:rPr lang="en-US" dirty="0">
                <a:solidFill>
                  <a:srgbClr val="FFFF99"/>
                </a:solidFill>
              </a:rPr>
              <a:t> </a:t>
            </a:r>
            <a:r>
              <a:rPr lang="en-US" dirty="0" smtClean="0">
                <a:solidFill>
                  <a:srgbClr val="FFFF99"/>
                </a:solidFill>
              </a:rPr>
              <a:t>Always </a:t>
            </a:r>
            <a:r>
              <a:rPr lang="en-US" dirty="0">
                <a:solidFill>
                  <a:srgbClr val="FFFF99"/>
                </a:solidFill>
              </a:rPr>
              <a:t>carry the shield of trust, with which you will be able to extinguish all the flaming arrows of the Evil One. </a:t>
            </a:r>
          </a:p>
          <a:p>
            <a:pPr algn="l"/>
            <a:endParaRPr lang="en-US" dirty="0"/>
          </a:p>
        </p:txBody>
      </p:sp>
    </p:spTree>
    <p:extLst>
      <p:ext uri="{BB962C8B-B14F-4D97-AF65-F5344CB8AC3E}">
        <p14:creationId xmlns:p14="http://schemas.microsoft.com/office/powerpoint/2010/main" val="272508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Eph</a:t>
            </a:r>
            <a:r>
              <a:rPr lang="en-US" baseline="30000" dirty="0" smtClean="0"/>
              <a:t> 4.25-27 TLV</a:t>
            </a:r>
            <a:r>
              <a:rPr lang="en-US" b="1" baseline="30000" dirty="0"/>
              <a:t> </a:t>
            </a:r>
            <a:r>
              <a:rPr lang="en-US" dirty="0"/>
              <a:t>So lay aside lying and “each one of you speak truth with his neighbor</a:t>
            </a:r>
            <a:r>
              <a:rPr lang="en-US" dirty="0" smtClean="0"/>
              <a:t>,” for </a:t>
            </a:r>
            <a:r>
              <a:rPr lang="en-US" dirty="0"/>
              <a:t>we are members of one another. </a:t>
            </a:r>
            <a:r>
              <a:rPr lang="en-US" dirty="0" smtClean="0"/>
              <a:t>“Be </a:t>
            </a:r>
            <a:r>
              <a:rPr lang="en-US" dirty="0"/>
              <a:t>angry, yet do not sin</a:t>
            </a:r>
            <a:r>
              <a:rPr lang="en-US" dirty="0" smtClean="0"/>
              <a:t>.”</a:t>
            </a:r>
            <a:r>
              <a:rPr lang="en-US" dirty="0"/>
              <a:t> Do not let the sun go down on your anger</a:t>
            </a:r>
            <a:r>
              <a:rPr lang="en-US" dirty="0" smtClean="0"/>
              <a:t>,</a:t>
            </a:r>
            <a:r>
              <a:rPr lang="en-US" b="1" baseline="30000" dirty="0"/>
              <a:t> </a:t>
            </a:r>
            <a:r>
              <a:rPr lang="en-US" dirty="0">
                <a:solidFill>
                  <a:srgbClr val="FFFF99"/>
                </a:solidFill>
              </a:rPr>
              <a:t>nor give the devil a foothold</a:t>
            </a:r>
            <a:r>
              <a:rPr lang="en-US" dirty="0"/>
              <a:t>.</a:t>
            </a:r>
          </a:p>
        </p:txBody>
      </p:sp>
    </p:spTree>
    <p:extLst>
      <p:ext uri="{BB962C8B-B14F-4D97-AF65-F5344CB8AC3E}">
        <p14:creationId xmlns:p14="http://schemas.microsoft.com/office/powerpoint/2010/main" val="873248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1" baseline="30000" dirty="0"/>
              <a:t> </a:t>
            </a:r>
            <a:endParaRPr lang="en-US" b="1" baseline="30000" dirty="0" smtClean="0"/>
          </a:p>
          <a:p>
            <a:pPr algn="l"/>
            <a:r>
              <a:rPr lang="en-US" dirty="0" smtClean="0"/>
              <a:t>As </a:t>
            </a:r>
            <a:r>
              <a:rPr lang="en-US" dirty="0"/>
              <a:t>they were going about together in the </a:t>
            </a:r>
            <a:r>
              <a:rPr lang="en-US" dirty="0" err="1"/>
              <a:t>Galil</a:t>
            </a:r>
            <a:r>
              <a:rPr lang="en-US" dirty="0"/>
              <a:t>, Yeshua said to them, “The Son of Man is about to be betrayed into the hands of people </a:t>
            </a:r>
            <a:r>
              <a:rPr lang="en-US" b="1" baseline="30000" dirty="0"/>
              <a:t> </a:t>
            </a:r>
            <a:r>
              <a:rPr lang="en-US" dirty="0"/>
              <a:t>who will put him to death, and on the third day he will be raised.” And they were filled with sadness.</a:t>
            </a:r>
          </a:p>
        </p:txBody>
      </p:sp>
      <p:sp>
        <p:nvSpPr>
          <p:cNvPr id="3" name="Rectangle 2"/>
          <p:cNvSpPr txBox="1">
            <a:spLocks noChangeArrowheads="1"/>
          </p:cNvSpPr>
          <p:nvPr/>
        </p:nvSpPr>
        <p:spPr bwMode="auto">
          <a:xfrm>
            <a:off x="1426579" y="57151"/>
            <a:ext cx="5925741"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358" algn="ctr" rtl="0" fontAlgn="base">
              <a:spcBef>
                <a:spcPct val="0"/>
              </a:spcBef>
              <a:spcAft>
                <a:spcPct val="0"/>
              </a:spcAft>
              <a:defRPr sz="4400">
                <a:solidFill>
                  <a:schemeClr val="tx2"/>
                </a:solidFill>
                <a:latin typeface="Arial" charset="0"/>
                <a:cs typeface="Arial" charset="0"/>
              </a:defRPr>
            </a:lvl6pPr>
            <a:lvl7pPr marL="822903" algn="ctr" rtl="0" fontAlgn="base">
              <a:spcBef>
                <a:spcPct val="0"/>
              </a:spcBef>
              <a:spcAft>
                <a:spcPct val="0"/>
              </a:spcAft>
              <a:defRPr sz="4400">
                <a:solidFill>
                  <a:schemeClr val="tx2"/>
                </a:solidFill>
                <a:latin typeface="Arial" charset="0"/>
                <a:cs typeface="Arial" charset="0"/>
              </a:defRPr>
            </a:lvl7pPr>
            <a:lvl8pPr marL="1234197" algn="ctr" rtl="0" fontAlgn="base">
              <a:spcBef>
                <a:spcPct val="0"/>
              </a:spcBef>
              <a:spcAft>
                <a:spcPct val="0"/>
              </a:spcAft>
              <a:defRPr sz="4400">
                <a:solidFill>
                  <a:schemeClr val="tx2"/>
                </a:solidFill>
                <a:latin typeface="Arial" charset="0"/>
                <a:cs typeface="Arial" charset="0"/>
              </a:defRPr>
            </a:lvl8pPr>
            <a:lvl9pPr marL="1645667" algn="ctr" rtl="0" fontAlgn="base">
              <a:spcBef>
                <a:spcPct val="0"/>
              </a:spcBef>
              <a:spcAft>
                <a:spcPct val="0"/>
              </a:spcAft>
              <a:defRPr sz="4400">
                <a:solidFill>
                  <a:schemeClr val="tx2"/>
                </a:solidFill>
                <a:latin typeface="Arial" charset="0"/>
                <a:cs typeface="Arial" charset="0"/>
              </a:defRPr>
            </a:lvl9pPr>
          </a:lstStyle>
          <a:p>
            <a:pPr rtl="1"/>
            <a:r>
              <a:rPr lang="en-US" altLang="en-US" sz="2000" kern="0" dirty="0" err="1" smtClean="0">
                <a:solidFill>
                  <a:srgbClr val="FFFF00"/>
                </a:solidFill>
                <a:latin typeface="+mn-lt"/>
              </a:rPr>
              <a:t>Mattityahu</a:t>
            </a:r>
            <a:r>
              <a:rPr lang="en-US" altLang="en-US" sz="2000" kern="0" dirty="0" smtClean="0">
                <a:solidFill>
                  <a:srgbClr val="FFFF00"/>
                </a:solidFill>
                <a:latin typeface="+mn-lt"/>
              </a:rPr>
              <a:t> (Matthew) 17:22-23</a:t>
            </a:r>
            <a:endParaRPr lang="en-US" altLang="en-US" sz="2000" kern="0" dirty="0">
              <a:solidFill>
                <a:srgbClr val="FFFF00"/>
              </a:solidFill>
              <a:latin typeface="+mn-lt"/>
              <a:cs typeface="Vilna" pitchFamily="2" charset="-79"/>
            </a:endParaRPr>
          </a:p>
        </p:txBody>
      </p:sp>
    </p:spTree>
    <p:extLst>
      <p:ext uri="{BB962C8B-B14F-4D97-AF65-F5344CB8AC3E}">
        <p14:creationId xmlns:p14="http://schemas.microsoft.com/office/powerpoint/2010/main" val="4250705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/Isaiah 53.7-8 </a:t>
            </a:r>
            <a:r>
              <a:rPr lang="en-US" dirty="0" smtClean="0"/>
              <a:t>Though </a:t>
            </a:r>
            <a:r>
              <a:rPr lang="en-US" dirty="0"/>
              <a:t>mistreated, he was submissive </a:t>
            </a:r>
            <a:r>
              <a:rPr lang="en-US" dirty="0" smtClean="0"/>
              <a:t>— he </a:t>
            </a:r>
            <a:r>
              <a:rPr lang="en-US" dirty="0"/>
              <a:t>did not open his </a:t>
            </a:r>
            <a:r>
              <a:rPr lang="en-US" dirty="0" smtClean="0"/>
              <a:t>mouth. Like </a:t>
            </a:r>
            <a:r>
              <a:rPr lang="en-US" dirty="0"/>
              <a:t>a lamb led to be </a:t>
            </a:r>
            <a:r>
              <a:rPr lang="en-US" dirty="0" smtClean="0"/>
              <a:t>slaughtered, like </a:t>
            </a:r>
            <a:r>
              <a:rPr lang="en-US" dirty="0"/>
              <a:t>a sheep silent before its </a:t>
            </a:r>
            <a:r>
              <a:rPr lang="en-US" dirty="0" smtClean="0"/>
              <a:t>shearers, he </a:t>
            </a:r>
            <a:r>
              <a:rPr lang="en-US" dirty="0"/>
              <a:t>did not open his </a:t>
            </a:r>
            <a:r>
              <a:rPr lang="en-US" dirty="0" smtClean="0"/>
              <a:t>mouth.</a:t>
            </a:r>
            <a:endParaRPr lang="en-US" dirty="0"/>
          </a:p>
        </p:txBody>
      </p:sp>
    </p:spTree>
    <p:extLst>
      <p:ext uri="{BB962C8B-B14F-4D97-AF65-F5344CB8AC3E}">
        <p14:creationId xmlns:p14="http://schemas.microsoft.com/office/powerpoint/2010/main" val="3479953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/Isaiah 53.7-8 </a:t>
            </a:r>
            <a:r>
              <a:rPr lang="en-US" dirty="0" smtClean="0"/>
              <a:t>After </a:t>
            </a:r>
            <a:r>
              <a:rPr lang="en-US" dirty="0"/>
              <a:t>forcible arrest and </a:t>
            </a:r>
            <a:r>
              <a:rPr lang="en-US" dirty="0" smtClean="0"/>
              <a:t>sentencing, he </a:t>
            </a:r>
            <a:r>
              <a:rPr lang="en-US" dirty="0"/>
              <a:t>was taken </a:t>
            </a:r>
            <a:r>
              <a:rPr lang="en-US" dirty="0" smtClean="0"/>
              <a:t>away; and </a:t>
            </a:r>
            <a:r>
              <a:rPr lang="en-US" dirty="0"/>
              <a:t>none of his generation </a:t>
            </a:r>
            <a:r>
              <a:rPr lang="en-US" dirty="0" smtClean="0"/>
              <a:t>protested his </a:t>
            </a:r>
            <a:r>
              <a:rPr lang="en-US" dirty="0"/>
              <a:t>being cut off from the land of the </a:t>
            </a:r>
            <a:r>
              <a:rPr lang="en-US" dirty="0" smtClean="0"/>
              <a:t>living for </a:t>
            </a:r>
            <a:r>
              <a:rPr lang="en-US" dirty="0"/>
              <a:t>the crimes of my people</a:t>
            </a:r>
            <a:r>
              <a:rPr lang="en-US" dirty="0" smtClean="0"/>
              <a:t>, </a:t>
            </a:r>
            <a:r>
              <a:rPr lang="en-US" dirty="0"/>
              <a:t>who deserved the punishment themselves.</a:t>
            </a:r>
            <a:endParaRPr lang="en-US" dirty="0"/>
          </a:p>
        </p:txBody>
      </p:sp>
    </p:spTree>
    <p:extLst>
      <p:ext uri="{BB962C8B-B14F-4D97-AF65-F5344CB8AC3E}">
        <p14:creationId xmlns:p14="http://schemas.microsoft.com/office/powerpoint/2010/main" val="3141355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Yeshayahu</a:t>
            </a:r>
            <a:r>
              <a:rPr lang="en-US" baseline="30000" dirty="0"/>
              <a:t>/Isaiah </a:t>
            </a:r>
            <a:r>
              <a:rPr lang="en-US" baseline="30000" dirty="0" smtClean="0"/>
              <a:t>53.11 </a:t>
            </a:r>
            <a:r>
              <a:rPr lang="en-US" dirty="0" smtClean="0"/>
              <a:t>As </a:t>
            </a:r>
            <a:r>
              <a:rPr lang="en-US" dirty="0"/>
              <a:t>a result of the anguish of His </a:t>
            </a:r>
            <a:r>
              <a:rPr lang="en-US" dirty="0" smtClean="0"/>
              <a:t>soul He </a:t>
            </a:r>
            <a:r>
              <a:rPr lang="en-US" dirty="0"/>
              <a:t>will see it and be satisfied by </a:t>
            </a:r>
            <a:r>
              <a:rPr lang="en-US" dirty="0" smtClean="0"/>
              <a:t>His knowledge. The </a:t>
            </a:r>
            <a:r>
              <a:rPr lang="en-US" dirty="0"/>
              <a:t>Righteous One, My Servant will make many </a:t>
            </a:r>
            <a:r>
              <a:rPr lang="en-US" dirty="0" smtClean="0"/>
              <a:t>righteous and </a:t>
            </a:r>
            <a:r>
              <a:rPr lang="en-US" dirty="0"/>
              <a:t>He will bear their iniquities.</a:t>
            </a:r>
            <a:endParaRPr lang="en-US" dirty="0"/>
          </a:p>
        </p:txBody>
      </p:sp>
    </p:spTree>
    <p:extLst>
      <p:ext uri="{BB962C8B-B14F-4D97-AF65-F5344CB8AC3E}">
        <p14:creationId xmlns:p14="http://schemas.microsoft.com/office/powerpoint/2010/main" val="9717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557"/>
          <a:stretch/>
        </p:blipFill>
        <p:spPr bwMode="auto">
          <a:xfrm>
            <a:off x="495931" y="0"/>
            <a:ext cx="7933066"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189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5" y="57156"/>
            <a:ext cx="8127989" cy="426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63039" y="177203"/>
            <a:ext cx="5943499" cy="729544"/>
          </a:xfrm>
          <a:prstGeom prst="rect">
            <a:avLst/>
          </a:prstGeom>
          <a:noFill/>
        </p:spPr>
        <p:txBody>
          <a:bodyPr wrap="square" lIns="91415" tIns="45708" rIns="91415" bIns="45708" rtlCol="0">
            <a:spAutoFit/>
          </a:bodyPr>
          <a:lstStyle/>
          <a:p>
            <a:pPr algn="l"/>
            <a:r>
              <a:rPr lang="en-US" dirty="0">
                <a:solidFill>
                  <a:schemeClr val="tx1"/>
                </a:solidFill>
                <a:effectLst>
                  <a:outerShdw blurRad="38100" dist="38100" dir="2700000" algn="tl">
                    <a:srgbClr val="000000">
                      <a:alpha val="43137"/>
                    </a:srgbClr>
                  </a:outerShdw>
                </a:effectLst>
              </a:rPr>
              <a:t>South Africa’s Shalom</a:t>
            </a:r>
            <a:r>
              <a:rPr lang="en-US" dirty="0" smtClean="0">
                <a:solidFill>
                  <a:schemeClr val="tx1"/>
                </a:solidFill>
                <a:effectLst>
                  <a:outerShdw blurRad="38100" dist="38100" dir="2700000" algn="tl">
                    <a:srgbClr val="000000">
                      <a:alpha val="43137"/>
                    </a:srgbClr>
                  </a:outerShdw>
                </a:effectLst>
              </a:rPr>
              <a:t>!</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1796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Churches in all parts of South Africa – incorporating black and white as well as English and Afrikaans-speaking – are bursting with new life as they prove a counter-cultural provocation to secularists, humanists and </a:t>
            </a:r>
            <a:r>
              <a:rPr lang="en-US" dirty="0" smtClean="0"/>
              <a:t>others</a:t>
            </a:r>
            <a:endParaRPr lang="en-US" dirty="0"/>
          </a:p>
        </p:txBody>
      </p:sp>
    </p:spTree>
    <p:extLst>
      <p:ext uri="{BB962C8B-B14F-4D97-AF65-F5344CB8AC3E}">
        <p14:creationId xmlns:p14="http://schemas.microsoft.com/office/powerpoint/2010/main" val="409309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and </a:t>
            </a:r>
            <a:r>
              <a:rPr lang="en-US" dirty="0"/>
              <a:t>especially to a government rife with corruption and virulently opposed to Israel, even to the extent of virtually cutting off diplomatic ties with the Jewish state. This is in spite of the fact that it was Jews who led the resistance to apartheid in the days of the old whites-only Parliament.</a:t>
            </a:r>
          </a:p>
        </p:txBody>
      </p:sp>
    </p:spTree>
    <p:extLst>
      <p:ext uri="{BB962C8B-B14F-4D97-AF65-F5344CB8AC3E}">
        <p14:creationId xmlns:p14="http://schemas.microsoft.com/office/powerpoint/2010/main" val="247801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One man perhaps stands out among the many leaders of this movement for the influence he has had – and that is Angus Buchan, a humble farmer who doubled as an evangelist soon after a dramatic encounter with </a:t>
            </a:r>
            <a:r>
              <a:rPr lang="en-US" dirty="0" smtClean="0"/>
              <a:t>Messiah in </a:t>
            </a:r>
            <a:r>
              <a:rPr lang="en-US" dirty="0"/>
              <a:t>1979</a:t>
            </a:r>
            <a:r>
              <a:rPr lang="en-US" dirty="0" smtClean="0"/>
              <a:t>.</a:t>
            </a:r>
            <a:endParaRPr lang="en-US" dirty="0"/>
          </a:p>
        </p:txBody>
      </p:sp>
    </p:spTree>
    <p:extLst>
      <p:ext uri="{BB962C8B-B14F-4D97-AF65-F5344CB8AC3E}">
        <p14:creationId xmlns:p14="http://schemas.microsoft.com/office/powerpoint/2010/main" val="3069110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His </a:t>
            </a:r>
            <a:r>
              <a:rPr lang="en-US" dirty="0"/>
              <a:t>campaigns reaped rewards, but then God called him to focus his attention on men – and he has been faithful to this task ever since, drawing both young and old men to weekend camps initially held at Shalom, his KwaZulu-Natal farm, for seven consecutive years.</a:t>
            </a:r>
          </a:p>
          <a:p>
            <a:pPr algn="l"/>
            <a:endParaRPr lang="en-US" dirty="0"/>
          </a:p>
        </p:txBody>
      </p:sp>
    </p:spTree>
    <p:extLst>
      <p:ext uri="{BB962C8B-B14F-4D97-AF65-F5344CB8AC3E}">
        <p14:creationId xmlns:p14="http://schemas.microsoft.com/office/powerpoint/2010/main" val="4270343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Author of the best-selling </a:t>
            </a:r>
            <a:r>
              <a:rPr lang="en-US" i="1" dirty="0"/>
              <a:t>Faith Like Potatoes</a:t>
            </a:r>
            <a:r>
              <a:rPr lang="en-US" dirty="0"/>
              <a:t> which has been made into a powerful movie, Angus has also led meetings in Israel, where </a:t>
            </a:r>
            <a:r>
              <a:rPr lang="en-US" dirty="0" smtClean="0"/>
              <a:t>manifestations of the Spirit such </a:t>
            </a:r>
            <a:r>
              <a:rPr lang="en-US" dirty="0"/>
              <a:t>as a mighty, rushing wind (see Acts 2.2) have been evident.</a:t>
            </a:r>
          </a:p>
        </p:txBody>
      </p:sp>
    </p:spTree>
    <p:extLst>
      <p:ext uri="{BB962C8B-B14F-4D97-AF65-F5344CB8AC3E}">
        <p14:creationId xmlns:p14="http://schemas.microsoft.com/office/powerpoint/2010/main" val="2549450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In South Africa, meanwhile, up to a million people are expected to descend on the central city of Bloemfontein (which, incidentally, translates “flower fountain”) in a fortnight’s time (April </a:t>
            </a:r>
            <a:r>
              <a:rPr lang="en-US" dirty="0" smtClean="0"/>
              <a:t>22, 2017) </a:t>
            </a:r>
            <a:r>
              <a:rPr lang="en-US" dirty="0"/>
              <a:t>to pray for their nation following a call from the man they have all come to know as </a:t>
            </a:r>
            <a:r>
              <a:rPr lang="en-US" dirty="0" err="1"/>
              <a:t>Oom</a:t>
            </a:r>
            <a:r>
              <a:rPr lang="en-US" dirty="0"/>
              <a:t> (Uncle) Angus!</a:t>
            </a:r>
          </a:p>
        </p:txBody>
      </p:sp>
    </p:spTree>
    <p:extLst>
      <p:ext uri="{BB962C8B-B14F-4D97-AF65-F5344CB8AC3E}">
        <p14:creationId xmlns:p14="http://schemas.microsoft.com/office/powerpoint/2010/main" val="2619918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50" y="32244"/>
            <a:ext cx="8418275" cy="441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63039" y="177203"/>
            <a:ext cx="5943499" cy="729544"/>
          </a:xfrm>
          <a:prstGeom prst="rect">
            <a:avLst/>
          </a:prstGeom>
          <a:noFill/>
        </p:spPr>
        <p:txBody>
          <a:bodyPr wrap="square" lIns="91415" tIns="45708" rIns="91415" bIns="45708" rtlCol="0">
            <a:spAutoFit/>
          </a:bodyPr>
          <a:lstStyle/>
          <a:p>
            <a:pPr algn="l"/>
            <a:r>
              <a:rPr lang="en-US" dirty="0">
                <a:solidFill>
                  <a:schemeClr val="tx1"/>
                </a:solidFill>
                <a:effectLst>
                  <a:outerShdw blurRad="38100" dist="38100" dir="2700000" algn="tl">
                    <a:srgbClr val="000000">
                      <a:alpha val="43137"/>
                    </a:srgbClr>
                  </a:outerShdw>
                </a:effectLst>
              </a:rPr>
              <a:t>South Africa’s Shalom</a:t>
            </a:r>
            <a:r>
              <a:rPr lang="en-US" dirty="0" smtClean="0">
                <a:solidFill>
                  <a:schemeClr val="tx1"/>
                </a:solidFill>
                <a:effectLst>
                  <a:outerShdw blurRad="38100" dist="38100" dir="2700000" algn="tl">
                    <a:srgbClr val="000000">
                      <a:alpha val="43137"/>
                    </a:srgbClr>
                  </a:outerShdw>
                </a:effectLst>
              </a:rPr>
              <a:t>!</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110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do you need from G-d?  </a:t>
            </a:r>
          </a:p>
          <a:p>
            <a:pPr algn="l"/>
            <a:r>
              <a:rPr lang="en-US" dirty="0" smtClean="0"/>
              <a:t>Repent and BELIEVE.</a:t>
            </a:r>
          </a:p>
          <a:p>
            <a:pPr marL="228600" indent="-228600" algn="l">
              <a:buFont typeface="Arial" panose="020B0604020202020204" pitchFamily="34" charset="0"/>
              <a:buChar char="•"/>
            </a:pPr>
            <a:r>
              <a:rPr lang="en-US" dirty="0" smtClean="0"/>
              <a:t>Forgiveness and peace.</a:t>
            </a:r>
          </a:p>
          <a:p>
            <a:pPr marL="228600" indent="-228600" algn="l">
              <a:buFont typeface="Arial" panose="020B0604020202020204" pitchFamily="34" charset="0"/>
              <a:buChar char="•"/>
            </a:pPr>
            <a:r>
              <a:rPr lang="en-US" dirty="0" smtClean="0"/>
              <a:t>Joy in difficulties.</a:t>
            </a:r>
          </a:p>
          <a:p>
            <a:pPr marL="228600" indent="-228600" algn="l">
              <a:buFont typeface="Arial" panose="020B0604020202020204" pitchFamily="34" charset="0"/>
              <a:buChar char="•"/>
            </a:pPr>
            <a:r>
              <a:rPr lang="en-US" dirty="0" smtClean="0"/>
              <a:t>Family relations.</a:t>
            </a:r>
          </a:p>
          <a:p>
            <a:pPr marL="228600" indent="-228600" algn="l">
              <a:buFont typeface="Arial" panose="020B0604020202020204" pitchFamily="34" charset="0"/>
              <a:buChar char="•"/>
            </a:pPr>
            <a:r>
              <a:rPr lang="en-US" dirty="0" smtClean="0"/>
              <a:t>Financial needs.</a:t>
            </a:r>
          </a:p>
          <a:p>
            <a:pPr marL="228600" indent="-228600" algn="l">
              <a:buFont typeface="Arial" panose="020B0604020202020204" pitchFamily="34" charset="0"/>
              <a:buChar char="•"/>
            </a:pPr>
            <a:r>
              <a:rPr lang="en-US" dirty="0" smtClean="0"/>
              <a:t>Health needs.</a:t>
            </a:r>
          </a:p>
          <a:p>
            <a:pPr algn="l"/>
            <a:endParaRPr lang="en-US" dirty="0"/>
          </a:p>
        </p:txBody>
      </p:sp>
    </p:spTree>
    <p:extLst>
      <p:ext uri="{BB962C8B-B14F-4D97-AF65-F5344CB8AC3E}">
        <p14:creationId xmlns:p14="http://schemas.microsoft.com/office/powerpoint/2010/main" val="3448393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הֵשִׁיב לָהֶם: "בִּגְלַל מִעוּט אֱמוּנַתְכֶם. אָמֵן אוֹמֵר אֲנִי לָכֶם, אִם יֵשׁ לָכֶם אֱמוּנָה כְּגַרְגִּיר </a:t>
            </a:r>
            <a:r>
              <a:rPr lang="he-IL" sz="4400" b="1" dirty="0" smtClean="0">
                <a:latin typeface="David" panose="020E0502060401010101" pitchFamily="34" charset="-79"/>
                <a:cs typeface="David" panose="020E0502060401010101" pitchFamily="34" charset="-79"/>
              </a:rPr>
              <a:t>הַחַרְדָּל</a:t>
            </a:r>
            <a:endParaRPr lang="en-US" sz="1000" dirty="0"/>
          </a:p>
          <a:p>
            <a:pPr marL="0" indent="0">
              <a:spcBef>
                <a:spcPts val="0"/>
              </a:spcBef>
              <a:spcAft>
                <a:spcPts val="585"/>
              </a:spcAft>
              <a:buNone/>
            </a:pPr>
            <a:r>
              <a:rPr lang="en-US" sz="4000" dirty="0"/>
              <a:t>He said to them, "Because you have such </a:t>
            </a:r>
            <a:r>
              <a:rPr lang="en-US" sz="4000" dirty="0">
                <a:solidFill>
                  <a:srgbClr val="FFFF99"/>
                </a:solidFill>
              </a:rPr>
              <a:t>little trust</a:t>
            </a:r>
            <a:r>
              <a:rPr lang="en-US" sz="4000" dirty="0"/>
              <a:t>! Yes! I tell you that if you have trust as tiny as a mustard seed, </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84535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mtClean="0"/>
              <a:t>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88" t="2842" r="51190" b="3624"/>
          <a:stretch/>
        </p:blipFill>
        <p:spPr>
          <a:xfrm>
            <a:off x="2484437" y="39480"/>
            <a:ext cx="3733800" cy="5114378"/>
          </a:xfrm>
          <a:prstGeom prst="rect">
            <a:avLst/>
          </a:prstGeom>
        </p:spPr>
      </p:pic>
    </p:spTree>
    <p:extLst>
      <p:ext uri="{BB962C8B-B14F-4D97-AF65-F5344CB8AC3E}">
        <p14:creationId xmlns:p14="http://schemas.microsoft.com/office/powerpoint/2010/main" val="18614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indent="0" algn="r" rtl="1">
              <a:spcBef>
                <a:spcPts val="0"/>
              </a:spcBef>
              <a:spcAft>
                <a:spcPts val="585"/>
              </a:spcAft>
              <a:buNone/>
            </a:pPr>
            <a:r>
              <a:rPr lang="he-IL" sz="4400" b="1" dirty="0" smtClean="0">
                <a:latin typeface="David" panose="020E0502060401010101" pitchFamily="34" charset="-79"/>
                <a:cs typeface="David" panose="020E0502060401010101" pitchFamily="34" charset="-79"/>
              </a:rPr>
              <a:t>וְתֹאמְרוּ </a:t>
            </a:r>
            <a:r>
              <a:rPr lang="he-IL" sz="4400" b="1" dirty="0">
                <a:latin typeface="David" panose="020E0502060401010101" pitchFamily="34" charset="-79"/>
                <a:cs typeface="David" panose="020E0502060401010101" pitchFamily="34" charset="-79"/>
              </a:rPr>
              <a:t>לָהָר הַזֶּה 'זוּז מִפֹּה לְשָׁם' -- הוּא יָזוּז, וְשׁוּם דָּבָר לֹא יִבָּצֵר </a:t>
            </a:r>
            <a:r>
              <a:rPr lang="he-IL" sz="4400" b="1" dirty="0" smtClean="0">
                <a:latin typeface="David" panose="020E0502060401010101" pitchFamily="34" charset="-79"/>
                <a:cs typeface="David" panose="020E0502060401010101" pitchFamily="34" charset="-79"/>
              </a:rPr>
              <a:t>מִכֶּם.</a:t>
            </a:r>
            <a:endParaRPr lang="en-US" sz="4400" b="1" dirty="0">
              <a:latin typeface="David" panose="020E0502060401010101" pitchFamily="34" charset="-79"/>
              <a:cs typeface="David" panose="020E0502060401010101" pitchFamily="34" charset="-79"/>
            </a:endParaRPr>
          </a:p>
          <a:p>
            <a:pPr marL="0" indent="0" algn="l">
              <a:spcBef>
                <a:spcPts val="0"/>
              </a:spcBef>
              <a:spcAft>
                <a:spcPts val="585"/>
              </a:spcAft>
              <a:buNone/>
            </a:pPr>
            <a:r>
              <a:rPr lang="en-US" sz="4000" dirty="0" smtClean="0"/>
              <a:t>You </a:t>
            </a:r>
            <a:r>
              <a:rPr lang="en-US" sz="4000" dirty="0"/>
              <a:t>will be able to say to this mountain, 'Move from here to there!' and it will move; indeed, nothing will be impossible for you!"</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168765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1" baseline="30000" dirty="0"/>
              <a:t> </a:t>
            </a:r>
            <a:endParaRPr lang="en-US" b="1" baseline="30000" dirty="0" smtClean="0"/>
          </a:p>
          <a:p>
            <a:pPr algn="l"/>
            <a:r>
              <a:rPr lang="en-US" dirty="0" smtClean="0"/>
              <a:t>As </a:t>
            </a:r>
            <a:r>
              <a:rPr lang="en-US" dirty="0"/>
              <a:t>they were going about together in the </a:t>
            </a:r>
            <a:r>
              <a:rPr lang="en-US" dirty="0" err="1"/>
              <a:t>Galil</a:t>
            </a:r>
            <a:r>
              <a:rPr lang="en-US" dirty="0"/>
              <a:t>, Yeshua said to them, “The Son of Man is about to be betrayed into the hands of people </a:t>
            </a:r>
            <a:r>
              <a:rPr lang="en-US" b="1" baseline="30000" dirty="0"/>
              <a:t> </a:t>
            </a:r>
            <a:r>
              <a:rPr lang="en-US" dirty="0"/>
              <a:t>who will put him to death, and on the third day he will be raised.” And they were filled with sadness.</a:t>
            </a:r>
          </a:p>
        </p:txBody>
      </p:sp>
      <p:sp>
        <p:nvSpPr>
          <p:cNvPr id="3" name="Rectangle 2"/>
          <p:cNvSpPr txBox="1">
            <a:spLocks noChangeArrowheads="1"/>
          </p:cNvSpPr>
          <p:nvPr/>
        </p:nvSpPr>
        <p:spPr bwMode="auto">
          <a:xfrm>
            <a:off x="1426579" y="57151"/>
            <a:ext cx="5925741"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14" tIns="41114" rIns="82314" bIns="41114"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358" algn="ctr" rtl="0" fontAlgn="base">
              <a:spcBef>
                <a:spcPct val="0"/>
              </a:spcBef>
              <a:spcAft>
                <a:spcPct val="0"/>
              </a:spcAft>
              <a:defRPr sz="4400">
                <a:solidFill>
                  <a:schemeClr val="tx2"/>
                </a:solidFill>
                <a:latin typeface="Arial" charset="0"/>
                <a:cs typeface="Arial" charset="0"/>
              </a:defRPr>
            </a:lvl6pPr>
            <a:lvl7pPr marL="822903" algn="ctr" rtl="0" fontAlgn="base">
              <a:spcBef>
                <a:spcPct val="0"/>
              </a:spcBef>
              <a:spcAft>
                <a:spcPct val="0"/>
              </a:spcAft>
              <a:defRPr sz="4400">
                <a:solidFill>
                  <a:schemeClr val="tx2"/>
                </a:solidFill>
                <a:latin typeface="Arial" charset="0"/>
                <a:cs typeface="Arial" charset="0"/>
              </a:defRPr>
            </a:lvl7pPr>
            <a:lvl8pPr marL="1234197" algn="ctr" rtl="0" fontAlgn="base">
              <a:spcBef>
                <a:spcPct val="0"/>
              </a:spcBef>
              <a:spcAft>
                <a:spcPct val="0"/>
              </a:spcAft>
              <a:defRPr sz="4400">
                <a:solidFill>
                  <a:schemeClr val="tx2"/>
                </a:solidFill>
                <a:latin typeface="Arial" charset="0"/>
                <a:cs typeface="Arial" charset="0"/>
              </a:defRPr>
            </a:lvl8pPr>
            <a:lvl9pPr marL="1645667" algn="ctr" rtl="0" fontAlgn="base">
              <a:spcBef>
                <a:spcPct val="0"/>
              </a:spcBef>
              <a:spcAft>
                <a:spcPct val="0"/>
              </a:spcAft>
              <a:defRPr sz="4400">
                <a:solidFill>
                  <a:schemeClr val="tx2"/>
                </a:solidFill>
                <a:latin typeface="Arial" charset="0"/>
                <a:cs typeface="Arial" charset="0"/>
              </a:defRPr>
            </a:lvl9pPr>
          </a:lstStyle>
          <a:p>
            <a:pPr rtl="1"/>
            <a:r>
              <a:rPr lang="en-US" altLang="en-US" sz="2000" kern="0" dirty="0" err="1" smtClean="0">
                <a:solidFill>
                  <a:srgbClr val="FFFF00"/>
                </a:solidFill>
                <a:latin typeface="+mn-lt"/>
              </a:rPr>
              <a:t>Mattityahu</a:t>
            </a:r>
            <a:r>
              <a:rPr lang="en-US" altLang="en-US" sz="2000" kern="0" dirty="0" smtClean="0">
                <a:solidFill>
                  <a:srgbClr val="FFFF00"/>
                </a:solidFill>
                <a:latin typeface="+mn-lt"/>
              </a:rPr>
              <a:t> (Matthew) 17:22-23</a:t>
            </a:r>
            <a:endParaRPr lang="en-US" altLang="en-US" sz="2000" kern="0" dirty="0">
              <a:solidFill>
                <a:srgbClr val="FFFF00"/>
              </a:solidFill>
              <a:latin typeface="+mn-lt"/>
              <a:cs typeface="Vilna" pitchFamily="2" charset="-79"/>
            </a:endParaRPr>
          </a:p>
        </p:txBody>
      </p:sp>
    </p:spTree>
    <p:extLst>
      <p:ext uri="{BB962C8B-B14F-4D97-AF65-F5344CB8AC3E}">
        <p14:creationId xmlns:p14="http://schemas.microsoft.com/office/powerpoint/2010/main" val="7096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mtClean="0"/>
              <a:t>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308" t="3886" r="1332" b="3451"/>
          <a:stretch/>
        </p:blipFill>
        <p:spPr>
          <a:xfrm>
            <a:off x="2484439" y="-13188"/>
            <a:ext cx="3924300" cy="5174681"/>
          </a:xfrm>
          <a:prstGeom prst="rect">
            <a:avLst/>
          </a:prstGeom>
        </p:spPr>
      </p:pic>
    </p:spTree>
    <p:extLst>
      <p:ext uri="{BB962C8B-B14F-4D97-AF65-F5344CB8AC3E}">
        <p14:creationId xmlns:p14="http://schemas.microsoft.com/office/powerpoint/2010/main" val="152208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Our sages have determined that flour from any of five grains - oats, spelt, barley, wheat, rye - that comes into contact with water or moisture will leaven unless fully baked within </a:t>
            </a:r>
            <a:r>
              <a:rPr lang="en-US" dirty="0">
                <a:solidFill>
                  <a:srgbClr val="FFFF99"/>
                </a:solidFill>
              </a:rPr>
              <a:t>eighteen minutes</a:t>
            </a:r>
            <a:r>
              <a:rPr lang="en-US" dirty="0"/>
              <a:t>.  </a:t>
            </a:r>
            <a:br>
              <a:rPr lang="en-US" dirty="0"/>
            </a:br>
            <a:r>
              <a:rPr lang="en-US" sz="2200" dirty="0"/>
              <a:t/>
            </a:r>
            <a:br>
              <a:rPr lang="en-US" sz="2200" dirty="0"/>
            </a:br>
            <a:r>
              <a:rPr lang="en-US" dirty="0"/>
              <a:t>Does the same principle apply to a Rabbi's sermon</a:t>
            </a:r>
            <a:r>
              <a:rPr lang="en-US" dirty="0" smtClean="0"/>
              <a:t>?</a:t>
            </a:r>
          </a:p>
          <a:p>
            <a:pPr algn="l"/>
            <a:r>
              <a:rPr lang="en-US" sz="2200" dirty="0" smtClean="0"/>
              <a:t>R. Michael </a:t>
            </a:r>
            <a:r>
              <a:rPr lang="en-US" sz="2200" dirty="0" err="1" smtClean="0"/>
              <a:t>Stepakoff</a:t>
            </a:r>
            <a:r>
              <a:rPr lang="en-US" sz="2200" dirty="0" smtClean="0"/>
              <a:t> Temple New Jerusalem, Dunedin, FL</a:t>
            </a:r>
            <a:endParaRPr lang="en-US" sz="2200" dirty="0"/>
          </a:p>
        </p:txBody>
      </p:sp>
    </p:spTree>
    <p:extLst>
      <p:ext uri="{BB962C8B-B14F-4D97-AF65-F5344CB8AC3E}">
        <p14:creationId xmlns:p14="http://schemas.microsoft.com/office/powerpoint/2010/main" val="262146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AutoNum type="arabicPeriod"/>
            </a:pPr>
            <a:r>
              <a:rPr lang="en-US" dirty="0" smtClean="0"/>
              <a:t>If there is enough fire, the message won’t leaven / get stale in 18 minutes.</a:t>
            </a:r>
          </a:p>
          <a:p>
            <a:pPr marL="457200" indent="-457200" algn="l">
              <a:buAutoNum type="arabicPeriod"/>
            </a:pPr>
            <a:r>
              <a:rPr lang="en-US" dirty="0" smtClean="0"/>
              <a:t>The congregation has the once yearly option to call out, after 18 minutes, “</a:t>
            </a:r>
            <a:r>
              <a:rPr lang="en-US" dirty="0" err="1" smtClean="0">
                <a:solidFill>
                  <a:srgbClr val="FFFF99"/>
                </a:solidFill>
              </a:rPr>
              <a:t>Diyaynu</a:t>
            </a:r>
            <a:r>
              <a:rPr lang="en-US" dirty="0" smtClean="0">
                <a:solidFill>
                  <a:srgbClr val="FFFF99"/>
                </a:solidFill>
              </a:rPr>
              <a:t>!</a:t>
            </a:r>
            <a:r>
              <a:rPr lang="en-US" sz="4400" b="1" dirty="0" smtClean="0">
                <a:solidFill>
                  <a:srgbClr val="FFFF99"/>
                </a:solidFill>
                <a:latin typeface="David" panose="020E0502060401010101" pitchFamily="34" charset="-79"/>
                <a:cs typeface="David" panose="020E0502060401010101" pitchFamily="34" charset="-79"/>
              </a:rPr>
              <a:t> </a:t>
            </a:r>
            <a:r>
              <a:rPr lang="he-IL" sz="4400" b="1" dirty="0" smtClean="0">
                <a:solidFill>
                  <a:srgbClr val="FFFF99"/>
                </a:solidFill>
                <a:latin typeface="David" panose="020E0502060401010101" pitchFamily="34" charset="-79"/>
                <a:cs typeface="David" panose="020E0502060401010101" pitchFamily="34" charset="-79"/>
              </a:rPr>
              <a:t>דיינו</a:t>
            </a:r>
            <a:r>
              <a:rPr lang="en-US" sz="4400" b="1" dirty="0" smtClean="0">
                <a:solidFill>
                  <a:srgbClr val="FFFF99"/>
                </a:solidFill>
                <a:latin typeface="David" panose="020E0502060401010101" pitchFamily="34" charset="-79"/>
                <a:cs typeface="David" panose="020E0502060401010101" pitchFamily="34" charset="-79"/>
              </a:rPr>
              <a:t> </a:t>
            </a:r>
            <a:r>
              <a:rPr lang="en-US" dirty="0" smtClean="0">
                <a:solidFill>
                  <a:srgbClr val="FFFF99"/>
                </a:solidFill>
                <a:cs typeface="David" panose="020E0502060401010101" pitchFamily="34" charset="-79"/>
              </a:rPr>
              <a:t>Enough</a:t>
            </a:r>
            <a:r>
              <a:rPr lang="en-US" dirty="0" smtClean="0">
                <a:cs typeface="David" panose="020E0502060401010101" pitchFamily="34" charset="-79"/>
              </a:rPr>
              <a:t>!”</a:t>
            </a:r>
            <a:endParaRPr lang="en-US" dirty="0">
              <a:cs typeface="David" panose="020E0502060401010101" pitchFamily="34" charset="-79"/>
            </a:endParaRPr>
          </a:p>
        </p:txBody>
      </p:sp>
    </p:spTree>
    <p:extLst>
      <p:ext uri="{BB962C8B-B14F-4D97-AF65-F5344CB8AC3E}">
        <p14:creationId xmlns:p14="http://schemas.microsoft.com/office/powerpoint/2010/main" val="361747323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40762</TotalTime>
  <Words>3251</Words>
  <Application>Microsoft Office PowerPoint</Application>
  <PresentationFormat>Custom</PresentationFormat>
  <Paragraphs>383</Paragraphs>
  <Slides>61</Slides>
  <Notes>61</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1_Default Design</vt:lpstr>
      <vt:lpstr>136_Default Design</vt:lpstr>
      <vt:lpstr>128_Default Design</vt:lpstr>
      <vt:lpstr>129_Default Design</vt:lpstr>
      <vt:lpstr>131_Default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17:16</vt:lpstr>
      <vt:lpstr>Mattityahu (Matthew) 17:17</vt:lpstr>
      <vt:lpstr>Mattityahu (Matthew) 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17:19</vt:lpstr>
      <vt:lpstr>Mattityahu (Matthew) 17:20</vt:lpstr>
      <vt:lpstr>Mattityahu (Matthew) 17:20</vt:lpstr>
      <vt:lpstr>PowerPoint Presentation</vt:lpstr>
      <vt:lpstr>PowerPoint Presentation</vt:lpstr>
      <vt:lpstr>Mattityahu (Matthew) 13:32</vt:lpstr>
      <vt:lpstr>PowerPoint Presentation</vt:lpstr>
      <vt:lpstr>PowerPoint Presentation</vt:lpstr>
      <vt:lpstr>PowerPoint Presentation</vt:lpstr>
      <vt:lpstr>Mattityahu (Matthew) 17:20</vt:lpstr>
      <vt:lpstr>Mattityahu (Matthew) 17:20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17:20</vt:lpstr>
      <vt:lpstr>Mattityahu (Matthew) 17:20</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1053</cp:revision>
  <dcterms:created xsi:type="dcterms:W3CDTF">2006-04-21T19:34:43Z</dcterms:created>
  <dcterms:modified xsi:type="dcterms:W3CDTF">2017-04-15T13:15:09Z</dcterms:modified>
</cp:coreProperties>
</file>