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698" r:id="rId3"/>
    <p:sldMasterId id="2147483700" r:id="rId4"/>
    <p:sldMasterId id="2147483702" r:id="rId5"/>
    <p:sldMasterId id="2147483704" r:id="rId6"/>
    <p:sldMasterId id="2147483706" r:id="rId7"/>
    <p:sldMasterId id="2147483718" r:id="rId8"/>
    <p:sldMasterId id="2147483730" r:id="rId9"/>
    <p:sldMasterId id="2147483742" r:id="rId10"/>
    <p:sldMasterId id="2147483744" r:id="rId11"/>
  </p:sldMasterIdLst>
  <p:notesMasterIdLst>
    <p:notesMasterId r:id="rId83"/>
  </p:notesMasterIdLst>
  <p:handoutMasterIdLst>
    <p:handoutMasterId r:id="rId84"/>
  </p:handoutMasterIdLst>
  <p:sldIdLst>
    <p:sldId id="2014" r:id="rId12"/>
    <p:sldId id="2015" r:id="rId13"/>
    <p:sldId id="2016" r:id="rId14"/>
    <p:sldId id="1922" r:id="rId15"/>
    <p:sldId id="1938" r:id="rId16"/>
    <p:sldId id="1939" r:id="rId17"/>
    <p:sldId id="1940" r:id="rId18"/>
    <p:sldId id="1941" r:id="rId19"/>
    <p:sldId id="1983" r:id="rId20"/>
    <p:sldId id="1943" r:id="rId21"/>
    <p:sldId id="1944" r:id="rId22"/>
    <p:sldId id="1929" r:id="rId23"/>
    <p:sldId id="2017" r:id="rId24"/>
    <p:sldId id="1930" r:id="rId25"/>
    <p:sldId id="1928" r:id="rId26"/>
    <p:sldId id="1927" r:id="rId27"/>
    <p:sldId id="1948" r:id="rId28"/>
    <p:sldId id="1950" r:id="rId29"/>
    <p:sldId id="1945" r:id="rId30"/>
    <p:sldId id="1946" r:id="rId31"/>
    <p:sldId id="1947" r:id="rId32"/>
    <p:sldId id="1931" r:id="rId33"/>
    <p:sldId id="1952" r:id="rId34"/>
    <p:sldId id="1951" r:id="rId35"/>
    <p:sldId id="1953" r:id="rId36"/>
    <p:sldId id="1954" r:id="rId37"/>
    <p:sldId id="1955" r:id="rId38"/>
    <p:sldId id="1956" r:id="rId39"/>
    <p:sldId id="1957" r:id="rId40"/>
    <p:sldId id="1958" r:id="rId41"/>
    <p:sldId id="1959" r:id="rId42"/>
    <p:sldId id="1960" r:id="rId43"/>
    <p:sldId id="1961" r:id="rId44"/>
    <p:sldId id="1962" r:id="rId45"/>
    <p:sldId id="1932" r:id="rId46"/>
    <p:sldId id="1934" r:id="rId47"/>
    <p:sldId id="1996" r:id="rId48"/>
    <p:sldId id="1997" r:id="rId49"/>
    <p:sldId id="1980" r:id="rId50"/>
    <p:sldId id="1964" r:id="rId51"/>
    <p:sldId id="1935" r:id="rId52"/>
    <p:sldId id="1984" r:id="rId53"/>
    <p:sldId id="1979" r:id="rId54"/>
    <p:sldId id="1985" r:id="rId55"/>
    <p:sldId id="1990" r:id="rId56"/>
    <p:sldId id="1991" r:id="rId57"/>
    <p:sldId id="1989" r:id="rId58"/>
    <p:sldId id="1992" r:id="rId59"/>
    <p:sldId id="1993" r:id="rId60"/>
    <p:sldId id="1994" r:id="rId61"/>
    <p:sldId id="1963" r:id="rId62"/>
    <p:sldId id="1998" r:id="rId63"/>
    <p:sldId id="1982" r:id="rId64"/>
    <p:sldId id="1937" r:id="rId65"/>
    <p:sldId id="1995" r:id="rId66"/>
    <p:sldId id="1968" r:id="rId67"/>
    <p:sldId id="1976" r:id="rId68"/>
    <p:sldId id="1975" r:id="rId69"/>
    <p:sldId id="1969" r:id="rId70"/>
    <p:sldId id="1970" r:id="rId71"/>
    <p:sldId id="1971" r:id="rId72"/>
    <p:sldId id="1972" r:id="rId73"/>
    <p:sldId id="1973" r:id="rId74"/>
    <p:sldId id="1977" r:id="rId75"/>
    <p:sldId id="1986" r:id="rId76"/>
    <p:sldId id="1999" r:id="rId77"/>
    <p:sldId id="1974" r:id="rId78"/>
    <p:sldId id="1909" r:id="rId79"/>
    <p:sldId id="2000" r:id="rId80"/>
    <p:sldId id="2001" r:id="rId81"/>
    <p:sldId id="2002" r:id="rId82"/>
  </p:sldIdLst>
  <p:sldSz cx="8778875" cy="51435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1pPr>
    <a:lvl2pPr marL="390516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2pPr>
    <a:lvl3pPr marL="781224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3pPr>
    <a:lvl4pPr marL="1171662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4pPr>
    <a:lvl5pPr marL="1562289" algn="ctr" rtl="0" fontAlgn="base">
      <a:spcBef>
        <a:spcPct val="0"/>
      </a:spcBef>
      <a:spcAft>
        <a:spcPct val="0"/>
      </a:spcAft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5pPr>
    <a:lvl6pPr marL="1952687" algn="l" defTabSz="781224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6pPr>
    <a:lvl7pPr marL="2343204" algn="l" defTabSz="781224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7pPr>
    <a:lvl8pPr marL="2733773" algn="l" defTabSz="781224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8pPr>
    <a:lvl9pPr marL="3124357" algn="l" defTabSz="781224" rtl="0" eaLnBrk="1" latinLnBrk="0" hangingPunct="1">
      <a:defRPr sz="4000" kern="1200">
        <a:solidFill>
          <a:schemeClr val="bg1"/>
        </a:solidFill>
        <a:latin typeface="Arial Rounded MT Bold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76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934" autoAdjust="0"/>
    <p:restoredTop sz="84868" autoAdjust="0"/>
  </p:normalViewPr>
  <p:slideViewPr>
    <p:cSldViewPr>
      <p:cViewPr varScale="1">
        <p:scale>
          <a:sx n="108" d="100"/>
          <a:sy n="108" d="100"/>
        </p:scale>
        <p:origin x="-84" y="-342"/>
      </p:cViewPr>
      <p:guideLst>
        <p:guide orient="horz" pos="1620"/>
        <p:guide pos="27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1884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43E3E74-A71D-4F9E-A274-799584BDC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59284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03238" y="685800"/>
            <a:ext cx="58515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0E9F95B-100C-4401-AFC8-043CE70D5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37907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1pPr>
    <a:lvl2pPr marL="390516" algn="l" rtl="0" fontAlgn="base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2pPr>
    <a:lvl3pPr marL="78122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17166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56228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1952687" algn="l" defTabSz="781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343204" algn="l" defTabSz="781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733773" algn="l" defTabSz="781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124357" algn="l" defTabSz="781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7838" y="674688"/>
            <a:ext cx="5746750" cy="3367087"/>
          </a:xfrm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cs typeface="Arial" pitchFamily="34" charset="0"/>
              </a:rPr>
              <a:t>Three concepts:</a:t>
            </a:r>
          </a:p>
          <a:p>
            <a:pPr marL="225425" indent="-225425">
              <a:buFont typeface="+mj-lt"/>
              <a:buAutoNum type="arabicPeriod"/>
            </a:pPr>
            <a:r>
              <a:rPr lang="en-US" altLang="en-US" dirty="0" smtClean="0">
                <a:cs typeface="Arial" pitchFamily="34" charset="0"/>
              </a:rPr>
              <a:t>Childlikeness</a:t>
            </a:r>
          </a:p>
          <a:p>
            <a:pPr marL="225425" indent="-225425">
              <a:buFont typeface="+mj-lt"/>
              <a:buAutoNum type="arabicPeriod"/>
            </a:pPr>
            <a:r>
              <a:rPr lang="en-US" altLang="en-US" dirty="0" smtClean="0">
                <a:cs typeface="Arial" pitchFamily="34" charset="0"/>
              </a:rPr>
              <a:t>Joy building</a:t>
            </a:r>
          </a:p>
          <a:p>
            <a:pPr marL="225425" indent="-225425">
              <a:buFont typeface="+mj-lt"/>
              <a:buAutoNum type="arabicPeriod"/>
            </a:pPr>
            <a:r>
              <a:rPr lang="en-US" altLang="en-US" dirty="0" smtClean="0">
                <a:cs typeface="Arial" pitchFamily="34" charset="0"/>
              </a:rPr>
              <a:t>Fasting</a:t>
            </a:r>
          </a:p>
          <a:p>
            <a:pPr marL="457200" indent="-457200">
              <a:buFont typeface="+mj-lt"/>
              <a:buAutoNum type="arabicPeriod"/>
            </a:pPr>
            <a:endParaRPr lang="en-US" altLang="en-US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5424" indent="-275162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00652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40912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81173" indent="-220130"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21433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61694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01955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742215" indent="-220130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880521" fontAlgn="auto">
              <a:spcBef>
                <a:spcPts val="0"/>
              </a:spcBef>
              <a:spcAft>
                <a:spcPts val="0"/>
              </a:spcAft>
              <a:defRPr/>
            </a:pPr>
            <a:fld id="{45F6C25F-6C70-4A78-AE69-304999D70D58}" type="slidenum">
              <a:rPr lang="en-US" altLang="en-US" sz="1800" kern="0">
                <a:solidFill>
                  <a:srgbClr val="000000"/>
                </a:solidFill>
              </a:rPr>
              <a:pPr defTabSz="880521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altLang="en-US" sz="1800" ker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079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191000"/>
            <a:ext cx="6172200" cy="4572000"/>
          </a:xfrm>
        </p:spPr>
        <p:txBody>
          <a:bodyPr/>
          <a:lstStyle/>
          <a:p>
            <a:r>
              <a:rPr lang="en-US" dirty="0" smtClean="0"/>
              <a:t>At what moment?  Just got done with discussion about the Temple tax.  Yeshua told </a:t>
            </a:r>
            <a:r>
              <a:rPr lang="en-US" dirty="0" err="1" smtClean="0"/>
              <a:t>Kefa</a:t>
            </a:r>
            <a:r>
              <a:rPr lang="en-US" dirty="0" smtClean="0"/>
              <a:t> to throw a fishing line into the lake, and find a shekel coin in its mouth.  Use for taxes.  Tax</a:t>
            </a:r>
            <a:r>
              <a:rPr lang="en-US" baseline="0" dirty="0" smtClean="0"/>
              <a:t> exemption, exclusion, empowerment!</a:t>
            </a:r>
          </a:p>
          <a:p>
            <a:r>
              <a:rPr lang="en-US" baseline="0" dirty="0" smtClean="0"/>
              <a:t>Also last chapter saw glorified King.  Message of death and resurrection apparently a fly by.  Exhortation to faith.</a:t>
            </a:r>
          </a:p>
          <a:p>
            <a:r>
              <a:rPr lang="en-US" dirty="0" smtClean="0"/>
              <a:t>Power of tax exemption, power of glory.  Maybe getting a bit heady.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 fontAlgn="auto">
              <a:spcBef>
                <a:spcPts val="0"/>
              </a:spcBef>
              <a:spcAft>
                <a:spcPts val="0"/>
              </a:spcAft>
              <a:defRPr/>
            </a:pPr>
            <a:fld id="{59E7A7E2-61D4-416D-8868-15EA825CCC56}" type="slidenum">
              <a:rPr lang="en-US" sz="1800" kern="0">
                <a:solidFill>
                  <a:sysClr val="windowText" lastClr="000000"/>
                </a:solidFill>
              </a:rPr>
              <a:pPr defTabSz="897301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790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 err="1" smtClean="0"/>
              <a:t>Mtt</a:t>
            </a:r>
            <a:r>
              <a:rPr lang="en-US" altLang="en-US" dirty="0" smtClean="0"/>
              <a:t>. 18. 01-05 Like a child-Kindness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April 28, 2017  5777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100" dirty="0" smtClean="0"/>
              <a:t>http://www.christianitytoday.com/history/2008/august/of-church-state-and-taxes.html</a:t>
            </a:r>
            <a:endParaRPr lang="en-US" altLang="en-US" sz="11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 err="1" smtClean="0"/>
              <a:t>Mtt</a:t>
            </a:r>
            <a:r>
              <a:rPr lang="en-US" altLang="en-US" dirty="0" smtClean="0"/>
              <a:t>. 18. 01-05 Like a child-Kindness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April 28, 2017  5777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100" dirty="0" smtClean="0"/>
              <a:t>http://www.christianitytoday.com/history/2008/august/of-church-state-and-taxes.html</a:t>
            </a:r>
            <a:endParaRPr lang="en-US" altLang="en-US" sz="11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 err="1" smtClean="0"/>
              <a:t>Mtt</a:t>
            </a:r>
            <a:r>
              <a:rPr lang="en-US" altLang="en-US" dirty="0" smtClean="0"/>
              <a:t>. 18. 01-05 Like a child-Kindness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April 28, 2017  5777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 err="1" smtClean="0"/>
              <a:t>Mtt</a:t>
            </a:r>
            <a:r>
              <a:rPr lang="en-US" altLang="en-US" dirty="0" smtClean="0"/>
              <a:t>. 18. 01-05 Like a child-Kindness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April 28, 2017  5777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http://www.focusonthefamily.com/socialissues/religious-freedom/religious-freedom-after-the-obergefell-decision/why-are-congregations-and-religious-organizations-tax-exempt#fn1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17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http://www.focusonthefamily.com/socialissues/religious-freedom/religious-freedom-after-the-obergefell-decision/why-are-congregations-and-religious-organizations-tax-exempt#fn1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191000"/>
            <a:ext cx="6172200" cy="4572000"/>
          </a:xfrm>
        </p:spPr>
        <p:txBody>
          <a:bodyPr/>
          <a:lstStyle/>
          <a:p>
            <a:r>
              <a:rPr lang="en-US" dirty="0" smtClean="0"/>
              <a:t>Feeling</a:t>
            </a:r>
            <a:r>
              <a:rPr lang="en-US" baseline="0" dirty="0" smtClean="0"/>
              <a:t> their power…</a:t>
            </a:r>
          </a:p>
          <a:p>
            <a:r>
              <a:rPr lang="en-US" baseline="0" dirty="0" smtClean="0"/>
              <a:t>Power </a:t>
            </a:r>
            <a:r>
              <a:rPr lang="en-US" baseline="0" dirty="0" smtClean="0">
                <a:sym typeface="Wingdings" panose="05000000000000000000" pitchFamily="2" charset="2"/>
              </a:rPr>
              <a:t> arrogance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Yeshua power  servanthood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01" fontAlgn="auto">
              <a:spcBef>
                <a:spcPts val="0"/>
              </a:spcBef>
              <a:spcAft>
                <a:spcPts val="0"/>
              </a:spcAft>
              <a:defRPr/>
            </a:pPr>
            <a:fld id="{59E7A7E2-61D4-416D-8868-15EA825CCC56}" type="slidenum">
              <a:rPr lang="en-US" sz="1800" kern="0">
                <a:solidFill>
                  <a:sysClr val="windowText" lastClr="000000"/>
                </a:solidFill>
              </a:rPr>
              <a:pPr defTabSz="897301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790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</a:t>
            </a:r>
            <a:r>
              <a:rPr lang="en-US" baseline="0" dirty="0" smtClean="0"/>
              <a:t> have cited a hero.  Instead…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7A7E2-61D4-416D-8868-15EA825CCC5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4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Change: repent, convert, return to G-d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7A7E2-61D4-416D-8868-15EA825CCC5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430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6413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that mean?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E7A7E2-61D4-416D-8868-15EA825CCC5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260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 err="1" smtClean="0"/>
              <a:t>Mtt</a:t>
            </a:r>
            <a:r>
              <a:rPr lang="en-US" altLang="en-US" dirty="0" smtClean="0"/>
              <a:t>. 18. 01-05 Like a child-Kindness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April 28, 2017  5777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22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Main characteristic of childhood…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to condemn working moms, but if possible.</a:t>
            </a:r>
          </a:p>
          <a:p>
            <a:endParaRPr lang="en-US" dirty="0" smtClean="0"/>
          </a:p>
          <a:p>
            <a:r>
              <a:rPr lang="en-US" dirty="0" smtClean="0"/>
              <a:t>Also helpful to know that there are </a:t>
            </a:r>
            <a:r>
              <a:rPr lang="en-US" dirty="0" smtClean="0"/>
              <a:t>peak </a:t>
            </a:r>
            <a:r>
              <a:rPr lang="en-US" dirty="0" smtClean="0"/>
              <a:t>times for growing our </a:t>
            </a:r>
            <a:r>
              <a:rPr lang="en-US" dirty="0" smtClean="0"/>
              <a:t>prefrontal cortex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39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 smtClean="0"/>
              <a:t>individual</a:t>
            </a:r>
            <a:r>
              <a:rPr lang="en-US" baseline="0" dirty="0" smtClean="0"/>
              <a:t> is born with a void in the front of their brain.  </a:t>
            </a:r>
            <a:endParaRPr lang="en-US" dirty="0" smtClean="0"/>
          </a:p>
          <a:p>
            <a:r>
              <a:rPr lang="en-US" dirty="0" smtClean="0"/>
              <a:t>As Ed </a:t>
            </a:r>
            <a:r>
              <a:rPr lang="en-US" dirty="0" err="1" smtClean="0"/>
              <a:t>Khouri</a:t>
            </a:r>
            <a:r>
              <a:rPr lang="en-US" dirty="0" smtClean="0"/>
              <a:t> so rightly</a:t>
            </a:r>
            <a:r>
              <a:rPr lang="en-US" baseline="0" dirty="0" smtClean="0"/>
              <a:t> says, “Joy is </a:t>
            </a:r>
            <a:r>
              <a:rPr lang="en-US" baseline="0" dirty="0" err="1" smtClean="0"/>
              <a:t>MiracleGrow</a:t>
            </a:r>
            <a:r>
              <a:rPr lang="en-US" baseline="0" dirty="0" smtClean="0"/>
              <a:t> </a:t>
            </a:r>
            <a:r>
              <a:rPr lang="en-US" baseline="0" dirty="0" smtClean="0"/>
              <a:t>for the brain”</a:t>
            </a:r>
          </a:p>
          <a:p>
            <a:r>
              <a:rPr lang="en-US" baseline="0" dirty="0" smtClean="0"/>
              <a:t>And guess what?  We really, really like it.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115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 A sees</a:t>
            </a:r>
            <a:r>
              <a:rPr lang="en-US" baseline="0" dirty="0" smtClean="0"/>
              <a:t> Person B and before they are even consciously aware they see person B their brain remembers that they like person B and their brain releases a </a:t>
            </a:r>
            <a:r>
              <a:rPr lang="en-US" baseline="0" dirty="0" smtClean="0">
                <a:solidFill>
                  <a:srgbClr val="C00000"/>
                </a:solidFill>
              </a:rPr>
              <a:t>little dopamine </a:t>
            </a:r>
            <a:r>
              <a:rPr lang="en-US" baseline="0" dirty="0" smtClean="0"/>
              <a:t>which causes their face, specifically the eye to communicate, “I’m glad to see you.”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person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874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receives that non-verbal, “I’m glad to be with you” message, it triggers a dopamine response in his brain that feels good and raises his joy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85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</a:t>
            </a:r>
            <a:r>
              <a:rPr lang="en-US" baseline="0" dirty="0" smtClean="0"/>
              <a:t> B then is “glad to be with their friend also” and reciprocates by sending a “I am glad be with you also” message back.  </a:t>
            </a:r>
          </a:p>
          <a:p>
            <a:r>
              <a:rPr lang="en-US" baseline="0" dirty="0" smtClean="0"/>
              <a:t>When person A receives that message it stimulates the pleasure center of his brain to release a little more dopamine and now he is even more glad to see his friend. So guess what he does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444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 sends another message which feels</a:t>
            </a:r>
            <a:r>
              <a:rPr lang="en-US" baseline="0" dirty="0" smtClean="0"/>
              <a:t> good to both him and his friend and raises both their joy levels a little more.</a:t>
            </a:r>
          </a:p>
          <a:p>
            <a:r>
              <a:rPr lang="en-US" baseline="0" dirty="0" smtClean="0"/>
              <a:t>And back and forth it goes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299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each transmission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4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builds and amplifies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911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previous transmissions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014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all </a:t>
            </a:r>
            <a:r>
              <a:rPr lang="en-US" dirty="0" smtClean="0"/>
              <a:t>this happens in 1 second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37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0407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3238" y="685800"/>
            <a:ext cx="5851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0654C-FBE4-E64E-957E-37C832665D0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931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 err="1" smtClean="0"/>
              <a:t>Mtt</a:t>
            </a:r>
            <a:r>
              <a:rPr lang="en-US" altLang="en-US" dirty="0" smtClean="0"/>
              <a:t>. 18. 01-05 Like a child-Kindness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April 28, 2017  5777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 err="1" smtClean="0"/>
              <a:t>Mtt</a:t>
            </a:r>
            <a:r>
              <a:rPr lang="en-US" altLang="en-US" dirty="0" smtClean="0"/>
              <a:t>. 18. 01-05 Like a </a:t>
            </a:r>
            <a:r>
              <a:rPr lang="en-US" altLang="en-US" dirty="0" err="1" smtClean="0"/>
              <a:t>cshild</a:t>
            </a:r>
            <a:r>
              <a:rPr lang="en-US" altLang="en-US" dirty="0" smtClean="0"/>
              <a:t>-Kindness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April 28, 2017  5777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err="1" smtClean="0"/>
              <a:t>Encyclopaedia</a:t>
            </a:r>
            <a:r>
              <a:rPr lang="en-US" altLang="en-US" dirty="0" smtClean="0"/>
              <a:t> Judaica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F95B-100C-4401-AFC8-043CE70D51A5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3165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9F95B-100C-4401-AFC8-043CE70D51A5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1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 err="1" smtClean="0"/>
              <a:t>Mtt</a:t>
            </a:r>
            <a:r>
              <a:rPr lang="en-US" altLang="en-US" dirty="0" smtClean="0"/>
              <a:t>. 18. 01-05 Like a </a:t>
            </a:r>
            <a:r>
              <a:rPr lang="en-US" altLang="en-US" dirty="0" err="1" smtClean="0"/>
              <a:t>cshild</a:t>
            </a:r>
            <a:r>
              <a:rPr lang="en-US" altLang="en-US" dirty="0" smtClean="0"/>
              <a:t>-Kindness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 smtClean="0"/>
              <a:t>April 28, 2017  5777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39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err="1" smtClean="0"/>
              <a:t>Encyclopaedia</a:t>
            </a:r>
            <a:r>
              <a:rPr lang="en-US" altLang="en-US" dirty="0" smtClean="0"/>
              <a:t> Judaica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Ps 8 When I consider Your heavens…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err="1" smtClean="0"/>
              <a:t>Encyclopaedia</a:t>
            </a:r>
            <a:r>
              <a:rPr lang="en-US" altLang="en-US" dirty="0" smtClean="0"/>
              <a:t> Judaica  </a:t>
            </a:r>
            <a:r>
              <a:rPr lang="en-US" altLang="en-US" dirty="0" err="1" smtClean="0"/>
              <a:t>Khamsin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https://en.wikipedia.org/wiki/Khamsin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http://en.cyplive.com/ru/news/nemnogo-o-hamsin.html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http://en.cyplive.com/ru/news/nemnogo-o-hamsin.html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https://en.wikipedia.org/wiki/Khamsin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https://en.wikipedia.org/wiki/Khamsin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47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 smtClean="0"/>
              <a:t>https://en.wikipedia.org/wiki/Khamsin</a:t>
            </a:r>
            <a:endParaRPr lang="en-US" altLang="en-US" sz="105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8D1AA-C75C-4BCD-BDBE-6FC6744CC12F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302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381000"/>
            <a:ext cx="6502400" cy="3810000"/>
          </a:xfrm>
          <a:ln/>
        </p:spPr>
      </p:sp>
      <p:sp>
        <p:nvSpPr>
          <p:cNvPr id="3020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43400"/>
            <a:ext cx="6324600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 Rounded MT Bold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18. 01-05 Like a child-Kindness</a:t>
            </a: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April 28, 2017  5777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5938D-4917-495A-9ABC-DF152A212AE9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306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381000"/>
            <a:ext cx="6502400" cy="3810000"/>
          </a:xfrm>
          <a:ln/>
        </p:spPr>
      </p:sp>
      <p:sp>
        <p:nvSpPr>
          <p:cNvPr id="306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343400"/>
            <a:ext cx="6324600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 Rounded MT Bold" pitchFamily="34" charset="0"/>
                <a:cs typeface="Arial" pitchFamily="34" charset="0"/>
              </a:rPr>
              <a:t>Brings plague</a:t>
            </a:r>
          </a:p>
          <a:p>
            <a:r>
              <a:rPr lang="en-US" altLang="en-US" dirty="0" smtClean="0">
                <a:latin typeface="Arial Rounded MT Bold" pitchFamily="34" charset="0"/>
                <a:cs typeface="Arial" pitchFamily="34" charset="0"/>
              </a:rPr>
              <a:t>http://killacan.com/khamsin/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050" dirty="0"/>
              <a:t>http://www.scienceworldreport.com/articles/54882/20161217/total-solar-eclipse-will-occur-august-2017-scientists-gearing-up.htm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3429000"/>
            <a:ext cx="3568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Aug. 21, 2017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sz="1100" dirty="0" smtClean="0"/>
              <a:t>Encyclopedia Judaica</a:t>
            </a:r>
            <a:endParaRPr lang="en-US" altLang="en-US" sz="110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err="1" smtClean="0"/>
              <a:t>Encyclopaedia</a:t>
            </a:r>
            <a:r>
              <a:rPr lang="en-US" altLang="en-US" smtClean="0"/>
              <a:t> Judaica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err="1" smtClean="0"/>
              <a:t>Encyclopaedia</a:t>
            </a:r>
            <a:r>
              <a:rPr lang="en-US" altLang="en-US" smtClean="0"/>
              <a:t> Judaica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err="1" smtClean="0"/>
              <a:t>Encyclopaedia</a:t>
            </a:r>
            <a:r>
              <a:rPr lang="en-US" altLang="en-US" smtClean="0"/>
              <a:t> Judaica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Lent in Roman Catholic</a:t>
            </a:r>
            <a:r>
              <a:rPr lang="en-US" altLang="en-US" baseline="0" dirty="0" smtClean="0"/>
              <a:t> circles.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http://www.jointhekindnesschallenge.com/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P 32 </a:t>
            </a:r>
            <a:r>
              <a:rPr lang="en-US" altLang="en-US" i="1" dirty="0" smtClean="0"/>
              <a:t>Highly</a:t>
            </a:r>
            <a:r>
              <a:rPr lang="en-US" altLang="en-US" i="1" baseline="0" dirty="0" smtClean="0"/>
              <a:t> Happy Marriages</a:t>
            </a:r>
            <a:endParaRPr lang="en-US" altLang="en-US" i="1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59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/>
              <a:t>Pick a target person: spouse, in-law, colleague, kid, classmate, teacher, </a:t>
            </a:r>
            <a:r>
              <a:rPr lang="en-US" altLang="en-US" dirty="0" smtClean="0"/>
              <a:t>neighbor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 smtClean="0"/>
              <a:t>What if</a:t>
            </a:r>
            <a:r>
              <a:rPr lang="en-US" altLang="en-US" baseline="0" dirty="0" smtClean="0"/>
              <a:t> you think you </a:t>
            </a:r>
            <a:r>
              <a:rPr lang="en-US" altLang="en-US" u="sng" baseline="0" dirty="0" smtClean="0"/>
              <a:t>need</a:t>
            </a:r>
            <a:r>
              <a:rPr lang="en-US" altLang="en-US" baseline="0" dirty="0" smtClean="0"/>
              <a:t> to say something negative?? </a:t>
            </a:r>
          </a:p>
          <a:p>
            <a:r>
              <a:rPr lang="en-US" altLang="en-US" baseline="0" dirty="0" smtClean="0"/>
              <a:t>WAIT, pray, and ask the </a:t>
            </a:r>
            <a:r>
              <a:rPr lang="en-US" altLang="en-US" baseline="0" dirty="0" err="1" smtClean="0"/>
              <a:t>Ruakh</a:t>
            </a:r>
            <a:r>
              <a:rPr lang="en-US" altLang="en-US" baseline="0" dirty="0" smtClean="0"/>
              <a:t>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if you really need to say it,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then for wisdom that the information is constructive and encouraging,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altLang="en-US" baseline="0" dirty="0" smtClean="0"/>
              <a:t>WITHOUT A NEGATIVE TONE!  No anger, irritation.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Penumbra </a:t>
            </a:r>
            <a:r>
              <a:rPr lang="en-US" altLang="en-US" dirty="0" smtClean="0">
                <a:sym typeface="Wingdings" panose="05000000000000000000" pitchFamily="2" charset="2"/>
              </a:rPr>
              <a:t> partial eclipse</a:t>
            </a:r>
            <a:endParaRPr lang="en-US" altLang="en-US" dirty="0" smtClean="0"/>
          </a:p>
          <a:p>
            <a:r>
              <a:rPr lang="en-US" altLang="en-US" dirty="0" smtClean="0"/>
              <a:t>umbra</a:t>
            </a:r>
            <a:r>
              <a:rPr lang="en-US" altLang="en-US" baseline="0" dirty="0" smtClean="0"/>
              <a:t> = totality, small shadow</a:t>
            </a:r>
          </a:p>
          <a:p>
            <a:r>
              <a:rPr lang="en-US" altLang="en-US" dirty="0" smtClean="0"/>
              <a:t>Every 400 years given location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89% of participants</a:t>
            </a:r>
            <a:r>
              <a:rPr lang="en-US" altLang="en-US" baseline="0" dirty="0" smtClean="0"/>
              <a:t> saw improvements in their relationships.  Documented </a:t>
            </a:r>
            <a:r>
              <a:rPr lang="en-US" altLang="en-US" i="1" baseline="0" dirty="0" smtClean="0"/>
              <a:t>Kindness Challenge</a:t>
            </a:r>
            <a:r>
              <a:rPr lang="en-US" altLang="en-US" baseline="0" dirty="0" smtClean="0"/>
              <a:t>, p 15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If you have insecurities </a:t>
            </a:r>
            <a:r>
              <a:rPr lang="en-US" altLang="en-US" dirty="0" smtClean="0">
                <a:sym typeface="Wingdings" panose="05000000000000000000" pitchFamily="2" charset="2"/>
              </a:rPr>
              <a:t> depression,</a:t>
            </a:r>
            <a:r>
              <a:rPr lang="en-US" altLang="en-US" baseline="0" dirty="0" smtClean="0">
                <a:sym typeface="Wingdings" panose="05000000000000000000" pitchFamily="2" charset="2"/>
              </a:rPr>
              <a:t> anxiety disorder, paranoia, anger, rage, if your focus is on kindness, it cancels the killer question, “Does he/she like me?  Approve of me?”  Reverses the focus.</a:t>
            </a:r>
          </a:p>
          <a:p>
            <a:r>
              <a:rPr lang="en-US" altLang="en-US" baseline="0" dirty="0" smtClean="0">
                <a:sym typeface="Wingdings" panose="05000000000000000000" pitchFamily="2" charset="2"/>
              </a:rPr>
              <a:t>Regarding spouses, to women: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The Surprising Secrets</a:t>
            </a:r>
            <a:r>
              <a:rPr lang="en-US" altLang="en-US" baseline="0" dirty="0" smtClean="0"/>
              <a:t> of Highly Happy Couples  </a:t>
            </a:r>
            <a:r>
              <a:rPr lang="en-US" altLang="en-US" baseline="0" dirty="0" err="1" smtClean="0"/>
              <a:t>Shaunti</a:t>
            </a:r>
            <a:r>
              <a:rPr lang="en-US" altLang="en-US" baseline="0" dirty="0" smtClean="0"/>
              <a:t> </a:t>
            </a:r>
            <a:r>
              <a:rPr lang="en-US" altLang="en-US" baseline="0" dirty="0" err="1" smtClean="0"/>
              <a:t>Feldhahn</a:t>
            </a:r>
            <a:r>
              <a:rPr lang="en-US" altLang="en-US" baseline="0" dirty="0" smtClean="0"/>
              <a:t>  pp 30-32  Most men are insecure in their competence</a:t>
            </a:r>
            <a:r>
              <a:rPr lang="en-US" altLang="en-US" dirty="0" smtClean="0"/>
              <a:t> it life.  </a:t>
            </a:r>
            <a:r>
              <a:rPr lang="en-US" altLang="en-US" dirty="0" smtClean="0"/>
              <a:t>John </a:t>
            </a:r>
            <a:r>
              <a:rPr lang="en-US" altLang="en-US" dirty="0" err="1" smtClean="0"/>
              <a:t>Eldredge</a:t>
            </a:r>
            <a:r>
              <a:rPr lang="en-US" altLang="en-US" dirty="0" smtClean="0"/>
              <a:t>, “Do I have what it takes.”</a:t>
            </a:r>
            <a:endParaRPr lang="en-US" altLang="en-US" baseline="0" dirty="0" smtClean="0"/>
          </a:p>
          <a:p>
            <a:r>
              <a:rPr lang="en-US" altLang="en-US" baseline="0" dirty="0" smtClean="0"/>
              <a:t>To Men: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 charset="0"/>
              </a:rPr>
              <a:t>The Surprising Secrets of Highly Happy Couples  </a:t>
            </a:r>
            <a:r>
              <a:rPr kumimoji="0" lang="en-US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 charset="0"/>
              </a:rPr>
              <a:t>Shaunti</a:t>
            </a:r>
            <a:r>
              <a: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 charset="0"/>
              </a:rPr>
              <a:t>Feldhahn</a:t>
            </a:r>
            <a:r>
              <a:rPr kumimoji="0" lang="en-US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 charset="0"/>
              </a:rPr>
              <a:t>  pp 30-32</a:t>
            </a:r>
          </a:p>
          <a:p>
            <a:endParaRPr lang="en-US" altLang="en-US" dirty="0" smtClean="0"/>
          </a:p>
          <a:p>
            <a:r>
              <a:rPr lang="en-US" altLang="en-US" dirty="0" err="1" smtClean="0"/>
              <a:t>Ie</a:t>
            </a:r>
            <a:r>
              <a:rPr lang="en-US" altLang="en-US" dirty="0" smtClean="0"/>
              <a:t>, when praying,</a:t>
            </a:r>
            <a:r>
              <a:rPr lang="en-US" altLang="en-US" baseline="0" dirty="0" smtClean="0"/>
              <a:t> G-d says, come back later.  I’m upset and can’t help you now</a:t>
            </a:r>
            <a:r>
              <a:rPr lang="en-US" altLang="en-US" baseline="0" dirty="0" smtClean="0"/>
              <a:t>.</a:t>
            </a:r>
          </a:p>
          <a:p>
            <a:r>
              <a:rPr lang="en-US" altLang="en-US" dirty="0" smtClean="0"/>
              <a:t>John </a:t>
            </a:r>
            <a:r>
              <a:rPr lang="en-US" altLang="en-US" dirty="0" err="1" smtClean="0"/>
              <a:t>Eldredge</a:t>
            </a:r>
            <a:r>
              <a:rPr lang="en-US" altLang="en-US" dirty="0"/>
              <a:t> </a:t>
            </a:r>
            <a:r>
              <a:rPr lang="en-US" altLang="en-US" dirty="0" smtClean="0"/>
              <a:t>on women: Am I lovely?  Worthy of pursuit?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Spirit [inner consciousness] talks</a:t>
            </a:r>
            <a:r>
              <a:rPr lang="en-US" altLang="en-US" baseline="0" dirty="0" smtClean="0"/>
              <a:t> to soul [mind, will, emotions.]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We cause our own sins and misery, but we get help in the downward</a:t>
            </a:r>
            <a:r>
              <a:rPr lang="en-US" altLang="en-US" baseline="0" dirty="0" smtClean="0"/>
              <a:t> spiral!</a:t>
            </a:r>
          </a:p>
          <a:p>
            <a:r>
              <a:rPr lang="en-US" altLang="en-US" dirty="0" smtClean="0"/>
              <a:t>During Omer count, </a:t>
            </a:r>
            <a:r>
              <a:rPr lang="en-US" altLang="en-US" dirty="0" err="1" smtClean="0"/>
              <a:t>s’firah</a:t>
            </a:r>
            <a:r>
              <a:rPr lang="en-US" altLang="en-US" dirty="0" smtClean="0"/>
              <a:t>, reverse the </a:t>
            </a:r>
            <a:r>
              <a:rPr lang="en-US" altLang="en-US" dirty="0" err="1" smtClean="0"/>
              <a:t>khamsin</a:t>
            </a:r>
            <a:r>
              <a:rPr lang="en-US" altLang="en-US" dirty="0" smtClean="0"/>
              <a:t> of death by </a:t>
            </a:r>
            <a:r>
              <a:rPr lang="en-US" altLang="en-US" u="sng" dirty="0" smtClean="0"/>
              <a:t>fasting from unkindness.</a:t>
            </a:r>
            <a:endParaRPr lang="en-US" altLang="en-US" u="sng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Bulletproof</a:t>
            </a:r>
            <a:r>
              <a:rPr lang="en-US" altLang="en-US" baseline="0" dirty="0" smtClean="0"/>
              <a:t> p 20</a:t>
            </a:r>
            <a:endParaRPr lang="en-US" altLang="en-US" dirty="0" smtClean="0"/>
          </a:p>
          <a:p>
            <a:r>
              <a:rPr lang="en-US" altLang="en-US" dirty="0" smtClean="0"/>
              <a:t>X-ray vision: p 22</a:t>
            </a:r>
          </a:p>
          <a:p>
            <a:r>
              <a:rPr lang="en-US" altLang="en-US" dirty="0" smtClean="0"/>
              <a:t>Siege </a:t>
            </a:r>
            <a:r>
              <a:rPr lang="en-US" altLang="en-US" dirty="0" err="1" smtClean="0"/>
              <a:t>melter</a:t>
            </a:r>
            <a:r>
              <a:rPr lang="en-US" altLang="en-US" dirty="0" smtClean="0"/>
              <a:t> p 24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Most High [not Sacred</a:t>
            </a:r>
            <a:r>
              <a:rPr lang="en-US" altLang="en-US" baseline="0" dirty="0" smtClean="0"/>
              <a:t> Name</a:t>
            </a:r>
            <a:r>
              <a:rPr lang="en-US" altLang="en-US" dirty="0" smtClean="0"/>
              <a:t>]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69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Partial eclipse in the blue</a:t>
            </a:r>
          </a:p>
          <a:p>
            <a:r>
              <a:rPr lang="en-US" altLang="en-US" dirty="0" smtClean="0"/>
              <a:t>Total eclipse on red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70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71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Do you live in St.</a:t>
            </a:r>
            <a:r>
              <a:rPr lang="en-US" altLang="en-US" baseline="0" dirty="0" smtClean="0"/>
              <a:t> Joe,</a:t>
            </a:r>
            <a:r>
              <a:rPr lang="en-US" altLang="en-US" dirty="0" smtClean="0"/>
              <a:t> Marshall?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18. 01-05 Like a child-Kindness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April 28, 2017  5777</a:t>
            </a: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CE499-F156-423F-B67F-0AD8D4D9AE7B}" type="slidenum">
              <a:rPr lang="en-US" altLang="en-US">
                <a:solidFill>
                  <a:prstClr val="white"/>
                </a:solidFill>
              </a:rPr>
              <a:pPr/>
              <a:t>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3238" y="685800"/>
            <a:ext cx="5851525" cy="3429000"/>
          </a:xfrm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When </a:t>
            </a:r>
            <a:r>
              <a:rPr lang="en-US" altLang="en-US" dirty="0" smtClean="0"/>
              <a:t>I consider the heavens…</a:t>
            </a:r>
          </a:p>
          <a:p>
            <a:r>
              <a:rPr lang="en-US" altLang="en-US" dirty="0" smtClean="0"/>
              <a:t>Maybe</a:t>
            </a:r>
            <a:r>
              <a:rPr lang="en-US" altLang="en-US" baseline="0" dirty="0" smtClean="0"/>
              <a:t> an Or </a:t>
            </a:r>
            <a:r>
              <a:rPr lang="en-US" altLang="en-US" baseline="0" dirty="0" err="1" smtClean="0"/>
              <a:t>HaOlam</a:t>
            </a:r>
            <a:r>
              <a:rPr lang="en-US" altLang="en-US" baseline="0" dirty="0" smtClean="0"/>
              <a:t> barbecue if private site</a:t>
            </a:r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600244"/>
            <a:ext cx="7462044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8441" y="2914650"/>
            <a:ext cx="6145213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90516" indent="0" algn="ctr">
              <a:buNone/>
              <a:defRPr/>
            </a:lvl2pPr>
            <a:lvl3pPr marL="781224" indent="0" algn="ctr">
              <a:buNone/>
              <a:defRPr/>
            </a:lvl3pPr>
            <a:lvl4pPr marL="1171662" indent="0" algn="ctr">
              <a:buNone/>
              <a:defRPr/>
            </a:lvl4pPr>
            <a:lvl5pPr marL="1562289" indent="0" algn="ctr">
              <a:buNone/>
              <a:defRPr/>
            </a:lvl5pPr>
            <a:lvl6pPr marL="1952687" indent="0" algn="ctr">
              <a:buNone/>
              <a:defRPr/>
            </a:lvl6pPr>
            <a:lvl7pPr marL="2343204" indent="0" algn="ctr">
              <a:buNone/>
              <a:defRPr/>
            </a:lvl7pPr>
            <a:lvl8pPr marL="2733773" indent="0" algn="ctr">
              <a:buNone/>
              <a:defRPr/>
            </a:lvl8pPr>
            <a:lvl9pPr marL="312435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EB06D-C9AC-4BAA-90E1-11627B68CA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2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6C97D-7EB4-4470-B36A-8CE1DF3533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3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684" y="205992"/>
            <a:ext cx="1975247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945" y="205992"/>
            <a:ext cx="5779426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1C997-1C84-4E42-B804-9E6F0693A6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72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EDFD0-AEF6-440D-A2A9-52A80FF54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14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9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7E32F-A007-40FE-BCD5-17EC31FC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5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597847"/>
            <a:ext cx="7462044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6851" y="2914650"/>
            <a:ext cx="6145213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51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2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71" y="3305176"/>
            <a:ext cx="7462044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71" y="2180035"/>
            <a:ext cx="7462044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6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09BE-4F75-4AE8-85BB-D151C4B7CC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06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945" y="900115"/>
            <a:ext cx="3877336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900115"/>
            <a:ext cx="3877336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42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44" y="205979"/>
            <a:ext cx="7900988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63" y="1151335"/>
            <a:ext cx="387886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2" indent="0">
              <a:buNone/>
              <a:defRPr sz="1800" b="1"/>
            </a:lvl3pPr>
            <a:lvl4pPr marL="1370776" indent="0">
              <a:buNone/>
              <a:defRPr sz="1600" b="1"/>
            </a:lvl4pPr>
            <a:lvl5pPr marL="1827698" indent="0">
              <a:buNone/>
              <a:defRPr sz="1600" b="1"/>
            </a:lvl5pPr>
            <a:lvl6pPr marL="2284622" indent="0">
              <a:buNone/>
              <a:defRPr sz="1600" b="1"/>
            </a:lvl6pPr>
            <a:lvl7pPr marL="2741549" indent="0">
              <a:buNone/>
              <a:defRPr sz="1600" b="1"/>
            </a:lvl7pPr>
            <a:lvl8pPr marL="3198473" indent="0">
              <a:buNone/>
              <a:defRPr sz="1600" b="1"/>
            </a:lvl8pPr>
            <a:lvl9pPr marL="3655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63" y="1631156"/>
            <a:ext cx="387886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9556" y="1151335"/>
            <a:ext cx="388038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2" indent="0">
              <a:buNone/>
              <a:defRPr sz="1800" b="1"/>
            </a:lvl3pPr>
            <a:lvl4pPr marL="1370776" indent="0">
              <a:buNone/>
              <a:defRPr sz="1600" b="1"/>
            </a:lvl4pPr>
            <a:lvl5pPr marL="1827698" indent="0">
              <a:buNone/>
              <a:defRPr sz="1600" b="1"/>
            </a:lvl5pPr>
            <a:lvl6pPr marL="2284622" indent="0">
              <a:buNone/>
              <a:defRPr sz="1600" b="1"/>
            </a:lvl6pPr>
            <a:lvl7pPr marL="2741549" indent="0">
              <a:buNone/>
              <a:defRPr sz="1600" b="1"/>
            </a:lvl7pPr>
            <a:lvl8pPr marL="3198473" indent="0">
              <a:buNone/>
              <a:defRPr sz="1600" b="1"/>
            </a:lvl8pPr>
            <a:lvl9pPr marL="3655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9556" y="1631156"/>
            <a:ext cx="388038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58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14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29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65" y="204787"/>
            <a:ext cx="28881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309" y="204816"/>
            <a:ext cx="4907635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65" y="1076328"/>
            <a:ext cx="28881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27" indent="0">
              <a:buNone/>
              <a:defRPr sz="1200"/>
            </a:lvl2pPr>
            <a:lvl3pPr marL="913852" indent="0">
              <a:buNone/>
              <a:defRPr sz="1000"/>
            </a:lvl3pPr>
            <a:lvl4pPr marL="1370776" indent="0">
              <a:buNone/>
              <a:defRPr sz="900"/>
            </a:lvl4pPr>
            <a:lvl5pPr marL="1827698" indent="0">
              <a:buNone/>
              <a:defRPr sz="900"/>
            </a:lvl5pPr>
            <a:lvl6pPr marL="2284622" indent="0">
              <a:buNone/>
              <a:defRPr sz="900"/>
            </a:lvl6pPr>
            <a:lvl7pPr marL="2741549" indent="0">
              <a:buNone/>
              <a:defRPr sz="900"/>
            </a:lvl7pPr>
            <a:lvl8pPr marL="3198473" indent="0">
              <a:buNone/>
              <a:defRPr sz="900"/>
            </a:lvl8pPr>
            <a:lvl9pPr marL="3655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26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729" y="3600451"/>
            <a:ext cx="5267325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729" y="459581"/>
            <a:ext cx="5267325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52" indent="0">
              <a:buNone/>
              <a:defRPr sz="2400"/>
            </a:lvl3pPr>
            <a:lvl4pPr marL="1370776" indent="0">
              <a:buNone/>
              <a:defRPr sz="2000"/>
            </a:lvl4pPr>
            <a:lvl5pPr marL="1827698" indent="0">
              <a:buNone/>
              <a:defRPr sz="2000"/>
            </a:lvl5pPr>
            <a:lvl6pPr marL="2284622" indent="0">
              <a:buNone/>
              <a:defRPr sz="2000"/>
            </a:lvl6pPr>
            <a:lvl7pPr marL="2741549" indent="0">
              <a:buNone/>
              <a:defRPr sz="2000"/>
            </a:lvl7pPr>
            <a:lvl8pPr marL="3198473" indent="0">
              <a:buNone/>
              <a:defRPr sz="2000"/>
            </a:lvl8pPr>
            <a:lvl9pPr marL="36553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29" y="4025531"/>
            <a:ext cx="5267325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27" indent="0">
              <a:buNone/>
              <a:defRPr sz="1200"/>
            </a:lvl2pPr>
            <a:lvl3pPr marL="913852" indent="0">
              <a:buNone/>
              <a:defRPr sz="1000"/>
            </a:lvl3pPr>
            <a:lvl4pPr marL="1370776" indent="0">
              <a:buNone/>
              <a:defRPr sz="900"/>
            </a:lvl4pPr>
            <a:lvl5pPr marL="1827698" indent="0">
              <a:buNone/>
              <a:defRPr sz="900"/>
            </a:lvl5pPr>
            <a:lvl6pPr marL="2284622" indent="0">
              <a:buNone/>
              <a:defRPr sz="900"/>
            </a:lvl6pPr>
            <a:lvl7pPr marL="2741549" indent="0">
              <a:buNone/>
              <a:defRPr sz="900"/>
            </a:lvl7pPr>
            <a:lvl8pPr marL="3198473" indent="0">
              <a:buNone/>
              <a:defRPr sz="900"/>
            </a:lvl8pPr>
            <a:lvl9pPr marL="3655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0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28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684" y="154783"/>
            <a:ext cx="1975247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944" y="154783"/>
            <a:ext cx="5779426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96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597839"/>
            <a:ext cx="7462044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6847" y="2914650"/>
            <a:ext cx="6145213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1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8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71" y="3305191"/>
            <a:ext cx="7462044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71" y="2180035"/>
            <a:ext cx="7462044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390516" indent="0">
              <a:buNone/>
              <a:defRPr sz="1800"/>
            </a:lvl2pPr>
            <a:lvl3pPr marL="781224" indent="0">
              <a:buNone/>
              <a:defRPr sz="1600"/>
            </a:lvl3pPr>
            <a:lvl4pPr marL="1171662" indent="0">
              <a:buNone/>
              <a:defRPr sz="1400"/>
            </a:lvl4pPr>
            <a:lvl5pPr marL="1562289" indent="0">
              <a:buNone/>
              <a:defRPr sz="1400"/>
            </a:lvl5pPr>
            <a:lvl6pPr marL="1952687" indent="0">
              <a:buNone/>
              <a:defRPr sz="1400"/>
            </a:lvl6pPr>
            <a:lvl7pPr marL="2343204" indent="0">
              <a:buNone/>
              <a:defRPr sz="1400"/>
            </a:lvl7pPr>
            <a:lvl8pPr marL="2733773" indent="0">
              <a:buNone/>
              <a:defRPr sz="1400"/>
            </a:lvl8pPr>
            <a:lvl9pPr marL="312435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E4B22-24C9-4BD8-A2D6-8E3898629F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25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71" y="3305176"/>
            <a:ext cx="7462044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71" y="2180035"/>
            <a:ext cx="7462044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61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945" y="900115"/>
            <a:ext cx="3877336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900115"/>
            <a:ext cx="3877336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4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44" y="205979"/>
            <a:ext cx="7900988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60" y="1151335"/>
            <a:ext cx="387886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2" indent="0">
              <a:buNone/>
              <a:defRPr sz="1800" b="1"/>
            </a:lvl3pPr>
            <a:lvl4pPr marL="1370776" indent="0">
              <a:buNone/>
              <a:defRPr sz="1600" b="1"/>
            </a:lvl4pPr>
            <a:lvl5pPr marL="1827698" indent="0">
              <a:buNone/>
              <a:defRPr sz="1600" b="1"/>
            </a:lvl5pPr>
            <a:lvl6pPr marL="2284622" indent="0">
              <a:buNone/>
              <a:defRPr sz="1600" b="1"/>
            </a:lvl6pPr>
            <a:lvl7pPr marL="2741549" indent="0">
              <a:buNone/>
              <a:defRPr sz="1600" b="1"/>
            </a:lvl7pPr>
            <a:lvl8pPr marL="3198473" indent="0">
              <a:buNone/>
              <a:defRPr sz="1600" b="1"/>
            </a:lvl8pPr>
            <a:lvl9pPr marL="3655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60" y="1631156"/>
            <a:ext cx="387886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9551" y="1151335"/>
            <a:ext cx="388038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2" indent="0">
              <a:buNone/>
              <a:defRPr sz="1800" b="1"/>
            </a:lvl3pPr>
            <a:lvl4pPr marL="1370776" indent="0">
              <a:buNone/>
              <a:defRPr sz="1600" b="1"/>
            </a:lvl4pPr>
            <a:lvl5pPr marL="1827698" indent="0">
              <a:buNone/>
              <a:defRPr sz="1600" b="1"/>
            </a:lvl5pPr>
            <a:lvl6pPr marL="2284622" indent="0">
              <a:buNone/>
              <a:defRPr sz="1600" b="1"/>
            </a:lvl6pPr>
            <a:lvl7pPr marL="2741549" indent="0">
              <a:buNone/>
              <a:defRPr sz="1600" b="1"/>
            </a:lvl7pPr>
            <a:lvl8pPr marL="3198473" indent="0">
              <a:buNone/>
              <a:defRPr sz="1600" b="1"/>
            </a:lvl8pPr>
            <a:lvl9pPr marL="3655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9551" y="1631156"/>
            <a:ext cx="388038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82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83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26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61" y="204787"/>
            <a:ext cx="28881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309" y="204808"/>
            <a:ext cx="4907635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61" y="1076328"/>
            <a:ext cx="28881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27" indent="0">
              <a:buNone/>
              <a:defRPr sz="1200"/>
            </a:lvl2pPr>
            <a:lvl3pPr marL="913852" indent="0">
              <a:buNone/>
              <a:defRPr sz="1000"/>
            </a:lvl3pPr>
            <a:lvl4pPr marL="1370776" indent="0">
              <a:buNone/>
              <a:defRPr sz="900"/>
            </a:lvl4pPr>
            <a:lvl5pPr marL="1827698" indent="0">
              <a:buNone/>
              <a:defRPr sz="900"/>
            </a:lvl5pPr>
            <a:lvl6pPr marL="2284622" indent="0">
              <a:buNone/>
              <a:defRPr sz="900"/>
            </a:lvl6pPr>
            <a:lvl7pPr marL="2741549" indent="0">
              <a:buNone/>
              <a:defRPr sz="900"/>
            </a:lvl7pPr>
            <a:lvl8pPr marL="3198473" indent="0">
              <a:buNone/>
              <a:defRPr sz="900"/>
            </a:lvl8pPr>
            <a:lvl9pPr marL="3655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95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724" y="3600451"/>
            <a:ext cx="5267325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724" y="459581"/>
            <a:ext cx="5267325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52" indent="0">
              <a:buNone/>
              <a:defRPr sz="2400"/>
            </a:lvl3pPr>
            <a:lvl4pPr marL="1370776" indent="0">
              <a:buNone/>
              <a:defRPr sz="2000"/>
            </a:lvl4pPr>
            <a:lvl5pPr marL="1827698" indent="0">
              <a:buNone/>
              <a:defRPr sz="2000"/>
            </a:lvl5pPr>
            <a:lvl6pPr marL="2284622" indent="0">
              <a:buNone/>
              <a:defRPr sz="2000"/>
            </a:lvl6pPr>
            <a:lvl7pPr marL="2741549" indent="0">
              <a:buNone/>
              <a:defRPr sz="2000"/>
            </a:lvl7pPr>
            <a:lvl8pPr marL="3198473" indent="0">
              <a:buNone/>
              <a:defRPr sz="2000"/>
            </a:lvl8pPr>
            <a:lvl9pPr marL="36553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24" y="4025523"/>
            <a:ext cx="5267325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27" indent="0">
              <a:buNone/>
              <a:defRPr sz="1200"/>
            </a:lvl2pPr>
            <a:lvl3pPr marL="913852" indent="0">
              <a:buNone/>
              <a:defRPr sz="1000"/>
            </a:lvl3pPr>
            <a:lvl4pPr marL="1370776" indent="0">
              <a:buNone/>
              <a:defRPr sz="900"/>
            </a:lvl4pPr>
            <a:lvl5pPr marL="1827698" indent="0">
              <a:buNone/>
              <a:defRPr sz="900"/>
            </a:lvl5pPr>
            <a:lvl6pPr marL="2284622" indent="0">
              <a:buNone/>
              <a:defRPr sz="900"/>
            </a:lvl6pPr>
            <a:lvl7pPr marL="2741549" indent="0">
              <a:buNone/>
              <a:defRPr sz="900"/>
            </a:lvl7pPr>
            <a:lvl8pPr marL="3198473" indent="0">
              <a:buNone/>
              <a:defRPr sz="900"/>
            </a:lvl8pPr>
            <a:lvl9pPr marL="3655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72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93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684" y="154783"/>
            <a:ext cx="1975247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944" y="154783"/>
            <a:ext cx="5779426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50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16" y="1597833"/>
            <a:ext cx="7462044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6844" y="2914650"/>
            <a:ext cx="6145213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7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945" y="1200155"/>
            <a:ext cx="3877336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1200155"/>
            <a:ext cx="3877336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1E98B-EED2-4B67-A443-F4B6B35947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334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71" y="3305176"/>
            <a:ext cx="7462044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471" y="2180035"/>
            <a:ext cx="7462044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88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945" y="900115"/>
            <a:ext cx="3877336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900115"/>
            <a:ext cx="3877336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96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44" y="205979"/>
            <a:ext cx="7900988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57" y="1151335"/>
            <a:ext cx="387886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2" indent="0">
              <a:buNone/>
              <a:defRPr sz="1800" b="1"/>
            </a:lvl3pPr>
            <a:lvl4pPr marL="1370776" indent="0">
              <a:buNone/>
              <a:defRPr sz="1600" b="1"/>
            </a:lvl4pPr>
            <a:lvl5pPr marL="1827698" indent="0">
              <a:buNone/>
              <a:defRPr sz="1600" b="1"/>
            </a:lvl5pPr>
            <a:lvl6pPr marL="2284622" indent="0">
              <a:buNone/>
              <a:defRPr sz="1600" b="1"/>
            </a:lvl6pPr>
            <a:lvl7pPr marL="2741549" indent="0">
              <a:buNone/>
              <a:defRPr sz="1600" b="1"/>
            </a:lvl7pPr>
            <a:lvl8pPr marL="3198473" indent="0">
              <a:buNone/>
              <a:defRPr sz="1600" b="1"/>
            </a:lvl8pPr>
            <a:lvl9pPr marL="3655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57" y="1631156"/>
            <a:ext cx="387886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9548" y="1151335"/>
            <a:ext cx="388038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2" indent="0">
              <a:buNone/>
              <a:defRPr sz="1800" b="1"/>
            </a:lvl3pPr>
            <a:lvl4pPr marL="1370776" indent="0">
              <a:buNone/>
              <a:defRPr sz="1600" b="1"/>
            </a:lvl4pPr>
            <a:lvl5pPr marL="1827698" indent="0">
              <a:buNone/>
              <a:defRPr sz="1600" b="1"/>
            </a:lvl5pPr>
            <a:lvl6pPr marL="2284622" indent="0">
              <a:buNone/>
              <a:defRPr sz="1600" b="1"/>
            </a:lvl6pPr>
            <a:lvl7pPr marL="2741549" indent="0">
              <a:buNone/>
              <a:defRPr sz="1600" b="1"/>
            </a:lvl7pPr>
            <a:lvl8pPr marL="3198473" indent="0">
              <a:buNone/>
              <a:defRPr sz="1600" b="1"/>
            </a:lvl8pPr>
            <a:lvl9pPr marL="3655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9548" y="1631156"/>
            <a:ext cx="388038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86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79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97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58" y="204787"/>
            <a:ext cx="28881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309" y="204802"/>
            <a:ext cx="4907635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58" y="1076328"/>
            <a:ext cx="28881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27" indent="0">
              <a:buNone/>
              <a:defRPr sz="1200"/>
            </a:lvl2pPr>
            <a:lvl3pPr marL="913852" indent="0">
              <a:buNone/>
              <a:defRPr sz="1000"/>
            </a:lvl3pPr>
            <a:lvl4pPr marL="1370776" indent="0">
              <a:buNone/>
              <a:defRPr sz="900"/>
            </a:lvl4pPr>
            <a:lvl5pPr marL="1827698" indent="0">
              <a:buNone/>
              <a:defRPr sz="900"/>
            </a:lvl5pPr>
            <a:lvl6pPr marL="2284622" indent="0">
              <a:buNone/>
              <a:defRPr sz="900"/>
            </a:lvl6pPr>
            <a:lvl7pPr marL="2741549" indent="0">
              <a:buNone/>
              <a:defRPr sz="900"/>
            </a:lvl7pPr>
            <a:lvl8pPr marL="3198473" indent="0">
              <a:buNone/>
              <a:defRPr sz="900"/>
            </a:lvl8pPr>
            <a:lvl9pPr marL="3655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2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721" y="3600451"/>
            <a:ext cx="5267325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721" y="459581"/>
            <a:ext cx="5267325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52" indent="0">
              <a:buNone/>
              <a:defRPr sz="2400"/>
            </a:lvl3pPr>
            <a:lvl4pPr marL="1370776" indent="0">
              <a:buNone/>
              <a:defRPr sz="2000"/>
            </a:lvl4pPr>
            <a:lvl5pPr marL="1827698" indent="0">
              <a:buNone/>
              <a:defRPr sz="2000"/>
            </a:lvl5pPr>
            <a:lvl6pPr marL="2284622" indent="0">
              <a:buNone/>
              <a:defRPr sz="2000"/>
            </a:lvl6pPr>
            <a:lvl7pPr marL="2741549" indent="0">
              <a:buNone/>
              <a:defRPr sz="2000"/>
            </a:lvl7pPr>
            <a:lvl8pPr marL="3198473" indent="0">
              <a:buNone/>
              <a:defRPr sz="2000"/>
            </a:lvl8pPr>
            <a:lvl9pPr marL="36553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21" y="4025517"/>
            <a:ext cx="5267325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27" indent="0">
              <a:buNone/>
              <a:defRPr sz="1200"/>
            </a:lvl2pPr>
            <a:lvl3pPr marL="913852" indent="0">
              <a:buNone/>
              <a:defRPr sz="1000"/>
            </a:lvl3pPr>
            <a:lvl4pPr marL="1370776" indent="0">
              <a:buNone/>
              <a:defRPr sz="900"/>
            </a:lvl4pPr>
            <a:lvl5pPr marL="1827698" indent="0">
              <a:buNone/>
              <a:defRPr sz="900"/>
            </a:lvl5pPr>
            <a:lvl6pPr marL="2284622" indent="0">
              <a:buNone/>
              <a:defRPr sz="900"/>
            </a:lvl6pPr>
            <a:lvl7pPr marL="2741549" indent="0">
              <a:buNone/>
              <a:defRPr sz="900"/>
            </a:lvl7pPr>
            <a:lvl8pPr marL="3198473" indent="0">
              <a:buNone/>
              <a:defRPr sz="900"/>
            </a:lvl8pPr>
            <a:lvl9pPr marL="3655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1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97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4684" y="154783"/>
            <a:ext cx="1975247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8944" y="154783"/>
            <a:ext cx="5779426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17BD-59EB-4C47-A7DE-0AC43006B5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F0EA9-396F-494D-B4C9-EB612725722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2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202" y="1151335"/>
            <a:ext cx="387886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90516" indent="0">
              <a:buNone/>
              <a:defRPr sz="2000" b="1"/>
            </a:lvl2pPr>
            <a:lvl3pPr marL="781224" indent="0">
              <a:buNone/>
              <a:defRPr sz="1800" b="1"/>
            </a:lvl3pPr>
            <a:lvl4pPr marL="1171662" indent="0">
              <a:buNone/>
              <a:defRPr sz="1600" b="1"/>
            </a:lvl4pPr>
            <a:lvl5pPr marL="1562289" indent="0">
              <a:buNone/>
              <a:defRPr sz="1600" b="1"/>
            </a:lvl5pPr>
            <a:lvl6pPr marL="1952687" indent="0">
              <a:buNone/>
              <a:defRPr sz="1600" b="1"/>
            </a:lvl6pPr>
            <a:lvl7pPr marL="2343204" indent="0">
              <a:buNone/>
              <a:defRPr sz="1600" b="1"/>
            </a:lvl7pPr>
            <a:lvl8pPr marL="2733773" indent="0">
              <a:buNone/>
              <a:defRPr sz="1600" b="1"/>
            </a:lvl8pPr>
            <a:lvl9pPr marL="312435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202" y="1631156"/>
            <a:ext cx="387886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61317" y="1151335"/>
            <a:ext cx="388038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390516" indent="0">
              <a:buNone/>
              <a:defRPr sz="2000" b="1"/>
            </a:lvl2pPr>
            <a:lvl3pPr marL="781224" indent="0">
              <a:buNone/>
              <a:defRPr sz="1800" b="1"/>
            </a:lvl3pPr>
            <a:lvl4pPr marL="1171662" indent="0">
              <a:buNone/>
              <a:defRPr sz="1600" b="1"/>
            </a:lvl4pPr>
            <a:lvl5pPr marL="1562289" indent="0">
              <a:buNone/>
              <a:defRPr sz="1600" b="1"/>
            </a:lvl5pPr>
            <a:lvl6pPr marL="1952687" indent="0">
              <a:buNone/>
              <a:defRPr sz="1600" b="1"/>
            </a:lvl6pPr>
            <a:lvl7pPr marL="2343204" indent="0">
              <a:buNone/>
              <a:defRPr sz="1600" b="1"/>
            </a:lvl7pPr>
            <a:lvl8pPr marL="2733773" indent="0">
              <a:buNone/>
              <a:defRPr sz="1600" b="1"/>
            </a:lvl8pPr>
            <a:lvl9pPr marL="312435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61317" y="1631156"/>
            <a:ext cx="388038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DC162-1900-40CE-9BEB-10030CC81F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27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32C68A-B00C-4B4B-B82A-05A7A1AC05B7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99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0CBA1-969A-43F5-A710-0408BBA78C2E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4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B589C-4D57-407B-91A2-640CFE24FC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9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5A7C8-905E-4755-8782-9AD9A4FE91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6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73" y="204787"/>
            <a:ext cx="28881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542" y="207210"/>
            <a:ext cx="4907635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573" y="1076343"/>
            <a:ext cx="28881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390516" indent="0">
              <a:buNone/>
              <a:defRPr sz="1200"/>
            </a:lvl2pPr>
            <a:lvl3pPr marL="781224" indent="0">
              <a:buNone/>
              <a:defRPr sz="1000"/>
            </a:lvl3pPr>
            <a:lvl4pPr marL="1171662" indent="0">
              <a:buNone/>
              <a:defRPr sz="900"/>
            </a:lvl4pPr>
            <a:lvl5pPr marL="1562289" indent="0">
              <a:buNone/>
              <a:defRPr sz="900"/>
            </a:lvl5pPr>
            <a:lvl6pPr marL="1952687" indent="0">
              <a:buNone/>
              <a:defRPr sz="900"/>
            </a:lvl6pPr>
            <a:lvl7pPr marL="2343204" indent="0">
              <a:buNone/>
              <a:defRPr sz="900"/>
            </a:lvl7pPr>
            <a:lvl8pPr marL="2733773" indent="0">
              <a:buNone/>
              <a:defRPr sz="900"/>
            </a:lvl8pPr>
            <a:lvl9pPr marL="312435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7A99C-07AA-42E0-A17B-9B37B53AD9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7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734" y="3600451"/>
            <a:ext cx="5267325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734" y="459581"/>
            <a:ext cx="5267325" cy="3086100"/>
          </a:xfrm>
        </p:spPr>
        <p:txBody>
          <a:bodyPr/>
          <a:lstStyle>
            <a:lvl1pPr marL="0" indent="0">
              <a:buNone/>
              <a:defRPr sz="3200"/>
            </a:lvl1pPr>
            <a:lvl2pPr marL="390516" indent="0">
              <a:buNone/>
              <a:defRPr sz="2800"/>
            </a:lvl2pPr>
            <a:lvl3pPr marL="781224" indent="0">
              <a:buNone/>
              <a:defRPr sz="2400"/>
            </a:lvl3pPr>
            <a:lvl4pPr marL="1171662" indent="0">
              <a:buNone/>
              <a:defRPr sz="2000"/>
            </a:lvl4pPr>
            <a:lvl5pPr marL="1562289" indent="0">
              <a:buNone/>
              <a:defRPr sz="2000"/>
            </a:lvl5pPr>
            <a:lvl6pPr marL="1952687" indent="0">
              <a:buNone/>
              <a:defRPr sz="2000"/>
            </a:lvl6pPr>
            <a:lvl7pPr marL="2343204" indent="0">
              <a:buNone/>
              <a:defRPr sz="2000"/>
            </a:lvl7pPr>
            <a:lvl8pPr marL="2733773" indent="0">
              <a:buNone/>
              <a:defRPr sz="2000"/>
            </a:lvl8pPr>
            <a:lvl9pPr marL="312435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34" y="4027912"/>
            <a:ext cx="5267325" cy="603647"/>
          </a:xfrm>
        </p:spPr>
        <p:txBody>
          <a:bodyPr/>
          <a:lstStyle>
            <a:lvl1pPr marL="0" indent="0">
              <a:buNone/>
              <a:defRPr sz="1400"/>
            </a:lvl1pPr>
            <a:lvl2pPr marL="390516" indent="0">
              <a:buNone/>
              <a:defRPr sz="1200"/>
            </a:lvl2pPr>
            <a:lvl3pPr marL="781224" indent="0">
              <a:buNone/>
              <a:defRPr sz="1000"/>
            </a:lvl3pPr>
            <a:lvl4pPr marL="1171662" indent="0">
              <a:buNone/>
              <a:defRPr sz="900"/>
            </a:lvl4pPr>
            <a:lvl5pPr marL="1562289" indent="0">
              <a:buNone/>
              <a:defRPr sz="900"/>
            </a:lvl5pPr>
            <a:lvl6pPr marL="1952687" indent="0">
              <a:buNone/>
              <a:defRPr sz="900"/>
            </a:lvl6pPr>
            <a:lvl7pPr marL="2343204" indent="0">
              <a:buNone/>
              <a:defRPr sz="900"/>
            </a:lvl7pPr>
            <a:lvl8pPr marL="2733773" indent="0">
              <a:buNone/>
              <a:defRPr sz="900"/>
            </a:lvl8pPr>
            <a:lvl9pPr marL="312435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B7C7D-F77A-452E-A8B2-BE455B7E51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9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36" tIns="39040" rIns="78136" bIns="390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5"/>
            <a:ext cx="790098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36" tIns="39040" rIns="78136" bIns="390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36" tIns="39040" rIns="78136" bIns="3904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63" y="4683919"/>
            <a:ext cx="277997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36" tIns="39040" rIns="78136" bIns="3904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8" y="4683919"/>
            <a:ext cx="204840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136" tIns="39040" rIns="78136" bIns="3904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2B47646A-D41E-4824-8B47-F944747235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3905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7812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171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5622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92805" indent="-292805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634706" indent="-244203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bg1"/>
          </a:solidFill>
          <a:latin typeface="+mn-lt"/>
        </a:defRPr>
      </a:lvl2pPr>
      <a:lvl3pPr marL="976344" indent="-19522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cs typeface="+mj-cs"/>
        </a:defRPr>
      </a:lvl3pPr>
      <a:lvl4pPr marL="1366983" indent="-19522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+mj-cs"/>
        </a:defRPr>
      </a:lvl4pPr>
      <a:lvl5pPr marL="1757497" indent="-1952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5pPr>
      <a:lvl6pPr marL="2147877" indent="-1952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6pPr>
      <a:lvl7pPr marL="2538542" indent="-1952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7pPr>
      <a:lvl8pPr marL="2929068" indent="-1952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8pPr>
      <a:lvl9pPr marL="3319680" indent="-19522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j-cs"/>
        </a:defRPr>
      </a:lvl9pPr>
    </p:bodyStyle>
    <p:otherStyle>
      <a:defPPr>
        <a:defRPr lang="en-US"/>
      </a:defPPr>
      <a:lvl1pPr marL="0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90516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81224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71662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62289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952687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343204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733773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24357" algn="l" defTabSz="7812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66803" tIns="33401" rIns="66803" bIns="33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66803" tIns="33401" rIns="66803" bIns="33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03" tIns="33401" rIns="66803" bIns="33401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03" tIns="33401" rIns="66803" bIns="33401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03" tIns="33401" rIns="66803" bIns="33401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206416E9-5D4F-458C-8E7C-83E793153DFB}" type="slidenum"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5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5pPr>
      <a:lvl6pPr marL="334011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6pPr>
      <a:lvl7pPr marL="668027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7pPr>
      <a:lvl8pPr marL="1002042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8pPr>
      <a:lvl9pPr marL="1336053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250512" indent="-250512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773" indent="-20876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835033" indent="-16700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169048" indent="-16700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03059" indent="-16700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37075" indent="-16700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171088" indent="-16700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05101" indent="-16700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839114" indent="-16700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4011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8027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2042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6053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0066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4080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8092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2106" algn="l" defTabSz="66802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66821" tIns="33411" rIns="66821" bIns="334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66821" tIns="33411" rIns="66821" bIns="334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21" tIns="33411" rIns="66821" bIns="33411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algn="l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0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21" tIns="33411" rIns="66821" bIns="33411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821" tIns="33411" rIns="66821" bIns="33411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D7EBA6F8-23FD-4AFE-9757-E25DFE1C3361}" type="slidenum"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1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4106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821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2319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6425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580" indent="-250580" algn="l" rtl="0" fontAlgn="base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923" indent="-20881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5265" indent="-167054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9372" indent="-167054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3478" indent="-1670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7585" indent="-1670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1691" indent="-1670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5797" indent="-1670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9903" indent="-16705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4106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8213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2319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6425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0531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4638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8743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2850" algn="l" defTabSz="66821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43" tIns="33370" rIns="66743" bIns="333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43" tIns="33370" rIns="66743" bIns="333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43" tIns="33370" rIns="66743" bIns="3337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8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43" tIns="33370" rIns="66743" bIns="3337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43" tIns="33370" rIns="66743" bIns="333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fld id="{94317EE0-CD2D-4428-881C-38C7122CD0C7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694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407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119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481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284" indent="-250284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273" indent="-20857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273" indent="-166848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7966" indent="-16684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1666" indent="-16684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5375" indent="-16684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69079" indent="-16684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2781" indent="-16684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6486" indent="-16684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694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407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119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4813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8517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2220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5920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69627" algn="l" defTabSz="667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46" tIns="33371" rIns="66746" bIns="333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46" tIns="33371" rIns="66746" bIns="333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46" tIns="33371" rIns="66746" bIns="33371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8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46" tIns="33371" rIns="66746" bIns="33371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46" tIns="33371" rIns="66746" bIns="33371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71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438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165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4875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295" indent="-250295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298" indent="-20857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311" indent="-16685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020" indent="-16685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1736" indent="-16685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5460" indent="-16685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69180" indent="-16685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2897" indent="-16685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6618" indent="-16685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710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438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165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4875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8594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2313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6029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69751" algn="l" defTabSz="66743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52" tIns="33374" rIns="66752" bIns="333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52" tIns="33374" rIns="66752" bIns="33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52" tIns="33374" rIns="66752" bIns="33374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8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52" tIns="33374" rIns="66752" bIns="33374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52" tIns="33374" rIns="66752" bIns="33374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742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5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257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4999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319" indent="-250319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348" indent="-20859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387" indent="-16687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128" indent="-166872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1875" indent="-16687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5630" indent="-16687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69381" indent="-16687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3129" indent="-16687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6881" indent="-166872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742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500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257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4999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8749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2499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6246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69998" algn="l" defTabSz="6675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61" tIns="33379" rIns="66761" bIns="333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61" tIns="33379" rIns="66761" bIns="333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61" tIns="33379" rIns="66761" bIns="3337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8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61" tIns="33379" rIns="66761" bIns="3337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61" tIns="33379" rIns="66761" bIns="3337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789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59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396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5185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352" indent="-250352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423" indent="-20862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501" indent="-16689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290" indent="-16689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2084" indent="-16689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5885" indent="-16689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69682" indent="-16689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3477" indent="-16689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7275" indent="-166895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789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593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396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5185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8981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2778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6571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0370" algn="l" defTabSz="6675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944" y="205979"/>
            <a:ext cx="7900988" cy="857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73" tIns="33385" rIns="66773" bIns="333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944" y="1200151"/>
            <a:ext cx="7900988" cy="339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6773" tIns="33385" rIns="66773" bIns="33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8944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3" tIns="33385" rIns="66773" bIns="3338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99458" y="4683919"/>
            <a:ext cx="277997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3" tIns="33385" rIns="66773" bIns="3338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91527" y="4683919"/>
            <a:ext cx="2048404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773" tIns="33385" rIns="66773" bIns="3338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15AB1D-1CA0-4FDF-B570-0BA71515F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33385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667717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00158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335433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250398" indent="-250398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42523" indent="-20866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2pPr>
      <a:lvl3pPr marL="834653" indent="-166927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charset="0"/>
          <a:cs typeface="+mn-cs"/>
        </a:defRPr>
      </a:lvl3pPr>
      <a:lvl4pPr marL="1168506" indent="-166927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  <a:cs typeface="+mn-cs"/>
        </a:defRPr>
      </a:lvl4pPr>
      <a:lvl5pPr marL="1502363" indent="-166927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5pPr>
      <a:lvl6pPr marL="1836225" indent="-16692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6pPr>
      <a:lvl7pPr marL="2170084" indent="-16692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7pPr>
      <a:lvl8pPr marL="2503941" indent="-16692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8pPr>
      <a:lvl9pPr marL="2837800" indent="-16692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3853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67717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1580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5433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290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03150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37006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70866" algn="l" defTabSz="667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oycouple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4685" r="39824" b="28884"/>
          <a:stretch/>
        </p:blipFill>
        <p:spPr>
          <a:xfrm>
            <a:off x="4765391" y="1312182"/>
            <a:ext cx="4059208" cy="38347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9944" y="169105"/>
            <a:ext cx="5589989" cy="85725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42" y="1296193"/>
            <a:ext cx="7634378" cy="3394472"/>
          </a:xfrm>
          <a:prstGeom prst="rect">
            <a:avLst/>
          </a:prstGeom>
        </p:spPr>
        <p:txBody>
          <a:bodyPr vert="horz" lIns="91387" tIns="45694" rIns="91387" bIns="4569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8944" y="4767264"/>
            <a:ext cx="2048404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t>4/28/2017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9456" y="4767264"/>
            <a:ext cx="2779977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91527" y="4767264"/>
            <a:ext cx="2048404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14" name="Picture 13" descr="New Hope 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1" y="169107"/>
            <a:ext cx="2291196" cy="9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5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iming>
    <p:tnLst>
      <p:par>
        <p:cTn id="1" dur="indefinite" restart="never" nodeType="tmRoot"/>
      </p:par>
    </p:tnLst>
  </p:timing>
  <p:txStyles>
    <p:titleStyle>
      <a:lvl1pPr algn="ctr" defTabSz="456927" rtl="0" eaLnBrk="1" latinLnBrk="0" hangingPunct="1">
        <a:spcBef>
          <a:spcPct val="0"/>
        </a:spcBef>
        <a:buNone/>
        <a:defRPr sz="40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692" indent="-342692" algn="l" defTabSz="456927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505" indent="-285578" algn="l" defTabSz="456927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2311" indent="-228458" algn="l" defTabSz="456927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7F7F7F"/>
          </a:solidFill>
          <a:latin typeface="+mn-lt"/>
          <a:ea typeface="+mn-ea"/>
          <a:cs typeface="+mn-cs"/>
        </a:defRPr>
      </a:lvl3pPr>
      <a:lvl4pPr marL="1599238" indent="-228458" algn="l" defTabSz="456927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6164" indent="-228458" algn="l" defTabSz="456927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3082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09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3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59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6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98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2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9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3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7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oycouple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4685" r="39824" b="28884"/>
          <a:stretch/>
        </p:blipFill>
        <p:spPr>
          <a:xfrm>
            <a:off x="4765391" y="1312182"/>
            <a:ext cx="4059208" cy="38347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9944" y="169105"/>
            <a:ext cx="5589989" cy="85725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42" y="1296193"/>
            <a:ext cx="7634378" cy="3394472"/>
          </a:xfrm>
          <a:prstGeom prst="rect">
            <a:avLst/>
          </a:prstGeom>
        </p:spPr>
        <p:txBody>
          <a:bodyPr vert="horz" lIns="91387" tIns="45694" rIns="91387" bIns="4569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8944" y="4767264"/>
            <a:ext cx="2048404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t>4/28/2017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9453" y="4767264"/>
            <a:ext cx="2779977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91527" y="4767264"/>
            <a:ext cx="2048404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14" name="Picture 13" descr="New Hope 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1" y="169107"/>
            <a:ext cx="2291196" cy="9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iming>
    <p:tnLst>
      <p:par>
        <p:cTn id="1" dur="indefinite" restart="never" nodeType="tmRoot"/>
      </p:par>
    </p:tnLst>
  </p:timing>
  <p:txStyles>
    <p:titleStyle>
      <a:lvl1pPr algn="ctr" defTabSz="456927" rtl="0" eaLnBrk="1" latinLnBrk="0" hangingPunct="1">
        <a:spcBef>
          <a:spcPct val="0"/>
        </a:spcBef>
        <a:buNone/>
        <a:defRPr sz="40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692" indent="-342692" algn="l" defTabSz="456927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505" indent="-285578" algn="l" defTabSz="456927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2311" indent="-228458" algn="l" defTabSz="456927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7F7F7F"/>
          </a:solidFill>
          <a:latin typeface="+mn-lt"/>
          <a:ea typeface="+mn-ea"/>
          <a:cs typeface="+mn-cs"/>
        </a:defRPr>
      </a:lvl3pPr>
      <a:lvl4pPr marL="1599238" indent="-228458" algn="l" defTabSz="456927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6164" indent="-228458" algn="l" defTabSz="456927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3082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09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3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59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6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98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2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9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3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7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oycouple.jp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4685" r="39824" b="28884"/>
          <a:stretch/>
        </p:blipFill>
        <p:spPr>
          <a:xfrm>
            <a:off x="4765391" y="1312178"/>
            <a:ext cx="4059208" cy="38347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9944" y="169105"/>
            <a:ext cx="5589989" cy="85725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942" y="1296193"/>
            <a:ext cx="7634378" cy="3394472"/>
          </a:xfrm>
          <a:prstGeom prst="rect">
            <a:avLst/>
          </a:prstGeom>
        </p:spPr>
        <p:txBody>
          <a:bodyPr vert="horz" lIns="91387" tIns="45694" rIns="91387" bIns="4569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8944" y="4767264"/>
            <a:ext cx="2048404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fld id="{68F217BD-59EB-4C47-A7DE-0AC43006B56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t>4/28/2017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9450" y="4767264"/>
            <a:ext cx="2779977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91527" y="4767264"/>
            <a:ext cx="2048404" cy="273844"/>
          </a:xfrm>
          <a:prstGeom prst="rect">
            <a:avLst/>
          </a:prstGeom>
        </p:spPr>
        <p:txBody>
          <a:bodyPr vert="horz" lIns="91387" tIns="45694" rIns="91387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fld id="{017F0EA9-396F-494D-B4C9-EB61272572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14" name="Picture 13" descr="New Hope 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1" y="169107"/>
            <a:ext cx="2291196" cy="9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4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algn="ctr" defTabSz="456927" rtl="0" eaLnBrk="1" latinLnBrk="0" hangingPunct="1">
        <a:spcBef>
          <a:spcPct val="0"/>
        </a:spcBef>
        <a:buNone/>
        <a:defRPr sz="40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692" indent="-342692" algn="l" defTabSz="456927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505" indent="-285578" algn="l" defTabSz="456927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2311" indent="-228458" algn="l" defTabSz="456927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7F7F7F"/>
          </a:solidFill>
          <a:latin typeface="+mn-lt"/>
          <a:ea typeface="+mn-ea"/>
          <a:cs typeface="+mn-cs"/>
        </a:defRPr>
      </a:lvl3pPr>
      <a:lvl4pPr marL="1599238" indent="-228458" algn="l" defTabSz="456927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6164" indent="-228458" algn="l" defTabSz="456927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3082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09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33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59" indent="-228458" algn="l" defTabSz="4569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6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98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2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9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3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7" algn="l" defTabSz="4569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inthekindnesschallenge.com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To easily follow these notes, log on to our </a:t>
            </a:r>
            <a:r>
              <a:rPr lang="en-US" dirty="0" err="1"/>
              <a:t>Wifi</a:t>
            </a:r>
            <a:r>
              <a:rPr lang="en-US" dirty="0"/>
              <a:t> </a:t>
            </a:r>
          </a:p>
          <a:p>
            <a:r>
              <a:rPr lang="en-US" dirty="0" err="1"/>
              <a:t>Wifi</a:t>
            </a:r>
            <a:r>
              <a:rPr lang="en-US" dirty="0"/>
              <a:t>: </a:t>
            </a:r>
            <a:r>
              <a:rPr lang="en-US" dirty="0">
                <a:solidFill>
                  <a:srgbClr val="FFFF66"/>
                </a:solidFill>
              </a:rPr>
              <a:t>mycci01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p/w: </a:t>
            </a:r>
            <a:r>
              <a:rPr lang="en-US" dirty="0">
                <a:solidFill>
                  <a:srgbClr val="FFFF66"/>
                </a:solidFill>
              </a:rPr>
              <a:t>ancientquail060</a:t>
            </a:r>
          </a:p>
          <a:p>
            <a:r>
              <a:rPr lang="en-US" dirty="0"/>
              <a:t>Go to </a:t>
            </a:r>
            <a:r>
              <a:rPr lang="en-US" dirty="0">
                <a:solidFill>
                  <a:srgbClr val="FFFF66"/>
                </a:solidFill>
              </a:rPr>
              <a:t>OrHaOlam.com</a:t>
            </a:r>
          </a:p>
          <a:p>
            <a:r>
              <a:rPr lang="en-US" dirty="0"/>
              <a:t>Click on</a:t>
            </a:r>
            <a:r>
              <a:rPr lang="en-US" dirty="0">
                <a:solidFill>
                  <a:srgbClr val="FFFF66"/>
                </a:solidFill>
              </a:rPr>
              <a:t> downloads, messages, 2017</a:t>
            </a:r>
          </a:p>
        </p:txBody>
      </p:sp>
    </p:spTree>
    <p:extLst>
      <p:ext uri="{BB962C8B-B14F-4D97-AF65-F5344CB8AC3E}">
        <p14:creationId xmlns:p14="http://schemas.microsoft.com/office/powerpoint/2010/main" val="297007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944" y="3086100"/>
            <a:ext cx="7900988" cy="1714500"/>
          </a:xfrm>
        </p:spPr>
        <p:txBody>
          <a:bodyPr/>
          <a:lstStyle/>
          <a:p>
            <a:pPr lvl="0" algn="r" rtl="1" eaLnBrk="1" hangingPunct="1"/>
            <a:r>
              <a:rPr lang="he-IL" altLang="en-US" sz="5300" b="1" dirty="0">
                <a:solidFill>
                  <a:srgbClr val="FFFFFF"/>
                </a:solidFill>
                <a:cs typeface="David" panose="020E0502060401010101" pitchFamily="34" charset="-79"/>
              </a:rPr>
              <a:t>מַתִּתְיָהוּ</a:t>
            </a:r>
            <a:r>
              <a:rPr lang="en-US" altLang="en-US" sz="3500" dirty="0">
                <a:solidFill>
                  <a:srgbClr val="FFFFFF"/>
                </a:solidFill>
              </a:rPr>
              <a:t> </a:t>
            </a:r>
            <a:r>
              <a:rPr lang="en-US" altLang="en-US" sz="3500" dirty="0" err="1">
                <a:solidFill>
                  <a:srgbClr val="FFFFFF"/>
                </a:solidFill>
              </a:rPr>
              <a:t>Mattityahu</a:t>
            </a:r>
            <a:r>
              <a:rPr lang="en-US" altLang="en-US" sz="3500" dirty="0">
                <a:solidFill>
                  <a:srgbClr val="FFFFFF"/>
                </a:solidFill>
              </a:rPr>
              <a:t>  </a:t>
            </a:r>
          </a:p>
          <a:p>
            <a:pPr lvl="0" algn="r" eaLnBrk="1" hangingPunct="1"/>
            <a:r>
              <a:rPr lang="en-US" altLang="en-US" sz="3500" dirty="0">
                <a:solidFill>
                  <a:srgbClr val="FFFFFF"/>
                </a:solidFill>
              </a:rPr>
              <a:t>(Matthew) 18:1-4</a:t>
            </a:r>
          </a:p>
        </p:txBody>
      </p:sp>
    </p:spTree>
    <p:extLst>
      <p:ext uri="{BB962C8B-B14F-4D97-AF65-F5344CB8AC3E}">
        <p14:creationId xmlns:p14="http://schemas.microsoft.com/office/powerpoint/2010/main" val="422999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400052"/>
            <a:ext cx="7900988" cy="4835127"/>
          </a:xfrm>
        </p:spPr>
        <p:txBody>
          <a:bodyPr>
            <a:normAutofit lnSpcReduction="10000"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אוֹתָהּ שָׁעָה נִגְּשׁוּ הַתַּלְמִידִים אֶל יֵשׁוּעַ וְשָׁאֲלוּ: "מִי הוּא הַגָּדוֹל בְּמַלְכוּת הַשָּׁמַיִם?"  </a:t>
            </a:r>
            <a:endParaRPr lang="en-US" sz="41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endParaRPr lang="en-US" sz="900" dirty="0"/>
          </a:p>
          <a:p>
            <a:pPr marL="0" indent="0"/>
            <a:r>
              <a:rPr lang="en-US" sz="4000" dirty="0">
                <a:solidFill>
                  <a:srgbClr val="FFFF99"/>
                </a:solidFill>
              </a:rPr>
              <a:t>At that moment </a:t>
            </a:r>
            <a:r>
              <a:rPr lang="en-US" sz="4000" dirty="0"/>
              <a:t>the </a:t>
            </a:r>
            <a:r>
              <a:rPr lang="en-US" sz="4000" dirty="0" err="1"/>
              <a:t>talmidim</a:t>
            </a:r>
            <a:r>
              <a:rPr lang="en-US" sz="4000" dirty="0"/>
              <a:t> came to Yeshua and asked, "Who is the greatest in the Kingdom of Heaven?"</a:t>
            </a: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94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18:1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781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 the </a:t>
            </a:r>
            <a:r>
              <a:rPr lang="en-US" dirty="0" smtClean="0"/>
              <a:t>Scriptures, </a:t>
            </a:r>
            <a:endParaRPr lang="en-US" dirty="0" smtClean="0"/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Egyptian priests </a:t>
            </a:r>
            <a:r>
              <a:rPr lang="en-US" dirty="0"/>
              <a:t>were exempted from taxation by Pharaoh (Gen. 47:26</a:t>
            </a:r>
            <a:r>
              <a:rPr lang="en-US" dirty="0" smtClean="0"/>
              <a:t>).  </a:t>
            </a:r>
            <a:endParaRPr lang="en-US" dirty="0" smtClean="0"/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Levites</a:t>
            </a:r>
            <a:r>
              <a:rPr lang="en-US" dirty="0"/>
              <a:t>, the priestly tribe, actually received something like a tax. The Lord decreed, </a:t>
            </a:r>
          </a:p>
        </p:txBody>
      </p:sp>
    </p:spTree>
    <p:extLst>
      <p:ext uri="{BB962C8B-B14F-4D97-AF65-F5344CB8AC3E}">
        <p14:creationId xmlns:p14="http://schemas.microsoft.com/office/powerpoint/2010/main" val="282851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"</a:t>
            </a:r>
            <a:r>
              <a:rPr lang="en-US" dirty="0"/>
              <a:t>I give to the Levites all the tithes in Israel as their inheritance in return for the work they do while serving at the Tent of Meeting" (Num. 18:21).</a:t>
            </a:r>
          </a:p>
        </p:txBody>
      </p:sp>
    </p:spTree>
    <p:extLst>
      <p:ext uri="{BB962C8B-B14F-4D97-AF65-F5344CB8AC3E}">
        <p14:creationId xmlns:p14="http://schemas.microsoft.com/office/powerpoint/2010/main" val="1692519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Ezra 7.24 </a:t>
            </a:r>
            <a:r>
              <a:rPr lang="en-US" b="1" baseline="30000" dirty="0"/>
              <a:t> </a:t>
            </a:r>
            <a:r>
              <a:rPr lang="en-US" dirty="0"/>
              <a:t>Moreover, we </a:t>
            </a:r>
            <a:r>
              <a:rPr lang="en-US" dirty="0" smtClean="0"/>
              <a:t>[the Persian king] herewith </a:t>
            </a:r>
            <a:r>
              <a:rPr lang="en-US" dirty="0"/>
              <a:t>proclaim to you that it will be </a:t>
            </a:r>
            <a:r>
              <a:rPr lang="en-US" dirty="0">
                <a:solidFill>
                  <a:srgbClr val="FFFF66"/>
                </a:solidFill>
              </a:rPr>
              <a:t>illegal to impose tribute, taxes or tolls </a:t>
            </a:r>
            <a:r>
              <a:rPr lang="en-US" dirty="0"/>
              <a:t>on any of </a:t>
            </a:r>
            <a:r>
              <a:rPr lang="en-US" dirty="0" smtClean="0"/>
              <a:t>the </a:t>
            </a:r>
            <a:r>
              <a:rPr lang="en-US" dirty="0" err="1" smtClean="0"/>
              <a:t>cohanim</a:t>
            </a:r>
            <a:r>
              <a:rPr lang="en-US" dirty="0" smtClean="0"/>
              <a:t>, </a:t>
            </a:r>
            <a:r>
              <a:rPr lang="en-US" dirty="0" err="1" smtClean="0"/>
              <a:t>L’vi’im</a:t>
            </a:r>
            <a:r>
              <a:rPr lang="en-US" dirty="0"/>
              <a:t>, singers, gatekeepers, servants or laborers in this house of God.</a:t>
            </a:r>
          </a:p>
        </p:txBody>
      </p:sp>
    </p:spTree>
    <p:extLst>
      <p:ext uri="{BB962C8B-B14F-4D97-AF65-F5344CB8AC3E}">
        <p14:creationId xmlns:p14="http://schemas.microsoft.com/office/powerpoint/2010/main" val="102166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By the time of the American Revolution, nine of the original thirteen colonies were giving some kind of tax relief to </a:t>
            </a:r>
            <a:r>
              <a:rPr lang="en-US" dirty="0" smtClean="0"/>
              <a:t>congregations. Emperor </a:t>
            </a:r>
            <a:r>
              <a:rPr lang="en-US" dirty="0"/>
              <a:t>Constantine granted the Christian church a complete exemption from all forms of taxation.</a:t>
            </a:r>
          </a:p>
        </p:txBody>
      </p:sp>
    </p:spTree>
    <p:extLst>
      <p:ext uri="{BB962C8B-B14F-4D97-AF65-F5344CB8AC3E}">
        <p14:creationId xmlns:p14="http://schemas.microsoft.com/office/powerpoint/2010/main" val="2077997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As </a:t>
            </a:r>
            <a:r>
              <a:rPr lang="en-US" dirty="0"/>
              <a:t>Chief Justice John Marshall stated back in 1819, "the power to tax involves the power to destroy." Keeping </a:t>
            </a:r>
            <a:r>
              <a:rPr lang="en-US" dirty="0" smtClean="0"/>
              <a:t>congregations </a:t>
            </a:r>
            <a:r>
              <a:rPr lang="en-US" dirty="0"/>
              <a:t>tax exempt removes the temptation from government to interfere with the free exercise </a:t>
            </a:r>
            <a:r>
              <a:rPr lang="en-US" dirty="0" smtClean="0"/>
              <a:t>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98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religion</a:t>
            </a:r>
            <a:r>
              <a:rPr lang="en-US" dirty="0"/>
              <a:t> guaranteed by the First Amendment. In 1970, the U.S. Supreme Court held that property tax exemptions for </a:t>
            </a:r>
            <a:r>
              <a:rPr lang="en-US" dirty="0" smtClean="0"/>
              <a:t>congregations </a:t>
            </a:r>
            <a:r>
              <a:rPr lang="en-US" dirty="0"/>
              <a:t>were in keeping with the Establishment Clause of the First Amendment. (</a:t>
            </a:r>
            <a:r>
              <a:rPr lang="en-US" i="1" dirty="0" err="1"/>
              <a:t>Walz</a:t>
            </a:r>
            <a:r>
              <a:rPr lang="en-US" i="1" dirty="0"/>
              <a:t> v. Tax Commission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095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44" y="400052"/>
            <a:ext cx="7900988" cy="4835127"/>
          </a:xfrm>
        </p:spPr>
        <p:txBody>
          <a:bodyPr>
            <a:normAutofit lnSpcReduction="10000"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אוֹתָהּ שָׁעָה נִגְּשׁוּ הַתַּלְמִידִים אֶל יֵשׁוּעַ וְשָׁאֲלוּ: "מִי הוּא הַגָּדוֹל בְּמַלְכוּת הַשָּׁמַיִם?"  </a:t>
            </a:r>
            <a:endParaRPr lang="en-US" sz="41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endParaRPr lang="en-US" sz="900" dirty="0"/>
          </a:p>
          <a:p>
            <a:pPr marL="0" indent="0"/>
            <a:r>
              <a:rPr lang="en-US" sz="4000" dirty="0">
                <a:solidFill>
                  <a:srgbClr val="FFFF99"/>
                </a:solidFill>
              </a:rPr>
              <a:t>At that moment </a:t>
            </a:r>
            <a:r>
              <a:rPr lang="en-US" sz="4000" dirty="0"/>
              <a:t>the </a:t>
            </a:r>
            <a:r>
              <a:rPr lang="en-US" sz="4000" dirty="0" err="1"/>
              <a:t>talmidim</a:t>
            </a:r>
            <a:r>
              <a:rPr lang="en-US" sz="4000" dirty="0"/>
              <a:t> came to Yeshua and asked, "Who is the greatest in the Kingdom of Heaven?"</a:t>
            </a: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94" y="57151"/>
            <a:ext cx="5925741" cy="422672"/>
          </a:xfrm>
        </p:spPr>
        <p:txBody>
          <a:bodyPr/>
          <a:lstStyle/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18:1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797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69" y="457200"/>
            <a:ext cx="7955855" cy="4686300"/>
          </a:xfrm>
        </p:spPr>
        <p:txBody>
          <a:bodyPr>
            <a:normAutofit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יֵשׁוּעַ קָרָא אֵלָיו יֶלֶד, הֶעֱמִידוֹ בֵּינֵיהֶם</a:t>
            </a:r>
            <a:endParaRPr lang="en-US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endParaRPr lang="en-US" sz="900" dirty="0"/>
          </a:p>
          <a:p>
            <a:pPr marL="0">
              <a:spcBef>
                <a:spcPts val="0"/>
              </a:spcBef>
              <a:spcAft>
                <a:spcPts val="585"/>
              </a:spcAft>
            </a:pPr>
            <a:r>
              <a:rPr lang="en-US" sz="4000" dirty="0"/>
              <a:t>He called a child to him, stood him among them,</a:t>
            </a: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92" y="57151"/>
            <a:ext cx="5925741" cy="422672"/>
          </a:xfrm>
        </p:spPr>
        <p:txBody>
          <a:bodyPr/>
          <a:lstStyle/>
          <a:p>
            <a:pPr rtl="1"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18:2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208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9"/>
          <a:stretch/>
        </p:blipFill>
        <p:spPr bwMode="auto">
          <a:xfrm>
            <a:off x="325438" y="0"/>
            <a:ext cx="812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1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69" y="457200"/>
            <a:ext cx="7955855" cy="4686300"/>
          </a:xfrm>
        </p:spPr>
        <p:txBody>
          <a:bodyPr>
            <a:normAutofit fontScale="92500" lnSpcReduction="10000"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וְאָמַר: "אָמֵן אוֹמֵר אֲנִי לָכֶם, אִם לֹא תָּשׁוּבוּ וְתִהְיוּ כִּילָדִים לֹא תִּכָּנְסוּ לְמַלְכוּת הַשָּׁמַיִם.</a:t>
            </a:r>
            <a:endParaRPr lang="en-US" sz="1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r>
              <a:rPr lang="en-US" sz="4300" dirty="0"/>
              <a:t>and </a:t>
            </a:r>
            <a:r>
              <a:rPr lang="en-US" sz="4300" dirty="0"/>
              <a:t>said, "Yes! I tell you that unless you </a:t>
            </a:r>
            <a:r>
              <a:rPr lang="en-US" sz="4300" dirty="0">
                <a:solidFill>
                  <a:srgbClr val="FFFF99"/>
                </a:solidFill>
              </a:rPr>
              <a:t>change</a:t>
            </a:r>
            <a:r>
              <a:rPr lang="en-US" sz="4300" dirty="0"/>
              <a:t> and become like little children, you won't </a:t>
            </a:r>
            <a:r>
              <a:rPr lang="en-US" sz="4300" dirty="0">
                <a:solidFill>
                  <a:srgbClr val="FFFF99"/>
                </a:solidFill>
              </a:rPr>
              <a:t>even enter </a:t>
            </a:r>
            <a:r>
              <a:rPr lang="en-US" sz="4300" dirty="0"/>
              <a:t>the Kingdom of Heaven!</a:t>
            </a: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92" y="57151"/>
            <a:ext cx="5925741" cy="422672"/>
          </a:xfrm>
        </p:spPr>
        <p:txBody>
          <a:bodyPr/>
          <a:lstStyle/>
          <a:p>
            <a:pPr rtl="1"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18:3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16720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69" y="457200"/>
            <a:ext cx="7955855" cy="4686300"/>
          </a:xfrm>
        </p:spPr>
        <p:txBody>
          <a:bodyPr>
            <a:normAutofit/>
          </a:bodyPr>
          <a:lstStyle/>
          <a:p>
            <a:pPr marL="0" algn="r" rtl="1">
              <a:spcBef>
                <a:spcPts val="0"/>
              </a:spcBef>
              <a:spcAft>
                <a:spcPts val="585"/>
              </a:spcAft>
            </a:pP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לָכֵן מִי שֶׁיַּשְׁפִּיל אֶת עַצְמוֹ לִהְיוֹת כַּיֶּלֶד הַזֶּה הוּא הַגָּדוֹל בְּמַלְכוּת הַשָּׁמַיִם.</a:t>
            </a:r>
            <a:endParaRPr lang="en-US" sz="1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>
              <a:spcBef>
                <a:spcPts val="0"/>
              </a:spcBef>
              <a:spcAft>
                <a:spcPts val="585"/>
              </a:spcAft>
            </a:pPr>
            <a:endParaRPr lang="en-US" sz="900" dirty="0"/>
          </a:p>
          <a:p>
            <a:pPr marL="0">
              <a:spcBef>
                <a:spcPts val="0"/>
              </a:spcBef>
              <a:spcAft>
                <a:spcPts val="585"/>
              </a:spcAft>
            </a:pPr>
            <a:r>
              <a:rPr lang="en-US" sz="4000" dirty="0"/>
              <a:t>So the greatest in the Kingdom is whoever makes himself as humble as this child.</a:t>
            </a:r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592" y="57151"/>
            <a:ext cx="5925741" cy="422672"/>
          </a:xfrm>
        </p:spPr>
        <p:txBody>
          <a:bodyPr/>
          <a:lstStyle/>
          <a:p>
            <a:pPr rtl="1" eaLnBrk="1" hangingPunct="1"/>
            <a:r>
              <a:rPr lang="en-US" altLang="en-US" sz="2000" dirty="0" err="1">
                <a:solidFill>
                  <a:srgbClr val="FFFF00"/>
                </a:solidFill>
              </a:rPr>
              <a:t>Mattityahu</a:t>
            </a:r>
            <a:r>
              <a:rPr lang="en-US" altLang="en-US" sz="2000" dirty="0">
                <a:solidFill>
                  <a:srgbClr val="FFFF00"/>
                </a:solidFill>
              </a:rPr>
              <a:t> (Matthew) 18:4</a:t>
            </a:r>
            <a:endParaRPr lang="en-US" altLang="en-US" sz="2000" dirty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0139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Characteristics of children:</a:t>
            </a:r>
          </a:p>
          <a:p>
            <a:pPr algn="l"/>
            <a:r>
              <a:rPr lang="en-US" dirty="0" smtClean="0"/>
              <a:t>Dependent, powerless, joyful, fragile, loving, believing, uncorrupted, </a:t>
            </a:r>
            <a:r>
              <a:rPr lang="en-US" dirty="0" err="1" smtClean="0"/>
              <a:t>huggy</a:t>
            </a:r>
            <a:r>
              <a:rPr lang="en-US" dirty="0" smtClean="0"/>
              <a:t>, think parents are WONDERFUL, learners.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6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Of Joy &amp; Quiet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43" y="1296192"/>
            <a:ext cx="7900990" cy="365680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“Joy is also the first emotion infants will seek on their own.  Seeking joy is the primary, and perhaps strongest, human motivation.” </a:t>
            </a:r>
          </a:p>
          <a:p>
            <a:pPr marL="0" indent="0" algn="r">
              <a:buNone/>
            </a:pPr>
            <a:r>
              <a:rPr lang="en-US" sz="1800" b="1" dirty="0"/>
              <a:t>(Jim Wilder: </a:t>
            </a:r>
            <a:r>
              <a:rPr lang="en-US" sz="1800" b="1" i="1" dirty="0"/>
              <a:t>Living With Men</a:t>
            </a:r>
            <a:r>
              <a:rPr lang="en-US" sz="1800" b="1" dirty="0"/>
              <a:t>, p. 13)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At 9 Months, A Child Will Spend Up To 8 Hours A Day Sharing Joy Smiles  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Moms </a:t>
            </a:r>
            <a:r>
              <a:rPr lang="en-US" sz="2000" b="1" dirty="0">
                <a:solidFill>
                  <a:schemeClr val="tx1"/>
                </a:solidFill>
              </a:rPr>
              <a:t>Accomplish Little Outside Caring For The Baby</a:t>
            </a:r>
          </a:p>
          <a:p>
            <a:pPr lvl="2"/>
            <a:endParaRPr lang="en-US" sz="2000" b="1" dirty="0"/>
          </a:p>
        </p:txBody>
      </p:sp>
      <p:pic>
        <p:nvPicPr>
          <p:cNvPr id="4" name="Picture 3" descr="New Hope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1" y="169107"/>
            <a:ext cx="2291196" cy="933118"/>
          </a:xfrm>
          <a:prstGeom prst="rect">
            <a:avLst/>
          </a:prstGeom>
        </p:spPr>
      </p:pic>
      <p:pic>
        <p:nvPicPr>
          <p:cNvPr id="6" name="Picture 5" descr="Mom &amp; Baby smiling close up Fotolia_77088866_Subscription_Monthly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79" y="3277261"/>
            <a:ext cx="2542016" cy="1764638"/>
          </a:xfrm>
          <a:prstGeom prst="rect">
            <a:avLst/>
          </a:prstGeom>
        </p:spPr>
      </p:pic>
      <p:pic>
        <p:nvPicPr>
          <p:cNvPr id="7" name="Picture 6" descr="musical-wave-illustration Graphic Stock_zkRgtztO_L.jpg"/>
          <p:cNvPicPr>
            <a:picLocks noChangeAspect="1"/>
          </p:cNvPicPr>
          <p:nvPr/>
        </p:nvPicPr>
        <p:blipFill>
          <a:blip r:embed="rId5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8" y="2897920"/>
            <a:ext cx="5010167" cy="22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Of Joy &amp; Quiet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42" y="1296192"/>
            <a:ext cx="7634378" cy="365680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Best Illustrated In Interaction With A Small Child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Joy To The Full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Gaze Avert</a:t>
            </a:r>
          </a:p>
          <a:p>
            <a:pPr lvl="2"/>
            <a:r>
              <a:rPr lang="en-US" sz="2400" b="1" dirty="0">
                <a:solidFill>
                  <a:schemeClr val="tx1"/>
                </a:solidFill>
              </a:rPr>
              <a:t>Child Needs To Rest</a:t>
            </a:r>
          </a:p>
          <a:p>
            <a:pPr lvl="2"/>
            <a:r>
              <a:rPr lang="en-US" sz="2400" b="1" dirty="0">
                <a:solidFill>
                  <a:schemeClr val="tx1"/>
                </a:solidFill>
              </a:rPr>
              <a:t>Adult Needs To Synchronize To Child</a:t>
            </a:r>
          </a:p>
          <a:p>
            <a:pPr lvl="2"/>
            <a:r>
              <a:rPr lang="en-US" sz="2400" b="1" dirty="0">
                <a:solidFill>
                  <a:schemeClr val="tx1"/>
                </a:solidFill>
              </a:rPr>
              <a:t>Missing Cues For Rest Is Harmful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Rhythm Of Joy And Quiet Stimulates Growth In                 Prefrontal Cortex</a:t>
            </a:r>
          </a:p>
          <a:p>
            <a:pPr lvl="2"/>
            <a:endParaRPr lang="en-US" sz="2000" dirty="0"/>
          </a:p>
        </p:txBody>
      </p:sp>
      <p:pic>
        <p:nvPicPr>
          <p:cNvPr id="4" name="Picture 3" descr="New Hope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1" y="169107"/>
            <a:ext cx="2291196" cy="933118"/>
          </a:xfrm>
          <a:prstGeom prst="rect">
            <a:avLst/>
          </a:prstGeom>
        </p:spPr>
      </p:pic>
      <p:pic>
        <p:nvPicPr>
          <p:cNvPr id="6" name="Picture 5" descr="Mom &amp; Baby smiling close up Fotolia_77088866_Subscription_Monthly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59" y="1962151"/>
            <a:ext cx="2542016" cy="17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76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0"/>
            <a:ext cx="8867551" cy="51435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38944" y="3879664"/>
            <a:ext cx="5359830" cy="1161270"/>
            <a:chOff x="457200" y="4964894"/>
            <a:chExt cx="5582752" cy="1161270"/>
          </a:xfrm>
        </p:grpSpPr>
        <p:sp>
          <p:nvSpPr>
            <p:cNvPr id="6" name="Smiley Face 5"/>
            <p:cNvSpPr/>
            <p:nvPr/>
          </p:nvSpPr>
          <p:spPr>
            <a:xfrm>
              <a:off x="4784767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Smiley Face 6"/>
            <p:cNvSpPr/>
            <p:nvPr/>
          </p:nvSpPr>
          <p:spPr>
            <a:xfrm>
              <a:off x="457200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67187" y="473530"/>
            <a:ext cx="1172749" cy="4567423"/>
            <a:chOff x="7465275" y="1558740"/>
            <a:chExt cx="1221525" cy="4567423"/>
          </a:xfrm>
        </p:grpSpPr>
        <p:sp>
          <p:nvSpPr>
            <p:cNvPr id="9" name="Rectangle 8"/>
            <p:cNvSpPr/>
            <p:nvPr/>
          </p:nvSpPr>
          <p:spPr>
            <a:xfrm>
              <a:off x="7465275" y="1600200"/>
              <a:ext cx="1221525" cy="45259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5275" y="1558740"/>
              <a:ext cx="1221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Joy </a:t>
              </a:r>
            </a:p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Level</a:t>
              </a:r>
              <a:endParaRPr lang="en-US" sz="3600" dirty="0">
                <a:solidFill>
                  <a:srgbClr val="7F7F7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 flipV="1">
            <a:off x="1237637" y="429151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8944" y="-227592"/>
            <a:ext cx="7900988" cy="114300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Cycle of Joy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8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0"/>
            <a:ext cx="8867551" cy="51435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38944" y="3879664"/>
            <a:ext cx="5359830" cy="1161270"/>
            <a:chOff x="457200" y="4964894"/>
            <a:chExt cx="5582752" cy="1161270"/>
          </a:xfrm>
        </p:grpSpPr>
        <p:sp>
          <p:nvSpPr>
            <p:cNvPr id="6" name="Smiley Face 5"/>
            <p:cNvSpPr/>
            <p:nvPr/>
          </p:nvSpPr>
          <p:spPr>
            <a:xfrm>
              <a:off x="4784767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Smiley Face 6"/>
            <p:cNvSpPr/>
            <p:nvPr/>
          </p:nvSpPr>
          <p:spPr>
            <a:xfrm>
              <a:off x="457200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67187" y="473530"/>
            <a:ext cx="1172749" cy="4567423"/>
            <a:chOff x="7465275" y="1558740"/>
            <a:chExt cx="1221525" cy="4567423"/>
          </a:xfrm>
        </p:grpSpPr>
        <p:sp>
          <p:nvSpPr>
            <p:cNvPr id="9" name="Rectangle 8"/>
            <p:cNvSpPr/>
            <p:nvPr/>
          </p:nvSpPr>
          <p:spPr>
            <a:xfrm>
              <a:off x="7465275" y="1600200"/>
              <a:ext cx="1221525" cy="45259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5275" y="1558740"/>
              <a:ext cx="1221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Joy </a:t>
              </a:r>
            </a:p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Level</a:t>
              </a:r>
              <a:endParaRPr lang="en-US" sz="3600" dirty="0">
                <a:solidFill>
                  <a:srgbClr val="7F7F7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 flipV="1">
            <a:off x="1237637" y="429151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8944" y="-227592"/>
            <a:ext cx="7900988" cy="114300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Cycle of Joy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38944" y="3516195"/>
            <a:ext cx="5359830" cy="1505334"/>
            <a:chOff x="457200" y="3273750"/>
            <a:chExt cx="5582752" cy="1505334"/>
          </a:xfrm>
        </p:grpSpPr>
        <p:sp>
          <p:nvSpPr>
            <p:cNvPr id="21" name="Smiley Face 20"/>
            <p:cNvSpPr/>
            <p:nvPr/>
          </p:nvSpPr>
          <p:spPr>
            <a:xfrm>
              <a:off x="4784767" y="327375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Smiley Face 21"/>
            <p:cNvSpPr/>
            <p:nvPr/>
          </p:nvSpPr>
          <p:spPr>
            <a:xfrm>
              <a:off x="457200" y="36178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 rot="21303798">
              <a:off x="1301213" y="3805234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7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0"/>
            <a:ext cx="8867551" cy="51435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8944" y="3879664"/>
            <a:ext cx="5359830" cy="1161270"/>
            <a:chOff x="457200" y="4964894"/>
            <a:chExt cx="5582752" cy="1161270"/>
          </a:xfrm>
        </p:grpSpPr>
        <p:sp>
          <p:nvSpPr>
            <p:cNvPr id="6" name="Smiley Face 5"/>
            <p:cNvSpPr/>
            <p:nvPr/>
          </p:nvSpPr>
          <p:spPr>
            <a:xfrm>
              <a:off x="4784767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Smiley Face 6"/>
            <p:cNvSpPr/>
            <p:nvPr/>
          </p:nvSpPr>
          <p:spPr>
            <a:xfrm>
              <a:off x="457200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0" name="Smiley Face 19"/>
          <p:cNvSpPr/>
          <p:nvPr/>
        </p:nvSpPr>
        <p:spPr>
          <a:xfrm>
            <a:off x="4593713" y="3540964"/>
            <a:ext cx="1205065" cy="1161270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miley Face 22"/>
          <p:cNvSpPr/>
          <p:nvPr/>
        </p:nvSpPr>
        <p:spPr>
          <a:xfrm>
            <a:off x="438949" y="3886140"/>
            <a:ext cx="1205065" cy="1161270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Smiley Face 20"/>
          <p:cNvSpPr/>
          <p:nvPr/>
        </p:nvSpPr>
        <p:spPr>
          <a:xfrm>
            <a:off x="438949" y="3263840"/>
            <a:ext cx="1205065" cy="1161270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 rot="21303798">
            <a:off x="1249269" y="4068362"/>
            <a:ext cx="4185597" cy="8988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67187" y="473530"/>
            <a:ext cx="1172749" cy="4567423"/>
            <a:chOff x="7465275" y="1558740"/>
            <a:chExt cx="1221525" cy="4567423"/>
          </a:xfrm>
        </p:grpSpPr>
        <p:sp>
          <p:nvSpPr>
            <p:cNvPr id="9" name="Rectangle 8"/>
            <p:cNvSpPr/>
            <p:nvPr/>
          </p:nvSpPr>
          <p:spPr>
            <a:xfrm>
              <a:off x="7465275" y="1600200"/>
              <a:ext cx="1221525" cy="45259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5275" y="1558740"/>
              <a:ext cx="1221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Joy </a:t>
              </a:r>
            </a:p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Level</a:t>
              </a:r>
              <a:endParaRPr lang="en-US" sz="3600" dirty="0">
                <a:solidFill>
                  <a:srgbClr val="7F7F7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 flipV="1">
            <a:off x="1237637" y="429151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38944" y="-227592"/>
            <a:ext cx="7900988" cy="114300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Cycle of Joy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2" name="Left Arrow 21"/>
          <p:cNvSpPr/>
          <p:nvPr/>
        </p:nvSpPr>
        <p:spPr>
          <a:xfrm rot="225919" flipV="1">
            <a:off x="1237637" y="379159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0"/>
            <a:ext cx="8867551" cy="51435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8944" y="3879664"/>
            <a:ext cx="5359830" cy="1161270"/>
            <a:chOff x="457200" y="4964894"/>
            <a:chExt cx="5582752" cy="1161270"/>
          </a:xfrm>
        </p:grpSpPr>
        <p:sp>
          <p:nvSpPr>
            <p:cNvPr id="6" name="Smiley Face 5"/>
            <p:cNvSpPr/>
            <p:nvPr/>
          </p:nvSpPr>
          <p:spPr>
            <a:xfrm>
              <a:off x="4784767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Smiley Face 6"/>
            <p:cNvSpPr/>
            <p:nvPr/>
          </p:nvSpPr>
          <p:spPr>
            <a:xfrm>
              <a:off x="457200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8944" y="3263841"/>
            <a:ext cx="5359830" cy="1783570"/>
            <a:chOff x="457200" y="4302890"/>
            <a:chExt cx="5582752" cy="1783570"/>
          </a:xfrm>
        </p:grpSpPr>
        <p:sp>
          <p:nvSpPr>
            <p:cNvPr id="20" name="Smiley Face 19"/>
            <p:cNvSpPr/>
            <p:nvPr/>
          </p:nvSpPr>
          <p:spPr>
            <a:xfrm>
              <a:off x="4784767" y="45800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Smiley Face 20"/>
            <p:cNvSpPr/>
            <p:nvPr/>
          </p:nvSpPr>
          <p:spPr>
            <a:xfrm>
              <a:off x="457200" y="4302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225919" flipV="1">
              <a:off x="1289107" y="4830618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Smiley Face 22"/>
            <p:cNvSpPr/>
            <p:nvPr/>
          </p:nvSpPr>
          <p:spPr>
            <a:xfrm>
              <a:off x="457200" y="49251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21303798">
              <a:off x="1301214" y="5107402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167187" y="473530"/>
            <a:ext cx="1172749" cy="4567423"/>
            <a:chOff x="7465275" y="1558740"/>
            <a:chExt cx="1221525" cy="4567423"/>
          </a:xfrm>
        </p:grpSpPr>
        <p:sp>
          <p:nvSpPr>
            <p:cNvPr id="9" name="Rectangle 8"/>
            <p:cNvSpPr/>
            <p:nvPr/>
          </p:nvSpPr>
          <p:spPr>
            <a:xfrm>
              <a:off x="7465275" y="1600200"/>
              <a:ext cx="1221525" cy="45259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5275" y="1558740"/>
              <a:ext cx="1221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Joy </a:t>
              </a:r>
            </a:p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Level</a:t>
              </a:r>
              <a:endParaRPr lang="en-US" sz="3600" dirty="0">
                <a:solidFill>
                  <a:srgbClr val="7F7F7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 flipV="1">
            <a:off x="1237637" y="429151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8944" y="3040608"/>
            <a:ext cx="5359830" cy="1372954"/>
            <a:chOff x="457200" y="3964206"/>
            <a:chExt cx="5582752" cy="1372954"/>
          </a:xfrm>
        </p:grpSpPr>
        <p:sp>
          <p:nvSpPr>
            <p:cNvPr id="25" name="Smiley Face 24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Smiley Face 25"/>
            <p:cNvSpPr/>
            <p:nvPr/>
          </p:nvSpPr>
          <p:spPr>
            <a:xfrm>
              <a:off x="457200" y="4175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21436453">
              <a:off x="1301212" y="4401411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438944" y="-227592"/>
            <a:ext cx="7900988" cy="114300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Cycle of Joy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0"/>
            <a:ext cx="8867551" cy="51435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8944" y="3879664"/>
            <a:ext cx="5359830" cy="1161270"/>
            <a:chOff x="457200" y="4964894"/>
            <a:chExt cx="5582752" cy="1161270"/>
          </a:xfrm>
        </p:grpSpPr>
        <p:sp>
          <p:nvSpPr>
            <p:cNvPr id="6" name="Smiley Face 5"/>
            <p:cNvSpPr/>
            <p:nvPr/>
          </p:nvSpPr>
          <p:spPr>
            <a:xfrm>
              <a:off x="4784767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Smiley Face 6"/>
            <p:cNvSpPr/>
            <p:nvPr/>
          </p:nvSpPr>
          <p:spPr>
            <a:xfrm>
              <a:off x="457200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8944" y="3263841"/>
            <a:ext cx="5359830" cy="1783570"/>
            <a:chOff x="457200" y="4302890"/>
            <a:chExt cx="5582752" cy="1783570"/>
          </a:xfrm>
        </p:grpSpPr>
        <p:sp>
          <p:nvSpPr>
            <p:cNvPr id="20" name="Smiley Face 19"/>
            <p:cNvSpPr/>
            <p:nvPr/>
          </p:nvSpPr>
          <p:spPr>
            <a:xfrm>
              <a:off x="4784767" y="45800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Smiley Face 20"/>
            <p:cNvSpPr/>
            <p:nvPr/>
          </p:nvSpPr>
          <p:spPr>
            <a:xfrm>
              <a:off x="457200" y="4302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225919" flipV="1">
              <a:off x="1289107" y="4830618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Smiley Face 22"/>
            <p:cNvSpPr/>
            <p:nvPr/>
          </p:nvSpPr>
          <p:spPr>
            <a:xfrm>
              <a:off x="457200" y="49251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21303798">
              <a:off x="1301214" y="5107402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167187" y="473530"/>
            <a:ext cx="1172749" cy="4567423"/>
            <a:chOff x="7465275" y="1558740"/>
            <a:chExt cx="1221525" cy="4567423"/>
          </a:xfrm>
        </p:grpSpPr>
        <p:sp>
          <p:nvSpPr>
            <p:cNvPr id="9" name="Rectangle 8"/>
            <p:cNvSpPr/>
            <p:nvPr/>
          </p:nvSpPr>
          <p:spPr>
            <a:xfrm>
              <a:off x="7465275" y="1600200"/>
              <a:ext cx="1221525" cy="45259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5275" y="1558740"/>
              <a:ext cx="1221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Joy </a:t>
              </a:r>
            </a:p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Level</a:t>
              </a:r>
              <a:endParaRPr lang="en-US" sz="3600" dirty="0">
                <a:solidFill>
                  <a:srgbClr val="7F7F7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 flipV="1">
            <a:off x="1237637" y="429151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8944" y="3040608"/>
            <a:ext cx="5359830" cy="1372954"/>
            <a:chOff x="457200" y="3964206"/>
            <a:chExt cx="5582752" cy="1372954"/>
          </a:xfrm>
        </p:grpSpPr>
        <p:sp>
          <p:nvSpPr>
            <p:cNvPr id="25" name="Smiley Face 24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Smiley Face 25"/>
            <p:cNvSpPr/>
            <p:nvPr/>
          </p:nvSpPr>
          <p:spPr>
            <a:xfrm>
              <a:off x="457200" y="4175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21436453">
              <a:off x="1301212" y="4401411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8944" y="2682669"/>
            <a:ext cx="5359830" cy="1507662"/>
            <a:chOff x="457200" y="3617814"/>
            <a:chExt cx="5582752" cy="1507662"/>
          </a:xfrm>
        </p:grpSpPr>
        <p:sp>
          <p:nvSpPr>
            <p:cNvPr id="29" name="Smiley Face 28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Smiley Face 29"/>
            <p:cNvSpPr/>
            <p:nvPr/>
          </p:nvSpPr>
          <p:spPr>
            <a:xfrm>
              <a:off x="457200" y="36178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Left Arrow 30"/>
            <p:cNvSpPr/>
            <p:nvPr/>
          </p:nvSpPr>
          <p:spPr>
            <a:xfrm rot="329590" flipV="1">
              <a:off x="1289107" y="4178300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438944" y="-227592"/>
            <a:ext cx="7900988" cy="114300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Cycle of Joy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954" y="1390537"/>
            <a:ext cx="4724353" cy="37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3340" y="569"/>
            <a:ext cx="5722882" cy="131458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82757" tIns="41337" rIns="82757" bIns="41337" rtlCol="0">
            <a:spAutoFit/>
          </a:bodyPr>
          <a:lstStyle/>
          <a:p>
            <a:pPr algn="l"/>
            <a:r>
              <a:rPr lang="en-US" dirty="0"/>
              <a:t>Downloads\messages\</a:t>
            </a:r>
          </a:p>
          <a:p>
            <a:pPr algn="l"/>
            <a:r>
              <a:rPr lang="en-US" dirty="0"/>
              <a:t>2017 Messages</a:t>
            </a:r>
          </a:p>
        </p:txBody>
      </p:sp>
    </p:spTree>
    <p:extLst>
      <p:ext uri="{BB962C8B-B14F-4D97-AF65-F5344CB8AC3E}">
        <p14:creationId xmlns:p14="http://schemas.microsoft.com/office/powerpoint/2010/main" val="2314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0"/>
            <a:ext cx="8867551" cy="51435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8944" y="3879664"/>
            <a:ext cx="5359830" cy="1161270"/>
            <a:chOff x="457200" y="4964894"/>
            <a:chExt cx="5582752" cy="1161270"/>
          </a:xfrm>
        </p:grpSpPr>
        <p:sp>
          <p:nvSpPr>
            <p:cNvPr id="6" name="Smiley Face 5"/>
            <p:cNvSpPr/>
            <p:nvPr/>
          </p:nvSpPr>
          <p:spPr>
            <a:xfrm>
              <a:off x="4784767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Smiley Face 6"/>
            <p:cNvSpPr/>
            <p:nvPr/>
          </p:nvSpPr>
          <p:spPr>
            <a:xfrm>
              <a:off x="457200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8944" y="3263841"/>
            <a:ext cx="5359830" cy="1783570"/>
            <a:chOff x="457200" y="4302890"/>
            <a:chExt cx="5582752" cy="1783570"/>
          </a:xfrm>
        </p:grpSpPr>
        <p:sp>
          <p:nvSpPr>
            <p:cNvPr id="20" name="Smiley Face 19"/>
            <p:cNvSpPr/>
            <p:nvPr/>
          </p:nvSpPr>
          <p:spPr>
            <a:xfrm>
              <a:off x="4784767" y="45800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Smiley Face 20"/>
            <p:cNvSpPr/>
            <p:nvPr/>
          </p:nvSpPr>
          <p:spPr>
            <a:xfrm>
              <a:off x="457200" y="4302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225919" flipV="1">
              <a:off x="1289107" y="4830618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Smiley Face 22"/>
            <p:cNvSpPr/>
            <p:nvPr/>
          </p:nvSpPr>
          <p:spPr>
            <a:xfrm>
              <a:off x="457200" y="49251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21303798">
              <a:off x="1301214" y="5107402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67187" y="473530"/>
            <a:ext cx="1172749" cy="4567423"/>
            <a:chOff x="7465275" y="1558740"/>
            <a:chExt cx="1221525" cy="4567423"/>
          </a:xfrm>
        </p:grpSpPr>
        <p:sp>
          <p:nvSpPr>
            <p:cNvPr id="9" name="Rectangle 8"/>
            <p:cNvSpPr/>
            <p:nvPr/>
          </p:nvSpPr>
          <p:spPr>
            <a:xfrm>
              <a:off x="7465275" y="1600200"/>
              <a:ext cx="1221525" cy="45259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5275" y="1558740"/>
              <a:ext cx="1221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Joy </a:t>
              </a:r>
            </a:p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Level</a:t>
              </a:r>
              <a:endParaRPr lang="en-US" sz="3600" dirty="0">
                <a:solidFill>
                  <a:srgbClr val="7F7F7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 flipV="1">
            <a:off x="1237637" y="429151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8944" y="3040608"/>
            <a:ext cx="5359830" cy="1372954"/>
            <a:chOff x="457200" y="3964206"/>
            <a:chExt cx="5582752" cy="1372954"/>
          </a:xfrm>
        </p:grpSpPr>
        <p:sp>
          <p:nvSpPr>
            <p:cNvPr id="25" name="Smiley Face 24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Smiley Face 25"/>
            <p:cNvSpPr/>
            <p:nvPr/>
          </p:nvSpPr>
          <p:spPr>
            <a:xfrm>
              <a:off x="457200" y="4175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21436453">
              <a:off x="1301212" y="4401411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8944" y="2682669"/>
            <a:ext cx="5359830" cy="1507662"/>
            <a:chOff x="457200" y="3617814"/>
            <a:chExt cx="5582752" cy="1507662"/>
          </a:xfrm>
        </p:grpSpPr>
        <p:sp>
          <p:nvSpPr>
            <p:cNvPr id="29" name="Smiley Face 28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Smiley Face 29"/>
            <p:cNvSpPr/>
            <p:nvPr/>
          </p:nvSpPr>
          <p:spPr>
            <a:xfrm>
              <a:off x="457200" y="36178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Left Arrow 30"/>
            <p:cNvSpPr/>
            <p:nvPr/>
          </p:nvSpPr>
          <p:spPr>
            <a:xfrm rot="329590" flipV="1">
              <a:off x="1289107" y="4178300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8944" y="2327060"/>
            <a:ext cx="5359830" cy="1505334"/>
            <a:chOff x="457200" y="3273750"/>
            <a:chExt cx="5582752" cy="1505334"/>
          </a:xfrm>
        </p:grpSpPr>
        <p:sp>
          <p:nvSpPr>
            <p:cNvPr id="33" name="Smiley Face 32"/>
            <p:cNvSpPr/>
            <p:nvPr/>
          </p:nvSpPr>
          <p:spPr>
            <a:xfrm>
              <a:off x="4784767" y="327375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4" name="Smiley Face 33"/>
            <p:cNvSpPr/>
            <p:nvPr/>
          </p:nvSpPr>
          <p:spPr>
            <a:xfrm>
              <a:off x="457200" y="36178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 rot="21303798">
              <a:off x="1301213" y="3805234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438944" y="-227592"/>
            <a:ext cx="7900988" cy="114300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Cycle of Joy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0"/>
            <a:ext cx="8867551" cy="51435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8944" y="3879664"/>
            <a:ext cx="5359830" cy="1161270"/>
            <a:chOff x="457200" y="4964894"/>
            <a:chExt cx="5582752" cy="1161270"/>
          </a:xfrm>
        </p:grpSpPr>
        <p:sp>
          <p:nvSpPr>
            <p:cNvPr id="6" name="Smiley Face 5"/>
            <p:cNvSpPr/>
            <p:nvPr/>
          </p:nvSpPr>
          <p:spPr>
            <a:xfrm>
              <a:off x="4784767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Smiley Face 6"/>
            <p:cNvSpPr/>
            <p:nvPr/>
          </p:nvSpPr>
          <p:spPr>
            <a:xfrm>
              <a:off x="457200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8944" y="3263841"/>
            <a:ext cx="5359830" cy="1783570"/>
            <a:chOff x="457200" y="4302890"/>
            <a:chExt cx="5582752" cy="1783570"/>
          </a:xfrm>
        </p:grpSpPr>
        <p:sp>
          <p:nvSpPr>
            <p:cNvPr id="20" name="Smiley Face 19"/>
            <p:cNvSpPr/>
            <p:nvPr/>
          </p:nvSpPr>
          <p:spPr>
            <a:xfrm>
              <a:off x="4784767" y="45800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Smiley Face 20"/>
            <p:cNvSpPr/>
            <p:nvPr/>
          </p:nvSpPr>
          <p:spPr>
            <a:xfrm>
              <a:off x="457200" y="4302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225919" flipV="1">
              <a:off x="1289107" y="4830618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Smiley Face 22"/>
            <p:cNvSpPr/>
            <p:nvPr/>
          </p:nvSpPr>
          <p:spPr>
            <a:xfrm>
              <a:off x="457200" y="49251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21303798">
              <a:off x="1301214" y="5107402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438944" y="-227592"/>
            <a:ext cx="7900988" cy="114300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Cycle of Joy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67187" y="473530"/>
            <a:ext cx="1172749" cy="4567423"/>
            <a:chOff x="7465275" y="1558740"/>
            <a:chExt cx="1221525" cy="4567423"/>
          </a:xfrm>
        </p:grpSpPr>
        <p:sp>
          <p:nvSpPr>
            <p:cNvPr id="9" name="Rectangle 8"/>
            <p:cNvSpPr/>
            <p:nvPr/>
          </p:nvSpPr>
          <p:spPr>
            <a:xfrm>
              <a:off x="7465275" y="1600200"/>
              <a:ext cx="1221525" cy="45259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5275" y="1558740"/>
              <a:ext cx="1221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Joy </a:t>
              </a:r>
            </a:p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Level</a:t>
              </a:r>
              <a:endParaRPr lang="en-US" sz="3600" dirty="0">
                <a:solidFill>
                  <a:srgbClr val="7F7F7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 flipV="1">
            <a:off x="1237637" y="429151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8944" y="3040608"/>
            <a:ext cx="5359830" cy="1372954"/>
            <a:chOff x="457200" y="3964206"/>
            <a:chExt cx="5582752" cy="1372954"/>
          </a:xfrm>
        </p:grpSpPr>
        <p:sp>
          <p:nvSpPr>
            <p:cNvPr id="25" name="Smiley Face 24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Smiley Face 25"/>
            <p:cNvSpPr/>
            <p:nvPr/>
          </p:nvSpPr>
          <p:spPr>
            <a:xfrm>
              <a:off x="457200" y="4175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21436453">
              <a:off x="1301212" y="4401411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8944" y="2682669"/>
            <a:ext cx="5359830" cy="1507662"/>
            <a:chOff x="457200" y="3617814"/>
            <a:chExt cx="5582752" cy="1507662"/>
          </a:xfrm>
        </p:grpSpPr>
        <p:sp>
          <p:nvSpPr>
            <p:cNvPr id="29" name="Smiley Face 28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Smiley Face 29"/>
            <p:cNvSpPr/>
            <p:nvPr/>
          </p:nvSpPr>
          <p:spPr>
            <a:xfrm>
              <a:off x="457200" y="36178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Left Arrow 30"/>
            <p:cNvSpPr/>
            <p:nvPr/>
          </p:nvSpPr>
          <p:spPr>
            <a:xfrm rot="329590" flipV="1">
              <a:off x="1289107" y="4178300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8944" y="2327060"/>
            <a:ext cx="5359830" cy="1505334"/>
            <a:chOff x="457200" y="3273750"/>
            <a:chExt cx="5582752" cy="1505334"/>
          </a:xfrm>
        </p:grpSpPr>
        <p:sp>
          <p:nvSpPr>
            <p:cNvPr id="33" name="Smiley Face 32"/>
            <p:cNvSpPr/>
            <p:nvPr/>
          </p:nvSpPr>
          <p:spPr>
            <a:xfrm>
              <a:off x="4784767" y="327375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4" name="Smiley Face 33"/>
            <p:cNvSpPr/>
            <p:nvPr/>
          </p:nvSpPr>
          <p:spPr>
            <a:xfrm>
              <a:off x="457200" y="36178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 rot="21303798">
              <a:off x="1301213" y="3805234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38944" y="1834081"/>
            <a:ext cx="5359830" cy="1642706"/>
            <a:chOff x="457200" y="2792314"/>
            <a:chExt cx="5582752" cy="1642706"/>
          </a:xfrm>
        </p:grpSpPr>
        <p:sp>
          <p:nvSpPr>
            <p:cNvPr id="37" name="Smiley Face 36"/>
            <p:cNvSpPr/>
            <p:nvPr/>
          </p:nvSpPr>
          <p:spPr>
            <a:xfrm>
              <a:off x="4784767" y="327375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Smiley Face 37"/>
            <p:cNvSpPr/>
            <p:nvPr/>
          </p:nvSpPr>
          <p:spPr>
            <a:xfrm>
              <a:off x="457200" y="27923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Left Arrow 38"/>
            <p:cNvSpPr/>
            <p:nvPr/>
          </p:nvSpPr>
          <p:spPr>
            <a:xfrm rot="324315" flipV="1">
              <a:off x="1289107" y="3434081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7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" y="0"/>
            <a:ext cx="8867551" cy="51435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8944" y="3879664"/>
            <a:ext cx="5359830" cy="1161270"/>
            <a:chOff x="457200" y="4964894"/>
            <a:chExt cx="5582752" cy="1161270"/>
          </a:xfrm>
        </p:grpSpPr>
        <p:sp>
          <p:nvSpPr>
            <p:cNvPr id="6" name="Smiley Face 5"/>
            <p:cNvSpPr/>
            <p:nvPr/>
          </p:nvSpPr>
          <p:spPr>
            <a:xfrm>
              <a:off x="4784767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Smiley Face 6"/>
            <p:cNvSpPr/>
            <p:nvPr/>
          </p:nvSpPr>
          <p:spPr>
            <a:xfrm>
              <a:off x="457200" y="496489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8944" y="3263841"/>
            <a:ext cx="5359830" cy="1783570"/>
            <a:chOff x="457200" y="4302890"/>
            <a:chExt cx="5582752" cy="1783570"/>
          </a:xfrm>
        </p:grpSpPr>
        <p:sp>
          <p:nvSpPr>
            <p:cNvPr id="20" name="Smiley Face 19"/>
            <p:cNvSpPr/>
            <p:nvPr/>
          </p:nvSpPr>
          <p:spPr>
            <a:xfrm>
              <a:off x="4784767" y="45800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Smiley Face 20"/>
            <p:cNvSpPr/>
            <p:nvPr/>
          </p:nvSpPr>
          <p:spPr>
            <a:xfrm>
              <a:off x="457200" y="4302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225919" flipV="1">
              <a:off x="1289107" y="4830618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Smiley Face 22"/>
            <p:cNvSpPr/>
            <p:nvPr/>
          </p:nvSpPr>
          <p:spPr>
            <a:xfrm>
              <a:off x="457200" y="49251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21303798">
              <a:off x="1301214" y="5107402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438944" y="-227592"/>
            <a:ext cx="7900988" cy="1143000"/>
          </a:xfrm>
          <a:prstGeom prst="rect">
            <a:avLst/>
          </a:prstGeom>
        </p:spPr>
        <p:txBody>
          <a:bodyPr vert="horz" lIns="91387" tIns="45694" rIns="91387" bIns="4569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Cycle of Joy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67187" y="473530"/>
            <a:ext cx="1172749" cy="4567423"/>
            <a:chOff x="7465275" y="1558740"/>
            <a:chExt cx="1221525" cy="4567423"/>
          </a:xfrm>
        </p:grpSpPr>
        <p:sp>
          <p:nvSpPr>
            <p:cNvPr id="9" name="Rectangle 8"/>
            <p:cNvSpPr/>
            <p:nvPr/>
          </p:nvSpPr>
          <p:spPr>
            <a:xfrm>
              <a:off x="7465275" y="1600200"/>
              <a:ext cx="1221525" cy="45259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5275" y="1558740"/>
              <a:ext cx="12215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Joy </a:t>
              </a:r>
            </a:p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7F7F7F"/>
                  </a:solidFill>
                  <a:latin typeface="Calibri"/>
                  <a:cs typeface="+mn-cs"/>
                </a:rPr>
                <a:t>Level</a:t>
              </a:r>
              <a:endParaRPr lang="en-US" sz="3600" dirty="0">
                <a:solidFill>
                  <a:srgbClr val="7F7F7F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1" name="Left Arrow 10"/>
          <p:cNvSpPr/>
          <p:nvPr/>
        </p:nvSpPr>
        <p:spPr>
          <a:xfrm flipV="1">
            <a:off x="1237637" y="4291510"/>
            <a:ext cx="4137754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defTabSz="456927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8944" y="3040608"/>
            <a:ext cx="5359830" cy="1372954"/>
            <a:chOff x="457200" y="3964206"/>
            <a:chExt cx="5582752" cy="1372954"/>
          </a:xfrm>
        </p:grpSpPr>
        <p:sp>
          <p:nvSpPr>
            <p:cNvPr id="25" name="Smiley Face 24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Smiley Face 25"/>
            <p:cNvSpPr/>
            <p:nvPr/>
          </p:nvSpPr>
          <p:spPr>
            <a:xfrm>
              <a:off x="457200" y="417589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21436453">
              <a:off x="1301212" y="4401411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8944" y="2682669"/>
            <a:ext cx="5359830" cy="1507662"/>
            <a:chOff x="457200" y="3617814"/>
            <a:chExt cx="5582752" cy="1507662"/>
          </a:xfrm>
        </p:grpSpPr>
        <p:sp>
          <p:nvSpPr>
            <p:cNvPr id="29" name="Smiley Face 28"/>
            <p:cNvSpPr/>
            <p:nvPr/>
          </p:nvSpPr>
          <p:spPr>
            <a:xfrm>
              <a:off x="4784767" y="3964206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Smiley Face 29"/>
            <p:cNvSpPr/>
            <p:nvPr/>
          </p:nvSpPr>
          <p:spPr>
            <a:xfrm>
              <a:off x="457200" y="36178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Left Arrow 30"/>
            <p:cNvSpPr/>
            <p:nvPr/>
          </p:nvSpPr>
          <p:spPr>
            <a:xfrm rot="329590" flipV="1">
              <a:off x="1289107" y="4178300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8944" y="2327060"/>
            <a:ext cx="5359830" cy="1505334"/>
            <a:chOff x="457200" y="3273750"/>
            <a:chExt cx="5582752" cy="1505334"/>
          </a:xfrm>
        </p:grpSpPr>
        <p:sp>
          <p:nvSpPr>
            <p:cNvPr id="33" name="Smiley Face 32"/>
            <p:cNvSpPr/>
            <p:nvPr/>
          </p:nvSpPr>
          <p:spPr>
            <a:xfrm>
              <a:off x="4784767" y="327375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4" name="Smiley Face 33"/>
            <p:cNvSpPr/>
            <p:nvPr/>
          </p:nvSpPr>
          <p:spPr>
            <a:xfrm>
              <a:off x="457200" y="36178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 rot="21303798">
              <a:off x="1301213" y="3805234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38944" y="1834081"/>
            <a:ext cx="5359830" cy="1642706"/>
            <a:chOff x="457200" y="2792314"/>
            <a:chExt cx="5582752" cy="1642706"/>
          </a:xfrm>
        </p:grpSpPr>
        <p:sp>
          <p:nvSpPr>
            <p:cNvPr id="37" name="Smiley Face 36"/>
            <p:cNvSpPr/>
            <p:nvPr/>
          </p:nvSpPr>
          <p:spPr>
            <a:xfrm>
              <a:off x="4784767" y="327375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Smiley Face 37"/>
            <p:cNvSpPr/>
            <p:nvPr/>
          </p:nvSpPr>
          <p:spPr>
            <a:xfrm>
              <a:off x="457200" y="27923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Left Arrow 38"/>
            <p:cNvSpPr/>
            <p:nvPr/>
          </p:nvSpPr>
          <p:spPr>
            <a:xfrm rot="324315" flipV="1">
              <a:off x="1289107" y="3434081"/>
              <a:ext cx="4309849" cy="45719"/>
            </a:xfrm>
            <a:prstGeom prst="lef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38944" y="1426516"/>
            <a:ext cx="5359830" cy="1568834"/>
            <a:chOff x="457200" y="2384750"/>
            <a:chExt cx="5582752" cy="1568834"/>
          </a:xfrm>
        </p:grpSpPr>
        <p:sp>
          <p:nvSpPr>
            <p:cNvPr id="41" name="Smiley Face 40"/>
            <p:cNvSpPr/>
            <p:nvPr/>
          </p:nvSpPr>
          <p:spPr>
            <a:xfrm>
              <a:off x="4784767" y="2384750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2" name="Smiley Face 41"/>
            <p:cNvSpPr/>
            <p:nvPr/>
          </p:nvSpPr>
          <p:spPr>
            <a:xfrm>
              <a:off x="457200" y="2792314"/>
              <a:ext cx="1255185" cy="1161270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 rot="21303798">
              <a:off x="1301213" y="2979733"/>
              <a:ext cx="4359682" cy="898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6927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8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m &amp; Baby smiling close up Fotolia_77088866_Subscription_Monthly_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79" y="3277261"/>
            <a:ext cx="2542016" cy="1764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Of Joy &amp; Quiet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42" y="1296192"/>
            <a:ext cx="7634378" cy="3656808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Peak Times For Growing Prefrontal Cortex (PFC)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Birth to age 2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4 years old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8 years old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15 years old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First Child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First Grandchild</a:t>
            </a:r>
          </a:p>
          <a:p>
            <a:r>
              <a:rPr lang="en-US" sz="2200" b="1" dirty="0"/>
              <a:t>Good news</a:t>
            </a:r>
          </a:p>
          <a:p>
            <a:pPr lvl="1"/>
            <a:r>
              <a:rPr lang="en-US" b="1" dirty="0"/>
              <a:t>W</a:t>
            </a:r>
            <a:r>
              <a:rPr lang="en-US" b="1" dirty="0" smtClean="0"/>
              <a:t>hile </a:t>
            </a:r>
            <a:r>
              <a:rPr lang="en-US" b="1" dirty="0" smtClean="0">
                <a:solidFill>
                  <a:srgbClr val="C00000"/>
                </a:solidFill>
              </a:rPr>
              <a:t>optimum time for growing our pre-frontal                          cortex through joy is early childhood, </a:t>
            </a:r>
            <a:r>
              <a:rPr lang="en-US" b="1" dirty="0" smtClean="0"/>
              <a:t>the process                                                                  works regardless of our age</a:t>
            </a:r>
            <a:r>
              <a:rPr lang="en-US" dirty="0" smtClean="0"/>
              <a:t>.  </a:t>
            </a:r>
          </a:p>
          <a:p>
            <a:pPr lvl="2"/>
            <a:endParaRPr lang="en-US" sz="2000" dirty="0"/>
          </a:p>
        </p:txBody>
      </p:sp>
      <p:pic>
        <p:nvPicPr>
          <p:cNvPr id="4" name="Picture 3" descr="New Hope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1" y="169107"/>
            <a:ext cx="2291196" cy="9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Of Joy &amp; Quiet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42" y="1296192"/>
            <a:ext cx="7634378" cy="3656808"/>
          </a:xfrm>
        </p:spPr>
        <p:txBody>
          <a:bodyPr>
            <a:normAutofit fontScale="92500"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When The Pre-frontal Cortex Doesn’t Develop Properly We Struggle With. . .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I</a:t>
            </a:r>
            <a:r>
              <a:rPr lang="en-US" sz="2200" b="1" dirty="0">
                <a:solidFill>
                  <a:schemeClr val="tx1"/>
                </a:solidFill>
              </a:rPr>
              <a:t>mpulse control, addictions, time management, attention span, distractibility, procrastination, poor judgment, problems expressing ourselves and a whole host of other issues. 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ADHD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Great News! We Can Grow Our Pre-frontal                              Cortex Through The Rhythm Of Joy And Quiet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We Have Seen First Hand Evidence Of This                                       In Our Recovery Groups</a:t>
            </a:r>
          </a:p>
          <a:p>
            <a:pPr lvl="1"/>
            <a:endParaRPr lang="en-US" dirty="0" smtClean="0"/>
          </a:p>
          <a:p>
            <a:pPr lvl="2"/>
            <a:endParaRPr lang="en-US" sz="2000" dirty="0"/>
          </a:p>
        </p:txBody>
      </p:sp>
      <p:pic>
        <p:nvPicPr>
          <p:cNvPr id="4" name="Picture 3" descr="New Hope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1" y="203106"/>
            <a:ext cx="2291196" cy="933118"/>
          </a:xfrm>
          <a:prstGeom prst="rect">
            <a:avLst/>
          </a:prstGeom>
        </p:spPr>
      </p:pic>
      <p:pic>
        <p:nvPicPr>
          <p:cNvPr id="6" name="Picture 5" descr="Mom &amp; Baby smiling close up Fotolia_77088866_Subscription_Monthly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79" y="3277261"/>
            <a:ext cx="2542016" cy="17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Childhood is a vital time to develop relational joy.</a:t>
            </a:r>
          </a:p>
          <a:p>
            <a:pPr algn="l"/>
            <a:r>
              <a:rPr lang="en-US" dirty="0" smtClean="0"/>
              <a:t>I </a:t>
            </a:r>
            <a:r>
              <a:rPr lang="en-US" dirty="0" smtClean="0"/>
              <a:t>am going to propose a revolutionary concept of Kingdom </a:t>
            </a:r>
            <a:r>
              <a:rPr lang="en-US" dirty="0" smtClean="0"/>
              <a:t>Childlikeness, related to the Omer count.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04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We are in the season of the counting of the </a:t>
            </a:r>
            <a:r>
              <a:rPr lang="en-US" dirty="0" err="1" smtClean="0"/>
              <a:t>omer</a:t>
            </a:r>
            <a:r>
              <a:rPr lang="en-US" dirty="0" smtClean="0"/>
              <a:t>, called </a:t>
            </a:r>
            <a:r>
              <a:rPr lang="en-US" dirty="0" err="1" smtClean="0"/>
              <a:t>s’firah</a:t>
            </a:r>
            <a:r>
              <a:rPr lang="en-US" dirty="0" smtClean="0"/>
              <a:t>, 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ספירה</a:t>
            </a: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  <a:r>
              <a:rPr lang="en-US" dirty="0" smtClean="0"/>
              <a:t> counting the days from Passover to Shavuot</a:t>
            </a:r>
            <a:r>
              <a:rPr lang="en-US" dirty="0" smtClean="0"/>
              <a:t>…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60062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FF">
                <a:gamma/>
                <a:shade val="20000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551" y="628650"/>
            <a:ext cx="371616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7095" y="285750"/>
            <a:ext cx="2304455" cy="4857750"/>
          </a:xfrm>
        </p:spPr>
        <p:txBody>
          <a:bodyPr/>
          <a:lstStyle/>
          <a:p>
            <a:pPr marL="0" indent="0" algn="ctr"/>
            <a:r>
              <a:rPr lang="en-US" dirty="0">
                <a:latin typeface="Algerian" pitchFamily="82" charset="0"/>
              </a:rPr>
              <a:t>Counting the Omer</a:t>
            </a:r>
            <a:r>
              <a:rPr lang="en-US" dirty="0"/>
              <a:t> </a:t>
            </a:r>
          </a:p>
          <a:p>
            <a:pPr marL="0" indent="0" algn="ctr"/>
            <a:r>
              <a:rPr lang="en-US" dirty="0"/>
              <a:t> </a:t>
            </a:r>
            <a:r>
              <a:rPr lang="en-US" i="1" dirty="0" err="1">
                <a:latin typeface="Constantia" pitchFamily="18" charset="0"/>
              </a:rPr>
              <a:t>S'fee-raht</a:t>
            </a:r>
            <a:r>
              <a:rPr lang="en-US" i="1" dirty="0">
                <a:latin typeface="Constantia" pitchFamily="18" charset="0"/>
              </a:rPr>
              <a:t>      Ha-oh-</a:t>
            </a:r>
            <a:r>
              <a:rPr lang="en-US" i="1" dirty="0" err="1">
                <a:latin typeface="Constantia" pitchFamily="18" charset="0"/>
              </a:rPr>
              <a:t>mehr</a:t>
            </a:r>
            <a:endParaRPr lang="en-US" i="1" dirty="0">
              <a:latin typeface="Constantia" pitchFamily="18" charset="0"/>
            </a:endParaRPr>
          </a:p>
          <a:p>
            <a:pPr marL="0" indent="0" algn="ctr"/>
            <a:r>
              <a:rPr lang="en-US" i="1" dirty="0"/>
              <a:t> </a:t>
            </a:r>
            <a:r>
              <a:rPr lang="he-IL" sz="4800" b="1" dirty="0">
                <a:cs typeface="David" pitchFamily="2" charset="-79"/>
              </a:rPr>
              <a:t>סְפִירַת</a:t>
            </a:r>
            <a:r>
              <a:rPr lang="he-IL" b="1" dirty="0">
                <a:cs typeface="David" pitchFamily="2" charset="-79"/>
              </a:rPr>
              <a:t> </a:t>
            </a:r>
            <a:r>
              <a:rPr lang="he-IL" sz="4800" b="1" dirty="0">
                <a:cs typeface="David" pitchFamily="2" charset="-79"/>
              </a:rPr>
              <a:t>הַעֹמֶר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9539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FF">
                <a:gamma/>
                <a:shade val="20000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93813" y="228600"/>
            <a:ext cx="2578795" cy="51435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6818" tIns="33409" rIns="66818" bIns="33409" anchor="ctr"/>
          <a:lstStyle/>
          <a:p>
            <a:pPr algn="l"/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944" y="171450"/>
            <a:ext cx="7900988" cy="4743450"/>
          </a:xfrm>
        </p:spPr>
        <p:txBody>
          <a:bodyPr>
            <a:normAutofit/>
          </a:bodyPr>
          <a:lstStyle/>
          <a:p>
            <a:pPr marL="40601" indent="-40601"/>
            <a:r>
              <a:rPr lang="en-US" b="1" dirty="0"/>
              <a:t>Lev 23.15-16</a:t>
            </a:r>
            <a:r>
              <a:rPr lang="en-US" dirty="0"/>
              <a:t> </a:t>
            </a:r>
            <a:r>
              <a:rPr lang="en-US" altLang="en-US" dirty="0"/>
              <a:t>"</a:t>
            </a:r>
            <a:r>
              <a:rPr lang="en-US" dirty="0"/>
              <a:t>From the day after the day of rest — that is, from the day you bring the sheaf for waving — you are to count seven full weeks, until the day after the seventh week; you are to count fifty days; and then you are to present a new grain offering to A</a:t>
            </a:r>
            <a:r>
              <a:rPr lang="en-US" sz="2900" dirty="0"/>
              <a:t>DONI</a:t>
            </a:r>
            <a:r>
              <a:rPr lang="en-US" dirty="0"/>
              <a:t>.</a:t>
            </a:r>
            <a:r>
              <a:rPr lang="en-US" altLang="en-US" dirty="0"/>
              <a:t>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37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During </a:t>
            </a:r>
            <a:r>
              <a:rPr lang="en-US" dirty="0"/>
              <a:t>the time encompassed by </a:t>
            </a:r>
            <a:r>
              <a:rPr lang="en-US" dirty="0" err="1" smtClean="0"/>
              <a:t>Sefirah</a:t>
            </a:r>
            <a:r>
              <a:rPr lang="en-US" dirty="0" smtClean="0"/>
              <a:t>/counting, t</a:t>
            </a:r>
            <a:r>
              <a:rPr lang="en-US" dirty="0" smtClean="0"/>
              <a:t>he grain harvest ripens </a:t>
            </a:r>
            <a:r>
              <a:rPr lang="en-US" dirty="0"/>
              <a:t>and it is, therefore</a:t>
            </a:r>
            <a:r>
              <a:rPr lang="en-US" dirty="0">
                <a:solidFill>
                  <a:srgbClr val="FFFF99"/>
                </a:solidFill>
              </a:rPr>
              <a:t>, a period of uncertainty </a:t>
            </a:r>
            <a:r>
              <a:rPr lang="en-US" dirty="0" smtClean="0">
                <a:solidFill>
                  <a:srgbClr val="FFFF99"/>
                </a:solidFill>
              </a:rPr>
              <a:t>-- of </a:t>
            </a:r>
            <a:r>
              <a:rPr lang="en-US" dirty="0" smtClean="0">
                <a:solidFill>
                  <a:srgbClr val="FFFF99"/>
                </a:solidFill>
              </a:rPr>
              <a:t>hope </a:t>
            </a:r>
            <a:r>
              <a:rPr lang="en-US" dirty="0">
                <a:solidFill>
                  <a:srgbClr val="FFFF99"/>
                </a:solidFill>
              </a:rPr>
              <a:t>and prayer that our physical sustenance will be continued in abundance</a:t>
            </a:r>
            <a:r>
              <a:rPr lang="en-US" dirty="0"/>
              <a:t>  </a:t>
            </a:r>
            <a:r>
              <a:rPr lang="en-US" baseline="30000" dirty="0"/>
              <a:t>(</a:t>
            </a:r>
            <a:r>
              <a:rPr lang="en-US" baseline="30000" dirty="0" err="1"/>
              <a:t>Abudraham</a:t>
            </a:r>
            <a:r>
              <a:rPr lang="en-US" baseline="30000" dirty="0"/>
              <a:t> </a:t>
            </a:r>
            <a:r>
              <a:rPr lang="en-US" baseline="30000" dirty="0" err="1"/>
              <a:t>Hashalem</a:t>
            </a:r>
            <a:r>
              <a:rPr lang="en-US" baseline="30000" dirty="0"/>
              <a:t>, p. 241; B. R. H. 16a). </a:t>
            </a:r>
            <a:r>
              <a:rPr lang="en-US" dirty="0"/>
              <a:t> 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17879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49" y="0"/>
            <a:ext cx="3675151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138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This </a:t>
            </a:r>
            <a:r>
              <a:rPr lang="en-US" dirty="0"/>
              <a:t>uncertainty was due, in particular, to the fact that in Israel, the hot winds that are so harmful to the crops blow between </a:t>
            </a:r>
            <a:r>
              <a:rPr lang="en-US" dirty="0" err="1"/>
              <a:t>Pesakh</a:t>
            </a:r>
            <a:r>
              <a:rPr lang="en-US" dirty="0"/>
              <a:t> and </a:t>
            </a:r>
            <a:r>
              <a:rPr lang="en-US" dirty="0" err="1"/>
              <a:t>Shavu'ot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Wahrman</a:t>
            </a:r>
            <a:r>
              <a:rPr lang="en-US" sz="2000" dirty="0"/>
              <a:t>, </a:t>
            </a:r>
            <a:r>
              <a:rPr lang="en-US" sz="2000" dirty="0" err="1"/>
              <a:t>Hagei</a:t>
            </a:r>
            <a:r>
              <a:rPr lang="en-US" sz="2000" dirty="0"/>
              <a:t> </a:t>
            </a:r>
            <a:r>
              <a:rPr lang="en-US" sz="2000" dirty="0" err="1"/>
              <a:t>Yisra'el</a:t>
            </a:r>
            <a:r>
              <a:rPr lang="en-US" sz="2000" dirty="0"/>
              <a:t> </a:t>
            </a:r>
            <a:r>
              <a:rPr lang="en-US" sz="2000" dirty="0" err="1"/>
              <a:t>Umo'adaw</a:t>
            </a:r>
            <a:r>
              <a:rPr lang="en-US" sz="2000" dirty="0"/>
              <a:t>, p. </a:t>
            </a:r>
            <a:r>
              <a:rPr lang="en-US" sz="2000" dirty="0"/>
              <a:t>171). </a:t>
            </a:r>
            <a:endParaRPr lang="en-US" sz="2000" dirty="0" smtClean="0"/>
          </a:p>
          <a:p>
            <a:pPr algn="l"/>
            <a:r>
              <a:rPr lang="en-US" dirty="0" smtClean="0"/>
              <a:t>Called the </a:t>
            </a:r>
            <a:r>
              <a:rPr lang="en-US" dirty="0" err="1" smtClean="0"/>
              <a:t>khamsin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59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</a:t>
            </a:r>
            <a:r>
              <a:rPr lang="en-US" dirty="0"/>
              <a:t> </a:t>
            </a:r>
            <a:r>
              <a:rPr lang="en-US" dirty="0" err="1"/>
              <a:t>khamsin</a:t>
            </a:r>
            <a:r>
              <a:rPr lang="en-US" dirty="0"/>
              <a:t> usually arrives in April but occasionally can occur between March to May, carrying great quantities of sand and dust from the deserts, with a speed up to 140 kilometers per hour, and a rise of temperatures as much as 20 °C in two </a:t>
            </a:r>
            <a:r>
              <a:rPr lang="en-US" dirty="0" smtClean="0"/>
              <a:t>hours.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99424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0"/>
            <a:ext cx="799235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598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50" y="0"/>
            <a:ext cx="6785361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767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8"/>
          <a:stretch/>
        </p:blipFill>
        <p:spPr bwMode="auto">
          <a:xfrm>
            <a:off x="350838" y="-4572"/>
            <a:ext cx="8047037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48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During Napoleon's Egyptian Campaign, the French </a:t>
            </a:r>
            <a:r>
              <a:rPr lang="en-US" dirty="0" smtClean="0"/>
              <a:t>soldiers…choked </a:t>
            </a:r>
            <a:r>
              <a:rPr lang="en-US" dirty="0"/>
              <a:t>and fainted in the blinding, suffocating walls of dust</a:t>
            </a:r>
            <a:r>
              <a:rPr lang="en-US" dirty="0" smtClean="0"/>
              <a:t>."</a:t>
            </a:r>
            <a:r>
              <a:rPr lang="en-US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92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During World </a:t>
            </a:r>
            <a:r>
              <a:rPr lang="en-US" dirty="0"/>
              <a:t>War II, "allied and German troops were several times forced to halt in mid-battle because of sandstorms caused by </a:t>
            </a:r>
            <a:r>
              <a:rPr lang="en-US" dirty="0" err="1"/>
              <a:t>khamsin</a:t>
            </a:r>
            <a:r>
              <a:rPr lang="en-US" dirty="0"/>
              <a:t> ... Grains of sand whirled by the wind blinded the soldiers and created electrical disturbances that rendered compasses useless</a:t>
            </a:r>
            <a:r>
              <a:rPr lang="en-US" dirty="0" smtClean="0"/>
              <a:t>."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8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In</a:t>
            </a:r>
            <a:r>
              <a:rPr lang="en-US" dirty="0"/>
              <a:t> Israel, </a:t>
            </a:r>
            <a:r>
              <a:rPr lang="en-US" dirty="0" err="1"/>
              <a:t>khamsin</a:t>
            </a:r>
            <a:r>
              <a:rPr lang="en-US" dirty="0"/>
              <a:t> 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חמסין</a:t>
            </a:r>
            <a:r>
              <a:rPr lang="he-IL" dirty="0" smtClean="0"/>
              <a:t>‎‎ </a:t>
            </a:r>
            <a:r>
              <a:rPr lang="en-US" dirty="0"/>
              <a:t>is known </a:t>
            </a:r>
            <a:endParaRPr lang="en-US" dirty="0" smtClean="0"/>
          </a:p>
          <a:p>
            <a:pPr marL="228458" indent="-228458" algn="l"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formally as </a:t>
            </a:r>
            <a:r>
              <a:rPr lang="en-US" i="1" dirty="0" err="1"/>
              <a:t>sharav</a:t>
            </a:r>
            <a:r>
              <a:rPr lang="en-US" dirty="0"/>
              <a:t> </a:t>
            </a:r>
            <a:r>
              <a:rPr lang="en-US" dirty="0" smtClean="0"/>
              <a:t> 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שרב</a:t>
            </a:r>
            <a:endParaRPr lang="en-US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28458" indent="-228458" algn="l">
              <a:buFont typeface="Arial" panose="020B0604020202020204" pitchFamily="34" charset="0"/>
              <a:buChar char="•"/>
            </a:pPr>
            <a:r>
              <a:rPr lang="en-US" dirty="0" smtClean="0"/>
              <a:t>the</a:t>
            </a:r>
            <a:r>
              <a:rPr lang="en-US" dirty="0"/>
              <a:t> Biblical term for </a:t>
            </a:r>
            <a:r>
              <a:rPr lang="en-US" dirty="0" err="1"/>
              <a:t>khamsin</a:t>
            </a:r>
            <a:r>
              <a:rPr lang="en-US" dirty="0"/>
              <a:t> is </a:t>
            </a:r>
            <a:r>
              <a:rPr lang="en-US" i="1" dirty="0" err="1"/>
              <a:t>ruaḥ</a:t>
            </a:r>
            <a:r>
              <a:rPr lang="en-US" i="1" dirty="0"/>
              <a:t> </a:t>
            </a:r>
            <a:r>
              <a:rPr lang="en-US" i="1" dirty="0" err="1" smtClean="0"/>
              <a:t>qadīm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רוח קדים</a:t>
            </a:r>
            <a:r>
              <a:rPr lang="he-IL" dirty="0" smtClean="0"/>
              <a:t> </a:t>
            </a:r>
            <a:r>
              <a:rPr lang="en-US" dirty="0" smtClean="0"/>
              <a:t> or </a:t>
            </a:r>
            <a:r>
              <a:rPr lang="en-US" dirty="0"/>
              <a:t>"east wind"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333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" y="0"/>
            <a:ext cx="8778875" cy="5143500"/>
          </a:xfrm>
        </p:spPr>
        <p:txBody>
          <a:bodyPr>
            <a:normAutofit/>
          </a:bodyPr>
          <a:lstStyle/>
          <a:p>
            <a:pPr marL="228458" indent="-228458">
              <a:buNone/>
            </a:pPr>
            <a:r>
              <a:rPr lang="en-US" altLang="en-US" dirty="0"/>
              <a:t>	Two prevailing winds in Israel.  E and W., West is life.  </a:t>
            </a:r>
            <a:endParaRPr lang="en-US" altLang="en-US" dirty="0" smtClean="0"/>
          </a:p>
          <a:p>
            <a:r>
              <a:rPr lang="en-US" altLang="en-US" dirty="0" smtClean="0"/>
              <a:t>3.5 </a:t>
            </a:r>
            <a:r>
              <a:rPr lang="en-US" altLang="en-US" dirty="0"/>
              <a:t>years wind from E in time of </a:t>
            </a:r>
            <a:r>
              <a:rPr lang="en-US" altLang="en-US" dirty="0" smtClean="0"/>
              <a:t>Eliyahu / Elijah</a:t>
            </a:r>
            <a:endParaRPr lang="en-US" altLang="en-US" dirty="0"/>
          </a:p>
          <a:p>
            <a:pPr marL="228600" indent="-173038"/>
            <a:r>
              <a:rPr lang="en-US" altLang="en-US" dirty="0" smtClean="0"/>
              <a:t>seven </a:t>
            </a:r>
            <a:r>
              <a:rPr lang="en-US" altLang="en-US" dirty="0"/>
              <a:t>ears, thin and blasted by the east wind, sprang up</a:t>
            </a:r>
          </a:p>
        </p:txBody>
      </p:sp>
    </p:spTree>
    <p:extLst>
      <p:ext uri="{BB962C8B-B14F-4D97-AF65-F5344CB8AC3E}">
        <p14:creationId xmlns:p14="http://schemas.microsoft.com/office/powerpoint/2010/main" val="32133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" y="0"/>
            <a:ext cx="8778875" cy="5143500"/>
          </a:xfrm>
        </p:spPr>
        <p:txBody>
          <a:bodyPr/>
          <a:lstStyle/>
          <a:p>
            <a:pPr marL="518801" lvl="1" indent="-342692">
              <a:lnSpc>
                <a:spcPct val="90000"/>
              </a:lnSpc>
            </a:pPr>
            <a:r>
              <a:rPr lang="en-US" altLang="en-US" dirty="0"/>
              <a:t>A</a:t>
            </a:r>
            <a:r>
              <a:rPr lang="en-US" altLang="en-US" sz="2800" dirty="0"/>
              <a:t>DONI</a:t>
            </a:r>
            <a:r>
              <a:rPr lang="en-US" altLang="en-US" dirty="0"/>
              <a:t> caused an east wind to blow on the land all day and all night; and in the morning the east wind brought the </a:t>
            </a:r>
            <a:r>
              <a:rPr lang="en-US" altLang="en-US" dirty="0" smtClean="0"/>
              <a:t>locusts</a:t>
            </a:r>
          </a:p>
          <a:p>
            <a:pPr marL="518801" lvl="1" indent="-342692">
              <a:lnSpc>
                <a:spcPct val="90000"/>
              </a:lnSpc>
            </a:pPr>
            <a:r>
              <a:rPr lang="en-US" altLang="en-US" dirty="0" smtClean="0"/>
              <a:t>Moshe </a:t>
            </a:r>
            <a:r>
              <a:rPr lang="en-US" altLang="en-US" dirty="0"/>
              <a:t>reached his hand out over the sea, and A</a:t>
            </a:r>
            <a:r>
              <a:rPr lang="en-US" altLang="en-US" sz="2800" dirty="0"/>
              <a:t>DONI</a:t>
            </a:r>
            <a:r>
              <a:rPr lang="en-US" altLang="en-US" dirty="0"/>
              <a:t> caused the sea to go back before a strong east wind all night. </a:t>
            </a:r>
          </a:p>
        </p:txBody>
      </p:sp>
    </p:spTree>
    <p:extLst>
      <p:ext uri="{BB962C8B-B14F-4D97-AF65-F5344CB8AC3E}">
        <p14:creationId xmlns:p14="http://schemas.microsoft.com/office/powerpoint/2010/main" val="145144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2" y="42"/>
            <a:ext cx="8209129" cy="458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030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marL="518801" lvl="1" indent="-342692" algn="l">
              <a:lnSpc>
                <a:spcPct val="90000"/>
              </a:lnSpc>
              <a:buFontTx/>
              <a:buChar char="–"/>
            </a:pPr>
            <a:r>
              <a:rPr lang="en-US" altLang="en-US" dirty="0">
                <a:solidFill>
                  <a:srgbClr val="FFFFFF"/>
                </a:solidFill>
              </a:rPr>
              <a:t>He made the sea become dry land</a:t>
            </a:r>
          </a:p>
          <a:p>
            <a:pPr marL="518801" lvl="1" indent="-342692" algn="l">
              <a:lnSpc>
                <a:spcPct val="90000"/>
              </a:lnSpc>
              <a:buFontTx/>
              <a:buChar char="–"/>
            </a:pPr>
            <a:r>
              <a:rPr lang="en-US" altLang="en-US" dirty="0">
                <a:solidFill>
                  <a:srgbClr val="FFFF99"/>
                </a:solidFill>
              </a:rPr>
              <a:t>Murder was not punishable during the </a:t>
            </a:r>
            <a:r>
              <a:rPr lang="en-US" altLang="en-US" dirty="0" err="1">
                <a:solidFill>
                  <a:srgbClr val="FFFF99"/>
                </a:solidFill>
              </a:rPr>
              <a:t>khamsin</a:t>
            </a:r>
            <a:r>
              <a:rPr lang="en-US" altLang="en-US" dirty="0">
                <a:solidFill>
                  <a:srgbClr val="FFFF99"/>
                </a:solidFill>
              </a:rPr>
              <a:t> time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65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Therefore</a:t>
            </a:r>
            <a:r>
              <a:rPr lang="en-US" dirty="0"/>
              <a:t>, this counting time is somewhat solemn, for the harvest is at risk. Historically, the </a:t>
            </a:r>
            <a:r>
              <a:rPr lang="en-US" dirty="0" err="1"/>
              <a:t>omer</a:t>
            </a:r>
            <a:r>
              <a:rPr lang="en-US" dirty="0"/>
              <a:t> period has been marked by several tragedies occurring to our people. </a:t>
            </a:r>
          </a:p>
        </p:txBody>
      </p:sp>
    </p:spTree>
    <p:extLst>
      <p:ext uri="{BB962C8B-B14F-4D97-AF65-F5344CB8AC3E}">
        <p14:creationId xmlns:p14="http://schemas.microsoft.com/office/powerpoint/2010/main" val="64502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</a:t>
            </a:r>
            <a:r>
              <a:rPr lang="en-US" dirty="0"/>
              <a:t>last great deportation to the gas chambers, that of the Jews of Hungary, took place during </a:t>
            </a:r>
            <a:r>
              <a:rPr lang="en-US" dirty="0" smtClean="0"/>
              <a:t>this </a:t>
            </a:r>
            <a:r>
              <a:rPr lang="en-US" dirty="0" err="1"/>
              <a:t>Sefirah</a:t>
            </a:r>
            <a:r>
              <a:rPr lang="en-US" dirty="0"/>
              <a:t> period.  </a:t>
            </a:r>
          </a:p>
        </p:txBody>
      </p:sp>
    </p:spTree>
    <p:extLst>
      <p:ext uri="{BB962C8B-B14F-4D97-AF65-F5344CB8AC3E}">
        <p14:creationId xmlns:p14="http://schemas.microsoft.com/office/powerpoint/2010/main" val="3334356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</a:t>
            </a:r>
            <a:r>
              <a:rPr lang="en-US" dirty="0" smtClean="0"/>
              <a:t>Knesset of </a:t>
            </a:r>
            <a:r>
              <a:rPr lang="en-US" dirty="0"/>
              <a:t>Israel decided to fix the twenty-seventh of Nisan as Memorial Day for those slaughtered by the Nazis during World War </a:t>
            </a:r>
            <a:r>
              <a:rPr lang="en-US" dirty="0" smtClean="0"/>
              <a:t>II, called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יוֹם הַשּׁוֹאָה </a:t>
            </a:r>
            <a:r>
              <a:rPr lang="en-US" dirty="0"/>
              <a:t>Yom </a:t>
            </a:r>
            <a:r>
              <a:rPr lang="en-US" dirty="0" err="1"/>
              <a:t>HaShoah</a:t>
            </a:r>
            <a:r>
              <a:rPr lang="en-US" dirty="0"/>
              <a:t>, Holocaust Memorial Day, and was observed April </a:t>
            </a:r>
            <a:r>
              <a:rPr lang="en-US" dirty="0" smtClean="0"/>
              <a:t>23, 2017</a:t>
            </a:r>
            <a:r>
              <a:rPr lang="en-US" dirty="0"/>
              <a:t>.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90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Some communities of faith in the Messiah make it a point to have a time of intercession and protracted fasting in the weeks BEFORE Passover. </a:t>
            </a:r>
          </a:p>
        </p:txBody>
      </p:sp>
    </p:spTree>
    <p:extLst>
      <p:ext uri="{BB962C8B-B14F-4D97-AF65-F5344CB8AC3E}">
        <p14:creationId xmlns:p14="http://schemas.microsoft.com/office/powerpoint/2010/main" val="46114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According </a:t>
            </a:r>
            <a:r>
              <a:rPr lang="en-US" dirty="0"/>
              <a:t>to the Jewish understanding of times and seasons, </a:t>
            </a:r>
            <a:r>
              <a:rPr lang="en-US" dirty="0">
                <a:solidFill>
                  <a:srgbClr val="FFFF99"/>
                </a:solidFill>
              </a:rPr>
              <a:t>it would be wise to make the days of the Omer to be such a time, </a:t>
            </a:r>
            <a:r>
              <a:rPr lang="en-US" dirty="0" smtClean="0">
                <a:solidFill>
                  <a:srgbClr val="FFFF99"/>
                </a:solidFill>
              </a:rPr>
              <a:t>fasting and intercession, AFTER </a:t>
            </a:r>
            <a:r>
              <a:rPr lang="en-US" dirty="0">
                <a:solidFill>
                  <a:srgbClr val="FFFF99"/>
                </a:solidFill>
              </a:rPr>
              <a:t>Passover.  </a:t>
            </a:r>
            <a:endParaRPr lang="en-US" dirty="0" smtClean="0">
              <a:solidFill>
                <a:srgbClr val="FFFF99"/>
              </a:solidFill>
            </a:endParaRPr>
          </a:p>
          <a:p>
            <a:pPr algn="l"/>
            <a:r>
              <a:rPr lang="en-US" dirty="0" smtClean="0"/>
              <a:t>Harvest time, risky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454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I’m going to propose a fast that relates to the scripture about childlikeness and </a:t>
            </a:r>
            <a:r>
              <a:rPr lang="en-US" dirty="0" smtClean="0"/>
              <a:t>joy building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Fasting from unkindness.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87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11952" r="12219" b="15672"/>
          <a:stretch/>
        </p:blipFill>
        <p:spPr bwMode="auto">
          <a:xfrm>
            <a:off x="726427" y="11205"/>
            <a:ext cx="6787245" cy="513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389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http://shaunti.com/</a:t>
            </a:r>
            <a:endParaRPr lang="en-US" sz="2800" dirty="0" smtClean="0"/>
          </a:p>
          <a:p>
            <a:pPr algn="l"/>
            <a:r>
              <a:rPr lang="en-US" sz="2800" dirty="0" smtClean="0">
                <a:hlinkClick r:id="rId3"/>
              </a:rPr>
              <a:t>http</a:t>
            </a:r>
            <a:r>
              <a:rPr lang="en-US" sz="2800" dirty="0">
                <a:hlinkClick r:id="rId3"/>
              </a:rPr>
              <a:t>://www.jointhekindnesschallenge.com</a:t>
            </a:r>
            <a:r>
              <a:rPr lang="en-US" sz="2800" dirty="0" smtClean="0">
                <a:hlinkClick r:id="rId3"/>
              </a:rPr>
              <a:t>/</a:t>
            </a:r>
            <a:endParaRPr lang="en-US" sz="2800" dirty="0" smtClean="0"/>
          </a:p>
          <a:p>
            <a:pPr algn="l"/>
            <a:r>
              <a:rPr lang="en-US" dirty="0" smtClean="0"/>
              <a:t>We’re not nearly as kind as we think we are!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267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Fast from </a:t>
            </a:r>
            <a:r>
              <a:rPr lang="en-US" dirty="0" smtClean="0">
                <a:solidFill>
                  <a:srgbClr val="FFFF99"/>
                </a:solidFill>
              </a:rPr>
              <a:t>unkindness</a:t>
            </a:r>
            <a:r>
              <a:rPr lang="en-US" dirty="0" smtClean="0"/>
              <a:t> for 30 days!</a:t>
            </a:r>
          </a:p>
          <a:p>
            <a:pPr marL="456927" indent="-456927" algn="l">
              <a:buFont typeface="+mj-lt"/>
              <a:buAutoNum type="arabicPeriod"/>
            </a:pPr>
            <a:r>
              <a:rPr lang="en-US" dirty="0" smtClean="0"/>
              <a:t>Say NOTHING negative to the person, or about them to others.</a:t>
            </a:r>
          </a:p>
          <a:p>
            <a:pPr marL="456927" indent="-456927" algn="l">
              <a:buFont typeface="+mj-lt"/>
              <a:buAutoNum type="arabicPeriod"/>
            </a:pPr>
            <a:r>
              <a:rPr lang="en-US" dirty="0" smtClean="0"/>
              <a:t>Say something positive to them and about them to others.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2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 descr="Image result for solar eclipse 2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8156"/>
          <a:stretch/>
        </p:blipFill>
        <p:spPr bwMode="auto">
          <a:xfrm>
            <a:off x="576956" y="57150"/>
            <a:ext cx="7731388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851" y="26"/>
            <a:ext cx="4797686" cy="1323326"/>
          </a:xfrm>
          <a:prstGeom prst="rect">
            <a:avLst/>
          </a:prstGeom>
          <a:noFill/>
        </p:spPr>
        <p:txBody>
          <a:bodyPr wrap="none" lIns="91326" tIns="45664" rIns="91326" bIns="45664" rtlCol="0">
            <a:spAutoFit/>
          </a:bodyPr>
          <a:lstStyle/>
          <a:p>
            <a:pPr algn="l"/>
            <a:r>
              <a:rPr lang="en-US" dirty="0" smtClean="0"/>
              <a:t>Total Solar Eclipse</a:t>
            </a:r>
          </a:p>
          <a:p>
            <a:pPr algn="l"/>
            <a:r>
              <a:rPr lang="en-US" dirty="0" smtClean="0"/>
              <a:t>Aug 21,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80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3. Do some small act of kindness or generosity.  </a:t>
            </a:r>
            <a:endParaRPr lang="en-US" dirty="0" smtClean="0"/>
          </a:p>
          <a:p>
            <a:pPr algn="l"/>
            <a:r>
              <a:rPr lang="en-US" dirty="0" smtClean="0"/>
              <a:t>89</a:t>
            </a:r>
            <a:r>
              <a:rPr lang="en-US" dirty="0" smtClean="0"/>
              <a:t>% of relationships improved.</a:t>
            </a:r>
          </a:p>
          <a:p>
            <a:pPr algn="l"/>
            <a:r>
              <a:rPr lang="en-US" dirty="0" smtClean="0">
                <a:solidFill>
                  <a:srgbClr val="FFFF99"/>
                </a:solidFill>
              </a:rPr>
              <a:t>Intentional kindness transforms relationships, impacts those around you, and changes YOU.</a:t>
            </a:r>
            <a:endParaRPr lang="en-US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98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A thirty day fast from </a:t>
            </a:r>
            <a:r>
              <a:rPr lang="en-US" dirty="0" smtClean="0"/>
              <a:t>unkindness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Enables us to be joyful, as Yeshua here teaches. </a:t>
            </a:r>
            <a:r>
              <a:rPr lang="en-US" dirty="0"/>
              <a:t>Elicits dopamine in the pre-frontal cortex </a:t>
            </a:r>
            <a:r>
              <a:rPr lang="en-US" dirty="0">
                <a:sym typeface="Wingdings" panose="05000000000000000000" pitchFamily="2" charset="2"/>
              </a:rPr>
              <a:t> joy</a:t>
            </a:r>
            <a:r>
              <a:rPr lang="en-US" dirty="0" smtClean="0">
                <a:sym typeface="Wingdings" panose="05000000000000000000" pitchFamily="2" charset="2"/>
              </a:rPr>
              <a:t>.</a:t>
            </a:r>
            <a:endParaRPr lang="en-US" dirty="0" smtClean="0"/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 smtClean="0"/>
              <a:t>Counts the Omer harvest days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Transforms relationships.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/>
              <a:t>Prepares for Shavuot/Pentecost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50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Most men are deeply touched by receiving a simple “Thank you” from their wives.  A man’s greatest desire is to do something well– and have it </a:t>
            </a:r>
            <a:r>
              <a:rPr lang="en-US" dirty="0" smtClean="0"/>
              <a:t>noticed </a:t>
            </a:r>
            <a:r>
              <a:rPr lang="en-US" dirty="0" smtClean="0"/>
              <a:t>and appreciated.  “When she tells me ‘Thank you’ …that simple act does wonders for 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65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1 </a:t>
            </a:r>
            <a:r>
              <a:rPr lang="en-US" baseline="30000" dirty="0" err="1" smtClean="0"/>
              <a:t>Cor</a:t>
            </a:r>
            <a:r>
              <a:rPr lang="en-US" baseline="30000" dirty="0" smtClean="0"/>
              <a:t> 16.13-14</a:t>
            </a:r>
            <a:r>
              <a:rPr lang="en-US" dirty="0" smtClean="0"/>
              <a:t> Stand </a:t>
            </a:r>
            <a:r>
              <a:rPr lang="en-US" dirty="0"/>
              <a:t>firm in the faith! Be men of courage! Be strong! </a:t>
            </a:r>
            <a:r>
              <a:rPr lang="en-US" dirty="0" smtClean="0"/>
              <a:t>Let </a:t>
            </a:r>
            <a:r>
              <a:rPr lang="en-US" dirty="0"/>
              <a:t>all that you do be done in love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>
                <a:solidFill>
                  <a:srgbClr val="FFFF99"/>
                </a:solidFill>
              </a:rPr>
              <a:t>Pull yourself out of bad mood:  when depressed, morose, discouraged, grumpy, upset.</a:t>
            </a:r>
            <a:endParaRPr lang="en-US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50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err="1" smtClean="0"/>
              <a:t>T’hillim</a:t>
            </a:r>
            <a:r>
              <a:rPr lang="en-US" baseline="30000" dirty="0" smtClean="0"/>
              <a:t>/Ps 42.12 TLV</a:t>
            </a:r>
            <a:r>
              <a:rPr lang="en-US" b="1" baseline="30000" dirty="0"/>
              <a:t> </a:t>
            </a:r>
            <a:r>
              <a:rPr lang="en-US" dirty="0"/>
              <a:t>Why are you downcast</a:t>
            </a:r>
            <a:r>
              <a:rPr lang="en-US" dirty="0" smtClean="0"/>
              <a:t>, O </a:t>
            </a:r>
            <a:r>
              <a:rPr lang="en-US" dirty="0"/>
              <a:t>my </a:t>
            </a:r>
            <a:r>
              <a:rPr lang="en-US" dirty="0" smtClean="0"/>
              <a:t>soul? Why </a:t>
            </a:r>
            <a:r>
              <a:rPr lang="en-US" dirty="0"/>
              <a:t>are you murmuring within me?</a:t>
            </a:r>
            <a:br>
              <a:rPr lang="en-US" dirty="0"/>
            </a:br>
            <a:r>
              <a:rPr lang="en-US" dirty="0">
                <a:solidFill>
                  <a:srgbClr val="FFFF99"/>
                </a:solidFill>
              </a:rPr>
              <a:t>Hope in God, for I will yet praise </a:t>
            </a:r>
            <a:r>
              <a:rPr lang="en-US" dirty="0" smtClean="0">
                <a:solidFill>
                  <a:srgbClr val="FFFF99"/>
                </a:solidFill>
              </a:rPr>
              <a:t>Him, the </a:t>
            </a:r>
            <a:r>
              <a:rPr lang="en-US" dirty="0">
                <a:solidFill>
                  <a:srgbClr val="FFFF99"/>
                </a:solidFill>
              </a:rPr>
              <a:t>salvation of my countenance</a:t>
            </a:r>
            <a:r>
              <a:rPr lang="en-US" dirty="0"/>
              <a:t> and my God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FACE SAVER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873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Unkindness is the </a:t>
            </a:r>
            <a:r>
              <a:rPr lang="en-US" dirty="0" err="1" smtClean="0"/>
              <a:t>khamsin</a:t>
            </a:r>
            <a:r>
              <a:rPr lang="en-US" dirty="0" smtClean="0"/>
              <a:t> of relationships, the east wind of death, abetting [not causing] depression, anger, withdrawal.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111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 thirty day fast from unkindness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635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Kindness is a superfood, superpower.  </a:t>
            </a:r>
          </a:p>
          <a:p>
            <a:pPr marL="176213" indent="-176213" algn="l">
              <a:buFont typeface="Arial" panose="020B0604020202020204" pitchFamily="34" charset="0"/>
              <a:buChar char="•"/>
            </a:pPr>
            <a:r>
              <a:rPr lang="en-US" dirty="0" smtClean="0"/>
              <a:t>Explosive</a:t>
            </a:r>
          </a:p>
          <a:p>
            <a:pPr marL="176213" indent="-176213" algn="l">
              <a:buFont typeface="Arial" panose="020B0604020202020204" pitchFamily="34" charset="0"/>
              <a:buChar char="•"/>
            </a:pPr>
            <a:r>
              <a:rPr lang="en-US" dirty="0" smtClean="0"/>
              <a:t>Supernatural</a:t>
            </a:r>
          </a:p>
          <a:p>
            <a:pPr marL="176213" indent="-176213" algn="l">
              <a:buFont typeface="Arial" panose="020B0604020202020204" pitchFamily="34" charset="0"/>
              <a:buChar char="•"/>
            </a:pPr>
            <a:r>
              <a:rPr lang="en-US" dirty="0" smtClean="0"/>
              <a:t>Transformational: melts hardness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6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Luke 6.35</a:t>
            </a:r>
            <a:r>
              <a:rPr lang="en-US" b="1" baseline="30000" dirty="0"/>
              <a:t> </a:t>
            </a:r>
            <a:r>
              <a:rPr lang="en-US" dirty="0"/>
              <a:t>But love your enemies, do good, and lend expecting nothing back! Your reward will be great, and you will be children of </a:t>
            </a:r>
            <a:r>
              <a:rPr lang="en-US" i="1" dirty="0" err="1"/>
              <a:t>Ha‘Elyon</a:t>
            </a:r>
            <a:r>
              <a:rPr lang="en-US" dirty="0"/>
              <a:t>; </a:t>
            </a:r>
            <a:r>
              <a:rPr lang="en-US" dirty="0">
                <a:solidFill>
                  <a:srgbClr val="FFFF99"/>
                </a:solidFill>
              </a:rPr>
              <a:t>for he is kind to the ungrateful and the wicked. </a:t>
            </a:r>
            <a:endParaRPr lang="en-US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305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We have a library copy of the book.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69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4" y="-4572"/>
            <a:ext cx="7155496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8147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6319" r="12693" b="15289"/>
          <a:stretch/>
        </p:blipFill>
        <p:spPr bwMode="auto">
          <a:xfrm>
            <a:off x="884237" y="-35345"/>
            <a:ext cx="6236006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37" y="4401910"/>
            <a:ext cx="7853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jointhekindnesschallenge.com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288516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 </a:t>
            </a:r>
            <a:r>
              <a:rPr lang="en-US" dirty="0" err="1" smtClean="0"/>
              <a:t>S’firah</a:t>
            </a:r>
            <a:r>
              <a:rPr lang="en-US" dirty="0" smtClean="0"/>
              <a:t>/ Omer counting time fast from unkindness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8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74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52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9472" y="0"/>
            <a:ext cx="8266774" cy="51435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1" t="68060" r="32790" b="8866"/>
          <a:stretch/>
        </p:blipFill>
        <p:spPr bwMode="auto">
          <a:xfrm>
            <a:off x="2452643" y="179"/>
            <a:ext cx="4084890" cy="518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419292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6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0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1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42201</TotalTime>
  <Words>3250</Words>
  <Application>Microsoft Office PowerPoint</Application>
  <PresentationFormat>Custom</PresentationFormat>
  <Paragraphs>466</Paragraphs>
  <Slides>71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1_Default Design</vt:lpstr>
      <vt:lpstr>136_Default Design</vt:lpstr>
      <vt:lpstr>128_Default Design</vt:lpstr>
      <vt:lpstr>129_Default Design</vt:lpstr>
      <vt:lpstr>130_Default Design</vt:lpstr>
      <vt:lpstr>131_Default Design</vt:lpstr>
      <vt:lpstr>Office Theme</vt:lpstr>
      <vt:lpstr>1_Office Theme</vt:lpstr>
      <vt:lpstr>2_Office Theme</vt:lpstr>
      <vt:lpstr>22_Default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Mattityahu (Matthew) 18:1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Mattityahu (Matthew) 18:1</vt:lpstr>
      <vt:lpstr>Mattityahu (Matthew) 18:2</vt:lpstr>
      <vt:lpstr>Mattityahu (Matthew) 18:3</vt:lpstr>
      <vt:lpstr>Mattityahu (Matthew) 18:4</vt:lpstr>
      <vt:lpstr>PowerPoint Presentation</vt:lpstr>
      <vt:lpstr>Cycle Of Joy &amp; Quiet </vt:lpstr>
      <vt:lpstr>Cycle Of Joy &amp; Quiet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Cycle Of Joy &amp; Quiet </vt:lpstr>
      <vt:lpstr>Cycle Of Joy &amp; Quiet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 HaOlam Messianic Congregation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Shmuel Wolkenfeld</dc:creator>
  <cp:lastModifiedBy>Shmuel</cp:lastModifiedBy>
  <cp:revision>1072</cp:revision>
  <dcterms:created xsi:type="dcterms:W3CDTF">2006-04-21T19:34:43Z</dcterms:created>
  <dcterms:modified xsi:type="dcterms:W3CDTF">2017-04-29T13:35:38Z</dcterms:modified>
</cp:coreProperties>
</file>