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14" r:id="rId2"/>
    <p:sldMasterId id="2147483716" r:id="rId3"/>
    <p:sldMasterId id="2147483718" r:id="rId4"/>
    <p:sldMasterId id="2147483720" r:id="rId5"/>
    <p:sldMasterId id="2147483722" r:id="rId6"/>
    <p:sldMasterId id="2147483724" r:id="rId7"/>
  </p:sldMasterIdLst>
  <p:notesMasterIdLst>
    <p:notesMasterId r:id="rId78"/>
  </p:notesMasterIdLst>
  <p:handoutMasterIdLst>
    <p:handoutMasterId r:id="rId79"/>
  </p:handoutMasterIdLst>
  <p:sldIdLst>
    <p:sldId id="2045" r:id="rId8"/>
    <p:sldId id="2046" r:id="rId9"/>
    <p:sldId id="2047" r:id="rId10"/>
    <p:sldId id="2189" r:id="rId11"/>
    <p:sldId id="2180" r:id="rId12"/>
    <p:sldId id="2255" r:id="rId13"/>
    <p:sldId id="2248" r:id="rId14"/>
    <p:sldId id="2247" r:id="rId15"/>
    <p:sldId id="2261" r:id="rId16"/>
    <p:sldId id="2262" r:id="rId17"/>
    <p:sldId id="2274" r:id="rId18"/>
    <p:sldId id="2258" r:id="rId19"/>
    <p:sldId id="2263" r:id="rId20"/>
    <p:sldId id="2251" r:id="rId21"/>
    <p:sldId id="2285" r:id="rId22"/>
    <p:sldId id="2275" r:id="rId23"/>
    <p:sldId id="2280" r:id="rId24"/>
    <p:sldId id="2276" r:id="rId25"/>
    <p:sldId id="2266" r:id="rId26"/>
    <p:sldId id="2264" r:id="rId27"/>
    <p:sldId id="2265" r:id="rId28"/>
    <p:sldId id="2256" r:id="rId29"/>
    <p:sldId id="2257" r:id="rId30"/>
    <p:sldId id="2295" r:id="rId31"/>
    <p:sldId id="2296" r:id="rId32"/>
    <p:sldId id="2297" r:id="rId33"/>
    <p:sldId id="2298" r:id="rId34"/>
    <p:sldId id="2299" r:id="rId35"/>
    <p:sldId id="2330" r:id="rId36"/>
    <p:sldId id="2331" r:id="rId37"/>
    <p:sldId id="2332" r:id="rId38"/>
    <p:sldId id="2333" r:id="rId39"/>
    <p:sldId id="2292" r:id="rId40"/>
    <p:sldId id="2293" r:id="rId41"/>
    <p:sldId id="2294" r:id="rId42"/>
    <p:sldId id="2268" r:id="rId43"/>
    <p:sldId id="2267" r:id="rId44"/>
    <p:sldId id="2306" r:id="rId45"/>
    <p:sldId id="2305" r:id="rId46"/>
    <p:sldId id="2286" r:id="rId47"/>
    <p:sldId id="2287" r:id="rId48"/>
    <p:sldId id="2320" r:id="rId49"/>
    <p:sldId id="2321" r:id="rId50"/>
    <p:sldId id="2322" r:id="rId51"/>
    <p:sldId id="2316" r:id="rId52"/>
    <p:sldId id="2317" r:id="rId53"/>
    <p:sldId id="2307" r:id="rId54"/>
    <p:sldId id="2315" r:id="rId55"/>
    <p:sldId id="2334" r:id="rId56"/>
    <p:sldId id="2318" r:id="rId57"/>
    <p:sldId id="2319" r:id="rId58"/>
    <p:sldId id="2312" r:id="rId59"/>
    <p:sldId id="2259" r:id="rId60"/>
    <p:sldId id="2273" r:id="rId61"/>
    <p:sldId id="2270" r:id="rId62"/>
    <p:sldId id="2269" r:id="rId63"/>
    <p:sldId id="2289" r:id="rId64"/>
    <p:sldId id="2288" r:id="rId65"/>
    <p:sldId id="2301" r:id="rId66"/>
    <p:sldId id="2290" r:id="rId67"/>
    <p:sldId id="2291" r:id="rId68"/>
    <p:sldId id="2271" r:id="rId69"/>
    <p:sldId id="2272" r:id="rId70"/>
    <p:sldId id="2326" r:id="rId71"/>
    <p:sldId id="2327" r:id="rId72"/>
    <p:sldId id="2328" r:id="rId73"/>
    <p:sldId id="2329" r:id="rId74"/>
    <p:sldId id="2325" r:id="rId75"/>
    <p:sldId id="2323" r:id="rId76"/>
    <p:sldId id="2324" r:id="rId77"/>
  </p:sldIdLst>
  <p:sldSz cx="8778875" cy="51435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1pPr>
    <a:lvl2pPr marL="366841" algn="ctr" rtl="0" fontAlgn="base">
      <a:spcBef>
        <a:spcPct val="0"/>
      </a:spcBef>
      <a:spcAft>
        <a:spcPct val="0"/>
      </a:spcAft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2pPr>
    <a:lvl3pPr marL="733743" algn="ctr" rtl="0" fontAlgn="base">
      <a:spcBef>
        <a:spcPct val="0"/>
      </a:spcBef>
      <a:spcAft>
        <a:spcPct val="0"/>
      </a:spcAft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3pPr>
    <a:lvl4pPr marL="1100416" algn="ctr" rtl="0" fontAlgn="base">
      <a:spcBef>
        <a:spcPct val="0"/>
      </a:spcBef>
      <a:spcAft>
        <a:spcPct val="0"/>
      </a:spcAft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4pPr>
    <a:lvl5pPr marL="1467309" algn="ctr" rtl="0" fontAlgn="base">
      <a:spcBef>
        <a:spcPct val="0"/>
      </a:spcBef>
      <a:spcAft>
        <a:spcPct val="0"/>
      </a:spcAft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5pPr>
    <a:lvl6pPr marL="1833930" algn="l" defTabSz="733743" rtl="0" eaLnBrk="1" latinLnBrk="0" hangingPunct="1"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6pPr>
    <a:lvl7pPr marL="2200692" algn="l" defTabSz="733743" rtl="0" eaLnBrk="1" latinLnBrk="0" hangingPunct="1"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7pPr>
    <a:lvl8pPr marL="2567518" algn="l" defTabSz="733743" rtl="0" eaLnBrk="1" latinLnBrk="0" hangingPunct="1"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8pPr>
    <a:lvl9pPr marL="2934352" algn="l" defTabSz="733743" rtl="0" eaLnBrk="1" latinLnBrk="0" hangingPunct="1"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7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4" autoAdjust="0"/>
    <p:restoredTop sz="91132" autoAdjust="0"/>
  </p:normalViewPr>
  <p:slideViewPr>
    <p:cSldViewPr>
      <p:cViewPr varScale="1">
        <p:scale>
          <a:sx n="108" d="100"/>
          <a:sy n="108" d="100"/>
        </p:scale>
        <p:origin x="-84" y="-504"/>
      </p:cViewPr>
      <p:guideLst>
        <p:guide orient="horz" pos="1620"/>
        <p:guide pos="27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186"/>
    </p:cViewPr>
  </p:sorterViewPr>
  <p:notesViewPr>
    <p:cSldViewPr>
      <p:cViewPr varScale="1">
        <p:scale>
          <a:sx n="84" d="100"/>
          <a:sy n="84" d="100"/>
        </p:scale>
        <p:origin x="-1884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altLang="en-US" smtClean="0"/>
              <a:t>Carrol Mills Memorial</a:t>
            </a:r>
            <a:endParaRPr lang="en-US" alt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altLang="en-US" smtClean="0"/>
              <a:t>June 2, 2017  5777</a:t>
            </a:r>
            <a:endParaRPr lang="en-US" alt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743E3E74-A71D-4F9E-A274-799584BDC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5928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altLang="en-US" smtClean="0"/>
              <a:t>Carrol Mills Memorial</a:t>
            </a:r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altLang="en-US" smtClean="0"/>
              <a:t>June 2, 2017  5777</a:t>
            </a:r>
            <a:endParaRPr lang="en-US" alt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03238" y="685800"/>
            <a:ext cx="58515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00E9F95B-100C-4401-AFC8-043CE70D51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6379074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fontAlgn="base">
      <a:spcBef>
        <a:spcPct val="30000"/>
      </a:spcBef>
      <a:spcAft>
        <a:spcPct val="0"/>
      </a:spcAft>
      <a:defRPr sz="2000" kern="1200">
        <a:solidFill>
          <a:schemeClr val="tx1"/>
        </a:solidFill>
        <a:latin typeface="Arial Rounded MT Bold" pitchFamily="34" charset="0"/>
        <a:ea typeface="+mn-ea"/>
        <a:cs typeface="Arial" charset="0"/>
      </a:defRPr>
    </a:lvl1pPr>
    <a:lvl2pPr marL="366841" algn="l" rtl="0" fontAlgn="base">
      <a:spcBef>
        <a:spcPct val="30000"/>
      </a:spcBef>
      <a:spcAft>
        <a:spcPct val="0"/>
      </a:spcAft>
      <a:defRPr sz="2000" kern="1200">
        <a:solidFill>
          <a:schemeClr val="tx1"/>
        </a:solidFill>
        <a:latin typeface="Arial Rounded MT Bold" pitchFamily="34" charset="0"/>
        <a:ea typeface="+mn-ea"/>
        <a:cs typeface="Arial" charset="0"/>
      </a:defRPr>
    </a:lvl2pPr>
    <a:lvl3pPr marL="733743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100416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467309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1833930" algn="l" defTabSz="7337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200692" algn="l" defTabSz="7337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567518" algn="l" defTabSz="7337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934352" algn="l" defTabSz="7337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jszYo8rpAs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14.15-21 Multiplication of food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Nov. 26, 2016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6413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</a:t>
            </a:r>
            <a:r>
              <a:rPr lang="en-US" baseline="0" dirty="0" smtClean="0"/>
              <a:t> was thinking in accordance with Rabbinic Judaism, taking its clue from Vayikra/Lev </a:t>
            </a:r>
            <a:r>
              <a:rPr lang="en-US" baseline="0" dirty="0" smtClean="0"/>
              <a:t>18 as </a:t>
            </a:r>
            <a:r>
              <a:rPr lang="en-US" baseline="0" dirty="0" err="1" smtClean="0"/>
              <a:t>Shaul</a:t>
            </a:r>
            <a:r>
              <a:rPr lang="en-US" baseline="0" dirty="0" smtClean="0"/>
              <a:t>/Paul describes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 fontAlgn="auto">
              <a:spcBef>
                <a:spcPts val="0"/>
              </a:spcBef>
              <a:spcAft>
                <a:spcPts val="0"/>
              </a:spcAft>
              <a:defRPr/>
            </a:pPr>
            <a:fld id="{59E7A7E2-61D4-416D-8868-15EA825CCC56}" type="slidenum">
              <a:rPr lang="en-US" sz="1800" kern="0">
                <a:solidFill>
                  <a:sysClr val="windowText" lastClr="000000"/>
                </a:solidFill>
              </a:rPr>
              <a:pPr defTabSz="897301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383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Next</a:t>
            </a:r>
            <a:r>
              <a:rPr lang="en-US" altLang="en-US" sz="1050" baseline="0" dirty="0" smtClean="0"/>
              <a:t> verses Paul talks about Life/righteousness by faith = received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Have</a:t>
            </a:r>
            <a:r>
              <a:rPr lang="en-US" altLang="en-US" sz="1050" baseline="0" dirty="0" smtClean="0"/>
              <a:t> life by doing.  Common Jewish expression is “to merit the blessing…”</a:t>
            </a:r>
          </a:p>
          <a:p>
            <a:r>
              <a:rPr lang="en-US" altLang="en-US" sz="1050" baseline="0" dirty="0" smtClean="0"/>
              <a:t>As opposed to “receiving eternal life”  “receiving the blessing”  +/-  less active, more gratitude causing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6413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</a:t>
            </a:r>
            <a:r>
              <a:rPr lang="en-US" baseline="0" dirty="0" smtClean="0"/>
              <a:t> a question with a question, typical Jewish repartee.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E7A7E2-61D4-416D-8868-15EA825CCC5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98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http://kifa.kz/eng/bible/stern/stern_mark_10.php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http://kifa.kz/eng/bible/stern/stern_mark_10.php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https://en.wikipedia.org/wiki/Israel_(name</a:t>
            </a:r>
            <a:r>
              <a:rPr lang="en-US" altLang="en-US" sz="1050" dirty="0" smtClean="0"/>
              <a:t>)</a:t>
            </a:r>
          </a:p>
          <a:p>
            <a:endParaRPr lang="en-US" altLang="en-US" sz="1050" dirty="0" smtClean="0"/>
          </a:p>
          <a:p>
            <a:r>
              <a:rPr lang="en-US" altLang="en-US" sz="2000" dirty="0" smtClean="0"/>
              <a:t>Implication: Jews and Bible followers</a:t>
            </a:r>
            <a:r>
              <a:rPr lang="en-US" altLang="en-US" sz="2000" baseline="0" dirty="0" smtClean="0"/>
              <a:t> wrestle with Truth.  If you have doubts, struggles, G-d is not hurt.  Can read as Triumphant because of G-d, not against G-d</a:t>
            </a:r>
            <a:r>
              <a:rPr lang="en-US" altLang="en-US" sz="2000" baseline="0" dirty="0" smtClean="0"/>
              <a:t>.</a:t>
            </a:r>
          </a:p>
          <a:p>
            <a:r>
              <a:rPr lang="en-US" altLang="en-US" sz="2000" baseline="0" dirty="0" smtClean="0"/>
              <a:t>Jews argue, surrender, but it’s a victory.  CP</a:t>
            </a:r>
            <a:endParaRPr lang="en-US" altLang="en-US" sz="20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https://en.wikipedia.org/wiki/Islam</a:t>
            </a:r>
          </a:p>
          <a:p>
            <a:r>
              <a:rPr lang="en-US" altLang="en-US" dirty="0" smtClean="0"/>
              <a:t>So, apparently, Yeshua</a:t>
            </a:r>
            <a:r>
              <a:rPr lang="en-US" altLang="en-US" baseline="0" dirty="0" smtClean="0"/>
              <a:t> was stirring up a little contention.  Why are you asking Me?  Who do you think I am?  What is the way of the </a:t>
            </a:r>
            <a:r>
              <a:rPr lang="en-US" altLang="en-US" baseline="0" dirty="0" err="1" smtClean="0"/>
              <a:t>mitzvot</a:t>
            </a:r>
            <a:r>
              <a:rPr lang="en-US" altLang="en-US" baseline="0" dirty="0" smtClean="0"/>
              <a:t>, the commandments.  Then gives a simple but challenging answer, based on the Torah.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6413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E7A7E2-61D4-416D-8868-15EA825CCC5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98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>
                <a:solidFill>
                  <a:prstClr val="white"/>
                </a:solidFill>
              </a:rPr>
              <a:t>Ex 35 Keruvim Revelation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he-IL" altLang="en-US">
                <a:solidFill>
                  <a:prstClr val="white"/>
                </a:solidFill>
              </a:rPr>
              <a:t>2012 5772  17 March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6413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Murder</a:t>
            </a:r>
            <a:r>
              <a:rPr lang="en-US" baseline="0" dirty="0" smtClean="0"/>
              <a:t> was previously equated with rage and </a:t>
            </a:r>
            <a:r>
              <a:rPr lang="en-US" baseline="0" dirty="0" err="1" smtClean="0"/>
              <a:t>unforgiveness</a:t>
            </a:r>
            <a:r>
              <a:rPr lang="en-US" baseline="0" dirty="0" smtClean="0"/>
              <a:t>.  Go two </a:t>
            </a:r>
            <a:r>
              <a:rPr lang="en-US" baseline="0" dirty="0" smtClean="0"/>
              <a:t>miles for your enemies.  Said to be the best thing if you have to pay alimony…pay more!</a:t>
            </a:r>
            <a:endParaRPr lang="en-US" baseline="0" dirty="0" smtClean="0"/>
          </a:p>
          <a:p>
            <a:r>
              <a:rPr lang="en-US" baseline="0" dirty="0" smtClean="0"/>
              <a:t>Adultery was previously equated with inner lustful imaginings.</a:t>
            </a:r>
          </a:p>
          <a:p>
            <a:r>
              <a:rPr lang="en-US" baseline="0" dirty="0" smtClean="0"/>
              <a:t>False testimony upgraded to absolute truth telling.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E7A7E2-61D4-416D-8868-15EA825CCC5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12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6413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Neighbor updated to love enemies</a:t>
            </a:r>
            <a:r>
              <a:rPr lang="en-US" dirty="0" smtClean="0"/>
              <a:t>!!  </a:t>
            </a:r>
          </a:p>
          <a:p>
            <a:r>
              <a:rPr lang="en-US" dirty="0" smtClean="0"/>
              <a:t>No where in Torah</a:t>
            </a:r>
            <a:r>
              <a:rPr lang="en-US" baseline="0" dirty="0" smtClean="0"/>
              <a:t> or commentaries…unique to Yeshua.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E7A7E2-61D4-416D-8868-15EA825CCC5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8917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22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2000" dirty="0" smtClean="0"/>
              <a:t>Seems he had really good intentions</a:t>
            </a:r>
            <a:r>
              <a:rPr lang="en-US" altLang="en-US" sz="2000" baseline="0" dirty="0" smtClean="0"/>
              <a:t> of the heart, and Yeshua accepted this at face value</a:t>
            </a:r>
            <a:endParaRPr lang="en-US" altLang="en-US" sz="20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23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There is a notion in the world of followers of the Messiah in the Nations that the Torah is</a:t>
            </a:r>
            <a:r>
              <a:rPr lang="en-US" altLang="en-US" baseline="0" dirty="0" smtClean="0"/>
              <a:t> over.  It’s history.  It’s done for, and the </a:t>
            </a:r>
            <a:r>
              <a:rPr lang="en-US" altLang="en-US" baseline="0" dirty="0" err="1" smtClean="0"/>
              <a:t>Ruakh</a:t>
            </a:r>
            <a:r>
              <a:rPr lang="en-US" altLang="en-US" baseline="0" dirty="0" smtClean="0"/>
              <a:t> is BETTER.  Yeshua loved the Torah, the </a:t>
            </a:r>
            <a:r>
              <a:rPr lang="en-US" altLang="en-US" baseline="0" dirty="0" err="1" smtClean="0"/>
              <a:t>Tanakh</a:t>
            </a:r>
            <a:r>
              <a:rPr lang="en-US" altLang="en-US" baseline="0" dirty="0" smtClean="0"/>
              <a:t>.  As did David, celebrated</a:t>
            </a:r>
            <a:r>
              <a:rPr lang="en-US" altLang="en-US" dirty="0" smtClean="0"/>
              <a:t> it…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24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25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Yeshua kept</a:t>
            </a:r>
            <a:r>
              <a:rPr lang="en-US" altLang="en-US" baseline="0" dirty="0" smtClean="0"/>
              <a:t> Torah.  </a:t>
            </a:r>
            <a:r>
              <a:rPr lang="en-US" altLang="en-US" i="1" baseline="0" dirty="0" smtClean="0"/>
              <a:t>They Loved the Torah </a:t>
            </a:r>
            <a:r>
              <a:rPr lang="en-US" altLang="en-US" i="0" baseline="0" dirty="0" smtClean="0"/>
              <a:t>p 38</a:t>
            </a:r>
          </a:p>
          <a:p>
            <a:endParaRPr lang="en-US" altLang="en-US" i="0" baseline="0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Paul/</a:t>
            </a:r>
            <a:r>
              <a:rPr lang="en-US" altLang="en-US" dirty="0" err="1" smtClean="0"/>
              <a:t>Shaul</a:t>
            </a:r>
            <a:r>
              <a:rPr lang="en-US" altLang="en-US" dirty="0" smtClean="0"/>
              <a:t> is accused,</a:t>
            </a:r>
            <a:r>
              <a:rPr lang="en-US" altLang="en-US" baseline="0" dirty="0" smtClean="0"/>
              <a:t> by some Jewish scholars,</a:t>
            </a:r>
            <a:r>
              <a:rPr lang="en-US" altLang="en-US" dirty="0" smtClean="0"/>
              <a:t> of being very duplicitous in his keeping of Torah. </a:t>
            </a:r>
          </a:p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z="2800" smtClean="0">
                <a:solidFill>
                  <a:prstClr val="white"/>
                </a:solidFill>
              </a:rPr>
              <a:t>Carrol Mills Memorial</a:t>
            </a:r>
            <a:endParaRPr lang="en-US" altLang="en-US" sz="28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z="2800" smtClean="0">
                <a:solidFill>
                  <a:prstClr val="white"/>
                </a:solidFill>
              </a:rPr>
              <a:t>June 2, 2017  5777</a:t>
            </a:r>
            <a:endParaRPr lang="en-US" altLang="en-US" sz="2800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 sz="2800">
                <a:solidFill>
                  <a:prstClr val="white"/>
                </a:solidFill>
              </a:rPr>
              <a:pPr/>
              <a:t>26</a:t>
            </a:fld>
            <a:endParaRPr lang="en-US" altLang="en-US" sz="2800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27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2000" dirty="0" smtClean="0"/>
              <a:t>Mark Nanos </a:t>
            </a:r>
            <a:r>
              <a:rPr lang="en-US" altLang="en-US" sz="2000" dirty="0" err="1" smtClean="0"/>
              <a:t>interp</a:t>
            </a:r>
            <a:r>
              <a:rPr lang="en-US" altLang="en-US" sz="2000" dirty="0" smtClean="0"/>
              <a:t> Paul/</a:t>
            </a:r>
            <a:r>
              <a:rPr lang="en-US" altLang="en-US" sz="2000" dirty="0" err="1" smtClean="0"/>
              <a:t>Shaul</a:t>
            </a:r>
            <a:r>
              <a:rPr lang="en-US" altLang="en-US" sz="2000" dirty="0" smtClean="0"/>
              <a:t> was within</a:t>
            </a:r>
            <a:r>
              <a:rPr lang="en-US" altLang="en-US" sz="2000" baseline="0" dirty="0" smtClean="0"/>
              <a:t> Judaism.  Not superior to it and outside. </a:t>
            </a:r>
            <a:endParaRPr lang="en-US" altLang="en-US" sz="2000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28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Mark</a:t>
            </a:r>
            <a:r>
              <a:rPr lang="en-US" altLang="en-US" baseline="0" dirty="0" smtClean="0"/>
              <a:t> Nanos and others this was Paul’s TEACHING to the nations, not requiring them, but NOT his lifestyle.  </a:t>
            </a:r>
            <a:endParaRPr lang="en-US" altLang="en-US" dirty="0" smtClean="0"/>
          </a:p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29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>
                <a:solidFill>
                  <a:prstClr val="white"/>
                </a:solidFill>
              </a:rPr>
              <a:t>Ex 35 Keruvim Revelation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he-IL" altLang="en-US">
                <a:solidFill>
                  <a:prstClr val="white"/>
                </a:solidFill>
              </a:rPr>
              <a:t>2012 5772  17 March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Conclusion:</a:t>
            </a:r>
            <a:r>
              <a:rPr lang="en-US" altLang="en-US" sz="1050" baseline="0" dirty="0" smtClean="0"/>
              <a:t> </a:t>
            </a:r>
            <a:r>
              <a:rPr lang="en-US" altLang="en-US" sz="1050" baseline="0" dirty="0" err="1" smtClean="0"/>
              <a:t>Shaul</a:t>
            </a:r>
            <a:r>
              <a:rPr lang="en-US" altLang="en-US" sz="1050" baseline="0" dirty="0" smtClean="0"/>
              <a:t>/Paul loved and kept Torah!  </a:t>
            </a:r>
          </a:p>
          <a:p>
            <a:r>
              <a:rPr lang="en-US" altLang="en-US" sz="1050" baseline="0" dirty="0" smtClean="0"/>
              <a:t>Even Temple sacrifices long after </a:t>
            </a:r>
            <a:r>
              <a:rPr lang="en-US" altLang="en-US" sz="1050" baseline="0" dirty="0" err="1" smtClean="0"/>
              <a:t>Yeshua’s</a:t>
            </a:r>
            <a:r>
              <a:rPr lang="en-US" altLang="en-US" sz="1050" baseline="0" dirty="0" smtClean="0"/>
              <a:t> death.  Why: commemoration/celebration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pPr lvl="0"/>
            <a:r>
              <a:rPr lang="en-US" altLang="en-US" dirty="0" smtClean="0">
                <a:solidFill>
                  <a:srgbClr val="000000"/>
                </a:solidFill>
              </a:rPr>
              <a:t>Torah to </a:t>
            </a:r>
            <a:r>
              <a:rPr lang="en-US" altLang="en-US" dirty="0">
                <a:solidFill>
                  <a:srgbClr val="000000"/>
                </a:solidFill>
              </a:rPr>
              <a:t>the end of time!!</a:t>
            </a:r>
          </a:p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2400" dirty="0" smtClean="0"/>
              <a:t>But th</a:t>
            </a:r>
            <a:r>
              <a:rPr lang="en-US" altLang="en-US" sz="2400" dirty="0" smtClean="0"/>
              <a:t>e young man’s heart for Torah wasn’t quite enough…</a:t>
            </a:r>
            <a:endParaRPr lang="en-US" altLang="en-US" sz="2400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2000" dirty="0" smtClean="0"/>
              <a:t>Typical</a:t>
            </a:r>
            <a:r>
              <a:rPr lang="en-US" altLang="en-US" sz="2000" baseline="0" dirty="0" smtClean="0"/>
              <a:t> for teachers to make it hard to enter their circle.</a:t>
            </a:r>
            <a:endParaRPr lang="en-US" altLang="en-US" sz="2000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2000" dirty="0" smtClean="0"/>
              <a:t>Test.</a:t>
            </a:r>
            <a:r>
              <a:rPr lang="en-US" altLang="en-US" sz="2000" baseline="0" dirty="0" smtClean="0"/>
              <a:t>  Yeshua did not have a poverty mentality.  He had all the wealth in the world.  But, He wants ALL of our hearts.  ALL.  If I clearly heard Y say sell it all, house car, computer, guitar, rental prop, </a:t>
            </a:r>
            <a:r>
              <a:rPr lang="en-US" altLang="en-US" sz="2000" baseline="0" dirty="0" err="1" smtClean="0"/>
              <a:t>chihuahua</a:t>
            </a:r>
            <a:r>
              <a:rPr lang="en-US" altLang="en-US" sz="2000" baseline="0" dirty="0" smtClean="0"/>
              <a:t>, retirement…ALL…I would do. </a:t>
            </a:r>
          </a:p>
          <a:p>
            <a:r>
              <a:rPr lang="en-US" altLang="en-US" sz="2000" baseline="0" dirty="0" smtClean="0"/>
              <a:t> </a:t>
            </a:r>
          </a:p>
          <a:p>
            <a:r>
              <a:rPr lang="en-US" altLang="en-US" dirty="0" smtClean="0"/>
              <a:t>How do we test…  We mostly welcome everyone,</a:t>
            </a:r>
            <a:r>
              <a:rPr lang="en-US" altLang="en-US" baseline="0" dirty="0" smtClean="0"/>
              <a:t> but intrinsic in who we are as an Abrahamic Covenantal expression, New Covenant expression…</a:t>
            </a:r>
            <a:endParaRPr lang="en-US" altLang="en-US" dirty="0" smtClean="0"/>
          </a:p>
          <a:p>
            <a:r>
              <a:rPr lang="en-US" altLang="en-US" dirty="0" smtClean="0"/>
              <a:t>Yeshua first.  Jewish ID, affliction, Tithe and support.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We never hear of this guy again.  Better answer from </a:t>
            </a:r>
            <a:r>
              <a:rPr lang="en-US" altLang="en-US" dirty="0" err="1" smtClean="0"/>
              <a:t>Itti</a:t>
            </a:r>
            <a:r>
              <a:rPr lang="en-US" altLang="en-US" dirty="0" smtClean="0"/>
              <a:t> to David as fleeing </a:t>
            </a:r>
            <a:r>
              <a:rPr lang="en-US" altLang="en-US" dirty="0" err="1" smtClean="0"/>
              <a:t>Avshalom’s</a:t>
            </a:r>
            <a:r>
              <a:rPr lang="en-US" altLang="en-US" dirty="0" smtClean="0"/>
              <a:t> murderous rebellion.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There is debate if eye of a needle is a gate or a real sewing needle.  Not the point here.  Point is an impossibility.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2400" dirty="0" smtClean="0"/>
              <a:t>We have to surrender</a:t>
            </a:r>
            <a:r>
              <a:rPr lang="en-US" altLang="en-US" sz="2400" baseline="0" dirty="0" smtClean="0"/>
              <a:t> ALL to Yeshua and His kingdom.  He may or may not take it all away, but wants ALL of our hearts.    </a:t>
            </a:r>
            <a:endParaRPr lang="en-US" altLang="en-US" sz="2400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We have to surrender</a:t>
            </a:r>
            <a:r>
              <a:rPr lang="en-US" altLang="en-US" baseline="0" dirty="0" smtClean="0"/>
              <a:t> ALL to Yeshua and His kingdom.  He may or may not take it all.  </a:t>
            </a:r>
          </a:p>
          <a:p>
            <a:r>
              <a:rPr lang="en-US" altLang="en-US" baseline="0" dirty="0" smtClean="0"/>
              <a:t>That’s the key is DIVINE possibility!!</a:t>
            </a:r>
          </a:p>
          <a:p>
            <a:endParaRPr lang="en-US" altLang="en-US" baseline="0" dirty="0" smtClean="0"/>
          </a:p>
          <a:p>
            <a:r>
              <a:rPr lang="en-US" altLang="en-US" baseline="0" dirty="0" smtClean="0"/>
              <a:t>As part of this tiny Messianic Movement: looked askance by Jews, by most Christians…</a:t>
            </a:r>
          </a:p>
          <a:p>
            <a:r>
              <a:rPr lang="en-US" altLang="en-US" baseline="0" dirty="0" smtClean="0"/>
              <a:t>Consider a human impossibility that we’ve seen in our time of Or </a:t>
            </a:r>
            <a:r>
              <a:rPr lang="en-US" altLang="en-US" baseline="0" dirty="0" err="1" smtClean="0"/>
              <a:t>HaOlam</a:t>
            </a:r>
            <a:r>
              <a:rPr lang="en-US" altLang="en-US" baseline="0" dirty="0" smtClean="0"/>
              <a:t>…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2000" dirty="0" smtClean="0"/>
              <a:t>Up to </a:t>
            </a:r>
            <a:r>
              <a:rPr lang="en-US" altLang="en-US" sz="2000" dirty="0" smtClean="0"/>
              <a:t>1.09  </a:t>
            </a:r>
          </a:p>
          <a:p>
            <a:r>
              <a:rPr lang="en-US" altLang="en-US" sz="2000" dirty="0" smtClean="0">
                <a:hlinkClick r:id="rId3"/>
              </a:rPr>
              <a:t>https://www.youtube.com/watch?v=mjszYo8rpAs</a:t>
            </a:r>
            <a:endParaRPr lang="en-US" altLang="en-US" sz="2000" dirty="0" smtClean="0"/>
          </a:p>
          <a:p>
            <a:r>
              <a:rPr lang="en-US" altLang="en-US" dirty="0" smtClean="0"/>
              <a:t>Stop audio recording.  OK for me to share, just not on internet.  </a:t>
            </a:r>
          </a:p>
          <a:p>
            <a:endParaRPr lang="en-US" altLang="en-US" sz="2000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2000" dirty="0" smtClean="0"/>
              <a:t>Restart recording</a:t>
            </a:r>
          </a:p>
          <a:p>
            <a:r>
              <a:rPr lang="en-US" altLang="en-US" sz="2000" dirty="0" smtClean="0"/>
              <a:t>Another story of supernatural</a:t>
            </a:r>
            <a:r>
              <a:rPr lang="en-US" altLang="en-US" sz="2000" baseline="0" dirty="0" smtClean="0"/>
              <a:t> aid to Israel.  </a:t>
            </a:r>
            <a:endParaRPr lang="en-US" altLang="en-US" sz="20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Special thanks</a:t>
            </a:r>
            <a:r>
              <a:rPr lang="en-US" altLang="en-US" baseline="0" dirty="0" smtClean="0"/>
              <a:t> for new Bring and Share Room floor to…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https://youtu.be/WwJ5nCVZclY</a:t>
            </a:r>
          </a:p>
          <a:p>
            <a:r>
              <a:rPr lang="en-US" altLang="en-US" sz="1050" dirty="0" smtClean="0"/>
              <a:t>He started this work as a faith call.  No systematic backing from European churches,</a:t>
            </a:r>
            <a:r>
              <a:rPr lang="en-US" altLang="en-US" sz="1050" baseline="0" dirty="0" smtClean="0"/>
              <a:t> governments.  </a:t>
            </a:r>
            <a:r>
              <a:rPr lang="en-US" altLang="en-US" sz="1050" dirty="0" smtClean="0"/>
              <a:t>He</a:t>
            </a:r>
            <a:r>
              <a:rPr lang="en-US" altLang="en-US" sz="1050" baseline="0" dirty="0" smtClean="0"/>
              <a:t> didn’t promote.  He’s our amazing and only ally in Europe!!</a:t>
            </a:r>
            <a:endParaRPr lang="en-US" altLang="en-US" sz="1050" dirty="0" smtClean="0"/>
          </a:p>
          <a:p>
            <a:endParaRPr lang="en-US" altLang="en-US" sz="1050" dirty="0" smtClean="0"/>
          </a:p>
          <a:p>
            <a:r>
              <a:rPr lang="en-US" altLang="en-US" sz="1050" dirty="0" smtClean="0"/>
              <a:t>Last week I shared the Rev 12 astronomical phenomenon.</a:t>
            </a:r>
            <a:r>
              <a:rPr lang="en-US" altLang="en-US" sz="1050" baseline="0" dirty="0" smtClean="0"/>
              <a:t>   Don’t know what it means, but here’s another.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http://metrovoicenews.com/kansas-city-archives/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During the Second Intifada, </a:t>
            </a:r>
            <a:r>
              <a:rPr lang="en-US" altLang="en-US" sz="1050" dirty="0" err="1" smtClean="0"/>
              <a:t>approx</a:t>
            </a:r>
            <a:r>
              <a:rPr lang="en-US" altLang="en-US" sz="1050" dirty="0" smtClean="0"/>
              <a:t>,</a:t>
            </a:r>
            <a:r>
              <a:rPr lang="en-US" altLang="en-US" sz="1050" baseline="0" dirty="0" smtClean="0"/>
              <a:t> </a:t>
            </a:r>
            <a:r>
              <a:rPr lang="en-US" altLang="en-US" sz="1050" dirty="0" smtClean="0"/>
              <a:t>2003,</a:t>
            </a:r>
            <a:r>
              <a:rPr lang="en-US" altLang="en-US" sz="1050" baseline="0" dirty="0" smtClean="0"/>
              <a:t> we visited the Temple Institute.  </a:t>
            </a:r>
            <a:endParaRPr lang="en-US" altLang="en-US" sz="1050" baseline="0" dirty="0" smtClean="0"/>
          </a:p>
          <a:p>
            <a:r>
              <a:rPr lang="en-US" altLang="en-US" sz="1050" baseline="0" dirty="0" smtClean="0"/>
              <a:t>Tourism dead.  People </a:t>
            </a:r>
            <a:r>
              <a:rPr lang="en-US" altLang="en-US" sz="1050" baseline="0" dirty="0" smtClean="0"/>
              <a:t>thanked us in the </a:t>
            </a:r>
            <a:r>
              <a:rPr lang="en-US" altLang="en-US" sz="1050" baseline="0" dirty="0" smtClean="0"/>
              <a:t>hotel elevator.   </a:t>
            </a:r>
            <a:r>
              <a:rPr lang="en-US" altLang="en-US" sz="1050" baseline="0" dirty="0" smtClean="0"/>
              <a:t>Usually video about the Temple prep, but tourism so low that Chaim Richman in person.  Told this story just in the Metro Voice. 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50" dirty="0" smtClean="0"/>
              <a:t>http://metrovoicenews.com/kansas-city-archives/</a:t>
            </a:r>
          </a:p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50" dirty="0" smtClean="0"/>
              <a:t>http://metrovoicenews.com/kansas-city-archives/</a:t>
            </a:r>
          </a:p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50" dirty="0" smtClean="0"/>
              <a:t>http://metrovoicenews.com/kansas-city-archives/</a:t>
            </a:r>
          </a:p>
          <a:p>
            <a:r>
              <a:rPr lang="en-US" altLang="en-US" sz="2000" dirty="0" smtClean="0"/>
              <a:t>Israel Ariel, as told by Chaim</a:t>
            </a:r>
            <a:r>
              <a:rPr lang="en-US" altLang="en-US" sz="2000" baseline="0" dirty="0" smtClean="0"/>
              <a:t> Richman</a:t>
            </a:r>
            <a:endParaRPr lang="en-US" altLang="en-US" sz="2000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50" dirty="0" smtClean="0"/>
              <a:t>http://metrovoicenews.com/kansas-city-archives/</a:t>
            </a:r>
          </a:p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50" dirty="0" smtClean="0"/>
              <a:t>http://metrovoicenews.com/kansas-city-archives/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dirty="0" smtClean="0"/>
              <a:t>Gen.</a:t>
            </a:r>
            <a:r>
              <a:rPr lang="en-US" altLang="en-US" sz="2000" baseline="0" dirty="0" smtClean="0"/>
              <a:t> Moshe Dayan, a secular Jew, gave the Temple Mount to the Jordanian Islamic </a:t>
            </a:r>
            <a:r>
              <a:rPr lang="en-US" altLang="en-US" sz="2000" baseline="0" dirty="0" err="1" smtClean="0"/>
              <a:t>Waqf</a:t>
            </a:r>
            <a:endParaRPr lang="en-US" altLang="en-US" sz="2000" baseline="0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aseline="0" dirty="0" smtClean="0"/>
              <a:t>Prime Minister Levi Eshkol complied.</a:t>
            </a:r>
            <a:endParaRPr lang="en-US" altLang="en-US" sz="2000" dirty="0" smtClean="0"/>
          </a:p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50" dirty="0" smtClean="0"/>
              <a:t>http://metrovoicenews.com/kansas-city-archives</a:t>
            </a:r>
            <a:r>
              <a:rPr lang="en-US" altLang="en-US" sz="1050" dirty="0" smtClean="0"/>
              <a:t>/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050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50" dirty="0" smtClean="0"/>
              <a:t>PAUSE.</a:t>
            </a:r>
            <a:r>
              <a:rPr lang="en-US" altLang="en-US" sz="1050" baseline="0" dirty="0" smtClean="0"/>
              <a:t>   REBUILDING TEMPLE.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050" baseline="0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50" baseline="0" dirty="0" smtClean="0"/>
              <a:t>ONE LAST…</a:t>
            </a:r>
            <a:endParaRPr lang="en-US" altLang="en-US" sz="1050" dirty="0" smtClean="0"/>
          </a:p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sz="2000" b="0" i="0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The RJC </a:t>
            </a:r>
            <a:r>
              <a:rPr lang="en-US" sz="2000" b="0" i="0" kern="120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Weekly Newsletter July </a:t>
            </a:r>
            <a:r>
              <a:rPr lang="en-US" sz="2000" b="0" i="0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6, 2017</a:t>
            </a:r>
          </a:p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sz="2000" b="0" i="0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The RJC </a:t>
            </a:r>
            <a:r>
              <a:rPr lang="en-US" sz="2000" b="0" i="0" kern="120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Weekly Newsletter July </a:t>
            </a:r>
            <a:r>
              <a:rPr lang="en-US" sz="2000" b="0" i="0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6, 2017</a:t>
            </a:r>
          </a:p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sz="2000" b="0" i="0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The RJC Weekly Newsletter July 6, </a:t>
            </a:r>
            <a:r>
              <a:rPr lang="en-US" sz="2000" b="0" i="0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2017</a:t>
            </a:r>
          </a:p>
          <a:p>
            <a:r>
              <a:rPr lang="en-US" sz="2000" b="0" i="0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How</a:t>
            </a:r>
            <a:r>
              <a:rPr lang="en-US" sz="2000" b="0" i="0" kern="1200" baseline="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 many remember when Russia seemed unstoppable, then suddenly, </a:t>
            </a:r>
            <a:r>
              <a:rPr lang="en-US" sz="2000" b="0" i="0" kern="1200" baseline="0" dirty="0" err="1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Gorbechov</a:t>
            </a:r>
            <a:r>
              <a:rPr lang="en-US" sz="2000" b="0" i="0" kern="1200" baseline="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, perestroika, dissolution of Union of Soviet Socialist Republics.  Poland, Ukraine, looking West.  Trumps greatest speech in Poland.</a:t>
            </a:r>
            <a:endParaRPr lang="en-US" sz="2000" b="0" i="0" kern="1200" dirty="0" smtClean="0">
              <a:solidFill>
                <a:schemeClr val="tx1"/>
              </a:solidFill>
              <a:effectLst/>
              <a:latin typeface="Arial Rounded MT Bold" pitchFamily="34" charset="0"/>
              <a:ea typeface="+mn-ea"/>
              <a:cs typeface="Arial" charset="0"/>
            </a:endParaRPr>
          </a:p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sz="2000" b="0" i="0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The RJC </a:t>
            </a:r>
            <a:r>
              <a:rPr lang="en-US" sz="2000" b="0" i="0" kern="120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Weekly Newsletter July </a:t>
            </a:r>
            <a:r>
              <a:rPr lang="en-US" sz="2000" b="0" i="0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6, 2017</a:t>
            </a:r>
          </a:p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We have to surrender</a:t>
            </a:r>
            <a:r>
              <a:rPr lang="en-US" altLang="en-US" sz="1050" baseline="0" dirty="0" smtClean="0"/>
              <a:t> ALL to Yeshua and His kingdom.  He may or may not take it all.  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70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Carrol Mills Memorial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June 2,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Also, need</a:t>
            </a:r>
            <a:r>
              <a:rPr lang="en-US" altLang="en-US" baseline="0" dirty="0" smtClean="0"/>
              <a:t> to pause and c</a:t>
            </a:r>
            <a:r>
              <a:rPr lang="en-US" altLang="en-US" dirty="0" smtClean="0"/>
              <a:t>ommemorate, celebrate…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77838" y="674688"/>
            <a:ext cx="5746750" cy="3367087"/>
          </a:xfrm>
          <a:ln/>
        </p:spPr>
      </p:sp>
      <p:sp>
        <p:nvSpPr>
          <p:cNvPr id="338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cs typeface="Arial" pitchFamily="34" charset="0"/>
              </a:rPr>
              <a:t>Last week about the blessing</a:t>
            </a:r>
            <a:r>
              <a:rPr lang="en-US" altLang="en-US" baseline="0" dirty="0" smtClean="0">
                <a:cs typeface="Arial" pitchFamily="34" charset="0"/>
              </a:rPr>
              <a:t> children.  This week about blessing on a grownup, a faithful good man grownup.  </a:t>
            </a:r>
            <a:endParaRPr lang="en-US" altLang="en-US" dirty="0"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15424" indent="-275162"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00652" indent="-220130"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40912" indent="-220130"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81173" indent="-220130"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21433" indent="-22013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61694" indent="-22013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01955" indent="-22013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742215" indent="-22013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880521" fontAlgn="auto">
              <a:spcBef>
                <a:spcPts val="0"/>
              </a:spcBef>
              <a:spcAft>
                <a:spcPts val="0"/>
              </a:spcAft>
              <a:defRPr/>
            </a:pPr>
            <a:fld id="{45F6C25F-6C70-4A78-AE69-304999D70D58}" type="slidenum">
              <a:rPr lang="en-US" altLang="en-US" sz="1800" kern="0">
                <a:solidFill>
                  <a:srgbClr val="000000"/>
                </a:solidFill>
              </a:rPr>
              <a:pPr defTabSz="880521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en-US" altLang="en-US" sz="18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55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416" y="1600938"/>
            <a:ext cx="7462044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108" y="2914650"/>
            <a:ext cx="6145213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66841" indent="0" algn="ctr">
              <a:buNone/>
              <a:defRPr/>
            </a:lvl2pPr>
            <a:lvl3pPr marL="733743" indent="0" algn="ctr">
              <a:buNone/>
              <a:defRPr/>
            </a:lvl3pPr>
            <a:lvl4pPr marL="1100416" indent="0" algn="ctr">
              <a:buNone/>
              <a:defRPr/>
            </a:lvl4pPr>
            <a:lvl5pPr marL="1467309" indent="0" algn="ctr">
              <a:buNone/>
              <a:defRPr/>
            </a:lvl5pPr>
            <a:lvl6pPr marL="1833930" indent="0" algn="ctr">
              <a:buNone/>
              <a:defRPr/>
            </a:lvl6pPr>
            <a:lvl7pPr marL="2200692" indent="0" algn="ctr">
              <a:buNone/>
              <a:defRPr/>
            </a:lvl7pPr>
            <a:lvl8pPr marL="2567518" indent="0" algn="ctr">
              <a:buNone/>
              <a:defRPr/>
            </a:lvl8pPr>
            <a:lvl9pPr marL="293435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EB06D-C9AC-4BAA-90E1-11627B68CA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28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36C97D-7EB4-4470-B36A-8CE1DF3533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73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4684" y="205992"/>
            <a:ext cx="1975247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8945" y="205992"/>
            <a:ext cx="5779426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1C997-1C84-4E42-B804-9E6F0693A6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72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416" y="1600319"/>
            <a:ext cx="7462044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8489" y="2914650"/>
            <a:ext cx="6145213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90138" indent="0" algn="ctr">
              <a:buNone/>
              <a:defRPr/>
            </a:lvl2pPr>
            <a:lvl3pPr marL="780467" indent="0" algn="ctr">
              <a:buNone/>
              <a:defRPr/>
            </a:lvl3pPr>
            <a:lvl4pPr marL="1170522" indent="0" algn="ctr">
              <a:buNone/>
              <a:defRPr/>
            </a:lvl4pPr>
            <a:lvl5pPr marL="1560774" indent="0" algn="ctr">
              <a:buNone/>
              <a:defRPr/>
            </a:lvl5pPr>
            <a:lvl6pPr marL="1950792" indent="0" algn="ctr">
              <a:buNone/>
              <a:defRPr/>
            </a:lvl6pPr>
            <a:lvl7pPr marL="2340923" indent="0" algn="ctr">
              <a:buNone/>
              <a:defRPr/>
            </a:lvl7pPr>
            <a:lvl8pPr marL="2731114" indent="0" algn="ctr">
              <a:buNone/>
              <a:defRPr/>
            </a:lvl8pPr>
            <a:lvl9pPr marL="312131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EB06D-C9AC-4BAA-90E1-11627B68CA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28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9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8EDFD0-AEF6-440D-A2A9-52A80FF54F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9304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9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7E32F-A007-40FE-BCD5-17EC31FC5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5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9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7E32F-A007-40FE-BCD5-17EC31FC5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50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9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7E32F-A007-40FE-BCD5-17EC31FC5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50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9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7E32F-A007-40FE-BCD5-17EC31FC5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5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809BE-4F75-4AE8-85BB-D151C4B7CC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0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71" y="3305191"/>
            <a:ext cx="7462044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471" y="2180035"/>
            <a:ext cx="7462044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366841" indent="0">
              <a:buNone/>
              <a:defRPr sz="1800"/>
            </a:lvl2pPr>
            <a:lvl3pPr marL="733743" indent="0">
              <a:buNone/>
              <a:defRPr sz="1600"/>
            </a:lvl3pPr>
            <a:lvl4pPr marL="1100416" indent="0">
              <a:buNone/>
              <a:defRPr sz="1400"/>
            </a:lvl4pPr>
            <a:lvl5pPr marL="1467309" indent="0">
              <a:buNone/>
              <a:defRPr sz="1400"/>
            </a:lvl5pPr>
            <a:lvl6pPr marL="1833930" indent="0">
              <a:buNone/>
              <a:defRPr sz="1400"/>
            </a:lvl6pPr>
            <a:lvl7pPr marL="2200692" indent="0">
              <a:buNone/>
              <a:defRPr sz="1400"/>
            </a:lvl7pPr>
            <a:lvl8pPr marL="2567518" indent="0">
              <a:buNone/>
              <a:defRPr sz="1400"/>
            </a:lvl8pPr>
            <a:lvl9pPr marL="293435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E4B22-24C9-4BD8-A2D6-8E3898629F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325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8945" y="1200155"/>
            <a:ext cx="3877336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2595" y="1200155"/>
            <a:ext cx="3877336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1E98B-EED2-4B67-A443-F4B6B35947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6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9321" y="1151335"/>
            <a:ext cx="387886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366841" indent="0">
              <a:buNone/>
              <a:defRPr sz="2000" b="1"/>
            </a:lvl2pPr>
            <a:lvl3pPr marL="733743" indent="0">
              <a:buNone/>
              <a:defRPr sz="1800" b="1"/>
            </a:lvl3pPr>
            <a:lvl4pPr marL="1100416" indent="0">
              <a:buNone/>
              <a:defRPr sz="1600" b="1"/>
            </a:lvl4pPr>
            <a:lvl5pPr marL="1467309" indent="0">
              <a:buNone/>
              <a:defRPr sz="1600" b="1"/>
            </a:lvl5pPr>
            <a:lvl6pPr marL="1833930" indent="0">
              <a:buNone/>
              <a:defRPr sz="1600" b="1"/>
            </a:lvl6pPr>
            <a:lvl7pPr marL="2200692" indent="0">
              <a:buNone/>
              <a:defRPr sz="1600" b="1"/>
            </a:lvl7pPr>
            <a:lvl8pPr marL="2567518" indent="0">
              <a:buNone/>
              <a:defRPr sz="1600" b="1"/>
            </a:lvl8pPr>
            <a:lvl9pPr marL="29343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321" y="1631156"/>
            <a:ext cx="387886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61873" y="1151335"/>
            <a:ext cx="388038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366841" indent="0">
              <a:buNone/>
              <a:defRPr sz="2000" b="1"/>
            </a:lvl2pPr>
            <a:lvl3pPr marL="733743" indent="0">
              <a:buNone/>
              <a:defRPr sz="1800" b="1"/>
            </a:lvl3pPr>
            <a:lvl4pPr marL="1100416" indent="0">
              <a:buNone/>
              <a:defRPr sz="1600" b="1"/>
            </a:lvl4pPr>
            <a:lvl5pPr marL="1467309" indent="0">
              <a:buNone/>
              <a:defRPr sz="1600" b="1"/>
            </a:lvl5pPr>
            <a:lvl6pPr marL="1833930" indent="0">
              <a:buNone/>
              <a:defRPr sz="1600" b="1"/>
            </a:lvl6pPr>
            <a:lvl7pPr marL="2200692" indent="0">
              <a:buNone/>
              <a:defRPr sz="1600" b="1"/>
            </a:lvl7pPr>
            <a:lvl8pPr marL="2567518" indent="0">
              <a:buNone/>
              <a:defRPr sz="1600" b="1"/>
            </a:lvl8pPr>
            <a:lvl9pPr marL="29343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61873" y="1631156"/>
            <a:ext cx="388038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DC162-1900-40CE-9BEB-10030CC81F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027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B589C-4D57-407B-91A2-640CFE24FC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9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5A7C8-905E-4755-8782-9AD9A4FE91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64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240" y="204787"/>
            <a:ext cx="2888189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2661" y="207904"/>
            <a:ext cx="4907635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1240" y="1076343"/>
            <a:ext cx="2888189" cy="3518297"/>
          </a:xfrm>
        </p:spPr>
        <p:txBody>
          <a:bodyPr/>
          <a:lstStyle>
            <a:lvl1pPr marL="0" indent="0">
              <a:buNone/>
              <a:defRPr sz="1400"/>
            </a:lvl1pPr>
            <a:lvl2pPr marL="366841" indent="0">
              <a:buNone/>
              <a:defRPr sz="1200"/>
            </a:lvl2pPr>
            <a:lvl3pPr marL="733743" indent="0">
              <a:buNone/>
              <a:defRPr sz="1000"/>
            </a:lvl3pPr>
            <a:lvl4pPr marL="1100416" indent="0">
              <a:buNone/>
              <a:defRPr sz="900"/>
            </a:lvl4pPr>
            <a:lvl5pPr marL="1467309" indent="0">
              <a:buNone/>
              <a:defRPr sz="900"/>
            </a:lvl5pPr>
            <a:lvl6pPr marL="1833930" indent="0">
              <a:buNone/>
              <a:defRPr sz="900"/>
            </a:lvl6pPr>
            <a:lvl7pPr marL="2200692" indent="0">
              <a:buNone/>
              <a:defRPr sz="900"/>
            </a:lvl7pPr>
            <a:lvl8pPr marL="2567518" indent="0">
              <a:buNone/>
              <a:defRPr sz="900"/>
            </a:lvl8pPr>
            <a:lvl9pPr marL="29343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47A99C-07AA-42E0-A17B-9B37B53AD97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70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734" y="3600451"/>
            <a:ext cx="5267325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20734" y="459581"/>
            <a:ext cx="5267325" cy="3086100"/>
          </a:xfrm>
        </p:spPr>
        <p:txBody>
          <a:bodyPr/>
          <a:lstStyle>
            <a:lvl1pPr marL="0" indent="0">
              <a:buNone/>
              <a:defRPr sz="3200"/>
            </a:lvl1pPr>
            <a:lvl2pPr marL="366841" indent="0">
              <a:buNone/>
              <a:defRPr sz="2800"/>
            </a:lvl2pPr>
            <a:lvl3pPr marL="733743" indent="0">
              <a:buNone/>
              <a:defRPr sz="2400"/>
            </a:lvl3pPr>
            <a:lvl4pPr marL="1100416" indent="0">
              <a:buNone/>
              <a:defRPr sz="2000"/>
            </a:lvl4pPr>
            <a:lvl5pPr marL="1467309" indent="0">
              <a:buNone/>
              <a:defRPr sz="2000"/>
            </a:lvl5pPr>
            <a:lvl6pPr marL="1833930" indent="0">
              <a:buNone/>
              <a:defRPr sz="2000"/>
            </a:lvl6pPr>
            <a:lvl7pPr marL="2200692" indent="0">
              <a:buNone/>
              <a:defRPr sz="2000"/>
            </a:lvl7pPr>
            <a:lvl8pPr marL="2567518" indent="0">
              <a:buNone/>
              <a:defRPr sz="2000"/>
            </a:lvl8pPr>
            <a:lvl9pPr marL="293435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0734" y="4028606"/>
            <a:ext cx="5267325" cy="603647"/>
          </a:xfrm>
        </p:spPr>
        <p:txBody>
          <a:bodyPr/>
          <a:lstStyle>
            <a:lvl1pPr marL="0" indent="0">
              <a:buNone/>
              <a:defRPr sz="1400"/>
            </a:lvl1pPr>
            <a:lvl2pPr marL="366841" indent="0">
              <a:buNone/>
              <a:defRPr sz="1200"/>
            </a:lvl2pPr>
            <a:lvl3pPr marL="733743" indent="0">
              <a:buNone/>
              <a:defRPr sz="1000"/>
            </a:lvl3pPr>
            <a:lvl4pPr marL="1100416" indent="0">
              <a:buNone/>
              <a:defRPr sz="900"/>
            </a:lvl4pPr>
            <a:lvl5pPr marL="1467309" indent="0">
              <a:buNone/>
              <a:defRPr sz="900"/>
            </a:lvl5pPr>
            <a:lvl6pPr marL="1833930" indent="0">
              <a:buNone/>
              <a:defRPr sz="900"/>
            </a:lvl6pPr>
            <a:lvl7pPr marL="2200692" indent="0">
              <a:buNone/>
              <a:defRPr sz="900"/>
            </a:lvl7pPr>
            <a:lvl8pPr marL="2567518" indent="0">
              <a:buNone/>
              <a:defRPr sz="900"/>
            </a:lvl8pPr>
            <a:lvl9pPr marL="29343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B7C7D-F77A-452E-A8B2-BE455B7E510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9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445" tIns="36697" rIns="73445" bIns="36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5"/>
            <a:ext cx="7900988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445" tIns="36697" rIns="73445" bIns="36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445" tIns="36697" rIns="73445" bIns="36697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63" y="4683919"/>
            <a:ext cx="2779977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445" tIns="36697" rIns="73445" bIns="36697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8" y="4683919"/>
            <a:ext cx="2048404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445" tIns="36697" rIns="73445" bIns="36697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fld id="{2B47646A-D41E-4824-8B47-F944747235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9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36684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7337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1004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4673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75010" indent="-275010" algn="l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596108" indent="-229250" algn="l" rtl="0" fontAlgn="base">
        <a:spcBef>
          <a:spcPct val="20000"/>
        </a:spcBef>
        <a:spcAft>
          <a:spcPct val="0"/>
        </a:spcAft>
        <a:buChar char="–"/>
        <a:defRPr sz="4000">
          <a:solidFill>
            <a:schemeClr val="bg1"/>
          </a:solidFill>
          <a:latin typeface="+mn-lt"/>
        </a:defRPr>
      </a:lvl2pPr>
      <a:lvl3pPr marL="916960" indent="-18352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j-lt"/>
          <a:cs typeface="+mj-cs"/>
        </a:defRPr>
      </a:lvl3pPr>
      <a:lvl4pPr marL="1283858" indent="-18352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  <a:cs typeface="+mj-cs"/>
        </a:defRPr>
      </a:lvl4pPr>
      <a:lvl5pPr marL="1650656" indent="-1835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5pPr>
      <a:lvl6pPr marL="2017253" indent="-1835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6pPr>
      <a:lvl7pPr marL="2384152" indent="-1835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7pPr>
      <a:lvl8pPr marL="2750929" indent="-1835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8pPr>
      <a:lvl9pPr marL="3117783" indent="-1835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9pPr>
    </p:bodyStyle>
    <p:otherStyle>
      <a:defPPr>
        <a:defRPr lang="en-US"/>
      </a:defPPr>
      <a:lvl1pPr marL="0" algn="l" defTabSz="7337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6841" algn="l" defTabSz="7337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3743" algn="l" defTabSz="7337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00416" algn="l" defTabSz="7337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7309" algn="l" defTabSz="7337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33930" algn="l" defTabSz="7337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200692" algn="l" defTabSz="7337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518" algn="l" defTabSz="7337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934352" algn="l" defTabSz="7337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8056" tIns="39000" rIns="78056" bIns="39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5"/>
            <a:ext cx="7900988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8056" tIns="39000" rIns="78056" bIns="39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8056" tIns="39000" rIns="78056" bIns="3900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63" y="4683919"/>
            <a:ext cx="2779977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8056" tIns="39000" rIns="78056" bIns="3900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8" y="4683919"/>
            <a:ext cx="2048404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8056" tIns="39000" rIns="78056" bIns="3900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fld id="{2B47646A-D41E-4824-8B47-F944747235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9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39013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7804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17052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5607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92520" indent="-292520" algn="l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634079" indent="-243971" algn="l" rtl="0" fontAlgn="base">
        <a:spcBef>
          <a:spcPct val="20000"/>
        </a:spcBef>
        <a:spcAft>
          <a:spcPct val="0"/>
        </a:spcAft>
        <a:buChar char="–"/>
        <a:defRPr sz="4000">
          <a:solidFill>
            <a:schemeClr val="bg1"/>
          </a:solidFill>
          <a:latin typeface="+mn-lt"/>
        </a:defRPr>
      </a:lvl2pPr>
      <a:lvl3pPr marL="975388" indent="-195031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j-lt"/>
          <a:cs typeface="+mj-cs"/>
        </a:defRPr>
      </a:lvl3pPr>
      <a:lvl4pPr marL="1365654" indent="-195031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  <a:cs typeface="+mj-cs"/>
        </a:defRPr>
      </a:lvl4pPr>
      <a:lvl5pPr marL="1755786" indent="-19503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5pPr>
      <a:lvl6pPr marL="2145782" indent="-19503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6pPr>
      <a:lvl7pPr marL="2536070" indent="-19503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7pPr>
      <a:lvl8pPr marL="2926217" indent="-19503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8pPr>
      <a:lvl9pPr marL="3316449" indent="-19503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9pPr>
    </p:bodyStyle>
    <p:otherStyle>
      <a:defPPr>
        <a:defRPr lang="en-US"/>
      </a:defPPr>
      <a:lvl1pPr marL="0" algn="l" defTabSz="780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90138" algn="l" defTabSz="780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80467" algn="l" defTabSz="780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70522" algn="l" defTabSz="780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60774" algn="l" defTabSz="780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950792" algn="l" defTabSz="780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340923" algn="l" defTabSz="780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731114" algn="l" defTabSz="780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121316" algn="l" defTabSz="780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70" tIns="33384" rIns="66770" bIns="333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1"/>
            <a:ext cx="7900988" cy="3394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70" tIns="33384" rIns="66770" bIns="33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70" tIns="33384" rIns="66770" bIns="3338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50" y="4683919"/>
            <a:ext cx="277997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70" tIns="33384" rIns="66770" bIns="3338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7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70" tIns="33384" rIns="66770" bIns="3338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fld id="{94317EE0-CD2D-4428-881C-38C7122CD0C7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67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5pPr>
      <a:lvl6pPr marL="333837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6pPr>
      <a:lvl7pPr marL="667686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7pPr>
      <a:lvl8pPr marL="1001534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8pPr>
      <a:lvl9pPr marL="1335371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9pPr>
    </p:titleStyle>
    <p:bodyStyle>
      <a:lvl1pPr marL="250387" indent="-250387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42498" indent="-20865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2pPr>
      <a:lvl3pPr marL="834615" indent="-166919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  <a:cs typeface="+mn-cs"/>
        </a:defRPr>
      </a:lvl3pPr>
      <a:lvl4pPr marL="1168452" indent="-166919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  <a:cs typeface="+mn-cs"/>
        </a:defRPr>
      </a:lvl4pPr>
      <a:lvl5pPr marL="1502293" indent="-166919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5pPr>
      <a:lvl6pPr marL="1836140" indent="-166919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6pPr>
      <a:lvl7pPr marL="2169983" indent="-166919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7pPr>
      <a:lvl8pPr marL="2503825" indent="-166919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8pPr>
      <a:lvl9pPr marL="2837669" indent="-166919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667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3837" algn="l" defTabSz="667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67686" algn="l" defTabSz="667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1534" algn="l" defTabSz="667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35371" algn="l" defTabSz="667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69213" algn="l" defTabSz="667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03057" algn="l" defTabSz="667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36897" algn="l" defTabSz="667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70742" algn="l" defTabSz="667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76" tIns="33387" rIns="66776" bIns="333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1"/>
            <a:ext cx="7900988" cy="3394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76" tIns="33387" rIns="66776" bIns="33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76" tIns="33387" rIns="66776" bIns="33387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50" y="4683919"/>
            <a:ext cx="277997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76" tIns="33387" rIns="66776" bIns="33387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7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76" tIns="33387" rIns="66776" bIns="33387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15AB1D-1CA0-4FDF-B570-0BA71515F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5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5pPr>
      <a:lvl6pPr marL="333868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6pPr>
      <a:lvl7pPr marL="667748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7pPr>
      <a:lvl8pPr marL="1001626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8pPr>
      <a:lvl9pPr marL="1335495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9pPr>
    </p:titleStyle>
    <p:bodyStyle>
      <a:lvl1pPr marL="250409" indent="-250409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42548" indent="-20867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2pPr>
      <a:lvl3pPr marL="834691" indent="-166935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  <a:cs typeface="+mn-cs"/>
        </a:defRPr>
      </a:lvl3pPr>
      <a:lvl4pPr marL="1168560" indent="-16693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  <a:cs typeface="+mn-cs"/>
        </a:defRPr>
      </a:lvl4pPr>
      <a:lvl5pPr marL="1502432" indent="-166935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5pPr>
      <a:lvl6pPr marL="1836310" indent="-166935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6pPr>
      <a:lvl7pPr marL="2170184" indent="-166935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7pPr>
      <a:lvl8pPr marL="2504057" indent="-166935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8pPr>
      <a:lvl9pPr marL="2837932" indent="-166935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66774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3868" algn="l" defTabSz="66774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67748" algn="l" defTabSz="66774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1626" algn="l" defTabSz="66774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35495" algn="l" defTabSz="66774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69368" algn="l" defTabSz="66774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03243" algn="l" defTabSz="66774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37114" algn="l" defTabSz="66774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70990" algn="l" defTabSz="66774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85" tIns="33392" rIns="66785" bIns="333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1"/>
            <a:ext cx="7900988" cy="3394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85" tIns="33392" rIns="66785" bIns="333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85" tIns="33392" rIns="66785" bIns="33392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50" y="4683919"/>
            <a:ext cx="277997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85" tIns="33392" rIns="66785" bIns="33392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7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85" tIns="33392" rIns="66785" bIns="33392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15AB1D-1CA0-4FDF-B570-0BA71515F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5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5pPr>
      <a:lvl6pPr marL="333916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6pPr>
      <a:lvl7pPr marL="667841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7pPr>
      <a:lvl8pPr marL="1001765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8pPr>
      <a:lvl9pPr marL="1335681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9pPr>
    </p:titleStyle>
    <p:bodyStyle>
      <a:lvl1pPr marL="250444" indent="-250444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42623" indent="-20870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2pPr>
      <a:lvl3pPr marL="834805" indent="-166959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  <a:cs typeface="+mn-cs"/>
        </a:defRPr>
      </a:lvl3pPr>
      <a:lvl4pPr marL="1168722" indent="-166959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  <a:cs typeface="+mn-cs"/>
        </a:defRPr>
      </a:lvl4pPr>
      <a:lvl5pPr marL="1502641" indent="-166959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5pPr>
      <a:lvl6pPr marL="1836565" indent="-166959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6pPr>
      <a:lvl7pPr marL="2170486" indent="-166959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7pPr>
      <a:lvl8pPr marL="2504405" indent="-166959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8pPr>
      <a:lvl9pPr marL="2838326" indent="-166959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6678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3916" algn="l" defTabSz="6678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67841" algn="l" defTabSz="6678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1765" algn="l" defTabSz="6678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35681" algn="l" defTabSz="6678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69600" algn="l" defTabSz="6678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03522" algn="l" defTabSz="6678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37440" algn="l" defTabSz="6678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71362" algn="l" defTabSz="6678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97" tIns="33398" rIns="66797" bIns="333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1"/>
            <a:ext cx="7900988" cy="3394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97" tIns="33398" rIns="66797" bIns="333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97" tIns="33398" rIns="66797" bIns="33398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50" y="4683919"/>
            <a:ext cx="277997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97" tIns="33398" rIns="66797" bIns="33398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7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97" tIns="33398" rIns="66797" bIns="33398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15AB1D-1CA0-4FDF-B570-0BA71515F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5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5pPr>
      <a:lvl6pPr marL="333979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6pPr>
      <a:lvl7pPr marL="667965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7pPr>
      <a:lvl8pPr marL="1001949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8pPr>
      <a:lvl9pPr marL="1335929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9pPr>
    </p:titleStyle>
    <p:bodyStyle>
      <a:lvl1pPr marL="250490" indent="-25049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42723" indent="-20874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2pPr>
      <a:lvl3pPr marL="834957" indent="-16699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  <a:cs typeface="+mn-cs"/>
        </a:defRPr>
      </a:lvl3pPr>
      <a:lvl4pPr marL="1168939" indent="-16699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  <a:cs typeface="+mn-cs"/>
        </a:defRPr>
      </a:lvl4pPr>
      <a:lvl5pPr marL="1502920" indent="-16699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5pPr>
      <a:lvl6pPr marL="1836905" indent="-1669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6pPr>
      <a:lvl7pPr marL="2170887" indent="-1669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7pPr>
      <a:lvl8pPr marL="2504869" indent="-1669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8pPr>
      <a:lvl9pPr marL="2838851" indent="-1669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6679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3979" algn="l" defTabSz="6679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67965" algn="l" defTabSz="6679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1949" algn="l" defTabSz="6679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35929" algn="l" defTabSz="6679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69911" algn="l" defTabSz="6679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03894" algn="l" defTabSz="6679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37875" algn="l" defTabSz="6679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71858" algn="l" defTabSz="6679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812" tIns="33406" rIns="66812" bIns="334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1"/>
            <a:ext cx="7900988" cy="3394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812" tIns="33406" rIns="66812" bIns="334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812" tIns="33406" rIns="66812" bIns="33406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50" y="4683919"/>
            <a:ext cx="277997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812" tIns="33406" rIns="66812" bIns="33406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7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812" tIns="33406" rIns="66812" bIns="33406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15AB1D-1CA0-4FDF-B570-0BA71515F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5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5pPr>
      <a:lvl6pPr marL="334058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6pPr>
      <a:lvl7pPr marL="66812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7pPr>
      <a:lvl8pPr marL="100218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8pPr>
      <a:lvl9pPr marL="1336239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9pPr>
    </p:titleStyle>
    <p:bodyStyle>
      <a:lvl1pPr marL="250547" indent="-250547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42848" indent="-2087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2pPr>
      <a:lvl3pPr marL="835148" indent="-16703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  <a:cs typeface="+mn-cs"/>
        </a:defRPr>
      </a:lvl3pPr>
      <a:lvl4pPr marL="1169210" indent="-16703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  <a:cs typeface="+mn-cs"/>
        </a:defRPr>
      </a:lvl4pPr>
      <a:lvl5pPr marL="1503268" indent="-16703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5pPr>
      <a:lvl6pPr marL="1837330" indent="-16703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6pPr>
      <a:lvl7pPr marL="2171390" indent="-16703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7pPr>
      <a:lvl8pPr marL="2505449" indent="-16703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8pPr>
      <a:lvl9pPr marL="2839508" indent="-16703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66812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4058" algn="l" defTabSz="66812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68120" algn="l" defTabSz="66812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2180" algn="l" defTabSz="66812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36239" algn="l" defTabSz="66812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0298" algn="l" defTabSz="66812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04359" algn="l" defTabSz="66812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38417" algn="l" defTabSz="66812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72478" algn="l" defTabSz="66812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mjszYo8rpAs" TargetMode="External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WwJ5nCVZclY" TargetMode="External"/><Relationship Id="rId4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To easily follow these notes, log on to our </a:t>
            </a:r>
            <a:r>
              <a:rPr lang="en-US" dirty="0" err="1" smtClean="0"/>
              <a:t>Wifi</a:t>
            </a:r>
            <a:r>
              <a:rPr lang="en-US" dirty="0" smtClean="0"/>
              <a:t> </a:t>
            </a:r>
          </a:p>
          <a:p>
            <a:r>
              <a:rPr lang="en-US" dirty="0" err="1"/>
              <a:t>Wifi</a:t>
            </a:r>
            <a:r>
              <a:rPr lang="en-US" dirty="0"/>
              <a:t>: </a:t>
            </a:r>
            <a:r>
              <a:rPr lang="en-US" dirty="0">
                <a:solidFill>
                  <a:srgbClr val="FFFF66"/>
                </a:solidFill>
              </a:rPr>
              <a:t>mycci01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p/w: </a:t>
            </a:r>
            <a:r>
              <a:rPr lang="en-US" dirty="0" smtClean="0">
                <a:solidFill>
                  <a:srgbClr val="FFFF66"/>
                </a:solidFill>
              </a:rPr>
              <a:t>ancientquail060</a:t>
            </a:r>
          </a:p>
          <a:p>
            <a:r>
              <a:rPr lang="en-US" dirty="0"/>
              <a:t>Go to </a:t>
            </a:r>
            <a:r>
              <a:rPr lang="en-US" dirty="0">
                <a:solidFill>
                  <a:srgbClr val="FFFF66"/>
                </a:solidFill>
              </a:rPr>
              <a:t>OrHaOlam.com</a:t>
            </a:r>
          </a:p>
          <a:p>
            <a:r>
              <a:rPr lang="en-US" dirty="0" smtClean="0"/>
              <a:t>Click on</a:t>
            </a:r>
            <a:r>
              <a:rPr lang="en-US" dirty="0" smtClean="0">
                <a:solidFill>
                  <a:srgbClr val="FFFF66"/>
                </a:solidFill>
              </a:rPr>
              <a:t> downloads, messages, 2017</a:t>
            </a:r>
            <a:endParaRPr 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1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944" y="400050"/>
            <a:ext cx="7900988" cy="4629150"/>
          </a:xfrm>
        </p:spPr>
        <p:txBody>
          <a:bodyPr>
            <a:normAutofit lnSpcReduction="10000"/>
          </a:bodyPr>
          <a:lstStyle/>
          <a:p>
            <a:pPr marL="0" algn="r" rtl="1">
              <a:spcBef>
                <a:spcPts val="0"/>
              </a:spcBef>
              <a:spcAft>
                <a:spcPts val="585"/>
              </a:spcAft>
            </a:pPr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נִגַּשׁ אֵלָיו אִישׁ אֶחָד וְשָׁאַל:" רַבִּי, אֵיזֶה טוֹב עָלַי לַעֲשׂוֹת כְּדֵי לְהַשִּׂיג חַיֵּי עוֹלָם?"  </a:t>
            </a:r>
            <a:endParaRPr lang="en-US" sz="41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/>
            <a:r>
              <a:rPr lang="en-US" sz="4000" dirty="0"/>
              <a:t>A man approached Yeshua and said, "Rabbi, what good thing should I do in order to have eternal life</a:t>
            </a:r>
            <a:r>
              <a:rPr lang="en-US" sz="4000" dirty="0" smtClean="0"/>
              <a:t>?"</a:t>
            </a:r>
            <a:endParaRPr lang="en-US" sz="4000" dirty="0"/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6584" y="57151"/>
            <a:ext cx="5925741" cy="422672"/>
          </a:xfrm>
        </p:spPr>
        <p:txBody>
          <a:bodyPr/>
          <a:lstStyle/>
          <a:p>
            <a:pPr eaLnBrk="1" hangingPunct="1"/>
            <a:r>
              <a:rPr lang="en-US" altLang="en-US" sz="2000" dirty="0" err="1">
                <a:solidFill>
                  <a:srgbClr val="FFFF00"/>
                </a:solidFill>
              </a:rPr>
              <a:t>Mattityahu</a:t>
            </a:r>
            <a:r>
              <a:rPr lang="en-US" altLang="en-US" sz="2000" dirty="0">
                <a:solidFill>
                  <a:srgbClr val="FFFF00"/>
                </a:solidFill>
              </a:rPr>
              <a:t> (Matthew) 19:16</a:t>
            </a:r>
            <a:endParaRPr lang="en-US" altLang="en-US" sz="2000" dirty="0">
              <a:solidFill>
                <a:srgbClr val="FFFF00"/>
              </a:solidFill>
              <a:cs typeface="Vilna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078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Ro 10.5</a:t>
            </a:r>
            <a:r>
              <a:rPr lang="en-US" baseline="30000" dirty="0"/>
              <a:t> </a:t>
            </a:r>
            <a:r>
              <a:rPr lang="en-US" dirty="0"/>
              <a:t>For Moshe writes about the righteousness grounded in the Torah that </a:t>
            </a:r>
            <a:r>
              <a:rPr lang="en-US" dirty="0">
                <a:solidFill>
                  <a:srgbClr val="FFFF66"/>
                </a:solidFill>
              </a:rPr>
              <a:t>the person who does these things </a:t>
            </a:r>
            <a:r>
              <a:rPr lang="en-US" u="sng" dirty="0">
                <a:solidFill>
                  <a:srgbClr val="FFFF66"/>
                </a:solidFill>
              </a:rPr>
              <a:t>will attain life </a:t>
            </a:r>
            <a:r>
              <a:rPr lang="en-US" dirty="0">
                <a:solidFill>
                  <a:srgbClr val="FFFF66"/>
                </a:solidFill>
              </a:rPr>
              <a:t>through them.</a:t>
            </a:r>
          </a:p>
        </p:txBody>
      </p:sp>
    </p:spTree>
    <p:extLst>
      <p:ext uri="{BB962C8B-B14F-4D97-AF65-F5344CB8AC3E}">
        <p14:creationId xmlns:p14="http://schemas.microsoft.com/office/powerpoint/2010/main" val="274223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Vayikra /Lev 18.4-5</a:t>
            </a:r>
            <a:r>
              <a:rPr lang="en-US" b="1" dirty="0" smtClean="0"/>
              <a:t> </a:t>
            </a:r>
            <a:r>
              <a:rPr lang="en-US" dirty="0" smtClean="0"/>
              <a:t>You </a:t>
            </a:r>
            <a:r>
              <a:rPr lang="en-US" dirty="0"/>
              <a:t>are to obey my rulings and laws and live accordingly; I am </a:t>
            </a:r>
            <a:r>
              <a:rPr lang="en-US" cap="small" dirty="0" smtClean="0"/>
              <a:t>Adoni</a:t>
            </a:r>
            <a:r>
              <a:rPr lang="en-US" dirty="0"/>
              <a:t> your God. </a:t>
            </a:r>
            <a:r>
              <a:rPr lang="en-US" dirty="0" smtClean="0"/>
              <a:t>You </a:t>
            </a:r>
            <a:r>
              <a:rPr lang="en-US" dirty="0"/>
              <a:t>are to observe my laws and rulings; if a person does them, </a:t>
            </a:r>
            <a:r>
              <a:rPr lang="en-US" dirty="0">
                <a:solidFill>
                  <a:srgbClr val="FFFF66"/>
                </a:solidFill>
              </a:rPr>
              <a:t>he will have life through them; I am </a:t>
            </a:r>
            <a:r>
              <a:rPr lang="en-US" cap="small" dirty="0" smtClean="0">
                <a:solidFill>
                  <a:srgbClr val="FFFF66"/>
                </a:solidFill>
              </a:rPr>
              <a:t>Adoni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95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958" y="457200"/>
            <a:ext cx="7955855" cy="4686300"/>
          </a:xfrm>
        </p:spPr>
        <p:txBody>
          <a:bodyPr>
            <a:normAutofit/>
          </a:bodyPr>
          <a:lstStyle/>
          <a:p>
            <a:pPr marL="0" algn="r" rtl="1">
              <a:spcBef>
                <a:spcPts val="0"/>
              </a:spcBef>
              <a:spcAft>
                <a:spcPts val="585"/>
              </a:spcAft>
            </a:pPr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אָמַר אֵלָיו: "מַדּוּעַ אַתָּה שׁוֹאֵל אוֹתִי בְּנוֹגֵעַ לַטּוֹב? אֶחָד הוּא </a:t>
            </a:r>
            <a:r>
              <a:rPr lang="he-IL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הַטּוֹב."</a:t>
            </a:r>
            <a:endParaRPr lang="en-US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>
              <a:spcBef>
                <a:spcPts val="0"/>
              </a:spcBef>
              <a:spcAft>
                <a:spcPts val="585"/>
              </a:spcAft>
            </a:pPr>
            <a:r>
              <a:rPr lang="en-US" sz="4000" dirty="0"/>
              <a:t>He said to him</a:t>
            </a:r>
            <a:r>
              <a:rPr lang="en-US" sz="4000" dirty="0" smtClean="0"/>
              <a:t>, "Why </a:t>
            </a:r>
            <a:r>
              <a:rPr lang="en-US" sz="4000" dirty="0"/>
              <a:t>are you asking me about good? There is One who is good</a:t>
            </a:r>
            <a:r>
              <a:rPr lang="en-US" sz="4000" dirty="0" smtClean="0"/>
              <a:t>! </a:t>
            </a:r>
            <a:endParaRPr lang="en-US" sz="3600" dirty="0"/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6581" y="57151"/>
            <a:ext cx="5925741" cy="422672"/>
          </a:xfrm>
        </p:spPr>
        <p:txBody>
          <a:bodyPr/>
          <a:lstStyle/>
          <a:p>
            <a:pPr eaLnBrk="1" hangingPunct="1"/>
            <a:r>
              <a:rPr lang="en-US" altLang="en-US" sz="2000" dirty="0" err="1">
                <a:solidFill>
                  <a:srgbClr val="FFFF00"/>
                </a:solidFill>
              </a:rPr>
              <a:t>Mattityahu</a:t>
            </a:r>
            <a:r>
              <a:rPr lang="en-US" altLang="en-US" sz="2000" dirty="0">
                <a:solidFill>
                  <a:srgbClr val="FFFF00"/>
                </a:solidFill>
              </a:rPr>
              <a:t> (Matthew) 19:17</a:t>
            </a:r>
            <a:endParaRPr lang="en-US" altLang="en-US" sz="2000" dirty="0">
              <a:solidFill>
                <a:srgbClr val="FFFF00"/>
              </a:solidFill>
              <a:cs typeface="Vilna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5208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Mark 10.18</a:t>
            </a:r>
            <a:r>
              <a:rPr lang="en-US" baseline="30000" dirty="0"/>
              <a:t> </a:t>
            </a:r>
            <a:r>
              <a:rPr lang="en-US" dirty="0"/>
              <a:t>“Why do you call Me good?” Yeshua said to him. “No one is good except One—that is God.</a:t>
            </a:r>
          </a:p>
        </p:txBody>
      </p:sp>
    </p:spTree>
    <p:extLst>
      <p:ext uri="{BB962C8B-B14F-4D97-AF65-F5344CB8AC3E}">
        <p14:creationId xmlns:p14="http://schemas.microsoft.com/office/powerpoint/2010/main" val="399980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David Stern’s commentary: </a:t>
            </a:r>
          </a:p>
          <a:p>
            <a:pPr algn="l"/>
            <a:r>
              <a:rPr lang="en-US" dirty="0" smtClean="0"/>
              <a:t>There </a:t>
            </a:r>
            <a:r>
              <a:rPr lang="en-US" dirty="0"/>
              <a:t>are those who take </a:t>
            </a:r>
            <a:r>
              <a:rPr lang="en-US" dirty="0" err="1"/>
              <a:t>Yeshua's</a:t>
            </a:r>
            <a:r>
              <a:rPr lang="en-US" dirty="0"/>
              <a:t> remark to mean, "You should not be calling me good, because only God is good, and I am not God." But it does not say </a:t>
            </a:r>
            <a:r>
              <a:rPr lang="en-US" dirty="0" smtClean="0"/>
              <a:t>that;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47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David Stern’s commentary: </a:t>
            </a:r>
          </a:p>
          <a:p>
            <a:pPr algn="l"/>
            <a:r>
              <a:rPr lang="en-US" dirty="0" smtClean="0"/>
              <a:t>rather</a:t>
            </a:r>
            <a:r>
              <a:rPr lang="en-US" dirty="0"/>
              <a:t>, </a:t>
            </a:r>
            <a:r>
              <a:rPr lang="en-US" dirty="0">
                <a:solidFill>
                  <a:srgbClr val="FFFF66"/>
                </a:solidFill>
              </a:rPr>
              <a:t>it challenges the man to consider who Yeshua really is, </a:t>
            </a:r>
            <a:r>
              <a:rPr lang="en-US" dirty="0"/>
              <a:t>whether he may indeed be more than an ordinary human being. </a:t>
            </a:r>
          </a:p>
        </p:txBody>
      </p:sp>
    </p:spTree>
    <p:extLst>
      <p:ext uri="{BB962C8B-B14F-4D97-AF65-F5344CB8AC3E}">
        <p14:creationId xmlns:p14="http://schemas.microsoft.com/office/powerpoint/2010/main" val="283181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i="1" dirty="0" smtClean="0">
                <a:solidFill>
                  <a:srgbClr val="FFFF66"/>
                </a:solidFill>
              </a:rPr>
              <a:t>Israel</a:t>
            </a:r>
            <a:r>
              <a:rPr lang="en-US" dirty="0" smtClean="0">
                <a:solidFill>
                  <a:srgbClr val="FFFF66"/>
                </a:solidFill>
              </a:rPr>
              <a:t>  </a:t>
            </a:r>
            <a:r>
              <a:rPr lang="he-IL" b="1" dirty="0" smtClean="0">
                <a:solidFill>
                  <a:srgbClr val="FFFF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יִשְׂרָאֵל</a:t>
            </a:r>
            <a:r>
              <a:rPr lang="en-US" dirty="0" smtClean="0">
                <a:solidFill>
                  <a:srgbClr val="FFFF66"/>
                </a:solidFill>
              </a:rPr>
              <a:t>      </a:t>
            </a:r>
            <a:r>
              <a:rPr lang="en-US" dirty="0" smtClean="0"/>
              <a:t>The patriarch Jacob</a:t>
            </a:r>
            <a:r>
              <a:rPr lang="en-US" dirty="0"/>
              <a:t> was given the name </a:t>
            </a:r>
            <a:endParaRPr lang="en-US" dirty="0" smtClean="0"/>
          </a:p>
          <a:p>
            <a:pPr algn="l"/>
            <a:r>
              <a:rPr lang="en-US" dirty="0" smtClean="0"/>
              <a:t>"</a:t>
            </a:r>
            <a:r>
              <a:rPr lang="en-US" dirty="0"/>
              <a:t>Triumphant with God", </a:t>
            </a:r>
            <a:endParaRPr lang="en-US" dirty="0" smtClean="0"/>
          </a:p>
          <a:p>
            <a:pPr algn="l"/>
            <a:r>
              <a:rPr lang="en-US" dirty="0" smtClean="0"/>
              <a:t>“who </a:t>
            </a:r>
            <a:r>
              <a:rPr lang="en-US" dirty="0"/>
              <a:t>prevails with </a:t>
            </a:r>
            <a:r>
              <a:rPr lang="en-US" dirty="0" smtClean="0"/>
              <a:t>God” </a:t>
            </a:r>
          </a:p>
          <a:p>
            <a:pPr algn="l"/>
            <a:r>
              <a:rPr lang="en-US" dirty="0" smtClean="0"/>
              <a:t>after </a:t>
            </a:r>
            <a:r>
              <a:rPr lang="en-US" dirty="0"/>
              <a:t>he wrestled with </a:t>
            </a:r>
            <a:r>
              <a:rPr lang="en-US" dirty="0" smtClean="0"/>
              <a:t>an angel.</a:t>
            </a:r>
          </a:p>
          <a:p>
            <a:pPr algn="l"/>
            <a:r>
              <a:rPr lang="en-US" dirty="0" smtClean="0"/>
              <a:t>‘God </a:t>
            </a:r>
            <a:r>
              <a:rPr lang="en-US" dirty="0"/>
              <a:t>Contended</a:t>
            </a:r>
            <a:r>
              <a:rPr lang="en-US" dirty="0" smtClean="0"/>
              <a:t>',</a:t>
            </a:r>
            <a:r>
              <a:rPr lang="en-US" baseline="30000" dirty="0"/>
              <a:t> </a:t>
            </a:r>
            <a:endParaRPr lang="en-US" baseline="30000" dirty="0" smtClean="0"/>
          </a:p>
          <a:p>
            <a:pPr algn="l"/>
            <a:r>
              <a:rPr lang="en-US" dirty="0" smtClean="0"/>
              <a:t>'Wrestles </a:t>
            </a:r>
            <a:r>
              <a:rPr lang="en-US" dirty="0"/>
              <a:t>with God</a:t>
            </a:r>
            <a:r>
              <a:rPr lang="en-US" dirty="0" smtClean="0"/>
              <a:t>'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61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Islam: </a:t>
            </a:r>
            <a:r>
              <a:rPr lang="en-US" dirty="0"/>
              <a:t> </a:t>
            </a:r>
            <a:r>
              <a:rPr lang="ar-AE" dirty="0"/>
              <a:t>الإسلام‎‎</a:t>
            </a:r>
            <a:r>
              <a:rPr lang="ar-AE" dirty="0" smtClean="0"/>
              <a:t>, </a:t>
            </a:r>
            <a:r>
              <a:rPr lang="en-US" dirty="0" smtClean="0"/>
              <a:t>is </a:t>
            </a:r>
            <a:r>
              <a:rPr lang="en-US" dirty="0"/>
              <a:t>a verbal noun </a:t>
            </a:r>
            <a:r>
              <a:rPr lang="en-US" dirty="0" smtClean="0"/>
              <a:t>relating </a:t>
            </a:r>
            <a:r>
              <a:rPr lang="en-US" dirty="0"/>
              <a:t>to concepts of </a:t>
            </a:r>
            <a:r>
              <a:rPr lang="en-US" dirty="0">
                <a:solidFill>
                  <a:srgbClr val="FFFF66"/>
                </a:solidFill>
              </a:rPr>
              <a:t>wholeness, submission, safeness and </a:t>
            </a:r>
            <a:r>
              <a:rPr lang="en-US" dirty="0" smtClean="0">
                <a:solidFill>
                  <a:srgbClr val="FFFF66"/>
                </a:solidFill>
              </a:rPr>
              <a:t>peace.</a:t>
            </a:r>
            <a:r>
              <a:rPr lang="en-US" dirty="0"/>
              <a:t> In a religious context it means "voluntary </a:t>
            </a:r>
            <a:r>
              <a:rPr lang="en-US" dirty="0">
                <a:solidFill>
                  <a:srgbClr val="FFFF66"/>
                </a:solidFill>
              </a:rPr>
              <a:t>submission to God</a:t>
            </a:r>
            <a:r>
              <a:rPr lang="en-US" dirty="0" smtClean="0">
                <a:solidFill>
                  <a:srgbClr val="FFFF66"/>
                </a:solidFill>
              </a:rPr>
              <a:t>".</a:t>
            </a:r>
            <a:r>
              <a:rPr lang="en-US" baseline="30000" dirty="0" smtClean="0">
                <a:solidFill>
                  <a:srgbClr val="FFFF66"/>
                </a:solidFill>
              </a:rPr>
              <a:t> </a:t>
            </a:r>
            <a:r>
              <a:rPr lang="en-US" dirty="0" smtClean="0"/>
              <a:t>Islām</a:t>
            </a:r>
            <a:r>
              <a:rPr lang="en-US" dirty="0"/>
              <a:t> is the verbal noun of </a:t>
            </a:r>
            <a:r>
              <a:rPr lang="en-US" dirty="0" smtClean="0"/>
              <a:t>the </a:t>
            </a:r>
            <a:r>
              <a:rPr lang="en-US" dirty="0"/>
              <a:t>root, and means </a:t>
            </a:r>
            <a:r>
              <a:rPr lang="en-US" dirty="0">
                <a:solidFill>
                  <a:srgbClr val="FFFF66"/>
                </a:solidFill>
              </a:rPr>
              <a:t>"submission" or "surrender</a:t>
            </a:r>
            <a:r>
              <a:rPr lang="en-US" dirty="0"/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40722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958" y="457200"/>
            <a:ext cx="7955855" cy="4686300"/>
          </a:xfrm>
        </p:spPr>
        <p:txBody>
          <a:bodyPr>
            <a:normAutofit/>
          </a:bodyPr>
          <a:lstStyle/>
          <a:p>
            <a:pPr marL="0" algn="r" rtl="1">
              <a:spcBef>
                <a:spcPts val="0"/>
              </a:spcBef>
              <a:spcAft>
                <a:spcPts val="585"/>
              </a:spcAft>
            </a:pPr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, אֲבָל אִם רְצוֹנְךָ לָבוֹא לַחַיִּים, שְׁמֹר אֶת הַמִּצְווֹת </a:t>
            </a:r>
            <a:endParaRPr lang="en-US" sz="44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>
              <a:spcBef>
                <a:spcPts val="0"/>
              </a:spcBef>
              <a:spcAft>
                <a:spcPts val="585"/>
              </a:spcAft>
            </a:pPr>
            <a:r>
              <a:rPr lang="en-US" sz="4000" dirty="0" smtClean="0"/>
              <a:t>“But </a:t>
            </a:r>
            <a:r>
              <a:rPr lang="en-US" sz="4000" dirty="0"/>
              <a:t>if you want to obtain eternal life, observe the </a:t>
            </a:r>
            <a:r>
              <a:rPr lang="en-US" sz="4000" dirty="0" err="1"/>
              <a:t>mitzvot</a:t>
            </a:r>
            <a:r>
              <a:rPr lang="en-US" sz="4000" dirty="0" smtClean="0"/>
              <a:t>.”</a:t>
            </a:r>
            <a:endParaRPr lang="en-US" sz="3600" dirty="0"/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6581" y="57151"/>
            <a:ext cx="5925741" cy="422672"/>
          </a:xfrm>
        </p:spPr>
        <p:txBody>
          <a:bodyPr/>
          <a:lstStyle/>
          <a:p>
            <a:pPr eaLnBrk="1" hangingPunct="1"/>
            <a:r>
              <a:rPr lang="en-US" altLang="en-US" sz="2000" dirty="0" err="1">
                <a:solidFill>
                  <a:srgbClr val="FFFF00"/>
                </a:solidFill>
              </a:rPr>
              <a:t>Mattityahu</a:t>
            </a:r>
            <a:r>
              <a:rPr lang="en-US" altLang="en-US" sz="2000" dirty="0">
                <a:solidFill>
                  <a:srgbClr val="FFFF00"/>
                </a:solidFill>
              </a:rPr>
              <a:t> (Matthew) 19:17</a:t>
            </a:r>
            <a:endParaRPr lang="en-US" altLang="en-US" sz="2000" dirty="0">
              <a:solidFill>
                <a:srgbClr val="FFFF00"/>
              </a:solidFill>
              <a:cs typeface="Vilna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2510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99"/>
          <a:stretch/>
        </p:blipFill>
        <p:spPr bwMode="auto">
          <a:xfrm>
            <a:off x="325438" y="0"/>
            <a:ext cx="812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4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954" y="457200"/>
            <a:ext cx="7955855" cy="4686300"/>
          </a:xfrm>
        </p:spPr>
        <p:txBody>
          <a:bodyPr>
            <a:normAutofit fontScale="92500" lnSpcReduction="10000"/>
          </a:bodyPr>
          <a:lstStyle/>
          <a:p>
            <a:pPr marL="0" algn="r" rtl="1">
              <a:spcBef>
                <a:spcPts val="0"/>
              </a:spcBef>
              <a:spcAft>
                <a:spcPts val="585"/>
              </a:spcAft>
            </a:pPr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שָׁאַל הָאִישׁ: "אֵיזֶה?" הֵשִׁיב יֵשׁוּעַ: "לֹא תִּרְצַח, לֹא תִּנְאַף, לֹא תִּגְנֹב, לֹא-תַעֲנֶה בְּרֵעֲךָ עֵד שָׁקֶר,</a:t>
            </a:r>
            <a:endParaRPr lang="en-US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>
              <a:spcBef>
                <a:spcPts val="0"/>
              </a:spcBef>
              <a:spcAft>
                <a:spcPts val="585"/>
              </a:spcAft>
            </a:pPr>
            <a:r>
              <a:rPr lang="en-US" sz="4000" dirty="0"/>
              <a:t>The man asked him, "Which ones?" </a:t>
            </a:r>
            <a:r>
              <a:rPr lang="en-US" sz="4000" dirty="0" smtClean="0"/>
              <a:t>[!] and </a:t>
            </a:r>
            <a:r>
              <a:rPr lang="en-US" sz="4000" dirty="0"/>
              <a:t>Yeshua said, "Don't murder, don't commit adultery, don't steal, don't give false testimony,</a:t>
            </a:r>
            <a:endParaRPr lang="en-US" sz="3600" dirty="0"/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6577" y="57151"/>
            <a:ext cx="5925741" cy="422672"/>
          </a:xfrm>
        </p:spPr>
        <p:txBody>
          <a:bodyPr/>
          <a:lstStyle/>
          <a:p>
            <a:pPr eaLnBrk="1" hangingPunct="1"/>
            <a:r>
              <a:rPr lang="en-US" altLang="en-US" sz="2000" dirty="0" err="1">
                <a:solidFill>
                  <a:srgbClr val="FFFF00"/>
                </a:solidFill>
              </a:rPr>
              <a:t>Mattityahu</a:t>
            </a:r>
            <a:r>
              <a:rPr lang="en-US" altLang="en-US" sz="2000" dirty="0">
                <a:solidFill>
                  <a:srgbClr val="FFFF00"/>
                </a:solidFill>
              </a:rPr>
              <a:t> (Matthew) 19:18</a:t>
            </a:r>
            <a:endParaRPr lang="en-US" altLang="en-US" sz="2000" dirty="0">
              <a:solidFill>
                <a:srgbClr val="FFFF00"/>
              </a:solidFill>
              <a:cs typeface="Vilna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65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949" y="457200"/>
            <a:ext cx="7955855" cy="4686300"/>
          </a:xfrm>
        </p:spPr>
        <p:txBody>
          <a:bodyPr>
            <a:normAutofit/>
          </a:bodyPr>
          <a:lstStyle/>
          <a:p>
            <a:pPr marL="0" algn="r" rtl="1">
              <a:spcBef>
                <a:spcPts val="0"/>
              </a:spcBef>
              <a:spcAft>
                <a:spcPts val="585"/>
              </a:spcAft>
            </a:pPr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כַּבֵּד אֶת-אָבִיךָ וְאֶת-אִמֶּךָ, וְאָהַבְתָּ לְרֵעֲךָ כָּמוֹךָ."</a:t>
            </a:r>
            <a:endParaRPr lang="en-US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>
              <a:spcBef>
                <a:spcPts val="0"/>
              </a:spcBef>
              <a:spcAft>
                <a:spcPts val="585"/>
              </a:spcAft>
            </a:pPr>
            <a:r>
              <a:rPr lang="en-US" sz="4000" dirty="0"/>
              <a:t>honor father and mother, and love your neighbor as yourself."</a:t>
            </a:r>
            <a:endParaRPr lang="en-US" sz="3600" dirty="0"/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6572" y="57151"/>
            <a:ext cx="5925741" cy="422672"/>
          </a:xfrm>
        </p:spPr>
        <p:txBody>
          <a:bodyPr/>
          <a:lstStyle/>
          <a:p>
            <a:pPr eaLnBrk="1" hangingPunct="1"/>
            <a:r>
              <a:rPr lang="en-US" altLang="en-US" sz="2000" dirty="0" err="1">
                <a:solidFill>
                  <a:srgbClr val="FFFF00"/>
                </a:solidFill>
              </a:rPr>
              <a:t>Mattityahu</a:t>
            </a:r>
            <a:r>
              <a:rPr lang="en-US" altLang="en-US" sz="2000" dirty="0">
                <a:solidFill>
                  <a:srgbClr val="FFFF00"/>
                </a:solidFill>
              </a:rPr>
              <a:t> (Matthew) 19:19</a:t>
            </a:r>
            <a:endParaRPr lang="en-US" altLang="en-US" sz="2000" dirty="0">
              <a:solidFill>
                <a:srgbClr val="FFFF00"/>
              </a:solidFill>
              <a:cs typeface="Vilna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7956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r>
              <a:rPr lang="en-US" altLang="en-US" sz="2800" dirty="0" err="1">
                <a:solidFill>
                  <a:srgbClr val="FFFF00"/>
                </a:solidFill>
              </a:rPr>
              <a:t>Mattityahu</a:t>
            </a:r>
            <a:r>
              <a:rPr lang="en-US" altLang="en-US" sz="2800" dirty="0">
                <a:solidFill>
                  <a:srgbClr val="FFFF00"/>
                </a:solidFill>
              </a:rPr>
              <a:t> (Matthew) </a:t>
            </a:r>
            <a:r>
              <a:rPr lang="en-US" altLang="en-US" sz="2800" dirty="0" smtClean="0">
                <a:solidFill>
                  <a:srgbClr val="FFFF00"/>
                </a:solidFill>
              </a:rPr>
              <a:t>19:20-22</a:t>
            </a:r>
            <a:endParaRPr lang="en-US" sz="2800" dirty="0" smtClean="0"/>
          </a:p>
          <a:p>
            <a:pPr algn="l"/>
            <a:r>
              <a:rPr lang="en-US" dirty="0" smtClean="0"/>
              <a:t>The </a:t>
            </a:r>
            <a:r>
              <a:rPr lang="en-US" dirty="0"/>
              <a:t>young man said to him, "I have kept all these; where do I still fall short?" </a:t>
            </a:r>
          </a:p>
        </p:txBody>
      </p:sp>
    </p:spTree>
    <p:extLst>
      <p:ext uri="{BB962C8B-B14F-4D97-AF65-F5344CB8AC3E}">
        <p14:creationId xmlns:p14="http://schemas.microsoft.com/office/powerpoint/2010/main" val="352674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Mark 10.21</a:t>
            </a:r>
            <a:r>
              <a:rPr lang="en-US" baseline="30000" dirty="0"/>
              <a:t> </a:t>
            </a:r>
            <a:r>
              <a:rPr lang="en-US" dirty="0"/>
              <a:t>Yeshua, looking at him, felt love for </a:t>
            </a:r>
            <a:r>
              <a:rPr lang="en-US" dirty="0" smtClean="0"/>
              <a:t>him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 smtClean="0"/>
              <a:t>Felt the young man was a kindred spirit: loved Torah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/>
              <a:t>David: </a:t>
            </a:r>
            <a:r>
              <a:rPr lang="en-US" baseline="30000" dirty="0" err="1" smtClean="0"/>
              <a:t>T’hillim</a:t>
            </a:r>
            <a:r>
              <a:rPr lang="en-US" baseline="30000" dirty="0" smtClean="0"/>
              <a:t>/Ps 119.97-99</a:t>
            </a:r>
            <a:r>
              <a:rPr lang="en-US" dirty="0" smtClean="0"/>
              <a:t> </a:t>
            </a:r>
            <a:r>
              <a:rPr lang="en-US" dirty="0"/>
              <a:t>How I love your Torah! I meditate on it all day. </a:t>
            </a:r>
            <a:r>
              <a:rPr lang="en-US" dirty="0" smtClean="0"/>
              <a:t>I </a:t>
            </a:r>
            <a:r>
              <a:rPr lang="en-US" dirty="0"/>
              <a:t>am wiser than my foes, </a:t>
            </a:r>
          </a:p>
        </p:txBody>
      </p:sp>
    </p:spTree>
    <p:extLst>
      <p:ext uri="{BB962C8B-B14F-4D97-AF65-F5344CB8AC3E}">
        <p14:creationId xmlns:p14="http://schemas.microsoft.com/office/powerpoint/2010/main" val="256661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baseline="30000" dirty="0" err="1" smtClean="0"/>
              <a:t>T’hillim</a:t>
            </a:r>
            <a:r>
              <a:rPr lang="en-US" baseline="30000" dirty="0" smtClean="0"/>
              <a:t>/Ps 119.97-99</a:t>
            </a:r>
            <a:r>
              <a:rPr lang="en-US" dirty="0" smtClean="0"/>
              <a:t> because </a:t>
            </a:r>
            <a:r>
              <a:rPr lang="en-US" dirty="0"/>
              <a:t>your </a:t>
            </a:r>
            <a:r>
              <a:rPr lang="en-US" dirty="0" err="1"/>
              <a:t>mitzvot</a:t>
            </a:r>
            <a:r>
              <a:rPr lang="en-US" dirty="0"/>
              <a:t> are mine forever. </a:t>
            </a:r>
            <a:r>
              <a:rPr lang="en-US" dirty="0" smtClean="0"/>
              <a:t>I </a:t>
            </a:r>
            <a:r>
              <a:rPr lang="en-US" dirty="0"/>
              <a:t>have more understanding than all my teachers, because I meditate on your instruction. </a:t>
            </a:r>
          </a:p>
        </p:txBody>
      </p:sp>
    </p:spTree>
    <p:extLst>
      <p:ext uri="{BB962C8B-B14F-4D97-AF65-F5344CB8AC3E}">
        <p14:creationId xmlns:p14="http://schemas.microsoft.com/office/powerpoint/2010/main" val="2633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baseline="30000" dirty="0" err="1" smtClean="0"/>
              <a:t>T’hillim</a:t>
            </a:r>
            <a:r>
              <a:rPr lang="en-US" baseline="30000" dirty="0" smtClean="0"/>
              <a:t>/Ps 119.163-165 </a:t>
            </a:r>
            <a:r>
              <a:rPr lang="en-US" dirty="0"/>
              <a:t>I hate falsehood, I detest it; but I love your Torah. </a:t>
            </a:r>
            <a:r>
              <a:rPr lang="en-US" dirty="0" smtClean="0"/>
              <a:t>I </a:t>
            </a:r>
            <a:r>
              <a:rPr lang="en-US" dirty="0"/>
              <a:t>praise you seven times a day because of your righteous rulings. </a:t>
            </a:r>
            <a:r>
              <a:rPr lang="en-US" dirty="0" smtClean="0"/>
              <a:t>Those </a:t>
            </a:r>
            <a:r>
              <a:rPr lang="en-US" dirty="0"/>
              <a:t>who love your Torah have great peace; nothing makes them stumble. </a:t>
            </a:r>
          </a:p>
        </p:txBody>
      </p:sp>
    </p:spTree>
    <p:extLst>
      <p:ext uri="{BB962C8B-B14F-4D97-AF65-F5344CB8AC3E}">
        <p14:creationId xmlns:p14="http://schemas.microsoft.com/office/powerpoint/2010/main" val="77014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baseline="30000" dirty="0" smtClean="0"/>
              <a:t>1 Cor. 9.20-21</a:t>
            </a:r>
            <a:r>
              <a:rPr lang="en-US" dirty="0"/>
              <a:t> That is, with Jews, what I did was put myself in the position of a Jew, in order to win Jews. With people in subjection to a legalistic perversion of the Torah, I put myself in the position of someone under such legalism, in order to win those under this legalism, </a:t>
            </a:r>
          </a:p>
        </p:txBody>
      </p:sp>
    </p:spTree>
    <p:extLst>
      <p:ext uri="{BB962C8B-B14F-4D97-AF65-F5344CB8AC3E}">
        <p14:creationId xmlns:p14="http://schemas.microsoft.com/office/powerpoint/2010/main" val="287675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1 Cor. 9.20-21</a:t>
            </a:r>
            <a:r>
              <a:rPr lang="en-US" dirty="0"/>
              <a:t> </a:t>
            </a:r>
            <a:r>
              <a:rPr lang="en-US" dirty="0" smtClean="0"/>
              <a:t>even </a:t>
            </a:r>
            <a:r>
              <a:rPr lang="en-US" dirty="0"/>
              <a:t>though I myself am not in subjection to a legalistic perversion of the Torah.  With those who live outside the framework of Torah, I put myself in the position of someone </a:t>
            </a:r>
            <a:r>
              <a:rPr lang="en-US" dirty="0" smtClean="0"/>
              <a:t>outside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73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1 Cor. 9.20-21</a:t>
            </a:r>
            <a:r>
              <a:rPr lang="en-US" dirty="0"/>
              <a:t> </a:t>
            </a:r>
            <a:r>
              <a:rPr lang="en-US" dirty="0" smtClean="0"/>
              <a:t>the </a:t>
            </a:r>
            <a:r>
              <a:rPr lang="en-US" dirty="0"/>
              <a:t>Torah in order to win those outside the Torah - although I myself am not outside the framework of God's Torah but within the framework of Torah as upheld by the Messiah. </a:t>
            </a:r>
          </a:p>
        </p:txBody>
      </p:sp>
    </p:spTree>
    <p:extLst>
      <p:ext uri="{BB962C8B-B14F-4D97-AF65-F5344CB8AC3E}">
        <p14:creationId xmlns:p14="http://schemas.microsoft.com/office/powerpoint/2010/main" val="423154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baseline="30000" dirty="0" smtClean="0"/>
              <a:t>Acts 21.20-24 </a:t>
            </a:r>
            <a:r>
              <a:rPr lang="en-US" dirty="0" err="1" smtClean="0"/>
              <a:t>Shaul</a:t>
            </a:r>
            <a:r>
              <a:rPr lang="en-US" dirty="0" smtClean="0"/>
              <a:t> arrived in Jerusalem, and advised: “You </a:t>
            </a:r>
            <a:r>
              <a:rPr lang="en-US" dirty="0"/>
              <a:t>see, brother, how many tens of thousands of believers there are among the Judeans, and they are all zealots for the </a:t>
            </a:r>
            <a:r>
              <a:rPr lang="en-US" i="1" dirty="0" smtClean="0"/>
              <a:t>Torah</a:t>
            </a:r>
            <a:r>
              <a:rPr lang="en-US" dirty="0" smtClean="0"/>
              <a:t>.</a:t>
            </a:r>
            <a:r>
              <a:rPr lang="en-US" dirty="0"/>
              <a:t> </a:t>
            </a:r>
            <a:r>
              <a:rPr lang="en-US" dirty="0" smtClean="0"/>
              <a:t>Now </a:t>
            </a:r>
            <a:r>
              <a:rPr lang="en-US" dirty="0"/>
              <a:t>what they have been told about you is that you are teaching all </a:t>
            </a:r>
            <a:r>
              <a:rPr lang="en-US" dirty="0" smtClean="0"/>
              <a:t>the Jews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10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351" y="1389950"/>
            <a:ext cx="4724353" cy="377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3044" y="260"/>
            <a:ext cx="5733553" cy="132001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lIns="88041" tIns="44022" rIns="88041" bIns="44022" rtlCol="0">
            <a:spAutoFit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Downloads\messages\</a:t>
            </a:r>
          </a:p>
          <a:p>
            <a:pPr algn="l"/>
            <a:r>
              <a:rPr lang="en-US" dirty="0" smtClean="0">
                <a:solidFill>
                  <a:srgbClr val="FFFFFF"/>
                </a:solidFill>
              </a:rPr>
              <a:t>2017 Messages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2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Acts 21.20-24 </a:t>
            </a:r>
            <a:r>
              <a:rPr lang="en-US" dirty="0" smtClean="0"/>
              <a:t>living </a:t>
            </a:r>
            <a:r>
              <a:rPr lang="en-US" dirty="0"/>
              <a:t>among the </a:t>
            </a:r>
            <a:r>
              <a:rPr lang="en-US" i="1" dirty="0"/>
              <a:t>Goyim</a:t>
            </a:r>
            <a:r>
              <a:rPr lang="en-US" dirty="0"/>
              <a:t> to apostatize from Moshe, telling them not to have a </a:t>
            </a:r>
            <a:r>
              <a:rPr lang="en-US" i="1" dirty="0" err="1" smtClean="0"/>
              <a:t>b’rit-milah</a:t>
            </a:r>
            <a:r>
              <a:rPr lang="en-US" i="1" dirty="0" smtClean="0"/>
              <a:t> </a:t>
            </a:r>
            <a:r>
              <a:rPr lang="en-US" dirty="0" smtClean="0"/>
              <a:t>for </a:t>
            </a:r>
            <a:r>
              <a:rPr lang="en-US" dirty="0"/>
              <a:t>their sons and not to follow the traditions</a:t>
            </a:r>
            <a:r>
              <a:rPr lang="en-US" dirty="0" smtClean="0"/>
              <a:t>. “What</a:t>
            </a:r>
            <a:r>
              <a:rPr lang="en-US" dirty="0"/>
              <a:t>, then, is to be done? They will certainly hear that you have </a:t>
            </a:r>
            <a:r>
              <a:rPr lang="en-US" dirty="0" smtClean="0"/>
              <a:t>come.</a:t>
            </a:r>
            <a:r>
              <a:rPr lang="en-US" dirty="0"/>
              <a:t> </a:t>
            </a:r>
            <a:r>
              <a:rPr lang="en-US" dirty="0" smtClean="0"/>
              <a:t>So </a:t>
            </a:r>
            <a:r>
              <a:rPr lang="en-US" dirty="0"/>
              <a:t>do what we tell you.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77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Acts 21.20-24 </a:t>
            </a:r>
            <a:r>
              <a:rPr lang="en-US" dirty="0" smtClean="0"/>
              <a:t>We </a:t>
            </a:r>
            <a:r>
              <a:rPr lang="en-US" dirty="0"/>
              <a:t>have four men who are under a </a:t>
            </a:r>
            <a:r>
              <a:rPr lang="en-US" dirty="0" smtClean="0"/>
              <a:t>vow.</a:t>
            </a:r>
            <a:r>
              <a:rPr lang="en-US" dirty="0"/>
              <a:t> </a:t>
            </a:r>
            <a:r>
              <a:rPr lang="en-US" dirty="0" smtClean="0"/>
              <a:t>Take </a:t>
            </a:r>
            <a:r>
              <a:rPr lang="en-US" dirty="0"/>
              <a:t>them with you, be purified with them, and pay the expenses connected with having their heads shaved.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7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Acts 21.20-24 </a:t>
            </a:r>
            <a:r>
              <a:rPr lang="en-US" dirty="0" smtClean="0"/>
              <a:t>Then </a:t>
            </a:r>
            <a:r>
              <a:rPr lang="en-US" dirty="0"/>
              <a:t>everyone will know that there is nothing to these rumors which they have heard about you; but that, on the contrary</a:t>
            </a:r>
            <a:r>
              <a:rPr lang="en-US" dirty="0">
                <a:solidFill>
                  <a:srgbClr val="FFFF66"/>
                </a:solidFill>
              </a:rPr>
              <a:t>, you yourself stay in line and keep the </a:t>
            </a:r>
            <a:r>
              <a:rPr lang="en-US" i="1" dirty="0">
                <a:solidFill>
                  <a:srgbClr val="FFFF66"/>
                </a:solidFill>
              </a:rPr>
              <a:t>Torah</a:t>
            </a:r>
            <a:r>
              <a:rPr lang="en-US" dirty="0">
                <a:solidFill>
                  <a:srgbClr val="FFFF66"/>
                </a:solidFill>
              </a:rPr>
              <a:t>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74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Rev 12.17</a:t>
            </a:r>
            <a:r>
              <a:rPr lang="en-US" dirty="0" smtClean="0"/>
              <a:t> The </a:t>
            </a:r>
            <a:r>
              <a:rPr lang="en-US" dirty="0"/>
              <a:t>dragon was infuriated over the woman and went off to fight the rest of her children, </a:t>
            </a:r>
            <a:r>
              <a:rPr lang="en-US" dirty="0">
                <a:solidFill>
                  <a:srgbClr val="FFFF66"/>
                </a:solidFill>
              </a:rPr>
              <a:t>those who obey God's commands and bear witness to Yeshua.</a:t>
            </a:r>
          </a:p>
        </p:txBody>
      </p:sp>
    </p:spTree>
    <p:extLst>
      <p:ext uri="{BB962C8B-B14F-4D97-AF65-F5344CB8AC3E}">
        <p14:creationId xmlns:p14="http://schemas.microsoft.com/office/powerpoint/2010/main" val="360632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baseline="30000" dirty="0" smtClean="0"/>
              <a:t>Rev 15.2-4</a:t>
            </a:r>
            <a:r>
              <a:rPr lang="en-US" dirty="0" smtClean="0"/>
              <a:t> Those </a:t>
            </a:r>
            <a:r>
              <a:rPr lang="en-US" dirty="0"/>
              <a:t>defeating the beast, its image and the number of its name were standing by the sea of glass, holding harps which God had given them. </a:t>
            </a:r>
            <a:r>
              <a:rPr lang="en-US" dirty="0" smtClean="0"/>
              <a:t>They </a:t>
            </a:r>
            <a:r>
              <a:rPr lang="en-US" dirty="0"/>
              <a:t>were singing </a:t>
            </a:r>
            <a:r>
              <a:rPr lang="en-US" dirty="0">
                <a:solidFill>
                  <a:srgbClr val="FFFF66"/>
                </a:solidFill>
              </a:rPr>
              <a:t>the song of Moshe</a:t>
            </a:r>
            <a:r>
              <a:rPr lang="en-US" dirty="0"/>
              <a:t>, the servant of God, and the song of the </a:t>
            </a:r>
            <a:r>
              <a:rPr lang="en-US" dirty="0" smtClean="0"/>
              <a:t>Lamb: </a:t>
            </a:r>
            <a:r>
              <a:rPr lang="en-US" dirty="0"/>
              <a:t>"Great and wonderful are the things </a:t>
            </a:r>
          </a:p>
        </p:txBody>
      </p:sp>
    </p:spTree>
    <p:extLst>
      <p:ext uri="{BB962C8B-B14F-4D97-AF65-F5344CB8AC3E}">
        <p14:creationId xmlns:p14="http://schemas.microsoft.com/office/powerpoint/2010/main" val="110128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aseline="30000" dirty="0" smtClean="0"/>
              <a:t>Rev 15.2-4</a:t>
            </a:r>
            <a:r>
              <a:rPr lang="en-US" dirty="0" smtClean="0"/>
              <a:t> you </a:t>
            </a:r>
            <a:r>
              <a:rPr lang="en-US" dirty="0"/>
              <a:t>have done, </a:t>
            </a:r>
            <a:r>
              <a:rPr lang="en-US" dirty="0" smtClean="0"/>
              <a:t>A</a:t>
            </a:r>
            <a:r>
              <a:rPr lang="en-US" sz="3500" cap="small" dirty="0" smtClean="0"/>
              <a:t>DONI</a:t>
            </a:r>
            <a:r>
              <a:rPr lang="en-US" dirty="0"/>
              <a:t>, God of heaven's armies! Just and true </a:t>
            </a:r>
            <a:r>
              <a:rPr lang="en-US" dirty="0">
                <a:solidFill>
                  <a:srgbClr val="FFFF66"/>
                </a:solidFill>
              </a:rPr>
              <a:t>are your ways</a:t>
            </a:r>
            <a:r>
              <a:rPr lang="en-US" dirty="0"/>
              <a:t>, king of the nations! </a:t>
            </a:r>
            <a:r>
              <a:rPr lang="en-US" dirty="0" smtClean="0"/>
              <a:t>A</a:t>
            </a:r>
            <a:r>
              <a:rPr lang="en-US" sz="3500" cap="small" dirty="0" smtClean="0"/>
              <a:t>DONI</a:t>
            </a:r>
            <a:r>
              <a:rPr lang="en-US" dirty="0"/>
              <a:t>, who will not fear and glorify your name? because you alone are holy. All nations will come and worship before you, for </a:t>
            </a:r>
            <a:r>
              <a:rPr lang="en-US" dirty="0">
                <a:solidFill>
                  <a:srgbClr val="FFFF66"/>
                </a:solidFill>
              </a:rPr>
              <a:t>your righteous deeds have been revealed</a:t>
            </a:r>
            <a:r>
              <a:rPr lang="en-US" dirty="0"/>
              <a:t>." 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03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r>
              <a:rPr lang="en-US" altLang="en-US" sz="2800" dirty="0" err="1">
                <a:solidFill>
                  <a:srgbClr val="FFFF00"/>
                </a:solidFill>
              </a:rPr>
              <a:t>Mattityahu</a:t>
            </a:r>
            <a:r>
              <a:rPr lang="en-US" altLang="en-US" sz="2800" dirty="0">
                <a:solidFill>
                  <a:srgbClr val="FFFF00"/>
                </a:solidFill>
              </a:rPr>
              <a:t> (Matthew) </a:t>
            </a:r>
            <a:r>
              <a:rPr lang="en-US" altLang="en-US" sz="2800" dirty="0" smtClean="0">
                <a:solidFill>
                  <a:srgbClr val="FFFF00"/>
                </a:solidFill>
              </a:rPr>
              <a:t>19:20-22</a:t>
            </a:r>
            <a:endParaRPr lang="en-US" sz="2800" dirty="0" smtClean="0"/>
          </a:p>
          <a:p>
            <a:pPr algn="l"/>
            <a:r>
              <a:rPr lang="en-US" dirty="0" smtClean="0"/>
              <a:t>Yeshua…said </a:t>
            </a:r>
            <a:r>
              <a:rPr lang="en-US" dirty="0"/>
              <a:t>to him, “You’re missing one thing.”</a:t>
            </a:r>
          </a:p>
          <a:p>
            <a:pPr algn="l"/>
            <a:r>
              <a:rPr lang="en-US" dirty="0" smtClean="0"/>
              <a:t>Yeshua </a:t>
            </a:r>
            <a:r>
              <a:rPr lang="en-US" dirty="0"/>
              <a:t>said to him, "If you are serious about reaching the goal, go and sell your possessions, give to the poor, and you will have riches in heaven. </a:t>
            </a:r>
          </a:p>
        </p:txBody>
      </p:sp>
    </p:spTree>
    <p:extLst>
      <p:ext uri="{BB962C8B-B14F-4D97-AF65-F5344CB8AC3E}">
        <p14:creationId xmlns:p14="http://schemas.microsoft.com/office/powerpoint/2010/main" val="196842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r>
              <a:rPr lang="en-US" altLang="en-US" sz="2800" dirty="0" err="1">
                <a:solidFill>
                  <a:srgbClr val="FFFF00"/>
                </a:solidFill>
              </a:rPr>
              <a:t>Mattityahu</a:t>
            </a:r>
            <a:r>
              <a:rPr lang="en-US" altLang="en-US" sz="2800" dirty="0">
                <a:solidFill>
                  <a:srgbClr val="FFFF00"/>
                </a:solidFill>
              </a:rPr>
              <a:t> (Matthew) </a:t>
            </a:r>
            <a:r>
              <a:rPr lang="en-US" altLang="en-US" sz="2800" dirty="0" smtClean="0">
                <a:solidFill>
                  <a:srgbClr val="FFFF00"/>
                </a:solidFill>
              </a:rPr>
              <a:t>19:20-22</a:t>
            </a:r>
            <a:endParaRPr lang="en-US" sz="2800" dirty="0" smtClean="0"/>
          </a:p>
          <a:p>
            <a:pPr algn="l"/>
            <a:r>
              <a:rPr lang="en-US" dirty="0" smtClean="0"/>
              <a:t>Then </a:t>
            </a:r>
            <a:r>
              <a:rPr lang="en-US" dirty="0"/>
              <a:t>come, follow me!" </a:t>
            </a:r>
            <a:r>
              <a:rPr lang="en-US" dirty="0" smtClean="0"/>
              <a:t>But </a:t>
            </a:r>
            <a:r>
              <a:rPr lang="en-US" dirty="0"/>
              <a:t>when the young man heard this, he went away sad, because he was wealthy. 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51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Mt. 8.19-20</a:t>
            </a:r>
            <a:r>
              <a:rPr lang="en-US" dirty="0" smtClean="0"/>
              <a:t> </a:t>
            </a:r>
            <a:r>
              <a:rPr lang="en-US" dirty="0"/>
              <a:t>A Torah-teacher approached and said to him, "Rabbi, I will follow you wherever you go." </a:t>
            </a:r>
            <a:r>
              <a:rPr lang="en-US" dirty="0" smtClean="0"/>
              <a:t>Yeshua </a:t>
            </a:r>
            <a:r>
              <a:rPr lang="en-US" dirty="0"/>
              <a:t>said to him, "The foxes have holes, and the birds flying about have nests, but the Son of Man has no home of his own."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47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2 Shmuel 15.21</a:t>
            </a:r>
            <a:r>
              <a:rPr lang="en-US" baseline="30000" dirty="0"/>
              <a:t> </a:t>
            </a:r>
            <a:r>
              <a:rPr lang="en-US" dirty="0"/>
              <a:t>But </a:t>
            </a:r>
            <a:r>
              <a:rPr lang="en-US" dirty="0" err="1"/>
              <a:t>Ittai</a:t>
            </a:r>
            <a:r>
              <a:rPr lang="en-US" dirty="0"/>
              <a:t> answered the king, “As </a:t>
            </a:r>
            <a:r>
              <a:rPr lang="en-US" cap="small" dirty="0" smtClean="0"/>
              <a:t>Adoni</a:t>
            </a:r>
            <a:r>
              <a:rPr lang="en-US" dirty="0"/>
              <a:t> lives, and as my lord the king lives, wherever my lord the king may be, whether for death or for life, your servant will be there too.”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84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 descr="Image result for solar eclipse 20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 r="8156"/>
          <a:stretch/>
        </p:blipFill>
        <p:spPr bwMode="auto">
          <a:xfrm>
            <a:off x="576956" y="57150"/>
            <a:ext cx="7731388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888" y="83"/>
            <a:ext cx="4797513" cy="1323241"/>
          </a:xfrm>
          <a:prstGeom prst="rect">
            <a:avLst/>
          </a:prstGeom>
          <a:noFill/>
        </p:spPr>
        <p:txBody>
          <a:bodyPr wrap="none" lIns="91240" tIns="45622" rIns="91240" bIns="45622" rtlCol="0">
            <a:spAutoFit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Total Solar Eclipse</a:t>
            </a:r>
          </a:p>
          <a:p>
            <a:pPr algn="l"/>
            <a:r>
              <a:rPr lang="en-US" dirty="0" smtClean="0">
                <a:solidFill>
                  <a:srgbClr val="FFFFFF"/>
                </a:solidFill>
              </a:rPr>
              <a:t>Aug 21, 2017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2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baseline="30000" dirty="0" smtClean="0"/>
              <a:t>Matityahu/Mt.19.23-26</a:t>
            </a:r>
            <a:r>
              <a:rPr lang="en-US" dirty="0"/>
              <a:t> Then Yeshua said to his </a:t>
            </a:r>
            <a:r>
              <a:rPr lang="en-US" dirty="0" err="1"/>
              <a:t>talmidim</a:t>
            </a:r>
            <a:r>
              <a:rPr lang="en-US" dirty="0"/>
              <a:t>, "Yes. I tell you that it will be very hard for a rich man to enter the Kingdom of Heaven</a:t>
            </a:r>
            <a:r>
              <a:rPr lang="en-US" dirty="0" smtClean="0"/>
              <a:t>. Furthermore</a:t>
            </a:r>
            <a:r>
              <a:rPr lang="en-US" dirty="0"/>
              <a:t>, I tell you that it is easier for a camel to pass through a needle's eye than for a rich man to enter the Kingdom of God</a:t>
            </a:r>
            <a:r>
              <a:rPr lang="en-US" dirty="0" smtClean="0"/>
              <a:t>."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16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Matityahu/Mt.19.23-26</a:t>
            </a:r>
            <a:r>
              <a:rPr lang="en-US" dirty="0"/>
              <a:t>  </a:t>
            </a:r>
            <a:r>
              <a:rPr lang="en-US" dirty="0" smtClean="0"/>
              <a:t>When </a:t>
            </a:r>
            <a:r>
              <a:rPr lang="en-US" dirty="0"/>
              <a:t>the </a:t>
            </a:r>
            <a:r>
              <a:rPr lang="en-US" dirty="0" err="1"/>
              <a:t>talmidim</a:t>
            </a:r>
            <a:r>
              <a:rPr lang="en-US" dirty="0"/>
              <a:t> heard this they were utterly amazed. "Then who," they asked, "can be saved</a:t>
            </a:r>
            <a:r>
              <a:rPr lang="en-US" dirty="0" smtClean="0"/>
              <a:t>?“ Yeshua </a:t>
            </a:r>
            <a:r>
              <a:rPr lang="en-US" dirty="0"/>
              <a:t>looked at them and said, "Humanly, this is impossible; but with God everything is possible."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99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aseline="30000" dirty="0" smtClean="0"/>
              <a:t>Gal 2.20 </a:t>
            </a:r>
            <a:r>
              <a:rPr lang="en-US" b="1" baseline="30000" dirty="0"/>
              <a:t> </a:t>
            </a:r>
            <a:r>
              <a:rPr lang="en-US" dirty="0"/>
              <a:t>When the Messiah was executed on the stake as a criminal, I was too; so that my proud ego no longer lives. But the Messiah lives in me, and the life I now live in my body I live by the same trusting faithfulness that the Son of God had, who loved me and gave himself up for me.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03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Gal 6.14 </a:t>
            </a:r>
            <a:r>
              <a:rPr lang="en-US" dirty="0" err="1" smtClean="0"/>
              <a:t>Adonenu</a:t>
            </a:r>
            <a:r>
              <a:rPr lang="en-US" dirty="0" smtClean="0"/>
              <a:t>, </a:t>
            </a:r>
            <a:r>
              <a:rPr lang="en-US" dirty="0" smtClean="0"/>
              <a:t>our </a:t>
            </a:r>
            <a:r>
              <a:rPr lang="en-US" dirty="0"/>
              <a:t>Lord Yeshua the Messiah! Through him, as far as I am concerned, the world has been put to death on the stake; and through him, as far as the world is concerned, I have been put to death on the stake.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02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Matityahu/Mt.19.23-26</a:t>
            </a:r>
            <a:r>
              <a:rPr lang="en-US" dirty="0"/>
              <a:t>  </a:t>
            </a:r>
            <a:r>
              <a:rPr lang="en-US" dirty="0" smtClean="0"/>
              <a:t>"</a:t>
            </a:r>
            <a:r>
              <a:rPr lang="en-US" dirty="0"/>
              <a:t>Humanly, this is impossible; but with God everything is possible."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9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In ~1997 Joel </a:t>
            </a:r>
            <a:r>
              <a:rPr lang="en-US" dirty="0" err="1" smtClean="0"/>
              <a:t>Chernoff</a:t>
            </a:r>
            <a:r>
              <a:rPr lang="en-US" dirty="0" smtClean="0"/>
              <a:t> shared tha</a:t>
            </a:r>
            <a:r>
              <a:rPr lang="en-US" dirty="0" smtClean="0"/>
              <a:t>t he had an insight/vision from Adoni to import and store goods in Israel to prepare…for </a:t>
            </a:r>
            <a:r>
              <a:rPr lang="en-US" dirty="0" smtClean="0"/>
              <a:t>Russian immigration.  Nothing happened for two or three years.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25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In 2015, the Joseph Project Israel Relief fund was by far the number one importer of humanitarian aid in Israel. Since its founding the Joseph Project has distributed approximately $100 million in aid to needy Israelis, as well as Arab Christians and Muslims.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27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Gal </a:t>
            </a:r>
            <a:r>
              <a:rPr lang="en-US" sz="2400" dirty="0" err="1" smtClean="0"/>
              <a:t>Lusky</a:t>
            </a:r>
            <a:r>
              <a:rPr lang="en-US" sz="2400" dirty="0" smtClean="0"/>
              <a:t>, Israel Flying Aid</a:t>
            </a:r>
            <a:endParaRPr lang="en-US" sz="2400" dirty="0"/>
          </a:p>
        </p:txBody>
      </p:sp>
      <p:pic>
        <p:nvPicPr>
          <p:cNvPr id="2" name="mjszYo8rpA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50837" y="538162"/>
            <a:ext cx="8187268" cy="460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9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73"/>
          <a:stretch/>
        </p:blipFill>
        <p:spPr bwMode="auto">
          <a:xfrm>
            <a:off x="4237037" y="13188"/>
            <a:ext cx="3253154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437" y="438150"/>
            <a:ext cx="393704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Red and yellow</a:t>
            </a:r>
          </a:p>
          <a:p>
            <a:pPr algn="l"/>
            <a:r>
              <a:rPr lang="en-US" dirty="0" smtClean="0"/>
              <a:t>Majority 75%</a:t>
            </a:r>
          </a:p>
          <a:p>
            <a:pPr algn="l"/>
            <a:r>
              <a:rPr lang="en-US" dirty="0" smtClean="0"/>
              <a:t>Buddhist</a:t>
            </a:r>
          </a:p>
          <a:p>
            <a:pPr algn="l"/>
            <a:r>
              <a:rPr lang="en-US" dirty="0" smtClean="0"/>
              <a:t>Sinhalese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Tamil Hindu</a:t>
            </a:r>
          </a:p>
          <a:p>
            <a:pPr algn="l"/>
            <a:r>
              <a:rPr lang="en-US" dirty="0" smtClean="0"/>
              <a:t>Green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5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In 2015, the Joseph Project Israel Relief fund was by far the number one importer of humanitarian aid in Israel. Since its founding the Joseph Project has distributed approximately $100 million in aid to needy Israelis, as well as Arab Christians and Muslims.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78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2" t="54396" r="18295" b="18406"/>
          <a:stretch/>
        </p:blipFill>
        <p:spPr bwMode="auto">
          <a:xfrm>
            <a:off x="198437" y="9525"/>
            <a:ext cx="8178444" cy="265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438" y="2800351"/>
            <a:ext cx="8382000" cy="1364274"/>
          </a:xfrm>
          <a:prstGeom prst="rect">
            <a:avLst/>
          </a:prstGeom>
          <a:noFill/>
        </p:spPr>
        <p:txBody>
          <a:bodyPr wrap="square" lIns="91301" tIns="45652" rIns="91301" bIns="45652" rtlCol="0">
            <a:spAutoFit/>
          </a:bodyPr>
          <a:lstStyle/>
          <a:p>
            <a:pPr algn="l"/>
            <a:r>
              <a:rPr lang="en-US" dirty="0" smtClean="0"/>
              <a:t>Or </a:t>
            </a:r>
            <a:r>
              <a:rPr lang="en-US" dirty="0" err="1" smtClean="0"/>
              <a:t>HaOlam</a:t>
            </a:r>
            <a:r>
              <a:rPr lang="en-US" dirty="0" smtClean="0"/>
              <a:t> has 40 of these.  </a:t>
            </a:r>
            <a:r>
              <a:rPr lang="en-US" dirty="0" smtClean="0">
                <a:solidFill>
                  <a:srgbClr val="FFFF66"/>
                </a:solidFill>
              </a:rPr>
              <a:t>How many?   [Show of hands]</a:t>
            </a:r>
            <a:endParaRPr 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0" t="28387" r="19656" b="28287"/>
          <a:stretch/>
        </p:blipFill>
        <p:spPr bwMode="auto">
          <a:xfrm>
            <a:off x="506981" y="0"/>
            <a:ext cx="7789479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58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14774" r="932" b="15672"/>
          <a:stretch/>
        </p:blipFill>
        <p:spPr bwMode="auto">
          <a:xfrm>
            <a:off x="153825" y="0"/>
            <a:ext cx="8307801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7718" y="14"/>
            <a:ext cx="7799855" cy="707805"/>
          </a:xfrm>
          <a:prstGeom prst="rect">
            <a:avLst/>
          </a:prstGeom>
          <a:noFill/>
        </p:spPr>
        <p:txBody>
          <a:bodyPr wrap="none" lIns="91358" tIns="45680" rIns="91358" bIns="45680" rtlCol="0">
            <a:spAutoFit/>
          </a:bodyPr>
          <a:lstStyle/>
          <a:p>
            <a:pPr algn="l"/>
            <a:r>
              <a:rPr lang="en-US" dirty="0" smtClean="0"/>
              <a:t>Thomas </a:t>
            </a:r>
            <a:r>
              <a:rPr lang="en-US" dirty="0" err="1" smtClean="0"/>
              <a:t>Sandell</a:t>
            </a:r>
            <a:r>
              <a:rPr lang="en-US" dirty="0" smtClean="0"/>
              <a:t> &amp; </a:t>
            </a:r>
            <a:r>
              <a:rPr lang="en-US" dirty="0" err="1" smtClean="0"/>
              <a:t>Calev</a:t>
            </a:r>
            <a:r>
              <a:rPr lang="en-US" dirty="0" smtClean="0"/>
              <a:t> Myers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66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European Coalition for Israel</a:t>
            </a:r>
          </a:p>
          <a:p>
            <a:pPr algn="l"/>
            <a:endParaRPr lang="en-US" sz="2400" dirty="0"/>
          </a:p>
        </p:txBody>
      </p:sp>
      <p:pic>
        <p:nvPicPr>
          <p:cNvPr id="2" name="WwJ5nCVZclY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60903" y="590550"/>
            <a:ext cx="8094134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7" t="30059" r="6954" b="19900"/>
          <a:stretch/>
        </p:blipFill>
        <p:spPr bwMode="auto">
          <a:xfrm>
            <a:off x="342254" y="11128"/>
            <a:ext cx="8090724" cy="469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34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13492" r="5197" b="11703"/>
          <a:stretch/>
        </p:blipFill>
        <p:spPr bwMode="auto">
          <a:xfrm>
            <a:off x="369276" y="32564"/>
            <a:ext cx="7573055" cy="511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6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128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1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The </a:t>
            </a:r>
            <a:r>
              <a:rPr lang="en-US" dirty="0"/>
              <a:t>Institute shares </a:t>
            </a:r>
            <a:r>
              <a:rPr lang="en-US" dirty="0" smtClean="0"/>
              <a:t>a key </a:t>
            </a:r>
            <a:r>
              <a:rPr lang="en-US" dirty="0"/>
              <a:t>connection to the </a:t>
            </a:r>
            <a:r>
              <a:rPr lang="en-US" dirty="0" smtClean="0"/>
              <a:t>battle for </a:t>
            </a:r>
            <a:r>
              <a:rPr lang="en-US" dirty="0"/>
              <a:t>Jerusalem. Its founder, Rabbi </a:t>
            </a:r>
            <a:r>
              <a:rPr lang="en-US" dirty="0" err="1" smtClean="0"/>
              <a:t>Yisrael</a:t>
            </a:r>
            <a:r>
              <a:rPr lang="en-US" dirty="0" smtClean="0"/>
              <a:t> Ariel</a:t>
            </a:r>
            <a:r>
              <a:rPr lang="en-US" dirty="0"/>
              <a:t>, served with the </a:t>
            </a:r>
            <a:r>
              <a:rPr lang="en-US" dirty="0" smtClean="0"/>
              <a:t>55</a:t>
            </a:r>
            <a:r>
              <a:rPr lang="en-US" baseline="30000" dirty="0" smtClean="0"/>
              <a:t>th</a:t>
            </a:r>
            <a:r>
              <a:rPr lang="en-US" dirty="0" smtClean="0"/>
              <a:t> Paratroopers </a:t>
            </a:r>
            <a:r>
              <a:rPr lang="en-US" dirty="0"/>
              <a:t>Brigade that captured </a:t>
            </a:r>
            <a:r>
              <a:rPr lang="en-US" dirty="0" smtClean="0"/>
              <a:t>the Temple </a:t>
            </a:r>
            <a:r>
              <a:rPr lang="en-US" dirty="0"/>
              <a:t>Mount. After the victory, a </a:t>
            </a:r>
            <a:r>
              <a:rPr lang="en-US" dirty="0" smtClean="0"/>
              <a:t>Jordanian guide </a:t>
            </a:r>
            <a:r>
              <a:rPr lang="en-US" dirty="0"/>
              <a:t>gave them a </a:t>
            </a:r>
            <a:r>
              <a:rPr lang="en-US" dirty="0" smtClean="0"/>
              <a:t>remarkable tour.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 smtClean="0"/>
              <a:t>The soldiers </a:t>
            </a:r>
            <a:r>
              <a:rPr lang="en-US" dirty="0"/>
              <a:t>were on the </a:t>
            </a:r>
            <a:r>
              <a:rPr lang="en-US" dirty="0" smtClean="0"/>
              <a:t>Temple Mount </a:t>
            </a:r>
            <a:r>
              <a:rPr lang="en-US" dirty="0"/>
              <a:t>and it was just like the first </a:t>
            </a:r>
            <a:r>
              <a:rPr lang="en-US" dirty="0" smtClean="0"/>
              <a:t>hour or </a:t>
            </a:r>
            <a:r>
              <a:rPr lang="en-US" dirty="0"/>
              <a:t>so. And they were approached by </a:t>
            </a:r>
            <a:r>
              <a:rPr lang="en-US" dirty="0" smtClean="0"/>
              <a:t>a Jordanian </a:t>
            </a:r>
            <a:r>
              <a:rPr lang="en-US" dirty="0"/>
              <a:t>fellow in Western dress </a:t>
            </a:r>
            <a:r>
              <a:rPr lang="en-US" dirty="0" smtClean="0"/>
              <a:t>who explained </a:t>
            </a:r>
            <a:r>
              <a:rPr lang="en-US" dirty="0"/>
              <a:t>that he was the official </a:t>
            </a:r>
            <a:r>
              <a:rPr lang="en-US" dirty="0" smtClean="0"/>
              <a:t>tour guide </a:t>
            </a:r>
            <a:r>
              <a:rPr lang="en-US" dirty="0"/>
              <a:t>for the Jordanian parliament </a:t>
            </a:r>
            <a:r>
              <a:rPr lang="en-US" dirty="0" smtClean="0"/>
              <a:t>and he </a:t>
            </a:r>
            <a:r>
              <a:rPr lang="en-US" dirty="0"/>
              <a:t>offered to take the soldiers and </a:t>
            </a:r>
            <a:r>
              <a:rPr lang="en-US" dirty="0" smtClean="0"/>
              <a:t>to show </a:t>
            </a:r>
            <a:r>
              <a:rPr lang="en-US" dirty="0"/>
              <a:t>them the sites on the </a:t>
            </a:r>
            <a:r>
              <a:rPr lang="en-US" dirty="0" smtClean="0"/>
              <a:t>Temple Mount.   [June 1967]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18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"</a:t>
            </a:r>
            <a:r>
              <a:rPr lang="en-US" dirty="0"/>
              <a:t>He takes the soldiers, you know, </a:t>
            </a:r>
            <a:r>
              <a:rPr lang="en-US" dirty="0" smtClean="0"/>
              <a:t>and the </a:t>
            </a:r>
            <a:r>
              <a:rPr lang="en-US" dirty="0"/>
              <a:t>rabbi </a:t>
            </a:r>
            <a:r>
              <a:rPr lang="en-US" dirty="0" smtClean="0"/>
              <a:t>there, </a:t>
            </a:r>
            <a:r>
              <a:rPr lang="en-US" dirty="0"/>
              <a:t>and he says, 'well this </a:t>
            </a:r>
            <a:r>
              <a:rPr lang="en-US" dirty="0" smtClean="0"/>
              <a:t>is exactly </a:t>
            </a:r>
            <a:r>
              <a:rPr lang="en-US" dirty="0"/>
              <a:t>where the sanctuary stood. </a:t>
            </a:r>
            <a:r>
              <a:rPr lang="en-US" dirty="0" smtClean="0"/>
              <a:t>This is </a:t>
            </a:r>
            <a:r>
              <a:rPr lang="en-US" dirty="0"/>
              <a:t>where the altar stood and then this </a:t>
            </a:r>
            <a:r>
              <a:rPr lang="en-US" dirty="0" smtClean="0"/>
              <a:t>is where </a:t>
            </a:r>
            <a:r>
              <a:rPr lang="en-US" dirty="0"/>
              <a:t>the Menorah stood</a:t>
            </a:r>
            <a:r>
              <a:rPr lang="en-US" dirty="0" smtClean="0"/>
              <a:t>.‘ "</a:t>
            </a:r>
            <a:r>
              <a:rPr lang="en-US" dirty="0"/>
              <a:t>He tells them all these things </a:t>
            </a:r>
            <a:r>
              <a:rPr lang="en-US" dirty="0" smtClean="0"/>
              <a:t>about the </a:t>
            </a:r>
            <a:r>
              <a:rPr lang="en-US" dirty="0"/>
              <a:t>history of the </a:t>
            </a:r>
            <a:r>
              <a:rPr lang="en-US" dirty="0" smtClean="0"/>
              <a:t>Holy Temple 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11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Finally, the rabbi asked him, 'why are you telling us all this</a:t>
            </a:r>
            <a:r>
              <a:rPr lang="en-US" dirty="0" smtClean="0"/>
              <a:t>?‘</a:t>
            </a:r>
          </a:p>
          <a:p>
            <a:pPr algn="l"/>
            <a:r>
              <a:rPr lang="en-US" dirty="0"/>
              <a:t>And he said, 'well, we have tradition from our fathers [and] they from their fathers that one </a:t>
            </a:r>
            <a:r>
              <a:rPr lang="en-US" dirty="0" smtClean="0"/>
              <a:t>day</a:t>
            </a:r>
            <a:r>
              <a:rPr lang="en-US" dirty="0"/>
              <a:t> the Jews would wage a war and conquer this mountain 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32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45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9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and </a:t>
            </a:r>
            <a:r>
              <a:rPr lang="en-US" dirty="0"/>
              <a:t>rebuild the </a:t>
            </a:r>
            <a:r>
              <a:rPr lang="en-US" dirty="0" smtClean="0"/>
              <a:t>Holy Temple</a:t>
            </a:r>
            <a:r>
              <a:rPr lang="en-US" dirty="0"/>
              <a:t>, and I </a:t>
            </a:r>
            <a:r>
              <a:rPr lang="en-US" dirty="0" smtClean="0"/>
              <a:t>assume that </a:t>
            </a:r>
            <a:r>
              <a:rPr lang="en-US" dirty="0"/>
              <a:t>you're starting tomorrow. I </a:t>
            </a:r>
            <a:r>
              <a:rPr lang="en-US" dirty="0" smtClean="0"/>
              <a:t>want this </a:t>
            </a:r>
            <a:r>
              <a:rPr lang="en-US" dirty="0"/>
              <a:t>to be my part, my part in </a:t>
            </a:r>
            <a:r>
              <a:rPr lang="en-US" dirty="0" smtClean="0"/>
              <a:t>helping you</a:t>
            </a:r>
            <a:r>
              <a:rPr lang="en-US" dirty="0"/>
              <a:t>,'" he said, according to Rabbi </a:t>
            </a:r>
            <a:r>
              <a:rPr lang="en-US" dirty="0" smtClean="0"/>
              <a:t>Richman.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10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CBN </a:t>
            </a:r>
            <a:r>
              <a:rPr lang="en-US" dirty="0"/>
              <a:t>News asked Richman what </a:t>
            </a:r>
            <a:r>
              <a:rPr lang="en-US" dirty="0" smtClean="0"/>
              <a:t>was their </a:t>
            </a:r>
            <a:r>
              <a:rPr lang="en-US" dirty="0"/>
              <a:t>reaction to that story. "Well, </a:t>
            </a:r>
            <a:r>
              <a:rPr lang="en-US" dirty="0" smtClean="0"/>
              <a:t>I guess </a:t>
            </a:r>
            <a:r>
              <a:rPr lang="en-US" dirty="0"/>
              <a:t>they were </a:t>
            </a:r>
            <a:r>
              <a:rPr lang="en-US" dirty="0" smtClean="0"/>
              <a:t>pretty </a:t>
            </a:r>
            <a:r>
              <a:rPr lang="en-US" dirty="0"/>
              <a:t>surprised, but </a:t>
            </a:r>
            <a:r>
              <a:rPr lang="en-US" dirty="0" smtClean="0"/>
              <a:t>the bottom </a:t>
            </a:r>
            <a:r>
              <a:rPr lang="en-US" dirty="0"/>
              <a:t>line is in hindsight; it </a:t>
            </a:r>
            <a:r>
              <a:rPr lang="en-US" dirty="0" smtClean="0"/>
              <a:t>doesn't look </a:t>
            </a:r>
            <a:r>
              <a:rPr lang="en-US" dirty="0"/>
              <a:t>like we were ready</a:t>
            </a:r>
            <a:r>
              <a:rPr lang="en-US" dirty="0" smtClean="0"/>
              <a:t>.“</a:t>
            </a:r>
          </a:p>
          <a:p>
            <a:pPr algn="l"/>
            <a:r>
              <a:rPr lang="en-US" dirty="0" smtClean="0"/>
              <a:t>Gen. Moshe Dayan, gave the Temple Mount to the </a:t>
            </a:r>
            <a:r>
              <a:rPr lang="en-US" dirty="0" err="1" smtClean="0"/>
              <a:t>Waqf</a:t>
            </a:r>
            <a:r>
              <a:rPr lang="en-US" dirty="0" smtClean="0"/>
              <a:t>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04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dirty="0"/>
              <a:t>Now, 50 years later, that's </a:t>
            </a:r>
            <a:r>
              <a:rPr lang="en-US" dirty="0" smtClean="0"/>
              <a:t>changed with </a:t>
            </a:r>
            <a:r>
              <a:rPr lang="en-US" dirty="0"/>
              <a:t>the Temple </a:t>
            </a:r>
            <a:r>
              <a:rPr lang="en-US" dirty="0" smtClean="0"/>
              <a:t>Institute preparing blueprints </a:t>
            </a:r>
            <a:r>
              <a:rPr lang="en-US" dirty="0"/>
              <a:t>and gathering official temple</a:t>
            </a:r>
          </a:p>
          <a:p>
            <a:pPr algn="l">
              <a:spcBef>
                <a:spcPts val="0"/>
              </a:spcBef>
            </a:pPr>
            <a:r>
              <a:rPr lang="en-US" dirty="0"/>
              <a:t>elements such as the priestly garments.</a:t>
            </a:r>
          </a:p>
        </p:txBody>
      </p:sp>
    </p:spTree>
    <p:extLst>
      <p:ext uri="{BB962C8B-B14F-4D97-AF65-F5344CB8AC3E}">
        <p14:creationId xmlns:p14="http://schemas.microsoft.com/office/powerpoint/2010/main" val="378253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All of this </a:t>
            </a:r>
            <a:r>
              <a:rPr lang="en-US" dirty="0" smtClean="0"/>
              <a:t>means talk </a:t>
            </a:r>
            <a:r>
              <a:rPr lang="en-US" dirty="0"/>
              <a:t>of rebuilding </a:t>
            </a:r>
            <a:r>
              <a:rPr lang="en-US" dirty="0" smtClean="0"/>
              <a:t>the temple </a:t>
            </a:r>
            <a:r>
              <a:rPr lang="en-US" dirty="0"/>
              <a:t>is no </a:t>
            </a:r>
            <a:r>
              <a:rPr lang="en-US" dirty="0" smtClean="0"/>
              <a:t>longer considered </a:t>
            </a:r>
            <a:r>
              <a:rPr lang="en-US" dirty="0"/>
              <a:t>a </a:t>
            </a:r>
            <a:r>
              <a:rPr lang="en-US" dirty="0" smtClean="0"/>
              <a:t>fringe idea</a:t>
            </a:r>
            <a:r>
              <a:rPr lang="en-US" dirty="0"/>
              <a:t>.</a:t>
            </a:r>
          </a:p>
          <a:p>
            <a:pPr algn="l"/>
            <a:r>
              <a:rPr lang="en-US" dirty="0"/>
              <a:t>"</a:t>
            </a:r>
            <a:r>
              <a:rPr lang="en-US" dirty="0" smtClean="0"/>
              <a:t>Today…“ Richman </a:t>
            </a:r>
            <a:r>
              <a:rPr lang="en-US" dirty="0"/>
              <a:t>continued. "There are </a:t>
            </a:r>
            <a:r>
              <a:rPr lang="en-US" dirty="0" smtClean="0"/>
              <a:t>members of </a:t>
            </a:r>
            <a:r>
              <a:rPr lang="en-US" dirty="0"/>
              <a:t>Knesset that actually talk </a:t>
            </a:r>
            <a:r>
              <a:rPr lang="en-US" dirty="0" smtClean="0"/>
              <a:t>about the </a:t>
            </a:r>
            <a:r>
              <a:rPr lang="en-US" dirty="0"/>
              <a:t>rebuilding the Holy Temple.</a:t>
            </a:r>
          </a:p>
        </p:txBody>
      </p:sp>
    </p:spTree>
    <p:extLst>
      <p:ext uri="{BB962C8B-B14F-4D97-AF65-F5344CB8AC3E}">
        <p14:creationId xmlns:p14="http://schemas.microsoft.com/office/powerpoint/2010/main" val="301296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>
                <a:solidFill>
                  <a:srgbClr val="FFFF66"/>
                </a:solidFill>
              </a:rPr>
              <a:t>Today, the Islamic republic lumbers on as the Soviet Union did during its last years. </a:t>
            </a:r>
            <a:r>
              <a:rPr lang="en-US" dirty="0"/>
              <a:t>It professes an ideology that convinces no one. It commands security services that proved unreliable in the 2009 rebellion, causing the regime to deploy the </a:t>
            </a:r>
            <a:r>
              <a:rPr lang="en-US" dirty="0" err="1"/>
              <a:t>Basij</a:t>
            </a:r>
            <a:r>
              <a:rPr lang="en-US" dirty="0"/>
              <a:t> militias because many commanders of the Revolutionary Guards refused to shoot the protesters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1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 </a:t>
            </a:r>
            <a:r>
              <a:rPr lang="en-US" dirty="0" smtClean="0"/>
              <a:t>The </a:t>
            </a:r>
            <a:r>
              <a:rPr lang="en-US" dirty="0"/>
              <a:t>seminaries in the shrine city of Qom appreciate the damage that the government of God has done to Islam as </a:t>
            </a:r>
            <a:r>
              <a:rPr lang="en-US" dirty="0">
                <a:solidFill>
                  <a:srgbClr val="FFFF66"/>
                </a:solidFill>
              </a:rPr>
              <a:t>the mosques remain empty even during important religious commemorations</a:t>
            </a:r>
            <a:r>
              <a:rPr lang="en-US" dirty="0"/>
              <a:t>. Young men don’t wish to join the clergy, and women don’t want to marry clerics. </a:t>
            </a:r>
          </a:p>
        </p:txBody>
      </p:sp>
    </p:spTree>
    <p:extLst>
      <p:ext uri="{BB962C8B-B14F-4D97-AF65-F5344CB8AC3E}">
        <p14:creationId xmlns:p14="http://schemas.microsoft.com/office/powerpoint/2010/main" val="358465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The </a:t>
            </a:r>
            <a:r>
              <a:rPr lang="en-US" dirty="0"/>
              <a:t>system is engulfed by corruption, which is particularly problematic for a regime that bases its power on divine ordinance. </a:t>
            </a:r>
            <a:endParaRPr lang="en-US" dirty="0" smtClean="0"/>
          </a:p>
          <a:p>
            <a:pPr algn="l"/>
            <a:r>
              <a:rPr lang="en-US" dirty="0" smtClean="0">
                <a:solidFill>
                  <a:srgbClr val="FFFF66"/>
                </a:solidFill>
              </a:rPr>
              <a:t>Today</a:t>
            </a:r>
            <a:r>
              <a:rPr lang="en-US" dirty="0">
                <a:solidFill>
                  <a:srgbClr val="FFFF66"/>
                </a:solidFill>
              </a:rPr>
              <a:t>, the Islamic republic lumbers on as the Soviet Union did during its last years.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70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Today</a:t>
            </a:r>
            <a:r>
              <a:rPr lang="en-US" dirty="0"/>
              <a:t>, the Islamic republic will not be able to manage a succession to the post of the supreme leader as its factions are too divided and its public too disaffected.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64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Matityahu/Mt.19.23-26</a:t>
            </a:r>
            <a:r>
              <a:rPr lang="en-US" dirty="0"/>
              <a:t>  </a:t>
            </a:r>
            <a:r>
              <a:rPr lang="en-US" dirty="0" smtClean="0"/>
              <a:t>"</a:t>
            </a:r>
            <a:r>
              <a:rPr lang="en-US" dirty="0"/>
              <a:t>Humanly, this is impossible; but with God everything is possible."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9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aseline="30000" dirty="0" smtClean="0"/>
              <a:t>Gal 2.20 </a:t>
            </a:r>
            <a:r>
              <a:rPr lang="en-US" b="1" baseline="30000" dirty="0"/>
              <a:t> </a:t>
            </a:r>
            <a:r>
              <a:rPr lang="en-US" dirty="0"/>
              <a:t>When the Messiah was executed on the stake as a criminal, I was too; so that my proud ego no longer lives. But the Messiah lives in me, and the life I now live in my body I live by the same trusting faithfulness that the Son of God had, who loved me and gave himself up for me.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03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1" t="7001" r="13067" b="9850"/>
          <a:stretch/>
        </p:blipFill>
        <p:spPr>
          <a:xfrm>
            <a:off x="1265237" y="-10259"/>
            <a:ext cx="6589296" cy="515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4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Gal 6.14 </a:t>
            </a:r>
            <a:r>
              <a:rPr lang="en-US" dirty="0" err="1" smtClean="0"/>
              <a:t>Adonenu</a:t>
            </a:r>
            <a:r>
              <a:rPr lang="en-US" dirty="0" smtClean="0"/>
              <a:t>, </a:t>
            </a:r>
            <a:r>
              <a:rPr lang="en-US" dirty="0" smtClean="0"/>
              <a:t>our </a:t>
            </a:r>
            <a:r>
              <a:rPr lang="en-US" dirty="0"/>
              <a:t>Lord Yeshua the Messiah! Through him, as far as I am concerned, the world has been put to death on the stake; and through him, as far as the world is concerned, I have been put to death on the stake.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029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8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5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8944" y="3086100"/>
            <a:ext cx="7900988" cy="1714500"/>
          </a:xfrm>
        </p:spPr>
        <p:txBody>
          <a:bodyPr/>
          <a:lstStyle/>
          <a:p>
            <a:pPr lvl="0" algn="r" rtl="1" eaLnBrk="1" hangingPunct="1"/>
            <a:r>
              <a:rPr lang="he-IL" altLang="en-US" sz="5300" b="1" dirty="0">
                <a:solidFill>
                  <a:srgbClr val="FFFFFF"/>
                </a:solidFill>
                <a:cs typeface="David" panose="020E0502060401010101" pitchFamily="34" charset="-79"/>
              </a:rPr>
              <a:t>מַתִּתְיָהוּ</a:t>
            </a:r>
            <a:r>
              <a:rPr lang="en-US" altLang="en-US" sz="3500" dirty="0">
                <a:solidFill>
                  <a:srgbClr val="FFFFFF"/>
                </a:solidFill>
              </a:rPr>
              <a:t> </a:t>
            </a:r>
            <a:r>
              <a:rPr lang="en-US" altLang="en-US" sz="3500" dirty="0" err="1">
                <a:solidFill>
                  <a:srgbClr val="FFFFFF"/>
                </a:solidFill>
              </a:rPr>
              <a:t>Mattityahu</a:t>
            </a:r>
            <a:r>
              <a:rPr lang="en-US" altLang="en-US" sz="3500" dirty="0">
                <a:solidFill>
                  <a:srgbClr val="FFFFFF"/>
                </a:solidFill>
              </a:rPr>
              <a:t>  </a:t>
            </a:r>
          </a:p>
          <a:p>
            <a:pPr lvl="0" algn="r" eaLnBrk="1" hangingPunct="1"/>
            <a:r>
              <a:rPr lang="en-US" altLang="en-US" sz="3500" dirty="0">
                <a:solidFill>
                  <a:srgbClr val="FFFFFF"/>
                </a:solidFill>
              </a:rPr>
              <a:t>(Matthew) 19:16-19</a:t>
            </a:r>
          </a:p>
        </p:txBody>
      </p:sp>
    </p:spTree>
    <p:extLst>
      <p:ext uri="{BB962C8B-B14F-4D97-AF65-F5344CB8AC3E}">
        <p14:creationId xmlns:p14="http://schemas.microsoft.com/office/powerpoint/2010/main" val="422999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6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 Rounded MT Bold"/>
        <a:ea typeface=""/>
        <a:cs typeface="Arial"/>
      </a:majorFont>
      <a:minorFont>
        <a:latin typeface="Arial Rounded MT Bol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 Rounded MT Bold"/>
        <a:ea typeface=""/>
        <a:cs typeface="Arial"/>
      </a:majorFont>
      <a:minorFont>
        <a:latin typeface="Arial Rounded MT Bol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9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 Rounded MT Bold"/>
        <a:ea typeface=""/>
        <a:cs typeface="Arial"/>
      </a:majorFont>
      <a:minorFont>
        <a:latin typeface="Arial Rounded MT Bol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30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 Rounded MT Bold"/>
        <a:ea typeface=""/>
        <a:cs typeface="Arial"/>
      </a:majorFont>
      <a:minorFont>
        <a:latin typeface="Arial Rounded MT Bol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31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 Rounded MT Bold"/>
        <a:ea typeface=""/>
        <a:cs typeface="Arial"/>
      </a:majorFont>
      <a:minorFont>
        <a:latin typeface="Arial Rounded MT Bol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47541</TotalTime>
  <Words>3079</Words>
  <Application>Microsoft Office PowerPoint</Application>
  <PresentationFormat>Custom</PresentationFormat>
  <Paragraphs>388</Paragraphs>
  <Slides>70</Slides>
  <Notes>70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1_Default Design</vt:lpstr>
      <vt:lpstr>2_Default Design</vt:lpstr>
      <vt:lpstr>136_Default Design</vt:lpstr>
      <vt:lpstr>128_Default Design</vt:lpstr>
      <vt:lpstr>129_Default Design</vt:lpstr>
      <vt:lpstr>130_Default Design</vt:lpstr>
      <vt:lpstr>131_Default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Mattityahu (Matthew) 19:16</vt:lpstr>
      <vt:lpstr>PowerPoint Presentation</vt:lpstr>
      <vt:lpstr>PowerPoint Presentation</vt:lpstr>
      <vt:lpstr>Mattityahu (Matthew) 19:17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Mattityahu (Matthew) 19:17</vt:lpstr>
      <vt:lpstr>Mattityahu (Matthew) 19:18</vt:lpstr>
      <vt:lpstr>Mattityahu (Matthew) 19:19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 HaOlam Messianic Congregation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Shmuel Wolkenfeld</dc:creator>
  <cp:lastModifiedBy>Shmuel</cp:lastModifiedBy>
  <cp:revision>1201</cp:revision>
  <dcterms:created xsi:type="dcterms:W3CDTF">2006-04-21T19:34:43Z</dcterms:created>
  <dcterms:modified xsi:type="dcterms:W3CDTF">2017-07-22T13:54:35Z</dcterms:modified>
</cp:coreProperties>
</file>