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101"/>
  </p:notesMasterIdLst>
  <p:handoutMasterIdLst>
    <p:handoutMasterId r:id="rId102"/>
  </p:handoutMasterIdLst>
  <p:sldIdLst>
    <p:sldId id="2045" r:id="rId4"/>
    <p:sldId id="57165" r:id="rId5"/>
    <p:sldId id="57163" r:id="rId6"/>
    <p:sldId id="57147" r:id="rId7"/>
    <p:sldId id="57133" r:id="rId8"/>
    <p:sldId id="57138" r:id="rId9"/>
    <p:sldId id="56113" r:id="rId10"/>
    <p:sldId id="55943" r:id="rId11"/>
    <p:sldId id="57072" r:id="rId12"/>
    <p:sldId id="56886" r:id="rId13"/>
    <p:sldId id="57061" r:id="rId14"/>
    <p:sldId id="57068" r:id="rId15"/>
    <p:sldId id="57084" r:id="rId16"/>
    <p:sldId id="57136" r:id="rId17"/>
    <p:sldId id="57137" r:id="rId18"/>
    <p:sldId id="57135" r:id="rId19"/>
    <p:sldId id="57139" r:id="rId20"/>
    <p:sldId id="57132" r:id="rId21"/>
    <p:sldId id="57071" r:id="rId22"/>
    <p:sldId id="57070" r:id="rId23"/>
    <p:sldId id="57067" r:id="rId24"/>
    <p:sldId id="57074" r:id="rId25"/>
    <p:sldId id="57075" r:id="rId26"/>
    <p:sldId id="57134" r:id="rId27"/>
    <p:sldId id="57140" r:id="rId28"/>
    <p:sldId id="57073" r:id="rId29"/>
    <p:sldId id="57142" r:id="rId30"/>
    <p:sldId id="57141" r:id="rId31"/>
    <p:sldId id="57144" r:id="rId32"/>
    <p:sldId id="57145" r:id="rId33"/>
    <p:sldId id="57077" r:id="rId34"/>
    <p:sldId id="57078" r:id="rId35"/>
    <p:sldId id="57076" r:id="rId36"/>
    <p:sldId id="57086" r:id="rId37"/>
    <p:sldId id="57079" r:id="rId38"/>
    <p:sldId id="57085" r:id="rId39"/>
    <p:sldId id="57166" r:id="rId40"/>
    <p:sldId id="57167" r:id="rId41"/>
    <p:sldId id="57146" r:id="rId42"/>
    <p:sldId id="57102" r:id="rId43"/>
    <p:sldId id="57150" r:id="rId44"/>
    <p:sldId id="57149" r:id="rId45"/>
    <p:sldId id="57090" r:id="rId46"/>
    <p:sldId id="57093" r:id="rId47"/>
    <p:sldId id="57092" r:id="rId48"/>
    <p:sldId id="57096" r:id="rId49"/>
    <p:sldId id="57082" r:id="rId50"/>
    <p:sldId id="57081" r:id="rId51"/>
    <p:sldId id="57087" r:id="rId52"/>
    <p:sldId id="57088" r:id="rId53"/>
    <p:sldId id="57089" r:id="rId54"/>
    <p:sldId id="57083" r:id="rId55"/>
    <p:sldId id="57095" r:id="rId56"/>
    <p:sldId id="57091" r:id="rId57"/>
    <p:sldId id="57151" r:id="rId58"/>
    <p:sldId id="57143" r:id="rId59"/>
    <p:sldId id="57148" r:id="rId60"/>
    <p:sldId id="57152" r:id="rId61"/>
    <p:sldId id="57098" r:id="rId62"/>
    <p:sldId id="57099" r:id="rId63"/>
    <p:sldId id="57121" r:id="rId64"/>
    <p:sldId id="57123" r:id="rId65"/>
    <p:sldId id="57100" r:id="rId66"/>
    <p:sldId id="57114" r:id="rId67"/>
    <p:sldId id="57126" r:id="rId68"/>
    <p:sldId id="57153" r:id="rId69"/>
    <p:sldId id="57103" r:id="rId70"/>
    <p:sldId id="57125" r:id="rId71"/>
    <p:sldId id="57116" r:id="rId72"/>
    <p:sldId id="57101" r:id="rId73"/>
    <p:sldId id="57124" r:id="rId74"/>
    <p:sldId id="57120" r:id="rId75"/>
    <p:sldId id="57122" r:id="rId76"/>
    <p:sldId id="57115" r:id="rId77"/>
    <p:sldId id="57119" r:id="rId78"/>
    <p:sldId id="57117" r:id="rId79"/>
    <p:sldId id="57118" r:id="rId80"/>
    <p:sldId id="57128" r:id="rId81"/>
    <p:sldId id="57127" r:id="rId82"/>
    <p:sldId id="57154" r:id="rId83"/>
    <p:sldId id="57157" r:id="rId84"/>
    <p:sldId id="57156" r:id="rId85"/>
    <p:sldId id="57104" r:id="rId86"/>
    <p:sldId id="57105" r:id="rId87"/>
    <p:sldId id="57106" r:id="rId88"/>
    <p:sldId id="57107" r:id="rId89"/>
    <p:sldId id="57108" r:id="rId90"/>
    <p:sldId id="57109" r:id="rId91"/>
    <p:sldId id="57110" r:id="rId92"/>
    <p:sldId id="57111" r:id="rId93"/>
    <p:sldId id="57158" r:id="rId94"/>
    <p:sldId id="57159" r:id="rId95"/>
    <p:sldId id="57160" r:id="rId96"/>
    <p:sldId id="57161" r:id="rId97"/>
    <p:sldId id="57162" r:id="rId98"/>
    <p:sldId id="57112" r:id="rId99"/>
    <p:sldId id="57113" r:id="rId10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51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9642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815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9855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155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934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3655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477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Hebrew word for both.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7305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055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https://biblehub.com/interlinear/matthew/24-45.htm</a:t>
            </a:r>
          </a:p>
        </p:txBody>
      </p:sp>
    </p:spTree>
    <p:extLst>
      <p:ext uri="{BB962C8B-B14F-4D97-AF65-F5344CB8AC3E}">
        <p14:creationId xmlns:p14="http://schemas.microsoft.com/office/powerpoint/2010/main" val="160081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Kathleen </a:t>
            </a:r>
            <a:r>
              <a:rPr lang="en-US" altLang="en-US" sz="1050" dirty="0" err="1"/>
              <a:t>Eltrich</a:t>
            </a:r>
            <a:endParaRPr lang="en-US" altLang="en-US" sz="1050" dirty="0"/>
          </a:p>
        </p:txBody>
      </p:sp>
    </p:spTree>
    <p:extLst>
      <p:ext uri="{BB962C8B-B14F-4D97-AF65-F5344CB8AC3E}">
        <p14:creationId xmlns:p14="http://schemas.microsoft.com/office/powerpoint/2010/main" val="332288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https://biblehub.com/greek/4103.htm</a:t>
            </a:r>
          </a:p>
        </p:txBody>
      </p:sp>
    </p:spTree>
    <p:extLst>
      <p:ext uri="{BB962C8B-B14F-4D97-AF65-F5344CB8AC3E}">
        <p14:creationId xmlns:p14="http://schemas.microsoft.com/office/powerpoint/2010/main" val="1315551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Everyone’s trust wavers, if you are honest!  Me and </a:t>
            </a:r>
            <a:r>
              <a:rPr lang="en-US" altLang="en-US" sz="2000" dirty="0" err="1"/>
              <a:t>Tovia</a:t>
            </a:r>
            <a:r>
              <a:rPr lang="en-US" altLang="en-US" sz="2000" dirty="0"/>
              <a:t> Singer ~1998</a:t>
            </a:r>
          </a:p>
        </p:txBody>
      </p:sp>
    </p:spTree>
    <p:extLst>
      <p:ext uri="{BB962C8B-B14F-4D97-AF65-F5344CB8AC3E}">
        <p14:creationId xmlns:p14="http://schemas.microsoft.com/office/powerpoint/2010/main" val="353739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Ever drive a long way to a previously unvisited destination, and your GPS says, “Go, turn, go…”   </a:t>
            </a:r>
          </a:p>
          <a:p>
            <a:r>
              <a:rPr lang="en-US" altLang="en-US" sz="2000" dirty="0"/>
              <a:t>You think: It’s just </a:t>
            </a:r>
            <a:r>
              <a:rPr lang="en-US" altLang="en-US" sz="2000" dirty="0" err="1"/>
              <a:t>toooooo</a:t>
            </a:r>
            <a:r>
              <a:rPr lang="en-US" altLang="en-US" sz="2000" dirty="0"/>
              <a:t> long.  Can’t me right.  </a:t>
            </a:r>
          </a:p>
          <a:p>
            <a:r>
              <a:rPr lang="en-US" altLang="en-US" sz="2000" dirty="0"/>
              <a:t>Brian Kaufman, pilot, “Trust your instruments.”   apparently works in a 737!</a:t>
            </a:r>
          </a:p>
          <a:p>
            <a:r>
              <a:rPr lang="en-US" altLang="en-US" sz="2000" u="sng" dirty="0"/>
              <a:t>Keep going!</a:t>
            </a:r>
          </a:p>
          <a:p>
            <a:endParaRPr lang="en-US" altLang="en-US" sz="1100" dirty="0"/>
          </a:p>
          <a:p>
            <a:r>
              <a:rPr lang="en-US" altLang="en-US" sz="2000" dirty="0"/>
              <a:t>I bought a Garmin, before I upgraded my phone to my Samsung with it’s built in Google maps.   Sometime, for re-assurance, I turn both on to a destination.  Then they disagree.  What shall I believe?  </a:t>
            </a:r>
          </a:p>
          <a:p>
            <a:endParaRPr lang="en-US" altLang="en-US" sz="1000" dirty="0"/>
          </a:p>
          <a:p>
            <a:r>
              <a:rPr lang="en-US" altLang="en-US" sz="2000" dirty="0"/>
              <a:t>With G-d’s word, it’s not that way.  Except sometimes we get unsteady…</a:t>
            </a:r>
          </a:p>
        </p:txBody>
      </p:sp>
    </p:spTree>
    <p:extLst>
      <p:ext uri="{BB962C8B-B14F-4D97-AF65-F5344CB8AC3E}">
        <p14:creationId xmlns:p14="http://schemas.microsoft.com/office/powerpoint/2010/main" val="298834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u="sng" dirty="0"/>
          </a:p>
        </p:txBody>
      </p:sp>
    </p:spTree>
    <p:extLst>
      <p:ext uri="{BB962C8B-B14F-4D97-AF65-F5344CB8AC3E}">
        <p14:creationId xmlns:p14="http://schemas.microsoft.com/office/powerpoint/2010/main" val="3601015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5384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5783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5332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4198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Rally for Proposition 8, an item on the 2008 California ballot to ban same-sex marriage</a:t>
            </a:r>
            <a:endParaRPr lang="en-US" altLang="en-US" sz="1050" dirty="0"/>
          </a:p>
        </p:txBody>
      </p:sp>
    </p:spTree>
    <p:extLst>
      <p:ext uri="{BB962C8B-B14F-4D97-AF65-F5344CB8AC3E}">
        <p14:creationId xmlns:p14="http://schemas.microsoft.com/office/powerpoint/2010/main" val="100876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372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Kathleen </a:t>
            </a:r>
            <a:r>
              <a:rPr lang="en-US" altLang="en-US" sz="1050" dirty="0" err="1"/>
              <a:t>Eltrich</a:t>
            </a:r>
            <a:endParaRPr lang="en-US" altLang="en-US" sz="1050" dirty="0"/>
          </a:p>
        </p:txBody>
      </p:sp>
    </p:spTree>
    <p:extLst>
      <p:ext uri="{BB962C8B-B14F-4D97-AF65-F5344CB8AC3E}">
        <p14:creationId xmlns:p14="http://schemas.microsoft.com/office/powerpoint/2010/main" val="799089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https://en.wikipedia.org/wiki/Culture_war</a:t>
            </a:r>
          </a:p>
        </p:txBody>
      </p:sp>
    </p:spTree>
    <p:extLst>
      <p:ext uri="{BB962C8B-B14F-4D97-AF65-F5344CB8AC3E}">
        <p14:creationId xmlns:p14="http://schemas.microsoft.com/office/powerpoint/2010/main" val="211909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https://www1.nyc.gov/office-of-the-mayor/news/501-18/mayor-de-blasio-signs-historic-legislation-adding-third-gender-category-birth-certificates#/0</a:t>
            </a:r>
          </a:p>
        </p:txBody>
      </p:sp>
    </p:spTree>
    <p:extLst>
      <p:ext uri="{BB962C8B-B14F-4D97-AF65-F5344CB8AC3E}">
        <p14:creationId xmlns:p14="http://schemas.microsoft.com/office/powerpoint/2010/main" val="144189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https://www1.nyc.gov/office-of-the-mayor/news/501-18/mayor-de-blasio-signs-historic-legislation-adding-third-gender-category-birth-certificates#/0</a:t>
            </a:r>
          </a:p>
          <a:p>
            <a:endParaRPr lang="en-US" altLang="en-US" sz="1050" dirty="0"/>
          </a:p>
        </p:txBody>
      </p:sp>
    </p:spTree>
    <p:extLst>
      <p:ext uri="{BB962C8B-B14F-4D97-AF65-F5344CB8AC3E}">
        <p14:creationId xmlns:p14="http://schemas.microsoft.com/office/powerpoint/2010/main" val="20740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https://www.onenewsnow.com/culture/2018/10/11/nyc-makes-it-official-theres-a-third-gender?utm_source=OneNewsNow&amp;utm_medium=email&amp;utm_term=16792048&amp;utm_content=323193037843968512&amp;utm_campaign=36541</a:t>
            </a:r>
          </a:p>
        </p:txBody>
      </p:sp>
    </p:spTree>
    <p:extLst>
      <p:ext uri="{BB962C8B-B14F-4D97-AF65-F5344CB8AC3E}">
        <p14:creationId xmlns:p14="http://schemas.microsoft.com/office/powerpoint/2010/main" val="2170477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https://www1.nyc.gov/office-of-the-mayor/news/501-18/mayor-de-blasio-signs-historic-legislation-adding-third-gender-category-birth-certificates#/0</a:t>
            </a:r>
          </a:p>
        </p:txBody>
      </p:sp>
    </p:spTree>
    <p:extLst>
      <p:ext uri="{BB962C8B-B14F-4D97-AF65-F5344CB8AC3E}">
        <p14:creationId xmlns:p14="http://schemas.microsoft.com/office/powerpoint/2010/main" val="2092702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https://www1.nyc.gov/office-of-the-mayor/news/501-18/mayor-de-blasio-signs-historic-legislation-adding-third-gender-category-birth-certificates#/0</a:t>
            </a:r>
          </a:p>
          <a:p>
            <a:endParaRPr lang="en-US" altLang="en-US" sz="1050" dirty="0"/>
          </a:p>
        </p:txBody>
      </p:sp>
    </p:spTree>
    <p:extLst>
      <p:ext uri="{BB962C8B-B14F-4D97-AF65-F5344CB8AC3E}">
        <p14:creationId xmlns:p14="http://schemas.microsoft.com/office/powerpoint/2010/main" val="3706954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https://www1.nyc.gov/office-of-the-mayor/news/501-18/mayor-de-blasio-signs-historic-legislation-adding-third-gender-category-birth-certificates#/0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I understand that there are people in pain over identity issues.  But a major health organization recently described gender transition to minors as a form of abuse.  </a:t>
            </a:r>
          </a:p>
          <a:p>
            <a:endParaRPr lang="en-US" altLang="en-US" sz="1050" dirty="0"/>
          </a:p>
        </p:txBody>
      </p:sp>
    </p:spTree>
    <p:extLst>
      <p:ext uri="{BB962C8B-B14F-4D97-AF65-F5344CB8AC3E}">
        <p14:creationId xmlns:p14="http://schemas.microsoft.com/office/powerpoint/2010/main" val="44960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https://www.medicalnewstoday.com/articles/318342.php</a:t>
            </a:r>
          </a:p>
          <a:p>
            <a:endParaRPr lang="en-US" altLang="en-US" sz="1050" dirty="0"/>
          </a:p>
        </p:txBody>
      </p:sp>
    </p:spTree>
    <p:extLst>
      <p:ext uri="{BB962C8B-B14F-4D97-AF65-F5344CB8AC3E}">
        <p14:creationId xmlns:p14="http://schemas.microsoft.com/office/powerpoint/2010/main" val="909172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5125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 rabbi trail??</a:t>
            </a:r>
          </a:p>
        </p:txBody>
      </p:sp>
    </p:spTree>
    <p:extLst>
      <p:ext uri="{BB962C8B-B14F-4D97-AF65-F5344CB8AC3E}">
        <p14:creationId xmlns:p14="http://schemas.microsoft.com/office/powerpoint/2010/main" val="307600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99970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800" dirty="0"/>
          </a:p>
          <a:p>
            <a:endParaRPr lang="en-US" altLang="en-US" sz="1050" dirty="0"/>
          </a:p>
        </p:txBody>
      </p:sp>
    </p:spTree>
    <p:extLst>
      <p:ext uri="{BB962C8B-B14F-4D97-AF65-F5344CB8AC3E}">
        <p14:creationId xmlns:p14="http://schemas.microsoft.com/office/powerpoint/2010/main" val="752479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8625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3341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https://en.wikipedia.org/wiki/Montesquieu</a:t>
            </a:r>
          </a:p>
        </p:txBody>
      </p:sp>
    </p:spTree>
    <p:extLst>
      <p:ext uri="{BB962C8B-B14F-4D97-AF65-F5344CB8AC3E}">
        <p14:creationId xmlns:p14="http://schemas.microsoft.com/office/powerpoint/2010/main" val="2506323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https://www.google.com/search?q=magna+carta&amp;safe=active&amp;source=lnms&amp;tbm=isch&amp;sa=X&amp;ved=0ahUKEwiW_Z6U7IHeAhUPSK0KHW3tDvsQ_AUIESgE&amp;biw=1165&amp;bih=866#imgrc=iTb2dYvG5WkQ7M:</a:t>
            </a:r>
          </a:p>
        </p:txBody>
      </p:sp>
    </p:spTree>
    <p:extLst>
      <p:ext uri="{BB962C8B-B14F-4D97-AF65-F5344CB8AC3E}">
        <p14:creationId xmlns:p14="http://schemas.microsoft.com/office/powerpoint/2010/main" val="2546651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https://en.wikipedia.org/wiki/Magna_Carta#Magna_Carta's_influence_on_English_medieval_law</a:t>
            </a:r>
          </a:p>
        </p:txBody>
      </p:sp>
    </p:spTree>
    <p:extLst>
      <p:ext uri="{BB962C8B-B14F-4D97-AF65-F5344CB8AC3E}">
        <p14:creationId xmlns:p14="http://schemas.microsoft.com/office/powerpoint/2010/main" val="2176919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https://en.wikipedia.org/wiki/Magna_Carta#Magna_Carta's_influence_on_English_medieval_law</a:t>
            </a:r>
          </a:p>
        </p:txBody>
      </p:sp>
    </p:spTree>
    <p:extLst>
      <p:ext uri="{BB962C8B-B14F-4D97-AF65-F5344CB8AC3E}">
        <p14:creationId xmlns:p14="http://schemas.microsoft.com/office/powerpoint/2010/main" val="3571542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Before the American or French Revolution</a:t>
            </a:r>
          </a:p>
          <a:p>
            <a:r>
              <a:rPr lang="en-US" altLang="en-US" sz="2000" dirty="0"/>
              <a:t>Liberalism was a good thing then.</a:t>
            </a:r>
          </a:p>
        </p:txBody>
      </p:sp>
    </p:spTree>
    <p:extLst>
      <p:ext uri="{BB962C8B-B14F-4D97-AF65-F5344CB8AC3E}">
        <p14:creationId xmlns:p14="http://schemas.microsoft.com/office/powerpoint/2010/main" val="1323438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https://en.wikipedia.org/wiki/Social_contract</a:t>
            </a:r>
          </a:p>
        </p:txBody>
      </p:sp>
    </p:spTree>
    <p:extLst>
      <p:ext uri="{BB962C8B-B14F-4D97-AF65-F5344CB8AC3E}">
        <p14:creationId xmlns:p14="http://schemas.microsoft.com/office/powerpoint/2010/main" val="3546405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https://en.wikipedia.org/wiki/John_Locke</a:t>
            </a:r>
          </a:p>
        </p:txBody>
      </p:sp>
    </p:spTree>
    <p:extLst>
      <p:ext uri="{BB962C8B-B14F-4D97-AF65-F5344CB8AC3E}">
        <p14:creationId xmlns:p14="http://schemas.microsoft.com/office/powerpoint/2010/main" val="346808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4251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https://en.wikipedia.org/wiki/John_Locke</a:t>
            </a:r>
          </a:p>
        </p:txBody>
      </p:sp>
    </p:spTree>
    <p:extLst>
      <p:ext uri="{BB962C8B-B14F-4D97-AF65-F5344CB8AC3E}">
        <p14:creationId xmlns:p14="http://schemas.microsoft.com/office/powerpoint/2010/main" val="3302172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https://en.wikipedia.org/wiki/John_Locke</a:t>
            </a:r>
          </a:p>
        </p:txBody>
      </p:sp>
    </p:spTree>
    <p:extLst>
      <p:ext uri="{BB962C8B-B14F-4D97-AF65-F5344CB8AC3E}">
        <p14:creationId xmlns:p14="http://schemas.microsoft.com/office/powerpoint/2010/main" val="3877282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https://en.wikipedia.org/wiki/Montesquieu</a:t>
            </a:r>
          </a:p>
        </p:txBody>
      </p:sp>
    </p:spTree>
    <p:extLst>
      <p:ext uri="{BB962C8B-B14F-4D97-AF65-F5344CB8AC3E}">
        <p14:creationId xmlns:p14="http://schemas.microsoft.com/office/powerpoint/2010/main" val="2093987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https://en.wikipedia.org/wiki/Montesquieu</a:t>
            </a:r>
          </a:p>
          <a:p>
            <a:endParaRPr lang="en-US" altLang="en-US" sz="1050" dirty="0"/>
          </a:p>
        </p:txBody>
      </p:sp>
    </p:spTree>
    <p:extLst>
      <p:ext uri="{BB962C8B-B14F-4D97-AF65-F5344CB8AC3E}">
        <p14:creationId xmlns:p14="http://schemas.microsoft.com/office/powerpoint/2010/main" val="66125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https://en.wikipedia.org/wiki/Montesquieu</a:t>
            </a:r>
          </a:p>
          <a:p>
            <a:endParaRPr lang="en-US" altLang="en-US" sz="1050" dirty="0"/>
          </a:p>
        </p:txBody>
      </p:sp>
    </p:spTree>
    <p:extLst>
      <p:ext uri="{BB962C8B-B14F-4D97-AF65-F5344CB8AC3E}">
        <p14:creationId xmlns:p14="http://schemas.microsoft.com/office/powerpoint/2010/main" val="1487018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7649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40117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Individual understanding of scripture.  Restoration of following the map = faithfulness.</a:t>
            </a:r>
          </a:p>
        </p:txBody>
      </p:sp>
    </p:spTree>
    <p:extLst>
      <p:ext uri="{BB962C8B-B14F-4D97-AF65-F5344CB8AC3E}">
        <p14:creationId xmlns:p14="http://schemas.microsoft.com/office/powerpoint/2010/main" val="269640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488089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946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Is there an upside to the unknown date?</a:t>
            </a:r>
          </a:p>
        </p:txBody>
      </p:sp>
    </p:spTree>
    <p:extLst>
      <p:ext uri="{BB962C8B-B14F-4D97-AF65-F5344CB8AC3E}">
        <p14:creationId xmlns:p14="http://schemas.microsoft.com/office/powerpoint/2010/main" val="1748694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http://www.drjamesdobson.org/Broadcasts/Broadcast?i=dd10e75d-2af1-46b1-bf22-c7de3c4b1ccf</a:t>
            </a:r>
          </a:p>
        </p:txBody>
      </p:sp>
    </p:spTree>
    <p:extLst>
      <p:ext uri="{BB962C8B-B14F-4D97-AF65-F5344CB8AC3E}">
        <p14:creationId xmlns:p14="http://schemas.microsoft.com/office/powerpoint/2010/main" val="1451650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http://www.drjamesdobson.org/Broadcasts/Broadcast?i=dd10e75d-2af1-46b1-bf22-c7de3c4b1ccf</a:t>
            </a:r>
          </a:p>
        </p:txBody>
      </p:sp>
    </p:spTree>
    <p:extLst>
      <p:ext uri="{BB962C8B-B14F-4D97-AF65-F5344CB8AC3E}">
        <p14:creationId xmlns:p14="http://schemas.microsoft.com/office/powerpoint/2010/main" val="725162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http://www.drjamesdobson.org/Broadcasts/Broadcast?i=dd10e75d-2af1-46b1-bf22-c7de3c4b1ccf</a:t>
            </a:r>
          </a:p>
          <a:p>
            <a:endParaRPr lang="en-US" altLang="en-US" sz="1050" dirty="0"/>
          </a:p>
          <a:p>
            <a:r>
              <a:rPr lang="en-US" altLang="en-US" sz="2000" dirty="0"/>
              <a:t>The world’s first rock star.   Maybe Yeshua was the first.</a:t>
            </a:r>
          </a:p>
        </p:txBody>
      </p:sp>
    </p:spTree>
    <p:extLst>
      <p:ext uri="{BB962C8B-B14F-4D97-AF65-F5344CB8AC3E}">
        <p14:creationId xmlns:p14="http://schemas.microsoft.com/office/powerpoint/2010/main" val="40015838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1047996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18622165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kern="1200" dirty="0">
                <a:solidFill>
                  <a:schemeClr val="tx1"/>
                </a:solidFill>
                <a:effectLst/>
                <a:latin typeface="Arial Rounded MT Bold" pitchFamily="34" charset="0"/>
                <a:ea typeface="+mn-ea"/>
                <a:cs typeface="Arial" charset="0"/>
              </a:rPr>
              <a:t>http://www.drjamesdobson.org/Broadcasts/Broadcast?i=dd10e75d-2af1-46b1-bf22-c7de3c4b1ccf</a:t>
            </a:r>
          </a:p>
          <a:p>
            <a:endParaRPr lang="en-US" altLang="en-US" sz="2000" kern="1200" dirty="0">
              <a:solidFill>
                <a:schemeClr val="tx1"/>
              </a:solidFill>
              <a:effectLst/>
              <a:latin typeface="Arial Rounded MT Bold" pitchFamily="34" charset="0"/>
              <a:ea typeface="+mn-ea"/>
              <a:cs typeface="Arial" charset="0"/>
            </a:endParaRPr>
          </a:p>
          <a:p>
            <a:r>
              <a:rPr lang="en-US" altLang="en-US" sz="2000" kern="1200" dirty="0">
                <a:solidFill>
                  <a:schemeClr val="tx1"/>
                </a:solidFill>
                <a:effectLst/>
                <a:latin typeface="Arial Rounded MT Bold" pitchFamily="34" charset="0"/>
                <a:ea typeface="+mn-ea"/>
                <a:cs typeface="Arial" charset="0"/>
              </a:rPr>
              <a:t>Give me liberty or give me death: Freedom to chose what is right.  Spiritual and political freedom.</a:t>
            </a:r>
            <a:endParaRPr lang="en-US" altLang="en-US" sz="1050" dirty="0"/>
          </a:p>
        </p:txBody>
      </p:sp>
    </p:spTree>
    <p:extLst>
      <p:ext uri="{BB962C8B-B14F-4D97-AF65-F5344CB8AC3E}">
        <p14:creationId xmlns:p14="http://schemas.microsoft.com/office/powerpoint/2010/main" val="3867697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85642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http://www.ushistory.org/declaration/document/</a:t>
            </a:r>
          </a:p>
        </p:txBody>
      </p:sp>
    </p:spTree>
    <p:extLst>
      <p:ext uri="{BB962C8B-B14F-4D97-AF65-F5344CB8AC3E}">
        <p14:creationId xmlns:p14="http://schemas.microsoft.com/office/powerpoint/2010/main" val="319093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http://www.ushistory.org/declaration/document/</a:t>
            </a:r>
          </a:p>
        </p:txBody>
      </p:sp>
    </p:spTree>
    <p:extLst>
      <p:ext uri="{BB962C8B-B14F-4D97-AF65-F5344CB8AC3E}">
        <p14:creationId xmlns:p14="http://schemas.microsoft.com/office/powerpoint/2010/main" val="2642341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p>
          <a:p>
            <a:endParaRPr lang="en-US" altLang="en-US" sz="2000" kern="1200" dirty="0">
              <a:solidFill>
                <a:schemeClr val="tx1"/>
              </a:solidFill>
              <a:effectLst/>
              <a:latin typeface="Arial Rounded MT Bold" pitchFamily="34" charset="0"/>
              <a:ea typeface="+mn-ea"/>
              <a:cs typeface="Arial" charset="0"/>
            </a:endParaRPr>
          </a:p>
          <a:p>
            <a:r>
              <a:rPr lang="en-US" altLang="en-US" sz="2000" kern="1200" dirty="0">
                <a:solidFill>
                  <a:schemeClr val="tx1"/>
                </a:solidFill>
                <a:effectLst/>
                <a:latin typeface="Arial Rounded MT Bold" pitchFamily="34" charset="0"/>
                <a:ea typeface="+mn-ea"/>
                <a:cs typeface="Arial" charset="0"/>
              </a:rPr>
              <a:t>Eric </a:t>
            </a:r>
            <a:r>
              <a:rPr lang="en-US" altLang="en-US" sz="2000" kern="1200" dirty="0" err="1">
                <a:solidFill>
                  <a:schemeClr val="tx1"/>
                </a:solidFill>
                <a:effectLst/>
                <a:latin typeface="Arial Rounded MT Bold" pitchFamily="34" charset="0"/>
                <a:ea typeface="+mn-ea"/>
                <a:cs typeface="Arial" charset="0"/>
              </a:rPr>
              <a:t>Metaxis</a:t>
            </a:r>
            <a:r>
              <a:rPr lang="en-US" altLang="en-US" sz="2000" kern="1200" dirty="0">
                <a:solidFill>
                  <a:schemeClr val="tx1"/>
                </a:solidFill>
                <a:effectLst/>
                <a:latin typeface="Arial Rounded MT Bold" pitchFamily="34" charset="0"/>
                <a:ea typeface="+mn-ea"/>
                <a:cs typeface="Arial" charset="0"/>
              </a:rPr>
              <a:t> transcript</a:t>
            </a:r>
            <a:endParaRPr lang="en-US" altLang="en-US" sz="1050" dirty="0"/>
          </a:p>
        </p:txBody>
      </p:sp>
    </p:spTree>
    <p:extLst>
      <p:ext uri="{BB962C8B-B14F-4D97-AF65-F5344CB8AC3E}">
        <p14:creationId xmlns:p14="http://schemas.microsoft.com/office/powerpoint/2010/main" val="74786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549284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p>
          <a:p>
            <a:endParaRPr lang="en-US" altLang="en-US" sz="2000" kern="1200" dirty="0">
              <a:solidFill>
                <a:schemeClr val="tx1"/>
              </a:solidFill>
              <a:effectLst/>
              <a:latin typeface="Arial Rounded MT Bold" pitchFamily="34" charset="0"/>
              <a:ea typeface="+mn-ea"/>
              <a:cs typeface="Arial" charset="0"/>
            </a:endParaRPr>
          </a:p>
          <a:p>
            <a:r>
              <a:rPr lang="en-US" altLang="en-US" sz="2000" kern="1200" dirty="0">
                <a:solidFill>
                  <a:schemeClr val="tx1"/>
                </a:solidFill>
                <a:effectLst/>
                <a:latin typeface="Arial Rounded MT Bold" pitchFamily="34" charset="0"/>
                <a:ea typeface="+mn-ea"/>
                <a:cs typeface="Arial" charset="0"/>
              </a:rPr>
              <a:t>To be faithful, follow the roadmap.  </a:t>
            </a:r>
            <a:endParaRPr lang="en-US" altLang="en-US" sz="1050" dirty="0"/>
          </a:p>
        </p:txBody>
      </p:sp>
    </p:spTree>
    <p:extLst>
      <p:ext uri="{BB962C8B-B14F-4D97-AF65-F5344CB8AC3E}">
        <p14:creationId xmlns:p14="http://schemas.microsoft.com/office/powerpoint/2010/main" val="23790636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297106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3525484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2905849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1050" dirty="0"/>
          </a:p>
        </p:txBody>
      </p:sp>
    </p:spTree>
    <p:extLst>
      <p:ext uri="{BB962C8B-B14F-4D97-AF65-F5344CB8AC3E}">
        <p14:creationId xmlns:p14="http://schemas.microsoft.com/office/powerpoint/2010/main" val="36552347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kern="1200" dirty="0">
                <a:solidFill>
                  <a:schemeClr val="tx1"/>
                </a:solidFill>
                <a:effectLst/>
                <a:latin typeface="Arial Rounded MT Bold" pitchFamily="34" charset="0"/>
                <a:ea typeface="+mn-ea"/>
                <a:cs typeface="Arial" charset="0"/>
              </a:rPr>
              <a:t>http://www.drjamesdobson.org/Broadcasts/Broadcast?i=dd10e75d-2af1-46b1-bf22-c7de3c4b1ccf</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kern="1200" dirty="0">
                <a:solidFill>
                  <a:schemeClr val="tx1"/>
                </a:solidFill>
                <a:effectLst/>
                <a:latin typeface="Arial Rounded MT Bold" pitchFamily="34" charset="0"/>
                <a:ea typeface="+mn-ea"/>
                <a:cs typeface="Arial" charset="0"/>
              </a:rPr>
              <a:t>Ravi Zacharias famous line: if morality is relative, give me your wallet.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kern="1200" dirty="0">
                <a:solidFill>
                  <a:schemeClr val="tx1"/>
                </a:solidFill>
                <a:effectLst/>
                <a:latin typeface="Arial Rounded MT Bold" pitchFamily="34" charset="0"/>
                <a:ea typeface="+mn-ea"/>
                <a:cs typeface="Arial" charset="0"/>
              </a:rPr>
              <a:t>In the free marketplace of ideas, Biblical truth will stand.</a:t>
            </a:r>
            <a:endParaRPr lang="en-US" altLang="en-US" sz="2000" dirty="0"/>
          </a:p>
          <a:p>
            <a:endParaRPr lang="en-US" altLang="en-US" sz="1050" dirty="0"/>
          </a:p>
        </p:txBody>
      </p:sp>
    </p:spTree>
    <p:extLst>
      <p:ext uri="{BB962C8B-B14F-4D97-AF65-F5344CB8AC3E}">
        <p14:creationId xmlns:p14="http://schemas.microsoft.com/office/powerpoint/2010/main" val="24532322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kern="1200" dirty="0">
                <a:solidFill>
                  <a:schemeClr val="tx1"/>
                </a:solidFill>
                <a:effectLst/>
                <a:latin typeface="Arial Rounded MT Bold" pitchFamily="34" charset="0"/>
                <a:ea typeface="+mn-ea"/>
                <a:cs typeface="Arial" charset="0"/>
              </a:rPr>
              <a:t>http://www.drjamesdobson.org/Broadcasts/Broadcast?i=dd10e75d-2af1-46b1-bf22-c7de3c4b1ccf</a:t>
            </a:r>
            <a:endParaRPr lang="en-US" altLang="en-US" sz="800" dirty="0"/>
          </a:p>
          <a:p>
            <a:endParaRPr lang="en-US" altLang="en-US" sz="1050" dirty="0"/>
          </a:p>
        </p:txBody>
      </p:sp>
    </p:spTree>
    <p:extLst>
      <p:ext uri="{BB962C8B-B14F-4D97-AF65-F5344CB8AC3E}">
        <p14:creationId xmlns:p14="http://schemas.microsoft.com/office/powerpoint/2010/main" val="9893626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https://en.wikipedia.org/wiki/American_exceptionalism</a:t>
            </a:r>
          </a:p>
        </p:txBody>
      </p:sp>
    </p:spTree>
    <p:extLst>
      <p:ext uri="{BB962C8B-B14F-4D97-AF65-F5344CB8AC3E}">
        <p14:creationId xmlns:p14="http://schemas.microsoft.com/office/powerpoint/2010/main" val="1642096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https://en.wikipedia.org/wiki/American_exceptionalism</a:t>
            </a:r>
          </a:p>
        </p:txBody>
      </p:sp>
    </p:spTree>
    <p:extLst>
      <p:ext uri="{BB962C8B-B14F-4D97-AF65-F5344CB8AC3E}">
        <p14:creationId xmlns:p14="http://schemas.microsoft.com/office/powerpoint/2010/main" val="38895483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https://en.wikipedia.org/wiki/American_exceptionalism</a:t>
            </a:r>
          </a:p>
          <a:p>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Story of Ben Franklin and the woman: A republic, if you can keep it.  If there is faith </a:t>
            </a: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sym typeface="Wingdings" panose="05000000000000000000" pitchFamily="2" charset="2"/>
              </a:rPr>
              <a:t> virtue  freedom  faith.  Faith will compete well in the market place of ideas.  </a:t>
            </a:r>
            <a:endPar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404745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254677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can be faithful and sensible in America.  It was designed that way.  But consider Franklin’s statement.  Being a republic is fragile.  Virtue </a:t>
            </a:r>
            <a:r>
              <a:rPr lang="en-US" altLang="en-US" sz="1050" dirty="0">
                <a:sym typeface="Wingdings" panose="05000000000000000000" pitchFamily="2" charset="2"/>
              </a:rPr>
              <a:t> faith  freedom.</a:t>
            </a:r>
            <a:endParaRPr lang="en-US" altLang="en-US" sz="1050" dirty="0"/>
          </a:p>
        </p:txBody>
      </p:sp>
    </p:spTree>
    <p:extLst>
      <p:ext uri="{BB962C8B-B14F-4D97-AF65-F5344CB8AC3E}">
        <p14:creationId xmlns:p14="http://schemas.microsoft.com/office/powerpoint/2010/main" val="3016546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Hebrew word for both.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161695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on HOW to give food.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7166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We who profess to be GIVING, we need to be so careful of our spirit.</a:t>
            </a:r>
          </a:p>
          <a:p>
            <a:endParaRPr lang="en-US" altLang="en-US" sz="2000" dirty="0"/>
          </a:p>
        </p:txBody>
      </p:sp>
    </p:spTree>
    <p:extLst>
      <p:ext uri="{BB962C8B-B14F-4D97-AF65-F5344CB8AC3E}">
        <p14:creationId xmlns:p14="http://schemas.microsoft.com/office/powerpoint/2010/main" val="3948386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95264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26727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236939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https://abcnews.go.com/GMA/story?id=125847&amp;page=1</a:t>
            </a:r>
          </a:p>
        </p:txBody>
      </p:sp>
    </p:spTree>
    <p:extLst>
      <p:ext uri="{BB962C8B-B14F-4D97-AF65-F5344CB8AC3E}">
        <p14:creationId xmlns:p14="http://schemas.microsoft.com/office/powerpoint/2010/main" val="26311573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His father is Jewish, and </a:t>
            </a:r>
            <a:r>
              <a:rPr lang="en-US" altLang="en-US" dirty="0" err="1"/>
              <a:t>Kander</a:t>
            </a:r>
            <a:r>
              <a:rPr lang="en-US" altLang="en-US" dirty="0"/>
              <a:t> himself was brought up in a Jewish household which he describes as "Reform but not very observant.  1999 Bishop </a:t>
            </a:r>
            <a:r>
              <a:rPr lang="en-US" altLang="en-US" dirty="0" err="1"/>
              <a:t>Miege</a:t>
            </a:r>
            <a:r>
              <a:rPr lang="en-US" altLang="en-US" dirty="0"/>
              <a:t> grad. After the September 11 attacks, he enlisted in the Army National Guard. law degree at Georgetown University, he earned his commission as a second lieutenant through the University's ROTC battalion. After completing his law degree in 2005, he volunteered for a tour in Afghanistan, where he served as an intelligence officer. While serving, his main responsibilities included investigating groups and individuals suspected of corruption, espionage, drug trafficking, and facilitating Al Qaeda and the Taliban</a:t>
            </a:r>
          </a:p>
          <a:p>
            <a:r>
              <a:rPr lang="en-US" altLang="en-US" dirty="0"/>
              <a:t>https://en.wikipedia.org/wiki/Jason_Kander</a:t>
            </a:r>
          </a:p>
        </p:txBody>
      </p:sp>
    </p:spTree>
    <p:extLst>
      <p:ext uri="{BB962C8B-B14F-4D97-AF65-F5344CB8AC3E}">
        <p14:creationId xmlns:p14="http://schemas.microsoft.com/office/powerpoint/2010/main" val="33950333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009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6843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Jewish Chronicle review of book.</a:t>
            </a:r>
          </a:p>
        </p:txBody>
      </p:sp>
    </p:spTree>
    <p:extLst>
      <p:ext uri="{BB962C8B-B14F-4D97-AF65-F5344CB8AC3E}">
        <p14:creationId xmlns:p14="http://schemas.microsoft.com/office/powerpoint/2010/main" val="42823014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51689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651077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158765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651918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402165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94744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5191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98755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3233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74838779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24136580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biblehub.com/greek/4100.ht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800" b="1" dirty="0">
                <a:latin typeface="David" panose="020E0502060401010101" pitchFamily="34" charset="-79"/>
                <a:cs typeface="David" panose="020E0502060401010101" pitchFamily="34" charset="-79"/>
              </a:rPr>
              <a:t>אַשְׁרֵי הָעֶבֶד שֶׁיָּבוֹא אֲדוֹנָיו וְיִמְצָא אוֹתוֹ עוֹשֶׂה כֵּן.</a:t>
            </a:r>
            <a:r>
              <a:rPr lang="en-US" baseline="30000" dirty="0"/>
              <a:t>    </a:t>
            </a:r>
          </a:p>
          <a:p>
            <a:pPr>
              <a:spcBef>
                <a:spcPts val="0"/>
              </a:spcBef>
            </a:pPr>
            <a:r>
              <a:rPr lang="en-US" baseline="30000" dirty="0"/>
              <a:t>    </a:t>
            </a:r>
          </a:p>
          <a:p>
            <a:r>
              <a:rPr lang="en-US" sz="4000" dirty="0"/>
              <a:t>“It will go well with that servant if he is found doing his job when his master comes.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040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אָמֵן. אוֹמֵר אֲנִי לָכֶם, הוּא יַפְקִיד אוֹתוֹ עַל כָּל אֲשֶׁר לוֹ.</a:t>
            </a:r>
            <a:r>
              <a:rPr lang="en-US" baseline="30000" dirty="0"/>
              <a:t>    </a:t>
            </a:r>
          </a:p>
          <a:p>
            <a:r>
              <a:rPr lang="en-US" baseline="30000" dirty="0"/>
              <a:t>    </a:t>
            </a:r>
          </a:p>
          <a:p>
            <a:r>
              <a:rPr lang="en-US" sz="4000" baseline="30000" dirty="0"/>
              <a:t>   </a:t>
            </a:r>
            <a:r>
              <a:rPr lang="en-US" sz="4000" dirty="0"/>
              <a:t>“Yes, I tell you that he will put him in charge of all he owns.”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23765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24.48-51</a:t>
            </a:r>
            <a:r>
              <a:rPr lang="en-US" dirty="0"/>
              <a:t> But if that servant is wicked and says to himself, ‘My master is taking his time’; and he starts beating up his fellow servants and spends his time eating and drinking with drunkards; </a:t>
            </a:r>
          </a:p>
        </p:txBody>
      </p:sp>
    </p:spTree>
    <p:extLst>
      <p:ext uri="{BB962C8B-B14F-4D97-AF65-F5344CB8AC3E}">
        <p14:creationId xmlns:p14="http://schemas.microsoft.com/office/powerpoint/2010/main" val="189957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24.48-51</a:t>
            </a:r>
            <a:r>
              <a:rPr lang="en-US" dirty="0"/>
              <a:t> then his master will come on a day the servant does not expect, at a time he doesn’t know; and he will cut him in two and put him with the hypocrites, where people will wail and grind their teeth!</a:t>
            </a:r>
          </a:p>
        </p:txBody>
      </p:sp>
    </p:spTree>
    <p:extLst>
      <p:ext uri="{BB962C8B-B14F-4D97-AF65-F5344CB8AC3E}">
        <p14:creationId xmlns:p14="http://schemas.microsoft.com/office/powerpoint/2010/main" val="366540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24.48-51</a:t>
            </a:r>
            <a:r>
              <a:rPr lang="en-US" dirty="0"/>
              <a:t> But if that servant is wicked and says to himself, ‘My master is taking his time’; and he starts beating up his fellow servants and spends his time eating and drinking with drunkards; </a:t>
            </a:r>
          </a:p>
        </p:txBody>
      </p:sp>
    </p:spTree>
    <p:extLst>
      <p:ext uri="{BB962C8B-B14F-4D97-AF65-F5344CB8AC3E}">
        <p14:creationId xmlns:p14="http://schemas.microsoft.com/office/powerpoint/2010/main" val="281211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24.48-51</a:t>
            </a:r>
            <a:r>
              <a:rPr lang="en-US" dirty="0"/>
              <a:t> then his master will come on a day the servant does not expect, at a time he doesn’t know; and he will cut him in two and put him with the hypocrites, where people will wail and grind their teeth!</a:t>
            </a:r>
          </a:p>
        </p:txBody>
      </p:sp>
    </p:spTree>
    <p:extLst>
      <p:ext uri="{BB962C8B-B14F-4D97-AF65-F5344CB8AC3E}">
        <p14:creationId xmlns:p14="http://schemas.microsoft.com/office/powerpoint/2010/main" val="168089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Characteristics of the </a:t>
            </a:r>
          </a:p>
          <a:p>
            <a:r>
              <a:rPr lang="en-US" dirty="0"/>
              <a:t>end times  winner:</a:t>
            </a:r>
          </a:p>
          <a:p>
            <a:r>
              <a:rPr lang="en-US" dirty="0"/>
              <a:t>Faithful and sensible</a:t>
            </a:r>
          </a:p>
        </p:txBody>
      </p:sp>
    </p:spTree>
    <p:extLst>
      <p:ext uri="{BB962C8B-B14F-4D97-AF65-F5344CB8AC3E}">
        <p14:creationId xmlns:p14="http://schemas.microsoft.com/office/powerpoint/2010/main" val="111252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a:noFill/>
        </p:spPr>
        <p:txBody>
          <a:bodyPr>
            <a:normAutofit/>
          </a:bodyPr>
          <a:lstStyle/>
          <a:p>
            <a:pPr algn="r"/>
            <a:r>
              <a:rPr lang="he-IL" sz="4321" b="1" dirty="0">
                <a:latin typeface="David" panose="020E0502060401010101" pitchFamily="34" charset="-79"/>
                <a:cs typeface="David" panose="020E0502060401010101" pitchFamily="34" charset="-79"/>
              </a:rPr>
              <a:t>”מִי הוּא אֵפוֹא הָעֶבֶד הַנֶּאֱמָן שֶׁהִפְקִידוֹ הָאָדוֹן עַל בְּנֵי בֵּיתוֹ </a:t>
            </a:r>
            <a:r>
              <a:rPr lang="en-US" baseline="30000" dirty="0"/>
              <a:t>    </a:t>
            </a:r>
          </a:p>
          <a:p>
            <a:r>
              <a:rPr lang="en-US" sz="4000" baseline="30000" dirty="0"/>
              <a:t>    </a:t>
            </a:r>
            <a:r>
              <a:rPr lang="en-US" sz="4000" dirty="0"/>
              <a:t>“Who is the faithful and sensible servant whose master puts him in charge of the household staff,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
        <p:nvSpPr>
          <p:cNvPr id="2" name="Rectangle: Rounded Corners 1">
            <a:extLst>
              <a:ext uri="{FF2B5EF4-FFF2-40B4-BE49-F238E27FC236}">
                <a16:creationId xmlns:a16="http://schemas.microsoft.com/office/drawing/2014/main" id="{985C9A09-5C3A-46A2-8F86-9C0C71C1F305}"/>
              </a:ext>
            </a:extLst>
          </p:cNvPr>
          <p:cNvSpPr/>
          <p:nvPr/>
        </p:nvSpPr>
        <p:spPr>
          <a:xfrm>
            <a:off x="3703637" y="2190750"/>
            <a:ext cx="1828800" cy="685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0797259-41CC-4B84-8889-126090B898DC}"/>
              </a:ext>
            </a:extLst>
          </p:cNvPr>
          <p:cNvSpPr/>
          <p:nvPr/>
        </p:nvSpPr>
        <p:spPr>
          <a:xfrm>
            <a:off x="655637" y="2876550"/>
            <a:ext cx="2286000" cy="6096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3E4B26B-9336-4742-9ED6-9BB626330721}"/>
              </a:ext>
            </a:extLst>
          </p:cNvPr>
          <p:cNvSpPr/>
          <p:nvPr/>
        </p:nvSpPr>
        <p:spPr>
          <a:xfrm>
            <a:off x="2713037" y="819150"/>
            <a:ext cx="1447800" cy="685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1435BC7-9A59-4DB7-A020-DF97F987ACAB}"/>
              </a:ext>
            </a:extLst>
          </p:cNvPr>
          <p:cNvCxnSpPr/>
          <p:nvPr/>
        </p:nvCxnSpPr>
        <p:spPr>
          <a:xfrm>
            <a:off x="3703637" y="1504950"/>
            <a:ext cx="228600" cy="6858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03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rtl="1" fontAlgn="t"/>
            <a:endParaRPr lang="en-US" dirty="0">
              <a:latin typeface="David" panose="020E0502060401010101" pitchFamily="34" charset="-79"/>
              <a:cs typeface="David" panose="020E0502060401010101" pitchFamily="34" charset="-79"/>
            </a:endParaRPr>
          </a:p>
          <a:p>
            <a:pPr rtl="1" fontAlgn="t"/>
            <a:r>
              <a:rPr lang="he-IL" dirty="0">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נֶאֱמָן</a:t>
            </a:r>
            <a:r>
              <a:rPr lang="en-US" b="1" dirty="0">
                <a:latin typeface="David" panose="020E0502060401010101" pitchFamily="34" charset="-79"/>
                <a:cs typeface="David" panose="020E0502060401010101" pitchFamily="34" charset="-79"/>
              </a:rPr>
              <a:t> </a:t>
            </a:r>
            <a:r>
              <a:rPr lang="en-US" i="1" dirty="0" err="1">
                <a:solidFill>
                  <a:srgbClr val="FFFF99"/>
                </a:solidFill>
                <a:cs typeface="David" panose="020E0502060401010101" pitchFamily="34" charset="-79"/>
              </a:rPr>
              <a:t>Neh</a:t>
            </a:r>
            <a:r>
              <a:rPr lang="en-US" i="1" dirty="0">
                <a:solidFill>
                  <a:srgbClr val="FFFF99"/>
                </a:solidFill>
                <a:cs typeface="David" panose="020E0502060401010101" pitchFamily="34" charset="-79"/>
              </a:rPr>
              <a:t>-eh-man</a:t>
            </a:r>
            <a:r>
              <a:rPr lang="en-US" i="1" dirty="0">
                <a:cs typeface="David" panose="020E0502060401010101" pitchFamily="34" charset="-79"/>
              </a:rPr>
              <a:t>  </a:t>
            </a:r>
            <a:endParaRPr lang="en-US" b="1" dirty="0">
              <a:latin typeface="David" panose="020E0502060401010101" pitchFamily="34" charset="-79"/>
              <a:cs typeface="David" panose="020E0502060401010101" pitchFamily="34" charset="-79"/>
            </a:endParaRPr>
          </a:p>
          <a:p>
            <a:pPr fontAlgn="t"/>
            <a:r>
              <a:rPr lang="en-US" dirty="0"/>
              <a:t>loyal, faithful, devoted ; reliable, trustworthy ; true to</a:t>
            </a:r>
          </a:p>
          <a:p>
            <a:pPr algn="l"/>
            <a:endParaRPr lang="en-US" dirty="0"/>
          </a:p>
        </p:txBody>
      </p:sp>
    </p:spTree>
    <p:extLst>
      <p:ext uri="{BB962C8B-B14F-4D97-AF65-F5344CB8AC3E}">
        <p14:creationId xmlns:p14="http://schemas.microsoft.com/office/powerpoint/2010/main" val="343860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Faithful:</a:t>
            </a:r>
          </a:p>
          <a:p>
            <a:pPr algn="l"/>
            <a:endParaRPr lang="en-US" dirty="0"/>
          </a:p>
          <a:p>
            <a:pPr algn="l"/>
            <a:endParaRPr lang="en-US" dirty="0"/>
          </a:p>
          <a:p>
            <a:pPr algn="l"/>
            <a:r>
              <a:rPr lang="en-US" dirty="0"/>
              <a:t>Definition:</a:t>
            </a:r>
            <a:r>
              <a:rPr lang="en-US" b="1" dirty="0"/>
              <a:t> </a:t>
            </a:r>
            <a:r>
              <a:rPr lang="en-US" dirty="0"/>
              <a:t>faithful, reliable</a:t>
            </a:r>
            <a:br>
              <a:rPr lang="en-US" dirty="0"/>
            </a:br>
            <a:r>
              <a:rPr lang="en-US" dirty="0"/>
              <a:t>Usage:</a:t>
            </a:r>
            <a:r>
              <a:rPr lang="en-US" b="1" dirty="0"/>
              <a:t> </a:t>
            </a:r>
            <a:r>
              <a:rPr lang="en-US" dirty="0"/>
              <a:t>trustworthy, faithful, believing.</a:t>
            </a:r>
          </a:p>
          <a:p>
            <a:pPr algn="l"/>
            <a:endParaRPr lang="en-US" dirty="0"/>
          </a:p>
        </p:txBody>
      </p:sp>
      <p:pic>
        <p:nvPicPr>
          <p:cNvPr id="2" name="Picture 1">
            <a:extLst>
              <a:ext uri="{FF2B5EF4-FFF2-40B4-BE49-F238E27FC236}">
                <a16:creationId xmlns:a16="http://schemas.microsoft.com/office/drawing/2014/main" id="{271111B7-AA5F-455D-8C96-F054434D87E0}"/>
              </a:ext>
            </a:extLst>
          </p:cNvPr>
          <p:cNvPicPr>
            <a:picLocks noChangeAspect="1"/>
          </p:cNvPicPr>
          <p:nvPr/>
        </p:nvPicPr>
        <p:blipFill>
          <a:blip r:embed="rId3"/>
          <a:stretch>
            <a:fillRect/>
          </a:stretch>
        </p:blipFill>
        <p:spPr>
          <a:xfrm>
            <a:off x="3246437" y="57150"/>
            <a:ext cx="5060632" cy="2514600"/>
          </a:xfrm>
          <a:prstGeom prst="rect">
            <a:avLst/>
          </a:prstGeom>
        </p:spPr>
      </p:pic>
    </p:spTree>
    <p:extLst>
      <p:ext uri="{BB962C8B-B14F-4D97-AF65-F5344CB8AC3E}">
        <p14:creationId xmlns:p14="http://schemas.microsoft.com/office/powerpoint/2010/main" val="132574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solidFill>
                  <a:srgbClr val="FFFF99"/>
                </a:solidFill>
              </a:rPr>
              <a:t>On old tombstones:</a:t>
            </a:r>
          </a:p>
          <a:p>
            <a:pPr marL="168275" indent="-168275" algn="l">
              <a:buFont typeface="Arial" panose="020B0604020202020204" pitchFamily="34" charset="0"/>
              <a:buChar char="•"/>
            </a:pPr>
            <a:r>
              <a:rPr lang="en-US" dirty="0"/>
              <a:t>Harry Edsel Smith of Albany , New York:  Born 1903--Died 1942. Looked up the elevator shaft to see if the car was on the way down. It was. </a:t>
            </a:r>
          </a:p>
          <a:p>
            <a:pPr marL="168275" indent="-168275" algn="l">
              <a:buFont typeface="Arial" panose="020B0604020202020204" pitchFamily="34" charset="0"/>
              <a:buChar char="•"/>
            </a:pPr>
            <a:r>
              <a:rPr lang="en-US" dirty="0"/>
              <a:t>In a London , England cemetery: Here lies Ann Mann, who lived an old maid, but died an old Mann. Dec. 8, 1767  </a:t>
            </a:r>
          </a:p>
        </p:txBody>
      </p:sp>
    </p:spTree>
    <p:extLst>
      <p:ext uri="{BB962C8B-B14F-4D97-AF65-F5344CB8AC3E}">
        <p14:creationId xmlns:p14="http://schemas.microsoft.com/office/powerpoint/2010/main" val="347853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i="1" dirty="0" err="1"/>
              <a:t>pistós</a:t>
            </a:r>
            <a:r>
              <a:rPr lang="en-US" dirty="0"/>
              <a:t> (an adjective, derived from </a:t>
            </a:r>
            <a:r>
              <a:rPr lang="en-US" i="1" dirty="0" err="1"/>
              <a:t>peíthō</a:t>
            </a:r>
            <a:r>
              <a:rPr lang="en-US" dirty="0"/>
              <a:t>, "persuaded") – </a:t>
            </a:r>
            <a:r>
              <a:rPr lang="en-US" dirty="0">
                <a:solidFill>
                  <a:srgbClr val="FFFF99"/>
                </a:solidFill>
              </a:rPr>
              <a:t>properly, faithful </a:t>
            </a:r>
            <a:r>
              <a:rPr lang="en-US" dirty="0"/>
              <a:t>(loyalty to faith; literally, </a:t>
            </a:r>
            <a:r>
              <a:rPr lang="en-US" dirty="0">
                <a:solidFill>
                  <a:srgbClr val="FFFF99"/>
                </a:solidFill>
              </a:rPr>
              <a:t>fullness of faith</a:t>
            </a:r>
            <a:r>
              <a:rPr lang="en-US" dirty="0"/>
              <a:t>); typically, </a:t>
            </a:r>
            <a:r>
              <a:rPr lang="en-US" dirty="0">
                <a:solidFill>
                  <a:srgbClr val="FFFF99"/>
                </a:solidFill>
              </a:rPr>
              <a:t>of believing the faith God imparts</a:t>
            </a:r>
            <a:r>
              <a:rPr lang="en-US" dirty="0"/>
              <a:t>.</a:t>
            </a:r>
          </a:p>
          <a:p>
            <a:pPr algn="l"/>
            <a:r>
              <a:rPr lang="en-US" dirty="0"/>
              <a:t>[The root of </a:t>
            </a:r>
            <a:r>
              <a:rPr lang="en-US" i="1" dirty="0" err="1"/>
              <a:t>pistós</a:t>
            </a:r>
            <a:r>
              <a:rPr lang="en-US" dirty="0"/>
              <a:t>, "faithful" and </a:t>
            </a:r>
            <a:r>
              <a:rPr lang="en-US" dirty="0">
                <a:hlinkClick r:id="rId3"/>
              </a:rPr>
              <a:t>4100</a:t>
            </a:r>
            <a:r>
              <a:rPr lang="en-US" dirty="0"/>
              <a:t> </a:t>
            </a:r>
            <a:r>
              <a:rPr lang="en-US" i="1" dirty="0"/>
              <a:t>/</a:t>
            </a:r>
            <a:r>
              <a:rPr lang="en-US" i="1" dirty="0" err="1"/>
              <a:t>pisteúō</a:t>
            </a:r>
            <a:r>
              <a:rPr lang="en-US" dirty="0"/>
              <a:t>, "faith," are the same (</a:t>
            </a:r>
            <a:r>
              <a:rPr lang="en-US" i="1" dirty="0" err="1"/>
              <a:t>pist</a:t>
            </a:r>
            <a:r>
              <a:rPr lang="en-US" dirty="0"/>
              <a:t>-), referring to </a:t>
            </a:r>
            <a:r>
              <a:rPr lang="en-US" i="1" dirty="0">
                <a:solidFill>
                  <a:srgbClr val="FFFF99"/>
                </a:solidFill>
              </a:rPr>
              <a:t>persuasion</a:t>
            </a:r>
            <a:r>
              <a:rPr lang="en-US" dirty="0">
                <a:solidFill>
                  <a:srgbClr val="FFFF99"/>
                </a:solidFill>
              </a:rPr>
              <a:t>.</a:t>
            </a:r>
            <a:r>
              <a:rPr lang="en-US" dirty="0"/>
              <a:t>]</a:t>
            </a:r>
          </a:p>
          <a:p>
            <a:pPr algn="l"/>
            <a:endParaRPr lang="en-US" dirty="0"/>
          </a:p>
        </p:txBody>
      </p:sp>
    </p:spTree>
    <p:extLst>
      <p:ext uri="{BB962C8B-B14F-4D97-AF65-F5344CB8AC3E}">
        <p14:creationId xmlns:p14="http://schemas.microsoft.com/office/powerpoint/2010/main" val="171723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Ro 4.19-21</a:t>
            </a:r>
            <a:r>
              <a:rPr lang="en-US" b="1" baseline="30000" dirty="0"/>
              <a:t> </a:t>
            </a:r>
            <a:r>
              <a:rPr lang="en-US" dirty="0"/>
              <a:t>His </a:t>
            </a:r>
            <a:r>
              <a:rPr lang="en-US" dirty="0">
                <a:solidFill>
                  <a:srgbClr val="FFFF99"/>
                </a:solidFill>
              </a:rPr>
              <a:t>trust [</a:t>
            </a:r>
            <a:r>
              <a:rPr lang="en-US" i="1" dirty="0" err="1">
                <a:solidFill>
                  <a:srgbClr val="FFFF99"/>
                </a:solidFill>
              </a:rPr>
              <a:t>pistei</a:t>
            </a:r>
            <a:r>
              <a:rPr lang="en-US" dirty="0">
                <a:solidFill>
                  <a:srgbClr val="FFFF99"/>
                </a:solidFill>
              </a:rPr>
              <a:t>  </a:t>
            </a:r>
            <a:r>
              <a:rPr lang="el-GR" sz="4800" dirty="0">
                <a:solidFill>
                  <a:srgbClr val="FFFF99"/>
                </a:solidFill>
              </a:rPr>
              <a:t>πίστει</a:t>
            </a:r>
            <a:r>
              <a:rPr lang="en-US" sz="4800" dirty="0">
                <a:solidFill>
                  <a:srgbClr val="FFFF99"/>
                </a:solidFill>
              </a:rPr>
              <a:t>]</a:t>
            </a:r>
            <a:endParaRPr lang="en-US" dirty="0">
              <a:solidFill>
                <a:srgbClr val="FFFF99"/>
              </a:solidFill>
            </a:endParaRPr>
          </a:p>
          <a:p>
            <a:pPr algn="l"/>
            <a:r>
              <a:rPr lang="en-US" dirty="0">
                <a:solidFill>
                  <a:srgbClr val="FFFF99"/>
                </a:solidFill>
              </a:rPr>
              <a:t>did not waver </a:t>
            </a:r>
            <a:r>
              <a:rPr lang="en-US" dirty="0"/>
              <a:t>when he considered his own body — which was as good as dead, since he was about a hundred years old — or when he considered that Sarah’s womb was dead too.</a:t>
            </a:r>
            <a:r>
              <a:rPr lang="en-US" b="1" baseline="30000" dirty="0"/>
              <a:t> </a:t>
            </a:r>
            <a:r>
              <a:rPr lang="en-US" dirty="0"/>
              <a:t>He did not by lack of trust decide against God’s promises. On the contrary, </a:t>
            </a:r>
          </a:p>
        </p:txBody>
      </p:sp>
    </p:spTree>
    <p:extLst>
      <p:ext uri="{BB962C8B-B14F-4D97-AF65-F5344CB8AC3E}">
        <p14:creationId xmlns:p14="http://schemas.microsoft.com/office/powerpoint/2010/main" val="296422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Mes</a:t>
            </a:r>
            <a:r>
              <a:rPr lang="en-US" baseline="30000" dirty="0"/>
              <a:t> Jews/Heb 11</a:t>
            </a:r>
            <a:r>
              <a:rPr lang="en-US" b="1" dirty="0"/>
              <a:t> </a:t>
            </a:r>
            <a:r>
              <a:rPr lang="en-US" dirty="0"/>
              <a:t>Trusting </a:t>
            </a:r>
            <a:r>
              <a:rPr lang="en-US" dirty="0">
                <a:solidFill>
                  <a:srgbClr val="FFFF99"/>
                </a:solidFill>
              </a:rPr>
              <a:t> trust [</a:t>
            </a:r>
            <a:r>
              <a:rPr lang="en-US" i="1" dirty="0" err="1">
                <a:solidFill>
                  <a:srgbClr val="FFFF99"/>
                </a:solidFill>
              </a:rPr>
              <a:t>pistei</a:t>
            </a:r>
            <a:r>
              <a:rPr lang="en-US" dirty="0">
                <a:solidFill>
                  <a:srgbClr val="FFFF99"/>
                </a:solidFill>
              </a:rPr>
              <a:t>  </a:t>
            </a:r>
            <a:r>
              <a:rPr lang="el-GR" sz="4800" dirty="0">
                <a:solidFill>
                  <a:srgbClr val="FFFF99"/>
                </a:solidFill>
              </a:rPr>
              <a:t>πίστει</a:t>
            </a:r>
            <a:r>
              <a:rPr lang="en-US" dirty="0">
                <a:solidFill>
                  <a:srgbClr val="FFFF99"/>
                </a:solidFill>
              </a:rPr>
              <a:t>]</a:t>
            </a:r>
            <a:r>
              <a:rPr lang="el-GR" sz="4800" dirty="0">
                <a:solidFill>
                  <a:srgbClr val="FFFF99"/>
                </a:solidFill>
              </a:rPr>
              <a:t> </a:t>
            </a:r>
            <a:r>
              <a:rPr lang="en-US" dirty="0"/>
              <a:t>is being confident of what we hope for, convinced about things we do not see.</a:t>
            </a:r>
          </a:p>
        </p:txBody>
      </p:sp>
    </p:spTree>
    <p:extLst>
      <p:ext uri="{BB962C8B-B14F-4D97-AF65-F5344CB8AC3E}">
        <p14:creationId xmlns:p14="http://schemas.microsoft.com/office/powerpoint/2010/main" val="31453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4.19-21</a:t>
            </a:r>
            <a:r>
              <a:rPr lang="en-US" b="1" baseline="30000" dirty="0"/>
              <a:t>  </a:t>
            </a:r>
            <a:r>
              <a:rPr lang="en-US" dirty="0"/>
              <a:t>by </a:t>
            </a:r>
            <a:r>
              <a:rPr lang="en-US" dirty="0">
                <a:solidFill>
                  <a:srgbClr val="FFFF99"/>
                </a:solidFill>
              </a:rPr>
              <a:t>trust [</a:t>
            </a:r>
            <a:r>
              <a:rPr lang="en-US" i="1" dirty="0" err="1">
                <a:solidFill>
                  <a:srgbClr val="FFFF99"/>
                </a:solidFill>
              </a:rPr>
              <a:t>pistei</a:t>
            </a:r>
            <a:r>
              <a:rPr lang="en-US" dirty="0">
                <a:solidFill>
                  <a:srgbClr val="FFFF99"/>
                </a:solidFill>
              </a:rPr>
              <a:t> </a:t>
            </a:r>
            <a:r>
              <a:rPr lang="el-GR" sz="4800" dirty="0">
                <a:solidFill>
                  <a:srgbClr val="FFFF99"/>
                </a:solidFill>
              </a:rPr>
              <a:t>πίστει</a:t>
            </a:r>
            <a:r>
              <a:rPr lang="en-US" dirty="0">
                <a:solidFill>
                  <a:srgbClr val="FFFF99"/>
                </a:solidFill>
              </a:rPr>
              <a:t>]</a:t>
            </a:r>
            <a:r>
              <a:rPr lang="el-GR" sz="4800" dirty="0">
                <a:solidFill>
                  <a:srgbClr val="FFFF99"/>
                </a:solidFill>
              </a:rPr>
              <a:t> </a:t>
            </a:r>
            <a:r>
              <a:rPr lang="en-US" dirty="0"/>
              <a:t>he was given power as he gave glory to God, for </a:t>
            </a:r>
            <a:r>
              <a:rPr lang="en-US" dirty="0">
                <a:solidFill>
                  <a:srgbClr val="FFFF99"/>
                </a:solidFill>
              </a:rPr>
              <a:t>he was fully convinced </a:t>
            </a:r>
            <a:r>
              <a:rPr lang="en-US" dirty="0"/>
              <a:t>that what God had promised he could also accomplish. </a:t>
            </a:r>
          </a:p>
        </p:txBody>
      </p:sp>
    </p:spTree>
    <p:extLst>
      <p:ext uri="{BB962C8B-B14F-4D97-AF65-F5344CB8AC3E}">
        <p14:creationId xmlns:p14="http://schemas.microsoft.com/office/powerpoint/2010/main" val="191982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4.1-2</a:t>
            </a:r>
            <a:r>
              <a:rPr lang="en-US" dirty="0"/>
              <a:t> So, you should regard us as the Messiah’s servants, as trustees of God’s secret truths. Now the one thing that is asked of a trustee is that he be found trustworthy </a:t>
            </a:r>
            <a:r>
              <a:rPr lang="en-US" dirty="0">
                <a:solidFill>
                  <a:srgbClr val="FFFF99"/>
                </a:solidFill>
              </a:rPr>
              <a:t>[</a:t>
            </a:r>
            <a:r>
              <a:rPr lang="en-US" i="1" dirty="0" err="1">
                <a:solidFill>
                  <a:srgbClr val="FFFF99"/>
                </a:solidFill>
              </a:rPr>
              <a:t>pistos</a:t>
            </a:r>
            <a:r>
              <a:rPr lang="en-US" dirty="0">
                <a:solidFill>
                  <a:srgbClr val="FFFF99"/>
                </a:solidFill>
              </a:rPr>
              <a:t> </a:t>
            </a:r>
            <a:r>
              <a:rPr lang="el-GR" sz="4800" dirty="0">
                <a:solidFill>
                  <a:srgbClr val="FFFF99"/>
                </a:solidFill>
              </a:rPr>
              <a:t>πιστός</a:t>
            </a:r>
            <a:r>
              <a:rPr lang="en-US" dirty="0">
                <a:solidFill>
                  <a:srgbClr val="FFFF99"/>
                </a:solidFill>
              </a:rPr>
              <a:t>]</a:t>
            </a:r>
            <a:r>
              <a:rPr lang="el-GR" sz="4800" dirty="0">
                <a:solidFill>
                  <a:srgbClr val="FFFF99"/>
                </a:solidFill>
              </a:rPr>
              <a:t> </a:t>
            </a:r>
            <a:r>
              <a:rPr lang="en-US" dirty="0"/>
              <a:t>.</a:t>
            </a:r>
          </a:p>
        </p:txBody>
      </p:sp>
    </p:spTree>
    <p:extLst>
      <p:ext uri="{BB962C8B-B14F-4D97-AF65-F5344CB8AC3E}">
        <p14:creationId xmlns:p14="http://schemas.microsoft.com/office/powerpoint/2010/main" val="228840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7989094" cy="4444305"/>
          </a:xfrm>
          <a:noFill/>
        </p:spPr>
        <p:txBody>
          <a:bodyPr>
            <a:normAutofit/>
          </a:bodyPr>
          <a:lstStyle/>
          <a:p>
            <a:pPr marL="0" indent="0" algn="r">
              <a:buNone/>
            </a:pPr>
            <a:r>
              <a:rPr lang="he-IL" sz="4321" b="1" dirty="0">
                <a:latin typeface="David" panose="020E0502060401010101" pitchFamily="34" charset="-79"/>
                <a:cs typeface="David" panose="020E0502060401010101" pitchFamily="34" charset="-79"/>
              </a:rPr>
              <a:t>”מִי הוּא אֵפוֹא הָעֶבֶד הַנֶּאֱמָן שֶׁהִפְקִידוֹ הָאָדוֹן עַל בְּנֵי בֵּיתוֹ </a:t>
            </a:r>
            <a:r>
              <a:rPr lang="en-US" baseline="30000" dirty="0"/>
              <a:t>    </a:t>
            </a:r>
          </a:p>
          <a:p>
            <a:pPr marL="0" indent="0">
              <a:buNone/>
            </a:pPr>
            <a:r>
              <a:rPr lang="en-US" sz="4000" baseline="30000" dirty="0"/>
              <a:t>    </a:t>
            </a:r>
            <a:r>
              <a:rPr lang="en-US" sz="4000" dirty="0"/>
              <a:t>“Who is the faithful and sensible servant whose master puts him in charge of the household staff,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
        <p:nvSpPr>
          <p:cNvPr id="2" name="Rectangle: Rounded Corners 1">
            <a:extLst>
              <a:ext uri="{FF2B5EF4-FFF2-40B4-BE49-F238E27FC236}">
                <a16:creationId xmlns:a16="http://schemas.microsoft.com/office/drawing/2014/main" id="{985C9A09-5C3A-46A2-8F86-9C0C71C1F305}"/>
              </a:ext>
            </a:extLst>
          </p:cNvPr>
          <p:cNvSpPr/>
          <p:nvPr/>
        </p:nvSpPr>
        <p:spPr>
          <a:xfrm>
            <a:off x="3610947" y="2183363"/>
            <a:ext cx="1845293" cy="693187"/>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0797259-41CC-4B84-8889-126090B898DC}"/>
              </a:ext>
            </a:extLst>
          </p:cNvPr>
          <p:cNvSpPr/>
          <p:nvPr/>
        </p:nvSpPr>
        <p:spPr>
          <a:xfrm>
            <a:off x="350837" y="2894045"/>
            <a:ext cx="2286000" cy="6096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3E4B26B-9336-4742-9ED6-9BB626330721}"/>
              </a:ext>
            </a:extLst>
          </p:cNvPr>
          <p:cNvSpPr/>
          <p:nvPr/>
        </p:nvSpPr>
        <p:spPr>
          <a:xfrm>
            <a:off x="2713037" y="819150"/>
            <a:ext cx="1447800" cy="685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1435BC7-9A59-4DB7-A020-DF97F987ACAB}"/>
              </a:ext>
            </a:extLst>
          </p:cNvPr>
          <p:cNvCxnSpPr>
            <a:cxnSpLocks/>
          </p:cNvCxnSpPr>
          <p:nvPr/>
        </p:nvCxnSpPr>
        <p:spPr>
          <a:xfrm>
            <a:off x="3703637" y="1504950"/>
            <a:ext cx="533400" cy="6858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98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Sensible:</a:t>
            </a:r>
          </a:p>
          <a:p>
            <a:pPr algn="l"/>
            <a:endParaRPr lang="en-US" dirty="0"/>
          </a:p>
          <a:p>
            <a:pPr algn="l"/>
            <a:endParaRPr lang="en-US" dirty="0"/>
          </a:p>
          <a:p>
            <a:pPr algn="l"/>
            <a:r>
              <a:rPr lang="en-US" dirty="0"/>
              <a:t>(</a:t>
            </a:r>
            <a:r>
              <a:rPr lang="en-US" dirty="0" err="1"/>
              <a:t>fron</a:t>
            </a:r>
            <a:r>
              <a:rPr lang="en-US" dirty="0"/>
              <a:t>'-</a:t>
            </a:r>
            <a:r>
              <a:rPr lang="en-US" dirty="0" err="1"/>
              <a:t>ee-mos</a:t>
            </a:r>
            <a:r>
              <a:rPr lang="en-US" dirty="0"/>
              <a:t>) : practically wise, sensible intelligent, prudent</a:t>
            </a:r>
            <a:r>
              <a:rPr lang="en-US" b="1" dirty="0"/>
              <a:t> </a:t>
            </a:r>
            <a:r>
              <a:rPr lang="el-GR" b="1" dirty="0">
                <a:latin typeface="Americana XBd BT" panose="02020804070706020304" pitchFamily="18" charset="0"/>
              </a:rPr>
              <a:t>φρόνιμος</a:t>
            </a:r>
            <a:endParaRPr lang="en-US" dirty="0"/>
          </a:p>
        </p:txBody>
      </p:sp>
      <p:pic>
        <p:nvPicPr>
          <p:cNvPr id="5" name="Picture 4">
            <a:extLst>
              <a:ext uri="{FF2B5EF4-FFF2-40B4-BE49-F238E27FC236}">
                <a16:creationId xmlns:a16="http://schemas.microsoft.com/office/drawing/2014/main" id="{A98C994B-9AD1-4C11-BAC9-13351C5F3877}"/>
              </a:ext>
            </a:extLst>
          </p:cNvPr>
          <p:cNvPicPr>
            <a:picLocks noChangeAspect="1"/>
          </p:cNvPicPr>
          <p:nvPr/>
        </p:nvPicPr>
        <p:blipFill>
          <a:blip r:embed="rId3"/>
          <a:stretch>
            <a:fillRect/>
          </a:stretch>
        </p:blipFill>
        <p:spPr>
          <a:xfrm>
            <a:off x="2727438" y="57150"/>
            <a:ext cx="5843044" cy="2814637"/>
          </a:xfrm>
          <a:prstGeom prst="rect">
            <a:avLst/>
          </a:prstGeom>
        </p:spPr>
      </p:pic>
    </p:spTree>
    <p:extLst>
      <p:ext uri="{BB962C8B-B14F-4D97-AF65-F5344CB8AC3E}">
        <p14:creationId xmlns:p14="http://schemas.microsoft.com/office/powerpoint/2010/main" val="293740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Characteristics of the </a:t>
            </a:r>
          </a:p>
          <a:p>
            <a:r>
              <a:rPr lang="en-US" dirty="0"/>
              <a:t>end times  winner:</a:t>
            </a:r>
          </a:p>
          <a:p>
            <a:r>
              <a:rPr lang="en-US" dirty="0"/>
              <a:t>Faithful and sensible</a:t>
            </a:r>
          </a:p>
        </p:txBody>
      </p:sp>
    </p:spTree>
    <p:extLst>
      <p:ext uri="{BB962C8B-B14F-4D97-AF65-F5344CB8AC3E}">
        <p14:creationId xmlns:p14="http://schemas.microsoft.com/office/powerpoint/2010/main" val="132286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 We are in a culture war.</a:t>
            </a:r>
          </a:p>
        </p:txBody>
      </p:sp>
      <p:pic>
        <p:nvPicPr>
          <p:cNvPr id="13314" name="Picture 2" descr="https://upload.wikimedia.org/wikipedia/commons/5/56/Fresno_-_Prop_8_Rally.jpg">
            <a:extLst>
              <a:ext uri="{FF2B5EF4-FFF2-40B4-BE49-F238E27FC236}">
                <a16:creationId xmlns:a16="http://schemas.microsoft.com/office/drawing/2014/main" id="{9DE98288-A045-452A-B80F-7990BC2D2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837" y="682300"/>
            <a:ext cx="5937251" cy="446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0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Daniel 7.24-25</a:t>
            </a:r>
            <a:r>
              <a:rPr lang="en-US" dirty="0"/>
              <a:t> As for the ten horns, out of this kingdom ten kings will arise. Another will arise after them, but he will be different from the previous ones; he will subdue three kings. He will speak words against the Most High, and will continually harass the </a:t>
            </a:r>
            <a:r>
              <a:rPr lang="en-US" i="1" dirty="0" err="1"/>
              <a:t>kedoshim</a:t>
            </a:r>
            <a:r>
              <a:rPr lang="en-US" dirty="0"/>
              <a:t> of the Most High,</a:t>
            </a:r>
            <a:r>
              <a:rPr lang="en-US" baseline="30000" dirty="0"/>
              <a:t> </a:t>
            </a:r>
            <a:r>
              <a:rPr lang="en-US" dirty="0"/>
              <a:t>and </a:t>
            </a:r>
            <a:r>
              <a:rPr lang="en-US" dirty="0">
                <a:solidFill>
                  <a:srgbClr val="FFFF99"/>
                </a:solidFill>
              </a:rPr>
              <a:t>will try to change the appointed times and law.</a:t>
            </a:r>
            <a:r>
              <a:rPr lang="en-US" dirty="0"/>
              <a:t> </a:t>
            </a:r>
          </a:p>
        </p:txBody>
      </p:sp>
    </p:spTree>
    <p:extLst>
      <p:ext uri="{BB962C8B-B14F-4D97-AF65-F5344CB8AC3E}">
        <p14:creationId xmlns:p14="http://schemas.microsoft.com/office/powerpoint/2010/main" val="423096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marL="168275" indent="-168275" algn="l">
              <a:buFont typeface="Arial" panose="020B0604020202020204" pitchFamily="34" charset="0"/>
              <a:buChar char="•"/>
            </a:pPr>
            <a:r>
              <a:rPr lang="en-US" dirty="0"/>
              <a:t>In a Ruidoso, New Mexico, cemetery:  Here lies Johnny Yeast.  Pardon him for not rising.  </a:t>
            </a:r>
          </a:p>
          <a:p>
            <a:pPr marL="168275" indent="-168275" algn="l">
              <a:buFont typeface="Arial" panose="020B0604020202020204" pitchFamily="34" charset="0"/>
              <a:buChar char="•"/>
            </a:pPr>
            <a:r>
              <a:rPr lang="en-US" dirty="0"/>
              <a:t>In a Uniontown, PA, cemetery:  Here lies the body of Jonathan Blake, Stepped on the gas instead of the brake.  </a:t>
            </a:r>
          </a:p>
          <a:p>
            <a:pPr marL="168275" indent="-168275" algn="l">
              <a:buFont typeface="Arial" panose="020B0604020202020204" pitchFamily="34" charset="0"/>
              <a:buChar char="•"/>
            </a:pPr>
            <a:r>
              <a:rPr lang="en-US" dirty="0"/>
              <a:t>A lawyer's epitaph in England :  Sir John Strange.  Here lies an honest lawyer, and that is Strange. </a:t>
            </a:r>
          </a:p>
        </p:txBody>
      </p:sp>
    </p:spTree>
    <p:extLst>
      <p:ext uri="{BB962C8B-B14F-4D97-AF65-F5344CB8AC3E}">
        <p14:creationId xmlns:p14="http://schemas.microsoft.com/office/powerpoint/2010/main" val="261893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Culture war </a:t>
            </a:r>
            <a:r>
              <a:rPr lang="en-US" dirty="0"/>
              <a:t>refers to the conflict between </a:t>
            </a:r>
          </a:p>
          <a:p>
            <a:pPr marL="233363" indent="-233363" algn="l">
              <a:buFont typeface="Arial" panose="020B0604020202020204" pitchFamily="34" charset="0"/>
              <a:buChar char="•"/>
            </a:pPr>
            <a:r>
              <a:rPr lang="en-US" dirty="0"/>
              <a:t>traditionalist, classical liberal, or conservative values and</a:t>
            </a:r>
          </a:p>
          <a:p>
            <a:pPr marL="233363" indent="-233363" algn="l">
              <a:buFont typeface="Arial" panose="020B0604020202020204" pitchFamily="34" charset="0"/>
              <a:buChar char="•"/>
            </a:pPr>
            <a:r>
              <a:rPr lang="en-US" dirty="0"/>
              <a:t>social democratic, progressive or social liberal values in the Western world.</a:t>
            </a:r>
          </a:p>
        </p:txBody>
      </p:sp>
    </p:spTree>
    <p:extLst>
      <p:ext uri="{BB962C8B-B14F-4D97-AF65-F5344CB8AC3E}">
        <p14:creationId xmlns:p14="http://schemas.microsoft.com/office/powerpoint/2010/main" val="153270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b="1" dirty="0"/>
              <a:t>October 9, 2018</a:t>
            </a:r>
            <a:endParaRPr lang="en-US" dirty="0"/>
          </a:p>
          <a:p>
            <a:pPr algn="l"/>
            <a:r>
              <a:rPr lang="en-US" b="1" dirty="0"/>
              <a:t>NEW YORK—</a:t>
            </a:r>
            <a:r>
              <a:rPr lang="en-US" dirty="0"/>
              <a:t>Mayor Bill de Blasio today signed a historic piece of legislation into law, creating for the first time a third gender category on New York City birth certificates. </a:t>
            </a:r>
          </a:p>
        </p:txBody>
      </p:sp>
    </p:spTree>
    <p:extLst>
      <p:ext uri="{BB962C8B-B14F-4D97-AF65-F5344CB8AC3E}">
        <p14:creationId xmlns:p14="http://schemas.microsoft.com/office/powerpoint/2010/main" val="399117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www1.nyc.gov/assets/home/images/press_release/2018/October/pr501-18.jpg">
            <a:extLst>
              <a:ext uri="{FF2B5EF4-FFF2-40B4-BE49-F238E27FC236}">
                <a16:creationId xmlns:a16="http://schemas.microsoft.com/office/drawing/2014/main" id="{64390803-BB84-4694-A6F2-B02A03F61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28575"/>
            <a:ext cx="7620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7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Gender Marker Bill (Intro 954-A) was put forward by the openly homosexual speaker of the New York city Council, Corey Johnson, in partnership with the Department of Health and Mental Hygiene.</a:t>
            </a:r>
          </a:p>
        </p:txBody>
      </p:sp>
    </p:spTree>
    <p:extLst>
      <p:ext uri="{BB962C8B-B14F-4D97-AF65-F5344CB8AC3E}">
        <p14:creationId xmlns:p14="http://schemas.microsoft.com/office/powerpoint/2010/main" val="273490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new law also makes it easier for transgender and gender non-binary people born in the City to amend their birth certificates to more accurately reflect who they are by removing medical and administrative barriers. The law will go into effect on Jan. 1, 2019.</a:t>
            </a:r>
          </a:p>
        </p:txBody>
      </p:sp>
    </p:spTree>
    <p:extLst>
      <p:ext uri="{BB962C8B-B14F-4D97-AF65-F5344CB8AC3E}">
        <p14:creationId xmlns:p14="http://schemas.microsoft.com/office/powerpoint/2010/main" val="280261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The law calls for the creation of a third gender to appear on birth certificates issued by the City of New York. In addition to the “male” and “female” designations, birth certificates will also show an “X,” allowing gender non-binary people who identify neither as men nor women to have a birth certificate that more accurately reflects their identities.</a:t>
            </a:r>
          </a:p>
        </p:txBody>
      </p:sp>
    </p:spTree>
    <p:extLst>
      <p:ext uri="{BB962C8B-B14F-4D97-AF65-F5344CB8AC3E}">
        <p14:creationId xmlns:p14="http://schemas.microsoft.com/office/powerpoint/2010/main" val="31230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solidFill>
                  <a:srgbClr val="FFFF99"/>
                </a:solidFill>
              </a:rPr>
              <a:t>The law also will allow individuals to self-attest their own gender identity </a:t>
            </a:r>
            <a:r>
              <a:rPr lang="en-US" dirty="0"/>
              <a:t>on birth certificate applications, removing the current requirement that medical and mental health professionals first attest to an individual’s gender identity before they are permitted to amend the gender marker on their birth certificate.</a:t>
            </a:r>
          </a:p>
          <a:p>
            <a:pPr algn="l"/>
            <a:endParaRPr lang="en-US" dirty="0"/>
          </a:p>
        </p:txBody>
      </p:sp>
    </p:spTree>
    <p:extLst>
      <p:ext uri="{BB962C8B-B14F-4D97-AF65-F5344CB8AC3E}">
        <p14:creationId xmlns:p14="http://schemas.microsoft.com/office/powerpoint/2010/main" val="389530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Your body agrees ~30 trillion times as to what gender you are.  XX female or XY male</a:t>
            </a:r>
          </a:p>
        </p:txBody>
      </p:sp>
    </p:spTree>
    <p:extLst>
      <p:ext uri="{BB962C8B-B14F-4D97-AF65-F5344CB8AC3E}">
        <p14:creationId xmlns:p14="http://schemas.microsoft.com/office/powerpoint/2010/main" val="360921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654127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Characteristics of the </a:t>
            </a:r>
          </a:p>
          <a:p>
            <a:r>
              <a:rPr lang="en-US" dirty="0"/>
              <a:t>end times winner:</a:t>
            </a:r>
          </a:p>
          <a:p>
            <a:r>
              <a:rPr lang="en-US" dirty="0"/>
              <a:t>Faithful and sensible</a:t>
            </a:r>
          </a:p>
          <a:p>
            <a:pPr algn="l"/>
            <a:r>
              <a:rPr lang="en-US" dirty="0"/>
              <a:t>Faithful = persuaded, following the map</a:t>
            </a:r>
          </a:p>
          <a:p>
            <a:pPr algn="l"/>
            <a:r>
              <a:rPr lang="en-US" dirty="0"/>
              <a:t>Applies to American history?</a:t>
            </a:r>
          </a:p>
        </p:txBody>
      </p:sp>
    </p:spTree>
    <p:extLst>
      <p:ext uri="{BB962C8B-B14F-4D97-AF65-F5344CB8AC3E}">
        <p14:creationId xmlns:p14="http://schemas.microsoft.com/office/powerpoint/2010/main" val="276819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5022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Since the beginning of time, people have been governed by others, politically and spiritually, usually absolutists.</a:t>
            </a:r>
          </a:p>
          <a:p>
            <a:pPr marL="168275" indent="-168275" algn="l">
              <a:buFont typeface="Arial" panose="020B0604020202020204" pitchFamily="34" charset="0"/>
              <a:buChar char="•"/>
            </a:pPr>
            <a:r>
              <a:rPr lang="en-US" dirty="0"/>
              <a:t>Emperors</a:t>
            </a:r>
          </a:p>
          <a:p>
            <a:pPr marL="168275" indent="-168275" algn="l">
              <a:buFont typeface="Arial" panose="020B0604020202020204" pitchFamily="34" charset="0"/>
              <a:buChar char="•"/>
            </a:pPr>
            <a:r>
              <a:rPr lang="en-US" dirty="0"/>
              <a:t>Kings</a:t>
            </a:r>
          </a:p>
          <a:p>
            <a:pPr marL="168275" indent="-168275" algn="l">
              <a:buFont typeface="Arial" panose="020B0604020202020204" pitchFamily="34" charset="0"/>
              <a:buChar char="•"/>
            </a:pPr>
            <a:r>
              <a:rPr lang="en-US" dirty="0"/>
              <a:t>Tyrants</a:t>
            </a:r>
          </a:p>
          <a:p>
            <a:pPr marL="168275" indent="-168275" algn="l">
              <a:buFont typeface="Arial" panose="020B0604020202020204" pitchFamily="34" charset="0"/>
              <a:buChar char="•"/>
            </a:pPr>
            <a:r>
              <a:rPr lang="en-US" dirty="0"/>
              <a:t>Roman republic of patricians</a:t>
            </a:r>
          </a:p>
        </p:txBody>
      </p:sp>
    </p:spTree>
    <p:extLst>
      <p:ext uri="{BB962C8B-B14F-4D97-AF65-F5344CB8AC3E}">
        <p14:creationId xmlns:p14="http://schemas.microsoft.com/office/powerpoint/2010/main" val="364066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40654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Evolution of political liberty</a:t>
            </a:r>
          </a:p>
        </p:txBody>
      </p:sp>
    </p:spTree>
    <p:extLst>
      <p:ext uri="{BB962C8B-B14F-4D97-AF65-F5344CB8AC3E}">
        <p14:creationId xmlns:p14="http://schemas.microsoft.com/office/powerpoint/2010/main" val="879608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Magna Carta is a charter of rights agreed to by King John of England at Runnymede, near Windsor, on 15 June 1215</a:t>
            </a:r>
          </a:p>
        </p:txBody>
      </p:sp>
    </p:spTree>
    <p:extLst>
      <p:ext uri="{BB962C8B-B14F-4D97-AF65-F5344CB8AC3E}">
        <p14:creationId xmlns:p14="http://schemas.microsoft.com/office/powerpoint/2010/main" val="426244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1215,</a:t>
            </a:r>
          </a:p>
          <a:p>
            <a:pPr algn="l"/>
            <a:r>
              <a:rPr lang="en-US" dirty="0"/>
              <a:t>signing</a:t>
            </a:r>
          </a:p>
          <a:p>
            <a:pPr algn="l"/>
            <a:r>
              <a:rPr lang="en-US" dirty="0"/>
              <a:t>by </a:t>
            </a:r>
          </a:p>
          <a:p>
            <a:pPr algn="l"/>
            <a:r>
              <a:rPr lang="en-US" dirty="0"/>
              <a:t>King</a:t>
            </a:r>
          </a:p>
          <a:p>
            <a:pPr algn="l"/>
            <a:r>
              <a:rPr lang="en-US" dirty="0"/>
              <a:t>John</a:t>
            </a:r>
          </a:p>
        </p:txBody>
      </p:sp>
      <p:pic>
        <p:nvPicPr>
          <p:cNvPr id="6146" name="Picture 2" descr="Related image">
            <a:extLst>
              <a:ext uri="{FF2B5EF4-FFF2-40B4-BE49-F238E27FC236}">
                <a16:creationId xmlns:a16="http://schemas.microsoft.com/office/drawing/2014/main" id="{2F900514-90CE-401C-B902-17D0D70F6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7" y="11430"/>
            <a:ext cx="64087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68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the early 1600’s, Magna Carta became increasingly important as a political document in arguments over the authority of the English monarchy.</a:t>
            </a:r>
            <a:r>
              <a:rPr lang="en-US" baseline="30000" dirty="0"/>
              <a:t> </a:t>
            </a:r>
            <a:r>
              <a:rPr lang="en-US" dirty="0"/>
              <a:t>James I and Charles I both propounded greater authority for the Crown, justified by the doctrine of the divine right of kings, </a:t>
            </a:r>
          </a:p>
        </p:txBody>
      </p:sp>
    </p:spTree>
    <p:extLst>
      <p:ext uri="{BB962C8B-B14F-4D97-AF65-F5344CB8AC3E}">
        <p14:creationId xmlns:p14="http://schemas.microsoft.com/office/powerpoint/2010/main" val="3230603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and the Magna Carta was cited extensively by their opponents to challenge the monarchy.</a:t>
            </a:r>
          </a:p>
          <a:p>
            <a:pPr algn="l"/>
            <a:r>
              <a:rPr lang="en-US" dirty="0"/>
              <a:t>Magna Carta, it was argued, recognized and protected the </a:t>
            </a:r>
            <a:r>
              <a:rPr lang="en-US" dirty="0">
                <a:solidFill>
                  <a:srgbClr val="FFFF99"/>
                </a:solidFill>
              </a:rPr>
              <a:t>liberty of individual Englishmen</a:t>
            </a:r>
            <a:r>
              <a:rPr lang="en-US" dirty="0"/>
              <a:t>, made the </a:t>
            </a:r>
            <a:r>
              <a:rPr lang="en-US" dirty="0">
                <a:solidFill>
                  <a:srgbClr val="FFFF99"/>
                </a:solidFill>
              </a:rPr>
              <a:t>King subject to the common law of the land</a:t>
            </a:r>
            <a:r>
              <a:rPr lang="en-US" dirty="0"/>
              <a:t>, formed the origin of the </a:t>
            </a:r>
            <a:r>
              <a:rPr lang="en-US" dirty="0">
                <a:solidFill>
                  <a:srgbClr val="FFFF99"/>
                </a:solidFill>
              </a:rPr>
              <a:t>trial by jury </a:t>
            </a:r>
            <a:r>
              <a:rPr lang="en-US" dirty="0"/>
              <a:t>system</a:t>
            </a:r>
          </a:p>
        </p:txBody>
      </p:sp>
    </p:spTree>
    <p:extLst>
      <p:ext uri="{BB962C8B-B14F-4D97-AF65-F5344CB8AC3E}">
        <p14:creationId xmlns:p14="http://schemas.microsoft.com/office/powerpoint/2010/main" val="2981635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55000" lnSpcReduction="20000"/>
          </a:bodyPr>
          <a:lstStyle/>
          <a:p>
            <a:pPr algn="l">
              <a:lnSpc>
                <a:spcPct val="120000"/>
              </a:lnSpc>
            </a:pPr>
            <a:r>
              <a:rPr lang="en-US" sz="5100" dirty="0"/>
              <a:t>John Locke 1632 –</a:t>
            </a:r>
          </a:p>
          <a:p>
            <a:pPr algn="l">
              <a:lnSpc>
                <a:spcPct val="120000"/>
              </a:lnSpc>
            </a:pPr>
            <a:r>
              <a:rPr lang="en-US" sz="5100" dirty="0"/>
              <a:t>1704, an English </a:t>
            </a:r>
          </a:p>
          <a:p>
            <a:pPr algn="l">
              <a:lnSpc>
                <a:spcPct val="120000"/>
              </a:lnSpc>
            </a:pPr>
            <a:r>
              <a:rPr lang="en-US" sz="5100" dirty="0"/>
              <a:t>philosopher and </a:t>
            </a:r>
          </a:p>
          <a:p>
            <a:pPr algn="l">
              <a:lnSpc>
                <a:spcPct val="120000"/>
              </a:lnSpc>
            </a:pPr>
            <a:r>
              <a:rPr lang="en-US" sz="5100" dirty="0"/>
              <a:t>physician, widely </a:t>
            </a:r>
          </a:p>
          <a:p>
            <a:pPr algn="l">
              <a:lnSpc>
                <a:spcPct val="120000"/>
              </a:lnSpc>
            </a:pPr>
            <a:r>
              <a:rPr lang="en-US" sz="5100" dirty="0"/>
              <a:t>regarded as one of </a:t>
            </a:r>
          </a:p>
          <a:p>
            <a:pPr algn="l">
              <a:lnSpc>
                <a:spcPct val="120000"/>
              </a:lnSpc>
            </a:pPr>
            <a:r>
              <a:rPr lang="en-US" sz="5100" dirty="0"/>
              <a:t>the most influential </a:t>
            </a:r>
          </a:p>
          <a:p>
            <a:pPr algn="l">
              <a:lnSpc>
                <a:spcPct val="120000"/>
              </a:lnSpc>
            </a:pPr>
            <a:r>
              <a:rPr lang="en-US" sz="5100" dirty="0"/>
              <a:t>of Enlightenment </a:t>
            </a:r>
          </a:p>
          <a:p>
            <a:pPr algn="l">
              <a:lnSpc>
                <a:spcPct val="120000"/>
              </a:lnSpc>
            </a:pPr>
            <a:r>
              <a:rPr lang="en-US" sz="5100" dirty="0"/>
              <a:t>thinkers and </a:t>
            </a:r>
          </a:p>
          <a:p>
            <a:pPr algn="l">
              <a:lnSpc>
                <a:spcPct val="120000"/>
              </a:lnSpc>
            </a:pPr>
            <a:r>
              <a:rPr lang="en-US" sz="5100" dirty="0"/>
              <a:t>commonly known as the </a:t>
            </a:r>
          </a:p>
          <a:p>
            <a:pPr algn="l">
              <a:lnSpc>
                <a:spcPct val="120000"/>
              </a:lnSpc>
            </a:pPr>
            <a:r>
              <a:rPr lang="en-US" sz="5100" dirty="0"/>
              <a:t>"Father of Liberalism"</a:t>
            </a:r>
            <a:endParaRPr lang="en-US" dirty="0"/>
          </a:p>
        </p:txBody>
      </p:sp>
      <p:pic>
        <p:nvPicPr>
          <p:cNvPr id="3074" name="Picture 2" descr="https://upload.wikimedia.org/wikipedia/commons/e/e4/John_Locke%27s_Kit-cat_portrait_by_Godfrey_Kneller%2C_National_Portrait_Gallery%2C_London.JPG">
            <a:extLst>
              <a:ext uri="{FF2B5EF4-FFF2-40B4-BE49-F238E27FC236}">
                <a16:creationId xmlns:a16="http://schemas.microsoft.com/office/drawing/2014/main" id="{B79B4C7F-6048-4D7F-820D-DB46D3D2A0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837" y="0"/>
            <a:ext cx="34242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48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Locke's political theory was founded on social contract theory. Social contract arguments typically posit that individuals have consented…to surrender some of their freedoms and submit to the authority of the ruler (or to the decision of a majority) in exchange for protection of their remaining rights.</a:t>
            </a:r>
          </a:p>
        </p:txBody>
      </p:sp>
    </p:spTree>
    <p:extLst>
      <p:ext uri="{BB962C8B-B14F-4D97-AF65-F5344CB8AC3E}">
        <p14:creationId xmlns:p14="http://schemas.microsoft.com/office/powerpoint/2010/main" val="3401947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Locke believed that human nature allowed people to be selfish…In a natural state all people were equal and independent, and everyone had a natural right to defend his "life, health, liberty, or possessions.”</a:t>
            </a:r>
          </a:p>
        </p:txBody>
      </p:sp>
    </p:spTree>
    <p:extLst>
      <p:ext uri="{BB962C8B-B14F-4D97-AF65-F5344CB8AC3E}">
        <p14:creationId xmlns:p14="http://schemas.microsoft.com/office/powerpoint/2010/main" val="241389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altLang="en-US" dirty="0">
                <a:cs typeface="Arial" pitchFamily="34" charset="0"/>
              </a:rPr>
              <a:t>Last Shabbat the theme was that </a:t>
            </a:r>
            <a:r>
              <a:rPr lang="en-US" altLang="en-US" dirty="0">
                <a:solidFill>
                  <a:srgbClr val="FFFF99"/>
                </a:solidFill>
                <a:cs typeface="Arial" pitchFamily="34" charset="0"/>
              </a:rPr>
              <a:t>no one knows </a:t>
            </a:r>
            <a:r>
              <a:rPr lang="en-US" altLang="en-US" dirty="0">
                <a:cs typeface="Arial" pitchFamily="34" charset="0"/>
              </a:rPr>
              <a:t>the time of </a:t>
            </a:r>
            <a:r>
              <a:rPr lang="en-US" altLang="en-US" dirty="0" err="1">
                <a:cs typeface="Arial" pitchFamily="34" charset="0"/>
              </a:rPr>
              <a:t>Yeshua’s</a:t>
            </a:r>
            <a:r>
              <a:rPr lang="en-US" altLang="en-US" dirty="0">
                <a:cs typeface="Arial" pitchFamily="34" charset="0"/>
              </a:rPr>
              <a:t> return.  There </a:t>
            </a:r>
            <a:r>
              <a:rPr lang="en-US" altLang="en-US" dirty="0">
                <a:solidFill>
                  <a:srgbClr val="FFFF99"/>
                </a:solidFill>
                <a:cs typeface="Arial" pitchFamily="34" charset="0"/>
              </a:rPr>
              <a:t>are</a:t>
            </a:r>
            <a:r>
              <a:rPr lang="en-US" altLang="en-US" dirty="0">
                <a:cs typeface="Arial" pitchFamily="34" charset="0"/>
              </a:rPr>
              <a:t> things in the heavens that point to His coming, but they are for worship.  Even a possible Messianic understanding of the signs of the Zodiac!  </a:t>
            </a:r>
            <a:r>
              <a:rPr lang="en-US" altLang="en-US" dirty="0">
                <a:solidFill>
                  <a:srgbClr val="FFFF99"/>
                </a:solidFill>
                <a:cs typeface="Arial" pitchFamily="34" charset="0"/>
              </a:rPr>
              <a:t>Anything calculable is celebratory.  </a:t>
            </a:r>
            <a:endParaRPr lang="en-US" dirty="0">
              <a:solidFill>
                <a:srgbClr val="FFFF99"/>
              </a:solidFill>
            </a:endParaRPr>
          </a:p>
        </p:txBody>
      </p:sp>
    </p:spTree>
    <p:extLst>
      <p:ext uri="{BB962C8B-B14F-4D97-AF65-F5344CB8AC3E}">
        <p14:creationId xmlns:p14="http://schemas.microsoft.com/office/powerpoint/2010/main" val="2360898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Most scholars trace the phrase "Life, Liberty and the pursuit of Happiness," in the American Declaration of Independence, to Locke's theory of rights.  </a:t>
            </a:r>
          </a:p>
        </p:txBody>
      </p:sp>
    </p:spTree>
    <p:extLst>
      <p:ext uri="{BB962C8B-B14F-4D97-AF65-F5344CB8AC3E}">
        <p14:creationId xmlns:p14="http://schemas.microsoft.com/office/powerpoint/2010/main" val="1738364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Locke also advocated governmental separation of powers [executive, legislative, and judicial, no absolute monarchy] and believed that </a:t>
            </a:r>
            <a:r>
              <a:rPr lang="en-US" dirty="0">
                <a:solidFill>
                  <a:srgbClr val="FFFF99"/>
                </a:solidFill>
              </a:rPr>
              <a:t>revolution is not only a right but an obligation in some circumstances</a:t>
            </a:r>
            <a:r>
              <a:rPr lang="en-US" dirty="0"/>
              <a:t>.</a:t>
            </a:r>
          </a:p>
        </p:txBody>
      </p:sp>
    </p:spTree>
    <p:extLst>
      <p:ext uri="{BB962C8B-B14F-4D97-AF65-F5344CB8AC3E}">
        <p14:creationId xmlns:p14="http://schemas.microsoft.com/office/powerpoint/2010/main" val="3311363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Charles </a:t>
            </a:r>
          </a:p>
          <a:p>
            <a:pPr algn="l"/>
            <a:r>
              <a:rPr lang="en-US" dirty="0"/>
              <a:t>Montesquieu </a:t>
            </a:r>
          </a:p>
          <a:p>
            <a:pPr algn="l"/>
            <a:r>
              <a:rPr lang="en-US" dirty="0"/>
              <a:t>1689 -1755, a </a:t>
            </a:r>
          </a:p>
          <a:p>
            <a:pPr algn="l"/>
            <a:r>
              <a:rPr lang="en-US" dirty="0"/>
              <a:t>French judge, </a:t>
            </a:r>
          </a:p>
          <a:p>
            <a:pPr algn="l"/>
            <a:r>
              <a:rPr lang="en-US" dirty="0"/>
              <a:t>man of letters, </a:t>
            </a:r>
          </a:p>
          <a:p>
            <a:pPr algn="l"/>
            <a:r>
              <a:rPr lang="en-US" dirty="0"/>
              <a:t>and political </a:t>
            </a:r>
          </a:p>
          <a:p>
            <a:pPr algn="l"/>
            <a:r>
              <a:rPr lang="en-US" dirty="0"/>
              <a:t>philosopher.</a:t>
            </a:r>
          </a:p>
          <a:p>
            <a:pPr algn="l"/>
            <a:endParaRPr lang="en-US" dirty="0"/>
          </a:p>
        </p:txBody>
      </p:sp>
      <p:pic>
        <p:nvPicPr>
          <p:cNvPr id="4098" name="Picture 2" descr="https://upload.wikimedia.org/wikipedia/commons/f/fc/Montesquieu_1.png">
            <a:extLst>
              <a:ext uri="{FF2B5EF4-FFF2-40B4-BE49-F238E27FC236}">
                <a16:creationId xmlns:a16="http://schemas.microsoft.com/office/drawing/2014/main" id="{C0906FF7-4403-4A07-9A9A-BBC001F1DC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037" y="0"/>
            <a:ext cx="41830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26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is famous for his articulation of the theory of </a:t>
            </a:r>
            <a:r>
              <a:rPr lang="en-US" dirty="0">
                <a:solidFill>
                  <a:srgbClr val="FFFF99"/>
                </a:solidFill>
              </a:rPr>
              <a:t>separation of powers, executive, legislative, judicial</a:t>
            </a:r>
            <a:r>
              <a:rPr lang="en-US" dirty="0"/>
              <a:t>; which is implemented in many constitutions throughout the world. He is known for the classification of systems of government based on their principles.  </a:t>
            </a:r>
          </a:p>
        </p:txBody>
      </p:sp>
    </p:spTree>
    <p:extLst>
      <p:ext uri="{BB962C8B-B14F-4D97-AF65-F5344CB8AC3E}">
        <p14:creationId xmlns:p14="http://schemas.microsoft.com/office/powerpoint/2010/main" val="3488933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is also known for doing more than any other author to secure the place of the word "despotism" in the political lexicon…influencing the Founding Fathers in drafting the United States Constitution.</a:t>
            </a:r>
          </a:p>
        </p:txBody>
      </p:sp>
    </p:spTree>
    <p:extLst>
      <p:ext uri="{BB962C8B-B14F-4D97-AF65-F5344CB8AC3E}">
        <p14:creationId xmlns:p14="http://schemas.microsoft.com/office/powerpoint/2010/main" val="610702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Evolution of spiritual liberty</a:t>
            </a:r>
          </a:p>
        </p:txBody>
      </p:sp>
    </p:spTree>
    <p:extLst>
      <p:ext uri="{BB962C8B-B14F-4D97-AF65-F5344CB8AC3E}">
        <p14:creationId xmlns:p14="http://schemas.microsoft.com/office/powerpoint/2010/main" val="4128930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Protestant Reformation was a widespread theological revolt in Europe against the abuses and </a:t>
            </a:r>
            <a:r>
              <a:rPr lang="en-US" dirty="0">
                <a:solidFill>
                  <a:srgbClr val="FFFF99"/>
                </a:solidFill>
              </a:rPr>
              <a:t>totalitarian control </a:t>
            </a:r>
            <a:r>
              <a:rPr lang="en-US" dirty="0"/>
              <a:t>of the Roman Catholic Church. </a:t>
            </a:r>
          </a:p>
          <a:p>
            <a:pPr marL="168275" indent="-168275" algn="l">
              <a:buFont typeface="Arial" panose="020B0604020202020204" pitchFamily="34" charset="0"/>
              <a:buChar char="•"/>
            </a:pPr>
            <a:r>
              <a:rPr lang="en-US" dirty="0"/>
              <a:t>John Wycliffe: 1300’s England, scripture is the standard</a:t>
            </a:r>
          </a:p>
          <a:p>
            <a:pPr marL="168275" indent="-168275" algn="l">
              <a:buFont typeface="Arial" panose="020B0604020202020204" pitchFamily="34" charset="0"/>
              <a:buChar char="•"/>
            </a:pPr>
            <a:r>
              <a:rPr lang="en-US" dirty="0"/>
              <a:t>Jan Hus (1369–1415) Bohemia/Czech</a:t>
            </a:r>
          </a:p>
        </p:txBody>
      </p:sp>
    </p:spTree>
    <p:extLst>
      <p:ext uri="{BB962C8B-B14F-4D97-AF65-F5344CB8AC3E}">
        <p14:creationId xmlns:p14="http://schemas.microsoft.com/office/powerpoint/2010/main" val="4201085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68275" indent="-168275" algn="l">
              <a:buFont typeface="Arial" panose="020B0604020202020204" pitchFamily="34" charset="0"/>
              <a:buChar char="•"/>
            </a:pPr>
            <a:r>
              <a:rPr lang="en-US" dirty="0"/>
              <a:t>Martin Luther 1500’s Germany: salvation by faith </a:t>
            </a:r>
          </a:p>
          <a:p>
            <a:pPr marL="168275" indent="-168275" algn="l">
              <a:buFont typeface="Arial" panose="020B0604020202020204" pitchFamily="34" charset="0"/>
              <a:buChar char="•"/>
            </a:pPr>
            <a:r>
              <a:rPr lang="en-US" dirty="0"/>
              <a:t>Ulrich Zwingli in Switzerland</a:t>
            </a:r>
          </a:p>
          <a:p>
            <a:pPr algn="l"/>
            <a:r>
              <a:rPr lang="en-US" dirty="0"/>
              <a:t>protested various unbiblical practices of the Catholic Church and promoted a return to sound </a:t>
            </a:r>
            <a:r>
              <a:rPr lang="en-US" dirty="0">
                <a:solidFill>
                  <a:srgbClr val="FFFF99"/>
                </a:solidFill>
              </a:rPr>
              <a:t>biblical doctrine</a:t>
            </a:r>
            <a:r>
              <a:rPr lang="en-US" dirty="0"/>
              <a:t>.</a:t>
            </a:r>
          </a:p>
        </p:txBody>
      </p:sp>
    </p:spTree>
    <p:extLst>
      <p:ext uri="{BB962C8B-B14F-4D97-AF65-F5344CB8AC3E}">
        <p14:creationId xmlns:p14="http://schemas.microsoft.com/office/powerpoint/2010/main" val="333487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Evolution of political </a:t>
            </a:r>
          </a:p>
          <a:p>
            <a:r>
              <a:rPr lang="en-US" dirty="0"/>
              <a:t>and spiritual liberty</a:t>
            </a:r>
          </a:p>
        </p:txBody>
      </p:sp>
    </p:spTree>
    <p:extLst>
      <p:ext uri="{BB962C8B-B14F-4D97-AF65-F5344CB8AC3E}">
        <p14:creationId xmlns:p14="http://schemas.microsoft.com/office/powerpoint/2010/main" val="3158717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pic>
        <p:nvPicPr>
          <p:cNvPr id="10242" name="Picture 2" descr="Related image">
            <a:extLst>
              <a:ext uri="{FF2B5EF4-FFF2-40B4-BE49-F238E27FC236}">
                <a16:creationId xmlns:a16="http://schemas.microsoft.com/office/drawing/2014/main" id="{18EA779C-7A2A-4035-B2DD-E30887638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0"/>
            <a:ext cx="71596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C1E36A-F57C-4671-9672-B4482DFD8687}"/>
              </a:ext>
            </a:extLst>
          </p:cNvPr>
          <p:cNvSpPr txBox="1"/>
          <p:nvPr/>
        </p:nvSpPr>
        <p:spPr>
          <a:xfrm>
            <a:off x="122238" y="57150"/>
            <a:ext cx="8656637" cy="1323439"/>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George Whitefield Preaching in </a:t>
            </a:r>
          </a:p>
          <a:p>
            <a:r>
              <a:rPr lang="en-US" dirty="0">
                <a:effectLst>
                  <a:outerShdw blurRad="38100" dist="38100" dir="2700000" algn="tl">
                    <a:srgbClr val="000000">
                      <a:alpha val="43137"/>
                    </a:srgbClr>
                  </a:outerShdw>
                </a:effectLst>
              </a:rPr>
              <a:t>Bolton, UK June 1750</a:t>
            </a:r>
          </a:p>
        </p:txBody>
      </p:sp>
    </p:spTree>
    <p:extLst>
      <p:ext uri="{BB962C8B-B14F-4D97-AF65-F5344CB8AC3E}">
        <p14:creationId xmlns:p14="http://schemas.microsoft.com/office/powerpoint/2010/main" val="172135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cs typeface="Arial" pitchFamily="34" charset="0"/>
              </a:rPr>
              <a:t>So, His </a:t>
            </a:r>
            <a:r>
              <a:rPr lang="en-US" altLang="en-US" dirty="0">
                <a:solidFill>
                  <a:srgbClr val="FFFF99"/>
                </a:solidFill>
                <a:cs typeface="Arial" pitchFamily="34" charset="0"/>
              </a:rPr>
              <a:t>unknown</a:t>
            </a:r>
            <a:r>
              <a:rPr lang="en-US" altLang="en-US" dirty="0">
                <a:cs typeface="Arial" pitchFamily="34" charset="0"/>
              </a:rPr>
              <a:t> coming date induces fear of judgment.  </a:t>
            </a:r>
          </a:p>
          <a:p>
            <a:pPr algn="l"/>
            <a:endParaRPr lang="en-US" altLang="en-US" dirty="0">
              <a:cs typeface="Arial" pitchFamily="34" charset="0"/>
            </a:endParaRPr>
          </a:p>
          <a:p>
            <a:pPr algn="l"/>
            <a:r>
              <a:rPr lang="en-US" altLang="en-US" dirty="0">
                <a:cs typeface="Arial" pitchFamily="34" charset="0"/>
              </a:rPr>
              <a:t>But is that all?</a:t>
            </a:r>
          </a:p>
          <a:p>
            <a:pPr algn="l"/>
            <a:endParaRPr lang="en-US" dirty="0"/>
          </a:p>
        </p:txBody>
      </p:sp>
    </p:spTree>
    <p:extLst>
      <p:ext uri="{BB962C8B-B14F-4D97-AF65-F5344CB8AC3E}">
        <p14:creationId xmlns:p14="http://schemas.microsoft.com/office/powerpoint/2010/main" val="2755842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Eric </a:t>
            </a:r>
            <a:r>
              <a:rPr lang="en-US" dirty="0" err="1"/>
              <a:t>Metaxix</a:t>
            </a:r>
            <a:r>
              <a:rPr lang="en-US" dirty="0"/>
              <a:t> on Dobson’s Family Talk:  He's preaching the purest kind of gospel of grace and people who'd been used to kind of a moralistic sermons, dour, fatiguing, depressing sermons that tell you what a wretch you are, and you've </a:t>
            </a:r>
            <a:r>
              <a:rPr lang="en-US" dirty="0" err="1"/>
              <a:t>gotta</a:t>
            </a:r>
            <a:r>
              <a:rPr lang="en-US" dirty="0"/>
              <a:t> try harder. He was really delivering the sunshine of the gospel of Yeshua.</a:t>
            </a:r>
          </a:p>
        </p:txBody>
      </p:sp>
    </p:spTree>
    <p:extLst>
      <p:ext uri="{BB962C8B-B14F-4D97-AF65-F5344CB8AC3E}">
        <p14:creationId xmlns:p14="http://schemas.microsoft.com/office/powerpoint/2010/main" val="4124155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Thousands would come to hear him.  He was preaching four times a day, every single day for decades.  Now it's inconceivable to us, thousands would come to hear him and this man did this up and down the 13 colonies all across on horseback for years and years and years and years. </a:t>
            </a:r>
          </a:p>
        </p:txBody>
      </p:sp>
    </p:spTree>
    <p:extLst>
      <p:ext uri="{BB962C8B-B14F-4D97-AF65-F5344CB8AC3E}">
        <p14:creationId xmlns:p14="http://schemas.microsoft.com/office/powerpoint/2010/main" val="3573302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we learn that eventually 80% ... now this is not a typo, and I'm not misspeaking ... </a:t>
            </a:r>
            <a:r>
              <a:rPr lang="en-US" dirty="0">
                <a:solidFill>
                  <a:srgbClr val="FFFF99"/>
                </a:solidFill>
              </a:rPr>
              <a:t>80% of every single person alive in the colonies had heard him </a:t>
            </a:r>
            <a:r>
              <a:rPr lang="en-US" u="sng" dirty="0">
                <a:solidFill>
                  <a:srgbClr val="FFFF99"/>
                </a:solidFill>
              </a:rPr>
              <a:t>in person</a:t>
            </a:r>
            <a:r>
              <a:rPr lang="en-US" dirty="0"/>
              <a:t>, not on the radio. </a:t>
            </a:r>
          </a:p>
        </p:txBody>
      </p:sp>
    </p:spTree>
    <p:extLst>
      <p:ext uri="{BB962C8B-B14F-4D97-AF65-F5344CB8AC3E}">
        <p14:creationId xmlns:p14="http://schemas.microsoft.com/office/powerpoint/2010/main" val="1133521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wasn't just talking about anything, he was preaching the gospel and at the heart of it, you touched on it before, the message was, we have a direct relationship with the only King, Messiah. </a:t>
            </a:r>
          </a:p>
        </p:txBody>
      </p:sp>
    </p:spTree>
    <p:extLst>
      <p:ext uri="{BB962C8B-B14F-4D97-AF65-F5344CB8AC3E}">
        <p14:creationId xmlns:p14="http://schemas.microsoft.com/office/powerpoint/2010/main" val="2275116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a:t>
            </a:r>
            <a:r>
              <a:rPr lang="en-US" dirty="0">
                <a:solidFill>
                  <a:srgbClr val="FFFF99"/>
                </a:solidFill>
              </a:rPr>
              <a:t>therefore we can question our earthly leaders and if we're being ruled by a tyrant, we can overthrow that tyranny</a:t>
            </a:r>
            <a:r>
              <a:rPr lang="en-US" dirty="0"/>
              <a:t>, we have no obligation as believers. Whitefield wasn't talking about Montesquieu and John Locke, he was talking right out of scripture. </a:t>
            </a:r>
          </a:p>
          <a:p>
            <a:pPr algn="l"/>
            <a:endParaRPr lang="en-US" dirty="0"/>
          </a:p>
        </p:txBody>
      </p:sp>
    </p:spTree>
    <p:extLst>
      <p:ext uri="{BB962C8B-B14F-4D97-AF65-F5344CB8AC3E}">
        <p14:creationId xmlns:p14="http://schemas.microsoft.com/office/powerpoint/2010/main" val="2740533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when George III despotism got totally intolerable, our founders followed Locke and Montesquieu and scripture.  </a:t>
            </a:r>
          </a:p>
        </p:txBody>
      </p:sp>
    </p:spTree>
    <p:extLst>
      <p:ext uri="{BB962C8B-B14F-4D97-AF65-F5344CB8AC3E}">
        <p14:creationId xmlns:p14="http://schemas.microsoft.com/office/powerpoint/2010/main" val="2049486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Evolution of political </a:t>
            </a:r>
          </a:p>
          <a:p>
            <a:r>
              <a:rPr lang="en-US" dirty="0">
                <a:solidFill>
                  <a:srgbClr val="FFFF99"/>
                </a:solidFill>
              </a:rPr>
              <a:t>and</a:t>
            </a:r>
            <a:r>
              <a:rPr lang="en-US" dirty="0"/>
              <a:t> spiritual liberty</a:t>
            </a:r>
          </a:p>
        </p:txBody>
      </p:sp>
    </p:spTree>
    <p:extLst>
      <p:ext uri="{BB962C8B-B14F-4D97-AF65-F5344CB8AC3E}">
        <p14:creationId xmlns:p14="http://schemas.microsoft.com/office/powerpoint/2010/main" val="2486889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p>
        </p:txBody>
      </p:sp>
    </p:spTree>
    <p:extLst>
      <p:ext uri="{BB962C8B-B14F-4D97-AF65-F5344CB8AC3E}">
        <p14:creationId xmlns:p14="http://schemas.microsoft.com/office/powerpoint/2010/main" val="3997653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p:txBody>
      </p:sp>
    </p:spTree>
    <p:extLst>
      <p:ext uri="{BB962C8B-B14F-4D97-AF65-F5344CB8AC3E}">
        <p14:creationId xmlns:p14="http://schemas.microsoft.com/office/powerpoint/2010/main" val="549684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In 1776, you have a bunch of guys getting together and saying that we're going to take this idea of self-government to the extreme, and we're going to create an entire nation, not a little city state, but an entire nation from Maine to Georgia, and the people will govern themselves. Convention 1787.</a:t>
            </a:r>
          </a:p>
        </p:txBody>
      </p:sp>
    </p:spTree>
    <p:extLst>
      <p:ext uri="{BB962C8B-B14F-4D97-AF65-F5344CB8AC3E}">
        <p14:creationId xmlns:p14="http://schemas.microsoft.com/office/powerpoint/2010/main" val="352921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24:45-47</a:t>
            </a:r>
          </a:p>
        </p:txBody>
      </p:sp>
    </p:spTree>
    <p:extLst>
      <p:ext uri="{BB962C8B-B14F-4D97-AF65-F5344CB8AC3E}">
        <p14:creationId xmlns:p14="http://schemas.microsoft.com/office/powerpoint/2010/main" val="2227715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classic 60s definition of freedom as license. It's wrong. Freedom is not freedom to do whatever you like. It's freedom to do what is right. </a:t>
            </a:r>
          </a:p>
        </p:txBody>
      </p:sp>
    </p:spTree>
    <p:extLst>
      <p:ext uri="{BB962C8B-B14F-4D97-AF65-F5344CB8AC3E}">
        <p14:creationId xmlns:p14="http://schemas.microsoft.com/office/powerpoint/2010/main" val="3381466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so the founders created this, I would say, almost miraculous thing in the Constitution.  And Benjamin Franklin exhorted them to pray.  </a:t>
            </a:r>
          </a:p>
        </p:txBody>
      </p:sp>
    </p:spTree>
    <p:extLst>
      <p:ext uri="{BB962C8B-B14F-4D97-AF65-F5344CB8AC3E}">
        <p14:creationId xmlns:p14="http://schemas.microsoft.com/office/powerpoint/2010/main" val="3528667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think of him as secular. He exhorted them to pray. [Franklin was a great friend of George Whitefield.]  So they come up with this thing that allows us to have freedom in the true sense of freedom.</a:t>
            </a:r>
          </a:p>
        </p:txBody>
      </p:sp>
    </p:spTree>
    <p:extLst>
      <p:ext uri="{BB962C8B-B14F-4D97-AF65-F5344CB8AC3E}">
        <p14:creationId xmlns:p14="http://schemas.microsoft.com/office/powerpoint/2010/main" val="409275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Freedom means that I am free to worship God as I see fit, that no one can tell me, no government will tell me what my conscience can tell me. No government will tell me whether to worship God, how to worship God.  </a:t>
            </a:r>
          </a:p>
        </p:txBody>
      </p:sp>
    </p:spTree>
    <p:extLst>
      <p:ext uri="{BB962C8B-B14F-4D97-AF65-F5344CB8AC3E}">
        <p14:creationId xmlns:p14="http://schemas.microsoft.com/office/powerpoint/2010/main" val="3581565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idea of democracy, of self-government, not in the history of the world had this ever existed. People always talk about Greece, Greece invented democracy. These were tiny city states.  Rome was a republic of the patricians.</a:t>
            </a:r>
          </a:p>
        </p:txBody>
      </p:sp>
    </p:spTree>
    <p:extLst>
      <p:ext uri="{BB962C8B-B14F-4D97-AF65-F5344CB8AC3E}">
        <p14:creationId xmlns:p14="http://schemas.microsoft.com/office/powerpoint/2010/main" val="850287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Os</a:t>
            </a:r>
            <a:r>
              <a:rPr lang="en-US" dirty="0"/>
              <a:t> </a:t>
            </a:r>
            <a:r>
              <a:rPr lang="en-US" dirty="0" err="1"/>
              <a:t>Guiness</a:t>
            </a:r>
            <a:r>
              <a:rPr lang="en-US" dirty="0"/>
              <a:t> taught the Golden Triangle of Freedom</a:t>
            </a:r>
          </a:p>
          <a:p>
            <a:pPr marL="233363" indent="-233363" algn="l">
              <a:buFont typeface="Arial" panose="020B0604020202020204" pitchFamily="34" charset="0"/>
              <a:buChar char="•"/>
            </a:pPr>
            <a:r>
              <a:rPr lang="en-US" dirty="0"/>
              <a:t>freedom requires virtue [or people will elect a Hitler]</a:t>
            </a:r>
          </a:p>
          <a:p>
            <a:pPr marL="233363" indent="-233363" algn="l">
              <a:buFont typeface="Arial" panose="020B0604020202020204" pitchFamily="34" charset="0"/>
              <a:buChar char="•"/>
            </a:pPr>
            <a:r>
              <a:rPr lang="en-US" dirty="0"/>
              <a:t>virtue requires faith, </a:t>
            </a:r>
          </a:p>
          <a:p>
            <a:pPr marL="233363" indent="-233363" algn="l">
              <a:buFont typeface="Arial" panose="020B0604020202020204" pitchFamily="34" charset="0"/>
              <a:buChar char="•"/>
            </a:pPr>
            <a:r>
              <a:rPr lang="en-US" dirty="0"/>
              <a:t>and faith, in turn, requires freedom</a:t>
            </a:r>
          </a:p>
        </p:txBody>
      </p:sp>
    </p:spTree>
    <p:extLst>
      <p:ext uri="{BB962C8B-B14F-4D97-AF65-F5344CB8AC3E}">
        <p14:creationId xmlns:p14="http://schemas.microsoft.com/office/powerpoint/2010/main" val="4288499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John Adams said, "Our constitution was made only for a moral and religious people. It is wholly inadequate for the government of any other." </a:t>
            </a:r>
            <a:br>
              <a:rPr lang="en-US" dirty="0"/>
            </a:br>
            <a:endParaRPr lang="en-US" dirty="0"/>
          </a:p>
        </p:txBody>
      </p:sp>
    </p:spTree>
    <p:extLst>
      <p:ext uri="{BB962C8B-B14F-4D97-AF65-F5344CB8AC3E}">
        <p14:creationId xmlns:p14="http://schemas.microsoft.com/office/powerpoint/2010/main" val="349620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American exceptionalism</a:t>
            </a:r>
            <a:r>
              <a:rPr lang="en-US" dirty="0"/>
              <a:t> is an ideology holding the United States as unique among nations in positive or negative connotations, with respect to its ideas of democracy and personal freedom.</a:t>
            </a:r>
          </a:p>
        </p:txBody>
      </p:sp>
    </p:spTree>
    <p:extLst>
      <p:ext uri="{BB962C8B-B14F-4D97-AF65-F5344CB8AC3E}">
        <p14:creationId xmlns:p14="http://schemas.microsoft.com/office/powerpoint/2010/main" val="2061972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There are some themes common to various conceptions of the idea. One is the history of the United States is different from other nations. In this view, American exceptionalism stems from the American Revolution, becoming what political scientist Seymour Martin </a:t>
            </a:r>
            <a:r>
              <a:rPr lang="en-US" dirty="0" err="1"/>
              <a:t>Lipset</a:t>
            </a:r>
            <a:r>
              <a:rPr lang="en-US" dirty="0"/>
              <a:t>  </a:t>
            </a:r>
          </a:p>
        </p:txBody>
      </p:sp>
    </p:spTree>
    <p:extLst>
      <p:ext uri="{BB962C8B-B14F-4D97-AF65-F5344CB8AC3E}">
        <p14:creationId xmlns:p14="http://schemas.microsoft.com/office/powerpoint/2010/main" val="2443181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called "the first new nation" and developing the American ideology of "Americanism", based on liberty, egalitarianism, individualism, republicanism, democracy, and laissez-faire economics. </a:t>
            </a:r>
          </a:p>
        </p:txBody>
      </p:sp>
    </p:spTree>
    <p:extLst>
      <p:ext uri="{BB962C8B-B14F-4D97-AF65-F5344CB8AC3E}">
        <p14:creationId xmlns:p14="http://schemas.microsoft.com/office/powerpoint/2010/main" val="103448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”מִי הוּא אֵפוֹא הָעֶבֶד הַנֶּאֱמָן שֶׁהִפְקִידוֹ הָאָדוֹן עַל בְּנֵי בֵּיתוֹ </a:t>
            </a:r>
            <a:r>
              <a:rPr lang="en-US" baseline="30000" dirty="0"/>
              <a:t>    </a:t>
            </a:r>
          </a:p>
          <a:p>
            <a:r>
              <a:rPr lang="en-US" sz="4000" baseline="30000" dirty="0"/>
              <a:t>    </a:t>
            </a:r>
            <a:r>
              <a:rPr lang="en-US" sz="4000" dirty="0"/>
              <a:t>“Who is the faithful and sensible servant whose master puts him in charge of the household staff,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38006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Characteristics of the </a:t>
            </a:r>
          </a:p>
          <a:p>
            <a:r>
              <a:rPr lang="en-US" dirty="0"/>
              <a:t>end times  winner:</a:t>
            </a:r>
          </a:p>
          <a:p>
            <a:r>
              <a:rPr lang="en-US" dirty="0"/>
              <a:t>Faithful and sensible</a:t>
            </a:r>
          </a:p>
          <a:p>
            <a:r>
              <a:rPr lang="en-US" dirty="0"/>
              <a:t>Even in the culture war</a:t>
            </a:r>
          </a:p>
        </p:txBody>
      </p:sp>
    </p:spTree>
    <p:extLst>
      <p:ext uri="{BB962C8B-B14F-4D97-AF65-F5344CB8AC3E}">
        <p14:creationId xmlns:p14="http://schemas.microsoft.com/office/powerpoint/2010/main" val="3220364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a:noFill/>
        </p:spPr>
        <p:txBody>
          <a:bodyPr>
            <a:normAutofit/>
          </a:bodyPr>
          <a:lstStyle/>
          <a:p>
            <a:pPr algn="r"/>
            <a:r>
              <a:rPr lang="he-IL" sz="4321" b="1" dirty="0">
                <a:latin typeface="David" panose="020E0502060401010101" pitchFamily="34" charset="-79"/>
                <a:cs typeface="David" panose="020E0502060401010101" pitchFamily="34" charset="-79"/>
              </a:rPr>
              <a:t>”מִי הוּא אֵפוֹא הָעֶבֶד הַנֶּאֱמָן שֶׁהִפְקִידוֹ הָאָדוֹן עַל בְּנֵי בֵּיתוֹ </a:t>
            </a:r>
            <a:r>
              <a:rPr lang="en-US" baseline="30000" dirty="0"/>
              <a:t>    </a:t>
            </a:r>
          </a:p>
          <a:p>
            <a:r>
              <a:rPr lang="en-US" sz="4000" baseline="30000" dirty="0"/>
              <a:t>    </a:t>
            </a:r>
            <a:r>
              <a:rPr lang="en-US" sz="4000" dirty="0"/>
              <a:t>“Who is the faithful and sensible servant whose master puts him in charge of the household staff,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
        <p:nvSpPr>
          <p:cNvPr id="2" name="Rectangle: Rounded Corners 1">
            <a:extLst>
              <a:ext uri="{FF2B5EF4-FFF2-40B4-BE49-F238E27FC236}">
                <a16:creationId xmlns:a16="http://schemas.microsoft.com/office/drawing/2014/main" id="{985C9A09-5C3A-46A2-8F86-9C0C71C1F305}"/>
              </a:ext>
            </a:extLst>
          </p:cNvPr>
          <p:cNvSpPr/>
          <p:nvPr/>
        </p:nvSpPr>
        <p:spPr>
          <a:xfrm>
            <a:off x="3703637" y="2190750"/>
            <a:ext cx="1828800" cy="685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a:ea typeface="+mn-ea"/>
              <a:cs typeface="Arial"/>
            </a:endParaRPr>
          </a:p>
        </p:txBody>
      </p:sp>
      <p:sp>
        <p:nvSpPr>
          <p:cNvPr id="3" name="Rectangle: Rounded Corners 2">
            <a:extLst>
              <a:ext uri="{FF2B5EF4-FFF2-40B4-BE49-F238E27FC236}">
                <a16:creationId xmlns:a16="http://schemas.microsoft.com/office/drawing/2014/main" id="{00797259-41CC-4B84-8889-126090B898DC}"/>
              </a:ext>
            </a:extLst>
          </p:cNvPr>
          <p:cNvSpPr/>
          <p:nvPr/>
        </p:nvSpPr>
        <p:spPr>
          <a:xfrm>
            <a:off x="655637" y="2876550"/>
            <a:ext cx="2286000" cy="6096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a:ea typeface="+mn-ea"/>
              <a:cs typeface="Arial"/>
            </a:endParaRPr>
          </a:p>
        </p:txBody>
      </p:sp>
      <p:sp>
        <p:nvSpPr>
          <p:cNvPr id="4" name="Rectangle: Rounded Corners 3">
            <a:extLst>
              <a:ext uri="{FF2B5EF4-FFF2-40B4-BE49-F238E27FC236}">
                <a16:creationId xmlns:a16="http://schemas.microsoft.com/office/drawing/2014/main" id="{63E4B26B-9336-4742-9ED6-9BB626330721}"/>
              </a:ext>
            </a:extLst>
          </p:cNvPr>
          <p:cNvSpPr/>
          <p:nvPr/>
        </p:nvSpPr>
        <p:spPr>
          <a:xfrm>
            <a:off x="2713037" y="819150"/>
            <a:ext cx="1447800" cy="685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a:ea typeface="+mn-ea"/>
              <a:cs typeface="Arial"/>
            </a:endParaRPr>
          </a:p>
        </p:txBody>
      </p:sp>
      <p:cxnSp>
        <p:nvCxnSpPr>
          <p:cNvPr id="6" name="Straight Connector 5">
            <a:extLst>
              <a:ext uri="{FF2B5EF4-FFF2-40B4-BE49-F238E27FC236}">
                <a16:creationId xmlns:a16="http://schemas.microsoft.com/office/drawing/2014/main" id="{01435BC7-9A59-4DB7-A020-DF97F987ACAB}"/>
              </a:ext>
            </a:extLst>
          </p:cNvPr>
          <p:cNvCxnSpPr/>
          <p:nvPr/>
        </p:nvCxnSpPr>
        <p:spPr>
          <a:xfrm>
            <a:off x="3703637" y="1504950"/>
            <a:ext cx="228600" cy="6858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651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לָתֵת לָהֶם אֶת אָכְלָם בְּעִתּוֹ?</a:t>
            </a:r>
            <a:r>
              <a:rPr lang="en-US" baseline="30000" dirty="0"/>
              <a:t>    </a:t>
            </a:r>
          </a:p>
          <a:p>
            <a:r>
              <a:rPr lang="en-US" baseline="30000" dirty="0"/>
              <a:t>    </a:t>
            </a:r>
            <a:r>
              <a:rPr lang="en-US" sz="4000" dirty="0"/>
              <a:t>to </a:t>
            </a:r>
            <a:r>
              <a:rPr lang="en-US" sz="4000" dirty="0">
                <a:solidFill>
                  <a:srgbClr val="FFFF99"/>
                </a:solidFill>
              </a:rPr>
              <a:t>give them their food </a:t>
            </a:r>
            <a:r>
              <a:rPr lang="en-US" sz="4000" dirty="0"/>
              <a:t>at the proper time? </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868096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Mishlei</a:t>
            </a:r>
            <a:r>
              <a:rPr lang="en-US" baseline="30000" dirty="0"/>
              <a:t>/Prov 15.1-2 </a:t>
            </a:r>
            <a:r>
              <a:rPr lang="en-US" dirty="0"/>
              <a:t>A gentle response deflects fury, but a harsh word makes tempers rise.</a:t>
            </a:r>
            <a:r>
              <a:rPr lang="en-US" b="1" baseline="30000" dirty="0"/>
              <a:t> </a:t>
            </a:r>
            <a:r>
              <a:rPr lang="en-US" dirty="0"/>
              <a:t>The tongue of the wise presents knowledge well</a:t>
            </a:r>
          </a:p>
          <a:p>
            <a:pPr algn="l"/>
            <a:r>
              <a:rPr lang="en-US" baseline="30000" dirty="0" err="1"/>
              <a:t>Mishlei</a:t>
            </a:r>
            <a:r>
              <a:rPr lang="en-US" baseline="30000" dirty="0"/>
              <a:t>/Prov 25.15 </a:t>
            </a:r>
            <a:r>
              <a:rPr lang="en-US" dirty="0"/>
              <a:t>With patience a ruler may be won over, and a gentle tongue can break bones.</a:t>
            </a:r>
          </a:p>
          <a:p>
            <a:pPr algn="l"/>
            <a:endParaRPr lang="en-US" dirty="0"/>
          </a:p>
        </p:txBody>
      </p:sp>
    </p:spTree>
    <p:extLst>
      <p:ext uri="{BB962C8B-B14F-4D97-AF65-F5344CB8AC3E}">
        <p14:creationId xmlns:p14="http://schemas.microsoft.com/office/powerpoint/2010/main" val="504331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Monday morning quarterback:</a:t>
            </a:r>
          </a:p>
          <a:p>
            <a:pPr algn="l"/>
            <a:r>
              <a:rPr lang="en-US" dirty="0"/>
              <a:t>If Brett Kavanaugh had said, “Ms. </a:t>
            </a:r>
            <a:r>
              <a:rPr lang="en-US" dirty="0" err="1"/>
              <a:t>Blasey</a:t>
            </a:r>
            <a:r>
              <a:rPr lang="en-US" dirty="0"/>
              <a:t> Ford, I don’t mean to minimize the trauma and pain you’ve experienced.  It wasn’t me, but I get it, a bit, the repression of memory, anguish dissociation.  I wish you peace.</a:t>
            </a:r>
          </a:p>
        </p:txBody>
      </p:sp>
    </p:spTree>
    <p:extLst>
      <p:ext uri="{BB962C8B-B14F-4D97-AF65-F5344CB8AC3E}">
        <p14:creationId xmlns:p14="http://schemas.microsoft.com/office/powerpoint/2010/main" val="2628310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Similarly, a message some years ago on the </a:t>
            </a:r>
            <a:r>
              <a:rPr lang="en-US" dirty="0" err="1"/>
              <a:t>Naqba</a:t>
            </a:r>
            <a:r>
              <a:rPr lang="en-US" dirty="0"/>
              <a:t>.</a:t>
            </a:r>
          </a:p>
          <a:p>
            <a:pPr algn="l"/>
            <a:r>
              <a:rPr lang="en-US" dirty="0"/>
              <a:t>A Jew can say to an Arab, “You are the elder son of Abraham.  You’re not the covenant son, but you should have gotten a double portion.  Instead you’ve had rejection and fatherlessness.</a:t>
            </a:r>
          </a:p>
        </p:txBody>
      </p:sp>
    </p:spTree>
    <p:extLst>
      <p:ext uri="{BB962C8B-B14F-4D97-AF65-F5344CB8AC3E}">
        <p14:creationId xmlns:p14="http://schemas.microsoft.com/office/powerpoint/2010/main" val="1655290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Story told me recently of a man and wife who adopted a baby.  As his wife and the baby were crossing a street, some drag racing kid hit and killed both wife and baby.</a:t>
            </a:r>
          </a:p>
          <a:p>
            <a:pPr algn="l"/>
            <a:r>
              <a:rPr lang="en-US" dirty="0"/>
              <a:t>He sought revenge and death penalty.  Consumed him.</a:t>
            </a:r>
          </a:p>
        </p:txBody>
      </p:sp>
    </p:spTree>
    <p:extLst>
      <p:ext uri="{BB962C8B-B14F-4D97-AF65-F5344CB8AC3E}">
        <p14:creationId xmlns:p14="http://schemas.microsoft.com/office/powerpoint/2010/main" val="4044641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Eventually saw the driver in court Murakami met Cabezas for the first time, and was surprised at how clean-cut he was. The young man, now 23, broke down in tears, expressing sympathy and remorse for what happened. He said, “For years I cannot close my eyes without seeing the mother and baby.”  I’m so sorry.</a:t>
            </a:r>
          </a:p>
          <a:p>
            <a:pPr algn="l"/>
            <a:r>
              <a:rPr lang="en-US" dirty="0"/>
              <a:t>Broke the revenge</a:t>
            </a:r>
          </a:p>
        </p:txBody>
      </p:sp>
    </p:spTree>
    <p:extLst>
      <p:ext uri="{BB962C8B-B14F-4D97-AF65-F5344CB8AC3E}">
        <p14:creationId xmlns:p14="http://schemas.microsoft.com/office/powerpoint/2010/main" val="3748657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86599EFE-92CC-4769-96FB-69B30693D312}"/>
              </a:ext>
            </a:extLst>
          </p:cNvPr>
          <p:cNvSpPr>
            <a:spLocks noGrp="1"/>
          </p:cNvSpPr>
          <p:nvPr>
            <p:ph type="subTitle" idx="1"/>
          </p:nvPr>
        </p:nvSpPr>
        <p:spPr>
          <a:xfrm>
            <a:off x="199239" y="0"/>
            <a:ext cx="8381999" cy="5143500"/>
          </a:xfrm>
        </p:spPr>
        <p:txBody>
          <a:bodyPr>
            <a:normAutofit/>
          </a:bodyPr>
          <a:lstStyle/>
          <a:p>
            <a:pPr algn="l"/>
            <a:r>
              <a:rPr lang="en-US" dirty="0"/>
              <a:t>Jason </a:t>
            </a:r>
            <a:r>
              <a:rPr lang="en-US" dirty="0" err="1"/>
              <a:t>Kander</a:t>
            </a:r>
            <a:r>
              <a:rPr lang="en-US" dirty="0"/>
              <a:t> </a:t>
            </a:r>
          </a:p>
          <a:p>
            <a:pPr algn="l"/>
            <a:r>
              <a:rPr lang="en-US" dirty="0"/>
              <a:t>Born 1981</a:t>
            </a:r>
          </a:p>
          <a:p>
            <a:pPr algn="l"/>
            <a:r>
              <a:rPr lang="en-US" dirty="0"/>
              <a:t>attorney, author, </a:t>
            </a:r>
          </a:p>
          <a:p>
            <a:pPr algn="l"/>
            <a:r>
              <a:rPr lang="en-US" dirty="0"/>
              <a:t>combat veteran, </a:t>
            </a:r>
          </a:p>
          <a:p>
            <a:pPr algn="l"/>
            <a:r>
              <a:rPr lang="en-US" dirty="0"/>
              <a:t>and politician.</a:t>
            </a:r>
          </a:p>
        </p:txBody>
      </p:sp>
      <p:pic>
        <p:nvPicPr>
          <p:cNvPr id="6" name="Picture 2" descr="https://upload.wikimedia.org/wikipedia/commons/0/04/Jason_Kander_%28cropped%29.jpg">
            <a:extLst>
              <a:ext uri="{FF2B5EF4-FFF2-40B4-BE49-F238E27FC236}">
                <a16:creationId xmlns:a16="http://schemas.microsoft.com/office/drawing/2014/main" id="{FB1C1AE4-FEAB-4554-844E-84B0E26405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437" y="4277"/>
            <a:ext cx="36782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450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Recently withdrew from KC, MO mayoral race citing PTSD and depression.</a:t>
            </a:r>
          </a:p>
          <a:p>
            <a:pPr algn="l"/>
            <a:r>
              <a:rPr lang="en-US" dirty="0"/>
              <a:t>Book: Outside the Wire</a:t>
            </a:r>
          </a:p>
        </p:txBody>
      </p:sp>
    </p:spTree>
    <p:extLst>
      <p:ext uri="{BB962C8B-B14F-4D97-AF65-F5344CB8AC3E}">
        <p14:creationId xmlns:p14="http://schemas.microsoft.com/office/powerpoint/2010/main" val="26755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לָתֵת לָהֶם אֶת אָכְלָם בְּעִתּוֹ?</a:t>
            </a:r>
            <a:r>
              <a:rPr lang="en-US" baseline="30000" dirty="0"/>
              <a:t>    </a:t>
            </a:r>
          </a:p>
          <a:p>
            <a:r>
              <a:rPr lang="en-US" baseline="30000" dirty="0"/>
              <a:t>    </a:t>
            </a:r>
            <a:r>
              <a:rPr lang="en-US" sz="4000" dirty="0"/>
              <a:t>to give them their food at the proper time? </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6017236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33FAE-54E8-408E-99F9-A08D48DCF8F6}"/>
              </a:ext>
            </a:extLst>
          </p:cNvPr>
          <p:cNvPicPr>
            <a:picLocks noChangeAspect="1"/>
          </p:cNvPicPr>
          <p:nvPr/>
        </p:nvPicPr>
        <p:blipFill>
          <a:blip r:embed="rId3"/>
          <a:stretch>
            <a:fillRect/>
          </a:stretch>
        </p:blipFill>
        <p:spPr>
          <a:xfrm>
            <a:off x="350837" y="0"/>
            <a:ext cx="3352800" cy="5143500"/>
          </a:xfrm>
          <a:prstGeom prst="rect">
            <a:avLst/>
          </a:prstGeom>
        </p:spPr>
      </p:pic>
      <p:sp>
        <p:nvSpPr>
          <p:cNvPr id="4" name="Subtitle 3"/>
          <p:cNvSpPr>
            <a:spLocks noGrp="1"/>
          </p:cNvSpPr>
          <p:nvPr>
            <p:ph type="subTitle" idx="1"/>
          </p:nvPr>
        </p:nvSpPr>
        <p:spPr>
          <a:xfrm>
            <a:off x="3856037" y="0"/>
            <a:ext cx="4724399" cy="5143500"/>
          </a:xfrm>
        </p:spPr>
        <p:txBody>
          <a:bodyPr>
            <a:normAutofit fontScale="92500" lnSpcReduction="10000"/>
          </a:bodyPr>
          <a:lstStyle/>
          <a:p>
            <a:pPr marL="168275" indent="-168275" algn="l">
              <a:buFont typeface="Arial" panose="020B0604020202020204" pitchFamily="34" charset="0"/>
              <a:buChar char="•"/>
            </a:pPr>
            <a:r>
              <a:rPr lang="en-US" dirty="0"/>
              <a:t>You live your life with your friends and family, not your </a:t>
            </a:r>
            <a:r>
              <a:rPr lang="en-US" dirty="0" err="1"/>
              <a:t>accom-plishments</a:t>
            </a:r>
            <a:r>
              <a:rPr lang="en-US" dirty="0"/>
              <a:t>.</a:t>
            </a:r>
          </a:p>
          <a:p>
            <a:pPr marL="168275" indent="-168275" algn="l">
              <a:buFont typeface="Arial" panose="020B0604020202020204" pitchFamily="34" charset="0"/>
              <a:buChar char="•"/>
            </a:pPr>
            <a:r>
              <a:rPr lang="en-US" dirty="0"/>
              <a:t>Democracy requires constant attention, devotion, activism.</a:t>
            </a:r>
          </a:p>
        </p:txBody>
      </p:sp>
    </p:spTree>
    <p:extLst>
      <p:ext uri="{BB962C8B-B14F-4D97-AF65-F5344CB8AC3E}">
        <p14:creationId xmlns:p14="http://schemas.microsoft.com/office/powerpoint/2010/main" val="1811642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Characteristics of the </a:t>
            </a:r>
          </a:p>
          <a:p>
            <a:r>
              <a:rPr lang="en-US" dirty="0"/>
              <a:t>end times  winner:</a:t>
            </a:r>
          </a:p>
          <a:p>
            <a:r>
              <a:rPr lang="en-US" dirty="0"/>
              <a:t>Faithful and sensible </a:t>
            </a:r>
          </a:p>
          <a:p>
            <a:r>
              <a:rPr lang="en-US" dirty="0"/>
              <a:t>giving and serving.</a:t>
            </a:r>
          </a:p>
        </p:txBody>
      </p:sp>
    </p:spTree>
    <p:extLst>
      <p:ext uri="{BB962C8B-B14F-4D97-AF65-F5344CB8AC3E}">
        <p14:creationId xmlns:p14="http://schemas.microsoft.com/office/powerpoint/2010/main" val="3849020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”מִי הוּא אֵפוֹא הָעֶבֶד הַנֶּאֱמָן שֶׁהִפְקִידוֹ הָאָדוֹן עַל בְּנֵי בֵּיתוֹ </a:t>
            </a:r>
            <a:r>
              <a:rPr lang="en-US" baseline="30000" dirty="0"/>
              <a:t>    </a:t>
            </a:r>
          </a:p>
          <a:p>
            <a:r>
              <a:rPr lang="en-US" sz="4000" baseline="30000" dirty="0"/>
              <a:t>    </a:t>
            </a:r>
            <a:r>
              <a:rPr lang="en-US" sz="4000" dirty="0"/>
              <a:t>“Who is the faithful and sensible servant whose master puts him in charge of the household staff,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323266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לָתֵת לָהֶם אֶת אָכְלָם בְּעִתּוֹ?</a:t>
            </a:r>
            <a:r>
              <a:rPr lang="en-US" baseline="30000" dirty="0"/>
              <a:t>    </a:t>
            </a:r>
          </a:p>
          <a:p>
            <a:r>
              <a:rPr lang="en-US" baseline="30000" dirty="0"/>
              <a:t>    </a:t>
            </a:r>
            <a:r>
              <a:rPr lang="en-US" sz="4000" dirty="0"/>
              <a:t>to </a:t>
            </a:r>
            <a:r>
              <a:rPr lang="en-US" sz="4000" dirty="0">
                <a:solidFill>
                  <a:srgbClr val="FFFF99"/>
                </a:solidFill>
              </a:rPr>
              <a:t>give them their food </a:t>
            </a:r>
            <a:r>
              <a:rPr lang="en-US" sz="4000" dirty="0"/>
              <a:t>at the proper time? </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6812573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800" b="1" dirty="0">
                <a:latin typeface="David" panose="020E0502060401010101" pitchFamily="34" charset="-79"/>
                <a:cs typeface="David" panose="020E0502060401010101" pitchFamily="34" charset="-79"/>
              </a:rPr>
              <a:t>אַשְׁרֵי הָעֶבֶד שֶׁיָּבוֹא אֲדוֹנָיו וְיִמְצָא אוֹתוֹ עוֹשֶׂה כֵּן.</a:t>
            </a:r>
            <a:r>
              <a:rPr lang="en-US" baseline="30000" dirty="0"/>
              <a:t>    </a:t>
            </a:r>
          </a:p>
          <a:p>
            <a:pPr>
              <a:spcBef>
                <a:spcPts val="0"/>
              </a:spcBef>
            </a:pPr>
            <a:r>
              <a:rPr lang="en-US" baseline="30000" dirty="0"/>
              <a:t>    </a:t>
            </a:r>
          </a:p>
          <a:p>
            <a:r>
              <a:rPr lang="en-US" sz="4000" dirty="0"/>
              <a:t>“It will go well with that servant if he is found doing his job when his master comes.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614583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אָמֵן. אוֹמֵר אֲנִי לָכֶם, הוּא יַפְקִיד אוֹתוֹ עַל כָּל אֲשֶׁר לוֹ.</a:t>
            </a:r>
            <a:r>
              <a:rPr lang="en-US" baseline="30000" dirty="0"/>
              <a:t>    </a:t>
            </a:r>
          </a:p>
          <a:p>
            <a:r>
              <a:rPr lang="en-US" baseline="30000" dirty="0"/>
              <a:t>    </a:t>
            </a:r>
          </a:p>
          <a:p>
            <a:r>
              <a:rPr lang="en-US" sz="4000" baseline="30000" dirty="0"/>
              <a:t>   </a:t>
            </a:r>
            <a:r>
              <a:rPr lang="en-US" sz="4000" dirty="0"/>
              <a:t>“Yes, I tell you that he will put him in charge of all he owns.”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24:47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14730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give them their food </a:t>
            </a:r>
            <a:r>
              <a:rPr lang="en-US" dirty="0"/>
              <a:t>at the proper time </a:t>
            </a:r>
            <a:endParaRPr lang="en-US" dirty="0">
              <a:solidFill>
                <a:srgbClr val="FFFF99"/>
              </a:solidFill>
            </a:endParaRPr>
          </a:p>
          <a:p>
            <a:pPr marL="233363" indent="-233363" algn="l">
              <a:buFont typeface="Arial" panose="020B0604020202020204" pitchFamily="34" charset="0"/>
              <a:buChar char="•"/>
            </a:pPr>
            <a:r>
              <a:rPr lang="en-US" dirty="0"/>
              <a:t>Serve one another.</a:t>
            </a:r>
          </a:p>
          <a:p>
            <a:pPr marL="233363" indent="-233363" algn="l">
              <a:buFont typeface="Arial" panose="020B0604020202020204" pitchFamily="34" charset="0"/>
              <a:buChar char="•"/>
            </a:pPr>
            <a:r>
              <a:rPr lang="en-US" dirty="0"/>
              <a:t>Share Yeshua</a:t>
            </a:r>
          </a:p>
          <a:p>
            <a:pPr marL="233363" indent="-233363" algn="l">
              <a:buFont typeface="Arial" panose="020B0604020202020204" pitchFamily="34" charset="0"/>
              <a:buChar char="•"/>
            </a:pPr>
            <a:r>
              <a:rPr lang="en-US" dirty="0"/>
              <a:t>Pray intercede.</a:t>
            </a:r>
          </a:p>
          <a:p>
            <a:pPr marL="233363" indent="-233363" algn="l">
              <a:buFont typeface="Arial" panose="020B0604020202020204" pitchFamily="34" charset="0"/>
              <a:buChar char="•"/>
            </a:pPr>
            <a:r>
              <a:rPr lang="en-US" dirty="0"/>
              <a:t>Vote</a:t>
            </a:r>
          </a:p>
        </p:txBody>
      </p:sp>
    </p:spTree>
    <p:extLst>
      <p:ext uri="{BB962C8B-B14F-4D97-AF65-F5344CB8AC3E}">
        <p14:creationId xmlns:p14="http://schemas.microsoft.com/office/powerpoint/2010/main" val="2924745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10188842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85747</TotalTime>
  <Words>4395</Words>
  <Application>Microsoft Office PowerPoint</Application>
  <PresentationFormat>Custom</PresentationFormat>
  <Paragraphs>569</Paragraphs>
  <Slides>97</Slides>
  <Notes>97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97</vt:i4>
      </vt:variant>
    </vt:vector>
  </HeadingPairs>
  <TitlesOfParts>
    <vt:vector size="106" baseType="lpstr">
      <vt:lpstr>Americana XBd BT</vt: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24:45</vt:lpstr>
      <vt:lpstr>Mattityahu (Matthew) 24:45</vt:lpstr>
      <vt:lpstr>Mattityahu (Matthew) 24:46</vt:lpstr>
      <vt:lpstr>Mattityahu (Matthew) 24:47</vt:lpstr>
      <vt:lpstr>PowerPoint Presentation</vt:lpstr>
      <vt:lpstr>PowerPoint Presentation</vt:lpstr>
      <vt:lpstr>PowerPoint Presentation</vt:lpstr>
      <vt:lpstr>PowerPoint Presentation</vt:lpstr>
      <vt:lpstr>PowerPoint Presentation</vt:lpstr>
      <vt:lpstr>Mattityahu (Matthew) 24:45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24:45</vt:lpstr>
      <vt:lpstr>Mattityahu (Matthew) 24:45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24:45</vt:lpstr>
      <vt:lpstr>Mattityahu (Matthew) 24:45</vt:lpstr>
      <vt:lpstr>Mattityahu (Matthew) 24:46</vt:lpstr>
      <vt:lpstr>Mattityahu (Matthew) 24:47</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2304</cp:revision>
  <dcterms:created xsi:type="dcterms:W3CDTF">2006-04-21T19:34:43Z</dcterms:created>
  <dcterms:modified xsi:type="dcterms:W3CDTF">2018-10-13T13:58:50Z</dcterms:modified>
</cp:coreProperties>
</file>