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2" r:id="rId3"/>
    <p:sldMasterId id="2147483704" r:id="rId4"/>
  </p:sldMasterIdLst>
  <p:notesMasterIdLst>
    <p:notesMasterId r:id="rId73"/>
  </p:notesMasterIdLst>
  <p:handoutMasterIdLst>
    <p:handoutMasterId r:id="rId74"/>
  </p:handoutMasterIdLst>
  <p:sldIdLst>
    <p:sldId id="2045" r:id="rId5"/>
    <p:sldId id="57961" r:id="rId6"/>
    <p:sldId id="57571" r:id="rId7"/>
    <p:sldId id="57401" r:id="rId8"/>
    <p:sldId id="57402" r:id="rId9"/>
    <p:sldId id="57609" r:id="rId10"/>
    <p:sldId id="57956" r:id="rId11"/>
    <p:sldId id="57960" r:id="rId12"/>
    <p:sldId id="57957" r:id="rId13"/>
    <p:sldId id="57958" r:id="rId14"/>
    <p:sldId id="57959" r:id="rId15"/>
    <p:sldId id="56113" r:id="rId16"/>
    <p:sldId id="55943" r:id="rId17"/>
    <p:sldId id="56886" r:id="rId18"/>
    <p:sldId id="57612" r:id="rId19"/>
    <p:sldId id="57614" r:id="rId20"/>
    <p:sldId id="57945" r:id="rId21"/>
    <p:sldId id="57946" r:id="rId22"/>
    <p:sldId id="57618" r:id="rId23"/>
    <p:sldId id="762" r:id="rId24"/>
    <p:sldId id="765" r:id="rId25"/>
    <p:sldId id="57934" r:id="rId26"/>
    <p:sldId id="766" r:id="rId27"/>
    <p:sldId id="768" r:id="rId28"/>
    <p:sldId id="771" r:id="rId29"/>
    <p:sldId id="769" r:id="rId30"/>
    <p:sldId id="57935" r:id="rId31"/>
    <p:sldId id="776" r:id="rId32"/>
    <p:sldId id="57936" r:id="rId33"/>
    <p:sldId id="770" r:id="rId34"/>
    <p:sldId id="57937" r:id="rId35"/>
    <p:sldId id="57941" r:id="rId36"/>
    <p:sldId id="57947" r:id="rId37"/>
    <p:sldId id="764" r:id="rId38"/>
    <p:sldId id="57938" r:id="rId39"/>
    <p:sldId id="772" r:id="rId40"/>
    <p:sldId id="57933" r:id="rId41"/>
    <p:sldId id="774" r:id="rId42"/>
    <p:sldId id="57939" r:id="rId43"/>
    <p:sldId id="777" r:id="rId44"/>
    <p:sldId id="57940" r:id="rId45"/>
    <p:sldId id="775" r:id="rId46"/>
    <p:sldId id="57942" r:id="rId47"/>
    <p:sldId id="781" r:id="rId48"/>
    <p:sldId id="57932" r:id="rId49"/>
    <p:sldId id="57943" r:id="rId50"/>
    <p:sldId id="57605" r:id="rId51"/>
    <p:sldId id="57604" r:id="rId52"/>
    <p:sldId id="57590" r:id="rId53"/>
    <p:sldId id="57624" r:id="rId54"/>
    <p:sldId id="57948" r:id="rId55"/>
    <p:sldId id="57949" r:id="rId56"/>
    <p:sldId id="57619" r:id="rId57"/>
    <p:sldId id="57944" r:id="rId58"/>
    <p:sldId id="57950" r:id="rId59"/>
    <p:sldId id="57620" r:id="rId60"/>
    <p:sldId id="57623" r:id="rId61"/>
    <p:sldId id="57621" r:id="rId62"/>
    <p:sldId id="57954" r:id="rId63"/>
    <p:sldId id="57622" r:id="rId64"/>
    <p:sldId id="57951" r:id="rId65"/>
    <p:sldId id="57955" r:id="rId66"/>
    <p:sldId id="57953" r:id="rId67"/>
    <p:sldId id="57952" r:id="rId68"/>
    <p:sldId id="57615" r:id="rId69"/>
    <p:sldId id="256" r:id="rId70"/>
    <p:sldId id="57930" r:id="rId71"/>
    <p:sldId id="57617" r:id="rId72"/>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5714" autoAdjust="0"/>
  </p:normalViewPr>
  <p:slideViewPr>
    <p:cSldViewPr>
      <p:cViewPr varScale="1">
        <p:scale>
          <a:sx n="103" d="100"/>
          <a:sy n="103" d="100"/>
        </p:scale>
        <p:origin x="101" y="341"/>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5475"/>
    </p:cViewPr>
  </p:sorterViewPr>
  <p:notesViewPr>
    <p:cSldViewPr>
      <p:cViewPr varScale="1">
        <p:scale>
          <a:sx n="80" d="100"/>
          <a:sy n="80" d="100"/>
        </p:scale>
        <p:origin x="1987"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26.1-2.Son of Man, Pesakh, Execution Stake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.22.2018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26.1-2.Son of Man, Pesakh, Execution Stake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.22.2018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itycoalitionforisrael.org/?p=1571004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26.1-2.Son of Man, Pesakh, Execution Stake</a:t>
            </a:r>
          </a:p>
        </p:txBody>
      </p:sp>
      <p:sp>
        <p:nvSpPr>
          <p:cNvPr id="5" name="Rectangle 3"/>
          <p:cNvSpPr>
            <a:spLocks noGrp="1" noChangeArrowheads="1"/>
          </p:cNvSpPr>
          <p:nvPr>
            <p:ph type="dt" idx="1"/>
          </p:nvPr>
        </p:nvSpPr>
        <p:spPr>
          <a:ln/>
        </p:spPr>
        <p:txBody>
          <a:bodyPr/>
          <a:lstStyle/>
          <a:p>
            <a:r>
              <a:rPr lang="en-US" altLang="en-US">
                <a:solidFill>
                  <a:prstClr val="white"/>
                </a:solidFill>
              </a:rPr>
              <a:t>Dec .22.2018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https://unitycoalitionforisrael.org/?p=15710045</a:t>
            </a:r>
          </a:p>
        </p:txBody>
      </p:sp>
    </p:spTree>
    <p:extLst>
      <p:ext uri="{BB962C8B-B14F-4D97-AF65-F5344CB8AC3E}">
        <p14:creationId xmlns:p14="http://schemas.microsoft.com/office/powerpoint/2010/main" val="270170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https://unitycoalitionforisrael.org/?p=15710045</a:t>
            </a:r>
          </a:p>
          <a:p>
            <a:r>
              <a:rPr lang="en-US" altLang="en-US" sz="1050" dirty="0"/>
              <a:t>Pray for the overthrow of the Ayatollahs!!</a:t>
            </a:r>
          </a:p>
        </p:txBody>
      </p:sp>
    </p:spTree>
    <p:extLst>
      <p:ext uri="{BB962C8B-B14F-4D97-AF65-F5344CB8AC3E}">
        <p14:creationId xmlns:p14="http://schemas.microsoft.com/office/powerpoint/2010/main" val="10028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8017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94393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not seem that there is a whole sermon in this verse, but as I was dividing the scriptures for reading, the Ruakh seems to say, this is a message.   Really?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14477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https://www.thefreedictionary.com/counterpoint</a:t>
            </a:r>
          </a:p>
        </p:txBody>
      </p:sp>
    </p:spTree>
    <p:extLst>
      <p:ext uri="{BB962C8B-B14F-4D97-AF65-F5344CB8AC3E}">
        <p14:creationId xmlns:p14="http://schemas.microsoft.com/office/powerpoint/2010/main" val="160434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74061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9799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Spoke about this, but briefly, last week.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217789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Spoke about this briefly just last week, but need to amplify</a:t>
            </a:r>
          </a:p>
        </p:txBody>
      </p:sp>
    </p:spTree>
    <p:extLst>
      <p:ext uri="{BB962C8B-B14F-4D97-AF65-F5344CB8AC3E}">
        <p14:creationId xmlns:p14="http://schemas.microsoft.com/office/powerpoint/2010/main" val="192388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11153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44AFF24-F1C7-4665-9DA2-3D865A029C48}"/>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AEAFF221-9BCF-41BF-B6B4-3782372841BC}"/>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2869830D-2F88-43EC-A641-260C80EA3CFC}"/>
              </a:ext>
            </a:extLst>
          </p:cNvPr>
          <p:cNvSpPr>
            <a:spLocks noGrp="1" noChangeArrowheads="1"/>
          </p:cNvSpPr>
          <p:nvPr>
            <p:ph type="sldNum" sz="quarter" idx="5"/>
          </p:nvPr>
        </p:nvSpPr>
        <p:spPr>
          <a:ln/>
        </p:spPr>
        <p:txBody>
          <a:bodyPr/>
          <a:lstStyle/>
          <a:p>
            <a:fld id="{D4954369-E609-443C-94AB-B0FD698AAE00}" type="slidenum">
              <a:rPr lang="en-US" altLang="en-US"/>
              <a:pPr/>
              <a:t>20</a:t>
            </a:fld>
            <a:endParaRPr lang="en-US" altLang="en-US"/>
          </a:p>
        </p:txBody>
      </p:sp>
      <p:sp>
        <p:nvSpPr>
          <p:cNvPr id="1746946" name="Rectangle 2">
            <a:extLst>
              <a:ext uri="{FF2B5EF4-FFF2-40B4-BE49-F238E27FC236}">
                <a16:creationId xmlns:a16="http://schemas.microsoft.com/office/drawing/2014/main" id="{4A881CDA-A07A-412F-BCD4-B5E94FFA2953}"/>
              </a:ext>
            </a:extLst>
          </p:cNvPr>
          <p:cNvSpPr>
            <a:spLocks noRot="1" noChangeArrowheads="1" noTextEdit="1"/>
          </p:cNvSpPr>
          <p:nvPr>
            <p:ph type="sldImg"/>
          </p:nvPr>
        </p:nvSpPr>
        <p:spPr>
          <a:ln/>
        </p:spPr>
      </p:sp>
      <p:sp>
        <p:nvSpPr>
          <p:cNvPr id="1746947" name="Rectangle 3">
            <a:extLst>
              <a:ext uri="{FF2B5EF4-FFF2-40B4-BE49-F238E27FC236}">
                <a16:creationId xmlns:a16="http://schemas.microsoft.com/office/drawing/2014/main" id="{405388E5-45B7-473D-8DDC-E05EE95EC1D9}"/>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3C5D2CD-3735-45EC-A781-8C6BBE13619B}"/>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703AD701-3AC5-44D2-8A5F-CE0574533B80}"/>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0FB16CB1-441D-4F87-A820-1AD3E0A184FA}"/>
              </a:ext>
            </a:extLst>
          </p:cNvPr>
          <p:cNvSpPr>
            <a:spLocks noGrp="1" noChangeArrowheads="1"/>
          </p:cNvSpPr>
          <p:nvPr>
            <p:ph type="sldNum" sz="quarter" idx="5"/>
          </p:nvPr>
        </p:nvSpPr>
        <p:spPr>
          <a:ln/>
        </p:spPr>
        <p:txBody>
          <a:bodyPr/>
          <a:lstStyle/>
          <a:p>
            <a:fld id="{63032C48-B9A0-4CF4-91FB-240A990AD3A0}" type="slidenum">
              <a:rPr lang="en-US" altLang="en-US"/>
              <a:pPr/>
              <a:t>21</a:t>
            </a:fld>
            <a:endParaRPr lang="en-US" altLang="en-US"/>
          </a:p>
        </p:txBody>
      </p:sp>
      <p:sp>
        <p:nvSpPr>
          <p:cNvPr id="1753090" name="Rectangle 2">
            <a:extLst>
              <a:ext uri="{FF2B5EF4-FFF2-40B4-BE49-F238E27FC236}">
                <a16:creationId xmlns:a16="http://schemas.microsoft.com/office/drawing/2014/main" id="{769EE362-C00A-43D9-A2DB-4C2FFE7FFDBE}"/>
              </a:ext>
            </a:extLst>
          </p:cNvPr>
          <p:cNvSpPr>
            <a:spLocks noRot="1" noChangeArrowheads="1" noTextEdit="1"/>
          </p:cNvSpPr>
          <p:nvPr>
            <p:ph type="sldImg"/>
          </p:nvPr>
        </p:nvSpPr>
        <p:spPr>
          <a:ln/>
        </p:spPr>
      </p:sp>
      <p:sp>
        <p:nvSpPr>
          <p:cNvPr id="1753091" name="Rectangle 3">
            <a:extLst>
              <a:ext uri="{FF2B5EF4-FFF2-40B4-BE49-F238E27FC236}">
                <a16:creationId xmlns:a16="http://schemas.microsoft.com/office/drawing/2014/main" id="{064BF7D6-6A87-4E81-936F-472DB213A67E}"/>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3C5D2CD-3735-45EC-A781-8C6BBE13619B}"/>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703AD701-3AC5-44D2-8A5F-CE0574533B80}"/>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0FB16CB1-441D-4F87-A820-1AD3E0A184FA}"/>
              </a:ext>
            </a:extLst>
          </p:cNvPr>
          <p:cNvSpPr>
            <a:spLocks noGrp="1" noChangeArrowheads="1"/>
          </p:cNvSpPr>
          <p:nvPr>
            <p:ph type="sldNum" sz="quarter" idx="5"/>
          </p:nvPr>
        </p:nvSpPr>
        <p:spPr>
          <a:ln/>
        </p:spPr>
        <p:txBody>
          <a:bodyPr/>
          <a:lstStyle/>
          <a:p>
            <a:fld id="{63032C48-B9A0-4CF4-91FB-240A990AD3A0}" type="slidenum">
              <a:rPr lang="en-US" altLang="en-US"/>
              <a:pPr/>
              <a:t>22</a:t>
            </a:fld>
            <a:endParaRPr lang="en-US" altLang="en-US"/>
          </a:p>
        </p:txBody>
      </p:sp>
      <p:sp>
        <p:nvSpPr>
          <p:cNvPr id="1753090" name="Rectangle 2">
            <a:extLst>
              <a:ext uri="{FF2B5EF4-FFF2-40B4-BE49-F238E27FC236}">
                <a16:creationId xmlns:a16="http://schemas.microsoft.com/office/drawing/2014/main" id="{769EE362-C00A-43D9-A2DB-4C2FFE7FFDBE}"/>
              </a:ext>
            </a:extLst>
          </p:cNvPr>
          <p:cNvSpPr>
            <a:spLocks noRot="1" noChangeArrowheads="1" noTextEdit="1"/>
          </p:cNvSpPr>
          <p:nvPr>
            <p:ph type="sldImg"/>
          </p:nvPr>
        </p:nvSpPr>
        <p:spPr>
          <a:ln/>
        </p:spPr>
      </p:sp>
      <p:sp>
        <p:nvSpPr>
          <p:cNvPr id="1753091" name="Rectangle 3">
            <a:extLst>
              <a:ext uri="{FF2B5EF4-FFF2-40B4-BE49-F238E27FC236}">
                <a16:creationId xmlns:a16="http://schemas.microsoft.com/office/drawing/2014/main" id="{064BF7D6-6A87-4E81-936F-472DB213A67E}"/>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176418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5E0D0A7-7124-41D7-9F8E-E095743C0EAA}"/>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C10518BA-4591-43BC-A589-79F5A7B5E1E6}"/>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28CBBDB0-A7A4-4419-85ED-BB45BB38D414}"/>
              </a:ext>
            </a:extLst>
          </p:cNvPr>
          <p:cNvSpPr>
            <a:spLocks noGrp="1" noChangeArrowheads="1"/>
          </p:cNvSpPr>
          <p:nvPr>
            <p:ph type="sldNum" sz="quarter" idx="5"/>
          </p:nvPr>
        </p:nvSpPr>
        <p:spPr>
          <a:ln/>
        </p:spPr>
        <p:txBody>
          <a:bodyPr/>
          <a:lstStyle/>
          <a:p>
            <a:fld id="{364D18D1-32E4-41DF-B130-CD6E2230C2AF}" type="slidenum">
              <a:rPr lang="en-US" altLang="en-US"/>
              <a:pPr/>
              <a:t>23</a:t>
            </a:fld>
            <a:endParaRPr lang="en-US" altLang="en-US"/>
          </a:p>
        </p:txBody>
      </p:sp>
      <p:sp>
        <p:nvSpPr>
          <p:cNvPr id="1755138" name="Rectangle 2">
            <a:extLst>
              <a:ext uri="{FF2B5EF4-FFF2-40B4-BE49-F238E27FC236}">
                <a16:creationId xmlns:a16="http://schemas.microsoft.com/office/drawing/2014/main" id="{D4814935-EC09-45E4-83AB-EEC0C9406D7F}"/>
              </a:ext>
            </a:extLst>
          </p:cNvPr>
          <p:cNvSpPr>
            <a:spLocks noRot="1" noChangeArrowheads="1" noTextEdit="1"/>
          </p:cNvSpPr>
          <p:nvPr>
            <p:ph type="sldImg"/>
          </p:nvPr>
        </p:nvSpPr>
        <p:spPr>
          <a:ln/>
        </p:spPr>
      </p:sp>
      <p:sp>
        <p:nvSpPr>
          <p:cNvPr id="1755139" name="Rectangle 3">
            <a:extLst>
              <a:ext uri="{FF2B5EF4-FFF2-40B4-BE49-F238E27FC236}">
                <a16:creationId xmlns:a16="http://schemas.microsoft.com/office/drawing/2014/main" id="{F08BDBDC-EBF1-443F-A329-FB934A026E2F}"/>
              </a:ext>
            </a:extLst>
          </p:cNvPr>
          <p:cNvSpPr>
            <a:spLocks noGrp="1" noChangeArrowheads="1"/>
          </p:cNvSpPr>
          <p:nvPr>
            <p:ph type="body" idx="1"/>
          </p:nvPr>
        </p:nvSpPr>
        <p:spPr>
          <a:xfrm>
            <a:off x="152400" y="4114800"/>
            <a:ext cx="6553200" cy="4876800"/>
          </a:xfrm>
        </p:spPr>
        <p:txBody>
          <a:bodyPr/>
          <a:lstStyle/>
          <a:p>
            <a:r>
              <a:rPr lang="en-US" altLang="en-US"/>
              <a:t>Bear with me, he’s speaking as a non-believer about our faith, so uses non-Messianic terminology.</a:t>
            </a:r>
            <a:endParaRPr lang="he-IL" altLang="en-US"/>
          </a:p>
          <a:p>
            <a:r>
              <a:rPr lang="en-US" altLang="en-US"/>
              <a:t>Quotes from p 1-2, 5</a:t>
            </a:r>
            <a:r>
              <a:rPr lang="he-IL" altLang="en-US"/>
              <a:t>-</a:t>
            </a:r>
            <a:r>
              <a:rPr lang="en-US" altLang="en-US"/>
              <a:t>6, 25-26</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A7638B0-BEE0-48C2-AB34-89205D564EE3}"/>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98ACA5B7-C155-4449-9F31-1F51B5FFED36}"/>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28087C91-1E74-4C55-88E1-AC9321816603}"/>
              </a:ext>
            </a:extLst>
          </p:cNvPr>
          <p:cNvSpPr>
            <a:spLocks noGrp="1" noChangeArrowheads="1"/>
          </p:cNvSpPr>
          <p:nvPr>
            <p:ph type="sldNum" sz="quarter" idx="5"/>
          </p:nvPr>
        </p:nvSpPr>
        <p:spPr>
          <a:ln/>
        </p:spPr>
        <p:txBody>
          <a:bodyPr/>
          <a:lstStyle/>
          <a:p>
            <a:fld id="{0E863520-B313-4325-AC90-A8C95A5E7E95}" type="slidenum">
              <a:rPr lang="en-US" altLang="en-US"/>
              <a:pPr/>
              <a:t>24</a:t>
            </a:fld>
            <a:endParaRPr lang="en-US" altLang="en-US"/>
          </a:p>
        </p:txBody>
      </p:sp>
      <p:sp>
        <p:nvSpPr>
          <p:cNvPr id="1759234" name="Rectangle 2">
            <a:extLst>
              <a:ext uri="{FF2B5EF4-FFF2-40B4-BE49-F238E27FC236}">
                <a16:creationId xmlns:a16="http://schemas.microsoft.com/office/drawing/2014/main" id="{C52890EE-5181-4FD9-B574-DA7CF5C5C937}"/>
              </a:ext>
            </a:extLst>
          </p:cNvPr>
          <p:cNvSpPr>
            <a:spLocks noRot="1" noChangeArrowheads="1" noTextEdit="1"/>
          </p:cNvSpPr>
          <p:nvPr>
            <p:ph type="sldImg"/>
          </p:nvPr>
        </p:nvSpPr>
        <p:spPr>
          <a:ln/>
        </p:spPr>
      </p:sp>
      <p:sp>
        <p:nvSpPr>
          <p:cNvPr id="1759235" name="Rectangle 3">
            <a:extLst>
              <a:ext uri="{FF2B5EF4-FFF2-40B4-BE49-F238E27FC236}">
                <a16:creationId xmlns:a16="http://schemas.microsoft.com/office/drawing/2014/main" id="{F41D367C-0ECE-41CD-B14D-5723E1462F05}"/>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1FC771E-6DAB-4185-85C4-C48A5A5CE7FE}"/>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AE3E8DDE-8DD4-4BB0-8078-DD53558D891B}"/>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D3807678-303A-46AB-8FAA-C1ADE804F154}"/>
              </a:ext>
            </a:extLst>
          </p:cNvPr>
          <p:cNvSpPr>
            <a:spLocks noGrp="1" noChangeArrowheads="1"/>
          </p:cNvSpPr>
          <p:nvPr>
            <p:ph type="sldNum" sz="quarter" idx="5"/>
          </p:nvPr>
        </p:nvSpPr>
        <p:spPr>
          <a:ln/>
        </p:spPr>
        <p:txBody>
          <a:bodyPr/>
          <a:lstStyle/>
          <a:p>
            <a:fld id="{6921F3FC-C055-4705-BB54-C3AF035FAE24}" type="slidenum">
              <a:rPr lang="en-US" altLang="en-US"/>
              <a:pPr/>
              <a:t>25</a:t>
            </a:fld>
            <a:endParaRPr lang="en-US" altLang="en-US"/>
          </a:p>
        </p:txBody>
      </p:sp>
      <p:sp>
        <p:nvSpPr>
          <p:cNvPr id="1765378" name="Rectangle 2">
            <a:extLst>
              <a:ext uri="{FF2B5EF4-FFF2-40B4-BE49-F238E27FC236}">
                <a16:creationId xmlns:a16="http://schemas.microsoft.com/office/drawing/2014/main" id="{DDC10F3C-5994-4A04-A2AF-568AC99E7683}"/>
              </a:ext>
            </a:extLst>
          </p:cNvPr>
          <p:cNvSpPr>
            <a:spLocks noRot="1" noChangeArrowheads="1" noTextEdit="1"/>
          </p:cNvSpPr>
          <p:nvPr>
            <p:ph type="sldImg"/>
          </p:nvPr>
        </p:nvSpPr>
        <p:spPr>
          <a:ln/>
        </p:spPr>
      </p:sp>
      <p:sp>
        <p:nvSpPr>
          <p:cNvPr id="1765379" name="Rectangle 3">
            <a:extLst>
              <a:ext uri="{FF2B5EF4-FFF2-40B4-BE49-F238E27FC236}">
                <a16:creationId xmlns:a16="http://schemas.microsoft.com/office/drawing/2014/main" id="{8BDAB160-BD21-42CC-95B9-7760FAA01A79}"/>
              </a:ext>
            </a:extLst>
          </p:cNvPr>
          <p:cNvSpPr>
            <a:spLocks noGrp="1" noChangeArrowheads="1"/>
          </p:cNvSpPr>
          <p:nvPr>
            <p:ph type="body" idx="1"/>
          </p:nvPr>
        </p:nvSpPr>
        <p:spPr>
          <a:xfrm>
            <a:off x="152400" y="4114800"/>
            <a:ext cx="6553200" cy="4876800"/>
          </a:xfrm>
        </p:spPr>
        <p:txBody>
          <a:bodyPr/>
          <a:lstStyle/>
          <a:p>
            <a:r>
              <a:rPr lang="en-US" altLang="en-US"/>
              <a:t>Later got to have secondary meanings, but at first, simply son of G-d as royal king with divinely appointed authority.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01005D4-367E-4652-A437-7C69F72C0ADC}"/>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23194494-37DE-4839-A506-C234078D2961}"/>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F5C806D5-BFAC-4293-A0D4-162495F6A218}"/>
              </a:ext>
            </a:extLst>
          </p:cNvPr>
          <p:cNvSpPr>
            <a:spLocks noGrp="1" noChangeArrowheads="1"/>
          </p:cNvSpPr>
          <p:nvPr>
            <p:ph type="sldNum" sz="quarter" idx="5"/>
          </p:nvPr>
        </p:nvSpPr>
        <p:spPr>
          <a:ln/>
        </p:spPr>
        <p:txBody>
          <a:bodyPr/>
          <a:lstStyle/>
          <a:p>
            <a:fld id="{FFD6B728-6AF7-4047-95AD-EEC1E7452159}" type="slidenum">
              <a:rPr lang="en-US" altLang="en-US"/>
              <a:pPr/>
              <a:t>26</a:t>
            </a:fld>
            <a:endParaRPr lang="en-US" altLang="en-US"/>
          </a:p>
        </p:txBody>
      </p:sp>
      <p:sp>
        <p:nvSpPr>
          <p:cNvPr id="1761282" name="Rectangle 2">
            <a:extLst>
              <a:ext uri="{FF2B5EF4-FFF2-40B4-BE49-F238E27FC236}">
                <a16:creationId xmlns:a16="http://schemas.microsoft.com/office/drawing/2014/main" id="{D1FF146E-3EC0-4B88-8E1D-2390EB1BB84A}"/>
              </a:ext>
            </a:extLst>
          </p:cNvPr>
          <p:cNvSpPr>
            <a:spLocks noRot="1" noChangeArrowheads="1" noTextEdit="1"/>
          </p:cNvSpPr>
          <p:nvPr>
            <p:ph type="sldImg"/>
          </p:nvPr>
        </p:nvSpPr>
        <p:spPr>
          <a:ln/>
        </p:spPr>
      </p:sp>
      <p:sp>
        <p:nvSpPr>
          <p:cNvPr id="1761283" name="Rectangle 3">
            <a:extLst>
              <a:ext uri="{FF2B5EF4-FFF2-40B4-BE49-F238E27FC236}">
                <a16:creationId xmlns:a16="http://schemas.microsoft.com/office/drawing/2014/main" id="{FB6D9C51-0332-4881-B52D-93043D7B6FFB}"/>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01005D4-367E-4652-A437-7C69F72C0ADC}"/>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23194494-37DE-4839-A506-C234078D2961}"/>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F5C806D5-BFAC-4293-A0D4-162495F6A218}"/>
              </a:ext>
            </a:extLst>
          </p:cNvPr>
          <p:cNvSpPr>
            <a:spLocks noGrp="1" noChangeArrowheads="1"/>
          </p:cNvSpPr>
          <p:nvPr>
            <p:ph type="sldNum" sz="quarter" idx="5"/>
          </p:nvPr>
        </p:nvSpPr>
        <p:spPr>
          <a:ln/>
        </p:spPr>
        <p:txBody>
          <a:bodyPr/>
          <a:lstStyle/>
          <a:p>
            <a:fld id="{FFD6B728-6AF7-4047-95AD-EEC1E7452159}" type="slidenum">
              <a:rPr lang="en-US" altLang="en-US"/>
              <a:pPr/>
              <a:t>27</a:t>
            </a:fld>
            <a:endParaRPr lang="en-US" altLang="en-US"/>
          </a:p>
        </p:txBody>
      </p:sp>
      <p:sp>
        <p:nvSpPr>
          <p:cNvPr id="1761282" name="Rectangle 2">
            <a:extLst>
              <a:ext uri="{FF2B5EF4-FFF2-40B4-BE49-F238E27FC236}">
                <a16:creationId xmlns:a16="http://schemas.microsoft.com/office/drawing/2014/main" id="{D1FF146E-3EC0-4B88-8E1D-2390EB1BB84A}"/>
              </a:ext>
            </a:extLst>
          </p:cNvPr>
          <p:cNvSpPr>
            <a:spLocks noRot="1" noChangeArrowheads="1" noTextEdit="1"/>
          </p:cNvSpPr>
          <p:nvPr>
            <p:ph type="sldImg"/>
          </p:nvPr>
        </p:nvSpPr>
        <p:spPr>
          <a:ln/>
        </p:spPr>
      </p:sp>
      <p:sp>
        <p:nvSpPr>
          <p:cNvPr id="1761283" name="Rectangle 3">
            <a:extLst>
              <a:ext uri="{FF2B5EF4-FFF2-40B4-BE49-F238E27FC236}">
                <a16:creationId xmlns:a16="http://schemas.microsoft.com/office/drawing/2014/main" id="{FB6D9C51-0332-4881-B52D-93043D7B6FFB}"/>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1671552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E391AFC-E511-4DDD-876B-E97E7D43D933}"/>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9E8B3563-4613-4760-A937-7B097E332F4D}"/>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A3E5AF01-B3CE-4E8A-9C2D-77AD6675C302}"/>
              </a:ext>
            </a:extLst>
          </p:cNvPr>
          <p:cNvSpPr>
            <a:spLocks noGrp="1" noChangeArrowheads="1"/>
          </p:cNvSpPr>
          <p:nvPr>
            <p:ph type="sldNum" sz="quarter" idx="5"/>
          </p:nvPr>
        </p:nvSpPr>
        <p:spPr>
          <a:ln/>
        </p:spPr>
        <p:txBody>
          <a:bodyPr/>
          <a:lstStyle/>
          <a:p>
            <a:fld id="{87E67682-4176-4E98-AFB1-D377BAE6E970}" type="slidenum">
              <a:rPr lang="en-US" altLang="en-US"/>
              <a:pPr/>
              <a:t>28</a:t>
            </a:fld>
            <a:endParaRPr lang="en-US" altLang="en-US"/>
          </a:p>
        </p:txBody>
      </p:sp>
      <p:sp>
        <p:nvSpPr>
          <p:cNvPr id="1775618" name="Rectangle 2">
            <a:extLst>
              <a:ext uri="{FF2B5EF4-FFF2-40B4-BE49-F238E27FC236}">
                <a16:creationId xmlns:a16="http://schemas.microsoft.com/office/drawing/2014/main" id="{99771D53-6663-40EE-A195-A47027A0D6E8}"/>
              </a:ext>
            </a:extLst>
          </p:cNvPr>
          <p:cNvSpPr>
            <a:spLocks noRot="1" noChangeArrowheads="1" noTextEdit="1"/>
          </p:cNvSpPr>
          <p:nvPr>
            <p:ph type="sldImg"/>
          </p:nvPr>
        </p:nvSpPr>
        <p:spPr>
          <a:ln/>
        </p:spPr>
      </p:sp>
      <p:sp>
        <p:nvSpPr>
          <p:cNvPr id="1775619" name="Rectangle 3">
            <a:extLst>
              <a:ext uri="{FF2B5EF4-FFF2-40B4-BE49-F238E27FC236}">
                <a16:creationId xmlns:a16="http://schemas.microsoft.com/office/drawing/2014/main" id="{5FB7C6B4-1908-44F5-B114-E92639229BB6}"/>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E391AFC-E511-4DDD-876B-E97E7D43D933}"/>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9E8B3563-4613-4760-A937-7B097E332F4D}"/>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A3E5AF01-B3CE-4E8A-9C2D-77AD6675C302}"/>
              </a:ext>
            </a:extLst>
          </p:cNvPr>
          <p:cNvSpPr>
            <a:spLocks noGrp="1" noChangeArrowheads="1"/>
          </p:cNvSpPr>
          <p:nvPr>
            <p:ph type="sldNum" sz="quarter" idx="5"/>
          </p:nvPr>
        </p:nvSpPr>
        <p:spPr>
          <a:ln/>
        </p:spPr>
        <p:txBody>
          <a:bodyPr/>
          <a:lstStyle/>
          <a:p>
            <a:fld id="{87E67682-4176-4E98-AFB1-D377BAE6E970}" type="slidenum">
              <a:rPr lang="en-US" altLang="en-US"/>
              <a:pPr/>
              <a:t>29</a:t>
            </a:fld>
            <a:endParaRPr lang="en-US" altLang="en-US"/>
          </a:p>
        </p:txBody>
      </p:sp>
      <p:sp>
        <p:nvSpPr>
          <p:cNvPr id="1775618" name="Rectangle 2">
            <a:extLst>
              <a:ext uri="{FF2B5EF4-FFF2-40B4-BE49-F238E27FC236}">
                <a16:creationId xmlns:a16="http://schemas.microsoft.com/office/drawing/2014/main" id="{99771D53-6663-40EE-A195-A47027A0D6E8}"/>
              </a:ext>
            </a:extLst>
          </p:cNvPr>
          <p:cNvSpPr>
            <a:spLocks noRot="1" noChangeArrowheads="1" noTextEdit="1"/>
          </p:cNvSpPr>
          <p:nvPr>
            <p:ph type="sldImg"/>
          </p:nvPr>
        </p:nvSpPr>
        <p:spPr>
          <a:ln/>
        </p:spPr>
      </p:sp>
      <p:sp>
        <p:nvSpPr>
          <p:cNvPr id="1775619" name="Rectangle 3">
            <a:extLst>
              <a:ext uri="{FF2B5EF4-FFF2-40B4-BE49-F238E27FC236}">
                <a16:creationId xmlns:a16="http://schemas.microsoft.com/office/drawing/2014/main" id="{5FB7C6B4-1908-44F5-B114-E92639229BB6}"/>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93860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37561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15610FD-0C5C-4121-9DEC-08268D67C03D}"/>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9688E96F-0132-43C5-8965-CCC3270112AC}"/>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58ECE713-0CD3-4BC2-A1F5-9452E38A3C31}"/>
              </a:ext>
            </a:extLst>
          </p:cNvPr>
          <p:cNvSpPr>
            <a:spLocks noGrp="1" noChangeArrowheads="1"/>
          </p:cNvSpPr>
          <p:nvPr>
            <p:ph type="sldNum" sz="quarter" idx="5"/>
          </p:nvPr>
        </p:nvSpPr>
        <p:spPr>
          <a:ln/>
        </p:spPr>
        <p:txBody>
          <a:bodyPr/>
          <a:lstStyle/>
          <a:p>
            <a:fld id="{9DCBB2DC-C2AC-48A6-9FCD-3338C289E406}" type="slidenum">
              <a:rPr lang="en-US" altLang="en-US"/>
              <a:pPr/>
              <a:t>30</a:t>
            </a:fld>
            <a:endParaRPr lang="en-US" altLang="en-US"/>
          </a:p>
        </p:txBody>
      </p:sp>
      <p:sp>
        <p:nvSpPr>
          <p:cNvPr id="1763330" name="Rectangle 2">
            <a:extLst>
              <a:ext uri="{FF2B5EF4-FFF2-40B4-BE49-F238E27FC236}">
                <a16:creationId xmlns:a16="http://schemas.microsoft.com/office/drawing/2014/main" id="{613F3614-7AD1-428C-9028-C1AD8A086264}"/>
              </a:ext>
            </a:extLst>
          </p:cNvPr>
          <p:cNvSpPr>
            <a:spLocks noRot="1" noChangeArrowheads="1" noTextEdit="1"/>
          </p:cNvSpPr>
          <p:nvPr>
            <p:ph type="sldImg"/>
          </p:nvPr>
        </p:nvSpPr>
        <p:spPr>
          <a:ln/>
        </p:spPr>
      </p:sp>
      <p:sp>
        <p:nvSpPr>
          <p:cNvPr id="1763331" name="Rectangle 3">
            <a:extLst>
              <a:ext uri="{FF2B5EF4-FFF2-40B4-BE49-F238E27FC236}">
                <a16:creationId xmlns:a16="http://schemas.microsoft.com/office/drawing/2014/main" id="{837085A2-D431-48D4-8BEF-807EF36AD4D9}"/>
              </a:ext>
            </a:extLst>
          </p:cNvPr>
          <p:cNvSpPr>
            <a:spLocks noGrp="1" noChangeArrowheads="1"/>
          </p:cNvSpPr>
          <p:nvPr>
            <p:ph type="body" idx="1"/>
          </p:nvPr>
        </p:nvSpPr>
        <p:spPr>
          <a:xfrm>
            <a:off x="152400" y="4114800"/>
            <a:ext cx="6553200" cy="4876800"/>
          </a:xfrm>
        </p:spPr>
        <p:txBody>
          <a:bodyPr/>
          <a:lstStyle/>
          <a:p>
            <a:r>
              <a:rPr lang="en-US" altLang="en-US"/>
              <a:t>Reversal: Son of G-d = divinely appointed king.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15610FD-0C5C-4121-9DEC-08268D67C03D}"/>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9688E96F-0132-43C5-8965-CCC3270112AC}"/>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58ECE713-0CD3-4BC2-A1F5-9452E38A3C31}"/>
              </a:ext>
            </a:extLst>
          </p:cNvPr>
          <p:cNvSpPr>
            <a:spLocks noGrp="1" noChangeArrowheads="1"/>
          </p:cNvSpPr>
          <p:nvPr>
            <p:ph type="sldNum" sz="quarter" idx="5"/>
          </p:nvPr>
        </p:nvSpPr>
        <p:spPr>
          <a:ln/>
        </p:spPr>
        <p:txBody>
          <a:bodyPr/>
          <a:lstStyle/>
          <a:p>
            <a:fld id="{9DCBB2DC-C2AC-48A6-9FCD-3338C289E406}" type="slidenum">
              <a:rPr lang="en-US" altLang="en-US"/>
              <a:pPr/>
              <a:t>31</a:t>
            </a:fld>
            <a:endParaRPr lang="en-US" altLang="en-US"/>
          </a:p>
        </p:txBody>
      </p:sp>
      <p:sp>
        <p:nvSpPr>
          <p:cNvPr id="1763330" name="Rectangle 2">
            <a:extLst>
              <a:ext uri="{FF2B5EF4-FFF2-40B4-BE49-F238E27FC236}">
                <a16:creationId xmlns:a16="http://schemas.microsoft.com/office/drawing/2014/main" id="{613F3614-7AD1-428C-9028-C1AD8A086264}"/>
              </a:ext>
            </a:extLst>
          </p:cNvPr>
          <p:cNvSpPr>
            <a:spLocks noRot="1" noChangeArrowheads="1" noTextEdit="1"/>
          </p:cNvSpPr>
          <p:nvPr>
            <p:ph type="sldImg"/>
          </p:nvPr>
        </p:nvSpPr>
        <p:spPr>
          <a:ln/>
        </p:spPr>
      </p:sp>
      <p:sp>
        <p:nvSpPr>
          <p:cNvPr id="1763331" name="Rectangle 3">
            <a:extLst>
              <a:ext uri="{FF2B5EF4-FFF2-40B4-BE49-F238E27FC236}">
                <a16:creationId xmlns:a16="http://schemas.microsoft.com/office/drawing/2014/main" id="{837085A2-D431-48D4-8BEF-807EF36AD4D9}"/>
              </a:ext>
            </a:extLst>
          </p:cNvPr>
          <p:cNvSpPr>
            <a:spLocks noGrp="1" noChangeArrowheads="1"/>
          </p:cNvSpPr>
          <p:nvPr>
            <p:ph type="body" idx="1"/>
          </p:nvPr>
        </p:nvSpPr>
        <p:spPr>
          <a:xfrm>
            <a:off x="152400" y="4114800"/>
            <a:ext cx="6553200" cy="4876800"/>
          </a:xfrm>
        </p:spPr>
        <p:txBody>
          <a:bodyPr/>
          <a:lstStyle/>
          <a:p>
            <a:r>
              <a:rPr lang="en-US" altLang="en-US"/>
              <a:t>Reversal: Son of G-d = divinely appointed king.</a:t>
            </a:r>
          </a:p>
        </p:txBody>
      </p:sp>
    </p:spTree>
    <p:extLst>
      <p:ext uri="{BB962C8B-B14F-4D97-AF65-F5344CB8AC3E}">
        <p14:creationId xmlns:p14="http://schemas.microsoft.com/office/powerpoint/2010/main" val="2671618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28878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37405C0-E403-44FB-BBB9-F249FF0A592A}"/>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1599C636-565E-4A6E-BBC2-73168CD514EA}"/>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7D1F80F2-5CBE-4589-873F-72F32A4E3FCC}"/>
              </a:ext>
            </a:extLst>
          </p:cNvPr>
          <p:cNvSpPr>
            <a:spLocks noGrp="1" noChangeArrowheads="1"/>
          </p:cNvSpPr>
          <p:nvPr>
            <p:ph type="sldNum" sz="quarter" idx="5"/>
          </p:nvPr>
        </p:nvSpPr>
        <p:spPr>
          <a:ln/>
        </p:spPr>
        <p:txBody>
          <a:bodyPr/>
          <a:lstStyle/>
          <a:p>
            <a:fld id="{BDA75FB3-8EE1-4306-8253-BA587EAB5CCD}" type="slidenum">
              <a:rPr lang="en-US" altLang="en-US"/>
              <a:pPr/>
              <a:t>33</a:t>
            </a:fld>
            <a:endParaRPr lang="en-US" altLang="en-US"/>
          </a:p>
        </p:txBody>
      </p:sp>
      <p:sp>
        <p:nvSpPr>
          <p:cNvPr id="1769474" name="Rectangle 2">
            <a:extLst>
              <a:ext uri="{FF2B5EF4-FFF2-40B4-BE49-F238E27FC236}">
                <a16:creationId xmlns:a16="http://schemas.microsoft.com/office/drawing/2014/main" id="{34690D47-9D02-4327-BC24-8D782FBFC6E8}"/>
              </a:ext>
            </a:extLst>
          </p:cNvPr>
          <p:cNvSpPr>
            <a:spLocks noRot="1" noChangeArrowheads="1" noTextEdit="1"/>
          </p:cNvSpPr>
          <p:nvPr>
            <p:ph type="sldImg"/>
          </p:nvPr>
        </p:nvSpPr>
        <p:spPr>
          <a:ln/>
        </p:spPr>
      </p:sp>
      <p:sp>
        <p:nvSpPr>
          <p:cNvPr id="1769475" name="Rectangle 3">
            <a:extLst>
              <a:ext uri="{FF2B5EF4-FFF2-40B4-BE49-F238E27FC236}">
                <a16:creationId xmlns:a16="http://schemas.microsoft.com/office/drawing/2014/main" id="{90B338B3-CEB6-4348-97A6-6656CE5CF42A}"/>
              </a:ext>
            </a:extLst>
          </p:cNvPr>
          <p:cNvSpPr>
            <a:spLocks noGrp="1" noChangeArrowheads="1"/>
          </p:cNvSpPr>
          <p:nvPr>
            <p:ph type="body" idx="1"/>
          </p:nvPr>
        </p:nvSpPr>
        <p:spPr>
          <a:xfrm>
            <a:off x="152400" y="4114800"/>
            <a:ext cx="6553200" cy="4876800"/>
          </a:xfrm>
        </p:spPr>
        <p:txBody>
          <a:bodyPr/>
          <a:lstStyle/>
          <a:p>
            <a:r>
              <a:rPr lang="en-US" altLang="en-US"/>
              <a:t>Total reversal of traditional Christian teaching.</a:t>
            </a:r>
          </a:p>
        </p:txBody>
      </p:sp>
    </p:spTree>
    <p:extLst>
      <p:ext uri="{BB962C8B-B14F-4D97-AF65-F5344CB8AC3E}">
        <p14:creationId xmlns:p14="http://schemas.microsoft.com/office/powerpoint/2010/main" val="1482207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154C86D-61B3-409F-8F8C-86861F6B46D3}"/>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2813DF91-BBD4-49AB-AFD9-F7EE37237192}"/>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60CA2D4A-8D99-4EBA-BEBF-2C400AA59DC7}"/>
              </a:ext>
            </a:extLst>
          </p:cNvPr>
          <p:cNvSpPr>
            <a:spLocks noGrp="1" noChangeArrowheads="1"/>
          </p:cNvSpPr>
          <p:nvPr>
            <p:ph type="sldNum" sz="quarter" idx="5"/>
          </p:nvPr>
        </p:nvSpPr>
        <p:spPr>
          <a:ln/>
        </p:spPr>
        <p:txBody>
          <a:bodyPr/>
          <a:lstStyle/>
          <a:p>
            <a:fld id="{AF657006-5FEB-4B5B-97BA-A6E4783D27F1}" type="slidenum">
              <a:rPr lang="en-US" altLang="en-US"/>
              <a:pPr/>
              <a:t>34</a:t>
            </a:fld>
            <a:endParaRPr lang="en-US" altLang="en-US"/>
          </a:p>
        </p:txBody>
      </p:sp>
      <p:sp>
        <p:nvSpPr>
          <p:cNvPr id="1751042" name="Rectangle 2">
            <a:extLst>
              <a:ext uri="{FF2B5EF4-FFF2-40B4-BE49-F238E27FC236}">
                <a16:creationId xmlns:a16="http://schemas.microsoft.com/office/drawing/2014/main" id="{47680AEC-6C78-479A-A2AD-30CB8082B9CC}"/>
              </a:ext>
            </a:extLst>
          </p:cNvPr>
          <p:cNvSpPr>
            <a:spLocks noRot="1" noChangeArrowheads="1" noTextEdit="1"/>
          </p:cNvSpPr>
          <p:nvPr>
            <p:ph type="sldImg"/>
          </p:nvPr>
        </p:nvSpPr>
        <p:spPr>
          <a:ln/>
        </p:spPr>
      </p:sp>
      <p:sp>
        <p:nvSpPr>
          <p:cNvPr id="1751043" name="Rectangle 3">
            <a:extLst>
              <a:ext uri="{FF2B5EF4-FFF2-40B4-BE49-F238E27FC236}">
                <a16:creationId xmlns:a16="http://schemas.microsoft.com/office/drawing/2014/main" id="{8CEFE7B4-5F8D-4162-883B-74A6881EF1EB}"/>
              </a:ext>
            </a:extLst>
          </p:cNvPr>
          <p:cNvSpPr>
            <a:spLocks noGrp="1" noChangeArrowheads="1"/>
          </p:cNvSpPr>
          <p:nvPr>
            <p:ph type="body" idx="1"/>
          </p:nvPr>
        </p:nvSpPr>
        <p:spPr>
          <a:xfrm>
            <a:off x="152400" y="4114800"/>
            <a:ext cx="6553200" cy="4876800"/>
          </a:xfrm>
        </p:spPr>
        <p:txBody>
          <a:bodyPr/>
          <a:lstStyle/>
          <a:p>
            <a:r>
              <a:rPr lang="en-US" altLang="en-US" dirty="0"/>
              <a:t>Coming with clouds Ps 18, and about 70 passages picture of G</a:t>
            </a:r>
          </a:p>
          <a:p>
            <a:r>
              <a:rPr lang="en-US" altLang="en-US" dirty="0"/>
              <a:t>In my distress I called to ADONAI; I cried out to my God. Out of his temple he heard my voice; my cry reached his ears. 7 "Then the earth quaked and shook, the foundations of the mountains trembled. They were shaken because he was angry. 8 Smoke arose in his nostrils; out of his mouth came devouring fire; sparks blazed forth from him. 9 He lowered heaven and came down with thick darkness under his feet. 10 He rode on a </a:t>
            </a:r>
            <a:r>
              <a:rPr lang="en-US" altLang="en-US" dirty="0" err="1"/>
              <a:t>keruv</a:t>
            </a:r>
            <a:r>
              <a:rPr lang="en-US" altLang="en-US" dirty="0"/>
              <a:t>; he flew, swooping down on the wings of the wind.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154C86D-61B3-409F-8F8C-86861F6B46D3}"/>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2813DF91-BBD4-49AB-AFD9-F7EE37237192}"/>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60CA2D4A-8D99-4EBA-BEBF-2C400AA59DC7}"/>
              </a:ext>
            </a:extLst>
          </p:cNvPr>
          <p:cNvSpPr>
            <a:spLocks noGrp="1" noChangeArrowheads="1"/>
          </p:cNvSpPr>
          <p:nvPr>
            <p:ph type="sldNum" sz="quarter" idx="5"/>
          </p:nvPr>
        </p:nvSpPr>
        <p:spPr>
          <a:ln/>
        </p:spPr>
        <p:txBody>
          <a:bodyPr/>
          <a:lstStyle/>
          <a:p>
            <a:fld id="{AF657006-5FEB-4B5B-97BA-A6E4783D27F1}" type="slidenum">
              <a:rPr lang="en-US" altLang="en-US"/>
              <a:pPr/>
              <a:t>35</a:t>
            </a:fld>
            <a:endParaRPr lang="en-US" altLang="en-US"/>
          </a:p>
        </p:txBody>
      </p:sp>
      <p:sp>
        <p:nvSpPr>
          <p:cNvPr id="1751042" name="Rectangle 2">
            <a:extLst>
              <a:ext uri="{FF2B5EF4-FFF2-40B4-BE49-F238E27FC236}">
                <a16:creationId xmlns:a16="http://schemas.microsoft.com/office/drawing/2014/main" id="{47680AEC-6C78-479A-A2AD-30CB8082B9CC}"/>
              </a:ext>
            </a:extLst>
          </p:cNvPr>
          <p:cNvSpPr>
            <a:spLocks noRot="1" noChangeArrowheads="1" noTextEdit="1"/>
          </p:cNvSpPr>
          <p:nvPr>
            <p:ph type="sldImg"/>
          </p:nvPr>
        </p:nvSpPr>
        <p:spPr>
          <a:ln/>
        </p:spPr>
      </p:sp>
      <p:sp>
        <p:nvSpPr>
          <p:cNvPr id="1751043" name="Rectangle 3">
            <a:extLst>
              <a:ext uri="{FF2B5EF4-FFF2-40B4-BE49-F238E27FC236}">
                <a16:creationId xmlns:a16="http://schemas.microsoft.com/office/drawing/2014/main" id="{8CEFE7B4-5F8D-4162-883B-74A6881EF1EB}"/>
              </a:ext>
            </a:extLst>
          </p:cNvPr>
          <p:cNvSpPr>
            <a:spLocks noGrp="1" noChangeArrowheads="1"/>
          </p:cNvSpPr>
          <p:nvPr>
            <p:ph type="body" idx="1"/>
          </p:nvPr>
        </p:nvSpPr>
        <p:spPr>
          <a:xfrm>
            <a:off x="152400" y="4114800"/>
            <a:ext cx="6553200" cy="4876800"/>
          </a:xfrm>
        </p:spPr>
        <p:txBody>
          <a:bodyPr/>
          <a:lstStyle/>
          <a:p>
            <a:r>
              <a:rPr lang="en-US" altLang="en-US"/>
              <a:t>Coming with clouds Ps 18, and about 70 passages picture of G</a:t>
            </a:r>
          </a:p>
          <a:p>
            <a:r>
              <a:rPr lang="en-US" altLang="en-US"/>
              <a:t>In my distress I called to ADONAI; I cried out to my God. Out of his temple he heard my voice; my cry reached his ears. 7 "Then the earth quaked and shook, the foundations of the mountains trembled. They were shaken because he was angry. 8 Smoke arose in his nostrils; out of his mouth came devouring fire; sparks blazed forth from him. 9 He lowered heaven and came down with thick darkness under his feet. 10 He rode on a keruv; he flew, swooping down on the wings of the wind. </a:t>
            </a:r>
          </a:p>
        </p:txBody>
      </p:sp>
    </p:spTree>
    <p:extLst>
      <p:ext uri="{BB962C8B-B14F-4D97-AF65-F5344CB8AC3E}">
        <p14:creationId xmlns:p14="http://schemas.microsoft.com/office/powerpoint/2010/main" val="2262878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6008E1D-E08C-4798-A858-6C703497DE2E}"/>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814DAF27-A958-4AF0-88FA-FB56B2A547DA}"/>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A765DDCA-AE40-4F9B-942A-F3B28A0275E7}"/>
              </a:ext>
            </a:extLst>
          </p:cNvPr>
          <p:cNvSpPr>
            <a:spLocks noGrp="1" noChangeArrowheads="1"/>
          </p:cNvSpPr>
          <p:nvPr>
            <p:ph type="sldNum" sz="quarter" idx="5"/>
          </p:nvPr>
        </p:nvSpPr>
        <p:spPr>
          <a:ln/>
        </p:spPr>
        <p:txBody>
          <a:bodyPr/>
          <a:lstStyle/>
          <a:p>
            <a:fld id="{2E6EF358-8CE3-4F95-8DFD-450600E9ED47}" type="slidenum">
              <a:rPr lang="en-US" altLang="en-US"/>
              <a:pPr/>
              <a:t>36</a:t>
            </a:fld>
            <a:endParaRPr lang="en-US" altLang="en-US"/>
          </a:p>
        </p:txBody>
      </p:sp>
      <p:sp>
        <p:nvSpPr>
          <p:cNvPr id="1767426" name="Rectangle 2">
            <a:extLst>
              <a:ext uri="{FF2B5EF4-FFF2-40B4-BE49-F238E27FC236}">
                <a16:creationId xmlns:a16="http://schemas.microsoft.com/office/drawing/2014/main" id="{6173B22D-C58E-4381-BE7E-96CB2EF8A250}"/>
              </a:ext>
            </a:extLst>
          </p:cNvPr>
          <p:cNvSpPr>
            <a:spLocks noRot="1" noChangeArrowheads="1" noTextEdit="1"/>
          </p:cNvSpPr>
          <p:nvPr>
            <p:ph type="sldImg"/>
          </p:nvPr>
        </p:nvSpPr>
        <p:spPr>
          <a:ln/>
        </p:spPr>
      </p:sp>
      <p:sp>
        <p:nvSpPr>
          <p:cNvPr id="1767427" name="Rectangle 3">
            <a:extLst>
              <a:ext uri="{FF2B5EF4-FFF2-40B4-BE49-F238E27FC236}">
                <a16:creationId xmlns:a16="http://schemas.microsoft.com/office/drawing/2014/main" id="{D26423B7-9C43-4B28-97D3-94DB747ABF7E}"/>
              </a:ext>
            </a:extLst>
          </p:cNvPr>
          <p:cNvSpPr>
            <a:spLocks noGrp="1" noChangeArrowheads="1"/>
          </p:cNvSpPr>
          <p:nvPr>
            <p:ph type="body" idx="1"/>
          </p:nvPr>
        </p:nvSpPr>
        <p:spPr>
          <a:xfrm>
            <a:off x="152400" y="4114800"/>
            <a:ext cx="6553200" cy="4876800"/>
          </a:xfrm>
        </p:spPr>
        <p:txBody>
          <a:bodyPr/>
          <a:lstStyle/>
          <a:p>
            <a:r>
              <a:rPr lang="en-US" altLang="en-US"/>
              <a:t>Exonerate Paul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6008E1D-E08C-4798-A858-6C703497DE2E}"/>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814DAF27-A958-4AF0-88FA-FB56B2A547DA}"/>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A765DDCA-AE40-4F9B-942A-F3B28A0275E7}"/>
              </a:ext>
            </a:extLst>
          </p:cNvPr>
          <p:cNvSpPr>
            <a:spLocks noGrp="1" noChangeArrowheads="1"/>
          </p:cNvSpPr>
          <p:nvPr>
            <p:ph type="sldNum" sz="quarter" idx="5"/>
          </p:nvPr>
        </p:nvSpPr>
        <p:spPr>
          <a:ln/>
        </p:spPr>
        <p:txBody>
          <a:bodyPr/>
          <a:lstStyle/>
          <a:p>
            <a:fld id="{2E6EF358-8CE3-4F95-8DFD-450600E9ED47}" type="slidenum">
              <a:rPr lang="en-US" altLang="en-US"/>
              <a:pPr/>
              <a:t>37</a:t>
            </a:fld>
            <a:endParaRPr lang="en-US" altLang="en-US"/>
          </a:p>
        </p:txBody>
      </p:sp>
      <p:sp>
        <p:nvSpPr>
          <p:cNvPr id="1767426" name="Rectangle 2">
            <a:extLst>
              <a:ext uri="{FF2B5EF4-FFF2-40B4-BE49-F238E27FC236}">
                <a16:creationId xmlns:a16="http://schemas.microsoft.com/office/drawing/2014/main" id="{6173B22D-C58E-4381-BE7E-96CB2EF8A250}"/>
              </a:ext>
            </a:extLst>
          </p:cNvPr>
          <p:cNvSpPr>
            <a:spLocks noRot="1" noChangeArrowheads="1" noTextEdit="1"/>
          </p:cNvSpPr>
          <p:nvPr>
            <p:ph type="sldImg"/>
          </p:nvPr>
        </p:nvSpPr>
        <p:spPr>
          <a:ln/>
        </p:spPr>
      </p:sp>
      <p:sp>
        <p:nvSpPr>
          <p:cNvPr id="1767427" name="Rectangle 3">
            <a:extLst>
              <a:ext uri="{FF2B5EF4-FFF2-40B4-BE49-F238E27FC236}">
                <a16:creationId xmlns:a16="http://schemas.microsoft.com/office/drawing/2014/main" id="{D26423B7-9C43-4B28-97D3-94DB747ABF7E}"/>
              </a:ext>
            </a:extLst>
          </p:cNvPr>
          <p:cNvSpPr>
            <a:spLocks noGrp="1" noChangeArrowheads="1"/>
          </p:cNvSpPr>
          <p:nvPr>
            <p:ph type="body" idx="1"/>
          </p:nvPr>
        </p:nvSpPr>
        <p:spPr>
          <a:xfrm>
            <a:off x="152400" y="4114800"/>
            <a:ext cx="6553200" cy="4876800"/>
          </a:xfrm>
        </p:spPr>
        <p:txBody>
          <a:bodyPr/>
          <a:lstStyle/>
          <a:p>
            <a:r>
              <a:rPr lang="en-US" altLang="en-US"/>
              <a:t>Exonerate Paul</a:t>
            </a:r>
          </a:p>
        </p:txBody>
      </p:sp>
    </p:spTree>
    <p:extLst>
      <p:ext uri="{BB962C8B-B14F-4D97-AF65-F5344CB8AC3E}">
        <p14:creationId xmlns:p14="http://schemas.microsoft.com/office/powerpoint/2010/main" val="1628358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9F17DE2-A1CB-48E7-87C4-282E0F8B6606}"/>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1A11F7BF-B1AC-436D-9FB7-316A1C547C98}"/>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4015BC76-8B12-4167-AAB4-70C7BEC273D5}"/>
              </a:ext>
            </a:extLst>
          </p:cNvPr>
          <p:cNvSpPr>
            <a:spLocks noGrp="1" noChangeArrowheads="1"/>
          </p:cNvSpPr>
          <p:nvPr>
            <p:ph type="sldNum" sz="quarter" idx="5"/>
          </p:nvPr>
        </p:nvSpPr>
        <p:spPr>
          <a:ln/>
        </p:spPr>
        <p:txBody>
          <a:bodyPr/>
          <a:lstStyle/>
          <a:p>
            <a:fld id="{F1E64F3B-2DD3-4062-9022-29060D15F1FF}" type="slidenum">
              <a:rPr lang="en-US" altLang="en-US"/>
              <a:pPr/>
              <a:t>38</a:t>
            </a:fld>
            <a:endParaRPr lang="en-US" altLang="en-US"/>
          </a:p>
        </p:txBody>
      </p:sp>
      <p:sp>
        <p:nvSpPr>
          <p:cNvPr id="1771522" name="Rectangle 2">
            <a:extLst>
              <a:ext uri="{FF2B5EF4-FFF2-40B4-BE49-F238E27FC236}">
                <a16:creationId xmlns:a16="http://schemas.microsoft.com/office/drawing/2014/main" id="{162340B8-FCF5-4A93-BBD9-9D0A6B20AC69}"/>
              </a:ext>
            </a:extLst>
          </p:cNvPr>
          <p:cNvSpPr>
            <a:spLocks noRot="1" noChangeArrowheads="1" noTextEdit="1"/>
          </p:cNvSpPr>
          <p:nvPr>
            <p:ph type="sldImg"/>
          </p:nvPr>
        </p:nvSpPr>
        <p:spPr>
          <a:ln/>
        </p:spPr>
      </p:sp>
      <p:sp>
        <p:nvSpPr>
          <p:cNvPr id="1771523" name="Rectangle 3">
            <a:extLst>
              <a:ext uri="{FF2B5EF4-FFF2-40B4-BE49-F238E27FC236}">
                <a16:creationId xmlns:a16="http://schemas.microsoft.com/office/drawing/2014/main" id="{16F1E3D6-EE32-4576-BEB5-5445F91E132C}"/>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9F17DE2-A1CB-48E7-87C4-282E0F8B6606}"/>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1A11F7BF-B1AC-436D-9FB7-316A1C547C98}"/>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4015BC76-8B12-4167-AAB4-70C7BEC273D5}"/>
              </a:ext>
            </a:extLst>
          </p:cNvPr>
          <p:cNvSpPr>
            <a:spLocks noGrp="1" noChangeArrowheads="1"/>
          </p:cNvSpPr>
          <p:nvPr>
            <p:ph type="sldNum" sz="quarter" idx="5"/>
          </p:nvPr>
        </p:nvSpPr>
        <p:spPr>
          <a:ln/>
        </p:spPr>
        <p:txBody>
          <a:bodyPr/>
          <a:lstStyle/>
          <a:p>
            <a:fld id="{F1E64F3B-2DD3-4062-9022-29060D15F1FF}" type="slidenum">
              <a:rPr lang="en-US" altLang="en-US"/>
              <a:pPr/>
              <a:t>39</a:t>
            </a:fld>
            <a:endParaRPr lang="en-US" altLang="en-US"/>
          </a:p>
        </p:txBody>
      </p:sp>
      <p:sp>
        <p:nvSpPr>
          <p:cNvPr id="1771522" name="Rectangle 2">
            <a:extLst>
              <a:ext uri="{FF2B5EF4-FFF2-40B4-BE49-F238E27FC236}">
                <a16:creationId xmlns:a16="http://schemas.microsoft.com/office/drawing/2014/main" id="{162340B8-FCF5-4A93-BBD9-9D0A6B20AC69}"/>
              </a:ext>
            </a:extLst>
          </p:cNvPr>
          <p:cNvSpPr>
            <a:spLocks noRot="1" noChangeArrowheads="1" noTextEdit="1"/>
          </p:cNvSpPr>
          <p:nvPr>
            <p:ph type="sldImg"/>
          </p:nvPr>
        </p:nvSpPr>
        <p:spPr>
          <a:ln/>
        </p:spPr>
      </p:sp>
      <p:sp>
        <p:nvSpPr>
          <p:cNvPr id="1771523" name="Rectangle 3">
            <a:extLst>
              <a:ext uri="{FF2B5EF4-FFF2-40B4-BE49-F238E27FC236}">
                <a16:creationId xmlns:a16="http://schemas.microsoft.com/office/drawing/2014/main" id="{16F1E3D6-EE32-4576-BEB5-5445F91E132C}"/>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27987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The Israeli </a:t>
            </a:r>
            <a:r>
              <a:rPr lang="en-US" sz="2000" b="0" i="0" kern="1200" dirty="0" err="1">
                <a:solidFill>
                  <a:schemeClr val="tx1"/>
                </a:solidFill>
                <a:effectLst/>
                <a:latin typeface="Arial Rounded MT Bold" pitchFamily="34" charset="0"/>
                <a:ea typeface="+mn-ea"/>
                <a:cs typeface="Arial" charset="0"/>
              </a:rPr>
              <a:t>SpaceIL</a:t>
            </a:r>
            <a:r>
              <a:rPr lang="en-US" sz="2000" b="0" i="0" kern="1200" dirty="0">
                <a:solidFill>
                  <a:schemeClr val="tx1"/>
                </a:solidFill>
                <a:effectLst/>
                <a:latin typeface="Arial Rounded MT Bold" pitchFamily="34" charset="0"/>
                <a:ea typeface="+mn-ea"/>
                <a:cs typeface="Arial" charset="0"/>
              </a:rPr>
              <a:t> group and Israel Aerospace Industries (IAI) presented on Monday a time capsule that will travel to the moon with</a:t>
            </a:r>
            <a:r>
              <a:rPr lang="en-US" sz="2000" b="0" i="0" u="none" strike="noStrike" kern="1200" dirty="0">
                <a:solidFill>
                  <a:schemeClr val="tx1"/>
                </a:solidFill>
                <a:effectLst/>
                <a:latin typeface="Arial Rounded MT Bold" pitchFamily="34" charset="0"/>
                <a:ea typeface="+mn-ea"/>
                <a:cs typeface="Arial" charset="0"/>
              </a:rPr>
              <a:t> the first Israeli spacecraft</a:t>
            </a:r>
            <a:r>
              <a:rPr lang="en-US" dirty="0"/>
              <a:t>.  The time capsule consists of three discs, each containing hundreds of digital files, which will launch from Cape Canaveral, Florida, in February. The files traveling to the moon include Israeli national symbols, like Israel’s Declaration of Independence, the Bible, Israel’s national anthem “Hatikvah” and the Israeli flag.</a:t>
            </a:r>
          </a:p>
          <a:p>
            <a:endParaRPr lang="en-US" altLang="en-US" sz="1050" dirty="0"/>
          </a:p>
        </p:txBody>
      </p:sp>
    </p:spTree>
    <p:extLst>
      <p:ext uri="{BB962C8B-B14F-4D97-AF65-F5344CB8AC3E}">
        <p14:creationId xmlns:p14="http://schemas.microsoft.com/office/powerpoint/2010/main" val="221832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4E90C92-2A4C-434F-960F-78DD502AB704}"/>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910E9392-A608-44C1-8D70-51F51F400887}"/>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5B909380-D78A-464D-9C45-EF69048ACC6B}"/>
              </a:ext>
            </a:extLst>
          </p:cNvPr>
          <p:cNvSpPr>
            <a:spLocks noGrp="1" noChangeArrowheads="1"/>
          </p:cNvSpPr>
          <p:nvPr>
            <p:ph type="sldNum" sz="quarter" idx="5"/>
          </p:nvPr>
        </p:nvSpPr>
        <p:spPr>
          <a:ln/>
        </p:spPr>
        <p:txBody>
          <a:bodyPr/>
          <a:lstStyle/>
          <a:p>
            <a:fld id="{44553542-EE95-48A0-9ADA-265EC36CF444}" type="slidenum">
              <a:rPr lang="en-US" altLang="en-US"/>
              <a:pPr/>
              <a:t>40</a:t>
            </a:fld>
            <a:endParaRPr lang="en-US" altLang="en-US"/>
          </a:p>
        </p:txBody>
      </p:sp>
      <p:sp>
        <p:nvSpPr>
          <p:cNvPr id="1779714" name="Rectangle 2">
            <a:extLst>
              <a:ext uri="{FF2B5EF4-FFF2-40B4-BE49-F238E27FC236}">
                <a16:creationId xmlns:a16="http://schemas.microsoft.com/office/drawing/2014/main" id="{D6269B23-7647-4B7D-982C-7D16B787377C}"/>
              </a:ext>
            </a:extLst>
          </p:cNvPr>
          <p:cNvSpPr>
            <a:spLocks noRot="1" noChangeArrowheads="1" noTextEdit="1"/>
          </p:cNvSpPr>
          <p:nvPr>
            <p:ph type="sldImg"/>
          </p:nvPr>
        </p:nvSpPr>
        <p:spPr>
          <a:ln/>
        </p:spPr>
      </p:sp>
      <p:sp>
        <p:nvSpPr>
          <p:cNvPr id="1779715" name="Rectangle 3">
            <a:extLst>
              <a:ext uri="{FF2B5EF4-FFF2-40B4-BE49-F238E27FC236}">
                <a16:creationId xmlns:a16="http://schemas.microsoft.com/office/drawing/2014/main" id="{DE31CBBD-ABE6-4689-A07A-C928E168CF47}"/>
              </a:ext>
            </a:extLst>
          </p:cNvPr>
          <p:cNvSpPr>
            <a:spLocks noGrp="1" noChangeArrowheads="1"/>
          </p:cNvSpPr>
          <p:nvPr>
            <p:ph type="body" idx="1"/>
          </p:nvPr>
        </p:nvSpPr>
        <p:spPr>
          <a:xfrm>
            <a:off x="152400" y="4114800"/>
            <a:ext cx="6553200" cy="4876800"/>
          </a:xfrm>
        </p:spPr>
        <p:txBody>
          <a:bodyPr/>
          <a:lstStyle/>
          <a:p>
            <a:r>
              <a:rPr lang="en-US" altLang="en-US"/>
              <a:t>Yeshua cites two sources of authority: fact of healing, and Daniel title, quoting Dan 7</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4E90C92-2A4C-434F-960F-78DD502AB704}"/>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910E9392-A608-44C1-8D70-51F51F400887}"/>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5B909380-D78A-464D-9C45-EF69048ACC6B}"/>
              </a:ext>
            </a:extLst>
          </p:cNvPr>
          <p:cNvSpPr>
            <a:spLocks noGrp="1" noChangeArrowheads="1"/>
          </p:cNvSpPr>
          <p:nvPr>
            <p:ph type="sldNum" sz="quarter" idx="5"/>
          </p:nvPr>
        </p:nvSpPr>
        <p:spPr>
          <a:ln/>
        </p:spPr>
        <p:txBody>
          <a:bodyPr/>
          <a:lstStyle/>
          <a:p>
            <a:fld id="{44553542-EE95-48A0-9ADA-265EC36CF444}" type="slidenum">
              <a:rPr lang="en-US" altLang="en-US"/>
              <a:pPr/>
              <a:t>41</a:t>
            </a:fld>
            <a:endParaRPr lang="en-US" altLang="en-US"/>
          </a:p>
        </p:txBody>
      </p:sp>
      <p:sp>
        <p:nvSpPr>
          <p:cNvPr id="1779714" name="Rectangle 2">
            <a:extLst>
              <a:ext uri="{FF2B5EF4-FFF2-40B4-BE49-F238E27FC236}">
                <a16:creationId xmlns:a16="http://schemas.microsoft.com/office/drawing/2014/main" id="{D6269B23-7647-4B7D-982C-7D16B787377C}"/>
              </a:ext>
            </a:extLst>
          </p:cNvPr>
          <p:cNvSpPr>
            <a:spLocks noRot="1" noChangeArrowheads="1" noTextEdit="1"/>
          </p:cNvSpPr>
          <p:nvPr>
            <p:ph type="sldImg"/>
          </p:nvPr>
        </p:nvSpPr>
        <p:spPr>
          <a:ln/>
        </p:spPr>
      </p:sp>
      <p:sp>
        <p:nvSpPr>
          <p:cNvPr id="1779715" name="Rectangle 3">
            <a:extLst>
              <a:ext uri="{FF2B5EF4-FFF2-40B4-BE49-F238E27FC236}">
                <a16:creationId xmlns:a16="http://schemas.microsoft.com/office/drawing/2014/main" id="{DE31CBBD-ABE6-4689-A07A-C928E168CF47}"/>
              </a:ext>
            </a:extLst>
          </p:cNvPr>
          <p:cNvSpPr>
            <a:spLocks noGrp="1" noChangeArrowheads="1"/>
          </p:cNvSpPr>
          <p:nvPr>
            <p:ph type="body" idx="1"/>
          </p:nvPr>
        </p:nvSpPr>
        <p:spPr>
          <a:xfrm>
            <a:off x="152400" y="4114800"/>
            <a:ext cx="6553200" cy="4876800"/>
          </a:xfrm>
        </p:spPr>
        <p:txBody>
          <a:bodyPr/>
          <a:lstStyle/>
          <a:p>
            <a:r>
              <a:rPr lang="en-US" altLang="en-US"/>
              <a:t>Yeshua cites two sources of authority: fact of healing, and Daniel title, quoting Dan 7</a:t>
            </a:r>
          </a:p>
        </p:txBody>
      </p:sp>
    </p:spTree>
    <p:extLst>
      <p:ext uri="{BB962C8B-B14F-4D97-AF65-F5344CB8AC3E}">
        <p14:creationId xmlns:p14="http://schemas.microsoft.com/office/powerpoint/2010/main" val="4119683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467B1E-1B52-43D3-B7C2-83109C1FDA64}"/>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29A80BC5-F163-4B9D-B571-83AC37410311}"/>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A4A0F648-21AD-459E-9005-5289AC82F467}"/>
              </a:ext>
            </a:extLst>
          </p:cNvPr>
          <p:cNvSpPr>
            <a:spLocks noGrp="1" noChangeArrowheads="1"/>
          </p:cNvSpPr>
          <p:nvPr>
            <p:ph type="sldNum" sz="quarter" idx="5"/>
          </p:nvPr>
        </p:nvSpPr>
        <p:spPr>
          <a:ln/>
        </p:spPr>
        <p:txBody>
          <a:bodyPr/>
          <a:lstStyle/>
          <a:p>
            <a:fld id="{FE7CE1B2-CCDA-4523-94A3-2170496ADDFB}" type="slidenum">
              <a:rPr lang="en-US" altLang="en-US"/>
              <a:pPr/>
              <a:t>42</a:t>
            </a:fld>
            <a:endParaRPr lang="en-US" altLang="en-US"/>
          </a:p>
        </p:txBody>
      </p:sp>
      <p:sp>
        <p:nvSpPr>
          <p:cNvPr id="1773570" name="Rectangle 2">
            <a:extLst>
              <a:ext uri="{FF2B5EF4-FFF2-40B4-BE49-F238E27FC236}">
                <a16:creationId xmlns:a16="http://schemas.microsoft.com/office/drawing/2014/main" id="{70940996-7DE2-4BF1-8219-3270C9681B64}"/>
              </a:ext>
            </a:extLst>
          </p:cNvPr>
          <p:cNvSpPr>
            <a:spLocks noRot="1" noChangeArrowheads="1" noTextEdit="1"/>
          </p:cNvSpPr>
          <p:nvPr>
            <p:ph type="sldImg"/>
          </p:nvPr>
        </p:nvSpPr>
        <p:spPr>
          <a:ln/>
        </p:spPr>
      </p:sp>
      <p:sp>
        <p:nvSpPr>
          <p:cNvPr id="1773571" name="Rectangle 3">
            <a:extLst>
              <a:ext uri="{FF2B5EF4-FFF2-40B4-BE49-F238E27FC236}">
                <a16:creationId xmlns:a16="http://schemas.microsoft.com/office/drawing/2014/main" id="{D5A34955-91FD-431F-A528-57F105C6D81F}"/>
              </a:ext>
            </a:extLst>
          </p:cNvPr>
          <p:cNvSpPr>
            <a:spLocks noGrp="1" noChangeArrowheads="1"/>
          </p:cNvSpPr>
          <p:nvPr>
            <p:ph type="body" idx="1"/>
          </p:nvPr>
        </p:nvSpPr>
        <p:spPr>
          <a:xfrm>
            <a:off x="152400" y="4114800"/>
            <a:ext cx="6553200" cy="4876800"/>
          </a:xfrm>
        </p:spPr>
        <p:txBody>
          <a:bodyPr/>
          <a:lstStyle/>
          <a:p>
            <a:r>
              <a:rPr lang="en-US" altLang="en-US"/>
              <a:t>Was Rabbinic context to interpret Shabbat laws  Boyarin 63</a:t>
            </a:r>
          </a:p>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467B1E-1B52-43D3-B7C2-83109C1FDA64}"/>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29A80BC5-F163-4B9D-B571-83AC37410311}"/>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A4A0F648-21AD-459E-9005-5289AC82F467}"/>
              </a:ext>
            </a:extLst>
          </p:cNvPr>
          <p:cNvSpPr>
            <a:spLocks noGrp="1" noChangeArrowheads="1"/>
          </p:cNvSpPr>
          <p:nvPr>
            <p:ph type="sldNum" sz="quarter" idx="5"/>
          </p:nvPr>
        </p:nvSpPr>
        <p:spPr>
          <a:ln/>
        </p:spPr>
        <p:txBody>
          <a:bodyPr/>
          <a:lstStyle/>
          <a:p>
            <a:fld id="{FE7CE1B2-CCDA-4523-94A3-2170496ADDFB}" type="slidenum">
              <a:rPr lang="en-US" altLang="en-US"/>
              <a:pPr/>
              <a:t>43</a:t>
            </a:fld>
            <a:endParaRPr lang="en-US" altLang="en-US"/>
          </a:p>
        </p:txBody>
      </p:sp>
      <p:sp>
        <p:nvSpPr>
          <p:cNvPr id="1773570" name="Rectangle 2">
            <a:extLst>
              <a:ext uri="{FF2B5EF4-FFF2-40B4-BE49-F238E27FC236}">
                <a16:creationId xmlns:a16="http://schemas.microsoft.com/office/drawing/2014/main" id="{70940996-7DE2-4BF1-8219-3270C9681B64}"/>
              </a:ext>
            </a:extLst>
          </p:cNvPr>
          <p:cNvSpPr>
            <a:spLocks noRot="1" noChangeArrowheads="1" noTextEdit="1"/>
          </p:cNvSpPr>
          <p:nvPr>
            <p:ph type="sldImg"/>
          </p:nvPr>
        </p:nvSpPr>
        <p:spPr>
          <a:ln/>
        </p:spPr>
      </p:sp>
      <p:sp>
        <p:nvSpPr>
          <p:cNvPr id="1773571" name="Rectangle 3">
            <a:extLst>
              <a:ext uri="{FF2B5EF4-FFF2-40B4-BE49-F238E27FC236}">
                <a16:creationId xmlns:a16="http://schemas.microsoft.com/office/drawing/2014/main" id="{D5A34955-91FD-431F-A528-57F105C6D81F}"/>
              </a:ext>
            </a:extLst>
          </p:cNvPr>
          <p:cNvSpPr>
            <a:spLocks noGrp="1" noChangeArrowheads="1"/>
          </p:cNvSpPr>
          <p:nvPr>
            <p:ph type="body" idx="1"/>
          </p:nvPr>
        </p:nvSpPr>
        <p:spPr>
          <a:xfrm>
            <a:off x="152400" y="4114800"/>
            <a:ext cx="6553200" cy="4876800"/>
          </a:xfrm>
        </p:spPr>
        <p:txBody>
          <a:bodyPr/>
          <a:lstStyle/>
          <a:p>
            <a:r>
              <a:rPr lang="en-US" altLang="en-US"/>
              <a:t>Was Rabbinic context to interpret Shabbat laws  Boyarin 63</a:t>
            </a:r>
          </a:p>
          <a:p>
            <a:endParaRPr lang="en-US" altLang="en-US"/>
          </a:p>
        </p:txBody>
      </p:sp>
    </p:spTree>
    <p:extLst>
      <p:ext uri="{BB962C8B-B14F-4D97-AF65-F5344CB8AC3E}">
        <p14:creationId xmlns:p14="http://schemas.microsoft.com/office/powerpoint/2010/main" val="476811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DDD090-0349-4E19-BFCA-3299AEDC9D9F}"/>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166FFB19-1BBA-410C-A1E0-E2E15762BAE4}"/>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228C6F57-D2E6-480A-9D14-9877946A431A}"/>
              </a:ext>
            </a:extLst>
          </p:cNvPr>
          <p:cNvSpPr>
            <a:spLocks noGrp="1" noChangeArrowheads="1"/>
          </p:cNvSpPr>
          <p:nvPr>
            <p:ph type="sldNum" sz="quarter" idx="5"/>
          </p:nvPr>
        </p:nvSpPr>
        <p:spPr>
          <a:ln/>
        </p:spPr>
        <p:txBody>
          <a:bodyPr/>
          <a:lstStyle/>
          <a:p>
            <a:fld id="{5E28E138-F7B2-4842-82DE-18833EEFBA06}" type="slidenum">
              <a:rPr lang="en-US" altLang="en-US"/>
              <a:pPr/>
              <a:t>44</a:t>
            </a:fld>
            <a:endParaRPr lang="en-US" altLang="en-US"/>
          </a:p>
        </p:txBody>
      </p:sp>
      <p:sp>
        <p:nvSpPr>
          <p:cNvPr id="1787906" name="Rectangle 2">
            <a:extLst>
              <a:ext uri="{FF2B5EF4-FFF2-40B4-BE49-F238E27FC236}">
                <a16:creationId xmlns:a16="http://schemas.microsoft.com/office/drawing/2014/main" id="{4614A172-A950-4159-A898-E387EA4B9DAE}"/>
              </a:ext>
            </a:extLst>
          </p:cNvPr>
          <p:cNvSpPr>
            <a:spLocks noRot="1" noChangeArrowheads="1" noTextEdit="1"/>
          </p:cNvSpPr>
          <p:nvPr>
            <p:ph type="sldImg"/>
          </p:nvPr>
        </p:nvSpPr>
        <p:spPr>
          <a:ln/>
        </p:spPr>
      </p:sp>
      <p:sp>
        <p:nvSpPr>
          <p:cNvPr id="1787907" name="Rectangle 3">
            <a:extLst>
              <a:ext uri="{FF2B5EF4-FFF2-40B4-BE49-F238E27FC236}">
                <a16:creationId xmlns:a16="http://schemas.microsoft.com/office/drawing/2014/main" id="{26A09359-2DF1-419D-8ADF-5BEF1855888E}"/>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DDD090-0349-4E19-BFCA-3299AEDC9D9F}"/>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166FFB19-1BBA-410C-A1E0-E2E15762BAE4}"/>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228C6F57-D2E6-480A-9D14-9877946A431A}"/>
              </a:ext>
            </a:extLst>
          </p:cNvPr>
          <p:cNvSpPr>
            <a:spLocks noGrp="1" noChangeArrowheads="1"/>
          </p:cNvSpPr>
          <p:nvPr>
            <p:ph type="sldNum" sz="quarter" idx="5"/>
          </p:nvPr>
        </p:nvSpPr>
        <p:spPr>
          <a:ln/>
        </p:spPr>
        <p:txBody>
          <a:bodyPr/>
          <a:lstStyle/>
          <a:p>
            <a:fld id="{5E28E138-F7B2-4842-82DE-18833EEFBA06}" type="slidenum">
              <a:rPr lang="en-US" altLang="en-US"/>
              <a:pPr/>
              <a:t>45</a:t>
            </a:fld>
            <a:endParaRPr lang="en-US" altLang="en-US"/>
          </a:p>
        </p:txBody>
      </p:sp>
      <p:sp>
        <p:nvSpPr>
          <p:cNvPr id="1787906" name="Rectangle 2">
            <a:extLst>
              <a:ext uri="{FF2B5EF4-FFF2-40B4-BE49-F238E27FC236}">
                <a16:creationId xmlns:a16="http://schemas.microsoft.com/office/drawing/2014/main" id="{4614A172-A950-4159-A898-E387EA4B9DAE}"/>
              </a:ext>
            </a:extLst>
          </p:cNvPr>
          <p:cNvSpPr>
            <a:spLocks noRot="1" noChangeArrowheads="1" noTextEdit="1"/>
          </p:cNvSpPr>
          <p:nvPr>
            <p:ph type="sldImg"/>
          </p:nvPr>
        </p:nvSpPr>
        <p:spPr>
          <a:ln/>
        </p:spPr>
      </p:sp>
      <p:sp>
        <p:nvSpPr>
          <p:cNvPr id="1787907" name="Rectangle 3">
            <a:extLst>
              <a:ext uri="{FF2B5EF4-FFF2-40B4-BE49-F238E27FC236}">
                <a16:creationId xmlns:a16="http://schemas.microsoft.com/office/drawing/2014/main" id="{26A09359-2DF1-419D-8ADF-5BEF1855888E}"/>
              </a:ext>
            </a:extLst>
          </p:cNvPr>
          <p:cNvSpPr>
            <a:spLocks noGrp="1" noChangeArrowheads="1"/>
          </p:cNvSpPr>
          <p:nvPr>
            <p:ph type="body" idx="1"/>
          </p:nvPr>
        </p:nvSpPr>
        <p:spPr>
          <a:xfrm>
            <a:off x="152400" y="4114800"/>
            <a:ext cx="6553200" cy="4876800"/>
          </a:xfrm>
        </p:spPr>
        <p:txBody>
          <a:bodyPr/>
          <a:lstStyle/>
          <a:p>
            <a:r>
              <a:rPr lang="en-US" altLang="en-US" dirty="0"/>
              <a:t>Only G-d can change or lift the Shabbat laws!!</a:t>
            </a:r>
          </a:p>
        </p:txBody>
      </p:sp>
    </p:spTree>
    <p:extLst>
      <p:ext uri="{BB962C8B-B14F-4D97-AF65-F5344CB8AC3E}">
        <p14:creationId xmlns:p14="http://schemas.microsoft.com/office/powerpoint/2010/main" val="33584821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37405C0-E403-44FB-BBB9-F249FF0A592A}"/>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1599C636-565E-4A6E-BBC2-73168CD514EA}"/>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7D1F80F2-5CBE-4589-873F-72F32A4E3FCC}"/>
              </a:ext>
            </a:extLst>
          </p:cNvPr>
          <p:cNvSpPr>
            <a:spLocks noGrp="1" noChangeArrowheads="1"/>
          </p:cNvSpPr>
          <p:nvPr>
            <p:ph type="sldNum" sz="quarter" idx="5"/>
          </p:nvPr>
        </p:nvSpPr>
        <p:spPr>
          <a:ln/>
        </p:spPr>
        <p:txBody>
          <a:bodyPr/>
          <a:lstStyle/>
          <a:p>
            <a:fld id="{BDA75FB3-8EE1-4306-8253-BA587EAB5CCD}" type="slidenum">
              <a:rPr lang="en-US" altLang="en-US"/>
              <a:pPr/>
              <a:t>46</a:t>
            </a:fld>
            <a:endParaRPr lang="en-US" altLang="en-US"/>
          </a:p>
        </p:txBody>
      </p:sp>
      <p:sp>
        <p:nvSpPr>
          <p:cNvPr id="1769474" name="Rectangle 2">
            <a:extLst>
              <a:ext uri="{FF2B5EF4-FFF2-40B4-BE49-F238E27FC236}">
                <a16:creationId xmlns:a16="http://schemas.microsoft.com/office/drawing/2014/main" id="{34690D47-9D02-4327-BC24-8D782FBFC6E8}"/>
              </a:ext>
            </a:extLst>
          </p:cNvPr>
          <p:cNvSpPr>
            <a:spLocks noRot="1" noChangeArrowheads="1" noTextEdit="1"/>
          </p:cNvSpPr>
          <p:nvPr>
            <p:ph type="sldImg"/>
          </p:nvPr>
        </p:nvSpPr>
        <p:spPr>
          <a:ln/>
        </p:spPr>
      </p:sp>
      <p:sp>
        <p:nvSpPr>
          <p:cNvPr id="1769475" name="Rectangle 3">
            <a:extLst>
              <a:ext uri="{FF2B5EF4-FFF2-40B4-BE49-F238E27FC236}">
                <a16:creationId xmlns:a16="http://schemas.microsoft.com/office/drawing/2014/main" id="{90B338B3-CEB6-4348-97A6-6656CE5CF42A}"/>
              </a:ext>
            </a:extLst>
          </p:cNvPr>
          <p:cNvSpPr>
            <a:spLocks noGrp="1" noChangeArrowheads="1"/>
          </p:cNvSpPr>
          <p:nvPr>
            <p:ph type="body" idx="1"/>
          </p:nvPr>
        </p:nvSpPr>
        <p:spPr>
          <a:xfrm>
            <a:off x="152400" y="4114800"/>
            <a:ext cx="6553200" cy="4876800"/>
          </a:xfrm>
        </p:spPr>
        <p:txBody>
          <a:bodyPr/>
          <a:lstStyle/>
          <a:p>
            <a:r>
              <a:rPr lang="en-US" altLang="en-US"/>
              <a:t>Total reversal of traditional Christian teaching.</a:t>
            </a:r>
          </a:p>
        </p:txBody>
      </p:sp>
    </p:spTree>
    <p:extLst>
      <p:ext uri="{BB962C8B-B14F-4D97-AF65-F5344CB8AC3E}">
        <p14:creationId xmlns:p14="http://schemas.microsoft.com/office/powerpoint/2010/main" val="751673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http://www.blainerobison.com/bible2-matt/mattnotes25.htm</a:t>
            </a:r>
          </a:p>
        </p:txBody>
      </p:sp>
    </p:spTree>
    <p:extLst>
      <p:ext uri="{BB962C8B-B14F-4D97-AF65-F5344CB8AC3E}">
        <p14:creationId xmlns:p14="http://schemas.microsoft.com/office/powerpoint/2010/main" val="616243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http://www.blainerobison.com/bible2-matt/mattnotes25.htm</a:t>
            </a:r>
          </a:p>
        </p:txBody>
      </p:sp>
    </p:spTree>
    <p:extLst>
      <p:ext uri="{BB962C8B-B14F-4D97-AF65-F5344CB8AC3E}">
        <p14:creationId xmlns:p14="http://schemas.microsoft.com/office/powerpoint/2010/main" val="369128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http://www.blainerobison.com/bible2-matt/mattnotes25.htm</a:t>
            </a:r>
          </a:p>
        </p:txBody>
      </p:sp>
    </p:spTree>
    <p:extLst>
      <p:ext uri="{BB962C8B-B14F-4D97-AF65-F5344CB8AC3E}">
        <p14:creationId xmlns:p14="http://schemas.microsoft.com/office/powerpoint/2010/main" val="355920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The time capsule also includes cultural objects and materials, such as paintings collected from the public over the years for sending to the moon, dictionaries in 27 languages and encyclopedias as an indication of knowledge accumulated by humanity, Israeli songs, books of art and science and Israeli literature, information about Israeli scientific and technological discoveries and developments that influenced the world, and photos Israel’s landscapes and of leading figures in Israeli culture. </a:t>
            </a:r>
          </a:p>
          <a:p>
            <a:endParaRPr lang="en-US" dirty="0"/>
          </a:p>
          <a:p>
            <a:r>
              <a:rPr lang="en-US" sz="2000" b="0" i="0" kern="1200" dirty="0">
                <a:solidFill>
                  <a:schemeClr val="tx1"/>
                </a:solidFill>
                <a:effectLst/>
                <a:latin typeface="Arial Rounded MT Bold" pitchFamily="34" charset="0"/>
                <a:ea typeface="+mn-ea"/>
                <a:cs typeface="Arial" charset="0"/>
              </a:rPr>
              <a:t>On a military/political line… </a:t>
            </a:r>
            <a:endParaRPr lang="en-US" altLang="en-US" sz="2000" dirty="0"/>
          </a:p>
        </p:txBody>
      </p:sp>
    </p:spTree>
    <p:extLst>
      <p:ext uri="{BB962C8B-B14F-4D97-AF65-F5344CB8AC3E}">
        <p14:creationId xmlns:p14="http://schemas.microsoft.com/office/powerpoint/2010/main" val="991496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http://www.blainerobison.com/bible2-matt/mattnotes25.htm</a:t>
            </a:r>
          </a:p>
        </p:txBody>
      </p:sp>
    </p:spTree>
    <p:extLst>
      <p:ext uri="{BB962C8B-B14F-4D97-AF65-F5344CB8AC3E}">
        <p14:creationId xmlns:p14="http://schemas.microsoft.com/office/powerpoint/2010/main" val="21141522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154C86D-61B3-409F-8F8C-86861F6B46D3}"/>
              </a:ext>
            </a:extLst>
          </p:cNvPr>
          <p:cNvSpPr>
            <a:spLocks noGrp="1" noChangeArrowheads="1"/>
          </p:cNvSpPr>
          <p:nvPr>
            <p:ph type="hdr" sz="quarter"/>
          </p:nvPr>
        </p:nvSpPr>
        <p:spPr>
          <a:ln/>
        </p:spPr>
        <p:txBody>
          <a:bodyPr/>
          <a:lstStyle/>
          <a:p>
            <a:r>
              <a:rPr lang="en-US" altLang="en-US"/>
              <a:t>shoftim13 Dan 7 See G-d Boyarin  </a:t>
            </a:r>
          </a:p>
        </p:txBody>
      </p:sp>
      <p:sp>
        <p:nvSpPr>
          <p:cNvPr id="5" name="Rectangle 3">
            <a:extLst>
              <a:ext uri="{FF2B5EF4-FFF2-40B4-BE49-F238E27FC236}">
                <a16:creationId xmlns:a16="http://schemas.microsoft.com/office/drawing/2014/main" id="{2813DF91-BBD4-49AB-AFD9-F7EE37237192}"/>
              </a:ext>
            </a:extLst>
          </p:cNvPr>
          <p:cNvSpPr>
            <a:spLocks noGrp="1" noChangeArrowheads="1"/>
          </p:cNvSpPr>
          <p:nvPr>
            <p:ph type="dt" idx="1"/>
          </p:nvPr>
        </p:nvSpPr>
        <p:spPr>
          <a:ln/>
        </p:spPr>
        <p:txBody>
          <a:bodyPr/>
          <a:lstStyle/>
          <a:p>
            <a:r>
              <a:rPr lang="he-IL" altLang="en-US"/>
              <a:t>2012 5772  2 June</a:t>
            </a:r>
            <a:endParaRPr lang="en-US" altLang="en-US"/>
          </a:p>
        </p:txBody>
      </p:sp>
      <p:sp>
        <p:nvSpPr>
          <p:cNvPr id="6" name="Rectangle 7">
            <a:extLst>
              <a:ext uri="{FF2B5EF4-FFF2-40B4-BE49-F238E27FC236}">
                <a16:creationId xmlns:a16="http://schemas.microsoft.com/office/drawing/2014/main" id="{60CA2D4A-8D99-4EBA-BEBF-2C400AA59DC7}"/>
              </a:ext>
            </a:extLst>
          </p:cNvPr>
          <p:cNvSpPr>
            <a:spLocks noGrp="1" noChangeArrowheads="1"/>
          </p:cNvSpPr>
          <p:nvPr>
            <p:ph type="sldNum" sz="quarter" idx="5"/>
          </p:nvPr>
        </p:nvSpPr>
        <p:spPr>
          <a:ln/>
        </p:spPr>
        <p:txBody>
          <a:bodyPr/>
          <a:lstStyle/>
          <a:p>
            <a:fld id="{AF657006-5FEB-4B5B-97BA-A6E4783D27F1}" type="slidenum">
              <a:rPr lang="en-US" altLang="en-US"/>
              <a:pPr/>
              <a:t>51</a:t>
            </a:fld>
            <a:endParaRPr lang="en-US" altLang="en-US"/>
          </a:p>
        </p:txBody>
      </p:sp>
      <p:sp>
        <p:nvSpPr>
          <p:cNvPr id="1751042" name="Rectangle 2">
            <a:extLst>
              <a:ext uri="{FF2B5EF4-FFF2-40B4-BE49-F238E27FC236}">
                <a16:creationId xmlns:a16="http://schemas.microsoft.com/office/drawing/2014/main" id="{47680AEC-6C78-479A-A2AD-30CB8082B9CC}"/>
              </a:ext>
            </a:extLst>
          </p:cNvPr>
          <p:cNvSpPr>
            <a:spLocks noRot="1" noChangeArrowheads="1" noTextEdit="1"/>
          </p:cNvSpPr>
          <p:nvPr>
            <p:ph type="sldImg"/>
          </p:nvPr>
        </p:nvSpPr>
        <p:spPr>
          <a:ln/>
        </p:spPr>
      </p:sp>
      <p:sp>
        <p:nvSpPr>
          <p:cNvPr id="1751043" name="Rectangle 3">
            <a:extLst>
              <a:ext uri="{FF2B5EF4-FFF2-40B4-BE49-F238E27FC236}">
                <a16:creationId xmlns:a16="http://schemas.microsoft.com/office/drawing/2014/main" id="{8CEFE7B4-5F8D-4162-883B-74A6881EF1EB}"/>
              </a:ext>
            </a:extLst>
          </p:cNvPr>
          <p:cNvSpPr>
            <a:spLocks noGrp="1" noChangeArrowheads="1"/>
          </p:cNvSpPr>
          <p:nvPr>
            <p:ph type="body" idx="1"/>
          </p:nvPr>
        </p:nvSpPr>
        <p:spPr>
          <a:xfrm>
            <a:off x="152400" y="4114800"/>
            <a:ext cx="6553200" cy="4876800"/>
          </a:xfrm>
        </p:spPr>
        <p:txBody>
          <a:bodyPr/>
          <a:lstStyle/>
          <a:p>
            <a:r>
              <a:rPr lang="en-US" altLang="en-US"/>
              <a:t>Coming with clouds Ps 18, and about 70 passages picture of G</a:t>
            </a:r>
          </a:p>
          <a:p>
            <a:r>
              <a:rPr lang="en-US" altLang="en-US"/>
              <a:t>In my distress I called to ADONAI; I cried out to my God. Out of his temple he heard my voice; my cry reached his ears. 7 "Then the earth quaked and shook, the foundations of the mountains trembled. They were shaken because he was angry. 8 Smoke arose in his nostrils; out of his mouth came devouring fire; sparks blazed forth from him. 9 He lowered heaven and came down with thick darkness under his feet. 10 He rode on a keruv; he flew, swooping down on the wings of the wind. </a:t>
            </a:r>
          </a:p>
        </p:txBody>
      </p:sp>
    </p:spTree>
    <p:extLst>
      <p:ext uri="{BB962C8B-B14F-4D97-AF65-F5344CB8AC3E}">
        <p14:creationId xmlns:p14="http://schemas.microsoft.com/office/powerpoint/2010/main" val="930807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Zipporah Bennett rendition</a:t>
            </a:r>
          </a:p>
        </p:txBody>
      </p:sp>
    </p:spTree>
    <p:extLst>
      <p:ext uri="{BB962C8B-B14F-4D97-AF65-F5344CB8AC3E}">
        <p14:creationId xmlns:p14="http://schemas.microsoft.com/office/powerpoint/2010/main" val="20141994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050390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Pesakh</a:t>
            </a:r>
            <a:r>
              <a:rPr lang="en-US" dirty="0"/>
              <a:t> = redemption</a:t>
            </a:r>
          </a:p>
          <a:p>
            <a:r>
              <a:rPr lang="en-US" dirty="0"/>
              <a:t>Son of Man = divine Messiah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0094272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https://www.thefreedictionary.com/counterpoint</a:t>
            </a:r>
          </a:p>
          <a:p>
            <a:endParaRPr lang="en-US" altLang="en-US" sz="1050" dirty="0"/>
          </a:p>
        </p:txBody>
      </p:sp>
    </p:spTree>
    <p:extLst>
      <p:ext uri="{BB962C8B-B14F-4D97-AF65-F5344CB8AC3E}">
        <p14:creationId xmlns:p14="http://schemas.microsoft.com/office/powerpoint/2010/main" val="4072656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Michael Brown </a:t>
            </a:r>
            <a:r>
              <a:rPr lang="en-US" altLang="en-US" sz="1050" i="1" dirty="0"/>
              <a:t>Answering Jewish Objections </a:t>
            </a:r>
            <a:r>
              <a:rPr lang="en-US" altLang="en-US" sz="1050" i="0" dirty="0"/>
              <a:t>p 123-126</a:t>
            </a:r>
            <a:endParaRPr lang="en-US" altLang="en-US" sz="1050" i="1" dirty="0"/>
          </a:p>
        </p:txBody>
      </p:sp>
    </p:spTree>
    <p:extLst>
      <p:ext uri="{BB962C8B-B14F-4D97-AF65-F5344CB8AC3E}">
        <p14:creationId xmlns:p14="http://schemas.microsoft.com/office/powerpoint/2010/main" val="33408302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915492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69826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154C86D-61B3-409F-8F8C-86861F6B46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shoftim13 Dan 7 See G-d Boyarin  </a:t>
            </a:r>
          </a:p>
        </p:txBody>
      </p:sp>
      <p:sp>
        <p:nvSpPr>
          <p:cNvPr id="5" name="Rectangle 3">
            <a:extLst>
              <a:ext uri="{FF2B5EF4-FFF2-40B4-BE49-F238E27FC236}">
                <a16:creationId xmlns:a16="http://schemas.microsoft.com/office/drawing/2014/main" id="{2813DF91-BBD4-49AB-AFD9-F7EE3723719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2012 5772  2 June</a:t>
            </a:r>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7">
            <a:extLst>
              <a:ext uri="{FF2B5EF4-FFF2-40B4-BE49-F238E27FC236}">
                <a16:creationId xmlns:a16="http://schemas.microsoft.com/office/drawing/2014/main" id="{60CA2D4A-8D99-4EBA-BEBF-2C400AA59DC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657006-5FEB-4B5B-97BA-A6E4783D27F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51042" name="Rectangle 2">
            <a:extLst>
              <a:ext uri="{FF2B5EF4-FFF2-40B4-BE49-F238E27FC236}">
                <a16:creationId xmlns:a16="http://schemas.microsoft.com/office/drawing/2014/main" id="{47680AEC-6C78-479A-A2AD-30CB8082B9CC}"/>
              </a:ext>
            </a:extLst>
          </p:cNvPr>
          <p:cNvSpPr>
            <a:spLocks noRot="1" noChangeArrowheads="1" noTextEdit="1"/>
          </p:cNvSpPr>
          <p:nvPr>
            <p:ph type="sldImg"/>
          </p:nvPr>
        </p:nvSpPr>
        <p:spPr>
          <a:ln/>
        </p:spPr>
      </p:sp>
      <p:sp>
        <p:nvSpPr>
          <p:cNvPr id="1751043" name="Rectangle 3">
            <a:extLst>
              <a:ext uri="{FF2B5EF4-FFF2-40B4-BE49-F238E27FC236}">
                <a16:creationId xmlns:a16="http://schemas.microsoft.com/office/drawing/2014/main" id="{8CEFE7B4-5F8D-4162-883B-74A6881EF1EB}"/>
              </a:ext>
            </a:extLst>
          </p:cNvPr>
          <p:cNvSpPr>
            <a:spLocks noGrp="1" noChangeArrowheads="1"/>
          </p:cNvSpPr>
          <p:nvPr>
            <p:ph type="body" idx="1"/>
          </p:nvPr>
        </p:nvSpPr>
        <p:spPr>
          <a:xfrm>
            <a:off x="152400" y="4114800"/>
            <a:ext cx="6553200" cy="4876800"/>
          </a:xfrm>
        </p:spPr>
        <p:txBody>
          <a:bodyPr/>
          <a:lstStyle/>
          <a:p>
            <a:r>
              <a:rPr lang="en-US" altLang="en-US" sz="2000" dirty="0"/>
              <a:t>How was it given? </a:t>
            </a:r>
          </a:p>
        </p:txBody>
      </p:sp>
    </p:spTree>
    <p:extLst>
      <p:ext uri="{BB962C8B-B14F-4D97-AF65-F5344CB8AC3E}">
        <p14:creationId xmlns:p14="http://schemas.microsoft.com/office/powerpoint/2010/main" val="223808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135864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Same wording, entirely different meaning.  </a:t>
            </a:r>
          </a:p>
        </p:txBody>
      </p:sp>
    </p:spTree>
    <p:extLst>
      <p:ext uri="{BB962C8B-B14F-4D97-AF65-F5344CB8AC3E}">
        <p14:creationId xmlns:p14="http://schemas.microsoft.com/office/powerpoint/2010/main" val="17515718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21022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618307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704812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15054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003465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Mtt. 26.1-2.Son of Man, Pesakh, Execution Stake</a:t>
            </a:r>
          </a:p>
        </p:txBody>
      </p:sp>
      <p:sp>
        <p:nvSpPr>
          <p:cNvPr id="5" name="Date Placeholder 4"/>
          <p:cNvSpPr>
            <a:spLocks noGrp="1"/>
          </p:cNvSpPr>
          <p:nvPr>
            <p:ph type="dt" idx="1"/>
          </p:nvPr>
        </p:nvSpPr>
        <p:spPr/>
        <p:txBody>
          <a:bodyPr/>
          <a:lstStyle/>
          <a:p>
            <a:r>
              <a:rPr lang="en-US" altLang="en-US"/>
              <a:t>Dec .22.2018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kern="1200" dirty="0">
                <a:solidFill>
                  <a:schemeClr val="tx1"/>
                </a:solidFill>
                <a:effectLst/>
                <a:latin typeface="Arial Rounded MT Bold" pitchFamily="34" charset="0"/>
                <a:ea typeface="+mn-ea"/>
                <a:cs typeface="Arial" charset="0"/>
              </a:rPr>
              <a:t>Get eye contact and with a smile on your face say, “You know it is so interesting that while the world is celebrating the birth of a Jewish Rabbi, most of His own people are not and go out to eat Chinese food. Have you ever thought about that? </a:t>
            </a:r>
            <a:endParaRPr lang="en-US" dirty="0"/>
          </a:p>
        </p:txBody>
      </p:sp>
      <p:sp>
        <p:nvSpPr>
          <p:cNvPr id="4" name="Header Placeholder 3"/>
          <p:cNvSpPr>
            <a:spLocks noGrp="1"/>
          </p:cNvSpPr>
          <p:nvPr>
            <p:ph type="hdr" sz="quarter"/>
          </p:nvPr>
        </p:nvSpPr>
        <p:spPr/>
        <p:txBody>
          <a:bodyPr/>
          <a:lstStyle/>
          <a:p>
            <a:r>
              <a:rPr lang="en-US" altLang="en-US"/>
              <a:t>Mtt. 26.1-2.Son of Man, Pesakh, Execution Stake</a:t>
            </a:r>
          </a:p>
        </p:txBody>
      </p:sp>
      <p:sp>
        <p:nvSpPr>
          <p:cNvPr id="5" name="Date Placeholder 4"/>
          <p:cNvSpPr>
            <a:spLocks noGrp="1"/>
          </p:cNvSpPr>
          <p:nvPr>
            <p:ph type="dt" idx="1"/>
          </p:nvPr>
        </p:nvSpPr>
        <p:spPr/>
        <p:txBody>
          <a:bodyPr/>
          <a:lstStyle/>
          <a:p>
            <a:r>
              <a:rPr lang="en-US" altLang="en-US"/>
              <a:t>Dec .22.2018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40263286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0241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https://unitycoalitionforisrael.org/?p=15710045</a:t>
            </a:r>
            <a:endParaRPr lang="en-US" altLang="en-US" sz="1050" dirty="0"/>
          </a:p>
          <a:p>
            <a:endParaRPr lang="en-US" altLang="en-US" sz="1050" dirty="0"/>
          </a:p>
          <a:p>
            <a:r>
              <a:rPr lang="en-US" altLang="en-US" dirty="0"/>
              <a:t>Was his father, the former Shah of Iran, a righteous ruler?  Not exactly.  Corruption, political prisoners.  From the days when the CIA would change regimes.  But, MUCH better than the Ayatollahs who replaced him!  </a:t>
            </a:r>
          </a:p>
        </p:txBody>
      </p:sp>
    </p:spTree>
    <p:extLst>
      <p:ext uri="{BB962C8B-B14F-4D97-AF65-F5344CB8AC3E}">
        <p14:creationId xmlns:p14="http://schemas.microsoft.com/office/powerpoint/2010/main" val="386640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https://unitycoalitionforisrael.org/?p=15710045</a:t>
            </a:r>
          </a:p>
        </p:txBody>
      </p:sp>
    </p:spTree>
    <p:extLst>
      <p:ext uri="{BB962C8B-B14F-4D97-AF65-F5344CB8AC3E}">
        <p14:creationId xmlns:p14="http://schemas.microsoft.com/office/powerpoint/2010/main" val="254662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26.1-2.Son of Man, Pesakh, Execution Stake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.22.2018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https://unitycoalitionforisrael.org/?p=15710045</a:t>
            </a:r>
          </a:p>
        </p:txBody>
      </p:sp>
    </p:spTree>
    <p:extLst>
      <p:ext uri="{BB962C8B-B14F-4D97-AF65-F5344CB8AC3E}">
        <p14:creationId xmlns:p14="http://schemas.microsoft.com/office/powerpoint/2010/main" val="169394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12/21/2018</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265014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990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12/21/2018</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140230546"/>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524089228"/>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mummified body of the founder of the Pahlavi dynasty, Reza Shah, was discovered at around the same time as the riots, </a:t>
            </a:r>
            <a:r>
              <a:rPr lang="en-US" dirty="0">
                <a:solidFill>
                  <a:srgbClr val="FFFF66"/>
                </a:solidFill>
              </a:rPr>
              <a:t>openly causing panic among the leaders of the Islamic regime.   </a:t>
            </a:r>
            <a:r>
              <a:rPr lang="en-US" dirty="0"/>
              <a:t>[already fearful of discontent about the economy]</a:t>
            </a:r>
          </a:p>
        </p:txBody>
      </p:sp>
    </p:spTree>
    <p:extLst>
      <p:ext uri="{BB962C8B-B14F-4D97-AF65-F5344CB8AC3E}">
        <p14:creationId xmlns:p14="http://schemas.microsoft.com/office/powerpoint/2010/main" val="221581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They hid the mummy again in a concealed location to prevent the site from becoming a holy place for the growing number of Reza Pahlavi’s supporters among Iranian youth, who are repudiating the rule of the ayatollahs </a:t>
            </a:r>
            <a:r>
              <a:rPr lang="en-US" i="1" dirty="0" err="1"/>
              <a:t>en</a:t>
            </a:r>
            <a:r>
              <a:rPr lang="en-US" i="1" dirty="0"/>
              <a:t> masse</a:t>
            </a:r>
            <a:r>
              <a:rPr lang="en-US" dirty="0"/>
              <a:t>.</a:t>
            </a:r>
          </a:p>
          <a:p>
            <a:pPr algn="l"/>
            <a:endParaRPr lang="en-US" dirty="0"/>
          </a:p>
        </p:txBody>
      </p:sp>
    </p:spTree>
    <p:extLst>
      <p:ext uri="{BB962C8B-B14F-4D97-AF65-F5344CB8AC3E}">
        <p14:creationId xmlns:p14="http://schemas.microsoft.com/office/powerpoint/2010/main" val="401943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26:1-2</a:t>
            </a:r>
          </a:p>
        </p:txBody>
      </p:sp>
    </p:spTree>
    <p:extLst>
      <p:ext uri="{BB962C8B-B14F-4D97-AF65-F5344CB8AC3E}">
        <p14:creationId xmlns:p14="http://schemas.microsoft.com/office/powerpoint/2010/main" val="191302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3889" dirty="0"/>
              <a:t>ל</a:t>
            </a:r>
            <a:r>
              <a:rPr lang="he-IL" sz="3889" b="1" dirty="0">
                <a:latin typeface="David" panose="020E0502060401010101" pitchFamily="34" charset="-79"/>
                <a:cs typeface="David" panose="020E0502060401010101" pitchFamily="34" charset="-79"/>
              </a:rPr>
              <a:t>ְאַחַר שֶׁדִּבֵּר יֵשׁוּעַ אֶת כָּל הַדְּבָרִים הָאֵלֶּה אָמַר לְתַלְמִידָיו:</a:t>
            </a:r>
            <a:r>
              <a:rPr lang="en-US" baseline="30000" dirty="0"/>
              <a:t>    </a:t>
            </a:r>
          </a:p>
          <a:p>
            <a:r>
              <a:rPr lang="en-US" baseline="30000" dirty="0"/>
              <a:t>  </a:t>
            </a:r>
            <a:endParaRPr lang="en-US" sz="144" baseline="30000" dirty="0"/>
          </a:p>
          <a:p>
            <a:r>
              <a:rPr lang="en-US" sz="3168" baseline="30000" dirty="0"/>
              <a:t>   </a:t>
            </a:r>
            <a:r>
              <a:rPr lang="en-US" sz="4000" dirty="0"/>
              <a:t>When Yeshua had finished speaking, he said to his </a:t>
            </a:r>
            <a:r>
              <a:rPr lang="en-US" sz="4000" i="1" dirty="0"/>
              <a:t>talmidim</a:t>
            </a:r>
            <a:r>
              <a:rPr lang="en-US" sz="4000" dirty="0"/>
              <a:t>,</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17882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lnSpcReduction="10000"/>
          </a:bodyPr>
          <a:lstStyle/>
          <a:p>
            <a:pPr algn="r"/>
            <a:r>
              <a:rPr lang="he-IL" sz="3889" b="1" dirty="0">
                <a:latin typeface="David" panose="020E0502060401010101" pitchFamily="34" charset="-79"/>
                <a:cs typeface="David" panose="020E0502060401010101" pitchFamily="34" charset="-79"/>
              </a:rPr>
              <a:t>”אַתֶּם יוֹדְעִים כִּי בְּעוֹד יוֹמַיִם הַפֶּסַח בָּא וּבֶן־הָאָדָם יִמָּסֵר לְהִצָּלֵב.“ </a:t>
            </a:r>
            <a:r>
              <a:rPr lang="en-US" baseline="30000" dirty="0"/>
              <a:t>    </a:t>
            </a:r>
          </a:p>
          <a:p>
            <a:r>
              <a:rPr lang="en-US" baseline="30000" dirty="0"/>
              <a:t>    </a:t>
            </a:r>
          </a:p>
          <a:p>
            <a:r>
              <a:rPr lang="en-US" sz="4000" baseline="30000" dirty="0"/>
              <a:t>   </a:t>
            </a:r>
            <a:r>
              <a:rPr lang="en-US" sz="4000" dirty="0"/>
              <a:t>“As you know, Pesakh is two days away, and the Son of Man will be handed over to be nailed to the execution-stake.”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72596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dirty="0"/>
              <a:t>Counterpoint: </a:t>
            </a:r>
            <a:r>
              <a:rPr lang="en-US" dirty="0"/>
              <a:t>Use of contrasting elements in a work of art.</a:t>
            </a:r>
          </a:p>
        </p:txBody>
      </p:sp>
    </p:spTree>
    <p:extLst>
      <p:ext uri="{BB962C8B-B14F-4D97-AF65-F5344CB8AC3E}">
        <p14:creationId xmlns:p14="http://schemas.microsoft.com/office/powerpoint/2010/main" val="3790662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do your think of when hearing the word “</a:t>
            </a:r>
            <a:r>
              <a:rPr lang="en-US" dirty="0" err="1"/>
              <a:t>Pesakh</a:t>
            </a:r>
            <a:r>
              <a:rPr lang="en-US" dirty="0"/>
              <a:t>?”</a:t>
            </a:r>
          </a:p>
          <a:p>
            <a:pPr marL="230188" indent="-230188" algn="l">
              <a:buFont typeface="Arial" panose="020B0604020202020204" pitchFamily="34" charset="0"/>
              <a:buChar char="•"/>
            </a:pPr>
            <a:r>
              <a:rPr lang="en-US" dirty="0"/>
              <a:t>Redemption</a:t>
            </a:r>
          </a:p>
          <a:p>
            <a:pPr marL="230188" indent="-230188" algn="l">
              <a:buFont typeface="Arial" panose="020B0604020202020204" pitchFamily="34" charset="0"/>
              <a:buChar char="•"/>
            </a:pPr>
            <a:r>
              <a:rPr lang="en-US" dirty="0"/>
              <a:t>Food</a:t>
            </a:r>
          </a:p>
          <a:p>
            <a:pPr marL="230188" indent="-230188" algn="l">
              <a:buFont typeface="Arial" panose="020B0604020202020204" pitchFamily="34" charset="0"/>
              <a:buChar char="•"/>
            </a:pPr>
            <a:r>
              <a:rPr lang="en-US" dirty="0"/>
              <a:t>Family gathering</a:t>
            </a:r>
          </a:p>
          <a:p>
            <a:pPr marL="230188" indent="-230188" algn="l">
              <a:buFont typeface="Arial" panose="020B0604020202020204" pitchFamily="34" charset="0"/>
              <a:buChar char="•"/>
            </a:pPr>
            <a:r>
              <a:rPr lang="en-US" dirty="0"/>
              <a:t>Lot of work</a:t>
            </a:r>
          </a:p>
          <a:p>
            <a:pPr marL="230188" indent="-230188" algn="l">
              <a:buFont typeface="Arial" panose="020B0604020202020204" pitchFamily="34" charset="0"/>
              <a:buChar char="•"/>
            </a:pPr>
            <a:r>
              <a:rPr lang="en-US" dirty="0"/>
              <a:t>Lamb of G-d</a:t>
            </a:r>
          </a:p>
        </p:txBody>
      </p:sp>
    </p:spTree>
    <p:extLst>
      <p:ext uri="{BB962C8B-B14F-4D97-AF65-F5344CB8AC3E}">
        <p14:creationId xmlns:p14="http://schemas.microsoft.com/office/powerpoint/2010/main" val="311236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do your think of when hearing the word “</a:t>
            </a:r>
            <a:r>
              <a:rPr lang="en-US" dirty="0" err="1"/>
              <a:t>Pesakh</a:t>
            </a:r>
            <a:r>
              <a:rPr lang="en-US" dirty="0"/>
              <a:t>?”</a:t>
            </a:r>
          </a:p>
          <a:p>
            <a:pPr marL="230188" indent="-230188" algn="l">
              <a:buFont typeface="Arial" panose="020B0604020202020204" pitchFamily="34" charset="0"/>
              <a:buChar char="•"/>
            </a:pPr>
            <a:r>
              <a:rPr lang="en-US" dirty="0"/>
              <a:t>Redemption from slavery in Egypt by the blood of the Lamb.</a:t>
            </a:r>
          </a:p>
        </p:txBody>
      </p:sp>
    </p:spTree>
    <p:extLst>
      <p:ext uri="{BB962C8B-B14F-4D97-AF65-F5344CB8AC3E}">
        <p14:creationId xmlns:p14="http://schemas.microsoft.com/office/powerpoint/2010/main" val="151453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lnSpcReduction="10000"/>
          </a:bodyPr>
          <a:lstStyle/>
          <a:p>
            <a:pPr algn="r"/>
            <a:r>
              <a:rPr lang="he-IL" sz="3889" b="1" dirty="0">
                <a:latin typeface="David" panose="020E0502060401010101" pitchFamily="34" charset="-79"/>
                <a:cs typeface="David" panose="020E0502060401010101" pitchFamily="34" charset="-79"/>
              </a:rPr>
              <a:t>”אַתֶּם יוֹדְעִים כִּי בְּעוֹד יוֹמַיִם הַפֶּסַח בָּא וּבֶן־הָאָדָם יִמָּסֵר לְהִצָּלֵב.“ </a:t>
            </a:r>
            <a:r>
              <a:rPr lang="en-US" baseline="30000" dirty="0"/>
              <a:t>    </a:t>
            </a:r>
          </a:p>
          <a:p>
            <a:r>
              <a:rPr lang="en-US" baseline="30000" dirty="0"/>
              <a:t>    </a:t>
            </a:r>
          </a:p>
          <a:p>
            <a:r>
              <a:rPr lang="en-US" sz="4000" baseline="30000" dirty="0"/>
              <a:t>   </a:t>
            </a:r>
            <a:r>
              <a:rPr lang="en-US" sz="4000" dirty="0"/>
              <a:t>“As you know, Pesakh is two days away, and the </a:t>
            </a:r>
            <a:r>
              <a:rPr lang="en-US" sz="4000" dirty="0">
                <a:solidFill>
                  <a:srgbClr val="FFFF99"/>
                </a:solidFill>
              </a:rPr>
              <a:t>Son of Man</a:t>
            </a:r>
            <a:r>
              <a:rPr lang="en-US" sz="4000" dirty="0"/>
              <a:t> will be handed over to be nailed to the execution-stake.”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16905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solidFill>
                <a:srgbClr val="FFFF99"/>
              </a:solidFill>
            </a:endParaRPr>
          </a:p>
          <a:p>
            <a:r>
              <a:rPr lang="en-US" dirty="0">
                <a:solidFill>
                  <a:srgbClr val="FFFF99"/>
                </a:solidFill>
              </a:rPr>
              <a:t>The Son of man</a:t>
            </a:r>
          </a:p>
          <a:p>
            <a:endParaRPr lang="en-US" dirty="0"/>
          </a:p>
          <a:p>
            <a:r>
              <a:rPr lang="en-US" dirty="0"/>
              <a:t>What image is associated </a:t>
            </a:r>
          </a:p>
          <a:p>
            <a:r>
              <a:rPr lang="en-US" dirty="0"/>
              <a:t>with that phrase?</a:t>
            </a:r>
          </a:p>
        </p:txBody>
      </p:sp>
    </p:spTree>
    <p:extLst>
      <p:ext uri="{BB962C8B-B14F-4D97-AF65-F5344CB8AC3E}">
        <p14:creationId xmlns:p14="http://schemas.microsoft.com/office/powerpoint/2010/main" val="407676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Israel news</a:t>
            </a:r>
          </a:p>
        </p:txBody>
      </p:sp>
    </p:spTree>
    <p:extLst>
      <p:ext uri="{BB962C8B-B14F-4D97-AF65-F5344CB8AC3E}">
        <p14:creationId xmlns:p14="http://schemas.microsoft.com/office/powerpoint/2010/main" val="1102319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Rectangle 2">
            <a:extLst>
              <a:ext uri="{FF2B5EF4-FFF2-40B4-BE49-F238E27FC236}">
                <a16:creationId xmlns:a16="http://schemas.microsoft.com/office/drawing/2014/main" id="{10F17402-7869-47E6-AFED-AED8DEDCC205}"/>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1745927" name="Picture 7" descr="http://andyrossagency.files.wordpress.com/2012/05/jewishgospels.jpg">
            <a:extLst>
              <a:ext uri="{FF2B5EF4-FFF2-40B4-BE49-F238E27FC236}">
                <a16:creationId xmlns:a16="http://schemas.microsoft.com/office/drawing/2014/main" id="{48C08C67-1332-4AB4-A2EB-13C388D9F8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588" y="0"/>
            <a:ext cx="3174206" cy="4797029"/>
          </a:xfrm>
          <a:prstGeom prst="rect">
            <a:avLst/>
          </a:prstGeom>
          <a:noFill/>
          <a:extLst>
            <a:ext uri="{909E8E84-426E-40DD-AFC4-6F175D3DCCD1}">
              <a14:hiddenFill xmlns:a14="http://schemas.microsoft.com/office/drawing/2010/main">
                <a:solidFill>
                  <a:srgbClr val="FFFFFF"/>
                </a:solidFill>
              </a14:hiddenFill>
            </a:ext>
          </a:extLst>
        </p:spPr>
      </p:pic>
      <p:pic>
        <p:nvPicPr>
          <p:cNvPr id="1745928" name="Picture 8" descr="http://andyrossagency.files.wordpress.com/2012/05/boyarinphotops.jpg">
            <a:extLst>
              <a:ext uri="{FF2B5EF4-FFF2-40B4-BE49-F238E27FC236}">
                <a16:creationId xmlns:a16="http://schemas.microsoft.com/office/drawing/2014/main" id="{45E097A9-6F22-406A-B966-9F3824826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37" y="1"/>
            <a:ext cx="3139679" cy="4802981"/>
          </a:xfrm>
          <a:prstGeom prst="rect">
            <a:avLst/>
          </a:prstGeom>
          <a:noFill/>
          <a:extLst>
            <a:ext uri="{909E8E84-426E-40DD-AFC4-6F175D3DCCD1}">
              <a14:hiddenFill xmlns:a14="http://schemas.microsoft.com/office/drawing/2010/main">
                <a:solidFill>
                  <a:srgbClr val="FFFFFF"/>
                </a:solidFill>
              </a14:hiddenFill>
            </a:ext>
          </a:extLst>
        </p:spPr>
      </p:pic>
      <p:sp>
        <p:nvSpPr>
          <p:cNvPr id="1745929" name="Text Box 9">
            <a:extLst>
              <a:ext uri="{FF2B5EF4-FFF2-40B4-BE49-F238E27FC236}">
                <a16:creationId xmlns:a16="http://schemas.microsoft.com/office/drawing/2014/main" id="{EFBEE2FF-A4CE-465B-AE4D-FEA58EF5E095}"/>
              </a:ext>
            </a:extLst>
          </p:cNvPr>
          <p:cNvSpPr txBox="1">
            <a:spLocks noChangeArrowheads="1"/>
          </p:cNvSpPr>
          <p:nvPr/>
        </p:nvSpPr>
        <p:spPr bwMode="auto">
          <a:xfrm>
            <a:off x="1303338" y="3829050"/>
            <a:ext cx="29076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000">
                <a:effectLst>
                  <a:outerShdw blurRad="38100" dist="38100" dir="2700000" algn="tl">
                    <a:srgbClr val="808080"/>
                  </a:outerShdw>
                </a:effectLst>
              </a:rPr>
              <a:t>Daniel Boyarin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Rectangle 2">
            <a:extLst>
              <a:ext uri="{FF2B5EF4-FFF2-40B4-BE49-F238E27FC236}">
                <a16:creationId xmlns:a16="http://schemas.microsoft.com/office/drawing/2014/main" id="{B1C9FDB3-3390-432A-A074-4DA0C4C0D71F}"/>
              </a:ext>
            </a:extLst>
          </p:cNvPr>
          <p:cNvSpPr>
            <a:spLocks noGrp="1" noChangeArrowheads="1"/>
          </p:cNvSpPr>
          <p:nvPr>
            <p:ph type="subTitle" idx="1"/>
          </p:nvPr>
        </p:nvSpPr>
        <p:spPr>
          <a:xfrm>
            <a:off x="350837" y="0"/>
            <a:ext cx="8229600" cy="5143500"/>
          </a:xfrm>
        </p:spPr>
        <p:txBody>
          <a:bodyPr/>
          <a:lstStyle/>
          <a:p>
            <a:pPr algn="l"/>
            <a:r>
              <a:rPr lang="en-US" altLang="en-US" b="1" dirty="0"/>
              <a:t>Daniel </a:t>
            </a:r>
            <a:r>
              <a:rPr lang="en-US" altLang="en-US" b="1" dirty="0" err="1"/>
              <a:t>Boyarin</a:t>
            </a:r>
            <a:r>
              <a:rPr lang="en-US" altLang="en-US" dirty="0"/>
              <a:t> (born 1946) is a historian of religion. Born in Asbury Park, New Jersey, he holds dual United States and Israeli citizenship. Trained as a Talmudic scholar, in 1990 he was appointed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Rectangle 2">
            <a:extLst>
              <a:ext uri="{FF2B5EF4-FFF2-40B4-BE49-F238E27FC236}">
                <a16:creationId xmlns:a16="http://schemas.microsoft.com/office/drawing/2014/main" id="{B1C9FDB3-3390-432A-A074-4DA0C4C0D71F}"/>
              </a:ext>
            </a:extLst>
          </p:cNvPr>
          <p:cNvSpPr>
            <a:spLocks noGrp="1" noChangeArrowheads="1"/>
          </p:cNvSpPr>
          <p:nvPr>
            <p:ph type="subTitle" idx="1"/>
          </p:nvPr>
        </p:nvSpPr>
        <p:spPr>
          <a:xfrm>
            <a:off x="350837" y="0"/>
            <a:ext cx="8229600" cy="5143500"/>
          </a:xfrm>
        </p:spPr>
        <p:txBody>
          <a:bodyPr/>
          <a:lstStyle/>
          <a:p>
            <a:pPr algn="l"/>
            <a:r>
              <a:rPr lang="en-US" altLang="en-US" dirty="0"/>
              <a:t>Professor of Talmudic Culture, Departments of Near Eastern Studies and Rhetoric, University of California, Berkeley, a post which he still holds </a:t>
            </a:r>
          </a:p>
        </p:txBody>
      </p:sp>
    </p:spTree>
    <p:extLst>
      <p:ext uri="{BB962C8B-B14F-4D97-AF65-F5344CB8AC3E}">
        <p14:creationId xmlns:p14="http://schemas.microsoft.com/office/powerpoint/2010/main" val="147710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Rectangle 2">
            <a:extLst>
              <a:ext uri="{FF2B5EF4-FFF2-40B4-BE49-F238E27FC236}">
                <a16:creationId xmlns:a16="http://schemas.microsoft.com/office/drawing/2014/main" id="{88EF81CA-2493-4767-9A7C-C6F3F7785CBE}"/>
              </a:ext>
            </a:extLst>
          </p:cNvPr>
          <p:cNvSpPr>
            <a:spLocks noGrp="1" noChangeArrowheads="1"/>
          </p:cNvSpPr>
          <p:nvPr>
            <p:ph type="subTitle" idx="1"/>
          </p:nvPr>
        </p:nvSpPr>
        <p:spPr>
          <a:xfrm>
            <a:off x="350837" y="0"/>
            <a:ext cx="8229600" cy="5143500"/>
          </a:xfrm>
        </p:spPr>
        <p:txBody>
          <a:bodyPr/>
          <a:lstStyle/>
          <a:p>
            <a:pPr algn="l"/>
            <a:r>
              <a:rPr lang="en-US" altLang="en-US" dirty="0"/>
              <a:t>Daniel </a:t>
            </a:r>
            <a:r>
              <a:rPr lang="en-US" altLang="en-US" dirty="0" err="1"/>
              <a:t>Boyarin</a:t>
            </a:r>
            <a:r>
              <a:rPr lang="en-US" altLang="en-US" dirty="0"/>
              <a:t>, professor of Talmudic Culture at the University of California Berkeley, </a:t>
            </a:r>
            <a:r>
              <a:rPr lang="en-US" altLang="en-US" dirty="0">
                <a:solidFill>
                  <a:srgbClr val="FFFF99"/>
                </a:solidFill>
              </a:rPr>
              <a:t>may be the most influential scholar of ancient Judaism today. </a:t>
            </a:r>
          </a:p>
        </p:txBody>
      </p:sp>
      <p:pic>
        <p:nvPicPr>
          <p:cNvPr id="1754115" name="Picture 3" descr="Moment magazine home">
            <a:extLst>
              <a:ext uri="{FF2B5EF4-FFF2-40B4-BE49-F238E27FC236}">
                <a16:creationId xmlns:a16="http://schemas.microsoft.com/office/drawing/2014/main" id="{C6521348-F094-4FF7-9B6D-0759E90B7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7" y="3790950"/>
            <a:ext cx="4514850" cy="1075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a:extLst>
              <a:ext uri="{FF2B5EF4-FFF2-40B4-BE49-F238E27FC236}">
                <a16:creationId xmlns:a16="http://schemas.microsoft.com/office/drawing/2014/main" id="{DC72BD49-001E-4B68-8C38-C4358284A66E}"/>
              </a:ext>
            </a:extLst>
          </p:cNvPr>
          <p:cNvSpPr>
            <a:spLocks noGrp="1" noChangeArrowheads="1"/>
          </p:cNvSpPr>
          <p:nvPr>
            <p:ph type="subTitle" idx="1"/>
          </p:nvPr>
        </p:nvSpPr>
        <p:spPr>
          <a:xfrm>
            <a:off x="274637" y="0"/>
            <a:ext cx="8305800" cy="5143500"/>
          </a:xfrm>
        </p:spPr>
        <p:txBody>
          <a:bodyPr/>
          <a:lstStyle/>
          <a:p>
            <a:pPr algn="l"/>
            <a:r>
              <a:rPr lang="en-US" altLang="en-US" sz="3600" dirty="0">
                <a:solidFill>
                  <a:srgbClr val="FFFF99"/>
                </a:solidFill>
              </a:rPr>
              <a:t>Messiah = Son of G-d </a:t>
            </a:r>
            <a:r>
              <a:rPr lang="en-US" altLang="en-US" sz="3600" dirty="0"/>
              <a:t>in Jewish concepts, </a:t>
            </a:r>
            <a:r>
              <a:rPr lang="en-US" altLang="en-US" sz="3600" dirty="0">
                <a:solidFill>
                  <a:srgbClr val="FFFF99"/>
                </a:solidFill>
              </a:rPr>
              <a:t>but not what you think</a:t>
            </a:r>
            <a:r>
              <a:rPr lang="en-US" altLang="en-US" sz="3600" dirty="0"/>
              <a:t>.</a:t>
            </a:r>
          </a:p>
          <a:p>
            <a:pPr algn="l"/>
            <a:r>
              <a:rPr lang="en-US" altLang="en-US" sz="3600" baseline="30000" dirty="0"/>
              <a:t>1 </a:t>
            </a:r>
            <a:r>
              <a:rPr lang="en-US" altLang="en-US" sz="3600" baseline="30000" dirty="0" err="1"/>
              <a:t>Shmu</a:t>
            </a:r>
            <a:r>
              <a:rPr lang="en-US" altLang="en-US" sz="3600" baseline="30000" dirty="0"/>
              <a:t> 10.1</a:t>
            </a:r>
            <a:r>
              <a:rPr lang="en-US" altLang="en-US" sz="3600" dirty="0"/>
              <a:t> Then </a:t>
            </a:r>
            <a:r>
              <a:rPr lang="en-US" altLang="en-US" sz="3600" dirty="0" err="1"/>
              <a:t>Sh'mu'el</a:t>
            </a:r>
            <a:r>
              <a:rPr lang="en-US" altLang="en-US" sz="3600" dirty="0"/>
              <a:t> took a flask of oil he had prepared and poured it on </a:t>
            </a:r>
            <a:r>
              <a:rPr lang="en-US" altLang="en-US" sz="3600" dirty="0" err="1"/>
              <a:t>Sha'ul's</a:t>
            </a:r>
            <a:r>
              <a:rPr lang="en-US" altLang="en-US" sz="3600" dirty="0"/>
              <a:t> head.  He kissed him and said, "A</a:t>
            </a:r>
            <a:r>
              <a:rPr lang="en-US" altLang="en-US" sz="3200" dirty="0"/>
              <a:t>DONI</a:t>
            </a:r>
            <a:r>
              <a:rPr lang="en-US" altLang="en-US" sz="3600" dirty="0"/>
              <a:t> has </a:t>
            </a:r>
            <a:r>
              <a:rPr lang="en-US" altLang="en-US" sz="3600" dirty="0">
                <a:solidFill>
                  <a:srgbClr val="FFFF66"/>
                </a:solidFill>
              </a:rPr>
              <a:t>anointed</a:t>
            </a:r>
            <a:r>
              <a:rPr lang="en-US" altLang="en-US" sz="3600" dirty="0"/>
              <a:t> you to be prince over his inheritance.”</a:t>
            </a:r>
          </a:p>
          <a:p>
            <a:pPr algn="l"/>
            <a:r>
              <a:rPr lang="he-IL" altLang="en-US" b="1" dirty="0">
                <a:cs typeface="Vilna" pitchFamily="2" charset="-79"/>
              </a:rPr>
              <a:t>משחך</a:t>
            </a:r>
            <a:r>
              <a:rPr lang="en-US" altLang="en-US" sz="3600" dirty="0"/>
              <a:t> </a:t>
            </a:r>
            <a:r>
              <a:rPr lang="en-US" altLang="en-US" sz="3600" dirty="0" err="1">
                <a:solidFill>
                  <a:srgbClr val="FFFF66"/>
                </a:solidFill>
              </a:rPr>
              <a:t>m</a:t>
            </a:r>
            <a:r>
              <a:rPr lang="en-US" altLang="en-US" sz="3600" dirty="0" err="1">
                <a:solidFill>
                  <a:srgbClr val="FFFF66"/>
                </a:solidFill>
                <a:cs typeface="Arial" panose="020B0604020202020204" pitchFamily="34" charset="0"/>
              </a:rPr>
              <a:t>’shakh</a:t>
            </a:r>
            <a:r>
              <a:rPr lang="en-US" altLang="en-US" sz="3600" dirty="0" err="1">
                <a:cs typeface="Arial" panose="020B0604020202020204" pitchFamily="34" charset="0"/>
              </a:rPr>
              <a:t>ekha</a:t>
            </a:r>
            <a:endParaRPr lang="en-US" altLang="en-US" sz="3600" dirty="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4" name="Rectangle 2">
            <a:extLst>
              <a:ext uri="{FF2B5EF4-FFF2-40B4-BE49-F238E27FC236}">
                <a16:creationId xmlns:a16="http://schemas.microsoft.com/office/drawing/2014/main" id="{F3AD2B5E-A5DB-4256-842E-06364FD2A9AE}"/>
              </a:ext>
            </a:extLst>
          </p:cNvPr>
          <p:cNvSpPr>
            <a:spLocks noGrp="1" noChangeArrowheads="1"/>
          </p:cNvSpPr>
          <p:nvPr>
            <p:ph type="subTitle" idx="1"/>
          </p:nvPr>
        </p:nvSpPr>
        <p:spPr>
          <a:xfrm>
            <a:off x="274637" y="0"/>
            <a:ext cx="8229600" cy="5143500"/>
          </a:xfrm>
        </p:spPr>
        <p:txBody>
          <a:bodyPr/>
          <a:lstStyle/>
          <a:p>
            <a:pPr algn="l"/>
            <a:r>
              <a:rPr lang="en-US" altLang="en-US" baseline="30000" dirty="0" err="1"/>
              <a:t>T’hillim</a:t>
            </a:r>
            <a:r>
              <a:rPr lang="en-US" altLang="en-US" baseline="30000" dirty="0"/>
              <a:t> 2.6-7</a:t>
            </a:r>
            <a:r>
              <a:rPr lang="en-US" altLang="en-US" dirty="0"/>
              <a:t> "I myself have installed </a:t>
            </a:r>
            <a:r>
              <a:rPr lang="en-US" altLang="en-US" dirty="0">
                <a:solidFill>
                  <a:srgbClr val="FFFF66"/>
                </a:solidFill>
              </a:rPr>
              <a:t>my king on </a:t>
            </a:r>
            <a:r>
              <a:rPr lang="en-US" altLang="en-US" dirty="0" err="1">
                <a:solidFill>
                  <a:srgbClr val="FFFF66"/>
                </a:solidFill>
              </a:rPr>
              <a:t>Tziyon</a:t>
            </a:r>
            <a:r>
              <a:rPr lang="en-US" altLang="en-US" dirty="0"/>
              <a:t>, my holy mountain."  "I will proclaim the decree: A</a:t>
            </a:r>
            <a:r>
              <a:rPr lang="en-US" altLang="en-US" sz="3600" dirty="0"/>
              <a:t>DONI</a:t>
            </a:r>
            <a:r>
              <a:rPr lang="en-US" altLang="en-US" dirty="0"/>
              <a:t> said to me, </a:t>
            </a:r>
            <a:r>
              <a:rPr lang="en-US" altLang="en-US" dirty="0">
                <a:solidFill>
                  <a:srgbClr val="FFFF66"/>
                </a:solidFill>
              </a:rPr>
              <a:t>'You are my son</a:t>
            </a:r>
            <a:r>
              <a:rPr lang="en-US" altLang="en-US" dirty="0"/>
              <a:t>; today I became your father.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8" name="Rectangle 2">
            <a:extLst>
              <a:ext uri="{FF2B5EF4-FFF2-40B4-BE49-F238E27FC236}">
                <a16:creationId xmlns:a16="http://schemas.microsoft.com/office/drawing/2014/main" id="{6FF81764-828D-4C06-9933-BBA89E0DA435}"/>
              </a:ext>
            </a:extLst>
          </p:cNvPr>
          <p:cNvSpPr>
            <a:spLocks noGrp="1" noChangeArrowheads="1"/>
          </p:cNvSpPr>
          <p:nvPr>
            <p:ph type="subTitle" idx="1"/>
          </p:nvPr>
        </p:nvSpPr>
        <p:spPr>
          <a:xfrm>
            <a:off x="274637" y="0"/>
            <a:ext cx="8305800" cy="5143500"/>
          </a:xfrm>
        </p:spPr>
        <p:txBody>
          <a:bodyPr/>
          <a:lstStyle/>
          <a:p>
            <a:pPr algn="l"/>
            <a:r>
              <a:rPr lang="en-US" altLang="en-US" dirty="0">
                <a:cs typeface="Arial" panose="020B0604020202020204" pitchFamily="34" charset="0"/>
              </a:rPr>
              <a:t>All the kings, priests anointed for service.  No hint of deity ~ </a:t>
            </a:r>
            <a:r>
              <a:rPr lang="en-US" altLang="en-US" dirty="0" err="1">
                <a:cs typeface="Arial" panose="020B0604020202020204" pitchFamily="34" charset="0"/>
              </a:rPr>
              <a:t>Pharoah</a:t>
            </a:r>
            <a:r>
              <a:rPr lang="en-US" altLang="en-US" dirty="0">
                <a:cs typeface="Arial" panose="020B0604020202020204" pitchFamily="34" charset="0"/>
              </a:rPr>
              <a:t>.</a:t>
            </a:r>
          </a:p>
          <a:p>
            <a:pPr algn="l"/>
            <a:r>
              <a:rPr lang="en-US" altLang="en-US" baseline="30000" dirty="0">
                <a:cs typeface="Arial" panose="020B0604020202020204" pitchFamily="34" charset="0"/>
              </a:rPr>
              <a:t>1 Chron 7. 11-14  </a:t>
            </a:r>
            <a:r>
              <a:rPr lang="en-US" altLang="en-US" dirty="0"/>
              <a:t>When your days come to an end and you go to be with your ancestors, I will establish one of your descendants to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8" name="Rectangle 2">
            <a:extLst>
              <a:ext uri="{FF2B5EF4-FFF2-40B4-BE49-F238E27FC236}">
                <a16:creationId xmlns:a16="http://schemas.microsoft.com/office/drawing/2014/main" id="{6FF81764-828D-4C06-9933-BBA89E0DA435}"/>
              </a:ext>
            </a:extLst>
          </p:cNvPr>
          <p:cNvSpPr>
            <a:spLocks noGrp="1" noChangeArrowheads="1"/>
          </p:cNvSpPr>
          <p:nvPr>
            <p:ph type="subTitle" idx="1"/>
          </p:nvPr>
        </p:nvSpPr>
        <p:spPr>
          <a:xfrm>
            <a:off x="274637" y="0"/>
            <a:ext cx="8305800" cy="5143500"/>
          </a:xfrm>
        </p:spPr>
        <p:txBody>
          <a:bodyPr/>
          <a:lstStyle/>
          <a:p>
            <a:pPr algn="l"/>
            <a:r>
              <a:rPr lang="en-US" altLang="en-US" dirty="0"/>
              <a:t>succeed you, one of your own sons; and I will set up his rulership. He will build me a house, and I will establish his throne forever. </a:t>
            </a:r>
          </a:p>
        </p:txBody>
      </p:sp>
    </p:spTree>
    <p:extLst>
      <p:ext uri="{BB962C8B-B14F-4D97-AF65-F5344CB8AC3E}">
        <p14:creationId xmlns:p14="http://schemas.microsoft.com/office/powerpoint/2010/main" val="302275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4" name="Rectangle 2">
            <a:extLst>
              <a:ext uri="{FF2B5EF4-FFF2-40B4-BE49-F238E27FC236}">
                <a16:creationId xmlns:a16="http://schemas.microsoft.com/office/drawing/2014/main" id="{73311B83-F90E-44B3-9917-127F499A314A}"/>
              </a:ext>
            </a:extLst>
          </p:cNvPr>
          <p:cNvSpPr>
            <a:spLocks noGrp="1" noChangeArrowheads="1"/>
          </p:cNvSpPr>
          <p:nvPr>
            <p:ph type="subTitle" idx="1"/>
          </p:nvPr>
        </p:nvSpPr>
        <p:spPr>
          <a:xfrm>
            <a:off x="274637" y="0"/>
            <a:ext cx="8305800" cy="5143500"/>
          </a:xfrm>
        </p:spPr>
        <p:txBody>
          <a:bodyPr/>
          <a:lstStyle/>
          <a:p>
            <a:pPr algn="l"/>
            <a:r>
              <a:rPr lang="en-US" altLang="en-US" baseline="30000" dirty="0">
                <a:cs typeface="Arial" panose="020B0604020202020204" pitchFamily="34" charset="0"/>
              </a:rPr>
              <a:t>1 Chron 7. 11-14  </a:t>
            </a:r>
            <a:r>
              <a:rPr lang="en-US" altLang="en-US" dirty="0">
                <a:solidFill>
                  <a:srgbClr val="FFFF66"/>
                </a:solidFill>
              </a:rPr>
              <a:t>I will be a father for him, and he will be a son for me</a:t>
            </a:r>
            <a:r>
              <a:rPr lang="en-US" altLang="en-US" dirty="0"/>
              <a:t>; I will not take my grace away from him, as I took it away from your predecessor.  </a:t>
            </a:r>
            <a:endParaRPr lang="en-US" altLang="en-US" dirty="0">
              <a:solidFill>
                <a:srgbClr val="FFFF6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4" name="Rectangle 2">
            <a:extLst>
              <a:ext uri="{FF2B5EF4-FFF2-40B4-BE49-F238E27FC236}">
                <a16:creationId xmlns:a16="http://schemas.microsoft.com/office/drawing/2014/main" id="{73311B83-F90E-44B3-9917-127F499A314A}"/>
              </a:ext>
            </a:extLst>
          </p:cNvPr>
          <p:cNvSpPr>
            <a:spLocks noGrp="1" noChangeArrowheads="1"/>
          </p:cNvSpPr>
          <p:nvPr>
            <p:ph type="subTitle" idx="1"/>
          </p:nvPr>
        </p:nvSpPr>
        <p:spPr>
          <a:xfrm>
            <a:off x="274637" y="0"/>
            <a:ext cx="8305800" cy="5143500"/>
          </a:xfrm>
        </p:spPr>
        <p:txBody>
          <a:bodyPr/>
          <a:lstStyle/>
          <a:p>
            <a:pPr algn="l"/>
            <a:r>
              <a:rPr lang="en-US" altLang="en-US" baseline="30000" dirty="0">
                <a:cs typeface="Arial" panose="020B0604020202020204" pitchFamily="34" charset="0"/>
              </a:rPr>
              <a:t>1 Chron 7. 11-14  </a:t>
            </a:r>
            <a:r>
              <a:rPr lang="en-US" altLang="en-US" dirty="0"/>
              <a:t>Rather, I will maintain him in my house and in my kingdom forever; and his throne will be set up forever.'" </a:t>
            </a:r>
          </a:p>
          <a:p>
            <a:pPr algn="l"/>
            <a:r>
              <a:rPr lang="en-US" altLang="en-US" dirty="0">
                <a:solidFill>
                  <a:srgbClr val="FFFF66"/>
                </a:solidFill>
              </a:rPr>
              <a:t>The king is special to G-d, a son in authority, but very human.  </a:t>
            </a:r>
          </a:p>
        </p:txBody>
      </p:sp>
    </p:spTree>
    <p:extLst>
      <p:ext uri="{BB962C8B-B14F-4D97-AF65-F5344CB8AC3E}">
        <p14:creationId xmlns:p14="http://schemas.microsoft.com/office/powerpoint/2010/main" val="179113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February, 2019, the spacecraft recently named</a:t>
            </a:r>
            <a:r>
              <a:rPr lang="he-IL" b="1" dirty="0">
                <a:latin typeface="David" panose="020E0502060401010101" pitchFamily="34" charset="-79"/>
                <a:cs typeface="David" panose="020E0502060401010101" pitchFamily="34" charset="-79"/>
              </a:rPr>
              <a:t>בראשית</a:t>
            </a:r>
            <a:r>
              <a:rPr lang="he-IL" dirty="0"/>
              <a:t> </a:t>
            </a:r>
            <a:r>
              <a:rPr lang="en-US" dirty="0"/>
              <a:t> </a:t>
            </a:r>
            <a:r>
              <a:rPr lang="en-US" i="1" dirty="0" err="1"/>
              <a:t>Beresheet</a:t>
            </a:r>
            <a:r>
              <a:rPr lang="en-US" dirty="0"/>
              <a:t> (In the beginning = Genesis), will launch alongside other satellites as a secondary payload on a SpaceX Falcon 9 rocket.</a:t>
            </a:r>
          </a:p>
        </p:txBody>
      </p:sp>
    </p:spTree>
    <p:extLst>
      <p:ext uri="{BB962C8B-B14F-4D97-AF65-F5344CB8AC3E}">
        <p14:creationId xmlns:p14="http://schemas.microsoft.com/office/powerpoint/2010/main" val="3253467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306" name="Rectangle 2">
            <a:extLst>
              <a:ext uri="{FF2B5EF4-FFF2-40B4-BE49-F238E27FC236}">
                <a16:creationId xmlns:a16="http://schemas.microsoft.com/office/drawing/2014/main" id="{AB5D0AA9-E306-49FB-BF64-BB6380F9E294}"/>
              </a:ext>
            </a:extLst>
          </p:cNvPr>
          <p:cNvSpPr>
            <a:spLocks noGrp="1" noChangeArrowheads="1"/>
          </p:cNvSpPr>
          <p:nvPr>
            <p:ph type="subTitle" idx="1"/>
          </p:nvPr>
        </p:nvSpPr>
        <p:spPr>
          <a:xfrm>
            <a:off x="350837" y="0"/>
            <a:ext cx="8153400" cy="5143500"/>
          </a:xfrm>
        </p:spPr>
        <p:txBody>
          <a:bodyPr/>
          <a:lstStyle/>
          <a:p>
            <a:pPr algn="l"/>
            <a:r>
              <a:rPr lang="en-US" altLang="en-US" dirty="0"/>
              <a:t>After the exile, prayer was for a restoration of the Davidic kingdom.</a:t>
            </a:r>
          </a:p>
          <a:p>
            <a:pPr algn="l"/>
            <a:r>
              <a:rPr lang="en-US" altLang="en-US" baseline="30000" dirty="0"/>
              <a:t>Lk 1.31-32</a:t>
            </a:r>
            <a:r>
              <a:rPr lang="en-US" altLang="en-US" dirty="0"/>
              <a:t> Look! You will become pregnant, you will give birth to a son, and you are to name him Yeshua.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306" name="Rectangle 2">
            <a:extLst>
              <a:ext uri="{FF2B5EF4-FFF2-40B4-BE49-F238E27FC236}">
                <a16:creationId xmlns:a16="http://schemas.microsoft.com/office/drawing/2014/main" id="{AB5D0AA9-E306-49FB-BF64-BB6380F9E294}"/>
              </a:ext>
            </a:extLst>
          </p:cNvPr>
          <p:cNvSpPr>
            <a:spLocks noGrp="1" noChangeArrowheads="1"/>
          </p:cNvSpPr>
          <p:nvPr>
            <p:ph type="subTitle" idx="1"/>
          </p:nvPr>
        </p:nvSpPr>
        <p:spPr>
          <a:xfrm>
            <a:off x="350837" y="0"/>
            <a:ext cx="8153400" cy="5143500"/>
          </a:xfrm>
        </p:spPr>
        <p:txBody>
          <a:bodyPr/>
          <a:lstStyle/>
          <a:p>
            <a:pPr algn="l"/>
            <a:r>
              <a:rPr lang="en-US" altLang="en-US" baseline="30000" dirty="0"/>
              <a:t>Lk 1.31-32</a:t>
            </a:r>
            <a:r>
              <a:rPr lang="en-US" altLang="en-US" dirty="0"/>
              <a:t> He will be great, he will be </a:t>
            </a:r>
            <a:r>
              <a:rPr lang="en-US" altLang="en-US" dirty="0">
                <a:solidFill>
                  <a:srgbClr val="FFFF66"/>
                </a:solidFill>
              </a:rPr>
              <a:t>called Son of </a:t>
            </a:r>
            <a:r>
              <a:rPr lang="en-US" altLang="en-US" dirty="0" err="1">
                <a:solidFill>
                  <a:srgbClr val="FFFF66"/>
                </a:solidFill>
              </a:rPr>
              <a:t>Ha`Elyon</a:t>
            </a:r>
            <a:r>
              <a:rPr lang="en-US" altLang="en-US" dirty="0"/>
              <a:t>. A</a:t>
            </a:r>
            <a:r>
              <a:rPr lang="en-US" altLang="en-US" sz="3600" dirty="0"/>
              <a:t>DONI</a:t>
            </a:r>
            <a:r>
              <a:rPr lang="en-US" altLang="en-US" dirty="0"/>
              <a:t>, God, will give him </a:t>
            </a:r>
            <a:r>
              <a:rPr lang="en-US" altLang="en-US" dirty="0">
                <a:solidFill>
                  <a:srgbClr val="FFFF66"/>
                </a:solidFill>
              </a:rPr>
              <a:t>the throne of his forefather David</a:t>
            </a:r>
            <a:endParaRPr lang="en-US" altLang="en-US" dirty="0"/>
          </a:p>
          <a:p>
            <a:pPr algn="l"/>
            <a:r>
              <a:rPr lang="en-US" altLang="en-US" dirty="0"/>
              <a:t>Focus here primarily Davidic throne</a:t>
            </a:r>
          </a:p>
        </p:txBody>
      </p:sp>
    </p:spTree>
    <p:extLst>
      <p:ext uri="{BB962C8B-B14F-4D97-AF65-F5344CB8AC3E}">
        <p14:creationId xmlns:p14="http://schemas.microsoft.com/office/powerpoint/2010/main" val="973138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the Tanakh [Hebrew scriptures] and the Messianic scriptures</a:t>
            </a:r>
          </a:p>
          <a:p>
            <a:pPr algn="l"/>
            <a:r>
              <a:rPr lang="en-US" dirty="0"/>
              <a:t>Son of G-d = human royalty appointed by G-d.  Human</a:t>
            </a:r>
          </a:p>
        </p:txBody>
      </p:sp>
    </p:spTree>
    <p:extLst>
      <p:ext uri="{BB962C8B-B14F-4D97-AF65-F5344CB8AC3E}">
        <p14:creationId xmlns:p14="http://schemas.microsoft.com/office/powerpoint/2010/main" val="1637104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450" name="Rectangle 2">
            <a:extLst>
              <a:ext uri="{FF2B5EF4-FFF2-40B4-BE49-F238E27FC236}">
                <a16:creationId xmlns:a16="http://schemas.microsoft.com/office/drawing/2014/main" id="{7EA93083-AEA3-4D0C-B9CF-8216FFBFCDAE}"/>
              </a:ext>
            </a:extLst>
          </p:cNvPr>
          <p:cNvSpPr>
            <a:spLocks noGrp="1" noChangeArrowheads="1"/>
          </p:cNvSpPr>
          <p:nvPr>
            <p:ph type="subTitle" idx="1"/>
          </p:nvPr>
        </p:nvSpPr>
        <p:spPr>
          <a:xfrm>
            <a:off x="350837" y="0"/>
            <a:ext cx="8153400" cy="5143500"/>
          </a:xfrm>
        </p:spPr>
        <p:txBody>
          <a:bodyPr/>
          <a:lstStyle/>
          <a:p>
            <a:pPr algn="l"/>
            <a:r>
              <a:rPr lang="en-US" altLang="en-US" dirty="0"/>
              <a:t>Two concepts of </a:t>
            </a:r>
          </a:p>
          <a:p>
            <a:pPr algn="l">
              <a:buFontTx/>
              <a:buChar char="•"/>
            </a:pPr>
            <a:r>
              <a:rPr lang="en-US" altLang="en-US" dirty="0"/>
              <a:t>anointed king, Son of God,</a:t>
            </a:r>
          </a:p>
          <a:p>
            <a:pPr algn="l">
              <a:buFontTx/>
              <a:buChar char="•"/>
            </a:pPr>
            <a:r>
              <a:rPr lang="en-US" altLang="en-US" dirty="0"/>
              <a:t>divine deliverer, Son of Man</a:t>
            </a:r>
          </a:p>
        </p:txBody>
      </p:sp>
    </p:spTree>
    <p:extLst>
      <p:ext uri="{BB962C8B-B14F-4D97-AF65-F5344CB8AC3E}">
        <p14:creationId xmlns:p14="http://schemas.microsoft.com/office/powerpoint/2010/main" val="2047576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a:extLst>
              <a:ext uri="{FF2B5EF4-FFF2-40B4-BE49-F238E27FC236}">
                <a16:creationId xmlns:a16="http://schemas.microsoft.com/office/drawing/2014/main" id="{1B42D1B3-71F6-42F0-B76C-EEC4526CAC9F}"/>
              </a:ext>
            </a:extLst>
          </p:cNvPr>
          <p:cNvSpPr>
            <a:spLocks noGrp="1" noChangeArrowheads="1"/>
          </p:cNvSpPr>
          <p:nvPr>
            <p:ph type="subTitle" idx="1"/>
          </p:nvPr>
        </p:nvSpPr>
        <p:spPr>
          <a:xfrm>
            <a:off x="350837" y="0"/>
            <a:ext cx="8153400" cy="5143500"/>
          </a:xfrm>
        </p:spPr>
        <p:txBody>
          <a:bodyPr/>
          <a:lstStyle/>
          <a:p>
            <a:pPr algn="l">
              <a:lnSpc>
                <a:spcPct val="90000"/>
              </a:lnSpc>
            </a:pPr>
            <a:r>
              <a:rPr lang="en-US" altLang="en-US" baseline="30000" dirty="0"/>
              <a:t>Daniel 7.13-14</a:t>
            </a:r>
            <a:r>
              <a:rPr lang="en-US" altLang="en-US" dirty="0"/>
              <a:t> "I kept watching the night visions, when I saw, coming with the clouds of heaven, someone like a </a:t>
            </a:r>
            <a:r>
              <a:rPr lang="en-US" altLang="en-US" dirty="0">
                <a:solidFill>
                  <a:srgbClr val="FFFF66"/>
                </a:solidFill>
              </a:rPr>
              <a:t>son of man</a:t>
            </a:r>
            <a:r>
              <a:rPr lang="en-US" altLang="en-US" dirty="0"/>
              <a:t>. He approached the Ancient One and was led into his presence.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a:extLst>
              <a:ext uri="{FF2B5EF4-FFF2-40B4-BE49-F238E27FC236}">
                <a16:creationId xmlns:a16="http://schemas.microsoft.com/office/drawing/2014/main" id="{1B42D1B3-71F6-42F0-B76C-EEC4526CAC9F}"/>
              </a:ext>
            </a:extLst>
          </p:cNvPr>
          <p:cNvSpPr>
            <a:spLocks noGrp="1" noChangeArrowheads="1"/>
          </p:cNvSpPr>
          <p:nvPr>
            <p:ph type="subTitle" idx="1"/>
          </p:nvPr>
        </p:nvSpPr>
        <p:spPr>
          <a:xfrm>
            <a:off x="350837" y="0"/>
            <a:ext cx="8153400" cy="5143500"/>
          </a:xfrm>
        </p:spPr>
        <p:txBody>
          <a:bodyPr/>
          <a:lstStyle/>
          <a:p>
            <a:pPr algn="l">
              <a:lnSpc>
                <a:spcPct val="90000"/>
              </a:lnSpc>
            </a:pPr>
            <a:r>
              <a:rPr lang="en-US" altLang="en-US" baseline="30000" dirty="0"/>
              <a:t>Daniel 7.13-14</a:t>
            </a:r>
            <a:r>
              <a:rPr lang="en-US" altLang="en-US" dirty="0"/>
              <a:t> To him was given rulership, glory and a kingdom, so that all peoples, nations and languages should serve him. His rulership is an </a:t>
            </a:r>
            <a:r>
              <a:rPr lang="en-US" altLang="en-US" dirty="0">
                <a:solidFill>
                  <a:srgbClr val="FFFF66"/>
                </a:solidFill>
              </a:rPr>
              <a:t>eternal rulership</a:t>
            </a:r>
            <a:r>
              <a:rPr lang="en-US" altLang="en-US" dirty="0"/>
              <a:t> that will not pass away; and his kingdom is one that will never be destroyed. </a:t>
            </a:r>
          </a:p>
        </p:txBody>
      </p:sp>
    </p:spTree>
    <p:extLst>
      <p:ext uri="{BB962C8B-B14F-4D97-AF65-F5344CB8AC3E}">
        <p14:creationId xmlns:p14="http://schemas.microsoft.com/office/powerpoint/2010/main" val="3415051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2" name="Rectangle 2">
            <a:extLst>
              <a:ext uri="{FF2B5EF4-FFF2-40B4-BE49-F238E27FC236}">
                <a16:creationId xmlns:a16="http://schemas.microsoft.com/office/drawing/2014/main" id="{25CF4122-752F-4C22-A096-D10AD8189ABE}"/>
              </a:ext>
            </a:extLst>
          </p:cNvPr>
          <p:cNvSpPr>
            <a:spLocks noGrp="1" noChangeArrowheads="1"/>
          </p:cNvSpPr>
          <p:nvPr>
            <p:ph type="subTitle" idx="1"/>
          </p:nvPr>
        </p:nvSpPr>
        <p:spPr>
          <a:xfrm>
            <a:off x="350837" y="0"/>
            <a:ext cx="8153400" cy="5143500"/>
          </a:xfrm>
        </p:spPr>
        <p:txBody>
          <a:bodyPr/>
          <a:lstStyle/>
          <a:p>
            <a:pPr algn="l"/>
            <a:r>
              <a:rPr lang="en-US" altLang="en-US" dirty="0" err="1"/>
              <a:t>Boyarin</a:t>
            </a:r>
            <a:r>
              <a:rPr lang="en-US" altLang="en-US" dirty="0"/>
              <a:t>, </a:t>
            </a:r>
            <a:r>
              <a:rPr lang="en-US" altLang="en-US" i="1" dirty="0"/>
              <a:t>Jewish Gospels</a:t>
            </a:r>
            <a:r>
              <a:rPr lang="en-US" altLang="en-US" dirty="0"/>
              <a:t>, p 33</a:t>
            </a:r>
          </a:p>
          <a:p>
            <a:pPr algn="l"/>
            <a:r>
              <a:rPr lang="en-US" altLang="en-US" dirty="0"/>
              <a:t>Daniel’s vision of Messiah, </a:t>
            </a:r>
            <a:r>
              <a:rPr lang="en-US" altLang="en-US" dirty="0">
                <a:solidFill>
                  <a:srgbClr val="FFFF66"/>
                </a:solidFill>
              </a:rPr>
              <a:t>son of man</a:t>
            </a:r>
          </a:p>
          <a:p>
            <a:pPr algn="l">
              <a:buFontTx/>
              <a:buChar char="•"/>
            </a:pPr>
            <a:r>
              <a:rPr lang="en-US" altLang="en-US" dirty="0"/>
              <a:t>He is divine</a:t>
            </a:r>
          </a:p>
          <a:p>
            <a:pPr algn="l">
              <a:buFontTx/>
              <a:buChar char="•"/>
            </a:pPr>
            <a:r>
              <a:rPr lang="en-US" altLang="en-US" dirty="0"/>
              <a:t>He is in human form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2" name="Rectangle 2">
            <a:extLst>
              <a:ext uri="{FF2B5EF4-FFF2-40B4-BE49-F238E27FC236}">
                <a16:creationId xmlns:a16="http://schemas.microsoft.com/office/drawing/2014/main" id="{25CF4122-752F-4C22-A096-D10AD8189ABE}"/>
              </a:ext>
            </a:extLst>
          </p:cNvPr>
          <p:cNvSpPr>
            <a:spLocks noGrp="1" noChangeArrowheads="1"/>
          </p:cNvSpPr>
          <p:nvPr>
            <p:ph type="subTitle" idx="1"/>
          </p:nvPr>
        </p:nvSpPr>
        <p:spPr>
          <a:xfrm>
            <a:off x="350837" y="0"/>
            <a:ext cx="8153400" cy="5143500"/>
          </a:xfrm>
        </p:spPr>
        <p:txBody>
          <a:bodyPr/>
          <a:lstStyle/>
          <a:p>
            <a:pPr algn="l"/>
            <a:r>
              <a:rPr lang="en-US" altLang="en-US" sz="3200" dirty="0" err="1"/>
              <a:t>Boyarin</a:t>
            </a:r>
            <a:r>
              <a:rPr lang="en-US" altLang="en-US" sz="3200" dirty="0"/>
              <a:t>, </a:t>
            </a:r>
            <a:r>
              <a:rPr lang="en-US" altLang="en-US" sz="3200" i="1" dirty="0"/>
              <a:t>Jewish Gospels</a:t>
            </a:r>
            <a:r>
              <a:rPr lang="en-US" altLang="en-US" sz="3200" dirty="0"/>
              <a:t>, p 33</a:t>
            </a:r>
          </a:p>
          <a:p>
            <a:pPr marL="230188" indent="-230188" algn="l">
              <a:buFont typeface="Arial" panose="020B0604020202020204" pitchFamily="34" charset="0"/>
              <a:buChar char="•"/>
            </a:pPr>
            <a:r>
              <a:rPr lang="en-US" altLang="en-US" dirty="0"/>
              <a:t>He may very well be portrayed as a “younger” appearing divinity</a:t>
            </a:r>
          </a:p>
          <a:p>
            <a:pPr marL="230188" indent="-230188" algn="l">
              <a:buFont typeface="Arial" panose="020B0604020202020204" pitchFamily="34" charset="0"/>
              <a:buChar char="•"/>
            </a:pPr>
            <a:r>
              <a:rPr lang="en-US" altLang="en-US" dirty="0"/>
              <a:t>He will be enthroned on high</a:t>
            </a:r>
          </a:p>
          <a:p>
            <a:pPr marL="230188" indent="-230188" algn="l">
              <a:buFont typeface="Arial" panose="020B0604020202020204" pitchFamily="34" charset="0"/>
              <a:buChar char="•"/>
            </a:pPr>
            <a:r>
              <a:rPr lang="en-US" altLang="en-US" dirty="0"/>
              <a:t>He is given power on earth.</a:t>
            </a:r>
          </a:p>
        </p:txBody>
      </p:sp>
    </p:spTree>
    <p:extLst>
      <p:ext uri="{BB962C8B-B14F-4D97-AF65-F5344CB8AC3E}">
        <p14:creationId xmlns:p14="http://schemas.microsoft.com/office/powerpoint/2010/main" val="1973223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8" name="Rectangle 2">
            <a:extLst>
              <a:ext uri="{FF2B5EF4-FFF2-40B4-BE49-F238E27FC236}">
                <a16:creationId xmlns:a16="http://schemas.microsoft.com/office/drawing/2014/main" id="{8392E468-7B54-45B4-9A28-A91050074456}"/>
              </a:ext>
            </a:extLst>
          </p:cNvPr>
          <p:cNvSpPr>
            <a:spLocks noGrp="1" noChangeArrowheads="1"/>
          </p:cNvSpPr>
          <p:nvPr>
            <p:ph type="subTitle" idx="1"/>
          </p:nvPr>
        </p:nvSpPr>
        <p:spPr>
          <a:xfrm>
            <a:off x="274637" y="0"/>
            <a:ext cx="8153400" cy="5143500"/>
          </a:xfrm>
        </p:spPr>
        <p:txBody>
          <a:bodyPr/>
          <a:lstStyle/>
          <a:p>
            <a:pPr algn="l"/>
            <a:r>
              <a:rPr lang="en-US" altLang="en-US" baseline="30000" dirty="0"/>
              <a:t>Mark 2. 5-11 </a:t>
            </a:r>
            <a:r>
              <a:rPr lang="en-US" altLang="en-US" dirty="0"/>
              <a:t>Seeing their trust, Yeshua said to the paralyzed man, "Son, </a:t>
            </a:r>
            <a:r>
              <a:rPr lang="en-US" altLang="en-US" dirty="0">
                <a:solidFill>
                  <a:srgbClr val="FFFF66"/>
                </a:solidFill>
              </a:rPr>
              <a:t>your sins are forgiven</a:t>
            </a:r>
            <a:r>
              <a:rPr lang="en-US" altLang="en-US" dirty="0"/>
              <a:t>." Some Torah-teachers sitting there thought to themselves, "How can this fellow say such a thing?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8" name="Rectangle 2">
            <a:extLst>
              <a:ext uri="{FF2B5EF4-FFF2-40B4-BE49-F238E27FC236}">
                <a16:creationId xmlns:a16="http://schemas.microsoft.com/office/drawing/2014/main" id="{8392E468-7B54-45B4-9A28-A91050074456}"/>
              </a:ext>
            </a:extLst>
          </p:cNvPr>
          <p:cNvSpPr>
            <a:spLocks noGrp="1" noChangeArrowheads="1"/>
          </p:cNvSpPr>
          <p:nvPr>
            <p:ph type="subTitle" idx="1"/>
          </p:nvPr>
        </p:nvSpPr>
        <p:spPr>
          <a:xfrm>
            <a:off x="274637" y="0"/>
            <a:ext cx="8153400" cy="5143500"/>
          </a:xfrm>
        </p:spPr>
        <p:txBody>
          <a:bodyPr/>
          <a:lstStyle/>
          <a:p>
            <a:pPr algn="l"/>
            <a:r>
              <a:rPr lang="en-US" altLang="en-US" baseline="30000" dirty="0"/>
              <a:t>Mark 2. 5-11 </a:t>
            </a:r>
            <a:r>
              <a:rPr lang="en-US" altLang="en-US" dirty="0"/>
              <a:t>He is blaspheming! </a:t>
            </a:r>
            <a:r>
              <a:rPr lang="en-US" altLang="en-US" dirty="0">
                <a:solidFill>
                  <a:srgbClr val="FFFF66"/>
                </a:solidFill>
              </a:rPr>
              <a:t>Who can forgive sins except God?"</a:t>
            </a:r>
            <a:r>
              <a:rPr lang="en-US" altLang="en-US" dirty="0"/>
              <a:t> But immediately Yeshua, perceiving in his spirit what they were thinking, said to them, </a:t>
            </a:r>
          </a:p>
        </p:txBody>
      </p:sp>
    </p:spTree>
    <p:extLst>
      <p:ext uri="{BB962C8B-B14F-4D97-AF65-F5344CB8AC3E}">
        <p14:creationId xmlns:p14="http://schemas.microsoft.com/office/powerpoint/2010/main" val="261196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46148" y="-8243"/>
            <a:ext cx="8179410" cy="5175293"/>
          </a:xfrm>
        </p:spPr>
        <p:txBody>
          <a:bodyPr>
            <a:normAutofit/>
          </a:bodyPr>
          <a:lstStyle/>
          <a:p>
            <a:pPr algn="l"/>
            <a:r>
              <a:rPr lang="en-US" dirty="0"/>
              <a:t> </a:t>
            </a:r>
          </a:p>
        </p:txBody>
      </p:sp>
      <p:pic>
        <p:nvPicPr>
          <p:cNvPr id="1026" name="Picture 2" descr="SpaceIL">
            <a:extLst>
              <a:ext uri="{FF2B5EF4-FFF2-40B4-BE49-F238E27FC236}">
                <a16:creationId xmlns:a16="http://schemas.microsoft.com/office/drawing/2014/main" id="{E6844DF2-28AF-46D5-A403-A2F00EF73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99" y="-8243"/>
            <a:ext cx="7887876" cy="5130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8450DD-D7E5-4D7B-BC7A-B960ED37FC30}"/>
              </a:ext>
            </a:extLst>
          </p:cNvPr>
          <p:cNvSpPr txBox="1"/>
          <p:nvPr/>
        </p:nvSpPr>
        <p:spPr>
          <a:xfrm>
            <a:off x="638506" y="3820061"/>
            <a:ext cx="7437742" cy="1323439"/>
          </a:xfrm>
          <a:prstGeom prst="rect">
            <a:avLst/>
          </a:prstGeom>
          <a:noFill/>
        </p:spPr>
        <p:txBody>
          <a:bodyPr wrap="none" rtlCol="0">
            <a:spAutoFit/>
          </a:bodyPr>
          <a:lstStyle/>
          <a:p>
            <a:pPr algn="l"/>
            <a:r>
              <a:rPr lang="nb-NO" dirty="0">
                <a:solidFill>
                  <a:schemeClr val="tx1"/>
                </a:solidFill>
                <a:effectLst>
                  <a:outerShdw blurRad="38100" dist="38100" dir="2700000" algn="tl">
                    <a:srgbClr val="000000">
                      <a:alpha val="43137"/>
                    </a:srgbClr>
                  </a:outerShdw>
                </a:effectLst>
              </a:rPr>
              <a:t>Israelis sending Bible, Israeli </a:t>
            </a:r>
          </a:p>
          <a:p>
            <a:pPr algn="l"/>
            <a:r>
              <a:rPr lang="nb-NO" dirty="0">
                <a:solidFill>
                  <a:schemeClr val="tx1"/>
                </a:solidFill>
                <a:effectLst>
                  <a:outerShdw blurRad="38100" dist="38100" dir="2700000" algn="tl">
                    <a:srgbClr val="000000">
                      <a:alpha val="43137"/>
                    </a:srgbClr>
                  </a:outerShdw>
                </a:effectLst>
              </a:rPr>
              <a:t>Flag to the Moon</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1092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2">
            <a:extLst>
              <a:ext uri="{FF2B5EF4-FFF2-40B4-BE49-F238E27FC236}">
                <a16:creationId xmlns:a16="http://schemas.microsoft.com/office/drawing/2014/main" id="{8AE13E18-367A-4485-8E41-A15B6ED49877}"/>
              </a:ext>
            </a:extLst>
          </p:cNvPr>
          <p:cNvSpPr>
            <a:spLocks noGrp="1" noChangeArrowheads="1"/>
          </p:cNvSpPr>
          <p:nvPr>
            <p:ph type="subTitle" idx="1"/>
          </p:nvPr>
        </p:nvSpPr>
        <p:spPr>
          <a:xfrm>
            <a:off x="274637" y="0"/>
            <a:ext cx="8153400" cy="5143500"/>
          </a:xfrm>
        </p:spPr>
        <p:txBody>
          <a:bodyPr/>
          <a:lstStyle/>
          <a:p>
            <a:pPr algn="l">
              <a:lnSpc>
                <a:spcPct val="90000"/>
              </a:lnSpc>
            </a:pPr>
            <a:r>
              <a:rPr lang="en-US" altLang="en-US" baseline="30000" dirty="0"/>
              <a:t>Mark 2. 5-11 </a:t>
            </a:r>
            <a:r>
              <a:rPr lang="en-US" altLang="en-US" dirty="0"/>
              <a:t>"Why are you thinking these things? Which is easier to say to the paralyzed man? `Your sins are forgiven'? or `Get up, pick up your stretcher and walk'? But look! </a:t>
            </a:r>
            <a:endParaRPr lang="en-US" altLang="en-US" sz="4800" dirty="0">
              <a:cs typeface="Vilna" pitchFamily="2" charset="-79"/>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2">
            <a:extLst>
              <a:ext uri="{FF2B5EF4-FFF2-40B4-BE49-F238E27FC236}">
                <a16:creationId xmlns:a16="http://schemas.microsoft.com/office/drawing/2014/main" id="{8AE13E18-367A-4485-8E41-A15B6ED49877}"/>
              </a:ext>
            </a:extLst>
          </p:cNvPr>
          <p:cNvSpPr>
            <a:spLocks noGrp="1" noChangeArrowheads="1"/>
          </p:cNvSpPr>
          <p:nvPr>
            <p:ph type="subTitle" idx="1"/>
          </p:nvPr>
        </p:nvSpPr>
        <p:spPr>
          <a:xfrm>
            <a:off x="274637" y="0"/>
            <a:ext cx="8153400" cy="5143500"/>
          </a:xfrm>
        </p:spPr>
        <p:txBody>
          <a:bodyPr/>
          <a:lstStyle/>
          <a:p>
            <a:pPr algn="l">
              <a:lnSpc>
                <a:spcPct val="90000"/>
              </a:lnSpc>
            </a:pPr>
            <a:r>
              <a:rPr lang="en-US" altLang="en-US" baseline="30000" dirty="0"/>
              <a:t>Mark 2. 5-11 </a:t>
            </a:r>
            <a:r>
              <a:rPr lang="en-US" altLang="en-US" dirty="0"/>
              <a:t>I will prove to you that the </a:t>
            </a:r>
            <a:r>
              <a:rPr lang="en-US" altLang="en-US" dirty="0">
                <a:solidFill>
                  <a:srgbClr val="FFFF66"/>
                </a:solidFill>
              </a:rPr>
              <a:t>Son of Man has authority on earth</a:t>
            </a:r>
            <a:r>
              <a:rPr lang="en-US" altLang="en-US" dirty="0"/>
              <a:t> to forgive sins." He then said to the paralytic, "I say to you: get up, pick up your stretcher and go home!" </a:t>
            </a:r>
            <a:r>
              <a:rPr lang="he-IL" altLang="en-US" dirty="0">
                <a:cs typeface="Arial" panose="020B0604020202020204" pitchFamily="34" charset="0"/>
              </a:rPr>
              <a:t>    </a:t>
            </a:r>
            <a:r>
              <a:rPr lang="en-US" altLang="en-US" dirty="0">
                <a:cs typeface="Arial" panose="020B0604020202020204" pitchFamily="34" charset="0"/>
              </a:rPr>
              <a:t> Dan 7… </a:t>
            </a:r>
            <a:r>
              <a:rPr lang="en-US" altLang="en-US" dirty="0"/>
              <a:t>“To him was given rulership”  </a:t>
            </a:r>
            <a:r>
              <a:rPr lang="he-IL" altLang="en-US" sz="4800" b="1" dirty="0">
                <a:cs typeface="Vilna" pitchFamily="2" charset="-79"/>
              </a:rPr>
              <a:t>שלטן</a:t>
            </a:r>
            <a:endParaRPr lang="en-US" altLang="en-US" sz="4800" b="1" dirty="0">
              <a:cs typeface="Vilna" pitchFamily="2" charset="-79"/>
            </a:endParaRPr>
          </a:p>
        </p:txBody>
      </p:sp>
    </p:spTree>
    <p:extLst>
      <p:ext uri="{BB962C8B-B14F-4D97-AF65-F5344CB8AC3E}">
        <p14:creationId xmlns:p14="http://schemas.microsoft.com/office/powerpoint/2010/main" val="865236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2">
            <a:extLst>
              <a:ext uri="{FF2B5EF4-FFF2-40B4-BE49-F238E27FC236}">
                <a16:creationId xmlns:a16="http://schemas.microsoft.com/office/drawing/2014/main" id="{405DB5C4-594C-4B77-8547-3ABF4A11579F}"/>
              </a:ext>
            </a:extLst>
          </p:cNvPr>
          <p:cNvSpPr>
            <a:spLocks noGrp="1" noChangeArrowheads="1"/>
          </p:cNvSpPr>
          <p:nvPr>
            <p:ph type="subTitle" idx="1"/>
          </p:nvPr>
        </p:nvSpPr>
        <p:spPr>
          <a:xfrm>
            <a:off x="274637" y="0"/>
            <a:ext cx="8229600" cy="5143500"/>
          </a:xfrm>
        </p:spPr>
        <p:txBody>
          <a:bodyPr/>
          <a:lstStyle/>
          <a:p>
            <a:pPr algn="l"/>
            <a:r>
              <a:rPr lang="en-US" altLang="en-US" baseline="30000" dirty="0"/>
              <a:t>Mk 2.23-28</a:t>
            </a:r>
            <a:r>
              <a:rPr lang="en-US" altLang="en-US" dirty="0"/>
              <a:t> One Shabbat Yeshua was passing through some wheat fields; and as they went along, his </a:t>
            </a:r>
            <a:r>
              <a:rPr lang="en-US" altLang="en-US" dirty="0" err="1"/>
              <a:t>talmidim</a:t>
            </a:r>
            <a:r>
              <a:rPr lang="en-US" altLang="en-US" dirty="0"/>
              <a:t> began picking heads of grain. The </a:t>
            </a:r>
            <a:r>
              <a:rPr lang="en-US" altLang="en-US" dirty="0" err="1"/>
              <a:t>P'rushim</a:t>
            </a:r>
            <a:r>
              <a:rPr lang="en-US" altLang="en-US" dirty="0"/>
              <a:t> said to him,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2">
            <a:extLst>
              <a:ext uri="{FF2B5EF4-FFF2-40B4-BE49-F238E27FC236}">
                <a16:creationId xmlns:a16="http://schemas.microsoft.com/office/drawing/2014/main" id="{405DB5C4-594C-4B77-8547-3ABF4A11579F}"/>
              </a:ext>
            </a:extLst>
          </p:cNvPr>
          <p:cNvSpPr>
            <a:spLocks noGrp="1" noChangeArrowheads="1"/>
          </p:cNvSpPr>
          <p:nvPr>
            <p:ph type="subTitle" idx="1"/>
          </p:nvPr>
        </p:nvSpPr>
        <p:spPr>
          <a:xfrm>
            <a:off x="274637" y="0"/>
            <a:ext cx="8229600" cy="5143500"/>
          </a:xfrm>
        </p:spPr>
        <p:txBody>
          <a:bodyPr/>
          <a:lstStyle/>
          <a:p>
            <a:pPr algn="l"/>
            <a:r>
              <a:rPr lang="en-US" altLang="en-US" baseline="30000" dirty="0"/>
              <a:t>Mk 2.23-28</a:t>
            </a:r>
            <a:r>
              <a:rPr lang="en-US" altLang="en-US" dirty="0"/>
              <a:t> "Look! Why are they violating Shabbat?"  He said to them, "Haven't you ever read what David did when he and those with him were hungry and needed food? </a:t>
            </a:r>
          </a:p>
        </p:txBody>
      </p:sp>
    </p:spTree>
    <p:extLst>
      <p:ext uri="{BB962C8B-B14F-4D97-AF65-F5344CB8AC3E}">
        <p14:creationId xmlns:p14="http://schemas.microsoft.com/office/powerpoint/2010/main" val="3641676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Rectangle 2">
            <a:extLst>
              <a:ext uri="{FF2B5EF4-FFF2-40B4-BE49-F238E27FC236}">
                <a16:creationId xmlns:a16="http://schemas.microsoft.com/office/drawing/2014/main" id="{164960D8-8E5D-4FFB-AD33-3B22E3E54615}"/>
              </a:ext>
            </a:extLst>
          </p:cNvPr>
          <p:cNvSpPr>
            <a:spLocks noGrp="1" noChangeArrowheads="1"/>
          </p:cNvSpPr>
          <p:nvPr>
            <p:ph type="subTitle" idx="1"/>
          </p:nvPr>
        </p:nvSpPr>
        <p:spPr>
          <a:xfrm>
            <a:off x="274637" y="0"/>
            <a:ext cx="8153400" cy="5143500"/>
          </a:xfrm>
        </p:spPr>
        <p:txBody>
          <a:bodyPr/>
          <a:lstStyle/>
          <a:p>
            <a:pPr algn="l"/>
            <a:r>
              <a:rPr lang="en-US" altLang="en-US" baseline="30000" dirty="0"/>
              <a:t>Mk 2.23-28</a:t>
            </a:r>
            <a:r>
              <a:rPr lang="en-US" altLang="en-US" dirty="0"/>
              <a:t> He entered the House of God when </a:t>
            </a:r>
            <a:r>
              <a:rPr lang="en-US" altLang="en-US" dirty="0" err="1"/>
              <a:t>Evyatar</a:t>
            </a:r>
            <a:r>
              <a:rPr lang="en-US" altLang="en-US" dirty="0"/>
              <a:t> was </a:t>
            </a:r>
            <a:r>
              <a:rPr lang="en-US" altLang="en-US" dirty="0" err="1"/>
              <a:t>cohen</a:t>
            </a:r>
            <a:r>
              <a:rPr lang="en-US" altLang="en-US" dirty="0"/>
              <a:t> </a:t>
            </a:r>
            <a:r>
              <a:rPr lang="en-US" altLang="en-US" dirty="0" err="1"/>
              <a:t>gadol</a:t>
            </a:r>
            <a:r>
              <a:rPr lang="en-US" altLang="en-US" dirty="0"/>
              <a:t> and ate the Bread of the Presence," -- which is forbidden for anyone to eat but the </a:t>
            </a:r>
            <a:r>
              <a:rPr lang="en-US" altLang="en-US" dirty="0" err="1"/>
              <a:t>cohanim</a:t>
            </a:r>
            <a:r>
              <a:rPr lang="en-US" altLang="en-US"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Rectangle 2">
            <a:extLst>
              <a:ext uri="{FF2B5EF4-FFF2-40B4-BE49-F238E27FC236}">
                <a16:creationId xmlns:a16="http://schemas.microsoft.com/office/drawing/2014/main" id="{164960D8-8E5D-4FFB-AD33-3B22E3E54615}"/>
              </a:ext>
            </a:extLst>
          </p:cNvPr>
          <p:cNvSpPr>
            <a:spLocks noGrp="1" noChangeArrowheads="1"/>
          </p:cNvSpPr>
          <p:nvPr>
            <p:ph type="subTitle" idx="1"/>
          </p:nvPr>
        </p:nvSpPr>
        <p:spPr>
          <a:xfrm>
            <a:off x="274637" y="0"/>
            <a:ext cx="8153400" cy="5143500"/>
          </a:xfrm>
        </p:spPr>
        <p:txBody>
          <a:bodyPr/>
          <a:lstStyle/>
          <a:p>
            <a:pPr algn="l"/>
            <a:r>
              <a:rPr lang="en-US" altLang="en-US" baseline="30000" dirty="0"/>
              <a:t>Mk 2.23-28</a:t>
            </a:r>
            <a:r>
              <a:rPr lang="en-US" altLang="en-US" dirty="0"/>
              <a:t> "and even gave some to his companions." Then he said to them, "Shabbat was made for mankind, not mankind for Shabbat;  </a:t>
            </a:r>
            <a:r>
              <a:rPr lang="en-US" altLang="en-US" dirty="0">
                <a:solidFill>
                  <a:srgbClr val="FFFF66"/>
                </a:solidFill>
              </a:rPr>
              <a:t>So the </a:t>
            </a:r>
            <a:r>
              <a:rPr lang="en-US" altLang="en-US" u="sng" dirty="0">
                <a:solidFill>
                  <a:srgbClr val="FFFF66"/>
                </a:solidFill>
              </a:rPr>
              <a:t>Son of Man</a:t>
            </a:r>
            <a:r>
              <a:rPr lang="en-US" altLang="en-US" dirty="0">
                <a:solidFill>
                  <a:srgbClr val="FFFF66"/>
                </a:solidFill>
              </a:rPr>
              <a:t> is Lord even of Shabbat</a:t>
            </a:r>
            <a:r>
              <a:rPr lang="en-US" altLang="en-US" dirty="0"/>
              <a:t>."  </a:t>
            </a:r>
          </a:p>
        </p:txBody>
      </p:sp>
    </p:spTree>
    <p:extLst>
      <p:ext uri="{BB962C8B-B14F-4D97-AF65-F5344CB8AC3E}">
        <p14:creationId xmlns:p14="http://schemas.microsoft.com/office/powerpoint/2010/main" val="3341454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450" name="Rectangle 2">
            <a:extLst>
              <a:ext uri="{FF2B5EF4-FFF2-40B4-BE49-F238E27FC236}">
                <a16:creationId xmlns:a16="http://schemas.microsoft.com/office/drawing/2014/main" id="{7EA93083-AEA3-4D0C-B9CF-8216FFBFCDAE}"/>
              </a:ext>
            </a:extLst>
          </p:cNvPr>
          <p:cNvSpPr>
            <a:spLocks noGrp="1" noChangeArrowheads="1"/>
          </p:cNvSpPr>
          <p:nvPr>
            <p:ph type="subTitle" idx="1"/>
          </p:nvPr>
        </p:nvSpPr>
        <p:spPr>
          <a:xfrm>
            <a:off x="350837" y="0"/>
            <a:ext cx="8153400" cy="5143500"/>
          </a:xfrm>
        </p:spPr>
        <p:txBody>
          <a:bodyPr/>
          <a:lstStyle/>
          <a:p>
            <a:pPr algn="l"/>
            <a:r>
              <a:rPr lang="en-US" altLang="en-US" dirty="0"/>
              <a:t>Two concepts of </a:t>
            </a:r>
          </a:p>
          <a:p>
            <a:pPr marL="230188" indent="-230188" algn="l">
              <a:buFont typeface="Arial" panose="020B0604020202020204" pitchFamily="34" charset="0"/>
              <a:buChar char="•"/>
            </a:pPr>
            <a:r>
              <a:rPr lang="en-US" altLang="en-US" dirty="0"/>
              <a:t>anointed human king, Son of God,</a:t>
            </a:r>
          </a:p>
          <a:p>
            <a:pPr marL="230188" indent="-230188" algn="l">
              <a:buFont typeface="Arial" panose="020B0604020202020204" pitchFamily="34" charset="0"/>
              <a:buChar char="•"/>
            </a:pPr>
            <a:r>
              <a:rPr lang="en-US" altLang="en-US" dirty="0"/>
              <a:t>divine deliverer, Son of Man</a:t>
            </a:r>
          </a:p>
          <a:p>
            <a:pPr algn="l"/>
            <a:endParaRPr lang="en-US" altLang="en-US" u="sng" dirty="0"/>
          </a:p>
          <a:p>
            <a:pPr algn="l"/>
            <a:r>
              <a:rPr lang="en-US" altLang="en-US" u="sng" dirty="0"/>
              <a:t>began</a:t>
            </a:r>
            <a:r>
              <a:rPr lang="en-US" altLang="en-US" dirty="0"/>
              <a:t> to merge</a:t>
            </a:r>
          </a:p>
        </p:txBody>
      </p:sp>
    </p:spTree>
    <p:extLst>
      <p:ext uri="{BB962C8B-B14F-4D97-AF65-F5344CB8AC3E}">
        <p14:creationId xmlns:p14="http://schemas.microsoft.com/office/powerpoint/2010/main" val="1487811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"Son of Man" is a Messianic title that refers to the supra-natural figure from heaven who establishes a kingdom on the earth.</a:t>
            </a:r>
          </a:p>
          <a:p>
            <a:pPr algn="l"/>
            <a:endParaRPr lang="en-US" dirty="0"/>
          </a:p>
        </p:txBody>
      </p:sp>
    </p:spTree>
    <p:extLst>
      <p:ext uri="{BB962C8B-B14F-4D97-AF65-F5344CB8AC3E}">
        <p14:creationId xmlns:p14="http://schemas.microsoft.com/office/powerpoint/2010/main" val="3823581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David </a:t>
            </a:r>
            <a:r>
              <a:rPr lang="en-US" dirty="0" err="1"/>
              <a:t>Flusser</a:t>
            </a:r>
            <a:r>
              <a:rPr lang="en-US" dirty="0"/>
              <a:t>, Orthodox Jewish scholar and professor at Hebrew University, explains, </a:t>
            </a:r>
          </a:p>
          <a:p>
            <a:pPr algn="l"/>
            <a:endParaRPr lang="en-US" dirty="0"/>
          </a:p>
          <a:p>
            <a:pPr algn="l"/>
            <a:r>
              <a:rPr lang="en-US" dirty="0"/>
              <a:t>For first-century Jews the "Son of Man" is Daniel's divine redeemer in human form. </a:t>
            </a:r>
          </a:p>
          <a:p>
            <a:pPr algn="l"/>
            <a:endParaRPr lang="en-US" dirty="0"/>
          </a:p>
        </p:txBody>
      </p:sp>
    </p:spTree>
    <p:extLst>
      <p:ext uri="{BB962C8B-B14F-4D97-AF65-F5344CB8AC3E}">
        <p14:creationId xmlns:p14="http://schemas.microsoft.com/office/powerpoint/2010/main" val="1107455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Flusser</a:t>
            </a:r>
            <a:r>
              <a:rPr lang="en-US" baseline="30000" dirty="0"/>
              <a:t>: </a:t>
            </a:r>
            <a:r>
              <a:rPr lang="en-US" dirty="0"/>
              <a:t>“In </a:t>
            </a:r>
            <a:r>
              <a:rPr lang="en-US" u="sng" dirty="0"/>
              <a:t>all</a:t>
            </a:r>
            <a:r>
              <a:rPr lang="en-US" dirty="0"/>
              <a:t> of the sources, the one resembling a man is portrayed in a consistent manner. The Son of Man has a superhuman, heavenly sublimity. He is the cosmic judge at the end of time. Sitting upon the throne of God, judging the entire human race with the aid of the heavenly hosts, he will consign</a:t>
            </a:r>
          </a:p>
        </p:txBody>
      </p:sp>
    </p:spTree>
    <p:extLst>
      <p:ext uri="{BB962C8B-B14F-4D97-AF65-F5344CB8AC3E}">
        <p14:creationId xmlns:p14="http://schemas.microsoft.com/office/powerpoint/2010/main" val="137905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892476" y="-4371975"/>
            <a:ext cx="20366396" cy="13887450"/>
          </a:xfrm>
        </p:spPr>
        <p:txBody>
          <a:bodyPr>
            <a:normAutofit/>
          </a:bodyPr>
          <a:lstStyle/>
          <a:p>
            <a:pPr algn="l"/>
            <a:r>
              <a:rPr lang="en-US" dirty="0"/>
              <a:t> </a:t>
            </a:r>
          </a:p>
        </p:txBody>
      </p:sp>
      <p:pic>
        <p:nvPicPr>
          <p:cNvPr id="1026" name="Picture 2" descr="Contents of Israelâs Moon Time-capsule Revealed">
            <a:extLst>
              <a:ext uri="{FF2B5EF4-FFF2-40B4-BE49-F238E27FC236}">
                <a16:creationId xmlns:a16="http://schemas.microsoft.com/office/drawing/2014/main" id="{6AA30196-6837-47E1-97F2-E3886A516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897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Flusser</a:t>
            </a:r>
            <a:r>
              <a:rPr lang="en-US" baseline="30000" dirty="0"/>
              <a:t>:  </a:t>
            </a:r>
            <a:r>
              <a:rPr lang="en-US" dirty="0"/>
              <a:t>the just to blessedness and the wicked to the pit of hell.  Frequently he is identified with the Messiah, but he can also be identified with Enoch, who was taken up into heaven.” </a:t>
            </a:r>
          </a:p>
        </p:txBody>
      </p:sp>
    </p:spTree>
    <p:extLst>
      <p:ext uri="{BB962C8B-B14F-4D97-AF65-F5344CB8AC3E}">
        <p14:creationId xmlns:p14="http://schemas.microsoft.com/office/powerpoint/2010/main" val="474072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a:extLst>
              <a:ext uri="{FF2B5EF4-FFF2-40B4-BE49-F238E27FC236}">
                <a16:creationId xmlns:a16="http://schemas.microsoft.com/office/drawing/2014/main" id="{1B42D1B3-71F6-42F0-B76C-EEC4526CAC9F}"/>
              </a:ext>
            </a:extLst>
          </p:cNvPr>
          <p:cNvSpPr>
            <a:spLocks noGrp="1" noChangeArrowheads="1"/>
          </p:cNvSpPr>
          <p:nvPr>
            <p:ph type="subTitle" idx="1"/>
          </p:nvPr>
        </p:nvSpPr>
        <p:spPr>
          <a:xfrm>
            <a:off x="350837" y="0"/>
            <a:ext cx="8153400" cy="5143500"/>
          </a:xfrm>
        </p:spPr>
        <p:txBody>
          <a:bodyPr/>
          <a:lstStyle/>
          <a:p>
            <a:pPr algn="l">
              <a:lnSpc>
                <a:spcPct val="90000"/>
              </a:lnSpc>
            </a:pPr>
            <a:r>
              <a:rPr lang="en-US" altLang="en-US" baseline="30000" dirty="0"/>
              <a:t>Daniel 7.13-14</a:t>
            </a:r>
            <a:r>
              <a:rPr lang="en-US" altLang="en-US" dirty="0"/>
              <a:t> "I kept watching the night visions, when I saw, coming with the clouds of heaven, someone like a </a:t>
            </a:r>
            <a:r>
              <a:rPr lang="en-US" altLang="en-US" dirty="0">
                <a:solidFill>
                  <a:srgbClr val="FFFF66"/>
                </a:solidFill>
              </a:rPr>
              <a:t>son of man</a:t>
            </a:r>
            <a:r>
              <a:rPr lang="en-US" altLang="en-US" dirty="0"/>
              <a:t>. He approached the Ancient One and was led into his presence. </a:t>
            </a:r>
          </a:p>
        </p:txBody>
      </p:sp>
    </p:spTree>
    <p:extLst>
      <p:ext uri="{BB962C8B-B14F-4D97-AF65-F5344CB8AC3E}">
        <p14:creationId xmlns:p14="http://schemas.microsoft.com/office/powerpoint/2010/main" val="720669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r" rtl="1"/>
            <a:r>
              <a:rPr lang="he-IL" sz="4800" b="1" dirty="0">
                <a:latin typeface="David" panose="020E0502060401010101" pitchFamily="34" charset="-79"/>
                <a:cs typeface="David" panose="020E0502060401010101" pitchFamily="34" charset="-79"/>
              </a:rPr>
              <a:t>חָזֵה הֲוֵית, בְּחֶזְוֵי לֵילְיָא, </a:t>
            </a:r>
            <a:endParaRPr lang="en-US" sz="4800" b="1" dirty="0">
              <a:latin typeface="David" panose="020E0502060401010101" pitchFamily="34" charset="-79"/>
              <a:cs typeface="David" panose="020E0502060401010101" pitchFamily="34" charset="-79"/>
            </a:endParaRPr>
          </a:p>
          <a:p>
            <a:pPr algn="l" rtl="1"/>
            <a:r>
              <a:rPr lang="en-US" altLang="en-US" dirty="0"/>
              <a:t>I kept watching the night visions</a:t>
            </a:r>
            <a:endParaRPr lang="en-US" b="1" dirty="0">
              <a:latin typeface="David" panose="020E0502060401010101" pitchFamily="34" charset="-79"/>
              <a:cs typeface="David" panose="020E0502060401010101" pitchFamily="34" charset="-79"/>
            </a:endParaRPr>
          </a:p>
          <a:p>
            <a:pPr algn="r" rtl="1"/>
            <a:r>
              <a:rPr lang="he-IL" sz="4800" b="1" dirty="0">
                <a:latin typeface="David" panose="020E0502060401010101" pitchFamily="34" charset="-79"/>
                <a:cs typeface="David" panose="020E0502060401010101" pitchFamily="34" charset="-79"/>
              </a:rPr>
              <a:t>וַאֲרוּ עִם-עֲנָנֵי שְׁמַיָּא,</a:t>
            </a:r>
            <a:endParaRPr lang="en-US" sz="4800" b="1" dirty="0">
              <a:latin typeface="David" panose="020E0502060401010101" pitchFamily="34" charset="-79"/>
              <a:cs typeface="David" panose="020E0502060401010101" pitchFamily="34" charset="-79"/>
            </a:endParaRPr>
          </a:p>
          <a:p>
            <a:pPr algn="l"/>
            <a:r>
              <a:rPr lang="en-US" altLang="en-US" dirty="0"/>
              <a:t>when I saw, coming with the clouds of heaven,</a:t>
            </a:r>
            <a:endParaRPr lang="en-US" b="1" dirty="0">
              <a:latin typeface="David" panose="020E0502060401010101" pitchFamily="34" charset="-79"/>
              <a:cs typeface="David" panose="020E0502060401010101" pitchFamily="34" charset="-79"/>
            </a:endParaRPr>
          </a:p>
          <a:p>
            <a:pPr algn="r" rtl="1"/>
            <a:r>
              <a:rPr lang="he-IL" sz="4800" b="1" dirty="0">
                <a:latin typeface="David" panose="020E0502060401010101" pitchFamily="34" charset="-79"/>
                <a:cs typeface="David" panose="020E0502060401010101" pitchFamily="34" charset="-79"/>
              </a:rPr>
              <a:t> </a:t>
            </a:r>
            <a:r>
              <a:rPr lang="he-IL" sz="4800" b="1" dirty="0">
                <a:solidFill>
                  <a:srgbClr val="FFFF66"/>
                </a:solidFill>
                <a:latin typeface="David" panose="020E0502060401010101" pitchFamily="34" charset="-79"/>
                <a:cs typeface="David" panose="020E0502060401010101" pitchFamily="34" charset="-79"/>
              </a:rPr>
              <a:t>כְּבַר אֱנָשׁ </a:t>
            </a:r>
            <a:r>
              <a:rPr lang="he-IL" sz="4800" b="1" dirty="0">
                <a:latin typeface="David" panose="020E0502060401010101" pitchFamily="34" charset="-79"/>
                <a:cs typeface="David" panose="020E0502060401010101" pitchFamily="34" charset="-79"/>
              </a:rPr>
              <a:t>אָתֵה הֲוָא;</a:t>
            </a:r>
            <a:endParaRPr lang="en-US" sz="4800" b="1" dirty="0">
              <a:latin typeface="David" panose="020E0502060401010101" pitchFamily="34" charset="-79"/>
              <a:cs typeface="David" panose="020E0502060401010101" pitchFamily="34" charset="-79"/>
            </a:endParaRPr>
          </a:p>
          <a:p>
            <a:pPr algn="l"/>
            <a:r>
              <a:rPr lang="en-US" altLang="en-US" dirty="0"/>
              <a:t>someone like a </a:t>
            </a:r>
            <a:r>
              <a:rPr lang="en-US" altLang="en-US" dirty="0">
                <a:solidFill>
                  <a:srgbClr val="FFFF66"/>
                </a:solidFill>
              </a:rPr>
              <a:t>son of man</a:t>
            </a:r>
            <a:r>
              <a:rPr lang="en-US" altLang="en-US" dirty="0"/>
              <a:t>.</a:t>
            </a:r>
            <a:r>
              <a:rPr lang="he-IL" sz="4800" b="1" dirty="0">
                <a:latin typeface="David" panose="020E0502060401010101" pitchFamily="34" charset="-79"/>
                <a:cs typeface="David" panose="020E0502060401010101" pitchFamily="34" charset="-79"/>
              </a:rPr>
              <a:t> </a:t>
            </a:r>
            <a:endParaRPr lang="en-US" sz="4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22867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r" rtl="1"/>
            <a:r>
              <a:rPr lang="he-IL" sz="4800" b="1" dirty="0">
                <a:latin typeface="David" panose="020E0502060401010101" pitchFamily="34" charset="-79"/>
                <a:cs typeface="David" panose="020E0502060401010101" pitchFamily="34" charset="-79"/>
              </a:rPr>
              <a:t>וְעַד-עַתִּיק יוֹמַיָּא מְטָה, </a:t>
            </a:r>
            <a:endParaRPr lang="en-US" sz="4800" b="1" dirty="0">
              <a:latin typeface="David" panose="020E0502060401010101" pitchFamily="34" charset="-79"/>
              <a:cs typeface="David" panose="020E0502060401010101" pitchFamily="34" charset="-79"/>
            </a:endParaRPr>
          </a:p>
          <a:p>
            <a:pPr algn="l"/>
            <a:r>
              <a:rPr lang="en-US" altLang="en-US" dirty="0"/>
              <a:t>He approached the Ancient One</a:t>
            </a:r>
          </a:p>
          <a:p>
            <a:pPr algn="l"/>
            <a:endParaRPr lang="en-US" b="1" dirty="0">
              <a:latin typeface="David" panose="020E0502060401010101" pitchFamily="34" charset="-79"/>
              <a:cs typeface="David" panose="020E0502060401010101" pitchFamily="34" charset="-79"/>
            </a:endParaRPr>
          </a:p>
          <a:p>
            <a:pPr algn="r" rtl="1"/>
            <a:r>
              <a:rPr lang="he-IL" sz="4800" b="1" dirty="0">
                <a:latin typeface="David" panose="020E0502060401010101" pitchFamily="34" charset="-79"/>
                <a:cs typeface="David" panose="020E0502060401010101" pitchFamily="34" charset="-79"/>
              </a:rPr>
              <a:t>וּקְדָמוֹהִי הַקְרְבוּהִי</a:t>
            </a:r>
            <a:endParaRPr lang="en-US" sz="4800" b="1" dirty="0">
              <a:latin typeface="David" panose="020E0502060401010101" pitchFamily="34" charset="-79"/>
              <a:cs typeface="David" panose="020E0502060401010101" pitchFamily="34" charset="-79"/>
            </a:endParaRPr>
          </a:p>
          <a:p>
            <a:pPr algn="l"/>
            <a:r>
              <a:rPr lang="en-US" altLang="en-US" dirty="0"/>
              <a:t>and was led into his presence.</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98812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596503"/>
            <a:ext cx="8077200" cy="4444305"/>
          </a:xfrm>
        </p:spPr>
        <p:txBody>
          <a:bodyPr>
            <a:normAutofit/>
          </a:bodyPr>
          <a:lstStyle/>
          <a:p>
            <a:pPr algn="r"/>
            <a:r>
              <a:rPr lang="he-IL" sz="3889" b="1" dirty="0">
                <a:latin typeface="David" panose="020E0502060401010101" pitchFamily="34" charset="-79"/>
                <a:cs typeface="David" panose="020E0502060401010101" pitchFamily="34" charset="-79"/>
              </a:rPr>
              <a:t>”אַתֶּם יוֹדְעִים כִּי בְּעוֹד יוֹמַיִם הַפֶּסַח בָּא וּבֶן־הָאָדָם יִמָּסֵר לְהִצָּלֵב.“ </a:t>
            </a:r>
            <a:r>
              <a:rPr lang="en-US" baseline="30000" dirty="0"/>
              <a:t>    </a:t>
            </a:r>
          </a:p>
          <a:p>
            <a:r>
              <a:rPr lang="en-US" baseline="30000" dirty="0"/>
              <a:t>    </a:t>
            </a:r>
          </a:p>
          <a:p>
            <a:r>
              <a:rPr lang="en-US" sz="4000" baseline="30000" dirty="0"/>
              <a:t>   </a:t>
            </a:r>
            <a:r>
              <a:rPr lang="en-US" sz="4000" dirty="0"/>
              <a:t>“As you know, </a:t>
            </a:r>
            <a:r>
              <a:rPr lang="en-US" sz="4000" dirty="0">
                <a:solidFill>
                  <a:srgbClr val="FFFF66"/>
                </a:solidFill>
              </a:rPr>
              <a:t>Pesakh</a:t>
            </a:r>
            <a:r>
              <a:rPr lang="en-US" sz="4000" dirty="0"/>
              <a:t> is two days away, and </a:t>
            </a:r>
            <a:r>
              <a:rPr lang="en-US" sz="4000" dirty="0">
                <a:solidFill>
                  <a:srgbClr val="FFFF99"/>
                </a:solidFill>
              </a:rPr>
              <a:t>the Son of Man</a:t>
            </a:r>
            <a:r>
              <a:rPr lang="en-US" sz="4000" dirty="0"/>
              <a:t> will be handed over to be </a:t>
            </a:r>
            <a:r>
              <a:rPr lang="en-US" sz="4000" dirty="0">
                <a:solidFill>
                  <a:srgbClr val="FFFF66"/>
                </a:solidFill>
              </a:rPr>
              <a:t>nailed to the execution-stake</a:t>
            </a:r>
            <a:r>
              <a:rPr lang="en-US" sz="4000" dirty="0"/>
              <a:t>.”</a:t>
            </a:r>
          </a:p>
        </p:txBody>
      </p:sp>
      <p:sp>
        <p:nvSpPr>
          <p:cNvPr id="372738" name="Rectangle 2"/>
          <p:cNvSpPr>
            <a:spLocks noGrp="1" noChangeArrowheads="1"/>
          </p:cNvSpPr>
          <p:nvPr>
            <p:ph type="title"/>
          </p:nvPr>
        </p:nvSpPr>
        <p:spPr>
          <a:xfrm>
            <a:off x="932755" y="102692"/>
            <a:ext cx="6913364" cy="405795"/>
          </a:xfrm>
        </p:spPr>
        <p:txBody>
          <a:bodyPr/>
          <a:lstStyle/>
          <a:p>
            <a:pPr eaLnBrk="1" hangingPunct="1"/>
            <a:r>
              <a:rPr lang="en-US" altLang="en-US" sz="2016" dirty="0">
                <a:solidFill>
                  <a:srgbClr val="FFFF00"/>
                </a:solidFill>
              </a:rPr>
              <a:t>Mattityahu (Matthew) 26:2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716791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Nailed to the execution stake.</a:t>
            </a:r>
          </a:p>
          <a:p>
            <a:pPr algn="l"/>
            <a:r>
              <a:rPr lang="en-US" dirty="0"/>
              <a:t>What??</a:t>
            </a:r>
          </a:p>
          <a:p>
            <a:pPr algn="l"/>
            <a:r>
              <a:rPr lang="en-US" dirty="0">
                <a:solidFill>
                  <a:srgbClr val="FFFF66"/>
                </a:solidFill>
              </a:rPr>
              <a:t>Counterpoint</a:t>
            </a:r>
            <a:r>
              <a:rPr lang="en-US" b="1" dirty="0"/>
              <a:t>: </a:t>
            </a:r>
            <a:r>
              <a:rPr lang="en-US" dirty="0"/>
              <a:t>Use of contrasting elements in a work of art.</a:t>
            </a:r>
          </a:p>
          <a:p>
            <a:pPr algn="l">
              <a:lnSpc>
                <a:spcPct val="120000"/>
              </a:lnSpc>
            </a:pPr>
            <a:r>
              <a:rPr lang="en-US" altLang="en-US" dirty="0"/>
              <a:t>Son of Man, Divine Messiah, cp </a:t>
            </a:r>
            <a:r>
              <a:rPr lang="en-US" altLang="en-US" dirty="0" err="1"/>
              <a:t>Pesakh</a:t>
            </a:r>
            <a:r>
              <a:rPr lang="en-US" altLang="en-US" dirty="0"/>
              <a:t> redemption from slavery by the lamb</a:t>
            </a:r>
          </a:p>
          <a:p>
            <a:endParaRPr lang="en-US" altLang="en-US" dirty="0"/>
          </a:p>
          <a:p>
            <a:r>
              <a:rPr lang="en-US" altLang="en-US" dirty="0"/>
              <a:t>Divine Messiah </a:t>
            </a:r>
            <a:r>
              <a:rPr lang="en-US" altLang="en-US" u="sng" dirty="0">
                <a:solidFill>
                  <a:srgbClr val="FFFF66"/>
                </a:solidFill>
              </a:rPr>
              <a:t>is</a:t>
            </a:r>
            <a:r>
              <a:rPr lang="en-US" altLang="en-US" dirty="0"/>
              <a:t> the Lamb?</a:t>
            </a:r>
          </a:p>
          <a:p>
            <a:pPr algn="l"/>
            <a:endParaRPr lang="en-US" dirty="0"/>
          </a:p>
        </p:txBody>
      </p:sp>
    </p:spTree>
    <p:extLst>
      <p:ext uri="{BB962C8B-B14F-4D97-AF65-F5344CB8AC3E}">
        <p14:creationId xmlns:p14="http://schemas.microsoft.com/office/powerpoint/2010/main" val="3055588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22.17</a:t>
            </a:r>
            <a:r>
              <a:rPr lang="en-US" dirty="0"/>
              <a:t> For dogs have surrounded me.  A band of evildoers has closed in on me. They pierced my hands and my feet.</a:t>
            </a:r>
          </a:p>
          <a:p>
            <a:pPr algn="r" rtl="1"/>
            <a:r>
              <a:rPr lang="he-IL" sz="4400" b="1" dirty="0">
                <a:latin typeface="David" panose="020E0502060401010101" pitchFamily="34" charset="-79"/>
                <a:cs typeface="David" panose="020E0502060401010101" pitchFamily="34" charset="-79"/>
              </a:rPr>
              <a:t>כִּי סְבָבוּנִי, כְּלָבִים:  עֲדַת מְרֵעִים, הִקִּיפוּנִי; </a:t>
            </a:r>
            <a:r>
              <a:rPr lang="he-IL" sz="4400" b="1" dirty="0">
                <a:solidFill>
                  <a:srgbClr val="FFFF66"/>
                </a:solidFill>
                <a:latin typeface="David" panose="020E0502060401010101" pitchFamily="34" charset="-79"/>
                <a:cs typeface="David" panose="020E0502060401010101" pitchFamily="34" charset="-79"/>
              </a:rPr>
              <a:t>כָּאֲרִי יָדַי וְרַגְלָי.</a:t>
            </a:r>
            <a:endParaRPr lang="en-US" sz="4400" b="1" dirty="0">
              <a:solidFill>
                <a:srgbClr val="FFFF66"/>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51438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 53.5</a:t>
            </a:r>
            <a:r>
              <a:rPr lang="en-US" dirty="0"/>
              <a:t> He was wounded because of our crimes, crushed because of our sins; the disciplining that makes us whole fell on him, and </a:t>
            </a:r>
            <a:r>
              <a:rPr lang="en-US" dirty="0">
                <a:solidFill>
                  <a:srgbClr val="FFFF66"/>
                </a:solidFill>
              </a:rPr>
              <a:t>by his bruises we are healed.</a:t>
            </a:r>
          </a:p>
        </p:txBody>
      </p:sp>
    </p:spTree>
    <p:extLst>
      <p:ext uri="{BB962C8B-B14F-4D97-AF65-F5344CB8AC3E}">
        <p14:creationId xmlns:p14="http://schemas.microsoft.com/office/powerpoint/2010/main" val="239176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Zekh</a:t>
            </a:r>
            <a:r>
              <a:rPr lang="en-US" baseline="30000" dirty="0"/>
              <a:t> 12.10</a:t>
            </a:r>
            <a:r>
              <a:rPr lang="en-US" dirty="0"/>
              <a:t> I will pour out on the house of David and on those living in Yerushalayim a spirit of grace and prayer; and they will look to me, </a:t>
            </a:r>
            <a:r>
              <a:rPr lang="en-US" dirty="0">
                <a:solidFill>
                  <a:srgbClr val="FFFF66"/>
                </a:solidFill>
              </a:rPr>
              <a:t>whom they pierced.”</a:t>
            </a:r>
          </a:p>
          <a:p>
            <a:pPr algn="r" rtl="1"/>
            <a:r>
              <a:rPr lang="he-IL" sz="4800" b="1" dirty="0">
                <a:latin typeface="David" panose="020E0502060401010101" pitchFamily="34" charset="-79"/>
                <a:cs typeface="David" panose="020E0502060401010101" pitchFamily="34" charset="-79"/>
              </a:rPr>
              <a:t>וְהִבִּיטוּ אֵלַי, אֵת אֲשֶׁר-</a:t>
            </a:r>
            <a:r>
              <a:rPr lang="he-IL" sz="4800" b="1" dirty="0">
                <a:solidFill>
                  <a:srgbClr val="FFFF66"/>
                </a:solidFill>
                <a:latin typeface="David" panose="020E0502060401010101" pitchFamily="34" charset="-79"/>
                <a:cs typeface="David" panose="020E0502060401010101" pitchFamily="34" charset="-79"/>
              </a:rPr>
              <a:t>דָּקָרו</a:t>
            </a:r>
            <a:r>
              <a:rPr lang="he-IL" sz="4800" b="1" dirty="0">
                <a:latin typeface="David" panose="020E0502060401010101" pitchFamily="34" charset="-79"/>
                <a:cs typeface="David" panose="020E0502060401010101" pitchFamily="34" charset="-79"/>
              </a:rPr>
              <a:t>ּ</a:t>
            </a:r>
            <a:endParaRPr lang="en-US" sz="4800" b="1" dirty="0">
              <a:solidFill>
                <a:srgbClr val="FFFF66"/>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88799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a:extLst>
              <a:ext uri="{FF2B5EF4-FFF2-40B4-BE49-F238E27FC236}">
                <a16:creationId xmlns:a16="http://schemas.microsoft.com/office/drawing/2014/main" id="{1B42D1B3-71F6-42F0-B76C-EEC4526CAC9F}"/>
              </a:ext>
            </a:extLst>
          </p:cNvPr>
          <p:cNvSpPr>
            <a:spLocks noGrp="1" noChangeArrowheads="1"/>
          </p:cNvSpPr>
          <p:nvPr>
            <p:ph type="subTitle" idx="1"/>
          </p:nvPr>
        </p:nvSpPr>
        <p:spPr>
          <a:xfrm>
            <a:off x="350837" y="0"/>
            <a:ext cx="8153400" cy="5143500"/>
          </a:xfrm>
        </p:spPr>
        <p:txBody>
          <a:bodyPr/>
          <a:lstStyle/>
          <a:p>
            <a:pPr algn="l">
              <a:lnSpc>
                <a:spcPct val="90000"/>
              </a:lnSpc>
            </a:pPr>
            <a:r>
              <a:rPr lang="en-US" altLang="en-US" baseline="30000" dirty="0"/>
              <a:t>Daniel 7.13-14</a:t>
            </a:r>
            <a:r>
              <a:rPr lang="en-US" altLang="en-US" dirty="0"/>
              <a:t> </a:t>
            </a:r>
            <a:r>
              <a:rPr lang="en-US" altLang="en-US" dirty="0">
                <a:solidFill>
                  <a:srgbClr val="FFFF66"/>
                </a:solidFill>
              </a:rPr>
              <a:t>To him was given </a:t>
            </a:r>
            <a:r>
              <a:rPr lang="en-US" altLang="en-US" dirty="0"/>
              <a:t>rulership, glory and a kingdom, so that all peoples, nations and languages should serve him. His rulership is an eternal rulership that will not pass away; and his kingdom is one that will never be destroyed. </a:t>
            </a:r>
          </a:p>
          <a:p>
            <a:pPr algn="l">
              <a:lnSpc>
                <a:spcPct val="90000"/>
              </a:lnSpc>
            </a:pPr>
            <a:r>
              <a:rPr lang="en-US" altLang="en-US" dirty="0"/>
              <a:t>How given?</a:t>
            </a:r>
          </a:p>
        </p:txBody>
      </p:sp>
    </p:spTree>
    <p:extLst>
      <p:ext uri="{BB962C8B-B14F-4D97-AF65-F5344CB8AC3E}">
        <p14:creationId xmlns:p14="http://schemas.microsoft.com/office/powerpoint/2010/main" val="323048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9239" y="0"/>
            <a:ext cx="8381999" cy="5143500"/>
          </a:xfrm>
        </p:spPr>
        <p:txBody>
          <a:bodyPr>
            <a:normAutofit/>
          </a:bodyPr>
          <a:lstStyle/>
          <a:p>
            <a:pPr algn="l"/>
            <a:r>
              <a:rPr lang="en-US" dirty="0"/>
              <a:t>Crown</a:t>
            </a:r>
          </a:p>
          <a:p>
            <a:pPr algn="l"/>
            <a:r>
              <a:rPr lang="en-US" dirty="0"/>
              <a:t>Prince</a:t>
            </a:r>
          </a:p>
          <a:p>
            <a:pPr algn="l"/>
            <a:r>
              <a:rPr lang="en-US" dirty="0"/>
              <a:t>Reza</a:t>
            </a:r>
          </a:p>
          <a:p>
            <a:pPr algn="l"/>
            <a:r>
              <a:rPr lang="en-US" dirty="0"/>
              <a:t>Pahlavi</a:t>
            </a:r>
          </a:p>
        </p:txBody>
      </p:sp>
      <p:pic>
        <p:nvPicPr>
          <p:cNvPr id="2050" name="Picture 2" descr="https://upload.wikimedia.org/wikipedia/commons/8/83/Reza_Pahlavi_by_Gage_Skidmore.jpg">
            <a:extLst>
              <a:ext uri="{FF2B5EF4-FFF2-40B4-BE49-F238E27FC236}">
                <a16:creationId xmlns:a16="http://schemas.microsoft.com/office/drawing/2014/main" id="{13EC1F11-17D9-4F74-A29C-309D71252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881" y="0"/>
            <a:ext cx="356711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782844-356B-4F85-9F5D-6D7E987564B2}"/>
              </a:ext>
            </a:extLst>
          </p:cNvPr>
          <p:cNvSpPr txBox="1"/>
          <p:nvPr/>
        </p:nvSpPr>
        <p:spPr>
          <a:xfrm>
            <a:off x="6212130" y="666750"/>
            <a:ext cx="3567111" cy="1938992"/>
          </a:xfrm>
          <a:prstGeom prst="rect">
            <a:avLst/>
          </a:prstGeom>
          <a:noFill/>
        </p:spPr>
        <p:txBody>
          <a:bodyPr wrap="square" rtlCol="0">
            <a:spAutoFit/>
          </a:bodyPr>
          <a:lstStyle/>
          <a:p>
            <a:pPr algn="l"/>
            <a:r>
              <a:rPr lang="en-US" dirty="0"/>
              <a:t>Pray for</a:t>
            </a:r>
          </a:p>
          <a:p>
            <a:pPr algn="l"/>
            <a:r>
              <a:rPr lang="en-US" dirty="0"/>
              <a:t>his </a:t>
            </a:r>
          </a:p>
          <a:p>
            <a:pPr algn="l"/>
            <a:r>
              <a:rPr lang="en-US" dirty="0"/>
              <a:t>success.</a:t>
            </a:r>
          </a:p>
        </p:txBody>
      </p:sp>
    </p:spTree>
    <p:extLst>
      <p:ext uri="{BB962C8B-B14F-4D97-AF65-F5344CB8AC3E}">
        <p14:creationId xmlns:p14="http://schemas.microsoft.com/office/powerpoint/2010/main" val="19282015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Shmot</a:t>
            </a:r>
            <a:r>
              <a:rPr lang="en-US" baseline="30000" dirty="0"/>
              <a:t>/Ex 40.</a:t>
            </a:r>
            <a:r>
              <a:rPr lang="en-US" b="1" baseline="30000" dirty="0"/>
              <a:t>13 </a:t>
            </a:r>
            <a:r>
              <a:rPr lang="en-US" dirty="0"/>
              <a:t>Within three days Pharaoh will lift up your head and restore you to your office: [cupbearer]      </a:t>
            </a:r>
            <a:r>
              <a:rPr lang="he-IL" dirty="0">
                <a:solidFill>
                  <a:srgbClr val="FFFF66"/>
                </a:solidFill>
              </a:rPr>
              <a:t>יִשָּׂא פַרְעֹה אֶת-רֹאשֶׁךָ</a:t>
            </a:r>
            <a:endParaRPr lang="en-US" dirty="0">
              <a:solidFill>
                <a:srgbClr val="FFFF66"/>
              </a:solidFill>
            </a:endParaRPr>
          </a:p>
          <a:p>
            <a:pPr algn="l"/>
            <a:r>
              <a:rPr lang="en-US" baseline="30000" dirty="0" err="1"/>
              <a:t>Shmot</a:t>
            </a:r>
            <a:r>
              <a:rPr lang="en-US" baseline="30000" dirty="0"/>
              <a:t>/Ex 40.</a:t>
            </a:r>
            <a:r>
              <a:rPr lang="en-US" b="1" baseline="30000" dirty="0"/>
              <a:t>19  </a:t>
            </a:r>
            <a:r>
              <a:rPr lang="en-US" dirty="0"/>
              <a:t>Within three days Pharaoh will lift up your head from off of you — he will hang you on a tree [baker]</a:t>
            </a:r>
            <a:r>
              <a:rPr lang="he-IL" dirty="0"/>
              <a:t> </a:t>
            </a:r>
            <a:r>
              <a:rPr lang="he-IL" sz="3600" dirty="0">
                <a:solidFill>
                  <a:srgbClr val="FFFF66"/>
                </a:solidFill>
              </a:rPr>
              <a:t>יִשָּׂא פַרְעֹה אֶת-רֹאשְׁךָ </a:t>
            </a:r>
            <a:r>
              <a:rPr lang="he-IL" dirty="0"/>
              <a:t>מֵעָלֶיךָ</a:t>
            </a:r>
            <a:endParaRPr lang="en-US" dirty="0"/>
          </a:p>
        </p:txBody>
      </p:sp>
    </p:spTree>
    <p:extLst>
      <p:ext uri="{BB962C8B-B14F-4D97-AF65-F5344CB8AC3E}">
        <p14:creationId xmlns:p14="http://schemas.microsoft.com/office/powerpoint/2010/main" val="4040091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Sometimes things are just given to us easily.</a:t>
            </a:r>
          </a:p>
          <a:p>
            <a:pPr algn="l"/>
            <a:r>
              <a:rPr lang="en-US" dirty="0"/>
              <a:t>Sometimes destruction is just given to us.  </a:t>
            </a:r>
          </a:p>
          <a:p>
            <a:pPr algn="l"/>
            <a:r>
              <a:rPr lang="en-US" dirty="0"/>
              <a:t>Messiah was given the Kingdom, but through the execution stake.  </a:t>
            </a:r>
          </a:p>
        </p:txBody>
      </p:sp>
    </p:spTree>
    <p:extLst>
      <p:ext uri="{BB962C8B-B14F-4D97-AF65-F5344CB8AC3E}">
        <p14:creationId xmlns:p14="http://schemas.microsoft.com/office/powerpoint/2010/main" val="153519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”אַתֶּם יוֹדְעִים כִּי בְּעוֹד יוֹמַיִם הַפֶּסַח בָּא וּבֶן־הָאָדָם יִמָּסֵר לְהִצָּלֵב.“ </a:t>
            </a:r>
            <a:r>
              <a:rPr lang="en-US" baseline="30000" dirty="0"/>
              <a:t>    </a:t>
            </a:r>
          </a:p>
          <a:p>
            <a:r>
              <a:rPr lang="en-US" baseline="30000" dirty="0"/>
              <a:t>    </a:t>
            </a:r>
          </a:p>
          <a:p>
            <a:pPr marL="0" indent="0"/>
            <a:r>
              <a:rPr lang="en-US" sz="4000" dirty="0"/>
              <a:t>“As you know, Pesakh is two days away, and the Son of Man will be handed over to be nailed to the execution-stake.”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962817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Applications:</a:t>
            </a:r>
          </a:p>
          <a:p>
            <a:pPr marL="512763" indent="-512763" algn="l">
              <a:buFont typeface="+mj-lt"/>
              <a:buAutoNum type="arabicPeriod"/>
            </a:pPr>
            <a:r>
              <a:rPr lang="en-US" dirty="0"/>
              <a:t>Therefore, brothers whom God has set apart, who share in the call from heaven, think carefully about Yeshua, whom we acknowledge publicly as God’s emissary and as </a:t>
            </a:r>
            <a:r>
              <a:rPr lang="en-US" i="1" dirty="0" err="1"/>
              <a:t>cohen</a:t>
            </a:r>
            <a:r>
              <a:rPr lang="en-US" i="1" dirty="0"/>
              <a:t> </a:t>
            </a:r>
            <a:r>
              <a:rPr lang="en-US" i="1" dirty="0" err="1"/>
              <a:t>gadol</a:t>
            </a:r>
            <a:r>
              <a:rPr lang="en-US" i="1" dirty="0"/>
              <a:t> </a:t>
            </a:r>
            <a:r>
              <a:rPr lang="en-US" dirty="0"/>
              <a:t>[high priest] </a:t>
            </a:r>
          </a:p>
        </p:txBody>
      </p:sp>
    </p:spTree>
    <p:extLst>
      <p:ext uri="{BB962C8B-B14F-4D97-AF65-F5344CB8AC3E}">
        <p14:creationId xmlns:p14="http://schemas.microsoft.com/office/powerpoint/2010/main" val="1051137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1 </a:t>
            </a:r>
            <a:r>
              <a:rPr lang="en-US" b="1" baseline="30000" dirty="0" err="1"/>
              <a:t>Yn</a:t>
            </a:r>
            <a:r>
              <a:rPr lang="en-US" b="1" baseline="30000" dirty="0"/>
              <a:t> 3.16 </a:t>
            </a:r>
            <a:r>
              <a:rPr lang="en-US" dirty="0"/>
              <a:t>The way that we have come to know love is through his having laid down his life for us. And we ought to lay down our lives for the brothers!</a:t>
            </a:r>
          </a:p>
        </p:txBody>
      </p:sp>
    </p:spTree>
    <p:extLst>
      <p:ext uri="{BB962C8B-B14F-4D97-AF65-F5344CB8AC3E}">
        <p14:creationId xmlns:p14="http://schemas.microsoft.com/office/powerpoint/2010/main" val="1339447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Applications:</a:t>
            </a:r>
          </a:p>
          <a:p>
            <a:pPr marL="401638" indent="-401638" algn="l">
              <a:buFont typeface="+mj-lt"/>
              <a:buAutoNum type="arabicPeriod" startAt="2"/>
            </a:pPr>
            <a:r>
              <a:rPr lang="en-US" dirty="0"/>
              <a:t>Lay down /renounce/repent of our sinfulness, repent and trust Yeshua for LIFE</a:t>
            </a:r>
          </a:p>
          <a:p>
            <a:pPr marL="512763" indent="-512763" algn="l">
              <a:buFont typeface="+mj-lt"/>
              <a:buAutoNum type="arabicPeriod" startAt="2"/>
            </a:pPr>
            <a:r>
              <a:rPr lang="en-US" dirty="0"/>
              <a:t>Lay down our selfishness, to </a:t>
            </a:r>
            <a:r>
              <a:rPr lang="en-US" dirty="0">
                <a:solidFill>
                  <a:srgbClr val="FFFF66"/>
                </a:solidFill>
              </a:rPr>
              <a:t>serve</a:t>
            </a:r>
            <a:r>
              <a:rPr lang="en-US" dirty="0"/>
              <a:t> others, hear others, honor others, upbuild others!</a:t>
            </a:r>
          </a:p>
          <a:p>
            <a:pPr marL="512763" indent="-512763" algn="l">
              <a:buFont typeface="+mj-lt"/>
              <a:buAutoNum type="arabicPeriod" startAt="2"/>
            </a:pPr>
            <a:r>
              <a:rPr lang="en-US" dirty="0"/>
              <a:t>Invite people to LIFE, to congregation.  How many 2018?</a:t>
            </a:r>
          </a:p>
          <a:p>
            <a:pPr algn="l"/>
            <a:endParaRPr lang="en-US" dirty="0"/>
          </a:p>
        </p:txBody>
      </p:sp>
    </p:spTree>
    <p:extLst>
      <p:ext uri="{BB962C8B-B14F-4D97-AF65-F5344CB8AC3E}">
        <p14:creationId xmlns:p14="http://schemas.microsoft.com/office/powerpoint/2010/main" val="264402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C040-B5C2-4868-A33C-08BB91C19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37" y="102692"/>
            <a:ext cx="3703588" cy="4938117"/>
          </a:xfrm>
          <a:prstGeom prst="rect">
            <a:avLst/>
          </a:prstGeom>
        </p:spPr>
      </p:pic>
      <p:sp>
        <p:nvSpPr>
          <p:cNvPr id="6" name="TextBox 5">
            <a:extLst>
              <a:ext uri="{FF2B5EF4-FFF2-40B4-BE49-F238E27FC236}">
                <a16:creationId xmlns:a16="http://schemas.microsoft.com/office/drawing/2014/main" id="{C743661C-7B78-41EB-8A3D-185C9BB5E592}"/>
              </a:ext>
            </a:extLst>
          </p:cNvPr>
          <p:cNvSpPr txBox="1"/>
          <p:nvPr/>
        </p:nvSpPr>
        <p:spPr>
          <a:xfrm>
            <a:off x="329207" y="102691"/>
            <a:ext cx="4060230" cy="2862322"/>
          </a:xfrm>
          <a:prstGeom prst="rect">
            <a:avLst/>
          </a:prstGeom>
          <a:noFill/>
        </p:spPr>
        <p:txBody>
          <a:bodyPr wrap="square" rtlCol="0">
            <a:spAutoFit/>
          </a:bodyPr>
          <a:lstStyle/>
          <a:p>
            <a:pPr algn="l" fontAlgn="auto">
              <a:spcBef>
                <a:spcPts val="0"/>
              </a:spcBef>
              <a:spcAft>
                <a:spcPts val="0"/>
              </a:spcAft>
            </a:pPr>
            <a:r>
              <a:rPr lang="en-US" sz="3600" dirty="0"/>
              <a:t>Or </a:t>
            </a:r>
            <a:r>
              <a:rPr lang="en-US" sz="3600" dirty="0" err="1"/>
              <a:t>HaOlamniks</a:t>
            </a:r>
            <a:r>
              <a:rPr lang="en-US" sz="3600" dirty="0"/>
              <a:t> are encouraged to go out for Chinese food Dec 24 or 25. </a:t>
            </a:r>
            <a:endParaRPr lang="en-US" sz="1600" dirty="0">
              <a:cs typeface="+mn-cs"/>
            </a:endParaRPr>
          </a:p>
        </p:txBody>
      </p:sp>
    </p:spTree>
    <p:extLst>
      <p:ext uri="{BB962C8B-B14F-4D97-AF65-F5344CB8AC3E}">
        <p14:creationId xmlns:p14="http://schemas.microsoft.com/office/powerpoint/2010/main" val="717112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56132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Prince Reza Pahlavi, aged 57, son of the late Shah of Iran, has been one of the leading political activists over the past 40 years against the regime that ended his father’s rule in Iran. Recently, he has not only increased his activities in the United States, but he has even attracted unprecedented attention from the American press. </a:t>
            </a:r>
          </a:p>
        </p:txBody>
      </p:sp>
    </p:spTree>
    <p:extLst>
      <p:ext uri="{BB962C8B-B14F-4D97-AF65-F5344CB8AC3E}">
        <p14:creationId xmlns:p14="http://schemas.microsoft.com/office/powerpoint/2010/main" val="162761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activities of the pro-Western prince, who is a graduate of top U.S. academic institutions and is fluent in French and English, as well as Farsi, his native language, have increased…</a:t>
            </a:r>
          </a:p>
        </p:txBody>
      </p:sp>
    </p:spTree>
    <p:extLst>
      <p:ext uri="{BB962C8B-B14F-4D97-AF65-F5344CB8AC3E}">
        <p14:creationId xmlns:p14="http://schemas.microsoft.com/office/powerpoint/2010/main" val="117924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Hundreds of thousands of young Iranians, in more than 100 cities throughout Iran, shouted slogans in support of the prince, his father Shah Mohammed Reza Pahlavi, and his grandfather Reza Shah.</a:t>
            </a:r>
          </a:p>
        </p:txBody>
      </p:sp>
    </p:spTree>
    <p:extLst>
      <p:ext uri="{BB962C8B-B14F-4D97-AF65-F5344CB8AC3E}">
        <p14:creationId xmlns:p14="http://schemas.microsoft.com/office/powerpoint/2010/main" val="323300248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94508</TotalTime>
  <Words>3711</Words>
  <Application>Microsoft Office PowerPoint</Application>
  <PresentationFormat>Custom</PresentationFormat>
  <Paragraphs>394</Paragraphs>
  <Slides>68</Slides>
  <Notes>68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68</vt:i4>
      </vt:variant>
    </vt:vector>
  </HeadingPairs>
  <TitlesOfParts>
    <vt:vector size="77" baseType="lpstr">
      <vt:lpstr>Arial</vt:lpstr>
      <vt:lpstr>Arial Rounded MT Bold</vt:lpstr>
      <vt:lpstr>Calibri</vt:lpstr>
      <vt:lpstr>Calibri Light</vt:lpstr>
      <vt:lpstr>David</vt:lpstr>
      <vt:lpstr>1_Default Design</vt:lpstr>
      <vt:lpstr>Office Theme</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26:1</vt:lpstr>
      <vt:lpstr>Mattityahu (Matthew) 26:2</vt:lpstr>
      <vt:lpstr>PowerPoint Presentation</vt:lpstr>
      <vt:lpstr>PowerPoint Presentation</vt:lpstr>
      <vt:lpstr>PowerPoint Presentation</vt:lpstr>
      <vt:lpstr>Mattityahu (Matthew) 26:2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26:2</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2560</cp:revision>
  <dcterms:created xsi:type="dcterms:W3CDTF">2006-04-21T19:34:43Z</dcterms:created>
  <dcterms:modified xsi:type="dcterms:W3CDTF">2018-12-22T14:59:26Z</dcterms:modified>
</cp:coreProperties>
</file>