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963" r:id="rId2"/>
    <p:sldId id="54911" r:id="rId3"/>
    <p:sldId id="54912" r:id="rId4"/>
    <p:sldId id="54913" r:id="rId5"/>
    <p:sldId id="3173" r:id="rId6"/>
    <p:sldId id="54889" r:id="rId7"/>
    <p:sldId id="54914" r:id="rId8"/>
    <p:sldId id="3175" r:id="rId9"/>
    <p:sldId id="54904" r:id="rId10"/>
    <p:sldId id="54892" r:id="rId11"/>
    <p:sldId id="54897" r:id="rId12"/>
    <p:sldId id="54901" r:id="rId13"/>
    <p:sldId id="54905" r:id="rId14"/>
    <p:sldId id="3169" r:id="rId15"/>
    <p:sldId id="54906" r:id="rId16"/>
    <p:sldId id="54900" r:id="rId17"/>
    <p:sldId id="54902" r:id="rId18"/>
    <p:sldId id="54908" r:id="rId19"/>
    <p:sldId id="54909" r:id="rId20"/>
    <p:sldId id="54903" r:id="rId21"/>
    <p:sldId id="54917" r:id="rId22"/>
    <p:sldId id="54863" r:id="rId23"/>
    <p:sldId id="54890" r:id="rId24"/>
    <p:sldId id="54891" r:id="rId25"/>
    <p:sldId id="54864" r:id="rId26"/>
    <p:sldId id="54915" r:id="rId27"/>
    <p:sldId id="54855" r:id="rId28"/>
    <p:sldId id="54854" r:id="rId29"/>
    <p:sldId id="54883" r:id="rId30"/>
    <p:sldId id="54861" r:id="rId31"/>
    <p:sldId id="54884" r:id="rId32"/>
    <p:sldId id="54887" r:id="rId33"/>
    <p:sldId id="54888" r:id="rId34"/>
    <p:sldId id="54916" r:id="rId35"/>
    <p:sldId id="54918" r:id="rId36"/>
    <p:sldId id="54895" r:id="rId37"/>
    <p:sldId id="3054" r:id="rId38"/>
    <p:sldId id="54893" r:id="rId39"/>
    <p:sldId id="54896" r:id="rId40"/>
    <p:sldId id="54898" r:id="rId41"/>
    <p:sldId id="54899" r:id="rId42"/>
    <p:sldId id="54894" r:id="rId43"/>
    <p:sldId id="54919" r:id="rId44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3906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67827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017217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35639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695300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034313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37341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71250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729" autoAdjust="0"/>
  </p:normalViewPr>
  <p:slideViewPr>
    <p:cSldViewPr>
      <p:cViewPr varScale="1">
        <p:scale>
          <a:sx n="107" d="100"/>
          <a:sy n="107" d="100"/>
        </p:scale>
        <p:origin x="64" y="392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80" y="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Carrol Mills Memorial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June 2, 2017  5777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Carrol Mills Memorial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June 2, 2017  5777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39061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67827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1721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563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695300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034313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37341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71250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22.15-22. Ceasar and G-d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Dec.30,2017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Like to give big picture of life, grid </a:t>
            </a:r>
            <a:r>
              <a:rPr lang="en-US" altLang="en-US"/>
              <a:t>of events…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19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Receiving G-d’s blessing, blessing the Nations, receive blessing from the Nations.  A whole exchange and communication of blessing.</a:t>
            </a:r>
          </a:p>
          <a:p>
            <a:r>
              <a:rPr lang="en-US" altLang="en-US" dirty="0"/>
              <a:t>Vision for families.</a:t>
            </a:r>
          </a:p>
        </p:txBody>
      </p:sp>
    </p:spTree>
    <p:extLst>
      <p:ext uri="{BB962C8B-B14F-4D97-AF65-F5344CB8AC3E}">
        <p14:creationId xmlns:p14="http://schemas.microsoft.com/office/powerpoint/2010/main" val="311100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Strong ~pillars, upright, beautiful girls </a:t>
            </a:r>
            <a:r>
              <a:rPr lang="en-US" altLang="en-US" dirty="0">
                <a:sym typeface="Wingdings" panose="05000000000000000000" pitchFamily="2" charset="2"/>
              </a:rPr>
              <a:t> women.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 err="1">
                <a:sym typeface="Wingdings" panose="05000000000000000000" pitchFamily="2" charset="2"/>
              </a:rPr>
              <a:t>Yeshua’s</a:t>
            </a:r>
            <a:r>
              <a:rPr lang="en-US" altLang="en-US" dirty="0">
                <a:sym typeface="Wingdings" panose="05000000000000000000" pitchFamily="2" charset="2"/>
              </a:rPr>
              <a:t> own life…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294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8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84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Note map of the nations behind</a:t>
            </a:r>
          </a:p>
        </p:txBody>
      </p:sp>
    </p:spTree>
    <p:extLst>
      <p:ext uri="{BB962C8B-B14F-4D97-AF65-F5344CB8AC3E}">
        <p14:creationId xmlns:p14="http://schemas.microsoft.com/office/powerpoint/2010/main" val="132483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896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So, what is the meaning of this “blessing.”</a:t>
            </a:r>
          </a:p>
        </p:txBody>
      </p:sp>
    </p:spTree>
    <p:extLst>
      <p:ext uri="{BB962C8B-B14F-4D97-AF65-F5344CB8AC3E}">
        <p14:creationId xmlns:p14="http://schemas.microsoft.com/office/powerpoint/2010/main" val="123941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2282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709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43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All maps from Kathleen </a:t>
            </a:r>
            <a:r>
              <a:rPr lang="en-US" altLang="en-US" dirty="0" err="1"/>
              <a:t>Eltrich</a:t>
            </a:r>
            <a:r>
              <a:rPr lang="en-US" altLang="en-US" dirty="0"/>
              <a:t>  </a:t>
            </a:r>
            <a:r>
              <a:rPr lang="da-DK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Feb 12, 2015 at 7:55 PM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10923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Blessing of G-d in “opening the womb”  Rachel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A wanted baby.  Words of welcome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Brit </a:t>
            </a:r>
            <a:r>
              <a:rPr lang="en-US" altLang="en-US" dirty="0" err="1"/>
              <a:t>Milah</a:t>
            </a:r>
            <a:r>
              <a:rPr lang="en-US" altLang="en-US" dirty="0"/>
              <a:t>, Baby Naming.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Acceptance, love, nurturing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Bar/Bat Mitzvah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/>
              <a:t>7 Blessings, taken from Gen 1</a:t>
            </a:r>
          </a:p>
          <a:p>
            <a:pPr marL="346075" indent="-346075">
              <a:buFont typeface="+mj-lt"/>
              <a:buAutoNum type="arabicPeriod"/>
            </a:pPr>
            <a:r>
              <a:rPr lang="en-US" altLang="en-US" dirty="0" err="1"/>
              <a:t>Prov</a:t>
            </a:r>
            <a:r>
              <a:rPr lang="en-US" altLang="en-US" dirty="0"/>
              <a:t> 31.28 My aunt Betty at age 84 in the Bronx Bat Mitzvah.</a:t>
            </a:r>
          </a:p>
        </p:txBody>
      </p:sp>
    </p:spTree>
    <p:extLst>
      <p:ext uri="{BB962C8B-B14F-4D97-AF65-F5344CB8AC3E}">
        <p14:creationId xmlns:p14="http://schemas.microsoft.com/office/powerpoint/2010/main" val="598126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4904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000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965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Sent out with nothing except contempt and rejection from family.</a:t>
            </a:r>
          </a:p>
          <a:p>
            <a:endParaRPr lang="en-US" altLang="en-US" dirty="0"/>
          </a:p>
          <a:p>
            <a:r>
              <a:rPr lang="en-US" altLang="en-US" dirty="0"/>
              <a:t>By contrast…</a:t>
            </a:r>
          </a:p>
        </p:txBody>
      </p:sp>
    </p:spTree>
    <p:extLst>
      <p:ext uri="{BB962C8B-B14F-4D97-AF65-F5344CB8AC3E}">
        <p14:creationId xmlns:p14="http://schemas.microsoft.com/office/powerpoint/2010/main" val="3274823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1759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Sent out with blessing.  Not Ishmael.  Firstborn, supposed to have double blessing.  Not covenant son, but blessed son.</a:t>
            </a:r>
          </a:p>
          <a:p>
            <a:endParaRPr lang="en-US" altLang="en-US" dirty="0"/>
          </a:p>
          <a:p>
            <a:r>
              <a:rPr lang="en-US" altLang="en-US" dirty="0"/>
              <a:t>Millenia later…</a:t>
            </a:r>
          </a:p>
        </p:txBody>
      </p:sp>
    </p:spTree>
    <p:extLst>
      <p:ext uri="{BB962C8B-B14F-4D97-AF65-F5344CB8AC3E}">
        <p14:creationId xmlns:p14="http://schemas.microsoft.com/office/powerpoint/2010/main" val="3029338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  <a:p>
            <a:endParaRPr lang="en-US" altLang="en-US" sz="1000" dirty="0"/>
          </a:p>
          <a:p>
            <a:r>
              <a:rPr lang="en-US" altLang="en-US" sz="2000" dirty="0"/>
              <a:t>Muhammed epitome of fatherlessness.</a:t>
            </a:r>
          </a:p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51565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</p:txBody>
      </p:sp>
    </p:spTree>
    <p:extLst>
      <p:ext uri="{BB962C8B-B14F-4D97-AF65-F5344CB8AC3E}">
        <p14:creationId xmlns:p14="http://schemas.microsoft.com/office/powerpoint/2010/main" val="2019860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</p:txBody>
      </p:sp>
    </p:spTree>
    <p:extLst>
      <p:ext uri="{BB962C8B-B14F-4D97-AF65-F5344CB8AC3E}">
        <p14:creationId xmlns:p14="http://schemas.microsoft.com/office/powerpoint/2010/main" val="299878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56392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</p:txBody>
      </p:sp>
    </p:spTree>
    <p:extLst>
      <p:ext uri="{BB962C8B-B14F-4D97-AF65-F5344CB8AC3E}">
        <p14:creationId xmlns:p14="http://schemas.microsoft.com/office/powerpoint/2010/main" val="3101464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</p:txBody>
      </p:sp>
    </p:spTree>
    <p:extLst>
      <p:ext uri="{BB962C8B-B14F-4D97-AF65-F5344CB8AC3E}">
        <p14:creationId xmlns:p14="http://schemas.microsoft.com/office/powerpoint/2010/main" val="3850846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  <a:p>
            <a:endParaRPr lang="en-US" altLang="en-US" sz="1000" dirty="0"/>
          </a:p>
          <a:p>
            <a:r>
              <a:rPr lang="en-US" altLang="en-US" sz="1000" dirty="0"/>
              <a:t>Muslims are NOT children of the Heavenly Father.  Not part of their mindset.  Fatherlessness…</a:t>
            </a:r>
          </a:p>
        </p:txBody>
      </p:sp>
    </p:spTree>
    <p:extLst>
      <p:ext uri="{BB962C8B-B14F-4D97-AF65-F5344CB8AC3E}">
        <p14:creationId xmlns:p14="http://schemas.microsoft.com/office/powerpoint/2010/main" val="1289819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  <a:p>
            <a:endParaRPr lang="en-US" altLang="en-US" sz="1000" dirty="0"/>
          </a:p>
          <a:p>
            <a:r>
              <a:rPr lang="en-US" altLang="en-US" sz="2000" dirty="0"/>
              <a:t>Followers of Allah are slaves.  Apparently not voluntary love servants.</a:t>
            </a:r>
          </a:p>
        </p:txBody>
      </p:sp>
    </p:spTree>
    <p:extLst>
      <p:ext uri="{BB962C8B-B14F-4D97-AF65-F5344CB8AC3E}">
        <p14:creationId xmlns:p14="http://schemas.microsoft.com/office/powerpoint/2010/main" val="2486608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Ever get a chance, often GREAT impact to express this to a Muslim, ask forgiveness.</a:t>
            </a:r>
          </a:p>
        </p:txBody>
      </p:sp>
    </p:spTree>
    <p:extLst>
      <p:ext uri="{BB962C8B-B14F-4D97-AF65-F5344CB8AC3E}">
        <p14:creationId xmlns:p14="http://schemas.microsoft.com/office/powerpoint/2010/main" val="2638639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One of the main sources of teen rebellion is perceived lack of blessing.  </a:t>
            </a:r>
            <a:r>
              <a:rPr lang="en-US" altLang="en-US" dirty="0" err="1"/>
              <a:t>HaSatan</a:t>
            </a:r>
            <a:r>
              <a:rPr lang="en-US" altLang="en-US" dirty="0"/>
              <a:t>, Satan is the accuser, so easy to perceive even with loving parents who are busy, own issues and baggage, limited skill and knowledge.</a:t>
            </a:r>
          </a:p>
          <a:p>
            <a:endParaRPr lang="en-US" altLang="en-US" dirty="0"/>
          </a:p>
          <a:p>
            <a:r>
              <a:rPr lang="en-US" altLang="en-US" dirty="0"/>
              <a:t>Communicate blessing.  </a:t>
            </a:r>
          </a:p>
        </p:txBody>
      </p:sp>
    </p:spTree>
    <p:extLst>
      <p:ext uri="{BB962C8B-B14F-4D97-AF65-F5344CB8AC3E}">
        <p14:creationId xmlns:p14="http://schemas.microsoft.com/office/powerpoint/2010/main" val="2262180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http://www.azquotes.com/quote/798976</a:t>
            </a:r>
          </a:p>
          <a:p>
            <a:r>
              <a:rPr lang="en-US" altLang="en-US" dirty="0"/>
              <a:t>Applies to women too.  Daddy communicates princess identity.</a:t>
            </a:r>
          </a:p>
        </p:txBody>
      </p:sp>
    </p:spTree>
    <p:extLst>
      <p:ext uri="{BB962C8B-B14F-4D97-AF65-F5344CB8AC3E}">
        <p14:creationId xmlns:p14="http://schemas.microsoft.com/office/powerpoint/2010/main" val="901833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Maybe a bit corny, but, I like corn</a:t>
            </a:r>
            <a:r>
              <a:rPr lang="en-US" altLang="en-US" sz="105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1908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https://wishesmessages.com/i-love-you-messages-for-daughter/</a:t>
            </a:r>
          </a:p>
        </p:txBody>
      </p:sp>
    </p:spTree>
    <p:extLst>
      <p:ext uri="{BB962C8B-B14F-4D97-AF65-F5344CB8AC3E}">
        <p14:creationId xmlns:p14="http://schemas.microsoft.com/office/powerpoint/2010/main" val="1045787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https://wishesmessages.com/i-love-you-messages-for-daughter/</a:t>
            </a:r>
          </a:p>
        </p:txBody>
      </p:sp>
    </p:spTree>
    <p:extLst>
      <p:ext uri="{BB962C8B-B14F-4D97-AF65-F5344CB8AC3E}">
        <p14:creationId xmlns:p14="http://schemas.microsoft.com/office/powerpoint/2010/main" val="339798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754938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https://wishesmessages.com/i-love-you-messages-for-daughter/</a:t>
            </a:r>
          </a:p>
        </p:txBody>
      </p:sp>
    </p:spTree>
    <p:extLst>
      <p:ext uri="{BB962C8B-B14F-4D97-AF65-F5344CB8AC3E}">
        <p14:creationId xmlns:p14="http://schemas.microsoft.com/office/powerpoint/2010/main" val="21294109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https://www.scrapbook.com/quotes/doc/44879/163.html</a:t>
            </a:r>
          </a:p>
        </p:txBody>
      </p:sp>
    </p:spTree>
    <p:extLst>
      <p:ext uri="{BB962C8B-B14F-4D97-AF65-F5344CB8AC3E}">
        <p14:creationId xmlns:p14="http://schemas.microsoft.com/office/powerpoint/2010/main" val="737813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https://wishesmessages.com/i-love-you-messages-for-daughter/</a:t>
            </a:r>
          </a:p>
        </p:txBody>
      </p:sp>
    </p:spTree>
    <p:extLst>
      <p:ext uri="{BB962C8B-B14F-4D97-AF65-F5344CB8AC3E}">
        <p14:creationId xmlns:p14="http://schemas.microsoft.com/office/powerpoint/2010/main" val="2762788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Stop.  Last slide Clyde.  Call up Louise &amp; </a:t>
            </a:r>
            <a:r>
              <a:rPr lang="en-US" altLang="en-US" dirty="0" err="1"/>
              <a:t>Vinocurs</a:t>
            </a:r>
            <a:r>
              <a:rPr lang="en-US" altLang="en-US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41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Carrol Mills Memorial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 2, 2017  5777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0775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dirty="0"/>
              <a:t>http://www.answeringmuslims.com/2017/08/the-psychology-of-islam-part-three.html</a:t>
            </a:r>
          </a:p>
        </p:txBody>
      </p:sp>
    </p:spTree>
    <p:extLst>
      <p:ext uri="{BB962C8B-B14F-4D97-AF65-F5344CB8AC3E}">
        <p14:creationId xmlns:p14="http://schemas.microsoft.com/office/powerpoint/2010/main" val="326171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0140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/>
              <a:t>Commissioning </a:t>
            </a:r>
            <a:r>
              <a:rPr lang="en-US" altLang="en-US" dirty="0"/>
              <a:t>origination of the Jewish people…</a:t>
            </a:r>
          </a:p>
        </p:txBody>
      </p:sp>
    </p:spTree>
    <p:extLst>
      <p:ext uri="{BB962C8B-B14F-4D97-AF65-F5344CB8AC3E}">
        <p14:creationId xmlns:p14="http://schemas.microsoft.com/office/powerpoint/2010/main" val="303274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22.34-40 Greatest Mitsvot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Jan. 27,2018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2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1751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915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9061" indent="0" algn="ctr">
              <a:buNone/>
              <a:defRPr/>
            </a:lvl2pPr>
            <a:lvl3pPr marL="678271" indent="0" algn="ctr">
              <a:buNone/>
              <a:defRPr/>
            </a:lvl3pPr>
            <a:lvl4pPr marL="1017217" indent="0" algn="ctr">
              <a:buNone/>
              <a:defRPr/>
            </a:lvl4pPr>
            <a:lvl5pPr marL="1356390" indent="0" algn="ctr">
              <a:buNone/>
              <a:defRPr/>
            </a:lvl5pPr>
            <a:lvl6pPr marL="1695300" indent="0" algn="ctr">
              <a:buNone/>
              <a:defRPr/>
            </a:lvl6pPr>
            <a:lvl7pPr marL="2034313" indent="0" algn="ctr">
              <a:buNone/>
              <a:defRPr/>
            </a:lvl7pPr>
            <a:lvl8pPr marL="2373419" indent="0" algn="ctr">
              <a:buNone/>
              <a:defRPr/>
            </a:lvl8pPr>
            <a:lvl9pPr marL="2712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39061" indent="0">
              <a:buNone/>
              <a:defRPr sz="1800"/>
            </a:lvl2pPr>
            <a:lvl3pPr marL="678271" indent="0">
              <a:buNone/>
              <a:defRPr sz="1600"/>
            </a:lvl3pPr>
            <a:lvl4pPr marL="1017217" indent="0">
              <a:buNone/>
              <a:defRPr sz="1400"/>
            </a:lvl4pPr>
            <a:lvl5pPr marL="1356390" indent="0">
              <a:buNone/>
              <a:defRPr sz="1400"/>
            </a:lvl5pPr>
            <a:lvl6pPr marL="1695300" indent="0">
              <a:buNone/>
              <a:defRPr sz="1400"/>
            </a:lvl6pPr>
            <a:lvl7pPr marL="2034313" indent="0">
              <a:buNone/>
              <a:defRPr sz="1400"/>
            </a:lvl7pPr>
            <a:lvl8pPr marL="2373419" indent="0">
              <a:buNone/>
              <a:defRPr sz="1400"/>
            </a:lvl8pPr>
            <a:lvl9pPr marL="2712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65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65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2544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2544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47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805" y="208717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47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39061" indent="0">
              <a:buNone/>
              <a:defRPr sz="2800"/>
            </a:lvl2pPr>
            <a:lvl3pPr marL="678271" indent="0">
              <a:buNone/>
              <a:defRPr sz="2400"/>
            </a:lvl3pPr>
            <a:lvl4pPr marL="1017217" indent="0">
              <a:buNone/>
              <a:defRPr sz="2000"/>
            </a:lvl4pPr>
            <a:lvl5pPr marL="1356390" indent="0">
              <a:buNone/>
              <a:defRPr sz="2000"/>
            </a:lvl5pPr>
            <a:lvl6pPr marL="1695300" indent="0">
              <a:buNone/>
              <a:defRPr sz="2000"/>
            </a:lvl6pPr>
            <a:lvl7pPr marL="2034313" indent="0">
              <a:buNone/>
              <a:defRPr sz="2000"/>
            </a:lvl7pPr>
            <a:lvl8pPr marL="2373419" indent="0">
              <a:buNone/>
              <a:defRPr sz="2000"/>
            </a:lvl8pPr>
            <a:lvl9pPr marL="2712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9419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390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782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0172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356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4229" indent="-254229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51136" indent="-211893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847639" indent="-1695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186788" indent="-16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52591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1864758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203930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54297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2882131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827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217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39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30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313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341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250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If you want to have notes without taking notes, 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  <a:endParaRPr lang="en-US" u="sng" dirty="0"/>
          </a:p>
          <a:p>
            <a:r>
              <a:rPr lang="en-US" u="sng" dirty="0"/>
              <a:t>WITHOUT WIFI</a:t>
            </a:r>
          </a:p>
          <a:p>
            <a:r>
              <a:rPr lang="en-US" dirty="0"/>
              <a:t>Click on</a:t>
            </a:r>
            <a:r>
              <a:rPr lang="en-US" dirty="0">
                <a:solidFill>
                  <a:srgbClr val="FFFF66"/>
                </a:solidFill>
              </a:rPr>
              <a:t> downloads, messages, 2018 messages</a:t>
            </a:r>
          </a:p>
          <a:p>
            <a:r>
              <a:rPr lang="en-US" dirty="0">
                <a:solidFill>
                  <a:srgbClr val="FFFF66"/>
                </a:solidFill>
              </a:rPr>
              <a:t>Today’s should be on the top.</a:t>
            </a:r>
          </a:p>
        </p:txBody>
      </p:sp>
    </p:spTree>
    <p:extLst>
      <p:ext uri="{BB962C8B-B14F-4D97-AF65-F5344CB8AC3E}">
        <p14:creationId xmlns:p14="http://schemas.microsoft.com/office/powerpoint/2010/main" val="294686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37" y="5715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/Gen. 12.1-3  </a:t>
            </a:r>
            <a:r>
              <a:rPr lang="en-US" dirty="0"/>
              <a:t>to make your name great so that </a:t>
            </a:r>
            <a:r>
              <a:rPr lang="en-US" dirty="0">
                <a:solidFill>
                  <a:srgbClr val="FFFF99"/>
                </a:solidFill>
              </a:rPr>
              <a:t>you may be a blessing.</a:t>
            </a:r>
            <a:r>
              <a:rPr lang="en-US" dirty="0"/>
              <a:t> My desire is to </a:t>
            </a:r>
            <a:r>
              <a:rPr lang="en-US" dirty="0">
                <a:solidFill>
                  <a:srgbClr val="FFFF99"/>
                </a:solidFill>
              </a:rPr>
              <a:t>bless those who bless you, </a:t>
            </a:r>
            <a:r>
              <a:rPr lang="en-US" dirty="0"/>
              <a:t>but whoever curses you I will curse, and in you all the families of the earth will be blessed.</a:t>
            </a:r>
          </a:p>
        </p:txBody>
      </p:sp>
    </p:spTree>
    <p:extLst>
      <p:ext uri="{BB962C8B-B14F-4D97-AF65-F5344CB8AC3E}">
        <p14:creationId xmlns:p14="http://schemas.microsoft.com/office/powerpoint/2010/main" val="211759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T’hillim</a:t>
            </a:r>
            <a:r>
              <a:rPr lang="en-US" baseline="30000" dirty="0"/>
              <a:t>/Ps 144.11-12  </a:t>
            </a:r>
            <a:r>
              <a:rPr lang="en-US" dirty="0"/>
              <a:t>Rescue me, save me from the power of strangers, whose mouths speak worthless words and whose right hands swear false oaths. Our sons in their youth will be like full-grown saplings, </a:t>
            </a:r>
            <a:r>
              <a:rPr lang="en-US" dirty="0">
                <a:solidFill>
                  <a:srgbClr val="FFFF99"/>
                </a:solidFill>
              </a:rPr>
              <a:t>our daughters will be like sculptured pillars fit for the corner of a palace.</a:t>
            </a:r>
          </a:p>
        </p:txBody>
      </p:sp>
    </p:spTree>
    <p:extLst>
      <p:ext uri="{BB962C8B-B14F-4D97-AF65-F5344CB8AC3E}">
        <p14:creationId xmlns:p14="http://schemas.microsoft.com/office/powerpoint/2010/main" val="374788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Luke 2.25-33 </a:t>
            </a:r>
            <a:r>
              <a:rPr lang="en-US" dirty="0"/>
              <a:t>There was in </a:t>
            </a:r>
            <a:r>
              <a:rPr lang="en-US" dirty="0" err="1"/>
              <a:t>Yerushalayim</a:t>
            </a:r>
            <a:r>
              <a:rPr lang="en-US" dirty="0"/>
              <a:t> a man named </a:t>
            </a:r>
            <a:r>
              <a:rPr lang="en-US" dirty="0" err="1"/>
              <a:t>Shim‘on</a:t>
            </a:r>
            <a:r>
              <a:rPr lang="en-US" dirty="0"/>
              <a:t>. This man was a tzaddik, he was devout, he waited eagerly for God to comfort </a:t>
            </a:r>
            <a:r>
              <a:rPr lang="en-US" dirty="0" err="1"/>
              <a:t>Isra’el</a:t>
            </a:r>
            <a:r>
              <a:rPr lang="en-US" dirty="0"/>
              <a:t>, and the </a:t>
            </a:r>
            <a:r>
              <a:rPr lang="en-US" dirty="0" err="1"/>
              <a:t>Ruakh</a:t>
            </a:r>
            <a:r>
              <a:rPr lang="en-US" dirty="0"/>
              <a:t> </a:t>
            </a:r>
            <a:r>
              <a:rPr lang="en-US" dirty="0" err="1"/>
              <a:t>HaKodesh</a:t>
            </a:r>
            <a:r>
              <a:rPr lang="en-US" dirty="0"/>
              <a:t> was upon him. It had been revealed to him by the </a:t>
            </a:r>
            <a:r>
              <a:rPr lang="en-US" dirty="0" err="1"/>
              <a:t>Ruakh</a:t>
            </a:r>
            <a:r>
              <a:rPr lang="en-US" dirty="0"/>
              <a:t> </a:t>
            </a:r>
            <a:r>
              <a:rPr lang="en-US" dirty="0" err="1"/>
              <a:t>HaKodesh</a:t>
            </a:r>
            <a:r>
              <a:rPr lang="en-US" dirty="0"/>
              <a:t> that he would not die before he had seen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Luke 2.25-33 </a:t>
            </a:r>
            <a:r>
              <a:rPr lang="en-US" dirty="0"/>
              <a:t>the Messiah of </a:t>
            </a:r>
            <a:r>
              <a:rPr lang="en-US" dirty="0" err="1"/>
              <a:t>A</a:t>
            </a:r>
            <a:r>
              <a:rPr lang="en-US" cap="small" dirty="0" err="1"/>
              <a:t>doni</a:t>
            </a:r>
            <a:r>
              <a:rPr lang="en-US" dirty="0"/>
              <a:t>. Prompted by the Spirit, he went into the Temple courts; and when the parents brought in the child Yeshua to do for him what the Torah required, </a:t>
            </a:r>
            <a:r>
              <a:rPr lang="en-US" dirty="0" err="1"/>
              <a:t>Shim‘on</a:t>
            </a:r>
            <a:r>
              <a:rPr lang="en-US" dirty="0"/>
              <a:t> took him in his arms, </a:t>
            </a:r>
            <a:r>
              <a:rPr lang="en-US" dirty="0">
                <a:solidFill>
                  <a:srgbClr val="FFFF99"/>
                </a:solidFill>
              </a:rPr>
              <a:t>made a </a:t>
            </a:r>
            <a:r>
              <a:rPr lang="en-US" dirty="0" err="1">
                <a:solidFill>
                  <a:srgbClr val="FFFF99"/>
                </a:solidFill>
              </a:rPr>
              <a:t>b’rakhah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/>
              <a:t>to God, and said, 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7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B6AC1-CD4B-4489-9463-C603ADAB9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44" y="0"/>
            <a:ext cx="35943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aseline="30000" dirty="0"/>
              <a:t>Luke 2.25-33 </a:t>
            </a:r>
            <a:r>
              <a:rPr lang="en-US" dirty="0"/>
              <a:t>“Now, Adonai, according to your word, your servant is at peace as you let him go; for I have seen with my own eyes your </a:t>
            </a:r>
            <a:r>
              <a:rPr lang="en-US" dirty="0" err="1"/>
              <a:t>yeshu‘ah</a:t>
            </a:r>
            <a:r>
              <a:rPr lang="en-US" dirty="0"/>
              <a:t> [salvation],  which you prepared in the presence of all peoples.”  </a:t>
            </a:r>
            <a:r>
              <a:rPr lang="en-US" dirty="0" err="1"/>
              <a:t>Yeshua’s</a:t>
            </a:r>
            <a:r>
              <a:rPr lang="en-US" dirty="0"/>
              <a:t> father and mother were marveling at the things </a:t>
            </a:r>
            <a:r>
              <a:rPr lang="en-US" dirty="0" err="1"/>
              <a:t>Shim‘on</a:t>
            </a:r>
            <a:r>
              <a:rPr lang="en-US" dirty="0"/>
              <a:t> was saying about him.  </a:t>
            </a:r>
            <a:r>
              <a:rPr lang="en-US" dirty="0" err="1">
                <a:solidFill>
                  <a:srgbClr val="FFFF99"/>
                </a:solidFill>
              </a:rPr>
              <a:t>Shim‘on</a:t>
            </a:r>
            <a:r>
              <a:rPr lang="en-US" dirty="0">
                <a:solidFill>
                  <a:srgbClr val="FFFF99"/>
                </a:solidFill>
              </a:rPr>
              <a:t> blessed them.</a:t>
            </a:r>
          </a:p>
        </p:txBody>
      </p:sp>
    </p:spTree>
    <p:extLst>
      <p:ext uri="{BB962C8B-B14F-4D97-AF65-F5344CB8AC3E}">
        <p14:creationId xmlns:p14="http://schemas.microsoft.com/office/powerpoint/2010/main" val="3144507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Mark 10.13-16</a:t>
            </a:r>
            <a:r>
              <a:rPr lang="en-US" dirty="0"/>
              <a:t> People were bringing children to him so that he might touch them…And he took them in his arms, laid his hands on them, and </a:t>
            </a:r>
            <a:r>
              <a:rPr lang="en-US" dirty="0">
                <a:solidFill>
                  <a:srgbClr val="FFFF99"/>
                </a:solidFill>
              </a:rPr>
              <a:t>made a </a:t>
            </a:r>
            <a:r>
              <a:rPr lang="en-US" i="1" dirty="0" err="1">
                <a:solidFill>
                  <a:srgbClr val="FFFF99"/>
                </a:solidFill>
              </a:rPr>
              <a:t>b’rakhah</a:t>
            </a:r>
            <a:r>
              <a:rPr lang="en-US" dirty="0">
                <a:solidFill>
                  <a:srgbClr val="FFFF99"/>
                </a:solidFill>
              </a:rPr>
              <a:t> over them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29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rtl="1"/>
            <a:r>
              <a:rPr lang="he-IL" sz="6600" b="1" dirty="0">
                <a:latin typeface="David" panose="020E0502060401010101" pitchFamily="34" charset="-79"/>
                <a:cs typeface="David" panose="020E0502060401010101" pitchFamily="34" charset="-79"/>
              </a:rPr>
              <a:t>בֵּרֵךְ</a:t>
            </a:r>
            <a:r>
              <a:rPr lang="he-IL" sz="66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en-US" i="1" dirty="0">
                <a:cs typeface="David" panose="020E0502060401010101" pitchFamily="34" charset="-79"/>
              </a:rPr>
              <a:t>bay-</a:t>
            </a:r>
            <a:r>
              <a:rPr lang="en-US" i="1" dirty="0" err="1">
                <a:cs typeface="David" panose="020E0502060401010101" pitchFamily="34" charset="-79"/>
              </a:rPr>
              <a:t>rakh</a:t>
            </a:r>
            <a:endParaRPr lang="en-US" sz="6600" i="1" dirty="0">
              <a:cs typeface="David" panose="020E0502060401010101" pitchFamily="34" charset="-79"/>
            </a:endParaRPr>
          </a:p>
          <a:p>
            <a:pPr algn="l"/>
            <a:r>
              <a:rPr lang="en-US" dirty="0">
                <a:cs typeface="David" panose="020E0502060401010101" pitchFamily="34" charset="-79"/>
              </a:rPr>
              <a:t>To kneel, bless, greet, congratulate, praise, thank, wish well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cs typeface="David" panose="020E0502060401010101" pitchFamily="34" charset="-79"/>
              </a:rPr>
              <a:t>Confers identity: Who am I?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cs typeface="David" panose="020E0502060401010101" pitchFamily="34" charset="-79"/>
              </a:rPr>
              <a:t>Confers destiny: Why am I here?</a:t>
            </a:r>
            <a:endParaRPr lang="en-US" sz="6600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972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Or </a:t>
            </a:r>
            <a:r>
              <a:rPr lang="en-US" dirty="0" err="1"/>
              <a:t>HaOlam</a:t>
            </a:r>
            <a:endParaRPr lang="en-US" dirty="0"/>
          </a:p>
          <a:p>
            <a:pPr algn="l"/>
            <a:r>
              <a:rPr lang="en-US" dirty="0"/>
              <a:t>Seminar</a:t>
            </a:r>
          </a:p>
          <a:p>
            <a:pPr algn="l"/>
            <a:r>
              <a:rPr lang="en-US" dirty="0"/>
              <a:t>Aug. 16-17, </a:t>
            </a:r>
          </a:p>
          <a:p>
            <a:pPr algn="l"/>
            <a:r>
              <a:rPr lang="en-US" dirty="0"/>
              <a:t>2008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30A97-2DD0-4434-992D-3A9A35F58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0"/>
            <a:ext cx="39759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12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840B97B9-A23E-4A9F-A052-A90DF373B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r="27910"/>
          <a:stretch/>
        </p:blipFill>
        <p:spPr bwMode="auto">
          <a:xfrm>
            <a:off x="655636" y="0"/>
            <a:ext cx="515329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DDA68-2458-457E-8473-9EBD929492A3}"/>
              </a:ext>
            </a:extLst>
          </p:cNvPr>
          <p:cNvSpPr txBox="1"/>
          <p:nvPr/>
        </p:nvSpPr>
        <p:spPr>
          <a:xfrm>
            <a:off x="5981203" y="666750"/>
            <a:ext cx="2477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Craig Hill</a:t>
            </a:r>
          </a:p>
          <a:p>
            <a:pPr algn="l"/>
            <a:r>
              <a:rPr lang="en-US" dirty="0"/>
              <a:t>Video </a:t>
            </a:r>
          </a:p>
          <a:p>
            <a:pPr algn="l"/>
            <a:r>
              <a:rPr lang="en-US" dirty="0"/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254167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D890C-8FFB-47B2-A761-ADE7D1A9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3" y="209550"/>
            <a:ext cx="8450036" cy="4429125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55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Seven Critical Times of Blessing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Conception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Pregnancy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Birth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Infancy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Puberty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Marriage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Older Age</a:t>
            </a:r>
          </a:p>
        </p:txBody>
      </p:sp>
    </p:spTree>
    <p:extLst>
      <p:ext uri="{BB962C8B-B14F-4D97-AF65-F5344CB8AC3E}">
        <p14:creationId xmlns:p14="http://schemas.microsoft.com/office/powerpoint/2010/main" val="99241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Islam reflects the plague of fatherlessness, lack of the blessing of a father, beginning with Ishmael.</a:t>
            </a:r>
          </a:p>
        </p:txBody>
      </p:sp>
    </p:spTree>
    <p:extLst>
      <p:ext uri="{BB962C8B-B14F-4D97-AF65-F5344CB8AC3E}">
        <p14:creationId xmlns:p14="http://schemas.microsoft.com/office/powerpoint/2010/main" val="102480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 21.9-14 </a:t>
            </a:r>
            <a:r>
              <a:rPr lang="en-US" dirty="0"/>
              <a:t>Sarah saw the son of Hagar the Egyptian, whom Hagar had borne to Avraham, making fun of </a:t>
            </a:r>
            <a:r>
              <a:rPr lang="en-US" dirty="0" err="1"/>
              <a:t>Yitz’chak</a:t>
            </a:r>
            <a:r>
              <a:rPr lang="en-US" dirty="0"/>
              <a:t>;  so Sarah said to Avraham, “Throw this slave-girl out! And her son! I will not have this slave-girl’s son as your heir along with my son </a:t>
            </a:r>
            <a:r>
              <a:rPr lang="en-US" dirty="0" err="1"/>
              <a:t>Yitz’chak</a:t>
            </a:r>
            <a:r>
              <a:rPr lang="en-US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03094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 21.9-14</a:t>
            </a:r>
            <a:r>
              <a:rPr lang="en-US" dirty="0"/>
              <a:t>Avraham became very distressed over this matter of his son.  But God said to Avraham, “Don’t be distressed because of the boy and your slave-girl. Listen to everything Sarah says to you, because it is your descendants through </a:t>
            </a:r>
            <a:r>
              <a:rPr lang="en-US" dirty="0" err="1"/>
              <a:t>Yitz’chak</a:t>
            </a:r>
            <a:r>
              <a:rPr lang="en-US" dirty="0"/>
              <a:t> who will be counted…</a:t>
            </a:r>
          </a:p>
        </p:txBody>
      </p:sp>
    </p:spTree>
    <p:extLst>
      <p:ext uri="{BB962C8B-B14F-4D97-AF65-F5344CB8AC3E}">
        <p14:creationId xmlns:p14="http://schemas.microsoft.com/office/powerpoint/2010/main" val="374382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 21.9-14  </a:t>
            </a:r>
            <a:r>
              <a:rPr lang="en-US" dirty="0"/>
              <a:t>Avraham got up early in the morning, </a:t>
            </a:r>
            <a:r>
              <a:rPr lang="en-US" dirty="0">
                <a:solidFill>
                  <a:srgbClr val="FFFF99"/>
                </a:solidFill>
              </a:rPr>
              <a:t>took bread and a skin of water and gave it to Hagar, putting it on her shoulder, </a:t>
            </a:r>
            <a:r>
              <a:rPr lang="en-US" dirty="0"/>
              <a:t>and the child; then he sent her away.</a:t>
            </a:r>
          </a:p>
        </p:txBody>
      </p:sp>
    </p:spTree>
    <p:extLst>
      <p:ext uri="{BB962C8B-B14F-4D97-AF65-F5344CB8AC3E}">
        <p14:creationId xmlns:p14="http://schemas.microsoft.com/office/powerpoint/2010/main" val="65856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 25.1-6 .</a:t>
            </a:r>
            <a:r>
              <a:rPr lang="en-US" dirty="0"/>
              <a:t>Avraham took another wife, whose name was </a:t>
            </a:r>
            <a:r>
              <a:rPr lang="en-US" dirty="0" err="1"/>
              <a:t>K’turah</a:t>
            </a:r>
            <a:r>
              <a:rPr lang="en-US" dirty="0"/>
              <a:t>. She bore him </a:t>
            </a:r>
            <a:r>
              <a:rPr lang="en-US" dirty="0" err="1"/>
              <a:t>Zimran</a:t>
            </a:r>
            <a:r>
              <a:rPr lang="en-US" dirty="0"/>
              <a:t>, </a:t>
            </a:r>
            <a:r>
              <a:rPr lang="en-US" dirty="0" err="1"/>
              <a:t>Yokshan</a:t>
            </a:r>
            <a:r>
              <a:rPr lang="en-US" dirty="0"/>
              <a:t>, Medan, </a:t>
            </a:r>
            <a:r>
              <a:rPr lang="en-US" dirty="0" err="1"/>
              <a:t>Midyan</a:t>
            </a:r>
            <a:r>
              <a:rPr lang="en-US" dirty="0"/>
              <a:t>, </a:t>
            </a:r>
            <a:r>
              <a:rPr lang="en-US" dirty="0" err="1"/>
              <a:t>Yishbak</a:t>
            </a:r>
            <a:r>
              <a:rPr lang="en-US" dirty="0"/>
              <a:t>; and </a:t>
            </a:r>
            <a:r>
              <a:rPr lang="en-US" dirty="0" err="1"/>
              <a:t>Shuach</a:t>
            </a:r>
            <a:r>
              <a:rPr lang="en-US" dirty="0"/>
              <a:t>. …Avraham gave everything he owned to </a:t>
            </a:r>
            <a:r>
              <a:rPr lang="en-US" dirty="0" err="1"/>
              <a:t>Yitz’chak</a:t>
            </a:r>
            <a:r>
              <a:rPr lang="en-US" dirty="0"/>
              <a:t>. But </a:t>
            </a:r>
            <a:r>
              <a:rPr lang="en-US" dirty="0">
                <a:solidFill>
                  <a:srgbClr val="FFFF99"/>
                </a:solidFill>
              </a:rPr>
              <a:t>to the sons of the concubines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 25.1-6  </a:t>
            </a:r>
            <a:r>
              <a:rPr lang="en-US" dirty="0">
                <a:solidFill>
                  <a:srgbClr val="FFFF99"/>
                </a:solidFill>
              </a:rPr>
              <a:t>he made grants while he was still living </a:t>
            </a:r>
            <a:r>
              <a:rPr lang="en-US" dirty="0"/>
              <a:t>and sent them off to the east, to the land of </a:t>
            </a:r>
            <a:r>
              <a:rPr lang="en-US" dirty="0" err="1"/>
              <a:t>Kedem</a:t>
            </a:r>
            <a:r>
              <a:rPr lang="en-US" dirty="0"/>
              <a:t>, away from </a:t>
            </a:r>
            <a:r>
              <a:rPr lang="en-US" dirty="0" err="1"/>
              <a:t>Yitz’chak</a:t>
            </a:r>
            <a:r>
              <a:rPr lang="en-US" dirty="0"/>
              <a:t> his son.</a:t>
            </a:r>
          </a:p>
        </p:txBody>
      </p:sp>
    </p:spTree>
    <p:extLst>
      <p:ext uri="{BB962C8B-B14F-4D97-AF65-F5344CB8AC3E}">
        <p14:creationId xmlns:p14="http://schemas.microsoft.com/office/powerpoint/2010/main" val="3649875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David</a:t>
            </a:r>
          </a:p>
          <a:p>
            <a:pPr algn="l"/>
            <a:r>
              <a:rPr lang="en-US" dirty="0"/>
              <a:t>Wood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F4367-7BAC-4C0E-8625-9A7A7FDB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437" y="0"/>
            <a:ext cx="55768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3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Muhammed’s father died before he was born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Sent to live with foster family </a:t>
            </a:r>
            <a:r>
              <a:rPr lang="en-US" dirty="0" err="1"/>
              <a:t>shorly</a:t>
            </a:r>
            <a:r>
              <a:rPr lang="en-US" dirty="0"/>
              <a:t> after birth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About age 4 taken from foster family and back to mother</a:t>
            </a:r>
          </a:p>
        </p:txBody>
      </p:sp>
    </p:spTree>
    <p:extLst>
      <p:ext uri="{BB962C8B-B14F-4D97-AF65-F5344CB8AC3E}">
        <p14:creationId xmlns:p14="http://schemas.microsoft.com/office/powerpoint/2010/main" val="213077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Mother died when he was six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Custody then to grandfather who died when Muhammed 8.</a:t>
            </a:r>
          </a:p>
          <a:p>
            <a:pPr algn="l"/>
            <a:r>
              <a:rPr lang="en-US" dirty="0"/>
              <a:t>With that many broken relationships [lack of blessing], tendency to distrust tradition and authority and rebel.</a:t>
            </a:r>
          </a:p>
        </p:txBody>
      </p:sp>
    </p:spTree>
    <p:extLst>
      <p:ext uri="{BB962C8B-B14F-4D97-AF65-F5344CB8AC3E}">
        <p14:creationId xmlns:p14="http://schemas.microsoft.com/office/powerpoint/2010/main" val="8746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E6FD8-1FBB-45F7-B833-FD2988DD4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49" y="57150"/>
            <a:ext cx="84105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1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Rebel: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attacked his own people theologically, morally, socially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/>
              <a:t>Subjugated his own tribe &amp; city </a:t>
            </a:r>
          </a:p>
          <a:p>
            <a:pPr algn="l"/>
            <a:r>
              <a:rPr lang="en-US" dirty="0"/>
              <a:t>View of Father figures</a:t>
            </a:r>
          </a:p>
          <a:p>
            <a:pPr algn="l"/>
            <a:r>
              <a:rPr lang="en-US" dirty="0"/>
              <a:t>Koran numerous stories about mother of Yeshua, all w/o Yosef</a:t>
            </a:r>
          </a:p>
        </p:txBody>
      </p:sp>
    </p:spTree>
    <p:extLst>
      <p:ext uri="{BB962C8B-B14F-4D97-AF65-F5344CB8AC3E}">
        <p14:creationId xmlns:p14="http://schemas.microsoft.com/office/powerpoint/2010/main" val="2770301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Sura</a:t>
            </a:r>
            <a:r>
              <a:rPr lang="en-US" dirty="0"/>
              <a:t> 19 taken from pseudo Matthew: Yeshua newborn and </a:t>
            </a:r>
            <a:r>
              <a:rPr lang="en-US" dirty="0" err="1"/>
              <a:t>Miriaim</a:t>
            </a:r>
            <a:r>
              <a:rPr lang="en-US" dirty="0"/>
              <a:t> thirsty.  Under palm tree and baby Yeshua speaks, spring appears, tree bends down to give fruit.</a:t>
            </a:r>
          </a:p>
        </p:txBody>
      </p:sp>
    </p:spTree>
    <p:extLst>
      <p:ext uri="{BB962C8B-B14F-4D97-AF65-F5344CB8AC3E}">
        <p14:creationId xmlns:p14="http://schemas.microsoft.com/office/powerpoint/2010/main" val="47916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AF0D6-6CD4-43D1-9C59-E9863616D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1" y="583756"/>
            <a:ext cx="8367694" cy="3969194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35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5E38BE-ADB7-4F49-923A-54D7626F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0" y="347373"/>
            <a:ext cx="8381999" cy="4554069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97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Islam reflects the plague of fatherlessness, lack of the blessing of a father, beginning with Ishmael.</a:t>
            </a:r>
          </a:p>
          <a:p>
            <a:pPr algn="l"/>
            <a:r>
              <a:rPr lang="en-US" dirty="0"/>
              <a:t>We Jewish people haven’t honored our elder brother.   Not the covenant brother, but elder nevertheless.</a:t>
            </a:r>
          </a:p>
        </p:txBody>
      </p:sp>
    </p:spTree>
    <p:extLst>
      <p:ext uri="{BB962C8B-B14F-4D97-AF65-F5344CB8AC3E}">
        <p14:creationId xmlns:p14="http://schemas.microsoft.com/office/powerpoint/2010/main" val="352337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Seven Critical Times of Blessing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Conception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Pregnancy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Birth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Infancy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Puberty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Marriage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Older Age</a:t>
            </a:r>
          </a:p>
        </p:txBody>
      </p:sp>
    </p:spTree>
    <p:extLst>
      <p:ext uri="{BB962C8B-B14F-4D97-AF65-F5344CB8AC3E}">
        <p14:creationId xmlns:p14="http://schemas.microsoft.com/office/powerpoint/2010/main" val="425759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BD475-FDD4-469F-A891-3C9524050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0" y="0"/>
            <a:ext cx="8188074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All Dads and daughters, give a hug.</a:t>
            </a:r>
          </a:p>
          <a:p>
            <a:pPr algn="l"/>
            <a:r>
              <a:rPr lang="en-US" dirty="0"/>
              <a:t>All of us guys…reach out in your spirit.</a:t>
            </a:r>
          </a:p>
          <a:p>
            <a:pPr algn="l"/>
            <a:r>
              <a:rPr lang="en-US" u="sng" dirty="0"/>
              <a:t>All women here</a:t>
            </a:r>
            <a:r>
              <a:rPr lang="en-US" dirty="0"/>
              <a:t>, particularly Louise, receive this. </a:t>
            </a:r>
          </a:p>
        </p:txBody>
      </p:sp>
    </p:spTree>
    <p:extLst>
      <p:ext uri="{BB962C8B-B14F-4D97-AF65-F5344CB8AC3E}">
        <p14:creationId xmlns:p14="http://schemas.microsoft.com/office/powerpoint/2010/main" val="345514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4D37A-A193-4145-919E-3A61A4BF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85" y="0"/>
            <a:ext cx="6634451" cy="50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06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/>
              <a:t>You </a:t>
            </a:r>
            <a:r>
              <a:rPr lang="en-US" dirty="0"/>
              <a:t>are more priceless than silver, gold or platinum. Not because you are my daughter, but because you are simply awesome. </a:t>
            </a:r>
          </a:p>
        </p:txBody>
      </p:sp>
    </p:spTree>
    <p:extLst>
      <p:ext uri="{BB962C8B-B14F-4D97-AF65-F5344CB8AC3E}">
        <p14:creationId xmlns:p14="http://schemas.microsoft.com/office/powerpoint/2010/main" val="350689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859E8-1D83-4B28-8C26-BE5ACE73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7" y="0"/>
            <a:ext cx="80367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5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BAEB4-8358-4626-A8F9-09B67371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" y="-6771"/>
            <a:ext cx="68399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5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She's stubborn, messy, a brat at times, clumsy, loud and silly, but in my eyes she is the definition of perfection and beauty...she is my daughter.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Daughters are flowers that are forever in bloom.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9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Do you know how the story of your parents’ lives went from being ordinary to extraordinary? When they became mommy and daddy to a sweet daughter like you.</a:t>
            </a:r>
          </a:p>
        </p:txBody>
      </p:sp>
    </p:spTree>
    <p:extLst>
      <p:ext uri="{BB962C8B-B14F-4D97-AF65-F5344CB8AC3E}">
        <p14:creationId xmlns:p14="http://schemas.microsoft.com/office/powerpoint/2010/main" val="2471892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rtl="1"/>
            <a:r>
              <a:rPr lang="he-IL" sz="6600" b="1" dirty="0">
                <a:latin typeface="David" panose="020E0502060401010101" pitchFamily="34" charset="-79"/>
                <a:cs typeface="David" panose="020E0502060401010101" pitchFamily="34" charset="-79"/>
              </a:rPr>
              <a:t>בֵּרֵךְ</a:t>
            </a:r>
            <a:r>
              <a:rPr lang="he-IL" sz="66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en-US" i="1" dirty="0">
                <a:cs typeface="David" panose="020E0502060401010101" pitchFamily="34" charset="-79"/>
              </a:rPr>
              <a:t>bay-</a:t>
            </a:r>
            <a:r>
              <a:rPr lang="en-US" i="1" dirty="0" err="1">
                <a:cs typeface="David" panose="020E0502060401010101" pitchFamily="34" charset="-79"/>
              </a:rPr>
              <a:t>rakh</a:t>
            </a:r>
            <a:endParaRPr lang="en-US" sz="6600" i="1" dirty="0">
              <a:cs typeface="David" panose="020E0502060401010101" pitchFamily="34" charset="-79"/>
            </a:endParaRPr>
          </a:p>
          <a:p>
            <a:pPr algn="l"/>
            <a:r>
              <a:rPr lang="en-US" dirty="0">
                <a:cs typeface="David" panose="020E0502060401010101" pitchFamily="34" charset="-79"/>
              </a:rPr>
              <a:t>To kneel, bless, greet, congratulate, praise, thank, wish well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cs typeface="David" panose="020E0502060401010101" pitchFamily="34" charset="-79"/>
              </a:rPr>
              <a:t>Confers identity: Who am I?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dirty="0">
                <a:cs typeface="David" panose="020E0502060401010101" pitchFamily="34" charset="-79"/>
              </a:rPr>
              <a:t>Confers destiny: Why am I here?</a:t>
            </a:r>
            <a:endParaRPr lang="en-US" sz="6600" dirty="0"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284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D76DF1-AB9A-4D59-8F36-6A7B431C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8" y="0"/>
            <a:ext cx="78042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0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Bat Mitzvah Message for </a:t>
            </a:r>
          </a:p>
          <a:p>
            <a:r>
              <a:rPr lang="en-US" dirty="0"/>
              <a:t>Louise Ballard</a:t>
            </a:r>
          </a:p>
          <a:p>
            <a:pPr rtl="1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שׁוֹשִׁי בַּת יוֹחֲנָה</a:t>
            </a:r>
            <a:endParaRPr lang="en-US" sz="5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b="1" i="1" dirty="0" err="1"/>
              <a:t>Shoshi</a:t>
            </a:r>
            <a:r>
              <a:rPr lang="en-US" b="1" i="1" dirty="0"/>
              <a:t> bat </a:t>
            </a:r>
            <a:r>
              <a:rPr lang="en-US" b="1" i="1" dirty="0" err="1"/>
              <a:t>Yokhana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G-d intends our lives </a:t>
            </a:r>
          </a:p>
          <a:p>
            <a:r>
              <a:rPr lang="en-US" dirty="0"/>
              <a:t>to be lived in blessing.</a:t>
            </a:r>
          </a:p>
        </p:txBody>
      </p:sp>
    </p:spTree>
    <p:extLst>
      <p:ext uri="{BB962C8B-B14F-4D97-AF65-F5344CB8AC3E}">
        <p14:creationId xmlns:p14="http://schemas.microsoft.com/office/powerpoint/2010/main" val="94726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/>
              <a:t>First words ever spoken </a:t>
            </a:r>
            <a:r>
              <a:rPr lang="en-US" baseline="30000" dirty="0" err="1"/>
              <a:t>Beresheet</a:t>
            </a:r>
            <a:r>
              <a:rPr lang="en-US" baseline="30000" dirty="0"/>
              <a:t>/Gen 1.27</a:t>
            </a:r>
            <a:r>
              <a:rPr lang="en-US" dirty="0"/>
              <a:t> So God created humankind in his own image; in the image of God he created him: male and female he created them. </a:t>
            </a:r>
            <a:r>
              <a:rPr lang="en-US" dirty="0">
                <a:solidFill>
                  <a:srgbClr val="FFFF99"/>
                </a:solidFill>
              </a:rPr>
              <a:t>God blessed them: God said to them,  </a:t>
            </a:r>
            <a:r>
              <a:rPr lang="en-US" dirty="0"/>
              <a:t>“Be fruitful, multiply, fill the earth and subdue it.”</a:t>
            </a:r>
          </a:p>
        </p:txBody>
      </p:sp>
    </p:spTree>
    <p:extLst>
      <p:ext uri="{BB962C8B-B14F-4D97-AF65-F5344CB8AC3E}">
        <p14:creationId xmlns:p14="http://schemas.microsoft.com/office/powerpoint/2010/main" val="280043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37" y="5715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Beresheet</a:t>
            </a:r>
            <a:r>
              <a:rPr lang="en-US" baseline="30000" dirty="0"/>
              <a:t>/Gen. 12.1-3 </a:t>
            </a:r>
            <a:r>
              <a:rPr lang="en-US" dirty="0"/>
              <a:t>Then </a:t>
            </a:r>
            <a:r>
              <a:rPr lang="en-US" dirty="0" err="1"/>
              <a:t>A</a:t>
            </a:r>
            <a:r>
              <a:rPr lang="en-US" cap="small" dirty="0" err="1"/>
              <a:t>doni</a:t>
            </a:r>
            <a:r>
              <a:rPr lang="en-US" dirty="0"/>
              <a:t> said to Avram, “Get going out from your land, and from your relatives, and from your father’s house, to the land that I will show you.  My heart’s desire is to make you into a great nation, </a:t>
            </a:r>
            <a:r>
              <a:rPr lang="en-US" dirty="0">
                <a:solidFill>
                  <a:srgbClr val="FFFF99"/>
                </a:solidFill>
              </a:rPr>
              <a:t>to bless you, </a:t>
            </a:r>
          </a:p>
        </p:txBody>
      </p:sp>
    </p:spTree>
    <p:extLst>
      <p:ext uri="{BB962C8B-B14F-4D97-AF65-F5344CB8AC3E}">
        <p14:creationId xmlns:p14="http://schemas.microsoft.com/office/powerpoint/2010/main" val="68774600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68043</TotalTime>
  <Words>1980</Words>
  <Application>Microsoft Office PowerPoint</Application>
  <PresentationFormat>Custom</PresentationFormat>
  <Paragraphs>273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Rounded MT Bold</vt:lpstr>
      <vt:lpstr>David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 HaOlam Messianic Congregation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 Wolkenfeld</cp:lastModifiedBy>
  <cp:revision>1797</cp:revision>
  <dcterms:created xsi:type="dcterms:W3CDTF">2006-04-21T19:34:43Z</dcterms:created>
  <dcterms:modified xsi:type="dcterms:W3CDTF">2018-04-14T13:47:30Z</dcterms:modified>
</cp:coreProperties>
</file>