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698" r:id="rId3"/>
  </p:sldMasterIdLst>
  <p:notesMasterIdLst>
    <p:notesMasterId r:id="rId70"/>
  </p:notesMasterIdLst>
  <p:handoutMasterIdLst>
    <p:handoutMasterId r:id="rId71"/>
  </p:handoutMasterIdLst>
  <p:sldIdLst>
    <p:sldId id="2963" r:id="rId4"/>
    <p:sldId id="55992" r:id="rId5"/>
    <p:sldId id="55795" r:id="rId6"/>
    <p:sldId id="55956" r:id="rId7"/>
    <p:sldId id="55980" r:id="rId8"/>
    <p:sldId id="55981" r:id="rId9"/>
    <p:sldId id="55979" r:id="rId10"/>
    <p:sldId id="56015" r:id="rId11"/>
    <p:sldId id="56017" r:id="rId12"/>
    <p:sldId id="55989" r:id="rId13"/>
    <p:sldId id="56019" r:id="rId14"/>
    <p:sldId id="55982" r:id="rId15"/>
    <p:sldId id="55789" r:id="rId16"/>
    <p:sldId id="55792" r:id="rId17"/>
    <p:sldId id="55793" r:id="rId18"/>
    <p:sldId id="56039" r:id="rId19"/>
    <p:sldId id="55759" r:id="rId20"/>
    <p:sldId id="55986" r:id="rId21"/>
    <p:sldId id="55772" r:id="rId22"/>
    <p:sldId id="56036" r:id="rId23"/>
    <p:sldId id="55943" r:id="rId24"/>
    <p:sldId id="56016" r:id="rId25"/>
    <p:sldId id="56027" r:id="rId26"/>
    <p:sldId id="56009" r:id="rId27"/>
    <p:sldId id="56003" r:id="rId28"/>
    <p:sldId id="56006" r:id="rId29"/>
    <p:sldId id="56007" r:id="rId30"/>
    <p:sldId id="56004" r:id="rId31"/>
    <p:sldId id="56012" r:id="rId32"/>
    <p:sldId id="56024" r:id="rId33"/>
    <p:sldId id="55968" r:id="rId34"/>
    <p:sldId id="55983" r:id="rId35"/>
    <p:sldId id="56028" r:id="rId36"/>
    <p:sldId id="55987" r:id="rId37"/>
    <p:sldId id="55991" r:id="rId38"/>
    <p:sldId id="55988" r:id="rId39"/>
    <p:sldId id="55994" r:id="rId40"/>
    <p:sldId id="55990" r:id="rId41"/>
    <p:sldId id="56032" r:id="rId42"/>
    <p:sldId id="56020" r:id="rId43"/>
    <p:sldId id="55984" r:id="rId44"/>
    <p:sldId id="56021" r:id="rId45"/>
    <p:sldId id="56010" r:id="rId46"/>
    <p:sldId id="56005" r:id="rId47"/>
    <p:sldId id="56011" r:id="rId48"/>
    <p:sldId id="56022" r:id="rId49"/>
    <p:sldId id="56014" r:id="rId50"/>
    <p:sldId id="55967" r:id="rId51"/>
    <p:sldId id="56025" r:id="rId52"/>
    <p:sldId id="56001" r:id="rId53"/>
    <p:sldId id="55995" r:id="rId54"/>
    <p:sldId id="55997" r:id="rId55"/>
    <p:sldId id="55996" r:id="rId56"/>
    <p:sldId id="56000" r:id="rId57"/>
    <p:sldId id="56002" r:id="rId58"/>
    <p:sldId id="55998" r:id="rId59"/>
    <p:sldId id="55999" r:id="rId60"/>
    <p:sldId id="56026" r:id="rId61"/>
    <p:sldId id="56038" r:id="rId62"/>
    <p:sldId id="56037" r:id="rId63"/>
    <p:sldId id="56033" r:id="rId64"/>
    <p:sldId id="56008" r:id="rId65"/>
    <p:sldId id="56013" r:id="rId66"/>
    <p:sldId id="56034" r:id="rId67"/>
    <p:sldId id="56040" r:id="rId68"/>
    <p:sldId id="56041" r:id="rId69"/>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016" autoAdjust="0"/>
    <p:restoredTop sz="87547" autoAdjust="0"/>
  </p:normalViewPr>
  <p:slideViewPr>
    <p:cSldViewPr>
      <p:cViewPr varScale="1">
        <p:scale>
          <a:sx n="103" d="100"/>
          <a:sy n="103" d="100"/>
        </p:scale>
        <p:origin x="102" y="378"/>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4448"/>
    </p:cViewPr>
  </p:sorterViewPr>
  <p:notesViewPr>
    <p:cSldViewPr>
      <p:cViewPr varScale="1">
        <p:scale>
          <a:sx n="79" d="100"/>
          <a:sy n="79" d="100"/>
        </p:scale>
        <p:origin x="202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tabletmag.com/jewish-news-and-politics/193549/iran-water-crisi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abletmag.com/jewish-news-and-politics/193549/iran-water-crisi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err="1">
                <a:ln>
                  <a:noFill/>
                </a:ln>
                <a:solidFill>
                  <a:prstClr val="white"/>
                </a:solidFill>
                <a:effectLst/>
                <a:uLnTx/>
                <a:uFillTx/>
                <a:latin typeface="Arial" charset="0"/>
                <a:ea typeface="+mn-ea"/>
                <a:cs typeface="Arial" charset="0"/>
              </a:rPr>
              <a:t>Mtt</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 22.15-22. Ceasar and G-d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Dec.30,2017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44192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https://www.tabletmag.com/jewish-news-and-politics/193549/iran-water-crisis</a:t>
            </a:r>
          </a:p>
          <a:p>
            <a:endParaRPr lang="en-US" altLang="en-US" sz="1050" dirty="0"/>
          </a:p>
        </p:txBody>
      </p:sp>
    </p:spTree>
    <p:extLst>
      <p:ext uri="{BB962C8B-B14F-4D97-AF65-F5344CB8AC3E}">
        <p14:creationId xmlns:p14="http://schemas.microsoft.com/office/powerpoint/2010/main" val="3122075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hlinkClick r:id="rId3"/>
              </a:rPr>
              <a:t>https://www.tabletmag.com/jewish-news-and-politics/193549/iran-water-crisis</a:t>
            </a:r>
            <a:endParaRPr lang="en-US" altLang="en-US" sz="105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Restaurants served Israeli food, in Hebrew.</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The Ayatollahs hated Israel, and so all Jew were expelled.  America’s embassy seized.</a:t>
            </a:r>
          </a:p>
          <a:p>
            <a:endParaRPr lang="en-US" altLang="en-US" sz="1050" dirty="0"/>
          </a:p>
        </p:txBody>
      </p:sp>
    </p:spTree>
    <p:extLst>
      <p:ext uri="{BB962C8B-B14F-4D97-AF65-F5344CB8AC3E}">
        <p14:creationId xmlns:p14="http://schemas.microsoft.com/office/powerpoint/2010/main" val="1741541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A message in Farsi to Iran over social media, from Benjamin Netanyahu…</a:t>
            </a:r>
          </a:p>
        </p:txBody>
      </p:sp>
    </p:spTree>
    <p:extLst>
      <p:ext uri="{BB962C8B-B14F-4D97-AF65-F5344CB8AC3E}">
        <p14:creationId xmlns:p14="http://schemas.microsoft.com/office/powerpoint/2010/main" val="3638978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Again.  </a:t>
            </a:r>
          </a:p>
          <a:p>
            <a:r>
              <a:rPr lang="en-US" altLang="en-US" dirty="0"/>
              <a:t>Apparently, Bibi choosing not to flaunt the history of Israeli engineering superiority.</a:t>
            </a:r>
          </a:p>
        </p:txBody>
      </p:sp>
    </p:spTree>
    <p:extLst>
      <p:ext uri="{BB962C8B-B14F-4D97-AF65-F5344CB8AC3E}">
        <p14:creationId xmlns:p14="http://schemas.microsoft.com/office/powerpoint/2010/main" val="3858523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Israel recycles 86% of their waste water.  Closest second in the world is Spain, with about 30%</a:t>
            </a:r>
          </a:p>
        </p:txBody>
      </p:sp>
    </p:spTree>
    <p:extLst>
      <p:ext uri="{BB962C8B-B14F-4D97-AF65-F5344CB8AC3E}">
        <p14:creationId xmlns:p14="http://schemas.microsoft.com/office/powerpoint/2010/main" val="3300123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Israel can save Iran, again.   We’ll see what Iranian leaders do while their country collapses.  It’s a lot like the failed communism of the Soviet Union in the 1980s.</a:t>
            </a:r>
          </a:p>
        </p:txBody>
      </p:sp>
    </p:spTree>
    <p:extLst>
      <p:ext uri="{BB962C8B-B14F-4D97-AF65-F5344CB8AC3E}">
        <p14:creationId xmlns:p14="http://schemas.microsoft.com/office/powerpoint/2010/main" val="4101934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To return to our </a:t>
            </a:r>
            <a:r>
              <a:rPr lang="en-US" altLang="en-US" sz="2000" dirty="0" err="1"/>
              <a:t>Mattityahu</a:t>
            </a:r>
            <a:r>
              <a:rPr lang="en-US" altLang="en-US" sz="2000" dirty="0"/>
              <a:t> series…</a:t>
            </a:r>
          </a:p>
        </p:txBody>
      </p:sp>
    </p:spTree>
    <p:extLst>
      <p:ext uri="{BB962C8B-B14F-4D97-AF65-F5344CB8AC3E}">
        <p14:creationId xmlns:p14="http://schemas.microsoft.com/office/powerpoint/2010/main" val="199473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24.09-10 Arrested, Killed, Betrayed and Hated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June2,2018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573120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24775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Next descriptor of end times…</a:t>
            </a:r>
          </a:p>
        </p:txBody>
      </p:sp>
    </p:spTree>
    <p:extLst>
      <p:ext uri="{BB962C8B-B14F-4D97-AF65-F5344CB8AC3E}">
        <p14:creationId xmlns:p14="http://schemas.microsoft.com/office/powerpoint/2010/main" val="572936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i="1" dirty="0"/>
              <a:t>Time Magazine</a:t>
            </a:r>
            <a:r>
              <a:rPr lang="en-US" altLang="en-US" sz="1050" dirty="0"/>
              <a:t>, June 23, 2018 or so.</a:t>
            </a:r>
          </a:p>
          <a:p>
            <a:endParaRPr lang="en-US" altLang="en-US" sz="1050" dirty="0"/>
          </a:p>
          <a:p>
            <a:r>
              <a:rPr lang="en-US" altLang="en-US" dirty="0"/>
              <a:t>Some serious news, not much or at all in the media.</a:t>
            </a:r>
          </a:p>
        </p:txBody>
      </p:sp>
    </p:spTree>
    <p:extLst>
      <p:ext uri="{BB962C8B-B14F-4D97-AF65-F5344CB8AC3E}">
        <p14:creationId xmlns:p14="http://schemas.microsoft.com/office/powerpoint/2010/main" val="889293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384175" y="685800"/>
            <a:ext cx="6083300" cy="3422650"/>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itchFamily="34" charset="0"/>
            </a:endParaRP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20</a:t>
            </a:fld>
            <a:endParaRPr kumimoji="0" lang="en-US" alt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587351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91000"/>
            <a:ext cx="5851525" cy="4267200"/>
          </a:xfrm>
        </p:spPr>
        <p:txBody>
          <a:bodyPr/>
          <a:lstStyle/>
          <a:p>
            <a:br>
              <a:rPr lang="en-US" dirty="0"/>
            </a:br>
            <a:r>
              <a:rPr lang="en-US" dirty="0"/>
              <a:t>Endure!!</a:t>
            </a:r>
          </a:p>
          <a:p>
            <a:endParaRPr lang="en-US" dirty="0"/>
          </a:p>
          <a:p>
            <a:r>
              <a:rPr lang="en-US" dirty="0"/>
              <a:t>USB Hebrew translation of Greek: </a:t>
            </a:r>
            <a:r>
              <a:rPr lang="en-US" sz="2000" b="0" i="0" kern="1200" dirty="0">
                <a:solidFill>
                  <a:schemeClr val="tx1"/>
                </a:solidFill>
                <a:effectLst/>
                <a:latin typeface="Arial Rounded MT Bold" pitchFamily="34" charset="0"/>
                <a:ea typeface="+mn-ea"/>
                <a:cs typeface="Arial" charset="0"/>
              </a:rPr>
              <a:t>to hold on, </a:t>
            </a:r>
            <a:r>
              <a:rPr lang="en-US" dirty="0"/>
              <a:t>h</a:t>
            </a:r>
            <a:r>
              <a:rPr lang="en-US" sz="2000" b="0" i="0" kern="1200" dirty="0">
                <a:solidFill>
                  <a:schemeClr val="tx1"/>
                </a:solidFill>
                <a:effectLst/>
                <a:latin typeface="Arial Rounded MT Bold" pitchFamily="34" charset="0"/>
                <a:ea typeface="+mn-ea"/>
                <a:cs typeface="Arial" charset="0"/>
              </a:rPr>
              <a:t>old the stand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857279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Outline of this message</a:t>
            </a:r>
          </a:p>
        </p:txBody>
      </p:sp>
    </p:spTree>
    <p:extLst>
      <p:ext uri="{BB962C8B-B14F-4D97-AF65-F5344CB8AC3E}">
        <p14:creationId xmlns:p14="http://schemas.microsoft.com/office/powerpoint/2010/main" val="2898635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 have to give the big picture to intro the topic.   Some theological considerations, and varying views here.</a:t>
            </a:r>
          </a:p>
        </p:txBody>
      </p:sp>
    </p:spTree>
    <p:extLst>
      <p:ext uri="{BB962C8B-B14F-4D97-AF65-F5344CB8AC3E}">
        <p14:creationId xmlns:p14="http://schemas.microsoft.com/office/powerpoint/2010/main" val="2257314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Varieties of above, these are the basics</a:t>
            </a:r>
          </a:p>
          <a:p>
            <a:endParaRPr lang="en-US" altLang="en-US" dirty="0"/>
          </a:p>
          <a:p>
            <a:r>
              <a:rPr lang="en-US" altLang="en-US" dirty="0"/>
              <a:t>Scriptures to flesh this out…</a:t>
            </a:r>
          </a:p>
        </p:txBody>
      </p:sp>
    </p:spTree>
    <p:extLst>
      <p:ext uri="{BB962C8B-B14F-4D97-AF65-F5344CB8AC3E}">
        <p14:creationId xmlns:p14="http://schemas.microsoft.com/office/powerpoint/2010/main" val="2552207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49487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29375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Doesn’t specifically mention eternity, but seems implied to me!</a:t>
            </a:r>
          </a:p>
        </p:txBody>
      </p:sp>
    </p:spTree>
    <p:extLst>
      <p:ext uri="{BB962C8B-B14F-4D97-AF65-F5344CB8AC3E}">
        <p14:creationId xmlns:p14="http://schemas.microsoft.com/office/powerpoint/2010/main" val="116336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rPr>
              <a:t>Proverbs 26:11</a:t>
            </a:r>
            <a:endParaRPr lang="en-US" altLang="en-US" sz="1050" dirty="0"/>
          </a:p>
        </p:txBody>
      </p:sp>
    </p:spTree>
    <p:extLst>
      <p:ext uri="{BB962C8B-B14F-4D97-AF65-F5344CB8AC3E}">
        <p14:creationId xmlns:p14="http://schemas.microsoft.com/office/powerpoint/2010/main" val="20974943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rPr>
              <a:t>Proverbs 26:11</a:t>
            </a:r>
            <a:endParaRPr lang="en-US" altLang="en-US" sz="1050" dirty="0"/>
          </a:p>
        </p:txBody>
      </p:sp>
    </p:spTree>
    <p:extLst>
      <p:ext uri="{BB962C8B-B14F-4D97-AF65-F5344CB8AC3E}">
        <p14:creationId xmlns:p14="http://schemas.microsoft.com/office/powerpoint/2010/main" val="3458873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722313"/>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unitedwithisrael.org/israel-shares-lifesaving-water-expertise-with-iranians/?utm_source=MadMimi&amp;utm_medium=email&amp;utm_content=Netanyahu+Hails+Trump%27s+N_+Korea+Summit%3B+French+Anti-Israel+Bias+Exposed%3B+Palestinians+Steal+Medical+Helium+for+Terror+Balloons&amp;utm_campaign=20180612_m145835027_Netanyahu+Hails+Trump%27s+N_+Korea+Summit%3B+French+Anti-Israel+Bias+Exposed%3B+Palestinians+Steal+Medical+Helium+for+Terror+Balloons&amp;utm_term=F100113MS26-250x170_jpg</a:t>
            </a:r>
          </a:p>
        </p:txBody>
      </p:sp>
    </p:spTree>
    <p:extLst>
      <p:ext uri="{BB962C8B-B14F-4D97-AF65-F5344CB8AC3E}">
        <p14:creationId xmlns:p14="http://schemas.microsoft.com/office/powerpoint/2010/main" val="24042252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More significant than success</a:t>
            </a:r>
          </a:p>
        </p:txBody>
      </p:sp>
    </p:spTree>
    <p:extLst>
      <p:ext uri="{BB962C8B-B14F-4D97-AF65-F5344CB8AC3E}">
        <p14:creationId xmlns:p14="http://schemas.microsoft.com/office/powerpoint/2010/main" val="1114320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P 213  Fictionalized conversation with Paul by a visitor there.  </a:t>
            </a:r>
          </a:p>
          <a:p>
            <a:endParaRPr lang="en-US" altLang="en-US" dirty="0"/>
          </a:p>
          <a:p>
            <a:r>
              <a:rPr lang="en-US" altLang="en-US" dirty="0"/>
              <a:t>There is no more important responsibility that I have compared to helping you live so as to see you on the other side…in eternity.</a:t>
            </a:r>
          </a:p>
        </p:txBody>
      </p:sp>
    </p:spTree>
    <p:extLst>
      <p:ext uri="{BB962C8B-B14F-4D97-AF65-F5344CB8AC3E}">
        <p14:creationId xmlns:p14="http://schemas.microsoft.com/office/powerpoint/2010/main" val="11471612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Self?</a:t>
            </a:r>
            <a:endParaRPr lang="en-US" altLang="en-US" sz="1050" dirty="0"/>
          </a:p>
        </p:txBody>
      </p:sp>
    </p:spTree>
    <p:extLst>
      <p:ext uri="{BB962C8B-B14F-4D97-AF65-F5344CB8AC3E}">
        <p14:creationId xmlns:p14="http://schemas.microsoft.com/office/powerpoint/2010/main" val="9959429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084830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905447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231775" indent="-231775">
              <a:buFont typeface="+mj-lt"/>
              <a:buAutoNum type="arabicPeriod"/>
            </a:pPr>
            <a:r>
              <a:rPr lang="en-US" altLang="en-US" dirty="0"/>
              <a:t>Captain goes down with the ship</a:t>
            </a:r>
          </a:p>
          <a:p>
            <a:pPr marL="231775" indent="-231775">
              <a:buFont typeface="+mj-lt"/>
              <a:buAutoNum type="arabicPeriod"/>
            </a:pPr>
            <a:r>
              <a:rPr lang="en-US" altLang="en-US" u="sng" dirty="0"/>
              <a:t>Devil dogs</a:t>
            </a:r>
            <a:r>
              <a:rPr lang="en-US" altLang="en-US" dirty="0"/>
              <a:t>  How many have heard that title? </a:t>
            </a:r>
            <a:r>
              <a:rPr lang="en-US" dirty="0"/>
              <a:t>According to United States Marine Corps legend, the moniker was used by German soldiers to describe U.S. Marines who fought in the Battle of Belleau Wood in 1918. The Marines fought with such ferocity that they were likened to "Dogs from Hell." German: </a:t>
            </a:r>
            <a:r>
              <a:rPr lang="en-US" i="1" dirty="0" err="1"/>
              <a:t>Höllenhunde</a:t>
            </a:r>
            <a:r>
              <a:rPr lang="en-US" i="1" dirty="0"/>
              <a:t>.  </a:t>
            </a:r>
            <a:r>
              <a:rPr lang="en-US" dirty="0"/>
              <a:t>Story likely not exactly historic, but the term "Devil Dog" is a very common nickname for all Marines.  Marines mascot…</a:t>
            </a:r>
            <a:endParaRPr lang="en-US" altLang="en-US" dirty="0"/>
          </a:p>
        </p:txBody>
      </p:sp>
    </p:spTree>
    <p:extLst>
      <p:ext uri="{BB962C8B-B14F-4D97-AF65-F5344CB8AC3E}">
        <p14:creationId xmlns:p14="http://schemas.microsoft.com/office/powerpoint/2010/main" val="36264631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By Adrian R. Rowan http://www.defenseimagery.mil/imageRetrieve.action?guid=eb13aff4a296176b7031260fd19eeacafc5a1bcf&amp;t=2, Public Domain, https://commons.wikimedia.org/w/index.php?curid=26443720</a:t>
            </a:r>
          </a:p>
          <a:p>
            <a:endParaRPr lang="en-US" altLang="en-US" sz="1050" dirty="0"/>
          </a:p>
          <a:p>
            <a:r>
              <a:rPr lang="en-US" altLang="en-US" sz="2000" dirty="0"/>
              <a:t>In Marine dress blues.  Our son served as a Marine, has dress blues.   We need to have a bulldog tenacity to our faith, our hold on Yeshua!  Holding on to eternal life!!</a:t>
            </a:r>
          </a:p>
          <a:p>
            <a:r>
              <a:rPr lang="en-US" baseline="30000" dirty="0"/>
              <a:t>Hebrews 10:23</a:t>
            </a:r>
            <a:r>
              <a:rPr lang="en-US" u="sng" dirty="0"/>
              <a:t> </a:t>
            </a:r>
            <a:r>
              <a:rPr lang="en-US" dirty="0"/>
              <a:t>Let us hold fast the unwavering confession of hope, for He who promised is faithful.</a:t>
            </a:r>
            <a:endParaRPr lang="en-US" altLang="en-US" sz="2000" dirty="0"/>
          </a:p>
        </p:txBody>
      </p:sp>
    </p:spTree>
    <p:extLst>
      <p:ext uri="{BB962C8B-B14F-4D97-AF65-F5344CB8AC3E}">
        <p14:creationId xmlns:p14="http://schemas.microsoft.com/office/powerpoint/2010/main" val="25259528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2000" dirty="0"/>
          </a:p>
        </p:txBody>
      </p:sp>
    </p:spTree>
    <p:extLst>
      <p:ext uri="{BB962C8B-B14F-4D97-AF65-F5344CB8AC3E}">
        <p14:creationId xmlns:p14="http://schemas.microsoft.com/office/powerpoint/2010/main" val="39099570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Saved in spirit: worship without distraction   process</a:t>
            </a:r>
          </a:p>
          <a:p>
            <a:r>
              <a:rPr lang="en-US" altLang="en-US" sz="2000" dirty="0"/>
              <a:t>Saved in soul: mind, </a:t>
            </a:r>
            <a:r>
              <a:rPr lang="en-US" altLang="en-US" dirty="0"/>
              <a:t>will emotions Shrek doctrine</a:t>
            </a:r>
            <a:endParaRPr lang="en-US" altLang="en-US" sz="2000" dirty="0"/>
          </a:p>
          <a:p>
            <a:r>
              <a:rPr lang="en-US" altLang="en-US" sz="2000" dirty="0"/>
              <a:t>Saved in body: eternity</a:t>
            </a:r>
          </a:p>
          <a:p>
            <a:r>
              <a:rPr lang="en-US" altLang="en-US" dirty="0"/>
              <a:t>Endure to the END, so you will be saved.</a:t>
            </a:r>
            <a:endParaRPr lang="en-US" altLang="en-US" sz="2000" dirty="0"/>
          </a:p>
          <a:p>
            <a:endParaRPr lang="en-US" altLang="en-US" sz="1050" dirty="0"/>
          </a:p>
        </p:txBody>
      </p:sp>
    </p:spTree>
    <p:extLst>
      <p:ext uri="{BB962C8B-B14F-4D97-AF65-F5344CB8AC3E}">
        <p14:creationId xmlns:p14="http://schemas.microsoft.com/office/powerpoint/2010/main" val="9617955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800" dirty="0"/>
              <a:t>You and I have layers: </a:t>
            </a:r>
            <a:r>
              <a:rPr lang="en-US" altLang="en-US" sz="1800" dirty="0" err="1"/>
              <a:t>woundings</a:t>
            </a:r>
            <a:r>
              <a:rPr lang="en-US" altLang="en-US" sz="1800" dirty="0"/>
              <a:t>, pain, strength, corruption.</a:t>
            </a:r>
          </a:p>
          <a:p>
            <a:endParaRPr lang="en-US" altLang="en-US" sz="1800" dirty="0"/>
          </a:p>
          <a:p>
            <a:r>
              <a:rPr lang="en-US" altLang="en-US" sz="1800" dirty="0"/>
              <a:t>You have to work at it to get your soul right: mind, will emotions.  </a:t>
            </a:r>
          </a:p>
          <a:p>
            <a:endParaRPr lang="en-US" altLang="en-US" sz="1800" dirty="0"/>
          </a:p>
          <a:p>
            <a:r>
              <a:rPr lang="en-US" altLang="en-US" sz="1800" dirty="0" err="1"/>
              <a:t>Sozo</a:t>
            </a:r>
            <a:r>
              <a:rPr lang="en-US" altLang="en-US" sz="1800" dirty="0"/>
              <a:t>, </a:t>
            </a:r>
          </a:p>
          <a:p>
            <a:r>
              <a:rPr lang="en-US" altLang="en-US" sz="1800" dirty="0"/>
              <a:t>RTF [maybe again in November], </a:t>
            </a:r>
          </a:p>
          <a:p>
            <a:r>
              <a:rPr lang="en-US" altLang="en-US" sz="1800" dirty="0"/>
              <a:t>Life Model [maybe Chris </a:t>
            </a:r>
            <a:r>
              <a:rPr lang="en-US" altLang="en-US" sz="1800" dirty="0" err="1"/>
              <a:t>Coursey</a:t>
            </a:r>
            <a:r>
              <a:rPr lang="en-US" altLang="en-US" sz="1800" dirty="0"/>
              <a:t> back in March], </a:t>
            </a:r>
          </a:p>
          <a:p>
            <a:r>
              <a:rPr lang="en-US" altLang="en-US" sz="1800" dirty="0"/>
              <a:t>Ancient Paths</a:t>
            </a:r>
          </a:p>
        </p:txBody>
      </p:sp>
    </p:spTree>
    <p:extLst>
      <p:ext uri="{BB962C8B-B14F-4D97-AF65-F5344CB8AC3E}">
        <p14:creationId xmlns:p14="http://schemas.microsoft.com/office/powerpoint/2010/main" val="2777292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unitedwithisrael.org/israel-shares-lifesaving-water-expertise-with-iranians/?utm_source=MadMimi&amp;utm_medium=email&amp;utm_content=Netanyahu+Hails+Trump%27s+N_+Korea+Summit%3B+French+Anti-Israel+Bias+Exposed%3B+Palestinians+Steal+Medical+Helium+for+Terror+Balloons&amp;utm_campaign=20180612_m145835027_Netanyahu+Hails+Trump%27s+N_+Korea+Summit%3B+French+Anti-Israel+Bias+Exposed%3B+Palestinians+Steal+Medical+Helium+for+Terror+Balloons&amp;utm_term=F100113MS26-250x170_jpg</a:t>
            </a:r>
          </a:p>
        </p:txBody>
      </p:sp>
    </p:spTree>
    <p:extLst>
      <p:ext uri="{BB962C8B-B14F-4D97-AF65-F5344CB8AC3E}">
        <p14:creationId xmlns:p14="http://schemas.microsoft.com/office/powerpoint/2010/main" val="4485802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326109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Loneliness  Time Mag., Northern Youth </a:t>
            </a:r>
          </a:p>
        </p:txBody>
      </p:sp>
    </p:spTree>
    <p:extLst>
      <p:ext uri="{BB962C8B-B14F-4D97-AF65-F5344CB8AC3E}">
        <p14:creationId xmlns:p14="http://schemas.microsoft.com/office/powerpoint/2010/main" val="21178081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http://www.jewish-languages.org/jewish-english-lexicon/words/268</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20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Who do you have who knows your guts, your </a:t>
            </a:r>
            <a:r>
              <a:rPr lang="en-US" altLang="en-US" sz="2000" dirty="0" err="1"/>
              <a:t>kishkas</a:t>
            </a:r>
            <a:r>
              <a:rPr lang="en-US" altLang="en-US" sz="2000" dirty="0"/>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20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Your spouse?  Sibling?  Friend [same gender]?  Mentor?</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Are you heard?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Do you hear?    </a:t>
            </a:r>
            <a:r>
              <a:rPr lang="en-US" altLang="en-US" i="1" dirty="0"/>
              <a:t>Time Mag</a:t>
            </a:r>
            <a:r>
              <a:rPr lang="en-US" altLang="en-US" dirty="0"/>
              <a:t>: one in four no one.  “All the lonely people…”</a:t>
            </a:r>
            <a:endParaRPr lang="en-US" altLang="en-US" sz="2000" dirty="0"/>
          </a:p>
          <a:p>
            <a:endParaRPr lang="en-US" altLang="en-US" sz="2000" dirty="0"/>
          </a:p>
        </p:txBody>
      </p:sp>
    </p:spTree>
    <p:extLst>
      <p:ext uri="{BB962C8B-B14F-4D97-AF65-F5344CB8AC3E}">
        <p14:creationId xmlns:p14="http://schemas.microsoft.com/office/powerpoint/2010/main" val="38812815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2055188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606127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284992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7159636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161981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Even if your children are NOT walking with Yeshua, keep true as an exemplar for them.  The ARE watching.</a:t>
            </a:r>
          </a:p>
          <a:p>
            <a:endParaRPr lang="en-US" altLang="en-US" dirty="0"/>
          </a:p>
          <a:p>
            <a:r>
              <a:rPr lang="en-US" altLang="en-US" baseline="30000" dirty="0" err="1"/>
              <a:t>Thillim</a:t>
            </a:r>
            <a:r>
              <a:rPr lang="en-US" altLang="en-US" baseline="30000" dirty="0"/>
              <a:t> Ps 90.16 </a:t>
            </a:r>
            <a:r>
              <a:rPr lang="en-US" altLang="en-US" dirty="0"/>
              <a:t> </a:t>
            </a:r>
            <a:r>
              <a:rPr lang="en-US" dirty="0"/>
              <a:t>Let Your work appear to Your servants, and Your glory on their children.</a:t>
            </a:r>
            <a:endParaRPr lang="en-US" altLang="en-US" dirty="0"/>
          </a:p>
          <a:p>
            <a:endParaRPr lang="en-US" altLang="en-US" dirty="0"/>
          </a:p>
        </p:txBody>
      </p:sp>
    </p:spTree>
    <p:extLst>
      <p:ext uri="{BB962C8B-B14F-4D97-AF65-F5344CB8AC3E}">
        <p14:creationId xmlns:p14="http://schemas.microsoft.com/office/powerpoint/2010/main" val="33357285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Story of Balaam, this week’s </a:t>
            </a:r>
            <a:r>
              <a:rPr lang="en-US" altLang="en-US" dirty="0" err="1"/>
              <a:t>parasha</a:t>
            </a:r>
            <a:r>
              <a:rPr lang="en-US" altLang="en-US" dirty="0"/>
              <a:t>…</a:t>
            </a:r>
          </a:p>
        </p:txBody>
      </p:sp>
    </p:spTree>
    <p:extLst>
      <p:ext uri="{BB962C8B-B14F-4D97-AF65-F5344CB8AC3E}">
        <p14:creationId xmlns:p14="http://schemas.microsoft.com/office/powerpoint/2010/main" val="1729340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7409132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Seems like an abortive mission, then he went home.  Missed G-d’s will to go, but it all turned to good.</a:t>
            </a:r>
          </a:p>
          <a:p>
            <a:endParaRPr lang="en-US" altLang="en-US" dirty="0"/>
          </a:p>
        </p:txBody>
      </p:sp>
    </p:spTree>
    <p:extLst>
      <p:ext uri="{BB962C8B-B14F-4D97-AF65-F5344CB8AC3E}">
        <p14:creationId xmlns:p14="http://schemas.microsoft.com/office/powerpoint/2010/main" val="23853051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400" dirty="0"/>
              <a:t>Endurance was a passion to him when said this!</a:t>
            </a:r>
          </a:p>
          <a:p>
            <a:r>
              <a:rPr lang="en-US" altLang="en-US" sz="2400" dirty="0"/>
              <a:t>Great prophetic rhapsody somewhere in this time..</a:t>
            </a:r>
          </a:p>
        </p:txBody>
      </p:sp>
    </p:spTree>
    <p:extLst>
      <p:ext uri="{BB962C8B-B14F-4D97-AF65-F5344CB8AC3E}">
        <p14:creationId xmlns:p14="http://schemas.microsoft.com/office/powerpoint/2010/main" val="28864526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759737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312684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Then, he apparently reconsidered…</a:t>
            </a:r>
          </a:p>
          <a:p>
            <a:endParaRPr lang="en-US" altLang="en-US" dirty="0"/>
          </a:p>
        </p:txBody>
      </p:sp>
    </p:spTree>
    <p:extLst>
      <p:ext uri="{BB962C8B-B14F-4D97-AF65-F5344CB8AC3E}">
        <p14:creationId xmlns:p14="http://schemas.microsoft.com/office/powerpoint/2010/main" val="37075773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Balaam came back and apparently connived this. </a:t>
            </a:r>
          </a:p>
          <a:p>
            <a:endParaRPr lang="en-US" altLang="en-US" dirty="0"/>
          </a:p>
          <a:p>
            <a:pPr marL="60325" indent="-60325">
              <a:buFont typeface="Arial" panose="020B0604020202020204" pitchFamily="34" charset="0"/>
              <a:buChar char="•"/>
            </a:pPr>
            <a:r>
              <a:rPr lang="en-US" altLang="en-US" dirty="0"/>
              <a:t>Couldn’t curse them with words, maybe words of witchcraft mixed with prophetic utterance?</a:t>
            </a:r>
          </a:p>
          <a:p>
            <a:pPr marL="60325" indent="-60325">
              <a:buFont typeface="Arial" panose="020B0604020202020204" pitchFamily="34" charset="0"/>
              <a:buChar char="•"/>
            </a:pPr>
            <a:r>
              <a:rPr lang="en-US" altLang="en-US" dirty="0"/>
              <a:t>Couldn’t curse them with words</a:t>
            </a:r>
          </a:p>
          <a:p>
            <a:pPr marL="60325" indent="-60325">
              <a:buFont typeface="Arial" panose="020B0604020202020204" pitchFamily="34" charset="0"/>
              <a:buChar char="•"/>
            </a:pPr>
            <a:r>
              <a:rPr lang="en-US" altLang="en-US" dirty="0"/>
              <a:t>Could corrupt them with </a:t>
            </a:r>
            <a:r>
              <a:rPr lang="en-US" dirty="0"/>
              <a:t>wantonness, lewdness, licentiousness, </a:t>
            </a:r>
            <a:endParaRPr lang="en-US" altLang="en-US" dirty="0"/>
          </a:p>
        </p:txBody>
      </p:sp>
    </p:spTree>
    <p:extLst>
      <p:ext uri="{BB962C8B-B14F-4D97-AF65-F5344CB8AC3E}">
        <p14:creationId xmlns:p14="http://schemas.microsoft.com/office/powerpoint/2010/main" val="37321994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Great prophetic speaker, vacillated, </a:t>
            </a:r>
          </a:p>
          <a:p>
            <a:r>
              <a:rPr lang="en-US" altLang="en-US" dirty="0"/>
              <a:t>went with </a:t>
            </a:r>
            <a:r>
              <a:rPr lang="en-US" altLang="en-US" dirty="0" err="1"/>
              <a:t>Balak</a:t>
            </a:r>
            <a:r>
              <a:rPr lang="en-US" altLang="en-US" dirty="0"/>
              <a:t>, </a:t>
            </a:r>
          </a:p>
          <a:p>
            <a:r>
              <a:rPr lang="en-US" altLang="en-US" dirty="0"/>
              <a:t>kept true, </a:t>
            </a:r>
          </a:p>
          <a:p>
            <a:r>
              <a:rPr lang="en-US" altLang="en-US" dirty="0"/>
              <a:t>started home, </a:t>
            </a:r>
          </a:p>
          <a:p>
            <a:r>
              <a:rPr lang="en-US" altLang="en-US" dirty="0"/>
              <a:t>came back and connived, </a:t>
            </a:r>
          </a:p>
          <a:p>
            <a:r>
              <a:rPr lang="en-US" altLang="en-US" dirty="0"/>
              <a:t>and died in connivance.</a:t>
            </a:r>
          </a:p>
        </p:txBody>
      </p:sp>
    </p:spTree>
    <p:extLst>
      <p:ext uri="{BB962C8B-B14F-4D97-AF65-F5344CB8AC3E}">
        <p14:creationId xmlns:p14="http://schemas.microsoft.com/office/powerpoint/2010/main" val="9511283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Apparently Balaam knew G-d, but didn’t end well.</a:t>
            </a:r>
          </a:p>
        </p:txBody>
      </p:sp>
    </p:spTree>
    <p:extLst>
      <p:ext uri="{BB962C8B-B14F-4D97-AF65-F5344CB8AC3E}">
        <p14:creationId xmlns:p14="http://schemas.microsoft.com/office/powerpoint/2010/main" val="31623691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You will likely be similarly tempted: great opportunity </a:t>
            </a:r>
            <a:r>
              <a:rPr lang="en-US" altLang="en-US" u="sng" dirty="0"/>
              <a:t>with</a:t>
            </a:r>
            <a:r>
              <a:rPr lang="en-US" altLang="en-US" dirty="0"/>
              <a:t> corruption.</a:t>
            </a:r>
          </a:p>
        </p:txBody>
      </p:sp>
    </p:spTree>
    <p:extLst>
      <p:ext uri="{BB962C8B-B14F-4D97-AF65-F5344CB8AC3E}">
        <p14:creationId xmlns:p14="http://schemas.microsoft.com/office/powerpoint/2010/main" val="18728002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37352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2878189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https://www.christianpost.com/news/nearly-30-percent-christians-share-faith-social-media-barna-225438/</a:t>
            </a:r>
          </a:p>
          <a:p>
            <a:endParaRPr lang="en-US" altLang="en-US" sz="1050" dirty="0"/>
          </a:p>
          <a:p>
            <a:r>
              <a:rPr lang="en-US" altLang="en-US" sz="2000" dirty="0"/>
              <a:t>Reach out, seek to expand the Kingdom of the King, do exploits.  We’re not just barely holding on.</a:t>
            </a:r>
          </a:p>
          <a:p>
            <a:r>
              <a:rPr lang="en-US" altLang="en-US" sz="2000" dirty="0"/>
              <a:t>“Hold the fort for I am coming…”  </a:t>
            </a:r>
          </a:p>
          <a:p>
            <a:r>
              <a:rPr lang="en-US" altLang="en-US" sz="2000" dirty="0"/>
              <a:t>Some truth to that song, but if a life mentality, makes me ill.</a:t>
            </a:r>
          </a:p>
          <a:p>
            <a:r>
              <a:rPr lang="en-US" altLang="en-US" dirty="0"/>
              <a:t>We are serving the One Who is the Truth, and He will prevail!!</a:t>
            </a:r>
            <a:endParaRPr lang="en-US" altLang="en-US" sz="2000" dirty="0"/>
          </a:p>
        </p:txBody>
      </p:sp>
    </p:spTree>
    <p:extLst>
      <p:ext uri="{BB962C8B-B14F-4D97-AF65-F5344CB8AC3E}">
        <p14:creationId xmlns:p14="http://schemas.microsoft.com/office/powerpoint/2010/main" val="35807937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61741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Implies possibility of not keeping the faith, not getting the crown or worse.</a:t>
            </a:r>
          </a:p>
        </p:txBody>
      </p:sp>
    </p:spTree>
    <p:extLst>
      <p:ext uri="{BB962C8B-B14F-4D97-AF65-F5344CB8AC3E}">
        <p14:creationId xmlns:p14="http://schemas.microsoft.com/office/powerpoint/2010/main" val="17838739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65698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772692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Outline of this message</a:t>
            </a:r>
          </a:p>
        </p:txBody>
      </p:sp>
    </p:spTree>
    <p:extLst>
      <p:ext uri="{BB962C8B-B14F-4D97-AF65-F5344CB8AC3E}">
        <p14:creationId xmlns:p14="http://schemas.microsoft.com/office/powerpoint/2010/main" val="28187656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91000"/>
            <a:ext cx="5851525" cy="4267200"/>
          </a:xfrm>
        </p:spPr>
        <p:txBody>
          <a:bodyPr/>
          <a:lstStyle/>
          <a:p>
            <a:br>
              <a:rPr lang="en-US" dirty="0"/>
            </a:b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024188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https://www.tabletmag.com/jewish-news-and-politics/193549/iran-water-crisis</a:t>
            </a:r>
            <a:endParaRPr lang="en-US" altLang="en-US" sz="1050" dirty="0"/>
          </a:p>
          <a:p>
            <a:endParaRPr lang="en-US" altLang="en-US" dirty="0"/>
          </a:p>
          <a:p>
            <a:r>
              <a:rPr lang="en-US" altLang="en-US" dirty="0"/>
              <a:t>The background history to this is not widely known, and is even more amazing.</a:t>
            </a:r>
          </a:p>
        </p:txBody>
      </p:sp>
    </p:spTree>
    <p:extLst>
      <p:ext uri="{BB962C8B-B14F-4D97-AF65-F5344CB8AC3E}">
        <p14:creationId xmlns:p14="http://schemas.microsoft.com/office/powerpoint/2010/main" val="3874110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https://www.tabletmag.com/jewish-news-and-politics/193549/iran-water-crisis</a:t>
            </a:r>
          </a:p>
          <a:p>
            <a:endParaRPr lang="en-US" altLang="en-US" sz="1050" dirty="0"/>
          </a:p>
        </p:txBody>
      </p:sp>
    </p:spTree>
    <p:extLst>
      <p:ext uri="{BB962C8B-B14F-4D97-AF65-F5344CB8AC3E}">
        <p14:creationId xmlns:p14="http://schemas.microsoft.com/office/powerpoint/2010/main" val="64922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https://www.tabletmag.com/jewish-news-and-politics/193549/iran-water-crisis</a:t>
            </a:r>
          </a:p>
          <a:p>
            <a:endParaRPr lang="en-US" altLang="en-US" sz="1050" dirty="0"/>
          </a:p>
        </p:txBody>
      </p:sp>
    </p:spTree>
    <p:extLst>
      <p:ext uri="{BB962C8B-B14F-4D97-AF65-F5344CB8AC3E}">
        <p14:creationId xmlns:p14="http://schemas.microsoft.com/office/powerpoint/2010/main" val="2590420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008EDFD0-AEF6-440D-A2A9-52A80FF54F5E}" type="slidenum">
              <a:rPr lang="en-US" altLang="en-US" smtClean="0">
                <a:latin typeface="Arial" pitchFamily="34" charset="0"/>
                <a:cs typeface="Arial" pitchFamily="34" charset="0"/>
              </a:rPr>
              <a:pPr defTabSz="658459">
                <a:defRPr/>
              </a:pPr>
              <a:t>‹#›</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2560567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a:p>
        </p:txBody>
      </p:sp>
    </p:spTree>
    <p:extLst>
      <p:ext uri="{BB962C8B-B14F-4D97-AF65-F5344CB8AC3E}">
        <p14:creationId xmlns:p14="http://schemas.microsoft.com/office/powerpoint/2010/main" val="356949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dirty="0"/>
          </a:p>
        </p:txBody>
      </p:sp>
    </p:spTree>
    <p:extLst>
      <p:ext uri="{BB962C8B-B14F-4D97-AF65-F5344CB8AC3E}">
        <p14:creationId xmlns:p14="http://schemas.microsoft.com/office/powerpoint/2010/main" val="553735133"/>
      </p:ext>
    </p:extLst>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516112243"/>
      </p:ext>
    </p:extLst>
  </p:cSld>
  <p:clrMap bg1="lt1" tx1="dk1" bg2="lt2" tx2="dk2" accent1="accent1" accent2="accent2" accent3="accent3" accent4="accent4" accent5="accent5" accent6="accent6" hlink="hlink" folHlink="folHlink"/>
  <p:sldLayoutIdLst>
    <p:sldLayoutId id="2147483699"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youtu.be/_bMcXVe8zIs"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upload.wikimedia.org/wikipedia/commons/c/c6/Urmia_lake_drought.gif"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If you want to have notes without taking notes, </a:t>
            </a:r>
          </a:p>
          <a:p>
            <a:r>
              <a:rPr lang="en-US" dirty="0"/>
              <a:t>Go to </a:t>
            </a:r>
            <a:r>
              <a:rPr lang="en-US" dirty="0">
                <a:solidFill>
                  <a:srgbClr val="FFFF66"/>
                </a:solidFill>
              </a:rPr>
              <a:t>OrHaOlam.com</a:t>
            </a:r>
            <a:endParaRPr lang="en-US" u="sng" dirty="0"/>
          </a:p>
          <a:p>
            <a:r>
              <a:rPr lang="en-US" u="sng" dirty="0"/>
              <a:t>WITHOUT WIFI</a:t>
            </a:r>
          </a:p>
          <a:p>
            <a:r>
              <a:rPr lang="en-US" dirty="0"/>
              <a:t>Click on</a:t>
            </a:r>
            <a:r>
              <a:rPr lang="en-US" dirty="0">
                <a:solidFill>
                  <a:srgbClr val="FFFF66"/>
                </a:solidFill>
              </a:rPr>
              <a:t> downloads, messages, 2018 messages</a:t>
            </a:r>
          </a:p>
          <a:p>
            <a:r>
              <a:rPr lang="en-US" dirty="0">
                <a:solidFill>
                  <a:srgbClr val="FFFF66"/>
                </a:solidFill>
              </a:rPr>
              <a:t>Today’s should be on the top.</a:t>
            </a:r>
          </a:p>
        </p:txBody>
      </p:sp>
    </p:spTree>
    <p:extLst>
      <p:ext uri="{BB962C8B-B14F-4D97-AF65-F5344CB8AC3E}">
        <p14:creationId xmlns:p14="http://schemas.microsoft.com/office/powerpoint/2010/main" val="2946868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By the mid- to late 1960s, so many Israelis had arrived in Qazvin with their families that a local building was converted into a school in which Hebrew was the language of instruction for the sixty Israeli children who studied there under Israeli teachers. </a:t>
            </a:r>
          </a:p>
        </p:txBody>
      </p:sp>
    </p:spTree>
    <p:extLst>
      <p:ext uri="{BB962C8B-B14F-4D97-AF65-F5344CB8AC3E}">
        <p14:creationId xmlns:p14="http://schemas.microsoft.com/office/powerpoint/2010/main" val="1709407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shopkeepers in Qazvin learned Hebrew to better engage with their new customers. One Israeli Ph.D. remembers most of his local interactions with the merchants being in Hebrew. </a:t>
            </a:r>
          </a:p>
          <a:p>
            <a:pPr algn="l"/>
            <a:r>
              <a:rPr lang="en-US" dirty="0"/>
              <a:t>All that ended when the ayatollahs took over in 1969.</a:t>
            </a:r>
          </a:p>
        </p:txBody>
      </p:sp>
    </p:spTree>
    <p:extLst>
      <p:ext uri="{BB962C8B-B14F-4D97-AF65-F5344CB8AC3E}">
        <p14:creationId xmlns:p14="http://schemas.microsoft.com/office/powerpoint/2010/main" val="2607525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endParaRPr lang="en-US" dirty="0"/>
          </a:p>
          <a:p>
            <a:r>
              <a:rPr lang="en-US" dirty="0"/>
              <a:t>Good news from Israel</a:t>
            </a:r>
          </a:p>
        </p:txBody>
      </p:sp>
    </p:spTree>
    <p:extLst>
      <p:ext uri="{BB962C8B-B14F-4D97-AF65-F5344CB8AC3E}">
        <p14:creationId xmlns:p14="http://schemas.microsoft.com/office/powerpoint/2010/main" val="1282654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31CF11-DF2C-48A4-A3FF-453E19676A0A}"/>
              </a:ext>
            </a:extLst>
          </p:cNvPr>
          <p:cNvPicPr>
            <a:picLocks noChangeAspect="1"/>
          </p:cNvPicPr>
          <p:nvPr/>
        </p:nvPicPr>
        <p:blipFill>
          <a:blip r:embed="rId3"/>
          <a:stretch>
            <a:fillRect/>
          </a:stretch>
        </p:blipFill>
        <p:spPr>
          <a:xfrm>
            <a:off x="824674" y="0"/>
            <a:ext cx="7129527"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215725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Picture 1">
            <a:extLst>
              <a:ext uri="{FF2B5EF4-FFF2-40B4-BE49-F238E27FC236}">
                <a16:creationId xmlns:a16="http://schemas.microsoft.com/office/drawing/2014/main" id="{A60D7596-19CB-4326-85CE-8125BA846774}"/>
              </a:ext>
            </a:extLst>
          </p:cNvPr>
          <p:cNvPicPr>
            <a:picLocks noChangeAspect="1"/>
          </p:cNvPicPr>
          <p:nvPr/>
        </p:nvPicPr>
        <p:blipFill>
          <a:blip r:embed="rId3"/>
          <a:stretch>
            <a:fillRect/>
          </a:stretch>
        </p:blipFill>
        <p:spPr>
          <a:xfrm>
            <a:off x="198430" y="32766"/>
            <a:ext cx="8303240" cy="4526492"/>
          </a:xfrm>
          <a:prstGeom prst="rect">
            <a:avLst/>
          </a:prstGeom>
        </p:spPr>
      </p:pic>
    </p:spTree>
    <p:extLst>
      <p:ext uri="{BB962C8B-B14F-4D97-AF65-F5344CB8AC3E}">
        <p14:creationId xmlns:p14="http://schemas.microsoft.com/office/powerpoint/2010/main" val="2972129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Picture 1">
            <a:extLst>
              <a:ext uri="{FF2B5EF4-FFF2-40B4-BE49-F238E27FC236}">
                <a16:creationId xmlns:a16="http://schemas.microsoft.com/office/drawing/2014/main" id="{018CCB84-09C6-44F8-91A1-99D5905D838C}"/>
              </a:ext>
            </a:extLst>
          </p:cNvPr>
          <p:cNvPicPr>
            <a:picLocks noChangeAspect="1"/>
          </p:cNvPicPr>
          <p:nvPr/>
        </p:nvPicPr>
        <p:blipFill>
          <a:blip r:embed="rId3"/>
          <a:stretch>
            <a:fillRect/>
          </a:stretch>
        </p:blipFill>
        <p:spPr>
          <a:xfrm>
            <a:off x="198430" y="0"/>
            <a:ext cx="8305807" cy="4883939"/>
          </a:xfrm>
          <a:prstGeom prst="rect">
            <a:avLst/>
          </a:prstGeom>
        </p:spPr>
      </p:pic>
    </p:spTree>
    <p:extLst>
      <p:ext uri="{BB962C8B-B14F-4D97-AF65-F5344CB8AC3E}">
        <p14:creationId xmlns:p14="http://schemas.microsoft.com/office/powerpoint/2010/main" val="215997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endParaRPr lang="en-US" dirty="0"/>
          </a:p>
        </p:txBody>
      </p:sp>
    </p:spTree>
    <p:extLst>
      <p:ext uri="{BB962C8B-B14F-4D97-AF65-F5344CB8AC3E}">
        <p14:creationId xmlns:p14="http://schemas.microsoft.com/office/powerpoint/2010/main" val="2277187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DB05AC68-1F7F-46DD-A0D1-E917D2BF6B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233581" y="-389"/>
            <a:ext cx="8381999" cy="4714875"/>
          </a:xfrm>
          <a:prstGeom prst="rect">
            <a:avLst/>
          </a:prstGeom>
        </p:spPr>
      </p:pic>
      <p:sp>
        <p:nvSpPr>
          <p:cNvPr id="5" name="TextBox 4">
            <a:extLst>
              <a:ext uri="{FF2B5EF4-FFF2-40B4-BE49-F238E27FC236}">
                <a16:creationId xmlns:a16="http://schemas.microsoft.com/office/drawing/2014/main" id="{5D759B88-E12D-465B-A365-0576B86E756A}"/>
              </a:ext>
            </a:extLst>
          </p:cNvPr>
          <p:cNvSpPr txBox="1"/>
          <p:nvPr/>
        </p:nvSpPr>
        <p:spPr>
          <a:xfrm>
            <a:off x="1781832" y="403384"/>
            <a:ext cx="5215210"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View from Mt. Olives</a:t>
            </a:r>
          </a:p>
        </p:txBody>
      </p:sp>
    </p:spTree>
    <p:extLst>
      <p:ext uri="{BB962C8B-B14F-4D97-AF65-F5344CB8AC3E}">
        <p14:creationId xmlns:p14="http://schemas.microsoft.com/office/powerpoint/2010/main" val="537207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Matityahu </a:t>
            </a:r>
            <a:r>
              <a:rPr lang="en-US" dirty="0" err="1"/>
              <a:t>ch</a:t>
            </a:r>
            <a:r>
              <a:rPr lang="en-US" dirty="0"/>
              <a:t> 24 </a:t>
            </a:r>
            <a:r>
              <a:rPr lang="en-US" u="sng" dirty="0"/>
              <a:t>On Mt. Olives</a:t>
            </a:r>
          </a:p>
          <a:p>
            <a:pPr algn="l"/>
            <a:r>
              <a:rPr lang="en-US" dirty="0" err="1"/>
              <a:t>Talmidim</a:t>
            </a:r>
            <a:r>
              <a:rPr lang="en-US" dirty="0"/>
              <a:t>/Disciples asking Yeshua:</a:t>
            </a:r>
          </a:p>
          <a:p>
            <a:pPr algn="l"/>
            <a:r>
              <a:rPr lang="en-US" dirty="0"/>
              <a:t>When will be the end of this age?  Seeing as it will happen HERE.</a:t>
            </a:r>
          </a:p>
          <a:p>
            <a:pPr algn="l"/>
            <a:r>
              <a:rPr lang="en-US" dirty="0"/>
              <a:t>Key lessons so far in this chapter to prep for the end:</a:t>
            </a:r>
          </a:p>
        </p:txBody>
      </p:sp>
    </p:spTree>
    <p:extLst>
      <p:ext uri="{BB962C8B-B14F-4D97-AF65-F5344CB8AC3E}">
        <p14:creationId xmlns:p14="http://schemas.microsoft.com/office/powerpoint/2010/main" val="1351952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marL="457200" indent="-457200" algn="l">
              <a:buFont typeface="+mj-lt"/>
              <a:buAutoNum type="arabicPeriod"/>
            </a:pPr>
            <a:r>
              <a:rPr lang="en-US" dirty="0"/>
              <a:t>Don’t be deceived!  Many in My Name. </a:t>
            </a:r>
          </a:p>
          <a:p>
            <a:pPr marL="457200" indent="-457200" algn="l">
              <a:buFont typeface="+mj-lt"/>
              <a:buAutoNum type="arabicPeriod"/>
            </a:pPr>
            <a:r>
              <a:rPr lang="en-US" dirty="0"/>
              <a:t>Wars, famines, earthquakes …beginning of birth-pains. </a:t>
            </a:r>
          </a:p>
          <a:p>
            <a:pPr marL="457200" indent="-457200" algn="l">
              <a:buFont typeface="+mj-lt"/>
              <a:buAutoNum type="arabicPeriod"/>
            </a:pPr>
            <a:r>
              <a:rPr lang="en-US" dirty="0"/>
              <a:t>Imprisoned, hated, executed, betrayed</a:t>
            </a:r>
          </a:p>
          <a:p>
            <a:pPr marL="344488" indent="-344488" algn="l">
              <a:buFont typeface="+mj-lt"/>
              <a:buAutoNum type="arabicPeriod"/>
            </a:pPr>
            <a:r>
              <a:rPr lang="en-US" dirty="0"/>
              <a:t>False prophets within, without</a:t>
            </a:r>
          </a:p>
          <a:p>
            <a:pPr marL="344488" indent="-344488" algn="l">
              <a:buFont typeface="+mj-lt"/>
              <a:buAutoNum type="arabicPeriod"/>
            </a:pPr>
            <a:r>
              <a:rPr lang="en-US" dirty="0"/>
              <a:t>Love grow cold</a:t>
            </a:r>
          </a:p>
          <a:p>
            <a:pPr algn="l"/>
            <a:endParaRPr lang="en-US" dirty="0"/>
          </a:p>
        </p:txBody>
      </p:sp>
    </p:spTree>
    <p:extLst>
      <p:ext uri="{BB962C8B-B14F-4D97-AF65-F5344CB8AC3E}">
        <p14:creationId xmlns:p14="http://schemas.microsoft.com/office/powerpoint/2010/main" val="2091742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35F5B104-9047-4F40-8942-C2F29094F7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986" y="10258"/>
            <a:ext cx="8332443" cy="4599344"/>
          </a:xfrm>
          <a:prstGeom prst="rect">
            <a:avLst/>
          </a:prstGeom>
        </p:spPr>
      </p:pic>
      <p:sp>
        <p:nvSpPr>
          <p:cNvPr id="5" name="Rectangle: Rounded Corners 4">
            <a:extLst>
              <a:ext uri="{FF2B5EF4-FFF2-40B4-BE49-F238E27FC236}">
                <a16:creationId xmlns:a16="http://schemas.microsoft.com/office/drawing/2014/main" id="{2AD1E0C3-05A7-4FDE-87ED-AA533B9B9BA0}"/>
              </a:ext>
            </a:extLst>
          </p:cNvPr>
          <p:cNvSpPr/>
          <p:nvPr/>
        </p:nvSpPr>
        <p:spPr bwMode="auto">
          <a:xfrm>
            <a:off x="655637" y="895350"/>
            <a:ext cx="7086600" cy="609600"/>
          </a:xfrm>
          <a:prstGeom prst="roundRect">
            <a:avLst/>
          </a:prstGeom>
          <a:noFill/>
          <a:ln w="3810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
        <p:nvSpPr>
          <p:cNvPr id="6" name="Rectangle: Rounded Corners 5">
            <a:extLst>
              <a:ext uri="{FF2B5EF4-FFF2-40B4-BE49-F238E27FC236}">
                <a16:creationId xmlns:a16="http://schemas.microsoft.com/office/drawing/2014/main" id="{10BFC5DA-43B5-4CF1-8708-BFDAADE68D9D}"/>
              </a:ext>
            </a:extLst>
          </p:cNvPr>
          <p:cNvSpPr/>
          <p:nvPr/>
        </p:nvSpPr>
        <p:spPr bwMode="auto">
          <a:xfrm>
            <a:off x="4465637" y="1581150"/>
            <a:ext cx="1752600" cy="2667000"/>
          </a:xfrm>
          <a:prstGeom prst="roundRect">
            <a:avLst/>
          </a:prstGeom>
          <a:noFill/>
          <a:ln w="3810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247392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Mattityahu  </a:t>
            </a:r>
          </a:p>
          <a:p>
            <a:pPr lvl="0" algn="r" eaLnBrk="1" hangingPunct="1"/>
            <a:r>
              <a:rPr lang="en-US" altLang="en-US" sz="3456" dirty="0">
                <a:solidFill>
                  <a:srgbClr val="FFFFFF"/>
                </a:solidFill>
              </a:rPr>
              <a:t>(Matthew) 24:13</a:t>
            </a:r>
          </a:p>
        </p:txBody>
      </p:sp>
    </p:spTree>
    <p:extLst>
      <p:ext uri="{BB962C8B-B14F-4D97-AF65-F5344CB8AC3E}">
        <p14:creationId xmlns:p14="http://schemas.microsoft.com/office/powerpoint/2010/main" val="1187678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dirty="0"/>
              <a:t>‏ </a:t>
            </a:r>
            <a:r>
              <a:rPr lang="he-IL" sz="4321" b="1" dirty="0">
                <a:latin typeface="David" panose="020E0502060401010101" pitchFamily="34" charset="-79"/>
                <a:cs typeface="David" panose="020E0502060401010101" pitchFamily="34" charset="-79"/>
              </a:rPr>
              <a:t>‏ אֲבָל </a:t>
            </a:r>
            <a:r>
              <a:rPr lang="he-IL" sz="4321" b="1" dirty="0">
                <a:solidFill>
                  <a:srgbClr val="FFFF99"/>
                </a:solidFill>
                <a:latin typeface="David" panose="020E0502060401010101" pitchFamily="34" charset="-79"/>
                <a:cs typeface="David" panose="020E0502060401010101" pitchFamily="34" charset="-79"/>
              </a:rPr>
              <a:t>הַמַּחֲזִיק מַעֲמָד </a:t>
            </a:r>
            <a:r>
              <a:rPr lang="he-IL" sz="4321" b="1" dirty="0">
                <a:latin typeface="David" panose="020E0502060401010101" pitchFamily="34" charset="-79"/>
                <a:cs typeface="David" panose="020E0502060401010101" pitchFamily="34" charset="-79"/>
              </a:rPr>
              <a:t>עַד קֵץ הוּא יִוָּשַׁע. </a:t>
            </a:r>
            <a:r>
              <a:rPr lang="en-US" baseline="30000" dirty="0"/>
              <a:t>    </a:t>
            </a:r>
          </a:p>
          <a:p>
            <a:r>
              <a:rPr lang="en-US" baseline="30000" dirty="0"/>
              <a:t>    </a:t>
            </a:r>
          </a:p>
          <a:p>
            <a:r>
              <a:rPr lang="en-US" baseline="30000" dirty="0"/>
              <a:t>   </a:t>
            </a:r>
            <a:r>
              <a:rPr lang="en-US" sz="4400" baseline="30000" dirty="0"/>
              <a:t>“</a:t>
            </a:r>
            <a:r>
              <a:rPr lang="en-US" sz="4400" dirty="0"/>
              <a:t>But whoever </a:t>
            </a:r>
            <a:r>
              <a:rPr lang="en-US" sz="4400" dirty="0">
                <a:solidFill>
                  <a:srgbClr val="FFFF99"/>
                </a:solidFill>
              </a:rPr>
              <a:t>endures</a:t>
            </a:r>
            <a:r>
              <a:rPr lang="en-US" sz="4400" dirty="0"/>
              <a:t> till the end will be delivered.”</a:t>
            </a:r>
            <a:endParaRPr lang="en-US"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24:13</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320038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a:solidFill>
                <a:srgbClr val="FFFF99"/>
              </a:solidFill>
            </a:endParaRPr>
          </a:p>
          <a:p>
            <a:pPr algn="l"/>
            <a:r>
              <a:rPr lang="en-US">
                <a:solidFill>
                  <a:srgbClr val="FFFF99"/>
                </a:solidFill>
              </a:rPr>
              <a:t>Endurance</a:t>
            </a:r>
            <a:endParaRPr lang="en-US" dirty="0">
              <a:solidFill>
                <a:srgbClr val="FFFF99"/>
              </a:solidFill>
            </a:endParaRPr>
          </a:p>
          <a:p>
            <a:pPr marL="519113" indent="-519113" algn="l">
              <a:buFont typeface="+mj-lt"/>
              <a:buAutoNum type="arabicPeriod"/>
            </a:pPr>
            <a:r>
              <a:rPr lang="en-US" dirty="0"/>
              <a:t>Endurance importance</a:t>
            </a:r>
          </a:p>
          <a:p>
            <a:pPr marL="519113" indent="-519113" algn="l">
              <a:buFont typeface="+mj-lt"/>
              <a:buAutoNum type="arabicPeriod"/>
            </a:pPr>
            <a:r>
              <a:rPr lang="en-US" dirty="0"/>
              <a:t>Endurance builders</a:t>
            </a:r>
          </a:p>
          <a:p>
            <a:pPr marL="519113" indent="-519113" algn="l">
              <a:buFont typeface="+mj-lt"/>
              <a:buAutoNum type="arabicPeriod"/>
            </a:pPr>
            <a:r>
              <a:rPr lang="en-US" dirty="0"/>
              <a:t>Endurance blockers</a:t>
            </a:r>
          </a:p>
        </p:txBody>
      </p:sp>
    </p:spTree>
    <p:extLst>
      <p:ext uri="{BB962C8B-B14F-4D97-AF65-F5344CB8AC3E}">
        <p14:creationId xmlns:p14="http://schemas.microsoft.com/office/powerpoint/2010/main" val="3360498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endParaRPr lang="en-US" dirty="0"/>
          </a:p>
          <a:p>
            <a:r>
              <a:rPr lang="en-US" dirty="0"/>
              <a:t>Endurance Importance</a:t>
            </a:r>
          </a:p>
          <a:p>
            <a:pPr algn="l"/>
            <a:endParaRPr lang="en-US" dirty="0"/>
          </a:p>
        </p:txBody>
      </p:sp>
    </p:spTree>
    <p:extLst>
      <p:ext uri="{BB962C8B-B14F-4D97-AF65-F5344CB8AC3E}">
        <p14:creationId xmlns:p14="http://schemas.microsoft.com/office/powerpoint/2010/main" val="2085408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Two major schools of thought among Yeshua believers, and much in between.</a:t>
            </a:r>
          </a:p>
          <a:p>
            <a:pPr marL="228600" indent="-228600" algn="l">
              <a:buFont typeface="Arial" panose="020B0604020202020204" pitchFamily="34" charset="0"/>
              <a:buChar char="•"/>
            </a:pPr>
            <a:r>
              <a:rPr lang="en-US" dirty="0"/>
              <a:t>Calvinism: believers </a:t>
            </a:r>
            <a:r>
              <a:rPr lang="en-US" dirty="0">
                <a:solidFill>
                  <a:srgbClr val="FFFF99"/>
                </a:solidFill>
              </a:rPr>
              <a:t>will</a:t>
            </a:r>
            <a:r>
              <a:rPr lang="en-US" dirty="0"/>
              <a:t> endure, cannot be lost.</a:t>
            </a:r>
          </a:p>
          <a:p>
            <a:pPr marL="228600" indent="-228600" algn="l">
              <a:buFont typeface="Arial" panose="020B0604020202020204" pitchFamily="34" charset="0"/>
              <a:buChar char="•"/>
            </a:pPr>
            <a:r>
              <a:rPr lang="en-US" dirty="0"/>
              <a:t>Arminianism: believers must </a:t>
            </a:r>
            <a:r>
              <a:rPr lang="en-US" dirty="0">
                <a:solidFill>
                  <a:srgbClr val="FFFF99"/>
                </a:solidFill>
              </a:rPr>
              <a:t>will</a:t>
            </a:r>
            <a:r>
              <a:rPr lang="en-US" dirty="0"/>
              <a:t> to endure, can fail.</a:t>
            </a:r>
          </a:p>
          <a:p>
            <a:pPr algn="l"/>
            <a:r>
              <a:rPr lang="en-US" dirty="0"/>
              <a:t>David Stern: Messianic Judaism an easier fit in Arminianism.  </a:t>
            </a:r>
          </a:p>
          <a:p>
            <a:pPr algn="l"/>
            <a:endParaRPr lang="en-US" dirty="0"/>
          </a:p>
        </p:txBody>
      </p:sp>
    </p:spTree>
    <p:extLst>
      <p:ext uri="{BB962C8B-B14F-4D97-AF65-F5344CB8AC3E}">
        <p14:creationId xmlns:p14="http://schemas.microsoft.com/office/powerpoint/2010/main" val="1495388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Yekhezkel</a:t>
            </a:r>
            <a:r>
              <a:rPr lang="en-US" baseline="30000" dirty="0"/>
              <a:t>/</a:t>
            </a:r>
            <a:r>
              <a:rPr lang="en-US" baseline="30000" dirty="0" err="1"/>
              <a:t>Ezk</a:t>
            </a:r>
            <a:r>
              <a:rPr lang="en-US" baseline="30000" dirty="0"/>
              <a:t> 33.7, 12, 13, 18</a:t>
            </a:r>
            <a:r>
              <a:rPr lang="en-US" b="1" baseline="30000" dirty="0"/>
              <a:t>   </a:t>
            </a:r>
            <a:r>
              <a:rPr lang="en-US" dirty="0"/>
              <a:t>“You, son of man, I have set you as a watchman for the house of Israel. When you hear the word from My mouth, warn them from Me… “You, son of man, say to the children of your people: ‘The righteousness of the righteous person </a:t>
            </a:r>
            <a:r>
              <a:rPr lang="en-US" dirty="0">
                <a:solidFill>
                  <a:srgbClr val="FFFF99"/>
                </a:solidFill>
              </a:rPr>
              <a:t>will not deliver him</a:t>
            </a:r>
          </a:p>
        </p:txBody>
      </p:sp>
    </p:spTree>
    <p:extLst>
      <p:ext uri="{BB962C8B-B14F-4D97-AF65-F5344CB8AC3E}">
        <p14:creationId xmlns:p14="http://schemas.microsoft.com/office/powerpoint/2010/main" val="1921467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Yekhezkel</a:t>
            </a:r>
            <a:r>
              <a:rPr lang="en-US" baseline="30000" dirty="0"/>
              <a:t>/</a:t>
            </a:r>
            <a:r>
              <a:rPr lang="en-US" baseline="30000" dirty="0" err="1"/>
              <a:t>Ezk</a:t>
            </a:r>
            <a:r>
              <a:rPr lang="en-US" baseline="30000" dirty="0"/>
              <a:t> 33.7, 12, 13, 18</a:t>
            </a:r>
            <a:r>
              <a:rPr lang="en-US" b="1" baseline="30000" dirty="0"/>
              <a:t>  </a:t>
            </a:r>
            <a:r>
              <a:rPr lang="en-US" dirty="0"/>
              <a:t>“</a:t>
            </a:r>
            <a:r>
              <a:rPr lang="en-US" dirty="0">
                <a:solidFill>
                  <a:srgbClr val="FFFF99"/>
                </a:solidFill>
              </a:rPr>
              <a:t>in the day of his sins</a:t>
            </a:r>
            <a:r>
              <a:rPr lang="en-US" dirty="0"/>
              <a:t>…When I tell the righteous that he will surely live, but he trusts in his own righteousness and commits iniquity, </a:t>
            </a:r>
            <a:r>
              <a:rPr lang="en-US" dirty="0">
                <a:solidFill>
                  <a:srgbClr val="FFFF99"/>
                </a:solidFill>
              </a:rPr>
              <a:t>none of his righteous deeds will be remembered.  But in his iniquity that he has committed, he will die…</a:t>
            </a:r>
          </a:p>
        </p:txBody>
      </p:sp>
    </p:spTree>
    <p:extLst>
      <p:ext uri="{BB962C8B-B14F-4D97-AF65-F5344CB8AC3E}">
        <p14:creationId xmlns:p14="http://schemas.microsoft.com/office/powerpoint/2010/main" val="68448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Yekhezkel</a:t>
            </a:r>
            <a:r>
              <a:rPr lang="en-US" baseline="30000" dirty="0"/>
              <a:t>/</a:t>
            </a:r>
            <a:r>
              <a:rPr lang="en-US" baseline="30000" dirty="0" err="1"/>
              <a:t>Ezk</a:t>
            </a:r>
            <a:r>
              <a:rPr lang="en-US" baseline="30000" dirty="0"/>
              <a:t> 33.7, 12, 13, 18</a:t>
            </a:r>
            <a:r>
              <a:rPr lang="en-US" b="1" baseline="30000" dirty="0"/>
              <a:t>   </a:t>
            </a:r>
            <a:r>
              <a:rPr lang="en-US" dirty="0"/>
              <a:t>When a </a:t>
            </a:r>
            <a:r>
              <a:rPr lang="en-US" dirty="0">
                <a:solidFill>
                  <a:srgbClr val="FFFF99"/>
                </a:solidFill>
              </a:rPr>
              <a:t>righteous person turns from his righteousness and commits iniquity, he will die in it.</a:t>
            </a:r>
            <a:r>
              <a:rPr lang="en-US" dirty="0"/>
              <a:t> </a:t>
            </a:r>
            <a:r>
              <a:rPr lang="en-US" b="1" baseline="30000" dirty="0"/>
              <a:t> </a:t>
            </a:r>
            <a:r>
              <a:rPr lang="en-US" dirty="0"/>
              <a:t>When a wicked person turns from his wickedness and does what is just and right, he will live by it.  </a:t>
            </a:r>
          </a:p>
        </p:txBody>
      </p:sp>
    </p:spTree>
    <p:extLst>
      <p:ext uri="{BB962C8B-B14F-4D97-AF65-F5344CB8AC3E}">
        <p14:creationId xmlns:p14="http://schemas.microsoft.com/office/powerpoint/2010/main" val="2502602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2 </a:t>
            </a:r>
            <a:r>
              <a:rPr lang="en-US" baseline="30000" dirty="0" err="1"/>
              <a:t>Kefa</a:t>
            </a:r>
            <a:r>
              <a:rPr lang="en-US" baseline="30000" dirty="0"/>
              <a:t>/Pet 2. 20-22 </a:t>
            </a:r>
            <a:r>
              <a:rPr lang="en-US" dirty="0"/>
              <a:t>Indeed, if they have once escaped the pollutions of the world through </a:t>
            </a:r>
            <a:r>
              <a:rPr lang="en-US" dirty="0">
                <a:solidFill>
                  <a:srgbClr val="FFFF99"/>
                </a:solidFill>
              </a:rPr>
              <a:t>knowing</a:t>
            </a:r>
            <a:r>
              <a:rPr lang="en-US" dirty="0"/>
              <a:t> our Lord and Deliverer, Yeshua the Messiah, and then have again become entangled and defeated by them, their latter condition has become worse than their former. </a:t>
            </a:r>
            <a:r>
              <a:rPr lang="en-US" b="1" baseline="30000" dirty="0"/>
              <a:t> </a:t>
            </a:r>
            <a:endParaRPr lang="en-US" dirty="0"/>
          </a:p>
        </p:txBody>
      </p:sp>
    </p:spTree>
    <p:extLst>
      <p:ext uri="{BB962C8B-B14F-4D97-AF65-F5344CB8AC3E}">
        <p14:creationId xmlns:p14="http://schemas.microsoft.com/office/powerpoint/2010/main" val="486179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2 </a:t>
            </a:r>
            <a:r>
              <a:rPr lang="en-US" baseline="30000" dirty="0" err="1"/>
              <a:t>Kefa</a:t>
            </a:r>
            <a:r>
              <a:rPr lang="en-US" baseline="30000" dirty="0"/>
              <a:t>/Pet 2. 20-22 </a:t>
            </a:r>
            <a:r>
              <a:rPr lang="en-US" b="1" baseline="30000" dirty="0"/>
              <a:t> </a:t>
            </a:r>
            <a:r>
              <a:rPr lang="en-US" dirty="0"/>
              <a:t>It </a:t>
            </a:r>
            <a:r>
              <a:rPr lang="en-US" dirty="0">
                <a:solidFill>
                  <a:srgbClr val="FFFF99"/>
                </a:solidFill>
              </a:rPr>
              <a:t>would have been better for them not to have known the Way of righteousness than, fully knowing, to turn </a:t>
            </a:r>
            <a:r>
              <a:rPr lang="en-US" dirty="0"/>
              <a:t>from the holy command delivered to them.</a:t>
            </a:r>
          </a:p>
          <a:p>
            <a:pPr algn="l"/>
            <a:r>
              <a:rPr lang="en-US" dirty="0"/>
              <a:t>Endurance is all important!!</a:t>
            </a:r>
          </a:p>
        </p:txBody>
      </p:sp>
    </p:spTree>
    <p:extLst>
      <p:ext uri="{BB962C8B-B14F-4D97-AF65-F5344CB8AC3E}">
        <p14:creationId xmlns:p14="http://schemas.microsoft.com/office/powerpoint/2010/main" val="3254488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According to Iran’s meteorological center, 96 percent of Iranians suffer from some degree of drought, while up to </a:t>
            </a:r>
            <a:r>
              <a:rPr lang="en-US" dirty="0">
                <a:solidFill>
                  <a:srgbClr val="FFFF99"/>
                </a:solidFill>
              </a:rPr>
              <a:t>50 million may be forced to leave their homes as a result of the environmental damage.</a:t>
            </a:r>
            <a:endParaRPr lang="en-US" dirty="0"/>
          </a:p>
        </p:txBody>
      </p:sp>
    </p:spTree>
    <p:extLst>
      <p:ext uri="{BB962C8B-B14F-4D97-AF65-F5344CB8AC3E}">
        <p14:creationId xmlns:p14="http://schemas.microsoft.com/office/powerpoint/2010/main" val="1269957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Endurance builders:</a:t>
            </a:r>
          </a:p>
          <a:p>
            <a:r>
              <a:rPr lang="en-US" dirty="0"/>
              <a:t>Knowing Messiah</a:t>
            </a:r>
          </a:p>
          <a:p>
            <a:pPr algn="l"/>
            <a:endParaRPr lang="en-US" dirty="0"/>
          </a:p>
        </p:txBody>
      </p:sp>
    </p:spTree>
    <p:extLst>
      <p:ext uri="{BB962C8B-B14F-4D97-AF65-F5344CB8AC3E}">
        <p14:creationId xmlns:p14="http://schemas.microsoft.com/office/powerpoint/2010/main" val="3511034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050" name="Picture 2" descr="The Vision: The Final Quest and The Call: Two Bestselling Books in One Volume by [Joyner, Rick]">
            <a:extLst>
              <a:ext uri="{FF2B5EF4-FFF2-40B4-BE49-F238E27FC236}">
                <a16:creationId xmlns:a16="http://schemas.microsoft.com/office/drawing/2014/main" id="{962532C1-7DDF-48BF-A1CC-4FE4108F6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29" y="-4396"/>
            <a:ext cx="3339529" cy="50907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rick joyner">
            <a:extLst>
              <a:ext uri="{FF2B5EF4-FFF2-40B4-BE49-F238E27FC236}">
                <a16:creationId xmlns:a16="http://schemas.microsoft.com/office/drawing/2014/main" id="{454850ED-2E04-41BA-BDF7-7544580566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5017" y="133350"/>
            <a:ext cx="3758619" cy="4928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09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endParaRPr lang="en-US" dirty="0"/>
          </a:p>
          <a:p>
            <a:r>
              <a:rPr lang="en-US" dirty="0"/>
              <a:t>Endurance builders:</a:t>
            </a:r>
          </a:p>
          <a:p>
            <a:r>
              <a:rPr lang="en-US" dirty="0"/>
              <a:t>Will power</a:t>
            </a:r>
          </a:p>
        </p:txBody>
      </p:sp>
    </p:spTree>
    <p:extLst>
      <p:ext uri="{BB962C8B-B14F-4D97-AF65-F5344CB8AC3E}">
        <p14:creationId xmlns:p14="http://schemas.microsoft.com/office/powerpoint/2010/main" val="4036128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7F65C78E-170C-4251-AF9E-CD6FD4E1EA77}"/>
              </a:ext>
            </a:extLst>
          </p:cNvPr>
          <p:cNvPicPr>
            <a:picLocks noChangeAspect="1"/>
          </p:cNvPicPr>
          <p:nvPr/>
        </p:nvPicPr>
        <p:blipFill rotWithShape="1">
          <a:blip r:embed="rId3"/>
          <a:srcRect l="2294"/>
          <a:stretch/>
        </p:blipFill>
        <p:spPr>
          <a:xfrm>
            <a:off x="274641" y="285750"/>
            <a:ext cx="8229592" cy="1991458"/>
          </a:xfrm>
          <a:prstGeom prst="rect">
            <a:avLst/>
          </a:prstGeom>
        </p:spPr>
      </p:pic>
      <p:sp>
        <p:nvSpPr>
          <p:cNvPr id="2" name="Rectangle 1">
            <a:extLst>
              <a:ext uri="{FF2B5EF4-FFF2-40B4-BE49-F238E27FC236}">
                <a16:creationId xmlns:a16="http://schemas.microsoft.com/office/drawing/2014/main" id="{D3B7984E-D4F7-4A2E-A0F9-727A3A6ACCA3}"/>
              </a:ext>
            </a:extLst>
          </p:cNvPr>
          <p:cNvSpPr/>
          <p:nvPr/>
        </p:nvSpPr>
        <p:spPr>
          <a:xfrm>
            <a:off x="900112" y="2866293"/>
            <a:ext cx="6978650" cy="769441"/>
          </a:xfrm>
          <a:prstGeom prst="rect">
            <a:avLst/>
          </a:prstGeom>
        </p:spPr>
        <p:txBody>
          <a:bodyPr wrap="square">
            <a:spAutoFit/>
          </a:bodyPr>
          <a:lstStyle/>
          <a:p>
            <a:r>
              <a:rPr lang="el-GR" sz="4400" b="1" dirty="0">
                <a:solidFill>
                  <a:srgbClr val="FFFF99"/>
                </a:solidFill>
              </a:rPr>
              <a:t>ὑπό</a:t>
            </a:r>
            <a:r>
              <a:rPr lang="en-US" sz="4400" dirty="0">
                <a:solidFill>
                  <a:srgbClr val="FFFF99"/>
                </a:solidFill>
              </a:rPr>
              <a:t> </a:t>
            </a:r>
            <a:r>
              <a:rPr lang="en-US" sz="4400" i="1" dirty="0" err="1">
                <a:solidFill>
                  <a:srgbClr val="FFFF99"/>
                </a:solidFill>
              </a:rPr>
              <a:t>hypó</a:t>
            </a:r>
            <a:r>
              <a:rPr lang="en-US" sz="4400" dirty="0">
                <a:solidFill>
                  <a:srgbClr val="FFFF99"/>
                </a:solidFill>
              </a:rPr>
              <a:t>  +</a:t>
            </a:r>
            <a:r>
              <a:rPr lang="el-GR" sz="4400" b="1" dirty="0">
                <a:solidFill>
                  <a:srgbClr val="FFFF99"/>
                </a:solidFill>
                <a:latin typeface="Americana BT" panose="02020504070506020904" pitchFamily="18" charset="0"/>
              </a:rPr>
              <a:t>μένω</a:t>
            </a:r>
            <a:r>
              <a:rPr lang="en-US" dirty="0">
                <a:solidFill>
                  <a:srgbClr val="FFFF99"/>
                </a:solidFill>
              </a:rPr>
              <a:t> </a:t>
            </a:r>
            <a:r>
              <a:rPr lang="en-US" i="1" dirty="0" err="1">
                <a:solidFill>
                  <a:srgbClr val="FFFF99"/>
                </a:solidFill>
              </a:rPr>
              <a:t>menó</a:t>
            </a:r>
            <a:endParaRPr lang="en-US" dirty="0"/>
          </a:p>
        </p:txBody>
      </p:sp>
    </p:spTree>
    <p:extLst>
      <p:ext uri="{BB962C8B-B14F-4D97-AF65-F5344CB8AC3E}">
        <p14:creationId xmlns:p14="http://schemas.microsoft.com/office/powerpoint/2010/main" val="2742528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l-GR" b="1" dirty="0">
                <a:solidFill>
                  <a:srgbClr val="FFFF99"/>
                </a:solidFill>
              </a:rPr>
              <a:t>ὑπό</a:t>
            </a:r>
            <a:r>
              <a:rPr lang="en-US" dirty="0">
                <a:solidFill>
                  <a:srgbClr val="FFFF99"/>
                </a:solidFill>
              </a:rPr>
              <a:t> </a:t>
            </a:r>
            <a:r>
              <a:rPr lang="en-US" i="1" dirty="0" err="1">
                <a:solidFill>
                  <a:srgbClr val="FFFF99"/>
                </a:solidFill>
              </a:rPr>
              <a:t>hypó</a:t>
            </a:r>
            <a:r>
              <a:rPr lang="en-US" dirty="0">
                <a:solidFill>
                  <a:srgbClr val="FFFF99"/>
                </a:solidFill>
              </a:rPr>
              <a:t>  </a:t>
            </a:r>
          </a:p>
          <a:p>
            <a:pPr algn="l"/>
            <a:r>
              <a:rPr lang="en-US" dirty="0"/>
              <a:t>properly, </a:t>
            </a:r>
            <a:r>
              <a:rPr lang="en-US" i="1" dirty="0"/>
              <a:t>under</a:t>
            </a:r>
            <a:r>
              <a:rPr lang="en-US" dirty="0"/>
              <a:t>, often meaning "</a:t>
            </a:r>
            <a:r>
              <a:rPr lang="en-US" i="1" dirty="0"/>
              <a:t>under</a:t>
            </a:r>
            <a:r>
              <a:rPr lang="en-US" dirty="0"/>
              <a:t> authority" of someone working directly as a subordinate (</a:t>
            </a:r>
            <a:r>
              <a:rPr lang="en-US" i="1" dirty="0"/>
              <a:t>under</a:t>
            </a:r>
            <a:r>
              <a:rPr lang="en-US" dirty="0"/>
              <a:t> someone/something else).</a:t>
            </a:r>
          </a:p>
          <a:p>
            <a:pPr algn="l"/>
            <a:r>
              <a:rPr lang="el-GR" sz="4400" b="1" dirty="0">
                <a:solidFill>
                  <a:srgbClr val="FFFF99"/>
                </a:solidFill>
                <a:latin typeface="Americana BT" panose="02020504070506020904" pitchFamily="18" charset="0"/>
              </a:rPr>
              <a:t>μένω</a:t>
            </a:r>
            <a:r>
              <a:rPr lang="en-US" dirty="0">
                <a:solidFill>
                  <a:srgbClr val="FFFF99"/>
                </a:solidFill>
              </a:rPr>
              <a:t> </a:t>
            </a:r>
            <a:r>
              <a:rPr lang="en-US" i="1" dirty="0" err="1">
                <a:solidFill>
                  <a:srgbClr val="FFFF99"/>
                </a:solidFill>
              </a:rPr>
              <a:t>menó</a:t>
            </a:r>
            <a:br>
              <a:rPr lang="en-US" dirty="0"/>
            </a:br>
            <a:r>
              <a:rPr lang="en-US" dirty="0"/>
              <a:t>remain, abide, stay, wait; with</a:t>
            </a:r>
          </a:p>
        </p:txBody>
      </p:sp>
    </p:spTree>
    <p:extLst>
      <p:ext uri="{BB962C8B-B14F-4D97-AF65-F5344CB8AC3E}">
        <p14:creationId xmlns:p14="http://schemas.microsoft.com/office/powerpoint/2010/main" val="600506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
        <p:nvSpPr>
          <p:cNvPr id="5" name="TextBox 4">
            <a:extLst>
              <a:ext uri="{FF2B5EF4-FFF2-40B4-BE49-F238E27FC236}">
                <a16:creationId xmlns:a16="http://schemas.microsoft.com/office/drawing/2014/main" id="{1C065DF9-BE59-4D65-B83B-B25AC4EB2C41}"/>
              </a:ext>
            </a:extLst>
          </p:cNvPr>
          <p:cNvSpPr txBox="1"/>
          <p:nvPr/>
        </p:nvSpPr>
        <p:spPr>
          <a:xfrm>
            <a:off x="414599" y="209550"/>
            <a:ext cx="7949676" cy="3785652"/>
          </a:xfrm>
          <a:prstGeom prst="rect">
            <a:avLst/>
          </a:prstGeom>
          <a:noFill/>
        </p:spPr>
        <p:txBody>
          <a:bodyPr wrap="square" rtlCol="0">
            <a:spAutoFit/>
          </a:bodyPr>
          <a:lstStyle/>
          <a:p>
            <a:pPr algn="l"/>
            <a:r>
              <a:rPr lang="en-US" dirty="0"/>
              <a:t>So Greek meaning of Endure…</a:t>
            </a:r>
          </a:p>
          <a:p>
            <a:pPr marL="457200" indent="-457200" algn="l">
              <a:buFont typeface="+mj-lt"/>
              <a:buAutoNum type="arabicPeriod"/>
            </a:pPr>
            <a:r>
              <a:rPr lang="en-US" dirty="0"/>
              <a:t>remain behind,</a:t>
            </a:r>
          </a:p>
          <a:p>
            <a:pPr marL="457200" indent="-457200" algn="l">
              <a:buFont typeface="+mj-lt"/>
              <a:buAutoNum type="arabicPeriod"/>
            </a:pPr>
            <a:r>
              <a:rPr lang="en-US" dirty="0"/>
              <a:t>stand my ground, show endurance, </a:t>
            </a:r>
          </a:p>
          <a:p>
            <a:pPr marL="457200" indent="-457200" algn="l">
              <a:buFont typeface="+mj-lt"/>
              <a:buAutoNum type="arabicPeriod"/>
            </a:pPr>
            <a:r>
              <a:rPr lang="en-US" dirty="0"/>
              <a:t>endure, bear up against, persevere.</a:t>
            </a:r>
          </a:p>
        </p:txBody>
      </p:sp>
    </p:spTree>
    <p:extLst>
      <p:ext uri="{BB962C8B-B14F-4D97-AF65-F5344CB8AC3E}">
        <p14:creationId xmlns:p14="http://schemas.microsoft.com/office/powerpoint/2010/main" val="19767227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Bulldog</a:t>
            </a:r>
          </a:p>
          <a:p>
            <a:pPr algn="l"/>
            <a:r>
              <a:rPr lang="en-US" dirty="0"/>
              <a:t>is the US</a:t>
            </a:r>
          </a:p>
          <a:p>
            <a:pPr algn="l"/>
            <a:r>
              <a:rPr lang="en-US" dirty="0"/>
              <a:t>Marine Corps</a:t>
            </a:r>
          </a:p>
          <a:p>
            <a:pPr algn="l"/>
            <a:r>
              <a:rPr lang="en-US" dirty="0"/>
              <a:t>mascot</a:t>
            </a:r>
          </a:p>
        </p:txBody>
      </p:sp>
      <p:pic>
        <p:nvPicPr>
          <p:cNvPr id="1026" name="Picture 2" descr="https://upload.wikimedia.org/wikipedia/commons/thumb/3/34/USMC_official_mascot%2C_English_bulldog_Pfc._Chesty_the_XIV_-_2013-05-15_-_130515-M-MM982-001.jpg/800px-USMC_official_mascot%2C_English_bulldog_Pfc._Chesty_the_XIV_-_2013-05-15_-_130515-M-MM982-001.jpg">
            <a:extLst>
              <a:ext uri="{FF2B5EF4-FFF2-40B4-BE49-F238E27FC236}">
                <a16:creationId xmlns:a16="http://schemas.microsoft.com/office/drawing/2014/main" id="{AADCF99C-00BE-4BD9-AFAF-17499DB466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7437" y="0"/>
            <a:ext cx="41148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0445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FFDCDE-0C34-41D4-842A-4B516D391C76}"/>
              </a:ext>
            </a:extLst>
          </p:cNvPr>
          <p:cNvPicPr>
            <a:picLocks noChangeAspect="1"/>
          </p:cNvPicPr>
          <p:nvPr/>
        </p:nvPicPr>
        <p:blipFill>
          <a:blip r:embed="rId3"/>
          <a:stretch>
            <a:fillRect/>
          </a:stretch>
        </p:blipFill>
        <p:spPr>
          <a:xfrm>
            <a:off x="1036637" y="22025"/>
            <a:ext cx="5773517" cy="2549726"/>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
        <p:nvSpPr>
          <p:cNvPr id="6" name="TextBox 5">
            <a:extLst>
              <a:ext uri="{FF2B5EF4-FFF2-40B4-BE49-F238E27FC236}">
                <a16:creationId xmlns:a16="http://schemas.microsoft.com/office/drawing/2014/main" id="{488AFC50-D80F-42B9-8CD1-4AAED5040854}"/>
              </a:ext>
            </a:extLst>
          </p:cNvPr>
          <p:cNvSpPr txBox="1"/>
          <p:nvPr/>
        </p:nvSpPr>
        <p:spPr>
          <a:xfrm>
            <a:off x="655637" y="2724150"/>
            <a:ext cx="7685526" cy="707886"/>
          </a:xfrm>
          <a:prstGeom prst="rect">
            <a:avLst/>
          </a:prstGeom>
          <a:noFill/>
        </p:spPr>
        <p:txBody>
          <a:bodyPr wrap="square" rtlCol="0">
            <a:spAutoFit/>
          </a:bodyPr>
          <a:lstStyle/>
          <a:p>
            <a:pPr algn="l"/>
            <a:r>
              <a:rPr lang="en-US" dirty="0"/>
              <a:t>Original Word: </a:t>
            </a:r>
            <a:r>
              <a:rPr lang="en-US" b="1" dirty="0" err="1"/>
              <a:t>σῴζω</a:t>
            </a:r>
            <a:r>
              <a:rPr lang="en-US" b="1" dirty="0"/>
              <a:t>  </a:t>
            </a:r>
            <a:r>
              <a:rPr lang="en-US" dirty="0" err="1"/>
              <a:t>sózó</a:t>
            </a:r>
            <a:endParaRPr lang="en-US" dirty="0"/>
          </a:p>
        </p:txBody>
      </p:sp>
    </p:spTree>
    <p:extLst>
      <p:ext uri="{BB962C8B-B14F-4D97-AF65-F5344CB8AC3E}">
        <p14:creationId xmlns:p14="http://schemas.microsoft.com/office/powerpoint/2010/main" val="25401232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r>
              <a:rPr lang="en-US" i="1" dirty="0" err="1"/>
              <a:t>sṓzō</a:t>
            </a:r>
            <a:r>
              <a:rPr lang="en-US" dirty="0"/>
              <a:t> (from </a:t>
            </a:r>
            <a:r>
              <a:rPr lang="en-US" i="1" dirty="0" err="1"/>
              <a:t>sōs</a:t>
            </a:r>
            <a:r>
              <a:rPr lang="en-US" dirty="0"/>
              <a:t>, "safe, rescued") – properly, </a:t>
            </a:r>
            <a:r>
              <a:rPr lang="en-US" i="1" dirty="0"/>
              <a:t>deliver</a:t>
            </a:r>
            <a:r>
              <a:rPr lang="en-US" dirty="0"/>
              <a:t> out of danger and </a:t>
            </a:r>
            <a:r>
              <a:rPr lang="en-US" i="1" dirty="0"/>
              <a:t>into safety</a:t>
            </a:r>
            <a:r>
              <a:rPr lang="en-US" dirty="0"/>
              <a:t>; used principally of God rescuing believers</a:t>
            </a:r>
            <a:r>
              <a:rPr lang="en-US" i="1" dirty="0"/>
              <a:t> </a:t>
            </a:r>
            <a:r>
              <a:rPr lang="en-US" dirty="0"/>
              <a:t>from the penalty and power of sin – </a:t>
            </a:r>
            <a:r>
              <a:rPr lang="en-US" i="1" dirty="0"/>
              <a:t>and into His provisions </a:t>
            </a:r>
            <a:r>
              <a:rPr lang="en-US" dirty="0"/>
              <a:t>(</a:t>
            </a:r>
            <a:r>
              <a:rPr lang="en-US" i="1" dirty="0"/>
              <a:t>safety</a:t>
            </a:r>
            <a:r>
              <a:rPr lang="en-US" dirty="0"/>
              <a:t>). heal, preserve, rescue</a:t>
            </a:r>
          </a:p>
        </p:txBody>
      </p:sp>
    </p:spTree>
    <p:extLst>
      <p:ext uri="{BB962C8B-B14F-4D97-AF65-F5344CB8AC3E}">
        <p14:creationId xmlns:p14="http://schemas.microsoft.com/office/powerpoint/2010/main" val="2066572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hlinkClick r:id="rId3"/>
              </a:rPr>
              <a:t>https://youtu.be/_bMcXVe8zIs</a:t>
            </a:r>
            <a:r>
              <a:rPr lang="en-US" dirty="0"/>
              <a:t> </a:t>
            </a:r>
          </a:p>
          <a:p>
            <a:pPr algn="l"/>
            <a:endParaRPr lang="en-US" dirty="0"/>
          </a:p>
        </p:txBody>
      </p:sp>
      <p:pic>
        <p:nvPicPr>
          <p:cNvPr id="2" name="Picture 1">
            <a:extLst>
              <a:ext uri="{FF2B5EF4-FFF2-40B4-BE49-F238E27FC236}">
                <a16:creationId xmlns:a16="http://schemas.microsoft.com/office/drawing/2014/main" id="{395FD434-8E33-400A-BFAB-5971055A8A96}"/>
              </a:ext>
            </a:extLst>
          </p:cNvPr>
          <p:cNvPicPr>
            <a:picLocks noChangeAspect="1"/>
          </p:cNvPicPr>
          <p:nvPr/>
        </p:nvPicPr>
        <p:blipFill>
          <a:blip r:embed="rId4"/>
          <a:stretch>
            <a:fillRect/>
          </a:stretch>
        </p:blipFill>
        <p:spPr>
          <a:xfrm>
            <a:off x="909119" y="639602"/>
            <a:ext cx="6960636" cy="4487779"/>
          </a:xfrm>
          <a:prstGeom prst="rect">
            <a:avLst/>
          </a:prstGeom>
        </p:spPr>
      </p:pic>
    </p:spTree>
    <p:extLst>
      <p:ext uri="{BB962C8B-B14F-4D97-AF65-F5344CB8AC3E}">
        <p14:creationId xmlns:p14="http://schemas.microsoft.com/office/powerpoint/2010/main" val="1665837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year 2018 was the driest in Iran over the past 67 years. This trend has continued for over 30 years, and the constant decline in precipitation indicates that drought will continue and even get worse.</a:t>
            </a:r>
          </a:p>
        </p:txBody>
      </p:sp>
    </p:spTree>
    <p:extLst>
      <p:ext uri="{BB962C8B-B14F-4D97-AF65-F5344CB8AC3E}">
        <p14:creationId xmlns:p14="http://schemas.microsoft.com/office/powerpoint/2010/main" val="29687038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endParaRPr lang="en-US" dirty="0"/>
          </a:p>
          <a:p>
            <a:r>
              <a:rPr lang="en-US" dirty="0"/>
              <a:t>Endurance builders:</a:t>
            </a:r>
          </a:p>
          <a:p>
            <a:r>
              <a:rPr lang="en-US" dirty="0"/>
              <a:t>Community /</a:t>
            </a:r>
          </a:p>
          <a:p>
            <a:r>
              <a:rPr lang="en-US" dirty="0" err="1"/>
              <a:t>Comraderie</a:t>
            </a:r>
            <a:r>
              <a:rPr lang="en-US" dirty="0"/>
              <a:t> </a:t>
            </a:r>
          </a:p>
        </p:txBody>
      </p:sp>
    </p:spTree>
    <p:extLst>
      <p:ext uri="{BB962C8B-B14F-4D97-AF65-F5344CB8AC3E}">
        <p14:creationId xmlns:p14="http://schemas.microsoft.com/office/powerpoint/2010/main" val="17639123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Kohelet</a:t>
            </a:r>
            <a:r>
              <a:rPr lang="en-US" baseline="30000" dirty="0"/>
              <a:t>/Eccles 4.9-10</a:t>
            </a:r>
            <a:r>
              <a:rPr lang="en-US" dirty="0"/>
              <a:t> Two are better than one, in that their cooperative efforts yield this advantage: if one of them falls, the other will help his partner up — </a:t>
            </a:r>
            <a:r>
              <a:rPr lang="en-US" dirty="0">
                <a:solidFill>
                  <a:srgbClr val="FFFF99"/>
                </a:solidFill>
              </a:rPr>
              <a:t>woe to him who is alone </a:t>
            </a:r>
            <a:r>
              <a:rPr lang="en-US" dirty="0"/>
              <a:t>when he falls and has no one to help him up.</a:t>
            </a:r>
          </a:p>
        </p:txBody>
      </p:sp>
    </p:spTree>
    <p:extLst>
      <p:ext uri="{BB962C8B-B14F-4D97-AF65-F5344CB8AC3E}">
        <p14:creationId xmlns:p14="http://schemas.microsoft.com/office/powerpoint/2010/main" val="15537738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err="1">
                <a:solidFill>
                  <a:srgbClr val="FFFF99"/>
                </a:solidFill>
              </a:rPr>
              <a:t>kishkas</a:t>
            </a:r>
            <a:endParaRPr lang="en-US" dirty="0">
              <a:solidFill>
                <a:srgbClr val="FFFF99"/>
              </a:solidFill>
            </a:endParaRPr>
          </a:p>
          <a:p>
            <a:pPr algn="l"/>
            <a:r>
              <a:rPr lang="en-US" dirty="0"/>
              <a:t>Definitions: Intestines, gut</a:t>
            </a:r>
          </a:p>
          <a:p>
            <a:pPr algn="l"/>
            <a:r>
              <a:rPr lang="en-US" dirty="0"/>
              <a:t>“Something's wrong--I feel it in my kishkes.”</a:t>
            </a:r>
          </a:p>
          <a:p>
            <a:pPr algn="l"/>
            <a:r>
              <a:rPr lang="en-US" dirty="0"/>
              <a:t>Yiddish</a:t>
            </a:r>
            <a:r>
              <a:rPr lang="he-IL" b="1" dirty="0">
                <a:latin typeface="David" panose="020E0502060401010101" pitchFamily="34" charset="-79"/>
                <a:cs typeface="David" panose="020E0502060401010101" pitchFamily="34" charset="-79"/>
              </a:rPr>
              <a:t>קישקעס</a:t>
            </a:r>
            <a:r>
              <a:rPr lang="he-IL" dirty="0"/>
              <a:t> </a:t>
            </a:r>
            <a:r>
              <a:rPr lang="en-US" dirty="0"/>
              <a:t> </a:t>
            </a:r>
          </a:p>
          <a:p>
            <a:pPr algn="l"/>
            <a:r>
              <a:rPr lang="en-US" dirty="0"/>
              <a:t>kishkes “innards”</a:t>
            </a:r>
          </a:p>
        </p:txBody>
      </p:sp>
    </p:spTree>
    <p:extLst>
      <p:ext uri="{BB962C8B-B14F-4D97-AF65-F5344CB8AC3E}">
        <p14:creationId xmlns:p14="http://schemas.microsoft.com/office/powerpoint/2010/main" val="14495202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baseline="30000" dirty="0"/>
              <a:t>1 </a:t>
            </a:r>
            <a:r>
              <a:rPr lang="en-US" baseline="30000" dirty="0" err="1"/>
              <a:t>Yokhanan</a:t>
            </a:r>
            <a:r>
              <a:rPr lang="en-US" baseline="30000" dirty="0"/>
              <a:t> 1.6-7</a:t>
            </a:r>
            <a:r>
              <a:rPr lang="en-US" dirty="0"/>
              <a:t> </a:t>
            </a:r>
            <a:r>
              <a:rPr lang="en-US" b="1" baseline="30000" dirty="0"/>
              <a:t> </a:t>
            </a:r>
            <a:r>
              <a:rPr lang="en-US" dirty="0">
                <a:solidFill>
                  <a:srgbClr val="FFFF99"/>
                </a:solidFill>
              </a:rPr>
              <a:t>If</a:t>
            </a:r>
            <a:r>
              <a:rPr lang="en-US" dirty="0"/>
              <a:t> we say we have fellowship with Him and keep walking in the darkness, we are lying and do not practice the truth.  But </a:t>
            </a:r>
            <a:r>
              <a:rPr lang="en-US" dirty="0">
                <a:solidFill>
                  <a:srgbClr val="FFFF99"/>
                </a:solidFill>
              </a:rPr>
              <a:t>if we walk in the light </a:t>
            </a:r>
            <a:r>
              <a:rPr lang="en-US" dirty="0"/>
              <a:t>as He Himself is in the light, we have </a:t>
            </a:r>
            <a:r>
              <a:rPr lang="en-US" dirty="0">
                <a:solidFill>
                  <a:srgbClr val="FFFF99"/>
                </a:solidFill>
              </a:rPr>
              <a:t>fellowship with one another </a:t>
            </a:r>
            <a:r>
              <a:rPr lang="en-US" dirty="0"/>
              <a:t>and the blood of His Son Yeshua purifies us from all sin.</a:t>
            </a:r>
          </a:p>
        </p:txBody>
      </p:sp>
    </p:spTree>
    <p:extLst>
      <p:ext uri="{BB962C8B-B14F-4D97-AF65-F5344CB8AC3E}">
        <p14:creationId xmlns:p14="http://schemas.microsoft.com/office/powerpoint/2010/main" val="37879684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Keep “short accounts”</a:t>
            </a:r>
          </a:p>
          <a:p>
            <a:pPr marL="228600" indent="-228600" algn="l">
              <a:buFont typeface="Arial" panose="020B0604020202020204" pitchFamily="34" charset="0"/>
              <a:buChar char="•"/>
            </a:pPr>
            <a:r>
              <a:rPr lang="en-US" dirty="0"/>
              <a:t>Clear with others</a:t>
            </a:r>
          </a:p>
          <a:p>
            <a:pPr marL="228600" indent="-228600" algn="l">
              <a:buFont typeface="Arial" panose="020B0604020202020204" pitchFamily="34" charset="0"/>
              <a:buChar char="•"/>
            </a:pPr>
            <a:r>
              <a:rPr lang="en-US" dirty="0"/>
              <a:t>Clear with Messiah</a:t>
            </a:r>
          </a:p>
        </p:txBody>
      </p:sp>
    </p:spTree>
    <p:extLst>
      <p:ext uri="{BB962C8B-B14F-4D97-AF65-F5344CB8AC3E}">
        <p14:creationId xmlns:p14="http://schemas.microsoft.com/office/powerpoint/2010/main" val="29811819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Yeshayahu</a:t>
            </a:r>
            <a:r>
              <a:rPr lang="en-US" baseline="30000" dirty="0"/>
              <a:t>/Is 2.5</a:t>
            </a:r>
            <a:r>
              <a:rPr lang="en-US" dirty="0"/>
              <a:t> Come descendants of </a:t>
            </a:r>
            <a:r>
              <a:rPr lang="en-US" dirty="0" err="1"/>
              <a:t>Ya‘akov</a:t>
            </a:r>
            <a:r>
              <a:rPr lang="en-US" dirty="0"/>
              <a:t>, let us walk in the light of </a:t>
            </a:r>
            <a:r>
              <a:rPr lang="en-US" cap="small" dirty="0" err="1"/>
              <a:t>Adoni</a:t>
            </a:r>
            <a:r>
              <a:rPr lang="en-US" dirty="0"/>
              <a:t>.</a:t>
            </a:r>
          </a:p>
        </p:txBody>
      </p:sp>
    </p:spTree>
    <p:extLst>
      <p:ext uri="{BB962C8B-B14F-4D97-AF65-F5344CB8AC3E}">
        <p14:creationId xmlns:p14="http://schemas.microsoft.com/office/powerpoint/2010/main" val="5609012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Endurance builders:</a:t>
            </a:r>
          </a:p>
          <a:p>
            <a:r>
              <a:rPr lang="en-US" dirty="0"/>
              <a:t>Commitment to children,</a:t>
            </a:r>
          </a:p>
          <a:p>
            <a:r>
              <a:rPr lang="en-US" dirty="0"/>
              <a:t>Pass the torch</a:t>
            </a:r>
          </a:p>
          <a:p>
            <a:pPr algn="l"/>
            <a:endParaRPr lang="en-US" dirty="0"/>
          </a:p>
        </p:txBody>
      </p:sp>
    </p:spTree>
    <p:extLst>
      <p:ext uri="{BB962C8B-B14F-4D97-AF65-F5344CB8AC3E}">
        <p14:creationId xmlns:p14="http://schemas.microsoft.com/office/powerpoint/2010/main" val="36234211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T’hillim</a:t>
            </a:r>
            <a:r>
              <a:rPr lang="en-US" baseline="30000" dirty="0"/>
              <a:t>/Ps 144.9-12</a:t>
            </a:r>
            <a:r>
              <a:rPr lang="en-US" dirty="0"/>
              <a:t> God, I will sing a new song to you; sing praises to you with a ten-stringed harp. You give kings their victories; you save your servant David from the cruel sword. Rescue me, save me from the power of strangers, </a:t>
            </a:r>
          </a:p>
        </p:txBody>
      </p:sp>
    </p:spTree>
    <p:extLst>
      <p:ext uri="{BB962C8B-B14F-4D97-AF65-F5344CB8AC3E}">
        <p14:creationId xmlns:p14="http://schemas.microsoft.com/office/powerpoint/2010/main" val="9291208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T’hillim</a:t>
            </a:r>
            <a:r>
              <a:rPr lang="en-US" baseline="30000" dirty="0"/>
              <a:t>/Ps 144.9-12</a:t>
            </a:r>
            <a:r>
              <a:rPr lang="en-US" dirty="0"/>
              <a:t>  whose mouths speak worthless words and whose right hands swear false oaths. </a:t>
            </a:r>
            <a:r>
              <a:rPr lang="en-US" dirty="0">
                <a:solidFill>
                  <a:srgbClr val="FFFF99"/>
                </a:solidFill>
              </a:rPr>
              <a:t>Our sons in their youth will be like full-grown saplings,</a:t>
            </a:r>
          </a:p>
          <a:p>
            <a:pPr algn="l"/>
            <a:r>
              <a:rPr lang="en-US" dirty="0">
                <a:solidFill>
                  <a:srgbClr val="FFFF99"/>
                </a:solidFill>
              </a:rPr>
              <a:t>our daughters will be like sculptured pillars fit for the corner of a palace.</a:t>
            </a:r>
          </a:p>
        </p:txBody>
      </p:sp>
    </p:spTree>
    <p:extLst>
      <p:ext uri="{BB962C8B-B14F-4D97-AF65-F5344CB8AC3E}">
        <p14:creationId xmlns:p14="http://schemas.microsoft.com/office/powerpoint/2010/main" val="13322727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endParaRPr lang="en-US" dirty="0"/>
          </a:p>
          <a:p>
            <a:r>
              <a:rPr lang="en-US" dirty="0"/>
              <a:t>Endurance breakers:</a:t>
            </a:r>
          </a:p>
          <a:p>
            <a:r>
              <a:rPr lang="en-US" dirty="0"/>
              <a:t>Pleasures of Things, $</a:t>
            </a:r>
          </a:p>
          <a:p>
            <a:pPr algn="l"/>
            <a:endParaRPr lang="en-US" dirty="0"/>
          </a:p>
        </p:txBody>
      </p:sp>
    </p:spTree>
    <p:extLst>
      <p:ext uri="{BB962C8B-B14F-4D97-AF65-F5344CB8AC3E}">
        <p14:creationId xmlns:p14="http://schemas.microsoft.com/office/powerpoint/2010/main" val="742026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64C7F7-28BE-4BAA-89C6-7EC89D28E790}"/>
              </a:ext>
            </a:extLst>
          </p:cNvPr>
          <p:cNvPicPr>
            <a:picLocks noChangeAspect="1"/>
          </p:cNvPicPr>
          <p:nvPr/>
        </p:nvPicPr>
        <p:blipFill>
          <a:blip r:embed="rId3"/>
          <a:stretch>
            <a:fillRect/>
          </a:stretch>
        </p:blipFill>
        <p:spPr>
          <a:xfrm>
            <a:off x="2007500" y="0"/>
            <a:ext cx="6572929"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
        <p:nvSpPr>
          <p:cNvPr id="3" name="TextBox 2">
            <a:extLst>
              <a:ext uri="{FF2B5EF4-FFF2-40B4-BE49-F238E27FC236}">
                <a16:creationId xmlns:a16="http://schemas.microsoft.com/office/drawing/2014/main" id="{FA3214C0-9514-416E-912B-05A296C2EE51}"/>
              </a:ext>
            </a:extLst>
          </p:cNvPr>
          <p:cNvSpPr txBox="1"/>
          <p:nvPr/>
        </p:nvSpPr>
        <p:spPr>
          <a:xfrm>
            <a:off x="198430" y="361950"/>
            <a:ext cx="1696298" cy="1323439"/>
          </a:xfrm>
          <a:prstGeom prst="rect">
            <a:avLst/>
          </a:prstGeom>
          <a:noFill/>
        </p:spPr>
        <p:txBody>
          <a:bodyPr wrap="none" rtlCol="0">
            <a:spAutoFit/>
          </a:bodyPr>
          <a:lstStyle/>
          <a:p>
            <a:pPr algn="l"/>
            <a:r>
              <a:rPr lang="en-US" dirty="0"/>
              <a:t>Urmia</a:t>
            </a:r>
          </a:p>
          <a:p>
            <a:pPr algn="l"/>
            <a:r>
              <a:rPr lang="en-US" dirty="0"/>
              <a:t>Lake</a:t>
            </a:r>
          </a:p>
        </p:txBody>
      </p:sp>
      <p:cxnSp>
        <p:nvCxnSpPr>
          <p:cNvPr id="6" name="Straight Arrow Connector 5">
            <a:extLst>
              <a:ext uri="{FF2B5EF4-FFF2-40B4-BE49-F238E27FC236}">
                <a16:creationId xmlns:a16="http://schemas.microsoft.com/office/drawing/2014/main" id="{51F65ABB-2B8D-484F-B9E3-D2A6205D4EA6}"/>
              </a:ext>
            </a:extLst>
          </p:cNvPr>
          <p:cNvCxnSpPr>
            <a:cxnSpLocks/>
          </p:cNvCxnSpPr>
          <p:nvPr/>
        </p:nvCxnSpPr>
        <p:spPr bwMode="auto">
          <a:xfrm>
            <a:off x="1112837" y="1023670"/>
            <a:ext cx="1371600" cy="100280"/>
          </a:xfrm>
          <a:prstGeom prst="straightConnector1">
            <a:avLst/>
          </a:prstGeom>
          <a:solidFill>
            <a:schemeClr val="accent1"/>
          </a:solidFill>
          <a:ln w="3810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37049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marL="457200" indent="-457200" algn="l">
              <a:buFont typeface="+mj-lt"/>
              <a:buAutoNum type="arabicPeriod"/>
            </a:pPr>
            <a:r>
              <a:rPr lang="en-US" sz="3200" baseline="30000" dirty="0" err="1"/>
              <a:t>Bamidbar</a:t>
            </a:r>
            <a:r>
              <a:rPr lang="en-US" sz="3200" baseline="30000" dirty="0"/>
              <a:t>/Nu 21-22: </a:t>
            </a:r>
            <a:r>
              <a:rPr lang="en-US" dirty="0" err="1"/>
              <a:t>Balak</a:t>
            </a:r>
            <a:r>
              <a:rPr lang="en-US" dirty="0"/>
              <a:t> </a:t>
            </a:r>
            <a:r>
              <a:rPr lang="en-US" dirty="0">
                <a:solidFill>
                  <a:srgbClr val="FFFF99"/>
                </a:solidFill>
              </a:rPr>
              <a:t>king of </a:t>
            </a:r>
            <a:r>
              <a:rPr lang="en-US" dirty="0" err="1">
                <a:solidFill>
                  <a:srgbClr val="FFFF99"/>
                </a:solidFill>
              </a:rPr>
              <a:t>Moav</a:t>
            </a:r>
            <a:r>
              <a:rPr lang="en-US" dirty="0"/>
              <a:t> recruits Balaam</a:t>
            </a:r>
          </a:p>
          <a:p>
            <a:pPr marL="457200" indent="-457200" algn="l">
              <a:buFont typeface="+mj-lt"/>
              <a:buAutoNum type="arabicPeriod"/>
            </a:pPr>
            <a:r>
              <a:rPr lang="en-US" sz="3200" baseline="30000" dirty="0" err="1"/>
              <a:t>Bamidbar</a:t>
            </a:r>
            <a:r>
              <a:rPr lang="en-US" sz="3200" baseline="30000" dirty="0"/>
              <a:t>/Nu 23-25</a:t>
            </a:r>
            <a:r>
              <a:rPr lang="en-US" sz="3200" dirty="0"/>
              <a:t> </a:t>
            </a:r>
            <a:r>
              <a:rPr lang="en-US" dirty="0"/>
              <a:t>Blessing instead of curse</a:t>
            </a:r>
          </a:p>
          <a:p>
            <a:pPr marL="457200" indent="-457200" algn="l">
              <a:buFont typeface="+mj-lt"/>
              <a:buAutoNum type="arabicPeriod"/>
            </a:pPr>
            <a:r>
              <a:rPr lang="en-US" sz="3200" baseline="30000" dirty="0" err="1">
                <a:solidFill>
                  <a:srgbClr val="FFFF99"/>
                </a:solidFill>
              </a:rPr>
              <a:t>Bamidbar</a:t>
            </a:r>
            <a:r>
              <a:rPr lang="en-US" sz="3200" baseline="30000" dirty="0">
                <a:solidFill>
                  <a:srgbClr val="FFFF99"/>
                </a:solidFill>
              </a:rPr>
              <a:t>/Nu 24.25 </a:t>
            </a:r>
            <a:r>
              <a:rPr lang="en-US" b="1" baseline="30000" dirty="0"/>
              <a:t> </a:t>
            </a:r>
            <a:r>
              <a:rPr lang="en-US" dirty="0"/>
              <a:t>Then Balaam got up and went and returned to his own place, and </a:t>
            </a:r>
            <a:r>
              <a:rPr lang="en-US" dirty="0" err="1"/>
              <a:t>Balak</a:t>
            </a:r>
            <a:r>
              <a:rPr lang="en-US" dirty="0"/>
              <a:t> went on his way.</a:t>
            </a:r>
          </a:p>
          <a:p>
            <a:pPr marL="228600" indent="-228600" algn="l">
              <a:buFont typeface="Arial" panose="020B0604020202020204" pitchFamily="34" charset="0"/>
              <a:buChar char="•"/>
            </a:pPr>
            <a:endParaRPr lang="en-US" dirty="0"/>
          </a:p>
          <a:p>
            <a:pPr marL="228600" indent="-228600" algn="l">
              <a:buFont typeface="Arial" panose="020B0604020202020204" pitchFamily="34" charset="0"/>
              <a:buChar char="•"/>
            </a:pPr>
            <a:endParaRPr lang="en-US" dirty="0"/>
          </a:p>
        </p:txBody>
      </p:sp>
    </p:spTree>
    <p:extLst>
      <p:ext uri="{BB962C8B-B14F-4D97-AF65-F5344CB8AC3E}">
        <p14:creationId xmlns:p14="http://schemas.microsoft.com/office/powerpoint/2010/main" val="16493421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Bamidbar</a:t>
            </a:r>
            <a:r>
              <a:rPr lang="en-US" baseline="30000" dirty="0"/>
              <a:t> 23.9-10</a:t>
            </a:r>
            <a:r>
              <a:rPr lang="en-US" dirty="0"/>
              <a:t> “From the top of the rocks I see them, from the hills I behold them — yes, a people that will dwell alone and not think itself one of the nations. “Who has counted the dust of </a:t>
            </a:r>
            <a:r>
              <a:rPr lang="en-US" dirty="0" err="1"/>
              <a:t>Ya‘akov</a:t>
            </a:r>
            <a:r>
              <a:rPr lang="en-US" dirty="0"/>
              <a:t> or numbered the ashes of </a:t>
            </a:r>
            <a:r>
              <a:rPr lang="en-US" dirty="0" err="1"/>
              <a:t>Isra’el</a:t>
            </a:r>
            <a:r>
              <a:rPr lang="en-US" dirty="0"/>
              <a:t>? </a:t>
            </a:r>
            <a:r>
              <a:rPr lang="en-US" dirty="0">
                <a:solidFill>
                  <a:srgbClr val="FFFF99"/>
                </a:solidFill>
              </a:rPr>
              <a:t>May I die as the righteous die!  May my end be like theirs!”</a:t>
            </a:r>
          </a:p>
        </p:txBody>
      </p:sp>
    </p:spTree>
    <p:extLst>
      <p:ext uri="{BB962C8B-B14F-4D97-AF65-F5344CB8AC3E}">
        <p14:creationId xmlns:p14="http://schemas.microsoft.com/office/powerpoint/2010/main" val="33279368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Mikhah</a:t>
            </a:r>
            <a:r>
              <a:rPr lang="en-US" baseline="30000" dirty="0"/>
              <a:t> 6.5 </a:t>
            </a:r>
            <a:r>
              <a:rPr lang="en-US" dirty="0"/>
              <a:t>O My people, remember, please: What did </a:t>
            </a:r>
            <a:r>
              <a:rPr lang="en-US" dirty="0" err="1"/>
              <a:t>Balak</a:t>
            </a:r>
            <a:r>
              <a:rPr lang="en-US" dirty="0"/>
              <a:t>, king of Moab, propose? What did </a:t>
            </a:r>
            <a:r>
              <a:rPr lang="en-US" dirty="0">
                <a:solidFill>
                  <a:srgbClr val="FFFF99"/>
                </a:solidFill>
              </a:rPr>
              <a:t>Balaam son of </a:t>
            </a:r>
            <a:r>
              <a:rPr lang="en-US" dirty="0" err="1">
                <a:solidFill>
                  <a:srgbClr val="FFFF99"/>
                </a:solidFill>
              </a:rPr>
              <a:t>Beor</a:t>
            </a:r>
            <a:r>
              <a:rPr lang="en-US" dirty="0">
                <a:solidFill>
                  <a:srgbClr val="FFFF99"/>
                </a:solidFill>
              </a:rPr>
              <a:t> </a:t>
            </a:r>
            <a:r>
              <a:rPr lang="en-US" dirty="0"/>
              <a:t>answer him?</a:t>
            </a:r>
            <a:br>
              <a:rPr lang="en-US" dirty="0"/>
            </a:br>
            <a:r>
              <a:rPr lang="en-US" dirty="0"/>
              <a:t>From Shittim as far as Gilgal, so that you might acknowledge the righteous acts of </a:t>
            </a:r>
            <a:r>
              <a:rPr lang="en-US" cap="small" dirty="0" err="1"/>
              <a:t>Adoni</a:t>
            </a:r>
            <a:r>
              <a:rPr lang="en-US" dirty="0"/>
              <a:t>.”</a:t>
            </a:r>
          </a:p>
        </p:txBody>
      </p:sp>
    </p:spTree>
    <p:extLst>
      <p:ext uri="{BB962C8B-B14F-4D97-AF65-F5344CB8AC3E}">
        <p14:creationId xmlns:p14="http://schemas.microsoft.com/office/powerpoint/2010/main" val="13408420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Mikhah</a:t>
            </a:r>
            <a:r>
              <a:rPr lang="en-US" baseline="30000" dirty="0"/>
              <a:t> 6.6-8 </a:t>
            </a:r>
            <a:r>
              <a:rPr lang="en-US" dirty="0"/>
              <a:t>With what shall I come before </a:t>
            </a:r>
            <a:r>
              <a:rPr lang="en-US" cap="small" dirty="0" err="1"/>
              <a:t>Adoni</a:t>
            </a:r>
            <a:r>
              <a:rPr lang="en-US" dirty="0"/>
              <a:t>? With what shall I bow myself before God on high? Shall I present Him with burnt offerings, with year-old calves? Will </a:t>
            </a:r>
            <a:r>
              <a:rPr lang="en-US" cap="small" dirty="0" err="1"/>
              <a:t>Adoni</a:t>
            </a:r>
            <a:r>
              <a:rPr lang="en-US" dirty="0"/>
              <a:t> be pleased with thousands of rams, with hordes of rivers of oil? </a:t>
            </a:r>
          </a:p>
        </p:txBody>
      </p:sp>
    </p:spTree>
    <p:extLst>
      <p:ext uri="{BB962C8B-B14F-4D97-AF65-F5344CB8AC3E}">
        <p14:creationId xmlns:p14="http://schemas.microsoft.com/office/powerpoint/2010/main" val="14278671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Mikhah</a:t>
            </a:r>
            <a:r>
              <a:rPr lang="en-US" baseline="30000" dirty="0"/>
              <a:t> 6.6-8 </a:t>
            </a:r>
            <a:r>
              <a:rPr lang="en-US" dirty="0"/>
              <a:t>Shall I offer my firstborn for my transgression, the fruit of my belly for the sin of my soul? He has told you, humanity, what is good, and what </a:t>
            </a:r>
            <a:r>
              <a:rPr lang="en-US" cap="small" dirty="0"/>
              <a:t> </a:t>
            </a:r>
            <a:r>
              <a:rPr lang="en-US" cap="small" dirty="0" err="1"/>
              <a:t>Adoni</a:t>
            </a:r>
            <a:r>
              <a:rPr lang="en-US" cap="small" dirty="0"/>
              <a:t> </a:t>
            </a:r>
            <a:r>
              <a:rPr lang="en-US" dirty="0"/>
              <a:t> is seeking from you: Only to practice justice, to love mercy, and to walk humbly with your God.</a:t>
            </a:r>
          </a:p>
        </p:txBody>
      </p:sp>
    </p:spTree>
    <p:extLst>
      <p:ext uri="{BB962C8B-B14F-4D97-AF65-F5344CB8AC3E}">
        <p14:creationId xmlns:p14="http://schemas.microsoft.com/office/powerpoint/2010/main" val="14021940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Bamidbar</a:t>
            </a:r>
            <a:r>
              <a:rPr lang="en-US" baseline="30000" dirty="0"/>
              <a:t>/Nu 25.1-2 </a:t>
            </a:r>
            <a:r>
              <a:rPr lang="en-US" dirty="0"/>
              <a:t>While Israel was staying in Shittim, the people began to have </a:t>
            </a:r>
            <a:r>
              <a:rPr lang="en-US" dirty="0">
                <a:solidFill>
                  <a:srgbClr val="FFFF99"/>
                </a:solidFill>
              </a:rPr>
              <a:t>immoral sexual relations with women from Moab.</a:t>
            </a:r>
            <a:r>
              <a:rPr lang="en-US" dirty="0"/>
              <a:t> Then they invited the people to the sacrifices of their gods, so the people were eating, and bowing down before their gods.</a:t>
            </a:r>
          </a:p>
        </p:txBody>
      </p:sp>
    </p:spTree>
    <p:extLst>
      <p:ext uri="{BB962C8B-B14F-4D97-AF65-F5344CB8AC3E}">
        <p14:creationId xmlns:p14="http://schemas.microsoft.com/office/powerpoint/2010/main" val="4560641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Bamidbar</a:t>
            </a:r>
            <a:r>
              <a:rPr lang="en-US" baseline="30000" dirty="0"/>
              <a:t>/Nu 31.7-8</a:t>
            </a:r>
            <a:r>
              <a:rPr lang="en-US" dirty="0"/>
              <a:t> They fought Midian just as </a:t>
            </a:r>
            <a:r>
              <a:rPr lang="en-US" cap="small" dirty="0" err="1"/>
              <a:t>Adoni</a:t>
            </a:r>
            <a:r>
              <a:rPr lang="en-US" cap="small" dirty="0"/>
              <a:t> </a:t>
            </a:r>
            <a:r>
              <a:rPr lang="en-US" dirty="0"/>
              <a:t>had commanded Moses…they also killed the Midianite kings…the five kings of Midian. </a:t>
            </a:r>
            <a:r>
              <a:rPr lang="en-US" dirty="0">
                <a:solidFill>
                  <a:srgbClr val="FFFF99"/>
                </a:solidFill>
              </a:rPr>
              <a:t>They also killed Balaam son of </a:t>
            </a:r>
            <a:r>
              <a:rPr lang="en-US" dirty="0" err="1">
                <a:solidFill>
                  <a:srgbClr val="FFFF99"/>
                </a:solidFill>
              </a:rPr>
              <a:t>Beor</a:t>
            </a:r>
            <a:r>
              <a:rPr lang="en-US" dirty="0">
                <a:solidFill>
                  <a:srgbClr val="FFFF99"/>
                </a:solidFill>
              </a:rPr>
              <a:t> with the sword.</a:t>
            </a:r>
          </a:p>
        </p:txBody>
      </p:sp>
    </p:spTree>
    <p:extLst>
      <p:ext uri="{BB962C8B-B14F-4D97-AF65-F5344CB8AC3E}">
        <p14:creationId xmlns:p14="http://schemas.microsoft.com/office/powerpoint/2010/main" val="15537764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2 </a:t>
            </a:r>
            <a:r>
              <a:rPr lang="en-US" baseline="30000" dirty="0" err="1"/>
              <a:t>Kefa</a:t>
            </a:r>
            <a:r>
              <a:rPr lang="en-US" baseline="30000" dirty="0"/>
              <a:t> Peter 2:15  </a:t>
            </a:r>
            <a:r>
              <a:rPr lang="en-US" dirty="0"/>
              <a:t>They have abandoned the straight way. They have gone astray. They have followed the way of </a:t>
            </a:r>
            <a:r>
              <a:rPr lang="en-US" dirty="0">
                <a:solidFill>
                  <a:srgbClr val="FFFF99"/>
                </a:solidFill>
              </a:rPr>
              <a:t>Balaam the son of </a:t>
            </a:r>
            <a:r>
              <a:rPr lang="en-US" dirty="0" err="1">
                <a:solidFill>
                  <a:srgbClr val="FFFF99"/>
                </a:solidFill>
              </a:rPr>
              <a:t>Beor</a:t>
            </a:r>
            <a:r>
              <a:rPr lang="en-US" dirty="0">
                <a:solidFill>
                  <a:srgbClr val="FFFF99"/>
                </a:solidFill>
              </a:rPr>
              <a:t>, who loved the wages of wickedness.</a:t>
            </a:r>
          </a:p>
        </p:txBody>
      </p:sp>
    </p:spTree>
    <p:extLst>
      <p:ext uri="{BB962C8B-B14F-4D97-AF65-F5344CB8AC3E}">
        <p14:creationId xmlns:p14="http://schemas.microsoft.com/office/powerpoint/2010/main" val="5846810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endParaRPr lang="en-US" dirty="0"/>
          </a:p>
          <a:p>
            <a:r>
              <a:rPr lang="en-US" dirty="0"/>
              <a:t>Endurance breaker [above]:</a:t>
            </a:r>
          </a:p>
          <a:p>
            <a:r>
              <a:rPr lang="en-US" dirty="0"/>
              <a:t>Pleasures of Things, $</a:t>
            </a:r>
          </a:p>
          <a:p>
            <a:pPr algn="l"/>
            <a:endParaRPr lang="en-US" dirty="0"/>
          </a:p>
        </p:txBody>
      </p:sp>
    </p:spTree>
    <p:extLst>
      <p:ext uri="{BB962C8B-B14F-4D97-AF65-F5344CB8AC3E}">
        <p14:creationId xmlns:p14="http://schemas.microsoft.com/office/powerpoint/2010/main" val="31111282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endParaRPr lang="en-US" dirty="0"/>
          </a:p>
          <a:p>
            <a:r>
              <a:rPr lang="en-US" dirty="0"/>
              <a:t>Endurance builders:</a:t>
            </a:r>
          </a:p>
          <a:p>
            <a:r>
              <a:rPr lang="en-US" dirty="0"/>
              <a:t>Hope to Accomplish </a:t>
            </a:r>
          </a:p>
          <a:p>
            <a:r>
              <a:rPr lang="en-US" dirty="0"/>
              <a:t>Kingdom Building</a:t>
            </a:r>
          </a:p>
          <a:p>
            <a:pPr algn="l"/>
            <a:endParaRPr lang="en-US" dirty="0"/>
          </a:p>
        </p:txBody>
      </p:sp>
    </p:spTree>
    <p:extLst>
      <p:ext uri="{BB962C8B-B14F-4D97-AF65-F5344CB8AC3E}">
        <p14:creationId xmlns:p14="http://schemas.microsoft.com/office/powerpoint/2010/main" val="1299892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30D3FB-8EED-4E32-83EB-4741FF71202A}"/>
              </a:ext>
            </a:extLst>
          </p:cNvPr>
          <p:cNvPicPr>
            <a:picLocks noChangeAspect="1"/>
          </p:cNvPicPr>
          <p:nvPr/>
        </p:nvPicPr>
        <p:blipFill>
          <a:blip r:embed="rId3"/>
          <a:stretch>
            <a:fillRect/>
          </a:stretch>
        </p:blipFill>
        <p:spPr>
          <a:xfrm>
            <a:off x="158105" y="0"/>
            <a:ext cx="8462665"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561220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err="1"/>
              <a:t>Barna</a:t>
            </a:r>
            <a:r>
              <a:rPr lang="en-US" dirty="0"/>
              <a:t> surveyed American adults to gauge how they discuss faith online. Their research found that 28 percent of believing respondents reported sharing their faith with nonbelievers on social media, as well as 58 percent of non-believing respondents reporting that someone shared their faith with them on social media.</a:t>
            </a:r>
          </a:p>
        </p:txBody>
      </p:sp>
    </p:spTree>
    <p:extLst>
      <p:ext uri="{BB962C8B-B14F-4D97-AF65-F5344CB8AC3E}">
        <p14:creationId xmlns:p14="http://schemas.microsoft.com/office/powerpoint/2010/main" val="34862039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endParaRPr lang="en-US" dirty="0"/>
          </a:p>
          <a:p>
            <a:r>
              <a:rPr lang="en-US" dirty="0"/>
              <a:t>Endurance builders:</a:t>
            </a:r>
          </a:p>
          <a:p>
            <a:r>
              <a:rPr lang="en-US" dirty="0"/>
              <a:t>Vision of the End</a:t>
            </a:r>
          </a:p>
          <a:p>
            <a:pPr algn="l"/>
            <a:endParaRPr lang="en-US" dirty="0"/>
          </a:p>
        </p:txBody>
      </p:sp>
    </p:spTree>
    <p:extLst>
      <p:ext uri="{BB962C8B-B14F-4D97-AF65-F5344CB8AC3E}">
        <p14:creationId xmlns:p14="http://schemas.microsoft.com/office/powerpoint/2010/main" val="6292830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2 Tim. 4. 6-8 </a:t>
            </a:r>
            <a:r>
              <a:rPr lang="en-US" dirty="0"/>
              <a:t>For I am already being poured out like a drink offering, and the time of my departure has come. </a:t>
            </a:r>
            <a:r>
              <a:rPr lang="en-US" dirty="0">
                <a:solidFill>
                  <a:srgbClr val="FFFF99"/>
                </a:solidFill>
              </a:rPr>
              <a:t>I have fought the good fight, I have finished the course, I have kept the faith. </a:t>
            </a:r>
            <a:r>
              <a:rPr lang="en-US" b="1" baseline="30000" dirty="0"/>
              <a:t> </a:t>
            </a:r>
            <a:r>
              <a:rPr lang="en-US" dirty="0"/>
              <a:t>In the future there is reserved for me a crown of righteousness, </a:t>
            </a:r>
          </a:p>
        </p:txBody>
      </p:sp>
    </p:spTree>
    <p:extLst>
      <p:ext uri="{BB962C8B-B14F-4D97-AF65-F5344CB8AC3E}">
        <p14:creationId xmlns:p14="http://schemas.microsoft.com/office/powerpoint/2010/main" val="33647872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2 Tim. 4. 6-8  </a:t>
            </a:r>
            <a:r>
              <a:rPr lang="en-US" dirty="0"/>
              <a:t>which the Lord, the righteous Judge, will award to me on that day—and not to me only, but also to everyone who has longed for His appearing.</a:t>
            </a:r>
          </a:p>
        </p:txBody>
      </p:sp>
    </p:spTree>
    <p:extLst>
      <p:ext uri="{BB962C8B-B14F-4D97-AF65-F5344CB8AC3E}">
        <p14:creationId xmlns:p14="http://schemas.microsoft.com/office/powerpoint/2010/main" val="32709051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aseline="30000" dirty="0" err="1"/>
              <a:t>Mes</a:t>
            </a:r>
            <a:r>
              <a:rPr lang="en-US" baseline="30000" dirty="0"/>
              <a:t> Jews/Heb 12.1-2  </a:t>
            </a:r>
            <a:r>
              <a:rPr lang="en-US" dirty="0"/>
              <a:t>Keep running with </a:t>
            </a:r>
            <a:r>
              <a:rPr lang="en-US" dirty="0">
                <a:solidFill>
                  <a:srgbClr val="FFFF99"/>
                </a:solidFill>
              </a:rPr>
              <a:t>endurance</a:t>
            </a:r>
            <a:r>
              <a:rPr lang="en-US" dirty="0"/>
              <a:t> in the contest set before us, looking away to the Initiator and Completer of that trusting,</a:t>
            </a:r>
            <a:r>
              <a:rPr lang="en-US" baseline="30000" dirty="0"/>
              <a:t> </a:t>
            </a:r>
            <a:r>
              <a:rPr lang="en-US" dirty="0"/>
              <a:t>Yeshua — who, in exchange for obtaining </a:t>
            </a:r>
            <a:r>
              <a:rPr lang="en-US" dirty="0">
                <a:solidFill>
                  <a:srgbClr val="FFFF99"/>
                </a:solidFill>
              </a:rPr>
              <a:t>the joy set before him, endured execution </a:t>
            </a:r>
            <a:r>
              <a:rPr lang="en-US" dirty="0"/>
              <a:t>on a stake as a criminal, scorning the shame, and has sat down at the right hand of the throne of God.</a:t>
            </a:r>
          </a:p>
        </p:txBody>
      </p:sp>
    </p:spTree>
    <p:extLst>
      <p:ext uri="{BB962C8B-B14F-4D97-AF65-F5344CB8AC3E}">
        <p14:creationId xmlns:p14="http://schemas.microsoft.com/office/powerpoint/2010/main" val="39622265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dirty="0">
                <a:solidFill>
                  <a:srgbClr val="FFFF99"/>
                </a:solidFill>
              </a:rPr>
              <a:t>Endurance</a:t>
            </a:r>
          </a:p>
          <a:p>
            <a:pPr marL="519113" indent="-519113" algn="l">
              <a:buFont typeface="+mj-lt"/>
              <a:buAutoNum type="arabicPeriod"/>
            </a:pPr>
            <a:r>
              <a:rPr lang="en-US" dirty="0"/>
              <a:t>Endurance importance</a:t>
            </a:r>
          </a:p>
          <a:p>
            <a:pPr marL="519113" indent="-519113" algn="l">
              <a:buFont typeface="+mj-lt"/>
              <a:buAutoNum type="arabicPeriod"/>
            </a:pPr>
            <a:r>
              <a:rPr lang="en-US" dirty="0"/>
              <a:t>Endurance blockers: $, things</a:t>
            </a:r>
          </a:p>
          <a:p>
            <a:pPr marL="519113" indent="-519113" algn="l">
              <a:buFont typeface="+mj-lt"/>
              <a:buAutoNum type="arabicPeriod"/>
            </a:pPr>
            <a:r>
              <a:rPr lang="en-US" dirty="0"/>
              <a:t>Endurance builders</a:t>
            </a:r>
          </a:p>
          <a:p>
            <a:pPr marL="858174" lvl="1" indent="-519113" algn="l">
              <a:buFont typeface="+mj-lt"/>
              <a:buAutoNum type="arabicPeriod"/>
            </a:pPr>
            <a:r>
              <a:rPr lang="en-US" dirty="0"/>
              <a:t>Knowing Messiah</a:t>
            </a:r>
          </a:p>
          <a:p>
            <a:pPr marL="858174" lvl="1" indent="-519113" algn="l">
              <a:buFont typeface="+mj-lt"/>
              <a:buAutoNum type="arabicPeriod"/>
            </a:pPr>
            <a:r>
              <a:rPr lang="en-US" dirty="0"/>
              <a:t>Will power</a:t>
            </a:r>
          </a:p>
          <a:p>
            <a:pPr marL="858174" lvl="1" indent="-519113" algn="l">
              <a:buFont typeface="+mj-lt"/>
              <a:buAutoNum type="arabicPeriod"/>
            </a:pPr>
            <a:r>
              <a:rPr lang="en-US" dirty="0"/>
              <a:t>Community</a:t>
            </a:r>
          </a:p>
          <a:p>
            <a:pPr marL="858174" lvl="1" indent="-519113" algn="l">
              <a:buFont typeface="+mj-lt"/>
              <a:buAutoNum type="arabicPeriod"/>
            </a:pPr>
            <a:r>
              <a:rPr lang="en-US" dirty="0"/>
              <a:t>Children</a:t>
            </a:r>
          </a:p>
          <a:p>
            <a:pPr marL="858174" lvl="1" indent="-519113" algn="l">
              <a:buFont typeface="+mj-lt"/>
              <a:buAutoNum type="arabicPeriod"/>
            </a:pPr>
            <a:r>
              <a:rPr lang="en-US" dirty="0"/>
              <a:t>Hope to accomplish</a:t>
            </a:r>
          </a:p>
        </p:txBody>
      </p:sp>
    </p:spTree>
    <p:extLst>
      <p:ext uri="{BB962C8B-B14F-4D97-AF65-F5344CB8AC3E}">
        <p14:creationId xmlns:p14="http://schemas.microsoft.com/office/powerpoint/2010/main" val="16204317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dirty="0"/>
              <a:t>‏ </a:t>
            </a:r>
            <a:r>
              <a:rPr lang="he-IL" sz="4321" b="1" dirty="0">
                <a:latin typeface="David" panose="020E0502060401010101" pitchFamily="34" charset="-79"/>
                <a:cs typeface="David" panose="020E0502060401010101" pitchFamily="34" charset="-79"/>
              </a:rPr>
              <a:t>‏ אֲבָל </a:t>
            </a:r>
            <a:r>
              <a:rPr lang="he-IL" sz="4321" b="1" dirty="0">
                <a:solidFill>
                  <a:srgbClr val="FFFF99"/>
                </a:solidFill>
                <a:latin typeface="David" panose="020E0502060401010101" pitchFamily="34" charset="-79"/>
                <a:cs typeface="David" panose="020E0502060401010101" pitchFamily="34" charset="-79"/>
              </a:rPr>
              <a:t>הַמַּחֲזִיק מַעֲמָד </a:t>
            </a:r>
            <a:r>
              <a:rPr lang="he-IL" sz="4321" b="1" dirty="0">
                <a:latin typeface="David" panose="020E0502060401010101" pitchFamily="34" charset="-79"/>
                <a:cs typeface="David" panose="020E0502060401010101" pitchFamily="34" charset="-79"/>
              </a:rPr>
              <a:t>עַד קֵץ הוּא יִוָּשַׁע. </a:t>
            </a:r>
            <a:r>
              <a:rPr lang="en-US" baseline="30000" dirty="0"/>
              <a:t>    </a:t>
            </a:r>
          </a:p>
          <a:p>
            <a:r>
              <a:rPr lang="en-US" baseline="30000" dirty="0"/>
              <a:t>    </a:t>
            </a:r>
          </a:p>
          <a:p>
            <a:r>
              <a:rPr lang="en-US" baseline="30000" dirty="0"/>
              <a:t>   </a:t>
            </a:r>
            <a:r>
              <a:rPr lang="en-US" sz="4400" baseline="30000" dirty="0"/>
              <a:t>“</a:t>
            </a:r>
            <a:r>
              <a:rPr lang="en-US" sz="4400" dirty="0"/>
              <a:t>But whoever </a:t>
            </a:r>
            <a:r>
              <a:rPr lang="en-US" sz="4400" dirty="0">
                <a:solidFill>
                  <a:srgbClr val="FFFF99"/>
                </a:solidFill>
              </a:rPr>
              <a:t>endures</a:t>
            </a:r>
            <a:r>
              <a:rPr lang="en-US" sz="4400" dirty="0"/>
              <a:t> till the end will be delivered.”</a:t>
            </a:r>
            <a:endParaRPr lang="en-US"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24:13</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068522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hlinkClick r:id="rId3"/>
              </a:rPr>
              <a:t>https://upload.wikimedia.org/wikipedia/commons/c/c6/Urmia_lake_drought.gif</a:t>
            </a:r>
            <a:r>
              <a:rPr lang="en-US" dirty="0"/>
              <a:t> </a:t>
            </a:r>
          </a:p>
        </p:txBody>
      </p:sp>
    </p:spTree>
    <p:extLst>
      <p:ext uri="{BB962C8B-B14F-4D97-AF65-F5344CB8AC3E}">
        <p14:creationId xmlns:p14="http://schemas.microsoft.com/office/powerpoint/2010/main" val="1563496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Up until 1962 Iran’s most fertile agricultural valley was Qazvin with water from an ancient Persian system, 2700 years old, called qanats.  The 1962 earthquake killed 20,000 Iranians and destroyed the qanat system. The Shah brought in Israeli </a:t>
            </a:r>
          </a:p>
        </p:txBody>
      </p:sp>
    </p:spTree>
    <p:extLst>
      <p:ext uri="{BB962C8B-B14F-4D97-AF65-F5344CB8AC3E}">
        <p14:creationId xmlns:p14="http://schemas.microsoft.com/office/powerpoint/2010/main" val="197593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hydrologists who dug modern deep wells, taught conservation, trained Iranian engineers, built desalination plants.  </a:t>
            </a:r>
          </a:p>
        </p:txBody>
      </p:sp>
    </p:spTree>
    <p:extLst>
      <p:ext uri="{BB962C8B-B14F-4D97-AF65-F5344CB8AC3E}">
        <p14:creationId xmlns:p14="http://schemas.microsoft.com/office/powerpoint/2010/main" val="814985087"/>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77963</TotalTime>
  <Words>2869</Words>
  <Application>Microsoft Office PowerPoint</Application>
  <PresentationFormat>Custom</PresentationFormat>
  <Paragraphs>440</Paragraphs>
  <Slides>66</Slides>
  <Notes>66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66</vt:i4>
      </vt:variant>
    </vt:vector>
  </HeadingPairs>
  <TitlesOfParts>
    <vt:vector size="74" baseType="lpstr">
      <vt:lpstr>Americana BT</vt:lpstr>
      <vt:lpstr>Arial</vt:lpstr>
      <vt:lpstr>Arial Rounded MT Bold</vt:lpstr>
      <vt:lpstr>David</vt:lpstr>
      <vt:lpstr>Vilna</vt:lpstr>
      <vt:lpstr>1_Default Design</vt:lpstr>
      <vt:lpstr>136_Default Design</vt:lpstr>
      <vt:lpstr>128_Default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24:13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24:13</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2066</cp:revision>
  <dcterms:created xsi:type="dcterms:W3CDTF">2006-04-21T19:34:43Z</dcterms:created>
  <dcterms:modified xsi:type="dcterms:W3CDTF">2018-06-30T13:19:38Z</dcterms:modified>
</cp:coreProperties>
</file>