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3" r:id="rId5"/>
  </p:sldMasterIdLst>
  <p:notesMasterIdLst>
    <p:notesMasterId r:id="rId78"/>
  </p:notesMasterIdLst>
  <p:handoutMasterIdLst>
    <p:handoutMasterId r:id="rId79"/>
  </p:handoutMasterIdLst>
  <p:sldIdLst>
    <p:sldId id="55982" r:id="rId6"/>
    <p:sldId id="56011" r:id="rId7"/>
    <p:sldId id="56259" r:id="rId8"/>
    <p:sldId id="56026" r:id="rId9"/>
    <p:sldId id="56260" r:id="rId10"/>
    <p:sldId id="56023" r:id="rId11"/>
    <p:sldId id="56261" r:id="rId12"/>
    <p:sldId id="56025" r:id="rId13"/>
    <p:sldId id="56024" r:id="rId14"/>
    <p:sldId id="56113" r:id="rId15"/>
    <p:sldId id="56036" r:id="rId16"/>
    <p:sldId id="55943" r:id="rId17"/>
    <p:sldId id="56243" r:id="rId18"/>
    <p:sldId id="56241" r:id="rId19"/>
    <p:sldId id="56034" r:id="rId20"/>
    <p:sldId id="56262" r:id="rId21"/>
    <p:sldId id="56263" r:id="rId22"/>
    <p:sldId id="56032" r:id="rId23"/>
    <p:sldId id="56251" r:id="rId24"/>
    <p:sldId id="56037" r:id="rId25"/>
    <p:sldId id="56242" r:id="rId26"/>
    <p:sldId id="56033" r:id="rId27"/>
    <p:sldId id="56035" r:id="rId28"/>
    <p:sldId id="56264" r:id="rId29"/>
    <p:sldId id="56256" r:id="rId30"/>
    <p:sldId id="56265" r:id="rId31"/>
    <p:sldId id="56248" r:id="rId32"/>
    <p:sldId id="56013" r:id="rId33"/>
    <p:sldId id="56249" r:id="rId34"/>
    <p:sldId id="56267" r:id="rId35"/>
    <p:sldId id="56022" r:id="rId36"/>
    <p:sldId id="56271" r:id="rId37"/>
    <p:sldId id="56250" r:id="rId38"/>
    <p:sldId id="56254" r:id="rId39"/>
    <p:sldId id="56281" r:id="rId40"/>
    <p:sldId id="56253" r:id="rId41"/>
    <p:sldId id="56018" r:id="rId42"/>
    <p:sldId id="56273" r:id="rId43"/>
    <p:sldId id="56266" r:id="rId44"/>
    <p:sldId id="56272" r:id="rId45"/>
    <p:sldId id="56268" r:id="rId46"/>
    <p:sldId id="56252" r:id="rId47"/>
    <p:sldId id="56029" r:id="rId48"/>
    <p:sldId id="56031" r:id="rId49"/>
    <p:sldId id="56030" r:id="rId50"/>
    <p:sldId id="56269" r:id="rId51"/>
    <p:sldId id="56276" r:id="rId52"/>
    <p:sldId id="56274" r:id="rId53"/>
    <p:sldId id="56245" r:id="rId54"/>
    <p:sldId id="56258" r:id="rId55"/>
    <p:sldId id="56277" r:id="rId56"/>
    <p:sldId id="56275" r:id="rId57"/>
    <p:sldId id="56244" r:id="rId58"/>
    <p:sldId id="56247" r:id="rId59"/>
    <p:sldId id="256" r:id="rId60"/>
    <p:sldId id="56278" r:id="rId61"/>
    <p:sldId id="56284" r:id="rId62"/>
    <p:sldId id="266" r:id="rId63"/>
    <p:sldId id="257" r:id="rId64"/>
    <p:sldId id="265" r:id="rId65"/>
    <p:sldId id="56279" r:id="rId66"/>
    <p:sldId id="56280" r:id="rId67"/>
    <p:sldId id="258" r:id="rId68"/>
    <p:sldId id="56015" r:id="rId69"/>
    <p:sldId id="56016" r:id="rId70"/>
    <p:sldId id="56014" r:id="rId71"/>
    <p:sldId id="56017" r:id="rId72"/>
    <p:sldId id="56019" r:id="rId73"/>
    <p:sldId id="56021" r:id="rId74"/>
    <p:sldId id="56255" r:id="rId75"/>
    <p:sldId id="56282" r:id="rId76"/>
    <p:sldId id="56283" r:id="rId7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543" autoAdjust="0"/>
  </p:normalViewPr>
  <p:slideViewPr>
    <p:cSldViewPr>
      <p:cViewPr varScale="1">
        <p:scale>
          <a:sx n="127" d="100"/>
          <a:sy n="127" d="100"/>
        </p:scale>
        <p:origin x="370" y="7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972"/>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TNT_equivalen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United_Nations_Partition_Plan_for_Palestin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hristianity.ca/page.aspx?pid=10891"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youtube.com/watch?v=fL85daR2nBI"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post.com/Israel-News/Israeli-technology-to-the-rescue-for-cave-trapped-Thai-boys-56180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897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I need to particularly comment on last week’s </a:t>
            </a:r>
            <a:r>
              <a:rPr lang="en-US" altLang="en-US" dirty="0" err="1">
                <a:cs typeface="Arial" pitchFamily="34" charset="0"/>
              </a:rPr>
              <a:t>B’sorah</a:t>
            </a:r>
            <a:r>
              <a:rPr lang="en-US" altLang="en-US" dirty="0">
                <a:cs typeface="Arial" pitchFamily="34" charset="0"/>
              </a:rPr>
              <a:t> reading.</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9324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How will that happen?</a:t>
            </a:r>
          </a:p>
        </p:txBody>
      </p:sp>
    </p:spTree>
    <p:extLst>
      <p:ext uri="{BB962C8B-B14F-4D97-AF65-F5344CB8AC3E}">
        <p14:creationId xmlns:p14="http://schemas.microsoft.com/office/powerpoint/2010/main" val="47147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0862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22696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outreach and abomination.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28688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800" dirty="0"/>
              <a:t>https://www.google.com/search?q=atomic+bomb&amp;safe=active&amp;source=lnms&amp;tbm=isch&amp;sa=X&amp;ved=0ahUKEwj374-nq5zcAhUIR6wKHQWpAK4Q_AUICigB&amp;biw=1151&amp;bih=848#imgrc=XNjflTrnCTGxmM:</a:t>
            </a:r>
          </a:p>
          <a:p>
            <a:endParaRPr lang="en-US" sz="2000" b="0" i="0" kern="1200" dirty="0">
              <a:solidFill>
                <a:schemeClr val="tx1"/>
              </a:solidFill>
              <a:effectLst/>
              <a:latin typeface="Arial Rounded MT Bold" pitchFamily="34" charset="0"/>
              <a:ea typeface="+mn-ea"/>
              <a:cs typeface="Arial" charset="0"/>
            </a:endParaRPr>
          </a:p>
          <a:p>
            <a:r>
              <a:rPr lang="en-US" sz="2000" b="0" i="0" u="sng" kern="1200" dirty="0">
                <a:solidFill>
                  <a:schemeClr val="tx1"/>
                </a:solidFill>
                <a:effectLst/>
                <a:latin typeface="Arial Rounded MT Bold" pitchFamily="34" charset="0"/>
                <a:ea typeface="+mn-ea"/>
                <a:cs typeface="Arial" charset="0"/>
              </a:rPr>
              <a:t>July 16, 1945</a:t>
            </a:r>
            <a:r>
              <a:rPr lang="en-US" sz="2000" b="0" i="0" kern="1200" dirty="0">
                <a:solidFill>
                  <a:schemeClr val="tx1"/>
                </a:solidFill>
                <a:effectLst/>
                <a:latin typeface="Arial Rounded MT Bold" pitchFamily="34" charset="0"/>
                <a:ea typeface="+mn-ea"/>
                <a:cs typeface="Arial" charset="0"/>
              </a:rPr>
              <a:t>, in the desert north of </a:t>
            </a:r>
            <a:r>
              <a:rPr lang="en-US" dirty="0"/>
              <a:t>Alamogordo</a:t>
            </a:r>
            <a:r>
              <a:rPr lang="en-US" sz="2000" b="0" i="0" kern="1200" dirty="0">
                <a:solidFill>
                  <a:schemeClr val="tx1"/>
                </a:solidFill>
                <a:effectLst/>
                <a:latin typeface="Arial Rounded MT Bold" pitchFamily="34" charset="0"/>
                <a:ea typeface="+mn-ea"/>
                <a:cs typeface="Arial" charset="0"/>
              </a:rPr>
              <a:t>, </a:t>
            </a:r>
            <a:r>
              <a:rPr lang="en-US" dirty="0"/>
              <a:t>New Mexico</a:t>
            </a:r>
            <a:r>
              <a:rPr lang="en-US" sz="2000" b="0" i="0" kern="1200" dirty="0">
                <a:solidFill>
                  <a:schemeClr val="tx1"/>
                </a:solidFill>
                <a:effectLst/>
                <a:latin typeface="Arial Rounded MT Bold" pitchFamily="34" charset="0"/>
                <a:ea typeface="+mn-ea"/>
                <a:cs typeface="Arial" charset="0"/>
              </a:rPr>
              <a:t>, the first </a:t>
            </a:r>
            <a:r>
              <a:rPr lang="en-US" dirty="0"/>
              <a:t>nuclear test</a:t>
            </a:r>
            <a:r>
              <a:rPr lang="en-US" sz="2000" b="0" i="0" kern="1200" dirty="0">
                <a:solidFill>
                  <a:schemeClr val="tx1"/>
                </a:solidFill>
                <a:effectLst/>
                <a:latin typeface="Arial Rounded MT Bold" pitchFamily="34" charset="0"/>
                <a:ea typeface="+mn-ea"/>
                <a:cs typeface="Arial" charset="0"/>
              </a:rPr>
              <a:t> took place, released energy equivalent to 19</a:t>
            </a:r>
            <a:r>
              <a:rPr lang="en-US" dirty="0"/>
              <a:t>,000 tons of TNT</a:t>
            </a:r>
            <a:r>
              <a:rPr lang="en-US" sz="2000" b="0" i="0" kern="1200" dirty="0">
                <a:solidFill>
                  <a:schemeClr val="tx1"/>
                </a:solidFill>
                <a:effectLst/>
                <a:latin typeface="Arial Rounded MT Bold" pitchFamily="34" charset="0"/>
                <a:ea typeface="+mn-ea"/>
                <a:cs typeface="Arial" charset="0"/>
              </a:rPr>
              <a:t>, far more powerful than any weapon ever used before.  </a:t>
            </a:r>
          </a:p>
          <a:p>
            <a:r>
              <a:rPr lang="en-US" sz="2000" b="0" i="0" kern="1200" dirty="0">
                <a:solidFill>
                  <a:schemeClr val="tx1"/>
                </a:solidFill>
                <a:effectLst/>
                <a:latin typeface="Arial Rounded MT Bold" pitchFamily="34" charset="0"/>
                <a:ea typeface="+mn-ea"/>
                <a:cs typeface="Arial" charset="0"/>
              </a:rPr>
              <a:t>2 </a:t>
            </a:r>
            <a:r>
              <a:rPr lang="en-US" sz="2000" b="0" i="0" kern="1200" dirty="0" err="1">
                <a:solidFill>
                  <a:schemeClr val="tx1"/>
                </a:solidFill>
                <a:effectLst/>
                <a:latin typeface="Arial Rounded MT Bold" pitchFamily="34" charset="0"/>
                <a:ea typeface="+mn-ea"/>
                <a:cs typeface="Arial" charset="0"/>
              </a:rPr>
              <a:t>lbs</a:t>
            </a:r>
            <a:r>
              <a:rPr lang="en-US" sz="2000" b="0" i="0" kern="1200" dirty="0">
                <a:solidFill>
                  <a:schemeClr val="tx1"/>
                </a:solidFill>
                <a:effectLst/>
                <a:latin typeface="Arial Rounded MT Bold" pitchFamily="34" charset="0"/>
                <a:ea typeface="+mn-ea"/>
                <a:cs typeface="Arial" charset="0"/>
              </a:rPr>
              <a:t> of TNT can obliterate a small car.</a:t>
            </a:r>
          </a:p>
          <a:p>
            <a:r>
              <a:rPr lang="en-US" sz="1050" dirty="0">
                <a:hlinkClick r:id="rId3"/>
              </a:rPr>
              <a:t>https://en.wikipedia.org/wiki/TNT_equivalent</a:t>
            </a:r>
            <a:endParaRPr lang="en-US" sz="1050" dirty="0"/>
          </a:p>
          <a:p>
            <a:r>
              <a:rPr lang="en-US" b="0" i="0" kern="1200" dirty="0">
                <a:solidFill>
                  <a:schemeClr val="tx1"/>
                </a:solidFill>
                <a:effectLst/>
                <a:latin typeface="Arial Rounded MT Bold" pitchFamily="34" charset="0"/>
                <a:ea typeface="+mn-ea"/>
                <a:cs typeface="Arial" charset="0"/>
              </a:rPr>
              <a:t>This was 19 million x  </a:t>
            </a:r>
            <a:r>
              <a:rPr lang="en-US" dirty="0"/>
              <a:t>a car’s worth of TNT.</a:t>
            </a:r>
            <a:endParaRPr lang="en-US" altLang="en-US" sz="800" dirty="0"/>
          </a:p>
        </p:txBody>
      </p:sp>
    </p:spTree>
    <p:extLst>
      <p:ext uri="{BB962C8B-B14F-4D97-AF65-F5344CB8AC3E}">
        <p14:creationId xmlns:p14="http://schemas.microsoft.com/office/powerpoint/2010/main" val="424568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9377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457200"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42121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2016 Reprint of 1950 Edition. Along with many others of the depression era Franklin Hall grew up in rural poverty and was deeply religious. During the depression and World War II he travelled as an independent evangelist. In 1946, he published a brief book entitled "Atomic Power with God through Prayer and Fasting." </a:t>
            </a:r>
            <a:r>
              <a:rPr lang="en-US" sz="2000" b="0" i="0" u="sng" kern="1200" dirty="0">
                <a:solidFill>
                  <a:schemeClr val="tx1"/>
                </a:solidFill>
                <a:effectLst/>
                <a:latin typeface="Arial Rounded MT Bold" pitchFamily="34" charset="0"/>
                <a:ea typeface="+mn-ea"/>
                <a:cs typeface="Arial" charset="0"/>
              </a:rPr>
              <a:t>The book, which provided detailed information on the methods and benefits of fasting, was an immediate success and brought Hall considerable fame</a:t>
            </a:r>
            <a:r>
              <a:rPr lang="en-US" sz="2000" b="0" i="0" kern="1200" dirty="0">
                <a:solidFill>
                  <a:schemeClr val="tx1"/>
                </a:solidFill>
                <a:effectLst/>
                <a:latin typeface="Arial Rounded MT Bold" pitchFamily="34" charset="0"/>
                <a:ea typeface="+mn-ea"/>
                <a:cs typeface="Arial" charset="0"/>
              </a:rPr>
              <a:t>. According to Hall, all of the major evangelists began following his fasting regime and miracles erupted everywhere. Many observers of the early revival years agreed, as one said, "Every one of these men down through the years followed Franklin Hall's method of fasting."</a:t>
            </a:r>
            <a:endParaRPr lang="en-US" altLang="en-US" sz="1050" dirty="0"/>
          </a:p>
        </p:txBody>
      </p:sp>
    </p:spTree>
    <p:extLst>
      <p:ext uri="{BB962C8B-B14F-4D97-AF65-F5344CB8AC3E}">
        <p14:creationId xmlns:p14="http://schemas.microsoft.com/office/powerpoint/2010/main" val="4084364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https://www.christianity.ca/page.aspx?pid=10891</a:t>
            </a:r>
          </a:p>
          <a:p>
            <a:r>
              <a:rPr lang="en-US" altLang="en-US" sz="1050" dirty="0"/>
              <a:t>https://www.youtube.com/watch?v=fL85daR2nBI</a:t>
            </a:r>
          </a:p>
          <a:p>
            <a:r>
              <a:rPr lang="en-US" altLang="en-US" sz="2000" dirty="0"/>
              <a:t>Do I endorse all these?  Not wholly.  However, birth is messy.  [Been there?]  Revival is messy.   The Messianic movement is messy: Orthodox Rabbinical </a:t>
            </a:r>
            <a:r>
              <a:rPr lang="en-US" altLang="en-US" sz="2000" dirty="0" err="1"/>
              <a:t>Messianics</a:t>
            </a:r>
            <a:r>
              <a:rPr lang="en-US" altLang="en-US" sz="2000" dirty="0"/>
              <a:t>, anti-Orthodox </a:t>
            </a:r>
            <a:r>
              <a:rPr lang="en-US" altLang="en-US" sz="2000" dirty="0" err="1"/>
              <a:t>Messianics</a:t>
            </a:r>
            <a:r>
              <a:rPr lang="en-US" altLang="en-US" sz="2000" dirty="0"/>
              <a:t>, charismatic </a:t>
            </a:r>
            <a:r>
              <a:rPr lang="en-US" altLang="en-US" sz="2000" dirty="0" err="1"/>
              <a:t>Messianics</a:t>
            </a:r>
            <a:r>
              <a:rPr lang="en-US" altLang="en-US" sz="2000" dirty="0"/>
              <a:t>, anti-charismatic </a:t>
            </a:r>
            <a:r>
              <a:rPr lang="en-US" altLang="en-US" sz="2000" dirty="0" err="1"/>
              <a:t>Messianics</a:t>
            </a:r>
            <a:r>
              <a:rPr lang="en-US" altLang="en-US" sz="2000" dirty="0"/>
              <a:t>.  Hyper charismatics.  Hyper anti charismatics.   Big tent guy, to see LIFE in Yeshua where there is life.   Big heart, big filter.  Sift, keep baby; throw out bathwater.       Secret: </a:t>
            </a:r>
          </a:p>
          <a:p>
            <a:r>
              <a:rPr lang="en-US" altLang="en-US" sz="2000" dirty="0"/>
              <a:t>I can pray in tongues.  Don’t do it much.   Sweet.  </a:t>
            </a:r>
          </a:p>
          <a:p>
            <a:r>
              <a:rPr lang="en-US" altLang="en-US" sz="2000" dirty="0"/>
              <a:t>I can pray in </a:t>
            </a:r>
            <a:r>
              <a:rPr lang="en-US" altLang="en-US" sz="2000" dirty="0" err="1"/>
              <a:t>T’fillin</a:t>
            </a:r>
            <a:r>
              <a:rPr lang="en-US" altLang="en-US" sz="2000" dirty="0"/>
              <a:t>.  Don’t do it much either.   </a:t>
            </a:r>
            <a:r>
              <a:rPr lang="en-US" altLang="en-US" sz="2000" dirty="0" err="1"/>
              <a:t>T’fillin</a:t>
            </a:r>
            <a:r>
              <a:rPr lang="en-US" altLang="en-US" sz="2000" dirty="0"/>
              <a:t> and tongues.  Dan </a:t>
            </a:r>
            <a:r>
              <a:rPr lang="en-US" altLang="en-US" sz="2000" dirty="0" err="1"/>
              <a:t>Juster</a:t>
            </a:r>
            <a:r>
              <a:rPr lang="en-US" altLang="en-US" sz="2000" dirty="0"/>
              <a:t> told me that there was a message on that at the UMJC Conference one year.</a:t>
            </a:r>
          </a:p>
          <a:p>
            <a:endParaRPr lang="en-US" altLang="en-US" sz="1050" dirty="0"/>
          </a:p>
        </p:txBody>
      </p:sp>
    </p:spTree>
    <p:extLst>
      <p:ext uri="{BB962C8B-B14F-4D97-AF65-F5344CB8AC3E}">
        <p14:creationId xmlns:p14="http://schemas.microsoft.com/office/powerpoint/2010/main" val="425272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https://www.jpost.com/Israel-News/Israeli-technology-to-the-rescue-for-cave-trapped-Thai-boys-561806</a:t>
            </a:r>
          </a:p>
        </p:txBody>
      </p:sp>
    </p:spTree>
    <p:extLst>
      <p:ext uri="{BB962C8B-B14F-4D97-AF65-F5344CB8AC3E}">
        <p14:creationId xmlns:p14="http://schemas.microsoft.com/office/powerpoint/2010/main" val="1672618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https://en.wikipedia.org/wiki/United_Nations_Partition_Plan_for_Palestine</a:t>
            </a:r>
            <a:endParaRPr lang="en-US" altLang="en-US" sz="1050" dirty="0"/>
          </a:p>
          <a:p>
            <a:endParaRPr lang="en-US" altLang="en-US" sz="1050" dirty="0"/>
          </a:p>
          <a:p>
            <a:r>
              <a:rPr lang="en-US" altLang="en-US" dirty="0"/>
              <a:t>Context, breakthrough practice of fasting for the Kingdom before the end! </a:t>
            </a:r>
            <a:r>
              <a:rPr lang="en-US" dirty="0"/>
              <a:t>The end: outreach and abomination.</a:t>
            </a:r>
          </a:p>
          <a:p>
            <a:endParaRPr lang="en-US" altLang="en-US" dirty="0"/>
          </a:p>
        </p:txBody>
      </p:sp>
    </p:spTree>
    <p:extLst>
      <p:ext uri="{BB962C8B-B14F-4D97-AF65-F5344CB8AC3E}">
        <p14:creationId xmlns:p14="http://schemas.microsoft.com/office/powerpoint/2010/main" val="278232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https://en.wikipedia.org/wiki/United_Nations_Partition_Plan_for_Palestine</a:t>
            </a:r>
          </a:p>
          <a:p>
            <a:endParaRPr lang="en-US" altLang="en-US" sz="1050" dirty="0"/>
          </a:p>
          <a:p>
            <a:r>
              <a:rPr lang="en-US" altLang="en-US" sz="2000" dirty="0"/>
              <a:t>Very difficult to get the votes.   Lots of Arab states </a:t>
            </a:r>
            <a:r>
              <a:rPr lang="en-US" altLang="en-US" sz="2000" u="sng" dirty="0"/>
              <a:t>opposed.</a:t>
            </a:r>
          </a:p>
        </p:txBody>
      </p:sp>
    </p:spTree>
    <p:extLst>
      <p:ext uri="{BB962C8B-B14F-4D97-AF65-F5344CB8AC3E}">
        <p14:creationId xmlns:p14="http://schemas.microsoft.com/office/powerpoint/2010/main" val="173484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https://www.christianity.ca/page.aspx?pid=10891</a:t>
            </a:r>
          </a:p>
          <a:p>
            <a:r>
              <a:rPr lang="en-US" altLang="en-US" sz="1050" dirty="0"/>
              <a:t>https://www.youtube.com/watch?v=fL85daR2nBI</a:t>
            </a:r>
          </a:p>
          <a:p>
            <a:endParaRPr lang="en-US" altLang="en-US" sz="1050" dirty="0"/>
          </a:p>
        </p:txBody>
      </p:sp>
    </p:spTree>
    <p:extLst>
      <p:ext uri="{BB962C8B-B14F-4D97-AF65-F5344CB8AC3E}">
        <p14:creationId xmlns:p14="http://schemas.microsoft.com/office/powerpoint/2010/main" val="1454563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https://www.christianity.ca/page.aspx?pid=10891</a:t>
            </a:r>
            <a:endParaRPr lang="en-US" altLang="en-US" sz="1050" dirty="0"/>
          </a:p>
          <a:p>
            <a:r>
              <a:rPr lang="en-US" altLang="en-US" sz="1050" dirty="0">
                <a:hlinkClick r:id="rId4"/>
              </a:rPr>
              <a:t>https://www.youtube.com/watch?v=fL85daR2nBI</a:t>
            </a:r>
            <a:endParaRPr lang="en-US" altLang="en-US" sz="1050" dirty="0"/>
          </a:p>
          <a:p>
            <a:endParaRPr lang="en-US" altLang="en-US" dirty="0"/>
          </a:p>
          <a:p>
            <a:r>
              <a:rPr lang="en-US" altLang="en-US" dirty="0"/>
              <a:t>These are some leaders most of us would agree was great, good, powerful.</a:t>
            </a:r>
          </a:p>
          <a:p>
            <a:endParaRPr lang="en-US" altLang="en-US" dirty="0"/>
          </a:p>
        </p:txBody>
      </p:sp>
    </p:spTree>
    <p:extLst>
      <p:ext uri="{BB962C8B-B14F-4D97-AF65-F5344CB8AC3E}">
        <p14:creationId xmlns:p14="http://schemas.microsoft.com/office/powerpoint/2010/main" val="3654060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dirty="0">
                <a:solidFill>
                  <a:srgbClr val="000000"/>
                </a:solidFill>
              </a:rPr>
              <a:t>Context, breakthrough practice of fasting for the Kingdom before the end! </a:t>
            </a:r>
            <a:r>
              <a:rPr lang="en-US" dirty="0">
                <a:solidFill>
                  <a:srgbClr val="000000"/>
                </a:solidFill>
              </a:rPr>
              <a:t>The end: outreach and abomination.</a:t>
            </a:r>
          </a:p>
          <a:p>
            <a:pPr lvl="0"/>
            <a:endParaRPr lang="en-US" dirty="0">
              <a:solidFill>
                <a:srgbClr val="000000"/>
              </a:solidFill>
            </a:endParaRPr>
          </a:p>
          <a:p>
            <a:pPr lvl="0"/>
            <a:r>
              <a:rPr lang="en-US" dirty="0">
                <a:solidFill>
                  <a:srgbClr val="000000"/>
                </a:solidFill>
              </a:rPr>
              <a:t>Repeated theme at the Messiah Conference…</a:t>
            </a:r>
          </a:p>
          <a:p>
            <a:endParaRPr lang="en-US" altLang="en-US" sz="1050" dirty="0"/>
          </a:p>
        </p:txBody>
      </p:sp>
    </p:spTree>
    <p:extLst>
      <p:ext uri="{BB962C8B-B14F-4D97-AF65-F5344CB8AC3E}">
        <p14:creationId xmlns:p14="http://schemas.microsoft.com/office/powerpoint/2010/main" val="3410752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don’t remember whose presentation this slide was.</a:t>
            </a:r>
          </a:p>
        </p:txBody>
      </p:sp>
    </p:spTree>
    <p:extLst>
      <p:ext uri="{BB962C8B-B14F-4D97-AF65-F5344CB8AC3E}">
        <p14:creationId xmlns:p14="http://schemas.microsoft.com/office/powerpoint/2010/main" val="388731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I’ll be presenting these, at least some of them.</a:t>
            </a:r>
          </a:p>
        </p:txBody>
      </p:sp>
    </p:spTree>
    <p:extLst>
      <p:ext uri="{BB962C8B-B14F-4D97-AF65-F5344CB8AC3E}">
        <p14:creationId xmlns:p14="http://schemas.microsoft.com/office/powerpoint/2010/main" val="4174524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Conference has been making a practice of one such/year.  Ruth Graham </a:t>
            </a:r>
            <a:r>
              <a:rPr lang="en-US" altLang="en-US" dirty="0" err="1"/>
              <a:t>Lotz</a:t>
            </a:r>
            <a:r>
              <a:rPr lang="en-US" altLang="en-US" dirty="0"/>
              <a:t> one year.</a:t>
            </a:r>
          </a:p>
        </p:txBody>
      </p:sp>
    </p:spTree>
    <p:extLst>
      <p:ext uri="{BB962C8B-B14F-4D97-AF65-F5344CB8AC3E}">
        <p14:creationId xmlns:p14="http://schemas.microsoft.com/office/powerpoint/2010/main" val="265328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88494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6528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https://www.jpost.com/Israel-News/Israeli-technology-to-the-rescue-for-cave-trapped-Thai-boys-561806</a:t>
            </a:r>
            <a:endParaRPr lang="he-IL" altLang="en-US" sz="1050" dirty="0"/>
          </a:p>
          <a:p>
            <a:endParaRPr lang="he-IL" altLang="en-US" dirty="0"/>
          </a:p>
          <a:p>
            <a:r>
              <a:rPr lang="en-US" altLang="en-US" dirty="0"/>
              <a:t>Secondly</a:t>
            </a:r>
          </a:p>
        </p:txBody>
      </p:sp>
    </p:spTree>
    <p:extLst>
      <p:ext uri="{BB962C8B-B14F-4D97-AF65-F5344CB8AC3E}">
        <p14:creationId xmlns:p14="http://schemas.microsoft.com/office/powerpoint/2010/main" val="3281522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88486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David Chernoff tells his story.</a:t>
            </a:r>
          </a:p>
          <a:p>
            <a:r>
              <a:rPr lang="en-US" altLang="en-US" dirty="0"/>
              <a:t>Lou now hurled into ministry.  </a:t>
            </a:r>
          </a:p>
        </p:txBody>
      </p:sp>
    </p:spTree>
    <p:extLst>
      <p:ext uri="{BB962C8B-B14F-4D97-AF65-F5344CB8AC3E}">
        <p14:creationId xmlns:p14="http://schemas.microsoft.com/office/powerpoint/2010/main" val="3254276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Hurled into ministry.</a:t>
            </a:r>
          </a:p>
          <a:p>
            <a:r>
              <a:rPr lang="en-US" altLang="en-US" dirty="0"/>
              <a:t>Context, breakthrough practice of fasting for the Kingdom before the end! </a:t>
            </a:r>
            <a:r>
              <a:rPr lang="en-US" dirty="0"/>
              <a:t>The end: outreach and abomination.</a:t>
            </a:r>
          </a:p>
          <a:p>
            <a:r>
              <a:rPr lang="en-US" dirty="0"/>
              <a:t>Do we want to see our children, siblings, neighbors, friends, neighbors, won to Yeshua??</a:t>
            </a:r>
          </a:p>
          <a:p>
            <a:endParaRPr lang="en-US" altLang="en-US" dirty="0"/>
          </a:p>
        </p:txBody>
      </p:sp>
    </p:spTree>
    <p:extLst>
      <p:ext uri="{BB962C8B-B14F-4D97-AF65-F5344CB8AC3E}">
        <p14:creationId xmlns:p14="http://schemas.microsoft.com/office/powerpoint/2010/main" val="1395043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Do we see ourselves as Ro. 11…?</a:t>
            </a:r>
          </a:p>
        </p:txBody>
      </p:sp>
    </p:spTree>
    <p:extLst>
      <p:ext uri="{BB962C8B-B14F-4D97-AF65-F5344CB8AC3E}">
        <p14:creationId xmlns:p14="http://schemas.microsoft.com/office/powerpoint/2010/main" val="4079652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Is it our time, for US to convey the MUCH GREATER RICHES, the LIFE FROM THE DEAD?   </a:t>
            </a:r>
          </a:p>
        </p:txBody>
      </p:sp>
    </p:spTree>
    <p:extLst>
      <p:ext uri="{BB962C8B-B14F-4D97-AF65-F5344CB8AC3E}">
        <p14:creationId xmlns:p14="http://schemas.microsoft.com/office/powerpoint/2010/main" val="2811445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8990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85957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343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34490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5439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https://www.timesofisrael.com/in-first-israeli-spacecraft-set-for-trip-to-the-moon/</a:t>
            </a:r>
          </a:p>
        </p:txBody>
      </p:sp>
    </p:spTree>
    <p:extLst>
      <p:ext uri="{BB962C8B-B14F-4D97-AF65-F5344CB8AC3E}">
        <p14:creationId xmlns:p14="http://schemas.microsoft.com/office/powerpoint/2010/main" val="996001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16908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14790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57563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z="2800">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sz="2800">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sz="2800">
                <a:solidFill>
                  <a:prstClr val="white"/>
                </a:solidFill>
              </a:rPr>
              <a:pPr/>
              <a:t>43</a:t>
            </a:fld>
            <a:endParaRPr lang="en-US" altLang="en-US" sz="280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Midrash: </a:t>
            </a:r>
          </a:p>
          <a:p>
            <a:pPr marL="171450" indent="-171450">
              <a:buFont typeface="Arial" panose="020B0604020202020204" pitchFamily="34" charset="0"/>
              <a:buChar char="•"/>
            </a:pPr>
            <a:r>
              <a:rPr lang="en-US" altLang="en-US" dirty="0"/>
              <a:t>forty fasting Moshe face illuminated.  May happen if don’t complain!</a:t>
            </a:r>
          </a:p>
          <a:p>
            <a:pPr marL="171450" indent="-171450">
              <a:buFont typeface="Arial" panose="020B0604020202020204" pitchFamily="34" charset="0"/>
              <a:buChar char="•"/>
            </a:pPr>
            <a:r>
              <a:rPr lang="en-US" altLang="en-US" dirty="0"/>
              <a:t>Moshe 40 x 3 = 120  He lived till 120!</a:t>
            </a:r>
          </a:p>
          <a:p>
            <a:pPr marL="171450" indent="-171450">
              <a:buFont typeface="Arial" panose="020B0604020202020204" pitchFamily="34" charset="0"/>
              <a:buChar char="•"/>
            </a:pPr>
            <a:r>
              <a:rPr lang="en-US" altLang="en-US" dirty="0"/>
              <a:t>Why midrash?  </a:t>
            </a:r>
            <a:r>
              <a:rPr lang="en-US" altLang="en-US" dirty="0" err="1"/>
              <a:t>Rabbinics</a:t>
            </a:r>
            <a:r>
              <a:rPr lang="en-US" altLang="en-US" dirty="0"/>
              <a:t> helpful, not authoritative.  </a:t>
            </a:r>
          </a:p>
          <a:p>
            <a:endParaRPr lang="en-US" altLang="en-US" dirty="0"/>
          </a:p>
        </p:txBody>
      </p:sp>
    </p:spTree>
    <p:extLst>
      <p:ext uri="{BB962C8B-B14F-4D97-AF65-F5344CB8AC3E}">
        <p14:creationId xmlns:p14="http://schemas.microsoft.com/office/powerpoint/2010/main" val="1730187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45520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63548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3691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Context, breakthrough practice of fasting for the Kingdom before the end! </a:t>
            </a:r>
            <a:r>
              <a:rPr lang="en-US" dirty="0"/>
              <a:t>The end: outreach and abomination.</a:t>
            </a:r>
          </a:p>
        </p:txBody>
      </p:sp>
    </p:spTree>
    <p:extLst>
      <p:ext uri="{BB962C8B-B14F-4D97-AF65-F5344CB8AC3E}">
        <p14:creationId xmlns:p14="http://schemas.microsoft.com/office/powerpoint/2010/main" val="1017190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542690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https://www.christianity.ca/page.aspx?pid=10891</a:t>
            </a:r>
          </a:p>
        </p:txBody>
      </p:sp>
    </p:spTree>
    <p:extLst>
      <p:ext uri="{BB962C8B-B14F-4D97-AF65-F5344CB8AC3E}">
        <p14:creationId xmlns:p14="http://schemas.microsoft.com/office/powerpoint/2010/main" val="366329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israelis-plan-to-launch-unmanned-spacecraft-to-moon-by-end-of-year/?utm_source=MadMimi&amp;utm_medium=email&amp;utm_content=Israel+Will+Act+%27Aggressively%27+Against+Iran%3B+Israelis+Set+to+Land+on+Moon%3B+Obama+Shocked+by+Jewish+Settlement+Maps&amp;utm_campaign=20180710_m146205916_Israel+Will+Act+%27Aggressively%27+Against+Iran%3B+Israelis+Set+to+Land+on+Moon%3B+Obama+Shocked+by+Jewish+Settlement+Maps&amp;utm_term=_0D_0A_09_09_09_09_09_09_09_09_09_09Read+Now_0D_0A_09_09_09_09_09_09_09_09_09</a:t>
            </a:r>
          </a:p>
        </p:txBody>
      </p:sp>
    </p:spTree>
    <p:extLst>
      <p:ext uri="{BB962C8B-B14F-4D97-AF65-F5344CB8AC3E}">
        <p14:creationId xmlns:p14="http://schemas.microsoft.com/office/powerpoint/2010/main" val="38073809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https://www.christianity.ca/page.aspx?pid=10891</a:t>
            </a:r>
          </a:p>
        </p:txBody>
      </p:sp>
    </p:spTree>
    <p:extLst>
      <p:ext uri="{BB962C8B-B14F-4D97-AF65-F5344CB8AC3E}">
        <p14:creationId xmlns:p14="http://schemas.microsoft.com/office/powerpoint/2010/main" val="1942553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https://www.christianity.ca/page.aspx?pid=10891</a:t>
            </a:r>
          </a:p>
        </p:txBody>
      </p:sp>
    </p:spTree>
    <p:extLst>
      <p:ext uri="{BB962C8B-B14F-4D97-AF65-F5344CB8AC3E}">
        <p14:creationId xmlns:p14="http://schemas.microsoft.com/office/powerpoint/2010/main" val="2671813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361951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“I’m </a:t>
            </a:r>
            <a:r>
              <a:rPr lang="en-US" altLang="en-US" sz="1050" dirty="0" err="1"/>
              <a:t>sooooo</a:t>
            </a:r>
            <a:r>
              <a:rPr lang="en-US" altLang="en-US" sz="1050" dirty="0"/>
              <a:t> spiritual!!”   Do less.  Sleep more!</a:t>
            </a:r>
          </a:p>
        </p:txBody>
      </p:sp>
    </p:spTree>
    <p:extLst>
      <p:ext uri="{BB962C8B-B14F-4D97-AF65-F5344CB8AC3E}">
        <p14:creationId xmlns:p14="http://schemas.microsoft.com/office/powerpoint/2010/main" val="3935562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51443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Carrol Mills Memorial</a:t>
            </a:r>
          </a:p>
        </p:txBody>
      </p:sp>
      <p:sp>
        <p:nvSpPr>
          <p:cNvPr id="5" name="Date Placeholder 4"/>
          <p:cNvSpPr>
            <a:spLocks noGrp="1"/>
          </p:cNvSpPr>
          <p:nvPr>
            <p:ph type="dt" idx="11"/>
          </p:nvPr>
        </p:nvSpPr>
        <p:spPr/>
        <p:txBody>
          <a:bodyPr/>
          <a:lstStyle/>
          <a:p>
            <a:r>
              <a:rPr lang="en-US" altLang="en-US"/>
              <a:t>June 2, 2017  5777</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52103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Carrol Mills Memorial</a:t>
            </a:r>
          </a:p>
        </p:txBody>
      </p:sp>
      <p:sp>
        <p:nvSpPr>
          <p:cNvPr id="5" name="Date Placeholder 4"/>
          <p:cNvSpPr>
            <a:spLocks noGrp="1"/>
          </p:cNvSpPr>
          <p:nvPr>
            <p:ph type="dt" idx="11"/>
          </p:nvPr>
        </p:nvSpPr>
        <p:spPr/>
        <p:txBody>
          <a:bodyPr/>
          <a:lstStyle/>
          <a:p>
            <a:r>
              <a:rPr lang="en-US" altLang="en-US"/>
              <a:t>June 2, 2017  5777</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7865271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Carrol Mills Memorial</a:t>
            </a:r>
          </a:p>
        </p:txBody>
      </p:sp>
      <p:sp>
        <p:nvSpPr>
          <p:cNvPr id="5" name="Date Placeholder 4"/>
          <p:cNvSpPr>
            <a:spLocks noGrp="1"/>
          </p:cNvSpPr>
          <p:nvPr>
            <p:ph type="dt" idx="11"/>
          </p:nvPr>
        </p:nvSpPr>
        <p:spPr/>
        <p:txBody>
          <a:bodyPr/>
          <a:lstStyle/>
          <a:p>
            <a:r>
              <a:rPr lang="en-US" altLang="en-US"/>
              <a:t>June 2, 2017  5777</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592400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Carrol Mills Memorial</a:t>
            </a:r>
          </a:p>
        </p:txBody>
      </p:sp>
      <p:sp>
        <p:nvSpPr>
          <p:cNvPr id="5" name="Date Placeholder 4"/>
          <p:cNvSpPr>
            <a:spLocks noGrp="1"/>
          </p:cNvSpPr>
          <p:nvPr>
            <p:ph type="dt" idx="11"/>
          </p:nvPr>
        </p:nvSpPr>
        <p:spPr/>
        <p:txBody>
          <a:bodyPr/>
          <a:lstStyle/>
          <a:p>
            <a:r>
              <a:rPr lang="en-US" altLang="en-US"/>
              <a:t>June 2, 2017  5777</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40640501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4731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Screen capture from video of a press conference displaying the </a:t>
            </a:r>
            <a:r>
              <a:rPr lang="en-US" sz="2000" b="0" i="0" kern="1200" dirty="0" err="1">
                <a:solidFill>
                  <a:schemeClr val="tx1"/>
                </a:solidFill>
                <a:effectLst/>
                <a:latin typeface="Arial Rounded MT Bold" pitchFamily="34" charset="0"/>
                <a:ea typeface="+mn-ea"/>
                <a:cs typeface="Arial" charset="0"/>
              </a:rPr>
              <a:t>SpaceIL</a:t>
            </a:r>
            <a:r>
              <a:rPr lang="en-US" sz="2000" b="0" i="0" kern="1200" dirty="0">
                <a:solidFill>
                  <a:schemeClr val="tx1"/>
                </a:solidFill>
                <a:effectLst/>
                <a:latin typeface="Arial Rounded MT Bold" pitchFamily="34" charset="0"/>
                <a:ea typeface="+mn-ea"/>
                <a:cs typeface="Arial" charset="0"/>
              </a:rPr>
              <a:t> moon craft, July 10, 2018. (Facebook)</a:t>
            </a:r>
            <a:endParaRPr lang="en-US" altLang="en-US" sz="1050" dirty="0"/>
          </a:p>
        </p:txBody>
      </p:sp>
    </p:spTree>
    <p:extLst>
      <p:ext uri="{BB962C8B-B14F-4D97-AF65-F5344CB8AC3E}">
        <p14:creationId xmlns:p14="http://schemas.microsoft.com/office/powerpoint/2010/main" val="89298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77951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71846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147811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00868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607786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151824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906074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20207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israelis-plan-to-launch-unmanned-spacecraft-to-moon-by-end-of-year/?utm_source=MadMimi&amp;utm_medium=email&amp;utm_content=Israel+Will+Act+%27Aggressively%27+Against+Iran%3B+Israelis+Set+to+Land+on+Moon%3B+Obama+Shocked+by+Jewish+Settlement+Maps&amp;utm_campaign=20180710_m146205916_Israel+Will+Act+%27Aggressively%27+Against+Iran%3B+Israelis+Set+to+Land+on+Moon%3B+Obama+Shocked+by+Jewish+Settlement+Maps&amp;utm_term=_0D_0A_09_09_09_09_09_09_09_09_09_09Read+Now_0D_0A_09_09_09_09_09_09_09_09_09</a:t>
            </a:r>
          </a:p>
        </p:txBody>
      </p:sp>
    </p:spTree>
    <p:extLst>
      <p:ext uri="{BB962C8B-B14F-4D97-AF65-F5344CB8AC3E}">
        <p14:creationId xmlns:p14="http://schemas.microsoft.com/office/powerpoint/2010/main" val="1022365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israelis-plan-to-launch-unmanned-spacecraft-to-moon-by-end-of-year/?utm_source=MadMimi&amp;utm_medium=email&amp;utm_content=Israel+Will+Act+%27Aggressively%27+Against+Iran%3B+Israelis+Set+to+Land+on+Moon%3B+Obama+Shocked+by+Jewish+Settlement+Maps&amp;utm_campaign=20180710_m146205916_Israel+Will+Act+%27Aggressively%27+Against+Iran%3B+Israelis+Set+to+Land+on+Moon%3B+Obama+Shocked+by+Jewish+Settlement+Maps&amp;utm_term=_0D_0A_09_09_09_09_09_09_09_09_09_09Read+Now_0D_0A_09_09_09_09_09_09_09_09_09</a:t>
            </a:r>
          </a:p>
        </p:txBody>
      </p:sp>
    </p:spTree>
    <p:extLst>
      <p:ext uri="{BB962C8B-B14F-4D97-AF65-F5344CB8AC3E}">
        <p14:creationId xmlns:p14="http://schemas.microsoft.com/office/powerpoint/2010/main" val="396688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I’m sure someone will say that the Israelis are stealing the land from…</a:t>
            </a:r>
          </a:p>
          <a:p>
            <a:endParaRPr lang="en-US" sz="20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Israeli billionaire and investor Morris Kahn (L) speaks to journalists in front of a Israeli Aerospace Industries spacecraft during a press conference to announce its launch to the moon, in </a:t>
            </a:r>
            <a:r>
              <a:rPr lang="en-US" sz="2000" b="0" i="0" kern="1200" dirty="0" err="1">
                <a:solidFill>
                  <a:schemeClr val="tx1"/>
                </a:solidFill>
                <a:effectLst/>
                <a:latin typeface="Arial Rounded MT Bold" pitchFamily="34" charset="0"/>
                <a:ea typeface="+mn-ea"/>
                <a:cs typeface="Arial" charset="0"/>
              </a:rPr>
              <a:t>Yehud</a:t>
            </a:r>
            <a:r>
              <a:rPr lang="en-US" sz="2000" b="0" i="0" kern="1200" dirty="0">
                <a:solidFill>
                  <a:schemeClr val="tx1"/>
                </a:solidFill>
                <a:effectLst/>
                <a:latin typeface="Arial Rounded MT Bold" pitchFamily="34" charset="0"/>
                <a:ea typeface="+mn-ea"/>
                <a:cs typeface="Arial" charset="0"/>
              </a:rPr>
              <a:t>, near Tel Aviv, on July 10, 2018. (AFP PHOTO / THOMAS COEX)</a:t>
            </a:r>
            <a:endParaRPr lang="en-US" altLang="en-US" sz="1050" dirty="0"/>
          </a:p>
        </p:txBody>
      </p:sp>
    </p:spTree>
    <p:extLst>
      <p:ext uri="{BB962C8B-B14F-4D97-AF65-F5344CB8AC3E}">
        <p14:creationId xmlns:p14="http://schemas.microsoft.com/office/powerpoint/2010/main" val="208292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4060660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200369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58459" fontAlgn="auto">
              <a:spcBef>
                <a:spcPts val="0"/>
              </a:spcBef>
              <a:spcAft>
                <a:spcPts val="0"/>
              </a:spcAft>
            </a:pPr>
            <a:fld id="{3CD12D6C-D940-4C64-876A-34C79F1C0E45}" type="datetimeFigureOut">
              <a:rPr lang="en-US" smtClean="0">
                <a:solidFill>
                  <a:prstClr val="white">
                    <a:tint val="75000"/>
                  </a:prstClr>
                </a:solidFill>
                <a:latin typeface="Calibri" panose="020F0502020204030204"/>
                <a:cs typeface="+mn-cs"/>
              </a:rPr>
              <a:pPr defTabSz="658459" fontAlgn="auto">
                <a:spcBef>
                  <a:spcPts val="0"/>
                </a:spcBef>
                <a:spcAft>
                  <a:spcPts val="0"/>
                </a:spcAft>
              </a:pPr>
              <a:t>7/13/2018</a:t>
            </a:fld>
            <a:endParaRPr lang="en-US">
              <a:solidFill>
                <a:prstClr val="white">
                  <a:tint val="75000"/>
                </a:prstClr>
              </a:solidFill>
              <a:latin typeface="Calibri" panose="020F0502020204030204"/>
              <a:cs typeface="+mn-cs"/>
            </a:endParaRPr>
          </a:p>
        </p:txBody>
      </p:sp>
      <p:sp>
        <p:nvSpPr>
          <p:cNvPr id="3" name="Footer Placeholder 2"/>
          <p:cNvSpPr>
            <a:spLocks noGrp="1"/>
          </p:cNvSpPr>
          <p:nvPr>
            <p:ph type="ftr" sz="quarter" idx="11"/>
          </p:nvPr>
        </p:nvSpPr>
        <p:spPr/>
        <p:txBody>
          <a:bodyPr/>
          <a:lstStyle/>
          <a:p>
            <a:pPr defTabSz="658459" fontAlgn="auto">
              <a:spcBef>
                <a:spcPts val="0"/>
              </a:spcBef>
              <a:spcAft>
                <a:spcPts val="0"/>
              </a:spcAft>
            </a:pPr>
            <a:endParaRPr lang="en-US">
              <a:solidFill>
                <a:prstClr val="white">
                  <a:tint val="75000"/>
                </a:prstClr>
              </a:solidFill>
              <a:latin typeface="Calibri" panose="020F0502020204030204"/>
              <a:cs typeface="+mn-cs"/>
            </a:endParaRPr>
          </a:p>
        </p:txBody>
      </p:sp>
      <p:sp>
        <p:nvSpPr>
          <p:cNvPr id="4" name="Slide Number Placeholder 3"/>
          <p:cNvSpPr>
            <a:spLocks noGrp="1"/>
          </p:cNvSpPr>
          <p:nvPr>
            <p:ph type="sldNum" sz="quarter" idx="12"/>
          </p:nvPr>
        </p:nvSpPr>
        <p:spPr/>
        <p:txBody>
          <a:bodyPr/>
          <a:lstStyle/>
          <a:p>
            <a:pPr defTabSz="658459" fontAlgn="auto">
              <a:spcBef>
                <a:spcPts val="0"/>
              </a:spcBef>
              <a:spcAft>
                <a:spcPts val="0"/>
              </a:spcAft>
            </a:pPr>
            <a:fld id="{0D8011F7-B38E-4E6B-B5BA-A0BED45E8374}" type="slidenum">
              <a:rPr lang="en-US" smtClean="0">
                <a:solidFill>
                  <a:prstClr val="white">
                    <a:tint val="75000"/>
                  </a:prstClr>
                </a:solidFill>
                <a:latin typeface="Calibri" panose="020F0502020204030204"/>
                <a:cs typeface="+mn-cs"/>
              </a:rPr>
              <a:pPr defTabSz="658459" fontAlgn="auto">
                <a:spcBef>
                  <a:spcPts val="0"/>
                </a:spcBef>
                <a:spcAft>
                  <a:spcPts val="0"/>
                </a:spcAft>
              </a:pPr>
              <a:t>‹#›</a:t>
            </a:fld>
            <a:endParaRPr lang="en-US">
              <a:solidFill>
                <a:prstClr val="white">
                  <a:tint val="75000"/>
                </a:prstClr>
              </a:solidFill>
              <a:latin typeface="Calibri" panose="020F0502020204030204"/>
              <a:cs typeface="+mn-cs"/>
            </a:endParaRPr>
          </a:p>
        </p:txBody>
      </p:sp>
    </p:spTree>
    <p:extLst>
      <p:ext uri="{BB962C8B-B14F-4D97-AF65-F5344CB8AC3E}">
        <p14:creationId xmlns:p14="http://schemas.microsoft.com/office/powerpoint/2010/main" val="3101449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endParaRPr lang="en-US" dirty="0"/>
          </a:p>
        </p:txBody>
      </p:sp>
      <p:sp>
        <p:nvSpPr>
          <p:cNvPr id="3" name="Subtitle 2"/>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58459" fontAlgn="auto">
              <a:spcBef>
                <a:spcPts val="0"/>
              </a:spcBef>
              <a:spcAft>
                <a:spcPts val="0"/>
              </a:spcAft>
            </a:pPr>
            <a:fld id="{3CD12D6C-D940-4C64-876A-34C79F1C0E45}" type="datetimeFigureOut">
              <a:rPr lang="en-US" smtClean="0">
                <a:solidFill>
                  <a:prstClr val="white">
                    <a:tint val="75000"/>
                  </a:prstClr>
                </a:solidFill>
                <a:latin typeface="Calibri" panose="020F0502020204030204"/>
                <a:cs typeface="+mn-cs"/>
              </a:rPr>
              <a:pPr defTabSz="658459" fontAlgn="auto">
                <a:spcBef>
                  <a:spcPts val="0"/>
                </a:spcBef>
                <a:spcAft>
                  <a:spcPts val="0"/>
                </a:spcAft>
              </a:pPr>
              <a:t>7/13/2018</a:t>
            </a:fld>
            <a:endParaRPr lang="en-US">
              <a:solidFill>
                <a:prstClr val="white">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658459" fontAlgn="auto">
              <a:spcBef>
                <a:spcPts val="0"/>
              </a:spcBef>
              <a:spcAft>
                <a:spcPts val="0"/>
              </a:spcAft>
            </a:pPr>
            <a:endParaRPr lang="en-US">
              <a:solidFill>
                <a:prstClr val="white">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658459" fontAlgn="auto">
              <a:spcBef>
                <a:spcPts val="0"/>
              </a:spcBef>
              <a:spcAft>
                <a:spcPts val="0"/>
              </a:spcAft>
            </a:pPr>
            <a:fld id="{0D8011F7-B38E-4E6B-B5BA-A0BED45E8374}" type="slidenum">
              <a:rPr lang="en-US" smtClean="0">
                <a:solidFill>
                  <a:prstClr val="white">
                    <a:tint val="75000"/>
                  </a:prstClr>
                </a:solidFill>
                <a:latin typeface="Calibri" panose="020F0502020204030204"/>
                <a:cs typeface="+mn-cs"/>
              </a:rPr>
              <a:pPr defTabSz="658459" fontAlgn="auto">
                <a:spcBef>
                  <a:spcPts val="0"/>
                </a:spcBef>
                <a:spcAft>
                  <a:spcPts val="0"/>
                </a:spcAft>
              </a:pPr>
              <a:t>‹#›</a:t>
            </a:fld>
            <a:endParaRPr lang="en-US">
              <a:solidFill>
                <a:prstClr val="white">
                  <a:tint val="75000"/>
                </a:prstClr>
              </a:solidFill>
              <a:latin typeface="Calibri" panose="020F0502020204030204"/>
              <a:cs typeface="+mn-cs"/>
            </a:endParaRPr>
          </a:p>
        </p:txBody>
      </p:sp>
    </p:spTree>
    <p:extLst>
      <p:ext uri="{BB962C8B-B14F-4D97-AF65-F5344CB8AC3E}">
        <p14:creationId xmlns:p14="http://schemas.microsoft.com/office/powerpoint/2010/main" val="1124062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C06B-CDF5-47DE-B82B-BE3BE37BFE93}"/>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C5F62F7E-CB7A-4F6F-9AE6-92437D2BB6F9}"/>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280E79D0-DEA1-4F92-ACA3-8277DB4553EA}"/>
              </a:ext>
            </a:extLst>
          </p:cNvPr>
          <p:cNvSpPr>
            <a:spLocks noGrp="1"/>
          </p:cNvSpPr>
          <p:nvPr>
            <p:ph type="dt" sz="half" idx="10"/>
          </p:nvPr>
        </p:nvSpPr>
        <p:spPr/>
        <p:txBody>
          <a:bodyPr/>
          <a:lstStyle/>
          <a:p>
            <a:pPr defTabSz="658459" fontAlgn="auto">
              <a:spcBef>
                <a:spcPts val="0"/>
              </a:spcBef>
              <a:spcAft>
                <a:spcPts val="0"/>
              </a:spcAft>
            </a:pPr>
            <a:fld id="{43586CE1-16DC-4B90-969D-A234FA1F4F38}"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7/13/2018</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685DF4CC-EBC0-41E6-A562-22AFF57C755C}"/>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526D856D-45B3-4CC1-8AA3-B113CD745F20}"/>
              </a:ext>
            </a:extLst>
          </p:cNvPr>
          <p:cNvSpPr>
            <a:spLocks noGrp="1"/>
          </p:cNvSpPr>
          <p:nvPr>
            <p:ph type="sldNum" sz="quarter" idx="12"/>
          </p:nvPr>
        </p:nvSpPr>
        <p:spPr/>
        <p:txBody>
          <a:bodyPr/>
          <a:lstStyle/>
          <a:p>
            <a:pPr defTabSz="658459" fontAlgn="auto">
              <a:spcBef>
                <a:spcPts val="0"/>
              </a:spcBef>
              <a:spcAft>
                <a:spcPts val="0"/>
              </a:spcAft>
            </a:pPr>
            <a:fld id="{E2996F35-DD5B-4260-8F2F-183CFBA9FC82}"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35732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38C8-B2AE-48EA-A5B3-381952BAD8F2}"/>
              </a:ext>
            </a:extLst>
          </p:cNvPr>
          <p:cNvSpPr>
            <a:spLocks noGrp="1"/>
          </p:cNvSpPr>
          <p:nvPr>
            <p:ph type="title"/>
          </p:nvPr>
        </p:nvSpPr>
        <p:spPr>
          <a:xfrm>
            <a:off x="604692" y="342900"/>
            <a:ext cx="2831415" cy="1200150"/>
          </a:xfrm>
        </p:spPr>
        <p:txBody>
          <a:bodyPr anchor="b"/>
          <a:lstStyle>
            <a:lvl1pPr>
              <a:defRPr sz="2304"/>
            </a:lvl1pPr>
          </a:lstStyle>
          <a:p>
            <a:r>
              <a:rPr lang="en-US"/>
              <a:t>Click to edit Master title style</a:t>
            </a:r>
          </a:p>
        </p:txBody>
      </p:sp>
      <p:sp>
        <p:nvSpPr>
          <p:cNvPr id="3" name="Content Placeholder 2">
            <a:extLst>
              <a:ext uri="{FF2B5EF4-FFF2-40B4-BE49-F238E27FC236}">
                <a16:creationId xmlns:a16="http://schemas.microsoft.com/office/drawing/2014/main" id="{719C9876-FDDB-4415-960F-45A342DD62D1}"/>
              </a:ext>
            </a:extLst>
          </p:cNvPr>
          <p:cNvSpPr>
            <a:spLocks noGrp="1"/>
          </p:cNvSpPr>
          <p:nvPr>
            <p:ph idx="1"/>
          </p:nvPr>
        </p:nvSpPr>
        <p:spPr>
          <a:xfrm>
            <a:off x="3732166" y="740569"/>
            <a:ext cx="4444305" cy="3655219"/>
          </a:xfrm>
        </p:spPr>
        <p:txBody>
          <a:bodyPr/>
          <a:lstStyle>
            <a:lvl1pPr>
              <a:defRPr sz="2304"/>
            </a:lvl1pPr>
            <a:lvl2pPr>
              <a:defRPr sz="2016"/>
            </a:lvl2pPr>
            <a:lvl3pPr>
              <a:defRPr sz="1728"/>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1255E3-ADA6-4964-BC72-C64FE6D83B1C}"/>
              </a:ext>
            </a:extLst>
          </p:cNvPr>
          <p:cNvSpPr>
            <a:spLocks noGrp="1"/>
          </p:cNvSpPr>
          <p:nvPr>
            <p:ph type="body" sz="half" idx="2"/>
          </p:nvPr>
        </p:nvSpPr>
        <p:spPr>
          <a:xfrm>
            <a:off x="604692" y="1543050"/>
            <a:ext cx="2831415" cy="2858691"/>
          </a:xfrm>
        </p:spPr>
        <p:txBody>
          <a:bodyPr/>
          <a:lstStyle>
            <a:lvl1pPr marL="0" indent="0">
              <a:buNone/>
              <a:defRPr sz="1152"/>
            </a:lvl1pPr>
            <a:lvl2pPr marL="329230" indent="0">
              <a:buNone/>
              <a:defRPr sz="1008"/>
            </a:lvl2pPr>
            <a:lvl3pPr marL="658459" indent="0">
              <a:buNone/>
              <a:defRPr sz="864"/>
            </a:lvl3pPr>
            <a:lvl4pPr marL="987689" indent="0">
              <a:buNone/>
              <a:defRPr sz="720"/>
            </a:lvl4pPr>
            <a:lvl5pPr marL="1316919" indent="0">
              <a:buNone/>
              <a:defRPr sz="720"/>
            </a:lvl5pPr>
            <a:lvl6pPr marL="1646149" indent="0">
              <a:buNone/>
              <a:defRPr sz="720"/>
            </a:lvl6pPr>
            <a:lvl7pPr marL="1975378" indent="0">
              <a:buNone/>
              <a:defRPr sz="720"/>
            </a:lvl7pPr>
            <a:lvl8pPr marL="2304608" indent="0">
              <a:buNone/>
              <a:defRPr sz="720"/>
            </a:lvl8pPr>
            <a:lvl9pPr marL="2633838" indent="0">
              <a:buNone/>
              <a:defRPr sz="720"/>
            </a:lvl9pPr>
          </a:lstStyle>
          <a:p>
            <a:pPr lvl="0"/>
            <a:r>
              <a:rPr lang="en-US"/>
              <a:t>Edit Master text styles</a:t>
            </a:r>
          </a:p>
        </p:txBody>
      </p:sp>
      <p:sp>
        <p:nvSpPr>
          <p:cNvPr id="5" name="Date Placeholder 4">
            <a:extLst>
              <a:ext uri="{FF2B5EF4-FFF2-40B4-BE49-F238E27FC236}">
                <a16:creationId xmlns:a16="http://schemas.microsoft.com/office/drawing/2014/main" id="{DB877AA2-1F29-4FCB-8A87-DF82BCD14077}"/>
              </a:ext>
            </a:extLst>
          </p:cNvPr>
          <p:cNvSpPr>
            <a:spLocks noGrp="1"/>
          </p:cNvSpPr>
          <p:nvPr>
            <p:ph type="dt" sz="half" idx="10"/>
          </p:nvPr>
        </p:nvSpPr>
        <p:spPr/>
        <p:txBody>
          <a:bodyPr/>
          <a:lstStyle/>
          <a:p>
            <a:pPr defTabSz="658459" fontAlgn="auto">
              <a:spcBef>
                <a:spcPts val="0"/>
              </a:spcBef>
              <a:spcAft>
                <a:spcPts val="0"/>
              </a:spcAft>
            </a:pPr>
            <a:fld id="{43586CE1-16DC-4B90-969D-A234FA1F4F38}"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7/13/2018</a:t>
            </a:fld>
            <a:endParaRPr lang="en-US">
              <a:solidFill>
                <a:prstClr val="black">
                  <a:tint val="75000"/>
                </a:prstClr>
              </a:solidFill>
              <a:latin typeface="Calibri" panose="020F0502020204030204"/>
              <a:cs typeface="+mn-cs"/>
            </a:endParaRPr>
          </a:p>
        </p:txBody>
      </p:sp>
      <p:sp>
        <p:nvSpPr>
          <p:cNvPr id="6" name="Footer Placeholder 5">
            <a:extLst>
              <a:ext uri="{FF2B5EF4-FFF2-40B4-BE49-F238E27FC236}">
                <a16:creationId xmlns:a16="http://schemas.microsoft.com/office/drawing/2014/main" id="{7CF5D3F3-CF9C-4452-8A89-117ECD7F8632}"/>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7" name="Slide Number Placeholder 6">
            <a:extLst>
              <a:ext uri="{FF2B5EF4-FFF2-40B4-BE49-F238E27FC236}">
                <a16:creationId xmlns:a16="http://schemas.microsoft.com/office/drawing/2014/main" id="{A10B69A9-82E4-4ABF-A238-2FFE43C5EB52}"/>
              </a:ext>
            </a:extLst>
          </p:cNvPr>
          <p:cNvSpPr>
            <a:spLocks noGrp="1"/>
          </p:cNvSpPr>
          <p:nvPr>
            <p:ph type="sldNum" sz="quarter" idx="12"/>
          </p:nvPr>
        </p:nvSpPr>
        <p:spPr/>
        <p:txBody>
          <a:bodyPr/>
          <a:lstStyle/>
          <a:p>
            <a:pPr defTabSz="658459" fontAlgn="auto">
              <a:spcBef>
                <a:spcPts val="0"/>
              </a:spcBef>
              <a:spcAft>
                <a:spcPts val="0"/>
              </a:spcAft>
            </a:pPr>
            <a:fld id="{E2996F35-DD5B-4260-8F2F-183CFBA9FC82}"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12488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88587986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337594919"/>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3CD12D6C-D940-4C64-876A-34C79F1C0E45}" type="datetimeFigureOut">
              <a:rPr lang="en-US" smtClean="0"/>
              <a:t>7/13/2018</a:t>
            </a:fld>
            <a:endParaRPr lang="en-US"/>
          </a:p>
        </p:txBody>
      </p:sp>
      <p:sp>
        <p:nvSpPr>
          <p:cNvPr id="5" name="Footer Placeholder 4"/>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D8011F7-B38E-4E6B-B5BA-A0BED45E8374}" type="slidenum">
              <a:rPr lang="en-US" smtClean="0"/>
              <a:t>‹#›</a:t>
            </a:fld>
            <a:endParaRPr lang="en-US"/>
          </a:p>
        </p:txBody>
      </p:sp>
    </p:spTree>
    <p:extLst>
      <p:ext uri="{BB962C8B-B14F-4D97-AF65-F5344CB8AC3E}">
        <p14:creationId xmlns:p14="http://schemas.microsoft.com/office/powerpoint/2010/main" val="639272078"/>
      </p:ext>
    </p:extLst>
  </p:cSld>
  <p:clrMap bg1="dk1" tx1="lt1" bg2="dk2" tx2="lt2" accent1="accent1" accent2="accent2" accent3="accent3" accent4="accent4" accent5="accent5" accent6="accent6" hlink="hlink" folHlink="folHlink"/>
  <p:sldLayoutIdLst>
    <p:sldLayoutId id="2147483701" r:id="rId1"/>
    <p:sldLayoutId id="2147483702" r:id="rId2"/>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77A23D-69A8-45DF-B667-4647C706E2F6}"/>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6E3D9D-BD0A-4243-A490-B18A2FBDAA0E}"/>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B586D-4BBE-43EC-B709-FA1F30575AB4}"/>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43586CE1-16DC-4B90-969D-A234FA1F4F38}" type="datetimeFigureOut">
              <a:rPr lang="en-US" smtClean="0"/>
              <a:t>7/13/2018</a:t>
            </a:fld>
            <a:endParaRPr lang="en-US"/>
          </a:p>
        </p:txBody>
      </p:sp>
      <p:sp>
        <p:nvSpPr>
          <p:cNvPr id="5" name="Footer Placeholder 4">
            <a:extLst>
              <a:ext uri="{FF2B5EF4-FFF2-40B4-BE49-F238E27FC236}">
                <a16:creationId xmlns:a16="http://schemas.microsoft.com/office/drawing/2014/main" id="{0C5302A1-E267-4588-B6EA-F7439346CF9A}"/>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8E42BB-2BAD-44E9-88E9-67E95C5660BD}"/>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E2996F35-DD5B-4260-8F2F-183CFBA9FC82}" type="slidenum">
              <a:rPr lang="en-US" smtClean="0"/>
              <a:t>‹#›</a:t>
            </a:fld>
            <a:endParaRPr lang="en-US"/>
          </a:p>
        </p:txBody>
      </p:sp>
    </p:spTree>
    <p:extLst>
      <p:ext uri="{BB962C8B-B14F-4D97-AF65-F5344CB8AC3E}">
        <p14:creationId xmlns:p14="http://schemas.microsoft.com/office/powerpoint/2010/main" val="2013609963"/>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Good news from Israel:</a:t>
            </a:r>
          </a:p>
          <a:p>
            <a:r>
              <a:rPr lang="en-US" dirty="0"/>
              <a:t>Two items</a:t>
            </a:r>
          </a:p>
        </p:txBody>
      </p:sp>
    </p:spTree>
    <p:extLst>
      <p:ext uri="{BB962C8B-B14F-4D97-AF65-F5344CB8AC3E}">
        <p14:creationId xmlns:p14="http://schemas.microsoft.com/office/powerpoint/2010/main" val="128265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24:14-16</a:t>
            </a:r>
          </a:p>
        </p:txBody>
      </p:sp>
    </p:spTree>
    <p:extLst>
      <p:ext uri="{BB962C8B-B14F-4D97-AF65-F5344CB8AC3E}">
        <p14:creationId xmlns:p14="http://schemas.microsoft.com/office/powerpoint/2010/main" val="189372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altLang="en-US" sz="2000" dirty="0" err="1">
                <a:solidFill>
                  <a:srgbClr val="FFFF00"/>
                </a:solidFill>
              </a:rPr>
              <a:t>Mattityahu</a:t>
            </a:r>
            <a:r>
              <a:rPr lang="en-US" altLang="en-US" sz="2000" dirty="0">
                <a:solidFill>
                  <a:srgbClr val="FFFF00"/>
                </a:solidFill>
              </a:rPr>
              <a:t> (Matthew) 24:14</a:t>
            </a:r>
            <a:endParaRPr lang="en-US" sz="2000" dirty="0"/>
          </a:p>
          <a:p>
            <a:pPr algn="l"/>
            <a:r>
              <a:rPr lang="en-US" dirty="0"/>
              <a:t>This Good News of the kingdom shall be proclaimed </a:t>
            </a:r>
            <a:r>
              <a:rPr lang="en-US" dirty="0">
                <a:solidFill>
                  <a:srgbClr val="FFFF99"/>
                </a:solidFill>
              </a:rPr>
              <a:t>in the whole world</a:t>
            </a:r>
            <a:r>
              <a:rPr lang="en-US" dirty="0"/>
              <a:t> as a testimony to all the nations, and then the end will come.</a:t>
            </a:r>
          </a:p>
        </p:txBody>
      </p:sp>
    </p:spTree>
    <p:extLst>
      <p:ext uri="{BB962C8B-B14F-4D97-AF65-F5344CB8AC3E}">
        <p14:creationId xmlns:p14="http://schemas.microsoft.com/office/powerpoint/2010/main" val="289482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321" dirty="0"/>
              <a:t>‏ </a:t>
            </a:r>
            <a:r>
              <a:rPr lang="he-IL" sz="3889" b="1" dirty="0">
                <a:latin typeface="David" panose="020E0502060401010101" pitchFamily="34" charset="-79"/>
                <a:cs typeface="David" panose="020E0502060401010101" pitchFamily="34" charset="-79"/>
              </a:rPr>
              <a:t>”לָכֵן כַּאֲשֶׁר תִּרְאוּ אֶת הַשִּׁקּוּץ הַמְּשֹׁמֵם, כַּנֶּאֱמַר בְּפִי דָּנִיאֵל הַנָּבִיא, </a:t>
            </a:r>
            <a:r>
              <a:rPr lang="en-US" baseline="30000" dirty="0"/>
              <a:t>    </a:t>
            </a:r>
          </a:p>
          <a:p>
            <a:r>
              <a:rPr lang="en-US" baseline="30000" dirty="0"/>
              <a:t> </a:t>
            </a:r>
            <a:r>
              <a:rPr lang="en-US" sz="4000" baseline="30000" dirty="0"/>
              <a:t> </a:t>
            </a:r>
            <a:r>
              <a:rPr lang="en-US" sz="4000" dirty="0"/>
              <a:t>“So when you see the abomination that causes devastation spoken about through the prophet </a:t>
            </a:r>
            <a:r>
              <a:rPr lang="en-US" sz="4000" dirty="0" err="1"/>
              <a:t>Dani’el</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65573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321" dirty="0"/>
              <a:t>‏ </a:t>
            </a:r>
            <a:r>
              <a:rPr lang="he-IL" sz="3889" b="1" dirty="0">
                <a:latin typeface="David" panose="020E0502060401010101" pitchFamily="34" charset="-79"/>
                <a:cs typeface="David" panose="020E0502060401010101" pitchFamily="34" charset="-79"/>
              </a:rPr>
              <a:t>”עוֹמֵד בְּמָקוֹם קָדוֹשׁ — עַל הַקּוֹרֵא לְהָבִין - </a:t>
            </a:r>
            <a:r>
              <a:rPr lang="en-US" baseline="30000" dirty="0"/>
              <a:t>    </a:t>
            </a:r>
          </a:p>
          <a:p>
            <a:pPr algn="r"/>
            <a:endParaRPr lang="en-US" baseline="30000" dirty="0"/>
          </a:p>
          <a:p>
            <a:r>
              <a:rPr lang="en-US" baseline="30000" dirty="0"/>
              <a:t>  </a:t>
            </a:r>
            <a:r>
              <a:rPr lang="en-US" sz="4000" baseline="30000" dirty="0"/>
              <a:t>”</a:t>
            </a:r>
            <a:r>
              <a:rPr lang="en-US" sz="4000" dirty="0"/>
              <a:t>standing in the Holy Place”</a:t>
            </a:r>
            <a:r>
              <a:rPr lang="en-US" sz="4000" baseline="30000" dirty="0"/>
              <a:t> </a:t>
            </a:r>
            <a:r>
              <a:rPr lang="en-US" sz="4000" dirty="0"/>
              <a:t>(let the reader understand the allusion),</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77444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 אֲזַי הַנִּמְצָאִים בִּיהוּדָה, שֶׁיָּנוּסוּ אֶל הֶהָרִים: </a:t>
            </a:r>
            <a:r>
              <a:rPr lang="en-US" baseline="30000" dirty="0"/>
              <a:t>    </a:t>
            </a:r>
          </a:p>
          <a:p>
            <a:r>
              <a:rPr lang="en-US" baseline="30000" dirty="0"/>
              <a:t>  </a:t>
            </a:r>
            <a:r>
              <a:rPr lang="en-US" sz="4000" dirty="0"/>
              <a:t>“that will be the time for those in </a:t>
            </a:r>
            <a:r>
              <a:rPr lang="en-US" sz="4000" dirty="0" err="1"/>
              <a:t>Y’hudah</a:t>
            </a:r>
            <a:r>
              <a:rPr lang="en-US" sz="4000" dirty="0"/>
              <a:t> to escape to the hills.”</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86912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EA6192A6-FAD1-4DA0-8570-720A69DF2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0"/>
            <a:ext cx="712946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5F629E-F20C-4742-987D-8725FFB11EEA}"/>
              </a:ext>
            </a:extLst>
          </p:cNvPr>
          <p:cNvSpPr txBox="1"/>
          <p:nvPr/>
        </p:nvSpPr>
        <p:spPr>
          <a:xfrm>
            <a:off x="1259390" y="4324350"/>
            <a:ext cx="6258508"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Atomic bomb detonation</a:t>
            </a:r>
          </a:p>
        </p:txBody>
      </p:sp>
    </p:spTree>
    <p:extLst>
      <p:ext uri="{BB962C8B-B14F-4D97-AF65-F5344CB8AC3E}">
        <p14:creationId xmlns:p14="http://schemas.microsoft.com/office/powerpoint/2010/main" val="194790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On </a:t>
            </a:r>
            <a:r>
              <a:rPr lang="en-US" u="sng" dirty="0"/>
              <a:t>August 6, 1945</a:t>
            </a:r>
            <a:r>
              <a:rPr lang="en-US" dirty="0"/>
              <a:t>, a uranium-based weapon, Little Boy, was detonated above the Japanese city of Hiroshima, and three days later, another weapon, Fat Man, was detonated above the Japanese city of Nagasaki. On </a:t>
            </a:r>
            <a:r>
              <a:rPr lang="en-US" u="sng" dirty="0"/>
              <a:t>August 15,1945</a:t>
            </a:r>
            <a:r>
              <a:rPr lang="en-US" dirty="0"/>
              <a:t>, Japanese Emperor Hirohito announced Japan's surrender.</a:t>
            </a:r>
          </a:p>
        </p:txBody>
      </p:sp>
    </p:spTree>
    <p:extLst>
      <p:ext uri="{BB962C8B-B14F-4D97-AF65-F5344CB8AC3E}">
        <p14:creationId xmlns:p14="http://schemas.microsoft.com/office/powerpoint/2010/main" val="289463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Power, a whole new form </a:t>
            </a:r>
          </a:p>
          <a:p>
            <a:r>
              <a:rPr lang="en-US" dirty="0"/>
              <a:t>and level of power </a:t>
            </a:r>
          </a:p>
          <a:p>
            <a:r>
              <a:rPr lang="en-US" dirty="0"/>
              <a:t>for outreach before the end..</a:t>
            </a:r>
          </a:p>
        </p:txBody>
      </p:sp>
    </p:spTree>
    <p:extLst>
      <p:ext uri="{BB962C8B-B14F-4D97-AF65-F5344CB8AC3E}">
        <p14:creationId xmlns:p14="http://schemas.microsoft.com/office/powerpoint/2010/main" val="259041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76213" indent="-176213" algn="l">
              <a:buFont typeface="Arial" panose="020B0604020202020204" pitchFamily="34" charset="0"/>
              <a:buChar char="•"/>
            </a:pPr>
            <a:r>
              <a:rPr lang="en-US" dirty="0"/>
              <a:t>published </a:t>
            </a:r>
          </a:p>
          <a:p>
            <a:pPr algn="l"/>
            <a:r>
              <a:rPr lang="en-US" dirty="0">
                <a:solidFill>
                  <a:srgbClr val="FFFF99"/>
                </a:solidFill>
              </a:rPr>
              <a:t>1946</a:t>
            </a:r>
          </a:p>
          <a:p>
            <a:pPr marL="176213" indent="-176213" algn="l">
              <a:buFont typeface="Arial" panose="020B0604020202020204" pitchFamily="34" charset="0"/>
              <a:buChar char="•"/>
            </a:pPr>
            <a:r>
              <a:rPr lang="en-US" i="1" dirty="0"/>
              <a:t>Atomic Power </a:t>
            </a:r>
          </a:p>
          <a:p>
            <a:pPr algn="l"/>
            <a:r>
              <a:rPr lang="en-US" i="1" dirty="0"/>
              <a:t>with God </a:t>
            </a:r>
          </a:p>
          <a:p>
            <a:pPr marL="342900" indent="-342900" algn="l">
              <a:buFont typeface="Arial" panose="020B0604020202020204" pitchFamily="34" charset="0"/>
              <a:buChar char="•"/>
            </a:pPr>
            <a:r>
              <a:rPr lang="en-US" dirty="0"/>
              <a:t>Fasting </a:t>
            </a:r>
          </a:p>
          <a:p>
            <a:pPr algn="l"/>
            <a:r>
              <a:rPr lang="en-US" dirty="0"/>
              <a:t>movement </a:t>
            </a:r>
          </a:p>
          <a:p>
            <a:pPr algn="l"/>
            <a:r>
              <a:rPr lang="en-US" dirty="0"/>
              <a:t>in response</a:t>
            </a:r>
          </a:p>
          <a:p>
            <a:pPr algn="l"/>
            <a:endParaRPr lang="en-US" dirty="0"/>
          </a:p>
        </p:txBody>
      </p:sp>
      <p:pic>
        <p:nvPicPr>
          <p:cNvPr id="1026" name="Picture 2" descr="Image result for atomic power with god through fasting and prayer">
            <a:extLst>
              <a:ext uri="{FF2B5EF4-FFF2-40B4-BE49-F238E27FC236}">
                <a16:creationId xmlns:a16="http://schemas.microsoft.com/office/drawing/2014/main" id="{7ABCAE70-4F00-49FD-B88E-38B9A5566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837" y="0"/>
            <a:ext cx="33718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11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14300" indent="-114300" algn="l">
              <a:buFont typeface="Arial" panose="020B0604020202020204" pitchFamily="34" charset="0"/>
              <a:buChar char="•"/>
            </a:pPr>
            <a:r>
              <a:rPr lang="en-US" dirty="0"/>
              <a:t>Then in 1947-1952 the great healing revival broke out with men like William Branham, Oral Roberts, and T.L. Osborne</a:t>
            </a:r>
          </a:p>
          <a:p>
            <a:pPr marL="114300" indent="-114300" algn="l">
              <a:buFont typeface="Arial" panose="020B0604020202020204" pitchFamily="34" charset="0"/>
              <a:buChar char="•"/>
            </a:pPr>
            <a:endParaRPr lang="en-US" dirty="0"/>
          </a:p>
          <a:p>
            <a:pPr marL="114300" indent="-114300" algn="l">
              <a:buFont typeface="Arial" panose="020B0604020202020204" pitchFamily="34" charset="0"/>
              <a:buChar char="•"/>
            </a:pPr>
            <a:r>
              <a:rPr lang="en-US" dirty="0"/>
              <a:t>Big Tent</a:t>
            </a:r>
          </a:p>
        </p:txBody>
      </p:sp>
    </p:spTree>
    <p:extLst>
      <p:ext uri="{BB962C8B-B14F-4D97-AF65-F5344CB8AC3E}">
        <p14:creationId xmlns:p14="http://schemas.microsoft.com/office/powerpoint/2010/main" val="313000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Israeli technology key to rescue of Thai soccer team boys</a:t>
            </a:r>
          </a:p>
          <a:p>
            <a:pPr algn="l"/>
            <a:r>
              <a:rPr lang="en-US" dirty="0"/>
              <a:t>A sophisticated Israeli communication system was donated to the rescue effort by </a:t>
            </a:r>
            <a:r>
              <a:rPr lang="en-US" dirty="0" err="1"/>
              <a:t>Maxtech</a:t>
            </a:r>
            <a:r>
              <a:rPr lang="en-US" dirty="0"/>
              <a:t> in Israel. The lack of reliable communication tools hampered earlier rescue attempts. </a:t>
            </a:r>
          </a:p>
        </p:txBody>
      </p:sp>
    </p:spTree>
    <p:extLst>
      <p:ext uri="{BB962C8B-B14F-4D97-AF65-F5344CB8AC3E}">
        <p14:creationId xmlns:p14="http://schemas.microsoft.com/office/powerpoint/2010/main" val="3607730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1947 Partition plan</a:t>
            </a:r>
          </a:p>
          <a:p>
            <a:pPr marL="228600" indent="-228600" algn="l">
              <a:buFont typeface="Arial" panose="020B0604020202020204" pitchFamily="34" charset="0"/>
              <a:buChar char="•"/>
            </a:pPr>
            <a:r>
              <a:rPr lang="en-US" dirty="0"/>
              <a:t>Jewish state blue</a:t>
            </a:r>
          </a:p>
          <a:p>
            <a:pPr marL="228600" indent="-228600" algn="l">
              <a:buFont typeface="Arial" panose="020B0604020202020204" pitchFamily="34" charset="0"/>
              <a:buChar char="•"/>
            </a:pPr>
            <a:r>
              <a:rPr lang="en-US" dirty="0"/>
              <a:t>Arab state orange</a:t>
            </a:r>
          </a:p>
          <a:p>
            <a:pPr marL="228600" indent="-228600" algn="l">
              <a:buFont typeface="Arial" panose="020B0604020202020204" pitchFamily="34" charset="0"/>
              <a:buChar char="•"/>
            </a:pPr>
            <a:r>
              <a:rPr lang="en-US" dirty="0"/>
              <a:t>Jerusalem white </a:t>
            </a:r>
          </a:p>
          <a:p>
            <a:pPr algn="l"/>
            <a:r>
              <a:rPr lang="en-US" dirty="0"/>
              <a:t>  internationalized</a:t>
            </a:r>
          </a:p>
          <a:p>
            <a:pPr marL="228600" indent="-228600" algn="l">
              <a:buFont typeface="Arial" panose="020B0604020202020204" pitchFamily="34" charset="0"/>
              <a:buChar char="•"/>
            </a:pPr>
            <a:r>
              <a:rPr lang="en-US" dirty="0">
                <a:solidFill>
                  <a:srgbClr val="FFFF99"/>
                </a:solidFill>
              </a:rPr>
              <a:t>Needed 2/3 majority</a:t>
            </a:r>
          </a:p>
          <a:p>
            <a:pPr algn="l"/>
            <a:r>
              <a:rPr lang="en-US" dirty="0">
                <a:solidFill>
                  <a:srgbClr val="FFFF99"/>
                </a:solidFill>
              </a:rPr>
              <a:t>in UN </a:t>
            </a:r>
            <a:r>
              <a:rPr lang="en-US" dirty="0" err="1">
                <a:solidFill>
                  <a:srgbClr val="FFFF99"/>
                </a:solidFill>
              </a:rPr>
              <a:t>Gen’l</a:t>
            </a:r>
            <a:r>
              <a:rPr lang="en-US" dirty="0">
                <a:solidFill>
                  <a:srgbClr val="FFFF99"/>
                </a:solidFill>
              </a:rPr>
              <a:t> Assembly</a:t>
            </a:r>
          </a:p>
          <a:p>
            <a:pPr algn="l"/>
            <a:endParaRPr lang="en-US" dirty="0"/>
          </a:p>
        </p:txBody>
      </p:sp>
      <p:pic>
        <p:nvPicPr>
          <p:cNvPr id="3074" name="Picture 2" descr="https://upload.wikimedia.org/wikipedia/commons/b/bd/UN_Palestine_Partition_Versions_1947.jpg">
            <a:extLst>
              <a:ext uri="{FF2B5EF4-FFF2-40B4-BE49-F238E27FC236}">
                <a16:creationId xmlns:a16="http://schemas.microsoft.com/office/drawing/2014/main" id="{B58CA713-07A3-4413-BA8F-3BDCDDB8BA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837" y="0"/>
            <a:ext cx="24828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63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 29 November 1947, the United Nations General Assembly voted 33 to 13, with 10 abstentions and 1 absent, in favor of the modified Partition Plan. </a:t>
            </a:r>
            <a:r>
              <a:rPr lang="en-US" dirty="0">
                <a:solidFill>
                  <a:srgbClr val="FFFF99"/>
                </a:solidFill>
              </a:rPr>
              <a:t>All Soviet republics voted FOR.  [To antagonize the British.]</a:t>
            </a:r>
          </a:p>
          <a:p>
            <a:pPr algn="l"/>
            <a:r>
              <a:rPr lang="en-US" dirty="0"/>
              <a:t>Diplomatic miracle.</a:t>
            </a:r>
          </a:p>
        </p:txBody>
      </p:sp>
    </p:spTree>
    <p:extLst>
      <p:ext uri="{BB962C8B-B14F-4D97-AF65-F5344CB8AC3E}">
        <p14:creationId xmlns:p14="http://schemas.microsoft.com/office/powerpoint/2010/main" val="232165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14300" indent="-114300" algn="l">
              <a:buFont typeface="Arial" panose="020B0604020202020204" pitchFamily="34" charset="0"/>
              <a:buChar char="•"/>
            </a:pPr>
            <a:r>
              <a:rPr lang="en-US" dirty="0"/>
              <a:t>In 1948 the "Latter Rain" outpouring hit North </a:t>
            </a:r>
            <a:r>
              <a:rPr lang="en-US" dirty="0" err="1"/>
              <a:t>Battleford</a:t>
            </a:r>
            <a:r>
              <a:rPr lang="en-US" dirty="0"/>
              <a:t>, Canada, and swept into the United States. </a:t>
            </a:r>
          </a:p>
        </p:txBody>
      </p:sp>
    </p:spTree>
    <p:extLst>
      <p:ext uri="{BB962C8B-B14F-4D97-AF65-F5344CB8AC3E}">
        <p14:creationId xmlns:p14="http://schemas.microsoft.com/office/powerpoint/2010/main" val="71548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14300" indent="-114300" algn="l">
              <a:buFont typeface="Arial" panose="020B0604020202020204" pitchFamily="34" charset="0"/>
              <a:buChar char="•"/>
            </a:pPr>
            <a:r>
              <a:rPr lang="en-US" dirty="0"/>
              <a:t>In 1948 </a:t>
            </a:r>
            <a:r>
              <a:rPr lang="en-US" dirty="0">
                <a:solidFill>
                  <a:srgbClr val="FFFF99"/>
                </a:solidFill>
              </a:rPr>
              <a:t>Bill Bright </a:t>
            </a:r>
            <a:r>
              <a:rPr lang="en-US" dirty="0"/>
              <a:t>saw a vision of college campus awakenings, </a:t>
            </a:r>
          </a:p>
          <a:p>
            <a:pPr marL="114300" indent="-114300" algn="l">
              <a:buFont typeface="Arial" panose="020B0604020202020204" pitchFamily="34" charset="0"/>
              <a:buChar char="•"/>
            </a:pPr>
            <a:r>
              <a:rPr lang="en-US" dirty="0">
                <a:solidFill>
                  <a:srgbClr val="FFFF99"/>
                </a:solidFill>
              </a:rPr>
              <a:t>Billy Graham's </a:t>
            </a:r>
            <a:r>
              <a:rPr lang="en-US" dirty="0"/>
              <a:t>ministry was released in 1949 </a:t>
            </a:r>
          </a:p>
          <a:p>
            <a:pPr marL="114300" indent="-114300" algn="l">
              <a:buFont typeface="Arial" panose="020B0604020202020204" pitchFamily="34" charset="0"/>
              <a:buChar char="•"/>
            </a:pPr>
            <a:r>
              <a:rPr lang="en-US" dirty="0"/>
              <a:t>The Asbury College revival, along with many others, commenced in 1950.</a:t>
            </a:r>
          </a:p>
          <a:p>
            <a:pPr algn="l"/>
            <a:endParaRPr lang="en-US" dirty="0"/>
          </a:p>
        </p:txBody>
      </p:sp>
    </p:spTree>
    <p:extLst>
      <p:ext uri="{BB962C8B-B14F-4D97-AF65-F5344CB8AC3E}">
        <p14:creationId xmlns:p14="http://schemas.microsoft.com/office/powerpoint/2010/main" val="2183913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76213" indent="-176213" algn="l">
              <a:buFont typeface="Arial" panose="020B0604020202020204" pitchFamily="34" charset="0"/>
              <a:buChar char="•"/>
            </a:pPr>
            <a:r>
              <a:rPr lang="en-US" i="1" dirty="0"/>
              <a:t>Atomic Power </a:t>
            </a:r>
          </a:p>
          <a:p>
            <a:pPr algn="l"/>
            <a:r>
              <a:rPr lang="en-US" i="1" dirty="0"/>
              <a:t>with God </a:t>
            </a:r>
          </a:p>
          <a:p>
            <a:pPr marL="176213" indent="-176213" algn="l">
              <a:buFont typeface="Arial" panose="020B0604020202020204" pitchFamily="34" charset="0"/>
              <a:buChar char="•"/>
            </a:pPr>
            <a:r>
              <a:rPr lang="en-US" dirty="0"/>
              <a:t>published </a:t>
            </a:r>
          </a:p>
          <a:p>
            <a:pPr algn="l"/>
            <a:r>
              <a:rPr lang="en-US" dirty="0"/>
              <a:t>1946</a:t>
            </a:r>
          </a:p>
          <a:p>
            <a:pPr marL="342900" indent="-342900" algn="l">
              <a:buFont typeface="Arial" panose="020B0604020202020204" pitchFamily="34" charset="0"/>
              <a:buChar char="•"/>
            </a:pPr>
            <a:r>
              <a:rPr lang="en-US" dirty="0"/>
              <a:t>Fasting </a:t>
            </a:r>
          </a:p>
          <a:p>
            <a:pPr algn="l"/>
            <a:r>
              <a:rPr lang="en-US" dirty="0"/>
              <a:t>movement in </a:t>
            </a:r>
          </a:p>
          <a:p>
            <a:pPr algn="l"/>
            <a:r>
              <a:rPr lang="en-US" dirty="0"/>
              <a:t>response</a:t>
            </a:r>
            <a:r>
              <a:rPr lang="en-US" dirty="0">
                <a:sym typeface="Wingdings" panose="05000000000000000000" pitchFamily="2" charset="2"/>
              </a:rPr>
              <a:t> </a:t>
            </a:r>
            <a:r>
              <a:rPr lang="en-US" u="sng" dirty="0">
                <a:solidFill>
                  <a:srgbClr val="FFFF99"/>
                </a:solidFill>
                <a:sym typeface="Wingdings" panose="05000000000000000000" pitchFamily="2" charset="2"/>
              </a:rPr>
              <a:t>revival</a:t>
            </a:r>
            <a:endParaRPr lang="en-US" u="sng" dirty="0">
              <a:solidFill>
                <a:srgbClr val="FFFF99"/>
              </a:solidFill>
            </a:endParaRPr>
          </a:p>
          <a:p>
            <a:pPr algn="l"/>
            <a:endParaRPr lang="en-US" dirty="0"/>
          </a:p>
        </p:txBody>
      </p:sp>
      <p:pic>
        <p:nvPicPr>
          <p:cNvPr id="1026" name="Picture 2" descr="Image result for atomic power with god through fasting and prayer">
            <a:extLst>
              <a:ext uri="{FF2B5EF4-FFF2-40B4-BE49-F238E27FC236}">
                <a16:creationId xmlns:a16="http://schemas.microsoft.com/office/drawing/2014/main" id="{7ABCAE70-4F00-49FD-B88E-38B9A5566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837" y="0"/>
            <a:ext cx="33718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6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3C82F7C-2088-48C4-A5BA-0FD934AF01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90" t="11805" r="27110" b="19999"/>
          <a:stretch/>
        </p:blipFill>
        <p:spPr>
          <a:xfrm>
            <a:off x="1272986" y="0"/>
            <a:ext cx="6232902" cy="5107517"/>
          </a:xfrm>
          <a:prstGeom prst="rect">
            <a:avLst/>
          </a:prstGeom>
        </p:spPr>
      </p:pic>
    </p:spTree>
    <p:extLst>
      <p:ext uri="{BB962C8B-B14F-4D97-AF65-F5344CB8AC3E}">
        <p14:creationId xmlns:p14="http://schemas.microsoft.com/office/powerpoint/2010/main" val="2800644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Five major leaders spoke of Messianic Jewish  </a:t>
            </a:r>
            <a:r>
              <a:rPr lang="en-US" dirty="0">
                <a:solidFill>
                  <a:srgbClr val="FFFF99"/>
                </a:solidFill>
              </a:rPr>
              <a:t>breakthrough</a:t>
            </a:r>
          </a:p>
          <a:p>
            <a:pPr marL="228600" indent="-228600" algn="l">
              <a:buFont typeface="Arial" panose="020B0604020202020204" pitchFamily="34" charset="0"/>
              <a:buChar char="•"/>
            </a:pPr>
            <a:r>
              <a:rPr lang="en-US" dirty="0"/>
              <a:t>Paul Wilbur</a:t>
            </a:r>
          </a:p>
          <a:p>
            <a:pPr marL="228600" indent="-228600" algn="l">
              <a:buFont typeface="Arial" panose="020B0604020202020204" pitchFamily="34" charset="0"/>
              <a:buChar char="•"/>
            </a:pPr>
            <a:r>
              <a:rPr lang="en-US" dirty="0"/>
              <a:t>Frank </a:t>
            </a:r>
            <a:r>
              <a:rPr lang="en-US" dirty="0" err="1"/>
              <a:t>Lowinger</a:t>
            </a:r>
            <a:r>
              <a:rPr lang="en-US" dirty="0"/>
              <a:t> – Buffalo</a:t>
            </a:r>
          </a:p>
          <a:p>
            <a:pPr marL="228600" indent="-228600" algn="l">
              <a:buFont typeface="Arial" panose="020B0604020202020204" pitchFamily="34" charset="0"/>
              <a:buChar char="•"/>
            </a:pPr>
            <a:r>
              <a:rPr lang="en-US" dirty="0"/>
              <a:t>Jason </a:t>
            </a:r>
            <a:r>
              <a:rPr lang="en-US" dirty="0" err="1"/>
              <a:t>Soebel</a:t>
            </a:r>
            <a:r>
              <a:rPr lang="en-US" dirty="0"/>
              <a:t> -- Los Angeles</a:t>
            </a:r>
          </a:p>
          <a:p>
            <a:pPr marL="228600" indent="-228600" algn="l">
              <a:buFont typeface="Arial" panose="020B0604020202020204" pitchFamily="34" charset="0"/>
              <a:buChar char="•"/>
            </a:pPr>
            <a:r>
              <a:rPr lang="en-US" dirty="0"/>
              <a:t>David Chernoff – Philadelphia</a:t>
            </a:r>
          </a:p>
          <a:p>
            <a:pPr marL="228600" indent="-228600" algn="l">
              <a:buFont typeface="Arial" panose="020B0604020202020204" pitchFamily="34" charset="0"/>
              <a:buChar char="•"/>
            </a:pPr>
            <a:r>
              <a:rPr lang="en-US" dirty="0"/>
              <a:t>Jeff Forman – Toronto</a:t>
            </a:r>
          </a:p>
        </p:txBody>
      </p:sp>
    </p:spTree>
    <p:extLst>
      <p:ext uri="{BB962C8B-B14F-4D97-AF65-F5344CB8AC3E}">
        <p14:creationId xmlns:p14="http://schemas.microsoft.com/office/powerpoint/2010/main" val="3127787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Lou Engle, </a:t>
            </a:r>
          </a:p>
          <a:p>
            <a:pPr algn="l"/>
            <a:r>
              <a:rPr lang="en-US" dirty="0"/>
              <a:t>this year’s</a:t>
            </a:r>
          </a:p>
          <a:p>
            <a:pPr algn="l"/>
            <a:r>
              <a:rPr lang="en-US" dirty="0"/>
              <a:t>Messiah</a:t>
            </a:r>
          </a:p>
          <a:p>
            <a:pPr algn="l"/>
            <a:r>
              <a:rPr lang="en-US" dirty="0"/>
              <a:t>Conference</a:t>
            </a:r>
          </a:p>
          <a:p>
            <a:pPr algn="l"/>
            <a:r>
              <a:rPr lang="en-US" dirty="0"/>
              <a:t>invitee from</a:t>
            </a:r>
          </a:p>
          <a:p>
            <a:pPr algn="l"/>
            <a:r>
              <a:rPr lang="en-US" dirty="0"/>
              <a:t>the church</a:t>
            </a:r>
          </a:p>
          <a:p>
            <a:pPr algn="l"/>
            <a:r>
              <a:rPr lang="en-US" dirty="0"/>
              <a:t>world.</a:t>
            </a:r>
          </a:p>
        </p:txBody>
      </p:sp>
      <p:pic>
        <p:nvPicPr>
          <p:cNvPr id="7170" name="Picture 2" descr="He hopes 120,000 of all ages will join together for a day of worship and pray at the enormous venue.">
            <a:extLst>
              <a:ext uri="{FF2B5EF4-FFF2-40B4-BE49-F238E27FC236}">
                <a16:creationId xmlns:a16="http://schemas.microsoft.com/office/drawing/2014/main" id="{359C65FE-F736-488A-A668-2BBC453DC5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04" r="22815"/>
          <a:stretch/>
        </p:blipFill>
        <p:spPr bwMode="auto">
          <a:xfrm>
            <a:off x="3551237" y="19050"/>
            <a:ext cx="484094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50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Lou Engle</a:t>
            </a:r>
            <a:br>
              <a:rPr lang="en-US" dirty="0"/>
            </a:br>
            <a:r>
              <a:rPr lang="en-US" dirty="0"/>
              <a:t>8th Gen preacher.  His ancestor was the original settler who founded Brethren in Christ, Messiah Bible College their school.  He played </a:t>
            </a:r>
            <a:r>
              <a:rPr lang="en-US" dirty="0" err="1"/>
              <a:t>bball</a:t>
            </a:r>
            <a:r>
              <a:rPr lang="en-US" dirty="0"/>
              <a:t> on this floor, adapted as our sanctuary.</a:t>
            </a:r>
            <a:br>
              <a:rPr lang="en-US" dirty="0"/>
            </a:br>
            <a:endParaRPr lang="en-US" dirty="0"/>
          </a:p>
        </p:txBody>
      </p:sp>
    </p:spTree>
    <p:extLst>
      <p:ext uri="{BB962C8B-B14F-4D97-AF65-F5344CB8AC3E}">
        <p14:creationId xmlns:p14="http://schemas.microsoft.com/office/powerpoint/2010/main" val="523918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Louis Engle Messiah College Basketball statistics: </a:t>
            </a:r>
          </a:p>
          <a:p>
            <a:pPr marL="228600" indent="-228600" algn="l">
              <a:buFont typeface="Arial" panose="020B0604020202020204" pitchFamily="34" charset="0"/>
              <a:buChar char="•"/>
            </a:pPr>
            <a:r>
              <a:rPr lang="en-US" dirty="0"/>
              <a:t>122 games </a:t>
            </a:r>
          </a:p>
          <a:p>
            <a:pPr marL="228600" indent="-228600" algn="l">
              <a:buFont typeface="Arial" panose="020B0604020202020204" pitchFamily="34" charset="0"/>
              <a:buChar char="•"/>
            </a:pPr>
            <a:r>
              <a:rPr lang="en-US" dirty="0"/>
              <a:t>1975-1976 </a:t>
            </a:r>
          </a:p>
          <a:p>
            <a:pPr marL="228600" indent="-228600" algn="l">
              <a:buFont typeface="Arial" panose="020B0604020202020204" pitchFamily="34" charset="0"/>
              <a:buChar char="•"/>
            </a:pPr>
            <a:r>
              <a:rPr lang="en-US" dirty="0"/>
              <a:t>total points: 1576</a:t>
            </a:r>
          </a:p>
          <a:p>
            <a:pPr marL="228600" indent="-228600" algn="l">
              <a:buFont typeface="Arial" panose="020B0604020202020204" pitchFamily="34" charset="0"/>
              <a:buChar char="•"/>
            </a:pPr>
            <a:r>
              <a:rPr lang="en-US" dirty="0"/>
              <a:t>Target of evangelistic club; </a:t>
            </a:r>
            <a:r>
              <a:rPr lang="en-US" dirty="0">
                <a:solidFill>
                  <a:srgbClr val="FFFF99"/>
                </a:solidFill>
              </a:rPr>
              <a:t>least likely to be reached</a:t>
            </a:r>
          </a:p>
        </p:txBody>
      </p:sp>
    </p:spTree>
    <p:extLst>
      <p:ext uri="{BB962C8B-B14F-4D97-AF65-F5344CB8AC3E}">
        <p14:creationId xmlns:p14="http://schemas.microsoft.com/office/powerpoint/2010/main" val="116222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Because of the distance and depth – </a:t>
            </a:r>
            <a:r>
              <a:rPr lang="en-US" dirty="0" err="1"/>
              <a:t>MaxTech’s</a:t>
            </a:r>
            <a:r>
              <a:rPr lang="en-US" dirty="0"/>
              <a:t> devices communicate wirelessly between one another – one link at a time. It’s akin to beacons being lit one hilltop after another, gradually sending a message in a type of relay league.</a:t>
            </a:r>
          </a:p>
        </p:txBody>
      </p:sp>
    </p:spTree>
    <p:extLst>
      <p:ext uri="{BB962C8B-B14F-4D97-AF65-F5344CB8AC3E}">
        <p14:creationId xmlns:p14="http://schemas.microsoft.com/office/powerpoint/2010/main" val="3916770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9.37-38</a:t>
            </a:r>
            <a:r>
              <a:rPr lang="en-US" dirty="0"/>
              <a:t> Then he said to his </a:t>
            </a:r>
            <a:r>
              <a:rPr lang="en-US" i="1" dirty="0" err="1"/>
              <a:t>talmidim</a:t>
            </a:r>
            <a:r>
              <a:rPr lang="en-US" dirty="0"/>
              <a:t>, “The harvest is rich, but the workers are few. Pray that the Lord of the harvest will </a:t>
            </a:r>
            <a:r>
              <a:rPr lang="en-US" dirty="0">
                <a:solidFill>
                  <a:srgbClr val="FFFF99"/>
                </a:solidFill>
              </a:rPr>
              <a:t>send out </a:t>
            </a:r>
            <a:r>
              <a:rPr lang="en-US" dirty="0"/>
              <a:t>workers to gather in his harvest.”</a:t>
            </a:r>
          </a:p>
        </p:txBody>
      </p:sp>
    </p:spTree>
    <p:extLst>
      <p:ext uri="{BB962C8B-B14F-4D97-AF65-F5344CB8AC3E}">
        <p14:creationId xmlns:p14="http://schemas.microsoft.com/office/powerpoint/2010/main" val="3564102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1905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9AEDA78-64AA-4028-A386-D23CEA6D0BD8}"/>
              </a:ext>
            </a:extLst>
          </p:cNvPr>
          <p:cNvPicPr>
            <a:picLocks noChangeAspect="1"/>
          </p:cNvPicPr>
          <p:nvPr/>
        </p:nvPicPr>
        <p:blipFill>
          <a:blip r:embed="rId3"/>
          <a:stretch>
            <a:fillRect/>
          </a:stretch>
        </p:blipFill>
        <p:spPr>
          <a:xfrm>
            <a:off x="350836" y="1464"/>
            <a:ext cx="8108709" cy="1427286"/>
          </a:xfrm>
          <a:prstGeom prst="rect">
            <a:avLst/>
          </a:prstGeom>
        </p:spPr>
      </p:pic>
      <p:pic>
        <p:nvPicPr>
          <p:cNvPr id="5" name="Picture 4">
            <a:extLst>
              <a:ext uri="{FF2B5EF4-FFF2-40B4-BE49-F238E27FC236}">
                <a16:creationId xmlns:a16="http://schemas.microsoft.com/office/drawing/2014/main" id="{BF38E72D-4D6A-408E-B266-4EA894CC35C7}"/>
              </a:ext>
            </a:extLst>
          </p:cNvPr>
          <p:cNvPicPr>
            <a:picLocks noChangeAspect="1"/>
          </p:cNvPicPr>
          <p:nvPr/>
        </p:nvPicPr>
        <p:blipFill>
          <a:blip r:embed="rId4"/>
          <a:stretch>
            <a:fillRect/>
          </a:stretch>
        </p:blipFill>
        <p:spPr>
          <a:xfrm>
            <a:off x="350836" y="1449264"/>
            <a:ext cx="8046720" cy="1524000"/>
          </a:xfrm>
          <a:prstGeom prst="rect">
            <a:avLst/>
          </a:prstGeom>
        </p:spPr>
      </p:pic>
      <p:sp>
        <p:nvSpPr>
          <p:cNvPr id="6" name="TextBox 5">
            <a:extLst>
              <a:ext uri="{FF2B5EF4-FFF2-40B4-BE49-F238E27FC236}">
                <a16:creationId xmlns:a16="http://schemas.microsoft.com/office/drawing/2014/main" id="{B2259D72-90C6-4A18-92A3-59404BFA1BC5}"/>
              </a:ext>
            </a:extLst>
          </p:cNvPr>
          <p:cNvSpPr txBox="1"/>
          <p:nvPr/>
        </p:nvSpPr>
        <p:spPr>
          <a:xfrm>
            <a:off x="350836" y="3105150"/>
            <a:ext cx="8440135" cy="1323439"/>
          </a:xfrm>
          <a:prstGeom prst="rect">
            <a:avLst/>
          </a:prstGeom>
          <a:noFill/>
        </p:spPr>
        <p:txBody>
          <a:bodyPr wrap="square" rtlCol="0">
            <a:spAutoFit/>
          </a:bodyPr>
          <a:lstStyle/>
          <a:p>
            <a:pPr algn="l"/>
            <a:r>
              <a:rPr lang="en-US" dirty="0"/>
              <a:t> throw (cast, put) out;  banish;  bring forth, produce, </a:t>
            </a:r>
            <a:r>
              <a:rPr lang="en-US" u="sng" dirty="0">
                <a:solidFill>
                  <a:srgbClr val="FFFF99"/>
                </a:solidFill>
              </a:rPr>
              <a:t>hurl</a:t>
            </a:r>
          </a:p>
        </p:txBody>
      </p:sp>
      <p:sp>
        <p:nvSpPr>
          <p:cNvPr id="2" name="Rectangle: Rounded Corners 1">
            <a:extLst>
              <a:ext uri="{FF2B5EF4-FFF2-40B4-BE49-F238E27FC236}">
                <a16:creationId xmlns:a16="http://schemas.microsoft.com/office/drawing/2014/main" id="{8CD30580-66C0-4EAA-A0B6-ADC600DF2811}"/>
              </a:ext>
            </a:extLst>
          </p:cNvPr>
          <p:cNvSpPr/>
          <p:nvPr/>
        </p:nvSpPr>
        <p:spPr bwMode="auto">
          <a:xfrm>
            <a:off x="381319" y="1504950"/>
            <a:ext cx="1981201" cy="1427286"/>
          </a:xfrm>
          <a:prstGeom prst="round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52461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Yeshayahu</a:t>
            </a:r>
            <a:r>
              <a:rPr lang="en-US" baseline="30000" dirty="0"/>
              <a:t>/Is. 44. 3-5 </a:t>
            </a:r>
            <a:r>
              <a:rPr lang="en-US" dirty="0"/>
              <a:t>For I will pour water on the thirsty land and streams on the dry ground; I will pour my Spirit </a:t>
            </a:r>
            <a:r>
              <a:rPr lang="en-US" dirty="0">
                <a:solidFill>
                  <a:srgbClr val="FFFF99"/>
                </a:solidFill>
              </a:rPr>
              <a:t>on your descendants, my blessing on your offspring</a:t>
            </a:r>
            <a:r>
              <a:rPr lang="en-US" dirty="0"/>
              <a:t>…One will say, ‘I belong to </a:t>
            </a:r>
            <a:r>
              <a:rPr lang="en-US" cap="small" dirty="0" err="1"/>
              <a:t>Adoni</a:t>
            </a:r>
            <a:r>
              <a:rPr lang="en-US" dirty="0"/>
              <a:t>.’ Another will be called by the name of </a:t>
            </a:r>
            <a:r>
              <a:rPr lang="en-US" dirty="0" err="1"/>
              <a:t>Ya‘akov</a:t>
            </a:r>
            <a:r>
              <a:rPr lang="en-US" dirty="0"/>
              <a:t>.</a:t>
            </a:r>
            <a:br>
              <a:rPr lang="en-US" dirty="0"/>
            </a:br>
            <a:r>
              <a:rPr lang="en-US" dirty="0"/>
              <a:t>Yet another will write that he belongs to</a:t>
            </a:r>
            <a:r>
              <a:rPr lang="en-US" cap="small" dirty="0"/>
              <a:t> </a:t>
            </a:r>
            <a:r>
              <a:rPr lang="en-US" cap="small" dirty="0" err="1"/>
              <a:t>Adoni</a:t>
            </a:r>
            <a:r>
              <a:rPr lang="en-US" cap="small" dirty="0"/>
              <a:t> </a:t>
            </a:r>
            <a:r>
              <a:rPr lang="en-US" dirty="0"/>
              <a:t>and adopt the surname </a:t>
            </a:r>
            <a:r>
              <a:rPr lang="en-US" dirty="0" err="1"/>
              <a:t>Isra’el</a:t>
            </a:r>
            <a:r>
              <a:rPr lang="en-US" dirty="0"/>
              <a:t>.”</a:t>
            </a:r>
          </a:p>
        </p:txBody>
      </p:sp>
    </p:spTree>
    <p:extLst>
      <p:ext uri="{BB962C8B-B14F-4D97-AF65-F5344CB8AC3E}">
        <p14:creationId xmlns:p14="http://schemas.microsoft.com/office/powerpoint/2010/main" val="1192940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Lou Engle</a:t>
            </a:r>
          </a:p>
          <a:p>
            <a:pPr marL="228600" indent="-228600" algn="l">
              <a:buFont typeface="Arial" panose="020B0604020202020204" pitchFamily="34" charset="0"/>
              <a:buChar char="•"/>
            </a:pPr>
            <a:r>
              <a:rPr lang="en-US" dirty="0"/>
              <a:t>Believes the first followers of Yeshua/ </a:t>
            </a:r>
            <a:r>
              <a:rPr lang="en-US" dirty="0" err="1"/>
              <a:t>talmidim</a:t>
            </a:r>
            <a:r>
              <a:rPr lang="en-US" dirty="0"/>
              <a:t> studying </a:t>
            </a:r>
            <a:r>
              <a:rPr lang="en-US" dirty="0" err="1"/>
              <a:t>Yoel</a:t>
            </a:r>
            <a:r>
              <a:rPr lang="en-US" dirty="0"/>
              <a:t> 2 and saw themselves. </a:t>
            </a:r>
            <a:r>
              <a:rPr lang="en-US" u="sng" dirty="0">
                <a:solidFill>
                  <a:srgbClr val="FFFF99"/>
                </a:solidFill>
              </a:rPr>
              <a:t>Former</a:t>
            </a:r>
            <a:r>
              <a:rPr lang="en-US" dirty="0"/>
              <a:t> rain</a:t>
            </a:r>
          </a:p>
          <a:p>
            <a:pPr marL="228600" indent="-228600" algn="l">
              <a:buFont typeface="Arial" panose="020B0604020202020204" pitchFamily="34" charset="0"/>
              <a:buChar char="•"/>
            </a:pPr>
            <a:r>
              <a:rPr lang="en-US" dirty="0"/>
              <a:t>Like </a:t>
            </a:r>
            <a:r>
              <a:rPr lang="en-US" dirty="0" err="1"/>
              <a:t>Yokhanan</a:t>
            </a:r>
            <a:r>
              <a:rPr lang="en-US" dirty="0"/>
              <a:t> saw self in Isaiah 40.  “Voice of one crying…”</a:t>
            </a:r>
          </a:p>
        </p:txBody>
      </p:sp>
    </p:spTree>
    <p:extLst>
      <p:ext uri="{BB962C8B-B14F-4D97-AF65-F5344CB8AC3E}">
        <p14:creationId xmlns:p14="http://schemas.microsoft.com/office/powerpoint/2010/main" val="2669351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Ro. 11.12,15</a:t>
            </a:r>
            <a:r>
              <a:rPr lang="en-US" b="1" baseline="30000" dirty="0"/>
              <a:t> </a:t>
            </a:r>
            <a:r>
              <a:rPr lang="en-US" dirty="0"/>
              <a:t>Now if their transgression leads to </a:t>
            </a:r>
            <a:r>
              <a:rPr lang="en-US" dirty="0">
                <a:solidFill>
                  <a:srgbClr val="FFFF99"/>
                </a:solidFill>
              </a:rPr>
              <a:t>riches for the world</a:t>
            </a:r>
            <a:r>
              <a:rPr lang="en-US" dirty="0"/>
              <a:t>, and their loss riches for the Gentiles, then </a:t>
            </a:r>
            <a:r>
              <a:rPr lang="en-US" dirty="0">
                <a:solidFill>
                  <a:srgbClr val="FFFF99"/>
                </a:solidFill>
              </a:rPr>
              <a:t>how much greater riches </a:t>
            </a:r>
            <a:r>
              <a:rPr lang="en-US" dirty="0"/>
              <a:t>will </a:t>
            </a:r>
            <a:r>
              <a:rPr lang="en-US" dirty="0" err="1"/>
              <a:t>Isra’el</a:t>
            </a:r>
            <a:r>
              <a:rPr lang="en-US" dirty="0"/>
              <a:t> in its fullness bring them!</a:t>
            </a:r>
            <a:r>
              <a:rPr lang="en-US" dirty="0">
                <a:solidFill>
                  <a:srgbClr val="FFFF99"/>
                </a:solidFill>
              </a:rPr>
              <a:t>!...</a:t>
            </a:r>
            <a:r>
              <a:rPr lang="en-US" dirty="0"/>
              <a:t>For if their rejection leads to the reconciliation of the world, what will their acceptance be but </a:t>
            </a:r>
            <a:r>
              <a:rPr lang="en-US" dirty="0">
                <a:solidFill>
                  <a:srgbClr val="FFFF99"/>
                </a:solidFill>
              </a:rPr>
              <a:t>life from the dead</a:t>
            </a:r>
            <a:r>
              <a:rPr lang="en-US" dirty="0"/>
              <a:t>?</a:t>
            </a:r>
          </a:p>
        </p:txBody>
      </p:sp>
    </p:spTree>
    <p:extLst>
      <p:ext uri="{BB962C8B-B14F-4D97-AF65-F5344CB8AC3E}">
        <p14:creationId xmlns:p14="http://schemas.microsoft.com/office/powerpoint/2010/main" val="1764439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altLang="en-US" sz="2000" dirty="0" err="1">
                <a:solidFill>
                  <a:srgbClr val="FFFF00"/>
                </a:solidFill>
              </a:rPr>
              <a:t>Mattityahu</a:t>
            </a:r>
            <a:r>
              <a:rPr lang="en-US" altLang="en-US" sz="2000" dirty="0">
                <a:solidFill>
                  <a:srgbClr val="FFFF00"/>
                </a:solidFill>
              </a:rPr>
              <a:t> (Matthew) 24:14</a:t>
            </a:r>
            <a:endParaRPr lang="en-US" sz="2000" dirty="0"/>
          </a:p>
          <a:p>
            <a:pPr algn="l"/>
            <a:r>
              <a:rPr lang="en-US" dirty="0"/>
              <a:t>This Good News of the kingdom shall be proclaimed </a:t>
            </a:r>
            <a:r>
              <a:rPr lang="en-US" dirty="0">
                <a:solidFill>
                  <a:srgbClr val="FFFF99"/>
                </a:solidFill>
              </a:rPr>
              <a:t>in the whole world</a:t>
            </a:r>
            <a:r>
              <a:rPr lang="en-US" dirty="0"/>
              <a:t> as a testimony to all the nations, and then the end will come.</a:t>
            </a:r>
          </a:p>
        </p:txBody>
      </p:sp>
    </p:spTree>
    <p:extLst>
      <p:ext uri="{BB962C8B-B14F-4D97-AF65-F5344CB8AC3E}">
        <p14:creationId xmlns:p14="http://schemas.microsoft.com/office/powerpoint/2010/main" val="2952762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28600" indent="-228600" algn="l">
              <a:buFont typeface="Arial" panose="020B0604020202020204" pitchFamily="34" charset="0"/>
              <a:buChar char="•"/>
            </a:pPr>
            <a:r>
              <a:rPr lang="en-US" dirty="0"/>
              <a:t>Lou Engle</a:t>
            </a:r>
            <a:br>
              <a:rPr lang="en-US" dirty="0"/>
            </a:br>
            <a:r>
              <a:rPr lang="en-US" dirty="0"/>
              <a:t>Rev 12 warfare against Jews already started. Michael &amp; angels warring.  It is </a:t>
            </a:r>
            <a:r>
              <a:rPr lang="en-US" u="sng" dirty="0"/>
              <a:t>time.</a:t>
            </a:r>
          </a:p>
          <a:p>
            <a:pPr marL="228600" indent="-228600" algn="l">
              <a:buFont typeface="Arial" panose="020B0604020202020204" pitchFamily="34" charset="0"/>
              <a:buChar char="•"/>
            </a:pPr>
            <a:r>
              <a:rPr lang="en-US" dirty="0"/>
              <a:t>40 day fast of Yeshua </a:t>
            </a:r>
            <a:r>
              <a:rPr lang="en-US" u="sng" dirty="0">
                <a:solidFill>
                  <a:srgbClr val="FFFF99"/>
                </a:solidFill>
              </a:rPr>
              <a:t>not anomaly, rather prototype</a:t>
            </a:r>
            <a:r>
              <a:rPr lang="en-US" dirty="0"/>
              <a:t>.</a:t>
            </a:r>
          </a:p>
        </p:txBody>
      </p:sp>
    </p:spTree>
    <p:extLst>
      <p:ext uri="{BB962C8B-B14F-4D97-AF65-F5344CB8AC3E}">
        <p14:creationId xmlns:p14="http://schemas.microsoft.com/office/powerpoint/2010/main" val="1960900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Jeff Forman – Toronto</a:t>
            </a:r>
            <a:br>
              <a:rPr lang="en-US" dirty="0"/>
            </a:br>
            <a:r>
              <a:rPr lang="en-US" dirty="0"/>
              <a:t>Are we making impact on our people or just making noise? 140 IAMCS Congregations.</a:t>
            </a:r>
          </a:p>
        </p:txBody>
      </p:sp>
    </p:spTree>
    <p:extLst>
      <p:ext uri="{BB962C8B-B14F-4D97-AF65-F5344CB8AC3E}">
        <p14:creationId xmlns:p14="http://schemas.microsoft.com/office/powerpoint/2010/main" val="3396322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Jeff at 800 pastors conference Heard said G about to remove you from the side street to the main street of the Jewish world.  Shifting from stronghold of Rabbinic Judaism.  Yeshua was irrelevant to Jeff until he saw Y in Jewish environment. </a:t>
            </a:r>
          </a:p>
        </p:txBody>
      </p:sp>
    </p:spTree>
    <p:extLst>
      <p:ext uri="{BB962C8B-B14F-4D97-AF65-F5344CB8AC3E}">
        <p14:creationId xmlns:p14="http://schemas.microsoft.com/office/powerpoint/2010/main" val="2747183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Yekhezkael</a:t>
            </a:r>
            <a:r>
              <a:rPr lang="en-US" baseline="30000" dirty="0"/>
              <a:t>/</a:t>
            </a:r>
            <a:r>
              <a:rPr lang="en-US" baseline="30000" dirty="0" err="1"/>
              <a:t>Ezk</a:t>
            </a:r>
            <a:r>
              <a:rPr lang="en-US" baseline="30000" dirty="0"/>
              <a:t>. 12.26-28 </a:t>
            </a:r>
            <a:r>
              <a:rPr lang="en-US" dirty="0"/>
              <a:t>The word of </a:t>
            </a:r>
            <a:r>
              <a:rPr lang="en-US" cap="small" dirty="0" err="1"/>
              <a:t>Adoni</a:t>
            </a:r>
            <a:r>
              <a:rPr lang="en-US" dirty="0"/>
              <a:t> came to me saying: “Son of man, behold, the house of Israel says, ‘The vision that he sees is for many days from now. He prophesies about times that are far off.’</a:t>
            </a:r>
          </a:p>
        </p:txBody>
      </p:sp>
    </p:spTree>
    <p:extLst>
      <p:ext uri="{BB962C8B-B14F-4D97-AF65-F5344CB8AC3E}">
        <p14:creationId xmlns:p14="http://schemas.microsoft.com/office/powerpoint/2010/main" val="22942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49867" y="21981"/>
            <a:ext cx="8309400" cy="5107482"/>
          </a:xfrm>
        </p:spPr>
        <p:txBody>
          <a:bodyPr>
            <a:normAutofit/>
          </a:bodyPr>
          <a:lstStyle/>
          <a:p>
            <a:pPr algn="l"/>
            <a:r>
              <a:rPr lang="en-US" dirty="0"/>
              <a:t> </a:t>
            </a:r>
          </a:p>
        </p:txBody>
      </p:sp>
      <p:pic>
        <p:nvPicPr>
          <p:cNvPr id="2050" name="Picture 2" descr="https://static.timesofisrael.com/www/uploads/2015/10/spaceil-lander.jpg">
            <a:extLst>
              <a:ext uri="{FF2B5EF4-FFF2-40B4-BE49-F238E27FC236}">
                <a16:creationId xmlns:a16="http://schemas.microsoft.com/office/drawing/2014/main" id="{2E1F403D-60E2-4140-8D15-2510B28B1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236" y="1345420"/>
            <a:ext cx="6560853" cy="36885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D9EEFE-788A-420A-A330-7FFDF985BA35}"/>
              </a:ext>
            </a:extLst>
          </p:cNvPr>
          <p:cNvSpPr txBox="1"/>
          <p:nvPr/>
        </p:nvSpPr>
        <p:spPr>
          <a:xfrm>
            <a:off x="219607" y="0"/>
            <a:ext cx="8339659" cy="1200329"/>
          </a:xfrm>
          <a:prstGeom prst="rect">
            <a:avLst/>
          </a:prstGeom>
          <a:noFill/>
        </p:spPr>
        <p:txBody>
          <a:bodyPr wrap="square" rtlCol="0">
            <a:spAutoFit/>
          </a:bodyPr>
          <a:lstStyle/>
          <a:p>
            <a:r>
              <a:rPr lang="en-US" sz="3600" dirty="0"/>
              <a:t>An artist’s rendering of </a:t>
            </a:r>
          </a:p>
          <a:p>
            <a:r>
              <a:rPr lang="en-US" sz="3600" dirty="0"/>
              <a:t>Israel’s </a:t>
            </a:r>
            <a:r>
              <a:rPr lang="en-US" sz="3600" dirty="0" err="1"/>
              <a:t>SpaceIL</a:t>
            </a:r>
            <a:r>
              <a:rPr lang="en-US" sz="3600" dirty="0"/>
              <a:t> lunar spacecraft. </a:t>
            </a:r>
          </a:p>
        </p:txBody>
      </p:sp>
    </p:spTree>
    <p:extLst>
      <p:ext uri="{BB962C8B-B14F-4D97-AF65-F5344CB8AC3E}">
        <p14:creationId xmlns:p14="http://schemas.microsoft.com/office/powerpoint/2010/main" val="1460436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Yekhezkael</a:t>
            </a:r>
            <a:r>
              <a:rPr lang="en-US" baseline="30000" dirty="0"/>
              <a:t>/</a:t>
            </a:r>
            <a:r>
              <a:rPr lang="en-US" baseline="30000" dirty="0" err="1"/>
              <a:t>Ezk</a:t>
            </a:r>
            <a:r>
              <a:rPr lang="en-US" baseline="30000" dirty="0"/>
              <a:t>. 12.26-28  </a:t>
            </a:r>
            <a:r>
              <a:rPr lang="en-US" b="1" baseline="30000" dirty="0"/>
              <a:t> </a:t>
            </a:r>
            <a:r>
              <a:rPr lang="en-US" dirty="0"/>
              <a:t>Therefore say to them, thus says </a:t>
            </a:r>
            <a:r>
              <a:rPr lang="en-US" cap="small" dirty="0"/>
              <a:t> </a:t>
            </a:r>
            <a:r>
              <a:rPr lang="en-US" cap="small" dirty="0" err="1"/>
              <a:t>Adoni</a:t>
            </a:r>
            <a:r>
              <a:rPr lang="en-US" cap="small" dirty="0"/>
              <a:t> </a:t>
            </a:r>
            <a:r>
              <a:rPr lang="en-US" dirty="0"/>
              <a:t>Elohim, </a:t>
            </a:r>
            <a:r>
              <a:rPr lang="en-US" dirty="0">
                <a:solidFill>
                  <a:srgbClr val="FFFF99"/>
                </a:solidFill>
              </a:rPr>
              <a:t>‘None of My words will be delayed anymore, but the word that I speak will be fulfilled.’” </a:t>
            </a:r>
            <a:r>
              <a:rPr lang="en-US" dirty="0"/>
              <a:t>It is a declaration of </a:t>
            </a:r>
            <a:r>
              <a:rPr lang="en-US" cap="small" dirty="0" err="1"/>
              <a:t>Adoni</a:t>
            </a:r>
            <a:r>
              <a:rPr lang="en-US" dirty="0"/>
              <a:t>.</a:t>
            </a:r>
          </a:p>
        </p:txBody>
      </p:sp>
    </p:spTree>
    <p:extLst>
      <p:ext uri="{BB962C8B-B14F-4D97-AF65-F5344CB8AC3E}">
        <p14:creationId xmlns:p14="http://schemas.microsoft.com/office/powerpoint/2010/main" val="1498903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norm in the Kingdom is that breakthroughs happen in response to fasting and prayer.</a:t>
            </a:r>
          </a:p>
          <a:p>
            <a:pPr algn="l"/>
            <a:r>
              <a:rPr lang="en-US" dirty="0"/>
              <a:t>Forty days of fasting and prayer.</a:t>
            </a:r>
          </a:p>
          <a:p>
            <a:pPr algn="l"/>
            <a:r>
              <a:rPr lang="en-US" dirty="0"/>
              <a:t>Atomic power…</a:t>
            </a:r>
          </a:p>
        </p:txBody>
      </p:sp>
    </p:spTree>
    <p:extLst>
      <p:ext uri="{BB962C8B-B14F-4D97-AF65-F5344CB8AC3E}">
        <p14:creationId xmlns:p14="http://schemas.microsoft.com/office/powerpoint/2010/main" val="552706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Lou Engle</a:t>
            </a:r>
          </a:p>
          <a:p>
            <a:pPr marL="228600" indent="-228600" algn="l">
              <a:buFont typeface="Arial" panose="020B0604020202020204" pitchFamily="34" charset="0"/>
              <a:buChar char="•"/>
            </a:pPr>
            <a:r>
              <a:rPr lang="en-US" dirty="0"/>
              <a:t>Elisha out of </a:t>
            </a:r>
            <a:r>
              <a:rPr lang="en-US" dirty="0" err="1"/>
              <a:t>cave~Messianic</a:t>
            </a:r>
            <a:r>
              <a:rPr lang="en-US" dirty="0"/>
              <a:t> movement.  40 days ~40 weeks gestation</a:t>
            </a:r>
          </a:p>
          <a:p>
            <a:pPr marL="228600" indent="-228600" algn="l">
              <a:buFont typeface="Arial" panose="020B0604020202020204" pitchFamily="34" charset="0"/>
              <a:buChar char="•"/>
            </a:pPr>
            <a:r>
              <a:rPr lang="en-US" dirty="0"/>
              <a:t>Death of Billy Graham ~Elisha double portion</a:t>
            </a:r>
          </a:p>
        </p:txBody>
      </p:sp>
    </p:spTree>
    <p:extLst>
      <p:ext uri="{BB962C8B-B14F-4D97-AF65-F5344CB8AC3E}">
        <p14:creationId xmlns:p14="http://schemas.microsoft.com/office/powerpoint/2010/main" val="508048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Moshe </a:t>
            </a:r>
            <a:r>
              <a:rPr lang="en-US" dirty="0" err="1"/>
              <a:t>Shmot</a:t>
            </a:r>
            <a:r>
              <a:rPr lang="en-US" dirty="0"/>
              <a:t>/Ex 24.18 </a:t>
            </a:r>
          </a:p>
          <a:p>
            <a:pPr marL="176213" indent="-176213" algn="l">
              <a:buFont typeface="Arial" panose="020B0604020202020204" pitchFamily="34" charset="0"/>
              <a:buChar char="•"/>
            </a:pPr>
            <a:r>
              <a:rPr lang="en-US" dirty="0">
                <a:solidFill>
                  <a:srgbClr val="FFFF99"/>
                </a:solidFill>
              </a:rPr>
              <a:t>After</a:t>
            </a:r>
            <a:r>
              <a:rPr lang="en-US" dirty="0"/>
              <a:t> 10 commandments Ex 20 and dozens detailed commandments Ex 20-24, </a:t>
            </a:r>
          </a:p>
          <a:p>
            <a:pPr marL="176213" indent="-176213" algn="l">
              <a:buFont typeface="Arial" panose="020B0604020202020204" pitchFamily="34" charset="0"/>
              <a:buChar char="•"/>
            </a:pPr>
            <a:r>
              <a:rPr lang="en-US" dirty="0"/>
              <a:t>Presence Party </a:t>
            </a:r>
            <a:r>
              <a:rPr lang="en-US" dirty="0" err="1"/>
              <a:t>Shmot</a:t>
            </a:r>
            <a:r>
              <a:rPr lang="en-US" dirty="0"/>
              <a:t>/Ex 24 </a:t>
            </a:r>
          </a:p>
          <a:p>
            <a:pPr marL="176213" indent="-176213" algn="l">
              <a:buFont typeface="Arial" panose="020B0604020202020204" pitchFamily="34" charset="0"/>
              <a:buChar char="•"/>
            </a:pPr>
            <a:r>
              <a:rPr lang="en-US" dirty="0">
                <a:solidFill>
                  <a:srgbClr val="FFFF99"/>
                </a:solidFill>
              </a:rPr>
              <a:t>Before</a:t>
            </a:r>
            <a:r>
              <a:rPr lang="en-US" dirty="0"/>
              <a:t> revelation of </a:t>
            </a:r>
            <a:r>
              <a:rPr lang="en-US" dirty="0" err="1"/>
              <a:t>Mishkan</a:t>
            </a:r>
            <a:r>
              <a:rPr lang="en-US" dirty="0"/>
              <a:t>/Tabernacle place of redemption.  40 days fasting!!</a:t>
            </a:r>
          </a:p>
        </p:txBody>
      </p:sp>
    </p:spTree>
    <p:extLst>
      <p:ext uri="{BB962C8B-B14F-4D97-AF65-F5344CB8AC3E}">
        <p14:creationId xmlns:p14="http://schemas.microsoft.com/office/powerpoint/2010/main" val="655495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Eliyahu </a:t>
            </a:r>
            <a:r>
              <a:rPr lang="en-US" baseline="30000" dirty="0"/>
              <a:t>1 K 19.8-9 </a:t>
            </a:r>
            <a:r>
              <a:rPr lang="en-US" b="1" baseline="30000" dirty="0"/>
              <a:t> </a:t>
            </a:r>
            <a:r>
              <a:rPr lang="en-US" dirty="0"/>
              <a:t>So he arose and ate and drank, and in the strength of that meal </a:t>
            </a:r>
            <a:r>
              <a:rPr lang="en-US" dirty="0">
                <a:solidFill>
                  <a:srgbClr val="FFFF99"/>
                </a:solidFill>
              </a:rPr>
              <a:t>forty days and forty nights</a:t>
            </a:r>
            <a:r>
              <a:rPr lang="en-US" dirty="0"/>
              <a:t> went to Horeb, the mountain of God. There he went into a cave.</a:t>
            </a:r>
          </a:p>
        </p:txBody>
      </p:sp>
    </p:spTree>
    <p:extLst>
      <p:ext uri="{BB962C8B-B14F-4D97-AF65-F5344CB8AC3E}">
        <p14:creationId xmlns:p14="http://schemas.microsoft.com/office/powerpoint/2010/main" val="1592945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Eliyahu </a:t>
            </a:r>
            <a:r>
              <a:rPr lang="en-US" dirty="0">
                <a:solidFill>
                  <a:srgbClr val="FFFF99"/>
                </a:solidFill>
              </a:rPr>
              <a:t>recovering from depletion </a:t>
            </a:r>
            <a:r>
              <a:rPr lang="en-US" dirty="0"/>
              <a:t>from battle with prophets of Baal, with drought, 40 days fasting.</a:t>
            </a:r>
          </a:p>
          <a:p>
            <a:pPr marL="176213" indent="-176213" algn="l">
              <a:buFont typeface="Arial" panose="020B0604020202020204" pitchFamily="34" charset="0"/>
              <a:buChar char="•"/>
            </a:pPr>
            <a:r>
              <a:rPr lang="en-US" baseline="30000" dirty="0"/>
              <a:t>1 K 19.11 </a:t>
            </a:r>
            <a:r>
              <a:rPr lang="en-US" dirty="0"/>
              <a:t>Go outside </a:t>
            </a:r>
            <a:r>
              <a:rPr lang="he-IL" sz="4400" b="1" dirty="0">
                <a:latin typeface="David" panose="020E0502060401010101" pitchFamily="34" charset="-79"/>
                <a:cs typeface="David" panose="020E0502060401010101" pitchFamily="34" charset="-79"/>
              </a:rPr>
              <a:t>צֵא</a:t>
            </a:r>
            <a:endParaRPr lang="en-US" sz="4400" b="1" dirty="0">
              <a:latin typeface="David" panose="020E0502060401010101" pitchFamily="34" charset="-79"/>
              <a:cs typeface="David" panose="020E0502060401010101" pitchFamily="34" charset="-79"/>
            </a:endParaRPr>
          </a:p>
          <a:p>
            <a:pPr marL="176213" indent="-176213" algn="l">
              <a:buFont typeface="Arial" panose="020B0604020202020204" pitchFamily="34" charset="0"/>
              <a:buChar char="•"/>
            </a:pPr>
            <a:r>
              <a:rPr lang="en-US" baseline="30000" dirty="0"/>
              <a:t>1 K 19.</a:t>
            </a:r>
            <a:r>
              <a:rPr lang="en-US" baseline="30000" dirty="0">
                <a:cs typeface="David" panose="020E0502060401010101" pitchFamily="34" charset="-79"/>
              </a:rPr>
              <a:t>12 </a:t>
            </a:r>
            <a:r>
              <a:rPr lang="en-US" dirty="0">
                <a:cs typeface="David" panose="020E0502060401010101" pitchFamily="34" charset="-79"/>
              </a:rPr>
              <a:t>quiet, subdued voice</a:t>
            </a:r>
          </a:p>
          <a:p>
            <a:pPr algn="l"/>
            <a:r>
              <a:rPr lang="en-US" dirty="0">
                <a:cs typeface="David" panose="020E0502060401010101" pitchFamily="34" charset="-79"/>
              </a:rPr>
              <a:t>    </a:t>
            </a:r>
            <a:r>
              <a:rPr lang="he-IL" sz="4400" b="1" dirty="0">
                <a:latin typeface="David" panose="020E0502060401010101" pitchFamily="34" charset="-79"/>
                <a:cs typeface="David" panose="020E0502060401010101" pitchFamily="34" charset="-79"/>
              </a:rPr>
              <a:t>קוֹל דְּמָמָה דַקָּה</a:t>
            </a:r>
            <a:r>
              <a:rPr lang="en-US" sz="4400" b="1" dirty="0">
                <a:latin typeface="David" panose="020E0502060401010101" pitchFamily="34" charset="-79"/>
                <a:cs typeface="David" panose="020E0502060401010101" pitchFamily="34" charset="-79"/>
              </a:rPr>
              <a:t>	</a:t>
            </a:r>
          </a:p>
          <a:p>
            <a:pPr algn="l"/>
            <a:r>
              <a:rPr lang="en-US" sz="4400" dirty="0">
                <a:cs typeface="David" panose="020E0502060401010101" pitchFamily="34" charset="-79"/>
              </a:rPr>
              <a:t>Then appointed Elisha, Kings…</a:t>
            </a:r>
          </a:p>
          <a:p>
            <a:pPr algn="l"/>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13484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4.1-2</a:t>
            </a:r>
            <a:r>
              <a:rPr lang="en-US" dirty="0"/>
              <a:t> Then </a:t>
            </a:r>
            <a:r>
              <a:rPr lang="en-US" i="1" dirty="0"/>
              <a:t>Yeshua</a:t>
            </a:r>
            <a:r>
              <a:rPr lang="en-US" dirty="0"/>
              <a:t> was led by the </a:t>
            </a:r>
            <a:r>
              <a:rPr lang="en-US" i="1" dirty="0" err="1"/>
              <a:t>Ruakh</a:t>
            </a:r>
            <a:r>
              <a:rPr lang="en-US" dirty="0"/>
              <a:t> into the wilderness to be tempted by the devil. </a:t>
            </a:r>
            <a:r>
              <a:rPr lang="en-US" b="1" baseline="30000" dirty="0"/>
              <a:t> </a:t>
            </a:r>
            <a:r>
              <a:rPr lang="en-US" dirty="0"/>
              <a:t>After </a:t>
            </a:r>
            <a:r>
              <a:rPr lang="en-US" dirty="0">
                <a:solidFill>
                  <a:srgbClr val="FFFF99"/>
                </a:solidFill>
              </a:rPr>
              <a:t>He had fasted for forty days and forty nights, </a:t>
            </a:r>
            <a:r>
              <a:rPr lang="en-US" dirty="0"/>
              <a:t>He was hungry.</a:t>
            </a:r>
          </a:p>
        </p:txBody>
      </p:sp>
    </p:spTree>
    <p:extLst>
      <p:ext uri="{BB962C8B-B14F-4D97-AF65-F5344CB8AC3E}">
        <p14:creationId xmlns:p14="http://schemas.microsoft.com/office/powerpoint/2010/main" val="870921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norm in the Kingdom is that breakthroughs happen in response to fasting and prayer.</a:t>
            </a:r>
          </a:p>
          <a:p>
            <a:pPr algn="l"/>
            <a:r>
              <a:rPr lang="en-US" dirty="0"/>
              <a:t>Forty days of fasting and prayer.</a:t>
            </a:r>
          </a:p>
          <a:p>
            <a:pPr algn="l"/>
            <a:r>
              <a:rPr lang="en-US" dirty="0"/>
              <a:t>Atomic power…</a:t>
            </a:r>
          </a:p>
          <a:p>
            <a:pPr algn="l"/>
            <a:r>
              <a:rPr lang="en-US" dirty="0"/>
              <a:t>I feel that it’s time.</a:t>
            </a:r>
          </a:p>
        </p:txBody>
      </p:sp>
    </p:spTree>
    <p:extLst>
      <p:ext uri="{BB962C8B-B14F-4D97-AF65-F5344CB8AC3E}">
        <p14:creationId xmlns:p14="http://schemas.microsoft.com/office/powerpoint/2010/main" val="233574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Proposal:</a:t>
            </a:r>
          </a:p>
          <a:p>
            <a:pPr marL="228600" indent="-228600" algn="l">
              <a:buFont typeface="Arial" panose="020B0604020202020204" pitchFamily="34" charset="0"/>
              <a:buChar char="•"/>
            </a:pPr>
            <a:r>
              <a:rPr lang="en-US" dirty="0"/>
              <a:t>Starting July 21 evening Tisha </a:t>
            </a:r>
            <a:r>
              <a:rPr lang="en-US" dirty="0" err="1"/>
              <a:t>B’Av</a:t>
            </a:r>
            <a:r>
              <a:rPr lang="en-US" dirty="0"/>
              <a:t> till approximately Labor Day.  </a:t>
            </a:r>
          </a:p>
          <a:p>
            <a:pPr marL="228600" indent="-228600" algn="l">
              <a:buFont typeface="Arial" panose="020B0604020202020204" pitchFamily="34" charset="0"/>
              <a:buChar char="•"/>
            </a:pPr>
            <a:r>
              <a:rPr lang="en-US" dirty="0"/>
              <a:t>What level?:</a:t>
            </a:r>
          </a:p>
        </p:txBody>
      </p:sp>
    </p:spTree>
    <p:extLst>
      <p:ext uri="{BB962C8B-B14F-4D97-AF65-F5344CB8AC3E}">
        <p14:creationId xmlns:p14="http://schemas.microsoft.com/office/powerpoint/2010/main" val="1037255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76213" indent="-176213" algn="l">
              <a:buFont typeface="Arial" panose="020B0604020202020204" pitchFamily="34" charset="0"/>
              <a:buChar char="•"/>
            </a:pPr>
            <a:r>
              <a:rPr lang="en-US" dirty="0"/>
              <a:t>A total fast is without water. Ester fast. Don't go beyond three days.</a:t>
            </a:r>
          </a:p>
          <a:p>
            <a:pPr marL="176213" indent="-176213" algn="l">
              <a:buFont typeface="Arial" panose="020B0604020202020204" pitchFamily="34" charset="0"/>
              <a:buChar char="•"/>
            </a:pPr>
            <a:r>
              <a:rPr lang="en-US" dirty="0"/>
              <a:t>A water-only fast is very difficult, but very effective. Depending on your weight and metabolism, you can go 40 days on water.</a:t>
            </a:r>
          </a:p>
        </p:txBody>
      </p:sp>
    </p:spTree>
    <p:extLst>
      <p:ext uri="{BB962C8B-B14F-4D97-AF65-F5344CB8AC3E}">
        <p14:creationId xmlns:p14="http://schemas.microsoft.com/office/powerpoint/2010/main" val="15592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a:t>
            </a:r>
            <a:r>
              <a:rPr lang="en-US" dirty="0" err="1"/>
              <a:t>SpaceIL</a:t>
            </a:r>
            <a:r>
              <a:rPr lang="en-US" dirty="0"/>
              <a:t> organization announced Tuesday that it will be sending a small, unmanned spacecraft to the moon in December, with an expected landing date of February 13, 2019.</a:t>
            </a:r>
          </a:p>
          <a:p>
            <a:pPr algn="l"/>
            <a:endParaRPr lang="en-US" dirty="0"/>
          </a:p>
        </p:txBody>
      </p:sp>
    </p:spTree>
    <p:extLst>
      <p:ext uri="{BB962C8B-B14F-4D97-AF65-F5344CB8AC3E}">
        <p14:creationId xmlns:p14="http://schemas.microsoft.com/office/powerpoint/2010/main" val="3864306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76213" indent="-176213" algn="l">
              <a:buFont typeface="Arial" panose="020B0604020202020204" pitchFamily="34" charset="0"/>
              <a:buChar char="•"/>
            </a:pPr>
            <a:r>
              <a:rPr lang="en-US" dirty="0"/>
              <a:t>A juice fast allows you to enter into the Spirit of fasting but still gives energy. Most people can do a 40-day juice fast.</a:t>
            </a:r>
          </a:p>
        </p:txBody>
      </p:sp>
    </p:spTree>
    <p:extLst>
      <p:ext uri="{BB962C8B-B14F-4D97-AF65-F5344CB8AC3E}">
        <p14:creationId xmlns:p14="http://schemas.microsoft.com/office/powerpoint/2010/main" val="2801820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76213" indent="-176213" algn="l">
              <a:buFont typeface="Arial" panose="020B0604020202020204" pitchFamily="34" charset="0"/>
              <a:buChar char="•"/>
            </a:pPr>
            <a:r>
              <a:rPr lang="en-US" dirty="0"/>
              <a:t>A Daniel fast with vegetables and water is good for those employed in manual labor or those carrying a heavy workload (like moms).</a:t>
            </a:r>
          </a:p>
          <a:p>
            <a:pPr marL="176213" indent="-176213" algn="l">
              <a:buFont typeface="Arial" panose="020B0604020202020204" pitchFamily="34" charset="0"/>
              <a:buChar char="•"/>
            </a:pPr>
            <a:r>
              <a:rPr lang="en-US" dirty="0"/>
              <a:t>A milk-shake fast isn't really a fast!</a:t>
            </a:r>
          </a:p>
          <a:p>
            <a:pPr algn="l"/>
            <a:endParaRPr lang="en-US" dirty="0"/>
          </a:p>
        </p:txBody>
      </p:sp>
    </p:spTree>
    <p:extLst>
      <p:ext uri="{BB962C8B-B14F-4D97-AF65-F5344CB8AC3E}">
        <p14:creationId xmlns:p14="http://schemas.microsoft.com/office/powerpoint/2010/main" val="569383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organized?</a:t>
            </a:r>
          </a:p>
          <a:p>
            <a:pPr marL="176213" indent="-176213" algn="l">
              <a:buFont typeface="Arial" panose="020B0604020202020204" pitchFamily="34" charset="0"/>
              <a:buChar char="•"/>
            </a:pPr>
            <a:r>
              <a:rPr lang="en-US" dirty="0"/>
              <a:t>Pray this week about your level of participation in </a:t>
            </a:r>
          </a:p>
          <a:p>
            <a:pPr marL="633413" lvl="1" indent="-295275" algn="l">
              <a:buFont typeface="Wingdings" panose="05000000000000000000" pitchFamily="2" charset="2"/>
              <a:buChar char="§"/>
            </a:pPr>
            <a:r>
              <a:rPr lang="en-US" dirty="0"/>
              <a:t>Extra prayer</a:t>
            </a:r>
          </a:p>
          <a:p>
            <a:pPr marL="633413" lvl="1" indent="-295275" algn="l">
              <a:buFont typeface="Wingdings" panose="05000000000000000000" pitchFamily="2" charset="2"/>
              <a:buChar char="§"/>
            </a:pPr>
            <a:r>
              <a:rPr lang="en-US" dirty="0"/>
              <a:t>Fasting level</a:t>
            </a:r>
          </a:p>
          <a:p>
            <a:pPr marL="176213" indent="-176213" algn="l">
              <a:buFont typeface="Arial" panose="020B0604020202020204" pitchFamily="34" charset="0"/>
              <a:buChar char="•"/>
            </a:pPr>
            <a:r>
              <a:rPr lang="en-US" dirty="0"/>
              <a:t>We will have an online or paper sign up sheet.  </a:t>
            </a:r>
          </a:p>
        </p:txBody>
      </p:sp>
    </p:spTree>
    <p:extLst>
      <p:ext uri="{BB962C8B-B14F-4D97-AF65-F5344CB8AC3E}">
        <p14:creationId xmlns:p14="http://schemas.microsoft.com/office/powerpoint/2010/main" val="1296978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Fasting hazards: martyr, grouch</a:t>
            </a:r>
          </a:p>
          <a:p>
            <a:pPr algn="l"/>
            <a:r>
              <a:rPr lang="en-US" baseline="30000" dirty="0"/>
              <a:t>Matityahu 6.16-18</a:t>
            </a:r>
            <a:r>
              <a:rPr lang="en-US" b="1" baseline="30000" dirty="0"/>
              <a:t>  </a:t>
            </a:r>
            <a:r>
              <a:rPr lang="en-US" dirty="0"/>
              <a:t>“Now </a:t>
            </a:r>
            <a:r>
              <a:rPr lang="en-US" dirty="0">
                <a:solidFill>
                  <a:srgbClr val="FFFF99"/>
                </a:solidFill>
              </a:rPr>
              <a:t>when</a:t>
            </a:r>
            <a:r>
              <a:rPr lang="en-US" dirty="0"/>
              <a:t> you fast, don’t go around </a:t>
            </a:r>
            <a:r>
              <a:rPr lang="en-US" dirty="0">
                <a:solidFill>
                  <a:srgbClr val="FFFF99"/>
                </a:solidFill>
              </a:rPr>
              <a:t>looking miserable</a:t>
            </a:r>
            <a:r>
              <a:rPr lang="en-US" dirty="0"/>
              <a:t>, like the hypocrites. They make sour faces so that people will know they are fasting. Yes! I tell you, they have their reward already! But you, when you fast, </a:t>
            </a:r>
          </a:p>
        </p:txBody>
      </p:sp>
    </p:spTree>
    <p:extLst>
      <p:ext uri="{BB962C8B-B14F-4D97-AF65-F5344CB8AC3E}">
        <p14:creationId xmlns:p14="http://schemas.microsoft.com/office/powerpoint/2010/main" val="3701948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 6.16-18</a:t>
            </a:r>
            <a:r>
              <a:rPr lang="en-US" b="1" baseline="30000" dirty="0"/>
              <a:t> </a:t>
            </a:r>
            <a:r>
              <a:rPr lang="en-US" dirty="0"/>
              <a:t>“wash your face and groom yourself, so that no one will know you are fasting — except your Father, who is with you in secret. Your Father, who sees what is done in secret, </a:t>
            </a:r>
            <a:r>
              <a:rPr lang="en-US" dirty="0">
                <a:solidFill>
                  <a:srgbClr val="FFFF99"/>
                </a:solidFill>
              </a:rPr>
              <a:t>will reward you.”</a:t>
            </a:r>
          </a:p>
        </p:txBody>
      </p:sp>
    </p:spTree>
    <p:extLst>
      <p:ext uri="{BB962C8B-B14F-4D97-AF65-F5344CB8AC3E}">
        <p14:creationId xmlns:p14="http://schemas.microsoft.com/office/powerpoint/2010/main" val="2800533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895350"/>
            <a:ext cx="8580437" cy="4261651"/>
          </a:xfrm>
        </p:spPr>
        <p:txBody>
          <a:bodyPr>
            <a:normAutofit fontScale="90000"/>
          </a:bodyPr>
          <a:lstStyle/>
          <a:p>
            <a:r>
              <a:rPr lang="en-US" sz="4400" b="1" dirty="0"/>
              <a:t>1. THE KEY TO PERSONAL, FAMILY , NATIONAL, ISRAEL REVIVAL IS</a:t>
            </a:r>
            <a:br>
              <a:rPr lang="en-US" sz="4400" b="1" dirty="0"/>
            </a:br>
            <a:r>
              <a:rPr lang="en-US" sz="4400" b="1" dirty="0"/>
              <a:t>UNITED FASTING AND PRAYING.</a:t>
            </a:r>
            <a:br>
              <a:rPr lang="en-US" sz="4400" b="1" dirty="0"/>
            </a:br>
            <a:br>
              <a:rPr lang="en-US" sz="4400" b="1" dirty="0"/>
            </a:br>
            <a:r>
              <a:rPr lang="en-US" sz="4400" b="1" dirty="0"/>
              <a:t>2. JOEL 2 UNITED FASTING AND PRAYING LEADS  TO ACTS 2 OUTPOURING OF THE SPIRIT.</a:t>
            </a:r>
            <a:br>
              <a:rPr lang="en-US" sz="2304" b="1" dirty="0"/>
            </a:br>
            <a:br>
              <a:rPr lang="en-US" sz="2304" b="1" dirty="0"/>
            </a:br>
            <a:br>
              <a:rPr lang="en-US" sz="2304" b="1" dirty="0"/>
            </a:br>
            <a:br>
              <a:rPr lang="en-US" dirty="0"/>
            </a:br>
            <a:endParaRPr lang="en-US" dirty="0"/>
          </a:p>
        </p:txBody>
      </p:sp>
    </p:spTree>
    <p:extLst>
      <p:ext uri="{BB962C8B-B14F-4D97-AF65-F5344CB8AC3E}">
        <p14:creationId xmlns:p14="http://schemas.microsoft.com/office/powerpoint/2010/main" val="1960017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8580437" cy="5157001"/>
          </a:xfrm>
        </p:spPr>
        <p:txBody>
          <a:bodyPr>
            <a:noAutofit/>
          </a:bodyPr>
          <a:lstStyle/>
          <a:p>
            <a:r>
              <a:rPr lang="en-US" sz="4000" b="1" dirty="0"/>
              <a:t>NKJ Joel 2:12 " Now, therefore," says the LORD, "Turn to Me with all your heart, With fasting, with weeping, and with mourning." 13 So rend your heart, and not your garments; Return to the LORD your God, For He </a:t>
            </a:r>
            <a:r>
              <a:rPr lang="en-US" sz="4000" b="1" i="1" dirty="0"/>
              <a:t>is </a:t>
            </a:r>
            <a:r>
              <a:rPr lang="en-US" sz="4000" b="1" dirty="0"/>
              <a:t>gracious and merciful, Slow to anger, and of great kindness; And He relents from doing harm.</a:t>
            </a:r>
          </a:p>
        </p:txBody>
      </p:sp>
    </p:spTree>
    <p:extLst>
      <p:ext uri="{BB962C8B-B14F-4D97-AF65-F5344CB8AC3E}">
        <p14:creationId xmlns:p14="http://schemas.microsoft.com/office/powerpoint/2010/main" val="3958947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8580437" cy="5157001"/>
          </a:xfrm>
        </p:spPr>
        <p:txBody>
          <a:bodyPr>
            <a:noAutofit/>
          </a:bodyPr>
          <a:lstStyle/>
          <a:p>
            <a:r>
              <a:rPr lang="en-US" sz="4000" b="1" dirty="0"/>
              <a:t>KJ Acts 2:16 "But this is what was spoken by the prophet Joel: 17 'And it shall come to pass in the last days, says God, That I will pour out of My Spirit on all flesh; Your sons and your daughters shall prophesy, Your young men shall see visions, Your old men shall dream dreams….21 And it shall come to pass </a:t>
            </a:r>
            <a:r>
              <a:rPr lang="en-US" sz="4000" b="1" i="1" dirty="0"/>
              <a:t>That </a:t>
            </a:r>
            <a:r>
              <a:rPr lang="en-US" sz="4000" b="1" dirty="0"/>
              <a:t>whoever calls on the name of the LORD Shall be saved.'</a:t>
            </a:r>
          </a:p>
        </p:txBody>
      </p:sp>
    </p:spTree>
    <p:extLst>
      <p:ext uri="{BB962C8B-B14F-4D97-AF65-F5344CB8AC3E}">
        <p14:creationId xmlns:p14="http://schemas.microsoft.com/office/powerpoint/2010/main" val="4075910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9056"/>
            <a:ext cx="8610050" cy="1542927"/>
          </a:xfrm>
        </p:spPr>
        <p:txBody>
          <a:bodyPr>
            <a:normAutofit/>
          </a:bodyPr>
          <a:lstStyle/>
          <a:p>
            <a:r>
              <a:rPr lang="en-US" sz="2700" b="1" dirty="0"/>
              <a:t>LOU ENGLE CALLS THE MESSIANICS TO BE LEADERS OF FASTING AND PRAYING  UNTO THE HARVEST REVIVAL UNTO THE RETURN AND REIGN OF MESSAH.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038" y="1359694"/>
            <a:ext cx="4953000" cy="3714750"/>
          </a:xfrm>
          <a:prstGeom prst="rect">
            <a:avLst/>
          </a:prstGeom>
        </p:spPr>
      </p:pic>
    </p:spTree>
    <p:extLst>
      <p:ext uri="{BB962C8B-B14F-4D97-AF65-F5344CB8AC3E}">
        <p14:creationId xmlns:p14="http://schemas.microsoft.com/office/powerpoint/2010/main" val="924409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0837" y="57150"/>
            <a:ext cx="8153400" cy="4953000"/>
          </a:xfrm>
        </p:spPr>
        <p:txBody>
          <a:bodyPr>
            <a:normAutofit/>
          </a:bodyPr>
          <a:lstStyle/>
          <a:p>
            <a:r>
              <a:rPr lang="en-US" sz="3200" b="1" dirty="0"/>
              <a:t>LOU ENGLE CALLS THE MESSIANICS TO THE HARVEST FIELD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437" y="1100931"/>
            <a:ext cx="5212292" cy="3909219"/>
          </a:xfrm>
          <a:prstGeom prst="rect">
            <a:avLst/>
          </a:prstGeom>
        </p:spPr>
      </p:pic>
    </p:spTree>
    <p:extLst>
      <p:ext uri="{BB962C8B-B14F-4D97-AF65-F5344CB8AC3E}">
        <p14:creationId xmlns:p14="http://schemas.microsoft.com/office/powerpoint/2010/main" val="339863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tatic.timesofisrael.com/www/uploads/2018/07/Moon-spaceil.jpg">
            <a:extLst>
              <a:ext uri="{FF2B5EF4-FFF2-40B4-BE49-F238E27FC236}">
                <a16:creationId xmlns:a16="http://schemas.microsoft.com/office/drawing/2014/main" id="{D0204059-E868-480C-8951-7F1A2EBEE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 y="245443"/>
            <a:ext cx="8275638" cy="4652614"/>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a:xfrm>
            <a:off x="427314" y="208408"/>
            <a:ext cx="7901512" cy="4794424"/>
          </a:xfrm>
        </p:spPr>
        <p:txBody>
          <a:bodyPr>
            <a:normAutofit/>
          </a:bodyPr>
          <a:lstStyle/>
          <a:p>
            <a:pPr algn="l"/>
            <a:r>
              <a:rPr lang="en-US" dirty="0"/>
              <a:t> </a:t>
            </a:r>
          </a:p>
        </p:txBody>
      </p:sp>
    </p:spTree>
    <p:extLst>
      <p:ext uri="{BB962C8B-B14F-4D97-AF65-F5344CB8AC3E}">
        <p14:creationId xmlns:p14="http://schemas.microsoft.com/office/powerpoint/2010/main" val="3749712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237" y="213972"/>
            <a:ext cx="7924800" cy="3674609"/>
          </a:xfrm>
        </p:spPr>
        <p:txBody>
          <a:bodyPr>
            <a:normAutofit/>
          </a:bodyPr>
          <a:lstStyle/>
          <a:p>
            <a:r>
              <a:rPr lang="en-US" sz="2400" b="1" dirty="0"/>
              <a:t>RABBI SHMUEL: FAITHFUL MAN OF G-D </a:t>
            </a:r>
          </a:p>
          <a:p>
            <a:r>
              <a:rPr lang="en-US" sz="2400" b="1" dirty="0"/>
              <a:t>WHO REGULARLY FASTS AND PRAYS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731" t="19571" r="33095" b="19043"/>
          <a:stretch/>
        </p:blipFill>
        <p:spPr>
          <a:xfrm>
            <a:off x="3398837" y="970119"/>
            <a:ext cx="1600200" cy="4053833"/>
          </a:xfrm>
          <a:prstGeom prst="rect">
            <a:avLst/>
          </a:prstGeom>
        </p:spPr>
      </p:pic>
    </p:spTree>
    <p:extLst>
      <p:ext uri="{BB962C8B-B14F-4D97-AF65-F5344CB8AC3E}">
        <p14:creationId xmlns:p14="http://schemas.microsoft.com/office/powerpoint/2010/main" val="2434482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3DF13-33FB-4A4F-BF42-363FEC9B0823}"/>
              </a:ext>
            </a:extLst>
          </p:cNvPr>
          <p:cNvSpPr>
            <a:spLocks noGrp="1"/>
          </p:cNvSpPr>
          <p:nvPr>
            <p:ph type="ctrTitle"/>
          </p:nvPr>
        </p:nvSpPr>
        <p:spPr>
          <a:xfrm>
            <a:off x="1097359" y="910851"/>
            <a:ext cx="6584156" cy="1957186"/>
          </a:xfrm>
        </p:spPr>
        <p:txBody>
          <a:bodyPr/>
          <a:lstStyle/>
          <a:p>
            <a:r>
              <a:rPr lang="en-US" dirty="0"/>
              <a:t>Messiah 2018</a:t>
            </a:r>
          </a:p>
        </p:txBody>
      </p:sp>
      <p:sp>
        <p:nvSpPr>
          <p:cNvPr id="3" name="Subtitle 2">
            <a:extLst>
              <a:ext uri="{FF2B5EF4-FFF2-40B4-BE49-F238E27FC236}">
                <a16:creationId xmlns:a16="http://schemas.microsoft.com/office/drawing/2014/main" id="{EBBFC56F-4D03-460C-914A-2F6B15E93905}"/>
              </a:ext>
            </a:extLst>
          </p:cNvPr>
          <p:cNvSpPr>
            <a:spLocks noGrp="1"/>
          </p:cNvSpPr>
          <p:nvPr>
            <p:ph type="subTitle" idx="1"/>
          </p:nvPr>
        </p:nvSpPr>
        <p:spPr/>
        <p:txBody>
          <a:bodyPr/>
          <a:lstStyle/>
          <a:p>
            <a:r>
              <a:rPr lang="en-US" dirty="0"/>
              <a:t>Morning prayer sessions</a:t>
            </a:r>
          </a:p>
        </p:txBody>
      </p:sp>
    </p:spTree>
    <p:extLst>
      <p:ext uri="{BB962C8B-B14F-4D97-AF65-F5344CB8AC3E}">
        <p14:creationId xmlns:p14="http://schemas.microsoft.com/office/powerpoint/2010/main" val="2571283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45AF-627E-462E-8967-026EBB37CDD3}"/>
              </a:ext>
            </a:extLst>
          </p:cNvPr>
          <p:cNvSpPr>
            <a:spLocks noGrp="1"/>
          </p:cNvSpPr>
          <p:nvPr>
            <p:ph type="title"/>
          </p:nvPr>
        </p:nvSpPr>
        <p:spPr>
          <a:xfrm>
            <a:off x="604691" y="742949"/>
            <a:ext cx="2831415" cy="435153"/>
          </a:xfrm>
        </p:spPr>
        <p:txBody>
          <a:bodyPr/>
          <a:lstStyle/>
          <a:p>
            <a:r>
              <a:rPr lang="en-US" b="1" dirty="0"/>
              <a:t>Morning prayer group</a:t>
            </a:r>
          </a:p>
        </p:txBody>
      </p:sp>
      <p:pic>
        <p:nvPicPr>
          <p:cNvPr id="6" name="Content Placeholder 5">
            <a:extLst>
              <a:ext uri="{FF2B5EF4-FFF2-40B4-BE49-F238E27FC236}">
                <a16:creationId xmlns:a16="http://schemas.microsoft.com/office/drawing/2014/main" id="{B7B3EF65-93A1-4EA5-9EBA-60CDFC5AAF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2165" y="1318360"/>
            <a:ext cx="4444305" cy="2499921"/>
          </a:xfrm>
        </p:spPr>
      </p:pic>
      <p:sp>
        <p:nvSpPr>
          <p:cNvPr id="4" name="Text Placeholder 3">
            <a:extLst>
              <a:ext uri="{FF2B5EF4-FFF2-40B4-BE49-F238E27FC236}">
                <a16:creationId xmlns:a16="http://schemas.microsoft.com/office/drawing/2014/main" id="{26EF4518-832F-496C-BA6C-41A2FB8392F4}"/>
              </a:ext>
            </a:extLst>
          </p:cNvPr>
          <p:cNvSpPr>
            <a:spLocks noGrp="1"/>
          </p:cNvSpPr>
          <p:nvPr>
            <p:ph type="body" sz="half" idx="2"/>
          </p:nvPr>
        </p:nvSpPr>
        <p:spPr>
          <a:xfrm>
            <a:off x="655637" y="1276350"/>
            <a:ext cx="2971800" cy="3581400"/>
          </a:xfrm>
        </p:spPr>
        <p:txBody>
          <a:bodyPr>
            <a:normAutofit/>
          </a:bodyPr>
          <a:lstStyle/>
          <a:p>
            <a:r>
              <a:rPr lang="en-US" sz="2400" b="1" dirty="0"/>
              <a:t>This is the morning prayer group. We met every morning of the conference, starting Monday 7/1/2018. It was an effective, glorious session each morning. </a:t>
            </a:r>
          </a:p>
        </p:txBody>
      </p:sp>
    </p:spTree>
    <p:extLst>
      <p:ext uri="{BB962C8B-B14F-4D97-AF65-F5344CB8AC3E}">
        <p14:creationId xmlns:p14="http://schemas.microsoft.com/office/powerpoint/2010/main" val="1966868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02F2-C327-4F9D-9927-8313A12B1508}"/>
              </a:ext>
            </a:extLst>
          </p:cNvPr>
          <p:cNvSpPr>
            <a:spLocks noGrp="1"/>
          </p:cNvSpPr>
          <p:nvPr>
            <p:ph type="title"/>
          </p:nvPr>
        </p:nvSpPr>
        <p:spPr>
          <a:xfrm>
            <a:off x="604691" y="431899"/>
            <a:ext cx="3027568" cy="539651"/>
          </a:xfrm>
        </p:spPr>
        <p:txBody>
          <a:bodyPr/>
          <a:lstStyle/>
          <a:p>
            <a:r>
              <a:rPr lang="en-US" dirty="0"/>
              <a:t>Morning prayer dancing</a:t>
            </a:r>
          </a:p>
        </p:txBody>
      </p:sp>
      <p:pic>
        <p:nvPicPr>
          <p:cNvPr id="6" name="Content Placeholder 5">
            <a:extLst>
              <a:ext uri="{FF2B5EF4-FFF2-40B4-BE49-F238E27FC236}">
                <a16:creationId xmlns:a16="http://schemas.microsoft.com/office/drawing/2014/main" id="{3BE190B1-B17E-4181-B93D-E4A2C38BB8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5564" y="1200150"/>
            <a:ext cx="4654456" cy="2618131"/>
          </a:xfrm>
        </p:spPr>
      </p:pic>
      <p:sp>
        <p:nvSpPr>
          <p:cNvPr id="4" name="Text Placeholder 3">
            <a:extLst>
              <a:ext uri="{FF2B5EF4-FFF2-40B4-BE49-F238E27FC236}">
                <a16:creationId xmlns:a16="http://schemas.microsoft.com/office/drawing/2014/main" id="{7095A5E5-C2AC-4EEF-B5A4-210975E7669A}"/>
              </a:ext>
            </a:extLst>
          </p:cNvPr>
          <p:cNvSpPr>
            <a:spLocks noGrp="1"/>
          </p:cNvSpPr>
          <p:nvPr>
            <p:ph type="body" sz="half" idx="2"/>
          </p:nvPr>
        </p:nvSpPr>
        <p:spPr>
          <a:xfrm>
            <a:off x="503237" y="1047750"/>
            <a:ext cx="2971800" cy="3733800"/>
          </a:xfrm>
        </p:spPr>
        <p:txBody>
          <a:bodyPr>
            <a:normAutofit/>
          </a:bodyPr>
          <a:lstStyle/>
          <a:p>
            <a:r>
              <a:rPr lang="en-US" sz="2400" b="1" dirty="0"/>
              <a:t>One morning, as we sang “Hine ma tov”, we spontaneously began to dance in a circle! We were very joyful, because G-D answered our prayers, even then! And He filled us with His joy in our innermost being!</a:t>
            </a:r>
          </a:p>
        </p:txBody>
      </p:sp>
    </p:spTree>
    <p:extLst>
      <p:ext uri="{BB962C8B-B14F-4D97-AF65-F5344CB8AC3E}">
        <p14:creationId xmlns:p14="http://schemas.microsoft.com/office/powerpoint/2010/main" val="2768711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5" y="-61913"/>
            <a:ext cx="8381999" cy="5143500"/>
          </a:xfrm>
        </p:spPr>
        <p:txBody>
          <a:bodyPr>
            <a:normAutofit fontScale="92500" lnSpcReduction="10000"/>
          </a:bodyPr>
          <a:lstStyle/>
          <a:p>
            <a:pPr algn="l"/>
            <a:r>
              <a:rPr lang="en-US" dirty="0"/>
              <a:t>Jason </a:t>
            </a:r>
            <a:r>
              <a:rPr lang="en-US" dirty="0" err="1"/>
              <a:t>Soebel</a:t>
            </a:r>
            <a:r>
              <a:rPr lang="en-US" dirty="0"/>
              <a:t> </a:t>
            </a:r>
          </a:p>
          <a:p>
            <a:pPr algn="l"/>
            <a:r>
              <a:rPr lang="en-US" dirty="0"/>
              <a:t>book with Kathy</a:t>
            </a:r>
          </a:p>
          <a:p>
            <a:pPr algn="l"/>
            <a:r>
              <a:rPr lang="en-US" dirty="0"/>
              <a:t>Lee Lewis? </a:t>
            </a:r>
          </a:p>
          <a:p>
            <a:pPr algn="l"/>
            <a:r>
              <a:rPr lang="en-US" dirty="0"/>
              <a:t>Messianic </a:t>
            </a:r>
          </a:p>
          <a:p>
            <a:pPr algn="l"/>
            <a:r>
              <a:rPr lang="en-US" dirty="0"/>
              <a:t>Movement </a:t>
            </a:r>
          </a:p>
          <a:p>
            <a:pPr algn="l"/>
            <a:r>
              <a:rPr lang="en-US" dirty="0"/>
              <a:t>coming out of </a:t>
            </a:r>
          </a:p>
          <a:p>
            <a:pPr algn="l"/>
            <a:r>
              <a:rPr lang="en-US" dirty="0"/>
              <a:t>obscurity. </a:t>
            </a:r>
            <a:br>
              <a:rPr lang="en-US" dirty="0"/>
            </a:br>
            <a:endParaRPr lang="en-US" dirty="0"/>
          </a:p>
        </p:txBody>
      </p:sp>
      <p:pic>
        <p:nvPicPr>
          <p:cNvPr id="8196" name="Picture 4" descr="https://images-na.ssl-images-amazon.com/images/I/51qS3M4ONwL._SX343_BO1,204,203,200_.jpg">
            <a:extLst>
              <a:ext uri="{FF2B5EF4-FFF2-40B4-BE49-F238E27FC236}">
                <a16:creationId xmlns:a16="http://schemas.microsoft.com/office/drawing/2014/main" id="{4C2ABE50-E79E-4EC5-850D-2B88D9D78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7" y="30773"/>
            <a:ext cx="3514725" cy="508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720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Frank </a:t>
            </a:r>
            <a:r>
              <a:rPr lang="en-US" dirty="0" err="1"/>
              <a:t>Lowinger</a:t>
            </a:r>
            <a:br>
              <a:rPr lang="en-US" dirty="0"/>
            </a:br>
            <a:r>
              <a:rPr lang="en-US" dirty="0"/>
              <a:t>Nov 1739 preacher George Whitefield welcomed b 4k. Great Awakening.  We MJ are to the world what Whitefield was to America.</a:t>
            </a:r>
          </a:p>
        </p:txBody>
      </p:sp>
    </p:spTree>
    <p:extLst>
      <p:ext uri="{BB962C8B-B14F-4D97-AF65-F5344CB8AC3E}">
        <p14:creationId xmlns:p14="http://schemas.microsoft.com/office/powerpoint/2010/main" val="3990714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Guy praying over Hudson River and complaints disturbing the peace.  Told police praying over gangs.  Keep on. That night AG preacher in PA reading Life Magazine Dave Wilkerson millions saved intercessors share reward </a:t>
            </a:r>
          </a:p>
        </p:txBody>
      </p:sp>
    </p:spTree>
    <p:extLst>
      <p:ext uri="{BB962C8B-B14F-4D97-AF65-F5344CB8AC3E}">
        <p14:creationId xmlns:p14="http://schemas.microsoft.com/office/powerpoint/2010/main" val="2477218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Chernoff: Angel offered leader infinite wisdom, beauty, money.  Instantly took wisdom.....all looked at him to speak.  “I should have taken the money.”</a:t>
            </a:r>
            <a:br>
              <a:rPr lang="en-US" dirty="0"/>
            </a:br>
            <a:r>
              <a:rPr lang="en-US" dirty="0" err="1"/>
              <a:t>Mikhah</a:t>
            </a:r>
            <a:r>
              <a:rPr lang="en-US" dirty="0"/>
              <a:t> </a:t>
            </a:r>
            <a:r>
              <a:rPr lang="he-IL" b="1" dirty="0">
                <a:latin typeface="David" panose="020E0502060401010101" pitchFamily="34" charset="-79"/>
                <a:cs typeface="David" panose="020E0502060401010101" pitchFamily="34" charset="-79"/>
              </a:rPr>
              <a:t>הפורץ</a:t>
            </a:r>
            <a:r>
              <a:rPr lang="en-US" dirty="0"/>
              <a:t> breaker 2 Sam G-d broke out. Ch 2. Breaker anointing</a:t>
            </a:r>
            <a:br>
              <a:rPr lang="en-US" dirty="0"/>
            </a:br>
            <a:r>
              <a:rPr lang="en-US" dirty="0"/>
              <a:t>Break through</a:t>
            </a:r>
            <a:br>
              <a:rPr lang="en-US" dirty="0"/>
            </a:br>
            <a:r>
              <a:rPr lang="en-US" dirty="0"/>
              <a:t>- unrighteousness</a:t>
            </a:r>
            <a:br>
              <a:rPr lang="en-US" dirty="0"/>
            </a:br>
            <a:r>
              <a:rPr lang="en-US" dirty="0"/>
              <a:t>-Mt 11 violent take it by force</a:t>
            </a:r>
            <a:br>
              <a:rPr lang="en-US" dirty="0"/>
            </a:br>
            <a:endParaRPr lang="en-US" dirty="0"/>
          </a:p>
        </p:txBody>
      </p:sp>
    </p:spTree>
    <p:extLst>
      <p:ext uri="{BB962C8B-B14F-4D97-AF65-F5344CB8AC3E}">
        <p14:creationId xmlns:p14="http://schemas.microsoft.com/office/powerpoint/2010/main" val="3333945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Lead by humility: Jewish repentance </a:t>
            </a:r>
            <a:r>
              <a:rPr lang="en-US" dirty="0" err="1"/>
              <a:t>cf</a:t>
            </a:r>
            <a:r>
              <a:rPr lang="en-US" dirty="0"/>
              <a:t> church</a:t>
            </a:r>
          </a:p>
        </p:txBody>
      </p:sp>
    </p:spTree>
    <p:extLst>
      <p:ext uri="{BB962C8B-B14F-4D97-AF65-F5344CB8AC3E}">
        <p14:creationId xmlns:p14="http://schemas.microsoft.com/office/powerpoint/2010/main" val="1852551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Extra time</a:t>
            </a:r>
          </a:p>
          <a:p>
            <a:pPr marL="228600" indent="-228600" algn="l">
              <a:buFont typeface="Arial" panose="020B0604020202020204" pitchFamily="34" charset="0"/>
              <a:buChar char="•"/>
            </a:pPr>
            <a:r>
              <a:rPr lang="en-US" dirty="0"/>
              <a:t>Do less</a:t>
            </a:r>
          </a:p>
          <a:p>
            <a:pPr marL="228600" indent="-228600" algn="l">
              <a:buFont typeface="Arial" panose="020B0604020202020204" pitchFamily="34" charset="0"/>
              <a:buChar char="•"/>
            </a:pPr>
            <a:r>
              <a:rPr lang="en-US" dirty="0"/>
              <a:t>Devotions </a:t>
            </a:r>
          </a:p>
          <a:p>
            <a:pPr marL="567661" lvl="1" indent="-228600" algn="l">
              <a:buFont typeface="Arial" panose="020B0604020202020204" pitchFamily="34" charset="0"/>
              <a:buChar char="•"/>
            </a:pPr>
            <a:r>
              <a:rPr lang="en-US" dirty="0"/>
              <a:t>Private</a:t>
            </a:r>
          </a:p>
          <a:p>
            <a:pPr marL="567661" lvl="1" indent="-228600" algn="l">
              <a:buFont typeface="Arial" panose="020B0604020202020204" pitchFamily="34" charset="0"/>
              <a:buChar char="•"/>
            </a:pPr>
            <a:r>
              <a:rPr lang="en-US" dirty="0"/>
              <a:t>Couple</a:t>
            </a:r>
          </a:p>
          <a:p>
            <a:pPr marL="567661" lvl="1" indent="-228600" algn="l">
              <a:buFont typeface="Arial" panose="020B0604020202020204" pitchFamily="34" charset="0"/>
              <a:buChar char="•"/>
            </a:pPr>
            <a:r>
              <a:rPr lang="en-US"/>
              <a:t>family</a:t>
            </a:r>
            <a:endParaRPr lang="en-US" dirty="0"/>
          </a:p>
        </p:txBody>
      </p:sp>
    </p:spTree>
    <p:extLst>
      <p:ext uri="{BB962C8B-B14F-4D97-AF65-F5344CB8AC3E}">
        <p14:creationId xmlns:p14="http://schemas.microsoft.com/office/powerpoint/2010/main" val="36838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will be launched on a SpaceX missile from Cape Canaveral.  The spaceship will go around the Earth in an ever-widening, elliptical orbit that will eventually enable it to cross paths with the moon.</a:t>
            </a:r>
          </a:p>
          <a:p>
            <a:pPr algn="l"/>
            <a:endParaRPr lang="en-US" dirty="0"/>
          </a:p>
        </p:txBody>
      </p:sp>
    </p:spTree>
    <p:extLst>
      <p:ext uri="{BB962C8B-B14F-4D97-AF65-F5344CB8AC3E}">
        <p14:creationId xmlns:p14="http://schemas.microsoft.com/office/powerpoint/2010/main" val="2995187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SW testimony and fasting.</a:t>
            </a:r>
          </a:p>
          <a:p>
            <a:pPr algn="l"/>
            <a:r>
              <a:rPr lang="en-US" dirty="0"/>
              <a:t>Jason Gardiner stats.</a:t>
            </a:r>
          </a:p>
          <a:p>
            <a:pPr marL="228600" indent="-228600" algn="l">
              <a:buFont typeface="Arial" panose="020B0604020202020204" pitchFamily="34" charset="0"/>
              <a:buChar char="•"/>
            </a:pPr>
            <a:r>
              <a:rPr lang="en-US" dirty="0"/>
              <a:t>40% less attendance than 2000</a:t>
            </a:r>
          </a:p>
          <a:p>
            <a:pPr marL="228600" indent="-228600" algn="l">
              <a:buFont typeface="Arial" panose="020B0604020202020204" pitchFamily="34" charset="0"/>
              <a:buChar char="•"/>
            </a:pPr>
            <a:r>
              <a:rPr lang="en-US" dirty="0"/>
              <a:t>Not at all reaching immigrants</a:t>
            </a:r>
          </a:p>
          <a:p>
            <a:pPr marL="228600" indent="-228600" algn="l">
              <a:buFont typeface="Arial" panose="020B0604020202020204" pitchFamily="34" charset="0"/>
              <a:buChar char="•"/>
            </a:pPr>
            <a:r>
              <a:rPr lang="en-US" dirty="0"/>
              <a:t>4-9% Americans attend regularly.</a:t>
            </a:r>
          </a:p>
          <a:p>
            <a:pPr marL="228600" indent="-228600" algn="l">
              <a:buFont typeface="Arial" panose="020B0604020202020204" pitchFamily="34" charset="0"/>
              <a:buChar char="•"/>
            </a:pPr>
            <a:r>
              <a:rPr lang="en-US" dirty="0">
                <a:solidFill>
                  <a:srgbClr val="FFFF99"/>
                </a:solidFill>
              </a:rPr>
              <a:t>Statistical increase: prayer movement.</a:t>
            </a:r>
          </a:p>
        </p:txBody>
      </p:sp>
    </p:spTree>
    <p:extLst>
      <p:ext uri="{BB962C8B-B14F-4D97-AF65-F5344CB8AC3E}">
        <p14:creationId xmlns:p14="http://schemas.microsoft.com/office/powerpoint/2010/main" val="3999492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477581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7339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At that point, it is supposed to fire its engines in order to slow down and get into a lunar orbit, eventually landing gently on the rocky surface.</a:t>
            </a:r>
          </a:p>
          <a:p>
            <a:pPr algn="l"/>
            <a:r>
              <a:rPr lang="en-US" dirty="0"/>
              <a:t>Its first task will be to </a:t>
            </a:r>
            <a:r>
              <a:rPr lang="en-US" dirty="0">
                <a:solidFill>
                  <a:srgbClr val="FFFF99"/>
                </a:solidFill>
              </a:rPr>
              <a:t>plant an Israeli flag on the surface </a:t>
            </a:r>
            <a:r>
              <a:rPr lang="en-US" dirty="0"/>
              <a:t>and then take still pictures and video. It is expected that the “mission” will wrap up in a mere two days.</a:t>
            </a:r>
          </a:p>
          <a:p>
            <a:pPr algn="l"/>
            <a:endParaRPr lang="en-US" dirty="0"/>
          </a:p>
        </p:txBody>
      </p:sp>
    </p:spTree>
    <p:extLst>
      <p:ext uri="{BB962C8B-B14F-4D97-AF65-F5344CB8AC3E}">
        <p14:creationId xmlns:p14="http://schemas.microsoft.com/office/powerpoint/2010/main" val="3417387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646" y="19050"/>
            <a:ext cx="8382000" cy="5122246"/>
          </a:xfrm>
        </p:spPr>
        <p:txBody>
          <a:bodyPr>
            <a:normAutofit/>
          </a:bodyPr>
          <a:lstStyle/>
          <a:p>
            <a:pPr algn="l"/>
            <a:r>
              <a:rPr lang="en-US" dirty="0"/>
              <a:t> </a:t>
            </a:r>
          </a:p>
        </p:txBody>
      </p:sp>
      <p:pic>
        <p:nvPicPr>
          <p:cNvPr id="1026" name="Picture 2" descr="https://static.timesofisrael.com/www/uploads/2018/07/000_17E8YZ.jpg">
            <a:extLst>
              <a:ext uri="{FF2B5EF4-FFF2-40B4-BE49-F238E27FC236}">
                <a16:creationId xmlns:a16="http://schemas.microsoft.com/office/drawing/2014/main" id="{DFF889B4-18B9-41F9-B6DE-6038C9F8E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7" y="264495"/>
            <a:ext cx="7315201" cy="46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2253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77924</TotalTime>
  <Words>3321</Words>
  <Application>Microsoft Office PowerPoint</Application>
  <PresentationFormat>Custom</PresentationFormat>
  <Paragraphs>430</Paragraphs>
  <Slides>72</Slides>
  <Notes>67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72</vt:i4>
      </vt:variant>
    </vt:vector>
  </HeadingPairs>
  <TitlesOfParts>
    <vt:vector size="84" baseType="lpstr">
      <vt:lpstr>Arial</vt:lpstr>
      <vt:lpstr>Arial Rounded MT Bold</vt:lpstr>
      <vt:lpstr>Calibri</vt:lpstr>
      <vt:lpstr>Calibri Light</vt:lpstr>
      <vt:lpstr>David</vt:lpstr>
      <vt:lpstr>Vilna</vt:lpstr>
      <vt:lpstr>Wingdings</vt:lpstr>
      <vt:lpstr>1_Default Design</vt:lpstr>
      <vt:lpstr>136_Default Design</vt:lpstr>
      <vt:lpstr>128_Default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24:15</vt:lpstr>
      <vt:lpstr>Mattityahu (Matthew) 24:15</vt:lpstr>
      <vt:lpstr>Mattityahu (Matthew) 24:16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KEY TO PERSONAL, FAMILY , NATIONAL, ISRAEL REVIVAL IS UNITED FASTING AND PRAYING.  2. JOEL 2 UNITED FASTING AND PRAYING LEADS  TO ACTS 2 OUTPOURING OF THE SPIRIT.    </vt:lpstr>
      <vt:lpstr>NKJ Joel 2:12 " Now, therefore," says the LORD, "Turn to Me with all your heart, With fasting, with weeping, and with mourning." 13 So rend your heart, and not your garments; Return to the LORD your God, For He is gracious and merciful, Slow to anger, and of great kindness; And He relents from doing harm.</vt:lpstr>
      <vt:lpstr>KJ Acts 2:16 "But this is what was spoken by the prophet Joel: 17 'And it shall come to pass in the last days, says God, That I will pour out of My Spirit on all flesh; Your sons and your daughters shall prophesy, Your young men shall see visions, Your old men shall dream dreams….21 And it shall come to pass That whoever calls on the name of the LORD Shall be saved.'</vt:lpstr>
      <vt:lpstr>LOU ENGLE CALLS THE MESSIANICS TO BE LEADERS OF FASTING AND PRAYING  UNTO THE HARVEST REVIVAL UNTO THE RETURN AND REIGN OF MESSAH.</vt:lpstr>
      <vt:lpstr>PowerPoint Presentation</vt:lpstr>
      <vt:lpstr>PowerPoint Presentation</vt:lpstr>
      <vt:lpstr>Messiah 2018</vt:lpstr>
      <vt:lpstr>Morning prayer group</vt:lpstr>
      <vt:lpstr>Morning prayer dancing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2076</cp:revision>
  <dcterms:created xsi:type="dcterms:W3CDTF">2006-04-21T19:34:43Z</dcterms:created>
  <dcterms:modified xsi:type="dcterms:W3CDTF">2018-07-15T00:32:39Z</dcterms:modified>
</cp:coreProperties>
</file>