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9" r:id="rId3"/>
    <p:sldMasterId id="2147483714" r:id="rId4"/>
  </p:sldMasterIdLst>
  <p:notesMasterIdLst>
    <p:notesMasterId r:id="rId83"/>
  </p:notesMasterIdLst>
  <p:handoutMasterIdLst>
    <p:handoutMasterId r:id="rId84"/>
  </p:handoutMasterIdLst>
  <p:sldIdLst>
    <p:sldId id="2045" r:id="rId5"/>
    <p:sldId id="61151" r:id="rId6"/>
    <p:sldId id="61156" r:id="rId7"/>
    <p:sldId id="61143" r:id="rId8"/>
    <p:sldId id="61222" r:id="rId9"/>
    <p:sldId id="335" r:id="rId10"/>
    <p:sldId id="61250" r:id="rId11"/>
    <p:sldId id="61255" r:id="rId12"/>
    <p:sldId id="61258" r:id="rId13"/>
    <p:sldId id="61254" r:id="rId14"/>
    <p:sldId id="61256" r:id="rId15"/>
    <p:sldId id="61257" r:id="rId16"/>
    <p:sldId id="61262" r:id="rId17"/>
    <p:sldId id="61244" r:id="rId18"/>
    <p:sldId id="61237" r:id="rId19"/>
    <p:sldId id="61239" r:id="rId20"/>
    <p:sldId id="61236" r:id="rId21"/>
    <p:sldId id="61228" r:id="rId22"/>
    <p:sldId id="330" r:id="rId23"/>
    <p:sldId id="336" r:id="rId24"/>
    <p:sldId id="327" r:id="rId25"/>
    <p:sldId id="332" r:id="rId26"/>
    <p:sldId id="61265" r:id="rId27"/>
    <p:sldId id="61261" r:id="rId28"/>
    <p:sldId id="61264" r:id="rId29"/>
    <p:sldId id="61168" r:id="rId30"/>
    <p:sldId id="61162" r:id="rId31"/>
    <p:sldId id="61169" r:id="rId32"/>
    <p:sldId id="61241" r:id="rId33"/>
    <p:sldId id="61242" r:id="rId34"/>
    <p:sldId id="61238" r:id="rId35"/>
    <p:sldId id="61246" r:id="rId36"/>
    <p:sldId id="61260" r:id="rId37"/>
    <p:sldId id="61266" r:id="rId38"/>
    <p:sldId id="61248" r:id="rId39"/>
    <p:sldId id="61245" r:id="rId40"/>
    <p:sldId id="61240" r:id="rId41"/>
    <p:sldId id="342" r:id="rId42"/>
    <p:sldId id="343" r:id="rId43"/>
    <p:sldId id="331" r:id="rId44"/>
    <p:sldId id="61253" r:id="rId45"/>
    <p:sldId id="61249" r:id="rId46"/>
    <p:sldId id="61252" r:id="rId47"/>
    <p:sldId id="61267" r:id="rId48"/>
    <p:sldId id="61268" r:id="rId49"/>
    <p:sldId id="61269" r:id="rId50"/>
    <p:sldId id="61273" r:id="rId51"/>
    <p:sldId id="61270" r:id="rId52"/>
    <p:sldId id="61272" r:id="rId53"/>
    <p:sldId id="61274" r:id="rId54"/>
    <p:sldId id="338" r:id="rId55"/>
    <p:sldId id="61275" r:id="rId56"/>
    <p:sldId id="339" r:id="rId57"/>
    <p:sldId id="61276" r:id="rId58"/>
    <p:sldId id="344" r:id="rId59"/>
    <p:sldId id="345" r:id="rId60"/>
    <p:sldId id="61277" r:id="rId61"/>
    <p:sldId id="61287" r:id="rId62"/>
    <p:sldId id="61271" r:id="rId63"/>
    <p:sldId id="61278" r:id="rId64"/>
    <p:sldId id="61288" r:id="rId65"/>
    <p:sldId id="61280" r:id="rId66"/>
    <p:sldId id="61251" r:id="rId67"/>
    <p:sldId id="61279" r:id="rId68"/>
    <p:sldId id="61281" r:id="rId69"/>
    <p:sldId id="61224" r:id="rId70"/>
    <p:sldId id="61243" r:id="rId71"/>
    <p:sldId id="61152" r:id="rId72"/>
    <p:sldId id="61223" r:id="rId73"/>
    <p:sldId id="61282" r:id="rId74"/>
    <p:sldId id="61283" r:id="rId75"/>
    <p:sldId id="61154" r:id="rId76"/>
    <p:sldId id="61284" r:id="rId77"/>
    <p:sldId id="61158" r:id="rId78"/>
    <p:sldId id="61285" r:id="rId79"/>
    <p:sldId id="60551" r:id="rId80"/>
    <p:sldId id="61286" r:id="rId81"/>
    <p:sldId id="256" r:id="rId8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567" autoAdjust="0"/>
  </p:normalViewPr>
  <p:slideViewPr>
    <p:cSldViewPr>
      <p:cViewPr varScale="1">
        <p:scale>
          <a:sx n="107" d="100"/>
          <a:sy n="107" d="100"/>
        </p:scale>
        <p:origin x="126" y="28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966"/>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02.5to 2.12 Dual Nature of our Cohen-priest.Feb 29, 2020</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29,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02.5to 2.12 Dual Nature of our Cohen-priest.Feb 29, 2020</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29,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igonier.org/learn/articles/truly-god-truly-man-council-chalced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ogle.com/search?q=golden+eagle&amp;safe=active&amp;sxsrf=ACYBGNS4K39F1rrXn5zfhnwLPDWDVg6XWw:1582943702366&amp;source=lnms&amp;tbm=isch&amp;sa=X&amp;ved=2ahUKEwjnpNDo3PXnAhUIbawKHRZTAdkQ_AUoAXoECCIQAw&amp;biw=1280&amp;bih=951#imgrc=H6OnxjgwJvinr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odreads.com/quotes/131220-i-can-see-how-it-might-be-possible-for-a"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ogle.com/search?q=quasar&amp;safe=active&amp;sxsrf=ACYBGNT4uPw-I3x3RblRmVuEYaOd9Vckhw:1582945188684&amp;source=lnms&amp;tbm=isch&amp;sa=X&amp;ved=2ahUKEwiaha6t4vXnAhUPnq0KHaH-AO8Q_AUoAXoECBQQAw&amp;biw=1280&amp;bih=951#imgrc=Epj2aPPHEtsE7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drjamesdobson.org/media/public-policy/public-policy-videos/2020/02/21/sex-in-the-library?sc=FEM&amp;amp;mc=FEM0220JGPP2&amp;utm_source=SilverpopMailing&amp;utm_campaign=20200228%20-%20James%20Gottry%20Public%20Policy%20#2%20(FEM0220JGPP2)%20(4)&amp;spMailingID=22933344&amp;spUserID=MTk2NDM5NTE5MAS2&amp;spJobID=1681619167&amp;spReportId=MTY4MTYxOTE2NwS2"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orldisraelnews.com/harvard-professor-within-year-70-worldwide-will-be-infected-with-corona/?utm_source=MadMimi&amp;utm_medium=email&amp;utm_content=Sanders+Ready+to+Return+US+Embassy+to+Tel+Aviv%2C+Calls+Netanyahu+%27Racist%27%3B+Israeli+Arabs+Reject+Becoming+Citizens+of+%27Palestine%27%3B+Netanyahu+to+Hamas%3A+%E2%80%98Restore+Calm+or+You%E2%80%99re+Next%E2%80%99&amp;utm_campaign=20200226_m157110806_Sanders+Ready+to+Return+US+Embassy+to+Tel+Aviv%2C+Calls+Netanyahu+%27Racist%27%3B+Israeli+Arabs+Reject+Becoming+Citizens+of+%27Palestine%27%3B+Netanyahu+to+Hamas%3A+%E2%80%98Restore+Calm+or+You%E2%80%99re+Next%E2%80%99&amp;utm_term=_0A_09_09_09_09_09_09_09_09_09_09Read+Now_0A_09_09_09_09_09_09_09_09_09"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israeltoday.co.il/read/israelis-despair-as-terrorists-boast-of-making-their-lives-hell-with-gaza-rockets/?utm_source=acfs&amp;utm_medium=email&amp;utm_campaign=newsletter-2020-02-27"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israeltoday.co.il/read/israelis-despair-as-terrorists-boast-of-making-their-lives-hell-with-gaza-rockets/?utm_source=acfs&amp;utm_medium=email&amp;utm_campaign=newsletter-2020-02-27"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israeltoday.co.il/read/israelis-despair-as-terrorists-boast-of-making-their-lives-hell-with-gaza-rockets/?utm_source=acfs&amp;utm_medium=email&amp;utm_campaign=newsletter-2020-02-27"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israeltoday.co.il/read/israelis-despair-as-terrorists-boast-of-making-their-lives-hell-with-gaza-rockets/?utm_source=acfs&amp;utm_medium=email&amp;utm_campaign=newsletter-2020-02-27"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Letter to the Messianic Jews a 02.5 to 2.12 Dual Nature of our Cohen-</a:t>
            </a:r>
            <a:r>
              <a:rPr lang="en-US" altLang="en-US" dirty="0" err="1"/>
              <a:t>priest.Feb</a:t>
            </a:r>
            <a:r>
              <a:rPr lang="en-US" altLang="en-US" dirty="0"/>
              <a:t> 29, 2020</a:t>
            </a:r>
          </a:p>
        </p:txBody>
      </p:sp>
      <p:sp>
        <p:nvSpPr>
          <p:cNvPr id="5" name="Rectangle 3"/>
          <p:cNvSpPr>
            <a:spLocks noGrp="1" noChangeArrowheads="1"/>
          </p:cNvSpPr>
          <p:nvPr>
            <p:ph type="dt" idx="1"/>
          </p:nvPr>
        </p:nvSpPr>
        <p:spPr>
          <a:ln/>
        </p:spPr>
        <p:txBody>
          <a:bodyPr/>
          <a:lstStyle/>
          <a:p>
            <a:r>
              <a:rPr lang="en-US" altLang="en-US" dirty="0"/>
              <a:t>Feb 29,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630563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74245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reading is perhaps a bit hard to follow.  Let’s unpack it.</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99977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Previously considered Messiah Son of G-d = G-d the Son, </a:t>
            </a:r>
          </a:p>
          <a:p>
            <a:r>
              <a:rPr lang="en-US" b="1" dirty="0"/>
              <a:t>now consider Messiah Son of Man, one of us!</a:t>
            </a:r>
          </a:p>
          <a:p>
            <a:endParaRPr lang="en-US" b="1" dirty="0"/>
          </a:p>
          <a:p>
            <a:endParaRPr lang="en-US" b="1"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5005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4233947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06574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7764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https://en.wikipedia.org/wiki/Council_of_Chalcedon </a:t>
            </a:r>
          </a:p>
          <a:p>
            <a:endParaRPr lang="en-US" sz="1050" b="1" dirty="0"/>
          </a:p>
          <a:p>
            <a:r>
              <a:rPr lang="en-US" sz="1050" b="1" dirty="0"/>
              <a:t>More technical definition following that I’m going to skip.  You can read when you get the notes.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02.5to 2.12 Dual Nature of our Cohen-priest.Feb 29, 2020</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60041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https://www.ligonier.org/learn/articles/truly-god-truly-man-council-chalcedon/</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02.5to 2.12 Dual Nature of our Cohen-priest.Feb 29, 2020</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967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72479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a:t>Steve Bancroft</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12355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go back through and unpack the text, find out why I should care about what type of cohen/priest I have.</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44692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Angels are the previous topic.  Transitioning</a:t>
            </a:r>
          </a:p>
          <a:p>
            <a:r>
              <a:rPr lang="en-US" b="1" dirty="0"/>
              <a:t>Messiah better than Adam, humanity.</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560873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Starting point: </a:t>
            </a:r>
          </a:p>
          <a:p>
            <a:r>
              <a:rPr lang="en-US" b="1" dirty="0"/>
              <a:t>In Adam and </a:t>
            </a:r>
            <a:r>
              <a:rPr lang="en-US" b="1" dirty="0" err="1"/>
              <a:t>Khavah</a:t>
            </a:r>
            <a:r>
              <a:rPr lang="en-US" b="1" dirty="0"/>
              <a:t>, Adam and Eve, we had it all.  Title deed to the planet.  Everything was ours!   </a:t>
            </a:r>
          </a:p>
          <a:p>
            <a:r>
              <a:rPr lang="en-US" b="1" dirty="0"/>
              <a:t>No Lamborghini?  No problem.  Ride a Golden Eagle.</a:t>
            </a:r>
          </a:p>
          <a:p>
            <a:r>
              <a:rPr lang="en-US" b="1" dirty="0"/>
              <a:t>Ride a cheetah.</a:t>
            </a:r>
          </a:p>
          <a:p>
            <a:r>
              <a:rPr lang="en-US" b="1" dirty="0"/>
              <a:t>Voice command.</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9317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0999"/>
            <a:ext cx="6232525" cy="4494213"/>
          </a:xfrm>
        </p:spPr>
        <p:txBody>
          <a:bodyPr/>
          <a:lstStyle/>
          <a:p>
            <a:r>
              <a:rPr lang="en-US" sz="1050" dirty="0">
                <a:hlinkClick r:id="rId3"/>
              </a:rPr>
              <a:t>https://www.google.com/search?q=golden+eagle&amp;safe=active&amp;sxsrf=ACYBGNS4K39F1rrXn5zfhnwLPDWDVg6XWw:1582943702366&amp;source=lnms&amp;tbm=isch&amp;sa=X&amp;ved=2ahUKEwjnpNDo3PXnAhUIbawKHRZTAdkQ_AUoAXoECCIQAw&amp;biw=1280&amp;bih=951#imgrc=H6OnxjgwJvinrM</a:t>
            </a:r>
            <a:endParaRPr lang="en-US" sz="1050"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83569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command!</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480021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850335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937814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02.5to 2.12 Dual Nature of our Cohen-priest.Feb 29, 2020</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83307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02.5to 2.12 Dual Nature of our Cohen-priest.Feb 29, 2020</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10396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Further to this idea that the human race had it all, and still sort of does.</a:t>
            </a:r>
          </a:p>
          <a:p>
            <a:r>
              <a:rPr lang="en-US" b="1" dirty="0"/>
              <a:t>People have seen the glory of G-d in the appearance of a newborn, leading to repentance and faith.</a:t>
            </a:r>
            <a:r>
              <a:rPr lang="en-US" dirty="0"/>
              <a:t> </a:t>
            </a:r>
          </a:p>
          <a:p>
            <a:endParaRPr lang="en-US"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62165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two sources this week.  I forgot both of them.  My apologies.  If you are here, raise hand.</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749470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of G-d in the created world.</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015429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11816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  </a:t>
            </a:r>
            <a:r>
              <a:rPr lang="en-US" sz="1050" dirty="0">
                <a:hlinkClick r:id="rId3"/>
              </a:rPr>
              <a:t>https://www.goodreads.com/quotes/131220-i-can-see-how-it-might-be-possible-for-a</a:t>
            </a:r>
            <a:r>
              <a:rPr lang="en-US" sz="1050" dirty="0"/>
              <a:t> </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4293028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https://www.google.com/search?q=quasar&amp;safe=active&amp;sxsrf=ACYBGNT4uPw-I3x3RblRmVuEYaOd9Vckhw:1582945188684&amp;source=lnms&amp;tbm=isch&amp;sa=X&amp;ved=2ahUKEwiaha6t4vXnAhUPnq0KHaH-AO8Q_AUoAXoECBQQAw&amp;biw=1280&amp;bih=951#imgrc=Epj2aPPHEtsE7M</a:t>
            </a:r>
            <a:endParaRPr lang="en-US" sz="1050"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491446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key word: EVERYTHING.</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092659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That is, you can’t voice summon and ride an eagle, or a cheetah, or cruise to a galaxy far </a:t>
            </a:r>
            <a:r>
              <a:rPr lang="en-US" b="1" dirty="0" err="1"/>
              <a:t>far</a:t>
            </a:r>
            <a:r>
              <a:rPr lang="en-US" b="1" dirty="0"/>
              <a:t> away.</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810692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mystery, of G-d in human form for a little while was subject to debate then, and now!  As I mentioned, settled somewhat in the Council of Chalcedon, but from a Jewish perspective…</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30214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it IS a concept in Jewish literature for G-d to reduce Himself for His own purposes.</a:t>
            </a:r>
          </a:p>
          <a:p>
            <a:endParaRPr lang="en-US" b="1" dirty="0"/>
          </a:p>
          <a:p>
            <a:r>
              <a:rPr lang="en-US" b="1" dirty="0"/>
              <a:t>Back to our text in MJ</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627324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577321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That’s what brings people to repentance: the revelation of His glory and holiness.  Affected me in April of 1969.  I never got over it.  The cloud of liquid love.</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04960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Continuing our series in the Nature of Messiah the Divine Cohen/Priest.  Dual nature.</a:t>
            </a:r>
          </a:p>
          <a:p>
            <a:endParaRPr lang="en-US" b="1" dirty="0"/>
          </a:p>
          <a:p>
            <a:r>
              <a:rPr lang="en-US" b="1" dirty="0"/>
              <a:t>Why do I care what type of Cohen/priest I have?</a:t>
            </a:r>
          </a:p>
          <a:p>
            <a:endParaRPr lang="en-US" b="1" dirty="0"/>
          </a:p>
          <a:p>
            <a:endParaRPr lang="en-US" b="1" dirty="0"/>
          </a:p>
          <a:p>
            <a:r>
              <a:rPr lang="en-US" b="1" dirty="0"/>
              <a:t>It’s the cohen that gets you in…to the holy place!! </a:t>
            </a:r>
          </a:p>
          <a:p>
            <a:endParaRPr lang="en-US"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22421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Yeshua quoted this verse on the execution stake.</a:t>
            </a:r>
          </a:p>
          <a:p>
            <a:r>
              <a:rPr lang="en-US" b="1" dirty="0"/>
              <a:t>People said exactly this at that time.</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293909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Dislocated bones an effect of crucifixion </a:t>
            </a:r>
          </a:p>
          <a:p>
            <a:r>
              <a:rPr lang="en-US" b="1" dirty="0"/>
              <a:t>Thirst </a:t>
            </a:r>
            <a:r>
              <a:rPr lang="he-IL" b="1" dirty="0"/>
              <a:t>כי</a:t>
            </a:r>
            <a:r>
              <a:rPr lang="en-US" b="1" dirty="0"/>
              <a:t> bleeding.</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291755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Subject to much debate.  </a:t>
            </a:r>
          </a:p>
          <a:p>
            <a:r>
              <a:rPr lang="en-US" b="1" dirty="0"/>
              <a:t>Hebrew word “pierced” variant reading.  Like a lion actually is not much different.  A lion doesn’t lick your feet.</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910839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the verse quoted in MJ 2!</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331225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Resurrection shout for US, His brothers!</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217581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kern="1200" dirty="0">
                <a:solidFill>
                  <a:schemeClr val="tx1"/>
                </a:solidFill>
                <a:effectLst/>
                <a:latin typeface="Arial Rounded MT Bold" pitchFamily="34" charset="0"/>
                <a:ea typeface="+mn-ea"/>
                <a:cs typeface="Arial" charset="0"/>
              </a:rPr>
              <a:t>Paean</a:t>
            </a:r>
            <a:r>
              <a:rPr lang="en-US" b="1" dirty="0"/>
              <a:t> of resurrection praise!!</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999983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linkClick r:id="rId3"/>
              </a:rPr>
              <a:t>https://www.drjamesdobson.org/media/public-policy/public-policy-videos/2020/02/21/sex-in-the-library?sc=FEM&amp;amp;mc=FEM0220JGPP2&amp;utm_source=SilverpopMailing&amp;utm_campaign=20200228%20-%20James%20Gottry%20Public%20Policy%20#2%20(FEM0220JGPP2)%20(4)&amp;spMailingID=22933344&amp;spUserID=MTk2NDM5NTE5MAS2&amp;spJobID=1681619167&amp;spReportId=MTY4MTYxOTE2NwS2</a:t>
            </a:r>
            <a:endParaRPr lang="en-US" sz="1000"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515460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232525" cy="4724400"/>
          </a:xfrm>
        </p:spPr>
        <p:txBody>
          <a:bodyPr/>
          <a:lstStyle/>
          <a:p>
            <a:r>
              <a:rPr lang="en-US" altLang="en-US" b="1" dirty="0">
                <a:latin typeface="Arial Rounded MT Bold" panose="020F0704030504030204" pitchFamily="34" charset="0"/>
                <a:cs typeface="Vilna" pitchFamily="2" charset="-79"/>
              </a:rPr>
              <a:t>Visited last Thursday, Feb. 27, at a prayer meeting with</a:t>
            </a:r>
            <a:r>
              <a:rPr lang="en-US" altLang="en-US" b="1" dirty="0">
                <a:cs typeface="Vilna" pitchFamily="2" charset="-79"/>
              </a:rPr>
              <a:t> a woman recently returned from Wuhan, early January, 2020.  She says the guess there is a </a:t>
            </a:r>
            <a:r>
              <a:rPr lang="en-US" altLang="en-US" b="1" u="sng" dirty="0">
                <a:cs typeface="Vilna" pitchFamily="2" charset="-79"/>
              </a:rPr>
              <a:t>million</a:t>
            </a:r>
            <a:r>
              <a:rPr lang="en-US" altLang="en-US" b="1" dirty="0">
                <a:cs typeface="Vilna" pitchFamily="2" charset="-79"/>
              </a:rPr>
              <a:t> infected, and that the hospitals are only treating the moderately ill.  The severely ill are beyond their capacity, and are sent home to die unaided!! </a:t>
            </a:r>
            <a:endParaRPr lang="en-US" b="1" dirty="0">
              <a:hlinkClick r:id="rId3"/>
            </a:endParaRPr>
          </a:p>
          <a:p>
            <a:endParaRPr lang="en-US" sz="1050" dirty="0">
              <a:hlinkClick r:id="rId3"/>
            </a:endParaRPr>
          </a:p>
          <a:p>
            <a:r>
              <a:rPr lang="en-US" sz="1050" dirty="0">
                <a:hlinkClick r:id="rId3"/>
              </a:rPr>
              <a:t>https://worldisraelnews.com/harvard-professor-within-year-70-worldwide-will-be-infected-with-corona/?utm_source=MadMimi&amp;utm_medium=email&amp;utm_content=Sanders+Ready+to+Return+US+Embassy+to+Tel+Aviv%2C+Calls+Netanyahu+%27Racist%27%3B+Israeli+Arabs+Reject+Becoming+Citizens+of+%27Palestine%27%3B+Netanyahu+to+Hamas%3A+%E2%80%98Restore+Calm+or+You%E2%80%99re+Next%E2%80%99&amp;utm_campaign=20200226_m157110806_Sanders+Ready+to+Return+US+Embassy+to+Tel+Aviv%2C+Calls+Netanyahu+%27Racist%27%3B+Israeli+Arabs+Reject+Becoming+Citizens+of+%27Palestine%27%3B+Netanyahu+to+Hamas%3A+%E2%80%98Restore+Calm+or+You%E2%80%99re+Next%E2%80%99&amp;utm_term=_0A_09_09_09_09_09_09_09_09_09_09Read+Now_0A_09_09_09_09_09_09_09_09_09</a:t>
            </a:r>
            <a:endParaRPr lang="en-US" sz="1050"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421157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736529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73785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dirty="0">
                <a:hlinkClick r:id="rId3"/>
              </a:rPr>
              <a:t>https://www.templeinstitute.org/new-location.htm</a:t>
            </a:r>
            <a:r>
              <a:rPr lang="en-US" dirty="0"/>
              <a:t>    </a:t>
            </a:r>
          </a:p>
          <a:p>
            <a:endParaRPr lang="en-US" dirty="0"/>
          </a:p>
          <a:p>
            <a:r>
              <a:rPr lang="en-US" b="1" dirty="0"/>
              <a:t>Do you have a hunger to go in there?  I remember as a kid in Jamaica Jewish Center Hebrew school, they referred to a holy of holies once.   Not much teaching.  Where is it?? I wondered! Behind the Torah cabinet?  </a:t>
            </a:r>
          </a:p>
          <a:p>
            <a:endParaRPr lang="en-US" sz="800" b="1" dirty="0"/>
          </a:p>
          <a:p>
            <a:r>
              <a:rPr lang="en-US" b="1" dirty="0"/>
              <a:t>[Formatting note: All MJ quotes of the Tanakh are colorized in yellow.   Remember I said that this book was an inspired commentary on Tanakh/Old Testament?   Should be glaringly obvious.]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02.5to 2.12 Dual Nature of our Cohen-priest.Feb 29, 2020</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11982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https://www.israeltoday.co.il/read/israelis-despair-as-terrorists-boast-of-making-their-lives-hell-with-gaza-rockets/?utm_source=acfs&amp;utm_medium=email&amp;utm_campaign=newsletter-2020-02-27</a:t>
            </a:r>
            <a:endParaRPr lang="en-US"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913108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https://www.israeltoday.co.il/read/israelis-despair-as-terrorists-boast-of-making-their-lives-hell-with-gaza-rockets/?utm_source=acfs&amp;utm_medium=email&amp;utm_campaign=newsletter-2020-02-27</a:t>
            </a:r>
            <a:endParaRPr lang="en-US"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093871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https://www.israeltoday.co.il/read/israelis-despair-as-terrorists-boast-of-making-their-lives-hell-with-gaza-rockets/?utm_source=acfs&amp;utm_medium=email&amp;utm_campaign=newsletter-2020-02-27</a:t>
            </a:r>
            <a:endParaRPr lang="en-US"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371812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https://www.israeltoday.co.il/read/israelis-despair-as-terrorists-boast-of-making-their-lives-hell-with-gaza-rockets/?utm_source=acfs&amp;utm_medium=email&amp;utm_campaign=newsletter-2020-02-27</a:t>
            </a:r>
            <a:endParaRPr lang="en-US" dirty="0"/>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759372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906524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09034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379768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7895429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02.5to 2.12 Dual Nature of our Cohen-priest.Feb 29, 2020</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29,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04065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Previously considered evidence from Hebrew scripture/Old Testament that Messiah is the Son of G-d = G-d the Son, </a:t>
            </a:r>
          </a:p>
          <a:p>
            <a:endParaRPr lang="en-US" b="1" dirty="0"/>
          </a:p>
          <a:p>
            <a:r>
              <a:rPr lang="en-US" b="1" dirty="0"/>
              <a:t>now Messiah Son of Man, one of us!</a:t>
            </a:r>
          </a:p>
          <a:p>
            <a:endParaRPr lang="en-US" b="1" dirty="0"/>
          </a:p>
          <a:p>
            <a:r>
              <a:rPr lang="en-US" b="1" dirty="0"/>
              <a:t>Text for today: MJ 2.5-12</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57702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11137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Underlined words are what will be commented on by the inspired writer, below.</a:t>
            </a:r>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68361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02.5to 2.12 Dual Nature of our Cohen-priest.Feb 29, 2020</a:t>
            </a:r>
          </a:p>
        </p:txBody>
      </p:sp>
      <p:sp>
        <p:nvSpPr>
          <p:cNvPr id="5" name="Date Placeholder 4"/>
          <p:cNvSpPr>
            <a:spLocks noGrp="1"/>
          </p:cNvSpPr>
          <p:nvPr>
            <p:ph type="dt" idx="1"/>
          </p:nvPr>
        </p:nvSpPr>
        <p:spPr/>
        <p:txBody>
          <a:bodyPr/>
          <a:lstStyle/>
          <a:p>
            <a:r>
              <a:rPr lang="en-US" altLang="en-US"/>
              <a:t>Feb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6001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2/29/2020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0585-2DA4-4A20-B083-A1F50AD6C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98584-31E1-4DC5-91A6-2BC33B244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D70BE-030E-4B1E-89F9-D53433F383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B25D2D-4BE6-4574-9618-8F0D7532395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99E92BA-B969-45A0-8124-7F24E3EC1559}"/>
              </a:ext>
            </a:extLst>
          </p:cNvPr>
          <p:cNvSpPr>
            <a:spLocks noGrp="1"/>
          </p:cNvSpPr>
          <p:nvPr>
            <p:ph type="sldNum" sz="quarter" idx="12"/>
          </p:nvPr>
        </p:nvSpPr>
        <p:spPr/>
        <p:txBody>
          <a:bodyPr/>
          <a:lstStyle>
            <a:lvl1pPr>
              <a:defRPr/>
            </a:lvl1pPr>
          </a:lstStyle>
          <a:p>
            <a:fld id="{AFE680E2-C95F-43F6-85E7-E68EDF2486BE}" type="slidenum">
              <a:rPr lang="en-US" altLang="en-US"/>
              <a:pPr/>
              <a:t>‹#›</a:t>
            </a:fld>
            <a:endParaRPr lang="en-US" altLang="en-US"/>
          </a:p>
        </p:txBody>
      </p:sp>
    </p:spTree>
    <p:extLst>
      <p:ext uri="{BB962C8B-B14F-4D97-AF65-F5344CB8AC3E}">
        <p14:creationId xmlns:p14="http://schemas.microsoft.com/office/powerpoint/2010/main" val="685080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8062-8C26-496B-B956-C6100A6847B0}"/>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0FF0AFB-38C5-4F24-99BA-5832B89C79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88DCA10-0873-472D-8451-04DE070FF6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B99072-521C-485D-8E3A-D0E1FE86C72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17F06E-3253-4EF1-9FDA-FFF6091B73AE}"/>
              </a:ext>
            </a:extLst>
          </p:cNvPr>
          <p:cNvSpPr>
            <a:spLocks noGrp="1"/>
          </p:cNvSpPr>
          <p:nvPr>
            <p:ph type="sldNum" sz="quarter" idx="12"/>
          </p:nvPr>
        </p:nvSpPr>
        <p:spPr/>
        <p:txBody>
          <a:bodyPr/>
          <a:lstStyle>
            <a:lvl1pPr>
              <a:defRPr/>
            </a:lvl1pPr>
          </a:lstStyle>
          <a:p>
            <a:fld id="{8538EC35-D9BE-48B0-B327-339B8027135E}" type="slidenum">
              <a:rPr lang="en-US" altLang="en-US"/>
              <a:pPr/>
              <a:t>‹#›</a:t>
            </a:fld>
            <a:endParaRPr lang="en-US" altLang="en-US"/>
          </a:p>
        </p:txBody>
      </p:sp>
    </p:spTree>
    <p:extLst>
      <p:ext uri="{BB962C8B-B14F-4D97-AF65-F5344CB8AC3E}">
        <p14:creationId xmlns:p14="http://schemas.microsoft.com/office/powerpoint/2010/main" val="359221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0585-2DA4-4A20-B083-A1F50AD6C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98584-31E1-4DC5-91A6-2BC33B244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D70BE-030E-4B1E-89F9-D53433F383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B25D2D-4BE6-4574-9618-8F0D7532395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99E92BA-B969-45A0-8124-7F24E3EC1559}"/>
              </a:ext>
            </a:extLst>
          </p:cNvPr>
          <p:cNvSpPr>
            <a:spLocks noGrp="1"/>
          </p:cNvSpPr>
          <p:nvPr>
            <p:ph type="sldNum" sz="quarter" idx="12"/>
          </p:nvPr>
        </p:nvSpPr>
        <p:spPr/>
        <p:txBody>
          <a:bodyPr/>
          <a:lstStyle>
            <a:lvl1pPr>
              <a:defRPr/>
            </a:lvl1pPr>
          </a:lstStyle>
          <a:p>
            <a:fld id="{AFE680E2-C95F-43F6-85E7-E68EDF2486BE}" type="slidenum">
              <a:rPr lang="en-US" altLang="en-US"/>
              <a:pPr/>
              <a:t>‹#›</a:t>
            </a:fld>
            <a:endParaRPr lang="en-US" altLang="en-US"/>
          </a:p>
        </p:txBody>
      </p:sp>
    </p:spTree>
    <p:extLst>
      <p:ext uri="{BB962C8B-B14F-4D97-AF65-F5344CB8AC3E}">
        <p14:creationId xmlns:p14="http://schemas.microsoft.com/office/powerpoint/2010/main" val="133647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3A10-A8C2-4430-AE24-BC17A7F38963}"/>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AC0636F-01DC-4629-B23A-7427E46A13B1}"/>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3C1C8C23-6FAD-43AB-96A5-3F2010D7F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21C34D-B84B-4CC9-A8D9-E1BB3E01B5A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4D26D0-A8ED-4FD2-865F-C25C6510AD44}"/>
              </a:ext>
            </a:extLst>
          </p:cNvPr>
          <p:cNvSpPr>
            <a:spLocks noGrp="1"/>
          </p:cNvSpPr>
          <p:nvPr>
            <p:ph type="sldNum" sz="quarter" idx="12"/>
          </p:nvPr>
        </p:nvSpPr>
        <p:spPr/>
        <p:txBody>
          <a:bodyPr/>
          <a:lstStyle>
            <a:lvl1pPr>
              <a:defRPr/>
            </a:lvl1pPr>
          </a:lstStyle>
          <a:p>
            <a:fld id="{40F43761-DE35-4FE8-8DFE-6115B6338501}" type="slidenum">
              <a:rPr lang="en-US" altLang="en-US"/>
              <a:pPr/>
              <a:t>‹#›</a:t>
            </a:fld>
            <a:endParaRPr lang="en-US" altLang="en-US"/>
          </a:p>
        </p:txBody>
      </p:sp>
    </p:spTree>
    <p:extLst>
      <p:ext uri="{BB962C8B-B14F-4D97-AF65-F5344CB8AC3E}">
        <p14:creationId xmlns:p14="http://schemas.microsoft.com/office/powerpoint/2010/main" val="1660126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654A8-BD35-4A39-BFB5-F7C547FD4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744A7-1A68-4EF6-A689-0E29670AB95F}"/>
              </a:ext>
            </a:extLst>
          </p:cNvPr>
          <p:cNvSpPr>
            <a:spLocks noGrp="1"/>
          </p:cNvSpPr>
          <p:nvPr>
            <p:ph sz="half" idx="1"/>
          </p:nvPr>
        </p:nvSpPr>
        <p:spPr>
          <a:xfrm>
            <a:off x="438944"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27F814-CDDC-4423-A455-D2A8AF7D20D1}"/>
              </a:ext>
            </a:extLst>
          </p:cNvPr>
          <p:cNvSpPr>
            <a:spLocks noGrp="1"/>
          </p:cNvSpPr>
          <p:nvPr>
            <p:ph sz="half" idx="2"/>
          </p:nvPr>
        </p:nvSpPr>
        <p:spPr>
          <a:xfrm>
            <a:off x="4462595"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79FBD-F644-4909-97CC-61B50692C9D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EC81792-DF0E-46CF-97F6-FD2EC3C3B9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56533E-F953-45E0-8A15-2113DF4C5C48}"/>
              </a:ext>
            </a:extLst>
          </p:cNvPr>
          <p:cNvSpPr>
            <a:spLocks noGrp="1"/>
          </p:cNvSpPr>
          <p:nvPr>
            <p:ph type="sldNum" sz="quarter" idx="12"/>
          </p:nvPr>
        </p:nvSpPr>
        <p:spPr/>
        <p:txBody>
          <a:bodyPr/>
          <a:lstStyle>
            <a:lvl1pPr>
              <a:defRPr/>
            </a:lvl1pPr>
          </a:lstStyle>
          <a:p>
            <a:fld id="{1FD92745-71C2-4BA2-AD7A-B73B338EB563}" type="slidenum">
              <a:rPr lang="en-US" altLang="en-US"/>
              <a:pPr/>
              <a:t>‹#›</a:t>
            </a:fld>
            <a:endParaRPr lang="en-US" altLang="en-US"/>
          </a:p>
        </p:txBody>
      </p:sp>
    </p:spTree>
    <p:extLst>
      <p:ext uri="{BB962C8B-B14F-4D97-AF65-F5344CB8AC3E}">
        <p14:creationId xmlns:p14="http://schemas.microsoft.com/office/powerpoint/2010/main" val="1840884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2FF9-7C39-4891-B817-4030B6B37EB5}"/>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E5EC1-D7AB-4C1D-9CA4-7EA77FE71AE8}"/>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F47B1-61DA-4120-83B5-A8991EA05900}"/>
              </a:ext>
            </a:extLst>
          </p:cNvPr>
          <p:cNvSpPr>
            <a:spLocks noGrp="1"/>
          </p:cNvSpPr>
          <p:nvPr>
            <p:ph sz="half" idx="2"/>
          </p:nvPr>
        </p:nvSpPr>
        <p:spPr>
          <a:xfrm>
            <a:off x="605073" y="1878806"/>
            <a:ext cx="371425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2A87A5-B5C2-462A-81E7-AE5CF5D2F06C}"/>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6997A84-427D-4056-B3B3-7EE0780B3BC5}"/>
              </a:ext>
            </a:extLst>
          </p:cNvPr>
          <p:cNvSpPr>
            <a:spLocks noGrp="1"/>
          </p:cNvSpPr>
          <p:nvPr>
            <p:ph sz="quarter" idx="4"/>
          </p:nvPr>
        </p:nvSpPr>
        <p:spPr>
          <a:xfrm>
            <a:off x="4444306" y="1878806"/>
            <a:ext cx="373254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F0E5B3-A878-4130-8B6B-CB48B979CC1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C9F7FF3-8808-4B4D-9754-3DFF6D2B505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314B46C-0D71-438A-8E5B-4FD636C47182}"/>
              </a:ext>
            </a:extLst>
          </p:cNvPr>
          <p:cNvSpPr>
            <a:spLocks noGrp="1"/>
          </p:cNvSpPr>
          <p:nvPr>
            <p:ph type="sldNum" sz="quarter" idx="12"/>
          </p:nvPr>
        </p:nvSpPr>
        <p:spPr/>
        <p:txBody>
          <a:bodyPr/>
          <a:lstStyle>
            <a:lvl1pPr>
              <a:defRPr/>
            </a:lvl1pPr>
          </a:lstStyle>
          <a:p>
            <a:fld id="{C88D20E4-3C34-4E20-A6F3-BDC1A5BEFE61}" type="slidenum">
              <a:rPr lang="en-US" altLang="en-US"/>
              <a:pPr/>
              <a:t>‹#›</a:t>
            </a:fld>
            <a:endParaRPr lang="en-US" altLang="en-US"/>
          </a:p>
        </p:txBody>
      </p:sp>
    </p:spTree>
    <p:extLst>
      <p:ext uri="{BB962C8B-B14F-4D97-AF65-F5344CB8AC3E}">
        <p14:creationId xmlns:p14="http://schemas.microsoft.com/office/powerpoint/2010/main" val="108526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E319-9D60-4264-967A-1ACB30D377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EA37C5-A9B1-4C8C-AE5C-216DEAF22B9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0A9ABD1-747E-4BA8-8A6A-490CE73316A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2D564C5-B881-4AD4-A68D-1F645D0DA257}"/>
              </a:ext>
            </a:extLst>
          </p:cNvPr>
          <p:cNvSpPr>
            <a:spLocks noGrp="1"/>
          </p:cNvSpPr>
          <p:nvPr>
            <p:ph type="sldNum" sz="quarter" idx="12"/>
          </p:nvPr>
        </p:nvSpPr>
        <p:spPr/>
        <p:txBody>
          <a:bodyPr/>
          <a:lstStyle>
            <a:lvl1pPr>
              <a:defRPr/>
            </a:lvl1pPr>
          </a:lstStyle>
          <a:p>
            <a:fld id="{5E7B175D-65F6-4F98-A16D-F00ADDD344A1}" type="slidenum">
              <a:rPr lang="en-US" altLang="en-US"/>
              <a:pPr/>
              <a:t>‹#›</a:t>
            </a:fld>
            <a:endParaRPr lang="en-US" altLang="en-US"/>
          </a:p>
        </p:txBody>
      </p:sp>
    </p:spTree>
    <p:extLst>
      <p:ext uri="{BB962C8B-B14F-4D97-AF65-F5344CB8AC3E}">
        <p14:creationId xmlns:p14="http://schemas.microsoft.com/office/powerpoint/2010/main" val="4218638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5F1D7-B326-49F0-8FE6-6771BB1B8F9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C19C5A8-4652-47B9-861C-9D100E11D56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60F671D-9A9D-44D2-B2E9-3DA6F9DF6181}"/>
              </a:ext>
            </a:extLst>
          </p:cNvPr>
          <p:cNvSpPr>
            <a:spLocks noGrp="1"/>
          </p:cNvSpPr>
          <p:nvPr>
            <p:ph type="sldNum" sz="quarter" idx="12"/>
          </p:nvPr>
        </p:nvSpPr>
        <p:spPr/>
        <p:txBody>
          <a:bodyPr/>
          <a:lstStyle>
            <a:lvl1pPr>
              <a:defRPr/>
            </a:lvl1pPr>
          </a:lstStyle>
          <a:p>
            <a:fld id="{FB140DB8-2AEC-415E-9414-EB73A8196CFF}" type="slidenum">
              <a:rPr lang="en-US" altLang="en-US"/>
              <a:pPr/>
              <a:t>‹#›</a:t>
            </a:fld>
            <a:endParaRPr lang="en-US" altLang="en-US"/>
          </a:p>
        </p:txBody>
      </p:sp>
    </p:spTree>
    <p:extLst>
      <p:ext uri="{BB962C8B-B14F-4D97-AF65-F5344CB8AC3E}">
        <p14:creationId xmlns:p14="http://schemas.microsoft.com/office/powerpoint/2010/main" val="118260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E0C0-434A-4DA9-90CB-72C97A8A38BF}"/>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96E9D47-BB97-4EAB-8DC9-04A8AE994104}"/>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BC4323-50E8-4A3A-BEC5-655BDCAA3413}"/>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43F319-529E-46E0-90FB-A90F251EF83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03DE1B0-96B6-4C45-A82E-FDFDD8E9724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D102933-5791-47E8-848F-CA16D2BAD8D9}"/>
              </a:ext>
            </a:extLst>
          </p:cNvPr>
          <p:cNvSpPr>
            <a:spLocks noGrp="1"/>
          </p:cNvSpPr>
          <p:nvPr>
            <p:ph type="sldNum" sz="quarter" idx="12"/>
          </p:nvPr>
        </p:nvSpPr>
        <p:spPr/>
        <p:txBody>
          <a:bodyPr/>
          <a:lstStyle>
            <a:lvl1pPr>
              <a:defRPr/>
            </a:lvl1pPr>
          </a:lstStyle>
          <a:p>
            <a:fld id="{89ABF2BB-FA2B-46BD-A1A4-66E8721D5D0C}" type="slidenum">
              <a:rPr lang="en-US" altLang="en-US"/>
              <a:pPr/>
              <a:t>‹#›</a:t>
            </a:fld>
            <a:endParaRPr lang="en-US" altLang="en-US"/>
          </a:p>
        </p:txBody>
      </p:sp>
    </p:spTree>
    <p:extLst>
      <p:ext uri="{BB962C8B-B14F-4D97-AF65-F5344CB8AC3E}">
        <p14:creationId xmlns:p14="http://schemas.microsoft.com/office/powerpoint/2010/main" val="727624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2D09-A41C-469A-9DDE-071354FF3D6D}"/>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8DDC6BE-9097-458A-8290-FB216871599B}"/>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D49E05A-7566-45ED-B5D9-96703D30BCAD}"/>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CCF9623-7CD3-4F08-B13D-BDC8EEAF871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210700A-1704-4D70-A841-4005D61913F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26875B5-860B-4147-A2FE-39A566E7E6A9}"/>
              </a:ext>
            </a:extLst>
          </p:cNvPr>
          <p:cNvSpPr>
            <a:spLocks noGrp="1"/>
          </p:cNvSpPr>
          <p:nvPr>
            <p:ph type="sldNum" sz="quarter" idx="12"/>
          </p:nvPr>
        </p:nvSpPr>
        <p:spPr/>
        <p:txBody>
          <a:bodyPr/>
          <a:lstStyle>
            <a:lvl1pPr>
              <a:defRPr/>
            </a:lvl1pPr>
          </a:lstStyle>
          <a:p>
            <a:fld id="{F08C640B-058A-4723-BD85-94AD3F514550}" type="slidenum">
              <a:rPr lang="en-US" altLang="en-US"/>
              <a:pPr/>
              <a:t>‹#›</a:t>
            </a:fld>
            <a:endParaRPr lang="en-US" altLang="en-US"/>
          </a:p>
        </p:txBody>
      </p:sp>
    </p:spTree>
    <p:extLst>
      <p:ext uri="{BB962C8B-B14F-4D97-AF65-F5344CB8AC3E}">
        <p14:creationId xmlns:p14="http://schemas.microsoft.com/office/powerpoint/2010/main" val="487317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BB47-448C-4D36-8B8B-2AEF42BD9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D7A308-0B7C-49CA-B827-77F7BF082D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8970F-111A-4C9D-B304-220708C603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59808E-DC29-43AA-B0CD-4FE33548A6F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863DC7-9123-46C7-A859-48D2DE18B639}"/>
              </a:ext>
            </a:extLst>
          </p:cNvPr>
          <p:cNvSpPr>
            <a:spLocks noGrp="1"/>
          </p:cNvSpPr>
          <p:nvPr>
            <p:ph type="sldNum" sz="quarter" idx="12"/>
          </p:nvPr>
        </p:nvSpPr>
        <p:spPr/>
        <p:txBody>
          <a:bodyPr/>
          <a:lstStyle>
            <a:lvl1pPr>
              <a:defRPr/>
            </a:lvl1pPr>
          </a:lstStyle>
          <a:p>
            <a:fld id="{DB220D91-0FAD-459E-89C7-DF1A27886AC8}" type="slidenum">
              <a:rPr lang="en-US" altLang="en-US"/>
              <a:pPr/>
              <a:t>‹#›</a:t>
            </a:fld>
            <a:endParaRPr lang="en-US" altLang="en-US"/>
          </a:p>
        </p:txBody>
      </p:sp>
    </p:spTree>
    <p:extLst>
      <p:ext uri="{BB962C8B-B14F-4D97-AF65-F5344CB8AC3E}">
        <p14:creationId xmlns:p14="http://schemas.microsoft.com/office/powerpoint/2010/main" val="1614568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6A5ED-16E0-482D-8189-4F766FAAA906}"/>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F92AFC-C21A-4708-BE13-4020920714F6}"/>
              </a:ext>
            </a:extLst>
          </p:cNvPr>
          <p:cNvSpPr>
            <a:spLocks noGrp="1"/>
          </p:cNvSpPr>
          <p:nvPr>
            <p:ph type="body" orient="vert" idx="1"/>
          </p:nvPr>
        </p:nvSpPr>
        <p:spPr>
          <a:xfrm>
            <a:off x="438944" y="205979"/>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35CF8-EF65-4CD3-BF6F-8D3619B468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0BEED6A-07DF-419A-A101-AF150F0152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F139C9-B8A7-441B-8CA5-0E18367A6BA7}"/>
              </a:ext>
            </a:extLst>
          </p:cNvPr>
          <p:cNvSpPr>
            <a:spLocks noGrp="1"/>
          </p:cNvSpPr>
          <p:nvPr>
            <p:ph type="sldNum" sz="quarter" idx="12"/>
          </p:nvPr>
        </p:nvSpPr>
        <p:spPr/>
        <p:txBody>
          <a:bodyPr/>
          <a:lstStyle>
            <a:lvl1pPr>
              <a:defRPr/>
            </a:lvl1pPr>
          </a:lstStyle>
          <a:p>
            <a:fld id="{B76FA032-AC33-438F-8E2A-7917C3837377}" type="slidenum">
              <a:rPr lang="en-US" altLang="en-US"/>
              <a:pPr/>
              <a:t>‹#›</a:t>
            </a:fld>
            <a:endParaRPr lang="en-US" altLang="en-US"/>
          </a:p>
        </p:txBody>
      </p:sp>
    </p:spTree>
    <p:extLst>
      <p:ext uri="{BB962C8B-B14F-4D97-AF65-F5344CB8AC3E}">
        <p14:creationId xmlns:p14="http://schemas.microsoft.com/office/powerpoint/2010/main" val="321506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2/29/2020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 id="2147483726"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4DE4A8-57AA-46C5-A496-8CE324E8A79D}"/>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DF42909-75B5-44DE-8DF6-F645596429DF}"/>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AC0A47A-EB32-43CA-89BA-920993438C9D}"/>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AC8A15ED-3B12-40E1-A18D-003244970E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A9FEB9F3-BE61-4D03-9D1C-4D1EBCD229D2}"/>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CE3CE9F8-4996-4450-9BB0-E0E6715D7552}" type="slidenum">
              <a:rPr lang="en-US" altLang="en-US"/>
              <a:pPr/>
              <a:t>‹#›</a:t>
            </a:fld>
            <a:endParaRPr lang="en-US" altLang="en-US"/>
          </a:p>
        </p:txBody>
      </p:sp>
    </p:spTree>
    <p:extLst>
      <p:ext uri="{BB962C8B-B14F-4D97-AF65-F5344CB8AC3E}">
        <p14:creationId xmlns:p14="http://schemas.microsoft.com/office/powerpoint/2010/main" val="6497481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moSFlvxnbgk"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youtu.be/Qkuu0Lwb5E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video" Target="https://www.youtube.com/embed/0e8NdyKEJAo?feature=oembed" TargetMode="External"/><Relationship Id="rId4" Type="http://schemas.openxmlformats.org/officeDocument/2006/relationships/image" Target="../media/image12.jpeg"/></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a:t>
            </a:r>
            <a:r>
              <a:rPr lang="en-US">
                <a:solidFill>
                  <a:srgbClr val="FFFF66"/>
                </a:solidFill>
              </a:rPr>
              <a:t>, 2020</a:t>
            </a:r>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lnSpcReduction="10000"/>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2.5-12  </a:t>
            </a:r>
            <a:r>
              <a:rPr lang="en-US" altLang="en-US" sz="4000" dirty="0">
                <a:solidFill>
                  <a:schemeClr val="bg1"/>
                </a:solidFill>
                <a:latin typeface="Arial Rounded MT Bold" panose="020F0704030504030204" pitchFamily="34" charset="0"/>
                <a:cs typeface="Vilna" pitchFamily="2" charset="-79"/>
              </a:rPr>
              <a:t>at least, not yet. But we do see Yeshua — who indeed was made for a </a:t>
            </a:r>
            <a:r>
              <a:rPr lang="en-US" altLang="en-US" sz="4000" dirty="0">
                <a:solidFill>
                  <a:srgbClr val="FFFF99"/>
                </a:solidFill>
                <a:latin typeface="Arial Rounded MT Bold" panose="020F0704030504030204" pitchFamily="34" charset="0"/>
                <a:cs typeface="Vilna" pitchFamily="2" charset="-79"/>
              </a:rPr>
              <a:t>little</a:t>
            </a:r>
            <a:r>
              <a:rPr lang="en-US" altLang="en-US" sz="4000" dirty="0">
                <a:solidFill>
                  <a:schemeClr val="bg1"/>
                </a:solidFill>
                <a:latin typeface="Arial Rounded MT Bold" panose="020F0704030504030204" pitchFamily="34" charset="0"/>
                <a:cs typeface="Vilna" pitchFamily="2" charset="-79"/>
              </a:rPr>
              <a:t> while </a:t>
            </a:r>
            <a:r>
              <a:rPr lang="en-US" altLang="en-US" sz="4000" dirty="0">
                <a:solidFill>
                  <a:srgbClr val="FFFF99"/>
                </a:solidFill>
                <a:latin typeface="Arial Rounded MT Bold" panose="020F0704030504030204" pitchFamily="34" charset="0"/>
                <a:cs typeface="Vilna" pitchFamily="2" charset="-79"/>
              </a:rPr>
              <a:t>lower than the angels</a:t>
            </a:r>
            <a:r>
              <a:rPr lang="en-US" altLang="en-US" sz="4000" dirty="0">
                <a:solidFill>
                  <a:schemeClr val="bg1"/>
                </a:solidFill>
                <a:latin typeface="Arial Rounded MT Bold" panose="020F0704030504030204" pitchFamily="34" charset="0"/>
                <a:cs typeface="Vilna" pitchFamily="2" charset="-79"/>
              </a:rPr>
              <a:t> — now </a:t>
            </a:r>
            <a:r>
              <a:rPr lang="en-US" altLang="en-US" sz="4000" dirty="0">
                <a:solidFill>
                  <a:srgbClr val="FFFF99"/>
                </a:solidFill>
                <a:latin typeface="Arial Rounded MT Bold" panose="020F0704030504030204" pitchFamily="34" charset="0"/>
                <a:cs typeface="Vilna" pitchFamily="2" charset="-79"/>
              </a:rPr>
              <a:t>crowned with glory and honor</a:t>
            </a:r>
            <a:r>
              <a:rPr lang="en-US" altLang="en-US" sz="4000" dirty="0">
                <a:solidFill>
                  <a:schemeClr val="bg1"/>
                </a:solidFill>
                <a:latin typeface="Arial Rounded MT Bold" panose="020F0704030504030204" pitchFamily="34" charset="0"/>
                <a:cs typeface="Vilna" pitchFamily="2" charset="-79"/>
              </a:rPr>
              <a:t> because he suffered death, so that by God’s grace he might taste death for all humanity.  </a:t>
            </a:r>
          </a:p>
        </p:txBody>
      </p:sp>
    </p:spTree>
    <p:extLst>
      <p:ext uri="{BB962C8B-B14F-4D97-AF65-F5344CB8AC3E}">
        <p14:creationId xmlns:p14="http://schemas.microsoft.com/office/powerpoint/2010/main" val="407354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fontScale="92500" lnSpcReduction="10000"/>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2.5-12 </a:t>
            </a:r>
            <a:r>
              <a:rPr lang="en-US" altLang="en-US" sz="4000" dirty="0">
                <a:solidFill>
                  <a:schemeClr val="bg1"/>
                </a:solidFill>
                <a:latin typeface="Arial Rounded MT Bold" panose="020F0704030504030204" pitchFamily="34" charset="0"/>
                <a:cs typeface="Vilna" pitchFamily="2" charset="-79"/>
              </a:rPr>
              <a:t>For in bringing many sons to glory, it was only fitting that God, the Creator and Preserver of everything, should bring the Initiator of their deliverance to the goal through sufferings.  For both Yeshua, who sets people apart for God, and the ones being set apart have a common origin — </a:t>
            </a:r>
          </a:p>
        </p:txBody>
      </p:sp>
    </p:spTree>
    <p:extLst>
      <p:ext uri="{BB962C8B-B14F-4D97-AF65-F5344CB8AC3E}">
        <p14:creationId xmlns:p14="http://schemas.microsoft.com/office/powerpoint/2010/main" val="405767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2.5-12  </a:t>
            </a:r>
            <a:r>
              <a:rPr lang="en-US" altLang="en-US" sz="4000" dirty="0">
                <a:solidFill>
                  <a:schemeClr val="bg1"/>
                </a:solidFill>
                <a:latin typeface="Arial Rounded MT Bold" panose="020F0704030504030204" pitchFamily="34" charset="0"/>
                <a:cs typeface="Vilna" pitchFamily="2" charset="-79"/>
              </a:rPr>
              <a:t>this is why he is not ashamed to call them brothers  when he says, “</a:t>
            </a:r>
            <a:r>
              <a:rPr lang="en-US" altLang="en-US" sz="4000" dirty="0">
                <a:solidFill>
                  <a:srgbClr val="FFFF99"/>
                </a:solidFill>
                <a:latin typeface="Arial Rounded MT Bold" panose="020F0704030504030204" pitchFamily="34" charset="0"/>
                <a:cs typeface="Vilna" pitchFamily="2" charset="-79"/>
              </a:rPr>
              <a:t>I will proclaim your name to my brothers; in the midst of the congregation I will sing your praise.</a:t>
            </a:r>
            <a:r>
              <a:rPr lang="en-US" altLang="en-US" sz="4000" dirty="0">
                <a:solidFill>
                  <a:schemeClr val="bg1"/>
                </a:solidFill>
                <a:latin typeface="Arial Rounded MT Bold" panose="020F0704030504030204" pitchFamily="34" charset="0"/>
                <a:cs typeface="Vilna" pitchFamily="2" charset="-79"/>
              </a:rPr>
              <a:t>”</a:t>
            </a:r>
          </a:p>
        </p:txBody>
      </p:sp>
    </p:spTree>
    <p:extLst>
      <p:ext uri="{BB962C8B-B14F-4D97-AF65-F5344CB8AC3E}">
        <p14:creationId xmlns:p14="http://schemas.microsoft.com/office/powerpoint/2010/main" val="272891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a:extLst>
              <a:ext uri="{FF2B5EF4-FFF2-40B4-BE49-F238E27FC236}">
                <a16:creationId xmlns:a16="http://schemas.microsoft.com/office/drawing/2014/main" id="{BBF4814A-1828-40A9-9783-F1D933A91A9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1667" t="21111" r="13333" b="17064"/>
          <a:stretch>
            <a:fillRect/>
          </a:stretch>
        </p:blipFill>
        <p:spPr>
          <a:xfrm>
            <a:off x="751351" y="171450"/>
            <a:ext cx="7276171" cy="4972050"/>
          </a:xfrm>
          <a:solidFill>
            <a:srgbClr val="FFFF99">
              <a:alpha val="93000"/>
            </a:srgbClr>
          </a:solidFill>
        </p:spPr>
      </p:pic>
      <p:sp>
        <p:nvSpPr>
          <p:cNvPr id="2" name="Rectangle: Rounded Corners 1">
            <a:extLst>
              <a:ext uri="{FF2B5EF4-FFF2-40B4-BE49-F238E27FC236}">
                <a16:creationId xmlns:a16="http://schemas.microsoft.com/office/drawing/2014/main" id="{08CD4541-1E92-4773-9D62-80D23C3CDE51}"/>
              </a:ext>
            </a:extLst>
          </p:cNvPr>
          <p:cNvSpPr/>
          <p:nvPr/>
        </p:nvSpPr>
        <p:spPr bwMode="auto">
          <a:xfrm>
            <a:off x="2560637" y="1504950"/>
            <a:ext cx="1828800" cy="685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r"/>
              <a:cs typeface="Arial" panose="020B0604020202020204" pitchFamily="34" charset="0"/>
            </a:endParaRPr>
          </a:p>
        </p:txBody>
      </p:sp>
      <p:sp>
        <p:nvSpPr>
          <p:cNvPr id="3" name="Rectangle: Rounded Corners 2">
            <a:extLst>
              <a:ext uri="{FF2B5EF4-FFF2-40B4-BE49-F238E27FC236}">
                <a16:creationId xmlns:a16="http://schemas.microsoft.com/office/drawing/2014/main" id="{1880CF4B-E841-4450-ADE6-864AA1DAEEF0}"/>
              </a:ext>
            </a:extLst>
          </p:cNvPr>
          <p:cNvSpPr/>
          <p:nvPr/>
        </p:nvSpPr>
        <p:spPr bwMode="auto">
          <a:xfrm>
            <a:off x="2560637" y="2190750"/>
            <a:ext cx="1828800" cy="685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r"/>
              <a:cs typeface="Arial" panose="020B0604020202020204" pitchFamily="34" charset="0"/>
            </a:endParaRPr>
          </a:p>
        </p:txBody>
      </p:sp>
      <p:sp>
        <p:nvSpPr>
          <p:cNvPr id="5" name="Rectangle: Rounded Corners 4">
            <a:extLst>
              <a:ext uri="{FF2B5EF4-FFF2-40B4-BE49-F238E27FC236}">
                <a16:creationId xmlns:a16="http://schemas.microsoft.com/office/drawing/2014/main" id="{C800AD59-3994-46C7-835E-C93ECEB1C716}"/>
              </a:ext>
            </a:extLst>
          </p:cNvPr>
          <p:cNvSpPr/>
          <p:nvPr/>
        </p:nvSpPr>
        <p:spPr bwMode="auto">
          <a:xfrm>
            <a:off x="4694237" y="285750"/>
            <a:ext cx="1143000" cy="52322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r"/>
              <a:cs typeface="Arial" panose="020B0604020202020204" pitchFamily="34" charset="0"/>
            </a:endParaRPr>
          </a:p>
        </p:txBody>
      </p:sp>
      <p:sp>
        <p:nvSpPr>
          <p:cNvPr id="4" name="TextBox 3">
            <a:extLst>
              <a:ext uri="{FF2B5EF4-FFF2-40B4-BE49-F238E27FC236}">
                <a16:creationId xmlns:a16="http://schemas.microsoft.com/office/drawing/2014/main" id="{985DDA23-C1D3-4FF9-9E68-1615C17EE41E}"/>
              </a:ext>
            </a:extLst>
          </p:cNvPr>
          <p:cNvSpPr txBox="1"/>
          <p:nvPr/>
        </p:nvSpPr>
        <p:spPr>
          <a:xfrm>
            <a:off x="751351" y="192554"/>
            <a:ext cx="7219486" cy="646331"/>
          </a:xfrm>
          <a:prstGeom prst="rect">
            <a:avLst/>
          </a:prstGeom>
          <a:noFill/>
        </p:spPr>
        <p:txBody>
          <a:bodyPr wrap="square" rtlCol="0">
            <a:spAutoFit/>
          </a:bodyPr>
          <a:lstStyle/>
          <a:p>
            <a:pPr algn="l"/>
            <a:r>
              <a:rPr lang="en-US" sz="3600" dirty="0">
                <a:solidFill>
                  <a:srgbClr val="FFFF99"/>
                </a:solidFill>
              </a:rPr>
              <a:t>Messiah, the Divine Cohen/</a:t>
            </a:r>
            <a:r>
              <a:rPr lang="en-US" sz="2400" dirty="0">
                <a:solidFill>
                  <a:srgbClr val="FFFF99"/>
                </a:solidFill>
              </a:rPr>
              <a:t>priest</a:t>
            </a:r>
            <a:endParaRPr lang="en-US" sz="3600" dirty="0">
              <a:solidFill>
                <a:srgbClr val="FFFF99"/>
              </a:solidFill>
            </a:endParaRPr>
          </a:p>
        </p:txBody>
      </p:sp>
    </p:spTree>
    <p:extLst>
      <p:ext uri="{BB962C8B-B14F-4D97-AF65-F5344CB8AC3E}">
        <p14:creationId xmlns:p14="http://schemas.microsoft.com/office/powerpoint/2010/main" val="20386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The issue of Messiah’s deity and humanity was subject to MUCH controversy among the early believers.</a:t>
            </a:r>
          </a:p>
          <a:p>
            <a:pPr algn="l">
              <a:spcBef>
                <a:spcPct val="0"/>
              </a:spcBef>
            </a:pPr>
            <a:r>
              <a:rPr lang="en-US" altLang="en-US" sz="4000" dirty="0">
                <a:solidFill>
                  <a:schemeClr val="bg1"/>
                </a:solidFill>
                <a:latin typeface="Arial Rounded MT Bold" panose="020F0704030504030204" pitchFamily="34" charset="0"/>
                <a:cs typeface="Vilna" pitchFamily="2" charset="-79"/>
              </a:rPr>
              <a:t>Still is…</a:t>
            </a:r>
          </a:p>
        </p:txBody>
      </p:sp>
    </p:spTree>
    <p:extLst>
      <p:ext uri="{BB962C8B-B14F-4D97-AF65-F5344CB8AC3E}">
        <p14:creationId xmlns:p14="http://schemas.microsoft.com/office/powerpoint/2010/main" val="380323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The Council of Chalcedon was called by Emperor </a:t>
            </a:r>
            <a:r>
              <a:rPr lang="en-US" altLang="en-US" sz="4000" dirty="0" err="1">
                <a:solidFill>
                  <a:schemeClr val="bg1"/>
                </a:solidFill>
                <a:latin typeface="Arial Rounded MT Bold" panose="020F0704030504030204" pitchFamily="34" charset="0"/>
                <a:cs typeface="Vilna" pitchFamily="2" charset="-79"/>
              </a:rPr>
              <a:t>Marcian</a:t>
            </a:r>
            <a:r>
              <a:rPr lang="en-US" altLang="en-US" sz="4000" dirty="0">
                <a:solidFill>
                  <a:schemeClr val="bg1"/>
                </a:solidFill>
                <a:latin typeface="Arial Rounded MT Bold" panose="020F0704030504030204" pitchFamily="34" charset="0"/>
                <a:cs typeface="Vilna" pitchFamily="2" charset="-79"/>
              </a:rPr>
              <a:t> in Oct 451. </a:t>
            </a:r>
          </a:p>
          <a:p>
            <a:pPr algn="l">
              <a:spcBef>
                <a:spcPct val="0"/>
              </a:spcBef>
            </a:pPr>
            <a:r>
              <a:rPr lang="en-US" altLang="en-US" sz="4000" dirty="0">
                <a:solidFill>
                  <a:schemeClr val="bg1"/>
                </a:solidFill>
                <a:latin typeface="Arial Rounded MT Bold" panose="020F0704030504030204" pitchFamily="34" charset="0"/>
                <a:cs typeface="Vilna" pitchFamily="2" charset="-79"/>
              </a:rPr>
              <a:t>[The Western Roman Empire collapsed in 476, overrun by Germanic tribes.]</a:t>
            </a:r>
          </a:p>
        </p:txBody>
      </p:sp>
    </p:spTree>
    <p:extLst>
      <p:ext uri="{BB962C8B-B14F-4D97-AF65-F5344CB8AC3E}">
        <p14:creationId xmlns:p14="http://schemas.microsoft.com/office/powerpoint/2010/main" val="227509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93CBB2-3F23-44CB-B1F0-EB85240EE3DE}"/>
              </a:ext>
            </a:extLst>
          </p:cNvPr>
          <p:cNvPicPr>
            <a:picLocks noChangeAspect="1"/>
          </p:cNvPicPr>
          <p:nvPr/>
        </p:nvPicPr>
        <p:blipFill>
          <a:blip r:embed="rId3"/>
          <a:stretch>
            <a:fillRect/>
          </a:stretch>
        </p:blipFill>
        <p:spPr>
          <a:xfrm>
            <a:off x="1189037" y="366498"/>
            <a:ext cx="6932687" cy="4777001"/>
          </a:xfrm>
          <a:prstGeom prst="rect">
            <a:avLst/>
          </a:prstGeom>
        </p:spPr>
      </p:pic>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sp>
        <p:nvSpPr>
          <p:cNvPr id="3" name="TextBox 2">
            <a:extLst>
              <a:ext uri="{FF2B5EF4-FFF2-40B4-BE49-F238E27FC236}">
                <a16:creationId xmlns:a16="http://schemas.microsoft.com/office/drawing/2014/main" id="{4DCA0ED1-4F9B-4B5A-8EE0-0C5995E2DBDA}"/>
              </a:ext>
            </a:extLst>
          </p:cNvPr>
          <p:cNvSpPr txBox="1"/>
          <p:nvPr/>
        </p:nvSpPr>
        <p:spPr>
          <a:xfrm>
            <a:off x="4099194" y="819150"/>
            <a:ext cx="2866490"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Chalcedon</a:t>
            </a:r>
          </a:p>
        </p:txBody>
      </p:sp>
    </p:spTree>
    <p:extLst>
      <p:ext uri="{BB962C8B-B14F-4D97-AF65-F5344CB8AC3E}">
        <p14:creationId xmlns:p14="http://schemas.microsoft.com/office/powerpoint/2010/main" val="392316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Its most important achievement was to issue the Chalcedonian Definition, stating that Yeshua is "perfect both in deity and in humanness; this selfsame one is also actually God and actually man."</a:t>
            </a:r>
          </a:p>
        </p:txBody>
      </p:sp>
    </p:spTree>
    <p:extLst>
      <p:ext uri="{BB962C8B-B14F-4D97-AF65-F5344CB8AC3E}">
        <p14:creationId xmlns:p14="http://schemas.microsoft.com/office/powerpoint/2010/main" val="94934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fontScale="70000" lnSpcReduction="2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[So, following the holy fathers, we all with one voice teach the confession of one and the same Son, our Lord Yeshua the Messiah: the same perfect in divinity and perfect in humanity, the same truly God and truly man, of a rational soul and a body; of one essence with the Father as regards his divinity, and the same of one essence with us as regards his humanity; like us in all respects except for sin; begotten before the ages from the Father as regards his divinity, and in the last days, for us and for our salvation, the same born of Miriam, the virgin God-bearer, as regards his humanity.</a:t>
            </a:r>
          </a:p>
        </p:txBody>
      </p:sp>
    </p:spTree>
    <p:extLst>
      <p:ext uri="{BB962C8B-B14F-4D97-AF65-F5344CB8AC3E}">
        <p14:creationId xmlns:p14="http://schemas.microsoft.com/office/powerpoint/2010/main" val="308153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A6C7CB0D-ED39-409C-92E4-D7080462339D}"/>
              </a:ext>
            </a:extLst>
          </p:cNvPr>
          <p:cNvSpPr>
            <a:spLocks noGrp="1" noChangeArrowheads="1"/>
          </p:cNvSpPr>
          <p:nvPr>
            <p:ph type="subTitle" idx="1"/>
          </p:nvPr>
        </p:nvSpPr>
        <p:spPr>
          <a:xfrm>
            <a:off x="960437" y="-57150"/>
            <a:ext cx="6858000" cy="5200650"/>
          </a:xfrm>
        </p:spPr>
        <p:txBody>
          <a:bodyPr/>
          <a:lstStyle/>
          <a:p>
            <a:pPr>
              <a:spcBef>
                <a:spcPct val="0"/>
              </a:spcBef>
            </a:pPr>
            <a:r>
              <a:rPr lang="en-US" altLang="en-US" sz="4000" dirty="0">
                <a:solidFill>
                  <a:schemeClr val="bg1"/>
                </a:solidFill>
                <a:latin typeface="Arial Rounded MT Bold" panose="020F0704030504030204" pitchFamily="34" charset="0"/>
                <a:cs typeface="Vilna" pitchFamily="2" charset="-79"/>
              </a:rPr>
              <a:t>Messiah is </a:t>
            </a:r>
            <a:r>
              <a:rPr lang="en-US" altLang="en-US" sz="4000" dirty="0">
                <a:solidFill>
                  <a:srgbClr val="FFFF66"/>
                </a:solidFill>
                <a:latin typeface="Arial Rounded MT Bold" panose="020F0704030504030204" pitchFamily="34" charset="0"/>
                <a:cs typeface="Vilna" pitchFamily="2" charset="-79"/>
              </a:rPr>
              <a:t>better than</a:t>
            </a:r>
          </a:p>
          <a:p>
            <a:pPr>
              <a:spcBef>
                <a:spcPct val="0"/>
              </a:spcBef>
            </a:pPr>
            <a:endParaRPr lang="en-US" altLang="en-US" sz="3000" dirty="0">
              <a:solidFill>
                <a:schemeClr val="bg1"/>
              </a:solidFill>
              <a:latin typeface="Arial Rounded MT Bold" panose="020F0704030504030204" pitchFamily="34" charset="0"/>
              <a:cs typeface="Vilna" pitchFamily="2" charset="-79"/>
            </a:endParaRPr>
          </a:p>
        </p:txBody>
      </p:sp>
      <p:graphicFrame>
        <p:nvGraphicFramePr>
          <p:cNvPr id="143565" name="Group 205">
            <a:extLst>
              <a:ext uri="{FF2B5EF4-FFF2-40B4-BE49-F238E27FC236}">
                <a16:creationId xmlns:a16="http://schemas.microsoft.com/office/drawing/2014/main" id="{72F25BCA-38D9-4ED1-BEE6-DA67A0B3C195}"/>
              </a:ext>
            </a:extLst>
          </p:cNvPr>
          <p:cNvGraphicFramePr>
            <a:graphicFrameLocks noGrp="1"/>
          </p:cNvGraphicFramePr>
          <p:nvPr>
            <p:extLst>
              <p:ext uri="{D42A27DB-BD31-4B8C-83A1-F6EECF244321}">
                <p14:modId xmlns:p14="http://schemas.microsoft.com/office/powerpoint/2010/main" val="2853444821"/>
              </p:ext>
            </p:extLst>
          </p:nvPr>
        </p:nvGraphicFramePr>
        <p:xfrm>
          <a:off x="1036637" y="666750"/>
          <a:ext cx="6705600" cy="4320353"/>
        </p:xfrm>
        <a:graphic>
          <a:graphicData uri="http://schemas.openxmlformats.org/drawingml/2006/table">
            <a:tbl>
              <a:tblPr/>
              <a:tblGrid>
                <a:gridCol w="1905000">
                  <a:extLst>
                    <a:ext uri="{9D8B030D-6E8A-4147-A177-3AD203B41FA5}">
                      <a16:colId xmlns:a16="http://schemas.microsoft.com/office/drawing/2014/main" val="1481641799"/>
                    </a:ext>
                  </a:extLst>
                </a:gridCol>
                <a:gridCol w="2565400">
                  <a:extLst>
                    <a:ext uri="{9D8B030D-6E8A-4147-A177-3AD203B41FA5}">
                      <a16:colId xmlns:a16="http://schemas.microsoft.com/office/drawing/2014/main" val="1359713426"/>
                    </a:ext>
                  </a:extLst>
                </a:gridCol>
                <a:gridCol w="2235200">
                  <a:extLst>
                    <a:ext uri="{9D8B030D-6E8A-4147-A177-3AD203B41FA5}">
                      <a16:colId xmlns:a16="http://schemas.microsoft.com/office/drawing/2014/main" val="2821124829"/>
                    </a:ext>
                  </a:extLst>
                </a:gridCol>
              </a:tblGrid>
              <a:tr h="63325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1</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FF99"/>
                          </a:solidFill>
                          <a:effectLst/>
                          <a:latin typeface="Arial Rounded MT Bold" panose="020F0704030504030204" pitchFamily="34" charset="0"/>
                          <a:cs typeface="Arial" panose="020B0604020202020204" pitchFamily="34" charset="0"/>
                        </a:rPr>
                        <a:t>Angels</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v. 4</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557592"/>
                  </a:ext>
                </a:extLst>
              </a:tr>
              <a:tr h="63325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2</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FF99"/>
                          </a:solidFill>
                          <a:effectLst/>
                          <a:latin typeface="Arial Rounded MT Bold" panose="020F0704030504030204" pitchFamily="34" charset="0"/>
                          <a:cs typeface="Arial" panose="020B0604020202020204" pitchFamily="34" charset="0"/>
                        </a:rPr>
                        <a:t>Adam</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v. 6-18</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6492631"/>
                  </a:ext>
                </a:extLst>
              </a:tr>
              <a:tr h="63325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3</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Moshe</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v. 5</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8116715"/>
                  </a:ext>
                </a:extLst>
              </a:tr>
              <a:tr h="63325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4</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Joshua</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v. 8</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2989071"/>
                  </a:ext>
                </a:extLst>
              </a:tr>
              <a:tr h="63325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5</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Aharon</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v. 1, 3</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676270"/>
                  </a:ext>
                </a:extLst>
              </a:tr>
              <a:tr h="92945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6</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Avraham</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v. 13</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77927203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4" name="Picture 3">
            <a:extLst>
              <a:ext uri="{FF2B5EF4-FFF2-40B4-BE49-F238E27FC236}">
                <a16:creationId xmlns:a16="http://schemas.microsoft.com/office/drawing/2014/main" id="{5764A6C3-E7FD-48EC-BDB4-A0A5EC4AFBD1}"/>
              </a:ext>
            </a:extLst>
          </p:cNvPr>
          <p:cNvPicPr>
            <a:picLocks noChangeAspect="1"/>
          </p:cNvPicPr>
          <p:nvPr/>
        </p:nvPicPr>
        <p:blipFill>
          <a:blip r:embed="rId3"/>
          <a:stretch>
            <a:fillRect/>
          </a:stretch>
        </p:blipFill>
        <p:spPr>
          <a:xfrm>
            <a:off x="2027237" y="147184"/>
            <a:ext cx="4339991" cy="4946242"/>
          </a:xfrm>
          <a:prstGeom prst="rect">
            <a:avLst/>
          </a:prstGeom>
        </p:spPr>
      </p:pic>
    </p:spTree>
    <p:extLst>
      <p:ext uri="{BB962C8B-B14F-4D97-AF65-F5344CB8AC3E}">
        <p14:creationId xmlns:p14="http://schemas.microsoft.com/office/powerpoint/2010/main" val="22613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2870A960-1996-47A1-8639-3B43C944BDEB}"/>
              </a:ext>
            </a:extLst>
          </p:cNvPr>
          <p:cNvSpPr>
            <a:spLocks noGrp="1" noChangeArrowheads="1"/>
          </p:cNvSpPr>
          <p:nvPr>
            <p:ph type="subTitle" idx="1"/>
          </p:nvPr>
        </p:nvSpPr>
        <p:spPr>
          <a:xfrm>
            <a:off x="960437" y="-57150"/>
            <a:ext cx="6858000" cy="5143500"/>
          </a:xfrm>
        </p:spPr>
        <p:txBody>
          <a:bodyPr/>
          <a:lstStyle/>
          <a:p>
            <a:pPr>
              <a:spcBef>
                <a:spcPct val="0"/>
              </a:spcBef>
            </a:pPr>
            <a:r>
              <a:rPr lang="en-US" altLang="en-US" sz="3000">
                <a:solidFill>
                  <a:schemeClr val="bg1"/>
                </a:solidFill>
                <a:latin typeface="Arial Rounded MT Bold" panose="020F0704030504030204" pitchFamily="34" charset="0"/>
                <a:cs typeface="Vilna" pitchFamily="2" charset="-79"/>
              </a:rPr>
              <a:t>Messiah is </a:t>
            </a:r>
            <a:r>
              <a:rPr lang="en-US" altLang="en-US" sz="3000">
                <a:solidFill>
                  <a:srgbClr val="FFFF66"/>
                </a:solidFill>
                <a:latin typeface="Arial Rounded MT Bold" panose="020F0704030504030204" pitchFamily="34" charset="0"/>
                <a:cs typeface="Vilna" pitchFamily="2" charset="-79"/>
              </a:rPr>
              <a:t>better than</a:t>
            </a:r>
          </a:p>
          <a:p>
            <a:pPr>
              <a:spcBef>
                <a:spcPct val="0"/>
              </a:spcBef>
            </a:pPr>
            <a:endParaRPr lang="en-US" altLang="en-US" sz="3000">
              <a:solidFill>
                <a:schemeClr val="bg1"/>
              </a:solidFill>
              <a:latin typeface="Arial Rounded MT Bold" panose="020F0704030504030204" pitchFamily="34" charset="0"/>
              <a:cs typeface="Vilna" pitchFamily="2" charset="-79"/>
            </a:endParaRPr>
          </a:p>
        </p:txBody>
      </p:sp>
      <p:graphicFrame>
        <p:nvGraphicFramePr>
          <p:cNvPr id="157738" name="Group 42">
            <a:extLst>
              <a:ext uri="{FF2B5EF4-FFF2-40B4-BE49-F238E27FC236}">
                <a16:creationId xmlns:a16="http://schemas.microsoft.com/office/drawing/2014/main" id="{BEBDCD4D-B9F9-4C1C-A226-3A4FD16D1111}"/>
              </a:ext>
            </a:extLst>
          </p:cNvPr>
          <p:cNvGraphicFramePr>
            <a:graphicFrameLocks noGrp="1"/>
          </p:cNvGraphicFramePr>
          <p:nvPr>
            <p:extLst>
              <p:ext uri="{D42A27DB-BD31-4B8C-83A1-F6EECF244321}">
                <p14:modId xmlns:p14="http://schemas.microsoft.com/office/powerpoint/2010/main" val="957717071"/>
              </p:ext>
            </p:extLst>
          </p:nvPr>
        </p:nvGraphicFramePr>
        <p:xfrm>
          <a:off x="884237" y="457200"/>
          <a:ext cx="7162800" cy="4686304"/>
        </p:xfrm>
        <a:graphic>
          <a:graphicData uri="http://schemas.openxmlformats.org/drawingml/2006/table">
            <a:tbl>
              <a:tblPr/>
              <a:tblGrid>
                <a:gridCol w="2209800">
                  <a:extLst>
                    <a:ext uri="{9D8B030D-6E8A-4147-A177-3AD203B41FA5}">
                      <a16:colId xmlns:a16="http://schemas.microsoft.com/office/drawing/2014/main" val="3979522241"/>
                    </a:ext>
                  </a:extLst>
                </a:gridCol>
                <a:gridCol w="2565400">
                  <a:extLst>
                    <a:ext uri="{9D8B030D-6E8A-4147-A177-3AD203B41FA5}">
                      <a16:colId xmlns:a16="http://schemas.microsoft.com/office/drawing/2014/main" val="4073068595"/>
                    </a:ext>
                  </a:extLst>
                </a:gridCol>
                <a:gridCol w="2387600">
                  <a:extLst>
                    <a:ext uri="{9D8B030D-6E8A-4147-A177-3AD203B41FA5}">
                      <a16:colId xmlns:a16="http://schemas.microsoft.com/office/drawing/2014/main" val="2200267456"/>
                    </a:ext>
                  </a:extLst>
                </a:gridCol>
              </a:tblGrid>
              <a:tr h="68222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rPr>
                        <a:t>Chap 7</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Melki-</a:t>
                      </a:r>
                      <a:r>
                        <a:rPr kumimoji="0" lang="en-US" altLang="en-US" sz="3000" b="0" i="0" u="none" strike="noStrike" cap="none" normalizeH="0" baseline="0" dirty="0" err="1">
                          <a:ln>
                            <a:noFill/>
                          </a:ln>
                          <a:solidFill>
                            <a:schemeClr val="bg1"/>
                          </a:solidFill>
                          <a:effectLst/>
                          <a:latin typeface="Arial Rounded MT Bold" panose="020F0704030504030204" pitchFamily="34" charset="0"/>
                          <a:cs typeface="Arial" panose="020B0604020202020204" pitchFamily="34" charset="0"/>
                        </a:rPr>
                        <a:t>tsedek</a:t>
                      </a:r>
                      <a:endPar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endParaRP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rPr>
                        <a:t>v. 15, 16</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8760318"/>
                  </a:ext>
                </a:extLst>
              </a:tr>
              <a:tr h="68222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rPr>
                        <a:t>Chap 8</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err="1">
                          <a:ln>
                            <a:noFill/>
                          </a:ln>
                          <a:solidFill>
                            <a:schemeClr val="bg1"/>
                          </a:solidFill>
                          <a:effectLst/>
                          <a:latin typeface="Arial Rounded MT Bold" panose="020F0704030504030204" pitchFamily="34" charset="0"/>
                          <a:cs typeface="Arial" panose="020B0604020202020204" pitchFamily="34" charset="0"/>
                        </a:rPr>
                        <a:t>Mishkan</a:t>
                      </a:r>
                      <a:r>
                        <a:rPr kumimoji="0" lang="en-US" altLang="en-US" sz="18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/Tabernacle</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rPr>
                        <a:t>v. 6</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9380318"/>
                  </a:ext>
                </a:extLst>
              </a:tr>
              <a:tr h="68222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9</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Cohen</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rPr>
                        <a:t>v. 2, 11</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5892807"/>
                  </a:ext>
                </a:extLst>
              </a:tr>
              <a:tr h="681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10</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Sacrifice</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rPr>
                        <a:t>v. 5, 8</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64952"/>
                  </a:ext>
                </a:extLst>
              </a:tr>
              <a:tr h="68222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rPr>
                        <a:t>Chap 11</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Way</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rPr>
                        <a:t>v. 6</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2258969"/>
                  </a:ext>
                </a:extLst>
              </a:tr>
              <a:tr h="1276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Chap 13</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Things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Shepherd</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v. 24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rPr>
                        <a:t>v. 20</a:t>
                      </a:r>
                    </a:p>
                  </a:txBody>
                  <a:tcPr marL="68580" marR="68580" marT="34290" marB="3429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760540528"/>
                  </a:ext>
                </a:extLst>
              </a:tr>
            </a:tbl>
          </a:graphicData>
        </a:graphic>
      </p:graphicFrame>
      <p:cxnSp>
        <p:nvCxnSpPr>
          <p:cNvPr id="3" name="Straight Connector 2">
            <a:extLst>
              <a:ext uri="{FF2B5EF4-FFF2-40B4-BE49-F238E27FC236}">
                <a16:creationId xmlns:a16="http://schemas.microsoft.com/office/drawing/2014/main" id="{9EC8B8E7-BCDA-4759-A042-E2CED6F41B6E}"/>
              </a:ext>
            </a:extLst>
          </p:cNvPr>
          <p:cNvCxnSpPr/>
          <p:nvPr/>
        </p:nvCxnSpPr>
        <p:spPr bwMode="auto">
          <a:xfrm>
            <a:off x="884237" y="4400550"/>
            <a:ext cx="7239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18E685C6-8E6C-441E-8460-4F240C9A66E6}"/>
              </a:ext>
            </a:extLst>
          </p:cNvPr>
          <p:cNvSpPr>
            <a:spLocks noGrp="1" noChangeArrowheads="1"/>
          </p:cNvSpPr>
          <p:nvPr>
            <p:ph type="subTitle" idx="1"/>
          </p:nvPr>
        </p:nvSpPr>
        <p:spPr>
          <a:xfrm>
            <a:off x="350837" y="209550"/>
            <a:ext cx="8153400" cy="4933950"/>
          </a:xfrm>
        </p:spPr>
        <p:txBody>
          <a:bodyPr>
            <a:normAutofit fontScale="92500"/>
          </a:bodyPr>
          <a:lstStyle/>
          <a:p>
            <a:pPr algn="l">
              <a:spcBef>
                <a:spcPct val="0"/>
              </a:spcBef>
            </a:pPr>
            <a:r>
              <a:rPr lang="en-US" altLang="en-US" sz="3000" dirty="0">
                <a:solidFill>
                  <a:schemeClr val="bg1"/>
                </a:solidFill>
                <a:latin typeface="Arial Rounded MT Bold" panose="020F0704030504030204" pitchFamily="34" charset="0"/>
                <a:cs typeface="Vilna" pitchFamily="2" charset="-79"/>
              </a:rPr>
              <a:t> </a:t>
            </a:r>
            <a:r>
              <a:rPr lang="en-US" altLang="en-US" sz="3000" baseline="30000" dirty="0">
                <a:solidFill>
                  <a:schemeClr val="bg1"/>
                </a:solidFill>
                <a:latin typeface="Arial Rounded MT Bold" panose="020F0704030504030204" pitchFamily="34" charset="0"/>
                <a:cs typeface="Vilna" pitchFamily="2" charset="-79"/>
              </a:rPr>
              <a:t>MJ 2.5-6 </a:t>
            </a:r>
            <a:r>
              <a:rPr lang="en-US" altLang="en-US" sz="3600" dirty="0">
                <a:solidFill>
                  <a:schemeClr val="bg1"/>
                </a:solidFill>
                <a:latin typeface="Arial Rounded MT Bold" panose="020F0704030504030204" pitchFamily="34" charset="0"/>
                <a:cs typeface="Vilna" pitchFamily="2" charset="-79"/>
              </a:rPr>
              <a:t>For it was </a:t>
            </a:r>
            <a:r>
              <a:rPr lang="en-US" altLang="en-US" sz="3600" dirty="0">
                <a:solidFill>
                  <a:srgbClr val="FFFF99"/>
                </a:solidFill>
                <a:latin typeface="Arial Rounded MT Bold" panose="020F0704030504030204" pitchFamily="34" charset="0"/>
                <a:cs typeface="Vilna" pitchFamily="2" charset="-79"/>
              </a:rPr>
              <a:t>not to angels </a:t>
            </a:r>
            <a:r>
              <a:rPr lang="en-US" altLang="en-US" sz="3600" dirty="0">
                <a:solidFill>
                  <a:schemeClr val="bg1"/>
                </a:solidFill>
                <a:latin typeface="Arial Rounded MT Bold" panose="020F0704030504030204" pitchFamily="34" charset="0"/>
                <a:cs typeface="Vilna" pitchFamily="2" charset="-79"/>
              </a:rPr>
              <a:t>that God subjected the world to come </a:t>
            </a:r>
            <a:r>
              <a:rPr lang="en-US" altLang="en-US" sz="3600" i="1" dirty="0">
                <a:solidFill>
                  <a:schemeClr val="bg1"/>
                </a:solidFill>
                <a:latin typeface="Arial Rounded MT Bold" panose="020F0704030504030204" pitchFamily="34" charset="0"/>
                <a:cs typeface="Vilna" pitchFamily="2" charset="-79"/>
              </a:rPr>
              <a:t>'</a:t>
            </a:r>
            <a:r>
              <a:rPr lang="en-US" altLang="en-US" sz="3600" i="1" dirty="0" err="1">
                <a:solidFill>
                  <a:schemeClr val="bg1"/>
                </a:solidFill>
                <a:latin typeface="Arial Rounded MT Bold" panose="020F0704030504030204" pitchFamily="34" charset="0"/>
                <a:cs typeface="Vilna" pitchFamily="2" charset="-79"/>
              </a:rPr>
              <a:t>olam</a:t>
            </a:r>
            <a:r>
              <a:rPr lang="en-US" altLang="en-US" sz="3600" i="1" dirty="0">
                <a:solidFill>
                  <a:schemeClr val="bg1"/>
                </a:solidFill>
                <a:latin typeface="Arial Rounded MT Bold" panose="020F0704030504030204" pitchFamily="34" charset="0"/>
                <a:cs typeface="Vilna" pitchFamily="2" charset="-79"/>
              </a:rPr>
              <a:t> </a:t>
            </a:r>
            <a:r>
              <a:rPr lang="en-US" altLang="en-US" sz="3600" i="1" dirty="0" err="1">
                <a:solidFill>
                  <a:schemeClr val="bg1"/>
                </a:solidFill>
                <a:latin typeface="Arial Rounded MT Bold" panose="020F0704030504030204" pitchFamily="34" charset="0"/>
                <a:cs typeface="Vilna" pitchFamily="2" charset="-79"/>
              </a:rPr>
              <a:t>haba</a:t>
            </a:r>
            <a:r>
              <a:rPr lang="en-US" altLang="en-US" sz="3600" i="1" dirty="0">
                <a:solidFill>
                  <a:schemeClr val="bg1"/>
                </a:solidFill>
                <a:latin typeface="Arial Rounded MT Bold" panose="020F0704030504030204" pitchFamily="34" charset="0"/>
                <a:cs typeface="Vilna" pitchFamily="2" charset="-79"/>
              </a:rPr>
              <a:t> </a:t>
            </a:r>
            <a:r>
              <a:rPr lang="en-US" altLang="en-US" sz="3600" dirty="0">
                <a:solidFill>
                  <a:schemeClr val="bg1"/>
                </a:solidFill>
                <a:latin typeface="Arial Rounded MT Bold" panose="020F0704030504030204" pitchFamily="34" charset="0"/>
                <a:cs typeface="Vilna" pitchFamily="2" charset="-79"/>
              </a:rPr>
              <a:t>- which is what we are talking about.  And there is a place </a:t>
            </a:r>
            <a:r>
              <a:rPr lang="en-US" altLang="en-US" sz="2800" dirty="0">
                <a:solidFill>
                  <a:schemeClr val="bg1"/>
                </a:solidFill>
                <a:latin typeface="Arial Rounded MT Bold" panose="020F0704030504030204" pitchFamily="34" charset="0"/>
                <a:cs typeface="Vilna" pitchFamily="2" charset="-79"/>
              </a:rPr>
              <a:t>[in the scriptures]</a:t>
            </a:r>
            <a:r>
              <a:rPr lang="en-US" altLang="en-US" sz="3600" dirty="0">
                <a:solidFill>
                  <a:schemeClr val="bg1"/>
                </a:solidFill>
                <a:latin typeface="Arial Rounded MT Bold" panose="020F0704030504030204" pitchFamily="34" charset="0"/>
                <a:cs typeface="Vilna" pitchFamily="2" charset="-79"/>
              </a:rPr>
              <a:t> where someone has given this solemn testimony: "</a:t>
            </a:r>
            <a:r>
              <a:rPr lang="en-US" altLang="en-US" sz="3600" dirty="0">
                <a:solidFill>
                  <a:srgbClr val="FFFF99"/>
                </a:solidFill>
                <a:latin typeface="Arial Rounded MT Bold" panose="020F0704030504030204" pitchFamily="34" charset="0"/>
                <a:cs typeface="Vilna" pitchFamily="2" charset="-79"/>
              </a:rPr>
              <a:t>What is mere man</a:t>
            </a:r>
            <a:r>
              <a:rPr lang="en-US" altLang="en-US" sz="3600" dirty="0">
                <a:solidFill>
                  <a:schemeClr val="bg1"/>
                </a:solidFill>
                <a:latin typeface="Arial Rounded MT Bold" panose="020F0704030504030204" pitchFamily="34" charset="0"/>
                <a:cs typeface="Vilna" pitchFamily="2" charset="-79"/>
              </a:rPr>
              <a:t>, that you concern yourself with him? or the son of man, that you watch over him with such care? </a:t>
            </a:r>
            <a:endParaRPr lang="en-US" altLang="en-US" sz="3000"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8821642-16C8-46DF-9071-6978D8358C04}"/>
              </a:ext>
            </a:extLst>
          </p:cNvPr>
          <p:cNvSpPr>
            <a:spLocks noGrp="1" noChangeArrowheads="1"/>
          </p:cNvSpPr>
          <p:nvPr>
            <p:ph type="subTitle" idx="1"/>
          </p:nvPr>
        </p:nvSpPr>
        <p:spPr>
          <a:xfrm>
            <a:off x="122237" y="285750"/>
            <a:ext cx="8382000" cy="4800600"/>
          </a:xfrm>
        </p:spPr>
        <p:txBody>
          <a:bodyPr>
            <a:normAutofit/>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MJ 2.7-9</a:t>
            </a:r>
            <a:r>
              <a:rPr lang="he-IL"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You made him [mankind] a little lower than the angels, you crowned him with glory and honor, you put</a:t>
            </a:r>
            <a:r>
              <a:rPr lang="he-IL" altLang="en-US" sz="4000" dirty="0">
                <a:solidFill>
                  <a:schemeClr val="bg1"/>
                </a:solidFill>
                <a:latin typeface="Arial Rounded MT Bold" panose="020F0704030504030204" pitchFamily="34" charset="0"/>
                <a:cs typeface="Vilna" pitchFamily="2" charset="-79"/>
              </a:rPr>
              <a:t> </a:t>
            </a:r>
            <a:r>
              <a:rPr lang="en-US" altLang="en-US" sz="4000" u="sng" dirty="0">
                <a:solidFill>
                  <a:srgbClr val="FFFF99"/>
                </a:solidFill>
                <a:latin typeface="Arial Rounded MT Bold" panose="020F0704030504030204" pitchFamily="34" charset="0"/>
                <a:cs typeface="Vilna" pitchFamily="2" charset="-79"/>
              </a:rPr>
              <a:t>everything</a:t>
            </a:r>
            <a:r>
              <a:rPr lang="en-US" altLang="en-US" sz="4000" dirty="0">
                <a:solidFill>
                  <a:schemeClr val="bg1"/>
                </a:solidFill>
                <a:latin typeface="Arial Rounded MT Bold" panose="020F0704030504030204" pitchFamily="34" charset="0"/>
                <a:cs typeface="Vilna" pitchFamily="2" charset="-79"/>
              </a:rPr>
              <a:t> in subjection under his feet."</a:t>
            </a:r>
            <a:r>
              <a:rPr lang="en-US" altLang="en-US" sz="3600" dirty="0">
                <a:solidFill>
                  <a:schemeClr val="bg1"/>
                </a:solidFill>
                <a:latin typeface="Arial Rounded MT Bold" panose="020F0704030504030204" pitchFamily="34" charset="0"/>
                <a:cs typeface="Vilna" pitchFamily="2" charset="-79"/>
              </a:rPr>
              <a:t> </a:t>
            </a:r>
            <a:r>
              <a:rPr lang="en-US" altLang="en-US" sz="3200" dirty="0">
                <a:solidFill>
                  <a:schemeClr val="bg1"/>
                </a:solidFill>
                <a:latin typeface="Arial Rounded MT Bold" panose="020F0704030504030204" pitchFamily="34" charset="0"/>
                <a:cs typeface="Vilna" pitchFamily="2" charset="-79"/>
              </a:rPr>
              <a:t>[quoting Ps 8.5-9]</a:t>
            </a:r>
            <a:endParaRPr lang="en-US" altLang="en-US" sz="3600" dirty="0">
              <a:solidFill>
                <a:schemeClr val="bg1"/>
              </a:solidFill>
              <a:latin typeface="Arial Rounded MT Bold" panose="020F0704030504030204" pitchFamily="34" charset="0"/>
              <a:cs typeface="Vilna" pitchFamily="2" charset="-79"/>
            </a:endParaRPr>
          </a:p>
          <a:p>
            <a:pPr algn="l">
              <a:spcBef>
                <a:spcPct val="0"/>
              </a:spcBef>
            </a:pPr>
            <a:endParaRPr lang="en-US" altLang="en-US" sz="3000" dirty="0">
              <a:solidFill>
                <a:srgbClr val="FFFF66"/>
              </a:solidFill>
              <a:latin typeface="Arial Rounded MT Bold" panose="020F0704030504030204" pitchFamily="34" charset="0"/>
              <a:cs typeface="Vilna" pitchFamily="2" charset="-79"/>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746388" y="1984363"/>
            <a:ext cx="7286097" cy="3159137"/>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Golden eagle 200 mph</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pic>
        <p:nvPicPr>
          <p:cNvPr id="26626" name="Picture 2" descr="Image result for golden eagle">
            <a:extLst>
              <a:ext uri="{FF2B5EF4-FFF2-40B4-BE49-F238E27FC236}">
                <a16:creationId xmlns:a16="http://schemas.microsoft.com/office/drawing/2014/main" id="{67C8F296-B99D-4D74-9322-030CFFD2BE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8" y="590549"/>
            <a:ext cx="7838775" cy="4500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33E964-5CD9-4E7E-8B4E-D4155CFCCA0B}"/>
              </a:ext>
            </a:extLst>
          </p:cNvPr>
          <p:cNvSpPr txBox="1"/>
          <p:nvPr/>
        </p:nvSpPr>
        <p:spPr>
          <a:xfrm>
            <a:off x="746388" y="579570"/>
            <a:ext cx="7410362"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Ride a Golden eagle 200 mph</a:t>
            </a:r>
          </a:p>
        </p:txBody>
      </p:sp>
    </p:spTree>
    <p:extLst>
      <p:ext uri="{BB962C8B-B14F-4D97-AF65-F5344CB8AC3E}">
        <p14:creationId xmlns:p14="http://schemas.microsoft.com/office/powerpoint/2010/main" val="380551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6" y="339724"/>
            <a:ext cx="8229601" cy="4803775"/>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Cheetah: 75 mph record!</a:t>
            </a:r>
          </a:p>
        </p:txBody>
      </p:sp>
      <p:pic>
        <p:nvPicPr>
          <p:cNvPr id="24578" name="Picture 2" descr="Image result for fastest land animal">
            <a:extLst>
              <a:ext uri="{FF2B5EF4-FFF2-40B4-BE49-F238E27FC236}">
                <a16:creationId xmlns:a16="http://schemas.microsoft.com/office/drawing/2014/main" id="{99D418F6-8832-4FF8-AEB1-129EFBB249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 r="10" b="26296"/>
          <a:stretch/>
        </p:blipFill>
        <p:spPr bwMode="auto">
          <a:xfrm>
            <a:off x="351629" y="1348738"/>
            <a:ext cx="8075613" cy="379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6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572145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Reminder: Whe</a:t>
            </a:r>
            <a:r>
              <a:rPr lang="en-US" altLang="en-US" dirty="0">
                <a:latin typeface="Arial Rounded MT Bold" panose="020F0704030504030204" pitchFamily="34" charset="0"/>
                <a:cs typeface="Vilna" pitchFamily="2" charset="-79"/>
              </a:rPr>
              <a:t>n Jewish hearers in Yeshua’s day were told a phrase of scripture, many or most would think of the whole chapter.  </a:t>
            </a:r>
          </a:p>
          <a:p>
            <a:pPr algn="l">
              <a:spcBef>
                <a:spcPct val="0"/>
              </a:spcBef>
            </a:pPr>
            <a:r>
              <a:rPr lang="en-US" altLang="en-US" sz="4000" dirty="0">
                <a:solidFill>
                  <a:schemeClr val="bg1"/>
                </a:solidFill>
                <a:latin typeface="Arial Rounded MT Bold" panose="020F0704030504030204" pitchFamily="34" charset="0"/>
                <a:cs typeface="Vilna" pitchFamily="2" charset="-79"/>
              </a:rPr>
              <a:t>We still do that.</a:t>
            </a:r>
          </a:p>
          <a:p>
            <a:pPr algn="l">
              <a:spcBef>
                <a:spcPct val="0"/>
              </a:spcBef>
            </a:pPr>
            <a:r>
              <a:rPr lang="en-US" dirty="0">
                <a:latin typeface="Arial Rounded MT Bold" panose="020F0704030504030204" pitchFamily="34" charset="0"/>
              </a:rPr>
              <a:t>That’s one small step…</a:t>
            </a:r>
          </a:p>
        </p:txBody>
      </p:sp>
    </p:spTree>
    <p:extLst>
      <p:ext uri="{BB962C8B-B14F-4D97-AF65-F5344CB8AC3E}">
        <p14:creationId xmlns:p14="http://schemas.microsoft.com/office/powerpoint/2010/main" val="19398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579437" y="395696"/>
            <a:ext cx="8001000" cy="4724400"/>
          </a:xfrm>
        </p:spPr>
        <p:txBody>
          <a:bodyPr/>
          <a:lstStyle/>
          <a:p>
            <a:pPr lvl="0" algn="l">
              <a:spcBef>
                <a:spcPct val="0"/>
              </a:spcBef>
            </a:pPr>
            <a:endParaRPr lang="en-US" sz="2000" dirty="0">
              <a:solidFill>
                <a:srgbClr val="FFFFFF"/>
              </a:solidFill>
              <a:latin typeface="Arial Rounded MT Bold" panose="020F0704030504030204" pitchFamily="34" charset="0"/>
              <a:cs typeface="Vilna" pitchFamily="2" charset="-79"/>
            </a:endParaRPr>
          </a:p>
          <a:p>
            <a:pPr lvl="0" algn="l">
              <a:spcBef>
                <a:spcPct val="0"/>
              </a:spcBef>
            </a:pPr>
            <a:r>
              <a:rPr lang="en-US" sz="4000" dirty="0">
                <a:solidFill>
                  <a:srgbClr val="FFFFFF"/>
                </a:solidFill>
                <a:latin typeface="Arial Rounded MT Bold" panose="020F0704030504030204" pitchFamily="34" charset="0"/>
                <a:cs typeface="Vilna" pitchFamily="2" charset="-79"/>
              </a:rPr>
              <a:t>Let it go  </a:t>
            </a:r>
          </a:p>
          <a:p>
            <a:pPr lvl="0" algn="l">
              <a:spcBef>
                <a:spcPct val="0"/>
              </a:spcBef>
            </a:pPr>
            <a:r>
              <a:rPr lang="en-US" altLang="en-US" sz="2000" dirty="0">
                <a:solidFill>
                  <a:srgbClr val="FFFFFF"/>
                </a:solidFill>
                <a:latin typeface="Arial Rounded MT Bold" panose="020F0704030504030204" pitchFamily="34" charset="0"/>
                <a:cs typeface="Vilna" pitchFamily="2" charset="-79"/>
                <a:hlinkClick r:id="rId3">
                  <a:extLst>
                    <a:ext uri="{A12FA001-AC4F-418D-AE19-62706E023703}">
                      <ahyp:hlinkClr xmlns:ahyp="http://schemas.microsoft.com/office/drawing/2018/hyperlinkcolor" val="tx"/>
                    </a:ext>
                  </a:extLst>
                </a:hlinkClick>
              </a:rPr>
              <a:t>https://youtu.be/moSFlvxnbgk</a:t>
            </a:r>
            <a:r>
              <a:rPr lang="en-US" altLang="en-US" sz="2000" dirty="0">
                <a:solidFill>
                  <a:srgbClr val="FFFFFF"/>
                </a:solidFill>
                <a:latin typeface="Arial Rounded MT Bold" panose="020F0704030504030204" pitchFamily="34" charset="0"/>
                <a:cs typeface="Vilna" pitchFamily="2" charset="-79"/>
              </a:rPr>
              <a:t> </a:t>
            </a:r>
          </a:p>
          <a:p>
            <a:pPr lvl="0" algn="l">
              <a:spcBef>
                <a:spcPct val="0"/>
              </a:spcBef>
            </a:pPr>
            <a:endParaRPr lang="en-US" altLang="en-US" sz="2000" dirty="0">
              <a:solidFill>
                <a:schemeClr val="bg1"/>
              </a:solidFill>
              <a:latin typeface="Arial Rounded MT Bold" panose="020F0704030504030204" pitchFamily="34" charset="0"/>
              <a:cs typeface="Vilna" pitchFamily="2" charset="-79"/>
            </a:endParaRPr>
          </a:p>
          <a:p>
            <a:pPr lvl="0" algn="l">
              <a:spcBef>
                <a:spcPct val="0"/>
              </a:spcBef>
            </a:pPr>
            <a:r>
              <a:rPr lang="en-US" altLang="en-US" sz="4000" dirty="0">
                <a:solidFill>
                  <a:schemeClr val="bg1"/>
                </a:solidFill>
                <a:latin typeface="Arial Rounded MT Bold" panose="020F0704030504030204" pitchFamily="34" charset="0"/>
                <a:cs typeface="Vilna" pitchFamily="2" charset="-79"/>
              </a:rPr>
              <a:t>Who let the dogs out?</a:t>
            </a:r>
          </a:p>
          <a:p>
            <a:pPr algn="l">
              <a:spcBef>
                <a:spcPct val="0"/>
              </a:spcBef>
            </a:pPr>
            <a:r>
              <a:rPr lang="en-US" altLang="en-US" sz="2000" dirty="0">
                <a:solidFill>
                  <a:schemeClr val="bg1"/>
                </a:solidFill>
                <a:latin typeface="Arial Rounded MT Bold" panose="020F0704030504030204" pitchFamily="34" charset="0"/>
                <a:cs typeface="Vilna" pitchFamily="2" charset="-79"/>
                <a:hlinkClick r:id="rId4"/>
              </a:rPr>
              <a:t>https://youtu.be/Qkuu0Lwb5EM</a:t>
            </a:r>
            <a:r>
              <a:rPr lang="en-US" altLang="en-US" sz="2000" dirty="0">
                <a:solidFill>
                  <a:schemeClr val="bg1"/>
                </a:solidFill>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363666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Hear a phrase, or a few verses, </a:t>
            </a:r>
            <a:r>
              <a:rPr lang="en-US" altLang="en-US" sz="4000" dirty="0">
                <a:solidFill>
                  <a:schemeClr val="bg1"/>
                </a:solidFill>
                <a:latin typeface="Arial Rounded MT Bold" panose="020F0704030504030204" pitchFamily="34" charset="0"/>
                <a:cs typeface="Vilna" pitchFamily="2" charset="-79"/>
                <a:sym typeface="Wingdings" panose="05000000000000000000" pitchFamily="2" charset="2"/>
              </a:rPr>
              <a:t> think a chapter</a:t>
            </a:r>
          </a:p>
          <a:p>
            <a:pPr algn="l">
              <a:spcBef>
                <a:spcPct val="0"/>
              </a:spcBef>
            </a:pPr>
            <a:endParaRPr lang="en-US" altLang="en-US" sz="4000" dirty="0">
              <a:solidFill>
                <a:schemeClr val="bg1"/>
              </a:solidFill>
              <a:latin typeface="Arial Rounded MT Bold" panose="020F0704030504030204" pitchFamily="34" charset="0"/>
              <a:cs typeface="Vilna" pitchFamily="2" charset="-79"/>
              <a:sym typeface="Wingdings" panose="05000000000000000000" pitchFamily="2" charset="2"/>
            </a:endParaRPr>
          </a:p>
          <a:p>
            <a:pPr algn="l">
              <a:spcBef>
                <a:spcPct val="0"/>
              </a:spcBef>
            </a:pPr>
            <a:r>
              <a:rPr lang="en-US" altLang="en-US" sz="4000" dirty="0">
                <a:solidFill>
                  <a:schemeClr val="bg1"/>
                </a:solidFill>
                <a:latin typeface="Arial Rounded MT Bold" panose="020F0704030504030204" pitchFamily="34" charset="0"/>
                <a:cs typeface="Vilna" pitchFamily="2" charset="-79"/>
                <a:sym typeface="Wingdings" panose="05000000000000000000" pitchFamily="2" charset="2"/>
              </a:rPr>
              <a:t>They were hearing a verse from Psalm 8.  The beginning of it is…</a:t>
            </a:r>
            <a:endParaRPr lang="en-US" altLang="en-US" sz="4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022684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T’hillim</a:t>
            </a:r>
            <a:r>
              <a:rPr lang="en-US" altLang="en-US" sz="4000" baseline="30000" dirty="0">
                <a:solidFill>
                  <a:schemeClr val="bg1"/>
                </a:solidFill>
                <a:latin typeface="Arial Rounded MT Bold" panose="020F0704030504030204" pitchFamily="34" charset="0"/>
                <a:cs typeface="Vilna" pitchFamily="2" charset="-79"/>
              </a:rPr>
              <a:t>/Ps 8.2-3</a:t>
            </a:r>
            <a:r>
              <a:rPr lang="en-US" altLang="en-US" sz="4000" dirty="0">
                <a:solidFill>
                  <a:schemeClr val="bg1"/>
                </a:solidFill>
                <a:latin typeface="Arial Rounded MT Bold" panose="020F0704030504030204" pitchFamily="34" charset="0"/>
                <a:cs typeface="Vilna" pitchFamily="2" charset="-79"/>
              </a:rPr>
              <a:t> </a:t>
            </a:r>
            <a:r>
              <a:rPr lang="en-US" altLang="en-US" sz="4000" cap="small" dirty="0">
                <a:solidFill>
                  <a:schemeClr val="bg1"/>
                </a:solidFill>
                <a:latin typeface="Arial Rounded MT Bold" panose="020F0704030504030204" pitchFamily="34" charset="0"/>
                <a:cs typeface="Vilna" pitchFamily="2" charset="-79"/>
              </a:rPr>
              <a:t>Adoni</a:t>
            </a:r>
            <a:r>
              <a:rPr lang="en-US" altLang="en-US" sz="4000" dirty="0">
                <a:solidFill>
                  <a:schemeClr val="bg1"/>
                </a:solidFill>
                <a:latin typeface="Arial Rounded MT Bold" panose="020F0704030504030204" pitchFamily="34" charset="0"/>
                <a:cs typeface="Vilna" pitchFamily="2" charset="-79"/>
              </a:rPr>
              <a:t> our Lord,</a:t>
            </a:r>
          </a:p>
          <a:p>
            <a:pPr algn="l">
              <a:spcBef>
                <a:spcPct val="0"/>
              </a:spcBef>
            </a:pPr>
            <a:r>
              <a:rPr lang="en-US" altLang="en-US" sz="4000" dirty="0">
                <a:solidFill>
                  <a:schemeClr val="bg1"/>
                </a:solidFill>
                <a:latin typeface="Arial Rounded MT Bold" panose="020F0704030504030204" pitchFamily="34" charset="0"/>
                <a:cs typeface="Vilna" pitchFamily="2" charset="-79"/>
              </a:rPr>
              <a:t>how excellent is Your Name over all the earth! You set Your splendor above the heavens.</a:t>
            </a:r>
          </a:p>
          <a:p>
            <a:pPr algn="l">
              <a:spcBef>
                <a:spcPct val="0"/>
              </a:spcBef>
            </a:pPr>
            <a:r>
              <a:rPr lang="en-US" altLang="en-US" sz="4000" dirty="0">
                <a:solidFill>
                  <a:schemeClr val="bg1"/>
                </a:solidFill>
                <a:latin typeface="Arial Rounded MT Bold" panose="020F0704030504030204" pitchFamily="34" charset="0"/>
                <a:cs typeface="Vilna" pitchFamily="2" charset="-79"/>
              </a:rPr>
              <a:t>Out of the </a:t>
            </a:r>
            <a:r>
              <a:rPr lang="en-US" altLang="en-US" sz="4000" dirty="0">
                <a:solidFill>
                  <a:srgbClr val="FFFF99"/>
                </a:solidFill>
                <a:latin typeface="Arial Rounded MT Bold" panose="020F0704030504030204" pitchFamily="34" charset="0"/>
                <a:cs typeface="Vilna" pitchFamily="2" charset="-79"/>
              </a:rPr>
              <a:t>mouths of babies and toddlers You established power.</a:t>
            </a:r>
          </a:p>
        </p:txBody>
      </p:sp>
    </p:spTree>
    <p:extLst>
      <p:ext uri="{BB962C8B-B14F-4D97-AF65-F5344CB8AC3E}">
        <p14:creationId xmlns:p14="http://schemas.microsoft.com/office/powerpoint/2010/main" val="353067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285750"/>
            <a:ext cx="2743200" cy="4800600"/>
          </a:xfrm>
        </p:spPr>
        <p:txBody>
          <a:bodyPr/>
          <a:lstStyle/>
          <a:p>
            <a:pPr algn="l">
              <a:spcBef>
                <a:spcPct val="0"/>
              </a:spcBef>
            </a:pPr>
            <a:r>
              <a:rPr lang="en-US" altLang="en-US" sz="3500" dirty="0">
                <a:solidFill>
                  <a:schemeClr val="bg1"/>
                </a:solidFill>
                <a:latin typeface="Arial Rounded MT Bold" panose="020F0704030504030204" pitchFamily="34" charset="0"/>
                <a:cs typeface="Vilna" pitchFamily="2" charset="-79"/>
              </a:rPr>
              <a:t> A priest, a minister, and a rabbit walk into a bar.  The rabbit says, </a:t>
            </a:r>
          </a:p>
          <a:p>
            <a:pPr algn="l">
              <a:spcBef>
                <a:spcPct val="0"/>
              </a:spcBef>
            </a:pPr>
            <a:r>
              <a:rPr lang="en-US" altLang="en-US" sz="3500" dirty="0">
                <a:solidFill>
                  <a:schemeClr val="bg1"/>
                </a:solidFill>
                <a:latin typeface="Arial Rounded MT Bold" panose="020F0704030504030204" pitchFamily="34" charset="0"/>
                <a:cs typeface="Vilna" pitchFamily="2" charset="-79"/>
              </a:rPr>
              <a:t>“I might be a typo.”</a:t>
            </a:r>
          </a:p>
        </p:txBody>
      </p:sp>
      <p:pic>
        <p:nvPicPr>
          <p:cNvPr id="3" name="Picture 2">
            <a:extLst>
              <a:ext uri="{FF2B5EF4-FFF2-40B4-BE49-F238E27FC236}">
                <a16:creationId xmlns:a16="http://schemas.microsoft.com/office/drawing/2014/main" id="{1C667B30-5B0E-4BC6-8B16-9CF6E08491A7}"/>
              </a:ext>
            </a:extLst>
          </p:cNvPr>
          <p:cNvPicPr>
            <a:picLocks noChangeAspect="1"/>
          </p:cNvPicPr>
          <p:nvPr/>
        </p:nvPicPr>
        <p:blipFill rotWithShape="1">
          <a:blip r:embed="rId3">
            <a:extLst>
              <a:ext uri="{28A0092B-C50C-407E-A947-70E740481C1C}">
                <a14:useLocalDpi xmlns:a14="http://schemas.microsoft.com/office/drawing/2010/main" val="0"/>
              </a:ext>
            </a:extLst>
          </a:blip>
          <a:srcRect t="5037"/>
          <a:stretch/>
        </p:blipFill>
        <p:spPr>
          <a:xfrm>
            <a:off x="3398837" y="209550"/>
            <a:ext cx="5143500" cy="4884420"/>
          </a:xfrm>
          <a:prstGeom prst="rect">
            <a:avLst/>
          </a:prstGeom>
        </p:spPr>
      </p:pic>
    </p:spTree>
    <p:extLst>
      <p:ext uri="{BB962C8B-B14F-4D97-AF65-F5344CB8AC3E}">
        <p14:creationId xmlns:p14="http://schemas.microsoft.com/office/powerpoint/2010/main" val="4079990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4419600" cy="4857750"/>
          </a:xfrm>
        </p:spPr>
        <p:txBody>
          <a:bodyPr/>
          <a:lstStyle/>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spcBef>
                <a:spcPct val="0"/>
              </a:spcBef>
            </a:pPr>
            <a:r>
              <a:rPr lang="en-US" altLang="en-US" sz="4000" dirty="0">
                <a:solidFill>
                  <a:schemeClr val="bg1"/>
                </a:solidFill>
                <a:latin typeface="Arial Rounded MT Bold" panose="020F0704030504030204" pitchFamily="34" charset="0"/>
                <a:cs typeface="Vilna" pitchFamily="2" charset="-79"/>
              </a:rPr>
              <a:t>Jordan David Kline, </a:t>
            </a:r>
          </a:p>
          <a:p>
            <a:pPr>
              <a:spcBef>
                <a:spcPct val="0"/>
              </a:spcBef>
            </a:pPr>
            <a:r>
              <a:rPr lang="en-US" altLang="en-US" sz="4000" dirty="0">
                <a:solidFill>
                  <a:schemeClr val="bg1"/>
                </a:solidFill>
                <a:latin typeface="Arial Rounded MT Bold" panose="020F0704030504030204" pitchFamily="34" charset="0"/>
                <a:cs typeface="Vilna" pitchFamily="2" charset="-79"/>
              </a:rPr>
              <a:t>born Feb. 17, 2020</a:t>
            </a:r>
          </a:p>
        </p:txBody>
      </p:sp>
      <p:pic>
        <p:nvPicPr>
          <p:cNvPr id="3" name="Picture 2">
            <a:extLst>
              <a:ext uri="{FF2B5EF4-FFF2-40B4-BE49-F238E27FC236}">
                <a16:creationId xmlns:a16="http://schemas.microsoft.com/office/drawing/2014/main" id="{CF085774-D372-44D3-9BB5-AB0098C25C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45" r="12963"/>
          <a:stretch/>
        </p:blipFill>
        <p:spPr>
          <a:xfrm rot="5400000">
            <a:off x="3981006" y="1088788"/>
            <a:ext cx="4779263" cy="3200400"/>
          </a:xfrm>
          <a:prstGeom prst="rect">
            <a:avLst/>
          </a:prstGeom>
        </p:spPr>
      </p:pic>
    </p:spTree>
    <p:extLst>
      <p:ext uri="{BB962C8B-B14F-4D97-AF65-F5344CB8AC3E}">
        <p14:creationId xmlns:p14="http://schemas.microsoft.com/office/powerpoint/2010/main" val="251675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lnSpcReduction="1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Psalm 8 continues…</a:t>
            </a:r>
          </a:p>
          <a:p>
            <a:pPr algn="l">
              <a:spcBef>
                <a:spcPct val="0"/>
              </a:spcBef>
            </a:pPr>
            <a:r>
              <a:rPr lang="en-US" altLang="en-US" sz="4000" dirty="0">
                <a:solidFill>
                  <a:schemeClr val="accent1">
                    <a:lumMod val="90000"/>
                  </a:schemeClr>
                </a:solidFill>
                <a:latin typeface="Arial Rounded MT Bold" panose="020F0704030504030204" pitchFamily="34" charset="0"/>
                <a:cs typeface="Vilna" pitchFamily="2" charset="-79"/>
              </a:rPr>
              <a:t>When I consider Your heavens, the work of Your fingers, the moon and the stars, which You established</a:t>
            </a:r>
            <a:r>
              <a:rPr lang="en-US" altLang="en-US" sz="4000" dirty="0">
                <a:solidFill>
                  <a:schemeClr val="bg1"/>
                </a:solidFill>
                <a:latin typeface="Arial Rounded MT Bold" panose="020F0704030504030204" pitchFamily="34" charset="0"/>
                <a:cs typeface="Vilna" pitchFamily="2" charset="-79"/>
              </a:rPr>
              <a:t>— what is man, that You are mindful of him? And the son of man, that You care for him?</a:t>
            </a:r>
          </a:p>
        </p:txBody>
      </p:sp>
    </p:spTree>
    <p:extLst>
      <p:ext uri="{BB962C8B-B14F-4D97-AF65-F5344CB8AC3E}">
        <p14:creationId xmlns:p14="http://schemas.microsoft.com/office/powerpoint/2010/main" val="3342590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4038600" cy="4857750"/>
          </a:xfrm>
        </p:spPr>
        <p:txBody>
          <a:bodyPr>
            <a:normAutofit fontScale="85000" lnSpcReduction="2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“I can see how it might be possible for a man to look down upon the earth and be an atheist, but I cannot conceive how a man could look up into the heavens and say there is no God.”</a:t>
            </a:r>
          </a:p>
        </p:txBody>
      </p:sp>
      <p:pic>
        <p:nvPicPr>
          <p:cNvPr id="1026" name="Picture 2" descr="Abraham Lincoln">
            <a:extLst>
              <a:ext uri="{FF2B5EF4-FFF2-40B4-BE49-F238E27FC236}">
                <a16:creationId xmlns:a16="http://schemas.microsoft.com/office/drawing/2014/main" id="{C8A25B0E-7E7E-4EAC-A947-7AE45B9E1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2" y="142876"/>
            <a:ext cx="3694106" cy="48577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F93DBF-34E7-4BE2-BD29-3BC49F3613A0}"/>
              </a:ext>
            </a:extLst>
          </p:cNvPr>
          <p:cNvSpPr txBox="1"/>
          <p:nvPr/>
        </p:nvSpPr>
        <p:spPr>
          <a:xfrm>
            <a:off x="4943173" y="4095750"/>
            <a:ext cx="3127779"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Abe Lincoln</a:t>
            </a:r>
          </a:p>
        </p:txBody>
      </p:sp>
    </p:spTree>
    <p:extLst>
      <p:ext uri="{BB962C8B-B14F-4D97-AF65-F5344CB8AC3E}">
        <p14:creationId xmlns:p14="http://schemas.microsoft.com/office/powerpoint/2010/main" val="2431384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096949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3200" dirty="0">
                <a:solidFill>
                  <a:schemeClr val="bg1"/>
                </a:solidFill>
                <a:latin typeface="Arial Rounded MT Bold" panose="020F0704030504030204" pitchFamily="34" charset="0"/>
                <a:cs typeface="Vilna" pitchFamily="2" charset="-79"/>
              </a:rPr>
              <a:t>We owned it all!! Sightseeing?</a:t>
            </a:r>
          </a:p>
          <a:p>
            <a:pPr algn="l">
              <a:spcBef>
                <a:spcPct val="0"/>
              </a:spcBef>
            </a:pPr>
            <a:r>
              <a:rPr lang="en-US" altLang="en-US" sz="3200" dirty="0">
                <a:solidFill>
                  <a:schemeClr val="bg1"/>
                </a:solidFill>
                <a:latin typeface="Arial Rounded MT Bold" panose="020F0704030504030204" pitchFamily="34" charset="0"/>
                <a:cs typeface="Vilna" pitchFamily="2" charset="-79"/>
              </a:rPr>
              <a:t>Visit a quasar.   Without the cruise ship!</a:t>
            </a:r>
          </a:p>
        </p:txBody>
      </p:sp>
      <p:pic>
        <p:nvPicPr>
          <p:cNvPr id="28674" name="Picture 2" descr="Image result for quasar">
            <a:extLst>
              <a:ext uri="{FF2B5EF4-FFF2-40B4-BE49-F238E27FC236}">
                <a16:creationId xmlns:a16="http://schemas.microsoft.com/office/drawing/2014/main" id="{EDC0180E-D517-4559-A4F6-87519C1A4A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778"/>
          <a:stretch/>
        </p:blipFill>
        <p:spPr bwMode="auto">
          <a:xfrm>
            <a:off x="103187" y="1352550"/>
            <a:ext cx="8572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41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8821642-16C8-46DF-9071-6978D8358C04}"/>
              </a:ext>
            </a:extLst>
          </p:cNvPr>
          <p:cNvSpPr>
            <a:spLocks noGrp="1" noChangeArrowheads="1"/>
          </p:cNvSpPr>
          <p:nvPr>
            <p:ph type="subTitle" idx="1"/>
          </p:nvPr>
        </p:nvSpPr>
        <p:spPr>
          <a:xfrm>
            <a:off x="122237" y="285750"/>
            <a:ext cx="8382000" cy="4800600"/>
          </a:xfrm>
        </p:spPr>
        <p:txBody>
          <a:bodyPr>
            <a:normAutofit/>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MJ 2.7-9</a:t>
            </a:r>
            <a:r>
              <a:rPr lang="he-IL" altLang="en-US" sz="30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You made him [mankind] </a:t>
            </a:r>
            <a:r>
              <a:rPr lang="en-US" altLang="en-US" sz="4000" dirty="0">
                <a:solidFill>
                  <a:srgbClr val="FFFF99"/>
                </a:solidFill>
                <a:latin typeface="Arial Rounded MT Bold" panose="020F0704030504030204" pitchFamily="34" charset="0"/>
                <a:cs typeface="Vilna" pitchFamily="2" charset="-79"/>
              </a:rPr>
              <a:t>a little lower </a:t>
            </a:r>
            <a:r>
              <a:rPr lang="en-US" altLang="en-US" sz="4000" dirty="0">
                <a:solidFill>
                  <a:schemeClr val="bg1"/>
                </a:solidFill>
                <a:latin typeface="Arial Rounded MT Bold" panose="020F0704030504030204" pitchFamily="34" charset="0"/>
                <a:cs typeface="Vilna" pitchFamily="2" charset="-79"/>
              </a:rPr>
              <a:t>than the angels, you crowned him with glory and honor, you put</a:t>
            </a:r>
            <a:r>
              <a:rPr lang="he-IL" altLang="en-US" sz="4000" dirty="0">
                <a:solidFill>
                  <a:schemeClr val="bg1"/>
                </a:solidFill>
                <a:latin typeface="Arial Rounded MT Bold" panose="020F0704030504030204" pitchFamily="34" charset="0"/>
                <a:cs typeface="Vilna" pitchFamily="2" charset="-79"/>
              </a:rPr>
              <a:t> </a:t>
            </a:r>
            <a:r>
              <a:rPr lang="en-US" altLang="en-US" sz="4000" u="sng" dirty="0">
                <a:solidFill>
                  <a:srgbClr val="FFFF99"/>
                </a:solidFill>
                <a:latin typeface="Arial Rounded MT Bold" panose="020F0704030504030204" pitchFamily="34" charset="0"/>
                <a:cs typeface="Vilna" pitchFamily="2" charset="-79"/>
              </a:rPr>
              <a:t>everything</a:t>
            </a:r>
            <a:r>
              <a:rPr lang="en-US" altLang="en-US" sz="4000" dirty="0">
                <a:solidFill>
                  <a:schemeClr val="bg1"/>
                </a:solidFill>
                <a:latin typeface="Arial Rounded MT Bold" panose="020F0704030504030204" pitchFamily="34" charset="0"/>
                <a:cs typeface="Vilna" pitchFamily="2" charset="-79"/>
              </a:rPr>
              <a:t> in subjection under his feet."</a:t>
            </a:r>
            <a:r>
              <a:rPr lang="en-US" altLang="en-US" sz="3600" dirty="0">
                <a:solidFill>
                  <a:schemeClr val="bg1"/>
                </a:solidFill>
                <a:latin typeface="Arial Rounded MT Bold" panose="020F0704030504030204" pitchFamily="34" charset="0"/>
                <a:cs typeface="Vilna" pitchFamily="2" charset="-79"/>
              </a:rPr>
              <a:t> </a:t>
            </a:r>
            <a:r>
              <a:rPr lang="en-US" altLang="en-US" sz="3200" dirty="0">
                <a:solidFill>
                  <a:schemeClr val="bg1"/>
                </a:solidFill>
                <a:latin typeface="Arial Rounded MT Bold" panose="020F0704030504030204" pitchFamily="34" charset="0"/>
                <a:cs typeface="Vilna" pitchFamily="2" charset="-79"/>
              </a:rPr>
              <a:t>[quoting Ps 8.5-9]</a:t>
            </a:r>
          </a:p>
          <a:p>
            <a:pPr algn="l">
              <a:spcBef>
                <a:spcPct val="0"/>
              </a:spcBef>
            </a:pPr>
            <a:r>
              <a:rPr lang="en-US" altLang="en-US" sz="4000" dirty="0">
                <a:solidFill>
                  <a:schemeClr val="bg1"/>
                </a:solidFill>
                <a:latin typeface="Arial Rounded MT Bold" panose="020F0704030504030204" pitchFamily="34" charset="0"/>
                <a:cs typeface="Vilna" pitchFamily="2" charset="-79"/>
              </a:rPr>
              <a:t>Inspired Commentary…</a:t>
            </a:r>
          </a:p>
          <a:p>
            <a:pPr algn="l">
              <a:spcBef>
                <a:spcPct val="0"/>
              </a:spcBef>
            </a:pPr>
            <a:endParaRPr lang="en-US" altLang="en-US" sz="3000" dirty="0">
              <a:solidFill>
                <a:srgbClr val="FFFF66"/>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8096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8821642-16C8-46DF-9071-6978D8358C04}"/>
              </a:ext>
            </a:extLst>
          </p:cNvPr>
          <p:cNvSpPr>
            <a:spLocks noGrp="1" noChangeArrowheads="1"/>
          </p:cNvSpPr>
          <p:nvPr>
            <p:ph type="subTitle" idx="1"/>
          </p:nvPr>
        </p:nvSpPr>
        <p:spPr>
          <a:xfrm>
            <a:off x="122237" y="285750"/>
            <a:ext cx="8382000" cy="4800600"/>
          </a:xfrm>
        </p:spPr>
        <p:txBody>
          <a:bodyPr>
            <a:normAutofit lnSpcReduction="10000"/>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2.8-9 </a:t>
            </a:r>
            <a:r>
              <a:rPr lang="en-US" altLang="en-US" sz="4000" dirty="0">
                <a:solidFill>
                  <a:schemeClr val="bg1"/>
                </a:solidFill>
                <a:latin typeface="Arial Rounded MT Bold" panose="020F0704030504030204" pitchFamily="34" charset="0"/>
                <a:cs typeface="Vilna" pitchFamily="2" charset="-79"/>
              </a:rPr>
              <a:t>In subjecting </a:t>
            </a:r>
            <a:r>
              <a:rPr lang="en-US" altLang="en-US" sz="4000" u="sng" dirty="0">
                <a:solidFill>
                  <a:srgbClr val="FFFF99"/>
                </a:solidFill>
                <a:latin typeface="Arial Rounded MT Bold" panose="020F0704030504030204" pitchFamily="34" charset="0"/>
                <a:cs typeface="Vilna" pitchFamily="2" charset="-79"/>
              </a:rPr>
              <a:t>everything</a:t>
            </a:r>
            <a:r>
              <a:rPr lang="en-US" altLang="en-US" sz="4000" dirty="0">
                <a:solidFill>
                  <a:schemeClr val="bg1"/>
                </a:solidFill>
                <a:latin typeface="Arial Rounded MT Bold" panose="020F0704030504030204" pitchFamily="34" charset="0"/>
                <a:cs typeface="Vilna" pitchFamily="2" charset="-79"/>
              </a:rPr>
              <a:t> to him, he [G-d] left nothing </a:t>
            </a:r>
            <a:r>
              <a:rPr lang="en-US" altLang="en-US" sz="4000" dirty="0" err="1">
                <a:solidFill>
                  <a:schemeClr val="bg1"/>
                </a:solidFill>
                <a:latin typeface="Arial Rounded MT Bold" panose="020F0704030504030204" pitchFamily="34" charset="0"/>
                <a:cs typeface="Vilna" pitchFamily="2" charset="-79"/>
              </a:rPr>
              <a:t>unsubjected</a:t>
            </a:r>
            <a:r>
              <a:rPr lang="en-US" altLang="en-US" sz="4000" dirty="0">
                <a:solidFill>
                  <a:schemeClr val="bg1"/>
                </a:solidFill>
                <a:latin typeface="Arial Rounded MT Bold" panose="020F0704030504030204" pitchFamily="34" charset="0"/>
                <a:cs typeface="Vilna" pitchFamily="2" charset="-79"/>
              </a:rPr>
              <a:t> to him. However, </a:t>
            </a:r>
            <a:r>
              <a:rPr lang="en-US" altLang="en-US" sz="4000" dirty="0">
                <a:solidFill>
                  <a:srgbClr val="FFFF99"/>
                </a:solidFill>
                <a:latin typeface="Arial Rounded MT Bold" panose="020F0704030504030204" pitchFamily="34" charset="0"/>
                <a:cs typeface="Vilna" pitchFamily="2" charset="-79"/>
              </a:rPr>
              <a:t>at present, we don't see everything subjected to him</a:t>
            </a:r>
            <a:r>
              <a:rPr lang="en-US" altLang="en-US" sz="4000" dirty="0">
                <a:solidFill>
                  <a:schemeClr val="bg1"/>
                </a:solidFill>
                <a:latin typeface="Arial Rounded MT Bold" panose="020F0704030504030204" pitchFamily="34" charset="0"/>
                <a:cs typeface="Vilna" pitchFamily="2" charset="-79"/>
              </a:rPr>
              <a:t> - at least, not yet.  </a:t>
            </a:r>
            <a:r>
              <a:rPr lang="en-US" altLang="en-US" sz="4000" dirty="0">
                <a:solidFill>
                  <a:srgbClr val="FFFF99"/>
                </a:solidFill>
                <a:latin typeface="Arial Rounded MT Bold" panose="020F0704030504030204" pitchFamily="34" charset="0"/>
                <a:cs typeface="Vilna" pitchFamily="2" charset="-79"/>
              </a:rPr>
              <a:t>But we do see Yeshua</a:t>
            </a:r>
            <a:r>
              <a:rPr lang="en-US" altLang="en-US" sz="4000" dirty="0">
                <a:solidFill>
                  <a:srgbClr val="FFFF66"/>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who indeed was made for a little while lower than the angels </a:t>
            </a:r>
          </a:p>
        </p:txBody>
      </p:sp>
    </p:spTree>
    <p:extLst>
      <p:ext uri="{BB962C8B-B14F-4D97-AF65-F5344CB8AC3E}">
        <p14:creationId xmlns:p14="http://schemas.microsoft.com/office/powerpoint/2010/main" val="3885462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This Psalm 8 describes the tension of mankind's predicament: evidently made to rule creation, as in G-d's image,</a:t>
            </a:r>
          </a:p>
          <a:p>
            <a:pPr algn="l">
              <a:spcBef>
                <a:spcPct val="0"/>
              </a:spcBef>
            </a:pPr>
            <a:r>
              <a:rPr lang="en-US" altLang="en-US" sz="4000" dirty="0">
                <a:solidFill>
                  <a:schemeClr val="bg1"/>
                </a:solidFill>
                <a:latin typeface="Arial Rounded MT Bold" panose="020F0704030504030204" pitchFamily="34" charset="0"/>
                <a:cs typeface="Vilna" pitchFamily="2" charset="-79"/>
              </a:rPr>
              <a:t> yet obviously, not now in charge of </a:t>
            </a:r>
            <a:r>
              <a:rPr lang="en-US" altLang="en-US" sz="4000" dirty="0">
                <a:solidFill>
                  <a:srgbClr val="FFFF99"/>
                </a:solidFill>
                <a:latin typeface="Arial Rounded MT Bold" panose="020F0704030504030204" pitchFamily="34" charset="0"/>
                <a:cs typeface="Vilna" pitchFamily="2" charset="-79"/>
              </a:rPr>
              <a:t>ALL </a:t>
            </a:r>
            <a:r>
              <a:rPr lang="en-US" altLang="en-US" sz="4000" dirty="0">
                <a:solidFill>
                  <a:schemeClr val="bg1"/>
                </a:solidFill>
                <a:latin typeface="Arial Rounded MT Bold" panose="020F0704030504030204" pitchFamily="34" charset="0"/>
                <a:cs typeface="Vilna" pitchFamily="2" charset="-79"/>
              </a:rPr>
              <a:t>the elements of nature. </a:t>
            </a:r>
          </a:p>
        </p:txBody>
      </p:sp>
    </p:spTree>
    <p:extLst>
      <p:ext uri="{BB962C8B-B14F-4D97-AF65-F5344CB8AC3E}">
        <p14:creationId xmlns:p14="http://schemas.microsoft.com/office/powerpoint/2010/main" val="3336115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6979271-3893-4CDC-A43C-D6E6144001CF}"/>
              </a:ext>
            </a:extLst>
          </p:cNvPr>
          <p:cNvSpPr>
            <a:spLocks noGrp="1" noChangeArrowheads="1"/>
          </p:cNvSpPr>
          <p:nvPr>
            <p:ph type="subTitle" idx="1"/>
          </p:nvPr>
        </p:nvSpPr>
        <p:spPr>
          <a:xfrm>
            <a:off x="350837" y="285750"/>
            <a:ext cx="8153400" cy="4857750"/>
          </a:xfrm>
        </p:spPr>
        <p:txBody>
          <a:bodyPr>
            <a:normAutofit fontScale="92500" lnSpcReduction="20000"/>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MJ 2.7-9</a:t>
            </a:r>
            <a:r>
              <a:rPr lang="he-IL" altLang="en-US" sz="3000" baseline="30000" dirty="0">
                <a:solidFill>
                  <a:schemeClr val="bg1"/>
                </a:solidFill>
                <a:latin typeface="Arial Rounded MT Bold" panose="020F0704030504030204" pitchFamily="34" charset="0"/>
                <a:cs typeface="Vilna" pitchFamily="2" charset="-79"/>
              </a:rPr>
              <a:t> </a:t>
            </a:r>
            <a:r>
              <a:rPr lang="en-US" altLang="en-US" sz="3600" dirty="0">
                <a:solidFill>
                  <a:schemeClr val="bg1"/>
                </a:solidFill>
                <a:latin typeface="Arial Rounded MT Bold" panose="020F0704030504030204" pitchFamily="34" charset="0"/>
                <a:cs typeface="Vilna" pitchFamily="2" charset="-79"/>
              </a:rPr>
              <a:t>- </a:t>
            </a:r>
            <a:r>
              <a:rPr lang="en-US" altLang="en-US" sz="4000" dirty="0">
                <a:solidFill>
                  <a:srgbClr val="FFFF99"/>
                </a:solidFill>
                <a:latin typeface="Arial Rounded MT Bold" panose="020F0704030504030204" pitchFamily="34" charset="0"/>
                <a:cs typeface="Vilna" pitchFamily="2" charset="-79"/>
              </a:rPr>
              <a:t>But we do see Yeshua</a:t>
            </a:r>
            <a:r>
              <a:rPr lang="en-US" altLang="en-US" sz="4000" dirty="0">
                <a:solidFill>
                  <a:srgbClr val="FFFF66"/>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who indeed was made for a little while lower than the angels now crowned with glory and honor because he suffered death, so that by God's grace he might taste death for all humanity</a:t>
            </a:r>
            <a:r>
              <a:rPr lang="en-US" altLang="en-US" sz="3600" dirty="0">
                <a:solidFill>
                  <a:schemeClr val="bg1"/>
                </a:solidFill>
                <a:latin typeface="Arial Rounded MT Bold" panose="020F0704030504030204" pitchFamily="34" charset="0"/>
                <a:cs typeface="Vilna" pitchFamily="2" charset="-79"/>
              </a:rPr>
              <a:t>.</a:t>
            </a:r>
          </a:p>
          <a:p>
            <a:pPr algn="l">
              <a:spcBef>
                <a:spcPct val="0"/>
              </a:spcBef>
            </a:pPr>
            <a:r>
              <a:rPr lang="en-US" altLang="en-US" sz="2000" dirty="0">
                <a:solidFill>
                  <a:schemeClr val="bg1"/>
                </a:solidFill>
                <a:latin typeface="Arial Rounded MT Bold" panose="020F0704030504030204" pitchFamily="34" charset="0"/>
                <a:cs typeface="Vilna" pitchFamily="2" charset="-79"/>
              </a:rPr>
              <a:t> </a:t>
            </a:r>
            <a:endParaRPr lang="en-US" altLang="en-US" sz="900" dirty="0">
              <a:solidFill>
                <a:schemeClr val="bg1"/>
              </a:solidFill>
              <a:latin typeface="Arial Rounded MT Bold" panose="020F0704030504030204" pitchFamily="34" charset="0"/>
              <a:cs typeface="Vilna" pitchFamily="2" charset="-79"/>
            </a:endParaRPr>
          </a:p>
          <a:p>
            <a:pPr algn="l">
              <a:spcBef>
                <a:spcPct val="0"/>
              </a:spcBef>
            </a:pPr>
            <a:r>
              <a:rPr lang="en-US" altLang="en-US" sz="4000" dirty="0">
                <a:solidFill>
                  <a:schemeClr val="bg1"/>
                </a:solidFill>
                <a:latin typeface="Arial Rounded MT Bold" panose="020F0704030504030204" pitchFamily="34" charset="0"/>
                <a:cs typeface="Vilna" pitchFamily="2" charset="-79"/>
              </a:rPr>
              <a:t>the Hebrew </a:t>
            </a:r>
            <a:r>
              <a:rPr lang="he-IL" altLang="en-US" sz="4800" b="1" dirty="0">
                <a:solidFill>
                  <a:schemeClr val="bg1"/>
                </a:solidFill>
                <a:latin typeface="Arial Rounded MT Bold" panose="020F0704030504030204" pitchFamily="34" charset="0"/>
                <a:cs typeface="Vilna" pitchFamily="2" charset="-79"/>
              </a:rPr>
              <a:t>מְעַט</a:t>
            </a:r>
            <a:r>
              <a:rPr lang="en-US" altLang="en-US" sz="4000" dirty="0">
                <a:solidFill>
                  <a:schemeClr val="bg1"/>
                </a:solidFill>
                <a:latin typeface="Arial Rounded MT Bold" panose="020F0704030504030204" pitchFamily="34" charset="0"/>
                <a:cs typeface="Vilna" pitchFamily="2" charset="-79"/>
              </a:rPr>
              <a:t>, in the Hebrew of Psalm 8 means "a little bit."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527A8869-F4EE-4E87-A614-ED121220A40A}"/>
              </a:ext>
            </a:extLst>
          </p:cNvPr>
          <p:cNvSpPr>
            <a:spLocks noGrp="1" noChangeArrowheads="1"/>
          </p:cNvSpPr>
          <p:nvPr>
            <p:ph type="subTitle" idx="1"/>
          </p:nvPr>
        </p:nvSpPr>
        <p:spPr>
          <a:xfrm>
            <a:off x="274637" y="361950"/>
            <a:ext cx="8229600" cy="4781550"/>
          </a:xfrm>
        </p:spPr>
        <p:txBody>
          <a:bodyPr/>
          <a:lstStyle/>
          <a:p>
            <a:pPr algn="l">
              <a:spcBef>
                <a:spcPct val="0"/>
              </a:spcBef>
            </a:pPr>
            <a:r>
              <a:rPr lang="en-US" altLang="en-US" sz="3600" dirty="0">
                <a:solidFill>
                  <a:schemeClr val="bg1"/>
                </a:solidFill>
                <a:latin typeface="Arial Rounded MT Bold" panose="020F0704030504030204" pitchFamily="34" charset="0"/>
                <a:cs typeface="Vilna" pitchFamily="2" charset="-79"/>
              </a:rPr>
              <a:t>The writer uses the equivalent Greek word, </a:t>
            </a:r>
            <a:r>
              <a:rPr lang="el-GR" altLang="en-US" sz="3600" b="1" dirty="0">
                <a:solidFill>
                  <a:schemeClr val="bg1"/>
                </a:solidFill>
                <a:latin typeface="Arial Rounded MT Bold" panose="020F0704030504030204" pitchFamily="34" charset="0"/>
                <a:cs typeface="Vilna" pitchFamily="2" charset="-79"/>
              </a:rPr>
              <a:t>βραχυ</a:t>
            </a:r>
            <a:r>
              <a:rPr lang="en-US" altLang="en-US" sz="3600" dirty="0">
                <a:solidFill>
                  <a:schemeClr val="bg1"/>
                </a:solidFill>
                <a:latin typeface="Arial Rounded MT Bold" panose="020F0704030504030204" pitchFamily="34" charset="0"/>
                <a:cs typeface="Vilna" pitchFamily="2" charset="-79"/>
              </a:rPr>
              <a:t>, </a:t>
            </a:r>
            <a:r>
              <a:rPr lang="en-US" altLang="en-US" sz="3600" dirty="0" err="1">
                <a:solidFill>
                  <a:schemeClr val="bg1"/>
                </a:solidFill>
                <a:latin typeface="Arial Rounded MT Bold" panose="020F0704030504030204" pitchFamily="34" charset="0"/>
                <a:cs typeface="Vilna" pitchFamily="2" charset="-79"/>
              </a:rPr>
              <a:t>brachu</a:t>
            </a:r>
            <a:r>
              <a:rPr lang="en-US" altLang="en-US" sz="3600" dirty="0">
                <a:solidFill>
                  <a:schemeClr val="bg1"/>
                </a:solidFill>
                <a:latin typeface="Arial Rounded MT Bold" panose="020F0704030504030204" pitchFamily="34" charset="0"/>
                <a:cs typeface="Vilna" pitchFamily="2" charset="-79"/>
              </a:rPr>
              <a:t>, which can also be understood as "a little while," to describe how the divine Messiah would be lower than angels, in human form, for </a:t>
            </a:r>
            <a:r>
              <a:rPr lang="en-US" altLang="en-US" sz="3600" dirty="0">
                <a:solidFill>
                  <a:srgbClr val="FFFF99"/>
                </a:solidFill>
                <a:latin typeface="Arial Rounded MT Bold" panose="020F0704030504030204" pitchFamily="34" charset="0"/>
                <a:cs typeface="Vilna" pitchFamily="2" charset="-79"/>
              </a:rPr>
              <a:t>a little while</a:t>
            </a:r>
            <a:endParaRPr lang="en-US" altLang="en-US" sz="3600"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D5349A8-004A-45DA-96F7-8B01276B883F}"/>
              </a:ext>
            </a:extLst>
          </p:cNvPr>
          <p:cNvSpPr>
            <a:spLocks noGrp="1" noChangeArrowheads="1"/>
          </p:cNvSpPr>
          <p:nvPr>
            <p:ph type="subTitle" idx="1"/>
          </p:nvPr>
        </p:nvSpPr>
        <p:spPr>
          <a:xfrm>
            <a:off x="198437" y="361950"/>
            <a:ext cx="8305800" cy="4724400"/>
          </a:xfrm>
        </p:spPr>
        <p:txBody>
          <a:bodyPr>
            <a:normAutofit fontScale="92500" lnSpcReduction="20000"/>
          </a:bodyPr>
          <a:lstStyle/>
          <a:p>
            <a:pPr algn="l">
              <a:spcBef>
                <a:spcPct val="0"/>
              </a:spcBef>
            </a:pPr>
            <a:r>
              <a:rPr lang="en-US" altLang="en-US" sz="3600" baseline="30000" dirty="0">
                <a:solidFill>
                  <a:schemeClr val="bg1"/>
                </a:solidFill>
                <a:latin typeface="Arial Rounded MT Bold" panose="020F0704030504030204" pitchFamily="34" charset="0"/>
                <a:cs typeface="Vilna" pitchFamily="2" charset="-79"/>
              </a:rPr>
              <a:t>Phil 2.6-7</a:t>
            </a:r>
            <a:r>
              <a:rPr lang="en-US" altLang="en-US" sz="3600" dirty="0">
                <a:solidFill>
                  <a:schemeClr val="bg1"/>
                </a:solidFill>
                <a:latin typeface="Arial Rounded MT Bold" panose="020F0704030504030204" pitchFamily="34" charset="0"/>
                <a:cs typeface="Vilna" pitchFamily="2" charset="-79"/>
              </a:rPr>
              <a:t> Who, though existing in the form of God, did not consider being equal to God a thing to be grasped. </a:t>
            </a:r>
            <a:r>
              <a:rPr lang="en-US" altLang="en-US" sz="3600" dirty="0">
                <a:solidFill>
                  <a:srgbClr val="FFFF99"/>
                </a:solidFill>
                <a:latin typeface="Arial Rounded MT Bold" panose="020F0704030504030204" pitchFamily="34" charset="0"/>
                <a:cs typeface="Vilna" pitchFamily="2" charset="-79"/>
              </a:rPr>
              <a:t>But He emptied Himself</a:t>
            </a:r>
            <a:r>
              <a:rPr lang="en-US" altLang="en-US" sz="3600" dirty="0">
                <a:solidFill>
                  <a:schemeClr val="bg1"/>
                </a:solidFill>
                <a:latin typeface="Arial Rounded MT Bold" panose="020F0704030504030204" pitchFamily="34" charset="0"/>
                <a:cs typeface="Vilna" pitchFamily="2" charset="-79"/>
              </a:rPr>
              <a:t>—</a:t>
            </a:r>
            <a:endParaRPr lang="he-IL" altLang="en-US" sz="3600" dirty="0">
              <a:solidFill>
                <a:schemeClr val="bg1"/>
              </a:solidFill>
              <a:latin typeface="Arial Rounded MT Bold" panose="020F0704030504030204" pitchFamily="34" charset="0"/>
              <a:cs typeface="Vilna" pitchFamily="2" charset="-79"/>
            </a:endParaRPr>
          </a:p>
          <a:p>
            <a:pPr algn="r" rtl="1">
              <a:spcBef>
                <a:spcPct val="0"/>
              </a:spcBef>
            </a:pPr>
            <a:r>
              <a:rPr lang="he-IL" altLang="en-US" sz="4300" b="1" dirty="0">
                <a:solidFill>
                  <a:schemeClr val="bg1"/>
                </a:solidFill>
                <a:latin typeface="David" panose="020E0502060401010101" pitchFamily="34" charset="-79"/>
                <a:cs typeface="David" panose="020E0502060401010101" pitchFamily="34" charset="-79"/>
              </a:rPr>
              <a:t>צִמְצוּם </a:t>
            </a:r>
            <a:r>
              <a:rPr lang="en-US" altLang="en-US" sz="3600" dirty="0">
                <a:solidFill>
                  <a:schemeClr val="bg1"/>
                </a:solidFill>
                <a:latin typeface="Arial Rounded MT Bold" panose="020F0704030504030204" pitchFamily="34" charset="0"/>
                <a:cs typeface="Vilna" pitchFamily="2" charset="-79"/>
              </a:rPr>
              <a:t>reduction, decrease  </a:t>
            </a:r>
            <a:r>
              <a:rPr lang="en-US" altLang="en-US" sz="2600" i="1" dirty="0" err="1">
                <a:solidFill>
                  <a:schemeClr val="bg1"/>
                </a:solidFill>
                <a:latin typeface="Arial Rounded MT Bold" panose="020F0704030504030204" pitchFamily="34" charset="0"/>
                <a:cs typeface="Vilna" pitchFamily="2" charset="-79"/>
              </a:rPr>
              <a:t>tsimtsum</a:t>
            </a:r>
            <a:endParaRPr lang="en-US" altLang="en-US" sz="3600" i="1" dirty="0">
              <a:solidFill>
                <a:schemeClr val="bg1"/>
              </a:solidFill>
              <a:latin typeface="Arial Rounded MT Bold" panose="020F0704030504030204" pitchFamily="34" charset="0"/>
              <a:cs typeface="Vilna" pitchFamily="2" charset="-79"/>
            </a:endParaRPr>
          </a:p>
          <a:p>
            <a:pPr algn="l">
              <a:spcBef>
                <a:spcPct val="0"/>
              </a:spcBef>
            </a:pPr>
            <a:r>
              <a:rPr lang="en-US" altLang="en-US" sz="3600" dirty="0">
                <a:solidFill>
                  <a:schemeClr val="bg1"/>
                </a:solidFill>
                <a:latin typeface="Arial Rounded MT Bold" panose="020F0704030504030204" pitchFamily="34" charset="0"/>
                <a:cs typeface="Vilna" pitchFamily="2" charset="-79"/>
              </a:rPr>
              <a:t>R. Shapira p.267</a:t>
            </a:r>
          </a:p>
          <a:p>
            <a:pPr algn="l">
              <a:spcBef>
                <a:spcPct val="0"/>
              </a:spcBef>
            </a:pPr>
            <a:r>
              <a:rPr lang="en-US" altLang="en-US" sz="3600" dirty="0">
                <a:solidFill>
                  <a:schemeClr val="bg1"/>
                </a:solidFill>
                <a:latin typeface="Arial Rounded MT Bold" panose="020F0704030504030204" pitchFamily="34" charset="0"/>
                <a:cs typeface="Vilna" pitchFamily="2" charset="-79"/>
              </a:rPr>
              <a:t>Messiah, Son of Man  </a:t>
            </a:r>
            <a:r>
              <a:rPr lang="he-IL" altLang="en-US" sz="4400" b="1" dirty="0">
                <a:solidFill>
                  <a:schemeClr val="bg1"/>
                </a:solidFill>
                <a:latin typeface="Times New Roman" panose="02020603050405020304" pitchFamily="18" charset="0"/>
                <a:cs typeface="Vilna" pitchFamily="2" charset="-79"/>
              </a:rPr>
              <a:t>הָמָשִׁיחַ בֶּן אָדָם</a:t>
            </a:r>
            <a:endParaRPr lang="en-US" altLang="en-US" sz="4400" b="1" dirty="0">
              <a:solidFill>
                <a:schemeClr val="bg1"/>
              </a:solidFill>
              <a:latin typeface="Times New Roman" panose="02020603050405020304" pitchFamily="18" charset="0"/>
              <a:cs typeface="Vilna" pitchFamily="2" charset="-79"/>
            </a:endParaRPr>
          </a:p>
          <a:p>
            <a:pPr algn="l">
              <a:spcBef>
                <a:spcPct val="0"/>
              </a:spcBef>
            </a:pPr>
            <a:r>
              <a:rPr lang="en-US" altLang="en-US" sz="3200" dirty="0">
                <a:solidFill>
                  <a:schemeClr val="bg1"/>
                </a:solidFill>
                <a:latin typeface="Arial Rounded MT Bold" panose="020F0704030504030204" pitchFamily="34" charset="0"/>
                <a:cs typeface="Vilna" pitchFamily="2" charset="-79"/>
              </a:rPr>
              <a:t>Or </a:t>
            </a:r>
            <a:r>
              <a:rPr lang="en-US" altLang="en-US" sz="3600" dirty="0">
                <a:solidFill>
                  <a:schemeClr val="bg1"/>
                </a:solidFill>
                <a:latin typeface="Arial Rounded MT Bold" panose="020F0704030504030204" pitchFamily="34" charset="0"/>
                <a:cs typeface="Vilna" pitchFamily="2" charset="-79"/>
              </a:rPr>
              <a:t>Incarnation of G-d </a:t>
            </a:r>
          </a:p>
          <a:p>
            <a:pPr algn="l">
              <a:spcBef>
                <a:spcPct val="0"/>
              </a:spcBef>
            </a:pPr>
            <a:r>
              <a:rPr lang="en-US" altLang="en-US" sz="3600" dirty="0">
                <a:solidFill>
                  <a:srgbClr val="FFFF66"/>
                </a:solidFill>
                <a:latin typeface="Arial Rounded MT Bold" panose="020F0704030504030204" pitchFamily="34" charset="0"/>
                <a:cs typeface="Vilna" pitchFamily="2" charset="-79"/>
              </a:rPr>
              <a:t>Hit-gal-mut  </a:t>
            </a:r>
            <a:r>
              <a:rPr lang="he-IL" altLang="en-US" sz="4400" b="1" dirty="0">
                <a:solidFill>
                  <a:srgbClr val="FFFF66"/>
                </a:solidFill>
                <a:latin typeface="Arial Rounded MT Bold" panose="020F0704030504030204" pitchFamily="34" charset="0"/>
                <a:cs typeface="David" panose="020E0502060401010101" pitchFamily="34" charset="-79"/>
              </a:rPr>
              <a:t>הִתְגַּלְּמוּת</a:t>
            </a:r>
            <a:r>
              <a:rPr lang="en-US" altLang="en-US" sz="3600" dirty="0">
                <a:solidFill>
                  <a:schemeClr val="bg1"/>
                </a:solidFill>
                <a:latin typeface="Arial Rounded MT Bold" panose="020F0704030504030204" pitchFamily="34" charset="0"/>
                <a:cs typeface="Vilna" pitchFamily="2" charset="-79"/>
              </a:rPr>
              <a:t> embodiment</a:t>
            </a:r>
          </a:p>
          <a:p>
            <a:pPr algn="l">
              <a:spcBef>
                <a:spcPct val="0"/>
              </a:spcBef>
            </a:pPr>
            <a:r>
              <a:rPr lang="en-US" altLang="en-US" sz="3600" dirty="0">
                <a:solidFill>
                  <a:schemeClr val="bg1"/>
                </a:solidFill>
                <a:latin typeface="Arial Rounded MT Bold" panose="020F0704030504030204" pitchFamily="34" charset="0"/>
                <a:cs typeface="Vilna" pitchFamily="2" charset="-79"/>
              </a:rPr>
              <a:t>To be our Messiah Yeshua</a:t>
            </a:r>
          </a:p>
          <a:p>
            <a:pPr algn="l">
              <a:spcBef>
                <a:spcPct val="0"/>
              </a:spcBef>
            </a:pPr>
            <a:endParaRPr lang="en-US" altLang="en-US" sz="36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145773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6979271-3893-4CDC-A43C-D6E6144001CF}"/>
              </a:ext>
            </a:extLst>
          </p:cNvPr>
          <p:cNvSpPr>
            <a:spLocks noGrp="1" noChangeArrowheads="1"/>
          </p:cNvSpPr>
          <p:nvPr>
            <p:ph type="subTitle" idx="1"/>
          </p:nvPr>
        </p:nvSpPr>
        <p:spPr>
          <a:xfrm>
            <a:off x="350837" y="285750"/>
            <a:ext cx="8153400" cy="4857750"/>
          </a:xfrm>
        </p:spPr>
        <p:txBody>
          <a:bodyPr>
            <a:normAutofit/>
          </a:bodyPr>
          <a:lstStyle/>
          <a:p>
            <a:pPr algn="l">
              <a:spcBef>
                <a:spcPct val="0"/>
              </a:spcBef>
            </a:pPr>
            <a:r>
              <a:rPr lang="en-US" altLang="en-US" sz="3000" baseline="30000" dirty="0">
                <a:solidFill>
                  <a:schemeClr val="bg1"/>
                </a:solidFill>
                <a:latin typeface="Arial Rounded MT Bold" panose="020F0704030504030204" pitchFamily="34" charset="0"/>
                <a:cs typeface="Vilna" pitchFamily="2" charset="-79"/>
              </a:rPr>
              <a:t>MJ 2.7-9</a:t>
            </a:r>
            <a:r>
              <a:rPr lang="he-IL" altLang="en-US" sz="3600" dirty="0">
                <a:solidFill>
                  <a:schemeClr val="bg1"/>
                </a:solidFill>
                <a:latin typeface="Arial Rounded MT Bold" panose="020F0704030504030204" pitchFamily="34" charset="0"/>
                <a:cs typeface="Vilna" pitchFamily="2" charset="-79"/>
              </a:rPr>
              <a:t> </a:t>
            </a:r>
            <a:r>
              <a:rPr lang="en-US" altLang="en-US" sz="36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But we do see Yeshua who indeed was made for a little while </a:t>
            </a:r>
            <a:r>
              <a:rPr lang="en-US" altLang="en-US" sz="4000" dirty="0">
                <a:solidFill>
                  <a:srgbClr val="FFFF99"/>
                </a:solidFill>
                <a:latin typeface="Arial Rounded MT Bold" panose="020F0704030504030204" pitchFamily="34" charset="0"/>
                <a:cs typeface="Vilna" pitchFamily="2" charset="-79"/>
              </a:rPr>
              <a:t>lower than the angels now crowned with glory and honor </a:t>
            </a:r>
            <a:r>
              <a:rPr lang="en-US" altLang="en-US" sz="4000" dirty="0">
                <a:solidFill>
                  <a:schemeClr val="bg1"/>
                </a:solidFill>
                <a:latin typeface="Arial Rounded MT Bold" panose="020F0704030504030204" pitchFamily="34" charset="0"/>
                <a:cs typeface="Vilna" pitchFamily="2" charset="-79"/>
              </a:rPr>
              <a:t>because he suffered death, so that by God's grace he might taste death for all humanity</a:t>
            </a:r>
            <a:r>
              <a:rPr lang="en-US" altLang="en-US" sz="3600" dirty="0">
                <a:solidFill>
                  <a:schemeClr val="bg1"/>
                </a:solidFill>
                <a:latin typeface="Arial Rounded MT Bold" panose="020F0704030504030204" pitchFamily="34" charset="0"/>
                <a:cs typeface="Vilna" pitchFamily="2" charset="-79"/>
              </a:rPr>
              <a:t>.</a:t>
            </a:r>
          </a:p>
          <a:p>
            <a:pPr algn="l">
              <a:spcBef>
                <a:spcPct val="0"/>
              </a:spcBef>
            </a:pPr>
            <a:r>
              <a:rPr lang="en-US" altLang="en-US" sz="2000" dirty="0">
                <a:solidFill>
                  <a:schemeClr val="bg1"/>
                </a:solidFill>
                <a:latin typeface="Arial Rounded MT Bold" panose="020F0704030504030204" pitchFamily="34" charset="0"/>
                <a:cs typeface="Vilna" pitchFamily="2" charset="-79"/>
              </a:rPr>
              <a:t> </a:t>
            </a:r>
            <a:endParaRPr lang="en-US" altLang="en-US" sz="9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352206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527A8869-F4EE-4E87-A614-ED121220A40A}"/>
              </a:ext>
            </a:extLst>
          </p:cNvPr>
          <p:cNvSpPr>
            <a:spLocks noGrp="1" noChangeArrowheads="1"/>
          </p:cNvSpPr>
          <p:nvPr>
            <p:ph type="subTitle" idx="1"/>
          </p:nvPr>
        </p:nvSpPr>
        <p:spPr>
          <a:xfrm>
            <a:off x="274637" y="361950"/>
            <a:ext cx="8229600" cy="47815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a:t>
            </a:r>
            <a:r>
              <a:rPr lang="en-US" altLang="en-US" sz="4000" u="sng" dirty="0">
                <a:solidFill>
                  <a:schemeClr val="bg1"/>
                </a:solidFill>
                <a:latin typeface="Arial Rounded MT Bold" panose="020F0704030504030204" pitchFamily="34" charset="0"/>
                <a:cs typeface="Vilna" pitchFamily="2" charset="-79"/>
              </a:rPr>
              <a:t>now</a:t>
            </a:r>
            <a:r>
              <a:rPr lang="en-US" altLang="en-US" sz="4000" dirty="0">
                <a:solidFill>
                  <a:schemeClr val="bg1"/>
                </a:solidFill>
                <a:latin typeface="Arial Rounded MT Bold" panose="020F0704030504030204" pitchFamily="34" charset="0"/>
                <a:cs typeface="Vilna" pitchFamily="2" charset="-79"/>
              </a:rPr>
              <a:t> crowned </a:t>
            </a:r>
            <a:r>
              <a:rPr lang="en-US" altLang="en-US" sz="4000" dirty="0">
                <a:solidFill>
                  <a:schemeClr val="accent1"/>
                </a:solidFill>
                <a:latin typeface="Arial Rounded MT Bold" panose="020F0704030504030204" pitchFamily="34" charset="0"/>
                <a:cs typeface="Vilna" pitchFamily="2" charset="-79"/>
              </a:rPr>
              <a:t>with glory and honor”</a:t>
            </a:r>
            <a:r>
              <a:rPr lang="en-US" altLang="en-US" sz="4000" dirty="0">
                <a:solidFill>
                  <a:schemeClr val="bg1"/>
                </a:solidFill>
                <a:latin typeface="Arial Rounded MT Bold" panose="020F0704030504030204" pitchFamily="34" charset="0"/>
                <a:cs typeface="Vilna" pitchFamily="2" charset="-79"/>
              </a:rPr>
              <a:t> Death didn’t hold Him.</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r>
              <a:rPr lang="en-US" altLang="en-US" sz="4000" u="sng" dirty="0">
                <a:solidFill>
                  <a:schemeClr val="bg1"/>
                </a:solidFill>
                <a:latin typeface="Arial Rounded MT Bold" panose="020F0704030504030204" pitchFamily="34" charset="0"/>
                <a:cs typeface="Vilna" pitchFamily="2" charset="-79"/>
              </a:rPr>
              <a:t>He</a:t>
            </a:r>
            <a:r>
              <a:rPr lang="en-US" altLang="en-US" sz="4000" dirty="0">
                <a:solidFill>
                  <a:schemeClr val="bg1"/>
                </a:solidFill>
                <a:latin typeface="Arial Rounded MT Bold" panose="020F0704030504030204" pitchFamily="34" charset="0"/>
                <a:cs typeface="Vilna" pitchFamily="2" charset="-79"/>
              </a:rPr>
              <a:t> regained His pre-incarnate glory…</a:t>
            </a:r>
          </a:p>
          <a:p>
            <a:pPr algn="l">
              <a:spcBef>
                <a:spcPct val="0"/>
              </a:spcBef>
            </a:pPr>
            <a:endParaRPr lang="en-US" altLang="en-US" sz="36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426327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fontScale="92500"/>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Yn</a:t>
            </a:r>
            <a:r>
              <a:rPr lang="en-US" altLang="en-US" sz="4000" baseline="30000" dirty="0">
                <a:solidFill>
                  <a:schemeClr val="bg1"/>
                </a:solidFill>
                <a:latin typeface="Arial Rounded MT Bold" panose="020F0704030504030204" pitchFamily="34" charset="0"/>
                <a:cs typeface="Vilna" pitchFamily="2" charset="-79"/>
              </a:rPr>
              <a:t> 17.1- 5 </a:t>
            </a:r>
            <a:r>
              <a:rPr lang="en-US" altLang="en-US" sz="4000" dirty="0">
                <a:solidFill>
                  <a:schemeClr val="bg1"/>
                </a:solidFill>
                <a:latin typeface="Arial Rounded MT Bold" panose="020F0704030504030204" pitchFamily="34" charset="0"/>
                <a:cs typeface="Vilna" pitchFamily="2" charset="-79"/>
              </a:rPr>
              <a:t>“Father, the hour has come. </a:t>
            </a:r>
            <a:r>
              <a:rPr lang="en-US" altLang="en-US" sz="4000" dirty="0">
                <a:solidFill>
                  <a:schemeClr val="accent1"/>
                </a:solidFill>
                <a:latin typeface="Arial Rounded MT Bold" panose="020F0704030504030204" pitchFamily="34" charset="0"/>
                <a:cs typeface="Vilna" pitchFamily="2" charset="-79"/>
              </a:rPr>
              <a:t>Glorify</a:t>
            </a:r>
            <a:r>
              <a:rPr lang="en-US" altLang="en-US" sz="4000" dirty="0">
                <a:solidFill>
                  <a:schemeClr val="bg1"/>
                </a:solidFill>
                <a:latin typeface="Arial Rounded MT Bold" panose="020F0704030504030204" pitchFamily="34" charset="0"/>
                <a:cs typeface="Vilna" pitchFamily="2" charset="-79"/>
              </a:rPr>
              <a:t> Your Son, so the Son may </a:t>
            </a:r>
            <a:r>
              <a:rPr lang="en-US" altLang="en-US" sz="4000" dirty="0">
                <a:solidFill>
                  <a:schemeClr val="accent1"/>
                </a:solidFill>
                <a:latin typeface="Arial Rounded MT Bold" panose="020F0704030504030204" pitchFamily="34" charset="0"/>
                <a:cs typeface="Vilna" pitchFamily="2" charset="-79"/>
              </a:rPr>
              <a:t>glorify You…I glorified </a:t>
            </a:r>
            <a:r>
              <a:rPr lang="en-US" altLang="en-US" sz="4000" dirty="0">
                <a:solidFill>
                  <a:schemeClr val="bg1"/>
                </a:solidFill>
                <a:latin typeface="Arial Rounded MT Bold" panose="020F0704030504030204" pitchFamily="34" charset="0"/>
                <a:cs typeface="Vilna" pitchFamily="2" charset="-79"/>
              </a:rPr>
              <a:t>You on earth by finishing the work that You have given Me to do.  Now, Father, </a:t>
            </a:r>
            <a:r>
              <a:rPr lang="en-US" altLang="en-US" sz="4000" dirty="0">
                <a:solidFill>
                  <a:schemeClr val="accent1"/>
                </a:solidFill>
                <a:latin typeface="Arial Rounded MT Bold" panose="020F0704030504030204" pitchFamily="34" charset="0"/>
                <a:cs typeface="Vilna" pitchFamily="2" charset="-79"/>
              </a:rPr>
              <a:t>glorify Me together with Yourself, with the glory which </a:t>
            </a:r>
            <a:r>
              <a:rPr lang="en-US" altLang="en-US" sz="4000" dirty="0">
                <a:solidFill>
                  <a:schemeClr val="bg1"/>
                </a:solidFill>
                <a:latin typeface="Arial Rounded MT Bold" panose="020F0704030504030204" pitchFamily="34" charset="0"/>
                <a:cs typeface="Vilna" pitchFamily="2" charset="-79"/>
              </a:rPr>
              <a:t>I had with You before the world came to be.”</a:t>
            </a:r>
          </a:p>
        </p:txBody>
      </p:sp>
    </p:spTree>
    <p:extLst>
      <p:ext uri="{BB962C8B-B14F-4D97-AF65-F5344CB8AC3E}">
        <p14:creationId xmlns:p14="http://schemas.microsoft.com/office/powerpoint/2010/main" val="2982394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Acts 17.55  </a:t>
            </a:r>
            <a:r>
              <a:rPr lang="en-US" altLang="en-US" sz="4000" dirty="0">
                <a:solidFill>
                  <a:schemeClr val="bg1"/>
                </a:solidFill>
                <a:latin typeface="Arial Rounded MT Bold" panose="020F0704030504030204" pitchFamily="34" charset="0"/>
                <a:cs typeface="Vilna" pitchFamily="2" charset="-79"/>
              </a:rPr>
              <a:t>Stephen, full of the Ruakh ha-</a:t>
            </a:r>
            <a:r>
              <a:rPr lang="en-US" altLang="en-US" sz="4000" dirty="0" err="1">
                <a:solidFill>
                  <a:schemeClr val="bg1"/>
                </a:solidFill>
                <a:latin typeface="Arial Rounded MT Bold" panose="020F0704030504030204" pitchFamily="34" charset="0"/>
                <a:cs typeface="Vilna" pitchFamily="2" charset="-79"/>
              </a:rPr>
              <a:t>Kodesh</a:t>
            </a:r>
            <a:r>
              <a:rPr lang="en-US" altLang="en-US" sz="4000" dirty="0">
                <a:solidFill>
                  <a:schemeClr val="bg1"/>
                </a:solidFill>
                <a:latin typeface="Arial Rounded MT Bold" panose="020F0704030504030204" pitchFamily="34" charset="0"/>
                <a:cs typeface="Vilna" pitchFamily="2" charset="-79"/>
              </a:rPr>
              <a:t>, gazed into heaven and </a:t>
            </a:r>
            <a:r>
              <a:rPr lang="en-US" altLang="en-US" sz="4000" dirty="0">
                <a:solidFill>
                  <a:schemeClr val="accent1">
                    <a:lumMod val="90000"/>
                  </a:schemeClr>
                </a:solidFill>
                <a:latin typeface="Arial Rounded MT Bold" panose="020F0704030504030204" pitchFamily="34" charset="0"/>
                <a:cs typeface="Vilna" pitchFamily="2" charset="-79"/>
              </a:rPr>
              <a:t>saw the glory of God—and Yeshua standing at the right hand of God.</a:t>
            </a:r>
          </a:p>
        </p:txBody>
      </p:sp>
    </p:spTree>
    <p:extLst>
      <p:ext uri="{BB962C8B-B14F-4D97-AF65-F5344CB8AC3E}">
        <p14:creationId xmlns:p14="http://schemas.microsoft.com/office/powerpoint/2010/main" val="1890841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lnSpcReduction="10000"/>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2.10-12</a:t>
            </a:r>
            <a:r>
              <a:rPr lang="en-US" altLang="en-US" sz="4000" dirty="0">
                <a:solidFill>
                  <a:schemeClr val="bg1"/>
                </a:solidFill>
                <a:latin typeface="Arial Rounded MT Bold" panose="020F0704030504030204" pitchFamily="34" charset="0"/>
                <a:cs typeface="Vilna" pitchFamily="2" charset="-79"/>
              </a:rPr>
              <a:t> For in bringing </a:t>
            </a:r>
            <a:r>
              <a:rPr lang="en-US" altLang="en-US" sz="4000" dirty="0">
                <a:solidFill>
                  <a:schemeClr val="accent1">
                    <a:lumMod val="90000"/>
                  </a:schemeClr>
                </a:solidFill>
                <a:latin typeface="Arial Rounded MT Bold" panose="020F0704030504030204" pitchFamily="34" charset="0"/>
                <a:cs typeface="Vilna" pitchFamily="2" charset="-79"/>
              </a:rPr>
              <a:t>many sons to glory</a:t>
            </a:r>
            <a:r>
              <a:rPr lang="en-US" altLang="en-US" sz="4000" dirty="0">
                <a:solidFill>
                  <a:schemeClr val="bg1"/>
                </a:solidFill>
                <a:latin typeface="Arial Rounded MT Bold" panose="020F0704030504030204" pitchFamily="34" charset="0"/>
                <a:cs typeface="Vilna" pitchFamily="2" charset="-79"/>
              </a:rPr>
              <a:t>, it was only fitting that God, the Creator and Preserver of everything, should bring the Initiator of their deliverance to the goal through sufferings.   </a:t>
            </a:r>
          </a:p>
          <a:p>
            <a:pPr algn="l">
              <a:spcBef>
                <a:spcPct val="0"/>
              </a:spcBef>
            </a:pPr>
            <a:r>
              <a:rPr lang="en-US" altLang="en-US" sz="4000" u="sng" dirty="0">
                <a:solidFill>
                  <a:schemeClr val="bg1"/>
                </a:solidFill>
                <a:latin typeface="Arial Rounded MT Bold" panose="020F0704030504030204" pitchFamily="34" charset="0"/>
                <a:cs typeface="Vilna" pitchFamily="2" charset="-79"/>
              </a:rPr>
              <a:t>We</a:t>
            </a:r>
            <a:r>
              <a:rPr lang="en-US" altLang="en-US" sz="4000" dirty="0">
                <a:solidFill>
                  <a:schemeClr val="bg1"/>
                </a:solidFill>
                <a:latin typeface="Arial Rounded MT Bold" panose="020F0704030504030204" pitchFamily="34" charset="0"/>
                <a:cs typeface="Vilna" pitchFamily="2" charset="-79"/>
              </a:rPr>
              <a:t> can participate in the glory!</a:t>
            </a:r>
          </a:p>
        </p:txBody>
      </p:sp>
    </p:spTree>
    <p:extLst>
      <p:ext uri="{BB962C8B-B14F-4D97-AF65-F5344CB8AC3E}">
        <p14:creationId xmlns:p14="http://schemas.microsoft.com/office/powerpoint/2010/main" val="341315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lnSpcReduction="10000"/>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Yn</a:t>
            </a:r>
            <a:r>
              <a:rPr lang="en-US" altLang="en-US" sz="4000" baseline="30000" dirty="0">
                <a:solidFill>
                  <a:schemeClr val="bg1"/>
                </a:solidFill>
                <a:latin typeface="Arial Rounded MT Bold" panose="020F0704030504030204" pitchFamily="34" charset="0"/>
                <a:cs typeface="Vilna" pitchFamily="2" charset="-79"/>
              </a:rPr>
              <a:t> 17.22-24</a:t>
            </a:r>
            <a:r>
              <a:rPr lang="en-US" altLang="en-US" sz="4000" dirty="0">
                <a:solidFill>
                  <a:schemeClr val="bg1"/>
                </a:solidFill>
                <a:latin typeface="Arial Rounded MT Bold" panose="020F0704030504030204" pitchFamily="34" charset="0"/>
                <a:cs typeface="Vilna" pitchFamily="2" charset="-79"/>
              </a:rPr>
              <a:t> The glory which you have given to me, I have given to them; so that they may be one, just as we are one — I united with them and you with me, so that they may be completely one, and the world thus realize that you sent me, </a:t>
            </a:r>
          </a:p>
        </p:txBody>
      </p:sp>
    </p:spTree>
    <p:extLst>
      <p:ext uri="{BB962C8B-B14F-4D97-AF65-F5344CB8AC3E}">
        <p14:creationId xmlns:p14="http://schemas.microsoft.com/office/powerpoint/2010/main" val="1579469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Yn</a:t>
            </a:r>
            <a:r>
              <a:rPr lang="en-US" altLang="en-US" sz="4000" baseline="30000" dirty="0">
                <a:solidFill>
                  <a:schemeClr val="bg1"/>
                </a:solidFill>
                <a:latin typeface="Arial Rounded MT Bold" panose="020F0704030504030204" pitchFamily="34" charset="0"/>
                <a:cs typeface="Vilna" pitchFamily="2" charset="-79"/>
              </a:rPr>
              <a:t> 17.22-24</a:t>
            </a:r>
            <a:r>
              <a:rPr lang="en-US" altLang="en-US" sz="4000" dirty="0">
                <a:solidFill>
                  <a:schemeClr val="bg1"/>
                </a:solidFill>
                <a:latin typeface="Arial Rounded MT Bold" panose="020F0704030504030204" pitchFamily="34" charset="0"/>
                <a:cs typeface="Vilna" pitchFamily="2" charset="-79"/>
              </a:rPr>
              <a:t>  and that you have loved them just as you have loved me.  “Father, I want those you have given me to be with me where I am; so that they may see my glory, </a:t>
            </a:r>
          </a:p>
        </p:txBody>
      </p:sp>
    </p:spTree>
    <p:extLst>
      <p:ext uri="{BB962C8B-B14F-4D97-AF65-F5344CB8AC3E}">
        <p14:creationId xmlns:p14="http://schemas.microsoft.com/office/powerpoint/2010/main" val="2732790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516462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2.10-12</a:t>
            </a:r>
            <a:r>
              <a:rPr lang="en-US" altLang="en-US" sz="4000" dirty="0">
                <a:solidFill>
                  <a:schemeClr val="bg1"/>
                </a:solidFill>
                <a:latin typeface="Arial Rounded MT Bold" panose="020F0704030504030204" pitchFamily="34" charset="0"/>
                <a:cs typeface="Vilna" pitchFamily="2" charset="-79"/>
              </a:rPr>
              <a:t> For in bringing many sons to glory, it was only fitting that God, the Creator and Preserver of everything, should bring the Initiator of their deliverance to the goal through sufferings.  </a:t>
            </a:r>
            <a:endParaRPr lang="en-US" altLang="en-US" sz="4000" dirty="0">
              <a:solidFill>
                <a:srgbClr val="FFFF99"/>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13269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350838" y="47813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209550"/>
            <a:ext cx="8305800" cy="493395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 [Hebrews] MJ 2.5-12</a:t>
            </a:r>
          </a:p>
        </p:txBody>
      </p:sp>
      <p:sp>
        <p:nvSpPr>
          <p:cNvPr id="4" name="TextBox 3">
            <a:extLst>
              <a:ext uri="{FF2B5EF4-FFF2-40B4-BE49-F238E27FC236}">
                <a16:creationId xmlns:a16="http://schemas.microsoft.com/office/drawing/2014/main" id="{13B7B60D-52BF-4838-9C40-F28E5B3251C6}"/>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86649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fontScale="92500" lnSpcReduction="20000"/>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2.10-12</a:t>
            </a:r>
            <a:r>
              <a:rPr lang="en-US" altLang="en-US" sz="4000" dirty="0">
                <a:solidFill>
                  <a:schemeClr val="bg1"/>
                </a:solidFill>
                <a:latin typeface="Arial Rounded MT Bold" panose="020F0704030504030204" pitchFamily="34" charset="0"/>
                <a:cs typeface="Vilna" pitchFamily="2" charset="-79"/>
              </a:rPr>
              <a:t> For both Yeshua, who sets people apart for God, and the ones being set apart have a common origin — this is why he is not ashamed to call them </a:t>
            </a:r>
            <a:r>
              <a:rPr lang="en-US" altLang="en-US" sz="4000" dirty="0">
                <a:solidFill>
                  <a:srgbClr val="FFFF99"/>
                </a:solidFill>
                <a:latin typeface="Arial Rounded MT Bold" panose="020F0704030504030204" pitchFamily="34" charset="0"/>
                <a:cs typeface="Vilna" pitchFamily="2" charset="-79"/>
              </a:rPr>
              <a:t>brothers </a:t>
            </a:r>
            <a:r>
              <a:rPr lang="en-US" altLang="en-US" sz="4000" dirty="0">
                <a:solidFill>
                  <a:schemeClr val="bg1"/>
                </a:solidFill>
                <a:latin typeface="Arial Rounded MT Bold" panose="020F0704030504030204" pitchFamily="34" charset="0"/>
                <a:cs typeface="Vilna" pitchFamily="2" charset="-79"/>
              </a:rPr>
              <a:t>when he says, </a:t>
            </a:r>
            <a:r>
              <a:rPr lang="en-US" altLang="en-US" sz="4000" baseline="30000" dirty="0">
                <a:solidFill>
                  <a:schemeClr val="bg1"/>
                </a:solidFill>
                <a:latin typeface="Arial Rounded MT Bold" panose="020F0704030504030204" pitchFamily="34" charset="0"/>
                <a:cs typeface="Vilna" pitchFamily="2" charset="-79"/>
              </a:rPr>
              <a:t>[quoting Ps 22] </a:t>
            </a:r>
            <a:r>
              <a:rPr lang="en-US" altLang="en-US" sz="4000" dirty="0">
                <a:solidFill>
                  <a:srgbClr val="FFFF99"/>
                </a:solidFill>
                <a:latin typeface="Arial Rounded MT Bold" panose="020F0704030504030204" pitchFamily="34" charset="0"/>
                <a:cs typeface="Vilna" pitchFamily="2" charset="-79"/>
              </a:rPr>
              <a:t>“I will proclaim your name to my brothers; in the midst of the congregation I will sing your praise.”</a:t>
            </a:r>
          </a:p>
        </p:txBody>
      </p:sp>
    </p:spTree>
    <p:extLst>
      <p:ext uri="{BB962C8B-B14F-4D97-AF65-F5344CB8AC3E}">
        <p14:creationId xmlns:p14="http://schemas.microsoft.com/office/powerpoint/2010/main" val="100054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CE136068-262B-4080-AD3E-342D2C8BEB9A}"/>
              </a:ext>
            </a:extLst>
          </p:cNvPr>
          <p:cNvSpPr>
            <a:spLocks noGrp="1" noChangeArrowheads="1"/>
          </p:cNvSpPr>
          <p:nvPr>
            <p:ph type="subTitle" idx="1"/>
          </p:nvPr>
        </p:nvSpPr>
        <p:spPr>
          <a:xfrm>
            <a:off x="198437" y="285750"/>
            <a:ext cx="8382000" cy="4857750"/>
          </a:xfrm>
        </p:spPr>
        <p:txBody>
          <a:bodyPr/>
          <a:lstStyle/>
          <a:p>
            <a:pPr algn="l">
              <a:lnSpc>
                <a:spcPct val="90000"/>
              </a:lnSpc>
              <a:spcBef>
                <a:spcPct val="0"/>
              </a:spcBef>
            </a:pPr>
            <a:r>
              <a:rPr lang="en-US" altLang="en-US" sz="4000" dirty="0">
                <a:solidFill>
                  <a:schemeClr val="bg1"/>
                </a:solidFill>
                <a:latin typeface="Arial Rounded MT Bold" panose="020F0704030504030204" pitchFamily="34" charset="0"/>
                <a:cs typeface="Vilna" pitchFamily="2" charset="-79"/>
              </a:rPr>
              <a:t>Brief quote from </a:t>
            </a:r>
            <a:r>
              <a:rPr lang="en-US" altLang="en-US" sz="4000" dirty="0" err="1">
                <a:solidFill>
                  <a:schemeClr val="bg1"/>
                </a:solidFill>
                <a:latin typeface="Arial Rounded MT Bold" panose="020F0704030504030204" pitchFamily="34" charset="0"/>
                <a:cs typeface="Vilna" pitchFamily="2" charset="-79"/>
              </a:rPr>
              <a:t>T’hillim</a:t>
            </a:r>
            <a:r>
              <a:rPr lang="en-US" altLang="en-US" sz="4000" dirty="0">
                <a:solidFill>
                  <a:schemeClr val="bg1"/>
                </a:solidFill>
                <a:latin typeface="Arial Rounded MT Bold" panose="020F0704030504030204" pitchFamily="34" charset="0"/>
                <a:cs typeface="Vilna" pitchFamily="2" charset="-79"/>
              </a:rPr>
              <a:t> /Psalm 22, which is a detailed description of the death by nailing to a stake, written before such execution was invented!</a:t>
            </a:r>
          </a:p>
          <a:p>
            <a:pPr algn="l">
              <a:lnSpc>
                <a:spcPct val="90000"/>
              </a:lnSpc>
              <a:spcBef>
                <a:spcPct val="0"/>
              </a:spcBef>
            </a:pPr>
            <a:r>
              <a:rPr lang="en-US" altLang="en-US" sz="4000" dirty="0">
                <a:solidFill>
                  <a:schemeClr val="bg1"/>
                </a:solidFill>
                <a:latin typeface="Arial Rounded MT Bold" panose="020F0704030504030204" pitchFamily="34" charset="0"/>
                <a:cs typeface="Vilna" pitchFamily="2" charset="-79"/>
              </a:rPr>
              <a:t>The people heard this phrase, and think ALL of Psalm 22</a:t>
            </a:r>
          </a:p>
          <a:p>
            <a:pPr algn="l">
              <a:lnSpc>
                <a:spcPct val="90000"/>
              </a:lnSpc>
              <a:spcBef>
                <a:spcPct val="0"/>
              </a:spcBef>
            </a:pPr>
            <a:r>
              <a:rPr lang="en-US" altLang="en-US" sz="4000" dirty="0">
                <a:solidFill>
                  <a:schemeClr val="bg1"/>
                </a:solidFill>
                <a:latin typeface="Arial Rounded MT Bold" panose="020F0704030504030204" pitchFamily="34" charset="0"/>
                <a:cs typeface="Vilna" pitchFamily="2" charset="-79"/>
              </a:rPr>
              <a:t>Amazing description!!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CE136068-262B-4080-AD3E-342D2C8BEB9A}"/>
              </a:ext>
            </a:extLst>
          </p:cNvPr>
          <p:cNvSpPr>
            <a:spLocks noGrp="1" noChangeArrowheads="1"/>
          </p:cNvSpPr>
          <p:nvPr>
            <p:ph type="subTitle" idx="1"/>
          </p:nvPr>
        </p:nvSpPr>
        <p:spPr>
          <a:xfrm>
            <a:off x="198437" y="285750"/>
            <a:ext cx="8382000" cy="4857750"/>
          </a:xfrm>
        </p:spPr>
        <p:txBody>
          <a:bodyPr>
            <a:normAutofit fontScale="92500"/>
          </a:bodyPr>
          <a:lstStyle/>
          <a:p>
            <a:pPr algn="l">
              <a:lnSpc>
                <a:spcPct val="90000"/>
              </a:lnSpc>
              <a:spcBef>
                <a:spcPct val="0"/>
              </a:spcBef>
            </a:pPr>
            <a:r>
              <a:rPr lang="en-US" altLang="en-US" sz="3800" baseline="30000" dirty="0">
                <a:solidFill>
                  <a:schemeClr val="bg1"/>
                </a:solidFill>
                <a:latin typeface="Arial Rounded MT Bold" panose="020F0704030504030204" pitchFamily="34" charset="0"/>
                <a:cs typeface="Vilna" pitchFamily="2" charset="-79"/>
              </a:rPr>
              <a:t>Ps 22.2</a:t>
            </a:r>
            <a:r>
              <a:rPr lang="en-US" altLang="en-US" sz="3800" dirty="0">
                <a:solidFill>
                  <a:schemeClr val="bg1"/>
                </a:solidFill>
                <a:latin typeface="Arial Rounded MT Bold" panose="020F0704030504030204" pitchFamily="34" charset="0"/>
                <a:cs typeface="Vilna" pitchFamily="2" charset="-79"/>
              </a:rPr>
              <a:t> My God! My God! Why have you abandoned me? Why so far from helping me </a:t>
            </a:r>
          </a:p>
          <a:p>
            <a:pPr algn="l">
              <a:lnSpc>
                <a:spcPct val="90000"/>
              </a:lnSpc>
              <a:spcBef>
                <a:spcPct val="0"/>
              </a:spcBef>
            </a:pPr>
            <a:r>
              <a:rPr lang="en-US" altLang="en-US" sz="3800" baseline="30000" dirty="0">
                <a:solidFill>
                  <a:schemeClr val="bg1"/>
                </a:solidFill>
                <a:latin typeface="Arial Rounded MT Bold" panose="020F0704030504030204" pitchFamily="34" charset="0"/>
                <a:cs typeface="Vilna" pitchFamily="2" charset="-79"/>
              </a:rPr>
              <a:t>Ps 22.8 </a:t>
            </a:r>
            <a:r>
              <a:rPr lang="en-US" altLang="en-US" sz="4000" dirty="0">
                <a:solidFill>
                  <a:schemeClr val="bg1"/>
                </a:solidFill>
                <a:latin typeface="Arial Rounded MT Bold" panose="020F0704030504030204" pitchFamily="34" charset="0"/>
                <a:cs typeface="Vilna" pitchFamily="2" charset="-79"/>
              </a:rPr>
              <a:t>All who see me jeer at me; they sneer and shake their heads:</a:t>
            </a:r>
          </a:p>
          <a:p>
            <a:pPr algn="l">
              <a:lnSpc>
                <a:spcPct val="90000"/>
              </a:lnSpc>
              <a:spcBef>
                <a:spcPct val="0"/>
              </a:spcBef>
            </a:pPr>
            <a:r>
              <a:rPr lang="en-US" altLang="en-US" sz="3800" baseline="30000" dirty="0">
                <a:solidFill>
                  <a:schemeClr val="bg1"/>
                </a:solidFill>
                <a:latin typeface="Arial Rounded MT Bold" panose="020F0704030504030204" pitchFamily="34" charset="0"/>
                <a:cs typeface="Vilna" pitchFamily="2" charset="-79"/>
              </a:rPr>
              <a:t>Ps 22.9</a:t>
            </a:r>
            <a:r>
              <a:rPr lang="en-US" altLang="en-US" sz="4000" dirty="0">
                <a:solidFill>
                  <a:schemeClr val="bg1"/>
                </a:solidFill>
                <a:latin typeface="Arial Rounded MT Bold" panose="020F0704030504030204" pitchFamily="34" charset="0"/>
                <a:cs typeface="Vilna" pitchFamily="2" charset="-79"/>
              </a:rPr>
              <a:t> “He committed himself to A</a:t>
            </a:r>
            <a:r>
              <a:rPr lang="en-US" altLang="en-US" sz="3200" dirty="0">
                <a:solidFill>
                  <a:schemeClr val="bg1"/>
                </a:solidFill>
                <a:latin typeface="Arial Rounded MT Bold" panose="020F0704030504030204" pitchFamily="34" charset="0"/>
                <a:cs typeface="Vilna" pitchFamily="2" charset="-79"/>
              </a:rPr>
              <a:t>DONI</a:t>
            </a:r>
            <a:r>
              <a:rPr lang="en-US" altLang="en-US" sz="4000" dirty="0">
                <a:solidFill>
                  <a:schemeClr val="bg1"/>
                </a:solidFill>
                <a:latin typeface="Arial Rounded MT Bold" panose="020F0704030504030204" pitchFamily="34" charset="0"/>
                <a:cs typeface="Vilna" pitchFamily="2" charset="-79"/>
              </a:rPr>
              <a:t>, so let him rescue him!  Let him set him free if he takes such delight in him!”</a:t>
            </a:r>
            <a:endParaRPr lang="en-US" altLang="en-US" sz="38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937451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ED57299-D771-481F-A80F-10ECD6C5AD8C}"/>
              </a:ext>
            </a:extLst>
          </p:cNvPr>
          <p:cNvSpPr>
            <a:spLocks noGrp="1" noChangeArrowheads="1"/>
          </p:cNvSpPr>
          <p:nvPr>
            <p:ph type="subTitle" idx="1"/>
          </p:nvPr>
        </p:nvSpPr>
        <p:spPr>
          <a:xfrm>
            <a:off x="274637" y="209550"/>
            <a:ext cx="8305800" cy="4933950"/>
          </a:xfrm>
        </p:spPr>
        <p:txBody>
          <a:bodyPr/>
          <a:lstStyle/>
          <a:p>
            <a:pPr algn="l">
              <a:spcBef>
                <a:spcPct val="0"/>
              </a:spcBef>
            </a:pPr>
            <a:r>
              <a:rPr lang="en-US" altLang="en-US" sz="4400" baseline="30000" dirty="0">
                <a:solidFill>
                  <a:schemeClr val="bg1"/>
                </a:solidFill>
                <a:latin typeface="Arial Rounded MT Bold" panose="020F0704030504030204" pitchFamily="34" charset="0"/>
                <a:cs typeface="Vilna" pitchFamily="2" charset="-79"/>
              </a:rPr>
              <a:t>Ps 22.13-14 </a:t>
            </a:r>
            <a:r>
              <a:rPr lang="en-US" altLang="en-US" sz="4000" dirty="0">
                <a:solidFill>
                  <a:schemeClr val="bg1"/>
                </a:solidFill>
                <a:latin typeface="Arial Rounded MT Bold" panose="020F0704030504030204" pitchFamily="34" charset="0"/>
                <a:cs typeface="Vilna" pitchFamily="2" charset="-79"/>
              </a:rPr>
              <a:t>Many bulls surround me, wild bulls of Bashan close in on me. They open their mouths wide against me, like ravening, roaring lions.</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E3433D4C-2E10-4D81-B315-FF6AC611205E}"/>
              </a:ext>
            </a:extLst>
          </p:cNvPr>
          <p:cNvSpPr>
            <a:spLocks noGrp="1" noChangeArrowheads="1"/>
          </p:cNvSpPr>
          <p:nvPr>
            <p:ph type="subTitle" idx="1"/>
          </p:nvPr>
        </p:nvSpPr>
        <p:spPr>
          <a:xfrm>
            <a:off x="198437" y="285750"/>
            <a:ext cx="8229600" cy="4857750"/>
          </a:xfrm>
        </p:spPr>
        <p:txBody>
          <a:bodyPr/>
          <a:lstStyle/>
          <a:p>
            <a:pPr algn="l">
              <a:spcBef>
                <a:spcPct val="0"/>
              </a:spcBef>
            </a:pPr>
            <a:r>
              <a:rPr lang="en-US" altLang="en-US" sz="4400" baseline="30000" dirty="0">
                <a:solidFill>
                  <a:schemeClr val="bg1"/>
                </a:solidFill>
                <a:latin typeface="Arial Rounded MT Bold" panose="020F0704030504030204" pitchFamily="34" charset="0"/>
                <a:cs typeface="Vilna" pitchFamily="2" charset="-79"/>
              </a:rPr>
              <a:t>Ps 22.15 </a:t>
            </a:r>
            <a:r>
              <a:rPr lang="en-US" altLang="en-US" sz="4000" dirty="0">
                <a:solidFill>
                  <a:schemeClr val="bg1"/>
                </a:solidFill>
                <a:latin typeface="Arial Rounded MT Bold" panose="020F0704030504030204" pitchFamily="34" charset="0"/>
                <a:cs typeface="Vilna" pitchFamily="2" charset="-79"/>
              </a:rPr>
              <a:t>I am poured out like water; all my bones are out of joint; my heart has become like wax it melts inside me; </a:t>
            </a:r>
          </a:p>
          <a:p>
            <a:pPr algn="l">
              <a:spcBef>
                <a:spcPct val="0"/>
              </a:spcBef>
            </a:pPr>
            <a:r>
              <a:rPr lang="en-US" altLang="en-US" sz="4400" baseline="30000" dirty="0">
                <a:solidFill>
                  <a:schemeClr val="bg1"/>
                </a:solidFill>
                <a:latin typeface="Arial Rounded MT Bold" panose="020F0704030504030204" pitchFamily="34" charset="0"/>
                <a:cs typeface="Vilna" pitchFamily="2" charset="-79"/>
              </a:rPr>
              <a:t>Ps 22.</a:t>
            </a:r>
            <a:r>
              <a:rPr lang="en-US" altLang="en-US" sz="4000" baseline="30000" dirty="0">
                <a:solidFill>
                  <a:schemeClr val="bg1"/>
                </a:solidFill>
                <a:latin typeface="Arial Rounded MT Bold" panose="020F0704030504030204" pitchFamily="34" charset="0"/>
                <a:cs typeface="Vilna" pitchFamily="2" charset="-79"/>
              </a:rPr>
              <a:t>16 </a:t>
            </a:r>
            <a:r>
              <a:rPr lang="en-US" altLang="en-US" sz="4000" dirty="0">
                <a:solidFill>
                  <a:schemeClr val="bg1"/>
                </a:solidFill>
                <a:latin typeface="Arial Rounded MT Bold" panose="020F0704030504030204" pitchFamily="34" charset="0"/>
                <a:cs typeface="Vilna" pitchFamily="2" charset="-79"/>
              </a:rPr>
              <a:t>My mouth is as dry as a fragment of a pot, my tongue sticks to my palate;</a:t>
            </a:r>
          </a:p>
        </p:txBody>
      </p:sp>
    </p:spTree>
    <p:extLst>
      <p:ext uri="{BB962C8B-B14F-4D97-AF65-F5344CB8AC3E}">
        <p14:creationId xmlns:p14="http://schemas.microsoft.com/office/powerpoint/2010/main" val="2377354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E3433D4C-2E10-4D81-B315-FF6AC611205E}"/>
              </a:ext>
            </a:extLst>
          </p:cNvPr>
          <p:cNvSpPr>
            <a:spLocks noGrp="1" noChangeArrowheads="1"/>
          </p:cNvSpPr>
          <p:nvPr>
            <p:ph type="subTitle" idx="1"/>
          </p:nvPr>
        </p:nvSpPr>
        <p:spPr>
          <a:xfrm>
            <a:off x="198437" y="285750"/>
            <a:ext cx="8229600" cy="4857750"/>
          </a:xfrm>
        </p:spPr>
        <p:txBody>
          <a:bodyPr/>
          <a:lstStyle/>
          <a:p>
            <a:pPr algn="l">
              <a:spcBef>
                <a:spcPct val="0"/>
              </a:spcBef>
            </a:pPr>
            <a:r>
              <a:rPr lang="en-US" altLang="en-US" sz="4400" baseline="30000" dirty="0">
                <a:solidFill>
                  <a:schemeClr val="bg1"/>
                </a:solidFill>
                <a:latin typeface="Arial Rounded MT Bold" panose="020F0704030504030204" pitchFamily="34" charset="0"/>
                <a:cs typeface="Vilna" pitchFamily="2" charset="-79"/>
              </a:rPr>
              <a:t>Ps 22.17 </a:t>
            </a:r>
            <a:r>
              <a:rPr lang="en-US" altLang="en-US" sz="4000" dirty="0">
                <a:solidFill>
                  <a:schemeClr val="bg1"/>
                </a:solidFill>
                <a:latin typeface="Arial Rounded MT Bold" panose="020F0704030504030204" pitchFamily="34" charset="0"/>
                <a:cs typeface="Vilna" pitchFamily="2" charset="-79"/>
              </a:rPr>
              <a:t>A pack of villains closes in on me like a lion [at] my hands and feet  Or: “They pierced my hands and feet.”  </a:t>
            </a:r>
            <a:r>
              <a:rPr lang="he-IL" altLang="en-US" sz="4400" b="1" dirty="0">
                <a:solidFill>
                  <a:schemeClr val="bg1"/>
                </a:solidFill>
                <a:latin typeface="David" panose="020E0502060401010101" pitchFamily="34" charset="-79"/>
                <a:cs typeface="David" panose="020E0502060401010101" pitchFamily="34" charset="-79"/>
              </a:rPr>
              <a:t>כָּאֲרִי</a:t>
            </a:r>
            <a:r>
              <a:rPr lang="en-US" altLang="en-US" sz="4000" dirty="0">
                <a:solidFill>
                  <a:schemeClr val="bg1"/>
                </a:solidFill>
                <a:latin typeface="Arial Rounded MT Bold" panose="020F0704030504030204" pitchFamily="34" charset="0"/>
                <a:cs typeface="Vilna" pitchFamily="2" charset="-79"/>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AF23063E-37AE-4793-8433-6BCB901E5796}"/>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r>
              <a:rPr lang="en-US" altLang="en-US" sz="4400" baseline="30000" dirty="0">
                <a:solidFill>
                  <a:schemeClr val="bg1"/>
                </a:solidFill>
                <a:latin typeface="Arial Rounded MT Bold" panose="020F0704030504030204" pitchFamily="34" charset="0"/>
                <a:cs typeface="Vilna" pitchFamily="2" charset="-79"/>
              </a:rPr>
              <a:t>Ps 22.18</a:t>
            </a:r>
            <a:r>
              <a:rPr lang="en-US" altLang="en-US" sz="4000" dirty="0">
                <a:solidFill>
                  <a:schemeClr val="bg1"/>
                </a:solidFill>
                <a:latin typeface="Arial Rounded MT Bold" panose="020F0704030504030204" pitchFamily="34" charset="0"/>
                <a:cs typeface="Vilna" pitchFamily="2" charset="-79"/>
              </a:rPr>
              <a:t> I can count every one of my bones, while they gaze at me and gloat. [naked]</a:t>
            </a:r>
          </a:p>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Ps 22.19 </a:t>
            </a:r>
            <a:r>
              <a:rPr lang="en-US" altLang="en-US" sz="4000" dirty="0">
                <a:solidFill>
                  <a:schemeClr val="bg1"/>
                </a:solidFill>
                <a:latin typeface="Arial Rounded MT Bold" panose="020F0704030504030204" pitchFamily="34" charset="0"/>
                <a:cs typeface="Vilna" pitchFamily="2" charset="-79"/>
              </a:rPr>
              <a:t>They divide my garments among themselves; for my clothing they throw dice.</a:t>
            </a:r>
            <a:endParaRPr lang="en-US" altLang="en-US" sz="4000" dirty="0">
              <a:solidFill>
                <a:srgbClr val="FFFF66"/>
              </a:solidFill>
              <a:latin typeface="Arial Rounded MT Bold" panose="020F0704030504030204" pitchFamily="34" charset="0"/>
              <a:cs typeface="Vilna" pitchFamily="2" charset="-79"/>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AF23063E-37AE-4793-8433-6BCB901E5796}"/>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Ps/</a:t>
            </a:r>
            <a:r>
              <a:rPr lang="en-US" altLang="en-US" sz="4000" baseline="30000" dirty="0" err="1">
                <a:solidFill>
                  <a:schemeClr val="bg1"/>
                </a:solidFill>
                <a:latin typeface="Arial Rounded MT Bold" panose="020F0704030504030204" pitchFamily="34" charset="0"/>
                <a:cs typeface="Vilna" pitchFamily="2" charset="-79"/>
              </a:rPr>
              <a:t>T’hillim</a:t>
            </a:r>
            <a:r>
              <a:rPr lang="en-US" altLang="en-US" sz="4000" baseline="30000" dirty="0">
                <a:solidFill>
                  <a:schemeClr val="bg1"/>
                </a:solidFill>
                <a:latin typeface="Arial Rounded MT Bold" panose="020F0704030504030204" pitchFamily="34" charset="0"/>
                <a:cs typeface="Vilna" pitchFamily="2" charset="-79"/>
              </a:rPr>
              <a:t> 22.23 [MJ 2.12]  </a:t>
            </a:r>
            <a:r>
              <a:rPr lang="en-US" altLang="en-US" sz="4000" dirty="0">
                <a:solidFill>
                  <a:schemeClr val="bg1"/>
                </a:solidFill>
                <a:latin typeface="Arial Rounded MT Bold" panose="020F0704030504030204" pitchFamily="34" charset="0"/>
                <a:cs typeface="Vilna" pitchFamily="2" charset="-79"/>
              </a:rPr>
              <a:t>I will proclaim your name to my kinsmen; right there in the assembly I will praise you: </a:t>
            </a:r>
          </a:p>
          <a:p>
            <a:pPr algn="l">
              <a:spcBef>
                <a:spcPct val="0"/>
              </a:spcBef>
            </a:pPr>
            <a:r>
              <a:rPr lang="en-US" altLang="en-US" sz="4000" dirty="0">
                <a:solidFill>
                  <a:srgbClr val="FFFF99"/>
                </a:solidFill>
                <a:latin typeface="Arial Rounded MT Bold" panose="020F0704030504030204" pitchFamily="34" charset="0"/>
                <a:cs typeface="Vilna" pitchFamily="2" charset="-79"/>
              </a:rPr>
              <a:t>Resurrection SHOUT, after details of pain</a:t>
            </a:r>
          </a:p>
        </p:txBody>
      </p:sp>
    </p:spTree>
    <p:extLst>
      <p:ext uri="{BB962C8B-B14F-4D97-AF65-F5344CB8AC3E}">
        <p14:creationId xmlns:p14="http://schemas.microsoft.com/office/powerpoint/2010/main" val="3983704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fontScale="92500" lnSpcReduction="20000"/>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2.10-12</a:t>
            </a:r>
            <a:r>
              <a:rPr lang="en-US" altLang="en-US" sz="4000" dirty="0">
                <a:solidFill>
                  <a:schemeClr val="bg1"/>
                </a:solidFill>
                <a:latin typeface="Arial Rounded MT Bold" panose="020F0704030504030204" pitchFamily="34" charset="0"/>
                <a:cs typeface="Vilna" pitchFamily="2" charset="-79"/>
              </a:rPr>
              <a:t> For both Yeshua, who sets people apart for God, and the ones being set apart have a common origin — this is why he is not ashamed to call them </a:t>
            </a:r>
            <a:r>
              <a:rPr lang="en-US" altLang="en-US" sz="4000" dirty="0">
                <a:solidFill>
                  <a:srgbClr val="FFFF99"/>
                </a:solidFill>
                <a:latin typeface="Arial Rounded MT Bold" panose="020F0704030504030204" pitchFamily="34" charset="0"/>
                <a:cs typeface="Vilna" pitchFamily="2" charset="-79"/>
              </a:rPr>
              <a:t>brothers </a:t>
            </a:r>
            <a:r>
              <a:rPr lang="en-US" altLang="en-US" sz="4000" dirty="0">
                <a:solidFill>
                  <a:schemeClr val="bg1"/>
                </a:solidFill>
                <a:latin typeface="Arial Rounded MT Bold" panose="020F0704030504030204" pitchFamily="34" charset="0"/>
                <a:cs typeface="Vilna" pitchFamily="2" charset="-79"/>
              </a:rPr>
              <a:t>when he says, </a:t>
            </a:r>
            <a:r>
              <a:rPr lang="en-US" altLang="en-US" sz="4000" baseline="30000" dirty="0">
                <a:solidFill>
                  <a:schemeClr val="bg1"/>
                </a:solidFill>
                <a:latin typeface="Arial Rounded MT Bold" panose="020F0704030504030204" pitchFamily="34" charset="0"/>
                <a:cs typeface="Vilna" pitchFamily="2" charset="-79"/>
              </a:rPr>
              <a:t>[quoting Ps 22] </a:t>
            </a:r>
            <a:r>
              <a:rPr lang="en-US" altLang="en-US" sz="4000" dirty="0">
                <a:solidFill>
                  <a:srgbClr val="FFFF99"/>
                </a:solidFill>
                <a:latin typeface="Arial Rounded MT Bold" panose="020F0704030504030204" pitchFamily="34" charset="0"/>
                <a:cs typeface="Vilna" pitchFamily="2" charset="-79"/>
              </a:rPr>
              <a:t>“I will proclaim your name to my brothers; in the midst of the congregation I will sing your praise.”</a:t>
            </a:r>
          </a:p>
        </p:txBody>
      </p:sp>
    </p:spTree>
    <p:extLst>
      <p:ext uri="{BB962C8B-B14F-4D97-AF65-F5344CB8AC3E}">
        <p14:creationId xmlns:p14="http://schemas.microsoft.com/office/powerpoint/2010/main" val="862785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fontScale="92500"/>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T’hillim</a:t>
            </a:r>
            <a:r>
              <a:rPr lang="en-US" altLang="en-US" sz="4000" baseline="30000" dirty="0">
                <a:solidFill>
                  <a:schemeClr val="bg1"/>
                </a:solidFill>
                <a:latin typeface="Arial Rounded MT Bold" panose="020F0704030504030204" pitchFamily="34" charset="0"/>
                <a:cs typeface="Vilna" pitchFamily="2" charset="-79"/>
              </a:rPr>
              <a:t>/Ps 22.24-25 </a:t>
            </a:r>
            <a:r>
              <a:rPr lang="en-US" altLang="en-US" sz="4000" dirty="0">
                <a:solidFill>
                  <a:schemeClr val="bg1"/>
                </a:solidFill>
                <a:latin typeface="Arial Rounded MT Bold" panose="020F0704030504030204" pitchFamily="34" charset="0"/>
                <a:cs typeface="Vilna" pitchFamily="2" charset="-79"/>
              </a:rPr>
              <a:t>You who fear Adonai, praise Him! All Jacob’s descendants, glorify Him! Revere Him, all you seed of Israel.  For He has not despised or disdained the suffering of the lowly one. Nor has He hidden His face from him, but when he cried to Him, He heard.</a:t>
            </a:r>
          </a:p>
        </p:txBody>
      </p:sp>
    </p:spTree>
    <p:extLst>
      <p:ext uri="{BB962C8B-B14F-4D97-AF65-F5344CB8AC3E}">
        <p14:creationId xmlns:p14="http://schemas.microsoft.com/office/powerpoint/2010/main" val="375223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a:extLst>
              <a:ext uri="{FF2B5EF4-FFF2-40B4-BE49-F238E27FC236}">
                <a16:creationId xmlns:a16="http://schemas.microsoft.com/office/drawing/2014/main" id="{BBF4814A-1828-40A9-9783-F1D933A91A9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1667" t="21111" r="13333" b="17064"/>
          <a:stretch>
            <a:fillRect/>
          </a:stretch>
        </p:blipFill>
        <p:spPr>
          <a:xfrm>
            <a:off x="751351" y="171450"/>
            <a:ext cx="7276171" cy="4972050"/>
          </a:xfrm>
          <a:solidFill>
            <a:srgbClr val="FFFF99">
              <a:alpha val="93000"/>
            </a:srgbClr>
          </a:solidFill>
        </p:spPr>
      </p:pic>
      <p:sp>
        <p:nvSpPr>
          <p:cNvPr id="2" name="Rectangle: Rounded Corners 1">
            <a:extLst>
              <a:ext uri="{FF2B5EF4-FFF2-40B4-BE49-F238E27FC236}">
                <a16:creationId xmlns:a16="http://schemas.microsoft.com/office/drawing/2014/main" id="{08CD4541-1E92-4773-9D62-80D23C3CDE51}"/>
              </a:ext>
            </a:extLst>
          </p:cNvPr>
          <p:cNvSpPr/>
          <p:nvPr/>
        </p:nvSpPr>
        <p:spPr bwMode="auto">
          <a:xfrm>
            <a:off x="2560637" y="1504950"/>
            <a:ext cx="1828800" cy="685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r"/>
              <a:cs typeface="Arial" panose="020B0604020202020204" pitchFamily="34" charset="0"/>
            </a:endParaRPr>
          </a:p>
        </p:txBody>
      </p:sp>
      <p:sp>
        <p:nvSpPr>
          <p:cNvPr id="3" name="Rectangle: Rounded Corners 2">
            <a:extLst>
              <a:ext uri="{FF2B5EF4-FFF2-40B4-BE49-F238E27FC236}">
                <a16:creationId xmlns:a16="http://schemas.microsoft.com/office/drawing/2014/main" id="{1880CF4B-E841-4450-ADE6-864AA1DAEEF0}"/>
              </a:ext>
            </a:extLst>
          </p:cNvPr>
          <p:cNvSpPr/>
          <p:nvPr/>
        </p:nvSpPr>
        <p:spPr bwMode="auto">
          <a:xfrm>
            <a:off x="2560637" y="2190750"/>
            <a:ext cx="1828800" cy="685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r"/>
              <a:cs typeface="Arial" panose="020B0604020202020204" pitchFamily="34" charset="0"/>
            </a:endParaRPr>
          </a:p>
        </p:txBody>
      </p:sp>
      <p:sp>
        <p:nvSpPr>
          <p:cNvPr id="5" name="Rectangle: Rounded Corners 4">
            <a:extLst>
              <a:ext uri="{FF2B5EF4-FFF2-40B4-BE49-F238E27FC236}">
                <a16:creationId xmlns:a16="http://schemas.microsoft.com/office/drawing/2014/main" id="{C800AD59-3994-46C7-835E-C93ECEB1C716}"/>
              </a:ext>
            </a:extLst>
          </p:cNvPr>
          <p:cNvSpPr/>
          <p:nvPr/>
        </p:nvSpPr>
        <p:spPr bwMode="auto">
          <a:xfrm>
            <a:off x="4694237" y="285750"/>
            <a:ext cx="1143000" cy="52322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r"/>
              <a:cs typeface="Arial" panose="020B0604020202020204" pitchFamily="34" charset="0"/>
            </a:endParaRPr>
          </a:p>
        </p:txBody>
      </p:sp>
      <p:sp>
        <p:nvSpPr>
          <p:cNvPr id="4" name="TextBox 3">
            <a:extLst>
              <a:ext uri="{FF2B5EF4-FFF2-40B4-BE49-F238E27FC236}">
                <a16:creationId xmlns:a16="http://schemas.microsoft.com/office/drawing/2014/main" id="{985DDA23-C1D3-4FF9-9E68-1615C17EE41E}"/>
              </a:ext>
            </a:extLst>
          </p:cNvPr>
          <p:cNvSpPr txBox="1"/>
          <p:nvPr/>
        </p:nvSpPr>
        <p:spPr>
          <a:xfrm>
            <a:off x="751351" y="192554"/>
            <a:ext cx="7219486" cy="646331"/>
          </a:xfrm>
          <a:prstGeom prst="rect">
            <a:avLst/>
          </a:prstGeom>
          <a:noFill/>
        </p:spPr>
        <p:txBody>
          <a:bodyPr wrap="square" rtlCol="0">
            <a:spAutoFit/>
          </a:bodyPr>
          <a:lstStyle/>
          <a:p>
            <a:pPr algn="l"/>
            <a:r>
              <a:rPr lang="en-US" sz="3600" dirty="0">
                <a:solidFill>
                  <a:srgbClr val="FFFF99"/>
                </a:solidFill>
              </a:rPr>
              <a:t>Messiah, the Divine Cohen/</a:t>
            </a:r>
            <a:r>
              <a:rPr lang="en-US" sz="2400" dirty="0">
                <a:solidFill>
                  <a:srgbClr val="FFFF99"/>
                </a:solidFill>
              </a:rPr>
              <a:t>priest</a:t>
            </a:r>
            <a:endParaRPr lang="en-US" sz="3600" dirty="0">
              <a:solidFill>
                <a:srgbClr val="FFFF9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Summary: </a:t>
            </a:r>
          </a:p>
          <a:p>
            <a:pPr marL="457200" indent="-457200"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The human race had it ALL.</a:t>
            </a:r>
          </a:p>
          <a:p>
            <a:pPr marL="457200" indent="-457200"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Not exactly have it all now.</a:t>
            </a:r>
          </a:p>
          <a:p>
            <a:pPr marL="457200" indent="-457200"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Yeshua voluntarily left glory.</a:t>
            </a:r>
          </a:p>
          <a:p>
            <a:pPr marL="457200" indent="-457200"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Regained it all, sovereignty over creation by His death.</a:t>
            </a:r>
          </a:p>
          <a:p>
            <a:pPr marL="457200" indent="-457200"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We can return to glory.</a:t>
            </a:r>
          </a:p>
        </p:txBody>
      </p:sp>
    </p:spTree>
    <p:extLst>
      <p:ext uri="{BB962C8B-B14F-4D97-AF65-F5344CB8AC3E}">
        <p14:creationId xmlns:p14="http://schemas.microsoft.com/office/powerpoint/2010/main" val="3399684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lnSpcReduction="10000"/>
          </a:bodyPr>
          <a:lstStyle/>
          <a:p>
            <a:pPr marL="511175" indent="-511175" algn="l">
              <a:spcBef>
                <a:spcPct val="0"/>
              </a:spcBef>
              <a:buFont typeface="+mj-lt"/>
              <a:buAutoNum type="arabicPeriod" startAt="6"/>
            </a:pPr>
            <a:r>
              <a:rPr lang="en-US" altLang="en-US" sz="4000" dirty="0">
                <a:solidFill>
                  <a:schemeClr val="bg1"/>
                </a:solidFill>
                <a:latin typeface="Arial Rounded MT Bold" panose="020F0704030504030204" pitchFamily="34" charset="0"/>
                <a:cs typeface="Vilna" pitchFamily="2" charset="-79"/>
              </a:rPr>
              <a:t>Our Cohen is fully G-d.</a:t>
            </a:r>
          </a:p>
          <a:p>
            <a:pPr marL="457200" indent="-457200" algn="l">
              <a:spcBef>
                <a:spcPct val="0"/>
              </a:spcBef>
              <a:buFont typeface="+mj-lt"/>
              <a:buAutoNum type="arabicPeriod" startAt="6"/>
            </a:pPr>
            <a:r>
              <a:rPr lang="en-US" altLang="en-US" sz="4000" dirty="0">
                <a:solidFill>
                  <a:schemeClr val="bg1"/>
                </a:solidFill>
                <a:latin typeface="Arial Rounded MT Bold" panose="020F0704030504030204" pitchFamily="34" charset="0"/>
                <a:cs typeface="Vilna" pitchFamily="2" charset="-79"/>
              </a:rPr>
              <a:t>Our Cohen is fully human. “Of one essence with the Father as regards his divinity, and the same of one essence with us as regards his humanity; like us in all respects except for sin.”</a:t>
            </a:r>
          </a:p>
        </p:txBody>
      </p:sp>
    </p:spTree>
    <p:extLst>
      <p:ext uri="{BB962C8B-B14F-4D97-AF65-F5344CB8AC3E}">
        <p14:creationId xmlns:p14="http://schemas.microsoft.com/office/powerpoint/2010/main" val="3405813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Application: </a:t>
            </a:r>
            <a:r>
              <a:rPr lang="en-US" baseline="30000" dirty="0"/>
              <a:t>MJ 2.1-4 </a:t>
            </a:r>
            <a:r>
              <a:rPr lang="en-US" dirty="0"/>
              <a:t>Therefore, we must pay much more careful heed to the things we have heard, so that we will not drift away. </a:t>
            </a:r>
            <a:endParaRPr lang="en-US" b="1" baseline="30000" dirty="0"/>
          </a:p>
          <a:p>
            <a:pPr algn="l">
              <a:spcBef>
                <a:spcPct val="0"/>
              </a:spcBef>
            </a:pPr>
            <a:r>
              <a:rPr lang="en-US" altLang="en-US" dirty="0"/>
              <a:t>Circumstantial reasons to pay more careful heed…</a:t>
            </a:r>
          </a:p>
        </p:txBody>
      </p:sp>
    </p:spTree>
    <p:extLst>
      <p:ext uri="{BB962C8B-B14F-4D97-AF65-F5344CB8AC3E}">
        <p14:creationId xmlns:p14="http://schemas.microsoft.com/office/powerpoint/2010/main" val="1559871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fontScale="92500" lnSpcReduction="1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In a 2018 study reported by </a:t>
            </a:r>
            <a:r>
              <a:rPr lang="en-US" altLang="en-US" sz="4000" i="1" dirty="0">
                <a:solidFill>
                  <a:schemeClr val="bg1"/>
                </a:solidFill>
                <a:latin typeface="Arial Rounded MT Bold" panose="020F0704030504030204" pitchFamily="34" charset="0"/>
                <a:cs typeface="Vilna" pitchFamily="2" charset="-79"/>
              </a:rPr>
              <a:t>Psychology Today</a:t>
            </a:r>
            <a:r>
              <a:rPr lang="en-US" altLang="en-US" sz="4000" dirty="0">
                <a:solidFill>
                  <a:schemeClr val="bg1"/>
                </a:solidFill>
                <a:latin typeface="Arial Rounded MT Bold" panose="020F0704030504030204" pitchFamily="34" charset="0"/>
                <a:cs typeface="Vilna" pitchFamily="2" charset="-79"/>
              </a:rPr>
              <a:t>, researchers found that 98% of men surveyed, and 73% of women had viewed Internet porn in the previous six months. And according to the website FightTheNewDrug.org, an estimated 90% of children ages 8-16 have viewed porn online.</a:t>
            </a:r>
          </a:p>
        </p:txBody>
      </p:sp>
    </p:spTree>
    <p:extLst>
      <p:ext uri="{BB962C8B-B14F-4D97-AF65-F5344CB8AC3E}">
        <p14:creationId xmlns:p14="http://schemas.microsoft.com/office/powerpoint/2010/main" val="241642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How many here?  Probably none.</a:t>
            </a:r>
          </a:p>
          <a:p>
            <a:pPr algn="l">
              <a:spcBef>
                <a:spcPct val="0"/>
              </a:spcBef>
            </a:pPr>
            <a:r>
              <a:rPr lang="en-US" altLang="en-US" sz="4000" dirty="0">
                <a:solidFill>
                  <a:schemeClr val="bg1"/>
                </a:solidFill>
                <a:latin typeface="Arial Rounded MT Bold" panose="020F0704030504030204" pitchFamily="34" charset="0"/>
                <a:cs typeface="Vilna" pitchFamily="2" charset="-79"/>
              </a:rPr>
              <a:t>Only way out of sexual addiction is regular accountability: software and </a:t>
            </a:r>
            <a:r>
              <a:rPr lang="en-US" altLang="en-US" sz="4000" dirty="0" err="1">
                <a:solidFill>
                  <a:schemeClr val="bg1"/>
                </a:solidFill>
                <a:latin typeface="Arial Rounded MT Bold" panose="020F0704030504030204" pitchFamily="34" charset="0"/>
                <a:cs typeface="Vilna" pitchFamily="2" charset="-79"/>
              </a:rPr>
              <a:t>heartware</a:t>
            </a:r>
            <a:r>
              <a:rPr lang="en-US" altLang="en-US" sz="4000" dirty="0">
                <a:solidFill>
                  <a:schemeClr val="bg1"/>
                </a:solidFill>
                <a:latin typeface="Arial Rounded MT Bold" panose="020F0704030504030204" pitchFamily="34" charset="0"/>
                <a:cs typeface="Vilna" pitchFamily="2" charset="-79"/>
              </a:rPr>
              <a:t> [people]</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1994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lnSpcReduction="1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Harvard Professor Marc </a:t>
            </a:r>
            <a:r>
              <a:rPr lang="en-US" altLang="en-US" sz="4000" dirty="0" err="1">
                <a:solidFill>
                  <a:schemeClr val="bg1"/>
                </a:solidFill>
                <a:latin typeface="Arial Rounded MT Bold" panose="020F0704030504030204" pitchFamily="34" charset="0"/>
                <a:cs typeface="Vilna" pitchFamily="2" charset="-79"/>
              </a:rPr>
              <a:t>Lipsitch</a:t>
            </a:r>
            <a:r>
              <a:rPr lang="en-US" altLang="en-US" sz="4000" dirty="0">
                <a:solidFill>
                  <a:schemeClr val="bg1"/>
                </a:solidFill>
                <a:latin typeface="Arial Rounded MT Bold" panose="020F0704030504030204" pitchFamily="34" charset="0"/>
                <a:cs typeface="Vilna" pitchFamily="2" charset="-79"/>
              </a:rPr>
              <a:t> of the T.H. Chan School of Public Health, told the Wall Street Journal this week that a global pandemic of the coronavirus “is likely.” He said up to 70 percent of people will be infected worldwide.</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208822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Israeli defense minister Naftali Bennett virtually announced a new war with Hamas in Gaza Tuesday, a day after the Palestinian Islamic Jihad (PIJ) terror group launched 80 rockets and mortars into Israel.	</a:t>
            </a:r>
          </a:p>
        </p:txBody>
      </p:sp>
    </p:spTree>
    <p:extLst>
      <p:ext uri="{BB962C8B-B14F-4D97-AF65-F5344CB8AC3E}">
        <p14:creationId xmlns:p14="http://schemas.microsoft.com/office/powerpoint/2010/main" val="955520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133350"/>
            <a:ext cx="8229600" cy="5010150"/>
          </a:xfrm>
        </p:spPr>
        <p:txBody>
          <a:bodyPr/>
          <a:lstStyle/>
          <a:p>
            <a:pPr algn="l">
              <a:spcBef>
                <a:spcPct val="0"/>
              </a:spcBef>
            </a:pPr>
            <a:r>
              <a:rPr lang="en-US" altLang="en-US" sz="3600" dirty="0">
                <a:solidFill>
                  <a:schemeClr val="bg1"/>
                </a:solidFill>
                <a:latin typeface="Arial Rounded MT Bold" panose="020F0704030504030204" pitchFamily="34" charset="0"/>
                <a:cs typeface="Vilna" pitchFamily="2" charset="-79"/>
              </a:rPr>
              <a:t>Nightmare in Sderot 1.58 movie</a:t>
            </a:r>
          </a:p>
        </p:txBody>
      </p:sp>
      <p:pic>
        <p:nvPicPr>
          <p:cNvPr id="2" name="Online Media 1" title="Calm Restored on Israel-Gaza Border After 48 Hours of Cross-Fire">
            <a:hlinkClick r:id="" action="ppaction://media"/>
            <a:extLst>
              <a:ext uri="{FF2B5EF4-FFF2-40B4-BE49-F238E27FC236}">
                <a16:creationId xmlns:a16="http://schemas.microsoft.com/office/drawing/2014/main" id="{C4FF1A92-8478-4FE6-8FFF-BD4EF83532F9}"/>
              </a:ext>
            </a:extLst>
          </p:cNvPr>
          <p:cNvPicPr>
            <a:picLocks noRot="1" noChangeAspect="1"/>
          </p:cNvPicPr>
          <p:nvPr>
            <a:videoFile r:link="rId1"/>
          </p:nvPr>
        </p:nvPicPr>
        <p:blipFill>
          <a:blip r:embed="rId4"/>
          <a:stretch>
            <a:fillRect/>
          </a:stretch>
        </p:blipFill>
        <p:spPr>
          <a:xfrm>
            <a:off x="384704" y="666750"/>
            <a:ext cx="8068732" cy="4538662"/>
          </a:xfrm>
          <a:prstGeom prst="rect">
            <a:avLst/>
          </a:prstGeom>
        </p:spPr>
      </p:pic>
    </p:spTree>
    <p:extLst>
      <p:ext uri="{BB962C8B-B14F-4D97-AF65-F5344CB8AC3E}">
        <p14:creationId xmlns:p14="http://schemas.microsoft.com/office/powerpoint/2010/main" val="14043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1112837" y="742950"/>
            <a:ext cx="7059539" cy="4453132"/>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2050" name="Picture 2" descr="Gaza rockets have severely traumatized children across southern Israel.">
            <a:extLst>
              <a:ext uri="{FF2B5EF4-FFF2-40B4-BE49-F238E27FC236}">
                <a16:creationId xmlns:a16="http://schemas.microsoft.com/office/drawing/2014/main" id="{362C7E73-BC03-4ED3-AA63-091CA16A2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53" y="376099"/>
            <a:ext cx="8099984" cy="4767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0A8690-C782-4BA1-A90E-D14BD3ACE9E8}"/>
              </a:ext>
            </a:extLst>
          </p:cNvPr>
          <p:cNvSpPr txBox="1"/>
          <p:nvPr/>
        </p:nvSpPr>
        <p:spPr>
          <a:xfrm>
            <a:off x="766182" y="3767127"/>
            <a:ext cx="7406195" cy="1384995"/>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latin typeface="Georgia" panose="02040502050405020303" pitchFamily="18" charset="0"/>
              </a:rPr>
              <a:t>Children in southern Israel drop to the</a:t>
            </a:r>
          </a:p>
          <a:p>
            <a:r>
              <a:rPr lang="en-US" sz="2800" b="1" i="1" dirty="0">
                <a:effectLst>
                  <a:outerShdw blurRad="38100" dist="38100" dir="2700000" algn="tl">
                    <a:srgbClr val="000000">
                      <a:alpha val="43137"/>
                    </a:srgbClr>
                  </a:outerShdw>
                </a:effectLst>
                <a:latin typeface="Georgia" panose="02040502050405020303" pitchFamily="18" charset="0"/>
              </a:rPr>
              <a:t> ground and cover their heads </a:t>
            </a:r>
          </a:p>
          <a:p>
            <a:r>
              <a:rPr lang="en-US" sz="2800" b="1" i="1" dirty="0">
                <a:effectLst>
                  <a:outerShdw blurRad="38100" dist="38100" dir="2700000" algn="tl">
                    <a:srgbClr val="000000">
                      <a:alpha val="43137"/>
                    </a:srgbClr>
                  </a:outerShdw>
                </a:effectLst>
                <a:latin typeface="Georgia" panose="02040502050405020303" pitchFamily="18" charset="0"/>
              </a:rPr>
              <a:t>as air raid sirens sound yet again</a:t>
            </a:r>
            <a:endParaRPr lang="en-US" dirty="0"/>
          </a:p>
        </p:txBody>
      </p:sp>
    </p:spTree>
    <p:extLst>
      <p:ext uri="{BB962C8B-B14F-4D97-AF65-F5344CB8AC3E}">
        <p14:creationId xmlns:p14="http://schemas.microsoft.com/office/powerpoint/2010/main" val="1125995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fontScale="92500" lnSpcReduction="2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Shani Ben-Abu, a mother in the coastal city of Ashkelon, to demonstrate how intolerable the situation has become.  Earlier this week, Ben-Abu was taking her son, </a:t>
            </a:r>
            <a:r>
              <a:rPr lang="en-US" altLang="en-US" sz="4000" dirty="0" err="1">
                <a:solidFill>
                  <a:schemeClr val="bg1"/>
                </a:solidFill>
                <a:latin typeface="Arial Rounded MT Bold" panose="020F0704030504030204" pitchFamily="34" charset="0"/>
                <a:cs typeface="Vilna" pitchFamily="2" charset="-79"/>
              </a:rPr>
              <a:t>Ilai</a:t>
            </a:r>
            <a:r>
              <a:rPr lang="en-US" altLang="en-US" sz="4000" dirty="0">
                <a:solidFill>
                  <a:schemeClr val="bg1"/>
                </a:solidFill>
                <a:latin typeface="Arial Rounded MT Bold" panose="020F0704030504030204" pitchFamily="34" charset="0"/>
                <a:cs typeface="Vilna" pitchFamily="2" charset="-79"/>
              </a:rPr>
              <a:t>, to an after-school activity when the air raid sirens sounded.  “He was scared, I let out a yell without realizing,” she told 103 FM Radio. </a:t>
            </a:r>
          </a:p>
        </p:txBody>
      </p:sp>
    </p:spTree>
    <p:extLst>
      <p:ext uri="{BB962C8B-B14F-4D97-AF65-F5344CB8AC3E}">
        <p14:creationId xmlns:p14="http://schemas.microsoft.com/office/powerpoint/2010/main" val="178554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2.5-12  </a:t>
            </a:r>
            <a:r>
              <a:rPr lang="en-US" altLang="en-US" sz="4000" dirty="0">
                <a:solidFill>
                  <a:schemeClr val="bg1"/>
                </a:solidFill>
                <a:latin typeface="Arial Rounded MT Bold" panose="020F0704030504030204" pitchFamily="34" charset="0"/>
                <a:cs typeface="Vilna" pitchFamily="2" charset="-79"/>
              </a:rPr>
              <a:t>For it was not to </a:t>
            </a:r>
            <a:r>
              <a:rPr lang="en-US" altLang="en-US" sz="4000" u="sng" dirty="0">
                <a:solidFill>
                  <a:schemeClr val="bg1"/>
                </a:solidFill>
                <a:latin typeface="Arial Rounded MT Bold" panose="020F0704030504030204" pitchFamily="34" charset="0"/>
                <a:cs typeface="Vilna" pitchFamily="2" charset="-79"/>
              </a:rPr>
              <a:t>angels</a:t>
            </a:r>
            <a:r>
              <a:rPr lang="en-US" altLang="en-US" sz="4000" dirty="0">
                <a:solidFill>
                  <a:schemeClr val="bg1"/>
                </a:solidFill>
                <a:latin typeface="Arial Rounded MT Bold" panose="020F0704030504030204" pitchFamily="34" charset="0"/>
                <a:cs typeface="Vilna" pitchFamily="2" charset="-79"/>
              </a:rPr>
              <a:t> that God subjected the world to come, the ‘</a:t>
            </a:r>
            <a:r>
              <a:rPr lang="en-US" altLang="en-US" sz="4000" i="1" dirty="0" err="1">
                <a:solidFill>
                  <a:schemeClr val="bg1"/>
                </a:solidFill>
                <a:latin typeface="Arial Rounded MT Bold" panose="020F0704030504030204" pitchFamily="34" charset="0"/>
                <a:cs typeface="Vilna" pitchFamily="2" charset="-79"/>
              </a:rPr>
              <a:t>olam</a:t>
            </a:r>
            <a:r>
              <a:rPr lang="en-US" altLang="en-US" sz="4000" i="1" dirty="0">
                <a:solidFill>
                  <a:schemeClr val="bg1"/>
                </a:solidFill>
                <a:latin typeface="Arial Rounded MT Bold" panose="020F0704030504030204" pitchFamily="34" charset="0"/>
                <a:cs typeface="Vilna" pitchFamily="2" charset="-79"/>
              </a:rPr>
              <a:t> </a:t>
            </a:r>
            <a:r>
              <a:rPr lang="en-US" altLang="en-US" sz="4000" i="1" dirty="0" err="1">
                <a:solidFill>
                  <a:schemeClr val="bg1"/>
                </a:solidFill>
                <a:latin typeface="Arial Rounded MT Bold" panose="020F0704030504030204" pitchFamily="34" charset="0"/>
                <a:cs typeface="Vilna" pitchFamily="2" charset="-79"/>
              </a:rPr>
              <a:t>haba</a:t>
            </a:r>
            <a:r>
              <a:rPr lang="en-US" altLang="en-US" sz="4000" i="1"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 which is what we are talking about. </a:t>
            </a:r>
          </a:p>
          <a:p>
            <a:pPr algn="l">
              <a:spcBef>
                <a:spcPct val="0"/>
              </a:spcBef>
            </a:pPr>
            <a:r>
              <a:rPr lang="en-US" altLang="en-US" sz="4000" dirty="0">
                <a:solidFill>
                  <a:schemeClr val="bg1"/>
                </a:solidFill>
                <a:latin typeface="Arial Rounded MT Bold" panose="020F0704030504030204" pitchFamily="34" charset="0"/>
                <a:cs typeface="Vilna" pitchFamily="2" charset="-79"/>
              </a:rPr>
              <a:t>And there is a place where someone </a:t>
            </a:r>
            <a:r>
              <a:rPr lang="en-US" altLang="en-US" sz="2800" dirty="0">
                <a:solidFill>
                  <a:schemeClr val="bg1"/>
                </a:solidFill>
                <a:latin typeface="Arial Rounded MT Bold" panose="020F0704030504030204" pitchFamily="34" charset="0"/>
                <a:cs typeface="Vilna" pitchFamily="2" charset="-79"/>
              </a:rPr>
              <a:t>[in scripture]</a:t>
            </a:r>
            <a:r>
              <a:rPr lang="en-US" altLang="en-US" sz="4000" dirty="0">
                <a:solidFill>
                  <a:schemeClr val="bg1"/>
                </a:solidFill>
                <a:latin typeface="Arial Rounded MT Bold" panose="020F0704030504030204" pitchFamily="34" charset="0"/>
                <a:cs typeface="Vilna" pitchFamily="2" charset="-79"/>
              </a:rPr>
              <a:t> has given this solemn testimony:</a:t>
            </a:r>
          </a:p>
        </p:txBody>
      </p:sp>
    </p:spTree>
    <p:extLst>
      <p:ext uri="{BB962C8B-B14F-4D97-AF65-F5344CB8AC3E}">
        <p14:creationId xmlns:p14="http://schemas.microsoft.com/office/powerpoint/2010/main" val="2725889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fontScale="92500" lnSpcReduction="2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“It just ruins children’s childhood. They grow up at war. We’re second-class citizens.”  Little </a:t>
            </a:r>
            <a:r>
              <a:rPr lang="en-US" altLang="en-US" sz="4000" dirty="0" err="1">
                <a:solidFill>
                  <a:schemeClr val="bg1"/>
                </a:solidFill>
                <a:latin typeface="Arial Rounded MT Bold" panose="020F0704030504030204" pitchFamily="34" charset="0"/>
                <a:cs typeface="Vilna" pitchFamily="2" charset="-79"/>
              </a:rPr>
              <a:t>Ilai</a:t>
            </a:r>
            <a:r>
              <a:rPr lang="en-US" altLang="en-US" sz="4000" dirty="0">
                <a:solidFill>
                  <a:schemeClr val="bg1"/>
                </a:solidFill>
                <a:latin typeface="Arial Rounded MT Bold" panose="020F0704030504030204" pitchFamily="34" charset="0"/>
                <a:cs typeface="Vilna" pitchFamily="2" charset="-79"/>
              </a:rPr>
              <a:t> added, “It was scary. The missiles were over our heads, and I heard the boom. Mom lay down on top of me.”  That feeling of despair has been echoed by many Israelis living in what’s known as the “Gaza envelope,”</a:t>
            </a:r>
          </a:p>
        </p:txBody>
      </p:sp>
    </p:spTree>
    <p:extLst>
      <p:ext uri="{BB962C8B-B14F-4D97-AF65-F5344CB8AC3E}">
        <p14:creationId xmlns:p14="http://schemas.microsoft.com/office/powerpoint/2010/main" val="14181242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fontScale="85000" lnSpcReduction="2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and who feel the government is doing far too little to end the constant threat to them and their children. </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r>
              <a:rPr lang="en-US" altLang="en-US" sz="4000" dirty="0">
                <a:solidFill>
                  <a:schemeClr val="bg1"/>
                </a:solidFill>
                <a:latin typeface="Arial Rounded MT Bold" panose="020F0704030504030204" pitchFamily="34" charset="0"/>
                <a:cs typeface="Vilna" pitchFamily="2" charset="-79"/>
              </a:rPr>
              <a:t>A spokesman for the Islamic Jihad, which was responsible for the latest rocket barrage targeting the citizens of southern Israel, boasted of the group’s success in making life “hell” for people like Shani and </a:t>
            </a:r>
            <a:r>
              <a:rPr lang="en-US" altLang="en-US" sz="4000" dirty="0" err="1">
                <a:solidFill>
                  <a:schemeClr val="bg1"/>
                </a:solidFill>
                <a:latin typeface="Arial Rounded MT Bold" panose="020F0704030504030204" pitchFamily="34" charset="0"/>
                <a:cs typeface="Vilna" pitchFamily="2" charset="-79"/>
              </a:rPr>
              <a:t>Ilai</a:t>
            </a:r>
            <a:r>
              <a:rPr lang="en-US" altLang="en-US" sz="4000" dirty="0">
                <a:solidFill>
                  <a:schemeClr val="bg1"/>
                </a:solidFill>
                <a:latin typeface="Arial Rounded MT Bold" panose="020F0704030504030204" pitchFamily="34" charset="0"/>
                <a:cs typeface="Vilna" pitchFamily="2" charset="-79"/>
              </a:rPr>
              <a:t> Ben-Abu.</a:t>
            </a:r>
          </a:p>
        </p:txBody>
      </p:sp>
    </p:spTree>
    <p:extLst>
      <p:ext uri="{BB962C8B-B14F-4D97-AF65-F5344CB8AC3E}">
        <p14:creationId xmlns:p14="http://schemas.microsoft.com/office/powerpoint/2010/main" val="3163290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a:bodyPr>
          <a:lstStyle/>
          <a:p>
            <a:pPr algn="l"/>
            <a:r>
              <a:rPr lang="en-US" sz="4000" dirty="0">
                <a:solidFill>
                  <a:schemeClr val="bg1"/>
                </a:solidFill>
                <a:latin typeface="Arial Rounded MT Bold" panose="020F0704030504030204" pitchFamily="34" charset="0"/>
              </a:rPr>
              <a:t>Only 30% of congregational members are actively engaged. This is both a huge problem and a huge opportunity.</a:t>
            </a:r>
            <a:endParaRPr lang="en-US" altLang="en-US" sz="72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731433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r>
              <a:rPr lang="en-US" sz="3600" dirty="0">
                <a:solidFill>
                  <a:schemeClr val="bg1"/>
                </a:solidFill>
                <a:latin typeface="Arial Rounded MT Bold" panose="020F0704030504030204" pitchFamily="34" charset="0"/>
              </a:rPr>
              <a:t>You might be asking, “What is engagement?”</a:t>
            </a:r>
          </a:p>
          <a:p>
            <a:pPr algn="l"/>
            <a:r>
              <a:rPr lang="en-US" sz="3600" dirty="0">
                <a:solidFill>
                  <a:schemeClr val="bg1"/>
                </a:solidFill>
                <a:latin typeface="Arial Rounded MT Bold" panose="020F0704030504030204" pitchFamily="34" charset="0"/>
              </a:rPr>
              <a:t>I don’t know if we have a definitive answer, but we do have an answer. We call them the three key actions, and they are the things most rabbis want their congregational members to DO.</a:t>
            </a:r>
            <a:endParaRPr lang="en-US" altLang="en-US" sz="66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20832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lnSpcReduction="10000"/>
          </a:bodyPr>
          <a:lstStyle/>
          <a:p>
            <a:pPr algn="l"/>
            <a:r>
              <a:rPr lang="en-US" sz="3600" dirty="0">
                <a:solidFill>
                  <a:schemeClr val="bg1"/>
                </a:solidFill>
                <a:latin typeface="Arial Rounded MT Bold" panose="020F0704030504030204" pitchFamily="34" charset="0"/>
              </a:rPr>
              <a:t>You want your people to SERVE – inside the synagogue and out in the community, but definitely in the oneg. :) All congregations, large and small, need volunteers.</a:t>
            </a:r>
          </a:p>
          <a:p>
            <a:pPr algn="l"/>
            <a:r>
              <a:rPr lang="en-US" sz="3600" dirty="0">
                <a:solidFill>
                  <a:schemeClr val="bg1"/>
                </a:solidFill>
                <a:latin typeface="Arial Rounded MT Bold" panose="020F0704030504030204" pitchFamily="34" charset="0"/>
              </a:rPr>
              <a:t>You need your members to GIVE – not just of their time, but of their finances. It takes real money to run a growing congregation.</a:t>
            </a:r>
            <a:endParaRPr lang="en-US" altLang="en-US" sz="54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6563129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fontScale="92500"/>
          </a:bodyPr>
          <a:lstStyle/>
          <a:p>
            <a:pPr algn="l"/>
            <a:r>
              <a:rPr lang="en-US" sz="4000" dirty="0">
                <a:solidFill>
                  <a:schemeClr val="bg1"/>
                </a:solidFill>
                <a:latin typeface="Arial Rounded MT Bold" panose="020F0704030504030204" pitchFamily="34" charset="0"/>
              </a:rPr>
              <a:t>You wish your people would INVITE other people. It’s one thing to have a friendly and welcoming community, but it’s another thing to have a congregation that actively invites their friends, neighbors, and co-workers.  Seek Jewish contacts!</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6114952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External reasons to “give more careful heed to the things we have heard.</a:t>
            </a:r>
          </a:p>
          <a:p>
            <a:pPr marL="457200" indent="-457200" algn="l">
              <a:buFont typeface="+mj-lt"/>
              <a:buAutoNum type="arabicPeriod"/>
            </a:pPr>
            <a:r>
              <a:rPr lang="en-US" dirty="0"/>
              <a:t>Pornography plague</a:t>
            </a:r>
          </a:p>
          <a:p>
            <a:pPr marL="457200" indent="-457200" algn="l">
              <a:buFont typeface="+mj-lt"/>
              <a:buAutoNum type="arabicPeriod"/>
            </a:pPr>
            <a:r>
              <a:rPr lang="en-US" dirty="0"/>
              <a:t>COVID-19 plague</a:t>
            </a:r>
          </a:p>
          <a:p>
            <a:pPr marL="457200" indent="-457200" algn="l">
              <a:buFont typeface="+mj-lt"/>
              <a:buAutoNum type="arabicPeriod"/>
            </a:pPr>
            <a:r>
              <a:rPr lang="en-US" dirty="0"/>
              <a:t>Israeli wars</a:t>
            </a:r>
          </a:p>
          <a:p>
            <a:pPr marL="457200" indent="-457200" algn="l">
              <a:buFont typeface="+mj-lt"/>
              <a:buAutoNum type="arabicPeriod"/>
            </a:pPr>
            <a:r>
              <a:rPr lang="en-US" dirty="0"/>
              <a:t>Congregational commitment?</a:t>
            </a:r>
          </a:p>
          <a:p>
            <a:pPr marL="457200" indent="-457200" algn="l">
              <a:buFont typeface="+mj-lt"/>
              <a:buAutoNum type="arabicPeriod"/>
            </a:pPr>
            <a:endParaRPr lang="en-US" dirty="0"/>
          </a:p>
        </p:txBody>
      </p:sp>
    </p:spTree>
    <p:extLst>
      <p:ext uri="{BB962C8B-B14F-4D97-AF65-F5344CB8AC3E}">
        <p14:creationId xmlns:p14="http://schemas.microsoft.com/office/powerpoint/2010/main" val="3127064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Application: </a:t>
            </a:r>
            <a:r>
              <a:rPr lang="en-US" baseline="30000" dirty="0"/>
              <a:t>MJ 2.1-4 </a:t>
            </a:r>
            <a:r>
              <a:rPr lang="en-US" dirty="0"/>
              <a:t>Therefore, we must pay much more careful heed to the things we have heard, so that we will not drift away. </a:t>
            </a:r>
            <a:r>
              <a:rPr lang="en-US" b="1" baseline="30000" dirty="0"/>
              <a:t>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912057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2.5-12  [Quoting Ps 8 ] </a:t>
            </a:r>
            <a:r>
              <a:rPr lang="en-US" altLang="en-US" sz="4000" dirty="0">
                <a:solidFill>
                  <a:srgbClr val="FFFF99"/>
                </a:solidFill>
                <a:latin typeface="Arial Rounded MT Bold" panose="020F0704030504030204" pitchFamily="34" charset="0"/>
                <a:cs typeface="Vilna" pitchFamily="2" charset="-79"/>
              </a:rPr>
              <a:t>“What is mere man, that you concern yourself with him? or the son of man, that you watch over him with such care?  You made him a </a:t>
            </a:r>
            <a:r>
              <a:rPr lang="en-US" altLang="en-US" sz="4000" u="sng" dirty="0">
                <a:solidFill>
                  <a:srgbClr val="FFFF99"/>
                </a:solidFill>
                <a:latin typeface="Arial Rounded MT Bold" panose="020F0704030504030204" pitchFamily="34" charset="0"/>
                <a:cs typeface="Vilna" pitchFamily="2" charset="-79"/>
              </a:rPr>
              <a:t>little lower than the angels</a:t>
            </a:r>
            <a:r>
              <a:rPr lang="en-US" altLang="en-US" sz="4000" dirty="0">
                <a:solidFill>
                  <a:srgbClr val="FFFF99"/>
                </a:solidFill>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239839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5750"/>
            <a:ext cx="8229600" cy="4857750"/>
          </a:xfrm>
        </p:spPr>
        <p:txBody>
          <a:bodyPr>
            <a:normAutofit fontScale="92500" lnSpcReduction="10000"/>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MJ 2.5-12 [quoting Ps 8] </a:t>
            </a:r>
            <a:r>
              <a:rPr lang="en-US" altLang="en-US" sz="4000" dirty="0">
                <a:solidFill>
                  <a:srgbClr val="FFFF99"/>
                </a:solidFill>
                <a:latin typeface="Arial Rounded MT Bold" panose="020F0704030504030204" pitchFamily="34" charset="0"/>
                <a:cs typeface="Vilna" pitchFamily="2" charset="-79"/>
              </a:rPr>
              <a:t>you </a:t>
            </a:r>
            <a:r>
              <a:rPr lang="en-US" altLang="en-US" sz="4000" u="sng" dirty="0">
                <a:solidFill>
                  <a:srgbClr val="FFFF99"/>
                </a:solidFill>
                <a:latin typeface="Arial Rounded MT Bold" panose="020F0704030504030204" pitchFamily="34" charset="0"/>
                <a:cs typeface="Vilna" pitchFamily="2" charset="-79"/>
              </a:rPr>
              <a:t>crowned him with glory and honor</a:t>
            </a:r>
            <a:r>
              <a:rPr lang="en-US" altLang="en-US" sz="4000" dirty="0">
                <a:solidFill>
                  <a:srgbClr val="FFFF99"/>
                </a:solidFill>
                <a:latin typeface="Arial Rounded MT Bold" panose="020F0704030504030204" pitchFamily="34" charset="0"/>
                <a:cs typeface="Vilna" pitchFamily="2" charset="-79"/>
              </a:rPr>
              <a:t>, you put </a:t>
            </a:r>
            <a:r>
              <a:rPr lang="en-US" altLang="en-US" sz="4000" u="sng" dirty="0">
                <a:solidFill>
                  <a:srgbClr val="FFFF99"/>
                </a:solidFill>
                <a:latin typeface="Arial Rounded MT Bold" panose="020F0704030504030204" pitchFamily="34" charset="0"/>
                <a:cs typeface="Vilna" pitchFamily="2" charset="-79"/>
              </a:rPr>
              <a:t>everything</a:t>
            </a:r>
            <a:r>
              <a:rPr lang="en-US" altLang="en-US" sz="4000" dirty="0">
                <a:solidFill>
                  <a:srgbClr val="FFFF99"/>
                </a:solidFill>
                <a:latin typeface="Arial Rounded MT Bold" panose="020F0704030504030204" pitchFamily="34" charset="0"/>
                <a:cs typeface="Vilna" pitchFamily="2" charset="-79"/>
              </a:rPr>
              <a:t> in subjection under his feet</a:t>
            </a:r>
            <a:r>
              <a:rPr lang="en-US" altLang="en-US" sz="4000" dirty="0">
                <a:solidFill>
                  <a:schemeClr val="bg1"/>
                </a:solidFill>
                <a:latin typeface="Arial Rounded MT Bold" panose="020F0704030504030204" pitchFamily="34" charset="0"/>
                <a:cs typeface="Vilna" pitchFamily="2" charset="-79"/>
              </a:rPr>
              <a:t>.”   </a:t>
            </a:r>
          </a:p>
          <a:p>
            <a:pPr algn="l">
              <a:spcBef>
                <a:spcPct val="0"/>
              </a:spcBef>
            </a:pPr>
            <a:r>
              <a:rPr lang="en-US" altLang="en-US" sz="2800" dirty="0">
                <a:solidFill>
                  <a:schemeClr val="bg1"/>
                </a:solidFill>
                <a:latin typeface="Arial Rounded MT Bold" panose="020F0704030504030204" pitchFamily="34" charset="0"/>
                <a:cs typeface="Vilna" pitchFamily="2" charset="-79"/>
              </a:rPr>
              <a:t>[inspired comments]</a:t>
            </a:r>
            <a:r>
              <a:rPr lang="en-US" altLang="en-US" sz="4000" dirty="0">
                <a:solidFill>
                  <a:schemeClr val="bg1"/>
                </a:solidFill>
                <a:latin typeface="Arial Rounded MT Bold" panose="020F0704030504030204" pitchFamily="34" charset="0"/>
                <a:cs typeface="Vilna" pitchFamily="2" charset="-79"/>
              </a:rPr>
              <a:t> In subjecting </a:t>
            </a:r>
            <a:r>
              <a:rPr lang="en-US" altLang="en-US" sz="4000" dirty="0">
                <a:solidFill>
                  <a:srgbClr val="FFFF99"/>
                </a:solidFill>
                <a:latin typeface="Arial Rounded MT Bold" panose="020F0704030504030204" pitchFamily="34" charset="0"/>
                <a:cs typeface="Vilna" pitchFamily="2" charset="-79"/>
              </a:rPr>
              <a:t>everything</a:t>
            </a:r>
            <a:r>
              <a:rPr lang="en-US" altLang="en-US" sz="4000" dirty="0">
                <a:solidFill>
                  <a:schemeClr val="bg1"/>
                </a:solidFill>
                <a:latin typeface="Arial Rounded MT Bold" panose="020F0704030504030204" pitchFamily="34" charset="0"/>
                <a:cs typeface="Vilna" pitchFamily="2" charset="-79"/>
              </a:rPr>
              <a:t> to him, he left nothing </a:t>
            </a:r>
            <a:r>
              <a:rPr lang="en-US" altLang="en-US" sz="4000" dirty="0" err="1">
                <a:solidFill>
                  <a:schemeClr val="bg1"/>
                </a:solidFill>
                <a:latin typeface="Arial Rounded MT Bold" panose="020F0704030504030204" pitchFamily="34" charset="0"/>
                <a:cs typeface="Vilna" pitchFamily="2" charset="-79"/>
              </a:rPr>
              <a:t>unsubjected</a:t>
            </a:r>
            <a:r>
              <a:rPr lang="en-US" altLang="en-US" sz="4000" dirty="0">
                <a:solidFill>
                  <a:schemeClr val="bg1"/>
                </a:solidFill>
                <a:latin typeface="Arial Rounded MT Bold" panose="020F0704030504030204" pitchFamily="34" charset="0"/>
                <a:cs typeface="Vilna" pitchFamily="2" charset="-79"/>
              </a:rPr>
              <a:t> to him. However, at present, we don’t see </a:t>
            </a:r>
            <a:r>
              <a:rPr lang="en-US" altLang="en-US" sz="4000" dirty="0">
                <a:solidFill>
                  <a:srgbClr val="FFFF99"/>
                </a:solidFill>
                <a:latin typeface="Arial Rounded MT Bold" panose="020F0704030504030204" pitchFamily="34" charset="0"/>
                <a:cs typeface="Vilna" pitchFamily="2" charset="-79"/>
              </a:rPr>
              <a:t>everything</a:t>
            </a:r>
            <a:r>
              <a:rPr lang="en-US" altLang="en-US" sz="4000" dirty="0">
                <a:solidFill>
                  <a:schemeClr val="bg1"/>
                </a:solidFill>
                <a:latin typeface="Arial Rounded MT Bold" panose="020F0704030504030204" pitchFamily="34" charset="0"/>
                <a:cs typeface="Vilna" pitchFamily="2" charset="-79"/>
              </a:rPr>
              <a:t> subjected to him — </a:t>
            </a:r>
          </a:p>
        </p:txBody>
      </p:sp>
    </p:spTree>
    <p:extLst>
      <p:ext uri="{BB962C8B-B14F-4D97-AF65-F5344CB8AC3E}">
        <p14:creationId xmlns:p14="http://schemas.microsoft.com/office/powerpoint/2010/main" val="406867604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117729</TotalTime>
  <Words>5495</Words>
  <Application>Microsoft Office PowerPoint</Application>
  <PresentationFormat>Custom</PresentationFormat>
  <Paragraphs>431</Paragraphs>
  <Slides>78</Slides>
  <Notes>59</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78</vt:i4>
      </vt:variant>
    </vt:vector>
  </HeadingPairs>
  <TitlesOfParts>
    <vt:vector size="90" baseType="lpstr">
      <vt:lpstr>Arial</vt:lpstr>
      <vt:lpstr>Arial Rounded MT Bold</vt:lpstr>
      <vt:lpstr>Calibri</vt:lpstr>
      <vt:lpstr>Calibri Light</vt:lpstr>
      <vt:lpstr>David</vt:lpstr>
      <vt:lpstr>Georgia</vt:lpstr>
      <vt:lpstr>r</vt:lpstr>
      <vt:lpstr>Times New Roman</vt:lpstr>
      <vt:lpstr>1_Default Design</vt:lpstr>
      <vt:lpstr>Office Theme</vt:lpstr>
      <vt:lpstr>3_Default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3402</cp:revision>
  <dcterms:created xsi:type="dcterms:W3CDTF">2006-04-21T19:34:43Z</dcterms:created>
  <dcterms:modified xsi:type="dcterms:W3CDTF">2020-02-29T14:51:30Z</dcterms:modified>
</cp:coreProperties>
</file>