
<file path=[Content_Types].xml><?xml version="1.0" encoding="utf-8"?>
<Types xmlns="http://schemas.openxmlformats.org/package/2006/content-types">
  <Default Extension="gif" ContentType="video/unknown"/>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09" r:id="rId2"/>
  </p:sldMasterIdLst>
  <p:notesMasterIdLst>
    <p:notesMasterId r:id="rId98"/>
  </p:notesMasterIdLst>
  <p:handoutMasterIdLst>
    <p:handoutMasterId r:id="rId99"/>
  </p:handoutMasterIdLst>
  <p:sldIdLst>
    <p:sldId id="2045" r:id="rId3"/>
    <p:sldId id="61264" r:id="rId4"/>
    <p:sldId id="61263" r:id="rId5"/>
    <p:sldId id="61299" r:id="rId6"/>
    <p:sldId id="61233" r:id="rId7"/>
    <p:sldId id="61260" r:id="rId8"/>
    <p:sldId id="61110" r:id="rId9"/>
    <p:sldId id="61288" r:id="rId10"/>
    <p:sldId id="61289" r:id="rId11"/>
    <p:sldId id="61287" r:id="rId12"/>
    <p:sldId id="61312" r:id="rId13"/>
    <p:sldId id="61313" r:id="rId14"/>
    <p:sldId id="61314" r:id="rId15"/>
    <p:sldId id="61304" r:id="rId16"/>
    <p:sldId id="61305" r:id="rId17"/>
    <p:sldId id="61368" r:id="rId18"/>
    <p:sldId id="61322" r:id="rId19"/>
    <p:sldId id="335" r:id="rId20"/>
    <p:sldId id="61315" r:id="rId21"/>
    <p:sldId id="61290" r:id="rId22"/>
    <p:sldId id="61323" r:id="rId23"/>
    <p:sldId id="61324" r:id="rId24"/>
    <p:sldId id="61325" r:id="rId25"/>
    <p:sldId id="61295" r:id="rId26"/>
    <p:sldId id="61319" r:id="rId27"/>
    <p:sldId id="61168" r:id="rId28"/>
    <p:sldId id="61326" r:id="rId29"/>
    <p:sldId id="61331" r:id="rId30"/>
    <p:sldId id="61335" r:id="rId31"/>
    <p:sldId id="61321" r:id="rId32"/>
    <p:sldId id="61330" r:id="rId33"/>
    <p:sldId id="61329" r:id="rId34"/>
    <p:sldId id="61332" r:id="rId35"/>
    <p:sldId id="61340" r:id="rId36"/>
    <p:sldId id="61320" r:id="rId37"/>
    <p:sldId id="61341" r:id="rId38"/>
    <p:sldId id="61334" r:id="rId39"/>
    <p:sldId id="61339" r:id="rId40"/>
    <p:sldId id="61338" r:id="rId41"/>
    <p:sldId id="61343" r:id="rId42"/>
    <p:sldId id="61342" r:id="rId43"/>
    <p:sldId id="61337" r:id="rId44"/>
    <p:sldId id="61333" r:id="rId45"/>
    <p:sldId id="61348" r:id="rId46"/>
    <p:sldId id="61336" r:id="rId47"/>
    <p:sldId id="61293" r:id="rId48"/>
    <p:sldId id="61327" r:id="rId49"/>
    <p:sldId id="61356" r:id="rId50"/>
    <p:sldId id="61370" r:id="rId51"/>
    <p:sldId id="61355" r:id="rId52"/>
    <p:sldId id="61369" r:id="rId53"/>
    <p:sldId id="61300" r:id="rId54"/>
    <p:sldId id="61298" r:id="rId55"/>
    <p:sldId id="61303" r:id="rId56"/>
    <p:sldId id="61301" r:id="rId57"/>
    <p:sldId id="61358" r:id="rId58"/>
    <p:sldId id="61309" r:id="rId59"/>
    <p:sldId id="61229" r:id="rId60"/>
    <p:sldId id="61230" r:id="rId61"/>
    <p:sldId id="61232" r:id="rId62"/>
    <p:sldId id="61306" r:id="rId63"/>
    <p:sldId id="61360" r:id="rId64"/>
    <p:sldId id="61279" r:id="rId65"/>
    <p:sldId id="61278" r:id="rId66"/>
    <p:sldId id="61362" r:id="rId67"/>
    <p:sldId id="61361" r:id="rId68"/>
    <p:sldId id="61284" r:id="rId69"/>
    <p:sldId id="61349" r:id="rId70"/>
    <p:sldId id="61308" r:id="rId71"/>
    <p:sldId id="61359" r:id="rId72"/>
    <p:sldId id="61302" r:id="rId73"/>
    <p:sldId id="61307" r:id="rId74"/>
    <p:sldId id="61344" r:id="rId75"/>
    <p:sldId id="61371" r:id="rId76"/>
    <p:sldId id="61286" r:id="rId77"/>
    <p:sldId id="61350" r:id="rId78"/>
    <p:sldId id="61351" r:id="rId79"/>
    <p:sldId id="61353" r:id="rId80"/>
    <p:sldId id="61352" r:id="rId81"/>
    <p:sldId id="61354" r:id="rId82"/>
    <p:sldId id="61296" r:id="rId83"/>
    <p:sldId id="61357" r:id="rId84"/>
    <p:sldId id="61118" r:id="rId85"/>
    <p:sldId id="61270" r:id="rId86"/>
    <p:sldId id="61310" r:id="rId87"/>
    <p:sldId id="61283" r:id="rId88"/>
    <p:sldId id="61297" r:id="rId89"/>
    <p:sldId id="61367" r:id="rId90"/>
    <p:sldId id="60100" r:id="rId91"/>
    <p:sldId id="61366" r:id="rId92"/>
    <p:sldId id="61364" r:id="rId93"/>
    <p:sldId id="59283" r:id="rId94"/>
    <p:sldId id="61365" r:id="rId95"/>
    <p:sldId id="61363" r:id="rId96"/>
    <p:sldId id="61311" r:id="rId97"/>
  </p:sldIdLst>
  <p:sldSz cx="8778875" cy="5143500"/>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p15:clr>
            <a:srgbClr val="A4A3A4"/>
          </p15:clr>
        </p15:guide>
        <p15:guide id="2" pos="276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66"/>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05" autoAdjust="0"/>
    <p:restoredTop sz="91945" autoAdjust="0"/>
  </p:normalViewPr>
  <p:slideViewPr>
    <p:cSldViewPr>
      <p:cViewPr varScale="1">
        <p:scale>
          <a:sx n="107" d="100"/>
          <a:sy n="107" d="100"/>
        </p:scale>
        <p:origin x="126" y="414"/>
      </p:cViewPr>
      <p:guideLst>
        <p:guide orient="horz" pos="1620"/>
        <p:guide pos="2765"/>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7856"/>
    </p:cViewPr>
  </p:sorterViewPr>
  <p:notesViewPr>
    <p:cSldViewPr>
      <p:cViewPr varScale="1">
        <p:scale>
          <a:sx n="79" d="100"/>
          <a:sy n="79" d="100"/>
        </p:scale>
        <p:origin x="2022"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handoutMaster" Target="handoutMasters/handoutMaster1.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Letter to the Messianic Jews a 02.13 to 2.18 Broken Power of Death</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Mar 14.2020 5780</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Letter to the Messianic Jews a 02.13 to 2.18 Broken Power of Death</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Mar 14.2020 5780</a:t>
            </a:r>
          </a:p>
        </p:txBody>
      </p:sp>
      <p:sp>
        <p:nvSpPr>
          <p:cNvPr id="5124" name="Rectangle 4"/>
          <p:cNvSpPr>
            <a:spLocks noGrp="1" noRot="1" noChangeAspect="1" noChangeArrowheads="1" noTextEdit="1"/>
          </p:cNvSpPr>
          <p:nvPr>
            <p:ph type="sldImg" idx="2"/>
          </p:nvPr>
        </p:nvSpPr>
        <p:spPr bwMode="auto">
          <a:xfrm>
            <a:off x="503238" y="685800"/>
            <a:ext cx="585152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templeinstitute.org/new-location.ht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google.com/maps/uv?hl=en&amp;pb=!1s0x151d4af57a9329a1%3A0x81d1075dcacc6c30!3m1!7e115!4shttps%3A%2F%2Flh5.googleusercontent.com%2Fp%2FAF1QipOmajqmEhKIxLdcDY1TtxA_1IBF4yVfcsgh4p6-%3Dw286-h200-k-no!5s%E2%80%9CSheba%20Medical%20Center%20-%20Google%20Search!15sCAQ&amp;imagekey=!1e10!2sAF1QipOWtEFsaOvr0mBC1FhHT5Ekxd72likN_wnGDSYH&amp;sa=X&amp;ved=2ahUKEwj3w7S4jfvnAhUH2qwKHURFATwQoiowEnoECCEQB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targum.info/pss/ps1.htm"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targum.info/pss/ps1.htm"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vfinews.com/en/news/march-13-2020/hold-off-on-boycotting-israel?subscribed=true&amp;mc_cid=25677e84d1&amp;mc_eid=%5bUNIQID%5d"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en.wikipedia.org/wiki/Siege_of_Lachish#/media/File:Lachish_Relief,_British_Museum.jpg"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google.com/search?q=assyrian+siege+of+lachish&amp;safe=active&amp;sxsrf=ALeKk01b_H88BAAXsVwfvKctOtv0NxpEtQ:1584163983486&amp;tbm=isch&amp;source=iu&amp;ictx=1&amp;fir=f7bg4bZM9wPfGM%253A%252CWTAlhaErfZ2hAM%252C%252Fm%252F02x2j13&amp;vet=1&amp;usg=AI4_-kQm4XjXRbgBwxY7SXi-g_m2vDBBqA&amp;sa=X&amp;ved=2ahUKEwjEq4HcnpnoAhXIla0KHbVrDq0Q_B0wHHoECAsQAw#imgrc=XedHHBrHiESJeM"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jerusalemonline.com/survey-alarming-number-of-europeans-believe-jews-control-the-world/"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jerusalemonline.com/survey-alarming-number-of-europeans-believe-jews-control-the-world/"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jerusalemonline.com/survey-alarming-number-of-europeans-believe-jews-control-the-world/"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endtime.com/prophecy-news/kids-suffering-nightmares-lost-sleep-over-climate-fears/?utm_source=Endtime+Newsletter&amp;utm_campaign=bfa6fd0f65-19ENEWS+-+NEWSLETTER&amp;utm_medium=email&amp;utm_term=0_5ded71173e-bfa6fd0f65-54179837&amp;mc_cid=bfa6fd0f65&amp;mc_eid=59df1cdf24"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endtime.com/prophecy-news/kids-suffering-nightmares-lost-sleep-over-climate-fears/?utm_source=Endtime+Newsletter&amp;utm_campaign=bfa6fd0f65-19ENEWS+-+NEWSLETTER&amp;utm_medium=email&amp;utm_term=0_5ded71173e-bfa6fd0f65-54179837&amp;mc_cid=bfa6fd0f65&amp;mc_eid=59df1cdf24"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vfinews.com/en/news/march-3-2020/israel-eighth-most-expensive-country-in-the-world?subscribed=true&amp;mc_cid=217cebaddd&amp;mc_eid=%5bUNIQID%5d"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vfinews.com/en/news/march-3-2020/israel-eighth-most-expensive-country-in-the-world?subscribed=true&amp;mc_cid=217cebaddd&amp;mc_eid=%5bUNIQID%5d"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vfinews.com/en/news/march-3-2020/israel-eighth-most-expensive-country-in-the-world?subscribed=true&amp;mc_cid=217cebaddd&amp;mc_eid=%5bUNIQID%5d"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religionnews.com/2020/03/13/christian-love-in-a-time-of-coronavirus/"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religionnews.com/2020/03/13/christian-love-in-a-time-of-coronavirus/"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worthynews.com/47660-irans-leadership-falls-prey-to-coronavirus?utm_source=Worthy+Brief&amp;utm_campaign=76a32520c6-EMAIL_CAMPAIGN_2020_03_10_03_03&amp;utm_medium=email&amp;utm_term=0_d1151ee7ea-76a32520c6-104018657"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worthynews.com/47660-irans-leadership-falls-prey-to-coronavirus?utm_source=Worthy+Brief&amp;utm_campaign=76a32520c6-EMAIL_CAMPAIGN_2020_03_10_03_03&amp;utm_medium=email&amp;utm_term=0_d1151ee7ea-76a32520c6-104018657"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worthynews.com/47660-irans-leadership-falls-prey-to-coronavirus?utm_source=Worthy+Brief&amp;utm_campaign=76a32520c6-EMAIL_CAMPAIGN_2020_03_10_03_03&amp;utm_medium=email&amp;utm_term=0_d1151ee7ea-76a32520c6-104018657"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worthynews.com/47660-irans-leadership-falls-prey-to-coronavirus?utm_source=Worthy+Brief&amp;utm_campaign=76a32520c6-EMAIL_CAMPAIGN_2020_03_10_03_03&amp;utm_medium=email&amp;utm_term=0_d1151ee7ea-76a32520c6-104018657"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worthynews.com/47660-irans-leadership-falls-prey-to-coronavirus?utm_source=Worthy+Brief&amp;utm_campaign=76a32520c6-EMAIL_CAMPAIGN_2020_03_10_03_03&amp;utm_medium=email&amp;utm_term=0_d1151ee7ea-76a32520c6-104018657"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worthynews.com/47660-irans-leadership-falls-prey-to-coronavirus?utm_source=Worthy+Brief&amp;utm_campaign=76a32520c6-EMAIL_CAMPAIGN_2020_03_10_03_03&amp;utm_medium=email&amp;utm_term=0_d1151ee7ea-76a32520c6-104018657"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vfinews.com/en/news/march-10-2020/iran-plagued-with-plagues?subscribed=true&amp;mc_cid=fd2757b8e0&amp;mc_eid=%5bUNIQID%5d"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vfinews.com/en/news/march-10-2020/iran-plagued-with-plagues?subscribed=true&amp;mc_cid=fd2757b8e0&amp;mc_eid=%5bUNIQID%5d"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Letter to the Messianic Jews a 02.13 to 2.18 Broken Power of Death</a:t>
            </a:r>
          </a:p>
        </p:txBody>
      </p:sp>
      <p:sp>
        <p:nvSpPr>
          <p:cNvPr id="5" name="Rectangle 3"/>
          <p:cNvSpPr>
            <a:spLocks noGrp="1" noChangeArrowheads="1"/>
          </p:cNvSpPr>
          <p:nvPr>
            <p:ph type="dt" idx="1"/>
          </p:nvPr>
        </p:nvSpPr>
        <p:spPr>
          <a:ln/>
        </p:spPr>
        <p:txBody>
          <a:bodyPr/>
          <a:lstStyle/>
          <a:p>
            <a:r>
              <a:rPr lang="en-US" altLang="en-US">
                <a:solidFill>
                  <a:prstClr val="white"/>
                </a:solidFill>
              </a:rPr>
              <a:t>Mar 14.2020 5780</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b="1"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Letter to the Messianic Jews a 02.13 to 2.18 Broken Power of Death</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Mar 14.2020 5780</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22421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 of Friday night ~9 pm</a:t>
            </a:r>
          </a:p>
        </p:txBody>
      </p:sp>
      <p:sp>
        <p:nvSpPr>
          <p:cNvPr id="4" name="Header Placeholder 3"/>
          <p:cNvSpPr>
            <a:spLocks noGrp="1"/>
          </p:cNvSpPr>
          <p:nvPr>
            <p:ph type="hdr" sz="quarter"/>
          </p:nvPr>
        </p:nvSpPr>
        <p:spPr/>
        <p:txBody>
          <a:bodyPr/>
          <a:lstStyle/>
          <a:p>
            <a:r>
              <a:rPr lang="en-US" altLang="en-US"/>
              <a:t>Letter to the Messianic Jews a 02.13 to 2.18 Broken Power of Death</a:t>
            </a:r>
          </a:p>
        </p:txBody>
      </p:sp>
      <p:sp>
        <p:nvSpPr>
          <p:cNvPr id="5" name="Date Placeholder 4"/>
          <p:cNvSpPr>
            <a:spLocks noGrp="1"/>
          </p:cNvSpPr>
          <p:nvPr>
            <p:ph type="dt" idx="1"/>
          </p:nvPr>
        </p:nvSpPr>
        <p:spPr/>
        <p:txBody>
          <a:bodyPr/>
          <a:lstStyle/>
          <a:p>
            <a:r>
              <a:rPr lang="en-US" altLang="en-US"/>
              <a:t>Mar 14.2020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15</a:t>
            </a:fld>
            <a:endParaRPr lang="en-US" altLang="en-US"/>
          </a:p>
        </p:txBody>
      </p:sp>
    </p:spTree>
    <p:extLst>
      <p:ext uri="{BB962C8B-B14F-4D97-AF65-F5344CB8AC3E}">
        <p14:creationId xmlns:p14="http://schemas.microsoft.com/office/powerpoint/2010/main" val="1797641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Letter to the Messianic Jews a 02.13 to 2.18 Broken Power of Death</a:t>
            </a:r>
          </a:p>
        </p:txBody>
      </p:sp>
      <p:sp>
        <p:nvSpPr>
          <p:cNvPr id="5" name="Date Placeholder 4"/>
          <p:cNvSpPr>
            <a:spLocks noGrp="1"/>
          </p:cNvSpPr>
          <p:nvPr>
            <p:ph type="dt" idx="1"/>
          </p:nvPr>
        </p:nvSpPr>
        <p:spPr/>
        <p:txBody>
          <a:bodyPr/>
          <a:lstStyle/>
          <a:p>
            <a:r>
              <a:rPr lang="en-US" altLang="en-US"/>
              <a:t>Mar 14.2020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16</a:t>
            </a:fld>
            <a:endParaRPr lang="en-US" altLang="en-US"/>
          </a:p>
        </p:txBody>
      </p:sp>
    </p:spTree>
    <p:extLst>
      <p:ext uri="{BB962C8B-B14F-4D97-AF65-F5344CB8AC3E}">
        <p14:creationId xmlns:p14="http://schemas.microsoft.com/office/powerpoint/2010/main" val="3610926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Letter to the Messianic Jews a 02.13 to 2.18 Broken Power of Death</a:t>
            </a:r>
          </a:p>
        </p:txBody>
      </p:sp>
      <p:sp>
        <p:nvSpPr>
          <p:cNvPr id="5" name="Date Placeholder 4"/>
          <p:cNvSpPr>
            <a:spLocks noGrp="1"/>
          </p:cNvSpPr>
          <p:nvPr>
            <p:ph type="dt" idx="1"/>
          </p:nvPr>
        </p:nvSpPr>
        <p:spPr/>
        <p:txBody>
          <a:bodyPr/>
          <a:lstStyle/>
          <a:p>
            <a:r>
              <a:rPr lang="en-US" altLang="en-US"/>
              <a:t>Mar 14.2020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17</a:t>
            </a:fld>
            <a:endParaRPr lang="en-US" altLang="en-US"/>
          </a:p>
        </p:txBody>
      </p:sp>
    </p:spTree>
    <p:extLst>
      <p:ext uri="{BB962C8B-B14F-4D97-AF65-F5344CB8AC3E}">
        <p14:creationId xmlns:p14="http://schemas.microsoft.com/office/powerpoint/2010/main" val="3400163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a:t>Previously considered evidence that Messiah is the Son of G-d = G-d the Son, </a:t>
            </a:r>
          </a:p>
          <a:p>
            <a:endParaRPr lang="en-US" b="1" dirty="0"/>
          </a:p>
          <a:p>
            <a:r>
              <a:rPr lang="en-US" b="1" dirty="0"/>
              <a:t>now Messiah Son of Man, one of us!</a:t>
            </a:r>
          </a:p>
        </p:txBody>
      </p:sp>
      <p:sp>
        <p:nvSpPr>
          <p:cNvPr id="4" name="Header Placeholder 3"/>
          <p:cNvSpPr>
            <a:spLocks noGrp="1"/>
          </p:cNvSpPr>
          <p:nvPr>
            <p:ph type="hdr" sz="quarter"/>
          </p:nvPr>
        </p:nvSpPr>
        <p:spPr/>
        <p:txBody>
          <a:bodyPr/>
          <a:lstStyle/>
          <a:p>
            <a:r>
              <a:rPr lang="en-US" altLang="en-US"/>
              <a:t>Letter to the Messianic Jews a 02.13 to 2.18 Broken Power of Death</a:t>
            </a:r>
          </a:p>
        </p:txBody>
      </p:sp>
      <p:sp>
        <p:nvSpPr>
          <p:cNvPr id="5" name="Date Placeholder 4"/>
          <p:cNvSpPr>
            <a:spLocks noGrp="1"/>
          </p:cNvSpPr>
          <p:nvPr>
            <p:ph type="dt" idx="1"/>
          </p:nvPr>
        </p:nvSpPr>
        <p:spPr/>
        <p:txBody>
          <a:bodyPr/>
          <a:lstStyle/>
          <a:p>
            <a:r>
              <a:rPr lang="en-US" altLang="en-US"/>
              <a:t>Mar 14.2020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18</a:t>
            </a:fld>
            <a:endParaRPr lang="en-US" altLang="en-US"/>
          </a:p>
        </p:txBody>
      </p:sp>
    </p:spTree>
    <p:extLst>
      <p:ext uri="{BB962C8B-B14F-4D97-AF65-F5344CB8AC3E}">
        <p14:creationId xmlns:p14="http://schemas.microsoft.com/office/powerpoint/2010/main" val="2722513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20675" y="4114799"/>
            <a:ext cx="6232525" cy="4570413"/>
          </a:xfrm>
        </p:spPr>
        <p:txBody>
          <a:bodyPr/>
          <a:lstStyle/>
          <a:p>
            <a:r>
              <a:rPr lang="en-US" dirty="0">
                <a:hlinkClick r:id="rId3"/>
              </a:rPr>
              <a:t>https://www.templeinstitute.org/new-location.htm</a:t>
            </a:r>
            <a:r>
              <a:rPr lang="en-US" dirty="0"/>
              <a:t>    </a:t>
            </a: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Letter to the Messianic Jews a 02.13 to 2.18 Broken Power of Death</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Mar 14.2020 5780</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611982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Letter to the Messianic Jews a 02.13 to 2.18 Broken Power of Death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14.2020 5780</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297490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Letter to the Messianic Jews a 02.13 to 2.18 Broken Power of Death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14.2020 5780</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353069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Letter to the Messianic Jews a 02.13 to 2.18 Broken Power of Death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14.2020 5780</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977597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Letter to the Messianic Jews a 02.13 to 2.18 Broken Power of Death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14.2020 5780</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508214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t>Enrique Saldivar</a:t>
            </a:r>
          </a:p>
          <a:p>
            <a:r>
              <a:rPr lang="en-US" sz="1050" dirty="0">
                <a:hlinkClick r:id="rId3"/>
              </a:rPr>
              <a:t>https://www.google.com/maps/uv?hl=en&amp;pb=!1s0x151d4af57a9329a1%3A0x81d1075dcacc6c30!3m1!7e115!4shttps%3A%2F%2Flh5.googleusercontent.com%2Fp%2FAF1QipOmajqmEhKIxLdcDY1TtxA_1IBF4yVfcsgh4p6-%3Dw286-h200-k-no!5s%E2%80%9CSheba%20Medical%20Center%20-%20Google%20Search!15sCAQ&amp;imagekey=!1e10!2sAF1QipOWtEFsaOvr0mBC1FhHT5Ekxd72likN_wnGDSYH&amp;sa=X&amp;ved=2ahUKEwj3w7S4jfvnAhUH2qwKHURFATwQoiowEnoECCEQBg</a:t>
            </a:r>
            <a:endParaRPr lang="en-US" sz="1050" dirty="0"/>
          </a:p>
        </p:txBody>
      </p:sp>
      <p:sp>
        <p:nvSpPr>
          <p:cNvPr id="4" name="Header Placeholder 3"/>
          <p:cNvSpPr>
            <a:spLocks noGrp="1"/>
          </p:cNvSpPr>
          <p:nvPr>
            <p:ph type="hdr" sz="quarter"/>
          </p:nvPr>
        </p:nvSpPr>
        <p:spPr/>
        <p:txBody>
          <a:bodyPr/>
          <a:lstStyle/>
          <a:p>
            <a:r>
              <a:rPr lang="en-US" altLang="en-US"/>
              <a:t>Letter to the Messianic Jews a 02.13 to 2.18 Broken Power of Death</a:t>
            </a:r>
          </a:p>
        </p:txBody>
      </p:sp>
      <p:sp>
        <p:nvSpPr>
          <p:cNvPr id="5" name="Date Placeholder 4"/>
          <p:cNvSpPr>
            <a:spLocks noGrp="1"/>
          </p:cNvSpPr>
          <p:nvPr>
            <p:ph type="dt" idx="1"/>
          </p:nvPr>
        </p:nvSpPr>
        <p:spPr/>
        <p:txBody>
          <a:bodyPr/>
          <a:lstStyle/>
          <a:p>
            <a:r>
              <a:rPr lang="en-US" altLang="en-US"/>
              <a:t>Mar 14.2020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a:t>
            </a:fld>
            <a:endParaRPr lang="en-US" altLang="en-US"/>
          </a:p>
        </p:txBody>
      </p:sp>
    </p:spTree>
    <p:extLst>
      <p:ext uri="{BB962C8B-B14F-4D97-AF65-F5344CB8AC3E}">
        <p14:creationId xmlns:p14="http://schemas.microsoft.com/office/powerpoint/2010/main" val="2072524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Letter to the Messianic Jews a 02.13 to 2.18 Broken Power of Death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14.2020 5780</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890785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Letter to the Messianic Jews a 02.13 to 2.18 Broken Power of Death</a:t>
            </a:r>
          </a:p>
        </p:txBody>
      </p:sp>
      <p:sp>
        <p:nvSpPr>
          <p:cNvPr id="5" name="Date Placeholder 4"/>
          <p:cNvSpPr>
            <a:spLocks noGrp="1"/>
          </p:cNvSpPr>
          <p:nvPr>
            <p:ph type="dt" idx="1"/>
          </p:nvPr>
        </p:nvSpPr>
        <p:spPr/>
        <p:txBody>
          <a:bodyPr/>
          <a:lstStyle/>
          <a:p>
            <a:r>
              <a:rPr lang="en-US" altLang="en-US"/>
              <a:t>Mar 14.2020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25</a:t>
            </a:fld>
            <a:endParaRPr lang="en-US" altLang="en-US"/>
          </a:p>
        </p:txBody>
      </p:sp>
    </p:spTree>
    <p:extLst>
      <p:ext uri="{BB962C8B-B14F-4D97-AF65-F5344CB8AC3E}">
        <p14:creationId xmlns:p14="http://schemas.microsoft.com/office/powerpoint/2010/main" val="1782669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Letter to the Messianic Jews a 02.13 to 2.18 Broken Power of Death</a:t>
            </a:r>
          </a:p>
        </p:txBody>
      </p:sp>
      <p:sp>
        <p:nvSpPr>
          <p:cNvPr id="5" name="Date Placeholder 4"/>
          <p:cNvSpPr>
            <a:spLocks noGrp="1"/>
          </p:cNvSpPr>
          <p:nvPr>
            <p:ph type="dt" idx="1"/>
          </p:nvPr>
        </p:nvSpPr>
        <p:spPr/>
        <p:txBody>
          <a:bodyPr/>
          <a:lstStyle/>
          <a:p>
            <a:r>
              <a:rPr lang="en-US" altLang="en-US"/>
              <a:t>Mar 14.2020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26</a:t>
            </a:fld>
            <a:endParaRPr lang="en-US" altLang="en-US"/>
          </a:p>
        </p:txBody>
      </p:sp>
    </p:spTree>
    <p:extLst>
      <p:ext uri="{BB962C8B-B14F-4D97-AF65-F5344CB8AC3E}">
        <p14:creationId xmlns:p14="http://schemas.microsoft.com/office/powerpoint/2010/main" val="5258252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Letter to the Messianic Jews a 02.13 to 2.18 Broken Power of Death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14.2020 5780</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4297737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Letter to the Messianic Jews a 02.13 to 2.18 Broken Power of Death</a:t>
            </a:r>
          </a:p>
        </p:txBody>
      </p:sp>
      <p:sp>
        <p:nvSpPr>
          <p:cNvPr id="5" name="Date Placeholder 4"/>
          <p:cNvSpPr>
            <a:spLocks noGrp="1"/>
          </p:cNvSpPr>
          <p:nvPr>
            <p:ph type="dt" idx="1"/>
          </p:nvPr>
        </p:nvSpPr>
        <p:spPr/>
        <p:txBody>
          <a:bodyPr/>
          <a:lstStyle/>
          <a:p>
            <a:r>
              <a:rPr lang="en-US" altLang="en-US"/>
              <a:t>Mar 14.2020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28</a:t>
            </a:fld>
            <a:endParaRPr lang="en-US" altLang="en-US"/>
          </a:p>
        </p:txBody>
      </p:sp>
    </p:spTree>
    <p:extLst>
      <p:ext uri="{BB962C8B-B14F-4D97-AF65-F5344CB8AC3E}">
        <p14:creationId xmlns:p14="http://schemas.microsoft.com/office/powerpoint/2010/main" val="16519105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Maybe a metaphor in general, but literal in the case of Messiah Yeshua</a:t>
            </a:r>
          </a:p>
        </p:txBody>
      </p:sp>
      <p:sp>
        <p:nvSpPr>
          <p:cNvPr id="4" name="Header Placeholder 3"/>
          <p:cNvSpPr>
            <a:spLocks noGrp="1"/>
          </p:cNvSpPr>
          <p:nvPr>
            <p:ph type="hdr" sz="quarter"/>
          </p:nvPr>
        </p:nvSpPr>
        <p:spPr/>
        <p:txBody>
          <a:bodyPr/>
          <a:lstStyle/>
          <a:p>
            <a:r>
              <a:rPr lang="en-US" altLang="en-US"/>
              <a:t>Letter to the Messianic Jews a 02.13 to 2.18 Broken Power of Death</a:t>
            </a:r>
          </a:p>
        </p:txBody>
      </p:sp>
      <p:sp>
        <p:nvSpPr>
          <p:cNvPr id="5" name="Date Placeholder 4"/>
          <p:cNvSpPr>
            <a:spLocks noGrp="1"/>
          </p:cNvSpPr>
          <p:nvPr>
            <p:ph type="dt" idx="1"/>
          </p:nvPr>
        </p:nvSpPr>
        <p:spPr/>
        <p:txBody>
          <a:bodyPr/>
          <a:lstStyle/>
          <a:p>
            <a:r>
              <a:rPr lang="en-US" altLang="en-US"/>
              <a:t>Mar 14.2020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29</a:t>
            </a:fld>
            <a:endParaRPr lang="en-US" altLang="en-US"/>
          </a:p>
        </p:txBody>
      </p:sp>
    </p:spTree>
    <p:extLst>
      <p:ext uri="{BB962C8B-B14F-4D97-AF65-F5344CB8AC3E}">
        <p14:creationId xmlns:p14="http://schemas.microsoft.com/office/powerpoint/2010/main" val="514940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http://www.targum.info/pss/ps1.htm</a:t>
            </a:r>
            <a:endParaRPr lang="en-US" dirty="0"/>
          </a:p>
          <a:p>
            <a:r>
              <a:rPr kumimoji="0" lang="en-US" sz="4000" b="1" i="0" u="none" strike="noStrike" kern="0" cap="none" spc="0" normalizeH="0" baseline="0" noProof="0" dirty="0">
                <a:ln>
                  <a:noFill/>
                </a:ln>
                <a:solidFill>
                  <a:srgbClr val="FFFFFF"/>
                </a:solidFill>
                <a:effectLst/>
                <a:uLnTx/>
                <a:uFillTx/>
                <a:latin typeface="Arial Rounded MT Bold"/>
                <a:ea typeface="+mn-ea"/>
                <a:cs typeface="+mn-cs"/>
              </a:rPr>
              <a:t>Ancient Aramaic language translation, really paraphrase</a:t>
            </a:r>
            <a:endParaRPr lang="en-US" b="1" dirty="0"/>
          </a:p>
        </p:txBody>
      </p:sp>
      <p:sp>
        <p:nvSpPr>
          <p:cNvPr id="4" name="Header Placeholder 3"/>
          <p:cNvSpPr>
            <a:spLocks noGrp="1"/>
          </p:cNvSpPr>
          <p:nvPr>
            <p:ph type="hdr" sz="quarter"/>
          </p:nvPr>
        </p:nvSpPr>
        <p:spPr/>
        <p:txBody>
          <a:bodyPr/>
          <a:lstStyle/>
          <a:p>
            <a:r>
              <a:rPr lang="en-US" altLang="en-US"/>
              <a:t>Letter to the Messianic Jews a 02.13 to 2.18 Broken Power of Death</a:t>
            </a:r>
          </a:p>
        </p:txBody>
      </p:sp>
      <p:sp>
        <p:nvSpPr>
          <p:cNvPr id="5" name="Date Placeholder 4"/>
          <p:cNvSpPr>
            <a:spLocks noGrp="1"/>
          </p:cNvSpPr>
          <p:nvPr>
            <p:ph type="dt" idx="1"/>
          </p:nvPr>
        </p:nvSpPr>
        <p:spPr/>
        <p:txBody>
          <a:bodyPr/>
          <a:lstStyle/>
          <a:p>
            <a:r>
              <a:rPr lang="en-US" altLang="en-US"/>
              <a:t>Mar 14.2020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30</a:t>
            </a:fld>
            <a:endParaRPr lang="en-US" altLang="en-US"/>
          </a:p>
        </p:txBody>
      </p:sp>
    </p:spTree>
    <p:extLst>
      <p:ext uri="{BB962C8B-B14F-4D97-AF65-F5344CB8AC3E}">
        <p14:creationId xmlns:p14="http://schemas.microsoft.com/office/powerpoint/2010/main" val="11836089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http://www.targum.info/pss/ps1.htm</a:t>
            </a:r>
            <a:endParaRPr lang="en-US" dirty="0"/>
          </a:p>
        </p:txBody>
      </p:sp>
      <p:sp>
        <p:nvSpPr>
          <p:cNvPr id="4" name="Header Placeholder 3"/>
          <p:cNvSpPr>
            <a:spLocks noGrp="1"/>
          </p:cNvSpPr>
          <p:nvPr>
            <p:ph type="hdr" sz="quarter"/>
          </p:nvPr>
        </p:nvSpPr>
        <p:spPr/>
        <p:txBody>
          <a:bodyPr/>
          <a:lstStyle/>
          <a:p>
            <a:r>
              <a:rPr lang="en-US" altLang="en-US"/>
              <a:t>Letter to the Messianic Jews a 02.13 to 2.18 Broken Power of Death</a:t>
            </a:r>
          </a:p>
        </p:txBody>
      </p:sp>
      <p:sp>
        <p:nvSpPr>
          <p:cNvPr id="5" name="Date Placeholder 4"/>
          <p:cNvSpPr>
            <a:spLocks noGrp="1"/>
          </p:cNvSpPr>
          <p:nvPr>
            <p:ph type="dt" idx="1"/>
          </p:nvPr>
        </p:nvSpPr>
        <p:spPr/>
        <p:txBody>
          <a:bodyPr/>
          <a:lstStyle/>
          <a:p>
            <a:r>
              <a:rPr lang="en-US" altLang="en-US"/>
              <a:t>Mar 14.2020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31</a:t>
            </a:fld>
            <a:endParaRPr lang="en-US" altLang="en-US"/>
          </a:p>
        </p:txBody>
      </p:sp>
    </p:spTree>
    <p:extLst>
      <p:ext uri="{BB962C8B-B14F-4D97-AF65-F5344CB8AC3E}">
        <p14:creationId xmlns:p14="http://schemas.microsoft.com/office/powerpoint/2010/main" val="2201300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Letter to the Messianic Jews a 02.13 to 2.18 Broken Power of Death</a:t>
            </a:r>
          </a:p>
        </p:txBody>
      </p:sp>
      <p:sp>
        <p:nvSpPr>
          <p:cNvPr id="5" name="Date Placeholder 4"/>
          <p:cNvSpPr>
            <a:spLocks noGrp="1"/>
          </p:cNvSpPr>
          <p:nvPr>
            <p:ph type="dt" idx="1"/>
          </p:nvPr>
        </p:nvSpPr>
        <p:spPr/>
        <p:txBody>
          <a:bodyPr/>
          <a:lstStyle/>
          <a:p>
            <a:r>
              <a:rPr lang="en-US" altLang="en-US"/>
              <a:t>Mar 14.2020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32</a:t>
            </a:fld>
            <a:endParaRPr lang="en-US" altLang="en-US"/>
          </a:p>
        </p:txBody>
      </p:sp>
    </p:spTree>
    <p:extLst>
      <p:ext uri="{BB962C8B-B14F-4D97-AF65-F5344CB8AC3E}">
        <p14:creationId xmlns:p14="http://schemas.microsoft.com/office/powerpoint/2010/main" val="36422112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Letter to the Messianic Jews a 02.13 to 2.18 Broken Power of Death</a:t>
            </a:r>
          </a:p>
        </p:txBody>
      </p:sp>
      <p:sp>
        <p:nvSpPr>
          <p:cNvPr id="5" name="Date Placeholder 4"/>
          <p:cNvSpPr>
            <a:spLocks noGrp="1"/>
          </p:cNvSpPr>
          <p:nvPr>
            <p:ph type="dt" idx="1"/>
          </p:nvPr>
        </p:nvSpPr>
        <p:spPr/>
        <p:txBody>
          <a:bodyPr/>
          <a:lstStyle/>
          <a:p>
            <a:r>
              <a:rPr lang="en-US" altLang="en-US"/>
              <a:t>Mar 14.2020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33</a:t>
            </a:fld>
            <a:endParaRPr lang="en-US" altLang="en-US"/>
          </a:p>
        </p:txBody>
      </p:sp>
    </p:spTree>
    <p:extLst>
      <p:ext uri="{BB962C8B-B14F-4D97-AF65-F5344CB8AC3E}">
        <p14:creationId xmlns:p14="http://schemas.microsoft.com/office/powerpoint/2010/main" val="3532881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hlinkClick r:id="rId3"/>
              </a:rPr>
              <a:t>https://vfinews.com/en/news/march-13-2020/hold-off-on-boycotting-israel?subscribed=true&amp;mc_cid=25677e84d1&amp;mc_eid=[UNIQID]</a:t>
            </a:r>
            <a:endParaRPr lang="en-US" sz="1050"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Letter to the Messianic Jews a 02.13 to 2.18 Broken Power of Death</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Mar 14.2020 5780</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1349075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Letter to the Messianic Jews a 02.13 to 2.18 Broken Power of Death</a:t>
            </a:r>
          </a:p>
        </p:txBody>
      </p:sp>
      <p:sp>
        <p:nvSpPr>
          <p:cNvPr id="5" name="Date Placeholder 4"/>
          <p:cNvSpPr>
            <a:spLocks noGrp="1"/>
          </p:cNvSpPr>
          <p:nvPr>
            <p:ph type="dt" idx="1"/>
          </p:nvPr>
        </p:nvSpPr>
        <p:spPr/>
        <p:txBody>
          <a:bodyPr/>
          <a:lstStyle/>
          <a:p>
            <a:r>
              <a:rPr lang="en-US" altLang="en-US"/>
              <a:t>Mar 14.2020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34</a:t>
            </a:fld>
            <a:endParaRPr lang="en-US" altLang="en-US"/>
          </a:p>
        </p:txBody>
      </p:sp>
    </p:spTree>
    <p:extLst>
      <p:ext uri="{BB962C8B-B14F-4D97-AF65-F5344CB8AC3E}">
        <p14:creationId xmlns:p14="http://schemas.microsoft.com/office/powerpoint/2010/main" val="24257649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Letter to the Messianic Jews a 02.13 to 2.18 Broken Power of Death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14.2020 5780</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b="1" dirty="0"/>
              <a:t>Keep in mind, about the prophet </a:t>
            </a:r>
            <a:r>
              <a:rPr lang="en-US" altLang="en-US" b="1" dirty="0" err="1"/>
              <a:t>Yeshyahu</a:t>
            </a:r>
            <a:r>
              <a:rPr lang="en-US" altLang="en-US" b="1" dirty="0"/>
              <a:t>/Isaiah</a:t>
            </a:r>
          </a:p>
        </p:txBody>
      </p:sp>
    </p:spTree>
    <p:extLst>
      <p:ext uri="{BB962C8B-B14F-4D97-AF65-F5344CB8AC3E}">
        <p14:creationId xmlns:p14="http://schemas.microsoft.com/office/powerpoint/2010/main" val="5040792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Letter to the Messianic Jews a 02.13 to 2.18 Broken Power of Death</a:t>
            </a:r>
          </a:p>
        </p:txBody>
      </p:sp>
      <p:sp>
        <p:nvSpPr>
          <p:cNvPr id="5" name="Date Placeholder 4"/>
          <p:cNvSpPr>
            <a:spLocks noGrp="1"/>
          </p:cNvSpPr>
          <p:nvPr>
            <p:ph type="dt" idx="1"/>
          </p:nvPr>
        </p:nvSpPr>
        <p:spPr/>
        <p:txBody>
          <a:bodyPr/>
          <a:lstStyle/>
          <a:p>
            <a:r>
              <a:rPr lang="en-US" altLang="en-US"/>
              <a:t>Mar 14.2020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36</a:t>
            </a:fld>
            <a:endParaRPr lang="en-US" altLang="en-US"/>
          </a:p>
        </p:txBody>
      </p:sp>
    </p:spTree>
    <p:extLst>
      <p:ext uri="{BB962C8B-B14F-4D97-AF65-F5344CB8AC3E}">
        <p14:creationId xmlns:p14="http://schemas.microsoft.com/office/powerpoint/2010/main" val="15517323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Letter to the Messianic Jews a 02.13 to 2.18 Broken Power of Death</a:t>
            </a:r>
          </a:p>
        </p:txBody>
      </p:sp>
      <p:sp>
        <p:nvSpPr>
          <p:cNvPr id="5" name="Date Placeholder 4"/>
          <p:cNvSpPr>
            <a:spLocks noGrp="1"/>
          </p:cNvSpPr>
          <p:nvPr>
            <p:ph type="dt" idx="1"/>
          </p:nvPr>
        </p:nvSpPr>
        <p:spPr/>
        <p:txBody>
          <a:bodyPr/>
          <a:lstStyle/>
          <a:p>
            <a:r>
              <a:rPr lang="en-US" altLang="en-US"/>
              <a:t>Mar 14.2020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37</a:t>
            </a:fld>
            <a:endParaRPr lang="en-US" altLang="en-US"/>
          </a:p>
        </p:txBody>
      </p:sp>
    </p:spTree>
    <p:extLst>
      <p:ext uri="{BB962C8B-B14F-4D97-AF65-F5344CB8AC3E}">
        <p14:creationId xmlns:p14="http://schemas.microsoft.com/office/powerpoint/2010/main" val="6284217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Letter to the Messianic Jews a 02.13 to 2.18 Broken Power of Death</a:t>
            </a:r>
          </a:p>
        </p:txBody>
      </p:sp>
      <p:sp>
        <p:nvSpPr>
          <p:cNvPr id="5" name="Date Placeholder 4"/>
          <p:cNvSpPr>
            <a:spLocks noGrp="1"/>
          </p:cNvSpPr>
          <p:nvPr>
            <p:ph type="dt" idx="1"/>
          </p:nvPr>
        </p:nvSpPr>
        <p:spPr/>
        <p:txBody>
          <a:bodyPr/>
          <a:lstStyle/>
          <a:p>
            <a:r>
              <a:rPr lang="en-US" altLang="en-US"/>
              <a:t>Mar 14.2020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38</a:t>
            </a:fld>
            <a:endParaRPr lang="en-US" altLang="en-US"/>
          </a:p>
        </p:txBody>
      </p:sp>
    </p:spTree>
    <p:extLst>
      <p:ext uri="{BB962C8B-B14F-4D97-AF65-F5344CB8AC3E}">
        <p14:creationId xmlns:p14="http://schemas.microsoft.com/office/powerpoint/2010/main" val="7097510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Assyrians were famous for piles of skulls.  Dreadfully cruel.  Ancient depiction, perspective of siege ramps.   Relief picture of the battle now in the British museum.</a:t>
            </a:r>
          </a:p>
          <a:p>
            <a:r>
              <a:rPr lang="en-US" sz="1050" dirty="0">
                <a:hlinkClick r:id="rId3"/>
              </a:rPr>
              <a:t>https://en.wikipedia.org/wiki/Siege_of_Lachish#/media/File:Lachish_Relief,_British_Museum.jpg</a:t>
            </a:r>
            <a:endParaRPr lang="en-US" sz="1050" dirty="0"/>
          </a:p>
        </p:txBody>
      </p:sp>
      <p:sp>
        <p:nvSpPr>
          <p:cNvPr id="4" name="Header Placeholder 3"/>
          <p:cNvSpPr>
            <a:spLocks noGrp="1"/>
          </p:cNvSpPr>
          <p:nvPr>
            <p:ph type="hdr" sz="quarter"/>
          </p:nvPr>
        </p:nvSpPr>
        <p:spPr/>
        <p:txBody>
          <a:bodyPr/>
          <a:lstStyle/>
          <a:p>
            <a:r>
              <a:rPr lang="en-US" altLang="en-US"/>
              <a:t>Letter to the Messianic Jews a 02.13 to 2.18 Broken Power of Death</a:t>
            </a:r>
          </a:p>
        </p:txBody>
      </p:sp>
      <p:sp>
        <p:nvSpPr>
          <p:cNvPr id="5" name="Date Placeholder 4"/>
          <p:cNvSpPr>
            <a:spLocks noGrp="1"/>
          </p:cNvSpPr>
          <p:nvPr>
            <p:ph type="dt" idx="1"/>
          </p:nvPr>
        </p:nvSpPr>
        <p:spPr/>
        <p:txBody>
          <a:bodyPr/>
          <a:lstStyle/>
          <a:p>
            <a:r>
              <a:rPr lang="en-US" altLang="en-US"/>
              <a:t>Mar 14.2020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39</a:t>
            </a:fld>
            <a:endParaRPr lang="en-US" altLang="en-US"/>
          </a:p>
        </p:txBody>
      </p:sp>
    </p:spTree>
    <p:extLst>
      <p:ext uri="{BB962C8B-B14F-4D97-AF65-F5344CB8AC3E}">
        <p14:creationId xmlns:p14="http://schemas.microsoft.com/office/powerpoint/2010/main" val="15239971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Impaled prisoners</a:t>
            </a:r>
          </a:p>
          <a:p>
            <a:r>
              <a:rPr lang="en-US" sz="1050" dirty="0">
                <a:hlinkClick r:id="rId3"/>
              </a:rPr>
              <a:t>https://www.google.com/search?q=assyrian+siege+of+lachish&amp;safe=active&amp;sxsrf=ALeKk01b_H88BAAXsVwfvKctOtv0NxpEtQ:1584163983486&amp;tbm=isch&amp;source=iu&amp;ictx=1&amp;fir=f7bg4bZM9wPfGM%253A%252CWTAlhaErfZ2hAM%252C%252Fm%252F02x2j13&amp;vet=1&amp;usg=AI4_-kQm4XjXRbgBwxY7SXi-g_m2vDBBqA&amp;sa=X&amp;ved=2ahUKEwjEq4HcnpnoAhXIla0KHbVrDq0Q_B0wHHoECAsQAw#imgrc=XedHHBrHiESJeM</a:t>
            </a:r>
            <a:endParaRPr lang="en-US" sz="1050" dirty="0"/>
          </a:p>
        </p:txBody>
      </p:sp>
      <p:sp>
        <p:nvSpPr>
          <p:cNvPr id="4" name="Header Placeholder 3"/>
          <p:cNvSpPr>
            <a:spLocks noGrp="1"/>
          </p:cNvSpPr>
          <p:nvPr>
            <p:ph type="hdr" sz="quarter"/>
          </p:nvPr>
        </p:nvSpPr>
        <p:spPr/>
        <p:txBody>
          <a:bodyPr/>
          <a:lstStyle/>
          <a:p>
            <a:r>
              <a:rPr lang="en-US" altLang="en-US"/>
              <a:t>Letter to the Messianic Jews a 02.13 to 2.18 Broken Power of Death</a:t>
            </a:r>
          </a:p>
        </p:txBody>
      </p:sp>
      <p:sp>
        <p:nvSpPr>
          <p:cNvPr id="5" name="Date Placeholder 4"/>
          <p:cNvSpPr>
            <a:spLocks noGrp="1"/>
          </p:cNvSpPr>
          <p:nvPr>
            <p:ph type="dt" idx="1"/>
          </p:nvPr>
        </p:nvSpPr>
        <p:spPr/>
        <p:txBody>
          <a:bodyPr/>
          <a:lstStyle/>
          <a:p>
            <a:r>
              <a:rPr lang="en-US" altLang="en-US"/>
              <a:t>Mar 14.2020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41</a:t>
            </a:fld>
            <a:endParaRPr lang="en-US" altLang="en-US"/>
          </a:p>
        </p:txBody>
      </p:sp>
    </p:spTree>
    <p:extLst>
      <p:ext uri="{BB962C8B-B14F-4D97-AF65-F5344CB8AC3E}">
        <p14:creationId xmlns:p14="http://schemas.microsoft.com/office/powerpoint/2010/main" val="22276524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Letter to the Messianic Jews a 02.13 to 2.18 Broken Power of Death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14.2020 5780</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2044475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Letter to the Messianic Jews a 02.13 to 2.18 Broken Power of Death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14.2020 5780</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b="1" dirty="0"/>
              <a:t>Power of death because the human race had forfeited our sovereignty</a:t>
            </a:r>
          </a:p>
        </p:txBody>
      </p:sp>
    </p:spTree>
    <p:extLst>
      <p:ext uri="{BB962C8B-B14F-4D97-AF65-F5344CB8AC3E}">
        <p14:creationId xmlns:p14="http://schemas.microsoft.com/office/powerpoint/2010/main" val="26958311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Letter to the Messianic Jews a 02.13 to 2.18 Broken Power of Death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14.2020 5780</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693380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Letter to the Messianic Jews a 02.13 to 2.18 Broken Power of Death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14.2020 5780</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b="1" dirty="0"/>
              <a:t>From Marc Richardson, and one other</a:t>
            </a:r>
          </a:p>
          <a:p>
            <a:r>
              <a:rPr lang="en-US" altLang="en-US" sz="1050" b="1" dirty="0"/>
              <a:t>Seriously, we have a handout, ushers will distribute while I show these.</a:t>
            </a:r>
          </a:p>
        </p:txBody>
      </p:sp>
    </p:spTree>
    <p:extLst>
      <p:ext uri="{BB962C8B-B14F-4D97-AF65-F5344CB8AC3E}">
        <p14:creationId xmlns:p14="http://schemas.microsoft.com/office/powerpoint/2010/main" val="37563712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Letter to the Messianic Jews a 02.13 to 2.18 Broken Power of Death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14.2020 5780</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253994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Letter to the Messianic Jews a 02.13 to 2.18 Broken Power of Death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14.2020 5780</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8653683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Letter to the Messianic Jews a 02.13 to 2.18 Broken Power of Death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14.2020 5780</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0415864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hlinkClick r:id="rId3"/>
              </a:rPr>
              <a:t>https://www.jerusalemonline.com/survey-alarming-number-of-europeans-believe-jews-control-the-world/</a:t>
            </a:r>
            <a:endParaRPr lang="en-US" sz="1050" dirty="0"/>
          </a:p>
        </p:txBody>
      </p:sp>
      <p:sp>
        <p:nvSpPr>
          <p:cNvPr id="4" name="Header Placeholder 3"/>
          <p:cNvSpPr>
            <a:spLocks noGrp="1"/>
          </p:cNvSpPr>
          <p:nvPr>
            <p:ph type="hdr" sz="quarter"/>
          </p:nvPr>
        </p:nvSpPr>
        <p:spPr/>
        <p:txBody>
          <a:bodyPr/>
          <a:lstStyle/>
          <a:p>
            <a:r>
              <a:rPr lang="en-US" altLang="en-US"/>
              <a:t>Letter to the Messianic Jews a 02.13 to 2.18 Broken Power of Death</a:t>
            </a:r>
          </a:p>
        </p:txBody>
      </p:sp>
      <p:sp>
        <p:nvSpPr>
          <p:cNvPr id="5" name="Date Placeholder 4"/>
          <p:cNvSpPr>
            <a:spLocks noGrp="1"/>
          </p:cNvSpPr>
          <p:nvPr>
            <p:ph type="dt" idx="1"/>
          </p:nvPr>
        </p:nvSpPr>
        <p:spPr/>
        <p:txBody>
          <a:bodyPr/>
          <a:lstStyle/>
          <a:p>
            <a:r>
              <a:rPr lang="en-US" altLang="en-US"/>
              <a:t>Mar 14.2020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58</a:t>
            </a:fld>
            <a:endParaRPr lang="en-US" altLang="en-US"/>
          </a:p>
        </p:txBody>
      </p:sp>
    </p:spTree>
    <p:extLst>
      <p:ext uri="{BB962C8B-B14F-4D97-AF65-F5344CB8AC3E}">
        <p14:creationId xmlns:p14="http://schemas.microsoft.com/office/powerpoint/2010/main" val="435074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dirty="0">
                <a:hlinkClick r:id="rId3"/>
              </a:rPr>
              <a:t>https://www.jerusalemonline.com/survey-alarming-number-of-europeans-believe-jews-control-the-world/</a:t>
            </a:r>
            <a:endParaRPr lang="en-US" sz="1050" dirty="0"/>
          </a:p>
          <a:p>
            <a:endParaRPr lang="en-US" dirty="0"/>
          </a:p>
        </p:txBody>
      </p:sp>
      <p:sp>
        <p:nvSpPr>
          <p:cNvPr id="4" name="Header Placeholder 3"/>
          <p:cNvSpPr>
            <a:spLocks noGrp="1"/>
          </p:cNvSpPr>
          <p:nvPr>
            <p:ph type="hdr" sz="quarter"/>
          </p:nvPr>
        </p:nvSpPr>
        <p:spPr/>
        <p:txBody>
          <a:bodyPr/>
          <a:lstStyle/>
          <a:p>
            <a:r>
              <a:rPr lang="en-US" altLang="en-US"/>
              <a:t>Letter to the Messianic Jews a 02.13 to 2.18 Broken Power of Death</a:t>
            </a:r>
          </a:p>
        </p:txBody>
      </p:sp>
      <p:sp>
        <p:nvSpPr>
          <p:cNvPr id="5" name="Date Placeholder 4"/>
          <p:cNvSpPr>
            <a:spLocks noGrp="1"/>
          </p:cNvSpPr>
          <p:nvPr>
            <p:ph type="dt" idx="1"/>
          </p:nvPr>
        </p:nvSpPr>
        <p:spPr/>
        <p:txBody>
          <a:bodyPr/>
          <a:lstStyle/>
          <a:p>
            <a:r>
              <a:rPr lang="en-US" altLang="en-US"/>
              <a:t>Mar 14.2020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59</a:t>
            </a:fld>
            <a:endParaRPr lang="en-US" altLang="en-US"/>
          </a:p>
        </p:txBody>
      </p:sp>
    </p:spTree>
    <p:extLst>
      <p:ext uri="{BB962C8B-B14F-4D97-AF65-F5344CB8AC3E}">
        <p14:creationId xmlns:p14="http://schemas.microsoft.com/office/powerpoint/2010/main" val="38276060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2000" b="1" dirty="0">
                <a:solidFill>
                  <a:schemeClr val="bg1"/>
                </a:solidFill>
                <a:latin typeface="Arial Rounded MT Bold" panose="020F0704030504030204" pitchFamily="34" charset="0"/>
                <a:cs typeface="Vilna" pitchFamily="2" charset="-79"/>
              </a:rPr>
              <a:t>This whole corona virus thing could turn into an anti-Semitic crusade.</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Rounded MT Bold" pitchFamily="34" charset="0"/>
              <a:ea typeface="+mn-ea"/>
              <a:cs typeface="Arial" charset="0"/>
              <a:hlinkClick r:id="rId3">
                <a:extLst>
                  <a:ext uri="{A12FA001-AC4F-418D-AE19-62706E023703}">
                    <ahyp:hlinkClr xmlns:ahyp="http://schemas.microsoft.com/office/drawing/2018/hyperlinkcolor" val="tx"/>
                  </a:ext>
                </a:extLst>
              </a:hlinkClick>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Rounded MT Bold" pitchFamily="34" charset="0"/>
                <a:ea typeface="+mn-ea"/>
                <a:cs typeface="Arial" charset="0"/>
                <a:hlinkClick r:id="rId3">
                  <a:extLst>
                    <a:ext uri="{A12FA001-AC4F-418D-AE19-62706E023703}">
                      <ahyp:hlinkClr xmlns:ahyp="http://schemas.microsoft.com/office/drawing/2018/hyperlinkcolor" val="tx"/>
                    </a:ext>
                  </a:extLst>
                </a:hlinkClick>
              </a:rPr>
              <a:t>https://www.jerusalemonline.com/survey-alarming-number-of-europeans-believe-jews-control-the-world/</a:t>
            </a:r>
            <a:endParaRPr kumimoji="0" lang="en-US" sz="1050" b="0" i="0" u="none" strike="noStrike" kern="1200" cap="none" spc="0" normalizeH="0" baseline="0" noProof="0" dirty="0">
              <a:ln>
                <a:noFill/>
              </a:ln>
              <a:solidFill>
                <a:srgbClr val="000000"/>
              </a:solidFill>
              <a:effectLst/>
              <a:uLnTx/>
              <a:uFillTx/>
              <a:latin typeface="Arial Rounded MT Bold" pitchFamily="34" charset="0"/>
              <a:ea typeface="+mn-ea"/>
              <a:cs typeface="Arial" charset="0"/>
            </a:endParaRPr>
          </a:p>
          <a:p>
            <a:endParaRPr lang="en-US" dirty="0"/>
          </a:p>
        </p:txBody>
      </p:sp>
      <p:sp>
        <p:nvSpPr>
          <p:cNvPr id="4" name="Header Placeholder 3"/>
          <p:cNvSpPr>
            <a:spLocks noGrp="1"/>
          </p:cNvSpPr>
          <p:nvPr>
            <p:ph type="hdr" sz="quarter"/>
          </p:nvPr>
        </p:nvSpPr>
        <p:spPr/>
        <p:txBody>
          <a:bodyPr/>
          <a:lstStyle/>
          <a:p>
            <a:r>
              <a:rPr lang="en-US" altLang="en-US"/>
              <a:t>Letter to the Messianic Jews a 02.13 to 2.18 Broken Power of Death</a:t>
            </a:r>
          </a:p>
        </p:txBody>
      </p:sp>
      <p:sp>
        <p:nvSpPr>
          <p:cNvPr id="5" name="Date Placeholder 4"/>
          <p:cNvSpPr>
            <a:spLocks noGrp="1"/>
          </p:cNvSpPr>
          <p:nvPr>
            <p:ph type="dt" idx="1"/>
          </p:nvPr>
        </p:nvSpPr>
        <p:spPr/>
        <p:txBody>
          <a:bodyPr/>
          <a:lstStyle/>
          <a:p>
            <a:r>
              <a:rPr lang="en-US" altLang="en-US"/>
              <a:t>Mar 14.2020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60</a:t>
            </a:fld>
            <a:endParaRPr lang="en-US" altLang="en-US"/>
          </a:p>
        </p:txBody>
      </p:sp>
    </p:spTree>
    <p:extLst>
      <p:ext uri="{BB962C8B-B14F-4D97-AF65-F5344CB8AC3E}">
        <p14:creationId xmlns:p14="http://schemas.microsoft.com/office/powerpoint/2010/main" val="1947731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hlinkClick r:id="rId3"/>
              </a:rPr>
              <a:t>https://www.endtime.com/prophecy-news/kids-suffering-nightmares-lost-sleep-over-climate-fears/?utm_source=Endtime+Newsletter&amp;utm_campaign=bfa6fd0f65-19ENEWS+-+NEWSLETTER&amp;utm_medium=email&amp;utm_term=0_5ded71173e-bfa6fd0f65-54179837&amp;mc_cid=bfa6fd0f65&amp;mc_eid=59df1cdf24</a:t>
            </a:r>
            <a:endParaRPr lang="en-US" sz="1050" dirty="0"/>
          </a:p>
        </p:txBody>
      </p:sp>
      <p:sp>
        <p:nvSpPr>
          <p:cNvPr id="4" name="Header Placeholder 3"/>
          <p:cNvSpPr>
            <a:spLocks noGrp="1"/>
          </p:cNvSpPr>
          <p:nvPr>
            <p:ph type="hdr" sz="quarter"/>
          </p:nvPr>
        </p:nvSpPr>
        <p:spPr/>
        <p:txBody>
          <a:bodyPr/>
          <a:lstStyle/>
          <a:p>
            <a:r>
              <a:rPr lang="en-US" altLang="en-US"/>
              <a:t>Letter to the Messianic Jews a 02.13 to 2.18 Broken Power of Death</a:t>
            </a:r>
          </a:p>
        </p:txBody>
      </p:sp>
      <p:sp>
        <p:nvSpPr>
          <p:cNvPr id="5" name="Date Placeholder 4"/>
          <p:cNvSpPr>
            <a:spLocks noGrp="1"/>
          </p:cNvSpPr>
          <p:nvPr>
            <p:ph type="dt" idx="1"/>
          </p:nvPr>
        </p:nvSpPr>
        <p:spPr/>
        <p:txBody>
          <a:bodyPr/>
          <a:lstStyle/>
          <a:p>
            <a:r>
              <a:rPr lang="en-US" altLang="en-US"/>
              <a:t>Mar 14.2020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61</a:t>
            </a:fld>
            <a:endParaRPr lang="en-US" altLang="en-US"/>
          </a:p>
        </p:txBody>
      </p:sp>
    </p:spTree>
    <p:extLst>
      <p:ext uri="{BB962C8B-B14F-4D97-AF65-F5344CB8AC3E}">
        <p14:creationId xmlns:p14="http://schemas.microsoft.com/office/powerpoint/2010/main" val="41564836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hlinkClick r:id="rId3"/>
              </a:rPr>
              <a:t>https://www.endtime.com/prophecy-news/kids-suffering-nightmares-lost-sleep-over-climate-fears/?utm_source=Endtime+Newsletter&amp;utm_campaign=bfa6fd0f65-19ENEWS+-+NEWSLETTER&amp;utm_medium=email&amp;utm_term=0_5ded71173e-bfa6fd0f65-54179837&amp;mc_cid=bfa6fd0f65&amp;mc_eid=59df1cdf24</a:t>
            </a:r>
            <a:endParaRPr lang="en-US" sz="1050" dirty="0"/>
          </a:p>
        </p:txBody>
      </p:sp>
      <p:sp>
        <p:nvSpPr>
          <p:cNvPr id="4" name="Header Placeholder 3"/>
          <p:cNvSpPr>
            <a:spLocks noGrp="1"/>
          </p:cNvSpPr>
          <p:nvPr>
            <p:ph type="hdr" sz="quarter"/>
          </p:nvPr>
        </p:nvSpPr>
        <p:spPr/>
        <p:txBody>
          <a:bodyPr/>
          <a:lstStyle/>
          <a:p>
            <a:r>
              <a:rPr lang="en-US" altLang="en-US"/>
              <a:t>Letter to the Messianic Jews a 02.13 to 2.18 Broken Power of Death</a:t>
            </a:r>
          </a:p>
        </p:txBody>
      </p:sp>
      <p:sp>
        <p:nvSpPr>
          <p:cNvPr id="5" name="Date Placeholder 4"/>
          <p:cNvSpPr>
            <a:spLocks noGrp="1"/>
          </p:cNvSpPr>
          <p:nvPr>
            <p:ph type="dt" idx="1"/>
          </p:nvPr>
        </p:nvSpPr>
        <p:spPr/>
        <p:txBody>
          <a:bodyPr/>
          <a:lstStyle/>
          <a:p>
            <a:r>
              <a:rPr lang="en-US" altLang="en-US"/>
              <a:t>Mar 14.2020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62</a:t>
            </a:fld>
            <a:endParaRPr lang="en-US" altLang="en-US"/>
          </a:p>
        </p:txBody>
      </p:sp>
    </p:spTree>
    <p:extLst>
      <p:ext uri="{BB962C8B-B14F-4D97-AF65-F5344CB8AC3E}">
        <p14:creationId xmlns:p14="http://schemas.microsoft.com/office/powerpoint/2010/main" val="14853566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https://vfinews.com/en/news/march-3-2020/israel-eighth-most-expensive-country-in-the-world?subscribed=true&amp;mc_cid=217cebaddd&amp;mc_eid=[UNIQID]</a:t>
            </a:r>
            <a:endParaRPr lang="en-US" dirty="0"/>
          </a:p>
        </p:txBody>
      </p:sp>
      <p:sp>
        <p:nvSpPr>
          <p:cNvPr id="4" name="Header Placeholder 3"/>
          <p:cNvSpPr>
            <a:spLocks noGrp="1"/>
          </p:cNvSpPr>
          <p:nvPr>
            <p:ph type="hdr" sz="quarter"/>
          </p:nvPr>
        </p:nvSpPr>
        <p:spPr/>
        <p:txBody>
          <a:bodyPr/>
          <a:lstStyle/>
          <a:p>
            <a:r>
              <a:rPr lang="en-US" altLang="en-US"/>
              <a:t>Letter to the Messianic Jews a 02.13 to 2.18 Broken Power of Death</a:t>
            </a:r>
          </a:p>
        </p:txBody>
      </p:sp>
      <p:sp>
        <p:nvSpPr>
          <p:cNvPr id="5" name="Date Placeholder 4"/>
          <p:cNvSpPr>
            <a:spLocks noGrp="1"/>
          </p:cNvSpPr>
          <p:nvPr>
            <p:ph type="dt" idx="1"/>
          </p:nvPr>
        </p:nvSpPr>
        <p:spPr/>
        <p:txBody>
          <a:bodyPr/>
          <a:lstStyle/>
          <a:p>
            <a:r>
              <a:rPr lang="en-US" altLang="en-US"/>
              <a:t>Mar 14.2020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63</a:t>
            </a:fld>
            <a:endParaRPr lang="en-US" altLang="en-US"/>
          </a:p>
        </p:txBody>
      </p:sp>
    </p:spTree>
    <p:extLst>
      <p:ext uri="{BB962C8B-B14F-4D97-AF65-F5344CB8AC3E}">
        <p14:creationId xmlns:p14="http://schemas.microsoft.com/office/powerpoint/2010/main" val="18278359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hlinkClick r:id="rId3"/>
              </a:rPr>
              <a:t>https://vfinews.com/en/news/march-3-2020/israel-eighth-most-expensive-country-in-the-world?subscribed=true&amp;mc_cid=217cebaddd&amp;mc_eid=[UNIQID]</a:t>
            </a:r>
            <a:endParaRPr lang="en-US" dirty="0"/>
          </a:p>
          <a:p>
            <a:endParaRPr lang="en-US" dirty="0"/>
          </a:p>
        </p:txBody>
      </p:sp>
      <p:sp>
        <p:nvSpPr>
          <p:cNvPr id="4" name="Header Placeholder 3"/>
          <p:cNvSpPr>
            <a:spLocks noGrp="1"/>
          </p:cNvSpPr>
          <p:nvPr>
            <p:ph type="hdr" sz="quarter"/>
          </p:nvPr>
        </p:nvSpPr>
        <p:spPr/>
        <p:txBody>
          <a:bodyPr/>
          <a:lstStyle/>
          <a:p>
            <a:r>
              <a:rPr lang="en-US" altLang="en-US"/>
              <a:t>Letter to the Messianic Jews a 02.13 to 2.18 Broken Power of Death</a:t>
            </a:r>
          </a:p>
        </p:txBody>
      </p:sp>
      <p:sp>
        <p:nvSpPr>
          <p:cNvPr id="5" name="Date Placeholder 4"/>
          <p:cNvSpPr>
            <a:spLocks noGrp="1"/>
          </p:cNvSpPr>
          <p:nvPr>
            <p:ph type="dt" idx="1"/>
          </p:nvPr>
        </p:nvSpPr>
        <p:spPr/>
        <p:txBody>
          <a:bodyPr/>
          <a:lstStyle/>
          <a:p>
            <a:r>
              <a:rPr lang="en-US" altLang="en-US"/>
              <a:t>Mar 14.2020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64</a:t>
            </a:fld>
            <a:endParaRPr lang="en-US" altLang="en-US"/>
          </a:p>
        </p:txBody>
      </p:sp>
    </p:spTree>
    <p:extLst>
      <p:ext uri="{BB962C8B-B14F-4D97-AF65-F5344CB8AC3E}">
        <p14:creationId xmlns:p14="http://schemas.microsoft.com/office/powerpoint/2010/main" val="1450511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Letter to the Messianic Jews a 02.13 to 2.18 Broken Power of Death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14.2020 5780</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8174831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https://vfinews.com/en/news/march-3-2020/israel-eighth-most-expensive-country-in-the-world?subscribed=true&amp;mc_cid=217cebaddd&amp;mc_eid=[UNIQID]</a:t>
            </a:r>
            <a:endParaRPr lang="en-US" dirty="0"/>
          </a:p>
        </p:txBody>
      </p:sp>
      <p:sp>
        <p:nvSpPr>
          <p:cNvPr id="4" name="Header Placeholder 3"/>
          <p:cNvSpPr>
            <a:spLocks noGrp="1"/>
          </p:cNvSpPr>
          <p:nvPr>
            <p:ph type="hdr" sz="quarter"/>
          </p:nvPr>
        </p:nvSpPr>
        <p:spPr/>
        <p:txBody>
          <a:bodyPr/>
          <a:lstStyle/>
          <a:p>
            <a:r>
              <a:rPr lang="en-US" altLang="en-US"/>
              <a:t>Letter to the Messianic Jews a 02.13 to 2.18 Broken Power of Death</a:t>
            </a:r>
          </a:p>
        </p:txBody>
      </p:sp>
      <p:sp>
        <p:nvSpPr>
          <p:cNvPr id="5" name="Date Placeholder 4"/>
          <p:cNvSpPr>
            <a:spLocks noGrp="1"/>
          </p:cNvSpPr>
          <p:nvPr>
            <p:ph type="dt" idx="1"/>
          </p:nvPr>
        </p:nvSpPr>
        <p:spPr/>
        <p:txBody>
          <a:bodyPr/>
          <a:lstStyle/>
          <a:p>
            <a:r>
              <a:rPr lang="en-US" altLang="en-US"/>
              <a:t>Mar 14.2020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65</a:t>
            </a:fld>
            <a:endParaRPr lang="en-US" altLang="en-US"/>
          </a:p>
        </p:txBody>
      </p:sp>
    </p:spTree>
    <p:extLst>
      <p:ext uri="{BB962C8B-B14F-4D97-AF65-F5344CB8AC3E}">
        <p14:creationId xmlns:p14="http://schemas.microsoft.com/office/powerpoint/2010/main" val="14934830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Letter to the Messianic Jews a 02.13 to 2.18 Broken Power of Death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14.2020 5780</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Ron Cantor</a:t>
            </a:r>
          </a:p>
        </p:txBody>
      </p:sp>
    </p:spTree>
    <p:extLst>
      <p:ext uri="{BB962C8B-B14F-4D97-AF65-F5344CB8AC3E}">
        <p14:creationId xmlns:p14="http://schemas.microsoft.com/office/powerpoint/2010/main" val="30387116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Letter to the Messianic Jews a 02.13 to 2.18 Broken Power of Death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14.2020 5780</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Ron Cantor</a:t>
            </a:r>
          </a:p>
        </p:txBody>
      </p:sp>
    </p:spTree>
    <p:extLst>
      <p:ext uri="{BB962C8B-B14F-4D97-AF65-F5344CB8AC3E}">
        <p14:creationId xmlns:p14="http://schemas.microsoft.com/office/powerpoint/2010/main" val="31819843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https://religionnews.com/2020/03/13/christian-love-in-a-time-of-coronavirus/</a:t>
            </a:r>
            <a:endParaRPr lang="en-US" dirty="0"/>
          </a:p>
        </p:txBody>
      </p:sp>
      <p:sp>
        <p:nvSpPr>
          <p:cNvPr id="4" name="Header Placeholder 3"/>
          <p:cNvSpPr>
            <a:spLocks noGrp="1"/>
          </p:cNvSpPr>
          <p:nvPr>
            <p:ph type="hdr" sz="quarter"/>
          </p:nvPr>
        </p:nvSpPr>
        <p:spPr/>
        <p:txBody>
          <a:bodyPr/>
          <a:lstStyle/>
          <a:p>
            <a:r>
              <a:rPr lang="en-US" altLang="en-US"/>
              <a:t>Letter to the Messianic Jews a 02.13 to 2.18 Broken Power of Death</a:t>
            </a:r>
          </a:p>
        </p:txBody>
      </p:sp>
      <p:sp>
        <p:nvSpPr>
          <p:cNvPr id="5" name="Date Placeholder 4"/>
          <p:cNvSpPr>
            <a:spLocks noGrp="1"/>
          </p:cNvSpPr>
          <p:nvPr>
            <p:ph type="dt" idx="1"/>
          </p:nvPr>
        </p:nvSpPr>
        <p:spPr/>
        <p:txBody>
          <a:bodyPr/>
          <a:lstStyle/>
          <a:p>
            <a:r>
              <a:rPr lang="en-US" altLang="en-US"/>
              <a:t>Mar 14.2020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71</a:t>
            </a:fld>
            <a:endParaRPr lang="en-US" altLang="en-US"/>
          </a:p>
        </p:txBody>
      </p:sp>
    </p:spTree>
    <p:extLst>
      <p:ext uri="{BB962C8B-B14F-4D97-AF65-F5344CB8AC3E}">
        <p14:creationId xmlns:p14="http://schemas.microsoft.com/office/powerpoint/2010/main" val="14905424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https://religionnews.com/2020/03/13/christian-love-in-a-time-of-coronavirus/</a:t>
            </a:r>
            <a:endParaRPr lang="en-US" dirty="0"/>
          </a:p>
        </p:txBody>
      </p:sp>
      <p:sp>
        <p:nvSpPr>
          <p:cNvPr id="4" name="Header Placeholder 3"/>
          <p:cNvSpPr>
            <a:spLocks noGrp="1"/>
          </p:cNvSpPr>
          <p:nvPr>
            <p:ph type="hdr" sz="quarter"/>
          </p:nvPr>
        </p:nvSpPr>
        <p:spPr/>
        <p:txBody>
          <a:bodyPr/>
          <a:lstStyle/>
          <a:p>
            <a:r>
              <a:rPr lang="en-US" altLang="en-US"/>
              <a:t>Letter to the Messianic Jews a 02.13 to 2.18 Broken Power of Death</a:t>
            </a:r>
          </a:p>
        </p:txBody>
      </p:sp>
      <p:sp>
        <p:nvSpPr>
          <p:cNvPr id="5" name="Date Placeholder 4"/>
          <p:cNvSpPr>
            <a:spLocks noGrp="1"/>
          </p:cNvSpPr>
          <p:nvPr>
            <p:ph type="dt" idx="1"/>
          </p:nvPr>
        </p:nvSpPr>
        <p:spPr/>
        <p:txBody>
          <a:bodyPr/>
          <a:lstStyle/>
          <a:p>
            <a:r>
              <a:rPr lang="en-US" altLang="en-US"/>
              <a:t>Mar 14.2020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73</a:t>
            </a:fld>
            <a:endParaRPr lang="en-US" altLang="en-US"/>
          </a:p>
        </p:txBody>
      </p:sp>
    </p:spTree>
    <p:extLst>
      <p:ext uri="{BB962C8B-B14F-4D97-AF65-F5344CB8AC3E}">
        <p14:creationId xmlns:p14="http://schemas.microsoft.com/office/powerpoint/2010/main" val="24053034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Letter to the Messianic Jews a 02.13 to 2.18 Broken Power of Death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14.2020 5780</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dirty="0">
                <a:hlinkClick r:id="rId3"/>
              </a:rPr>
              <a:t>https://www.worthynews.com/47660-irans-leadership-falls-prey-to-coronavirus?utm_source=Worthy+Brief&amp;utm_campaign=76a32520c6-EMAIL_CAMPAIGN_2020_03_10_03_03&amp;utm_medium=email&amp;utm_term=0_d1151ee7ea-76a32520c6-104018657</a:t>
            </a:r>
            <a:endParaRPr lang="en-US" altLang="en-US" sz="1050" dirty="0"/>
          </a:p>
        </p:txBody>
      </p:sp>
    </p:spTree>
    <p:extLst>
      <p:ext uri="{BB962C8B-B14F-4D97-AF65-F5344CB8AC3E}">
        <p14:creationId xmlns:p14="http://schemas.microsoft.com/office/powerpoint/2010/main" val="4756855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Letter to the Messianic Jews a 02.13 to 2.18 Broken Power of Death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14.2020 5780</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dirty="0">
                <a:hlinkClick r:id="rId3"/>
              </a:rPr>
              <a:t>https://www.worthynews.com/47660-irans-leadership-falls-prey-to-coronavirus?utm_source=Worthy+Brief&amp;utm_campaign=76a32520c6-EMAIL_CAMPAIGN_2020_03_10_03_03&amp;utm_medium=email&amp;utm_term=0_d1151ee7ea-76a32520c6-104018657</a:t>
            </a:r>
            <a:endParaRPr lang="en-US" altLang="en-US" sz="1050" dirty="0"/>
          </a:p>
        </p:txBody>
      </p:sp>
    </p:spTree>
    <p:extLst>
      <p:ext uri="{BB962C8B-B14F-4D97-AF65-F5344CB8AC3E}">
        <p14:creationId xmlns:p14="http://schemas.microsoft.com/office/powerpoint/2010/main" val="19954686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Letter to the Messianic Jews a 02.13 to 2.18 Broken Power of Death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14.2020 5780</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dirty="0">
                <a:hlinkClick r:id="rId3"/>
              </a:rPr>
              <a:t>https://www.worthynews.com/47660-irans-leadership-falls-prey-to-coronavirus?utm_source=Worthy+Brief&amp;utm_campaign=76a32520c6-EMAIL_CAMPAIGN_2020_03_10_03_03&amp;utm_medium=email&amp;utm_term=0_d1151ee7ea-76a32520c6-104018657</a:t>
            </a:r>
            <a:endParaRPr lang="en-US" altLang="en-US" sz="1050" dirty="0"/>
          </a:p>
        </p:txBody>
      </p:sp>
    </p:spTree>
    <p:extLst>
      <p:ext uri="{BB962C8B-B14F-4D97-AF65-F5344CB8AC3E}">
        <p14:creationId xmlns:p14="http://schemas.microsoft.com/office/powerpoint/2010/main" val="9814244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Letter to the Messianic Jews a 02.13 to 2.18 Broken Power of Death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14.2020 5780</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dirty="0">
                <a:hlinkClick r:id="rId3"/>
              </a:rPr>
              <a:t>https://www.worthynews.com/47660-irans-leadership-falls-prey-to-coronavirus?utm_source=Worthy+Brief&amp;utm_campaign=76a32520c6-EMAIL_CAMPAIGN_2020_03_10_03_03&amp;utm_medium=email&amp;utm_term=0_d1151ee7ea-76a32520c6-104018657</a:t>
            </a:r>
            <a:endParaRPr lang="en-US" altLang="en-US" sz="1050" dirty="0"/>
          </a:p>
        </p:txBody>
      </p:sp>
    </p:spTree>
    <p:extLst>
      <p:ext uri="{BB962C8B-B14F-4D97-AF65-F5344CB8AC3E}">
        <p14:creationId xmlns:p14="http://schemas.microsoft.com/office/powerpoint/2010/main" val="23464997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Letter to the Messianic Jews a 02.13 to 2.18 Broken Power of Death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14.2020 5780</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dirty="0">
                <a:hlinkClick r:id="rId3"/>
              </a:rPr>
              <a:t>https://www.worthynews.com/47660-irans-leadership-falls-prey-to-coronavirus?utm_source=Worthy+Brief&amp;utm_campaign=76a32520c6-EMAIL_CAMPAIGN_2020_03_10_03_03&amp;utm_medium=email&amp;utm_term=0_d1151ee7ea-76a32520c6-104018657</a:t>
            </a:r>
            <a:endParaRPr lang="en-US" altLang="en-US" sz="1050" dirty="0"/>
          </a:p>
        </p:txBody>
      </p:sp>
    </p:spTree>
    <p:extLst>
      <p:ext uri="{BB962C8B-B14F-4D97-AF65-F5344CB8AC3E}">
        <p14:creationId xmlns:p14="http://schemas.microsoft.com/office/powerpoint/2010/main" val="644777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Letter to the Messianic Jews a 02.13 to 2.18 Broken Power of Death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14.2020 5780</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9571604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Letter to the Messianic Jews a 02.13 to 2.18 Broken Power of Death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14.2020 5780</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dirty="0">
                <a:hlinkClick r:id="rId3"/>
              </a:rPr>
              <a:t>https://www.worthynews.com/47660-irans-leadership-falls-prey-to-coronavirus?utm_source=Worthy+Brief&amp;utm_campaign=76a32520c6-EMAIL_CAMPAIGN_2020_03_10_03_03&amp;utm_medium=email&amp;utm_term=0_d1151ee7ea-76a32520c6-104018657</a:t>
            </a:r>
            <a:endParaRPr lang="en-US" altLang="en-US" sz="1050" dirty="0"/>
          </a:p>
        </p:txBody>
      </p:sp>
    </p:spTree>
    <p:extLst>
      <p:ext uri="{BB962C8B-B14F-4D97-AF65-F5344CB8AC3E}">
        <p14:creationId xmlns:p14="http://schemas.microsoft.com/office/powerpoint/2010/main" val="4081413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Letter to the Messianic Jews a 02.13 to 2.18 Broken Power of Death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14.2020 5780</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dirty="0">
                <a:hlinkClick r:id="rId3"/>
              </a:rPr>
              <a:t>https://vfinews.com/en/news/march-10-2020/iran-plagued-with-plagues?subscribed=true&amp;mc_cid=fd2757b8e0&amp;mc_eid=[UNIQID]</a:t>
            </a:r>
            <a:endParaRPr lang="en-US" altLang="en-US" sz="1050" dirty="0"/>
          </a:p>
        </p:txBody>
      </p:sp>
    </p:spTree>
    <p:extLst>
      <p:ext uri="{BB962C8B-B14F-4D97-AF65-F5344CB8AC3E}">
        <p14:creationId xmlns:p14="http://schemas.microsoft.com/office/powerpoint/2010/main" val="42439566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Letter to the Messianic Jews a 02.13 to 2.18 Broken Power of Death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14.2020 5780</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dirty="0">
                <a:hlinkClick r:id="rId3"/>
              </a:rPr>
              <a:t>https://vfinews.com/en/news/march-10-2020/iran-plagued-with-plagues?subscribed=true&amp;mc_cid=fd2757b8e0&amp;mc_eid=[UNIQID]</a:t>
            </a:r>
            <a:endParaRPr lang="en-US" altLang="en-US" sz="1050" dirty="0"/>
          </a:p>
        </p:txBody>
      </p:sp>
    </p:spTree>
    <p:extLst>
      <p:ext uri="{BB962C8B-B14F-4D97-AF65-F5344CB8AC3E}">
        <p14:creationId xmlns:p14="http://schemas.microsoft.com/office/powerpoint/2010/main" val="38810297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t>
            </a:r>
            <a:r>
              <a:rPr lang="en-US" dirty="0" err="1"/>
              <a:t>Kolene</a:t>
            </a:r>
            <a:r>
              <a:rPr lang="en-US" dirty="0"/>
              <a:t> Evans’ Facebook</a:t>
            </a:r>
          </a:p>
        </p:txBody>
      </p:sp>
      <p:sp>
        <p:nvSpPr>
          <p:cNvPr id="4" name="Header Placeholder 3"/>
          <p:cNvSpPr>
            <a:spLocks noGrp="1"/>
          </p:cNvSpPr>
          <p:nvPr>
            <p:ph type="hdr" sz="quarter"/>
          </p:nvPr>
        </p:nvSpPr>
        <p:spPr/>
        <p:txBody>
          <a:bodyPr/>
          <a:lstStyle/>
          <a:p>
            <a:r>
              <a:rPr lang="en-US" altLang="en-US"/>
              <a:t>Letter to the Messianic Jews a 02.13 to 2.18 Broken Power of Death</a:t>
            </a:r>
          </a:p>
        </p:txBody>
      </p:sp>
      <p:sp>
        <p:nvSpPr>
          <p:cNvPr id="5" name="Date Placeholder 4"/>
          <p:cNvSpPr>
            <a:spLocks noGrp="1"/>
          </p:cNvSpPr>
          <p:nvPr>
            <p:ph type="dt" idx="1"/>
          </p:nvPr>
        </p:nvSpPr>
        <p:spPr/>
        <p:txBody>
          <a:bodyPr/>
          <a:lstStyle/>
          <a:p>
            <a:r>
              <a:rPr lang="en-US" altLang="en-US"/>
              <a:t>Mar 14.2020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83</a:t>
            </a:fld>
            <a:endParaRPr lang="en-US" altLang="en-US"/>
          </a:p>
        </p:txBody>
      </p:sp>
    </p:spTree>
    <p:extLst>
      <p:ext uri="{BB962C8B-B14F-4D97-AF65-F5344CB8AC3E}">
        <p14:creationId xmlns:p14="http://schemas.microsoft.com/office/powerpoint/2010/main" val="39512787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 is the guest speaker Tuesday Mar 24 at IHOPKC, so I’m lifting </a:t>
            </a:r>
            <a:r>
              <a:rPr lang="en-US" b="1" dirty="0" err="1"/>
              <a:t>Teersoh</a:t>
            </a:r>
            <a:r>
              <a:rPr lang="en-US" b="1" dirty="0"/>
              <a:t> so we can hear him.</a:t>
            </a:r>
          </a:p>
        </p:txBody>
      </p:sp>
      <p:sp>
        <p:nvSpPr>
          <p:cNvPr id="4" name="Header Placeholder 3"/>
          <p:cNvSpPr>
            <a:spLocks noGrp="1"/>
          </p:cNvSpPr>
          <p:nvPr>
            <p:ph type="hdr" sz="quarter"/>
          </p:nvPr>
        </p:nvSpPr>
        <p:spPr/>
        <p:txBody>
          <a:bodyPr/>
          <a:lstStyle/>
          <a:p>
            <a:r>
              <a:rPr lang="en-US" altLang="en-US"/>
              <a:t>Letter to the Messianic Jews a 02.13 to 2.18 Broken Power of Death</a:t>
            </a:r>
          </a:p>
        </p:txBody>
      </p:sp>
      <p:sp>
        <p:nvSpPr>
          <p:cNvPr id="5" name="Date Placeholder 4"/>
          <p:cNvSpPr>
            <a:spLocks noGrp="1"/>
          </p:cNvSpPr>
          <p:nvPr>
            <p:ph type="dt" idx="1"/>
          </p:nvPr>
        </p:nvSpPr>
        <p:spPr/>
        <p:txBody>
          <a:bodyPr/>
          <a:lstStyle/>
          <a:p>
            <a:r>
              <a:rPr lang="en-US" altLang="en-US"/>
              <a:t>Mar 14.2020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84</a:t>
            </a:fld>
            <a:endParaRPr lang="en-US" altLang="en-US"/>
          </a:p>
        </p:txBody>
      </p:sp>
    </p:spTree>
    <p:extLst>
      <p:ext uri="{BB962C8B-B14F-4D97-AF65-F5344CB8AC3E}">
        <p14:creationId xmlns:p14="http://schemas.microsoft.com/office/powerpoint/2010/main" val="39251644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Letter to the Messianic Jews a 02.13 to 2.18 Broken Power of Death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14.2020 5780</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1160054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Letter to the Messianic Jews a 02.13 to 2.18 Broken Power of Death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14.2020 5780</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3378327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Letter to the Messianic Jews a 02.13 to 2.18 Broken Power of Death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14.2020 5780</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0440323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Letter to the Messianic Jews a 02.13 to 2.18 Broken Power of Death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14.2020 5780</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91354404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Letter to the Messianic Jews a 02.13 to 2.18 Broken Power of Death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14.2020 5780</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547160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Letter to the Messianic Jews a 02.13 to 2.18 Broken Power of Death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14.2020 5780</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758751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Letter to the Messianic Jews a 02.13 to 2.18 Broken Power of Death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14.2020 5780</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3459026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Letter to the Messianic Jews a 02.13 to 2.18 Broken Power of Death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14.2020 5780</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5018952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Letter to the Messianic Jews a 02.13 to 2.18 Broken Power of Death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14.2020 5780</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1526328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Letter to the Messianic Jews a 02.13 to 2.18 Broken Power of Death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14.2020 5780</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901823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Letter to the Messianic Jews a 02.13 to 2.18 Broken Power of Death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14.2020 5780</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716523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Letter to the Messianic Jews a 02.13 to 2.18 Broken Power of Death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14.2020 5780</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156131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1751"/>
            <a:ext cx="7462044" cy="1102519"/>
          </a:xfrm>
        </p:spPr>
        <p:txBody>
          <a:bodyPr/>
          <a:lstStyle/>
          <a:p>
            <a:r>
              <a:rPr lang="en-US"/>
              <a:t>Click to edit Master title style</a:t>
            </a:r>
          </a:p>
        </p:txBody>
      </p:sp>
      <p:sp>
        <p:nvSpPr>
          <p:cNvPr id="3" name="Subtitle 2"/>
          <p:cNvSpPr>
            <a:spLocks noGrp="1"/>
          </p:cNvSpPr>
          <p:nvPr>
            <p:ph type="subTitle" idx="1"/>
          </p:nvPr>
        </p:nvSpPr>
        <p:spPr>
          <a:xfrm>
            <a:off x="1319915" y="2914650"/>
            <a:ext cx="6145213" cy="1314450"/>
          </a:xfrm>
        </p:spPr>
        <p:txBody>
          <a:bodyPr/>
          <a:lstStyle>
            <a:lvl1pPr marL="0" indent="0" algn="ctr">
              <a:buNone/>
              <a:defRPr/>
            </a:lvl1pPr>
            <a:lvl2pPr marL="339061" indent="0" algn="ctr">
              <a:buNone/>
              <a:defRPr/>
            </a:lvl2pPr>
            <a:lvl3pPr marL="678271" indent="0" algn="ctr">
              <a:buNone/>
              <a:defRPr/>
            </a:lvl3pPr>
            <a:lvl4pPr marL="1017217" indent="0" algn="ctr">
              <a:buNone/>
              <a:defRPr/>
            </a:lvl4pPr>
            <a:lvl5pPr marL="1356390" indent="0" algn="ctr">
              <a:buNone/>
              <a:defRPr/>
            </a:lvl5pPr>
            <a:lvl6pPr marL="1695300" indent="0" algn="ctr">
              <a:buNone/>
              <a:defRPr/>
            </a:lvl6pPr>
            <a:lvl7pPr marL="2034313" indent="0" algn="ctr">
              <a:buNone/>
              <a:defRPr/>
            </a:lvl7pPr>
            <a:lvl8pPr marL="2373419" indent="0" algn="ctr">
              <a:buNone/>
              <a:defRPr/>
            </a:lvl8pPr>
            <a:lvl9pPr marL="271250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4684" y="205992"/>
            <a:ext cx="197524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38945" y="205992"/>
            <a:ext cx="5779426"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329D9-A775-4152-BEA5-973E978A3D0B}"/>
              </a:ext>
            </a:extLst>
          </p:cNvPr>
          <p:cNvSpPr>
            <a:spLocks noGrp="1"/>
          </p:cNvSpPr>
          <p:nvPr>
            <p:ph type="ctrTitle"/>
          </p:nvPr>
        </p:nvSpPr>
        <p:spPr>
          <a:xfrm>
            <a:off x="1097360" y="841772"/>
            <a:ext cx="6584156"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0C75147-53B3-431B-8B0F-F11844AAFF06}"/>
              </a:ext>
            </a:extLst>
          </p:cNvPr>
          <p:cNvSpPr>
            <a:spLocks noGrp="1"/>
          </p:cNvSpPr>
          <p:nvPr>
            <p:ph type="subTitle" idx="1"/>
          </p:nvPr>
        </p:nvSpPr>
        <p:spPr>
          <a:xfrm>
            <a:off x="1097360" y="2701528"/>
            <a:ext cx="6584156"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EC43D04-5538-4168-B99B-8313124FCD7A}"/>
              </a:ext>
            </a:extLst>
          </p:cNvPr>
          <p:cNvSpPr>
            <a:spLocks noGrp="1"/>
          </p:cNvSpPr>
          <p:nvPr>
            <p:ph type="dt" sz="half" idx="10"/>
          </p:nvPr>
        </p:nvSpPr>
        <p:spPr/>
        <p:txBody>
          <a:bodyPr/>
          <a:lstStyle>
            <a:lvl1pPr>
              <a:defRPr/>
            </a:lvl1pPr>
          </a:lstStyle>
          <a:p>
            <a:pPr algn="l" defTabSz="685800"/>
            <a:endParaRPr lang="en-US" altLang="en-US">
              <a:solidFill>
                <a:srgbClr val="000000"/>
              </a:solidFill>
              <a:cs typeface="Arial" panose="020B0604020202020204" pitchFamily="34" charset="0"/>
            </a:endParaRPr>
          </a:p>
        </p:txBody>
      </p:sp>
      <p:sp>
        <p:nvSpPr>
          <p:cNvPr id="5" name="Footer Placeholder 4">
            <a:extLst>
              <a:ext uri="{FF2B5EF4-FFF2-40B4-BE49-F238E27FC236}">
                <a16:creationId xmlns:a16="http://schemas.microsoft.com/office/drawing/2014/main" id="{C527D718-1BF6-44D6-BAE4-3AC99FE7309D}"/>
              </a:ext>
            </a:extLst>
          </p:cNvPr>
          <p:cNvSpPr>
            <a:spLocks noGrp="1"/>
          </p:cNvSpPr>
          <p:nvPr>
            <p:ph type="ftr" sz="quarter" idx="11"/>
          </p:nvPr>
        </p:nvSpPr>
        <p:spPr/>
        <p:txBody>
          <a:bodyPr/>
          <a:lstStyle>
            <a:lvl1pPr>
              <a:defRPr/>
            </a:lvl1pPr>
          </a:lstStyle>
          <a:p>
            <a:pPr defTabSz="685800"/>
            <a:endParaRPr lang="en-US" altLang="en-US">
              <a:solidFill>
                <a:srgbClr val="000000"/>
              </a:solidFill>
              <a:cs typeface="Arial" panose="020B0604020202020204" pitchFamily="34" charset="0"/>
            </a:endParaRPr>
          </a:p>
        </p:txBody>
      </p:sp>
      <p:sp>
        <p:nvSpPr>
          <p:cNvPr id="6" name="Slide Number Placeholder 5">
            <a:extLst>
              <a:ext uri="{FF2B5EF4-FFF2-40B4-BE49-F238E27FC236}">
                <a16:creationId xmlns:a16="http://schemas.microsoft.com/office/drawing/2014/main" id="{4D29A3DD-157E-469B-8C7A-D12F2F8625BE}"/>
              </a:ext>
            </a:extLst>
          </p:cNvPr>
          <p:cNvSpPr>
            <a:spLocks noGrp="1"/>
          </p:cNvSpPr>
          <p:nvPr>
            <p:ph type="sldNum" sz="quarter" idx="12"/>
          </p:nvPr>
        </p:nvSpPr>
        <p:spPr/>
        <p:txBody>
          <a:bodyPr/>
          <a:lstStyle>
            <a:lvl1pPr>
              <a:defRPr/>
            </a:lvl1pPr>
          </a:lstStyle>
          <a:p>
            <a:pPr defTabSz="685800"/>
            <a:fld id="{57A81255-2142-433C-8799-030BC07B3120}" type="slidenum">
              <a:rPr lang="en-US" altLang="en-US" smtClean="0">
                <a:solidFill>
                  <a:srgbClr val="000000"/>
                </a:solidFill>
                <a:cs typeface="Arial" panose="020B0604020202020204" pitchFamily="34" charset="0"/>
              </a:rPr>
              <a:pPr defTabSz="685800"/>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4052407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471" y="3305191"/>
            <a:ext cx="7462044"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3471" y="2180035"/>
            <a:ext cx="7462044" cy="1125140"/>
          </a:xfrm>
        </p:spPr>
        <p:txBody>
          <a:bodyPr anchor="b"/>
          <a:lstStyle>
            <a:lvl1pPr marL="0" indent="0">
              <a:buNone/>
              <a:defRPr sz="2000"/>
            </a:lvl1pPr>
            <a:lvl2pPr marL="339061" indent="0">
              <a:buNone/>
              <a:defRPr sz="1800"/>
            </a:lvl2pPr>
            <a:lvl3pPr marL="678271" indent="0">
              <a:buNone/>
              <a:defRPr sz="1600"/>
            </a:lvl3pPr>
            <a:lvl4pPr marL="1017217" indent="0">
              <a:buNone/>
              <a:defRPr sz="1400"/>
            </a:lvl4pPr>
            <a:lvl5pPr marL="1356390" indent="0">
              <a:buNone/>
              <a:defRPr sz="1400"/>
            </a:lvl5pPr>
            <a:lvl6pPr marL="1695300" indent="0">
              <a:buNone/>
              <a:defRPr sz="1400"/>
            </a:lvl6pPr>
            <a:lvl7pPr marL="2034313" indent="0">
              <a:buNone/>
              <a:defRPr sz="1400"/>
            </a:lvl7pPr>
            <a:lvl8pPr marL="2373419" indent="0">
              <a:buNone/>
              <a:defRPr sz="1400"/>
            </a:lvl8pPr>
            <a:lvl9pPr marL="271250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8945"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62595"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9465" y="1151335"/>
            <a:ext cx="3878861" cy="479822"/>
          </a:xfrm>
        </p:spPr>
        <p:txBody>
          <a:bodyPr anchor="b"/>
          <a:lstStyle>
            <a:lvl1pPr marL="0" indent="0">
              <a:buNone/>
              <a:defRPr sz="2400" b="1"/>
            </a:lvl1pPr>
            <a:lvl2pPr marL="339061" indent="0">
              <a:buNone/>
              <a:defRPr sz="2000" b="1"/>
            </a:lvl2pPr>
            <a:lvl3pPr marL="678271" indent="0">
              <a:buNone/>
              <a:defRPr sz="1800" b="1"/>
            </a:lvl3pPr>
            <a:lvl4pPr marL="1017217" indent="0">
              <a:buNone/>
              <a:defRPr sz="1600" b="1"/>
            </a:lvl4pPr>
            <a:lvl5pPr marL="1356390" indent="0">
              <a:buNone/>
              <a:defRPr sz="1600" b="1"/>
            </a:lvl5pPr>
            <a:lvl6pPr marL="1695300" indent="0">
              <a:buNone/>
              <a:defRPr sz="1600" b="1"/>
            </a:lvl6pPr>
            <a:lvl7pPr marL="2034313" indent="0">
              <a:buNone/>
              <a:defRPr sz="1600" b="1"/>
            </a:lvl7pPr>
            <a:lvl8pPr marL="2373419" indent="0">
              <a:buNone/>
              <a:defRPr sz="1600" b="1"/>
            </a:lvl8pPr>
            <a:lvl9pPr marL="2712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39465" y="1631156"/>
            <a:ext cx="3878861"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462544" y="1151335"/>
            <a:ext cx="3880385" cy="479822"/>
          </a:xfrm>
        </p:spPr>
        <p:txBody>
          <a:bodyPr anchor="b"/>
          <a:lstStyle>
            <a:lvl1pPr marL="0" indent="0">
              <a:buNone/>
              <a:defRPr sz="2400" b="1"/>
            </a:lvl1pPr>
            <a:lvl2pPr marL="339061" indent="0">
              <a:buNone/>
              <a:defRPr sz="2000" b="1"/>
            </a:lvl2pPr>
            <a:lvl3pPr marL="678271" indent="0">
              <a:buNone/>
              <a:defRPr sz="1800" b="1"/>
            </a:lvl3pPr>
            <a:lvl4pPr marL="1017217" indent="0">
              <a:buNone/>
              <a:defRPr sz="1600" b="1"/>
            </a:lvl4pPr>
            <a:lvl5pPr marL="1356390" indent="0">
              <a:buNone/>
              <a:defRPr sz="1600" b="1"/>
            </a:lvl5pPr>
            <a:lvl6pPr marL="1695300" indent="0">
              <a:buNone/>
              <a:defRPr sz="1600" b="1"/>
            </a:lvl6pPr>
            <a:lvl7pPr marL="2034313" indent="0">
              <a:buNone/>
              <a:defRPr sz="1600" b="1"/>
            </a:lvl7pPr>
            <a:lvl8pPr marL="2373419" indent="0">
              <a:buNone/>
              <a:defRPr sz="1600" b="1"/>
            </a:lvl8pPr>
            <a:lvl9pPr marL="2712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62544" y="1631156"/>
            <a:ext cx="388038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2047" y="204787"/>
            <a:ext cx="2888189"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432805" y="208717"/>
            <a:ext cx="4907635"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42047" y="1076343"/>
            <a:ext cx="2888189" cy="3518297"/>
          </a:xfrm>
        </p:spPr>
        <p:txBody>
          <a:bodyPr/>
          <a:lstStyle>
            <a:lvl1pPr marL="0" indent="0">
              <a:buNone/>
              <a:defRPr sz="1400"/>
            </a:lvl1pPr>
            <a:lvl2pPr marL="339061" indent="0">
              <a:buNone/>
              <a:defRPr sz="1200"/>
            </a:lvl2pPr>
            <a:lvl3pPr marL="678271" indent="0">
              <a:buNone/>
              <a:defRPr sz="1000"/>
            </a:lvl3pPr>
            <a:lvl4pPr marL="1017217" indent="0">
              <a:buNone/>
              <a:defRPr sz="900"/>
            </a:lvl4pPr>
            <a:lvl5pPr marL="1356390" indent="0">
              <a:buNone/>
              <a:defRPr sz="900"/>
            </a:lvl5pPr>
            <a:lvl6pPr marL="1695300" indent="0">
              <a:buNone/>
              <a:defRPr sz="900"/>
            </a:lvl6pPr>
            <a:lvl7pPr marL="2034313" indent="0">
              <a:buNone/>
              <a:defRPr sz="900"/>
            </a:lvl7pPr>
            <a:lvl8pPr marL="2373419" indent="0">
              <a:buNone/>
              <a:defRPr sz="900"/>
            </a:lvl8pPr>
            <a:lvl9pPr marL="2712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20734" y="3600451"/>
            <a:ext cx="5267325"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20734" y="459581"/>
            <a:ext cx="5267325" cy="3086100"/>
          </a:xfrm>
        </p:spPr>
        <p:txBody>
          <a:bodyPr/>
          <a:lstStyle>
            <a:lvl1pPr marL="0" indent="0">
              <a:buNone/>
              <a:defRPr sz="3200"/>
            </a:lvl1pPr>
            <a:lvl2pPr marL="339061" indent="0">
              <a:buNone/>
              <a:defRPr sz="2800"/>
            </a:lvl2pPr>
            <a:lvl3pPr marL="678271" indent="0">
              <a:buNone/>
              <a:defRPr sz="2400"/>
            </a:lvl3pPr>
            <a:lvl4pPr marL="1017217" indent="0">
              <a:buNone/>
              <a:defRPr sz="2000"/>
            </a:lvl4pPr>
            <a:lvl5pPr marL="1356390" indent="0">
              <a:buNone/>
              <a:defRPr sz="2000"/>
            </a:lvl5pPr>
            <a:lvl6pPr marL="1695300" indent="0">
              <a:buNone/>
              <a:defRPr sz="2000"/>
            </a:lvl6pPr>
            <a:lvl7pPr marL="2034313" indent="0">
              <a:buNone/>
              <a:defRPr sz="2000"/>
            </a:lvl7pPr>
            <a:lvl8pPr marL="2373419" indent="0">
              <a:buNone/>
              <a:defRPr sz="2000"/>
            </a:lvl8pPr>
            <a:lvl9pPr marL="2712509" indent="0">
              <a:buNone/>
              <a:defRPr sz="2000"/>
            </a:lvl9pPr>
          </a:lstStyle>
          <a:p>
            <a:endParaRPr lang="en-US"/>
          </a:p>
        </p:txBody>
      </p:sp>
      <p:sp>
        <p:nvSpPr>
          <p:cNvPr id="4" name="Text Placeholder 3"/>
          <p:cNvSpPr>
            <a:spLocks noGrp="1"/>
          </p:cNvSpPr>
          <p:nvPr>
            <p:ph type="body" sz="half" idx="2"/>
          </p:nvPr>
        </p:nvSpPr>
        <p:spPr>
          <a:xfrm>
            <a:off x="1720734" y="4029419"/>
            <a:ext cx="5267325" cy="603647"/>
          </a:xfrm>
        </p:spPr>
        <p:txBody>
          <a:bodyPr/>
          <a:lstStyle>
            <a:lvl1pPr marL="0" indent="0">
              <a:buNone/>
              <a:defRPr sz="1400"/>
            </a:lvl1pPr>
            <a:lvl2pPr marL="339061" indent="0">
              <a:buNone/>
              <a:defRPr sz="1200"/>
            </a:lvl2pPr>
            <a:lvl3pPr marL="678271" indent="0">
              <a:buNone/>
              <a:defRPr sz="1000"/>
            </a:lvl3pPr>
            <a:lvl4pPr marL="1017217" indent="0">
              <a:buNone/>
              <a:defRPr sz="900"/>
            </a:lvl4pPr>
            <a:lvl5pPr marL="1356390" indent="0">
              <a:buNone/>
              <a:defRPr sz="900"/>
            </a:lvl5pPr>
            <a:lvl6pPr marL="1695300" indent="0">
              <a:buNone/>
              <a:defRPr sz="900"/>
            </a:lvl6pPr>
            <a:lvl7pPr marL="2034313" indent="0">
              <a:buNone/>
              <a:defRPr sz="900"/>
            </a:lvl7pPr>
            <a:lvl8pPr marL="2373419" indent="0">
              <a:buNone/>
              <a:defRPr sz="900"/>
            </a:lvl8pPr>
            <a:lvl9pPr marL="2712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38944" y="1200155"/>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1400">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2999463"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1400">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291528"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1400">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339061" algn="ctr" rtl="0" fontAlgn="base">
        <a:spcBef>
          <a:spcPct val="0"/>
        </a:spcBef>
        <a:spcAft>
          <a:spcPct val="0"/>
        </a:spcAft>
        <a:defRPr sz="4400">
          <a:solidFill>
            <a:schemeClr val="tx2"/>
          </a:solidFill>
          <a:latin typeface="Arial" charset="0"/>
          <a:cs typeface="Arial" charset="0"/>
        </a:defRPr>
      </a:lvl6pPr>
      <a:lvl7pPr marL="678271" algn="ctr" rtl="0" fontAlgn="base">
        <a:spcBef>
          <a:spcPct val="0"/>
        </a:spcBef>
        <a:spcAft>
          <a:spcPct val="0"/>
        </a:spcAft>
        <a:defRPr sz="4400">
          <a:solidFill>
            <a:schemeClr val="tx2"/>
          </a:solidFill>
          <a:latin typeface="Arial" charset="0"/>
          <a:cs typeface="Arial" charset="0"/>
        </a:defRPr>
      </a:lvl7pPr>
      <a:lvl8pPr marL="1017217" algn="ctr" rtl="0" fontAlgn="base">
        <a:spcBef>
          <a:spcPct val="0"/>
        </a:spcBef>
        <a:spcAft>
          <a:spcPct val="0"/>
        </a:spcAft>
        <a:defRPr sz="4400">
          <a:solidFill>
            <a:schemeClr val="tx2"/>
          </a:solidFill>
          <a:latin typeface="Arial" charset="0"/>
          <a:cs typeface="Arial" charset="0"/>
        </a:defRPr>
      </a:lvl8pPr>
      <a:lvl9pPr marL="1356390" algn="ctr" rtl="0" fontAlgn="base">
        <a:spcBef>
          <a:spcPct val="0"/>
        </a:spcBef>
        <a:spcAft>
          <a:spcPct val="0"/>
        </a:spcAft>
        <a:defRPr sz="4400">
          <a:solidFill>
            <a:schemeClr val="tx2"/>
          </a:solidFill>
          <a:latin typeface="Arial" charset="0"/>
          <a:cs typeface="Arial" charset="0"/>
        </a:defRPr>
      </a:lvl9pPr>
    </p:titleStyle>
    <p:bodyStyle>
      <a:lvl1pPr marL="254229" indent="-254229" algn="l" rtl="0" fontAlgn="base">
        <a:spcBef>
          <a:spcPct val="20000"/>
        </a:spcBef>
        <a:spcAft>
          <a:spcPct val="0"/>
        </a:spcAft>
        <a:buChar char="•"/>
        <a:defRPr sz="4000">
          <a:solidFill>
            <a:schemeClr val="bg1"/>
          </a:solidFill>
          <a:latin typeface="+mn-lt"/>
          <a:ea typeface="+mn-ea"/>
          <a:cs typeface="+mn-cs"/>
        </a:defRPr>
      </a:lvl1pPr>
      <a:lvl2pPr marL="551136" indent="-211893" algn="l" rtl="0" fontAlgn="base">
        <a:spcBef>
          <a:spcPct val="20000"/>
        </a:spcBef>
        <a:spcAft>
          <a:spcPct val="0"/>
        </a:spcAft>
        <a:buChar char="–"/>
        <a:defRPr sz="4000">
          <a:solidFill>
            <a:schemeClr val="bg1"/>
          </a:solidFill>
          <a:latin typeface="+mn-lt"/>
        </a:defRPr>
      </a:lvl2pPr>
      <a:lvl3pPr marL="847639" indent="-169563" algn="l" rtl="0" fontAlgn="base">
        <a:spcBef>
          <a:spcPct val="20000"/>
        </a:spcBef>
        <a:spcAft>
          <a:spcPct val="0"/>
        </a:spcAft>
        <a:buChar char="•"/>
        <a:defRPr sz="2400">
          <a:solidFill>
            <a:schemeClr val="tx1"/>
          </a:solidFill>
          <a:latin typeface="+mj-lt"/>
          <a:cs typeface="+mj-cs"/>
        </a:defRPr>
      </a:lvl3pPr>
      <a:lvl4pPr marL="1186788" indent="-169563" algn="l" rtl="0" fontAlgn="base">
        <a:spcBef>
          <a:spcPct val="20000"/>
        </a:spcBef>
        <a:spcAft>
          <a:spcPct val="0"/>
        </a:spcAft>
        <a:buChar char="–"/>
        <a:defRPr sz="2000">
          <a:solidFill>
            <a:schemeClr val="tx1"/>
          </a:solidFill>
          <a:latin typeface="+mj-lt"/>
          <a:cs typeface="+mj-cs"/>
        </a:defRPr>
      </a:lvl4pPr>
      <a:lvl5pPr marL="1525913" indent="-169563" algn="l" rtl="0" fontAlgn="base">
        <a:spcBef>
          <a:spcPct val="20000"/>
        </a:spcBef>
        <a:spcAft>
          <a:spcPct val="0"/>
        </a:spcAft>
        <a:buChar char="»"/>
        <a:defRPr sz="2000">
          <a:solidFill>
            <a:schemeClr val="tx1"/>
          </a:solidFill>
          <a:latin typeface="+mj-lt"/>
          <a:cs typeface="+mj-cs"/>
        </a:defRPr>
      </a:lvl5pPr>
      <a:lvl6pPr marL="1864758" indent="-169563" algn="l" rtl="0" fontAlgn="base">
        <a:spcBef>
          <a:spcPct val="20000"/>
        </a:spcBef>
        <a:spcAft>
          <a:spcPct val="0"/>
        </a:spcAft>
        <a:buChar char="»"/>
        <a:defRPr sz="2000">
          <a:solidFill>
            <a:schemeClr val="tx1"/>
          </a:solidFill>
          <a:latin typeface="+mj-lt"/>
          <a:cs typeface="+mj-cs"/>
        </a:defRPr>
      </a:lvl6pPr>
      <a:lvl7pPr marL="2203930" indent="-169563" algn="l" rtl="0" fontAlgn="base">
        <a:spcBef>
          <a:spcPct val="20000"/>
        </a:spcBef>
        <a:spcAft>
          <a:spcPct val="0"/>
        </a:spcAft>
        <a:buChar char="»"/>
        <a:defRPr sz="2000">
          <a:solidFill>
            <a:schemeClr val="tx1"/>
          </a:solidFill>
          <a:latin typeface="+mj-lt"/>
          <a:cs typeface="+mj-cs"/>
        </a:defRPr>
      </a:lvl7pPr>
      <a:lvl8pPr marL="2542973" indent="-169563" algn="l" rtl="0" fontAlgn="base">
        <a:spcBef>
          <a:spcPct val="20000"/>
        </a:spcBef>
        <a:spcAft>
          <a:spcPct val="0"/>
        </a:spcAft>
        <a:buChar char="»"/>
        <a:defRPr sz="2000">
          <a:solidFill>
            <a:schemeClr val="tx1"/>
          </a:solidFill>
          <a:latin typeface="+mj-lt"/>
          <a:cs typeface="+mj-cs"/>
        </a:defRPr>
      </a:lvl8pPr>
      <a:lvl9pPr marL="2882131" indent="-169563" algn="l" rtl="0" fontAlgn="base">
        <a:spcBef>
          <a:spcPct val="20000"/>
        </a:spcBef>
        <a:spcAft>
          <a:spcPct val="0"/>
        </a:spcAft>
        <a:buChar char="»"/>
        <a:defRPr sz="2000">
          <a:solidFill>
            <a:schemeClr val="tx1"/>
          </a:solidFill>
          <a:latin typeface="+mj-lt"/>
          <a:cs typeface="+mj-cs"/>
        </a:defRPr>
      </a:lvl9pPr>
    </p:bodyStyle>
    <p:otherStyle>
      <a:defPPr>
        <a:defRPr lang="en-US"/>
      </a:defPPr>
      <a:lvl1pPr marL="0" algn="l" defTabSz="678271" rtl="0" eaLnBrk="1" latinLnBrk="0" hangingPunct="1">
        <a:defRPr sz="1800" kern="1200">
          <a:solidFill>
            <a:schemeClr val="tx1"/>
          </a:solidFill>
          <a:latin typeface="+mn-lt"/>
          <a:ea typeface="+mn-ea"/>
          <a:cs typeface="+mn-cs"/>
        </a:defRPr>
      </a:lvl1pPr>
      <a:lvl2pPr marL="339061" algn="l" defTabSz="678271" rtl="0" eaLnBrk="1" latinLnBrk="0" hangingPunct="1">
        <a:defRPr sz="1800" kern="1200">
          <a:solidFill>
            <a:schemeClr val="tx1"/>
          </a:solidFill>
          <a:latin typeface="+mn-lt"/>
          <a:ea typeface="+mn-ea"/>
          <a:cs typeface="+mn-cs"/>
        </a:defRPr>
      </a:lvl2pPr>
      <a:lvl3pPr marL="678271" algn="l" defTabSz="678271" rtl="0" eaLnBrk="1" latinLnBrk="0" hangingPunct="1">
        <a:defRPr sz="1800" kern="1200">
          <a:solidFill>
            <a:schemeClr val="tx1"/>
          </a:solidFill>
          <a:latin typeface="+mn-lt"/>
          <a:ea typeface="+mn-ea"/>
          <a:cs typeface="+mn-cs"/>
        </a:defRPr>
      </a:lvl3pPr>
      <a:lvl4pPr marL="1017217" algn="l" defTabSz="678271" rtl="0" eaLnBrk="1" latinLnBrk="0" hangingPunct="1">
        <a:defRPr sz="1800" kern="1200">
          <a:solidFill>
            <a:schemeClr val="tx1"/>
          </a:solidFill>
          <a:latin typeface="+mn-lt"/>
          <a:ea typeface="+mn-ea"/>
          <a:cs typeface="+mn-cs"/>
        </a:defRPr>
      </a:lvl4pPr>
      <a:lvl5pPr marL="1356390" algn="l" defTabSz="678271" rtl="0" eaLnBrk="1" latinLnBrk="0" hangingPunct="1">
        <a:defRPr sz="1800" kern="1200">
          <a:solidFill>
            <a:schemeClr val="tx1"/>
          </a:solidFill>
          <a:latin typeface="+mn-lt"/>
          <a:ea typeface="+mn-ea"/>
          <a:cs typeface="+mn-cs"/>
        </a:defRPr>
      </a:lvl5pPr>
      <a:lvl6pPr marL="1695300" algn="l" defTabSz="678271" rtl="0" eaLnBrk="1" latinLnBrk="0" hangingPunct="1">
        <a:defRPr sz="1800" kern="1200">
          <a:solidFill>
            <a:schemeClr val="tx1"/>
          </a:solidFill>
          <a:latin typeface="+mn-lt"/>
          <a:ea typeface="+mn-ea"/>
          <a:cs typeface="+mn-cs"/>
        </a:defRPr>
      </a:lvl6pPr>
      <a:lvl7pPr marL="2034313" algn="l" defTabSz="678271" rtl="0" eaLnBrk="1" latinLnBrk="0" hangingPunct="1">
        <a:defRPr sz="1800" kern="1200">
          <a:solidFill>
            <a:schemeClr val="tx1"/>
          </a:solidFill>
          <a:latin typeface="+mn-lt"/>
          <a:ea typeface="+mn-ea"/>
          <a:cs typeface="+mn-cs"/>
        </a:defRPr>
      </a:lvl7pPr>
      <a:lvl8pPr marL="2373419" algn="l" defTabSz="678271" rtl="0" eaLnBrk="1" latinLnBrk="0" hangingPunct="1">
        <a:defRPr sz="1800" kern="1200">
          <a:solidFill>
            <a:schemeClr val="tx1"/>
          </a:solidFill>
          <a:latin typeface="+mn-lt"/>
          <a:ea typeface="+mn-ea"/>
          <a:cs typeface="+mn-cs"/>
        </a:defRPr>
      </a:lvl8pPr>
      <a:lvl9pPr marL="2712509" algn="l" defTabSz="67827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7F6E200-54F7-49AC-BEF8-532810EF41C8}"/>
              </a:ext>
            </a:extLst>
          </p:cNvPr>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C9131BA-CBF3-4E04-876A-BA5B9D51620C}"/>
              </a:ext>
            </a:extLst>
          </p:cNvPr>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9AE152E-256B-434C-B564-AB79316CEF03}"/>
              </a:ext>
            </a:extLst>
          </p:cNvPr>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solidFill>
                  <a:schemeClr val="tx1"/>
                </a:solidFill>
                <a:latin typeface="+mn-lt"/>
              </a:defRPr>
            </a:lvl1pPr>
          </a:lstStyle>
          <a:p>
            <a:endParaRPr lang="en-US" altLang="en-US"/>
          </a:p>
        </p:txBody>
      </p:sp>
      <p:sp>
        <p:nvSpPr>
          <p:cNvPr id="1029" name="Rectangle 5">
            <a:extLst>
              <a:ext uri="{FF2B5EF4-FFF2-40B4-BE49-F238E27FC236}">
                <a16:creationId xmlns:a16="http://schemas.microsoft.com/office/drawing/2014/main" id="{1CC498BD-6F1B-4D46-98A9-7016ED65E658}"/>
              </a:ext>
            </a:extLst>
          </p:cNvPr>
          <p:cNvSpPr>
            <a:spLocks noGrp="1" noChangeArrowheads="1"/>
          </p:cNvSpPr>
          <p:nvPr>
            <p:ph type="ftr" sz="quarter" idx="3"/>
          </p:nvPr>
        </p:nvSpPr>
        <p:spPr bwMode="auto">
          <a:xfrm>
            <a:off x="2999449"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solidFill>
                  <a:schemeClr val="tx1"/>
                </a:solidFill>
                <a:latin typeface="+mn-lt"/>
              </a:defRPr>
            </a:lvl1pPr>
          </a:lstStyle>
          <a:p>
            <a:endParaRPr lang="en-US" altLang="en-US"/>
          </a:p>
        </p:txBody>
      </p:sp>
      <p:sp>
        <p:nvSpPr>
          <p:cNvPr id="1030" name="Rectangle 6">
            <a:extLst>
              <a:ext uri="{FF2B5EF4-FFF2-40B4-BE49-F238E27FC236}">
                <a16:creationId xmlns:a16="http://schemas.microsoft.com/office/drawing/2014/main" id="{D818617E-764F-4A6C-9118-8E9C702A1AD4}"/>
              </a:ext>
            </a:extLst>
          </p:cNvPr>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solidFill>
                  <a:schemeClr val="tx1"/>
                </a:solidFill>
                <a:latin typeface="+mn-lt"/>
              </a:defRPr>
            </a:lvl1pPr>
          </a:lstStyle>
          <a:p>
            <a:fld id="{4D13723F-FB49-4C80-81DF-ED14AB3FD601}" type="slidenum">
              <a:rPr lang="en-US" altLang="en-US"/>
              <a:pPr/>
              <a:t>‹#›</a:t>
            </a:fld>
            <a:endParaRPr lang="en-US" altLang="en-US"/>
          </a:p>
        </p:txBody>
      </p:sp>
    </p:spTree>
    <p:extLst>
      <p:ext uri="{BB962C8B-B14F-4D97-AF65-F5344CB8AC3E}">
        <p14:creationId xmlns:p14="http://schemas.microsoft.com/office/powerpoint/2010/main" val="2665152671"/>
      </p:ext>
    </p:extLst>
  </p:cSld>
  <p:clrMap bg1="lt1" tx1="dk1" bg2="lt2" tx2="dk2" accent1="accent1" accent2="accent2" accent3="accent3" accent4="accent4" accent5="accent5" accent6="accent6" hlink="hlink" folHlink="folHlink"/>
  <p:sldLayoutIdLst>
    <p:sldLayoutId id="2147483713"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9pPr>
    </p:titleStyle>
    <p:bodyStyle>
      <a:lvl1pPr marL="257175" indent="-257175" algn="l" rtl="0" fontAlgn="base">
        <a:spcBef>
          <a:spcPct val="20000"/>
        </a:spcBef>
        <a:spcAft>
          <a:spcPct val="0"/>
        </a:spcAft>
        <a:buChar char="•"/>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https://ncov2019.live/data"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2.xml"/><Relationship Id="rId1" Type="http://schemas.openxmlformats.org/officeDocument/2006/relationships/video" Target="https://www.youtube.com/embed/z4F7DjUbHgM?feature=oembed"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gif"/><Relationship Id="rId1" Type="http://schemas.microsoft.com/office/2007/relationships/media" Target="../media/media1.gif"/><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2.xml"/><Relationship Id="rId1" Type="http://schemas.openxmlformats.org/officeDocument/2006/relationships/video" Target="https://www.youtube.com/embed/6UoTJGuFCos?feature=oembed" TargetMode="External"/><Relationship Id="rId4" Type="http://schemas.openxmlformats.org/officeDocument/2006/relationships/image" Target="../media/image16.jpeg"/></Relationships>
</file>

<file path=ppt/slides/_rels/slide8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r>
              <a:rPr lang="en-US" dirty="0"/>
              <a:t>e-handout</a:t>
            </a:r>
          </a:p>
          <a:p>
            <a:r>
              <a:rPr lang="en-US" dirty="0"/>
              <a:t>To have these notes </a:t>
            </a:r>
          </a:p>
          <a:p>
            <a:r>
              <a:rPr lang="en-US" dirty="0"/>
              <a:t>without taking notes</a:t>
            </a:r>
          </a:p>
          <a:p>
            <a:r>
              <a:rPr lang="en-US" dirty="0"/>
              <a:t>Go to </a:t>
            </a:r>
            <a:r>
              <a:rPr lang="en-US" dirty="0">
                <a:solidFill>
                  <a:srgbClr val="FFFF66"/>
                </a:solidFill>
              </a:rPr>
              <a:t>OrHaOlam.com</a:t>
            </a:r>
          </a:p>
          <a:p>
            <a:r>
              <a:rPr lang="en-US" dirty="0"/>
              <a:t>Click on</a:t>
            </a:r>
            <a:r>
              <a:rPr lang="en-US" dirty="0">
                <a:solidFill>
                  <a:srgbClr val="FFFF66"/>
                </a:solidFill>
              </a:rPr>
              <a:t> downloads, </a:t>
            </a:r>
          </a:p>
          <a:p>
            <a:r>
              <a:rPr lang="en-US" dirty="0">
                <a:solidFill>
                  <a:srgbClr val="FFFF66"/>
                </a:solidFill>
              </a:rPr>
              <a:t>messages, 2020</a:t>
            </a:r>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69B4798F-364F-41A4-9900-F413C88F09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056" t="11481" r="-704" b="58889"/>
          <a:stretch/>
        </p:blipFill>
        <p:spPr>
          <a:xfrm>
            <a:off x="1211897" y="259246"/>
            <a:ext cx="5463540" cy="4750904"/>
          </a:xfrm>
          <a:prstGeom prst="rect">
            <a:avLst/>
          </a:prstGeom>
        </p:spPr>
      </p:pic>
    </p:spTree>
    <p:extLst>
      <p:ext uri="{BB962C8B-B14F-4D97-AF65-F5344CB8AC3E}">
        <p14:creationId xmlns:p14="http://schemas.microsoft.com/office/powerpoint/2010/main" val="2132279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69B4798F-364F-41A4-9900-F413C88F09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056" t="39631" r="-704" b="32221"/>
          <a:stretch/>
        </p:blipFill>
        <p:spPr>
          <a:xfrm>
            <a:off x="1405104" y="233002"/>
            <a:ext cx="5968666" cy="4930637"/>
          </a:xfrm>
          <a:prstGeom prst="rect">
            <a:avLst/>
          </a:prstGeom>
        </p:spPr>
      </p:pic>
    </p:spTree>
    <p:extLst>
      <p:ext uri="{BB962C8B-B14F-4D97-AF65-F5344CB8AC3E}">
        <p14:creationId xmlns:p14="http://schemas.microsoft.com/office/powerpoint/2010/main" val="1010740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69B4798F-364F-41A4-9900-F413C88F09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055" t="67778" r="1325" b="4074"/>
          <a:stretch/>
        </p:blipFill>
        <p:spPr>
          <a:xfrm>
            <a:off x="1112837" y="100446"/>
            <a:ext cx="5839326" cy="5043054"/>
          </a:xfrm>
          <a:prstGeom prst="rect">
            <a:avLst/>
          </a:prstGeom>
        </p:spPr>
      </p:pic>
    </p:spTree>
    <p:extLst>
      <p:ext uri="{BB962C8B-B14F-4D97-AF65-F5344CB8AC3E}">
        <p14:creationId xmlns:p14="http://schemas.microsoft.com/office/powerpoint/2010/main" val="4206146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29DB2F51-A0FB-4136-82EB-78E0AA40231D}"/>
              </a:ext>
            </a:extLst>
          </p:cNvPr>
          <p:cNvSpPr>
            <a:spLocks noGrp="1" noChangeArrowheads="1"/>
          </p:cNvSpPr>
          <p:nvPr>
            <p:ph type="subTitle" idx="1"/>
          </p:nvPr>
        </p:nvSpPr>
        <p:spPr>
          <a:xfrm>
            <a:off x="350837" y="361950"/>
            <a:ext cx="8001000" cy="4724400"/>
          </a:xfrm>
        </p:spPr>
        <p:txBody>
          <a:bodyPr/>
          <a:lstStyle/>
          <a:p>
            <a:pPr algn="l">
              <a:spcBef>
                <a:spcPct val="0"/>
              </a:spcBef>
            </a:pPr>
            <a:r>
              <a:rPr lang="en-US" altLang="en-US" sz="4000" dirty="0">
                <a:solidFill>
                  <a:schemeClr val="bg1"/>
                </a:solidFill>
                <a:latin typeface="Arial Rounded MT Bold" panose="020F0704030504030204" pitchFamily="34" charset="0"/>
                <a:cs typeface="Vilna" pitchFamily="2" charset="-79"/>
              </a:rPr>
              <a:t> </a:t>
            </a:r>
          </a:p>
        </p:txBody>
      </p:sp>
      <p:pic>
        <p:nvPicPr>
          <p:cNvPr id="1026" name="Picture 2">
            <a:extLst>
              <a:ext uri="{FF2B5EF4-FFF2-40B4-BE49-F238E27FC236}">
                <a16:creationId xmlns:a16="http://schemas.microsoft.com/office/drawing/2014/main" id="{5D53D9D8-3921-44CD-81C3-C01BD28029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4837" y="392974"/>
            <a:ext cx="4724400"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573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E16EC7-6404-409D-BECE-A4B9D64BB178}"/>
              </a:ext>
            </a:extLst>
          </p:cNvPr>
          <p:cNvPicPr>
            <a:picLocks noChangeAspect="1"/>
          </p:cNvPicPr>
          <p:nvPr/>
        </p:nvPicPr>
        <p:blipFill>
          <a:blip r:embed="rId2"/>
          <a:stretch>
            <a:fillRect/>
          </a:stretch>
        </p:blipFill>
        <p:spPr>
          <a:xfrm>
            <a:off x="3170237" y="0"/>
            <a:ext cx="5258031" cy="4837388"/>
          </a:xfrm>
          <a:prstGeom prst="rect">
            <a:avLst/>
          </a:prstGeom>
        </p:spPr>
      </p:pic>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2743200" cy="4933950"/>
          </a:xfrm>
        </p:spPr>
        <p:txBody>
          <a:bodyPr>
            <a:normAutofit fontScale="92500" lnSpcReduction="20000"/>
          </a:bodyPr>
          <a:lstStyle/>
          <a:p>
            <a:pPr marL="0" indent="0">
              <a:lnSpc>
                <a:spcPct val="90000"/>
              </a:lnSpc>
              <a:buNone/>
            </a:pPr>
            <a:r>
              <a:rPr lang="en-US" altLang="en-US" dirty="0">
                <a:solidFill>
                  <a:schemeClr val="bg1"/>
                </a:solidFill>
              </a:rPr>
              <a:t>Jewish 17 year old from Seattle creates corona virus tracker </a:t>
            </a:r>
            <a:r>
              <a:rPr lang="en-US" dirty="0">
                <a:hlinkClick r:id="rId3"/>
              </a:rPr>
              <a:t>https://ncov2019.live/data</a:t>
            </a:r>
            <a:endParaRPr lang="en-US" altLang="en-US" dirty="0">
              <a:solidFill>
                <a:schemeClr val="bg1"/>
              </a:solidFill>
            </a:endParaRPr>
          </a:p>
        </p:txBody>
      </p:sp>
    </p:spTree>
    <p:extLst>
      <p:ext uri="{BB962C8B-B14F-4D97-AF65-F5344CB8AC3E}">
        <p14:creationId xmlns:p14="http://schemas.microsoft.com/office/powerpoint/2010/main" val="1701192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6DEB4F-6FE9-4DC2-B686-1085618178BD}"/>
              </a:ext>
            </a:extLst>
          </p:cNvPr>
          <p:cNvPicPr>
            <a:picLocks noChangeAspect="1"/>
          </p:cNvPicPr>
          <p:nvPr/>
        </p:nvPicPr>
        <p:blipFill>
          <a:blip r:embed="rId3"/>
          <a:stretch>
            <a:fillRect/>
          </a:stretch>
        </p:blipFill>
        <p:spPr>
          <a:xfrm>
            <a:off x="884237" y="253372"/>
            <a:ext cx="7393480" cy="4890127"/>
          </a:xfrm>
          <a:prstGeom prst="rect">
            <a:avLst/>
          </a:prstGeom>
        </p:spPr>
      </p:pic>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  </a:t>
            </a:r>
          </a:p>
        </p:txBody>
      </p:sp>
    </p:spTree>
    <p:extLst>
      <p:ext uri="{BB962C8B-B14F-4D97-AF65-F5344CB8AC3E}">
        <p14:creationId xmlns:p14="http://schemas.microsoft.com/office/powerpoint/2010/main" val="180928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Continuing series in MJ, [Letter to the Messianic Jew, Hebrews]</a:t>
            </a:r>
          </a:p>
          <a:p>
            <a:pPr marL="0" indent="0">
              <a:lnSpc>
                <a:spcPct val="90000"/>
              </a:lnSpc>
              <a:buNone/>
            </a:pPr>
            <a:r>
              <a:rPr lang="en-US" altLang="en-US" dirty="0"/>
              <a:t>Overcoming him who has the power of death.</a:t>
            </a:r>
          </a:p>
          <a:p>
            <a:pPr marL="0" indent="0">
              <a:lnSpc>
                <a:spcPct val="90000"/>
              </a:lnSpc>
              <a:buNone/>
            </a:pPr>
            <a:r>
              <a:rPr lang="en-US" altLang="en-US" dirty="0">
                <a:solidFill>
                  <a:schemeClr val="bg1"/>
                </a:solidFill>
              </a:rPr>
              <a:t>Are we facing a death threat now??</a:t>
            </a:r>
          </a:p>
        </p:txBody>
      </p:sp>
    </p:spTree>
    <p:extLst>
      <p:ext uri="{BB962C8B-B14F-4D97-AF65-F5344CB8AC3E}">
        <p14:creationId xmlns:p14="http://schemas.microsoft.com/office/powerpoint/2010/main" val="816406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29DB2F51-A0FB-4136-82EB-78E0AA40231D}"/>
              </a:ext>
            </a:extLst>
          </p:cNvPr>
          <p:cNvSpPr>
            <a:spLocks noGrp="1" noChangeArrowheads="1"/>
          </p:cNvSpPr>
          <p:nvPr>
            <p:ph type="subTitle" idx="1"/>
          </p:nvPr>
        </p:nvSpPr>
        <p:spPr>
          <a:xfrm>
            <a:off x="274637" y="285750"/>
            <a:ext cx="8229600" cy="4857750"/>
          </a:xfrm>
        </p:spPr>
        <p:txBody>
          <a:bodyPr>
            <a:normAutofit/>
          </a:bodyPr>
          <a:lstStyle/>
          <a:p>
            <a:pPr algn="l">
              <a:spcBef>
                <a:spcPct val="0"/>
              </a:spcBef>
            </a:pPr>
            <a:r>
              <a:rPr lang="en-US" altLang="en-US" sz="4000" dirty="0">
                <a:solidFill>
                  <a:schemeClr val="bg1"/>
                </a:solidFill>
                <a:latin typeface="Arial Rounded MT Bold" panose="020F0704030504030204" pitchFamily="34" charset="0"/>
                <a:cs typeface="Vilna" pitchFamily="2" charset="-79"/>
              </a:rPr>
              <a:t>Summary: MJ 2.1-12</a:t>
            </a:r>
          </a:p>
          <a:p>
            <a:pPr marL="457200" indent="-457200" algn="l">
              <a:spcBef>
                <a:spcPct val="0"/>
              </a:spcBef>
              <a:buFont typeface="+mj-lt"/>
              <a:buAutoNum type="arabicPeriod"/>
            </a:pPr>
            <a:r>
              <a:rPr lang="en-US" altLang="en-US" sz="4000" dirty="0">
                <a:solidFill>
                  <a:schemeClr val="bg1"/>
                </a:solidFill>
                <a:latin typeface="Arial Rounded MT Bold" panose="020F0704030504030204" pitchFamily="34" charset="0"/>
                <a:cs typeface="Vilna" pitchFamily="2" charset="-79"/>
              </a:rPr>
              <a:t>The human race had it ALL. </a:t>
            </a:r>
            <a:r>
              <a:rPr lang="en-US" altLang="en-US" sz="2800" dirty="0">
                <a:solidFill>
                  <a:schemeClr val="bg1"/>
                </a:solidFill>
                <a:latin typeface="Arial Rounded MT Bold" panose="020F0704030504030204" pitchFamily="34" charset="0"/>
                <a:cs typeface="Vilna" pitchFamily="2" charset="-79"/>
              </a:rPr>
              <a:t>Ps 8</a:t>
            </a:r>
            <a:endParaRPr lang="en-US" altLang="en-US" sz="4000" dirty="0">
              <a:solidFill>
                <a:schemeClr val="bg1"/>
              </a:solidFill>
              <a:latin typeface="Arial Rounded MT Bold" panose="020F0704030504030204" pitchFamily="34" charset="0"/>
              <a:cs typeface="Vilna" pitchFamily="2" charset="-79"/>
            </a:endParaRPr>
          </a:p>
          <a:p>
            <a:pPr marL="457200" indent="-457200" algn="l">
              <a:spcBef>
                <a:spcPct val="0"/>
              </a:spcBef>
              <a:buFont typeface="+mj-lt"/>
              <a:buAutoNum type="arabicPeriod"/>
            </a:pPr>
            <a:r>
              <a:rPr lang="en-US" altLang="en-US" sz="4000" dirty="0">
                <a:solidFill>
                  <a:schemeClr val="bg1"/>
                </a:solidFill>
                <a:latin typeface="Arial Rounded MT Bold" panose="020F0704030504030204" pitchFamily="34" charset="0"/>
                <a:cs typeface="Vilna" pitchFamily="2" charset="-79"/>
              </a:rPr>
              <a:t>Not exactly have it all now. </a:t>
            </a:r>
            <a:r>
              <a:rPr lang="en-US" altLang="en-US" sz="2800" dirty="0">
                <a:solidFill>
                  <a:srgbClr val="FFFFFF"/>
                </a:solidFill>
                <a:latin typeface="Arial Rounded MT Bold" panose="020F0704030504030204" pitchFamily="34" charset="0"/>
                <a:cs typeface="Vilna" pitchFamily="2" charset="-79"/>
              </a:rPr>
              <a:t>Ps 8</a:t>
            </a:r>
            <a:endParaRPr lang="en-US" altLang="en-US" sz="4000" dirty="0">
              <a:solidFill>
                <a:schemeClr val="bg1"/>
              </a:solidFill>
              <a:latin typeface="Arial Rounded MT Bold" panose="020F0704030504030204" pitchFamily="34" charset="0"/>
              <a:cs typeface="Vilna" pitchFamily="2" charset="-79"/>
            </a:endParaRPr>
          </a:p>
          <a:p>
            <a:pPr marL="457200" indent="-457200" algn="l">
              <a:spcBef>
                <a:spcPct val="0"/>
              </a:spcBef>
              <a:buFont typeface="+mj-lt"/>
              <a:buAutoNum type="arabicPeriod"/>
            </a:pPr>
            <a:r>
              <a:rPr lang="en-US" altLang="en-US" sz="4000" dirty="0">
                <a:solidFill>
                  <a:schemeClr val="bg1"/>
                </a:solidFill>
                <a:latin typeface="Arial Rounded MT Bold" panose="020F0704030504030204" pitchFamily="34" charset="0"/>
                <a:cs typeface="Vilna" pitchFamily="2" charset="-79"/>
              </a:rPr>
              <a:t>Yeshua voluntarily left glory.</a:t>
            </a:r>
            <a:r>
              <a:rPr lang="en-US" altLang="en-US" sz="2800" dirty="0">
                <a:solidFill>
                  <a:srgbClr val="FFFFFF"/>
                </a:solidFill>
                <a:latin typeface="Arial Rounded MT Bold" panose="020F0704030504030204" pitchFamily="34" charset="0"/>
                <a:cs typeface="Vilna" pitchFamily="2" charset="-79"/>
              </a:rPr>
              <a:t> </a:t>
            </a:r>
            <a:r>
              <a:rPr lang="en-US" altLang="en-US" sz="2000" dirty="0">
                <a:solidFill>
                  <a:srgbClr val="FFFFFF"/>
                </a:solidFill>
                <a:latin typeface="Arial Rounded MT Bold" panose="020F0704030504030204" pitchFamily="34" charset="0"/>
                <a:cs typeface="Vilna" pitchFamily="2" charset="-79"/>
              </a:rPr>
              <a:t>Ps 8</a:t>
            </a:r>
            <a:endParaRPr lang="en-US" altLang="en-US" sz="4000" dirty="0">
              <a:solidFill>
                <a:schemeClr val="bg1"/>
              </a:solidFill>
              <a:latin typeface="Arial Rounded MT Bold" panose="020F0704030504030204" pitchFamily="34" charset="0"/>
              <a:cs typeface="Vilna" pitchFamily="2" charset="-79"/>
            </a:endParaRPr>
          </a:p>
          <a:p>
            <a:pPr marL="457200" indent="-457200" algn="l">
              <a:spcBef>
                <a:spcPct val="0"/>
              </a:spcBef>
              <a:buFont typeface="+mj-lt"/>
              <a:buAutoNum type="arabicPeriod"/>
            </a:pPr>
            <a:r>
              <a:rPr lang="en-US" altLang="en-US" sz="4000" dirty="0">
                <a:solidFill>
                  <a:schemeClr val="bg1"/>
                </a:solidFill>
                <a:latin typeface="Arial Rounded MT Bold" panose="020F0704030504030204" pitchFamily="34" charset="0"/>
                <a:cs typeface="Vilna" pitchFamily="2" charset="-79"/>
              </a:rPr>
              <a:t>Regained it all, sovereignty over creation by His death. </a:t>
            </a:r>
            <a:r>
              <a:rPr lang="en-US" altLang="en-US" sz="2400" dirty="0">
                <a:solidFill>
                  <a:schemeClr val="bg1"/>
                </a:solidFill>
                <a:latin typeface="Arial Rounded MT Bold" panose="020F0704030504030204" pitchFamily="34" charset="0"/>
                <a:cs typeface="Vilna" pitchFamily="2" charset="-79"/>
              </a:rPr>
              <a:t>Ps 22</a:t>
            </a:r>
            <a:endParaRPr lang="en-US" altLang="en-US" sz="4000" dirty="0">
              <a:solidFill>
                <a:schemeClr val="bg1"/>
              </a:solidFill>
              <a:latin typeface="Arial Rounded MT Bold" panose="020F0704030504030204" pitchFamily="34" charset="0"/>
              <a:cs typeface="Vilna" pitchFamily="2" charset="-79"/>
            </a:endParaRPr>
          </a:p>
          <a:p>
            <a:pPr marL="457200" indent="-457200" algn="l">
              <a:spcBef>
                <a:spcPct val="0"/>
              </a:spcBef>
              <a:buFont typeface="+mj-lt"/>
              <a:buAutoNum type="arabicPeriod"/>
            </a:pPr>
            <a:r>
              <a:rPr lang="en-US" altLang="en-US" sz="4000" dirty="0">
                <a:solidFill>
                  <a:schemeClr val="bg1"/>
                </a:solidFill>
                <a:latin typeface="Arial Rounded MT Bold" panose="020F0704030504030204" pitchFamily="34" charset="0"/>
                <a:cs typeface="Vilna" pitchFamily="2" charset="-79"/>
              </a:rPr>
              <a:t>We can return to glory. </a:t>
            </a:r>
            <a:r>
              <a:rPr lang="en-US" altLang="en-US" sz="2400" dirty="0">
                <a:solidFill>
                  <a:srgbClr val="FFFFFF"/>
                </a:solidFill>
                <a:latin typeface="Arial Rounded MT Bold" panose="020F0704030504030204" pitchFamily="34" charset="0"/>
                <a:cs typeface="Vilna" pitchFamily="2" charset="-79"/>
              </a:rPr>
              <a:t>Ps 22</a:t>
            </a:r>
            <a:endParaRPr lang="en-US" altLang="en-US" sz="4000" dirty="0">
              <a:solidFill>
                <a:schemeClr val="bg1"/>
              </a:solidFill>
              <a:latin typeface="Arial Rounded MT Bold" panose="020F0704030504030204" pitchFamily="34" charset="0"/>
              <a:cs typeface="Vilna" pitchFamily="2" charset="-79"/>
            </a:endParaRPr>
          </a:p>
        </p:txBody>
      </p:sp>
    </p:spTree>
    <p:extLst>
      <p:ext uri="{BB962C8B-B14F-4D97-AF65-F5344CB8AC3E}">
        <p14:creationId xmlns:p14="http://schemas.microsoft.com/office/powerpoint/2010/main" val="207814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a:extLst>
              <a:ext uri="{FF2B5EF4-FFF2-40B4-BE49-F238E27FC236}">
                <a16:creationId xmlns:a16="http://schemas.microsoft.com/office/drawing/2014/main" id="{BBF4814A-1828-40A9-9783-F1D933A91A90}"/>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11667" t="21111" r="13333" b="17064"/>
          <a:stretch>
            <a:fillRect/>
          </a:stretch>
        </p:blipFill>
        <p:spPr>
          <a:xfrm>
            <a:off x="751351" y="171450"/>
            <a:ext cx="7276171" cy="4972050"/>
          </a:xfrm>
          <a:solidFill>
            <a:srgbClr val="FFFF99">
              <a:alpha val="93000"/>
            </a:srgbClr>
          </a:solidFill>
        </p:spPr>
      </p:pic>
      <p:sp>
        <p:nvSpPr>
          <p:cNvPr id="2" name="Rectangle: Rounded Corners 1">
            <a:extLst>
              <a:ext uri="{FF2B5EF4-FFF2-40B4-BE49-F238E27FC236}">
                <a16:creationId xmlns:a16="http://schemas.microsoft.com/office/drawing/2014/main" id="{08CD4541-1E92-4773-9D62-80D23C3CDE51}"/>
              </a:ext>
            </a:extLst>
          </p:cNvPr>
          <p:cNvSpPr/>
          <p:nvPr/>
        </p:nvSpPr>
        <p:spPr bwMode="auto">
          <a:xfrm>
            <a:off x="2560637" y="1504950"/>
            <a:ext cx="1828800" cy="685800"/>
          </a:xfrm>
          <a:prstGeom prst="roundRect">
            <a:avLst/>
          </a:prstGeom>
          <a:noFill/>
          <a:ln w="444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chemeClr val="bg1"/>
              </a:solidFill>
              <a:effectLst/>
              <a:latin typeface="r"/>
              <a:cs typeface="Arial" panose="020B0604020202020204" pitchFamily="34" charset="0"/>
            </a:endParaRPr>
          </a:p>
        </p:txBody>
      </p:sp>
      <p:sp>
        <p:nvSpPr>
          <p:cNvPr id="3" name="Rectangle: Rounded Corners 2">
            <a:extLst>
              <a:ext uri="{FF2B5EF4-FFF2-40B4-BE49-F238E27FC236}">
                <a16:creationId xmlns:a16="http://schemas.microsoft.com/office/drawing/2014/main" id="{1880CF4B-E841-4450-ADE6-864AA1DAEEF0}"/>
              </a:ext>
            </a:extLst>
          </p:cNvPr>
          <p:cNvSpPr/>
          <p:nvPr/>
        </p:nvSpPr>
        <p:spPr bwMode="auto">
          <a:xfrm>
            <a:off x="2560637" y="2190750"/>
            <a:ext cx="1828800" cy="685800"/>
          </a:xfrm>
          <a:prstGeom prst="roundRect">
            <a:avLst/>
          </a:prstGeom>
          <a:noFill/>
          <a:ln w="444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chemeClr val="bg1"/>
              </a:solidFill>
              <a:effectLst/>
              <a:latin typeface="r"/>
              <a:cs typeface="Arial" panose="020B0604020202020204" pitchFamily="34" charset="0"/>
            </a:endParaRPr>
          </a:p>
        </p:txBody>
      </p:sp>
      <p:sp>
        <p:nvSpPr>
          <p:cNvPr id="5" name="Rectangle: Rounded Corners 4">
            <a:extLst>
              <a:ext uri="{FF2B5EF4-FFF2-40B4-BE49-F238E27FC236}">
                <a16:creationId xmlns:a16="http://schemas.microsoft.com/office/drawing/2014/main" id="{C800AD59-3994-46C7-835E-C93ECEB1C716}"/>
              </a:ext>
            </a:extLst>
          </p:cNvPr>
          <p:cNvSpPr/>
          <p:nvPr/>
        </p:nvSpPr>
        <p:spPr bwMode="auto">
          <a:xfrm>
            <a:off x="4694237" y="285750"/>
            <a:ext cx="1143000" cy="523220"/>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chemeClr val="bg1"/>
              </a:solidFill>
              <a:effectLst/>
              <a:latin typeface="r"/>
              <a:cs typeface="Arial" panose="020B0604020202020204" pitchFamily="34" charset="0"/>
            </a:endParaRPr>
          </a:p>
        </p:txBody>
      </p:sp>
      <p:sp>
        <p:nvSpPr>
          <p:cNvPr id="4" name="TextBox 3">
            <a:extLst>
              <a:ext uri="{FF2B5EF4-FFF2-40B4-BE49-F238E27FC236}">
                <a16:creationId xmlns:a16="http://schemas.microsoft.com/office/drawing/2014/main" id="{985DDA23-C1D3-4FF9-9E68-1615C17EE41E}"/>
              </a:ext>
            </a:extLst>
          </p:cNvPr>
          <p:cNvSpPr txBox="1"/>
          <p:nvPr/>
        </p:nvSpPr>
        <p:spPr>
          <a:xfrm>
            <a:off x="751351" y="192554"/>
            <a:ext cx="7219486" cy="646331"/>
          </a:xfrm>
          <a:prstGeom prst="rect">
            <a:avLst/>
          </a:prstGeom>
          <a:noFill/>
        </p:spPr>
        <p:txBody>
          <a:bodyPr wrap="square" rtlCol="0">
            <a:spAutoFit/>
          </a:bodyPr>
          <a:lstStyle/>
          <a:p>
            <a:pPr algn="l"/>
            <a:r>
              <a:rPr lang="en-US" sz="3600" dirty="0">
                <a:solidFill>
                  <a:srgbClr val="FFFF99"/>
                </a:solidFill>
              </a:rPr>
              <a:t>Messiah, the Divine Cohen/</a:t>
            </a:r>
            <a:r>
              <a:rPr lang="en-US" sz="2400" dirty="0">
                <a:solidFill>
                  <a:srgbClr val="FFFF99"/>
                </a:solidFill>
              </a:rPr>
              <a:t>priest</a:t>
            </a:r>
            <a:endParaRPr lang="en-US" sz="3600" dirty="0">
              <a:solidFill>
                <a:srgbClr val="FFFF99"/>
              </a:solidFill>
            </a:endParaRPr>
          </a:p>
        </p:txBody>
      </p:sp>
    </p:spTree>
    <p:extLst>
      <p:ext uri="{BB962C8B-B14F-4D97-AF65-F5344CB8AC3E}">
        <p14:creationId xmlns:p14="http://schemas.microsoft.com/office/powerpoint/2010/main" val="1539788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75AC2D-852F-4ED3-AE57-767F84FB22D9}"/>
              </a:ext>
            </a:extLst>
          </p:cNvPr>
          <p:cNvPicPr>
            <a:picLocks noChangeAspect="1"/>
          </p:cNvPicPr>
          <p:nvPr/>
        </p:nvPicPr>
        <p:blipFill>
          <a:blip r:embed="rId3"/>
          <a:stretch>
            <a:fillRect/>
          </a:stretch>
        </p:blipFill>
        <p:spPr>
          <a:xfrm>
            <a:off x="350838" y="478137"/>
            <a:ext cx="8013693" cy="4549175"/>
          </a:xfrm>
          <a:prstGeom prst="rect">
            <a:avLst/>
          </a:prstGeom>
        </p:spPr>
      </p:pic>
      <p:sp>
        <p:nvSpPr>
          <p:cNvPr id="108546" name="Rectangle 2">
            <a:extLst>
              <a:ext uri="{FF2B5EF4-FFF2-40B4-BE49-F238E27FC236}">
                <a16:creationId xmlns:a16="http://schemas.microsoft.com/office/drawing/2014/main" id="{D8315A36-2C76-4A42-9F77-AEDC8DA15644}"/>
              </a:ext>
            </a:extLst>
          </p:cNvPr>
          <p:cNvSpPr>
            <a:spLocks noGrp="1" noChangeArrowheads="1"/>
          </p:cNvSpPr>
          <p:nvPr>
            <p:ph type="subTitle" idx="1"/>
          </p:nvPr>
        </p:nvSpPr>
        <p:spPr>
          <a:xfrm>
            <a:off x="274637" y="209550"/>
            <a:ext cx="8305800" cy="4933950"/>
          </a:xfrm>
        </p:spPr>
        <p:txBody>
          <a:bodyPr/>
          <a:lstStyle/>
          <a:p>
            <a:pPr algn="l">
              <a:spcBef>
                <a:spcPct val="0"/>
              </a:spcBef>
            </a:pPr>
            <a:endParaRPr lang="en-US" altLang="en-US" dirty="0">
              <a:effectLst>
                <a:outerShdw blurRad="38100" dist="38100" dir="2700000" algn="tl">
                  <a:srgbClr val="000000">
                    <a:alpha val="43137"/>
                  </a:srgbClr>
                </a:outerShdw>
              </a:effectLst>
              <a:latin typeface="Arial Rounded MT Bold" panose="020F0704030504030204" pitchFamily="34" charset="0"/>
              <a:cs typeface="Vilna" pitchFamily="2" charset="-79"/>
            </a:endParaRPr>
          </a:p>
          <a:p>
            <a:pPr algn="l">
              <a:spcBef>
                <a:spcPct val="0"/>
              </a:spcBef>
            </a:pPr>
            <a:endParaRPr lang="en-US" altLang="en-US" dirty="0">
              <a:effectLst>
                <a:outerShdw blurRad="38100" dist="38100" dir="2700000" algn="tl">
                  <a:srgbClr val="000000">
                    <a:alpha val="43137"/>
                  </a:srgbClr>
                </a:outerShdw>
              </a:effectLst>
              <a:latin typeface="Arial Rounded MT Bold" panose="020F0704030504030204" pitchFamily="34" charset="0"/>
              <a:cs typeface="Vilna" pitchFamily="2" charset="-79"/>
            </a:endParaRPr>
          </a:p>
          <a:p>
            <a:pPr algn="l">
              <a:spcBef>
                <a:spcPct val="0"/>
              </a:spcBef>
            </a:pPr>
            <a:endParaRPr lang="en-US" altLang="en-US" dirty="0">
              <a:effectLst>
                <a:outerShdw blurRad="38100" dist="38100" dir="2700000" algn="tl">
                  <a:srgbClr val="000000">
                    <a:alpha val="43137"/>
                  </a:srgbClr>
                </a:outerShdw>
              </a:effectLst>
              <a:latin typeface="Arial Rounded MT Bold" panose="020F0704030504030204" pitchFamily="34" charset="0"/>
              <a:cs typeface="Vilna" pitchFamily="2" charset="-79"/>
            </a:endParaRPr>
          </a:p>
          <a:p>
            <a:pPr algn="l">
              <a:spcBef>
                <a:spcPct val="0"/>
              </a:spcBef>
            </a:pPr>
            <a:endParaRPr lang="en-US" altLang="en-US" dirty="0">
              <a:effectLst>
                <a:outerShdw blurRad="38100" dist="38100" dir="2700000" algn="tl">
                  <a:srgbClr val="000000">
                    <a:alpha val="43137"/>
                  </a:srgbClr>
                </a:outerShdw>
              </a:effectLst>
              <a:latin typeface="Arial Rounded MT Bold" panose="020F0704030504030204" pitchFamily="34" charset="0"/>
              <a:cs typeface="Vilna" pitchFamily="2" charset="-79"/>
            </a:endParaRPr>
          </a:p>
          <a:p>
            <a:pPr algn="l">
              <a:spcBef>
                <a:spcPct val="0"/>
              </a:spcBef>
            </a:pPr>
            <a:endParaRPr lang="en-US" altLang="en-US" dirty="0">
              <a:effectLst>
                <a:outerShdw blurRad="38100" dist="38100" dir="2700000" algn="tl">
                  <a:srgbClr val="000000">
                    <a:alpha val="43137"/>
                  </a:srgbClr>
                </a:outerShdw>
              </a:effectLst>
              <a:latin typeface="Arial Rounded MT Bold" panose="020F0704030504030204" pitchFamily="34" charset="0"/>
              <a:cs typeface="Vilna" pitchFamily="2" charset="-79"/>
            </a:endParaRPr>
          </a:p>
          <a:p>
            <a:pPr>
              <a:spcBef>
                <a:spcPct val="0"/>
              </a:spcBef>
            </a:pPr>
            <a:r>
              <a:rPr lang="en-US" altLang="en-US" dirty="0">
                <a:effectLst>
                  <a:outerShdw blurRad="38100" dist="38100" dir="2700000" algn="tl">
                    <a:srgbClr val="000000">
                      <a:alpha val="43137"/>
                    </a:srgbClr>
                  </a:outerShdw>
                </a:effectLst>
                <a:latin typeface="Arial Rounded MT Bold" panose="020F0704030504030204" pitchFamily="34" charset="0"/>
                <a:cs typeface="Vilna" pitchFamily="2" charset="-79"/>
              </a:rPr>
              <a:t>Letter to the Messianic Jews [Hebrews] MJ 2.13-17</a:t>
            </a:r>
          </a:p>
        </p:txBody>
      </p:sp>
      <p:sp>
        <p:nvSpPr>
          <p:cNvPr id="4" name="TextBox 3">
            <a:extLst>
              <a:ext uri="{FF2B5EF4-FFF2-40B4-BE49-F238E27FC236}">
                <a16:creationId xmlns:a16="http://schemas.microsoft.com/office/drawing/2014/main" id="{13B7B60D-52BF-4838-9C40-F28E5B3251C6}"/>
              </a:ext>
            </a:extLst>
          </p:cNvPr>
          <p:cNvSpPr txBox="1"/>
          <p:nvPr/>
        </p:nvSpPr>
        <p:spPr>
          <a:xfrm>
            <a:off x="3931023" y="2124635"/>
            <a:ext cx="914400" cy="91440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Rounded MT Bold" pitchFamily="34" charset="0"/>
              <a:ea typeface="+mn-ea"/>
              <a:cs typeface="Arial" charset="0"/>
            </a:endParaRPr>
          </a:p>
        </p:txBody>
      </p:sp>
      <p:sp>
        <p:nvSpPr>
          <p:cNvPr id="5" name="TextBox 4">
            <a:extLst>
              <a:ext uri="{FF2B5EF4-FFF2-40B4-BE49-F238E27FC236}">
                <a16:creationId xmlns:a16="http://schemas.microsoft.com/office/drawing/2014/main" id="{423EC5B3-1B4B-4BF8-9C50-C2F882AAF008}"/>
              </a:ext>
            </a:extLst>
          </p:cNvPr>
          <p:cNvSpPr txBox="1"/>
          <p:nvPr/>
        </p:nvSpPr>
        <p:spPr>
          <a:xfrm>
            <a:off x="3931023" y="2124635"/>
            <a:ext cx="914400" cy="91440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Rounded MT Bold" pitchFamily="34" charset="0"/>
              <a:ea typeface="+mn-ea"/>
              <a:cs typeface="Arial" charset="0"/>
            </a:endParaRPr>
          </a:p>
        </p:txBody>
      </p:sp>
    </p:spTree>
    <p:extLst>
      <p:ext uri="{BB962C8B-B14F-4D97-AF65-F5344CB8AC3E}">
        <p14:creationId xmlns:p14="http://schemas.microsoft.com/office/powerpoint/2010/main" val="2638030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AE4455-0E57-4F98-8148-6F5150ED020E}"/>
              </a:ext>
            </a:extLst>
          </p:cNvPr>
          <p:cNvPicPr>
            <a:picLocks noChangeAspect="1"/>
          </p:cNvPicPr>
          <p:nvPr/>
        </p:nvPicPr>
        <p:blipFill>
          <a:blip r:embed="rId3"/>
          <a:stretch>
            <a:fillRect/>
          </a:stretch>
        </p:blipFill>
        <p:spPr>
          <a:xfrm>
            <a:off x="3398837" y="0"/>
            <a:ext cx="4864184" cy="5143500"/>
          </a:xfrm>
          <a:prstGeom prst="rect">
            <a:avLst/>
          </a:prstGeom>
        </p:spPr>
      </p:pic>
      <p:sp>
        <p:nvSpPr>
          <p:cNvPr id="220162" name="Rectangle 2">
            <a:extLst>
              <a:ext uri="{FF2B5EF4-FFF2-40B4-BE49-F238E27FC236}">
                <a16:creationId xmlns:a16="http://schemas.microsoft.com/office/drawing/2014/main" id="{29DB2F51-A0FB-4136-82EB-78E0AA40231D}"/>
              </a:ext>
            </a:extLst>
          </p:cNvPr>
          <p:cNvSpPr>
            <a:spLocks noGrp="1" noChangeArrowheads="1"/>
          </p:cNvSpPr>
          <p:nvPr>
            <p:ph type="subTitle" idx="1"/>
          </p:nvPr>
        </p:nvSpPr>
        <p:spPr>
          <a:xfrm>
            <a:off x="274637" y="285750"/>
            <a:ext cx="3124200" cy="4857750"/>
          </a:xfrm>
        </p:spPr>
        <p:txBody>
          <a:bodyPr/>
          <a:lstStyle/>
          <a:p>
            <a:pPr algn="l">
              <a:spcBef>
                <a:spcPct val="0"/>
              </a:spcBef>
            </a:pPr>
            <a:r>
              <a:rPr lang="en-US" altLang="en-US" sz="4000" dirty="0">
                <a:solidFill>
                  <a:schemeClr val="bg1"/>
                </a:solidFill>
                <a:effectLst>
                  <a:outerShdw blurRad="38100" dist="38100" dir="2700000" algn="tl">
                    <a:srgbClr val="000000">
                      <a:alpha val="43137"/>
                    </a:srgbClr>
                  </a:outerShdw>
                </a:effectLst>
                <a:latin typeface="Arial Rounded MT Bold" panose="020F0704030504030204" pitchFamily="34" charset="0"/>
                <a:cs typeface="Vilna" pitchFamily="2" charset="-79"/>
              </a:rPr>
              <a:t>Good news from Israel</a:t>
            </a:r>
          </a:p>
          <a:p>
            <a:pPr algn="l">
              <a:spcBef>
                <a:spcPct val="0"/>
              </a:spcBef>
            </a:pPr>
            <a:endParaRPr lang="en-US" altLang="en-US" sz="4000" dirty="0">
              <a:solidFill>
                <a:schemeClr val="bg1"/>
              </a:solidFill>
              <a:effectLst>
                <a:outerShdw blurRad="38100" dist="38100" dir="2700000" algn="tl">
                  <a:srgbClr val="000000">
                    <a:alpha val="43137"/>
                  </a:srgbClr>
                </a:outerShdw>
              </a:effectLst>
              <a:latin typeface="Arial Rounded MT Bold" panose="020F0704030504030204" pitchFamily="34" charset="0"/>
              <a:cs typeface="Vilna" pitchFamily="2" charset="-79"/>
            </a:endParaRPr>
          </a:p>
          <a:p>
            <a:pPr algn="l">
              <a:spcBef>
                <a:spcPct val="0"/>
              </a:spcBef>
            </a:pPr>
            <a:r>
              <a:rPr lang="en-US" altLang="en-US" sz="4000" dirty="0">
                <a:solidFill>
                  <a:schemeClr val="bg1"/>
                </a:solidFill>
                <a:effectLst>
                  <a:outerShdw blurRad="38100" dist="38100" dir="2700000" algn="tl">
                    <a:srgbClr val="000000">
                      <a:alpha val="43137"/>
                    </a:srgbClr>
                  </a:outerShdw>
                </a:effectLst>
                <a:latin typeface="Arial Rounded MT Bold" panose="020F0704030504030204" pitchFamily="34" charset="0"/>
                <a:cs typeface="Vilna" pitchFamily="2" charset="-79"/>
              </a:rPr>
              <a:t>Sheba </a:t>
            </a:r>
            <a:r>
              <a:rPr lang="he-IL" altLang="en-US" sz="4400" dirty="0">
                <a:solidFill>
                  <a:schemeClr val="bg1"/>
                </a:solidFill>
                <a:effectLst>
                  <a:outerShdw blurRad="38100" dist="38100" dir="2700000" algn="tl">
                    <a:srgbClr val="000000">
                      <a:alpha val="43137"/>
                    </a:srgbClr>
                  </a:outerShdw>
                </a:effectLst>
                <a:latin typeface="Arial Rounded MT Bold" panose="020F0704030504030204" pitchFamily="34" charset="0"/>
                <a:cs typeface="Vilna" pitchFamily="2" charset="-79"/>
              </a:rPr>
              <a:t>שיבא</a:t>
            </a:r>
            <a:r>
              <a:rPr lang="en-US" altLang="en-US" sz="4000" dirty="0">
                <a:solidFill>
                  <a:schemeClr val="bg1"/>
                </a:solidFill>
                <a:effectLst>
                  <a:outerShdw blurRad="38100" dist="38100" dir="2700000" algn="tl">
                    <a:srgbClr val="000000">
                      <a:alpha val="43137"/>
                    </a:srgbClr>
                  </a:outerShdw>
                </a:effectLst>
                <a:latin typeface="Arial Rounded MT Bold" panose="020F0704030504030204" pitchFamily="34" charset="0"/>
                <a:cs typeface="Vilna" pitchFamily="2" charset="-79"/>
              </a:rPr>
              <a:t> Medical Center</a:t>
            </a:r>
          </a:p>
        </p:txBody>
      </p:sp>
    </p:spTree>
    <p:extLst>
      <p:ext uri="{BB962C8B-B14F-4D97-AF65-F5344CB8AC3E}">
        <p14:creationId xmlns:p14="http://schemas.microsoft.com/office/powerpoint/2010/main" val="572145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baseline="30000" dirty="0"/>
              <a:t>MJ 2.13-18 </a:t>
            </a:r>
            <a:r>
              <a:rPr lang="en-US" dirty="0"/>
              <a:t>Also,  “I will put my trust in him, . . .”  </a:t>
            </a:r>
          </a:p>
        </p:txBody>
      </p:sp>
    </p:spTree>
    <p:extLst>
      <p:ext uri="{BB962C8B-B14F-4D97-AF65-F5344CB8AC3E}">
        <p14:creationId xmlns:p14="http://schemas.microsoft.com/office/powerpoint/2010/main" val="2548554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baseline="30000" dirty="0"/>
              <a:t>MJ 2.13-18 </a:t>
            </a:r>
            <a:r>
              <a:rPr lang="en-US" dirty="0"/>
              <a:t>and then it goes on, “Here I am, along with the children God has given me.”  Therefore, since the children share a common physical nature as human beings,</a:t>
            </a:r>
          </a:p>
        </p:txBody>
      </p:sp>
    </p:spTree>
    <p:extLst>
      <p:ext uri="{BB962C8B-B14F-4D97-AF65-F5344CB8AC3E}">
        <p14:creationId xmlns:p14="http://schemas.microsoft.com/office/powerpoint/2010/main" val="2103151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fontScale="92500"/>
          </a:bodyPr>
          <a:lstStyle/>
          <a:p>
            <a:pPr algn="l"/>
            <a:r>
              <a:rPr lang="en-US" baseline="30000" dirty="0"/>
              <a:t>MJ 2.13-18 </a:t>
            </a:r>
            <a:r>
              <a:rPr lang="en-US" dirty="0"/>
              <a:t>he became like them and shared that same human nature; so that by his death he might render ineffective the one who had power over death (that is, the Adversary)  and thus set free those who had been in bondage all their lives because of their fear of death. </a:t>
            </a:r>
          </a:p>
        </p:txBody>
      </p:sp>
    </p:spTree>
    <p:extLst>
      <p:ext uri="{BB962C8B-B14F-4D97-AF65-F5344CB8AC3E}">
        <p14:creationId xmlns:p14="http://schemas.microsoft.com/office/powerpoint/2010/main" val="662400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lnSpcReduction="10000"/>
          </a:bodyPr>
          <a:lstStyle/>
          <a:p>
            <a:pPr algn="l"/>
            <a:r>
              <a:rPr lang="en-US" baseline="30000" dirty="0"/>
              <a:t>MJ 2.13-18 </a:t>
            </a:r>
            <a:r>
              <a:rPr lang="en-US" dirty="0"/>
              <a:t>Indeed, it is obvious that he does not take hold of angels to help them; on the contrary,  “He takes hold of the seed of Avraham.” This is why he had to become like his brothers in every respect — so that he might become a merciful and faithful</a:t>
            </a:r>
          </a:p>
        </p:txBody>
      </p:sp>
    </p:spTree>
    <p:extLst>
      <p:ext uri="{BB962C8B-B14F-4D97-AF65-F5344CB8AC3E}">
        <p14:creationId xmlns:p14="http://schemas.microsoft.com/office/powerpoint/2010/main" val="27726989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lnSpcReduction="10000"/>
          </a:bodyPr>
          <a:lstStyle/>
          <a:p>
            <a:pPr algn="l"/>
            <a:r>
              <a:rPr lang="en-US" baseline="30000" dirty="0"/>
              <a:t>MJ 2.13-18 </a:t>
            </a:r>
            <a:r>
              <a:rPr lang="en-US" dirty="0"/>
              <a:t>cohen </a:t>
            </a:r>
            <a:r>
              <a:rPr lang="en-US" dirty="0" err="1"/>
              <a:t>gadol</a:t>
            </a:r>
            <a:r>
              <a:rPr lang="en-US" dirty="0"/>
              <a:t> in the service of God, making an atonement / </a:t>
            </a:r>
            <a:r>
              <a:rPr lang="en-US" i="1" dirty="0" err="1"/>
              <a:t>kapparah</a:t>
            </a:r>
            <a:r>
              <a:rPr lang="en-US" dirty="0"/>
              <a:t> for the sins of the people. For since he himself suffered death when he was put to the test, he is able to help those who are being tested now.</a:t>
            </a:r>
          </a:p>
        </p:txBody>
      </p:sp>
    </p:spTree>
    <p:extLst>
      <p:ext uri="{BB962C8B-B14F-4D97-AF65-F5344CB8AC3E}">
        <p14:creationId xmlns:p14="http://schemas.microsoft.com/office/powerpoint/2010/main" val="38796119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Let’s go back through the text and unpack it the way 1</a:t>
            </a:r>
            <a:r>
              <a:rPr lang="en-US" altLang="en-US" baseline="30000" dirty="0">
                <a:solidFill>
                  <a:schemeClr val="bg1"/>
                </a:solidFill>
              </a:rPr>
              <a:t>st</a:t>
            </a:r>
            <a:r>
              <a:rPr lang="en-US" altLang="en-US" dirty="0">
                <a:solidFill>
                  <a:schemeClr val="bg1"/>
                </a:solidFill>
              </a:rPr>
              <a:t> century, the original hearers and readers, perceived it.</a:t>
            </a:r>
          </a:p>
        </p:txBody>
      </p:sp>
    </p:spTree>
    <p:extLst>
      <p:ext uri="{BB962C8B-B14F-4D97-AF65-F5344CB8AC3E}">
        <p14:creationId xmlns:p14="http://schemas.microsoft.com/office/powerpoint/2010/main" val="2760026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29DB2F51-A0FB-4136-82EB-78E0AA40231D}"/>
              </a:ext>
            </a:extLst>
          </p:cNvPr>
          <p:cNvSpPr>
            <a:spLocks noGrp="1" noChangeArrowheads="1"/>
          </p:cNvSpPr>
          <p:nvPr>
            <p:ph type="subTitle" idx="1"/>
          </p:nvPr>
        </p:nvSpPr>
        <p:spPr>
          <a:xfrm>
            <a:off x="350837" y="361950"/>
            <a:ext cx="8001000" cy="4724400"/>
          </a:xfrm>
        </p:spPr>
        <p:txBody>
          <a:bodyPr/>
          <a:lstStyle/>
          <a:p>
            <a:pPr algn="l">
              <a:spcBef>
                <a:spcPct val="0"/>
              </a:spcBef>
            </a:pPr>
            <a:r>
              <a:rPr lang="en-US" altLang="en-US" sz="4000" dirty="0">
                <a:solidFill>
                  <a:schemeClr val="bg1"/>
                </a:solidFill>
                <a:latin typeface="Arial Rounded MT Bold" panose="020F0704030504030204" pitchFamily="34" charset="0"/>
                <a:cs typeface="Vilna" pitchFamily="2" charset="-79"/>
              </a:rPr>
              <a:t>Reminder: Whe</a:t>
            </a:r>
            <a:r>
              <a:rPr lang="en-US" altLang="en-US" dirty="0">
                <a:latin typeface="Arial Rounded MT Bold" panose="020F0704030504030204" pitchFamily="34" charset="0"/>
                <a:cs typeface="Vilna" pitchFamily="2" charset="-79"/>
              </a:rPr>
              <a:t>n Jewish hearers in Yeshua’s day were told a phrase of scripture, many or most would think of the whole chapter.  </a:t>
            </a:r>
          </a:p>
          <a:p>
            <a:pPr algn="l">
              <a:spcBef>
                <a:spcPct val="0"/>
              </a:spcBef>
            </a:pPr>
            <a:r>
              <a:rPr lang="en-US" altLang="en-US" sz="4000" dirty="0">
                <a:solidFill>
                  <a:schemeClr val="bg1"/>
                </a:solidFill>
                <a:latin typeface="Arial Rounded MT Bold" panose="020F0704030504030204" pitchFamily="34" charset="0"/>
                <a:cs typeface="Vilna" pitchFamily="2" charset="-79"/>
              </a:rPr>
              <a:t>We still do that.</a:t>
            </a:r>
          </a:p>
          <a:p>
            <a:pPr algn="l">
              <a:spcBef>
                <a:spcPct val="0"/>
              </a:spcBef>
            </a:pPr>
            <a:r>
              <a:rPr lang="en-US" dirty="0">
                <a:latin typeface="Arial Rounded MT Bold" panose="020F0704030504030204" pitchFamily="34" charset="0"/>
              </a:rPr>
              <a:t>That’s one small step…</a:t>
            </a:r>
          </a:p>
        </p:txBody>
      </p:sp>
    </p:spTree>
    <p:extLst>
      <p:ext uri="{BB962C8B-B14F-4D97-AF65-F5344CB8AC3E}">
        <p14:creationId xmlns:p14="http://schemas.microsoft.com/office/powerpoint/2010/main" val="2262752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lnSpcReduction="10000"/>
          </a:bodyPr>
          <a:lstStyle/>
          <a:p>
            <a:pPr algn="l"/>
            <a:r>
              <a:rPr lang="en-US" baseline="30000" dirty="0"/>
              <a:t>MJ 2.13-18 </a:t>
            </a:r>
            <a:r>
              <a:rPr lang="en-US" dirty="0"/>
              <a:t>Also,  “I will put my trust in him, . . .”  </a:t>
            </a:r>
          </a:p>
          <a:p>
            <a:pPr algn="l"/>
            <a:r>
              <a:rPr lang="en-US" baseline="30000" dirty="0" err="1"/>
              <a:t>T’hillim</a:t>
            </a:r>
            <a:r>
              <a:rPr lang="en-US" baseline="30000" dirty="0"/>
              <a:t>/Ps 18.2  </a:t>
            </a:r>
            <a:r>
              <a:rPr lang="en-US" cap="small" dirty="0"/>
              <a:t>Adoni</a:t>
            </a:r>
            <a:r>
              <a:rPr lang="en-US" dirty="0"/>
              <a:t> is my rock, my fortress and my deliverer. My God, my rock, in Him I take refuge, </a:t>
            </a:r>
            <a:r>
              <a:rPr lang="he-IL" sz="4400" b="1" dirty="0">
                <a:latin typeface="David" panose="020E0502060401010101" pitchFamily="34" charset="-79"/>
                <a:cs typeface="David" panose="020E0502060401010101" pitchFamily="34" charset="-79"/>
              </a:rPr>
              <a:t>אֵלִי צוּרִי, </a:t>
            </a:r>
            <a:r>
              <a:rPr lang="he-IL" sz="4400" b="1" dirty="0">
                <a:solidFill>
                  <a:srgbClr val="FFFF99"/>
                </a:solidFill>
                <a:latin typeface="David" panose="020E0502060401010101" pitchFamily="34" charset="-79"/>
                <a:cs typeface="David" panose="020E0502060401010101" pitchFamily="34" charset="-79"/>
              </a:rPr>
              <a:t>אֶחֱסֶה-בּוֹ</a:t>
            </a:r>
            <a:r>
              <a:rPr lang="he-IL" sz="4400" b="1" dirty="0">
                <a:latin typeface="David" panose="020E0502060401010101" pitchFamily="34" charset="-79"/>
                <a:cs typeface="David" panose="020E0502060401010101" pitchFamily="34" charset="-79"/>
              </a:rPr>
              <a:t>;</a:t>
            </a:r>
            <a:endParaRPr lang="en-US" sz="4400" b="1" dirty="0">
              <a:latin typeface="David" panose="020E0502060401010101" pitchFamily="34" charset="-79"/>
              <a:cs typeface="David" panose="020E0502060401010101" pitchFamily="34" charset="-79"/>
            </a:endParaRPr>
          </a:p>
          <a:p>
            <a:pPr algn="l"/>
            <a:r>
              <a:rPr lang="en-US" altLang="en-US" dirty="0"/>
              <a:t>Psalm 18 has many references to Messiah.</a:t>
            </a:r>
            <a:endParaRPr lang="en-US" b="1"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29540458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baseline="30000" dirty="0" err="1">
                <a:solidFill>
                  <a:schemeClr val="bg1"/>
                </a:solidFill>
              </a:rPr>
              <a:t>T’hilli</a:t>
            </a:r>
            <a:r>
              <a:rPr lang="en-US" altLang="en-US" baseline="30000" dirty="0" err="1"/>
              <a:t>m</a:t>
            </a:r>
            <a:r>
              <a:rPr lang="en-US" altLang="en-US" baseline="30000" dirty="0"/>
              <a:t>/Ps 18.5-8</a:t>
            </a:r>
            <a:r>
              <a:rPr lang="en-US" dirty="0"/>
              <a:t> Cords of death entangled me. Torrents of Belial overwhelmed me. </a:t>
            </a:r>
            <a:r>
              <a:rPr lang="en-US" b="1" baseline="30000" dirty="0"/>
              <a:t> </a:t>
            </a:r>
            <a:r>
              <a:rPr lang="en-US" dirty="0"/>
              <a:t>Cords of </a:t>
            </a:r>
            <a:r>
              <a:rPr lang="en-US" i="1" dirty="0" err="1"/>
              <a:t>Sheol</a:t>
            </a:r>
            <a:r>
              <a:rPr lang="en-US" dirty="0"/>
              <a:t> coiled around me. Snares of death came before me. In my distress I called on </a:t>
            </a:r>
            <a:r>
              <a:rPr lang="en-US" cap="small" dirty="0"/>
              <a:t>Adoni</a:t>
            </a:r>
            <a:r>
              <a:rPr lang="en-US" dirty="0"/>
              <a:t>, and cried to my God for help. </a:t>
            </a:r>
            <a:endParaRPr lang="en-US" altLang="en-US" dirty="0">
              <a:solidFill>
                <a:schemeClr val="bg1"/>
              </a:solidFill>
            </a:endParaRPr>
          </a:p>
        </p:txBody>
      </p:sp>
    </p:spTree>
    <p:extLst>
      <p:ext uri="{BB962C8B-B14F-4D97-AF65-F5344CB8AC3E}">
        <p14:creationId xmlns:p14="http://schemas.microsoft.com/office/powerpoint/2010/main" val="4125946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baseline="30000" dirty="0" err="1">
                <a:solidFill>
                  <a:schemeClr val="bg1"/>
                </a:solidFill>
              </a:rPr>
              <a:t>T’hilli</a:t>
            </a:r>
            <a:r>
              <a:rPr lang="en-US" altLang="en-US" baseline="30000" dirty="0" err="1"/>
              <a:t>m</a:t>
            </a:r>
            <a:r>
              <a:rPr lang="en-US" altLang="en-US" baseline="30000" dirty="0"/>
              <a:t>/Ps 18.5-8</a:t>
            </a:r>
            <a:r>
              <a:rPr lang="en-US" dirty="0"/>
              <a:t>  From His Temple He heard my voice, my cry before Him came into His ears. </a:t>
            </a:r>
            <a:r>
              <a:rPr lang="en-US" b="1" baseline="30000" dirty="0"/>
              <a:t> </a:t>
            </a:r>
            <a:r>
              <a:rPr lang="en-US" dirty="0"/>
              <a:t>Then the earth rocked and quaked.</a:t>
            </a:r>
            <a:endParaRPr lang="en-US" altLang="en-US" dirty="0">
              <a:solidFill>
                <a:schemeClr val="bg1"/>
              </a:solidFill>
            </a:endParaRPr>
          </a:p>
        </p:txBody>
      </p:sp>
    </p:spTree>
    <p:extLst>
      <p:ext uri="{BB962C8B-B14F-4D97-AF65-F5344CB8AC3E}">
        <p14:creationId xmlns:p14="http://schemas.microsoft.com/office/powerpoint/2010/main" val="2735854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29DB2F51-A0FB-4136-82EB-78E0AA40231D}"/>
              </a:ext>
            </a:extLst>
          </p:cNvPr>
          <p:cNvSpPr>
            <a:spLocks noGrp="1" noChangeArrowheads="1"/>
          </p:cNvSpPr>
          <p:nvPr>
            <p:ph type="subTitle" idx="1"/>
          </p:nvPr>
        </p:nvSpPr>
        <p:spPr>
          <a:xfrm>
            <a:off x="274637" y="285750"/>
            <a:ext cx="8229600" cy="4857750"/>
          </a:xfrm>
        </p:spPr>
        <p:txBody>
          <a:bodyPr>
            <a:normAutofit fontScale="85000" lnSpcReduction="10000"/>
          </a:bodyPr>
          <a:lstStyle/>
          <a:p>
            <a:pPr algn="l">
              <a:spcBef>
                <a:spcPct val="0"/>
              </a:spcBef>
            </a:pPr>
            <a:r>
              <a:rPr lang="en-US" altLang="en-US" sz="4000" dirty="0">
                <a:solidFill>
                  <a:srgbClr val="FFFF99"/>
                </a:solidFill>
                <a:latin typeface="Arial Rounded MT Bold" panose="020F0704030504030204" pitchFamily="34" charset="0"/>
                <a:cs typeface="Vilna" pitchFamily="2" charset="-79"/>
              </a:rPr>
              <a:t>Sheba is ranked #10 in the world!</a:t>
            </a:r>
            <a:r>
              <a:rPr lang="en-US" altLang="en-US" sz="4000" dirty="0">
                <a:solidFill>
                  <a:schemeClr val="bg1"/>
                </a:solidFill>
                <a:latin typeface="Arial Rounded MT Bold" panose="020F0704030504030204" pitchFamily="34" charset="0"/>
                <a:cs typeface="Vilna" pitchFamily="2" charset="-79"/>
              </a:rPr>
              <a:t> </a:t>
            </a:r>
          </a:p>
          <a:p>
            <a:pPr algn="l">
              <a:spcBef>
                <a:spcPct val="0"/>
              </a:spcBef>
            </a:pPr>
            <a:r>
              <a:rPr lang="en-US" altLang="en-US" sz="4000" dirty="0">
                <a:solidFill>
                  <a:schemeClr val="bg1"/>
                </a:solidFill>
                <a:latin typeface="Arial Rounded MT Bold" panose="020F0704030504030204" pitchFamily="34" charset="0"/>
                <a:cs typeface="Vilna" pitchFamily="2" charset="-79"/>
              </a:rPr>
              <a:t>“Sheba Medical Center—or Tel </a:t>
            </a:r>
            <a:r>
              <a:rPr lang="en-US" altLang="en-US" sz="4000" dirty="0" err="1">
                <a:solidFill>
                  <a:schemeClr val="bg1"/>
                </a:solidFill>
                <a:latin typeface="Arial Rounded MT Bold" panose="020F0704030504030204" pitchFamily="34" charset="0"/>
                <a:cs typeface="Vilna" pitchFamily="2" charset="-79"/>
              </a:rPr>
              <a:t>HaShomer</a:t>
            </a:r>
            <a:r>
              <a:rPr lang="en-US" altLang="en-US" sz="4000" dirty="0">
                <a:solidFill>
                  <a:schemeClr val="bg1"/>
                </a:solidFill>
                <a:latin typeface="Arial Rounded MT Bold" panose="020F0704030504030204" pitchFamily="34" charset="0"/>
                <a:cs typeface="Vilna" pitchFamily="2" charset="-79"/>
              </a:rPr>
              <a:t> Hospital—in Tel Aviv is a leader in medical science and biotechnical innovation, both in the Middle East and worldwide. The center’s collaborations with international parties have advanced innovative medical practices, hospital systems, and biotechnology. </a:t>
            </a:r>
          </a:p>
        </p:txBody>
      </p:sp>
    </p:spTree>
    <p:extLst>
      <p:ext uri="{BB962C8B-B14F-4D97-AF65-F5344CB8AC3E}">
        <p14:creationId xmlns:p14="http://schemas.microsoft.com/office/powerpoint/2010/main" val="744284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Targum rendering of Ps 18.31-32</a:t>
            </a:r>
          </a:p>
          <a:p>
            <a:pPr marL="0" indent="0">
              <a:lnSpc>
                <a:spcPct val="90000"/>
              </a:lnSpc>
              <a:buNone/>
            </a:pPr>
            <a:r>
              <a:rPr lang="en-US" dirty="0"/>
              <a:t>For because of the miracle and deliverance that </a:t>
            </a:r>
            <a:r>
              <a:rPr lang="en-US" dirty="0">
                <a:solidFill>
                  <a:srgbClr val="FFFF99"/>
                </a:solidFill>
              </a:rPr>
              <a:t>you will perform for your Messiah,</a:t>
            </a:r>
            <a:r>
              <a:rPr lang="en-US" dirty="0"/>
              <a:t> and for the remnants of your people who will remain, all the Gentiles, nations, and tongues will confess and say, </a:t>
            </a:r>
            <a:endParaRPr lang="en-US" altLang="en-US" dirty="0">
              <a:solidFill>
                <a:schemeClr val="bg1"/>
              </a:solidFill>
            </a:endParaRPr>
          </a:p>
        </p:txBody>
      </p:sp>
    </p:spTree>
    <p:extLst>
      <p:ext uri="{BB962C8B-B14F-4D97-AF65-F5344CB8AC3E}">
        <p14:creationId xmlns:p14="http://schemas.microsoft.com/office/powerpoint/2010/main" val="13587937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sz="2800" dirty="0">
                <a:solidFill>
                  <a:schemeClr val="bg1"/>
                </a:solidFill>
              </a:rPr>
              <a:t>Targum rendering of Ps 18.31-32</a:t>
            </a:r>
          </a:p>
          <a:p>
            <a:pPr marL="0" indent="0">
              <a:lnSpc>
                <a:spcPct val="90000"/>
              </a:lnSpc>
              <a:buNone/>
            </a:pPr>
            <a:r>
              <a:rPr lang="en-US" dirty="0"/>
              <a:t>There is no God but the </a:t>
            </a:r>
            <a:r>
              <a:rPr lang="en-US" cap="small" dirty="0"/>
              <a:t>Lord</a:t>
            </a:r>
            <a:r>
              <a:rPr lang="en-US" dirty="0"/>
              <a:t>, for there is none besides you; and your people will say, There is none mighty except our God.</a:t>
            </a:r>
            <a:endParaRPr lang="en-US" altLang="en-US" dirty="0">
              <a:solidFill>
                <a:schemeClr val="bg1"/>
              </a:solidFill>
            </a:endParaRPr>
          </a:p>
        </p:txBody>
      </p:sp>
    </p:spTree>
    <p:extLst>
      <p:ext uri="{BB962C8B-B14F-4D97-AF65-F5344CB8AC3E}">
        <p14:creationId xmlns:p14="http://schemas.microsoft.com/office/powerpoint/2010/main" val="6312422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baseline="30000" dirty="0" err="1"/>
              <a:t>T’hillim</a:t>
            </a:r>
            <a:r>
              <a:rPr lang="en-US" baseline="30000" dirty="0"/>
              <a:t>/Ps 18.44-45</a:t>
            </a:r>
            <a:r>
              <a:rPr lang="en-US" dirty="0"/>
              <a:t> You free me from quarrels of my people. You set me as head of the nations —people I did not know are serving me. As soon as they hear, they obey me.</a:t>
            </a:r>
            <a:endParaRPr lang="en-US" altLang="en-US" dirty="0">
              <a:solidFill>
                <a:schemeClr val="bg1"/>
              </a:solidFill>
            </a:endParaRPr>
          </a:p>
        </p:txBody>
      </p:sp>
    </p:spTree>
    <p:extLst>
      <p:ext uri="{BB962C8B-B14F-4D97-AF65-F5344CB8AC3E}">
        <p14:creationId xmlns:p14="http://schemas.microsoft.com/office/powerpoint/2010/main" val="37811181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baseline="30000" dirty="0" err="1"/>
              <a:t>T’hillim</a:t>
            </a:r>
            <a:r>
              <a:rPr lang="en-US" baseline="30000" dirty="0"/>
              <a:t>/Ps 18.50(49)-51(50)  </a:t>
            </a:r>
            <a:r>
              <a:rPr lang="en-US" dirty="0"/>
              <a:t>“So I give thanks to you, </a:t>
            </a:r>
            <a:r>
              <a:rPr lang="en-US" cap="small" dirty="0"/>
              <a:t>Adoni</a:t>
            </a:r>
            <a:r>
              <a:rPr lang="en-US" dirty="0"/>
              <a:t>, among the nations; I sing praises to your name. Great salvation he gives to his king; he displays grace to his anointed, to David</a:t>
            </a:r>
          </a:p>
          <a:p>
            <a:pPr marL="0" indent="0">
              <a:lnSpc>
                <a:spcPct val="90000"/>
              </a:lnSpc>
              <a:buNone/>
            </a:pPr>
            <a:r>
              <a:rPr lang="he-IL" b="1" dirty="0">
                <a:latin typeface="David" panose="020E0502060401010101" pitchFamily="34" charset="-79"/>
                <a:cs typeface="David" panose="020E0502060401010101" pitchFamily="34" charset="-79"/>
              </a:rPr>
              <a:t>לִמְשִׁיחוֹ--לְדָוִד </a:t>
            </a:r>
            <a:r>
              <a:rPr lang="en-US" b="1" dirty="0">
                <a:latin typeface="David" panose="020E0502060401010101" pitchFamily="34" charset="-79"/>
                <a:cs typeface="David" panose="020E0502060401010101" pitchFamily="34" charset="-79"/>
              </a:rPr>
              <a:t> </a:t>
            </a:r>
            <a:r>
              <a:rPr lang="en-US" dirty="0"/>
              <a:t>and his descendants forever.”</a:t>
            </a:r>
            <a:endParaRPr lang="en-US" altLang="en-US" dirty="0">
              <a:solidFill>
                <a:schemeClr val="bg1"/>
              </a:solidFill>
            </a:endParaRPr>
          </a:p>
        </p:txBody>
      </p:sp>
    </p:spTree>
    <p:extLst>
      <p:ext uri="{BB962C8B-B14F-4D97-AF65-F5344CB8AC3E}">
        <p14:creationId xmlns:p14="http://schemas.microsoft.com/office/powerpoint/2010/main" val="13840743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endParaRPr lang="en-US" altLang="en-US" dirty="0">
              <a:solidFill>
                <a:schemeClr val="bg1"/>
              </a:solidFill>
            </a:endParaRPr>
          </a:p>
        </p:txBody>
      </p:sp>
    </p:spTree>
    <p:extLst>
      <p:ext uri="{BB962C8B-B14F-4D97-AF65-F5344CB8AC3E}">
        <p14:creationId xmlns:p14="http://schemas.microsoft.com/office/powerpoint/2010/main" val="26788760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fontScale="92500"/>
          </a:bodyPr>
          <a:lstStyle/>
          <a:p>
            <a:pPr algn="l"/>
            <a:r>
              <a:rPr lang="en-US" baseline="30000" dirty="0"/>
              <a:t>MJ 2.13-18 </a:t>
            </a:r>
            <a:r>
              <a:rPr lang="en-US" dirty="0"/>
              <a:t>and then it goes on, </a:t>
            </a:r>
            <a:r>
              <a:rPr lang="en-US" dirty="0">
                <a:solidFill>
                  <a:srgbClr val="FFFF99"/>
                </a:solidFill>
              </a:rPr>
              <a:t>“Here I am, along with the children God has given me.” </a:t>
            </a:r>
            <a:r>
              <a:rPr lang="en-US" dirty="0"/>
              <a:t>   quoted from:</a:t>
            </a:r>
          </a:p>
          <a:p>
            <a:pPr algn="l"/>
            <a:r>
              <a:rPr lang="en-US" baseline="30000" dirty="0"/>
              <a:t>Isaiah 8:18 </a:t>
            </a:r>
            <a:r>
              <a:rPr lang="en-US" dirty="0"/>
              <a:t>Meanwhile, </a:t>
            </a:r>
            <a:r>
              <a:rPr lang="en-US" dirty="0">
                <a:solidFill>
                  <a:srgbClr val="FFFF99"/>
                </a:solidFill>
              </a:rPr>
              <a:t>I and the children whom </a:t>
            </a:r>
            <a:r>
              <a:rPr lang="en-US" cap="small" dirty="0">
                <a:solidFill>
                  <a:srgbClr val="FFFF99"/>
                </a:solidFill>
              </a:rPr>
              <a:t>Adoni</a:t>
            </a:r>
            <a:r>
              <a:rPr lang="en-US" dirty="0">
                <a:solidFill>
                  <a:srgbClr val="FFFF99"/>
                </a:solidFill>
              </a:rPr>
              <a:t> has given me </a:t>
            </a:r>
            <a:r>
              <a:rPr lang="en-US" dirty="0"/>
              <a:t>will become for Isra’el signs and wonders from </a:t>
            </a:r>
            <a:r>
              <a:rPr lang="en-US" cap="small" dirty="0"/>
              <a:t>Adoni</a:t>
            </a:r>
            <a:r>
              <a:rPr lang="en-US" dirty="0"/>
              <a:t>-</a:t>
            </a:r>
            <a:r>
              <a:rPr lang="en-US" dirty="0" err="1"/>
              <a:t>Tzva’ot</a:t>
            </a:r>
            <a:br>
              <a:rPr lang="en-US" dirty="0"/>
            </a:br>
            <a:r>
              <a:rPr lang="en-US" dirty="0"/>
              <a:t>living on Mount </a:t>
            </a:r>
            <a:r>
              <a:rPr lang="en-US" dirty="0" err="1"/>
              <a:t>Tziyon</a:t>
            </a:r>
            <a:r>
              <a:rPr lang="en-US" dirty="0"/>
              <a:t>.</a:t>
            </a:r>
          </a:p>
        </p:txBody>
      </p:sp>
    </p:spTree>
    <p:extLst>
      <p:ext uri="{BB962C8B-B14F-4D97-AF65-F5344CB8AC3E}">
        <p14:creationId xmlns:p14="http://schemas.microsoft.com/office/powerpoint/2010/main" val="4400971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Context: </a:t>
            </a:r>
            <a:r>
              <a:rPr lang="en-US" altLang="en-US" dirty="0"/>
              <a:t>spiritual </a:t>
            </a:r>
            <a:r>
              <a:rPr lang="en-US" altLang="en-US" dirty="0">
                <a:solidFill>
                  <a:schemeClr val="bg1"/>
                </a:solidFill>
              </a:rPr>
              <a:t>failure of King </a:t>
            </a:r>
            <a:r>
              <a:rPr lang="en-US" altLang="en-US" dirty="0" err="1">
                <a:solidFill>
                  <a:schemeClr val="bg1"/>
                </a:solidFill>
              </a:rPr>
              <a:t>Akhaz</a:t>
            </a:r>
            <a:r>
              <a:rPr lang="en-US" altLang="en-US" dirty="0">
                <a:solidFill>
                  <a:schemeClr val="bg1"/>
                </a:solidFill>
              </a:rPr>
              <a:t>, so </a:t>
            </a:r>
            <a:r>
              <a:rPr lang="en-US" altLang="en-US" dirty="0"/>
              <a:t>Judah was subject to a brutal </a:t>
            </a:r>
            <a:r>
              <a:rPr lang="en-US" altLang="en-US" dirty="0">
                <a:solidFill>
                  <a:schemeClr val="bg1"/>
                </a:solidFill>
              </a:rPr>
              <a:t>Assyrian invasion.</a:t>
            </a:r>
          </a:p>
          <a:p>
            <a:pPr marL="0" indent="0">
              <a:lnSpc>
                <a:spcPct val="90000"/>
              </a:lnSpc>
              <a:buNone/>
            </a:pPr>
            <a:r>
              <a:rPr lang="en-US" altLang="en-US" dirty="0"/>
              <a:t>Power of death…</a:t>
            </a:r>
            <a:endParaRPr lang="en-US" altLang="en-US" dirty="0">
              <a:solidFill>
                <a:schemeClr val="bg1"/>
              </a:solidFill>
            </a:endParaRPr>
          </a:p>
        </p:txBody>
      </p:sp>
    </p:spTree>
    <p:extLst>
      <p:ext uri="{BB962C8B-B14F-4D97-AF65-F5344CB8AC3E}">
        <p14:creationId xmlns:p14="http://schemas.microsoft.com/office/powerpoint/2010/main" val="195468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lnSpcReduction="10000"/>
          </a:bodyPr>
          <a:lstStyle/>
          <a:p>
            <a:pPr marL="0" indent="0">
              <a:lnSpc>
                <a:spcPct val="90000"/>
              </a:lnSpc>
              <a:buNone/>
            </a:pPr>
            <a:r>
              <a:rPr lang="en-US" baseline="30000" dirty="0"/>
              <a:t>Yeshayahu/Is 8.1-4</a:t>
            </a:r>
            <a:r>
              <a:rPr lang="en-US" dirty="0"/>
              <a:t> </a:t>
            </a:r>
            <a:r>
              <a:rPr lang="en-US" cap="small" dirty="0"/>
              <a:t>Adoni</a:t>
            </a:r>
            <a:r>
              <a:rPr lang="en-US" dirty="0"/>
              <a:t> said to me, “Take a large tablet, and write on it in easily readable letters; ‘</a:t>
            </a:r>
            <a:r>
              <a:rPr lang="en-US" i="1" dirty="0"/>
              <a:t>Maher </a:t>
            </a:r>
            <a:r>
              <a:rPr lang="en-US" i="1" dirty="0" err="1"/>
              <a:t>shalal</a:t>
            </a:r>
            <a:r>
              <a:rPr lang="en-US" i="1" dirty="0"/>
              <a:t>, hash </a:t>
            </a:r>
            <a:r>
              <a:rPr lang="en-US" i="1" dirty="0" err="1"/>
              <a:t>baz</a:t>
            </a:r>
            <a:r>
              <a:rPr lang="en-US" dirty="0"/>
              <a:t> [the spoil hurries, the prey speeds along].’” </a:t>
            </a:r>
            <a:r>
              <a:rPr lang="en-US" b="1" baseline="30000" dirty="0"/>
              <a:t> </a:t>
            </a:r>
            <a:r>
              <a:rPr lang="en-US" dirty="0"/>
              <a:t>I had it witnessed for me by reliable witnesses…</a:t>
            </a:r>
            <a:r>
              <a:rPr lang="en-US" b="1" baseline="30000" dirty="0"/>
              <a:t> </a:t>
            </a:r>
            <a:r>
              <a:rPr lang="en-US" dirty="0"/>
              <a:t>Then I had sexual relations with my wife; </a:t>
            </a:r>
            <a:endParaRPr lang="en-US" altLang="en-US" dirty="0">
              <a:solidFill>
                <a:schemeClr val="bg1"/>
              </a:solidFill>
            </a:endParaRPr>
          </a:p>
        </p:txBody>
      </p:sp>
    </p:spTree>
    <p:extLst>
      <p:ext uri="{BB962C8B-B14F-4D97-AF65-F5344CB8AC3E}">
        <p14:creationId xmlns:p14="http://schemas.microsoft.com/office/powerpoint/2010/main" val="11607821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a:bodyPr>
          <a:lstStyle/>
          <a:p>
            <a:pPr marL="0" indent="0">
              <a:lnSpc>
                <a:spcPct val="90000"/>
              </a:lnSpc>
              <a:buNone/>
            </a:pPr>
            <a:r>
              <a:rPr lang="en-US" baseline="30000" dirty="0"/>
              <a:t>Yeshayahu/Is 8.1-4</a:t>
            </a:r>
            <a:r>
              <a:rPr lang="en-US" dirty="0"/>
              <a:t> she became pregnant and gave birth to a son; and </a:t>
            </a:r>
            <a:r>
              <a:rPr lang="en-US" cap="small" dirty="0"/>
              <a:t>Adoni</a:t>
            </a:r>
            <a:r>
              <a:rPr lang="en-US" dirty="0"/>
              <a:t> said to me, “Name him Maher </a:t>
            </a:r>
            <a:r>
              <a:rPr lang="en-US" dirty="0" err="1"/>
              <a:t>Shalal</a:t>
            </a:r>
            <a:r>
              <a:rPr lang="en-US" dirty="0"/>
              <a:t> Hash Baz; </a:t>
            </a:r>
            <a:r>
              <a:rPr lang="en-US" b="1" baseline="30000" dirty="0"/>
              <a:t> </a:t>
            </a:r>
            <a:r>
              <a:rPr lang="en-US" dirty="0"/>
              <a:t>because before the child knows how to cry, ‘</a:t>
            </a:r>
            <a:r>
              <a:rPr lang="en-US" i="1" dirty="0"/>
              <a:t>Abba</a:t>
            </a:r>
            <a:r>
              <a:rPr lang="en-US" dirty="0"/>
              <a:t>!’ and ‘</a:t>
            </a:r>
            <a:r>
              <a:rPr lang="en-US" i="1" dirty="0" err="1"/>
              <a:t>Eema</a:t>
            </a:r>
            <a:r>
              <a:rPr lang="en-US" dirty="0"/>
              <a:t>!’, the riches of </a:t>
            </a:r>
            <a:r>
              <a:rPr lang="en-US" dirty="0" err="1"/>
              <a:t>Dammesek</a:t>
            </a:r>
            <a:r>
              <a:rPr lang="en-US" dirty="0"/>
              <a:t> and the spoil of Shomron will be carried off and given to the king of Ashur.” </a:t>
            </a:r>
            <a:endParaRPr lang="en-US" altLang="en-US" dirty="0">
              <a:solidFill>
                <a:schemeClr val="bg1"/>
              </a:solidFill>
            </a:endParaRPr>
          </a:p>
        </p:txBody>
      </p:sp>
    </p:spTree>
    <p:extLst>
      <p:ext uri="{BB962C8B-B14F-4D97-AF65-F5344CB8AC3E}">
        <p14:creationId xmlns:p14="http://schemas.microsoft.com/office/powerpoint/2010/main" val="38359980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 </a:t>
            </a:r>
          </a:p>
        </p:txBody>
      </p:sp>
      <p:pic>
        <p:nvPicPr>
          <p:cNvPr id="2050" name="Picture 2">
            <a:extLst>
              <a:ext uri="{FF2B5EF4-FFF2-40B4-BE49-F238E27FC236}">
                <a16:creationId xmlns:a16="http://schemas.microsoft.com/office/drawing/2014/main" id="{4BB72B3B-3181-4665-BEC8-D8202AE8CB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637" y="142558"/>
            <a:ext cx="7685088" cy="50009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EA5F159-6A4E-424F-B371-B132B9D05338}"/>
              </a:ext>
            </a:extLst>
          </p:cNvPr>
          <p:cNvSpPr txBox="1"/>
          <p:nvPr/>
        </p:nvSpPr>
        <p:spPr>
          <a:xfrm>
            <a:off x="690788" y="438150"/>
            <a:ext cx="4320157" cy="707886"/>
          </a:xfrm>
          <a:prstGeom prst="rect">
            <a:avLst/>
          </a:prstGeom>
          <a:noFill/>
        </p:spPr>
        <p:txBody>
          <a:bodyPr wrap="none" rtlCol="0">
            <a:spAutoFit/>
          </a:bodyPr>
          <a:lstStyle/>
          <a:p>
            <a:pPr algn="l"/>
            <a:r>
              <a:rPr lang="en-US" dirty="0" err="1">
                <a:effectLst>
                  <a:outerShdw blurRad="38100" dist="38100" dir="2700000" algn="tl">
                    <a:srgbClr val="000000">
                      <a:alpha val="43137"/>
                    </a:srgbClr>
                  </a:outerShdw>
                </a:effectLst>
              </a:rPr>
              <a:t>Seige</a:t>
            </a:r>
            <a:r>
              <a:rPr lang="en-US" dirty="0">
                <a:effectLst>
                  <a:outerShdw blurRad="38100" dist="38100" dir="2700000" algn="tl">
                    <a:srgbClr val="000000">
                      <a:alpha val="43137"/>
                    </a:srgbClr>
                  </a:outerShdw>
                </a:effectLst>
              </a:rPr>
              <a:t> of </a:t>
            </a:r>
            <a:r>
              <a:rPr lang="en-US" dirty="0" err="1">
                <a:effectLst>
                  <a:outerShdw blurRad="38100" dist="38100" dir="2700000" algn="tl">
                    <a:srgbClr val="000000">
                      <a:alpha val="43137"/>
                    </a:srgbClr>
                  </a:outerShdw>
                </a:effectLst>
              </a:rPr>
              <a:t>Lakhish</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50570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dirty="0"/>
              <a:t>Scientists at Israel's MIGAL Research Institute say they are 8-10 weeks away from a vaccine.</a:t>
            </a:r>
            <a:endParaRPr lang="en-US" altLang="en-US" dirty="0">
              <a:solidFill>
                <a:schemeClr val="bg1"/>
              </a:solidFill>
            </a:endParaRPr>
          </a:p>
        </p:txBody>
      </p:sp>
    </p:spTree>
    <p:extLst>
      <p:ext uri="{BB962C8B-B14F-4D97-AF65-F5344CB8AC3E}">
        <p14:creationId xmlns:p14="http://schemas.microsoft.com/office/powerpoint/2010/main" val="30877620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endParaRPr lang="en-US" altLang="en-US" dirty="0">
              <a:solidFill>
                <a:schemeClr val="bg1"/>
              </a:solidFill>
            </a:endParaRPr>
          </a:p>
        </p:txBody>
      </p:sp>
      <p:pic>
        <p:nvPicPr>
          <p:cNvPr id="3074" name="Picture 2" descr="Image result for siege of lachish">
            <a:extLst>
              <a:ext uri="{FF2B5EF4-FFF2-40B4-BE49-F238E27FC236}">
                <a16:creationId xmlns:a16="http://schemas.microsoft.com/office/drawing/2014/main" id="{07ED26E8-B017-48F3-AF16-C702613A7C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3" y="0"/>
            <a:ext cx="852805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47E1581-0B72-41C8-9D37-85DCE80C96D0}"/>
              </a:ext>
            </a:extLst>
          </p:cNvPr>
          <p:cNvSpPr/>
          <p:nvPr/>
        </p:nvSpPr>
        <p:spPr>
          <a:xfrm>
            <a:off x="123551" y="3867150"/>
            <a:ext cx="4320157" cy="707886"/>
          </a:xfrm>
          <a:prstGeom prst="rect">
            <a:avLst/>
          </a:prstGeom>
        </p:spPr>
        <p:txBody>
          <a:bodyPr wrap="none">
            <a:spAutoFit/>
          </a:bodyPr>
          <a:lstStyle/>
          <a:p>
            <a:pPr algn="l"/>
            <a:r>
              <a:rPr lang="en-US" dirty="0" err="1">
                <a:effectLst>
                  <a:outerShdw blurRad="38100" dist="38100" dir="2700000" algn="tl">
                    <a:srgbClr val="000000">
                      <a:alpha val="43137"/>
                    </a:srgbClr>
                  </a:outerShdw>
                </a:effectLst>
              </a:rPr>
              <a:t>Seige</a:t>
            </a:r>
            <a:r>
              <a:rPr lang="en-US" dirty="0">
                <a:effectLst>
                  <a:outerShdw blurRad="38100" dist="38100" dir="2700000" algn="tl">
                    <a:srgbClr val="000000">
                      <a:alpha val="43137"/>
                    </a:srgbClr>
                  </a:outerShdw>
                </a:effectLst>
              </a:rPr>
              <a:t> of </a:t>
            </a:r>
            <a:r>
              <a:rPr lang="en-US" dirty="0" err="1">
                <a:effectLst>
                  <a:outerShdw blurRad="38100" dist="38100" dir="2700000" algn="tl">
                    <a:srgbClr val="000000">
                      <a:alpha val="43137"/>
                    </a:srgbClr>
                  </a:outerShdw>
                </a:effectLst>
              </a:rPr>
              <a:t>Lakhish</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488787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  </a:t>
            </a:r>
          </a:p>
        </p:txBody>
      </p:sp>
      <p:pic>
        <p:nvPicPr>
          <p:cNvPr id="1026" name="Picture 2" descr="Image result for assyrian siege of lachish">
            <a:extLst>
              <a:ext uri="{FF2B5EF4-FFF2-40B4-BE49-F238E27FC236}">
                <a16:creationId xmlns:a16="http://schemas.microsoft.com/office/drawing/2014/main" id="{8D6E8287-9910-4E15-B8C4-164A8420A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5437" y="281638"/>
            <a:ext cx="3233738" cy="4861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3280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a:bodyPr>
          <a:lstStyle/>
          <a:p>
            <a:pPr marL="0" indent="0">
              <a:buNone/>
            </a:pPr>
            <a:r>
              <a:rPr lang="en-US" altLang="en-US" baseline="30000" dirty="0">
                <a:solidFill>
                  <a:schemeClr val="bg1"/>
                </a:solidFill>
              </a:rPr>
              <a:t>Isaiah 7.13-14 </a:t>
            </a:r>
            <a:r>
              <a:rPr lang="en-US" dirty="0"/>
              <a:t>Then he said, “Hear now, house of David! Is it a small thing for you to weary men? Will you also weary my God? Therefore </a:t>
            </a:r>
            <a:r>
              <a:rPr lang="en-US" cap="small" dirty="0"/>
              <a:t>Adoni</a:t>
            </a:r>
            <a:r>
              <a:rPr lang="en-US" dirty="0"/>
              <a:t> Himself will give you a sign: Behold, the virgin will conceive. When she is giving birth to a son, she will call his name Immanuel.</a:t>
            </a:r>
          </a:p>
          <a:p>
            <a:pPr marL="0" indent="0">
              <a:lnSpc>
                <a:spcPct val="90000"/>
              </a:lnSpc>
              <a:buNone/>
            </a:pPr>
            <a:endParaRPr lang="en-US" altLang="en-US" dirty="0">
              <a:solidFill>
                <a:schemeClr val="bg1"/>
              </a:solidFill>
            </a:endParaRPr>
          </a:p>
        </p:txBody>
      </p:sp>
    </p:spTree>
    <p:extLst>
      <p:ext uri="{BB962C8B-B14F-4D97-AF65-F5344CB8AC3E}">
        <p14:creationId xmlns:p14="http://schemas.microsoft.com/office/powerpoint/2010/main" val="35309403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baseline="30000" dirty="0" err="1"/>
              <a:t>Yesh</a:t>
            </a:r>
            <a:r>
              <a:rPr lang="en-US" baseline="30000" dirty="0"/>
              <a:t>/Is 9.5 </a:t>
            </a:r>
            <a:r>
              <a:rPr lang="en-US" dirty="0"/>
              <a:t>For a child is born to us,</a:t>
            </a:r>
            <a:br>
              <a:rPr lang="en-US" dirty="0"/>
            </a:br>
            <a:r>
              <a:rPr lang="en-US" dirty="0"/>
              <a:t>a son is given to us; dominion will rest on his shoulders, and he will be given the name Pele-</a:t>
            </a:r>
            <a:r>
              <a:rPr lang="en-US" dirty="0" err="1"/>
              <a:t>Yo‘etz</a:t>
            </a:r>
            <a:r>
              <a:rPr lang="en-US" dirty="0"/>
              <a:t> El </a:t>
            </a:r>
            <a:r>
              <a:rPr lang="en-US" dirty="0" err="1"/>
              <a:t>Gibbor</a:t>
            </a:r>
            <a:r>
              <a:rPr lang="en-US" dirty="0"/>
              <a:t> </a:t>
            </a:r>
            <a:r>
              <a:rPr lang="en-US" dirty="0" err="1"/>
              <a:t>Avi</a:t>
            </a:r>
            <a:r>
              <a:rPr lang="en-US" dirty="0"/>
              <a:t>-‘Ad Sar-Shalom [Wonder of a Counselor, Mighty God, Father of Eternity, Prince of Peace],</a:t>
            </a:r>
            <a:endParaRPr lang="en-US" altLang="en-US" b="1" dirty="0">
              <a:solidFill>
                <a:schemeClr val="bg1"/>
              </a:solidFill>
            </a:endParaRPr>
          </a:p>
        </p:txBody>
      </p:sp>
    </p:spTree>
    <p:extLst>
      <p:ext uri="{BB962C8B-B14F-4D97-AF65-F5344CB8AC3E}">
        <p14:creationId xmlns:p14="http://schemas.microsoft.com/office/powerpoint/2010/main" val="36517014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Summary so far</a:t>
            </a:r>
          </a:p>
          <a:p>
            <a:pPr marL="457200" indent="-457200">
              <a:lnSpc>
                <a:spcPct val="90000"/>
              </a:lnSpc>
              <a:buFont typeface="+mj-lt"/>
              <a:buAutoNum type="arabicPeriod"/>
            </a:pPr>
            <a:r>
              <a:rPr lang="en-US" altLang="en-US" dirty="0"/>
              <a:t>Psalm 18 about great heavenly warfare</a:t>
            </a:r>
          </a:p>
          <a:p>
            <a:pPr marL="457200" indent="-457200">
              <a:lnSpc>
                <a:spcPct val="90000"/>
              </a:lnSpc>
              <a:buFont typeface="+mj-lt"/>
              <a:buAutoNum type="arabicPeriod"/>
            </a:pPr>
            <a:r>
              <a:rPr lang="en-US" altLang="en-US" dirty="0">
                <a:solidFill>
                  <a:schemeClr val="bg1"/>
                </a:solidFill>
              </a:rPr>
              <a:t>Isaia</a:t>
            </a:r>
            <a:r>
              <a:rPr lang="en-US" altLang="en-US" dirty="0"/>
              <a:t>h about Assyrian invasion disaster and overcoming by the power of G-d.</a:t>
            </a:r>
            <a:endParaRPr lang="en-US" altLang="en-US" dirty="0">
              <a:solidFill>
                <a:schemeClr val="bg1"/>
              </a:solidFill>
            </a:endParaRPr>
          </a:p>
        </p:txBody>
      </p:sp>
    </p:spTree>
    <p:extLst>
      <p:ext uri="{BB962C8B-B14F-4D97-AF65-F5344CB8AC3E}">
        <p14:creationId xmlns:p14="http://schemas.microsoft.com/office/powerpoint/2010/main" val="18106461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baseline="30000" dirty="0"/>
              <a:t>MJ 2.13-18  </a:t>
            </a:r>
            <a:r>
              <a:rPr lang="en-US" dirty="0"/>
              <a:t>Therefore, since the children share a common physical nature as human beings,</a:t>
            </a:r>
          </a:p>
        </p:txBody>
      </p:sp>
    </p:spTree>
    <p:extLst>
      <p:ext uri="{BB962C8B-B14F-4D97-AF65-F5344CB8AC3E}">
        <p14:creationId xmlns:p14="http://schemas.microsoft.com/office/powerpoint/2010/main" val="30312959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fontScale="92500"/>
          </a:bodyPr>
          <a:lstStyle/>
          <a:p>
            <a:pPr algn="l"/>
            <a:r>
              <a:rPr lang="en-US" baseline="30000" dirty="0"/>
              <a:t>MJ 2.13-18 </a:t>
            </a:r>
            <a:r>
              <a:rPr lang="en-US" dirty="0"/>
              <a:t>he became like them and shared that same human nature; so that by his death he might render ineffective </a:t>
            </a:r>
            <a:r>
              <a:rPr lang="en-US" dirty="0">
                <a:solidFill>
                  <a:srgbClr val="FFFF99"/>
                </a:solidFill>
              </a:rPr>
              <a:t>the one who had power over death (that is, the Adversary)  </a:t>
            </a:r>
            <a:r>
              <a:rPr lang="en-US" dirty="0"/>
              <a:t>and thus set free those who had </a:t>
            </a:r>
            <a:r>
              <a:rPr lang="en-US" dirty="0">
                <a:solidFill>
                  <a:srgbClr val="FFFF99"/>
                </a:solidFill>
              </a:rPr>
              <a:t>been in bondage all their lives because of their </a:t>
            </a:r>
            <a:r>
              <a:rPr lang="en-US" u="sng" dirty="0">
                <a:solidFill>
                  <a:srgbClr val="FFFF99"/>
                </a:solidFill>
              </a:rPr>
              <a:t>fear of death</a:t>
            </a:r>
            <a:r>
              <a:rPr lang="en-US" dirty="0"/>
              <a:t>. </a:t>
            </a:r>
          </a:p>
        </p:txBody>
      </p:sp>
    </p:spTree>
    <p:extLst>
      <p:ext uri="{BB962C8B-B14F-4D97-AF65-F5344CB8AC3E}">
        <p14:creationId xmlns:p14="http://schemas.microsoft.com/office/powerpoint/2010/main" val="7539755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baseline="30000" dirty="0"/>
              <a:t>MJ 2.13-18 </a:t>
            </a:r>
            <a:r>
              <a:rPr lang="en-US" dirty="0"/>
              <a:t>Indeed, it is obvious that he does not take hold of angels to help them; on the contrary,  “He takes hold of the seed of Avraham.” Isaiah 41:8–9</a:t>
            </a:r>
          </a:p>
        </p:txBody>
      </p:sp>
    </p:spTree>
    <p:extLst>
      <p:ext uri="{BB962C8B-B14F-4D97-AF65-F5344CB8AC3E}">
        <p14:creationId xmlns:p14="http://schemas.microsoft.com/office/powerpoint/2010/main" val="11303135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lnSpcReduction="10000"/>
          </a:bodyPr>
          <a:lstStyle/>
          <a:p>
            <a:pPr marL="0" indent="0">
              <a:lnSpc>
                <a:spcPct val="90000"/>
              </a:lnSpc>
              <a:buNone/>
            </a:pPr>
            <a:r>
              <a:rPr lang="en-US" baseline="30000" dirty="0"/>
              <a:t>Yeshayahu/Is 41.8-9 </a:t>
            </a:r>
            <a:r>
              <a:rPr lang="en-US" dirty="0"/>
              <a:t>“But you, Isra’el, my servant; </a:t>
            </a:r>
            <a:r>
              <a:rPr lang="en-US" dirty="0" err="1"/>
              <a:t>Ya‘akov</a:t>
            </a:r>
            <a:r>
              <a:rPr lang="en-US" dirty="0"/>
              <a:t>, whom I have chosen, descendants of Avraham my </a:t>
            </a:r>
            <a:r>
              <a:rPr lang="en-US" dirty="0" err="1"/>
              <a:t>friend,I</a:t>
            </a:r>
            <a:r>
              <a:rPr lang="en-US" dirty="0"/>
              <a:t> have taken you from the ends of the earth, summoned you from its most distant parts and said to you, ‘You are my servant’ — I have chosen you, not rejected you</a:t>
            </a:r>
            <a:endParaRPr lang="en-US" altLang="en-US" dirty="0">
              <a:solidFill>
                <a:schemeClr val="bg1"/>
              </a:solidFill>
            </a:endParaRPr>
          </a:p>
        </p:txBody>
      </p:sp>
    </p:spTree>
    <p:extLst>
      <p:ext uri="{BB962C8B-B14F-4D97-AF65-F5344CB8AC3E}">
        <p14:creationId xmlns:p14="http://schemas.microsoft.com/office/powerpoint/2010/main" val="4845114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baseline="30000" dirty="0"/>
              <a:t>MJ 2.13-18  </a:t>
            </a:r>
            <a:r>
              <a:rPr lang="en-US" dirty="0"/>
              <a:t>This is why he had to become like his brothers in every respect — so that he might become a merciful and faithful cohen </a:t>
            </a:r>
            <a:r>
              <a:rPr lang="en-US" dirty="0" err="1"/>
              <a:t>gadol</a:t>
            </a:r>
            <a:r>
              <a:rPr lang="en-US" dirty="0"/>
              <a:t> in the service of God, </a:t>
            </a:r>
          </a:p>
        </p:txBody>
      </p:sp>
    </p:spTree>
    <p:extLst>
      <p:ext uri="{BB962C8B-B14F-4D97-AF65-F5344CB8AC3E}">
        <p14:creationId xmlns:p14="http://schemas.microsoft.com/office/powerpoint/2010/main" val="4009955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29DB2F51-A0FB-4136-82EB-78E0AA40231D}"/>
              </a:ext>
            </a:extLst>
          </p:cNvPr>
          <p:cNvSpPr>
            <a:spLocks noGrp="1" noChangeArrowheads="1"/>
          </p:cNvSpPr>
          <p:nvPr>
            <p:ph type="subTitle" idx="1"/>
          </p:nvPr>
        </p:nvSpPr>
        <p:spPr>
          <a:xfrm>
            <a:off x="274637" y="285750"/>
            <a:ext cx="8229600" cy="4857750"/>
          </a:xfrm>
        </p:spPr>
        <p:txBody>
          <a:bodyPr/>
          <a:lstStyle/>
          <a:p>
            <a:pPr algn="l">
              <a:spcBef>
                <a:spcPct val="0"/>
              </a:spcBef>
            </a:pPr>
            <a:endParaRPr lang="en-US" altLang="en-US" sz="4000" dirty="0">
              <a:solidFill>
                <a:schemeClr val="bg1"/>
              </a:solidFill>
              <a:latin typeface="Arial Rounded MT Bold" panose="020F0704030504030204" pitchFamily="34" charset="0"/>
              <a:cs typeface="Vilna" pitchFamily="2" charset="-79"/>
            </a:endParaRPr>
          </a:p>
        </p:txBody>
      </p:sp>
      <p:pic>
        <p:nvPicPr>
          <p:cNvPr id="2" name="Online Media 1" title="Prime minister Netanyahu puts kibosh on handshakes to fight coronavirus">
            <a:hlinkClick r:id="" action="ppaction://media"/>
            <a:extLst>
              <a:ext uri="{FF2B5EF4-FFF2-40B4-BE49-F238E27FC236}">
                <a16:creationId xmlns:a16="http://schemas.microsoft.com/office/drawing/2014/main" id="{C80F82E3-A3E6-4C7C-91B1-B1AE4157FFE2}"/>
              </a:ext>
            </a:extLst>
          </p:cNvPr>
          <p:cNvPicPr>
            <a:picLocks noRot="1" noChangeAspect="1"/>
          </p:cNvPicPr>
          <p:nvPr>
            <a:videoFile r:link="rId1"/>
          </p:nvPr>
        </p:nvPicPr>
        <p:blipFill>
          <a:blip r:embed="rId3"/>
          <a:stretch>
            <a:fillRect/>
          </a:stretch>
        </p:blipFill>
        <p:spPr>
          <a:xfrm>
            <a:off x="325438" y="361950"/>
            <a:ext cx="8128000" cy="4572000"/>
          </a:xfrm>
          <a:prstGeom prst="rect">
            <a:avLst/>
          </a:prstGeom>
        </p:spPr>
      </p:pic>
    </p:spTree>
    <p:extLst>
      <p:ext uri="{BB962C8B-B14F-4D97-AF65-F5344CB8AC3E}">
        <p14:creationId xmlns:p14="http://schemas.microsoft.com/office/powerpoint/2010/main" val="287400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baseline="30000" dirty="0"/>
              <a:t>MJ 2.13-18 </a:t>
            </a:r>
            <a:r>
              <a:rPr lang="en-US" dirty="0"/>
              <a:t>making a </a:t>
            </a:r>
            <a:r>
              <a:rPr lang="en-US" i="1" dirty="0" err="1"/>
              <a:t>kapparah</a:t>
            </a:r>
            <a:r>
              <a:rPr lang="en-US" dirty="0"/>
              <a:t> for the sins of the people. For since he himself suffered death when he was put to the test, </a:t>
            </a:r>
            <a:r>
              <a:rPr lang="en-US" dirty="0">
                <a:solidFill>
                  <a:srgbClr val="FFFF99"/>
                </a:solidFill>
              </a:rPr>
              <a:t>he is able to help those who are being tested now.</a:t>
            </a:r>
          </a:p>
        </p:txBody>
      </p:sp>
    </p:spTree>
    <p:extLst>
      <p:ext uri="{BB962C8B-B14F-4D97-AF65-F5344CB8AC3E}">
        <p14:creationId xmlns:p14="http://schemas.microsoft.com/office/powerpoint/2010/main" val="1382618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gn="ctr">
              <a:lnSpc>
                <a:spcPct val="90000"/>
              </a:lnSpc>
              <a:buNone/>
            </a:pPr>
            <a:endParaRPr lang="en-US" altLang="en-US" dirty="0">
              <a:solidFill>
                <a:schemeClr val="bg1"/>
              </a:solidFill>
            </a:endParaRPr>
          </a:p>
          <a:p>
            <a:pPr marL="0" indent="0" algn="ctr">
              <a:lnSpc>
                <a:spcPct val="90000"/>
              </a:lnSpc>
              <a:buNone/>
            </a:pPr>
            <a:r>
              <a:rPr lang="en-US" altLang="en-US" dirty="0">
                <a:solidFill>
                  <a:schemeClr val="bg1"/>
                </a:solidFill>
              </a:rPr>
              <a:t>Are we being tested now?</a:t>
            </a:r>
          </a:p>
          <a:p>
            <a:pPr marL="0" indent="0" algn="ctr">
              <a:lnSpc>
                <a:spcPct val="90000"/>
              </a:lnSpc>
              <a:buNone/>
            </a:pPr>
            <a:r>
              <a:rPr lang="en-US" altLang="en-US" dirty="0"/>
              <a:t>Is the power of death around us?</a:t>
            </a:r>
            <a:endParaRPr lang="en-US" altLang="en-US" dirty="0">
              <a:solidFill>
                <a:schemeClr val="bg1"/>
              </a:solidFill>
            </a:endParaRPr>
          </a:p>
        </p:txBody>
      </p:sp>
    </p:spTree>
    <p:extLst>
      <p:ext uri="{BB962C8B-B14F-4D97-AF65-F5344CB8AC3E}">
        <p14:creationId xmlns:p14="http://schemas.microsoft.com/office/powerpoint/2010/main" val="41513441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t>Rabbi </a:t>
            </a:r>
            <a:r>
              <a:rPr lang="en-US" altLang="en-US" dirty="0" err="1"/>
              <a:t>Hylan</a:t>
            </a:r>
            <a:r>
              <a:rPr lang="en-US" altLang="en-US" dirty="0"/>
              <a:t> </a:t>
            </a:r>
            <a:r>
              <a:rPr lang="en-US" altLang="en-US" dirty="0" err="1"/>
              <a:t>Slobodkin</a:t>
            </a:r>
            <a:endParaRPr lang="en-US" altLang="en-US" dirty="0"/>
          </a:p>
          <a:p>
            <a:pPr marL="0" indent="0">
              <a:lnSpc>
                <a:spcPct val="90000"/>
              </a:lnSpc>
              <a:buNone/>
            </a:pPr>
            <a:r>
              <a:rPr lang="en-US" altLang="en-US" dirty="0"/>
              <a:t>Beit Tikvah Messianic Congregation</a:t>
            </a:r>
          </a:p>
          <a:p>
            <a:pPr marL="0" indent="0">
              <a:lnSpc>
                <a:spcPct val="90000"/>
              </a:lnSpc>
              <a:buNone/>
            </a:pPr>
            <a:r>
              <a:rPr lang="en-US" altLang="en-US" dirty="0"/>
              <a:t>7935 136</a:t>
            </a:r>
            <a:r>
              <a:rPr lang="en-US" altLang="en-US" baseline="30000" dirty="0"/>
              <a:t>th</a:t>
            </a:r>
            <a:r>
              <a:rPr lang="en-US" altLang="en-US" dirty="0"/>
              <a:t> Ave SE</a:t>
            </a:r>
          </a:p>
          <a:p>
            <a:pPr marL="0" indent="0">
              <a:lnSpc>
                <a:spcPct val="90000"/>
              </a:lnSpc>
              <a:buNone/>
            </a:pPr>
            <a:r>
              <a:rPr lang="en-US" altLang="en-US"/>
              <a:t>Newcastle, </a:t>
            </a:r>
            <a:r>
              <a:rPr lang="en-US" altLang="en-US" dirty="0"/>
              <a:t>WA  98059</a:t>
            </a:r>
          </a:p>
          <a:p>
            <a:pPr marL="0" indent="0">
              <a:lnSpc>
                <a:spcPct val="90000"/>
              </a:lnSpc>
              <a:buNone/>
            </a:pPr>
            <a:r>
              <a:rPr lang="en-US" altLang="en-US" dirty="0"/>
              <a:t>www.BeitTikvah.us</a:t>
            </a:r>
            <a:endParaRPr lang="en-US" altLang="en-US" dirty="0">
              <a:solidFill>
                <a:schemeClr val="bg1"/>
              </a:solidFill>
            </a:endParaRPr>
          </a:p>
        </p:txBody>
      </p:sp>
    </p:spTree>
    <p:extLst>
      <p:ext uri="{BB962C8B-B14F-4D97-AF65-F5344CB8AC3E}">
        <p14:creationId xmlns:p14="http://schemas.microsoft.com/office/powerpoint/2010/main" val="8806567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lnSpcReduction="10000"/>
          </a:bodyPr>
          <a:lstStyle/>
          <a:p>
            <a:pPr marL="0" indent="0">
              <a:lnSpc>
                <a:spcPct val="90000"/>
              </a:lnSpc>
              <a:buNone/>
            </a:pPr>
            <a:r>
              <a:rPr lang="en-US" dirty="0"/>
              <a:t>We are taking it online! Shabbat service will be offered in a live online format. No audience in the sanctuary. We encourage you to enter into a time of worship and rest as we gather together virtually online. In addition to our regular streamed service, we have several other interactive sessions throughout the day.</a:t>
            </a:r>
            <a:endParaRPr lang="en-US" altLang="en-US" dirty="0">
              <a:solidFill>
                <a:schemeClr val="bg1"/>
              </a:solidFill>
            </a:endParaRPr>
          </a:p>
        </p:txBody>
      </p:sp>
    </p:spTree>
    <p:extLst>
      <p:ext uri="{BB962C8B-B14F-4D97-AF65-F5344CB8AC3E}">
        <p14:creationId xmlns:p14="http://schemas.microsoft.com/office/powerpoint/2010/main" val="9935078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lnSpcReduction="10000"/>
          </a:bodyPr>
          <a:lstStyle/>
          <a:p>
            <a:pPr marL="0" indent="0">
              <a:lnSpc>
                <a:spcPct val="90000"/>
              </a:lnSpc>
              <a:buNone/>
            </a:pPr>
            <a:r>
              <a:rPr lang="it-IT" dirty="0"/>
              <a:t>Messianic Rabbi Joel Liberman,</a:t>
            </a:r>
            <a:r>
              <a:rPr lang="en-US" dirty="0"/>
              <a:t> Tree of Life Messianic Jewish San Diego, CA </a:t>
            </a:r>
          </a:p>
          <a:p>
            <a:pPr marL="0" indent="0">
              <a:lnSpc>
                <a:spcPct val="90000"/>
              </a:lnSpc>
              <a:buNone/>
            </a:pPr>
            <a:r>
              <a:rPr lang="en-US" dirty="0"/>
              <a:t>Personally, our state (California) has banned mass gatherings of more than 250 people until the end of March and for those gatherings that are currently less than 250, there must be 6-feet of social distancing, which, </a:t>
            </a:r>
            <a:endParaRPr lang="en-US" altLang="en-US" dirty="0">
              <a:solidFill>
                <a:schemeClr val="bg1"/>
              </a:solidFill>
            </a:endParaRPr>
          </a:p>
        </p:txBody>
      </p:sp>
    </p:spTree>
    <p:extLst>
      <p:ext uri="{BB962C8B-B14F-4D97-AF65-F5344CB8AC3E}">
        <p14:creationId xmlns:p14="http://schemas.microsoft.com/office/powerpoint/2010/main" val="19796587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dirty="0"/>
              <a:t>for all intents and purposes, shuts down all congregations in our city for the safety of everyone. We are unable to meet in our facility until April (at least!) All of the congregations in our city are in the same boat.</a:t>
            </a:r>
            <a:endParaRPr lang="en-US" altLang="en-US" dirty="0">
              <a:solidFill>
                <a:schemeClr val="bg1"/>
              </a:solidFill>
            </a:endParaRPr>
          </a:p>
        </p:txBody>
      </p:sp>
    </p:spTree>
    <p:extLst>
      <p:ext uri="{BB962C8B-B14F-4D97-AF65-F5344CB8AC3E}">
        <p14:creationId xmlns:p14="http://schemas.microsoft.com/office/powerpoint/2010/main" val="41242480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fontScale="92500"/>
          </a:bodyPr>
          <a:lstStyle/>
          <a:p>
            <a:pPr algn="l"/>
            <a:r>
              <a:rPr lang="en-US" baseline="30000" dirty="0"/>
              <a:t>MJ 2.13-18 </a:t>
            </a:r>
            <a:r>
              <a:rPr lang="en-US" dirty="0"/>
              <a:t>he became like them and shared that same human nature; so that by his death he might render ineffective </a:t>
            </a:r>
            <a:r>
              <a:rPr lang="en-US" dirty="0">
                <a:solidFill>
                  <a:srgbClr val="FFFF99"/>
                </a:solidFill>
              </a:rPr>
              <a:t>the one who had power over death (that is, the Adversary)  </a:t>
            </a:r>
            <a:r>
              <a:rPr lang="en-US" dirty="0"/>
              <a:t>and thus set free those who had </a:t>
            </a:r>
            <a:r>
              <a:rPr lang="en-US" dirty="0">
                <a:solidFill>
                  <a:srgbClr val="FFFF99"/>
                </a:solidFill>
              </a:rPr>
              <a:t>been in bondage all their lives because of their fear of death</a:t>
            </a:r>
            <a:r>
              <a:rPr lang="en-US" dirty="0"/>
              <a:t>. </a:t>
            </a:r>
          </a:p>
        </p:txBody>
      </p:sp>
    </p:spTree>
    <p:extLst>
      <p:ext uri="{BB962C8B-B14F-4D97-AF65-F5344CB8AC3E}">
        <p14:creationId xmlns:p14="http://schemas.microsoft.com/office/powerpoint/2010/main" val="14870314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gn="ctr">
              <a:lnSpc>
                <a:spcPct val="90000"/>
              </a:lnSpc>
              <a:buNone/>
            </a:pPr>
            <a:endParaRPr lang="en-US" altLang="en-US" dirty="0">
              <a:solidFill>
                <a:schemeClr val="bg1"/>
              </a:solidFill>
            </a:endParaRPr>
          </a:p>
          <a:p>
            <a:pPr marL="0" indent="0" algn="ctr">
              <a:lnSpc>
                <a:spcPct val="90000"/>
              </a:lnSpc>
              <a:buNone/>
            </a:pPr>
            <a:r>
              <a:rPr lang="en-US" altLang="en-US" dirty="0">
                <a:solidFill>
                  <a:schemeClr val="bg1"/>
                </a:solidFill>
              </a:rPr>
              <a:t>Other difficulties:</a:t>
            </a:r>
          </a:p>
        </p:txBody>
      </p:sp>
    </p:spTree>
    <p:extLst>
      <p:ext uri="{BB962C8B-B14F-4D97-AF65-F5344CB8AC3E}">
        <p14:creationId xmlns:p14="http://schemas.microsoft.com/office/powerpoint/2010/main" val="20348799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29DB2F51-A0FB-4136-82EB-78E0AA40231D}"/>
              </a:ext>
            </a:extLst>
          </p:cNvPr>
          <p:cNvSpPr>
            <a:spLocks noGrp="1" noChangeArrowheads="1"/>
          </p:cNvSpPr>
          <p:nvPr>
            <p:ph type="subTitle" idx="1"/>
          </p:nvPr>
        </p:nvSpPr>
        <p:spPr>
          <a:xfrm>
            <a:off x="274637" y="285750"/>
            <a:ext cx="8229600" cy="4857750"/>
          </a:xfrm>
        </p:spPr>
        <p:txBody>
          <a:bodyPr/>
          <a:lstStyle/>
          <a:p>
            <a:pPr algn="l">
              <a:spcBef>
                <a:spcPct val="0"/>
              </a:spcBef>
            </a:pPr>
            <a:r>
              <a:rPr lang="en-US" altLang="en-US" sz="4000" dirty="0">
                <a:solidFill>
                  <a:schemeClr val="bg1"/>
                </a:solidFill>
                <a:latin typeface="Arial Rounded MT Bold" panose="020F0704030504030204" pitchFamily="34" charset="0"/>
                <a:cs typeface="Vilna" pitchFamily="2" charset="-79"/>
              </a:rPr>
              <a:t>According to a recent survey taken by the Action and Protection League, roughly 40 percent of people surveyed in 16 European countries said a secret network of Jews is influencing the world’s political and economic affairs.</a:t>
            </a:r>
          </a:p>
        </p:txBody>
      </p:sp>
    </p:spTree>
    <p:extLst>
      <p:ext uri="{BB962C8B-B14F-4D97-AF65-F5344CB8AC3E}">
        <p14:creationId xmlns:p14="http://schemas.microsoft.com/office/powerpoint/2010/main" val="5381197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29DB2F51-A0FB-4136-82EB-78E0AA40231D}"/>
              </a:ext>
            </a:extLst>
          </p:cNvPr>
          <p:cNvSpPr>
            <a:spLocks noGrp="1" noChangeArrowheads="1"/>
          </p:cNvSpPr>
          <p:nvPr>
            <p:ph type="subTitle" idx="1"/>
          </p:nvPr>
        </p:nvSpPr>
        <p:spPr>
          <a:xfrm>
            <a:off x="274637" y="285750"/>
            <a:ext cx="8229600" cy="4857750"/>
          </a:xfrm>
        </p:spPr>
        <p:txBody>
          <a:bodyPr>
            <a:normAutofit fontScale="92500" lnSpcReduction="10000"/>
          </a:bodyPr>
          <a:lstStyle/>
          <a:p>
            <a:pPr algn="l">
              <a:spcBef>
                <a:spcPct val="0"/>
              </a:spcBef>
            </a:pPr>
            <a:r>
              <a:rPr lang="en-US" altLang="en-US" sz="4000" dirty="0">
                <a:solidFill>
                  <a:schemeClr val="bg1"/>
                </a:solidFill>
                <a:latin typeface="Arial Rounded MT Bold" panose="020F0704030504030204" pitchFamily="34" charset="0"/>
                <a:cs typeface="Vilna" pitchFamily="2" charset="-79"/>
              </a:rPr>
              <a:t>Thirty-nine percent of those polled agreed with the statement “There is a secret Jewish network that influences political and economic affairs in the world,” and fifty-one percent of them agreed with the statement that “Jews are more inclined than most to use shady practices to achieve their goals.”</a:t>
            </a:r>
          </a:p>
        </p:txBody>
      </p:sp>
    </p:spTree>
    <p:extLst>
      <p:ext uri="{BB962C8B-B14F-4D97-AF65-F5344CB8AC3E}">
        <p14:creationId xmlns:p14="http://schemas.microsoft.com/office/powerpoint/2010/main" val="3699212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29DB2F51-A0FB-4136-82EB-78E0AA40231D}"/>
              </a:ext>
            </a:extLst>
          </p:cNvPr>
          <p:cNvSpPr>
            <a:spLocks noGrp="1" noChangeArrowheads="1"/>
          </p:cNvSpPr>
          <p:nvPr>
            <p:ph type="subTitle" idx="1"/>
          </p:nvPr>
        </p:nvSpPr>
        <p:spPr>
          <a:xfrm>
            <a:off x="274637" y="285750"/>
            <a:ext cx="4876800" cy="4857750"/>
          </a:xfrm>
        </p:spPr>
        <p:txBody>
          <a:bodyPr/>
          <a:lstStyle/>
          <a:p>
            <a:pPr algn="l">
              <a:spcBef>
                <a:spcPct val="0"/>
              </a:spcBef>
            </a:pPr>
            <a:r>
              <a:rPr lang="en-US" altLang="en-US" sz="4000" dirty="0">
                <a:solidFill>
                  <a:schemeClr val="bg1"/>
                </a:solidFill>
                <a:latin typeface="Arial Rounded MT Bold" panose="020F0704030504030204" pitchFamily="34" charset="0"/>
                <a:cs typeface="Vilna" pitchFamily="2" charset="-79"/>
              </a:rPr>
              <a:t>New standard of affectionate </a:t>
            </a:r>
          </a:p>
          <a:p>
            <a:pPr algn="l">
              <a:spcBef>
                <a:spcPct val="0"/>
              </a:spcBef>
            </a:pPr>
            <a:r>
              <a:rPr lang="en-US" altLang="en-US" sz="4000" dirty="0">
                <a:solidFill>
                  <a:schemeClr val="bg1"/>
                </a:solidFill>
                <a:latin typeface="Arial Rounded MT Bold" panose="020F0704030504030204" pitchFamily="34" charset="0"/>
                <a:cs typeface="Vilna" pitchFamily="2" charset="-79"/>
              </a:rPr>
              <a:t>greeting</a:t>
            </a:r>
          </a:p>
        </p:txBody>
      </p:sp>
      <p:pic>
        <p:nvPicPr>
          <p:cNvPr id="2" name="AdventurousDarlingFennecfox-size_restricted">
            <a:hlinkClick r:id="" action="ppaction://media"/>
            <a:extLst>
              <a:ext uri="{FF2B5EF4-FFF2-40B4-BE49-F238E27FC236}">
                <a16:creationId xmlns:a16="http://schemas.microsoft.com/office/drawing/2014/main" id="{1BDC087D-6FC4-4DCA-8CC1-ADB8352CE61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03837" y="190880"/>
            <a:ext cx="2743200" cy="4761739"/>
          </a:xfrm>
          <a:prstGeom prst="rect">
            <a:avLst/>
          </a:prstGeom>
        </p:spPr>
      </p:pic>
    </p:spTree>
    <p:extLst>
      <p:ext uri="{BB962C8B-B14F-4D97-AF65-F5344CB8AC3E}">
        <p14:creationId xmlns:p14="http://schemas.microsoft.com/office/powerpoint/2010/main" val="109694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3042BB-48B3-43E1-AB2A-D811ED8D7B3F}"/>
              </a:ext>
            </a:extLst>
          </p:cNvPr>
          <p:cNvPicPr>
            <a:picLocks noChangeAspect="1"/>
          </p:cNvPicPr>
          <p:nvPr/>
        </p:nvPicPr>
        <p:blipFill>
          <a:blip r:embed="rId3"/>
          <a:stretch>
            <a:fillRect/>
          </a:stretch>
        </p:blipFill>
        <p:spPr>
          <a:xfrm>
            <a:off x="655637" y="367140"/>
            <a:ext cx="7366992" cy="4811098"/>
          </a:xfrm>
          <a:prstGeom prst="rect">
            <a:avLst/>
          </a:prstGeom>
        </p:spPr>
      </p:pic>
      <p:sp>
        <p:nvSpPr>
          <p:cNvPr id="220162" name="Rectangle 2">
            <a:extLst>
              <a:ext uri="{FF2B5EF4-FFF2-40B4-BE49-F238E27FC236}">
                <a16:creationId xmlns:a16="http://schemas.microsoft.com/office/drawing/2014/main" id="{29DB2F51-A0FB-4136-82EB-78E0AA40231D}"/>
              </a:ext>
            </a:extLst>
          </p:cNvPr>
          <p:cNvSpPr>
            <a:spLocks noGrp="1" noChangeArrowheads="1"/>
          </p:cNvSpPr>
          <p:nvPr>
            <p:ph type="subTitle" idx="1"/>
          </p:nvPr>
        </p:nvSpPr>
        <p:spPr>
          <a:xfrm>
            <a:off x="274637" y="285750"/>
            <a:ext cx="8229600" cy="4857750"/>
          </a:xfrm>
        </p:spPr>
        <p:txBody>
          <a:bodyPr/>
          <a:lstStyle/>
          <a:p>
            <a:pPr algn="l">
              <a:spcBef>
                <a:spcPct val="0"/>
              </a:spcBef>
            </a:pPr>
            <a:r>
              <a:rPr lang="en-US" altLang="en-US" sz="4000" dirty="0">
                <a:solidFill>
                  <a:schemeClr val="bg1"/>
                </a:solidFill>
                <a:latin typeface="Arial Rounded MT Bold" panose="020F0704030504030204" pitchFamily="34" charset="0"/>
                <a:cs typeface="Vilna" pitchFamily="2" charset="-79"/>
              </a:rPr>
              <a:t> </a:t>
            </a:r>
          </a:p>
        </p:txBody>
      </p:sp>
    </p:spTree>
    <p:extLst>
      <p:ext uri="{BB962C8B-B14F-4D97-AF65-F5344CB8AC3E}">
        <p14:creationId xmlns:p14="http://schemas.microsoft.com/office/powerpoint/2010/main" val="17689847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lnSpcReduction="20000"/>
          </a:bodyPr>
          <a:lstStyle/>
          <a:p>
            <a:pPr marL="0" indent="0">
              <a:buNone/>
            </a:pPr>
            <a:r>
              <a:rPr lang="en-US" dirty="0">
                <a:solidFill>
                  <a:srgbClr val="FFFF99"/>
                </a:solidFill>
              </a:rPr>
              <a:t>Kids Suffering over Climate Fears</a:t>
            </a:r>
          </a:p>
          <a:p>
            <a:pPr marL="0" indent="0">
              <a:buNone/>
            </a:pPr>
            <a:r>
              <a:rPr lang="en-US" dirty="0"/>
              <a:t>British children have been so immersed in news about the supposedly </a:t>
            </a:r>
            <a:r>
              <a:rPr lang="en-US" u="sng" dirty="0"/>
              <a:t>imminent</a:t>
            </a:r>
            <a:r>
              <a:rPr lang="en-US" dirty="0"/>
              <a:t> climate apocalypse that nearly a fifth of them are losing sleep and having nightmares about it, according to a survey conducted by the BBC’s </a:t>
            </a:r>
            <a:r>
              <a:rPr lang="en-US" dirty="0" err="1"/>
              <a:t>Newsround</a:t>
            </a:r>
            <a:r>
              <a:rPr lang="en-US" dirty="0"/>
              <a:t>, a television news program for children. </a:t>
            </a:r>
            <a:endParaRPr lang="en-US" altLang="en-US" dirty="0">
              <a:solidFill>
                <a:schemeClr val="bg1"/>
              </a:solidFill>
            </a:endParaRPr>
          </a:p>
        </p:txBody>
      </p:sp>
    </p:spTree>
    <p:extLst>
      <p:ext uri="{BB962C8B-B14F-4D97-AF65-F5344CB8AC3E}">
        <p14:creationId xmlns:p14="http://schemas.microsoft.com/office/powerpoint/2010/main" val="3552923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buNone/>
            </a:pPr>
            <a:r>
              <a:rPr lang="en-US" dirty="0"/>
              <a:t>Nineteen percent of those surveyed said they’d had a bad dream about climate change, while 17 percent said their concerns have affected their sleeping and eating habits.</a:t>
            </a:r>
            <a:endParaRPr lang="en-US" altLang="en-US" dirty="0">
              <a:solidFill>
                <a:schemeClr val="bg1"/>
              </a:solidFill>
            </a:endParaRPr>
          </a:p>
        </p:txBody>
      </p:sp>
    </p:spTree>
    <p:extLst>
      <p:ext uri="{BB962C8B-B14F-4D97-AF65-F5344CB8AC3E}">
        <p14:creationId xmlns:p14="http://schemas.microsoft.com/office/powerpoint/2010/main" val="10669829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29DB2F51-A0FB-4136-82EB-78E0AA40231D}"/>
              </a:ext>
            </a:extLst>
          </p:cNvPr>
          <p:cNvSpPr>
            <a:spLocks noGrp="1" noChangeArrowheads="1"/>
          </p:cNvSpPr>
          <p:nvPr>
            <p:ph type="subTitle" idx="1"/>
          </p:nvPr>
        </p:nvSpPr>
        <p:spPr>
          <a:xfrm>
            <a:off x="274637" y="285750"/>
            <a:ext cx="8229600" cy="4857750"/>
          </a:xfrm>
        </p:spPr>
        <p:txBody>
          <a:bodyPr>
            <a:normAutofit fontScale="85000" lnSpcReduction="20000"/>
          </a:bodyPr>
          <a:lstStyle/>
          <a:p>
            <a:pPr algn="l">
              <a:spcBef>
                <a:spcPct val="0"/>
              </a:spcBef>
            </a:pPr>
            <a:r>
              <a:rPr lang="en-US" altLang="en-US" sz="4000" dirty="0">
                <a:solidFill>
                  <a:schemeClr val="bg1"/>
                </a:solidFill>
                <a:latin typeface="Arial Rounded MT Bold" panose="020F0704030504030204" pitchFamily="34" charset="0"/>
                <a:cs typeface="Vilna" pitchFamily="2" charset="-79"/>
              </a:rPr>
              <a:t>Israel Eighth Most Expensive Country in the World</a:t>
            </a:r>
          </a:p>
          <a:p>
            <a:pPr algn="l">
              <a:spcBef>
                <a:spcPct val="0"/>
              </a:spcBef>
            </a:pPr>
            <a:r>
              <a:rPr lang="en-US" altLang="en-US" sz="4000" dirty="0">
                <a:solidFill>
                  <a:schemeClr val="bg1"/>
                </a:solidFill>
                <a:latin typeface="Arial Rounded MT Bold" panose="020F0704030504030204" pitchFamily="34" charset="0"/>
                <a:cs typeface="Vilna" pitchFamily="2" charset="-79"/>
              </a:rPr>
              <a:t>According to CEO World Magazine, the Jewish state is the eighth-most expensive place in the world to live. High rents, high prices, and high transport costs placed Israel close to the top of the countries with the highest cost of living.  Using “notoriously expensive” New York City as a benchmark.</a:t>
            </a:r>
          </a:p>
        </p:txBody>
      </p:sp>
    </p:spTree>
    <p:extLst>
      <p:ext uri="{BB962C8B-B14F-4D97-AF65-F5344CB8AC3E}">
        <p14:creationId xmlns:p14="http://schemas.microsoft.com/office/powerpoint/2010/main" val="11895274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29DB2F51-A0FB-4136-82EB-78E0AA40231D}"/>
              </a:ext>
            </a:extLst>
          </p:cNvPr>
          <p:cNvSpPr>
            <a:spLocks noGrp="1" noChangeArrowheads="1"/>
          </p:cNvSpPr>
          <p:nvPr>
            <p:ph type="subTitle" idx="1"/>
          </p:nvPr>
        </p:nvSpPr>
        <p:spPr>
          <a:xfrm>
            <a:off x="731836" y="666750"/>
            <a:ext cx="7514945" cy="4476749"/>
          </a:xfrm>
        </p:spPr>
        <p:txBody>
          <a:bodyPr/>
          <a:lstStyle/>
          <a:p>
            <a:pPr algn="l">
              <a:spcBef>
                <a:spcPct val="0"/>
              </a:spcBef>
            </a:pPr>
            <a:r>
              <a:rPr lang="en-US" altLang="en-US" sz="4000" dirty="0">
                <a:solidFill>
                  <a:schemeClr val="bg1"/>
                </a:solidFill>
                <a:latin typeface="Arial Rounded MT Bold" panose="020F0704030504030204" pitchFamily="34" charset="0"/>
                <a:cs typeface="Vilna" pitchFamily="2" charset="-79"/>
              </a:rPr>
              <a:t>  </a:t>
            </a:r>
          </a:p>
        </p:txBody>
      </p:sp>
      <p:pic>
        <p:nvPicPr>
          <p:cNvPr id="2050" name="Picture 2">
            <a:extLst>
              <a:ext uri="{FF2B5EF4-FFF2-40B4-BE49-F238E27FC236}">
                <a16:creationId xmlns:a16="http://schemas.microsoft.com/office/drawing/2014/main" id="{6901926E-8313-43FD-92FD-5077C602EB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091" y="440523"/>
            <a:ext cx="8228245" cy="4566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1946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29DB2F51-A0FB-4136-82EB-78E0AA40231D}"/>
              </a:ext>
            </a:extLst>
          </p:cNvPr>
          <p:cNvSpPr>
            <a:spLocks noGrp="1" noChangeArrowheads="1"/>
          </p:cNvSpPr>
          <p:nvPr>
            <p:ph type="subTitle" idx="1"/>
          </p:nvPr>
        </p:nvSpPr>
        <p:spPr>
          <a:xfrm>
            <a:off x="274637" y="285750"/>
            <a:ext cx="8229600" cy="4857750"/>
          </a:xfrm>
        </p:spPr>
        <p:txBody>
          <a:bodyPr>
            <a:normAutofit fontScale="92500"/>
          </a:bodyPr>
          <a:lstStyle/>
          <a:p>
            <a:pPr algn="l">
              <a:spcBef>
                <a:spcPct val="0"/>
              </a:spcBef>
            </a:pPr>
            <a:r>
              <a:rPr lang="en-US" altLang="en-US" sz="4000" dirty="0">
                <a:solidFill>
                  <a:schemeClr val="bg1"/>
                </a:solidFill>
                <a:latin typeface="Arial Rounded MT Bold" panose="020F0704030504030204" pitchFamily="34" charset="0"/>
                <a:cs typeface="Vilna" pitchFamily="2" charset="-79"/>
              </a:rPr>
              <a:t>Based on that, Israel’s cost of living was about 80% of New York’s. Those looking for an inexpensive lifestyle should check out Pakistan or Afghanistan, which ranked as the two least expensive countries for almost every metric. (VFI News)</a:t>
            </a:r>
          </a:p>
        </p:txBody>
      </p:sp>
    </p:spTree>
    <p:extLst>
      <p:ext uri="{BB962C8B-B14F-4D97-AF65-F5344CB8AC3E}">
        <p14:creationId xmlns:p14="http://schemas.microsoft.com/office/powerpoint/2010/main" val="19161745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gn="ctr">
              <a:lnSpc>
                <a:spcPct val="90000"/>
              </a:lnSpc>
              <a:buNone/>
            </a:pPr>
            <a:endParaRPr lang="en-US" altLang="en-US" dirty="0">
              <a:solidFill>
                <a:schemeClr val="bg1"/>
              </a:solidFill>
            </a:endParaRPr>
          </a:p>
          <a:p>
            <a:pPr marL="0" indent="0" algn="ctr">
              <a:lnSpc>
                <a:spcPct val="90000"/>
              </a:lnSpc>
              <a:buNone/>
            </a:pPr>
            <a:r>
              <a:rPr lang="en-US" altLang="en-US" dirty="0">
                <a:solidFill>
                  <a:schemeClr val="bg1"/>
                </a:solidFill>
              </a:rPr>
              <a:t>So, how do we live:</a:t>
            </a:r>
          </a:p>
        </p:txBody>
      </p:sp>
    </p:spTree>
    <p:extLst>
      <p:ext uri="{BB962C8B-B14F-4D97-AF65-F5344CB8AC3E}">
        <p14:creationId xmlns:p14="http://schemas.microsoft.com/office/powerpoint/2010/main" val="25964718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fontScale="92500" lnSpcReduction="20000"/>
          </a:bodyPr>
          <a:lstStyle/>
          <a:p>
            <a:pPr algn="l"/>
            <a:r>
              <a:rPr lang="en-US" dirty="0"/>
              <a:t>Ron Cantor:  I want to encourage you as we face this pandemic together. </a:t>
            </a:r>
            <a:r>
              <a:rPr lang="en-US" b="1" dirty="0"/>
              <a:t>Panic is not from God.</a:t>
            </a:r>
            <a:r>
              <a:rPr lang="en-US" dirty="0"/>
              <a:t> </a:t>
            </a:r>
            <a:r>
              <a:rPr lang="en-US" dirty="0" err="1"/>
              <a:t>Elana</a:t>
            </a:r>
            <a:r>
              <a:rPr lang="en-US" dirty="0"/>
              <a:t> and I were watching the news the other day, and we could both feel this sense of fear and dread coming on us. The next morning we prayed to break the spirit of panic. The word “Panic” means, “pertaining to Pan.” </a:t>
            </a:r>
          </a:p>
        </p:txBody>
      </p:sp>
    </p:spTree>
    <p:extLst>
      <p:ext uri="{BB962C8B-B14F-4D97-AF65-F5344CB8AC3E}">
        <p14:creationId xmlns:p14="http://schemas.microsoft.com/office/powerpoint/2010/main" val="37182364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fontScale="85000" lnSpcReduction="10000"/>
          </a:bodyPr>
          <a:lstStyle/>
          <a:p>
            <a:pPr algn="l"/>
            <a:r>
              <a:rPr lang="en-US" dirty="0"/>
              <a:t>Who is Pan? A mythical god who would let out a demonic scream each afternoon that would produce fear in all who heard it. When you panic, it is giving in to irrational fear. Instead, let’s obey God’s wisdom. Yeshua said when we see these things happening, </a:t>
            </a:r>
            <a:r>
              <a:rPr lang="en-US" b="1" i="1" dirty="0"/>
              <a:t>"see to it that you are not alarmed." (Matt. 24:6)</a:t>
            </a:r>
            <a:r>
              <a:rPr lang="en-US" dirty="0"/>
              <a:t> Be of good courage—your name is written in heaven!</a:t>
            </a:r>
          </a:p>
        </p:txBody>
      </p:sp>
    </p:spTree>
    <p:extLst>
      <p:ext uri="{BB962C8B-B14F-4D97-AF65-F5344CB8AC3E}">
        <p14:creationId xmlns:p14="http://schemas.microsoft.com/office/powerpoint/2010/main" val="24862599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dirty="0"/>
              <a:t>Rabbi </a:t>
            </a:r>
            <a:r>
              <a:rPr lang="en-US" dirty="0" err="1"/>
              <a:t>Hylan</a:t>
            </a:r>
            <a:r>
              <a:rPr lang="en-US" dirty="0"/>
              <a:t> “Make the most of every opportunity because the days are evil.” Ephesians 5:16. This is the perfect time for the people of God to rise up and let our light shine. We demonstrate faith, not fear; hope, not despair; love, not hate; peace, </a:t>
            </a:r>
            <a:endParaRPr lang="en-US" altLang="en-US" dirty="0">
              <a:solidFill>
                <a:schemeClr val="bg1"/>
              </a:solidFill>
            </a:endParaRPr>
          </a:p>
        </p:txBody>
      </p:sp>
    </p:spTree>
    <p:extLst>
      <p:ext uri="{BB962C8B-B14F-4D97-AF65-F5344CB8AC3E}">
        <p14:creationId xmlns:p14="http://schemas.microsoft.com/office/powerpoint/2010/main" val="3551305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69B4798F-364F-41A4-9900-F413C88F09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4" t="12963" r="50000" b="58889"/>
          <a:stretch/>
        </p:blipFill>
        <p:spPr>
          <a:xfrm>
            <a:off x="1189037" y="195399"/>
            <a:ext cx="6477003" cy="4922520"/>
          </a:xfrm>
          <a:prstGeom prst="rect">
            <a:avLst/>
          </a:prstGeom>
        </p:spPr>
      </p:pic>
    </p:spTree>
    <p:extLst>
      <p:ext uri="{BB962C8B-B14F-4D97-AF65-F5344CB8AC3E}">
        <p14:creationId xmlns:p14="http://schemas.microsoft.com/office/powerpoint/2010/main" val="142051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dirty="0"/>
              <a:t>not anxiety nor confusion.   Romans 8:28 applies here, “And we know that God causes all things to work together for good to those who love God, to those who are called according to His purpose.”</a:t>
            </a:r>
            <a:endParaRPr lang="en-US" altLang="en-US" dirty="0">
              <a:solidFill>
                <a:schemeClr val="bg1"/>
              </a:solidFill>
            </a:endParaRPr>
          </a:p>
        </p:txBody>
      </p:sp>
    </p:spTree>
    <p:extLst>
      <p:ext uri="{BB962C8B-B14F-4D97-AF65-F5344CB8AC3E}">
        <p14:creationId xmlns:p14="http://schemas.microsoft.com/office/powerpoint/2010/main" val="27723601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lnSpcReduction="10000"/>
          </a:bodyPr>
          <a:lstStyle/>
          <a:p>
            <a:pPr marL="0" indent="0">
              <a:lnSpc>
                <a:spcPct val="90000"/>
              </a:lnSpc>
              <a:buNone/>
            </a:pPr>
            <a:r>
              <a:rPr lang="en-US" dirty="0"/>
              <a:t>From </a:t>
            </a:r>
            <a:r>
              <a:rPr lang="en-US" dirty="0" err="1"/>
              <a:t>Shaunti</a:t>
            </a:r>
            <a:r>
              <a:rPr lang="en-US" dirty="0"/>
              <a:t> </a:t>
            </a:r>
            <a:r>
              <a:rPr lang="en-US" dirty="0" err="1"/>
              <a:t>Feldhahn</a:t>
            </a:r>
            <a:endParaRPr lang="en-US" dirty="0"/>
          </a:p>
          <a:p>
            <a:pPr marL="0" indent="0">
              <a:lnSpc>
                <a:spcPct val="90000"/>
              </a:lnSpc>
              <a:buNone/>
            </a:pPr>
            <a:r>
              <a:rPr lang="en-US" dirty="0"/>
              <a:t>Two millennia ago, in A.D. 165 and 251, two great plagues swept the Roman Empire. Where pagans tried to avoid all contact with the sick, believers in Messiah put themselves at risk in order to succor those sick and dying, caring for those who had always treated them with contempt. </a:t>
            </a:r>
            <a:endParaRPr lang="en-US" altLang="en-US" dirty="0">
              <a:solidFill>
                <a:schemeClr val="bg1"/>
              </a:solidFill>
            </a:endParaRPr>
          </a:p>
        </p:txBody>
      </p:sp>
    </p:spTree>
    <p:extLst>
      <p:ext uri="{BB962C8B-B14F-4D97-AF65-F5344CB8AC3E}">
        <p14:creationId xmlns:p14="http://schemas.microsoft.com/office/powerpoint/2010/main" val="39062295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dirty="0"/>
              <a:t>But with the love of Messiah in their hearts, how could they not step forward when so many were hurting and in need?</a:t>
            </a:r>
          </a:p>
          <a:p>
            <a:pPr marL="0" indent="0">
              <a:lnSpc>
                <a:spcPct val="90000"/>
              </a:lnSpc>
              <a:buNone/>
            </a:pPr>
            <a:r>
              <a:rPr lang="en-US" dirty="0"/>
              <a:t>Many paid the ultimate price. But as Rodney Stark concluded in his 1996 book "The Rise of Christianity,"</a:t>
            </a:r>
            <a:endParaRPr lang="en-US" altLang="en-US" dirty="0">
              <a:solidFill>
                <a:schemeClr val="bg1"/>
              </a:solidFill>
            </a:endParaRPr>
          </a:p>
        </p:txBody>
      </p:sp>
    </p:spTree>
    <p:extLst>
      <p:ext uri="{BB962C8B-B14F-4D97-AF65-F5344CB8AC3E}">
        <p14:creationId xmlns:p14="http://schemas.microsoft.com/office/powerpoint/2010/main" val="1376458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lnSpcReduction="10000"/>
          </a:bodyPr>
          <a:lstStyle/>
          <a:p>
            <a:pPr marL="0" indent="0">
              <a:lnSpc>
                <a:spcPct val="90000"/>
              </a:lnSpc>
              <a:buNone/>
            </a:pPr>
            <a:r>
              <a:rPr lang="en-US" dirty="0"/>
              <a:t>From </a:t>
            </a:r>
            <a:r>
              <a:rPr lang="en-US" dirty="0" err="1"/>
              <a:t>Shaunti</a:t>
            </a:r>
            <a:r>
              <a:rPr lang="en-US" dirty="0"/>
              <a:t> </a:t>
            </a:r>
            <a:r>
              <a:rPr lang="en-US" dirty="0" err="1"/>
              <a:t>Feldhahn</a:t>
            </a:r>
            <a:endParaRPr lang="en-US" dirty="0"/>
          </a:p>
          <a:p>
            <a:pPr marL="0" indent="0">
              <a:lnSpc>
                <a:spcPct val="90000"/>
              </a:lnSpc>
              <a:buNone/>
            </a:pPr>
            <a:r>
              <a:rPr lang="en-US" dirty="0"/>
              <a:t>this visible love so overwhelmed the reigning philosophies of the day — it so showed Yeshua ­— that it was one of the most important factors behind the explosion of our faith to every corner of the empire and beyond.</a:t>
            </a:r>
            <a:endParaRPr lang="en-US" altLang="en-US" dirty="0">
              <a:solidFill>
                <a:schemeClr val="bg1"/>
              </a:solidFill>
            </a:endParaRPr>
          </a:p>
        </p:txBody>
      </p:sp>
    </p:spTree>
    <p:extLst>
      <p:ext uri="{BB962C8B-B14F-4D97-AF65-F5344CB8AC3E}">
        <p14:creationId xmlns:p14="http://schemas.microsoft.com/office/powerpoint/2010/main" val="2612280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gn="ctr">
              <a:lnSpc>
                <a:spcPct val="90000"/>
              </a:lnSpc>
              <a:buNone/>
            </a:pPr>
            <a:endParaRPr lang="en-US" altLang="en-US" dirty="0">
              <a:solidFill>
                <a:schemeClr val="bg1"/>
              </a:solidFill>
            </a:endParaRPr>
          </a:p>
          <a:p>
            <a:pPr marL="0" indent="0" algn="ctr">
              <a:lnSpc>
                <a:spcPct val="90000"/>
              </a:lnSpc>
              <a:buNone/>
            </a:pPr>
            <a:r>
              <a:rPr lang="en-US" altLang="en-US" dirty="0">
                <a:solidFill>
                  <a:schemeClr val="bg1"/>
                </a:solidFill>
              </a:rPr>
              <a:t>Surprising working of G-d?</a:t>
            </a:r>
          </a:p>
        </p:txBody>
      </p:sp>
    </p:spTree>
    <p:extLst>
      <p:ext uri="{BB962C8B-B14F-4D97-AF65-F5344CB8AC3E}">
        <p14:creationId xmlns:p14="http://schemas.microsoft.com/office/powerpoint/2010/main" val="2284916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solidFill>
                  <a:srgbClr val="FFFF99"/>
                </a:solidFill>
              </a:rPr>
              <a:t>Iran</a:t>
            </a:r>
            <a:r>
              <a:rPr lang="en-US" dirty="0"/>
              <a:t>'s leadership has been hit especially hard by the coronavirus, as the Islamic Republic predicts that 40% of residents in its capital of Tehran will be infected by the spreading virus within two weeks.</a:t>
            </a:r>
          </a:p>
        </p:txBody>
      </p:sp>
    </p:spTree>
    <p:extLst>
      <p:ext uri="{BB962C8B-B14F-4D97-AF65-F5344CB8AC3E}">
        <p14:creationId xmlns:p14="http://schemas.microsoft.com/office/powerpoint/2010/main" val="25907300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Friday prayers across major Iranian cities, and all prayers across the nation last Friday, were canceled or limited as the government indefinitely postponed open parliamentary sessions.</a:t>
            </a:r>
          </a:p>
        </p:txBody>
      </p:sp>
    </p:spTree>
    <p:extLst>
      <p:ext uri="{BB962C8B-B14F-4D97-AF65-F5344CB8AC3E}">
        <p14:creationId xmlns:p14="http://schemas.microsoft.com/office/powerpoint/2010/main" val="15899438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fontScale="92500"/>
          </a:bodyPr>
          <a:lstStyle/>
          <a:p>
            <a:pPr algn="l"/>
            <a:r>
              <a:rPr lang="en-US" dirty="0"/>
              <a:t>Major figures of the Iranian hostage crisis Hossein </a:t>
            </a:r>
            <a:r>
              <a:rPr lang="en-US" dirty="0" err="1"/>
              <a:t>Shekholeslam</a:t>
            </a:r>
            <a:r>
              <a:rPr lang="en-US" dirty="0"/>
              <a:t>, an English-speaking Iranian student who interrogated the 52 U.S. diplomats taken captive at the U.S. Embassy in 1979, and Muhammad Hajj </a:t>
            </a:r>
            <a:r>
              <a:rPr lang="en-US" dirty="0" err="1"/>
              <a:t>Abulqasmi</a:t>
            </a:r>
            <a:r>
              <a:rPr lang="en-US" dirty="0"/>
              <a:t>, commander of the </a:t>
            </a:r>
            <a:r>
              <a:rPr lang="en-US" dirty="0" err="1"/>
              <a:t>Basij</a:t>
            </a:r>
            <a:r>
              <a:rPr lang="en-US" dirty="0"/>
              <a:t> militia in Tehran</a:t>
            </a:r>
          </a:p>
        </p:txBody>
      </p:sp>
    </p:spTree>
    <p:extLst>
      <p:ext uri="{BB962C8B-B14F-4D97-AF65-F5344CB8AC3E}">
        <p14:creationId xmlns:p14="http://schemas.microsoft.com/office/powerpoint/2010/main" val="38624415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known as the "butcher of Tehran" for his work in suppressing domestic resistance to the regime, both died of the virus on Thursday.</a:t>
            </a:r>
          </a:p>
        </p:txBody>
      </p:sp>
    </p:spTree>
    <p:extLst>
      <p:ext uri="{BB962C8B-B14F-4D97-AF65-F5344CB8AC3E}">
        <p14:creationId xmlns:p14="http://schemas.microsoft.com/office/powerpoint/2010/main" val="18375617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Of Iran's 290-member "Majlis" or parliament, 23 lawmakers have contracted the coronavirus, including the deputy health minister and one vice president, comprising 8% of its government leadership.</a:t>
            </a:r>
          </a:p>
        </p:txBody>
      </p:sp>
    </p:spTree>
    <p:extLst>
      <p:ext uri="{BB962C8B-B14F-4D97-AF65-F5344CB8AC3E}">
        <p14:creationId xmlns:p14="http://schemas.microsoft.com/office/powerpoint/2010/main" val="3833264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69B4798F-364F-41A4-9900-F413C88F09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1110" r="52028" b="32223"/>
          <a:stretch/>
        </p:blipFill>
        <p:spPr>
          <a:xfrm>
            <a:off x="960437" y="94325"/>
            <a:ext cx="6664237" cy="5071491"/>
          </a:xfrm>
          <a:prstGeom prst="rect">
            <a:avLst/>
          </a:prstGeom>
        </p:spPr>
      </p:pic>
    </p:spTree>
    <p:extLst>
      <p:ext uri="{BB962C8B-B14F-4D97-AF65-F5344CB8AC3E}">
        <p14:creationId xmlns:p14="http://schemas.microsoft.com/office/powerpoint/2010/main" val="21179070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fontScale="92500"/>
          </a:bodyPr>
          <a:lstStyle/>
          <a:p>
            <a:pPr algn="l"/>
            <a:r>
              <a:rPr lang="en-US" dirty="0"/>
              <a:t>Iran is number nine on Open Doors USA's World Watch List for the persecution of Christians, though it has a flourishing house church movement, with the number of secret believers having nearly doubled since 2016, according to the watchdog group.</a:t>
            </a:r>
          </a:p>
        </p:txBody>
      </p:sp>
    </p:spTree>
    <p:extLst>
      <p:ext uri="{BB962C8B-B14F-4D97-AF65-F5344CB8AC3E}">
        <p14:creationId xmlns:p14="http://schemas.microsoft.com/office/powerpoint/2010/main" val="42316496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lnSpcReduction="10000"/>
          </a:bodyPr>
          <a:lstStyle/>
          <a:p>
            <a:pPr algn="l"/>
            <a:r>
              <a:rPr lang="en-US" dirty="0"/>
              <a:t>In addition to the virus that has hit thousands in the Islamic Republic, massive swarms of desert locusts have been arriving in Iran’s southern regions. Government officials say the invasion is too huge to counter except with the use of pesticides. </a:t>
            </a:r>
          </a:p>
        </p:txBody>
      </p:sp>
    </p:spTree>
    <p:extLst>
      <p:ext uri="{BB962C8B-B14F-4D97-AF65-F5344CB8AC3E}">
        <p14:creationId xmlns:p14="http://schemas.microsoft.com/office/powerpoint/2010/main" val="23851482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“The density of locusts in the swarms is so high that a 10-15 centimeter layer of dead locusts forms on the ground after spraying pesticides,” he said. (VFI News)</a:t>
            </a:r>
          </a:p>
        </p:txBody>
      </p:sp>
    </p:spTree>
    <p:extLst>
      <p:ext uri="{BB962C8B-B14F-4D97-AF65-F5344CB8AC3E}">
        <p14:creationId xmlns:p14="http://schemas.microsoft.com/office/powerpoint/2010/main" val="5994616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D8315A36-2C76-4A42-9F77-AEDC8DA15644}"/>
              </a:ext>
            </a:extLst>
          </p:cNvPr>
          <p:cNvSpPr>
            <a:spLocks noGrp="1" noChangeArrowheads="1"/>
          </p:cNvSpPr>
          <p:nvPr>
            <p:ph type="subTitle" idx="1"/>
          </p:nvPr>
        </p:nvSpPr>
        <p:spPr>
          <a:xfrm>
            <a:off x="274637" y="361950"/>
            <a:ext cx="8153400" cy="4781550"/>
          </a:xfrm>
        </p:spPr>
        <p:txBody>
          <a:bodyPr/>
          <a:lstStyle/>
          <a:p>
            <a:pPr algn="l">
              <a:spcBef>
                <a:spcPct val="0"/>
              </a:spcBef>
            </a:pPr>
            <a:r>
              <a:rPr lang="en-US" altLang="en-US" sz="3000" dirty="0">
                <a:latin typeface="Arial Rounded MT Bold" panose="020F0704030504030204" pitchFamily="34" charset="0"/>
                <a:cs typeface="Vilna" pitchFamily="2" charset="-79"/>
              </a:rPr>
              <a:t> </a:t>
            </a:r>
          </a:p>
        </p:txBody>
      </p:sp>
      <p:pic>
        <p:nvPicPr>
          <p:cNvPr id="2" name="Picture 1">
            <a:extLst>
              <a:ext uri="{FF2B5EF4-FFF2-40B4-BE49-F238E27FC236}">
                <a16:creationId xmlns:a16="http://schemas.microsoft.com/office/drawing/2014/main" id="{EE94CA06-86DD-4563-B7F4-64B158CC88F6}"/>
              </a:ext>
            </a:extLst>
          </p:cNvPr>
          <p:cNvPicPr>
            <a:picLocks noChangeAspect="1"/>
          </p:cNvPicPr>
          <p:nvPr/>
        </p:nvPicPr>
        <p:blipFill>
          <a:blip r:embed="rId3"/>
          <a:stretch>
            <a:fillRect/>
          </a:stretch>
        </p:blipFill>
        <p:spPr>
          <a:xfrm>
            <a:off x="1951037" y="123062"/>
            <a:ext cx="4952999" cy="4973897"/>
          </a:xfrm>
          <a:prstGeom prst="rect">
            <a:avLst/>
          </a:prstGeom>
        </p:spPr>
      </p:pic>
    </p:spTree>
    <p:extLst>
      <p:ext uri="{BB962C8B-B14F-4D97-AF65-F5344CB8AC3E}">
        <p14:creationId xmlns:p14="http://schemas.microsoft.com/office/powerpoint/2010/main" val="19568787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29DB2F51-A0FB-4136-82EB-78E0AA40231D}"/>
              </a:ext>
            </a:extLst>
          </p:cNvPr>
          <p:cNvSpPr>
            <a:spLocks noGrp="1" noChangeArrowheads="1"/>
          </p:cNvSpPr>
          <p:nvPr>
            <p:ph type="subTitle" idx="1"/>
          </p:nvPr>
        </p:nvSpPr>
        <p:spPr>
          <a:xfrm>
            <a:off x="274637" y="285750"/>
            <a:ext cx="8229600" cy="4857750"/>
          </a:xfrm>
        </p:spPr>
        <p:txBody>
          <a:bodyPr/>
          <a:lstStyle/>
          <a:p>
            <a:pPr algn="l">
              <a:spcBef>
                <a:spcPct val="0"/>
              </a:spcBef>
            </a:pPr>
            <a:r>
              <a:rPr lang="en-US" altLang="en-US" sz="4000" dirty="0">
                <a:solidFill>
                  <a:schemeClr val="bg1"/>
                </a:solidFill>
                <a:latin typeface="Arial Rounded MT Bold" panose="020F0704030504030204" pitchFamily="34" charset="0"/>
                <a:cs typeface="Vilna" pitchFamily="2" charset="-79"/>
              </a:rPr>
              <a:t> </a:t>
            </a:r>
          </a:p>
        </p:txBody>
      </p:sp>
      <p:pic>
        <p:nvPicPr>
          <p:cNvPr id="2" name="Online Media 1" title="Consider It All Joy">
            <a:hlinkClick r:id="" action="ppaction://media"/>
            <a:extLst>
              <a:ext uri="{FF2B5EF4-FFF2-40B4-BE49-F238E27FC236}">
                <a16:creationId xmlns:a16="http://schemas.microsoft.com/office/drawing/2014/main" id="{3D5903BA-4666-41D8-9615-EBC59CD29305}"/>
              </a:ext>
            </a:extLst>
          </p:cNvPr>
          <p:cNvPicPr>
            <a:picLocks noRot="1" noChangeAspect="1"/>
          </p:cNvPicPr>
          <p:nvPr>
            <a:videoFile r:link="rId1"/>
          </p:nvPr>
        </p:nvPicPr>
        <p:blipFill>
          <a:blip r:embed="rId4"/>
          <a:stretch>
            <a:fillRect/>
          </a:stretch>
        </p:blipFill>
        <p:spPr>
          <a:xfrm>
            <a:off x="198437" y="400049"/>
            <a:ext cx="8229600" cy="4629151"/>
          </a:xfrm>
          <a:prstGeom prst="rect">
            <a:avLst/>
          </a:prstGeom>
        </p:spPr>
      </p:pic>
      <p:sp>
        <p:nvSpPr>
          <p:cNvPr id="3" name="TextBox 2">
            <a:extLst>
              <a:ext uri="{FF2B5EF4-FFF2-40B4-BE49-F238E27FC236}">
                <a16:creationId xmlns:a16="http://schemas.microsoft.com/office/drawing/2014/main" id="{F982506D-B6F8-4E58-8C5C-BB9A001C5211}"/>
              </a:ext>
            </a:extLst>
          </p:cNvPr>
          <p:cNvSpPr txBox="1"/>
          <p:nvPr/>
        </p:nvSpPr>
        <p:spPr>
          <a:xfrm>
            <a:off x="209640" y="293912"/>
            <a:ext cx="8054898" cy="707886"/>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 Rounded MT Bold" pitchFamily="34" charset="0"/>
                <a:ea typeface="+mn-ea"/>
                <a:cs typeface="Arial" charset="0"/>
              </a:rPr>
              <a:t>Israel </a:t>
            </a:r>
            <a:r>
              <a:rPr kumimoji="0" lang="en-US" sz="4000" b="0"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 Rounded MT Bold" pitchFamily="34" charset="0"/>
                <a:ea typeface="+mn-ea"/>
                <a:cs typeface="Arial" charset="0"/>
              </a:rPr>
              <a:t>Pochtar’s</a:t>
            </a:r>
            <a:r>
              <a:rPr kumimoji="0" lang="en-US" sz="40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 Rounded MT Bold" pitchFamily="34" charset="0"/>
                <a:ea typeface="+mn-ea"/>
                <a:cs typeface="Arial" charset="0"/>
              </a:rPr>
              <a:t> </a:t>
            </a:r>
            <a:r>
              <a:rPr kumimoji="0" lang="en-US" sz="4000" b="0"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 Rounded MT Bold" pitchFamily="34" charset="0"/>
                <a:ea typeface="+mn-ea"/>
                <a:cs typeface="Arial" charset="0"/>
              </a:rPr>
              <a:t>cong</a:t>
            </a:r>
            <a:r>
              <a:rPr kumimoji="0" lang="en-US" sz="40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 Rounded MT Bold" pitchFamily="34" charset="0"/>
                <a:ea typeface="+mn-ea"/>
                <a:cs typeface="Arial" charset="0"/>
              </a:rPr>
              <a:t> in Ashdod</a:t>
            </a:r>
          </a:p>
        </p:txBody>
      </p:sp>
    </p:spTree>
    <p:extLst>
      <p:ext uri="{BB962C8B-B14F-4D97-AF65-F5344CB8AC3E}">
        <p14:creationId xmlns:p14="http://schemas.microsoft.com/office/powerpoint/2010/main" val="345623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363536" y="235324"/>
            <a:ext cx="8229600" cy="4933950"/>
          </a:xfrm>
        </p:spPr>
        <p:txBody>
          <a:bodyPr>
            <a:normAutofit/>
          </a:bodyPr>
          <a:lstStyle/>
          <a:p>
            <a:pPr marL="0" indent="0">
              <a:lnSpc>
                <a:spcPct val="90000"/>
              </a:lnSpc>
              <a:buNone/>
            </a:pPr>
            <a:r>
              <a:rPr lang="en-US" altLang="en-US" dirty="0">
                <a:solidFill>
                  <a:schemeClr val="bg1"/>
                </a:solidFill>
              </a:rPr>
              <a:t> </a:t>
            </a:r>
          </a:p>
        </p:txBody>
      </p:sp>
      <p:pic>
        <p:nvPicPr>
          <p:cNvPr id="1026" name="Picture 1">
            <a:extLst>
              <a:ext uri="{FF2B5EF4-FFF2-40B4-BE49-F238E27FC236}">
                <a16:creationId xmlns:a16="http://schemas.microsoft.com/office/drawing/2014/main" id="{A3DD6290-8696-4DA9-A9A0-28DB6B7037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638" y="435417"/>
            <a:ext cx="8140702" cy="442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63452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fontScale="92500" lnSpcReduction="10000"/>
          </a:bodyPr>
          <a:lstStyle/>
          <a:p>
            <a:pPr algn="l"/>
            <a:r>
              <a:rPr lang="en-US" dirty="0"/>
              <a:t>From Angela </a:t>
            </a:r>
            <a:r>
              <a:rPr lang="en-US" dirty="0" err="1"/>
              <a:t>Schear</a:t>
            </a:r>
            <a:r>
              <a:rPr lang="en-US" dirty="0"/>
              <a:t>: He even invited me to come see the sanctuary (is that what it is called?) and took my contact info because he is interested in partnering in political action. At the end, he said a blessing over me. Like a dove carrying an olive branch, I felt I had accomplished my mission.</a:t>
            </a:r>
          </a:p>
        </p:txBody>
      </p:sp>
    </p:spTree>
    <p:extLst>
      <p:ext uri="{BB962C8B-B14F-4D97-AF65-F5344CB8AC3E}">
        <p14:creationId xmlns:p14="http://schemas.microsoft.com/office/powerpoint/2010/main" val="20849310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fontScale="85000" lnSpcReduction="10000"/>
          </a:bodyPr>
          <a:lstStyle/>
          <a:p>
            <a:pPr algn="l"/>
            <a:r>
              <a:rPr lang="en-US" dirty="0"/>
              <a:t>Richard and I [Luanne] dropped off the Purim letter packet at a drop box for the synagogue. I spoke to a woman &amp; explained that I wanted to drop off letters of support of the Jewish community from Christians in the greater KC area.  She received the message very kindly and expressed “Oh, that is so </a:t>
            </a:r>
            <a:r>
              <a:rPr lang="en-US" u="sng" dirty="0"/>
              <a:t>nice</a:t>
            </a:r>
            <a:r>
              <a:rPr lang="en-US" dirty="0"/>
              <a:t> of you!”.   Later, I spoke to a man at the synagogue.  </a:t>
            </a:r>
          </a:p>
        </p:txBody>
      </p:sp>
    </p:spTree>
    <p:extLst>
      <p:ext uri="{BB962C8B-B14F-4D97-AF65-F5344CB8AC3E}">
        <p14:creationId xmlns:p14="http://schemas.microsoft.com/office/powerpoint/2010/main" val="20030170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fontScale="77500" lnSpcReduction="20000"/>
          </a:bodyPr>
          <a:lstStyle/>
          <a:p>
            <a:pPr algn="l"/>
            <a:r>
              <a:rPr lang="en-US" dirty="0"/>
              <a:t>There was sincere appreciation in his voice when he said this was very thoughtful of us and greatly appreciated.   I never sensed any intent from either to merely placate me but, quite the contrary, I sensed both were sincerely touched that we knew it was Purim and we had taken the time to gather letters of support.   “Pleasant astonishment” is how I’d describe the response when I said there were around 1,100 signatures.</a:t>
            </a:r>
          </a:p>
        </p:txBody>
      </p:sp>
    </p:spTree>
    <p:extLst>
      <p:ext uri="{BB962C8B-B14F-4D97-AF65-F5344CB8AC3E}">
        <p14:creationId xmlns:p14="http://schemas.microsoft.com/office/powerpoint/2010/main" val="14654422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lnSpcReduction="10000"/>
          </a:bodyPr>
          <a:lstStyle/>
          <a:p>
            <a:pPr algn="l"/>
            <a:r>
              <a:rPr lang="en-US" dirty="0"/>
              <a:t>From a Messianic rabbi, sent to Jonathan Cahn:  I was there as many of us were when you delivered the Harbinger message at the Messiah Conference perhaps twelve years ago? I must confess it was the only CD I ever listened to twice</a:t>
            </a:r>
          </a:p>
        </p:txBody>
      </p:sp>
    </p:spTree>
    <p:extLst>
      <p:ext uri="{BB962C8B-B14F-4D97-AF65-F5344CB8AC3E}">
        <p14:creationId xmlns:p14="http://schemas.microsoft.com/office/powerpoint/2010/main" val="1950771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69B4798F-364F-41A4-9900-F413C88F09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7778" r="52028"/>
          <a:stretch/>
        </p:blipFill>
        <p:spPr>
          <a:xfrm>
            <a:off x="1493837" y="156565"/>
            <a:ext cx="5404930" cy="4970062"/>
          </a:xfrm>
          <a:prstGeom prst="rect">
            <a:avLst/>
          </a:prstGeom>
        </p:spPr>
      </p:pic>
    </p:spTree>
    <p:extLst>
      <p:ext uri="{BB962C8B-B14F-4D97-AF65-F5344CB8AC3E}">
        <p14:creationId xmlns:p14="http://schemas.microsoft.com/office/powerpoint/2010/main" val="20995076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on the way home from conference.  Keep on </a:t>
            </a:r>
            <a:r>
              <a:rPr lang="en-US" dirty="0" err="1"/>
              <a:t>truckin</a:t>
            </a:r>
            <a:r>
              <a:rPr lang="en-US" dirty="0"/>
              <a:t>, </a:t>
            </a:r>
            <a:r>
              <a:rPr lang="en-US" dirty="0" err="1"/>
              <a:t>chazak</a:t>
            </a:r>
            <a:r>
              <a:rPr lang="en-US" dirty="0"/>
              <a:t> </a:t>
            </a:r>
            <a:r>
              <a:rPr lang="en-US" dirty="0" err="1"/>
              <a:t>v’nit</a:t>
            </a:r>
            <a:r>
              <a:rPr lang="en-US" dirty="0"/>
              <a:t> </a:t>
            </a:r>
            <a:r>
              <a:rPr lang="en-US" dirty="0" err="1"/>
              <a:t>chazak</a:t>
            </a:r>
            <a:r>
              <a:rPr lang="en-US" dirty="0"/>
              <a:t>, I can only imagine the attack you face spiritually as we all do, and yet I’m sure you have quite an army of intercessors.</a:t>
            </a:r>
          </a:p>
        </p:txBody>
      </p:sp>
    </p:spTree>
    <p:extLst>
      <p:ext uri="{BB962C8B-B14F-4D97-AF65-F5344CB8AC3E}">
        <p14:creationId xmlns:p14="http://schemas.microsoft.com/office/powerpoint/2010/main" val="262975541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fontScale="85000" lnSpcReduction="20000"/>
          </a:bodyPr>
          <a:lstStyle/>
          <a:p>
            <a:pPr algn="l"/>
            <a:r>
              <a:rPr lang="en-US" dirty="0"/>
              <a:t>I was once having supper with Bruce Wilkinson (Prayer of Jabez and Secrets of the Vine), he told us of all the really cool things the Lord had done after he wrote those books, then I asked him about the spiritual attack and he turned white and said he didn’t want to talk about it. Our hostess that night insisted that he tell, so he did. It’s not as easy a road as many would assume I gather.</a:t>
            </a:r>
          </a:p>
        </p:txBody>
      </p:sp>
    </p:spTree>
    <p:extLst>
      <p:ext uri="{BB962C8B-B14F-4D97-AF65-F5344CB8AC3E}">
        <p14:creationId xmlns:p14="http://schemas.microsoft.com/office/powerpoint/2010/main" val="21777065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fontScale="92500"/>
          </a:bodyPr>
          <a:lstStyle/>
          <a:p>
            <a:pPr algn="l"/>
            <a:r>
              <a:rPr lang="en-US" dirty="0"/>
              <a:t>Jon Cahn’s response:</a:t>
            </a:r>
          </a:p>
          <a:p>
            <a:pPr algn="l"/>
            <a:r>
              <a:rPr lang="en-US" dirty="0"/>
              <a:t>Yes, the first time I shared any of these things outside of Beth Israel was at the Messiah Conference.   And yes, the spiritual attack is always very great at the time of the release, and often on the day of the release </a:t>
            </a:r>
          </a:p>
        </p:txBody>
      </p:sp>
    </p:spTree>
    <p:extLst>
      <p:ext uri="{BB962C8B-B14F-4D97-AF65-F5344CB8AC3E}">
        <p14:creationId xmlns:p14="http://schemas.microsoft.com/office/powerpoint/2010/main" val="266905375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fontScale="92500" lnSpcReduction="10000"/>
          </a:bodyPr>
          <a:lstStyle/>
          <a:p>
            <a:pPr algn="l"/>
            <a:r>
              <a:rPr lang="en-US" dirty="0"/>
              <a:t>and often on the day of the release  (including being paralyzed in the hospital on one release day, in emergency surgery on another, a hurricane flooding our ministry on another, etc.)  My wife said “Do you have to keep writing books?”  J   </a:t>
            </a:r>
          </a:p>
          <a:p>
            <a:pPr algn="l"/>
            <a:r>
              <a:rPr lang="en-US" dirty="0"/>
              <a:t> All the more I so appreciate all of your prayers  Blessings!  Jonathan</a:t>
            </a:r>
          </a:p>
          <a:p>
            <a:pPr algn="l"/>
            <a:endParaRPr lang="en-US" dirty="0"/>
          </a:p>
        </p:txBody>
      </p:sp>
    </p:spTree>
    <p:extLst>
      <p:ext uri="{BB962C8B-B14F-4D97-AF65-F5344CB8AC3E}">
        <p14:creationId xmlns:p14="http://schemas.microsoft.com/office/powerpoint/2010/main" val="33531967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fontScale="92500"/>
          </a:bodyPr>
          <a:lstStyle/>
          <a:p>
            <a:pPr algn="l"/>
            <a:r>
              <a:rPr lang="en-US" baseline="30000" dirty="0"/>
              <a:t>MJ 2.13-18 </a:t>
            </a:r>
            <a:r>
              <a:rPr lang="en-US" dirty="0"/>
              <a:t>he became like them and shared that same human nature; so that by his death he might render ineffective </a:t>
            </a:r>
            <a:r>
              <a:rPr lang="en-US" dirty="0">
                <a:solidFill>
                  <a:srgbClr val="FFFF99"/>
                </a:solidFill>
              </a:rPr>
              <a:t>the one who had power over death (that is, the Adversary)  </a:t>
            </a:r>
            <a:r>
              <a:rPr lang="en-US" dirty="0"/>
              <a:t>and thus set free those who had </a:t>
            </a:r>
            <a:r>
              <a:rPr lang="en-US" dirty="0">
                <a:solidFill>
                  <a:srgbClr val="FFFF99"/>
                </a:solidFill>
              </a:rPr>
              <a:t>been in bondage all their lives because of their fear of death</a:t>
            </a:r>
            <a:r>
              <a:rPr lang="en-US" dirty="0"/>
              <a:t>. </a:t>
            </a:r>
          </a:p>
        </p:txBody>
      </p:sp>
    </p:spTree>
    <p:extLst>
      <p:ext uri="{BB962C8B-B14F-4D97-AF65-F5344CB8AC3E}">
        <p14:creationId xmlns:p14="http://schemas.microsoft.com/office/powerpoint/2010/main" val="30294260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endParaRPr lang="en-US" altLang="en-US" dirty="0">
              <a:solidFill>
                <a:schemeClr val="bg1"/>
              </a:solidFill>
            </a:endParaRPr>
          </a:p>
        </p:txBody>
      </p:sp>
    </p:spTree>
    <p:extLst>
      <p:ext uri="{BB962C8B-B14F-4D97-AF65-F5344CB8AC3E}">
        <p14:creationId xmlns:p14="http://schemas.microsoft.com/office/powerpoint/2010/main" val="2316005939"/>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r"/>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r"/>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118771</TotalTime>
  <Words>5422</Words>
  <Application>Microsoft Office PowerPoint</Application>
  <PresentationFormat>Custom</PresentationFormat>
  <Paragraphs>407</Paragraphs>
  <Slides>95</Slides>
  <Notes>73</Notes>
  <HiddenSlides>0</HiddenSlides>
  <MMClips>3</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95</vt:i4>
      </vt:variant>
    </vt:vector>
  </HeadingPairs>
  <TitlesOfParts>
    <vt:vector size="101" baseType="lpstr">
      <vt:lpstr>Arial</vt:lpstr>
      <vt:lpstr>Arial Rounded MT Bold</vt:lpstr>
      <vt:lpstr>David</vt:lpstr>
      <vt:lpstr>r</vt:lpstr>
      <vt:lpstr>1_Default Design</vt:lpstr>
      <vt:lpstr>3_Default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cp:lastModifiedBy>
  <cp:revision>3441</cp:revision>
  <dcterms:created xsi:type="dcterms:W3CDTF">2006-04-21T19:34:43Z</dcterms:created>
  <dcterms:modified xsi:type="dcterms:W3CDTF">2020-03-14T14:00:55Z</dcterms:modified>
</cp:coreProperties>
</file>