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9" r:id="rId2"/>
    <p:sldMasterId id="2147483714" r:id="rId3"/>
  </p:sldMasterIdLst>
  <p:notesMasterIdLst>
    <p:notesMasterId r:id="rId83"/>
  </p:notesMasterIdLst>
  <p:handoutMasterIdLst>
    <p:handoutMasterId r:id="rId84"/>
  </p:handoutMasterIdLst>
  <p:sldIdLst>
    <p:sldId id="2045" r:id="rId4"/>
    <p:sldId id="61318" r:id="rId5"/>
    <p:sldId id="61355" r:id="rId6"/>
    <p:sldId id="61345" r:id="rId7"/>
    <p:sldId id="61983" r:id="rId8"/>
    <p:sldId id="61347" r:id="rId9"/>
    <p:sldId id="61992" r:id="rId10"/>
    <p:sldId id="61143" r:id="rId11"/>
    <p:sldId id="61317" r:id="rId12"/>
    <p:sldId id="62028" r:id="rId13"/>
    <p:sldId id="61990" r:id="rId14"/>
    <p:sldId id="61993" r:id="rId15"/>
    <p:sldId id="61994" r:id="rId16"/>
    <p:sldId id="61995" r:id="rId17"/>
    <p:sldId id="61991" r:id="rId18"/>
    <p:sldId id="61982" r:id="rId19"/>
    <p:sldId id="258" r:id="rId20"/>
    <p:sldId id="61099" r:id="rId21"/>
    <p:sldId id="61986" r:id="rId22"/>
    <p:sldId id="61987" r:id="rId23"/>
    <p:sldId id="61098" r:id="rId24"/>
    <p:sldId id="61972" r:id="rId25"/>
    <p:sldId id="61973" r:id="rId26"/>
    <p:sldId id="61996" r:id="rId27"/>
    <p:sldId id="62029" r:id="rId28"/>
    <p:sldId id="61976" r:id="rId29"/>
    <p:sldId id="61977" r:id="rId30"/>
    <p:sldId id="61966" r:id="rId31"/>
    <p:sldId id="61978" r:id="rId32"/>
    <p:sldId id="61979" r:id="rId33"/>
    <p:sldId id="61989" r:id="rId34"/>
    <p:sldId id="61967" r:id="rId35"/>
    <p:sldId id="61975" r:id="rId36"/>
    <p:sldId id="61984" r:id="rId37"/>
    <p:sldId id="61985" r:id="rId38"/>
    <p:sldId id="61998" r:id="rId39"/>
    <p:sldId id="62003" r:id="rId40"/>
    <p:sldId id="61999" r:id="rId41"/>
    <p:sldId id="62002" r:id="rId42"/>
    <p:sldId id="62000" r:id="rId43"/>
    <p:sldId id="62013" r:id="rId44"/>
    <p:sldId id="62004" r:id="rId45"/>
    <p:sldId id="62030" r:id="rId46"/>
    <p:sldId id="62005" r:id="rId47"/>
    <p:sldId id="62006" r:id="rId48"/>
    <p:sldId id="62031" r:id="rId49"/>
    <p:sldId id="62007" r:id="rId50"/>
    <p:sldId id="62014" r:id="rId51"/>
    <p:sldId id="62032" r:id="rId52"/>
    <p:sldId id="62020" r:id="rId53"/>
    <p:sldId id="62015" r:id="rId54"/>
    <p:sldId id="62021" r:id="rId55"/>
    <p:sldId id="62036" r:id="rId56"/>
    <p:sldId id="62018" r:id="rId57"/>
    <p:sldId id="62022" r:id="rId58"/>
    <p:sldId id="62037" r:id="rId59"/>
    <p:sldId id="61346" r:id="rId60"/>
    <p:sldId id="61341" r:id="rId61"/>
    <p:sldId id="61349" r:id="rId62"/>
    <p:sldId id="61342" r:id="rId63"/>
    <p:sldId id="62019" r:id="rId64"/>
    <p:sldId id="62023" r:id="rId65"/>
    <p:sldId id="61344" r:id="rId66"/>
    <p:sldId id="61348" r:id="rId67"/>
    <p:sldId id="61340" r:id="rId68"/>
    <p:sldId id="62024" r:id="rId69"/>
    <p:sldId id="62025" r:id="rId70"/>
    <p:sldId id="62026" r:id="rId71"/>
    <p:sldId id="62016" r:id="rId72"/>
    <p:sldId id="61343" r:id="rId73"/>
    <p:sldId id="61350" r:id="rId74"/>
    <p:sldId id="62027" r:id="rId75"/>
    <p:sldId id="61351" r:id="rId76"/>
    <p:sldId id="61354" r:id="rId77"/>
    <p:sldId id="61311" r:id="rId78"/>
    <p:sldId id="62035" r:id="rId79"/>
    <p:sldId id="62033" r:id="rId80"/>
    <p:sldId id="62034" r:id="rId81"/>
    <p:sldId id="61309" r:id="rId82"/>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1945" autoAdjust="0"/>
  </p:normalViewPr>
  <p:slideViewPr>
    <p:cSldViewPr>
      <p:cViewPr varScale="1">
        <p:scale>
          <a:sx n="107" d="100"/>
          <a:sy n="107" d="100"/>
        </p:scale>
        <p:origin x="126" y="414"/>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3308"/>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T'hillim 43 Corona comfort</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 21, 2020 5780</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T'hillim 43 Corona comfort</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 21, 2020 5780</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kansascity.com/news/business/health-care/article241058181.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kansascity.com/news/business/health-care/article241058181.html"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kansascity.com/news/business/health-care/article241058181.html"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kansascity.com/news/business/health-care/article241058181.htm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kansascity.com/news/business/health-care/article241058181.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kansascity.com/news/business/health-care/article241058181.html"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kansascity.com/news/business/health-care/article241058181.html"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kansascity.com/news/business/health-care/article241058181.html"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kansascity.com/news/business/health-care/article241058181.html"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kansascity.com/news/business/health-care/article241058181.html"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kansascity.com/news/business/health-care/article241058181.html"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kansascity.com/news/business/health-care/article241058181.html"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kansascity.com/news/business/health-care/article241058181.html"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kansascity.com/news/business/health-care/article241058181.html"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kansascity.com/news/business/health-care/article241058181.html"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kansascity.com/news/business/health-care/article241058181.html"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kansascity.com/news/business/health-care/article241058181.html"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israeltoday.co.il/read/analysis-corona-israel-and-the-world-apocalypse-now/"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kansascity.com/news/business/health-care/article241058181.html"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israeltoday.co.il/read/analysis-corona-israel-and-the-world-apocalypse-now/"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israeltoday.co.il/read/analysis-corona-israel-and-the-world-apocalypse-now/"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israeltoday.co.il/read/analysis-corona-israel-and-the-world-apocalypse-now/"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Minya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israeltoday.co.il/read/analysis-corona-israel-and-the-world-apocalypse-now/"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kansascity.com/news/business/health-care/article241058181.html"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christianpost.com/voices/christianity-is-growing-faster-than-any-time-in-history-why-is-the-church-in-europe-america-declining.html"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christianpost.com/voices/christianity-is-growing-faster-than-any-time-in-history-why-is-the-church-in-europe-america-declining.html"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christianpost.com/voices/christianity-is-growing-faster-than-any-time-in-history-why-is-the-church-in-europe-america-declining.html"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christianpost.com/voices/christianity-is-growing-faster-than-any-time-in-history-why-is-the-church-in-europe-america-declining.html"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T'hillim 43 Corona comfort</a:t>
            </a:r>
          </a:p>
        </p:txBody>
      </p:sp>
      <p:sp>
        <p:nvSpPr>
          <p:cNvPr id="5" name="Rectangle 3"/>
          <p:cNvSpPr>
            <a:spLocks noGrp="1" noChangeArrowheads="1"/>
          </p:cNvSpPr>
          <p:nvPr>
            <p:ph type="dt" idx="1"/>
          </p:nvPr>
        </p:nvSpPr>
        <p:spPr>
          <a:ln/>
        </p:spPr>
        <p:txBody>
          <a:bodyPr/>
          <a:lstStyle/>
          <a:p>
            <a:r>
              <a:rPr lang="en-US" altLang="en-US">
                <a:solidFill>
                  <a:prstClr val="white"/>
                </a:solidFill>
              </a:rPr>
              <a:t>Mar 21, 2020 5780</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 43 Corona comfort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21,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A </a:t>
            </a:r>
            <a:r>
              <a:rPr lang="en-US" altLang="en-US" sz="2000" b="1" dirty="0" err="1"/>
              <a:t>khasid</a:t>
            </a:r>
            <a:r>
              <a:rPr lang="en-US" altLang="en-US" sz="2000" b="1" dirty="0"/>
              <a:t> could be considered “one with </a:t>
            </a:r>
            <a:r>
              <a:rPr lang="en-US" altLang="en-US" sz="2000" b="1" dirty="0" err="1"/>
              <a:t>khesed</a:t>
            </a:r>
            <a:r>
              <a:rPr lang="en-US" altLang="en-US" sz="2000" b="1" dirty="0"/>
              <a:t>” My interpretation.  Not all Hasidim are so necessarily.</a:t>
            </a:r>
          </a:p>
          <a:p>
            <a:r>
              <a:rPr lang="en-US" altLang="en-US" sz="2000" b="1" dirty="0"/>
              <a:t>Warm, loving, community, people who read your BEST motives and heart.  6x/sec exchange.  Somewhat equivalent to the Greek work Agape. </a:t>
            </a:r>
          </a:p>
          <a:p>
            <a:r>
              <a:rPr lang="en-US" altLang="en-US" b="1" dirty="0"/>
              <a:t>Key attribute of the nature of G-d as self defined to Moshe at Sinai:</a:t>
            </a:r>
            <a:endParaRPr lang="en-US" altLang="en-US" sz="2000" b="1" dirty="0"/>
          </a:p>
        </p:txBody>
      </p:sp>
    </p:spTree>
    <p:extLst>
      <p:ext uri="{BB962C8B-B14F-4D97-AF65-F5344CB8AC3E}">
        <p14:creationId xmlns:p14="http://schemas.microsoft.com/office/powerpoint/2010/main" val="1032506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Hence, G-d is love.  Special love.  Redeeming love.  Uplifting love.  Re-enforcing empowering, convicting, transforming.  Love through and in Yeshua to make us whole, forgiven, blessed, joyful in difficulties!</a:t>
            </a:r>
          </a:p>
          <a:p>
            <a:r>
              <a:rPr lang="en-US" b="1" dirty="0"/>
              <a:t>Psalmist is saying that I’m in a world without </a:t>
            </a:r>
            <a:r>
              <a:rPr lang="en-US" b="1" dirty="0" err="1"/>
              <a:t>Khesed</a:t>
            </a:r>
            <a:r>
              <a:rPr lang="en-US" b="1" dirty="0"/>
              <a:t> </a:t>
            </a:r>
            <a:r>
              <a:rPr lang="he-IL" b="1" dirty="0"/>
              <a:t>חסד</a:t>
            </a:r>
            <a:endParaRPr lang="en-US" b="1"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784364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 43 Corona comfort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21,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b="1" dirty="0" err="1"/>
              <a:t>Shaul</a:t>
            </a:r>
            <a:r>
              <a:rPr lang="en-US" altLang="en-US" b="1" dirty="0"/>
              <a:t>, </a:t>
            </a:r>
            <a:r>
              <a:rPr lang="en-US" altLang="en-US" b="1" dirty="0" err="1"/>
              <a:t>Philistines,or</a:t>
            </a:r>
            <a:r>
              <a:rPr lang="en-US" altLang="en-US" b="1" dirty="0"/>
              <a:t> </a:t>
            </a:r>
            <a:r>
              <a:rPr lang="en-US" altLang="en-US" b="1" dirty="0" err="1"/>
              <a:t>Avshalom</a:t>
            </a:r>
            <a:r>
              <a:rPr lang="en-US" altLang="en-US" b="1" dirty="0"/>
              <a:t>  Implacable</a:t>
            </a:r>
          </a:p>
        </p:txBody>
      </p:sp>
    </p:spTree>
    <p:extLst>
      <p:ext uri="{BB962C8B-B14F-4D97-AF65-F5344CB8AC3E}">
        <p14:creationId xmlns:p14="http://schemas.microsoft.com/office/powerpoint/2010/main" val="626827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 43 Corona comfort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21,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he-IL" b="1" dirty="0">
                <a:latin typeface="David" panose="020E0502060401010101" pitchFamily="34" charset="-79"/>
                <a:cs typeface="David" panose="020E0502060401010101" pitchFamily="34" charset="-79"/>
              </a:rPr>
              <a:t>לַחַץ</a:t>
            </a:r>
            <a:r>
              <a:rPr lang="en-US" b="1" dirty="0">
                <a:latin typeface="David" panose="020E0502060401010101" pitchFamily="34" charset="-79"/>
                <a:cs typeface="David" panose="020E0502060401010101" pitchFamily="34" charset="-79"/>
              </a:rPr>
              <a:t> </a:t>
            </a:r>
            <a:r>
              <a:rPr lang="en-US" b="1" i="1" dirty="0" err="1">
                <a:cs typeface="David" panose="020E0502060401010101" pitchFamily="34" charset="-79"/>
              </a:rPr>
              <a:t>lakhatz</a:t>
            </a:r>
            <a:r>
              <a:rPr lang="en-US" b="1" dirty="0">
                <a:cs typeface="David" panose="020E0502060401010101" pitchFamily="34" charset="-79"/>
              </a:rPr>
              <a:t> pressure, stress</a:t>
            </a:r>
          </a:p>
          <a:p>
            <a:r>
              <a:rPr lang="en-US" altLang="en-US" b="1" dirty="0">
                <a:cs typeface="David" panose="020E0502060401010101" pitchFamily="34" charset="-79"/>
              </a:rPr>
              <a:t>Ever feel stressed?</a:t>
            </a:r>
          </a:p>
          <a:p>
            <a:r>
              <a:rPr lang="en-US" altLang="en-US" b="1" dirty="0">
                <a:cs typeface="David" panose="020E0502060401010101" pitchFamily="34" charset="-79"/>
              </a:rPr>
              <a:t>Are we stressed now?  Danger, death?, job loss, financial loss.  Stock market back to value before current bull market.</a:t>
            </a:r>
            <a:endParaRPr lang="en-US" altLang="en-US" b="1" dirty="0"/>
          </a:p>
        </p:txBody>
      </p:sp>
    </p:spTree>
    <p:extLst>
      <p:ext uri="{BB962C8B-B14F-4D97-AF65-F5344CB8AC3E}">
        <p14:creationId xmlns:p14="http://schemas.microsoft.com/office/powerpoint/2010/main" val="2562743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 43 Corona comfort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21,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But where is that.  Holy mountain?</a:t>
            </a:r>
          </a:p>
        </p:txBody>
      </p:sp>
    </p:spTree>
    <p:extLst>
      <p:ext uri="{BB962C8B-B14F-4D97-AF65-F5344CB8AC3E}">
        <p14:creationId xmlns:p14="http://schemas.microsoft.com/office/powerpoint/2010/main" val="1049454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 43 Corona comfort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21,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b="1" dirty="0"/>
              <a:t>Another geographic reference.  Where is His altar?</a:t>
            </a:r>
          </a:p>
        </p:txBody>
      </p:sp>
    </p:spTree>
    <p:extLst>
      <p:ext uri="{BB962C8B-B14F-4D97-AF65-F5344CB8AC3E}">
        <p14:creationId xmlns:p14="http://schemas.microsoft.com/office/powerpoint/2010/main" val="2971354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343400"/>
            <a:ext cx="6308725" cy="4419600"/>
          </a:xfrm>
        </p:spPr>
        <p:txBody>
          <a:bodyPr/>
          <a:lstStyle/>
          <a:p>
            <a:r>
              <a:rPr lang="en-US" b="1" dirty="0"/>
              <a:t>Physical first: literal Jerusalem Then spiritual </a:t>
            </a:r>
          </a:p>
          <a:p>
            <a:r>
              <a:rPr lang="en-US" b="1" dirty="0"/>
              <a:t>One basic difference </a:t>
            </a:r>
            <a:r>
              <a:rPr lang="en-US" b="1" dirty="0" err="1"/>
              <a:t>Messianics</a:t>
            </a:r>
            <a:r>
              <a:rPr lang="en-US" b="1" dirty="0"/>
              <a:t> and much of the church world.   If skip the literal </a:t>
            </a:r>
            <a:r>
              <a:rPr lang="he-IL" b="1" dirty="0"/>
              <a:t>כי</a:t>
            </a:r>
            <a:r>
              <a:rPr lang="en-US" b="1" dirty="0"/>
              <a:t> sloppiness, or </a:t>
            </a:r>
            <a:r>
              <a:rPr lang="he-IL" b="1" dirty="0"/>
              <a:t>כי</a:t>
            </a:r>
            <a:r>
              <a:rPr lang="en-US" b="1" dirty="0"/>
              <a:t> denial rejection of Israel</a:t>
            </a:r>
          </a:p>
          <a:p>
            <a:r>
              <a:rPr lang="en-US" b="1" dirty="0"/>
              <a:t>You have to make an altar in your mind, heart.  Sometimes a place in your home where prayer frequent.</a:t>
            </a:r>
          </a:p>
          <a:p>
            <a:r>
              <a:rPr lang="en-US" b="1" dirty="0"/>
              <a:t>Ps 51.17 fruit of my lips. </a:t>
            </a:r>
            <a:r>
              <a:rPr lang="en-US" b="1" baseline="30000" dirty="0"/>
              <a:t> </a:t>
            </a:r>
            <a:r>
              <a:rPr lang="en-US" b="1" dirty="0"/>
              <a:t>Adoni, open my lips;</a:t>
            </a:r>
            <a:br>
              <a:rPr lang="en-US" b="1" dirty="0"/>
            </a:br>
            <a:r>
              <a:rPr lang="en-US" b="1" dirty="0"/>
              <a:t>then my mouth will praise you.</a:t>
            </a:r>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2918318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267200"/>
            <a:ext cx="6034088" cy="4572000"/>
          </a:xfrm>
        </p:spPr>
        <p:txBody>
          <a:bodyPr/>
          <a:lstStyle/>
          <a:p>
            <a:r>
              <a:rPr lang="en-US" dirty="0"/>
              <a:t>Another place in the Word, but something about singing the Word.  Psalms and hymns…  Ps 71.19</a:t>
            </a:r>
          </a:p>
          <a:p>
            <a:r>
              <a:rPr lang="en-US" dirty="0"/>
              <a:t>Ps 103.2 </a:t>
            </a:r>
            <a:r>
              <a:rPr lang="en-US" sz="2000" b="0" i="0" kern="1200" dirty="0">
                <a:solidFill>
                  <a:schemeClr val="tx1"/>
                </a:solidFill>
                <a:effectLst/>
                <a:latin typeface="Arial Rounded MT Bold" pitchFamily="34" charset="0"/>
                <a:ea typeface="+mn-ea"/>
                <a:cs typeface="Arial" charset="0"/>
              </a:rPr>
              <a:t>Bless </a:t>
            </a:r>
            <a:r>
              <a:rPr lang="en-US" sz="2000" b="0" kern="1200" cap="small" dirty="0">
                <a:solidFill>
                  <a:schemeClr val="tx1"/>
                </a:solidFill>
                <a:effectLst/>
                <a:latin typeface="Arial Rounded MT Bold" pitchFamily="34" charset="0"/>
                <a:ea typeface="+mn-ea"/>
                <a:cs typeface="Arial" charset="0"/>
              </a:rPr>
              <a:t>Adoni</a:t>
            </a:r>
            <a:r>
              <a:rPr lang="en-US" sz="2000" b="0" i="0" kern="1200" dirty="0">
                <a:solidFill>
                  <a:schemeClr val="tx1"/>
                </a:solidFill>
                <a:effectLst/>
                <a:latin typeface="Arial Rounded MT Bold" pitchFamily="34" charset="0"/>
                <a:ea typeface="+mn-ea"/>
                <a:cs typeface="Arial" charset="0"/>
              </a:rPr>
              <a:t>, O my soul, and forget none of His benefits:</a:t>
            </a:r>
          </a:p>
          <a:p>
            <a:r>
              <a:rPr lang="en-US" dirty="0"/>
              <a:t>Great things: Yeshua, death and resurrection.</a:t>
            </a:r>
          </a:p>
          <a:p>
            <a:r>
              <a:rPr lang="en-US" dirty="0"/>
              <a:t>Israel.  Your family.  This Or HaOlam family.  G-d always sends people.   Scene in Star Wars last minute rescue?  </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T'hillim 43 Corona comfort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21,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10170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PROCLAMATION</a:t>
            </a:r>
            <a:r>
              <a:rPr lang="he-IL" dirty="0"/>
              <a:t>!!</a:t>
            </a:r>
            <a:endParaRPr lang="en-US"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1600625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2501650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t>
            </a:r>
            <a:r>
              <a:rPr lang="en-US"/>
              <a:t>Cathryn Billings</a:t>
            </a:r>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2186353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3197773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13669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1079007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2063701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2134881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 43 Corona comfort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21,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00169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https://www.kansascity.com/news/business/health-care/article241058181.html</a:t>
            </a:r>
            <a:endParaRPr lang="en-US"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3394186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https://www.kansascity.com/news/business/health-care/article241058181.html</a:t>
            </a:r>
            <a:endParaRPr lang="en-US"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1702089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https://www.kansascity.com/news/business/health-care/article241058181.html</a:t>
            </a:r>
            <a:endParaRPr lang="en-US"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3809431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https://www.kansascity.com/news/business/health-care/article241058181.html</a:t>
            </a:r>
            <a:endParaRPr lang="en-US"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64538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t>
            </a:r>
            <a:r>
              <a:rPr lang="en-US"/>
              <a:t>Cathryn Billings</a:t>
            </a:r>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622834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https://www.kansascity.com/news/business/health-care/article241058181.html</a:t>
            </a:r>
            <a:endParaRPr lang="en-US"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4279791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https://www.kansascity.com/news/business/health-care/article241058181.html</a:t>
            </a:r>
            <a:endParaRPr lang="en-US"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29005890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https://www.kansascity.com/news/business/health-care/article241058181.html</a:t>
            </a:r>
            <a:endParaRPr lang="en-US"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2980063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https://www.kansascity.com/news/business/health-care/article241058181.html</a:t>
            </a:r>
            <a:endParaRPr lang="en-US"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23408201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https://www.kansascity.com/news/business/health-care/article241058181.html</a:t>
            </a:r>
            <a:endParaRPr lang="en-US"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1492708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https://www.kansascity.com/news/business/health-care/article241058181.html</a:t>
            </a:r>
            <a:endParaRPr lang="en-US"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38286413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https://www.kansascity.com/news/business/health-care/article241058181.html</a:t>
            </a:r>
            <a:endParaRPr lang="en-US"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40958567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https://www.kansascity.com/news/business/health-care/article241058181.html</a:t>
            </a:r>
            <a:endParaRPr lang="en-US"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42703758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https://www.kansascity.com/news/business/health-care/article241058181.html</a:t>
            </a:r>
            <a:endParaRPr lang="en-US"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10199580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https://www.kansascity.com/news/business/health-care/article241058181.html</a:t>
            </a:r>
            <a:endParaRPr lang="en-US"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2114554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Jai Cohen Smith</a:t>
            </a:r>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34380199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https://www.kansascity.com/news/business/health-care/article241058181.html</a:t>
            </a:r>
            <a:endParaRPr lang="en-US"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34007821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https://www.kansascity.com/news/business/health-care/article241058181.html</a:t>
            </a:r>
            <a:endParaRPr lang="en-US"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27760565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https://www.kansascity.com/news/business/health-care/article241058181.html</a:t>
            </a:r>
            <a:endParaRPr lang="en-US" dirty="0"/>
          </a:p>
          <a:p>
            <a:r>
              <a:rPr lang="en-US" b="1" dirty="0"/>
              <a:t>Read Fighting with </a:t>
            </a:r>
            <a:r>
              <a:rPr lang="en-US" b="1" dirty="0" err="1"/>
              <a:t>Pendergast</a:t>
            </a:r>
            <a:endParaRPr lang="en-US" b="1"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37768005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Rounded MT Bold" pitchFamily="34" charset="0"/>
                <a:ea typeface="+mn-ea"/>
                <a:cs typeface="Arial" charset="0"/>
                <a:hlinkClick r:id="rId3">
                  <a:extLst>
                    <a:ext uri="{A12FA001-AC4F-418D-AE19-62706E023703}">
                      <ahyp:hlinkClr xmlns:ahyp="http://schemas.microsoft.com/office/drawing/2018/hyperlinkcolor" val="tx"/>
                    </a:ext>
                  </a:extLst>
                </a:hlinkClick>
              </a:rPr>
              <a:t>https://www.israeltoday.co.il/read/analysis-corona-israel-and-the-world-apocalypse-now/</a:t>
            </a:r>
            <a:endParaRPr kumimoji="0" lang="en-US" sz="1050" b="0" i="0" u="none" strike="noStrike" kern="1200" cap="none" spc="0" normalizeH="0" baseline="0" noProof="0" dirty="0">
              <a:ln>
                <a:noFill/>
              </a:ln>
              <a:solidFill>
                <a:srgbClr val="000000"/>
              </a:solidFill>
              <a:effectLst/>
              <a:uLnTx/>
              <a:uFillTx/>
              <a:latin typeface="Arial Rounded MT Bold" pitchFamily="34" charset="0"/>
              <a:ea typeface="+mn-ea"/>
              <a:cs typeface="Arial" charset="0"/>
            </a:endParaRPr>
          </a:p>
          <a:p>
            <a:endParaRPr lang="en-US"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29936224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https://www.kansascity.com/news/business/health-care/article241058181.html</a:t>
            </a:r>
            <a:endParaRPr lang="en-US"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30092822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Julia Roberts Instagram</a:t>
            </a:r>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18459715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Julia Roberts Instagram</a:t>
            </a:r>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10511714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https://www.israeltoday.co.il/read/analysis-corona-israel-and-the-world-apocalypse-now/</a:t>
            </a:r>
            <a:endParaRPr lang="en-US" sz="1050"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41087343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https://www.israeltoday.co.il/read/analysis-corona-israel-and-the-world-apocalypse-now/</a:t>
            </a:r>
            <a:endParaRPr lang="en-US" sz="1050"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12394959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https://www.israeltoday.co.il/read/analysis-corona-israel-and-the-world-apocalypse-now/</a:t>
            </a:r>
            <a:endParaRPr lang="en-US" sz="1050"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3790570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https://en.wikipedia.org/wiki/Minyan</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T'hillim 43 Corona comfort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21,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13150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https://www.israeltoday.co.il/read/analysis-corona-israel-and-the-world-apocalypse-now/</a:t>
            </a:r>
            <a:endParaRPr lang="en-US" sz="1050"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22658042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https://www.kansascity.com/news/business/health-care/article241058181.html</a:t>
            </a:r>
            <a:endParaRPr lang="en-US"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28976849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https://www.christianpost.com/voices/christianity-is-growing-faster-than-any-time-in-history-why-is-the-church-in-europe-america-declining.html</a:t>
            </a:r>
            <a:endParaRPr lang="en-US"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42202848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https://www.christianpost.com/voices/christianity-is-growing-faster-than-any-time-in-history-why-is-the-church-in-europe-america-declining.html</a:t>
            </a:r>
            <a:endParaRPr lang="en-US"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22651919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https://www.christianpost.com/voices/christianity-is-growing-faster-than-any-time-in-history-why-is-the-church-in-europe-america-declining.html</a:t>
            </a:r>
            <a:endParaRPr lang="en-US"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29139005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https://www.christianpost.com/voices/christianity-is-growing-faster-than-any-time-in-history-why-is-the-church-in-europe-america-declining.html</a:t>
            </a:r>
            <a:endParaRPr lang="en-US"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33451097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T'hillim 43 Corona comfort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21,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648177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T'hillim 43 Corona comfort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21,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056994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T'hillim 43 Corona comfort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21,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40476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322421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None/>
            </a:pPr>
            <a:r>
              <a:rPr lang="en-US" altLang="en-US" dirty="0"/>
              <a:t>Vs 1-2 Gloom, discouragement</a:t>
            </a:r>
          </a:p>
          <a:p>
            <a:endParaRPr lang="en-US"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1213140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None/>
            </a:pPr>
            <a:r>
              <a:rPr lang="en-US" altLang="en-US" dirty="0">
                <a:solidFill>
                  <a:schemeClr val="bg1"/>
                </a:solidFill>
              </a:rPr>
              <a:t>Vs 3 Prayer for uplift</a:t>
            </a:r>
          </a:p>
          <a:p>
            <a:pPr marL="0" indent="0">
              <a:lnSpc>
                <a:spcPct val="90000"/>
              </a:lnSpc>
              <a:buNone/>
            </a:pPr>
            <a:r>
              <a:rPr lang="en-US" altLang="en-US" dirty="0"/>
              <a:t>Vs 4 Pursuit of uplift</a:t>
            </a:r>
          </a:p>
          <a:p>
            <a:endParaRPr lang="en-US"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3652615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None/>
            </a:pPr>
            <a:r>
              <a:rPr lang="en-US" altLang="en-US" dirty="0"/>
              <a:t>Vs 1-2 Gloom, discouragement</a:t>
            </a:r>
          </a:p>
          <a:p>
            <a:pPr marL="0" indent="0">
              <a:lnSpc>
                <a:spcPct val="90000"/>
              </a:lnSpc>
              <a:buNone/>
            </a:pPr>
            <a:r>
              <a:rPr lang="en-US" altLang="en-US" dirty="0">
                <a:solidFill>
                  <a:schemeClr val="bg1"/>
                </a:solidFill>
              </a:rPr>
              <a:t>Vs 3 Prayer for uplift</a:t>
            </a:r>
          </a:p>
          <a:p>
            <a:pPr marL="0" indent="0">
              <a:lnSpc>
                <a:spcPct val="90000"/>
              </a:lnSpc>
              <a:buNone/>
            </a:pPr>
            <a:r>
              <a:rPr lang="en-US" altLang="en-US" dirty="0"/>
              <a:t>Vs 4 Pursuit of uplift</a:t>
            </a:r>
          </a:p>
          <a:p>
            <a:pPr marL="0" indent="0">
              <a:lnSpc>
                <a:spcPct val="90000"/>
              </a:lnSpc>
              <a:buNone/>
            </a:pPr>
            <a:r>
              <a:rPr lang="en-US" altLang="en-US" dirty="0">
                <a:solidFill>
                  <a:schemeClr val="bg1"/>
                </a:solidFill>
              </a:rPr>
              <a:t>Vs 5 Conclusion of faith.</a:t>
            </a:r>
          </a:p>
          <a:p>
            <a:endParaRPr lang="en-US" dirty="0"/>
          </a:p>
        </p:txBody>
      </p:sp>
      <p:sp>
        <p:nvSpPr>
          <p:cNvPr id="4" name="Header Placeholder 3"/>
          <p:cNvSpPr>
            <a:spLocks noGrp="1"/>
          </p:cNvSpPr>
          <p:nvPr>
            <p:ph type="hdr" sz="quarter"/>
          </p:nvPr>
        </p:nvSpPr>
        <p:spPr/>
        <p:txBody>
          <a:bodyPr/>
          <a:lstStyle/>
          <a:p>
            <a:r>
              <a:rPr lang="en-US" altLang="en-US"/>
              <a:t>T'hillim 43 Corona comfort</a:t>
            </a:r>
          </a:p>
        </p:txBody>
      </p:sp>
      <p:sp>
        <p:nvSpPr>
          <p:cNvPr id="5" name="Date Placeholder 4"/>
          <p:cNvSpPr>
            <a:spLocks noGrp="1"/>
          </p:cNvSpPr>
          <p:nvPr>
            <p:ph type="dt" idx="1"/>
          </p:nvPr>
        </p:nvSpPr>
        <p:spPr/>
        <p:txBody>
          <a:bodyPr/>
          <a:lstStyle/>
          <a:p>
            <a:r>
              <a:rPr lang="en-US" altLang="en-US"/>
              <a:t>Mar 21,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2212128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329D9-A775-4152-BEA5-973E978A3D0B}"/>
              </a:ext>
            </a:extLst>
          </p:cNvPr>
          <p:cNvSpPr>
            <a:spLocks noGrp="1"/>
          </p:cNvSpPr>
          <p:nvPr>
            <p:ph type="ctrTitle"/>
          </p:nvPr>
        </p:nvSpPr>
        <p:spPr>
          <a:xfrm>
            <a:off x="1097360" y="841772"/>
            <a:ext cx="6584156"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0C75147-53B3-431B-8B0F-F11844AAFF06}"/>
              </a:ext>
            </a:extLst>
          </p:cNvPr>
          <p:cNvSpPr>
            <a:spLocks noGrp="1"/>
          </p:cNvSpPr>
          <p:nvPr>
            <p:ph type="subTitle" idx="1"/>
          </p:nvPr>
        </p:nvSpPr>
        <p:spPr>
          <a:xfrm>
            <a:off x="1097360" y="2701528"/>
            <a:ext cx="658415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EC43D04-5538-4168-B99B-8313124FCD7A}"/>
              </a:ext>
            </a:extLst>
          </p:cNvPr>
          <p:cNvSpPr>
            <a:spLocks noGrp="1"/>
          </p:cNvSpPr>
          <p:nvPr>
            <p:ph type="dt" sz="half" idx="10"/>
          </p:nvPr>
        </p:nvSpPr>
        <p:spPr/>
        <p:txBody>
          <a:bodyPr/>
          <a:lstStyle>
            <a:lvl1pPr>
              <a:defRPr/>
            </a:lvl1pPr>
          </a:lstStyle>
          <a:p>
            <a:pPr algn="l" defTabSz="685800"/>
            <a:endParaRPr lang="en-US" altLang="en-US">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C527D718-1BF6-44D6-BAE4-3AC99FE7309D}"/>
              </a:ext>
            </a:extLst>
          </p:cNvPr>
          <p:cNvSpPr>
            <a:spLocks noGrp="1"/>
          </p:cNvSpPr>
          <p:nvPr>
            <p:ph type="ftr" sz="quarter" idx="11"/>
          </p:nvPr>
        </p:nvSpPr>
        <p:spPr/>
        <p:txBody>
          <a:bodyPr/>
          <a:lstStyle>
            <a:lvl1pPr>
              <a:defRPr/>
            </a:lvl1pPr>
          </a:lstStyle>
          <a:p>
            <a:pPr defTabSz="685800"/>
            <a:endParaRPr lang="en-US" altLang="en-US">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4D29A3DD-157E-469B-8C7A-D12F2F8625BE}"/>
              </a:ext>
            </a:extLst>
          </p:cNvPr>
          <p:cNvSpPr>
            <a:spLocks noGrp="1"/>
          </p:cNvSpPr>
          <p:nvPr>
            <p:ph type="sldNum" sz="quarter" idx="12"/>
          </p:nvPr>
        </p:nvSpPr>
        <p:spPr/>
        <p:txBody>
          <a:bodyPr/>
          <a:lstStyle>
            <a:lvl1pPr>
              <a:defRPr/>
            </a:lvl1pPr>
          </a:lstStyle>
          <a:p>
            <a:pPr defTabSz="685800"/>
            <a:fld id="{57A81255-2142-433C-8799-030BC07B3120}" type="slidenum">
              <a:rPr lang="en-US" altLang="en-US" smtClean="0">
                <a:solidFill>
                  <a:srgbClr val="000000"/>
                </a:solidFill>
                <a:cs typeface="Arial" panose="020B0604020202020204" pitchFamily="34" charset="0"/>
              </a:rPr>
              <a:pPr defTabSz="685800"/>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4052407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F6D60-D6DC-455E-920A-DB95F4131E8D}"/>
              </a:ext>
            </a:extLst>
          </p:cNvPr>
          <p:cNvSpPr>
            <a:spLocks noGrp="1"/>
          </p:cNvSpPr>
          <p:nvPr>
            <p:ph type="ctrTitle"/>
          </p:nvPr>
        </p:nvSpPr>
        <p:spPr>
          <a:xfrm>
            <a:off x="1097360" y="841772"/>
            <a:ext cx="6584156"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D0DBC59-DF62-45B0-BC88-E545617A150D}"/>
              </a:ext>
            </a:extLst>
          </p:cNvPr>
          <p:cNvSpPr>
            <a:spLocks noGrp="1"/>
          </p:cNvSpPr>
          <p:nvPr>
            <p:ph type="subTitle" idx="1"/>
          </p:nvPr>
        </p:nvSpPr>
        <p:spPr>
          <a:xfrm>
            <a:off x="1097360" y="2701528"/>
            <a:ext cx="658415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00D7C56-F15F-45E9-80BD-6A120AE8074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B53DA2A-0910-4678-871A-D2A9D4A3148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14F773-5150-4318-B38B-89FBB2B559E1}"/>
              </a:ext>
            </a:extLst>
          </p:cNvPr>
          <p:cNvSpPr>
            <a:spLocks noGrp="1"/>
          </p:cNvSpPr>
          <p:nvPr>
            <p:ph type="sldNum" sz="quarter" idx="12"/>
          </p:nvPr>
        </p:nvSpPr>
        <p:spPr/>
        <p:txBody>
          <a:bodyPr/>
          <a:lstStyle>
            <a:lvl1pPr>
              <a:defRPr/>
            </a:lvl1pPr>
          </a:lstStyle>
          <a:p>
            <a:fld id="{33A83562-BC1E-468A-93EF-0B7105880565}" type="slidenum">
              <a:rPr lang="en-US" altLang="en-US"/>
              <a:pPr/>
              <a:t>‹#›</a:t>
            </a:fld>
            <a:endParaRPr lang="en-US" altLang="en-US"/>
          </a:p>
        </p:txBody>
      </p:sp>
    </p:spTree>
    <p:extLst>
      <p:ext uri="{BB962C8B-B14F-4D97-AF65-F5344CB8AC3E}">
        <p14:creationId xmlns:p14="http://schemas.microsoft.com/office/powerpoint/2010/main" val="2118801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39B0C-9EBB-4DBE-9B55-BFFBB0652F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D7EC94-1A9A-4F10-9657-9EB36C0C2B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D17FE9-4903-4211-BEF4-FE8BC82B1AA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990BCAA-80B6-4D3A-B2AC-9C5D445CEB4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DC82BAB-077B-44F5-96C3-94E7EA04D7A9}"/>
              </a:ext>
            </a:extLst>
          </p:cNvPr>
          <p:cNvSpPr>
            <a:spLocks noGrp="1"/>
          </p:cNvSpPr>
          <p:nvPr>
            <p:ph type="sldNum" sz="quarter" idx="12"/>
          </p:nvPr>
        </p:nvSpPr>
        <p:spPr/>
        <p:txBody>
          <a:bodyPr/>
          <a:lstStyle>
            <a:lvl1pPr>
              <a:defRPr/>
            </a:lvl1pPr>
          </a:lstStyle>
          <a:p>
            <a:fld id="{CC6B44BF-1EDB-423E-9F99-6C4A8A050537}" type="slidenum">
              <a:rPr lang="en-US" altLang="en-US"/>
              <a:pPr/>
              <a:t>‹#›</a:t>
            </a:fld>
            <a:endParaRPr lang="en-US" altLang="en-US"/>
          </a:p>
        </p:txBody>
      </p:sp>
    </p:spTree>
    <p:extLst>
      <p:ext uri="{BB962C8B-B14F-4D97-AF65-F5344CB8AC3E}">
        <p14:creationId xmlns:p14="http://schemas.microsoft.com/office/powerpoint/2010/main" val="4055277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8F21-5ABC-4B84-9C89-9CF049F475CC}"/>
              </a:ext>
            </a:extLst>
          </p:cNvPr>
          <p:cNvSpPr>
            <a:spLocks noGrp="1"/>
          </p:cNvSpPr>
          <p:nvPr>
            <p:ph type="title"/>
          </p:nvPr>
        </p:nvSpPr>
        <p:spPr>
          <a:xfrm>
            <a:off x="598976" y="1282304"/>
            <a:ext cx="757178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2EA6964-87AB-4BA3-AA9A-0CC249D295D5}"/>
              </a:ext>
            </a:extLst>
          </p:cNvPr>
          <p:cNvSpPr>
            <a:spLocks noGrp="1"/>
          </p:cNvSpPr>
          <p:nvPr>
            <p:ph type="body" idx="1"/>
          </p:nvPr>
        </p:nvSpPr>
        <p:spPr>
          <a:xfrm>
            <a:off x="598976" y="3442098"/>
            <a:ext cx="757178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a:extLst>
              <a:ext uri="{FF2B5EF4-FFF2-40B4-BE49-F238E27FC236}">
                <a16:creationId xmlns:a16="http://schemas.microsoft.com/office/drawing/2014/main" id="{D87C0700-C6DE-40AB-9688-319D2FCBDD1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D0CCF39-6B0C-47CB-9D67-5697E7F46EF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CA9AD5A-A7CE-410C-B178-43C10156F4DC}"/>
              </a:ext>
            </a:extLst>
          </p:cNvPr>
          <p:cNvSpPr>
            <a:spLocks noGrp="1"/>
          </p:cNvSpPr>
          <p:nvPr>
            <p:ph type="sldNum" sz="quarter" idx="12"/>
          </p:nvPr>
        </p:nvSpPr>
        <p:spPr/>
        <p:txBody>
          <a:bodyPr/>
          <a:lstStyle>
            <a:lvl1pPr>
              <a:defRPr/>
            </a:lvl1pPr>
          </a:lstStyle>
          <a:p>
            <a:fld id="{809AA4FD-20AC-4AB4-B044-B69BC54FCC0E}" type="slidenum">
              <a:rPr lang="en-US" altLang="en-US"/>
              <a:pPr/>
              <a:t>‹#›</a:t>
            </a:fld>
            <a:endParaRPr lang="en-US" altLang="en-US"/>
          </a:p>
        </p:txBody>
      </p:sp>
    </p:spTree>
    <p:extLst>
      <p:ext uri="{BB962C8B-B14F-4D97-AF65-F5344CB8AC3E}">
        <p14:creationId xmlns:p14="http://schemas.microsoft.com/office/powerpoint/2010/main" val="2874931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F169-C48A-41BC-BD66-1F892059F0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AFAC83-F7E6-41FB-BCD3-B79D38E487F1}"/>
              </a:ext>
            </a:extLst>
          </p:cNvPr>
          <p:cNvSpPr>
            <a:spLocks noGrp="1"/>
          </p:cNvSpPr>
          <p:nvPr>
            <p:ph sz="half" idx="1"/>
          </p:nvPr>
        </p:nvSpPr>
        <p:spPr>
          <a:xfrm>
            <a:off x="438944" y="1200151"/>
            <a:ext cx="3877336"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A37BB7-C488-4C2C-9E19-5564D83ABEB9}"/>
              </a:ext>
            </a:extLst>
          </p:cNvPr>
          <p:cNvSpPr>
            <a:spLocks noGrp="1"/>
          </p:cNvSpPr>
          <p:nvPr>
            <p:ph sz="half" idx="2"/>
          </p:nvPr>
        </p:nvSpPr>
        <p:spPr>
          <a:xfrm>
            <a:off x="4462595" y="1200151"/>
            <a:ext cx="3877336"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8C29EB-4B70-4CCB-A4AA-A3895E7CB6C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F1AB50F-F128-4DEE-B72A-6341FCEC1AA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632C443-DFE2-413C-AA1B-BFECD1795DDA}"/>
              </a:ext>
            </a:extLst>
          </p:cNvPr>
          <p:cNvSpPr>
            <a:spLocks noGrp="1"/>
          </p:cNvSpPr>
          <p:nvPr>
            <p:ph type="sldNum" sz="quarter" idx="12"/>
          </p:nvPr>
        </p:nvSpPr>
        <p:spPr/>
        <p:txBody>
          <a:bodyPr/>
          <a:lstStyle>
            <a:lvl1pPr>
              <a:defRPr/>
            </a:lvl1pPr>
          </a:lstStyle>
          <a:p>
            <a:fld id="{76D5210B-E55C-49B5-8EF0-6F0E235B72C7}" type="slidenum">
              <a:rPr lang="en-US" altLang="en-US"/>
              <a:pPr/>
              <a:t>‹#›</a:t>
            </a:fld>
            <a:endParaRPr lang="en-US" altLang="en-US"/>
          </a:p>
        </p:txBody>
      </p:sp>
    </p:spTree>
    <p:extLst>
      <p:ext uri="{BB962C8B-B14F-4D97-AF65-F5344CB8AC3E}">
        <p14:creationId xmlns:p14="http://schemas.microsoft.com/office/powerpoint/2010/main" val="4259039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CD929-0394-4570-ADAC-950C152E36F4}"/>
              </a:ext>
            </a:extLst>
          </p:cNvPr>
          <p:cNvSpPr>
            <a:spLocks noGrp="1"/>
          </p:cNvSpPr>
          <p:nvPr>
            <p:ph type="title"/>
          </p:nvPr>
        </p:nvSpPr>
        <p:spPr>
          <a:xfrm>
            <a:off x="605072" y="273844"/>
            <a:ext cx="757178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D53032-A5CF-44BB-911A-850307A6917D}"/>
              </a:ext>
            </a:extLst>
          </p:cNvPr>
          <p:cNvSpPr>
            <a:spLocks noGrp="1"/>
          </p:cNvSpPr>
          <p:nvPr>
            <p:ph type="body" idx="1"/>
          </p:nvPr>
        </p:nvSpPr>
        <p:spPr>
          <a:xfrm>
            <a:off x="605073" y="1260872"/>
            <a:ext cx="3714256"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44E8C73-AFD7-4B7C-9AD1-730EFDE70DFF}"/>
              </a:ext>
            </a:extLst>
          </p:cNvPr>
          <p:cNvSpPr>
            <a:spLocks noGrp="1"/>
          </p:cNvSpPr>
          <p:nvPr>
            <p:ph sz="half" idx="2"/>
          </p:nvPr>
        </p:nvSpPr>
        <p:spPr>
          <a:xfrm>
            <a:off x="605073" y="1878806"/>
            <a:ext cx="3714256"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4E9502-0EF8-498F-A61D-E9B7B57A35C3}"/>
              </a:ext>
            </a:extLst>
          </p:cNvPr>
          <p:cNvSpPr>
            <a:spLocks noGrp="1"/>
          </p:cNvSpPr>
          <p:nvPr>
            <p:ph type="body" sz="quarter" idx="3"/>
          </p:nvPr>
        </p:nvSpPr>
        <p:spPr>
          <a:xfrm>
            <a:off x="4444306" y="1260872"/>
            <a:ext cx="3732546"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43A46DD-E2D9-45D4-B53B-3BC93429F165}"/>
              </a:ext>
            </a:extLst>
          </p:cNvPr>
          <p:cNvSpPr>
            <a:spLocks noGrp="1"/>
          </p:cNvSpPr>
          <p:nvPr>
            <p:ph sz="quarter" idx="4"/>
          </p:nvPr>
        </p:nvSpPr>
        <p:spPr>
          <a:xfrm>
            <a:off x="4444306" y="1878806"/>
            <a:ext cx="3732546"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277E75-1C29-4C5C-82F2-01DCFEB5313B}"/>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247DA67-E932-42B1-BB78-D30B256BDA9E}"/>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C4206AD4-176C-4935-BFE9-F38C49A5F42D}"/>
              </a:ext>
            </a:extLst>
          </p:cNvPr>
          <p:cNvSpPr>
            <a:spLocks noGrp="1"/>
          </p:cNvSpPr>
          <p:nvPr>
            <p:ph type="sldNum" sz="quarter" idx="12"/>
          </p:nvPr>
        </p:nvSpPr>
        <p:spPr/>
        <p:txBody>
          <a:bodyPr/>
          <a:lstStyle>
            <a:lvl1pPr>
              <a:defRPr/>
            </a:lvl1pPr>
          </a:lstStyle>
          <a:p>
            <a:fld id="{F78DB5A9-77F2-404D-92E7-F8B6EEB32862}" type="slidenum">
              <a:rPr lang="en-US" altLang="en-US"/>
              <a:pPr/>
              <a:t>‹#›</a:t>
            </a:fld>
            <a:endParaRPr lang="en-US" altLang="en-US"/>
          </a:p>
        </p:txBody>
      </p:sp>
    </p:spTree>
    <p:extLst>
      <p:ext uri="{BB962C8B-B14F-4D97-AF65-F5344CB8AC3E}">
        <p14:creationId xmlns:p14="http://schemas.microsoft.com/office/powerpoint/2010/main" val="3501213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BF5FD-EEBC-45AB-A984-178C70EC78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8A72A1-6D62-4CFE-846B-A1D6CADB2A4D}"/>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21238CB-86A9-45F5-A9D6-EC6A36343F19}"/>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2EA8940-CBC3-4759-8275-DF050F579581}"/>
              </a:ext>
            </a:extLst>
          </p:cNvPr>
          <p:cNvSpPr>
            <a:spLocks noGrp="1"/>
          </p:cNvSpPr>
          <p:nvPr>
            <p:ph type="sldNum" sz="quarter" idx="12"/>
          </p:nvPr>
        </p:nvSpPr>
        <p:spPr/>
        <p:txBody>
          <a:bodyPr/>
          <a:lstStyle>
            <a:lvl1pPr>
              <a:defRPr/>
            </a:lvl1pPr>
          </a:lstStyle>
          <a:p>
            <a:fld id="{E55B7DCC-9940-44A0-94DA-D666B5653D81}" type="slidenum">
              <a:rPr lang="en-US" altLang="en-US"/>
              <a:pPr/>
              <a:t>‹#›</a:t>
            </a:fld>
            <a:endParaRPr lang="en-US" altLang="en-US"/>
          </a:p>
        </p:txBody>
      </p:sp>
    </p:spTree>
    <p:extLst>
      <p:ext uri="{BB962C8B-B14F-4D97-AF65-F5344CB8AC3E}">
        <p14:creationId xmlns:p14="http://schemas.microsoft.com/office/powerpoint/2010/main" val="1513567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CE0385-20E9-405D-8E57-A2C07147CCF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C129A60-FC40-47BC-93BF-D5D5AB561DC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FEFDACD-D8B6-4971-A023-9E0B699BFE5A}"/>
              </a:ext>
            </a:extLst>
          </p:cNvPr>
          <p:cNvSpPr>
            <a:spLocks noGrp="1"/>
          </p:cNvSpPr>
          <p:nvPr>
            <p:ph type="sldNum" sz="quarter" idx="12"/>
          </p:nvPr>
        </p:nvSpPr>
        <p:spPr/>
        <p:txBody>
          <a:bodyPr/>
          <a:lstStyle>
            <a:lvl1pPr>
              <a:defRPr/>
            </a:lvl1pPr>
          </a:lstStyle>
          <a:p>
            <a:fld id="{3179C8A1-C6A5-425F-9665-87A86AA4FB88}" type="slidenum">
              <a:rPr lang="en-US" altLang="en-US"/>
              <a:pPr/>
              <a:t>‹#›</a:t>
            </a:fld>
            <a:endParaRPr lang="en-US" altLang="en-US"/>
          </a:p>
        </p:txBody>
      </p:sp>
    </p:spTree>
    <p:extLst>
      <p:ext uri="{BB962C8B-B14F-4D97-AF65-F5344CB8AC3E}">
        <p14:creationId xmlns:p14="http://schemas.microsoft.com/office/powerpoint/2010/main" val="575164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38F78-2818-420A-8AF4-FA7E633CF096}"/>
              </a:ext>
            </a:extLst>
          </p:cNvPr>
          <p:cNvSpPr>
            <a:spLocks noGrp="1"/>
          </p:cNvSpPr>
          <p:nvPr>
            <p:ph type="title"/>
          </p:nvPr>
        </p:nvSpPr>
        <p:spPr>
          <a:xfrm>
            <a:off x="605073" y="342900"/>
            <a:ext cx="2831797"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9A83F71-17BE-48B1-90A0-E1985E5935B3}"/>
              </a:ext>
            </a:extLst>
          </p:cNvPr>
          <p:cNvSpPr>
            <a:spLocks noGrp="1"/>
          </p:cNvSpPr>
          <p:nvPr>
            <p:ph idx="1"/>
          </p:nvPr>
        </p:nvSpPr>
        <p:spPr>
          <a:xfrm>
            <a:off x="3732547" y="740569"/>
            <a:ext cx="4444305"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C68EE8-0A12-4A4E-943F-5D4227F522B9}"/>
              </a:ext>
            </a:extLst>
          </p:cNvPr>
          <p:cNvSpPr>
            <a:spLocks noGrp="1"/>
          </p:cNvSpPr>
          <p:nvPr>
            <p:ph type="body" sz="half" idx="2"/>
          </p:nvPr>
        </p:nvSpPr>
        <p:spPr>
          <a:xfrm>
            <a:off x="605073" y="1543050"/>
            <a:ext cx="283179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9621BCF-F4F3-4096-9F54-B184228B1D8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B2D61D7-7BBC-419C-9529-194A6BF674D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20B9C29-12A2-4403-9825-712584C4B9B5}"/>
              </a:ext>
            </a:extLst>
          </p:cNvPr>
          <p:cNvSpPr>
            <a:spLocks noGrp="1"/>
          </p:cNvSpPr>
          <p:nvPr>
            <p:ph type="sldNum" sz="quarter" idx="12"/>
          </p:nvPr>
        </p:nvSpPr>
        <p:spPr/>
        <p:txBody>
          <a:bodyPr/>
          <a:lstStyle>
            <a:lvl1pPr>
              <a:defRPr/>
            </a:lvl1pPr>
          </a:lstStyle>
          <a:p>
            <a:fld id="{8963A761-FC7A-4F63-8E88-CFDDA98EA6B1}" type="slidenum">
              <a:rPr lang="en-US" altLang="en-US"/>
              <a:pPr/>
              <a:t>‹#›</a:t>
            </a:fld>
            <a:endParaRPr lang="en-US" altLang="en-US"/>
          </a:p>
        </p:txBody>
      </p:sp>
    </p:spTree>
    <p:extLst>
      <p:ext uri="{BB962C8B-B14F-4D97-AF65-F5344CB8AC3E}">
        <p14:creationId xmlns:p14="http://schemas.microsoft.com/office/powerpoint/2010/main" val="3860211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9BB41-E4B8-434F-9E46-1BA5C2327735}"/>
              </a:ext>
            </a:extLst>
          </p:cNvPr>
          <p:cNvSpPr>
            <a:spLocks noGrp="1"/>
          </p:cNvSpPr>
          <p:nvPr>
            <p:ph type="title"/>
          </p:nvPr>
        </p:nvSpPr>
        <p:spPr>
          <a:xfrm>
            <a:off x="605073" y="342900"/>
            <a:ext cx="2831797"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C19FE88-26B6-43E6-9A83-1E254776B22B}"/>
              </a:ext>
            </a:extLst>
          </p:cNvPr>
          <p:cNvSpPr>
            <a:spLocks noGrp="1"/>
          </p:cNvSpPr>
          <p:nvPr>
            <p:ph type="pic" idx="1"/>
          </p:nvPr>
        </p:nvSpPr>
        <p:spPr>
          <a:xfrm>
            <a:off x="3732547" y="740569"/>
            <a:ext cx="4444305"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52884F8-DD2C-415F-A249-30DD99C77226}"/>
              </a:ext>
            </a:extLst>
          </p:cNvPr>
          <p:cNvSpPr>
            <a:spLocks noGrp="1"/>
          </p:cNvSpPr>
          <p:nvPr>
            <p:ph type="body" sz="half" idx="2"/>
          </p:nvPr>
        </p:nvSpPr>
        <p:spPr>
          <a:xfrm>
            <a:off x="605073" y="1543050"/>
            <a:ext cx="283179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10CE5D2-96EC-4D6C-A695-39C494D2ACE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6076C62-BD48-462A-9C74-36552CAEB02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5AE04A9-936B-40E5-8CF5-21ECA026E800}"/>
              </a:ext>
            </a:extLst>
          </p:cNvPr>
          <p:cNvSpPr>
            <a:spLocks noGrp="1"/>
          </p:cNvSpPr>
          <p:nvPr>
            <p:ph type="sldNum" sz="quarter" idx="12"/>
          </p:nvPr>
        </p:nvSpPr>
        <p:spPr/>
        <p:txBody>
          <a:bodyPr/>
          <a:lstStyle>
            <a:lvl1pPr>
              <a:defRPr/>
            </a:lvl1pPr>
          </a:lstStyle>
          <a:p>
            <a:fld id="{94C90030-1346-40C6-A0F5-E9795C48DED0}" type="slidenum">
              <a:rPr lang="en-US" altLang="en-US"/>
              <a:pPr/>
              <a:t>‹#›</a:t>
            </a:fld>
            <a:endParaRPr lang="en-US" altLang="en-US"/>
          </a:p>
        </p:txBody>
      </p:sp>
    </p:spTree>
    <p:extLst>
      <p:ext uri="{BB962C8B-B14F-4D97-AF65-F5344CB8AC3E}">
        <p14:creationId xmlns:p14="http://schemas.microsoft.com/office/powerpoint/2010/main" val="3288815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24E4-0C93-4943-9588-FDD43AB1F3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36AC35-D7FD-475E-AE27-F766D1A16F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89189B-ECFE-47B0-B0D8-373CD3EC350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33F50CE-1C7A-405C-BE18-D006C18348E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9C1AB9A-3BEF-4F9B-8A74-829A16F6D0CB}"/>
              </a:ext>
            </a:extLst>
          </p:cNvPr>
          <p:cNvSpPr>
            <a:spLocks noGrp="1"/>
          </p:cNvSpPr>
          <p:nvPr>
            <p:ph type="sldNum" sz="quarter" idx="12"/>
          </p:nvPr>
        </p:nvSpPr>
        <p:spPr/>
        <p:txBody>
          <a:bodyPr/>
          <a:lstStyle>
            <a:lvl1pPr>
              <a:defRPr/>
            </a:lvl1pPr>
          </a:lstStyle>
          <a:p>
            <a:fld id="{7F54EED6-6141-488B-A800-4B0B966957C4}" type="slidenum">
              <a:rPr lang="en-US" altLang="en-US"/>
              <a:pPr/>
              <a:t>‹#›</a:t>
            </a:fld>
            <a:endParaRPr lang="en-US" altLang="en-US"/>
          </a:p>
        </p:txBody>
      </p:sp>
    </p:spTree>
    <p:extLst>
      <p:ext uri="{BB962C8B-B14F-4D97-AF65-F5344CB8AC3E}">
        <p14:creationId xmlns:p14="http://schemas.microsoft.com/office/powerpoint/2010/main" val="3661125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646028-4F97-4218-8947-FBD23484639A}"/>
              </a:ext>
            </a:extLst>
          </p:cNvPr>
          <p:cNvSpPr>
            <a:spLocks noGrp="1"/>
          </p:cNvSpPr>
          <p:nvPr>
            <p:ph type="title" orient="vert"/>
          </p:nvPr>
        </p:nvSpPr>
        <p:spPr>
          <a:xfrm>
            <a:off x="6364684" y="205979"/>
            <a:ext cx="1975247" cy="438864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AFA36A-240F-471F-9E0D-7B0EABE48906}"/>
              </a:ext>
            </a:extLst>
          </p:cNvPr>
          <p:cNvSpPr>
            <a:spLocks noGrp="1"/>
          </p:cNvSpPr>
          <p:nvPr>
            <p:ph type="body" orient="vert" idx="1"/>
          </p:nvPr>
        </p:nvSpPr>
        <p:spPr>
          <a:xfrm>
            <a:off x="438944" y="205979"/>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91DB95-4F87-42C4-A54F-2BD4C602634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F368121-67CF-4F5A-AADB-D30749C442A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E4A4E64-9D82-414B-8EC2-FB18CB435DAF}"/>
              </a:ext>
            </a:extLst>
          </p:cNvPr>
          <p:cNvSpPr>
            <a:spLocks noGrp="1"/>
          </p:cNvSpPr>
          <p:nvPr>
            <p:ph type="sldNum" sz="quarter" idx="12"/>
          </p:nvPr>
        </p:nvSpPr>
        <p:spPr/>
        <p:txBody>
          <a:bodyPr/>
          <a:lstStyle>
            <a:lvl1pPr>
              <a:defRPr/>
            </a:lvl1pPr>
          </a:lstStyle>
          <a:p>
            <a:fld id="{379A2F09-9A2B-4DA4-A8AA-5770FA014D87}" type="slidenum">
              <a:rPr lang="en-US" altLang="en-US"/>
              <a:pPr/>
              <a:t>‹#›</a:t>
            </a:fld>
            <a:endParaRPr lang="en-US" altLang="en-US"/>
          </a:p>
        </p:txBody>
      </p:sp>
    </p:spTree>
    <p:extLst>
      <p:ext uri="{BB962C8B-B14F-4D97-AF65-F5344CB8AC3E}">
        <p14:creationId xmlns:p14="http://schemas.microsoft.com/office/powerpoint/2010/main" val="1814047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7F6E200-54F7-49AC-BEF8-532810EF41C8}"/>
              </a:ext>
            </a:extLst>
          </p:cNvPr>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C9131BA-CBF3-4E04-876A-BA5B9D51620C}"/>
              </a:ext>
            </a:extLst>
          </p:cNvPr>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9AE152E-256B-434C-B564-AB79316CEF03}"/>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solidFill>
                  <a:schemeClr val="tx1"/>
                </a:solidFill>
                <a:latin typeface="+mn-lt"/>
              </a:defRPr>
            </a:lvl1pPr>
          </a:lstStyle>
          <a:p>
            <a:endParaRPr lang="en-US" altLang="en-US"/>
          </a:p>
        </p:txBody>
      </p:sp>
      <p:sp>
        <p:nvSpPr>
          <p:cNvPr id="1029" name="Rectangle 5">
            <a:extLst>
              <a:ext uri="{FF2B5EF4-FFF2-40B4-BE49-F238E27FC236}">
                <a16:creationId xmlns:a16="http://schemas.microsoft.com/office/drawing/2014/main" id="{1CC498BD-6F1B-4D46-98A9-7016ED65E658}"/>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solidFill>
                  <a:schemeClr val="tx1"/>
                </a:solidFill>
                <a:latin typeface="+mn-lt"/>
              </a:defRPr>
            </a:lvl1pPr>
          </a:lstStyle>
          <a:p>
            <a:endParaRPr lang="en-US" altLang="en-US"/>
          </a:p>
        </p:txBody>
      </p:sp>
      <p:sp>
        <p:nvSpPr>
          <p:cNvPr id="1030" name="Rectangle 6">
            <a:extLst>
              <a:ext uri="{FF2B5EF4-FFF2-40B4-BE49-F238E27FC236}">
                <a16:creationId xmlns:a16="http://schemas.microsoft.com/office/drawing/2014/main" id="{D818617E-764F-4A6C-9118-8E9C702A1AD4}"/>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chemeClr val="tx1"/>
                </a:solidFill>
                <a:latin typeface="+mn-lt"/>
              </a:defRPr>
            </a:lvl1pPr>
          </a:lstStyle>
          <a:p>
            <a:fld id="{4D13723F-FB49-4C80-81DF-ED14AB3FD601}" type="slidenum">
              <a:rPr lang="en-US" altLang="en-US"/>
              <a:pPr/>
              <a:t>‹#›</a:t>
            </a:fld>
            <a:endParaRPr lang="en-US" altLang="en-US"/>
          </a:p>
        </p:txBody>
      </p:sp>
    </p:spTree>
    <p:extLst>
      <p:ext uri="{BB962C8B-B14F-4D97-AF65-F5344CB8AC3E}">
        <p14:creationId xmlns:p14="http://schemas.microsoft.com/office/powerpoint/2010/main" val="2665152671"/>
      </p:ext>
    </p:extLst>
  </p:cSld>
  <p:clrMap bg1="lt1" tx1="dk1" bg2="lt2" tx2="dk2" accent1="accent1" accent2="accent2" accent3="accent3" accent4="accent4" accent5="accent5" accent6="accent6" hlink="hlink" folHlink="folHlink"/>
  <p:sldLayoutIdLst>
    <p:sldLayoutId id="214748371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67CF260-D3C8-4C7C-8255-DBBF9D28CB43}"/>
              </a:ext>
            </a:extLst>
          </p:cNvPr>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97704EC-8981-4057-9147-FAC8A4BADF26}"/>
              </a:ext>
            </a:extLst>
          </p:cNvPr>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A33A503-8131-4354-9EEA-289EF40F299A}"/>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endParaRPr lang="en-US" altLang="en-US"/>
          </a:p>
        </p:txBody>
      </p:sp>
      <p:sp>
        <p:nvSpPr>
          <p:cNvPr id="1029" name="Rectangle 5">
            <a:extLst>
              <a:ext uri="{FF2B5EF4-FFF2-40B4-BE49-F238E27FC236}">
                <a16:creationId xmlns:a16="http://schemas.microsoft.com/office/drawing/2014/main" id="{092291C4-16F2-4A74-8673-3B8E5F144C82}"/>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endParaRPr lang="en-US" altLang="en-US"/>
          </a:p>
        </p:txBody>
      </p:sp>
      <p:sp>
        <p:nvSpPr>
          <p:cNvPr id="1030" name="Rectangle 6">
            <a:extLst>
              <a:ext uri="{FF2B5EF4-FFF2-40B4-BE49-F238E27FC236}">
                <a16:creationId xmlns:a16="http://schemas.microsoft.com/office/drawing/2014/main" id="{2FD67954-69A5-4A7D-801C-72B046E87037}"/>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fld id="{2706CBD0-FD80-45B1-AEDB-57BA3CAE929A}" type="slidenum">
              <a:rPr lang="en-US" altLang="en-US"/>
              <a:pPr/>
              <a:t>‹#›</a:t>
            </a:fld>
            <a:endParaRPr lang="en-US" altLang="en-US"/>
          </a:p>
        </p:txBody>
      </p:sp>
    </p:spTree>
    <p:extLst>
      <p:ext uri="{BB962C8B-B14F-4D97-AF65-F5344CB8AC3E}">
        <p14:creationId xmlns:p14="http://schemas.microsoft.com/office/powerpoint/2010/main" val="333977716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fontAlgn="base">
        <a:spcBef>
          <a:spcPct val="0"/>
        </a:spcBef>
        <a:spcAft>
          <a:spcPct val="0"/>
        </a:spcAft>
        <a:defRPr sz="3300" kern="1200">
          <a:solidFill>
            <a:schemeClr val="bg1"/>
          </a:solidFill>
          <a:latin typeface="+mj-lt"/>
          <a:ea typeface="+mj-ea"/>
          <a:cs typeface="+mj-cs"/>
        </a:defRPr>
      </a:lvl1pPr>
      <a:lvl2pPr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2pPr>
      <a:lvl3pPr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3pPr>
      <a:lvl4pPr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4pPr>
      <a:lvl5pPr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5pPr>
      <a:lvl6pPr marL="342900"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6pPr>
      <a:lvl7pPr marL="685800"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7pPr>
      <a:lvl8pPr marL="1028700"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8pPr>
      <a:lvl9pPr marL="1371600"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9pPr>
    </p:titleStyle>
    <p:bodyStyle>
      <a:lvl1pPr marL="257175" indent="-257175" algn="l" rtl="0" fontAlgn="base">
        <a:spcBef>
          <a:spcPct val="20000"/>
        </a:spcBef>
        <a:spcAft>
          <a:spcPct val="0"/>
        </a:spcAft>
        <a:defRPr sz="3300" kern="1200">
          <a:solidFill>
            <a:schemeClr val="bg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Arial" panose="020B0604020202020204" pitchFamily="34" charset="0"/>
          <a:ea typeface="+mn-ea"/>
          <a:cs typeface="+mn-cs"/>
        </a:defRPr>
      </a:lvl2pPr>
      <a:lvl3pPr marL="857250" indent="-171450" algn="l" rtl="0" fontAlgn="base">
        <a:spcBef>
          <a:spcPct val="20000"/>
        </a:spcBef>
        <a:spcAft>
          <a:spcPct val="0"/>
        </a:spcAft>
        <a:buChar char="•"/>
        <a:defRPr sz="1800" kern="1200">
          <a:solidFill>
            <a:schemeClr val="tx1"/>
          </a:solidFill>
          <a:latin typeface="Arial" panose="020B0604020202020204" pitchFamily="34" charset="0"/>
          <a:ea typeface="+mn-ea"/>
          <a:cs typeface="+mn-cs"/>
        </a:defRPr>
      </a:lvl3pPr>
      <a:lvl4pPr marL="1200150" indent="-171450" algn="l" rtl="0" fontAlgn="base">
        <a:spcBef>
          <a:spcPct val="20000"/>
        </a:spcBef>
        <a:spcAft>
          <a:spcPct val="0"/>
        </a:spcAft>
        <a:buChar char="–"/>
        <a:defRPr sz="1500" kern="1200">
          <a:solidFill>
            <a:schemeClr val="tx1"/>
          </a:solidFill>
          <a:latin typeface="Arial" panose="020B0604020202020204" pitchFamily="34" charset="0"/>
          <a:ea typeface="+mn-ea"/>
          <a:cs typeface="+mn-cs"/>
        </a:defRPr>
      </a:lvl4pPr>
      <a:lvl5pPr marL="1543050" indent="-171450" algn="l" rtl="0" fontAlgn="base">
        <a:spcBef>
          <a:spcPct val="20000"/>
        </a:spcBef>
        <a:spcAft>
          <a:spcPct val="0"/>
        </a:spcAft>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player.vimeo.com/video/399110061?app_id=122963"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uY94yRpMsqk?feature=oembed"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cn9wlzsFKzc?feature=oembed"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2020</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a:p>
            <a:pPr marL="0" indent="0" algn="ctr">
              <a:lnSpc>
                <a:spcPct val="90000"/>
              </a:lnSpc>
              <a:buNone/>
            </a:pPr>
            <a:r>
              <a:rPr lang="en-US" altLang="en-US" dirty="0">
                <a:solidFill>
                  <a:schemeClr val="bg1"/>
                </a:solidFill>
              </a:rPr>
              <a:t>What wisdom does G-d have for us in this Corona crisis?</a:t>
            </a:r>
          </a:p>
        </p:txBody>
      </p:sp>
    </p:spTree>
    <p:extLst>
      <p:ext uri="{BB962C8B-B14F-4D97-AF65-F5344CB8AC3E}">
        <p14:creationId xmlns:p14="http://schemas.microsoft.com/office/powerpoint/2010/main" val="3544106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err="1">
                <a:solidFill>
                  <a:schemeClr val="bg1"/>
                </a:solidFill>
              </a:rPr>
              <a:t>T’hillim</a:t>
            </a:r>
            <a:r>
              <a:rPr lang="en-US" altLang="en-US" dirty="0">
                <a:solidFill>
                  <a:schemeClr val="bg1"/>
                </a:solidFill>
              </a:rPr>
              <a:t>/Ps 43</a:t>
            </a:r>
          </a:p>
          <a:p>
            <a:pPr marL="0" indent="0">
              <a:lnSpc>
                <a:spcPct val="90000"/>
              </a:lnSpc>
              <a:buNone/>
            </a:pPr>
            <a:r>
              <a:rPr lang="en-US" altLang="en-US" dirty="0"/>
              <a:t>Vs 1-2 Gloom, discouragement</a:t>
            </a:r>
          </a:p>
          <a:p>
            <a:pPr marL="0" indent="0">
              <a:lnSpc>
                <a:spcPct val="90000"/>
              </a:lnSpc>
              <a:buNone/>
            </a:pPr>
            <a:r>
              <a:rPr lang="en-US" altLang="en-US" dirty="0">
                <a:solidFill>
                  <a:schemeClr val="bg1"/>
                </a:solidFill>
              </a:rPr>
              <a:t>Vs 3 Prayer for uplift</a:t>
            </a:r>
          </a:p>
          <a:p>
            <a:pPr marL="0" indent="0">
              <a:lnSpc>
                <a:spcPct val="90000"/>
              </a:lnSpc>
              <a:buNone/>
            </a:pPr>
            <a:r>
              <a:rPr lang="en-US" altLang="en-US" dirty="0"/>
              <a:t>Vs 4 Pursuit of uplift</a:t>
            </a:r>
          </a:p>
          <a:p>
            <a:pPr marL="0" indent="0">
              <a:lnSpc>
                <a:spcPct val="90000"/>
              </a:lnSpc>
              <a:buNone/>
            </a:pPr>
            <a:r>
              <a:rPr lang="en-US" altLang="en-US" dirty="0">
                <a:solidFill>
                  <a:schemeClr val="bg1"/>
                </a:solidFill>
              </a:rPr>
              <a:t>Vs 5 Conclusion of faith.</a:t>
            </a:r>
          </a:p>
        </p:txBody>
      </p:sp>
    </p:spTree>
    <p:extLst>
      <p:ext uri="{BB962C8B-B14F-4D97-AF65-F5344CB8AC3E}">
        <p14:creationId xmlns:p14="http://schemas.microsoft.com/office/powerpoint/2010/main" val="1593902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err="1">
                <a:solidFill>
                  <a:srgbClr val="FFFF99"/>
                </a:solidFill>
              </a:rPr>
              <a:t>T’hillim</a:t>
            </a:r>
            <a:r>
              <a:rPr lang="en-US" altLang="en-US" dirty="0">
                <a:solidFill>
                  <a:srgbClr val="FFFF99"/>
                </a:solidFill>
              </a:rPr>
              <a:t>/Ps 43 </a:t>
            </a:r>
            <a:r>
              <a:rPr lang="en-US" dirty="0"/>
              <a:t>Judge me, God, and plead my cause against a faithless nation.  Rescue me from those who deceive and from those who are unjust. </a:t>
            </a:r>
            <a:r>
              <a:rPr lang="en-US" b="1" baseline="30000" dirty="0"/>
              <a:t>2 </a:t>
            </a:r>
            <a:r>
              <a:rPr lang="en-US" dirty="0"/>
              <a:t>For you are the God of my strength; why have you thrust me aside? Why must I go about mourning, under pressure by the enemy? </a:t>
            </a:r>
            <a:endParaRPr lang="en-US" altLang="en-US" dirty="0">
              <a:solidFill>
                <a:schemeClr val="bg1"/>
              </a:solidFill>
            </a:endParaRPr>
          </a:p>
        </p:txBody>
      </p:sp>
    </p:spTree>
    <p:extLst>
      <p:ext uri="{BB962C8B-B14F-4D97-AF65-F5344CB8AC3E}">
        <p14:creationId xmlns:p14="http://schemas.microsoft.com/office/powerpoint/2010/main" val="2319688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err="1"/>
              <a:t>T’hillim</a:t>
            </a:r>
            <a:r>
              <a:rPr lang="en-US" altLang="en-US" baseline="30000" dirty="0"/>
              <a:t>/Ps 43 </a:t>
            </a:r>
            <a:r>
              <a:rPr lang="en-US" b="1" baseline="30000" dirty="0"/>
              <a:t>3 </a:t>
            </a:r>
            <a:r>
              <a:rPr lang="en-US" dirty="0"/>
              <a:t>Send out your light and your truth; let them be my guide; let them lead me to your holy mountain, to the places where you live. </a:t>
            </a:r>
            <a:r>
              <a:rPr lang="en-US" b="1" baseline="30000" dirty="0"/>
              <a:t>4 </a:t>
            </a:r>
            <a:r>
              <a:rPr lang="en-US" dirty="0"/>
              <a:t>Then I will go to the altar of God, to God, my joy and delight; I will praise you on the lyre, God, my God.  </a:t>
            </a:r>
            <a:endParaRPr lang="en-US" altLang="en-US" dirty="0">
              <a:solidFill>
                <a:schemeClr val="bg1"/>
              </a:solidFill>
            </a:endParaRPr>
          </a:p>
        </p:txBody>
      </p:sp>
    </p:spTree>
    <p:extLst>
      <p:ext uri="{BB962C8B-B14F-4D97-AF65-F5344CB8AC3E}">
        <p14:creationId xmlns:p14="http://schemas.microsoft.com/office/powerpoint/2010/main" val="342515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err="1"/>
              <a:t>T’hillim</a:t>
            </a:r>
            <a:r>
              <a:rPr lang="en-US" altLang="en-US" baseline="30000" dirty="0"/>
              <a:t>/Ps 43 </a:t>
            </a:r>
            <a:r>
              <a:rPr lang="en-US" b="1" baseline="30000" dirty="0"/>
              <a:t>5 </a:t>
            </a:r>
            <a:r>
              <a:rPr lang="en-US" dirty="0"/>
              <a:t>My soul, why are you so downcast? Why are you groaning inside me? Hope in God, since I will praise him again for being my Savior and God.</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246704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Back through the psalm and unpack it.</a:t>
            </a:r>
          </a:p>
        </p:txBody>
      </p:sp>
    </p:spTree>
    <p:extLst>
      <p:ext uri="{BB962C8B-B14F-4D97-AF65-F5344CB8AC3E}">
        <p14:creationId xmlns:p14="http://schemas.microsoft.com/office/powerpoint/2010/main" val="792790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37" y="285750"/>
            <a:ext cx="8381999" cy="4781550"/>
          </a:xfrm>
        </p:spPr>
        <p:txBody>
          <a:bodyPr>
            <a:normAutofit fontScale="92500"/>
          </a:bodyPr>
          <a:lstStyle/>
          <a:p>
            <a:pPr algn="l"/>
            <a:r>
              <a:rPr lang="en-US" baseline="30000" dirty="0"/>
              <a:t>Ps 43.1</a:t>
            </a:r>
            <a:r>
              <a:rPr lang="en-US" dirty="0"/>
              <a:t> Judge me, God, and plead my cause against a faithless nation.</a:t>
            </a:r>
          </a:p>
          <a:p>
            <a:pPr algn="r" rtl="1"/>
            <a:r>
              <a:rPr lang="he-IL" sz="4800" b="1" dirty="0">
                <a:latin typeface="David" panose="020E0502060401010101" pitchFamily="34" charset="-79"/>
                <a:cs typeface="David" panose="020E0502060401010101" pitchFamily="34" charset="-79"/>
              </a:rPr>
              <a:t>שָׁפְטֵנִי אֱלֹהִים, וְרִיבָה רִיבִי--מִגּוֹי לֹא-</a:t>
            </a:r>
            <a:r>
              <a:rPr lang="he-IL" sz="4800" b="1" dirty="0">
                <a:solidFill>
                  <a:srgbClr val="FFFF99"/>
                </a:solidFill>
                <a:latin typeface="David" panose="020E0502060401010101" pitchFamily="34" charset="-79"/>
                <a:cs typeface="David" panose="020E0502060401010101" pitchFamily="34" charset="-79"/>
              </a:rPr>
              <a:t>חָסִיד</a:t>
            </a:r>
            <a:r>
              <a:rPr lang="en-US" dirty="0"/>
              <a:t>righteous, pious, kind </a:t>
            </a:r>
            <a:r>
              <a:rPr lang="en-US" sz="3200" i="1" dirty="0" err="1"/>
              <a:t>khasid</a:t>
            </a:r>
            <a:r>
              <a:rPr lang="en-US" sz="3200" i="1" dirty="0"/>
              <a:t>  </a:t>
            </a:r>
          </a:p>
          <a:p>
            <a:pPr algn="r" rtl="1"/>
            <a:r>
              <a:rPr lang="he-IL" sz="4800" b="1" dirty="0">
                <a:solidFill>
                  <a:srgbClr val="FFFF99"/>
                </a:solidFill>
                <a:latin typeface="David" panose="020E0502060401010101" pitchFamily="34" charset="-79"/>
                <a:cs typeface="David" panose="020E0502060401010101" pitchFamily="34" charset="-79"/>
              </a:rPr>
              <a:t>חֶסֶד </a:t>
            </a:r>
            <a:r>
              <a:rPr lang="en-US" sz="3200" i="1" dirty="0" err="1"/>
              <a:t>khesed</a:t>
            </a:r>
            <a:r>
              <a:rPr lang="he-IL" sz="3200" i="1" dirty="0"/>
              <a:t> </a:t>
            </a:r>
            <a:r>
              <a:rPr lang="en-US" dirty="0"/>
              <a:t>grace, goodness, love</a:t>
            </a:r>
            <a:r>
              <a:rPr lang="he-IL" dirty="0"/>
              <a:t> </a:t>
            </a:r>
            <a:r>
              <a:rPr lang="en-US" dirty="0"/>
              <a:t>mercy, kindness, benevolence</a:t>
            </a:r>
            <a:br>
              <a:rPr lang="en-US" dirty="0"/>
            </a:br>
            <a:endParaRPr lang="en-US" dirty="0"/>
          </a:p>
        </p:txBody>
      </p:sp>
      <p:sp>
        <p:nvSpPr>
          <p:cNvPr id="2" name="Rectangle: Rounded Corners 1">
            <a:extLst>
              <a:ext uri="{FF2B5EF4-FFF2-40B4-BE49-F238E27FC236}">
                <a16:creationId xmlns:a16="http://schemas.microsoft.com/office/drawing/2014/main" id="{C912B432-4ABC-40B1-971C-E40263A7E336}"/>
              </a:ext>
            </a:extLst>
          </p:cNvPr>
          <p:cNvSpPr/>
          <p:nvPr/>
        </p:nvSpPr>
        <p:spPr bwMode="auto">
          <a:xfrm>
            <a:off x="7361237" y="2343150"/>
            <a:ext cx="1295400" cy="1371600"/>
          </a:xfrm>
          <a:prstGeom prst="roundRect">
            <a:avLst>
              <a:gd name="adj" fmla="val 6978"/>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FFFFFF"/>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2052969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EEB5D4F-BD6C-4318-989C-DB3E667BFC42}"/>
              </a:ext>
            </a:extLst>
          </p:cNvPr>
          <p:cNvSpPr>
            <a:spLocks noGrp="1" noChangeArrowheads="1"/>
          </p:cNvSpPr>
          <p:nvPr>
            <p:ph type="body" idx="1"/>
          </p:nvPr>
        </p:nvSpPr>
        <p:spPr>
          <a:xfrm>
            <a:off x="122237" y="114300"/>
            <a:ext cx="8458200" cy="4914900"/>
          </a:xfrm>
        </p:spPr>
        <p:txBody>
          <a:bodyPr/>
          <a:lstStyle/>
          <a:p>
            <a:pPr marL="0" indent="0" algn="ctr" rtl="1">
              <a:spcBef>
                <a:spcPct val="0"/>
              </a:spcBef>
            </a:pPr>
            <a:r>
              <a:rPr lang="he-IL" altLang="en-US" sz="5400" b="1" dirty="0">
                <a:latin typeface="Times New Roman" panose="02020603050405020304" pitchFamily="18" charset="0"/>
                <a:cs typeface="Vilna" pitchFamily="2" charset="-79"/>
              </a:rPr>
              <a:t>יְיָ</a:t>
            </a:r>
            <a:r>
              <a:rPr lang="ar-SA" altLang="en-US" sz="5400" b="1" dirty="0">
                <a:latin typeface="Times New Roman" panose="02020603050405020304" pitchFamily="18" charset="0"/>
                <a:cs typeface="Vilna" pitchFamily="2" charset="-79"/>
              </a:rPr>
              <a:t> </a:t>
            </a:r>
            <a:r>
              <a:rPr lang="he-IL" altLang="en-US" sz="5400" b="1" dirty="0">
                <a:latin typeface="Times New Roman" panose="02020603050405020304" pitchFamily="18" charset="0"/>
                <a:cs typeface="Vilna" pitchFamily="2" charset="-79"/>
              </a:rPr>
              <a:t>יְיָ</a:t>
            </a:r>
            <a:r>
              <a:rPr lang="ar-SA" altLang="en-US" sz="5400" b="1" dirty="0">
                <a:latin typeface="Times New Roman" panose="02020603050405020304" pitchFamily="18" charset="0"/>
                <a:cs typeface="Vilna" pitchFamily="2" charset="-79"/>
              </a:rPr>
              <a:t> </a:t>
            </a:r>
            <a:r>
              <a:rPr lang="he-IL" altLang="en-US" sz="5400" b="1" dirty="0">
                <a:latin typeface="Times New Roman" panose="02020603050405020304" pitchFamily="18" charset="0"/>
                <a:cs typeface="Vilna" pitchFamily="2" charset="-79"/>
              </a:rPr>
              <a:t>אֵל רַחוּם וְחַנּוּן</a:t>
            </a:r>
            <a:endParaRPr lang="en-US" altLang="en-US" sz="5400" b="1" dirty="0">
              <a:latin typeface="Times New Roman" panose="02020603050405020304" pitchFamily="18" charset="0"/>
              <a:cs typeface="Vilna" pitchFamily="2" charset="-79"/>
            </a:endParaRPr>
          </a:p>
          <a:p>
            <a:pPr marL="0" indent="0" algn="ctr">
              <a:spcBef>
                <a:spcPct val="0"/>
              </a:spcBef>
            </a:pPr>
            <a:r>
              <a:rPr lang="en-US" altLang="en-US" i="1" dirty="0"/>
              <a:t>Adoni, Adoni, El ra-</a:t>
            </a:r>
            <a:r>
              <a:rPr lang="en-US" altLang="en-US" i="1" dirty="0" err="1"/>
              <a:t>khoom</a:t>
            </a:r>
            <a:r>
              <a:rPr lang="en-US" altLang="en-US" i="1" dirty="0"/>
              <a:t> </a:t>
            </a:r>
            <a:r>
              <a:rPr lang="en-US" altLang="en-US" i="1" dirty="0" err="1"/>
              <a:t>v'kha</a:t>
            </a:r>
            <a:r>
              <a:rPr lang="en-US" altLang="en-US" i="1" dirty="0"/>
              <a:t>-noon</a:t>
            </a:r>
          </a:p>
          <a:p>
            <a:pPr marL="0" indent="0" algn="ctr" rtl="1">
              <a:spcBef>
                <a:spcPct val="0"/>
              </a:spcBef>
            </a:pPr>
            <a:r>
              <a:rPr lang="he-IL" altLang="en-US" sz="5400" b="1" dirty="0">
                <a:latin typeface="Times New Roman" panose="02020603050405020304" pitchFamily="18" charset="0"/>
                <a:cs typeface="Vilna" pitchFamily="2" charset="-79"/>
              </a:rPr>
              <a:t>אֶֽרֶךְ אַפַּֽיִם</a:t>
            </a:r>
            <a:r>
              <a:rPr lang="ar-SA" altLang="en-US" sz="5400" b="1" dirty="0">
                <a:latin typeface="Times New Roman" panose="02020603050405020304" pitchFamily="18" charset="0"/>
                <a:cs typeface="Vilna" pitchFamily="2" charset="-79"/>
              </a:rPr>
              <a:t>, </a:t>
            </a:r>
            <a:r>
              <a:rPr lang="he-IL" altLang="en-US" sz="5400" b="1" dirty="0">
                <a:solidFill>
                  <a:srgbClr val="FFFF99"/>
                </a:solidFill>
                <a:latin typeface="Times New Roman" panose="02020603050405020304" pitchFamily="18" charset="0"/>
                <a:cs typeface="Vilna" pitchFamily="2" charset="-79"/>
              </a:rPr>
              <a:t>וְרַב חֶֽסֶד</a:t>
            </a:r>
            <a:endParaRPr lang="ar-SA" altLang="en-US" sz="3000" dirty="0">
              <a:solidFill>
                <a:srgbClr val="FFFF99"/>
              </a:solidFill>
              <a:latin typeface="Times New Roman" panose="02020603050405020304" pitchFamily="18" charset="0"/>
              <a:cs typeface="Times New Roman" panose="02020603050405020304" pitchFamily="18" charset="0"/>
            </a:endParaRPr>
          </a:p>
          <a:p>
            <a:pPr marL="0" indent="0" algn="ctr">
              <a:spcBef>
                <a:spcPct val="0"/>
              </a:spcBef>
            </a:pPr>
            <a:r>
              <a:rPr lang="en-US" altLang="en-US" sz="3000" i="1" dirty="0">
                <a:latin typeface="Times New Roman" panose="02020603050405020304" pitchFamily="18" charset="0"/>
                <a:cs typeface="David" panose="020E0502060401010101" pitchFamily="34" charset="-79"/>
              </a:rPr>
              <a:t> </a:t>
            </a:r>
            <a:r>
              <a:rPr lang="en-US" altLang="en-US" i="1" dirty="0"/>
              <a:t>Eh-</a:t>
            </a:r>
            <a:r>
              <a:rPr lang="en-US" altLang="en-US" i="1" dirty="0" err="1"/>
              <a:t>rekh</a:t>
            </a:r>
            <a:r>
              <a:rPr lang="en-US" altLang="en-US" i="1" dirty="0"/>
              <a:t> a-pi-</a:t>
            </a:r>
            <a:r>
              <a:rPr lang="en-US" altLang="en-US" i="1" dirty="0" err="1"/>
              <a:t>yeem</a:t>
            </a:r>
            <a:r>
              <a:rPr lang="en-US" altLang="en-US" i="1" dirty="0"/>
              <a:t>, </a:t>
            </a:r>
            <a:r>
              <a:rPr lang="en-US" altLang="en-US" i="1" dirty="0" err="1"/>
              <a:t>v'rav</a:t>
            </a:r>
            <a:r>
              <a:rPr lang="en-US" altLang="en-US" i="1" dirty="0"/>
              <a:t> </a:t>
            </a:r>
            <a:r>
              <a:rPr lang="en-US" altLang="en-US" i="1" dirty="0" err="1"/>
              <a:t>khe</a:t>
            </a:r>
            <a:r>
              <a:rPr lang="en-US" altLang="en-US" i="1" dirty="0"/>
              <a:t>-sed</a:t>
            </a:r>
          </a:p>
          <a:p>
            <a:pPr marL="0" indent="0" algn="ctr">
              <a:spcBef>
                <a:spcPct val="0"/>
              </a:spcBef>
            </a:pPr>
            <a:r>
              <a:rPr lang="en-US" altLang="en-US" sz="4000" dirty="0"/>
              <a:t>ADONI, ADONI is G-d, merciful and compassionate, slow to anger and </a:t>
            </a:r>
            <a:r>
              <a:rPr lang="en-US" altLang="en-US" sz="4000" dirty="0">
                <a:solidFill>
                  <a:srgbClr val="FFFF99"/>
                </a:solidFill>
              </a:rPr>
              <a:t>rich in grace</a:t>
            </a:r>
            <a:endParaRPr lang="en-US" altLang="en-US" sz="4000" i="1" dirty="0">
              <a:solidFill>
                <a:srgbClr val="FFFF99"/>
              </a:solidFill>
            </a:endParaRPr>
          </a:p>
          <a:p>
            <a:pPr marL="0" indent="0" algn="ctr"/>
            <a:endParaRPr lang="en-US" altLang="en-US" dirty="0"/>
          </a:p>
        </p:txBody>
      </p:sp>
    </p:spTree>
    <p:extLst>
      <p:ext uri="{BB962C8B-B14F-4D97-AF65-F5344CB8AC3E}">
        <p14:creationId xmlns:p14="http://schemas.microsoft.com/office/powerpoint/2010/main" val="3481052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r" rtl="1"/>
            <a:r>
              <a:rPr lang="he-IL" sz="4400" b="1" dirty="0">
                <a:latin typeface="David" panose="020E0502060401010101" pitchFamily="34" charset="-79"/>
                <a:cs typeface="David" panose="020E0502060401010101" pitchFamily="34" charset="-79"/>
              </a:rPr>
              <a:t>מֵאִישׁ </a:t>
            </a:r>
            <a:r>
              <a:rPr lang="he-IL" sz="4400" b="1" dirty="0">
                <a:solidFill>
                  <a:srgbClr val="FFFF99"/>
                </a:solidFill>
                <a:latin typeface="David" panose="020E0502060401010101" pitchFamily="34" charset="-79"/>
                <a:cs typeface="David" panose="020E0502060401010101" pitchFamily="34" charset="-79"/>
              </a:rPr>
              <a:t>מִרְמָה</a:t>
            </a:r>
            <a:r>
              <a:rPr lang="he-IL" sz="4400" b="1" dirty="0">
                <a:latin typeface="David" panose="020E0502060401010101" pitchFamily="34" charset="-79"/>
                <a:cs typeface="David" panose="020E0502060401010101" pitchFamily="34" charset="-79"/>
              </a:rPr>
              <a:t> </a:t>
            </a:r>
            <a:r>
              <a:rPr lang="he-IL" sz="4400" b="1" dirty="0">
                <a:solidFill>
                  <a:srgbClr val="FFFF99"/>
                </a:solidFill>
                <a:latin typeface="David" panose="020E0502060401010101" pitchFamily="34" charset="-79"/>
                <a:cs typeface="David" panose="020E0502060401010101" pitchFamily="34" charset="-79"/>
              </a:rPr>
              <a:t>וְעַוְלָה </a:t>
            </a:r>
            <a:r>
              <a:rPr lang="he-IL" sz="4400" b="1" dirty="0">
                <a:latin typeface="David" panose="020E0502060401010101" pitchFamily="34" charset="-79"/>
                <a:cs typeface="David" panose="020E0502060401010101" pitchFamily="34" charset="-79"/>
              </a:rPr>
              <a:t>תְפַלְּטֵנִי.</a:t>
            </a:r>
            <a:endParaRPr lang="en-US" sz="4400" b="1" dirty="0">
              <a:latin typeface="David" panose="020E0502060401010101" pitchFamily="34" charset="-79"/>
              <a:cs typeface="David" panose="020E0502060401010101" pitchFamily="34" charset="-79"/>
            </a:endParaRPr>
          </a:p>
          <a:p>
            <a:pPr algn="l"/>
            <a:r>
              <a:rPr lang="en-US" baseline="30000" dirty="0"/>
              <a:t>Ps 43.1 </a:t>
            </a:r>
            <a:r>
              <a:rPr lang="en-US" dirty="0"/>
              <a:t>Rescue me from those who deceive and from those who are unjust.</a:t>
            </a:r>
          </a:p>
          <a:p>
            <a:pPr algn="r" rtl="1"/>
            <a:r>
              <a:rPr lang="he-IL" b="1" dirty="0">
                <a:solidFill>
                  <a:srgbClr val="FFFF99"/>
                </a:solidFill>
                <a:latin typeface="David" panose="020E0502060401010101" pitchFamily="34" charset="-79"/>
                <a:cs typeface="David" panose="020E0502060401010101" pitchFamily="34" charset="-79"/>
              </a:rPr>
              <a:t>מִרְמָה</a:t>
            </a:r>
            <a:r>
              <a:rPr lang="en-US" sz="3200" i="1" dirty="0" err="1"/>
              <a:t>mirma</a:t>
            </a:r>
            <a:r>
              <a:rPr lang="en-US" sz="3200" i="1" dirty="0"/>
              <a:t>  </a:t>
            </a:r>
            <a:r>
              <a:rPr lang="he-IL" sz="3200" i="1" dirty="0"/>
              <a:t> </a:t>
            </a:r>
            <a:r>
              <a:rPr lang="en-US" sz="3600" dirty="0"/>
              <a:t>deceit, fraud, falsehood </a:t>
            </a:r>
          </a:p>
          <a:p>
            <a:pPr algn="r" rtl="1"/>
            <a:r>
              <a:rPr lang="he-IL" sz="4400" b="1" dirty="0">
                <a:solidFill>
                  <a:srgbClr val="FFFF99"/>
                </a:solidFill>
                <a:latin typeface="David" panose="020E0502060401010101" pitchFamily="34" charset="-79"/>
                <a:cs typeface="David" panose="020E0502060401010101" pitchFamily="34" charset="-79"/>
              </a:rPr>
              <a:t>עַוְלָה</a:t>
            </a:r>
            <a:r>
              <a:rPr lang="en-US" b="1" dirty="0">
                <a:latin typeface="David" panose="020E0502060401010101" pitchFamily="34" charset="-79"/>
                <a:cs typeface="David" panose="020E0502060401010101" pitchFamily="34" charset="-79"/>
              </a:rPr>
              <a:t> </a:t>
            </a:r>
            <a:r>
              <a:rPr lang="en-US" sz="3600" dirty="0"/>
              <a:t>injustice, wrong, crook  </a:t>
            </a:r>
            <a:r>
              <a:rPr lang="en-US" sz="3200" i="1" dirty="0" err="1">
                <a:solidFill>
                  <a:srgbClr val="FFFFFF"/>
                </a:solidFill>
              </a:rPr>
              <a:t>avlah</a:t>
            </a:r>
            <a:r>
              <a:rPr lang="en-US" sz="3200" i="1" dirty="0">
                <a:solidFill>
                  <a:srgbClr val="FFFFFF"/>
                </a:solidFill>
              </a:rPr>
              <a:t>   </a:t>
            </a:r>
            <a:endParaRPr 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37033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37" y="361950"/>
            <a:ext cx="8381999" cy="4781550"/>
          </a:xfrm>
        </p:spPr>
        <p:txBody>
          <a:bodyPr>
            <a:normAutofit fontScale="92500" lnSpcReduction="10000"/>
          </a:bodyPr>
          <a:lstStyle/>
          <a:p>
            <a:pPr algn="l"/>
            <a:r>
              <a:rPr lang="en-US" baseline="30000" dirty="0"/>
              <a:t>Ps 43.2 </a:t>
            </a:r>
            <a:r>
              <a:rPr lang="en-US" dirty="0"/>
              <a:t>For you are the God of my strength; why have you thrust me aside? Why must I go about </a:t>
            </a:r>
            <a:r>
              <a:rPr lang="en-US" dirty="0">
                <a:solidFill>
                  <a:srgbClr val="FFFF99"/>
                </a:solidFill>
              </a:rPr>
              <a:t>mourning</a:t>
            </a:r>
            <a:r>
              <a:rPr lang="en-US" dirty="0"/>
              <a:t>, under </a:t>
            </a:r>
            <a:r>
              <a:rPr lang="en-US" dirty="0">
                <a:solidFill>
                  <a:srgbClr val="FFFF99"/>
                </a:solidFill>
              </a:rPr>
              <a:t>pressure</a:t>
            </a:r>
            <a:r>
              <a:rPr lang="en-US" dirty="0"/>
              <a:t> by the enemy?</a:t>
            </a:r>
            <a:br>
              <a:rPr lang="en-US" dirty="0"/>
            </a:br>
            <a:endParaRPr lang="en-US" sz="900" dirty="0"/>
          </a:p>
          <a:p>
            <a:pPr algn="r" rtl="1"/>
            <a:r>
              <a:rPr lang="he-IL" sz="4400" b="1" dirty="0">
                <a:latin typeface="David" panose="020E0502060401010101" pitchFamily="34" charset="-79"/>
                <a:cs typeface="David" panose="020E0502060401010101" pitchFamily="34" charset="-79"/>
              </a:rPr>
              <a:t>כִּי-אַתָּה, אֱלֹהֵי מָעוּזִּי--לָמָה זְנַחְתָּנִי:</a:t>
            </a:r>
            <a:br>
              <a:rPr lang="he-IL" sz="4400" b="1" dirty="0">
                <a:latin typeface="David" panose="020E0502060401010101" pitchFamily="34" charset="-79"/>
                <a:cs typeface="David" panose="020E0502060401010101" pitchFamily="34" charset="-79"/>
              </a:rPr>
            </a:br>
            <a:r>
              <a:rPr lang="he-IL" sz="4400" b="1" dirty="0">
                <a:latin typeface="David" panose="020E0502060401010101" pitchFamily="34" charset="-79"/>
                <a:cs typeface="David" panose="020E0502060401010101" pitchFamily="34" charset="-79"/>
              </a:rPr>
              <a:t>לָמָּה-</a:t>
            </a:r>
            <a:r>
              <a:rPr lang="he-IL" sz="4400" b="1" dirty="0">
                <a:solidFill>
                  <a:srgbClr val="FFFF99"/>
                </a:solidFill>
                <a:latin typeface="David" panose="020E0502060401010101" pitchFamily="34" charset="-79"/>
                <a:cs typeface="David" panose="020E0502060401010101" pitchFamily="34" charset="-79"/>
              </a:rPr>
              <a:t>קֹדֵר</a:t>
            </a:r>
            <a:r>
              <a:rPr lang="he-IL" sz="4400" b="1" dirty="0">
                <a:latin typeface="David" panose="020E0502060401010101" pitchFamily="34" charset="-79"/>
                <a:cs typeface="David" panose="020E0502060401010101" pitchFamily="34" charset="-79"/>
              </a:rPr>
              <a:t> אֶתְהַלֵּךְ, בְּ</a:t>
            </a:r>
            <a:r>
              <a:rPr lang="he-IL" sz="4400" b="1" dirty="0">
                <a:solidFill>
                  <a:srgbClr val="FFFF99"/>
                </a:solidFill>
                <a:latin typeface="David" panose="020E0502060401010101" pitchFamily="34" charset="-79"/>
                <a:cs typeface="David" panose="020E0502060401010101" pitchFamily="34" charset="-79"/>
              </a:rPr>
              <a:t>לַחַץ</a:t>
            </a:r>
            <a:r>
              <a:rPr lang="he-IL" sz="4400" b="1" dirty="0">
                <a:latin typeface="David" panose="020E0502060401010101" pitchFamily="34" charset="-79"/>
                <a:cs typeface="David" panose="020E0502060401010101" pitchFamily="34" charset="-79"/>
              </a:rPr>
              <a:t> אוֹיֵב.</a:t>
            </a:r>
            <a:br>
              <a:rPr lang="he-IL" b="1" dirty="0">
                <a:latin typeface="David" panose="020E0502060401010101" pitchFamily="34" charset="-79"/>
                <a:cs typeface="David" panose="020E0502060401010101" pitchFamily="34" charset="-79"/>
              </a:rPr>
            </a:br>
            <a:r>
              <a:rPr lang="he-IL" sz="4400" b="1" dirty="0">
                <a:solidFill>
                  <a:srgbClr val="FFFF99"/>
                </a:solidFill>
                <a:latin typeface="David" panose="020E0502060401010101" pitchFamily="34" charset="-79"/>
                <a:cs typeface="David" panose="020E0502060401010101" pitchFamily="34" charset="-79"/>
              </a:rPr>
              <a:t>קֹדֵר</a:t>
            </a:r>
            <a:r>
              <a:rPr lang="en-US" sz="4400" i="1" dirty="0"/>
              <a:t> </a:t>
            </a:r>
            <a:r>
              <a:rPr lang="en-US" sz="4400" dirty="0"/>
              <a:t>mournful, </a:t>
            </a:r>
            <a:r>
              <a:rPr lang="en-US" dirty="0"/>
              <a:t>gloomy, sad </a:t>
            </a:r>
            <a:r>
              <a:rPr lang="en-US" sz="3200" i="1" dirty="0" err="1"/>
              <a:t>koder</a:t>
            </a:r>
            <a:r>
              <a:rPr lang="en-US" dirty="0"/>
              <a:t> </a:t>
            </a:r>
            <a:endParaRPr lang="en-US" b="1" dirty="0">
              <a:solidFill>
                <a:srgbClr val="FFFF99"/>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471058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917548-A349-4DAC-A646-649E6A90BB77}"/>
              </a:ext>
            </a:extLst>
          </p:cNvPr>
          <p:cNvPicPr>
            <a:picLocks noChangeAspect="1"/>
          </p:cNvPicPr>
          <p:nvPr/>
        </p:nvPicPr>
        <p:blipFill rotWithShape="1">
          <a:blip r:embed="rId3"/>
          <a:srcRect b="47473"/>
          <a:stretch/>
        </p:blipFill>
        <p:spPr>
          <a:xfrm>
            <a:off x="445718" y="208693"/>
            <a:ext cx="7525119" cy="4903151"/>
          </a:xfrm>
          <a:prstGeom prst="rect">
            <a:avLst/>
          </a:prstGeom>
        </p:spPr>
      </p:pic>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spTree>
    <p:extLst>
      <p:ext uri="{BB962C8B-B14F-4D97-AF65-F5344CB8AC3E}">
        <p14:creationId xmlns:p14="http://schemas.microsoft.com/office/powerpoint/2010/main" val="1509687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a:t>Ps 43.3 </a:t>
            </a:r>
            <a:r>
              <a:rPr lang="en-US" dirty="0"/>
              <a:t>Send out your light and your truth; let them be my guide; let them lead me to your holy mountain, to the places where you live.</a:t>
            </a:r>
            <a:endParaRPr lang="en-US" sz="1500" b="1" dirty="0">
              <a:latin typeface="David" panose="020E0502060401010101" pitchFamily="34" charset="-79"/>
              <a:cs typeface="David" panose="020E0502060401010101" pitchFamily="34" charset="-79"/>
            </a:endParaRPr>
          </a:p>
          <a:p>
            <a:pPr algn="r" rtl="1"/>
            <a:r>
              <a:rPr lang="he-IL" sz="4400" b="1" dirty="0">
                <a:latin typeface="David" panose="020E0502060401010101" pitchFamily="34" charset="-79"/>
                <a:cs typeface="David" panose="020E0502060401010101" pitchFamily="34" charset="-79"/>
              </a:rPr>
              <a:t>שְׁלַח-אוֹרְךָ וַאֲמִתְּךָ, הֵמָּה יַנְחוּנִי;</a:t>
            </a:r>
            <a:br>
              <a:rPr lang="he-IL" sz="4400" b="1" dirty="0">
                <a:latin typeface="David" panose="020E0502060401010101" pitchFamily="34" charset="-79"/>
                <a:cs typeface="David" panose="020E0502060401010101" pitchFamily="34" charset="-79"/>
              </a:rPr>
            </a:br>
            <a:r>
              <a:rPr lang="he-IL" sz="4400" b="1" dirty="0">
                <a:latin typeface="David" panose="020E0502060401010101" pitchFamily="34" charset="-79"/>
                <a:cs typeface="David" panose="020E0502060401010101" pitchFamily="34" charset="-79"/>
              </a:rPr>
              <a:t>יְבִיאוּנִי אֶל-הַר-קָדְשְׁךָ,</a:t>
            </a:r>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וְאֶל-מִשְׁכְּנוֹתֶיךָ</a:t>
            </a:r>
            <a:r>
              <a:rPr lang="he-IL" b="1" dirty="0">
                <a:latin typeface="David" panose="020E0502060401010101" pitchFamily="34" charset="-79"/>
                <a:cs typeface="David" panose="020E0502060401010101" pitchFamily="34" charset="-79"/>
              </a:rPr>
              <a:t>.</a:t>
            </a:r>
            <a:br>
              <a:rPr lang="he-IL" b="1" dirty="0">
                <a:latin typeface="David" panose="020E0502060401010101" pitchFamily="34" charset="-79"/>
                <a:cs typeface="David" panose="020E0502060401010101" pitchFamily="34" charset="-79"/>
              </a:rPr>
            </a:br>
            <a:endParaRPr 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658924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Ps 43.</a:t>
            </a:r>
            <a:r>
              <a:rPr lang="en-US" b="1" baseline="30000" dirty="0"/>
              <a:t>4 </a:t>
            </a:r>
            <a:r>
              <a:rPr lang="en-US" dirty="0"/>
              <a:t>Then I will go to the altar of God, to God, my joy and delight;</a:t>
            </a:r>
            <a:br>
              <a:rPr lang="en-US" dirty="0"/>
            </a:br>
            <a:r>
              <a:rPr lang="en-US" dirty="0"/>
              <a:t>I will praise you on the lyre,</a:t>
            </a:r>
            <a:br>
              <a:rPr lang="en-US" dirty="0"/>
            </a:br>
            <a:r>
              <a:rPr lang="en-US" dirty="0"/>
              <a:t>God, my God.</a:t>
            </a:r>
          </a:p>
          <a:p>
            <a:pPr algn="r" rtl="1"/>
            <a:r>
              <a:rPr lang="he-IL" sz="4400" b="1" dirty="0">
                <a:latin typeface="David" panose="020E0502060401010101" pitchFamily="34" charset="-79"/>
                <a:cs typeface="David" panose="020E0502060401010101" pitchFamily="34" charset="-79"/>
              </a:rPr>
              <a:t>וְאָבוֹאָה, אֶל-מִזְבַּח אֱלֹהִים-- אֶל-אֵל, שִׂמְחַת גִּילִי:</a:t>
            </a:r>
            <a:endParaRPr lang="en-US" sz="4400" b="1" dirty="0">
              <a:latin typeface="David" panose="020E0502060401010101" pitchFamily="34" charset="-79"/>
              <a:cs typeface="David" panose="020E0502060401010101" pitchFamily="34" charset="-79"/>
            </a:endParaRPr>
          </a:p>
          <a:p>
            <a:pPr algn="l"/>
            <a:endParaRPr lang="en-US" dirty="0"/>
          </a:p>
        </p:txBody>
      </p:sp>
    </p:spTree>
    <p:extLst>
      <p:ext uri="{BB962C8B-B14F-4D97-AF65-F5344CB8AC3E}">
        <p14:creationId xmlns:p14="http://schemas.microsoft.com/office/powerpoint/2010/main" val="2506083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2E9571-4183-4C1B-8516-0A044A914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09684"/>
            <a:ext cx="8778875" cy="5850493"/>
          </a:xfrm>
          <a:prstGeom prst="rect">
            <a:avLst/>
          </a:prstGeom>
        </p:spPr>
      </p:pic>
      <p:sp>
        <p:nvSpPr>
          <p:cNvPr id="2" name="TextBox 1">
            <a:extLst>
              <a:ext uri="{FF2B5EF4-FFF2-40B4-BE49-F238E27FC236}">
                <a16:creationId xmlns:a16="http://schemas.microsoft.com/office/drawing/2014/main" id="{030B09DB-5C33-4260-A4A1-0CB1CB5F1B7E}"/>
              </a:ext>
            </a:extLst>
          </p:cNvPr>
          <p:cNvSpPr txBox="1"/>
          <p:nvPr/>
        </p:nvSpPr>
        <p:spPr>
          <a:xfrm>
            <a:off x="122236" y="-59385"/>
            <a:ext cx="8534399" cy="5134932"/>
          </a:xfrm>
          <a:prstGeom prst="rect">
            <a:avLst/>
          </a:prstGeom>
          <a:noFill/>
        </p:spPr>
        <p:txBody>
          <a:bodyPr wrap="square" rtlCol="0">
            <a:spAutoFit/>
          </a:bodyPr>
          <a:lstStyle/>
          <a:p>
            <a:pPr marL="0" marR="0" lvl="0" indent="0" algn="ctr" defTabSz="658459" rtl="1"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30000" noProof="0" dirty="0">
                <a:ln>
                  <a:noFill/>
                </a:ln>
                <a:solidFill>
                  <a:srgbClr val="FFFFFF"/>
                </a:solidFill>
                <a:effectLst/>
                <a:uLnTx/>
                <a:uFillTx/>
                <a:latin typeface="Arial Rounded MT Bold" pitchFamily="34" charset="0"/>
                <a:ea typeface="+mn-ea"/>
                <a:cs typeface="Arial" charset="0"/>
              </a:rPr>
              <a:t> Ps 43.</a:t>
            </a:r>
            <a:r>
              <a:rPr kumimoji="0" lang="en-US" sz="4400" b="1" i="0" u="none" strike="noStrike" kern="1200" cap="none" spc="0" normalizeH="0" baseline="30000" noProof="0" dirty="0">
                <a:ln>
                  <a:noFill/>
                </a:ln>
                <a:solidFill>
                  <a:srgbClr val="FFFFFF"/>
                </a:solidFill>
                <a:effectLst/>
                <a:uLnTx/>
                <a:uFillTx/>
                <a:latin typeface="Arial Rounded MT Bold" pitchFamily="34" charset="0"/>
                <a:ea typeface="+mn-ea"/>
                <a:cs typeface="Arial" charset="0"/>
              </a:rPr>
              <a:t>4 </a:t>
            </a:r>
            <a:r>
              <a:rPr kumimoji="0" lang="he-IL" sz="44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אָבוֹא אֶל מִזְבֵּחַ אֱלֹהִים</a:t>
            </a:r>
            <a:endParaRPr kumimoji="0" lang="en-US" sz="44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endParaRPr>
          </a:p>
          <a:p>
            <a:pPr marL="0" marR="0" lvl="0" indent="0" algn="ctr" defTabSz="658459" rtl="1"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 אֶל אֵל שִׂמְחַת גִּילִי</a:t>
            </a: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Avo el </a:t>
            </a:r>
            <a:r>
              <a:rPr kumimoji="0" lang="en-US" sz="2800" b="0" i="1"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mizbakh</a:t>
            </a:r>
            <a:r>
              <a:rPr kumimoji="0" lang="en-US" sz="2800"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Elohim el </a:t>
            </a:r>
            <a:r>
              <a:rPr kumimoji="0" lang="en-US" sz="2800" b="0" i="1"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El</a:t>
            </a:r>
            <a:r>
              <a:rPr kumimoji="0" lang="en-US" sz="2800"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a:t>
            </a:r>
            <a:r>
              <a:rPr kumimoji="0" lang="en-US" sz="2800" b="0" i="1"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simkhat</a:t>
            </a:r>
            <a:r>
              <a:rPr kumimoji="0" lang="en-US" sz="2800"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a:t>
            </a:r>
            <a:r>
              <a:rPr kumimoji="0" lang="en-US" sz="2800" b="0" i="1"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gili</a:t>
            </a:r>
            <a:endParaRPr kumimoji="0" lang="en-US" sz="2800" b="1"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1"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אַקְרִיב פְּרִי שְׂפָתַי לְפָנֶיךָ </a:t>
            </a:r>
            <a:endParaRPr kumimoji="0" lang="en-US" sz="3456"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Akriv</a:t>
            </a:r>
            <a:r>
              <a:rPr kumimoji="0" lang="en-US" sz="2800"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a:t>
            </a:r>
            <a:r>
              <a:rPr kumimoji="0" lang="en-US" sz="2800" b="0" i="1"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pri</a:t>
            </a:r>
            <a:r>
              <a:rPr kumimoji="0" lang="en-US" sz="2800"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a:t>
            </a:r>
            <a:r>
              <a:rPr kumimoji="0" lang="en-US" sz="2800" b="0" i="1"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sfati</a:t>
            </a:r>
            <a:r>
              <a:rPr kumimoji="0" lang="en-US" sz="2800"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a:t>
            </a:r>
            <a:r>
              <a:rPr kumimoji="0" lang="en-US" sz="2800" b="0" i="1"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lefaneikha</a:t>
            </a:r>
            <a:endParaRPr kumimoji="0" lang="en-US" sz="2800"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endPar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[I will come to the altar of G-d, </a:t>
            </a: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to G-d my exceeding joy</a:t>
            </a: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I will bring the fruit of my lips]</a:t>
            </a:r>
          </a:p>
        </p:txBody>
      </p:sp>
    </p:spTree>
    <p:extLst>
      <p:ext uri="{BB962C8B-B14F-4D97-AF65-F5344CB8AC3E}">
        <p14:creationId xmlns:p14="http://schemas.microsoft.com/office/powerpoint/2010/main" val="3590495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2E9571-4183-4C1B-8516-0A044A914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09684"/>
            <a:ext cx="8778875" cy="5850493"/>
          </a:xfrm>
          <a:prstGeom prst="rect">
            <a:avLst/>
          </a:prstGeom>
        </p:spPr>
      </p:pic>
      <p:sp>
        <p:nvSpPr>
          <p:cNvPr id="2" name="TextBox 1">
            <a:extLst>
              <a:ext uri="{FF2B5EF4-FFF2-40B4-BE49-F238E27FC236}">
                <a16:creationId xmlns:a16="http://schemas.microsoft.com/office/drawing/2014/main" id="{2E111E17-49C4-43E9-918A-E09A0CFAAA6D}"/>
              </a:ext>
            </a:extLst>
          </p:cNvPr>
          <p:cNvSpPr txBox="1"/>
          <p:nvPr/>
        </p:nvSpPr>
        <p:spPr>
          <a:xfrm>
            <a:off x="350837" y="-95250"/>
            <a:ext cx="8305800" cy="3174972"/>
          </a:xfrm>
          <a:prstGeom prst="rect">
            <a:avLst/>
          </a:prstGeom>
          <a:noFill/>
        </p:spPr>
        <p:txBody>
          <a:bodyPr wrap="square" rtlCol="0">
            <a:spAutoFit/>
          </a:bodyPr>
          <a:lstStyle/>
          <a:p>
            <a:pPr marL="0" marR="0" lvl="0" indent="0" algn="ctr" defTabSz="658459" rtl="1"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וְאַזְכּוֹר</a:t>
            </a:r>
            <a:r>
              <a:rPr kumimoji="0" lang="en-US" sz="44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 </a:t>
            </a:r>
            <a:r>
              <a:rPr kumimoji="0" lang="he-IL" sz="44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מַה גְּדוֹלוֹת עָשִׂיתָ עֲבוּרִי</a:t>
            </a:r>
            <a:endParaRPr kumimoji="0" lang="en-US" sz="44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168" b="0" i="1"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Ve’ezkor</a:t>
            </a:r>
            <a:r>
              <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mah </a:t>
            </a:r>
            <a:r>
              <a:rPr kumimoji="0" lang="en-US" sz="3168" b="0" i="1"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g’dolot</a:t>
            </a:r>
            <a:r>
              <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a:t>
            </a:r>
            <a:r>
              <a:rPr kumimoji="0" lang="en-US" sz="3168" b="0" i="1"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asita</a:t>
            </a:r>
            <a:r>
              <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a:t>
            </a:r>
            <a:r>
              <a:rPr kumimoji="0" lang="en-US" sz="3168" b="0" i="1"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avori</a:t>
            </a:r>
            <a:endPar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endPar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I will remember the great things </a:t>
            </a: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You have done for me.</a:t>
            </a:r>
          </a:p>
          <a:p>
            <a:pPr marL="0" marR="0" lvl="0" indent="0" algn="l" defTabSz="658459" rtl="0" eaLnBrk="1" fontAlgn="auto" latinLnBrk="0" hangingPunct="1">
              <a:lnSpc>
                <a:spcPct val="100000"/>
              </a:lnSpc>
              <a:spcBef>
                <a:spcPts val="0"/>
              </a:spcBef>
              <a:spcAft>
                <a:spcPts val="0"/>
              </a:spcAft>
              <a:buClrTx/>
              <a:buSzTx/>
              <a:buFontTx/>
              <a:buNone/>
              <a:tabLst/>
              <a:defRPr/>
            </a:pPr>
            <a:endParaRPr kumimoji="0" lang="en-US" sz="1296"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57230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2E9571-4183-4C1B-8516-0A044A914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06908"/>
            <a:ext cx="8778875" cy="5850493"/>
          </a:xfrm>
          <a:prstGeom prst="rect">
            <a:avLst/>
          </a:prstGeom>
        </p:spPr>
      </p:pic>
      <p:sp>
        <p:nvSpPr>
          <p:cNvPr id="2" name="TextBox 1">
            <a:extLst>
              <a:ext uri="{FF2B5EF4-FFF2-40B4-BE49-F238E27FC236}">
                <a16:creationId xmlns:a16="http://schemas.microsoft.com/office/drawing/2014/main" id="{948F6CAC-4CD6-4341-B367-3A4A7FB26F9F}"/>
              </a:ext>
            </a:extLst>
          </p:cNvPr>
          <p:cNvSpPr txBox="1"/>
          <p:nvPr/>
        </p:nvSpPr>
        <p:spPr>
          <a:xfrm flipH="1">
            <a:off x="160336" y="42468"/>
            <a:ext cx="8458199" cy="5058564"/>
          </a:xfrm>
          <a:prstGeom prst="rect">
            <a:avLst/>
          </a:prstGeom>
          <a:noFill/>
        </p:spPr>
        <p:txBody>
          <a:bodyPr wrap="square" rtlCol="0">
            <a:spAutoFit/>
          </a:bodyPr>
          <a:lstStyle/>
          <a:p>
            <a:pPr marL="0" marR="0" lvl="0" indent="0" algn="ctr" defTabSz="658459" rtl="1" eaLnBrk="1" fontAlgn="auto" latinLnBrk="0" hangingPunct="1">
              <a:lnSpc>
                <a:spcPct val="100000"/>
              </a:lnSpc>
              <a:spcBef>
                <a:spcPts val="0"/>
              </a:spcBef>
              <a:spcAft>
                <a:spcPts val="0"/>
              </a:spcAft>
              <a:buClrTx/>
              <a:buSzTx/>
              <a:buFontTx/>
              <a:buNone/>
              <a:tabLst/>
              <a:defRPr/>
            </a:pPr>
            <a:r>
              <a:rPr lang="he-IL" sz="4400" b="1" dirty="0">
                <a:solidFill>
                  <a:prstClr val="white"/>
                </a:solidFill>
                <a:latin typeface="David" panose="020E0502060401010101" pitchFamily="34" charset="-79"/>
                <a:cs typeface="David" panose="020E0502060401010101" pitchFamily="34" charset="-79"/>
              </a:rPr>
              <a:t>ה</a:t>
            </a:r>
            <a:r>
              <a:rPr kumimoji="0" lang="he-IL" sz="44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ַלְלוּיָהּ כִּי מָלַךְ אֲדֹנָי אֱלֹהֵינוּ</a:t>
            </a:r>
            <a:endParaRPr kumimoji="0" lang="en-US" sz="3456"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Halleluyah ki </a:t>
            </a:r>
            <a:r>
              <a:rPr kumimoji="0" lang="en-US" sz="3168" b="0" i="1"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malakh</a:t>
            </a:r>
            <a:r>
              <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Adoni </a:t>
            </a:r>
            <a:r>
              <a:rPr kumimoji="0" lang="en-US" sz="3168" b="0" i="1"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Elohinu</a:t>
            </a:r>
            <a:endPar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defTabSz="658459" fontAlgn="auto">
              <a:spcBef>
                <a:spcPts val="0"/>
              </a:spcBef>
              <a:spcAft>
                <a:spcPts val="0"/>
              </a:spcAft>
              <a:defRPr/>
            </a:pPr>
            <a:r>
              <a:rPr lang="en-US" sz="3600" dirty="0" err="1">
                <a:solidFill>
                  <a:prstClr val="white"/>
                </a:solidFill>
                <a:cs typeface="David" panose="020E0502060401010101" pitchFamily="34" charset="-79"/>
              </a:rPr>
              <a:t>Halleluyah</a:t>
            </a:r>
            <a:r>
              <a:rPr lang="en-US" sz="3600" dirty="0">
                <a:solidFill>
                  <a:prstClr val="white"/>
                </a:solidFill>
                <a:cs typeface="David" panose="020E0502060401010101" pitchFamily="34" charset="-79"/>
              </a:rPr>
              <a:t>, for Adoni our G-d reigns!</a:t>
            </a:r>
          </a:p>
          <a:p>
            <a:pPr marL="0" marR="0" lvl="0" indent="0" algn="ctr" defTabSz="658459" rtl="0" eaLnBrk="1" fontAlgn="auto" latinLnBrk="0" hangingPunct="1">
              <a:lnSpc>
                <a:spcPct val="100000"/>
              </a:lnSpc>
              <a:spcBef>
                <a:spcPts val="0"/>
              </a:spcBef>
              <a:spcAft>
                <a:spcPts val="0"/>
              </a:spcAft>
              <a:buClrTx/>
              <a:buSzTx/>
              <a:buFontTx/>
              <a:buNone/>
              <a:tabLst/>
              <a:defRPr/>
            </a:pPr>
            <a:endParaRPr kumimoji="0" lang="he-IL" sz="3168" b="1"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1" eaLnBrk="1" fontAlgn="auto" latinLnBrk="0" hangingPunct="1">
              <a:lnSpc>
                <a:spcPct val="100000"/>
              </a:lnSpc>
              <a:spcBef>
                <a:spcPts val="0"/>
              </a:spcBef>
              <a:spcAft>
                <a:spcPts val="0"/>
              </a:spcAft>
              <a:buClrTx/>
              <a:buSzTx/>
              <a:buFontTx/>
              <a:buNone/>
              <a:tabLst/>
              <a:defRPr/>
            </a:pPr>
            <a:r>
              <a:rPr lang="he-IL" sz="4400" b="1" dirty="0">
                <a:solidFill>
                  <a:prstClr val="white"/>
                </a:solidFill>
                <a:latin typeface="David" panose="020E0502060401010101" pitchFamily="34" charset="-79"/>
                <a:cs typeface="David" panose="020E0502060401010101" pitchFamily="34" charset="-79"/>
              </a:rPr>
              <a:t>הַלְלוּיָהּ כִּי מָלַךְ אֱלֹהֵי צְבָאוֹת</a:t>
            </a:r>
            <a:endParaRPr lang="en-US" sz="4400" b="1" dirty="0">
              <a:solidFill>
                <a:prstClr val="white"/>
              </a:solidFill>
              <a:latin typeface="David" panose="020E0502060401010101" pitchFamily="34" charset="-79"/>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Halleluyah ki </a:t>
            </a:r>
            <a:r>
              <a:rPr kumimoji="0" lang="en-US" sz="3168" b="0" i="1"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malakh</a:t>
            </a:r>
            <a:r>
              <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Elohei </a:t>
            </a:r>
            <a:r>
              <a:rPr kumimoji="0" lang="en-US" sz="3168" b="0" i="1"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Tsava’ot</a:t>
            </a:r>
            <a:endPar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endPar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600" b="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Halleluyah</a:t>
            </a:r>
            <a:r>
              <a:rPr kumimoji="0" lang="en-US" sz="3600" b="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for Adoni of armies reigns!</a:t>
            </a:r>
            <a:endParaRPr kumimoji="0" lang="en-US" sz="3600" b="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p:txBody>
      </p:sp>
    </p:spTree>
    <p:extLst>
      <p:ext uri="{BB962C8B-B14F-4D97-AF65-F5344CB8AC3E}">
        <p14:creationId xmlns:p14="http://schemas.microsoft.com/office/powerpoint/2010/main" val="2606659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FACB4-8D06-4E10-BB84-BD6A0FB8733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320EA4-7CB7-4418-A6B7-91CB0F5B7DE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59310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2E9571-4183-4C1B-8516-0A044A914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09684"/>
            <a:ext cx="8778875" cy="5850493"/>
          </a:xfrm>
          <a:prstGeom prst="rect">
            <a:avLst/>
          </a:prstGeom>
        </p:spPr>
      </p:pic>
      <p:sp>
        <p:nvSpPr>
          <p:cNvPr id="2" name="TextBox 1">
            <a:extLst>
              <a:ext uri="{FF2B5EF4-FFF2-40B4-BE49-F238E27FC236}">
                <a16:creationId xmlns:a16="http://schemas.microsoft.com/office/drawing/2014/main" id="{93FF675B-C8FB-46B2-ABCA-DBF10A984D38}"/>
              </a:ext>
            </a:extLst>
          </p:cNvPr>
          <p:cNvSpPr txBox="1"/>
          <p:nvPr/>
        </p:nvSpPr>
        <p:spPr>
          <a:xfrm flipH="1">
            <a:off x="312736" y="590550"/>
            <a:ext cx="8153399" cy="4391267"/>
          </a:xfrm>
          <a:prstGeom prst="rect">
            <a:avLst/>
          </a:prstGeom>
          <a:noFill/>
        </p:spPr>
        <p:txBody>
          <a:bodyPr wrap="square" rtlCol="0">
            <a:spAutoFit/>
          </a:bodyPr>
          <a:lstStyle/>
          <a:p>
            <a:pPr lvl="0" defTabSz="658459" rtl="1" fontAlgn="auto">
              <a:spcBef>
                <a:spcPts val="0"/>
              </a:spcBef>
              <a:spcAft>
                <a:spcPts val="0"/>
              </a:spcAft>
              <a:defRPr/>
            </a:pPr>
            <a:r>
              <a:rPr lang="he-IL" sz="4400" b="1" dirty="0">
                <a:solidFill>
                  <a:prstClr val="white"/>
                </a:solidFill>
                <a:latin typeface="David" panose="020E0502060401010101" pitchFamily="34" charset="-79"/>
                <a:cs typeface="David" panose="020E0502060401010101" pitchFamily="34" charset="-79"/>
              </a:rPr>
              <a:t>ה</a:t>
            </a:r>
            <a:r>
              <a:rPr kumimoji="0" lang="he-IL" sz="4400" b="1" i="0" u="none" strike="noStrike" kern="1200" cap="none" spc="0" normalizeH="0" baseline="0" noProof="0" dirty="0">
                <a:ln>
                  <a:noFill/>
                </a:ln>
                <a:effectLst/>
                <a:uLnTx/>
                <a:uFillTx/>
                <a:latin typeface="David" panose="020E0502060401010101" pitchFamily="34" charset="-79"/>
                <a:ea typeface="+mn-ea"/>
                <a:cs typeface="David" panose="020E0502060401010101" pitchFamily="34" charset="-79"/>
              </a:rPr>
              <a:t>נ</a:t>
            </a:r>
            <a:r>
              <a:rPr lang="he-IL" sz="4400" b="1" dirty="0">
                <a:latin typeface="David" panose="020E0502060401010101" pitchFamily="34" charset="-79"/>
                <a:cs typeface="David" panose="020E0502060401010101" pitchFamily="34" charset="-79"/>
              </a:rPr>
              <a:t>ּ</a:t>
            </a:r>
            <a:r>
              <a:rPr kumimoji="0" lang="he-IL" sz="4400" b="1" i="0" u="none" strike="noStrike" kern="1200" cap="none" spc="0" normalizeH="0" baseline="0" noProof="0" dirty="0">
                <a:ln>
                  <a:noFill/>
                </a:ln>
                <a:effectLst/>
                <a:uLnTx/>
                <a:uFillTx/>
                <a:latin typeface="David" panose="020E0502060401010101" pitchFamily="34" charset="-79"/>
                <a:ea typeface="+mn-ea"/>
                <a:cs typeface="David" panose="020E0502060401010101" pitchFamily="34" charset="-79"/>
              </a:rPr>
              <a:t>ֵה מִשְׁכָּן </a:t>
            </a:r>
            <a:r>
              <a:rPr kumimoji="0" lang="he-IL" sz="44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אֱלֹהִים עִם בְּנֵי אָדָם</a:t>
            </a:r>
            <a:endParaRPr kumimoji="0" lang="en-US" sz="44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endParaRPr>
          </a:p>
          <a:p>
            <a:pPr marL="0" marR="0" lvl="0" indent="0" algn="ctr" defTabSz="658459" rtl="1" eaLnBrk="1" fontAlgn="auto" latinLnBrk="0" hangingPunct="1">
              <a:lnSpc>
                <a:spcPct val="100000"/>
              </a:lnSpc>
              <a:spcBef>
                <a:spcPts val="0"/>
              </a:spcBef>
              <a:spcAft>
                <a:spcPts val="0"/>
              </a:spcAft>
              <a:buClrTx/>
              <a:buSzTx/>
              <a:buFontTx/>
              <a:buNone/>
              <a:tabLst/>
              <a:defRPr/>
            </a:pP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Hineh </a:t>
            </a: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mishkan</a:t>
            </a: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Elohim </a:t>
            </a: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im</a:t>
            </a: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a:t>
            </a: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b’nei</a:t>
            </a: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a:t>
            </a: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adam</a:t>
            </a:r>
            <a:endParaRPr kumimoji="0" lang="he-IL" sz="3168" b="1"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1" eaLnBrk="1" fontAlgn="auto" latinLnBrk="0" hangingPunct="1">
              <a:lnSpc>
                <a:spcPct val="100000"/>
              </a:lnSpc>
              <a:spcBef>
                <a:spcPts val="0"/>
              </a:spcBef>
              <a:spcAft>
                <a:spcPts val="0"/>
              </a:spcAft>
              <a:buClrTx/>
              <a:buSzTx/>
              <a:buFontTx/>
              <a:buNone/>
              <a:tabLst/>
              <a:defRPr/>
            </a:pPr>
            <a:endParaRPr kumimoji="0" lang="en-US" sz="2000" b="1"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endParaRPr>
          </a:p>
          <a:p>
            <a:pPr marL="0" marR="0" lvl="0" indent="0" algn="ctr" defTabSz="658459" rtl="1" eaLnBrk="1" fontAlgn="auto" latinLnBrk="0" hangingPunct="1">
              <a:lnSpc>
                <a:spcPct val="100000"/>
              </a:lnSpc>
              <a:spcBef>
                <a:spcPts val="0"/>
              </a:spcBef>
              <a:spcAft>
                <a:spcPts val="0"/>
              </a:spcAft>
              <a:buClrTx/>
              <a:buSzTx/>
              <a:buFontTx/>
              <a:buNone/>
              <a:tabLst/>
              <a:defRPr/>
            </a:pPr>
            <a:r>
              <a:rPr kumimoji="0" lang="he-IL" sz="4400" b="1"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ה</a:t>
            </a:r>
            <a:r>
              <a:rPr kumimoji="0" lang="he-IL" sz="44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ֵמָּה יִהְיוּ לוֹ לָעָם</a:t>
            </a:r>
            <a:endParaRPr kumimoji="0" lang="en-US" sz="3456"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Hema </a:t>
            </a: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yihyu</a:t>
            </a: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lo </a:t>
            </a: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le’am</a:t>
            </a:r>
            <a:endParaRPr kumimoji="0" lang="en-US" sz="3168" b="1"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[Behold, the tabernacle of G-d is with men</a:t>
            </a: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They shall be His people]</a:t>
            </a:r>
          </a:p>
          <a:p>
            <a:pPr marL="0" marR="0" lvl="0" indent="0" algn="l" defTabSz="658459" rtl="0" eaLnBrk="1" fontAlgn="auto" latinLnBrk="0" hangingPunct="1">
              <a:lnSpc>
                <a:spcPct val="100000"/>
              </a:lnSpc>
              <a:spcBef>
                <a:spcPts val="0"/>
              </a:spcBef>
              <a:spcAft>
                <a:spcPts val="0"/>
              </a:spcAft>
              <a:buClrTx/>
              <a:buSzTx/>
              <a:buFontTx/>
              <a:buNone/>
              <a:tabLst/>
              <a:defRPr/>
            </a:pPr>
            <a:endParaRPr kumimoji="0" lang="en-US" sz="1296"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3158407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2E9571-4183-4C1B-8516-0A044A914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09684"/>
            <a:ext cx="8778875" cy="5850493"/>
          </a:xfrm>
          <a:prstGeom prst="rect">
            <a:avLst/>
          </a:prstGeom>
        </p:spPr>
      </p:pic>
      <p:sp>
        <p:nvSpPr>
          <p:cNvPr id="2" name="TextBox 1">
            <a:extLst>
              <a:ext uri="{FF2B5EF4-FFF2-40B4-BE49-F238E27FC236}">
                <a16:creationId xmlns:a16="http://schemas.microsoft.com/office/drawing/2014/main" id="{6EC93CB9-14A2-4485-9731-83EAAE048D70}"/>
              </a:ext>
            </a:extLst>
          </p:cNvPr>
          <p:cNvSpPr txBox="1"/>
          <p:nvPr/>
        </p:nvSpPr>
        <p:spPr>
          <a:xfrm>
            <a:off x="274636" y="895350"/>
            <a:ext cx="8229600" cy="3812710"/>
          </a:xfrm>
          <a:prstGeom prst="rect">
            <a:avLst/>
          </a:prstGeom>
          <a:noFill/>
        </p:spPr>
        <p:txBody>
          <a:bodyPr wrap="square" rtlCol="0">
            <a:spAutoFit/>
          </a:bodyPr>
          <a:lstStyle/>
          <a:p>
            <a:pPr marL="0" marR="0" lvl="0" indent="0" algn="ctr" defTabSz="658459" rtl="1"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הוּא יִמְחֶה כָּל דִּמְעָה מֵעֵינָם</a:t>
            </a:r>
            <a:endParaRPr kumimoji="0" lang="en-US" sz="44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Hu </a:t>
            </a: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yimkheh</a:t>
            </a: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kol </a:t>
            </a: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dimah</a:t>
            </a: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a:t>
            </a: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me’einam</a:t>
            </a:r>
            <a:endParaRPr kumimoji="0" lang="en-US" sz="3168" b="1"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1"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ו</a:t>
            </a:r>
            <a:r>
              <a:rPr kumimoji="0" lang="he-IL" sz="48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ּמָוֶת, כְּאֵב וּזְעָקָה לֹא יִהְיוּ עוֹד</a:t>
            </a:r>
            <a:endParaRPr kumimoji="0" lang="en-US" sz="48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Umavet</a:t>
            </a: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a:t>
            </a: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ke’ev</a:t>
            </a: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a:t>
            </a: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veze’akah</a:t>
            </a: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lo </a:t>
            </a: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yihu</a:t>
            </a: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od</a:t>
            </a: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2880"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[He will wipe away every tear from their eyes</a:t>
            </a: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2880"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There shall be no more death, pain, nor crying]</a:t>
            </a:r>
          </a:p>
        </p:txBody>
      </p:sp>
    </p:spTree>
    <p:extLst>
      <p:ext uri="{BB962C8B-B14F-4D97-AF65-F5344CB8AC3E}">
        <p14:creationId xmlns:p14="http://schemas.microsoft.com/office/powerpoint/2010/main" val="3383071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2E9571-4183-4C1B-8516-0A044A914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 y="0"/>
            <a:ext cx="8778875" cy="5850493"/>
          </a:xfrm>
          <a:prstGeom prst="rect">
            <a:avLst/>
          </a:prstGeom>
        </p:spPr>
      </p:pic>
      <p:sp>
        <p:nvSpPr>
          <p:cNvPr id="2" name="TextBox 1">
            <a:extLst>
              <a:ext uri="{FF2B5EF4-FFF2-40B4-BE49-F238E27FC236}">
                <a16:creationId xmlns:a16="http://schemas.microsoft.com/office/drawing/2014/main" id="{E387CCE3-39D2-4FBE-862E-49A5F13C5F31}"/>
              </a:ext>
            </a:extLst>
          </p:cNvPr>
          <p:cNvSpPr txBox="1"/>
          <p:nvPr/>
        </p:nvSpPr>
        <p:spPr>
          <a:xfrm>
            <a:off x="122237" y="685111"/>
            <a:ext cx="8778874" cy="3773277"/>
          </a:xfrm>
          <a:prstGeom prst="rect">
            <a:avLst/>
          </a:prstGeom>
          <a:noFill/>
        </p:spPr>
        <p:txBody>
          <a:bodyPr wrap="square" rtlCol="0">
            <a:spAutoFit/>
          </a:bodyPr>
          <a:lstStyle/>
          <a:p>
            <a:pPr marL="0" marR="0" lvl="0" indent="0" algn="ctr" defTabSz="658459" rtl="1"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30000" noProof="0" dirty="0">
                <a:ln>
                  <a:noFill/>
                </a:ln>
                <a:solidFill>
                  <a:prstClr val="white"/>
                </a:solidFill>
                <a:effectLst/>
                <a:uLnTx/>
                <a:uFillTx/>
                <a:latin typeface="Arial Rounded MT Bold" pitchFamily="34" charset="0"/>
                <a:ea typeface="+mn-ea"/>
                <a:cs typeface="David" panose="020E0502060401010101" pitchFamily="34" charset="-79"/>
              </a:rPr>
              <a:t> </a:t>
            </a:r>
            <a:r>
              <a:rPr kumimoji="0" lang="en-US" sz="2400" b="1" i="0" u="none" strike="noStrike" kern="1200" cap="none" spc="0" normalizeH="0" baseline="30000" noProof="0" dirty="0" err="1">
                <a:ln>
                  <a:noFill/>
                </a:ln>
                <a:solidFill>
                  <a:prstClr val="white"/>
                </a:solidFill>
                <a:effectLst/>
                <a:uLnTx/>
                <a:uFillTx/>
                <a:latin typeface="Arial Rounded MT Bold" pitchFamily="34" charset="0"/>
                <a:ea typeface="+mn-ea"/>
                <a:cs typeface="David" panose="020E0502060401010101" pitchFamily="34" charset="-79"/>
              </a:rPr>
              <a:t>T’hillim</a:t>
            </a:r>
            <a:r>
              <a:rPr kumimoji="0" lang="en-US" sz="2400" b="1" i="0" u="none" strike="noStrike" kern="1200" cap="none" spc="0" normalizeH="0" baseline="30000" noProof="0" dirty="0">
                <a:ln>
                  <a:noFill/>
                </a:ln>
                <a:solidFill>
                  <a:prstClr val="white"/>
                </a:solidFill>
                <a:effectLst/>
                <a:uLnTx/>
                <a:uFillTx/>
                <a:latin typeface="Arial Rounded MT Bold" pitchFamily="34" charset="0"/>
                <a:ea typeface="+mn-ea"/>
                <a:cs typeface="David" panose="020E0502060401010101" pitchFamily="34" charset="-79"/>
              </a:rPr>
              <a:t> /Psalm 48.1-2</a:t>
            </a:r>
            <a:r>
              <a:rPr kumimoji="0" lang="he-IL" sz="4400" b="1"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גָּדוֹל אֲדֹנָי וּמְהֻלָּל מְאוֹד</a:t>
            </a:r>
            <a:endParaRPr kumimoji="0" lang="en-US" sz="4400" b="1"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Gadol Adoni </a:t>
            </a: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um’hulal</a:t>
            </a: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a:t>
            </a: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meod</a:t>
            </a:r>
            <a:endParaRPr kumimoji="0" lang="he-IL"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1"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בָּעִיר אֱלֹהֵינוּ, בָּהָר קָדְשׁוֹ</a:t>
            </a:r>
            <a:endParaRPr kumimoji="0" lang="en-US" sz="4400" b="1"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B’ir</a:t>
            </a: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Elohaynu, </a:t>
            </a: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b’har</a:t>
            </a: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a:t>
            </a: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kodsho</a:t>
            </a:r>
            <a:endPar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endParaRPr kumimoji="0" lang="en-US" sz="1152"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[Great is the L-rd and greatly  to be praised]</a:t>
            </a: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[In the city of our G-d,  In His holy mountain]</a:t>
            </a:r>
            <a:endParaRPr kumimoji="0" lang="he-IL"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endParaRPr kumimoji="0" lang="en-US" sz="1296"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3741169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2E9571-4183-4C1B-8516-0A044A914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09684"/>
            <a:ext cx="8778875" cy="5850493"/>
          </a:xfrm>
          <a:prstGeom prst="rect">
            <a:avLst/>
          </a:prstGeom>
        </p:spPr>
      </p:pic>
      <p:sp>
        <p:nvSpPr>
          <p:cNvPr id="2" name="TextBox 1">
            <a:extLst>
              <a:ext uri="{FF2B5EF4-FFF2-40B4-BE49-F238E27FC236}">
                <a16:creationId xmlns:a16="http://schemas.microsoft.com/office/drawing/2014/main" id="{948F6CAC-4CD6-4341-B367-3A4A7FB26F9F}"/>
              </a:ext>
            </a:extLst>
          </p:cNvPr>
          <p:cNvSpPr txBox="1"/>
          <p:nvPr/>
        </p:nvSpPr>
        <p:spPr>
          <a:xfrm flipH="1">
            <a:off x="160336" y="-17755"/>
            <a:ext cx="8458199" cy="5058564"/>
          </a:xfrm>
          <a:prstGeom prst="rect">
            <a:avLst/>
          </a:prstGeom>
          <a:noFill/>
        </p:spPr>
        <p:txBody>
          <a:bodyPr wrap="square" rtlCol="0">
            <a:spAutoFit/>
          </a:bodyPr>
          <a:lstStyle/>
          <a:p>
            <a:pPr marL="0" marR="0" lvl="0" indent="0" algn="ctr" defTabSz="658459" rtl="1" eaLnBrk="1" fontAlgn="auto" latinLnBrk="0" hangingPunct="1">
              <a:lnSpc>
                <a:spcPct val="100000"/>
              </a:lnSpc>
              <a:spcBef>
                <a:spcPts val="0"/>
              </a:spcBef>
              <a:spcAft>
                <a:spcPts val="0"/>
              </a:spcAft>
              <a:buClrTx/>
              <a:buSzTx/>
              <a:buFontTx/>
              <a:buNone/>
              <a:tabLst/>
              <a:defRPr/>
            </a:pPr>
            <a:r>
              <a:rPr lang="he-IL" sz="4400" b="1" dirty="0">
                <a:solidFill>
                  <a:prstClr val="white"/>
                </a:solidFill>
                <a:latin typeface="David" panose="020E0502060401010101" pitchFamily="34" charset="-79"/>
                <a:cs typeface="David" panose="020E0502060401010101" pitchFamily="34" charset="-79"/>
              </a:rPr>
              <a:t>ה</a:t>
            </a:r>
            <a:r>
              <a:rPr kumimoji="0" lang="he-IL" sz="44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ַלְלוּיָהּ כִּי מָלַךְ אֲדֹנָי אֱלֹהֵינוּ</a:t>
            </a:r>
            <a:endParaRPr kumimoji="0" lang="en-US" sz="3456"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Halleluyah ki </a:t>
            </a:r>
            <a:r>
              <a:rPr kumimoji="0" lang="en-US" sz="3168" b="0" i="1"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malakh</a:t>
            </a:r>
            <a:r>
              <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Adoni </a:t>
            </a:r>
            <a:r>
              <a:rPr kumimoji="0" lang="en-US" sz="3168" b="0" i="1"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Elohinu</a:t>
            </a:r>
            <a:endPar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defTabSz="658459" fontAlgn="auto">
              <a:spcBef>
                <a:spcPts val="0"/>
              </a:spcBef>
              <a:spcAft>
                <a:spcPts val="0"/>
              </a:spcAft>
              <a:defRPr/>
            </a:pPr>
            <a:r>
              <a:rPr lang="en-US" sz="3600" dirty="0" err="1">
                <a:solidFill>
                  <a:prstClr val="white"/>
                </a:solidFill>
                <a:cs typeface="David" panose="020E0502060401010101" pitchFamily="34" charset="-79"/>
              </a:rPr>
              <a:t>Halleluyah</a:t>
            </a:r>
            <a:r>
              <a:rPr lang="en-US" sz="3600" dirty="0">
                <a:solidFill>
                  <a:prstClr val="white"/>
                </a:solidFill>
                <a:cs typeface="David" panose="020E0502060401010101" pitchFamily="34" charset="-79"/>
              </a:rPr>
              <a:t>, for Adoni our G-d reigns!</a:t>
            </a:r>
          </a:p>
          <a:p>
            <a:pPr marL="0" marR="0" lvl="0" indent="0" algn="ctr" defTabSz="658459" rtl="0" eaLnBrk="1" fontAlgn="auto" latinLnBrk="0" hangingPunct="1">
              <a:lnSpc>
                <a:spcPct val="100000"/>
              </a:lnSpc>
              <a:spcBef>
                <a:spcPts val="0"/>
              </a:spcBef>
              <a:spcAft>
                <a:spcPts val="0"/>
              </a:spcAft>
              <a:buClrTx/>
              <a:buSzTx/>
              <a:buFontTx/>
              <a:buNone/>
              <a:tabLst/>
              <a:defRPr/>
            </a:pPr>
            <a:endParaRPr kumimoji="0" lang="he-IL" sz="3168" b="1"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1" eaLnBrk="1" fontAlgn="auto" latinLnBrk="0" hangingPunct="1">
              <a:lnSpc>
                <a:spcPct val="100000"/>
              </a:lnSpc>
              <a:spcBef>
                <a:spcPts val="0"/>
              </a:spcBef>
              <a:spcAft>
                <a:spcPts val="0"/>
              </a:spcAft>
              <a:buClrTx/>
              <a:buSzTx/>
              <a:buFontTx/>
              <a:buNone/>
              <a:tabLst/>
              <a:defRPr/>
            </a:pPr>
            <a:r>
              <a:rPr lang="he-IL" sz="4400" b="1" dirty="0">
                <a:solidFill>
                  <a:prstClr val="white"/>
                </a:solidFill>
                <a:latin typeface="David" panose="020E0502060401010101" pitchFamily="34" charset="-79"/>
                <a:cs typeface="David" panose="020E0502060401010101" pitchFamily="34" charset="-79"/>
              </a:rPr>
              <a:t>הַלְלוּיָהּ כִּי מָלַךְ אֱלֹהֵי צְבָאוֹת</a:t>
            </a:r>
            <a:endParaRPr lang="en-US" sz="4400" b="1" dirty="0">
              <a:solidFill>
                <a:prstClr val="white"/>
              </a:solidFill>
              <a:latin typeface="David" panose="020E0502060401010101" pitchFamily="34" charset="-79"/>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Halleluyah ki </a:t>
            </a:r>
            <a:r>
              <a:rPr kumimoji="0" lang="en-US" sz="3168" b="0" i="1"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malakh</a:t>
            </a:r>
            <a:r>
              <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Elohei </a:t>
            </a:r>
            <a:r>
              <a:rPr kumimoji="0" lang="en-US" sz="3168" b="0" i="1"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Tsava’ot</a:t>
            </a:r>
            <a:endPar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endPar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600" b="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Halleluyah</a:t>
            </a:r>
            <a:r>
              <a:rPr kumimoji="0" lang="en-US" sz="3600" b="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for Adoni of armies reigns!</a:t>
            </a:r>
            <a:endParaRPr kumimoji="0" lang="en-US" sz="3600" b="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p:txBody>
      </p:sp>
    </p:spTree>
    <p:extLst>
      <p:ext uri="{BB962C8B-B14F-4D97-AF65-F5344CB8AC3E}">
        <p14:creationId xmlns:p14="http://schemas.microsoft.com/office/powerpoint/2010/main" val="2751886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917548-A349-4DAC-A646-649E6A90BB77}"/>
              </a:ext>
            </a:extLst>
          </p:cNvPr>
          <p:cNvPicPr>
            <a:picLocks noChangeAspect="1"/>
          </p:cNvPicPr>
          <p:nvPr/>
        </p:nvPicPr>
        <p:blipFill rotWithShape="1">
          <a:blip r:embed="rId3"/>
          <a:srcRect t="54072" b="8862"/>
          <a:stretch/>
        </p:blipFill>
        <p:spPr>
          <a:xfrm>
            <a:off x="162384" y="743654"/>
            <a:ext cx="8616491" cy="3961697"/>
          </a:xfrm>
          <a:prstGeom prst="rect">
            <a:avLst/>
          </a:prstGeom>
        </p:spPr>
      </p:pic>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spTree>
    <p:extLst>
      <p:ext uri="{BB962C8B-B14F-4D97-AF65-F5344CB8AC3E}">
        <p14:creationId xmlns:p14="http://schemas.microsoft.com/office/powerpoint/2010/main" val="1543075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2E9571-4183-4C1B-8516-0A044A914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49828"/>
            <a:ext cx="8778875" cy="5850493"/>
          </a:xfrm>
          <a:prstGeom prst="rect">
            <a:avLst/>
          </a:prstGeom>
        </p:spPr>
      </p:pic>
      <p:sp>
        <p:nvSpPr>
          <p:cNvPr id="2" name="TextBox 1">
            <a:extLst>
              <a:ext uri="{FF2B5EF4-FFF2-40B4-BE49-F238E27FC236}">
                <a16:creationId xmlns:a16="http://schemas.microsoft.com/office/drawing/2014/main" id="{669550A5-A470-4015-9D04-869F216EACA5}"/>
              </a:ext>
            </a:extLst>
          </p:cNvPr>
          <p:cNvSpPr txBox="1"/>
          <p:nvPr/>
        </p:nvSpPr>
        <p:spPr>
          <a:xfrm>
            <a:off x="464596" y="535465"/>
            <a:ext cx="7849682" cy="3472874"/>
          </a:xfrm>
          <a:prstGeom prst="rect">
            <a:avLst/>
          </a:prstGeom>
          <a:noFill/>
        </p:spPr>
        <p:txBody>
          <a:bodyPr wrap="square" rtlCol="0">
            <a:spAutoFit/>
          </a:bodyPr>
          <a:lstStyle/>
          <a:p>
            <a:pPr marL="0" marR="0" lvl="0" indent="0" algn="ctr" defTabSz="658459" rtl="1" eaLnBrk="1" fontAlgn="auto" latinLnBrk="0" hangingPunct="1">
              <a:lnSpc>
                <a:spcPct val="100000"/>
              </a:lnSpc>
              <a:spcBef>
                <a:spcPts val="0"/>
              </a:spcBef>
              <a:spcAft>
                <a:spcPts val="0"/>
              </a:spcAft>
              <a:buClrTx/>
              <a:buSzTx/>
              <a:buFontTx/>
              <a:buNone/>
              <a:tabLst/>
              <a:defRPr/>
            </a:pPr>
            <a:r>
              <a:rPr lang="he-IL" b="1" dirty="0">
                <a:solidFill>
                  <a:prstClr val="white"/>
                </a:solidFill>
                <a:latin typeface="David" panose="020E0502060401010101" pitchFamily="34" charset="-79"/>
                <a:cs typeface="David" panose="020E0502060401010101" pitchFamily="34" charset="-79"/>
              </a:rPr>
              <a:t>נָג</a:t>
            </a:r>
            <a:r>
              <a:rPr kumimoji="0" lang="he-IL"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ִילָה וְנִשְׂמְּחָה וְנִתַּן לוֹ כָּבוֹד</a:t>
            </a:r>
            <a:endParaRPr kumimoji="0" lang="en-US" sz="3456"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Nagila </a:t>
            </a: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v’nis’mekha</a:t>
            </a: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a:t>
            </a: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V’nitan</a:t>
            </a: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lo </a:t>
            </a: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kavod</a:t>
            </a:r>
            <a:endPar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1" eaLnBrk="1" fontAlgn="auto" latinLnBrk="0" hangingPunct="1">
              <a:lnSpc>
                <a:spcPct val="100000"/>
              </a:lnSpc>
              <a:spcBef>
                <a:spcPts val="0"/>
              </a:spcBef>
              <a:spcAft>
                <a:spcPts val="0"/>
              </a:spcAft>
              <a:buClrTx/>
              <a:buSzTx/>
              <a:buFontTx/>
              <a:buNone/>
              <a:tabLst/>
              <a:defRPr/>
            </a:pPr>
            <a:r>
              <a:rPr lang="he-IL" b="1" dirty="0">
                <a:solidFill>
                  <a:prstClr val="white"/>
                </a:solidFill>
                <a:latin typeface="David" panose="020E0502060401010101" pitchFamily="34" charset="-79"/>
                <a:cs typeface="David" panose="020E0502060401010101" pitchFamily="34" charset="-79"/>
              </a:rPr>
              <a:t>נ</a:t>
            </a:r>
            <a:r>
              <a:rPr kumimoji="0" lang="he-IL"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ָגִילָה וְנִשְׂמְּחָה וְנִתַּן לוֹ כָּבוֹד</a:t>
            </a:r>
            <a:endParaRPr kumimoji="0" lang="en-US"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endParaRPr>
          </a:p>
          <a:p>
            <a:pPr marL="0" marR="0" lvl="0" indent="0" algn="ctr" defTabSz="658459" rtl="1" eaLnBrk="1" fontAlgn="auto" latinLnBrk="0" hangingPunct="1">
              <a:lnSpc>
                <a:spcPct val="100000"/>
              </a:lnSpc>
              <a:spcBef>
                <a:spcPts val="0"/>
              </a:spcBef>
              <a:spcAft>
                <a:spcPts val="0"/>
              </a:spcAft>
              <a:buClrTx/>
              <a:buSzTx/>
              <a:buFontTx/>
              <a:buNone/>
              <a:tabLst/>
              <a:defRPr/>
            </a:pP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Nagila </a:t>
            </a: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v’nis’mekha</a:t>
            </a: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a:t>
            </a: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V’nitan</a:t>
            </a: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lo </a:t>
            </a: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kavod</a:t>
            </a:r>
            <a:endPar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1" eaLnBrk="1" fontAlgn="auto" latinLnBrk="0" hangingPunct="1">
              <a:lnSpc>
                <a:spcPct val="100000"/>
              </a:lnSpc>
              <a:spcBef>
                <a:spcPts val="0"/>
              </a:spcBef>
              <a:spcAft>
                <a:spcPts val="0"/>
              </a:spcAft>
              <a:buClrTx/>
              <a:buSzTx/>
              <a:buFontTx/>
              <a:buNone/>
              <a:tabLst/>
              <a:defRPr/>
            </a:pPr>
            <a:endPar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[Come and rejoice and give Him glory]</a:t>
            </a:r>
          </a:p>
          <a:p>
            <a:pPr marL="0" marR="0" lvl="0" indent="0" algn="l" defTabSz="658459" rtl="0" eaLnBrk="1" fontAlgn="auto" latinLnBrk="0" hangingPunct="1">
              <a:lnSpc>
                <a:spcPct val="100000"/>
              </a:lnSpc>
              <a:spcBef>
                <a:spcPts val="0"/>
              </a:spcBef>
              <a:spcAft>
                <a:spcPts val="0"/>
              </a:spcAft>
              <a:buClrTx/>
              <a:buSzTx/>
              <a:buFontTx/>
              <a:buNone/>
              <a:tabLst/>
              <a:defRPr/>
            </a:pPr>
            <a:endParaRPr kumimoji="0" lang="en-US" sz="1296"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794144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Ps 43.</a:t>
            </a:r>
            <a:r>
              <a:rPr lang="en-US" b="1" baseline="30000" dirty="0"/>
              <a:t>5  </a:t>
            </a:r>
            <a:r>
              <a:rPr lang="en-US" dirty="0"/>
              <a:t>My soul, why are you so downcast? Why are you groaning inside me? Hope in God, since I will praise him again for being my Savior and God.</a:t>
            </a:r>
          </a:p>
          <a:p>
            <a:pPr algn="l"/>
            <a:endParaRPr lang="en-US" dirty="0"/>
          </a:p>
        </p:txBody>
      </p:sp>
    </p:spTree>
    <p:extLst>
      <p:ext uri="{BB962C8B-B14F-4D97-AF65-F5344CB8AC3E}">
        <p14:creationId xmlns:p14="http://schemas.microsoft.com/office/powerpoint/2010/main" val="3728983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2E9571-4183-4C1B-8516-0A044A9147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09684"/>
            <a:ext cx="8778875" cy="5850493"/>
          </a:xfrm>
          <a:prstGeom prst="rect">
            <a:avLst/>
          </a:prstGeom>
        </p:spPr>
      </p:pic>
      <p:sp>
        <p:nvSpPr>
          <p:cNvPr id="2" name="TextBox 1">
            <a:extLst>
              <a:ext uri="{FF2B5EF4-FFF2-40B4-BE49-F238E27FC236}">
                <a16:creationId xmlns:a16="http://schemas.microsoft.com/office/drawing/2014/main" id="{875575E3-64C1-450A-B362-C7B805C4FD7A}"/>
              </a:ext>
            </a:extLst>
          </p:cNvPr>
          <p:cNvSpPr txBox="1"/>
          <p:nvPr/>
        </p:nvSpPr>
        <p:spPr>
          <a:xfrm>
            <a:off x="1777152" y="1007486"/>
            <a:ext cx="5224570" cy="2241768"/>
          </a:xfrm>
          <a:prstGeom prst="rect">
            <a:avLst/>
          </a:prstGeom>
          <a:noFill/>
        </p:spPr>
        <p:txBody>
          <a:bodyPr wrap="square" rtlCol="0">
            <a:spAutoFit/>
          </a:bodyPr>
          <a:lstStyle/>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Great is the L-rd </a:t>
            </a: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and greatly to be praised </a:t>
            </a: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In the city of our G-d</a:t>
            </a: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Arial" charset="0"/>
              </a:rPr>
              <a:t>in His Holy place </a:t>
            </a:r>
          </a:p>
          <a:p>
            <a:pPr marL="0" marR="0" lvl="0" indent="0" algn="ctr" defTabSz="658459" rtl="0" eaLnBrk="1" fontAlgn="auto" latinLnBrk="0" hangingPunct="1">
              <a:lnSpc>
                <a:spcPct val="100000"/>
              </a:lnSpc>
              <a:spcBef>
                <a:spcPts val="0"/>
              </a:spcBef>
              <a:spcAft>
                <a:spcPts val="0"/>
              </a:spcAft>
              <a:buClrTx/>
              <a:buSzTx/>
              <a:buFontTx/>
              <a:buNone/>
              <a:tabLst/>
              <a:defRPr/>
            </a:pPr>
            <a:endParaRPr kumimoji="0" lang="en-US" sz="1296"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2264212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2E9571-4183-4C1B-8516-0A044A9147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09684"/>
            <a:ext cx="8778875" cy="5850493"/>
          </a:xfrm>
          <a:prstGeom prst="rect">
            <a:avLst/>
          </a:prstGeom>
        </p:spPr>
      </p:pic>
      <p:sp>
        <p:nvSpPr>
          <p:cNvPr id="2" name="TextBox 1">
            <a:extLst>
              <a:ext uri="{FF2B5EF4-FFF2-40B4-BE49-F238E27FC236}">
                <a16:creationId xmlns:a16="http://schemas.microsoft.com/office/drawing/2014/main" id="{E387CCE3-39D2-4FBE-862E-49A5F13C5F31}"/>
              </a:ext>
            </a:extLst>
          </p:cNvPr>
          <p:cNvSpPr txBox="1"/>
          <p:nvPr/>
        </p:nvSpPr>
        <p:spPr>
          <a:xfrm>
            <a:off x="1285478" y="386890"/>
            <a:ext cx="6207919" cy="4679294"/>
          </a:xfrm>
          <a:prstGeom prst="rect">
            <a:avLst/>
          </a:prstGeom>
          <a:noFill/>
        </p:spPr>
        <p:txBody>
          <a:bodyPr wrap="square" rtlCol="0">
            <a:spAutoFit/>
          </a:bodyPr>
          <a:lstStyle/>
          <a:p>
            <a:pPr marL="0" marR="0" lvl="0" indent="0" algn="ctr" defTabSz="658459" rtl="1" eaLnBrk="1" fontAlgn="auto" latinLnBrk="0" hangingPunct="1">
              <a:lnSpc>
                <a:spcPct val="100000"/>
              </a:lnSpc>
              <a:spcBef>
                <a:spcPts val="0"/>
              </a:spcBef>
              <a:spcAft>
                <a:spcPts val="0"/>
              </a:spcAft>
              <a:buClrTx/>
              <a:buSzTx/>
              <a:buFontTx/>
              <a:buNone/>
              <a:tabLst/>
              <a:defRPr/>
            </a:pPr>
            <a:r>
              <a:rPr kumimoji="0" lang="he-IL" sz="3168" b="1"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גָּדוֹל אֲדֹנָי וּמְהֻלָּל מְאוֹד</a:t>
            </a:r>
            <a:endParaRPr kumimoji="0" lang="en-US" sz="3168" b="1"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Gadol Adoni </a:t>
            </a: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um’hulal</a:t>
            </a: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a:t>
            </a: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meod</a:t>
            </a:r>
            <a:endParaRPr kumimoji="0" lang="he-IL"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1" eaLnBrk="1" fontAlgn="auto" latinLnBrk="0" hangingPunct="1">
              <a:lnSpc>
                <a:spcPct val="100000"/>
              </a:lnSpc>
              <a:spcBef>
                <a:spcPts val="0"/>
              </a:spcBef>
              <a:spcAft>
                <a:spcPts val="0"/>
              </a:spcAft>
              <a:buClrTx/>
              <a:buSzTx/>
              <a:buFontTx/>
              <a:buNone/>
              <a:tabLst/>
              <a:defRPr/>
            </a:pPr>
            <a:r>
              <a:rPr kumimoji="0" lang="he-IL" sz="3168" b="1"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בָּעִיר אֱלֹהֵינוּ, בָּהָר קָדְשׁוֹ</a:t>
            </a:r>
            <a:endParaRPr kumimoji="0" lang="en-US" sz="3168" b="1"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B’ir</a:t>
            </a: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Elohaynu, </a:t>
            </a: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b’har</a:t>
            </a: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a:t>
            </a: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kodsho</a:t>
            </a:r>
            <a:endPar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endPar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[Great is the L-rd and greatly  to be praised]</a:t>
            </a: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[In the city of our G-d,                In His holy mountain]</a:t>
            </a:r>
            <a:endParaRPr kumimoji="0" lang="he-IL"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endParaRPr kumimoji="0" lang="en-US" sz="1296"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3852346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a:p>
            <a:pPr marL="0" indent="0">
              <a:lnSpc>
                <a:spcPct val="90000"/>
              </a:lnSpc>
              <a:buNone/>
            </a:pPr>
            <a:r>
              <a:rPr lang="en-US" altLang="en-US" dirty="0">
                <a:solidFill>
                  <a:schemeClr val="bg1"/>
                </a:solidFill>
              </a:rPr>
              <a:t>Perspective…</a:t>
            </a:r>
          </a:p>
          <a:p>
            <a:pPr marL="0" indent="0">
              <a:lnSpc>
                <a:spcPct val="90000"/>
              </a:lnSpc>
              <a:buNone/>
            </a:pPr>
            <a:r>
              <a:rPr lang="en-US" altLang="en-US" dirty="0">
                <a:solidFill>
                  <a:schemeClr val="bg1"/>
                </a:solidFill>
              </a:rPr>
              <a:t>This is not the first plague on our land or on the world.  </a:t>
            </a:r>
          </a:p>
        </p:txBody>
      </p:sp>
    </p:spTree>
    <p:extLst>
      <p:ext uri="{BB962C8B-B14F-4D97-AF65-F5344CB8AC3E}">
        <p14:creationId xmlns:p14="http://schemas.microsoft.com/office/powerpoint/2010/main" val="3903019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B6BF9C-423E-4A6D-99FB-A6D1CBBBCF40}"/>
              </a:ext>
            </a:extLst>
          </p:cNvPr>
          <p:cNvPicPr>
            <a:picLocks noChangeAspect="1"/>
          </p:cNvPicPr>
          <p:nvPr/>
        </p:nvPicPr>
        <p:blipFill>
          <a:blip r:embed="rId2"/>
          <a:stretch>
            <a:fillRect/>
          </a:stretch>
        </p:blipFill>
        <p:spPr>
          <a:xfrm>
            <a:off x="0" y="247115"/>
            <a:ext cx="8778875" cy="4649270"/>
          </a:xfrm>
          <a:prstGeom prst="rect">
            <a:avLst/>
          </a:prstGeom>
        </p:spPr>
      </p:pic>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spTree>
    <p:extLst>
      <p:ext uri="{BB962C8B-B14F-4D97-AF65-F5344CB8AC3E}">
        <p14:creationId xmlns:p14="http://schemas.microsoft.com/office/powerpoint/2010/main" val="1641471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2" name="Picture 1">
            <a:extLst>
              <a:ext uri="{FF2B5EF4-FFF2-40B4-BE49-F238E27FC236}">
                <a16:creationId xmlns:a16="http://schemas.microsoft.com/office/drawing/2014/main" id="{5E028C0F-11AC-4C01-A374-5C6D5BD52E1E}"/>
              </a:ext>
            </a:extLst>
          </p:cNvPr>
          <p:cNvPicPr>
            <a:picLocks noChangeAspect="1"/>
          </p:cNvPicPr>
          <p:nvPr/>
        </p:nvPicPr>
        <p:blipFill>
          <a:blip r:embed="rId2"/>
          <a:stretch>
            <a:fillRect/>
          </a:stretch>
        </p:blipFill>
        <p:spPr>
          <a:xfrm>
            <a:off x="427037" y="305842"/>
            <a:ext cx="7924800" cy="4837657"/>
          </a:xfrm>
          <a:prstGeom prst="rect">
            <a:avLst/>
          </a:prstGeom>
        </p:spPr>
      </p:pic>
    </p:spTree>
    <p:extLst>
      <p:ext uri="{BB962C8B-B14F-4D97-AF65-F5344CB8AC3E}">
        <p14:creationId xmlns:p14="http://schemas.microsoft.com/office/powerpoint/2010/main" val="562462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2" name="Picture 1">
            <a:extLst>
              <a:ext uri="{FF2B5EF4-FFF2-40B4-BE49-F238E27FC236}">
                <a16:creationId xmlns:a16="http://schemas.microsoft.com/office/drawing/2014/main" id="{A0202E03-A669-46E6-A643-82164A17385D}"/>
              </a:ext>
            </a:extLst>
          </p:cNvPr>
          <p:cNvPicPr>
            <a:picLocks noChangeAspect="1"/>
          </p:cNvPicPr>
          <p:nvPr/>
        </p:nvPicPr>
        <p:blipFill>
          <a:blip r:embed="rId2"/>
          <a:stretch>
            <a:fillRect/>
          </a:stretch>
        </p:blipFill>
        <p:spPr>
          <a:xfrm>
            <a:off x="461124" y="334506"/>
            <a:ext cx="8043113" cy="4808994"/>
          </a:xfrm>
          <a:prstGeom prst="rect">
            <a:avLst/>
          </a:prstGeom>
        </p:spPr>
      </p:pic>
    </p:spTree>
    <p:extLst>
      <p:ext uri="{BB962C8B-B14F-4D97-AF65-F5344CB8AC3E}">
        <p14:creationId xmlns:p14="http://schemas.microsoft.com/office/powerpoint/2010/main" val="4190105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66A00D-0B98-4AF3-B672-C21DEA9DE3F5}"/>
              </a:ext>
            </a:extLst>
          </p:cNvPr>
          <p:cNvPicPr>
            <a:picLocks noChangeAspect="1"/>
          </p:cNvPicPr>
          <p:nvPr/>
        </p:nvPicPr>
        <p:blipFill>
          <a:blip r:embed="rId2"/>
          <a:stretch>
            <a:fillRect/>
          </a:stretch>
        </p:blipFill>
        <p:spPr>
          <a:xfrm>
            <a:off x="142147" y="605500"/>
            <a:ext cx="8285890" cy="4328450"/>
          </a:xfrm>
          <a:prstGeom prst="rect">
            <a:avLst/>
          </a:prstGeom>
        </p:spPr>
      </p:pic>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spTree>
    <p:extLst>
      <p:ext uri="{BB962C8B-B14F-4D97-AF65-F5344CB8AC3E}">
        <p14:creationId xmlns:p14="http://schemas.microsoft.com/office/powerpoint/2010/main" val="2636229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buNone/>
            </a:pPr>
            <a:r>
              <a:rPr lang="en-US" dirty="0"/>
              <a:t>“A DRASTIC BAN IS ON,” shouted the bold headline of The Kansas City Star, on Oct. 17, 1918.  So-called Spanish influenza had been ravaging the city since late September. Hundreds in town were sick and dying of “the purple death.”</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36857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Since we’re in quarantine now, I guess we will have more insider jokes.       </a:t>
            </a:r>
            <a:br>
              <a:rPr lang="en-US" altLang="en-US" dirty="0"/>
            </a:br>
            <a:endParaRPr lang="en-US" altLang="en-US" dirty="0"/>
          </a:p>
          <a:p>
            <a:pPr marL="0" indent="0">
              <a:lnSpc>
                <a:spcPct val="90000"/>
              </a:lnSpc>
              <a:buNone/>
            </a:pPr>
            <a:r>
              <a:rPr lang="en-US" altLang="en-US" dirty="0">
                <a:solidFill>
                  <a:schemeClr val="bg1"/>
                </a:solidFill>
              </a:rPr>
              <a:t> </a:t>
            </a:r>
          </a:p>
        </p:txBody>
      </p:sp>
      <p:sp>
        <p:nvSpPr>
          <p:cNvPr id="3" name="Rectangle 3">
            <a:extLst>
              <a:ext uri="{FF2B5EF4-FFF2-40B4-BE49-F238E27FC236}">
                <a16:creationId xmlns:a16="http://schemas.microsoft.com/office/drawing/2014/main" id="{D4840A4A-2177-4786-9A71-40C2740C4611}"/>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8" name="Picture 4" descr="😂">
            <a:extLst>
              <a:ext uri="{FF2B5EF4-FFF2-40B4-BE49-F238E27FC236}">
                <a16:creationId xmlns:a16="http://schemas.microsoft.com/office/drawing/2014/main" id="{8E8C680B-3AA7-4311-B9AE-E0AD383FA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2525" y="-625475"/>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825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buNone/>
            </a:pPr>
            <a:r>
              <a:rPr lang="en-US" dirty="0"/>
              <a:t>Over the next 27 weeks, the flu would kill an estimated 2,300 people in Kansas City, giving it a mortality rate greater than New York, Chicago, Cleveland, Detroit and even St. Louis, a city with more than 2.5 times Kansas City’s population at the time.</a:t>
            </a:r>
            <a:endParaRPr lang="en-US" altLang="en-US" dirty="0">
              <a:solidFill>
                <a:schemeClr val="bg1"/>
              </a:solidFill>
            </a:endParaRPr>
          </a:p>
        </p:txBody>
      </p:sp>
    </p:spTree>
    <p:extLst>
      <p:ext uri="{BB962C8B-B14F-4D97-AF65-F5344CB8AC3E}">
        <p14:creationId xmlns:p14="http://schemas.microsoft.com/office/powerpoint/2010/main" val="1998308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buNone/>
            </a:pPr>
            <a:r>
              <a:rPr lang="en-US" dirty="0"/>
              <a:t>The reason — standing perhaps as a cautionary tale in the face of the spread of the global coronavirus pandemic — is that Kansas City failed in spectacular fashion to responsibly deal with the contagion when it had the chance, experts say now.</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20240534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In the end, the town of some 250,000 people would emerge from the epidemic with a death rate of 718 people per 100,000 population — the 17th worst among 50 large American cities. </a:t>
            </a:r>
            <a:endParaRPr lang="en-US" altLang="en-US" dirty="0">
              <a:solidFill>
                <a:schemeClr val="bg1"/>
              </a:solidFill>
            </a:endParaRPr>
          </a:p>
        </p:txBody>
      </p:sp>
    </p:spTree>
    <p:extLst>
      <p:ext uri="{BB962C8B-B14F-4D97-AF65-F5344CB8AC3E}">
        <p14:creationId xmlns:p14="http://schemas.microsoft.com/office/powerpoint/2010/main" val="355683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The actual worst, Pittsburgh, would log a rate of 1,240 per 100,000. But Cleveland would have a rate of 590, New York at 582, St. Louis at 536 with Chicago, Cleveland and Detroit even lower.</a:t>
            </a:r>
            <a:endParaRPr lang="en-US" altLang="en-US" dirty="0">
              <a:solidFill>
                <a:schemeClr val="bg1"/>
              </a:solidFill>
            </a:endParaRPr>
          </a:p>
        </p:txBody>
      </p:sp>
    </p:spTree>
    <p:extLst>
      <p:ext uri="{BB962C8B-B14F-4D97-AF65-F5344CB8AC3E}">
        <p14:creationId xmlns:p14="http://schemas.microsoft.com/office/powerpoint/2010/main" val="40469857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a:t>“Effective at once, to remain in effect indefinitely,” The Star’s story continued. Then came the list of closings: All theaters and motion picture shows. All schools. All churches.  Public gatherings of 20 or more persons, including dances, parties, weddings, funerals.</a:t>
            </a:r>
            <a:endParaRPr lang="en-US" altLang="en-US" dirty="0">
              <a:solidFill>
                <a:schemeClr val="bg1"/>
              </a:solidFill>
            </a:endParaRPr>
          </a:p>
        </p:txBody>
      </p:sp>
    </p:spTree>
    <p:extLst>
      <p:ext uri="{BB962C8B-B14F-4D97-AF65-F5344CB8AC3E}">
        <p14:creationId xmlns:p14="http://schemas.microsoft.com/office/powerpoint/2010/main" val="3915324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buNone/>
            </a:pPr>
            <a:r>
              <a:rPr lang="en-US" dirty="0"/>
              <a:t>Crowding in stores was forbidden, restricted to no more than 25 persons. Music or amusements in hotels, bars and restaurants: forbidden. Streetcars could carry no more than 20 standing passengers. </a:t>
            </a:r>
            <a:endParaRPr lang="en-US" altLang="en-US" dirty="0">
              <a:solidFill>
                <a:schemeClr val="bg1"/>
              </a:solidFill>
            </a:endParaRPr>
          </a:p>
        </p:txBody>
      </p:sp>
    </p:spTree>
    <p:extLst>
      <p:ext uri="{BB962C8B-B14F-4D97-AF65-F5344CB8AC3E}">
        <p14:creationId xmlns:p14="http://schemas.microsoft.com/office/powerpoint/2010/main" val="1975194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buNone/>
            </a:pPr>
            <a:r>
              <a:rPr lang="en-US" dirty="0"/>
              <a:t>All elevators and streetcars would be sterilized daily; telephone booths would be sterilized twice a day; streets would be deluged in water.</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40427237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dirty="0"/>
              <a:t>The exact source of the Spanish flu is unclear, but some have come to believe that it should have been called the Kansas flu. It’s thought to have taken root in early March 1918 among World War I soldiers at Camp Funston, part of Fort Riley in Geary and Riley counties.</a:t>
            </a:r>
            <a:endParaRPr lang="en-US" altLang="en-US" dirty="0">
              <a:solidFill>
                <a:schemeClr val="bg1"/>
              </a:solidFill>
            </a:endParaRPr>
          </a:p>
        </p:txBody>
      </p:sp>
    </p:spTree>
    <p:extLst>
      <p:ext uri="{BB962C8B-B14F-4D97-AF65-F5344CB8AC3E}">
        <p14:creationId xmlns:p14="http://schemas.microsoft.com/office/powerpoint/2010/main" val="21591066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buNone/>
            </a:pPr>
            <a:r>
              <a:rPr lang="en-US" dirty="0"/>
              <a:t>April, 2018  Hundreds of schoolchildren in Mexico, Missouri, near Columbia, had been flattened for days by a mysterious bug. Doctors suspected it was some form of flu, but speculated that recent rains had “ended the epidemic.”</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995455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buNone/>
            </a:pPr>
            <a:r>
              <a:rPr lang="en-US" dirty="0"/>
              <a:t>In the surrounding weeks, several thousand soldiers at Camp Funston would also be treated for a flu that killed 38 men.</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535867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solidFill>
                  <a:srgbClr val="FFFF99"/>
                </a:solidFill>
              </a:rPr>
              <a:t>A Minyan </a:t>
            </a:r>
            <a:r>
              <a:rPr lang="he-IL" sz="4800" b="1" dirty="0">
                <a:solidFill>
                  <a:srgbClr val="FFFF99"/>
                </a:solidFill>
                <a:latin typeface="David" panose="020E0502060401010101" pitchFamily="34" charset="-79"/>
                <a:cs typeface="David" panose="020E0502060401010101" pitchFamily="34" charset="-79"/>
              </a:rPr>
              <a:t>מִנְיָן</a:t>
            </a:r>
            <a:r>
              <a:rPr lang="en-US" dirty="0"/>
              <a:t> is the quorum of ten Jewish adults required for certain public prayers.</a:t>
            </a:r>
            <a:endParaRPr lang="en-US" altLang="en-US" dirty="0">
              <a:solidFill>
                <a:schemeClr val="bg1"/>
              </a:solidFill>
            </a:endParaRPr>
          </a:p>
        </p:txBody>
      </p:sp>
    </p:spTree>
    <p:extLst>
      <p:ext uri="{BB962C8B-B14F-4D97-AF65-F5344CB8AC3E}">
        <p14:creationId xmlns:p14="http://schemas.microsoft.com/office/powerpoint/2010/main" val="36843029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“Six to eight months later,” said John Barry, author of “The Great Influenza: The Epic Story of the Deadliest Plague in History,” “it exploded simultaneously on three continents: Europe, Africa and the United States.”</a:t>
            </a:r>
            <a:endParaRPr lang="en-US" altLang="en-US" dirty="0">
              <a:solidFill>
                <a:schemeClr val="bg1"/>
              </a:solidFill>
            </a:endParaRPr>
          </a:p>
        </p:txBody>
      </p:sp>
    </p:spTree>
    <p:extLst>
      <p:ext uri="{BB962C8B-B14F-4D97-AF65-F5344CB8AC3E}">
        <p14:creationId xmlns:p14="http://schemas.microsoft.com/office/powerpoint/2010/main" val="11159190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85000" lnSpcReduction="10000"/>
          </a:bodyPr>
          <a:lstStyle/>
          <a:p>
            <a:pPr marL="0" indent="0">
              <a:buNone/>
            </a:pPr>
            <a:r>
              <a:rPr lang="en-US" dirty="0"/>
              <a:t>“This influenza was violent. … This influenza killed,” Barry wrote.</a:t>
            </a:r>
          </a:p>
          <a:p>
            <a:pPr marL="0" indent="0">
              <a:buNone/>
            </a:pPr>
            <a:r>
              <a:rPr lang="en-US" dirty="0"/>
              <a:t>No mere cold, the flu caused a swift and wrenching death, with a killing rate 25 times higher than milder forms. In hours, healthy individuals could go from having what seemed like a cough to developing pneumonia that engorged the lungs with fluid, then blood.</a:t>
            </a:r>
            <a:endParaRPr lang="en-US" altLang="en-US" dirty="0">
              <a:solidFill>
                <a:schemeClr val="bg1"/>
              </a:solidFill>
            </a:endParaRPr>
          </a:p>
        </p:txBody>
      </p:sp>
    </p:spTree>
    <p:extLst>
      <p:ext uri="{BB962C8B-B14F-4D97-AF65-F5344CB8AC3E}">
        <p14:creationId xmlns:p14="http://schemas.microsoft.com/office/powerpoint/2010/main" val="14701186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buNone/>
            </a:pPr>
            <a:r>
              <a:rPr lang="en-US" dirty="0"/>
              <a:t>Violent hacking contorted bodies as victims struggled to breathe. With lungs filled to uselessness, oxygen disappeared and victims quickly turned blue, the “purple death.” First the mahogany patches rose near the cheekbones and ears; then they spread across the face. </a:t>
            </a:r>
            <a:endParaRPr lang="en-US" altLang="en-US" dirty="0">
              <a:solidFill>
                <a:schemeClr val="bg1"/>
              </a:solidFill>
            </a:endParaRPr>
          </a:p>
        </p:txBody>
      </p:sp>
    </p:spTree>
    <p:extLst>
      <p:ext uri="{BB962C8B-B14F-4D97-AF65-F5344CB8AC3E}">
        <p14:creationId xmlns:p14="http://schemas.microsoft.com/office/powerpoint/2010/main" val="31090395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buNone/>
            </a:pPr>
            <a:r>
              <a:rPr lang="en-US" dirty="0"/>
              <a:t>People turned so dark near death, reported one Army physician in the day’s vernacular, “it became hard to distinguish the </a:t>
            </a:r>
            <a:r>
              <a:rPr lang="en-US" dirty="0" err="1"/>
              <a:t>coloured</a:t>
            </a:r>
            <a:r>
              <a:rPr lang="en-US" dirty="0"/>
              <a:t> men from the white.”</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7330097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buNone/>
            </a:pPr>
            <a:r>
              <a:rPr lang="en-US" dirty="0"/>
              <a:t>Sept. 27, p.m.: “Grip Doubles Death Rate.”</a:t>
            </a:r>
          </a:p>
          <a:p>
            <a:pPr marL="0" indent="0">
              <a:buNone/>
            </a:pPr>
            <a:r>
              <a:rPr lang="en-US" dirty="0"/>
              <a:t>Then the flu hit town, often afflicting healthy people — between 15 and 35 — first and hardest. The youngest and oldest came later.</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7776997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buNone/>
            </a:pPr>
            <a:r>
              <a:rPr lang="en-US" dirty="0"/>
              <a:t>The first cases, the </a:t>
            </a:r>
            <a:r>
              <a:rPr lang="en-US" dirty="0" err="1"/>
              <a:t>McKinseys</a:t>
            </a:r>
            <a:r>
              <a:rPr lang="en-US" dirty="0"/>
              <a:t> note, were reported in the last week of September at the Sweeney Automobile and Tractor School, a private building at 24th Street and Baltimore Avenue, that had been converted for military use.</a:t>
            </a:r>
          </a:p>
          <a:p>
            <a:pPr marL="0" indent="0">
              <a:buNone/>
            </a:pPr>
            <a:r>
              <a:rPr lang="en-US" dirty="0"/>
              <a:t>“Within a week 800 fell ill,” the McKinsey paper notes.</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188920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gn="ctr">
              <a:lnSpc>
                <a:spcPct val="90000"/>
              </a:lnSpc>
              <a:buNone/>
            </a:pPr>
            <a:endParaRPr lang="en-US" altLang="en-US" dirty="0"/>
          </a:p>
          <a:p>
            <a:pPr marL="0" indent="0" algn="ctr">
              <a:lnSpc>
                <a:spcPct val="90000"/>
              </a:lnSpc>
              <a:buNone/>
            </a:pPr>
            <a:r>
              <a:rPr lang="en-US" altLang="en-US" dirty="0"/>
              <a:t>Fighting with </a:t>
            </a:r>
            <a:r>
              <a:rPr lang="en-US" altLang="en-US" dirty="0" err="1"/>
              <a:t>Pendergast</a:t>
            </a:r>
            <a:r>
              <a:rPr lang="en-US" altLang="en-US" dirty="0"/>
              <a:t>…</a:t>
            </a:r>
          </a:p>
          <a:p>
            <a:pPr marL="0" indent="0" algn="ctr">
              <a:lnSpc>
                <a:spcPct val="90000"/>
              </a:lnSpc>
              <a:buNone/>
            </a:pPr>
            <a:r>
              <a:rPr lang="en-US" altLang="en-US" dirty="0"/>
              <a:t>Star article</a:t>
            </a:r>
          </a:p>
          <a:p>
            <a:pPr marL="0" indent="0" algn="ctr">
              <a:lnSpc>
                <a:spcPct val="90000"/>
              </a:lnSpc>
              <a:buNone/>
            </a:pPr>
            <a:endParaRPr lang="en-US" altLang="en-US" dirty="0">
              <a:solidFill>
                <a:schemeClr val="bg1"/>
              </a:solidFill>
            </a:endParaRPr>
          </a:p>
          <a:p>
            <a:pPr marL="0" indent="0" algn="ctr">
              <a:lnSpc>
                <a:spcPct val="90000"/>
              </a:lnSpc>
              <a:buNone/>
            </a:pPr>
            <a:r>
              <a:rPr lang="en-US" altLang="en-US" dirty="0"/>
              <a:t>What does scripture say?</a:t>
            </a:r>
            <a:endParaRPr lang="en-US" altLang="en-US" dirty="0">
              <a:solidFill>
                <a:schemeClr val="bg1"/>
              </a:solidFill>
            </a:endParaRPr>
          </a:p>
        </p:txBody>
      </p:sp>
    </p:spTree>
    <p:extLst>
      <p:ext uri="{BB962C8B-B14F-4D97-AF65-F5344CB8AC3E}">
        <p14:creationId xmlns:p14="http://schemas.microsoft.com/office/powerpoint/2010/main" val="9513866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 Isaiah 26.20, with it’s timely instruction:</a:t>
            </a:r>
          </a:p>
          <a:p>
            <a:pPr marL="0" indent="0">
              <a:lnSpc>
                <a:spcPct val="90000"/>
              </a:lnSpc>
              <a:buNone/>
            </a:pPr>
            <a:endParaRPr lang="en-US" altLang="en-US" dirty="0"/>
          </a:p>
          <a:p>
            <a:pPr marL="0" indent="0">
              <a:lnSpc>
                <a:spcPct val="90000"/>
              </a:lnSpc>
              <a:buNone/>
            </a:pPr>
            <a:r>
              <a:rPr lang="en-US" altLang="en-US" dirty="0"/>
              <a:t>“Come, my people, enter your rooms, &amp; shut your doors behind you. Hide yourselves for a little while until the wrath is past.”</a:t>
            </a:r>
            <a:endParaRPr lang="en-US" altLang="en-US" dirty="0">
              <a:solidFill>
                <a:schemeClr val="bg1"/>
              </a:solidFill>
            </a:endParaRPr>
          </a:p>
        </p:txBody>
      </p:sp>
    </p:spTree>
    <p:extLst>
      <p:ext uri="{BB962C8B-B14F-4D97-AF65-F5344CB8AC3E}">
        <p14:creationId xmlns:p14="http://schemas.microsoft.com/office/powerpoint/2010/main" val="39306117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For this time I will send all my plagues on you yourself, and on your servants and your people, so that you may know that there is none like me in all the earth.</a:t>
            </a:r>
          </a:p>
          <a:p>
            <a:pPr marL="0" indent="0">
              <a:lnSpc>
                <a:spcPct val="90000"/>
              </a:lnSpc>
              <a:buNone/>
            </a:pPr>
            <a:r>
              <a:rPr lang="en-US" altLang="en-US" dirty="0"/>
              <a:t>– Exodus 9:14</a:t>
            </a:r>
            <a:endParaRPr lang="en-US" altLang="en-US" dirty="0">
              <a:solidFill>
                <a:schemeClr val="bg1"/>
              </a:solidFill>
            </a:endParaRPr>
          </a:p>
        </p:txBody>
      </p:sp>
    </p:spTree>
    <p:extLst>
      <p:ext uri="{BB962C8B-B14F-4D97-AF65-F5344CB8AC3E}">
        <p14:creationId xmlns:p14="http://schemas.microsoft.com/office/powerpoint/2010/main" val="36598847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As long as they have the disease they remain unclean. They must live alone…</a:t>
            </a:r>
            <a:br>
              <a:rPr lang="en-US" dirty="0"/>
            </a:br>
            <a:r>
              <a:rPr lang="en-US" dirty="0"/>
              <a:t>– Leviticus 13:46 </a:t>
            </a:r>
            <a:endParaRPr lang="en-US" altLang="en-US" dirty="0">
              <a:solidFill>
                <a:schemeClr val="bg1"/>
              </a:solidFill>
            </a:endParaRPr>
          </a:p>
        </p:txBody>
      </p:sp>
    </p:spTree>
    <p:extLst>
      <p:ext uri="{BB962C8B-B14F-4D97-AF65-F5344CB8AC3E}">
        <p14:creationId xmlns:p14="http://schemas.microsoft.com/office/powerpoint/2010/main" val="2334828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4419600" cy="4933950"/>
          </a:xfrm>
        </p:spPr>
        <p:txBody>
          <a:bodyPr>
            <a:normAutofit/>
          </a:bodyPr>
          <a:lstStyle/>
          <a:p>
            <a:pPr marL="0" indent="0">
              <a:lnSpc>
                <a:spcPct val="90000"/>
              </a:lnSpc>
              <a:buNone/>
            </a:pPr>
            <a:endParaRPr lang="en-US" altLang="en-US" dirty="0"/>
          </a:p>
          <a:p>
            <a:pPr marL="0" indent="0">
              <a:lnSpc>
                <a:spcPct val="90000"/>
              </a:lnSpc>
              <a:buNone/>
            </a:pPr>
            <a:endParaRPr lang="en-US" altLang="en-US" dirty="0"/>
          </a:p>
          <a:p>
            <a:pPr marL="0" indent="0">
              <a:lnSpc>
                <a:spcPct val="90000"/>
              </a:lnSpc>
              <a:buNone/>
            </a:pPr>
            <a:r>
              <a:rPr lang="en-US" altLang="en-US" dirty="0"/>
              <a:t>A minyan in Israel with social distancing!</a:t>
            </a:r>
            <a:endParaRPr lang="en-US" altLang="en-US" dirty="0">
              <a:solidFill>
                <a:schemeClr val="bg1"/>
              </a:solidFill>
            </a:endParaRPr>
          </a:p>
        </p:txBody>
      </p:sp>
      <p:pic>
        <p:nvPicPr>
          <p:cNvPr id="2" name="Online Media 1" title="Maintaining a Minyan (gathering of 10 people) for Prayer in Isolation.">
            <a:hlinkClick r:id="" action="ppaction://media"/>
            <a:extLst>
              <a:ext uri="{FF2B5EF4-FFF2-40B4-BE49-F238E27FC236}">
                <a16:creationId xmlns:a16="http://schemas.microsoft.com/office/drawing/2014/main" id="{E057704C-20A3-4EFC-BCD3-0A1A55E952C2}"/>
              </a:ext>
            </a:extLst>
          </p:cNvPr>
          <p:cNvPicPr>
            <a:picLocks noRot="1" noChangeAspect="1"/>
          </p:cNvPicPr>
          <p:nvPr>
            <a:videoFile r:link="rId1"/>
          </p:nvPr>
        </p:nvPicPr>
        <p:blipFill>
          <a:blip r:embed="rId3"/>
          <a:stretch>
            <a:fillRect/>
          </a:stretch>
        </p:blipFill>
        <p:spPr>
          <a:xfrm>
            <a:off x="5532437" y="104775"/>
            <a:ext cx="2825750" cy="5143500"/>
          </a:xfrm>
          <a:prstGeom prst="rect">
            <a:avLst/>
          </a:prstGeom>
        </p:spPr>
      </p:pic>
    </p:spTree>
    <p:extLst>
      <p:ext uri="{BB962C8B-B14F-4D97-AF65-F5344CB8AC3E}">
        <p14:creationId xmlns:p14="http://schemas.microsoft.com/office/powerpoint/2010/main" val="88917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62500" lnSpcReduction="20000"/>
          </a:bodyPr>
          <a:lstStyle/>
          <a:p>
            <a:r>
              <a:rPr lang="en-US" dirty="0"/>
              <a:t>“A man’s spirit will sustain him in </a:t>
            </a:r>
            <a:r>
              <a:rPr lang="en-US" b="1" dirty="0"/>
              <a:t>sickness </a:t>
            </a:r>
            <a:r>
              <a:rPr lang="en-US" dirty="0"/>
              <a:t>(</a:t>
            </a:r>
            <a:r>
              <a:rPr lang="en-US" i="1" dirty="0" err="1"/>
              <a:t>machalahoe</a:t>
            </a:r>
            <a:r>
              <a:rPr lang="en-US" dirty="0"/>
              <a:t>), but who can support a broken spirit?” (Proverbs 18:14).</a:t>
            </a:r>
          </a:p>
          <a:p>
            <a:r>
              <a:rPr lang="en-US" dirty="0"/>
              <a:t>The Aramaic translation by Jonathan Ben </a:t>
            </a:r>
            <a:r>
              <a:rPr lang="en-US" dirty="0" err="1"/>
              <a:t>Uziel</a:t>
            </a:r>
            <a:r>
              <a:rPr lang="en-US" dirty="0"/>
              <a:t> translates the word </a:t>
            </a:r>
            <a:r>
              <a:rPr lang="en-US" i="1" dirty="0" err="1"/>
              <a:t>machalahoe</a:t>
            </a:r>
            <a:r>
              <a:rPr lang="en-US" dirty="0"/>
              <a:t> into </a:t>
            </a:r>
            <a:r>
              <a:rPr lang="en-US" i="1" dirty="0" err="1"/>
              <a:t>coranei</a:t>
            </a:r>
            <a:r>
              <a:rPr lang="en-US" dirty="0"/>
              <a:t> (which is Aramaic </a:t>
            </a:r>
            <a:r>
              <a:rPr lang="en-US" dirty="0" err="1"/>
              <a:t>for</a:t>
            </a:r>
            <a:r>
              <a:rPr lang="en-US" i="1" dirty="0" err="1"/>
              <a:t>Corona</a:t>
            </a:r>
            <a:r>
              <a:rPr lang="en-US" i="1" dirty="0"/>
              <a:t>,</a:t>
            </a:r>
            <a:r>
              <a:rPr lang="en-US" dirty="0"/>
              <a:t> or Crown).</a:t>
            </a:r>
          </a:p>
          <a:p>
            <a:r>
              <a:rPr lang="en-US" dirty="0" err="1"/>
              <a:t>Rashi</a:t>
            </a:r>
            <a:r>
              <a:rPr lang="en-US" dirty="0"/>
              <a:t>, according to the blogger, said that the cure for this illness is as follows:</a:t>
            </a:r>
          </a:p>
          <a:p>
            <a:r>
              <a:rPr lang="en-US" i="1" dirty="0"/>
              <a:t>“Someone with a healthy attitude, that tries to lead a happy life and he does not allow worries to affect him, no power, including illness (such as corona) will be able to consume him.”</a:t>
            </a:r>
            <a:endParaRPr lang="en-US" dirty="0"/>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4411414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From Julia Roberts Instagram…</a:t>
            </a:r>
          </a:p>
        </p:txBody>
      </p:sp>
    </p:spTree>
    <p:extLst>
      <p:ext uri="{BB962C8B-B14F-4D97-AF65-F5344CB8AC3E}">
        <p14:creationId xmlns:p14="http://schemas.microsoft.com/office/powerpoint/2010/main" val="22622657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8DFEFE-DD95-45A5-B9C6-C07230499931}"/>
              </a:ext>
            </a:extLst>
          </p:cNvPr>
          <p:cNvPicPr>
            <a:picLocks noChangeAspect="1"/>
          </p:cNvPicPr>
          <p:nvPr/>
        </p:nvPicPr>
        <p:blipFill rotWithShape="1">
          <a:blip r:embed="rId3"/>
          <a:srcRect b="63467"/>
          <a:stretch/>
        </p:blipFill>
        <p:spPr>
          <a:xfrm>
            <a:off x="808037" y="291641"/>
            <a:ext cx="6975722" cy="4851859"/>
          </a:xfrm>
          <a:prstGeom prst="rect">
            <a:avLst/>
          </a:prstGeom>
        </p:spPr>
      </p:pic>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spTree>
    <p:extLst>
      <p:ext uri="{BB962C8B-B14F-4D97-AF65-F5344CB8AC3E}">
        <p14:creationId xmlns:p14="http://schemas.microsoft.com/office/powerpoint/2010/main" val="21744710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8DFEFE-DD95-45A5-B9C6-C07230499931}"/>
              </a:ext>
            </a:extLst>
          </p:cNvPr>
          <p:cNvPicPr>
            <a:picLocks noChangeAspect="1"/>
          </p:cNvPicPr>
          <p:nvPr/>
        </p:nvPicPr>
        <p:blipFill rotWithShape="1">
          <a:blip r:embed="rId3"/>
          <a:srcRect t="36533"/>
          <a:stretch/>
        </p:blipFill>
        <p:spPr>
          <a:xfrm>
            <a:off x="1874837" y="360199"/>
            <a:ext cx="4572000" cy="4787812"/>
          </a:xfrm>
          <a:prstGeom prst="rect">
            <a:avLst/>
          </a:prstGeom>
        </p:spPr>
      </p:pic>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spTree>
    <p:extLst>
      <p:ext uri="{BB962C8B-B14F-4D97-AF65-F5344CB8AC3E}">
        <p14:creationId xmlns:p14="http://schemas.microsoft.com/office/powerpoint/2010/main" val="42300121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he-IL" altLang="en-US" sz="4800" dirty="0">
                <a:solidFill>
                  <a:schemeClr val="bg1"/>
                </a:solidFill>
              </a:rPr>
              <a:t> </a:t>
            </a:r>
            <a:endParaRPr lang="en-US" altLang="en-US" sz="4800" dirty="0">
              <a:solidFill>
                <a:schemeClr val="bg1"/>
              </a:solidFill>
            </a:endParaRPr>
          </a:p>
        </p:txBody>
      </p:sp>
      <p:pic>
        <p:nvPicPr>
          <p:cNvPr id="2" name="Online Media 1" title="ￗﾪￗﾕￗﾓￗﾔ ￗﾞￗﾔￗﾞￗﾨￗﾤￗﾡￗﾪ: ￗﾙￗﾩￗﾨￗﾐￗﾜ ￗﾞￗﾦￗﾓￗﾙￗﾢￗﾔ ￗﾜￗﾦￗﾕￗﾕￗﾪￗﾙￗﾝ ￗﾔￗﾨￗﾤￗﾕￗﾐￗﾙￗﾙￗﾝ">
            <a:hlinkClick r:id="" action="ppaction://media"/>
            <a:extLst>
              <a:ext uri="{FF2B5EF4-FFF2-40B4-BE49-F238E27FC236}">
                <a16:creationId xmlns:a16="http://schemas.microsoft.com/office/drawing/2014/main" id="{FDEC8FAC-56A9-4853-B1A3-C922CDD0337C}"/>
              </a:ext>
            </a:extLst>
          </p:cNvPr>
          <p:cNvPicPr>
            <a:picLocks noRot="1" noChangeAspect="1"/>
          </p:cNvPicPr>
          <p:nvPr>
            <a:videoFile r:link="rId1"/>
          </p:nvPr>
        </p:nvPicPr>
        <p:blipFill>
          <a:blip r:embed="rId3"/>
          <a:stretch>
            <a:fillRect/>
          </a:stretch>
        </p:blipFill>
        <p:spPr>
          <a:xfrm>
            <a:off x="655637" y="698595"/>
            <a:ext cx="7902054" cy="4444905"/>
          </a:xfrm>
          <a:prstGeom prst="rect">
            <a:avLst/>
          </a:prstGeom>
        </p:spPr>
      </p:pic>
      <p:sp>
        <p:nvSpPr>
          <p:cNvPr id="4" name="TextBox 3">
            <a:extLst>
              <a:ext uri="{FF2B5EF4-FFF2-40B4-BE49-F238E27FC236}">
                <a16:creationId xmlns:a16="http://schemas.microsoft.com/office/drawing/2014/main" id="{7A4ADEB8-510E-4B4F-AEFC-68DCB39B39B8}"/>
              </a:ext>
            </a:extLst>
          </p:cNvPr>
          <p:cNvSpPr txBox="1"/>
          <p:nvPr/>
        </p:nvSpPr>
        <p:spPr>
          <a:xfrm>
            <a:off x="438410" y="285750"/>
            <a:ext cx="7902054" cy="1077218"/>
          </a:xfrm>
          <a:prstGeom prst="rect">
            <a:avLst/>
          </a:prstGeom>
          <a:noFill/>
        </p:spPr>
        <p:txBody>
          <a:bodyPr wrap="square" rtlCol="0">
            <a:spAutoFit/>
          </a:bodyPr>
          <a:lstStyle/>
          <a:p>
            <a:pPr algn="l"/>
            <a:r>
              <a:rPr lang="en-US" altLang="en-US" sz="3200" dirty="0">
                <a:effectLst>
                  <a:outerShdw blurRad="38100" dist="38100" dir="2700000" algn="tl">
                    <a:srgbClr val="000000">
                      <a:alpha val="43137"/>
                    </a:srgbClr>
                  </a:outerShdw>
                </a:effectLst>
              </a:rPr>
              <a:t>Massive </a:t>
            </a:r>
            <a:r>
              <a:rPr lang="en-US" altLang="en-US" sz="3200" dirty="0" err="1">
                <a:effectLst>
                  <a:outerShdw blurRad="38100" dist="38100" dir="2700000" algn="tl">
                    <a:srgbClr val="000000">
                      <a:alpha val="43137"/>
                    </a:srgbClr>
                  </a:outerShdw>
                </a:effectLst>
              </a:rPr>
              <a:t>experession</a:t>
            </a:r>
            <a:r>
              <a:rPr lang="en-US" altLang="en-US" sz="3200" dirty="0">
                <a:effectLst>
                  <a:outerShdw blurRad="38100" dist="38100" dir="2700000" algn="tl">
                    <a:srgbClr val="000000">
                      <a:alpha val="43137"/>
                    </a:srgbClr>
                  </a:outerShdw>
                </a:effectLst>
              </a:rPr>
              <a:t> of support for health care workers.</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849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buNone/>
            </a:pPr>
            <a:r>
              <a:rPr lang="en-US" dirty="0"/>
              <a:t>The Iranian regime speaks of an official death toll of 1,046, but opposition sources say the number is at least 4 times higher.</a:t>
            </a:r>
            <a:endParaRPr lang="en-US" altLang="en-US" dirty="0">
              <a:solidFill>
                <a:schemeClr val="bg1"/>
              </a:solidFill>
            </a:endParaRPr>
          </a:p>
        </p:txBody>
      </p:sp>
    </p:spTree>
    <p:extLst>
      <p:ext uri="{BB962C8B-B14F-4D97-AF65-F5344CB8AC3E}">
        <p14:creationId xmlns:p14="http://schemas.microsoft.com/office/powerpoint/2010/main" val="26788760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buNone/>
            </a:pPr>
            <a:r>
              <a:rPr lang="en-US" dirty="0"/>
              <a:t>Dr. </a:t>
            </a:r>
            <a:r>
              <a:rPr lang="en-US" dirty="0" err="1"/>
              <a:t>Afruz</a:t>
            </a:r>
            <a:r>
              <a:rPr lang="en-US" dirty="0"/>
              <a:t> </a:t>
            </a:r>
            <a:r>
              <a:rPr lang="en-US" dirty="0" err="1"/>
              <a:t>Eslami</a:t>
            </a:r>
            <a:r>
              <a:rPr lang="en-US" dirty="0"/>
              <a:t>, an Iranian physician who is also a journalist warns that at least 110,000 Iranians will die from the virus. He further cautioned that if the healthcare system in Iran collapses that number could rise to 3.5 million people.</a:t>
            </a:r>
            <a:endParaRPr lang="en-US" altLang="en-US" dirty="0">
              <a:solidFill>
                <a:schemeClr val="bg1"/>
              </a:solidFill>
            </a:endParaRPr>
          </a:p>
        </p:txBody>
      </p:sp>
    </p:spTree>
    <p:extLst>
      <p:ext uri="{BB962C8B-B14F-4D97-AF65-F5344CB8AC3E}">
        <p14:creationId xmlns:p14="http://schemas.microsoft.com/office/powerpoint/2010/main" val="15024561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buNone/>
            </a:pPr>
            <a:r>
              <a:rPr lang="en-US" dirty="0"/>
              <a:t>Iran’s already battered economy will further collapse as a result of the Corona crisis and this is good news for Israel, which has been repeatedly threatened with annihilation by the fanatical regime in the Islamic Republic.</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3575508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buNone/>
            </a:pPr>
            <a:r>
              <a:rPr lang="en-US" dirty="0"/>
              <a:t>Iran won’t have the funds anymore to finance its drive to build-up a Shiite Crescent in the Middle East and to give support to terrorist groups that threaten Israel’s existence.</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5765687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err="1">
                <a:solidFill>
                  <a:schemeClr val="bg1"/>
                </a:solidFill>
              </a:rPr>
              <a:t>Shaunti</a:t>
            </a:r>
            <a:r>
              <a:rPr lang="en-US" altLang="en-US" dirty="0">
                <a:solidFill>
                  <a:schemeClr val="bg1"/>
                </a:solidFill>
              </a:rPr>
              <a:t> </a:t>
            </a:r>
            <a:r>
              <a:rPr lang="en-US" altLang="en-US" dirty="0" err="1">
                <a:solidFill>
                  <a:schemeClr val="bg1"/>
                </a:solidFill>
              </a:rPr>
              <a:t>Feldhahn</a:t>
            </a:r>
            <a:r>
              <a:rPr lang="en-US" altLang="en-US" dirty="0">
                <a:solidFill>
                  <a:schemeClr val="bg1"/>
                </a:solidFill>
              </a:rPr>
              <a:t> reminds us that since we will be alone with each other lots, take the Kindness Challenge again. </a:t>
            </a:r>
          </a:p>
        </p:txBody>
      </p:sp>
    </p:spTree>
    <p:extLst>
      <p:ext uri="{BB962C8B-B14F-4D97-AF65-F5344CB8AC3E}">
        <p14:creationId xmlns:p14="http://schemas.microsoft.com/office/powerpoint/2010/main" val="3447248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EA065348-8B60-4A23-84CB-C475E1256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874" y="252712"/>
            <a:ext cx="2731963" cy="4890787"/>
          </a:xfrm>
          <a:prstGeom prst="rect">
            <a:avLst/>
          </a:prstGeom>
        </p:spPr>
      </p:pic>
    </p:spTree>
    <p:extLst>
      <p:ext uri="{BB962C8B-B14F-4D97-AF65-F5344CB8AC3E}">
        <p14:creationId xmlns:p14="http://schemas.microsoft.com/office/powerpoint/2010/main" val="41042858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70000" lnSpcReduction="20000"/>
          </a:bodyPr>
          <a:lstStyle/>
          <a:p>
            <a:r>
              <a:rPr lang="en-US" dirty="0"/>
              <a:t>For 30 days, you will:</a:t>
            </a:r>
          </a:p>
          <a:p>
            <a:r>
              <a:rPr lang="en-US" dirty="0"/>
              <a:t>Say nothing negative about your person—either to them or about them to someone else. If you must provide negative feedback (for example, to discipline a child or correct a subordinate’s mistake), be constructive and encouraging without a negative tone. </a:t>
            </a:r>
          </a:p>
          <a:p>
            <a:r>
              <a:rPr lang="en-US" b="1" dirty="0"/>
              <a:t>Every day, find one thing that you can sincerely praise or affirm about your person and tell them—and tell someone else. </a:t>
            </a:r>
            <a:endParaRPr lang="en-US" dirty="0"/>
          </a:p>
          <a:p>
            <a:r>
              <a:rPr lang="en-US" b="1" dirty="0"/>
              <a:t>Every day, do one small act of kindness or generosity for them. </a:t>
            </a:r>
            <a:endParaRPr lang="en-US" dirty="0"/>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6100794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buNone/>
            </a:pPr>
            <a:r>
              <a:rPr lang="en-US" dirty="0"/>
              <a:t>Across Africa and Asia, millions of people in historically unengaged people groups are now in rapidly growing Disciple Making Movements. In 2000 there were 6 such movements, today there are now 1,035!</a:t>
            </a:r>
            <a:endParaRPr lang="en-US" altLang="en-US" dirty="0">
              <a:solidFill>
                <a:schemeClr val="bg1"/>
              </a:solidFill>
            </a:endParaRPr>
          </a:p>
        </p:txBody>
      </p:sp>
    </p:spTree>
    <p:extLst>
      <p:ext uri="{BB962C8B-B14F-4D97-AF65-F5344CB8AC3E}">
        <p14:creationId xmlns:p14="http://schemas.microsoft.com/office/powerpoint/2010/main" val="603076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70000" lnSpcReduction="20000"/>
          </a:bodyPr>
          <a:lstStyle/>
          <a:p>
            <a:pPr marL="0" indent="0">
              <a:buNone/>
            </a:pPr>
            <a:r>
              <a:rPr lang="en-US" dirty="0"/>
              <a:t>Many thousands of former Muslim clerics have left Islam to become fearless disciples of Yeshua.</a:t>
            </a:r>
            <a:br>
              <a:rPr lang="en-US" dirty="0"/>
            </a:br>
            <a:r>
              <a:rPr lang="en-US" dirty="0"/>
              <a:t>Growth in Africa and Asia is explosive. On average, between 2000 to 2020, (7,300 days):</a:t>
            </a:r>
          </a:p>
          <a:p>
            <a:pPr marL="0" indent="0">
              <a:buNone/>
            </a:pPr>
            <a:r>
              <a:rPr lang="en-US" dirty="0"/>
              <a:t>Africa had 37,825 new Messiah Followers </a:t>
            </a:r>
            <a:r>
              <a:rPr lang="en-US" dirty="0">
                <a:solidFill>
                  <a:srgbClr val="FFFF99"/>
                </a:solidFill>
              </a:rPr>
              <a:t>every day over the last 20 years</a:t>
            </a:r>
          </a:p>
          <a:p>
            <a:pPr marL="0" indent="0">
              <a:buNone/>
            </a:pPr>
            <a:r>
              <a:rPr lang="en-US" dirty="0"/>
              <a:t>Latin America had 16,988</a:t>
            </a:r>
          </a:p>
          <a:p>
            <a:pPr marL="0" indent="0">
              <a:buNone/>
            </a:pPr>
            <a:r>
              <a:rPr lang="en-US" dirty="0"/>
              <a:t>Asia had 13,443</a:t>
            </a:r>
          </a:p>
          <a:p>
            <a:pPr marL="0" indent="0">
              <a:buNone/>
            </a:pPr>
            <a:r>
              <a:rPr lang="en-US" dirty="0"/>
              <a:t>North America had 1,999</a:t>
            </a:r>
          </a:p>
          <a:p>
            <a:pPr marL="0" indent="0">
              <a:buNone/>
            </a:pPr>
            <a:r>
              <a:rPr lang="en-US" dirty="0"/>
              <a:t>Oceania had 473</a:t>
            </a:r>
          </a:p>
          <a:p>
            <a:pPr marL="0" indent="0">
              <a:buNone/>
            </a:pPr>
            <a:r>
              <a:rPr lang="en-US" dirty="0"/>
              <a:t>Europe had 8</a:t>
            </a:r>
            <a:endParaRPr lang="en-US" altLang="en-US" dirty="0">
              <a:solidFill>
                <a:schemeClr val="bg1"/>
              </a:solidFill>
            </a:endParaRPr>
          </a:p>
        </p:txBody>
      </p:sp>
    </p:spTree>
    <p:extLst>
      <p:ext uri="{BB962C8B-B14F-4D97-AF65-F5344CB8AC3E}">
        <p14:creationId xmlns:p14="http://schemas.microsoft.com/office/powerpoint/2010/main" val="31578776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dirty="0"/>
              <a:t>What is it that the congregations of the Global South are doing that makes so much difference?</a:t>
            </a:r>
          </a:p>
          <a:p>
            <a:pPr marL="0" indent="0">
              <a:lnSpc>
                <a:spcPct val="90000"/>
              </a:lnSpc>
              <a:buNone/>
            </a:pPr>
            <a:r>
              <a:rPr lang="en-US" b="1" dirty="0"/>
              <a:t>1.  </a:t>
            </a:r>
            <a:r>
              <a:rPr lang="en-US" dirty="0"/>
              <a:t>Abundant, and Bold Prayer</a:t>
            </a:r>
          </a:p>
          <a:p>
            <a:pPr marL="0" indent="0">
              <a:lnSpc>
                <a:spcPct val="90000"/>
              </a:lnSpc>
              <a:buNone/>
            </a:pPr>
            <a:r>
              <a:rPr lang="en-US" dirty="0"/>
              <a:t>2.  Discipling to Conversion</a:t>
            </a:r>
          </a:p>
          <a:p>
            <a:pPr marL="0" indent="0">
              <a:lnSpc>
                <a:spcPct val="90000"/>
              </a:lnSpc>
              <a:buNone/>
            </a:pPr>
            <a:r>
              <a:rPr lang="en-US" dirty="0"/>
              <a:t>3.  Obedience-Based Discipleship</a:t>
            </a:r>
          </a:p>
          <a:p>
            <a:pPr marL="0" indent="0">
              <a:lnSpc>
                <a:spcPct val="90000"/>
              </a:lnSpc>
              <a:buNone/>
            </a:pPr>
            <a:r>
              <a:rPr lang="en-US" b="1" dirty="0"/>
              <a:t>4.  </a:t>
            </a:r>
            <a:r>
              <a:rPr lang="en-US" dirty="0"/>
              <a:t>Empowering Ordinary People for Ministry</a:t>
            </a:r>
            <a:endParaRPr lang="en-US" altLang="en-US" dirty="0">
              <a:solidFill>
                <a:schemeClr val="bg1"/>
              </a:solidFill>
            </a:endParaRPr>
          </a:p>
        </p:txBody>
      </p:sp>
    </p:spTree>
    <p:extLst>
      <p:ext uri="{BB962C8B-B14F-4D97-AF65-F5344CB8AC3E}">
        <p14:creationId xmlns:p14="http://schemas.microsoft.com/office/powerpoint/2010/main" val="21225754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5.  Make Replicating Disciples, not Converts</a:t>
            </a:r>
          </a:p>
          <a:p>
            <a:pPr marL="0" indent="0">
              <a:lnSpc>
                <a:spcPct val="90000"/>
              </a:lnSpc>
              <a:buNone/>
            </a:pPr>
            <a:r>
              <a:rPr lang="en-US" dirty="0"/>
              <a:t>6.  Never Ending Leadership Training for All</a:t>
            </a:r>
            <a:endParaRPr lang="en-US" altLang="en-US" dirty="0">
              <a:solidFill>
                <a:schemeClr val="bg1"/>
              </a:solidFill>
            </a:endParaRPr>
          </a:p>
        </p:txBody>
      </p:sp>
    </p:spTree>
    <p:extLst>
      <p:ext uri="{BB962C8B-B14F-4D97-AF65-F5344CB8AC3E}">
        <p14:creationId xmlns:p14="http://schemas.microsoft.com/office/powerpoint/2010/main" val="35676699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sz="2400" dirty="0">
                <a:solidFill>
                  <a:schemeClr val="bg1"/>
                </a:solidFill>
              </a:rPr>
              <a:t> Jonathan Cahn</a:t>
            </a:r>
          </a:p>
        </p:txBody>
      </p:sp>
      <p:pic>
        <p:nvPicPr>
          <p:cNvPr id="2" name="Online Media 1" title="Jonathan Cahn Prophetic Announcement: The Return  [Full Version]">
            <a:hlinkClick r:id="" action="ppaction://media"/>
            <a:extLst>
              <a:ext uri="{FF2B5EF4-FFF2-40B4-BE49-F238E27FC236}">
                <a16:creationId xmlns:a16="http://schemas.microsoft.com/office/drawing/2014/main" id="{9EF95E26-3246-415F-B299-E17DB209E57A}"/>
              </a:ext>
            </a:extLst>
          </p:cNvPr>
          <p:cNvPicPr>
            <a:picLocks noRot="1" noChangeAspect="1"/>
          </p:cNvPicPr>
          <p:nvPr>
            <a:videoFile r:link="rId1"/>
          </p:nvPr>
        </p:nvPicPr>
        <p:blipFill>
          <a:blip r:embed="rId3"/>
          <a:stretch>
            <a:fillRect/>
          </a:stretch>
        </p:blipFill>
        <p:spPr>
          <a:xfrm>
            <a:off x="395380" y="565897"/>
            <a:ext cx="8128000" cy="4572000"/>
          </a:xfrm>
          <a:prstGeom prst="rect">
            <a:avLst/>
          </a:prstGeom>
        </p:spPr>
      </p:pic>
    </p:spTree>
    <p:extLst>
      <p:ext uri="{BB962C8B-B14F-4D97-AF65-F5344CB8AC3E}">
        <p14:creationId xmlns:p14="http://schemas.microsoft.com/office/powerpoint/2010/main" val="231600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Ps 43.</a:t>
            </a:r>
            <a:r>
              <a:rPr lang="en-US" b="1" baseline="30000" dirty="0"/>
              <a:t>5  </a:t>
            </a:r>
            <a:r>
              <a:rPr lang="en-US" dirty="0"/>
              <a:t>My soul, why are you so downcast? Why are you groaning inside me? Hope in God, since I will praise him again for being my Savior and God.</a:t>
            </a:r>
          </a:p>
          <a:p>
            <a:pPr algn="l"/>
            <a:endParaRPr lang="en-US" dirty="0"/>
          </a:p>
        </p:txBody>
      </p:sp>
    </p:spTree>
    <p:extLst>
      <p:ext uri="{BB962C8B-B14F-4D97-AF65-F5344CB8AC3E}">
        <p14:creationId xmlns:p14="http://schemas.microsoft.com/office/powerpoint/2010/main" val="24261711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2E9571-4183-4C1B-8516-0A044A914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09684"/>
            <a:ext cx="8778875" cy="5850493"/>
          </a:xfrm>
          <a:prstGeom prst="rect">
            <a:avLst/>
          </a:prstGeom>
        </p:spPr>
      </p:pic>
      <p:sp>
        <p:nvSpPr>
          <p:cNvPr id="2" name="TextBox 1">
            <a:extLst>
              <a:ext uri="{FF2B5EF4-FFF2-40B4-BE49-F238E27FC236}">
                <a16:creationId xmlns:a16="http://schemas.microsoft.com/office/drawing/2014/main" id="{948F6CAC-4CD6-4341-B367-3A4A7FB26F9F}"/>
              </a:ext>
            </a:extLst>
          </p:cNvPr>
          <p:cNvSpPr txBox="1"/>
          <p:nvPr/>
        </p:nvSpPr>
        <p:spPr>
          <a:xfrm flipH="1">
            <a:off x="160336" y="-17755"/>
            <a:ext cx="8458199" cy="5058564"/>
          </a:xfrm>
          <a:prstGeom prst="rect">
            <a:avLst/>
          </a:prstGeom>
          <a:noFill/>
        </p:spPr>
        <p:txBody>
          <a:bodyPr wrap="square" rtlCol="0">
            <a:spAutoFit/>
          </a:bodyPr>
          <a:lstStyle/>
          <a:p>
            <a:pPr marL="0" marR="0" lvl="0" indent="0" algn="ctr" defTabSz="658459" rtl="1"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הַלְלוּיָהּ כִּי מָלַךְ אֲדֹנָי אֱלֹהֵינוּ</a:t>
            </a:r>
            <a:endParaRPr kumimoji="0" lang="en-US" sz="3456"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Halleluyah ki </a:t>
            </a:r>
            <a:r>
              <a:rPr kumimoji="0" lang="en-US" sz="3168" b="0" i="1"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malakh</a:t>
            </a:r>
            <a:r>
              <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Adoni </a:t>
            </a:r>
            <a:r>
              <a:rPr kumimoji="0" lang="en-US" sz="3168" b="0" i="1"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Elohinu</a:t>
            </a:r>
            <a:endPar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Halleluyah</a:t>
            </a:r>
            <a:r>
              <a:rPr kumimoji="0" lang="en-US" sz="3600"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for Adoni our G-d reigns!</a:t>
            </a:r>
          </a:p>
          <a:p>
            <a:pPr marL="0" marR="0" lvl="0" indent="0" algn="ctr" defTabSz="658459" rtl="0" eaLnBrk="1" fontAlgn="auto" latinLnBrk="0" hangingPunct="1">
              <a:lnSpc>
                <a:spcPct val="100000"/>
              </a:lnSpc>
              <a:spcBef>
                <a:spcPts val="0"/>
              </a:spcBef>
              <a:spcAft>
                <a:spcPts val="0"/>
              </a:spcAft>
              <a:buClrTx/>
              <a:buSzTx/>
              <a:buFontTx/>
              <a:buNone/>
              <a:tabLst/>
              <a:defRPr/>
            </a:pPr>
            <a:endParaRPr kumimoji="0" lang="he-IL" sz="3168" b="1"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1"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הַלְלוּיָהּ כִּי מָלַךְ אֱלֹהֵי צְבָאוֹת</a:t>
            </a:r>
            <a:endParaRPr kumimoji="0" lang="en-US" sz="44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Halleluyah ki </a:t>
            </a:r>
            <a:r>
              <a:rPr kumimoji="0" lang="en-US" sz="3168" b="0" i="1"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malakh</a:t>
            </a:r>
            <a:r>
              <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Elohei </a:t>
            </a:r>
            <a:r>
              <a:rPr kumimoji="0" lang="en-US" sz="3168" b="0" i="1"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Tsava’ot</a:t>
            </a:r>
            <a:endPar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endPar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Halleluyah</a:t>
            </a:r>
            <a:r>
              <a:rPr kumimoji="0" lang="en-US" sz="3600"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for Adoni of armies reigns!</a:t>
            </a:r>
            <a:endParaRPr kumimoji="0" lang="en-US" sz="3600" b="1"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p:txBody>
      </p:sp>
    </p:spTree>
    <p:extLst>
      <p:ext uri="{BB962C8B-B14F-4D97-AF65-F5344CB8AC3E}">
        <p14:creationId xmlns:p14="http://schemas.microsoft.com/office/powerpoint/2010/main" val="8356048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2E9571-4183-4C1B-8516-0A044A914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49828"/>
            <a:ext cx="8778875" cy="5850493"/>
          </a:xfrm>
          <a:prstGeom prst="rect">
            <a:avLst/>
          </a:prstGeom>
        </p:spPr>
      </p:pic>
      <p:sp>
        <p:nvSpPr>
          <p:cNvPr id="2" name="TextBox 1">
            <a:extLst>
              <a:ext uri="{FF2B5EF4-FFF2-40B4-BE49-F238E27FC236}">
                <a16:creationId xmlns:a16="http://schemas.microsoft.com/office/drawing/2014/main" id="{669550A5-A470-4015-9D04-869F216EACA5}"/>
              </a:ext>
            </a:extLst>
          </p:cNvPr>
          <p:cNvSpPr txBox="1"/>
          <p:nvPr/>
        </p:nvSpPr>
        <p:spPr>
          <a:xfrm>
            <a:off x="464596" y="535465"/>
            <a:ext cx="7849682" cy="3472874"/>
          </a:xfrm>
          <a:prstGeom prst="rect">
            <a:avLst/>
          </a:prstGeom>
          <a:noFill/>
        </p:spPr>
        <p:txBody>
          <a:bodyPr wrap="square" rtlCol="0">
            <a:spAutoFit/>
          </a:bodyPr>
          <a:lstStyle/>
          <a:p>
            <a:pPr marL="0" marR="0" lvl="0" indent="0" algn="ctr" defTabSz="658459"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נָגִילָה וְנִשְׂמְּחָה וְנִתַּן לוֹ כָּבוֹד</a:t>
            </a:r>
            <a:endParaRPr kumimoji="0" lang="en-US" sz="3456"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Nagila </a:t>
            </a: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v’nis’mekha</a:t>
            </a: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a:t>
            </a: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V’nitan</a:t>
            </a: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lo </a:t>
            </a: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kavod</a:t>
            </a:r>
            <a:endPar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נָגִילָה וְנִשְׂמְּחָה וְנִתַּן לוֹ כָּבוֹד</a:t>
            </a:r>
            <a:endParaRPr kumimoji="0" lang="en-US" sz="40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endParaRPr>
          </a:p>
          <a:p>
            <a:pPr marL="0" marR="0" lvl="0" indent="0" algn="ctr" defTabSz="658459" rtl="1" eaLnBrk="1" fontAlgn="auto" latinLnBrk="0" hangingPunct="1">
              <a:lnSpc>
                <a:spcPct val="100000"/>
              </a:lnSpc>
              <a:spcBef>
                <a:spcPts val="0"/>
              </a:spcBef>
              <a:spcAft>
                <a:spcPts val="0"/>
              </a:spcAft>
              <a:buClrTx/>
              <a:buSzTx/>
              <a:buFontTx/>
              <a:buNone/>
              <a:tabLst/>
              <a:defRPr/>
            </a:pP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Nagila </a:t>
            </a: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v’nis’mekha</a:t>
            </a: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a:t>
            </a: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V’nitan</a:t>
            </a:r>
            <a:r>
              <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 lo </a:t>
            </a:r>
            <a:r>
              <a:rPr kumimoji="0" lang="en-US" sz="3168" b="0" i="0" u="none" strike="noStrike" kern="1200" cap="none" spc="0" normalizeH="0" baseline="0" noProof="0" dirty="0" err="1">
                <a:ln>
                  <a:noFill/>
                </a:ln>
                <a:solidFill>
                  <a:prstClr val="white"/>
                </a:solidFill>
                <a:effectLst/>
                <a:uLnTx/>
                <a:uFillTx/>
                <a:latin typeface="Arial Rounded MT Bold" pitchFamily="34" charset="0"/>
                <a:ea typeface="+mn-ea"/>
                <a:cs typeface="David" panose="020E0502060401010101" pitchFamily="34" charset="-79"/>
              </a:rPr>
              <a:t>kavod</a:t>
            </a:r>
            <a:endParaRPr kumimoji="0" lang="en-US" sz="3168" b="0" i="0"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1" eaLnBrk="1" fontAlgn="auto" latinLnBrk="0" hangingPunct="1">
              <a:lnSpc>
                <a:spcPct val="100000"/>
              </a:lnSpc>
              <a:spcBef>
                <a:spcPts val="0"/>
              </a:spcBef>
              <a:spcAft>
                <a:spcPts val="0"/>
              </a:spcAft>
              <a:buClrTx/>
              <a:buSzTx/>
              <a:buFontTx/>
              <a:buNone/>
              <a:tabLst/>
              <a:defRPr/>
            </a:pPr>
            <a:endPar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endParaRPr>
          </a:p>
          <a:p>
            <a:pPr marL="0" marR="0" lvl="0" indent="0" algn="ctr" defTabSz="658459" rtl="0" eaLnBrk="1" fontAlgn="auto" latinLnBrk="0" hangingPunct="1">
              <a:lnSpc>
                <a:spcPct val="100000"/>
              </a:lnSpc>
              <a:spcBef>
                <a:spcPts val="0"/>
              </a:spcBef>
              <a:spcAft>
                <a:spcPts val="0"/>
              </a:spcAft>
              <a:buClrTx/>
              <a:buSzTx/>
              <a:buFontTx/>
              <a:buNone/>
              <a:tabLst/>
              <a:defRPr/>
            </a:pPr>
            <a:r>
              <a:rPr kumimoji="0" lang="en-US" sz="3168" b="0" i="1" u="none" strike="noStrike" kern="1200" cap="none" spc="0" normalizeH="0" baseline="0" noProof="0" dirty="0">
                <a:ln>
                  <a:noFill/>
                </a:ln>
                <a:solidFill>
                  <a:prstClr val="white"/>
                </a:solidFill>
                <a:effectLst/>
                <a:uLnTx/>
                <a:uFillTx/>
                <a:latin typeface="Arial Rounded MT Bold" pitchFamily="34" charset="0"/>
                <a:ea typeface="+mn-ea"/>
                <a:cs typeface="David" panose="020E0502060401010101" pitchFamily="34" charset="-79"/>
              </a:rPr>
              <a:t>[Come and rejoice and give Him glory]</a:t>
            </a:r>
          </a:p>
          <a:p>
            <a:pPr marL="0" marR="0" lvl="0" indent="0" algn="l" defTabSz="658459" rtl="0" eaLnBrk="1" fontAlgn="auto" latinLnBrk="0" hangingPunct="1">
              <a:lnSpc>
                <a:spcPct val="100000"/>
              </a:lnSpc>
              <a:spcBef>
                <a:spcPts val="0"/>
              </a:spcBef>
              <a:spcAft>
                <a:spcPts val="0"/>
              </a:spcAft>
              <a:buClrTx/>
              <a:buSzTx/>
              <a:buFontTx/>
              <a:buNone/>
              <a:tabLst/>
              <a:defRPr/>
            </a:pPr>
            <a:endParaRPr kumimoji="0" lang="en-US" sz="1296"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4022538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641369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 </a:t>
            </a:r>
          </a:p>
        </p:txBody>
      </p:sp>
      <p:pic>
        <p:nvPicPr>
          <p:cNvPr id="1026" name="Picture 2">
            <a:extLst>
              <a:ext uri="{FF2B5EF4-FFF2-40B4-BE49-F238E27FC236}">
                <a16:creationId xmlns:a16="http://schemas.microsoft.com/office/drawing/2014/main" id="{5D53D9D8-3921-44CD-81C3-C01BD2802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837" y="392974"/>
            <a:ext cx="47244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627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532091" y="620238"/>
            <a:ext cx="7714692" cy="4523261"/>
          </a:xfrm>
        </p:spPr>
        <p:txBody>
          <a:bodyPr>
            <a:normAutofit/>
          </a:bodyPr>
          <a:lstStyle/>
          <a:p>
            <a:pPr marL="0" indent="0">
              <a:lnSpc>
                <a:spcPct val="90000"/>
              </a:lnSpc>
              <a:buNone/>
            </a:pPr>
            <a:r>
              <a:rPr lang="en-US" altLang="en-US" dirty="0">
                <a:solidFill>
                  <a:schemeClr val="bg1"/>
                </a:solidFill>
              </a:rPr>
              <a:t>   </a:t>
            </a:r>
          </a:p>
        </p:txBody>
      </p:sp>
      <p:pic>
        <p:nvPicPr>
          <p:cNvPr id="1028" name="Picture 4">
            <a:extLst>
              <a:ext uri="{FF2B5EF4-FFF2-40B4-BE49-F238E27FC236}">
                <a16:creationId xmlns:a16="http://schemas.microsoft.com/office/drawing/2014/main" id="{0CC08D38-C482-4804-A66E-5F528FD522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37" y="424492"/>
            <a:ext cx="8229600" cy="45999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5241521-1144-4488-813F-ABBE8F0C2126}"/>
              </a:ext>
            </a:extLst>
          </p:cNvPr>
          <p:cNvSpPr txBox="1"/>
          <p:nvPr/>
        </p:nvSpPr>
        <p:spPr>
          <a:xfrm>
            <a:off x="274637" y="2896731"/>
            <a:ext cx="28715043" cy="2246769"/>
          </a:xfrm>
          <a:prstGeom prst="rect">
            <a:avLst/>
          </a:prstGeom>
          <a:noFill/>
        </p:spPr>
        <p:txBody>
          <a:bodyPr wrap="square" rtlCol="0">
            <a:spAutoFit/>
          </a:bodyPr>
          <a:lstStyle/>
          <a:p>
            <a:pPr algn="l"/>
            <a:r>
              <a:rPr lang="en-US" sz="2800" i="1" dirty="0">
                <a:effectLst>
                  <a:outerShdw blurRad="38100" dist="38100" dir="2700000" algn="tl">
                    <a:srgbClr val="000000">
                      <a:alpha val="43137"/>
                    </a:srgbClr>
                  </a:outerShdw>
                </a:effectLst>
              </a:rPr>
              <a:t>Israeli officials, waiting to hear </a:t>
            </a:r>
          </a:p>
          <a:p>
            <a:pPr algn="l"/>
            <a:r>
              <a:rPr lang="en-US" sz="2800" i="1" dirty="0">
                <a:effectLst>
                  <a:outerShdw blurRad="38100" dist="38100" dir="2700000" algn="tl">
                    <a:srgbClr val="000000">
                      <a:alpha val="43137"/>
                    </a:srgbClr>
                  </a:outerShdw>
                </a:effectLst>
              </a:rPr>
              <a:t>Prime Minister Netanyahu issue </a:t>
            </a:r>
          </a:p>
          <a:p>
            <a:pPr algn="l"/>
            <a:r>
              <a:rPr lang="en-US" sz="2800" i="1" dirty="0">
                <a:effectLst>
                  <a:outerShdw blurRad="38100" dist="38100" dir="2700000" algn="tl">
                    <a:srgbClr val="000000">
                      <a:alpha val="43137"/>
                    </a:srgbClr>
                  </a:outerShdw>
                </a:effectLst>
              </a:rPr>
              <a:t>new directives, spread chairs out </a:t>
            </a:r>
          </a:p>
          <a:p>
            <a:pPr algn="l"/>
            <a:r>
              <a:rPr lang="en-US" sz="2800" i="1" dirty="0">
                <a:effectLst>
                  <a:outerShdw blurRad="38100" dist="38100" dir="2700000" algn="tl">
                    <a:srgbClr val="000000">
                      <a:alpha val="43137"/>
                    </a:srgbClr>
                  </a:outerShdw>
                </a:effectLst>
              </a:rPr>
              <a:t>to demonstrate new social </a:t>
            </a:r>
          </a:p>
          <a:p>
            <a:pPr algn="l"/>
            <a:r>
              <a:rPr lang="en-US" sz="2800" i="1" dirty="0">
                <a:effectLst>
                  <a:outerShdw blurRad="38100" dist="38100" dir="2700000" algn="tl">
                    <a:srgbClr val="000000">
                      <a:alpha val="43137"/>
                    </a:srgbClr>
                  </a:outerShdw>
                </a:effectLst>
              </a:rPr>
              <a:t>distancing standards </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1739729"/>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120120</TotalTime>
  <Words>3878</Words>
  <Application>Microsoft Office PowerPoint</Application>
  <PresentationFormat>Custom</PresentationFormat>
  <Paragraphs>443</Paragraphs>
  <Slides>79</Slides>
  <Notes>58</Notes>
  <HiddenSlides>0</HiddenSlides>
  <MMClips>3</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79</vt:i4>
      </vt:variant>
    </vt:vector>
  </HeadingPairs>
  <TitlesOfParts>
    <vt:vector size="87" baseType="lpstr">
      <vt:lpstr>Arial</vt:lpstr>
      <vt:lpstr>Arial Rounded MT Bold</vt:lpstr>
      <vt:lpstr>Calibri</vt:lpstr>
      <vt:lpstr>David</vt:lpstr>
      <vt:lpstr>Times New Roman</vt:lpstr>
      <vt:lpstr>1_Default Design</vt:lpstr>
      <vt:lpstr>3_Default Design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3493</cp:revision>
  <dcterms:created xsi:type="dcterms:W3CDTF">2006-04-21T19:34:43Z</dcterms:created>
  <dcterms:modified xsi:type="dcterms:W3CDTF">2020-03-21T14:01:55Z</dcterms:modified>
</cp:coreProperties>
</file>