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2" r:id="rId3"/>
  </p:sldMasterIdLst>
  <p:notesMasterIdLst>
    <p:notesMasterId r:id="rId105"/>
  </p:notesMasterIdLst>
  <p:handoutMasterIdLst>
    <p:handoutMasterId r:id="rId106"/>
  </p:handoutMasterIdLst>
  <p:sldIdLst>
    <p:sldId id="2045" r:id="rId4"/>
    <p:sldId id="61474" r:id="rId5"/>
    <p:sldId id="61452" r:id="rId6"/>
    <p:sldId id="61453" r:id="rId7"/>
    <p:sldId id="61456" r:id="rId8"/>
    <p:sldId id="61463" r:id="rId9"/>
    <p:sldId id="61415" r:id="rId10"/>
    <p:sldId id="61441" r:id="rId11"/>
    <p:sldId id="61457" r:id="rId12"/>
    <p:sldId id="61462" r:id="rId13"/>
    <p:sldId id="61422" r:id="rId14"/>
    <p:sldId id="61425" r:id="rId15"/>
    <p:sldId id="61421" r:id="rId16"/>
    <p:sldId id="61464" r:id="rId17"/>
    <p:sldId id="61403" r:id="rId18"/>
    <p:sldId id="61401" r:id="rId19"/>
    <p:sldId id="61417" r:id="rId20"/>
    <p:sldId id="61418" r:id="rId21"/>
    <p:sldId id="61444" r:id="rId22"/>
    <p:sldId id="61443" r:id="rId23"/>
    <p:sldId id="61477" r:id="rId24"/>
    <p:sldId id="61405" r:id="rId25"/>
    <p:sldId id="61372" r:id="rId26"/>
    <p:sldId id="61437" r:id="rId27"/>
    <p:sldId id="61455" r:id="rId28"/>
    <p:sldId id="61467" r:id="rId29"/>
    <p:sldId id="61465" r:id="rId30"/>
    <p:sldId id="61371" r:id="rId31"/>
    <p:sldId id="61458" r:id="rId32"/>
    <p:sldId id="61416" r:id="rId33"/>
    <p:sldId id="61411" r:id="rId34"/>
    <p:sldId id="61468" r:id="rId35"/>
    <p:sldId id="61410" r:id="rId36"/>
    <p:sldId id="61412" r:id="rId37"/>
    <p:sldId id="61413" r:id="rId38"/>
    <p:sldId id="61404" r:id="rId39"/>
    <p:sldId id="61475" r:id="rId40"/>
    <p:sldId id="61473" r:id="rId41"/>
    <p:sldId id="61454" r:id="rId42"/>
    <p:sldId id="3132" r:id="rId43"/>
    <p:sldId id="3104" r:id="rId44"/>
    <p:sldId id="3105" r:id="rId45"/>
    <p:sldId id="3121" r:id="rId46"/>
    <p:sldId id="3106" r:id="rId47"/>
    <p:sldId id="3122" r:id="rId48"/>
    <p:sldId id="3119" r:id="rId49"/>
    <p:sldId id="3120" r:id="rId50"/>
    <p:sldId id="3107" r:id="rId51"/>
    <p:sldId id="61438" r:id="rId52"/>
    <p:sldId id="3083" r:id="rId53"/>
    <p:sldId id="3084" r:id="rId54"/>
    <p:sldId id="3111" r:id="rId55"/>
    <p:sldId id="3087" r:id="rId56"/>
    <p:sldId id="61471" r:id="rId57"/>
    <p:sldId id="61424" r:id="rId58"/>
    <p:sldId id="343" r:id="rId59"/>
    <p:sldId id="61442" r:id="rId60"/>
    <p:sldId id="344" r:id="rId61"/>
    <p:sldId id="345" r:id="rId62"/>
    <p:sldId id="352" r:id="rId63"/>
    <p:sldId id="348" r:id="rId64"/>
    <p:sldId id="349" r:id="rId65"/>
    <p:sldId id="351" r:id="rId66"/>
    <p:sldId id="271" r:id="rId67"/>
    <p:sldId id="353" r:id="rId68"/>
    <p:sldId id="354" r:id="rId69"/>
    <p:sldId id="350" r:id="rId70"/>
    <p:sldId id="355" r:id="rId71"/>
    <p:sldId id="61433" r:id="rId72"/>
    <p:sldId id="61472" r:id="rId73"/>
    <p:sldId id="61419" r:id="rId74"/>
    <p:sldId id="61476" r:id="rId75"/>
    <p:sldId id="61423" r:id="rId76"/>
    <p:sldId id="61478" r:id="rId77"/>
    <p:sldId id="61399" r:id="rId78"/>
    <p:sldId id="61445" r:id="rId79"/>
    <p:sldId id="61446" r:id="rId80"/>
    <p:sldId id="61429" r:id="rId81"/>
    <p:sldId id="61408" r:id="rId82"/>
    <p:sldId id="61407" r:id="rId83"/>
    <p:sldId id="61409" r:id="rId84"/>
    <p:sldId id="61459" r:id="rId85"/>
    <p:sldId id="61427" r:id="rId86"/>
    <p:sldId id="61428" r:id="rId87"/>
    <p:sldId id="61398" r:id="rId88"/>
    <p:sldId id="61466" r:id="rId89"/>
    <p:sldId id="61439" r:id="rId90"/>
    <p:sldId id="61470" r:id="rId91"/>
    <p:sldId id="61440" r:id="rId92"/>
    <p:sldId id="61447" r:id="rId93"/>
    <p:sldId id="61469" r:id="rId94"/>
    <p:sldId id="61479" r:id="rId95"/>
    <p:sldId id="61451" r:id="rId96"/>
    <p:sldId id="61461" r:id="rId97"/>
    <p:sldId id="61450" r:id="rId98"/>
    <p:sldId id="61460" r:id="rId99"/>
    <p:sldId id="61480" r:id="rId100"/>
    <p:sldId id="61481" r:id="rId101"/>
    <p:sldId id="61381" r:id="rId102"/>
    <p:sldId id="61449" r:id="rId103"/>
    <p:sldId id="256" r:id="rId104"/>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1945" autoAdjust="0"/>
  </p:normalViewPr>
  <p:slideViewPr>
    <p:cSldViewPr>
      <p:cViewPr varScale="1">
        <p:scale>
          <a:sx n="82" d="100"/>
          <a:sy n="82" d="100"/>
        </p:scale>
        <p:origin x="102" y="82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512"/>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commentAuthors" Target="commentAuthor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Pesakh 5780 Seder alone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4,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Pesakh 5780 Seder alone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4,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orldisraelnews.com/israel-ranked-first-for-corona-safety-by-hong-kong-think-tank-that-caught-netanyahus-eye/?utm_source=MadMimi&amp;utm_medium=email&amp;utm_content=Israel%27s+Top+Leaders+in+Quarantine%3B+Bnei+Brak+Declared+%E2%80%98Restricted+Zone%E2%80%99%2C+Thousands+Evacuated%3B+Arabs+Riot+in+Jaffa%3B+Biden+Urges+Trump+to+Ease+Iran+Sanctions&amp;utm_campaign=20200403_m157711985_Israel%27s+Top+Leaders+in+Quarantine%3B+Bnei+Brak+Declared+%E2%80%98Restricted+Zone%E2%80%99%2C+Thousands+Evacuated%3B+Arabs+Riot+in+Jaffa%3B+Biden+Urges+Trump+to+Ease+Iran+Sanctions&amp;utm_term=_0D_0A_09_09_09_09_09_09_09_09_09_09Read+Now_0D_0A_09_09_09_09_09_09_09_09_0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finews.com/en/news/april-3-2020/israel-rated-the-highest-in-coronavirus-safety?subscribed=true&amp;mc_cid=f54ee11144&amp;mc_eid=%5bUNIQID%5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orldisraelnews.com/israel-ranked-first-for-corona-safety-by-hong-kong-think-tank-that-caught-netanyahus-eye/?utm_source=MadMimi&amp;utm_medium=email&amp;utm_content=Israel%27s+Top+Leaders+in+Quarantine%3B+Bnei+Brak+Declared+%E2%80%98Restricted+Zone%E2%80%99%2C+Thousands+Evacuated%3B+Arabs+Riot+in+Jaffa%3B+Biden+Urges+Trump+to+Ease+Iran+Sanctions&amp;utm_campaign=20200403_m157711985_Israel%27s+Top+Leaders+in+Quarantine%3B+Bnei+Brak+Declared+%E2%80%98Restricted+Zone%E2%80%99%2C+Thousands+Evacuated%3B+Arabs+Riot+in+Jaffa%3B+Biden+Urges+Trump+to+Ease+Iran+Sanctions&amp;utm_term=_0D_0A_09_09_09_09_09_09_09_09_09_09Read+Now_0D_0A_09_09_09_09_09_09_09_09_0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orldisraelnews.com/israel-ranked-first-for-corona-safety-by-hong-kong-think-tank-that-caught-netanyahus-eye/?utm_source=MadMimi&amp;utm_medium=email&amp;utm_content=Israel%27s+Top+Leaders+in+Quarantine%3B+Bnei+Brak+Declared+%E2%80%98Restricted+Zone%E2%80%99%2C+Thousands+Evacuated%3B+Arabs+Riot+in+Jaffa%3B+Biden+Urges+Trump+to+Ease+Iran+Sanctions&amp;utm_campaign=20200403_m157711985_Israel%27s+Top+Leaders+in+Quarantine%3B+Bnei+Brak+Declared+%E2%80%98Restricted+Zone%E2%80%99%2C+Thousands+Evacuated%3B+Arabs+Riot+in+Jaffa%3B+Biden+Urges+Trump+to+Ease+Iran+Sanctions&amp;utm_term=_0D_0A_09_09_09_09_09_09_09_09_09_09Read+Now_0D_0A_09_09_09_09_09_09_09_09_0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sraeltoday.co.il/read/messiah-will-come-by-passover-says-israel-health-minist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hejewishvoice.com/2020/04/netanyahu-senior-officials-quarantined-after-israels-health-minister-tests-positive-for-coronaviru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thejewishvoice.com/2020/04/netanyahu-senior-officials-quarantined-after-israels-health-minister-tests-positive-for-coronaviru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thejewishvoice.com/2020/04/netanyahu-senior-officials-quarantined-after-israels-health-minister-tests-positive-for-coronaviru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thejewishvoice.com/2020/04/netanyahu-senior-officials-quarantined-after-israels-health-minister-tests-positive-for-coronaviru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mailto:communications@jocogov.org"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washingtonpost.com/world/the_americas/coronavirus-guayaquil-ecuador-bodies-corpses-streets/2020/04/03/79c786c8-7522-11ea-ad9b-254ec99993bc_story.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washingtonpost.com/world/the_americas/coronavirus-guayaquil-ecuador-bodies-corpses-streets/2020/04/03/79c786c8-7522-11ea-ad9b-254ec99993bc_story.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uffpost.com/entry/fruit-bat-quarter-american-samoa-coin_l_5e160afcc5b66361cb5e578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orldisraelnews.com/watch-israeli-police-promise-passover-patrols-to-prevent-family-get-togethers/?utm_source=MadMimi&amp;utm_medium=email&amp;utm_content=%27Bnei+Brak+Like+Italy%27%3A+Israeli+Health+Minister+Calls+for+Full+Lockdown%3B+Quarantine+Lapse+at+Ben-Gurion+Airport%3B+Israel+Promises+Passover+Patrols&amp;utm_campaign=20200401_m157676914_%27Bnei+Brak+Like+Italy%27%3A+Israeli+Health+Minister+Calls+for+Full+Lockdown%3B+Quarantine+Lapse+at+Ben-Gurion+Airport%3B+Israel+Promises+Passover+Patrols&amp;utm_term=F200401TN15-600x315_jp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orldisraelnews.com/watch-israeli-police-promise-passover-patrols-to-prevent-family-get-togethers/?utm_source=MadMimi&amp;utm_medium=email&amp;utm_content=%27Bnei+Brak+Like+Italy%27%3A+Israeli+Health+Minister+Calls+for+Full+Lockdown%3B+Quarantine+Lapse+at+Ben-Gurion+Airport%3B+Israel+Promises+Passover+Patrols&amp;utm_campaign=20200401_m157676914_%27Bnei+Brak+Like+Italy%27%3A+Israeli+Health+Minister+Calls+for+Full+Lockdown%3B+Quarantine+Lapse+at+Ben-Gurion+Airport%3B+Israel+Promises+Passover+Patrols&amp;utm_term=F200401TN15-600x315_jp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orldisraelnews.com/watch-israeli-police-promise-passover-patrols-to-prevent-family-get-togethers/?utm_source=MadMimi&amp;utm_medium=email&amp;utm_content=%27Bnei+Brak+Like+Italy%27%3A+Israeli+Health+Minister+Calls+for+Full+Lockdown%3B+Quarantine+Lapse+at+Ben-Gurion+Airport%3B+Israel+Promises+Passover+Patrols&amp;utm_campaign=20200401_m157676914_%27Bnei+Brak+Like+Italy%27%3A+Israeli+Health+Minister+Calls+for+Full+Lockdown%3B+Quarantine+Lapse+at+Ben-Gurion+Airport%3B+Israel+Promises+Passover+Patrols&amp;utm_term=F200401TN15-600x315_jp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thoughtco.com/passover-forbidden-foods-2076548"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ulpanor.com/category/newletter/"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vox.com/2014/4/14/5613562/why-passover-is-such-a-big-deal-for-american-jews-in-one-chart"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uffpost.com/entry/fruit-bat-quarter-american-samoa-coin_l_5e160afcc5b66361cb5e578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charismanews.com/opinion/in-the-line-of-fire/80603-getting-god-s-perspective-on-the-current-crisis?utm_source=In%20the%20Line%20of%20Fire&amp;utm_medium=email&amp;utm_content=subscriber_id:5194514&amp;utm_campaign=Blogger%20-%20Michael%20Brown%20-%202020-04-03"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charismanews.com/opinion/in-the-line-of-fire/80603-getting-god-s-perspective-on-the-current-crisis?utm_source=In%20the%20Line%20of%20Fire&amp;utm_medium=email&amp;utm_content=subscriber_id:5194514&amp;utm_campaign=Blogger%20-%20Michael%20Brown%20-%202020-04-03"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incinnati.com/story/news/2020/01/10/u-s-mint-samoan-fruit-bat-new-quarter-2020/443059300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davidstent.org/passover-plagues-and-the-god-of-the-hebrews/"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davidstent.org/passover-plagues-and-the-god-of-the-hebrews/"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davidstent.org/passover-plagues-and-the-god-of-the-hebrews/"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orldisraelnews.com/watch-nearly-3-in-10-americans-say-coronavirus-is-wake-up-call-from-god-and-sign-of-biblical-last-days/?utm_source=MadMimi&amp;utm_medium=email&amp;utm_content=Netanyahu+Back+in+Quarantine%3B+Bnei+Brak+Finally+Fears+Virus%3B+Israeli+Health+Minister+Tests+Positive%3B+China+Blasts+Trump%3B+Corona+Fueling+Anti-Semitism&amp;utm_campaign=20200402_m157693566_Netanyahu+Back+in+Quarantine%3B+Bnei+Brak+Finally+Fears+Virus%3B+Israeli+Health+Minister+Tests+Positive%3B+China+Blasts+Trump%3B+Corona+Fueling+Anti-Semitism&amp;utm_term=shutterstock_1023661171-600x315_jpg"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charismamail.com/ga/webviews/4-5194514-58-34149-35436-83825-ba1db0f9f6"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charismamail.com/ga/webviews/4-5194514-58-34149-35436-83825-ba1db0f9f6"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charismamail.com/ga/webviews/4-5194514-58-34149-35436-83825-ba1db0f9f6"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unitedwithisrael.org/watch-top-5-ways-to-stay-positive-and-productive-during-crisis/?utm_source=MadMimi&amp;utm_medium=email&amp;utm_content=Israel%27s+Corona+Vaccine+Testing+on+the+Way%27%3B+Google+and+Apple+MUST+Ban+App+Spreading+Anti-Semitic+Corona+Conspiracies%3B+Stop+Blaming+Others+for+Corona%21&amp;utm_campaign=20200403_m157709882_Israel%27s+Corona+Vaccine+Testing+on+the+Way%27%3B+Google+and+Apple+MUST+Ban+App+Spreading+Anti-Semitic+Corona+Conspiracies%3B+Stop+Blaming+Others+for+Corona%21&amp;utm_term=shutterstock_1276178860-209x139_jpg"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hehill.com/opinion/international/490528-china-must-close-down-wet-markets-no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vfinews.com/en/news/april-3-2020/ongoing-pa-incitement?subscribed=true&amp;mc_cid=f54ee11144&amp;mc_eid=%5bUNIQID%5d"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hehill.com/opinion/international/490528-china-must-close-down-wet-markets-no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www.google.com/search?q=coronavirus+tips&amp;fbx=dothefive"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Pesakh 5780 Seder alone</a:t>
            </a:r>
          </a:p>
        </p:txBody>
      </p:sp>
      <p:sp>
        <p:nvSpPr>
          <p:cNvPr id="5" name="Rectangle 3"/>
          <p:cNvSpPr>
            <a:spLocks noGrp="1" noChangeArrowheads="1"/>
          </p:cNvSpPr>
          <p:nvPr>
            <p:ph type="dt" idx="1"/>
          </p:nvPr>
        </p:nvSpPr>
        <p:spPr>
          <a:ln/>
        </p:spPr>
        <p:txBody>
          <a:bodyPr/>
          <a:lstStyle/>
          <a:p>
            <a:r>
              <a:rPr lang="en-US" altLang="en-US">
                <a:solidFill>
                  <a:prstClr val="white"/>
                </a:solidFill>
              </a:rPr>
              <a:t>April 4,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659587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Judith Kaufman</a:t>
            </a:r>
          </a:p>
          <a:p>
            <a:endParaRPr lang="en-US" sz="1050" dirty="0">
              <a:hlinkClick r:id="rId3"/>
            </a:endParaRPr>
          </a:p>
          <a:p>
            <a:r>
              <a:rPr lang="en-US" sz="1050" dirty="0">
                <a:hlinkClick r:id="rId3"/>
              </a:rPr>
              <a:t>https://worldisraelnews.com/israel-ranked-first-for-corona-safety-by-hong-kong-think-tank-that-caught-netanyahus-eye/?utm_source=MadMimi&amp;utm_medium=email&amp;utm_content=Israel%27s+Top+Leaders+in+Quarantine%3B+Bnei+Brak+Declared+%E2%80%98Restricted+Zone%E2%80%99%2C+Thousands+Evacuated%3B+Arabs+Riot+in+Jaffa%3B+Biden+Urges+Trump+to+Ease+Iran+Sanctions&amp;utm_campaign=20200403_m157711985_Israel%27s+Top+Leaders+in+Quarantine%3B+Bnei+Brak+Declared+%E2%80%98Restricted+Zone%E2%80%99%2C+Thousands+Evacuated%3B+Arabs+Riot+in+Jaffa%3B+Biden+Urges+Trump+to+Ease+Iran+Sanctions&amp;utm_term=_0D_0A_09_09_09_09_09_09_09_09_09_09Read+Now_0D_0A_09_09_09_09_09_09_09_09_09</a:t>
            </a:r>
            <a:endParaRPr lang="en-US" sz="105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62432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https://vfinews.com/en/news/april-3-2020/israel-rated-the-highest-in-coronavirus-safety?subscribed=true&amp;mc_cid=f54ee11144&amp;mc_eid=[UNIQID]</a:t>
            </a:r>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700885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hlinkClick r:id="rId3"/>
              </a:rPr>
              <a:t>https://worldisraelnews.com/israel-ranked-first-for-corona-safety-by-hong-kong-think-tank-that-caught-netanyahus-eye/?utm_source=MadMimi&amp;utm_medium=email&amp;utm_content=Israel%27s+Top+Leaders+in+Quarantine%3B+Bnei+Brak+Declared+%E2%80%98Restricted+Zone%E2%80%99%2C+Thousands+Evacuated%3B+Arabs+Riot+in+Jaffa%3B+Biden+Urges+Trump+to+Ease+Iran+Sanctions&amp;utm_campaign=20200403_m157711985_Israel%27s+Top+Leaders+in+Quarantine%3B+Bnei+Brak+Declared+%E2%80%98Restricted+Zone%E2%80%99%2C+Thousands+Evacuated%3B+Arabs+Riot+in+Jaffa%3B+Biden+Urges+Trump+to+Ease+Iran+Sanctions&amp;utm_term=_0D_0A_09_09_09_09_09_09_09_09_09_09Read+Now_0D_0A_09_09_09_09_09_09_09_09_09</a:t>
            </a:r>
            <a:endParaRPr lang="en-US" sz="900" dirty="0"/>
          </a:p>
          <a:p>
            <a:endParaRPr lang="en-US" sz="90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520269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hlinkClick r:id="rId3"/>
              </a:rPr>
              <a:t>https://worldisraelnews.com/israel-ranked-first-for-corona-safety-by-hong-kong-think-tank-that-caught-netanyahus-eye/?utm_source=MadMimi&amp;utm_medium=email&amp;utm_content=Israel%27s+Top+Leaders+in+Quarantine%3B+Bnei+Brak+Declared+%E2%80%98Restricted+Zone%E2%80%99%2C+Thousands+Evacuated%3B+Arabs+Riot+in+Jaffa%3B+Biden+Urges+Trump+to+Ease+Iran+Sanctions&amp;utm_campaign=20200403_m157711985_Israel%27s+Top+Leaders+in+Quarantine%3B+Bnei+Brak+Declared+%E2%80%98Restricted+Zone%E2%80%99%2C+Thousands+Evacuated%3B+Arabs+Riot+in+Jaffa%3B+Biden+Urges+Trump+to+Ease+Iran+Sanctions&amp;utm_term=_0D_0A_09_09_09_09_09_09_09_09_09_09Read+Now_0D_0A_09_09_09_09_09_09_09_09_09</a:t>
            </a:r>
            <a:endParaRPr lang="en-US" sz="900" dirty="0"/>
          </a:p>
          <a:p>
            <a:endParaRPr lang="en-US" sz="90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3345709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087643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Keep that date in mind.</a:t>
            </a:r>
            <a:endParaRPr lang="en-US" sz="2000" b="1" dirty="0">
              <a:hlinkClick r:id="rId3"/>
            </a:endParaRPr>
          </a:p>
          <a:p>
            <a:endParaRPr lang="en-US" sz="1050" dirty="0">
              <a:hlinkClick r:id="rId3"/>
            </a:endParaRPr>
          </a:p>
          <a:p>
            <a:r>
              <a:rPr lang="en-US" sz="1050" dirty="0">
                <a:hlinkClick r:id="rId3"/>
              </a:rPr>
              <a:t>https://www.israeltoday.co.il/read/messiah-will-come-by-passover-says-israel-health-minister/</a:t>
            </a:r>
            <a:endParaRPr lang="en-US" sz="105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3033409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Combination of Israeli confidence and religious fervor?</a:t>
            </a:r>
            <a:endParaRPr lang="en-US" sz="2000" b="1" dirty="0">
              <a:hlinkClick r:id="rId3"/>
            </a:endParaRPr>
          </a:p>
          <a:p>
            <a:endParaRPr lang="en-US" sz="1050" dirty="0">
              <a:hlinkClick r:id="rId3"/>
            </a:endParaRPr>
          </a:p>
          <a:p>
            <a:r>
              <a:rPr lang="en-US" sz="1050" dirty="0">
                <a:hlinkClick r:id="rId3"/>
              </a:rPr>
              <a:t>http://thejewishvoice.com/2020/04/netanyahu-senior-officials-quarantined-after-israels-health-minister-tests-positive-for-coronavirus/</a:t>
            </a:r>
            <a:endParaRPr lang="en-US" sz="105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304312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http://thejewishvoice.com/2020/04/netanyahu-senior-officials-quarantined-after-israels-health-minister-tests-positive-for-coronavirus/</a:t>
            </a:r>
            <a:endParaRPr lang="en-US" sz="105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811602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http://thejewishvoice.com/2020/04/netanyahu-senior-officials-quarantined-after-israels-health-minister-tests-positive-for-coronavirus/</a:t>
            </a:r>
            <a:endParaRPr lang="en-US" sz="105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79658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404845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http://thejewishvoice.com/2020/04/netanyahu-senior-officials-quarantined-after-israels-health-minister-tests-positive-for-coronavirus/</a:t>
            </a:r>
            <a:endParaRPr lang="en-US" sz="105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572821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379610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800"/>
            <a:ext cx="6156325" cy="47244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b="1" dirty="0">
                <a:solidFill>
                  <a:srgbClr val="FFFF99"/>
                </a:solidFill>
              </a:rPr>
              <a:t>Nearly doubled in a week!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hlinkClick r:id="rId3"/>
              </a:rPr>
              <a:t>https://www.worldometers.info/coronavirus/</a:t>
            </a:r>
            <a:endParaRPr lang="en-US" sz="1100" dirty="0"/>
          </a:p>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958684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https://www.worldometers.info/coronavirus/</a:t>
            </a:r>
            <a:endParaRPr lang="en-US" sz="105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162582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0999"/>
            <a:ext cx="6232525" cy="4494213"/>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b="1" dirty="0"/>
              <a:t>Currently, to most if not all of us here, this worldwide plague is a bit of a phantasm, a scary issue far away and almost a bad dream.  We have zero congregants or extended families of congregants who are infected.  I have zero siblings, cousins, etc., afflicted.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b="1" dirty="0"/>
              <a:t>But, what about </a:t>
            </a:r>
            <a:r>
              <a:rPr lang="en-US" altLang="en-US" b="1" dirty="0"/>
              <a:t>when it gets to our doors.  What about when a loved one </a:t>
            </a:r>
            <a:r>
              <a:rPr lang="en-US" altLang="en-US" b="1" u="sng" dirty="0"/>
              <a:t>dies</a:t>
            </a:r>
            <a:r>
              <a:rPr lang="en-US" altLang="en-US" b="1" dirty="0"/>
              <a:t>?</a:t>
            </a:r>
            <a:endParaRPr lang="en-US" b="1" dirty="0">
              <a:hlinkClick r:id="rId3"/>
            </a:endParaRPr>
          </a:p>
          <a:p>
            <a:r>
              <a:rPr lang="en-US" b="1" dirty="0"/>
              <a:t>In Ecuador, health system so overrun that dead bodies are accumulating in the street.</a:t>
            </a:r>
          </a:p>
          <a:p>
            <a:endParaRPr lang="en-US" sz="1100" b="1" i="0" kern="1200" dirty="0">
              <a:solidFill>
                <a:schemeClr val="tx1"/>
              </a:solidFill>
              <a:effectLst/>
              <a:latin typeface="Arial Rounded MT Bold" pitchFamily="34" charset="0"/>
              <a:ea typeface="+mn-ea"/>
              <a:cs typeface="Arial" charset="0"/>
            </a:endParaRPr>
          </a:p>
          <a:p>
            <a:r>
              <a:rPr lang="en-US" sz="1100" b="1" i="0" kern="1200" dirty="0">
                <a:solidFill>
                  <a:schemeClr val="tx1"/>
                </a:solidFill>
                <a:effectLst/>
                <a:latin typeface="Arial Rounded MT Bold" pitchFamily="34" charset="0"/>
                <a:ea typeface="+mn-ea"/>
                <a:cs typeface="Arial" charset="0"/>
              </a:rPr>
              <a:t>Johnson County Government</a:t>
            </a:r>
            <a:r>
              <a:rPr lang="en-US" sz="1100" b="0" i="0" kern="1200" dirty="0">
                <a:solidFill>
                  <a:schemeClr val="tx1"/>
                </a:solidFill>
                <a:effectLst/>
                <a:latin typeface="Arial Rounded MT Bold" pitchFamily="34" charset="0"/>
                <a:ea typeface="+mn-ea"/>
                <a:cs typeface="Arial" charset="0"/>
              </a:rPr>
              <a:t> </a:t>
            </a:r>
            <a:r>
              <a:rPr lang="en-US" sz="1100" b="0" i="0" kern="1200" dirty="0">
                <a:solidFill>
                  <a:schemeClr val="tx1"/>
                </a:solidFill>
                <a:effectLst/>
                <a:latin typeface="Arial Rounded MT Bold" pitchFamily="34" charset="0"/>
                <a:ea typeface="+mn-ea"/>
                <a:cs typeface="Arial" charset="0"/>
                <a:hlinkClick r:id="rId4"/>
              </a:rPr>
              <a:t>communications@jocogov.org</a:t>
            </a:r>
            <a:endParaRPr lang="en-US" sz="1100" b="0" i="0" kern="1200" dirty="0">
              <a:solidFill>
                <a:schemeClr val="tx1"/>
              </a:solidFill>
              <a:effectLst/>
              <a:latin typeface="Arial Rounded MT Bold" pitchFamily="34" charset="0"/>
              <a:ea typeface="+mn-ea"/>
              <a:cs typeface="Arial" charset="0"/>
            </a:endParaRPr>
          </a:p>
          <a:p>
            <a:endParaRPr lang="en-US" sz="110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2626473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hlinkClick r:id="rId3"/>
              </a:rPr>
              <a:t>https://www.washingtonpost.com/world/the_americas/coronavirus-guayaquil-ecuador-bodies-corpses-streets/2020/04/03/79c786c8-7522-11ea-ad9b-254ec99993bc_story.html</a:t>
            </a:r>
            <a:endParaRPr lang="en-US" sz="100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897731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hlinkClick r:id="rId3"/>
              </a:rPr>
              <a:t>https://www.washingtonpost.com/world/the_americas/coronavirus-guayaquil-ecuador-bodies-corpses-streets/2020/04/03/79c786c8-7522-11ea-ad9b-254ec99993bc_story.html</a:t>
            </a:r>
            <a:endParaRPr lang="en-US" sz="100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663913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4176256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[Dawn pointed this out to me.] </a:t>
            </a:r>
          </a:p>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230041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[Dawn pointed this out to me.] </a:t>
            </a:r>
          </a:p>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79878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https://www.huffpost.com/entry/fruit-bat-quarter-american-samoa-coin_l_5e160afcc5b66361cb5e5788</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Pesakh 5780 Seder alone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4,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64905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Pesakh 5780 Seder alone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4,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72217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orldisraelnews.com/watch-israeli-police-promise-passover-patrols-to-prevent-family-get-togethers/?utm_source=MadMimi&amp;utm_medium=email&amp;utm_content=%27Bnei+Brak+Like+Italy%27%3A+Israeli+Health+Minister+Calls+for+Full+Lockdown%3B+Quarantine+Lapse+at+Ben-Gurion+Airport%3B+Israel+Promises+Passover+Patrols&amp;utm_campaign=20200401_m157676914_%27Bnei+Brak+Like+Italy%27%3A+Israeli+Health+Minister+Calls+for+Full+Lockdown%3B+Quarantine+Lapse+at+Ben-Gurion+Airport%3B+Israel+Promises+Passover+Patrols&amp;utm_term=F200401TN15-600x315_jpg</a:t>
            </a:r>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846668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orldisraelnews.com/watch-israeli-police-promise-passover-patrols-to-prevent-family-get-togethers/?utm_source=MadMimi&amp;utm_medium=email&amp;utm_content=%27Bnei+Brak+Like+Italy%27%3A+Israeli+Health+Minister+Calls+for+Full+Lockdown%3B+Quarantine+Lapse+at+Ben-Gurion+Airport%3B+Israel+Promises+Passover+Patrols&amp;utm_campaign=20200401_m157676914_%27Bnei+Brak+Like+Italy%27%3A+Israeli+Health+Minister+Calls+for+Full+Lockdown%3B+Quarantine+Lapse+at+Ben-Gurion+Airport%3B+Israel+Promises+Passover+Patrols&amp;utm_term=F200401TN15-600x315_jpg</a:t>
            </a:r>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771651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orldisraelnews.com/watch-israeli-police-promise-passover-patrols-to-prevent-family-get-togethers/?utm_source=MadMimi&amp;utm_medium=email&amp;utm_content=%27Bnei+Brak+Like+Italy%27%3A+Israeli+Health+Minister+Calls+for+Full+Lockdown%3B+Quarantine+Lapse+at+Ben-Gurion+Airport%3B+Israel+Promises+Passover+Patrols&amp;utm_campaign=20200401_m157676914_%27Bnei+Brak+Like+Italy%27%3A+Israeli+Health+Minister+Calls+for+Full+Lockdown%3B+Quarantine+Lapse+at+Ben-Gurion+Airport%3B+Israel+Promises+Passover+Patrols&amp;utm_term=F200401TN15-600x315_jpg</a:t>
            </a:r>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512164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751166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Leaven, leavened food, confusing.  Need the Hebrew…</a:t>
            </a:r>
          </a:p>
        </p:txBody>
      </p:sp>
    </p:spTree>
    <p:extLst>
      <p:ext uri="{BB962C8B-B14F-4D97-AF65-F5344CB8AC3E}">
        <p14:creationId xmlns:p14="http://schemas.microsoft.com/office/powerpoint/2010/main" val="3798782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598129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Leaven, leavened food, confusing.  Need the Hebrew…</a:t>
            </a:r>
          </a:p>
        </p:txBody>
      </p:sp>
    </p:spTree>
    <p:extLst>
      <p:ext uri="{BB962C8B-B14F-4D97-AF65-F5344CB8AC3E}">
        <p14:creationId xmlns:p14="http://schemas.microsoft.com/office/powerpoint/2010/main" val="2888899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err="1"/>
              <a:t>Khametz</a:t>
            </a:r>
            <a:r>
              <a:rPr lang="en-US" altLang="en-US" sz="2000" b="1" dirty="0"/>
              <a:t> is the more commonly known word.  Essentially, they are synonyms.  In previous years, I had taught that </a:t>
            </a:r>
            <a:r>
              <a:rPr lang="en-US" altLang="en-US" sz="2000" b="1" dirty="0" err="1"/>
              <a:t>s’or</a:t>
            </a:r>
            <a:r>
              <a:rPr lang="en-US" altLang="en-US" sz="2000" b="1" dirty="0"/>
              <a:t> was yeast or the leavening agent.  Correction!</a:t>
            </a:r>
          </a:p>
          <a:p>
            <a:endParaRPr lang="en-US" altLang="en-US" sz="1050" dirty="0"/>
          </a:p>
          <a:p>
            <a:r>
              <a:rPr lang="en-US" altLang="en-US" sz="1050" dirty="0"/>
              <a:t>https://en.wikipedia.org/wiki/Chametz</a:t>
            </a:r>
          </a:p>
        </p:txBody>
      </p:sp>
    </p:spTree>
    <p:extLst>
      <p:ext uri="{BB962C8B-B14F-4D97-AF65-F5344CB8AC3E}">
        <p14:creationId xmlns:p14="http://schemas.microsoft.com/office/powerpoint/2010/main" val="98883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algn="r"/>
            <a:r>
              <a:rPr lang="en-US" sz="2400" b="1" dirty="0">
                <a:latin typeface="David" panose="020E0502060401010101" pitchFamily="34" charset="-79"/>
                <a:cs typeface="David" panose="020E0502060401010101" pitchFamily="34" charset="-79"/>
              </a:rPr>
              <a:t> fox = </a:t>
            </a:r>
            <a:r>
              <a:rPr lang="he-IL" sz="2400" b="1" dirty="0">
                <a:latin typeface="David" panose="020E0502060401010101" pitchFamily="34" charset="-79"/>
                <a:cs typeface="David" panose="020E0502060401010101" pitchFamily="34" charset="-79"/>
              </a:rPr>
              <a:t>שׁוּעָל</a:t>
            </a:r>
            <a:endParaRPr lang="en-US" altLang="en-US" sz="2400" dirty="0"/>
          </a:p>
        </p:txBody>
      </p:sp>
    </p:spTree>
    <p:extLst>
      <p:ext uri="{BB962C8B-B14F-4D97-AF65-F5344CB8AC3E}">
        <p14:creationId xmlns:p14="http://schemas.microsoft.com/office/powerpoint/2010/main" val="33792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Pesakh 5780 Seder alone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4,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72813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Also Kefir</a:t>
            </a:r>
            <a:endParaRPr lang="en-US" altLang="en-US" sz="1050" dirty="0"/>
          </a:p>
          <a:p>
            <a:endParaRPr lang="en-US" altLang="en-US" sz="1050" dirty="0"/>
          </a:p>
        </p:txBody>
      </p:sp>
    </p:spTree>
    <p:extLst>
      <p:ext uri="{BB962C8B-B14F-4D97-AF65-F5344CB8AC3E}">
        <p14:creationId xmlns:p14="http://schemas.microsoft.com/office/powerpoint/2010/main" val="2083289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Also Kefir</a:t>
            </a:r>
            <a:endParaRPr lang="en-US" altLang="en-US" sz="1050" dirty="0"/>
          </a:p>
          <a:p>
            <a:endParaRPr lang="en-US" altLang="en-US" sz="1050" dirty="0"/>
          </a:p>
        </p:txBody>
      </p:sp>
    </p:spTree>
    <p:extLst>
      <p:ext uri="{BB962C8B-B14F-4D97-AF65-F5344CB8AC3E}">
        <p14:creationId xmlns:p14="http://schemas.microsoft.com/office/powerpoint/2010/main" val="820482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024705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https://www.thoughtco.com/passover-forbidden-foods-2076548</a:t>
            </a:r>
            <a:endParaRPr lang="en-US" altLang="en-US" sz="1050" dirty="0"/>
          </a:p>
          <a:p>
            <a:r>
              <a:rPr lang="en-US" altLang="en-US" dirty="0"/>
              <a:t>Sephardi more Biblical, less add </a:t>
            </a:r>
            <a:r>
              <a:rPr lang="en-US" altLang="en-US" dirty="0" err="1"/>
              <a:t>ons</a:t>
            </a:r>
            <a:r>
              <a:rPr lang="en-US" altLang="en-US" dirty="0"/>
              <a:t>.   Great music too.</a:t>
            </a:r>
          </a:p>
        </p:txBody>
      </p:sp>
    </p:spTree>
    <p:extLst>
      <p:ext uri="{BB962C8B-B14F-4D97-AF65-F5344CB8AC3E}">
        <p14:creationId xmlns:p14="http://schemas.microsoft.com/office/powerpoint/2010/main" val="17862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a:solidFill>
                  <a:schemeClr val="tx1"/>
                </a:solidFill>
                <a:effectLst/>
                <a:latin typeface="Arial Rounded MT Bold" pitchFamily="34" charset="0"/>
                <a:ea typeface="+mn-ea"/>
                <a:cs typeface="Arial" charset="0"/>
                <a:hlinkClick r:id="rId3"/>
              </a:rPr>
              <a:t>https://www.ulpanor.com/category/newletter/</a:t>
            </a:r>
            <a:endParaRPr lang="en-US" sz="1050" b="0" i="0" kern="1200" dirty="0">
              <a:solidFill>
                <a:schemeClr val="tx1"/>
              </a:solidFill>
              <a:effectLst/>
              <a:latin typeface="Arial Rounded MT Bold" pitchFamily="34" charset="0"/>
              <a:ea typeface="+mn-ea"/>
              <a:cs typeface="Arial" charset="0"/>
            </a:endParaRPr>
          </a:p>
          <a:p>
            <a:endParaRPr lang="en-US" sz="105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But personally, I like matzah, the bread of affliction.</a:t>
            </a:r>
          </a:p>
          <a:p>
            <a:endParaRPr lang="en-US" altLang="en-US" sz="1050" b="0" i="0" kern="1200" dirty="0">
              <a:solidFill>
                <a:schemeClr val="tx1"/>
              </a:solidFill>
              <a:effectLst/>
              <a:latin typeface="Arial Rounded MT Bold" pitchFamily="34" charset="0"/>
              <a:ea typeface="+mn-ea"/>
              <a:cs typeface="Arial" charset="0"/>
            </a:endParaRPr>
          </a:p>
          <a:p>
            <a:endParaRPr lang="en-US" altLang="en-US" sz="500" dirty="0"/>
          </a:p>
        </p:txBody>
      </p:sp>
    </p:spTree>
    <p:extLst>
      <p:ext uri="{BB962C8B-B14F-4D97-AF65-F5344CB8AC3E}">
        <p14:creationId xmlns:p14="http://schemas.microsoft.com/office/powerpoint/2010/main" val="3831085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This practice and similar is what spared our people during past plagues, particularly the 1348 Black Plague that decimated Europe.   Of course, then the Jews were blamed, as we are now!</a:t>
            </a:r>
          </a:p>
        </p:txBody>
      </p:sp>
    </p:spTree>
    <p:extLst>
      <p:ext uri="{BB962C8B-B14F-4D97-AF65-F5344CB8AC3E}">
        <p14:creationId xmlns:p14="http://schemas.microsoft.com/office/powerpoint/2010/main" val="1770420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7877150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76205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982168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chametz+burning&amp;safe=active&amp;tbm=isch&amp;tbs=rimg:CXGR7-dDLk5BIjg1IMGltlriQnD5c6B2s6UdbVpRCvMgvCD5eE9MM8tiLT6XdlbuvnKoOO-5WSZnkZtz2ub3eWX4TyoSCTUgwaW2WuJCEWAR8_1Sg2G0sKhIJcPlzoHazpR0RiWrzQiq97U8qEgltWlEK8yC8IBEIpVnCqYqZzSoSCfl4T0wzy2ItET70tzS7UCuxKhIJPpd2Vu6-cqgRoFDs8WYCBXEqEgk477lZJmeRmxGgUOzxZgIFcSoSCXPa5vd5ZfhPEaBQ7PFmAgVx&amp;tbo=u&amp;sa=X&amp;ved=2ahUKEwjFwo7F3YPaAhWKqlMKHVlIAzMQ9C96BAgAEBs&amp;biw=1282&amp;bih=884&amp;dpr=1#imgrc=yXlZZUKJdFanwM:</a:t>
            </a:r>
          </a:p>
          <a:p>
            <a:endParaRPr lang="en-US" altLang="en-US" sz="2000" dirty="0"/>
          </a:p>
          <a:p>
            <a:r>
              <a:rPr lang="en-US" altLang="en-US" sz="2000" dirty="0"/>
              <a:t>A new Israeli military version, getting out the impurities, corruptions..</a:t>
            </a:r>
          </a:p>
        </p:txBody>
      </p:sp>
    </p:spTree>
    <p:extLst>
      <p:ext uri="{BB962C8B-B14F-4D97-AF65-F5344CB8AC3E}">
        <p14:creationId xmlns:p14="http://schemas.microsoft.com/office/powerpoint/2010/main" val="41875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Pesakh 5780 Seder alone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4,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20493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Pesakh 5780 Seder alone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From </a:t>
            </a:r>
            <a:r>
              <a:rPr lang="en-US" altLang="en-US" dirty="0" err="1"/>
              <a:t>Checho</a:t>
            </a:r>
            <a:r>
              <a:rPr lang="en-US" altLang="en-US" dirty="0"/>
              <a:t> Rojas’ Facebook.   </a:t>
            </a:r>
          </a:p>
          <a:p>
            <a:endParaRPr lang="en-US" altLang="en-US" dirty="0"/>
          </a:p>
          <a:p>
            <a:r>
              <a:rPr lang="en-US" altLang="en-US" dirty="0"/>
              <a:t>After we’ve cleaned all, we burn the leftovers.</a:t>
            </a:r>
          </a:p>
        </p:txBody>
      </p:sp>
    </p:spTree>
    <p:extLst>
      <p:ext uri="{BB962C8B-B14F-4D97-AF65-F5344CB8AC3E}">
        <p14:creationId xmlns:p14="http://schemas.microsoft.com/office/powerpoint/2010/main" val="38364413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092331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is it </a:t>
            </a:r>
            <a:r>
              <a:rPr lang="en-US" b="1" dirty="0" err="1"/>
              <a:t>soooooo</a:t>
            </a:r>
            <a:r>
              <a:rPr lang="en-US" b="1" dirty="0"/>
              <a:t> important?   </a:t>
            </a:r>
          </a:p>
          <a:p>
            <a:r>
              <a:rPr lang="en-US" b="1" dirty="0"/>
              <a:t>I know a Russian lady my age, grew up in militantly atheistic communism.  Knew nothing of her Jewish identity, except every Spring her dad would </a:t>
            </a:r>
            <a:r>
              <a:rPr lang="en-US" b="1" u="sng" dirty="0"/>
              <a:t>buy </a:t>
            </a:r>
            <a:r>
              <a:rPr lang="en-US" b="1" u="sng" dirty="0">
                <a:hlinkClick r:id="rId3">
                  <a:extLst>
                    <a:ext uri="{A12FA001-AC4F-418D-AE19-62706E023703}">
                      <ahyp:hlinkClr xmlns:ahyp="http://schemas.microsoft.com/office/drawing/2018/hyperlinkcolor" val="tx"/>
                    </a:ext>
                  </a:extLst>
                </a:hlinkClick>
              </a:rPr>
              <a:t>“holiday crackers.”   Unexplained. </a:t>
            </a:r>
          </a:p>
          <a:p>
            <a:r>
              <a:rPr lang="en-US" b="1" u="sng" dirty="0">
                <a:hlinkClick r:id="rId3">
                  <a:extLst>
                    <a:ext uri="{A12FA001-AC4F-418D-AE19-62706E023703}">
                      <ahyp:hlinkClr xmlns:ahyp="http://schemas.microsoft.com/office/drawing/2018/hyperlinkcolor" val="tx"/>
                    </a:ext>
                  </a:extLst>
                </a:hlinkClick>
              </a:rPr>
              <a:t>Didn’t know Jewish till passport for college admission.  [ignore underlining]</a:t>
            </a:r>
          </a:p>
          <a:p>
            <a:endParaRPr lang="en-US" sz="1000" dirty="0">
              <a:hlinkClick r:id="rId3"/>
            </a:endParaRPr>
          </a:p>
          <a:p>
            <a:r>
              <a:rPr lang="en-US" sz="1000" dirty="0">
                <a:hlinkClick r:id="rId3"/>
              </a:rPr>
              <a:t>https://www.vox.com/2014/4/14/5613562/why-passover-is-such-a-big-deal-for-american-jews-in-one-chart</a:t>
            </a:r>
            <a:endParaRPr lang="en-US" sz="100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Pesakh 5780 Seder alone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4,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025587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B9094AD-B244-443C-94AB-E38099A29D54}"/>
              </a:ext>
            </a:extLst>
          </p:cNvPr>
          <p:cNvSpPr>
            <a:spLocks noGrp="1" noChangeArrowheads="1"/>
          </p:cNvSpPr>
          <p:nvPr>
            <p:ph type="hdr" sz="quarter"/>
          </p:nvPr>
        </p:nvSpPr>
        <p:spPr>
          <a:ln/>
        </p:spPr>
        <p:txBody>
          <a:bodyPr/>
          <a:lstStyle/>
          <a:p>
            <a:r>
              <a:rPr lang="en-US" altLang="en-US"/>
              <a:t>Pesakh 5780 Seder alone</a:t>
            </a:r>
          </a:p>
        </p:txBody>
      </p:sp>
      <p:sp>
        <p:nvSpPr>
          <p:cNvPr id="5" name="Rectangle 3">
            <a:extLst>
              <a:ext uri="{FF2B5EF4-FFF2-40B4-BE49-F238E27FC236}">
                <a16:creationId xmlns:a16="http://schemas.microsoft.com/office/drawing/2014/main" id="{79AB0FB3-53B1-4CE2-A47E-1E498D59918B}"/>
              </a:ext>
            </a:extLst>
          </p:cNvPr>
          <p:cNvSpPr>
            <a:spLocks noGrp="1" noChangeArrowheads="1"/>
          </p:cNvSpPr>
          <p:nvPr>
            <p:ph type="dt" idx="1"/>
          </p:nvPr>
        </p:nvSpPr>
        <p:spPr>
          <a:ln/>
        </p:spPr>
        <p:txBody>
          <a:bodyPr/>
          <a:lstStyle/>
          <a:p>
            <a:r>
              <a:rPr lang="en-US" altLang="en-US"/>
              <a:t>April 4, 2020 5780</a:t>
            </a:r>
          </a:p>
        </p:txBody>
      </p:sp>
      <p:sp>
        <p:nvSpPr>
          <p:cNvPr id="6" name="Rectangle 7">
            <a:extLst>
              <a:ext uri="{FF2B5EF4-FFF2-40B4-BE49-F238E27FC236}">
                <a16:creationId xmlns:a16="http://schemas.microsoft.com/office/drawing/2014/main" id="{A615ED94-D3CA-48CF-9E69-E22523CBB655}"/>
              </a:ext>
            </a:extLst>
          </p:cNvPr>
          <p:cNvSpPr>
            <a:spLocks noGrp="1" noChangeArrowheads="1"/>
          </p:cNvSpPr>
          <p:nvPr>
            <p:ph type="sldNum" sz="quarter" idx="5"/>
          </p:nvPr>
        </p:nvSpPr>
        <p:spPr>
          <a:ln/>
        </p:spPr>
        <p:txBody>
          <a:bodyPr/>
          <a:lstStyle/>
          <a:p>
            <a:fld id="{61563D34-52CE-4140-AEFB-D26048B90C72}" type="slidenum">
              <a:rPr lang="en-US" altLang="en-US"/>
              <a:pPr/>
              <a:t>56</a:t>
            </a:fld>
            <a:endParaRPr lang="en-US" altLang="en-US"/>
          </a:p>
        </p:txBody>
      </p:sp>
      <p:sp>
        <p:nvSpPr>
          <p:cNvPr id="184322" name="Rectangle 2">
            <a:extLst>
              <a:ext uri="{FF2B5EF4-FFF2-40B4-BE49-F238E27FC236}">
                <a16:creationId xmlns:a16="http://schemas.microsoft.com/office/drawing/2014/main" id="{543C4E76-40B5-4512-A0C9-E7DE2B7F17E7}"/>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EA379C61-E858-41DA-BEAE-0C11DB41E4DB}"/>
              </a:ext>
            </a:extLst>
          </p:cNvPr>
          <p:cNvSpPr>
            <a:spLocks noGrp="1" noChangeArrowheads="1"/>
          </p:cNvSpPr>
          <p:nvPr>
            <p:ph type="body" idx="1"/>
          </p:nvPr>
        </p:nvSpPr>
        <p:spPr/>
        <p:txBody>
          <a:bodyPr/>
          <a:lstStyle/>
          <a:p>
            <a:pPr>
              <a:lnSpc>
                <a:spcPct val="80000"/>
              </a:lnSpc>
            </a:pPr>
            <a:endParaRPr lang="en-US" altLang="en-US" sz="800" i="1"/>
          </a:p>
        </p:txBody>
      </p:sp>
    </p:spTree>
    <p:extLst>
      <p:ext uri="{BB962C8B-B14F-4D97-AF65-F5344CB8AC3E}">
        <p14:creationId xmlns:p14="http://schemas.microsoft.com/office/powerpoint/2010/main" val="40324894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40053270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AF6C49-1D61-465E-B5A5-A9FC16D43E94}"/>
              </a:ext>
            </a:extLst>
          </p:cNvPr>
          <p:cNvSpPr>
            <a:spLocks noGrp="1" noChangeArrowheads="1"/>
          </p:cNvSpPr>
          <p:nvPr>
            <p:ph type="hdr" sz="quarter"/>
          </p:nvPr>
        </p:nvSpPr>
        <p:spPr>
          <a:ln/>
        </p:spPr>
        <p:txBody>
          <a:bodyPr/>
          <a:lstStyle/>
          <a:p>
            <a:r>
              <a:rPr lang="en-US" altLang="en-US"/>
              <a:t>Pesakh 5780 Seder alone</a:t>
            </a:r>
          </a:p>
        </p:txBody>
      </p:sp>
      <p:sp>
        <p:nvSpPr>
          <p:cNvPr id="5" name="Rectangle 3">
            <a:extLst>
              <a:ext uri="{FF2B5EF4-FFF2-40B4-BE49-F238E27FC236}">
                <a16:creationId xmlns:a16="http://schemas.microsoft.com/office/drawing/2014/main" id="{4D24F749-4AC1-4798-A13C-B321F958D7D2}"/>
              </a:ext>
            </a:extLst>
          </p:cNvPr>
          <p:cNvSpPr>
            <a:spLocks noGrp="1" noChangeArrowheads="1"/>
          </p:cNvSpPr>
          <p:nvPr>
            <p:ph type="dt" idx="1"/>
          </p:nvPr>
        </p:nvSpPr>
        <p:spPr>
          <a:ln/>
        </p:spPr>
        <p:txBody>
          <a:bodyPr/>
          <a:lstStyle/>
          <a:p>
            <a:r>
              <a:rPr lang="en-US" altLang="en-US"/>
              <a:t>April 4, 2020 5780</a:t>
            </a:r>
          </a:p>
        </p:txBody>
      </p:sp>
      <p:sp>
        <p:nvSpPr>
          <p:cNvPr id="6" name="Rectangle 7">
            <a:extLst>
              <a:ext uri="{FF2B5EF4-FFF2-40B4-BE49-F238E27FC236}">
                <a16:creationId xmlns:a16="http://schemas.microsoft.com/office/drawing/2014/main" id="{16D45B6B-1817-46AB-8755-0554DA93DA6C}"/>
              </a:ext>
            </a:extLst>
          </p:cNvPr>
          <p:cNvSpPr>
            <a:spLocks noGrp="1" noChangeArrowheads="1"/>
          </p:cNvSpPr>
          <p:nvPr>
            <p:ph type="sldNum" sz="quarter" idx="5"/>
          </p:nvPr>
        </p:nvSpPr>
        <p:spPr>
          <a:ln/>
        </p:spPr>
        <p:txBody>
          <a:bodyPr/>
          <a:lstStyle/>
          <a:p>
            <a:fld id="{49E56504-149C-4305-B74E-144B673AE009}" type="slidenum">
              <a:rPr lang="en-US" altLang="en-US"/>
              <a:pPr/>
              <a:t>58</a:t>
            </a:fld>
            <a:endParaRPr lang="en-US" altLang="en-US"/>
          </a:p>
        </p:txBody>
      </p:sp>
      <p:sp>
        <p:nvSpPr>
          <p:cNvPr id="186370" name="Rectangle 2">
            <a:extLst>
              <a:ext uri="{FF2B5EF4-FFF2-40B4-BE49-F238E27FC236}">
                <a16:creationId xmlns:a16="http://schemas.microsoft.com/office/drawing/2014/main" id="{98039779-44E3-442F-BEA1-029D0D56A29A}"/>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D0EC2CF4-A2AA-4601-BB8B-A9DC1ED35BDF}"/>
              </a:ext>
            </a:extLst>
          </p:cNvPr>
          <p:cNvSpPr>
            <a:spLocks noGrp="1" noChangeArrowheads="1"/>
          </p:cNvSpPr>
          <p:nvPr>
            <p:ph type="body" idx="1"/>
          </p:nvPr>
        </p:nvSpPr>
        <p:spPr/>
        <p:txBody>
          <a:bodyPr/>
          <a:lstStyle/>
          <a:p>
            <a:pPr>
              <a:lnSpc>
                <a:spcPct val="80000"/>
              </a:lnSpc>
            </a:pPr>
            <a:endParaRPr lang="en-US" altLang="en-US" sz="800" i="1"/>
          </a:p>
        </p:txBody>
      </p:sp>
    </p:spTree>
    <p:extLst>
      <p:ext uri="{BB962C8B-B14F-4D97-AF65-F5344CB8AC3E}">
        <p14:creationId xmlns:p14="http://schemas.microsoft.com/office/powerpoint/2010/main" val="6137841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7CFC05B-BE52-4134-9E3F-6F724E5E1E6D}"/>
              </a:ext>
            </a:extLst>
          </p:cNvPr>
          <p:cNvSpPr>
            <a:spLocks noGrp="1" noChangeArrowheads="1"/>
          </p:cNvSpPr>
          <p:nvPr>
            <p:ph type="hdr" sz="quarter"/>
          </p:nvPr>
        </p:nvSpPr>
        <p:spPr>
          <a:ln/>
        </p:spPr>
        <p:txBody>
          <a:bodyPr/>
          <a:lstStyle/>
          <a:p>
            <a:r>
              <a:rPr lang="en-US" altLang="en-US"/>
              <a:t>Pesakh 5780 Seder alone</a:t>
            </a:r>
          </a:p>
        </p:txBody>
      </p:sp>
      <p:sp>
        <p:nvSpPr>
          <p:cNvPr id="5" name="Rectangle 3">
            <a:extLst>
              <a:ext uri="{FF2B5EF4-FFF2-40B4-BE49-F238E27FC236}">
                <a16:creationId xmlns:a16="http://schemas.microsoft.com/office/drawing/2014/main" id="{9FC1B238-55A3-47BC-8151-7C9F42E6620F}"/>
              </a:ext>
            </a:extLst>
          </p:cNvPr>
          <p:cNvSpPr>
            <a:spLocks noGrp="1" noChangeArrowheads="1"/>
          </p:cNvSpPr>
          <p:nvPr>
            <p:ph type="dt" idx="1"/>
          </p:nvPr>
        </p:nvSpPr>
        <p:spPr>
          <a:ln/>
        </p:spPr>
        <p:txBody>
          <a:bodyPr/>
          <a:lstStyle/>
          <a:p>
            <a:r>
              <a:rPr lang="en-US" altLang="en-US"/>
              <a:t>April 4, 2020 5780</a:t>
            </a:r>
          </a:p>
        </p:txBody>
      </p:sp>
      <p:sp>
        <p:nvSpPr>
          <p:cNvPr id="6" name="Rectangle 7">
            <a:extLst>
              <a:ext uri="{FF2B5EF4-FFF2-40B4-BE49-F238E27FC236}">
                <a16:creationId xmlns:a16="http://schemas.microsoft.com/office/drawing/2014/main" id="{9B8E5A58-E947-4C59-8C44-F9E78B601459}"/>
              </a:ext>
            </a:extLst>
          </p:cNvPr>
          <p:cNvSpPr>
            <a:spLocks noGrp="1" noChangeArrowheads="1"/>
          </p:cNvSpPr>
          <p:nvPr>
            <p:ph type="sldNum" sz="quarter" idx="5"/>
          </p:nvPr>
        </p:nvSpPr>
        <p:spPr>
          <a:ln/>
        </p:spPr>
        <p:txBody>
          <a:bodyPr/>
          <a:lstStyle/>
          <a:p>
            <a:fld id="{A56ABB1E-D319-4D07-893D-8FBDBF7DF78C}" type="slidenum">
              <a:rPr lang="en-US" altLang="en-US"/>
              <a:pPr/>
              <a:t>59</a:t>
            </a:fld>
            <a:endParaRPr lang="en-US" altLang="en-US"/>
          </a:p>
        </p:txBody>
      </p:sp>
      <p:sp>
        <p:nvSpPr>
          <p:cNvPr id="188418" name="Rectangle 2">
            <a:extLst>
              <a:ext uri="{FF2B5EF4-FFF2-40B4-BE49-F238E27FC236}">
                <a16:creationId xmlns:a16="http://schemas.microsoft.com/office/drawing/2014/main" id="{0AF8E559-DF61-4166-BF7F-B8AD2CCEA84C}"/>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1D4857AA-8E7E-45B7-A0D9-4FF6D9E57DD5}"/>
              </a:ext>
            </a:extLst>
          </p:cNvPr>
          <p:cNvSpPr>
            <a:spLocks noGrp="1" noChangeArrowheads="1"/>
          </p:cNvSpPr>
          <p:nvPr>
            <p:ph type="body" idx="1"/>
          </p:nvPr>
        </p:nvSpPr>
        <p:spPr/>
        <p:txBody>
          <a:bodyPr/>
          <a:lstStyle/>
          <a:p>
            <a:pPr>
              <a:lnSpc>
                <a:spcPct val="80000"/>
              </a:lnSpc>
            </a:pPr>
            <a:r>
              <a:rPr lang="en-US" altLang="en-US" sz="2000" b="1" i="0" dirty="0"/>
              <a:t>Answer:   Community.  Family.  Relationships</a:t>
            </a:r>
          </a:p>
        </p:txBody>
      </p:sp>
    </p:spTree>
    <p:extLst>
      <p:ext uri="{BB962C8B-B14F-4D97-AF65-F5344CB8AC3E}">
        <p14:creationId xmlns:p14="http://schemas.microsoft.com/office/powerpoint/2010/main" val="8777805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87C205B-CC3A-4904-A1DC-3845ACE53321}"/>
              </a:ext>
            </a:extLst>
          </p:cNvPr>
          <p:cNvSpPr>
            <a:spLocks noGrp="1" noChangeArrowheads="1"/>
          </p:cNvSpPr>
          <p:nvPr>
            <p:ph type="hdr" sz="quarter"/>
          </p:nvPr>
        </p:nvSpPr>
        <p:spPr>
          <a:ln/>
        </p:spPr>
        <p:txBody>
          <a:bodyPr/>
          <a:lstStyle/>
          <a:p>
            <a:r>
              <a:rPr lang="en-US" altLang="en-US"/>
              <a:t>Pesakh 5780 Seder alone</a:t>
            </a:r>
          </a:p>
        </p:txBody>
      </p:sp>
      <p:sp>
        <p:nvSpPr>
          <p:cNvPr id="5" name="Rectangle 3">
            <a:extLst>
              <a:ext uri="{FF2B5EF4-FFF2-40B4-BE49-F238E27FC236}">
                <a16:creationId xmlns:a16="http://schemas.microsoft.com/office/drawing/2014/main" id="{6D014205-A6A4-4440-9B71-594E63112257}"/>
              </a:ext>
            </a:extLst>
          </p:cNvPr>
          <p:cNvSpPr>
            <a:spLocks noGrp="1" noChangeArrowheads="1"/>
          </p:cNvSpPr>
          <p:nvPr>
            <p:ph type="dt" idx="1"/>
          </p:nvPr>
        </p:nvSpPr>
        <p:spPr>
          <a:ln/>
        </p:spPr>
        <p:txBody>
          <a:bodyPr/>
          <a:lstStyle/>
          <a:p>
            <a:r>
              <a:rPr lang="en-US" altLang="en-US"/>
              <a:t>April 4, 2020 5780</a:t>
            </a:r>
          </a:p>
        </p:txBody>
      </p:sp>
      <p:sp>
        <p:nvSpPr>
          <p:cNvPr id="6" name="Rectangle 7">
            <a:extLst>
              <a:ext uri="{FF2B5EF4-FFF2-40B4-BE49-F238E27FC236}">
                <a16:creationId xmlns:a16="http://schemas.microsoft.com/office/drawing/2014/main" id="{C1E42110-A78B-40B1-8204-B181113B942A}"/>
              </a:ext>
            </a:extLst>
          </p:cNvPr>
          <p:cNvSpPr>
            <a:spLocks noGrp="1" noChangeArrowheads="1"/>
          </p:cNvSpPr>
          <p:nvPr>
            <p:ph type="sldNum" sz="quarter" idx="5"/>
          </p:nvPr>
        </p:nvSpPr>
        <p:spPr>
          <a:ln/>
        </p:spPr>
        <p:txBody>
          <a:bodyPr/>
          <a:lstStyle/>
          <a:p>
            <a:fld id="{5C4B5891-0241-4468-82C2-B67A92804E8F}" type="slidenum">
              <a:rPr lang="en-US" altLang="en-US"/>
              <a:pPr/>
              <a:t>60</a:t>
            </a:fld>
            <a:endParaRPr lang="en-US" altLang="en-US"/>
          </a:p>
        </p:txBody>
      </p:sp>
      <p:sp>
        <p:nvSpPr>
          <p:cNvPr id="202754" name="Rectangle 2">
            <a:extLst>
              <a:ext uri="{FF2B5EF4-FFF2-40B4-BE49-F238E27FC236}">
                <a16:creationId xmlns:a16="http://schemas.microsoft.com/office/drawing/2014/main" id="{E404BAC2-8F49-433A-9617-7A5123075D2B}"/>
              </a:ext>
            </a:extLst>
          </p:cNvPr>
          <p:cNvSpPr>
            <a:spLocks noGrp="1" noRot="1" noChangeAspect="1" noChangeArrowheads="1" noTextEdit="1"/>
          </p:cNvSpPr>
          <p:nvPr>
            <p:ph type="sldImg"/>
          </p:nvPr>
        </p:nvSpPr>
        <p:spPr>
          <a:ln/>
        </p:spPr>
      </p:sp>
      <p:sp>
        <p:nvSpPr>
          <p:cNvPr id="202755" name="Rectangle 3">
            <a:extLst>
              <a:ext uri="{FF2B5EF4-FFF2-40B4-BE49-F238E27FC236}">
                <a16:creationId xmlns:a16="http://schemas.microsoft.com/office/drawing/2014/main" id="{372B7327-A6E7-4EF0-8DD1-25334B3BD549}"/>
              </a:ext>
            </a:extLst>
          </p:cNvPr>
          <p:cNvSpPr>
            <a:spLocks noGrp="1" noChangeArrowheads="1"/>
          </p:cNvSpPr>
          <p:nvPr>
            <p:ph type="body" idx="1"/>
          </p:nvPr>
        </p:nvSpPr>
        <p:spPr/>
        <p:txBody>
          <a:bodyPr/>
          <a:lstStyle/>
          <a:p>
            <a:pPr>
              <a:lnSpc>
                <a:spcPct val="80000"/>
              </a:lnSpc>
            </a:pPr>
            <a:endParaRPr lang="en-US" altLang="en-US" sz="800" i="1"/>
          </a:p>
        </p:txBody>
      </p:sp>
    </p:spTree>
    <p:extLst>
      <p:ext uri="{BB962C8B-B14F-4D97-AF65-F5344CB8AC3E}">
        <p14:creationId xmlns:p14="http://schemas.microsoft.com/office/powerpoint/2010/main" val="28887964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859372C-6CBE-4FD2-B0F4-3276847DCD0F}"/>
              </a:ext>
            </a:extLst>
          </p:cNvPr>
          <p:cNvSpPr>
            <a:spLocks noGrp="1" noChangeArrowheads="1"/>
          </p:cNvSpPr>
          <p:nvPr>
            <p:ph type="hdr" sz="quarter"/>
          </p:nvPr>
        </p:nvSpPr>
        <p:spPr>
          <a:ln/>
        </p:spPr>
        <p:txBody>
          <a:bodyPr/>
          <a:lstStyle/>
          <a:p>
            <a:r>
              <a:rPr lang="en-US" altLang="en-US"/>
              <a:t>Pesakh 5780 Seder alone</a:t>
            </a:r>
          </a:p>
        </p:txBody>
      </p:sp>
      <p:sp>
        <p:nvSpPr>
          <p:cNvPr id="5" name="Rectangle 3">
            <a:extLst>
              <a:ext uri="{FF2B5EF4-FFF2-40B4-BE49-F238E27FC236}">
                <a16:creationId xmlns:a16="http://schemas.microsoft.com/office/drawing/2014/main" id="{3A475CD3-9714-4341-A792-E88A1875B410}"/>
              </a:ext>
            </a:extLst>
          </p:cNvPr>
          <p:cNvSpPr>
            <a:spLocks noGrp="1" noChangeArrowheads="1"/>
          </p:cNvSpPr>
          <p:nvPr>
            <p:ph type="dt" idx="1"/>
          </p:nvPr>
        </p:nvSpPr>
        <p:spPr>
          <a:ln/>
        </p:spPr>
        <p:txBody>
          <a:bodyPr/>
          <a:lstStyle/>
          <a:p>
            <a:r>
              <a:rPr lang="en-US" altLang="en-US"/>
              <a:t>April 4, 2020 5780</a:t>
            </a:r>
          </a:p>
        </p:txBody>
      </p:sp>
      <p:sp>
        <p:nvSpPr>
          <p:cNvPr id="6" name="Rectangle 7">
            <a:extLst>
              <a:ext uri="{FF2B5EF4-FFF2-40B4-BE49-F238E27FC236}">
                <a16:creationId xmlns:a16="http://schemas.microsoft.com/office/drawing/2014/main" id="{7DE6068F-99F1-4102-BCF7-68BD6EC50326}"/>
              </a:ext>
            </a:extLst>
          </p:cNvPr>
          <p:cNvSpPr>
            <a:spLocks noGrp="1" noChangeArrowheads="1"/>
          </p:cNvSpPr>
          <p:nvPr>
            <p:ph type="sldNum" sz="quarter" idx="5"/>
          </p:nvPr>
        </p:nvSpPr>
        <p:spPr>
          <a:ln/>
        </p:spPr>
        <p:txBody>
          <a:bodyPr/>
          <a:lstStyle/>
          <a:p>
            <a:fld id="{29D6D2E8-C91E-4CC6-B0E5-BDCB0E05D6B1}" type="slidenum">
              <a:rPr lang="en-US" altLang="en-US"/>
              <a:pPr/>
              <a:t>61</a:t>
            </a:fld>
            <a:endParaRPr lang="en-US" altLang="en-US"/>
          </a:p>
        </p:txBody>
      </p:sp>
      <p:sp>
        <p:nvSpPr>
          <p:cNvPr id="194562" name="Rectangle 2">
            <a:extLst>
              <a:ext uri="{FF2B5EF4-FFF2-40B4-BE49-F238E27FC236}">
                <a16:creationId xmlns:a16="http://schemas.microsoft.com/office/drawing/2014/main" id="{4F3879FB-23F3-4397-9010-61B005B493DF}"/>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A5510103-4755-48C3-AAF9-DC0167D821F8}"/>
              </a:ext>
            </a:extLst>
          </p:cNvPr>
          <p:cNvSpPr>
            <a:spLocks noGrp="1" noChangeArrowheads="1"/>
          </p:cNvSpPr>
          <p:nvPr>
            <p:ph type="body" idx="1"/>
          </p:nvPr>
        </p:nvSpPr>
        <p:spPr/>
        <p:txBody>
          <a:bodyPr/>
          <a:lstStyle/>
          <a:p>
            <a:pPr>
              <a:lnSpc>
                <a:spcPct val="80000"/>
              </a:lnSpc>
            </a:pPr>
            <a:endParaRPr lang="en-US" altLang="en-US" sz="800" i="1" dirty="0"/>
          </a:p>
        </p:txBody>
      </p:sp>
    </p:spTree>
    <p:extLst>
      <p:ext uri="{BB962C8B-B14F-4D97-AF65-F5344CB8AC3E}">
        <p14:creationId xmlns:p14="http://schemas.microsoft.com/office/powerpoint/2010/main" val="11163190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632CFFC-D717-438F-807E-10155ADD92F7}"/>
              </a:ext>
            </a:extLst>
          </p:cNvPr>
          <p:cNvSpPr>
            <a:spLocks noGrp="1" noChangeArrowheads="1"/>
          </p:cNvSpPr>
          <p:nvPr>
            <p:ph type="hdr" sz="quarter"/>
          </p:nvPr>
        </p:nvSpPr>
        <p:spPr>
          <a:ln/>
        </p:spPr>
        <p:txBody>
          <a:bodyPr/>
          <a:lstStyle/>
          <a:p>
            <a:r>
              <a:rPr lang="en-US" altLang="en-US"/>
              <a:t>Pesakh 5780 Seder alone</a:t>
            </a:r>
          </a:p>
        </p:txBody>
      </p:sp>
      <p:sp>
        <p:nvSpPr>
          <p:cNvPr id="5" name="Rectangle 3">
            <a:extLst>
              <a:ext uri="{FF2B5EF4-FFF2-40B4-BE49-F238E27FC236}">
                <a16:creationId xmlns:a16="http://schemas.microsoft.com/office/drawing/2014/main" id="{7C1F28FC-A4FC-46DC-922F-4A60F47FD267}"/>
              </a:ext>
            </a:extLst>
          </p:cNvPr>
          <p:cNvSpPr>
            <a:spLocks noGrp="1" noChangeArrowheads="1"/>
          </p:cNvSpPr>
          <p:nvPr>
            <p:ph type="dt" idx="1"/>
          </p:nvPr>
        </p:nvSpPr>
        <p:spPr>
          <a:ln/>
        </p:spPr>
        <p:txBody>
          <a:bodyPr/>
          <a:lstStyle/>
          <a:p>
            <a:r>
              <a:rPr lang="en-US" altLang="en-US"/>
              <a:t>April 4, 2020 5780</a:t>
            </a:r>
          </a:p>
        </p:txBody>
      </p:sp>
      <p:sp>
        <p:nvSpPr>
          <p:cNvPr id="6" name="Rectangle 7">
            <a:extLst>
              <a:ext uri="{FF2B5EF4-FFF2-40B4-BE49-F238E27FC236}">
                <a16:creationId xmlns:a16="http://schemas.microsoft.com/office/drawing/2014/main" id="{248DFB63-831A-4113-BDB4-8ACB02592E1C}"/>
              </a:ext>
            </a:extLst>
          </p:cNvPr>
          <p:cNvSpPr>
            <a:spLocks noGrp="1" noChangeArrowheads="1"/>
          </p:cNvSpPr>
          <p:nvPr>
            <p:ph type="sldNum" sz="quarter" idx="5"/>
          </p:nvPr>
        </p:nvSpPr>
        <p:spPr>
          <a:ln/>
        </p:spPr>
        <p:txBody>
          <a:bodyPr/>
          <a:lstStyle/>
          <a:p>
            <a:fld id="{36B5E754-E1E1-43A8-9411-C707D261C070}" type="slidenum">
              <a:rPr lang="en-US" altLang="en-US"/>
              <a:pPr/>
              <a:t>62</a:t>
            </a:fld>
            <a:endParaRPr lang="en-US" altLang="en-US"/>
          </a:p>
        </p:txBody>
      </p:sp>
      <p:sp>
        <p:nvSpPr>
          <p:cNvPr id="196610" name="Rectangle 2">
            <a:extLst>
              <a:ext uri="{FF2B5EF4-FFF2-40B4-BE49-F238E27FC236}">
                <a16:creationId xmlns:a16="http://schemas.microsoft.com/office/drawing/2014/main" id="{93FC828F-25FF-46C9-9802-409878D15336}"/>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48C8FFD1-64DD-4783-8872-AF88420FED6D}"/>
              </a:ext>
            </a:extLst>
          </p:cNvPr>
          <p:cNvSpPr>
            <a:spLocks noGrp="1" noChangeArrowheads="1"/>
          </p:cNvSpPr>
          <p:nvPr>
            <p:ph type="body" idx="1"/>
          </p:nvPr>
        </p:nvSpPr>
        <p:spPr/>
        <p:txBody>
          <a:bodyPr/>
          <a:lstStyle/>
          <a:p>
            <a:pPr>
              <a:lnSpc>
                <a:spcPct val="80000"/>
              </a:lnSpc>
            </a:pPr>
            <a:endParaRPr lang="en-US" altLang="en-US" sz="800" i="1"/>
          </a:p>
        </p:txBody>
      </p:sp>
    </p:spTree>
    <p:extLst>
      <p:ext uri="{BB962C8B-B14F-4D97-AF65-F5344CB8AC3E}">
        <p14:creationId xmlns:p14="http://schemas.microsoft.com/office/powerpoint/2010/main" val="229763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https://www.huffpost.com/entry/fruit-bat-quarter-american-samoa-coin_l_5e160afcc5b66361cb5e5788</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Pesakh 5780 Seder alone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4,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368131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F8A910E-431B-452E-96DC-E3BAF2E4F932}"/>
              </a:ext>
            </a:extLst>
          </p:cNvPr>
          <p:cNvSpPr>
            <a:spLocks noGrp="1" noChangeArrowheads="1"/>
          </p:cNvSpPr>
          <p:nvPr>
            <p:ph type="hdr" sz="quarter"/>
          </p:nvPr>
        </p:nvSpPr>
        <p:spPr>
          <a:ln/>
        </p:spPr>
        <p:txBody>
          <a:bodyPr/>
          <a:lstStyle/>
          <a:p>
            <a:r>
              <a:rPr lang="en-US" altLang="en-US"/>
              <a:t>Pesakh 5780 Seder alone</a:t>
            </a:r>
          </a:p>
        </p:txBody>
      </p:sp>
      <p:sp>
        <p:nvSpPr>
          <p:cNvPr id="5" name="Rectangle 3">
            <a:extLst>
              <a:ext uri="{FF2B5EF4-FFF2-40B4-BE49-F238E27FC236}">
                <a16:creationId xmlns:a16="http://schemas.microsoft.com/office/drawing/2014/main" id="{6F94030C-B0FD-4B71-8B62-DF681602E2DA}"/>
              </a:ext>
            </a:extLst>
          </p:cNvPr>
          <p:cNvSpPr>
            <a:spLocks noGrp="1" noChangeArrowheads="1"/>
          </p:cNvSpPr>
          <p:nvPr>
            <p:ph type="dt" idx="1"/>
          </p:nvPr>
        </p:nvSpPr>
        <p:spPr>
          <a:ln/>
        </p:spPr>
        <p:txBody>
          <a:bodyPr/>
          <a:lstStyle/>
          <a:p>
            <a:r>
              <a:rPr lang="en-US" altLang="en-US"/>
              <a:t>April 4, 2020 5780</a:t>
            </a:r>
          </a:p>
        </p:txBody>
      </p:sp>
      <p:sp>
        <p:nvSpPr>
          <p:cNvPr id="6" name="Rectangle 7">
            <a:extLst>
              <a:ext uri="{FF2B5EF4-FFF2-40B4-BE49-F238E27FC236}">
                <a16:creationId xmlns:a16="http://schemas.microsoft.com/office/drawing/2014/main" id="{7B1669DD-E6C0-4E1D-8788-7973FFB61D97}"/>
              </a:ext>
            </a:extLst>
          </p:cNvPr>
          <p:cNvSpPr>
            <a:spLocks noGrp="1" noChangeArrowheads="1"/>
          </p:cNvSpPr>
          <p:nvPr>
            <p:ph type="sldNum" sz="quarter" idx="5"/>
          </p:nvPr>
        </p:nvSpPr>
        <p:spPr>
          <a:ln/>
        </p:spPr>
        <p:txBody>
          <a:bodyPr/>
          <a:lstStyle/>
          <a:p>
            <a:fld id="{EECBF05F-20FB-4086-80DF-B2FB39C784D7}" type="slidenum">
              <a:rPr lang="en-US" altLang="en-US"/>
              <a:pPr/>
              <a:t>63</a:t>
            </a:fld>
            <a:endParaRPr lang="en-US" altLang="en-US"/>
          </a:p>
        </p:txBody>
      </p:sp>
      <p:sp>
        <p:nvSpPr>
          <p:cNvPr id="200706" name="Rectangle 2">
            <a:extLst>
              <a:ext uri="{FF2B5EF4-FFF2-40B4-BE49-F238E27FC236}">
                <a16:creationId xmlns:a16="http://schemas.microsoft.com/office/drawing/2014/main" id="{C549A1ED-76CC-4E3F-AA55-986F71B50D42}"/>
              </a:ext>
            </a:extLst>
          </p:cNvPr>
          <p:cNvSpPr>
            <a:spLocks noGrp="1" noRot="1" noChangeAspect="1" noChangeArrowheads="1" noTextEdit="1"/>
          </p:cNvSpPr>
          <p:nvPr>
            <p:ph type="sldImg"/>
          </p:nvPr>
        </p:nvSpPr>
        <p:spPr>
          <a:ln/>
        </p:spPr>
      </p:sp>
      <p:sp>
        <p:nvSpPr>
          <p:cNvPr id="200707" name="Rectangle 3">
            <a:extLst>
              <a:ext uri="{FF2B5EF4-FFF2-40B4-BE49-F238E27FC236}">
                <a16:creationId xmlns:a16="http://schemas.microsoft.com/office/drawing/2014/main" id="{58D49A52-EAAB-4012-85A4-B99A3764749D}"/>
              </a:ext>
            </a:extLst>
          </p:cNvPr>
          <p:cNvSpPr>
            <a:spLocks noGrp="1" noChangeArrowheads="1"/>
          </p:cNvSpPr>
          <p:nvPr>
            <p:ph type="body" idx="1"/>
          </p:nvPr>
        </p:nvSpPr>
        <p:spPr/>
        <p:txBody>
          <a:bodyPr/>
          <a:lstStyle/>
          <a:p>
            <a:pPr>
              <a:lnSpc>
                <a:spcPct val="80000"/>
              </a:lnSpc>
            </a:pPr>
            <a:r>
              <a:rPr lang="en-US" altLang="en-US" sz="2000" b="1" i="0" dirty="0"/>
              <a:t>Passover is the pre-eminent family time.   My parents would fly me home from Cincinnati for our Seder.  </a:t>
            </a:r>
          </a:p>
        </p:txBody>
      </p:sp>
    </p:spTree>
    <p:extLst>
      <p:ext uri="{BB962C8B-B14F-4D97-AF65-F5344CB8AC3E}">
        <p14:creationId xmlns:p14="http://schemas.microsoft.com/office/powerpoint/2010/main" val="38205376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1" baseline="0" dirty="0"/>
              <a:t>Best illustrated not with goofy blue faces but with a small child.  </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10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2523E29-8310-4813-9AB5-27F96C436365}"/>
              </a:ext>
            </a:extLst>
          </p:cNvPr>
          <p:cNvSpPr>
            <a:spLocks noGrp="1" noChangeArrowheads="1"/>
          </p:cNvSpPr>
          <p:nvPr>
            <p:ph type="hdr" sz="quarter"/>
          </p:nvPr>
        </p:nvSpPr>
        <p:spPr>
          <a:ln/>
        </p:spPr>
        <p:txBody>
          <a:bodyPr/>
          <a:lstStyle/>
          <a:p>
            <a:r>
              <a:rPr lang="en-US" altLang="en-US"/>
              <a:t>Pesakh 5780 Seder alone</a:t>
            </a:r>
          </a:p>
        </p:txBody>
      </p:sp>
      <p:sp>
        <p:nvSpPr>
          <p:cNvPr id="5" name="Rectangle 3">
            <a:extLst>
              <a:ext uri="{FF2B5EF4-FFF2-40B4-BE49-F238E27FC236}">
                <a16:creationId xmlns:a16="http://schemas.microsoft.com/office/drawing/2014/main" id="{90528238-501C-4979-B17F-E5E602B53EB8}"/>
              </a:ext>
            </a:extLst>
          </p:cNvPr>
          <p:cNvSpPr>
            <a:spLocks noGrp="1" noChangeArrowheads="1"/>
          </p:cNvSpPr>
          <p:nvPr>
            <p:ph type="dt" idx="1"/>
          </p:nvPr>
        </p:nvSpPr>
        <p:spPr>
          <a:ln/>
        </p:spPr>
        <p:txBody>
          <a:bodyPr/>
          <a:lstStyle/>
          <a:p>
            <a:r>
              <a:rPr lang="en-US" altLang="en-US"/>
              <a:t>April 4, 2020 5780</a:t>
            </a:r>
          </a:p>
        </p:txBody>
      </p:sp>
      <p:sp>
        <p:nvSpPr>
          <p:cNvPr id="6" name="Rectangle 7">
            <a:extLst>
              <a:ext uri="{FF2B5EF4-FFF2-40B4-BE49-F238E27FC236}">
                <a16:creationId xmlns:a16="http://schemas.microsoft.com/office/drawing/2014/main" id="{649C1E66-C480-4033-8D4B-F4E99DFC5DE3}"/>
              </a:ext>
            </a:extLst>
          </p:cNvPr>
          <p:cNvSpPr>
            <a:spLocks noGrp="1" noChangeArrowheads="1"/>
          </p:cNvSpPr>
          <p:nvPr>
            <p:ph type="sldNum" sz="quarter" idx="5"/>
          </p:nvPr>
        </p:nvSpPr>
        <p:spPr>
          <a:ln/>
        </p:spPr>
        <p:txBody>
          <a:bodyPr/>
          <a:lstStyle/>
          <a:p>
            <a:fld id="{AC2C67F2-27D2-4717-B561-E33A44B8C8CF}" type="slidenum">
              <a:rPr lang="en-US" altLang="en-US"/>
              <a:pPr/>
              <a:t>65</a:t>
            </a:fld>
            <a:endParaRPr lang="en-US" altLang="en-US"/>
          </a:p>
        </p:txBody>
      </p:sp>
      <p:sp>
        <p:nvSpPr>
          <p:cNvPr id="204802" name="Rectangle 2">
            <a:extLst>
              <a:ext uri="{FF2B5EF4-FFF2-40B4-BE49-F238E27FC236}">
                <a16:creationId xmlns:a16="http://schemas.microsoft.com/office/drawing/2014/main" id="{A08CD206-8E87-43EE-90FB-536BC6FD5AA9}"/>
              </a:ext>
            </a:extLst>
          </p:cNvPr>
          <p:cNvSpPr>
            <a:spLocks noGrp="1" noRot="1" noChangeAspect="1" noChangeArrowheads="1" noTextEdit="1"/>
          </p:cNvSpPr>
          <p:nvPr>
            <p:ph type="sldImg"/>
          </p:nvPr>
        </p:nvSpPr>
        <p:spPr>
          <a:ln/>
        </p:spPr>
      </p:sp>
      <p:sp>
        <p:nvSpPr>
          <p:cNvPr id="204803" name="Rectangle 3">
            <a:extLst>
              <a:ext uri="{FF2B5EF4-FFF2-40B4-BE49-F238E27FC236}">
                <a16:creationId xmlns:a16="http://schemas.microsoft.com/office/drawing/2014/main" id="{D1216511-EC2D-4F47-AC28-4B3CA54E888E}"/>
              </a:ext>
            </a:extLst>
          </p:cNvPr>
          <p:cNvSpPr>
            <a:spLocks noGrp="1" noChangeArrowheads="1"/>
          </p:cNvSpPr>
          <p:nvPr>
            <p:ph type="body" idx="1"/>
          </p:nvPr>
        </p:nvSpPr>
        <p:spPr/>
        <p:txBody>
          <a:bodyPr/>
          <a:lstStyle/>
          <a:p>
            <a:pPr>
              <a:lnSpc>
                <a:spcPct val="80000"/>
              </a:lnSpc>
            </a:pPr>
            <a:endParaRPr lang="en-US" altLang="en-US" sz="800" i="1"/>
          </a:p>
        </p:txBody>
      </p:sp>
    </p:spTree>
    <p:extLst>
      <p:ext uri="{BB962C8B-B14F-4D97-AF65-F5344CB8AC3E}">
        <p14:creationId xmlns:p14="http://schemas.microsoft.com/office/powerpoint/2010/main" val="35518114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493E92-FA5B-4DBD-BB17-97C887367898}"/>
              </a:ext>
            </a:extLst>
          </p:cNvPr>
          <p:cNvSpPr>
            <a:spLocks noGrp="1" noChangeArrowheads="1"/>
          </p:cNvSpPr>
          <p:nvPr>
            <p:ph type="hdr" sz="quarter"/>
          </p:nvPr>
        </p:nvSpPr>
        <p:spPr>
          <a:ln/>
        </p:spPr>
        <p:txBody>
          <a:bodyPr/>
          <a:lstStyle/>
          <a:p>
            <a:r>
              <a:rPr lang="en-US" altLang="en-US"/>
              <a:t>Pesakh 5780 Seder alone</a:t>
            </a:r>
          </a:p>
        </p:txBody>
      </p:sp>
      <p:sp>
        <p:nvSpPr>
          <p:cNvPr id="5" name="Rectangle 3">
            <a:extLst>
              <a:ext uri="{FF2B5EF4-FFF2-40B4-BE49-F238E27FC236}">
                <a16:creationId xmlns:a16="http://schemas.microsoft.com/office/drawing/2014/main" id="{3D1C6453-F9F3-4623-A656-23B1F31D730D}"/>
              </a:ext>
            </a:extLst>
          </p:cNvPr>
          <p:cNvSpPr>
            <a:spLocks noGrp="1" noChangeArrowheads="1"/>
          </p:cNvSpPr>
          <p:nvPr>
            <p:ph type="dt" idx="1"/>
          </p:nvPr>
        </p:nvSpPr>
        <p:spPr>
          <a:ln/>
        </p:spPr>
        <p:txBody>
          <a:bodyPr/>
          <a:lstStyle/>
          <a:p>
            <a:r>
              <a:rPr lang="en-US" altLang="en-US"/>
              <a:t>April 4, 2020 5780</a:t>
            </a:r>
          </a:p>
        </p:txBody>
      </p:sp>
      <p:sp>
        <p:nvSpPr>
          <p:cNvPr id="6" name="Rectangle 7">
            <a:extLst>
              <a:ext uri="{FF2B5EF4-FFF2-40B4-BE49-F238E27FC236}">
                <a16:creationId xmlns:a16="http://schemas.microsoft.com/office/drawing/2014/main" id="{380969BF-6FCC-4A0C-AE5D-F33375B783DF}"/>
              </a:ext>
            </a:extLst>
          </p:cNvPr>
          <p:cNvSpPr>
            <a:spLocks noGrp="1" noChangeArrowheads="1"/>
          </p:cNvSpPr>
          <p:nvPr>
            <p:ph type="sldNum" sz="quarter" idx="5"/>
          </p:nvPr>
        </p:nvSpPr>
        <p:spPr>
          <a:ln/>
        </p:spPr>
        <p:txBody>
          <a:bodyPr/>
          <a:lstStyle/>
          <a:p>
            <a:fld id="{0B3AD462-773D-4D7F-8697-47F5F55B95A0}" type="slidenum">
              <a:rPr lang="en-US" altLang="en-US"/>
              <a:pPr/>
              <a:t>66</a:t>
            </a:fld>
            <a:endParaRPr lang="en-US" altLang="en-US"/>
          </a:p>
        </p:txBody>
      </p:sp>
      <p:sp>
        <p:nvSpPr>
          <p:cNvPr id="210946" name="Rectangle 2">
            <a:extLst>
              <a:ext uri="{FF2B5EF4-FFF2-40B4-BE49-F238E27FC236}">
                <a16:creationId xmlns:a16="http://schemas.microsoft.com/office/drawing/2014/main" id="{0CB386B3-CC1F-4B2E-A4E7-CF11E8F72511}"/>
              </a:ext>
            </a:extLst>
          </p:cNvPr>
          <p:cNvSpPr>
            <a:spLocks noGrp="1" noRot="1" noChangeAspect="1" noChangeArrowheads="1" noTextEdit="1"/>
          </p:cNvSpPr>
          <p:nvPr>
            <p:ph type="sldImg"/>
          </p:nvPr>
        </p:nvSpPr>
        <p:spPr>
          <a:ln/>
        </p:spPr>
      </p:sp>
      <p:sp>
        <p:nvSpPr>
          <p:cNvPr id="210947" name="Rectangle 3">
            <a:extLst>
              <a:ext uri="{FF2B5EF4-FFF2-40B4-BE49-F238E27FC236}">
                <a16:creationId xmlns:a16="http://schemas.microsoft.com/office/drawing/2014/main" id="{DC7CC71A-C9EE-4E2B-A555-AC61CC75690B}"/>
              </a:ext>
            </a:extLst>
          </p:cNvPr>
          <p:cNvSpPr>
            <a:spLocks noGrp="1" noChangeArrowheads="1"/>
          </p:cNvSpPr>
          <p:nvPr>
            <p:ph type="body" idx="1"/>
          </p:nvPr>
        </p:nvSpPr>
        <p:spPr/>
        <p:txBody>
          <a:bodyPr/>
          <a:lstStyle/>
          <a:p>
            <a:pPr>
              <a:lnSpc>
                <a:spcPct val="80000"/>
              </a:lnSpc>
            </a:pPr>
            <a:r>
              <a:rPr lang="en-US" altLang="en-US" b="1" dirty="0"/>
              <a:t>Are there any divisions in your families, among us??</a:t>
            </a:r>
          </a:p>
          <a:p>
            <a:pPr>
              <a:lnSpc>
                <a:spcPct val="80000"/>
              </a:lnSpc>
            </a:pPr>
            <a:r>
              <a:rPr lang="en-US" altLang="en-US" b="1" dirty="0"/>
              <a:t>Find the point where you can humble yourself, with ONLY I statements.  I was wrong in …. </a:t>
            </a:r>
          </a:p>
          <a:p>
            <a:pPr>
              <a:lnSpc>
                <a:spcPct val="80000"/>
              </a:lnSpc>
            </a:pPr>
            <a:r>
              <a:rPr lang="en-US" altLang="en-US" b="1" dirty="0"/>
              <a:t>NO you statements.  </a:t>
            </a:r>
          </a:p>
          <a:p>
            <a:pPr>
              <a:lnSpc>
                <a:spcPct val="80000"/>
              </a:lnSpc>
            </a:pPr>
            <a:r>
              <a:rPr lang="en-US" altLang="en-US" b="1" dirty="0"/>
              <a:t>EXCEPT very tentatively, with grief.  I could be mistaken but it seems [very specific]</a:t>
            </a:r>
          </a:p>
        </p:txBody>
      </p:sp>
    </p:spTree>
    <p:extLst>
      <p:ext uri="{BB962C8B-B14F-4D97-AF65-F5344CB8AC3E}">
        <p14:creationId xmlns:p14="http://schemas.microsoft.com/office/powerpoint/2010/main" val="5885663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88A0C4A-00B4-4B14-AA87-110F6E0E9BD4}"/>
              </a:ext>
            </a:extLst>
          </p:cNvPr>
          <p:cNvSpPr>
            <a:spLocks noGrp="1" noChangeArrowheads="1"/>
          </p:cNvSpPr>
          <p:nvPr>
            <p:ph type="hdr" sz="quarter"/>
          </p:nvPr>
        </p:nvSpPr>
        <p:spPr>
          <a:ln/>
        </p:spPr>
        <p:txBody>
          <a:bodyPr/>
          <a:lstStyle/>
          <a:p>
            <a:r>
              <a:rPr lang="en-US" altLang="en-US"/>
              <a:t>Pesakh 5780 Seder alone</a:t>
            </a:r>
          </a:p>
        </p:txBody>
      </p:sp>
      <p:sp>
        <p:nvSpPr>
          <p:cNvPr id="5" name="Rectangle 3">
            <a:extLst>
              <a:ext uri="{FF2B5EF4-FFF2-40B4-BE49-F238E27FC236}">
                <a16:creationId xmlns:a16="http://schemas.microsoft.com/office/drawing/2014/main" id="{02DF1AF4-614A-4DCE-B02B-BAB2A2B6ABE6}"/>
              </a:ext>
            </a:extLst>
          </p:cNvPr>
          <p:cNvSpPr>
            <a:spLocks noGrp="1" noChangeArrowheads="1"/>
          </p:cNvSpPr>
          <p:nvPr>
            <p:ph type="dt" idx="1"/>
          </p:nvPr>
        </p:nvSpPr>
        <p:spPr>
          <a:ln/>
        </p:spPr>
        <p:txBody>
          <a:bodyPr/>
          <a:lstStyle/>
          <a:p>
            <a:r>
              <a:rPr lang="en-US" altLang="en-US"/>
              <a:t>April 4, 2020 5780</a:t>
            </a:r>
          </a:p>
        </p:txBody>
      </p:sp>
      <p:sp>
        <p:nvSpPr>
          <p:cNvPr id="6" name="Rectangle 7">
            <a:extLst>
              <a:ext uri="{FF2B5EF4-FFF2-40B4-BE49-F238E27FC236}">
                <a16:creationId xmlns:a16="http://schemas.microsoft.com/office/drawing/2014/main" id="{DA9AB3A2-5C2F-47FB-BA69-F07BC32E9251}"/>
              </a:ext>
            </a:extLst>
          </p:cNvPr>
          <p:cNvSpPr>
            <a:spLocks noGrp="1" noChangeArrowheads="1"/>
          </p:cNvSpPr>
          <p:nvPr>
            <p:ph type="sldNum" sz="quarter" idx="5"/>
          </p:nvPr>
        </p:nvSpPr>
        <p:spPr>
          <a:ln/>
        </p:spPr>
        <p:txBody>
          <a:bodyPr/>
          <a:lstStyle/>
          <a:p>
            <a:fld id="{92407A8E-5C93-4E08-A260-CE61F0D8196E}" type="slidenum">
              <a:rPr lang="en-US" altLang="en-US"/>
              <a:pPr/>
              <a:t>67</a:t>
            </a:fld>
            <a:endParaRPr lang="en-US" altLang="en-US"/>
          </a:p>
        </p:txBody>
      </p:sp>
      <p:sp>
        <p:nvSpPr>
          <p:cNvPr id="198658" name="Rectangle 2">
            <a:extLst>
              <a:ext uri="{FF2B5EF4-FFF2-40B4-BE49-F238E27FC236}">
                <a16:creationId xmlns:a16="http://schemas.microsoft.com/office/drawing/2014/main" id="{E20B094D-722E-4759-B855-9D2C4FFF7448}"/>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845DC14F-096F-4CB3-BA94-07697252D57B}"/>
              </a:ext>
            </a:extLst>
          </p:cNvPr>
          <p:cNvSpPr>
            <a:spLocks noGrp="1" noChangeArrowheads="1"/>
          </p:cNvSpPr>
          <p:nvPr>
            <p:ph type="body" idx="1"/>
          </p:nvPr>
        </p:nvSpPr>
        <p:spPr/>
        <p:txBody>
          <a:bodyPr/>
          <a:lstStyle/>
          <a:p>
            <a:pPr>
              <a:lnSpc>
                <a:spcPct val="80000"/>
              </a:lnSpc>
            </a:pPr>
            <a:endParaRPr lang="en-US" altLang="en-US" sz="800" i="1"/>
          </a:p>
        </p:txBody>
      </p:sp>
    </p:spTree>
    <p:extLst>
      <p:ext uri="{BB962C8B-B14F-4D97-AF65-F5344CB8AC3E}">
        <p14:creationId xmlns:p14="http://schemas.microsoft.com/office/powerpoint/2010/main" val="31223286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E02C046-8C38-425D-B0B9-D39E5CEF03C1}"/>
              </a:ext>
            </a:extLst>
          </p:cNvPr>
          <p:cNvSpPr>
            <a:spLocks noGrp="1" noChangeArrowheads="1"/>
          </p:cNvSpPr>
          <p:nvPr>
            <p:ph type="hdr" sz="quarter"/>
          </p:nvPr>
        </p:nvSpPr>
        <p:spPr>
          <a:ln/>
        </p:spPr>
        <p:txBody>
          <a:bodyPr/>
          <a:lstStyle/>
          <a:p>
            <a:r>
              <a:rPr lang="en-US" altLang="en-US"/>
              <a:t>Pesakh 5780 Seder alone</a:t>
            </a:r>
          </a:p>
        </p:txBody>
      </p:sp>
      <p:sp>
        <p:nvSpPr>
          <p:cNvPr id="5" name="Rectangle 3">
            <a:extLst>
              <a:ext uri="{FF2B5EF4-FFF2-40B4-BE49-F238E27FC236}">
                <a16:creationId xmlns:a16="http://schemas.microsoft.com/office/drawing/2014/main" id="{58C5AE7B-CAE2-406E-BD6A-C5940399C08C}"/>
              </a:ext>
            </a:extLst>
          </p:cNvPr>
          <p:cNvSpPr>
            <a:spLocks noGrp="1" noChangeArrowheads="1"/>
          </p:cNvSpPr>
          <p:nvPr>
            <p:ph type="dt" idx="1"/>
          </p:nvPr>
        </p:nvSpPr>
        <p:spPr>
          <a:ln/>
        </p:spPr>
        <p:txBody>
          <a:bodyPr/>
          <a:lstStyle/>
          <a:p>
            <a:r>
              <a:rPr lang="en-US" altLang="en-US"/>
              <a:t>April 4, 2020 5780</a:t>
            </a:r>
          </a:p>
        </p:txBody>
      </p:sp>
      <p:sp>
        <p:nvSpPr>
          <p:cNvPr id="6" name="Rectangle 7">
            <a:extLst>
              <a:ext uri="{FF2B5EF4-FFF2-40B4-BE49-F238E27FC236}">
                <a16:creationId xmlns:a16="http://schemas.microsoft.com/office/drawing/2014/main" id="{A5052ED8-E737-4117-A830-716BD895B171}"/>
              </a:ext>
            </a:extLst>
          </p:cNvPr>
          <p:cNvSpPr>
            <a:spLocks noGrp="1" noChangeArrowheads="1"/>
          </p:cNvSpPr>
          <p:nvPr>
            <p:ph type="sldNum" sz="quarter" idx="5"/>
          </p:nvPr>
        </p:nvSpPr>
        <p:spPr>
          <a:ln/>
        </p:spPr>
        <p:txBody>
          <a:bodyPr/>
          <a:lstStyle/>
          <a:p>
            <a:fld id="{211F88FA-C29F-47FB-B4BE-35F9BABF32BF}" type="slidenum">
              <a:rPr lang="en-US" altLang="en-US"/>
              <a:pPr/>
              <a:t>68</a:t>
            </a:fld>
            <a:endParaRPr lang="en-US" altLang="en-US"/>
          </a:p>
        </p:txBody>
      </p:sp>
      <p:sp>
        <p:nvSpPr>
          <p:cNvPr id="212994" name="Rectangle 2">
            <a:extLst>
              <a:ext uri="{FF2B5EF4-FFF2-40B4-BE49-F238E27FC236}">
                <a16:creationId xmlns:a16="http://schemas.microsoft.com/office/drawing/2014/main" id="{EEE18368-FF17-4679-98DA-98BD0C01E444}"/>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DA9D7896-2AEA-4292-95FD-B1FBD61606A1}"/>
              </a:ext>
            </a:extLst>
          </p:cNvPr>
          <p:cNvSpPr>
            <a:spLocks noGrp="1" noChangeArrowheads="1"/>
          </p:cNvSpPr>
          <p:nvPr>
            <p:ph type="body" idx="1"/>
          </p:nvPr>
        </p:nvSpPr>
        <p:spPr/>
        <p:txBody>
          <a:bodyPr/>
          <a:lstStyle/>
          <a:p>
            <a:pPr>
              <a:lnSpc>
                <a:spcPct val="80000"/>
              </a:lnSpc>
            </a:pPr>
            <a:endParaRPr lang="en-US" altLang="en-US" sz="800" i="1"/>
          </a:p>
        </p:txBody>
      </p:sp>
    </p:spTree>
    <p:extLst>
      <p:ext uri="{BB962C8B-B14F-4D97-AF65-F5344CB8AC3E}">
        <p14:creationId xmlns:p14="http://schemas.microsoft.com/office/powerpoint/2010/main" val="25994258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don’t know…</a:t>
            </a:r>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9959567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9324464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https://www.charismanews.com/opinion/in-the-line-of-fire/80603-getting-god-s-perspective-on-the-current-crisis?utm_source=In%20the%20Line%20of%20Fire&amp;utm_medium=email&amp;utm_content=subscriber_id:5194514&amp;utm_campaign=Blogger%20-%20Michael%20Brown%20-%202020-04-03</a:t>
            </a:r>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12452244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https://www.charismanews.com/opinion/in-the-line-of-fire/80603-getting-god-s-perspective-on-the-current-crisis?utm_source=In%20the%20Line%20of%20Fire&amp;utm_medium=email&amp;utm_content=subscriber_id:5194514&amp;utm_campaign=Blogger%20-%20Michael%20Brown%20-%202020-04-03</a:t>
            </a:r>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25200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https://www.cincinnati.com/story/news/2020/01/10/u-s-mint-samoan-fruit-bat-new-quarter-2020/4430593002/</a:t>
            </a: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Pesakh 5780 Seder alone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4,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631300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8031242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23783897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https://davidstent.org/passover-plagues-and-the-god-of-the-hebrews/</a:t>
            </a:r>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7393135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https://davidstent.org/passover-plagues-and-the-god-of-the-hebrews/</a:t>
            </a:r>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40914420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https://davidstent.org/passover-plagues-and-the-god-of-the-hebrews/</a:t>
            </a:r>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29906432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hlinkClick r:id="rId3"/>
              </a:rPr>
              <a:t>https://worldisraelnews.com/watch-nearly-3-in-10-americans-say-coronavirus-is-wake-up-call-from-god-and-sign-of-biblical-last-days/?utm_source=MadMimi&amp;utm_medium=email&amp;utm_content=Netanyahu+Back+in+Quarantine%3B+Bnei+Brak+Finally+Fears+Virus%3B+Israeli+Health+Minister+Tests+Positive%3B+China+Blasts+Trump%3B+Corona+Fueling+Anti-Semitism&amp;utm_campaign=20200402_m157693566_Netanyahu+Back+in+Quarantine%3B+Bnei+Brak+Finally+Fears+Virus%3B+Israeli+Health+Minister+Tests+Positive%3B+China+Blasts+Trump%3B+Corona+Fueling+Anti-Semitism&amp;utm_term=shutterstock_1023661171-600x315_jpg</a:t>
            </a:r>
            <a:endParaRPr lang="en-US" sz="100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13126554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https://charismamail.com/ga/webviews/4-5194514-58-34149-35436-83825-ba1db0f9f6</a:t>
            </a:r>
            <a:endParaRPr lang="en-US" dirty="0"/>
          </a:p>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29733058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https://charismamail.com/ga/webviews/4-5194514-58-34149-35436-83825-ba1db0f9f6</a:t>
            </a:r>
            <a:endParaRPr lang="en-US" dirty="0"/>
          </a:p>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18499357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https://charismamail.com/ga/webviews/4-5194514-58-34149-35436-83825-ba1db0f9f6</a:t>
            </a:r>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19386853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unitedwithisrael.org/watch-top-5-ways-to-stay-positive-and-productive-during-crisis/?utm_source=MadMimi&amp;utm_medium=email&amp;utm_content=Israel%27s+Corona+Vaccine+Testing+on+the+Way%27%3B+Google+and+Apple+MUST+Ban+App+Spreading+Anti-Semitic+Corona+Conspiracies%3B+Stop+Blaming+Others+for+Corona%21&amp;utm_campaign=20200403_m157709882_Israel%27s+Corona+Vaccine+Testing+on+the+Way%27%3B+Google+and+Apple+MUST+Ban+App+Spreading+Anti-Semitic+Corona+Conspiracies%3B+Stop+Blaming+Others+for+Corona%21&amp;utm_term=shutterstock_1276178860-209x139_jpg</a:t>
            </a:r>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07217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https://thehill.com/opinion/international/490528-china-must-close-down-wet-markets-now</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Pesakh 5780 Seder alone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4,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087935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https://vfinews.com/en/news/april-3-2020/ongoing-pa-incitement?subscribed=true&amp;mc_cid=f54ee11144&amp;mc_eid=[UNIQID]</a:t>
            </a:r>
            <a:endParaRPr lang="en-US" sz="105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42903048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Till 3.42</a:t>
            </a:r>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39619453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29802304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24775816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8802263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10157185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7425122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3373548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1726039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210387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https://thehill.com/opinion/international/490528-china-must-close-down-wet-markets-now</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Pesakh 5780 Seder alone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4,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126824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 Wilson revelation</a:t>
            </a:r>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34783907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Google maps of our synagogue.   Anything surprising?   Janette’s trailer.  </a:t>
            </a:r>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38953635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next to car for social distancing.</a:t>
            </a:r>
          </a:p>
          <a:p>
            <a:endParaRPr lang="en-US" sz="2000" b="0" i="0" u="none" strike="noStrike" kern="1200" baseline="0" dirty="0">
              <a:solidFill>
                <a:schemeClr val="tx1"/>
              </a:solidFill>
              <a:latin typeface="Arial Rounded MT Bold" pitchFamily="34" charset="0"/>
              <a:ea typeface="+mn-ea"/>
              <a:cs typeface="Arial" charset="0"/>
            </a:endParaRPr>
          </a:p>
          <a:p>
            <a:r>
              <a:rPr lang="en-US" sz="2000" b="0" i="0" u="none" strike="noStrike" kern="1200" baseline="0" dirty="0">
                <a:solidFill>
                  <a:schemeClr val="tx1"/>
                </a:solidFill>
                <a:latin typeface="Arial Rounded MT Bold" pitchFamily="34" charset="0"/>
                <a:ea typeface="+mn-ea"/>
                <a:cs typeface="Arial" charset="0"/>
              </a:rPr>
              <a:t>From the website of </a:t>
            </a:r>
            <a:r>
              <a:rPr lang="en-US" sz="2000" b="0" i="0" u="none" strike="noStrike" kern="1200" baseline="0" dirty="0" err="1">
                <a:solidFill>
                  <a:schemeClr val="tx1"/>
                </a:solidFill>
                <a:latin typeface="Arial Rounded MT Bold" pitchFamily="34" charset="0"/>
                <a:ea typeface="+mn-ea"/>
                <a:cs typeface="Arial" charset="0"/>
              </a:rPr>
              <a:t>Curé</a:t>
            </a:r>
            <a:r>
              <a:rPr lang="en-US" sz="2000" b="0" i="0" u="none" strike="noStrike" kern="1200" baseline="0" dirty="0">
                <a:solidFill>
                  <a:schemeClr val="tx1"/>
                </a:solidFill>
                <a:latin typeface="Arial Rounded MT Bold" pitchFamily="34" charset="0"/>
                <a:ea typeface="+mn-ea"/>
                <a:cs typeface="Arial" charset="0"/>
              </a:rPr>
              <a:t> of Ars Catholic Church, 9401 Mission Road, Leawood: </a:t>
            </a:r>
          </a:p>
          <a:p>
            <a:r>
              <a:rPr lang="en-US" sz="2000" b="1" i="0" u="none" strike="noStrike" kern="1200" baseline="0" dirty="0">
                <a:solidFill>
                  <a:schemeClr val="tx1"/>
                </a:solidFill>
                <a:latin typeface="Arial Rounded MT Bold" pitchFamily="34" charset="0"/>
                <a:ea typeface="+mn-ea"/>
                <a:cs typeface="Arial" charset="0"/>
              </a:rPr>
              <a:t>Drive up confessions </a:t>
            </a:r>
            <a:r>
              <a:rPr lang="en-US" sz="2000" b="0" i="0" u="none" strike="noStrike" kern="1200" baseline="0" dirty="0">
                <a:solidFill>
                  <a:schemeClr val="tx1"/>
                </a:solidFill>
                <a:latin typeface="Arial Rounded MT Bold" pitchFamily="34" charset="0"/>
                <a:ea typeface="+mn-ea"/>
                <a:cs typeface="Arial" charset="0"/>
              </a:rPr>
              <a:t>will be available on Saturdays from 2:30 -3:30 pm. Father will be in a marked car with a table next to his car to insure a 6-foot distance is maintained. You will be able to pull up to the marked spot on the far side of the table.</a:t>
            </a:r>
          </a:p>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10320733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97</a:t>
            </a:fld>
            <a:endParaRPr lang="en-US" altLang="en-US"/>
          </a:p>
        </p:txBody>
      </p:sp>
    </p:spTree>
    <p:extLst>
      <p:ext uri="{BB962C8B-B14F-4D97-AF65-F5344CB8AC3E}">
        <p14:creationId xmlns:p14="http://schemas.microsoft.com/office/powerpoint/2010/main" val="8324231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98</a:t>
            </a:fld>
            <a:endParaRPr lang="en-US" altLang="en-US"/>
          </a:p>
        </p:txBody>
      </p:sp>
    </p:spTree>
    <p:extLst>
      <p:ext uri="{BB962C8B-B14F-4D97-AF65-F5344CB8AC3E}">
        <p14:creationId xmlns:p14="http://schemas.microsoft.com/office/powerpoint/2010/main" val="21956865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https://www.google.com/search?q=coronavirus+tips&amp;fbx=dothefive</a:t>
            </a:r>
            <a:endParaRPr lang="en-US" sz="1050"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99</a:t>
            </a:fld>
            <a:endParaRPr lang="en-US" altLang="en-US"/>
          </a:p>
        </p:txBody>
      </p:sp>
    </p:spTree>
    <p:extLst>
      <p:ext uri="{BB962C8B-B14F-4D97-AF65-F5344CB8AC3E}">
        <p14:creationId xmlns:p14="http://schemas.microsoft.com/office/powerpoint/2010/main" val="15920860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100</a:t>
            </a:fld>
            <a:endParaRPr lang="en-US" altLang="en-US"/>
          </a:p>
        </p:txBody>
      </p:sp>
    </p:spTree>
    <p:extLst>
      <p:ext uri="{BB962C8B-B14F-4D97-AF65-F5344CB8AC3E}">
        <p14:creationId xmlns:p14="http://schemas.microsoft.com/office/powerpoint/2010/main" val="11474418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Pesakh 5780 Seder alone</a:t>
            </a:r>
          </a:p>
        </p:txBody>
      </p:sp>
      <p:sp>
        <p:nvSpPr>
          <p:cNvPr id="5" name="Date Placeholder 4"/>
          <p:cNvSpPr>
            <a:spLocks noGrp="1"/>
          </p:cNvSpPr>
          <p:nvPr>
            <p:ph type="dt" idx="1"/>
          </p:nvPr>
        </p:nvSpPr>
        <p:spPr/>
        <p:txBody>
          <a:bodyPr/>
          <a:lstStyle/>
          <a:p>
            <a:r>
              <a:rPr lang="en-US" altLang="en-US"/>
              <a:t>April 4,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101</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4/4/2020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820"/>
            <a:ext cx="7462044" cy="1102519"/>
          </a:xfrm>
        </p:spPr>
        <p:txBody>
          <a:bodyPr/>
          <a:lstStyle/>
          <a:p>
            <a:r>
              <a:rPr lang="en-US"/>
              <a:t>Click to edit Master title style</a:t>
            </a:r>
          </a:p>
        </p:txBody>
      </p:sp>
      <p:sp>
        <p:nvSpPr>
          <p:cNvPr id="3" name="Subtitle 2"/>
          <p:cNvSpPr>
            <a:spLocks noGrp="1"/>
          </p:cNvSpPr>
          <p:nvPr>
            <p:ph type="subTitle" idx="1"/>
          </p:nvPr>
        </p:nvSpPr>
        <p:spPr>
          <a:xfrm>
            <a:off x="1316831" y="2914650"/>
            <a:ext cx="6145213" cy="1314450"/>
          </a:xfrm>
        </p:spPr>
        <p:txBody>
          <a:bodyPr/>
          <a:lstStyle>
            <a:lvl1pPr marL="0" indent="0" algn="ctr">
              <a:buNone/>
              <a:defRPr>
                <a:solidFill>
                  <a:schemeClr val="tx1">
                    <a:tint val="75000"/>
                  </a:schemeClr>
                </a:solidFill>
              </a:defRPr>
            </a:lvl1pPr>
            <a:lvl2pPr marL="438958" indent="0" algn="ctr">
              <a:buNone/>
              <a:defRPr>
                <a:solidFill>
                  <a:schemeClr val="tx1">
                    <a:tint val="75000"/>
                  </a:schemeClr>
                </a:solidFill>
              </a:defRPr>
            </a:lvl2pPr>
            <a:lvl3pPr marL="877915" indent="0" algn="ctr">
              <a:buNone/>
              <a:defRPr>
                <a:solidFill>
                  <a:schemeClr val="tx1">
                    <a:tint val="75000"/>
                  </a:schemeClr>
                </a:solidFill>
              </a:defRPr>
            </a:lvl3pPr>
            <a:lvl4pPr marL="1316873" indent="0" algn="ctr">
              <a:buNone/>
              <a:defRPr>
                <a:solidFill>
                  <a:schemeClr val="tx1">
                    <a:tint val="75000"/>
                  </a:schemeClr>
                </a:solidFill>
              </a:defRPr>
            </a:lvl4pPr>
            <a:lvl5pPr marL="1755831" indent="0" algn="ctr">
              <a:buNone/>
              <a:defRPr>
                <a:solidFill>
                  <a:schemeClr val="tx1">
                    <a:tint val="75000"/>
                  </a:schemeClr>
                </a:solidFill>
              </a:defRPr>
            </a:lvl5pPr>
            <a:lvl6pPr marL="2194789" indent="0" algn="ctr">
              <a:buNone/>
              <a:defRPr>
                <a:solidFill>
                  <a:schemeClr val="tx1">
                    <a:tint val="75000"/>
                  </a:schemeClr>
                </a:solidFill>
              </a:defRPr>
            </a:lvl6pPr>
            <a:lvl7pPr marL="2633746" indent="0" algn="ctr">
              <a:buNone/>
              <a:defRPr>
                <a:solidFill>
                  <a:schemeClr val="tx1">
                    <a:tint val="75000"/>
                  </a:schemeClr>
                </a:solidFill>
              </a:defRPr>
            </a:lvl7pPr>
            <a:lvl8pPr marL="3072704" indent="0" algn="ctr">
              <a:buNone/>
              <a:defRPr>
                <a:solidFill>
                  <a:schemeClr val="tx1">
                    <a:tint val="75000"/>
                  </a:schemeClr>
                </a:solidFill>
              </a:defRPr>
            </a:lvl8pPr>
            <a:lvl9pPr marL="35116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F217BD-59EB-4C47-A7DE-0AC43006B56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1978180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F217BD-59EB-4C47-A7DE-0AC43006B56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335937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76"/>
            <a:ext cx="7462044" cy="1021556"/>
          </a:xfrm>
        </p:spPr>
        <p:txBody>
          <a:bodyPr anchor="t"/>
          <a:lstStyle>
            <a:lvl1pPr algn="l">
              <a:defRPr sz="384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1920">
                <a:solidFill>
                  <a:schemeClr val="tx1">
                    <a:tint val="75000"/>
                  </a:schemeClr>
                </a:solidFill>
              </a:defRPr>
            </a:lvl1pPr>
            <a:lvl2pPr marL="438958" indent="0">
              <a:buNone/>
              <a:defRPr sz="1728">
                <a:solidFill>
                  <a:schemeClr val="tx1">
                    <a:tint val="75000"/>
                  </a:schemeClr>
                </a:solidFill>
              </a:defRPr>
            </a:lvl2pPr>
            <a:lvl3pPr marL="877915" indent="0">
              <a:buNone/>
              <a:defRPr sz="1536">
                <a:solidFill>
                  <a:schemeClr val="tx1">
                    <a:tint val="75000"/>
                  </a:schemeClr>
                </a:solidFill>
              </a:defRPr>
            </a:lvl3pPr>
            <a:lvl4pPr marL="1316873" indent="0">
              <a:buNone/>
              <a:defRPr sz="1344">
                <a:solidFill>
                  <a:schemeClr val="tx1">
                    <a:tint val="75000"/>
                  </a:schemeClr>
                </a:solidFill>
              </a:defRPr>
            </a:lvl4pPr>
            <a:lvl5pPr marL="1755831" indent="0">
              <a:buNone/>
              <a:defRPr sz="1344">
                <a:solidFill>
                  <a:schemeClr val="tx1">
                    <a:tint val="75000"/>
                  </a:schemeClr>
                </a:solidFill>
              </a:defRPr>
            </a:lvl5pPr>
            <a:lvl6pPr marL="2194789" indent="0">
              <a:buNone/>
              <a:defRPr sz="1344">
                <a:solidFill>
                  <a:schemeClr val="tx1">
                    <a:tint val="75000"/>
                  </a:schemeClr>
                </a:solidFill>
              </a:defRPr>
            </a:lvl6pPr>
            <a:lvl7pPr marL="2633746" indent="0">
              <a:buNone/>
              <a:defRPr sz="1344">
                <a:solidFill>
                  <a:schemeClr val="tx1">
                    <a:tint val="75000"/>
                  </a:schemeClr>
                </a:solidFill>
              </a:defRPr>
            </a:lvl7pPr>
            <a:lvl8pPr marL="3072704" indent="0">
              <a:buNone/>
              <a:defRPr sz="1344">
                <a:solidFill>
                  <a:schemeClr val="tx1">
                    <a:tint val="75000"/>
                  </a:schemeClr>
                </a:solidFill>
              </a:defRPr>
            </a:lvl8pPr>
            <a:lvl9pPr marL="3511662" indent="0">
              <a:buNone/>
              <a:defRPr sz="13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F217BD-59EB-4C47-A7DE-0AC43006B56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423529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4" y="900113"/>
            <a:ext cx="3877336" cy="2545556"/>
          </a:xfrm>
        </p:spPr>
        <p:txBody>
          <a:bodyPr/>
          <a:lstStyle>
            <a:lvl1pPr>
              <a:defRPr sz="2688"/>
            </a:lvl1pPr>
            <a:lvl2pPr>
              <a:defRPr sz="2304"/>
            </a:lvl2pPr>
            <a:lvl3pPr>
              <a:defRPr sz="1920"/>
            </a:lvl3pPr>
            <a:lvl4pPr>
              <a:defRPr sz="1728"/>
            </a:lvl4pPr>
            <a:lvl5pPr>
              <a:defRPr sz="1728"/>
            </a:lvl5pPr>
            <a:lvl6pPr>
              <a:defRPr sz="1728"/>
            </a:lvl6pPr>
            <a:lvl7pPr>
              <a:defRPr sz="1728"/>
            </a:lvl7pPr>
            <a:lvl8pPr>
              <a:defRPr sz="1728"/>
            </a:lvl8pPr>
            <a:lvl9pPr>
              <a:defRPr sz="17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900113"/>
            <a:ext cx="3877336" cy="2545556"/>
          </a:xfrm>
        </p:spPr>
        <p:txBody>
          <a:bodyPr/>
          <a:lstStyle>
            <a:lvl1pPr>
              <a:defRPr sz="2688"/>
            </a:lvl1pPr>
            <a:lvl2pPr>
              <a:defRPr sz="2304"/>
            </a:lvl2pPr>
            <a:lvl3pPr>
              <a:defRPr sz="1920"/>
            </a:lvl3pPr>
            <a:lvl4pPr>
              <a:defRPr sz="1728"/>
            </a:lvl4pPr>
            <a:lvl5pPr>
              <a:defRPr sz="1728"/>
            </a:lvl5pPr>
            <a:lvl6pPr>
              <a:defRPr sz="1728"/>
            </a:lvl6pPr>
            <a:lvl7pPr>
              <a:defRPr sz="1728"/>
            </a:lvl7pPr>
            <a:lvl8pPr>
              <a:defRPr sz="1728"/>
            </a:lvl8pPr>
            <a:lvl9pPr>
              <a:defRPr sz="17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F217BD-59EB-4C47-A7DE-0AC43006B56C}"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2054489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944" y="205979"/>
            <a:ext cx="7900988"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8944" y="1151335"/>
            <a:ext cx="3878861" cy="479822"/>
          </a:xfrm>
        </p:spPr>
        <p:txBody>
          <a:bodyPr anchor="b"/>
          <a:lstStyle>
            <a:lvl1pPr marL="0" indent="0">
              <a:buNone/>
              <a:defRPr sz="2304" b="1"/>
            </a:lvl1pPr>
            <a:lvl2pPr marL="438958" indent="0">
              <a:buNone/>
              <a:defRPr sz="1920" b="1"/>
            </a:lvl2pPr>
            <a:lvl3pPr marL="877915" indent="0">
              <a:buNone/>
              <a:defRPr sz="1728" b="1"/>
            </a:lvl3pPr>
            <a:lvl4pPr marL="1316873" indent="0">
              <a:buNone/>
              <a:defRPr sz="1536" b="1"/>
            </a:lvl4pPr>
            <a:lvl5pPr marL="1755831" indent="0">
              <a:buNone/>
              <a:defRPr sz="1536" b="1"/>
            </a:lvl5pPr>
            <a:lvl6pPr marL="2194789" indent="0">
              <a:buNone/>
              <a:defRPr sz="1536" b="1"/>
            </a:lvl6pPr>
            <a:lvl7pPr marL="2633746" indent="0">
              <a:buNone/>
              <a:defRPr sz="1536" b="1"/>
            </a:lvl7pPr>
            <a:lvl8pPr marL="3072704" indent="0">
              <a:buNone/>
              <a:defRPr sz="1536" b="1"/>
            </a:lvl8pPr>
            <a:lvl9pPr marL="3511662" indent="0">
              <a:buNone/>
              <a:defRPr sz="1536" b="1"/>
            </a:lvl9pPr>
          </a:lstStyle>
          <a:p>
            <a:pPr lvl="0"/>
            <a:r>
              <a:rPr lang="en-US"/>
              <a:t>Click to edit Master text styles</a:t>
            </a:r>
          </a:p>
        </p:txBody>
      </p:sp>
      <p:sp>
        <p:nvSpPr>
          <p:cNvPr id="4" name="Content Placeholder 3"/>
          <p:cNvSpPr>
            <a:spLocks noGrp="1"/>
          </p:cNvSpPr>
          <p:nvPr>
            <p:ph sz="half" idx="2"/>
          </p:nvPr>
        </p:nvSpPr>
        <p:spPr>
          <a:xfrm>
            <a:off x="438944" y="1631156"/>
            <a:ext cx="3878861" cy="2963466"/>
          </a:xfrm>
        </p:spPr>
        <p:txBody>
          <a:bodyPr/>
          <a:lstStyle>
            <a:lvl1pPr>
              <a:defRPr sz="2304"/>
            </a:lvl1pPr>
            <a:lvl2pPr>
              <a:defRPr sz="1920"/>
            </a:lvl2pPr>
            <a:lvl3pPr>
              <a:defRPr sz="1728"/>
            </a:lvl3pPr>
            <a:lvl4pPr>
              <a:defRPr sz="1536"/>
            </a:lvl4pPr>
            <a:lvl5pPr>
              <a:defRPr sz="1536"/>
            </a:lvl5pPr>
            <a:lvl6pPr>
              <a:defRPr sz="1536"/>
            </a:lvl6pPr>
            <a:lvl7pPr>
              <a:defRPr sz="1536"/>
            </a:lvl7pPr>
            <a:lvl8pPr>
              <a:defRPr sz="1536"/>
            </a:lvl8pPr>
            <a:lvl9pPr>
              <a:defRPr sz="15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59548" y="1151335"/>
            <a:ext cx="3880385" cy="479822"/>
          </a:xfrm>
        </p:spPr>
        <p:txBody>
          <a:bodyPr anchor="b"/>
          <a:lstStyle>
            <a:lvl1pPr marL="0" indent="0">
              <a:buNone/>
              <a:defRPr sz="2304" b="1"/>
            </a:lvl1pPr>
            <a:lvl2pPr marL="438958" indent="0">
              <a:buNone/>
              <a:defRPr sz="1920" b="1"/>
            </a:lvl2pPr>
            <a:lvl3pPr marL="877915" indent="0">
              <a:buNone/>
              <a:defRPr sz="1728" b="1"/>
            </a:lvl3pPr>
            <a:lvl4pPr marL="1316873" indent="0">
              <a:buNone/>
              <a:defRPr sz="1536" b="1"/>
            </a:lvl4pPr>
            <a:lvl5pPr marL="1755831" indent="0">
              <a:buNone/>
              <a:defRPr sz="1536" b="1"/>
            </a:lvl5pPr>
            <a:lvl6pPr marL="2194789" indent="0">
              <a:buNone/>
              <a:defRPr sz="1536" b="1"/>
            </a:lvl6pPr>
            <a:lvl7pPr marL="2633746" indent="0">
              <a:buNone/>
              <a:defRPr sz="1536" b="1"/>
            </a:lvl7pPr>
            <a:lvl8pPr marL="3072704" indent="0">
              <a:buNone/>
              <a:defRPr sz="1536" b="1"/>
            </a:lvl8pPr>
            <a:lvl9pPr marL="3511662" indent="0">
              <a:buNone/>
              <a:defRPr sz="1536" b="1"/>
            </a:lvl9pPr>
          </a:lstStyle>
          <a:p>
            <a:pPr lvl="0"/>
            <a:r>
              <a:rPr lang="en-US"/>
              <a:t>Click to edit Master text styles</a:t>
            </a:r>
          </a:p>
        </p:txBody>
      </p:sp>
      <p:sp>
        <p:nvSpPr>
          <p:cNvPr id="6" name="Content Placeholder 5"/>
          <p:cNvSpPr>
            <a:spLocks noGrp="1"/>
          </p:cNvSpPr>
          <p:nvPr>
            <p:ph sz="quarter" idx="4"/>
          </p:nvPr>
        </p:nvSpPr>
        <p:spPr>
          <a:xfrm>
            <a:off x="4459548" y="1631156"/>
            <a:ext cx="3880385" cy="2963466"/>
          </a:xfrm>
        </p:spPr>
        <p:txBody>
          <a:bodyPr/>
          <a:lstStyle>
            <a:lvl1pPr>
              <a:defRPr sz="2304"/>
            </a:lvl1pPr>
            <a:lvl2pPr>
              <a:defRPr sz="1920"/>
            </a:lvl2pPr>
            <a:lvl3pPr>
              <a:defRPr sz="1728"/>
            </a:lvl3pPr>
            <a:lvl4pPr>
              <a:defRPr sz="1536"/>
            </a:lvl4pPr>
            <a:lvl5pPr>
              <a:defRPr sz="1536"/>
            </a:lvl5pPr>
            <a:lvl6pPr>
              <a:defRPr sz="1536"/>
            </a:lvl6pPr>
            <a:lvl7pPr>
              <a:defRPr sz="1536"/>
            </a:lvl7pPr>
            <a:lvl8pPr>
              <a:defRPr sz="1536"/>
            </a:lvl8pPr>
            <a:lvl9pPr>
              <a:defRPr sz="15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F217BD-59EB-4C47-A7DE-0AC43006B56C}" type="datetimeFigureOut">
              <a:rPr lang="en-US" smtClean="0"/>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688886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F217BD-59EB-4C47-A7DE-0AC43006B56C}" type="datetimeFigureOut">
              <a:rPr lang="en-US" smtClean="0"/>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2585793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217BD-59EB-4C47-A7DE-0AC43006B56C}" type="datetimeFigureOut">
              <a:rPr lang="en-US" smtClean="0"/>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317934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8945" y="204787"/>
            <a:ext cx="2888189" cy="871538"/>
          </a:xfrm>
        </p:spPr>
        <p:txBody>
          <a:bodyPr anchor="b"/>
          <a:lstStyle>
            <a:lvl1pPr algn="l">
              <a:defRPr sz="1920" b="1"/>
            </a:lvl1pPr>
          </a:lstStyle>
          <a:p>
            <a:r>
              <a:rPr lang="en-US"/>
              <a:t>Click to edit Master title style</a:t>
            </a:r>
          </a:p>
        </p:txBody>
      </p:sp>
      <p:sp>
        <p:nvSpPr>
          <p:cNvPr id="3" name="Content Placeholder 2"/>
          <p:cNvSpPr>
            <a:spLocks noGrp="1"/>
          </p:cNvSpPr>
          <p:nvPr>
            <p:ph idx="1"/>
          </p:nvPr>
        </p:nvSpPr>
        <p:spPr>
          <a:xfrm>
            <a:off x="3432296" y="204789"/>
            <a:ext cx="4907635" cy="4389835"/>
          </a:xfrm>
        </p:spPr>
        <p:txBody>
          <a:bodyPr/>
          <a:lstStyle>
            <a:lvl1pPr>
              <a:defRPr sz="3072"/>
            </a:lvl1pPr>
            <a:lvl2pPr>
              <a:defRPr sz="2688"/>
            </a:lvl2pPr>
            <a:lvl3pPr>
              <a:defRPr sz="2304"/>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8945" y="1076327"/>
            <a:ext cx="2888189" cy="3518297"/>
          </a:xfrm>
        </p:spPr>
        <p:txBody>
          <a:bodyPr/>
          <a:lstStyle>
            <a:lvl1pPr marL="0" indent="0">
              <a:buNone/>
              <a:defRPr sz="1344"/>
            </a:lvl1pPr>
            <a:lvl2pPr marL="438958" indent="0">
              <a:buNone/>
              <a:defRPr sz="1152"/>
            </a:lvl2pPr>
            <a:lvl3pPr marL="877915" indent="0">
              <a:buNone/>
              <a:defRPr sz="960"/>
            </a:lvl3pPr>
            <a:lvl4pPr marL="1316873" indent="0">
              <a:buNone/>
              <a:defRPr sz="864"/>
            </a:lvl4pPr>
            <a:lvl5pPr marL="1755831" indent="0">
              <a:buNone/>
              <a:defRPr sz="864"/>
            </a:lvl5pPr>
            <a:lvl6pPr marL="2194789" indent="0">
              <a:buNone/>
              <a:defRPr sz="864"/>
            </a:lvl6pPr>
            <a:lvl7pPr marL="2633746" indent="0">
              <a:buNone/>
              <a:defRPr sz="864"/>
            </a:lvl7pPr>
            <a:lvl8pPr marL="3072704" indent="0">
              <a:buNone/>
              <a:defRPr sz="864"/>
            </a:lvl8pPr>
            <a:lvl9pPr marL="3511662" indent="0">
              <a:buNone/>
              <a:defRPr sz="864"/>
            </a:lvl9pPr>
          </a:lstStyle>
          <a:p>
            <a:pPr lvl="0"/>
            <a:r>
              <a:rPr lang="en-US"/>
              <a:t>Click to edit Master text styles</a:t>
            </a:r>
          </a:p>
        </p:txBody>
      </p:sp>
      <p:sp>
        <p:nvSpPr>
          <p:cNvPr id="5" name="Date Placeholder 4"/>
          <p:cNvSpPr>
            <a:spLocks noGrp="1"/>
          </p:cNvSpPr>
          <p:nvPr>
            <p:ph type="dt" sz="half" idx="10"/>
          </p:nvPr>
        </p:nvSpPr>
        <p:spPr/>
        <p:txBody>
          <a:bodyPr/>
          <a:lstStyle/>
          <a:p>
            <a:fld id="{68F217BD-59EB-4C47-A7DE-0AC43006B56C}"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401416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21" y="3600450"/>
            <a:ext cx="5267325" cy="425054"/>
          </a:xfrm>
        </p:spPr>
        <p:txBody>
          <a:bodyPr anchor="b"/>
          <a:lstStyle>
            <a:lvl1pPr algn="l">
              <a:defRPr sz="1920" b="1"/>
            </a:lvl1pPr>
          </a:lstStyle>
          <a:p>
            <a:r>
              <a:rPr lang="en-US"/>
              <a:t>Click to edit Master title style</a:t>
            </a:r>
          </a:p>
        </p:txBody>
      </p:sp>
      <p:sp>
        <p:nvSpPr>
          <p:cNvPr id="3" name="Picture Placeholder 2"/>
          <p:cNvSpPr>
            <a:spLocks noGrp="1"/>
          </p:cNvSpPr>
          <p:nvPr>
            <p:ph type="pic" idx="1"/>
          </p:nvPr>
        </p:nvSpPr>
        <p:spPr>
          <a:xfrm>
            <a:off x="1720721" y="459581"/>
            <a:ext cx="5267325" cy="3086100"/>
          </a:xfrm>
        </p:spPr>
        <p:txBody>
          <a:bodyPr/>
          <a:lstStyle>
            <a:lvl1pPr marL="0" indent="0">
              <a:buNone/>
              <a:defRPr sz="3072"/>
            </a:lvl1pPr>
            <a:lvl2pPr marL="438958" indent="0">
              <a:buNone/>
              <a:defRPr sz="2688"/>
            </a:lvl2pPr>
            <a:lvl3pPr marL="877915" indent="0">
              <a:buNone/>
              <a:defRPr sz="2304"/>
            </a:lvl3pPr>
            <a:lvl4pPr marL="1316873" indent="0">
              <a:buNone/>
              <a:defRPr sz="1920"/>
            </a:lvl4pPr>
            <a:lvl5pPr marL="1755831" indent="0">
              <a:buNone/>
              <a:defRPr sz="1920"/>
            </a:lvl5pPr>
            <a:lvl6pPr marL="2194789" indent="0">
              <a:buNone/>
              <a:defRPr sz="1920"/>
            </a:lvl6pPr>
            <a:lvl7pPr marL="2633746" indent="0">
              <a:buNone/>
              <a:defRPr sz="1920"/>
            </a:lvl7pPr>
            <a:lvl8pPr marL="3072704" indent="0">
              <a:buNone/>
              <a:defRPr sz="1920"/>
            </a:lvl8pPr>
            <a:lvl9pPr marL="3511662" indent="0">
              <a:buNone/>
              <a:defRPr sz="1920"/>
            </a:lvl9pPr>
          </a:lstStyle>
          <a:p>
            <a:endParaRPr lang="en-US"/>
          </a:p>
        </p:txBody>
      </p:sp>
      <p:sp>
        <p:nvSpPr>
          <p:cNvPr id="4" name="Text Placeholder 3"/>
          <p:cNvSpPr>
            <a:spLocks noGrp="1"/>
          </p:cNvSpPr>
          <p:nvPr>
            <p:ph type="body" sz="half" idx="2"/>
          </p:nvPr>
        </p:nvSpPr>
        <p:spPr>
          <a:xfrm>
            <a:off x="1720721" y="4025504"/>
            <a:ext cx="5267325" cy="603647"/>
          </a:xfrm>
        </p:spPr>
        <p:txBody>
          <a:bodyPr/>
          <a:lstStyle>
            <a:lvl1pPr marL="0" indent="0">
              <a:buNone/>
              <a:defRPr sz="1344"/>
            </a:lvl1pPr>
            <a:lvl2pPr marL="438958" indent="0">
              <a:buNone/>
              <a:defRPr sz="1152"/>
            </a:lvl2pPr>
            <a:lvl3pPr marL="877915" indent="0">
              <a:buNone/>
              <a:defRPr sz="960"/>
            </a:lvl3pPr>
            <a:lvl4pPr marL="1316873" indent="0">
              <a:buNone/>
              <a:defRPr sz="864"/>
            </a:lvl4pPr>
            <a:lvl5pPr marL="1755831" indent="0">
              <a:buNone/>
              <a:defRPr sz="864"/>
            </a:lvl5pPr>
            <a:lvl6pPr marL="2194789" indent="0">
              <a:buNone/>
              <a:defRPr sz="864"/>
            </a:lvl6pPr>
            <a:lvl7pPr marL="2633746" indent="0">
              <a:buNone/>
              <a:defRPr sz="864"/>
            </a:lvl7pPr>
            <a:lvl8pPr marL="3072704" indent="0">
              <a:buNone/>
              <a:defRPr sz="864"/>
            </a:lvl8pPr>
            <a:lvl9pPr marL="3511662" indent="0">
              <a:buNone/>
              <a:defRPr sz="864"/>
            </a:lvl9pPr>
          </a:lstStyle>
          <a:p>
            <a:pPr lvl="0"/>
            <a:r>
              <a:rPr lang="en-US"/>
              <a:t>Click to edit Master text styles</a:t>
            </a:r>
          </a:p>
        </p:txBody>
      </p:sp>
      <p:sp>
        <p:nvSpPr>
          <p:cNvPr id="5" name="Date Placeholder 4"/>
          <p:cNvSpPr>
            <a:spLocks noGrp="1"/>
          </p:cNvSpPr>
          <p:nvPr>
            <p:ph type="dt" sz="half" idx="10"/>
          </p:nvPr>
        </p:nvSpPr>
        <p:spPr/>
        <p:txBody>
          <a:bodyPr/>
          <a:lstStyle/>
          <a:p>
            <a:fld id="{68F217BD-59EB-4C47-A7DE-0AC43006B56C}"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342193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F217BD-59EB-4C47-A7DE-0AC43006B56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2775194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154781"/>
            <a:ext cx="1975247"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4" y="154781"/>
            <a:ext cx="5779426"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F217BD-59EB-4C47-A7DE-0AC43006B56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186327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4/4/2020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blip>
          <a:srcRect/>
          <a:tile tx="0" ty="0" sx="100000" sy="100000" flip="none" algn="tl"/>
        </a:blipFill>
        <a:effectLst/>
      </p:bgPr>
    </p:bg>
    <p:spTree>
      <p:nvGrpSpPr>
        <p:cNvPr id="1" name=""/>
        <p:cNvGrpSpPr/>
        <p:nvPr/>
      </p:nvGrpSpPr>
      <p:grpSpPr>
        <a:xfrm>
          <a:off x="0" y="0"/>
          <a:ext cx="0" cy="0"/>
          <a:chOff x="0" y="0"/>
          <a:chExt cx="0" cy="0"/>
        </a:xfrm>
      </p:grpSpPr>
      <p:pic>
        <p:nvPicPr>
          <p:cNvPr id="7" name="Picture 6" descr="joycouple.jpg"/>
          <p:cNvPicPr>
            <a:picLocks noChangeAspect="1"/>
          </p:cNvPicPr>
          <p:nvPr userDrawn="1"/>
        </p:nvPicPr>
        <p:blipFill rotWithShape="1">
          <a:blip r:embed="rId14">
            <a:extLst>
              <a:ext uri="{28A0092B-C50C-407E-A947-70E740481C1C}">
                <a14:useLocalDpi xmlns:a14="http://schemas.microsoft.com/office/drawing/2010/main" val="0"/>
              </a:ext>
            </a:extLst>
          </a:blip>
          <a:srcRect l="1505" t="4685" r="39824" b="28884"/>
          <a:stretch/>
        </p:blipFill>
        <p:spPr>
          <a:xfrm>
            <a:off x="4765391" y="1312165"/>
            <a:ext cx="4059208" cy="3834773"/>
          </a:xfrm>
          <a:prstGeom prst="rect">
            <a:avLst/>
          </a:prstGeom>
        </p:spPr>
      </p:pic>
      <p:sp>
        <p:nvSpPr>
          <p:cNvPr id="2" name="Title Placeholder 1"/>
          <p:cNvSpPr>
            <a:spLocks noGrp="1"/>
          </p:cNvSpPr>
          <p:nvPr>
            <p:ph type="title"/>
          </p:nvPr>
        </p:nvSpPr>
        <p:spPr>
          <a:xfrm>
            <a:off x="2749943" y="169105"/>
            <a:ext cx="5589989" cy="8572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38942" y="1296192"/>
            <a:ext cx="7634378"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38944" y="4767263"/>
            <a:ext cx="2048404" cy="273844"/>
          </a:xfrm>
          <a:prstGeom prst="rect">
            <a:avLst/>
          </a:prstGeom>
        </p:spPr>
        <p:txBody>
          <a:bodyPr vert="horz" lIns="91440" tIns="45720" rIns="91440" bIns="45720" rtlCol="0" anchor="ctr"/>
          <a:lstStyle>
            <a:lvl1pPr algn="l">
              <a:defRPr sz="1152">
                <a:solidFill>
                  <a:schemeClr val="tx1">
                    <a:tint val="75000"/>
                  </a:schemeClr>
                </a:solidFill>
              </a:defRPr>
            </a:lvl1pPr>
          </a:lstStyle>
          <a:p>
            <a:fld id="{68F217BD-59EB-4C47-A7DE-0AC43006B56C}" type="datetimeFigureOut">
              <a:rPr lang="en-US" smtClean="0"/>
              <a:t>4/4/2020</a:t>
            </a:fld>
            <a:endParaRPr lang="en-US"/>
          </a:p>
        </p:txBody>
      </p:sp>
      <p:sp>
        <p:nvSpPr>
          <p:cNvPr id="5" name="Footer Placeholder 4"/>
          <p:cNvSpPr>
            <a:spLocks noGrp="1"/>
          </p:cNvSpPr>
          <p:nvPr>
            <p:ph type="ftr" sz="quarter" idx="3"/>
          </p:nvPr>
        </p:nvSpPr>
        <p:spPr>
          <a:xfrm>
            <a:off x="2999449" y="4767263"/>
            <a:ext cx="2779977" cy="273844"/>
          </a:xfrm>
          <a:prstGeom prst="rect">
            <a:avLst/>
          </a:prstGeom>
        </p:spPr>
        <p:txBody>
          <a:bodyPr vert="horz" lIns="91440" tIns="45720" rIns="91440" bIns="45720" rtlCol="0" anchor="ctr"/>
          <a:lstStyle>
            <a:lvl1pPr algn="ctr">
              <a:defRPr sz="11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91527" y="4767263"/>
            <a:ext cx="2048404" cy="273844"/>
          </a:xfrm>
          <a:prstGeom prst="rect">
            <a:avLst/>
          </a:prstGeom>
        </p:spPr>
        <p:txBody>
          <a:bodyPr vert="horz" lIns="91440" tIns="45720" rIns="91440" bIns="45720" rtlCol="0" anchor="ctr"/>
          <a:lstStyle>
            <a:lvl1pPr algn="r">
              <a:defRPr sz="1152">
                <a:solidFill>
                  <a:schemeClr val="tx1">
                    <a:tint val="75000"/>
                  </a:schemeClr>
                </a:solidFill>
              </a:defRPr>
            </a:lvl1pPr>
          </a:lstStyle>
          <a:p>
            <a:fld id="{017F0EA9-396F-494D-B4C9-EB6127257224}" type="slidenum">
              <a:rPr lang="en-US" smtClean="0"/>
              <a:t>‹#›</a:t>
            </a:fld>
            <a:endParaRPr lang="en-US"/>
          </a:p>
        </p:txBody>
      </p:sp>
      <p:pic>
        <p:nvPicPr>
          <p:cNvPr id="14" name="Picture 13" descr="New Hope logo.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7931" y="169105"/>
            <a:ext cx="2291196" cy="933118"/>
          </a:xfrm>
          <a:prstGeom prst="rect">
            <a:avLst/>
          </a:prstGeom>
        </p:spPr>
      </p:pic>
    </p:spTree>
    <p:extLst>
      <p:ext uri="{BB962C8B-B14F-4D97-AF65-F5344CB8AC3E}">
        <p14:creationId xmlns:p14="http://schemas.microsoft.com/office/powerpoint/2010/main" val="239236588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438958" rtl="0" eaLnBrk="1" latinLnBrk="0" hangingPunct="1">
        <a:spcBef>
          <a:spcPct val="0"/>
        </a:spcBef>
        <a:buNone/>
        <a:defRPr sz="3840" kern="1200">
          <a:solidFill>
            <a:schemeClr val="bg1">
              <a:lumMod val="50000"/>
            </a:schemeClr>
          </a:solidFill>
          <a:latin typeface="+mj-lt"/>
          <a:ea typeface="+mj-ea"/>
          <a:cs typeface="+mj-cs"/>
        </a:defRPr>
      </a:lvl1pPr>
    </p:titleStyle>
    <p:bodyStyle>
      <a:lvl1pPr marL="329218" indent="-329218" algn="l" defTabSz="438958" rtl="0" eaLnBrk="1" latinLnBrk="0" hangingPunct="1">
        <a:spcBef>
          <a:spcPct val="20000"/>
        </a:spcBef>
        <a:buFont typeface="Arial"/>
        <a:buChar char="•"/>
        <a:defRPr sz="2304" kern="1200">
          <a:solidFill>
            <a:srgbClr val="7F7F7F"/>
          </a:solidFill>
          <a:latin typeface="+mn-lt"/>
          <a:ea typeface="+mn-ea"/>
          <a:cs typeface="+mn-cs"/>
        </a:defRPr>
      </a:lvl1pPr>
      <a:lvl2pPr marL="713306" indent="-274349" algn="l" defTabSz="438958" rtl="0" eaLnBrk="1" latinLnBrk="0" hangingPunct="1">
        <a:spcBef>
          <a:spcPct val="20000"/>
        </a:spcBef>
        <a:buFont typeface="Arial"/>
        <a:buChar char="–"/>
        <a:defRPr sz="1920" kern="1200">
          <a:solidFill>
            <a:srgbClr val="7F7F7F"/>
          </a:solidFill>
          <a:latin typeface="+mn-lt"/>
          <a:ea typeface="+mn-ea"/>
          <a:cs typeface="+mn-cs"/>
        </a:defRPr>
      </a:lvl2pPr>
      <a:lvl3pPr marL="1097394" indent="-219479" algn="l" defTabSz="438958" rtl="0" eaLnBrk="1" latinLnBrk="0" hangingPunct="1">
        <a:spcBef>
          <a:spcPct val="20000"/>
        </a:spcBef>
        <a:buFont typeface="Arial"/>
        <a:buChar char="•"/>
        <a:defRPr sz="1728" kern="1200">
          <a:solidFill>
            <a:srgbClr val="7F7F7F"/>
          </a:solidFill>
          <a:latin typeface="+mn-lt"/>
          <a:ea typeface="+mn-ea"/>
          <a:cs typeface="+mn-cs"/>
        </a:defRPr>
      </a:lvl3pPr>
      <a:lvl4pPr marL="1536352" indent="-219479" algn="l" defTabSz="438958" rtl="0" eaLnBrk="1" latinLnBrk="0" hangingPunct="1">
        <a:spcBef>
          <a:spcPct val="20000"/>
        </a:spcBef>
        <a:buFont typeface="Arial"/>
        <a:buChar char="–"/>
        <a:defRPr sz="1728" kern="1200">
          <a:solidFill>
            <a:srgbClr val="7F7F7F"/>
          </a:solidFill>
          <a:latin typeface="+mn-lt"/>
          <a:ea typeface="+mn-ea"/>
          <a:cs typeface="+mn-cs"/>
        </a:defRPr>
      </a:lvl4pPr>
      <a:lvl5pPr marL="1975310" indent="-219479" algn="l" defTabSz="438958" rtl="0" eaLnBrk="1" latinLnBrk="0" hangingPunct="1">
        <a:spcBef>
          <a:spcPct val="20000"/>
        </a:spcBef>
        <a:buFont typeface="Arial"/>
        <a:buChar char="»"/>
        <a:defRPr sz="1728" kern="1200">
          <a:solidFill>
            <a:srgbClr val="7F7F7F"/>
          </a:solidFill>
          <a:latin typeface="+mn-lt"/>
          <a:ea typeface="+mn-ea"/>
          <a:cs typeface="+mn-cs"/>
        </a:defRPr>
      </a:lvl5pPr>
      <a:lvl6pPr marL="2414267" indent="-219479" algn="l" defTabSz="438958" rtl="0" eaLnBrk="1" latinLnBrk="0" hangingPunct="1">
        <a:spcBef>
          <a:spcPct val="20000"/>
        </a:spcBef>
        <a:buFont typeface="Arial"/>
        <a:buChar char="•"/>
        <a:defRPr sz="1920" kern="1200">
          <a:solidFill>
            <a:schemeClr val="tx1"/>
          </a:solidFill>
          <a:latin typeface="+mn-lt"/>
          <a:ea typeface="+mn-ea"/>
          <a:cs typeface="+mn-cs"/>
        </a:defRPr>
      </a:lvl6pPr>
      <a:lvl7pPr marL="2853225" indent="-219479" algn="l" defTabSz="438958" rtl="0" eaLnBrk="1" latinLnBrk="0" hangingPunct="1">
        <a:spcBef>
          <a:spcPct val="20000"/>
        </a:spcBef>
        <a:buFont typeface="Arial"/>
        <a:buChar char="•"/>
        <a:defRPr sz="1920" kern="1200">
          <a:solidFill>
            <a:schemeClr val="tx1"/>
          </a:solidFill>
          <a:latin typeface="+mn-lt"/>
          <a:ea typeface="+mn-ea"/>
          <a:cs typeface="+mn-cs"/>
        </a:defRPr>
      </a:lvl7pPr>
      <a:lvl8pPr marL="3292183" indent="-219479" algn="l" defTabSz="438958" rtl="0" eaLnBrk="1" latinLnBrk="0" hangingPunct="1">
        <a:spcBef>
          <a:spcPct val="20000"/>
        </a:spcBef>
        <a:buFont typeface="Arial"/>
        <a:buChar char="•"/>
        <a:defRPr sz="1920" kern="1200">
          <a:solidFill>
            <a:schemeClr val="tx1"/>
          </a:solidFill>
          <a:latin typeface="+mn-lt"/>
          <a:ea typeface="+mn-ea"/>
          <a:cs typeface="+mn-cs"/>
        </a:defRPr>
      </a:lvl8pPr>
      <a:lvl9pPr marL="3731141" indent="-219479" algn="l" defTabSz="438958" rtl="0" eaLnBrk="1" latinLnBrk="0" hangingPunct="1">
        <a:spcBef>
          <a:spcPct val="20000"/>
        </a:spcBef>
        <a:buFont typeface="Arial"/>
        <a:buChar char="•"/>
        <a:defRPr sz="1920" kern="1200">
          <a:solidFill>
            <a:schemeClr val="tx1"/>
          </a:solidFill>
          <a:latin typeface="+mn-lt"/>
          <a:ea typeface="+mn-ea"/>
          <a:cs typeface="+mn-cs"/>
        </a:defRPr>
      </a:lvl9pPr>
    </p:bodyStyle>
    <p:otherStyle>
      <a:defPPr>
        <a:defRPr lang="en-US"/>
      </a:defPPr>
      <a:lvl1pPr marL="0" algn="l" defTabSz="438958" rtl="0" eaLnBrk="1" latinLnBrk="0" hangingPunct="1">
        <a:defRPr sz="1728" kern="1200">
          <a:solidFill>
            <a:schemeClr val="tx1"/>
          </a:solidFill>
          <a:latin typeface="+mn-lt"/>
          <a:ea typeface="+mn-ea"/>
          <a:cs typeface="+mn-cs"/>
        </a:defRPr>
      </a:lvl1pPr>
      <a:lvl2pPr marL="438958" algn="l" defTabSz="438958" rtl="0" eaLnBrk="1" latinLnBrk="0" hangingPunct="1">
        <a:defRPr sz="1728" kern="1200">
          <a:solidFill>
            <a:schemeClr val="tx1"/>
          </a:solidFill>
          <a:latin typeface="+mn-lt"/>
          <a:ea typeface="+mn-ea"/>
          <a:cs typeface="+mn-cs"/>
        </a:defRPr>
      </a:lvl2pPr>
      <a:lvl3pPr marL="877915" algn="l" defTabSz="438958" rtl="0" eaLnBrk="1" latinLnBrk="0" hangingPunct="1">
        <a:defRPr sz="1728" kern="1200">
          <a:solidFill>
            <a:schemeClr val="tx1"/>
          </a:solidFill>
          <a:latin typeface="+mn-lt"/>
          <a:ea typeface="+mn-ea"/>
          <a:cs typeface="+mn-cs"/>
        </a:defRPr>
      </a:lvl3pPr>
      <a:lvl4pPr marL="1316873" algn="l" defTabSz="438958" rtl="0" eaLnBrk="1" latinLnBrk="0" hangingPunct="1">
        <a:defRPr sz="1728" kern="1200">
          <a:solidFill>
            <a:schemeClr val="tx1"/>
          </a:solidFill>
          <a:latin typeface="+mn-lt"/>
          <a:ea typeface="+mn-ea"/>
          <a:cs typeface="+mn-cs"/>
        </a:defRPr>
      </a:lvl4pPr>
      <a:lvl5pPr marL="1755831" algn="l" defTabSz="438958" rtl="0" eaLnBrk="1" latinLnBrk="0" hangingPunct="1">
        <a:defRPr sz="1728" kern="1200">
          <a:solidFill>
            <a:schemeClr val="tx1"/>
          </a:solidFill>
          <a:latin typeface="+mn-lt"/>
          <a:ea typeface="+mn-ea"/>
          <a:cs typeface="+mn-cs"/>
        </a:defRPr>
      </a:lvl5pPr>
      <a:lvl6pPr marL="2194789" algn="l" defTabSz="438958" rtl="0" eaLnBrk="1" latinLnBrk="0" hangingPunct="1">
        <a:defRPr sz="1728" kern="1200">
          <a:solidFill>
            <a:schemeClr val="tx1"/>
          </a:solidFill>
          <a:latin typeface="+mn-lt"/>
          <a:ea typeface="+mn-ea"/>
          <a:cs typeface="+mn-cs"/>
        </a:defRPr>
      </a:lvl6pPr>
      <a:lvl7pPr marL="2633746" algn="l" defTabSz="438958" rtl="0" eaLnBrk="1" latinLnBrk="0" hangingPunct="1">
        <a:defRPr sz="1728" kern="1200">
          <a:solidFill>
            <a:schemeClr val="tx1"/>
          </a:solidFill>
          <a:latin typeface="+mn-lt"/>
          <a:ea typeface="+mn-ea"/>
          <a:cs typeface="+mn-cs"/>
        </a:defRPr>
      </a:lvl7pPr>
      <a:lvl8pPr marL="3072704" algn="l" defTabSz="438958" rtl="0" eaLnBrk="1" latinLnBrk="0" hangingPunct="1">
        <a:defRPr sz="1728" kern="1200">
          <a:solidFill>
            <a:schemeClr val="tx1"/>
          </a:solidFill>
          <a:latin typeface="+mn-lt"/>
          <a:ea typeface="+mn-ea"/>
          <a:cs typeface="+mn-cs"/>
        </a:defRPr>
      </a:lvl8pPr>
      <a:lvl9pPr marL="3511662" algn="l" defTabSz="438958" rtl="0" eaLnBrk="1" latinLnBrk="0" hangingPunct="1">
        <a:defRPr sz="17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ideo" Target="https://www.youtube.com/embed/uvBcr4Em6CQ?feature=oembed" TargetMode="External"/><Relationship Id="rId4" Type="http://schemas.openxmlformats.org/officeDocument/2006/relationships/image" Target="../media/image33.jpeg"/></Relationships>
</file>

<file path=ppt/slides/_rels/slide10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orhaolam.com/index.php/education/jewish-life-cycl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ideo" Target="https://www.youtube.com/embed/WGBuWAaQA_o?feature=oembed" TargetMode="External"/><Relationship Id="rId4" Type="http://schemas.openxmlformats.org/officeDocument/2006/relationships/image" Target="../media/image26.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ideo" Target="https://www.youtube.com/embed/TsK2dszH36k?feature=oembed" TargetMode="External"/><Relationship Id="rId4" Type="http://schemas.openxmlformats.org/officeDocument/2006/relationships/image" Target="../media/image28.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endParaRPr lang="en-US" altLang="en-US" dirty="0"/>
          </a:p>
          <a:p>
            <a:pPr marL="0" indent="0" algn="ctr">
              <a:lnSpc>
                <a:spcPct val="90000"/>
              </a:lnSpc>
              <a:buNone/>
            </a:pPr>
            <a:r>
              <a:rPr lang="en-US" altLang="en-US" dirty="0">
                <a:solidFill>
                  <a:schemeClr val="bg1"/>
                </a:solidFill>
              </a:rPr>
              <a:t>How do we live with this?</a:t>
            </a:r>
          </a:p>
          <a:p>
            <a:pPr marL="0" indent="0" algn="ctr">
              <a:lnSpc>
                <a:spcPct val="90000"/>
              </a:lnSpc>
              <a:buNone/>
            </a:pPr>
            <a:r>
              <a:rPr lang="en-US" altLang="en-US" dirty="0"/>
              <a:t>How do we do Passover </a:t>
            </a:r>
          </a:p>
          <a:p>
            <a:pPr marL="0" indent="0" algn="ctr">
              <a:lnSpc>
                <a:spcPct val="90000"/>
              </a:lnSpc>
              <a:buNone/>
            </a:pPr>
            <a:r>
              <a:rPr lang="en-US" altLang="en-US" dirty="0"/>
              <a:t>with this?</a:t>
            </a:r>
            <a:endParaRPr lang="en-US" altLang="en-US" dirty="0">
              <a:solidFill>
                <a:schemeClr val="bg1"/>
              </a:solidFill>
            </a:endParaRPr>
          </a:p>
        </p:txBody>
      </p:sp>
    </p:spTree>
    <p:extLst>
      <p:ext uri="{BB962C8B-B14F-4D97-AF65-F5344CB8AC3E}">
        <p14:creationId xmlns:p14="http://schemas.microsoft.com/office/powerpoint/2010/main" val="10206909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sz="2800" dirty="0"/>
              <a:t>MIQEDEM - PS 23 - Quarantine Version</a:t>
            </a:r>
          </a:p>
          <a:p>
            <a:pPr marL="0" indent="0">
              <a:lnSpc>
                <a:spcPct val="90000"/>
              </a:lnSpc>
              <a:buNone/>
            </a:pPr>
            <a:endParaRPr lang="en-US" altLang="en-US" sz="2800" dirty="0">
              <a:solidFill>
                <a:schemeClr val="bg1"/>
              </a:solidFill>
            </a:endParaRPr>
          </a:p>
        </p:txBody>
      </p:sp>
      <p:pic>
        <p:nvPicPr>
          <p:cNvPr id="2" name="Online Media 1" title="MIQEDEM - PSALM 23 - Quarantine Version">
            <a:hlinkClick r:id="" action="ppaction://media"/>
            <a:extLst>
              <a:ext uri="{FF2B5EF4-FFF2-40B4-BE49-F238E27FC236}">
                <a16:creationId xmlns:a16="http://schemas.microsoft.com/office/drawing/2014/main" id="{8A97BF7F-F85A-4AAE-AA8B-2D6272C3D2D4}"/>
              </a:ext>
            </a:extLst>
          </p:cNvPr>
          <p:cNvPicPr>
            <a:picLocks noRot="1" noChangeAspect="1"/>
          </p:cNvPicPr>
          <p:nvPr>
            <a:videoFile r:link="rId1"/>
          </p:nvPr>
        </p:nvPicPr>
        <p:blipFill>
          <a:blip r:embed="rId4"/>
          <a:stretch>
            <a:fillRect/>
          </a:stretch>
        </p:blipFill>
        <p:spPr>
          <a:xfrm>
            <a:off x="452437" y="642937"/>
            <a:ext cx="8001001" cy="4500563"/>
          </a:xfrm>
          <a:prstGeom prst="rect">
            <a:avLst/>
          </a:prstGeom>
        </p:spPr>
      </p:pic>
    </p:spTree>
    <p:extLst>
      <p:ext uri="{BB962C8B-B14F-4D97-AF65-F5344CB8AC3E}">
        <p14:creationId xmlns:p14="http://schemas.microsoft.com/office/powerpoint/2010/main" val="407756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16E4D3-5EEB-43FF-BD8A-99C76CDBF66B}"/>
              </a:ext>
            </a:extLst>
          </p:cNvPr>
          <p:cNvSpPr>
            <a:spLocks noGrp="1" noChangeArrowheads="1"/>
          </p:cNvSpPr>
          <p:nvPr>
            <p:ph type="body" idx="1"/>
          </p:nvPr>
        </p:nvSpPr>
        <p:spPr>
          <a:xfrm>
            <a:off x="274638" y="209550"/>
            <a:ext cx="8229600" cy="4933950"/>
          </a:xfrm>
        </p:spPr>
        <p:txBody>
          <a:bodyPr>
            <a:normAutofit/>
          </a:bodyPr>
          <a:lstStyle/>
          <a:p>
            <a:pPr marL="0" indent="0">
              <a:lnSpc>
                <a:spcPct val="90000"/>
              </a:lnSpc>
              <a:buNone/>
            </a:pPr>
            <a:r>
              <a:rPr lang="en-US" dirty="0"/>
              <a:t>A lesson in religious presumption…</a:t>
            </a:r>
          </a:p>
          <a:p>
            <a:pPr marL="0" indent="0">
              <a:lnSpc>
                <a:spcPct val="90000"/>
              </a:lnSpc>
              <a:buNone/>
            </a:pPr>
            <a:endParaRPr lang="en-US" sz="2800" dirty="0"/>
          </a:p>
          <a:p>
            <a:pPr marL="0" indent="0">
              <a:lnSpc>
                <a:spcPct val="90000"/>
              </a:lnSpc>
              <a:buNone/>
            </a:pPr>
            <a:r>
              <a:rPr lang="en-US" dirty="0"/>
              <a:t>Israel is the top place in the world for coronavirus health safety, according to  the think tank of a Hong Kong-based venture capital fund.</a:t>
            </a:r>
            <a:endParaRPr lang="en-US" altLang="en-US" dirty="0">
              <a:solidFill>
                <a:schemeClr val="bg1"/>
              </a:solidFill>
            </a:endParaRPr>
          </a:p>
        </p:txBody>
      </p:sp>
    </p:spTree>
    <p:extLst>
      <p:ext uri="{BB962C8B-B14F-4D97-AF65-F5344CB8AC3E}">
        <p14:creationId xmlns:p14="http://schemas.microsoft.com/office/powerpoint/2010/main" val="265884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2050" name="Picture 2">
            <a:extLst>
              <a:ext uri="{FF2B5EF4-FFF2-40B4-BE49-F238E27FC236}">
                <a16:creationId xmlns:a16="http://schemas.microsoft.com/office/drawing/2014/main" id="{DBEB0DDE-9C2E-4F8D-8D69-C0F64DC214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72" r="15281"/>
          <a:stretch/>
        </p:blipFill>
        <p:spPr bwMode="auto">
          <a:xfrm>
            <a:off x="2457794" y="511968"/>
            <a:ext cx="6047137" cy="4495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srael ranked first for corona safety by Hong Kong think tank that caught Netanyahu’s eye">
            <a:extLst>
              <a:ext uri="{FF2B5EF4-FFF2-40B4-BE49-F238E27FC236}">
                <a16:creationId xmlns:a16="http://schemas.microsoft.com/office/drawing/2014/main" id="{ECD39529-875E-4D18-93EC-E3BC08FC0B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944" r="4745"/>
          <a:stretch/>
        </p:blipFill>
        <p:spPr bwMode="auto">
          <a:xfrm>
            <a:off x="244409" y="511968"/>
            <a:ext cx="2133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95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The study by Deep Knowledge Ventures (DKV) looked at 200 data points for fifty countries to compare not just the infections, but what they said is a deep analysis including transparency, </a:t>
            </a:r>
            <a:endParaRPr lang="en-US" altLang="en-US" dirty="0">
              <a:solidFill>
                <a:schemeClr val="bg1"/>
              </a:solidFill>
            </a:endParaRPr>
          </a:p>
        </p:txBody>
      </p:sp>
    </p:spTree>
    <p:extLst>
      <p:ext uri="{BB962C8B-B14F-4D97-AF65-F5344CB8AC3E}">
        <p14:creationId xmlns:p14="http://schemas.microsoft.com/office/powerpoint/2010/main" val="2862664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the state of the healthcare system, medical profession and hospitals, the mobilization of the military and the resilience and discipline of the population.</a:t>
            </a:r>
            <a:endParaRPr lang="en-US" altLang="en-US" dirty="0">
              <a:solidFill>
                <a:schemeClr val="bg1"/>
              </a:solidFill>
            </a:endParaRPr>
          </a:p>
        </p:txBody>
      </p:sp>
    </p:spTree>
    <p:extLst>
      <p:ext uri="{BB962C8B-B14F-4D97-AF65-F5344CB8AC3E}">
        <p14:creationId xmlns:p14="http://schemas.microsoft.com/office/powerpoint/2010/main" val="1503940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3494474" cy="4933950"/>
          </a:xfrm>
        </p:spPr>
        <p:txBody>
          <a:bodyPr>
            <a:normAutofit/>
          </a:bodyPr>
          <a:lstStyle/>
          <a:p>
            <a:pPr marL="0" indent="0">
              <a:lnSpc>
                <a:spcPct val="90000"/>
              </a:lnSpc>
              <a:buNone/>
            </a:pPr>
            <a:r>
              <a:rPr lang="en-US" dirty="0"/>
              <a:t>Israeli Health Minister Yaakov </a:t>
            </a:r>
            <a:r>
              <a:rPr lang="en-US" dirty="0" err="1"/>
              <a:t>Litzman</a:t>
            </a:r>
            <a:endParaRPr lang="en-US" altLang="en-US" dirty="0">
              <a:solidFill>
                <a:schemeClr val="bg1"/>
              </a:solidFill>
            </a:endParaRPr>
          </a:p>
        </p:txBody>
      </p:sp>
      <p:pic>
        <p:nvPicPr>
          <p:cNvPr id="3" name="Picture 2">
            <a:extLst>
              <a:ext uri="{FF2B5EF4-FFF2-40B4-BE49-F238E27FC236}">
                <a16:creationId xmlns:a16="http://schemas.microsoft.com/office/drawing/2014/main" id="{8239FECF-3648-4F12-A7ED-6616EB233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111" y="209550"/>
            <a:ext cx="4727375" cy="4839045"/>
          </a:xfrm>
          <a:prstGeom prst="rect">
            <a:avLst/>
          </a:prstGeom>
        </p:spPr>
      </p:pic>
    </p:spTree>
    <p:extLst>
      <p:ext uri="{BB962C8B-B14F-4D97-AF65-F5344CB8AC3E}">
        <p14:creationId xmlns:p14="http://schemas.microsoft.com/office/powerpoint/2010/main" val="10594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buNone/>
            </a:pPr>
            <a:r>
              <a:rPr lang="en-US" dirty="0"/>
              <a:t>Israel’s Minister of Health,     </a:t>
            </a:r>
            <a:r>
              <a:rPr lang="en-US" dirty="0">
                <a:solidFill>
                  <a:srgbClr val="FFFF99"/>
                </a:solidFill>
              </a:rPr>
              <a:t>Mar. 31, 2020</a:t>
            </a:r>
            <a:r>
              <a:rPr lang="en-US" dirty="0"/>
              <a:t>, said,</a:t>
            </a:r>
          </a:p>
          <a:p>
            <a:pPr marL="0" indent="0">
              <a:buNone/>
            </a:pPr>
            <a:endParaRPr lang="en-US" sz="1200" dirty="0"/>
          </a:p>
          <a:p>
            <a:pPr marL="0" indent="0">
              <a:buNone/>
            </a:pPr>
            <a:r>
              <a:rPr lang="en-US" dirty="0"/>
              <a:t>“I am sure that the Messiah will come by Passover and save us the same way God saved us during the Exodus and we were freed. The </a:t>
            </a:r>
            <a:r>
              <a:rPr lang="en-US" dirty="0" err="1"/>
              <a:t>Moshiach</a:t>
            </a:r>
            <a:r>
              <a:rPr lang="en-US" dirty="0"/>
              <a:t> will come and save us all.”</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5493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4D0EE7-6037-4CDE-95EB-122405CBE1D6}"/>
              </a:ext>
            </a:extLst>
          </p:cNvPr>
          <p:cNvPicPr>
            <a:picLocks noChangeAspect="1"/>
          </p:cNvPicPr>
          <p:nvPr/>
        </p:nvPicPr>
        <p:blipFill>
          <a:blip r:embed="rId3"/>
          <a:stretch>
            <a:fillRect/>
          </a:stretch>
        </p:blipFill>
        <p:spPr>
          <a:xfrm>
            <a:off x="1036637" y="330254"/>
            <a:ext cx="6381455" cy="4813246"/>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
        <p:nvSpPr>
          <p:cNvPr id="3" name="TextBox 2">
            <a:extLst>
              <a:ext uri="{FF2B5EF4-FFF2-40B4-BE49-F238E27FC236}">
                <a16:creationId xmlns:a16="http://schemas.microsoft.com/office/drawing/2014/main" id="{FAF802C0-64A1-4DC6-A7E5-894F3F97EB38}"/>
              </a:ext>
            </a:extLst>
          </p:cNvPr>
          <p:cNvSpPr txBox="1"/>
          <p:nvPr/>
        </p:nvSpPr>
        <p:spPr>
          <a:xfrm>
            <a:off x="3398837" y="1123950"/>
            <a:ext cx="1492716" cy="523220"/>
          </a:xfrm>
          <a:prstGeom prst="rect">
            <a:avLst/>
          </a:prstGeom>
          <a:noFill/>
        </p:spPr>
        <p:txBody>
          <a:bodyPr wrap="none" rtlCol="0">
            <a:spAutoFit/>
          </a:bodyPr>
          <a:lstStyle/>
          <a:p>
            <a:r>
              <a:rPr lang="en-US" sz="2800" b="1" dirty="0">
                <a:solidFill>
                  <a:schemeClr val="tx1"/>
                </a:solidFill>
                <a:latin typeface="Arial Narrow" panose="020B0606020202030204" pitchFamily="34" charset="0"/>
              </a:rPr>
              <a:t>4/03/2020</a:t>
            </a:r>
          </a:p>
        </p:txBody>
      </p:sp>
      <p:sp>
        <p:nvSpPr>
          <p:cNvPr id="4" name="Rectangle: Rounded Corners 3">
            <a:extLst>
              <a:ext uri="{FF2B5EF4-FFF2-40B4-BE49-F238E27FC236}">
                <a16:creationId xmlns:a16="http://schemas.microsoft.com/office/drawing/2014/main" id="{99A72FA1-14C8-4DE4-ADF2-548E0FF74D1F}"/>
              </a:ext>
            </a:extLst>
          </p:cNvPr>
          <p:cNvSpPr/>
          <p:nvPr/>
        </p:nvSpPr>
        <p:spPr bwMode="auto">
          <a:xfrm>
            <a:off x="3398837" y="1200150"/>
            <a:ext cx="1492716" cy="3810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455313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20000"/>
          </a:bodyPr>
          <a:lstStyle/>
          <a:p>
            <a:pPr marL="403225" indent="-403225">
              <a:buFont typeface="+mj-lt"/>
              <a:buAutoNum type="arabicPeriod"/>
            </a:pPr>
            <a:r>
              <a:rPr lang="en-US" dirty="0"/>
              <a:t>Israeli Prime Minister Benjamin Netanyahu,</a:t>
            </a:r>
          </a:p>
          <a:p>
            <a:pPr marL="403225" indent="-403225">
              <a:buFont typeface="+mj-lt"/>
              <a:buAutoNum type="arabicPeriod"/>
            </a:pPr>
            <a:r>
              <a:rPr lang="en-US" dirty="0"/>
              <a:t>Mossad chief Yossi Cohen,</a:t>
            </a:r>
          </a:p>
          <a:p>
            <a:pPr marL="403225" indent="-403225">
              <a:buFont typeface="+mj-lt"/>
              <a:buAutoNum type="arabicPeriod"/>
            </a:pPr>
            <a:r>
              <a:rPr lang="en-US" dirty="0"/>
              <a:t>National Security head Meir Ben-Shabbat, </a:t>
            </a:r>
          </a:p>
          <a:p>
            <a:pPr marL="403225" indent="-403225">
              <a:buFont typeface="+mj-lt"/>
              <a:buAutoNum type="arabicPeriod"/>
            </a:pPr>
            <a:r>
              <a:rPr lang="en-US" dirty="0"/>
              <a:t>Health Ministry director Moshe Bar </a:t>
            </a:r>
            <a:r>
              <a:rPr lang="en-US" dirty="0" err="1"/>
              <a:t>Siman</a:t>
            </a:r>
            <a:r>
              <a:rPr lang="en-US" dirty="0"/>
              <a:t>-Tov, </a:t>
            </a:r>
          </a:p>
          <a:p>
            <a:pPr marL="403225" indent="-403225">
              <a:buFont typeface="+mj-lt"/>
              <a:buAutoNum type="arabicPeriod"/>
            </a:pPr>
            <a:r>
              <a:rPr lang="en-US" dirty="0"/>
              <a:t>head of Hadassah-University Medical Center professor Zev </a:t>
            </a:r>
            <a:r>
              <a:rPr lang="en-US" dirty="0" err="1"/>
              <a:t>Rotstein</a:t>
            </a:r>
            <a:endParaRPr lang="en-US" altLang="en-US" dirty="0">
              <a:solidFill>
                <a:schemeClr val="bg1"/>
              </a:solidFill>
            </a:endParaRPr>
          </a:p>
        </p:txBody>
      </p:sp>
    </p:spTree>
    <p:extLst>
      <p:ext uri="{BB962C8B-B14F-4D97-AF65-F5344CB8AC3E}">
        <p14:creationId xmlns:p14="http://schemas.microsoft.com/office/powerpoint/2010/main" val="2357143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buNone/>
            </a:pPr>
            <a:r>
              <a:rPr lang="en-US" dirty="0"/>
              <a:t>all entered self-quarantine on Thursday, after Israeli Health Minister Yaakov </a:t>
            </a:r>
            <a:r>
              <a:rPr lang="en-US" dirty="0" err="1"/>
              <a:t>Litzman</a:t>
            </a:r>
            <a:r>
              <a:rPr lang="en-US" dirty="0"/>
              <a:t> tested positive for coronavirus.</a:t>
            </a:r>
          </a:p>
          <a:p>
            <a:pPr marL="0" indent="0">
              <a:buNone/>
            </a:pPr>
            <a:r>
              <a:rPr lang="en-US" dirty="0" err="1"/>
              <a:t>Litzman</a:t>
            </a:r>
            <a:r>
              <a:rPr lang="en-US" dirty="0"/>
              <a:t>, 71, whose wife </a:t>
            </a:r>
            <a:r>
              <a:rPr lang="en-US" dirty="0" err="1"/>
              <a:t>Chava</a:t>
            </a:r>
            <a:r>
              <a:rPr lang="en-US" dirty="0"/>
              <a:t> also tested positive for coronavirus, was reported to be in good condition. </a:t>
            </a:r>
            <a:endParaRPr lang="en-US" altLang="en-US" dirty="0">
              <a:solidFill>
                <a:schemeClr val="bg1"/>
              </a:solidFill>
            </a:endParaRPr>
          </a:p>
        </p:txBody>
      </p:sp>
    </p:spTree>
    <p:extLst>
      <p:ext uri="{BB962C8B-B14F-4D97-AF65-F5344CB8AC3E}">
        <p14:creationId xmlns:p14="http://schemas.microsoft.com/office/powerpoint/2010/main" val="32059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r>
              <a:rPr lang="en-US" altLang="en-US" dirty="0">
                <a:solidFill>
                  <a:schemeClr val="bg1"/>
                </a:solidFill>
              </a:rPr>
              <a:t>Introducing….</a:t>
            </a:r>
          </a:p>
          <a:p>
            <a:pPr marL="0" indent="0" algn="ctr">
              <a:lnSpc>
                <a:spcPct val="90000"/>
              </a:lnSpc>
              <a:buNone/>
            </a:pPr>
            <a:r>
              <a:rPr lang="en-US" altLang="en-US" dirty="0"/>
              <a:t>The Bat coin!</a:t>
            </a:r>
            <a:endParaRPr lang="en-US" altLang="en-US" dirty="0">
              <a:solidFill>
                <a:schemeClr val="bg1"/>
              </a:solidFill>
            </a:endParaRPr>
          </a:p>
        </p:txBody>
      </p:sp>
    </p:spTree>
    <p:extLst>
      <p:ext uri="{BB962C8B-B14F-4D97-AF65-F5344CB8AC3E}">
        <p14:creationId xmlns:p14="http://schemas.microsoft.com/office/powerpoint/2010/main" val="3157535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None of the other leaders were yet reporting symptoms, and many were set to be quarantined in their offices so they could continue their work on behalf of the country</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896402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endParaRPr lang="en-US" altLang="en-US" dirty="0"/>
          </a:p>
          <a:p>
            <a:pPr marL="0" indent="0" algn="ctr">
              <a:lnSpc>
                <a:spcPct val="90000"/>
              </a:lnSpc>
              <a:buNone/>
            </a:pPr>
            <a:r>
              <a:rPr lang="en-US" altLang="en-US" dirty="0">
                <a:solidFill>
                  <a:schemeClr val="bg1"/>
                </a:solidFill>
              </a:rPr>
              <a:t>Perspective: the Big Picture</a:t>
            </a:r>
          </a:p>
        </p:txBody>
      </p:sp>
    </p:spTree>
    <p:extLst>
      <p:ext uri="{BB962C8B-B14F-4D97-AF65-F5344CB8AC3E}">
        <p14:creationId xmlns:p14="http://schemas.microsoft.com/office/powerpoint/2010/main" val="2338518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3200" dirty="0"/>
              <a:t>  </a:t>
            </a:r>
          </a:p>
        </p:txBody>
      </p:sp>
      <p:pic>
        <p:nvPicPr>
          <p:cNvPr id="6" name="Picture 5">
            <a:extLst>
              <a:ext uri="{FF2B5EF4-FFF2-40B4-BE49-F238E27FC236}">
                <a16:creationId xmlns:a16="http://schemas.microsoft.com/office/drawing/2014/main" id="{4AEC3D10-264D-4672-97A3-EFAA03CB3752}"/>
              </a:ext>
            </a:extLst>
          </p:cNvPr>
          <p:cNvPicPr>
            <a:picLocks noChangeAspect="1"/>
          </p:cNvPicPr>
          <p:nvPr/>
        </p:nvPicPr>
        <p:blipFill>
          <a:blip r:embed="rId3"/>
          <a:stretch>
            <a:fillRect/>
          </a:stretch>
        </p:blipFill>
        <p:spPr>
          <a:xfrm>
            <a:off x="655637" y="1174235"/>
            <a:ext cx="3124201" cy="4037428"/>
          </a:xfrm>
          <a:prstGeom prst="rect">
            <a:avLst/>
          </a:prstGeom>
        </p:spPr>
      </p:pic>
      <p:sp>
        <p:nvSpPr>
          <p:cNvPr id="8" name="TextBox 7">
            <a:extLst>
              <a:ext uri="{FF2B5EF4-FFF2-40B4-BE49-F238E27FC236}">
                <a16:creationId xmlns:a16="http://schemas.microsoft.com/office/drawing/2014/main" id="{2BEF47BC-C2B5-4360-9102-04F6709DC44C}"/>
              </a:ext>
            </a:extLst>
          </p:cNvPr>
          <p:cNvSpPr txBox="1"/>
          <p:nvPr/>
        </p:nvSpPr>
        <p:spPr>
          <a:xfrm>
            <a:off x="4999037" y="97017"/>
            <a:ext cx="3300225" cy="1077218"/>
          </a:xfrm>
          <a:prstGeom prst="rect">
            <a:avLst/>
          </a:prstGeom>
          <a:noFill/>
        </p:spPr>
        <p:txBody>
          <a:bodyPr wrap="square" rtlCol="0">
            <a:spAutoFit/>
          </a:bodyPr>
          <a:lstStyle/>
          <a:p>
            <a:pPr algn="l"/>
            <a:r>
              <a:rPr lang="en-US" sz="3200" dirty="0">
                <a:latin typeface="+mn-lt"/>
                <a:cs typeface="+mn-cs"/>
              </a:rPr>
              <a:t>Friday, </a:t>
            </a:r>
            <a:r>
              <a:rPr lang="en-US" sz="3200" dirty="0">
                <a:solidFill>
                  <a:srgbClr val="FFFF99"/>
                </a:solidFill>
                <a:latin typeface="+mn-lt"/>
                <a:cs typeface="+mn-cs"/>
              </a:rPr>
              <a:t>April 4</a:t>
            </a:r>
            <a:r>
              <a:rPr lang="en-US" sz="3200" dirty="0">
                <a:latin typeface="+mn-lt"/>
                <a:cs typeface="+mn-cs"/>
              </a:rPr>
              <a:t>, 2020 4 p.m.</a:t>
            </a:r>
          </a:p>
        </p:txBody>
      </p:sp>
      <p:pic>
        <p:nvPicPr>
          <p:cNvPr id="2" name="Picture 1">
            <a:extLst>
              <a:ext uri="{FF2B5EF4-FFF2-40B4-BE49-F238E27FC236}">
                <a16:creationId xmlns:a16="http://schemas.microsoft.com/office/drawing/2014/main" id="{38B314B3-7EEB-46D0-9076-0C7ADE29ABE1}"/>
              </a:ext>
            </a:extLst>
          </p:cNvPr>
          <p:cNvPicPr>
            <a:picLocks noChangeAspect="1"/>
          </p:cNvPicPr>
          <p:nvPr/>
        </p:nvPicPr>
        <p:blipFill>
          <a:blip r:embed="rId4"/>
          <a:stretch>
            <a:fillRect/>
          </a:stretch>
        </p:blipFill>
        <p:spPr>
          <a:xfrm>
            <a:off x="5227637" y="1077980"/>
            <a:ext cx="3300225" cy="4064399"/>
          </a:xfrm>
          <a:prstGeom prst="rect">
            <a:avLst/>
          </a:prstGeom>
        </p:spPr>
      </p:pic>
      <p:sp>
        <p:nvSpPr>
          <p:cNvPr id="7" name="TextBox 6">
            <a:extLst>
              <a:ext uri="{FF2B5EF4-FFF2-40B4-BE49-F238E27FC236}">
                <a16:creationId xmlns:a16="http://schemas.microsoft.com/office/drawing/2014/main" id="{C8B35CE1-2E74-4C9C-AD38-2E9D0917F6BC}"/>
              </a:ext>
            </a:extLst>
          </p:cNvPr>
          <p:cNvSpPr txBox="1"/>
          <p:nvPr/>
        </p:nvSpPr>
        <p:spPr>
          <a:xfrm rot="10800000" flipH="1" flipV="1">
            <a:off x="-2054" y="285750"/>
            <a:ext cx="3810000" cy="978729"/>
          </a:xfrm>
          <a:prstGeom prst="rect">
            <a:avLst/>
          </a:prstGeom>
          <a:noFill/>
        </p:spPr>
        <p:txBody>
          <a:bodyPr wrap="square" rtlCol="0">
            <a:spAutoFit/>
          </a:bodyPr>
          <a:lstStyle/>
          <a:p>
            <a:pPr marL="0" indent="0">
              <a:lnSpc>
                <a:spcPct val="90000"/>
              </a:lnSpc>
              <a:buNone/>
            </a:pPr>
            <a:r>
              <a:rPr lang="en-US" altLang="en-US" sz="3200" dirty="0"/>
              <a:t>Friday, </a:t>
            </a:r>
            <a:r>
              <a:rPr lang="en-US" altLang="en-US" sz="3200" dirty="0">
                <a:solidFill>
                  <a:srgbClr val="FFFF99"/>
                </a:solidFill>
              </a:rPr>
              <a:t>Mar. 27</a:t>
            </a:r>
            <a:r>
              <a:rPr lang="en-US" altLang="en-US" sz="3200" dirty="0"/>
              <a:t> </a:t>
            </a:r>
          </a:p>
          <a:p>
            <a:pPr marL="0" indent="0">
              <a:lnSpc>
                <a:spcPct val="90000"/>
              </a:lnSpc>
              <a:buNone/>
            </a:pPr>
            <a:r>
              <a:rPr lang="en-US" altLang="en-US" sz="3200" dirty="0"/>
              <a:t>2020  noon</a:t>
            </a:r>
          </a:p>
        </p:txBody>
      </p:sp>
    </p:spTree>
    <p:extLst>
      <p:ext uri="{BB962C8B-B14F-4D97-AF65-F5344CB8AC3E}">
        <p14:creationId xmlns:p14="http://schemas.microsoft.com/office/powerpoint/2010/main" val="1571417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742950"/>
            <a:ext cx="1733331" cy="4400550"/>
          </a:xfrm>
        </p:spPr>
        <p:txBody>
          <a:bodyPr>
            <a:normAutofit/>
          </a:bodyPr>
          <a:lstStyle/>
          <a:p>
            <a:pPr marL="0" indent="0">
              <a:buNone/>
            </a:pPr>
            <a:r>
              <a:rPr lang="en-US" sz="3600" dirty="0"/>
              <a:t>Friday, April 4, 2020   4 p.m.</a:t>
            </a:r>
          </a:p>
        </p:txBody>
      </p:sp>
      <p:pic>
        <p:nvPicPr>
          <p:cNvPr id="3" name="Picture 2">
            <a:extLst>
              <a:ext uri="{FF2B5EF4-FFF2-40B4-BE49-F238E27FC236}">
                <a16:creationId xmlns:a16="http://schemas.microsoft.com/office/drawing/2014/main" id="{56FDBBD0-6C98-4F73-89C0-C2D526475F0D}"/>
              </a:ext>
            </a:extLst>
          </p:cNvPr>
          <p:cNvPicPr>
            <a:picLocks noChangeAspect="1"/>
          </p:cNvPicPr>
          <p:nvPr/>
        </p:nvPicPr>
        <p:blipFill>
          <a:blip r:embed="rId3"/>
          <a:stretch>
            <a:fillRect/>
          </a:stretch>
        </p:blipFill>
        <p:spPr>
          <a:xfrm>
            <a:off x="2007968" y="600996"/>
            <a:ext cx="6496269" cy="4542504"/>
          </a:xfrm>
          <a:prstGeom prst="rect">
            <a:avLst/>
          </a:prstGeom>
        </p:spPr>
      </p:pic>
    </p:spTree>
    <p:extLst>
      <p:ext uri="{BB962C8B-B14F-4D97-AF65-F5344CB8AC3E}">
        <p14:creationId xmlns:p14="http://schemas.microsoft.com/office/powerpoint/2010/main" val="2999246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t>Johnson County… </a:t>
            </a:r>
          </a:p>
          <a:p>
            <a:pPr marL="0" indent="0">
              <a:lnSpc>
                <a:spcPct val="90000"/>
              </a:lnSpc>
              <a:buNone/>
            </a:pPr>
            <a:r>
              <a:rPr lang="en-US" altLang="en-US" sz="3900" dirty="0">
                <a:solidFill>
                  <a:srgbClr val="FFFF99"/>
                </a:solidFill>
              </a:rPr>
              <a:t>Sun.,  Mar. 29   108 cases  2 deaths. </a:t>
            </a:r>
          </a:p>
          <a:p>
            <a:pPr marL="0" indent="0">
              <a:lnSpc>
                <a:spcPct val="90000"/>
              </a:lnSpc>
              <a:buNone/>
            </a:pPr>
            <a:r>
              <a:rPr lang="en-US" altLang="en-US" sz="3900" dirty="0"/>
              <a:t>Mon.,  Mar. 30   116 cases  2  deaths. </a:t>
            </a:r>
          </a:p>
          <a:p>
            <a:pPr marL="0" indent="0">
              <a:lnSpc>
                <a:spcPct val="90000"/>
              </a:lnSpc>
              <a:buNone/>
            </a:pPr>
            <a:r>
              <a:rPr lang="en-US" altLang="en-US" sz="3900" dirty="0"/>
              <a:t>Tues., Mar. 31   127 cases  3 deaths.</a:t>
            </a:r>
          </a:p>
          <a:p>
            <a:pPr marL="0" indent="0">
              <a:lnSpc>
                <a:spcPct val="90000"/>
              </a:lnSpc>
              <a:buNone/>
            </a:pPr>
            <a:r>
              <a:rPr lang="en-US" altLang="en-US" sz="3900" dirty="0"/>
              <a:t>Wed.,  Apr. 1      144 cases  3 deaths.</a:t>
            </a:r>
          </a:p>
          <a:p>
            <a:pPr marL="0" indent="0">
              <a:lnSpc>
                <a:spcPct val="90000"/>
              </a:lnSpc>
              <a:buNone/>
            </a:pPr>
            <a:r>
              <a:rPr lang="en-US" altLang="en-US" sz="3900" dirty="0" err="1"/>
              <a:t>Thurs.,Apr</a:t>
            </a:r>
            <a:r>
              <a:rPr lang="en-US" altLang="en-US" sz="3900" dirty="0"/>
              <a:t>. 2     159 cases  4 deaths.</a:t>
            </a:r>
          </a:p>
          <a:p>
            <a:pPr marL="0" indent="0">
              <a:lnSpc>
                <a:spcPct val="90000"/>
              </a:lnSpc>
              <a:buNone/>
            </a:pPr>
            <a:r>
              <a:rPr lang="en-US" altLang="en-US" sz="3900" dirty="0">
                <a:solidFill>
                  <a:srgbClr val="FFFF99"/>
                </a:solidFill>
              </a:rPr>
              <a:t>Friday, Apr. 3     172 cases 7  deaths.</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758354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Chaos in Ecuador:</a:t>
            </a:r>
          </a:p>
          <a:p>
            <a:pPr marL="0" indent="0">
              <a:buNone/>
            </a:pPr>
            <a:r>
              <a:rPr lang="en-US" dirty="0"/>
              <a:t>The body was wrapped in a plastic tarp, swollen, already attracting flies. He had been a neighbor, a man </a:t>
            </a:r>
            <a:r>
              <a:rPr lang="en-US" dirty="0" err="1"/>
              <a:t>Rosangelys</a:t>
            </a:r>
            <a:r>
              <a:rPr lang="en-US" dirty="0"/>
              <a:t> </a:t>
            </a:r>
            <a:r>
              <a:rPr lang="en-US" dirty="0" err="1"/>
              <a:t>Valdiviezo</a:t>
            </a:r>
            <a:r>
              <a:rPr lang="en-US" dirty="0"/>
              <a:t> passed while walking home from work.</a:t>
            </a:r>
            <a:endParaRPr lang="en-US" altLang="en-US" dirty="0">
              <a:solidFill>
                <a:schemeClr val="bg1"/>
              </a:solidFill>
            </a:endParaRPr>
          </a:p>
        </p:txBody>
      </p:sp>
    </p:spTree>
    <p:extLst>
      <p:ext uri="{BB962C8B-B14F-4D97-AF65-F5344CB8AC3E}">
        <p14:creationId xmlns:p14="http://schemas.microsoft.com/office/powerpoint/2010/main" val="322823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buNone/>
            </a:pPr>
            <a:r>
              <a:rPr lang="en-US" dirty="0"/>
              <a:t>Now he lay in front of his home, one of an untold number of bodies cast out in the streets of Guayaquil, Ecuador, a sweltering South American city ­being ravaged by the novel coronavirus. The body had been out in the tropical heat for six days.</a:t>
            </a:r>
            <a:endParaRPr lang="en-US" altLang="en-US" dirty="0">
              <a:solidFill>
                <a:schemeClr val="bg1"/>
              </a:solidFill>
            </a:endParaRPr>
          </a:p>
        </p:txBody>
      </p:sp>
    </p:spTree>
    <p:extLst>
      <p:ext uri="{BB962C8B-B14F-4D97-AF65-F5344CB8AC3E}">
        <p14:creationId xmlns:p14="http://schemas.microsoft.com/office/powerpoint/2010/main" val="1121393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endParaRPr lang="en-US" altLang="en-US" dirty="0"/>
          </a:p>
          <a:p>
            <a:pPr marL="0" indent="0" algn="ctr">
              <a:lnSpc>
                <a:spcPct val="90000"/>
              </a:lnSpc>
              <a:buNone/>
            </a:pPr>
            <a:r>
              <a:rPr lang="en-US" altLang="en-US" dirty="0">
                <a:solidFill>
                  <a:schemeClr val="bg1"/>
                </a:solidFill>
              </a:rPr>
              <a:t>How do we live with this?</a:t>
            </a:r>
          </a:p>
          <a:p>
            <a:pPr marL="0" indent="0" algn="ctr">
              <a:lnSpc>
                <a:spcPct val="90000"/>
              </a:lnSpc>
              <a:buNone/>
            </a:pPr>
            <a:r>
              <a:rPr lang="en-US" altLang="en-US" dirty="0"/>
              <a:t>How do we do Passover </a:t>
            </a:r>
          </a:p>
          <a:p>
            <a:pPr marL="0" indent="0" algn="ctr">
              <a:lnSpc>
                <a:spcPct val="90000"/>
              </a:lnSpc>
              <a:buNone/>
            </a:pPr>
            <a:r>
              <a:rPr lang="en-US" altLang="en-US" dirty="0"/>
              <a:t>with this?</a:t>
            </a:r>
            <a:endParaRPr lang="en-US" altLang="en-US" dirty="0">
              <a:solidFill>
                <a:schemeClr val="bg1"/>
              </a:solidFill>
            </a:endParaRPr>
          </a:p>
        </p:txBody>
      </p:sp>
    </p:spTree>
    <p:extLst>
      <p:ext uri="{BB962C8B-B14F-4D97-AF65-F5344CB8AC3E}">
        <p14:creationId xmlns:p14="http://schemas.microsoft.com/office/powerpoint/2010/main" val="2772556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Concerning the very first Passover in Egypt, G-d said,  </a:t>
            </a:r>
          </a:p>
          <a:p>
            <a:pPr marL="0" indent="0">
              <a:lnSpc>
                <a:spcPct val="90000"/>
              </a:lnSpc>
              <a:buNone/>
            </a:pPr>
            <a:r>
              <a:rPr lang="en-US" altLang="en-US" baseline="30000" dirty="0"/>
              <a:t>Ex 12.22-23  </a:t>
            </a:r>
            <a:r>
              <a:rPr lang="en-US" altLang="en-US" dirty="0"/>
              <a:t>None of you is to go out the door of his house until morning. For </a:t>
            </a:r>
            <a:r>
              <a:rPr lang="en-US" altLang="en-US" cap="small" dirty="0"/>
              <a:t>Adoni</a:t>
            </a:r>
            <a:r>
              <a:rPr lang="en-US" altLang="en-US" dirty="0"/>
              <a:t> will pass through to kill the Egyptians; but when he sees the blood on the top and on the two sides, </a:t>
            </a:r>
          </a:p>
        </p:txBody>
      </p:sp>
    </p:spTree>
    <p:extLst>
      <p:ext uri="{BB962C8B-B14F-4D97-AF65-F5344CB8AC3E}">
        <p14:creationId xmlns:p14="http://schemas.microsoft.com/office/powerpoint/2010/main" val="2227844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Ex 12.22-23  </a:t>
            </a:r>
            <a:r>
              <a:rPr lang="en-US" altLang="en-US" cap="small" dirty="0"/>
              <a:t>Adoni</a:t>
            </a:r>
            <a:r>
              <a:rPr lang="en-US" altLang="en-US" dirty="0"/>
              <a:t> will pass over the door and will not allow the angel of death to enter your houses and kill you.  </a:t>
            </a:r>
          </a:p>
        </p:txBody>
      </p:sp>
    </p:spTree>
    <p:extLst>
      <p:ext uri="{BB962C8B-B14F-4D97-AF65-F5344CB8AC3E}">
        <p14:creationId xmlns:p14="http://schemas.microsoft.com/office/powerpoint/2010/main" val="300496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613501" y="238572"/>
            <a:ext cx="7890735" cy="4904927"/>
          </a:xfrm>
        </p:spPr>
        <p:txBody>
          <a:bodyPr>
            <a:normAutofit/>
          </a:bodyPr>
          <a:lstStyle/>
          <a:p>
            <a:pPr marL="0" indent="0">
              <a:lnSpc>
                <a:spcPct val="90000"/>
              </a:lnSpc>
              <a:buNone/>
            </a:pPr>
            <a:r>
              <a:rPr lang="en-US" altLang="en-US" dirty="0">
                <a:solidFill>
                  <a:schemeClr val="bg1"/>
                </a:solidFill>
              </a:rPr>
              <a:t> </a:t>
            </a:r>
          </a:p>
        </p:txBody>
      </p:sp>
      <p:pic>
        <p:nvPicPr>
          <p:cNvPr id="2050" name="Picture 2" descr="View image on Twitter">
            <a:extLst>
              <a:ext uri="{FF2B5EF4-FFF2-40B4-BE49-F238E27FC236}">
                <a16:creationId xmlns:a16="http://schemas.microsoft.com/office/drawing/2014/main" id="{24611B7B-3F83-4DC6-BAD1-C992A4116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590550"/>
            <a:ext cx="8229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618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EFB52581-55F5-4D36-BFD7-BE6037032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37" y="254844"/>
            <a:ext cx="6913604" cy="4888656"/>
          </a:xfrm>
          <a:prstGeom prst="rect">
            <a:avLst/>
          </a:prstGeom>
        </p:spPr>
      </p:pic>
    </p:spTree>
    <p:extLst>
      <p:ext uri="{BB962C8B-B14F-4D97-AF65-F5344CB8AC3E}">
        <p14:creationId xmlns:p14="http://schemas.microsoft.com/office/powerpoint/2010/main" val="1697008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So, there is sort of an angel of death stalking the land, and the advice to stay in our homes seems to be in force again.   Actually, even in Israel:</a:t>
            </a:r>
            <a:endParaRPr lang="en-US" altLang="en-US" dirty="0">
              <a:solidFill>
                <a:schemeClr val="bg1"/>
              </a:solidFill>
            </a:endParaRPr>
          </a:p>
        </p:txBody>
      </p:sp>
    </p:spTree>
    <p:extLst>
      <p:ext uri="{BB962C8B-B14F-4D97-AF65-F5344CB8AC3E}">
        <p14:creationId xmlns:p14="http://schemas.microsoft.com/office/powerpoint/2010/main" val="104091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Israel’s govt has forbidden anyone from having a Seder with people from another home. Friends and family members isolating elsewhere must connect online only. </a:t>
            </a:r>
            <a:endParaRPr lang="en-US" altLang="en-US" dirty="0">
              <a:solidFill>
                <a:schemeClr val="bg1"/>
              </a:solidFill>
            </a:endParaRPr>
          </a:p>
        </p:txBody>
      </p:sp>
    </p:spTree>
    <p:extLst>
      <p:ext uri="{BB962C8B-B14F-4D97-AF65-F5344CB8AC3E}">
        <p14:creationId xmlns:p14="http://schemas.microsoft.com/office/powerpoint/2010/main" val="3357381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A56948-814A-4560-9256-B639CEA7F4A9}"/>
              </a:ext>
            </a:extLst>
          </p:cNvPr>
          <p:cNvPicPr>
            <a:picLocks noChangeAspect="1"/>
          </p:cNvPicPr>
          <p:nvPr/>
        </p:nvPicPr>
        <p:blipFill>
          <a:blip r:embed="rId3"/>
          <a:stretch>
            <a:fillRect/>
          </a:stretch>
        </p:blipFill>
        <p:spPr>
          <a:xfrm>
            <a:off x="274637" y="282896"/>
            <a:ext cx="8229600" cy="4837964"/>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2908075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9180C8-C8EA-4219-A810-11BDFCBE4109}"/>
              </a:ext>
            </a:extLst>
          </p:cNvPr>
          <p:cNvPicPr>
            <a:picLocks noChangeAspect="1"/>
          </p:cNvPicPr>
          <p:nvPr/>
        </p:nvPicPr>
        <p:blipFill>
          <a:blip r:embed="rId3"/>
          <a:stretch>
            <a:fillRect/>
          </a:stretch>
        </p:blipFill>
        <p:spPr>
          <a:xfrm>
            <a:off x="288327" y="438150"/>
            <a:ext cx="8202220" cy="4267199"/>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3886422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901425-B2E6-4867-9194-A6A9DDB196DD}"/>
              </a:ext>
            </a:extLst>
          </p:cNvPr>
          <p:cNvPicPr>
            <a:picLocks noChangeAspect="1"/>
          </p:cNvPicPr>
          <p:nvPr/>
        </p:nvPicPr>
        <p:blipFill>
          <a:blip r:embed="rId3"/>
          <a:stretch>
            <a:fillRect/>
          </a:stretch>
        </p:blipFill>
        <p:spPr>
          <a:xfrm>
            <a:off x="274636" y="452004"/>
            <a:ext cx="8256493" cy="4253345"/>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3086134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F8B80CB4-F43E-48A0-B456-D0E242DC7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03" y="285750"/>
            <a:ext cx="8160000" cy="4857750"/>
          </a:xfrm>
          <a:prstGeom prst="rect">
            <a:avLst/>
          </a:prstGeom>
        </p:spPr>
      </p:pic>
    </p:spTree>
    <p:extLst>
      <p:ext uri="{BB962C8B-B14F-4D97-AF65-F5344CB8AC3E}">
        <p14:creationId xmlns:p14="http://schemas.microsoft.com/office/powerpoint/2010/main" val="2616858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dirty="0">
                <a:solidFill>
                  <a:schemeClr val="bg1"/>
                </a:solidFill>
              </a:rPr>
              <a:t>So we will do Seders at home.</a:t>
            </a:r>
          </a:p>
          <a:p>
            <a:pPr marL="0" indent="0">
              <a:lnSpc>
                <a:spcPct val="90000"/>
              </a:lnSpc>
              <a:buNone/>
            </a:pPr>
            <a:r>
              <a:rPr lang="en-US" altLang="en-US" dirty="0"/>
              <a:t>On the OrHaOlam.com website</a:t>
            </a:r>
          </a:p>
          <a:p>
            <a:pPr marL="0" indent="0">
              <a:lnSpc>
                <a:spcPct val="90000"/>
              </a:lnSpc>
              <a:buNone/>
            </a:pPr>
            <a:r>
              <a:rPr lang="en-US" dirty="0">
                <a:hlinkClick r:id="rId3"/>
              </a:rPr>
              <a:t>https://orhaolam.com/index.php/education/jewish-life-cycle</a:t>
            </a:r>
            <a:endParaRPr lang="en-US" dirty="0"/>
          </a:p>
          <a:p>
            <a:pPr>
              <a:lnSpc>
                <a:spcPct val="90000"/>
              </a:lnSpc>
            </a:pPr>
            <a:r>
              <a:rPr lang="en-US" altLang="en-US" dirty="0">
                <a:solidFill>
                  <a:schemeClr val="bg1"/>
                </a:solidFill>
              </a:rPr>
              <a:t>There is a 30 minute Haggadah [booklet] and a YouTube class from that Haggadah </a:t>
            </a:r>
          </a:p>
          <a:p>
            <a:pPr>
              <a:lnSpc>
                <a:spcPct val="90000"/>
              </a:lnSpc>
            </a:pPr>
            <a:r>
              <a:rPr lang="en-US" altLang="en-US" dirty="0"/>
              <a:t>Thursday, April 9, 6.30 p.m. join me for a Zoom Seder.  p/w coming with invitation.  </a:t>
            </a:r>
            <a:r>
              <a:rPr lang="en-US" altLang="en-US" dirty="0" err="1"/>
              <a:t>Zoombombing</a:t>
            </a:r>
            <a:r>
              <a:rPr lang="en-US" altLang="en-US" dirty="0"/>
              <a:t>.  </a:t>
            </a:r>
            <a:endParaRPr lang="en-US" altLang="en-US" dirty="0">
              <a:solidFill>
                <a:schemeClr val="bg1"/>
              </a:solidFill>
            </a:endParaRPr>
          </a:p>
        </p:txBody>
      </p:sp>
    </p:spTree>
    <p:extLst>
      <p:ext uri="{BB962C8B-B14F-4D97-AF65-F5344CB8AC3E}">
        <p14:creationId xmlns:p14="http://schemas.microsoft.com/office/powerpoint/2010/main" val="3748139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A practical note…</a:t>
            </a:r>
          </a:p>
        </p:txBody>
      </p:sp>
    </p:spTree>
    <p:extLst>
      <p:ext uri="{BB962C8B-B14F-4D97-AF65-F5344CB8AC3E}">
        <p14:creationId xmlns:p14="http://schemas.microsoft.com/office/powerpoint/2010/main" val="1910949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baseline="30000" dirty="0" err="1"/>
              <a:t>Shmot</a:t>
            </a:r>
            <a:r>
              <a:rPr lang="en-US" baseline="30000" dirty="0"/>
              <a:t>/Ex 12.15  </a:t>
            </a:r>
            <a:r>
              <a:rPr lang="en-US" dirty="0"/>
              <a:t>For seven days you are to eat matzah</a:t>
            </a:r>
            <a:r>
              <a:rPr lang="en-US" i="1" dirty="0"/>
              <a:t> —</a:t>
            </a:r>
            <a:r>
              <a:rPr lang="en-US" dirty="0"/>
              <a:t> on the first day remove the </a:t>
            </a:r>
            <a:r>
              <a:rPr lang="en-US" dirty="0">
                <a:solidFill>
                  <a:srgbClr val="FFFF99"/>
                </a:solidFill>
              </a:rPr>
              <a:t>leaven [</a:t>
            </a:r>
            <a:r>
              <a:rPr lang="en-US" dirty="0" err="1">
                <a:solidFill>
                  <a:srgbClr val="FFFF99"/>
                </a:solidFill>
              </a:rPr>
              <a:t>s’or</a:t>
            </a:r>
            <a:r>
              <a:rPr lang="en-US" dirty="0">
                <a:solidFill>
                  <a:srgbClr val="FFFF99"/>
                </a:solidFill>
              </a:rPr>
              <a:t>] </a:t>
            </a:r>
            <a:r>
              <a:rPr lang="en-US" dirty="0"/>
              <a:t>from your houses. For whoever eats</a:t>
            </a:r>
            <a:r>
              <a:rPr lang="he-IL" dirty="0"/>
              <a:t> </a:t>
            </a:r>
            <a:r>
              <a:rPr lang="en-US" i="1" dirty="0">
                <a:solidFill>
                  <a:srgbClr val="FFFF99"/>
                </a:solidFill>
              </a:rPr>
              <a:t>hametz</a:t>
            </a:r>
            <a:r>
              <a:rPr lang="en-US" dirty="0"/>
              <a:t> from the first to the seventh day is to be cut off from Isra’el.</a:t>
            </a:r>
            <a:r>
              <a:rPr lang="he-IL" dirty="0"/>
              <a:t> </a:t>
            </a:r>
          </a:p>
          <a:p>
            <a:pPr marL="0" indent="0" algn="r" rtl="1">
              <a:lnSpc>
                <a:spcPct val="90000"/>
              </a:lnSpc>
              <a:buNone/>
            </a:pPr>
            <a:r>
              <a:rPr lang="he-IL" b="1" dirty="0">
                <a:latin typeface="David" panose="020E0502060401010101" pitchFamily="34" charset="-79"/>
                <a:cs typeface="David" panose="020E0502060401010101" pitchFamily="34" charset="-79"/>
              </a:rPr>
              <a:t>שִׁבְעַת יָמִים, מַצּוֹת תֹּאכֵלוּ-אַךְ בַּיּוֹם הָרִאשׁוֹן, תַּשְׁבִּיתוּ </a:t>
            </a:r>
            <a:r>
              <a:rPr lang="he-IL" b="1" dirty="0">
                <a:solidFill>
                  <a:srgbClr val="FFFF99"/>
                </a:solidFill>
                <a:latin typeface="David" panose="020E0502060401010101" pitchFamily="34" charset="-79"/>
                <a:cs typeface="David" panose="020E0502060401010101" pitchFamily="34" charset="-79"/>
              </a:rPr>
              <a:t>שְּׂאֹר</a:t>
            </a:r>
            <a:r>
              <a:rPr lang="he-IL" b="1" dirty="0">
                <a:latin typeface="David" panose="020E0502060401010101" pitchFamily="34" charset="-79"/>
                <a:cs typeface="David" panose="020E0502060401010101" pitchFamily="34" charset="-79"/>
              </a:rPr>
              <a:t> מִבָּתֵּיכֶם:  כִּי כָּל-אֹכֵל </a:t>
            </a:r>
            <a:r>
              <a:rPr lang="he-IL" b="1" dirty="0">
                <a:solidFill>
                  <a:srgbClr val="FFFF99"/>
                </a:solidFill>
                <a:latin typeface="David" panose="020E0502060401010101" pitchFamily="34" charset="-79"/>
                <a:cs typeface="David" panose="020E0502060401010101" pitchFamily="34" charset="-79"/>
              </a:rPr>
              <a:t>חָמֵץ</a:t>
            </a:r>
            <a:r>
              <a:rPr lang="he-IL" b="1" dirty="0">
                <a:latin typeface="David" panose="020E0502060401010101" pitchFamily="34" charset="-79"/>
                <a:cs typeface="David" panose="020E0502060401010101" pitchFamily="34" charset="-79"/>
              </a:rPr>
              <a:t>, וְנִכְרְתָה הַנֶּפֶשׁ הַהִוא מִיִּשְׂרָאֵל--מִיּוֹם הָרִאשֹׁן, עַד-יוֹם הַשְּׁבִעִי.</a:t>
            </a:r>
            <a:endParaRPr lang="en-US" altLang="en-US" b="1"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233176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As part of its America the Beautiful Quarters Program that launched in 2010, the U.S. Mint releases five new quarter designs per year, each depicting national parks and sites. </a:t>
            </a:r>
            <a:endParaRPr lang="en-US" altLang="en-US" dirty="0">
              <a:solidFill>
                <a:schemeClr val="bg1"/>
              </a:solidFill>
            </a:endParaRPr>
          </a:p>
        </p:txBody>
      </p:sp>
    </p:spTree>
    <p:extLst>
      <p:ext uri="{BB962C8B-B14F-4D97-AF65-F5344CB8AC3E}">
        <p14:creationId xmlns:p14="http://schemas.microsoft.com/office/powerpoint/2010/main" val="2867806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Passover cleansing particulars…</a:t>
            </a:r>
          </a:p>
        </p:txBody>
      </p:sp>
    </p:spTree>
    <p:extLst>
      <p:ext uri="{BB962C8B-B14F-4D97-AF65-F5344CB8AC3E}">
        <p14:creationId xmlns:p14="http://schemas.microsoft.com/office/powerpoint/2010/main" val="3585822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r" rtl="1"/>
            <a:r>
              <a:rPr lang="he-IL" sz="4800" b="1" dirty="0">
                <a:solidFill>
                  <a:srgbClr val="FFFF99"/>
                </a:solidFill>
                <a:latin typeface="David" panose="020E0502060401010101" pitchFamily="34" charset="-79"/>
                <a:cs typeface="David" panose="020E0502060401010101" pitchFamily="34" charset="-79"/>
              </a:rPr>
              <a:t>חָמֵץ </a:t>
            </a:r>
            <a:r>
              <a:rPr lang="en-US" dirty="0">
                <a:solidFill>
                  <a:srgbClr val="FFFF99"/>
                </a:solidFill>
              </a:rPr>
              <a:t>leavened food   </a:t>
            </a:r>
            <a:r>
              <a:rPr lang="en-US" i="1" dirty="0" err="1">
                <a:solidFill>
                  <a:srgbClr val="FFFF99"/>
                </a:solidFill>
              </a:rPr>
              <a:t>khametz</a:t>
            </a:r>
            <a:endParaRPr lang="he-IL" i="1" dirty="0">
              <a:solidFill>
                <a:srgbClr val="FFFF99"/>
              </a:solidFill>
            </a:endParaRPr>
          </a:p>
          <a:p>
            <a:pPr algn="r" rtl="1"/>
            <a:r>
              <a:rPr lang="he-IL" b="1" dirty="0">
                <a:solidFill>
                  <a:srgbClr val="FFFF99"/>
                </a:solidFill>
                <a:latin typeface="David" panose="020E0502060401010101" pitchFamily="34" charset="-79"/>
                <a:cs typeface="David" panose="020E0502060401010101" pitchFamily="34" charset="-79"/>
              </a:rPr>
              <a:t>שְׂאֹר  </a:t>
            </a:r>
            <a:r>
              <a:rPr lang="en-US" b="1" dirty="0">
                <a:solidFill>
                  <a:srgbClr val="FFFF99"/>
                </a:solidFill>
                <a:latin typeface="David" panose="020E0502060401010101" pitchFamily="34" charset="-79"/>
                <a:cs typeface="David" panose="020E0502060401010101" pitchFamily="34" charset="-79"/>
              </a:rPr>
              <a:t> </a:t>
            </a:r>
            <a:r>
              <a:rPr lang="en-US" i="1" dirty="0" err="1">
                <a:solidFill>
                  <a:srgbClr val="FFFF99"/>
                </a:solidFill>
              </a:rPr>
              <a:t>s’or</a:t>
            </a:r>
            <a:r>
              <a:rPr lang="he-IL" dirty="0">
                <a:solidFill>
                  <a:srgbClr val="FFFF99"/>
                </a:solidFill>
              </a:rPr>
              <a:t>  </a:t>
            </a:r>
            <a:endParaRPr lang="en-US" b="1" dirty="0">
              <a:solidFill>
                <a:srgbClr val="FFFF99"/>
              </a:solidFill>
              <a:latin typeface="David" panose="020E0502060401010101" pitchFamily="34" charset="-79"/>
              <a:cs typeface="David" panose="020E0502060401010101" pitchFamily="34" charset="-79"/>
            </a:endParaRPr>
          </a:p>
          <a:p>
            <a:pPr algn="l" rtl="1"/>
            <a:r>
              <a:rPr lang="en-US" i="1" dirty="0" err="1"/>
              <a:t>Khametz</a:t>
            </a:r>
            <a:r>
              <a:rPr lang="en-US" dirty="0"/>
              <a:t> is a product that is both made from </a:t>
            </a:r>
            <a:r>
              <a:rPr lang="en-US" dirty="0">
                <a:solidFill>
                  <a:srgbClr val="FFFF99"/>
                </a:solidFill>
              </a:rPr>
              <a:t>one of five types of grain </a:t>
            </a:r>
            <a:r>
              <a:rPr lang="en-US" dirty="0"/>
              <a:t>and has been combined with water and left to stand raw for longer than eighteen minutes and </a:t>
            </a:r>
            <a:r>
              <a:rPr lang="en-US" dirty="0">
                <a:solidFill>
                  <a:srgbClr val="FFFF99"/>
                </a:solidFill>
              </a:rPr>
              <a:t>becomes leavened</a:t>
            </a:r>
            <a:r>
              <a:rPr lang="en-US" dirty="0"/>
              <a:t>.</a:t>
            </a:r>
            <a:endParaRPr lang="en-US" sz="4800" b="1" i="1" dirty="0">
              <a:latin typeface="David" panose="020E0502060401010101" pitchFamily="34" charset="-79"/>
              <a:cs typeface="David" panose="020E0502060401010101" pitchFamily="34" charset="-79"/>
            </a:endParaRPr>
          </a:p>
        </p:txBody>
      </p:sp>
      <p:sp>
        <p:nvSpPr>
          <p:cNvPr id="3" name="Left Brace 2">
            <a:extLst>
              <a:ext uri="{FF2B5EF4-FFF2-40B4-BE49-F238E27FC236}">
                <a16:creationId xmlns:a16="http://schemas.microsoft.com/office/drawing/2014/main" id="{A9A21FC4-343F-4922-818E-46600C6090EE}"/>
              </a:ext>
            </a:extLst>
          </p:cNvPr>
          <p:cNvSpPr/>
          <p:nvPr/>
        </p:nvSpPr>
        <p:spPr bwMode="auto">
          <a:xfrm>
            <a:off x="4846637" y="133350"/>
            <a:ext cx="457200" cy="1295400"/>
          </a:xfrm>
          <a:prstGeom prst="leftBrace">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536478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r" rtl="1"/>
            <a:r>
              <a:rPr lang="he-IL" b="1" dirty="0">
                <a:latin typeface="David" panose="020E0502060401010101" pitchFamily="34" charset="-79"/>
                <a:cs typeface="David" panose="020E0502060401010101" pitchFamily="34" charset="-79"/>
              </a:rPr>
              <a:t>חִטָּה </a:t>
            </a:r>
            <a:r>
              <a:rPr lang="en-US" i="1" dirty="0">
                <a:cs typeface="David" panose="020E0502060401010101" pitchFamily="34" charset="-79"/>
              </a:rPr>
              <a:t> </a:t>
            </a:r>
            <a:r>
              <a:rPr lang="en-US" dirty="0">
                <a:cs typeface="David" panose="020E0502060401010101" pitchFamily="34" charset="-79"/>
              </a:rPr>
              <a:t>Wheat                   </a:t>
            </a:r>
            <a:r>
              <a:rPr lang="en-US" b="1" i="1" dirty="0" err="1">
                <a:cs typeface="David" panose="020E0502060401010101" pitchFamily="34" charset="-79"/>
              </a:rPr>
              <a:t>Ḥ</a:t>
            </a:r>
            <a:r>
              <a:rPr lang="en-US" i="1" dirty="0" err="1">
                <a:cs typeface="David" panose="020E0502060401010101" pitchFamily="34" charset="-79"/>
              </a:rPr>
              <a:t>itta</a:t>
            </a:r>
            <a:r>
              <a:rPr lang="en-US" b="1" dirty="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כֻּסְמִין </a:t>
            </a:r>
            <a:r>
              <a:rPr lang="en-US" dirty="0">
                <a:cs typeface="David" panose="020E0502060401010101" pitchFamily="34" charset="-79"/>
              </a:rPr>
              <a:t>Spelt            </a:t>
            </a:r>
            <a:r>
              <a:rPr lang="en-US" i="1" dirty="0">
                <a:cs typeface="David" panose="020E0502060401010101" pitchFamily="34" charset="-79"/>
              </a:rPr>
              <a:t>      </a:t>
            </a:r>
            <a:r>
              <a:rPr lang="en-US" i="1" dirty="0" err="1">
                <a:cs typeface="David" panose="020E0502060401010101" pitchFamily="34" charset="-79"/>
              </a:rPr>
              <a:t>Kusmin</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שְׂעוֹרָה</a:t>
            </a:r>
            <a:r>
              <a:rPr lang="en-US"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r>
              <a:rPr lang="en-US" dirty="0">
                <a:cs typeface="David" panose="020E0502060401010101" pitchFamily="34" charset="-79"/>
              </a:rPr>
              <a:t>barley</a:t>
            </a:r>
            <a:r>
              <a:rPr lang="en-US" i="1" dirty="0">
                <a:cs typeface="David" panose="020E0502060401010101" pitchFamily="34" charset="-79"/>
              </a:rPr>
              <a:t>              </a:t>
            </a:r>
            <a:r>
              <a:rPr lang="en-US" i="1" dirty="0" err="1">
                <a:cs typeface="David" panose="020E0502060401010101" pitchFamily="34" charset="-79"/>
              </a:rPr>
              <a:t>Se’orah</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שִׁבֹּלֶת שׁוּעָל </a:t>
            </a:r>
            <a:r>
              <a:rPr lang="en-US" dirty="0">
                <a:cs typeface="David" panose="020E0502060401010101" pitchFamily="34" charset="-79"/>
              </a:rPr>
              <a:t>oats </a:t>
            </a:r>
            <a:r>
              <a:rPr lang="en-US" i="1" dirty="0">
                <a:cs typeface="David" panose="020E0502060401010101" pitchFamily="34" charset="-79"/>
              </a:rPr>
              <a:t>   </a:t>
            </a:r>
            <a:r>
              <a:rPr lang="en-US" i="1" dirty="0" err="1">
                <a:cs typeface="David" panose="020E0502060401010101" pitchFamily="34" charset="-79"/>
              </a:rPr>
              <a:t>Shibbolet</a:t>
            </a:r>
            <a:r>
              <a:rPr lang="en-US" i="1" dirty="0">
                <a:cs typeface="David" panose="020E0502060401010101" pitchFamily="34" charset="-79"/>
              </a:rPr>
              <a:t> </a:t>
            </a:r>
            <a:r>
              <a:rPr lang="en-US" i="1" dirty="0" err="1">
                <a:cs typeface="David" panose="020E0502060401010101" pitchFamily="34" charset="-79"/>
              </a:rPr>
              <a:t>shual</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שִׁיפוֹן </a:t>
            </a:r>
            <a:r>
              <a:rPr lang="en-US" dirty="0">
                <a:latin typeface="Arial Rounded MT Bold" panose="020F0704030504030204" pitchFamily="34" charset="0"/>
                <a:cs typeface="David" panose="020E0502060401010101" pitchFamily="34" charset="-79"/>
              </a:rPr>
              <a:t>rye </a:t>
            </a:r>
            <a:r>
              <a:rPr lang="en-US" i="1" dirty="0">
                <a:latin typeface="Arial Rounded MT Bold" panose="020F0704030504030204" pitchFamily="34" charset="0"/>
                <a:cs typeface="David" panose="020E0502060401010101" pitchFamily="34" charset="-79"/>
              </a:rPr>
              <a:t>                        </a:t>
            </a:r>
            <a:r>
              <a:rPr lang="en-US" i="1" dirty="0" err="1">
                <a:latin typeface="Arial Rounded MT Bold" panose="020F0704030504030204" pitchFamily="34" charset="0"/>
                <a:cs typeface="David" panose="020E0502060401010101" pitchFamily="34" charset="-79"/>
              </a:rPr>
              <a:t>shifon</a:t>
            </a:r>
            <a:r>
              <a:rPr lang="en-US" i="1" dirty="0">
                <a:latin typeface="Arial Rounded MT Bold" panose="020F0704030504030204" pitchFamily="34" charset="0"/>
                <a:cs typeface="David" panose="020E0502060401010101" pitchFamily="34" charset="-79"/>
              </a:rPr>
              <a:t>          </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56274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Leavening agents, such as yeast or baking soda, are not themselves </a:t>
            </a:r>
            <a:r>
              <a:rPr lang="en-US" dirty="0" err="1"/>
              <a:t>khametz</a:t>
            </a:r>
            <a:r>
              <a:rPr lang="en-US" dirty="0"/>
              <a:t>.  Rather, </a:t>
            </a:r>
            <a:r>
              <a:rPr lang="en-US" dirty="0">
                <a:solidFill>
                  <a:srgbClr val="FFFF99"/>
                </a:solidFill>
              </a:rPr>
              <a:t>it is the fermented grains. </a:t>
            </a:r>
            <a:r>
              <a:rPr lang="en-US" dirty="0"/>
              <a:t>Thus yeast may be used in making </a:t>
            </a:r>
            <a:r>
              <a:rPr lang="en-US" dirty="0">
                <a:solidFill>
                  <a:srgbClr val="FFFF99"/>
                </a:solidFill>
              </a:rPr>
              <a:t>wine, and kefir.</a:t>
            </a:r>
            <a:endParaRPr lang="en-US" dirty="0"/>
          </a:p>
        </p:txBody>
      </p:sp>
    </p:spTree>
    <p:extLst>
      <p:ext uri="{BB962C8B-B14F-4D97-AF65-F5344CB8AC3E}">
        <p14:creationId xmlns:p14="http://schemas.microsoft.com/office/powerpoint/2010/main" val="2817225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Similarly, baking soda may be used in Passover baked goods made with matzoh meal and in matzoh balls. Since the matzoh meal used in those foods is already baked, the grain will not ferment.</a:t>
            </a:r>
          </a:p>
        </p:txBody>
      </p:sp>
    </p:spTree>
    <p:extLst>
      <p:ext uri="{BB962C8B-B14F-4D97-AF65-F5344CB8AC3E}">
        <p14:creationId xmlns:p14="http://schemas.microsoft.com/office/powerpoint/2010/main" val="940933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if you want to have a </a:t>
            </a:r>
            <a:r>
              <a:rPr lang="en-US" dirty="0" err="1"/>
              <a:t>Pesakik</a:t>
            </a:r>
            <a:r>
              <a:rPr lang="en-US" dirty="0"/>
              <a:t> home: </a:t>
            </a:r>
            <a:r>
              <a:rPr lang="en-US" dirty="0">
                <a:solidFill>
                  <a:srgbClr val="FFFF99"/>
                </a:solidFill>
              </a:rPr>
              <a:t>no </a:t>
            </a:r>
            <a:r>
              <a:rPr lang="en-US" dirty="0" err="1">
                <a:solidFill>
                  <a:srgbClr val="FFFF99"/>
                </a:solidFill>
              </a:rPr>
              <a:t>khametz</a:t>
            </a:r>
            <a:r>
              <a:rPr lang="en-US" dirty="0">
                <a:solidFill>
                  <a:srgbClr val="FFFF99"/>
                </a:solidFill>
              </a:rPr>
              <a:t>: leavened grain products</a:t>
            </a:r>
            <a:r>
              <a:rPr lang="en-US" dirty="0"/>
              <a:t>.</a:t>
            </a:r>
          </a:p>
          <a:p>
            <a:pPr algn="l"/>
            <a:r>
              <a:rPr lang="en-US" dirty="0"/>
              <a:t>No: Bread, crackers [except matzah], pasta, cakes, cookies.</a:t>
            </a:r>
          </a:p>
        </p:txBody>
      </p:sp>
    </p:spTree>
    <p:extLst>
      <p:ext uri="{BB962C8B-B14F-4D97-AF65-F5344CB8AC3E}">
        <p14:creationId xmlns:p14="http://schemas.microsoft.com/office/powerpoint/2010/main" val="4147243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What about rice, corn, lentils, beans, and peanuts?</a:t>
            </a:r>
          </a:p>
          <a:p>
            <a:pPr algn="l"/>
            <a:r>
              <a:rPr lang="en-US" dirty="0"/>
              <a:t>They don’t leaven, but may appear to.  So, Ashkenazic Jews forbid, called </a:t>
            </a:r>
            <a:r>
              <a:rPr lang="en-US" i="1" dirty="0" err="1"/>
              <a:t>kitnayot</a:t>
            </a:r>
            <a:r>
              <a:rPr lang="en-US" i="1" dirty="0"/>
              <a:t>.</a:t>
            </a:r>
          </a:p>
          <a:p>
            <a:pPr algn="l"/>
            <a:r>
              <a:rPr lang="en-US" dirty="0"/>
              <a:t>Sephardic Jewish communities they are OK.  </a:t>
            </a:r>
          </a:p>
          <a:p>
            <a:pPr algn="l"/>
            <a:r>
              <a:rPr lang="en-US" dirty="0"/>
              <a:t>Or </a:t>
            </a:r>
            <a:r>
              <a:rPr lang="en-US" dirty="0" err="1"/>
              <a:t>HaOlam</a:t>
            </a:r>
            <a:r>
              <a:rPr lang="en-US" dirty="0"/>
              <a:t> follows the Sephardi. </a:t>
            </a:r>
          </a:p>
          <a:p>
            <a:pPr algn="l"/>
            <a:endParaRPr lang="en-US" dirty="0"/>
          </a:p>
        </p:txBody>
      </p:sp>
    </p:spTree>
    <p:extLst>
      <p:ext uri="{BB962C8B-B14F-4D97-AF65-F5344CB8AC3E}">
        <p14:creationId xmlns:p14="http://schemas.microsoft.com/office/powerpoint/2010/main" val="1162438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Torah's description of </a:t>
            </a:r>
            <a:r>
              <a:rPr lang="en-US" i="1" dirty="0"/>
              <a:t>Matza</a:t>
            </a:r>
            <a:r>
              <a:rPr lang="en-US" dirty="0"/>
              <a:t> as "</a:t>
            </a:r>
            <a:r>
              <a:rPr lang="en-US" i="1" dirty="0" err="1"/>
              <a:t>Lekhem</a:t>
            </a:r>
            <a:r>
              <a:rPr lang="en-US" i="1" dirty="0"/>
              <a:t> Oni</a:t>
            </a:r>
            <a:r>
              <a:rPr lang="en-US" dirty="0"/>
              <a:t>" – </a:t>
            </a:r>
            <a:r>
              <a:rPr lang="he-IL" sz="4800" b="1" dirty="0">
                <a:latin typeface="David" panose="020E0502060401010101" pitchFamily="34" charset="-79"/>
                <a:cs typeface="David" panose="020E0502060401010101" pitchFamily="34" charset="-79"/>
              </a:rPr>
              <a:t>לחם עוני</a:t>
            </a:r>
            <a:r>
              <a:rPr lang="he-IL" sz="4800" dirty="0"/>
              <a:t> </a:t>
            </a:r>
            <a:r>
              <a:rPr lang="en-US" dirty="0"/>
              <a:t> </a:t>
            </a:r>
          </a:p>
          <a:p>
            <a:pPr algn="l"/>
            <a:r>
              <a:rPr lang="en-US" dirty="0"/>
              <a:t>the bread of affliction, poverty.</a:t>
            </a:r>
          </a:p>
          <a:p>
            <a:pPr algn="l"/>
            <a:r>
              <a:rPr lang="en-US" dirty="0"/>
              <a:t>Alternatively, it could mean the bread over which a person </a:t>
            </a:r>
            <a:r>
              <a:rPr lang="en-US" b="1" dirty="0"/>
              <a:t>answers. </a:t>
            </a:r>
            <a:endParaRPr lang="en-US" dirty="0"/>
          </a:p>
        </p:txBody>
      </p:sp>
    </p:spTree>
    <p:extLst>
      <p:ext uri="{BB962C8B-B14F-4D97-AF65-F5344CB8AC3E}">
        <p14:creationId xmlns:p14="http://schemas.microsoft.com/office/powerpoint/2010/main" val="711520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it’s a practice in observant Jewish homes to do a THOROUGH Spring cleaning!  Get ALL the </a:t>
            </a:r>
            <a:r>
              <a:rPr lang="en-US" dirty="0" err="1"/>
              <a:t>khametz</a:t>
            </a:r>
            <a:r>
              <a:rPr lang="en-US" dirty="0"/>
              <a:t> out of every corner.  </a:t>
            </a:r>
          </a:p>
          <a:p>
            <a:pPr algn="l"/>
            <a:r>
              <a:rPr lang="en-US" dirty="0"/>
              <a:t>Burn the crumbs</a:t>
            </a:r>
          </a:p>
          <a:p>
            <a:pPr algn="l"/>
            <a:r>
              <a:rPr lang="en-US" dirty="0"/>
              <a:t>And then a prayer of covering.</a:t>
            </a:r>
          </a:p>
        </p:txBody>
      </p:sp>
    </p:spTree>
    <p:extLst>
      <p:ext uri="{BB962C8B-B14F-4D97-AF65-F5344CB8AC3E}">
        <p14:creationId xmlns:p14="http://schemas.microsoft.com/office/powerpoint/2010/main" val="2736296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2971800" cy="4933950"/>
          </a:xfrm>
        </p:spPr>
        <p:txBody>
          <a:bodyPr>
            <a:normAutofit/>
          </a:bodyPr>
          <a:lstStyle/>
          <a:p>
            <a:pPr marL="0" indent="0">
              <a:lnSpc>
                <a:spcPct val="90000"/>
              </a:lnSpc>
              <a:buNone/>
            </a:pPr>
            <a:endParaRPr lang="en-US" altLang="en-US" dirty="0"/>
          </a:p>
          <a:p>
            <a:pPr marL="0" indent="0">
              <a:lnSpc>
                <a:spcPct val="90000"/>
              </a:lnSpc>
              <a:buNone/>
            </a:pPr>
            <a:r>
              <a:rPr lang="en-US" altLang="en-US" dirty="0" err="1"/>
              <a:t>Khametz</a:t>
            </a:r>
            <a:r>
              <a:rPr lang="en-US" altLang="en-US" dirty="0"/>
              <a:t> burn barrel</a:t>
            </a:r>
            <a:endParaRPr lang="en-US" altLang="en-US" dirty="0">
              <a:solidFill>
                <a:schemeClr val="bg1"/>
              </a:solidFill>
            </a:endParaRPr>
          </a:p>
        </p:txBody>
      </p:sp>
      <p:pic>
        <p:nvPicPr>
          <p:cNvPr id="3" name="Picture 2">
            <a:extLst>
              <a:ext uri="{FF2B5EF4-FFF2-40B4-BE49-F238E27FC236}">
                <a16:creationId xmlns:a16="http://schemas.microsoft.com/office/drawing/2014/main" id="{9FDEFED3-7030-450A-AE7E-9307FA580E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63" r="8978"/>
          <a:stretch/>
        </p:blipFill>
        <p:spPr>
          <a:xfrm>
            <a:off x="3368675" y="175932"/>
            <a:ext cx="5410200" cy="4914900"/>
          </a:xfrm>
          <a:prstGeom prst="rect">
            <a:avLst/>
          </a:prstGeom>
        </p:spPr>
      </p:pic>
    </p:spTree>
    <p:extLst>
      <p:ext uri="{BB962C8B-B14F-4D97-AF65-F5344CB8AC3E}">
        <p14:creationId xmlns:p14="http://schemas.microsoft.com/office/powerpoint/2010/main" val="16666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The 2020 set is scheduled for release on Feb. 3 and will include the National Park of American Samoa quarter, which features a </a:t>
            </a:r>
            <a:r>
              <a:rPr lang="en-US" altLang="en-US" dirty="0">
                <a:solidFill>
                  <a:srgbClr val="FFFF99"/>
                </a:solidFill>
              </a:rPr>
              <a:t>Samoan fruit bat </a:t>
            </a:r>
            <a:r>
              <a:rPr lang="en-US" altLang="en-US" dirty="0"/>
              <a:t>hanging from a tree and holding her pup.</a:t>
            </a:r>
            <a:endParaRPr lang="en-US" altLang="en-US" dirty="0">
              <a:solidFill>
                <a:schemeClr val="bg1"/>
              </a:solidFill>
            </a:endParaRPr>
          </a:p>
        </p:txBody>
      </p:sp>
    </p:spTree>
    <p:extLst>
      <p:ext uri="{BB962C8B-B14F-4D97-AF65-F5344CB8AC3E}">
        <p14:creationId xmlns:p14="http://schemas.microsoft.com/office/powerpoint/2010/main" val="1837612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Related image">
            <a:extLst>
              <a:ext uri="{FF2B5EF4-FFF2-40B4-BE49-F238E27FC236}">
                <a16:creationId xmlns:a16="http://schemas.microsoft.com/office/drawing/2014/main" id="{F0B8EB07-B5C2-452D-8F12-D35B9D032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7" y="57149"/>
            <a:ext cx="6781799" cy="508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846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234993D0-7404-4661-97CE-7411F2C3D97C}"/>
              </a:ext>
            </a:extLst>
          </p:cNvPr>
          <p:cNvPicPr>
            <a:picLocks noChangeAspect="1"/>
          </p:cNvPicPr>
          <p:nvPr/>
        </p:nvPicPr>
        <p:blipFill>
          <a:blip r:embed="rId3"/>
          <a:stretch>
            <a:fillRect/>
          </a:stretch>
        </p:blipFill>
        <p:spPr>
          <a:xfrm>
            <a:off x="610667" y="57150"/>
            <a:ext cx="7643422" cy="5086350"/>
          </a:xfrm>
          <a:prstGeom prst="rect">
            <a:avLst/>
          </a:prstGeom>
        </p:spPr>
      </p:pic>
    </p:spTree>
    <p:extLst>
      <p:ext uri="{BB962C8B-B14F-4D97-AF65-F5344CB8AC3E}">
        <p14:creationId xmlns:p14="http://schemas.microsoft.com/office/powerpoint/2010/main" val="927985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122" name="Picture 2" descr="Image result for chametz burning">
            <a:extLst>
              <a:ext uri="{FF2B5EF4-FFF2-40B4-BE49-F238E27FC236}">
                <a16:creationId xmlns:a16="http://schemas.microsoft.com/office/drawing/2014/main" id="{428B04D6-EAE4-4076-9CF3-91C485861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 y="35378"/>
            <a:ext cx="8572501" cy="489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94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87E570-9303-46AD-8E37-8DACF4D81279}"/>
              </a:ext>
            </a:extLst>
          </p:cNvPr>
          <p:cNvSpPr>
            <a:spLocks noGrp="1"/>
          </p:cNvSpPr>
          <p:nvPr>
            <p:ph type="subTitle" idx="1"/>
          </p:nvPr>
        </p:nvSpPr>
        <p:spPr>
          <a:xfrm>
            <a:off x="198437" y="0"/>
            <a:ext cx="8382000" cy="5143500"/>
          </a:xfrm>
        </p:spPr>
        <p:txBody>
          <a:bodyPr/>
          <a:lstStyle/>
          <a:p>
            <a:pPr algn="l"/>
            <a:r>
              <a:rPr lang="en-US" dirty="0"/>
              <a:t> </a:t>
            </a:r>
          </a:p>
        </p:txBody>
      </p:sp>
      <p:pic>
        <p:nvPicPr>
          <p:cNvPr id="4" name="Picture 3">
            <a:extLst>
              <a:ext uri="{FF2B5EF4-FFF2-40B4-BE49-F238E27FC236}">
                <a16:creationId xmlns:a16="http://schemas.microsoft.com/office/drawing/2014/main" id="{9D9D65CF-6FA4-4176-A744-94C34C9E4D3D}"/>
              </a:ext>
            </a:extLst>
          </p:cNvPr>
          <p:cNvPicPr>
            <a:picLocks noChangeAspect="1"/>
          </p:cNvPicPr>
          <p:nvPr/>
        </p:nvPicPr>
        <p:blipFill rotWithShape="1">
          <a:blip r:embed="rId3">
            <a:extLst>
              <a:ext uri="{28A0092B-C50C-407E-A947-70E740481C1C}">
                <a14:useLocalDpi xmlns:a14="http://schemas.microsoft.com/office/drawing/2010/main" val="0"/>
              </a:ext>
            </a:extLst>
          </a:blip>
          <a:srcRect l="4093" t="44923" r="4526" b="29005"/>
          <a:stretch/>
        </p:blipFill>
        <p:spPr>
          <a:xfrm>
            <a:off x="349806" y="-29936"/>
            <a:ext cx="8230631" cy="5082950"/>
          </a:xfrm>
          <a:prstGeom prst="rect">
            <a:avLst/>
          </a:prstGeom>
        </p:spPr>
      </p:pic>
    </p:spTree>
    <p:extLst>
      <p:ext uri="{BB962C8B-B14F-4D97-AF65-F5344CB8AC3E}">
        <p14:creationId xmlns:p14="http://schemas.microsoft.com/office/powerpoint/2010/main" val="1574177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endParaRPr lang="en-US" altLang="en-US" dirty="0"/>
          </a:p>
          <a:p>
            <a:pPr marL="0" indent="0" algn="ctr">
              <a:lnSpc>
                <a:spcPct val="90000"/>
              </a:lnSpc>
              <a:buNone/>
            </a:pPr>
            <a:r>
              <a:rPr lang="en-US" altLang="en-US" dirty="0">
                <a:solidFill>
                  <a:schemeClr val="bg1"/>
                </a:solidFill>
              </a:rPr>
              <a:t>How do we live with this?</a:t>
            </a:r>
          </a:p>
          <a:p>
            <a:pPr marL="0" indent="0" algn="ctr">
              <a:lnSpc>
                <a:spcPct val="90000"/>
              </a:lnSpc>
              <a:buNone/>
            </a:pPr>
            <a:r>
              <a:rPr lang="en-US" altLang="en-US" dirty="0"/>
              <a:t>How do we do Passover </a:t>
            </a:r>
          </a:p>
          <a:p>
            <a:pPr marL="0" indent="0" algn="ctr">
              <a:lnSpc>
                <a:spcPct val="90000"/>
              </a:lnSpc>
              <a:buNone/>
            </a:pPr>
            <a:r>
              <a:rPr lang="en-US" altLang="en-US" dirty="0"/>
              <a:t>with this?</a:t>
            </a:r>
            <a:endParaRPr lang="en-US" altLang="en-US" dirty="0">
              <a:solidFill>
                <a:schemeClr val="bg1"/>
              </a:solidFill>
            </a:endParaRPr>
          </a:p>
        </p:txBody>
      </p:sp>
    </p:spTree>
    <p:extLst>
      <p:ext uri="{BB962C8B-B14F-4D97-AF65-F5344CB8AC3E}">
        <p14:creationId xmlns:p14="http://schemas.microsoft.com/office/powerpoint/2010/main" val="816668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8CFC4B-C431-448B-B55B-D7E2C56AD37D}"/>
              </a:ext>
            </a:extLst>
          </p:cNvPr>
          <p:cNvPicPr>
            <a:picLocks noChangeAspect="1"/>
          </p:cNvPicPr>
          <p:nvPr/>
        </p:nvPicPr>
        <p:blipFill>
          <a:blip r:embed="rId3"/>
          <a:stretch>
            <a:fillRect/>
          </a:stretch>
        </p:blipFill>
        <p:spPr>
          <a:xfrm>
            <a:off x="122237" y="252684"/>
            <a:ext cx="6749514" cy="4890816"/>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6871751" y="209550"/>
            <a:ext cx="1632486" cy="4933950"/>
          </a:xfrm>
        </p:spPr>
        <p:txBody>
          <a:bodyPr>
            <a:normAutofit/>
          </a:bodyPr>
          <a:lstStyle/>
          <a:p>
            <a:pPr marL="0" indent="0">
              <a:lnSpc>
                <a:spcPct val="90000"/>
              </a:lnSpc>
              <a:buNone/>
            </a:pPr>
            <a:endParaRPr lang="en-US" sz="2800" dirty="0"/>
          </a:p>
          <a:p>
            <a:pPr marL="0" indent="0">
              <a:lnSpc>
                <a:spcPct val="90000"/>
              </a:lnSpc>
              <a:buNone/>
            </a:pPr>
            <a:endParaRPr lang="en-US" sz="2800" dirty="0"/>
          </a:p>
          <a:p>
            <a:pPr marL="0" indent="0">
              <a:lnSpc>
                <a:spcPct val="90000"/>
              </a:lnSpc>
              <a:buNone/>
            </a:pPr>
            <a:r>
              <a:rPr lang="en-US" sz="2800" dirty="0"/>
              <a:t>93% of Israeli Jews attend a </a:t>
            </a:r>
            <a:r>
              <a:rPr lang="en-US" sz="2800" dirty="0" err="1"/>
              <a:t>Pesakh</a:t>
            </a:r>
            <a:r>
              <a:rPr lang="en-US" sz="2800" dirty="0"/>
              <a:t> seder</a:t>
            </a:r>
            <a:endParaRPr lang="en-US" altLang="en-US" sz="2800" dirty="0">
              <a:solidFill>
                <a:schemeClr val="bg1"/>
              </a:solidFill>
            </a:endParaRPr>
          </a:p>
        </p:txBody>
      </p:sp>
    </p:spTree>
    <p:extLst>
      <p:ext uri="{BB962C8B-B14F-4D97-AF65-F5344CB8AC3E}">
        <p14:creationId xmlns:p14="http://schemas.microsoft.com/office/powerpoint/2010/main" val="2086635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D6EC9F24-00CD-41D4-98FD-B36E25F9E0B6}"/>
              </a:ext>
            </a:extLst>
          </p:cNvPr>
          <p:cNvSpPr>
            <a:spLocks noGrp="1" noChangeArrowheads="1"/>
          </p:cNvSpPr>
          <p:nvPr>
            <p:ph type="body" idx="1"/>
          </p:nvPr>
        </p:nvSpPr>
        <p:spPr>
          <a:xfrm>
            <a:off x="274637" y="209550"/>
            <a:ext cx="8229600" cy="4933950"/>
          </a:xfrm>
        </p:spPr>
        <p:txBody>
          <a:bodyPr/>
          <a:lstStyle/>
          <a:p>
            <a:pPr marL="0" indent="0">
              <a:spcBef>
                <a:spcPct val="0"/>
              </a:spcBef>
              <a:buFontTx/>
              <a:buNone/>
            </a:pPr>
            <a:r>
              <a:rPr lang="en-US" altLang="en-US" sz="3600" dirty="0">
                <a:latin typeface="Arial Rounded MT Bold" panose="020F0704030504030204" pitchFamily="34" charset="0"/>
                <a:cs typeface="Vilna" pitchFamily="2" charset="-79"/>
              </a:rPr>
              <a:t>What did </a:t>
            </a:r>
            <a:r>
              <a:rPr lang="en-US" altLang="en-US" sz="3600" dirty="0" err="1">
                <a:latin typeface="Arial Rounded MT Bold" panose="020F0704030504030204" pitchFamily="34" charset="0"/>
                <a:cs typeface="Vilna" pitchFamily="2" charset="-79"/>
              </a:rPr>
              <a:t>HaMashiakh</a:t>
            </a:r>
            <a:r>
              <a:rPr lang="en-US" altLang="en-US" sz="3600" dirty="0">
                <a:latin typeface="Arial Rounded MT Bold" panose="020F0704030504030204" pitchFamily="34" charset="0"/>
                <a:cs typeface="Vilna" pitchFamily="2" charset="-79"/>
              </a:rPr>
              <a:t> Yeshua think and feel about Seder </a:t>
            </a:r>
            <a:r>
              <a:rPr lang="en-US" altLang="en-US" sz="3600" dirty="0" err="1">
                <a:latin typeface="Arial Rounded MT Bold" panose="020F0704030504030204" pitchFamily="34" charset="0"/>
                <a:cs typeface="Vilna" pitchFamily="2" charset="-79"/>
              </a:rPr>
              <a:t>Pesakh</a:t>
            </a:r>
            <a:r>
              <a:rPr lang="en-US" altLang="en-US" sz="3600" dirty="0">
                <a:latin typeface="Arial Rounded MT Bold" panose="020F0704030504030204" pitchFamily="34" charset="0"/>
                <a:cs typeface="Vilna" pitchFamily="2" charset="-79"/>
              </a:rPr>
              <a:t>?</a:t>
            </a:r>
          </a:p>
          <a:p>
            <a:pPr>
              <a:spcBef>
                <a:spcPct val="0"/>
              </a:spcBef>
              <a:buFontTx/>
              <a:buNone/>
            </a:pPr>
            <a:endParaRPr lang="en-US" altLang="en-US" sz="1600" dirty="0">
              <a:latin typeface="Arial Rounded MT Bold" panose="020F0704030504030204" pitchFamily="34" charset="0"/>
              <a:cs typeface="Vilna" pitchFamily="2" charset="-79"/>
            </a:endParaRPr>
          </a:p>
          <a:p>
            <a:pPr marL="0" indent="0">
              <a:spcBef>
                <a:spcPct val="0"/>
              </a:spcBef>
              <a:buFontTx/>
              <a:buNone/>
            </a:pPr>
            <a:r>
              <a:rPr lang="en-US" altLang="en-US" sz="3600" baseline="30000" dirty="0">
                <a:latin typeface="Arial Rounded MT Bold" panose="020F0704030504030204" pitchFamily="34" charset="0"/>
                <a:cs typeface="Vilna" pitchFamily="2" charset="-79"/>
              </a:rPr>
              <a:t>Luke 22.14-15</a:t>
            </a:r>
            <a:r>
              <a:rPr lang="en-US" altLang="en-US" sz="3600" dirty="0">
                <a:latin typeface="Arial Rounded MT Bold" panose="020F0704030504030204" pitchFamily="34" charset="0"/>
                <a:cs typeface="Vilna" pitchFamily="2" charset="-79"/>
              </a:rPr>
              <a:t> When the time came, Yeshua and the emissaries reclined at the table, and he said to them, “I have </a:t>
            </a:r>
            <a:r>
              <a:rPr lang="en-US" altLang="en-US" sz="3600" dirty="0">
                <a:solidFill>
                  <a:srgbClr val="FFFF66"/>
                </a:solidFill>
                <a:latin typeface="Arial Rounded MT Bold" panose="020F0704030504030204" pitchFamily="34" charset="0"/>
                <a:cs typeface="Vilna" pitchFamily="2" charset="-79"/>
              </a:rPr>
              <a:t>really wanted so much to celebrate this Seder with you </a:t>
            </a:r>
            <a:r>
              <a:rPr lang="en-US" altLang="en-US" sz="3600" dirty="0">
                <a:latin typeface="Arial Rounded MT Bold" panose="020F0704030504030204" pitchFamily="34" charset="0"/>
                <a:cs typeface="Vilna" pitchFamily="2" charset="-79"/>
              </a:rPr>
              <a:t>before I die!”</a:t>
            </a:r>
          </a:p>
        </p:txBody>
      </p:sp>
    </p:spTree>
    <p:extLst>
      <p:ext uri="{BB962C8B-B14F-4D97-AF65-F5344CB8AC3E}">
        <p14:creationId xmlns:p14="http://schemas.microsoft.com/office/powerpoint/2010/main" val="4284672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9A3F7C-375C-4BB3-8663-A4EE07DBF4D0}"/>
              </a:ext>
            </a:extLst>
          </p:cNvPr>
          <p:cNvPicPr>
            <a:picLocks noChangeAspect="1"/>
          </p:cNvPicPr>
          <p:nvPr/>
        </p:nvPicPr>
        <p:blipFill>
          <a:blip r:embed="rId3"/>
          <a:stretch>
            <a:fillRect/>
          </a:stretch>
        </p:blipFill>
        <p:spPr>
          <a:xfrm>
            <a:off x="1265237" y="435762"/>
            <a:ext cx="5943600" cy="2238843"/>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724150"/>
            <a:ext cx="8229600" cy="2419349"/>
          </a:xfrm>
        </p:spPr>
        <p:txBody>
          <a:bodyPr>
            <a:normAutofit/>
          </a:bodyPr>
          <a:lstStyle/>
          <a:p>
            <a:pPr marL="0" indent="0">
              <a:lnSpc>
                <a:spcPct val="90000"/>
              </a:lnSpc>
              <a:buNone/>
            </a:pPr>
            <a:r>
              <a:rPr lang="en-US" u="sng" dirty="0" err="1"/>
              <a:t>epithumia</a:t>
            </a:r>
            <a:r>
              <a:rPr lang="en-US" dirty="0"/>
              <a:t>: desire, eagerness for, inordinate desire, lust.</a:t>
            </a:r>
          </a:p>
          <a:p>
            <a:pPr marL="0" indent="0">
              <a:lnSpc>
                <a:spcPct val="90000"/>
              </a:lnSpc>
              <a:buNone/>
            </a:pPr>
            <a:r>
              <a:rPr lang="en-US" u="sng" dirty="0" err="1"/>
              <a:t>Epithumeó</a:t>
            </a:r>
            <a:r>
              <a:rPr lang="en-US" dirty="0"/>
              <a:t>:</a:t>
            </a:r>
            <a:r>
              <a:rPr lang="en-US" b="1" dirty="0"/>
              <a:t> </a:t>
            </a:r>
            <a:r>
              <a:rPr lang="en-US" dirty="0"/>
              <a:t>long for, covet, lust after, set the heart upon</a:t>
            </a:r>
            <a:endParaRPr lang="en-US" altLang="en-US" dirty="0">
              <a:solidFill>
                <a:schemeClr val="bg1"/>
              </a:solidFill>
            </a:endParaRPr>
          </a:p>
        </p:txBody>
      </p:sp>
    </p:spTree>
    <p:extLst>
      <p:ext uri="{BB962C8B-B14F-4D97-AF65-F5344CB8AC3E}">
        <p14:creationId xmlns:p14="http://schemas.microsoft.com/office/powerpoint/2010/main" val="1414266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F6919603-61E7-4C6B-A471-1DC328FBB45C}"/>
              </a:ext>
            </a:extLst>
          </p:cNvPr>
          <p:cNvSpPr>
            <a:spLocks noGrp="1" noChangeArrowheads="1"/>
          </p:cNvSpPr>
          <p:nvPr>
            <p:ph type="body" idx="1"/>
          </p:nvPr>
        </p:nvSpPr>
        <p:spPr>
          <a:xfrm>
            <a:off x="350837" y="285750"/>
            <a:ext cx="8229600" cy="4857750"/>
          </a:xfrm>
        </p:spPr>
        <p:txBody>
          <a:bodyPr/>
          <a:lstStyle/>
          <a:p>
            <a:pPr marL="457200" indent="-457200">
              <a:spcBef>
                <a:spcPct val="0"/>
              </a:spcBef>
              <a:buNone/>
            </a:pPr>
            <a:r>
              <a:rPr lang="en-US" altLang="en-US" sz="3200" dirty="0">
                <a:latin typeface="Arial Rounded MT Bold" panose="020F0704030504030204" pitchFamily="34" charset="0"/>
                <a:cs typeface="Vilna" pitchFamily="2" charset="-79"/>
              </a:rPr>
              <a:t>“really wanted so much to celebrate”</a:t>
            </a:r>
          </a:p>
          <a:p>
            <a:pPr marL="457200" indent="-457200">
              <a:spcBef>
                <a:spcPct val="0"/>
              </a:spcBef>
              <a:buNone/>
            </a:pPr>
            <a:r>
              <a:rPr lang="en-US" altLang="en-US" dirty="0">
                <a:latin typeface="Arial Rounded MT Bold" panose="020F0704030504030204" pitchFamily="34" charset="0"/>
                <a:cs typeface="Vilna" pitchFamily="2" charset="-79"/>
              </a:rPr>
              <a:t>Five degrees of emphasis</a:t>
            </a:r>
          </a:p>
          <a:p>
            <a:pPr marL="457200" indent="-457200">
              <a:spcBef>
                <a:spcPct val="0"/>
              </a:spcBef>
              <a:buFontTx/>
              <a:buAutoNum type="arabicPeriod"/>
            </a:pPr>
            <a:r>
              <a:rPr lang="en-US" altLang="en-US" dirty="0">
                <a:latin typeface="Arial Rounded MT Bold" panose="020F0704030504030204" pitchFamily="34" charset="0"/>
                <a:cs typeface="Vilna" pitchFamily="2" charset="-79"/>
              </a:rPr>
              <a:t>wanted</a:t>
            </a:r>
          </a:p>
          <a:p>
            <a:pPr marL="457200" indent="-457200">
              <a:spcBef>
                <a:spcPct val="0"/>
              </a:spcBef>
              <a:buFontTx/>
              <a:buAutoNum type="arabicPeriod"/>
            </a:pPr>
            <a:r>
              <a:rPr lang="en-US" altLang="en-US" dirty="0">
                <a:latin typeface="Arial Rounded MT Bold" panose="020F0704030504030204" pitchFamily="34" charset="0"/>
                <a:cs typeface="Vilna" pitchFamily="2" charset="-79"/>
              </a:rPr>
              <a:t>really wanted</a:t>
            </a:r>
          </a:p>
          <a:p>
            <a:pPr marL="457200" indent="-457200">
              <a:spcBef>
                <a:spcPct val="0"/>
              </a:spcBef>
              <a:buFontTx/>
              <a:buAutoNum type="arabicPeriod"/>
            </a:pPr>
            <a:r>
              <a:rPr lang="en-US" altLang="en-US" dirty="0">
                <a:latin typeface="Arial Rounded MT Bold" panose="020F0704030504030204" pitchFamily="34" charset="0"/>
                <a:cs typeface="Vilna" pitchFamily="2" charset="-79"/>
              </a:rPr>
              <a:t>really wanted much</a:t>
            </a:r>
          </a:p>
          <a:p>
            <a:pPr marL="457200" indent="-457200">
              <a:spcBef>
                <a:spcPct val="0"/>
              </a:spcBef>
              <a:buFontTx/>
              <a:buAutoNum type="arabicPeriod"/>
            </a:pPr>
            <a:r>
              <a:rPr lang="en-US" altLang="en-US" dirty="0">
                <a:latin typeface="Arial Rounded MT Bold" panose="020F0704030504030204" pitchFamily="34" charset="0"/>
                <a:cs typeface="Vilna" pitchFamily="2" charset="-79"/>
              </a:rPr>
              <a:t>really wanted so much</a:t>
            </a:r>
          </a:p>
          <a:p>
            <a:pPr marL="457200" indent="-457200">
              <a:spcBef>
                <a:spcPct val="0"/>
              </a:spcBef>
              <a:buFontTx/>
              <a:buAutoNum type="arabicPeriod"/>
            </a:pPr>
            <a:r>
              <a:rPr lang="en-US" altLang="en-US" dirty="0">
                <a:latin typeface="Arial Rounded MT Bold" panose="020F0704030504030204" pitchFamily="34" charset="0"/>
                <a:cs typeface="Vilna" pitchFamily="2" charset="-79"/>
              </a:rPr>
              <a:t>really wanted so much to celebrate</a:t>
            </a:r>
          </a:p>
          <a:p>
            <a:pPr marL="457200" indent="-457200">
              <a:spcBef>
                <a:spcPct val="0"/>
              </a:spcBef>
            </a:pPr>
            <a:endParaRPr lang="en-US" altLang="en-US" sz="30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299862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08B0FF35-AB6C-431E-AC5E-D02EE2955186}"/>
              </a:ext>
            </a:extLst>
          </p:cNvPr>
          <p:cNvSpPr>
            <a:spLocks noGrp="1" noChangeArrowheads="1"/>
          </p:cNvSpPr>
          <p:nvPr>
            <p:ph type="body" idx="1"/>
          </p:nvPr>
        </p:nvSpPr>
        <p:spPr>
          <a:xfrm>
            <a:off x="198437" y="285750"/>
            <a:ext cx="8305800" cy="4857750"/>
          </a:xfrm>
        </p:spPr>
        <p:txBody>
          <a:bodyPr/>
          <a:lstStyle/>
          <a:p>
            <a:pPr>
              <a:spcBef>
                <a:spcPct val="0"/>
              </a:spcBef>
              <a:buFontTx/>
              <a:buNone/>
            </a:pPr>
            <a:r>
              <a:rPr lang="en-US" altLang="en-US" sz="3000" dirty="0">
                <a:latin typeface="Arial Rounded MT Bold" panose="020F0704030504030204" pitchFamily="34" charset="0"/>
                <a:cs typeface="Vilna" pitchFamily="2" charset="-79"/>
              </a:rPr>
              <a:t>What was the big deal?</a:t>
            </a:r>
          </a:p>
          <a:p>
            <a:pPr>
              <a:spcBef>
                <a:spcPct val="0"/>
              </a:spcBef>
              <a:buFontTx/>
              <a:buNone/>
            </a:pPr>
            <a:r>
              <a:rPr lang="en-US" altLang="en-US" sz="3000" dirty="0">
                <a:latin typeface="Arial Rounded MT Bold" panose="020F0704030504030204" pitchFamily="34" charset="0"/>
                <a:cs typeface="Vilna" pitchFamily="2" charset="-79"/>
              </a:rPr>
              <a:t>This Seder</a:t>
            </a:r>
          </a:p>
          <a:p>
            <a:pPr>
              <a:spcBef>
                <a:spcPct val="0"/>
              </a:spcBef>
              <a:buFontTx/>
              <a:buNone/>
            </a:pPr>
            <a:r>
              <a:rPr lang="en-US" altLang="en-US" sz="3000" dirty="0">
                <a:latin typeface="Arial Rounded MT Bold" panose="020F0704030504030204" pitchFamily="34" charset="0"/>
                <a:cs typeface="Vilna" pitchFamily="2" charset="-79"/>
              </a:rPr>
              <a:t>With you.</a:t>
            </a:r>
          </a:p>
          <a:p>
            <a:pPr>
              <a:spcBef>
                <a:spcPct val="0"/>
              </a:spcBef>
              <a:buFontTx/>
              <a:buNone/>
            </a:pPr>
            <a:r>
              <a:rPr lang="en-US" altLang="en-US" sz="3000" dirty="0">
                <a:latin typeface="Arial Rounded MT Bold" panose="020F0704030504030204" pitchFamily="34" charset="0"/>
                <a:cs typeface="Vilna" pitchFamily="2" charset="-79"/>
              </a:rPr>
              <a:t>Before I suffer</a:t>
            </a:r>
          </a:p>
          <a:p>
            <a:pPr>
              <a:spcBef>
                <a:spcPct val="0"/>
              </a:spcBef>
              <a:buFontTx/>
              <a:buNone/>
            </a:pPr>
            <a:endParaRPr lang="en-US" altLang="en-US" sz="1350" dirty="0">
              <a:latin typeface="Arial Rounded MT Bold" panose="020F0704030504030204" pitchFamily="34" charset="0"/>
              <a:cs typeface="Vilna" pitchFamily="2" charset="-79"/>
            </a:endParaRPr>
          </a:p>
          <a:p>
            <a:pPr>
              <a:spcBef>
                <a:spcPct val="0"/>
              </a:spcBef>
              <a:buFontTx/>
              <a:buNone/>
            </a:pPr>
            <a:r>
              <a:rPr lang="en-US" altLang="en-US" sz="3000" dirty="0">
                <a:latin typeface="Arial Rounded MT Bold" panose="020F0704030504030204" pitchFamily="34" charset="0"/>
                <a:cs typeface="Vilna" pitchFamily="2" charset="-79"/>
              </a:rPr>
              <a:t>With you: </a:t>
            </a:r>
          </a:p>
          <a:p>
            <a:pPr>
              <a:spcBef>
                <a:spcPct val="0"/>
              </a:spcBef>
              <a:buFontTx/>
              <a:buNone/>
            </a:pPr>
            <a:r>
              <a:rPr lang="en-US" altLang="en-US" sz="3000" baseline="30000" dirty="0">
                <a:latin typeface="Arial Rounded MT Bold" panose="020F0704030504030204" pitchFamily="34" charset="0"/>
                <a:cs typeface="Vilna" pitchFamily="2" charset="-79"/>
              </a:rPr>
              <a:t>	</a:t>
            </a:r>
            <a:r>
              <a:rPr lang="en-US" altLang="en-US" sz="3000" baseline="30000" dirty="0" err="1">
                <a:latin typeface="Arial Rounded MT Bold" panose="020F0704030504030204" pitchFamily="34" charset="0"/>
                <a:cs typeface="Vilna" pitchFamily="2" charset="-79"/>
              </a:rPr>
              <a:t>Nekhemyah</a:t>
            </a:r>
            <a:r>
              <a:rPr lang="en-US" altLang="en-US" sz="3000" baseline="30000" dirty="0">
                <a:latin typeface="Arial Rounded MT Bold" panose="020F0704030504030204" pitchFamily="34" charset="0"/>
                <a:cs typeface="Vilna" pitchFamily="2" charset="-79"/>
              </a:rPr>
              <a:t> 8.10</a:t>
            </a:r>
            <a:r>
              <a:rPr lang="en-US" altLang="en-US" sz="3000" dirty="0">
                <a:latin typeface="Arial Rounded MT Bold" panose="020F0704030504030204" pitchFamily="34" charset="0"/>
                <a:cs typeface="Vilna" pitchFamily="2" charset="-79"/>
              </a:rPr>
              <a:t> </a:t>
            </a:r>
            <a:r>
              <a:rPr lang="en-US" altLang="en-US" sz="3000" dirty="0">
                <a:solidFill>
                  <a:srgbClr val="FFFF66"/>
                </a:solidFill>
                <a:latin typeface="Arial Rounded MT Bold" panose="020F0704030504030204" pitchFamily="34" charset="0"/>
                <a:cs typeface="Vilna" pitchFamily="2" charset="-79"/>
              </a:rPr>
              <a:t>The joy</a:t>
            </a:r>
            <a:r>
              <a:rPr lang="en-US" altLang="en-US" sz="3000" dirty="0">
                <a:latin typeface="Arial Rounded MT Bold" panose="020F0704030504030204" pitchFamily="34" charset="0"/>
                <a:cs typeface="Vilna" pitchFamily="2" charset="-79"/>
              </a:rPr>
              <a:t> of </a:t>
            </a:r>
            <a:r>
              <a:rPr lang="en-US" altLang="en-US" sz="3000" cap="small" dirty="0">
                <a:solidFill>
                  <a:srgbClr val="FFFF66"/>
                </a:solidFill>
                <a:latin typeface="Arial Rounded MT Bold" panose="020F0704030504030204" pitchFamily="34" charset="0"/>
                <a:cs typeface="Vilna" pitchFamily="2" charset="-79"/>
              </a:rPr>
              <a:t>A</a:t>
            </a:r>
            <a:r>
              <a:rPr lang="en-US" altLang="en-US" sz="2400" cap="small" dirty="0">
                <a:solidFill>
                  <a:srgbClr val="FFFF66"/>
                </a:solidFill>
                <a:latin typeface="Arial Rounded MT Bold" panose="020F0704030504030204" pitchFamily="34" charset="0"/>
                <a:cs typeface="Vilna" pitchFamily="2" charset="-79"/>
              </a:rPr>
              <a:t>DONI</a:t>
            </a:r>
            <a:r>
              <a:rPr lang="en-US" altLang="en-US" sz="3000" dirty="0">
                <a:latin typeface="Arial Rounded MT Bold" panose="020F0704030504030204" pitchFamily="34" charset="0"/>
                <a:cs typeface="Vilna" pitchFamily="2" charset="-79"/>
              </a:rPr>
              <a:t> is your                                               				strength</a:t>
            </a:r>
          </a:p>
          <a:p>
            <a:pPr>
              <a:spcBef>
                <a:spcPct val="0"/>
              </a:spcBef>
              <a:buFontTx/>
              <a:buNone/>
            </a:pPr>
            <a:r>
              <a:rPr lang="en-US" altLang="en-US" sz="3000" dirty="0">
                <a:latin typeface="Arial Rounded MT Bold" panose="020F0704030504030204" pitchFamily="34" charset="0"/>
                <a:cs typeface="Vilna" pitchFamily="2" charset="-79"/>
              </a:rPr>
              <a:t>	</a:t>
            </a:r>
            <a:r>
              <a:rPr lang="en-US" altLang="en-US" sz="3000" baseline="30000" dirty="0" err="1">
                <a:latin typeface="Arial Rounded MT Bold" panose="020F0704030504030204" pitchFamily="34" charset="0"/>
                <a:cs typeface="Vilna" pitchFamily="2" charset="-79"/>
              </a:rPr>
              <a:t>T’hilim</a:t>
            </a:r>
            <a:r>
              <a:rPr lang="en-US" altLang="en-US" sz="3000" baseline="30000" dirty="0">
                <a:latin typeface="Arial Rounded MT Bold" panose="020F0704030504030204" pitchFamily="34" charset="0"/>
                <a:cs typeface="Vilna" pitchFamily="2" charset="-79"/>
              </a:rPr>
              <a:t>/Ps 43.4</a:t>
            </a:r>
            <a:r>
              <a:rPr lang="en-US" altLang="en-US" sz="3000" dirty="0">
                <a:latin typeface="Arial Rounded MT Bold" panose="020F0704030504030204" pitchFamily="34" charset="0"/>
                <a:cs typeface="Vilna" pitchFamily="2" charset="-79"/>
              </a:rPr>
              <a:t> Then I will go to the altar of G-d , to G-d, my</a:t>
            </a:r>
            <a:r>
              <a:rPr lang="en-US" altLang="en-US" sz="3000" dirty="0">
                <a:solidFill>
                  <a:srgbClr val="FFFF66"/>
                </a:solidFill>
                <a:latin typeface="Arial Rounded MT Bold" panose="020F0704030504030204" pitchFamily="34" charset="0"/>
                <a:cs typeface="Vilna" pitchFamily="2" charset="-79"/>
              </a:rPr>
              <a:t> joy and delight</a:t>
            </a:r>
            <a:r>
              <a:rPr lang="en-US" altLang="en-US" sz="3000" dirty="0">
                <a:latin typeface="Arial Rounded MT Bold" panose="020F0704030504030204" pitchFamily="34" charset="0"/>
                <a:cs typeface="Vilna" pitchFamily="2" charset="-79"/>
              </a:rPr>
              <a:t>; </a:t>
            </a:r>
          </a:p>
          <a:p>
            <a:pPr algn="ctr" rtl="1">
              <a:spcBef>
                <a:spcPct val="0"/>
              </a:spcBef>
              <a:buFontTx/>
              <a:buNone/>
            </a:pPr>
            <a:r>
              <a:rPr lang="he-IL" altLang="en-US" sz="3600" b="1" dirty="0">
                <a:latin typeface="Arial Rounded MT Bold" panose="020F0704030504030204" pitchFamily="34" charset="0"/>
                <a:cs typeface="Vilna" pitchFamily="2" charset="-79"/>
              </a:rPr>
              <a:t>אֶל</a:t>
            </a:r>
            <a:r>
              <a:rPr lang="ar-SA" altLang="en-US" sz="3600" b="1" dirty="0">
                <a:latin typeface="Arial Rounded MT Bold" panose="020F0704030504030204" pitchFamily="34" charset="0"/>
              </a:rPr>
              <a:t>-</a:t>
            </a:r>
            <a:r>
              <a:rPr lang="he-IL" altLang="en-US" sz="3600" b="1" dirty="0">
                <a:latin typeface="Arial Rounded MT Bold" panose="020F0704030504030204" pitchFamily="34" charset="0"/>
                <a:cs typeface="Vilna" pitchFamily="2" charset="-79"/>
              </a:rPr>
              <a:t>אֵל</a:t>
            </a:r>
            <a:r>
              <a:rPr lang="ar-SA" altLang="en-US" sz="3600" b="1" dirty="0">
                <a:latin typeface="Arial Rounded MT Bold" panose="020F0704030504030204" pitchFamily="34" charset="0"/>
              </a:rPr>
              <a:t>, </a:t>
            </a:r>
            <a:r>
              <a:rPr lang="he-IL" altLang="en-US" sz="3600" b="1" dirty="0">
                <a:solidFill>
                  <a:srgbClr val="FFFF66"/>
                </a:solidFill>
                <a:latin typeface="Arial Rounded MT Bold" panose="020F0704030504030204" pitchFamily="34" charset="0"/>
                <a:cs typeface="Vilna" pitchFamily="2" charset="-79"/>
              </a:rPr>
              <a:t>שִׂמְחַת גִּילִי</a:t>
            </a:r>
            <a:r>
              <a:rPr lang="en-US" altLang="en-US" sz="3600" b="1" dirty="0">
                <a:solidFill>
                  <a:srgbClr val="FFFF66"/>
                </a:solidFill>
                <a:latin typeface="Arial Rounded MT Bold" panose="020F0704030504030204" pitchFamily="34" charset="0"/>
                <a:cs typeface="Vilna" pitchFamily="2" charset="-79"/>
              </a:rPr>
              <a:t>: </a:t>
            </a:r>
            <a:endParaRPr lang="en-US" altLang="en-US" sz="3000" b="1"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55366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613501" y="238572"/>
            <a:ext cx="7890735" cy="4904927"/>
          </a:xfrm>
        </p:spPr>
        <p:txBody>
          <a:bodyPr>
            <a:normAutofit/>
          </a:bodyPr>
          <a:lstStyle/>
          <a:p>
            <a:pPr marL="0" indent="0">
              <a:lnSpc>
                <a:spcPct val="90000"/>
              </a:lnSpc>
              <a:buNone/>
            </a:pPr>
            <a:r>
              <a:rPr lang="en-US" altLang="en-US" dirty="0">
                <a:solidFill>
                  <a:schemeClr val="bg1"/>
                </a:solidFill>
              </a:rPr>
              <a:t> </a:t>
            </a:r>
          </a:p>
        </p:txBody>
      </p:sp>
      <p:pic>
        <p:nvPicPr>
          <p:cNvPr id="2050" name="Picture 2" descr="View image on Twitter">
            <a:extLst>
              <a:ext uri="{FF2B5EF4-FFF2-40B4-BE49-F238E27FC236}">
                <a16:creationId xmlns:a16="http://schemas.microsoft.com/office/drawing/2014/main" id="{24611B7B-3F83-4DC6-BAD1-C992A4116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590550"/>
            <a:ext cx="8229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9571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1801C2E4-4EAA-4714-9C5E-2C39F70C0E87}"/>
              </a:ext>
            </a:extLst>
          </p:cNvPr>
          <p:cNvSpPr>
            <a:spLocks noGrp="1" noChangeArrowheads="1"/>
          </p:cNvSpPr>
          <p:nvPr>
            <p:ph type="body" idx="1"/>
          </p:nvPr>
        </p:nvSpPr>
        <p:spPr>
          <a:xfrm>
            <a:off x="350837" y="285750"/>
            <a:ext cx="8229600" cy="4857750"/>
          </a:xfrm>
        </p:spPr>
        <p:txBody>
          <a:bodyPr/>
          <a:lstStyle/>
          <a:p>
            <a:pPr>
              <a:spcBef>
                <a:spcPct val="0"/>
              </a:spcBef>
            </a:pPr>
            <a:r>
              <a:rPr lang="en-US" altLang="en-US" dirty="0">
                <a:latin typeface="Arial Rounded MT Bold" panose="020F0704030504030204" pitchFamily="34" charset="0"/>
                <a:cs typeface="Vilna" pitchFamily="2" charset="-79"/>
              </a:rPr>
              <a:t>We were designed to live centered in joy.</a:t>
            </a:r>
          </a:p>
          <a:p>
            <a:pPr>
              <a:spcBef>
                <a:spcPct val="0"/>
              </a:spcBef>
            </a:pPr>
            <a:r>
              <a:rPr lang="en-US" altLang="en-US" dirty="0">
                <a:latin typeface="Arial Rounded MT Bold" panose="020F0704030504030204" pitchFamily="34" charset="0"/>
                <a:cs typeface="Vilna" pitchFamily="2" charset="-79"/>
              </a:rPr>
              <a:t>Birth through age three: we learn that joy is the normal emotional state.  [?]  </a:t>
            </a:r>
          </a:p>
          <a:p>
            <a:pPr>
              <a:spcBef>
                <a:spcPct val="0"/>
              </a:spcBef>
            </a:pPr>
            <a:r>
              <a:rPr lang="en-US" altLang="en-US" dirty="0">
                <a:latin typeface="Arial Rounded MT Bold" panose="020F0704030504030204" pitchFamily="34" charset="0"/>
                <a:cs typeface="Vilna" pitchFamily="2" charset="-79"/>
              </a:rPr>
              <a:t>The “joy center” exists in the right orbital pre-frontal cortex of the brain.</a:t>
            </a:r>
          </a:p>
          <a:p>
            <a:pPr>
              <a:spcBef>
                <a:spcPct val="0"/>
              </a:spcBef>
              <a:buFontTx/>
              <a:buNone/>
            </a:pPr>
            <a:endParaRPr lang="en-US" altLang="en-US" sz="30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1199112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a:extLst>
              <a:ext uri="{FF2B5EF4-FFF2-40B4-BE49-F238E27FC236}">
                <a16:creationId xmlns:a16="http://schemas.microsoft.com/office/drawing/2014/main" id="{FB292864-E0FA-4AFC-AD93-CDB8DE83194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08037" y="21291"/>
            <a:ext cx="6858000" cy="5143500"/>
          </a:xfrm>
        </p:spPr>
      </p:pic>
      <p:cxnSp>
        <p:nvCxnSpPr>
          <p:cNvPr id="3" name="Straight Arrow Connector 2">
            <a:extLst>
              <a:ext uri="{FF2B5EF4-FFF2-40B4-BE49-F238E27FC236}">
                <a16:creationId xmlns:a16="http://schemas.microsoft.com/office/drawing/2014/main" id="{BCF55730-D123-4081-89E7-7FD46FBE2691}"/>
              </a:ext>
            </a:extLst>
          </p:cNvPr>
          <p:cNvCxnSpPr/>
          <p:nvPr/>
        </p:nvCxnSpPr>
        <p:spPr bwMode="auto">
          <a:xfrm>
            <a:off x="1417637" y="285750"/>
            <a:ext cx="1828800" cy="6858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95604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a:extLst>
              <a:ext uri="{FF2B5EF4-FFF2-40B4-BE49-F238E27FC236}">
                <a16:creationId xmlns:a16="http://schemas.microsoft.com/office/drawing/2014/main" id="{CEA34516-A632-478C-9818-AE3BE6818355}"/>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60437" y="0"/>
            <a:ext cx="6858000" cy="5143500"/>
          </a:xfrm>
        </p:spPr>
      </p:pic>
    </p:spTree>
    <p:extLst>
      <p:ext uri="{BB962C8B-B14F-4D97-AF65-F5344CB8AC3E}">
        <p14:creationId xmlns:p14="http://schemas.microsoft.com/office/powerpoint/2010/main" val="3733893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7C67B3BE-D643-47B4-967C-C279D0B37F23}"/>
              </a:ext>
            </a:extLst>
          </p:cNvPr>
          <p:cNvSpPr>
            <a:spLocks noGrp="1" noChangeArrowheads="1"/>
          </p:cNvSpPr>
          <p:nvPr>
            <p:ph type="body" idx="1"/>
          </p:nvPr>
        </p:nvSpPr>
        <p:spPr>
          <a:xfrm>
            <a:off x="274637" y="361950"/>
            <a:ext cx="8229600" cy="4781550"/>
          </a:xfrm>
        </p:spPr>
        <p:txBody>
          <a:bodyPr>
            <a:normAutofit fontScale="92500"/>
          </a:bodyPr>
          <a:lstStyle/>
          <a:p>
            <a:pPr>
              <a:spcBef>
                <a:spcPct val="0"/>
              </a:spcBef>
              <a:buFontTx/>
              <a:buNone/>
            </a:pPr>
            <a:r>
              <a:rPr lang="en-US" altLang="en-US" dirty="0">
                <a:latin typeface="Arial Rounded MT Bold" panose="020F0704030504030204" pitchFamily="34" charset="0"/>
                <a:cs typeface="Vilna" pitchFamily="2" charset="-79"/>
              </a:rPr>
              <a:t>	“Joy means someone is delighted to be with me, and I like it!”</a:t>
            </a:r>
          </a:p>
          <a:p>
            <a:pPr>
              <a:spcBef>
                <a:spcPct val="0"/>
              </a:spcBef>
              <a:buFontTx/>
              <a:buNone/>
            </a:pPr>
            <a:r>
              <a:rPr lang="en-US" altLang="en-US" dirty="0">
                <a:latin typeface="Arial Rounded MT Bold" panose="020F0704030504030204" pitchFamily="34" charset="0"/>
                <a:cs typeface="Vilna" pitchFamily="2" charset="-79"/>
              </a:rPr>
              <a:t>	Yeshua understood the communication of JOY  </a:t>
            </a:r>
            <a:r>
              <a:rPr lang="en-US" altLang="en-US" dirty="0">
                <a:solidFill>
                  <a:srgbClr val="FFFF66"/>
                </a:solidFill>
                <a:latin typeface="Arial Rounded MT Bold" panose="020F0704030504030204" pitchFamily="34" charset="0"/>
                <a:cs typeface="Vilna" pitchFamily="2" charset="-79"/>
              </a:rPr>
              <a:t>“WITH YOU”</a:t>
            </a:r>
          </a:p>
          <a:p>
            <a:pPr>
              <a:spcBef>
                <a:spcPct val="0"/>
              </a:spcBef>
              <a:buFontTx/>
              <a:buNone/>
            </a:pPr>
            <a:r>
              <a:rPr lang="en-US" altLang="en-US" dirty="0">
                <a:latin typeface="Arial Rounded MT Bold" panose="020F0704030504030204" pitchFamily="34" charset="0"/>
                <a:cs typeface="Vilna" pitchFamily="2" charset="-79"/>
              </a:rPr>
              <a:t>	Joy means </a:t>
            </a:r>
            <a:r>
              <a:rPr lang="en-US" altLang="en-US" dirty="0">
                <a:solidFill>
                  <a:srgbClr val="FFFF66"/>
                </a:solidFill>
                <a:latin typeface="Arial Rounded MT Bold" panose="020F0704030504030204" pitchFamily="34" charset="0"/>
                <a:cs typeface="Vilna" pitchFamily="2" charset="-79"/>
              </a:rPr>
              <a:t>S</a:t>
            </a:r>
            <a:r>
              <a:rPr lang="en-US" altLang="en-US" dirty="0">
                <a:latin typeface="Arial Rounded MT Bold" panose="020F0704030504030204" pitchFamily="34" charset="0"/>
                <a:cs typeface="Vilna" pitchFamily="2" charset="-79"/>
              </a:rPr>
              <a:t>omeone is delighted to be </a:t>
            </a:r>
            <a:r>
              <a:rPr lang="en-US" altLang="en-US" dirty="0">
                <a:solidFill>
                  <a:srgbClr val="FFFF66"/>
                </a:solidFill>
                <a:latin typeface="Arial Rounded MT Bold" panose="020F0704030504030204" pitchFamily="34" charset="0"/>
                <a:cs typeface="Vilna" pitchFamily="2" charset="-79"/>
              </a:rPr>
              <a:t>with me</a:t>
            </a:r>
            <a:r>
              <a:rPr lang="en-US" altLang="en-US" dirty="0">
                <a:latin typeface="Arial Rounded MT Bold" panose="020F0704030504030204" pitchFamily="34" charset="0"/>
                <a:cs typeface="Vilna" pitchFamily="2" charset="-79"/>
              </a:rPr>
              <a:t>, and I like it!”</a:t>
            </a:r>
            <a:endParaRPr lang="en-US" altLang="en-US" dirty="0">
              <a:solidFill>
                <a:srgbClr val="FFFF66"/>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474017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2692"/>
            <a:ext cx="8867551" cy="49381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grpSp>
        <p:nvGrpSpPr>
          <p:cNvPr id="5" name="Group 4"/>
          <p:cNvGrpSpPr/>
          <p:nvPr/>
        </p:nvGrpSpPr>
        <p:grpSpPr>
          <a:xfrm>
            <a:off x="438943" y="3827438"/>
            <a:ext cx="5359830" cy="111490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grpSp>
      <p:grpSp>
        <p:nvGrpSpPr>
          <p:cNvPr id="19" name="Group 18"/>
          <p:cNvGrpSpPr/>
          <p:nvPr/>
        </p:nvGrpSpPr>
        <p:grpSpPr>
          <a:xfrm>
            <a:off x="438943" y="3236204"/>
            <a:ext cx="5359830" cy="1712351"/>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grpSp>
      <p:sp>
        <p:nvSpPr>
          <p:cNvPr id="4" name="Title 1"/>
          <p:cNvSpPr txBox="1">
            <a:spLocks/>
          </p:cNvSpPr>
          <p:nvPr/>
        </p:nvSpPr>
        <p:spPr>
          <a:xfrm>
            <a:off x="438941" y="-115813"/>
            <a:ext cx="7900988" cy="1097359"/>
          </a:xfrm>
          <a:prstGeom prst="rect">
            <a:avLst/>
          </a:prstGeom>
        </p:spPr>
        <p:txBody>
          <a:bodyPr vert="horz" lIns="87789" tIns="43894" rIns="87789" bIns="43894"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defTabSz="438958" fontAlgn="auto">
              <a:spcAft>
                <a:spcPts val="0"/>
              </a:spcAft>
            </a:pPr>
            <a:r>
              <a:rPr lang="en-US" sz="3840" dirty="0">
                <a:solidFill>
                  <a:prstClr val="white">
                    <a:lumMod val="50000"/>
                  </a:prstClr>
                </a:solidFill>
                <a:latin typeface="Calibri"/>
              </a:rPr>
              <a:t>Cycle of Joy</a:t>
            </a:r>
          </a:p>
        </p:txBody>
      </p:sp>
      <p:grpSp>
        <p:nvGrpSpPr>
          <p:cNvPr id="8" name="Group 7"/>
          <p:cNvGrpSpPr/>
          <p:nvPr/>
        </p:nvGrpSpPr>
        <p:grpSpPr>
          <a:xfrm>
            <a:off x="7167182" y="557295"/>
            <a:ext cx="1172749" cy="438504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defTabSz="438958" fontAlgn="auto">
                <a:spcBef>
                  <a:spcPts val="0"/>
                </a:spcBef>
                <a:spcAft>
                  <a:spcPts val="0"/>
                </a:spcAft>
              </a:pPr>
              <a:r>
                <a:rPr lang="en-US" sz="3456" dirty="0">
                  <a:solidFill>
                    <a:srgbClr val="7F7F7F"/>
                  </a:solidFill>
                  <a:latin typeface="Calibri"/>
                  <a:cs typeface="+mn-cs"/>
                </a:rPr>
                <a:t>Joy </a:t>
              </a:r>
            </a:p>
            <a:p>
              <a:pPr defTabSz="438958" fontAlgn="auto">
                <a:spcBef>
                  <a:spcPts val="0"/>
                </a:spcBef>
                <a:spcAft>
                  <a:spcPts val="0"/>
                </a:spcAft>
              </a:pPr>
              <a:r>
                <a:rPr lang="en-US" sz="3456" dirty="0">
                  <a:solidFill>
                    <a:srgbClr val="7F7F7F"/>
                  </a:solidFill>
                  <a:latin typeface="Calibri"/>
                  <a:cs typeface="+mn-cs"/>
                </a:rPr>
                <a:t>Level</a:t>
              </a:r>
            </a:p>
          </p:txBody>
        </p:sp>
      </p:grpSp>
      <p:sp>
        <p:nvSpPr>
          <p:cNvPr id="11" name="Left Arrow 10"/>
          <p:cNvSpPr/>
          <p:nvPr/>
        </p:nvSpPr>
        <p:spPr>
          <a:xfrm flipV="1">
            <a:off x="1237632" y="4222819"/>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grpSp>
        <p:nvGrpSpPr>
          <p:cNvPr id="18" name="Group 17"/>
          <p:cNvGrpSpPr/>
          <p:nvPr/>
        </p:nvGrpSpPr>
        <p:grpSpPr>
          <a:xfrm>
            <a:off x="438943" y="3021884"/>
            <a:ext cx="5359830" cy="1318131"/>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grpSp>
      <p:grpSp>
        <p:nvGrpSpPr>
          <p:cNvPr id="28" name="Group 27"/>
          <p:cNvGrpSpPr/>
          <p:nvPr/>
        </p:nvGrpSpPr>
        <p:grpSpPr>
          <a:xfrm>
            <a:off x="438943" y="2678240"/>
            <a:ext cx="5359830" cy="1447460"/>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grpSp>
      <p:grpSp>
        <p:nvGrpSpPr>
          <p:cNvPr id="32" name="Group 31"/>
          <p:cNvGrpSpPr/>
          <p:nvPr/>
        </p:nvGrpSpPr>
        <p:grpSpPr>
          <a:xfrm>
            <a:off x="438943" y="2336831"/>
            <a:ext cx="5359830" cy="1445225"/>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grpSp>
      <p:grpSp>
        <p:nvGrpSpPr>
          <p:cNvPr id="36" name="Group 35"/>
          <p:cNvGrpSpPr/>
          <p:nvPr/>
        </p:nvGrpSpPr>
        <p:grpSpPr>
          <a:xfrm>
            <a:off x="438943" y="1863535"/>
            <a:ext cx="5359830" cy="1577112"/>
            <a:chOff x="457200" y="2792314"/>
            <a:chExt cx="5582752" cy="1642706"/>
          </a:xfrm>
        </p:grpSpPr>
        <p:sp>
          <p:nvSpPr>
            <p:cNvPr id="37" name="Smiley Face 36"/>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38" name="Smiley Face 37"/>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39" name="Left Arrow 38"/>
            <p:cNvSpPr/>
            <p:nvPr/>
          </p:nvSpPr>
          <p:spPr>
            <a:xfrm rot="324315" flipV="1">
              <a:off x="1289107" y="3434081"/>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grpSp>
      <p:grpSp>
        <p:nvGrpSpPr>
          <p:cNvPr id="40" name="Group 39"/>
          <p:cNvGrpSpPr/>
          <p:nvPr/>
        </p:nvGrpSpPr>
        <p:grpSpPr>
          <a:xfrm>
            <a:off x="438943" y="1472245"/>
            <a:ext cx="5359830" cy="1506190"/>
            <a:chOff x="457200" y="2384750"/>
            <a:chExt cx="5582752" cy="1568834"/>
          </a:xfrm>
        </p:grpSpPr>
        <p:sp>
          <p:nvSpPr>
            <p:cNvPr id="41" name="Smiley Face 40"/>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42" name="Smiley Face 41"/>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43" name="Right Arrow 42"/>
            <p:cNvSpPr/>
            <p:nvPr/>
          </p:nvSpPr>
          <p:spPr>
            <a:xfrm rot="21303798">
              <a:off x="1301213" y="29797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grpSp>
      <p:grpSp>
        <p:nvGrpSpPr>
          <p:cNvPr id="44" name="Group 43"/>
          <p:cNvGrpSpPr/>
          <p:nvPr/>
        </p:nvGrpSpPr>
        <p:grpSpPr>
          <a:xfrm>
            <a:off x="438943" y="1059913"/>
            <a:ext cx="5359830" cy="1516147"/>
            <a:chOff x="457200" y="1966814"/>
            <a:chExt cx="5582752" cy="1579206"/>
          </a:xfrm>
        </p:grpSpPr>
        <p:sp>
          <p:nvSpPr>
            <p:cNvPr id="45" name="Smiley Face 44"/>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46" name="Smiley Face 45"/>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47" name="Left Arrow 46"/>
            <p:cNvSpPr/>
            <p:nvPr/>
          </p:nvSpPr>
          <p:spPr>
            <a:xfrm rot="218440" flipV="1">
              <a:off x="1289107" y="25400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grpSp>
      <p:grpSp>
        <p:nvGrpSpPr>
          <p:cNvPr id="48" name="Group 47"/>
          <p:cNvGrpSpPr/>
          <p:nvPr/>
        </p:nvGrpSpPr>
        <p:grpSpPr>
          <a:xfrm>
            <a:off x="438943" y="779468"/>
            <a:ext cx="5359830" cy="1384261"/>
            <a:chOff x="457200" y="1686250"/>
            <a:chExt cx="5582752" cy="1441834"/>
          </a:xfrm>
        </p:grpSpPr>
        <p:sp>
          <p:nvSpPr>
            <p:cNvPr id="49" name="Smiley Face 48"/>
            <p:cNvSpPr/>
            <p:nvPr/>
          </p:nvSpPr>
          <p:spPr>
            <a:xfrm>
              <a:off x="4784767" y="16862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50" name="Smiley Face 49"/>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51" name="Right Arrow 50"/>
            <p:cNvSpPr/>
            <p:nvPr/>
          </p:nvSpPr>
          <p:spPr>
            <a:xfrm rot="21303798">
              <a:off x="1301213" y="21542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grpSp>
      <p:grpSp>
        <p:nvGrpSpPr>
          <p:cNvPr id="56" name="Group 55"/>
          <p:cNvGrpSpPr/>
          <p:nvPr/>
        </p:nvGrpSpPr>
        <p:grpSpPr>
          <a:xfrm>
            <a:off x="441166" y="441494"/>
            <a:ext cx="5359830" cy="1447460"/>
            <a:chOff x="457200" y="3617814"/>
            <a:chExt cx="5582752" cy="1507662"/>
          </a:xfrm>
        </p:grpSpPr>
        <p:sp>
          <p:nvSpPr>
            <p:cNvPr id="57" name="Smiley Face 56"/>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58" name="Smiley Face 57"/>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sp>
          <p:nvSpPr>
            <p:cNvPr id="59" name="Left Arrow 58"/>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defTabSz="438958" fontAlgn="auto">
                <a:spcBef>
                  <a:spcPts val="0"/>
                </a:spcBef>
                <a:spcAft>
                  <a:spcPts val="0"/>
                </a:spcAft>
              </a:pPr>
              <a:endParaRPr lang="en-US" sz="1728">
                <a:solidFill>
                  <a:prstClr val="white"/>
                </a:solidFill>
                <a:latin typeface="Calibri"/>
              </a:endParaRPr>
            </a:p>
          </p:txBody>
        </p:sp>
      </p:grpSp>
      <p:sp>
        <p:nvSpPr>
          <p:cNvPr id="2" name="TextBox 1"/>
          <p:cNvSpPr txBox="1"/>
          <p:nvPr/>
        </p:nvSpPr>
        <p:spPr>
          <a:xfrm>
            <a:off x="1646231" y="4439871"/>
            <a:ext cx="2949700" cy="358240"/>
          </a:xfrm>
          <a:prstGeom prst="rect">
            <a:avLst/>
          </a:prstGeom>
          <a:noFill/>
        </p:spPr>
        <p:txBody>
          <a:bodyPr wrap="square" rtlCol="0">
            <a:spAutoFit/>
          </a:bodyPr>
          <a:lstStyle/>
          <a:p>
            <a:pPr defTabSz="438958" fontAlgn="auto">
              <a:spcBef>
                <a:spcPts val="0"/>
              </a:spcBef>
              <a:spcAft>
                <a:spcPts val="0"/>
              </a:spcAft>
            </a:pPr>
            <a:r>
              <a:rPr lang="en-US" sz="1728" dirty="0">
                <a:solidFill>
                  <a:srgbClr val="7F7F7F"/>
                </a:solidFill>
                <a:latin typeface="Calibri"/>
                <a:cs typeface="+mn-cs"/>
              </a:rPr>
              <a:t>6 Complete Cycles Per Second</a:t>
            </a:r>
          </a:p>
        </p:txBody>
      </p:sp>
    </p:spTree>
    <p:extLst>
      <p:ext uri="{BB962C8B-B14F-4D97-AF65-F5344CB8AC3E}">
        <p14:creationId xmlns:p14="http://schemas.microsoft.com/office/powerpoint/2010/main" val="4546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997A49F2-2F67-4C40-A932-4B03342BCE93}"/>
              </a:ext>
            </a:extLst>
          </p:cNvPr>
          <p:cNvSpPr>
            <a:spLocks noGrp="1" noChangeArrowheads="1"/>
          </p:cNvSpPr>
          <p:nvPr>
            <p:ph type="body" idx="1"/>
          </p:nvPr>
        </p:nvSpPr>
        <p:spPr>
          <a:xfrm>
            <a:off x="350837" y="0"/>
            <a:ext cx="8077200" cy="5143500"/>
          </a:xfrm>
        </p:spPr>
        <p:txBody>
          <a:bodyPr/>
          <a:lstStyle/>
          <a:p>
            <a:pPr>
              <a:spcBef>
                <a:spcPct val="0"/>
              </a:spcBef>
              <a:buFontTx/>
              <a:buNone/>
            </a:pPr>
            <a:r>
              <a:rPr lang="en-US" altLang="en-US" sz="3000" dirty="0">
                <a:latin typeface="Arial Rounded MT Bold" panose="020F0704030504030204" pitchFamily="34" charset="0"/>
                <a:cs typeface="Vilna" pitchFamily="2" charset="-79"/>
              </a:rPr>
              <a:t>“this </a:t>
            </a:r>
            <a:r>
              <a:rPr lang="en-US" altLang="en-US" sz="3000" dirty="0">
                <a:solidFill>
                  <a:srgbClr val="FFFF66"/>
                </a:solidFill>
                <a:latin typeface="Arial Rounded MT Bold" panose="020F0704030504030204" pitchFamily="34" charset="0"/>
                <a:cs typeface="Vilna" pitchFamily="2" charset="-79"/>
              </a:rPr>
              <a:t>Seder </a:t>
            </a:r>
            <a:r>
              <a:rPr lang="en-US" altLang="en-US" sz="3000" dirty="0">
                <a:latin typeface="Arial Rounded MT Bold" panose="020F0704030504030204" pitchFamily="34" charset="0"/>
                <a:cs typeface="Vilna" pitchFamily="2" charset="-79"/>
              </a:rPr>
              <a:t>with you”</a:t>
            </a:r>
          </a:p>
          <a:p>
            <a:pPr>
              <a:spcBef>
                <a:spcPct val="0"/>
              </a:spcBef>
              <a:buFontTx/>
              <a:buNone/>
            </a:pPr>
            <a:r>
              <a:rPr lang="en-US" altLang="en-US" sz="3000" dirty="0">
                <a:latin typeface="Arial Rounded MT Bold" panose="020F0704030504030204" pitchFamily="34" charset="0"/>
                <a:cs typeface="Vilna" pitchFamily="2" charset="-79"/>
              </a:rPr>
              <a:t>Yeshua’s sense of a Seder:</a:t>
            </a:r>
          </a:p>
          <a:p>
            <a:pPr>
              <a:spcBef>
                <a:spcPct val="0"/>
              </a:spcBef>
              <a:buFontTx/>
              <a:buNone/>
            </a:pPr>
            <a:r>
              <a:rPr lang="en-US" altLang="en-US" sz="3000" dirty="0">
                <a:latin typeface="Arial Rounded MT Bold" panose="020F0704030504030204" pitchFamily="34" charset="0"/>
                <a:cs typeface="Vilna" pitchFamily="2" charset="-79"/>
              </a:rPr>
              <a:t>	</a:t>
            </a:r>
            <a:r>
              <a:rPr lang="en-US" altLang="en-US" sz="3000" baseline="30000" dirty="0">
                <a:latin typeface="Arial Rounded MT Bold" panose="020F0704030504030204" pitchFamily="34" charset="0"/>
                <a:cs typeface="Vilna" pitchFamily="2" charset="-79"/>
              </a:rPr>
              <a:t>1 Cor. 5.7-8</a:t>
            </a:r>
            <a:r>
              <a:rPr lang="en-US" altLang="en-US" sz="3000" dirty="0">
                <a:latin typeface="Arial Rounded MT Bold" panose="020F0704030504030204" pitchFamily="34" charset="0"/>
                <a:cs typeface="Vilna" pitchFamily="2" charset="-79"/>
              </a:rPr>
              <a:t> Get rid of the old hametz, so that you can be a new batch of dough, because in reality you are unleavened. For our </a:t>
            </a:r>
            <a:r>
              <a:rPr lang="en-US" altLang="en-US" sz="3000" dirty="0" err="1">
                <a:latin typeface="Arial Rounded MT Bold" panose="020F0704030504030204" pitchFamily="34" charset="0"/>
                <a:cs typeface="Vilna" pitchFamily="2" charset="-79"/>
              </a:rPr>
              <a:t>Pesakh</a:t>
            </a:r>
            <a:r>
              <a:rPr lang="en-US" altLang="en-US" sz="3000" dirty="0">
                <a:latin typeface="Arial Rounded MT Bold" panose="020F0704030504030204" pitchFamily="34" charset="0"/>
                <a:cs typeface="Vilna" pitchFamily="2" charset="-79"/>
              </a:rPr>
              <a:t> lamb, the Messiah, has been sacrificed.  So let us celebrate the Seder not with leftover hametz, the hametz of wickedness and evil, but with the matzah of purity and truth. </a:t>
            </a:r>
          </a:p>
        </p:txBody>
      </p:sp>
    </p:spTree>
    <p:extLst>
      <p:ext uri="{BB962C8B-B14F-4D97-AF65-F5344CB8AC3E}">
        <p14:creationId xmlns:p14="http://schemas.microsoft.com/office/powerpoint/2010/main" val="27660685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F7A78C5F-0690-47AE-A31B-FE9CDF586D1E}"/>
              </a:ext>
            </a:extLst>
          </p:cNvPr>
          <p:cNvSpPr>
            <a:spLocks noGrp="1" noChangeArrowheads="1"/>
          </p:cNvSpPr>
          <p:nvPr>
            <p:ph type="body" idx="1"/>
          </p:nvPr>
        </p:nvSpPr>
        <p:spPr>
          <a:xfrm>
            <a:off x="350837" y="361950"/>
            <a:ext cx="8153400" cy="4781550"/>
          </a:xfrm>
        </p:spPr>
        <p:txBody>
          <a:bodyPr/>
          <a:lstStyle/>
          <a:p>
            <a:pPr>
              <a:spcBef>
                <a:spcPct val="0"/>
              </a:spcBef>
            </a:pPr>
            <a:r>
              <a:rPr lang="en-US" altLang="en-US" dirty="0">
                <a:latin typeface="Arial Rounded MT Bold" panose="020F0704030504030204" pitchFamily="34" charset="0"/>
                <a:cs typeface="Vilna" pitchFamily="2" charset="-79"/>
              </a:rPr>
              <a:t>Get rid of the old hametz, of wickedness and evil</a:t>
            </a:r>
          </a:p>
          <a:p>
            <a:pPr>
              <a:spcBef>
                <a:spcPct val="0"/>
              </a:spcBef>
            </a:pPr>
            <a:r>
              <a:rPr lang="en-US" altLang="en-US" dirty="0">
                <a:latin typeface="Arial Rounded MT Bold" panose="020F0704030504030204" pitchFamily="34" charset="0"/>
                <a:cs typeface="Vilna" pitchFamily="2" charset="-79"/>
              </a:rPr>
              <a:t>You can be a new batch, of purity and truth.</a:t>
            </a:r>
          </a:p>
          <a:p>
            <a:pPr>
              <a:spcBef>
                <a:spcPct val="0"/>
              </a:spcBef>
            </a:pPr>
            <a:r>
              <a:rPr lang="en-US" altLang="en-US" dirty="0">
                <a:latin typeface="Arial Rounded MT Bold" panose="020F0704030504030204" pitchFamily="34" charset="0"/>
                <a:cs typeface="Vilna" pitchFamily="2" charset="-79"/>
              </a:rPr>
              <a:t>For our </a:t>
            </a:r>
            <a:r>
              <a:rPr lang="en-US" altLang="en-US" dirty="0" err="1">
                <a:latin typeface="Arial Rounded MT Bold" panose="020F0704030504030204" pitchFamily="34" charset="0"/>
                <a:cs typeface="Vilna" pitchFamily="2" charset="-79"/>
              </a:rPr>
              <a:t>Pesakh</a:t>
            </a:r>
            <a:r>
              <a:rPr lang="en-US" altLang="en-US" dirty="0">
                <a:latin typeface="Arial Rounded MT Bold" panose="020F0704030504030204" pitchFamily="34" charset="0"/>
                <a:cs typeface="Vilna" pitchFamily="2" charset="-79"/>
              </a:rPr>
              <a:t> lamb, the Messiah, has been sacrificed</a:t>
            </a:r>
          </a:p>
          <a:p>
            <a:pPr>
              <a:spcBef>
                <a:spcPct val="0"/>
              </a:spcBef>
            </a:pPr>
            <a:r>
              <a:rPr lang="en-US" altLang="en-US" dirty="0">
                <a:latin typeface="Arial Rounded MT Bold" panose="020F0704030504030204" pitchFamily="34" charset="0"/>
                <a:cs typeface="Vilna" pitchFamily="2" charset="-79"/>
              </a:rPr>
              <a:t>So let us celebrate</a:t>
            </a:r>
          </a:p>
          <a:p>
            <a:pPr>
              <a:spcBef>
                <a:spcPct val="0"/>
              </a:spcBef>
            </a:pPr>
            <a:endParaRPr lang="en-US" altLang="en-US" sz="30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839541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2924AEB6-AA97-4A5F-8FF1-CE6DB515BA7B}"/>
              </a:ext>
            </a:extLst>
          </p:cNvPr>
          <p:cNvSpPr>
            <a:spLocks noGrp="1" noChangeArrowheads="1"/>
          </p:cNvSpPr>
          <p:nvPr>
            <p:ph type="body" idx="1"/>
          </p:nvPr>
        </p:nvSpPr>
        <p:spPr>
          <a:xfrm>
            <a:off x="350837" y="285750"/>
            <a:ext cx="8077200" cy="4857750"/>
          </a:xfrm>
        </p:spPr>
        <p:txBody>
          <a:bodyPr>
            <a:normAutofit lnSpcReduction="10000"/>
          </a:bodyPr>
          <a:lstStyle/>
          <a:p>
            <a:pPr>
              <a:spcBef>
                <a:spcPct val="0"/>
              </a:spcBef>
              <a:buFontTx/>
              <a:buNone/>
            </a:pPr>
            <a:r>
              <a:rPr lang="en-US" altLang="en-US" baseline="30000" dirty="0">
                <a:latin typeface="Arial Rounded MT Bold" panose="020F0704030504030204" pitchFamily="34" charset="0"/>
                <a:cs typeface="Vilna" pitchFamily="2" charset="-79"/>
              </a:rPr>
              <a:t>	1 </a:t>
            </a:r>
            <a:r>
              <a:rPr lang="en-US" altLang="en-US" baseline="30000" dirty="0" err="1">
                <a:latin typeface="Arial Rounded MT Bold" panose="020F0704030504030204" pitchFamily="34" charset="0"/>
                <a:cs typeface="Vilna" pitchFamily="2" charset="-79"/>
              </a:rPr>
              <a:t>Thes</a:t>
            </a:r>
            <a:r>
              <a:rPr lang="en-US" altLang="en-US" baseline="30000" dirty="0">
                <a:latin typeface="Arial Rounded MT Bold" panose="020F0704030504030204" pitchFamily="34" charset="0"/>
                <a:cs typeface="Vilna" pitchFamily="2" charset="-79"/>
              </a:rPr>
              <a:t> 5.16-18</a:t>
            </a:r>
            <a:r>
              <a:rPr lang="en-US" altLang="en-US" dirty="0">
                <a:latin typeface="Arial Rounded MT Bold" panose="020F0704030504030204" pitchFamily="34" charset="0"/>
                <a:cs typeface="Vilna" pitchFamily="2" charset="-79"/>
              </a:rPr>
              <a:t> </a:t>
            </a:r>
            <a:r>
              <a:rPr lang="en-US" altLang="en-US" dirty="0">
                <a:solidFill>
                  <a:srgbClr val="FFFF66"/>
                </a:solidFill>
                <a:latin typeface="Arial Rounded MT Bold" panose="020F0704030504030204" pitchFamily="34" charset="0"/>
                <a:cs typeface="Vilna" pitchFamily="2" charset="-79"/>
              </a:rPr>
              <a:t>Always be joyful</a:t>
            </a:r>
            <a:r>
              <a:rPr lang="en-US" altLang="en-US" dirty="0">
                <a:latin typeface="Arial Rounded MT Bold" panose="020F0704030504030204" pitchFamily="34" charset="0"/>
                <a:cs typeface="Vilna" pitchFamily="2" charset="-79"/>
              </a:rPr>
              <a:t>. Pray regularly. In everything give thanks, for this is what God wants from you who are united with the Messiah Yeshua</a:t>
            </a:r>
          </a:p>
          <a:p>
            <a:pPr>
              <a:spcBef>
                <a:spcPct val="0"/>
              </a:spcBef>
              <a:buFontTx/>
              <a:buNone/>
            </a:pPr>
            <a:r>
              <a:rPr lang="en-US" altLang="en-US" baseline="30000" dirty="0">
                <a:latin typeface="Arial Rounded MT Bold" panose="020F0704030504030204" pitchFamily="34" charset="0"/>
                <a:cs typeface="Vilna" pitchFamily="2" charset="-79"/>
              </a:rPr>
              <a:t>	Gal 5.20</a:t>
            </a:r>
            <a:r>
              <a:rPr lang="en-US" altLang="en-US" dirty="0">
                <a:latin typeface="Arial Rounded MT Bold" panose="020F0704030504030204" pitchFamily="34" charset="0"/>
                <a:cs typeface="Vilna" pitchFamily="2" charset="-79"/>
              </a:rPr>
              <a:t> the fruit of the Spirit is love, </a:t>
            </a:r>
            <a:r>
              <a:rPr lang="en-US" altLang="en-US" dirty="0">
                <a:solidFill>
                  <a:srgbClr val="FFFF66"/>
                </a:solidFill>
                <a:latin typeface="Arial Rounded MT Bold" panose="020F0704030504030204" pitchFamily="34" charset="0"/>
                <a:cs typeface="Vilna" pitchFamily="2" charset="-79"/>
              </a:rPr>
              <a:t>joy</a:t>
            </a:r>
            <a:r>
              <a:rPr lang="en-US" altLang="en-US" dirty="0">
                <a:latin typeface="Arial Rounded MT Bold" panose="020F0704030504030204" pitchFamily="34" charset="0"/>
                <a:cs typeface="Vilna" pitchFamily="2" charset="-79"/>
              </a:rPr>
              <a:t>  </a:t>
            </a:r>
            <a:endParaRPr lang="en-US" altLang="en-US" sz="4800" dirty="0">
              <a:solidFill>
                <a:srgbClr val="FFFF66"/>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266455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DC063818-B3D3-4D20-BD83-F85A391C6ED1}"/>
              </a:ext>
            </a:extLst>
          </p:cNvPr>
          <p:cNvSpPr>
            <a:spLocks noGrp="1" noChangeArrowheads="1"/>
          </p:cNvSpPr>
          <p:nvPr>
            <p:ph type="body" idx="1"/>
          </p:nvPr>
        </p:nvSpPr>
        <p:spPr>
          <a:xfrm>
            <a:off x="350837" y="361950"/>
            <a:ext cx="7924800" cy="4781550"/>
          </a:xfrm>
        </p:spPr>
        <p:txBody>
          <a:bodyPr>
            <a:normAutofit fontScale="92500" lnSpcReduction="10000"/>
          </a:bodyPr>
          <a:lstStyle/>
          <a:p>
            <a:pPr marL="0" indent="0">
              <a:spcBef>
                <a:spcPct val="0"/>
              </a:spcBef>
              <a:buFontTx/>
              <a:buNone/>
            </a:pPr>
            <a:r>
              <a:rPr lang="en-US" altLang="en-US" dirty="0">
                <a:solidFill>
                  <a:srgbClr val="FFFF66"/>
                </a:solidFill>
                <a:latin typeface="Arial Rounded MT Bold" panose="020F0704030504030204" pitchFamily="34" charset="0"/>
                <a:cs typeface="Vilna" pitchFamily="2" charset="-79"/>
              </a:rPr>
              <a:t>Before I suffer</a:t>
            </a:r>
          </a:p>
          <a:p>
            <a:pPr marL="0" indent="0">
              <a:spcBef>
                <a:spcPct val="0"/>
              </a:spcBef>
              <a:buFontTx/>
              <a:buNone/>
            </a:pPr>
            <a:r>
              <a:rPr lang="en-US" altLang="en-US" dirty="0">
                <a:latin typeface="Arial Rounded MT Bold" panose="020F0704030504030204" pitchFamily="34" charset="0"/>
                <a:cs typeface="Vilna" pitchFamily="2" charset="-79"/>
              </a:rPr>
              <a:t>Makes this joy of fellowship possible with My sacrifice. </a:t>
            </a:r>
          </a:p>
          <a:p>
            <a:pPr marL="0" indent="0">
              <a:spcBef>
                <a:spcPct val="0"/>
              </a:spcBef>
              <a:buFontTx/>
              <a:buNone/>
            </a:pPr>
            <a:r>
              <a:rPr lang="en-US" altLang="en-US" baseline="30000" dirty="0">
                <a:latin typeface="Arial Rounded MT Bold" panose="020F0704030504030204" pitchFamily="34" charset="0"/>
                <a:cs typeface="Vilna" pitchFamily="2" charset="-79"/>
              </a:rPr>
              <a:t>MJ 12.2 </a:t>
            </a:r>
            <a:r>
              <a:rPr lang="en-US" altLang="en-US" dirty="0">
                <a:latin typeface="Arial Rounded MT Bold" panose="020F0704030504030204" pitchFamily="34" charset="0"/>
                <a:cs typeface="Vilna" pitchFamily="2" charset="-79"/>
              </a:rPr>
              <a:t> </a:t>
            </a:r>
            <a:r>
              <a:rPr lang="en-US" dirty="0"/>
              <a:t>Yeshua — who, in exchange for obtaining </a:t>
            </a:r>
            <a:r>
              <a:rPr lang="en-US" dirty="0">
                <a:solidFill>
                  <a:srgbClr val="FFFF99"/>
                </a:solidFill>
              </a:rPr>
              <a:t>the joy set before him</a:t>
            </a:r>
            <a:r>
              <a:rPr lang="en-US" dirty="0"/>
              <a:t>, endured execution on a stake as a criminal, scorning the shame, and has sat down </a:t>
            </a:r>
            <a:r>
              <a:rPr lang="en-US" b="1" dirty="0"/>
              <a:t>at the right hand of</a:t>
            </a:r>
            <a:r>
              <a:rPr lang="en-US" dirty="0"/>
              <a:t> the throne of God.</a:t>
            </a:r>
            <a:endParaRPr lang="en-US" altLang="en-US" dirty="0">
              <a:latin typeface="Arial Rounded MT Bold" panose="020F0704030504030204" pitchFamily="34" charset="0"/>
              <a:cs typeface="Vilna" pitchFamily="2" charset="-79"/>
            </a:endParaRPr>
          </a:p>
          <a:p>
            <a:pPr marL="0" indent="0">
              <a:spcBef>
                <a:spcPct val="0"/>
              </a:spcBef>
              <a:buFontTx/>
              <a:buNone/>
            </a:pPr>
            <a:endParaRPr lang="en-US" altLang="en-US" sz="30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3865243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So, consider those you can serve: family, friends, congregants, neighbors, strangers.   Look left and right, and smile and humble yourself and bless!</a:t>
            </a:r>
          </a:p>
        </p:txBody>
      </p:sp>
    </p:spTree>
    <p:extLst>
      <p:ext uri="{BB962C8B-B14F-4D97-AF65-F5344CB8AC3E}">
        <p14:creationId xmlns:p14="http://schemas.microsoft.com/office/powerpoint/2010/main" val="279055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305800" cy="4933950"/>
          </a:xfrm>
        </p:spPr>
        <p:txBody>
          <a:bodyPr>
            <a:normAutofit/>
          </a:bodyPr>
          <a:lstStyle/>
          <a:p>
            <a:pPr marL="0" indent="0">
              <a:lnSpc>
                <a:spcPct val="90000"/>
              </a:lnSpc>
              <a:buNone/>
            </a:pPr>
            <a:r>
              <a:rPr lang="en-US" dirty="0"/>
              <a:t>Samoan fruit bat. Also known as “flying foxes,” these bats are big guys, with wings that span up to 3 feet, and are active day and night. They can only be found in the Samoan Islands and Fiji.</a:t>
            </a:r>
            <a:endParaRPr lang="en-US" altLang="en-US" dirty="0">
              <a:solidFill>
                <a:schemeClr val="bg1"/>
              </a:solidFill>
            </a:endParaRPr>
          </a:p>
        </p:txBody>
      </p:sp>
    </p:spTree>
    <p:extLst>
      <p:ext uri="{BB962C8B-B14F-4D97-AF65-F5344CB8AC3E}">
        <p14:creationId xmlns:p14="http://schemas.microsoft.com/office/powerpoint/2010/main" val="4215428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endParaRPr lang="en-US" altLang="en-US" dirty="0"/>
          </a:p>
          <a:p>
            <a:pPr marL="0" indent="0" algn="ctr">
              <a:lnSpc>
                <a:spcPct val="90000"/>
              </a:lnSpc>
              <a:buNone/>
            </a:pPr>
            <a:r>
              <a:rPr lang="en-US" altLang="en-US" dirty="0">
                <a:solidFill>
                  <a:schemeClr val="bg1"/>
                </a:solidFill>
              </a:rPr>
              <a:t>How do we live with this?</a:t>
            </a:r>
          </a:p>
          <a:p>
            <a:pPr marL="0" indent="0" algn="ctr">
              <a:lnSpc>
                <a:spcPct val="90000"/>
              </a:lnSpc>
              <a:buNone/>
            </a:pPr>
            <a:r>
              <a:rPr lang="en-US" altLang="en-US" dirty="0"/>
              <a:t>How do we do Passover </a:t>
            </a:r>
          </a:p>
          <a:p>
            <a:pPr marL="0" indent="0" algn="ctr">
              <a:lnSpc>
                <a:spcPct val="90000"/>
              </a:lnSpc>
              <a:buNone/>
            </a:pPr>
            <a:r>
              <a:rPr lang="en-US" altLang="en-US" dirty="0"/>
              <a:t>with this?</a:t>
            </a:r>
            <a:endParaRPr lang="en-US" altLang="en-US" dirty="0">
              <a:solidFill>
                <a:schemeClr val="bg1"/>
              </a:solidFill>
            </a:endParaRPr>
          </a:p>
        </p:txBody>
      </p:sp>
    </p:spTree>
    <p:extLst>
      <p:ext uri="{BB962C8B-B14F-4D97-AF65-F5344CB8AC3E}">
        <p14:creationId xmlns:p14="http://schemas.microsoft.com/office/powerpoint/2010/main" val="33261145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err="1"/>
              <a:t>Micheal</a:t>
            </a:r>
            <a:r>
              <a:rPr lang="en-US" altLang="en-US" dirty="0"/>
              <a:t> Brown:  the biggest question for us is this: What does God want to accomplish through this crisis?</a:t>
            </a:r>
          </a:p>
          <a:p>
            <a:pPr marL="0" indent="0">
              <a:lnSpc>
                <a:spcPct val="90000"/>
              </a:lnSpc>
              <a:buNone/>
            </a:pPr>
            <a:r>
              <a:rPr lang="en-US" altLang="en-US" dirty="0"/>
              <a:t>It's just like the man born blind. Yeshua didn't see his blindness as the direct result of personal sin, even though in the Bible, sin and sickness are often connected. </a:t>
            </a:r>
            <a:endParaRPr lang="en-US" altLang="en-US" dirty="0">
              <a:solidFill>
                <a:schemeClr val="bg1"/>
              </a:solidFill>
            </a:endParaRPr>
          </a:p>
        </p:txBody>
      </p:sp>
    </p:spTree>
    <p:extLst>
      <p:ext uri="{BB962C8B-B14F-4D97-AF65-F5344CB8AC3E}">
        <p14:creationId xmlns:p14="http://schemas.microsoft.com/office/powerpoint/2010/main" val="12436203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t>Micheal</a:t>
            </a:r>
            <a:r>
              <a:rPr lang="en-US" altLang="en-US" baseline="30000" dirty="0"/>
              <a:t> Brown:  </a:t>
            </a:r>
            <a:r>
              <a:rPr lang="en-US" altLang="en-US" dirty="0"/>
              <a:t>And Yeshua never explained directly why the man was born blind. He only stated that this was a divine opportunity. The blindness was an opportunity for healing.</a:t>
            </a:r>
            <a:endParaRPr lang="en-US" altLang="en-US" dirty="0">
              <a:solidFill>
                <a:schemeClr val="bg1"/>
              </a:solidFill>
            </a:endParaRPr>
          </a:p>
        </p:txBody>
      </p:sp>
    </p:spTree>
    <p:extLst>
      <p:ext uri="{BB962C8B-B14F-4D97-AF65-F5344CB8AC3E}">
        <p14:creationId xmlns:p14="http://schemas.microsoft.com/office/powerpoint/2010/main" val="3688579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u="sng" dirty="0"/>
              <a:t>David Wilkerson in 1986</a:t>
            </a:r>
          </a:p>
          <a:p>
            <a:pPr marL="0" indent="0">
              <a:lnSpc>
                <a:spcPct val="90000"/>
              </a:lnSpc>
              <a:buNone/>
            </a:pPr>
            <a:r>
              <a:rPr lang="en-US" dirty="0"/>
              <a:t>"I see a plague coming on the world, and the bars, churches and government will shut down. The plague will hit New York City and shake it like it has never been shaken. The plague is going to force prayerless believers into radical prayer and into their Bibles</a:t>
            </a:r>
            <a:br>
              <a:rPr lang="en-US" dirty="0"/>
            </a:br>
            <a:endParaRPr lang="en-US" altLang="en-US" dirty="0">
              <a:solidFill>
                <a:schemeClr val="bg1"/>
              </a:solidFill>
            </a:endParaRPr>
          </a:p>
        </p:txBody>
      </p:sp>
    </p:spTree>
    <p:extLst>
      <p:ext uri="{BB962C8B-B14F-4D97-AF65-F5344CB8AC3E}">
        <p14:creationId xmlns:p14="http://schemas.microsoft.com/office/powerpoint/2010/main" val="23930611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and repentance will be the cry from the man of God in the pulpit. And out of it will come a third Great Awakening that will sweep America and the world."</a:t>
            </a:r>
            <a:br>
              <a:rPr lang="en-US" dirty="0"/>
            </a:br>
            <a:br>
              <a:rPr lang="en-US" dirty="0"/>
            </a:br>
            <a:r>
              <a:rPr lang="en-US" dirty="0"/>
              <a:t>-David Wilkerson in 1986</a:t>
            </a:r>
            <a:endParaRPr lang="en-US" altLang="en-US" dirty="0">
              <a:solidFill>
                <a:schemeClr val="bg1"/>
              </a:solidFill>
            </a:endParaRPr>
          </a:p>
        </p:txBody>
      </p:sp>
    </p:spTree>
    <p:extLst>
      <p:ext uri="{BB962C8B-B14F-4D97-AF65-F5344CB8AC3E}">
        <p14:creationId xmlns:p14="http://schemas.microsoft.com/office/powerpoint/2010/main" val="39670122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t>Avner </a:t>
            </a:r>
            <a:r>
              <a:rPr lang="en-US" altLang="en-US" dirty="0" err="1"/>
              <a:t>Boskey</a:t>
            </a:r>
            <a:r>
              <a:rPr lang="en-US" altLang="en-US" dirty="0"/>
              <a:t>: Messiah Yeshua spoke of the Last Days, the birth pangs prior to His return. These Last Days will be marked by unusual events including plagues: </a:t>
            </a:r>
          </a:p>
          <a:p>
            <a:pPr marL="0" indent="0">
              <a:lnSpc>
                <a:spcPct val="90000"/>
              </a:lnSpc>
              <a:buNone/>
            </a:pPr>
            <a:r>
              <a:rPr lang="en-US" altLang="en-US" baseline="30000" dirty="0"/>
              <a:t>Lk 21:11 </a:t>
            </a:r>
            <a:r>
              <a:rPr lang="en-US" altLang="en-US" dirty="0"/>
              <a:t>“And there will be great earthquakes, and in various places </a:t>
            </a:r>
            <a:r>
              <a:rPr lang="en-US" altLang="en-US" dirty="0">
                <a:solidFill>
                  <a:srgbClr val="FFFF99"/>
                </a:solidFill>
              </a:rPr>
              <a:t>plagues and famines</a:t>
            </a:r>
            <a:r>
              <a:rPr lang="en-US" altLang="en-US" dirty="0"/>
              <a:t>. And there will be terrors and great signs from heaven”.</a:t>
            </a:r>
          </a:p>
        </p:txBody>
      </p:sp>
    </p:spTree>
    <p:extLst>
      <p:ext uri="{BB962C8B-B14F-4D97-AF65-F5344CB8AC3E}">
        <p14:creationId xmlns:p14="http://schemas.microsoft.com/office/powerpoint/2010/main" val="34705064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The point here is not to be blown away by such occurrences, but to stay on track while looking forward to the amazing return of Messiah. “And there shall be . . . distress of nations upon the earth, with perplexity, . . . </a:t>
            </a:r>
            <a:endParaRPr lang="en-US" altLang="en-US" dirty="0">
              <a:solidFill>
                <a:schemeClr val="bg1"/>
              </a:solidFill>
            </a:endParaRPr>
          </a:p>
        </p:txBody>
      </p:sp>
    </p:spTree>
    <p:extLst>
      <p:ext uri="{BB962C8B-B14F-4D97-AF65-F5344CB8AC3E}">
        <p14:creationId xmlns:p14="http://schemas.microsoft.com/office/powerpoint/2010/main" val="2943564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baseline="30000" dirty="0"/>
              <a:t>Lk 21:25-28</a:t>
            </a:r>
            <a:r>
              <a:rPr lang="en-US" altLang="en-US" dirty="0"/>
              <a:t> men’s hearts failing them for fear, and for looking after those things which are coming on the earth. For the powers of heaven shall be shaken . . .  And when these things begin to come to pass, then look up, and lift up your heads, for your redemption draws near”</a:t>
            </a:r>
            <a:endParaRPr lang="en-US" altLang="en-US" dirty="0">
              <a:solidFill>
                <a:schemeClr val="bg1"/>
              </a:solidFill>
            </a:endParaRPr>
          </a:p>
        </p:txBody>
      </p:sp>
    </p:spTree>
    <p:extLst>
      <p:ext uri="{BB962C8B-B14F-4D97-AF65-F5344CB8AC3E}">
        <p14:creationId xmlns:p14="http://schemas.microsoft.com/office/powerpoint/2010/main" val="20528092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2000" dirty="0">
                <a:solidFill>
                  <a:schemeClr val="bg1"/>
                </a:solidFill>
              </a:rPr>
              <a:t>Joel Rosenberg: Corona virus wake up call</a:t>
            </a:r>
          </a:p>
        </p:txBody>
      </p:sp>
      <p:pic>
        <p:nvPicPr>
          <p:cNvPr id="2" name="Online Media 1" title="Nearly 3 in 10 Americans say coronavirus is ￢ﾀﾘwake-up call from God￢ﾀﾙ and sign of biblical ￢ﾀﾘlast days￢ﾀﾙ">
            <a:hlinkClick r:id="" action="ppaction://media"/>
            <a:extLst>
              <a:ext uri="{FF2B5EF4-FFF2-40B4-BE49-F238E27FC236}">
                <a16:creationId xmlns:a16="http://schemas.microsoft.com/office/drawing/2014/main" id="{E620F61B-0C74-4315-90A7-E82DC180580E}"/>
              </a:ext>
            </a:extLst>
          </p:cNvPr>
          <p:cNvPicPr>
            <a:picLocks noRot="1" noChangeAspect="1"/>
          </p:cNvPicPr>
          <p:nvPr>
            <a:videoFile r:link="rId1"/>
          </p:nvPr>
        </p:nvPicPr>
        <p:blipFill>
          <a:blip r:embed="rId4"/>
          <a:stretch>
            <a:fillRect/>
          </a:stretch>
        </p:blipFill>
        <p:spPr>
          <a:xfrm>
            <a:off x="325438" y="514350"/>
            <a:ext cx="8178799" cy="4600574"/>
          </a:xfrm>
          <a:prstGeom prst="rect">
            <a:avLst/>
          </a:prstGeom>
        </p:spPr>
      </p:pic>
    </p:spTree>
    <p:extLst>
      <p:ext uri="{BB962C8B-B14F-4D97-AF65-F5344CB8AC3E}">
        <p14:creationId xmlns:p14="http://schemas.microsoft.com/office/powerpoint/2010/main" val="42460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t>I know it sounds like an April Fools' headline. But it is not. On Mar. 30, MSNBC host Craig Melvin asked Rev. T. D. Jakes to pray for America in the midst of the coronavirus scare. Melvin even bowed his head as Jakes prayed. This is a sign of the times. Americans are turning to God.</a:t>
            </a:r>
            <a:endParaRPr lang="en-US" altLang="en-US" dirty="0">
              <a:solidFill>
                <a:schemeClr val="bg1"/>
              </a:solidFill>
            </a:endParaRPr>
          </a:p>
        </p:txBody>
      </p:sp>
    </p:spTree>
    <p:extLst>
      <p:ext uri="{BB962C8B-B14F-4D97-AF65-F5344CB8AC3E}">
        <p14:creationId xmlns:p14="http://schemas.microsoft.com/office/powerpoint/2010/main" val="84011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The current COVID-19 crisis was </a:t>
            </a:r>
            <a:r>
              <a:rPr lang="en-US" dirty="0">
                <a:solidFill>
                  <a:srgbClr val="FFFF99"/>
                </a:solidFill>
              </a:rPr>
              <a:t>possibly</a:t>
            </a:r>
            <a:r>
              <a:rPr lang="en-US" dirty="0"/>
              <a:t> born out of people who worked and shopped at a “wet market” in Wuhan, China. A wet market sells live and dead animals —including fish, birds, badgers, </a:t>
            </a:r>
            <a:r>
              <a:rPr lang="en-US" dirty="0">
                <a:solidFill>
                  <a:srgbClr val="FFFF99"/>
                </a:solidFill>
              </a:rPr>
              <a:t>bats</a:t>
            </a:r>
            <a:r>
              <a:rPr lang="en-US" dirty="0"/>
              <a:t>, pangolins (scaly anteaters), and turtles — for human consumption. </a:t>
            </a:r>
            <a:endParaRPr lang="en-US" altLang="en-US" dirty="0">
              <a:solidFill>
                <a:schemeClr val="bg1"/>
              </a:solidFill>
            </a:endParaRPr>
          </a:p>
        </p:txBody>
      </p:sp>
    </p:spTree>
    <p:extLst>
      <p:ext uri="{BB962C8B-B14F-4D97-AF65-F5344CB8AC3E}">
        <p14:creationId xmlns:p14="http://schemas.microsoft.com/office/powerpoint/2010/main" val="12456362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dirty="0"/>
              <a:t>Jakes responded immediately with this prayer: "Our Father and our God, we bow our heads to You in humility, understanding that we are not competent in and of ourselves to handle this kind of global calamity. We look to You, Lord, to be the source, the strength, the help, the light that we need. </a:t>
            </a:r>
            <a:endParaRPr lang="en-US" altLang="en-US" dirty="0">
              <a:solidFill>
                <a:schemeClr val="bg1"/>
              </a:solidFill>
            </a:endParaRPr>
          </a:p>
        </p:txBody>
      </p:sp>
    </p:spTree>
    <p:extLst>
      <p:ext uri="{BB962C8B-B14F-4D97-AF65-F5344CB8AC3E}">
        <p14:creationId xmlns:p14="http://schemas.microsoft.com/office/powerpoint/2010/main" val="33784135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82AED1-FED5-41F3-A8FE-F488E9AFD66B}"/>
              </a:ext>
            </a:extLst>
          </p:cNvPr>
          <p:cNvPicPr>
            <a:picLocks noChangeAspect="1"/>
          </p:cNvPicPr>
          <p:nvPr/>
        </p:nvPicPr>
        <p:blipFill>
          <a:blip r:embed="rId3"/>
          <a:stretch>
            <a:fillRect/>
          </a:stretch>
        </p:blipFill>
        <p:spPr>
          <a:xfrm>
            <a:off x="941751" y="209550"/>
            <a:ext cx="7201217" cy="4933949"/>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15766708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dirty="0"/>
              <a:t>Strengthen our first responders, strengthen even our broadcast people, strengthen all of us whose lives have been devastated and disrupted, and give us the peace that passes all understanding. In Messiah’s name we pray, amen."</a:t>
            </a:r>
            <a:br>
              <a:rPr lang="en-US" dirty="0"/>
            </a:br>
            <a:endParaRPr lang="en-US" sz="1900" dirty="0"/>
          </a:p>
          <a:p>
            <a:pPr marL="0" indent="0">
              <a:lnSpc>
                <a:spcPct val="90000"/>
              </a:lnSpc>
              <a:buNone/>
            </a:pPr>
            <a:r>
              <a:rPr lang="en-US" dirty="0"/>
              <a:t>Yes, this happened live on MSNBC</a:t>
            </a:r>
            <a:endParaRPr lang="en-US" altLang="en-US" dirty="0">
              <a:solidFill>
                <a:schemeClr val="bg1"/>
              </a:solidFill>
            </a:endParaRPr>
          </a:p>
        </p:txBody>
      </p:sp>
    </p:spTree>
    <p:extLst>
      <p:ext uri="{BB962C8B-B14F-4D97-AF65-F5344CB8AC3E}">
        <p14:creationId xmlns:p14="http://schemas.microsoft.com/office/powerpoint/2010/main" val="3908028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742950" indent="-742950">
              <a:lnSpc>
                <a:spcPct val="90000"/>
              </a:lnSpc>
              <a:buFont typeface="+mj-lt"/>
              <a:buAutoNum type="arabicPeriod"/>
            </a:pPr>
            <a:r>
              <a:rPr lang="en-US" altLang="en-US" dirty="0">
                <a:solidFill>
                  <a:schemeClr val="bg1"/>
                </a:solidFill>
              </a:rPr>
              <a:t>Get a schedule.  Out of PJs</a:t>
            </a:r>
          </a:p>
          <a:p>
            <a:pPr marL="742950" indent="-742950">
              <a:lnSpc>
                <a:spcPct val="90000"/>
              </a:lnSpc>
              <a:buFont typeface="+mj-lt"/>
              <a:buAutoNum type="arabicPeriod"/>
            </a:pPr>
            <a:r>
              <a:rPr lang="en-US" altLang="en-US" dirty="0"/>
              <a:t>Get moving: exercise.  Endorphins</a:t>
            </a:r>
          </a:p>
          <a:p>
            <a:pPr marL="742950" indent="-742950">
              <a:lnSpc>
                <a:spcPct val="90000"/>
              </a:lnSpc>
              <a:buFont typeface="+mj-lt"/>
              <a:buAutoNum type="arabicPeriod"/>
            </a:pPr>
            <a:r>
              <a:rPr lang="en-US" altLang="en-US" dirty="0"/>
              <a:t>Stay connected.</a:t>
            </a:r>
          </a:p>
          <a:p>
            <a:pPr marL="742950" indent="-742950">
              <a:lnSpc>
                <a:spcPct val="90000"/>
              </a:lnSpc>
              <a:buFont typeface="+mj-lt"/>
              <a:buAutoNum type="arabicPeriod"/>
            </a:pPr>
            <a:r>
              <a:rPr lang="en-US" altLang="en-US" dirty="0"/>
              <a:t>Don’t obsess about the news.</a:t>
            </a:r>
          </a:p>
          <a:p>
            <a:pPr marL="742950" indent="-742950">
              <a:lnSpc>
                <a:spcPct val="90000"/>
              </a:lnSpc>
              <a:buFont typeface="+mj-lt"/>
              <a:buAutoNum type="arabicPeriod"/>
            </a:pPr>
            <a:r>
              <a:rPr lang="en-US" altLang="en-US" dirty="0"/>
              <a:t>Music and dance. </a:t>
            </a:r>
          </a:p>
          <a:p>
            <a:pPr marL="742950" indent="-742950">
              <a:lnSpc>
                <a:spcPct val="90000"/>
              </a:lnSpc>
              <a:buFont typeface="+mj-lt"/>
              <a:buAutoNum type="arabicPeriod"/>
            </a:pPr>
            <a:r>
              <a:rPr lang="en-US" altLang="en-US" dirty="0"/>
              <a:t>Start something new. </a:t>
            </a:r>
          </a:p>
          <a:p>
            <a:pPr marL="742950" indent="-742950">
              <a:lnSpc>
                <a:spcPct val="90000"/>
              </a:lnSpc>
              <a:buFont typeface="+mj-lt"/>
              <a:buAutoNum type="arabicPeriod"/>
            </a:pPr>
            <a:endParaRPr lang="en-US" altLang="en-US" dirty="0"/>
          </a:p>
          <a:p>
            <a:pPr marL="742950" indent="-742950">
              <a:lnSpc>
                <a:spcPct val="90000"/>
              </a:lnSpc>
              <a:buFont typeface="+mj-lt"/>
              <a:buAutoNum type="arabicPeriod"/>
            </a:pPr>
            <a:endParaRPr lang="en-US" altLang="en-US" dirty="0">
              <a:solidFill>
                <a:schemeClr val="bg1"/>
              </a:solidFill>
            </a:endParaRPr>
          </a:p>
        </p:txBody>
      </p:sp>
    </p:spTree>
    <p:extLst>
      <p:ext uri="{BB962C8B-B14F-4D97-AF65-F5344CB8AC3E}">
        <p14:creationId xmlns:p14="http://schemas.microsoft.com/office/powerpoint/2010/main" val="26907574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The Palestinian Media Watch (PMW) has noted that "instead of the monies that the PA is spending on compensation for terrorists during Mar. 2020, it could have purchased 387,143 coronavirus test kits, or 465 ventilators."</a:t>
            </a:r>
            <a:endParaRPr lang="en-US" altLang="en-US" dirty="0">
              <a:solidFill>
                <a:schemeClr val="bg1"/>
              </a:solidFill>
            </a:endParaRPr>
          </a:p>
        </p:txBody>
      </p:sp>
    </p:spTree>
    <p:extLst>
      <p:ext uri="{BB962C8B-B14F-4D97-AF65-F5344CB8AC3E}">
        <p14:creationId xmlns:p14="http://schemas.microsoft.com/office/powerpoint/2010/main" val="30939239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Michael W. Smith </a:t>
            </a:r>
            <a:r>
              <a:rPr lang="en-US" altLang="en-US" dirty="0" err="1">
                <a:solidFill>
                  <a:schemeClr val="bg1"/>
                </a:solidFill>
              </a:rPr>
              <a:t>encouragment</a:t>
            </a:r>
            <a:endParaRPr lang="en-US" altLang="en-US" dirty="0">
              <a:solidFill>
                <a:schemeClr val="bg1"/>
              </a:solidFill>
            </a:endParaRPr>
          </a:p>
        </p:txBody>
      </p:sp>
      <p:pic>
        <p:nvPicPr>
          <p:cNvPr id="2" name="Online Media 1" title="A Message of HOPE from Michael W. Smith">
            <a:hlinkClick r:id="" action="ppaction://media"/>
            <a:extLst>
              <a:ext uri="{FF2B5EF4-FFF2-40B4-BE49-F238E27FC236}">
                <a16:creationId xmlns:a16="http://schemas.microsoft.com/office/drawing/2014/main" id="{29FD797F-E8D8-48BF-A90B-DD16B53C58F5}"/>
              </a:ext>
            </a:extLst>
          </p:cNvPr>
          <p:cNvPicPr>
            <a:picLocks noRot="1" noChangeAspect="1"/>
          </p:cNvPicPr>
          <p:nvPr>
            <a:videoFile r:link="rId1"/>
          </p:nvPr>
        </p:nvPicPr>
        <p:blipFill>
          <a:blip r:embed="rId4"/>
          <a:stretch>
            <a:fillRect/>
          </a:stretch>
        </p:blipFill>
        <p:spPr>
          <a:xfrm>
            <a:off x="884237" y="857250"/>
            <a:ext cx="7569201" cy="4257676"/>
          </a:xfrm>
          <a:prstGeom prst="rect">
            <a:avLst/>
          </a:prstGeom>
        </p:spPr>
      </p:pic>
    </p:spTree>
    <p:extLst>
      <p:ext uri="{BB962C8B-B14F-4D97-AF65-F5344CB8AC3E}">
        <p14:creationId xmlns:p14="http://schemas.microsoft.com/office/powerpoint/2010/main" val="337358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p>
          <a:p>
            <a:pPr marL="0" indent="0" algn="ctr">
              <a:lnSpc>
                <a:spcPct val="90000"/>
              </a:lnSpc>
              <a:buNone/>
            </a:pPr>
            <a:r>
              <a:rPr lang="en-US" altLang="en-US" dirty="0"/>
              <a:t>An unexpected hazard!</a:t>
            </a:r>
            <a:endParaRPr lang="en-US" altLang="en-US" dirty="0">
              <a:solidFill>
                <a:schemeClr val="bg1"/>
              </a:solidFill>
            </a:endParaRPr>
          </a:p>
        </p:txBody>
      </p:sp>
    </p:spTree>
    <p:extLst>
      <p:ext uri="{BB962C8B-B14F-4D97-AF65-F5344CB8AC3E}">
        <p14:creationId xmlns:p14="http://schemas.microsoft.com/office/powerpoint/2010/main" val="18318136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CARES Act  “Coronavirus Aid, Relief, and Economic Security Act”   Great act of compassion, but…</a:t>
            </a:r>
            <a:endParaRPr lang="en-US" altLang="en-US" dirty="0"/>
          </a:p>
          <a:p>
            <a:pPr marL="0" indent="0">
              <a:lnSpc>
                <a:spcPct val="90000"/>
              </a:lnSpc>
              <a:buNone/>
            </a:pPr>
            <a:r>
              <a:rPr lang="en-US" altLang="en-US" dirty="0"/>
              <a:t>The relief package of 2 trillion dollars is ENTIRELY money that the US does NOT have.  Further debt.   </a:t>
            </a:r>
            <a:endParaRPr lang="en-US" altLang="en-US" dirty="0">
              <a:solidFill>
                <a:schemeClr val="bg1"/>
              </a:solidFill>
            </a:endParaRPr>
          </a:p>
        </p:txBody>
      </p:sp>
    </p:spTree>
    <p:extLst>
      <p:ext uri="{BB962C8B-B14F-4D97-AF65-F5344CB8AC3E}">
        <p14:creationId xmlns:p14="http://schemas.microsoft.com/office/powerpoint/2010/main" val="7006197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Your personal $1200 grant will come unsolicited.   Fine.  </a:t>
            </a:r>
          </a:p>
          <a:p>
            <a:pPr marL="0" indent="0">
              <a:lnSpc>
                <a:spcPct val="90000"/>
              </a:lnSpc>
              <a:buNone/>
            </a:pPr>
            <a:r>
              <a:rPr lang="en-US" altLang="en-US" dirty="0"/>
              <a:t>But Or HaOlam has the opportunity to borrow, maybe forgivable, but…</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1606972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3200" dirty="0"/>
              <a:t>From  https://www.usdebtclock.org/  </a:t>
            </a:r>
          </a:p>
          <a:p>
            <a:pPr marL="0" indent="0">
              <a:lnSpc>
                <a:spcPct val="90000"/>
              </a:lnSpc>
              <a:buNone/>
            </a:pPr>
            <a:endParaRPr lang="en-US" altLang="en-US" sz="3200" dirty="0"/>
          </a:p>
          <a:p>
            <a:pPr marL="0" indent="0">
              <a:lnSpc>
                <a:spcPct val="90000"/>
              </a:lnSpc>
              <a:buNone/>
            </a:pPr>
            <a:endParaRPr lang="en-US" altLang="en-US" sz="3200" dirty="0"/>
          </a:p>
          <a:p>
            <a:pPr marL="0" indent="0">
              <a:lnSpc>
                <a:spcPct val="90000"/>
              </a:lnSpc>
              <a:buNone/>
            </a:pPr>
            <a:endParaRPr lang="en-US" altLang="en-US" sz="3200" dirty="0"/>
          </a:p>
          <a:p>
            <a:pPr marL="0" indent="0">
              <a:lnSpc>
                <a:spcPct val="90000"/>
              </a:lnSpc>
              <a:buNone/>
            </a:pPr>
            <a:endParaRPr lang="en-US" altLang="en-US" sz="3200" dirty="0"/>
          </a:p>
          <a:p>
            <a:pPr marL="0" indent="0">
              <a:lnSpc>
                <a:spcPct val="90000"/>
              </a:lnSpc>
              <a:buNone/>
            </a:pPr>
            <a:endParaRPr lang="en-US" altLang="en-US" sz="3200" dirty="0"/>
          </a:p>
          <a:p>
            <a:pPr marL="0" indent="0">
              <a:lnSpc>
                <a:spcPct val="90000"/>
              </a:lnSpc>
              <a:buNone/>
            </a:pPr>
            <a:r>
              <a:rPr lang="en-US" altLang="en-US" sz="3200" dirty="0"/>
              <a:t>The government is offering Or HaOlam money it doesn’t have, and the U.S. Government must further borrow. </a:t>
            </a:r>
          </a:p>
          <a:p>
            <a:pPr marL="0" indent="0">
              <a:lnSpc>
                <a:spcPct val="90000"/>
              </a:lnSpc>
              <a:buNone/>
            </a:pPr>
            <a:endParaRPr lang="en-US" altLang="en-US" dirty="0">
              <a:solidFill>
                <a:schemeClr val="bg1"/>
              </a:solidFill>
            </a:endParaRPr>
          </a:p>
        </p:txBody>
      </p:sp>
      <p:pic>
        <p:nvPicPr>
          <p:cNvPr id="3" name="Picture 2">
            <a:extLst>
              <a:ext uri="{FF2B5EF4-FFF2-40B4-BE49-F238E27FC236}">
                <a16:creationId xmlns:a16="http://schemas.microsoft.com/office/drawing/2014/main" id="{6CFEEE44-C452-4319-ADEA-36FA040F98CD}"/>
              </a:ext>
            </a:extLst>
          </p:cNvPr>
          <p:cNvPicPr/>
          <p:nvPr/>
        </p:nvPicPr>
        <p:blipFill>
          <a:blip r:embed="rId3"/>
          <a:stretch>
            <a:fillRect/>
          </a:stretch>
        </p:blipFill>
        <p:spPr>
          <a:xfrm>
            <a:off x="274637" y="819150"/>
            <a:ext cx="8229600" cy="2133600"/>
          </a:xfrm>
          <a:prstGeom prst="rect">
            <a:avLst/>
          </a:prstGeom>
        </p:spPr>
      </p:pic>
    </p:spTree>
    <p:extLst>
      <p:ext uri="{BB962C8B-B14F-4D97-AF65-F5344CB8AC3E}">
        <p14:creationId xmlns:p14="http://schemas.microsoft.com/office/powerpoint/2010/main" val="869097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Water splashes over the sides of open tubs filled with live sea animals that will inevitably be killed; countertops and floors are streaked red with the insides of gutted fish and the blood of slaughtered animals.</a:t>
            </a:r>
          </a:p>
          <a:p>
            <a:pPr marL="0" indent="0">
              <a:lnSpc>
                <a:spcPct val="90000"/>
              </a:lnSpc>
              <a:buNone/>
            </a:pPr>
            <a:r>
              <a:rPr lang="en-US" altLang="en-US" dirty="0">
                <a:solidFill>
                  <a:srgbClr val="FFFF99"/>
                </a:solidFill>
              </a:rPr>
              <a:t>Bat quarter, coming to your pocket soon!</a:t>
            </a:r>
          </a:p>
        </p:txBody>
      </p:sp>
    </p:spTree>
    <p:extLst>
      <p:ext uri="{BB962C8B-B14F-4D97-AF65-F5344CB8AC3E}">
        <p14:creationId xmlns:p14="http://schemas.microsoft.com/office/powerpoint/2010/main" val="660836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Ro 13.8  </a:t>
            </a:r>
            <a:r>
              <a:rPr lang="en-US" altLang="en-US" dirty="0"/>
              <a:t>Owe to no man anything.  </a:t>
            </a:r>
          </a:p>
          <a:p>
            <a:pPr marL="0" indent="0">
              <a:lnSpc>
                <a:spcPct val="90000"/>
              </a:lnSpc>
              <a:buNone/>
            </a:pPr>
            <a:endParaRPr lang="en-US" altLang="en-US" baseline="30000" dirty="0"/>
          </a:p>
          <a:p>
            <a:pPr marL="0" indent="0">
              <a:lnSpc>
                <a:spcPct val="90000"/>
              </a:lnSpc>
              <a:buNone/>
            </a:pPr>
            <a:r>
              <a:rPr lang="en-US" altLang="en-US" baseline="30000" dirty="0"/>
              <a:t>Proverbs 22:7  </a:t>
            </a:r>
            <a:r>
              <a:rPr lang="he-IL" altLang="en-US" b="1" dirty="0">
                <a:latin typeface="David" panose="020E0502060401010101" pitchFamily="34" charset="-79"/>
                <a:cs typeface="David" panose="020E0502060401010101" pitchFamily="34" charset="-79"/>
              </a:rPr>
              <a:t>וְעֶבֶד לֹוֶה, לְאִישׁ מַלְוֶה.  </a:t>
            </a:r>
            <a:endParaRPr lang="en-US" altLang="en-US" b="1" dirty="0">
              <a:latin typeface="David" panose="020E0502060401010101" pitchFamily="34" charset="-79"/>
              <a:cs typeface="David" panose="020E0502060401010101" pitchFamily="34" charset="-79"/>
            </a:endParaRPr>
          </a:p>
          <a:p>
            <a:pPr marL="0" indent="0">
              <a:lnSpc>
                <a:spcPct val="90000"/>
              </a:lnSpc>
              <a:buNone/>
            </a:pPr>
            <a:r>
              <a:rPr lang="en-US" altLang="en-US" dirty="0"/>
              <a:t>The borrower is a slave to the lender. </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5585833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Further, the Chinese have been the great creditor nation with assets to buy our debts.   This may be the greatest loss of this COVID-19 virus, that the Chinese will further own us!</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1986975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So, Or HaOlam will avoid this blood money and debt. No CARES loan. </a:t>
            </a:r>
          </a:p>
          <a:p>
            <a:pPr marL="0" indent="0">
              <a:lnSpc>
                <a:spcPct val="90000"/>
              </a:lnSpc>
              <a:buNone/>
            </a:pPr>
            <a:r>
              <a:rPr lang="en-US" altLang="en-US" dirty="0">
                <a:solidFill>
                  <a:srgbClr val="FFFF99"/>
                </a:solidFill>
              </a:rPr>
              <a:t>Rely on G-d, and our faithful, tithing people</a:t>
            </a:r>
            <a:r>
              <a:rPr lang="en-US" altLang="en-US" dirty="0"/>
              <a:t>.   </a:t>
            </a:r>
          </a:p>
          <a:p>
            <a:pPr marL="0" indent="0">
              <a:lnSpc>
                <a:spcPct val="90000"/>
              </a:lnSpc>
              <a:buNone/>
            </a:pPr>
            <a:r>
              <a:rPr lang="en-US" altLang="en-US" dirty="0"/>
              <a:t>Dave Ramsey gave a great talk on this, that you can still hear on https://www.daveramsey.com/</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1966621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Rely on G-d, and yourself.  There are jobs that are continuing and safe.</a:t>
            </a:r>
          </a:p>
          <a:p>
            <a:pPr marL="0" indent="0">
              <a:lnSpc>
                <a:spcPct val="90000"/>
              </a:lnSpc>
              <a:buNone/>
            </a:pPr>
            <a:r>
              <a:rPr lang="en-US" altLang="en-US" dirty="0"/>
              <a:t>Rely on Yeshua!  </a:t>
            </a:r>
          </a:p>
          <a:p>
            <a:pPr marL="0" indent="0">
              <a:lnSpc>
                <a:spcPct val="90000"/>
              </a:lnSpc>
              <a:buNone/>
            </a:pPr>
            <a:r>
              <a:rPr lang="en-US" altLang="en-US" dirty="0">
                <a:solidFill>
                  <a:schemeClr val="bg1"/>
                </a:solidFill>
              </a:rPr>
              <a:t>Setting up a phone tree for our congregants. </a:t>
            </a:r>
          </a:p>
        </p:txBody>
      </p:sp>
    </p:spTree>
    <p:extLst>
      <p:ext uri="{BB962C8B-B14F-4D97-AF65-F5344CB8AC3E}">
        <p14:creationId xmlns:p14="http://schemas.microsoft.com/office/powerpoint/2010/main" val="39057120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A new idea</a:t>
            </a:r>
          </a:p>
        </p:txBody>
      </p:sp>
    </p:spTree>
    <p:extLst>
      <p:ext uri="{BB962C8B-B14F-4D97-AF65-F5344CB8AC3E}">
        <p14:creationId xmlns:p14="http://schemas.microsoft.com/office/powerpoint/2010/main" val="36806543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C88EE0-1A35-45A8-A1F2-CA4E001EE820}"/>
              </a:ext>
            </a:extLst>
          </p:cNvPr>
          <p:cNvPicPr>
            <a:picLocks noChangeAspect="1"/>
          </p:cNvPicPr>
          <p:nvPr/>
        </p:nvPicPr>
        <p:blipFill>
          <a:blip r:embed="rId3"/>
          <a:stretch>
            <a:fillRect/>
          </a:stretch>
        </p:blipFill>
        <p:spPr>
          <a:xfrm>
            <a:off x="2308998" y="255047"/>
            <a:ext cx="3985440" cy="4846761"/>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14699168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B90DCB-5D93-4179-9161-E07807A60970}"/>
              </a:ext>
            </a:extLst>
          </p:cNvPr>
          <p:cNvPicPr>
            <a:picLocks noChangeAspect="1"/>
          </p:cNvPicPr>
          <p:nvPr/>
        </p:nvPicPr>
        <p:blipFill>
          <a:blip r:embed="rId3"/>
          <a:stretch>
            <a:fillRect/>
          </a:stretch>
        </p:blipFill>
        <p:spPr>
          <a:xfrm>
            <a:off x="3017837" y="182301"/>
            <a:ext cx="5423097" cy="4924220"/>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2743200" cy="4933950"/>
          </a:xfrm>
        </p:spPr>
        <p:txBody>
          <a:bodyPr>
            <a:normAutofit fontScale="92500" lnSpcReduction="10000"/>
          </a:bodyPr>
          <a:lstStyle/>
          <a:p>
            <a:pPr marL="0" indent="0">
              <a:lnSpc>
                <a:spcPct val="90000"/>
              </a:lnSpc>
              <a:buNone/>
            </a:pPr>
            <a:r>
              <a:rPr lang="en-US" altLang="en-US" dirty="0">
                <a:solidFill>
                  <a:schemeClr val="bg1"/>
                </a:solidFill>
              </a:rPr>
              <a:t> Tentative: Drive in prayer!</a:t>
            </a:r>
          </a:p>
          <a:p>
            <a:pPr marL="0" indent="0">
              <a:lnSpc>
                <a:spcPct val="90000"/>
              </a:lnSpc>
              <a:buNone/>
            </a:pPr>
            <a:r>
              <a:rPr lang="en-US" altLang="en-US" dirty="0"/>
              <a:t>Car here</a:t>
            </a:r>
          </a:p>
          <a:p>
            <a:pPr marL="0" indent="0">
              <a:lnSpc>
                <a:spcPct val="90000"/>
              </a:lnSpc>
              <a:buNone/>
            </a:pPr>
            <a:r>
              <a:rPr lang="en-US" altLang="en-US" dirty="0">
                <a:solidFill>
                  <a:schemeClr val="bg1"/>
                </a:solidFill>
              </a:rPr>
              <a:t>Si</a:t>
            </a:r>
            <a:r>
              <a:rPr lang="en-US" altLang="en-US" dirty="0"/>
              <a:t>gn here with </a:t>
            </a:r>
            <a:r>
              <a:rPr lang="en-US" altLang="en-US" sz="3600" dirty="0"/>
              <a:t>removable</a:t>
            </a:r>
          </a:p>
          <a:p>
            <a:pPr marL="0" indent="0">
              <a:lnSpc>
                <a:spcPct val="90000"/>
              </a:lnSpc>
              <a:buNone/>
            </a:pPr>
            <a:r>
              <a:rPr lang="en-US" altLang="en-US" sz="3600" dirty="0">
                <a:solidFill>
                  <a:schemeClr val="bg1"/>
                </a:solidFill>
              </a:rPr>
              <a:t>“Prayer partner is in.”</a:t>
            </a:r>
            <a:endParaRPr lang="en-US" altLang="en-US" dirty="0">
              <a:solidFill>
                <a:schemeClr val="bg1"/>
              </a:solidFill>
            </a:endParaRPr>
          </a:p>
        </p:txBody>
      </p:sp>
      <p:cxnSp>
        <p:nvCxnSpPr>
          <p:cNvPr id="4" name="Straight Arrow Connector 3">
            <a:extLst>
              <a:ext uri="{FF2B5EF4-FFF2-40B4-BE49-F238E27FC236}">
                <a16:creationId xmlns:a16="http://schemas.microsoft.com/office/drawing/2014/main" id="{1189D19F-FAED-4709-9AC6-91175B933E44}"/>
              </a:ext>
            </a:extLst>
          </p:cNvPr>
          <p:cNvCxnSpPr/>
          <p:nvPr/>
        </p:nvCxnSpPr>
        <p:spPr bwMode="auto">
          <a:xfrm>
            <a:off x="2560637" y="1962150"/>
            <a:ext cx="2895600" cy="5334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438DB6D4-0B75-4D09-B25B-CF58CD76B1F0}"/>
              </a:ext>
            </a:extLst>
          </p:cNvPr>
          <p:cNvCxnSpPr/>
          <p:nvPr/>
        </p:nvCxnSpPr>
        <p:spPr bwMode="auto">
          <a:xfrm>
            <a:off x="2713037" y="2571750"/>
            <a:ext cx="2286000" cy="22098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496768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As yet tentative.</a:t>
            </a:r>
          </a:p>
          <a:p>
            <a:pPr marL="0" indent="0" algn="ctr">
              <a:lnSpc>
                <a:spcPct val="90000"/>
              </a:lnSpc>
              <a:buNone/>
            </a:pPr>
            <a:r>
              <a:rPr lang="en-US" altLang="en-US" dirty="0"/>
              <a:t>If you would like to be part of a two person </a:t>
            </a:r>
          </a:p>
          <a:p>
            <a:pPr marL="0" indent="0" algn="ctr">
              <a:lnSpc>
                <a:spcPct val="90000"/>
              </a:lnSpc>
              <a:buNone/>
            </a:pPr>
            <a:r>
              <a:rPr lang="en-US" altLang="en-US" dirty="0"/>
              <a:t>“Prayer Partner” team, email admin@orhaolam.com</a:t>
            </a:r>
            <a:endParaRPr lang="en-US" altLang="en-US" dirty="0">
              <a:solidFill>
                <a:schemeClr val="bg1"/>
              </a:solidFill>
            </a:endParaRPr>
          </a:p>
        </p:txBody>
      </p:sp>
    </p:spTree>
    <p:extLst>
      <p:ext uri="{BB962C8B-B14F-4D97-AF65-F5344CB8AC3E}">
        <p14:creationId xmlns:p14="http://schemas.microsoft.com/office/powerpoint/2010/main" val="16023618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a:p>
            <a:pPr marL="0" indent="0">
              <a:lnSpc>
                <a:spcPct val="90000"/>
              </a:lnSpc>
              <a:buNone/>
            </a:pPr>
            <a:r>
              <a:rPr lang="en-US" altLang="en-US" dirty="0">
                <a:solidFill>
                  <a:schemeClr val="bg1"/>
                </a:solidFill>
              </a:rPr>
              <a:t>Above all, </a:t>
            </a:r>
          </a:p>
          <a:p>
            <a:pPr>
              <a:lnSpc>
                <a:spcPct val="90000"/>
              </a:lnSpc>
            </a:pPr>
            <a:r>
              <a:rPr lang="en-US" altLang="en-US" dirty="0">
                <a:solidFill>
                  <a:schemeClr val="bg1"/>
                </a:solidFill>
              </a:rPr>
              <a:t>Trust Yeshua, </a:t>
            </a:r>
          </a:p>
          <a:p>
            <a:pPr>
              <a:lnSpc>
                <a:spcPct val="90000"/>
              </a:lnSpc>
            </a:pPr>
            <a:r>
              <a:rPr lang="en-US" altLang="en-US" dirty="0">
                <a:solidFill>
                  <a:schemeClr val="bg1"/>
                </a:solidFill>
              </a:rPr>
              <a:t>Seek Him</a:t>
            </a:r>
          </a:p>
          <a:p>
            <a:pPr>
              <a:lnSpc>
                <a:spcPct val="90000"/>
              </a:lnSpc>
            </a:pPr>
            <a:r>
              <a:rPr lang="en-US" altLang="en-US" dirty="0"/>
              <a:t>Ask Him to examine your heart</a:t>
            </a:r>
            <a:endParaRPr lang="en-US" altLang="en-US" dirty="0">
              <a:solidFill>
                <a:schemeClr val="bg1"/>
              </a:solidFill>
            </a:endParaRPr>
          </a:p>
          <a:p>
            <a:pPr>
              <a:lnSpc>
                <a:spcPct val="90000"/>
              </a:lnSpc>
            </a:pPr>
            <a:r>
              <a:rPr lang="en-US" altLang="en-US" dirty="0"/>
              <a:t>Repent of any wrongdoing</a:t>
            </a:r>
            <a:endParaRPr lang="en-US" altLang="en-US" dirty="0">
              <a:solidFill>
                <a:schemeClr val="bg1"/>
              </a:solidFill>
            </a:endParaRPr>
          </a:p>
        </p:txBody>
      </p:sp>
    </p:spTree>
    <p:extLst>
      <p:ext uri="{BB962C8B-B14F-4D97-AF65-F5344CB8AC3E}">
        <p14:creationId xmlns:p14="http://schemas.microsoft.com/office/powerpoint/2010/main" val="30114711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CCA04238-2A4C-44B6-8E3E-66165B1B2424}"/>
              </a:ext>
            </a:extLst>
          </p:cNvPr>
          <p:cNvPicPr>
            <a:picLocks noChangeAspect="1"/>
          </p:cNvPicPr>
          <p:nvPr/>
        </p:nvPicPr>
        <p:blipFill>
          <a:blip r:embed="rId3"/>
          <a:stretch>
            <a:fillRect/>
          </a:stretch>
        </p:blipFill>
        <p:spPr>
          <a:xfrm>
            <a:off x="1646237" y="168616"/>
            <a:ext cx="5632150" cy="4933950"/>
          </a:xfrm>
          <a:prstGeom prst="rect">
            <a:avLst/>
          </a:prstGeom>
        </p:spPr>
      </p:pic>
    </p:spTree>
    <p:extLst>
      <p:ext uri="{BB962C8B-B14F-4D97-AF65-F5344CB8AC3E}">
        <p14:creationId xmlns:p14="http://schemas.microsoft.com/office/powerpoint/2010/main" val="272019629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122035</TotalTime>
  <Words>6002</Words>
  <Application>Microsoft Office PowerPoint</Application>
  <PresentationFormat>Custom</PresentationFormat>
  <Paragraphs>620</Paragraphs>
  <Slides>101</Slides>
  <Notes>97</Notes>
  <HiddenSlides>0</HiddenSlides>
  <MMClips>3</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101</vt:i4>
      </vt:variant>
    </vt:vector>
  </HeadingPairs>
  <TitlesOfParts>
    <vt:vector size="110" baseType="lpstr">
      <vt:lpstr>Arial</vt:lpstr>
      <vt:lpstr>Arial Narrow</vt:lpstr>
      <vt:lpstr>Arial Rounded MT Bold</vt:lpstr>
      <vt:lpstr>Calibri</vt:lpstr>
      <vt:lpstr>Calibri Light</vt:lpstr>
      <vt:lpstr>David</vt:lpstr>
      <vt:lpstr>1_Default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3562</cp:revision>
  <dcterms:created xsi:type="dcterms:W3CDTF">2006-04-21T19:34:43Z</dcterms:created>
  <dcterms:modified xsi:type="dcterms:W3CDTF">2020-04-04T13:55:34Z</dcterms:modified>
</cp:coreProperties>
</file>