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0" r:id="rId2"/>
    <p:sldMasterId id="2147483702" r:id="rId3"/>
  </p:sldMasterIdLst>
  <p:notesMasterIdLst>
    <p:notesMasterId r:id="rId80"/>
  </p:notesMasterIdLst>
  <p:handoutMasterIdLst>
    <p:handoutMasterId r:id="rId81"/>
  </p:handoutMasterIdLst>
  <p:sldIdLst>
    <p:sldId id="2045" r:id="rId4"/>
    <p:sldId id="60412" r:id="rId5"/>
    <p:sldId id="56852" r:id="rId6"/>
    <p:sldId id="62680" r:id="rId7"/>
    <p:sldId id="62679" r:id="rId8"/>
    <p:sldId id="62683" r:id="rId9"/>
    <p:sldId id="62720" r:id="rId10"/>
    <p:sldId id="62685" r:id="rId11"/>
    <p:sldId id="62684" r:id="rId12"/>
    <p:sldId id="62541" r:id="rId13"/>
    <p:sldId id="62590" r:id="rId14"/>
    <p:sldId id="62591" r:id="rId15"/>
    <p:sldId id="62592" r:id="rId16"/>
    <p:sldId id="62726" r:id="rId17"/>
    <p:sldId id="62727" r:id="rId18"/>
    <p:sldId id="62725" r:id="rId19"/>
    <p:sldId id="62729" r:id="rId20"/>
    <p:sldId id="62728" r:id="rId21"/>
    <p:sldId id="62619" r:id="rId22"/>
    <p:sldId id="62676" r:id="rId23"/>
    <p:sldId id="62644" r:id="rId24"/>
    <p:sldId id="62681" r:id="rId25"/>
    <p:sldId id="62682" r:id="rId26"/>
    <p:sldId id="62686" r:id="rId27"/>
    <p:sldId id="62675" r:id="rId28"/>
    <p:sldId id="62690" r:id="rId29"/>
    <p:sldId id="62691" r:id="rId30"/>
    <p:sldId id="62692" r:id="rId31"/>
    <p:sldId id="62693" r:id="rId32"/>
    <p:sldId id="62694" r:id="rId33"/>
    <p:sldId id="62670" r:id="rId34"/>
    <p:sldId id="62697" r:id="rId35"/>
    <p:sldId id="62695" r:id="rId36"/>
    <p:sldId id="62696" r:id="rId37"/>
    <p:sldId id="62698" r:id="rId38"/>
    <p:sldId id="62667" r:id="rId39"/>
    <p:sldId id="62699" r:id="rId40"/>
    <p:sldId id="62700" r:id="rId41"/>
    <p:sldId id="62608" r:id="rId42"/>
    <p:sldId id="62609" r:id="rId43"/>
    <p:sldId id="62701" r:id="rId44"/>
    <p:sldId id="62706" r:id="rId45"/>
    <p:sldId id="62702" r:id="rId46"/>
    <p:sldId id="62563" r:id="rId47"/>
    <p:sldId id="62707" r:id="rId48"/>
    <p:sldId id="62564" r:id="rId49"/>
    <p:sldId id="62703" r:id="rId50"/>
    <p:sldId id="62710" r:id="rId51"/>
    <p:sldId id="62708" r:id="rId52"/>
    <p:sldId id="62709" r:id="rId53"/>
    <p:sldId id="62704" r:id="rId54"/>
    <p:sldId id="62730" r:id="rId55"/>
    <p:sldId id="62711" r:id="rId56"/>
    <p:sldId id="62705" r:id="rId57"/>
    <p:sldId id="62731" r:id="rId58"/>
    <p:sldId id="62713" r:id="rId59"/>
    <p:sldId id="62715" r:id="rId60"/>
    <p:sldId id="62689" r:id="rId61"/>
    <p:sldId id="62688" r:id="rId62"/>
    <p:sldId id="62687" r:id="rId63"/>
    <p:sldId id="62721" r:id="rId64"/>
    <p:sldId id="62722" r:id="rId65"/>
    <p:sldId id="62723" r:id="rId66"/>
    <p:sldId id="62724" r:id="rId67"/>
    <p:sldId id="62618" r:id="rId68"/>
    <p:sldId id="62732" r:id="rId69"/>
    <p:sldId id="62649" r:id="rId70"/>
    <p:sldId id="62668" r:id="rId71"/>
    <p:sldId id="62639" r:id="rId72"/>
    <p:sldId id="62638" r:id="rId73"/>
    <p:sldId id="62677" r:id="rId74"/>
    <p:sldId id="62625" r:id="rId75"/>
    <p:sldId id="62665" r:id="rId76"/>
    <p:sldId id="62678" r:id="rId77"/>
    <p:sldId id="62578" r:id="rId78"/>
    <p:sldId id="256" r:id="rId79"/>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00"/>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0299" autoAdjust="0"/>
  </p:normalViewPr>
  <p:slideViewPr>
    <p:cSldViewPr>
      <p:cViewPr varScale="1">
        <p:scale>
          <a:sx n="107" d="100"/>
          <a:sy n="107" d="100"/>
        </p:scale>
        <p:origin x="126" y="378"/>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commentAuthors" Target="commentAuthor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RH 5781.2020 Judgement-fire and water</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19, 2020  5781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RH 5781.2020 Judgement-fire and water</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19, 2020  5781</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google.com/url?sa=i&amp;url=https%3A%2F%2Fwww.pinterest.com%2Fpin%2F528328600021758808%2F&amp;psig=AOvVaw0_7RkKGYh8XXT0NJNNs-Wp&amp;ust=1600581860421000&amp;source=images&amp;cd=vfe&amp;ved=0CAIQjRxqFwoTCJjbuajG9OsCFQAAAAAdAAAAABAO"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RH 5781.2020 Judgement-fire and water</a:t>
            </a:r>
          </a:p>
        </p:txBody>
      </p:sp>
      <p:sp>
        <p:nvSpPr>
          <p:cNvPr id="5" name="Rectangle 3"/>
          <p:cNvSpPr>
            <a:spLocks noGrp="1" noChangeArrowheads="1"/>
          </p:cNvSpPr>
          <p:nvPr>
            <p:ph type="dt" idx="1"/>
          </p:nvPr>
        </p:nvSpPr>
        <p:spPr>
          <a:ln/>
        </p:spPr>
        <p:txBody>
          <a:bodyPr/>
          <a:lstStyle/>
          <a:p>
            <a:r>
              <a:rPr lang="en-US" altLang="en-US">
                <a:solidFill>
                  <a:prstClr val="white"/>
                </a:solidFill>
              </a:rPr>
              <a:t>Sept 19, 2020  5781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0"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Holocaust reference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616854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003849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dancing in Jewish worship anywhere till </a:t>
            </a:r>
            <a:r>
              <a:rPr lang="en-US" dirty="0" err="1"/>
              <a:t>Messianics</a:t>
            </a:r>
            <a:r>
              <a:rPr lang="en-US" dirty="0"/>
              <a:t> re-started it from Temple times till about 1980, under Murray </a:t>
            </a:r>
            <a:r>
              <a:rPr lang="en-US" dirty="0" err="1"/>
              <a:t>Silberling</a:t>
            </a:r>
            <a:r>
              <a:rPr lang="en-US" dirty="0"/>
              <a:t> at Beit Emunah, I believe, in Seattle, WA</a:t>
            </a:r>
          </a:p>
          <a:p>
            <a:r>
              <a:rPr lang="en-US" dirty="0"/>
              <a:t>Together: Messianic dance is typically in lines, circles.  NOT individual, </a:t>
            </a:r>
            <a:r>
              <a:rPr lang="he-IL" dirty="0"/>
              <a:t>כי</a:t>
            </a:r>
            <a:r>
              <a:rPr lang="en-US" dirty="0"/>
              <a:t> celebration of peoplehood covenant.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388992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053441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3608113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3702319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5781.2020 Judgement-fire and water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19,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26941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https://en.wikipedia.org/wiki/2020_Atlantic_hurricane_season</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5781.2020 Judgement-fire and water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19,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75336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https://en.wikipedia.org/wiki/2020_Atlantic_hurricane_season</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5781.2020 Judgement-fire and water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19,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54318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5781.2020 Judgement-fire and water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19,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51876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5781.2020 Judgement-fire and water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19, 2020  5781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b="1" dirty="0"/>
              <a:t>In traditional Jewry, Rosh </a:t>
            </a:r>
            <a:r>
              <a:rPr lang="en-US" altLang="en-US" b="1" dirty="0" err="1"/>
              <a:t>HaShannah</a:t>
            </a:r>
            <a:r>
              <a:rPr lang="en-US" altLang="en-US" b="1" dirty="0"/>
              <a:t> is celebrated two days.   Uncertainty when new moon was</a:t>
            </a:r>
            <a:r>
              <a:rPr lang="en-US" altLang="en-US" sz="1050" dirty="0"/>
              <a:t>..</a:t>
            </a:r>
          </a:p>
        </p:txBody>
      </p:sp>
    </p:spTree>
    <p:extLst>
      <p:ext uri="{BB962C8B-B14F-4D97-AF65-F5344CB8AC3E}">
        <p14:creationId xmlns:p14="http://schemas.microsoft.com/office/powerpoint/2010/main" val="3204653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Historical context review last night…</a:t>
            </a:r>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3424634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sz="1000" dirty="0"/>
              <a:t>https://en.wikipedia.org/wiki/American_exceptionalism#:~:text=American%20exceptionalism%20is%20a%20European,called%20%22the%20first%20new%20nation%22</a:t>
            </a:r>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1394696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2208356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640853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1068587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1274530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1460831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1047837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b="1" dirty="0"/>
              <a:t>Britannia rules the waves.</a:t>
            </a:r>
          </a:p>
          <a:p>
            <a:r>
              <a:rPr lang="en-US" b="1" dirty="0"/>
              <a:t>The sun never sets on the British Empire.</a:t>
            </a:r>
          </a:p>
          <a:p>
            <a:r>
              <a:rPr lang="en-US" b="1" dirty="0"/>
              <a:t>The British lost this all right after WW II.  Many reasons.  At least one is that they reneged on their promise to provide a homeland in Turkish province of Palestine for the Jewish people, and turned them back for the sake of Arab oil.   6 million perished.   </a:t>
            </a:r>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2233692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https://en.wikipedia.org/wiki/Pax_Americana</a:t>
            </a:r>
          </a:p>
          <a:p>
            <a:r>
              <a:rPr lang="en-US" dirty="0"/>
              <a:t>So we are used to America being respected, our dollar as the international currency.  Necessary?  No, but nice.</a:t>
            </a:r>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64067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121962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We hoped, assumed our model of democracy and freedom would be copied.  Iraq!?</a:t>
            </a:r>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2371248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23333842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Oil and gas wealth.</a:t>
            </a:r>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4188675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https://www.pbs.org/newshour/features/uighurs/</a:t>
            </a:r>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3800839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https://www.pbs.org/newshour/features/uighurs/</a:t>
            </a:r>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1215878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https://www.youtube.com/watch?v=_hCoh2snUgw</a:t>
            </a:r>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1147437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b="1" i="0" dirty="0">
                <a:solidFill>
                  <a:srgbClr val="4D5156"/>
                </a:solidFill>
                <a:effectLst/>
              </a:rPr>
              <a:t>traditional Chinese: </a:t>
            </a:r>
            <a:r>
              <a:rPr lang="ja-JP" altLang="en-US" b="1" i="0" dirty="0">
                <a:solidFill>
                  <a:srgbClr val="4D5156"/>
                </a:solidFill>
                <a:effectLst/>
              </a:rPr>
              <a:t>閆麗夢</a:t>
            </a:r>
            <a:r>
              <a:rPr lang="en-US" altLang="ja-JP" b="1" i="0" dirty="0">
                <a:solidFill>
                  <a:srgbClr val="4D5156"/>
                </a:solidFill>
                <a:effectLst/>
              </a:rPr>
              <a:t>) </a:t>
            </a:r>
            <a:r>
              <a:rPr lang="en-US" b="1" i="0" dirty="0">
                <a:solidFill>
                  <a:srgbClr val="4D5156"/>
                </a:solidFill>
                <a:effectLst/>
              </a:rPr>
              <a:t>or </a:t>
            </a:r>
            <a:r>
              <a:rPr lang="en-US" b="1" i="0" dirty="0">
                <a:solidFill>
                  <a:srgbClr val="5F6368"/>
                </a:solidFill>
                <a:effectLst/>
              </a:rPr>
              <a:t>Yan </a:t>
            </a:r>
            <a:r>
              <a:rPr lang="en-US" b="1" i="0" dirty="0" err="1">
                <a:solidFill>
                  <a:srgbClr val="5F6368"/>
                </a:solidFill>
                <a:effectLst/>
              </a:rPr>
              <a:t>Limeng</a:t>
            </a:r>
            <a:r>
              <a:rPr lang="en-US" b="1" i="0" dirty="0">
                <a:solidFill>
                  <a:srgbClr val="4D5156"/>
                </a:solidFill>
                <a:effectLst/>
              </a:rPr>
              <a:t>, is a Chinese virologist who claims that SARS-CoV-2 was made in a lab and that the Chinese government and the World Health Organization knew about person-to-person transmission of COVID-19 much earlier than reported.</a:t>
            </a:r>
          </a:p>
          <a:p>
            <a:r>
              <a:rPr lang="en-US" b="1" i="0" dirty="0">
                <a:solidFill>
                  <a:srgbClr val="C00000"/>
                </a:solidFill>
                <a:effectLst/>
              </a:rPr>
              <a:t>One prophetic voice on Sid Roth’s program said that more such plagues are coming!</a:t>
            </a:r>
          </a:p>
          <a:p>
            <a:r>
              <a:rPr lang="en-US" b="1" dirty="0">
                <a:solidFill>
                  <a:srgbClr val="4D5156"/>
                </a:solidFill>
              </a:rPr>
              <a:t>Plus torture of </a:t>
            </a:r>
            <a:r>
              <a:rPr lang="en-US" b="1" i="0" dirty="0">
                <a:solidFill>
                  <a:srgbClr val="222222"/>
                </a:solidFill>
                <a:effectLst/>
              </a:rPr>
              <a:t>Falun Gong</a:t>
            </a:r>
            <a:r>
              <a:rPr lang="en-US" b="1" dirty="0">
                <a:solidFill>
                  <a:srgbClr val="4D5156"/>
                </a:solidFill>
              </a:rPr>
              <a:t> practitioners.  Tony Perkins conveyed confessions of Chinese doctors</a:t>
            </a:r>
            <a:endParaRPr lang="en-US" b="1"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17753474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32033490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36941349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https://unitedwithisrael.org/watch-historic-israel-uae-bahrain-peace-deal-signing-at-white-house/</a:t>
            </a:r>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634381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2994550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36539420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11840103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30636910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https://www.google.com/url?sa=i&amp;url=https%3A%2F%2Fwww.pinterest.com%2Fpin%2F528328600021758808%2F&amp;psig=AOvVaw0_7RkKGYh8XXT0NJNNs-Wp&amp;ust=1600581860421000&amp;source=images&amp;cd=vfe&amp;ved=0CAIQjRxqFwoTCJjbuajG9OsCFQAAAAAdAAAAABAO</a:t>
            </a:r>
            <a:endParaRPr lang="en-US" sz="1050" dirty="0"/>
          </a:p>
          <a:p>
            <a:r>
              <a:rPr lang="en-US" dirty="0"/>
              <a:t>This excludes the countries that are in the recent </a:t>
            </a:r>
            <a:r>
              <a:rPr lang="en-US" dirty="0" err="1"/>
              <a:t>Abrahmic</a:t>
            </a:r>
            <a:r>
              <a:rPr lang="en-US" dirty="0"/>
              <a:t> Accords!   Previously GREAT enemies of Israel.  Stage is now better set for </a:t>
            </a:r>
            <a:r>
              <a:rPr lang="en-US" dirty="0" err="1"/>
              <a:t>Ezek</a:t>
            </a:r>
            <a:r>
              <a:rPr lang="en-US" dirty="0"/>
              <a:t> 38</a:t>
            </a:r>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34986381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b="0" i="1" dirty="0">
                <a:solidFill>
                  <a:srgbClr val="656565"/>
                </a:solidFill>
                <a:effectLst/>
                <a:latin typeface="Times New Roman" panose="02020603050405020304" pitchFamily="18" charset="0"/>
              </a:rPr>
              <a:t>Copyright © 2020 Daniel Pipes, All rights reserved.</a:t>
            </a:r>
            <a:endParaRPr lang="en-US" b="1" i="0" dirty="0">
              <a:solidFill>
                <a:srgbClr val="656565"/>
              </a:solidFill>
              <a:effectLst/>
              <a:latin typeface="Times New Roman" panose="02020603050405020304" pitchFamily="18" charset="0"/>
            </a:endParaRPr>
          </a:p>
          <a:p>
            <a:r>
              <a:rPr lang="en-US" b="1" i="0" dirty="0">
                <a:solidFill>
                  <a:srgbClr val="656565"/>
                </a:solidFill>
                <a:effectLst/>
                <a:latin typeface="Times New Roman" panose="02020603050405020304" pitchFamily="18" charset="0"/>
              </a:rPr>
              <a:t>Palestinians are focused on destruction of Israel, and not building.  The other Arab nations are wanting economic life, and fear of Iran is overcoming their preoccupation with destruction of Israel.</a:t>
            </a:r>
            <a:endParaRPr lang="en-US" b="1" i="0"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19075476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b="0" i="1" dirty="0">
                <a:solidFill>
                  <a:srgbClr val="656565"/>
                </a:solidFill>
                <a:effectLst/>
                <a:latin typeface="Times New Roman" panose="02020603050405020304" pitchFamily="18" charset="0"/>
              </a:rPr>
              <a:t>Copyright © 2020 Daniel Pipes, All rights reserved.</a:t>
            </a:r>
            <a:endParaRPr lang="en-US" b="1" i="0" dirty="0">
              <a:solidFill>
                <a:srgbClr val="656565"/>
              </a:solidFill>
              <a:effectLst/>
              <a:latin typeface="Times New Roman" panose="02020603050405020304" pitchFamily="18" charset="0"/>
            </a:endParaRPr>
          </a:p>
          <a:p>
            <a:r>
              <a:rPr lang="en-US" b="1" i="0" dirty="0">
                <a:solidFill>
                  <a:srgbClr val="656565"/>
                </a:solidFill>
                <a:effectLst/>
                <a:latin typeface="Times New Roman" panose="02020603050405020304" pitchFamily="18" charset="0"/>
              </a:rPr>
              <a:t>Palestinians are focused on destruction of Israel, and not building.  The other Arab nations are wanting economic life, and fear of Iran is overcoming their preoccupation with destruction of Israel.</a:t>
            </a:r>
            <a:endParaRPr lang="en-US" b="1" i="0"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35045436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1" dirty="0">
                <a:solidFill>
                  <a:srgbClr val="656565"/>
                </a:solidFill>
                <a:effectLst/>
                <a:latin typeface="Times New Roman" panose="02020603050405020304" pitchFamily="18" charset="0"/>
              </a:rPr>
              <a:t>Copyright © 2020 Daniel Pipes, All rights reserved.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dirty="0">
                <a:solidFill>
                  <a:srgbClr val="656565"/>
                </a:solidFill>
                <a:effectLst/>
                <a:latin typeface="Times New Roman" panose="02020603050405020304" pitchFamily="18" charset="0"/>
              </a:rPr>
              <a:t>Abba </a:t>
            </a:r>
            <a:r>
              <a:rPr lang="en-US" b="1" i="0" dirty="0" err="1">
                <a:solidFill>
                  <a:srgbClr val="656565"/>
                </a:solidFill>
                <a:effectLst/>
                <a:latin typeface="Times New Roman" panose="02020603050405020304" pitchFamily="18" charset="0"/>
              </a:rPr>
              <a:t>Eban</a:t>
            </a:r>
            <a:r>
              <a:rPr lang="en-US" b="1" i="0" dirty="0">
                <a:solidFill>
                  <a:srgbClr val="656565"/>
                </a:solidFill>
                <a:effectLst/>
                <a:latin typeface="Times New Roman" panose="02020603050405020304" pitchFamily="18" charset="0"/>
              </a:rPr>
              <a:t>: The Palestinians never miss an opportunity to miss and opportunity.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dirty="0">
                <a:solidFill>
                  <a:srgbClr val="656565"/>
                </a:solidFill>
                <a:effectLst/>
                <a:latin typeface="Times New Roman" panose="02020603050405020304" pitchFamily="18" charset="0"/>
              </a:rPr>
              <a:t>Jared Kushner’s brilliance in pulling this off was realizing that peace can come with nations, without the Palestinians. </a:t>
            </a:r>
            <a:endParaRPr lang="en-US" b="1" i="0" dirty="0"/>
          </a:p>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28708749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pPr marL="0" indent="0">
              <a:buNone/>
            </a:pPr>
            <a:r>
              <a:rPr lang="en-US" dirty="0"/>
              <a:t>Wesley’s England.</a:t>
            </a:r>
          </a:p>
          <a:p>
            <a:pPr marL="0" indent="0">
              <a:buNone/>
            </a:pPr>
            <a:r>
              <a:rPr lang="en-US" dirty="0"/>
              <a:t>Burning Heart, p 9</a:t>
            </a:r>
          </a:p>
          <a:p>
            <a:pPr marL="0" indent="0">
              <a:buNone/>
            </a:pPr>
            <a:r>
              <a:rPr lang="en-US" dirty="0"/>
              <a:t>Then, 1738 p 59</a:t>
            </a:r>
          </a:p>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25309459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13240351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Germans Nazis under Rommel were moving from the West, toward the Suez Canal, toward ~600,000 Zionist returnees in then British Palestine.</a:t>
            </a:r>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1723252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Holocaust</a:t>
            </a:r>
          </a:p>
          <a:p>
            <a:r>
              <a:rPr lang="en-US" dirty="0"/>
              <a:t>And redemption of Yeshua the Messiah.  Everlasting love and redemption.</a:t>
            </a:r>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12768221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31278415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http://allmyways.blogspot.com/2008/10/prayer-for-leadership-in-our-country.html</a:t>
            </a:r>
          </a:p>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1056143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http://allmyways.blogspot.com/2008/10/prayer-for-leadership-in-our-country.html</a:t>
            </a:r>
          </a:p>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34896363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http://allmyways.blogspot.com/2008/10/prayer-for-leadership-in-our-country.html</a:t>
            </a:r>
          </a:p>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36966576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http://allmyways.blogspot.com/2008/10/prayer-for-leadership-in-our-country.html</a:t>
            </a:r>
          </a:p>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4716560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First victory against the Nazis in all the war!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Revivals, Laws and Leaders p 40</a:t>
            </a:r>
          </a:p>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10648395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From Stewart Winograd</a:t>
            </a:r>
          </a:p>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25870126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We had a little taste of this…</a:t>
            </a:r>
          </a:p>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41379573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11147364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2085060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15374366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5113646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8667300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2165034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4254663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2286933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5781.2020 Judgement-fire and water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19,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2944117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5781.2020 Judgement-fire and water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19,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807499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5781.2020 Judgement-fire and water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19,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481403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5781.2020 Judgement-fire and water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19,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409335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1182249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25157804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11958394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5781.2020 Judgement-fire and water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19,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165936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5781.2020 Judgement-fire and water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19,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364475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21501404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5781.2020 Judgement-fire and water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19,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504186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7783308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1697991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RH 5781.2020 Judgement-fire and water</a:t>
            </a:r>
          </a:p>
        </p:txBody>
      </p:sp>
      <p:sp>
        <p:nvSpPr>
          <p:cNvPr id="5" name="Date Placeholder 4"/>
          <p:cNvSpPr>
            <a:spLocks noGrp="1"/>
          </p:cNvSpPr>
          <p:nvPr>
            <p:ph type="dt" idx="1"/>
          </p:nvPr>
        </p:nvSpPr>
        <p:spPr/>
        <p:txBody>
          <a:bodyPr/>
          <a:lstStyle/>
          <a:p>
            <a:r>
              <a:rPr lang="en-US" altLang="en-US"/>
              <a:t>Sept 19,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1048633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9F17-232B-43F8-AEC1-43792D0AFFC4}"/>
              </a:ext>
            </a:extLst>
          </p:cNvPr>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p>
        </p:txBody>
      </p:sp>
      <p:sp>
        <p:nvSpPr>
          <p:cNvPr id="3" name="Subtitle 2">
            <a:extLst>
              <a:ext uri="{FF2B5EF4-FFF2-40B4-BE49-F238E27FC236}">
                <a16:creationId xmlns:a16="http://schemas.microsoft.com/office/drawing/2014/main" id="{F149AC59-3625-4B54-9919-AC191A290798}"/>
              </a:ext>
            </a:extLst>
          </p:cNvPr>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C1FC9B35-8324-48A7-91D3-9D3976775BDB}"/>
              </a:ext>
            </a:extLst>
          </p:cNvPr>
          <p:cNvSpPr>
            <a:spLocks noGrp="1"/>
          </p:cNvSpPr>
          <p:nvPr>
            <p:ph type="dt" sz="half" idx="10"/>
          </p:nvPr>
        </p:nvSpPr>
        <p:spPr/>
        <p:txBody>
          <a:bodyPr/>
          <a:lstStyle/>
          <a:p>
            <a:pPr defTabSz="658459"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9/18/2020</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79694FB0-B6CD-4900-989A-F86FE94950F5}"/>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D09440BE-3ED3-44D5-8429-771B288B9A3C}"/>
              </a:ext>
            </a:extLst>
          </p:cNvPr>
          <p:cNvSpPr>
            <a:spLocks noGrp="1"/>
          </p:cNvSpPr>
          <p:nvPr>
            <p:ph type="sldNum" sz="quarter" idx="12"/>
          </p:nvPr>
        </p:nvSpPr>
        <p:spPr/>
        <p:txBody>
          <a:bodyPr/>
          <a:lstStyle/>
          <a:p>
            <a:pPr defTabSz="658459"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19165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defTabSz="658459">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58459">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58459">
              <a:defRPr/>
            </a:pPr>
            <a:fld id="{9C1A6E69-93C1-438F-BCA6-D87757D8E423}" type="slidenum">
              <a:rPr lang="en-US" smtClean="0">
                <a:solidFill>
                  <a:srgbClr val="000000"/>
                </a:solidFill>
              </a:rPr>
              <a:pPr defTabSz="658459">
                <a:defRPr/>
              </a:pPr>
              <a:t>‹#›</a:t>
            </a:fld>
            <a:endParaRPr lang="en-US" dirty="0">
              <a:solidFill>
                <a:srgbClr val="000000"/>
              </a:solidFill>
            </a:endParaRPr>
          </a:p>
        </p:txBody>
      </p:sp>
    </p:spTree>
    <p:extLst>
      <p:ext uri="{BB962C8B-B14F-4D97-AF65-F5344CB8AC3E}">
        <p14:creationId xmlns:p14="http://schemas.microsoft.com/office/powerpoint/2010/main" val="271421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BB2F-363A-4EC2-9670-9966DABC764D}"/>
              </a:ext>
            </a:extLst>
          </p:cNvPr>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B39D8-E86F-4A74-ABCE-9D78F8BE3E1B}"/>
              </a:ext>
            </a:extLst>
          </p:cNvPr>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4DF18-98F5-46F0-9BAB-382B19E2FFC8}"/>
              </a:ext>
            </a:extLst>
          </p:cNvPr>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2FDF3210-FC15-4152-9536-BC5870DC58B1}" type="datetimeFigureOut">
              <a:rPr lang="en-US" smtClean="0"/>
              <a:t>9/18/2020</a:t>
            </a:fld>
            <a:endParaRPr lang="en-US"/>
          </a:p>
        </p:txBody>
      </p:sp>
      <p:sp>
        <p:nvSpPr>
          <p:cNvPr id="5" name="Footer Placeholder 4">
            <a:extLst>
              <a:ext uri="{FF2B5EF4-FFF2-40B4-BE49-F238E27FC236}">
                <a16:creationId xmlns:a16="http://schemas.microsoft.com/office/drawing/2014/main" id="{2183A0B2-77D3-4C97-AB7D-ACDE9AA441CC}"/>
              </a:ext>
            </a:extLst>
          </p:cNvPr>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BEA9B0-A0F6-4CE9-9239-CF58698294F1}"/>
              </a:ext>
            </a:extLst>
          </p:cNvPr>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049B43EB-7E90-4970-B822-FC5BEA4069B7}" type="slidenum">
              <a:rPr lang="en-US" smtClean="0"/>
              <a:t>‹#›</a:t>
            </a:fld>
            <a:endParaRPr lang="en-US"/>
          </a:p>
        </p:txBody>
      </p:sp>
    </p:spTree>
    <p:extLst>
      <p:ext uri="{BB962C8B-B14F-4D97-AF65-F5344CB8AC3E}">
        <p14:creationId xmlns:p14="http://schemas.microsoft.com/office/powerpoint/2010/main" val="3374228273"/>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1"/>
            <a:ext cx="7900988"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latin typeface="Arial" charset="0"/>
                <a:cs typeface="Arial" charset="0"/>
              </a:defRPr>
            </a:lvl1pPr>
          </a:lstStyle>
          <a:p>
            <a:pPr>
              <a:defRPr/>
            </a:pPr>
            <a:fld id="{820361A8-87E5-4B71-8BAD-78936D6177AB}" type="slidenum">
              <a:rPr lang="en-US"/>
              <a:pPr>
                <a:defRPr/>
              </a:pPr>
              <a:t>‹#›</a:t>
            </a:fld>
            <a:endParaRPr lang="en-US" dirty="0"/>
          </a:p>
        </p:txBody>
      </p:sp>
    </p:spTree>
    <p:extLst>
      <p:ext uri="{BB962C8B-B14F-4D97-AF65-F5344CB8AC3E}">
        <p14:creationId xmlns:p14="http://schemas.microsoft.com/office/powerpoint/2010/main" val="201140614"/>
      </p:ext>
    </p:extLst>
  </p:cSld>
  <p:clrMap bg1="lt1" tx1="dk1" bg2="lt2" tx2="dk2" accent1="accent1" accent2="accent2" accent3="accent3" accent4="accent4" accent5="accent5" accent6="accent6" hlink="hlink" folHlink="folHlink"/>
  <p:sldLayoutIdLst>
    <p:sldLayoutId id="2147483703" r:id="rId1"/>
  </p:sldLayoutIdLst>
  <p:transition/>
  <p:txStyles>
    <p:titleStyle>
      <a:lvl1pPr algn="ctr" rtl="0" eaLnBrk="0" fontAlgn="base" hangingPunct="0">
        <a:spcBef>
          <a:spcPct val="0"/>
        </a:spcBef>
        <a:spcAft>
          <a:spcPct val="0"/>
        </a:spcAft>
        <a:defRPr sz="3168">
          <a:solidFill>
            <a:schemeClr val="tx2"/>
          </a:solidFill>
          <a:latin typeface="+mj-lt"/>
          <a:ea typeface="+mj-ea"/>
          <a:cs typeface="+mj-cs"/>
        </a:defRPr>
      </a:lvl1pPr>
      <a:lvl2pPr algn="ctr" rtl="0" eaLnBrk="0" fontAlgn="base" hangingPunct="0">
        <a:spcBef>
          <a:spcPct val="0"/>
        </a:spcBef>
        <a:spcAft>
          <a:spcPct val="0"/>
        </a:spcAft>
        <a:defRPr sz="3168">
          <a:solidFill>
            <a:schemeClr val="tx2"/>
          </a:solidFill>
          <a:latin typeface="Arial" charset="0"/>
          <a:cs typeface="Arial" charset="0"/>
        </a:defRPr>
      </a:lvl2pPr>
      <a:lvl3pPr algn="ctr" rtl="0" eaLnBrk="0" fontAlgn="base" hangingPunct="0">
        <a:spcBef>
          <a:spcPct val="0"/>
        </a:spcBef>
        <a:spcAft>
          <a:spcPct val="0"/>
        </a:spcAft>
        <a:defRPr sz="3168">
          <a:solidFill>
            <a:schemeClr val="tx2"/>
          </a:solidFill>
          <a:latin typeface="Arial" charset="0"/>
          <a:cs typeface="Arial" charset="0"/>
        </a:defRPr>
      </a:lvl3pPr>
      <a:lvl4pPr algn="ctr" rtl="0" eaLnBrk="0" fontAlgn="base" hangingPunct="0">
        <a:spcBef>
          <a:spcPct val="0"/>
        </a:spcBef>
        <a:spcAft>
          <a:spcPct val="0"/>
        </a:spcAft>
        <a:defRPr sz="3168">
          <a:solidFill>
            <a:schemeClr val="tx2"/>
          </a:solidFill>
          <a:latin typeface="Arial" charset="0"/>
          <a:cs typeface="Arial" charset="0"/>
        </a:defRPr>
      </a:lvl4pPr>
      <a:lvl5pPr algn="ctr" rtl="0" eaLnBrk="0" fontAlgn="base" hangingPunct="0">
        <a:spcBef>
          <a:spcPct val="0"/>
        </a:spcBef>
        <a:spcAft>
          <a:spcPct val="0"/>
        </a:spcAft>
        <a:defRPr sz="3168">
          <a:solidFill>
            <a:schemeClr val="tx2"/>
          </a:solidFill>
          <a:latin typeface="Arial" charset="0"/>
          <a:cs typeface="Arial" charset="0"/>
        </a:defRPr>
      </a:lvl5pPr>
      <a:lvl6pPr marL="329230" algn="ctr" rtl="0" fontAlgn="base">
        <a:spcBef>
          <a:spcPct val="0"/>
        </a:spcBef>
        <a:spcAft>
          <a:spcPct val="0"/>
        </a:spcAft>
        <a:defRPr sz="3168">
          <a:solidFill>
            <a:schemeClr val="tx2"/>
          </a:solidFill>
          <a:latin typeface="Arial" charset="0"/>
          <a:cs typeface="Arial" charset="0"/>
        </a:defRPr>
      </a:lvl6pPr>
      <a:lvl7pPr marL="658459" algn="ctr" rtl="0" fontAlgn="base">
        <a:spcBef>
          <a:spcPct val="0"/>
        </a:spcBef>
        <a:spcAft>
          <a:spcPct val="0"/>
        </a:spcAft>
        <a:defRPr sz="3168">
          <a:solidFill>
            <a:schemeClr val="tx2"/>
          </a:solidFill>
          <a:latin typeface="Arial" charset="0"/>
          <a:cs typeface="Arial" charset="0"/>
        </a:defRPr>
      </a:lvl7pPr>
      <a:lvl8pPr marL="987689" algn="ctr" rtl="0" fontAlgn="base">
        <a:spcBef>
          <a:spcPct val="0"/>
        </a:spcBef>
        <a:spcAft>
          <a:spcPct val="0"/>
        </a:spcAft>
        <a:defRPr sz="3168">
          <a:solidFill>
            <a:schemeClr val="tx2"/>
          </a:solidFill>
          <a:latin typeface="Arial" charset="0"/>
          <a:cs typeface="Arial" charset="0"/>
        </a:defRPr>
      </a:lvl8pPr>
      <a:lvl9pPr marL="1316919" algn="ctr" rtl="0" fontAlgn="base">
        <a:spcBef>
          <a:spcPct val="0"/>
        </a:spcBef>
        <a:spcAft>
          <a:spcPct val="0"/>
        </a:spcAft>
        <a:defRPr sz="3168">
          <a:solidFill>
            <a:schemeClr val="tx2"/>
          </a:solidFill>
          <a:latin typeface="Arial" charset="0"/>
          <a:cs typeface="Arial" charset="0"/>
        </a:defRPr>
      </a:lvl9pPr>
    </p:titleStyle>
    <p:bodyStyle>
      <a:lvl1pPr marL="246922" indent="-246922" algn="l" rtl="0" eaLnBrk="0" fontAlgn="base" hangingPunct="0">
        <a:spcBef>
          <a:spcPct val="20000"/>
        </a:spcBef>
        <a:spcAft>
          <a:spcPct val="0"/>
        </a:spcAft>
        <a:defRPr sz="3168">
          <a:solidFill>
            <a:schemeClr val="tx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mn-lt"/>
          <a:cs typeface="+mn-cs"/>
        </a:defRPr>
      </a:lvl2pPr>
      <a:lvl3pPr marL="823074" indent="-164615" algn="l" rtl="0" eaLnBrk="0" fontAlgn="base" hangingPunct="0">
        <a:spcBef>
          <a:spcPct val="20000"/>
        </a:spcBef>
        <a:spcAft>
          <a:spcPct val="0"/>
        </a:spcAft>
        <a:buChar char="•"/>
        <a:defRPr sz="1728">
          <a:solidFill>
            <a:schemeClr val="tx1"/>
          </a:solidFill>
          <a:latin typeface="+mn-lt"/>
          <a:cs typeface="+mn-cs"/>
        </a:defRPr>
      </a:lvl3pPr>
      <a:lvl4pPr marL="1152304" indent="-164615" algn="l" rtl="0" eaLnBrk="0" fontAlgn="base" hangingPunct="0">
        <a:spcBef>
          <a:spcPct val="20000"/>
        </a:spcBef>
        <a:spcAft>
          <a:spcPct val="0"/>
        </a:spcAft>
        <a:buChar char="–"/>
        <a:defRPr sz="1440">
          <a:solidFill>
            <a:schemeClr val="tx1"/>
          </a:solidFill>
          <a:latin typeface="+mn-lt"/>
          <a:cs typeface="+mn-cs"/>
        </a:defRPr>
      </a:lvl4pPr>
      <a:lvl5pPr marL="1481534" indent="-164615" algn="l" rtl="0" eaLnBrk="0" fontAlgn="base" hangingPunct="0">
        <a:spcBef>
          <a:spcPct val="20000"/>
        </a:spcBef>
        <a:spcAft>
          <a:spcPct val="0"/>
        </a:spcAft>
        <a:buChar char="»"/>
        <a:defRPr sz="1440">
          <a:solidFill>
            <a:schemeClr val="tx1"/>
          </a:solidFill>
          <a:latin typeface="+mn-lt"/>
          <a:cs typeface="+mn-cs"/>
        </a:defRPr>
      </a:lvl5pPr>
      <a:lvl6pPr marL="1810763" indent="-164615" algn="l" rtl="0" fontAlgn="base">
        <a:spcBef>
          <a:spcPct val="20000"/>
        </a:spcBef>
        <a:spcAft>
          <a:spcPct val="0"/>
        </a:spcAft>
        <a:buChar char="»"/>
        <a:defRPr sz="1440">
          <a:solidFill>
            <a:schemeClr val="tx1"/>
          </a:solidFill>
          <a:latin typeface="+mn-lt"/>
          <a:cs typeface="+mn-cs"/>
        </a:defRPr>
      </a:lvl6pPr>
      <a:lvl7pPr marL="2139993" indent="-164615" algn="l" rtl="0" fontAlgn="base">
        <a:spcBef>
          <a:spcPct val="20000"/>
        </a:spcBef>
        <a:spcAft>
          <a:spcPct val="0"/>
        </a:spcAft>
        <a:buChar char="»"/>
        <a:defRPr sz="1440">
          <a:solidFill>
            <a:schemeClr val="tx1"/>
          </a:solidFill>
          <a:latin typeface="+mn-lt"/>
          <a:cs typeface="+mn-cs"/>
        </a:defRPr>
      </a:lvl7pPr>
      <a:lvl8pPr marL="2469223" indent="-164615" algn="l" rtl="0" fontAlgn="base">
        <a:spcBef>
          <a:spcPct val="20000"/>
        </a:spcBef>
        <a:spcAft>
          <a:spcPct val="0"/>
        </a:spcAft>
        <a:buChar char="»"/>
        <a:defRPr sz="1440">
          <a:solidFill>
            <a:schemeClr val="tx1"/>
          </a:solidFill>
          <a:latin typeface="+mn-lt"/>
          <a:cs typeface="+mn-cs"/>
        </a:defRPr>
      </a:lvl8pPr>
      <a:lvl9pPr marL="2798453" indent="-164615" algn="l" rtl="0" fontAlgn="base">
        <a:spcBef>
          <a:spcPct val="20000"/>
        </a:spcBef>
        <a:spcAft>
          <a:spcPct val="0"/>
        </a:spcAft>
        <a:buChar char="»"/>
        <a:defRPr sz="1440">
          <a:solidFill>
            <a:schemeClr val="tx1"/>
          </a:solidFill>
          <a:latin typeface="+mn-lt"/>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2020</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207095" y="317176"/>
            <a:ext cx="6584156" cy="405795"/>
          </a:xfrm>
        </p:spPr>
        <p:txBody>
          <a:bodyPr/>
          <a:lstStyle/>
          <a:p>
            <a:pPr eaLnBrk="1" hangingPunct="1"/>
            <a:r>
              <a:rPr lang="en-US" altLang="en-US" sz="2016" dirty="0" err="1">
                <a:solidFill>
                  <a:srgbClr val="FFFF00"/>
                </a:solidFill>
              </a:rPr>
              <a:t>Yirmeyahu</a:t>
            </a:r>
            <a:r>
              <a:rPr lang="en-US" altLang="en-US" sz="2016" dirty="0">
                <a:solidFill>
                  <a:srgbClr val="FFFF00"/>
                </a:solidFill>
              </a:rPr>
              <a:t> (Jeremiah) 31:10 (CJB)</a:t>
            </a:r>
            <a:endParaRPr lang="en-US" altLang="en-US" sz="2016" dirty="0">
              <a:solidFill>
                <a:srgbClr val="FFFF00"/>
              </a:solidFill>
              <a:cs typeface="Vilna" pitchFamily="2" charset="-79"/>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548679" y="651371"/>
            <a:ext cx="7900988" cy="4554041"/>
          </a:xfrm>
        </p:spPr>
        <p:txBody>
          <a:bodyPr>
            <a:normAutofit/>
          </a:bodyPr>
          <a:lstStyle/>
          <a:p>
            <a:pPr marL="0" indent="0" algn="r" rtl="1">
              <a:buNone/>
            </a:pPr>
            <a:r>
              <a:rPr lang="he-IL" sz="4321" b="1" dirty="0">
                <a:latin typeface="David" panose="020E0502060401010101" pitchFamily="34" charset="-79"/>
                <a:cs typeface="David" panose="020E0502060401010101" pitchFamily="34" charset="-79"/>
              </a:rPr>
              <a:t>כִּֽי־פָדָ֥ה יְיָ אֶֽת־יַעֲקֹ֑ב וּגְאָל֕וֹ מִיַּ֖ד חָזָ֥ק מִמֶּֽנּוּ׃ </a:t>
            </a:r>
            <a:endParaRPr lang="en-US" sz="4321" b="1" dirty="0">
              <a:latin typeface="David" panose="020E0502060401010101" pitchFamily="34" charset="-79"/>
              <a:cs typeface="David" panose="020E0502060401010101" pitchFamily="34" charset="-79"/>
            </a:endParaRPr>
          </a:p>
          <a:p>
            <a:pPr marL="0" indent="0">
              <a:buNone/>
            </a:pPr>
            <a:r>
              <a:rPr lang="en-US" sz="4000" dirty="0"/>
              <a:t>For </a:t>
            </a:r>
            <a:r>
              <a:rPr lang="en-US" sz="4000" cap="small" dirty="0"/>
              <a:t>Adoni</a:t>
            </a:r>
            <a:r>
              <a:rPr lang="en-US" sz="4000" dirty="0"/>
              <a:t> has ransomed </a:t>
            </a:r>
            <a:r>
              <a:rPr lang="en-US" sz="4000" dirty="0" err="1"/>
              <a:t>Ya‘akov</a:t>
            </a:r>
            <a:r>
              <a:rPr lang="en-US" sz="4000" dirty="0"/>
              <a:t>, redeemed him from hands too strong for him.</a:t>
            </a:r>
            <a:endParaRPr lang="en-US" sz="4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607879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207095" y="317176"/>
            <a:ext cx="6584156" cy="405795"/>
          </a:xfrm>
        </p:spPr>
        <p:txBody>
          <a:bodyPr/>
          <a:lstStyle/>
          <a:p>
            <a:pPr eaLnBrk="1" hangingPunct="1"/>
            <a:r>
              <a:rPr lang="en-US" altLang="en-US" sz="2016" dirty="0" err="1">
                <a:solidFill>
                  <a:srgbClr val="FFFF00"/>
                </a:solidFill>
              </a:rPr>
              <a:t>Yirmeyahu</a:t>
            </a:r>
            <a:r>
              <a:rPr lang="en-US" altLang="en-US" sz="2016" dirty="0">
                <a:solidFill>
                  <a:srgbClr val="FFFF00"/>
                </a:solidFill>
              </a:rPr>
              <a:t> (Jeremiah) 31:11 (CJB)</a:t>
            </a:r>
            <a:endParaRPr lang="en-US" altLang="en-US" sz="2016" dirty="0">
              <a:solidFill>
                <a:srgbClr val="FFFF00"/>
              </a:solidFill>
              <a:cs typeface="Vilna" pitchFamily="2" charset="-79"/>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548679" y="651371"/>
            <a:ext cx="7900988" cy="4554041"/>
          </a:xfrm>
        </p:spPr>
        <p:txBody>
          <a:bodyPr>
            <a:normAutofit fontScale="92500"/>
          </a:bodyPr>
          <a:lstStyle/>
          <a:p>
            <a:pPr marL="0" indent="0" algn="r" rtl="1">
              <a:buNone/>
            </a:pPr>
            <a:r>
              <a:rPr lang="he-IL" sz="3889" b="1" dirty="0">
                <a:latin typeface="David" panose="020E0502060401010101" pitchFamily="34" charset="-79"/>
                <a:cs typeface="David" panose="020E0502060401010101" pitchFamily="34" charset="-79"/>
              </a:rPr>
              <a:t>וּבָאוּ֮ וְרִנְּנ֣וּ בִמְרוֹם־צִיּוֹן֒ וְנָהֲר֞וּ אֶל־ט֣וּב יְיָ עַל־דָּגָן֙ וְעַל־תִּירֹ֣שׁ וְעַל־יִצְהָ֔ר וְעַל־בְּנֵי־צֹ֖אן וּבָקָ֑ר וְהָיְתָ֤ה נַפְשָׁם֙ כְּגַ֣ן רָוֶ֔ה וְלֹא־יוֹסִ֥יפוּ לְדַאֲבָ֖ה עֽוֹד׃ </a:t>
            </a:r>
            <a:endParaRPr lang="en-US" sz="3889" b="1" dirty="0">
              <a:latin typeface="David" panose="020E0502060401010101" pitchFamily="34" charset="-79"/>
              <a:cs typeface="David" panose="020E0502060401010101" pitchFamily="34" charset="-79"/>
            </a:endParaRPr>
          </a:p>
          <a:p>
            <a:pPr marL="0" indent="0">
              <a:buNone/>
            </a:pPr>
            <a:r>
              <a:rPr lang="en-US" sz="2808" dirty="0"/>
              <a:t>They will come and sing on the heights of </a:t>
            </a:r>
            <a:r>
              <a:rPr lang="en-US" sz="2808" dirty="0" err="1"/>
              <a:t>Tziyon</a:t>
            </a:r>
            <a:r>
              <a:rPr lang="en-US" sz="2808" dirty="0"/>
              <a:t>, streaming to the goodness of Adoni,</a:t>
            </a:r>
            <a:br>
              <a:rPr lang="en-US" sz="2808" dirty="0"/>
            </a:br>
            <a:r>
              <a:rPr lang="en-US" sz="2808" dirty="0"/>
              <a:t>to the grain, the wine, the olive oil, and the young of the flock and the herd. They themselves will be like a well-watered garden, never to languish again.</a:t>
            </a:r>
            <a:endParaRPr lang="en-US" sz="2808"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754030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207095" y="317176"/>
            <a:ext cx="6584156" cy="405795"/>
          </a:xfrm>
        </p:spPr>
        <p:txBody>
          <a:bodyPr/>
          <a:lstStyle/>
          <a:p>
            <a:pPr eaLnBrk="1" hangingPunct="1"/>
            <a:r>
              <a:rPr lang="en-US" altLang="en-US" sz="2016" dirty="0" err="1">
                <a:solidFill>
                  <a:srgbClr val="FFFF00"/>
                </a:solidFill>
              </a:rPr>
              <a:t>Yirmeyahu</a:t>
            </a:r>
            <a:r>
              <a:rPr lang="en-US" altLang="en-US" sz="2016" dirty="0">
                <a:solidFill>
                  <a:srgbClr val="FFFF00"/>
                </a:solidFill>
              </a:rPr>
              <a:t> (Jeremiah) 31:12 (CJB)</a:t>
            </a:r>
            <a:endParaRPr lang="en-US" altLang="en-US" sz="2016" dirty="0">
              <a:solidFill>
                <a:srgbClr val="FFFF00"/>
              </a:solidFill>
              <a:cs typeface="Vilna" pitchFamily="2" charset="-79"/>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548679" y="651371"/>
            <a:ext cx="7900988" cy="4554041"/>
          </a:xfrm>
        </p:spPr>
        <p:txBody>
          <a:bodyPr>
            <a:normAutofit/>
          </a:bodyPr>
          <a:lstStyle/>
          <a:p>
            <a:pPr marL="0" indent="0" algn="r" rtl="1">
              <a:buNone/>
            </a:pPr>
            <a:r>
              <a:rPr lang="he-IL" sz="4177" b="1" dirty="0">
                <a:solidFill>
                  <a:srgbClr val="FFFF99"/>
                </a:solidFill>
                <a:latin typeface="David" panose="020E0502060401010101" pitchFamily="34" charset="-79"/>
                <a:cs typeface="David" panose="020E0502060401010101" pitchFamily="34" charset="-79"/>
              </a:rPr>
              <a:t>אָ֣ז</a:t>
            </a:r>
            <a:r>
              <a:rPr lang="he-IL" sz="4177" b="1" dirty="0">
                <a:latin typeface="David" panose="020E0502060401010101" pitchFamily="34" charset="-79"/>
                <a:cs typeface="David" panose="020E0502060401010101" pitchFamily="34" charset="-79"/>
              </a:rPr>
              <a:t> תִּשְׂמַ֤ח בְּתוּלָה֙ בְּמָח֔וֹל וּבַחֻרִ֥ים וּזְקֵנִ֖ים </a:t>
            </a:r>
            <a:r>
              <a:rPr lang="he-IL" sz="4177" b="1" dirty="0">
                <a:solidFill>
                  <a:srgbClr val="FFFF99"/>
                </a:solidFill>
                <a:latin typeface="David" panose="020E0502060401010101" pitchFamily="34" charset="-79"/>
                <a:cs typeface="David" panose="020E0502060401010101" pitchFamily="34" charset="-79"/>
              </a:rPr>
              <a:t>יַחְדָּ֑ו</a:t>
            </a:r>
            <a:r>
              <a:rPr lang="he-IL" sz="4177" b="1" dirty="0">
                <a:latin typeface="David" panose="020E0502060401010101" pitchFamily="34" charset="-79"/>
                <a:cs typeface="David" panose="020E0502060401010101" pitchFamily="34" charset="-79"/>
              </a:rPr>
              <a:t> וְהָפַכְתִּ֨י אֶבְלָ֤ם לְשָׂשׂוֹן֙ וְנִ֣חַמְתִּ֔ים וְשִׂמַּחְתִּ֖ים מִיגוֹנָֽם׃ </a:t>
            </a:r>
            <a:endParaRPr lang="en-US" sz="4177" b="1" dirty="0">
              <a:latin typeface="David" panose="020E0502060401010101" pitchFamily="34" charset="-79"/>
              <a:cs typeface="David" panose="020E0502060401010101" pitchFamily="34" charset="-79"/>
            </a:endParaRPr>
          </a:p>
          <a:p>
            <a:pPr marL="0" indent="0" rtl="1">
              <a:buNone/>
            </a:pPr>
            <a:r>
              <a:rPr lang="en-US" sz="3024" dirty="0"/>
              <a:t>“</a:t>
            </a:r>
            <a:r>
              <a:rPr lang="en-US" sz="3024" dirty="0">
                <a:solidFill>
                  <a:srgbClr val="FFFF99"/>
                </a:solidFill>
              </a:rPr>
              <a:t>Then</a:t>
            </a:r>
            <a:r>
              <a:rPr lang="en-US" sz="3024" dirty="0"/>
              <a:t> the virgin will dance for joy,</a:t>
            </a:r>
            <a:br>
              <a:rPr lang="en-US" sz="3024" dirty="0"/>
            </a:br>
            <a:r>
              <a:rPr lang="en-US" sz="3024" dirty="0"/>
              <a:t>young men and old men </a:t>
            </a:r>
            <a:r>
              <a:rPr lang="en-US" sz="3024" dirty="0">
                <a:solidFill>
                  <a:srgbClr val="FFFF99"/>
                </a:solidFill>
              </a:rPr>
              <a:t>together</a:t>
            </a:r>
            <a:r>
              <a:rPr lang="en-US" sz="3024" dirty="0"/>
              <a:t>;</a:t>
            </a:r>
            <a:br>
              <a:rPr lang="en-US" sz="3024" dirty="0"/>
            </a:br>
            <a:r>
              <a:rPr lang="en-US" sz="3024" dirty="0"/>
              <a:t>for I will turn their mourning into joy,</a:t>
            </a:r>
            <a:br>
              <a:rPr lang="en-US" sz="3024" dirty="0"/>
            </a:br>
            <a:r>
              <a:rPr lang="en-US" sz="3024" dirty="0"/>
              <a:t>comfort and gladden them after their sorrow.</a:t>
            </a:r>
            <a:endParaRPr lang="en-US" sz="3024"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895366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207095" y="317176"/>
            <a:ext cx="6584156" cy="405795"/>
          </a:xfrm>
        </p:spPr>
        <p:txBody>
          <a:bodyPr/>
          <a:lstStyle/>
          <a:p>
            <a:pPr eaLnBrk="1" hangingPunct="1"/>
            <a:r>
              <a:rPr lang="en-US" altLang="en-US" sz="2016" dirty="0" err="1">
                <a:solidFill>
                  <a:srgbClr val="FFFF00"/>
                </a:solidFill>
              </a:rPr>
              <a:t>Yirmeyahu</a:t>
            </a:r>
            <a:r>
              <a:rPr lang="en-US" altLang="en-US" sz="2016" dirty="0">
                <a:solidFill>
                  <a:srgbClr val="FFFF00"/>
                </a:solidFill>
              </a:rPr>
              <a:t> (Jeremiah) 31:13 (CJB)</a:t>
            </a:r>
            <a:endParaRPr lang="en-US" altLang="en-US" sz="2016" dirty="0">
              <a:solidFill>
                <a:srgbClr val="FFFF00"/>
              </a:solidFill>
              <a:cs typeface="Vilna" pitchFamily="2" charset="-79"/>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548679" y="651371"/>
            <a:ext cx="7900988" cy="4554041"/>
          </a:xfrm>
        </p:spPr>
        <p:txBody>
          <a:bodyPr>
            <a:normAutofit/>
          </a:bodyPr>
          <a:lstStyle/>
          <a:p>
            <a:pPr marL="0" indent="0" algn="r" rtl="1">
              <a:buNone/>
            </a:pPr>
            <a:r>
              <a:rPr lang="he-IL" sz="4321" b="1" dirty="0">
                <a:latin typeface="David" panose="020E0502060401010101" pitchFamily="34" charset="-79"/>
                <a:cs typeface="David" panose="020E0502060401010101" pitchFamily="34" charset="-79"/>
              </a:rPr>
              <a:t>וְרִוֵּיתִ֛י נֶ֥פֶשׁ הַכֹּהֲנִ֖ים דָּ֑שֶׁן וְעַמִּ֛י אֶת־טוּבִ֥י יִשְׂבָּ֖עוּ נְאֻם־יְיָ </a:t>
            </a:r>
            <a:endParaRPr lang="en-US" sz="4321" b="1" dirty="0">
              <a:latin typeface="David" panose="020E0502060401010101" pitchFamily="34" charset="-79"/>
              <a:cs typeface="David" panose="020E0502060401010101" pitchFamily="34" charset="-79"/>
            </a:endParaRPr>
          </a:p>
          <a:p>
            <a:pPr marL="0" indent="2286" rtl="1"/>
            <a:endParaRPr lang="en-US" sz="2304" dirty="0"/>
          </a:p>
          <a:p>
            <a:pPr marL="0" indent="0" rtl="1">
              <a:buNone/>
            </a:pPr>
            <a:r>
              <a:rPr lang="en-US" sz="4000" dirty="0"/>
              <a:t>“</a:t>
            </a:r>
            <a:r>
              <a:rPr lang="en-US" sz="4000" baseline="30000" dirty="0"/>
              <a:t> </a:t>
            </a:r>
            <a:r>
              <a:rPr lang="en-US" sz="4000" dirty="0"/>
              <a:t>I will give the cohanim their fill of rich food, and my people will be satisfied with my bounty,” says </a:t>
            </a:r>
            <a:r>
              <a:rPr lang="en-US" sz="4000" cap="small" dirty="0"/>
              <a:t>Adoni</a:t>
            </a:r>
            <a:r>
              <a:rPr lang="en-US" sz="4000" dirty="0"/>
              <a:t>.</a:t>
            </a:r>
            <a:endParaRPr lang="en-US" sz="4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59996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But, we are not quite at the point of celebration.</a:t>
            </a:r>
          </a:p>
          <a:p>
            <a:pPr marL="0" indent="0">
              <a:buNone/>
            </a:pPr>
            <a:r>
              <a:rPr lang="en-US" dirty="0"/>
              <a:t>Continuing from last night…</a:t>
            </a:r>
          </a:p>
        </p:txBody>
      </p:sp>
    </p:spTree>
    <p:extLst>
      <p:ext uri="{BB962C8B-B14F-4D97-AF65-F5344CB8AC3E}">
        <p14:creationId xmlns:p14="http://schemas.microsoft.com/office/powerpoint/2010/main" val="2953445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endParaRPr lang="en-US" dirty="0"/>
          </a:p>
        </p:txBody>
      </p:sp>
    </p:spTree>
    <p:extLst>
      <p:ext uri="{BB962C8B-B14F-4D97-AF65-F5344CB8AC3E}">
        <p14:creationId xmlns:p14="http://schemas.microsoft.com/office/powerpoint/2010/main" val="3762864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The day, Yom </a:t>
            </a:r>
            <a:r>
              <a:rPr lang="en-US" dirty="0" err="1"/>
              <a:t>T’ruah</a:t>
            </a:r>
            <a:r>
              <a:rPr lang="en-US" dirty="0"/>
              <a:t>, </a:t>
            </a:r>
            <a:r>
              <a:rPr lang="he-IL" b="1" dirty="0">
                <a:latin typeface="David" panose="020E0502060401010101" pitchFamily="34" charset="-79"/>
                <a:cs typeface="David" panose="020E0502060401010101" pitchFamily="34" charset="-79"/>
              </a:rPr>
              <a:t>יוֹם תְּרוּעָה</a:t>
            </a:r>
            <a:endParaRPr lang="en-US" b="1" dirty="0">
              <a:latin typeface="David" panose="020E0502060401010101" pitchFamily="34" charset="-79"/>
              <a:cs typeface="David" panose="020E0502060401010101" pitchFamily="34" charset="-79"/>
            </a:endParaRPr>
          </a:p>
          <a:p>
            <a:pPr marL="0" indent="0">
              <a:buNone/>
            </a:pPr>
            <a:r>
              <a:rPr lang="en-US" dirty="0"/>
              <a:t>Has a connotation of judgment.</a:t>
            </a:r>
          </a:p>
          <a:p>
            <a:pPr marL="0" indent="0">
              <a:buNone/>
            </a:pPr>
            <a:r>
              <a:rPr lang="en-US" dirty="0"/>
              <a:t>Right now, America is under judgement.  </a:t>
            </a:r>
          </a:p>
          <a:p>
            <a:pPr marL="0" indent="0">
              <a:buNone/>
            </a:pPr>
            <a:r>
              <a:rPr lang="en-US" dirty="0"/>
              <a:t>Plague, fires, riots, storms</a:t>
            </a:r>
          </a:p>
          <a:p>
            <a:pPr marL="0" indent="0">
              <a:buNone/>
            </a:pPr>
            <a:r>
              <a:rPr lang="en-US" dirty="0"/>
              <a:t>Will we respond?</a:t>
            </a:r>
          </a:p>
          <a:p>
            <a:pPr marL="0" indent="0">
              <a:buNone/>
            </a:pPr>
            <a:endParaRPr lang="en-US" dirty="0"/>
          </a:p>
        </p:txBody>
      </p:sp>
    </p:spTree>
    <p:extLst>
      <p:ext uri="{BB962C8B-B14F-4D97-AF65-F5344CB8AC3E}">
        <p14:creationId xmlns:p14="http://schemas.microsoft.com/office/powerpoint/2010/main" val="1438616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The 2020 Atlantic hurricane season is an ongoing tropical cyclone season that has featured tropical cyclone formations at an unprecedented rate. So far, it has featured a total of 24 tropical cyclones, </a:t>
            </a:r>
          </a:p>
        </p:txBody>
      </p:sp>
    </p:spTree>
    <p:extLst>
      <p:ext uri="{BB962C8B-B14F-4D97-AF65-F5344CB8AC3E}">
        <p14:creationId xmlns:p14="http://schemas.microsoft.com/office/powerpoint/2010/main" val="2780685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23 named storms, eight hurricanes, and two major hurricanes.[</a:t>
            </a:r>
            <a:r>
              <a:rPr lang="en-US" dirty="0" err="1"/>
              <a:t>nb</a:t>
            </a:r>
            <a:r>
              <a:rPr lang="en-US" dirty="0"/>
              <a:t> 1] With 23 named storms, it is the second most active Atlantic hurricane season on record, behind only the 2005</a:t>
            </a:r>
          </a:p>
        </p:txBody>
      </p:sp>
    </p:spTree>
    <p:extLst>
      <p:ext uri="{BB962C8B-B14F-4D97-AF65-F5344CB8AC3E}">
        <p14:creationId xmlns:p14="http://schemas.microsoft.com/office/powerpoint/2010/main" val="2811769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a:t>Yeshayahu/Is 28.2 </a:t>
            </a:r>
            <a:r>
              <a:rPr lang="en-US" dirty="0"/>
              <a:t>Behold, </a:t>
            </a:r>
            <a:r>
              <a:rPr lang="en-US" cap="small" dirty="0"/>
              <a:t>Adoni</a:t>
            </a:r>
            <a:r>
              <a:rPr lang="en-US" dirty="0"/>
              <a:t> is strong and mighty, like a hailstorm, a destructive tempest, like a downpour of overflowing water, He hurls it down to earth with His hand.</a:t>
            </a:r>
          </a:p>
        </p:txBody>
      </p:sp>
    </p:spTree>
    <p:extLst>
      <p:ext uri="{BB962C8B-B14F-4D97-AF65-F5344CB8AC3E}">
        <p14:creationId xmlns:p14="http://schemas.microsoft.com/office/powerpoint/2010/main" val="232131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spcBef>
                <a:spcPct val="0"/>
              </a:spcBef>
            </a:pPr>
            <a:r>
              <a:rPr lang="en-US" altLang="en-US" dirty="0"/>
              <a:t>Review: Rosh </a:t>
            </a:r>
            <a:r>
              <a:rPr lang="en-US" altLang="en-US" dirty="0" err="1"/>
              <a:t>Hashanna</a:t>
            </a:r>
            <a:r>
              <a:rPr lang="en-US" altLang="en-US" dirty="0"/>
              <a:t> greetings</a:t>
            </a:r>
          </a:p>
          <a:p>
            <a:pPr>
              <a:spcBef>
                <a:spcPct val="0"/>
              </a:spcBef>
            </a:pPr>
            <a:endParaRPr lang="en-US" altLang="en-US" i="1" dirty="0"/>
          </a:p>
          <a:p>
            <a:pPr>
              <a:spcBef>
                <a:spcPct val="0"/>
              </a:spcBef>
            </a:pPr>
            <a:r>
              <a:rPr lang="en-US" altLang="en-US" i="1" dirty="0"/>
              <a:t>Shana Tovah  </a:t>
            </a:r>
            <a:r>
              <a:rPr lang="he-IL" altLang="en-US" sz="4800" b="1" dirty="0">
                <a:latin typeface="David" panose="020E0502060401010101" pitchFamily="34" charset="-79"/>
                <a:cs typeface="David" panose="020E0502060401010101" pitchFamily="34" charset="-79"/>
              </a:rPr>
              <a:t>שָׁנָה טוֹבָה</a:t>
            </a:r>
            <a:endParaRPr lang="en-US" altLang="en-US" sz="4800" b="1" dirty="0">
              <a:latin typeface="David" panose="020E0502060401010101" pitchFamily="34" charset="-79"/>
              <a:cs typeface="David" panose="020E0502060401010101" pitchFamily="34" charset="-79"/>
            </a:endParaRPr>
          </a:p>
          <a:p>
            <a:pPr>
              <a:spcBef>
                <a:spcPct val="0"/>
              </a:spcBef>
            </a:pPr>
            <a:r>
              <a:rPr lang="en-US" altLang="en-US" dirty="0"/>
              <a:t>[Have a] Good Year</a:t>
            </a:r>
          </a:p>
          <a:p>
            <a:pPr>
              <a:spcBef>
                <a:spcPct val="0"/>
              </a:spcBef>
            </a:pPr>
            <a:endParaRPr lang="en-US" altLang="en-US" sz="4400" b="1" dirty="0"/>
          </a:p>
          <a:p>
            <a:pPr>
              <a:spcBef>
                <a:spcPct val="0"/>
              </a:spcBef>
            </a:pPr>
            <a:r>
              <a:rPr lang="he-IL" altLang="en-US" sz="4400" b="1" dirty="0">
                <a:latin typeface="David" panose="020E0502060401010101" pitchFamily="34" charset="-79"/>
                <a:cs typeface="David" panose="020E0502060401010101" pitchFamily="34" charset="-79"/>
              </a:rPr>
              <a:t>שָׁנָה טוֹבָה וּמְתוּקָה</a:t>
            </a:r>
            <a:r>
              <a:rPr lang="en-US" altLang="en-US" sz="4400" b="1" dirty="0">
                <a:latin typeface="David" panose="020E0502060401010101" pitchFamily="34" charset="-79"/>
                <a:cs typeface="David" panose="020E0502060401010101" pitchFamily="34" charset="-79"/>
              </a:rPr>
              <a:t> </a:t>
            </a:r>
          </a:p>
          <a:p>
            <a:pPr>
              <a:spcBef>
                <a:spcPct val="0"/>
              </a:spcBef>
            </a:pPr>
            <a:r>
              <a:rPr lang="en-US" altLang="en-US" i="1" dirty="0"/>
              <a:t>Shana Tova </a:t>
            </a:r>
            <a:r>
              <a:rPr lang="en-US" altLang="en-US" i="1" dirty="0" err="1"/>
              <a:t>oo-m’tuk</a:t>
            </a:r>
            <a:r>
              <a:rPr lang="en-US" altLang="en-US" i="1" u="sng" dirty="0" err="1"/>
              <a:t>ah</a:t>
            </a:r>
            <a:r>
              <a:rPr lang="en-US" altLang="en-US" sz="4400" b="1" dirty="0"/>
              <a:t>  </a:t>
            </a:r>
          </a:p>
          <a:p>
            <a:pPr>
              <a:spcBef>
                <a:spcPct val="0"/>
              </a:spcBef>
            </a:pPr>
            <a:r>
              <a:rPr lang="en-US" altLang="en-US" dirty="0"/>
              <a:t>[Have a] Good and sweet year </a:t>
            </a:r>
            <a:endParaRPr lang="en-US" altLang="en-US" sz="4400" b="1" dirty="0"/>
          </a:p>
          <a:p>
            <a:pPr algn="l"/>
            <a:endParaRPr lang="en-US" dirty="0"/>
          </a:p>
        </p:txBody>
      </p:sp>
    </p:spTree>
    <p:extLst>
      <p:ext uri="{BB962C8B-B14F-4D97-AF65-F5344CB8AC3E}">
        <p14:creationId xmlns:p14="http://schemas.microsoft.com/office/powerpoint/2010/main" val="1182761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dirty="0"/>
              <a:t>America’s sins</a:t>
            </a:r>
          </a:p>
          <a:p>
            <a:r>
              <a:rPr lang="en-US" dirty="0"/>
              <a:t>Sexual impurity and redefinition</a:t>
            </a:r>
          </a:p>
          <a:p>
            <a:r>
              <a:rPr lang="en-US" dirty="0"/>
              <a:t>Aborting/murdering babies.</a:t>
            </a:r>
          </a:p>
          <a:p>
            <a:r>
              <a:rPr lang="en-US" dirty="0"/>
              <a:t>Disrespect of G-d and worship.</a:t>
            </a:r>
          </a:p>
          <a:p>
            <a:r>
              <a:rPr lang="en-US" dirty="0"/>
              <a:t>Racial bias, baseless hatred</a:t>
            </a:r>
          </a:p>
          <a:p>
            <a:r>
              <a:rPr lang="en-US" dirty="0"/>
              <a:t>Rioting from unforgiveness.</a:t>
            </a:r>
          </a:p>
        </p:txBody>
      </p:sp>
    </p:spTree>
    <p:extLst>
      <p:ext uri="{BB962C8B-B14F-4D97-AF65-F5344CB8AC3E}">
        <p14:creationId xmlns:p14="http://schemas.microsoft.com/office/powerpoint/2010/main" val="789294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marL="0" indent="0">
              <a:buNone/>
            </a:pPr>
            <a:r>
              <a:rPr lang="en-US" dirty="0"/>
              <a:t>American exceptionalism </a:t>
            </a:r>
          </a:p>
          <a:p>
            <a:r>
              <a:rPr lang="en-US" dirty="0"/>
              <a:t>a uniquely American ideology based on liberty, equality before the law, individual responsibility, republicanism, representative democracy, and laissez-faire economics.</a:t>
            </a:r>
          </a:p>
          <a:p>
            <a:r>
              <a:rPr lang="en-US" dirty="0"/>
              <a:t>the idea that America has a mission to transform the world</a:t>
            </a:r>
          </a:p>
        </p:txBody>
      </p:sp>
    </p:spTree>
    <p:extLst>
      <p:ext uri="{BB962C8B-B14F-4D97-AF65-F5344CB8AC3E}">
        <p14:creationId xmlns:p14="http://schemas.microsoft.com/office/powerpoint/2010/main" val="2348166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a:bodyPr>
          <a:lstStyle/>
          <a:p>
            <a:pPr marL="0" indent="0">
              <a:buNone/>
            </a:pPr>
            <a:r>
              <a:rPr lang="en-US" dirty="0"/>
              <a:t>The essence of the protests is that America rather was founded on </a:t>
            </a:r>
          </a:p>
          <a:p>
            <a:r>
              <a:rPr lang="en-US" dirty="0"/>
              <a:t>genocide of the indigenous people </a:t>
            </a:r>
          </a:p>
          <a:p>
            <a:r>
              <a:rPr lang="en-US" dirty="0"/>
              <a:t>slavery</a:t>
            </a:r>
          </a:p>
          <a:p>
            <a:r>
              <a:rPr lang="en-US" dirty="0"/>
              <a:t>Greedy exploitative capitalism.</a:t>
            </a:r>
          </a:p>
          <a:p>
            <a:pPr marL="0" indent="0">
              <a:buNone/>
            </a:pPr>
            <a:r>
              <a:rPr lang="en-US" dirty="0">
                <a:solidFill>
                  <a:srgbClr val="FFFF99"/>
                </a:solidFill>
              </a:rPr>
              <a:t>and should be abolished.</a:t>
            </a:r>
          </a:p>
          <a:p>
            <a:pPr marL="0" indent="0">
              <a:buNone/>
            </a:pPr>
            <a:endParaRPr lang="en-US" dirty="0"/>
          </a:p>
        </p:txBody>
      </p:sp>
    </p:spTree>
    <p:extLst>
      <p:ext uri="{BB962C8B-B14F-4D97-AF65-F5344CB8AC3E}">
        <p14:creationId xmlns:p14="http://schemas.microsoft.com/office/powerpoint/2010/main" val="1743957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This 244 year old republic could be at its end.</a:t>
            </a:r>
          </a:p>
          <a:p>
            <a:r>
              <a:rPr lang="en-US" dirty="0"/>
              <a:t>Freedom to live and preach Biblically may be viewed as hateful.</a:t>
            </a:r>
          </a:p>
          <a:p>
            <a:r>
              <a:rPr lang="en-US" dirty="0"/>
              <a:t>Defense of our nation may be viewed as imperialism.</a:t>
            </a:r>
          </a:p>
          <a:p>
            <a:pPr marL="0" indent="0">
              <a:buNone/>
            </a:pPr>
            <a:endParaRPr lang="en-US" dirty="0"/>
          </a:p>
        </p:txBody>
      </p:sp>
    </p:spTree>
    <p:extLst>
      <p:ext uri="{BB962C8B-B14F-4D97-AF65-F5344CB8AC3E}">
        <p14:creationId xmlns:p14="http://schemas.microsoft.com/office/powerpoint/2010/main" val="1763481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r>
              <a:rPr lang="en-US" dirty="0"/>
              <a:t>Defund the military as now some police departments are being defunded.</a:t>
            </a:r>
          </a:p>
          <a:p>
            <a:r>
              <a:rPr lang="en-US" dirty="0"/>
              <a:t>Totally open borders.</a:t>
            </a:r>
          </a:p>
          <a:p>
            <a:r>
              <a:rPr lang="en-US" dirty="0"/>
              <a:t>Nationalize industries [~Cuba or Russia or </a:t>
            </a:r>
            <a:r>
              <a:rPr lang="en-US" dirty="0" err="1"/>
              <a:t>Venezuala</a:t>
            </a:r>
            <a:r>
              <a:rPr lang="en-US" dirty="0"/>
              <a:t>]</a:t>
            </a:r>
          </a:p>
          <a:p>
            <a:r>
              <a:rPr lang="en-US" dirty="0"/>
              <a:t>Universal housing, healthcare, salary…</a:t>
            </a:r>
          </a:p>
        </p:txBody>
      </p:sp>
    </p:spTree>
    <p:extLst>
      <p:ext uri="{BB962C8B-B14F-4D97-AF65-F5344CB8AC3E}">
        <p14:creationId xmlns:p14="http://schemas.microsoft.com/office/powerpoint/2010/main" val="834328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lgn="ctr">
              <a:buNone/>
            </a:pPr>
            <a:endParaRPr lang="en-US" dirty="0"/>
          </a:p>
          <a:p>
            <a:pPr marL="0" indent="0" algn="ctr">
              <a:buNone/>
            </a:pPr>
            <a:r>
              <a:rPr lang="en-US" dirty="0"/>
              <a:t>Historical context</a:t>
            </a:r>
          </a:p>
        </p:txBody>
      </p:sp>
    </p:spTree>
    <p:extLst>
      <p:ext uri="{BB962C8B-B14F-4D97-AF65-F5344CB8AC3E}">
        <p14:creationId xmlns:p14="http://schemas.microsoft.com/office/powerpoint/2010/main" val="1008308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a:bodyPr>
          <a:lstStyle/>
          <a:p>
            <a:pPr marL="0" indent="0">
              <a:buNone/>
            </a:pPr>
            <a:r>
              <a:rPr lang="en-US" dirty="0"/>
              <a:t>Pax Britannica (Latin for "British Peace", modelled after Pax Romana) was the period of relative peace between the Great Powers during which the British Empire became the global hegemonic power and adopted the role of a "global policeman".</a:t>
            </a:r>
          </a:p>
        </p:txBody>
      </p:sp>
    </p:spTree>
    <p:extLst>
      <p:ext uri="{BB962C8B-B14F-4D97-AF65-F5344CB8AC3E}">
        <p14:creationId xmlns:p14="http://schemas.microsoft.com/office/powerpoint/2010/main" val="1381701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marL="0" indent="0">
              <a:buNone/>
            </a:pPr>
            <a:r>
              <a:rPr lang="en-US" dirty="0"/>
              <a:t>Between </a:t>
            </a:r>
            <a:r>
              <a:rPr lang="en-US" dirty="0">
                <a:solidFill>
                  <a:srgbClr val="FFFF00"/>
                </a:solidFill>
              </a:rPr>
              <a:t>1815 and 1914</a:t>
            </a:r>
            <a:r>
              <a:rPr lang="en-US" dirty="0"/>
              <a:t>, a period referred to as Britain's "imperial century", around 10,000,000 square miles of territory and roughly 400 million people were added to the British Empire. Victory over Napoleonic France left the British without any serious international rival, </a:t>
            </a:r>
          </a:p>
        </p:txBody>
      </p:sp>
    </p:spTree>
    <p:extLst>
      <p:ext uri="{BB962C8B-B14F-4D97-AF65-F5344CB8AC3E}">
        <p14:creationId xmlns:p14="http://schemas.microsoft.com/office/powerpoint/2010/main" val="3229034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1026" name="Picture 2">
            <a:extLst>
              <a:ext uri="{FF2B5EF4-FFF2-40B4-BE49-F238E27FC236}">
                <a16:creationId xmlns:a16="http://schemas.microsoft.com/office/drawing/2014/main" id="{750C7878-9D9D-4436-8F87-14B39510A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7" y="477840"/>
            <a:ext cx="8077200" cy="4108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716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marL="0" indent="0">
              <a:buNone/>
            </a:pPr>
            <a:r>
              <a:rPr lang="en-US" dirty="0"/>
              <a:t>Pax Americana (Latin for "American Peace", is a term applied to the concept of relative peace in the Western Hemisphere and later the world beginning around the middle of the 20th century, thought to be caused by the preponderance of power enjoyed by the United States.</a:t>
            </a:r>
          </a:p>
        </p:txBody>
      </p:sp>
    </p:spTree>
    <p:extLst>
      <p:ext uri="{BB962C8B-B14F-4D97-AF65-F5344CB8AC3E}">
        <p14:creationId xmlns:p14="http://schemas.microsoft.com/office/powerpoint/2010/main" val="1379040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838C83-BEBF-4005-A017-13B3BA6BE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1979" y="132984"/>
            <a:ext cx="5486797" cy="4907825"/>
          </a:xfrm>
          <a:prstGeom prst="rect">
            <a:avLst/>
          </a:prstGeom>
        </p:spPr>
      </p:pic>
      <p:sp>
        <p:nvSpPr>
          <p:cNvPr id="5" name="TextBox 4">
            <a:extLst>
              <a:ext uri="{FF2B5EF4-FFF2-40B4-BE49-F238E27FC236}">
                <a16:creationId xmlns:a16="http://schemas.microsoft.com/office/drawing/2014/main" id="{D5218FEF-35C4-4329-B527-BA407CDBF1CC}"/>
              </a:ext>
            </a:extLst>
          </p:cNvPr>
          <p:cNvSpPr txBox="1"/>
          <p:nvPr/>
        </p:nvSpPr>
        <p:spPr>
          <a:xfrm>
            <a:off x="4519632" y="2586896"/>
            <a:ext cx="3961654" cy="757259"/>
          </a:xfrm>
          <a:prstGeom prst="rect">
            <a:avLst/>
          </a:prstGeom>
          <a:noFill/>
        </p:spPr>
        <p:txBody>
          <a:bodyPr wrap="square" rtlCol="0">
            <a:spAutoFit/>
          </a:bodyPr>
          <a:lstStyle/>
          <a:p>
            <a:pPr algn="l" defTabSz="658459">
              <a:defRPr/>
            </a:pPr>
            <a:r>
              <a:rPr lang="en-US" sz="3456" dirty="0" err="1">
                <a:solidFill>
                  <a:srgbClr val="C83100"/>
                </a:solidFill>
                <a:cs typeface="Arial" pitchFamily="34" charset="0"/>
              </a:rPr>
              <a:t>Yirmeyahu</a:t>
            </a:r>
            <a:r>
              <a:rPr lang="he-IL" sz="4321" b="1" dirty="0">
                <a:solidFill>
                  <a:srgbClr val="C83100"/>
                </a:solidFill>
                <a:latin typeface="David" panose="020E0502060401010101" pitchFamily="34" charset="-79"/>
                <a:cs typeface="David" panose="020E0502060401010101" pitchFamily="34" charset="-79"/>
              </a:rPr>
              <a:t>יִרְמְיָה </a:t>
            </a:r>
            <a:endParaRPr lang="en-US" sz="4321" b="1" dirty="0">
              <a:solidFill>
                <a:srgbClr val="C83100"/>
              </a:solidFill>
              <a:latin typeface="David" panose="020E0502060401010101" pitchFamily="34" charset="-79"/>
              <a:cs typeface="David" panose="020E0502060401010101" pitchFamily="34" charset="-79"/>
            </a:endParaRPr>
          </a:p>
        </p:txBody>
      </p:sp>
      <p:sp>
        <p:nvSpPr>
          <p:cNvPr id="6" name="TextBox 5">
            <a:extLst>
              <a:ext uri="{FF2B5EF4-FFF2-40B4-BE49-F238E27FC236}">
                <a16:creationId xmlns:a16="http://schemas.microsoft.com/office/drawing/2014/main" id="{E3440A88-701C-401D-9EC0-EA19BC05FD5A}"/>
              </a:ext>
            </a:extLst>
          </p:cNvPr>
          <p:cNvSpPr txBox="1"/>
          <p:nvPr/>
        </p:nvSpPr>
        <p:spPr>
          <a:xfrm>
            <a:off x="4519632" y="3222129"/>
            <a:ext cx="4106395" cy="579839"/>
          </a:xfrm>
          <a:prstGeom prst="rect">
            <a:avLst/>
          </a:prstGeom>
          <a:noFill/>
        </p:spPr>
        <p:txBody>
          <a:bodyPr wrap="square" rtlCol="0">
            <a:spAutoFit/>
          </a:bodyPr>
          <a:lstStyle/>
          <a:p>
            <a:pPr algn="l" defTabSz="658459">
              <a:defRPr/>
            </a:pPr>
            <a:r>
              <a:rPr lang="en-US" sz="3168" dirty="0">
                <a:solidFill>
                  <a:srgbClr val="C83100"/>
                </a:solidFill>
                <a:cs typeface="Arial" pitchFamily="34" charset="0"/>
              </a:rPr>
              <a:t>(Jeremiah) 31:10-13</a:t>
            </a:r>
          </a:p>
        </p:txBody>
      </p:sp>
    </p:spTree>
    <p:extLst>
      <p:ext uri="{BB962C8B-B14F-4D97-AF65-F5344CB8AC3E}">
        <p14:creationId xmlns:p14="http://schemas.microsoft.com/office/powerpoint/2010/main" val="1502940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u="sng" dirty="0"/>
              <a:t>Hegemony</a:t>
            </a:r>
            <a:r>
              <a:rPr lang="en-US" dirty="0"/>
              <a:t>: leadership or dominance, especially by one country or social group over others.</a:t>
            </a:r>
          </a:p>
          <a:p>
            <a:pPr marL="0" indent="0">
              <a:buNone/>
            </a:pPr>
            <a:r>
              <a:rPr lang="en-US" dirty="0"/>
              <a:t>America has had a </a:t>
            </a:r>
            <a:r>
              <a:rPr lang="en-US" dirty="0">
                <a:solidFill>
                  <a:srgbClr val="FFFF99"/>
                </a:solidFill>
              </a:rPr>
              <a:t>benevolent hegemony</a:t>
            </a:r>
            <a:r>
              <a:rPr lang="en-US" dirty="0"/>
              <a:t> over the world since WW II.</a:t>
            </a:r>
          </a:p>
        </p:txBody>
      </p:sp>
    </p:spTree>
    <p:extLst>
      <p:ext uri="{BB962C8B-B14F-4D97-AF65-F5344CB8AC3E}">
        <p14:creationId xmlns:p14="http://schemas.microsoft.com/office/powerpoint/2010/main" val="1462876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dirty="0"/>
              <a:t>There are enemies who desire that hegemony / leadership, and which would not be so benevolent.</a:t>
            </a:r>
          </a:p>
          <a:p>
            <a:r>
              <a:rPr lang="en-US" dirty="0"/>
              <a:t>Chinese Communists</a:t>
            </a:r>
          </a:p>
          <a:p>
            <a:pPr lvl="1"/>
            <a:r>
              <a:rPr lang="en-US" dirty="0"/>
              <a:t>Mutilation of </a:t>
            </a:r>
            <a:r>
              <a:rPr lang="en-US" dirty="0" err="1"/>
              <a:t>Uighar</a:t>
            </a:r>
            <a:r>
              <a:rPr lang="en-US" dirty="0"/>
              <a:t> Muslims</a:t>
            </a:r>
          </a:p>
          <a:p>
            <a:pPr lvl="1"/>
            <a:r>
              <a:rPr lang="en-US" dirty="0"/>
              <a:t>Hostile takeover of Hong Kong</a:t>
            </a:r>
          </a:p>
        </p:txBody>
      </p:sp>
    </p:spTree>
    <p:extLst>
      <p:ext uri="{BB962C8B-B14F-4D97-AF65-F5344CB8AC3E}">
        <p14:creationId xmlns:p14="http://schemas.microsoft.com/office/powerpoint/2010/main" val="1579151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3" name="Picture 2">
            <a:extLst>
              <a:ext uri="{FF2B5EF4-FFF2-40B4-BE49-F238E27FC236}">
                <a16:creationId xmlns:a16="http://schemas.microsoft.com/office/drawing/2014/main" id="{44357FE3-0A7E-4F3D-9F20-91F4E085CF67}"/>
              </a:ext>
            </a:extLst>
          </p:cNvPr>
          <p:cNvPicPr>
            <a:picLocks noChangeAspect="1"/>
          </p:cNvPicPr>
          <p:nvPr/>
        </p:nvPicPr>
        <p:blipFill>
          <a:blip r:embed="rId3"/>
          <a:stretch>
            <a:fillRect/>
          </a:stretch>
        </p:blipFill>
        <p:spPr>
          <a:xfrm>
            <a:off x="543671" y="666750"/>
            <a:ext cx="7631118" cy="4476750"/>
          </a:xfrm>
          <a:prstGeom prst="rect">
            <a:avLst/>
          </a:prstGeom>
        </p:spPr>
      </p:pic>
    </p:spTree>
    <p:extLst>
      <p:ext uri="{BB962C8B-B14F-4D97-AF65-F5344CB8AC3E}">
        <p14:creationId xmlns:p14="http://schemas.microsoft.com/office/powerpoint/2010/main" val="2956162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3" name="Picture 2">
            <a:extLst>
              <a:ext uri="{FF2B5EF4-FFF2-40B4-BE49-F238E27FC236}">
                <a16:creationId xmlns:a16="http://schemas.microsoft.com/office/drawing/2014/main" id="{AED19473-095E-4296-B41B-2A7CE69F09AE}"/>
              </a:ext>
            </a:extLst>
          </p:cNvPr>
          <p:cNvPicPr>
            <a:picLocks noChangeAspect="1"/>
          </p:cNvPicPr>
          <p:nvPr/>
        </p:nvPicPr>
        <p:blipFill>
          <a:blip r:embed="rId3"/>
          <a:stretch>
            <a:fillRect/>
          </a:stretch>
        </p:blipFill>
        <p:spPr>
          <a:xfrm>
            <a:off x="884236" y="183276"/>
            <a:ext cx="7279367" cy="4960224"/>
          </a:xfrm>
          <a:prstGeom prst="rect">
            <a:avLst/>
          </a:prstGeom>
        </p:spPr>
      </p:pic>
    </p:spTree>
    <p:extLst>
      <p:ext uri="{BB962C8B-B14F-4D97-AF65-F5344CB8AC3E}">
        <p14:creationId xmlns:p14="http://schemas.microsoft.com/office/powerpoint/2010/main" val="2156256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3" name="Picture 2">
            <a:extLst>
              <a:ext uri="{FF2B5EF4-FFF2-40B4-BE49-F238E27FC236}">
                <a16:creationId xmlns:a16="http://schemas.microsoft.com/office/drawing/2014/main" id="{55CE8EB2-DF2B-4CAD-A45A-8D3DC586EDEE}"/>
              </a:ext>
            </a:extLst>
          </p:cNvPr>
          <p:cNvPicPr>
            <a:picLocks noChangeAspect="1"/>
          </p:cNvPicPr>
          <p:nvPr/>
        </p:nvPicPr>
        <p:blipFill>
          <a:blip r:embed="rId3"/>
          <a:stretch>
            <a:fillRect/>
          </a:stretch>
        </p:blipFill>
        <p:spPr>
          <a:xfrm>
            <a:off x="731836" y="205068"/>
            <a:ext cx="7632123" cy="4938432"/>
          </a:xfrm>
          <a:prstGeom prst="rect">
            <a:avLst/>
          </a:prstGeom>
        </p:spPr>
      </p:pic>
    </p:spTree>
    <p:extLst>
      <p:ext uri="{BB962C8B-B14F-4D97-AF65-F5344CB8AC3E}">
        <p14:creationId xmlns:p14="http://schemas.microsoft.com/office/powerpoint/2010/main" val="2197703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3" name="Picture 2">
            <a:extLst>
              <a:ext uri="{FF2B5EF4-FFF2-40B4-BE49-F238E27FC236}">
                <a16:creationId xmlns:a16="http://schemas.microsoft.com/office/drawing/2014/main" id="{C49D35B3-F243-477A-9C61-3A78F5AFF237}"/>
              </a:ext>
            </a:extLst>
          </p:cNvPr>
          <p:cNvPicPr>
            <a:picLocks noChangeAspect="1"/>
          </p:cNvPicPr>
          <p:nvPr/>
        </p:nvPicPr>
        <p:blipFill>
          <a:blip r:embed="rId3"/>
          <a:stretch>
            <a:fillRect/>
          </a:stretch>
        </p:blipFill>
        <p:spPr>
          <a:xfrm>
            <a:off x="1417636" y="307396"/>
            <a:ext cx="6347035" cy="4836104"/>
          </a:xfrm>
          <a:prstGeom prst="rect">
            <a:avLst/>
          </a:prstGeom>
        </p:spPr>
      </p:pic>
    </p:spTree>
    <p:extLst>
      <p:ext uri="{BB962C8B-B14F-4D97-AF65-F5344CB8AC3E}">
        <p14:creationId xmlns:p14="http://schemas.microsoft.com/office/powerpoint/2010/main" val="2274370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3581399"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Li-Meng Yan, Chinese virologist who claims that SARS-CoV-2 was made in a lab</a:t>
            </a:r>
          </a:p>
        </p:txBody>
      </p:sp>
      <p:pic>
        <p:nvPicPr>
          <p:cNvPr id="1026" name="Picture 2" descr="d2c7ipcroan06u.cloudfront.net/wp-content/upload...">
            <a:extLst>
              <a:ext uri="{FF2B5EF4-FFF2-40B4-BE49-F238E27FC236}">
                <a16:creationId xmlns:a16="http://schemas.microsoft.com/office/drawing/2014/main" id="{12249321-C3B0-4E00-A401-5186A326FF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67" r="30460"/>
          <a:stretch/>
        </p:blipFill>
        <p:spPr bwMode="auto">
          <a:xfrm>
            <a:off x="3922912" y="285750"/>
            <a:ext cx="4553339"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612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en-US" dirty="0"/>
              <a:t>Shia Muslims in Iran desire to impose Sharia on the world, defeat the great Satan, the USA, and the little Satan, Israel</a:t>
            </a:r>
          </a:p>
        </p:txBody>
      </p:sp>
    </p:spTree>
    <p:extLst>
      <p:ext uri="{BB962C8B-B14F-4D97-AF65-F5344CB8AC3E}">
        <p14:creationId xmlns:p14="http://schemas.microsoft.com/office/powerpoint/2010/main" val="780808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A recent example of successful benevolent American hegemony.  </a:t>
            </a:r>
          </a:p>
        </p:txBody>
      </p:sp>
    </p:spTree>
    <p:extLst>
      <p:ext uri="{BB962C8B-B14F-4D97-AF65-F5344CB8AC3E}">
        <p14:creationId xmlns:p14="http://schemas.microsoft.com/office/powerpoint/2010/main" val="1576178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None/>
            </a:pPr>
            <a:r>
              <a:rPr lang="en-US" dirty="0"/>
              <a:t> </a:t>
            </a:r>
          </a:p>
        </p:txBody>
      </p:sp>
      <p:pic>
        <p:nvPicPr>
          <p:cNvPr id="3" name="Picture 2">
            <a:extLst>
              <a:ext uri="{FF2B5EF4-FFF2-40B4-BE49-F238E27FC236}">
                <a16:creationId xmlns:a16="http://schemas.microsoft.com/office/drawing/2014/main" id="{9046C5EE-5734-4F56-88C0-2C6ABE792FB8}"/>
              </a:ext>
            </a:extLst>
          </p:cNvPr>
          <p:cNvPicPr>
            <a:picLocks noChangeAspect="1"/>
          </p:cNvPicPr>
          <p:nvPr/>
        </p:nvPicPr>
        <p:blipFill>
          <a:blip r:embed="rId3"/>
          <a:stretch>
            <a:fillRect/>
          </a:stretch>
        </p:blipFill>
        <p:spPr>
          <a:xfrm>
            <a:off x="208618" y="209550"/>
            <a:ext cx="8229600" cy="4801436"/>
          </a:xfrm>
          <a:prstGeom prst="rect">
            <a:avLst/>
          </a:prstGeom>
        </p:spPr>
      </p:pic>
    </p:spTree>
    <p:extLst>
      <p:ext uri="{BB962C8B-B14F-4D97-AF65-F5344CB8AC3E}">
        <p14:creationId xmlns:p14="http://schemas.microsoft.com/office/powerpoint/2010/main" val="914591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The ancient rabbis chose these verses, actually </a:t>
            </a:r>
            <a:r>
              <a:rPr lang="en-US" dirty="0" err="1"/>
              <a:t>Yermiyahu</a:t>
            </a:r>
            <a:r>
              <a:rPr lang="en-US" dirty="0"/>
              <a:t> /</a:t>
            </a:r>
            <a:r>
              <a:rPr lang="en-US" dirty="0" err="1"/>
              <a:t>Jer</a:t>
            </a:r>
            <a:r>
              <a:rPr lang="en-US" dirty="0"/>
              <a:t> 31.1-19, as the Rosh </a:t>
            </a:r>
            <a:r>
              <a:rPr lang="en-US" dirty="0" err="1"/>
              <a:t>HaShannah</a:t>
            </a:r>
            <a:r>
              <a:rPr lang="en-US" dirty="0"/>
              <a:t> reading, because they are about the promise of redemption to Israel.</a:t>
            </a:r>
          </a:p>
          <a:p>
            <a:pPr marL="0" indent="0">
              <a:buNone/>
            </a:pPr>
            <a:r>
              <a:rPr lang="en-US" dirty="0"/>
              <a:t>Context:</a:t>
            </a:r>
          </a:p>
          <a:p>
            <a:pPr marL="0" indent="0">
              <a:buNone/>
            </a:pPr>
            <a:endParaRPr lang="en-US" dirty="0"/>
          </a:p>
        </p:txBody>
      </p:sp>
    </p:spTree>
    <p:extLst>
      <p:ext uri="{BB962C8B-B14F-4D97-AF65-F5344CB8AC3E}">
        <p14:creationId xmlns:p14="http://schemas.microsoft.com/office/powerpoint/2010/main" val="2128596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None/>
            </a:pPr>
            <a:r>
              <a:rPr lang="en-US" dirty="0"/>
              <a:t> </a:t>
            </a:r>
          </a:p>
        </p:txBody>
      </p:sp>
      <p:pic>
        <p:nvPicPr>
          <p:cNvPr id="3" name="Picture 2">
            <a:extLst>
              <a:ext uri="{FF2B5EF4-FFF2-40B4-BE49-F238E27FC236}">
                <a16:creationId xmlns:a16="http://schemas.microsoft.com/office/drawing/2014/main" id="{7C27E2C2-CE9E-4A8B-ADE5-72DB275E8F43}"/>
              </a:ext>
            </a:extLst>
          </p:cNvPr>
          <p:cNvPicPr>
            <a:picLocks noChangeAspect="1"/>
          </p:cNvPicPr>
          <p:nvPr/>
        </p:nvPicPr>
        <p:blipFill>
          <a:blip r:embed="rId3"/>
          <a:stretch>
            <a:fillRect/>
          </a:stretch>
        </p:blipFill>
        <p:spPr>
          <a:xfrm>
            <a:off x="884237" y="170842"/>
            <a:ext cx="7259822" cy="4972658"/>
          </a:xfrm>
          <a:prstGeom prst="rect">
            <a:avLst/>
          </a:prstGeom>
        </p:spPr>
      </p:pic>
    </p:spTree>
    <p:extLst>
      <p:ext uri="{BB962C8B-B14F-4D97-AF65-F5344CB8AC3E}">
        <p14:creationId xmlns:p14="http://schemas.microsoft.com/office/powerpoint/2010/main" val="194532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a:bodyPr>
          <a:lstStyle/>
          <a:p>
            <a:pPr marL="0" indent="0">
              <a:buNone/>
            </a:pPr>
            <a:r>
              <a:rPr lang="en-US" dirty="0"/>
              <a:t>Prophetic significance:</a:t>
            </a:r>
          </a:p>
          <a:p>
            <a:pPr marL="0" indent="0">
              <a:buNone/>
            </a:pPr>
            <a:r>
              <a:rPr lang="en-US" baseline="30000" dirty="0" err="1"/>
              <a:t>Ezek</a:t>
            </a:r>
            <a:r>
              <a:rPr lang="en-US" baseline="30000" dirty="0"/>
              <a:t> 38.1-6 </a:t>
            </a:r>
            <a:r>
              <a:rPr lang="en-US" dirty="0"/>
              <a:t>The word of </a:t>
            </a:r>
            <a:r>
              <a:rPr lang="en-US" cap="small" dirty="0"/>
              <a:t>Adoni</a:t>
            </a:r>
            <a:r>
              <a:rPr lang="en-US" dirty="0"/>
              <a:t> came to me saying:  “Son of man, set your face toward Gog of the land of Magog, chief prince of </a:t>
            </a:r>
            <a:r>
              <a:rPr lang="en-US" dirty="0" err="1"/>
              <a:t>Meshech</a:t>
            </a:r>
            <a:r>
              <a:rPr lang="en-US" dirty="0"/>
              <a:t> and Tubal. Prophesy against him and say, thus says </a:t>
            </a:r>
            <a:r>
              <a:rPr lang="en-US" cap="small" dirty="0"/>
              <a:t>Adoni</a:t>
            </a:r>
            <a:r>
              <a:rPr lang="en-US" dirty="0"/>
              <a:t> Elohim: ‘Behold, I am against you, Gog, </a:t>
            </a:r>
          </a:p>
        </p:txBody>
      </p:sp>
    </p:spTree>
    <p:extLst>
      <p:ext uri="{BB962C8B-B14F-4D97-AF65-F5344CB8AC3E}">
        <p14:creationId xmlns:p14="http://schemas.microsoft.com/office/powerpoint/2010/main" val="915374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Prophetic significance:</a:t>
            </a:r>
          </a:p>
          <a:p>
            <a:pPr marL="0" indent="0">
              <a:buNone/>
            </a:pPr>
            <a:r>
              <a:rPr lang="en-US" baseline="30000" dirty="0" err="1"/>
              <a:t>Ezek</a:t>
            </a:r>
            <a:r>
              <a:rPr lang="en-US" baseline="30000" dirty="0"/>
              <a:t> 38.1-6 </a:t>
            </a:r>
            <a:r>
              <a:rPr lang="en-US" dirty="0"/>
              <a:t>chief prince of </a:t>
            </a:r>
            <a:r>
              <a:rPr lang="en-US" dirty="0" err="1"/>
              <a:t>Meshech</a:t>
            </a:r>
            <a:r>
              <a:rPr lang="en-US" dirty="0"/>
              <a:t> and Tubal…With them will be Persia, Cush and Put, all of them with shield and helmet, Gomer and all his troops, the house of </a:t>
            </a:r>
            <a:r>
              <a:rPr lang="en-US" dirty="0" err="1"/>
              <a:t>Togarmah</a:t>
            </a:r>
            <a:r>
              <a:rPr lang="en-US" dirty="0"/>
              <a:t> </a:t>
            </a:r>
          </a:p>
        </p:txBody>
      </p:sp>
    </p:spTree>
    <p:extLst>
      <p:ext uri="{BB962C8B-B14F-4D97-AF65-F5344CB8AC3E}">
        <p14:creationId xmlns:p14="http://schemas.microsoft.com/office/powerpoint/2010/main" val="19297138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551416" y="556753"/>
            <a:ext cx="7650479" cy="458674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endParaRPr lang="en-US" dirty="0"/>
          </a:p>
        </p:txBody>
      </p:sp>
      <p:pic>
        <p:nvPicPr>
          <p:cNvPr id="3074" name="Picture 2" descr="ezekiel 38 war | Ezekiel War (Ezekiel 38-39) :: End Times Research Ministry  in 2020 | Beast of revelation, Magog, Ezekiel">
            <a:extLst>
              <a:ext uri="{FF2B5EF4-FFF2-40B4-BE49-F238E27FC236}">
                <a16:creationId xmlns:a16="http://schemas.microsoft.com/office/drawing/2014/main" id="{1C6EDD74-0E74-4903-BC42-9953FF05A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7" y="361950"/>
            <a:ext cx="7898410" cy="4781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360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Daniel Pipes:  In the wake of the exhilarating joint UAE-Israel statement, that old sourpuss, Hanan </a:t>
            </a:r>
            <a:r>
              <a:rPr lang="en-US" altLang="en-US" dirty="0" err="1">
                <a:solidFill>
                  <a:schemeClr val="bg1"/>
                </a:solidFill>
              </a:rPr>
              <a:t>Ashrawi</a:t>
            </a:r>
            <a:r>
              <a:rPr lang="en-US" altLang="en-US" dirty="0">
                <a:solidFill>
                  <a:schemeClr val="bg1"/>
                </a:solidFill>
              </a:rPr>
              <a:t>, emerged from her hole to pronounce that "There is an erroneous assumption that the Palestinians are defeated, </a:t>
            </a:r>
          </a:p>
        </p:txBody>
      </p:sp>
    </p:spTree>
    <p:extLst>
      <p:ext uri="{BB962C8B-B14F-4D97-AF65-F5344CB8AC3E}">
        <p14:creationId xmlns:p14="http://schemas.microsoft.com/office/powerpoint/2010/main" val="41604604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and they have to accept the fact of their defeat." No, she insisted, "The Palestinians are willing, generation after generation, to continue their struggle."</a:t>
            </a:r>
          </a:p>
        </p:txBody>
      </p:sp>
    </p:spTree>
    <p:extLst>
      <p:ext uri="{BB962C8B-B14F-4D97-AF65-F5344CB8AC3E}">
        <p14:creationId xmlns:p14="http://schemas.microsoft.com/office/powerpoint/2010/main" val="32022755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dirty="0">
                <a:solidFill>
                  <a:schemeClr val="bg1"/>
                </a:solidFill>
              </a:rPr>
              <a:t>The realistic view – now dominant in Israel – holds that Palestinians never reconciled themselves to Israel's existence. To be sure, Palestinians acknowledged their weakness in 1993 by making empty promises. But, as Mrs. </a:t>
            </a:r>
            <a:r>
              <a:rPr lang="en-US" altLang="en-US" dirty="0" err="1">
                <a:solidFill>
                  <a:schemeClr val="bg1"/>
                </a:solidFill>
              </a:rPr>
              <a:t>Ashrawi</a:t>
            </a:r>
            <a:r>
              <a:rPr lang="en-US" altLang="en-US" dirty="0">
                <a:solidFill>
                  <a:schemeClr val="bg1"/>
                </a:solidFill>
              </a:rPr>
              <a:t> reiterates, they never abandoned the goal of eliminating Israel.</a:t>
            </a:r>
          </a:p>
        </p:txBody>
      </p:sp>
    </p:spTree>
    <p:extLst>
      <p:ext uri="{BB962C8B-B14F-4D97-AF65-F5344CB8AC3E}">
        <p14:creationId xmlns:p14="http://schemas.microsoft.com/office/powerpoint/2010/main" val="3924220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dirty="0"/>
              <a:t>This is UAE Israel Accord / Abrahamic Covenant is relatively minor.  Doesn’t address the dangers within and without.</a:t>
            </a:r>
          </a:p>
          <a:p>
            <a:pPr marL="0" indent="0">
              <a:buNone/>
            </a:pPr>
            <a:r>
              <a:rPr lang="en-US" dirty="0"/>
              <a:t>What will really shape history, save America from our enemies internal and external?</a:t>
            </a:r>
          </a:p>
          <a:p>
            <a:pPr marL="0" indent="0">
              <a:buNone/>
            </a:pPr>
            <a:endParaRPr lang="en-US" dirty="0"/>
          </a:p>
        </p:txBody>
      </p:sp>
    </p:spTree>
    <p:extLst>
      <p:ext uri="{BB962C8B-B14F-4D97-AF65-F5344CB8AC3E}">
        <p14:creationId xmlns:p14="http://schemas.microsoft.com/office/powerpoint/2010/main" val="37017455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endParaRPr lang="en-US" dirty="0"/>
          </a:p>
        </p:txBody>
      </p:sp>
    </p:spTree>
    <p:extLst>
      <p:ext uri="{BB962C8B-B14F-4D97-AF65-F5344CB8AC3E}">
        <p14:creationId xmlns:p14="http://schemas.microsoft.com/office/powerpoint/2010/main" val="14690760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3" name="Picture 2">
            <a:extLst>
              <a:ext uri="{FF2B5EF4-FFF2-40B4-BE49-F238E27FC236}">
                <a16:creationId xmlns:a16="http://schemas.microsoft.com/office/drawing/2014/main" id="{3B8C330F-90CC-46AD-8236-030DCB28D938}"/>
              </a:ext>
            </a:extLst>
          </p:cNvPr>
          <p:cNvPicPr>
            <a:picLocks noChangeAspect="1"/>
          </p:cNvPicPr>
          <p:nvPr/>
        </p:nvPicPr>
        <p:blipFill>
          <a:blip r:embed="rId3"/>
          <a:stretch>
            <a:fillRect/>
          </a:stretch>
        </p:blipFill>
        <p:spPr>
          <a:xfrm>
            <a:off x="1265236" y="282067"/>
            <a:ext cx="6633273" cy="4861433"/>
          </a:xfrm>
          <a:prstGeom prst="rect">
            <a:avLst/>
          </a:prstGeom>
        </p:spPr>
      </p:pic>
    </p:spTree>
    <p:extLst>
      <p:ext uri="{BB962C8B-B14F-4D97-AF65-F5344CB8AC3E}">
        <p14:creationId xmlns:p14="http://schemas.microsoft.com/office/powerpoint/2010/main" val="3640120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a:bodyPr>
          <a:lstStyle/>
          <a:p>
            <a:pPr marL="0" indent="0">
              <a:buNone/>
            </a:pPr>
            <a:r>
              <a:rPr lang="en-US" baseline="30000" dirty="0" err="1"/>
              <a:t>Yermihahu</a:t>
            </a:r>
            <a:r>
              <a:rPr lang="en-US" baseline="30000" dirty="0"/>
              <a:t>/ </a:t>
            </a:r>
            <a:r>
              <a:rPr lang="en-US" baseline="30000" dirty="0" err="1"/>
              <a:t>Jer</a:t>
            </a:r>
            <a:r>
              <a:rPr lang="en-US" baseline="30000" dirty="0"/>
              <a:t> 31 </a:t>
            </a:r>
            <a:r>
              <a:rPr lang="en-US" dirty="0"/>
              <a:t>Thus says </a:t>
            </a:r>
            <a:r>
              <a:rPr lang="en-US" cap="small" dirty="0"/>
              <a:t>Adoni</a:t>
            </a:r>
            <a:r>
              <a:rPr lang="en-US" dirty="0"/>
              <a:t>: “The people surviving the sword found grace in the wilderness— where I gave Israel rest.”  “From afar </a:t>
            </a:r>
            <a:r>
              <a:rPr lang="en-US" cap="small" dirty="0"/>
              <a:t>Adoni</a:t>
            </a:r>
            <a:r>
              <a:rPr lang="en-US" dirty="0"/>
              <a:t> appeared to me.” “Yes, I have loved you with an everlasting love. Therefore I have drawn you with lovingkindness.</a:t>
            </a:r>
          </a:p>
        </p:txBody>
      </p:sp>
    </p:spTree>
    <p:extLst>
      <p:ext uri="{BB962C8B-B14F-4D97-AF65-F5344CB8AC3E}">
        <p14:creationId xmlns:p14="http://schemas.microsoft.com/office/powerpoint/2010/main" val="18515007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3" name="Picture 2">
            <a:extLst>
              <a:ext uri="{FF2B5EF4-FFF2-40B4-BE49-F238E27FC236}">
                <a16:creationId xmlns:a16="http://schemas.microsoft.com/office/drawing/2014/main" id="{699003CB-87AD-4F5B-9EAA-5FA17AE421E4}"/>
              </a:ext>
            </a:extLst>
          </p:cNvPr>
          <p:cNvPicPr>
            <a:picLocks noChangeAspect="1"/>
          </p:cNvPicPr>
          <p:nvPr/>
        </p:nvPicPr>
        <p:blipFill>
          <a:blip r:embed="rId3"/>
          <a:stretch>
            <a:fillRect/>
          </a:stretch>
        </p:blipFill>
        <p:spPr>
          <a:xfrm>
            <a:off x="1722437" y="236530"/>
            <a:ext cx="5604136" cy="4906970"/>
          </a:xfrm>
          <a:prstGeom prst="rect">
            <a:avLst/>
          </a:prstGeom>
        </p:spPr>
      </p:pic>
    </p:spTree>
    <p:extLst>
      <p:ext uri="{BB962C8B-B14F-4D97-AF65-F5344CB8AC3E}">
        <p14:creationId xmlns:p14="http://schemas.microsoft.com/office/powerpoint/2010/main" val="29020235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5410199"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dirty="0"/>
              <a:t>Derek Prince was a British soldier in N. Africa, and describes the 700 mile retreat because of the poor British morale, dissolute officers.  </a:t>
            </a:r>
          </a:p>
        </p:txBody>
      </p:sp>
      <p:pic>
        <p:nvPicPr>
          <p:cNvPr id="3" name="Picture 2">
            <a:extLst>
              <a:ext uri="{FF2B5EF4-FFF2-40B4-BE49-F238E27FC236}">
                <a16:creationId xmlns:a16="http://schemas.microsoft.com/office/drawing/2014/main" id="{00BC9AC2-D588-478F-841B-3492ECDF8B77}"/>
              </a:ext>
            </a:extLst>
          </p:cNvPr>
          <p:cNvPicPr>
            <a:picLocks noChangeAspect="1"/>
          </p:cNvPicPr>
          <p:nvPr/>
        </p:nvPicPr>
        <p:blipFill>
          <a:blip r:embed="rId3"/>
          <a:stretch>
            <a:fillRect/>
          </a:stretch>
        </p:blipFill>
        <p:spPr>
          <a:xfrm>
            <a:off x="5684837" y="300201"/>
            <a:ext cx="2971800" cy="4543097"/>
          </a:xfrm>
          <a:prstGeom prst="rect">
            <a:avLst/>
          </a:prstGeom>
        </p:spPr>
      </p:pic>
    </p:spTree>
    <p:extLst>
      <p:ext uri="{BB962C8B-B14F-4D97-AF65-F5344CB8AC3E}">
        <p14:creationId xmlns:p14="http://schemas.microsoft.com/office/powerpoint/2010/main" val="31321510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a:bodyPr>
          <a:lstStyle/>
          <a:p>
            <a:pPr marL="0" indent="0">
              <a:buNone/>
            </a:pPr>
            <a:r>
              <a:rPr lang="en-US" sz="3600" dirty="0"/>
              <a:t>“Lord, give us leaders such that it will be for Your glory to give us victory through them.”  I continued praying this prayer every day. In due course, the British government decided to relieve the commander of their forces in the desert and to replace him with another man. The man whom they chose was a general named W.H.E. “</a:t>
            </a:r>
            <a:r>
              <a:rPr lang="en-US" sz="3600" dirty="0" err="1"/>
              <a:t>Strafer”:Gott</a:t>
            </a:r>
            <a:r>
              <a:rPr lang="en-US" sz="3600" dirty="0"/>
              <a:t>. </a:t>
            </a:r>
          </a:p>
        </p:txBody>
      </p:sp>
    </p:spTree>
    <p:extLst>
      <p:ext uri="{BB962C8B-B14F-4D97-AF65-F5344CB8AC3E}">
        <p14:creationId xmlns:p14="http://schemas.microsoft.com/office/powerpoint/2010/main" val="21391943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sz="3200" dirty="0"/>
              <a:t>He was flown to Cairo to take over command, but he was killed when his plane was shot down. At this critical juncture the British forces in this major theater of the war were left without a commander. Winston Churchill, then Prime Minister of Britain, proceeded to act largely on his own initiative. He appointed a more-or-less unknown officer, named B. L. Montgomery, who was hastily flown out from Britain.</a:t>
            </a:r>
          </a:p>
        </p:txBody>
      </p:sp>
    </p:spTree>
    <p:extLst>
      <p:ext uri="{BB962C8B-B14F-4D97-AF65-F5344CB8AC3E}">
        <p14:creationId xmlns:p14="http://schemas.microsoft.com/office/powerpoint/2010/main" val="40387724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85000" lnSpcReduction="10000"/>
          </a:bodyPr>
          <a:lstStyle/>
          <a:p>
            <a:pPr marL="0" indent="0">
              <a:buNone/>
            </a:pPr>
            <a:r>
              <a:rPr lang="en-US" dirty="0"/>
              <a:t>Montgomery was the son of an evangelical Anglican bishop. He was a man who very definitely fulfilled god’s two requirements in a leader of men. He was just and god-fearing. He was also </a:t>
            </a:r>
            <a:r>
              <a:rPr lang="en-US" dirty="0">
                <a:solidFill>
                  <a:srgbClr val="FFFF99"/>
                </a:solidFill>
              </a:rPr>
              <a:t>a man of tremendous discipline. Within two months, he had instilled a totally new sense of discipline into his officers and had thus restored the confidence of the men in their leaders.</a:t>
            </a:r>
          </a:p>
        </p:txBody>
      </p:sp>
    </p:spTree>
    <p:extLst>
      <p:ext uri="{BB962C8B-B14F-4D97-AF65-F5344CB8AC3E}">
        <p14:creationId xmlns:p14="http://schemas.microsoft.com/office/powerpoint/2010/main" val="19432330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3" name="Picture 2">
            <a:extLst>
              <a:ext uri="{FF2B5EF4-FFF2-40B4-BE49-F238E27FC236}">
                <a16:creationId xmlns:a16="http://schemas.microsoft.com/office/drawing/2014/main" id="{699003CB-87AD-4F5B-9EAA-5FA17AE421E4}"/>
              </a:ext>
            </a:extLst>
          </p:cNvPr>
          <p:cNvPicPr>
            <a:picLocks noChangeAspect="1"/>
          </p:cNvPicPr>
          <p:nvPr/>
        </p:nvPicPr>
        <p:blipFill>
          <a:blip r:embed="rId3"/>
          <a:stretch>
            <a:fillRect/>
          </a:stretch>
        </p:blipFill>
        <p:spPr>
          <a:xfrm>
            <a:off x="1722437" y="236530"/>
            <a:ext cx="5604136" cy="4906970"/>
          </a:xfrm>
          <a:prstGeom prst="rect">
            <a:avLst/>
          </a:prstGeom>
        </p:spPr>
      </p:pic>
    </p:spTree>
    <p:extLst>
      <p:ext uri="{BB962C8B-B14F-4D97-AF65-F5344CB8AC3E}">
        <p14:creationId xmlns:p14="http://schemas.microsoft.com/office/powerpoint/2010/main" val="12105806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511175" indent="-511175">
              <a:buFont typeface="+mj-lt"/>
              <a:buAutoNum type="arabicPeriod"/>
            </a:pPr>
            <a:r>
              <a:rPr lang="en-US" dirty="0"/>
              <a:t>Shaking</a:t>
            </a:r>
          </a:p>
          <a:p>
            <a:pPr marL="511175" indent="-511175">
              <a:buFont typeface="+mj-lt"/>
              <a:buAutoNum type="arabicPeriod"/>
            </a:pPr>
            <a:r>
              <a:rPr lang="en-US" dirty="0"/>
              <a:t>Repentance and return</a:t>
            </a:r>
          </a:p>
          <a:p>
            <a:pPr marL="511175" indent="-511175">
              <a:buFont typeface="+mj-lt"/>
              <a:buAutoNum type="arabicPeriod"/>
            </a:pPr>
            <a:r>
              <a:rPr lang="en-US" dirty="0"/>
              <a:t>Awakening and revival</a:t>
            </a:r>
          </a:p>
          <a:p>
            <a:pPr marL="511175" indent="-511175">
              <a:buFont typeface="+mj-lt"/>
              <a:buAutoNum type="arabicPeriod"/>
            </a:pPr>
            <a:r>
              <a:rPr lang="en-US" dirty="0"/>
              <a:t>Message of Messiah more viral than COVID</a:t>
            </a:r>
          </a:p>
          <a:p>
            <a:pPr marL="511175" indent="-511175">
              <a:buFont typeface="+mj-lt"/>
              <a:buAutoNum type="arabicPeriod"/>
            </a:pPr>
            <a:r>
              <a:rPr lang="en-US" dirty="0"/>
              <a:t>Harvest Jews and the Nations</a:t>
            </a:r>
          </a:p>
          <a:p>
            <a:pPr marL="511175" indent="-511175">
              <a:buFont typeface="+mj-lt"/>
              <a:buAutoNum type="arabicPeriod"/>
            </a:pPr>
            <a:r>
              <a:rPr lang="en-US" dirty="0"/>
              <a:t>Healing of the land.</a:t>
            </a:r>
          </a:p>
        </p:txBody>
      </p:sp>
    </p:spTree>
    <p:extLst>
      <p:ext uri="{BB962C8B-B14F-4D97-AF65-F5344CB8AC3E}">
        <p14:creationId xmlns:p14="http://schemas.microsoft.com/office/powerpoint/2010/main" val="33356494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20000"/>
          </a:bodyPr>
          <a:lstStyle/>
          <a:p>
            <a:pPr marL="0" indent="0">
              <a:buNone/>
            </a:pPr>
            <a:r>
              <a:rPr lang="en-US" baseline="30000" dirty="0"/>
              <a:t>1 </a:t>
            </a:r>
            <a:r>
              <a:rPr lang="en-US" baseline="30000" dirty="0" err="1"/>
              <a:t>Kefa</a:t>
            </a:r>
            <a:r>
              <a:rPr lang="en-US" baseline="30000" dirty="0"/>
              <a:t>/Peter 3.21-22</a:t>
            </a:r>
            <a:r>
              <a:rPr lang="en-US" dirty="0"/>
              <a:t> The water of immersion, which is not the removal of dirt from the body, but one’s pledge to keep a good conscience toward God, through the resurrection of Yeshua the Messiah. He has gone into heaven and is at the right hand of God, with angels, authorities and powers subject to him.</a:t>
            </a:r>
          </a:p>
        </p:txBody>
      </p:sp>
    </p:spTree>
    <p:extLst>
      <p:ext uri="{BB962C8B-B14F-4D97-AF65-F5344CB8AC3E}">
        <p14:creationId xmlns:p14="http://schemas.microsoft.com/office/powerpoint/2010/main" val="30596782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7" y="78923"/>
            <a:ext cx="2133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sz="2800" dirty="0"/>
              <a:t> </a:t>
            </a:r>
            <a:r>
              <a:rPr lang="en-US" sz="2800" dirty="0" err="1"/>
              <a:t>Trella</a:t>
            </a:r>
            <a:r>
              <a:rPr lang="en-US" sz="2800" dirty="0"/>
              <a:t> </a:t>
            </a:r>
            <a:r>
              <a:rPr lang="en-US" sz="2800" dirty="0" err="1"/>
              <a:t>Trometer</a:t>
            </a:r>
            <a:r>
              <a:rPr lang="en-US" sz="2800" dirty="0"/>
              <a:t> immersion 9/13/2020</a:t>
            </a:r>
          </a:p>
        </p:txBody>
      </p:sp>
      <p:pic>
        <p:nvPicPr>
          <p:cNvPr id="3" name="Picture 2">
            <a:extLst>
              <a:ext uri="{FF2B5EF4-FFF2-40B4-BE49-F238E27FC236}">
                <a16:creationId xmlns:a16="http://schemas.microsoft.com/office/drawing/2014/main" id="{4C606243-AE43-4866-B916-AE6E301987BF}"/>
              </a:ext>
            </a:extLst>
          </p:cNvPr>
          <p:cNvPicPr>
            <a:picLocks noChangeAspect="1"/>
          </p:cNvPicPr>
          <p:nvPr/>
        </p:nvPicPr>
        <p:blipFill rotWithShape="1">
          <a:blip r:embed="rId3">
            <a:extLst>
              <a:ext uri="{28A0092B-C50C-407E-A947-70E740481C1C}">
                <a14:useLocalDpi xmlns:a14="http://schemas.microsoft.com/office/drawing/2010/main" val="0"/>
              </a:ext>
            </a:extLst>
          </a:blip>
          <a:srcRect l="18965" t="32222" r="16666" b="37390"/>
          <a:stretch/>
        </p:blipFill>
        <p:spPr>
          <a:xfrm>
            <a:off x="2484437" y="155120"/>
            <a:ext cx="5943600" cy="4988380"/>
          </a:xfrm>
          <a:prstGeom prst="rect">
            <a:avLst/>
          </a:prstGeom>
        </p:spPr>
      </p:pic>
    </p:spTree>
    <p:extLst>
      <p:ext uri="{BB962C8B-B14F-4D97-AF65-F5344CB8AC3E}">
        <p14:creationId xmlns:p14="http://schemas.microsoft.com/office/powerpoint/2010/main" val="32420097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2819399"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sz="2800" dirty="0" err="1"/>
              <a:t>Trella</a:t>
            </a:r>
            <a:r>
              <a:rPr lang="en-US" sz="2800" dirty="0"/>
              <a:t> </a:t>
            </a:r>
            <a:r>
              <a:rPr lang="en-US" sz="2800" dirty="0" err="1"/>
              <a:t>Trometer</a:t>
            </a:r>
            <a:r>
              <a:rPr lang="en-US" sz="2800" dirty="0"/>
              <a:t> immersion 9/13/2020</a:t>
            </a:r>
          </a:p>
        </p:txBody>
      </p:sp>
      <p:pic>
        <p:nvPicPr>
          <p:cNvPr id="3" name="Picture 2">
            <a:extLst>
              <a:ext uri="{FF2B5EF4-FFF2-40B4-BE49-F238E27FC236}">
                <a16:creationId xmlns:a16="http://schemas.microsoft.com/office/drawing/2014/main" id="{EB592D91-A0CC-406D-A27A-A1F58B5E54C0}"/>
              </a:ext>
            </a:extLst>
          </p:cNvPr>
          <p:cNvPicPr>
            <a:picLocks noChangeAspect="1"/>
          </p:cNvPicPr>
          <p:nvPr/>
        </p:nvPicPr>
        <p:blipFill rotWithShape="1">
          <a:blip r:embed="rId3">
            <a:extLst>
              <a:ext uri="{28A0092B-C50C-407E-A947-70E740481C1C}">
                <a14:useLocalDpi xmlns:a14="http://schemas.microsoft.com/office/drawing/2010/main" val="0"/>
              </a:ext>
            </a:extLst>
          </a:blip>
          <a:srcRect l="16855" t="40192" r="26180" b="30435"/>
          <a:stretch/>
        </p:blipFill>
        <p:spPr>
          <a:xfrm>
            <a:off x="3197947" y="244475"/>
            <a:ext cx="5306290" cy="4864099"/>
          </a:xfrm>
          <a:prstGeom prst="rect">
            <a:avLst/>
          </a:prstGeom>
        </p:spPr>
      </p:pic>
    </p:spTree>
    <p:extLst>
      <p:ext uri="{BB962C8B-B14F-4D97-AF65-F5344CB8AC3E}">
        <p14:creationId xmlns:p14="http://schemas.microsoft.com/office/powerpoint/2010/main" val="2837424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20000"/>
          </a:bodyPr>
          <a:lstStyle/>
          <a:p>
            <a:pPr marL="0" indent="0">
              <a:buNone/>
            </a:pPr>
            <a:r>
              <a:rPr lang="en-US" baseline="30000" dirty="0" err="1"/>
              <a:t>Yermihahu</a:t>
            </a:r>
            <a:r>
              <a:rPr lang="en-US" baseline="30000" dirty="0"/>
              <a:t>/ </a:t>
            </a:r>
            <a:r>
              <a:rPr lang="en-US" baseline="30000" dirty="0" err="1"/>
              <a:t>Jer</a:t>
            </a:r>
            <a:r>
              <a:rPr lang="en-US" baseline="30000" dirty="0"/>
              <a:t> 31 </a:t>
            </a:r>
            <a:r>
              <a:rPr lang="en-US" dirty="0"/>
              <a:t>For there will be a day when watchmen will call out  in the hill country of Ephraim, ‘Arise, let us go up to Zion, to Adonai our God.’”  For thus says </a:t>
            </a:r>
            <a:r>
              <a:rPr lang="en-US" cap="small" dirty="0"/>
              <a:t>Adoni </a:t>
            </a:r>
            <a:r>
              <a:rPr lang="en-US" dirty="0"/>
              <a:t>: “Sing aloud with joy for Jacob! Shout with the chief of the nations! Proclaim, give praise, and say: ‘</a:t>
            </a:r>
            <a:r>
              <a:rPr lang="en-US" cap="small" dirty="0"/>
              <a:t>Adoni</a:t>
            </a:r>
            <a:r>
              <a:rPr lang="en-US" dirty="0"/>
              <a:t>, save your people, the remnant of Israel!’</a:t>
            </a:r>
          </a:p>
        </p:txBody>
      </p:sp>
    </p:spTree>
    <p:extLst>
      <p:ext uri="{BB962C8B-B14F-4D97-AF65-F5344CB8AC3E}">
        <p14:creationId xmlns:p14="http://schemas.microsoft.com/office/powerpoint/2010/main" val="1483405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2254423"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sz="2800" dirty="0"/>
              <a:t>Rhonda Weaver immersion 9/13/2020</a:t>
            </a:r>
          </a:p>
        </p:txBody>
      </p:sp>
      <p:pic>
        <p:nvPicPr>
          <p:cNvPr id="3" name="Picture 2">
            <a:extLst>
              <a:ext uri="{FF2B5EF4-FFF2-40B4-BE49-F238E27FC236}">
                <a16:creationId xmlns:a16="http://schemas.microsoft.com/office/drawing/2014/main" id="{EEBC5080-51F2-4CD8-9588-CCDA1B5130E1}"/>
              </a:ext>
            </a:extLst>
          </p:cNvPr>
          <p:cNvPicPr>
            <a:picLocks noChangeAspect="1"/>
          </p:cNvPicPr>
          <p:nvPr/>
        </p:nvPicPr>
        <p:blipFill rotWithShape="1">
          <a:blip r:embed="rId3">
            <a:extLst>
              <a:ext uri="{28A0092B-C50C-407E-A947-70E740481C1C}">
                <a14:useLocalDpi xmlns:a14="http://schemas.microsoft.com/office/drawing/2010/main" val="0"/>
              </a:ext>
            </a:extLst>
          </a:blip>
          <a:srcRect b="48178"/>
          <a:stretch/>
        </p:blipFill>
        <p:spPr>
          <a:xfrm>
            <a:off x="2529061" y="819150"/>
            <a:ext cx="6249814" cy="4318363"/>
          </a:xfrm>
          <a:prstGeom prst="rect">
            <a:avLst/>
          </a:prstGeom>
        </p:spPr>
      </p:pic>
    </p:spTree>
    <p:extLst>
      <p:ext uri="{BB962C8B-B14F-4D97-AF65-F5344CB8AC3E}">
        <p14:creationId xmlns:p14="http://schemas.microsoft.com/office/powerpoint/2010/main" val="5433479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207095" y="317176"/>
            <a:ext cx="6584156" cy="405795"/>
          </a:xfrm>
        </p:spPr>
        <p:txBody>
          <a:bodyPr/>
          <a:lstStyle/>
          <a:p>
            <a:pPr eaLnBrk="1" hangingPunct="1"/>
            <a:r>
              <a:rPr lang="en-US" altLang="en-US" sz="2016" dirty="0" err="1">
                <a:solidFill>
                  <a:srgbClr val="FFFF00"/>
                </a:solidFill>
              </a:rPr>
              <a:t>Yirmeyahu</a:t>
            </a:r>
            <a:r>
              <a:rPr lang="en-US" altLang="en-US" sz="2016" dirty="0">
                <a:solidFill>
                  <a:srgbClr val="FFFF00"/>
                </a:solidFill>
              </a:rPr>
              <a:t> (Jeremiah) 31:10 (CJB)</a:t>
            </a:r>
            <a:endParaRPr lang="en-US" altLang="en-US" sz="2016" dirty="0">
              <a:solidFill>
                <a:srgbClr val="FFFF00"/>
              </a:solidFill>
              <a:cs typeface="Vilna" pitchFamily="2" charset="-79"/>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548679" y="651371"/>
            <a:ext cx="7900988" cy="4554041"/>
          </a:xfrm>
        </p:spPr>
        <p:txBody>
          <a:bodyPr>
            <a:normAutofit/>
          </a:bodyPr>
          <a:lstStyle/>
          <a:p>
            <a:pPr marL="0" indent="2286" algn="r" rtl="1"/>
            <a:r>
              <a:rPr lang="he-IL" sz="4321" b="1" dirty="0">
                <a:latin typeface="David" panose="020E0502060401010101" pitchFamily="34" charset="-79"/>
                <a:cs typeface="David" panose="020E0502060401010101" pitchFamily="34" charset="-79"/>
              </a:rPr>
              <a:t>כִּֽי־פָדָ֥ה יְיָ אֶֽת־יַעֲקֹ֑ב וּגְאָל֕וֹ מִיַּ֖ד חָזָ֥ק מִמֶּֽנּוּ׃ </a:t>
            </a:r>
            <a:endParaRPr lang="en-US" sz="4321" b="1" dirty="0">
              <a:latin typeface="David" panose="020E0502060401010101" pitchFamily="34" charset="-79"/>
              <a:cs typeface="David" panose="020E0502060401010101" pitchFamily="34" charset="-79"/>
            </a:endParaRPr>
          </a:p>
          <a:p>
            <a:pPr marL="0" indent="0">
              <a:buNone/>
            </a:pPr>
            <a:r>
              <a:rPr lang="en-US" sz="4000" dirty="0"/>
              <a:t>For </a:t>
            </a:r>
            <a:r>
              <a:rPr lang="en-US" sz="4000" cap="small" dirty="0"/>
              <a:t>Adoni</a:t>
            </a:r>
            <a:r>
              <a:rPr lang="en-US" sz="4000" dirty="0"/>
              <a:t> has ransomed </a:t>
            </a:r>
            <a:r>
              <a:rPr lang="en-US" sz="4000" dirty="0" err="1"/>
              <a:t>Ya‘akov</a:t>
            </a:r>
            <a:r>
              <a:rPr lang="en-US" sz="4000" dirty="0"/>
              <a:t>, redeemed him from hands too strong for him.</a:t>
            </a:r>
            <a:endParaRPr lang="en-US" sz="4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092660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207095" y="317176"/>
            <a:ext cx="6584156" cy="405795"/>
          </a:xfrm>
        </p:spPr>
        <p:txBody>
          <a:bodyPr/>
          <a:lstStyle/>
          <a:p>
            <a:pPr eaLnBrk="1" hangingPunct="1"/>
            <a:r>
              <a:rPr lang="en-US" altLang="en-US" sz="2016" dirty="0" err="1">
                <a:solidFill>
                  <a:srgbClr val="FFFF00"/>
                </a:solidFill>
              </a:rPr>
              <a:t>Yirmeyahu</a:t>
            </a:r>
            <a:r>
              <a:rPr lang="en-US" altLang="en-US" sz="2016" dirty="0">
                <a:solidFill>
                  <a:srgbClr val="FFFF00"/>
                </a:solidFill>
              </a:rPr>
              <a:t> (Jeremiah) 31:11 (CJB)</a:t>
            </a:r>
            <a:endParaRPr lang="en-US" altLang="en-US" sz="2016" dirty="0">
              <a:solidFill>
                <a:srgbClr val="FFFF00"/>
              </a:solidFill>
              <a:cs typeface="Vilna" pitchFamily="2" charset="-79"/>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548679" y="651371"/>
            <a:ext cx="7900988" cy="4554041"/>
          </a:xfrm>
        </p:spPr>
        <p:txBody>
          <a:bodyPr>
            <a:normAutofit fontScale="92500"/>
          </a:bodyPr>
          <a:lstStyle/>
          <a:p>
            <a:pPr marL="0" indent="0" algn="r" rtl="1">
              <a:buNone/>
            </a:pPr>
            <a:r>
              <a:rPr lang="he-IL" sz="3889" b="1" dirty="0">
                <a:latin typeface="David" panose="020E0502060401010101" pitchFamily="34" charset="-79"/>
                <a:cs typeface="David" panose="020E0502060401010101" pitchFamily="34" charset="-79"/>
              </a:rPr>
              <a:t>וּבָאוּ֮ וְרִנְּנ֣וּ בִמְרוֹם־צִיּוֹן֒ וְנָהֲר֞וּ אֶל־ט֣וּב יְיָ עַל־דָּגָן֙ וְעַל־תִּירֹ֣שׁ וְעַל־יִצְהָ֔ר וְעַל־בְּנֵי־צֹ֖אן וּבָקָ֑ר וְהָיְתָ֤ה נַפְשָׁם֙ כְּגַ֣ן רָוֶ֔ה וְלֹא־יוֹסִ֥יפוּ לְדַאֲבָ֖ה עֽוֹד׃ </a:t>
            </a:r>
            <a:endParaRPr lang="en-US" sz="3889" b="1" dirty="0">
              <a:latin typeface="David" panose="020E0502060401010101" pitchFamily="34" charset="-79"/>
              <a:cs typeface="David" panose="020E0502060401010101" pitchFamily="34" charset="-79"/>
            </a:endParaRPr>
          </a:p>
          <a:p>
            <a:pPr marL="0" indent="0">
              <a:buNone/>
            </a:pPr>
            <a:r>
              <a:rPr lang="en-US" sz="2808" dirty="0"/>
              <a:t>They will come and sing on the heights of </a:t>
            </a:r>
            <a:r>
              <a:rPr lang="en-US" sz="2808" dirty="0" err="1"/>
              <a:t>Tziyon</a:t>
            </a:r>
            <a:r>
              <a:rPr lang="en-US" sz="2808" dirty="0"/>
              <a:t>, streaming to the goodness of Adoni,</a:t>
            </a:r>
            <a:br>
              <a:rPr lang="en-US" sz="2808" dirty="0"/>
            </a:br>
            <a:r>
              <a:rPr lang="en-US" sz="2808" dirty="0"/>
              <a:t>to the grain, the wine, the olive oil, and the young of the flock and the herd. They themselves will be like a well-watered garden, never to languish again.</a:t>
            </a:r>
            <a:endParaRPr lang="en-US" sz="2808"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0543094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207095" y="317176"/>
            <a:ext cx="6584156" cy="405795"/>
          </a:xfrm>
        </p:spPr>
        <p:txBody>
          <a:bodyPr/>
          <a:lstStyle/>
          <a:p>
            <a:pPr eaLnBrk="1" hangingPunct="1"/>
            <a:r>
              <a:rPr lang="en-US" altLang="en-US" sz="2016" dirty="0" err="1">
                <a:solidFill>
                  <a:srgbClr val="FFFF00"/>
                </a:solidFill>
              </a:rPr>
              <a:t>Yirmeyahu</a:t>
            </a:r>
            <a:r>
              <a:rPr lang="en-US" altLang="en-US" sz="2016" dirty="0">
                <a:solidFill>
                  <a:srgbClr val="FFFF00"/>
                </a:solidFill>
              </a:rPr>
              <a:t> (Jeremiah) 31:12 (CJB)</a:t>
            </a:r>
            <a:endParaRPr lang="en-US" altLang="en-US" sz="2016" dirty="0">
              <a:solidFill>
                <a:srgbClr val="FFFF00"/>
              </a:solidFill>
              <a:cs typeface="Vilna" pitchFamily="2" charset="-79"/>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548679" y="651371"/>
            <a:ext cx="7900988" cy="4554041"/>
          </a:xfrm>
        </p:spPr>
        <p:txBody>
          <a:bodyPr>
            <a:normAutofit/>
          </a:bodyPr>
          <a:lstStyle/>
          <a:p>
            <a:pPr marL="0" indent="0" algn="r" rtl="1">
              <a:buNone/>
            </a:pPr>
            <a:r>
              <a:rPr lang="he-IL" sz="4177" b="1" dirty="0">
                <a:latin typeface="David" panose="020E0502060401010101" pitchFamily="34" charset="-79"/>
                <a:cs typeface="David" panose="020E0502060401010101" pitchFamily="34" charset="-79"/>
              </a:rPr>
              <a:t>אָ֣ז תִּשְׂמַ֤ח בְּתוּלָה֙ בְּמָח֔וֹל וּבַחֻרִ֥ים וּזְקֵנִ֖ים </a:t>
            </a:r>
            <a:r>
              <a:rPr lang="he-IL" sz="4177" b="1" dirty="0">
                <a:solidFill>
                  <a:srgbClr val="FFFF00"/>
                </a:solidFill>
                <a:latin typeface="David" panose="020E0502060401010101" pitchFamily="34" charset="-79"/>
                <a:cs typeface="David" panose="020E0502060401010101" pitchFamily="34" charset="-79"/>
              </a:rPr>
              <a:t>יַחְדָּ֑ו</a:t>
            </a:r>
            <a:r>
              <a:rPr lang="he-IL" sz="4177" b="1" dirty="0">
                <a:latin typeface="David" panose="020E0502060401010101" pitchFamily="34" charset="-79"/>
                <a:cs typeface="David" panose="020E0502060401010101" pitchFamily="34" charset="-79"/>
              </a:rPr>
              <a:t> וְהָפַכְתִּ֨י אֶבְלָ֤ם לְשָׂשׂוֹן֙ וְנִ֣חַמְתִּ֔ים וְשִׂמַּחְתִּ֖ים מִיגוֹנָֽם׃ </a:t>
            </a:r>
            <a:endParaRPr lang="en-US" sz="4177" b="1" dirty="0">
              <a:latin typeface="David" panose="020E0502060401010101" pitchFamily="34" charset="-79"/>
              <a:cs typeface="David" panose="020E0502060401010101" pitchFamily="34" charset="-79"/>
            </a:endParaRPr>
          </a:p>
          <a:p>
            <a:pPr marL="0" indent="0" rtl="1">
              <a:buNone/>
            </a:pPr>
            <a:r>
              <a:rPr lang="en-US" sz="3024" dirty="0"/>
              <a:t>“Then the virgin will dance for joy,</a:t>
            </a:r>
            <a:br>
              <a:rPr lang="en-US" sz="3024" dirty="0"/>
            </a:br>
            <a:r>
              <a:rPr lang="en-US" sz="3024" dirty="0"/>
              <a:t>young men and old men </a:t>
            </a:r>
            <a:r>
              <a:rPr lang="en-US" sz="3024" dirty="0">
                <a:solidFill>
                  <a:srgbClr val="FFFF99"/>
                </a:solidFill>
              </a:rPr>
              <a:t>together</a:t>
            </a:r>
            <a:r>
              <a:rPr lang="en-US" sz="3024" dirty="0"/>
              <a:t>;</a:t>
            </a:r>
            <a:br>
              <a:rPr lang="en-US" sz="3024" dirty="0"/>
            </a:br>
            <a:r>
              <a:rPr lang="en-US" sz="3024" dirty="0"/>
              <a:t>for I will turn their mourning into joy,</a:t>
            </a:r>
            <a:br>
              <a:rPr lang="en-US" sz="3024" dirty="0"/>
            </a:br>
            <a:r>
              <a:rPr lang="en-US" sz="3024" dirty="0"/>
              <a:t>comfort and gladden them after their sorrow.</a:t>
            </a:r>
            <a:endParaRPr lang="en-US" sz="3024"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4311619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207095" y="317176"/>
            <a:ext cx="6584156" cy="405795"/>
          </a:xfrm>
        </p:spPr>
        <p:txBody>
          <a:bodyPr/>
          <a:lstStyle/>
          <a:p>
            <a:pPr eaLnBrk="1" hangingPunct="1"/>
            <a:r>
              <a:rPr lang="en-US" altLang="en-US" sz="2016" dirty="0" err="1">
                <a:solidFill>
                  <a:srgbClr val="FFFF00"/>
                </a:solidFill>
              </a:rPr>
              <a:t>Yirmeyahu</a:t>
            </a:r>
            <a:r>
              <a:rPr lang="en-US" altLang="en-US" sz="2016" dirty="0">
                <a:solidFill>
                  <a:srgbClr val="FFFF00"/>
                </a:solidFill>
              </a:rPr>
              <a:t> (Jeremiah) 31:13 (CJB)</a:t>
            </a:r>
            <a:endParaRPr lang="en-US" altLang="en-US" sz="2016" dirty="0">
              <a:solidFill>
                <a:srgbClr val="FFFF00"/>
              </a:solidFill>
              <a:cs typeface="Vilna" pitchFamily="2" charset="-79"/>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548679" y="651371"/>
            <a:ext cx="7900988" cy="4554041"/>
          </a:xfrm>
        </p:spPr>
        <p:txBody>
          <a:bodyPr>
            <a:normAutofit/>
          </a:bodyPr>
          <a:lstStyle/>
          <a:p>
            <a:pPr marL="0" indent="2286" algn="r" rtl="1"/>
            <a:r>
              <a:rPr lang="he-IL" sz="4321" b="1" dirty="0">
                <a:latin typeface="David" panose="020E0502060401010101" pitchFamily="34" charset="-79"/>
                <a:cs typeface="David" panose="020E0502060401010101" pitchFamily="34" charset="-79"/>
              </a:rPr>
              <a:t>וְרִוֵּיתִ֛י נֶ֥פֶשׁ הַכֹּהֲנִ֖ים דָּ֑שֶׁן וְעַמִּ֛י אֶת־טוּבִ֥י יִשְׂבָּ֖עוּ נְאֻם־יְיָ </a:t>
            </a:r>
            <a:endParaRPr lang="en-US" sz="4321" b="1" dirty="0">
              <a:latin typeface="David" panose="020E0502060401010101" pitchFamily="34" charset="-79"/>
              <a:cs typeface="David" panose="020E0502060401010101" pitchFamily="34" charset="-79"/>
            </a:endParaRPr>
          </a:p>
          <a:p>
            <a:pPr marL="0" indent="2286" rtl="1"/>
            <a:endParaRPr lang="en-US" sz="2304" dirty="0"/>
          </a:p>
          <a:p>
            <a:pPr marL="0" indent="0" rtl="1">
              <a:buNone/>
            </a:pPr>
            <a:r>
              <a:rPr lang="en-US" sz="4000" dirty="0"/>
              <a:t>“</a:t>
            </a:r>
            <a:r>
              <a:rPr lang="en-US" sz="4000" baseline="30000" dirty="0"/>
              <a:t> </a:t>
            </a:r>
            <a:r>
              <a:rPr lang="en-US" sz="4000" dirty="0"/>
              <a:t>I will give the cohanim their fill of rich food, and my people will be satisfied with my bounty,” says </a:t>
            </a:r>
            <a:r>
              <a:rPr lang="en-US" sz="4000" cap="small" dirty="0"/>
              <a:t>Adoni</a:t>
            </a:r>
            <a:r>
              <a:rPr lang="en-US" sz="4000" dirty="0"/>
              <a:t>.</a:t>
            </a:r>
            <a:endParaRPr lang="en-US" sz="4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6882196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baseline="30000" dirty="0" err="1"/>
              <a:t>Yeshayau</a:t>
            </a:r>
            <a:r>
              <a:rPr lang="en-US" baseline="30000" dirty="0"/>
              <a:t> /Is 43.1-3</a:t>
            </a:r>
            <a:r>
              <a:rPr lang="en-US" dirty="0"/>
              <a:t> But now this is what Adonai says, he who created you, </a:t>
            </a:r>
            <a:r>
              <a:rPr lang="en-US" dirty="0" err="1"/>
              <a:t>Ya‘akov</a:t>
            </a:r>
            <a:r>
              <a:rPr lang="en-US" dirty="0"/>
              <a:t>, he who formed you, Isra’el: “Don’t be afraid, for I have redeemed you; I am calling you by your name; you are mine. When you </a:t>
            </a:r>
            <a:r>
              <a:rPr lang="en-US" dirty="0">
                <a:solidFill>
                  <a:srgbClr val="FFFF99"/>
                </a:solidFill>
              </a:rPr>
              <a:t>pass through water, </a:t>
            </a:r>
            <a:endParaRPr lang="en-US" dirty="0"/>
          </a:p>
        </p:txBody>
      </p:sp>
    </p:spTree>
    <p:extLst>
      <p:ext uri="{BB962C8B-B14F-4D97-AF65-F5344CB8AC3E}">
        <p14:creationId xmlns:p14="http://schemas.microsoft.com/office/powerpoint/2010/main" val="969976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baseline="30000" dirty="0" err="1"/>
              <a:t>Yeshayau</a:t>
            </a:r>
            <a:r>
              <a:rPr lang="en-US" baseline="30000" dirty="0"/>
              <a:t> /Is 43.1-3</a:t>
            </a:r>
            <a:r>
              <a:rPr lang="en-US" dirty="0"/>
              <a:t> </a:t>
            </a:r>
            <a:r>
              <a:rPr lang="en-US" dirty="0">
                <a:solidFill>
                  <a:srgbClr val="FFFF99"/>
                </a:solidFill>
              </a:rPr>
              <a:t>I will be with you</a:t>
            </a:r>
            <a:r>
              <a:rPr lang="en-US" dirty="0"/>
              <a:t>; when you pass through rivers, they will not overwhelm you; </a:t>
            </a:r>
            <a:r>
              <a:rPr lang="en-US" dirty="0">
                <a:solidFill>
                  <a:srgbClr val="FFFF99"/>
                </a:solidFill>
              </a:rPr>
              <a:t>when you walk through fire</a:t>
            </a:r>
            <a:r>
              <a:rPr lang="en-US" dirty="0"/>
              <a:t>, you will not be scorched — the flame will not burn you. For I am Adonai, your God, the Holy One of Isra’el, your Savior —</a:t>
            </a:r>
          </a:p>
        </p:txBody>
      </p:sp>
    </p:spTree>
    <p:extLst>
      <p:ext uri="{BB962C8B-B14F-4D97-AF65-F5344CB8AC3E}">
        <p14:creationId xmlns:p14="http://schemas.microsoft.com/office/powerpoint/2010/main" val="40378617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20000"/>
          </a:bodyPr>
          <a:lstStyle/>
          <a:p>
            <a:pPr marL="0" indent="0">
              <a:buNone/>
            </a:pPr>
            <a:r>
              <a:rPr lang="en-US" dirty="0"/>
              <a:t>The words of Abraham Lincoln, at another crisis time in American history: It is rather for us to be here dedicated to the great task remaining before us—that from these honored dead we take increased devotion to that cause for which they gave the last full measure of devotion—that we here highly resolve that…</a:t>
            </a:r>
          </a:p>
        </p:txBody>
      </p:sp>
    </p:spTree>
    <p:extLst>
      <p:ext uri="{BB962C8B-B14F-4D97-AF65-F5344CB8AC3E}">
        <p14:creationId xmlns:p14="http://schemas.microsoft.com/office/powerpoint/2010/main" val="31583042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this nation, under God, shall have a new birth of freedom—and that government of the people, by the people, for the people, shall not perish from the earth.</a:t>
            </a:r>
          </a:p>
        </p:txBody>
      </p:sp>
    </p:spTree>
    <p:extLst>
      <p:ext uri="{BB962C8B-B14F-4D97-AF65-F5344CB8AC3E}">
        <p14:creationId xmlns:p14="http://schemas.microsoft.com/office/powerpoint/2010/main" val="35169681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a:t>1K 8.38</a:t>
            </a:r>
            <a:r>
              <a:rPr lang="en-US" dirty="0"/>
              <a:t> when prayer or supplication is made by anyone or by all Your people Israel—</a:t>
            </a:r>
            <a:r>
              <a:rPr lang="en-US" dirty="0">
                <a:solidFill>
                  <a:srgbClr val="FFFF99"/>
                </a:solidFill>
              </a:rPr>
              <a:t>each knowing the plague of his own heart</a:t>
            </a:r>
          </a:p>
        </p:txBody>
      </p:sp>
    </p:spTree>
    <p:extLst>
      <p:ext uri="{BB962C8B-B14F-4D97-AF65-F5344CB8AC3E}">
        <p14:creationId xmlns:p14="http://schemas.microsoft.com/office/powerpoint/2010/main" val="725101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20000"/>
          </a:bodyPr>
          <a:lstStyle/>
          <a:p>
            <a:pPr marL="0" indent="0">
              <a:buNone/>
            </a:pPr>
            <a:r>
              <a:rPr lang="en-US" baseline="30000" dirty="0" err="1"/>
              <a:t>Yermihahu</a:t>
            </a:r>
            <a:r>
              <a:rPr lang="en-US" baseline="30000" dirty="0"/>
              <a:t>/ </a:t>
            </a:r>
            <a:r>
              <a:rPr lang="en-US" baseline="30000" dirty="0" err="1"/>
              <a:t>Jer</a:t>
            </a:r>
            <a:r>
              <a:rPr lang="en-US" baseline="30000" dirty="0"/>
              <a:t> 31 </a:t>
            </a:r>
            <a:r>
              <a:rPr lang="en-US" dirty="0"/>
              <a:t>Behold, </a:t>
            </a:r>
            <a:r>
              <a:rPr lang="en-US" dirty="0">
                <a:solidFill>
                  <a:srgbClr val="FFFF99"/>
                </a:solidFill>
              </a:rPr>
              <a:t>I will bring them from the north country, and I will gather them from the ends of the earth</a:t>
            </a:r>
            <a:r>
              <a:rPr lang="en-US" dirty="0"/>
              <a:t>— among them the blind and the lame, the pregnant together with she who is in labor with child. A great throng will return here. With weeping and supplications they will come. I will bring them,</a:t>
            </a:r>
          </a:p>
        </p:txBody>
      </p:sp>
    </p:spTree>
    <p:extLst>
      <p:ext uri="{BB962C8B-B14F-4D97-AF65-F5344CB8AC3E}">
        <p14:creationId xmlns:p14="http://schemas.microsoft.com/office/powerpoint/2010/main" val="24899945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20000"/>
          </a:bodyPr>
          <a:lstStyle/>
          <a:p>
            <a:pPr marL="0" indent="0">
              <a:buNone/>
            </a:pPr>
            <a:r>
              <a:rPr lang="en-US" baseline="30000" dirty="0" err="1"/>
              <a:t>Divrei</a:t>
            </a:r>
            <a:r>
              <a:rPr lang="en-US" baseline="30000" dirty="0"/>
              <a:t> </a:t>
            </a:r>
            <a:r>
              <a:rPr lang="en-US" baseline="30000" dirty="0" err="1"/>
              <a:t>Yamin</a:t>
            </a:r>
            <a:r>
              <a:rPr lang="en-US" baseline="30000" dirty="0"/>
              <a:t> </a:t>
            </a:r>
            <a:r>
              <a:rPr lang="he-IL" baseline="30000" dirty="0"/>
              <a:t>ב</a:t>
            </a:r>
            <a:r>
              <a:rPr lang="en-US" baseline="30000" dirty="0"/>
              <a:t> /2 Chron 713-14</a:t>
            </a:r>
            <a:r>
              <a:rPr lang="en-US" dirty="0"/>
              <a:t> If I shut up the sky, so that there is </a:t>
            </a:r>
            <a:r>
              <a:rPr lang="en-US" dirty="0">
                <a:solidFill>
                  <a:srgbClr val="FFFF99"/>
                </a:solidFill>
              </a:rPr>
              <a:t>no rain</a:t>
            </a:r>
            <a:r>
              <a:rPr lang="en-US" dirty="0"/>
              <a:t>; or if I order </a:t>
            </a:r>
            <a:r>
              <a:rPr lang="en-US" dirty="0">
                <a:solidFill>
                  <a:srgbClr val="FFFF99"/>
                </a:solidFill>
              </a:rPr>
              <a:t>locusts to devour the land</a:t>
            </a:r>
            <a:r>
              <a:rPr lang="en-US" dirty="0"/>
              <a:t>; or if I send an </a:t>
            </a:r>
            <a:r>
              <a:rPr lang="en-US" dirty="0">
                <a:solidFill>
                  <a:srgbClr val="FFFF99"/>
                </a:solidFill>
              </a:rPr>
              <a:t>epidemic of sickness </a:t>
            </a:r>
            <a:r>
              <a:rPr lang="en-US" dirty="0"/>
              <a:t>among my people; then, if my people, who bear my name, will humble themselves, pray, seek my face and turn from their evil ways, I will hear from heaven, forgive their sin and heal their land. </a:t>
            </a:r>
          </a:p>
        </p:txBody>
      </p:sp>
    </p:spTree>
    <p:extLst>
      <p:ext uri="{BB962C8B-B14F-4D97-AF65-F5344CB8AC3E}">
        <p14:creationId xmlns:p14="http://schemas.microsoft.com/office/powerpoint/2010/main" val="1381853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baseline="30000" dirty="0" err="1"/>
              <a:t>Yoel</a:t>
            </a:r>
            <a:r>
              <a:rPr lang="en-US" baseline="30000" dirty="0"/>
              <a:t> 2.12-14</a:t>
            </a:r>
            <a:r>
              <a:rPr lang="en-US" dirty="0"/>
              <a:t> “Yet even now,” says </a:t>
            </a:r>
            <a:r>
              <a:rPr lang="en-US" cap="small" dirty="0"/>
              <a:t>Adoni</a:t>
            </a:r>
            <a:r>
              <a:rPr lang="en-US" dirty="0"/>
              <a:t>, “turn to me with all your heart, with fasting, weeping and lamenting.” Tear your heart, not your garments; and turn to </a:t>
            </a:r>
            <a:r>
              <a:rPr lang="en-US" cap="small" dirty="0"/>
              <a:t>Adoni</a:t>
            </a:r>
            <a:r>
              <a:rPr lang="en-US" dirty="0"/>
              <a:t> your God. For he is merciful and compassionate, slow to anger, rich in grace, </a:t>
            </a:r>
          </a:p>
        </p:txBody>
      </p:sp>
    </p:spTree>
    <p:extLst>
      <p:ext uri="{BB962C8B-B14F-4D97-AF65-F5344CB8AC3E}">
        <p14:creationId xmlns:p14="http://schemas.microsoft.com/office/powerpoint/2010/main" val="23181217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err="1"/>
              <a:t>Yoel</a:t>
            </a:r>
            <a:r>
              <a:rPr lang="en-US" baseline="30000" dirty="0"/>
              <a:t> 2.12-14</a:t>
            </a:r>
            <a:r>
              <a:rPr lang="en-US" dirty="0"/>
              <a:t> and willing to change his mind about disaster. Who knows? He may turn, change his mind and leave a blessing behind him.</a:t>
            </a:r>
          </a:p>
        </p:txBody>
      </p:sp>
    </p:spTree>
    <p:extLst>
      <p:ext uri="{BB962C8B-B14F-4D97-AF65-F5344CB8AC3E}">
        <p14:creationId xmlns:p14="http://schemas.microsoft.com/office/powerpoint/2010/main" val="28092297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marL="0" indent="0">
              <a:buNone/>
            </a:pPr>
            <a:r>
              <a:rPr lang="en-US" dirty="0"/>
              <a:t>The election will not save us.  We need a culture change, only by a spiritual renewal.  Such transformation has happened before in history: Wesley, Fiji Islands, Hebrides, Yeshua movement 1970’s.</a:t>
            </a:r>
          </a:p>
          <a:p>
            <a:pPr marL="0" indent="0">
              <a:buNone/>
            </a:pPr>
            <a:r>
              <a:rPr lang="en-US" dirty="0"/>
              <a:t>By intercession… continued tomorrow.  Hear the </a:t>
            </a:r>
            <a:r>
              <a:rPr lang="en-US"/>
              <a:t>shofar call…</a:t>
            </a:r>
            <a:endParaRPr lang="en-US" dirty="0"/>
          </a:p>
        </p:txBody>
      </p:sp>
    </p:spTree>
    <p:extLst>
      <p:ext uri="{BB962C8B-B14F-4D97-AF65-F5344CB8AC3E}">
        <p14:creationId xmlns:p14="http://schemas.microsoft.com/office/powerpoint/2010/main" val="38113249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The day, Yom </a:t>
            </a:r>
            <a:r>
              <a:rPr lang="en-US" dirty="0" err="1"/>
              <a:t>T’ruah</a:t>
            </a:r>
            <a:r>
              <a:rPr lang="en-US" dirty="0"/>
              <a:t>, </a:t>
            </a:r>
            <a:r>
              <a:rPr lang="he-IL" b="1" dirty="0">
                <a:latin typeface="David" panose="020E0502060401010101" pitchFamily="34" charset="-79"/>
                <a:cs typeface="David" panose="020E0502060401010101" pitchFamily="34" charset="-79"/>
              </a:rPr>
              <a:t>יוֹם תְּרוּעָה</a:t>
            </a:r>
            <a:endParaRPr lang="en-US" b="1" dirty="0">
              <a:latin typeface="David" panose="020E0502060401010101" pitchFamily="34" charset="-79"/>
              <a:cs typeface="David" panose="020E0502060401010101" pitchFamily="34" charset="-79"/>
            </a:endParaRPr>
          </a:p>
          <a:p>
            <a:pPr marL="0" indent="0">
              <a:buNone/>
            </a:pPr>
            <a:r>
              <a:rPr lang="en-US" dirty="0"/>
              <a:t>Has a connotation of judgment.</a:t>
            </a:r>
          </a:p>
          <a:p>
            <a:pPr marL="0" indent="0">
              <a:buNone/>
            </a:pPr>
            <a:r>
              <a:rPr lang="en-US" dirty="0"/>
              <a:t>Right now, America is under judgement.  </a:t>
            </a:r>
          </a:p>
          <a:p>
            <a:pPr marL="0" indent="0">
              <a:buNone/>
            </a:pPr>
            <a:r>
              <a:rPr lang="en-US" dirty="0"/>
              <a:t>Will we respond?</a:t>
            </a:r>
          </a:p>
        </p:txBody>
      </p:sp>
    </p:spTree>
    <p:extLst>
      <p:ext uri="{BB962C8B-B14F-4D97-AF65-F5344CB8AC3E}">
        <p14:creationId xmlns:p14="http://schemas.microsoft.com/office/powerpoint/2010/main" val="5305471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7930288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432983" y="551789"/>
            <a:ext cx="7912908" cy="4039923"/>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3505199"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Due NORTH of Israel is Russia / Magog</a:t>
            </a:r>
          </a:p>
        </p:txBody>
      </p:sp>
      <p:pic>
        <p:nvPicPr>
          <p:cNvPr id="6" name="Picture 5">
            <a:extLst>
              <a:ext uri="{FF2B5EF4-FFF2-40B4-BE49-F238E27FC236}">
                <a16:creationId xmlns:a16="http://schemas.microsoft.com/office/drawing/2014/main" id="{4D71580B-55F9-43C3-9CF5-48AAE89A0FBC}"/>
              </a:ext>
            </a:extLst>
          </p:cNvPr>
          <p:cNvPicPr>
            <a:picLocks noChangeAspect="1"/>
          </p:cNvPicPr>
          <p:nvPr/>
        </p:nvPicPr>
        <p:blipFill>
          <a:blip r:embed="rId3"/>
          <a:stretch>
            <a:fillRect/>
          </a:stretch>
        </p:blipFill>
        <p:spPr>
          <a:xfrm>
            <a:off x="3856037" y="128501"/>
            <a:ext cx="4495800" cy="5014999"/>
          </a:xfrm>
          <a:prstGeom prst="rect">
            <a:avLst/>
          </a:prstGeom>
        </p:spPr>
      </p:pic>
    </p:spTree>
    <p:extLst>
      <p:ext uri="{BB962C8B-B14F-4D97-AF65-F5344CB8AC3E}">
        <p14:creationId xmlns:p14="http://schemas.microsoft.com/office/powerpoint/2010/main" val="103981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err="1"/>
              <a:t>Yermihahu</a:t>
            </a:r>
            <a:r>
              <a:rPr lang="en-US" baseline="30000" dirty="0"/>
              <a:t>/ </a:t>
            </a:r>
            <a:r>
              <a:rPr lang="en-US" baseline="30000" dirty="0" err="1"/>
              <a:t>Jer</a:t>
            </a:r>
            <a:r>
              <a:rPr lang="en-US" baseline="30000" dirty="0"/>
              <a:t> 31.9 </a:t>
            </a:r>
            <a:r>
              <a:rPr lang="en-US" dirty="0"/>
              <a:t>Hear the word of </a:t>
            </a:r>
            <a:r>
              <a:rPr lang="en-US" cap="small" dirty="0"/>
              <a:t>Adoni</a:t>
            </a:r>
            <a:r>
              <a:rPr lang="en-US" dirty="0"/>
              <a:t>, O nations, and declare it in the distant islands, and say: ‘He who scattered Israel will gather and watch over him, as a shepherd does his flock.’</a:t>
            </a:r>
          </a:p>
        </p:txBody>
      </p:sp>
    </p:spTree>
    <p:extLst>
      <p:ext uri="{BB962C8B-B14F-4D97-AF65-F5344CB8AC3E}">
        <p14:creationId xmlns:p14="http://schemas.microsoft.com/office/powerpoint/2010/main" val="387718852"/>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133270</TotalTime>
  <Words>4044</Words>
  <Application>Microsoft Office PowerPoint</Application>
  <PresentationFormat>Custom</PresentationFormat>
  <Paragraphs>406</Paragraphs>
  <Slides>76</Slides>
  <Notes>76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76</vt:i4>
      </vt:variant>
    </vt:vector>
  </HeadingPairs>
  <TitlesOfParts>
    <vt:vector size="85" baseType="lpstr">
      <vt:lpstr>Arial</vt:lpstr>
      <vt:lpstr>Arial Rounded MT Bold</vt:lpstr>
      <vt:lpstr>Calibri</vt:lpstr>
      <vt:lpstr>Calibri Light</vt:lpstr>
      <vt:lpstr>David</vt:lpstr>
      <vt:lpstr>Times New Roman</vt:lpstr>
      <vt:lpstr>1_Default Design</vt:lpstr>
      <vt:lpstr>Office Theme</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Yirmeyahu (Jeremiah) 31:10 (CJB)</vt:lpstr>
      <vt:lpstr>Yirmeyahu (Jeremiah) 31:11 (CJB)</vt:lpstr>
      <vt:lpstr>Yirmeyahu (Jeremiah) 31:12 (CJB)</vt:lpstr>
      <vt:lpstr>Yirmeyahu (Jeremiah) 31:13 (CJB)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Yirmeyahu (Jeremiah) 31:10 (CJB)</vt:lpstr>
      <vt:lpstr>Yirmeyahu (Jeremiah) 31:11 (CJB)</vt:lpstr>
      <vt:lpstr>Yirmeyahu (Jeremiah) 31:12 (CJB)</vt:lpstr>
      <vt:lpstr>Yirmeyahu (Jeremiah) 31:13 (CJB)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3866</cp:revision>
  <dcterms:created xsi:type="dcterms:W3CDTF">2006-04-21T19:34:43Z</dcterms:created>
  <dcterms:modified xsi:type="dcterms:W3CDTF">2020-09-19T14:02:05Z</dcterms:modified>
</cp:coreProperties>
</file>