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98"/>
  </p:notesMasterIdLst>
  <p:handoutMasterIdLst>
    <p:handoutMasterId r:id="rId99"/>
  </p:handoutMasterIdLst>
  <p:sldIdLst>
    <p:sldId id="2045" r:id="rId3"/>
    <p:sldId id="62901" r:id="rId4"/>
    <p:sldId id="62972" r:id="rId5"/>
    <p:sldId id="62900" r:id="rId6"/>
    <p:sldId id="62902" r:id="rId7"/>
    <p:sldId id="62903" r:id="rId8"/>
    <p:sldId id="62908" r:id="rId9"/>
    <p:sldId id="62817" r:id="rId10"/>
    <p:sldId id="61315" r:id="rId11"/>
    <p:sldId id="62895" r:id="rId12"/>
    <p:sldId id="62927" r:id="rId13"/>
    <p:sldId id="62973" r:id="rId14"/>
    <p:sldId id="62974" r:id="rId15"/>
    <p:sldId id="62948" r:id="rId16"/>
    <p:sldId id="62914" r:id="rId17"/>
    <p:sldId id="62916" r:id="rId18"/>
    <p:sldId id="62898" r:id="rId19"/>
    <p:sldId id="62957" r:id="rId20"/>
    <p:sldId id="62899" r:id="rId21"/>
    <p:sldId id="62950" r:id="rId22"/>
    <p:sldId id="62951" r:id="rId23"/>
    <p:sldId id="62928" r:id="rId24"/>
    <p:sldId id="62938" r:id="rId25"/>
    <p:sldId id="62952" r:id="rId26"/>
    <p:sldId id="62958" r:id="rId27"/>
    <p:sldId id="62959" r:id="rId28"/>
    <p:sldId id="62913" r:id="rId29"/>
    <p:sldId id="62943" r:id="rId30"/>
    <p:sldId id="62897" r:id="rId31"/>
    <p:sldId id="62978" r:id="rId32"/>
    <p:sldId id="62915" r:id="rId33"/>
    <p:sldId id="62893" r:id="rId34"/>
    <p:sldId id="62911" r:id="rId35"/>
    <p:sldId id="62953" r:id="rId36"/>
    <p:sldId id="62954" r:id="rId37"/>
    <p:sldId id="62955" r:id="rId38"/>
    <p:sldId id="62922" r:id="rId39"/>
    <p:sldId id="62956" r:id="rId40"/>
    <p:sldId id="62917" r:id="rId41"/>
    <p:sldId id="62919" r:id="rId42"/>
    <p:sldId id="62939" r:id="rId43"/>
    <p:sldId id="62940" r:id="rId44"/>
    <p:sldId id="62920" r:id="rId45"/>
    <p:sldId id="62942" r:id="rId46"/>
    <p:sldId id="62921" r:id="rId47"/>
    <p:sldId id="62941" r:id="rId48"/>
    <p:sldId id="62934" r:id="rId49"/>
    <p:sldId id="62923" r:id="rId50"/>
    <p:sldId id="62924" r:id="rId51"/>
    <p:sldId id="62918" r:id="rId52"/>
    <p:sldId id="62929" r:id="rId53"/>
    <p:sldId id="62925" r:id="rId54"/>
    <p:sldId id="62960" r:id="rId55"/>
    <p:sldId id="62926" r:id="rId56"/>
    <p:sldId id="62931" r:id="rId57"/>
    <p:sldId id="62961" r:id="rId58"/>
    <p:sldId id="62962" r:id="rId59"/>
    <p:sldId id="62932" r:id="rId60"/>
    <p:sldId id="62933" r:id="rId61"/>
    <p:sldId id="62963" r:id="rId62"/>
    <p:sldId id="62936" r:id="rId63"/>
    <p:sldId id="62945" r:id="rId64"/>
    <p:sldId id="62937" r:id="rId65"/>
    <p:sldId id="62935" r:id="rId66"/>
    <p:sldId id="62947" r:id="rId67"/>
    <p:sldId id="62946" r:id="rId68"/>
    <p:sldId id="62949" r:id="rId69"/>
    <p:sldId id="62964" r:id="rId70"/>
    <p:sldId id="62874" r:id="rId71"/>
    <p:sldId id="62975" r:id="rId72"/>
    <p:sldId id="62904" r:id="rId73"/>
    <p:sldId id="62906" r:id="rId74"/>
    <p:sldId id="62965" r:id="rId75"/>
    <p:sldId id="62966" r:id="rId76"/>
    <p:sldId id="62967" r:id="rId77"/>
    <p:sldId id="62842" r:id="rId78"/>
    <p:sldId id="62977" r:id="rId79"/>
    <p:sldId id="62840" r:id="rId80"/>
    <p:sldId id="62841" r:id="rId81"/>
    <p:sldId id="62968" r:id="rId82"/>
    <p:sldId id="62905" r:id="rId83"/>
    <p:sldId id="62930" r:id="rId84"/>
    <p:sldId id="62909" r:id="rId85"/>
    <p:sldId id="62910" r:id="rId86"/>
    <p:sldId id="62969" r:id="rId87"/>
    <p:sldId id="62979" r:id="rId88"/>
    <p:sldId id="62855" r:id="rId89"/>
    <p:sldId id="62854" r:id="rId90"/>
    <p:sldId id="62944" r:id="rId91"/>
    <p:sldId id="62980" r:id="rId92"/>
    <p:sldId id="62970" r:id="rId93"/>
    <p:sldId id="62971" r:id="rId94"/>
    <p:sldId id="62896" r:id="rId95"/>
    <p:sldId id="62976" r:id="rId96"/>
    <p:sldId id="256" r:id="rId9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A6766"/>
    <a:srgbClr val="AA6E56"/>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0299" autoAdjust="0"/>
  </p:normalViewPr>
  <p:slideViewPr>
    <p:cSldViewPr>
      <p:cViewPr varScale="1">
        <p:scale>
          <a:sx n="103" d="100"/>
          <a:sy n="103" d="100"/>
        </p:scale>
        <p:origin x="126" y="45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2332"/>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08.03 Something to Offer</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23.2021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08.03 Something to Offer</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23.2021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frc.org/get.cfm?i=WA21A30&amp;f=WU21A09"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en.wikipedia.org/wiki/Andrew_Brunson"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charismanews.com/us/84094-10-spirit-filled-ways-for-never-biden-voters-to-respond-right-now?utm_source=Charisma%20News%20Daily&amp;utm_medium=email&amp;utm_content=subscriber_id:5160390&amp;utm_campaign=CNO%20daily%20-%202021-01-21"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vojisrael.org/2021/01/12/mayan-eilat-congregation-denounced-lgbt-propaganda-in-local-schools/"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08.03 Something to Offer</a:t>
            </a:r>
          </a:p>
        </p:txBody>
      </p:sp>
      <p:sp>
        <p:nvSpPr>
          <p:cNvPr id="5" name="Rectangle 3"/>
          <p:cNvSpPr>
            <a:spLocks noGrp="1" noChangeArrowheads="1"/>
          </p:cNvSpPr>
          <p:nvPr>
            <p:ph type="dt" idx="1"/>
          </p:nvPr>
        </p:nvSpPr>
        <p:spPr>
          <a:ln/>
        </p:spPr>
        <p:txBody>
          <a:bodyPr/>
          <a:lstStyle/>
          <a:p>
            <a:r>
              <a:rPr lang="en-US" altLang="en-US">
                <a:solidFill>
                  <a:prstClr val="white"/>
                </a:solidFill>
              </a:rPr>
              <a:t>Jan 23.2021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 was not from the tribe of Levi, so couldn’t officiate, give animal sacrifices in the Temple.</a:t>
            </a:r>
          </a:p>
          <a:p>
            <a:r>
              <a:rPr lang="en-US" dirty="0"/>
              <a:t>“something to offer” was the Holy Spirit download line to me.</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807957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36559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3931806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274601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Brett pointed out </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81707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125032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Later, in the writings of </a:t>
            </a:r>
            <a:r>
              <a:rPr lang="en-US" dirty="0" err="1"/>
              <a:t>Shaul</a:t>
            </a:r>
            <a:r>
              <a:rPr lang="en-US" dirty="0"/>
              <a:t>/Paul…</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3383276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09447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2930187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3626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Lori Wilson</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985771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Jim </a:t>
            </a:r>
            <a:r>
              <a:rPr lang="en-US" dirty="0" err="1"/>
              <a:t>Templer’s</a:t>
            </a:r>
            <a:r>
              <a:rPr lang="en-US" dirty="0"/>
              <a:t> observation</a:t>
            </a:r>
          </a:p>
          <a:p>
            <a:r>
              <a:rPr lang="en-US" dirty="0"/>
              <a:t>Yeshua Himself, His body, His Life, was the sacrifice He gave for us.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07.01-26 Melki-Tsedek, the Remedy for 2021</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Jan16,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0708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982790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982743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778986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253365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3605384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actually the download line from the Ruakh, the Spirit for me.</a:t>
            </a:r>
          </a:p>
          <a:p>
            <a:r>
              <a:rPr lang="en-US" dirty="0"/>
              <a:t>His offering gives us the power to make our offering. </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854379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Great money donations?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08.03 Something to Offer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44510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u="sng" dirty="0"/>
              <a:t>Do</a:t>
            </a:r>
            <a:r>
              <a:rPr lang="en-US" dirty="0"/>
              <a:t> Justice: precise justice on ourselves</a:t>
            </a:r>
          </a:p>
          <a:p>
            <a:r>
              <a:rPr lang="en-US" dirty="0"/>
              <a:t>Love Mercy: mercy on others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08.03 Something to Offer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19716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Our bodies belong to G-d, to be used for His purposes and in His ways.  Self care spiritually and physically.</a:t>
            </a:r>
          </a:p>
          <a:p>
            <a:r>
              <a:rPr lang="en-US" dirty="0"/>
              <a:t>His offering gives us the power to make our offering. </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45350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Lori Wilson</a:t>
            </a:r>
          </a:p>
          <a:p>
            <a:r>
              <a:rPr lang="en-US" dirty="0"/>
              <a:t>What is a mathematics pun?</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86528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046566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08.03 Something to Offer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82844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3208236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4133275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I’ve had two people say this to me.  Gentiles.</a:t>
            </a:r>
          </a:p>
          <a:p>
            <a:r>
              <a:rPr lang="en-US" dirty="0"/>
              <a:t>“I’d take a bullet for you.”</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4082814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Usually those closest to us.  </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3158825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18558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648652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391161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45151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google.com/url?sa=i&amp;url=https%3A%2F%2Fthoughtcatalog.com%2Fjanuary-nelson%2F2018%2F04%2F39-math-jokes-and-puns-that-will-make-you-smile-easy-as-pi%2F&amp;psig=AOvVaw0ePkJfG92ziSwZBpWaYsxY&amp;ust=1611469970089000&amp;source=images&amp;cd=vfe&amp;ved=0CAIQjRxqFwoTCICkscu3se4CFQAAAAAdAAAAABAN</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2889395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https://www.frc.org/get.cfm?i=WA21A30&amp;f=WU21A09</a:t>
            </a:r>
          </a:p>
          <a:p>
            <a:r>
              <a:rPr lang="en-US" sz="1050" dirty="0"/>
              <a:t>https://en.wikipedia.org/wiki/Andrew_Brunson</a:t>
            </a:r>
          </a:p>
          <a:p>
            <a:r>
              <a:rPr lang="en-US" dirty="0"/>
              <a:t>We love outreach here.  Not so successful yet but a bit.   Essence of what the enemy hates.</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407455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https://www.frc.org/get.cfm?i=WA21A30&amp;f=WU21A09</a:t>
            </a:r>
          </a:p>
          <a:p>
            <a:r>
              <a:rPr lang="en-US" sz="1050" dirty="0"/>
              <a:t>https://en.wikipedia.org/wiki/Andrew_Brunson</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5370277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https://www.frc.org/get.cfm?i=WA21A30&amp;f=WU21A09</a:t>
            </a:r>
            <a:r>
              <a:rPr lang="en-US" sz="1050" dirty="0"/>
              <a:t> </a:t>
            </a:r>
          </a:p>
          <a:p>
            <a:r>
              <a:rPr lang="en-US" sz="1050" dirty="0">
                <a:hlinkClick r:id="rId4"/>
              </a:rPr>
              <a:t>https://en.wikipedia.org/wiki/Andrew_Brunson</a:t>
            </a:r>
            <a:endParaRPr lang="en-US" sz="1050" dirty="0"/>
          </a:p>
          <a:p>
            <a:endParaRPr lang="en-US" sz="1050" dirty="0"/>
          </a:p>
          <a:p>
            <a:r>
              <a:rPr lang="en-US" dirty="0"/>
              <a:t>Always a reason.  The persecuted are a threat to society.</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803528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https://www.frc.org/get.cfm?i=WA21A30&amp;f=WU21A09</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743687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https://www.frc.org/get.cfm?i=WA21A30&amp;f=WU21A09</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2289253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https://www.frc.org/get.cfm?i=WA21A30&amp;f=WU21A09</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5730076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https://www.frc.org/get.cfm?i=WA21A30&amp;f=WU21A09</a:t>
            </a:r>
          </a:p>
          <a:p>
            <a:r>
              <a:rPr lang="en-US" sz="1050" dirty="0"/>
              <a:t>https://en.wikipedia.org/wiki/Andrew_Brunson</a:t>
            </a:r>
          </a:p>
          <a:p>
            <a:r>
              <a:rPr lang="en-US" dirty="0"/>
              <a:t>Two years and 5 days.</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88909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effectLst/>
              </a:rPr>
              <a:t>Andrew Brunson arriving at a Turkish airport on Friday. He was to fly to Germany, and then the U.S.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dirty="0">
                <a:effectLst/>
              </a:rPr>
              <a:t>Credit...Emre </a:t>
            </a:r>
            <a:r>
              <a:rPr lang="en-US" sz="1050" b="0" i="0" dirty="0" err="1">
                <a:effectLst/>
              </a:rPr>
              <a:t>Tazegul</a:t>
            </a:r>
            <a:r>
              <a:rPr lang="en-US" sz="1050" b="0" i="0" dirty="0">
                <a:effectLst/>
              </a:rPr>
              <a:t>/Associated Press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https://www.nytimes.com/2018/10/12/world/europe/turkey-us-pastor-andrew-brunson.html</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732587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https://www.frc.org/get.cfm?i=WA21A30&amp;f=WU21A09</a:t>
            </a:r>
          </a:p>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1679637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https://www.frc.org/get.cfm?i=WA21A30&amp;f=WU21A09</a:t>
            </a:r>
          </a:p>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238938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Or your wife.</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950616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https://www.frc.org/get.cfm?i=WA21A30&amp;f=WU21A09</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3966938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08.03 Something to Offer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80307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42063475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2625381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https://www.frc.org/get.cfm?i=WA21A30&amp;f=WU21A09</a:t>
            </a:r>
          </a:p>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1360305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https://www.frc.org/get.cfm?i=WA21A30&amp;f=WU21A09</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3494491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https://www.frc.org/get.cfm?i=WA21A30&amp;f=WU21A09</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4930377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https://www.frc.org/get.cfm?i=WA21A30&amp;f=WU21A09</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686125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https://www.frc.org/get.cfm?i=WA21A30&amp;f=WU21A09</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Practice it in stressful situations now.</a:t>
            </a:r>
          </a:p>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269277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https://www.frc.org/get.cfm?i=WA21A30&amp;f=WU21A09</a:t>
            </a:r>
          </a:p>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215620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Be careful how you communicate…</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5437686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https://www.frc.org/get.cfm?i=WA21A30&amp;f=WU21A09</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7712535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dailywire.com/news/on-day-one-joe-bidens-transgender-executive-order-destroys-womens-rights?utm_campaign=dw_newsletter&amp;utm_medium=email&amp;_hsmi=107649078&amp;_hsenc=p2ANqtz-8-mHpjQ_6Mb9UXNHWsPKIQI6C2sZleykDFTJ6JQZK79zu38ZkwiVd7xNDjPy118wAh3pOR3aapgxFB5If7I_C5vc6phw&amp;utm_content=non_insiders&amp;utm_source=housefile</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19554321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dailywire.com/news/on-day-one-joe-bidens-transgender-executive-order-destroys-womens-rights?utm_campaign=dw_newsletter&amp;utm_medium=email&amp;_hsmi=107649078&amp;_hsenc=p2ANqtz-8-mHpjQ_6Mb9UXNHWsPKIQI6C2sZleykDFTJ6JQZK79zu38ZkwiVd7xNDjPy118wAh3pOR3aapgxFB5If7I_C5vc6phw&amp;utm_content=non_insiders&amp;utm_source=housefile</a:t>
            </a:r>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6260105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dailywire.com/news/on-day-one-joe-bidens-transgender-executive-order-destroys-womens-rights?utm_campaign=dw_newsletter&amp;utm_medium=email&amp;_hsmi=107649078&amp;_hsenc=p2ANqtz-8-mHpjQ_6Mb9UXNHWsPKIQI6C2sZleykDFTJ6JQZK79zu38ZkwiVd7xNDjPy118wAh3pOR3aapgxFB5If7I_C5vc6phw&amp;utm_content=non_insiders&amp;utm_source=housefile</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0755008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dailywire.com/news/on-day-one-joe-bidens-transgender-executive-order-destroys-womens-rights?utm_campaign=dw_newsletter&amp;utm_medium=email&amp;_hsmi=107649078&amp;_hsenc=p2ANqtz-8-mHpjQ_6Mb9UXNHWsPKIQI6C2sZleykDFTJ6JQZK79zu38ZkwiVd7xNDjPy118wAh3pOR3aapgxFB5If7I_C5vc6phw&amp;utm_content=non_insiders&amp;utm_source=housefile</a:t>
            </a:r>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7681741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dailywire.com/news/on-day-one-joe-bidens-transgender-executive-order-destroys-womens-rights?utm_campaign=dw_newsletter&amp;utm_medium=email&amp;_hsmi=107649078&amp;_hsenc=p2ANqtz-8-mHpjQ_6Mb9UXNHWsPKIQI6C2sZleykDFTJ6JQZK79zu38ZkwiVd7xNDjPy118wAh3pOR3aapgxFB5If7I_C5vc6phw&amp;utm_content=non_insiders&amp;utm_source=housefile</a:t>
            </a:r>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41617838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dailywire.com/news/on-day-one-joe-bidens-transgender-executive-order-destroys-womens-rights?utm_campaign=dw_newsletter&amp;utm_medium=email&amp;_hsmi=107649078&amp;_hsenc=p2ANqtz-8-mHpjQ_6Mb9UXNHWsPKIQI6C2sZleykDFTJ6JQZK79zu38ZkwiVd7xNDjPy118wAh3pOR3aapgxFB5If7I_C5vc6phw&amp;utm_content=non_insiders&amp;utm_source=housefile</a:t>
            </a:r>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2629543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dailywire.com/news/on-day-one-joe-bidens-transgender-executive-order-destroys-womens-rights?utm_campaign=dw_newsletter&amp;utm_medium=email&amp;_hsmi=107649078&amp;_hsenc=p2ANqtz-8-mHpjQ_6Mb9UXNHWsPKIQI6C2sZleykDFTJ6JQZK79zu38ZkwiVd7xNDjPy118wAh3pOR3aapgxFB5If7I_C5vc6phw&amp;utm_content=non_insiders&amp;utm_source=housefile</a:t>
            </a:r>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1851987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https://www.charismanews.com/us/84094-10-spirit-filled-ways-for-never-biden-voters-to-respond-right-now?utm_source=Charisma%20News%20Daily&amp;utm_medium=email&amp;utm_content=subscriber_id:5160390&amp;utm_campaign=CNO%20daily%20-%202021-01-21</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13160111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457200" rtl="0">
              <a:spcBef>
                <a:spcPts val="0"/>
              </a:spcBef>
              <a:spcAft>
                <a:spcPts val="0"/>
              </a:spcAft>
            </a:pPr>
            <a:r>
              <a:rPr lang="en-US" sz="1800" b="1" i="0" u="none" strike="noStrike" dirty="0">
                <a:solidFill>
                  <a:srgbClr val="222222"/>
                </a:solidFill>
                <a:effectLst/>
                <a:latin typeface="Arial" panose="020B0604020202020204" pitchFamily="34" charset="0"/>
              </a:rPr>
              <a:t>- Password protected Joomla page with short registration form</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Staff can change the password at any time. Notify users of the new password.</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Staff can edit notes, instructions, messages shown to the users.</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Calendar of the week shown with the ability for any user to sign up for a 1/2 - 1 hour block</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Users can edit / delete their entry at any time</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Users may also optionally indicate that they are "attending" the event</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After the time has passed, the user can submit a short report</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Users can look backwards or forward through the calendar, either to review past signups, or to volunteer for times in the future</a:t>
            </a:r>
            <a:endParaRPr lang="en-US" b="0" dirty="0">
              <a:effectLst/>
            </a:endParaRPr>
          </a:p>
          <a:p>
            <a:br>
              <a:rPr lang="en-US" dirty="0"/>
            </a:b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08.01-02.Messiah at the Right Hand of the Father.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Jan16,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40315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2161457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https://www.charismanews.com/us/84094-10-spirit-filled-ways-for-never-biden-voters-to-respond-right-now?utm_source=Charisma%20News%20Daily&amp;utm_medium=email&amp;utm_content=subscriber_id:5160390&amp;utm_campaign=CNO%20daily%20-%202021-01-21</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10551458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effectLst/>
                <a:latin typeface="Arial Rounded MT Bold" panose="020F0704030504030204" pitchFamily="34" charset="0"/>
              </a:rPr>
              <a:t> Mrs. Shelton would take her neighbors to church at the 23rd Avenue Church of God, where they learned of a loving God, so she borrowed Regina’s Bible and used it as a support on which to lay her hand as she promised to uphold the office of Vice-President.</a:t>
            </a:r>
          </a:p>
          <a:p>
            <a:r>
              <a:rPr lang="en-US" sz="1000" b="0" i="1" dirty="0">
                <a:effectLst/>
              </a:rPr>
              <a:t>Copyright © 2021 Love KC, All rights reserved.  </a:t>
            </a:r>
            <a:r>
              <a:rPr lang="en-US" sz="1000" b="0" i="0" dirty="0">
                <a:effectLst/>
              </a:rPr>
              <a:t>Love KC 12417 Ellsworth St Olathe, KS 666062</a:t>
            </a:r>
          </a:p>
          <a:p>
            <a:endParaRPr lang="en-US" dirty="0">
              <a:latin typeface="Arial Rounded MT Bold" panose="020F0704030504030204" pitchFamily="34" charset="0"/>
            </a:endParaRP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6786793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https://www.charismanews.com/us/84094-10-spirit-filled-ways-for-never-biden-voters-to-respond-right-now?utm_source=Charisma%20News%20Daily&amp;utm_medium=email&amp;utm_content=subscriber_id:5160390&amp;utm_campaign=CNO%20daily%20-%202021-01-21</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15203588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https://www.charismanews.com/us/84094-10-spirit-filled-ways-for-never-biden-voters-to-respond-right-now?utm_source=Charisma%20News%20Daily&amp;utm_medium=email&amp;utm_content=subscriber_id:5160390&amp;utm_campaign=CNO%20daily%20-%202021-01-21</a:t>
            </a:r>
            <a:endParaRPr lang="en-US" sz="1050" dirty="0"/>
          </a:p>
          <a:p>
            <a:endParaRPr lang="en-US" sz="1050" dirty="0"/>
          </a:p>
          <a:p>
            <a:r>
              <a:rPr lang="en-US" dirty="0"/>
              <a:t>Discord about masks, election validity</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6537838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https://www.charismanews.com/us/84094-10-spirit-filled-ways-for-never-biden-voters-to-respond-right-now?utm_source=Charisma%20News%20Daily&amp;utm_medium=email&amp;utm_content=subscriber_id:5160390&amp;utm_campaign=CNO%20daily%20-%202021-01-21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Dr. Jamie Morgan is lead pastor of Life Church (Assemblies of God) in Williamstown, New Jersey. She graduated with her Doctor of Ministry from the Assemblies of God Theological Seminary. Morgan is the author of A Journey to Ministry: Discover Your Calling, Purpose and Destiny. Her website is JamieMorgan.com.</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21331971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https://www.charismanews.com/us/84094-10-spirit-filled-ways-for-never-biden-voters-to-respond-right-now?utm_source=Charisma%20News%20Daily&amp;utm_medium=email&amp;utm_content=subscriber_id:5160390&amp;utm_campaign=CNO%20daily%20-%202021-01-21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Dr. Jamie Morgan is lead pastor of Life Church (Assemblies of God) in Williamstown, New Jersey. She graduated with her Doctor of Ministry from the Assemblies of God Theological Seminary. Morgan is the author of A Journey to Ministry: Discover Your Calling, Purpose and Destiny. Her website is JamieMorgan.com.</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0817461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He’s the one that I’ve met at Messiah Conf., and helped us give the $1000 to a congregation in </a:t>
            </a:r>
            <a:r>
              <a:rPr lang="en-US" dirty="0" err="1"/>
              <a:t>Beiruit</a:t>
            </a:r>
            <a:r>
              <a:rPr lang="en-US" dirty="0"/>
              <a:t>, Lebanon in the name of Yeshua.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https://vojisrael.org/2021/01/12/mayan-eilat-congregation-denounced-lgbt-propaganda-in-local-schools/</a:t>
            </a:r>
          </a:p>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0827628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08.03 Something to Offer</a:t>
            </a:r>
          </a:p>
        </p:txBody>
      </p:sp>
      <p:sp>
        <p:nvSpPr>
          <p:cNvPr id="5" name="Rectangle 3"/>
          <p:cNvSpPr>
            <a:spLocks noGrp="1" noChangeArrowheads="1"/>
          </p:cNvSpPr>
          <p:nvPr>
            <p:ph type="dt" idx="1"/>
          </p:nvPr>
        </p:nvSpPr>
        <p:spPr>
          <a:ln/>
        </p:spPr>
        <p:txBody>
          <a:bodyPr/>
          <a:lstStyle/>
          <a:p>
            <a:r>
              <a:rPr lang="en-US" altLang="en-US">
                <a:solidFill>
                  <a:prstClr val="white"/>
                </a:solidFill>
              </a:rPr>
              <a:t>Jan 23.2021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407296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https://vojisrael.org/2021/01/12/mayan-eilat-congregation-denounced-lgbt-propaganda-in-local-schools/</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15621866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https://vojisrael.org/2021/01/12/mayan-eilat-congregation-denounced-lgbt-propaganda-in-local-schools/</a:t>
            </a:r>
            <a:endParaRPr lang="en-US" sz="1050" dirty="0"/>
          </a:p>
          <a:p>
            <a:endParaRPr lang="en-US" sz="1050" dirty="0"/>
          </a:p>
          <a:p>
            <a:r>
              <a:rPr lang="en-US" dirty="0"/>
              <a:t>So, STAND for right.   Stand</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1945484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4983760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Ulpan Or</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845294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10359135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16425690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16038501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Prince of Egypt: Many times we prayed, not knowing anyone could hear.</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6430174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12489710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2544514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18705678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24298647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Actually two earthquakes, one caused the other.</a:t>
            </a:r>
          </a:p>
          <a:p>
            <a:pPr marL="231775" indent="-231775">
              <a:buAutoNum type="arabicPeriod"/>
            </a:pPr>
            <a:r>
              <a:rPr lang="en-US" dirty="0"/>
              <a:t>After the beating and imprisonment: praying and singing.   Violent in the Ruakh.</a:t>
            </a:r>
          </a:p>
          <a:p>
            <a:pPr marL="231775" indent="-231775">
              <a:buAutoNum type="arabicPeriod"/>
            </a:pPr>
            <a:r>
              <a:rPr lang="en-US" dirty="0"/>
              <a:t>Not a natural earthquake.  </a:t>
            </a:r>
          </a:p>
          <a:p>
            <a:pPr marL="463550" lvl="1" indent="-125413">
              <a:buFont typeface="Arial" panose="020B0604020202020204" pitchFamily="34" charset="0"/>
              <a:buChar char="•"/>
              <a:tabLst>
                <a:tab pos="463550" algn="l"/>
              </a:tabLst>
            </a:pPr>
            <a:r>
              <a:rPr lang="en-US" dirty="0"/>
              <a:t>No one killed or even hurt.  </a:t>
            </a:r>
          </a:p>
          <a:p>
            <a:pPr marL="463550" lvl="1" indent="-125413">
              <a:buFont typeface="Arial" panose="020B0604020202020204" pitchFamily="34" charset="0"/>
              <a:buChar char="•"/>
              <a:tabLst>
                <a:tab pos="463550" algn="l"/>
              </a:tabLst>
            </a:pPr>
            <a:r>
              <a:rPr lang="en-US" dirty="0"/>
              <a:t>Prison doors opened and shackles opened.  </a:t>
            </a:r>
          </a:p>
          <a:p>
            <a:pPr marL="457200" indent="-457200">
              <a:buAutoNum type="arabicPeriod"/>
            </a:pPr>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2320900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sz="1100" dirty="0">
                <a:hlinkClick r:id="rId3"/>
              </a:rPr>
              <a:t>https://www.templeinstitute.org/new-location.htm</a:t>
            </a:r>
            <a:r>
              <a:rPr lang="en-US" sz="1100" dirty="0"/>
              <a:t>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02.13 to 2.18 Broken Power of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119829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39045488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38919252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His offering gives us the power to make our offering.  </a:t>
            </a:r>
          </a:p>
          <a:p>
            <a:r>
              <a:rPr lang="en-US" dirty="0"/>
              <a:t>I was told that your unbelieving children will be more touched by your response to suffering than by your success.   I’d rather touch them with success. </a:t>
            </a:r>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42875166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9411916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08.03 Something to Offer</a:t>
            </a:r>
          </a:p>
        </p:txBody>
      </p:sp>
      <p:sp>
        <p:nvSpPr>
          <p:cNvPr id="5" name="Rectangle 3"/>
          <p:cNvSpPr>
            <a:spLocks noGrp="1" noChangeArrowheads="1"/>
          </p:cNvSpPr>
          <p:nvPr>
            <p:ph type="dt" idx="1"/>
          </p:nvPr>
        </p:nvSpPr>
        <p:spPr>
          <a:ln/>
        </p:spPr>
        <p:txBody>
          <a:bodyPr/>
          <a:lstStyle/>
          <a:p>
            <a:r>
              <a:rPr lang="en-US" altLang="en-US">
                <a:solidFill>
                  <a:prstClr val="white"/>
                </a:solidFill>
              </a:rPr>
              <a:t>Jan 23.2021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555213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08.03 Something to Offer</a:t>
            </a:r>
          </a:p>
        </p:txBody>
      </p:sp>
      <p:sp>
        <p:nvSpPr>
          <p:cNvPr id="5" name="Date Placeholder 4"/>
          <p:cNvSpPr>
            <a:spLocks noGrp="1"/>
          </p:cNvSpPr>
          <p:nvPr>
            <p:ph type="dt" idx="1"/>
          </p:nvPr>
        </p:nvSpPr>
        <p:spPr/>
        <p:txBody>
          <a:bodyPr/>
          <a:lstStyle/>
          <a:p>
            <a:r>
              <a:rPr lang="en-US" altLang="en-US"/>
              <a:t>Jan 23.2021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1/23/2021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8.3</a:t>
            </a:r>
            <a:r>
              <a:rPr lang="en-US" sz="4000" dirty="0"/>
              <a:t> For every cohen </a:t>
            </a:r>
            <a:r>
              <a:rPr lang="en-US" sz="4000" dirty="0" err="1"/>
              <a:t>gadol</a:t>
            </a:r>
            <a:r>
              <a:rPr lang="en-US" sz="4000" dirty="0"/>
              <a:t> [High Priest] is appointed to offer both gifts and sacrifices; so this cohen </a:t>
            </a:r>
            <a:r>
              <a:rPr lang="en-US" sz="4000" dirty="0" err="1"/>
              <a:t>gadol</a:t>
            </a:r>
            <a:r>
              <a:rPr lang="en-US" sz="4000" dirty="0"/>
              <a:t> too has to </a:t>
            </a:r>
            <a:r>
              <a:rPr lang="en-US" sz="4000" u="sng" dirty="0">
                <a:solidFill>
                  <a:srgbClr val="FFFF99"/>
                </a:solidFill>
              </a:rPr>
              <a:t>have something he can offer.</a:t>
            </a:r>
          </a:p>
        </p:txBody>
      </p:sp>
    </p:spTree>
    <p:extLst>
      <p:ext uri="{BB962C8B-B14F-4D97-AF65-F5344CB8AC3E}">
        <p14:creationId xmlns:p14="http://schemas.microsoft.com/office/powerpoint/2010/main" val="310805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457200" indent="-457200">
              <a:buFont typeface="+mj-lt"/>
              <a:buAutoNum type="arabicPeriod"/>
            </a:pPr>
            <a:r>
              <a:rPr lang="en-US" sz="4000" dirty="0"/>
              <a:t>Yeshua was the Cohen </a:t>
            </a:r>
            <a:r>
              <a:rPr lang="en-US" sz="4000" dirty="0" err="1"/>
              <a:t>Gadol</a:t>
            </a:r>
            <a:r>
              <a:rPr lang="en-US" sz="4000" dirty="0"/>
              <a:t>/ High Priest ~ </a:t>
            </a:r>
            <a:r>
              <a:rPr lang="en-US" sz="4000" dirty="0" err="1"/>
              <a:t>Melkitsedek</a:t>
            </a:r>
            <a:endParaRPr lang="en-US" sz="4000" dirty="0"/>
          </a:p>
          <a:p>
            <a:pPr marL="457200" indent="-457200">
              <a:buFont typeface="+mj-lt"/>
              <a:buAutoNum type="arabicPeriod"/>
            </a:pPr>
            <a:r>
              <a:rPr lang="en-US" sz="4000" dirty="0"/>
              <a:t>A Cohen has to have an offering. </a:t>
            </a:r>
            <a:r>
              <a:rPr lang="en-US" sz="4000" u="sng" dirty="0">
                <a:solidFill>
                  <a:srgbClr val="FFFF99"/>
                </a:solidFill>
              </a:rPr>
              <a:t>What was His offering?</a:t>
            </a:r>
          </a:p>
        </p:txBody>
      </p:sp>
    </p:spTree>
    <p:extLst>
      <p:ext uri="{BB962C8B-B14F-4D97-AF65-F5344CB8AC3E}">
        <p14:creationId xmlns:p14="http://schemas.microsoft.com/office/powerpoint/2010/main" val="2545956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startAt="3"/>
            </a:pPr>
            <a:r>
              <a:rPr lang="en-US" sz="4000" dirty="0"/>
              <a:t>We are called to be Cohanim/ priests.</a:t>
            </a:r>
          </a:p>
          <a:p>
            <a:pPr marL="457200" indent="-457200">
              <a:buFont typeface="+mj-lt"/>
              <a:buAutoNum type="arabicPeriod" startAt="3"/>
            </a:pPr>
            <a:r>
              <a:rPr lang="en-US" sz="4000" dirty="0"/>
              <a:t>A Cohen has to have an offering. </a:t>
            </a:r>
            <a:r>
              <a:rPr lang="en-US" sz="4000" u="sng" dirty="0">
                <a:solidFill>
                  <a:srgbClr val="FFFF99"/>
                </a:solidFill>
              </a:rPr>
              <a:t>What is our offering?</a:t>
            </a:r>
          </a:p>
          <a:p>
            <a:pPr marL="457200" indent="-457200">
              <a:buFont typeface="+mj-lt"/>
              <a:buAutoNum type="arabicPeriod" startAt="3"/>
            </a:pPr>
            <a:endParaRPr lang="en-US" sz="4000" dirty="0"/>
          </a:p>
        </p:txBody>
      </p:sp>
    </p:spTree>
    <p:extLst>
      <p:ext uri="{BB962C8B-B14F-4D97-AF65-F5344CB8AC3E}">
        <p14:creationId xmlns:p14="http://schemas.microsoft.com/office/powerpoint/2010/main" val="3184955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457200" indent="-457200">
              <a:buFont typeface="+mj-lt"/>
              <a:buAutoNum type="arabicPeriod"/>
            </a:pPr>
            <a:r>
              <a:rPr lang="en-US" sz="4000" dirty="0"/>
              <a:t>Yeshua was the Cohen </a:t>
            </a:r>
            <a:r>
              <a:rPr lang="en-US" sz="4000" dirty="0" err="1"/>
              <a:t>Gadol</a:t>
            </a:r>
            <a:r>
              <a:rPr lang="en-US" sz="4000" dirty="0"/>
              <a:t>/ High Priest ~ </a:t>
            </a:r>
            <a:r>
              <a:rPr lang="en-US" sz="4000" dirty="0" err="1"/>
              <a:t>Melkitsedek</a:t>
            </a:r>
            <a:endParaRPr lang="en-US" sz="4000" dirty="0"/>
          </a:p>
          <a:p>
            <a:pPr marL="457200" indent="-457200">
              <a:buFont typeface="+mj-lt"/>
              <a:buAutoNum type="arabicPeriod"/>
            </a:pPr>
            <a:r>
              <a:rPr lang="en-US" sz="4000" dirty="0"/>
              <a:t>A Cohen has to have an offering. </a:t>
            </a:r>
            <a:r>
              <a:rPr lang="en-US" sz="4000" u="sng" dirty="0">
                <a:solidFill>
                  <a:srgbClr val="FFFF99"/>
                </a:solidFill>
              </a:rPr>
              <a:t>What was His offering?</a:t>
            </a:r>
          </a:p>
        </p:txBody>
      </p:sp>
    </p:spTree>
    <p:extLst>
      <p:ext uri="{BB962C8B-B14F-4D97-AF65-F5344CB8AC3E}">
        <p14:creationId xmlns:p14="http://schemas.microsoft.com/office/powerpoint/2010/main" val="175062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the </a:t>
            </a:r>
            <a:r>
              <a:rPr lang="en-US" sz="4000" dirty="0" err="1"/>
              <a:t>B’sorot</a:t>
            </a:r>
            <a:r>
              <a:rPr lang="en-US" sz="4000" dirty="0"/>
              <a:t> Gospels, Yeshua never uses the term that He is our sacrifice or offering. </a:t>
            </a:r>
          </a:p>
          <a:p>
            <a:pPr marL="0" indent="0">
              <a:buNone/>
            </a:pPr>
            <a:r>
              <a:rPr lang="en-US" sz="4000" dirty="0"/>
              <a:t>Other terms were used, since the Torah forbad human sacrifice.   </a:t>
            </a:r>
          </a:p>
        </p:txBody>
      </p:sp>
    </p:spTree>
    <p:extLst>
      <p:ext uri="{BB962C8B-B14F-4D97-AF65-F5344CB8AC3E}">
        <p14:creationId xmlns:p14="http://schemas.microsoft.com/office/powerpoint/2010/main" val="400457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20.28</a:t>
            </a:r>
            <a:r>
              <a:rPr lang="en-US" sz="4000" dirty="0"/>
              <a:t> For the Son of Man did not come to be served, but to serve — and to give his life as a ransom for many.”</a:t>
            </a:r>
          </a:p>
        </p:txBody>
      </p:sp>
    </p:spTree>
    <p:extLst>
      <p:ext uri="{BB962C8B-B14F-4D97-AF65-F5344CB8AC3E}">
        <p14:creationId xmlns:p14="http://schemas.microsoft.com/office/powerpoint/2010/main" val="254354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1.29 </a:t>
            </a:r>
            <a:r>
              <a:rPr lang="en-US" sz="4000" dirty="0"/>
              <a:t>The next day, </a:t>
            </a:r>
            <a:r>
              <a:rPr lang="en-US" sz="4000" dirty="0" err="1"/>
              <a:t>Yochanan</a:t>
            </a:r>
            <a:r>
              <a:rPr lang="en-US" sz="4000" dirty="0"/>
              <a:t> [John] saw Yeshua coming toward him and said, “Look! </a:t>
            </a:r>
            <a:r>
              <a:rPr lang="en-US" sz="4000" dirty="0">
                <a:solidFill>
                  <a:srgbClr val="FFFF99"/>
                </a:solidFill>
              </a:rPr>
              <a:t>God’s lamb! </a:t>
            </a:r>
            <a:r>
              <a:rPr lang="en-US" sz="4000" dirty="0"/>
              <a:t>The one who is </a:t>
            </a:r>
            <a:r>
              <a:rPr lang="en-US" sz="4000" dirty="0">
                <a:solidFill>
                  <a:srgbClr val="FFFF99"/>
                </a:solidFill>
              </a:rPr>
              <a:t>taking away the sin of the world!</a:t>
            </a:r>
          </a:p>
        </p:txBody>
      </p:sp>
    </p:spTree>
    <p:extLst>
      <p:ext uri="{BB962C8B-B14F-4D97-AF65-F5344CB8AC3E}">
        <p14:creationId xmlns:p14="http://schemas.microsoft.com/office/powerpoint/2010/main" val="3470537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Cor. 5.7</a:t>
            </a:r>
            <a:r>
              <a:rPr lang="en-US" sz="4000" dirty="0"/>
              <a:t> Get rid of the old hametz [leaven], so that you can be a new batch of dough, because in reality you are unleavened. For </a:t>
            </a:r>
            <a:r>
              <a:rPr lang="en-US" sz="4000" dirty="0">
                <a:solidFill>
                  <a:srgbClr val="FFFF99"/>
                </a:solidFill>
              </a:rPr>
              <a:t>our </a:t>
            </a:r>
            <a:r>
              <a:rPr lang="en-US" sz="4000" dirty="0" err="1">
                <a:solidFill>
                  <a:srgbClr val="FFFF99"/>
                </a:solidFill>
              </a:rPr>
              <a:t>Pesakh</a:t>
            </a:r>
            <a:r>
              <a:rPr lang="en-US" sz="4000" dirty="0">
                <a:solidFill>
                  <a:srgbClr val="FFFF99"/>
                </a:solidFill>
              </a:rPr>
              <a:t> lamb, the Messiah, has been sacrificed.</a:t>
            </a:r>
          </a:p>
        </p:txBody>
      </p:sp>
    </p:spTree>
    <p:extLst>
      <p:ext uri="{BB962C8B-B14F-4D97-AF65-F5344CB8AC3E}">
        <p14:creationId xmlns:p14="http://schemas.microsoft.com/office/powerpoint/2010/main" val="3646005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9.13-14</a:t>
            </a:r>
            <a:r>
              <a:rPr lang="en-US" sz="4000" dirty="0"/>
              <a:t> The blood of the Messiah, who, through the eternal Spirit, offered himself to God as a sacrifice without blemish, will purify our conscience from works that lead to death, so that we can serve the living God!</a:t>
            </a:r>
          </a:p>
        </p:txBody>
      </p:sp>
    </p:spTree>
    <p:extLst>
      <p:ext uri="{BB962C8B-B14F-4D97-AF65-F5344CB8AC3E}">
        <p14:creationId xmlns:p14="http://schemas.microsoft.com/office/powerpoint/2010/main" val="974895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Eph.5.1-2</a:t>
            </a:r>
            <a:r>
              <a:rPr lang="en-US" sz="4000" dirty="0"/>
              <a:t> Therefore be </a:t>
            </a:r>
            <a:r>
              <a:rPr lang="en-US" sz="4000" dirty="0">
                <a:solidFill>
                  <a:srgbClr val="FFFF99"/>
                </a:solidFill>
              </a:rPr>
              <a:t>imitators of God</a:t>
            </a:r>
            <a:r>
              <a:rPr lang="en-US" sz="4000" dirty="0"/>
              <a:t>, as dearly loved children; and walk in love, just as </a:t>
            </a:r>
            <a:r>
              <a:rPr lang="en-US" sz="4000" dirty="0">
                <a:solidFill>
                  <a:srgbClr val="FFFF99"/>
                </a:solidFill>
              </a:rPr>
              <a:t>Messiah also loved us and gave Himself up for us as an offering and sacrifice</a:t>
            </a:r>
            <a:r>
              <a:rPr lang="en-US" sz="4000" dirty="0"/>
              <a:t> to God for a fragrant aroma.</a:t>
            </a:r>
          </a:p>
        </p:txBody>
      </p:sp>
    </p:spTree>
    <p:extLst>
      <p:ext uri="{BB962C8B-B14F-4D97-AF65-F5344CB8AC3E}">
        <p14:creationId xmlns:p14="http://schemas.microsoft.com/office/powerpoint/2010/main" val="300555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While most puns make me feel numb,</a:t>
            </a:r>
          </a:p>
        </p:txBody>
      </p:sp>
    </p:spTree>
    <p:extLst>
      <p:ext uri="{BB962C8B-B14F-4D97-AF65-F5344CB8AC3E}">
        <p14:creationId xmlns:p14="http://schemas.microsoft.com/office/powerpoint/2010/main" val="115058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18478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Resurrection</a:t>
            </a:r>
          </a:p>
          <a:p>
            <a:pPr marL="0" indent="0">
              <a:buNone/>
            </a:pPr>
            <a:r>
              <a:rPr lang="en-US" sz="4000" dirty="0"/>
              <a:t>Spiritual </a:t>
            </a:r>
          </a:p>
          <a:p>
            <a:pPr marL="0" indent="0">
              <a:buNone/>
            </a:pPr>
            <a:r>
              <a:rPr lang="en-US" sz="4000" dirty="0"/>
              <a:t>“Space”</a:t>
            </a:r>
          </a:p>
          <a:p>
            <a:pPr marL="0" indent="0">
              <a:buNone/>
            </a:pPr>
            <a:r>
              <a:rPr lang="en-US" sz="4000" dirty="0"/>
              <a:t>Elevator</a:t>
            </a:r>
          </a:p>
          <a:p>
            <a:pPr marL="0" indent="0">
              <a:buNone/>
            </a:pPr>
            <a:r>
              <a:rPr lang="en-US" sz="4000" dirty="0"/>
              <a:t>Like Jacob’s vision of a ladder</a:t>
            </a:r>
          </a:p>
        </p:txBody>
      </p:sp>
      <p:pic>
        <p:nvPicPr>
          <p:cNvPr id="3074" name="Picture 2" descr="The new material, carbyne, brings the space elevator a little closer |  Madsen Pirie">
            <a:extLst>
              <a:ext uri="{FF2B5EF4-FFF2-40B4-BE49-F238E27FC236}">
                <a16:creationId xmlns:a16="http://schemas.microsoft.com/office/drawing/2014/main" id="{E1EF5877-C7A9-4EC1-9192-FB0928CC0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580" y="0"/>
            <a:ext cx="4343400" cy="473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33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457200" indent="-457200">
              <a:buFont typeface="+mj-lt"/>
              <a:buAutoNum type="arabicPeriod"/>
            </a:pPr>
            <a:r>
              <a:rPr lang="en-US" sz="4000" dirty="0"/>
              <a:t>Yeshua was the Cohen </a:t>
            </a:r>
            <a:r>
              <a:rPr lang="en-US" sz="4000" dirty="0" err="1"/>
              <a:t>Gadol</a:t>
            </a:r>
            <a:r>
              <a:rPr lang="en-US" sz="4000" dirty="0"/>
              <a:t>/ High Priest ~ </a:t>
            </a:r>
            <a:r>
              <a:rPr lang="en-US" sz="4000" dirty="0" err="1"/>
              <a:t>Melkitsedek</a:t>
            </a:r>
            <a:endParaRPr lang="en-US" sz="4000" dirty="0"/>
          </a:p>
          <a:p>
            <a:pPr marL="457200" indent="-457200">
              <a:buFont typeface="+mj-lt"/>
              <a:buAutoNum type="arabicPeriod"/>
            </a:pPr>
            <a:r>
              <a:rPr lang="en-US" sz="4000" dirty="0"/>
              <a:t>A Cohen has to have an offering. What was His offering?  He was the offering.</a:t>
            </a:r>
          </a:p>
        </p:txBody>
      </p:sp>
    </p:spTree>
    <p:extLst>
      <p:ext uri="{BB962C8B-B14F-4D97-AF65-F5344CB8AC3E}">
        <p14:creationId xmlns:p14="http://schemas.microsoft.com/office/powerpoint/2010/main" val="642747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startAt="3"/>
            </a:pPr>
            <a:r>
              <a:rPr lang="en-US" sz="4000" dirty="0"/>
              <a:t>We are called to be Cohanim/ priests.</a:t>
            </a:r>
          </a:p>
          <a:p>
            <a:pPr marL="0" indent="0">
              <a:buNone/>
            </a:pPr>
            <a:endParaRPr lang="en-US" sz="4000" dirty="0"/>
          </a:p>
        </p:txBody>
      </p:sp>
    </p:spTree>
    <p:extLst>
      <p:ext uri="{BB962C8B-B14F-4D97-AF65-F5344CB8AC3E}">
        <p14:creationId xmlns:p14="http://schemas.microsoft.com/office/powerpoint/2010/main" val="3850949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Kefa</a:t>
            </a:r>
            <a:r>
              <a:rPr lang="en-US" sz="4000" baseline="30000" dirty="0"/>
              <a:t>/Peter 2.5</a:t>
            </a:r>
            <a:r>
              <a:rPr lang="en-US" sz="4000" dirty="0"/>
              <a:t> You yourselves…are being built into a spiritual house to </a:t>
            </a:r>
            <a:r>
              <a:rPr lang="en-US" sz="4000" dirty="0">
                <a:solidFill>
                  <a:srgbClr val="FFFF99"/>
                </a:solidFill>
              </a:rPr>
              <a:t>be </a:t>
            </a:r>
            <a:r>
              <a:rPr lang="en-US" sz="4000" dirty="0" err="1">
                <a:solidFill>
                  <a:srgbClr val="FFFF99"/>
                </a:solidFill>
              </a:rPr>
              <a:t>cohanim</a:t>
            </a:r>
            <a:r>
              <a:rPr lang="en-US" sz="4000" dirty="0">
                <a:solidFill>
                  <a:srgbClr val="FFFF99"/>
                </a:solidFill>
              </a:rPr>
              <a:t> set apart for God to offer spiritual sacrifices </a:t>
            </a:r>
            <a:r>
              <a:rPr lang="en-US" sz="4000" dirty="0"/>
              <a:t>acceptable to him through Yeshua the Messiah.</a:t>
            </a:r>
          </a:p>
        </p:txBody>
      </p:sp>
    </p:spTree>
    <p:extLst>
      <p:ext uri="{BB962C8B-B14F-4D97-AF65-F5344CB8AC3E}">
        <p14:creationId xmlns:p14="http://schemas.microsoft.com/office/powerpoint/2010/main" val="362917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Eph.5.1-2</a:t>
            </a:r>
            <a:r>
              <a:rPr lang="en-US" sz="4000" dirty="0"/>
              <a:t> Therefore be </a:t>
            </a:r>
            <a:r>
              <a:rPr lang="en-US" sz="4000" dirty="0">
                <a:solidFill>
                  <a:srgbClr val="FFFF99"/>
                </a:solidFill>
              </a:rPr>
              <a:t>imitators of God</a:t>
            </a:r>
            <a:r>
              <a:rPr lang="en-US" sz="4000" dirty="0"/>
              <a:t>, as dearly loved children; and walk in love, just as Messiah also loved us and gave Himself up for us as an offering and sacrifice to God for a fragrant aroma.</a:t>
            </a:r>
          </a:p>
        </p:txBody>
      </p:sp>
    </p:spTree>
    <p:extLst>
      <p:ext uri="{BB962C8B-B14F-4D97-AF65-F5344CB8AC3E}">
        <p14:creationId xmlns:p14="http://schemas.microsoft.com/office/powerpoint/2010/main" val="797818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457200" indent="-457200">
              <a:buFont typeface="+mj-lt"/>
              <a:buAutoNum type="arabicPeriod"/>
            </a:pPr>
            <a:r>
              <a:rPr lang="en-US" sz="4000" dirty="0"/>
              <a:t>Yeshua was the Cohen </a:t>
            </a:r>
            <a:r>
              <a:rPr lang="en-US" sz="4000" dirty="0" err="1"/>
              <a:t>Gadol</a:t>
            </a:r>
            <a:r>
              <a:rPr lang="en-US" sz="4000" dirty="0"/>
              <a:t>/ High Priest ~ </a:t>
            </a:r>
            <a:r>
              <a:rPr lang="en-US" sz="4000" dirty="0" err="1"/>
              <a:t>Melkitsedek</a:t>
            </a:r>
            <a:endParaRPr lang="en-US" sz="4000" dirty="0"/>
          </a:p>
          <a:p>
            <a:pPr marL="457200" indent="-457200">
              <a:buFont typeface="+mj-lt"/>
              <a:buAutoNum type="arabicPeriod"/>
            </a:pPr>
            <a:r>
              <a:rPr lang="en-US" sz="4000" dirty="0"/>
              <a:t>A Cohen has to have an offering. What was His offering? He was the offering.</a:t>
            </a:r>
          </a:p>
        </p:txBody>
      </p:sp>
    </p:spTree>
    <p:extLst>
      <p:ext uri="{BB962C8B-B14F-4D97-AF65-F5344CB8AC3E}">
        <p14:creationId xmlns:p14="http://schemas.microsoft.com/office/powerpoint/2010/main" val="3593203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startAt="3"/>
            </a:pPr>
            <a:r>
              <a:rPr lang="en-US" sz="4000" dirty="0"/>
              <a:t>We are called to be Cohanim/ priests.</a:t>
            </a:r>
          </a:p>
          <a:p>
            <a:pPr marL="457200" indent="-457200">
              <a:buFont typeface="+mj-lt"/>
              <a:buAutoNum type="arabicPeriod" startAt="3"/>
            </a:pPr>
            <a:r>
              <a:rPr lang="en-US" sz="4000" dirty="0"/>
              <a:t>A Cohen has to have an offering. </a:t>
            </a:r>
            <a:r>
              <a:rPr lang="en-US" sz="4000" u="sng" dirty="0">
                <a:solidFill>
                  <a:srgbClr val="FFFF99"/>
                </a:solidFill>
              </a:rPr>
              <a:t>What is our offering?</a:t>
            </a:r>
          </a:p>
          <a:p>
            <a:pPr marL="457200" indent="-457200">
              <a:buFont typeface="+mj-lt"/>
              <a:buAutoNum type="arabicPeriod" startAt="3"/>
            </a:pPr>
            <a:endParaRPr lang="en-US" sz="4000" dirty="0"/>
          </a:p>
        </p:txBody>
      </p:sp>
    </p:spTree>
    <p:extLst>
      <p:ext uri="{BB962C8B-B14F-4D97-AF65-F5344CB8AC3E}">
        <p14:creationId xmlns:p14="http://schemas.microsoft.com/office/powerpoint/2010/main" val="2591390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Micah 5.6-7 </a:t>
            </a:r>
            <a:r>
              <a:rPr lang="en-US" sz="4000" dirty="0"/>
              <a:t>With what shall I come before </a:t>
            </a:r>
            <a:r>
              <a:rPr lang="en-US" sz="4000" cap="small" dirty="0"/>
              <a:t>Adoni</a:t>
            </a:r>
            <a:r>
              <a:rPr lang="en-US" sz="4000" dirty="0"/>
              <a:t>? With what shall I bow myself before God on high? Shall I present Him with burnt offerings, with year-old calves? Will </a:t>
            </a:r>
            <a:r>
              <a:rPr lang="en-US" sz="4000" cap="small" dirty="0"/>
              <a:t>Adoni</a:t>
            </a:r>
            <a:r>
              <a:rPr lang="en-US" sz="4000" dirty="0"/>
              <a:t> be pleased with thousands of rams, with hordes of rivers of oil? </a:t>
            </a:r>
          </a:p>
        </p:txBody>
      </p:sp>
    </p:spTree>
    <p:extLst>
      <p:ext uri="{BB962C8B-B14F-4D97-AF65-F5344CB8AC3E}">
        <p14:creationId xmlns:p14="http://schemas.microsoft.com/office/powerpoint/2010/main" val="2902969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Micah 5.6-7 </a:t>
            </a:r>
            <a:r>
              <a:rPr lang="en-US" sz="4000" dirty="0"/>
              <a:t>Shall I offer my firstborn for my transgression, the fruit of my belly for the sin of my soul? He has told you, humanity, what is good, and what </a:t>
            </a:r>
            <a:r>
              <a:rPr lang="en-US" sz="4000" cap="small" dirty="0"/>
              <a:t>Adoni</a:t>
            </a:r>
            <a:r>
              <a:rPr lang="en-US" sz="4000" dirty="0"/>
              <a:t> is seeking from you: Only to practice justice, to love mercy, and to walk humbly with your God.</a:t>
            </a:r>
          </a:p>
        </p:txBody>
      </p:sp>
    </p:spTree>
    <p:extLst>
      <p:ext uri="{BB962C8B-B14F-4D97-AF65-F5344CB8AC3E}">
        <p14:creationId xmlns:p14="http://schemas.microsoft.com/office/powerpoint/2010/main" val="3175459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12.1 </a:t>
            </a:r>
            <a:r>
              <a:rPr lang="en-US" sz="4000" dirty="0"/>
              <a:t>I exhort you, therefore, brothers, in view of God’s mercies, to offer yourselves as a sacrifice, living and set apart for God. This will please him; it is the logical “Temple worship” for you.</a:t>
            </a:r>
          </a:p>
        </p:txBody>
      </p:sp>
    </p:spTree>
    <p:extLst>
      <p:ext uri="{BB962C8B-B14F-4D97-AF65-F5344CB8AC3E}">
        <p14:creationId xmlns:p14="http://schemas.microsoft.com/office/powerpoint/2010/main" val="349151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While most puns make me feel numb,</a:t>
            </a:r>
          </a:p>
          <a:p>
            <a:pPr marL="0" indent="0">
              <a:buNone/>
            </a:pPr>
            <a:r>
              <a:rPr lang="en-US" sz="4000" dirty="0"/>
              <a:t>mathematics puns make me feel number.</a:t>
            </a:r>
          </a:p>
        </p:txBody>
      </p:sp>
    </p:spTree>
    <p:extLst>
      <p:ext uri="{BB962C8B-B14F-4D97-AF65-F5344CB8AC3E}">
        <p14:creationId xmlns:p14="http://schemas.microsoft.com/office/powerpoint/2010/main" val="3888418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Eph.5.1-2</a:t>
            </a:r>
            <a:r>
              <a:rPr lang="en-US" sz="4000" dirty="0"/>
              <a:t> Therefore be </a:t>
            </a:r>
            <a:r>
              <a:rPr lang="en-US" sz="4000" dirty="0">
                <a:solidFill>
                  <a:srgbClr val="FFFF99"/>
                </a:solidFill>
              </a:rPr>
              <a:t>imitators of God</a:t>
            </a:r>
            <a:r>
              <a:rPr lang="en-US" sz="4000" dirty="0"/>
              <a:t>, as dearly loved children; and walk in love, just as Messiah also loved us and gave Himself up for us as an offering and sacrifice to God for a fragrant aroma.</a:t>
            </a:r>
          </a:p>
        </p:txBody>
      </p:sp>
    </p:spTree>
    <p:extLst>
      <p:ext uri="{BB962C8B-B14F-4D97-AF65-F5344CB8AC3E}">
        <p14:creationId xmlns:p14="http://schemas.microsoft.com/office/powerpoint/2010/main" val="1802553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Yn</a:t>
            </a:r>
            <a:r>
              <a:rPr lang="en-US" sz="4000" baseline="30000" dirty="0"/>
              <a:t> 3.16  </a:t>
            </a:r>
            <a:r>
              <a:rPr lang="en-US" sz="4000" dirty="0"/>
              <a:t>The way that we have come to know love is through his having laid down his life for us. And we ought to </a:t>
            </a:r>
            <a:r>
              <a:rPr lang="en-US" sz="4000" u="sng" dirty="0">
                <a:solidFill>
                  <a:srgbClr val="FFFF99"/>
                </a:solidFill>
              </a:rPr>
              <a:t>lay down our lives for the brothers</a:t>
            </a:r>
            <a:r>
              <a:rPr lang="en-US" sz="4000" dirty="0"/>
              <a:t>!</a:t>
            </a:r>
          </a:p>
        </p:txBody>
      </p:sp>
    </p:spTree>
    <p:extLst>
      <p:ext uri="{BB962C8B-B14F-4D97-AF65-F5344CB8AC3E}">
        <p14:creationId xmlns:p14="http://schemas.microsoft.com/office/powerpoint/2010/main" val="947513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Col. 2.1-2</a:t>
            </a:r>
            <a:r>
              <a:rPr lang="en-US" sz="4000" dirty="0"/>
              <a:t> I want you to know how great a struggle I have for you and for those in Laodicea. My purpose is that their hearts, </a:t>
            </a:r>
            <a:r>
              <a:rPr lang="en-US" sz="4000" u="sng" dirty="0">
                <a:solidFill>
                  <a:srgbClr val="FFFF99"/>
                </a:solidFill>
              </a:rPr>
              <a:t>joined together in love, may be encouraged</a:t>
            </a:r>
            <a:r>
              <a:rPr lang="en-US" sz="4000" dirty="0"/>
              <a:t>. May they have all the riches of the full assurance of understanding, leading to a true knowledge of the mystery of God—that is, Messiah.</a:t>
            </a:r>
          </a:p>
        </p:txBody>
      </p:sp>
    </p:spTree>
    <p:extLst>
      <p:ext uri="{BB962C8B-B14F-4D97-AF65-F5344CB8AC3E}">
        <p14:creationId xmlns:p14="http://schemas.microsoft.com/office/powerpoint/2010/main" val="2066546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Phil 2.17-18</a:t>
            </a:r>
            <a:r>
              <a:rPr lang="en-US" sz="4000" dirty="0"/>
              <a:t> Indeed, even if my </a:t>
            </a:r>
            <a:r>
              <a:rPr lang="en-US" sz="4000" u="sng" dirty="0">
                <a:solidFill>
                  <a:srgbClr val="FFFF99"/>
                </a:solidFill>
              </a:rPr>
              <a:t>lifeblood is poured out as a drink offering over the sacrifice and service of your faith</a:t>
            </a:r>
            <a:r>
              <a:rPr lang="en-US" sz="4000" dirty="0"/>
              <a:t>, I will still be glad and rejoice with you all. Likewise, you too should be glad and rejoice with me.</a:t>
            </a:r>
          </a:p>
        </p:txBody>
      </p:sp>
    </p:spTree>
    <p:extLst>
      <p:ext uri="{BB962C8B-B14F-4D97-AF65-F5344CB8AC3E}">
        <p14:creationId xmlns:p14="http://schemas.microsoft.com/office/powerpoint/2010/main" val="1819889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Optional exercise:</a:t>
            </a:r>
          </a:p>
          <a:p>
            <a:pPr marL="0" indent="0">
              <a:buNone/>
            </a:pPr>
            <a:r>
              <a:rPr lang="en-US" sz="4000" dirty="0"/>
              <a:t>Look at someone and say, I will sacrifice my life for you.</a:t>
            </a:r>
          </a:p>
        </p:txBody>
      </p:sp>
    </p:spTree>
    <p:extLst>
      <p:ext uri="{BB962C8B-B14F-4D97-AF65-F5344CB8AC3E}">
        <p14:creationId xmlns:p14="http://schemas.microsoft.com/office/powerpoint/2010/main" val="891083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Optional exercise:</a:t>
            </a:r>
          </a:p>
          <a:p>
            <a:pPr marL="0" indent="0">
              <a:buNone/>
            </a:pPr>
            <a:r>
              <a:rPr lang="en-US" sz="4000" dirty="0"/>
              <a:t>Look at someone and say, I will suffer whatever it takes to build you up in the Kingdom. </a:t>
            </a:r>
          </a:p>
        </p:txBody>
      </p:sp>
    </p:spTree>
    <p:extLst>
      <p:ext uri="{BB962C8B-B14F-4D97-AF65-F5344CB8AC3E}">
        <p14:creationId xmlns:p14="http://schemas.microsoft.com/office/powerpoint/2010/main" val="2215653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Not optional exercise:</a:t>
            </a:r>
          </a:p>
          <a:p>
            <a:pPr marL="0" indent="0">
              <a:buNone/>
            </a:pPr>
            <a:r>
              <a:rPr lang="en-US" sz="4000" dirty="0"/>
              <a:t>Look at G-d, in your spirit, and say, I will suffer whatever it takes to advance Your Kingdom. </a:t>
            </a:r>
          </a:p>
        </p:txBody>
      </p:sp>
    </p:spTree>
    <p:extLst>
      <p:ext uri="{BB962C8B-B14F-4D97-AF65-F5344CB8AC3E}">
        <p14:creationId xmlns:p14="http://schemas.microsoft.com/office/powerpoint/2010/main" val="858140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John 15.18-20</a:t>
            </a:r>
            <a:r>
              <a:rPr lang="en-US" sz="4000" dirty="0"/>
              <a:t> “If the world hates you, understand that it hated me first. If you belonged to the world, the world would have loved its own. But because you do not belong to the world — on the contrary, I have picked you out of the world </a:t>
            </a:r>
          </a:p>
        </p:txBody>
      </p:sp>
    </p:spTree>
    <p:extLst>
      <p:ext uri="{BB962C8B-B14F-4D97-AF65-F5344CB8AC3E}">
        <p14:creationId xmlns:p14="http://schemas.microsoft.com/office/powerpoint/2010/main" val="220099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John 15.18-20</a:t>
            </a:r>
            <a:r>
              <a:rPr lang="en-US" sz="4000" dirty="0"/>
              <a:t> “— therefore the world hates you. Remember what I told you, ‘A slave is not greater than his master.’ If they persecuted me, they will persecute you too; if they kept my word, they will keep yours too.</a:t>
            </a:r>
          </a:p>
        </p:txBody>
      </p:sp>
    </p:spTree>
    <p:extLst>
      <p:ext uri="{BB962C8B-B14F-4D97-AF65-F5344CB8AC3E}">
        <p14:creationId xmlns:p14="http://schemas.microsoft.com/office/powerpoint/2010/main" val="1963133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503783" y="393746"/>
            <a:ext cx="8002606" cy="44378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descr="Will R. Filho, Autor em Notícias Gospel - Página 184 de 216">
            <a:extLst>
              <a:ext uri="{FF2B5EF4-FFF2-40B4-BE49-F238E27FC236}">
                <a16:creationId xmlns:a16="http://schemas.microsoft.com/office/drawing/2014/main" id="{FEF6BFB9-7C5E-4ABD-8A35-149D5A3474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04" r="40194"/>
          <a:stretch/>
        </p:blipFill>
        <p:spPr bwMode="auto">
          <a:xfrm>
            <a:off x="381000" y="397536"/>
            <a:ext cx="4419600" cy="43195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01E8C28-3C01-4798-8476-54A9A0133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5748" y="402611"/>
            <a:ext cx="3086100" cy="439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87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37638" y="525778"/>
            <a:ext cx="7445414" cy="41288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6146" name="Picture 2" descr="56 Funny Math Jokes And Puns That Will Make You Smile, Easy As Pi | Thought  Catalog">
            <a:extLst>
              <a:ext uri="{FF2B5EF4-FFF2-40B4-BE49-F238E27FC236}">
                <a16:creationId xmlns:a16="http://schemas.microsoft.com/office/drawing/2014/main" id="{667DDDB5-FE55-4013-B398-B8D5B70AC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5604"/>
            <a:ext cx="8001000" cy="45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200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Andrew Brunson is originally from Black Mountain, North Carolina. He is married and has three children.  Brunson lived in Turkey for 23 years where he served as pastor of the Izmir Resurrection Church. Pastor Brunson “…thought I'd be in Turkey the rest of my life doing church planting.“  </a:t>
            </a:r>
          </a:p>
        </p:txBody>
      </p:sp>
    </p:spTree>
    <p:extLst>
      <p:ext uri="{BB962C8B-B14F-4D97-AF65-F5344CB8AC3E}">
        <p14:creationId xmlns:p14="http://schemas.microsoft.com/office/powerpoint/2010/main" val="563038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Brunson, was imprisoned on </a:t>
            </a:r>
            <a:r>
              <a:rPr lang="en-US" sz="4000" u="sng" dirty="0"/>
              <a:t>October 7, 2016 </a:t>
            </a:r>
            <a:r>
              <a:rPr lang="en-US" sz="4000" dirty="0"/>
              <a:t>as part of the purges that followed the failed 2016 coup attempt. His wife, Norine, was initially arrested alongside him, but was released after 13 days.  For a time Brunson was held with 21 others in a cell that was made for eight prisoners. </a:t>
            </a:r>
          </a:p>
        </p:txBody>
      </p:sp>
    </p:spTree>
    <p:extLst>
      <p:ext uri="{BB962C8B-B14F-4D97-AF65-F5344CB8AC3E}">
        <p14:creationId xmlns:p14="http://schemas.microsoft.com/office/powerpoint/2010/main" val="3513471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u="sng" dirty="0"/>
              <a:t>Indictment </a:t>
            </a:r>
            <a:r>
              <a:rPr lang="en-US" sz="4000" dirty="0"/>
              <a:t>The Turkish government primarily claimed that Brunson was a member of the </a:t>
            </a:r>
            <a:r>
              <a:rPr lang="en-US" sz="4000" dirty="0" err="1"/>
              <a:t>Gülen</a:t>
            </a:r>
            <a:r>
              <a:rPr lang="en-US" sz="4000" dirty="0"/>
              <a:t> movement, but also claimed that he worked with the banned Kurdistan Workers' Party (PKK), and claimed that he was involved with American espionage, among other things.</a:t>
            </a:r>
          </a:p>
        </p:txBody>
      </p:sp>
    </p:spTree>
    <p:extLst>
      <p:ext uri="{BB962C8B-B14F-4D97-AF65-F5344CB8AC3E}">
        <p14:creationId xmlns:p14="http://schemas.microsoft.com/office/powerpoint/2010/main" val="1126767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 "I thought I'd be in Turkey the rest of my life doing church planting," he admitted on "Washington Watch." God had other plans. When Andrew was wrongfully charged and sentenced to life behind bars, he's pretty candid: it broke him. </a:t>
            </a:r>
          </a:p>
        </p:txBody>
      </p:sp>
    </p:spTree>
    <p:extLst>
      <p:ext uri="{BB962C8B-B14F-4D97-AF65-F5344CB8AC3E}">
        <p14:creationId xmlns:p14="http://schemas.microsoft.com/office/powerpoint/2010/main" val="3181416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Nothing, he said, equipped him for the kind of persecution he experienced. “I had counted the cost for some pressure, but certainly not for prison.”</a:t>
            </a:r>
          </a:p>
        </p:txBody>
      </p:sp>
    </p:spTree>
    <p:extLst>
      <p:ext uri="{BB962C8B-B14F-4D97-AF65-F5344CB8AC3E}">
        <p14:creationId xmlns:p14="http://schemas.microsoft.com/office/powerpoint/2010/main" val="3046549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 Over time, Andrew says, the despair broke him. "And every time I broke, I had to get up again and learn perseverance at a deeper level." But there was a purpose to the pain. "God allowed me to be broken like that so that I could be an encouragement to other people who are going to face persecution." </a:t>
            </a:r>
          </a:p>
        </p:txBody>
      </p:sp>
    </p:spTree>
    <p:extLst>
      <p:ext uri="{BB962C8B-B14F-4D97-AF65-F5344CB8AC3E}">
        <p14:creationId xmlns:p14="http://schemas.microsoft.com/office/powerpoint/2010/main" val="2187378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On </a:t>
            </a:r>
            <a:r>
              <a:rPr lang="en-US" sz="4000" u="sng" dirty="0"/>
              <a:t>October 12, 2018</a:t>
            </a:r>
            <a:r>
              <a:rPr lang="en-US" sz="4000" dirty="0"/>
              <a:t>, Brunson was convicted, by Turkish authorities, on the charge of aiding terrorism, but sentenced to time served. He was released from Turkish custody and immediately returned to the United States.</a:t>
            </a:r>
          </a:p>
        </p:txBody>
      </p:sp>
    </p:spTree>
    <p:extLst>
      <p:ext uri="{BB962C8B-B14F-4D97-AF65-F5344CB8AC3E}">
        <p14:creationId xmlns:p14="http://schemas.microsoft.com/office/powerpoint/2010/main" val="3195308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4" name="Picture 2" descr="Turkey Frees Pastor Andrew Brunson, Easing Tensions With U.S. - The New  York Times">
            <a:extLst>
              <a:ext uri="{FF2B5EF4-FFF2-40B4-BE49-F238E27FC236}">
                <a16:creationId xmlns:a16="http://schemas.microsoft.com/office/drawing/2014/main" id="{DC5D8D5A-AE29-4C66-88A8-B30215C59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7909"/>
            <a:ext cx="7471130" cy="456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929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"One thing I want to underline from my experience is that those who persecute [are] going to justify it by saying that we're hate groups, that we have a message of hate." </a:t>
            </a:r>
          </a:p>
        </p:txBody>
      </p:sp>
    </p:spTree>
    <p:extLst>
      <p:ext uri="{BB962C8B-B14F-4D97-AF65-F5344CB8AC3E}">
        <p14:creationId xmlns:p14="http://schemas.microsoft.com/office/powerpoint/2010/main" val="1529098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Your views make people unsafe. You can't use social media. You can't use your bank account, your credit cards, things like that. </a:t>
            </a:r>
          </a:p>
        </p:txBody>
      </p:sp>
    </p:spTree>
    <p:extLst>
      <p:ext uri="{BB962C8B-B14F-4D97-AF65-F5344CB8AC3E}">
        <p14:creationId xmlns:p14="http://schemas.microsoft.com/office/powerpoint/2010/main" val="200427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descr="This Restaurant Is Breaking the Internet With Their Hilarious Signs">
            <a:extLst>
              <a:ext uri="{FF2B5EF4-FFF2-40B4-BE49-F238E27FC236}">
                <a16:creationId xmlns:a16="http://schemas.microsoft.com/office/drawing/2014/main" id="{2CE9A0BE-1F91-4D54-9708-2188DDF6B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14350"/>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757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"There's a real sea change taking place in our country and this generation... The hostility toward followers of Messiah is going to rise," he warned. </a:t>
            </a:r>
          </a:p>
        </p:txBody>
      </p:sp>
    </p:spTree>
    <p:extLst>
      <p:ext uri="{BB962C8B-B14F-4D97-AF65-F5344CB8AC3E}">
        <p14:creationId xmlns:p14="http://schemas.microsoft.com/office/powerpoint/2010/main" val="2248692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How to prepare for our offering, the sacrifice of suffering for the Kingdom, and persevering…</a:t>
            </a:r>
          </a:p>
        </p:txBody>
      </p:sp>
    </p:spTree>
    <p:extLst>
      <p:ext uri="{BB962C8B-B14F-4D97-AF65-F5344CB8AC3E}">
        <p14:creationId xmlns:p14="http://schemas.microsoft.com/office/powerpoint/2010/main" val="3006097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742950" indent="-742950">
              <a:spcBef>
                <a:spcPts val="0"/>
              </a:spcBef>
              <a:buAutoNum type="arabicPeriod"/>
            </a:pPr>
            <a:r>
              <a:rPr lang="en-US" sz="4000" u="sng" dirty="0"/>
              <a:t>Talk about persecution</a:t>
            </a:r>
            <a:r>
              <a:rPr lang="en-US" sz="4000" dirty="0"/>
              <a:t>  </a:t>
            </a:r>
          </a:p>
          <a:p>
            <a:pPr marL="0" indent="0">
              <a:spcBef>
                <a:spcPts val="0"/>
              </a:spcBef>
              <a:buNone/>
            </a:pPr>
            <a:r>
              <a:rPr lang="en-US" sz="4000" dirty="0"/>
              <a:t>For starters, Andrew says, be aware that people have suffered -- and are suffering -- persecution in many countries. </a:t>
            </a:r>
          </a:p>
        </p:txBody>
      </p:sp>
    </p:spTree>
    <p:extLst>
      <p:ext uri="{BB962C8B-B14F-4D97-AF65-F5344CB8AC3E}">
        <p14:creationId xmlns:p14="http://schemas.microsoft.com/office/powerpoint/2010/main" val="2001835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spcBef>
                <a:spcPts val="0"/>
              </a:spcBef>
              <a:buNone/>
            </a:pPr>
            <a:r>
              <a:rPr lang="en-US" sz="4000" dirty="0"/>
              <a:t>1. </a:t>
            </a:r>
            <a:r>
              <a:rPr lang="en-US" sz="4000" u="sng" dirty="0"/>
              <a:t>Talk about persecution</a:t>
            </a:r>
            <a:r>
              <a:rPr lang="en-US" sz="4000" dirty="0"/>
              <a:t>  Americans have been spared from that fate because, despite the sins of our country, generations were still faithful to God. </a:t>
            </a:r>
          </a:p>
        </p:txBody>
      </p:sp>
    </p:spTree>
    <p:extLst>
      <p:ext uri="{BB962C8B-B14F-4D97-AF65-F5344CB8AC3E}">
        <p14:creationId xmlns:p14="http://schemas.microsoft.com/office/powerpoint/2010/main" val="4243050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2. </a:t>
            </a:r>
            <a:r>
              <a:rPr lang="en-US" sz="4000" u="sng" dirty="0"/>
              <a:t>Pursue Intimacy with God</a:t>
            </a:r>
          </a:p>
          <a:p>
            <a:pPr marL="0" indent="0">
              <a:buNone/>
            </a:pPr>
            <a:r>
              <a:rPr lang="en-US" sz="4000" dirty="0"/>
              <a:t>Cultivating a love for God doesn't necessarily come naturally, Andrew says. We have to grow it. "This is the number one thing that fueled my perseverance."</a:t>
            </a:r>
          </a:p>
        </p:txBody>
      </p:sp>
    </p:spTree>
    <p:extLst>
      <p:ext uri="{BB962C8B-B14F-4D97-AF65-F5344CB8AC3E}">
        <p14:creationId xmlns:p14="http://schemas.microsoft.com/office/powerpoint/2010/main" val="22741471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3. </a:t>
            </a:r>
            <a:r>
              <a:rPr lang="en-US" sz="4000" u="sng" dirty="0"/>
              <a:t>Develop the Right Perspective: Fear of God, Not Man</a:t>
            </a:r>
          </a:p>
          <a:p>
            <a:pPr marL="0" indent="0">
              <a:buNone/>
            </a:pPr>
            <a:r>
              <a:rPr lang="en-US" sz="4000" dirty="0"/>
              <a:t>“Yeshua said very clearly: 'Don't fear those who kill the body but cannot kill the soul; rather fear Him who can destroy both soul and body and in hell.'</a:t>
            </a:r>
          </a:p>
        </p:txBody>
      </p:sp>
    </p:spTree>
    <p:extLst>
      <p:ext uri="{BB962C8B-B14F-4D97-AF65-F5344CB8AC3E}">
        <p14:creationId xmlns:p14="http://schemas.microsoft.com/office/powerpoint/2010/main" val="780622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3. </a:t>
            </a:r>
            <a:r>
              <a:rPr lang="en-US" sz="4000" u="sng" dirty="0"/>
              <a:t>Develop the Right Perspective: Fear of God, Not Man</a:t>
            </a:r>
          </a:p>
          <a:p>
            <a:pPr marL="0" indent="0">
              <a:buNone/>
            </a:pPr>
            <a:r>
              <a:rPr lang="en-US" sz="4000" dirty="0"/>
              <a:t>“That wasn't empty rhetoric," Andrew insists. “He was saying this to his disciples, and most of them were killed for their faithfulness to Yeshua. </a:t>
            </a:r>
          </a:p>
        </p:txBody>
      </p:sp>
    </p:spTree>
    <p:extLst>
      <p:ext uri="{BB962C8B-B14F-4D97-AF65-F5344CB8AC3E}">
        <p14:creationId xmlns:p14="http://schemas.microsoft.com/office/powerpoint/2010/main" val="31431811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4. Determine ahead of Time to Follow Yeshua</a:t>
            </a:r>
          </a:p>
          <a:p>
            <a:pPr marL="0" indent="0">
              <a:buNone/>
            </a:pPr>
            <a:r>
              <a:rPr lang="en-US" sz="4000" dirty="0"/>
              <a:t>"If we make the decisions now, then we're more likely to have an anchor to hold on to when the winds come, when the storm comes. </a:t>
            </a:r>
          </a:p>
        </p:txBody>
      </p:sp>
    </p:spTree>
    <p:extLst>
      <p:ext uri="{BB962C8B-B14F-4D97-AF65-F5344CB8AC3E}">
        <p14:creationId xmlns:p14="http://schemas.microsoft.com/office/powerpoint/2010/main" val="2961012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4. Determine ahead of Time to Follow Yeshua</a:t>
            </a:r>
          </a:p>
          <a:p>
            <a:pPr marL="0" indent="0">
              <a:buNone/>
            </a:pPr>
            <a:r>
              <a:rPr lang="en-US" sz="4000" dirty="0"/>
              <a:t>Whereas if we don't make those decisions now, then when we are under pressure, we may not have the strength to make them. So you have to decide ahead of time. </a:t>
            </a:r>
          </a:p>
        </p:txBody>
      </p:sp>
    </p:spTree>
    <p:extLst>
      <p:ext uri="{BB962C8B-B14F-4D97-AF65-F5344CB8AC3E}">
        <p14:creationId xmlns:p14="http://schemas.microsoft.com/office/powerpoint/2010/main" val="3948939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spcBef>
                <a:spcPts val="0"/>
              </a:spcBef>
              <a:buNone/>
            </a:pPr>
            <a:r>
              <a:rPr lang="en-US" sz="4000" u="sng" dirty="0"/>
              <a:t>5. Stand on the Word</a:t>
            </a:r>
          </a:p>
          <a:p>
            <a:pPr marL="0" indent="0">
              <a:spcBef>
                <a:spcPts val="0"/>
              </a:spcBef>
              <a:buNone/>
            </a:pPr>
            <a:r>
              <a:rPr lang="en-US" sz="4000" dirty="0"/>
              <a:t>"We need to make the decision that we won't compromise the word of God, even if it costs us," Andrew urges. Of course, to do that, we have to know what the word of God says. </a:t>
            </a:r>
          </a:p>
        </p:txBody>
      </p:sp>
    </p:spTree>
    <p:extLst>
      <p:ext uri="{BB962C8B-B14F-4D97-AF65-F5344CB8AC3E}">
        <p14:creationId xmlns:p14="http://schemas.microsoft.com/office/powerpoint/2010/main" val="1323168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00CF7AA-D4C4-4B38-9B61-1B2FE8A275AF}"/>
              </a:ext>
            </a:extLst>
          </p:cNvPr>
          <p:cNvPicPr>
            <a:picLocks noChangeAspect="1"/>
          </p:cNvPicPr>
          <p:nvPr/>
        </p:nvPicPr>
        <p:blipFill rotWithShape="1">
          <a:blip r:embed="rId3"/>
          <a:srcRect b="50000"/>
          <a:stretch/>
        </p:blipFill>
        <p:spPr>
          <a:xfrm>
            <a:off x="526103" y="238918"/>
            <a:ext cx="8260381" cy="4618833"/>
          </a:xfrm>
          <a:prstGeom prst="rect">
            <a:avLst/>
          </a:prstGeom>
        </p:spPr>
      </p:pic>
    </p:spTree>
    <p:extLst>
      <p:ext uri="{BB962C8B-B14F-4D97-AF65-F5344CB8AC3E}">
        <p14:creationId xmlns:p14="http://schemas.microsoft.com/office/powerpoint/2010/main" val="2802665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5. Stand on the Word</a:t>
            </a:r>
          </a:p>
          <a:p>
            <a:pPr marL="0" indent="0">
              <a:buNone/>
            </a:pPr>
            <a:r>
              <a:rPr lang="en-US" sz="4000" dirty="0"/>
              <a:t>"That means we've got to be in the word of God. One of the things lacking most in the believing community today is biblical literacy.”</a:t>
            </a:r>
          </a:p>
        </p:txBody>
      </p:sp>
    </p:spTree>
    <p:extLst>
      <p:ext uri="{BB962C8B-B14F-4D97-AF65-F5344CB8AC3E}">
        <p14:creationId xmlns:p14="http://schemas.microsoft.com/office/powerpoint/2010/main" val="3883181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3653C1F7-ABFB-4799-8751-FA544723A6B8}"/>
              </a:ext>
            </a:extLst>
          </p:cNvPr>
          <p:cNvPicPr>
            <a:picLocks noChangeAspect="1"/>
          </p:cNvPicPr>
          <p:nvPr/>
        </p:nvPicPr>
        <p:blipFill>
          <a:blip r:embed="rId3"/>
          <a:stretch>
            <a:fillRect/>
          </a:stretch>
        </p:blipFill>
        <p:spPr>
          <a:xfrm>
            <a:off x="304801" y="127712"/>
            <a:ext cx="8000999" cy="4841959"/>
          </a:xfrm>
          <a:prstGeom prst="rect">
            <a:avLst/>
          </a:prstGeom>
        </p:spPr>
      </p:pic>
    </p:spTree>
    <p:extLst>
      <p:ext uri="{BB962C8B-B14F-4D97-AF65-F5344CB8AC3E}">
        <p14:creationId xmlns:p14="http://schemas.microsoft.com/office/powerpoint/2010/main" val="4170549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17 Executive orders the first day:  The first paragraph of one order contains the following: “Children should be able to learn without worrying about whether they will be denied access to the restroom, the locker room, or school sports.”</a:t>
            </a:r>
          </a:p>
        </p:txBody>
      </p:sp>
    </p:spTree>
    <p:extLst>
      <p:ext uri="{BB962C8B-B14F-4D97-AF65-F5344CB8AC3E}">
        <p14:creationId xmlns:p14="http://schemas.microsoft.com/office/powerpoint/2010/main" val="11665028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91176" y="555468"/>
            <a:ext cx="7429957" cy="4120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124" name="Picture 4" descr="NEW YORK, NY - OCTOBER 24: L.G.B.T. activists and their supporters rally in support of transgender people on the steps of New York City Hall, October 24, 2018 in New York City. The group gathered to speak out against the Trump administration's stance toward transgender people. Last week, The New York Times reported on an unreleased administration memo that proposes a strict biological definition of gender based on a person's genitalia at birth.">
            <a:extLst>
              <a:ext uri="{FF2B5EF4-FFF2-40B4-BE49-F238E27FC236}">
                <a16:creationId xmlns:a16="http://schemas.microsoft.com/office/drawing/2014/main" id="{9A31BC8F-6644-4183-AB98-F490D4040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8459"/>
            <a:ext cx="8099780" cy="455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075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So, what does this mean? This means that children — defined by the federal government by anyone who is younger than age 18 or who is not an emancipated minor — have the “right” to decide which restroom or locker room they use. What does this mean, in raw actuality? </a:t>
            </a:r>
          </a:p>
        </p:txBody>
      </p:sp>
    </p:spTree>
    <p:extLst>
      <p:ext uri="{BB962C8B-B14F-4D97-AF65-F5344CB8AC3E}">
        <p14:creationId xmlns:p14="http://schemas.microsoft.com/office/powerpoint/2010/main" val="2921172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Girls who believe they are boys can enter bathrooms and locker rooms designated for boys and, more worryingly, boys who believe they are girls can enter bathrooms and locker rooms designated for girls. Don’t like it? Too bad.</a:t>
            </a:r>
          </a:p>
        </p:txBody>
      </p:sp>
    </p:spTree>
    <p:extLst>
      <p:ext uri="{BB962C8B-B14F-4D97-AF65-F5344CB8AC3E}">
        <p14:creationId xmlns:p14="http://schemas.microsoft.com/office/powerpoint/2010/main" val="12842254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Cutting through the vague and evasive language of the executive order, this means that — just by claiming that they are a girl — boys will have access to an enclosed and previously private space where girls can undress. </a:t>
            </a:r>
          </a:p>
        </p:txBody>
      </p:sp>
    </p:spTree>
    <p:extLst>
      <p:ext uri="{BB962C8B-B14F-4D97-AF65-F5344CB8AC3E}">
        <p14:creationId xmlns:p14="http://schemas.microsoft.com/office/powerpoint/2010/main" val="18674954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Not only that, they will have the supposed right to undress in front of these girls, forcing them into — at best — an uncomfortable situation, and — at worst — a dangerous one.</a:t>
            </a:r>
          </a:p>
        </p:txBody>
      </p:sp>
    </p:spTree>
    <p:extLst>
      <p:ext uri="{BB962C8B-B14F-4D97-AF65-F5344CB8AC3E}">
        <p14:creationId xmlns:p14="http://schemas.microsoft.com/office/powerpoint/2010/main" val="25293874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10 Spirit-Filled Ways to Respond Right Now</a:t>
            </a:r>
          </a:p>
          <a:p>
            <a:pPr marL="0" indent="0">
              <a:buNone/>
            </a:pPr>
            <a:r>
              <a:rPr lang="en-US" sz="4000" dirty="0"/>
              <a:t>1. Pray for revival as never before.</a:t>
            </a:r>
          </a:p>
        </p:txBody>
      </p:sp>
    </p:spTree>
    <p:extLst>
      <p:ext uri="{BB962C8B-B14F-4D97-AF65-F5344CB8AC3E}">
        <p14:creationId xmlns:p14="http://schemas.microsoft.com/office/powerpoint/2010/main" val="2940567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graphicFrame>
        <p:nvGraphicFramePr>
          <p:cNvPr id="2" name="Table 2">
            <a:extLst>
              <a:ext uri="{FF2B5EF4-FFF2-40B4-BE49-F238E27FC236}">
                <a16:creationId xmlns:a16="http://schemas.microsoft.com/office/drawing/2014/main" id="{2C34C19D-F894-4EBD-B7AE-B239E9F5F475}"/>
              </a:ext>
            </a:extLst>
          </p:cNvPr>
          <p:cNvGraphicFramePr>
            <a:graphicFrameLocks noGrp="1"/>
          </p:cNvGraphicFramePr>
          <p:nvPr/>
        </p:nvGraphicFramePr>
        <p:xfrm>
          <a:off x="304800" y="285748"/>
          <a:ext cx="8458200" cy="4551680"/>
        </p:xfrm>
        <a:graphic>
          <a:graphicData uri="http://schemas.openxmlformats.org/drawingml/2006/table">
            <a:tbl>
              <a:tblPr firstRow="1" bandRow="1">
                <a:tableStyleId>{5C22544A-7EE6-4342-B048-85BDC9FD1C3A}</a:tableStyleId>
              </a:tblPr>
              <a:tblGrid>
                <a:gridCol w="1691640">
                  <a:extLst>
                    <a:ext uri="{9D8B030D-6E8A-4147-A177-3AD203B41FA5}">
                      <a16:colId xmlns:a16="http://schemas.microsoft.com/office/drawing/2014/main" val="3363896718"/>
                    </a:ext>
                  </a:extLst>
                </a:gridCol>
                <a:gridCol w="1691640">
                  <a:extLst>
                    <a:ext uri="{9D8B030D-6E8A-4147-A177-3AD203B41FA5}">
                      <a16:colId xmlns:a16="http://schemas.microsoft.com/office/drawing/2014/main" val="3660845771"/>
                    </a:ext>
                  </a:extLst>
                </a:gridCol>
                <a:gridCol w="1691640">
                  <a:extLst>
                    <a:ext uri="{9D8B030D-6E8A-4147-A177-3AD203B41FA5}">
                      <a16:colId xmlns:a16="http://schemas.microsoft.com/office/drawing/2014/main" val="2952998492"/>
                    </a:ext>
                  </a:extLst>
                </a:gridCol>
                <a:gridCol w="1691640">
                  <a:extLst>
                    <a:ext uri="{9D8B030D-6E8A-4147-A177-3AD203B41FA5}">
                      <a16:colId xmlns:a16="http://schemas.microsoft.com/office/drawing/2014/main" val="467022485"/>
                    </a:ext>
                  </a:extLst>
                </a:gridCol>
                <a:gridCol w="1691640">
                  <a:extLst>
                    <a:ext uri="{9D8B030D-6E8A-4147-A177-3AD203B41FA5}">
                      <a16:colId xmlns:a16="http://schemas.microsoft.com/office/drawing/2014/main" val="4109152002"/>
                    </a:ext>
                  </a:extLst>
                </a:gridCol>
              </a:tblGrid>
              <a:tr h="1498600">
                <a:tc>
                  <a:txBody>
                    <a:bodyPr/>
                    <a:lstStyle/>
                    <a:p>
                      <a:endParaRPr lang="en-US" sz="3200" dirty="0"/>
                    </a:p>
                  </a:txBody>
                  <a:tcPr>
                    <a:noFill/>
                  </a:tcPr>
                </a:tc>
                <a:tc>
                  <a:txBody>
                    <a:bodyPr/>
                    <a:lstStyle/>
                    <a:p>
                      <a:r>
                        <a:rPr lang="en-US" sz="2800" dirty="0">
                          <a:solidFill>
                            <a:srgbClr val="FFFF99"/>
                          </a:solidFill>
                        </a:rPr>
                        <a:t>Midnight</a:t>
                      </a:r>
                    </a:p>
                  </a:txBody>
                  <a:tcPr>
                    <a:noFill/>
                  </a:tcPr>
                </a:tc>
                <a:tc>
                  <a:txBody>
                    <a:bodyPr/>
                    <a:lstStyle/>
                    <a:p>
                      <a:r>
                        <a:rPr lang="en-US" sz="3200" dirty="0">
                          <a:solidFill>
                            <a:srgbClr val="FFFF99"/>
                          </a:solidFill>
                        </a:rPr>
                        <a:t>1 a.m.</a:t>
                      </a:r>
                    </a:p>
                  </a:txBody>
                  <a:tcPr>
                    <a:noFill/>
                  </a:tcPr>
                </a:tc>
                <a:tc>
                  <a:txBody>
                    <a:bodyPr/>
                    <a:lstStyle/>
                    <a:p>
                      <a:r>
                        <a:rPr lang="en-US" sz="3200" dirty="0">
                          <a:solidFill>
                            <a:srgbClr val="FFFF99"/>
                          </a:solidFill>
                        </a:rPr>
                        <a:t>2  a.m.</a:t>
                      </a:r>
                    </a:p>
                  </a:txBody>
                  <a:tcPr>
                    <a:noFill/>
                  </a:tcPr>
                </a:tc>
                <a:tc>
                  <a:txBody>
                    <a:bodyPr/>
                    <a:lstStyle/>
                    <a:p>
                      <a:r>
                        <a:rPr lang="en-US" sz="3200" dirty="0">
                          <a:solidFill>
                            <a:srgbClr val="FFFF99"/>
                          </a:solidFill>
                        </a:rPr>
                        <a:t>3 a.m.</a:t>
                      </a:r>
                    </a:p>
                  </a:txBody>
                  <a:tcPr>
                    <a:noFill/>
                  </a:tcPr>
                </a:tc>
                <a:extLst>
                  <a:ext uri="{0D108BD9-81ED-4DB2-BD59-A6C34878D82A}">
                    <a16:rowId xmlns:a16="http://schemas.microsoft.com/office/drawing/2014/main" val="1943070633"/>
                  </a:ext>
                </a:extLst>
              </a:tr>
              <a:tr h="1498600">
                <a:tc>
                  <a:txBody>
                    <a:bodyPr/>
                    <a:lstStyle/>
                    <a:p>
                      <a:r>
                        <a:rPr lang="en-US" sz="3200" dirty="0">
                          <a:solidFill>
                            <a:srgbClr val="FFFF99"/>
                          </a:solidFill>
                        </a:rPr>
                        <a:t>Sunday</a:t>
                      </a:r>
                    </a:p>
                  </a:txBody>
                  <a:tcPr>
                    <a:noFill/>
                  </a:tcPr>
                </a:tc>
                <a:tc>
                  <a:txBody>
                    <a:bodyPr/>
                    <a:lstStyle/>
                    <a:p>
                      <a:r>
                        <a:rPr lang="en-US" sz="2800" dirty="0">
                          <a:solidFill>
                            <a:schemeClr val="bg1"/>
                          </a:solidFill>
                        </a:rPr>
                        <a:t>Louise </a:t>
                      </a:r>
                    </a:p>
                    <a:p>
                      <a:r>
                        <a:rPr lang="en-US" sz="2800" dirty="0">
                          <a:solidFill>
                            <a:schemeClr val="bg1"/>
                          </a:solidFill>
                        </a:rPr>
                        <a:t>Warfare children</a:t>
                      </a:r>
                    </a:p>
                  </a:txBody>
                  <a:tcPr>
                    <a:noFill/>
                  </a:tcPr>
                </a:tc>
                <a:tc>
                  <a:txBody>
                    <a:bodyPr/>
                    <a:lstStyle/>
                    <a:p>
                      <a:r>
                        <a:rPr lang="en-US" sz="2800" dirty="0">
                          <a:solidFill>
                            <a:schemeClr val="bg1"/>
                          </a:solidFill>
                        </a:rPr>
                        <a:t>Kathi</a:t>
                      </a:r>
                    </a:p>
                    <a:p>
                      <a:r>
                        <a:rPr lang="en-US" sz="2800" dirty="0">
                          <a:solidFill>
                            <a:schemeClr val="bg1"/>
                          </a:solidFill>
                        </a:rPr>
                        <a:t>Joy, music</a:t>
                      </a:r>
                    </a:p>
                  </a:txBody>
                  <a:tcPr>
                    <a:noFill/>
                  </a:tcPr>
                </a:tc>
                <a:tc>
                  <a:txBody>
                    <a:bodyPr/>
                    <a:lstStyle/>
                    <a:p>
                      <a:r>
                        <a:rPr lang="en-US" sz="2800" dirty="0">
                          <a:solidFill>
                            <a:schemeClr val="bg1"/>
                          </a:solidFill>
                        </a:rPr>
                        <a:t>Shmuel</a:t>
                      </a:r>
                    </a:p>
                    <a:p>
                      <a:r>
                        <a:rPr lang="en-US" sz="2800" dirty="0">
                          <a:solidFill>
                            <a:schemeClr val="bg1"/>
                          </a:solidFill>
                        </a:rPr>
                        <a:t>Sweet reality</a:t>
                      </a:r>
                    </a:p>
                  </a:txBody>
                  <a:tcPr>
                    <a:noFill/>
                  </a:tcPr>
                </a:tc>
                <a:tc>
                  <a:txBody>
                    <a:bodyPr/>
                    <a:lstStyle/>
                    <a:p>
                      <a:r>
                        <a:rPr lang="en-US" sz="3200" dirty="0">
                          <a:solidFill>
                            <a:schemeClr val="bg1"/>
                          </a:solidFill>
                        </a:rPr>
                        <a:t>Greg</a:t>
                      </a:r>
                    </a:p>
                  </a:txBody>
                  <a:tcPr>
                    <a:noFill/>
                  </a:tcPr>
                </a:tc>
                <a:extLst>
                  <a:ext uri="{0D108BD9-81ED-4DB2-BD59-A6C34878D82A}">
                    <a16:rowId xmlns:a16="http://schemas.microsoft.com/office/drawing/2014/main" val="3335935106"/>
                  </a:ext>
                </a:extLst>
              </a:tr>
              <a:tr h="1498600">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sz="2800" dirty="0">
                          <a:solidFill>
                            <a:srgbClr val="FFFF99"/>
                          </a:solidFill>
                        </a:rPr>
                        <a:t>Monday</a:t>
                      </a:r>
                    </a:p>
                    <a:p>
                      <a:endParaRPr lang="en-US" sz="3200" dirty="0">
                        <a:solidFill>
                          <a:srgbClr val="FFFF99"/>
                        </a:solidFill>
                      </a:endParaRPr>
                    </a:p>
                  </a:txBody>
                  <a:tcPr>
                    <a:noFill/>
                  </a:tcPr>
                </a:tc>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sz="3200" dirty="0">
                          <a:solidFill>
                            <a:schemeClr val="bg1"/>
                          </a:solidFill>
                        </a:rPr>
                        <a:t>Cathy A</a:t>
                      </a:r>
                    </a:p>
                    <a:p>
                      <a:endParaRPr lang="en-US" sz="3200" dirty="0"/>
                    </a:p>
                  </a:txBody>
                  <a:tcPr>
                    <a:noFill/>
                  </a:tcPr>
                </a:tc>
                <a:tc>
                  <a:txBody>
                    <a:bodyPr/>
                    <a:lstStyle/>
                    <a:p>
                      <a:r>
                        <a:rPr lang="en-US" sz="3200" dirty="0">
                          <a:solidFill>
                            <a:schemeClr val="bg1"/>
                          </a:solidFill>
                        </a:rPr>
                        <a:t>Ramona</a:t>
                      </a:r>
                    </a:p>
                  </a:txBody>
                  <a:tcPr>
                    <a:noFill/>
                  </a:tcPr>
                </a:tc>
                <a:tc>
                  <a:txBody>
                    <a:bodyPr/>
                    <a:lstStyle/>
                    <a:p>
                      <a:r>
                        <a:rPr lang="en-US" sz="3200" dirty="0">
                          <a:solidFill>
                            <a:schemeClr val="bg1"/>
                          </a:solidFill>
                        </a:rPr>
                        <a:t>Amy Stewart</a:t>
                      </a:r>
                      <a:r>
                        <a:rPr lang="en-US" sz="3200" dirty="0"/>
                        <a:t> </a:t>
                      </a:r>
                    </a:p>
                  </a:txBody>
                  <a:tcPr>
                    <a:noFill/>
                  </a:tcPr>
                </a:tc>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sz="3200" dirty="0">
                          <a:solidFill>
                            <a:schemeClr val="bg1"/>
                          </a:solidFill>
                        </a:rPr>
                        <a:t>Amy </a:t>
                      </a:r>
                      <a:r>
                        <a:rPr lang="en-US" sz="2800" dirty="0">
                          <a:solidFill>
                            <a:schemeClr val="bg1"/>
                          </a:solidFill>
                        </a:rPr>
                        <a:t>Richardson</a:t>
                      </a:r>
                      <a:endParaRPr lang="en-US" sz="3200" dirty="0"/>
                    </a:p>
                  </a:txBody>
                  <a:tcPr>
                    <a:noFill/>
                  </a:tcPr>
                </a:tc>
                <a:extLst>
                  <a:ext uri="{0D108BD9-81ED-4DB2-BD59-A6C34878D82A}">
                    <a16:rowId xmlns:a16="http://schemas.microsoft.com/office/drawing/2014/main" val="3237814224"/>
                  </a:ext>
                </a:extLst>
              </a:tr>
            </a:tbl>
          </a:graphicData>
        </a:graphic>
      </p:graphicFrame>
    </p:spTree>
    <p:extLst>
      <p:ext uri="{BB962C8B-B14F-4D97-AF65-F5344CB8AC3E}">
        <p14:creationId xmlns:p14="http://schemas.microsoft.com/office/powerpoint/2010/main" val="55599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00CF7AA-D4C4-4B38-9B61-1B2FE8A275AF}"/>
              </a:ext>
            </a:extLst>
          </p:cNvPr>
          <p:cNvPicPr>
            <a:picLocks noChangeAspect="1"/>
          </p:cNvPicPr>
          <p:nvPr/>
        </p:nvPicPr>
        <p:blipFill rotWithShape="1">
          <a:blip r:embed="rId3"/>
          <a:srcRect t="51224"/>
          <a:stretch/>
        </p:blipFill>
        <p:spPr>
          <a:xfrm>
            <a:off x="304800" y="361950"/>
            <a:ext cx="8382000" cy="4572000"/>
          </a:xfrm>
          <a:prstGeom prst="rect">
            <a:avLst/>
          </a:prstGeom>
        </p:spPr>
      </p:pic>
    </p:spTree>
    <p:extLst>
      <p:ext uri="{BB962C8B-B14F-4D97-AF65-F5344CB8AC3E}">
        <p14:creationId xmlns:p14="http://schemas.microsoft.com/office/powerpoint/2010/main" val="18725069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10 Spirit-Filled Ways to Respond Right Now</a:t>
            </a:r>
          </a:p>
          <a:p>
            <a:pPr marL="0" indent="0">
              <a:buNone/>
            </a:pPr>
            <a:r>
              <a:rPr lang="en-US" sz="4000" dirty="0"/>
              <a:t>2. Immerse our new president in prayer.</a:t>
            </a:r>
          </a:p>
          <a:p>
            <a:pPr marL="0" indent="0">
              <a:buNone/>
            </a:pPr>
            <a:r>
              <a:rPr lang="en-US" sz="4000" dirty="0"/>
              <a:t>3. Resist fear, anger and hopelessness.</a:t>
            </a:r>
          </a:p>
        </p:txBody>
      </p:sp>
    </p:spTree>
    <p:extLst>
      <p:ext uri="{BB962C8B-B14F-4D97-AF65-F5344CB8AC3E}">
        <p14:creationId xmlns:p14="http://schemas.microsoft.com/office/powerpoint/2010/main" val="32181836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FEAFC3CB-D8EB-44B3-80AB-6ABB36ACF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141" y="310834"/>
            <a:ext cx="7467600" cy="4665225"/>
          </a:xfrm>
          <a:prstGeom prst="rect">
            <a:avLst/>
          </a:prstGeom>
        </p:spPr>
      </p:pic>
      <p:sp>
        <p:nvSpPr>
          <p:cNvPr id="5" name="TextBox 4">
            <a:extLst>
              <a:ext uri="{FF2B5EF4-FFF2-40B4-BE49-F238E27FC236}">
                <a16:creationId xmlns:a16="http://schemas.microsoft.com/office/drawing/2014/main" id="{1B9D64B7-8B28-4485-8184-A87D393775EB}"/>
              </a:ext>
            </a:extLst>
          </p:cNvPr>
          <p:cNvSpPr txBox="1"/>
          <p:nvPr/>
        </p:nvSpPr>
        <p:spPr>
          <a:xfrm flipH="1">
            <a:off x="4038600" y="2050609"/>
            <a:ext cx="76200" cy="63941"/>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7D19823A-C62C-4B53-A759-26E16513820C}"/>
              </a:ext>
            </a:extLst>
          </p:cNvPr>
          <p:cNvSpPr txBox="1"/>
          <p:nvPr/>
        </p:nvSpPr>
        <p:spPr>
          <a:xfrm>
            <a:off x="304800" y="3221733"/>
            <a:ext cx="7885557" cy="1754326"/>
          </a:xfrm>
          <a:prstGeom prst="rect">
            <a:avLst/>
          </a:prstGeom>
          <a:noFill/>
        </p:spPr>
        <p:txBody>
          <a:bodyPr wrap="none" rtlCol="0">
            <a:spAutoFit/>
          </a:bodyPr>
          <a:lstStyle/>
          <a:p>
            <a:pPr algn="l"/>
            <a:r>
              <a:rPr lang="en-US" sz="3600" dirty="0">
                <a:solidFill>
                  <a:srgbClr val="FFFF99"/>
                </a:solidFill>
                <a:effectLst>
                  <a:outerShdw blurRad="38100" dist="38100" dir="2700000" algn="tl">
                    <a:srgbClr val="000000">
                      <a:alpha val="43137"/>
                    </a:srgbClr>
                  </a:outerShdw>
                </a:effectLst>
              </a:rPr>
              <a:t>Kamala Harris and </a:t>
            </a:r>
            <a:r>
              <a:rPr lang="en-US" sz="3600" b="0" i="0" dirty="0">
                <a:solidFill>
                  <a:srgbClr val="FFFF99"/>
                </a:solidFill>
                <a:effectLst>
                  <a:outerShdw blurRad="38100" dist="38100" dir="2700000" algn="tl">
                    <a:srgbClr val="000000">
                      <a:alpha val="43137"/>
                    </a:srgbClr>
                  </a:outerShdw>
                </a:effectLst>
                <a:latin typeface="Helvetica Neue"/>
              </a:rPr>
              <a:t> </a:t>
            </a:r>
            <a:r>
              <a:rPr lang="en-US" sz="3600" dirty="0">
                <a:solidFill>
                  <a:srgbClr val="FFFF99"/>
                </a:solidFill>
                <a:effectLst>
                  <a:outerShdw blurRad="38100" dist="38100" dir="2700000" algn="tl">
                    <a:srgbClr val="000000">
                      <a:alpha val="43137"/>
                    </a:srgbClr>
                  </a:outerShdw>
                </a:effectLst>
              </a:rPr>
              <a:t>“my second </a:t>
            </a:r>
          </a:p>
          <a:p>
            <a:pPr algn="l"/>
            <a:r>
              <a:rPr lang="en-US" sz="3600" dirty="0">
                <a:solidFill>
                  <a:srgbClr val="FFFF99"/>
                </a:solidFill>
                <a:effectLst>
                  <a:outerShdw blurRad="38100" dist="38100" dir="2700000" algn="tl">
                    <a:srgbClr val="000000">
                      <a:alpha val="43137"/>
                    </a:srgbClr>
                  </a:outerShdw>
                </a:effectLst>
              </a:rPr>
              <a:t>Mom,” Regina Shelton, a neighbor </a:t>
            </a:r>
          </a:p>
          <a:p>
            <a:pPr algn="l"/>
            <a:r>
              <a:rPr lang="en-US" sz="3600" dirty="0">
                <a:solidFill>
                  <a:srgbClr val="FFFF99"/>
                </a:solidFill>
                <a:effectLst>
                  <a:outerShdw blurRad="38100" dist="38100" dir="2700000" algn="tl">
                    <a:srgbClr val="000000">
                      <a:alpha val="43137"/>
                    </a:srgbClr>
                  </a:outerShdw>
                </a:effectLst>
              </a:rPr>
              <a:t>who lived two doors down.</a:t>
            </a:r>
          </a:p>
        </p:txBody>
      </p:sp>
      <p:sp>
        <p:nvSpPr>
          <p:cNvPr id="2" name="TextBox 1">
            <a:extLst>
              <a:ext uri="{FF2B5EF4-FFF2-40B4-BE49-F238E27FC236}">
                <a16:creationId xmlns:a16="http://schemas.microsoft.com/office/drawing/2014/main" id="{F375D2BB-B9C8-4C51-8A25-000056EA6EB7}"/>
              </a:ext>
            </a:extLst>
          </p:cNvPr>
          <p:cNvSpPr txBox="1"/>
          <p:nvPr/>
        </p:nvSpPr>
        <p:spPr>
          <a:xfrm>
            <a:off x="457200" y="112284"/>
            <a:ext cx="8020785"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From Gary Kendall, local pastor</a:t>
            </a:r>
          </a:p>
        </p:txBody>
      </p:sp>
    </p:spTree>
    <p:extLst>
      <p:ext uri="{BB962C8B-B14F-4D97-AF65-F5344CB8AC3E}">
        <p14:creationId xmlns:p14="http://schemas.microsoft.com/office/powerpoint/2010/main" val="21429663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t>10 Spirit-Filled Ways to Respond Right Now</a:t>
            </a:r>
          </a:p>
          <a:p>
            <a:pPr marL="0" indent="0">
              <a:buNone/>
            </a:pPr>
            <a:r>
              <a:rPr lang="en-US" sz="4000" dirty="0"/>
              <a:t>4. Trust God and lean not on our own understanding.</a:t>
            </a:r>
          </a:p>
          <a:p>
            <a:pPr marL="0" indent="0">
              <a:buNone/>
            </a:pPr>
            <a:r>
              <a:rPr lang="en-US" sz="4000" dirty="0"/>
              <a:t>5. Remember that we are citizens of the kingdom of God—a kingdom that cannot be shaken. We are just passing through.</a:t>
            </a:r>
          </a:p>
        </p:txBody>
      </p:sp>
    </p:spTree>
    <p:extLst>
      <p:ext uri="{BB962C8B-B14F-4D97-AF65-F5344CB8AC3E}">
        <p14:creationId xmlns:p14="http://schemas.microsoft.com/office/powerpoint/2010/main" val="8925836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t>10 Spirit-Filled Ways to Respond Right Now</a:t>
            </a:r>
          </a:p>
          <a:p>
            <a:pPr marL="0" indent="0">
              <a:buNone/>
            </a:pPr>
            <a:r>
              <a:rPr lang="en-US" sz="4000" dirty="0"/>
              <a:t>6. Walk in love and be peacemakers to everyone around us—on both sides of the aisle.</a:t>
            </a:r>
          </a:p>
          <a:p>
            <a:pPr marL="0" indent="0">
              <a:buNone/>
            </a:pPr>
            <a:r>
              <a:rPr lang="en-US" sz="4000" dirty="0"/>
              <a:t>7. Repent for any part we played in letting politics divide the congregation and any negative rhetoric in which we took part.</a:t>
            </a:r>
          </a:p>
        </p:txBody>
      </p:sp>
    </p:spTree>
    <p:extLst>
      <p:ext uri="{BB962C8B-B14F-4D97-AF65-F5344CB8AC3E}">
        <p14:creationId xmlns:p14="http://schemas.microsoft.com/office/powerpoint/2010/main" val="31706558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t>10 Spirit-Filled Ways to Respond Right Now</a:t>
            </a:r>
          </a:p>
          <a:p>
            <a:pPr marL="0" indent="0">
              <a:buNone/>
            </a:pPr>
            <a:r>
              <a:rPr lang="en-US" sz="4000" dirty="0"/>
              <a:t>8. Remember that God is sovereign, in complete control and holds the universe in the palm of His hand.</a:t>
            </a:r>
          </a:p>
          <a:p>
            <a:pPr marL="0" indent="0">
              <a:buNone/>
            </a:pPr>
            <a:r>
              <a:rPr lang="en-US" sz="4000" dirty="0"/>
              <a:t>9. Get our priorities back in order from the distractions of this election and be about the business of the kingdom.</a:t>
            </a:r>
          </a:p>
        </p:txBody>
      </p:sp>
    </p:spTree>
    <p:extLst>
      <p:ext uri="{BB962C8B-B14F-4D97-AF65-F5344CB8AC3E}">
        <p14:creationId xmlns:p14="http://schemas.microsoft.com/office/powerpoint/2010/main" val="42428230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10 Spirit-Filled Ways to Respond Right Now</a:t>
            </a:r>
          </a:p>
          <a:p>
            <a:pPr marL="0" indent="0">
              <a:buNone/>
            </a:pPr>
            <a:r>
              <a:rPr lang="en-US" sz="4000" dirty="0"/>
              <a:t>10. Become as articulate in explaining the message of Messiah to the lost as we were in explaining the election.</a:t>
            </a:r>
          </a:p>
        </p:txBody>
      </p:sp>
    </p:spTree>
    <p:extLst>
      <p:ext uri="{BB962C8B-B14F-4D97-AF65-F5344CB8AC3E}">
        <p14:creationId xmlns:p14="http://schemas.microsoft.com/office/powerpoint/2010/main" val="4224088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6200" y="158980"/>
            <a:ext cx="4191000" cy="47749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Israel </a:t>
            </a:r>
            <a:r>
              <a:rPr lang="en-US" sz="4000" dirty="0" err="1"/>
              <a:t>Pochtar</a:t>
            </a:r>
            <a:endParaRPr lang="en-US" sz="4000" dirty="0"/>
          </a:p>
          <a:p>
            <a:pPr marL="0" indent="0">
              <a:buNone/>
            </a:pPr>
            <a:r>
              <a:rPr lang="en-US" sz="4000" dirty="0"/>
              <a:t>Ashdod, Israel Congregation</a:t>
            </a:r>
          </a:p>
        </p:txBody>
      </p:sp>
      <p:pic>
        <p:nvPicPr>
          <p:cNvPr id="1026" name="Picture 2" descr="2020 Blessings!">
            <a:extLst>
              <a:ext uri="{FF2B5EF4-FFF2-40B4-BE49-F238E27FC236}">
                <a16:creationId xmlns:a16="http://schemas.microsoft.com/office/drawing/2014/main" id="{78E49FAB-4400-45E8-A7A5-2E5A43F924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68" t="2263" r="22714" b="-4751"/>
          <a:stretch/>
        </p:blipFill>
        <p:spPr bwMode="auto">
          <a:xfrm>
            <a:off x="4300002" y="209550"/>
            <a:ext cx="4350182" cy="482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513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00" y="285750"/>
            <a:ext cx="8534400" cy="4571999"/>
          </a:xfrm>
        </p:spPr>
        <p:txBody>
          <a:bodyPr>
            <a:normAutofit/>
          </a:bodyPr>
          <a:lstStyle/>
          <a:p>
            <a:pPr algn="l"/>
            <a:r>
              <a:rPr lang="en-US" dirty="0"/>
              <a:t>  </a:t>
            </a:r>
          </a:p>
        </p:txBody>
      </p:sp>
      <p:pic>
        <p:nvPicPr>
          <p:cNvPr id="3" name="Picture 2">
            <a:extLst>
              <a:ext uri="{FF2B5EF4-FFF2-40B4-BE49-F238E27FC236}">
                <a16:creationId xmlns:a16="http://schemas.microsoft.com/office/drawing/2014/main" id="{CFD8FE75-7667-473E-88DF-FB57B1D1188B}"/>
              </a:ext>
            </a:extLst>
          </p:cNvPr>
          <p:cNvPicPr>
            <a:picLocks noChangeAspect="1"/>
          </p:cNvPicPr>
          <p:nvPr/>
        </p:nvPicPr>
        <p:blipFill>
          <a:blip r:embed="rId3"/>
          <a:stretch>
            <a:fillRect/>
          </a:stretch>
        </p:blipFill>
        <p:spPr>
          <a:xfrm>
            <a:off x="724651" y="298371"/>
            <a:ext cx="1992261" cy="4546756"/>
          </a:xfrm>
          <a:prstGeom prst="rect">
            <a:avLst/>
          </a:prstGeom>
        </p:spPr>
      </p:pic>
      <p:pic>
        <p:nvPicPr>
          <p:cNvPr id="8" name="Picture 7">
            <a:extLst>
              <a:ext uri="{FF2B5EF4-FFF2-40B4-BE49-F238E27FC236}">
                <a16:creationId xmlns:a16="http://schemas.microsoft.com/office/drawing/2014/main" id="{C28E0938-D0B9-4B8B-8B9A-A7D2DC627748}"/>
              </a:ext>
            </a:extLst>
          </p:cNvPr>
          <p:cNvPicPr>
            <a:picLocks noChangeAspect="1"/>
          </p:cNvPicPr>
          <p:nvPr/>
        </p:nvPicPr>
        <p:blipFill>
          <a:blip r:embed="rId4"/>
          <a:stretch>
            <a:fillRect/>
          </a:stretch>
        </p:blipFill>
        <p:spPr>
          <a:xfrm>
            <a:off x="2990910" y="263978"/>
            <a:ext cx="5554763" cy="4546756"/>
          </a:xfrm>
          <a:prstGeom prst="rect">
            <a:avLst/>
          </a:prstGeom>
        </p:spPr>
      </p:pic>
    </p:spTree>
    <p:extLst>
      <p:ext uri="{BB962C8B-B14F-4D97-AF65-F5344CB8AC3E}">
        <p14:creationId xmlns:p14="http://schemas.microsoft.com/office/powerpoint/2010/main" val="32833931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Recently our daughter congregation in </a:t>
            </a:r>
            <a:r>
              <a:rPr lang="en-US" sz="4000" dirty="0" err="1"/>
              <a:t>Eilat</a:t>
            </a:r>
            <a:r>
              <a:rPr lang="en-US" sz="4000" dirty="0"/>
              <a:t> was faced with the reality that the LGBT community was granted free pass by the </a:t>
            </a:r>
            <a:r>
              <a:rPr lang="en-US" sz="4000" dirty="0" err="1"/>
              <a:t>Eilat</a:t>
            </a:r>
            <a:r>
              <a:rPr lang="en-US" sz="4000" dirty="0"/>
              <a:t> municipality to </a:t>
            </a:r>
            <a:r>
              <a:rPr lang="en-US" sz="4000" u="sng" dirty="0">
                <a:solidFill>
                  <a:srgbClr val="FFFF99"/>
                </a:solidFill>
              </a:rPr>
              <a:t>propagate their lifestyle in local schools to underage kids.</a:t>
            </a:r>
          </a:p>
        </p:txBody>
      </p:sp>
    </p:spTree>
    <p:extLst>
      <p:ext uri="{BB962C8B-B14F-4D97-AF65-F5344CB8AC3E}">
        <p14:creationId xmlns:p14="http://schemas.microsoft.com/office/powerpoint/2010/main" val="836438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Pastor Ariel actively denounced such agenda, and obviously was also faced with backlash calling his actions “hateful”, when in actual fact </a:t>
            </a:r>
            <a:r>
              <a:rPr lang="en-US" sz="4000" u="sng" dirty="0">
                <a:solidFill>
                  <a:srgbClr val="FFFF99"/>
                </a:solidFill>
              </a:rPr>
              <a:t>he was bold enough to stand up </a:t>
            </a:r>
            <a:r>
              <a:rPr lang="en-US" sz="4000" dirty="0"/>
              <a:t>on behalf of dozens of other parents who were outraged at such blatant disregard for the parents right to chose what their child is exposed to, at home or at school.</a:t>
            </a:r>
          </a:p>
        </p:txBody>
      </p:sp>
    </p:spTree>
    <p:extLst>
      <p:ext uri="{BB962C8B-B14F-4D97-AF65-F5344CB8AC3E}">
        <p14:creationId xmlns:p14="http://schemas.microsoft.com/office/powerpoint/2010/main" val="2406171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300288" y="1328739"/>
            <a:ext cx="4500563" cy="2657475"/>
          </a:xfrm>
        </p:spPr>
        <p:txBody>
          <a:bodyPr/>
          <a:lstStyle/>
          <a:p>
            <a:pPr algn="l">
              <a:spcBef>
                <a:spcPct val="0"/>
              </a:spcBef>
            </a:pPr>
            <a:r>
              <a:rPr lang="en-US" altLang="en-US" sz="225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246052"/>
            <a:ext cx="4611698" cy="461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6763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t>Hebrew Alphabet insight on suffering</a:t>
            </a:r>
            <a:r>
              <a:rPr lang="en-US" sz="4000" dirty="0"/>
              <a:t>: Aleph is the only </a:t>
            </a:r>
            <a:r>
              <a:rPr lang="en-US" sz="4000" u="sng" dirty="0"/>
              <a:t>totally silent </a:t>
            </a:r>
            <a:r>
              <a:rPr lang="en-US" sz="4000" dirty="0"/>
              <a:t>letter of the 22 consonants composing the Hebrew alphabet - it represents the unrevealed, infinite spiritual.</a:t>
            </a:r>
          </a:p>
          <a:p>
            <a:pPr marL="0" indent="0">
              <a:buNone/>
            </a:pPr>
            <a:r>
              <a:rPr lang="en-US" sz="4000" dirty="0"/>
              <a:t>Note that the letters of the name of the letter 'Aleph', read backwards become the word '</a:t>
            </a:r>
            <a:r>
              <a:rPr lang="en-US" sz="4000" dirty="0" err="1"/>
              <a:t>Peleh</a:t>
            </a:r>
            <a:r>
              <a:rPr lang="en-US" sz="4600" b="1" dirty="0">
                <a:latin typeface="David" panose="020E0502060401010101" pitchFamily="34" charset="-79"/>
                <a:cs typeface="David" panose="020E0502060401010101" pitchFamily="34" charset="-79"/>
              </a:rPr>
              <a:t>'. </a:t>
            </a:r>
            <a:endParaRPr lang="en-US" sz="4000" dirty="0"/>
          </a:p>
        </p:txBody>
      </p:sp>
    </p:spTree>
    <p:extLst>
      <p:ext uri="{BB962C8B-B14F-4D97-AF65-F5344CB8AC3E}">
        <p14:creationId xmlns:p14="http://schemas.microsoft.com/office/powerpoint/2010/main" val="30317089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he-IL" sz="4600" b="1" dirty="0">
                <a:latin typeface="David" panose="020E0502060401010101" pitchFamily="34" charset="-79"/>
                <a:cs typeface="David" panose="020E0502060401010101" pitchFamily="34" charset="-79"/>
              </a:rPr>
              <a:t>אלף</a:t>
            </a:r>
            <a:r>
              <a:rPr lang="en-US" sz="4600" b="1" dirty="0">
                <a:latin typeface="David" panose="020E0502060401010101" pitchFamily="34" charset="-79"/>
                <a:cs typeface="David" panose="020E0502060401010101" pitchFamily="34" charset="-79"/>
              </a:rPr>
              <a:t>  </a:t>
            </a:r>
            <a:r>
              <a:rPr lang="he-IL" sz="4600" b="1" dirty="0">
                <a:latin typeface="David" panose="020E0502060401010101" pitchFamily="34" charset="-79"/>
                <a:cs typeface="David" panose="020E0502060401010101" pitchFamily="34" charset="-79"/>
              </a:rPr>
              <a:t>פלא</a:t>
            </a:r>
          </a:p>
          <a:p>
            <a:pPr marL="0" indent="0">
              <a:buNone/>
            </a:pPr>
            <a:r>
              <a:rPr lang="en-US" sz="4000" dirty="0"/>
              <a:t>which means an inexplicable </a:t>
            </a:r>
            <a:r>
              <a:rPr lang="en-US" sz="4000" u="sng" dirty="0">
                <a:solidFill>
                  <a:srgbClr val="FFFF99"/>
                </a:solidFill>
              </a:rPr>
              <a:t>wonder</a:t>
            </a:r>
            <a:r>
              <a:rPr lang="en-US" sz="4000" dirty="0"/>
              <a:t> - the wonder of the infinite spiritual is silent, being manifested within the finite physical!!</a:t>
            </a:r>
          </a:p>
        </p:txBody>
      </p:sp>
    </p:spTree>
    <p:extLst>
      <p:ext uri="{BB962C8B-B14F-4D97-AF65-F5344CB8AC3E}">
        <p14:creationId xmlns:p14="http://schemas.microsoft.com/office/powerpoint/2010/main" val="78205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Yeshayahu/Isaiah 9.6 </a:t>
            </a:r>
            <a:r>
              <a:rPr lang="en-US" sz="4000" dirty="0"/>
              <a:t>For a child is born to us, a son is given to us; dominion will rest on his shoulders, and he will be given the name </a:t>
            </a:r>
            <a:r>
              <a:rPr lang="en-US" sz="4000" dirty="0">
                <a:solidFill>
                  <a:srgbClr val="FFFF99"/>
                </a:solidFill>
              </a:rPr>
              <a:t>Wonder</a:t>
            </a:r>
            <a:r>
              <a:rPr lang="en-US" sz="4000" dirty="0"/>
              <a:t> of a Counselor, Mighty God, Father of Eternity, Prince of Peace</a:t>
            </a:r>
          </a:p>
        </p:txBody>
      </p:sp>
    </p:spTree>
    <p:extLst>
      <p:ext uri="{BB962C8B-B14F-4D97-AF65-F5344CB8AC3E}">
        <p14:creationId xmlns:p14="http://schemas.microsoft.com/office/powerpoint/2010/main" val="28429015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Pele-</a:t>
            </a:r>
            <a:r>
              <a:rPr lang="en-US" sz="4000" dirty="0" err="1"/>
              <a:t>Yo‘etz</a:t>
            </a:r>
            <a:r>
              <a:rPr lang="en-US" sz="4000" dirty="0"/>
              <a:t> El </a:t>
            </a:r>
            <a:r>
              <a:rPr lang="en-US" sz="4000" dirty="0" err="1"/>
              <a:t>Gibbor</a:t>
            </a:r>
            <a:r>
              <a:rPr lang="en-US" sz="4000" dirty="0"/>
              <a:t>, </a:t>
            </a:r>
            <a:r>
              <a:rPr lang="en-US" sz="4000" dirty="0" err="1"/>
              <a:t>Avi</a:t>
            </a:r>
            <a:r>
              <a:rPr lang="en-US" sz="4000" dirty="0"/>
              <a:t>-‘Ad, Sar-Shalom</a:t>
            </a:r>
          </a:p>
          <a:p>
            <a:pPr marL="0" indent="0">
              <a:buNone/>
            </a:pPr>
            <a:r>
              <a:rPr lang="en-US" sz="4000" dirty="0"/>
              <a:t>[</a:t>
            </a:r>
            <a:r>
              <a:rPr lang="en-US" sz="4000" dirty="0">
                <a:solidFill>
                  <a:srgbClr val="FFFF99"/>
                </a:solidFill>
              </a:rPr>
              <a:t>Wonder</a:t>
            </a:r>
            <a:r>
              <a:rPr lang="en-US" sz="4000" dirty="0"/>
              <a:t> of a Counselor, Mighty God, Father of Eternity, Prince of Peace]</a:t>
            </a:r>
          </a:p>
          <a:p>
            <a:pPr marL="0" indent="0" algn="r" rtl="1">
              <a:buNone/>
            </a:pPr>
            <a:r>
              <a:rPr lang="he-IL" sz="4000" b="1" dirty="0">
                <a:latin typeface="David" panose="020E0502060401010101" pitchFamily="34" charset="-79"/>
                <a:cs typeface="David" panose="020E0502060401010101" pitchFamily="34" charset="-79"/>
              </a:rPr>
              <a:t>וַיִּקְרָא שְׁמוֹ </a:t>
            </a:r>
            <a:r>
              <a:rPr lang="he-IL" sz="4000" b="1" dirty="0">
                <a:solidFill>
                  <a:srgbClr val="FFFF99"/>
                </a:solidFill>
                <a:latin typeface="David" panose="020E0502060401010101" pitchFamily="34" charset="-79"/>
                <a:cs typeface="David" panose="020E0502060401010101" pitchFamily="34" charset="-79"/>
              </a:rPr>
              <a:t>פֶּלֶא</a:t>
            </a:r>
            <a:r>
              <a:rPr lang="he-IL" sz="4000" b="1" dirty="0">
                <a:latin typeface="David" panose="020E0502060401010101" pitchFamily="34" charset="-79"/>
                <a:cs typeface="David" panose="020E0502060401010101" pitchFamily="34" charset="-79"/>
              </a:rPr>
              <a:t> יוֹעֵץ, אֵל גִּבּוֹר, אֲבִי-עַד, </a:t>
            </a:r>
            <a:endParaRPr lang="en-US" sz="4000" b="1" dirty="0">
              <a:latin typeface="David" panose="020E0502060401010101" pitchFamily="34" charset="-79"/>
              <a:cs typeface="David" panose="020E0502060401010101" pitchFamily="34" charset="-79"/>
            </a:endParaRPr>
          </a:p>
          <a:p>
            <a:pPr marL="0" indent="0" algn="r" rtl="1">
              <a:buNone/>
            </a:pPr>
            <a:r>
              <a:rPr lang="he-IL" sz="4000" b="1" dirty="0">
                <a:latin typeface="David" panose="020E0502060401010101" pitchFamily="34" charset="-79"/>
                <a:cs typeface="David" panose="020E0502060401010101" pitchFamily="34" charset="-79"/>
              </a:rPr>
              <a:t>שַׂר-שָׁלוֹם. </a:t>
            </a:r>
            <a:endParaRPr lang="en-US" sz="4000" b="1" dirty="0">
              <a:latin typeface="David" panose="020E0502060401010101" pitchFamily="34" charset="-79"/>
              <a:cs typeface="David" panose="020E0502060401010101" pitchFamily="34" charset="-79"/>
            </a:endParaRPr>
          </a:p>
          <a:p>
            <a:pPr marL="0" indent="0">
              <a:buNone/>
            </a:pPr>
            <a:endParaRPr lang="en-US" sz="4000" dirty="0"/>
          </a:p>
        </p:txBody>
      </p:sp>
    </p:spTree>
    <p:extLst>
      <p:ext uri="{BB962C8B-B14F-4D97-AF65-F5344CB8AC3E}">
        <p14:creationId xmlns:p14="http://schemas.microsoft.com/office/powerpoint/2010/main" val="34989836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Alef is silence.  Alef ~ </a:t>
            </a:r>
            <a:r>
              <a:rPr lang="en-US" sz="4000" dirty="0" err="1"/>
              <a:t>Fele</a:t>
            </a:r>
            <a:endParaRPr lang="en-US" sz="4000" dirty="0"/>
          </a:p>
          <a:p>
            <a:pPr marL="0" indent="0">
              <a:buNone/>
            </a:pPr>
            <a:r>
              <a:rPr lang="en-US" sz="4000" dirty="0"/>
              <a:t>Silence in which we find the wonder, the mystery, the majesty of G-d. </a:t>
            </a:r>
          </a:p>
          <a:p>
            <a:pPr marL="0" indent="0">
              <a:buNone/>
            </a:pPr>
            <a:endParaRPr lang="en-US" sz="4000" dirty="0"/>
          </a:p>
        </p:txBody>
      </p:sp>
    </p:spTree>
    <p:extLst>
      <p:ext uri="{BB962C8B-B14F-4D97-AF65-F5344CB8AC3E}">
        <p14:creationId xmlns:p14="http://schemas.microsoft.com/office/powerpoint/2010/main" val="10614934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Alef is silence.  Alef ~ </a:t>
            </a:r>
            <a:r>
              <a:rPr lang="en-US" sz="4000" dirty="0" err="1"/>
              <a:t>Fele</a:t>
            </a:r>
            <a:endParaRPr lang="en-US" sz="4000" dirty="0"/>
          </a:p>
          <a:p>
            <a:pPr marL="0" indent="0">
              <a:buNone/>
            </a:pPr>
            <a:r>
              <a:rPr lang="en-US" sz="4000" dirty="0"/>
              <a:t>Silence in which we find the wonder, the mystery, the majesty of G-d. </a:t>
            </a:r>
          </a:p>
          <a:p>
            <a:pPr marL="0" indent="0">
              <a:buNone/>
            </a:pPr>
            <a:r>
              <a:rPr lang="en-US" sz="4000" dirty="0"/>
              <a:t>G-d seems silent in suffering, but we make our sacrifice there.</a:t>
            </a:r>
          </a:p>
          <a:p>
            <a:pPr marL="0" indent="0">
              <a:buNone/>
            </a:pPr>
            <a:endParaRPr lang="en-US" sz="4000" dirty="0"/>
          </a:p>
        </p:txBody>
      </p:sp>
    </p:spTree>
    <p:extLst>
      <p:ext uri="{BB962C8B-B14F-4D97-AF65-F5344CB8AC3E}">
        <p14:creationId xmlns:p14="http://schemas.microsoft.com/office/powerpoint/2010/main" val="10529001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Not optional exercise:</a:t>
            </a:r>
          </a:p>
          <a:p>
            <a:pPr marL="0" indent="0">
              <a:buNone/>
            </a:pPr>
            <a:r>
              <a:rPr lang="en-US" sz="4000" dirty="0"/>
              <a:t>Look at G-d, in your spirit, and say, I will suffer whatever it takes to advance Your Kingdom. </a:t>
            </a:r>
          </a:p>
        </p:txBody>
      </p:sp>
    </p:spTree>
    <p:extLst>
      <p:ext uri="{BB962C8B-B14F-4D97-AF65-F5344CB8AC3E}">
        <p14:creationId xmlns:p14="http://schemas.microsoft.com/office/powerpoint/2010/main" val="23075197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endParaRPr lang="en-US" sz="4000" dirty="0"/>
          </a:p>
          <a:p>
            <a:pPr marL="0" indent="0" algn="ctr">
              <a:buNone/>
            </a:pPr>
            <a:r>
              <a:rPr lang="en-US" sz="4000" dirty="0"/>
              <a:t>Two earthquakes</a:t>
            </a:r>
          </a:p>
        </p:txBody>
      </p:sp>
    </p:spTree>
    <p:extLst>
      <p:ext uri="{BB962C8B-B14F-4D97-AF65-F5344CB8AC3E}">
        <p14:creationId xmlns:p14="http://schemas.microsoft.com/office/powerpoint/2010/main" val="42221112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Acts 16.23-26 </a:t>
            </a:r>
            <a:r>
              <a:rPr lang="en-US" sz="4000" dirty="0"/>
              <a:t>After giving them a severe beating, they threw them in prison, charging the jailer to guard them securely. Upon receiving such an order, he threw them into the inner cell and clamped their feet securely between heavy blocks of wood.  </a:t>
            </a:r>
          </a:p>
        </p:txBody>
      </p:sp>
    </p:spTree>
    <p:extLst>
      <p:ext uri="{BB962C8B-B14F-4D97-AF65-F5344CB8AC3E}">
        <p14:creationId xmlns:p14="http://schemas.microsoft.com/office/powerpoint/2010/main" val="2114344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Acts 16.23-26 </a:t>
            </a:r>
            <a:r>
              <a:rPr lang="en-US" sz="4000" dirty="0"/>
              <a:t>Around midnight, </a:t>
            </a:r>
            <a:r>
              <a:rPr lang="en-US" sz="4000" dirty="0" err="1"/>
              <a:t>Sha’ul</a:t>
            </a:r>
            <a:r>
              <a:rPr lang="en-US" sz="4000" dirty="0"/>
              <a:t> and </a:t>
            </a:r>
            <a:r>
              <a:rPr lang="en-US" sz="4000" dirty="0" err="1"/>
              <a:t>Sila</a:t>
            </a:r>
            <a:r>
              <a:rPr lang="en-US" sz="4000" dirty="0"/>
              <a:t> were praying and singing hymns to God, while the other prisoners listened attentively. Suddenly there was a violent earthquake which shook the prison to its foundations. All the doors flew open and everyone’s chains came loose.</a:t>
            </a:r>
          </a:p>
        </p:txBody>
      </p:sp>
    </p:spTree>
    <p:extLst>
      <p:ext uri="{BB962C8B-B14F-4D97-AF65-F5344CB8AC3E}">
        <p14:creationId xmlns:p14="http://schemas.microsoft.com/office/powerpoint/2010/main" val="4066443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5AC2D-852F-4ED3-AE57-767F84FB22D9}"/>
              </a:ext>
            </a:extLst>
          </p:cNvPr>
          <p:cNvPicPr>
            <a:picLocks noChangeAspect="1"/>
          </p:cNvPicPr>
          <p:nvPr/>
        </p:nvPicPr>
        <p:blipFill>
          <a:blip r:embed="rId3"/>
          <a:stretch>
            <a:fillRect/>
          </a:stretch>
        </p:blipFill>
        <p:spPr>
          <a:xfrm>
            <a:off x="533402" y="478138"/>
            <a:ext cx="8013693" cy="4549175"/>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457200" y="209550"/>
            <a:ext cx="8305800" cy="4933950"/>
          </a:xfrm>
        </p:spPr>
        <p:txBody>
          <a:bodyPr/>
          <a:lstStyle/>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p:txBody>
      </p:sp>
      <p:sp>
        <p:nvSpPr>
          <p:cNvPr id="4" name="TextBox 3">
            <a:extLst>
              <a:ext uri="{FF2B5EF4-FFF2-40B4-BE49-F238E27FC236}">
                <a16:creationId xmlns:a16="http://schemas.microsoft.com/office/drawing/2014/main" id="{13B7B60D-52BF-4838-9C40-F28E5B3251C6}"/>
              </a:ext>
            </a:extLst>
          </p:cNvPr>
          <p:cNvSpPr txBox="1"/>
          <p:nvPr/>
        </p:nvSpPr>
        <p:spPr>
          <a:xfrm>
            <a:off x="4113586" y="2124635"/>
            <a:ext cx="914400" cy="707886"/>
          </a:xfrm>
          <a:prstGeom prst="rect">
            <a:avLst/>
          </a:prstGeom>
          <a:noFill/>
        </p:spPr>
        <p:txBody>
          <a:bodyPr wrap="square" rtlCol="0">
            <a:spAutoFit/>
          </a:bodyPr>
          <a:lstStyle/>
          <a:p>
            <a:pPr>
              <a:defRPr/>
            </a:pPr>
            <a:endParaRPr lang="en-US" dirty="0">
              <a:solidFill>
                <a:srgbClr val="FFFFFF"/>
              </a:solidFill>
            </a:endParaRPr>
          </a:p>
        </p:txBody>
      </p:sp>
      <p:sp>
        <p:nvSpPr>
          <p:cNvPr id="5" name="TextBox 4">
            <a:extLst>
              <a:ext uri="{FF2B5EF4-FFF2-40B4-BE49-F238E27FC236}">
                <a16:creationId xmlns:a16="http://schemas.microsoft.com/office/drawing/2014/main" id="{423EC5B3-1B4B-4BF8-9C50-C2F882AAF008}"/>
              </a:ext>
            </a:extLst>
          </p:cNvPr>
          <p:cNvSpPr txBox="1"/>
          <p:nvPr/>
        </p:nvSpPr>
        <p:spPr>
          <a:xfrm>
            <a:off x="4113586" y="2124635"/>
            <a:ext cx="914400" cy="707886"/>
          </a:xfrm>
          <a:prstGeom prst="rect">
            <a:avLst/>
          </a:prstGeom>
          <a:noFill/>
        </p:spPr>
        <p:txBody>
          <a:bodyPr wrap="square" rtlCol="0">
            <a:spAutoFit/>
          </a:bodyPr>
          <a:lstStyle/>
          <a:p>
            <a:pPr>
              <a:defRPr/>
            </a:pPr>
            <a:endParaRPr lang="en-US" dirty="0">
              <a:solidFill>
                <a:srgbClr val="FFFFFF"/>
              </a:solidFill>
            </a:endParaRPr>
          </a:p>
        </p:txBody>
      </p:sp>
      <p:sp>
        <p:nvSpPr>
          <p:cNvPr id="6" name="TextBox 5">
            <a:extLst>
              <a:ext uri="{FF2B5EF4-FFF2-40B4-BE49-F238E27FC236}">
                <a16:creationId xmlns:a16="http://schemas.microsoft.com/office/drawing/2014/main" id="{DFB4E4C8-FE49-40A3-B7D1-FF1B7F41DB14}"/>
              </a:ext>
            </a:extLst>
          </p:cNvPr>
          <p:cNvSpPr txBox="1"/>
          <p:nvPr/>
        </p:nvSpPr>
        <p:spPr>
          <a:xfrm>
            <a:off x="304800" y="3486150"/>
            <a:ext cx="8763000" cy="1323439"/>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Letter to the Messianic Jews</a:t>
            </a:r>
          </a:p>
          <a:p>
            <a:r>
              <a:rPr lang="en-US" dirty="0">
                <a:effectLst>
                  <a:outerShdw blurRad="38100" dist="38100" dir="2700000" algn="tl">
                    <a:srgbClr val="000000">
                      <a:alpha val="43137"/>
                    </a:srgbClr>
                  </a:outerShdw>
                </a:effectLst>
              </a:rPr>
              <a:t>MJ.8.3 Something To offer</a:t>
            </a:r>
          </a:p>
        </p:txBody>
      </p:sp>
    </p:spTree>
    <p:extLst>
      <p:ext uri="{BB962C8B-B14F-4D97-AF65-F5344CB8AC3E}">
        <p14:creationId xmlns:p14="http://schemas.microsoft.com/office/powerpoint/2010/main" val="26380306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Not optional exercise:</a:t>
            </a:r>
          </a:p>
          <a:p>
            <a:pPr marL="0" indent="0">
              <a:buNone/>
            </a:pPr>
            <a:r>
              <a:rPr lang="en-US" sz="4000" dirty="0"/>
              <a:t>Look at G-d, in your spirit, and say, I will suffer whatever it takes to advance Your Kingdom. </a:t>
            </a:r>
          </a:p>
        </p:txBody>
      </p:sp>
    </p:spTree>
    <p:extLst>
      <p:ext uri="{BB962C8B-B14F-4D97-AF65-F5344CB8AC3E}">
        <p14:creationId xmlns:p14="http://schemas.microsoft.com/office/powerpoint/2010/main" val="36261072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457200" indent="-457200">
              <a:buFont typeface="+mj-lt"/>
              <a:buAutoNum type="arabicPeriod"/>
            </a:pPr>
            <a:r>
              <a:rPr lang="en-US" sz="4000" dirty="0"/>
              <a:t>Yeshua was the Cohen </a:t>
            </a:r>
            <a:r>
              <a:rPr lang="en-US" sz="4000" dirty="0" err="1"/>
              <a:t>Gadol</a:t>
            </a:r>
            <a:r>
              <a:rPr lang="en-US" sz="4000" dirty="0"/>
              <a:t>/ High Priest ~ </a:t>
            </a:r>
            <a:r>
              <a:rPr lang="en-US" sz="4000" dirty="0" err="1"/>
              <a:t>Melkitsedek</a:t>
            </a:r>
            <a:endParaRPr lang="en-US" sz="4000" dirty="0"/>
          </a:p>
          <a:p>
            <a:pPr marL="457200" indent="-457200">
              <a:buFont typeface="+mj-lt"/>
              <a:buAutoNum type="arabicPeriod"/>
            </a:pPr>
            <a:r>
              <a:rPr lang="en-US" sz="4000" dirty="0"/>
              <a:t>A Cohen has to have an offering. What was His offering? He was the offering.</a:t>
            </a:r>
          </a:p>
        </p:txBody>
      </p:sp>
    </p:spTree>
    <p:extLst>
      <p:ext uri="{BB962C8B-B14F-4D97-AF65-F5344CB8AC3E}">
        <p14:creationId xmlns:p14="http://schemas.microsoft.com/office/powerpoint/2010/main" val="37478106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startAt="3"/>
            </a:pPr>
            <a:r>
              <a:rPr lang="en-US" sz="4000" dirty="0"/>
              <a:t>We are called to be Cohanim/ priests.</a:t>
            </a:r>
          </a:p>
          <a:p>
            <a:pPr marL="457200" indent="-457200">
              <a:buFont typeface="+mj-lt"/>
              <a:buAutoNum type="arabicPeriod" startAt="3"/>
            </a:pPr>
            <a:r>
              <a:rPr lang="en-US" sz="4000" dirty="0"/>
              <a:t>A Cohen has to have an offering. </a:t>
            </a:r>
            <a:r>
              <a:rPr lang="en-US" sz="4000" u="sng" dirty="0">
                <a:solidFill>
                  <a:srgbClr val="FFFF99"/>
                </a:solidFill>
              </a:rPr>
              <a:t>What is our offering?  </a:t>
            </a:r>
            <a:r>
              <a:rPr lang="en-US" sz="4000" dirty="0"/>
              <a:t>Our suffering, from our adversaries, for each other, for the lost.  Love suffers long.</a:t>
            </a:r>
          </a:p>
          <a:p>
            <a:pPr marL="457200" indent="-457200">
              <a:buFont typeface="+mj-lt"/>
              <a:buAutoNum type="arabicPeriod" startAt="3"/>
            </a:pPr>
            <a:endParaRPr lang="en-US" sz="4000" dirty="0"/>
          </a:p>
        </p:txBody>
      </p:sp>
    </p:spTree>
    <p:extLst>
      <p:ext uri="{BB962C8B-B14F-4D97-AF65-F5344CB8AC3E}">
        <p14:creationId xmlns:p14="http://schemas.microsoft.com/office/powerpoint/2010/main" val="20245460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Mark 12.32-33 </a:t>
            </a:r>
            <a:r>
              <a:rPr lang="en-US" sz="4000" dirty="0"/>
              <a:t>“Well said, Rabbi; you speak the truth when you say that he is one, and that there is no other besides him; and that loving him with all one’s heart, understanding and strength, and loving one’s neighbor as oneself, mean more than all the burnt offerings and sacrifices.”</a:t>
            </a:r>
          </a:p>
        </p:txBody>
      </p:sp>
    </p:spTree>
    <p:extLst>
      <p:ext uri="{BB962C8B-B14F-4D97-AF65-F5344CB8AC3E}">
        <p14:creationId xmlns:p14="http://schemas.microsoft.com/office/powerpoint/2010/main" val="29546486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00" y="285750"/>
            <a:ext cx="8534400" cy="4571999"/>
          </a:xfrm>
        </p:spPr>
        <p:txBody>
          <a:bodyPr>
            <a:normAutofit/>
          </a:bodyPr>
          <a:lstStyle/>
          <a:p>
            <a:pPr algn="l"/>
            <a:endParaRPr lang="en-US" dirty="0"/>
          </a:p>
        </p:txBody>
      </p:sp>
    </p:spTree>
    <p:extLst>
      <p:ext uri="{BB962C8B-B14F-4D97-AF65-F5344CB8AC3E}">
        <p14:creationId xmlns:p14="http://schemas.microsoft.com/office/powerpoint/2010/main" val="25228608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143032</TotalTime>
  <Words>6203</Words>
  <Application>Microsoft Office PowerPoint</Application>
  <PresentationFormat>On-screen Show (16:9)</PresentationFormat>
  <Paragraphs>555</Paragraphs>
  <Slides>95</Slides>
  <Notes>95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95</vt:i4>
      </vt:variant>
    </vt:vector>
  </HeadingPairs>
  <TitlesOfParts>
    <vt:vector size="103" baseType="lpstr">
      <vt:lpstr>Arial</vt:lpstr>
      <vt:lpstr>Arial Rounded MT Bold</vt:lpstr>
      <vt:lpstr>Calibri</vt:lpstr>
      <vt:lpstr>Calibri Light</vt:lpstr>
      <vt:lpstr>David</vt:lpstr>
      <vt:lpstr>Helvetica Neue</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3998</cp:revision>
  <dcterms:created xsi:type="dcterms:W3CDTF">2006-04-21T19:34:43Z</dcterms:created>
  <dcterms:modified xsi:type="dcterms:W3CDTF">2021-01-23T14:52:16Z</dcterms:modified>
</cp:coreProperties>
</file>