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Lst>
  <p:notesMasterIdLst>
    <p:notesMasterId r:id="rId69"/>
  </p:notesMasterIdLst>
  <p:handoutMasterIdLst>
    <p:handoutMasterId r:id="rId70"/>
  </p:handoutMasterIdLst>
  <p:sldIdLst>
    <p:sldId id="2045" r:id="rId4"/>
    <p:sldId id="62965" r:id="rId5"/>
    <p:sldId id="62951" r:id="rId6"/>
    <p:sldId id="62962" r:id="rId7"/>
    <p:sldId id="62817" r:id="rId8"/>
    <p:sldId id="63035" r:id="rId9"/>
    <p:sldId id="63054" r:id="rId10"/>
    <p:sldId id="62970" r:id="rId11"/>
    <p:sldId id="63017" r:id="rId12"/>
    <p:sldId id="63016" r:id="rId13"/>
    <p:sldId id="62958" r:id="rId14"/>
    <p:sldId id="63057" r:id="rId15"/>
    <p:sldId id="62957" r:id="rId16"/>
    <p:sldId id="62974" r:id="rId17"/>
    <p:sldId id="63015" r:id="rId18"/>
    <p:sldId id="62977" r:id="rId19"/>
    <p:sldId id="62980" r:id="rId20"/>
    <p:sldId id="63023" r:id="rId21"/>
    <p:sldId id="63028" r:id="rId22"/>
    <p:sldId id="63020" r:id="rId23"/>
    <p:sldId id="63024" r:id="rId24"/>
    <p:sldId id="63019" r:id="rId25"/>
    <p:sldId id="62971" r:id="rId26"/>
    <p:sldId id="63029" r:id="rId27"/>
    <p:sldId id="63021" r:id="rId28"/>
    <p:sldId id="63025" r:id="rId29"/>
    <p:sldId id="62972" r:id="rId30"/>
    <p:sldId id="63027" r:id="rId31"/>
    <p:sldId id="63039" r:id="rId32"/>
    <p:sldId id="63053" r:id="rId33"/>
    <p:sldId id="62967" r:id="rId34"/>
    <p:sldId id="62968" r:id="rId35"/>
    <p:sldId id="63030" r:id="rId36"/>
    <p:sldId id="63032" r:id="rId37"/>
    <p:sldId id="63026" r:id="rId38"/>
    <p:sldId id="62966" r:id="rId39"/>
    <p:sldId id="62963" r:id="rId40"/>
    <p:sldId id="63034" r:id="rId41"/>
    <p:sldId id="63052" r:id="rId42"/>
    <p:sldId id="62960" r:id="rId43"/>
    <p:sldId id="63031" r:id="rId44"/>
    <p:sldId id="62969" r:id="rId45"/>
    <p:sldId id="63055" r:id="rId46"/>
    <p:sldId id="63040" r:id="rId47"/>
    <p:sldId id="62975" r:id="rId48"/>
    <p:sldId id="63011" r:id="rId49"/>
    <p:sldId id="63012" r:id="rId50"/>
    <p:sldId id="62981" r:id="rId51"/>
    <p:sldId id="63013" r:id="rId52"/>
    <p:sldId id="62984" r:id="rId53"/>
    <p:sldId id="62983" r:id="rId54"/>
    <p:sldId id="63044" r:id="rId55"/>
    <p:sldId id="63056" r:id="rId56"/>
    <p:sldId id="63022" r:id="rId57"/>
    <p:sldId id="63042" r:id="rId58"/>
    <p:sldId id="63041" r:id="rId59"/>
    <p:sldId id="62961" r:id="rId60"/>
    <p:sldId id="63043" r:id="rId61"/>
    <p:sldId id="63046" r:id="rId62"/>
    <p:sldId id="63047" r:id="rId63"/>
    <p:sldId id="63050" r:id="rId64"/>
    <p:sldId id="63051" r:id="rId65"/>
    <p:sldId id="63048" r:id="rId66"/>
    <p:sldId id="63049" r:id="rId67"/>
    <p:sldId id="256" r:id="rId6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9A6766"/>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05" autoAdjust="0"/>
    <p:restoredTop sz="90299" autoAdjust="0"/>
  </p:normalViewPr>
  <p:slideViewPr>
    <p:cSldViewPr>
      <p:cViewPr varScale="1">
        <p:scale>
          <a:sx n="103" d="100"/>
          <a:sy n="103" d="100"/>
        </p:scale>
        <p:origin x="126" y="45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43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Purim 2021 Purpose Despite Peril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27, 2021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Purim 2021 Purpose Despite Peril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27, 2021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vojisrael.org/2021/02/19/purims-lessons-part-2-responding-to-gods-calling-unafraid/"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prageru.com/video/capitalism-wins/?utm_source=Main+Mailing+List&amp;utm_campaign=e987838263-EMAIL_CAMPAIGN_2020_04_09_06_29_COPY_01&amp;utm_medium=email&amp;utm_term=0_f90832343d-e987838263-164356353"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Purim 2021 Purpose Despite Peril</a:t>
            </a:r>
          </a:p>
        </p:txBody>
      </p:sp>
      <p:sp>
        <p:nvSpPr>
          <p:cNvPr id="5" name="Rectangle 3"/>
          <p:cNvSpPr>
            <a:spLocks noGrp="1" noChangeArrowheads="1"/>
          </p:cNvSpPr>
          <p:nvPr>
            <p:ph type="dt" idx="1"/>
          </p:nvPr>
        </p:nvSpPr>
        <p:spPr>
          <a:ln/>
        </p:spPr>
        <p:txBody>
          <a:bodyPr/>
          <a:lstStyle/>
          <a:p>
            <a:r>
              <a:rPr lang="en-US" altLang="en-US">
                <a:solidFill>
                  <a:prstClr val="white"/>
                </a:solidFill>
              </a:rPr>
              <a:t>Feb. 27, 2021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http://www.swordofthespirit.net/bulwark/moses-amalekites02.jpg</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84467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orldisraelnews.com/opinion-why-bds-is-winning-even-when-it-seems-it-isnt/?utm_source=newsletters_worldisraelnews_com&amp;utm_medium=email&amp;utm_content=Netanyahu%27s+Biblical+Warning+to+Iran%3B+Civil+Rights+Advocate%27s+Outrageous+Accusation+Against+Orthodox+Jews%3B+Trump%27s+2024+Run%3B+Israel+Shocked+by+Deaths+of+Young+Mother%2C+Fetus&amp;utm_campaign=20210223_m162151369_Netanyahu%27s+Biblical+Warning+to+Iran%3B+Civil+Rights+Advocate%27s+Outrageous+Accusation+Against+Orthodox+Jews%3B+Trump%27s+2024+Run%3B+Israel+Shocked+by+Deaths+of+Young+Mother%2C+Fetus&amp;utm_term=_0D_0A_09_09_09_09_09_09_09_09_09_09Read+Now_0D_0A_09_09_09_09_09_09_09_09_09</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55590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orldisraelnews.com/opinion-why-bds-is-winning-even-when-it-seems-it-isnt/?utm_source=newsletters_worldisraelnews_com&amp;utm_medium=email&amp;utm_content=Netanyahu%27s+Biblical+Warning+to+Iran%3B+Civil+Rights+Advocate%27s+Outrageous+Accusation+Against+Orthodox+Jews%3B+Trump%27s+2024+Run%3B+Israel+Shocked+by+Deaths+of+Young+Mother%2C+Fetus&amp;utm_campaign=20210223_m162151369_Netanyahu%27s+Biblical+Warning+to+Iran%3B+Civil+Rights+Advocate%27s+Outrageous+Accusation+Against+Orthodox+Jews%3B+Trump%27s+2024+Run%3B+Israel+Shocked+by+Deaths+of+Young+Mother%2C+Fetus&amp;utm_term=_0D_0A_09_09_09_09_09_09_09_09_09_09Read+Now_0D_0A_09_09_09_09_09_09_09_09_09</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11732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You can join.</a:t>
            </a:r>
          </a:p>
          <a:p>
            <a:r>
              <a:rPr lang="en-US" dirty="0"/>
              <a:t>Jim </a:t>
            </a:r>
            <a:r>
              <a:rPr lang="en-US" dirty="0" err="1"/>
              <a:t>Garlow’s</a:t>
            </a:r>
            <a:r>
              <a:rPr lang="en-US" dirty="0"/>
              <a:t> prayer meeting is still going Wed and Sunday nights.  </a:t>
            </a:r>
          </a:p>
          <a:p>
            <a:r>
              <a:rPr lang="en-US" dirty="0"/>
              <a:t>JB has started a prayer room, at first just a few leaders, now expanding.  More info coming.</a:t>
            </a:r>
          </a:p>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441994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53491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Blot out, but don’t forget.   Seems contradictory.</a:t>
            </a:r>
          </a:p>
          <a:p>
            <a:r>
              <a:rPr lang="en-US" dirty="0"/>
              <a:t>Israel failed to do it.   Let Amalek continue.  </a:t>
            </a:r>
          </a:p>
          <a:p>
            <a:r>
              <a:rPr lang="en-US" dirty="0"/>
              <a:t>Lesson to us, what secret inner sins have we allowed to continue: bitterness, lust, love of praise/ lack of servant heart/pride, jealousy?</a:t>
            </a:r>
          </a:p>
          <a:p>
            <a:r>
              <a:rPr lang="en-US" dirty="0"/>
              <a:t>All </a:t>
            </a:r>
            <a:r>
              <a:rPr lang="en-US" dirty="0" err="1"/>
              <a:t>Agags</a:t>
            </a:r>
            <a:r>
              <a:rPr lang="en-US" dirty="0"/>
              <a:t> descendants of Amalek!  </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416645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Later the prophet Shmuel executed Agag as they had been told</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95731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solidFill>
                  <a:srgbClr val="333333"/>
                </a:solidFill>
              </a:rPr>
              <a:t>B</a:t>
            </a:r>
            <a:r>
              <a:rPr lang="en-US" b="0" i="0" dirty="0">
                <a:solidFill>
                  <a:srgbClr val="333333"/>
                </a:solidFill>
                <a:effectLst/>
              </a:rPr>
              <a:t>oth the Targums [ancient translations into Aramaic] construe Agag to be of the stock or family of Agag, the common name of the kings of Amalek; and so Josephus  [John Gill commentary]</a:t>
            </a:r>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773168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Ch 5, John Gill: that the person hanged thereon might be seen at a distance, and so be a greater reproach to him, and a terror to others, to take care they were not guilty of the same offence: </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703076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95847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845806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Keep that in mind, the 13 day of Adar, which this year was Thursday</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426395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880110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76601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https://www.chabad.org/holidays/purim/article_cdo/aid/645278/jewish/Shushan-Purim.htm</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913357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https://www.chabad.org/holidays/purim/article_cdo/aid/645278/jewish/Shushan-Purim.htm</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147466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https://www.blackhistoryinthebible.com/wp-content/uploads/2018/02/susa.gif</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313478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https://www.chabad.org/holidays/purim/article_cdo/aid/645278/jewish/Shushan-Purim.htm</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01814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https://www.hebcal.com/holidays/shushan-purim</a:t>
            </a:r>
          </a:p>
          <a:p>
            <a:r>
              <a:rPr lang="en-US" dirty="0"/>
              <a:t>So, tomorrow, you can greet one another with Happy Shushan Purim!!</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235225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103396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72121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a:t>
            </a:r>
            <a:r>
              <a:rPr lang="en-US" dirty="0" err="1"/>
              <a:t>Yisraela</a:t>
            </a:r>
            <a:r>
              <a:rPr lang="en-US"/>
              <a:t> Hiatt</a:t>
            </a:r>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700412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24016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69839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49412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75791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4281780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072146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Russian Hebrew accented English</a:t>
            </a:r>
          </a:p>
          <a:p>
            <a:r>
              <a:rPr lang="en-US" dirty="0"/>
              <a:t>Congregational leader of the largest Messianic Cong in Israel.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https://vojisrael.org/2021/02/19/purims-lessons-part-2-responding-to-gods-calling-unafraid/</a:t>
            </a:r>
            <a:endParaRPr lang="en-US" sz="2000" dirty="0"/>
          </a:p>
          <a:p>
            <a:endParaRPr lang="en-US" dirty="0"/>
          </a:p>
          <a:p>
            <a:endParaRPr lang="en-US" dirty="0"/>
          </a:p>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096398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95265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18755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0576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821597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12050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91189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sorrows do you have in your life: family, finance, marriage, kids, health?  </a:t>
            </a:r>
          </a:p>
          <a:p>
            <a:r>
              <a:rPr lang="en-US" dirty="0"/>
              <a:t>Resurrection Power of Messiah Yeshua: turned my mourning into dancing, as we TRUST.</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422674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44050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200819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https://mail.google.com/mail/u/0/#inbox/FMfcgxwLsdHTNGxzSZQcCgvfkzLZnmhP</a:t>
            </a:r>
          </a:p>
          <a:p>
            <a:r>
              <a:rPr lang="en-US" dirty="0"/>
              <a:t>Video clip of Israelis stealing in stores, minor amounts.  Caught on security cameras, but let go </a:t>
            </a:r>
            <a:r>
              <a:rPr lang="he-IL" dirty="0"/>
              <a:t>כי</a:t>
            </a:r>
            <a:r>
              <a:rPr lang="en-US" dirty="0"/>
              <a:t> need!</a:t>
            </a:r>
          </a:p>
          <a:p>
            <a:r>
              <a:rPr lang="en-US" dirty="0"/>
              <a:t>Tomorrow, special Purim offering for impoverished in Israel!</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384658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You may be aware that New Yorkers love ethnic issues.  I love Thai food, Mexican, Indian, Chinese, Japanese.</a:t>
            </a:r>
          </a:p>
          <a:p>
            <a:r>
              <a:rPr lang="en-US" dirty="0"/>
              <a:t>So here’s a story.</a:t>
            </a:r>
          </a:p>
          <a:p>
            <a:r>
              <a:rPr lang="en-US" dirty="0"/>
              <a:t> Her father, </a:t>
            </a:r>
            <a:r>
              <a:rPr lang="en-US" dirty="0" err="1"/>
              <a:t>Ajit</a:t>
            </a:r>
            <a:r>
              <a:rPr lang="en-US" dirty="0"/>
              <a:t> Singh Randhawa, and her mother, Raj Kaur Randhawa, immigrated to the United States from Amritsar District, Punjab, India. Her father was formerly a professor at Punjab Agricultural University, and her mother received her law degree from the University of Delhi.</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75022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https://www.nytimes.com/2011/03/06/magazine/06talk-t.html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75480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https://www.nytimes.com/2011/03/06/magazine/06talk-t.html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92918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https://www.nytimes.com/2011/03/06/magazine/06talk-t.html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6112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610013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https://www.nytimes.com/2011/03/06/magazine/06talk-t.html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69118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hlinkClick r:id="rId3"/>
              </a:rPr>
              <a:t>https://www.prageru.com/video/capitalism-wins/?utm_source=Main+Mailing+List&amp;utm_campaign=e987838263-EMAIL_CAMPAIGN_2020_04_09_06_29_COPY_01&amp;utm_medium=email&amp;utm_term=0_f90832343d-e987838263-164356353</a:t>
            </a:r>
            <a:endParaRPr lang="en-US" sz="1200"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23245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748502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illustration may seem disconnected, but wait.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98727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200" dirty="0"/>
              <a:t>https://duckduckgo.com/?q=Katherine+Johnson&amp;ia=web</a:t>
            </a:r>
          </a:p>
          <a:p>
            <a:r>
              <a:rPr lang="en-US" dirty="0"/>
              <a:t>I taught Algebra 2, Trigonometry, Calculus for 11 years.  Mostly female students.  Won awards.   Chris Meyer’s wife Melanie one of my BEST.   </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7871811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http://behindthelensonline.net/site/wp-content/uploads/2017/01/hidden-figures-1-1024x684.jpg</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847513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John Glenn chose her calculations over the inconsistent results of the new IBM computer.</a:t>
            </a:r>
          </a:p>
          <a:p>
            <a:r>
              <a:rPr lang="en-US" sz="1050" dirty="0"/>
              <a:t>https://en.wikipedia.org/wiki/Katherine_Johnson</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081354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https://thejewishvoice.com/2021/02/bill-and-melinda-gates-foundation-behind-anti-racist-math-push/</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5031485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6000888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95529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9127376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4214139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667007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You can join.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780623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7465247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6794169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2057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Fresh out of Egypt Ex 15 Reed Sea crossing.</a:t>
            </a:r>
          </a:p>
          <a:p>
            <a:r>
              <a:rPr lang="en-US" dirty="0"/>
              <a:t>Every generation there will be an Amalek.  </a:t>
            </a:r>
          </a:p>
          <a:p>
            <a:pPr marL="231775" indent="-231775">
              <a:buFont typeface="+mj-lt"/>
              <a:buAutoNum type="arabicPeriod"/>
            </a:pPr>
            <a:r>
              <a:rPr lang="en-US" dirty="0"/>
              <a:t>To destroy the Jewish people.  Genocide</a:t>
            </a:r>
          </a:p>
          <a:p>
            <a:pPr marL="231775" indent="-231775">
              <a:buFont typeface="+mj-lt"/>
              <a:buAutoNum type="arabicPeriod"/>
            </a:pPr>
            <a:r>
              <a:rPr lang="en-US" dirty="0"/>
              <a:t>To Destroy all people of faith in G-d.   </a:t>
            </a:r>
          </a:p>
          <a:p>
            <a:pPr marL="231775" indent="-231775">
              <a:buFont typeface="+mj-lt"/>
              <a:buAutoNum type="arabicPeriod"/>
            </a:pPr>
            <a:r>
              <a:rPr lang="en-US" dirty="0"/>
              <a:t>Every generation there will be supernatural victory by </a:t>
            </a:r>
            <a:r>
              <a:rPr lang="en-US" cap="small" baseline="0" dirty="0"/>
              <a:t>Adoni</a:t>
            </a:r>
            <a:r>
              <a:rPr lang="en-US" dirty="0"/>
              <a:t> Himself.</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16814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https://ffoz.org/discover/assets_c/2016/03/wm-poussin-nicolas-victory-of-joshua-thumb-640x640-3965.jpg</a:t>
            </a:r>
          </a:p>
        </p:txBody>
      </p:sp>
      <p:sp>
        <p:nvSpPr>
          <p:cNvPr id="4" name="Header Placeholder 3"/>
          <p:cNvSpPr>
            <a:spLocks noGrp="1"/>
          </p:cNvSpPr>
          <p:nvPr>
            <p:ph type="hdr" sz="quarter"/>
          </p:nvPr>
        </p:nvSpPr>
        <p:spPr/>
        <p:txBody>
          <a:bodyPr/>
          <a:lstStyle/>
          <a:p>
            <a:r>
              <a:rPr lang="en-US" altLang="en-US"/>
              <a:t>Purim 2021 Purpose Despite Peril</a:t>
            </a:r>
          </a:p>
        </p:txBody>
      </p:sp>
      <p:sp>
        <p:nvSpPr>
          <p:cNvPr id="5" name="Date Placeholder 4"/>
          <p:cNvSpPr>
            <a:spLocks noGrp="1"/>
          </p:cNvSpPr>
          <p:nvPr>
            <p:ph type="dt" idx="1"/>
          </p:nvPr>
        </p:nvSpPr>
        <p:spPr/>
        <p:txBody>
          <a:bodyPr/>
          <a:lstStyle/>
          <a:p>
            <a:r>
              <a:rPr lang="en-US" altLang="en-US"/>
              <a:t>Feb. 27,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98682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2/27/2021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85800">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74C7E32F-A007-40FE-BCD5-17EC31FC5224}" type="slidenum">
              <a:rPr lang="en-US" smtClean="0"/>
              <a:pPr defTabSz="685800">
                <a:defRPr/>
              </a:pPr>
              <a:t>‹#›</a:t>
            </a:fld>
            <a:endParaRPr lang="en-US" dirty="0"/>
          </a:p>
        </p:txBody>
      </p:sp>
    </p:spTree>
    <p:extLst>
      <p:ext uri="{BB962C8B-B14F-4D97-AF65-F5344CB8AC3E}">
        <p14:creationId xmlns:p14="http://schemas.microsoft.com/office/powerpoint/2010/main" val="306063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4245224743"/>
      </p:ext>
    </p:extLst>
  </p:cSld>
  <p:clrMap bg1="lt1" tx1="dk1" bg2="lt2" tx2="dk2" accent1="accent1" accent2="accent2" accent3="accent3" accent4="accent4" accent5="accent5" accent6="accent6" hlink="hlink" folHlink="folHlink"/>
  <p:sldLayoutIdLst>
    <p:sldLayoutId id="2147483837"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15C64CF9-864C-4475-A71C-6E43A376F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453" y="361950"/>
            <a:ext cx="6932600"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3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BDS activists trumpet their claim to support “freedom, justice and equality” for the Palestinian people. They are less open about their desire to eradicate the Jewish State for fear they would lose backing.</a:t>
            </a:r>
          </a:p>
        </p:txBody>
      </p:sp>
    </p:spTree>
    <p:extLst>
      <p:ext uri="{BB962C8B-B14F-4D97-AF65-F5344CB8AC3E}">
        <p14:creationId xmlns:p14="http://schemas.microsoft.com/office/powerpoint/2010/main" val="40912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Qatar-born Omar Barghouti, founder of BDS, has repeatedly rejected a two-state solution, instead advocating one state: “Definitely, most definitely, we oppose a Jewish state in any part of Palestine.” He makes clear that his definition of “Palestine” includes the entirety of the State of Israel.</a:t>
            </a:r>
          </a:p>
        </p:txBody>
      </p:sp>
    </p:spTree>
    <p:extLst>
      <p:ext uri="{BB962C8B-B14F-4D97-AF65-F5344CB8AC3E}">
        <p14:creationId xmlns:p14="http://schemas.microsoft.com/office/powerpoint/2010/main" val="387097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209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3600" dirty="0"/>
              <a:t>The 24/7 Cyber Prayer room is </a:t>
            </a:r>
            <a:r>
              <a:rPr lang="en-US" sz="3200" dirty="0"/>
              <a:t>operating!</a:t>
            </a:r>
          </a:p>
          <a:p>
            <a:pPr marL="0" indent="0">
              <a:buNone/>
            </a:pPr>
            <a:r>
              <a:rPr lang="en-US" sz="3200" dirty="0"/>
              <a:t>Send your day and time </a:t>
            </a:r>
            <a:r>
              <a:rPr lang="en-US" sz="3200" dirty="0" err="1"/>
              <a:t>pref</a:t>
            </a:r>
            <a:r>
              <a:rPr lang="en-US" sz="3200" dirty="0"/>
              <a:t> to admin@orhaolam.com</a:t>
            </a:r>
            <a:endParaRPr lang="en-US" sz="4000" dirty="0"/>
          </a:p>
        </p:txBody>
      </p:sp>
      <p:pic>
        <p:nvPicPr>
          <p:cNvPr id="3" name="Picture 2">
            <a:extLst>
              <a:ext uri="{FF2B5EF4-FFF2-40B4-BE49-F238E27FC236}">
                <a16:creationId xmlns:a16="http://schemas.microsoft.com/office/drawing/2014/main" id="{5BACA39C-B542-465C-AC57-4E3332CAE041}"/>
              </a:ext>
            </a:extLst>
          </p:cNvPr>
          <p:cNvPicPr>
            <a:picLocks noChangeAspect="1"/>
          </p:cNvPicPr>
          <p:nvPr/>
        </p:nvPicPr>
        <p:blipFill>
          <a:blip r:embed="rId3"/>
          <a:stretch>
            <a:fillRect/>
          </a:stretch>
        </p:blipFill>
        <p:spPr>
          <a:xfrm>
            <a:off x="2514600" y="209550"/>
            <a:ext cx="6324600" cy="4774146"/>
          </a:xfrm>
          <a:prstGeom prst="rect">
            <a:avLst/>
          </a:prstGeom>
        </p:spPr>
      </p:pic>
    </p:spTree>
    <p:extLst>
      <p:ext uri="{BB962C8B-B14F-4D97-AF65-F5344CB8AC3E}">
        <p14:creationId xmlns:p14="http://schemas.microsoft.com/office/powerpoint/2010/main" val="407898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Dvarim</a:t>
            </a:r>
            <a:r>
              <a:rPr lang="en-US" sz="4000" baseline="30000" dirty="0"/>
              <a:t>/Dt. 25.17-19</a:t>
            </a:r>
            <a:r>
              <a:rPr lang="en-US" sz="4000" dirty="0"/>
              <a:t> “</a:t>
            </a:r>
            <a:r>
              <a:rPr lang="en-US" sz="4000" u="sng" dirty="0">
                <a:solidFill>
                  <a:srgbClr val="FFFF66"/>
                </a:solidFill>
              </a:rPr>
              <a:t>Remember what ‘Amalek did to you </a:t>
            </a:r>
            <a:r>
              <a:rPr lang="en-US" sz="4000" dirty="0"/>
              <a:t>on the road as you were coming out of Egypt, how he met you by the road, attacked those in the rear, those who were exhausted and straggling behind when you were tired and weary. He did not fear God. </a:t>
            </a:r>
          </a:p>
        </p:txBody>
      </p:sp>
    </p:spTree>
    <p:extLst>
      <p:ext uri="{BB962C8B-B14F-4D97-AF65-F5344CB8AC3E}">
        <p14:creationId xmlns:p14="http://schemas.microsoft.com/office/powerpoint/2010/main" val="288061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Dvarim</a:t>
            </a:r>
            <a:r>
              <a:rPr lang="en-US" sz="4000" baseline="30000" dirty="0"/>
              <a:t>/Dt. 25.17-19</a:t>
            </a:r>
            <a:r>
              <a:rPr lang="en-US" sz="4000" dirty="0"/>
              <a:t> “Therefore, when </a:t>
            </a:r>
            <a:r>
              <a:rPr lang="en-US" sz="4000" cap="small" dirty="0"/>
              <a:t>Adoni</a:t>
            </a:r>
            <a:r>
              <a:rPr lang="en-US" sz="4000" dirty="0"/>
              <a:t> your God has given you rest from all your surrounding enemies in the land </a:t>
            </a:r>
            <a:r>
              <a:rPr lang="en-US" sz="4000" cap="small" dirty="0"/>
              <a:t>Adoni</a:t>
            </a:r>
            <a:r>
              <a:rPr lang="en-US" sz="4000" dirty="0"/>
              <a:t> your God is giving you as your inheritance to possess, </a:t>
            </a:r>
            <a:r>
              <a:rPr lang="en-US" sz="3700" u="sng" dirty="0">
                <a:solidFill>
                  <a:srgbClr val="FFFF66"/>
                </a:solidFill>
              </a:rPr>
              <a:t>you are to blot out all memory of ‘Amalek from under heaven. Don’t forget!</a:t>
            </a:r>
          </a:p>
        </p:txBody>
      </p:sp>
    </p:spTree>
    <p:extLst>
      <p:ext uri="{BB962C8B-B14F-4D97-AF65-F5344CB8AC3E}">
        <p14:creationId xmlns:p14="http://schemas.microsoft.com/office/powerpoint/2010/main" val="27132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1 Shmuel 15.7-9</a:t>
            </a:r>
            <a:r>
              <a:rPr lang="en-US" sz="4000" dirty="0"/>
              <a:t> Then </a:t>
            </a:r>
            <a:r>
              <a:rPr lang="en-US" sz="4000" dirty="0" err="1"/>
              <a:t>Sha’ul</a:t>
            </a:r>
            <a:r>
              <a:rPr lang="en-US" sz="4000" dirty="0"/>
              <a:t> attacked ‘Amalek, starting at Havilah and continuing toward </a:t>
            </a:r>
            <a:r>
              <a:rPr lang="en-US" sz="4000" dirty="0" err="1"/>
              <a:t>Shur</a:t>
            </a:r>
            <a:r>
              <a:rPr lang="en-US" sz="4000" dirty="0"/>
              <a:t>, at the border of Egypt.  </a:t>
            </a:r>
            <a:r>
              <a:rPr lang="en-US" sz="4000" u="sng" dirty="0">
                <a:solidFill>
                  <a:srgbClr val="FFFF66"/>
                </a:solidFill>
              </a:rPr>
              <a:t>He took Agag the king of ‘Amalek alive</a:t>
            </a:r>
            <a:r>
              <a:rPr lang="en-US" sz="4000" dirty="0"/>
              <a:t>…</a:t>
            </a:r>
            <a:r>
              <a:rPr lang="en-US" sz="4000" dirty="0" err="1"/>
              <a:t>Sha’ul</a:t>
            </a:r>
            <a:r>
              <a:rPr lang="en-US" sz="4000" dirty="0"/>
              <a:t> and the people spared Agag, along with the best of the sheep and cattle, and even the second best, also the lambs, and everything that was good.</a:t>
            </a:r>
          </a:p>
        </p:txBody>
      </p:sp>
    </p:spTree>
    <p:extLst>
      <p:ext uri="{BB962C8B-B14F-4D97-AF65-F5344CB8AC3E}">
        <p14:creationId xmlns:p14="http://schemas.microsoft.com/office/powerpoint/2010/main" val="143030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Ester 3.1 </a:t>
            </a:r>
            <a:r>
              <a:rPr lang="en-US" sz="4000" dirty="0"/>
              <a:t>Some time later King Akhashverosh began to single out </a:t>
            </a:r>
            <a:r>
              <a:rPr lang="en-US" sz="4000" u="sng" dirty="0">
                <a:solidFill>
                  <a:srgbClr val="FFFF66"/>
                </a:solidFill>
              </a:rPr>
              <a:t>Haman the son of </a:t>
            </a:r>
            <a:r>
              <a:rPr lang="en-US" sz="4000" u="sng" dirty="0" err="1">
                <a:solidFill>
                  <a:srgbClr val="FFFF66"/>
                </a:solidFill>
              </a:rPr>
              <a:t>Hamdata</a:t>
            </a:r>
            <a:r>
              <a:rPr lang="en-US" sz="4000" u="sng" dirty="0">
                <a:solidFill>
                  <a:srgbClr val="FFFF66"/>
                </a:solidFill>
              </a:rPr>
              <a:t> the </a:t>
            </a:r>
            <a:r>
              <a:rPr lang="en-US" sz="4000" u="sng" dirty="0" err="1">
                <a:solidFill>
                  <a:srgbClr val="FFFF66"/>
                </a:solidFill>
              </a:rPr>
              <a:t>Agagi</a:t>
            </a:r>
            <a:r>
              <a:rPr lang="en-US" sz="4000" dirty="0">
                <a:solidFill>
                  <a:srgbClr val="FFFF66"/>
                </a:solidFill>
              </a:rPr>
              <a:t> </a:t>
            </a:r>
            <a:r>
              <a:rPr lang="en-US" sz="4000" dirty="0"/>
              <a:t>for advancement; eventually he gave him precedence over all his fellow officers.</a:t>
            </a:r>
          </a:p>
        </p:txBody>
      </p:sp>
    </p:spTree>
    <p:extLst>
      <p:ext uri="{BB962C8B-B14F-4D97-AF65-F5344CB8AC3E}">
        <p14:creationId xmlns:p14="http://schemas.microsoft.com/office/powerpoint/2010/main" val="309538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u="sng" dirty="0"/>
              <a:t>Ch 3</a:t>
            </a:r>
            <a:r>
              <a:rPr lang="en-US" sz="4000" dirty="0"/>
              <a:t>: Genocide conceived by Haman.</a:t>
            </a:r>
          </a:p>
          <a:p>
            <a:pPr marL="0" indent="0">
              <a:buNone/>
            </a:pPr>
            <a:r>
              <a:rPr lang="en-US" sz="4000" u="sng" dirty="0"/>
              <a:t>Ch 4</a:t>
            </a:r>
            <a:r>
              <a:rPr lang="en-US" sz="4000" dirty="0"/>
              <a:t>: Ester called a fast and committed to risk her life appealing to the king</a:t>
            </a:r>
          </a:p>
          <a:p>
            <a:pPr marL="0" indent="0">
              <a:buNone/>
            </a:pPr>
            <a:r>
              <a:rPr lang="en-US" sz="4000" u="sng" dirty="0"/>
              <a:t>Ch 5</a:t>
            </a:r>
            <a:r>
              <a:rPr lang="en-US" sz="4000" dirty="0"/>
              <a:t> Haman builds 75 ft gallows for Mordekhi. </a:t>
            </a:r>
            <a:r>
              <a:rPr lang="he-IL" sz="4400" b="1" dirty="0">
                <a:latin typeface="David" panose="020E0502060401010101" pitchFamily="34" charset="-79"/>
                <a:cs typeface="David" panose="020E0502060401010101" pitchFamily="34" charset="-79"/>
              </a:rPr>
              <a:t>יַעֲשׂוּ-עֵץ </a:t>
            </a:r>
            <a:endParaRPr lang="en-US" sz="4400" b="1" dirty="0">
              <a:latin typeface="David" panose="020E0502060401010101" pitchFamily="34" charset="-79"/>
              <a:cs typeface="David" panose="020E0502060401010101" pitchFamily="34" charset="-79"/>
            </a:endParaRPr>
          </a:p>
          <a:p>
            <a:pPr marL="0" indent="0">
              <a:buNone/>
            </a:pPr>
            <a:r>
              <a:rPr lang="en-US" sz="4000" u="sng" dirty="0"/>
              <a:t>Ch 6:</a:t>
            </a:r>
            <a:r>
              <a:rPr lang="en-US" sz="4400" b="1" dirty="0">
                <a:latin typeface="David" panose="020E0502060401010101" pitchFamily="34" charset="-79"/>
                <a:cs typeface="David" panose="020E0502060401010101" pitchFamily="34" charset="-79"/>
              </a:rPr>
              <a:t> </a:t>
            </a:r>
            <a:r>
              <a:rPr lang="en-US" sz="4000" dirty="0"/>
              <a:t>Haman’s downfall predicted.</a:t>
            </a:r>
          </a:p>
          <a:p>
            <a:pPr marL="0" indent="0">
              <a:buNone/>
            </a:pPr>
            <a:r>
              <a:rPr lang="en-US" sz="4000" u="sng" dirty="0"/>
              <a:t>Ch 7</a:t>
            </a:r>
            <a:r>
              <a:rPr lang="en-US" sz="4000" dirty="0"/>
              <a:t>: Haman’s downfall &amp; death.</a:t>
            </a:r>
          </a:p>
          <a:p>
            <a:pPr marL="0" indent="0">
              <a:buNone/>
            </a:pPr>
            <a:r>
              <a:rPr lang="en-US" sz="4000" dirty="0"/>
              <a:t>Ch 8-9 Jewish victory celebration.</a:t>
            </a:r>
          </a:p>
        </p:txBody>
      </p:sp>
    </p:spTree>
    <p:extLst>
      <p:ext uri="{BB962C8B-B14F-4D97-AF65-F5344CB8AC3E}">
        <p14:creationId xmlns:p14="http://schemas.microsoft.com/office/powerpoint/2010/main" val="2977305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Ester 9.1-2</a:t>
            </a:r>
            <a:r>
              <a:rPr lang="en-US" sz="4000" dirty="0"/>
              <a:t> The time approached for the king’s order and decree to be carried out, the day when the enemies of the Jews hoped to overpower them. But, as it turned out, the opposite took place — the Jews overpowered those who hated them</a:t>
            </a:r>
          </a:p>
        </p:txBody>
      </p:sp>
    </p:spTree>
    <p:extLst>
      <p:ext uri="{BB962C8B-B14F-4D97-AF65-F5344CB8AC3E}">
        <p14:creationId xmlns:p14="http://schemas.microsoft.com/office/powerpoint/2010/main" val="95426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68B3A84-F4A3-4973-B86F-8EFF34F5104A}"/>
              </a:ext>
            </a:extLst>
          </p:cNvPr>
          <p:cNvPicPr>
            <a:picLocks noChangeAspect="1"/>
          </p:cNvPicPr>
          <p:nvPr/>
        </p:nvPicPr>
        <p:blipFill rotWithShape="1">
          <a:blip r:embed="rId3">
            <a:extLst>
              <a:ext uri="{28A0092B-C50C-407E-A947-70E740481C1C}">
                <a14:useLocalDpi xmlns:a14="http://schemas.microsoft.com/office/drawing/2010/main" val="0"/>
              </a:ext>
            </a:extLst>
          </a:blip>
          <a:srcRect l="27586" t="36701" r="27587" b="15095"/>
          <a:stretch/>
        </p:blipFill>
        <p:spPr>
          <a:xfrm>
            <a:off x="457200" y="246484"/>
            <a:ext cx="3962400" cy="4419600"/>
          </a:xfrm>
          <a:prstGeom prst="rect">
            <a:avLst/>
          </a:prstGeom>
        </p:spPr>
      </p:pic>
      <p:pic>
        <p:nvPicPr>
          <p:cNvPr id="5" name="Picture 4">
            <a:extLst>
              <a:ext uri="{FF2B5EF4-FFF2-40B4-BE49-F238E27FC236}">
                <a16:creationId xmlns:a16="http://schemas.microsoft.com/office/drawing/2014/main" id="{E920263B-2BB6-408E-8A53-FD6BC5E79AEA}"/>
              </a:ext>
            </a:extLst>
          </p:cNvPr>
          <p:cNvPicPr>
            <a:picLocks noChangeAspect="1"/>
          </p:cNvPicPr>
          <p:nvPr/>
        </p:nvPicPr>
        <p:blipFill>
          <a:blip r:embed="rId4"/>
          <a:stretch>
            <a:fillRect/>
          </a:stretch>
        </p:blipFill>
        <p:spPr>
          <a:xfrm>
            <a:off x="4876800" y="1352550"/>
            <a:ext cx="3638572" cy="2718708"/>
          </a:xfrm>
          <a:prstGeom prst="rect">
            <a:avLst/>
          </a:prstGeom>
        </p:spPr>
      </p:pic>
    </p:spTree>
    <p:extLst>
      <p:ext uri="{BB962C8B-B14F-4D97-AF65-F5344CB8AC3E}">
        <p14:creationId xmlns:p14="http://schemas.microsoft.com/office/powerpoint/2010/main" val="33395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Ester 9.1-2 </a:t>
            </a:r>
            <a:r>
              <a:rPr lang="en-US" sz="4000" dirty="0"/>
              <a:t> </a:t>
            </a:r>
            <a:r>
              <a:rPr lang="en-US" sz="4000" dirty="0">
                <a:solidFill>
                  <a:srgbClr val="FFFF66"/>
                </a:solidFill>
              </a:rPr>
              <a:t>Thus, on the 13</a:t>
            </a:r>
            <a:r>
              <a:rPr lang="en-US" sz="4000" baseline="30000" dirty="0">
                <a:solidFill>
                  <a:srgbClr val="FFFF66"/>
                </a:solidFill>
              </a:rPr>
              <a:t>th</a:t>
            </a:r>
            <a:r>
              <a:rPr lang="en-US" sz="4000" dirty="0">
                <a:solidFill>
                  <a:srgbClr val="FFFF66"/>
                </a:solidFill>
              </a:rPr>
              <a:t> day</a:t>
            </a:r>
            <a:r>
              <a:rPr lang="en-US" sz="4000" dirty="0"/>
              <a:t>... the month of Adar, the Jews assembled in their cities throughout all the provinces of King Akhashverosh to attack anyone who tried to do them harm.</a:t>
            </a:r>
          </a:p>
        </p:txBody>
      </p:sp>
    </p:spTree>
    <p:extLst>
      <p:ext uri="{BB962C8B-B14F-4D97-AF65-F5344CB8AC3E}">
        <p14:creationId xmlns:p14="http://schemas.microsoft.com/office/powerpoint/2010/main" val="41905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Ester 9.1-2</a:t>
            </a:r>
            <a:r>
              <a:rPr lang="en-US" sz="4000" dirty="0"/>
              <a:t> and no one was able to withstand them; because all the peoples were afraid of them.</a:t>
            </a:r>
          </a:p>
        </p:txBody>
      </p:sp>
    </p:spTree>
    <p:extLst>
      <p:ext uri="{BB962C8B-B14F-4D97-AF65-F5344CB8AC3E}">
        <p14:creationId xmlns:p14="http://schemas.microsoft.com/office/powerpoint/2010/main" val="67487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Ester 9.18</a:t>
            </a:r>
            <a:r>
              <a:rPr lang="en-US" sz="4000" dirty="0"/>
              <a:t> However, the Jews of Shushan assembled on both the thirteenth and fourteenth days of Adar, </a:t>
            </a:r>
            <a:r>
              <a:rPr lang="en-US" sz="4000" dirty="0">
                <a:solidFill>
                  <a:srgbClr val="FFFF66"/>
                </a:solidFill>
              </a:rPr>
              <a:t>so it was on the fifteenth that they rested and made it a holiday </a:t>
            </a:r>
            <a:r>
              <a:rPr lang="en-US" sz="4000" dirty="0"/>
              <a:t>for celebrating and rejoicing.</a:t>
            </a:r>
          </a:p>
        </p:txBody>
      </p:sp>
    </p:spTree>
    <p:extLst>
      <p:ext uri="{BB962C8B-B14F-4D97-AF65-F5344CB8AC3E}">
        <p14:creationId xmlns:p14="http://schemas.microsoft.com/office/powerpoint/2010/main" val="413047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When the holiday of Purim was set for the 14th of Adar, the sages instituted that Shushan residents perpetually observe Purim on the 15th of Adar—the day when the </a:t>
            </a:r>
            <a:r>
              <a:rPr lang="en-US" sz="4000" dirty="0" err="1"/>
              <a:t>Shushanite</a:t>
            </a:r>
            <a:r>
              <a:rPr lang="en-US" sz="4000" dirty="0"/>
              <a:t> Jews celebrated. </a:t>
            </a:r>
          </a:p>
        </p:txBody>
      </p:sp>
    </p:spTree>
    <p:extLst>
      <p:ext uri="{BB962C8B-B14F-4D97-AF65-F5344CB8AC3E}">
        <p14:creationId xmlns:p14="http://schemas.microsoft.com/office/powerpoint/2010/main" val="934064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15th of Adar is hence known as “Shushan Purim.” Along with Shushan (which is located in modern-day southwestern Iran), </a:t>
            </a:r>
          </a:p>
        </p:txBody>
      </p:sp>
    </p:spTree>
    <p:extLst>
      <p:ext uri="{BB962C8B-B14F-4D97-AF65-F5344CB8AC3E}">
        <p14:creationId xmlns:p14="http://schemas.microsoft.com/office/powerpoint/2010/main" val="180815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a:extLst>
              <a:ext uri="{FF2B5EF4-FFF2-40B4-BE49-F238E27FC236}">
                <a16:creationId xmlns:a16="http://schemas.microsoft.com/office/drawing/2014/main" id="{69FAE6B9-7B95-4AA4-82FB-8CDD4BD7E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49"/>
            <a:ext cx="7924799" cy="470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958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t>All cities that were walled at the time when the Israelites, under the leadership of Joshua, entered Canaan, observe Purim on the 15th.</a:t>
            </a:r>
          </a:p>
          <a:p>
            <a:pPr marL="0" indent="0">
              <a:buNone/>
            </a:pPr>
            <a:r>
              <a:rPr lang="en-US" sz="4000" dirty="0"/>
              <a:t>Today, the only city that we are certain had walls in Joshua’s times is Jerusalem.  And indeed, in the holy city, Purim is festively celebrated one day after all other cities.</a:t>
            </a:r>
          </a:p>
        </p:txBody>
      </p:sp>
    </p:spTree>
    <p:extLst>
      <p:ext uri="{BB962C8B-B14F-4D97-AF65-F5344CB8AC3E}">
        <p14:creationId xmlns:p14="http://schemas.microsoft.com/office/powerpoint/2010/main" val="2920314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Shushan Purim / </a:t>
            </a:r>
            <a:r>
              <a:rPr lang="he-IL" sz="4000" b="1" dirty="0">
                <a:latin typeface="David" panose="020E0502060401010101" pitchFamily="34" charset="-79"/>
                <a:cs typeface="David" panose="020E0502060401010101" pitchFamily="34" charset="-79"/>
              </a:rPr>
              <a:t>שׁוּשָׁן פּוּרִים</a:t>
            </a:r>
          </a:p>
          <a:p>
            <a:pPr marL="0" indent="0">
              <a:buNone/>
            </a:pPr>
            <a:r>
              <a:rPr lang="en-US" sz="4000" dirty="0"/>
              <a:t>Shushan Purim (Purim celebrated in Jerusalem and walled cities) for Hebrew Year 5781 </a:t>
            </a:r>
            <a:r>
              <a:rPr lang="en-US" sz="4000" u="sng" dirty="0">
                <a:solidFill>
                  <a:srgbClr val="FFFF66"/>
                </a:solidFill>
              </a:rPr>
              <a:t>begins at sundown on Saturday, 27 February 2021 and ends at nightfall on Sunday, 28 February 2021.</a:t>
            </a:r>
          </a:p>
        </p:txBody>
      </p:sp>
    </p:spTree>
    <p:extLst>
      <p:ext uri="{BB962C8B-B14F-4D97-AF65-F5344CB8AC3E}">
        <p14:creationId xmlns:p14="http://schemas.microsoft.com/office/powerpoint/2010/main" val="3517920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That is why our Purim Party is tomorrow Sunday.  We are following the practice of the walled city of Jerusalem in what is called “Shushan Purim.”</a:t>
            </a:r>
          </a:p>
          <a:p>
            <a:pPr marL="0" indent="0">
              <a:buNone/>
            </a:pPr>
            <a:r>
              <a:rPr lang="en-US" sz="4000" dirty="0"/>
              <a:t>Celebrating the ancient and ongoing victory over Amalek.</a:t>
            </a:r>
          </a:p>
        </p:txBody>
      </p:sp>
    </p:spTree>
    <p:extLst>
      <p:ext uri="{BB962C8B-B14F-4D97-AF65-F5344CB8AC3E}">
        <p14:creationId xmlns:p14="http://schemas.microsoft.com/office/powerpoint/2010/main" val="110572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4A249A4-9397-429E-BD59-9AB173BE2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305800" cy="4672013"/>
          </a:xfrm>
          <a:prstGeom prst="rect">
            <a:avLst/>
          </a:prstGeom>
        </p:spPr>
      </p:pic>
    </p:spTree>
    <p:extLst>
      <p:ext uri="{BB962C8B-B14F-4D97-AF65-F5344CB8AC3E}">
        <p14:creationId xmlns:p14="http://schemas.microsoft.com/office/powerpoint/2010/main" val="80800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May be an image of tree and text that says 'If you choose not to find joy in the snow, you will have less joy in your life but still the same amount of snow.'">
            <a:extLst>
              <a:ext uri="{FF2B5EF4-FFF2-40B4-BE49-F238E27FC236}">
                <a16:creationId xmlns:a16="http://schemas.microsoft.com/office/drawing/2014/main" id="{5A665661-55AE-4599-B3E3-AE2E8462B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8451"/>
            <a:ext cx="5908692"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967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45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Purpose Despite Peril</a:t>
            </a:r>
          </a:p>
          <a:p>
            <a:pPr marL="401638" indent="-401638">
              <a:buFont typeface="+mj-lt"/>
              <a:buAutoNum type="arabicPeriod"/>
            </a:pPr>
            <a:r>
              <a:rPr lang="en-US" sz="4000" dirty="0"/>
              <a:t>Why observe Purim</a:t>
            </a:r>
          </a:p>
          <a:p>
            <a:pPr marL="401638" indent="-401638">
              <a:buFont typeface="+mj-lt"/>
              <a:buAutoNum type="arabicPeriod"/>
            </a:pPr>
            <a:r>
              <a:rPr lang="en-US" sz="4000" dirty="0">
                <a:solidFill>
                  <a:srgbClr val="FFFF99"/>
                </a:solidFill>
              </a:rPr>
              <a:t>What observe? Like Yom Kippur</a:t>
            </a:r>
          </a:p>
          <a:p>
            <a:pPr marL="625475" lvl="1" indent="-458788">
              <a:buFont typeface="+mj-lt"/>
              <a:buAutoNum type="alphaLcPeriod"/>
            </a:pPr>
            <a:r>
              <a:rPr lang="en-US" sz="4000" dirty="0">
                <a:solidFill>
                  <a:srgbClr val="FFFF99"/>
                </a:solidFill>
              </a:rPr>
              <a:t>Risk by Ester ~ death</a:t>
            </a:r>
          </a:p>
          <a:p>
            <a:pPr marL="625475" lvl="1" indent="-458788">
              <a:buFont typeface="+mj-lt"/>
              <a:buAutoNum type="alphaLcPeriod"/>
            </a:pPr>
            <a:r>
              <a:rPr lang="en-US" sz="4000" dirty="0"/>
              <a:t>Resurrection Power</a:t>
            </a:r>
          </a:p>
          <a:p>
            <a:pPr marL="625475" lvl="1" indent="-458788">
              <a:buFont typeface="+mj-lt"/>
              <a:buAutoNum type="alphaLcPeriod"/>
            </a:pPr>
            <a:r>
              <a:rPr lang="en-US" sz="4000" dirty="0"/>
              <a:t>Risks by others</a:t>
            </a:r>
          </a:p>
          <a:p>
            <a:pPr marL="625475" lvl="1" indent="-458788">
              <a:buFont typeface="+mj-lt"/>
              <a:buAutoNum type="alphaL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3096010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true name for Yom Kippur is “Yom </a:t>
            </a:r>
            <a:r>
              <a:rPr lang="en-US" sz="4000" dirty="0" err="1"/>
              <a:t>Hakipurim</a:t>
            </a:r>
            <a:r>
              <a:rPr lang="en-US" sz="4000" dirty="0"/>
              <a:t>.” </a:t>
            </a:r>
            <a:r>
              <a:rPr lang="he-IL" sz="4400" b="1" dirty="0">
                <a:latin typeface="David" panose="020E0502060401010101" pitchFamily="34" charset="-79"/>
                <a:cs typeface="David" panose="020E0502060401010101" pitchFamily="34" charset="-79"/>
              </a:rPr>
              <a:t>יום הכ</a:t>
            </a:r>
            <a:r>
              <a:rPr lang="he-IL" sz="4400" b="1" dirty="0">
                <a:solidFill>
                  <a:srgbClr val="FFFF66"/>
                </a:solidFill>
                <a:latin typeface="David" panose="020E0502060401010101" pitchFamily="34" charset="-79"/>
                <a:cs typeface="David" panose="020E0502060401010101" pitchFamily="34" charset="-79"/>
              </a:rPr>
              <a:t>פורים</a:t>
            </a:r>
          </a:p>
          <a:p>
            <a:pPr marL="0" indent="0">
              <a:buNone/>
            </a:pPr>
            <a:r>
              <a:rPr lang="en-US" sz="4000" dirty="0"/>
              <a:t>While both terms are translated as the Day of Atonement, the latter, “Yom </a:t>
            </a:r>
            <a:r>
              <a:rPr lang="en-US" sz="4000" dirty="0" err="1"/>
              <a:t>Hakipurim</a:t>
            </a:r>
            <a:r>
              <a:rPr lang="en-US" sz="4000" dirty="0"/>
              <a:t>,” which is used in scripture, can actually be translated as “the Day that is like Purim” (</a:t>
            </a:r>
            <a:r>
              <a:rPr lang="en-US" sz="4000" dirty="0" err="1"/>
              <a:t>Kipurim</a:t>
            </a:r>
            <a:r>
              <a:rPr lang="en-US" sz="4000" dirty="0"/>
              <a:t> = like Purim). </a:t>
            </a:r>
          </a:p>
        </p:txBody>
      </p:sp>
    </p:spTree>
    <p:extLst>
      <p:ext uri="{BB962C8B-B14F-4D97-AF65-F5344CB8AC3E}">
        <p14:creationId xmlns:p14="http://schemas.microsoft.com/office/powerpoint/2010/main" val="944558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Why?  Ester faced risk of death and won LIFE for her people!!</a:t>
            </a:r>
          </a:p>
          <a:p>
            <a:pPr marL="0" indent="0">
              <a:buNone/>
            </a:pPr>
            <a:endParaRPr lang="en-US" sz="1800" dirty="0"/>
          </a:p>
          <a:p>
            <a:pPr marL="0" indent="0">
              <a:buNone/>
            </a:pPr>
            <a:r>
              <a:rPr lang="en-US" sz="4000" dirty="0"/>
              <a:t>Won life by intercession, fasting, wise and attractive strategy, faced death, humility </a:t>
            </a:r>
            <a:r>
              <a:rPr lang="en-US" sz="4000" dirty="0">
                <a:sym typeface="Wingdings" panose="05000000000000000000" pitchFamily="2" charset="2"/>
              </a:rPr>
              <a:t> victory and celebration</a:t>
            </a:r>
            <a:r>
              <a:rPr lang="en-US" sz="4000" dirty="0"/>
              <a:t>.  </a:t>
            </a:r>
            <a:endParaRPr lang="he-IL" sz="4000" dirty="0"/>
          </a:p>
        </p:txBody>
      </p:sp>
    </p:spTree>
    <p:extLst>
      <p:ext uri="{BB962C8B-B14F-4D97-AF65-F5344CB8AC3E}">
        <p14:creationId xmlns:p14="http://schemas.microsoft.com/office/powerpoint/2010/main" val="3465532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With this in mind, we can even suggest that Purim is holier than Yom Kippur! Why? Because Yom Kippur is “like” Purim…but Purim is the REAL holy day!</a:t>
            </a:r>
          </a:p>
        </p:txBody>
      </p:sp>
    </p:spTree>
    <p:extLst>
      <p:ext uri="{BB962C8B-B14F-4D97-AF65-F5344CB8AC3E}">
        <p14:creationId xmlns:p14="http://schemas.microsoft.com/office/powerpoint/2010/main" val="1614707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Ester is a Yeshua figure. </a:t>
            </a:r>
          </a:p>
          <a:p>
            <a:pPr marL="0" indent="0">
              <a:buNone/>
            </a:pPr>
            <a:endParaRPr lang="en-US" sz="2000" dirty="0"/>
          </a:p>
          <a:p>
            <a:pPr marL="0" indent="0">
              <a:buNone/>
            </a:pPr>
            <a:r>
              <a:rPr lang="en-US" sz="4000" baseline="30000" dirty="0"/>
              <a:t>Yeshayahu/Is 53.2 </a:t>
            </a:r>
            <a:r>
              <a:rPr lang="en-US" sz="4000" dirty="0"/>
              <a:t>He had no form or majesty that we should look at Him, nor beauty that we should desire Him.</a:t>
            </a:r>
          </a:p>
        </p:txBody>
      </p:sp>
    </p:spTree>
    <p:extLst>
      <p:ext uri="{BB962C8B-B14F-4D97-AF65-F5344CB8AC3E}">
        <p14:creationId xmlns:p14="http://schemas.microsoft.com/office/powerpoint/2010/main" val="2844158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900" dirty="0"/>
              <a:t>Ester is a Yeshua figure. </a:t>
            </a:r>
          </a:p>
          <a:p>
            <a:pPr marL="0" indent="0">
              <a:buNone/>
            </a:pPr>
            <a:endParaRPr lang="en-US" sz="1100" dirty="0"/>
          </a:p>
          <a:p>
            <a:pPr marL="0" indent="0">
              <a:buNone/>
            </a:pPr>
            <a:r>
              <a:rPr lang="en-US" sz="4000" baseline="30000" dirty="0" err="1"/>
              <a:t>T’hillim</a:t>
            </a:r>
            <a:r>
              <a:rPr lang="en-US" sz="4000" baseline="30000" dirty="0"/>
              <a:t>/Ps 45.3-4 </a:t>
            </a:r>
            <a:r>
              <a:rPr lang="en-US" sz="4000" dirty="0"/>
              <a:t>You are the most handsome of the sons of men. Grace pours from your lips. Therefore God has blessed you forever. Gird your sword on your thigh, O mighty one, in your splendor and your majesty.</a:t>
            </a:r>
          </a:p>
        </p:txBody>
      </p:sp>
    </p:spTree>
    <p:extLst>
      <p:ext uri="{BB962C8B-B14F-4D97-AF65-F5344CB8AC3E}">
        <p14:creationId xmlns:p14="http://schemas.microsoft.com/office/powerpoint/2010/main" val="764816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514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An Ester message from Israel </a:t>
            </a:r>
            <a:r>
              <a:rPr lang="en-US" sz="4000" dirty="0" err="1"/>
              <a:t>Pochtar</a:t>
            </a:r>
            <a:r>
              <a:rPr lang="en-US" sz="4000" dirty="0"/>
              <a:t> of </a:t>
            </a:r>
            <a:r>
              <a:rPr lang="en-US" sz="4000" dirty="0" err="1"/>
              <a:t>Asdod</a:t>
            </a:r>
            <a:r>
              <a:rPr lang="en-US" sz="4000" dirty="0"/>
              <a:t>, Israel</a:t>
            </a:r>
          </a:p>
        </p:txBody>
      </p:sp>
      <p:pic>
        <p:nvPicPr>
          <p:cNvPr id="3" name="Picture 2">
            <a:extLst>
              <a:ext uri="{FF2B5EF4-FFF2-40B4-BE49-F238E27FC236}">
                <a16:creationId xmlns:a16="http://schemas.microsoft.com/office/drawing/2014/main" id="{C79E5BCF-F731-4B71-A8FE-977BDBB993C4}"/>
              </a:ext>
            </a:extLst>
          </p:cNvPr>
          <p:cNvPicPr>
            <a:picLocks noChangeAspect="1"/>
          </p:cNvPicPr>
          <p:nvPr/>
        </p:nvPicPr>
        <p:blipFill>
          <a:blip r:embed="rId3"/>
          <a:stretch>
            <a:fillRect/>
          </a:stretch>
        </p:blipFill>
        <p:spPr>
          <a:xfrm>
            <a:off x="2819400" y="342900"/>
            <a:ext cx="6172200" cy="4457700"/>
          </a:xfrm>
          <a:prstGeom prst="rect">
            <a:avLst/>
          </a:prstGeom>
        </p:spPr>
      </p:pic>
    </p:spTree>
    <p:extLst>
      <p:ext uri="{BB962C8B-B14F-4D97-AF65-F5344CB8AC3E}">
        <p14:creationId xmlns:p14="http://schemas.microsoft.com/office/powerpoint/2010/main" val="3430113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6E10B56A-0E08-4DE1-9E44-5EEC76DA7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86532"/>
            <a:ext cx="7239000" cy="4720744"/>
          </a:xfrm>
          <a:prstGeom prst="rect">
            <a:avLst/>
          </a:prstGeom>
        </p:spPr>
      </p:pic>
    </p:spTree>
    <p:extLst>
      <p:ext uri="{BB962C8B-B14F-4D97-AF65-F5344CB8AC3E}">
        <p14:creationId xmlns:p14="http://schemas.microsoft.com/office/powerpoint/2010/main" val="1588228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73070C1-19CE-4819-949A-21C6A38170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000"/>
          <a:stretch/>
        </p:blipFill>
        <p:spPr>
          <a:xfrm>
            <a:off x="838199" y="209550"/>
            <a:ext cx="7203177" cy="4739562"/>
          </a:xfrm>
          <a:prstGeom prst="rect">
            <a:avLst/>
          </a:prstGeom>
        </p:spPr>
      </p:pic>
    </p:spTree>
    <p:extLst>
      <p:ext uri="{BB962C8B-B14F-4D97-AF65-F5344CB8AC3E}">
        <p14:creationId xmlns:p14="http://schemas.microsoft.com/office/powerpoint/2010/main" val="1767659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45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Purpose Despite Peril</a:t>
            </a:r>
          </a:p>
          <a:p>
            <a:pPr marL="401638" indent="-401638">
              <a:buFont typeface="+mj-lt"/>
              <a:buAutoNum type="arabicPeriod"/>
            </a:pPr>
            <a:r>
              <a:rPr lang="en-US" sz="4000" dirty="0"/>
              <a:t>Why observe Purim</a:t>
            </a:r>
          </a:p>
          <a:p>
            <a:pPr marL="401638" indent="-401638">
              <a:buFont typeface="+mj-lt"/>
              <a:buAutoNum type="arabicPeriod"/>
            </a:pPr>
            <a:r>
              <a:rPr lang="en-US" sz="4000" dirty="0"/>
              <a:t>What observe? Like Yom Kippur</a:t>
            </a:r>
          </a:p>
          <a:p>
            <a:pPr marL="625475" lvl="1" indent="-458788">
              <a:buFont typeface="+mj-lt"/>
              <a:buAutoNum type="alphaLcPeriod"/>
            </a:pPr>
            <a:r>
              <a:rPr lang="en-US" sz="4000" dirty="0"/>
              <a:t>Risk by Ester ~ death</a:t>
            </a:r>
          </a:p>
          <a:p>
            <a:pPr marL="625475" lvl="1" indent="-458788">
              <a:buFont typeface="+mj-lt"/>
              <a:buAutoNum type="alphaLcPeriod"/>
            </a:pPr>
            <a:r>
              <a:rPr lang="en-US" sz="4000" dirty="0">
                <a:solidFill>
                  <a:srgbClr val="FFFF99"/>
                </a:solidFill>
              </a:rPr>
              <a:t>Resurrection Power</a:t>
            </a:r>
          </a:p>
          <a:p>
            <a:pPr marL="625475" lvl="1" indent="-458788">
              <a:buFont typeface="+mj-lt"/>
              <a:buAutoNum type="alphaLcPeriod"/>
            </a:pPr>
            <a:r>
              <a:rPr lang="en-US" sz="4000" dirty="0"/>
              <a:t>Risks by others</a:t>
            </a:r>
          </a:p>
          <a:p>
            <a:pPr marL="625475" lvl="1" indent="-458788">
              <a:buFont typeface="+mj-lt"/>
              <a:buAutoNum type="alphaL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377240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97933" y="337395"/>
            <a:ext cx="5621867" cy="45965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Would you eat at:</a:t>
            </a:r>
          </a:p>
          <a:p>
            <a:pPr marL="0" indent="0">
              <a:buNone/>
            </a:pPr>
            <a:r>
              <a:rPr lang="en-US" sz="4000" dirty="0"/>
              <a:t>Sam &amp; Ella’s Chicken Palace</a:t>
            </a:r>
          </a:p>
          <a:p>
            <a:pPr marL="0" indent="0">
              <a:buNone/>
            </a:pPr>
            <a:r>
              <a:rPr lang="en-US" sz="2400" dirty="0"/>
              <a:t>419 N Muskogee Ave, Tahlequah, OK 74464</a:t>
            </a:r>
          </a:p>
          <a:p>
            <a:pPr marL="0" indent="0">
              <a:buNone/>
            </a:pPr>
            <a:r>
              <a:rPr lang="en-US" sz="2400" dirty="0"/>
              <a:t>918-456-1411</a:t>
            </a:r>
          </a:p>
          <a:p>
            <a:pPr marL="0" indent="0">
              <a:buNone/>
            </a:pPr>
            <a:r>
              <a:rPr lang="en-US" sz="2400" dirty="0"/>
              <a:t>https://www.facebook.com/pages/Sam-and-Ellas/148737295248710</a:t>
            </a:r>
          </a:p>
        </p:txBody>
      </p:sp>
      <p:pic>
        <p:nvPicPr>
          <p:cNvPr id="6146" name="Picture 2" descr="40 Punny Restaurant Names | Food Network Canada">
            <a:extLst>
              <a:ext uri="{FF2B5EF4-FFF2-40B4-BE49-F238E27FC236}">
                <a16:creationId xmlns:a16="http://schemas.microsoft.com/office/drawing/2014/main" id="{45F96E1E-5914-4CDC-BB3B-E4389DC16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694" y="187390"/>
            <a:ext cx="2528106" cy="459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94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Ester 9.26-28 </a:t>
            </a:r>
            <a:r>
              <a:rPr lang="en-US" sz="4000" dirty="0"/>
              <a:t>The Jews resolved and took upon themselves, their descendants and all who might join them that without fail they would observe these two days in accordance with what was written in [this letter] and at the appointed time, every year;  </a:t>
            </a:r>
            <a:endParaRPr lang="en-US" sz="4000" dirty="0">
              <a:solidFill>
                <a:srgbClr val="FFFF00"/>
              </a:solidFill>
            </a:endParaRPr>
          </a:p>
        </p:txBody>
      </p:sp>
    </p:spTree>
    <p:extLst>
      <p:ext uri="{BB962C8B-B14F-4D97-AF65-F5344CB8AC3E}">
        <p14:creationId xmlns:p14="http://schemas.microsoft.com/office/powerpoint/2010/main" val="2573769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Ester 9.26-28 </a:t>
            </a:r>
            <a:r>
              <a:rPr lang="en-US" sz="4000" dirty="0"/>
              <a:t>and that these days would be remembered and observed </a:t>
            </a:r>
            <a:r>
              <a:rPr lang="en-US" sz="4000" dirty="0">
                <a:solidFill>
                  <a:srgbClr val="FFFF99"/>
                </a:solidFill>
              </a:rPr>
              <a:t>throughout every generation, every family, every province and every city; and that these days of Purim would never cease among the Jews or their memory be lost by their descendants.</a:t>
            </a:r>
          </a:p>
        </p:txBody>
      </p:sp>
    </p:spTree>
    <p:extLst>
      <p:ext uri="{BB962C8B-B14F-4D97-AF65-F5344CB8AC3E}">
        <p14:creationId xmlns:p14="http://schemas.microsoft.com/office/powerpoint/2010/main" val="2458997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Ester 9.20-22</a:t>
            </a:r>
            <a:r>
              <a:rPr lang="en-US" sz="4000" dirty="0"/>
              <a:t> Mordekhi recorded these events and sent letters to all the Jews in all the provinces of King Akhashverosh, both near and far [to commemorate] the days on which the Jews obtained rest from their enemies and the month which for them was </a:t>
            </a:r>
            <a:r>
              <a:rPr lang="en-US" sz="4000" dirty="0">
                <a:solidFill>
                  <a:srgbClr val="FFFF99"/>
                </a:solidFill>
              </a:rPr>
              <a:t>turned from sorrow into gladness and from mourning into a holiday; </a:t>
            </a:r>
            <a:endParaRPr lang="en-US" sz="4000" u="sng" dirty="0">
              <a:solidFill>
                <a:srgbClr val="FFFF99"/>
              </a:solidFill>
            </a:endParaRPr>
          </a:p>
        </p:txBody>
      </p:sp>
    </p:spTree>
    <p:extLst>
      <p:ext uri="{BB962C8B-B14F-4D97-AF65-F5344CB8AC3E}">
        <p14:creationId xmlns:p14="http://schemas.microsoft.com/office/powerpoint/2010/main" val="3192938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45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Purpose Despite Peril</a:t>
            </a:r>
          </a:p>
          <a:p>
            <a:pPr marL="401638" indent="-401638">
              <a:buFont typeface="+mj-lt"/>
              <a:buAutoNum type="arabicPeriod"/>
            </a:pPr>
            <a:r>
              <a:rPr lang="en-US" sz="4000" dirty="0"/>
              <a:t>Why observe Purim</a:t>
            </a:r>
          </a:p>
          <a:p>
            <a:pPr marL="401638" indent="-401638">
              <a:buFont typeface="+mj-lt"/>
              <a:buAutoNum type="arabicPeriod"/>
            </a:pPr>
            <a:r>
              <a:rPr lang="en-US" sz="4000" dirty="0"/>
              <a:t>What observe? Like Yom Kippur</a:t>
            </a:r>
          </a:p>
          <a:p>
            <a:pPr marL="625475" lvl="1" indent="-458788">
              <a:buFont typeface="+mj-lt"/>
              <a:buAutoNum type="alphaLcPeriod"/>
            </a:pPr>
            <a:r>
              <a:rPr lang="en-US" sz="4000" dirty="0"/>
              <a:t>Risk by Ester ~ death</a:t>
            </a:r>
          </a:p>
          <a:p>
            <a:pPr marL="625475" lvl="1" indent="-458788">
              <a:buFont typeface="+mj-lt"/>
              <a:buAutoNum type="alphaLcPeriod"/>
            </a:pPr>
            <a:r>
              <a:rPr lang="en-US" sz="4000" dirty="0"/>
              <a:t>Resurrection Power</a:t>
            </a:r>
          </a:p>
          <a:p>
            <a:pPr marL="625475" lvl="1" indent="-458788">
              <a:buFont typeface="+mj-lt"/>
              <a:buAutoNum type="alphaLcPeriod"/>
            </a:pPr>
            <a:r>
              <a:rPr lang="en-US" sz="4000" dirty="0">
                <a:solidFill>
                  <a:srgbClr val="FFFF99"/>
                </a:solidFill>
              </a:rPr>
              <a:t>Risks by others</a:t>
            </a:r>
          </a:p>
          <a:p>
            <a:pPr marL="625475" lvl="1" indent="-458788">
              <a:buFont typeface="+mj-lt"/>
              <a:buAutoNum type="alphaL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3498099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Ester 9.20-22</a:t>
            </a:r>
            <a:r>
              <a:rPr lang="en-US" sz="4000" dirty="0"/>
              <a:t> they were to make them days of celebrating and rejoicing, </a:t>
            </a:r>
            <a:r>
              <a:rPr lang="en-US" sz="4000" u="sng" dirty="0">
                <a:solidFill>
                  <a:srgbClr val="FFFF66"/>
                </a:solidFill>
              </a:rPr>
              <a:t>sending portions [of food] to each other and giving gifts to the poor.</a:t>
            </a:r>
          </a:p>
        </p:txBody>
      </p:sp>
    </p:spTree>
    <p:extLst>
      <p:ext uri="{BB962C8B-B14F-4D97-AF65-F5344CB8AC3E}">
        <p14:creationId xmlns:p14="http://schemas.microsoft.com/office/powerpoint/2010/main" val="14367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DBA5E1F8-1732-4E39-8ABB-0DD1A2CB3ED8}"/>
              </a:ext>
            </a:extLst>
          </p:cNvPr>
          <p:cNvPicPr>
            <a:picLocks noChangeAspect="1"/>
          </p:cNvPicPr>
          <p:nvPr/>
        </p:nvPicPr>
        <p:blipFill>
          <a:blip r:embed="rId3"/>
          <a:stretch>
            <a:fillRect/>
          </a:stretch>
        </p:blipFill>
        <p:spPr>
          <a:xfrm>
            <a:off x="414868" y="1352550"/>
            <a:ext cx="8314267" cy="2438400"/>
          </a:xfrm>
          <a:prstGeom prst="rect">
            <a:avLst/>
          </a:prstGeom>
        </p:spPr>
      </p:pic>
    </p:spTree>
    <p:extLst>
      <p:ext uri="{BB962C8B-B14F-4D97-AF65-F5344CB8AC3E}">
        <p14:creationId xmlns:p14="http://schemas.microsoft.com/office/powerpoint/2010/main" val="1825690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928836"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Nimrata</a:t>
            </a:r>
            <a:r>
              <a:rPr lang="en-US" sz="4000" dirty="0"/>
              <a:t> Nikki (née Randhawa) Haley; born 1972</a:t>
            </a:r>
          </a:p>
          <a:p>
            <a:r>
              <a:rPr lang="en-US" sz="4000" dirty="0"/>
              <a:t>Gov S. Carolina</a:t>
            </a:r>
          </a:p>
          <a:p>
            <a:r>
              <a:rPr lang="en-US" sz="4000" dirty="0"/>
              <a:t>UN Ambassador</a:t>
            </a:r>
          </a:p>
        </p:txBody>
      </p:sp>
      <p:pic>
        <p:nvPicPr>
          <p:cNvPr id="5122" name="Picture 2">
            <a:extLst>
              <a:ext uri="{FF2B5EF4-FFF2-40B4-BE49-F238E27FC236}">
                <a16:creationId xmlns:a16="http://schemas.microsoft.com/office/drawing/2014/main" id="{EE2429AD-2823-4227-BD47-97D565A54E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636" y="209550"/>
            <a:ext cx="3588458" cy="457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62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Age 5-year-old she and her older sister were entered into a pageant in which they historically crowned one white girl winner and one black girl winner.</a:t>
            </a:r>
          </a:p>
        </p:txBody>
      </p:sp>
    </p:spTree>
    <p:extLst>
      <p:ext uri="{BB962C8B-B14F-4D97-AF65-F5344CB8AC3E}">
        <p14:creationId xmlns:p14="http://schemas.microsoft.com/office/powerpoint/2010/main" val="3784700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Right after I got through singing “This Land Is Your Land,” the judges called my parents to the back and said, “If we put them in one category, then one group will be mad, and if we put them in the other category, the other group will be mad.” They basically disqualified me and gave me a beach ball and sent me on my way.</a:t>
            </a:r>
          </a:p>
        </p:txBody>
      </p:sp>
    </p:spTree>
    <p:extLst>
      <p:ext uri="{BB962C8B-B14F-4D97-AF65-F5344CB8AC3E}">
        <p14:creationId xmlns:p14="http://schemas.microsoft.com/office/powerpoint/2010/main" val="3286476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know that to people outside the state, it sounds like something that’s really terrible. But what I want people to understand is that Bamberg, SC, is the same small town that stopped segregating the princesses after that, </a:t>
            </a:r>
          </a:p>
        </p:txBody>
      </p:sp>
    </p:spTree>
    <p:extLst>
      <p:ext uri="{BB962C8B-B14F-4D97-AF65-F5344CB8AC3E}">
        <p14:creationId xmlns:p14="http://schemas.microsoft.com/office/powerpoint/2010/main" val="101808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300288" y="1328739"/>
            <a:ext cx="4500563" cy="2657475"/>
          </a:xfrm>
        </p:spPr>
        <p:txBody>
          <a:bodyPr/>
          <a:lstStyle/>
          <a:p>
            <a:pPr algn="l">
              <a:spcBef>
                <a:spcPct val="0"/>
              </a:spcBef>
            </a:pPr>
            <a:r>
              <a:rPr lang="en-US" altLang="en-US" sz="225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46052"/>
            <a:ext cx="4611698" cy="46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86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that took black girls and white girls in the Girl Scouts and that allowed me on the tennis team. I wanted the takeaway not to be that I was disqualified from the pageant but what the town did after the pageant.</a:t>
            </a:r>
          </a:p>
        </p:txBody>
      </p:sp>
    </p:spTree>
    <p:extLst>
      <p:ext uri="{BB962C8B-B14F-4D97-AF65-F5344CB8AC3E}">
        <p14:creationId xmlns:p14="http://schemas.microsoft.com/office/powerpoint/2010/main" val="3723427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8D661D7-B8F4-4926-80CF-36D5D55EF452}"/>
              </a:ext>
            </a:extLst>
          </p:cNvPr>
          <p:cNvPicPr>
            <a:picLocks noChangeAspect="1"/>
          </p:cNvPicPr>
          <p:nvPr/>
        </p:nvPicPr>
        <p:blipFill>
          <a:blip r:embed="rId3"/>
          <a:stretch>
            <a:fillRect/>
          </a:stretch>
        </p:blipFill>
        <p:spPr>
          <a:xfrm>
            <a:off x="838200" y="281826"/>
            <a:ext cx="7391400" cy="4533116"/>
          </a:xfrm>
          <a:prstGeom prst="rect">
            <a:avLst/>
          </a:prstGeom>
        </p:spPr>
      </p:pic>
    </p:spTree>
    <p:extLst>
      <p:ext uri="{BB962C8B-B14F-4D97-AF65-F5344CB8AC3E}">
        <p14:creationId xmlns:p14="http://schemas.microsoft.com/office/powerpoint/2010/main" val="2853062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4A249A4-9397-429E-BD59-9AB173BE2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305800" cy="4672013"/>
          </a:xfrm>
          <a:prstGeom prst="rect">
            <a:avLst/>
          </a:prstGeom>
        </p:spPr>
      </p:pic>
    </p:spTree>
    <p:extLst>
      <p:ext uri="{BB962C8B-B14F-4D97-AF65-F5344CB8AC3E}">
        <p14:creationId xmlns:p14="http://schemas.microsoft.com/office/powerpoint/2010/main" val="961623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45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Purpose Despite Peril</a:t>
            </a:r>
          </a:p>
          <a:p>
            <a:pPr marL="401638" indent="-401638">
              <a:buFont typeface="+mj-lt"/>
              <a:buAutoNum type="arabicPeriod"/>
            </a:pPr>
            <a:r>
              <a:rPr lang="en-US" sz="4000" dirty="0"/>
              <a:t>Why observe Purim</a:t>
            </a:r>
          </a:p>
          <a:p>
            <a:pPr marL="401638" indent="-401638">
              <a:buFont typeface="+mj-lt"/>
              <a:buAutoNum type="arabicPeriod"/>
            </a:pPr>
            <a:r>
              <a:rPr lang="en-US" sz="4000" dirty="0"/>
              <a:t>What observe? Like Yom Kippur</a:t>
            </a:r>
          </a:p>
          <a:p>
            <a:pPr marL="625475" lvl="1" indent="-458788">
              <a:buFont typeface="+mj-lt"/>
              <a:buAutoNum type="alphaLcPeriod"/>
            </a:pPr>
            <a:r>
              <a:rPr lang="en-US" sz="4000" dirty="0"/>
              <a:t>Risk by Ester ~ death</a:t>
            </a:r>
          </a:p>
          <a:p>
            <a:pPr marL="625475" lvl="1" indent="-458788">
              <a:buFont typeface="+mj-lt"/>
              <a:buAutoNum type="alphaLcPeriod"/>
            </a:pPr>
            <a:r>
              <a:rPr lang="en-US" sz="4000" dirty="0"/>
              <a:t>Resurrection Power</a:t>
            </a:r>
          </a:p>
          <a:p>
            <a:pPr marL="625475" lvl="1" indent="-458788">
              <a:buFont typeface="+mj-lt"/>
              <a:buAutoNum type="alphaLcPeriod"/>
            </a:pPr>
            <a:r>
              <a:rPr lang="en-US" sz="4000" dirty="0">
                <a:solidFill>
                  <a:srgbClr val="FFFF99"/>
                </a:solidFill>
              </a:rPr>
              <a:t>Risks by others</a:t>
            </a:r>
          </a:p>
          <a:p>
            <a:pPr marL="625475" lvl="1" indent="-458788">
              <a:buFont typeface="+mj-lt"/>
              <a:buAutoNum type="alphaL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2174634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181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Katherine Johnson was an American mathematician whose calculations of orbital mechanics as a NASA employee were critical to the success of the first and subsequent U.S. crewed spaceflights. </a:t>
            </a:r>
            <a:endParaRPr lang="en-US" sz="5400" dirty="0"/>
          </a:p>
        </p:txBody>
      </p:sp>
      <p:pic>
        <p:nvPicPr>
          <p:cNvPr id="7170" name="Picture 2" descr="[PUTLOCKER-HBO] Hidden Figures 2017 Full Online Free Movie ...">
            <a:extLst>
              <a:ext uri="{FF2B5EF4-FFF2-40B4-BE49-F238E27FC236}">
                <a16:creationId xmlns:a16="http://schemas.microsoft.com/office/drawing/2014/main" id="{ABD436B3-D0C6-4893-AA01-A31A39935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319" y="238016"/>
            <a:ext cx="3257550" cy="462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628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descr="MOVIE REVIEW: HIDDEN FIGURES is a &quot;must see&quot; film for ...">
            <a:extLst>
              <a:ext uri="{FF2B5EF4-FFF2-40B4-BE49-F238E27FC236}">
                <a16:creationId xmlns:a16="http://schemas.microsoft.com/office/drawing/2014/main" id="{32216F5C-049C-4048-A1C0-300454B6C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0250"/>
            <a:ext cx="695939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92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During her 35-year career at NASA and its predecessor, she earned a reputation for mastering complex manual calculations and helped pioneer the use of computers to perform the tasks.</a:t>
            </a:r>
          </a:p>
        </p:txBody>
      </p:sp>
    </p:spTree>
    <p:extLst>
      <p:ext uri="{BB962C8B-B14F-4D97-AF65-F5344CB8AC3E}">
        <p14:creationId xmlns:p14="http://schemas.microsoft.com/office/powerpoint/2010/main" val="1384657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Gates Foundation is the only donor mentioned on the homepage of </a:t>
            </a:r>
            <a:r>
              <a:rPr lang="en-US" sz="4000" i="1" dirty="0"/>
              <a:t>A Pathway to Equitable Math Instruction</a:t>
            </a:r>
            <a:r>
              <a:rPr lang="en-US" sz="4000" dirty="0"/>
              <a:t>, a group of 25 education organizations whose curriculum states that asking students to show their work and find the right answer is an inherently racist practice.</a:t>
            </a:r>
          </a:p>
        </p:txBody>
      </p:sp>
    </p:spTree>
    <p:extLst>
      <p:ext uri="{BB962C8B-B14F-4D97-AF65-F5344CB8AC3E}">
        <p14:creationId xmlns:p14="http://schemas.microsoft.com/office/powerpoint/2010/main" val="2834898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We stand for what is right, speaking the truth always in love, we may be so far out of the new normal of our culture that people will think we have been living under a rock.   No matter…we stand on Yeshua’s resurrection power!  Trust Him!  Seek Him!</a:t>
            </a:r>
          </a:p>
        </p:txBody>
      </p:sp>
    </p:spTree>
    <p:extLst>
      <p:ext uri="{BB962C8B-B14F-4D97-AF65-F5344CB8AC3E}">
        <p14:creationId xmlns:p14="http://schemas.microsoft.com/office/powerpoint/2010/main" val="322414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4A249A4-9397-429E-BD59-9AB173BE2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305800" cy="4672013"/>
          </a:xfrm>
          <a:prstGeom prst="rect">
            <a:avLst/>
          </a:prstGeom>
        </p:spPr>
      </p:pic>
    </p:spTree>
    <p:extLst>
      <p:ext uri="{BB962C8B-B14F-4D97-AF65-F5344CB8AC3E}">
        <p14:creationId xmlns:p14="http://schemas.microsoft.com/office/powerpoint/2010/main" val="223719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4A249A4-9397-429E-BD59-9AB173BE2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305800" cy="4672013"/>
          </a:xfrm>
          <a:prstGeom prst="rect">
            <a:avLst/>
          </a:prstGeom>
        </p:spPr>
      </p:pic>
    </p:spTree>
    <p:extLst>
      <p:ext uri="{BB962C8B-B14F-4D97-AF65-F5344CB8AC3E}">
        <p14:creationId xmlns:p14="http://schemas.microsoft.com/office/powerpoint/2010/main" val="1149926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45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Purpose Despite Peril</a:t>
            </a:r>
          </a:p>
          <a:p>
            <a:pPr marL="401638" indent="-401638">
              <a:buFont typeface="+mj-lt"/>
              <a:buAutoNum type="arabicPeriod"/>
            </a:pPr>
            <a:r>
              <a:rPr lang="en-US" sz="4000" dirty="0"/>
              <a:t>Why observe Purim</a:t>
            </a:r>
          </a:p>
          <a:p>
            <a:pPr marL="401638" indent="-401638">
              <a:buFont typeface="+mj-lt"/>
              <a:buAutoNum type="arabicPeriod"/>
            </a:pPr>
            <a:r>
              <a:rPr lang="en-US" sz="4000" dirty="0"/>
              <a:t>What observe? Like Yom Kippur</a:t>
            </a:r>
          </a:p>
          <a:p>
            <a:pPr marL="625475" lvl="1" indent="-458788">
              <a:buFont typeface="+mj-lt"/>
              <a:buAutoNum type="alphaLcPeriod"/>
            </a:pPr>
            <a:r>
              <a:rPr lang="en-US" sz="4000" dirty="0"/>
              <a:t>Risk by Ester ~ death</a:t>
            </a:r>
          </a:p>
          <a:p>
            <a:pPr marL="625475" lvl="1" indent="-458788">
              <a:buFont typeface="+mj-lt"/>
              <a:buAutoNum type="alphaLcPeriod"/>
            </a:pPr>
            <a:r>
              <a:rPr lang="en-US" sz="4000" dirty="0"/>
              <a:t>Risks by others</a:t>
            </a:r>
          </a:p>
          <a:p>
            <a:pPr marL="625475" lvl="1" indent="-458788">
              <a:buFont typeface="+mj-lt"/>
              <a:buAutoNum type="alphaLcPeriod"/>
            </a:pPr>
            <a:r>
              <a:rPr lang="en-US" sz="4000" dirty="0"/>
              <a:t>Resurrection Power</a:t>
            </a:r>
          </a:p>
          <a:p>
            <a:pPr marL="625475" lvl="1" indent="-458788">
              <a:buFont typeface="+mj-lt"/>
              <a:buAutoNum type="alphaL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2383518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57200" y="285751"/>
            <a:ext cx="8229600" cy="4648200"/>
          </a:xfrm>
        </p:spPr>
        <p:txBody>
          <a:bodyPr>
            <a:normAutofit fontScale="92500"/>
          </a:bodyPr>
          <a:lstStyle/>
          <a:p>
            <a:pPr marL="1191" indent="-1191"/>
            <a:r>
              <a:rPr lang="en-US" altLang="en-US" sz="3600" baseline="30000" dirty="0">
                <a:solidFill>
                  <a:srgbClr val="FFFF00"/>
                </a:solidFill>
              </a:rPr>
              <a:t>Ester 4:16</a:t>
            </a:r>
            <a:r>
              <a:rPr lang="en-US" sz="3700" dirty="0"/>
              <a:t>“Go, assemble all the Jews to be found in Shushan, and have them fast for me, neither eating nor drinking for three days, night and day; also I and the girls attending me will fast the same way. Then I will go in to the king, which is against the law; and </a:t>
            </a:r>
            <a:r>
              <a:rPr lang="en-US" sz="3700" dirty="0">
                <a:solidFill>
                  <a:srgbClr val="FFFF66"/>
                </a:solidFill>
              </a:rPr>
              <a:t>if I perish, I perish.” </a:t>
            </a:r>
            <a:r>
              <a:rPr lang="he-IL" sz="4000" b="1" dirty="0">
                <a:solidFill>
                  <a:srgbClr val="FFFF66"/>
                </a:solidFill>
                <a:latin typeface="David" panose="020E0502060401010101" pitchFamily="34" charset="-79"/>
                <a:cs typeface="David" panose="020E0502060401010101" pitchFamily="34" charset="-79"/>
              </a:rPr>
              <a:t>וְכַאֲשֶׁ֥ר אָבַ֖דְתִּי אָבָֽדְתִּי</a:t>
            </a:r>
            <a:r>
              <a:rPr lang="he-IL" sz="4000" b="1" dirty="0">
                <a:latin typeface="David" panose="020E0502060401010101" pitchFamily="34" charset="-79"/>
                <a:cs typeface="David" panose="020E0502060401010101" pitchFamily="34" charset="-79"/>
              </a:rPr>
              <a:t>׃</a:t>
            </a:r>
            <a:endParaRPr lang="en-US" sz="3700" dirty="0"/>
          </a:p>
        </p:txBody>
      </p:sp>
    </p:spTree>
    <p:extLst>
      <p:ext uri="{BB962C8B-B14F-4D97-AF65-F5344CB8AC3E}">
        <p14:creationId xmlns:p14="http://schemas.microsoft.com/office/powerpoint/2010/main" val="2799533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209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3600" dirty="0"/>
              <a:t>The 24/7 Cyber Prayer room is </a:t>
            </a:r>
            <a:r>
              <a:rPr lang="en-US" sz="3200" dirty="0"/>
              <a:t>operating!</a:t>
            </a:r>
          </a:p>
          <a:p>
            <a:pPr marL="0" indent="0">
              <a:buNone/>
            </a:pPr>
            <a:r>
              <a:rPr lang="en-US" sz="3200" dirty="0"/>
              <a:t>Send your day and time </a:t>
            </a:r>
            <a:r>
              <a:rPr lang="en-US" sz="3200" dirty="0" err="1"/>
              <a:t>pref</a:t>
            </a:r>
            <a:r>
              <a:rPr lang="en-US" sz="3200" dirty="0"/>
              <a:t> to admin@orhaolam.com</a:t>
            </a:r>
            <a:endParaRPr lang="en-US" sz="4000" dirty="0"/>
          </a:p>
        </p:txBody>
      </p:sp>
      <p:pic>
        <p:nvPicPr>
          <p:cNvPr id="3" name="Picture 2">
            <a:extLst>
              <a:ext uri="{FF2B5EF4-FFF2-40B4-BE49-F238E27FC236}">
                <a16:creationId xmlns:a16="http://schemas.microsoft.com/office/drawing/2014/main" id="{5BACA39C-B542-465C-AC57-4E3332CAE041}"/>
              </a:ext>
            </a:extLst>
          </p:cNvPr>
          <p:cNvPicPr>
            <a:picLocks noChangeAspect="1"/>
          </p:cNvPicPr>
          <p:nvPr/>
        </p:nvPicPr>
        <p:blipFill>
          <a:blip r:embed="rId3"/>
          <a:stretch>
            <a:fillRect/>
          </a:stretch>
        </p:blipFill>
        <p:spPr>
          <a:xfrm>
            <a:off x="2514600" y="209550"/>
            <a:ext cx="6324600" cy="4774146"/>
          </a:xfrm>
          <a:prstGeom prst="rect">
            <a:avLst/>
          </a:prstGeom>
        </p:spPr>
      </p:pic>
    </p:spTree>
    <p:extLst>
      <p:ext uri="{BB962C8B-B14F-4D97-AF65-F5344CB8AC3E}">
        <p14:creationId xmlns:p14="http://schemas.microsoft.com/office/powerpoint/2010/main" val="2565921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Do you KNOW Him and the assurance of sins forgiven?</a:t>
            </a:r>
          </a:p>
          <a:p>
            <a:pPr marL="457200" indent="-457200">
              <a:buFont typeface="+mj-lt"/>
              <a:buAutoNum type="arabicPeriod"/>
            </a:pPr>
            <a:r>
              <a:rPr lang="en-US" sz="4000" dirty="0"/>
              <a:t>Are you surrendered to Him, body, soul, spirit? Destroy EVERY Agag?</a:t>
            </a:r>
          </a:p>
          <a:p>
            <a:pPr marL="457200" indent="-457200">
              <a:buFont typeface="+mj-lt"/>
              <a:buAutoNum type="arabicPeriod"/>
            </a:pPr>
            <a:r>
              <a:rPr lang="en-US" sz="4000" dirty="0"/>
              <a:t>Are you filled with His Spirit, transforming your life?</a:t>
            </a:r>
          </a:p>
        </p:txBody>
      </p:sp>
    </p:spTree>
    <p:extLst>
      <p:ext uri="{BB962C8B-B14F-4D97-AF65-F5344CB8AC3E}">
        <p14:creationId xmlns:p14="http://schemas.microsoft.com/office/powerpoint/2010/main" val="504418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055453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45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Purpose Despite Peril</a:t>
            </a:r>
          </a:p>
          <a:p>
            <a:pPr marL="401638" indent="-401638">
              <a:buFont typeface="+mj-lt"/>
              <a:buAutoNum type="arabicPeriod"/>
            </a:pPr>
            <a:r>
              <a:rPr lang="en-US" sz="4000" dirty="0">
                <a:solidFill>
                  <a:srgbClr val="FFFF99"/>
                </a:solidFill>
              </a:rPr>
              <a:t>Why observe Purim</a:t>
            </a:r>
          </a:p>
          <a:p>
            <a:pPr marL="401638" indent="-401638">
              <a:buFont typeface="+mj-lt"/>
              <a:buAutoNum type="arabicPeriod"/>
            </a:pPr>
            <a:r>
              <a:rPr lang="en-US" sz="4000" dirty="0"/>
              <a:t>What observe? Like Yom Kippur</a:t>
            </a:r>
          </a:p>
          <a:p>
            <a:pPr marL="625475" lvl="1" indent="-458788">
              <a:buFont typeface="+mj-lt"/>
              <a:buAutoNum type="alphaLcPeriod"/>
            </a:pPr>
            <a:r>
              <a:rPr lang="en-US" sz="4000" dirty="0"/>
              <a:t>Risk by Ester ~ death</a:t>
            </a:r>
          </a:p>
          <a:p>
            <a:pPr marL="625475" lvl="1" indent="-458788">
              <a:buFont typeface="+mj-lt"/>
              <a:buAutoNum type="alphaLcPeriod"/>
            </a:pPr>
            <a:r>
              <a:rPr lang="en-US" sz="4000" dirty="0"/>
              <a:t>Resurrection Power</a:t>
            </a:r>
          </a:p>
          <a:p>
            <a:pPr marL="625475" lvl="1" indent="-458788">
              <a:buFont typeface="+mj-lt"/>
              <a:buAutoNum type="alphaLcPeriod"/>
            </a:pPr>
            <a:r>
              <a:rPr lang="en-US" sz="4000" dirty="0"/>
              <a:t>Risks by others</a:t>
            </a:r>
          </a:p>
          <a:p>
            <a:pPr marL="625475" lvl="1" indent="-458788">
              <a:buFont typeface="+mj-lt"/>
              <a:buAutoNum type="alphaL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286440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Shmot</a:t>
            </a:r>
            <a:r>
              <a:rPr lang="en-US" sz="4000" baseline="30000" dirty="0"/>
              <a:t>/Ex 17.9-16</a:t>
            </a:r>
            <a:r>
              <a:rPr lang="en-US" sz="4000" dirty="0"/>
              <a:t> Then ‘Amalek came and fought with Isra’el at </a:t>
            </a:r>
            <a:r>
              <a:rPr lang="en-US" sz="4000" dirty="0" err="1"/>
              <a:t>Refidim</a:t>
            </a:r>
            <a:r>
              <a:rPr lang="en-US" sz="4000" dirty="0"/>
              <a:t>… </a:t>
            </a:r>
            <a:r>
              <a:rPr lang="en-US" sz="4000" cap="small" dirty="0"/>
              <a:t>Adoni</a:t>
            </a:r>
            <a:r>
              <a:rPr lang="en-US" sz="4000" dirty="0"/>
              <a:t> said to Moshe, “Write this in a book </a:t>
            </a:r>
            <a:r>
              <a:rPr lang="en-US" sz="4000" u="sng" dirty="0">
                <a:solidFill>
                  <a:srgbClr val="FFFF66"/>
                </a:solidFill>
              </a:rPr>
              <a:t>to be remembered</a:t>
            </a:r>
            <a:r>
              <a:rPr lang="en-US" sz="4000" dirty="0"/>
              <a:t>, and tell it to </a:t>
            </a:r>
            <a:r>
              <a:rPr lang="en-US" sz="4000" dirty="0" err="1"/>
              <a:t>Y’hoshua</a:t>
            </a:r>
            <a:r>
              <a:rPr lang="en-US" sz="4000" dirty="0"/>
              <a:t>: I will completely blot out any memory of ‘Amalek from under heaven.”...</a:t>
            </a:r>
            <a:r>
              <a:rPr lang="en-US" sz="4000" u="sng" cap="small" dirty="0">
                <a:solidFill>
                  <a:srgbClr val="FFFF66"/>
                </a:solidFill>
              </a:rPr>
              <a:t>Adoni</a:t>
            </a:r>
            <a:r>
              <a:rPr lang="en-US" sz="4000" u="sng" dirty="0">
                <a:solidFill>
                  <a:srgbClr val="FFFF66"/>
                </a:solidFill>
              </a:rPr>
              <a:t> will fight ‘Amalek generation after generation.”</a:t>
            </a:r>
          </a:p>
        </p:txBody>
      </p:sp>
    </p:spTree>
    <p:extLst>
      <p:ext uri="{BB962C8B-B14F-4D97-AF65-F5344CB8AC3E}">
        <p14:creationId xmlns:p14="http://schemas.microsoft.com/office/powerpoint/2010/main" val="164802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038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2800" dirty="0"/>
              <a:t>When Moshe raised his hand, Isra’el prevailed; but when he let it down, Amalek prevailed…Moshe’s hands grew heavy; so they took a stone and put it under him, and he sat on it. Aharon and </a:t>
            </a:r>
            <a:r>
              <a:rPr lang="en-US" sz="2800" dirty="0" err="1"/>
              <a:t>Hur</a:t>
            </a:r>
            <a:r>
              <a:rPr lang="en-US" sz="2800" dirty="0"/>
              <a:t> held up his hands.</a:t>
            </a:r>
            <a:endParaRPr lang="en-US" sz="4800" dirty="0"/>
          </a:p>
        </p:txBody>
      </p:sp>
      <p:pic>
        <p:nvPicPr>
          <p:cNvPr id="2050" name="Picture 2">
            <a:extLst>
              <a:ext uri="{FF2B5EF4-FFF2-40B4-BE49-F238E27FC236}">
                <a16:creationId xmlns:a16="http://schemas.microsoft.com/office/drawing/2014/main" id="{202D7919-C200-4E43-890E-A33D3CB01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3352"/>
            <a:ext cx="4267200" cy="42672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5A6ADC87-0C0B-40E4-9F95-823B0051C438}"/>
              </a:ext>
            </a:extLst>
          </p:cNvPr>
          <p:cNvCxnSpPr/>
          <p:nvPr/>
        </p:nvCxnSpPr>
        <p:spPr bwMode="auto">
          <a:xfrm>
            <a:off x="6019800" y="372447"/>
            <a:ext cx="1066800" cy="228600"/>
          </a:xfrm>
          <a:prstGeom prst="straightConnector1">
            <a:avLst/>
          </a:prstGeom>
          <a:solidFill>
            <a:schemeClr val="accent1"/>
          </a:solidFill>
          <a:ln w="381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0729065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146329</TotalTime>
  <Words>3811</Words>
  <Application>Microsoft Office PowerPoint</Application>
  <PresentationFormat>On-screen Show (16:9)</PresentationFormat>
  <Paragraphs>368</Paragraphs>
  <Slides>65</Slides>
  <Notes>65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65</vt:i4>
      </vt:variant>
    </vt:vector>
  </HeadingPairs>
  <TitlesOfParts>
    <vt:vector size="73" baseType="lpstr">
      <vt:lpstr>Arial</vt:lpstr>
      <vt:lpstr>Arial Rounded MT Bold</vt:lpstr>
      <vt:lpstr>Calibri</vt:lpstr>
      <vt:lpstr>Calibri Light</vt:lpstr>
      <vt:lpstr>David</vt:lpstr>
      <vt:lpstr>1_Default Design</vt:lpstr>
      <vt:lpstr>Office Theme</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4053</cp:revision>
  <dcterms:created xsi:type="dcterms:W3CDTF">2006-04-21T19:34:43Z</dcterms:created>
  <dcterms:modified xsi:type="dcterms:W3CDTF">2021-02-27T14:53:35Z</dcterms:modified>
</cp:coreProperties>
</file>