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 id="2147483848" r:id="rId3"/>
  </p:sldMasterIdLst>
  <p:notesMasterIdLst>
    <p:notesMasterId r:id="rId96"/>
  </p:notesMasterIdLst>
  <p:handoutMasterIdLst>
    <p:handoutMasterId r:id="rId97"/>
  </p:handoutMasterIdLst>
  <p:sldIdLst>
    <p:sldId id="2045" r:id="rId4"/>
    <p:sldId id="63134" r:id="rId5"/>
    <p:sldId id="63220" r:id="rId6"/>
    <p:sldId id="63164" r:id="rId7"/>
    <p:sldId id="63229" r:id="rId8"/>
    <p:sldId id="63219" r:id="rId9"/>
    <p:sldId id="63232" r:id="rId10"/>
    <p:sldId id="63233" r:id="rId11"/>
    <p:sldId id="63202" r:id="rId12"/>
    <p:sldId id="63153" r:id="rId13"/>
    <p:sldId id="63214" r:id="rId14"/>
    <p:sldId id="63234" r:id="rId15"/>
    <p:sldId id="63237" r:id="rId16"/>
    <p:sldId id="63230" r:id="rId17"/>
    <p:sldId id="367" r:id="rId18"/>
    <p:sldId id="369" r:id="rId19"/>
    <p:sldId id="63240" r:id="rId20"/>
    <p:sldId id="371" r:id="rId21"/>
    <p:sldId id="563" r:id="rId22"/>
    <p:sldId id="63222" r:id="rId23"/>
    <p:sldId id="63241" r:id="rId24"/>
    <p:sldId id="63242" r:id="rId25"/>
    <p:sldId id="63243" r:id="rId26"/>
    <p:sldId id="3132" r:id="rId27"/>
    <p:sldId id="3104" r:id="rId28"/>
    <p:sldId id="3105" r:id="rId29"/>
    <p:sldId id="3121" r:id="rId30"/>
    <p:sldId id="3106" r:id="rId31"/>
    <p:sldId id="3122" r:id="rId32"/>
    <p:sldId id="3119" r:id="rId33"/>
    <p:sldId id="63228" r:id="rId34"/>
    <p:sldId id="63226" r:id="rId35"/>
    <p:sldId id="63249" r:id="rId36"/>
    <p:sldId id="63250" r:id="rId37"/>
    <p:sldId id="63251" r:id="rId38"/>
    <p:sldId id="63172" r:id="rId39"/>
    <p:sldId id="63174" r:id="rId40"/>
    <p:sldId id="63235" r:id="rId41"/>
    <p:sldId id="63225" r:id="rId42"/>
    <p:sldId id="63256" r:id="rId43"/>
    <p:sldId id="63239" r:id="rId44"/>
    <p:sldId id="63227" r:id="rId45"/>
    <p:sldId id="63238" r:id="rId46"/>
    <p:sldId id="63244" r:id="rId47"/>
    <p:sldId id="63043" r:id="rId48"/>
    <p:sldId id="63042" r:id="rId49"/>
    <p:sldId id="63148" r:id="rId50"/>
    <p:sldId id="63236" r:id="rId51"/>
    <p:sldId id="63223" r:id="rId52"/>
    <p:sldId id="63210" r:id="rId53"/>
    <p:sldId id="63097" r:id="rId54"/>
    <p:sldId id="63089" r:id="rId55"/>
    <p:sldId id="63090" r:id="rId56"/>
    <p:sldId id="63106" r:id="rId57"/>
    <p:sldId id="63211" r:id="rId58"/>
    <p:sldId id="63114" r:id="rId59"/>
    <p:sldId id="63110" r:id="rId60"/>
    <p:sldId id="63115" r:id="rId61"/>
    <p:sldId id="63118" r:id="rId62"/>
    <p:sldId id="63245" r:id="rId63"/>
    <p:sldId id="63252" r:id="rId64"/>
    <p:sldId id="63151" r:id="rId65"/>
    <p:sldId id="63155" r:id="rId66"/>
    <p:sldId id="63173" r:id="rId67"/>
    <p:sldId id="63175" r:id="rId68"/>
    <p:sldId id="63196" r:id="rId69"/>
    <p:sldId id="63176" r:id="rId70"/>
    <p:sldId id="63178" r:id="rId71"/>
    <p:sldId id="63181" r:id="rId72"/>
    <p:sldId id="63177" r:id="rId73"/>
    <p:sldId id="63193" r:id="rId74"/>
    <p:sldId id="63182" r:id="rId75"/>
    <p:sldId id="63194" r:id="rId76"/>
    <p:sldId id="63183" r:id="rId77"/>
    <p:sldId id="63184" r:id="rId78"/>
    <p:sldId id="63185" r:id="rId79"/>
    <p:sldId id="62997" r:id="rId80"/>
    <p:sldId id="63186" r:id="rId81"/>
    <p:sldId id="63187" r:id="rId82"/>
    <p:sldId id="63188" r:id="rId83"/>
    <p:sldId id="63189" r:id="rId84"/>
    <p:sldId id="63190" r:id="rId85"/>
    <p:sldId id="62998" r:id="rId86"/>
    <p:sldId id="63191" r:id="rId87"/>
    <p:sldId id="62999" r:id="rId88"/>
    <p:sldId id="63253" r:id="rId89"/>
    <p:sldId id="63254" r:id="rId90"/>
    <p:sldId id="63255" r:id="rId91"/>
    <p:sldId id="63117" r:id="rId92"/>
    <p:sldId id="63212" r:id="rId93"/>
    <p:sldId id="63163" r:id="rId94"/>
    <p:sldId id="256" r:id="rId95"/>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99"/>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0299" autoAdjust="0"/>
  </p:normalViewPr>
  <p:slideViewPr>
    <p:cSldViewPr>
      <p:cViewPr varScale="1">
        <p:scale>
          <a:sx n="103" d="100"/>
          <a:sy n="103" d="100"/>
        </p:scale>
        <p:origin x="840" y="77"/>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058"/>
    </p:cViewPr>
  </p:sorterViewPr>
  <p:notesViewPr>
    <p:cSldViewPr>
      <p:cViewPr varScale="1">
        <p:scale>
          <a:sx n="65" d="100"/>
          <a:sy n="65" d="100"/>
        </p:scale>
        <p:origin x="315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Passover with Passion Luke 22.14. Part 2</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Mar.20,2021 5781</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Passover with Passion Luke 22.14. Part 2</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Mar.20,2021 5781</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thoughtco.com/passover-forbidden-foods-2076548"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Passover with Passion Luke 22.14. Part 2</a:t>
            </a:r>
          </a:p>
        </p:txBody>
      </p:sp>
      <p:sp>
        <p:nvSpPr>
          <p:cNvPr id="5" name="Rectangle 3"/>
          <p:cNvSpPr>
            <a:spLocks noGrp="1" noChangeArrowheads="1"/>
          </p:cNvSpPr>
          <p:nvPr>
            <p:ph type="dt" idx="1"/>
          </p:nvPr>
        </p:nvSpPr>
        <p:spPr>
          <a:ln/>
        </p:spPr>
        <p:txBody>
          <a:bodyPr/>
          <a:lstStyle/>
          <a:p>
            <a:r>
              <a:rPr lang="en-US" altLang="en-US">
                <a:solidFill>
                  <a:prstClr val="white"/>
                </a:solidFill>
              </a:rPr>
              <a:t>Mar.20,2021 5781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It was always intuitively a good idea to open with a joke, but now I’ve learned why.   As I said last week…</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78% secular Jews in US attend a Seder, </a:t>
            </a:r>
          </a:p>
          <a:p>
            <a:r>
              <a:rPr lang="en-US" dirty="0"/>
              <a:t>90% secular Jews in Israel  </a:t>
            </a:r>
            <a:r>
              <a:rPr lang="en-US" sz="1100" dirty="0"/>
              <a:t>JFJ Issues vol 23-05 p 24</a:t>
            </a:r>
            <a:endParaRPr lang="en-US" dirty="0"/>
          </a:p>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2003113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1519161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Yeshua really liked these guys.  “With YOU” Rowdy unruly bunch, nevertheless.   Passover fellowship was His final community expression to them of love.</a:t>
            </a:r>
          </a:p>
          <a:p>
            <a:r>
              <a:rPr lang="en-US" dirty="0"/>
              <a:t>If you love someone, or like them, express affection, appreciation.   </a:t>
            </a:r>
          </a:p>
          <a:p>
            <a:endParaRPr lang="en-US" dirty="0"/>
          </a:p>
          <a:p>
            <a:r>
              <a:rPr lang="en-US" dirty="0"/>
              <a:t>Exercise:</a:t>
            </a:r>
          </a:p>
          <a:p>
            <a:r>
              <a:rPr lang="en-US" dirty="0"/>
              <a:t>I like you, I love you, I appreciate you, I welcome you.</a:t>
            </a:r>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3435300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Passover with Passion Luke 22.14.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Mar.20,2021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782438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sym typeface="Wingdings" panose="05000000000000000000" pitchFamily="2" charset="2"/>
              </a:rPr>
              <a:t>This congregation is about us, Jews and the Nations, receiving the atoning love of Messiah and the experience of His forgiveness.  If you’ve never asked Yeshua into you life, or to be L-</a:t>
            </a:r>
            <a:r>
              <a:rPr lang="en-US" dirty="0" err="1">
                <a:sym typeface="Wingdings" panose="05000000000000000000" pitchFamily="2" charset="2"/>
              </a:rPr>
              <a:t>rd</a:t>
            </a:r>
            <a:r>
              <a:rPr lang="en-US" dirty="0">
                <a:sym typeface="Wingdings" panose="05000000000000000000" pitchFamily="2" charset="2"/>
              </a:rPr>
              <a:t> of your life, you can do so today, even now. </a:t>
            </a:r>
          </a:p>
          <a:p>
            <a:r>
              <a:rPr lang="en-US" dirty="0"/>
              <a:t>All sin, iniquity, lack of character, comes from a sense of want, of need, of deprivation.  </a:t>
            </a:r>
            <a:r>
              <a:rPr lang="en-US" dirty="0">
                <a:sym typeface="Wingdings" panose="05000000000000000000" pitchFamily="2" charset="2"/>
              </a:rPr>
              <a:t> ungratefulness, anger, bitterness, false satisfaction.  Two thanksgiving messages came from this theme of thankfulness and ungratefulness.  The flip side, the positive side, is focus on the love of G-d in Messiah!</a:t>
            </a:r>
          </a:p>
          <a:p>
            <a:r>
              <a:rPr lang="en-US" dirty="0">
                <a:sym typeface="Wingdings" panose="05000000000000000000" pitchFamily="2" charset="2"/>
              </a:rPr>
              <a:t>Are you fulfilled in Him, or needy, scratching and clawing for recognition, satisfaction, survival?</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Passover with Passion Luke 22.14.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Mar.20,2021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64294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6DAAF9D-9214-4859-B5A7-F673FB18D995}"/>
              </a:ext>
            </a:extLst>
          </p:cNvPr>
          <p:cNvSpPr>
            <a:spLocks noGrp="1" noChangeArrowheads="1"/>
          </p:cNvSpPr>
          <p:nvPr>
            <p:ph type="hdr" sz="quarter"/>
          </p:nvPr>
        </p:nvSpPr>
        <p:spPr>
          <a:ln/>
        </p:spPr>
        <p:txBody>
          <a:bodyPr/>
          <a:lstStyle/>
          <a:p>
            <a:r>
              <a:rPr lang="en-US" altLang="en-US"/>
              <a:t>Passover with Passion Luke 22.14. Part 2</a:t>
            </a:r>
          </a:p>
        </p:txBody>
      </p:sp>
      <p:sp>
        <p:nvSpPr>
          <p:cNvPr id="5" name="Rectangle 3">
            <a:extLst>
              <a:ext uri="{FF2B5EF4-FFF2-40B4-BE49-F238E27FC236}">
                <a16:creationId xmlns:a16="http://schemas.microsoft.com/office/drawing/2014/main" id="{93AAECF9-51B9-4D2E-BA9E-66998DA70A6F}"/>
              </a:ext>
            </a:extLst>
          </p:cNvPr>
          <p:cNvSpPr>
            <a:spLocks noGrp="1" noChangeArrowheads="1"/>
          </p:cNvSpPr>
          <p:nvPr>
            <p:ph type="dt" idx="1"/>
          </p:nvPr>
        </p:nvSpPr>
        <p:spPr>
          <a:ln/>
        </p:spPr>
        <p:txBody>
          <a:bodyPr/>
          <a:lstStyle/>
          <a:p>
            <a:r>
              <a:rPr lang="en-US" altLang="en-US"/>
              <a:t>Mar.20,2021 5781</a:t>
            </a:r>
          </a:p>
        </p:txBody>
      </p:sp>
      <p:sp>
        <p:nvSpPr>
          <p:cNvPr id="6" name="Rectangle 7">
            <a:extLst>
              <a:ext uri="{FF2B5EF4-FFF2-40B4-BE49-F238E27FC236}">
                <a16:creationId xmlns:a16="http://schemas.microsoft.com/office/drawing/2014/main" id="{C40D4F04-3B51-468D-BE91-72F3AA35EFF0}"/>
              </a:ext>
            </a:extLst>
          </p:cNvPr>
          <p:cNvSpPr>
            <a:spLocks noGrp="1" noChangeArrowheads="1"/>
          </p:cNvSpPr>
          <p:nvPr>
            <p:ph type="sldNum" sz="quarter" idx="5"/>
          </p:nvPr>
        </p:nvSpPr>
        <p:spPr>
          <a:ln/>
        </p:spPr>
        <p:txBody>
          <a:bodyPr/>
          <a:lstStyle/>
          <a:p>
            <a:fld id="{D3A8A819-1E1C-4159-9039-66AB8AA896F2}" type="slidenum">
              <a:rPr lang="en-US" altLang="en-US"/>
              <a:pPr/>
              <a:t>15</a:t>
            </a:fld>
            <a:endParaRPr lang="en-US" altLang="en-US"/>
          </a:p>
        </p:txBody>
      </p:sp>
      <p:sp>
        <p:nvSpPr>
          <p:cNvPr id="226306" name="Rectangle 2">
            <a:extLst>
              <a:ext uri="{FF2B5EF4-FFF2-40B4-BE49-F238E27FC236}">
                <a16:creationId xmlns:a16="http://schemas.microsoft.com/office/drawing/2014/main" id="{6501E3DA-8BBA-4A80-9C95-E142646DC502}"/>
              </a:ext>
            </a:extLst>
          </p:cNvPr>
          <p:cNvSpPr>
            <a:spLocks noGrp="1" noRot="1" noChangeAspect="1" noChangeArrowheads="1" noTextEdit="1"/>
          </p:cNvSpPr>
          <p:nvPr>
            <p:ph type="sldImg"/>
          </p:nvPr>
        </p:nvSpPr>
        <p:spPr>
          <a:ln/>
        </p:spPr>
      </p:sp>
      <p:sp>
        <p:nvSpPr>
          <p:cNvPr id="226307" name="Rectangle 3">
            <a:extLst>
              <a:ext uri="{FF2B5EF4-FFF2-40B4-BE49-F238E27FC236}">
                <a16:creationId xmlns:a16="http://schemas.microsoft.com/office/drawing/2014/main" id="{4A1758C7-878F-4230-9634-95307785398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DF7D573-121A-462D-BA14-DD37F227ACDC}"/>
              </a:ext>
            </a:extLst>
          </p:cNvPr>
          <p:cNvSpPr>
            <a:spLocks noGrp="1" noChangeArrowheads="1"/>
          </p:cNvSpPr>
          <p:nvPr>
            <p:ph type="hdr" sz="quarter"/>
          </p:nvPr>
        </p:nvSpPr>
        <p:spPr>
          <a:ln/>
        </p:spPr>
        <p:txBody>
          <a:bodyPr/>
          <a:lstStyle/>
          <a:p>
            <a:r>
              <a:rPr lang="en-US" altLang="en-US"/>
              <a:t>Passover with Passion Luke 22.14. Part 2</a:t>
            </a:r>
          </a:p>
        </p:txBody>
      </p:sp>
      <p:sp>
        <p:nvSpPr>
          <p:cNvPr id="5" name="Rectangle 3">
            <a:extLst>
              <a:ext uri="{FF2B5EF4-FFF2-40B4-BE49-F238E27FC236}">
                <a16:creationId xmlns:a16="http://schemas.microsoft.com/office/drawing/2014/main" id="{EBA1E95A-A8CE-40E4-828B-CA06685FDCC6}"/>
              </a:ext>
            </a:extLst>
          </p:cNvPr>
          <p:cNvSpPr>
            <a:spLocks noGrp="1" noChangeArrowheads="1"/>
          </p:cNvSpPr>
          <p:nvPr>
            <p:ph type="dt" idx="1"/>
          </p:nvPr>
        </p:nvSpPr>
        <p:spPr>
          <a:ln/>
        </p:spPr>
        <p:txBody>
          <a:bodyPr/>
          <a:lstStyle/>
          <a:p>
            <a:r>
              <a:rPr lang="en-US" altLang="en-US"/>
              <a:t>Mar.20,2021 5781</a:t>
            </a:r>
          </a:p>
        </p:txBody>
      </p:sp>
      <p:sp>
        <p:nvSpPr>
          <p:cNvPr id="6" name="Rectangle 7">
            <a:extLst>
              <a:ext uri="{FF2B5EF4-FFF2-40B4-BE49-F238E27FC236}">
                <a16:creationId xmlns:a16="http://schemas.microsoft.com/office/drawing/2014/main" id="{5EBCD1B8-BEC3-490E-B8B5-9A44A2435B95}"/>
              </a:ext>
            </a:extLst>
          </p:cNvPr>
          <p:cNvSpPr>
            <a:spLocks noGrp="1" noChangeArrowheads="1"/>
          </p:cNvSpPr>
          <p:nvPr>
            <p:ph type="sldNum" sz="quarter" idx="5"/>
          </p:nvPr>
        </p:nvSpPr>
        <p:spPr>
          <a:ln/>
        </p:spPr>
        <p:txBody>
          <a:bodyPr/>
          <a:lstStyle/>
          <a:p>
            <a:fld id="{B474CD62-02DA-4984-97E0-82DADEBD1634}" type="slidenum">
              <a:rPr lang="en-US" altLang="en-US"/>
              <a:pPr/>
              <a:t>16</a:t>
            </a:fld>
            <a:endParaRPr lang="en-US" altLang="en-US"/>
          </a:p>
        </p:txBody>
      </p:sp>
      <p:sp>
        <p:nvSpPr>
          <p:cNvPr id="230402" name="Rectangle 2">
            <a:extLst>
              <a:ext uri="{FF2B5EF4-FFF2-40B4-BE49-F238E27FC236}">
                <a16:creationId xmlns:a16="http://schemas.microsoft.com/office/drawing/2014/main" id="{1C1D9AB9-66E6-44CC-8E02-3CB9B759F832}"/>
              </a:ext>
            </a:extLst>
          </p:cNvPr>
          <p:cNvSpPr>
            <a:spLocks noGrp="1" noRot="1" noChangeAspect="1" noChangeArrowheads="1" noTextEdit="1"/>
          </p:cNvSpPr>
          <p:nvPr>
            <p:ph type="sldImg"/>
          </p:nvPr>
        </p:nvSpPr>
        <p:spPr>
          <a:ln/>
        </p:spPr>
      </p:sp>
      <p:sp>
        <p:nvSpPr>
          <p:cNvPr id="230403" name="Rectangle 3">
            <a:extLst>
              <a:ext uri="{FF2B5EF4-FFF2-40B4-BE49-F238E27FC236}">
                <a16:creationId xmlns:a16="http://schemas.microsoft.com/office/drawing/2014/main" id="{803C6BFA-717D-4E91-992C-67466298887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DF7D573-121A-462D-BA14-DD37F227ACDC}"/>
              </a:ext>
            </a:extLst>
          </p:cNvPr>
          <p:cNvSpPr>
            <a:spLocks noGrp="1" noChangeArrowheads="1"/>
          </p:cNvSpPr>
          <p:nvPr>
            <p:ph type="hdr" sz="quarter"/>
          </p:nvPr>
        </p:nvSpPr>
        <p:spPr>
          <a:ln/>
        </p:spPr>
        <p:txBody>
          <a:bodyPr/>
          <a:lstStyle/>
          <a:p>
            <a:r>
              <a:rPr lang="en-US" altLang="en-US"/>
              <a:t>Passover with Passion Luke 22.14. Part 2</a:t>
            </a:r>
          </a:p>
        </p:txBody>
      </p:sp>
      <p:sp>
        <p:nvSpPr>
          <p:cNvPr id="5" name="Rectangle 3">
            <a:extLst>
              <a:ext uri="{FF2B5EF4-FFF2-40B4-BE49-F238E27FC236}">
                <a16:creationId xmlns:a16="http://schemas.microsoft.com/office/drawing/2014/main" id="{EBA1E95A-A8CE-40E4-828B-CA06685FDCC6}"/>
              </a:ext>
            </a:extLst>
          </p:cNvPr>
          <p:cNvSpPr>
            <a:spLocks noGrp="1" noChangeArrowheads="1"/>
          </p:cNvSpPr>
          <p:nvPr>
            <p:ph type="dt" idx="1"/>
          </p:nvPr>
        </p:nvSpPr>
        <p:spPr>
          <a:ln/>
        </p:spPr>
        <p:txBody>
          <a:bodyPr/>
          <a:lstStyle/>
          <a:p>
            <a:r>
              <a:rPr lang="en-US" altLang="en-US"/>
              <a:t>Mar.20,2021 5781</a:t>
            </a:r>
          </a:p>
        </p:txBody>
      </p:sp>
      <p:sp>
        <p:nvSpPr>
          <p:cNvPr id="6" name="Rectangle 7">
            <a:extLst>
              <a:ext uri="{FF2B5EF4-FFF2-40B4-BE49-F238E27FC236}">
                <a16:creationId xmlns:a16="http://schemas.microsoft.com/office/drawing/2014/main" id="{5EBCD1B8-BEC3-490E-B8B5-9A44A2435B95}"/>
              </a:ext>
            </a:extLst>
          </p:cNvPr>
          <p:cNvSpPr>
            <a:spLocks noGrp="1" noChangeArrowheads="1"/>
          </p:cNvSpPr>
          <p:nvPr>
            <p:ph type="sldNum" sz="quarter" idx="5"/>
          </p:nvPr>
        </p:nvSpPr>
        <p:spPr>
          <a:ln/>
        </p:spPr>
        <p:txBody>
          <a:bodyPr/>
          <a:lstStyle/>
          <a:p>
            <a:fld id="{B474CD62-02DA-4984-97E0-82DADEBD1634}" type="slidenum">
              <a:rPr lang="en-US" altLang="en-US"/>
              <a:pPr/>
              <a:t>17</a:t>
            </a:fld>
            <a:endParaRPr lang="en-US" altLang="en-US"/>
          </a:p>
        </p:txBody>
      </p:sp>
      <p:sp>
        <p:nvSpPr>
          <p:cNvPr id="230402" name="Rectangle 2">
            <a:extLst>
              <a:ext uri="{FF2B5EF4-FFF2-40B4-BE49-F238E27FC236}">
                <a16:creationId xmlns:a16="http://schemas.microsoft.com/office/drawing/2014/main" id="{1C1D9AB9-66E6-44CC-8E02-3CB9B759F832}"/>
              </a:ext>
            </a:extLst>
          </p:cNvPr>
          <p:cNvSpPr>
            <a:spLocks noGrp="1" noRot="1" noChangeAspect="1" noChangeArrowheads="1" noTextEdit="1"/>
          </p:cNvSpPr>
          <p:nvPr>
            <p:ph type="sldImg"/>
          </p:nvPr>
        </p:nvSpPr>
        <p:spPr>
          <a:ln/>
        </p:spPr>
      </p:sp>
      <p:sp>
        <p:nvSpPr>
          <p:cNvPr id="230403" name="Rectangle 3">
            <a:extLst>
              <a:ext uri="{FF2B5EF4-FFF2-40B4-BE49-F238E27FC236}">
                <a16:creationId xmlns:a16="http://schemas.microsoft.com/office/drawing/2014/main" id="{803C6BFA-717D-4E91-992C-674662988876}"/>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39687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7CB3387-76B1-451A-AC67-E12202ECC12B}"/>
              </a:ext>
            </a:extLst>
          </p:cNvPr>
          <p:cNvSpPr>
            <a:spLocks noGrp="1" noChangeArrowheads="1"/>
          </p:cNvSpPr>
          <p:nvPr>
            <p:ph type="hdr" sz="quarter"/>
          </p:nvPr>
        </p:nvSpPr>
        <p:spPr>
          <a:ln/>
        </p:spPr>
        <p:txBody>
          <a:bodyPr/>
          <a:lstStyle/>
          <a:p>
            <a:r>
              <a:rPr lang="en-US" altLang="en-US"/>
              <a:t>Passover with Passion Luke 22.14. Part 2</a:t>
            </a:r>
          </a:p>
        </p:txBody>
      </p:sp>
      <p:sp>
        <p:nvSpPr>
          <p:cNvPr id="5" name="Rectangle 3">
            <a:extLst>
              <a:ext uri="{FF2B5EF4-FFF2-40B4-BE49-F238E27FC236}">
                <a16:creationId xmlns:a16="http://schemas.microsoft.com/office/drawing/2014/main" id="{5636E5FE-2E10-4B7C-AADE-3FB2BD2DBE5F}"/>
              </a:ext>
            </a:extLst>
          </p:cNvPr>
          <p:cNvSpPr>
            <a:spLocks noGrp="1" noChangeArrowheads="1"/>
          </p:cNvSpPr>
          <p:nvPr>
            <p:ph type="dt" idx="1"/>
          </p:nvPr>
        </p:nvSpPr>
        <p:spPr>
          <a:ln/>
        </p:spPr>
        <p:txBody>
          <a:bodyPr/>
          <a:lstStyle/>
          <a:p>
            <a:r>
              <a:rPr lang="en-US" altLang="en-US"/>
              <a:t>Mar.20,2021 5781</a:t>
            </a:r>
          </a:p>
        </p:txBody>
      </p:sp>
      <p:sp>
        <p:nvSpPr>
          <p:cNvPr id="6" name="Rectangle 7">
            <a:extLst>
              <a:ext uri="{FF2B5EF4-FFF2-40B4-BE49-F238E27FC236}">
                <a16:creationId xmlns:a16="http://schemas.microsoft.com/office/drawing/2014/main" id="{0648C948-38BC-44B1-8E3E-00971A493985}"/>
              </a:ext>
            </a:extLst>
          </p:cNvPr>
          <p:cNvSpPr>
            <a:spLocks noGrp="1" noChangeArrowheads="1"/>
          </p:cNvSpPr>
          <p:nvPr>
            <p:ph type="sldNum" sz="quarter" idx="5"/>
          </p:nvPr>
        </p:nvSpPr>
        <p:spPr>
          <a:ln/>
        </p:spPr>
        <p:txBody>
          <a:bodyPr/>
          <a:lstStyle/>
          <a:p>
            <a:fld id="{2EDE1015-4DD9-4CB3-A601-4932CFC1C458}" type="slidenum">
              <a:rPr lang="en-US" altLang="en-US"/>
              <a:pPr/>
              <a:t>18</a:t>
            </a:fld>
            <a:endParaRPr lang="en-US" altLang="en-US"/>
          </a:p>
        </p:txBody>
      </p:sp>
      <p:sp>
        <p:nvSpPr>
          <p:cNvPr id="234498" name="Rectangle 2">
            <a:extLst>
              <a:ext uri="{FF2B5EF4-FFF2-40B4-BE49-F238E27FC236}">
                <a16:creationId xmlns:a16="http://schemas.microsoft.com/office/drawing/2014/main" id="{2D2825B7-D3D1-4C90-A560-28E2DDDA8CEA}"/>
              </a:ext>
            </a:extLst>
          </p:cNvPr>
          <p:cNvSpPr>
            <a:spLocks noGrp="1" noRot="1" noChangeAspect="1" noChangeArrowheads="1" noTextEdit="1"/>
          </p:cNvSpPr>
          <p:nvPr>
            <p:ph type="sldImg"/>
          </p:nvPr>
        </p:nvSpPr>
        <p:spPr>
          <a:ln/>
        </p:spPr>
      </p:sp>
      <p:sp>
        <p:nvSpPr>
          <p:cNvPr id="234499" name="Rectangle 3">
            <a:extLst>
              <a:ext uri="{FF2B5EF4-FFF2-40B4-BE49-F238E27FC236}">
                <a16:creationId xmlns:a16="http://schemas.microsoft.com/office/drawing/2014/main" id="{A6FC31C9-22BC-4ADE-9A12-F9DB013DA9CF}"/>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F0DC28F-8666-4BBA-84F6-1B85405D4AB2}"/>
              </a:ext>
            </a:extLst>
          </p:cNvPr>
          <p:cNvSpPr>
            <a:spLocks noGrp="1" noChangeArrowheads="1"/>
          </p:cNvSpPr>
          <p:nvPr>
            <p:ph type="hdr" sz="quarter"/>
          </p:nvPr>
        </p:nvSpPr>
        <p:spPr>
          <a:ln/>
        </p:spPr>
        <p:txBody>
          <a:bodyPr/>
          <a:lstStyle/>
          <a:p>
            <a:r>
              <a:rPr lang="en-US" altLang="en-US"/>
              <a:t>Passover with Passion Luke 22.14. Part 2</a:t>
            </a:r>
          </a:p>
        </p:txBody>
      </p:sp>
      <p:sp>
        <p:nvSpPr>
          <p:cNvPr id="5" name="Rectangle 3">
            <a:extLst>
              <a:ext uri="{FF2B5EF4-FFF2-40B4-BE49-F238E27FC236}">
                <a16:creationId xmlns:a16="http://schemas.microsoft.com/office/drawing/2014/main" id="{884B8D39-5B51-40E4-9636-6C1BEEAEBC26}"/>
              </a:ext>
            </a:extLst>
          </p:cNvPr>
          <p:cNvSpPr>
            <a:spLocks noGrp="1" noChangeArrowheads="1"/>
          </p:cNvSpPr>
          <p:nvPr>
            <p:ph type="dt" idx="1"/>
          </p:nvPr>
        </p:nvSpPr>
        <p:spPr>
          <a:ln/>
        </p:spPr>
        <p:txBody>
          <a:bodyPr/>
          <a:lstStyle/>
          <a:p>
            <a:r>
              <a:rPr lang="en-US" altLang="en-US"/>
              <a:t>Mar.20,2021 5781</a:t>
            </a:r>
          </a:p>
        </p:txBody>
      </p:sp>
      <p:sp>
        <p:nvSpPr>
          <p:cNvPr id="6" name="Rectangle 7">
            <a:extLst>
              <a:ext uri="{FF2B5EF4-FFF2-40B4-BE49-F238E27FC236}">
                <a16:creationId xmlns:a16="http://schemas.microsoft.com/office/drawing/2014/main" id="{91D6B852-4FA7-4C60-95A2-94006C01D35A}"/>
              </a:ext>
            </a:extLst>
          </p:cNvPr>
          <p:cNvSpPr>
            <a:spLocks noGrp="1" noChangeArrowheads="1"/>
          </p:cNvSpPr>
          <p:nvPr>
            <p:ph type="sldNum" sz="quarter" idx="5"/>
          </p:nvPr>
        </p:nvSpPr>
        <p:spPr>
          <a:ln/>
        </p:spPr>
        <p:txBody>
          <a:bodyPr/>
          <a:lstStyle/>
          <a:p>
            <a:fld id="{D8217CB0-CD74-4C91-9FED-AF0F5F881176}" type="slidenum">
              <a:rPr lang="en-US" altLang="en-US"/>
              <a:pPr/>
              <a:t>19</a:t>
            </a:fld>
            <a:endParaRPr lang="en-US" altLang="en-US"/>
          </a:p>
        </p:txBody>
      </p:sp>
      <p:sp>
        <p:nvSpPr>
          <p:cNvPr id="916482" name="Rectangle 2">
            <a:extLst>
              <a:ext uri="{FF2B5EF4-FFF2-40B4-BE49-F238E27FC236}">
                <a16:creationId xmlns:a16="http://schemas.microsoft.com/office/drawing/2014/main" id="{374ED422-B3F1-46D5-94A7-B7EF61A060DD}"/>
              </a:ext>
            </a:extLst>
          </p:cNvPr>
          <p:cNvSpPr>
            <a:spLocks noGrp="1" noRot="1" noChangeAspect="1" noChangeArrowheads="1" noTextEdit="1"/>
          </p:cNvSpPr>
          <p:nvPr>
            <p:ph type="sldImg"/>
          </p:nvPr>
        </p:nvSpPr>
        <p:spPr>
          <a:ln/>
        </p:spPr>
      </p:sp>
      <p:sp>
        <p:nvSpPr>
          <p:cNvPr id="916483" name="Rectangle 3">
            <a:extLst>
              <a:ext uri="{FF2B5EF4-FFF2-40B4-BE49-F238E27FC236}">
                <a16:creationId xmlns:a16="http://schemas.microsoft.com/office/drawing/2014/main" id="{D488A2DE-96F2-40E2-BC0D-B4C999140285}"/>
              </a:ext>
            </a:extLst>
          </p:cNvPr>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344488" indent="-344488">
              <a:buFont typeface="+mj-lt"/>
              <a:buAutoNum type="arabicPeriod"/>
            </a:pPr>
            <a:r>
              <a:rPr lang="en-US" dirty="0"/>
              <a:t>Release endorphins in you and recipient.</a:t>
            </a:r>
          </a:p>
          <a:p>
            <a:pPr marL="344488" indent="-344488">
              <a:buFont typeface="+mj-lt"/>
              <a:buAutoNum type="arabicPeriod"/>
            </a:pPr>
            <a:r>
              <a:rPr lang="en-US" dirty="0"/>
              <a:t>Promote trustworthiness.</a:t>
            </a:r>
          </a:p>
          <a:p>
            <a:pPr marL="344488" indent="-344488">
              <a:buFont typeface="+mj-lt"/>
              <a:buAutoNum type="arabicPeriod"/>
            </a:pPr>
            <a:r>
              <a:rPr lang="en-US" dirty="0"/>
              <a:t>Increase longevity</a:t>
            </a:r>
          </a:p>
          <a:p>
            <a:pPr marL="344488" indent="-344488">
              <a:buFont typeface="+mj-lt"/>
              <a:buAutoNum type="arabicPeriod"/>
            </a:pPr>
            <a:r>
              <a:rPr lang="en-US" dirty="0"/>
              <a:t>Helps marriage. </a:t>
            </a:r>
          </a:p>
          <a:p>
            <a:pPr marL="344488" indent="-344488">
              <a:buFont typeface="+mj-lt"/>
              <a:buAutoNum type="arabicPeriod"/>
            </a:pPr>
            <a:r>
              <a:rPr lang="en-US" dirty="0"/>
              <a:t>Gives you space to pray over an uncomfortable situation.</a:t>
            </a:r>
          </a:p>
          <a:p>
            <a:pPr marL="344488" indent="-344488">
              <a:buFont typeface="+mj-lt"/>
              <a:buAutoNum type="arabicPeriod"/>
            </a:pPr>
            <a:endParaRPr lang="en-US" dirty="0"/>
          </a:p>
          <a:p>
            <a:r>
              <a:rPr lang="en-US" dirty="0"/>
              <a:t>So, there is some advantage to the mask mandate!  If Eliyahu / Elijah is required to wear a mask to show up at our Seder…</a:t>
            </a:r>
          </a:p>
          <a:p>
            <a:endParaRPr lang="en-US" dirty="0"/>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Passover with Passion Luke 22.14.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Mar.20,2021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72553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1969345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1916963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78% secular Jews in US attend a Seder, </a:t>
            </a:r>
          </a:p>
          <a:p>
            <a:r>
              <a:rPr lang="en-US" dirty="0"/>
              <a:t>90% secular Jews in Israel  </a:t>
            </a:r>
            <a:r>
              <a:rPr lang="en-US" sz="1100" dirty="0"/>
              <a:t>JFJ Issues vol 23-05 p 24</a:t>
            </a:r>
            <a:endParaRPr lang="en-US" dirty="0"/>
          </a:p>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954628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3482177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with Passion Luke 22.14. Part 2</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Mar.20,2021 5781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Leaven, leavened food, confusing.  Need the Hebrew…</a:t>
            </a:r>
          </a:p>
        </p:txBody>
      </p:sp>
    </p:spTree>
    <p:extLst>
      <p:ext uri="{BB962C8B-B14F-4D97-AF65-F5344CB8AC3E}">
        <p14:creationId xmlns:p14="http://schemas.microsoft.com/office/powerpoint/2010/main" val="15544102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with Passion Luke 22.14. Part 2</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Mar.20,2021 5781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https://en.wikipedia.org/wiki/Chametz</a:t>
            </a:r>
          </a:p>
          <a:p>
            <a:r>
              <a:rPr lang="en-US" altLang="en-US" sz="1050" dirty="0"/>
              <a:t>https://en.wikipedia.org/wiki/Passover</a:t>
            </a:r>
          </a:p>
        </p:txBody>
      </p:sp>
    </p:spTree>
    <p:extLst>
      <p:ext uri="{BB962C8B-B14F-4D97-AF65-F5344CB8AC3E}">
        <p14:creationId xmlns:p14="http://schemas.microsoft.com/office/powerpoint/2010/main" val="3273436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with Passion Luke 22.14. Part 2</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Mar.20,2021 5781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https://en.wikipedia.org/wiki/Chametz</a:t>
            </a:r>
          </a:p>
          <a:p>
            <a:pPr algn="r"/>
            <a:r>
              <a:rPr lang="en-US" sz="2400" b="1" dirty="0">
                <a:latin typeface="David" panose="020E0502060401010101" pitchFamily="34" charset="-79"/>
                <a:cs typeface="David" panose="020E0502060401010101" pitchFamily="34" charset="-79"/>
              </a:rPr>
              <a:t> fox = </a:t>
            </a:r>
            <a:r>
              <a:rPr lang="he-IL" sz="2400" b="1" dirty="0">
                <a:latin typeface="David" panose="020E0502060401010101" pitchFamily="34" charset="-79"/>
                <a:cs typeface="David" panose="020E0502060401010101" pitchFamily="34" charset="-79"/>
              </a:rPr>
              <a:t>שׁוּעָל</a:t>
            </a:r>
            <a:endParaRPr lang="en-US" altLang="en-US" sz="2400" dirty="0"/>
          </a:p>
        </p:txBody>
      </p:sp>
    </p:spTree>
    <p:extLst>
      <p:ext uri="{BB962C8B-B14F-4D97-AF65-F5344CB8AC3E}">
        <p14:creationId xmlns:p14="http://schemas.microsoft.com/office/powerpoint/2010/main" val="2830990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with Passion Luke 22.14. Part 2</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Mar.20,2021 5781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https://en.wikipedia.org/wiki/Chametz</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Also Kefir</a:t>
            </a:r>
            <a:endParaRPr lang="en-US" altLang="en-US" sz="1050" dirty="0"/>
          </a:p>
          <a:p>
            <a:endParaRPr lang="en-US" altLang="en-US" sz="1050" dirty="0"/>
          </a:p>
        </p:txBody>
      </p:sp>
    </p:spTree>
    <p:extLst>
      <p:ext uri="{BB962C8B-B14F-4D97-AF65-F5344CB8AC3E}">
        <p14:creationId xmlns:p14="http://schemas.microsoft.com/office/powerpoint/2010/main" val="3142198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with Passion Luke 22.14. Part 2</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Mar.20,2021 5781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https://en.wikipedia.org/wiki/Chametz</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Also Kefir</a:t>
            </a:r>
            <a:endParaRPr lang="en-US" altLang="en-US" sz="1050" dirty="0"/>
          </a:p>
          <a:p>
            <a:endParaRPr lang="en-US" altLang="en-US" sz="1050" dirty="0"/>
          </a:p>
        </p:txBody>
      </p:sp>
    </p:spTree>
    <p:extLst>
      <p:ext uri="{BB962C8B-B14F-4D97-AF65-F5344CB8AC3E}">
        <p14:creationId xmlns:p14="http://schemas.microsoft.com/office/powerpoint/2010/main" val="39750060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with Passion Luke 22.14. Part 2</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Mar.20,2021 5781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22153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Jim Adler</a:t>
            </a:r>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3813144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with Passion Luke 22.14. Part 2</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Mar.20,2021 5781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https://www.thoughtco.com/passover-forbidden-foods-2076548</a:t>
            </a:r>
            <a:endParaRPr lang="en-US" altLang="en-US" sz="1050" dirty="0"/>
          </a:p>
          <a:p>
            <a:r>
              <a:rPr lang="en-US" altLang="en-US" dirty="0"/>
              <a:t>Sephardi more Biblical, less add </a:t>
            </a:r>
            <a:r>
              <a:rPr lang="en-US" altLang="en-US" dirty="0" err="1"/>
              <a:t>ons</a:t>
            </a:r>
            <a:r>
              <a:rPr lang="en-US" altLang="en-US" dirty="0"/>
              <a:t>.   Great music too.</a:t>
            </a:r>
          </a:p>
        </p:txBody>
      </p:sp>
    </p:spTree>
    <p:extLst>
      <p:ext uri="{BB962C8B-B14F-4D97-AF65-F5344CB8AC3E}">
        <p14:creationId xmlns:p14="http://schemas.microsoft.com/office/powerpoint/2010/main" val="3629966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From Brett Clear</a:t>
            </a:r>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3415788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https://upload.wikimedia.org/wikipedia/commons/7/74/BiurChametz2010.jpg</a:t>
            </a:r>
          </a:p>
          <a:p>
            <a:r>
              <a:rPr lang="en-US" dirty="0"/>
              <a:t>We have a weed burner, otherwise known as a flame thrower, for hametz use if needed.</a:t>
            </a:r>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3085163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Passover with Passion Luke 22.14.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Mar.20,2021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193057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33301376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8900656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38127182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24783229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39474489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https://youtu.be/PVNQ5JkHDHc</a:t>
            </a:r>
          </a:p>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2900417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Plowing concrete. Raleigh Washington</a:t>
            </a:r>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39602569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2868124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Tony Perkins  </a:t>
            </a:r>
            <a:r>
              <a:rPr lang="en-US" sz="1050" dirty="0"/>
              <a:t>https://www.frc.org/get.cfm?i=WA21C45&amp;f=WU21C14</a:t>
            </a:r>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23692148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Tony Perkins  </a:t>
            </a:r>
            <a:r>
              <a:rPr lang="en-US" sz="1050" dirty="0"/>
              <a:t>https://www.frc.org/get.cfm?i=WA21C45&amp;f=WU21C14</a:t>
            </a:r>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40339296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Tony Perkins  </a:t>
            </a:r>
            <a:r>
              <a:rPr lang="en-US" sz="1050" dirty="0"/>
              <a:t>https://www.frc.org/get.cfm?i=WA21C45&amp;f=WU21C14</a:t>
            </a:r>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27829791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37184785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Passover with Passion Luke 22.14.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Mar.20,2021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093904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Is there someone of whom you are asking these questions?   Is someone asking you these questions?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Passover with Passion Luke 22.14.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Mar.20,2021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222958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3166889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16154769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https://youtu.be/7hFVvkqpptw</a:t>
            </a:r>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2136670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1918258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32847812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Passover with Passion Luke 22.14.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Mar.20,2021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55806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Passover with Passion Luke 22.14.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Mar.20,2021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388652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Passover with Passion Luke 22.14.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Mar.20,2021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557315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Passover with Passion Luke 22.14.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Mar.20,2021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890288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Passover with Passion Luke 22.14.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Mar.20,2021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682608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Passover with Passion Luke 22.14.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Mar.20,2021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05113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Passover with Passion Luke 22.14.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Mar.20,2021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814116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Passover with Passion Luke 22.14.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Mar.20,2021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9648031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Passover with Passion Luke 22.14.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Mar.20,2021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19455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Gavriel </a:t>
            </a:r>
            <a:r>
              <a:rPr lang="en-US" dirty="0" err="1"/>
              <a:t>Rennels</a:t>
            </a:r>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33129025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35736362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31539887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33944271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31527655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15470392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5071219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23889380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141490475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35014699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3134484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Gavriel </a:t>
            </a:r>
            <a:r>
              <a:rPr lang="en-US" dirty="0" err="1"/>
              <a:t>Rennels</a:t>
            </a:r>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7800804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243775277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38100985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6132800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21253652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316608817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349786138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32209208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This is related to Passover and the removal of leaven.</a:t>
            </a:r>
          </a:p>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5529201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189654079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79</a:t>
            </a:fld>
            <a:endParaRPr lang="en-US" altLang="en-US"/>
          </a:p>
        </p:txBody>
      </p:sp>
    </p:spTree>
    <p:extLst>
      <p:ext uri="{BB962C8B-B14F-4D97-AF65-F5344CB8AC3E}">
        <p14:creationId xmlns:p14="http://schemas.microsoft.com/office/powerpoint/2010/main" val="2586654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Gavriel </a:t>
            </a:r>
            <a:r>
              <a:rPr lang="en-US" dirty="0" err="1"/>
              <a:t>Rennels</a:t>
            </a:r>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339525321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80</a:t>
            </a:fld>
            <a:endParaRPr lang="en-US" altLang="en-US"/>
          </a:p>
        </p:txBody>
      </p:sp>
    </p:spTree>
    <p:extLst>
      <p:ext uri="{BB962C8B-B14F-4D97-AF65-F5344CB8AC3E}">
        <p14:creationId xmlns:p14="http://schemas.microsoft.com/office/powerpoint/2010/main" val="210238912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81</a:t>
            </a:fld>
            <a:endParaRPr lang="en-US" altLang="en-US"/>
          </a:p>
        </p:txBody>
      </p:sp>
    </p:spTree>
    <p:extLst>
      <p:ext uri="{BB962C8B-B14F-4D97-AF65-F5344CB8AC3E}">
        <p14:creationId xmlns:p14="http://schemas.microsoft.com/office/powerpoint/2010/main" val="271025877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388353634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128876294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Hylan Slobodkin  Rabbi of Beit Tikvah, Seattle WA</a:t>
            </a:r>
          </a:p>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415406598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85</a:t>
            </a:fld>
            <a:endParaRPr lang="en-US" altLang="en-US"/>
          </a:p>
        </p:txBody>
      </p:sp>
    </p:spTree>
    <p:extLst>
      <p:ext uri="{BB962C8B-B14F-4D97-AF65-F5344CB8AC3E}">
        <p14:creationId xmlns:p14="http://schemas.microsoft.com/office/powerpoint/2010/main" val="291686951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Passover with Passion Luke 22.14.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Mar.20,2021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2667853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78% secular Jews in US attend a Seder, </a:t>
            </a:r>
          </a:p>
          <a:p>
            <a:r>
              <a:rPr lang="en-US" dirty="0"/>
              <a:t>90% secular Jews in Israel  </a:t>
            </a:r>
            <a:r>
              <a:rPr lang="en-US" sz="1100" dirty="0"/>
              <a:t>JFJ Issues vol 23-05 p 24</a:t>
            </a:r>
            <a:endParaRPr lang="en-US" dirty="0"/>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Passover with Passion Luke 22.14.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Mar.20,2021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5990623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Passover with Passion Luke 22.14.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Mar.20,2021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299873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89</a:t>
            </a:fld>
            <a:endParaRPr lang="en-US" altLang="en-US"/>
          </a:p>
        </p:txBody>
      </p:sp>
    </p:spTree>
    <p:extLst>
      <p:ext uri="{BB962C8B-B14F-4D97-AF65-F5344CB8AC3E}">
        <p14:creationId xmlns:p14="http://schemas.microsoft.com/office/powerpoint/2010/main" val="2097301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109528932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Who are you discipling, building up?4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Passover with Passion Luke 22.14.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Mar.20,2021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995573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91</a:t>
            </a:fld>
            <a:endParaRPr lang="en-US" altLang="en-US"/>
          </a:p>
        </p:txBody>
      </p:sp>
    </p:spTree>
    <p:extLst>
      <p:ext uri="{BB962C8B-B14F-4D97-AF65-F5344CB8AC3E}">
        <p14:creationId xmlns:p14="http://schemas.microsoft.com/office/powerpoint/2010/main" val="291043987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Passover with Passion Luke 22.14. Part 2</a:t>
            </a:r>
          </a:p>
        </p:txBody>
      </p:sp>
      <p:sp>
        <p:nvSpPr>
          <p:cNvPr id="5" name="Date Placeholder 4"/>
          <p:cNvSpPr>
            <a:spLocks noGrp="1"/>
          </p:cNvSpPr>
          <p:nvPr>
            <p:ph type="dt" idx="1"/>
          </p:nvPr>
        </p:nvSpPr>
        <p:spPr/>
        <p:txBody>
          <a:bodyPr/>
          <a:lstStyle/>
          <a:p>
            <a:r>
              <a:rPr lang="en-US" altLang="en-US"/>
              <a:t>Mar.20,2021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92</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3/20/2021</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t>3/20/2021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t>3/20/2021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t>3/20/2021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t>3/20/2021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t>3/20/2021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t>3/20/2021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52"/>
            <a:ext cx="7772400" cy="1102519"/>
          </a:xfrm>
        </p:spPr>
        <p:txBody>
          <a:bodyPr/>
          <a:lstStyle/>
          <a:p>
            <a:r>
              <a:rPr lang="en-US"/>
              <a:t>Click to edit Master title style</a:t>
            </a:r>
          </a:p>
        </p:txBody>
      </p:sp>
      <p:sp>
        <p:nvSpPr>
          <p:cNvPr id="3" name="Subtitle 2"/>
          <p:cNvSpPr>
            <a:spLocks noGrp="1"/>
          </p:cNvSpPr>
          <p:nvPr>
            <p:ph type="subTitle" idx="1"/>
          </p:nvPr>
        </p:nvSpPr>
        <p:spPr>
          <a:xfrm>
            <a:off x="1374812" y="2914650"/>
            <a:ext cx="6400801"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2860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9442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6660556"/>
      </p:ext>
    </p:extLst>
  </p:cSld>
  <p:clrMap bg1="lt1" tx1="dk1" bg2="lt2" tx2="dk2" accent1="accent1" accent2="accent2" accent3="accent3" accent4="accent4" accent5="accent5" accent6="accent6" hlink="hlink" folHlink="folHlink"/>
  <p:sldLayoutIdLst>
    <p:sldLayoutId id="2147483849" r:id="rId1"/>
    <p:sldLayoutId id="2147483850"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6.xml"/><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downloads, </a:t>
            </a:r>
          </a:p>
          <a:p>
            <a:r>
              <a:rPr lang="en-US" sz="4000" dirty="0">
                <a:solidFill>
                  <a:srgbClr val="FFFF66"/>
                </a:solidFill>
              </a:rPr>
              <a:t>messages, 2021</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altLang="en-US" sz="4000" baseline="30000" dirty="0">
                <a:solidFill>
                  <a:schemeClr val="bg1"/>
                </a:solidFill>
                <a:latin typeface="Arial Rounded MT Bold" panose="020F0704030504030204" pitchFamily="34" charset="0"/>
                <a:cs typeface="Vilna" pitchFamily="2" charset="-79"/>
              </a:rPr>
              <a:t>Lk 22.14-15</a:t>
            </a:r>
            <a:r>
              <a:rPr lang="en-US" altLang="en-US" sz="4000" dirty="0">
                <a:solidFill>
                  <a:schemeClr val="bg1"/>
                </a:solidFill>
                <a:latin typeface="Arial Rounded MT Bold" panose="020F0704030504030204" pitchFamily="34" charset="0"/>
                <a:cs typeface="Vilna" pitchFamily="2" charset="-79"/>
              </a:rPr>
              <a:t> When the time came, Yeshua and the emissaries reclined at the table, and he said to them, "I have really wanted so much to celebrate this Seder </a:t>
            </a:r>
            <a:r>
              <a:rPr lang="en-US" altLang="en-US" sz="4000" dirty="0">
                <a:solidFill>
                  <a:srgbClr val="FFFF66"/>
                </a:solidFill>
                <a:latin typeface="Arial Rounded MT Bold" panose="020F0704030504030204" pitchFamily="34" charset="0"/>
                <a:cs typeface="Vilna" pitchFamily="2" charset="-79"/>
              </a:rPr>
              <a:t>with you</a:t>
            </a:r>
            <a:r>
              <a:rPr lang="en-US" altLang="en-US" sz="4000" dirty="0">
                <a:solidFill>
                  <a:schemeClr val="bg1"/>
                </a:solidFill>
                <a:latin typeface="Arial Rounded MT Bold" panose="020F0704030504030204" pitchFamily="34" charset="0"/>
                <a:cs typeface="Vilna" pitchFamily="2" charset="-79"/>
              </a:rPr>
              <a:t> before I die!</a:t>
            </a:r>
            <a:endParaRPr lang="en-US" sz="4000" dirty="0"/>
          </a:p>
        </p:txBody>
      </p:sp>
    </p:spTree>
    <p:extLst>
      <p:ext uri="{BB962C8B-B14F-4D97-AF65-F5344CB8AC3E}">
        <p14:creationId xmlns:p14="http://schemas.microsoft.com/office/powerpoint/2010/main" val="3613882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Passover is relational “with you.”</a:t>
            </a:r>
          </a:p>
          <a:p>
            <a:r>
              <a:rPr lang="en-US" sz="4000" u="sng" dirty="0">
                <a:solidFill>
                  <a:srgbClr val="FFFF66"/>
                </a:solidFill>
              </a:rPr>
              <a:t>Love expressed in interaction</a:t>
            </a:r>
          </a:p>
          <a:p>
            <a:r>
              <a:rPr lang="en-US" sz="4000" dirty="0"/>
              <a:t>Love expressed in ritual: Leaven</a:t>
            </a:r>
          </a:p>
          <a:p>
            <a:r>
              <a:rPr lang="en-US" sz="4000" dirty="0"/>
              <a:t>Love expressed in confession</a:t>
            </a:r>
          </a:p>
        </p:txBody>
      </p:sp>
    </p:spTree>
    <p:extLst>
      <p:ext uri="{BB962C8B-B14F-4D97-AF65-F5344CB8AC3E}">
        <p14:creationId xmlns:p14="http://schemas.microsoft.com/office/powerpoint/2010/main" val="3874314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err="1"/>
              <a:t>Yn</a:t>
            </a:r>
            <a:r>
              <a:rPr lang="en-US" sz="4000" baseline="30000" dirty="0"/>
              <a:t> 15.9-11</a:t>
            </a:r>
            <a:r>
              <a:rPr lang="en-US" sz="4000" dirty="0"/>
              <a:t>“Just as my Father has loved me, </a:t>
            </a:r>
            <a:r>
              <a:rPr lang="en-US" sz="4000" dirty="0">
                <a:solidFill>
                  <a:srgbClr val="FFFF66"/>
                </a:solidFill>
              </a:rPr>
              <a:t>I too have loved you</a:t>
            </a:r>
            <a:r>
              <a:rPr lang="en-US" sz="4000" dirty="0"/>
              <a:t>; so stay in my love. If you keep my commands, you will </a:t>
            </a:r>
            <a:r>
              <a:rPr lang="en-US" sz="4000" dirty="0">
                <a:solidFill>
                  <a:srgbClr val="FFFF66"/>
                </a:solidFill>
              </a:rPr>
              <a:t>stay in my love </a:t>
            </a:r>
            <a:r>
              <a:rPr lang="en-US" sz="4000" dirty="0"/>
              <a:t>— just as I have kept my Father’s commands and stay in his love. I have said this to you so that </a:t>
            </a:r>
            <a:r>
              <a:rPr lang="en-US" sz="4000" dirty="0">
                <a:solidFill>
                  <a:srgbClr val="FFFF66"/>
                </a:solidFill>
              </a:rPr>
              <a:t>my joy may be in you, and your joy be complete</a:t>
            </a:r>
            <a:r>
              <a:rPr lang="en-US" sz="4000" dirty="0"/>
              <a:t>.</a:t>
            </a:r>
          </a:p>
        </p:txBody>
      </p:sp>
    </p:spTree>
    <p:extLst>
      <p:ext uri="{BB962C8B-B14F-4D97-AF65-F5344CB8AC3E}">
        <p14:creationId xmlns:p14="http://schemas.microsoft.com/office/powerpoint/2010/main" val="2201171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Eph. 3.16-17</a:t>
            </a:r>
            <a:r>
              <a:rPr lang="en-US" sz="4000" dirty="0"/>
              <a:t> I pray that from the treasures of his glory he will empower you with inner strength by his Spirit, so that the Messiah may live in your hearts through your trusting.  Also I pray that you will be </a:t>
            </a:r>
            <a:r>
              <a:rPr lang="en-US" sz="4000" dirty="0">
                <a:solidFill>
                  <a:srgbClr val="FFFF66"/>
                </a:solidFill>
              </a:rPr>
              <a:t>rooted and founded in love, </a:t>
            </a:r>
          </a:p>
        </p:txBody>
      </p:sp>
    </p:spTree>
    <p:extLst>
      <p:ext uri="{BB962C8B-B14F-4D97-AF65-F5344CB8AC3E}">
        <p14:creationId xmlns:p14="http://schemas.microsoft.com/office/powerpoint/2010/main" val="2947040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Eph. 3.18-19</a:t>
            </a:r>
            <a:r>
              <a:rPr lang="en-US" sz="4000" dirty="0"/>
              <a:t> so that you, with all God’s people, will be given strength to grasp the </a:t>
            </a:r>
            <a:r>
              <a:rPr lang="en-US" sz="4000" dirty="0">
                <a:solidFill>
                  <a:srgbClr val="FFFF66"/>
                </a:solidFill>
              </a:rPr>
              <a:t>breadth, length, height and depth of the Messiah’s love</a:t>
            </a:r>
            <a:r>
              <a:rPr lang="en-US" sz="4000" dirty="0"/>
              <a:t>, yes, to know it, even though it is beyond all knowing, so that </a:t>
            </a:r>
            <a:r>
              <a:rPr lang="en-US" sz="4000" u="sng" dirty="0">
                <a:solidFill>
                  <a:srgbClr val="FFFF66"/>
                </a:solidFill>
              </a:rPr>
              <a:t>you will be filled with all the fullness of God</a:t>
            </a:r>
            <a:r>
              <a:rPr lang="en-US" sz="4000" dirty="0"/>
              <a:t>.</a:t>
            </a:r>
          </a:p>
        </p:txBody>
      </p:sp>
    </p:spTree>
    <p:extLst>
      <p:ext uri="{BB962C8B-B14F-4D97-AF65-F5344CB8AC3E}">
        <p14:creationId xmlns:p14="http://schemas.microsoft.com/office/powerpoint/2010/main" val="130737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3" name="Picture 3">
            <a:extLst>
              <a:ext uri="{FF2B5EF4-FFF2-40B4-BE49-F238E27FC236}">
                <a16:creationId xmlns:a16="http://schemas.microsoft.com/office/drawing/2014/main" id="{58730355-38EE-4714-BFD0-8C83464E1209}"/>
              </a:ext>
            </a:extLst>
          </p:cNvPr>
          <p:cNvPicPr>
            <a:picLocks noGrp="1" noChangeAspect="1" noChangeArrowheads="1"/>
          </p:cNvPicPr>
          <p:nvPr>
            <p:ph type="subTitle" idx="1"/>
          </p:nvPr>
        </p:nvPicPr>
        <p:blipFill>
          <a:blip r:embed="rId3" cstate="print">
            <a:extLst>
              <a:ext uri="{28A0092B-C50C-407E-A947-70E740481C1C}">
                <a14:useLocalDpi xmlns:a14="http://schemas.microsoft.com/office/drawing/2010/main" val="0"/>
              </a:ext>
            </a:extLst>
          </a:blip>
          <a:srcRect/>
          <a:stretch>
            <a:fillRect/>
          </a:stretch>
        </p:blipFill>
        <p:spPr>
          <a:xfrm>
            <a:off x="3962400" y="254385"/>
            <a:ext cx="4660477" cy="46347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2111B539-7A8A-473F-BB2B-F7C8FB1E096B}"/>
              </a:ext>
            </a:extLst>
          </p:cNvPr>
          <p:cNvSpPr txBox="1"/>
          <p:nvPr/>
        </p:nvSpPr>
        <p:spPr>
          <a:xfrm>
            <a:off x="304800" y="254384"/>
            <a:ext cx="3581400" cy="4401205"/>
          </a:xfrm>
          <a:prstGeom prst="rect">
            <a:avLst/>
          </a:prstGeom>
          <a:noFill/>
        </p:spPr>
        <p:txBody>
          <a:bodyPr wrap="square" rtlCol="0">
            <a:spAutoFit/>
          </a:bodyPr>
          <a:lstStyle/>
          <a:p>
            <a:pPr algn="l"/>
            <a:r>
              <a:rPr lang="en-US" dirty="0"/>
              <a:t>Passover lesson in having fulness.</a:t>
            </a:r>
          </a:p>
          <a:p>
            <a:pPr algn="l"/>
            <a:endParaRPr lang="en-US" dirty="0"/>
          </a:p>
          <a:p>
            <a:pPr algn="l"/>
            <a:r>
              <a:rPr lang="en-US" dirty="0"/>
              <a:t>The Ten </a:t>
            </a:r>
          </a:p>
          <a:p>
            <a:pPr algn="l"/>
            <a:r>
              <a:rPr lang="en-US" dirty="0"/>
              <a:t>Plagues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C0390083-0C6C-4220-AD39-DE753AFD07D6}"/>
              </a:ext>
            </a:extLst>
          </p:cNvPr>
          <p:cNvSpPr>
            <a:spLocks noGrp="1" noChangeArrowheads="1"/>
          </p:cNvSpPr>
          <p:nvPr>
            <p:ph type="subTitle" idx="1"/>
          </p:nvPr>
        </p:nvSpPr>
        <p:spPr>
          <a:xfrm>
            <a:off x="381000" y="285750"/>
            <a:ext cx="8153400" cy="4648200"/>
          </a:xfrm>
        </p:spPr>
        <p:txBody>
          <a:bodyPr/>
          <a:lstStyle/>
          <a:p>
            <a:pPr algn="l">
              <a:lnSpc>
                <a:spcPct val="90000"/>
              </a:lnSpc>
              <a:spcBef>
                <a:spcPct val="0"/>
              </a:spcBef>
            </a:pPr>
            <a:r>
              <a:rPr lang="en-US" altLang="en-US" sz="4000" dirty="0">
                <a:latin typeface="Arial Rounded MT Bold" panose="020F0704030504030204" pitchFamily="34" charset="0"/>
                <a:cs typeface="Vilna" pitchFamily="2" charset="-79"/>
              </a:rPr>
              <a:t> </a:t>
            </a:r>
            <a:r>
              <a:rPr lang="en-US" altLang="en-US" sz="4400" b="1" dirty="0">
                <a:latin typeface="Arial Rounded MT Bold" panose="020F0704030504030204" pitchFamily="34" charset="0"/>
                <a:cs typeface="Vilna" pitchFamily="2" charset="-79"/>
              </a:rPr>
              <a:t> </a:t>
            </a:r>
            <a:r>
              <a:rPr lang="he-IL" altLang="en-US" sz="4400" b="1" dirty="0">
                <a:latin typeface="Arial Rounded MT Bold" panose="020F0704030504030204" pitchFamily="34" charset="0"/>
                <a:cs typeface="Vilna" pitchFamily="2" charset="-79"/>
              </a:rPr>
              <a:t>דָּם</a:t>
            </a:r>
            <a:r>
              <a:rPr lang="en-US" altLang="en-US" sz="4400" b="1" dirty="0">
                <a:latin typeface="Arial Rounded MT Bold" panose="020F0704030504030204" pitchFamily="34" charset="0"/>
                <a:cs typeface="Vilna" pitchFamily="2" charset="-79"/>
              </a:rPr>
              <a:t>  </a:t>
            </a:r>
            <a:r>
              <a:rPr lang="en-US" altLang="en-US" sz="4000" dirty="0">
                <a:latin typeface="Arial Rounded MT Bold" panose="020F0704030504030204" pitchFamily="34" charset="0"/>
                <a:cs typeface="Vilna" pitchFamily="2" charset="-79"/>
              </a:rPr>
              <a:t> 	Blood    [Dam]</a:t>
            </a:r>
          </a:p>
          <a:p>
            <a:pPr algn="l">
              <a:lnSpc>
                <a:spcPct val="90000"/>
              </a:lnSpc>
              <a:spcBef>
                <a:spcPct val="0"/>
              </a:spcBef>
            </a:pPr>
            <a:r>
              <a:rPr lang="en-US" altLang="en-US" sz="4000" dirty="0">
                <a:latin typeface="Arial Rounded MT Bold" panose="020F0704030504030204" pitchFamily="34" charset="0"/>
                <a:cs typeface="Vilna" pitchFamily="2" charset="-79"/>
              </a:rPr>
              <a:t> </a:t>
            </a:r>
            <a:r>
              <a:rPr lang="he-IL" altLang="en-US" sz="4400" b="1" dirty="0">
                <a:latin typeface="Arial Rounded MT Bold" panose="020F0704030504030204" pitchFamily="34" charset="0"/>
                <a:cs typeface="Vilna" pitchFamily="2" charset="-79"/>
              </a:rPr>
              <a:t>צְפַרְדֵּֽעַ</a:t>
            </a:r>
            <a:r>
              <a:rPr lang="en-US" altLang="en-US" sz="4000" dirty="0">
                <a:latin typeface="Arial Rounded MT Bold" panose="020F0704030504030204" pitchFamily="34" charset="0"/>
                <a:cs typeface="Vilna" pitchFamily="2" charset="-79"/>
              </a:rPr>
              <a:t>   Frogs     [</a:t>
            </a:r>
            <a:r>
              <a:rPr lang="en-US" altLang="en-US" sz="4000" dirty="0" err="1">
                <a:latin typeface="Arial Rounded MT Bold" panose="020F0704030504030204" pitchFamily="34" charset="0"/>
                <a:cs typeface="Vilna" pitchFamily="2" charset="-79"/>
              </a:rPr>
              <a:t>Tsfar</a:t>
            </a:r>
            <a:r>
              <a:rPr lang="en-US" altLang="en-US" sz="4000" dirty="0">
                <a:latin typeface="Arial Rounded MT Bold" panose="020F0704030504030204" pitchFamily="34" charset="0"/>
                <a:cs typeface="Vilna" pitchFamily="2" charset="-79"/>
              </a:rPr>
              <a:t>-day-ah]</a:t>
            </a:r>
          </a:p>
          <a:p>
            <a:pPr algn="l">
              <a:lnSpc>
                <a:spcPct val="90000"/>
              </a:lnSpc>
              <a:spcBef>
                <a:spcPct val="0"/>
              </a:spcBef>
            </a:pPr>
            <a:r>
              <a:rPr lang="en-US" altLang="en-US" sz="4000" dirty="0">
                <a:latin typeface="Arial Rounded MT Bold" panose="020F0704030504030204" pitchFamily="34" charset="0"/>
                <a:cs typeface="Vilna" pitchFamily="2" charset="-79"/>
              </a:rPr>
              <a:t> </a:t>
            </a:r>
            <a:r>
              <a:rPr lang="he-IL" altLang="en-US" sz="4400" b="1" dirty="0">
                <a:latin typeface="Arial Rounded MT Bold" panose="020F0704030504030204" pitchFamily="34" charset="0"/>
                <a:cs typeface="Vilna" pitchFamily="2" charset="-79"/>
              </a:rPr>
              <a:t>כִּנִּים</a:t>
            </a:r>
            <a:r>
              <a:rPr lang="en-US" altLang="en-US" sz="4000" dirty="0">
                <a:latin typeface="Arial Rounded MT Bold" panose="020F0704030504030204" pitchFamily="34" charset="0"/>
                <a:cs typeface="Vilna" pitchFamily="2" charset="-79"/>
              </a:rPr>
              <a:t>   	Vermin    [Kee-neem]</a:t>
            </a:r>
          </a:p>
          <a:p>
            <a:pPr algn="l">
              <a:lnSpc>
                <a:spcPct val="90000"/>
              </a:lnSpc>
              <a:spcBef>
                <a:spcPct val="0"/>
              </a:spcBef>
            </a:pPr>
            <a:r>
              <a:rPr lang="en-US" altLang="en-US" sz="4000" dirty="0">
                <a:latin typeface="Arial Rounded MT Bold" panose="020F0704030504030204" pitchFamily="34" charset="0"/>
                <a:cs typeface="Vilna" pitchFamily="2" charset="-79"/>
              </a:rPr>
              <a:t> </a:t>
            </a:r>
            <a:r>
              <a:rPr lang="he-IL" altLang="en-US" sz="4400" b="1" dirty="0">
                <a:latin typeface="Arial Rounded MT Bold" panose="020F0704030504030204" pitchFamily="34" charset="0"/>
                <a:cs typeface="Vilna" pitchFamily="2" charset="-79"/>
              </a:rPr>
              <a:t>עָרוֹב</a:t>
            </a:r>
            <a:r>
              <a:rPr lang="en-US" altLang="en-US" sz="4000" dirty="0">
                <a:latin typeface="Arial Rounded MT Bold" panose="020F0704030504030204" pitchFamily="34" charset="0"/>
                <a:cs typeface="Vilna" pitchFamily="2" charset="-79"/>
              </a:rPr>
              <a:t>   	Wild animals     [A-</a:t>
            </a:r>
            <a:r>
              <a:rPr lang="en-US" altLang="en-US" sz="4000" dirty="0" err="1">
                <a:latin typeface="Arial Rounded MT Bold" panose="020F0704030504030204" pitchFamily="34" charset="0"/>
                <a:cs typeface="Vilna" pitchFamily="2" charset="-79"/>
              </a:rPr>
              <a:t>rov</a:t>
            </a:r>
            <a:r>
              <a:rPr lang="en-US" altLang="en-US" sz="4000" dirty="0">
                <a:latin typeface="Arial Rounded MT Bold" panose="020F0704030504030204" pitchFamily="34" charset="0"/>
                <a:cs typeface="Vilna" pitchFamily="2" charset="-79"/>
              </a:rPr>
              <a:t>]</a:t>
            </a:r>
          </a:p>
          <a:p>
            <a:pPr algn="l">
              <a:lnSpc>
                <a:spcPct val="90000"/>
              </a:lnSpc>
              <a:spcBef>
                <a:spcPct val="0"/>
              </a:spcBef>
            </a:pPr>
            <a:r>
              <a:rPr lang="en-US" altLang="en-US" sz="4000" dirty="0">
                <a:latin typeface="Arial Rounded MT Bold" panose="020F0704030504030204" pitchFamily="34" charset="0"/>
                <a:cs typeface="Vilna" pitchFamily="2" charset="-79"/>
              </a:rPr>
              <a:t> </a:t>
            </a:r>
            <a:r>
              <a:rPr lang="he-IL" altLang="en-US" sz="4400" b="1" dirty="0">
                <a:latin typeface="Arial Rounded MT Bold" panose="020F0704030504030204" pitchFamily="34" charset="0"/>
                <a:cs typeface="Vilna" pitchFamily="2" charset="-79"/>
              </a:rPr>
              <a:t>דֶּֽבֶר</a:t>
            </a:r>
            <a:r>
              <a:rPr lang="en-US" altLang="en-US" sz="4000" dirty="0">
                <a:latin typeface="Arial Rounded MT Bold" panose="020F0704030504030204" pitchFamily="34" charset="0"/>
                <a:cs typeface="Vilna" pitchFamily="2" charset="-79"/>
              </a:rPr>
              <a:t>   	Cattle disease    [De-</a:t>
            </a:r>
            <a:r>
              <a:rPr lang="en-US" altLang="en-US" sz="4000" dirty="0" err="1">
                <a:latin typeface="Arial Rounded MT Bold" panose="020F0704030504030204" pitchFamily="34" charset="0"/>
                <a:cs typeface="Vilna" pitchFamily="2" charset="-79"/>
              </a:rPr>
              <a:t>ver</a:t>
            </a:r>
            <a:r>
              <a:rPr lang="en-US" altLang="en-US" sz="4000" dirty="0">
                <a:latin typeface="Arial Rounded MT Bold" panose="020F0704030504030204" pitchFamily="34" charset="0"/>
                <a:cs typeface="Vilna" pitchFamily="2" charset="-79"/>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C0390083-0C6C-4220-AD39-DE753AFD07D6}"/>
              </a:ext>
            </a:extLst>
          </p:cNvPr>
          <p:cNvSpPr>
            <a:spLocks noGrp="1" noChangeArrowheads="1"/>
          </p:cNvSpPr>
          <p:nvPr>
            <p:ph type="subTitle" idx="1"/>
          </p:nvPr>
        </p:nvSpPr>
        <p:spPr>
          <a:xfrm>
            <a:off x="381000" y="285750"/>
            <a:ext cx="8153400" cy="4648200"/>
          </a:xfrm>
        </p:spPr>
        <p:txBody>
          <a:bodyPr/>
          <a:lstStyle/>
          <a:p>
            <a:pPr algn="l">
              <a:lnSpc>
                <a:spcPct val="90000"/>
              </a:lnSpc>
              <a:spcBef>
                <a:spcPct val="0"/>
              </a:spcBef>
            </a:pPr>
            <a:r>
              <a:rPr lang="he-IL" altLang="en-US" sz="3600" b="1" dirty="0">
                <a:latin typeface="Arial Rounded MT Bold" panose="020F0704030504030204" pitchFamily="34" charset="0"/>
                <a:cs typeface="Vilna" pitchFamily="2" charset="-79"/>
              </a:rPr>
              <a:t>שְׁחִין</a:t>
            </a:r>
            <a:r>
              <a:rPr lang="en-US" altLang="en-US" sz="4000" dirty="0">
                <a:latin typeface="Arial Rounded MT Bold" panose="020F0704030504030204" pitchFamily="34" charset="0"/>
                <a:cs typeface="Vilna" pitchFamily="2" charset="-79"/>
              </a:rPr>
              <a:t>   	Boils     [</a:t>
            </a:r>
            <a:r>
              <a:rPr lang="en-US" altLang="en-US" sz="4000" dirty="0" err="1">
                <a:latin typeface="Arial Rounded MT Bold" panose="020F0704030504030204" pitchFamily="34" charset="0"/>
                <a:cs typeface="Vilna" pitchFamily="2" charset="-79"/>
              </a:rPr>
              <a:t>Sh'kheen</a:t>
            </a:r>
            <a:r>
              <a:rPr lang="en-US" altLang="en-US" sz="4000" dirty="0">
                <a:latin typeface="Arial Rounded MT Bold" panose="020F0704030504030204" pitchFamily="34" charset="0"/>
                <a:cs typeface="Vilna" pitchFamily="2" charset="-79"/>
              </a:rPr>
              <a:t>]</a:t>
            </a:r>
          </a:p>
          <a:p>
            <a:pPr algn="l">
              <a:lnSpc>
                <a:spcPct val="90000"/>
              </a:lnSpc>
              <a:spcBef>
                <a:spcPct val="0"/>
              </a:spcBef>
            </a:pPr>
            <a:r>
              <a:rPr lang="en-US" altLang="en-US" sz="4000" dirty="0">
                <a:latin typeface="Arial Rounded MT Bold" panose="020F0704030504030204" pitchFamily="34" charset="0"/>
                <a:cs typeface="Vilna" pitchFamily="2" charset="-79"/>
              </a:rPr>
              <a:t> </a:t>
            </a:r>
            <a:r>
              <a:rPr lang="he-IL" altLang="en-US" sz="4400" b="1" dirty="0">
                <a:latin typeface="Arial Rounded MT Bold" panose="020F0704030504030204" pitchFamily="34" charset="0"/>
                <a:cs typeface="Vilna" pitchFamily="2" charset="-79"/>
              </a:rPr>
              <a:t>בָּרָד</a:t>
            </a:r>
            <a:r>
              <a:rPr lang="en-US" altLang="en-US" sz="4000" dirty="0">
                <a:latin typeface="Arial Rounded MT Bold" panose="020F0704030504030204" pitchFamily="34" charset="0"/>
                <a:cs typeface="Vilna" pitchFamily="2" charset="-79"/>
              </a:rPr>
              <a:t>   	Hail    [Ba-rad]</a:t>
            </a:r>
          </a:p>
          <a:p>
            <a:pPr algn="l">
              <a:lnSpc>
                <a:spcPct val="90000"/>
              </a:lnSpc>
              <a:spcBef>
                <a:spcPct val="0"/>
              </a:spcBef>
            </a:pPr>
            <a:r>
              <a:rPr lang="en-US" altLang="en-US" sz="4000" dirty="0">
                <a:latin typeface="Arial Rounded MT Bold" panose="020F0704030504030204" pitchFamily="34" charset="0"/>
                <a:cs typeface="Vilna" pitchFamily="2" charset="-79"/>
              </a:rPr>
              <a:t> </a:t>
            </a:r>
            <a:r>
              <a:rPr lang="he-IL" altLang="en-US" sz="4400" b="1" dirty="0">
                <a:latin typeface="Arial Rounded MT Bold" panose="020F0704030504030204" pitchFamily="34" charset="0"/>
                <a:cs typeface="Vilna" pitchFamily="2" charset="-79"/>
              </a:rPr>
              <a:t>אַרְבֶּה</a:t>
            </a:r>
            <a:r>
              <a:rPr lang="en-US" altLang="en-US" sz="4000" dirty="0">
                <a:latin typeface="Arial Rounded MT Bold" panose="020F0704030504030204" pitchFamily="34" charset="0"/>
                <a:cs typeface="Vilna" pitchFamily="2" charset="-79"/>
              </a:rPr>
              <a:t>   	Locusts     [</a:t>
            </a:r>
            <a:r>
              <a:rPr lang="en-US" altLang="en-US" sz="4000" dirty="0" err="1">
                <a:latin typeface="Arial Rounded MT Bold" panose="020F0704030504030204" pitchFamily="34" charset="0"/>
                <a:cs typeface="Vilna" pitchFamily="2" charset="-79"/>
              </a:rPr>
              <a:t>Ar-beh</a:t>
            </a:r>
            <a:r>
              <a:rPr lang="en-US" altLang="en-US" sz="4000" dirty="0">
                <a:latin typeface="Arial Rounded MT Bold" panose="020F0704030504030204" pitchFamily="34" charset="0"/>
                <a:cs typeface="Vilna" pitchFamily="2" charset="-79"/>
              </a:rPr>
              <a:t>]</a:t>
            </a:r>
          </a:p>
          <a:p>
            <a:pPr algn="l">
              <a:lnSpc>
                <a:spcPct val="90000"/>
              </a:lnSpc>
              <a:spcBef>
                <a:spcPct val="0"/>
              </a:spcBef>
            </a:pPr>
            <a:r>
              <a:rPr lang="en-US" altLang="en-US" sz="4000" dirty="0">
                <a:latin typeface="Arial Rounded MT Bold" panose="020F0704030504030204" pitchFamily="34" charset="0"/>
                <a:cs typeface="Vilna" pitchFamily="2" charset="-79"/>
              </a:rPr>
              <a:t> </a:t>
            </a:r>
            <a:r>
              <a:rPr lang="he-IL" altLang="en-US" sz="4400" b="1" dirty="0">
                <a:latin typeface="Arial Rounded MT Bold" panose="020F0704030504030204" pitchFamily="34" charset="0"/>
                <a:cs typeface="Vilna" pitchFamily="2" charset="-79"/>
              </a:rPr>
              <a:t>חֹֽשֶׁךְ</a:t>
            </a:r>
            <a:r>
              <a:rPr lang="en-US" altLang="en-US" sz="4000" dirty="0">
                <a:latin typeface="Arial Rounded MT Bold" panose="020F0704030504030204" pitchFamily="34" charset="0"/>
                <a:cs typeface="Vilna" pitchFamily="2" charset="-79"/>
              </a:rPr>
              <a:t> 	Darkness     [Kho-</a:t>
            </a:r>
            <a:r>
              <a:rPr lang="en-US" altLang="en-US" sz="4000" dirty="0" err="1">
                <a:latin typeface="Arial Rounded MT Bold" panose="020F0704030504030204" pitchFamily="34" charset="0"/>
                <a:cs typeface="Vilna" pitchFamily="2" charset="-79"/>
              </a:rPr>
              <a:t>shkh</a:t>
            </a:r>
            <a:r>
              <a:rPr lang="en-US" altLang="en-US" sz="4000" dirty="0">
                <a:latin typeface="Arial Rounded MT Bold" panose="020F0704030504030204" pitchFamily="34" charset="0"/>
                <a:cs typeface="Vilna" pitchFamily="2" charset="-79"/>
              </a:rPr>
              <a:t>]    </a:t>
            </a:r>
          </a:p>
          <a:p>
            <a:pPr algn="l">
              <a:lnSpc>
                <a:spcPct val="90000"/>
              </a:lnSpc>
              <a:spcBef>
                <a:spcPct val="0"/>
              </a:spcBef>
            </a:pPr>
            <a:r>
              <a:rPr lang="en-US" altLang="en-US" sz="4000" dirty="0">
                <a:latin typeface="Arial Rounded MT Bold" panose="020F0704030504030204" pitchFamily="34" charset="0"/>
                <a:cs typeface="Vilna" pitchFamily="2" charset="-79"/>
              </a:rPr>
              <a:t> </a:t>
            </a:r>
            <a:r>
              <a:rPr lang="he-IL" altLang="en-US" sz="4400" b="1" dirty="0">
                <a:latin typeface="Arial Rounded MT Bold" panose="020F0704030504030204" pitchFamily="34" charset="0"/>
                <a:cs typeface="Vilna" pitchFamily="2" charset="-79"/>
              </a:rPr>
              <a:t>מַכַּת בְּכוֹרוֹת</a:t>
            </a:r>
            <a:r>
              <a:rPr lang="en-US" altLang="en-US" sz="4400" b="1" dirty="0">
                <a:latin typeface="Arial Rounded MT Bold" panose="020F0704030504030204" pitchFamily="34" charset="0"/>
                <a:cs typeface="Vilna" pitchFamily="2" charset="-79"/>
              </a:rPr>
              <a:t> </a:t>
            </a:r>
            <a:r>
              <a:rPr lang="en-US" altLang="en-US" sz="4000" dirty="0">
                <a:latin typeface="Arial Rounded MT Bold" panose="020F0704030504030204" pitchFamily="34" charset="0"/>
                <a:cs typeface="Vilna" pitchFamily="2" charset="-79"/>
              </a:rPr>
              <a:t>Death of the firstborn  [Ma-kat  </a:t>
            </a:r>
            <a:r>
              <a:rPr lang="en-US" altLang="en-US" sz="4000" dirty="0" err="1">
                <a:latin typeface="Arial Rounded MT Bold" panose="020F0704030504030204" pitchFamily="34" charset="0"/>
                <a:cs typeface="Vilna" pitchFamily="2" charset="-79"/>
              </a:rPr>
              <a:t>b'kho</a:t>
            </a:r>
            <a:r>
              <a:rPr lang="en-US" altLang="en-US" sz="4000" dirty="0">
                <a:latin typeface="Arial Rounded MT Bold" panose="020F0704030504030204" pitchFamily="34" charset="0"/>
                <a:cs typeface="Vilna" pitchFamily="2" charset="-79"/>
              </a:rPr>
              <a:t>-rot]</a:t>
            </a:r>
          </a:p>
        </p:txBody>
      </p:sp>
    </p:spTree>
    <p:extLst>
      <p:ext uri="{BB962C8B-B14F-4D97-AF65-F5344CB8AC3E}">
        <p14:creationId xmlns:p14="http://schemas.microsoft.com/office/powerpoint/2010/main" val="2169285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5B274C43-F18D-41F5-A481-48E61912E95C}"/>
              </a:ext>
            </a:extLst>
          </p:cNvPr>
          <p:cNvSpPr>
            <a:spLocks noGrp="1" noChangeArrowheads="1"/>
          </p:cNvSpPr>
          <p:nvPr>
            <p:ph type="subTitle" idx="1"/>
          </p:nvPr>
        </p:nvSpPr>
        <p:spPr>
          <a:xfrm>
            <a:off x="1447800" y="361950"/>
            <a:ext cx="6553200" cy="4191000"/>
          </a:xfrm>
        </p:spPr>
        <p:txBody>
          <a:bodyPr/>
          <a:lstStyle/>
          <a:p>
            <a:pPr rtl="1">
              <a:spcBef>
                <a:spcPct val="0"/>
              </a:spcBef>
            </a:pPr>
            <a:r>
              <a:rPr lang="en-US" altLang="en-US" sz="3600" dirty="0">
                <a:latin typeface="Arial Rounded MT Bold" panose="020F0704030504030204" pitchFamily="34" charset="0"/>
                <a:cs typeface="Vilna" pitchFamily="2" charset="-79"/>
              </a:rPr>
              <a:t> DI-YAY-NOO   </a:t>
            </a:r>
            <a:r>
              <a:rPr lang="en-US" altLang="en-US" sz="4800" b="1" dirty="0">
                <a:latin typeface="Arial Rounded MT Bold" panose="020F0704030504030204" pitchFamily="34" charset="0"/>
                <a:cs typeface="Vilna" pitchFamily="2" charset="-79"/>
              </a:rPr>
              <a:t> </a:t>
            </a:r>
            <a:r>
              <a:rPr lang="he-IL" altLang="en-US" sz="4800" b="1" dirty="0">
                <a:latin typeface="Arial Rounded MT Bold" panose="020F0704030504030204" pitchFamily="34" charset="0"/>
                <a:cs typeface="Vilna" pitchFamily="2" charset="-79"/>
              </a:rPr>
              <a:t>דַּיֵנוּ</a:t>
            </a:r>
            <a:endParaRPr lang="en-US" altLang="en-US" sz="4800" b="1" dirty="0">
              <a:latin typeface="Arial Rounded MT Bold" panose="020F0704030504030204" pitchFamily="34" charset="0"/>
              <a:cs typeface="Vilna" pitchFamily="2" charset="-79"/>
            </a:endParaRPr>
          </a:p>
          <a:p>
            <a:pPr>
              <a:spcBef>
                <a:spcPct val="0"/>
              </a:spcBef>
            </a:pPr>
            <a:r>
              <a:rPr lang="en-US" altLang="en-US" sz="4000" dirty="0">
                <a:latin typeface="Arial Rounded MT Bold" panose="020F0704030504030204" pitchFamily="34" charset="0"/>
                <a:cs typeface="Vilna" pitchFamily="2" charset="-79"/>
              </a:rPr>
              <a:t>It would have </a:t>
            </a:r>
          </a:p>
          <a:p>
            <a:pPr>
              <a:spcBef>
                <a:spcPct val="0"/>
              </a:spcBef>
            </a:pPr>
            <a:r>
              <a:rPr lang="en-US" altLang="en-US" sz="4000" dirty="0">
                <a:latin typeface="Arial Rounded MT Bold" panose="020F0704030504030204" pitchFamily="34" charset="0"/>
                <a:cs typeface="Vilna" pitchFamily="2" charset="-79"/>
              </a:rPr>
              <a:t>been enough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Rectangle 2">
            <a:extLst>
              <a:ext uri="{FF2B5EF4-FFF2-40B4-BE49-F238E27FC236}">
                <a16:creationId xmlns:a16="http://schemas.microsoft.com/office/drawing/2014/main" id="{BE0A8CC3-C56D-4ADB-B042-AED8337B681E}"/>
              </a:ext>
            </a:extLst>
          </p:cNvPr>
          <p:cNvSpPr>
            <a:spLocks noGrp="1" noChangeArrowheads="1"/>
          </p:cNvSpPr>
          <p:nvPr>
            <p:ph type="subTitle" idx="1"/>
          </p:nvPr>
        </p:nvSpPr>
        <p:spPr>
          <a:xfrm>
            <a:off x="457200" y="285750"/>
            <a:ext cx="8305800" cy="4495800"/>
          </a:xfrm>
        </p:spPr>
        <p:txBody>
          <a:bodyPr/>
          <a:lstStyle/>
          <a:p>
            <a:pPr rtl="1">
              <a:lnSpc>
                <a:spcPct val="90000"/>
              </a:lnSpc>
            </a:pPr>
            <a:r>
              <a:rPr lang="he-IL" altLang="en-US" sz="4500" dirty="0">
                <a:solidFill>
                  <a:srgbClr val="FFFF66"/>
                </a:solidFill>
              </a:rPr>
              <a:t>א</a:t>
            </a:r>
            <a:r>
              <a:rPr lang="he-IL" altLang="en-US" sz="4500" b="1" dirty="0">
                <a:solidFill>
                  <a:srgbClr val="FFFF66"/>
                </a:solidFill>
                <a:latin typeface="David" panose="020E0502060401010101" pitchFamily="34" charset="-79"/>
                <a:cs typeface="David" panose="020E0502060401010101" pitchFamily="34" charset="-79"/>
              </a:rPr>
              <a:t>ִלּוּ אִלּוּ הוֹצִיאָֽנוּ, הוֹצִיאָֽנוּ מִמִּצְרַֽיִם</a:t>
            </a:r>
            <a:r>
              <a:rPr lang="he-IL" altLang="en-US" sz="4500" b="1" dirty="0">
                <a:latin typeface="David" panose="020E0502060401010101" pitchFamily="34" charset="-79"/>
                <a:cs typeface="David" panose="020E0502060401010101" pitchFamily="34" charset="-79"/>
              </a:rPr>
              <a:t>,</a:t>
            </a:r>
            <a:endParaRPr lang="en-US" altLang="en-US" sz="4500" b="1" dirty="0">
              <a:latin typeface="David" panose="020E0502060401010101" pitchFamily="34" charset="-79"/>
              <a:cs typeface="David" panose="020E0502060401010101" pitchFamily="34" charset="-79"/>
            </a:endParaRPr>
          </a:p>
          <a:p>
            <a:pPr rtl="1">
              <a:lnSpc>
                <a:spcPct val="90000"/>
              </a:lnSpc>
            </a:pPr>
            <a:r>
              <a:rPr lang="en-US" altLang="en-US" sz="3000" b="1" i="1" dirty="0" err="1"/>
              <a:t>Ee</a:t>
            </a:r>
            <a:r>
              <a:rPr lang="en-US" altLang="en-US" sz="3000" b="1" i="1" dirty="0"/>
              <a:t> loo, </a:t>
            </a:r>
            <a:r>
              <a:rPr lang="en-US" altLang="en-US" sz="3000" b="1" i="1" dirty="0" err="1"/>
              <a:t>ee</a:t>
            </a:r>
            <a:r>
              <a:rPr lang="en-US" altLang="en-US" sz="3000" b="1" i="1" dirty="0"/>
              <a:t>-loo ho-</a:t>
            </a:r>
            <a:r>
              <a:rPr lang="en-US" altLang="en-US" sz="3000" b="1" i="1" dirty="0" err="1"/>
              <a:t>tsee</a:t>
            </a:r>
            <a:r>
              <a:rPr lang="en-US" altLang="en-US" sz="3000" b="1" i="1" dirty="0"/>
              <a:t>-ah-</a:t>
            </a:r>
            <a:r>
              <a:rPr lang="en-US" altLang="en-US" sz="3000" b="1" i="1" dirty="0" err="1"/>
              <a:t>noo</a:t>
            </a:r>
            <a:r>
              <a:rPr lang="en-US" altLang="en-US" sz="3000" b="1" i="1" dirty="0"/>
              <a:t>, </a:t>
            </a:r>
          </a:p>
          <a:p>
            <a:pPr rtl="1">
              <a:lnSpc>
                <a:spcPct val="90000"/>
              </a:lnSpc>
            </a:pPr>
            <a:r>
              <a:rPr lang="en-US" altLang="en-US" sz="3000" b="1" i="1" dirty="0"/>
              <a:t>ho-</a:t>
            </a:r>
            <a:r>
              <a:rPr lang="en-US" altLang="en-US" sz="3000" b="1" i="1" dirty="0" err="1"/>
              <a:t>tsee</a:t>
            </a:r>
            <a:r>
              <a:rPr lang="en-US" altLang="en-US" sz="3000" b="1" i="1" dirty="0"/>
              <a:t>-ah-</a:t>
            </a:r>
            <a:r>
              <a:rPr lang="en-US" altLang="en-US" sz="3000" b="1" i="1" dirty="0" err="1"/>
              <a:t>noo</a:t>
            </a:r>
            <a:r>
              <a:rPr lang="en-US" altLang="en-US" sz="3000" b="1" i="1" dirty="0"/>
              <a:t> mee-Meets-</a:t>
            </a:r>
            <a:r>
              <a:rPr lang="en-US" altLang="en-US" sz="3000" b="1" i="1" dirty="0" err="1"/>
              <a:t>ri</a:t>
            </a:r>
            <a:r>
              <a:rPr lang="en-US" altLang="en-US" sz="3000" b="1" i="1" dirty="0"/>
              <a:t>-</a:t>
            </a:r>
            <a:r>
              <a:rPr lang="en-US" altLang="en-US" sz="3000" b="1" i="1" dirty="0" err="1"/>
              <a:t>eem</a:t>
            </a:r>
            <a:r>
              <a:rPr lang="en-US" altLang="en-US" sz="3000" b="1" i="1" dirty="0"/>
              <a:t>,</a:t>
            </a:r>
            <a:r>
              <a:rPr lang="he-IL" altLang="en-US" sz="4050" dirty="0"/>
              <a:t> </a:t>
            </a:r>
          </a:p>
          <a:p>
            <a:pPr rtl="1">
              <a:lnSpc>
                <a:spcPct val="90000"/>
              </a:lnSpc>
            </a:pPr>
            <a:r>
              <a:rPr lang="he-IL" altLang="en-US" sz="4500" b="1" dirty="0">
                <a:solidFill>
                  <a:srgbClr val="FFFF66"/>
                </a:solidFill>
                <a:latin typeface="David" panose="020E0502060401010101" pitchFamily="34" charset="-79"/>
                <a:cs typeface="David" panose="020E0502060401010101" pitchFamily="34" charset="-79"/>
              </a:rPr>
              <a:t>הוֹצִיאָֽנוּ מִמִּצְרַֽיִם,</a:t>
            </a:r>
            <a:endParaRPr lang="en-US" altLang="en-US" sz="4500" b="1" dirty="0">
              <a:solidFill>
                <a:srgbClr val="FFFF66"/>
              </a:solidFill>
              <a:latin typeface="David" panose="020E0502060401010101" pitchFamily="34" charset="-79"/>
              <a:cs typeface="David" panose="020E0502060401010101" pitchFamily="34" charset="-79"/>
            </a:endParaRPr>
          </a:p>
          <a:p>
            <a:pPr rtl="1">
              <a:spcBef>
                <a:spcPct val="0"/>
              </a:spcBef>
            </a:pPr>
            <a:r>
              <a:rPr lang="en-US" altLang="en-US" sz="3000" b="1" i="1" dirty="0"/>
              <a:t>ho-</a:t>
            </a:r>
            <a:r>
              <a:rPr lang="en-US" altLang="en-US" sz="3000" b="1" i="1" dirty="0" err="1"/>
              <a:t>tsee</a:t>
            </a:r>
            <a:r>
              <a:rPr lang="en-US" altLang="en-US" sz="3000" b="1" i="1" dirty="0"/>
              <a:t>-ah-</a:t>
            </a:r>
            <a:r>
              <a:rPr lang="en-US" altLang="en-US" sz="3000" b="1" i="1" dirty="0" err="1"/>
              <a:t>noo</a:t>
            </a:r>
            <a:r>
              <a:rPr lang="en-US" altLang="en-US" sz="3000" b="1" i="1" dirty="0"/>
              <a:t> mee-Meets-</a:t>
            </a:r>
            <a:r>
              <a:rPr lang="en-US" altLang="en-US" sz="3000" b="1" i="1" dirty="0" err="1"/>
              <a:t>ri</a:t>
            </a:r>
            <a:r>
              <a:rPr lang="en-US" altLang="en-US" sz="3000" b="1" i="1" dirty="0"/>
              <a:t>-</a:t>
            </a:r>
            <a:r>
              <a:rPr lang="en-US" altLang="en-US" sz="3000" b="1" i="1" dirty="0" err="1"/>
              <a:t>eem</a:t>
            </a:r>
            <a:r>
              <a:rPr lang="en-US" altLang="en-US" sz="3000" b="1" i="1" dirty="0"/>
              <a:t>,</a:t>
            </a:r>
            <a:r>
              <a:rPr lang="he-IL" altLang="en-US" sz="4050" dirty="0"/>
              <a:t> </a:t>
            </a:r>
            <a:r>
              <a:rPr lang="he-IL" altLang="en-US" sz="4500" b="1" dirty="0">
                <a:solidFill>
                  <a:srgbClr val="FFFF66"/>
                </a:solidFill>
                <a:latin typeface="David" panose="020E0502060401010101" pitchFamily="34" charset="-79"/>
                <a:cs typeface="David" panose="020E0502060401010101" pitchFamily="34" charset="-79"/>
              </a:rPr>
              <a:t>דַּיֵּנוּ</a:t>
            </a:r>
            <a:r>
              <a:rPr lang="he-IL" altLang="en-US" sz="4500" dirty="0">
                <a:solidFill>
                  <a:srgbClr val="FFFF66"/>
                </a:solidFill>
              </a:rPr>
              <a:t>:</a:t>
            </a:r>
            <a:r>
              <a:rPr lang="en-US" altLang="en-US" sz="4500" dirty="0">
                <a:solidFill>
                  <a:srgbClr val="FFFF66"/>
                </a:solidFill>
              </a:rPr>
              <a:t>   </a:t>
            </a:r>
            <a:r>
              <a:rPr lang="en-US" altLang="en-US" sz="3000" b="1" i="1" dirty="0"/>
              <a:t>Di-yay-nu        </a:t>
            </a:r>
          </a:p>
          <a:p>
            <a:pPr>
              <a:lnSpc>
                <a:spcPct val="90000"/>
              </a:lnSpc>
            </a:pPr>
            <a:r>
              <a:rPr lang="en-US" altLang="en-US" sz="3000" dirty="0"/>
              <a:t>[Had He brought us out of Egypt, </a:t>
            </a:r>
          </a:p>
          <a:p>
            <a:pPr>
              <a:lnSpc>
                <a:spcPct val="90000"/>
              </a:lnSpc>
            </a:pPr>
            <a:r>
              <a:rPr lang="en-US" altLang="en-US" sz="3000" dirty="0"/>
              <a:t>It would have been enough.]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584200" y="440689"/>
            <a:ext cx="7639648" cy="4236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076" name="Picture 4" descr="Smiling and its Many Health Benefits - Parma Ridge Social Blog">
            <a:extLst>
              <a:ext uri="{FF2B5EF4-FFF2-40B4-BE49-F238E27FC236}">
                <a16:creationId xmlns:a16="http://schemas.microsoft.com/office/drawing/2014/main" id="{433C34BE-DEE3-4895-8B34-5E199BB43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11427"/>
            <a:ext cx="8334162" cy="4217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731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Expression of Gratefulness for healing:</a:t>
            </a:r>
          </a:p>
          <a:p>
            <a:pPr marL="0" indent="0" algn="ctr">
              <a:buNone/>
            </a:pPr>
            <a:r>
              <a:rPr lang="en-US" sz="4000" dirty="0"/>
              <a:t>Linda </a:t>
            </a:r>
            <a:r>
              <a:rPr lang="en-US" sz="4000" dirty="0" err="1"/>
              <a:t>Elser</a:t>
            </a:r>
            <a:r>
              <a:rPr lang="en-US" sz="4000" dirty="0"/>
              <a:t> testimony</a:t>
            </a:r>
          </a:p>
        </p:txBody>
      </p:sp>
    </p:spTree>
    <p:extLst>
      <p:ext uri="{BB962C8B-B14F-4D97-AF65-F5344CB8AC3E}">
        <p14:creationId xmlns:p14="http://schemas.microsoft.com/office/powerpoint/2010/main" val="3329240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   </a:t>
            </a:r>
          </a:p>
        </p:txBody>
      </p:sp>
      <p:pic>
        <p:nvPicPr>
          <p:cNvPr id="6" name="Picture 5">
            <a:extLst>
              <a:ext uri="{FF2B5EF4-FFF2-40B4-BE49-F238E27FC236}">
                <a16:creationId xmlns:a16="http://schemas.microsoft.com/office/drawing/2014/main" id="{4B6D1732-D66E-4CE6-BB5A-EE4ABF873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71450"/>
            <a:ext cx="8305800" cy="4672013"/>
          </a:xfrm>
          <a:prstGeom prst="rect">
            <a:avLst/>
          </a:prstGeom>
        </p:spPr>
      </p:pic>
      <p:sp>
        <p:nvSpPr>
          <p:cNvPr id="7" name="TextBox 6">
            <a:extLst>
              <a:ext uri="{FF2B5EF4-FFF2-40B4-BE49-F238E27FC236}">
                <a16:creationId xmlns:a16="http://schemas.microsoft.com/office/drawing/2014/main" id="{268FE126-D47D-4BA0-8BF5-65BE004BD5CF}"/>
              </a:ext>
            </a:extLst>
          </p:cNvPr>
          <p:cNvSpPr txBox="1"/>
          <p:nvPr/>
        </p:nvSpPr>
        <p:spPr>
          <a:xfrm>
            <a:off x="609600" y="3638550"/>
            <a:ext cx="4674228" cy="1015663"/>
          </a:xfrm>
          <a:prstGeom prst="rect">
            <a:avLst/>
          </a:prstGeom>
          <a:noFill/>
        </p:spPr>
        <p:txBody>
          <a:bodyPr wrap="none" rtlCol="0">
            <a:spAutoFit/>
          </a:bodyPr>
          <a:lstStyle/>
          <a:p>
            <a:pPr algn="l"/>
            <a:r>
              <a:rPr lang="en-US" altLang="en-US" sz="6000" baseline="30000" dirty="0">
                <a:solidFill>
                  <a:schemeClr val="bg1"/>
                </a:solidFill>
                <a:latin typeface="Arial Rounded MT Bold" panose="020F0704030504030204" pitchFamily="34" charset="0"/>
                <a:cs typeface="Vilna" pitchFamily="2" charset="-79"/>
              </a:rPr>
              <a:t>Lk 22.14-19 </a:t>
            </a:r>
            <a:r>
              <a:rPr lang="en-US" sz="6000" baseline="30000" dirty="0">
                <a:cs typeface="Vilna" pitchFamily="2" charset="-79"/>
              </a:rPr>
              <a:t>Part 2</a:t>
            </a:r>
            <a:endParaRPr lang="en-US" sz="6000" dirty="0"/>
          </a:p>
        </p:txBody>
      </p:sp>
    </p:spTree>
    <p:extLst>
      <p:ext uri="{BB962C8B-B14F-4D97-AF65-F5344CB8AC3E}">
        <p14:creationId xmlns:p14="http://schemas.microsoft.com/office/powerpoint/2010/main" val="1988673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altLang="en-US" sz="4000" baseline="30000" dirty="0">
                <a:solidFill>
                  <a:schemeClr val="bg1"/>
                </a:solidFill>
                <a:latin typeface="Arial Rounded MT Bold" panose="020F0704030504030204" pitchFamily="34" charset="0"/>
                <a:cs typeface="Vilna" pitchFamily="2" charset="-79"/>
              </a:rPr>
              <a:t>Lk 22.14-15</a:t>
            </a:r>
            <a:r>
              <a:rPr lang="en-US" altLang="en-US" sz="4000" dirty="0">
                <a:solidFill>
                  <a:schemeClr val="bg1"/>
                </a:solidFill>
                <a:latin typeface="Arial Rounded MT Bold" panose="020F0704030504030204" pitchFamily="34" charset="0"/>
                <a:cs typeface="Vilna" pitchFamily="2" charset="-79"/>
              </a:rPr>
              <a:t> When the time came, Yeshua and the emissaries reclined at the table, and he said to them, "I have really wanted so much to celebrate this Seder </a:t>
            </a:r>
            <a:r>
              <a:rPr lang="en-US" altLang="en-US" sz="4000" dirty="0">
                <a:solidFill>
                  <a:srgbClr val="FFFF66"/>
                </a:solidFill>
                <a:latin typeface="Arial Rounded MT Bold" panose="020F0704030504030204" pitchFamily="34" charset="0"/>
                <a:cs typeface="Vilna" pitchFamily="2" charset="-79"/>
              </a:rPr>
              <a:t>with you</a:t>
            </a:r>
            <a:r>
              <a:rPr lang="en-US" altLang="en-US" sz="4000" dirty="0">
                <a:solidFill>
                  <a:schemeClr val="bg1"/>
                </a:solidFill>
                <a:latin typeface="Arial Rounded MT Bold" panose="020F0704030504030204" pitchFamily="34" charset="0"/>
                <a:cs typeface="Vilna" pitchFamily="2" charset="-79"/>
              </a:rPr>
              <a:t> before I die!</a:t>
            </a:r>
            <a:endParaRPr lang="en-US" sz="4000" dirty="0"/>
          </a:p>
        </p:txBody>
      </p:sp>
    </p:spTree>
    <p:extLst>
      <p:ext uri="{BB962C8B-B14F-4D97-AF65-F5344CB8AC3E}">
        <p14:creationId xmlns:p14="http://schemas.microsoft.com/office/powerpoint/2010/main" val="4198343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Passover is relational “with you.”</a:t>
            </a:r>
          </a:p>
          <a:p>
            <a:r>
              <a:rPr lang="en-US" sz="4000" dirty="0"/>
              <a:t>Love expressed in interaction</a:t>
            </a:r>
          </a:p>
          <a:p>
            <a:r>
              <a:rPr lang="en-US" sz="4000" u="sng" dirty="0">
                <a:solidFill>
                  <a:srgbClr val="FFFF66"/>
                </a:solidFill>
              </a:rPr>
              <a:t>Love expressed in ritual: Leaven</a:t>
            </a:r>
          </a:p>
          <a:p>
            <a:r>
              <a:rPr lang="en-US" sz="4000" dirty="0"/>
              <a:t>Love expressed in confession</a:t>
            </a:r>
          </a:p>
        </p:txBody>
      </p:sp>
    </p:spTree>
    <p:extLst>
      <p:ext uri="{BB962C8B-B14F-4D97-AF65-F5344CB8AC3E}">
        <p14:creationId xmlns:p14="http://schemas.microsoft.com/office/powerpoint/2010/main" val="174904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0"/>
            <a:ext cx="8381999" cy="5143500"/>
          </a:xfrm>
        </p:spPr>
        <p:txBody>
          <a:bodyPr>
            <a:normAutofit/>
          </a:bodyPr>
          <a:lstStyle/>
          <a:p>
            <a:endParaRPr lang="en-US" dirty="0"/>
          </a:p>
          <a:p>
            <a:endParaRPr lang="en-US" dirty="0"/>
          </a:p>
          <a:p>
            <a:r>
              <a:rPr lang="en-US" dirty="0"/>
              <a:t>Passover cleansing particulars…</a:t>
            </a:r>
          </a:p>
        </p:txBody>
      </p:sp>
    </p:spTree>
    <p:extLst>
      <p:ext uri="{BB962C8B-B14F-4D97-AF65-F5344CB8AC3E}">
        <p14:creationId xmlns:p14="http://schemas.microsoft.com/office/powerpoint/2010/main" val="4003651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0"/>
            <a:ext cx="8381999" cy="5143500"/>
          </a:xfrm>
        </p:spPr>
        <p:txBody>
          <a:bodyPr>
            <a:normAutofit lnSpcReduction="10000"/>
          </a:bodyPr>
          <a:lstStyle/>
          <a:p>
            <a:pPr rtl="1"/>
            <a:r>
              <a:rPr lang="he-IL" sz="4800" b="1" dirty="0">
                <a:solidFill>
                  <a:srgbClr val="FFFF99"/>
                </a:solidFill>
                <a:latin typeface="David" panose="020E0502060401010101" pitchFamily="34" charset="-79"/>
                <a:cs typeface="David" panose="020E0502060401010101" pitchFamily="34" charset="-79"/>
              </a:rPr>
              <a:t>שְׂאֹר </a:t>
            </a:r>
            <a:r>
              <a:rPr lang="en-US" dirty="0">
                <a:solidFill>
                  <a:srgbClr val="FFFF99"/>
                </a:solidFill>
              </a:rPr>
              <a:t>leavening agents     </a:t>
            </a:r>
            <a:r>
              <a:rPr lang="en-US" i="1" dirty="0" err="1">
                <a:solidFill>
                  <a:srgbClr val="FFFF99"/>
                </a:solidFill>
              </a:rPr>
              <a:t>s’or</a:t>
            </a:r>
            <a:r>
              <a:rPr lang="he-IL" dirty="0">
                <a:solidFill>
                  <a:srgbClr val="FFFF99"/>
                </a:solidFill>
              </a:rPr>
              <a:t>  </a:t>
            </a:r>
            <a:endParaRPr lang="en-US" sz="4800" b="1" dirty="0">
              <a:solidFill>
                <a:srgbClr val="FFFF99"/>
              </a:solidFill>
              <a:latin typeface="David" panose="020E0502060401010101" pitchFamily="34" charset="-79"/>
              <a:cs typeface="David" panose="020E0502060401010101" pitchFamily="34" charset="-79"/>
            </a:endParaRPr>
          </a:p>
          <a:p>
            <a:pPr rtl="1"/>
            <a:r>
              <a:rPr lang="he-IL" sz="4800" b="1" dirty="0">
                <a:solidFill>
                  <a:srgbClr val="FFFF99"/>
                </a:solidFill>
                <a:latin typeface="David" panose="020E0502060401010101" pitchFamily="34" charset="-79"/>
                <a:cs typeface="David" panose="020E0502060401010101" pitchFamily="34" charset="-79"/>
              </a:rPr>
              <a:t>חָמֵץ </a:t>
            </a:r>
            <a:r>
              <a:rPr lang="en-US" dirty="0">
                <a:solidFill>
                  <a:srgbClr val="FFFF99"/>
                </a:solidFill>
              </a:rPr>
              <a:t>leavened food  </a:t>
            </a:r>
            <a:r>
              <a:rPr lang="en-US" i="1" dirty="0" err="1">
                <a:solidFill>
                  <a:srgbClr val="FFFF99"/>
                </a:solidFill>
              </a:rPr>
              <a:t>khametz</a:t>
            </a:r>
            <a:endParaRPr lang="en-US" i="1" dirty="0">
              <a:solidFill>
                <a:srgbClr val="FFFF99"/>
              </a:solidFill>
            </a:endParaRPr>
          </a:p>
          <a:p>
            <a:pPr algn="l" rtl="1"/>
            <a:r>
              <a:rPr lang="en-US" i="1" dirty="0" err="1"/>
              <a:t>Khametz</a:t>
            </a:r>
            <a:r>
              <a:rPr lang="en-US" dirty="0"/>
              <a:t> is a product that is both made from </a:t>
            </a:r>
            <a:r>
              <a:rPr lang="en-US" dirty="0">
                <a:solidFill>
                  <a:srgbClr val="FFFF99"/>
                </a:solidFill>
              </a:rPr>
              <a:t>one of five types of grain </a:t>
            </a:r>
            <a:r>
              <a:rPr lang="en-US" dirty="0"/>
              <a:t>and has been combined with water and left to stand raw for longer than eighteen minutes and </a:t>
            </a:r>
            <a:r>
              <a:rPr lang="en-US" dirty="0">
                <a:solidFill>
                  <a:srgbClr val="FFFF99"/>
                </a:solidFill>
              </a:rPr>
              <a:t>becomes leavened</a:t>
            </a:r>
            <a:r>
              <a:rPr lang="en-US" dirty="0"/>
              <a:t>.</a:t>
            </a:r>
            <a:endParaRPr lang="en-US" sz="4800" b="1" i="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093461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0"/>
            <a:ext cx="8381999" cy="5143500"/>
          </a:xfrm>
        </p:spPr>
        <p:txBody>
          <a:bodyPr>
            <a:normAutofit/>
          </a:bodyPr>
          <a:lstStyle/>
          <a:p>
            <a:pPr algn="r" rtl="1"/>
            <a:r>
              <a:rPr lang="he-IL" b="1" dirty="0">
                <a:latin typeface="David" panose="020E0502060401010101" pitchFamily="34" charset="-79"/>
                <a:cs typeface="David" panose="020E0502060401010101" pitchFamily="34" charset="-79"/>
              </a:rPr>
              <a:t>חִטָּה </a:t>
            </a:r>
            <a:r>
              <a:rPr lang="en-US" i="1" dirty="0">
                <a:cs typeface="David" panose="020E0502060401010101" pitchFamily="34" charset="-79"/>
              </a:rPr>
              <a:t> </a:t>
            </a:r>
            <a:r>
              <a:rPr lang="en-US" dirty="0">
                <a:cs typeface="David" panose="020E0502060401010101" pitchFamily="34" charset="-79"/>
              </a:rPr>
              <a:t>Wheat                   </a:t>
            </a:r>
            <a:r>
              <a:rPr lang="en-US" b="1" i="1" dirty="0" err="1">
                <a:cs typeface="David" panose="020E0502060401010101" pitchFamily="34" charset="-79"/>
              </a:rPr>
              <a:t>Ḥ</a:t>
            </a:r>
            <a:r>
              <a:rPr lang="en-US" i="1" dirty="0" err="1">
                <a:cs typeface="David" panose="020E0502060401010101" pitchFamily="34" charset="-79"/>
              </a:rPr>
              <a:t>ittim</a:t>
            </a:r>
            <a:r>
              <a:rPr lang="en-US" b="1" dirty="0">
                <a:latin typeface="David" panose="020E0502060401010101" pitchFamily="34" charset="-79"/>
                <a:cs typeface="David" panose="020E0502060401010101" pitchFamily="34" charset="-79"/>
              </a:rPr>
              <a:t>,              </a:t>
            </a:r>
            <a:endParaRPr lang="en-US" dirty="0">
              <a:latin typeface="David" panose="020E0502060401010101" pitchFamily="34" charset="-79"/>
              <a:cs typeface="David" panose="020E0502060401010101" pitchFamily="34" charset="-79"/>
            </a:endParaRPr>
          </a:p>
          <a:p>
            <a:pPr algn="r" rtl="1"/>
            <a:r>
              <a:rPr lang="he-IL" b="1" dirty="0">
                <a:latin typeface="David" panose="020E0502060401010101" pitchFamily="34" charset="-79"/>
                <a:cs typeface="David" panose="020E0502060401010101" pitchFamily="34" charset="-79"/>
              </a:rPr>
              <a:t>כֻּסְמִין </a:t>
            </a:r>
            <a:r>
              <a:rPr lang="en-US" dirty="0">
                <a:cs typeface="David" panose="020E0502060401010101" pitchFamily="34" charset="-79"/>
              </a:rPr>
              <a:t>Spelt            </a:t>
            </a:r>
            <a:r>
              <a:rPr lang="en-US" i="1" dirty="0">
                <a:cs typeface="David" panose="020E0502060401010101" pitchFamily="34" charset="-79"/>
              </a:rPr>
              <a:t>      </a:t>
            </a:r>
            <a:r>
              <a:rPr lang="en-US" i="1" dirty="0" err="1">
                <a:cs typeface="David" panose="020E0502060401010101" pitchFamily="34" charset="-79"/>
              </a:rPr>
              <a:t>Kusmin</a:t>
            </a:r>
            <a:r>
              <a:rPr lang="en-US" b="1" dirty="0">
                <a:latin typeface="David" panose="020E0502060401010101" pitchFamily="34" charset="-79"/>
                <a:cs typeface="David" panose="020E0502060401010101" pitchFamily="34" charset="-79"/>
              </a:rPr>
              <a:t>,          </a:t>
            </a:r>
          </a:p>
          <a:p>
            <a:pPr algn="r" rtl="1"/>
            <a:r>
              <a:rPr lang="he-IL" b="1" dirty="0">
                <a:latin typeface="David" panose="020E0502060401010101" pitchFamily="34" charset="-79"/>
                <a:cs typeface="David" panose="020E0502060401010101" pitchFamily="34" charset="-79"/>
              </a:rPr>
              <a:t>שְׂעוֹרָה</a:t>
            </a:r>
            <a:r>
              <a:rPr lang="en-US" b="1" dirty="0">
                <a:latin typeface="David" panose="020E0502060401010101" pitchFamily="34" charset="-79"/>
                <a:cs typeface="David" panose="020E0502060401010101" pitchFamily="34" charset="-79"/>
              </a:rPr>
              <a:t>  </a:t>
            </a:r>
            <a:r>
              <a:rPr lang="he-IL" b="1" dirty="0">
                <a:latin typeface="David" panose="020E0502060401010101" pitchFamily="34" charset="-79"/>
                <a:cs typeface="David" panose="020E0502060401010101" pitchFamily="34" charset="-79"/>
              </a:rPr>
              <a:t> </a:t>
            </a:r>
            <a:r>
              <a:rPr lang="en-US" dirty="0">
                <a:cs typeface="David" panose="020E0502060401010101" pitchFamily="34" charset="-79"/>
              </a:rPr>
              <a:t>barley</a:t>
            </a:r>
            <a:r>
              <a:rPr lang="en-US" i="1" dirty="0">
                <a:cs typeface="David" panose="020E0502060401010101" pitchFamily="34" charset="-79"/>
              </a:rPr>
              <a:t>              </a:t>
            </a:r>
            <a:r>
              <a:rPr lang="en-US" i="1" dirty="0" err="1">
                <a:cs typeface="David" panose="020E0502060401010101" pitchFamily="34" charset="-79"/>
              </a:rPr>
              <a:t>Se’orah</a:t>
            </a:r>
            <a:r>
              <a:rPr lang="en-US" b="1" dirty="0">
                <a:latin typeface="David" panose="020E0502060401010101" pitchFamily="34" charset="-79"/>
                <a:cs typeface="David" panose="020E0502060401010101" pitchFamily="34" charset="-79"/>
              </a:rPr>
              <a:t>,        </a:t>
            </a:r>
          </a:p>
          <a:p>
            <a:pPr algn="r" rtl="1"/>
            <a:r>
              <a:rPr lang="he-IL" b="1" dirty="0">
                <a:latin typeface="David" panose="020E0502060401010101" pitchFamily="34" charset="-79"/>
                <a:cs typeface="David" panose="020E0502060401010101" pitchFamily="34" charset="-79"/>
              </a:rPr>
              <a:t>שִׁבֹּלֶת שׁוּעָל </a:t>
            </a:r>
            <a:r>
              <a:rPr lang="en-US" dirty="0">
                <a:cs typeface="David" panose="020E0502060401010101" pitchFamily="34" charset="-79"/>
              </a:rPr>
              <a:t>oats </a:t>
            </a:r>
            <a:r>
              <a:rPr lang="en-US" i="1" dirty="0">
                <a:cs typeface="David" panose="020E0502060401010101" pitchFamily="34" charset="-79"/>
              </a:rPr>
              <a:t>   </a:t>
            </a:r>
            <a:r>
              <a:rPr lang="en-US" i="1" dirty="0" err="1">
                <a:cs typeface="David" panose="020E0502060401010101" pitchFamily="34" charset="-79"/>
              </a:rPr>
              <a:t>Shibbolet</a:t>
            </a:r>
            <a:r>
              <a:rPr lang="en-US" i="1" dirty="0">
                <a:cs typeface="David" panose="020E0502060401010101" pitchFamily="34" charset="-79"/>
              </a:rPr>
              <a:t> </a:t>
            </a:r>
            <a:r>
              <a:rPr lang="en-US" i="1" dirty="0" err="1">
                <a:cs typeface="David" panose="020E0502060401010101" pitchFamily="34" charset="-79"/>
              </a:rPr>
              <a:t>shual</a:t>
            </a:r>
            <a:r>
              <a:rPr lang="en-US" b="1" dirty="0">
                <a:latin typeface="David" panose="020E0502060401010101" pitchFamily="34" charset="-79"/>
                <a:cs typeface="David" panose="020E0502060401010101" pitchFamily="34" charset="-79"/>
              </a:rPr>
              <a:t>, </a:t>
            </a:r>
          </a:p>
          <a:p>
            <a:pPr algn="r" rtl="1"/>
            <a:r>
              <a:rPr lang="he-IL" b="1" dirty="0">
                <a:latin typeface="David" panose="020E0502060401010101" pitchFamily="34" charset="-79"/>
                <a:cs typeface="David" panose="020E0502060401010101" pitchFamily="34" charset="-79"/>
              </a:rPr>
              <a:t>שִׁיפוֹן </a:t>
            </a:r>
            <a:r>
              <a:rPr lang="en-US" dirty="0">
                <a:latin typeface="Arial Rounded MT Bold" panose="020F0704030504030204" pitchFamily="34" charset="0"/>
                <a:cs typeface="David" panose="020E0502060401010101" pitchFamily="34" charset="-79"/>
              </a:rPr>
              <a:t>rye </a:t>
            </a:r>
            <a:r>
              <a:rPr lang="en-US" i="1" dirty="0">
                <a:latin typeface="Arial Rounded MT Bold" panose="020F0704030504030204" pitchFamily="34" charset="0"/>
                <a:cs typeface="David" panose="020E0502060401010101" pitchFamily="34" charset="-79"/>
              </a:rPr>
              <a:t>                               </a:t>
            </a:r>
            <a:r>
              <a:rPr lang="en-US" i="1" dirty="0" err="1">
                <a:latin typeface="Arial Rounded MT Bold" panose="020F0704030504030204" pitchFamily="34" charset="0"/>
                <a:cs typeface="David" panose="020E0502060401010101" pitchFamily="34" charset="-79"/>
              </a:rPr>
              <a:t>shifon</a:t>
            </a:r>
            <a:r>
              <a:rPr lang="en-US" i="1" dirty="0">
                <a:latin typeface="Arial Rounded MT Bold" panose="020F0704030504030204" pitchFamily="34" charset="0"/>
                <a:cs typeface="David" panose="020E0502060401010101" pitchFamily="34" charset="-79"/>
              </a:rPr>
              <a:t>   </a:t>
            </a:r>
            <a:endParaRPr lang="en-US"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637414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0"/>
            <a:ext cx="8381999" cy="5143500"/>
          </a:xfrm>
        </p:spPr>
        <p:txBody>
          <a:bodyPr>
            <a:normAutofit/>
          </a:bodyPr>
          <a:lstStyle/>
          <a:p>
            <a:pPr algn="l"/>
            <a:r>
              <a:rPr lang="en-US" dirty="0"/>
              <a:t>Leavening agents, such as yeast or baking soda, are not themselves </a:t>
            </a:r>
            <a:r>
              <a:rPr lang="en-US" dirty="0" err="1"/>
              <a:t>khametz</a:t>
            </a:r>
            <a:r>
              <a:rPr lang="en-US" dirty="0"/>
              <a:t>. Rather, </a:t>
            </a:r>
            <a:r>
              <a:rPr lang="en-US" dirty="0">
                <a:solidFill>
                  <a:srgbClr val="FFFF99"/>
                </a:solidFill>
              </a:rPr>
              <a:t>it is the fermented grains. </a:t>
            </a:r>
            <a:r>
              <a:rPr lang="en-US" dirty="0"/>
              <a:t>Thus yeast may be used in making </a:t>
            </a:r>
            <a:r>
              <a:rPr lang="en-US" dirty="0">
                <a:solidFill>
                  <a:srgbClr val="FFFF99"/>
                </a:solidFill>
              </a:rPr>
              <a:t>wine, and kefir.</a:t>
            </a:r>
            <a:endParaRPr lang="en-US" dirty="0"/>
          </a:p>
        </p:txBody>
      </p:sp>
    </p:spTree>
    <p:extLst>
      <p:ext uri="{BB962C8B-B14F-4D97-AF65-F5344CB8AC3E}">
        <p14:creationId xmlns:p14="http://schemas.microsoft.com/office/powerpoint/2010/main" val="2337103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0"/>
            <a:ext cx="8381999" cy="5143500"/>
          </a:xfrm>
        </p:spPr>
        <p:txBody>
          <a:bodyPr>
            <a:normAutofit/>
          </a:bodyPr>
          <a:lstStyle/>
          <a:p>
            <a:pPr algn="l"/>
            <a:r>
              <a:rPr lang="en-US" dirty="0"/>
              <a:t>Similarly, baking soda may be used in Passover baked goods made with matzoh meal and in matzoh balls. Since the matzoh meal used in those foods is already baked, the grain will not ferment.</a:t>
            </a:r>
          </a:p>
        </p:txBody>
      </p:sp>
    </p:spTree>
    <p:extLst>
      <p:ext uri="{BB962C8B-B14F-4D97-AF65-F5344CB8AC3E}">
        <p14:creationId xmlns:p14="http://schemas.microsoft.com/office/powerpoint/2010/main" val="2890832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0"/>
            <a:ext cx="8381999" cy="5143500"/>
          </a:xfrm>
        </p:spPr>
        <p:txBody>
          <a:bodyPr>
            <a:normAutofit/>
          </a:bodyPr>
          <a:lstStyle/>
          <a:p>
            <a:pPr algn="l"/>
            <a:r>
              <a:rPr lang="en-US" dirty="0"/>
              <a:t>This applies to April 3 Oneg.  Please, </a:t>
            </a:r>
            <a:r>
              <a:rPr lang="en-US" dirty="0">
                <a:solidFill>
                  <a:srgbClr val="FFFF99"/>
                </a:solidFill>
              </a:rPr>
              <a:t>no </a:t>
            </a:r>
            <a:r>
              <a:rPr lang="en-US" dirty="0" err="1">
                <a:solidFill>
                  <a:srgbClr val="FFFF99"/>
                </a:solidFill>
              </a:rPr>
              <a:t>khametz</a:t>
            </a:r>
            <a:r>
              <a:rPr lang="en-US" dirty="0">
                <a:solidFill>
                  <a:srgbClr val="FFFF99"/>
                </a:solidFill>
              </a:rPr>
              <a:t>: leavened grain products</a:t>
            </a:r>
            <a:r>
              <a:rPr lang="en-US" dirty="0"/>
              <a:t>.</a:t>
            </a:r>
          </a:p>
          <a:p>
            <a:pPr algn="l"/>
            <a:r>
              <a:rPr lang="en-US" dirty="0"/>
              <a:t>No: Bread, crackers [except matzah], pasta, cakes, cookies.</a:t>
            </a:r>
          </a:p>
          <a:p>
            <a:pPr algn="l"/>
            <a:r>
              <a:rPr lang="en-US" dirty="0"/>
              <a:t>Noon, Friday, Sept 26, leaven burning bonfire.</a:t>
            </a:r>
          </a:p>
        </p:txBody>
      </p:sp>
    </p:spTree>
    <p:extLst>
      <p:ext uri="{BB962C8B-B14F-4D97-AF65-F5344CB8AC3E}">
        <p14:creationId xmlns:p14="http://schemas.microsoft.com/office/powerpoint/2010/main" val="1104923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 </a:t>
            </a:r>
          </a:p>
        </p:txBody>
      </p:sp>
      <p:pic>
        <p:nvPicPr>
          <p:cNvPr id="3" name="Picture 2">
            <a:extLst>
              <a:ext uri="{FF2B5EF4-FFF2-40B4-BE49-F238E27FC236}">
                <a16:creationId xmlns:a16="http://schemas.microsoft.com/office/drawing/2014/main" id="{90EDBD25-F520-49BE-8EDE-1110612F76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285749"/>
            <a:ext cx="3063478" cy="4455968"/>
          </a:xfrm>
          <a:prstGeom prst="rect">
            <a:avLst/>
          </a:prstGeom>
        </p:spPr>
      </p:pic>
    </p:spTree>
    <p:extLst>
      <p:ext uri="{BB962C8B-B14F-4D97-AF65-F5344CB8AC3E}">
        <p14:creationId xmlns:p14="http://schemas.microsoft.com/office/powerpoint/2010/main" val="3607470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0"/>
            <a:ext cx="8381999" cy="5143500"/>
          </a:xfrm>
        </p:spPr>
        <p:txBody>
          <a:bodyPr>
            <a:normAutofit lnSpcReduction="10000"/>
          </a:bodyPr>
          <a:lstStyle/>
          <a:p>
            <a:pPr algn="l"/>
            <a:r>
              <a:rPr lang="en-US" dirty="0"/>
              <a:t>What about rice, corn, lentils, beans, and peanuts?</a:t>
            </a:r>
          </a:p>
          <a:p>
            <a:pPr algn="l"/>
            <a:r>
              <a:rPr lang="en-US" dirty="0"/>
              <a:t>They don’t leaven, but may appear to.  So, Ashkenazic Jews forbid, called </a:t>
            </a:r>
            <a:r>
              <a:rPr lang="en-US" i="1" dirty="0" err="1"/>
              <a:t>kitnayot</a:t>
            </a:r>
            <a:r>
              <a:rPr lang="en-US" i="1" dirty="0"/>
              <a:t>.</a:t>
            </a:r>
          </a:p>
          <a:p>
            <a:pPr algn="l"/>
            <a:r>
              <a:rPr lang="en-US" dirty="0"/>
              <a:t>Sephardic Jewish communities they are OK.  </a:t>
            </a:r>
          </a:p>
          <a:p>
            <a:pPr algn="l"/>
            <a:r>
              <a:rPr lang="en-US" dirty="0"/>
              <a:t>Or </a:t>
            </a:r>
            <a:r>
              <a:rPr lang="en-US" dirty="0" err="1"/>
              <a:t>HaOlam</a:t>
            </a:r>
            <a:r>
              <a:rPr lang="en-US" dirty="0"/>
              <a:t> follows the Sephardi. </a:t>
            </a:r>
          </a:p>
          <a:p>
            <a:pPr algn="l"/>
            <a:endParaRPr lang="en-US" dirty="0"/>
          </a:p>
        </p:txBody>
      </p:sp>
    </p:spTree>
    <p:extLst>
      <p:ext uri="{BB962C8B-B14F-4D97-AF65-F5344CB8AC3E}">
        <p14:creationId xmlns:p14="http://schemas.microsoft.com/office/powerpoint/2010/main" val="2797454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16CEA2D9-BA1F-4880-BB8C-CD23ADDE7D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016"/>
          <a:stretch/>
        </p:blipFill>
        <p:spPr>
          <a:xfrm>
            <a:off x="271604" y="247339"/>
            <a:ext cx="3800476" cy="4610412"/>
          </a:xfrm>
          <a:prstGeom prst="rect">
            <a:avLst/>
          </a:prstGeom>
        </p:spPr>
      </p:pic>
      <p:pic>
        <p:nvPicPr>
          <p:cNvPr id="5" name="Picture 4">
            <a:extLst>
              <a:ext uri="{FF2B5EF4-FFF2-40B4-BE49-F238E27FC236}">
                <a16:creationId xmlns:a16="http://schemas.microsoft.com/office/drawing/2014/main" id="{5E87B3C4-EA86-4C1B-ADAE-70DFE27541C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153" t="9016" r="9775" b="38351"/>
          <a:stretch/>
        </p:blipFill>
        <p:spPr>
          <a:xfrm>
            <a:off x="4105276" y="285749"/>
            <a:ext cx="4899979" cy="4461557"/>
          </a:xfrm>
          <a:prstGeom prst="rect">
            <a:avLst/>
          </a:prstGeom>
        </p:spPr>
      </p:pic>
    </p:spTree>
    <p:extLst>
      <p:ext uri="{BB962C8B-B14F-4D97-AF65-F5344CB8AC3E}">
        <p14:creationId xmlns:p14="http://schemas.microsoft.com/office/powerpoint/2010/main" val="2153583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118534" y="285749"/>
            <a:ext cx="2675466" cy="475149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600" dirty="0"/>
              <a:t>Burning hametz on the morning before Passover, </a:t>
            </a:r>
          </a:p>
          <a:p>
            <a:pPr marL="0" indent="0">
              <a:buNone/>
            </a:pPr>
            <a:r>
              <a:rPr lang="en-US" sz="3600" dirty="0"/>
              <a:t>For us noon Fri. Mar. 26</a:t>
            </a:r>
            <a:endParaRPr lang="en-US" sz="6000" dirty="0"/>
          </a:p>
        </p:txBody>
      </p:sp>
      <p:pic>
        <p:nvPicPr>
          <p:cNvPr id="2050" name="Picture 2">
            <a:extLst>
              <a:ext uri="{FF2B5EF4-FFF2-40B4-BE49-F238E27FC236}">
                <a16:creationId xmlns:a16="http://schemas.microsoft.com/office/drawing/2014/main" id="{74059229-18DE-4DFA-B94A-3D4A301715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0" y="285749"/>
            <a:ext cx="5892801" cy="4419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25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   </a:t>
            </a:r>
          </a:p>
        </p:txBody>
      </p:sp>
      <p:pic>
        <p:nvPicPr>
          <p:cNvPr id="6" name="Picture 5">
            <a:extLst>
              <a:ext uri="{FF2B5EF4-FFF2-40B4-BE49-F238E27FC236}">
                <a16:creationId xmlns:a16="http://schemas.microsoft.com/office/drawing/2014/main" id="{4B6D1732-D66E-4CE6-BB5A-EE4ABF873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71450"/>
            <a:ext cx="8305800" cy="4672013"/>
          </a:xfrm>
          <a:prstGeom prst="rect">
            <a:avLst/>
          </a:prstGeom>
        </p:spPr>
      </p:pic>
      <p:sp>
        <p:nvSpPr>
          <p:cNvPr id="7" name="TextBox 6">
            <a:extLst>
              <a:ext uri="{FF2B5EF4-FFF2-40B4-BE49-F238E27FC236}">
                <a16:creationId xmlns:a16="http://schemas.microsoft.com/office/drawing/2014/main" id="{268FE126-D47D-4BA0-8BF5-65BE004BD5CF}"/>
              </a:ext>
            </a:extLst>
          </p:cNvPr>
          <p:cNvSpPr txBox="1"/>
          <p:nvPr/>
        </p:nvSpPr>
        <p:spPr>
          <a:xfrm>
            <a:off x="609600" y="3638550"/>
            <a:ext cx="3074881" cy="1015663"/>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6000" b="0" i="0" u="none" strike="noStrike" kern="1200" cap="none" spc="0" normalizeH="0" baseline="30000" noProof="0" dirty="0">
                <a:ln>
                  <a:noFill/>
                </a:ln>
                <a:solidFill>
                  <a:srgbClr val="FFFFFF"/>
                </a:solidFill>
                <a:effectLst/>
                <a:uLnTx/>
                <a:uFillTx/>
                <a:latin typeface="Arial Rounded MT Bold" panose="020F0704030504030204" pitchFamily="34" charset="0"/>
                <a:ea typeface="+mn-ea"/>
                <a:cs typeface="Vilna" pitchFamily="2" charset="-79"/>
              </a:rPr>
              <a:t>Lk 22.14-15</a:t>
            </a:r>
            <a:endParaRPr kumimoji="0" lang="en-US" sz="6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3884998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altLang="en-US" sz="4000" baseline="30000" dirty="0">
                <a:solidFill>
                  <a:schemeClr val="bg1"/>
                </a:solidFill>
                <a:latin typeface="Arial Rounded MT Bold" panose="020F0704030504030204" pitchFamily="34" charset="0"/>
                <a:cs typeface="Vilna" pitchFamily="2" charset="-79"/>
              </a:rPr>
              <a:t>Lk 22.14-15</a:t>
            </a:r>
            <a:r>
              <a:rPr lang="en-US" altLang="en-US" sz="4000" dirty="0">
                <a:solidFill>
                  <a:schemeClr val="bg1"/>
                </a:solidFill>
                <a:latin typeface="Arial Rounded MT Bold" panose="020F0704030504030204" pitchFamily="34" charset="0"/>
                <a:cs typeface="Vilna" pitchFamily="2" charset="-79"/>
              </a:rPr>
              <a:t> When the time came, Yeshua and the emissaries reclined at the table, and he said to them, "I have really wanted so much to celebrate this Seder </a:t>
            </a:r>
            <a:r>
              <a:rPr lang="en-US" altLang="en-US" sz="4000" dirty="0">
                <a:solidFill>
                  <a:srgbClr val="FFFF66"/>
                </a:solidFill>
                <a:latin typeface="Arial Rounded MT Bold" panose="020F0704030504030204" pitchFamily="34" charset="0"/>
                <a:cs typeface="Vilna" pitchFamily="2" charset="-79"/>
              </a:rPr>
              <a:t>with you</a:t>
            </a:r>
            <a:r>
              <a:rPr lang="en-US" altLang="en-US" sz="4000" dirty="0">
                <a:solidFill>
                  <a:schemeClr val="bg1"/>
                </a:solidFill>
                <a:latin typeface="Arial Rounded MT Bold" panose="020F0704030504030204" pitchFamily="34" charset="0"/>
                <a:cs typeface="Vilna" pitchFamily="2" charset="-79"/>
              </a:rPr>
              <a:t> before I die!</a:t>
            </a:r>
            <a:endParaRPr lang="en-US" sz="4000" dirty="0"/>
          </a:p>
        </p:txBody>
      </p:sp>
    </p:spTree>
    <p:extLst>
      <p:ext uri="{BB962C8B-B14F-4D97-AF65-F5344CB8AC3E}">
        <p14:creationId xmlns:p14="http://schemas.microsoft.com/office/powerpoint/2010/main" val="2995124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Passover is relational “with you.”</a:t>
            </a:r>
          </a:p>
          <a:p>
            <a:r>
              <a:rPr lang="en-US" sz="4000" dirty="0"/>
              <a:t>Love expressed in interaction</a:t>
            </a:r>
          </a:p>
          <a:p>
            <a:r>
              <a:rPr lang="en-US" dirty="0"/>
              <a:t>Love expressed in ritual: Leaven</a:t>
            </a:r>
          </a:p>
          <a:p>
            <a:r>
              <a:rPr lang="en-US" u="sng" dirty="0">
                <a:solidFill>
                  <a:srgbClr val="FFFF66"/>
                </a:solidFill>
              </a:rPr>
              <a:t>Love expressed in spiritual cleansing</a:t>
            </a:r>
          </a:p>
        </p:txBody>
      </p:sp>
    </p:spTree>
    <p:extLst>
      <p:ext uri="{BB962C8B-B14F-4D97-AF65-F5344CB8AC3E}">
        <p14:creationId xmlns:p14="http://schemas.microsoft.com/office/powerpoint/2010/main" val="233982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1 Cor. 5. 6-8</a:t>
            </a:r>
            <a:r>
              <a:rPr lang="en-US" sz="4000" dirty="0"/>
              <a:t> Your </a:t>
            </a:r>
            <a:r>
              <a:rPr lang="en-US" sz="4000" u="sng" dirty="0">
                <a:solidFill>
                  <a:srgbClr val="FFFF66"/>
                </a:solidFill>
              </a:rPr>
              <a:t>boasting</a:t>
            </a:r>
            <a:r>
              <a:rPr lang="en-US" sz="4000" dirty="0"/>
              <a:t> is no good. Don’t you know that a little hametz leavens the whole batch of dough? Get rid of the old hametz, so you may be a new batch, just as you are unleavened—for Messiah, our Passover Lamb, </a:t>
            </a:r>
          </a:p>
        </p:txBody>
      </p:sp>
    </p:spTree>
    <p:extLst>
      <p:ext uri="{BB962C8B-B14F-4D97-AF65-F5344CB8AC3E}">
        <p14:creationId xmlns:p14="http://schemas.microsoft.com/office/powerpoint/2010/main" val="3849567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1 Cor. 5. 6-8</a:t>
            </a:r>
            <a:r>
              <a:rPr lang="en-US" sz="4000" dirty="0"/>
              <a:t> has been sacrificed. Therefore let us celebrate the feast </a:t>
            </a:r>
            <a:r>
              <a:rPr lang="en-US" sz="4000" u="sng" dirty="0">
                <a:solidFill>
                  <a:srgbClr val="FFFF66"/>
                </a:solidFill>
              </a:rPr>
              <a:t>not with old hametz, the hametz of malice and wickedness</a:t>
            </a:r>
            <a:r>
              <a:rPr lang="en-US" sz="4000" dirty="0"/>
              <a:t>, but with unleavened bread—the matzah of </a:t>
            </a:r>
            <a:r>
              <a:rPr lang="en-US" sz="4000" u="sng" dirty="0">
                <a:solidFill>
                  <a:srgbClr val="FFFF66"/>
                </a:solidFill>
              </a:rPr>
              <a:t>sincerity</a:t>
            </a:r>
            <a:r>
              <a:rPr lang="en-US" sz="4000" dirty="0"/>
              <a:t> and </a:t>
            </a:r>
            <a:r>
              <a:rPr lang="en-US" sz="4000" u="sng" dirty="0">
                <a:solidFill>
                  <a:srgbClr val="FFFF66"/>
                </a:solidFill>
              </a:rPr>
              <a:t>truth</a:t>
            </a:r>
            <a:r>
              <a:rPr lang="en-US" sz="4000" dirty="0"/>
              <a:t>.</a:t>
            </a:r>
          </a:p>
        </p:txBody>
      </p:sp>
    </p:spTree>
    <p:extLst>
      <p:ext uri="{BB962C8B-B14F-4D97-AF65-F5344CB8AC3E}">
        <p14:creationId xmlns:p14="http://schemas.microsoft.com/office/powerpoint/2010/main" val="1127175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ONE   </a:t>
            </a:r>
            <a:r>
              <a:rPr lang="en-US" sz="4000" u="sng" dirty="0"/>
              <a:t>Getting out the leaven of false narratives of history</a:t>
            </a:r>
            <a:r>
              <a:rPr lang="en-US" sz="4000" dirty="0"/>
              <a:t>, that the Jews are colonial occupants of the Land.   Rather, they are the ancient indigenous population, returning!</a:t>
            </a:r>
          </a:p>
        </p:txBody>
      </p:sp>
    </p:spTree>
    <p:extLst>
      <p:ext uri="{BB962C8B-B14F-4D97-AF65-F5344CB8AC3E}">
        <p14:creationId xmlns:p14="http://schemas.microsoft.com/office/powerpoint/2010/main" val="2659656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533400" y="412518"/>
            <a:ext cx="8153400" cy="45214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p:txBody>
      </p:sp>
      <p:pic>
        <p:nvPicPr>
          <p:cNvPr id="6" name="Picture 5">
            <a:extLst>
              <a:ext uri="{FF2B5EF4-FFF2-40B4-BE49-F238E27FC236}">
                <a16:creationId xmlns:a16="http://schemas.microsoft.com/office/drawing/2014/main" id="{806FC2FD-E28C-49B2-8B09-C67B529E058B}"/>
              </a:ext>
            </a:extLst>
          </p:cNvPr>
          <p:cNvPicPr>
            <a:picLocks noChangeAspect="1"/>
          </p:cNvPicPr>
          <p:nvPr/>
        </p:nvPicPr>
        <p:blipFill>
          <a:blip r:embed="rId3"/>
          <a:stretch>
            <a:fillRect/>
          </a:stretch>
        </p:blipFill>
        <p:spPr>
          <a:xfrm>
            <a:off x="380222" y="196017"/>
            <a:ext cx="8383555" cy="4893470"/>
          </a:xfrm>
          <a:prstGeom prst="rect">
            <a:avLst/>
          </a:prstGeom>
        </p:spPr>
      </p:pic>
    </p:spTree>
    <p:extLst>
      <p:ext uri="{BB962C8B-B14F-4D97-AF65-F5344CB8AC3E}">
        <p14:creationId xmlns:p14="http://schemas.microsoft.com/office/powerpoint/2010/main" val="4040711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 </a:t>
            </a:r>
          </a:p>
        </p:txBody>
      </p:sp>
      <p:pic>
        <p:nvPicPr>
          <p:cNvPr id="3" name="Picture 2">
            <a:extLst>
              <a:ext uri="{FF2B5EF4-FFF2-40B4-BE49-F238E27FC236}">
                <a16:creationId xmlns:a16="http://schemas.microsoft.com/office/drawing/2014/main" id="{D48C5757-E838-457F-B696-A0F329E0FB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0845" y="361950"/>
            <a:ext cx="3247555" cy="4567626"/>
          </a:xfrm>
          <a:prstGeom prst="rect">
            <a:avLst/>
          </a:prstGeom>
        </p:spPr>
      </p:pic>
      <p:sp>
        <p:nvSpPr>
          <p:cNvPr id="2" name="Rectangle 1">
            <a:extLst>
              <a:ext uri="{FF2B5EF4-FFF2-40B4-BE49-F238E27FC236}">
                <a16:creationId xmlns:a16="http://schemas.microsoft.com/office/drawing/2014/main" id="{5AC6DE5D-8106-4B3E-83C8-FD336BA95DA0}"/>
              </a:ext>
            </a:extLst>
          </p:cNvPr>
          <p:cNvSpPr/>
          <p:nvPr/>
        </p:nvSpPr>
        <p:spPr bwMode="auto">
          <a:xfrm>
            <a:off x="2895600" y="285749"/>
            <a:ext cx="3429000" cy="4643827"/>
          </a:xfrm>
          <a:prstGeom prst="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41159818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TWO  </a:t>
            </a:r>
            <a:r>
              <a:rPr lang="en-US" sz="4000" u="sng" dirty="0"/>
              <a:t>Getting out the leaven of false narratives of history</a:t>
            </a:r>
            <a:r>
              <a:rPr lang="en-US" sz="4000" dirty="0"/>
              <a:t>, </a:t>
            </a:r>
          </a:p>
          <a:p>
            <a:pPr marL="0" indent="0">
              <a:buNone/>
            </a:pPr>
            <a:r>
              <a:rPr lang="en-US" sz="4000" dirty="0"/>
              <a:t>new California Ethnic Studies Curriculum</a:t>
            </a:r>
          </a:p>
        </p:txBody>
      </p:sp>
    </p:spTree>
    <p:extLst>
      <p:ext uri="{BB962C8B-B14F-4D97-AF65-F5344CB8AC3E}">
        <p14:creationId xmlns:p14="http://schemas.microsoft.com/office/powerpoint/2010/main" val="4135723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u="sng" dirty="0"/>
              <a:t>California Ethnic Studies Curriculum</a:t>
            </a:r>
            <a:r>
              <a:rPr lang="en-US" sz="4000" dirty="0"/>
              <a:t>, </a:t>
            </a:r>
            <a:r>
              <a:rPr lang="en-US" sz="4000" u="sng" dirty="0"/>
              <a:t>another false narrative</a:t>
            </a:r>
          </a:p>
          <a:p>
            <a:pPr marL="0" indent="0">
              <a:buNone/>
            </a:pPr>
            <a:r>
              <a:rPr lang="en-US" sz="4000" dirty="0"/>
              <a:t>Children are taught that Christian settlers committed "</a:t>
            </a:r>
            <a:r>
              <a:rPr lang="en-US" sz="4000" dirty="0" err="1"/>
              <a:t>theocide</a:t>
            </a:r>
            <a:r>
              <a:rPr lang="en-US" sz="4000" dirty="0"/>
              <a:t>" against the Native Americans by "murdering" their gods and replacing them with the Christian God. This, the curriculum's authors insist, is what led to</a:t>
            </a:r>
          </a:p>
        </p:txBody>
      </p:sp>
    </p:spTree>
    <p:extLst>
      <p:ext uri="{BB962C8B-B14F-4D97-AF65-F5344CB8AC3E}">
        <p14:creationId xmlns:p14="http://schemas.microsoft.com/office/powerpoint/2010/main" val="2537887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“coloniality, dehumanization, and genocide,” and the “explicit erasure and replacement of holistic Indigeneity and humanity.”  To help reverse that trend and create a new “social order,” children are encouraged to cry out to Aztec gods and right this wrong.</a:t>
            </a:r>
          </a:p>
        </p:txBody>
      </p:sp>
    </p:spTree>
    <p:extLst>
      <p:ext uri="{BB962C8B-B14F-4D97-AF65-F5344CB8AC3E}">
        <p14:creationId xmlns:p14="http://schemas.microsoft.com/office/powerpoint/2010/main" val="2956304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Of course, as plenty of legal scholars have pointed out, the forced practice of religion is a real violation of the Establishment Clause. If Christians can't pray, then surely a coerced class of pagan incantation is unconstitutional.</a:t>
            </a:r>
          </a:p>
        </p:txBody>
      </p:sp>
    </p:spTree>
    <p:extLst>
      <p:ext uri="{BB962C8B-B14F-4D97-AF65-F5344CB8AC3E}">
        <p14:creationId xmlns:p14="http://schemas.microsoft.com/office/powerpoint/2010/main" val="27507761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THREE   Getting out the leaven of the idea that our walk with G-d is in isolation. </a:t>
            </a:r>
          </a:p>
        </p:txBody>
      </p:sp>
    </p:spTree>
    <p:extLst>
      <p:ext uri="{BB962C8B-B14F-4D97-AF65-F5344CB8AC3E}">
        <p14:creationId xmlns:p14="http://schemas.microsoft.com/office/powerpoint/2010/main" val="33075808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533400" y="285749"/>
            <a:ext cx="3657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essence of discipleship is relational.</a:t>
            </a:r>
          </a:p>
        </p:txBody>
      </p:sp>
      <p:pic>
        <p:nvPicPr>
          <p:cNvPr id="3" name="Picture 2">
            <a:extLst>
              <a:ext uri="{FF2B5EF4-FFF2-40B4-BE49-F238E27FC236}">
                <a16:creationId xmlns:a16="http://schemas.microsoft.com/office/drawing/2014/main" id="{3CF4DB2D-03E4-4A83-A747-7238E5931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285748"/>
            <a:ext cx="3042791" cy="4648201"/>
          </a:xfrm>
          <a:prstGeom prst="rect">
            <a:avLst/>
          </a:prstGeom>
        </p:spPr>
      </p:pic>
    </p:spTree>
    <p:extLst>
      <p:ext uri="{BB962C8B-B14F-4D97-AF65-F5344CB8AC3E}">
        <p14:creationId xmlns:p14="http://schemas.microsoft.com/office/powerpoint/2010/main" val="18882250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457200" indent="-457200">
              <a:buFont typeface="+mj-lt"/>
              <a:buAutoNum type="arabicPeriod"/>
            </a:pPr>
            <a:r>
              <a:rPr lang="en-US" sz="4000" dirty="0"/>
              <a:t>How are you doing?</a:t>
            </a:r>
          </a:p>
          <a:p>
            <a:pPr marL="457200" indent="-457200">
              <a:buFont typeface="+mj-lt"/>
              <a:buAutoNum type="arabicPeriod"/>
            </a:pPr>
            <a:r>
              <a:rPr lang="en-US" sz="4000" dirty="0"/>
              <a:t>What is G-d showing you in the Bible  [</a:t>
            </a:r>
            <a:r>
              <a:rPr lang="en-US" sz="4000" dirty="0" err="1"/>
              <a:t>Shma</a:t>
            </a:r>
            <a:r>
              <a:rPr lang="en-US" sz="4000" dirty="0"/>
              <a:t>  </a:t>
            </a:r>
            <a:r>
              <a:rPr lang="he-IL" sz="4800" b="1" dirty="0">
                <a:latin typeface="David" panose="020E0502060401010101" pitchFamily="34" charset="-79"/>
                <a:cs typeface="David" panose="020E0502060401010101" pitchFamily="34" charset="-79"/>
              </a:rPr>
              <a:t>שמע</a:t>
            </a:r>
            <a:r>
              <a:rPr lang="en-US" sz="4000" dirty="0"/>
              <a:t>]?</a:t>
            </a:r>
          </a:p>
          <a:p>
            <a:pPr marL="457200" indent="-457200">
              <a:buFont typeface="+mj-lt"/>
              <a:buAutoNum type="arabicPeriod"/>
            </a:pPr>
            <a:r>
              <a:rPr lang="en-US" sz="4000" dirty="0"/>
              <a:t>What are you doing with what G-d is showing you?</a:t>
            </a:r>
          </a:p>
          <a:p>
            <a:pPr marL="457200" indent="-457200">
              <a:buFont typeface="+mj-lt"/>
              <a:buAutoNum type="arabicPeriod"/>
            </a:pPr>
            <a:r>
              <a:rPr lang="en-US" sz="4000" dirty="0"/>
              <a:t>How are your disciples doing in their ministry?</a:t>
            </a:r>
          </a:p>
          <a:p>
            <a:pPr marL="0" indent="0">
              <a:buNone/>
            </a:pPr>
            <a:endParaRPr lang="en-US" sz="4000" dirty="0"/>
          </a:p>
        </p:txBody>
      </p:sp>
    </p:spTree>
    <p:extLst>
      <p:ext uri="{BB962C8B-B14F-4D97-AF65-F5344CB8AC3E}">
        <p14:creationId xmlns:p14="http://schemas.microsoft.com/office/powerpoint/2010/main" val="23738576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Does anyone know what’s going on in your life?</a:t>
            </a:r>
          </a:p>
          <a:p>
            <a:r>
              <a:rPr lang="en-US" sz="4000" dirty="0"/>
              <a:t>Does anyone care, or express caring?</a:t>
            </a:r>
          </a:p>
          <a:p>
            <a:r>
              <a:rPr lang="en-US" sz="4000" dirty="0"/>
              <a:t>Passover is a time to connect with G-d and each other.</a:t>
            </a:r>
          </a:p>
        </p:txBody>
      </p:sp>
    </p:spTree>
    <p:extLst>
      <p:ext uri="{BB962C8B-B14F-4D97-AF65-F5344CB8AC3E}">
        <p14:creationId xmlns:p14="http://schemas.microsoft.com/office/powerpoint/2010/main" val="4080500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FOUR  Getting out the leaven of the inroads of the enemy to literally and spiritually kill, steal, and destroy.  </a:t>
            </a:r>
          </a:p>
        </p:txBody>
      </p:sp>
    </p:spTree>
    <p:extLst>
      <p:ext uri="{BB962C8B-B14F-4D97-AF65-F5344CB8AC3E}">
        <p14:creationId xmlns:p14="http://schemas.microsoft.com/office/powerpoint/2010/main" val="4027577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367C36FB-2620-4FD6-92D8-A9049AB08AA7}"/>
              </a:ext>
            </a:extLst>
          </p:cNvPr>
          <p:cNvPicPr>
            <a:picLocks noChangeAspect="1"/>
          </p:cNvPicPr>
          <p:nvPr/>
        </p:nvPicPr>
        <p:blipFill>
          <a:blip r:embed="rId3"/>
          <a:stretch>
            <a:fillRect/>
          </a:stretch>
        </p:blipFill>
        <p:spPr>
          <a:xfrm>
            <a:off x="685800" y="281782"/>
            <a:ext cx="7772400" cy="4579935"/>
          </a:xfrm>
          <a:prstGeom prst="rect">
            <a:avLst/>
          </a:prstGeom>
        </p:spPr>
      </p:pic>
    </p:spTree>
    <p:extLst>
      <p:ext uri="{BB962C8B-B14F-4D97-AF65-F5344CB8AC3E}">
        <p14:creationId xmlns:p14="http://schemas.microsoft.com/office/powerpoint/2010/main" val="240470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5475627"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3600" dirty="0"/>
              <a:t>Mr. Bean meets Albert Einstein.  As they are talking Einstein mentions he's considered the smartest man in the world.  Mr. Bean say’s, “OK, If you ask me a question and I can't answer it, I have to pay you a dollar.” </a:t>
            </a:r>
          </a:p>
        </p:txBody>
      </p:sp>
      <p:pic>
        <p:nvPicPr>
          <p:cNvPr id="1026" name="Picture 2" descr="Mr Bean on Behance">
            <a:extLst>
              <a:ext uri="{FF2B5EF4-FFF2-40B4-BE49-F238E27FC236}">
                <a16:creationId xmlns:a16="http://schemas.microsoft.com/office/drawing/2014/main" id="{9019AE02-E206-4E37-B93A-71F2524235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0427" y="438148"/>
            <a:ext cx="3071214" cy="4343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0351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FIVE   Getting out the leaven of </a:t>
            </a:r>
            <a:r>
              <a:rPr lang="en-US" sz="4000" dirty="0" err="1"/>
              <a:t>misunderstaning</a:t>
            </a:r>
            <a:r>
              <a:rPr lang="en-US" sz="4000" dirty="0"/>
              <a:t>.</a:t>
            </a:r>
          </a:p>
          <a:p>
            <a:pPr marL="0" indent="0">
              <a:buNone/>
            </a:pPr>
            <a:r>
              <a:rPr lang="en-US" sz="4000" dirty="0"/>
              <a:t>Clarification from last week…</a:t>
            </a:r>
          </a:p>
        </p:txBody>
      </p:sp>
    </p:spTree>
    <p:extLst>
      <p:ext uri="{BB962C8B-B14F-4D97-AF65-F5344CB8AC3E}">
        <p14:creationId xmlns:p14="http://schemas.microsoft.com/office/powerpoint/2010/main" val="13582894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 </a:t>
            </a:r>
            <a:r>
              <a:rPr lang="en-US" sz="4000" u="sng" dirty="0"/>
              <a:t>subtle</a:t>
            </a:r>
            <a:r>
              <a:rPr lang="en-US" sz="4000" dirty="0"/>
              <a:t> difference Jews and Nations-Gentiles:</a:t>
            </a:r>
          </a:p>
          <a:p>
            <a:pPr marL="0" indent="0">
              <a:buNone/>
            </a:pPr>
            <a:r>
              <a:rPr lang="en-US" sz="4000" dirty="0"/>
              <a:t>A. </a:t>
            </a:r>
            <a:r>
              <a:rPr lang="en-US" sz="4000" baseline="30000" dirty="0"/>
              <a:t>Acts 15.10</a:t>
            </a:r>
            <a:r>
              <a:rPr lang="en-US" sz="4000" dirty="0"/>
              <a:t> So why are you putting God to the test now by placing </a:t>
            </a:r>
            <a:r>
              <a:rPr lang="en-US" sz="4000" u="sng" dirty="0">
                <a:solidFill>
                  <a:srgbClr val="FFFF66"/>
                </a:solidFill>
              </a:rPr>
              <a:t>a yoke </a:t>
            </a:r>
            <a:r>
              <a:rPr lang="en-US" sz="4000" dirty="0"/>
              <a:t>on the neck of the </a:t>
            </a:r>
            <a:r>
              <a:rPr lang="en-US" sz="4000" dirty="0" err="1"/>
              <a:t>talmidim</a:t>
            </a:r>
            <a:r>
              <a:rPr lang="en-US" sz="4000" dirty="0"/>
              <a:t> which neither our fathers nor we have had the strength to bear?</a:t>
            </a:r>
          </a:p>
        </p:txBody>
      </p:sp>
    </p:spTree>
    <p:extLst>
      <p:ext uri="{BB962C8B-B14F-4D97-AF65-F5344CB8AC3E}">
        <p14:creationId xmlns:p14="http://schemas.microsoft.com/office/powerpoint/2010/main" val="21489064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B. </a:t>
            </a:r>
            <a:r>
              <a:rPr lang="en-US" sz="4000" baseline="30000" dirty="0"/>
              <a:t>Acts 15.19 </a:t>
            </a:r>
            <a:r>
              <a:rPr lang="en-US" sz="4000" dirty="0"/>
              <a:t>We should not put </a:t>
            </a:r>
            <a:r>
              <a:rPr lang="en-US" sz="4000" u="sng" dirty="0">
                <a:solidFill>
                  <a:srgbClr val="FFFF66"/>
                </a:solidFill>
              </a:rPr>
              <a:t>obstacles</a:t>
            </a:r>
            <a:r>
              <a:rPr lang="en-US" sz="4000" dirty="0"/>
              <a:t> in the way of the Goyim who are turning to God. </a:t>
            </a:r>
          </a:p>
          <a:p>
            <a:pPr marL="0" indent="0">
              <a:buNone/>
            </a:pPr>
            <a:r>
              <a:rPr lang="en-US" sz="4000" dirty="0"/>
              <a:t>C. </a:t>
            </a:r>
            <a:r>
              <a:rPr lang="en-US" sz="4000" baseline="30000" dirty="0"/>
              <a:t>Acts 15.28</a:t>
            </a:r>
            <a:r>
              <a:rPr lang="en-US" sz="4000" dirty="0"/>
              <a:t> For it seemed good to the </a:t>
            </a:r>
            <a:r>
              <a:rPr lang="en-US" sz="4000" dirty="0" err="1"/>
              <a:t>Ruach</a:t>
            </a:r>
            <a:r>
              <a:rPr lang="en-US" sz="4000" dirty="0"/>
              <a:t> </a:t>
            </a:r>
            <a:r>
              <a:rPr lang="en-US" sz="4000" dirty="0" err="1"/>
              <a:t>HaKodesh</a:t>
            </a:r>
            <a:r>
              <a:rPr lang="en-US" sz="4000" dirty="0"/>
              <a:t> and to us not to lay </a:t>
            </a:r>
            <a:r>
              <a:rPr lang="en-US" sz="4000" u="sng" dirty="0">
                <a:solidFill>
                  <a:srgbClr val="FFFF66"/>
                </a:solidFill>
              </a:rPr>
              <a:t>any heavier burden </a:t>
            </a:r>
          </a:p>
        </p:txBody>
      </p:sp>
    </p:spTree>
    <p:extLst>
      <p:ext uri="{BB962C8B-B14F-4D97-AF65-F5344CB8AC3E}">
        <p14:creationId xmlns:p14="http://schemas.microsoft.com/office/powerpoint/2010/main" val="3461913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D. </a:t>
            </a:r>
            <a:r>
              <a:rPr lang="en-US" sz="4000" baseline="30000" dirty="0"/>
              <a:t>Acts 21.25</a:t>
            </a:r>
            <a:r>
              <a:rPr lang="en-US" sz="4000" dirty="0"/>
              <a:t> “However, in regard to the Goyim who have come to trust in Yeshua, we all joined in writing them a letter with </a:t>
            </a:r>
            <a:r>
              <a:rPr lang="en-US" sz="4000" u="sng" dirty="0">
                <a:solidFill>
                  <a:srgbClr val="FFFF66"/>
                </a:solidFill>
              </a:rPr>
              <a:t>our decision </a:t>
            </a:r>
          </a:p>
        </p:txBody>
      </p:sp>
    </p:spTree>
    <p:extLst>
      <p:ext uri="{BB962C8B-B14F-4D97-AF65-F5344CB8AC3E}">
        <p14:creationId xmlns:p14="http://schemas.microsoft.com/office/powerpoint/2010/main" val="11354990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Four words of differentiation of Jews and the Nations/Gentiles</a:t>
            </a:r>
          </a:p>
          <a:p>
            <a:pPr marL="0" indent="0">
              <a:buNone/>
            </a:pPr>
            <a:r>
              <a:rPr lang="en-US" sz="4000" u="sng" dirty="0">
                <a:solidFill>
                  <a:srgbClr val="FFFF66"/>
                </a:solidFill>
              </a:rPr>
              <a:t>Yoke</a:t>
            </a:r>
            <a:r>
              <a:rPr lang="en-US" sz="4000" dirty="0">
                <a:solidFill>
                  <a:srgbClr val="FFFF66"/>
                </a:solidFill>
              </a:rPr>
              <a:t>, </a:t>
            </a:r>
            <a:r>
              <a:rPr lang="en-US" sz="4000" u="sng" dirty="0">
                <a:solidFill>
                  <a:srgbClr val="FFFF66"/>
                </a:solidFill>
              </a:rPr>
              <a:t>obstacles</a:t>
            </a:r>
            <a:r>
              <a:rPr lang="en-US" sz="4000" dirty="0">
                <a:solidFill>
                  <a:srgbClr val="FFFF66"/>
                </a:solidFill>
              </a:rPr>
              <a:t>, </a:t>
            </a:r>
            <a:r>
              <a:rPr lang="en-US" sz="4000" u="sng" dirty="0">
                <a:solidFill>
                  <a:srgbClr val="FFFF66"/>
                </a:solidFill>
              </a:rPr>
              <a:t>heavier burden, decision.</a:t>
            </a:r>
          </a:p>
          <a:p>
            <a:pPr marL="0" indent="0">
              <a:buNone/>
            </a:pPr>
            <a:endParaRPr lang="en-US" sz="4000" dirty="0"/>
          </a:p>
          <a:p>
            <a:pPr marL="0" indent="0">
              <a:buNone/>
            </a:pPr>
            <a:r>
              <a:rPr lang="en-US" sz="4000" dirty="0"/>
              <a:t>These words </a:t>
            </a:r>
            <a:r>
              <a:rPr lang="en-US" sz="4000" u="sng" dirty="0"/>
              <a:t>were</a:t>
            </a:r>
            <a:r>
              <a:rPr lang="en-US" sz="4000" dirty="0"/>
              <a:t> </a:t>
            </a:r>
            <a:r>
              <a:rPr lang="en-US" sz="4000" u="sng" dirty="0"/>
              <a:t>never</a:t>
            </a:r>
            <a:r>
              <a:rPr lang="en-US" sz="4000" dirty="0"/>
              <a:t> defined in scripture in terms of practice.</a:t>
            </a:r>
          </a:p>
          <a:p>
            <a:pPr marL="0" indent="0">
              <a:buNone/>
            </a:pPr>
            <a:endParaRPr lang="en-US" sz="4000" dirty="0"/>
          </a:p>
        </p:txBody>
      </p:sp>
    </p:spTree>
    <p:extLst>
      <p:ext uri="{BB962C8B-B14F-4D97-AF65-F5344CB8AC3E}">
        <p14:creationId xmlns:p14="http://schemas.microsoft.com/office/powerpoint/2010/main" val="1384212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solidFill>
                  <a:srgbClr val="FFFF66"/>
                </a:solidFill>
              </a:rPr>
              <a:t>Yoke</a:t>
            </a:r>
            <a:r>
              <a:rPr lang="en-US" sz="4000" dirty="0">
                <a:solidFill>
                  <a:srgbClr val="FFFF66"/>
                </a:solidFill>
              </a:rPr>
              <a:t>, </a:t>
            </a:r>
            <a:r>
              <a:rPr lang="en-US" sz="4000" u="sng" dirty="0">
                <a:solidFill>
                  <a:srgbClr val="FFFF66"/>
                </a:solidFill>
              </a:rPr>
              <a:t>obstacles</a:t>
            </a:r>
            <a:r>
              <a:rPr lang="en-US" sz="4000" dirty="0">
                <a:solidFill>
                  <a:srgbClr val="FFFF66"/>
                </a:solidFill>
              </a:rPr>
              <a:t>, </a:t>
            </a:r>
            <a:r>
              <a:rPr lang="en-US" sz="4000" u="sng" dirty="0">
                <a:solidFill>
                  <a:srgbClr val="FFFF66"/>
                </a:solidFill>
              </a:rPr>
              <a:t>heavier burden, decision.</a:t>
            </a:r>
          </a:p>
          <a:p>
            <a:pPr marL="0" indent="0">
              <a:buNone/>
            </a:pPr>
            <a:endParaRPr lang="en-US" sz="4000" dirty="0"/>
          </a:p>
          <a:p>
            <a:pPr marL="0" indent="0">
              <a:buNone/>
            </a:pPr>
            <a:endParaRPr lang="en-US" sz="4800" dirty="0"/>
          </a:p>
          <a:p>
            <a:pPr marL="0" indent="0">
              <a:buNone/>
            </a:pPr>
            <a:r>
              <a:rPr lang="en-US" sz="4000" dirty="0"/>
              <a:t>These words </a:t>
            </a:r>
            <a:r>
              <a:rPr lang="en-US" sz="4000" u="sng" dirty="0"/>
              <a:t>were</a:t>
            </a:r>
            <a:r>
              <a:rPr lang="en-US" sz="4000" dirty="0"/>
              <a:t> defined in scripture in terms of effect.  </a:t>
            </a:r>
          </a:p>
          <a:p>
            <a:pPr marL="0" indent="0">
              <a:buNone/>
            </a:pPr>
            <a:endParaRPr lang="en-US" sz="4000" dirty="0"/>
          </a:p>
        </p:txBody>
      </p:sp>
    </p:spTree>
    <p:extLst>
      <p:ext uri="{BB962C8B-B14F-4D97-AF65-F5344CB8AC3E}">
        <p14:creationId xmlns:p14="http://schemas.microsoft.com/office/powerpoint/2010/main" val="23605146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Ro. 11.12 </a:t>
            </a:r>
            <a:r>
              <a:rPr lang="en-US" sz="4000" dirty="0"/>
              <a:t>Now if their transgression leads to riches for the world, and their loss riches for the Gentiles, then </a:t>
            </a:r>
            <a:r>
              <a:rPr lang="en-US" sz="4000" u="sng" dirty="0">
                <a:solidFill>
                  <a:srgbClr val="FFFF66"/>
                </a:solidFill>
              </a:rPr>
              <a:t>how much more their fullness</a:t>
            </a:r>
            <a:r>
              <a:rPr lang="en-US" sz="4000" dirty="0"/>
              <a:t>! </a:t>
            </a:r>
          </a:p>
        </p:txBody>
      </p:sp>
    </p:spTree>
    <p:extLst>
      <p:ext uri="{BB962C8B-B14F-4D97-AF65-F5344CB8AC3E}">
        <p14:creationId xmlns:p14="http://schemas.microsoft.com/office/powerpoint/2010/main" val="11815957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Ro.11.15 </a:t>
            </a:r>
            <a:r>
              <a:rPr lang="en-US" sz="4000" dirty="0"/>
              <a:t>For if their rejection leads to the reconciliation of the world, what will their acceptance be but </a:t>
            </a:r>
            <a:r>
              <a:rPr lang="en-US" sz="4000" dirty="0">
                <a:solidFill>
                  <a:srgbClr val="FFFF66"/>
                </a:solidFill>
              </a:rPr>
              <a:t>life from the dead?</a:t>
            </a:r>
          </a:p>
        </p:txBody>
      </p:sp>
    </p:spTree>
    <p:extLst>
      <p:ext uri="{BB962C8B-B14F-4D97-AF65-F5344CB8AC3E}">
        <p14:creationId xmlns:p14="http://schemas.microsoft.com/office/powerpoint/2010/main" val="40120295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If you are </a:t>
            </a:r>
            <a:r>
              <a:rPr lang="en-US" sz="4000" u="sng" dirty="0"/>
              <a:t>not of Jewish ancestry </a:t>
            </a:r>
            <a:r>
              <a:rPr lang="en-US" sz="4000" dirty="0"/>
              <a:t>you keep Torah because </a:t>
            </a:r>
          </a:p>
          <a:p>
            <a:pPr marL="461963" indent="-461963">
              <a:buFont typeface="+mj-lt"/>
              <a:buAutoNum type="arabicPeriod"/>
            </a:pPr>
            <a:r>
              <a:rPr lang="en-US" sz="4000" dirty="0"/>
              <a:t>it is the right and blessed way to live.</a:t>
            </a:r>
          </a:p>
          <a:p>
            <a:pPr marL="461963" indent="-461963">
              <a:buFont typeface="+mj-lt"/>
              <a:buAutoNum type="arabicPeriod"/>
            </a:pPr>
            <a:r>
              <a:rPr lang="en-US" sz="4000" dirty="0"/>
              <a:t>It provokes Jewish people to jealousy.</a:t>
            </a:r>
          </a:p>
        </p:txBody>
      </p:sp>
    </p:spTree>
    <p:extLst>
      <p:ext uri="{BB962C8B-B14F-4D97-AF65-F5344CB8AC3E}">
        <p14:creationId xmlns:p14="http://schemas.microsoft.com/office/powerpoint/2010/main" val="15578482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If you are </a:t>
            </a:r>
            <a:r>
              <a:rPr lang="en-US" sz="4000" u="sng" dirty="0"/>
              <a:t>of Jewish ancestry </a:t>
            </a:r>
            <a:r>
              <a:rPr lang="en-US" sz="4000" dirty="0"/>
              <a:t>you keep Torah because </a:t>
            </a:r>
          </a:p>
          <a:p>
            <a:pPr marL="461963" indent="-461963">
              <a:buFont typeface="+mj-lt"/>
              <a:buAutoNum type="arabicPeriod"/>
            </a:pPr>
            <a:r>
              <a:rPr lang="en-US" sz="4000" dirty="0"/>
              <a:t>it is the right and blessed way to live.</a:t>
            </a:r>
          </a:p>
          <a:p>
            <a:pPr marL="461963" indent="-461963">
              <a:buFont typeface="+mj-lt"/>
              <a:buAutoNum type="arabicPeriod"/>
            </a:pPr>
            <a:r>
              <a:rPr lang="en-US" sz="4000" dirty="0"/>
              <a:t>It brings life from the dead and greater riches to the Nations!</a:t>
            </a:r>
          </a:p>
        </p:txBody>
      </p:sp>
    </p:spTree>
    <p:extLst>
      <p:ext uri="{BB962C8B-B14F-4D97-AF65-F5344CB8AC3E}">
        <p14:creationId xmlns:p14="http://schemas.microsoft.com/office/powerpoint/2010/main" val="1114942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dirty="0"/>
              <a:t>If I ask you a question and you can't answer it, you have to pay me $1000.  Einstein thinks about it a moment and finally says, OK.  Einstein askes, " What does MC squared equal?".  Mr Bean thinks for a moment, says he  doesn't know and hands Einstein $1. </a:t>
            </a:r>
            <a:endParaRPr lang="en-US" sz="4400" dirty="0"/>
          </a:p>
        </p:txBody>
      </p:sp>
    </p:spTree>
    <p:extLst>
      <p:ext uri="{BB962C8B-B14F-4D97-AF65-F5344CB8AC3E}">
        <p14:creationId xmlns:p14="http://schemas.microsoft.com/office/powerpoint/2010/main" val="27001890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SIX  </a:t>
            </a:r>
            <a:r>
              <a:rPr lang="en-US" sz="4000" u="sng" dirty="0"/>
              <a:t>Getting out the leaven of sin.</a:t>
            </a:r>
          </a:p>
          <a:p>
            <a:pPr marL="0" indent="0">
              <a:buNone/>
            </a:pPr>
            <a:r>
              <a:rPr lang="en-US" sz="4000" baseline="30000" dirty="0"/>
              <a:t>1Yn 1.7-9</a:t>
            </a:r>
            <a:r>
              <a:rPr lang="en-US" sz="4000" dirty="0"/>
              <a:t> But if we are walking in the light, as he is in the light, then we have </a:t>
            </a:r>
            <a:r>
              <a:rPr lang="en-US" sz="4000" u="sng" dirty="0">
                <a:solidFill>
                  <a:srgbClr val="FFFF66"/>
                </a:solidFill>
              </a:rPr>
              <a:t>fellowship with each other</a:t>
            </a:r>
            <a:r>
              <a:rPr lang="en-US" sz="4000" dirty="0"/>
              <a:t>, and the blood of his Son Yeshua purifies us from all sin. </a:t>
            </a:r>
          </a:p>
        </p:txBody>
      </p:sp>
    </p:spTree>
    <p:extLst>
      <p:ext uri="{BB962C8B-B14F-4D97-AF65-F5344CB8AC3E}">
        <p14:creationId xmlns:p14="http://schemas.microsoft.com/office/powerpoint/2010/main" val="17781288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1Yn 1.7-9</a:t>
            </a:r>
            <a:r>
              <a:rPr lang="en-US" sz="4000" dirty="0"/>
              <a:t> If we claim not to have sin, we are deceiving ourselves, and the truth is not in us. If </a:t>
            </a:r>
            <a:r>
              <a:rPr lang="en-US" sz="4000" u="sng" dirty="0"/>
              <a:t>we acknowledge our sins</a:t>
            </a:r>
            <a:r>
              <a:rPr lang="en-US" sz="4000" dirty="0"/>
              <a:t>, then, since he is trustworthy and just, he will forgive them and purify us from all wrongdoing.</a:t>
            </a:r>
          </a:p>
        </p:txBody>
      </p:sp>
    </p:spTree>
    <p:extLst>
      <p:ext uri="{BB962C8B-B14F-4D97-AF65-F5344CB8AC3E}">
        <p14:creationId xmlns:p14="http://schemas.microsoft.com/office/powerpoint/2010/main" val="31496322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Yn</a:t>
            </a:r>
            <a:r>
              <a:rPr lang="en-US" sz="4000" baseline="30000" dirty="0"/>
              <a:t>. 17.21-23 </a:t>
            </a:r>
            <a:r>
              <a:rPr lang="en-US" sz="4000" dirty="0"/>
              <a:t>That they may all be one. Just as you, Father, are united with me and I with you, I pray that they may be united with us, so that the world may believe that you sent me. The glory which you have given to me, I have given to them; </a:t>
            </a:r>
          </a:p>
        </p:txBody>
      </p:sp>
    </p:spTree>
    <p:extLst>
      <p:ext uri="{BB962C8B-B14F-4D97-AF65-F5344CB8AC3E}">
        <p14:creationId xmlns:p14="http://schemas.microsoft.com/office/powerpoint/2010/main" val="27276793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Yn</a:t>
            </a:r>
            <a:r>
              <a:rPr lang="en-US" sz="4000" baseline="30000" dirty="0"/>
              <a:t>. 17.21-23  </a:t>
            </a:r>
            <a:r>
              <a:rPr lang="en-US" sz="4000" dirty="0"/>
              <a:t>so that they may be one, just as we are one — I united with them and you with me, so that they may be completely one, and the world thus realize that you sent me, and that you have loved them just as you have loved me.</a:t>
            </a:r>
          </a:p>
        </p:txBody>
      </p:sp>
    </p:spTree>
    <p:extLst>
      <p:ext uri="{BB962C8B-B14F-4D97-AF65-F5344CB8AC3E}">
        <p14:creationId xmlns:p14="http://schemas.microsoft.com/office/powerpoint/2010/main" val="15758042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6482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From Hylan Slobodkin, rabbi of Beit Tikvah since 1996, near Seattle, WA</a:t>
            </a:r>
          </a:p>
          <a:p>
            <a:pPr marL="0" indent="0">
              <a:buNone/>
            </a:pPr>
            <a:r>
              <a:rPr lang="en-US" sz="4000" dirty="0"/>
              <a:t>Applied to leaven.</a:t>
            </a:r>
          </a:p>
        </p:txBody>
      </p:sp>
      <p:pic>
        <p:nvPicPr>
          <p:cNvPr id="3" name="Picture 2">
            <a:extLst>
              <a:ext uri="{FF2B5EF4-FFF2-40B4-BE49-F238E27FC236}">
                <a16:creationId xmlns:a16="http://schemas.microsoft.com/office/drawing/2014/main" id="{705FD5CE-D984-4A90-974F-601FF1401790}"/>
              </a:ext>
            </a:extLst>
          </p:cNvPr>
          <p:cNvPicPr>
            <a:picLocks noChangeAspect="1"/>
          </p:cNvPicPr>
          <p:nvPr/>
        </p:nvPicPr>
        <p:blipFill rotWithShape="1">
          <a:blip r:embed="rId3"/>
          <a:srcRect l="17594" r="6428" b="22807"/>
          <a:stretch/>
        </p:blipFill>
        <p:spPr>
          <a:xfrm>
            <a:off x="4953000" y="209550"/>
            <a:ext cx="3657600" cy="3352800"/>
          </a:xfrm>
          <a:prstGeom prst="rect">
            <a:avLst/>
          </a:prstGeom>
        </p:spPr>
      </p:pic>
    </p:spTree>
    <p:extLst>
      <p:ext uri="{BB962C8B-B14F-4D97-AF65-F5344CB8AC3E}">
        <p14:creationId xmlns:p14="http://schemas.microsoft.com/office/powerpoint/2010/main" val="34327379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Revival is in the air once again   Many are praying for revival.  While states legalize marijuana and grow rich on the tax revenue, brokenness abounds in our culture.  Substance abuse and immoral lifestyles abound.  </a:t>
            </a:r>
          </a:p>
        </p:txBody>
      </p:sp>
    </p:spTree>
    <p:extLst>
      <p:ext uri="{BB962C8B-B14F-4D97-AF65-F5344CB8AC3E}">
        <p14:creationId xmlns:p14="http://schemas.microsoft.com/office/powerpoint/2010/main" val="35874238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We have over 2.2 million people incarcerated, more than any other country in the world.  Our illiteracy rate, which is almost 25% of the total U.S. population, has crippling effects on our society</a:t>
            </a:r>
          </a:p>
        </p:txBody>
      </p:sp>
    </p:spTree>
    <p:extLst>
      <p:ext uri="{BB962C8B-B14F-4D97-AF65-F5344CB8AC3E}">
        <p14:creationId xmlns:p14="http://schemas.microsoft.com/office/powerpoint/2010/main" val="34687308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I could list all the ills of our nation, but it would only make you depressed.  In some ways, it seems like we’ve passed the point of </a:t>
            </a:r>
            <a:r>
              <a:rPr lang="en-US" sz="4000" u="sng" dirty="0">
                <a:solidFill>
                  <a:srgbClr val="FFFF66"/>
                </a:solidFill>
              </a:rPr>
              <a:t>no return</a:t>
            </a:r>
            <a:r>
              <a:rPr lang="en-US" sz="4000" dirty="0"/>
              <a:t>.  But Someone is </a:t>
            </a:r>
            <a:r>
              <a:rPr lang="en-US" sz="4000" u="sng" dirty="0">
                <a:solidFill>
                  <a:srgbClr val="FFFF66"/>
                </a:solidFill>
              </a:rPr>
              <a:t>going to return</a:t>
            </a:r>
            <a:r>
              <a:rPr lang="en-US" sz="4000" dirty="0"/>
              <a:t>, a second time, to those who eagerly await Him.  Many wonder if there is hope for a culture in such deep darkness? </a:t>
            </a:r>
          </a:p>
        </p:txBody>
      </p:sp>
    </p:spTree>
    <p:extLst>
      <p:ext uri="{BB962C8B-B14F-4D97-AF65-F5344CB8AC3E}">
        <p14:creationId xmlns:p14="http://schemas.microsoft.com/office/powerpoint/2010/main" val="35430807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2 Timothy 3:1-4  </a:t>
            </a:r>
            <a:r>
              <a:rPr lang="en-US" sz="4000" dirty="0"/>
              <a:t>But realize this, that in the last days difficult times will come. For people will be lovers of self, lovers of money, boastful, arrogant, slanderers, disobedient to parents, ungrateful, unholy,  </a:t>
            </a:r>
          </a:p>
        </p:txBody>
      </p:sp>
    </p:spTree>
    <p:extLst>
      <p:ext uri="{BB962C8B-B14F-4D97-AF65-F5344CB8AC3E}">
        <p14:creationId xmlns:p14="http://schemas.microsoft.com/office/powerpoint/2010/main" val="35772068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2 Timothy 3:1-4   </a:t>
            </a:r>
            <a:r>
              <a:rPr lang="en-US" sz="4000" dirty="0"/>
              <a:t>unloving, irreconcilable, malicious gossips, without self-control, brutal, haters of good, treacherous, reckless, conceited, lovers of pleasure rather than lovers of God, </a:t>
            </a:r>
          </a:p>
        </p:txBody>
      </p:sp>
    </p:spTree>
    <p:extLst>
      <p:ext uri="{BB962C8B-B14F-4D97-AF65-F5344CB8AC3E}">
        <p14:creationId xmlns:p14="http://schemas.microsoft.com/office/powerpoint/2010/main" val="2625371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Mr. Bean askes Einstein, "What animal crosses the road with 4 legs, crosses back with 2 and then crosses back again with 5?"  Einstein thinks about this for a long time and finally says, "I don't know, here is your $1000."</a:t>
            </a:r>
            <a:endParaRPr lang="en-US" sz="4800" dirty="0"/>
          </a:p>
        </p:txBody>
      </p:sp>
    </p:spTree>
    <p:extLst>
      <p:ext uri="{BB962C8B-B14F-4D97-AF65-F5344CB8AC3E}">
        <p14:creationId xmlns:p14="http://schemas.microsoft.com/office/powerpoint/2010/main" val="32816116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2 Timothy 3:13-15 </a:t>
            </a:r>
            <a:r>
              <a:rPr lang="en-US" sz="4000" dirty="0"/>
              <a:t> But evil people and impostors will proceed from bad to worse, deceiving and being deceived. You, however, continue in the things you have learned and become convinced of, knowing from whom </a:t>
            </a:r>
          </a:p>
        </p:txBody>
      </p:sp>
    </p:spTree>
    <p:extLst>
      <p:ext uri="{BB962C8B-B14F-4D97-AF65-F5344CB8AC3E}">
        <p14:creationId xmlns:p14="http://schemas.microsoft.com/office/powerpoint/2010/main" val="17488902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2 Timothy 3:13-15 </a:t>
            </a:r>
            <a:r>
              <a:rPr lang="en-US" sz="4000" dirty="0"/>
              <a:t> you have learned them, and that from childhood you have known the sacred writings which are able to give you the wisdom that leads to salvation through faith which is in Messiah Yeshua</a:t>
            </a:r>
          </a:p>
        </p:txBody>
      </p:sp>
    </p:spTree>
    <p:extLst>
      <p:ext uri="{BB962C8B-B14F-4D97-AF65-F5344CB8AC3E}">
        <p14:creationId xmlns:p14="http://schemas.microsoft.com/office/powerpoint/2010/main" val="918479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solidFill>
                  <a:srgbClr val="FFFF66"/>
                </a:solidFill>
              </a:rPr>
              <a:t>In 18th century England [1700’s] ,  </a:t>
            </a:r>
            <a:r>
              <a:rPr lang="en-US" sz="4000" dirty="0"/>
              <a:t>poverty was widespread and endemic. The nation was on the verge of revolution.  Many women had turned to prostitution.  Thousands died from syphilis and gonorrhea.  </a:t>
            </a:r>
          </a:p>
        </p:txBody>
      </p:sp>
    </p:spTree>
    <p:extLst>
      <p:ext uri="{BB962C8B-B14F-4D97-AF65-F5344CB8AC3E}">
        <p14:creationId xmlns:p14="http://schemas.microsoft.com/office/powerpoint/2010/main" val="10390859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Crime abounded, seemingly unabated.  Slavery in the British Empire was widespread and brutal.  Was there hope for England?  </a:t>
            </a:r>
          </a:p>
        </p:txBody>
      </p:sp>
    </p:spTree>
    <p:extLst>
      <p:ext uri="{BB962C8B-B14F-4D97-AF65-F5344CB8AC3E}">
        <p14:creationId xmlns:p14="http://schemas.microsoft.com/office/powerpoint/2010/main" val="26111254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Within this darkness, the Wesleyan revival broke out.  John Wesley began with small groups meeting in homes and offices and the </a:t>
            </a:r>
            <a:r>
              <a:rPr lang="en-US" sz="4000" dirty="0" err="1"/>
              <a:t>universityies</a:t>
            </a:r>
            <a:r>
              <a:rPr lang="en-US" sz="4000" dirty="0"/>
              <a:t> around London.  They called them bands.  This is from </a:t>
            </a:r>
            <a:r>
              <a:rPr lang="en-US" sz="4000" i="1" dirty="0"/>
              <a:t>The Radical Wesley</a:t>
            </a:r>
            <a:r>
              <a:rPr lang="en-US" sz="4000" dirty="0"/>
              <a:t>, by Howard Snyder: </a:t>
            </a:r>
          </a:p>
        </p:txBody>
      </p:sp>
    </p:spTree>
    <p:extLst>
      <p:ext uri="{BB962C8B-B14F-4D97-AF65-F5344CB8AC3E}">
        <p14:creationId xmlns:p14="http://schemas.microsoft.com/office/powerpoint/2010/main" val="31405808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Band members were expected to abstain from doing evil, to be zealous in good works, including giving to the poor, and to use all the means of grace.  The design of our meeting is to obey that command of God: “Confess your faults one to another, and pray for one another, that ye may be healed.” </a:t>
            </a:r>
          </a:p>
        </p:txBody>
      </p:sp>
    </p:spTree>
    <p:extLst>
      <p:ext uri="{BB962C8B-B14F-4D97-AF65-F5344CB8AC3E}">
        <p14:creationId xmlns:p14="http://schemas.microsoft.com/office/powerpoint/2010/main" val="34619373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To this end, we intend, </a:t>
            </a:r>
          </a:p>
          <a:p>
            <a:r>
              <a:rPr lang="en-US" sz="4000" dirty="0"/>
              <a:t>To meet once a week, at the least.</a:t>
            </a:r>
          </a:p>
          <a:p>
            <a:r>
              <a:rPr lang="en-US" sz="4000" dirty="0"/>
              <a:t>To come punctually at the hour appointed, without some extraordinary reason.</a:t>
            </a:r>
          </a:p>
          <a:p>
            <a:r>
              <a:rPr lang="en-US" sz="4000" dirty="0"/>
              <a:t>To begin (those of us who are present) exactly at the hour, with singing or prayer.</a:t>
            </a:r>
          </a:p>
          <a:p>
            <a:pPr marL="0" indent="0">
              <a:buNone/>
            </a:pPr>
            <a:endParaRPr lang="en-US" sz="4000" dirty="0"/>
          </a:p>
        </p:txBody>
      </p:sp>
    </p:spTree>
    <p:extLst>
      <p:ext uri="{BB962C8B-B14F-4D97-AF65-F5344CB8AC3E}">
        <p14:creationId xmlns:p14="http://schemas.microsoft.com/office/powerpoint/2010/main" val="20734104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r>
              <a:rPr lang="en-US" sz="4000" dirty="0"/>
              <a:t>To speak each of us in order, freely and plainly, </a:t>
            </a:r>
            <a:r>
              <a:rPr lang="en-US" sz="4000" u="sng" dirty="0">
                <a:solidFill>
                  <a:srgbClr val="FFFF66"/>
                </a:solidFill>
              </a:rPr>
              <a:t>the true state of our souls, with the faults we have committed in thought, word, or deed, and the temptations we have felt, since our last meeting</a:t>
            </a:r>
            <a:r>
              <a:rPr lang="en-US" sz="4000" dirty="0"/>
              <a:t>.</a:t>
            </a:r>
          </a:p>
          <a:p>
            <a:r>
              <a:rPr lang="en-US" sz="4000" dirty="0"/>
              <a:t>To end every meeting with prayer, suited to the state of each person present.</a:t>
            </a:r>
          </a:p>
        </p:txBody>
      </p:sp>
    </p:spTree>
    <p:extLst>
      <p:ext uri="{BB962C8B-B14F-4D97-AF65-F5344CB8AC3E}">
        <p14:creationId xmlns:p14="http://schemas.microsoft.com/office/powerpoint/2010/main" val="34205767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To desire some person among us to speak his own state first, and then to ask the rest, in order, as many and as searching questions as may be, concerning their state, sins, and temptations.</a:t>
            </a:r>
          </a:p>
        </p:txBody>
      </p:sp>
    </p:spTree>
    <p:extLst>
      <p:ext uri="{BB962C8B-B14F-4D97-AF65-F5344CB8AC3E}">
        <p14:creationId xmlns:p14="http://schemas.microsoft.com/office/powerpoint/2010/main" val="25666003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Questions to be asked each week were:</a:t>
            </a:r>
          </a:p>
          <a:p>
            <a:r>
              <a:rPr lang="en-US" sz="4000" dirty="0"/>
              <a:t>What known sins have you committed since our last meeting?</a:t>
            </a:r>
          </a:p>
          <a:p>
            <a:r>
              <a:rPr lang="en-US" sz="4000" dirty="0"/>
              <a:t>What temptations have you met with?</a:t>
            </a:r>
          </a:p>
          <a:p>
            <a:r>
              <a:rPr lang="en-US" sz="4000" dirty="0"/>
              <a:t>How were you delivered?</a:t>
            </a:r>
          </a:p>
        </p:txBody>
      </p:sp>
    </p:spTree>
    <p:extLst>
      <p:ext uri="{BB962C8B-B14F-4D97-AF65-F5344CB8AC3E}">
        <p14:creationId xmlns:p14="http://schemas.microsoft.com/office/powerpoint/2010/main" val="3081403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Einstein asks,  "Now tell me what animals is that?"  Me. Bean hand's Einstein $1.00.  </a:t>
            </a:r>
            <a:endParaRPr lang="en-US" sz="4800" dirty="0"/>
          </a:p>
        </p:txBody>
      </p:sp>
    </p:spTree>
    <p:extLst>
      <p:ext uri="{BB962C8B-B14F-4D97-AF65-F5344CB8AC3E}">
        <p14:creationId xmlns:p14="http://schemas.microsoft.com/office/powerpoint/2010/main" val="40341744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r>
              <a:rPr lang="en-US" sz="4000" dirty="0"/>
              <a:t>What have you thought, said, or done, of which you doubt whether it be sin or not?</a:t>
            </a:r>
          </a:p>
          <a:p>
            <a:pPr marL="0" indent="0">
              <a:buNone/>
            </a:pPr>
            <a:endParaRPr lang="en-US" sz="2000" dirty="0"/>
          </a:p>
          <a:p>
            <a:pPr marL="0" indent="0">
              <a:buNone/>
            </a:pPr>
            <a:r>
              <a:rPr lang="en-US" sz="4000" dirty="0"/>
              <a:t>The resulting Wesleyan 1700’s revival was so dramatic, many historians credit them with ushering in the Victorian age,</a:t>
            </a:r>
          </a:p>
        </p:txBody>
      </p:sp>
    </p:spTree>
    <p:extLst>
      <p:ext uri="{BB962C8B-B14F-4D97-AF65-F5344CB8AC3E}">
        <p14:creationId xmlns:p14="http://schemas.microsoft.com/office/powerpoint/2010/main" val="8203392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 time when the poor began to matter and “doing the right thing” became the norm.  A time when the social order was restored, crime was dramatically reduced, and the future began to look hopeful.  </a:t>
            </a:r>
          </a:p>
        </p:txBody>
      </p:sp>
    </p:spTree>
    <p:extLst>
      <p:ext uri="{BB962C8B-B14F-4D97-AF65-F5344CB8AC3E}">
        <p14:creationId xmlns:p14="http://schemas.microsoft.com/office/powerpoint/2010/main" val="11750500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Bars closed and jails closed, as there were few people to arrest.  When he died, Wesley left 129,000 Methodists behind.  As the flames of revival broke out in what was once darkness, historians marvel at how the movement of revival was sustained for 100 years.</a:t>
            </a:r>
          </a:p>
        </p:txBody>
      </p:sp>
    </p:spTree>
    <p:extLst>
      <p:ext uri="{BB962C8B-B14F-4D97-AF65-F5344CB8AC3E}">
        <p14:creationId xmlns:p14="http://schemas.microsoft.com/office/powerpoint/2010/main" val="30565354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3619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G-d spoke thru the prophet Isaiah:</a:t>
            </a:r>
          </a:p>
          <a:p>
            <a:pPr marL="0" indent="0">
              <a:buNone/>
            </a:pPr>
            <a:r>
              <a:rPr lang="en-US" sz="4000" baseline="30000" dirty="0"/>
              <a:t>Isaiah 60:2  </a:t>
            </a:r>
            <a:r>
              <a:rPr lang="en-US" sz="4000" dirty="0"/>
              <a:t>For behold, darkness will cover the earth, and deep darkness the peoples, but the Lord will rise upon you and His glory will appear upon you.</a:t>
            </a:r>
          </a:p>
          <a:p>
            <a:pPr marL="0" indent="0">
              <a:buNone/>
            </a:pPr>
            <a:endParaRPr lang="en-US" sz="4000" dirty="0"/>
          </a:p>
        </p:txBody>
      </p:sp>
    </p:spTree>
    <p:extLst>
      <p:ext uri="{BB962C8B-B14F-4D97-AF65-F5344CB8AC3E}">
        <p14:creationId xmlns:p14="http://schemas.microsoft.com/office/powerpoint/2010/main" val="40599996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3619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Things are shaking all around us, but we serve a God whose Kingdom cannot be shaken.  God allows things to happen to get our attention, to make changes in nations, in communities, and in us personally.  </a:t>
            </a:r>
          </a:p>
        </p:txBody>
      </p:sp>
    </p:spTree>
    <p:extLst>
      <p:ext uri="{BB962C8B-B14F-4D97-AF65-F5344CB8AC3E}">
        <p14:creationId xmlns:p14="http://schemas.microsoft.com/office/powerpoint/2010/main" val="12958649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JB Bernstein:  I love hearing about the moves of God in the past but what about now? I long for the second </a:t>
            </a:r>
            <a:r>
              <a:rPr lang="en-US" sz="4000" dirty="0">
                <a:solidFill>
                  <a:srgbClr val="FFFF66"/>
                </a:solidFill>
              </a:rPr>
              <a:t>Mezuzah Street Revival!</a:t>
            </a:r>
          </a:p>
        </p:txBody>
      </p:sp>
    </p:spTree>
    <p:extLst>
      <p:ext uri="{BB962C8B-B14F-4D97-AF65-F5344CB8AC3E}">
        <p14:creationId xmlns:p14="http://schemas.microsoft.com/office/powerpoint/2010/main" val="30236405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   </a:t>
            </a:r>
          </a:p>
        </p:txBody>
      </p:sp>
      <p:pic>
        <p:nvPicPr>
          <p:cNvPr id="6" name="Picture 5">
            <a:extLst>
              <a:ext uri="{FF2B5EF4-FFF2-40B4-BE49-F238E27FC236}">
                <a16:creationId xmlns:a16="http://schemas.microsoft.com/office/drawing/2014/main" id="{4B6D1732-D66E-4CE6-BB5A-EE4ABF873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71450"/>
            <a:ext cx="8305800" cy="4672013"/>
          </a:xfrm>
          <a:prstGeom prst="rect">
            <a:avLst/>
          </a:prstGeom>
        </p:spPr>
      </p:pic>
      <p:sp>
        <p:nvSpPr>
          <p:cNvPr id="7" name="TextBox 6">
            <a:extLst>
              <a:ext uri="{FF2B5EF4-FFF2-40B4-BE49-F238E27FC236}">
                <a16:creationId xmlns:a16="http://schemas.microsoft.com/office/drawing/2014/main" id="{268FE126-D47D-4BA0-8BF5-65BE004BD5CF}"/>
              </a:ext>
            </a:extLst>
          </p:cNvPr>
          <p:cNvSpPr txBox="1"/>
          <p:nvPr/>
        </p:nvSpPr>
        <p:spPr>
          <a:xfrm>
            <a:off x="609600" y="3638550"/>
            <a:ext cx="3074881" cy="1015663"/>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6000" b="0" i="0" u="none" strike="noStrike" kern="1200" cap="none" spc="0" normalizeH="0" baseline="30000" noProof="0" dirty="0">
                <a:ln>
                  <a:noFill/>
                </a:ln>
                <a:solidFill>
                  <a:srgbClr val="FFFFFF"/>
                </a:solidFill>
                <a:effectLst/>
                <a:uLnTx/>
                <a:uFillTx/>
                <a:latin typeface="Arial Rounded MT Bold" panose="020F0704030504030204" pitchFamily="34" charset="0"/>
                <a:ea typeface="+mn-ea"/>
                <a:cs typeface="Vilna" pitchFamily="2" charset="-79"/>
              </a:rPr>
              <a:t>Lk 22.14-15</a:t>
            </a:r>
            <a:endParaRPr kumimoji="0" lang="en-US" sz="6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36571793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altLang="en-US" sz="4000" baseline="30000" dirty="0">
                <a:solidFill>
                  <a:schemeClr val="bg1"/>
                </a:solidFill>
                <a:latin typeface="Arial Rounded MT Bold" panose="020F0704030504030204" pitchFamily="34" charset="0"/>
                <a:cs typeface="Vilna" pitchFamily="2" charset="-79"/>
              </a:rPr>
              <a:t>Lk 22.14-15</a:t>
            </a:r>
            <a:r>
              <a:rPr lang="en-US" altLang="en-US" sz="4000" dirty="0">
                <a:solidFill>
                  <a:schemeClr val="bg1"/>
                </a:solidFill>
                <a:latin typeface="Arial Rounded MT Bold" panose="020F0704030504030204" pitchFamily="34" charset="0"/>
                <a:cs typeface="Vilna" pitchFamily="2" charset="-79"/>
              </a:rPr>
              <a:t> When the time came, Yeshua and the emissaries reclined at the table, and he said to them, "I have really wanted so much to celebrate this Seder </a:t>
            </a:r>
            <a:r>
              <a:rPr lang="en-US" altLang="en-US" sz="4000" dirty="0">
                <a:solidFill>
                  <a:srgbClr val="FFFF66"/>
                </a:solidFill>
                <a:latin typeface="Arial Rounded MT Bold" panose="020F0704030504030204" pitchFamily="34" charset="0"/>
                <a:cs typeface="Vilna" pitchFamily="2" charset="-79"/>
              </a:rPr>
              <a:t>with you</a:t>
            </a:r>
            <a:r>
              <a:rPr lang="en-US" altLang="en-US" sz="4000" dirty="0">
                <a:solidFill>
                  <a:schemeClr val="bg1"/>
                </a:solidFill>
                <a:latin typeface="Arial Rounded MT Bold" panose="020F0704030504030204" pitchFamily="34" charset="0"/>
                <a:cs typeface="Vilna" pitchFamily="2" charset="-79"/>
              </a:rPr>
              <a:t> before I die!</a:t>
            </a:r>
            <a:endParaRPr lang="en-US" sz="4000" dirty="0"/>
          </a:p>
        </p:txBody>
      </p:sp>
    </p:spTree>
    <p:extLst>
      <p:ext uri="{BB962C8B-B14F-4D97-AF65-F5344CB8AC3E}">
        <p14:creationId xmlns:p14="http://schemas.microsoft.com/office/powerpoint/2010/main" val="19576237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Passover is relational “with you.”</a:t>
            </a:r>
          </a:p>
          <a:p>
            <a:r>
              <a:rPr lang="en-US" sz="4000" dirty="0"/>
              <a:t>Love expressed in interaction</a:t>
            </a:r>
          </a:p>
          <a:p>
            <a:r>
              <a:rPr lang="en-US" dirty="0"/>
              <a:t>Love expressed in ritual: Leaven</a:t>
            </a:r>
          </a:p>
          <a:p>
            <a:r>
              <a:rPr lang="en-US" dirty="0"/>
              <a:t>Love expressed in spiritual cleansing</a:t>
            </a:r>
          </a:p>
        </p:txBody>
      </p:sp>
    </p:spTree>
    <p:extLst>
      <p:ext uri="{BB962C8B-B14F-4D97-AF65-F5344CB8AC3E}">
        <p14:creationId xmlns:p14="http://schemas.microsoft.com/office/powerpoint/2010/main" val="29752756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Conclusion:</a:t>
            </a:r>
          </a:p>
        </p:txBody>
      </p:sp>
    </p:spTree>
    <p:extLst>
      <p:ext uri="{BB962C8B-B14F-4D97-AF65-F5344CB8AC3E}">
        <p14:creationId xmlns:p14="http://schemas.microsoft.com/office/powerpoint/2010/main" val="2620360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   </a:t>
            </a:r>
          </a:p>
        </p:txBody>
      </p:sp>
      <p:pic>
        <p:nvPicPr>
          <p:cNvPr id="6" name="Picture 5">
            <a:extLst>
              <a:ext uri="{FF2B5EF4-FFF2-40B4-BE49-F238E27FC236}">
                <a16:creationId xmlns:a16="http://schemas.microsoft.com/office/drawing/2014/main" id="{4B6D1732-D66E-4CE6-BB5A-EE4ABF873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71450"/>
            <a:ext cx="8305800" cy="4672013"/>
          </a:xfrm>
          <a:prstGeom prst="rect">
            <a:avLst/>
          </a:prstGeom>
        </p:spPr>
      </p:pic>
      <p:sp>
        <p:nvSpPr>
          <p:cNvPr id="7" name="TextBox 6">
            <a:extLst>
              <a:ext uri="{FF2B5EF4-FFF2-40B4-BE49-F238E27FC236}">
                <a16:creationId xmlns:a16="http://schemas.microsoft.com/office/drawing/2014/main" id="{268FE126-D47D-4BA0-8BF5-65BE004BD5CF}"/>
              </a:ext>
            </a:extLst>
          </p:cNvPr>
          <p:cNvSpPr txBox="1"/>
          <p:nvPr/>
        </p:nvSpPr>
        <p:spPr>
          <a:xfrm>
            <a:off x="609600" y="3638550"/>
            <a:ext cx="4674228" cy="1015663"/>
          </a:xfrm>
          <a:prstGeom prst="rect">
            <a:avLst/>
          </a:prstGeom>
          <a:noFill/>
        </p:spPr>
        <p:txBody>
          <a:bodyPr wrap="none" rtlCol="0">
            <a:spAutoFit/>
          </a:bodyPr>
          <a:lstStyle/>
          <a:p>
            <a:pPr algn="l"/>
            <a:r>
              <a:rPr lang="en-US" altLang="en-US" sz="6000" baseline="30000" dirty="0">
                <a:solidFill>
                  <a:schemeClr val="bg1"/>
                </a:solidFill>
                <a:latin typeface="Arial Rounded MT Bold" panose="020F0704030504030204" pitchFamily="34" charset="0"/>
                <a:cs typeface="Vilna" pitchFamily="2" charset="-79"/>
              </a:rPr>
              <a:t>Lk 22.14-19 </a:t>
            </a:r>
            <a:r>
              <a:rPr lang="en-US" sz="6000" baseline="30000" dirty="0">
                <a:cs typeface="Vilna" pitchFamily="2" charset="-79"/>
              </a:rPr>
              <a:t>Part 2</a:t>
            </a:r>
            <a:endParaRPr lang="en-US" sz="6000" dirty="0"/>
          </a:p>
        </p:txBody>
      </p:sp>
    </p:spTree>
    <p:extLst>
      <p:ext uri="{BB962C8B-B14F-4D97-AF65-F5344CB8AC3E}">
        <p14:creationId xmlns:p14="http://schemas.microsoft.com/office/powerpoint/2010/main" val="17974424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457200" indent="-457200">
              <a:buFont typeface="+mj-lt"/>
              <a:buAutoNum type="arabicPeriod"/>
            </a:pPr>
            <a:r>
              <a:rPr lang="en-US" sz="4000" dirty="0"/>
              <a:t>Do you KNOW Him and the assurance of sins forgiven?</a:t>
            </a:r>
          </a:p>
          <a:p>
            <a:pPr marL="457200" indent="-457200">
              <a:buFont typeface="+mj-lt"/>
              <a:buAutoNum type="arabicPeriod"/>
            </a:pPr>
            <a:r>
              <a:rPr lang="en-US" sz="4000" dirty="0"/>
              <a:t>Are you surrendered to Him, body, soul, spirit?  Leaven out, walking in relational love, confessing?</a:t>
            </a:r>
          </a:p>
          <a:p>
            <a:pPr marL="457200" indent="-457200">
              <a:buFont typeface="+mj-lt"/>
              <a:buAutoNum type="arabicPeriod"/>
            </a:pPr>
            <a:r>
              <a:rPr lang="en-US" sz="4000" dirty="0"/>
              <a:t>Are you filled with His Spirit, transforming your life?</a:t>
            </a:r>
          </a:p>
        </p:txBody>
      </p:sp>
    </p:spTree>
    <p:extLst>
      <p:ext uri="{BB962C8B-B14F-4D97-AF65-F5344CB8AC3E}">
        <p14:creationId xmlns:p14="http://schemas.microsoft.com/office/powerpoint/2010/main" val="18207419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24302821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150478</TotalTime>
  <Words>4855</Words>
  <Application>Microsoft Office PowerPoint</Application>
  <PresentationFormat>On-screen Show (16:9)</PresentationFormat>
  <Paragraphs>525</Paragraphs>
  <Slides>92</Slides>
  <Notes>92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92</vt:i4>
      </vt:variant>
    </vt:vector>
  </HeadingPairs>
  <TitlesOfParts>
    <vt:vector size="100" baseType="lpstr">
      <vt:lpstr>Arial</vt:lpstr>
      <vt:lpstr>Arial Rounded MT Bold</vt:lpstr>
      <vt:lpstr>Calibri</vt:lpstr>
      <vt:lpstr>Calibri Light</vt:lpstr>
      <vt:lpstr>David</vt:lpstr>
      <vt:lpstr>1_Default Design</vt:lpstr>
      <vt:lpstr>Office Theme</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Ty Lewis</cp:lastModifiedBy>
  <cp:revision>4120</cp:revision>
  <dcterms:created xsi:type="dcterms:W3CDTF">2006-04-21T19:34:43Z</dcterms:created>
  <dcterms:modified xsi:type="dcterms:W3CDTF">2021-03-20T15:10:43Z</dcterms:modified>
</cp:coreProperties>
</file>