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 id="2147483838" r:id="rId4"/>
  </p:sldMasterIdLst>
  <p:notesMasterIdLst>
    <p:notesMasterId r:id="rId91"/>
  </p:notesMasterIdLst>
  <p:handoutMasterIdLst>
    <p:handoutMasterId r:id="rId92"/>
  </p:handoutMasterIdLst>
  <p:sldIdLst>
    <p:sldId id="2045" r:id="rId5"/>
    <p:sldId id="63208" r:id="rId6"/>
    <p:sldId id="63239" r:id="rId7"/>
    <p:sldId id="63220" r:id="rId8"/>
    <p:sldId id="63229" r:id="rId9"/>
    <p:sldId id="63265" r:id="rId10"/>
    <p:sldId id="63259" r:id="rId11"/>
    <p:sldId id="63260" r:id="rId12"/>
    <p:sldId id="63261" r:id="rId13"/>
    <p:sldId id="63262" r:id="rId14"/>
    <p:sldId id="63263" r:id="rId15"/>
    <p:sldId id="63264" r:id="rId16"/>
    <p:sldId id="62979" r:id="rId17"/>
    <p:sldId id="63266" r:id="rId18"/>
    <p:sldId id="63293" r:id="rId19"/>
    <p:sldId id="55605" r:id="rId20"/>
    <p:sldId id="55606" r:id="rId21"/>
    <p:sldId id="63270" r:id="rId22"/>
    <p:sldId id="63274" r:id="rId23"/>
    <p:sldId id="63294" r:id="rId24"/>
    <p:sldId id="55604" r:id="rId25"/>
    <p:sldId id="55614" r:id="rId26"/>
    <p:sldId id="55610" r:id="rId27"/>
    <p:sldId id="63221" r:id="rId28"/>
    <p:sldId id="63285" r:id="rId29"/>
    <p:sldId id="63222" r:id="rId30"/>
    <p:sldId id="55629" r:id="rId31"/>
    <p:sldId id="55603" r:id="rId32"/>
    <p:sldId id="63277" r:id="rId33"/>
    <p:sldId id="63295" r:id="rId34"/>
    <p:sldId id="63275" r:id="rId35"/>
    <p:sldId id="63248" r:id="rId36"/>
    <p:sldId id="63252" r:id="rId37"/>
    <p:sldId id="63246" r:id="rId38"/>
    <p:sldId id="63254" r:id="rId39"/>
    <p:sldId id="63249" r:id="rId40"/>
    <p:sldId id="63253" r:id="rId41"/>
    <p:sldId id="63003" r:id="rId42"/>
    <p:sldId id="63269" r:id="rId43"/>
    <p:sldId id="63272" r:id="rId44"/>
    <p:sldId id="63247" r:id="rId45"/>
    <p:sldId id="63250" r:id="rId46"/>
    <p:sldId id="63251" r:id="rId47"/>
    <p:sldId id="63245" r:id="rId48"/>
    <p:sldId id="63273" r:id="rId49"/>
    <p:sldId id="63276" r:id="rId50"/>
    <p:sldId id="63244" r:id="rId51"/>
    <p:sldId id="63241" r:id="rId52"/>
    <p:sldId id="63283" r:id="rId53"/>
    <p:sldId id="63233" r:id="rId54"/>
    <p:sldId id="63242" r:id="rId55"/>
    <p:sldId id="63240" r:id="rId56"/>
    <p:sldId id="63236" r:id="rId57"/>
    <p:sldId id="63278" r:id="rId58"/>
    <p:sldId id="63243" r:id="rId59"/>
    <p:sldId id="63271" r:id="rId60"/>
    <p:sldId id="63230" r:id="rId61"/>
    <p:sldId id="63218" r:id="rId62"/>
    <p:sldId id="63279" r:id="rId63"/>
    <p:sldId id="63217" r:id="rId64"/>
    <p:sldId id="63225" r:id="rId65"/>
    <p:sldId id="63292" r:id="rId66"/>
    <p:sldId id="63257" r:id="rId67"/>
    <p:sldId id="63258" r:id="rId68"/>
    <p:sldId id="63223" r:id="rId69"/>
    <p:sldId id="63226" r:id="rId70"/>
    <p:sldId id="63286" r:id="rId71"/>
    <p:sldId id="63232" r:id="rId72"/>
    <p:sldId id="63224" r:id="rId73"/>
    <p:sldId id="63238" r:id="rId74"/>
    <p:sldId id="63234" r:id="rId75"/>
    <p:sldId id="63255" r:id="rId76"/>
    <p:sldId id="63227" r:id="rId77"/>
    <p:sldId id="63284" r:id="rId78"/>
    <p:sldId id="63228" r:id="rId79"/>
    <p:sldId id="63256" r:id="rId80"/>
    <p:sldId id="63280" r:id="rId81"/>
    <p:sldId id="63296" r:id="rId82"/>
    <p:sldId id="63195" r:id="rId83"/>
    <p:sldId id="63197" r:id="rId84"/>
    <p:sldId id="63198" r:id="rId85"/>
    <p:sldId id="63282" r:id="rId86"/>
    <p:sldId id="63289" r:id="rId87"/>
    <p:sldId id="63281" r:id="rId88"/>
    <p:sldId id="63291" r:id="rId89"/>
    <p:sldId id="256" r:id="rId9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0299" autoAdjust="0"/>
  </p:normalViewPr>
  <p:slideViewPr>
    <p:cSldViewPr>
      <p:cViewPr varScale="1">
        <p:scale>
          <a:sx n="66" d="100"/>
          <a:sy n="66" d="100"/>
        </p:scale>
        <p:origin x="490" y="53"/>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Rebuilding--With all G-d's Heart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10,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Rebuilding--With all G-d's Heart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10,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us02web.zoom.us/rec/share/MZRvxjaWFMV5ozIbweTOWwPbImfeWbzWko6srjllsP5Cix1ZJ0DONqCAGtPAPaBV.d948jzRkW_Wvu6dw"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gx210.keap-link005.com/api/v1/click/4851331873767424/5634255694594048"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gx210.keap-link005.com/api/v1/click/4851331873767424/5634255694594048"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gx210.keap-link005.com/api/v1/click/4851331873767424/5634255694594048"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Rebuilding--With all G-d's Heart</a:t>
            </a:r>
          </a:p>
        </p:txBody>
      </p:sp>
      <p:sp>
        <p:nvSpPr>
          <p:cNvPr id="5" name="Rectangle 3"/>
          <p:cNvSpPr>
            <a:spLocks noGrp="1" noChangeArrowheads="1"/>
          </p:cNvSpPr>
          <p:nvPr>
            <p:ph type="dt" idx="1"/>
          </p:nvPr>
        </p:nvSpPr>
        <p:spPr>
          <a:ln/>
        </p:spPr>
        <p:txBody>
          <a:bodyPr/>
          <a:lstStyle/>
          <a:p>
            <a:r>
              <a:rPr lang="en-US" altLang="en-US">
                <a:solidFill>
                  <a:prstClr val="white"/>
                </a:solidFill>
              </a:rPr>
              <a:t>April 10,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KC Star Sunday April 4, 2021</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68811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Grand finale….</a:t>
            </a:r>
          </a:p>
          <a:p>
            <a:r>
              <a:rPr lang="en-US" dirty="0"/>
              <a:t>KC Star Sunday April 4, 2021</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00942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KC Star Sunday April 4, 2021</a:t>
            </a:r>
          </a:p>
          <a:p>
            <a:r>
              <a:rPr lang="en-US" dirty="0"/>
              <a:t>Plan your marriage &gt;&gt; than this!   Books, programs, consultations, Shalom Arush, Prepare Enrich.</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61723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717070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03912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10129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81003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142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638162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But first…</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55522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r>
              <a:rPr lang="en-US" sz="2000" b="0" i="0" dirty="0">
                <a:effectLst/>
              </a:rPr>
              <a:t>In honor of the Passover festival, the </a:t>
            </a:r>
            <a:r>
              <a:rPr lang="en-US" sz="2000" b="0" i="0" dirty="0" err="1">
                <a:effectLst/>
              </a:rPr>
              <a:t>Matzot</a:t>
            </a:r>
            <a:r>
              <a:rPr lang="en-US" sz="2000" b="0" i="0" dirty="0">
                <a:effectLst/>
              </a:rPr>
              <a:t> Aviv factory in </a:t>
            </a:r>
            <a:r>
              <a:rPr lang="en-US" sz="2000" b="0" i="0" dirty="0" err="1">
                <a:effectLst/>
              </a:rPr>
              <a:t>Bnei</a:t>
            </a:r>
            <a:r>
              <a:rPr lang="en-US" sz="2000" b="0" i="0" dirty="0">
                <a:effectLst/>
              </a:rPr>
              <a:t> </a:t>
            </a:r>
            <a:r>
              <a:rPr lang="en-US" sz="2000" b="0" i="0" dirty="0" err="1">
                <a:effectLst/>
              </a:rPr>
              <a:t>Brak</a:t>
            </a:r>
            <a:r>
              <a:rPr lang="en-US" sz="2000" b="0" i="0" dirty="0">
                <a:effectLst/>
              </a:rPr>
              <a:t> in Central Israel baked the world's largest matzah.  </a:t>
            </a:r>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53588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735715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problem in the Kingdom, from beginning until now.  Especially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0025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7934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Jim </a:t>
            </a:r>
            <a:r>
              <a:rPr lang="en-US" altLang="en-US" dirty="0" err="1"/>
              <a:t>Garlow</a:t>
            </a:r>
            <a:r>
              <a:rPr lang="en-US" altLang="en-US" dirty="0"/>
              <a:t> newsletter 38 deceptions or traumas 2020-2021</a:t>
            </a:r>
          </a:p>
          <a:p>
            <a:r>
              <a:rPr lang="en-US" altLang="en-US" dirty="0"/>
              <a:t>One GREAT deception of our day, the supposed difference between </a:t>
            </a:r>
          </a:p>
          <a:p>
            <a:r>
              <a:rPr lang="en-US" altLang="en-US" dirty="0"/>
              <a:t>Personal gender identity and </a:t>
            </a:r>
          </a:p>
          <a:p>
            <a:r>
              <a:rPr lang="en-US" altLang="en-US" dirty="0"/>
              <a:t>Biological sexual identity.  </a:t>
            </a:r>
          </a:p>
        </p:txBody>
      </p:sp>
    </p:spTree>
    <p:extLst>
      <p:ext uri="{BB962C8B-B14F-4D97-AF65-F5344CB8AC3E}">
        <p14:creationId xmlns:p14="http://schemas.microsoft.com/office/powerpoint/2010/main" val="334469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mkt_breakingnews/men-are-coming-255-california-prison-inmates-have-requested-transfer-to-womens-prisons-since-january_3764385.html?&amp;utm_source=News&amp;utm_medium=email&amp;utm_campaign=breaking-2021-04-06-2&amp;mktids=7502b26275e1f2ec99ea4baed9763e40&amp;est=fB9PcDfb40RVRFFEIkjxdUIBCk68oioqc4Waf6CPmvPUK9K8R529ygQXqdKEfcsRZg%3D%3D</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2167882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mkt_breakingnews/men-are-coming-255-california-prison-inmates-have-requested-transfer-to-womens-prisons-since-january_3764385.html?&amp;utm_source=News&amp;utm_medium=email&amp;utm_campaign=breaking-2021-04-06-2&amp;mktids=7502b26275e1f2ec99ea4baed9763e40&amp;est=fB9PcDfb40RVRFFEIkjxdUIBCk68oioqc4Waf6CPmvPUK9K8R529ygQXqdKEfcsRZg%3D%3D</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250870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theepochtimes.com/mkt_breakingnews/men-are-coming-255-california-prison-inmates-have-requested-transfer-to-womens-prisons-since-january_3764385.html?&amp;utm_source=News&amp;utm_medium=email&amp;utm_campaign=breaking-2021-04-06-2&amp;mktids=7502b26275e1f2ec99ea4baed9763e40&amp;est=fB9PcDfb40RVRFFEIkjxdUIBCk68oioqc4Waf6CPmvPUK9K8R529ygQXqdKEfcsRZg%3D%3D</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455869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Deceit and false religion endemic in last days!</a:t>
            </a:r>
          </a:p>
        </p:txBody>
      </p:sp>
    </p:spTree>
    <p:extLst>
      <p:ext uri="{BB962C8B-B14F-4D97-AF65-F5344CB8AC3E}">
        <p14:creationId xmlns:p14="http://schemas.microsoft.com/office/powerpoint/2010/main" val="2014571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375776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Rebuilding--With all G-d's Heart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10,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6929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90616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274083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065248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https://www.youtube.com/watch?v=ZVUUpwt0IQQ</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Rebuilding--With all G-d's Heart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10,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88298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saw this movie on 16mm in the apartment of Shira Lindsay in 1969 with the granddaughter of Eliezer ben Yehuda.   Shira Lindsay became Shira Sorko Ram, wife of Ari, leader of </a:t>
            </a:r>
            <a:r>
              <a:rPr lang="en-US" dirty="0" err="1"/>
              <a:t>Maoz</a:t>
            </a:r>
            <a:r>
              <a:rPr lang="en-US" dirty="0"/>
              <a:t>.   Shared this movie with Golda Meir.  </a:t>
            </a:r>
          </a:p>
          <a:p>
            <a:endParaRPr lang="en-US" dirty="0"/>
          </a:p>
          <a:p>
            <a:r>
              <a:rPr lang="en-US" dirty="0"/>
              <a:t>From the Hatikvah, that we sang, the national anthem of Israel.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Rebuilding--With all G-d's Heart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10,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47022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Rebuilding--With all G-d's Heart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10,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1420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Went to America in 1892.   Wrote poems, translated “The Rubaiyat” of Omar Khayyam, and some tractates of the Talmud.  Died in poverty in 1909 in NYC.   Sung May 14, 1948 at the ceremony of the declaration of the State of Israel.   </a:t>
            </a:r>
          </a:p>
          <a:p>
            <a:r>
              <a:rPr lang="en-US" dirty="0"/>
              <a:t> Remember when you sing the Hatikvah, it’s a Messianic song!!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Rebuilding--With all G-d's Heart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10,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55349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Rebuilding--With all G-d's Heart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10,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34518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Rebuilding--With all G-d's Heart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10,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91779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Israel is described as a fig tree.</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913700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00889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Another matzah factoid…</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454484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114405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017358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7762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Never said of anything else in scripture…that G-d would do with all His heart and soul.</a:t>
            </a:r>
          </a:p>
          <a:p>
            <a:r>
              <a:rPr lang="en-US" dirty="0"/>
              <a:t>When I was first a believer, and preaching in churches, I used to say that I you are not right with G-d, it should be frightening to see me here.</a:t>
            </a:r>
          </a:p>
          <a:p>
            <a:r>
              <a:rPr lang="en-US" dirty="0"/>
              <a:t>Now I can say, if you aren’t right with G-d, it should be frightening to see US here, the re-awakening of Israel.</a:t>
            </a:r>
          </a:p>
          <a:p>
            <a:endParaRPr lang="en-US" dirty="0"/>
          </a:p>
          <a:p>
            <a:r>
              <a:rPr lang="en-US" dirty="0"/>
              <a:t>Also…wars not over.   Continuing restoration of Israel in the midst of war…</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332249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449666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0689243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149651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https://english.ahram.org.eg/NewsContent/2/8/408791/World/Region/Analysis-Saviz-attack-a-significant-shift-in-war-o.aspx</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238587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https://www.aljazeera.com/wp-content/uploads/2021/02/h_56728790.jpg?resize=770%2C513</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4048340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https://english.ahram.org.eg/NewsContent/2/8/408791/World/Region/Analysis-Saviz-attack-a-significant-shift-in-war-o.aspx</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49144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2 ½ boxes per person</a:t>
            </a:r>
          </a:p>
          <a:p>
            <a:r>
              <a:rPr lang="en-US" dirty="0"/>
              <a:t>Story of Alla Landa</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42078912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30303"/>
                </a:solidFill>
                <a:effectLst/>
              </a:rPr>
              <a:t>The ship – owned by XT Management, which is chaired by Israeli Udi Angel – carried on to its destination amid the damage it suffered. , it appears that Israel struck several dozen Iranian oil tankers, which caused Iran cumulative damage of billions of dollars, amid a high rate of success in disrupting its shipping. </a:t>
            </a:r>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41726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9112826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https://img3.fleetmon.com/thumbnails/saviz_9167253_594838.570x1140.jpg</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309182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lvl="1"/>
            <a:r>
              <a:rPr lang="en-US" sz="1050" b="0" i="0" dirty="0">
                <a:solidFill>
                  <a:srgbClr val="222222"/>
                </a:solidFill>
                <a:effectLst/>
                <a:latin typeface="Verdana" panose="020B0604030504040204" pitchFamily="34" charset="0"/>
              </a:rPr>
              <a:t>https://thejewishvoice.com/2021/04/israel-strikes-iranian-mother-ship-as-shadow-war-at-sea-heats-up/</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961243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Previous wars Israel and proxies of Lebanon: Hezbollah, Hamas, Syrians.  This is direct.   </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6217352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https://www.bbc.com/news/world-middle-east-56661069</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4884605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797416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https://www.israeltoday.co.il/read/nearly-half-of-israelis-fear-a-second-holocaust-2/?utm_source=acfs&amp;utm_medium=email&amp;utm_term=all&amp;utm_campaign=newsletter-2021-04-08</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8612669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Barry and </a:t>
            </a:r>
            <a:r>
              <a:rPr lang="en-US" dirty="0" err="1"/>
              <a:t>Batya</a:t>
            </a:r>
            <a:r>
              <a:rPr lang="en-US" dirty="0"/>
              <a:t> Segal</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7122916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Barry and </a:t>
            </a:r>
            <a:r>
              <a:rPr lang="en-US" dirty="0" err="1"/>
              <a:t>Batya</a:t>
            </a:r>
            <a:r>
              <a:rPr lang="en-US" dirty="0"/>
              <a:t> Segal</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09688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KC Star Sunday April 4, 2021</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6713709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Barry and </a:t>
            </a:r>
            <a:r>
              <a:rPr lang="en-US" dirty="0" err="1"/>
              <a:t>Batya</a:t>
            </a:r>
            <a:r>
              <a:rPr lang="en-US" dirty="0"/>
              <a:t> Segal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And back to the theme of deception.   Anti Israel.   What is the closing line of the Passover Seder?</a:t>
            </a:r>
          </a:p>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6902730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00000"/>
                </a:solidFill>
                <a:effectLst/>
              </a:rPr>
              <a:t>In a Disney Channel program last week devoted to Passover, the network replaced the festive meal’s key declaration “Next Year in Jerusalem” with the phrase “Next Year in the Holy Land.”</a:t>
            </a:r>
          </a:p>
          <a:p>
            <a:r>
              <a:rPr lang="en-US" sz="1000" dirty="0"/>
              <a:t>https://unitedwithisrael.org/act-now-demand-disney-stop-erasing-jewish-history/?utm_source=newsletters_unitedwithisrael_org&amp;utm_medium=email&amp;utm_content=1500+Rabbis+Warn%3A+Biden+is+Funding+Terror%3B+Last+Known+Jew+in+This+Country+Moves+to+Israel%3B+Demand+Disney+Stop+Erasing+Jewish+History%3B+IDF+Has+Herd+Immunity%21&amp;utm_campaign=20210409_m162772847_1500+Rabbis+Warn%3A+Biden+is+Funding+Terror%3B+Last+Known+Jew+in+This+Country+Moves+to+Israel%3B+Demand+Disney+Stop+Erasing+Jewish+History%3B+IDF+Has+Herd+Immunity%21&amp;utm_term=more_btn_light_png</a:t>
            </a:r>
          </a:p>
          <a:p>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Answer?</a:t>
            </a:r>
            <a:endParaRPr lang="en-US" sz="1000"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897911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4082181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Male and female robots reproducing?</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6989250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4149866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31775" indent="-231775">
              <a:buFont typeface="+mj-lt"/>
              <a:buAutoNum type="arabicPeriod"/>
            </a:pPr>
            <a:r>
              <a:rPr lang="en-US" dirty="0"/>
              <a:t>Mar 27 &amp; 28 evenings</a:t>
            </a:r>
          </a:p>
          <a:p>
            <a:pPr marL="231775" indent="-231775">
              <a:buFont typeface="+mj-lt"/>
              <a:buAutoNum type="arabicPeriod"/>
            </a:pPr>
            <a:r>
              <a:rPr lang="en-US" dirty="0"/>
              <a:t>Mar 29 or Apr. 4 We did as community Apr. 3</a:t>
            </a:r>
          </a:p>
          <a:p>
            <a:pPr marL="231775" indent="-231775">
              <a:buFont typeface="+mj-lt"/>
              <a:buAutoNum type="arabicPeriod"/>
            </a:pPr>
            <a:r>
              <a:rPr lang="en-US" dirty="0"/>
              <a:t>During the 50 days: </a:t>
            </a:r>
          </a:p>
          <a:p>
            <a:pPr marL="570836" lvl="1" indent="-231775">
              <a:buFont typeface="+mj-lt"/>
              <a:buAutoNum type="arabicPeriod"/>
            </a:pPr>
            <a:r>
              <a:rPr lang="en-US" dirty="0"/>
              <a:t>Holocaust Memorial April 8 &amp; 11</a:t>
            </a:r>
          </a:p>
          <a:p>
            <a:pPr marL="570836" lvl="1" indent="-231775">
              <a:buFont typeface="+mj-lt"/>
              <a:buAutoNum type="arabicPeriod"/>
            </a:pPr>
            <a:r>
              <a:rPr lang="en-US" dirty="0"/>
              <a:t>Israel Memorial April 13 evening</a:t>
            </a:r>
          </a:p>
          <a:p>
            <a:pPr marL="570836" lvl="1" indent="-231775">
              <a:buFont typeface="+mj-lt"/>
              <a:buAutoNum type="arabicPeriod"/>
            </a:pPr>
            <a:r>
              <a:rPr lang="en-US" dirty="0"/>
              <a:t>Israel Independence day.</a:t>
            </a:r>
          </a:p>
          <a:p>
            <a:pPr marL="231775" indent="-231775">
              <a:buFont typeface="+mj-lt"/>
              <a:buAutoNum type="arabicPeriod"/>
            </a:pPr>
            <a:r>
              <a:rPr lang="en-US" dirty="0"/>
              <a:t>May 16 evening all night or late night.</a:t>
            </a:r>
          </a:p>
          <a:p>
            <a:pPr marL="231775" indent="-231775">
              <a:buFont typeface="+mj-lt"/>
              <a:buAutoNum type="arabicPeriod"/>
            </a:pPr>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882637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5472861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31775" indent="-231775">
              <a:buFont typeface="+mj-lt"/>
              <a:buAutoNum type="arabicPeriod"/>
            </a:pPr>
            <a:r>
              <a:rPr lang="en-US" dirty="0"/>
              <a:t>Mar 27 &amp; 28 evenings</a:t>
            </a:r>
          </a:p>
          <a:p>
            <a:pPr marL="231775" indent="-231775">
              <a:buFont typeface="+mj-lt"/>
              <a:buAutoNum type="arabicPeriod"/>
            </a:pPr>
            <a:r>
              <a:rPr lang="en-US" dirty="0"/>
              <a:t>Mar 29 or Apr. 4 We did as community Apr. 3</a:t>
            </a:r>
          </a:p>
          <a:p>
            <a:pPr marL="231775" indent="-231775">
              <a:buFont typeface="+mj-lt"/>
              <a:buAutoNum type="arabicPeriod"/>
            </a:pPr>
            <a:r>
              <a:rPr lang="en-US" dirty="0"/>
              <a:t>During the 50 days: </a:t>
            </a:r>
          </a:p>
          <a:p>
            <a:pPr marL="570836" lvl="1" indent="-231775">
              <a:buFont typeface="+mj-lt"/>
              <a:buAutoNum type="arabicPeriod"/>
            </a:pPr>
            <a:r>
              <a:rPr lang="en-US" dirty="0"/>
              <a:t>Holocaust Memorial April 8 &amp; 11</a:t>
            </a:r>
          </a:p>
          <a:p>
            <a:pPr marL="570836" lvl="1" indent="-231775">
              <a:buFont typeface="+mj-lt"/>
              <a:buAutoNum type="arabicPeriod"/>
            </a:pPr>
            <a:r>
              <a:rPr lang="en-US" dirty="0"/>
              <a:t>Israel Memorial April 13 evening</a:t>
            </a:r>
          </a:p>
          <a:p>
            <a:pPr marL="570836" lvl="1" indent="-231775">
              <a:buFont typeface="+mj-lt"/>
              <a:buAutoNum type="arabicPeriod"/>
            </a:pPr>
            <a:r>
              <a:rPr lang="en-US" dirty="0"/>
              <a:t>Israel Independence day.</a:t>
            </a:r>
          </a:p>
          <a:p>
            <a:pPr marL="231775" indent="-231775">
              <a:buFont typeface="+mj-lt"/>
              <a:buAutoNum type="arabicPeriod"/>
            </a:pPr>
            <a:r>
              <a:rPr lang="en-US" dirty="0"/>
              <a:t>May 16 evening all night or late night.</a:t>
            </a:r>
          </a:p>
          <a:p>
            <a:pPr marL="231775" indent="-231775">
              <a:buFont typeface="+mj-lt"/>
              <a:buAutoNum type="arabicPeriod"/>
            </a:pPr>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0865292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https://www.favorintl.org/about/our-story/founder-carole-ward/</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8592492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98722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KC Star Sunday April 4, 2021</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9402486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7021585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pt-BR" b="0" i="0" dirty="0">
                <a:solidFill>
                  <a:srgbClr val="202124"/>
                </a:solidFill>
                <a:effectLst/>
              </a:rPr>
              <a:t>To hear her presentation in our Zoom prayer meeting go to</a:t>
            </a:r>
          </a:p>
          <a:p>
            <a:r>
              <a:rPr lang="pt-BR" b="0" i="0" dirty="0">
                <a:solidFill>
                  <a:srgbClr val="202124"/>
                </a:solidFill>
                <a:effectLst/>
                <a:hlinkClick r:id="rId3"/>
              </a:rPr>
              <a:t>https://us02web.zoom.us/rec/share/MZRvxjaWFMV5ozIbweTOWwPbImfeWbzWko6srjllsP5Cix1ZJ0DONqCAGtPAPaBV.d948jzRkW_Wvu6dw</a:t>
            </a:r>
            <a:endParaRPr lang="pt-BR" b="0" i="0" dirty="0">
              <a:solidFill>
                <a:srgbClr val="202124"/>
              </a:solidFill>
              <a:effectLst/>
            </a:endParaRPr>
          </a:p>
          <a:p>
            <a:br>
              <a:rPr lang="pt-BR" sz="1400" dirty="0"/>
            </a:br>
            <a:r>
              <a:rPr lang="pt-BR" b="0" i="0" dirty="0">
                <a:solidFill>
                  <a:srgbClr val="202124"/>
                </a:solidFill>
                <a:effectLst/>
              </a:rPr>
              <a:t>Passcode: &amp;a1hhjg9</a:t>
            </a:r>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2998028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392924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b="1" i="0" dirty="0">
                <a:solidFill>
                  <a:srgbClr val="0000FF"/>
                </a:solidFill>
                <a:effectLst/>
                <a:latin typeface="times new roman" panose="02020603050405020304" pitchFamily="18" charset="0"/>
                <a:hlinkClick r:id="rId3"/>
              </a:rPr>
              <a:t>www.ulpanor.com</a:t>
            </a:r>
            <a:endParaRPr lang="en-US" sz="1050"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40817380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b="1" i="0" dirty="0">
                <a:solidFill>
                  <a:srgbClr val="0000FF"/>
                </a:solidFill>
                <a:effectLst/>
                <a:latin typeface="times new roman" panose="02020603050405020304" pitchFamily="18" charset="0"/>
                <a:hlinkClick r:id="rId3"/>
              </a:rPr>
              <a:t>www.ulpanor.com</a:t>
            </a:r>
            <a:endParaRPr lang="en-US" sz="1050"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4194691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b="1" i="0" dirty="0">
                <a:solidFill>
                  <a:srgbClr val="0000FF"/>
                </a:solidFill>
                <a:effectLst/>
                <a:latin typeface="times new roman" panose="02020603050405020304" pitchFamily="18" charset="0"/>
                <a:hlinkClick r:id="rId3"/>
              </a:rPr>
              <a:t>www.ulpanor.com</a:t>
            </a:r>
            <a:endParaRPr lang="en-US" sz="1050"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484219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3686493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4411709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Avner Boskey:  All nations rejoice in G-d’s love and faithfulness to </a:t>
            </a:r>
            <a:r>
              <a:rPr lang="en-US" u="sng" dirty="0"/>
              <a:t>Israel.</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20025648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r>
              <a:rPr lang="en-US" b="0" i="0" dirty="0">
                <a:solidFill>
                  <a:srgbClr val="000000"/>
                </a:solidFill>
                <a:effectLst/>
              </a:rPr>
              <a:t>Dr. Jim </a:t>
            </a:r>
            <a:r>
              <a:rPr lang="en-US" b="0" i="0" dirty="0" err="1">
                <a:solidFill>
                  <a:srgbClr val="000000"/>
                </a:solidFill>
                <a:effectLst/>
              </a:rPr>
              <a:t>Garlow</a:t>
            </a:r>
            <a:r>
              <a:rPr lang="en-US" b="0" i="0" dirty="0">
                <a:solidFill>
                  <a:srgbClr val="000000"/>
                </a:solidFill>
                <a:effectLst/>
              </a:rPr>
              <a:t> CEO/Co-Founder</a:t>
            </a:r>
            <a:endParaRPr lang="en-US" b="0" i="0" dirty="0">
              <a:solidFill>
                <a:srgbClr val="403F42"/>
              </a:solidFill>
              <a:effectLst/>
            </a:endParaRPr>
          </a:p>
          <a:p>
            <a:pPr algn="l"/>
            <a:r>
              <a:rPr lang="en-US" b="0" i="0" dirty="0">
                <a:solidFill>
                  <a:srgbClr val="000000"/>
                </a:solidFill>
                <a:effectLst/>
              </a:rPr>
              <a:t>&amp; Rosemary Schindler </a:t>
            </a:r>
            <a:r>
              <a:rPr lang="en-US" b="0" i="0" dirty="0" err="1">
                <a:solidFill>
                  <a:srgbClr val="000000"/>
                </a:solidFill>
                <a:effectLst/>
              </a:rPr>
              <a:t>Garlow</a:t>
            </a:r>
            <a:r>
              <a:rPr lang="en-US" b="0" i="0" dirty="0">
                <a:solidFill>
                  <a:srgbClr val="000000"/>
                </a:solidFill>
                <a:effectLst/>
              </a:rPr>
              <a:t> Co-Founder</a:t>
            </a:r>
            <a:endParaRPr lang="en-US" b="0" i="0" dirty="0">
              <a:solidFill>
                <a:srgbClr val="403F42"/>
              </a:solidFill>
              <a:effectLst/>
            </a:endParaRPr>
          </a:p>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65254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KC Star Sunday April 4, 2021</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0524951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41215877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0219499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430776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Hope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3,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6292503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3774717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KC Star Sunday April 4, 2021</a:t>
            </a:r>
          </a:p>
        </p:txBody>
      </p:sp>
      <p:sp>
        <p:nvSpPr>
          <p:cNvPr id="4" name="Header Placeholder 3"/>
          <p:cNvSpPr>
            <a:spLocks noGrp="1"/>
          </p:cNvSpPr>
          <p:nvPr>
            <p:ph type="hdr" sz="quarter"/>
          </p:nvPr>
        </p:nvSpPr>
        <p:spPr/>
        <p:txBody>
          <a:bodyPr/>
          <a:lstStyle/>
          <a:p>
            <a:r>
              <a:rPr lang="en-US" altLang="en-US"/>
              <a:t>Rebuilding--With all G-d's Heart</a:t>
            </a:r>
          </a:p>
        </p:txBody>
      </p:sp>
      <p:sp>
        <p:nvSpPr>
          <p:cNvPr id="5" name="Date Placeholder 4"/>
          <p:cNvSpPr>
            <a:spLocks noGrp="1"/>
          </p:cNvSpPr>
          <p:nvPr>
            <p:ph type="dt" idx="1"/>
          </p:nvPr>
        </p:nvSpPr>
        <p:spPr/>
        <p:txBody>
          <a:bodyPr/>
          <a:lstStyle/>
          <a:p>
            <a:r>
              <a:rPr lang="en-US" altLang="en-US"/>
              <a:t>April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4472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4/10/2021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3461364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785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0186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370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5621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334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36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5133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769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3557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2553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414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05979"/>
            <a:ext cx="8229601"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57200" y="1200151"/>
            <a:ext cx="8229601"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1"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558621409"/>
      </p:ext>
    </p:extLst>
  </p:cSld>
  <p:clrMap bg1="lt1" tx1="dk1" bg2="lt2" tx2="dk2" accent1="accent1" accent2="accent2" accent3="accent3" accent4="accent4" accent5="accent5" accent6="accent6" hlink="hlink" folHlink="folHlink"/>
  <p:sldLayoutIdLst>
    <p:sldLayoutId id="214748383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33837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ZVUUpwt0IQQ?feature=oembed" TargetMode="Externa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Wedding planning	</a:t>
            </a:r>
          </a:p>
          <a:p>
            <a:pPr marL="0" indent="0">
              <a:buNone/>
            </a:pPr>
            <a:r>
              <a:rPr lang="en-US" sz="4000" dirty="0"/>
              <a:t>4/3/21  	    -- 700 couples</a:t>
            </a:r>
          </a:p>
          <a:p>
            <a:pPr marL="0" indent="0">
              <a:buNone/>
            </a:pPr>
            <a:r>
              <a:rPr lang="en-US" sz="4000" dirty="0"/>
              <a:t>12/13/14  --  1,800 couples</a:t>
            </a:r>
          </a:p>
          <a:p>
            <a:pPr marL="0" indent="0">
              <a:buNone/>
            </a:pPr>
            <a:r>
              <a:rPr lang="en-US" sz="4000" dirty="0"/>
              <a:t>10/10/10  --  2,700 couples</a:t>
            </a:r>
          </a:p>
          <a:p>
            <a:pPr marL="0" indent="0">
              <a:buNone/>
            </a:pPr>
            <a:r>
              <a:rPr lang="en-US" sz="4000" dirty="0"/>
              <a:t>11/11/11  --   3,125 couples</a:t>
            </a:r>
          </a:p>
          <a:p>
            <a:pPr marL="0" indent="0">
              <a:buNone/>
            </a:pPr>
            <a:endParaRPr lang="en-US" sz="4000" dirty="0"/>
          </a:p>
        </p:txBody>
      </p:sp>
    </p:spTree>
    <p:extLst>
      <p:ext uri="{BB962C8B-B14F-4D97-AF65-F5344CB8AC3E}">
        <p14:creationId xmlns:p14="http://schemas.microsoft.com/office/powerpoint/2010/main" val="326757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Wedding planning	</a:t>
            </a:r>
          </a:p>
          <a:p>
            <a:pPr marL="0" indent="0">
              <a:buNone/>
            </a:pPr>
            <a:r>
              <a:rPr lang="en-US" sz="4000" dirty="0"/>
              <a:t>4/3/21  	    -- 700 couples</a:t>
            </a:r>
          </a:p>
          <a:p>
            <a:pPr marL="0" indent="0">
              <a:buNone/>
            </a:pPr>
            <a:r>
              <a:rPr lang="en-US" sz="4000" dirty="0"/>
              <a:t>12/13/14  --  1,800 couples</a:t>
            </a:r>
          </a:p>
          <a:p>
            <a:pPr marL="0" indent="0">
              <a:buNone/>
            </a:pPr>
            <a:r>
              <a:rPr lang="en-US" sz="4000" dirty="0"/>
              <a:t>10/10/10  --  2,700 couples</a:t>
            </a:r>
          </a:p>
          <a:p>
            <a:pPr marL="0" indent="0">
              <a:buNone/>
            </a:pPr>
            <a:r>
              <a:rPr lang="en-US" sz="4000" dirty="0"/>
              <a:t>11/11/11  --   3,125 couples</a:t>
            </a:r>
          </a:p>
          <a:p>
            <a:pPr marL="0" indent="0">
              <a:buNone/>
            </a:pPr>
            <a:r>
              <a:rPr lang="en-US" sz="4000" dirty="0"/>
              <a:t>12/12/12  --  1,800+ couples</a:t>
            </a:r>
          </a:p>
        </p:txBody>
      </p:sp>
    </p:spTree>
    <p:extLst>
      <p:ext uri="{BB962C8B-B14F-4D97-AF65-F5344CB8AC3E}">
        <p14:creationId xmlns:p14="http://schemas.microsoft.com/office/powerpoint/2010/main" val="79143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Autofit/>
          </a:bodyPr>
          <a:lstStyle/>
          <a:p>
            <a:pPr marL="0" indent="0">
              <a:buNone/>
            </a:pPr>
            <a:r>
              <a:rPr lang="en-US" sz="3200" dirty="0"/>
              <a:t>Wedding planning</a:t>
            </a:r>
            <a:r>
              <a:rPr lang="en-US" sz="3800" dirty="0"/>
              <a:t>	</a:t>
            </a:r>
          </a:p>
          <a:p>
            <a:pPr marL="0" indent="0">
              <a:buNone/>
            </a:pPr>
            <a:r>
              <a:rPr lang="en-US" sz="3800" dirty="0"/>
              <a:t>4/3/21  	    -- 700 couples</a:t>
            </a:r>
          </a:p>
          <a:p>
            <a:pPr marL="0" indent="0">
              <a:buNone/>
            </a:pPr>
            <a:r>
              <a:rPr lang="en-US" sz="3800" dirty="0"/>
              <a:t>12/13/14  --  1,800 couples</a:t>
            </a:r>
          </a:p>
          <a:p>
            <a:pPr marL="0" indent="0">
              <a:buNone/>
            </a:pPr>
            <a:r>
              <a:rPr lang="en-US" sz="3800" dirty="0"/>
              <a:t>10/10/10  --  2,700 couples</a:t>
            </a:r>
          </a:p>
          <a:p>
            <a:pPr marL="0" indent="0">
              <a:buNone/>
            </a:pPr>
            <a:r>
              <a:rPr lang="en-US" sz="3800" dirty="0"/>
              <a:t>11/11/11  --   3,125 couples</a:t>
            </a:r>
          </a:p>
          <a:p>
            <a:pPr marL="0" indent="0">
              <a:buNone/>
            </a:pPr>
            <a:r>
              <a:rPr lang="en-US" sz="3800" dirty="0"/>
              <a:t>12/12/12  --  1,800+ couples</a:t>
            </a:r>
          </a:p>
          <a:p>
            <a:pPr marL="0" indent="0">
              <a:buNone/>
            </a:pPr>
            <a:r>
              <a:rPr lang="en-US" sz="3800" dirty="0"/>
              <a:t>7/7/7         --   4,492</a:t>
            </a:r>
          </a:p>
        </p:txBody>
      </p:sp>
    </p:spTree>
    <p:extLst>
      <p:ext uri="{BB962C8B-B14F-4D97-AF65-F5344CB8AC3E}">
        <p14:creationId xmlns:p14="http://schemas.microsoft.com/office/powerpoint/2010/main" val="411871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F2F1576-5019-465F-8F7B-4C925B321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53746"/>
            <a:ext cx="8443321" cy="4756404"/>
          </a:xfrm>
          <a:prstGeom prst="rect">
            <a:avLst/>
          </a:prstGeom>
        </p:spPr>
      </p:pic>
    </p:spTree>
    <p:extLst>
      <p:ext uri="{BB962C8B-B14F-4D97-AF65-F5344CB8AC3E}">
        <p14:creationId xmlns:p14="http://schemas.microsoft.com/office/powerpoint/2010/main" val="287897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Dates are important…	</a:t>
            </a:r>
          </a:p>
        </p:txBody>
      </p:sp>
    </p:spTree>
    <p:extLst>
      <p:ext uri="{BB962C8B-B14F-4D97-AF65-F5344CB8AC3E}">
        <p14:creationId xmlns:p14="http://schemas.microsoft.com/office/powerpoint/2010/main" val="52788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r>
              <a:rPr lang="en-US" sz="4000" u="sng" dirty="0">
                <a:solidFill>
                  <a:srgbClr val="FFFF99"/>
                </a:solidFill>
              </a:rPr>
              <a:t>Signs of the end</a:t>
            </a:r>
          </a:p>
          <a:p>
            <a:pPr lvl="1"/>
            <a:r>
              <a:rPr lang="en-US" sz="4000" dirty="0"/>
              <a:t>Deception</a:t>
            </a:r>
          </a:p>
          <a:p>
            <a:pPr lvl="1"/>
            <a:r>
              <a:rPr lang="en-US" sz="4000" dirty="0"/>
              <a:t>Restoration of Israel amidst war</a:t>
            </a:r>
          </a:p>
          <a:p>
            <a:r>
              <a:rPr lang="en-US" sz="4000" dirty="0"/>
              <a:t>G-d’s interventions</a:t>
            </a:r>
          </a:p>
        </p:txBody>
      </p:sp>
    </p:spTree>
    <p:extLst>
      <p:ext uri="{BB962C8B-B14F-4D97-AF65-F5344CB8AC3E}">
        <p14:creationId xmlns:p14="http://schemas.microsoft.com/office/powerpoint/2010/main" val="87228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04800" y="815976"/>
            <a:ext cx="8610600" cy="4005360"/>
          </a:xfrm>
        </p:spPr>
        <p:txBody>
          <a:bodyPr>
            <a:normAutofit/>
          </a:bodyPr>
          <a:lstStyle/>
          <a:p>
            <a:pPr algn="r"/>
            <a:r>
              <a:rPr lang="he-IL" sz="3745" b="1" dirty="0">
                <a:latin typeface="David" panose="020E0502060401010101" pitchFamily="34" charset="-79"/>
                <a:cs typeface="David" panose="020E0502060401010101" pitchFamily="34" charset="-79"/>
              </a:rPr>
              <a:t>ככַּאֲשֶׁר יָשַׁב עַל הַר הַזֵּיתִים נִגְּשׁוּ אֵלָיו הַתַּלְמִידִים לְבַדָּם וְאָמְרוּ:</a:t>
            </a:r>
            <a:endParaRPr lang="en-US" sz="3745" b="1" dirty="0">
              <a:latin typeface="David" panose="020E0502060401010101" pitchFamily="34" charset="-79"/>
              <a:cs typeface="David" panose="020E0502060401010101" pitchFamily="34" charset="-79"/>
            </a:endParaRPr>
          </a:p>
          <a:p>
            <a:pPr marL="0" indent="0"/>
            <a:r>
              <a:rPr lang="en-US" sz="4000" dirty="0"/>
              <a:t>When he was sitting on the Mount of Olives, the </a:t>
            </a:r>
            <a:r>
              <a:rPr lang="en-US" sz="4000" i="1" dirty="0"/>
              <a:t>talmidim</a:t>
            </a:r>
            <a:r>
              <a:rPr lang="en-US" sz="4000" dirty="0"/>
              <a:t> came to him privately. “Tell us,” they said,</a:t>
            </a:r>
          </a:p>
        </p:txBody>
      </p:sp>
      <p:sp>
        <p:nvSpPr>
          <p:cNvPr id="372738" name="Rectangle 2"/>
          <p:cNvSpPr>
            <a:spLocks noGrp="1" noChangeArrowheads="1"/>
          </p:cNvSpPr>
          <p:nvPr>
            <p:ph type="title"/>
          </p:nvPr>
        </p:nvSpPr>
        <p:spPr>
          <a:xfrm>
            <a:off x="1115318" y="322164"/>
            <a:ext cx="6913364" cy="405795"/>
          </a:xfrm>
        </p:spPr>
        <p:txBody>
          <a:bodyPr/>
          <a:lstStyle/>
          <a:p>
            <a:pPr eaLnBrk="1" hangingPunct="1"/>
            <a:r>
              <a:rPr lang="en-US" altLang="en-US" sz="2016" dirty="0">
                <a:solidFill>
                  <a:srgbClr val="FFFF00"/>
                </a:solidFill>
              </a:rPr>
              <a:t>Mattityahu (Matthew) 24:3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03256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04800" y="815976"/>
            <a:ext cx="8534400" cy="4005359"/>
          </a:xfrm>
        </p:spPr>
        <p:txBody>
          <a:bodyPr>
            <a:normAutofit/>
          </a:bodyPr>
          <a:lstStyle/>
          <a:p>
            <a:pPr algn="r"/>
            <a:r>
              <a:rPr lang="he-IL" sz="3745" b="1" dirty="0">
                <a:latin typeface="David" panose="020E0502060401010101" pitchFamily="34" charset="-79"/>
                <a:cs typeface="David" panose="020E0502060401010101" pitchFamily="34" charset="-79"/>
              </a:rPr>
              <a:t>”הַגֵּד נָא לָנוּ מָתַי יִהְיֶה הַדָּבָר הַזֶּה וּמַה הוּא אוֹת בּוֹאֲךָ וְקֵץ הָעוֹלָם?“</a:t>
            </a:r>
            <a:r>
              <a:rPr lang="en-US" sz="3745" b="1" dirty="0">
                <a:latin typeface="David" panose="020E0502060401010101" pitchFamily="34" charset="-79"/>
                <a:cs typeface="David" panose="020E0502060401010101" pitchFamily="34" charset="-79"/>
              </a:rPr>
              <a:t>  </a:t>
            </a:r>
          </a:p>
          <a:p>
            <a:r>
              <a:rPr lang="en-US" dirty="0"/>
              <a:t>   </a:t>
            </a:r>
            <a:r>
              <a:rPr lang="en-US" sz="4000" dirty="0"/>
              <a:t>“when will these things happen? And what will be the sign that you are coming, and that the </a:t>
            </a:r>
            <a:r>
              <a:rPr lang="en-US" sz="4000" i="1" dirty="0"/>
              <a:t>‘olam </a:t>
            </a:r>
            <a:r>
              <a:rPr lang="en-US" sz="4000" i="1" dirty="0" err="1"/>
              <a:t>hazeh</a:t>
            </a:r>
            <a:r>
              <a:rPr lang="en-US" sz="4000" dirty="0"/>
              <a:t> is ending?”</a:t>
            </a:r>
          </a:p>
        </p:txBody>
      </p:sp>
      <p:sp>
        <p:nvSpPr>
          <p:cNvPr id="372738" name="Rectangle 2"/>
          <p:cNvSpPr>
            <a:spLocks noGrp="1" noChangeArrowheads="1"/>
          </p:cNvSpPr>
          <p:nvPr>
            <p:ph type="title"/>
          </p:nvPr>
        </p:nvSpPr>
        <p:spPr>
          <a:xfrm>
            <a:off x="1115318" y="322164"/>
            <a:ext cx="6913364" cy="405795"/>
          </a:xfrm>
        </p:spPr>
        <p:txBody>
          <a:bodyPr/>
          <a:lstStyle/>
          <a:p>
            <a:pPr eaLnBrk="1" hangingPunct="1"/>
            <a:r>
              <a:rPr lang="en-US" altLang="en-US" sz="2016" dirty="0">
                <a:solidFill>
                  <a:srgbClr val="FFFF00"/>
                </a:solidFill>
              </a:rPr>
              <a:t>Mattityahu (Matthew) 24:3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82691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When, oh L-</a:t>
            </a:r>
            <a:r>
              <a:rPr lang="en-US" sz="4000" dirty="0" err="1"/>
              <a:t>rd</a:t>
            </a:r>
            <a:r>
              <a:rPr lang="en-US" sz="4000" dirty="0"/>
              <a:t>?  </a:t>
            </a:r>
          </a:p>
          <a:p>
            <a:pPr marL="0" indent="0">
              <a:buNone/>
            </a:pPr>
            <a:r>
              <a:rPr lang="en-US" sz="4000" dirty="0"/>
              <a:t>How long, </a:t>
            </a:r>
            <a:r>
              <a:rPr lang="en-US" sz="4000" cap="small" dirty="0"/>
              <a:t>Adoni</a:t>
            </a:r>
            <a:r>
              <a:rPr lang="en-US" sz="4000" dirty="0"/>
              <a:t>?</a:t>
            </a:r>
          </a:p>
          <a:p>
            <a:pPr marL="0" indent="0">
              <a:buNone/>
            </a:pPr>
            <a:r>
              <a:rPr lang="en-US" sz="4000" dirty="0"/>
              <a:t>How will we know?</a:t>
            </a:r>
          </a:p>
          <a:p>
            <a:pPr marL="0" indent="0">
              <a:buNone/>
            </a:pPr>
            <a:endParaRPr lang="en-US" sz="4000" dirty="0"/>
          </a:p>
          <a:p>
            <a:pPr marL="0" indent="0">
              <a:buNone/>
            </a:pPr>
            <a:endParaRPr lang="en-US" sz="4000" dirty="0"/>
          </a:p>
          <a:p>
            <a:pPr marL="0" indent="0">
              <a:buNone/>
            </a:pPr>
            <a:r>
              <a:rPr lang="en-US" sz="4000" dirty="0"/>
              <a:t>Greatest sign…</a:t>
            </a:r>
          </a:p>
        </p:txBody>
      </p:sp>
    </p:spTree>
    <p:extLst>
      <p:ext uri="{BB962C8B-B14F-4D97-AF65-F5344CB8AC3E}">
        <p14:creationId xmlns:p14="http://schemas.microsoft.com/office/powerpoint/2010/main" val="251443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68C9333-8D24-4AD4-958D-8BFAE66622C3}"/>
              </a:ext>
            </a:extLst>
          </p:cNvPr>
          <p:cNvPicPr>
            <a:picLocks noChangeAspect="1"/>
          </p:cNvPicPr>
          <p:nvPr/>
        </p:nvPicPr>
        <p:blipFill>
          <a:blip r:embed="rId3"/>
          <a:stretch>
            <a:fillRect/>
          </a:stretch>
        </p:blipFill>
        <p:spPr>
          <a:xfrm>
            <a:off x="491550" y="285748"/>
            <a:ext cx="8278950" cy="4591053"/>
          </a:xfrm>
          <a:prstGeom prst="rect">
            <a:avLst/>
          </a:prstGeom>
        </p:spPr>
      </p:pic>
      <p:sp>
        <p:nvSpPr>
          <p:cNvPr id="5" name="TextBox 4">
            <a:extLst>
              <a:ext uri="{FF2B5EF4-FFF2-40B4-BE49-F238E27FC236}">
                <a16:creationId xmlns:a16="http://schemas.microsoft.com/office/drawing/2014/main" id="{71316335-7FEE-4C69-B054-B2F28693BAE1}"/>
              </a:ext>
            </a:extLst>
          </p:cNvPr>
          <p:cNvSpPr txBox="1"/>
          <p:nvPr/>
        </p:nvSpPr>
        <p:spPr>
          <a:xfrm>
            <a:off x="152400" y="3333750"/>
            <a:ext cx="8618100" cy="1200329"/>
          </a:xfrm>
          <a:prstGeom prst="rect">
            <a:avLst/>
          </a:prstGeom>
          <a:noFill/>
        </p:spPr>
        <p:txBody>
          <a:bodyPr wrap="square" rtlCol="0">
            <a:spAutoFit/>
          </a:bodyPr>
          <a:lstStyle/>
          <a:p>
            <a:r>
              <a:rPr lang="en-US" sz="3600" u="sng" dirty="0">
                <a:solidFill>
                  <a:srgbClr val="FFFF99"/>
                </a:solidFill>
                <a:effectLst>
                  <a:outerShdw blurRad="38100" dist="38100" dir="2700000" algn="tl">
                    <a:srgbClr val="000000">
                      <a:alpha val="43137"/>
                    </a:srgbClr>
                  </a:outerShdw>
                </a:effectLst>
              </a:rPr>
              <a:t>With all My heart and all My soul</a:t>
            </a:r>
            <a:r>
              <a:rPr lang="en-US" sz="3600" dirty="0">
                <a:solidFill>
                  <a:srgbClr val="FFFF99"/>
                </a:solidFill>
                <a:effectLst>
                  <a:outerShdw blurRad="38100" dist="38100" dir="2700000" algn="tl">
                    <a:srgbClr val="000000">
                      <a:alpha val="43137"/>
                    </a:srgbClr>
                  </a:outerShdw>
                </a:effectLst>
              </a:rPr>
              <a:t> </a:t>
            </a:r>
          </a:p>
          <a:p>
            <a:r>
              <a:rPr lang="en-US" sz="3600" dirty="0">
                <a:effectLst>
                  <a:outerShdw blurRad="38100" dist="38100" dir="2700000" algn="tl">
                    <a:srgbClr val="000000">
                      <a:alpha val="43137"/>
                    </a:srgbClr>
                  </a:outerShdw>
                </a:effectLst>
              </a:rPr>
              <a:t>I will in truth  plant them in this land.</a:t>
            </a:r>
            <a:endParaRPr lang="en-US" sz="3600" dirty="0"/>
          </a:p>
        </p:txBody>
      </p:sp>
    </p:spTree>
    <p:extLst>
      <p:ext uri="{BB962C8B-B14F-4D97-AF65-F5344CB8AC3E}">
        <p14:creationId xmlns:p14="http://schemas.microsoft.com/office/powerpoint/2010/main" val="231656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4A99F50-B4E5-45AF-9752-86FBFA616ED0}"/>
              </a:ext>
            </a:extLst>
          </p:cNvPr>
          <p:cNvPicPr>
            <a:picLocks noChangeAspect="1"/>
          </p:cNvPicPr>
          <p:nvPr/>
        </p:nvPicPr>
        <p:blipFill>
          <a:blip r:embed="rId3"/>
          <a:stretch>
            <a:fillRect/>
          </a:stretch>
        </p:blipFill>
        <p:spPr>
          <a:xfrm>
            <a:off x="457201" y="189210"/>
            <a:ext cx="8194470" cy="4744740"/>
          </a:xfrm>
          <a:prstGeom prst="rect">
            <a:avLst/>
          </a:prstGeom>
        </p:spPr>
      </p:pic>
      <p:sp>
        <p:nvSpPr>
          <p:cNvPr id="6" name="TextBox 5">
            <a:extLst>
              <a:ext uri="{FF2B5EF4-FFF2-40B4-BE49-F238E27FC236}">
                <a16:creationId xmlns:a16="http://schemas.microsoft.com/office/drawing/2014/main" id="{4E03CDC7-91F3-4907-92FC-9F0CC3D4924F}"/>
              </a:ext>
            </a:extLst>
          </p:cNvPr>
          <p:cNvSpPr txBox="1"/>
          <p:nvPr/>
        </p:nvSpPr>
        <p:spPr>
          <a:xfrm>
            <a:off x="365880" y="299026"/>
            <a:ext cx="8412239" cy="707886"/>
          </a:xfrm>
          <a:prstGeom prst="rect">
            <a:avLst/>
          </a:prstGeom>
          <a:noFill/>
        </p:spPr>
        <p:txBody>
          <a:bodyPr wrap="none" rtlCol="0">
            <a:spAutoFit/>
          </a:bodyPr>
          <a:lstStyle/>
          <a:p>
            <a:pPr algn="l"/>
            <a:r>
              <a:rPr lang="en-US" sz="4000" i="0" dirty="0">
                <a:effectLst>
                  <a:outerShdw blurRad="38100" dist="38100" dir="2700000" algn="tl">
                    <a:srgbClr val="000000">
                      <a:alpha val="43137"/>
                    </a:srgbClr>
                  </a:outerShdw>
                </a:effectLst>
                <a:latin typeface="+mn-lt"/>
              </a:rPr>
              <a:t>The World's Largest Matzah, ever</a:t>
            </a:r>
            <a:endParaRPr lang="en-US" dirty="0"/>
          </a:p>
        </p:txBody>
      </p:sp>
    </p:spTree>
    <p:extLst>
      <p:ext uri="{BB962C8B-B14F-4D97-AF65-F5344CB8AC3E}">
        <p14:creationId xmlns:p14="http://schemas.microsoft.com/office/powerpoint/2010/main" val="89987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r>
              <a:rPr lang="en-US" sz="4000" dirty="0"/>
              <a:t>Signs of the end</a:t>
            </a:r>
          </a:p>
          <a:p>
            <a:pPr lvl="1"/>
            <a:r>
              <a:rPr lang="en-US" sz="4000" dirty="0">
                <a:solidFill>
                  <a:srgbClr val="FFFF99"/>
                </a:solidFill>
              </a:rPr>
              <a:t>Deception</a:t>
            </a:r>
          </a:p>
          <a:p>
            <a:pPr lvl="1"/>
            <a:r>
              <a:rPr lang="en-US" sz="4000" dirty="0"/>
              <a:t>Restoration of Israel amidst war</a:t>
            </a:r>
          </a:p>
          <a:p>
            <a:r>
              <a:rPr lang="en-US" sz="4000" dirty="0"/>
              <a:t>G-d’s interventions</a:t>
            </a:r>
          </a:p>
        </p:txBody>
      </p:sp>
    </p:spTree>
    <p:extLst>
      <p:ext uri="{BB962C8B-B14F-4D97-AF65-F5344CB8AC3E}">
        <p14:creationId xmlns:p14="http://schemas.microsoft.com/office/powerpoint/2010/main" val="168504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04800" y="870845"/>
            <a:ext cx="8534400" cy="4005358"/>
          </a:xfrm>
        </p:spPr>
        <p:txBody>
          <a:bodyPr>
            <a:normAutofit fontScale="92500" lnSpcReduction="10000"/>
          </a:bodyPr>
          <a:lstStyle/>
          <a:p>
            <a:pPr algn="r"/>
            <a:r>
              <a:rPr lang="he-IL" sz="4321" b="1" dirty="0">
                <a:latin typeface="David" panose="020E0502060401010101" pitchFamily="34" charset="-79"/>
                <a:cs typeface="David" panose="020E0502060401010101" pitchFamily="34" charset="-79"/>
              </a:rPr>
              <a:t>הֵשִׁיב יֵשׁוּעַ וְאָמַר לָהֶם: ”הִזָּהֲרוּ שֶׁלֹּא יַתְעֶה אֶתְכֶם אִישׁ,</a:t>
            </a:r>
            <a:r>
              <a:rPr lang="en-US" dirty="0"/>
              <a:t>   </a:t>
            </a:r>
          </a:p>
          <a:p>
            <a:pPr marL="0" indent="0"/>
            <a:r>
              <a:rPr lang="en-US" baseline="30000" dirty="0"/>
              <a:t> </a:t>
            </a:r>
            <a:r>
              <a:rPr lang="en-US" sz="4000" dirty="0"/>
              <a:t>Yeshua replied: “Watch out! </a:t>
            </a:r>
            <a:r>
              <a:rPr lang="en-US" sz="4000" dirty="0">
                <a:solidFill>
                  <a:srgbClr val="FFFF99"/>
                </a:solidFill>
              </a:rPr>
              <a:t>Don’t let anyone </a:t>
            </a:r>
            <a:r>
              <a:rPr lang="en-US" sz="4000" u="sng" dirty="0">
                <a:solidFill>
                  <a:srgbClr val="FFFF99"/>
                </a:solidFill>
              </a:rPr>
              <a:t>fool</a:t>
            </a:r>
            <a:r>
              <a:rPr lang="en-US" sz="4000" dirty="0">
                <a:solidFill>
                  <a:srgbClr val="FFFF99"/>
                </a:solidFill>
              </a:rPr>
              <a:t> you!</a:t>
            </a:r>
          </a:p>
          <a:p>
            <a:pPr marL="0" indent="0"/>
            <a:r>
              <a:rPr lang="en-US" b="1" dirty="0"/>
              <a:t> </a:t>
            </a:r>
            <a:r>
              <a:rPr lang="en-US" sz="3600" dirty="0"/>
              <a:t> </a:t>
            </a:r>
            <a:r>
              <a:rPr lang="el-GR" sz="3600" dirty="0"/>
              <a:t> πλανάω </a:t>
            </a:r>
            <a:r>
              <a:rPr lang="en-US" sz="3600" dirty="0"/>
              <a:t> </a:t>
            </a:r>
            <a:r>
              <a:rPr lang="en-US" sz="3600" i="1" dirty="0" err="1"/>
              <a:t>planaó</a:t>
            </a:r>
            <a:r>
              <a:rPr lang="en-US" sz="3600" dirty="0"/>
              <a:t> </a:t>
            </a:r>
            <a:r>
              <a:rPr lang="en-US" dirty="0"/>
              <a:t>     </a:t>
            </a:r>
          </a:p>
          <a:p>
            <a:pPr marL="0" indent="0"/>
            <a:r>
              <a:rPr lang="en-US" sz="4000" dirty="0"/>
              <a:t>lead astray, deceive, cause to wander</a:t>
            </a:r>
            <a:endParaRPr lang="en-US" sz="4800" dirty="0">
              <a:solidFill>
                <a:srgbClr val="FFFF99"/>
              </a:solidFill>
            </a:endParaRPr>
          </a:p>
        </p:txBody>
      </p:sp>
      <p:sp>
        <p:nvSpPr>
          <p:cNvPr id="372738" name="Rectangle 2"/>
          <p:cNvSpPr>
            <a:spLocks noGrp="1" noChangeArrowheads="1"/>
          </p:cNvSpPr>
          <p:nvPr>
            <p:ph type="title"/>
          </p:nvPr>
        </p:nvSpPr>
        <p:spPr>
          <a:xfrm>
            <a:off x="1115318" y="267297"/>
            <a:ext cx="6913364" cy="405795"/>
          </a:xfrm>
        </p:spPr>
        <p:txBody>
          <a:bodyPr/>
          <a:lstStyle/>
          <a:p>
            <a:pPr eaLnBrk="1" hangingPunct="1"/>
            <a:r>
              <a:rPr lang="en-US" altLang="en-US" sz="2016" dirty="0">
                <a:solidFill>
                  <a:srgbClr val="FFFF00"/>
                </a:solidFill>
              </a:rPr>
              <a:t>Mattityahu (Matthew) 24:4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4061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28600" y="285750"/>
            <a:ext cx="8610600" cy="4572000"/>
          </a:xfrm>
        </p:spPr>
        <p:txBody>
          <a:bodyPr>
            <a:normAutofit/>
          </a:bodyPr>
          <a:lstStyle/>
          <a:p>
            <a:pPr algn="l"/>
            <a:r>
              <a:rPr lang="en-US" baseline="30000" dirty="0"/>
              <a:t>Acts 20.29-30</a:t>
            </a:r>
            <a:r>
              <a:rPr lang="en-US" b="1" baseline="30000" dirty="0"/>
              <a:t> </a:t>
            </a:r>
            <a:r>
              <a:rPr lang="en-US" dirty="0"/>
              <a:t>I know that after my departure, savage wolves will come in among you, not sparing the flock. Even from among yourselves will arise men </a:t>
            </a:r>
            <a:r>
              <a:rPr lang="en-US" dirty="0">
                <a:solidFill>
                  <a:srgbClr val="FFFF99"/>
                </a:solidFill>
              </a:rPr>
              <a:t>speaking perversions</a:t>
            </a:r>
            <a:r>
              <a:rPr lang="en-US" dirty="0"/>
              <a:t>, to draw the disciples away after themselves.</a:t>
            </a:r>
          </a:p>
        </p:txBody>
      </p:sp>
    </p:spTree>
    <p:extLst>
      <p:ext uri="{BB962C8B-B14F-4D97-AF65-F5344CB8AC3E}">
        <p14:creationId xmlns:p14="http://schemas.microsoft.com/office/powerpoint/2010/main" val="3648954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381000" y="285750"/>
            <a:ext cx="8382000" cy="4495800"/>
          </a:xfrm>
        </p:spPr>
        <p:txBody>
          <a:bodyPr>
            <a:normAutofit/>
          </a:bodyPr>
          <a:lstStyle/>
          <a:p>
            <a:pPr algn="l"/>
            <a:r>
              <a:rPr lang="en-US" baseline="30000" dirty="0"/>
              <a:t>1 Tim. 3.13</a:t>
            </a:r>
            <a:r>
              <a:rPr lang="en-US" dirty="0"/>
              <a:t> Evil people and impostors will go from bad to worse, </a:t>
            </a:r>
            <a:r>
              <a:rPr lang="en-US" dirty="0">
                <a:solidFill>
                  <a:srgbClr val="FFFF99"/>
                </a:solidFill>
              </a:rPr>
              <a:t>deceiving</a:t>
            </a:r>
            <a:r>
              <a:rPr lang="en-US" dirty="0"/>
              <a:t> others and </a:t>
            </a:r>
            <a:r>
              <a:rPr lang="en-US" dirty="0">
                <a:solidFill>
                  <a:srgbClr val="FFFF99"/>
                </a:solidFill>
              </a:rPr>
              <a:t>being deceived </a:t>
            </a:r>
            <a:r>
              <a:rPr lang="en-US" dirty="0"/>
              <a:t>themselves.</a:t>
            </a:r>
          </a:p>
        </p:txBody>
      </p:sp>
    </p:spTree>
    <p:extLst>
      <p:ext uri="{BB962C8B-B14F-4D97-AF65-F5344CB8AC3E}">
        <p14:creationId xmlns:p14="http://schemas.microsoft.com/office/powerpoint/2010/main" val="403218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‘Men Are Coming’: 255 California Prison Inmates Have Requested Transfer to Women’s Prisons Since January. Democratic California Gov. Gavin Newsom signed S.B. 132 into law in January, a bill that requires the California Department of Corrections and Rehabilitation (CDCR) to ask every individual </a:t>
            </a:r>
          </a:p>
        </p:txBody>
      </p:sp>
    </p:spTree>
    <p:extLst>
      <p:ext uri="{BB962C8B-B14F-4D97-AF65-F5344CB8AC3E}">
        <p14:creationId xmlns:p14="http://schemas.microsoft.com/office/powerpoint/2010/main" val="185317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entering the department’s custody to specify their pronouns, their gender identity, and </a:t>
            </a:r>
            <a:r>
              <a:rPr lang="en-US" sz="4000" dirty="0">
                <a:solidFill>
                  <a:srgbClr val="FFFF99"/>
                </a:solidFill>
              </a:rPr>
              <a:t>whether they identify as transgender, nonbinary, or intersex. </a:t>
            </a:r>
            <a:r>
              <a:rPr lang="en-US" sz="4000" dirty="0"/>
              <a:t>Prison inmates at Chowchilla told the Los Angeles Times that “men are coming” and that the prisoners should anticipate sexual violence.</a:t>
            </a:r>
          </a:p>
          <a:p>
            <a:pPr marL="0" indent="0">
              <a:buNone/>
            </a:pPr>
            <a:endParaRPr lang="en-US" sz="4000" dirty="0"/>
          </a:p>
        </p:txBody>
      </p:sp>
    </p:spTree>
    <p:extLst>
      <p:ext uri="{BB962C8B-B14F-4D97-AF65-F5344CB8AC3E}">
        <p14:creationId xmlns:p14="http://schemas.microsoft.com/office/powerpoint/2010/main" val="57952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“That if we think it’s bad now, be prepared for the worst…“They say we’re going to need a facility that’s going to be like a maternity ward. They say we’re going to have an inmate program where inmates become nannies.”</a:t>
            </a:r>
          </a:p>
        </p:txBody>
      </p:sp>
    </p:spTree>
    <p:extLst>
      <p:ext uri="{BB962C8B-B14F-4D97-AF65-F5344CB8AC3E}">
        <p14:creationId xmlns:p14="http://schemas.microsoft.com/office/powerpoint/2010/main" val="1894605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28600" y="209550"/>
            <a:ext cx="8610600" cy="4648200"/>
          </a:xfrm>
        </p:spPr>
        <p:txBody>
          <a:bodyPr>
            <a:normAutofit/>
          </a:bodyPr>
          <a:lstStyle/>
          <a:p>
            <a:pPr algn="l"/>
            <a:r>
              <a:rPr lang="en-US" baseline="30000" dirty="0"/>
              <a:t>1 Tim. 4.1 </a:t>
            </a:r>
            <a:r>
              <a:rPr lang="en-US" dirty="0"/>
              <a:t>The Spirit expressly states that </a:t>
            </a:r>
            <a:r>
              <a:rPr lang="en-US" dirty="0">
                <a:solidFill>
                  <a:srgbClr val="FFFF99"/>
                </a:solidFill>
              </a:rPr>
              <a:t>in the </a:t>
            </a:r>
            <a:r>
              <a:rPr lang="en-US" i="1" dirty="0" err="1">
                <a:solidFill>
                  <a:srgbClr val="FFFF99"/>
                </a:solidFill>
              </a:rPr>
              <a:t>akharit</a:t>
            </a:r>
            <a:r>
              <a:rPr lang="en-US" i="1" dirty="0">
                <a:solidFill>
                  <a:srgbClr val="FFFF99"/>
                </a:solidFill>
              </a:rPr>
              <a:t> </a:t>
            </a:r>
            <a:r>
              <a:rPr lang="en-US" i="1" dirty="0" err="1">
                <a:solidFill>
                  <a:srgbClr val="FFFF99"/>
                </a:solidFill>
              </a:rPr>
              <a:t>hayamim</a:t>
            </a:r>
            <a:r>
              <a:rPr lang="en-US" i="1" dirty="0">
                <a:solidFill>
                  <a:srgbClr val="FFFF99"/>
                </a:solidFill>
              </a:rPr>
              <a:t>, </a:t>
            </a:r>
            <a:r>
              <a:rPr lang="en-US" dirty="0">
                <a:solidFill>
                  <a:srgbClr val="FFFF99"/>
                </a:solidFill>
              </a:rPr>
              <a:t>end of days</a:t>
            </a:r>
            <a:r>
              <a:rPr lang="en-US" dirty="0"/>
              <a:t>, some people will apostatize from the faith by paying attention to </a:t>
            </a:r>
            <a:r>
              <a:rPr lang="en-US" dirty="0">
                <a:solidFill>
                  <a:srgbClr val="FFFF99"/>
                </a:solidFill>
              </a:rPr>
              <a:t>deceiving spirits and things taught by demons</a:t>
            </a:r>
            <a:r>
              <a:rPr lang="en-US" dirty="0"/>
              <a:t>. </a:t>
            </a:r>
          </a:p>
          <a:p>
            <a:pPr algn="l"/>
            <a:endParaRPr lang="en-US" dirty="0"/>
          </a:p>
        </p:txBody>
      </p:sp>
    </p:spTree>
    <p:extLst>
      <p:ext uri="{BB962C8B-B14F-4D97-AF65-F5344CB8AC3E}">
        <p14:creationId xmlns:p14="http://schemas.microsoft.com/office/powerpoint/2010/main" val="2069371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04800" y="590550"/>
            <a:ext cx="8534400" cy="4343400"/>
          </a:xfrm>
        </p:spPr>
        <p:txBody>
          <a:bodyPr>
            <a:normAutofit/>
          </a:bodyPr>
          <a:lstStyle/>
          <a:p>
            <a:pPr algn="r"/>
            <a:r>
              <a:rPr lang="he-IL" sz="4800" b="1" dirty="0">
                <a:latin typeface="David" panose="020E0502060401010101" pitchFamily="34" charset="-79"/>
                <a:cs typeface="David" panose="020E0502060401010101" pitchFamily="34" charset="-79"/>
              </a:rPr>
              <a:t>כִּי רַבִּים יָבוֹאוּ בִּשְׁמִי וְיֹאמְרוּ ’אֲנִי הַמָּשִׁיחַ‘ וְיַתְעוּ רַבִּים.</a:t>
            </a:r>
            <a:r>
              <a:rPr lang="en-US" sz="4800" b="1" dirty="0">
                <a:latin typeface="David" panose="020E0502060401010101" pitchFamily="34" charset="-79"/>
                <a:cs typeface="David" panose="020E0502060401010101" pitchFamily="34" charset="-79"/>
              </a:rPr>
              <a:t>   </a:t>
            </a:r>
          </a:p>
          <a:p>
            <a:pPr algn="r"/>
            <a:endParaRPr lang="en-US" sz="1100" dirty="0"/>
          </a:p>
          <a:p>
            <a:r>
              <a:rPr lang="en-US" dirty="0"/>
              <a:t>   </a:t>
            </a:r>
            <a:r>
              <a:rPr lang="en-US" sz="4000" dirty="0"/>
              <a:t>For many will come in my name, saying, ‘I am the Messiah!’ and they will lead many </a:t>
            </a:r>
            <a:r>
              <a:rPr lang="en-US" sz="4000" dirty="0">
                <a:solidFill>
                  <a:srgbClr val="FFFF99"/>
                </a:solidFill>
              </a:rPr>
              <a:t>astray</a:t>
            </a:r>
            <a:r>
              <a:rPr lang="en-US" sz="4000" dirty="0"/>
              <a:t>.</a:t>
            </a:r>
          </a:p>
        </p:txBody>
      </p:sp>
      <p:sp>
        <p:nvSpPr>
          <p:cNvPr id="372738" name="Rectangle 2"/>
          <p:cNvSpPr>
            <a:spLocks noGrp="1" noChangeArrowheads="1"/>
          </p:cNvSpPr>
          <p:nvPr>
            <p:ph type="title"/>
          </p:nvPr>
        </p:nvSpPr>
        <p:spPr>
          <a:xfrm>
            <a:off x="1115318" y="133351"/>
            <a:ext cx="6913364" cy="405795"/>
          </a:xfrm>
        </p:spPr>
        <p:txBody>
          <a:bodyPr/>
          <a:lstStyle/>
          <a:p>
            <a:pPr eaLnBrk="1" hangingPunct="1"/>
            <a:r>
              <a:rPr lang="en-US" altLang="en-US" sz="2016" dirty="0">
                <a:solidFill>
                  <a:srgbClr val="FFFF00"/>
                </a:solidFill>
              </a:rPr>
              <a:t>Mattityahu (Matthew) 24:5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6180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When, oh L-</a:t>
            </a:r>
            <a:r>
              <a:rPr lang="en-US" sz="4000" dirty="0" err="1"/>
              <a:t>rd</a:t>
            </a:r>
            <a:r>
              <a:rPr lang="en-US" sz="4000" dirty="0"/>
              <a:t>?  </a:t>
            </a:r>
          </a:p>
          <a:p>
            <a:pPr marL="0" indent="0">
              <a:buNone/>
            </a:pPr>
            <a:r>
              <a:rPr lang="en-US" sz="4000" dirty="0"/>
              <a:t>How long, </a:t>
            </a:r>
            <a:r>
              <a:rPr lang="en-US" sz="4000" cap="small" dirty="0"/>
              <a:t>Adoni</a:t>
            </a:r>
            <a:r>
              <a:rPr lang="en-US" sz="4000" dirty="0"/>
              <a:t>?</a:t>
            </a:r>
          </a:p>
          <a:p>
            <a:pPr marL="0" indent="0">
              <a:buNone/>
            </a:pPr>
            <a:r>
              <a:rPr lang="en-US" sz="4000" dirty="0"/>
              <a:t>How will we know?</a:t>
            </a:r>
          </a:p>
        </p:txBody>
      </p:sp>
    </p:spTree>
    <p:extLst>
      <p:ext uri="{BB962C8B-B14F-4D97-AF65-F5344CB8AC3E}">
        <p14:creationId xmlns:p14="http://schemas.microsoft.com/office/powerpoint/2010/main" val="169967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algn="l"/>
            <a:r>
              <a:rPr lang="en-US" sz="3900" b="0" i="0" dirty="0">
                <a:effectLst/>
                <a:latin typeface="Arial Rounded MT Bold" panose="020F0704030504030204" pitchFamily="34" charset="0"/>
              </a:rPr>
              <a:t>Weighing in at 13.2 pounds, the massive matzah was nearly 20 feet long, 3.5 feet wide, and 0.16 inches thick.</a:t>
            </a:r>
          </a:p>
          <a:p>
            <a:pPr algn="l"/>
            <a:r>
              <a:rPr lang="en-US" sz="4000" b="0" i="0" dirty="0">
                <a:effectLst/>
                <a:latin typeface="Arial Rounded MT Bold" panose="020F0704030504030204" pitchFamily="34" charset="0"/>
              </a:rPr>
              <a:t>The recipe for the record-breaking matzah included 15.4 pounds of flour and a half gallon of water.</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2148084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r>
              <a:rPr lang="en-US" sz="4000" dirty="0"/>
              <a:t>Signs of the end</a:t>
            </a:r>
          </a:p>
          <a:p>
            <a:pPr lvl="1"/>
            <a:r>
              <a:rPr lang="en-US" sz="4000" dirty="0"/>
              <a:t>Deception</a:t>
            </a:r>
          </a:p>
          <a:p>
            <a:pPr lvl="1"/>
            <a:r>
              <a:rPr lang="en-US" sz="4000" dirty="0">
                <a:solidFill>
                  <a:srgbClr val="FFFF99"/>
                </a:solidFill>
              </a:rPr>
              <a:t>Restoration of Israel amidst war</a:t>
            </a:r>
          </a:p>
          <a:p>
            <a:r>
              <a:rPr lang="en-US" sz="4000" dirty="0"/>
              <a:t>G-d’s interventions</a:t>
            </a:r>
          </a:p>
        </p:txBody>
      </p:sp>
    </p:spTree>
    <p:extLst>
      <p:ext uri="{BB962C8B-B14F-4D97-AF65-F5344CB8AC3E}">
        <p14:creationId xmlns:p14="http://schemas.microsoft.com/office/powerpoint/2010/main" val="364335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Yekhezkael</a:t>
            </a:r>
            <a:r>
              <a:rPr lang="en-US" sz="4000" baseline="30000" dirty="0"/>
              <a:t> / </a:t>
            </a:r>
            <a:r>
              <a:rPr lang="en-US" sz="4000" baseline="30000" dirty="0" err="1"/>
              <a:t>Ezk</a:t>
            </a:r>
            <a:r>
              <a:rPr lang="en-US" sz="4000" baseline="30000" dirty="0"/>
              <a:t> 37.1-3</a:t>
            </a:r>
            <a:r>
              <a:rPr lang="en-US" sz="4000" dirty="0"/>
              <a:t> The hand of </a:t>
            </a:r>
            <a:r>
              <a:rPr lang="en-US" sz="4000" cap="small" dirty="0"/>
              <a:t>Adoni</a:t>
            </a:r>
            <a:r>
              <a:rPr lang="en-US" sz="4000" dirty="0"/>
              <a:t> was upon me. The Ruakh </a:t>
            </a:r>
            <a:r>
              <a:rPr lang="en-US" sz="4000" cap="small" dirty="0"/>
              <a:t>Adoni</a:t>
            </a:r>
            <a:r>
              <a:rPr lang="en-US" sz="4000" dirty="0"/>
              <a:t> carried me out and set me down in the middle of the valley. It was full of bones. He led me all around them. Behold, there were very many on the floor of the valley. Behold, they were very dry. Then He said to me, “Son of man, can these bones live?”</a:t>
            </a:r>
          </a:p>
        </p:txBody>
      </p:sp>
    </p:spTree>
    <p:extLst>
      <p:ext uri="{BB962C8B-B14F-4D97-AF65-F5344CB8AC3E}">
        <p14:creationId xmlns:p14="http://schemas.microsoft.com/office/powerpoint/2010/main" val="3977579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
        <p:nvSpPr>
          <p:cNvPr id="5" name="TextBox 4">
            <a:extLst>
              <a:ext uri="{FF2B5EF4-FFF2-40B4-BE49-F238E27FC236}">
                <a16:creationId xmlns:a16="http://schemas.microsoft.com/office/drawing/2014/main" id="{B425A53C-1899-4C11-9E0D-974249B785B8}"/>
              </a:ext>
            </a:extLst>
          </p:cNvPr>
          <p:cNvSpPr txBox="1"/>
          <p:nvPr/>
        </p:nvSpPr>
        <p:spPr>
          <a:xfrm>
            <a:off x="464127" y="1276350"/>
            <a:ext cx="1754006"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Dry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Bones</a:t>
            </a:r>
          </a:p>
        </p:txBody>
      </p:sp>
      <p:pic>
        <p:nvPicPr>
          <p:cNvPr id="2" name="Online Media 1" title="Dry Bones, 1968">
            <a:hlinkClick r:id="" action="ppaction://media"/>
            <a:extLst>
              <a:ext uri="{FF2B5EF4-FFF2-40B4-BE49-F238E27FC236}">
                <a16:creationId xmlns:a16="http://schemas.microsoft.com/office/drawing/2014/main" id="{DE3710AD-C010-4123-9197-496288F2993C}"/>
              </a:ext>
            </a:extLst>
          </p:cNvPr>
          <p:cNvPicPr>
            <a:picLocks noRot="1" noChangeAspect="1"/>
          </p:cNvPicPr>
          <p:nvPr>
            <a:videoFile r:link="rId1"/>
          </p:nvPr>
        </p:nvPicPr>
        <p:blipFill>
          <a:blip r:embed="rId4"/>
          <a:stretch>
            <a:fillRect/>
          </a:stretch>
        </p:blipFill>
        <p:spPr>
          <a:xfrm>
            <a:off x="2767902" y="808601"/>
            <a:ext cx="6376098" cy="3602496"/>
          </a:xfrm>
          <a:prstGeom prst="rect">
            <a:avLst/>
          </a:prstGeom>
        </p:spPr>
      </p:pic>
    </p:spTree>
    <p:extLst>
      <p:ext uri="{BB962C8B-B14F-4D97-AF65-F5344CB8AC3E}">
        <p14:creationId xmlns:p14="http://schemas.microsoft.com/office/powerpoint/2010/main" val="39996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Yekhezkael</a:t>
            </a:r>
            <a:r>
              <a:rPr lang="en-US" sz="4000" baseline="30000" dirty="0"/>
              <a:t> / </a:t>
            </a:r>
            <a:r>
              <a:rPr lang="en-US" sz="4000" baseline="30000" dirty="0" err="1"/>
              <a:t>Ezk</a:t>
            </a:r>
            <a:r>
              <a:rPr lang="en-US" sz="4000" baseline="30000" dirty="0"/>
              <a:t> 37.11-14</a:t>
            </a:r>
            <a:r>
              <a:rPr lang="en-US" sz="4000" dirty="0"/>
              <a:t>  “Son of man, these bones are the whole house of Israel. Behold, they say: ‘Our bones are dried up; </a:t>
            </a:r>
          </a:p>
          <a:p>
            <a:pPr marL="0" indent="0">
              <a:spcBef>
                <a:spcPts val="0"/>
              </a:spcBef>
              <a:buNone/>
            </a:pPr>
            <a:r>
              <a:rPr lang="en-US" sz="4000" u="sng" dirty="0">
                <a:solidFill>
                  <a:srgbClr val="FFFF99"/>
                </a:solidFill>
              </a:rPr>
              <a:t>our hope is lost</a:t>
            </a:r>
            <a:r>
              <a:rPr lang="en-US" sz="4000" dirty="0"/>
              <a:t>; </a:t>
            </a:r>
          </a:p>
          <a:p>
            <a:pPr marL="0" indent="0">
              <a:spcBef>
                <a:spcPts val="0"/>
              </a:spcBef>
              <a:buNone/>
            </a:pPr>
            <a:r>
              <a:rPr lang="he-IL" sz="4000" b="1" dirty="0">
                <a:latin typeface="David" panose="020E0502060401010101" pitchFamily="34" charset="-79"/>
                <a:cs typeface="David" panose="020E0502060401010101" pitchFamily="34" charset="-79"/>
              </a:rPr>
              <a:t>אָבְדָה תִקְוָתֵנוּ</a:t>
            </a:r>
            <a:endParaRPr lang="en-US" sz="4000" b="1" dirty="0">
              <a:latin typeface="David" panose="020E0502060401010101" pitchFamily="34" charset="-79"/>
              <a:cs typeface="David" panose="020E0502060401010101" pitchFamily="34" charset="-79"/>
            </a:endParaRPr>
          </a:p>
          <a:p>
            <a:pPr marL="0" indent="0">
              <a:spcBef>
                <a:spcPts val="0"/>
              </a:spcBef>
              <a:buNone/>
            </a:pPr>
            <a:r>
              <a:rPr lang="en-US" sz="4000" i="1" dirty="0" err="1"/>
              <a:t>Avdah</a:t>
            </a:r>
            <a:r>
              <a:rPr lang="en-US" sz="4000" i="1" dirty="0"/>
              <a:t> </a:t>
            </a:r>
            <a:r>
              <a:rPr lang="en-US" sz="4000" i="1" dirty="0" err="1"/>
              <a:t>tikvatenu</a:t>
            </a:r>
            <a:endParaRPr lang="en-US" sz="4000" i="1" dirty="0"/>
          </a:p>
        </p:txBody>
      </p:sp>
    </p:spTree>
    <p:extLst>
      <p:ext uri="{BB962C8B-B14F-4D97-AF65-F5344CB8AC3E}">
        <p14:creationId xmlns:p14="http://schemas.microsoft.com/office/powerpoint/2010/main" val="2957425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6C576B1-5F84-4F2F-BD5B-EE78CE4D4AB8}"/>
              </a:ext>
            </a:extLst>
          </p:cNvPr>
          <p:cNvPicPr>
            <a:picLocks noChangeAspect="1"/>
          </p:cNvPicPr>
          <p:nvPr/>
        </p:nvPicPr>
        <p:blipFill>
          <a:blip r:embed="rId3"/>
          <a:stretch>
            <a:fillRect/>
          </a:stretch>
        </p:blipFill>
        <p:spPr>
          <a:xfrm>
            <a:off x="457200" y="164850"/>
            <a:ext cx="8382000" cy="4769100"/>
          </a:xfrm>
          <a:prstGeom prst="rect">
            <a:avLst/>
          </a:prstGeom>
        </p:spPr>
      </p:pic>
    </p:spTree>
    <p:extLst>
      <p:ext uri="{BB962C8B-B14F-4D97-AF65-F5344CB8AC3E}">
        <p14:creationId xmlns:p14="http://schemas.microsoft.com/office/powerpoint/2010/main" val="3773111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9D96A52-7967-4A79-BEBB-CB8BCC33EA6D}"/>
              </a:ext>
            </a:extLst>
          </p:cNvPr>
          <p:cNvPicPr>
            <a:picLocks noChangeAspect="1"/>
          </p:cNvPicPr>
          <p:nvPr/>
        </p:nvPicPr>
        <p:blipFill>
          <a:blip r:embed="rId3"/>
          <a:stretch>
            <a:fillRect/>
          </a:stretch>
        </p:blipFill>
        <p:spPr>
          <a:xfrm>
            <a:off x="304800" y="379142"/>
            <a:ext cx="8419560" cy="4326207"/>
          </a:xfrm>
          <a:prstGeom prst="rect">
            <a:avLst/>
          </a:prstGeom>
        </p:spPr>
      </p:pic>
    </p:spTree>
    <p:extLst>
      <p:ext uri="{BB962C8B-B14F-4D97-AF65-F5344CB8AC3E}">
        <p14:creationId xmlns:p14="http://schemas.microsoft.com/office/powerpoint/2010/main" val="4137313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Yekhezkael</a:t>
            </a:r>
            <a:r>
              <a:rPr lang="en-US" sz="4000" baseline="30000" dirty="0"/>
              <a:t> / </a:t>
            </a:r>
            <a:r>
              <a:rPr lang="en-US" sz="4000" baseline="30000" dirty="0" err="1"/>
              <a:t>Ezk</a:t>
            </a:r>
            <a:r>
              <a:rPr lang="en-US" sz="4000" baseline="30000" dirty="0"/>
              <a:t> 37.11-14</a:t>
            </a:r>
            <a:r>
              <a:rPr lang="en-US" sz="4000" dirty="0"/>
              <a:t>  we are cut off—by ourselves.’ Therefore prophesy and say to them, thus says </a:t>
            </a:r>
            <a:r>
              <a:rPr lang="en-US" sz="4000" cap="small" dirty="0"/>
              <a:t>Adoni</a:t>
            </a:r>
            <a:r>
              <a:rPr lang="en-US" sz="4000" dirty="0"/>
              <a:t> Elohim: ‘Behold, I will open your graves. I will bring you up out of your graves, My people. I will bring you back to the land of Israel. </a:t>
            </a:r>
            <a:r>
              <a:rPr lang="en-US" sz="4000" u="sng" dirty="0">
                <a:solidFill>
                  <a:srgbClr val="FFFF99"/>
                </a:solidFill>
              </a:rPr>
              <a:t>You will know that I am </a:t>
            </a:r>
            <a:r>
              <a:rPr lang="en-US" sz="4000" u="sng" cap="small" dirty="0">
                <a:solidFill>
                  <a:srgbClr val="FFFF99"/>
                </a:solidFill>
              </a:rPr>
              <a:t>Adoni</a:t>
            </a:r>
            <a:r>
              <a:rPr lang="en-US" sz="4000" u="sng" dirty="0">
                <a:solidFill>
                  <a:srgbClr val="FFFF99"/>
                </a:solidFill>
              </a:rPr>
              <a:t>, </a:t>
            </a:r>
          </a:p>
        </p:txBody>
      </p:sp>
    </p:spTree>
    <p:extLst>
      <p:ext uri="{BB962C8B-B14F-4D97-AF65-F5344CB8AC3E}">
        <p14:creationId xmlns:p14="http://schemas.microsoft.com/office/powerpoint/2010/main" val="2288559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Yekhezkael</a:t>
            </a:r>
            <a:r>
              <a:rPr lang="en-US" sz="4000" baseline="30000" dirty="0"/>
              <a:t> / </a:t>
            </a:r>
            <a:r>
              <a:rPr lang="en-US" sz="4000" baseline="30000" dirty="0" err="1"/>
              <a:t>Ezk</a:t>
            </a:r>
            <a:r>
              <a:rPr lang="en-US" sz="4000" baseline="30000" dirty="0"/>
              <a:t> 37.11-14</a:t>
            </a:r>
            <a:r>
              <a:rPr lang="en-US" sz="4000" dirty="0"/>
              <a:t>  when I have opened your graves and brought you up out of your graves, My people. I will put My Ruakh in you and you will live. I will place you in your own land. </a:t>
            </a:r>
            <a:r>
              <a:rPr lang="en-US" sz="4000" u="sng" dirty="0">
                <a:solidFill>
                  <a:srgbClr val="FFFF99"/>
                </a:solidFill>
              </a:rPr>
              <a:t>Then you will know that I, </a:t>
            </a:r>
            <a:r>
              <a:rPr lang="en-US" sz="4000" u="sng" cap="small" dirty="0">
                <a:solidFill>
                  <a:srgbClr val="FFFF99"/>
                </a:solidFill>
              </a:rPr>
              <a:t>Adoni</a:t>
            </a:r>
            <a:r>
              <a:rPr lang="en-US" sz="4000" u="sng" dirty="0">
                <a:solidFill>
                  <a:srgbClr val="FFFF99"/>
                </a:solidFill>
              </a:rPr>
              <a:t>, have spoken and that I have done it.” </a:t>
            </a:r>
            <a:r>
              <a:rPr lang="en-US" sz="4000" dirty="0"/>
              <a:t>It is a declaration of </a:t>
            </a:r>
            <a:r>
              <a:rPr lang="en-US" sz="4000" cap="small" dirty="0"/>
              <a:t>Adoni</a:t>
            </a:r>
            <a:r>
              <a:rPr lang="en-US" sz="4000" dirty="0"/>
              <a:t>.</a:t>
            </a:r>
          </a:p>
        </p:txBody>
      </p:sp>
    </p:spTree>
    <p:extLst>
      <p:ext uri="{BB962C8B-B14F-4D97-AF65-F5344CB8AC3E}">
        <p14:creationId xmlns:p14="http://schemas.microsoft.com/office/powerpoint/2010/main" val="2990859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kumimoji="0" lang="en-US" altLang="en-US" sz="4000" b="0" i="0" u="none" strike="noStrike" kern="0" cap="none" spc="0" normalizeH="0" baseline="30000" noProof="0" dirty="0">
                <a:ln>
                  <a:noFill/>
                </a:ln>
                <a:effectLst/>
                <a:uLnTx/>
                <a:uFillTx/>
                <a:latin typeface="Arial Rounded MT Bold"/>
                <a:ea typeface="+mj-ea"/>
                <a:cs typeface="Arial"/>
              </a:rPr>
              <a:t>Matt 24:5 </a:t>
            </a:r>
            <a:r>
              <a:rPr lang="en-US" sz="4000" dirty="0"/>
              <a:t>“Now let the fig tree teach you its lesson: when its branches begin to sprout and leaves appear, you know that summer is approaching. </a:t>
            </a:r>
          </a:p>
        </p:txBody>
      </p:sp>
    </p:spTree>
    <p:extLst>
      <p:ext uri="{BB962C8B-B14F-4D97-AF65-F5344CB8AC3E}">
        <p14:creationId xmlns:p14="http://schemas.microsoft.com/office/powerpoint/2010/main" val="275078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Hosea 9:10 </a:t>
            </a:r>
            <a:r>
              <a:rPr lang="en-US" sz="4000" dirty="0"/>
              <a:t> Like grapes in the wilderness I found Israel. Like early fruit </a:t>
            </a:r>
            <a:r>
              <a:rPr lang="en-US" sz="4000" u="sng" dirty="0">
                <a:solidFill>
                  <a:srgbClr val="FFFF99"/>
                </a:solidFill>
              </a:rPr>
              <a:t>on a fig tree in its first season I saw your fathers</a:t>
            </a:r>
            <a:r>
              <a:rPr lang="en-US" sz="4000" dirty="0"/>
              <a:t>.</a:t>
            </a:r>
          </a:p>
        </p:txBody>
      </p:sp>
    </p:spTree>
    <p:extLst>
      <p:ext uri="{BB962C8B-B14F-4D97-AF65-F5344CB8AC3E}">
        <p14:creationId xmlns:p14="http://schemas.microsoft.com/office/powerpoint/2010/main" val="76820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algn="l"/>
            <a:r>
              <a:rPr lang="en-US" sz="3600" b="0" i="0" dirty="0">
                <a:effectLst/>
                <a:latin typeface="Arial Rounded MT Bold" panose="020F0704030504030204" pitchFamily="34" charset="0"/>
              </a:rPr>
              <a:t>It had a total of 119,000 holes across its surface.</a:t>
            </a:r>
          </a:p>
          <a:p>
            <a:pPr algn="l"/>
            <a:r>
              <a:rPr lang="en-US" sz="3600" b="0" i="0" dirty="0">
                <a:effectLst/>
                <a:latin typeface="Arial Rounded MT Bold" panose="020F0704030504030204" pitchFamily="34" charset="0"/>
              </a:rPr>
              <a:t>The </a:t>
            </a:r>
            <a:r>
              <a:rPr lang="en-US" sz="3600" b="0" i="0" dirty="0" err="1">
                <a:effectLst/>
                <a:latin typeface="Arial Rounded MT Bold" panose="020F0704030504030204" pitchFamily="34" charset="0"/>
              </a:rPr>
              <a:t>Matzot</a:t>
            </a:r>
            <a:r>
              <a:rPr lang="en-US" sz="3600" b="0" i="0" dirty="0">
                <a:effectLst/>
                <a:latin typeface="Arial Rounded MT Bold" panose="020F0704030504030204" pitchFamily="34" charset="0"/>
              </a:rPr>
              <a:t> Aviv bakery was founded in 1887 by the Wolf family in Neve </a:t>
            </a:r>
            <a:r>
              <a:rPr lang="en-US" sz="3600" b="0" i="0" dirty="0" err="1">
                <a:effectLst/>
                <a:latin typeface="Arial Rounded MT Bold" panose="020F0704030504030204" pitchFamily="34" charset="0"/>
              </a:rPr>
              <a:t>Tzedek</a:t>
            </a:r>
            <a:r>
              <a:rPr lang="en-US" sz="3600" b="0" i="0" dirty="0">
                <a:effectLst/>
                <a:latin typeface="Arial Rounded MT Bold" panose="020F0704030504030204" pitchFamily="34" charset="0"/>
              </a:rPr>
              <a:t> and sells </a:t>
            </a:r>
            <a:r>
              <a:rPr lang="en-US" sz="3600" b="0" i="0" dirty="0" err="1">
                <a:effectLst/>
                <a:latin typeface="Arial Rounded MT Bold" panose="020F0704030504030204" pitchFamily="34" charset="0"/>
              </a:rPr>
              <a:t>matzot</a:t>
            </a:r>
            <a:r>
              <a:rPr lang="en-US" sz="3600" b="0" i="0" dirty="0">
                <a:effectLst/>
                <a:latin typeface="Arial Rounded MT Bold" panose="020F0704030504030204" pitchFamily="34" charset="0"/>
              </a:rPr>
              <a:t>, cookies, and other baked goods to over 30 countries around the world. (INN / VFI News)</a:t>
            </a:r>
          </a:p>
          <a:p>
            <a:pPr marL="0" indent="0">
              <a:buNone/>
            </a:pPr>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508321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Yoel</a:t>
            </a:r>
            <a:r>
              <a:rPr lang="en-US" sz="4000" baseline="30000" dirty="0"/>
              <a:t> 1.6-7 </a:t>
            </a:r>
            <a:r>
              <a:rPr lang="en-US" sz="4000" dirty="0"/>
              <a:t>For a mighty and numberless nation has invaded my land. His teeth are lion’s teeth; his fangs are those of a lioness. He has reduced my vines to waste, </a:t>
            </a:r>
            <a:r>
              <a:rPr lang="en-US" sz="4000" u="sng" dirty="0">
                <a:solidFill>
                  <a:srgbClr val="FFFF99"/>
                </a:solidFill>
              </a:rPr>
              <a:t>my fig trees </a:t>
            </a:r>
            <a:r>
              <a:rPr lang="en-US" sz="4000" dirty="0"/>
              <a:t>to splinters.</a:t>
            </a:r>
          </a:p>
        </p:txBody>
      </p:sp>
    </p:spTree>
    <p:extLst>
      <p:ext uri="{BB962C8B-B14F-4D97-AF65-F5344CB8AC3E}">
        <p14:creationId xmlns:p14="http://schemas.microsoft.com/office/powerpoint/2010/main" val="3011317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Yermiyahu</a:t>
            </a:r>
            <a:r>
              <a:rPr lang="en-US" sz="4000" baseline="30000" dirty="0"/>
              <a:t>/Jer. 32.37-41 </a:t>
            </a:r>
            <a:r>
              <a:rPr lang="en-US" sz="4000" dirty="0"/>
              <a:t>“See, I will gather them out of all the countries, where I have driven them in My anger, My fury, and great wrath, and I will bring them back to this place and cause them to dwell securely. They will be My people, and I will be their God.  </a:t>
            </a:r>
          </a:p>
        </p:txBody>
      </p:sp>
    </p:spTree>
    <p:extLst>
      <p:ext uri="{BB962C8B-B14F-4D97-AF65-F5344CB8AC3E}">
        <p14:creationId xmlns:p14="http://schemas.microsoft.com/office/powerpoint/2010/main" val="1388925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Yermiyahu</a:t>
            </a:r>
            <a:r>
              <a:rPr lang="en-US" sz="4000" baseline="30000" dirty="0"/>
              <a:t>/Jer. 32.37-41 </a:t>
            </a:r>
            <a:r>
              <a:rPr lang="en-US" sz="4000" dirty="0"/>
              <a:t>I will give them one heart and one way, so they may fear Me forever; for their good and for their children after them. I will make an everlasting covenant with them: I will never turn away from doing good for them. </a:t>
            </a:r>
          </a:p>
        </p:txBody>
      </p:sp>
    </p:spTree>
    <p:extLst>
      <p:ext uri="{BB962C8B-B14F-4D97-AF65-F5344CB8AC3E}">
        <p14:creationId xmlns:p14="http://schemas.microsoft.com/office/powerpoint/2010/main" val="3426888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Yermiyahu</a:t>
            </a:r>
            <a:r>
              <a:rPr lang="en-US" sz="4000" baseline="30000" dirty="0"/>
              <a:t>/Jer. 32.37-41 </a:t>
            </a:r>
            <a:r>
              <a:rPr lang="en-US" sz="4000" dirty="0"/>
              <a:t>I will put My fear in their hearts, so that they will not depart from Me. “Yes, I will delight in doing good for them, and </a:t>
            </a:r>
            <a:r>
              <a:rPr lang="en-US" sz="4000" u="sng" dirty="0">
                <a:solidFill>
                  <a:srgbClr val="FFFF99"/>
                </a:solidFill>
              </a:rPr>
              <a:t>with all My heart and all My soul</a:t>
            </a:r>
            <a:r>
              <a:rPr lang="en-US" sz="4000" dirty="0">
                <a:solidFill>
                  <a:srgbClr val="FFFF99"/>
                </a:solidFill>
              </a:rPr>
              <a:t> </a:t>
            </a:r>
            <a:r>
              <a:rPr lang="en-US" sz="4000" dirty="0"/>
              <a:t>I will in truth plant them in this land.”</a:t>
            </a:r>
            <a:r>
              <a:rPr lang="en-US" sz="4000" dirty="0">
                <a:solidFill>
                  <a:srgbClr val="FFFF00"/>
                </a:solidFill>
              </a:rPr>
              <a:t> </a:t>
            </a:r>
            <a:r>
              <a:rPr lang="he-IL" sz="4400" b="1" dirty="0">
                <a:solidFill>
                  <a:srgbClr val="FFFF99"/>
                </a:solidFill>
                <a:latin typeface="David" panose="020E0502060401010101" pitchFamily="34" charset="-79"/>
                <a:cs typeface="David" panose="020E0502060401010101" pitchFamily="34" charset="-79"/>
              </a:rPr>
              <a:t>בְּכָל-לִבִּי וּבְכָל-נַפְשִׁי.</a:t>
            </a:r>
            <a:endParaRPr lang="en-US" sz="4400" b="1" dirty="0">
              <a:solidFill>
                <a:srgbClr val="FFFF99"/>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7207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68C9333-8D24-4AD4-958D-8BFAE66622C3}"/>
              </a:ext>
            </a:extLst>
          </p:cNvPr>
          <p:cNvPicPr>
            <a:picLocks noChangeAspect="1"/>
          </p:cNvPicPr>
          <p:nvPr/>
        </p:nvPicPr>
        <p:blipFill>
          <a:blip r:embed="rId3"/>
          <a:stretch>
            <a:fillRect/>
          </a:stretch>
        </p:blipFill>
        <p:spPr>
          <a:xfrm>
            <a:off x="491550" y="285748"/>
            <a:ext cx="8278950" cy="4591053"/>
          </a:xfrm>
          <a:prstGeom prst="rect">
            <a:avLst/>
          </a:prstGeom>
        </p:spPr>
      </p:pic>
      <p:sp>
        <p:nvSpPr>
          <p:cNvPr id="5" name="TextBox 4">
            <a:extLst>
              <a:ext uri="{FF2B5EF4-FFF2-40B4-BE49-F238E27FC236}">
                <a16:creationId xmlns:a16="http://schemas.microsoft.com/office/drawing/2014/main" id="{71316335-7FEE-4C69-B054-B2F28693BAE1}"/>
              </a:ext>
            </a:extLst>
          </p:cNvPr>
          <p:cNvSpPr txBox="1"/>
          <p:nvPr/>
        </p:nvSpPr>
        <p:spPr>
          <a:xfrm>
            <a:off x="152400" y="3333750"/>
            <a:ext cx="8618100" cy="1200329"/>
          </a:xfrm>
          <a:prstGeom prst="rect">
            <a:avLst/>
          </a:prstGeom>
          <a:noFill/>
        </p:spPr>
        <p:txBody>
          <a:bodyPr wrap="square" rtlCol="0">
            <a:spAutoFit/>
          </a:bodyPr>
          <a:lstStyle/>
          <a:p>
            <a:r>
              <a:rPr lang="en-US" sz="3600" u="sng" dirty="0">
                <a:solidFill>
                  <a:srgbClr val="FFFF99"/>
                </a:solidFill>
                <a:effectLst>
                  <a:outerShdw blurRad="38100" dist="38100" dir="2700000" algn="tl">
                    <a:srgbClr val="000000">
                      <a:alpha val="43137"/>
                    </a:srgbClr>
                  </a:outerShdw>
                </a:effectLst>
              </a:rPr>
              <a:t>With all My heart and all My soul</a:t>
            </a:r>
            <a:r>
              <a:rPr lang="en-US" sz="3600" dirty="0">
                <a:solidFill>
                  <a:srgbClr val="FFFF99"/>
                </a:solidFill>
                <a:effectLst>
                  <a:outerShdw blurRad="38100" dist="38100" dir="2700000" algn="tl">
                    <a:srgbClr val="000000">
                      <a:alpha val="43137"/>
                    </a:srgbClr>
                  </a:outerShdw>
                </a:effectLst>
              </a:rPr>
              <a:t> </a:t>
            </a:r>
          </a:p>
          <a:p>
            <a:r>
              <a:rPr lang="en-US" sz="3600" dirty="0">
                <a:effectLst>
                  <a:outerShdw blurRad="38100" dist="38100" dir="2700000" algn="tl">
                    <a:srgbClr val="000000">
                      <a:alpha val="43137"/>
                    </a:srgbClr>
                  </a:outerShdw>
                </a:effectLst>
              </a:rPr>
              <a:t>I will in truth  plant them in this land.</a:t>
            </a:r>
            <a:endParaRPr lang="en-US" sz="3600" dirty="0"/>
          </a:p>
        </p:txBody>
      </p:sp>
    </p:spTree>
    <p:extLst>
      <p:ext uri="{BB962C8B-B14F-4D97-AF65-F5344CB8AC3E}">
        <p14:creationId xmlns:p14="http://schemas.microsoft.com/office/powerpoint/2010/main" val="3847465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Zekh</a:t>
            </a:r>
            <a:r>
              <a:rPr lang="en-US" sz="4000" baseline="30000" dirty="0"/>
              <a:t> 14.1-2 </a:t>
            </a:r>
            <a:r>
              <a:rPr lang="en-US" sz="4000" dirty="0"/>
              <a:t>Behold, a day of </a:t>
            </a:r>
            <a:r>
              <a:rPr lang="en-US" sz="4000" cap="small" dirty="0"/>
              <a:t>Adoni</a:t>
            </a:r>
            <a:r>
              <a:rPr lang="en-US" sz="4000" dirty="0"/>
              <a:t> is coming when your plunder will be divided in your midst. </a:t>
            </a:r>
            <a:r>
              <a:rPr lang="en-US" sz="4000" dirty="0">
                <a:solidFill>
                  <a:srgbClr val="FFFF99"/>
                </a:solidFill>
              </a:rPr>
              <a:t>I will gather all the nations against Jerusalem </a:t>
            </a:r>
            <a:r>
              <a:rPr lang="en-US" sz="4000" dirty="0"/>
              <a:t>to wage war. </a:t>
            </a:r>
          </a:p>
          <a:p>
            <a:r>
              <a:rPr lang="en-US" sz="4000" dirty="0"/>
              <a:t>Verse was nonsense 100 years ago</a:t>
            </a:r>
          </a:p>
          <a:p>
            <a:pPr lvl="1"/>
            <a:r>
              <a:rPr lang="en-US" sz="4000" dirty="0"/>
              <a:t>No one to gather against </a:t>
            </a:r>
          </a:p>
          <a:p>
            <a:pPr lvl="1"/>
            <a:r>
              <a:rPr lang="en-US" sz="4000" dirty="0"/>
              <a:t>No way to gather</a:t>
            </a:r>
          </a:p>
        </p:txBody>
      </p:sp>
    </p:spTree>
    <p:extLst>
      <p:ext uri="{BB962C8B-B14F-4D97-AF65-F5344CB8AC3E}">
        <p14:creationId xmlns:p14="http://schemas.microsoft.com/office/powerpoint/2010/main" val="3211191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War against Israel is currently heating up…</a:t>
            </a:r>
          </a:p>
          <a:p>
            <a:r>
              <a:rPr lang="en-US" sz="4000" dirty="0" err="1"/>
              <a:t>Ezek</a:t>
            </a:r>
            <a:r>
              <a:rPr lang="en-US" sz="4000" dirty="0"/>
              <a:t> 38 does not include the Abrahamic Accord nations in the enemy list</a:t>
            </a:r>
          </a:p>
          <a:p>
            <a:r>
              <a:rPr lang="en-US" sz="4000" dirty="0"/>
              <a:t>Paras = ? Persia = Iran </a:t>
            </a:r>
            <a:r>
              <a:rPr lang="en-US" sz="4000" u="sng" dirty="0"/>
              <a:t>IS</a:t>
            </a:r>
            <a:r>
              <a:rPr lang="en-US" sz="4000" dirty="0"/>
              <a:t> listed.</a:t>
            </a:r>
          </a:p>
        </p:txBody>
      </p:sp>
    </p:spTree>
    <p:extLst>
      <p:ext uri="{BB962C8B-B14F-4D97-AF65-F5344CB8AC3E}">
        <p14:creationId xmlns:p14="http://schemas.microsoft.com/office/powerpoint/2010/main" val="577512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According to a report in The Wall Street Journal on 12 March, since the end of 2019, 12 Iranian oil tankers on their way to Syria were attacked by Israel. Meanwhile, Israel claims two of its cargo ships were targeted:</a:t>
            </a:r>
          </a:p>
        </p:txBody>
      </p:sp>
    </p:spTree>
    <p:extLst>
      <p:ext uri="{BB962C8B-B14F-4D97-AF65-F5344CB8AC3E}">
        <p14:creationId xmlns:p14="http://schemas.microsoft.com/office/powerpoint/2010/main" val="635770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descr="Israeli-owned vessel docked in Dubai after mysterious ...">
            <a:extLst>
              <a:ext uri="{FF2B5EF4-FFF2-40B4-BE49-F238E27FC236}">
                <a16:creationId xmlns:a16="http://schemas.microsoft.com/office/drawing/2014/main" id="{52565DB8-BF5E-41A0-BD91-5BB84A829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9441"/>
            <a:ext cx="7334250" cy="4886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CD7CCC-974A-458F-9BE1-4452B4D13444}"/>
              </a:ext>
            </a:extLst>
          </p:cNvPr>
          <p:cNvSpPr txBox="1"/>
          <p:nvPr/>
        </p:nvSpPr>
        <p:spPr>
          <a:xfrm>
            <a:off x="609600" y="285749"/>
            <a:ext cx="8382000" cy="1938992"/>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Israeli-owned </a:t>
            </a:r>
            <a:r>
              <a:rPr lang="en-US" i="1" dirty="0">
                <a:effectLst>
                  <a:outerShdw blurRad="38100" dist="38100" dir="2700000" algn="tl">
                    <a:srgbClr val="000000">
                      <a:alpha val="43137"/>
                    </a:srgbClr>
                  </a:outerShdw>
                </a:effectLst>
              </a:rPr>
              <a:t>Helios Ray</a:t>
            </a:r>
            <a:r>
              <a:rPr lang="en-US" dirty="0">
                <a:effectLst>
                  <a:outerShdw blurRad="38100" dist="38100" dir="2700000" algn="tl">
                    <a:srgbClr val="000000">
                      <a:alpha val="43137"/>
                    </a:srgbClr>
                  </a:outerShdw>
                </a:effectLst>
              </a:rPr>
              <a:t> docked in Dubai after mysterious explosion Feb 26, 2021</a:t>
            </a:r>
          </a:p>
        </p:txBody>
      </p:sp>
    </p:spTree>
    <p:extLst>
      <p:ext uri="{BB962C8B-B14F-4D97-AF65-F5344CB8AC3E}">
        <p14:creationId xmlns:p14="http://schemas.microsoft.com/office/powerpoint/2010/main" val="3576388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i="1" u="sng" dirty="0"/>
              <a:t>MV Helios Ray </a:t>
            </a:r>
            <a:r>
              <a:rPr lang="en-US" sz="4000" dirty="0"/>
              <a:t>on 25 February 2021 in the Gulf of Oman, and one month later on 25 March a ship owned by XT Management was targeted with an Iranian missile in the Arabian Sea.</a:t>
            </a:r>
          </a:p>
        </p:txBody>
      </p:sp>
    </p:spTree>
    <p:extLst>
      <p:ext uri="{BB962C8B-B14F-4D97-AF65-F5344CB8AC3E}">
        <p14:creationId xmlns:p14="http://schemas.microsoft.com/office/powerpoint/2010/main" val="243109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44689" y="209551"/>
            <a:ext cx="3726947" cy="472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Russians eat </a:t>
            </a:r>
            <a:r>
              <a:rPr lang="en-US" sz="4000" u="sng" dirty="0">
                <a:solidFill>
                  <a:srgbClr val="FFFF99"/>
                </a:solidFill>
              </a:rPr>
              <a:t>2.4 </a:t>
            </a:r>
            <a:r>
              <a:rPr lang="en-US" sz="4000" u="sng" dirty="0" err="1">
                <a:solidFill>
                  <a:srgbClr val="FFFF99"/>
                </a:solidFill>
              </a:rPr>
              <a:t>lbs</a:t>
            </a:r>
            <a:r>
              <a:rPr lang="en-US" sz="4000" u="sng" dirty="0">
                <a:solidFill>
                  <a:srgbClr val="FFFF99"/>
                </a:solidFill>
              </a:rPr>
              <a:t> /person</a:t>
            </a:r>
          </a:p>
          <a:p>
            <a:r>
              <a:rPr lang="en-US" sz="4000" dirty="0"/>
              <a:t>Easy to do in the worst days of Soviet atheism.</a:t>
            </a:r>
          </a:p>
          <a:p>
            <a:r>
              <a:rPr lang="en-US" sz="4000" dirty="0"/>
              <a:t>Deliverance from slavery</a:t>
            </a:r>
          </a:p>
        </p:txBody>
      </p:sp>
      <p:pic>
        <p:nvPicPr>
          <p:cNvPr id="1026" name="Picture 2" descr="Manischewitz Passover Matzos">
            <a:extLst>
              <a:ext uri="{FF2B5EF4-FFF2-40B4-BE49-F238E27FC236}">
                <a16:creationId xmlns:a16="http://schemas.microsoft.com/office/drawing/2014/main" id="{3289926C-EA63-4281-9362-8581DDE4F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636" y="133351"/>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603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BA6339BA-91DC-41BD-8895-11EC5B4BBC34}"/>
              </a:ext>
            </a:extLst>
          </p:cNvPr>
          <p:cNvPicPr>
            <a:picLocks noChangeAspect="1"/>
          </p:cNvPicPr>
          <p:nvPr/>
        </p:nvPicPr>
        <p:blipFill>
          <a:blip r:embed="rId3"/>
          <a:stretch>
            <a:fillRect/>
          </a:stretch>
        </p:blipFill>
        <p:spPr>
          <a:xfrm>
            <a:off x="228600" y="285565"/>
            <a:ext cx="8686450" cy="4572186"/>
          </a:xfrm>
          <a:prstGeom prst="rect">
            <a:avLst/>
          </a:prstGeom>
        </p:spPr>
      </p:pic>
      <p:sp>
        <p:nvSpPr>
          <p:cNvPr id="5" name="TextBox 4">
            <a:extLst>
              <a:ext uri="{FF2B5EF4-FFF2-40B4-BE49-F238E27FC236}">
                <a16:creationId xmlns:a16="http://schemas.microsoft.com/office/drawing/2014/main" id="{13C6A9F4-CF5D-4E8E-82E5-5FB7EDD39FCD}"/>
              </a:ext>
            </a:extLst>
          </p:cNvPr>
          <p:cNvSpPr txBox="1"/>
          <p:nvPr/>
        </p:nvSpPr>
        <p:spPr>
          <a:xfrm>
            <a:off x="304800" y="285565"/>
            <a:ext cx="15734232" cy="2554545"/>
          </a:xfrm>
          <a:prstGeom prst="rect">
            <a:avLst/>
          </a:prstGeom>
          <a:noFill/>
        </p:spPr>
        <p:txBody>
          <a:bodyPr wrap="square" rtlCol="0">
            <a:spAutoFit/>
          </a:bodyPr>
          <a:lstStyle/>
          <a:p>
            <a:pPr algn="l"/>
            <a:r>
              <a:rPr lang="en-US" b="0" i="0" dirty="0">
                <a:solidFill>
                  <a:schemeClr val="accent6"/>
                </a:solidFill>
                <a:effectLst>
                  <a:outerShdw blurRad="38100" dist="38100" dir="2700000" algn="tl">
                    <a:srgbClr val="000000">
                      <a:alpha val="43137"/>
                    </a:srgbClr>
                  </a:outerShdw>
                </a:effectLst>
              </a:rPr>
              <a:t>Iranian Missile Hits Israeli-owned </a:t>
            </a:r>
          </a:p>
          <a:p>
            <a:pPr algn="l"/>
            <a:r>
              <a:rPr lang="en-US" b="0" i="0" dirty="0">
                <a:solidFill>
                  <a:schemeClr val="accent6"/>
                </a:solidFill>
                <a:effectLst>
                  <a:outerShdw blurRad="38100" dist="38100" dir="2700000" algn="tl">
                    <a:srgbClr val="000000">
                      <a:alpha val="43137"/>
                    </a:srgbClr>
                  </a:outerShdw>
                </a:effectLst>
              </a:rPr>
              <a:t>Cargo Ship in Arabian Sea</a:t>
            </a:r>
          </a:p>
          <a:p>
            <a:pPr algn="l"/>
            <a:r>
              <a:rPr lang="en-US" b="0" i="0" dirty="0">
                <a:solidFill>
                  <a:schemeClr val="accent6"/>
                </a:solidFill>
                <a:effectLst>
                  <a:outerShdw blurRad="38100" dist="38100" dir="2700000" algn="tl">
                    <a:srgbClr val="000000">
                      <a:alpha val="43137"/>
                    </a:srgbClr>
                  </a:outerShdw>
                </a:effectLst>
              </a:rPr>
              <a:t>Mar 26, 2021</a:t>
            </a:r>
          </a:p>
          <a:p>
            <a:pPr algn="l"/>
            <a:endParaRPr lang="en-US" dirty="0"/>
          </a:p>
        </p:txBody>
      </p:sp>
    </p:spTree>
    <p:extLst>
      <p:ext uri="{BB962C8B-B14F-4D97-AF65-F5344CB8AC3E}">
        <p14:creationId xmlns:p14="http://schemas.microsoft.com/office/powerpoint/2010/main" val="1803769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An Iranian military ship, the </a:t>
            </a:r>
            <a:r>
              <a:rPr lang="en-US" sz="4000" dirty="0" err="1"/>
              <a:t>Saviz</a:t>
            </a:r>
            <a:r>
              <a:rPr lang="en-US" sz="4000" dirty="0"/>
              <a:t>, was struck by an explosion April 6 in the Red Sea, off the coast of Yemen. The blast reportedly was caused by a mine planted by Israel on the ship’s hull as retaliation for recent Iranian attacks against Israeli shipping. </a:t>
            </a:r>
          </a:p>
        </p:txBody>
      </p:sp>
    </p:spTree>
    <p:extLst>
      <p:ext uri="{BB962C8B-B14F-4D97-AF65-F5344CB8AC3E}">
        <p14:creationId xmlns:p14="http://schemas.microsoft.com/office/powerpoint/2010/main" val="1209089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descr="Photo of SAVIZ (IMO: 9167253, MMSI: 422026600, Callsign ...">
            <a:extLst>
              <a:ext uri="{FF2B5EF4-FFF2-40B4-BE49-F238E27FC236}">
                <a16:creationId xmlns:a16="http://schemas.microsoft.com/office/drawing/2014/main" id="{D9894AB5-A3F8-4120-BEB4-1A7FF45ED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2376"/>
            <a:ext cx="6858000" cy="45598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E125BA-D9D6-4026-A4FE-B6D0AE7AA269}"/>
              </a:ext>
            </a:extLst>
          </p:cNvPr>
          <p:cNvSpPr txBox="1"/>
          <p:nvPr/>
        </p:nvSpPr>
        <p:spPr>
          <a:xfrm>
            <a:off x="3733800" y="438150"/>
            <a:ext cx="3959033"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Photo of SAVIZ</a:t>
            </a:r>
          </a:p>
        </p:txBody>
      </p:sp>
    </p:spTree>
    <p:extLst>
      <p:ext uri="{BB962C8B-B14F-4D97-AF65-F5344CB8AC3E}">
        <p14:creationId xmlns:p14="http://schemas.microsoft.com/office/powerpoint/2010/main" val="1413088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AF47C720-A868-41EB-9922-3133936166D7}"/>
              </a:ext>
            </a:extLst>
          </p:cNvPr>
          <p:cNvPicPr>
            <a:picLocks noChangeAspect="1"/>
          </p:cNvPicPr>
          <p:nvPr/>
        </p:nvPicPr>
        <p:blipFill>
          <a:blip r:embed="rId3"/>
          <a:stretch>
            <a:fillRect/>
          </a:stretch>
        </p:blipFill>
        <p:spPr>
          <a:xfrm>
            <a:off x="270137" y="464637"/>
            <a:ext cx="8603726" cy="4214225"/>
          </a:xfrm>
          <a:prstGeom prst="rect">
            <a:avLst/>
          </a:prstGeom>
        </p:spPr>
      </p:pic>
      <p:sp>
        <p:nvSpPr>
          <p:cNvPr id="2" name="TextBox 1">
            <a:extLst>
              <a:ext uri="{FF2B5EF4-FFF2-40B4-BE49-F238E27FC236}">
                <a16:creationId xmlns:a16="http://schemas.microsoft.com/office/drawing/2014/main" id="{9F58BE83-4DF0-4626-997B-BE03A26D53A2}"/>
              </a:ext>
            </a:extLst>
          </p:cNvPr>
          <p:cNvSpPr txBox="1"/>
          <p:nvPr/>
        </p:nvSpPr>
        <p:spPr>
          <a:xfrm>
            <a:off x="533400" y="590550"/>
            <a:ext cx="2877712" cy="707886"/>
          </a:xfrm>
          <a:prstGeom prst="rect">
            <a:avLst/>
          </a:prstGeom>
          <a:noFill/>
        </p:spPr>
        <p:txBody>
          <a:bodyPr wrap="none" rtlCol="0">
            <a:spAutoFit/>
          </a:bodyPr>
          <a:lstStyle/>
          <a:p>
            <a:r>
              <a:rPr lang="en-US" dirty="0"/>
              <a:t>6 Apr 2021</a:t>
            </a:r>
          </a:p>
        </p:txBody>
      </p:sp>
    </p:spTree>
    <p:extLst>
      <p:ext uri="{BB962C8B-B14F-4D97-AF65-F5344CB8AC3E}">
        <p14:creationId xmlns:p14="http://schemas.microsoft.com/office/powerpoint/2010/main" val="2332693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the </a:t>
            </a:r>
            <a:r>
              <a:rPr lang="en-US" sz="4000" dirty="0" err="1"/>
              <a:t>Saviz</a:t>
            </a:r>
            <a:r>
              <a:rPr lang="en-US" sz="4000" dirty="0"/>
              <a:t> is no ordinary ship–it is reportedly an Iranian Revolutionary Guards Corps “Mother Ship” that has provided support to the Iran-backed Houthi rebels in Yemen. </a:t>
            </a:r>
          </a:p>
        </p:txBody>
      </p:sp>
    </p:spTree>
    <p:extLst>
      <p:ext uri="{BB962C8B-B14F-4D97-AF65-F5344CB8AC3E}">
        <p14:creationId xmlns:p14="http://schemas.microsoft.com/office/powerpoint/2010/main" val="1077687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63BB338-EF9B-4F54-8C1E-3FE1C91F11A3}"/>
              </a:ext>
            </a:extLst>
          </p:cNvPr>
          <p:cNvPicPr>
            <a:picLocks noChangeAspect="1"/>
          </p:cNvPicPr>
          <p:nvPr/>
        </p:nvPicPr>
        <p:blipFill>
          <a:blip r:embed="rId3"/>
          <a:stretch>
            <a:fillRect/>
          </a:stretch>
        </p:blipFill>
        <p:spPr>
          <a:xfrm>
            <a:off x="762000" y="221011"/>
            <a:ext cx="7762080" cy="4789139"/>
          </a:xfrm>
          <a:prstGeom prst="rect">
            <a:avLst/>
          </a:prstGeom>
        </p:spPr>
      </p:pic>
    </p:spTree>
    <p:extLst>
      <p:ext uri="{BB962C8B-B14F-4D97-AF65-F5344CB8AC3E}">
        <p14:creationId xmlns:p14="http://schemas.microsoft.com/office/powerpoint/2010/main" val="1750252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881168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Nearly Half of Israelis Fear a Second Holocaust</a:t>
            </a:r>
          </a:p>
          <a:p>
            <a:pPr marL="0" indent="0">
              <a:buNone/>
            </a:pPr>
            <a:r>
              <a:rPr lang="en-US" sz="4000" dirty="0"/>
              <a:t>There is a moderate-to high chance of the Jewish people facing another attempt to exterminate them in the future, according to 43 percent of Israelis.</a:t>
            </a:r>
          </a:p>
        </p:txBody>
      </p:sp>
    </p:spTree>
    <p:extLst>
      <p:ext uri="{BB962C8B-B14F-4D97-AF65-F5344CB8AC3E}">
        <p14:creationId xmlns:p14="http://schemas.microsoft.com/office/powerpoint/2010/main" val="892376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facts on the ground are just a few items of what will take place. The next war against us will be a multi-front attack from potentially the following: Iran, Hezbollah in Lebanon, Syria, the Houthis in Yemen, </a:t>
            </a:r>
          </a:p>
        </p:txBody>
      </p:sp>
    </p:spTree>
    <p:extLst>
      <p:ext uri="{BB962C8B-B14F-4D97-AF65-F5344CB8AC3E}">
        <p14:creationId xmlns:p14="http://schemas.microsoft.com/office/powerpoint/2010/main" val="1230341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pro-Iranian militias in Iraq, Hamas and Islamic Jihad in the Gaza Strip—and add to that the unknown possibilities of Turkey and Russia’s involvement.</a:t>
            </a:r>
          </a:p>
        </p:txBody>
      </p:sp>
    </p:spTree>
    <p:extLst>
      <p:ext uri="{BB962C8B-B14F-4D97-AF65-F5344CB8AC3E}">
        <p14:creationId xmlns:p14="http://schemas.microsoft.com/office/powerpoint/2010/main" val="362864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Wedding planning</a:t>
            </a:r>
          </a:p>
          <a:p>
            <a:pPr marL="0" indent="0">
              <a:buNone/>
            </a:pPr>
            <a:r>
              <a:rPr lang="en-US" sz="4000" dirty="0"/>
              <a:t>Dates are important…	</a:t>
            </a:r>
          </a:p>
        </p:txBody>
      </p:sp>
    </p:spTree>
    <p:extLst>
      <p:ext uri="{BB962C8B-B14F-4D97-AF65-F5344CB8AC3E}">
        <p14:creationId xmlns:p14="http://schemas.microsoft.com/office/powerpoint/2010/main" val="113454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This war will be devastating in many respects since Israel’s present enemies claim to have an arsenal of around 150,000 missiles, both short and long-range, not to mention the new generation of drones used in warfare. It is reported by Israel’s generals that between 1,000 to 2,000 missiles will be launched against Israel daily.</a:t>
            </a:r>
          </a:p>
        </p:txBody>
      </p:sp>
    </p:spTree>
    <p:extLst>
      <p:ext uri="{BB962C8B-B14F-4D97-AF65-F5344CB8AC3E}">
        <p14:creationId xmlns:p14="http://schemas.microsoft.com/office/powerpoint/2010/main" val="3331698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A15B6AF-D599-4BA9-9788-AC4F16F68831}"/>
              </a:ext>
            </a:extLst>
          </p:cNvPr>
          <p:cNvPicPr>
            <a:picLocks noChangeAspect="1"/>
          </p:cNvPicPr>
          <p:nvPr/>
        </p:nvPicPr>
        <p:blipFill>
          <a:blip r:embed="rId3"/>
          <a:stretch>
            <a:fillRect/>
          </a:stretch>
        </p:blipFill>
        <p:spPr>
          <a:xfrm>
            <a:off x="457200" y="156766"/>
            <a:ext cx="8229600" cy="4829968"/>
          </a:xfrm>
          <a:prstGeom prst="rect">
            <a:avLst/>
          </a:prstGeom>
        </p:spPr>
      </p:pic>
    </p:spTree>
    <p:extLst>
      <p:ext uri="{BB962C8B-B14F-4D97-AF65-F5344CB8AC3E}">
        <p14:creationId xmlns:p14="http://schemas.microsoft.com/office/powerpoint/2010/main" val="2275457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r>
              <a:rPr lang="en-US" sz="4000" dirty="0"/>
              <a:t>Signs of the end</a:t>
            </a:r>
          </a:p>
          <a:p>
            <a:pPr lvl="1"/>
            <a:r>
              <a:rPr lang="en-US" sz="4000" dirty="0"/>
              <a:t>Deception</a:t>
            </a:r>
          </a:p>
          <a:p>
            <a:pPr lvl="1"/>
            <a:r>
              <a:rPr lang="en-US" sz="4000" dirty="0"/>
              <a:t>Restoration of Israel amidst war</a:t>
            </a:r>
          </a:p>
          <a:p>
            <a:r>
              <a:rPr lang="en-US" sz="4000" u="sng" dirty="0">
                <a:solidFill>
                  <a:srgbClr val="FFFF99"/>
                </a:solidFill>
              </a:rPr>
              <a:t>G-d’s interventions</a:t>
            </a:r>
          </a:p>
        </p:txBody>
      </p:sp>
    </p:spTree>
    <p:extLst>
      <p:ext uri="{BB962C8B-B14F-4D97-AF65-F5344CB8AC3E}">
        <p14:creationId xmlns:p14="http://schemas.microsoft.com/office/powerpoint/2010/main" val="37881240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G-d does things in  inconceivably creative ways.   </a:t>
            </a:r>
          </a:p>
          <a:p>
            <a:r>
              <a:rPr lang="en-US" sz="4000" dirty="0"/>
              <a:t>Humans now are making intelligent life: AI</a:t>
            </a:r>
          </a:p>
          <a:p>
            <a:pPr lvl="1"/>
            <a:r>
              <a:rPr lang="en-US" sz="4000" dirty="0"/>
              <a:t>Not gendered</a:t>
            </a:r>
          </a:p>
          <a:p>
            <a:pPr lvl="1"/>
            <a:r>
              <a:rPr lang="en-US" sz="4000" dirty="0"/>
              <a:t>Not reproducing</a:t>
            </a:r>
          </a:p>
        </p:txBody>
      </p:sp>
    </p:spTree>
    <p:extLst>
      <p:ext uri="{BB962C8B-B14F-4D97-AF65-F5344CB8AC3E}">
        <p14:creationId xmlns:p14="http://schemas.microsoft.com/office/powerpoint/2010/main" val="1645977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r>
              <a:rPr lang="en-US" sz="4000" dirty="0"/>
              <a:t>Humans have made nations.  [USA]</a:t>
            </a:r>
          </a:p>
          <a:p>
            <a:pPr lvl="1"/>
            <a:r>
              <a:rPr lang="en-US" sz="4000" dirty="0"/>
              <a:t>G-d made a nation: Called a man</a:t>
            </a:r>
          </a:p>
          <a:p>
            <a:pPr lvl="1"/>
            <a:r>
              <a:rPr lang="en-US" sz="4000" dirty="0"/>
              <a:t>Then enslaved.    [Pharoah] </a:t>
            </a:r>
          </a:p>
          <a:p>
            <a:pPr lvl="1"/>
            <a:r>
              <a:rPr lang="en-US" sz="4000" dirty="0"/>
              <a:t>Then given land.  [Joshua]</a:t>
            </a:r>
          </a:p>
          <a:p>
            <a:pPr lvl="1"/>
            <a:r>
              <a:rPr lang="en-US" sz="4000" dirty="0"/>
              <a:t>Then exiled.          [Babylonians]</a:t>
            </a:r>
          </a:p>
          <a:p>
            <a:pPr lvl="1"/>
            <a:r>
              <a:rPr lang="en-US" sz="4000" dirty="0"/>
              <a:t>Then restored.     [Ezra]</a:t>
            </a:r>
          </a:p>
          <a:p>
            <a:pPr lvl="1"/>
            <a:r>
              <a:rPr lang="en-US" sz="4000" dirty="0"/>
              <a:t>Then exiled.          [Romans, Hitler]</a:t>
            </a:r>
          </a:p>
          <a:p>
            <a:pPr lvl="1"/>
            <a:r>
              <a:rPr lang="en-US" sz="4000" dirty="0"/>
              <a:t>Then restored.     [Herzl]</a:t>
            </a:r>
          </a:p>
          <a:p>
            <a:pPr lvl="1"/>
            <a:r>
              <a:rPr lang="en-US" sz="4000" dirty="0"/>
              <a:t>Then all nations attack  [Messiah]</a:t>
            </a:r>
          </a:p>
          <a:p>
            <a:pPr marL="0" indent="0">
              <a:buNone/>
            </a:pPr>
            <a:endParaRPr lang="en-US" sz="4000" dirty="0"/>
          </a:p>
        </p:txBody>
      </p:sp>
    </p:spTree>
    <p:extLst>
      <p:ext uri="{BB962C8B-B14F-4D97-AF65-F5344CB8AC3E}">
        <p14:creationId xmlns:p14="http://schemas.microsoft.com/office/powerpoint/2010/main" val="2928669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u="sng" dirty="0"/>
              <a:t>This Season of the year</a:t>
            </a:r>
          </a:p>
          <a:p>
            <a:pPr marL="461963" indent="-461963">
              <a:buFont typeface="+mj-lt"/>
              <a:buAutoNum type="arabicPeriod"/>
            </a:pPr>
            <a:r>
              <a:rPr lang="en-US" sz="4000" dirty="0" err="1"/>
              <a:t>Pesakh</a:t>
            </a:r>
            <a:r>
              <a:rPr lang="en-US" sz="4000" dirty="0"/>
              <a:t> </a:t>
            </a:r>
          </a:p>
          <a:p>
            <a:pPr marL="461963" indent="-461963">
              <a:buFont typeface="+mj-lt"/>
              <a:buAutoNum type="arabicPeriod"/>
            </a:pPr>
            <a:r>
              <a:rPr lang="en-US" sz="4000" dirty="0"/>
              <a:t>Barley Firstfruits—Resurrection</a:t>
            </a:r>
          </a:p>
          <a:p>
            <a:pPr marL="461963" indent="-461963">
              <a:buFont typeface="+mj-lt"/>
              <a:buAutoNum type="arabicPeriod"/>
            </a:pPr>
            <a:r>
              <a:rPr lang="en-US" sz="4000" dirty="0"/>
              <a:t>Counting the Omer 50 Days: sorrow relieve by Israel Ind. Day</a:t>
            </a:r>
          </a:p>
          <a:p>
            <a:pPr marL="461963" indent="-461963">
              <a:buFont typeface="+mj-lt"/>
              <a:buAutoNum type="arabicPeriod"/>
            </a:pPr>
            <a:r>
              <a:rPr lang="en-US" sz="4000" dirty="0"/>
              <a:t>Wheat Firstfruits—Torah </a:t>
            </a:r>
            <a:r>
              <a:rPr lang="en-US" sz="2000" dirty="0"/>
              <a:t>and</a:t>
            </a:r>
            <a:r>
              <a:rPr lang="en-US" sz="2800" dirty="0"/>
              <a:t> </a:t>
            </a:r>
            <a:r>
              <a:rPr lang="en-US" sz="4000" dirty="0"/>
              <a:t>Ruakh</a:t>
            </a:r>
          </a:p>
        </p:txBody>
      </p:sp>
    </p:spTree>
    <p:extLst>
      <p:ext uri="{BB962C8B-B14F-4D97-AF65-F5344CB8AC3E}">
        <p14:creationId xmlns:p14="http://schemas.microsoft.com/office/powerpoint/2010/main" val="650202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3. During the 50 counting days: </a:t>
            </a:r>
          </a:p>
          <a:p>
            <a:pPr marL="0" indent="0">
              <a:buNone/>
            </a:pPr>
            <a:r>
              <a:rPr lang="en-US" sz="4000" dirty="0"/>
              <a:t>	a. Holocaust Memorial 4/11</a:t>
            </a:r>
          </a:p>
          <a:p>
            <a:pPr marL="0" indent="0">
              <a:buNone/>
            </a:pPr>
            <a:r>
              <a:rPr lang="en-US" sz="4000" dirty="0"/>
              <a:t>	b. Israel Memorial eve. Apr 13</a:t>
            </a:r>
          </a:p>
          <a:p>
            <a:pPr marL="0" indent="0">
              <a:buNone/>
            </a:pPr>
            <a:r>
              <a:rPr lang="en-US" sz="4000" dirty="0"/>
              <a:t>	c. Israel Independence day 	   	     April 14 - 15.</a:t>
            </a:r>
          </a:p>
          <a:p>
            <a:pPr marL="0" indent="0">
              <a:buNone/>
            </a:pPr>
            <a:r>
              <a:rPr lang="en-US" sz="4000" dirty="0"/>
              <a:t>	d. This is the season for 			      intercession.</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166111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u="sng" dirty="0"/>
              <a:t>This Season of the year</a:t>
            </a:r>
          </a:p>
          <a:p>
            <a:pPr marL="461963" indent="-461963">
              <a:buFont typeface="+mj-lt"/>
              <a:buAutoNum type="arabicPeriod"/>
            </a:pPr>
            <a:r>
              <a:rPr lang="en-US" sz="4000" dirty="0" err="1"/>
              <a:t>Pesakh</a:t>
            </a:r>
            <a:r>
              <a:rPr lang="en-US" sz="4000" dirty="0"/>
              <a:t> </a:t>
            </a:r>
          </a:p>
          <a:p>
            <a:pPr marL="461963" indent="-461963">
              <a:buFont typeface="+mj-lt"/>
              <a:buAutoNum type="arabicPeriod"/>
            </a:pPr>
            <a:r>
              <a:rPr lang="en-US" sz="4000" dirty="0"/>
              <a:t>Barley Firstfruits—Resurrection</a:t>
            </a:r>
          </a:p>
          <a:p>
            <a:pPr marL="461963" indent="-461963">
              <a:buFont typeface="+mj-lt"/>
              <a:buAutoNum type="arabicPeriod"/>
            </a:pPr>
            <a:r>
              <a:rPr lang="en-US" sz="4000" dirty="0"/>
              <a:t>Counting the Omer 50 Days: sorrow relieve by Israel Ind. Day</a:t>
            </a:r>
          </a:p>
          <a:p>
            <a:pPr marL="461963" indent="-461963">
              <a:buFont typeface="+mj-lt"/>
              <a:buAutoNum type="arabicPeriod"/>
            </a:pPr>
            <a:r>
              <a:rPr lang="en-US" sz="4000" u="sng" dirty="0">
                <a:solidFill>
                  <a:srgbClr val="FFFF99"/>
                </a:solidFill>
              </a:rPr>
              <a:t>Wheat Firstfruits—Torah </a:t>
            </a:r>
            <a:r>
              <a:rPr lang="en-US" sz="2000" u="sng" dirty="0">
                <a:solidFill>
                  <a:srgbClr val="FFFF99"/>
                </a:solidFill>
              </a:rPr>
              <a:t>and</a:t>
            </a:r>
            <a:r>
              <a:rPr lang="en-US" sz="2800" u="sng" dirty="0">
                <a:solidFill>
                  <a:srgbClr val="FFFF99"/>
                </a:solidFill>
              </a:rPr>
              <a:t> </a:t>
            </a:r>
            <a:r>
              <a:rPr lang="en-US" sz="4000" u="sng" dirty="0">
                <a:solidFill>
                  <a:srgbClr val="FFFF99"/>
                </a:solidFill>
              </a:rPr>
              <a:t>Ruakh </a:t>
            </a:r>
            <a:r>
              <a:rPr lang="en-US" sz="3900" dirty="0"/>
              <a:t>We don’t begin to know His power.  </a:t>
            </a:r>
            <a:endParaRPr lang="en-US" sz="4000" dirty="0"/>
          </a:p>
        </p:txBody>
      </p:sp>
    </p:spTree>
    <p:extLst>
      <p:ext uri="{BB962C8B-B14F-4D97-AF65-F5344CB8AC3E}">
        <p14:creationId xmlns:p14="http://schemas.microsoft.com/office/powerpoint/2010/main" val="3161600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546496A-992D-4D2A-9970-3F1DDA90E458}"/>
              </a:ext>
            </a:extLst>
          </p:cNvPr>
          <p:cNvPicPr>
            <a:picLocks noChangeAspect="1"/>
          </p:cNvPicPr>
          <p:nvPr/>
        </p:nvPicPr>
        <p:blipFill>
          <a:blip r:embed="rId3"/>
          <a:stretch>
            <a:fillRect/>
          </a:stretch>
        </p:blipFill>
        <p:spPr>
          <a:xfrm>
            <a:off x="1499763" y="324714"/>
            <a:ext cx="6144474" cy="4570270"/>
          </a:xfrm>
          <a:prstGeom prst="rect">
            <a:avLst/>
          </a:prstGeom>
        </p:spPr>
      </p:pic>
    </p:spTree>
    <p:extLst>
      <p:ext uri="{BB962C8B-B14F-4D97-AF65-F5344CB8AC3E}">
        <p14:creationId xmlns:p14="http://schemas.microsoft.com/office/powerpoint/2010/main" val="880374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67102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Grew up with missionary parents in the Philippines Isis territory.  Father got daily instructions how to travel.  </a:t>
            </a:r>
          </a:p>
        </p:txBody>
      </p:sp>
      <p:pic>
        <p:nvPicPr>
          <p:cNvPr id="3" name="Picture 2">
            <a:extLst>
              <a:ext uri="{FF2B5EF4-FFF2-40B4-BE49-F238E27FC236}">
                <a16:creationId xmlns:a16="http://schemas.microsoft.com/office/drawing/2014/main" id="{11B35824-ABE1-4C78-8A2C-CCBB5A87382A}"/>
              </a:ext>
            </a:extLst>
          </p:cNvPr>
          <p:cNvPicPr>
            <a:picLocks noChangeAspect="1"/>
          </p:cNvPicPr>
          <p:nvPr/>
        </p:nvPicPr>
        <p:blipFill>
          <a:blip r:embed="rId3"/>
          <a:stretch>
            <a:fillRect/>
          </a:stretch>
        </p:blipFill>
        <p:spPr>
          <a:xfrm>
            <a:off x="3975823" y="285748"/>
            <a:ext cx="4673125" cy="4648201"/>
          </a:xfrm>
          <a:prstGeom prst="rect">
            <a:avLst/>
          </a:prstGeom>
        </p:spPr>
      </p:pic>
    </p:spTree>
    <p:extLst>
      <p:ext uri="{BB962C8B-B14F-4D97-AF65-F5344CB8AC3E}">
        <p14:creationId xmlns:p14="http://schemas.microsoft.com/office/powerpoint/2010/main" val="376541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ln w="31750">
            <a:noFill/>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Wedding planning	</a:t>
            </a:r>
          </a:p>
          <a:p>
            <a:pPr marL="0" indent="0">
              <a:buNone/>
            </a:pPr>
            <a:r>
              <a:rPr lang="en-US" sz="4000" dirty="0"/>
              <a:t>4/3/21  	    -- 700 couples</a:t>
            </a:r>
          </a:p>
          <a:p>
            <a:pPr marL="0" indent="0">
              <a:buNone/>
            </a:pPr>
            <a:endParaRPr lang="en-US" sz="4000" dirty="0"/>
          </a:p>
          <a:p>
            <a:pPr marL="0" indent="0">
              <a:buNone/>
            </a:pPr>
            <a:endParaRPr lang="en-US" sz="4000" dirty="0"/>
          </a:p>
          <a:p>
            <a:pPr marL="0" indent="0">
              <a:buNone/>
            </a:pPr>
            <a:endParaRPr lang="en-US" sz="4000" dirty="0"/>
          </a:p>
          <a:p>
            <a:pPr marL="0" indent="0">
              <a:buNone/>
            </a:pPr>
            <a:r>
              <a:rPr lang="en-US" sz="3600" dirty="0"/>
              <a:t>KC Star Sunday April 4, 2021</a:t>
            </a:r>
          </a:p>
          <a:p>
            <a:pPr marL="0" indent="0">
              <a:buNone/>
            </a:pPr>
            <a:endParaRPr lang="en-US" sz="4000" dirty="0"/>
          </a:p>
        </p:txBody>
      </p:sp>
      <p:cxnSp>
        <p:nvCxnSpPr>
          <p:cNvPr id="3" name="Straight Arrow Connector 2">
            <a:extLst>
              <a:ext uri="{FF2B5EF4-FFF2-40B4-BE49-F238E27FC236}">
                <a16:creationId xmlns:a16="http://schemas.microsoft.com/office/drawing/2014/main" id="{D6449755-66A1-4E06-9AF4-E3B2C663C368}"/>
              </a:ext>
            </a:extLst>
          </p:cNvPr>
          <p:cNvCxnSpPr/>
          <p:nvPr/>
        </p:nvCxnSpPr>
        <p:spPr bwMode="auto">
          <a:xfrm>
            <a:off x="1524000" y="1657350"/>
            <a:ext cx="3276600" cy="2286000"/>
          </a:xfrm>
          <a:prstGeom prst="straightConnector1">
            <a:avLst/>
          </a:prstGeom>
          <a:solidFill>
            <a:schemeClr val="accent1"/>
          </a:solidFill>
          <a:ln w="44450" cap="flat" cmpd="sng" algn="ctr">
            <a:solidFill>
              <a:srgbClr val="FFC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7829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343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Lots of stories of prayer and fasting.  She said to her Board, send me where no one wants to go.  To border area Uganda and South Sudan. </a:t>
            </a:r>
          </a:p>
        </p:txBody>
      </p:sp>
      <p:pic>
        <p:nvPicPr>
          <p:cNvPr id="3" name="Picture 2" descr="2018 Outlook: Africa - OrientalReview.org">
            <a:extLst>
              <a:ext uri="{FF2B5EF4-FFF2-40B4-BE49-F238E27FC236}">
                <a16:creationId xmlns:a16="http://schemas.microsoft.com/office/drawing/2014/main" id="{7838CA30-B593-4576-B6AB-176B8CCC40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379" y="241300"/>
            <a:ext cx="4393266" cy="438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29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57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Joseph </a:t>
            </a:r>
            <a:r>
              <a:rPr lang="en-US" sz="4000" dirty="0" err="1"/>
              <a:t>Kony</a:t>
            </a:r>
            <a:r>
              <a:rPr lang="en-US" sz="4000" dirty="0"/>
              <a:t>, leader of The Lord's Resistance Army, , who had trained </a:t>
            </a:r>
            <a:r>
              <a:rPr lang="en-US" sz="4000" u="sng" dirty="0"/>
              <a:t>thirty thousand </a:t>
            </a:r>
            <a:r>
              <a:rPr lang="en-US" sz="4000" dirty="0"/>
              <a:t>of them to be used as soldiers, sent out on killing rampages against their own people.</a:t>
            </a:r>
          </a:p>
        </p:txBody>
      </p:sp>
      <p:pic>
        <p:nvPicPr>
          <p:cNvPr id="3" name="Picture 2">
            <a:extLst>
              <a:ext uri="{FF2B5EF4-FFF2-40B4-BE49-F238E27FC236}">
                <a16:creationId xmlns:a16="http://schemas.microsoft.com/office/drawing/2014/main" id="{D794154C-92B7-48F9-AAAB-371156ADEDED}"/>
              </a:ext>
            </a:extLst>
          </p:cNvPr>
          <p:cNvPicPr>
            <a:picLocks noChangeAspect="1"/>
          </p:cNvPicPr>
          <p:nvPr/>
        </p:nvPicPr>
        <p:blipFill>
          <a:blip r:embed="rId3"/>
          <a:stretch>
            <a:fillRect/>
          </a:stretch>
        </p:blipFill>
        <p:spPr>
          <a:xfrm>
            <a:off x="5193144" y="209549"/>
            <a:ext cx="3864081" cy="4804797"/>
          </a:xfrm>
          <a:prstGeom prst="rect">
            <a:avLst/>
          </a:prstGeom>
        </p:spPr>
      </p:pic>
    </p:spTree>
    <p:extLst>
      <p:ext uri="{BB962C8B-B14F-4D97-AF65-F5344CB8AC3E}">
        <p14:creationId xmlns:p14="http://schemas.microsoft.com/office/powerpoint/2010/main" val="3166640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148468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 verse that describes how God took us out of Egypt is in Exodus 19:4:</a:t>
            </a:r>
          </a:p>
          <a:p>
            <a:pPr marL="0" indent="0" algn="r" rtl="1">
              <a:buNone/>
            </a:pPr>
            <a:r>
              <a:rPr lang="he-IL" sz="4000" b="1" dirty="0">
                <a:latin typeface="David" panose="020E0502060401010101" pitchFamily="34" charset="-79"/>
                <a:cs typeface="David" panose="020E0502060401010101" pitchFamily="34" charset="-79"/>
              </a:rPr>
              <a:t>אַתֶּם רְאִיתֶם, אֲשֶׁר עָשִׂיתִי לְמִצְרָיִם; </a:t>
            </a:r>
            <a:r>
              <a:rPr lang="he-IL" sz="4000" b="1" dirty="0">
                <a:solidFill>
                  <a:srgbClr val="FFFF99"/>
                </a:solidFill>
                <a:latin typeface="David" panose="020E0502060401010101" pitchFamily="34" charset="-79"/>
                <a:cs typeface="David" panose="020E0502060401010101" pitchFamily="34" charset="-79"/>
              </a:rPr>
              <a:t>וָאֶשָּׂא אֶתְכֶם עַל-כַּנְפֵי נְשָׁרִים</a:t>
            </a:r>
            <a:r>
              <a:rPr lang="he-IL" sz="4000" b="1" dirty="0">
                <a:latin typeface="David" panose="020E0502060401010101" pitchFamily="34" charset="-79"/>
                <a:cs typeface="David" panose="020E0502060401010101" pitchFamily="34" charset="-79"/>
              </a:rPr>
              <a:t>, וָאָבִא אֶתְכֶם אֵלָי</a:t>
            </a:r>
          </a:p>
          <a:p>
            <a:pPr marL="0" indent="0">
              <a:buNone/>
            </a:pPr>
            <a:r>
              <a:rPr lang="en-US" sz="4000" dirty="0"/>
              <a:t>You have seen what I did unto the Egyptians, and how </a:t>
            </a:r>
            <a:r>
              <a:rPr lang="en-US" sz="4000" u="sng" dirty="0">
                <a:solidFill>
                  <a:srgbClr val="FFFF99"/>
                </a:solidFill>
              </a:rPr>
              <a:t>I bore you on eagles' wings</a:t>
            </a:r>
            <a:r>
              <a:rPr lang="en-US" sz="4000" dirty="0"/>
              <a:t>, and brought you unto Myself.</a:t>
            </a:r>
          </a:p>
        </p:txBody>
      </p:sp>
    </p:spTree>
    <p:extLst>
      <p:ext uri="{BB962C8B-B14F-4D97-AF65-F5344CB8AC3E}">
        <p14:creationId xmlns:p14="http://schemas.microsoft.com/office/powerpoint/2010/main" val="32608189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bird, eagle is unique. While other birds carry their young in their talons because they fear of other birds of pray, that soar above them, the eagle carries its young on its wings.</a:t>
            </a:r>
          </a:p>
        </p:txBody>
      </p:sp>
    </p:spTree>
    <p:extLst>
      <p:ext uri="{BB962C8B-B14F-4D97-AF65-F5344CB8AC3E}">
        <p14:creationId xmlns:p14="http://schemas.microsoft.com/office/powerpoint/2010/main" val="16430572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 the bird that flies higher than any other, it has no fear of attack from above. All it fears are the arrows of man from below. This is how God protects us. We cling to Him, safe in the knowledge that we are protected from above.</a:t>
            </a:r>
          </a:p>
        </p:txBody>
      </p:sp>
    </p:spTree>
    <p:extLst>
      <p:ext uri="{BB962C8B-B14F-4D97-AF65-F5344CB8AC3E}">
        <p14:creationId xmlns:p14="http://schemas.microsoft.com/office/powerpoint/2010/main" val="25060247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Dvarim</a:t>
            </a:r>
            <a:r>
              <a:rPr lang="en-US" sz="4000" baseline="30000" dirty="0"/>
              <a:t> / Dt 7.6-8 </a:t>
            </a:r>
            <a:r>
              <a:rPr lang="en-US" sz="4000" dirty="0"/>
              <a:t>“It is not because you are more numerous than all the peoples that </a:t>
            </a:r>
            <a:r>
              <a:rPr lang="en-US" sz="4000" cap="small" dirty="0"/>
              <a:t>Adoni</a:t>
            </a:r>
            <a:r>
              <a:rPr lang="en-US" sz="4000" dirty="0"/>
              <a:t> set His love on you and chose you—for you are the least of all peoples. Rather, because of His love for you and His keeping the oath He swore to your fathers, </a:t>
            </a:r>
          </a:p>
        </p:txBody>
      </p:sp>
    </p:spTree>
    <p:extLst>
      <p:ext uri="{BB962C8B-B14F-4D97-AF65-F5344CB8AC3E}">
        <p14:creationId xmlns:p14="http://schemas.microsoft.com/office/powerpoint/2010/main" val="3564445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Dvarim</a:t>
            </a:r>
            <a:r>
              <a:rPr lang="en-US" sz="4000" baseline="30000" dirty="0"/>
              <a:t> / Dt 7.6-8 </a:t>
            </a:r>
            <a:r>
              <a:rPr lang="en-US" sz="4000" cap="small" dirty="0"/>
              <a:t>Adoni</a:t>
            </a:r>
            <a:r>
              <a:rPr lang="en-US" sz="4000" dirty="0"/>
              <a:t> brought you out with a mighty hand and redeemed you from the house of slavery, from the hand of Pharaoh king of Egypt.</a:t>
            </a:r>
          </a:p>
        </p:txBody>
      </p:sp>
    </p:spTree>
    <p:extLst>
      <p:ext uri="{BB962C8B-B14F-4D97-AF65-F5344CB8AC3E}">
        <p14:creationId xmlns:p14="http://schemas.microsoft.com/office/powerpoint/2010/main" val="32826775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Praise </a:t>
            </a:r>
            <a:r>
              <a:rPr lang="en-US" sz="4000" cap="small" dirty="0"/>
              <a:t>Adoni</a:t>
            </a:r>
            <a:r>
              <a:rPr lang="en-US" sz="4000" dirty="0"/>
              <a:t>, all you nations!</a:t>
            </a:r>
          </a:p>
          <a:p>
            <a:pPr marL="0" indent="0">
              <a:buNone/>
            </a:pPr>
            <a:r>
              <a:rPr lang="en-US" sz="4000" dirty="0"/>
              <a:t>Glorify Him, all you peoples.</a:t>
            </a:r>
          </a:p>
          <a:p>
            <a:pPr marL="0" indent="0">
              <a:buNone/>
            </a:pPr>
            <a:r>
              <a:rPr lang="en-US" sz="4000" dirty="0"/>
              <a:t>For great is His lovingkindness </a:t>
            </a:r>
            <a:r>
              <a:rPr lang="en-US" sz="4000" dirty="0">
                <a:solidFill>
                  <a:srgbClr val="FFFF99"/>
                </a:solidFill>
              </a:rPr>
              <a:t>toward </a:t>
            </a:r>
            <a:r>
              <a:rPr lang="en-US" sz="4000" u="sng" dirty="0">
                <a:solidFill>
                  <a:srgbClr val="FFFF99"/>
                </a:solidFill>
              </a:rPr>
              <a:t>us</a:t>
            </a:r>
            <a:r>
              <a:rPr lang="en-US" sz="4000" dirty="0"/>
              <a:t>,</a:t>
            </a:r>
          </a:p>
          <a:p>
            <a:pPr marL="0" indent="0">
              <a:buNone/>
            </a:pPr>
            <a:r>
              <a:rPr lang="en-US" sz="4000" dirty="0"/>
              <a:t>and </a:t>
            </a:r>
            <a:r>
              <a:rPr lang="en-US" sz="4000" cap="small" dirty="0" err="1"/>
              <a:t>Adoni</a:t>
            </a:r>
            <a:r>
              <a:rPr lang="en-US" sz="4000" dirty="0" err="1"/>
              <a:t>’s</a:t>
            </a:r>
            <a:r>
              <a:rPr lang="en-US" sz="4000" dirty="0"/>
              <a:t> truth endures forever. Halleluyah!</a:t>
            </a:r>
          </a:p>
        </p:txBody>
      </p:sp>
    </p:spTree>
    <p:extLst>
      <p:ext uri="{BB962C8B-B14F-4D97-AF65-F5344CB8AC3E}">
        <p14:creationId xmlns:p14="http://schemas.microsoft.com/office/powerpoint/2010/main" val="2982921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(All figures below come from George </a:t>
            </a:r>
            <a:r>
              <a:rPr lang="en-US" sz="4000" dirty="0" err="1"/>
              <a:t>Barna</a:t>
            </a:r>
            <a:r>
              <a:rPr lang="en-US" sz="4000" dirty="0"/>
              <a:t>.) </a:t>
            </a:r>
          </a:p>
          <a:p>
            <a:r>
              <a:rPr lang="en-US" sz="4000" dirty="0"/>
              <a:t>There are approximately 364,000 worship facilities in the U.S.</a:t>
            </a:r>
          </a:p>
          <a:p>
            <a:r>
              <a:rPr lang="en-US" sz="4000" dirty="0"/>
              <a:t>Approximately 20,000 of them are Muslim, Buddhist, Hindu, Sikh, and other groups, which leaves 344,000 that are Christian.</a:t>
            </a:r>
          </a:p>
        </p:txBody>
      </p:sp>
    </p:spTree>
    <p:extLst>
      <p:ext uri="{BB962C8B-B14F-4D97-AF65-F5344CB8AC3E}">
        <p14:creationId xmlns:p14="http://schemas.microsoft.com/office/powerpoint/2010/main" val="387388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Wedding planning	</a:t>
            </a:r>
          </a:p>
          <a:p>
            <a:pPr marL="0" indent="0">
              <a:buNone/>
            </a:pPr>
            <a:r>
              <a:rPr lang="en-US" sz="4000" dirty="0"/>
              <a:t>4/3/21  	    -- 700 couples</a:t>
            </a:r>
          </a:p>
          <a:p>
            <a:pPr marL="0" indent="0">
              <a:buNone/>
            </a:pPr>
            <a:r>
              <a:rPr lang="en-US" sz="4000" dirty="0"/>
              <a:t>12/13/14  --  1,800 couples</a:t>
            </a:r>
          </a:p>
        </p:txBody>
      </p:sp>
    </p:spTree>
    <p:extLst>
      <p:ext uri="{BB962C8B-B14F-4D97-AF65-F5344CB8AC3E}">
        <p14:creationId xmlns:p14="http://schemas.microsoft.com/office/powerpoint/2010/main" val="39259692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4000" dirty="0"/>
              <a:t>Approximately 20,000 of those are Catholic, leaving around 324,000 Protestant congregations.</a:t>
            </a:r>
          </a:p>
          <a:p>
            <a:r>
              <a:rPr lang="en-US" sz="4000" dirty="0"/>
              <a:t>Approximately 72% of these Protestant churches are not committed to Scripture. That is, they are liberal, left wing, “progressive” congregations. </a:t>
            </a:r>
          </a:p>
        </p:txBody>
      </p:sp>
    </p:spTree>
    <p:extLst>
      <p:ext uri="{BB962C8B-B14F-4D97-AF65-F5344CB8AC3E}">
        <p14:creationId xmlns:p14="http://schemas.microsoft.com/office/powerpoint/2010/main" val="3418929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r>
              <a:rPr lang="en-US" sz="4000" dirty="0"/>
              <a:t>That leaves approximately 28% (less than 100,000) that are committed to Scripture, that is, Biblical.</a:t>
            </a:r>
          </a:p>
          <a:p>
            <a:r>
              <a:rPr lang="en-US" sz="4000" dirty="0"/>
              <a:t>But only about 10% of those (10,000 or so) evangelicals have a distinctively biblical worldview, that is, the application of Scriptural truth to all of life, including the governmental-political.   </a:t>
            </a:r>
          </a:p>
        </p:txBody>
      </p:sp>
    </p:spTree>
    <p:extLst>
      <p:ext uri="{BB962C8B-B14F-4D97-AF65-F5344CB8AC3E}">
        <p14:creationId xmlns:p14="http://schemas.microsoft.com/office/powerpoint/2010/main" val="24550289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r>
              <a:rPr lang="en-US" sz="4000" dirty="0"/>
              <a:t>Signs of the end</a:t>
            </a:r>
          </a:p>
          <a:p>
            <a:pPr lvl="1"/>
            <a:r>
              <a:rPr lang="en-US" sz="4000" dirty="0"/>
              <a:t>Deception</a:t>
            </a:r>
          </a:p>
          <a:p>
            <a:pPr lvl="1"/>
            <a:r>
              <a:rPr lang="en-US" sz="4000" dirty="0"/>
              <a:t>Restoration of Israel amidst war</a:t>
            </a:r>
          </a:p>
          <a:p>
            <a:r>
              <a:rPr lang="en-US" sz="4000" dirty="0"/>
              <a:t>G-d’s interventions</a:t>
            </a:r>
          </a:p>
        </p:txBody>
      </p:sp>
    </p:spTree>
    <p:extLst>
      <p:ext uri="{BB962C8B-B14F-4D97-AF65-F5344CB8AC3E}">
        <p14:creationId xmlns:p14="http://schemas.microsoft.com/office/powerpoint/2010/main" val="39638664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Do you KNOW Him and the assurance of sins forgiven?</a:t>
            </a:r>
          </a:p>
          <a:p>
            <a:pPr marL="457200" indent="-457200">
              <a:buFont typeface="+mj-lt"/>
              <a:buAutoNum type="arabicPeriod"/>
            </a:pPr>
            <a:r>
              <a:rPr lang="en-US" sz="4000" dirty="0"/>
              <a:t>Are you surrendered to Him, body, soul, spirit?  Walking in relational love, confessing?</a:t>
            </a:r>
          </a:p>
          <a:p>
            <a:pPr marL="457200" indent="-457200">
              <a:buFont typeface="+mj-lt"/>
              <a:buAutoNum type="arabicPeriod"/>
            </a:pPr>
            <a:r>
              <a:rPr lang="en-US" sz="4000" dirty="0"/>
              <a:t>Are you filled with His Spirit, transforming your life?</a:t>
            </a:r>
          </a:p>
        </p:txBody>
      </p:sp>
    </p:spTree>
    <p:extLst>
      <p:ext uri="{BB962C8B-B14F-4D97-AF65-F5344CB8AC3E}">
        <p14:creationId xmlns:p14="http://schemas.microsoft.com/office/powerpoint/2010/main" val="18207419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4"/>
            </a:pPr>
            <a:r>
              <a:rPr lang="en-US" sz="4000" dirty="0"/>
              <a:t>Are you inviting people [Jewish people!] to Messiah or to our meetings, and following up?</a:t>
            </a:r>
          </a:p>
        </p:txBody>
      </p:sp>
    </p:spTree>
    <p:extLst>
      <p:ext uri="{BB962C8B-B14F-4D97-AF65-F5344CB8AC3E}">
        <p14:creationId xmlns:p14="http://schemas.microsoft.com/office/powerpoint/2010/main" val="22635761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5916772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Wedding planning	</a:t>
            </a:r>
          </a:p>
          <a:p>
            <a:pPr marL="0" indent="0">
              <a:buNone/>
            </a:pPr>
            <a:r>
              <a:rPr lang="en-US" sz="4000" dirty="0"/>
              <a:t>4/3/21  	    -- 700 couples</a:t>
            </a:r>
          </a:p>
          <a:p>
            <a:pPr marL="0" indent="0">
              <a:buNone/>
            </a:pPr>
            <a:r>
              <a:rPr lang="en-US" sz="4000" dirty="0"/>
              <a:t>12/13/14  --  1,800 couples</a:t>
            </a:r>
          </a:p>
          <a:p>
            <a:pPr marL="0" indent="0">
              <a:buNone/>
            </a:pPr>
            <a:r>
              <a:rPr lang="en-US" sz="4000" dirty="0"/>
              <a:t>10/10/10  --  2,700 couples</a:t>
            </a:r>
          </a:p>
        </p:txBody>
      </p:sp>
    </p:spTree>
    <p:extLst>
      <p:ext uri="{BB962C8B-B14F-4D97-AF65-F5344CB8AC3E}">
        <p14:creationId xmlns:p14="http://schemas.microsoft.com/office/powerpoint/2010/main" val="35887807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149127</TotalTime>
  <Words>4733</Words>
  <Application>Microsoft Office PowerPoint</Application>
  <PresentationFormat>On-screen Show (16:9)</PresentationFormat>
  <Paragraphs>538</Paragraphs>
  <Slides>86</Slides>
  <Notes>86</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86</vt:i4>
      </vt:variant>
    </vt:vector>
  </HeadingPairs>
  <TitlesOfParts>
    <vt:vector size="97" baseType="lpstr">
      <vt:lpstr>Arial</vt:lpstr>
      <vt:lpstr>Arial Rounded MT Bold</vt:lpstr>
      <vt:lpstr>Calibri</vt:lpstr>
      <vt:lpstr>Calibri Light</vt:lpstr>
      <vt:lpstr>David</vt:lpstr>
      <vt:lpstr>times new roman</vt:lpstr>
      <vt:lpstr>Verdana</vt:lpstr>
      <vt:lpstr>1_Default Design</vt:lpstr>
      <vt:lpstr>Office Theme</vt:lpstr>
      <vt:lpstr>128_Default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24:3</vt:lpstr>
      <vt:lpstr>Mattityahu (Matthew) 24:3</vt:lpstr>
      <vt:lpstr>PowerPoint Presentation</vt:lpstr>
      <vt:lpstr>PowerPoint Presentation</vt:lpstr>
      <vt:lpstr>PowerPoint Presentation</vt:lpstr>
      <vt:lpstr>Mattityahu (Matthew) 24:4</vt:lpstr>
      <vt:lpstr>PowerPoint Presentation</vt:lpstr>
      <vt:lpstr>PowerPoint Presentation</vt:lpstr>
      <vt:lpstr>PowerPoint Presentation</vt:lpstr>
      <vt:lpstr>PowerPoint Presentation</vt:lpstr>
      <vt:lpstr>PowerPoint Presentation</vt:lpstr>
      <vt:lpstr>PowerPoint Presentation</vt:lpstr>
      <vt:lpstr>Mattityahu (Matthew) 24:5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4127</cp:revision>
  <dcterms:created xsi:type="dcterms:W3CDTF">2006-04-21T19:34:43Z</dcterms:created>
  <dcterms:modified xsi:type="dcterms:W3CDTF">2021-04-10T15:48:33Z</dcterms:modified>
</cp:coreProperties>
</file>