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 id="2147483836" r:id="rId3"/>
  </p:sldMasterIdLst>
  <p:notesMasterIdLst>
    <p:notesMasterId r:id="rId76"/>
  </p:notesMasterIdLst>
  <p:handoutMasterIdLst>
    <p:handoutMasterId r:id="rId77"/>
  </p:handoutMasterIdLst>
  <p:sldIdLst>
    <p:sldId id="2045" r:id="rId4"/>
    <p:sldId id="63311" r:id="rId5"/>
    <p:sldId id="63357" r:id="rId6"/>
    <p:sldId id="63306" r:id="rId7"/>
    <p:sldId id="63309" r:id="rId8"/>
    <p:sldId id="63354" r:id="rId9"/>
    <p:sldId id="63310" r:id="rId10"/>
    <p:sldId id="63355" r:id="rId11"/>
    <p:sldId id="63363" r:id="rId12"/>
    <p:sldId id="63358" r:id="rId13"/>
    <p:sldId id="58777" r:id="rId14"/>
    <p:sldId id="58805" r:id="rId15"/>
    <p:sldId id="58783" r:id="rId16"/>
    <p:sldId id="58826" r:id="rId17"/>
    <p:sldId id="58788" r:id="rId18"/>
    <p:sldId id="58786" r:id="rId19"/>
    <p:sldId id="58830" r:id="rId20"/>
    <p:sldId id="63359" r:id="rId21"/>
    <p:sldId id="63361" r:id="rId22"/>
    <p:sldId id="63360" r:id="rId23"/>
    <p:sldId id="63349" r:id="rId24"/>
    <p:sldId id="63372" r:id="rId25"/>
    <p:sldId id="63362" r:id="rId26"/>
    <p:sldId id="63313" r:id="rId27"/>
    <p:sldId id="63356" r:id="rId28"/>
    <p:sldId id="63370" r:id="rId29"/>
    <p:sldId id="63364" r:id="rId30"/>
    <p:sldId id="63320" r:id="rId31"/>
    <p:sldId id="63340" r:id="rId32"/>
    <p:sldId id="63341" r:id="rId33"/>
    <p:sldId id="63294" r:id="rId34"/>
    <p:sldId id="63321" r:id="rId35"/>
    <p:sldId id="63328" r:id="rId36"/>
    <p:sldId id="63325" r:id="rId37"/>
    <p:sldId id="63323" r:id="rId38"/>
    <p:sldId id="63324" r:id="rId39"/>
    <p:sldId id="63322" r:id="rId40"/>
    <p:sldId id="63366" r:id="rId41"/>
    <p:sldId id="63368" r:id="rId42"/>
    <p:sldId id="63367" r:id="rId43"/>
    <p:sldId id="63331" r:id="rId44"/>
    <p:sldId id="63326" r:id="rId45"/>
    <p:sldId id="63329" r:id="rId46"/>
    <p:sldId id="63330" r:id="rId47"/>
    <p:sldId id="63333" r:id="rId48"/>
    <p:sldId id="63332" r:id="rId49"/>
    <p:sldId id="58794" r:id="rId50"/>
    <p:sldId id="63353" r:id="rId51"/>
    <p:sldId id="58800" r:id="rId52"/>
    <p:sldId id="63342" r:id="rId53"/>
    <p:sldId id="63327" r:id="rId54"/>
    <p:sldId id="63336" r:id="rId55"/>
    <p:sldId id="63343" r:id="rId56"/>
    <p:sldId id="63316" r:id="rId57"/>
    <p:sldId id="63338" r:id="rId58"/>
    <p:sldId id="63352" r:id="rId59"/>
    <p:sldId id="63347" r:id="rId60"/>
    <p:sldId id="63307" r:id="rId61"/>
    <p:sldId id="63318" r:id="rId62"/>
    <p:sldId id="63369" r:id="rId63"/>
    <p:sldId id="63319" r:id="rId64"/>
    <p:sldId id="63295" r:id="rId65"/>
    <p:sldId id="63296" r:id="rId66"/>
    <p:sldId id="63345" r:id="rId67"/>
    <p:sldId id="63348" r:id="rId68"/>
    <p:sldId id="63346" r:id="rId69"/>
    <p:sldId id="63371" r:id="rId70"/>
    <p:sldId id="63337" r:id="rId71"/>
    <p:sldId id="63289" r:id="rId72"/>
    <p:sldId id="63335" r:id="rId73"/>
    <p:sldId id="63224" r:id="rId74"/>
    <p:sldId id="256" r:id="rId75"/>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170" autoAdjust="0"/>
    <p:restoredTop sz="90299" autoAdjust="0"/>
  </p:normalViewPr>
  <p:slideViewPr>
    <p:cSldViewPr>
      <p:cViewPr varScale="1">
        <p:scale>
          <a:sx n="104" d="100"/>
          <a:sy n="104" d="100"/>
        </p:scale>
        <p:origin x="102" y="43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930"/>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Mother's Day 2021 Real Motherhood</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May8,2021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Mother's Day 2021 Real Motherhood</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May8,2021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genesis-3-20.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genesis-3-20.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genesis-3-20.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atheos.com/blogs/askshaunti/2021/04/a-prayer-that-left-me-gloriously-ruined/?mc_cid=f0a31771ae&amp;mc_eid=fec1a7817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twitter.com/i/status/1387889426412544014"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twitter.com/i/status/1387889426412544014"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youtube.com/watch?v=Q7SxUO6kiZ4"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Mother's Day 2021 Real Motherhood</a:t>
            </a:r>
          </a:p>
        </p:txBody>
      </p:sp>
      <p:sp>
        <p:nvSpPr>
          <p:cNvPr id="5" name="Rectangle 3"/>
          <p:cNvSpPr>
            <a:spLocks noGrp="1" noChangeArrowheads="1"/>
          </p:cNvSpPr>
          <p:nvPr>
            <p:ph type="dt" idx="1"/>
          </p:nvPr>
        </p:nvSpPr>
        <p:spPr>
          <a:ln/>
        </p:spPr>
        <p:txBody>
          <a:bodyPr/>
          <a:lstStyle/>
          <a:p>
            <a:r>
              <a:rPr lang="en-US" altLang="en-US">
                <a:solidFill>
                  <a:prstClr val="white"/>
                </a:solidFill>
              </a:rPr>
              <a:t>May8,2021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0950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Not at all obvious in the English Eve.</a:t>
            </a:r>
          </a:p>
          <a:p>
            <a:r>
              <a:rPr lang="en-US" altLang="en-US" sz="2000" dirty="0"/>
              <a:t>Phonetically spell </a:t>
            </a:r>
            <a:r>
              <a:rPr lang="en-US" altLang="en-US" sz="2000" dirty="0" err="1"/>
              <a:t>Havah</a:t>
            </a:r>
            <a:r>
              <a:rPr lang="en-US" altLang="en-US" sz="2000" dirty="0"/>
              <a:t> or </a:t>
            </a:r>
            <a:r>
              <a:rPr lang="en-US" altLang="en-US" sz="2000" dirty="0" err="1"/>
              <a:t>Khavah</a:t>
            </a:r>
            <a:r>
              <a:rPr lang="en-US" altLang="en-US" sz="2000" dirty="0"/>
              <a:t>.</a:t>
            </a:r>
          </a:p>
          <a:p>
            <a:r>
              <a:rPr lang="en-US" altLang="en-US" sz="2000" dirty="0"/>
              <a:t>Theme of message, think about </a:t>
            </a:r>
            <a:r>
              <a:rPr lang="en-US" altLang="en-US" sz="2000" dirty="0" err="1"/>
              <a:t>Khavah</a:t>
            </a:r>
            <a:r>
              <a:rPr lang="en-US" altLang="en-US" sz="2000" dirty="0"/>
              <a:t> = Motherhood = Source of Life</a:t>
            </a:r>
          </a:p>
        </p:txBody>
      </p:sp>
    </p:spTree>
    <p:extLst>
      <p:ext uri="{BB962C8B-B14F-4D97-AF65-F5344CB8AC3E}">
        <p14:creationId xmlns:p14="http://schemas.microsoft.com/office/powerpoint/2010/main" val="382303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Could be both, or ambivalent, so use both.   Certain things in scripture not clear, so use both meanings.</a:t>
            </a:r>
          </a:p>
        </p:txBody>
      </p:sp>
    </p:spTree>
    <p:extLst>
      <p:ext uri="{BB962C8B-B14F-4D97-AF65-F5344CB8AC3E}">
        <p14:creationId xmlns:p14="http://schemas.microsoft.com/office/powerpoint/2010/main" val="4006629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[Two possible roots to her name.  </a:t>
            </a:r>
            <a:r>
              <a:rPr lang="en-US" altLang="en-US" dirty="0" err="1"/>
              <a:t>Khayah</a:t>
            </a:r>
            <a:r>
              <a:rPr lang="en-US" altLang="en-US" dirty="0"/>
              <a:t> </a:t>
            </a:r>
            <a:r>
              <a:rPr lang="he-IL" altLang="en-US" dirty="0"/>
              <a:t>חיה</a:t>
            </a:r>
            <a:r>
              <a:rPr lang="en-US" altLang="en-US" dirty="0"/>
              <a:t> and </a:t>
            </a:r>
            <a:r>
              <a:rPr lang="he-IL" altLang="en-US" dirty="0"/>
              <a:t>חווה</a:t>
            </a:r>
            <a:r>
              <a:rPr lang="en-US" altLang="en-US" dirty="0"/>
              <a:t>.</a:t>
            </a:r>
            <a:r>
              <a:rPr lang="en-US" altLang="en-US" sz="1050" dirty="0"/>
              <a:t>  </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Store in Tiberias, on Lake Kinneret = Sea of Galilee sold Judaica </a:t>
            </a:r>
            <a:r>
              <a:rPr lang="he-IL" altLang="en-US" b="1" dirty="0">
                <a:latin typeface="David" panose="020E0502060401010101" pitchFamily="34" charset="-79"/>
                <a:cs typeface="David" panose="020E0502060401010101" pitchFamily="34" charset="-79"/>
              </a:rPr>
              <a:t>חוית גליל</a:t>
            </a:r>
            <a:r>
              <a:rPr lang="en-US" altLang="en-US" b="1" dirty="0">
                <a:latin typeface="David" panose="020E0502060401010101" pitchFamily="34" charset="-79"/>
                <a:cs typeface="David" panose="020E0502060401010101" pitchFamily="34" charset="-79"/>
              </a:rPr>
              <a:t> </a:t>
            </a:r>
            <a:r>
              <a:rPr lang="en-US" altLang="en-US" dirty="0" err="1"/>
              <a:t>Khviyat</a:t>
            </a:r>
            <a:r>
              <a:rPr lang="en-US" altLang="en-US" dirty="0"/>
              <a:t> Galil = Galilee Experience</a:t>
            </a:r>
          </a:p>
          <a:p>
            <a:endParaRPr lang="en-US" altLang="en-US" sz="1050" dirty="0"/>
          </a:p>
        </p:txBody>
      </p:sp>
    </p:spTree>
    <p:extLst>
      <p:ext uri="{BB962C8B-B14F-4D97-AF65-F5344CB8AC3E}">
        <p14:creationId xmlns:p14="http://schemas.microsoft.com/office/powerpoint/2010/main" val="43707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28600" indent="-228600">
              <a:buFont typeface="+mj-lt"/>
              <a:buAutoNum type="arabicPeriod"/>
            </a:pPr>
            <a:r>
              <a:rPr lang="en-US" altLang="en-US" dirty="0"/>
              <a:t>Physical motherhood</a:t>
            </a:r>
          </a:p>
          <a:p>
            <a:pPr marL="228600" indent="-228600">
              <a:buFont typeface="+mj-lt"/>
              <a:buAutoNum type="arabicPeriod"/>
            </a:pPr>
            <a:r>
              <a:rPr lang="en-US" altLang="en-US" dirty="0"/>
              <a:t>Women experience things often more intensely, right brain perception, spatial perception</a:t>
            </a:r>
          </a:p>
          <a:p>
            <a:pPr marL="228600" indent="-228600">
              <a:buFont typeface="+mj-lt"/>
              <a:buAutoNum type="arabicPeriod"/>
            </a:pPr>
            <a:r>
              <a:rPr lang="en-US" altLang="en-US" dirty="0"/>
              <a:t>Women have a quicker, more intuitive opinion</a:t>
            </a:r>
          </a:p>
        </p:txBody>
      </p:sp>
    </p:spTree>
    <p:extLst>
      <p:ext uri="{BB962C8B-B14F-4D97-AF65-F5344CB8AC3E}">
        <p14:creationId xmlns:p14="http://schemas.microsoft.com/office/powerpoint/2010/main" val="292108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https://www.biblestudytools.com/commentaries/gills-exposition-of-the-bible/genesis-3-20.html</a:t>
            </a:r>
            <a:endParaRPr lang="en-US" sz="1050" dirty="0"/>
          </a:p>
          <a:p>
            <a:endParaRPr lang="en-US" altLang="en-US" sz="1050" dirty="0"/>
          </a:p>
        </p:txBody>
      </p:sp>
    </p:spTree>
    <p:extLst>
      <p:ext uri="{BB962C8B-B14F-4D97-AF65-F5344CB8AC3E}">
        <p14:creationId xmlns:p14="http://schemas.microsoft.com/office/powerpoint/2010/main" val="3192260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https://www.biblestudytools.com/commentaries/gills-exposition-of-the-bible/genesis-3-20.html</a:t>
            </a:r>
            <a:endParaRPr lang="en-US" altLang="en-US" sz="1050" dirty="0"/>
          </a:p>
        </p:txBody>
      </p:sp>
    </p:spTree>
    <p:extLst>
      <p:ext uri="{BB962C8B-B14F-4D97-AF65-F5344CB8AC3E}">
        <p14:creationId xmlns:p14="http://schemas.microsoft.com/office/powerpoint/2010/main" val="819537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a:t>All about Messiah Yeshua, ultimately!</a:t>
            </a:r>
          </a:p>
          <a:p>
            <a:r>
              <a:rPr lang="en-US" dirty="0"/>
              <a:t>When we worship dance, arguable that we invoke this crushing of </a:t>
            </a:r>
            <a:r>
              <a:rPr lang="en-US" dirty="0" err="1"/>
              <a:t>satan</a:t>
            </a:r>
            <a:r>
              <a:rPr lang="en-US" dirty="0"/>
              <a:t>.</a:t>
            </a:r>
            <a:endParaRPr lang="en-US" dirty="0">
              <a:hlinkClick r:id="rId3"/>
            </a:endParaRPr>
          </a:p>
          <a:p>
            <a:endParaRPr lang="en-US" sz="1050" dirty="0">
              <a:hlinkClick r:id="rId3"/>
            </a:endParaRPr>
          </a:p>
          <a:p>
            <a:endParaRPr lang="en-US" sz="1050" dirty="0">
              <a:hlinkClick r:id="rId3"/>
            </a:endParaRPr>
          </a:p>
          <a:p>
            <a:r>
              <a:rPr lang="en-US" sz="1050" dirty="0">
                <a:hlinkClick r:id="rId3"/>
              </a:rPr>
              <a:t>https://www.biblestudytools.com/commentaries/gills-exposition-of-the-bible/genesis-3-20.html</a:t>
            </a:r>
            <a:endParaRPr lang="en-US" altLang="en-US" sz="1050" dirty="0"/>
          </a:p>
        </p:txBody>
      </p:sp>
    </p:spTree>
    <p:extLst>
      <p:ext uri="{BB962C8B-B14F-4D97-AF65-F5344CB8AC3E}">
        <p14:creationId xmlns:p14="http://schemas.microsoft.com/office/powerpoint/2010/main" val="411093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3894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https://www.frcaction.org/get.cfm?i=WA21E15&amp;f=WU21E01</a:t>
            </a:r>
          </a:p>
          <a:p>
            <a:endParaRPr lang="en-US" altLang="en-US" sz="1050" dirty="0"/>
          </a:p>
        </p:txBody>
      </p:sp>
    </p:spTree>
    <p:extLst>
      <p:ext uri="{BB962C8B-B14F-4D97-AF65-F5344CB8AC3E}">
        <p14:creationId xmlns:p14="http://schemas.microsoft.com/office/powerpoint/2010/main" val="272247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1998405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40538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Annie Schumacher teaching.</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60480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https://www.patheos.com/blogs/askshaunti/2021/04/a-prayer-that-left-me-gloriously-ruined/?mc_cid=f0a31771ae&amp;mc_eid=fec1a78175</a:t>
            </a: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From </a:t>
            </a:r>
            <a:r>
              <a:rPr lang="en-US" dirty="0" err="1"/>
              <a:t>Shaunti</a:t>
            </a:r>
            <a:r>
              <a:rPr lang="en-US" dirty="0"/>
              <a:t> </a:t>
            </a:r>
            <a:r>
              <a:rPr lang="en-US" dirty="0" err="1"/>
              <a:t>Feldhan</a:t>
            </a:r>
            <a:endParaRPr lang="en-US" dirty="0"/>
          </a:p>
          <a:p>
            <a:endParaRPr lang="en-US" altLang="en-US" sz="1050" dirty="0"/>
          </a:p>
        </p:txBody>
      </p:sp>
    </p:spTree>
    <p:extLst>
      <p:ext uri="{BB962C8B-B14F-4D97-AF65-F5344CB8AC3E}">
        <p14:creationId xmlns:p14="http://schemas.microsoft.com/office/powerpoint/2010/main" val="268345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https://www.patheos.com/blogs/askshaunti/2021/04/a-prayer-that-left-me-gloriously-ruined/?mc_cid=f0a31771ae&amp;mc_eid=fec1a78175</a:t>
            </a:r>
          </a:p>
          <a:p>
            <a:endParaRPr lang="en-US" altLang="en-US" sz="1050" dirty="0"/>
          </a:p>
        </p:txBody>
      </p:sp>
    </p:spTree>
    <p:extLst>
      <p:ext uri="{BB962C8B-B14F-4D97-AF65-F5344CB8AC3E}">
        <p14:creationId xmlns:p14="http://schemas.microsoft.com/office/powerpoint/2010/main" val="613725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https://www.patheos.com/blogs/askshaunti/2021/04/a-prayer-that-left-me-gloriously-ruined/?mc_cid=f0a31771ae&amp;mc_eid=fec1a78175</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77756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https://www.patheos.com/blogs/askshaunti/2021/04/a-prayer-that-left-me-gloriously-ruined/?mc_cid=f0a31771ae&amp;mc_eid=fec1a78175</a:t>
            </a:r>
          </a:p>
          <a:p>
            <a:r>
              <a:rPr lang="en-US" sz="2000" dirty="0"/>
              <a:t>Let that sink in.  Commitment by all men and boys.</a:t>
            </a:r>
          </a:p>
          <a:p>
            <a:r>
              <a:rPr lang="en-US" dirty="0"/>
              <a:t>How have us guys been? </a:t>
            </a:r>
          </a:p>
          <a:p>
            <a:r>
              <a:rPr lang="en-US" dirty="0"/>
              <a:t>“Me first.”  </a:t>
            </a:r>
          </a:p>
          <a:p>
            <a:r>
              <a:rPr lang="en-US" dirty="0"/>
              <a:t>“I’m offended.”   </a:t>
            </a:r>
          </a:p>
          <a:p>
            <a:r>
              <a:rPr lang="en-US" dirty="0"/>
              <a:t>“My problems.”</a:t>
            </a:r>
          </a:p>
          <a:p>
            <a:r>
              <a:rPr lang="en-US" sz="2000" dirty="0"/>
              <a:t>Love her as Messiah loved the congregation.  Die for her!</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467675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94437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8499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https://www.patheos.com/blogs/askshaunti/2021/05/all-the-mommy-ladies-what-you-said-about-being-a-mom/?mc_cid=209e9f1590&amp;mc_eid=fec1a78175</a:t>
            </a:r>
          </a:p>
          <a:p>
            <a:r>
              <a:rPr lang="en-US" sz="2000" dirty="0" err="1"/>
              <a:t>Shaunti</a:t>
            </a:r>
            <a:r>
              <a:rPr lang="en-US" sz="2000" dirty="0"/>
              <a:t> </a:t>
            </a:r>
            <a:r>
              <a:rPr lang="en-US" sz="2000" dirty="0" err="1"/>
              <a:t>Feldhan</a:t>
            </a:r>
            <a:endParaRPr lang="en-US" sz="1000"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1726576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397799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3237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2488119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Illustration of the severity of a momma bear protecting her cubs.</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1711596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https://www1.cbn.com/cbnnews/world/2021/march/isiss-worst-nightmare-the-daughters-of-kobani-nbsp</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1947651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https://www1.cbn.com/cbnnews/world/2021/march/isiss-worst-nightmare-the-daughters-of-kobani-nbsp</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3919577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https://www1.cbn.com/cbnnews/world/2021/march/isiss-worst-nightmare-the-daughters-of-kobani-nbsp</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3156170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https://www1.cbn.com/cbnnews/world/2021/march/isiss-worst-nightmare-the-daughters-of-kobani-nbsp</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2178196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https://www1.cbn.com/cbnnews/world/2021/march/isiss-worst-nightmare-the-daughters-of-kobani-nbsp</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2139681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https://www1.cbn.com/cbnnews/world/2021/march/isiss-worst-nightmare-the-daughters-of-kobani-nbsp</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3139391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44232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9575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unitedwithisrael.org/despite-pandemic-israel-joins-worlds-top-20-gdp-per-capita/?utm_source=newsletters_unitedwithisrael_org&amp;utm_medium=email&amp;utm_content=%E2%80%98Shark+Tank%E2%80%99+Star+Praises+Farrakhan%3B+What+Did+Ex-Obama+Official+Tell+Iran+About+Israel%3F+Jewish+War+Hero+Who+Fought+Nazis+Honored+in+Canada&amp;utm_campaign=20210427_m163004076_%E2%80%98Shark+Tank%E2%80%99+Star+Praises+Farrakhan%3B+What+Did+Ex-Obama+Official+Tell+Iran+About+Israel%3F+Jewish+War+Hero+Who+Fought+Nazis+Honored+in+Canada&amp;utm_term=more_btn_dark_jpg</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419373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95312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https://www.youtube.com/watch?v=ktvB21Jnxi4&amp;t=157s</a:t>
            </a:r>
          </a:p>
          <a:p>
            <a:r>
              <a:rPr lang="en-US" dirty="0"/>
              <a:t>From 2.35 to 2.49</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693920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May8,2021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71276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Women were more intense givers for the </a:t>
            </a:r>
            <a:r>
              <a:rPr lang="en-US" dirty="0" err="1"/>
              <a:t>Mishkan</a:t>
            </a:r>
            <a:r>
              <a:rPr lang="en-US" dirty="0"/>
              <a:t>, the Tabernacle of Moshe.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May8,2021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7842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May8,2021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23305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is the story of the making of the golden calf.  </a:t>
            </a:r>
            <a:r>
              <a:rPr lang="en-US" dirty="0" err="1"/>
              <a:t>Rashi</a:t>
            </a:r>
            <a:r>
              <a:rPr lang="en-US" dirty="0"/>
              <a:t> says that there is an implication here that the women would NOT easily give up their jewelry, and so the idolatry would be delayed by </a:t>
            </a:r>
            <a:r>
              <a:rPr lang="en-US" dirty="0" err="1"/>
              <a:t>Aharon’s</a:t>
            </a:r>
            <a:r>
              <a:rPr lang="en-US" dirty="0"/>
              <a:t> request, till Moshe got back.  Nevertheless, the men got the earrings.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May8,2021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68001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nitedwithisrael.org/living-torah-how-orthodox-judaism-views-women/?utm_source=newsletters_unitedwithisrael_org&amp;utm_medium=email&amp;utm_content=Obama+Must+Correct+Lies+About+Israel%3B+IDF+is+First+Army+in+World+to+Defeat+Corona%3B+Israel+to+the+Rescue+After+Disaster+Strikes+Tiny+Nation%3B+Making+Shabbat+Holy%21&amp;utm_campaign=20210312_m162398063_Obama+Must+Correct+Lies+About+Israel%3B+IDF+is+First+Army+in+World+to+Defeat+Corona%3B+Israel+to+the+Rescue+After+Disaster+Strikes+Tiny+Nation%3B+Making+Shabbat+Holy%21&amp;utm_term=How+Torah+Judaism+Views+Wome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May8,2021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01555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36176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28292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Prophet Shmuel.   Brought revival to Israel.   Guided them into a Kingdom.   </a:t>
            </a:r>
          </a:p>
        </p:txBody>
      </p:sp>
    </p:spTree>
    <p:extLst>
      <p:ext uri="{BB962C8B-B14F-4D97-AF65-F5344CB8AC3E}">
        <p14:creationId xmlns:p14="http://schemas.microsoft.com/office/powerpoint/2010/main" val="380862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00" dirty="0"/>
              <a:t>https://unitedwithisrael.org/despite-pandemic-israel-joins-worlds-top-20-gdp-per-capita/?utm_source=newsletters_unitedwithisrael_org&amp;utm_medium=email&amp;utm_content=%E2%80%98Shark+Tank%E2%80%99+Star+Praises+Farrakhan%3B+What+Did+Ex-Obama+Official+Tell+Iran+About+Israel%3F+Jewish+War+Hero+Who+Fought+Nazis+Honored+in+Canada&amp;utm_campaign=20210427_m163004076_%E2%80%98Shark+Tank%E2%80%99+Star+Praises+Farrakhan%3B+What+Did+Ex-Obama+Official+Tell+Iran+About+Israel%3F+Jewish+War+Hero+Who+Fought+Nazis+Honored+in+Canada&amp;utm_term=more_btn_dark_jpg</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2086881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06123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2257830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Exhortation to mothers, and all women: welcomed the Messiah to ancient Jerusalem.  Maybe key to His coming?   Welcome Him now!!</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2423535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01247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4110372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2075217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206920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https://metrovoicenews.com/transplanting-scalps-of-aborted-babies-onto-rodents-raises-ethical-concerns/</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3469938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https://metrovoicenews.com/transplanting-scalps-of-aborted-babies-onto-rodents-raises-ethical-concerns/</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32507605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https://metrovoicenews.com/transplanting-scalps-of-aborted-babies-onto-rodents-raises-ethical-concerns/</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3819345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00" dirty="0"/>
              <a:t>https://unitedwithisrael.org/despite-pandemic-israel-joins-worlds-top-20-gdp-per-capita/?utm_source=newsletters_unitedwithisrael_org&amp;utm_medium=email&amp;utm_content=%E2%80%98Shark+Tank%E2%80%99+Star+Praises+Farrakhan%3B+What+Did+Ex-Obama+Official+Tell+Iran+About+Israel%3F+Jewish+War+Hero+Who+Fought+Nazis+Honored+in+Canada&amp;utm_campaign=20210427_m163004076_%E2%80%98Shark+Tank%E2%80%99+Star+Praises+Farrakhan%3B+What+Did+Ex-Obama+Official+Tell+Iran+About+Israel%3F+Jewish+War+Hero+Who+Fought+Nazis+Honored+in+Canada&amp;utm_term=more_btn_dark_jpg</a:t>
            </a:r>
          </a:p>
          <a:p>
            <a:endParaRPr lang="en-US" sz="1050"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11229713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https://metrovoicenews.com/transplanting-scalps-of-aborted-babies-onto-rodents-raises-ethical-concerns/</a:t>
            </a:r>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129617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https://metrovoicenews.com/transplanting-scalps-of-aborted-babies-onto-rodents-raises-ethical-concerns/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More info on U Pitt experiments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https://youtu.be/c-JUzqswKZs</a:t>
            </a:r>
            <a:endParaRPr lang="en-US" sz="1050" dirty="0"/>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3545160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https://www.youtube.com/watch?v=S0SDIK0LKaY</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943660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https://www.youtube.com/watch?v=S0SDIK0LKaY</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153775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https://twitter.com/i/status/1387889426412544014</a:t>
            </a:r>
            <a:endParaRPr lang="en-US" sz="2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It helps us to pray by the grave of Rabbi Shimon bar </a:t>
            </a:r>
            <a:r>
              <a:rPr lang="en-US" sz="2000" dirty="0" err="1"/>
              <a:t>Yokhai</a:t>
            </a:r>
            <a:endParaRPr lang="en-US" sz="2000" dirty="0"/>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5579385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https://twitter.com/i/status/1387889426412544014</a:t>
            </a:r>
            <a:endParaRPr lang="en-US" sz="2000" dirty="0"/>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3494838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2000588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23313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04800" y="4191000"/>
            <a:ext cx="6248400" cy="4648200"/>
          </a:xfrm>
        </p:spPr>
        <p:txBody>
          <a:bodyPr/>
          <a:lstStyle/>
          <a:p>
            <a:r>
              <a:rPr lang="en-US" dirty="0">
                <a:solidFill>
                  <a:srgbClr val="073763"/>
                </a:solidFill>
                <a:effectLst/>
                <a:hlinkClick r:id="rId3"/>
              </a:rPr>
              <a:t>https://www.youtube.com/watch?v=Q7SxUO6kiZ4</a:t>
            </a:r>
            <a:r>
              <a:rPr lang="en-US" dirty="0">
                <a:solidFill>
                  <a:srgbClr val="073763"/>
                </a:solidFill>
                <a:effectLst/>
              </a:rPr>
              <a:t>    beginning to 1.33</a:t>
            </a:r>
          </a:p>
          <a:p>
            <a:r>
              <a:rPr lang="en-US" dirty="0">
                <a:solidFill>
                  <a:srgbClr val="073763"/>
                </a:solidFill>
              </a:rPr>
              <a:t>Lou Engle had a paradigm shift ~pray-</a:t>
            </a:r>
            <a:r>
              <a:rPr lang="en-US" dirty="0" err="1">
                <a:solidFill>
                  <a:srgbClr val="073763"/>
                </a:solidFill>
              </a:rPr>
              <a:t>adigm</a:t>
            </a:r>
            <a:r>
              <a:rPr lang="en-US" dirty="0">
                <a:solidFill>
                  <a:srgbClr val="073763"/>
                </a:solidFill>
              </a:rPr>
              <a:t> shift.  He was told your lion is abortion, your bear gay marriage, your Goliath Jerusalem.</a:t>
            </a:r>
            <a:endParaRPr lang="en-US" dirty="0">
              <a:solidFill>
                <a:srgbClr val="073763"/>
              </a:solidFill>
              <a:effectLst/>
            </a:endParaRPr>
          </a:p>
          <a:p>
            <a:r>
              <a:rPr lang="en-US" dirty="0">
                <a:solidFill>
                  <a:srgbClr val="073763"/>
                </a:solidFill>
              </a:rPr>
              <a:t>In 2004 a woman named Christy Brent had a dream that there would be a pandemic, then a surge in homelessness, then economic decline and loss, social unrest, the storming of the US Capitol, and the president be silenced.   After that would be a GREAT harvest.  </a:t>
            </a:r>
          </a:p>
          <a:p>
            <a:r>
              <a:rPr lang="en-US" dirty="0">
                <a:solidFill>
                  <a:srgbClr val="073763"/>
                </a:solidFill>
                <a:effectLst/>
              </a:rPr>
              <a:t>Calling for a fast leading up to Shavuot. Some Messianic leaders participating.  Wed. Thu</a:t>
            </a:r>
            <a:r>
              <a:rPr lang="en-US" dirty="0">
                <a:solidFill>
                  <a:srgbClr val="073763"/>
                </a:solidFill>
              </a:rPr>
              <a:t>. Fri.</a:t>
            </a:r>
          </a:p>
          <a:p>
            <a:r>
              <a:rPr lang="en-US" dirty="0">
                <a:solidFill>
                  <a:srgbClr val="073763"/>
                </a:solidFill>
                <a:effectLst/>
              </a:rPr>
              <a:t>Shavuot-</a:t>
            </a:r>
            <a:r>
              <a:rPr lang="en-US" dirty="0" err="1">
                <a:solidFill>
                  <a:srgbClr val="073763"/>
                </a:solidFill>
                <a:effectLst/>
              </a:rPr>
              <a:t>nik</a:t>
            </a:r>
            <a:r>
              <a:rPr lang="en-US" dirty="0">
                <a:solidFill>
                  <a:srgbClr val="073763"/>
                </a:solidFill>
                <a:effectLst/>
              </a:rPr>
              <a:t> = Pentecostal</a:t>
            </a:r>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36132179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May8,2021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00" dirty="0"/>
              <a:t>https://unitedwithisrael.org/despite-pandemic-israel-joins-worlds-top-20-gdp-per-capita/?utm_source=newsletters_unitedwithisrael_org&amp;utm_medium=email&amp;utm_content=%E2%80%98Shark+Tank%E2%80%99+Star+Praises+Farrakhan%3B+What+Did+Ex-Obama+Official+Tell+Iran+About+Israel%3F+Jewish+War+Hero+Who+Fought+Nazis+Honored+in+Canada&amp;utm_campaign=20210427_m163004076_%E2%80%98Shark+Tank%E2%80%99+Star+Praises+Farrakhan%3B+What+Did+Ex-Obama+Official+Tell+Iran+About+Israel%3F+Jewish+War+Hero+Who+Fought+Nazis+Honored+in+Canada&amp;utm_term=more_btn_dark_jpg</a:t>
            </a:r>
          </a:p>
          <a:p>
            <a:pPr marL="0" marR="0" lvl="0" indent="0" defTabSz="914400" eaLnBrk="1" latinLnBrk="0" hangingPunct="1">
              <a:lnSpc>
                <a:spcPct val="100000"/>
              </a:lnSpc>
              <a:buClrTx/>
              <a:buSzTx/>
              <a:buFontTx/>
              <a:buNone/>
              <a:tabLst/>
              <a:defRPr/>
            </a:pPr>
            <a:endParaRPr lang="en-US" sz="1000" dirty="0"/>
          </a:p>
          <a:p>
            <a:endParaRPr lang="en-US" sz="2000" dirty="0"/>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34975964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If you are single, or childless, we are not unaware of your pain.  Please try to focus on blessing moms.</a:t>
            </a:r>
          </a:p>
        </p:txBody>
      </p:sp>
    </p:spTree>
    <p:extLst>
      <p:ext uri="{BB962C8B-B14F-4D97-AF65-F5344CB8AC3E}">
        <p14:creationId xmlns:p14="http://schemas.microsoft.com/office/powerpoint/2010/main" val="26138029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37865071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00" dirty="0"/>
              <a:t>https://unitedwithisrael.org/despite-pandemic-israel-joins-worlds-top-20-gdp-per-capita/?utm_source=newsletters_unitedwithisrael_org&amp;utm_medium=email&amp;utm_content=%E2%80%98Shark+Tank%E2%80%99+Star+Praises+Farrakhan%3B+What+Did+Ex-Obama+Official+Tell+Iran+About+Israel%3F+Jewish+War+Hero+Who+Fought+Nazis+Honored+in+Canada&amp;utm_campaign=20210427_m163004076_%E2%80%98Shark+Tank%E2%80%99+Star+Praises+Farrakhan%3B+What+Did+Ex-Obama+Official+Tell+Iran+About+Israel%3F+Jewish+War+Hero+Who+Fought+Nazis+Honored+in+Canada&amp;utm_term=more_btn_dark_jpg</a:t>
            </a:r>
          </a:p>
          <a:p>
            <a:pPr marL="0" marR="0" lvl="0" indent="0" defTabSz="914400" eaLnBrk="1" latinLnBrk="0" hangingPunct="1">
              <a:lnSpc>
                <a:spcPct val="100000"/>
              </a:lnSpc>
              <a:buClrTx/>
              <a:buSzTx/>
              <a:buFontTx/>
              <a:buNone/>
              <a:tabLst/>
              <a:defRPr/>
            </a:pPr>
            <a:endParaRPr lang="en-US" sz="1000" dirty="0"/>
          </a:p>
          <a:p>
            <a:endParaRPr lang="en-US" dirty="0"/>
          </a:p>
        </p:txBody>
      </p:sp>
      <p:sp>
        <p:nvSpPr>
          <p:cNvPr id="4" name="Header Placeholder 3"/>
          <p:cNvSpPr>
            <a:spLocks noGrp="1"/>
          </p:cNvSpPr>
          <p:nvPr>
            <p:ph type="hdr" sz="quarter"/>
          </p:nvPr>
        </p:nvSpPr>
        <p:spPr/>
        <p:txBody>
          <a:bodyPr/>
          <a:lstStyle/>
          <a:p>
            <a:r>
              <a:rPr lang="en-US" altLang="en-US"/>
              <a:t>Mother's Day 2021 Real Motherhood</a:t>
            </a:r>
          </a:p>
        </p:txBody>
      </p:sp>
      <p:sp>
        <p:nvSpPr>
          <p:cNvPr id="5" name="Date Placeholder 4"/>
          <p:cNvSpPr>
            <a:spLocks noGrp="1"/>
          </p:cNvSpPr>
          <p:nvPr>
            <p:ph type="dt" idx="1"/>
          </p:nvPr>
        </p:nvSpPr>
        <p:spPr/>
        <p:txBody>
          <a:bodyPr/>
          <a:lstStyle/>
          <a:p>
            <a:r>
              <a:rPr lang="en-US" altLang="en-US"/>
              <a:t>May8,2021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77673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11, 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01207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5/8/2021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t>5/8/2021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t>5/8/2021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t>5/8/2021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9547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63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259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557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38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48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26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999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201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689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7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970950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2021</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534400" cy="4572000"/>
          </a:xfrm>
        </p:spPr>
        <p:txBody>
          <a:bodyPr>
            <a:normAutofit/>
          </a:bodyPr>
          <a:lstStyle/>
          <a:p>
            <a:pPr algn="l"/>
            <a:r>
              <a:rPr lang="en-US" dirty="0"/>
              <a:t>REAL Motherhood</a:t>
            </a:r>
          </a:p>
          <a:p>
            <a:pPr marL="461963" indent="-461963" algn="l">
              <a:buFont typeface="+mj-lt"/>
              <a:buAutoNum type="arabicPeriod"/>
            </a:pPr>
            <a:r>
              <a:rPr lang="en-US" dirty="0">
                <a:solidFill>
                  <a:srgbClr val="FFFF66"/>
                </a:solidFill>
              </a:rPr>
              <a:t>Word study on motherhood</a:t>
            </a:r>
          </a:p>
          <a:p>
            <a:pPr marL="461963" indent="-461963" algn="l">
              <a:buFont typeface="+mj-lt"/>
              <a:buAutoNum type="arabicPeriod"/>
            </a:pPr>
            <a:r>
              <a:rPr lang="en-US" dirty="0"/>
              <a:t>Physical application</a:t>
            </a:r>
          </a:p>
          <a:p>
            <a:pPr marL="461963" indent="-461963" algn="l">
              <a:buFont typeface="+mj-lt"/>
              <a:buAutoNum type="arabicPeriod"/>
            </a:pPr>
            <a:r>
              <a:rPr lang="en-US" dirty="0"/>
              <a:t>Spiritual application</a:t>
            </a:r>
          </a:p>
        </p:txBody>
      </p:sp>
    </p:spTree>
    <p:extLst>
      <p:ext uri="{BB962C8B-B14F-4D97-AF65-F5344CB8AC3E}">
        <p14:creationId xmlns:p14="http://schemas.microsoft.com/office/powerpoint/2010/main" val="358933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534400" cy="4495800"/>
          </a:xfrm>
        </p:spPr>
        <p:txBody>
          <a:bodyPr>
            <a:normAutofit fontScale="92500" lnSpcReduction="20000"/>
          </a:bodyPr>
          <a:lstStyle/>
          <a:p>
            <a:pPr algn="l"/>
            <a:r>
              <a:rPr lang="en-US" baseline="30000" dirty="0" err="1"/>
              <a:t>Beresheet</a:t>
            </a:r>
            <a:r>
              <a:rPr lang="en-US" baseline="30000" dirty="0"/>
              <a:t>/Gen 3.20</a:t>
            </a:r>
            <a:r>
              <a:rPr lang="en-US" b="1" baseline="30000" dirty="0"/>
              <a:t> </a:t>
            </a:r>
            <a:r>
              <a:rPr lang="en-US" dirty="0"/>
              <a:t>The man called his wife </a:t>
            </a:r>
            <a:r>
              <a:rPr lang="en-US" dirty="0" err="1"/>
              <a:t>Havah</a:t>
            </a:r>
            <a:r>
              <a:rPr lang="en-US" dirty="0"/>
              <a:t> [Eve] [life], because she was the mother of all living.</a:t>
            </a:r>
          </a:p>
          <a:p>
            <a:pPr algn="r" rtl="1"/>
            <a:r>
              <a:rPr lang="en-US" sz="4800"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וַיִּקְרָא הָאָדָם שֵׁם אִשְׁתּוֹ </a:t>
            </a:r>
            <a:r>
              <a:rPr lang="he-IL" sz="4800" b="1" dirty="0">
                <a:solidFill>
                  <a:srgbClr val="FFFF99"/>
                </a:solidFill>
                <a:latin typeface="David" panose="020E0502060401010101" pitchFamily="34" charset="-79"/>
                <a:cs typeface="David" panose="020E0502060401010101" pitchFamily="34" charset="-79"/>
              </a:rPr>
              <a:t>חַוָּה</a:t>
            </a:r>
            <a:r>
              <a:rPr lang="he-IL" sz="4800" b="1" dirty="0">
                <a:latin typeface="David" panose="020E0502060401010101" pitchFamily="34" charset="-79"/>
                <a:cs typeface="David" panose="020E0502060401010101" pitchFamily="34" charset="-79"/>
              </a:rPr>
              <a:t>:  כִּי הִוא הָיְתָה, אֵם כָּל-</a:t>
            </a:r>
            <a:r>
              <a:rPr lang="he-IL" sz="4800" b="1" dirty="0">
                <a:solidFill>
                  <a:srgbClr val="FFFF99"/>
                </a:solidFill>
                <a:latin typeface="David" panose="020E0502060401010101" pitchFamily="34" charset="-79"/>
                <a:cs typeface="David" panose="020E0502060401010101" pitchFamily="34" charset="-79"/>
              </a:rPr>
              <a:t>חָי</a:t>
            </a:r>
            <a:r>
              <a:rPr lang="he-IL" sz="4800" b="1" dirty="0">
                <a:latin typeface="David" panose="020E0502060401010101" pitchFamily="34" charset="-79"/>
                <a:cs typeface="David" panose="020E0502060401010101" pitchFamily="34" charset="-79"/>
              </a:rPr>
              <a:t>.</a:t>
            </a:r>
            <a:endParaRPr lang="en-US" sz="4800" b="1" dirty="0">
              <a:latin typeface="David" panose="020E0502060401010101" pitchFamily="34" charset="-79"/>
              <a:cs typeface="David" panose="020E0502060401010101" pitchFamily="34" charset="-79"/>
            </a:endParaRPr>
          </a:p>
          <a:p>
            <a:pPr algn="l"/>
            <a:r>
              <a:rPr lang="en-US" dirty="0"/>
              <a:t>Motherhood = source of </a:t>
            </a:r>
            <a:r>
              <a:rPr lang="en-US" dirty="0">
                <a:solidFill>
                  <a:srgbClr val="FFFF99"/>
                </a:solidFill>
              </a:rPr>
              <a:t>life</a:t>
            </a:r>
            <a:r>
              <a:rPr lang="en-US" dirty="0"/>
              <a:t>.</a:t>
            </a:r>
          </a:p>
          <a:p>
            <a:pPr algn="l"/>
            <a:r>
              <a:rPr lang="en-US" dirty="0"/>
              <a:t>Prophetic label, before any childbirth.</a:t>
            </a:r>
          </a:p>
        </p:txBody>
      </p:sp>
    </p:spTree>
    <p:extLst>
      <p:ext uri="{BB962C8B-B14F-4D97-AF65-F5344CB8AC3E}">
        <p14:creationId xmlns:p14="http://schemas.microsoft.com/office/powerpoint/2010/main" val="213686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8600" y="209550"/>
            <a:ext cx="8610600" cy="4648200"/>
          </a:xfrm>
        </p:spPr>
        <p:txBody>
          <a:bodyPr>
            <a:normAutofit/>
          </a:bodyPr>
          <a:lstStyle/>
          <a:p>
            <a:pPr algn="l"/>
            <a:r>
              <a:rPr lang="en-US" altLang="en-US" dirty="0"/>
              <a:t>Two possible roots to </a:t>
            </a:r>
            <a:r>
              <a:rPr lang="en-US" altLang="en-US" dirty="0" err="1"/>
              <a:t>Khava</a:t>
            </a:r>
            <a:r>
              <a:rPr lang="en-US" altLang="en-US" dirty="0"/>
              <a:t>:  </a:t>
            </a:r>
            <a:r>
              <a:rPr lang="en-US" altLang="en-US" dirty="0" err="1"/>
              <a:t>Khayah</a:t>
            </a:r>
            <a:r>
              <a:rPr lang="en-US" altLang="en-US" dirty="0"/>
              <a:t> </a:t>
            </a:r>
            <a:r>
              <a:rPr lang="he-IL" altLang="en-US" sz="4400" b="1" dirty="0">
                <a:latin typeface="David" panose="020E0502060401010101" pitchFamily="34" charset="-79"/>
                <a:cs typeface="David" panose="020E0502060401010101" pitchFamily="34" charset="-79"/>
              </a:rPr>
              <a:t>חיה</a:t>
            </a:r>
            <a:r>
              <a:rPr lang="en-US" altLang="en-US" dirty="0"/>
              <a:t> and </a:t>
            </a:r>
            <a:r>
              <a:rPr lang="en-US" altLang="en-US" dirty="0" err="1"/>
              <a:t>Khavah</a:t>
            </a:r>
            <a:r>
              <a:rPr lang="en-US" altLang="en-US" dirty="0"/>
              <a:t> </a:t>
            </a:r>
            <a:r>
              <a:rPr lang="he-IL" altLang="en-US" sz="4400" b="1" dirty="0">
                <a:latin typeface="David" panose="020E0502060401010101" pitchFamily="34" charset="-79"/>
                <a:cs typeface="David" panose="020E0502060401010101" pitchFamily="34" charset="-79"/>
              </a:rPr>
              <a:t>חווה</a:t>
            </a:r>
            <a:r>
              <a:rPr lang="en-US" altLang="en-US" dirty="0"/>
              <a:t>.</a:t>
            </a:r>
          </a:p>
          <a:p>
            <a:pPr algn="l"/>
            <a:r>
              <a:rPr lang="en-US" altLang="en-US" dirty="0"/>
              <a:t>Words structurally related to </a:t>
            </a:r>
            <a:r>
              <a:rPr lang="en-US" altLang="en-US" dirty="0" err="1"/>
              <a:t>Khavah</a:t>
            </a:r>
            <a:r>
              <a:rPr lang="en-US" altLang="en-US" dirty="0"/>
              <a:t>:</a:t>
            </a:r>
          </a:p>
          <a:p>
            <a:pPr algn="l"/>
            <a:endParaRPr lang="en-US" dirty="0"/>
          </a:p>
        </p:txBody>
      </p:sp>
    </p:spTree>
    <p:extLst>
      <p:ext uri="{BB962C8B-B14F-4D97-AF65-F5344CB8AC3E}">
        <p14:creationId xmlns:p14="http://schemas.microsoft.com/office/powerpoint/2010/main" val="2365672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1E070647-048B-47B4-A309-7047E2DCC08B}"/>
              </a:ext>
            </a:extLst>
          </p:cNvPr>
          <p:cNvPicPr>
            <a:picLocks noChangeAspect="1"/>
          </p:cNvPicPr>
          <p:nvPr/>
        </p:nvPicPr>
        <p:blipFill rotWithShape="1">
          <a:blip r:embed="rId3">
            <a:extLst>
              <a:ext uri="{28A0092B-C50C-407E-A947-70E740481C1C}">
                <a14:useLocalDpi xmlns:a14="http://schemas.microsoft.com/office/drawing/2010/main" val="0"/>
              </a:ext>
            </a:extLst>
          </a:blip>
          <a:srcRect t="1600" b="39729"/>
          <a:stretch/>
        </p:blipFill>
        <p:spPr>
          <a:xfrm>
            <a:off x="0" y="-6524"/>
            <a:ext cx="6096000" cy="5156548"/>
          </a:xfrm>
          <a:prstGeom prst="rect">
            <a:avLst/>
          </a:prstGeom>
        </p:spPr>
      </p:pic>
      <p:sp>
        <p:nvSpPr>
          <p:cNvPr id="6" name="TextBox 5">
            <a:extLst>
              <a:ext uri="{FF2B5EF4-FFF2-40B4-BE49-F238E27FC236}">
                <a16:creationId xmlns:a16="http://schemas.microsoft.com/office/drawing/2014/main" id="{ABD2920F-6F97-4D3F-A534-411DB09D5AA7}"/>
              </a:ext>
            </a:extLst>
          </p:cNvPr>
          <p:cNvSpPr txBox="1"/>
          <p:nvPr/>
        </p:nvSpPr>
        <p:spPr>
          <a:xfrm>
            <a:off x="6149689" y="263067"/>
            <a:ext cx="2803830" cy="3231654"/>
          </a:xfrm>
          <a:prstGeom prst="rect">
            <a:avLst/>
          </a:prstGeom>
          <a:noFill/>
        </p:spPr>
        <p:txBody>
          <a:bodyPr wrap="square" rtlCol="0">
            <a:spAutoFit/>
          </a:bodyPr>
          <a:lstStyle/>
          <a:p>
            <a:pPr algn="l"/>
            <a:r>
              <a:rPr lang="en-US" sz="2000" dirty="0">
                <a:solidFill>
                  <a:srgbClr val="FFFFFF"/>
                </a:solidFill>
              </a:rPr>
              <a:t>Complete Hebrew </a:t>
            </a:r>
          </a:p>
          <a:p>
            <a:pPr algn="l"/>
            <a:r>
              <a:rPr lang="en-US" sz="2000" dirty="0">
                <a:solidFill>
                  <a:srgbClr val="FFFFFF"/>
                </a:solidFill>
              </a:rPr>
              <a:t>Dictionary Reuben</a:t>
            </a:r>
          </a:p>
          <a:p>
            <a:pPr algn="l"/>
            <a:r>
              <a:rPr lang="en-US" sz="2000" dirty="0">
                <a:solidFill>
                  <a:srgbClr val="FFFFFF"/>
                </a:solidFill>
              </a:rPr>
              <a:t>Alcalay 1974</a:t>
            </a:r>
          </a:p>
          <a:p>
            <a:pPr algn="l"/>
            <a:r>
              <a:rPr lang="en-US" sz="3600" dirty="0">
                <a:solidFill>
                  <a:srgbClr val="FFFFFF"/>
                </a:solidFill>
              </a:rPr>
              <a:t>experience,</a:t>
            </a:r>
          </a:p>
          <a:p>
            <a:pPr algn="l"/>
            <a:r>
              <a:rPr lang="en-US" sz="3600" dirty="0">
                <a:solidFill>
                  <a:srgbClr val="FFFFFF"/>
                </a:solidFill>
              </a:rPr>
              <a:t>pronounce,</a:t>
            </a:r>
          </a:p>
          <a:p>
            <a:pPr algn="l"/>
            <a:r>
              <a:rPr lang="en-US" sz="3600" dirty="0">
                <a:solidFill>
                  <a:srgbClr val="FFFFFF"/>
                </a:solidFill>
              </a:rPr>
              <a:t>farm</a:t>
            </a:r>
          </a:p>
          <a:p>
            <a:pPr algn="l"/>
            <a:endParaRPr lang="en-US" sz="3600" dirty="0">
              <a:solidFill>
                <a:srgbClr val="FFFFFF"/>
              </a:solidFill>
            </a:endParaRPr>
          </a:p>
        </p:txBody>
      </p:sp>
      <p:sp>
        <p:nvSpPr>
          <p:cNvPr id="8" name="Rectangle: Rounded Corners 7">
            <a:extLst>
              <a:ext uri="{FF2B5EF4-FFF2-40B4-BE49-F238E27FC236}">
                <a16:creationId xmlns:a16="http://schemas.microsoft.com/office/drawing/2014/main" id="{568EC47F-028C-4E80-96B2-7F8A1D8F2DF3}"/>
              </a:ext>
            </a:extLst>
          </p:cNvPr>
          <p:cNvSpPr/>
          <p:nvPr/>
        </p:nvSpPr>
        <p:spPr bwMode="auto">
          <a:xfrm>
            <a:off x="190500" y="4324350"/>
            <a:ext cx="5715000" cy="4572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661236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09550"/>
            <a:ext cx="8610600" cy="4724400"/>
          </a:xfrm>
        </p:spPr>
        <p:txBody>
          <a:bodyPr>
            <a:normAutofit lnSpcReduction="10000"/>
          </a:bodyPr>
          <a:lstStyle/>
          <a:p>
            <a:pPr algn="l"/>
            <a:r>
              <a:rPr lang="en-US" altLang="en-US" dirty="0"/>
              <a:t>Modern Hebrew words structurally related to </a:t>
            </a:r>
            <a:r>
              <a:rPr lang="en-US" altLang="en-US" dirty="0" err="1"/>
              <a:t>Khavah</a:t>
            </a:r>
            <a:r>
              <a:rPr lang="en-US" altLang="en-US" dirty="0"/>
              <a:t> summary:</a:t>
            </a:r>
          </a:p>
          <a:p>
            <a:pPr marL="457200" indent="-457200" algn="l">
              <a:buFont typeface="+mj-lt"/>
              <a:buAutoNum type="arabicPeriod"/>
            </a:pPr>
            <a:r>
              <a:rPr lang="en-US" altLang="en-US" dirty="0"/>
              <a:t>To give life</a:t>
            </a:r>
          </a:p>
          <a:p>
            <a:pPr marL="457200" indent="-457200" algn="l">
              <a:buFont typeface="+mj-lt"/>
              <a:buAutoNum type="arabicPeriod"/>
            </a:pPr>
            <a:r>
              <a:rPr lang="en-US" altLang="en-US" dirty="0"/>
              <a:t>To experience, </a:t>
            </a:r>
          </a:p>
          <a:p>
            <a:pPr marL="457200" indent="-457200" algn="l">
              <a:buFont typeface="+mj-lt"/>
              <a:buAutoNum type="arabicPeriod"/>
            </a:pPr>
            <a:r>
              <a:rPr lang="en-US" altLang="en-US" dirty="0"/>
              <a:t>To pronounce, express opinion,</a:t>
            </a:r>
          </a:p>
          <a:p>
            <a:pPr marL="457200" indent="-457200" algn="l">
              <a:buFont typeface="+mj-lt"/>
              <a:buAutoNum type="arabicPeriod"/>
            </a:pPr>
            <a:r>
              <a:rPr lang="en-US" altLang="en-US" dirty="0"/>
              <a:t>To farm </a:t>
            </a:r>
          </a:p>
          <a:p>
            <a:pPr algn="l"/>
            <a:endParaRPr lang="en-US" altLang="en-US" dirty="0"/>
          </a:p>
          <a:p>
            <a:pPr algn="l"/>
            <a:endParaRPr lang="en-US" dirty="0"/>
          </a:p>
        </p:txBody>
      </p:sp>
    </p:spTree>
    <p:extLst>
      <p:ext uri="{BB962C8B-B14F-4D97-AF65-F5344CB8AC3E}">
        <p14:creationId xmlns:p14="http://schemas.microsoft.com/office/powerpoint/2010/main" val="1447730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610600" cy="4648200"/>
          </a:xfrm>
        </p:spPr>
        <p:txBody>
          <a:bodyPr>
            <a:normAutofit fontScale="92500" lnSpcReduction="10000"/>
          </a:bodyPr>
          <a:lstStyle/>
          <a:p>
            <a:pPr algn="l"/>
            <a:r>
              <a:rPr lang="en-US" dirty="0"/>
              <a:t> from “</a:t>
            </a:r>
            <a:r>
              <a:rPr lang="en-US" dirty="0" err="1"/>
              <a:t>Khayah</a:t>
            </a:r>
            <a:r>
              <a:rPr lang="en-US" dirty="0"/>
              <a:t>, to live”</a:t>
            </a:r>
          </a:p>
          <a:p>
            <a:pPr algn="l"/>
            <a:r>
              <a:rPr lang="en-US" dirty="0"/>
              <a:t>Adam’s prophetic word of what she would be; that he and his wife should not die immediately for the offence they had committed, but </a:t>
            </a:r>
            <a:r>
              <a:rPr lang="en-US" dirty="0">
                <a:solidFill>
                  <a:srgbClr val="FFFF99"/>
                </a:solidFill>
              </a:rPr>
              <a:t>should live and propagate</a:t>
            </a:r>
            <a:r>
              <a:rPr lang="en-US" dirty="0"/>
              <a:t> their species, as well as be partakers of spiritual and eternal life, from her.</a:t>
            </a:r>
          </a:p>
        </p:txBody>
      </p:sp>
    </p:spTree>
    <p:extLst>
      <p:ext uri="{BB962C8B-B14F-4D97-AF65-F5344CB8AC3E}">
        <p14:creationId xmlns:p14="http://schemas.microsoft.com/office/powerpoint/2010/main" val="3910328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09550"/>
            <a:ext cx="8534400" cy="4648200"/>
          </a:xfrm>
        </p:spPr>
        <p:txBody>
          <a:bodyPr>
            <a:normAutofit fontScale="92500" lnSpcReduction="20000"/>
          </a:bodyPr>
          <a:lstStyle/>
          <a:p>
            <a:pPr algn="l"/>
            <a:r>
              <a:rPr lang="en-US" dirty="0"/>
              <a:t>She would also be the mother of Him that should bring life and immortality to light. Previous verse:</a:t>
            </a:r>
          </a:p>
          <a:p>
            <a:pPr algn="l"/>
            <a:endParaRPr lang="en-US" sz="1200" dirty="0"/>
          </a:p>
          <a:p>
            <a:pPr algn="l"/>
            <a:r>
              <a:rPr lang="en-US" baseline="30000" dirty="0" err="1"/>
              <a:t>Beresheet</a:t>
            </a:r>
            <a:r>
              <a:rPr lang="en-US" baseline="30000" dirty="0"/>
              <a:t>/Gen 3.14-15</a:t>
            </a:r>
            <a:r>
              <a:rPr lang="en-US" b="1" baseline="30000" dirty="0"/>
              <a:t> </a:t>
            </a:r>
            <a:r>
              <a:rPr lang="en-US" cap="small" dirty="0"/>
              <a:t>Adoni</a:t>
            </a:r>
            <a:r>
              <a:rPr lang="en-US" dirty="0"/>
              <a:t> Elohim said to the serpent…“Because you did this,</a:t>
            </a:r>
            <a:r>
              <a:rPr lang="en-US" b="1" baseline="30000" dirty="0"/>
              <a:t> </a:t>
            </a:r>
            <a:r>
              <a:rPr lang="en-US" dirty="0"/>
              <a:t>I will put animosity between you and the woman—between your seed and her seed. </a:t>
            </a:r>
            <a:r>
              <a:rPr lang="en-US" dirty="0">
                <a:solidFill>
                  <a:srgbClr val="FFFF66"/>
                </a:solidFill>
              </a:rPr>
              <a:t>He will crush your head</a:t>
            </a:r>
            <a:r>
              <a:rPr lang="en-US" dirty="0"/>
              <a:t>, and you will crush his heel.</a:t>
            </a:r>
          </a:p>
          <a:p>
            <a:pPr algn="l"/>
            <a:endParaRPr lang="en-US" dirty="0"/>
          </a:p>
        </p:txBody>
      </p:sp>
    </p:spTree>
    <p:extLst>
      <p:ext uri="{BB962C8B-B14F-4D97-AF65-F5344CB8AC3E}">
        <p14:creationId xmlns:p14="http://schemas.microsoft.com/office/powerpoint/2010/main" val="372194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09550"/>
            <a:ext cx="8382009" cy="4572000"/>
          </a:xfrm>
        </p:spPr>
        <p:txBody>
          <a:bodyPr>
            <a:normAutofit fontScale="92500" lnSpcReduction="10000"/>
          </a:bodyPr>
          <a:lstStyle/>
          <a:p>
            <a:pPr algn="l"/>
            <a:r>
              <a:rPr lang="en-US" baseline="30000" dirty="0"/>
              <a:t>Ro. 16.20 </a:t>
            </a:r>
            <a:r>
              <a:rPr lang="en-US" dirty="0"/>
              <a:t>Now the God of shalom will soon crush </a:t>
            </a:r>
            <a:r>
              <a:rPr lang="en-US" dirty="0" err="1"/>
              <a:t>satan</a:t>
            </a:r>
            <a:r>
              <a:rPr lang="en-US" dirty="0"/>
              <a:t> under your feet. May the grace of our Lord Yeshua be with you.</a:t>
            </a:r>
          </a:p>
          <a:p>
            <a:pPr algn="l"/>
            <a:r>
              <a:rPr lang="en-US" dirty="0"/>
              <a:t>This message is practical/ relational, but theological/ spiritual underpinnings is Atonement of Messiah.</a:t>
            </a:r>
          </a:p>
        </p:txBody>
      </p:sp>
    </p:spTree>
    <p:extLst>
      <p:ext uri="{BB962C8B-B14F-4D97-AF65-F5344CB8AC3E}">
        <p14:creationId xmlns:p14="http://schemas.microsoft.com/office/powerpoint/2010/main" val="340636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534400" cy="4572000"/>
          </a:xfrm>
        </p:spPr>
        <p:txBody>
          <a:bodyPr>
            <a:normAutofit/>
          </a:bodyPr>
          <a:lstStyle/>
          <a:p>
            <a:pPr algn="l"/>
            <a:r>
              <a:rPr lang="en-US" dirty="0"/>
              <a:t>REAL Motherhood=</a:t>
            </a:r>
            <a:r>
              <a:rPr lang="en-US" dirty="0">
                <a:solidFill>
                  <a:srgbClr val="FFFF66"/>
                </a:solidFill>
              </a:rPr>
              <a:t>Source of LIFE</a:t>
            </a:r>
          </a:p>
          <a:p>
            <a:pPr marL="461963" indent="-461963" algn="l">
              <a:buFont typeface="+mj-lt"/>
              <a:buAutoNum type="arabicPeriod"/>
            </a:pPr>
            <a:r>
              <a:rPr lang="en-US" dirty="0"/>
              <a:t>Word study on motherhood</a:t>
            </a:r>
          </a:p>
          <a:p>
            <a:pPr marL="461963" indent="-461963" algn="l">
              <a:buFont typeface="+mj-lt"/>
              <a:buAutoNum type="arabicPeriod"/>
            </a:pPr>
            <a:r>
              <a:rPr lang="en-US" dirty="0">
                <a:solidFill>
                  <a:srgbClr val="FFFF66"/>
                </a:solidFill>
              </a:rPr>
              <a:t>Physical application</a:t>
            </a:r>
          </a:p>
          <a:p>
            <a:pPr marL="461963" indent="-461963" algn="l">
              <a:buFont typeface="+mj-lt"/>
              <a:buAutoNum type="arabicPeriod"/>
            </a:pPr>
            <a:r>
              <a:rPr lang="en-US" dirty="0"/>
              <a:t>Spiritual application</a:t>
            </a:r>
          </a:p>
        </p:txBody>
      </p:sp>
    </p:spTree>
    <p:extLst>
      <p:ext uri="{BB962C8B-B14F-4D97-AF65-F5344CB8AC3E}">
        <p14:creationId xmlns:p14="http://schemas.microsoft.com/office/powerpoint/2010/main" val="166305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F5F16E4-839A-44D2-A818-126119FF9E05}"/>
              </a:ext>
            </a:extLst>
          </p:cNvPr>
          <p:cNvPicPr>
            <a:picLocks noChangeAspect="1"/>
          </p:cNvPicPr>
          <p:nvPr/>
        </p:nvPicPr>
        <p:blipFill>
          <a:blip r:embed="rId3"/>
          <a:stretch>
            <a:fillRect/>
          </a:stretch>
        </p:blipFill>
        <p:spPr>
          <a:xfrm>
            <a:off x="0" y="173173"/>
            <a:ext cx="9144000" cy="4797154"/>
          </a:xfrm>
          <a:prstGeom prst="rect">
            <a:avLst/>
          </a:prstGeom>
        </p:spPr>
      </p:pic>
      <p:sp>
        <p:nvSpPr>
          <p:cNvPr id="6" name="TextBox 5">
            <a:extLst>
              <a:ext uri="{FF2B5EF4-FFF2-40B4-BE49-F238E27FC236}">
                <a16:creationId xmlns:a16="http://schemas.microsoft.com/office/drawing/2014/main" id="{8E1767BB-F086-4B38-8EEA-F42BFA0E9DF7}"/>
              </a:ext>
            </a:extLst>
          </p:cNvPr>
          <p:cNvSpPr txBox="1"/>
          <p:nvPr/>
        </p:nvSpPr>
        <p:spPr>
          <a:xfrm>
            <a:off x="669634" y="590550"/>
            <a:ext cx="7675499" cy="1938992"/>
          </a:xfrm>
          <a:prstGeom prst="rect">
            <a:avLst/>
          </a:prstGeom>
          <a:noFill/>
        </p:spPr>
        <p:txBody>
          <a:bodyPr wrap="none" rtlCol="0">
            <a:spAutoFit/>
          </a:bodyPr>
          <a:lstStyle/>
          <a:p>
            <a:pPr algn="l"/>
            <a:r>
              <a:rPr lang="en-US" dirty="0">
                <a:solidFill>
                  <a:srgbClr val="FF0000"/>
                </a:solidFill>
                <a:effectLst>
                  <a:outerShdw blurRad="38100" dist="38100" dir="2700000" algn="tl">
                    <a:srgbClr val="000000">
                      <a:alpha val="43137"/>
                    </a:srgbClr>
                  </a:outerShdw>
                </a:effectLst>
              </a:rPr>
              <a:t>More than a “birthing person”.</a:t>
            </a:r>
          </a:p>
          <a:p>
            <a:pPr algn="l"/>
            <a:r>
              <a:rPr lang="en-US" dirty="0">
                <a:solidFill>
                  <a:srgbClr val="FF0000"/>
                </a:solidFill>
                <a:effectLst>
                  <a:outerShdw blurRad="38100" dist="38100" dir="2700000" algn="tl">
                    <a:srgbClr val="000000">
                      <a:alpha val="43137"/>
                    </a:srgbClr>
                  </a:outerShdw>
                </a:effectLst>
              </a:rPr>
              <a:t>Motherhood and the dignity of</a:t>
            </a:r>
          </a:p>
          <a:p>
            <a:pPr algn="l"/>
            <a:r>
              <a:rPr lang="en-US" dirty="0">
                <a:solidFill>
                  <a:srgbClr val="FF0000"/>
                </a:solidFill>
                <a:effectLst>
                  <a:outerShdw blurRad="38100" dist="38100" dir="2700000" algn="tl">
                    <a:srgbClr val="000000">
                      <a:alpha val="43137"/>
                    </a:srgbClr>
                  </a:outerShdw>
                </a:effectLst>
              </a:rPr>
              <a:t>the source of life.</a:t>
            </a:r>
          </a:p>
        </p:txBody>
      </p:sp>
    </p:spTree>
    <p:extLst>
      <p:ext uri="{BB962C8B-B14F-4D97-AF65-F5344CB8AC3E}">
        <p14:creationId xmlns:p14="http://schemas.microsoft.com/office/powerpoint/2010/main" val="84257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6B066C7-1A30-4F08-A093-DC2A510E312B}"/>
              </a:ext>
            </a:extLst>
          </p:cNvPr>
          <p:cNvPicPr>
            <a:picLocks noChangeAspect="1"/>
          </p:cNvPicPr>
          <p:nvPr/>
        </p:nvPicPr>
        <p:blipFill rotWithShape="1">
          <a:blip r:embed="rId3"/>
          <a:srcRect r="25181"/>
          <a:stretch/>
        </p:blipFill>
        <p:spPr>
          <a:xfrm>
            <a:off x="1066800" y="-1698"/>
            <a:ext cx="7467599" cy="5129620"/>
          </a:xfrm>
          <a:prstGeom prst="rect">
            <a:avLst/>
          </a:prstGeom>
        </p:spPr>
      </p:pic>
    </p:spTree>
    <p:extLst>
      <p:ext uri="{BB962C8B-B14F-4D97-AF65-F5344CB8AC3E}">
        <p14:creationId xmlns:p14="http://schemas.microsoft.com/office/powerpoint/2010/main" val="1126198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Protection of the source of life: Mothers [and all women] RECEIVING protection</a:t>
            </a:r>
          </a:p>
        </p:txBody>
      </p:sp>
    </p:spTree>
    <p:extLst>
      <p:ext uri="{BB962C8B-B14F-4D97-AF65-F5344CB8AC3E}">
        <p14:creationId xmlns:p14="http://schemas.microsoft.com/office/powerpoint/2010/main" val="351045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dirty="0"/>
              <a:t>Principles of touching.</a:t>
            </a:r>
          </a:p>
          <a:p>
            <a:r>
              <a:rPr lang="en-US" sz="4000" dirty="0"/>
              <a:t>Private areas are inviolate outside marriage.</a:t>
            </a:r>
          </a:p>
          <a:p>
            <a:r>
              <a:rPr lang="en-US" dirty="0"/>
              <a:t>The shoulder is the place of public contact.</a:t>
            </a:r>
          </a:p>
          <a:p>
            <a:r>
              <a:rPr lang="en-US" sz="4000" dirty="0"/>
              <a:t>Hold the door open, ladies first</a:t>
            </a:r>
          </a:p>
          <a:p>
            <a:pPr marL="0" indent="0">
              <a:buNone/>
            </a:pPr>
            <a:endParaRPr lang="en-US" sz="4000" dirty="0"/>
          </a:p>
        </p:txBody>
      </p:sp>
    </p:spTree>
    <p:extLst>
      <p:ext uri="{BB962C8B-B14F-4D97-AF65-F5344CB8AC3E}">
        <p14:creationId xmlns:p14="http://schemas.microsoft.com/office/powerpoint/2010/main" val="1108838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fontScale="92500"/>
          </a:bodyPr>
          <a:lstStyle/>
          <a:p>
            <a:pPr algn="l"/>
            <a:r>
              <a:rPr lang="en-US" dirty="0"/>
              <a:t>A Prayer That Left Me Gloriously Ruined</a:t>
            </a:r>
          </a:p>
          <a:p>
            <a:pPr algn="l"/>
            <a:r>
              <a:rPr lang="en-US" dirty="0"/>
              <a:t>By Gary Thomas</a:t>
            </a:r>
          </a:p>
          <a:p>
            <a:pPr algn="l"/>
            <a:r>
              <a:rPr lang="en-US" dirty="0"/>
              <a:t>I was a young husband, and during an intense time of prayer, I sensed God telling me very directly that Lisa wasn’t just my wife, </a:t>
            </a:r>
          </a:p>
        </p:txBody>
      </p:sp>
    </p:spTree>
    <p:extLst>
      <p:ext uri="{BB962C8B-B14F-4D97-AF65-F5344CB8AC3E}">
        <p14:creationId xmlns:p14="http://schemas.microsoft.com/office/powerpoint/2010/main" val="114006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but she was also His daughter and I was to treat her accordingly. It was an intense application of 1 John 3:1: “See what kind of love the Father has given to us, that we should be called children of God.”</a:t>
            </a:r>
          </a:p>
        </p:txBody>
      </p:sp>
    </p:spTree>
    <p:extLst>
      <p:ext uri="{BB962C8B-B14F-4D97-AF65-F5344CB8AC3E}">
        <p14:creationId xmlns:p14="http://schemas.microsoft.com/office/powerpoint/2010/main" val="378943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So when I realized I was married to God’s daughter—and that you, women, are married to God’s sons—everything about how I viewed marriage changed. God feels about my wife—His daughter—in an even holier and more passionate way than I feel about my own daughters. </a:t>
            </a:r>
          </a:p>
        </p:txBody>
      </p:sp>
    </p:spTree>
    <p:extLst>
      <p:ext uri="{BB962C8B-B14F-4D97-AF65-F5344CB8AC3E}">
        <p14:creationId xmlns:p14="http://schemas.microsoft.com/office/powerpoint/2010/main" val="92262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Suddenly, my marriage was no longer about just me and one other person; it was very much a relationship with a passionately interested third partner. I realized one of my primary forms of worship throughout the rest of my life would be honoring God by taking care of a woman who would always be, in His divine mind, “His little girl.”</a:t>
            </a:r>
          </a:p>
        </p:txBody>
      </p:sp>
    </p:spTree>
    <p:extLst>
      <p:ext uri="{BB962C8B-B14F-4D97-AF65-F5344CB8AC3E}">
        <p14:creationId xmlns:p14="http://schemas.microsoft.com/office/powerpoint/2010/main" val="1881456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534400" cy="4572000"/>
          </a:xfrm>
        </p:spPr>
        <p:txBody>
          <a:bodyPr>
            <a:normAutofit/>
          </a:bodyPr>
          <a:lstStyle/>
          <a:p>
            <a:pPr algn="l"/>
            <a:r>
              <a:rPr lang="en-US" dirty="0"/>
              <a:t>REAL Motherhood=</a:t>
            </a:r>
            <a:r>
              <a:rPr lang="en-US" dirty="0">
                <a:solidFill>
                  <a:srgbClr val="FFFF66"/>
                </a:solidFill>
              </a:rPr>
              <a:t>Source of LIFE</a:t>
            </a:r>
          </a:p>
          <a:p>
            <a:pPr marL="461963" indent="-461963" algn="l">
              <a:buFont typeface="+mj-lt"/>
              <a:buAutoNum type="arabicPeriod"/>
            </a:pPr>
            <a:r>
              <a:rPr lang="en-US" dirty="0"/>
              <a:t>Word study on motherhood</a:t>
            </a:r>
          </a:p>
          <a:p>
            <a:pPr marL="461963" indent="-461963" algn="l">
              <a:buFont typeface="+mj-lt"/>
              <a:buAutoNum type="arabicPeriod"/>
            </a:pPr>
            <a:r>
              <a:rPr lang="en-US" dirty="0">
                <a:solidFill>
                  <a:srgbClr val="FFFF66"/>
                </a:solidFill>
              </a:rPr>
              <a:t>Physical application</a:t>
            </a:r>
          </a:p>
          <a:p>
            <a:pPr marL="461963" indent="-461963" algn="l">
              <a:buFont typeface="+mj-lt"/>
              <a:buAutoNum type="arabicPeriod"/>
            </a:pPr>
            <a:r>
              <a:rPr lang="en-US" dirty="0"/>
              <a:t>Spiritual application</a:t>
            </a:r>
          </a:p>
        </p:txBody>
      </p:sp>
    </p:spTree>
    <p:extLst>
      <p:ext uri="{BB962C8B-B14F-4D97-AF65-F5344CB8AC3E}">
        <p14:creationId xmlns:p14="http://schemas.microsoft.com/office/powerpoint/2010/main" val="1779173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Protection of the source of life: Mothers [and all women] GIVING protection.</a:t>
            </a:r>
          </a:p>
        </p:txBody>
      </p:sp>
    </p:spTree>
    <p:extLst>
      <p:ext uri="{BB962C8B-B14F-4D97-AF65-F5344CB8AC3E}">
        <p14:creationId xmlns:p14="http://schemas.microsoft.com/office/powerpoint/2010/main" val="304770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074" name="Picture 2">
            <a:extLst>
              <a:ext uri="{FF2B5EF4-FFF2-40B4-BE49-F238E27FC236}">
                <a16:creationId xmlns:a16="http://schemas.microsoft.com/office/drawing/2014/main" id="{70FA6DCE-B49B-432B-A8E1-E84AE5DAE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29" y="1"/>
            <a:ext cx="989200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868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Mishlei</a:t>
            </a:r>
            <a:r>
              <a:rPr lang="en-US" sz="4000" baseline="30000" dirty="0"/>
              <a:t>/Prov 31.10 </a:t>
            </a:r>
            <a:r>
              <a:rPr lang="en-US" sz="4000" dirty="0"/>
              <a:t>Who can find a </a:t>
            </a:r>
            <a:r>
              <a:rPr lang="en-US" u="sng" dirty="0">
                <a:solidFill>
                  <a:srgbClr val="FFFF66"/>
                </a:solidFill>
              </a:rPr>
              <a:t>capable</a:t>
            </a:r>
            <a:r>
              <a:rPr lang="en-US" sz="4000" dirty="0"/>
              <a:t> wife?  Her </a:t>
            </a:r>
            <a:r>
              <a:rPr lang="en-US" dirty="0"/>
              <a:t>value</a:t>
            </a:r>
            <a:r>
              <a:rPr lang="en-US" sz="4000" dirty="0"/>
              <a:t> is far beyond that of pearls.</a:t>
            </a:r>
          </a:p>
          <a:p>
            <a:pPr marL="0" indent="0" algn="r" rtl="1">
              <a:buNone/>
            </a:pPr>
            <a:r>
              <a:rPr lang="he-IL" sz="4000" dirty="0"/>
              <a:t> </a:t>
            </a:r>
            <a:r>
              <a:rPr lang="he-IL" sz="4400" b="1" dirty="0">
                <a:latin typeface="David" panose="020E0502060401010101" pitchFamily="34" charset="-79"/>
                <a:cs typeface="David" panose="020E0502060401010101" pitchFamily="34" charset="-79"/>
              </a:rPr>
              <a:t>אֵשֶׁת-</a:t>
            </a:r>
            <a:r>
              <a:rPr lang="he-IL" sz="4400" b="1" dirty="0">
                <a:solidFill>
                  <a:srgbClr val="FFFF66"/>
                </a:solidFill>
                <a:latin typeface="David" panose="020E0502060401010101" pitchFamily="34" charset="-79"/>
                <a:cs typeface="David" panose="020E0502060401010101" pitchFamily="34" charset="-79"/>
              </a:rPr>
              <a:t>חַיִל</a:t>
            </a:r>
            <a:r>
              <a:rPr lang="he-IL" sz="4400" b="1" dirty="0">
                <a:latin typeface="David" panose="020E0502060401010101" pitchFamily="34" charset="-79"/>
                <a:cs typeface="David" panose="020E0502060401010101" pitchFamily="34" charset="-79"/>
              </a:rPr>
              <a:t> מִי יִמְצָא; וְרָחֹק מִפְּנִינִים מִכְרָהּ.</a:t>
            </a:r>
            <a:endParaRPr lang="en-US" sz="4400" b="1" dirty="0">
              <a:latin typeface="David" panose="020E0502060401010101" pitchFamily="34" charset="-79"/>
              <a:cs typeface="David" panose="020E0502060401010101" pitchFamily="34" charset="-79"/>
            </a:endParaRPr>
          </a:p>
          <a:p>
            <a:pPr marL="0" indent="0" algn="l">
              <a:buNone/>
            </a:pPr>
            <a:r>
              <a:rPr lang="he-IL" sz="4000" b="1" dirty="0">
                <a:solidFill>
                  <a:srgbClr val="FFFF66"/>
                </a:solidFill>
                <a:latin typeface="David" panose="020E0502060401010101" pitchFamily="34" charset="-79"/>
                <a:cs typeface="David" panose="020E0502060401010101" pitchFamily="34" charset="-79"/>
              </a:rPr>
              <a:t>חַיִל</a:t>
            </a:r>
            <a:r>
              <a:rPr lang="en-US" sz="4000" dirty="0">
                <a:solidFill>
                  <a:srgbClr val="FFFF66"/>
                </a:solidFill>
              </a:rPr>
              <a:t> </a:t>
            </a:r>
            <a:r>
              <a:rPr lang="en-US" sz="4000" dirty="0" err="1">
                <a:solidFill>
                  <a:srgbClr val="FFFF66"/>
                </a:solidFill>
              </a:rPr>
              <a:t>khiyil</a:t>
            </a:r>
            <a:r>
              <a:rPr lang="en-US" sz="4000" dirty="0">
                <a:solidFill>
                  <a:srgbClr val="FFFF66"/>
                </a:solidFill>
              </a:rPr>
              <a:t> </a:t>
            </a:r>
            <a:r>
              <a:rPr lang="en-US" sz="4000" dirty="0"/>
              <a:t>(military) corps; army; strength, success</a:t>
            </a:r>
          </a:p>
        </p:txBody>
      </p:sp>
    </p:spTree>
    <p:extLst>
      <p:ext uri="{BB962C8B-B14F-4D97-AF65-F5344CB8AC3E}">
        <p14:creationId xmlns:p14="http://schemas.microsoft.com/office/powerpoint/2010/main" val="2010799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endParaRPr lang="en-US" sz="4000" dirty="0"/>
          </a:p>
          <a:p>
            <a:endParaRPr lang="en-US" sz="4000" dirty="0"/>
          </a:p>
          <a:p>
            <a:r>
              <a:rPr lang="en-US" sz="4000" dirty="0"/>
              <a:t>Good news from Israel</a:t>
            </a:r>
          </a:p>
        </p:txBody>
      </p:sp>
    </p:spTree>
    <p:extLst>
      <p:ext uri="{BB962C8B-B14F-4D97-AF65-F5344CB8AC3E}">
        <p14:creationId xmlns:p14="http://schemas.microsoft.com/office/powerpoint/2010/main" val="3459018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B3E15879-9A0C-4824-AFF9-E05BAB4392DA}"/>
              </a:ext>
            </a:extLst>
          </p:cNvPr>
          <p:cNvPicPr>
            <a:picLocks noChangeAspect="1"/>
          </p:cNvPicPr>
          <p:nvPr/>
        </p:nvPicPr>
        <p:blipFill>
          <a:blip r:embed="rId3"/>
          <a:stretch>
            <a:fillRect/>
          </a:stretch>
        </p:blipFill>
        <p:spPr>
          <a:xfrm>
            <a:off x="361056" y="1657350"/>
            <a:ext cx="8097144" cy="1371600"/>
          </a:xfrm>
          <a:prstGeom prst="rect">
            <a:avLst/>
          </a:prstGeom>
        </p:spPr>
      </p:pic>
    </p:spTree>
    <p:extLst>
      <p:ext uri="{BB962C8B-B14F-4D97-AF65-F5344CB8AC3E}">
        <p14:creationId xmlns:p14="http://schemas.microsoft.com/office/powerpoint/2010/main" val="3002349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Mishlei</a:t>
            </a:r>
            <a:r>
              <a:rPr lang="en-US" sz="4000" baseline="30000" dirty="0"/>
              <a:t>/Prov 17.12  </a:t>
            </a:r>
            <a:r>
              <a:rPr lang="en-US" sz="4000" dirty="0"/>
              <a:t>Better to meet a bear robbed of her cubs than to deal with a fool in his folly.</a:t>
            </a:r>
          </a:p>
        </p:txBody>
      </p:sp>
    </p:spTree>
    <p:extLst>
      <p:ext uri="{BB962C8B-B14F-4D97-AF65-F5344CB8AC3E}">
        <p14:creationId xmlns:p14="http://schemas.microsoft.com/office/powerpoint/2010/main" val="99112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D9FFDB5-B89C-4CB8-AD72-4E70BF8FDA70}"/>
              </a:ext>
            </a:extLst>
          </p:cNvPr>
          <p:cNvPicPr>
            <a:picLocks noChangeAspect="1"/>
          </p:cNvPicPr>
          <p:nvPr/>
        </p:nvPicPr>
        <p:blipFill>
          <a:blip r:embed="rId3"/>
          <a:stretch>
            <a:fillRect/>
          </a:stretch>
        </p:blipFill>
        <p:spPr>
          <a:xfrm>
            <a:off x="457200" y="0"/>
            <a:ext cx="8370918" cy="5152553"/>
          </a:xfrm>
          <a:prstGeom prst="rect">
            <a:avLst/>
          </a:prstGeom>
        </p:spPr>
      </p:pic>
    </p:spTree>
    <p:extLst>
      <p:ext uri="{BB962C8B-B14F-4D97-AF65-F5344CB8AC3E}">
        <p14:creationId xmlns:p14="http://schemas.microsoft.com/office/powerpoint/2010/main" val="3112466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2014, The Islamic State had swept across much of Syria, overtaking cities and spreading terror as civil war raged all around it. As ISIS approached a town called </a:t>
            </a:r>
            <a:r>
              <a:rPr lang="en-US" sz="4000" dirty="0" err="1"/>
              <a:t>Kobani</a:t>
            </a:r>
            <a:r>
              <a:rPr lang="en-US" sz="4000" dirty="0"/>
              <a:t>, a group of Kurdish female fighters, </a:t>
            </a:r>
          </a:p>
        </p:txBody>
      </p:sp>
    </p:spTree>
    <p:extLst>
      <p:ext uri="{BB962C8B-B14F-4D97-AF65-F5344CB8AC3E}">
        <p14:creationId xmlns:p14="http://schemas.microsoft.com/office/powerpoint/2010/main" val="3101379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armed with AK-47s and a lot of courage, were determined not to let ISIS take their town, homes, or their families. And although they had braided hair and painted fingernails, when it came to fighting ISIS they were as fierce as any male army.</a:t>
            </a:r>
          </a:p>
        </p:txBody>
      </p:sp>
    </p:spTree>
    <p:extLst>
      <p:ext uri="{BB962C8B-B14F-4D97-AF65-F5344CB8AC3E}">
        <p14:creationId xmlns:p14="http://schemas.microsoft.com/office/powerpoint/2010/main" val="1496046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9F7695BB-7D3A-4090-9AC0-6F3F012AEB3F}"/>
              </a:ext>
            </a:extLst>
          </p:cNvPr>
          <p:cNvPicPr>
            <a:picLocks noChangeAspect="1"/>
          </p:cNvPicPr>
          <p:nvPr/>
        </p:nvPicPr>
        <p:blipFill>
          <a:blip r:embed="rId3"/>
          <a:stretch>
            <a:fillRect/>
          </a:stretch>
        </p:blipFill>
        <p:spPr>
          <a:xfrm>
            <a:off x="0" y="9420"/>
            <a:ext cx="9144000" cy="5124659"/>
          </a:xfrm>
          <a:prstGeom prst="rect">
            <a:avLst/>
          </a:prstGeom>
        </p:spPr>
      </p:pic>
    </p:spTree>
    <p:extLst>
      <p:ext uri="{BB962C8B-B14F-4D97-AF65-F5344CB8AC3E}">
        <p14:creationId xmlns:p14="http://schemas.microsoft.com/office/powerpoint/2010/main" val="1634847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60A793C0-1A01-4DD9-B244-AC446B107D90}"/>
              </a:ext>
            </a:extLst>
          </p:cNvPr>
          <p:cNvPicPr>
            <a:picLocks noChangeAspect="1"/>
          </p:cNvPicPr>
          <p:nvPr/>
        </p:nvPicPr>
        <p:blipFill>
          <a:blip r:embed="rId3"/>
          <a:stretch>
            <a:fillRect/>
          </a:stretch>
        </p:blipFill>
        <p:spPr>
          <a:xfrm>
            <a:off x="0" y="1564"/>
            <a:ext cx="9144000" cy="5140372"/>
          </a:xfrm>
          <a:prstGeom prst="rect">
            <a:avLst/>
          </a:prstGeom>
        </p:spPr>
      </p:pic>
    </p:spTree>
    <p:extLst>
      <p:ext uri="{BB962C8B-B14F-4D97-AF65-F5344CB8AC3E}">
        <p14:creationId xmlns:p14="http://schemas.microsoft.com/office/powerpoint/2010/main" val="3841657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6" name="Picture 5">
            <a:extLst>
              <a:ext uri="{FF2B5EF4-FFF2-40B4-BE49-F238E27FC236}">
                <a16:creationId xmlns:a16="http://schemas.microsoft.com/office/drawing/2014/main" id="{E6DC8E8F-B88A-4E7F-B97A-CDF0EE259D43}"/>
              </a:ext>
            </a:extLst>
          </p:cNvPr>
          <p:cNvPicPr>
            <a:picLocks noChangeAspect="1"/>
          </p:cNvPicPr>
          <p:nvPr/>
        </p:nvPicPr>
        <p:blipFill>
          <a:blip r:embed="rId3"/>
          <a:stretch>
            <a:fillRect/>
          </a:stretch>
        </p:blipFill>
        <p:spPr>
          <a:xfrm>
            <a:off x="8756" y="0"/>
            <a:ext cx="9126488" cy="5143500"/>
          </a:xfrm>
          <a:prstGeom prst="rect">
            <a:avLst/>
          </a:prstGeom>
        </p:spPr>
      </p:pic>
    </p:spTree>
    <p:extLst>
      <p:ext uri="{BB962C8B-B14F-4D97-AF65-F5344CB8AC3E}">
        <p14:creationId xmlns:p14="http://schemas.microsoft.com/office/powerpoint/2010/main" val="984000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lnSpcReduction="10000"/>
          </a:bodyPr>
          <a:lstStyle/>
          <a:p>
            <a:pPr algn="l"/>
            <a:r>
              <a:rPr lang="en-US" dirty="0"/>
              <a:t>Mothers and all women:</a:t>
            </a:r>
          </a:p>
          <a:p>
            <a:pPr marL="230188" indent="-230188" algn="l">
              <a:buFont typeface="Arial" panose="020B0604020202020204" pitchFamily="34" charset="0"/>
              <a:buChar char="•"/>
            </a:pPr>
            <a:r>
              <a:rPr lang="en-US" dirty="0"/>
              <a:t>You deserve to be protected.</a:t>
            </a:r>
          </a:p>
          <a:p>
            <a:pPr marL="230188" indent="-230188" algn="l">
              <a:buFont typeface="Arial" panose="020B0604020202020204" pitchFamily="34" charset="0"/>
              <a:buChar char="•"/>
            </a:pPr>
            <a:r>
              <a:rPr lang="en-US" dirty="0"/>
              <a:t>If not, G-d WILL STIL be there to </a:t>
            </a:r>
            <a:r>
              <a:rPr lang="en-US" u="sng" dirty="0"/>
              <a:t>help you protect yourself</a:t>
            </a:r>
            <a:r>
              <a:rPr lang="en-US" dirty="0"/>
              <a:t>.  Emotionally, spiritually, physically.   FIGHT RIGHTEOUSLY!</a:t>
            </a:r>
          </a:p>
        </p:txBody>
      </p:sp>
    </p:spTree>
    <p:extLst>
      <p:ext uri="{BB962C8B-B14F-4D97-AF65-F5344CB8AC3E}">
        <p14:creationId xmlns:p14="http://schemas.microsoft.com/office/powerpoint/2010/main" val="1023336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534400" cy="4572000"/>
          </a:xfrm>
        </p:spPr>
        <p:txBody>
          <a:bodyPr>
            <a:normAutofit/>
          </a:bodyPr>
          <a:lstStyle/>
          <a:p>
            <a:pPr algn="l"/>
            <a:r>
              <a:rPr lang="en-US" dirty="0"/>
              <a:t>REAL Motherhood=</a:t>
            </a:r>
            <a:r>
              <a:rPr lang="en-US" dirty="0">
                <a:solidFill>
                  <a:srgbClr val="FFFF66"/>
                </a:solidFill>
              </a:rPr>
              <a:t>Source of LIFE</a:t>
            </a:r>
          </a:p>
          <a:p>
            <a:pPr marL="461963" indent="-461963" algn="l">
              <a:buFont typeface="+mj-lt"/>
              <a:buAutoNum type="arabicPeriod"/>
            </a:pPr>
            <a:r>
              <a:rPr lang="en-US" dirty="0"/>
              <a:t>Word study on motherhood</a:t>
            </a:r>
          </a:p>
          <a:p>
            <a:pPr marL="461963" indent="-461963" algn="l">
              <a:buFont typeface="+mj-lt"/>
              <a:buAutoNum type="arabicPeriod"/>
            </a:pPr>
            <a:r>
              <a:rPr lang="en-US" dirty="0"/>
              <a:t>Physical application</a:t>
            </a:r>
          </a:p>
          <a:p>
            <a:pPr marL="461963" indent="-461963" algn="l">
              <a:buFont typeface="+mj-lt"/>
              <a:buAutoNum type="arabicPeriod"/>
            </a:pPr>
            <a:r>
              <a:rPr lang="en-US" dirty="0">
                <a:solidFill>
                  <a:srgbClr val="FFFF66"/>
                </a:solidFill>
              </a:rPr>
              <a:t>Spiritual application</a:t>
            </a:r>
          </a:p>
        </p:txBody>
      </p:sp>
    </p:spTree>
    <p:extLst>
      <p:ext uri="{BB962C8B-B14F-4D97-AF65-F5344CB8AC3E}">
        <p14:creationId xmlns:p14="http://schemas.microsoft.com/office/powerpoint/2010/main" val="285199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743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Despite Pandemic, Israel Joins World’s Top 20 GDP Per Capita</a:t>
            </a:r>
          </a:p>
        </p:txBody>
      </p:sp>
      <p:pic>
        <p:nvPicPr>
          <p:cNvPr id="1026" name="Picture 2" descr="Israel economy growth">
            <a:extLst>
              <a:ext uri="{FF2B5EF4-FFF2-40B4-BE49-F238E27FC236}">
                <a16:creationId xmlns:a16="http://schemas.microsoft.com/office/drawing/2014/main" id="{9D1AADBD-864A-4B20-A781-718167E76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6096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435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Spiritual warfare can be MUCH BIGGER than physical warfare.</a:t>
            </a:r>
          </a:p>
        </p:txBody>
      </p:sp>
    </p:spTree>
    <p:extLst>
      <p:ext uri="{BB962C8B-B14F-4D97-AF65-F5344CB8AC3E}">
        <p14:creationId xmlns:p14="http://schemas.microsoft.com/office/powerpoint/2010/main" val="4108528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E3960BD-999B-449E-A2DE-C9C296EE22E5}"/>
              </a:ext>
            </a:extLst>
          </p:cNvPr>
          <p:cNvPicPr>
            <a:picLocks noChangeAspect="1"/>
          </p:cNvPicPr>
          <p:nvPr/>
        </p:nvPicPr>
        <p:blipFill>
          <a:blip r:embed="rId3"/>
          <a:stretch>
            <a:fillRect/>
          </a:stretch>
        </p:blipFill>
        <p:spPr>
          <a:xfrm>
            <a:off x="1631322" y="0"/>
            <a:ext cx="5881355" cy="5143500"/>
          </a:xfrm>
          <a:prstGeom prst="rect">
            <a:avLst/>
          </a:prstGeom>
        </p:spPr>
      </p:pic>
    </p:spTree>
    <p:extLst>
      <p:ext uri="{BB962C8B-B14F-4D97-AF65-F5344CB8AC3E}">
        <p14:creationId xmlns:p14="http://schemas.microsoft.com/office/powerpoint/2010/main" val="1724775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Shmot</a:t>
            </a:r>
            <a:r>
              <a:rPr lang="en-US" sz="4000" baseline="30000" dirty="0"/>
              <a:t>/Ex.35.22 </a:t>
            </a:r>
            <a:r>
              <a:rPr lang="en-US" sz="4000" dirty="0">
                <a:solidFill>
                  <a:srgbClr val="FFFF66"/>
                </a:solidFill>
              </a:rPr>
              <a:t>Both men and women </a:t>
            </a:r>
            <a:r>
              <a:rPr lang="en-US" sz="4000" dirty="0"/>
              <a:t>came, as many as had willing hearts; they brought nose-rings, earrings, signet-rings, belts, all kinds of gold jewelry — everyone bringing an offering of gold to Adonai.</a:t>
            </a:r>
          </a:p>
        </p:txBody>
      </p:sp>
    </p:spTree>
    <p:extLst>
      <p:ext uri="{BB962C8B-B14F-4D97-AF65-F5344CB8AC3E}">
        <p14:creationId xmlns:p14="http://schemas.microsoft.com/office/powerpoint/2010/main" val="369601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Shmot</a:t>
            </a:r>
            <a:r>
              <a:rPr lang="en-US" sz="4000" baseline="30000" dirty="0"/>
              <a:t>/Ex.35.26 </a:t>
            </a:r>
            <a:r>
              <a:rPr lang="en-US" sz="4000" dirty="0">
                <a:solidFill>
                  <a:srgbClr val="FFFF66"/>
                </a:solidFill>
              </a:rPr>
              <a:t>Also all the women who were wise-hearted</a:t>
            </a:r>
            <a:r>
              <a:rPr lang="en-US" sz="4000" dirty="0"/>
              <a:t> spun with their hands, and brought what they had woven—the blue, purple, scarlet and fine linen.</a:t>
            </a:r>
          </a:p>
        </p:txBody>
      </p:sp>
    </p:spTree>
    <p:extLst>
      <p:ext uri="{BB962C8B-B14F-4D97-AF65-F5344CB8AC3E}">
        <p14:creationId xmlns:p14="http://schemas.microsoft.com/office/powerpoint/2010/main" val="1158954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Shmot</a:t>
            </a:r>
            <a:r>
              <a:rPr lang="en-US" sz="4000" baseline="30000" dirty="0"/>
              <a:t>/Ex.38.8 </a:t>
            </a:r>
            <a:r>
              <a:rPr lang="en-US" sz="4000" dirty="0"/>
              <a:t>He [</a:t>
            </a:r>
            <a:r>
              <a:rPr lang="en-US" sz="4000" dirty="0" err="1"/>
              <a:t>B’tzal’el</a:t>
            </a:r>
            <a:r>
              <a:rPr lang="en-US" sz="4000" dirty="0"/>
              <a:t>] made the basin of bronze with its base of bronze </a:t>
            </a:r>
            <a:r>
              <a:rPr lang="en-US" sz="4000" dirty="0">
                <a:solidFill>
                  <a:srgbClr val="FFFF66"/>
                </a:solidFill>
              </a:rPr>
              <a:t>from the mirrors of the women </a:t>
            </a:r>
            <a:r>
              <a:rPr lang="en-US" sz="4000" dirty="0"/>
              <a:t>serving at the entrance to the tent of meeting.</a:t>
            </a:r>
          </a:p>
        </p:txBody>
      </p:sp>
    </p:spTree>
    <p:extLst>
      <p:ext uri="{BB962C8B-B14F-4D97-AF65-F5344CB8AC3E}">
        <p14:creationId xmlns:p14="http://schemas.microsoft.com/office/powerpoint/2010/main" val="3391784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Shmot</a:t>
            </a:r>
            <a:r>
              <a:rPr lang="en-US" sz="4000" baseline="30000" dirty="0"/>
              <a:t>/Ex 32.2-3</a:t>
            </a:r>
            <a:r>
              <a:rPr lang="en-US" sz="4000" dirty="0"/>
              <a:t> Aharon said to them, “Have your wives, sons and daughters strip off their gold earrings; and bring them to me.” The people stripped off their gold earrings and brought them to Aharon. </a:t>
            </a:r>
          </a:p>
        </p:txBody>
      </p:sp>
    </p:spTree>
    <p:extLst>
      <p:ext uri="{BB962C8B-B14F-4D97-AF65-F5344CB8AC3E}">
        <p14:creationId xmlns:p14="http://schemas.microsoft.com/office/powerpoint/2010/main" val="1504918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women refused to give up their gold, the husbands found other ways to get gold for the Golden Calf. So much for that idea, but at least the women were proven righteous.	</a:t>
            </a:r>
          </a:p>
          <a:p>
            <a:pPr marL="0" indent="0">
              <a:buNone/>
            </a:pPr>
            <a:r>
              <a:rPr lang="en-US" dirty="0"/>
              <a:t>Therefore Rosh </a:t>
            </a:r>
            <a:r>
              <a:rPr lang="en-US" dirty="0" err="1"/>
              <a:t>Khodesh</a:t>
            </a:r>
            <a:r>
              <a:rPr lang="en-US" dirty="0"/>
              <a:t> can be celebrated as a monthly Women’s Day.</a:t>
            </a:r>
            <a:endParaRPr lang="en-US" sz="4000" dirty="0"/>
          </a:p>
        </p:txBody>
      </p:sp>
    </p:spTree>
    <p:extLst>
      <p:ext uri="{BB962C8B-B14F-4D97-AF65-F5344CB8AC3E}">
        <p14:creationId xmlns:p14="http://schemas.microsoft.com/office/powerpoint/2010/main" val="1547566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09599" y="361950"/>
            <a:ext cx="8077201" cy="4191000"/>
          </a:xfrm>
        </p:spPr>
        <p:txBody>
          <a:bodyPr>
            <a:normAutofit/>
          </a:bodyPr>
          <a:lstStyle/>
          <a:p>
            <a:endParaRPr lang="en-US" dirty="0"/>
          </a:p>
          <a:p>
            <a:r>
              <a:rPr lang="en-US" dirty="0"/>
              <a:t>A Life Giver.</a:t>
            </a:r>
          </a:p>
        </p:txBody>
      </p:sp>
    </p:spTree>
    <p:extLst>
      <p:ext uri="{BB962C8B-B14F-4D97-AF65-F5344CB8AC3E}">
        <p14:creationId xmlns:p14="http://schemas.microsoft.com/office/powerpoint/2010/main" val="1771653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fontScale="85000" lnSpcReduction="10000"/>
          </a:bodyPr>
          <a:lstStyle/>
          <a:p>
            <a:pPr algn="l"/>
            <a:r>
              <a:rPr lang="en-US" baseline="30000" dirty="0"/>
              <a:t>1 Shmuel 1.5-10</a:t>
            </a:r>
            <a:r>
              <a:rPr lang="en-US" dirty="0"/>
              <a:t> Hannah…</a:t>
            </a:r>
            <a:r>
              <a:rPr lang="en-US" cap="small" dirty="0"/>
              <a:t>Adoni</a:t>
            </a:r>
            <a:r>
              <a:rPr lang="en-US" dirty="0"/>
              <a:t> had closed her womb.  Her rival would taunt her bitterly to provoke her, because </a:t>
            </a:r>
            <a:r>
              <a:rPr lang="en-US" cap="small" dirty="0"/>
              <a:t>Adoni</a:t>
            </a:r>
            <a:r>
              <a:rPr lang="en-US" dirty="0"/>
              <a:t> had closed her womb.  So it was year after year, whenever she went up to the House of </a:t>
            </a:r>
            <a:r>
              <a:rPr lang="en-US" cap="small" dirty="0"/>
              <a:t>Adoni</a:t>
            </a:r>
            <a:r>
              <a:rPr lang="en-US" dirty="0"/>
              <a:t>, that she would provoke her; so she wept and would not eat… While her soul was bitter, she prayed to </a:t>
            </a:r>
            <a:r>
              <a:rPr lang="en-US" cap="small" dirty="0"/>
              <a:t>Adoni</a:t>
            </a:r>
            <a:r>
              <a:rPr lang="en-US" dirty="0"/>
              <a:t> and wept.</a:t>
            </a:r>
          </a:p>
        </p:txBody>
      </p:sp>
    </p:spTree>
    <p:extLst>
      <p:ext uri="{BB962C8B-B14F-4D97-AF65-F5344CB8AC3E}">
        <p14:creationId xmlns:p14="http://schemas.microsoft.com/office/powerpoint/2010/main" val="1386189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8600" y="209550"/>
            <a:ext cx="8610600" cy="4648200"/>
          </a:xfrm>
        </p:spPr>
        <p:txBody>
          <a:bodyPr>
            <a:normAutofit fontScale="92500" lnSpcReduction="20000"/>
          </a:bodyPr>
          <a:lstStyle/>
          <a:p>
            <a:pPr algn="l"/>
            <a:r>
              <a:rPr lang="en-US" baseline="30000" dirty="0"/>
              <a:t>1 Shmuel 1.11-12 </a:t>
            </a:r>
            <a:r>
              <a:rPr lang="en-US" b="1" baseline="30000" dirty="0"/>
              <a:t> </a:t>
            </a:r>
            <a:r>
              <a:rPr lang="en-US" dirty="0"/>
              <a:t>Then she took a vow; she said, “</a:t>
            </a:r>
            <a:r>
              <a:rPr lang="en-US" cap="small" dirty="0"/>
              <a:t>Adoni</a:t>
            </a:r>
            <a:r>
              <a:rPr lang="en-US" dirty="0"/>
              <a:t>-</a:t>
            </a:r>
            <a:r>
              <a:rPr lang="en-US" dirty="0" err="1"/>
              <a:t>Tzva’ot</a:t>
            </a:r>
            <a:r>
              <a:rPr lang="en-US" dirty="0"/>
              <a:t>, if you will notice how humiliated your servant is, if you will remember me and not forget your servant but will </a:t>
            </a:r>
            <a:r>
              <a:rPr lang="en-US" dirty="0">
                <a:solidFill>
                  <a:srgbClr val="FFFF99"/>
                </a:solidFill>
              </a:rPr>
              <a:t>give your servant a male child</a:t>
            </a:r>
            <a:r>
              <a:rPr lang="en-US" dirty="0"/>
              <a:t>, then I will give him to </a:t>
            </a:r>
            <a:r>
              <a:rPr lang="en-US" cap="small" dirty="0"/>
              <a:t>Adoni</a:t>
            </a:r>
            <a:r>
              <a:rPr lang="en-US" dirty="0"/>
              <a:t> for as long as he lives; and no razor will ever come on his head.” </a:t>
            </a:r>
            <a:r>
              <a:rPr lang="en-US" dirty="0">
                <a:solidFill>
                  <a:srgbClr val="FFFF99"/>
                </a:solidFill>
              </a:rPr>
              <a:t>She prayed for a long time before </a:t>
            </a:r>
            <a:r>
              <a:rPr lang="en-US" cap="small" dirty="0">
                <a:solidFill>
                  <a:srgbClr val="FFFF99"/>
                </a:solidFill>
              </a:rPr>
              <a:t>Adoni</a:t>
            </a:r>
            <a:r>
              <a:rPr lang="en-US" cap="small" dirty="0"/>
              <a:t>.</a:t>
            </a:r>
            <a:endParaRPr lang="en-US" dirty="0"/>
          </a:p>
        </p:txBody>
      </p:sp>
    </p:spTree>
    <p:extLst>
      <p:ext uri="{BB962C8B-B14F-4D97-AF65-F5344CB8AC3E}">
        <p14:creationId xmlns:p14="http://schemas.microsoft.com/office/powerpoint/2010/main" val="415712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By </a:t>
            </a:r>
            <a:r>
              <a:rPr lang="en-US" sz="4000" dirty="0" err="1"/>
              <a:t>Yakir</a:t>
            </a:r>
            <a:r>
              <a:rPr lang="en-US" sz="4000" dirty="0"/>
              <a:t> </a:t>
            </a:r>
            <a:r>
              <a:rPr lang="en-US" sz="4000" dirty="0" err="1"/>
              <a:t>Benzion</a:t>
            </a:r>
            <a:r>
              <a:rPr lang="en-US" sz="4000" dirty="0"/>
              <a:t>, United With Israel</a:t>
            </a:r>
          </a:p>
          <a:p>
            <a:pPr marL="0" indent="0">
              <a:buNone/>
            </a:pPr>
            <a:r>
              <a:rPr lang="en-US" sz="4000" dirty="0"/>
              <a:t>The latest data compiled by the Israeli edition of one of the world’s leading business magazines, Forbes, shows that Israel is </a:t>
            </a:r>
            <a:r>
              <a:rPr lang="en-US" sz="4000" u="sng" dirty="0">
                <a:solidFill>
                  <a:srgbClr val="FFFF66"/>
                </a:solidFill>
              </a:rPr>
              <a:t>in 19th place </a:t>
            </a:r>
            <a:r>
              <a:rPr lang="en-US" sz="4000" dirty="0"/>
              <a:t>in the world based on GDP per capita, the magazine reported recently.</a:t>
            </a:r>
          </a:p>
        </p:txBody>
      </p:sp>
    </p:spTree>
    <p:extLst>
      <p:ext uri="{BB962C8B-B14F-4D97-AF65-F5344CB8AC3E}">
        <p14:creationId xmlns:p14="http://schemas.microsoft.com/office/powerpoint/2010/main" val="3024130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09599" y="361950"/>
            <a:ext cx="8077201" cy="4191000"/>
          </a:xfrm>
        </p:spPr>
        <p:txBody>
          <a:bodyPr>
            <a:normAutofit/>
          </a:bodyPr>
          <a:lstStyle/>
          <a:p>
            <a:endParaRPr lang="en-US" dirty="0"/>
          </a:p>
          <a:p>
            <a:r>
              <a:rPr lang="en-US" dirty="0"/>
              <a:t>Another Life Giver.</a:t>
            </a:r>
          </a:p>
        </p:txBody>
      </p:sp>
    </p:spTree>
    <p:extLst>
      <p:ext uri="{BB962C8B-B14F-4D97-AF65-F5344CB8AC3E}">
        <p14:creationId xmlns:p14="http://schemas.microsoft.com/office/powerpoint/2010/main" val="4130475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Lk 2.36-38 </a:t>
            </a:r>
            <a:r>
              <a:rPr lang="en-US" sz="4000" dirty="0"/>
              <a:t>There was also a prophetess named Hannah Bat-</a:t>
            </a:r>
            <a:r>
              <a:rPr lang="en-US" sz="4000" dirty="0" err="1"/>
              <a:t>P’nu’el</a:t>
            </a:r>
            <a:r>
              <a:rPr lang="en-US" sz="4000" dirty="0"/>
              <a:t>, of the tribe of Asher. She was a </a:t>
            </a:r>
            <a:r>
              <a:rPr lang="en-US" sz="4000" u="sng" dirty="0"/>
              <a:t>very old </a:t>
            </a:r>
            <a:r>
              <a:rPr lang="en-US" sz="4000" dirty="0"/>
              <a:t>woman — she had lived with her husband seven years after her marriage and had remained a widow ever since; now she was </a:t>
            </a:r>
            <a:r>
              <a:rPr lang="en-US" sz="4000" u="sng" dirty="0"/>
              <a:t>eighty-four</a:t>
            </a:r>
            <a:r>
              <a:rPr lang="en-US" sz="4000" dirty="0"/>
              <a:t>. </a:t>
            </a:r>
            <a:endParaRPr lang="en-US" sz="4000" dirty="0">
              <a:solidFill>
                <a:srgbClr val="FFFF66"/>
              </a:solidFill>
            </a:endParaRPr>
          </a:p>
        </p:txBody>
      </p:sp>
    </p:spTree>
    <p:extLst>
      <p:ext uri="{BB962C8B-B14F-4D97-AF65-F5344CB8AC3E}">
        <p14:creationId xmlns:p14="http://schemas.microsoft.com/office/powerpoint/2010/main" val="1865326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Lk 2.36-38 </a:t>
            </a:r>
            <a:r>
              <a:rPr lang="en-US" sz="4000" dirty="0">
                <a:solidFill>
                  <a:srgbClr val="FFFF66"/>
                </a:solidFill>
              </a:rPr>
              <a:t>She never left the Temple grounds but worshipped there night and day, fasting and praying.  </a:t>
            </a:r>
            <a:r>
              <a:rPr lang="en-US" sz="4000" dirty="0"/>
              <a:t>She came by at that moment and began </a:t>
            </a:r>
            <a:r>
              <a:rPr lang="en-US" sz="4000" dirty="0">
                <a:solidFill>
                  <a:srgbClr val="FFFF66"/>
                </a:solidFill>
              </a:rPr>
              <a:t>thanking God and speaking about the child to everyone who was waiting for Yerushalayim to be liberated.</a:t>
            </a:r>
          </a:p>
        </p:txBody>
      </p:sp>
    </p:spTree>
    <p:extLst>
      <p:ext uri="{BB962C8B-B14F-4D97-AF65-F5344CB8AC3E}">
        <p14:creationId xmlns:p14="http://schemas.microsoft.com/office/powerpoint/2010/main" val="945088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09599" y="361950"/>
            <a:ext cx="8077201" cy="4191000"/>
          </a:xfrm>
        </p:spPr>
        <p:txBody>
          <a:bodyPr>
            <a:normAutofit/>
          </a:bodyPr>
          <a:lstStyle/>
          <a:p>
            <a:endParaRPr lang="en-US" dirty="0"/>
          </a:p>
          <a:p>
            <a:r>
              <a:rPr lang="en-US" dirty="0"/>
              <a:t>Another Life Giver.</a:t>
            </a:r>
          </a:p>
        </p:txBody>
      </p:sp>
    </p:spTree>
    <p:extLst>
      <p:ext uri="{BB962C8B-B14F-4D97-AF65-F5344CB8AC3E}">
        <p14:creationId xmlns:p14="http://schemas.microsoft.com/office/powerpoint/2010/main" val="1140709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Gal. 4.19</a:t>
            </a:r>
            <a:r>
              <a:rPr lang="en-US" sz="4000" dirty="0"/>
              <a:t> My dear children, I am suffering the pains of giving birth to you all over again — and this will go on until the Messiah takes shape in you.</a:t>
            </a:r>
          </a:p>
          <a:p>
            <a:pPr marL="0" indent="0">
              <a:buNone/>
            </a:pPr>
            <a:r>
              <a:rPr lang="en-US" sz="4000" dirty="0"/>
              <a:t>Zion travailed</a:t>
            </a:r>
          </a:p>
        </p:txBody>
      </p:sp>
    </p:spTree>
    <p:extLst>
      <p:ext uri="{BB962C8B-B14F-4D97-AF65-F5344CB8AC3E}">
        <p14:creationId xmlns:p14="http://schemas.microsoft.com/office/powerpoint/2010/main" val="1703180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Yeshayahu/Is 66.7-8</a:t>
            </a:r>
            <a:r>
              <a:rPr lang="en-US" sz="4000" dirty="0"/>
              <a:t> Before going into labor, she gave birth; before her pains came, she delivered a male child. Who ever heard of such a thing? Who has ever seen such things? Is a country born in one day? Is a nation brought forth all at once? For as soon as </a:t>
            </a:r>
            <a:r>
              <a:rPr lang="en-US" sz="4000" dirty="0" err="1"/>
              <a:t>Tziyon</a:t>
            </a:r>
            <a:r>
              <a:rPr lang="en-US" sz="4000" dirty="0"/>
              <a:t> went into labor, she brought forth her children.</a:t>
            </a:r>
          </a:p>
        </p:txBody>
      </p:sp>
    </p:spTree>
    <p:extLst>
      <p:ext uri="{BB962C8B-B14F-4D97-AF65-F5344CB8AC3E}">
        <p14:creationId xmlns:p14="http://schemas.microsoft.com/office/powerpoint/2010/main" val="1271156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Are there spiritual issues to fight for?   </a:t>
            </a:r>
          </a:p>
          <a:p>
            <a:pPr algn="l"/>
            <a:r>
              <a:rPr lang="en-US" dirty="0"/>
              <a:t>Some with political overtones!</a:t>
            </a:r>
          </a:p>
        </p:txBody>
      </p:sp>
    </p:spTree>
    <p:extLst>
      <p:ext uri="{BB962C8B-B14F-4D97-AF65-F5344CB8AC3E}">
        <p14:creationId xmlns:p14="http://schemas.microsoft.com/office/powerpoint/2010/main" val="126921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799" y="333374"/>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4102" name="Picture 6">
            <a:extLst>
              <a:ext uri="{FF2B5EF4-FFF2-40B4-BE49-F238E27FC236}">
                <a16:creationId xmlns:a16="http://schemas.microsoft.com/office/drawing/2014/main" id="{A016ADE1-AA23-4F0F-B639-626602EA7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9400" cy="5018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6F3AEC-EA0B-454C-8F3E-3BBE7CCCDC8A}"/>
              </a:ext>
            </a:extLst>
          </p:cNvPr>
          <p:cNvSpPr txBox="1"/>
          <p:nvPr/>
        </p:nvSpPr>
        <p:spPr>
          <a:xfrm>
            <a:off x="0" y="0"/>
            <a:ext cx="15062599" cy="1938992"/>
          </a:xfrm>
          <a:prstGeom prst="rect">
            <a:avLst/>
          </a:prstGeom>
          <a:noFill/>
        </p:spPr>
        <p:txBody>
          <a:bodyPr wrap="square" rtlCol="0">
            <a:spAutoFit/>
          </a:bodyPr>
          <a:lstStyle/>
          <a:p>
            <a:pPr algn="l"/>
            <a:r>
              <a:rPr lang="en-US" b="0" i="0" dirty="0">
                <a:solidFill>
                  <a:srgbClr val="FF0000"/>
                </a:solidFill>
                <a:effectLst>
                  <a:outerShdw blurRad="38100" dist="38100" dir="2700000" algn="tl">
                    <a:srgbClr val="000000">
                      <a:alpha val="43137"/>
                    </a:srgbClr>
                  </a:outerShdw>
                </a:effectLst>
                <a:latin typeface="+mn-lt"/>
              </a:rPr>
              <a:t>Transplanting scalps of aborted </a:t>
            </a:r>
          </a:p>
          <a:p>
            <a:pPr algn="l"/>
            <a:r>
              <a:rPr lang="en-US" b="0" i="0" dirty="0">
                <a:solidFill>
                  <a:srgbClr val="FF0000"/>
                </a:solidFill>
                <a:effectLst>
                  <a:outerShdw blurRad="38100" dist="38100" dir="2700000" algn="tl">
                    <a:srgbClr val="000000">
                      <a:alpha val="43137"/>
                    </a:srgbClr>
                  </a:outerShdw>
                </a:effectLst>
                <a:latin typeface="+mn-lt"/>
              </a:rPr>
              <a:t>babies onto rodents raises ethical </a:t>
            </a:r>
          </a:p>
          <a:p>
            <a:pPr algn="l"/>
            <a:r>
              <a:rPr lang="en-US" dirty="0">
                <a:solidFill>
                  <a:srgbClr val="FF0000"/>
                </a:solidFill>
                <a:effectLst>
                  <a:outerShdw blurRad="38100" dist="38100" dir="2700000" algn="tl">
                    <a:srgbClr val="000000">
                      <a:alpha val="43137"/>
                    </a:srgbClr>
                  </a:outerShdw>
                </a:effectLst>
                <a:latin typeface="+mn-lt"/>
              </a:rPr>
              <a:t>c</a:t>
            </a:r>
            <a:r>
              <a:rPr lang="en-US" b="0" i="0" dirty="0">
                <a:solidFill>
                  <a:srgbClr val="FF0000"/>
                </a:solidFill>
                <a:effectLst>
                  <a:outerShdw blurRad="38100" dist="38100" dir="2700000" algn="tl">
                    <a:srgbClr val="000000">
                      <a:alpha val="43137"/>
                    </a:srgbClr>
                  </a:outerShdw>
                </a:effectLst>
                <a:latin typeface="+mn-lt"/>
              </a:rPr>
              <a:t>oncerns.</a:t>
            </a:r>
            <a:endParaRPr lang="en-US" dirty="0"/>
          </a:p>
        </p:txBody>
      </p:sp>
    </p:spTree>
    <p:extLst>
      <p:ext uri="{BB962C8B-B14F-4D97-AF65-F5344CB8AC3E}">
        <p14:creationId xmlns:p14="http://schemas.microsoft.com/office/powerpoint/2010/main" val="112754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E7FFCD7-810F-4502-9BF5-ABDBE1366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2" y="1"/>
            <a:ext cx="9187962" cy="511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68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Pennsylvania Family Institute letter :</a:t>
            </a:r>
          </a:p>
          <a:p>
            <a:pPr marL="0" indent="0">
              <a:buNone/>
            </a:pPr>
            <a:r>
              <a:rPr lang="en-US" sz="4000" dirty="0"/>
              <a:t>“We call on the University of Pittsburgh to stop all experimentation on aborted babies and the inhumane practice of grafting their skin and body parts onto rodents,” it says.</a:t>
            </a:r>
          </a:p>
        </p:txBody>
      </p:sp>
    </p:spTree>
    <p:extLst>
      <p:ext uri="{BB962C8B-B14F-4D97-AF65-F5344CB8AC3E}">
        <p14:creationId xmlns:p14="http://schemas.microsoft.com/office/powerpoint/2010/main" val="138737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Led by Luxembourg, which ranks first with a whopping $116,021 per capita, Israel is up there with the best, including the US in 6th place, with $63,416 per capita, Singapore in 8th at $58,902, and Qatar – the only Arab country in the top 20 – in 11th place at $52,144.</a:t>
            </a:r>
          </a:p>
        </p:txBody>
      </p:sp>
    </p:spTree>
    <p:extLst>
      <p:ext uri="{BB962C8B-B14F-4D97-AF65-F5344CB8AC3E}">
        <p14:creationId xmlns:p14="http://schemas.microsoft.com/office/powerpoint/2010/main" val="1674766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They urged the state legislature to conduct a full investigation of the university, Planned Parenthood and other groups involved in the experiments. “This ghastly finding is a product of Pitt’s systemic practices of using aborted babies for inhumane research,” they wrote. </a:t>
            </a:r>
          </a:p>
        </p:txBody>
      </p:sp>
    </p:spTree>
    <p:extLst>
      <p:ext uri="{BB962C8B-B14F-4D97-AF65-F5344CB8AC3E}">
        <p14:creationId xmlns:p14="http://schemas.microsoft.com/office/powerpoint/2010/main" val="1294162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“Pitt has been involved in hundreds of fetal kidneys and other organs from aborted babies being distributed for research as part of a project funded by the National Institute of Health. Pitt has also had scientists harvesting fetal livers ‘in vivo’ from fetuses delivered via labor induction.”</a:t>
            </a:r>
          </a:p>
        </p:txBody>
      </p:sp>
    </p:spTree>
    <p:extLst>
      <p:ext uri="{BB962C8B-B14F-4D97-AF65-F5344CB8AC3E}">
        <p14:creationId xmlns:p14="http://schemas.microsoft.com/office/powerpoint/2010/main" val="1574657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F26E6112-931F-4D09-B461-C890BDA360AC}"/>
              </a:ext>
            </a:extLst>
          </p:cNvPr>
          <p:cNvPicPr>
            <a:picLocks noChangeAspect="1"/>
          </p:cNvPicPr>
          <p:nvPr/>
        </p:nvPicPr>
        <p:blipFill>
          <a:blip r:embed="rId3"/>
          <a:stretch>
            <a:fillRect/>
          </a:stretch>
        </p:blipFill>
        <p:spPr>
          <a:xfrm>
            <a:off x="316094" y="0"/>
            <a:ext cx="8511811" cy="5143500"/>
          </a:xfrm>
          <a:prstGeom prst="rect">
            <a:avLst/>
          </a:prstGeom>
        </p:spPr>
      </p:pic>
    </p:spTree>
    <p:extLst>
      <p:ext uri="{BB962C8B-B14F-4D97-AF65-F5344CB8AC3E}">
        <p14:creationId xmlns:p14="http://schemas.microsoft.com/office/powerpoint/2010/main" val="1372256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73BCA6D-28CA-41DB-ACF9-EC9FE36156EF}"/>
              </a:ext>
            </a:extLst>
          </p:cNvPr>
          <p:cNvPicPr>
            <a:picLocks noChangeAspect="1"/>
          </p:cNvPicPr>
          <p:nvPr/>
        </p:nvPicPr>
        <p:blipFill>
          <a:blip r:embed="rId3"/>
          <a:stretch>
            <a:fillRect/>
          </a:stretch>
        </p:blipFill>
        <p:spPr>
          <a:xfrm>
            <a:off x="401365" y="0"/>
            <a:ext cx="8341269" cy="5143500"/>
          </a:xfrm>
          <a:prstGeom prst="rect">
            <a:avLst/>
          </a:prstGeom>
        </p:spPr>
      </p:pic>
    </p:spTree>
    <p:extLst>
      <p:ext uri="{BB962C8B-B14F-4D97-AF65-F5344CB8AC3E}">
        <p14:creationId xmlns:p14="http://schemas.microsoft.com/office/powerpoint/2010/main" val="1100702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F9D83C3-2C4E-4ACF-90BB-F7205156E0CB}"/>
              </a:ext>
            </a:extLst>
          </p:cNvPr>
          <p:cNvPicPr>
            <a:picLocks noChangeAspect="1"/>
          </p:cNvPicPr>
          <p:nvPr/>
        </p:nvPicPr>
        <p:blipFill>
          <a:blip r:embed="rId3"/>
          <a:stretch>
            <a:fillRect/>
          </a:stretch>
        </p:blipFill>
        <p:spPr>
          <a:xfrm>
            <a:off x="0" y="371879"/>
            <a:ext cx="9144000" cy="4399742"/>
          </a:xfrm>
          <a:prstGeom prst="rect">
            <a:avLst/>
          </a:prstGeom>
        </p:spPr>
      </p:pic>
      <p:sp>
        <p:nvSpPr>
          <p:cNvPr id="5" name="TextBox 4">
            <a:extLst>
              <a:ext uri="{FF2B5EF4-FFF2-40B4-BE49-F238E27FC236}">
                <a16:creationId xmlns:a16="http://schemas.microsoft.com/office/drawing/2014/main" id="{E432C7E4-4F1C-4EDC-889C-92966C599ED7}"/>
              </a:ext>
            </a:extLst>
          </p:cNvPr>
          <p:cNvSpPr txBox="1"/>
          <p:nvPr/>
        </p:nvSpPr>
        <p:spPr>
          <a:xfrm>
            <a:off x="974434" y="742950"/>
            <a:ext cx="7195431"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The worshipers at Mt. </a:t>
            </a:r>
            <a:r>
              <a:rPr lang="en-US" dirty="0" err="1">
                <a:effectLst>
                  <a:outerShdw blurRad="38100" dist="38100" dir="2700000" algn="tl">
                    <a:srgbClr val="000000">
                      <a:alpha val="43137"/>
                    </a:srgbClr>
                  </a:outerShdw>
                </a:effectLst>
              </a:rPr>
              <a:t>Meron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5034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DEA9F9B-2E25-4CFE-B09D-08BA71C6DBFA}"/>
              </a:ext>
            </a:extLst>
          </p:cNvPr>
          <p:cNvPicPr>
            <a:picLocks noChangeAspect="1"/>
          </p:cNvPicPr>
          <p:nvPr/>
        </p:nvPicPr>
        <p:blipFill>
          <a:blip r:embed="rId3"/>
          <a:stretch>
            <a:fillRect/>
          </a:stretch>
        </p:blipFill>
        <p:spPr>
          <a:xfrm>
            <a:off x="0" y="372150"/>
            <a:ext cx="9144000" cy="4399200"/>
          </a:xfrm>
          <a:prstGeom prst="rect">
            <a:avLst/>
          </a:prstGeom>
        </p:spPr>
      </p:pic>
      <p:sp>
        <p:nvSpPr>
          <p:cNvPr id="5" name="TextBox 4">
            <a:extLst>
              <a:ext uri="{FF2B5EF4-FFF2-40B4-BE49-F238E27FC236}">
                <a16:creationId xmlns:a16="http://schemas.microsoft.com/office/drawing/2014/main" id="{8B03C270-906F-4A12-AC76-4694FB8E3CDC}"/>
              </a:ext>
            </a:extLst>
          </p:cNvPr>
          <p:cNvSpPr txBox="1"/>
          <p:nvPr/>
        </p:nvSpPr>
        <p:spPr>
          <a:xfrm>
            <a:off x="974434" y="742950"/>
            <a:ext cx="7195431"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The worshipers at Mt. </a:t>
            </a:r>
            <a:r>
              <a:rPr lang="en-US" dirty="0" err="1">
                <a:effectLst>
                  <a:outerShdw blurRad="38100" dist="38100" dir="2700000" algn="tl">
                    <a:srgbClr val="000000">
                      <a:alpha val="43137"/>
                    </a:srgbClr>
                  </a:outerShdw>
                </a:effectLst>
              </a:rPr>
              <a:t>Meron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3475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37EE251-E3D3-4A3B-AE0D-C6134A39D1E0}"/>
              </a:ext>
            </a:extLst>
          </p:cNvPr>
          <p:cNvPicPr>
            <a:picLocks noChangeAspect="1"/>
          </p:cNvPicPr>
          <p:nvPr/>
        </p:nvPicPr>
        <p:blipFill>
          <a:blip r:embed="rId3"/>
          <a:stretch>
            <a:fillRect/>
          </a:stretch>
        </p:blipFill>
        <p:spPr>
          <a:xfrm>
            <a:off x="2471597" y="-2386"/>
            <a:ext cx="4198860" cy="5145886"/>
          </a:xfrm>
          <a:prstGeom prst="rect">
            <a:avLst/>
          </a:prstGeom>
        </p:spPr>
      </p:pic>
    </p:spTree>
    <p:extLst>
      <p:ext uri="{BB962C8B-B14F-4D97-AF65-F5344CB8AC3E}">
        <p14:creationId xmlns:p14="http://schemas.microsoft.com/office/powerpoint/2010/main" val="3035096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85750"/>
            <a:ext cx="8534400" cy="4572000"/>
          </a:xfrm>
        </p:spPr>
        <p:txBody>
          <a:bodyPr>
            <a:normAutofit/>
          </a:bodyPr>
          <a:lstStyle/>
          <a:p>
            <a:pPr algn="l"/>
            <a:r>
              <a:rPr lang="en-US" dirty="0"/>
              <a:t>REAL Motherhood=</a:t>
            </a:r>
            <a:r>
              <a:rPr lang="en-US" dirty="0">
                <a:solidFill>
                  <a:srgbClr val="FFFF66"/>
                </a:solidFill>
              </a:rPr>
              <a:t>Source of LIFE</a:t>
            </a:r>
          </a:p>
          <a:p>
            <a:pPr marL="461963" indent="-461963" algn="l">
              <a:buFont typeface="+mj-lt"/>
              <a:buAutoNum type="arabicPeriod"/>
            </a:pPr>
            <a:r>
              <a:rPr lang="en-US" dirty="0"/>
              <a:t>Word study on motherhood</a:t>
            </a:r>
          </a:p>
          <a:p>
            <a:pPr marL="461963" indent="-461963" algn="l">
              <a:buFont typeface="+mj-lt"/>
              <a:buAutoNum type="arabicPeriod"/>
            </a:pPr>
            <a:r>
              <a:rPr lang="en-US" dirty="0"/>
              <a:t>Physical application</a:t>
            </a:r>
          </a:p>
          <a:p>
            <a:pPr marL="461963" indent="-461963" algn="l">
              <a:buFont typeface="+mj-lt"/>
              <a:buAutoNum type="arabicPeriod"/>
            </a:pPr>
            <a:r>
              <a:rPr lang="en-US" dirty="0">
                <a:solidFill>
                  <a:srgbClr val="FFFF66"/>
                </a:solidFill>
              </a:rPr>
              <a:t>Spiritual application</a:t>
            </a:r>
          </a:p>
        </p:txBody>
      </p:sp>
    </p:spTree>
    <p:extLst>
      <p:ext uri="{BB962C8B-B14F-4D97-AF65-F5344CB8AC3E}">
        <p14:creationId xmlns:p14="http://schemas.microsoft.com/office/powerpoint/2010/main" val="3809781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AB5C7E64-6D43-4F2A-B4AD-F9055900B322}"/>
              </a:ext>
            </a:extLst>
          </p:cNvPr>
          <p:cNvPicPr>
            <a:picLocks noChangeAspect="1"/>
          </p:cNvPicPr>
          <p:nvPr/>
        </p:nvPicPr>
        <p:blipFill>
          <a:blip r:embed="rId3"/>
          <a:stretch>
            <a:fillRect/>
          </a:stretch>
        </p:blipFill>
        <p:spPr>
          <a:xfrm>
            <a:off x="0" y="30952"/>
            <a:ext cx="9144000" cy="5081595"/>
          </a:xfrm>
          <a:prstGeom prst="rect">
            <a:avLst/>
          </a:prstGeom>
        </p:spPr>
      </p:pic>
      <p:sp>
        <p:nvSpPr>
          <p:cNvPr id="5" name="TextBox 4">
            <a:extLst>
              <a:ext uri="{FF2B5EF4-FFF2-40B4-BE49-F238E27FC236}">
                <a16:creationId xmlns:a16="http://schemas.microsoft.com/office/drawing/2014/main" id="{DFFEC639-7BA8-4B38-8079-C23F45319DE7}"/>
              </a:ext>
            </a:extLst>
          </p:cNvPr>
          <p:cNvSpPr txBox="1"/>
          <p:nvPr/>
        </p:nvSpPr>
        <p:spPr>
          <a:xfrm>
            <a:off x="246522" y="209550"/>
            <a:ext cx="4222118" cy="707886"/>
          </a:xfrm>
          <a:prstGeom prst="rect">
            <a:avLst/>
          </a:prstGeom>
          <a:noFill/>
        </p:spPr>
        <p:txBody>
          <a:bodyPr wrap="none" rtlCol="0">
            <a:spAutoFit/>
          </a:bodyPr>
          <a:lstStyle/>
          <a:p>
            <a:pPr algn="l"/>
            <a:r>
              <a:rPr lang="en-US" dirty="0">
                <a:solidFill>
                  <a:schemeClr val="tx1"/>
                </a:solidFill>
              </a:rPr>
              <a:t>The Yeshua Fast</a:t>
            </a:r>
          </a:p>
        </p:txBody>
      </p:sp>
    </p:spTree>
    <p:extLst>
      <p:ext uri="{BB962C8B-B14F-4D97-AF65-F5344CB8AC3E}">
        <p14:creationId xmlns:p14="http://schemas.microsoft.com/office/powerpoint/2010/main" val="3290249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57200" indent="-457200">
              <a:buFont typeface="+mj-lt"/>
              <a:buAutoNum type="arabicPeriod"/>
            </a:pPr>
            <a:r>
              <a:rPr lang="en-US" sz="4000" dirty="0"/>
              <a:t>Do you KNOW Him and the assurance of sins forgiven?</a:t>
            </a:r>
          </a:p>
          <a:p>
            <a:pPr marL="457200" indent="-457200">
              <a:buFont typeface="+mj-lt"/>
              <a:buAutoNum type="arabicPeriod"/>
            </a:pPr>
            <a:r>
              <a:rPr lang="en-US" sz="4000" dirty="0"/>
              <a:t>Are you surrendered to Him, body, soul, spirit?  Walking in relational love, confessing?</a:t>
            </a:r>
          </a:p>
          <a:p>
            <a:pPr marL="457200" indent="-457200">
              <a:buFont typeface="+mj-lt"/>
              <a:buAutoNum type="arabicPeriod"/>
            </a:pPr>
            <a:r>
              <a:rPr lang="en-US" sz="4000" dirty="0"/>
              <a:t>Are you filled with His Spirit, transforming your life?</a:t>
            </a:r>
          </a:p>
        </p:txBody>
      </p:sp>
    </p:spTree>
    <p:extLst>
      <p:ext uri="{BB962C8B-B14F-4D97-AF65-F5344CB8AC3E}">
        <p14:creationId xmlns:p14="http://schemas.microsoft.com/office/powerpoint/2010/main" val="182074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Israel is still considered one of the most expensive countries in the world,” the report said, with the OECD noting that prices in Israel today are about 25% higher than the average of all the countries in the organization.</a:t>
            </a:r>
          </a:p>
        </p:txBody>
      </p:sp>
    </p:spTree>
    <p:extLst>
      <p:ext uri="{BB962C8B-B14F-4D97-AF65-F5344CB8AC3E}">
        <p14:creationId xmlns:p14="http://schemas.microsoft.com/office/powerpoint/2010/main" val="1119534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endParaRPr lang="en-US" dirty="0"/>
          </a:p>
          <a:p>
            <a:r>
              <a:rPr lang="en-US" dirty="0" err="1"/>
              <a:t>Rebbitzin</a:t>
            </a:r>
            <a:r>
              <a:rPr lang="en-US" dirty="0"/>
              <a:t> Dawn will honor Moms</a:t>
            </a:r>
          </a:p>
        </p:txBody>
      </p:sp>
    </p:spTree>
    <p:extLst>
      <p:ext uri="{BB962C8B-B14F-4D97-AF65-F5344CB8AC3E}">
        <p14:creationId xmlns:p14="http://schemas.microsoft.com/office/powerpoint/2010/main" val="2009029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718745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Thus, while in terms of per capita income Israel is in 19th place, which is very respectable, in terms of the actual purchasing power of consumers Israel is ranked only 35th in the world.</a:t>
            </a:r>
          </a:p>
        </p:txBody>
      </p:sp>
    </p:spTree>
    <p:extLst>
      <p:ext uri="{BB962C8B-B14F-4D97-AF65-F5344CB8AC3E}">
        <p14:creationId xmlns:p14="http://schemas.microsoft.com/office/powerpoint/2010/main" val="580807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endParaRPr lang="en-US" dirty="0"/>
          </a:p>
        </p:txBody>
      </p:sp>
      <p:pic>
        <p:nvPicPr>
          <p:cNvPr id="3" name="Picture 2">
            <a:extLst>
              <a:ext uri="{FF2B5EF4-FFF2-40B4-BE49-F238E27FC236}">
                <a16:creationId xmlns:a16="http://schemas.microsoft.com/office/drawing/2014/main" id="{D35BA0FC-399A-465A-AE47-5BC013956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 y="0"/>
            <a:ext cx="9139938" cy="5143500"/>
          </a:xfrm>
          <a:prstGeom prst="rect">
            <a:avLst/>
          </a:prstGeom>
        </p:spPr>
      </p:pic>
    </p:spTree>
    <p:extLst>
      <p:ext uri="{BB962C8B-B14F-4D97-AF65-F5344CB8AC3E}">
        <p14:creationId xmlns:p14="http://schemas.microsoft.com/office/powerpoint/2010/main" val="359432009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150489</TotalTime>
  <Words>4351</Words>
  <Application>Microsoft Office PowerPoint</Application>
  <PresentationFormat>On-screen Show (16:9)</PresentationFormat>
  <Paragraphs>418</Paragraphs>
  <Slides>72</Slides>
  <Notes>72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72</vt:i4>
      </vt:variant>
    </vt:vector>
  </HeadingPairs>
  <TitlesOfParts>
    <vt:vector size="80" baseType="lpstr">
      <vt:lpstr>Arial</vt:lpstr>
      <vt:lpstr>Arial Rounded MT Bold</vt:lpstr>
      <vt:lpstr>Calibri</vt:lpstr>
      <vt:lpstr>Calibri Light</vt:lpstr>
      <vt:lpstr>David</vt:lpstr>
      <vt:lpstr>1_Default Design</vt:lpstr>
      <vt:lpstr>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4149</cp:revision>
  <dcterms:created xsi:type="dcterms:W3CDTF">2006-04-21T19:34:43Z</dcterms:created>
  <dcterms:modified xsi:type="dcterms:W3CDTF">2021-05-08T13:57:50Z</dcterms:modified>
</cp:coreProperties>
</file>