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7"/>
  </p:notesMasterIdLst>
  <p:handoutMasterIdLst>
    <p:handoutMasterId r:id="rId98"/>
  </p:handoutMasterIdLst>
  <p:sldIdLst>
    <p:sldId id="2045" r:id="rId2"/>
    <p:sldId id="63585" r:id="rId3"/>
    <p:sldId id="63586" r:id="rId4"/>
    <p:sldId id="63587" r:id="rId5"/>
    <p:sldId id="63579" r:id="rId6"/>
    <p:sldId id="63580" r:id="rId7"/>
    <p:sldId id="63582" r:id="rId8"/>
    <p:sldId id="63581" r:id="rId9"/>
    <p:sldId id="63583" r:id="rId10"/>
    <p:sldId id="63527" r:id="rId11"/>
    <p:sldId id="63528" r:id="rId12"/>
    <p:sldId id="63510" r:id="rId13"/>
    <p:sldId id="63505" r:id="rId14"/>
    <p:sldId id="63506" r:id="rId15"/>
    <p:sldId id="63508" r:id="rId16"/>
    <p:sldId id="63511" r:id="rId17"/>
    <p:sldId id="63509" r:id="rId18"/>
    <p:sldId id="63529" r:id="rId19"/>
    <p:sldId id="63534" r:id="rId20"/>
    <p:sldId id="63535" r:id="rId21"/>
    <p:sldId id="63540" r:id="rId22"/>
    <p:sldId id="63530" r:id="rId23"/>
    <p:sldId id="63514" r:id="rId24"/>
    <p:sldId id="63532" r:id="rId25"/>
    <p:sldId id="63503" r:id="rId26"/>
    <p:sldId id="63502" r:id="rId27"/>
    <p:sldId id="63492" r:id="rId28"/>
    <p:sldId id="63499" r:id="rId29"/>
    <p:sldId id="63513" r:id="rId30"/>
    <p:sldId id="63493" r:id="rId31"/>
    <p:sldId id="63494" r:id="rId32"/>
    <p:sldId id="63512" r:id="rId33"/>
    <p:sldId id="63531" r:id="rId34"/>
    <p:sldId id="63533" r:id="rId35"/>
    <p:sldId id="63538" r:id="rId36"/>
    <p:sldId id="63536" r:id="rId37"/>
    <p:sldId id="63537" r:id="rId38"/>
    <p:sldId id="63539" r:id="rId39"/>
    <p:sldId id="63541" r:id="rId40"/>
    <p:sldId id="63542" r:id="rId41"/>
    <p:sldId id="63589" r:id="rId42"/>
    <p:sldId id="63595" r:id="rId43"/>
    <p:sldId id="63596" r:id="rId44"/>
    <p:sldId id="63597" r:id="rId45"/>
    <p:sldId id="63521" r:id="rId46"/>
    <p:sldId id="63590" r:id="rId47"/>
    <p:sldId id="63594" r:id="rId48"/>
    <p:sldId id="63591" r:id="rId49"/>
    <p:sldId id="63592" r:id="rId50"/>
    <p:sldId id="63593" r:id="rId51"/>
    <p:sldId id="63572" r:id="rId52"/>
    <p:sldId id="63588" r:id="rId53"/>
    <p:sldId id="63543" r:id="rId54"/>
    <p:sldId id="63515" r:id="rId55"/>
    <p:sldId id="63518" r:id="rId56"/>
    <p:sldId id="63516" r:id="rId57"/>
    <p:sldId id="63520" r:id="rId58"/>
    <p:sldId id="63290" r:id="rId59"/>
    <p:sldId id="63544" r:id="rId60"/>
    <p:sldId id="63555" r:id="rId61"/>
    <p:sldId id="63556" r:id="rId62"/>
    <p:sldId id="63557" r:id="rId63"/>
    <p:sldId id="63558" r:id="rId64"/>
    <p:sldId id="63559" r:id="rId65"/>
    <p:sldId id="63560" r:id="rId66"/>
    <p:sldId id="63561" r:id="rId67"/>
    <p:sldId id="63562" r:id="rId68"/>
    <p:sldId id="63563" r:id="rId69"/>
    <p:sldId id="63564" r:id="rId70"/>
    <p:sldId id="63565" r:id="rId71"/>
    <p:sldId id="63566" r:id="rId72"/>
    <p:sldId id="63567" r:id="rId73"/>
    <p:sldId id="63568" r:id="rId74"/>
    <p:sldId id="63569" r:id="rId75"/>
    <p:sldId id="63570" r:id="rId76"/>
    <p:sldId id="63571" r:id="rId77"/>
    <p:sldId id="63447" r:id="rId78"/>
    <p:sldId id="63451" r:id="rId79"/>
    <p:sldId id="63448" r:id="rId80"/>
    <p:sldId id="63465" r:id="rId81"/>
    <p:sldId id="63573" r:id="rId82"/>
    <p:sldId id="63574" r:id="rId83"/>
    <p:sldId id="63385" r:id="rId84"/>
    <p:sldId id="63386" r:id="rId85"/>
    <p:sldId id="63350" r:id="rId86"/>
    <p:sldId id="63351" r:id="rId87"/>
    <p:sldId id="63576" r:id="rId88"/>
    <p:sldId id="63344" r:id="rId89"/>
    <p:sldId id="63575" r:id="rId90"/>
    <p:sldId id="63577" r:id="rId91"/>
    <p:sldId id="63578" r:id="rId92"/>
    <p:sldId id="63384" r:id="rId93"/>
    <p:sldId id="63289" r:id="rId94"/>
    <p:sldId id="63554" r:id="rId95"/>
    <p:sldId id="63224" r:id="rId96"/>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 xmlns:p15="http://schemas.microsoft.com/office/powerpoint/2012/main" userId="Shmuel" providerId="None"/>
      </p:ext>
    </p:extLst>
  </p:cmAuthor>
  <p:cmAuthor id="2" name="Shmuel Wolkenfeld" initials="SW" lastIdx="1" clrIdx="1">
    <p:extLst>
      <p:ext uri="{19B8F6BF-5375-455C-9EA6-DF929625EA0E}">
        <p15:presenceInfo xmlns=""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A6766"/>
    <a:srgbClr val="AA6E56"/>
    <a:srgbClr val="FFFF00"/>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p:restoredLeft sz="16170" autoAdjust="0"/>
    <p:restoredTop sz="90299" autoAdjust="0"/>
  </p:normalViewPr>
  <p:slideViewPr>
    <p:cSldViewPr>
      <p:cViewPr>
        <p:scale>
          <a:sx n="100" d="100"/>
          <a:sy n="100" d="100"/>
        </p:scale>
        <p:origin x="-202" y="-63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85" d="100"/>
          <a:sy n="85" d="100"/>
        </p:scale>
        <p:origin x="-1882" y="-67"/>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09.02-05 Holy of Holies</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12, 2021  5781</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Letter to the Messianic Jews a 09.02-05 Holy of Holies</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12, 2021  5781</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empleinstitute.org/new-location.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empleinstitute.org/new-location.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messengerofthename.com/wp-content/uploads/2015/03/Tabernacle1.p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tatic.wixstatic.com/media/3ba141_5232b66231dd4da9bd32a64d17a90e07~mv2_d_3202_2530_s_4_2.jpg/v1/fill/w_3202,h_2530,al_c,q_85/3ba141_5232b66231dd4da9bd32a64d17a90e07~mv2_d_3202_2530_s_4_2.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templeinstitute.org/new-location.ht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templeinstitute.org/new-location.ht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09.02-05 Holy of Holies</a:t>
            </a:r>
          </a:p>
        </p:txBody>
      </p:sp>
      <p:sp>
        <p:nvSpPr>
          <p:cNvPr id="5" name="Rectangle 3"/>
          <p:cNvSpPr>
            <a:spLocks noGrp="1" noChangeArrowheads="1"/>
          </p:cNvSpPr>
          <p:nvPr>
            <p:ph type="dt" idx="1"/>
          </p:nvPr>
        </p:nvSpPr>
        <p:spPr>
          <a:ln/>
        </p:spPr>
        <p:txBody>
          <a:bodyPr/>
          <a:lstStyle/>
          <a:p>
            <a:r>
              <a:rPr lang="en-US" altLang="en-US">
                <a:solidFill>
                  <a:prstClr val="white"/>
                </a:solidFill>
              </a:rPr>
              <a:t>June 12,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0" dirty="0"/>
          </a:p>
        </p:txBody>
      </p:sp>
      <p:cxnSp>
        <p:nvCxnSpPr>
          <p:cNvPr id="3" name="Straight Connector 2">
            <a:extLst>
              <a:ext uri="{FF2B5EF4-FFF2-40B4-BE49-F238E27FC236}">
                <a16:creationId xmlns=""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799"/>
            <a:ext cx="6232525" cy="4570413"/>
          </a:xfrm>
        </p:spPr>
        <p:txBody>
          <a:bodyPr/>
          <a:lstStyle/>
          <a:p>
            <a:r>
              <a:rPr lang="en-US" sz="1100" dirty="0">
                <a:hlinkClick r:id="rId3"/>
              </a:rPr>
              <a:t>https://www.templeinstitute.org/new-location.htm</a:t>
            </a:r>
            <a:r>
              <a:rPr lang="en-US" sz="1100" dirty="0"/>
              <a:t>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3396236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https://twitter.com/i/status/1400556197212610560</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 xmlns:p14="http://schemas.microsoft.com/office/powerpoint/2010/main" val="659079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err="1">
                <a:effectLst/>
              </a:rPr>
              <a:t>Ra’am</a:t>
            </a:r>
            <a:r>
              <a:rPr lang="en-US" b="0" i="0" dirty="0">
                <a:effectLst/>
              </a:rPr>
              <a:t> leader Mansour Abbas threw his support behind the would-be government late on Wednesday night, setting up his Islamist party to be the first majority Arab party in decades to be part of a ruling coalition.</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1818547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dirty="0"/>
              <a:t>He served in combat operations as an officer in Israel’s special forces. Bennett went on to create several highly-successful software companies and sold them for about $300 million.  He entered politics in 2006 serving as Chief of Staff for PM Netanyahu</a:t>
            </a:r>
            <a:r>
              <a:rPr lang="en-US" dirty="0"/>
              <a:t>. He opposes the creation of a Palestinian state.  He is for investing in building roads for Palestinians so they can travel in their own areas without checkpoints.  His plans include creating joint industrial zones for Jewish and Arab workers because, he says, “Peace grows from below—through people in daily life.”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221876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solidFill>
                  <a:srgbClr val="0B334B"/>
                </a:solidFill>
                <a:effectLst/>
              </a:rPr>
              <a:t>His father was a Holocaust survivor and a politician who was a strong enemy of the ultra-Orthodox.  The son is less extreme, but as prime minister his platform includes passing a law that insists ultra-Orthodox men must serve in the army.</a:t>
            </a:r>
            <a:r>
              <a:rPr lang="he-IL" b="0" i="0" dirty="0">
                <a:solidFill>
                  <a:srgbClr val="0B334B"/>
                </a:solidFill>
                <a:effectLst/>
              </a:rPr>
              <a:t> </a:t>
            </a:r>
            <a:r>
              <a:rPr lang="en-US" b="0" i="0" dirty="0" err="1">
                <a:solidFill>
                  <a:srgbClr val="0B334B"/>
                </a:solidFill>
                <a:effectLst/>
              </a:rPr>
              <a:t>Lapid</a:t>
            </a:r>
            <a:r>
              <a:rPr lang="en-US" b="0" i="0" dirty="0">
                <a:solidFill>
                  <a:srgbClr val="0B334B"/>
                </a:solidFill>
                <a:effectLst/>
              </a:rPr>
              <a:t> is left-leaning on the peace process.  He would be ready to halt construction in Israeli settlements.  He is willing to seek a Palestinian state if the Palestinians will stop their violence.</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337382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https://www.israeltoday.co.il/read/is-israels-new-government-wholesaling-the-jewish-state/?utm_source=acfs&amp;utm_medium=email&amp;utm_term=all&amp;utm_campaign=newsletter-2021-06-10</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 xmlns:p14="http://schemas.microsoft.com/office/powerpoint/2010/main" val="2956833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buFont typeface="Arial" pitchFamily="34" charset="0"/>
              <a:buChar char="•"/>
            </a:pPr>
            <a:r>
              <a:rPr lang="en-US" dirty="0">
                <a:solidFill>
                  <a:srgbClr val="202122"/>
                </a:solidFill>
              </a:rPr>
              <a:t>The son of former Israeli President Chaim Herzog, he is a lawyer by profession </a:t>
            </a:r>
          </a:p>
          <a:p>
            <a:pPr marL="171450" indent="-171450">
              <a:buFont typeface="Arial" panose="020B0604020202020204" pitchFamily="34" charset="0"/>
              <a:buChar char="•"/>
            </a:pPr>
            <a:r>
              <a:rPr lang="en-US" dirty="0" smtClean="0">
                <a:solidFill>
                  <a:srgbClr val="202122"/>
                </a:solidFill>
              </a:rPr>
              <a:t>His paternal grandfather, Rabbi Yitzhak </a:t>
            </a:r>
            <a:r>
              <a:rPr lang="en-US" dirty="0" err="1" smtClean="0">
                <a:solidFill>
                  <a:srgbClr val="202122"/>
                </a:solidFill>
              </a:rPr>
              <a:t>HaLevi</a:t>
            </a:r>
            <a:r>
              <a:rPr lang="en-US" dirty="0" smtClean="0">
                <a:solidFill>
                  <a:srgbClr val="202122"/>
                </a:solidFill>
              </a:rPr>
              <a:t> Herzog, was the first Chief Rabbi of Ireland from 1922 to 1935 and Ashkenazi Chief Rabbi of Israel from 1936 to 1959.</a:t>
            </a:r>
          </a:p>
          <a:p>
            <a:pPr marL="171450" indent="-171450">
              <a:buFont typeface="Arial" panose="020B0604020202020204" pitchFamily="34" charset="0"/>
              <a:buChar char="•"/>
            </a:pPr>
            <a:r>
              <a:rPr lang="en-US" dirty="0" smtClean="0">
                <a:solidFill>
                  <a:srgbClr val="202122"/>
                </a:solidFill>
              </a:rPr>
              <a:t>member </a:t>
            </a:r>
            <a:r>
              <a:rPr lang="en-US" dirty="0">
                <a:solidFill>
                  <a:srgbClr val="202122"/>
                </a:solidFill>
              </a:rPr>
              <a:t>of the Knesset from 2003 to 2018.</a:t>
            </a:r>
          </a:p>
          <a:p>
            <a:pPr marL="171450" indent="-171450">
              <a:buFont typeface="Arial" panose="020B0604020202020204" pitchFamily="34" charset="0"/>
              <a:buChar char="•"/>
            </a:pPr>
            <a:r>
              <a:rPr lang="en-US" dirty="0">
                <a:solidFill>
                  <a:srgbClr val="202122"/>
                </a:solidFill>
              </a:rPr>
              <a:t>Formerly the chairman of the Labor Party 2013 -2017</a:t>
            </a:r>
          </a:p>
          <a:p>
            <a:pPr marL="171450" indent="-171450">
              <a:buFont typeface="Arial" panose="020B0604020202020204" pitchFamily="34" charset="0"/>
              <a:buChar char="•"/>
            </a:pPr>
            <a:r>
              <a:rPr lang="en-US" dirty="0" smtClean="0">
                <a:solidFill>
                  <a:srgbClr val="202122"/>
                </a:solidFill>
              </a:rPr>
              <a:t>Herzog </a:t>
            </a:r>
            <a:r>
              <a:rPr lang="en-US" dirty="0">
                <a:solidFill>
                  <a:srgbClr val="202122"/>
                </a:solidFill>
              </a:rPr>
              <a:t>met with Palestinian President Mahmoud Abbas to pledge his support for the two-state solution.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1264254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799"/>
            <a:ext cx="6232525" cy="4570413"/>
          </a:xfrm>
        </p:spPr>
        <p:txBody>
          <a:bodyPr/>
          <a:lstStyle/>
          <a:p>
            <a:r>
              <a:rPr lang="en-US" sz="1100" dirty="0">
                <a:hlinkClick r:id="rId3"/>
              </a:rPr>
              <a:t>https://www.templeinstitute.org/new-location.htm</a:t>
            </a:r>
            <a:r>
              <a:rPr lang="en-US" sz="1100" dirty="0"/>
              <a:t>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3396236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 xmlns:p14="http://schemas.microsoft.com/office/powerpoint/2010/main" val="1021886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 xmlns:p14="http://schemas.microsoft.com/office/powerpoint/2010/main" val="142105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http://www.messengerofthename.com/wp-content/uploads/2015/03/Tabernacle1.png</a:t>
            </a:r>
            <a:endParaRPr lang="en-US" sz="1050" dirty="0"/>
          </a:p>
          <a:p>
            <a:r>
              <a:rPr lang="en-US" dirty="0"/>
              <a:t>This rendering has a simple table, and simple loaves.   One interpretation.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693926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Solid gold slab.  About 3” thick.</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Holiest place in the Jewish universe.</a:t>
            </a:r>
          </a:p>
          <a:p>
            <a:r>
              <a:rPr lang="en-US" dirty="0" smtClean="0"/>
              <a:t>I heard about such as a child in Hebrew school.  But not told more. Longing stirred.  Thought maybe it was behind the Torah cabinet.  </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smtClean="0"/>
              <a:t>Kaporet</a:t>
            </a:r>
            <a:r>
              <a:rPr lang="en-US" dirty="0" smtClean="0"/>
              <a:t> key phrase.</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https://static.wixstatic.com/media/3ba141_b77acd4032b540f1a27a2bea286a01da~mv2.jpg/v1/fit/w_500,h_500,q_90/file.jpg</a:t>
            </a:r>
            <a:endParaRPr lang="en-US" sz="1050"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hlinkClick r:id="rId3"/>
              </a:rPr>
              <a:t>https://</a:t>
            </a:r>
            <a:r>
              <a:rPr lang="en-US" sz="1050" dirty="0" smtClean="0">
                <a:hlinkClick r:id="rId3"/>
              </a:rPr>
              <a:t>static.wixstatic.com/media/3ba141_5232b66231dd4da9bd32a64d17a90e07~mv2_d_3202_2530_s_4_2.jpg/v1/fill/w_3202,h_2530,al_c,q_85/3ba141_5232b66231dd4da9bd32a64d17a90e07~mv2_d_3202_2530_s_4_2.jpg</a:t>
            </a:r>
            <a:endParaRPr lang="en-US" sz="1050" dirty="0" smtClean="0"/>
          </a:p>
          <a:p>
            <a:endParaRPr lang="en-US" dirty="0" smtClean="0"/>
          </a:p>
          <a:p>
            <a:r>
              <a:rPr lang="en-US" dirty="0" smtClean="0"/>
              <a:t>Looks wonderful, dancing, </a:t>
            </a:r>
            <a:r>
              <a:rPr lang="en-US" dirty="0" err="1" smtClean="0"/>
              <a:t>shofar</a:t>
            </a:r>
            <a:r>
              <a:rPr lang="en-US" dirty="0" smtClean="0"/>
              <a:t>, but bogus.  </a:t>
            </a:r>
            <a:r>
              <a:rPr lang="en-US" dirty="0" err="1" smtClean="0"/>
              <a:t>Aron</a:t>
            </a:r>
            <a:r>
              <a:rPr lang="en-US" dirty="0" smtClean="0"/>
              <a:t>/Ark was covered when carried.</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https://kifakz.github.io/eng/bible/stern/stern_evreyam_09.html</a:t>
            </a:r>
            <a:endParaRPr lang="en-US" sz="1050"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smtClean="0"/>
              <a:t>https://static.wixstatic.com/media/3ba141_b77acd4032b540f1a27a2bea286a01da~mv2.jpg/v1/fit/w_500,h_500,q_90/file.jpg</a:t>
            </a:r>
            <a:endParaRPr lang="en-US" sz="1050"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smtClean="0"/>
              <a:t>Ayelet</a:t>
            </a:r>
            <a:r>
              <a:rPr lang="en-US" dirty="0" smtClean="0"/>
              <a:t> was traumatized by</a:t>
            </a:r>
            <a:r>
              <a:rPr lang="en-US" baseline="0" dirty="0" smtClean="0"/>
              <a:t> the death of her brother in war in Israel, and entered a yeshiva for women to try to find meaning and Shalom.   There a visiting rabbi spoke on this </a:t>
            </a:r>
            <a:r>
              <a:rPr lang="en-US" baseline="0" dirty="0" smtClean="0"/>
              <a:t>verse...</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The Rabbi taught </a:t>
            </a:r>
            <a:r>
              <a:rPr lang="en-US" dirty="0" smtClean="0"/>
              <a:t>that it didn’t just mean “in the tent, </a:t>
            </a:r>
            <a:r>
              <a:rPr lang="en-US" dirty="0" err="1" smtClean="0"/>
              <a:t>mishkan</a:t>
            </a:r>
            <a:r>
              <a:rPr lang="en-US" dirty="0" smtClean="0"/>
              <a:t>.</a:t>
            </a:r>
            <a:r>
              <a:rPr lang="en-US" dirty="0" smtClean="0"/>
              <a:t> </a:t>
            </a:r>
            <a:r>
              <a:rPr lang="en-US" dirty="0" smtClean="0"/>
              <a:t>  Rather inside each of us, our inner being, our heart.  But only a few are worthy.”  </a:t>
            </a:r>
            <a:r>
              <a:rPr lang="en-US" dirty="0" err="1" smtClean="0"/>
              <a:t>Ayelet</a:t>
            </a:r>
            <a:r>
              <a:rPr lang="en-US" dirty="0" smtClean="0"/>
              <a:t> determined to be among that few.   Eventually came to faith in </a:t>
            </a:r>
            <a:r>
              <a:rPr lang="en-US" dirty="0" err="1" smtClean="0"/>
              <a:t>Yeshua</a:t>
            </a:r>
            <a:r>
              <a:rPr lang="en-US" dirty="0" smtClean="0"/>
              <a:t> WHILE a yeshiva student!</a:t>
            </a:r>
            <a:r>
              <a:rPr lang="en-US" dirty="0" smtClean="0"/>
              <a:t> </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 xmlns:p14="http://schemas.microsoft.com/office/powerpoint/2010/main" val="3786507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Do you suffer accusations, </a:t>
            </a:r>
          </a:p>
          <a:p>
            <a:pPr>
              <a:buFont typeface="Arial" pitchFamily="34" charset="0"/>
              <a:buChar char="•"/>
            </a:pPr>
            <a:r>
              <a:rPr lang="en-US" dirty="0" smtClean="0"/>
              <a:t>false</a:t>
            </a:r>
            <a:r>
              <a:rPr lang="en-US" baseline="0" dirty="0" smtClean="0"/>
              <a:t> guilt from the enemy internally?</a:t>
            </a:r>
          </a:p>
          <a:p>
            <a:pPr>
              <a:buFont typeface="Arial" pitchFamily="34" charset="0"/>
              <a:buChar char="•"/>
            </a:pPr>
            <a:r>
              <a:rPr lang="en-US" dirty="0" smtClean="0"/>
              <a:t>Real guilt from the past?</a:t>
            </a:r>
          </a:p>
          <a:p>
            <a:pPr>
              <a:buFont typeface="Arial" pitchFamily="34" charset="0"/>
              <a:buChar char="•"/>
            </a:pPr>
            <a:r>
              <a:rPr lang="en-US" dirty="0" smtClean="0"/>
              <a:t>False or real accusations and condemnation from people?</a:t>
            </a:r>
          </a:p>
          <a:p>
            <a:pPr>
              <a:buFont typeface="Arial" pitchFamily="34" charset="0"/>
              <a:buChar char="•"/>
            </a:pPr>
            <a:r>
              <a:rPr lang="en-US" dirty="0" smtClean="0"/>
              <a:t>Suspicions and accusations of other people?</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When you are in the thick</a:t>
            </a:r>
            <a:r>
              <a:rPr lang="en-US" baseline="0" dirty="0" smtClean="0"/>
              <a:t> of accusations, internally or from people or toward people: Overcame…</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09.02-05 Holy of Holies</a:t>
            </a:r>
          </a:p>
        </p:txBody>
      </p:sp>
      <p:sp>
        <p:nvSpPr>
          <p:cNvPr id="5" name="Rectangle 3"/>
          <p:cNvSpPr>
            <a:spLocks noGrp="1" noChangeArrowheads="1"/>
          </p:cNvSpPr>
          <p:nvPr>
            <p:ph type="dt" idx="1"/>
          </p:nvPr>
        </p:nvSpPr>
        <p:spPr>
          <a:ln/>
        </p:spPr>
        <p:txBody>
          <a:bodyPr/>
          <a:lstStyle/>
          <a:p>
            <a:r>
              <a:rPr lang="en-US" altLang="en-US">
                <a:solidFill>
                  <a:prstClr val="white"/>
                </a:solidFill>
              </a:rPr>
              <a:t>June 12,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0" dirty="0"/>
          </a:p>
        </p:txBody>
      </p:sp>
      <p:cxnSp>
        <p:nvCxnSpPr>
          <p:cNvPr id="3" name="Straight Connector 2">
            <a:extLst>
              <a:ext uri="{FF2B5EF4-FFF2-40B4-BE49-F238E27FC236}">
                <a16:creationId xmlns=""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smtClean="0"/>
              <a:t>Yeshua</a:t>
            </a:r>
            <a:r>
              <a:rPr lang="en-US" dirty="0" smtClean="0"/>
              <a:t> is the One seated on the throne,</a:t>
            </a:r>
            <a:r>
              <a:rPr lang="en-US" baseline="0" dirty="0" smtClean="0"/>
              <a:t> before Whom the seraphim cry out “Holy” </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 xmlns:p14="http://schemas.microsoft.com/office/powerpoint/2010/main" val="3786507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kern="1200" dirty="0" smtClean="0">
                <a:solidFill>
                  <a:schemeClr val="tx1"/>
                </a:solidFill>
                <a:latin typeface="Arial Rounded MT Bold" pitchFamily="34" charset="0"/>
                <a:ea typeface="+mn-ea"/>
                <a:cs typeface="Arial" charset="0"/>
              </a:rPr>
              <a:t>T. Bab. </a:t>
            </a:r>
            <a:r>
              <a:rPr lang="en-US" sz="2000" b="0" i="0" kern="1200" dirty="0" err="1" smtClean="0">
                <a:solidFill>
                  <a:schemeClr val="tx1"/>
                </a:solidFill>
                <a:latin typeface="Arial Rounded MT Bold" pitchFamily="34" charset="0"/>
                <a:ea typeface="+mn-ea"/>
                <a:cs typeface="Arial" charset="0"/>
              </a:rPr>
              <a:t>Yoma</a:t>
            </a:r>
            <a:r>
              <a:rPr lang="en-US" sz="2000" b="0" i="0" kern="1200" dirty="0" smtClean="0">
                <a:solidFill>
                  <a:schemeClr val="tx1"/>
                </a:solidFill>
                <a:latin typeface="Arial Rounded MT Bold" pitchFamily="34" charset="0"/>
                <a:ea typeface="+mn-ea"/>
                <a:cs typeface="Arial" charset="0"/>
              </a:rPr>
              <a:t>, fol. 53. 2. Seder </a:t>
            </a:r>
            <a:r>
              <a:rPr lang="en-US" sz="2000" b="0" i="0" kern="1200" dirty="0" err="1" smtClean="0">
                <a:solidFill>
                  <a:schemeClr val="tx1"/>
                </a:solidFill>
                <a:latin typeface="Arial Rounded MT Bold" pitchFamily="34" charset="0"/>
                <a:ea typeface="+mn-ea"/>
                <a:cs typeface="Arial" charset="0"/>
              </a:rPr>
              <a:t>Olam</a:t>
            </a:r>
            <a:r>
              <a:rPr lang="en-US" sz="2000" b="0" i="0" kern="1200" dirty="0" smtClean="0">
                <a:solidFill>
                  <a:schemeClr val="tx1"/>
                </a:solidFill>
                <a:latin typeface="Arial Rounded MT Bold" pitchFamily="34" charset="0"/>
                <a:ea typeface="+mn-ea"/>
                <a:cs typeface="Arial" charset="0"/>
              </a:rPr>
              <a:t> </a:t>
            </a:r>
            <a:r>
              <a:rPr lang="en-US" sz="2000" b="0" i="0" kern="1200" dirty="0" err="1" smtClean="0">
                <a:solidFill>
                  <a:schemeClr val="tx1"/>
                </a:solidFill>
                <a:latin typeface="Arial Rounded MT Bold" pitchFamily="34" charset="0"/>
                <a:ea typeface="+mn-ea"/>
                <a:cs typeface="Arial" charset="0"/>
              </a:rPr>
              <a:t>Rabba</a:t>
            </a:r>
            <a:r>
              <a:rPr lang="en-US" sz="2000" b="0" i="0" kern="1200" dirty="0" smtClean="0">
                <a:solidFill>
                  <a:schemeClr val="tx1"/>
                </a:solidFill>
                <a:latin typeface="Arial Rounded MT Bold" pitchFamily="34" charset="0"/>
                <a:ea typeface="+mn-ea"/>
                <a:cs typeface="Arial" charset="0"/>
              </a:rPr>
              <a:t>, c. 25. T. </a:t>
            </a:r>
            <a:r>
              <a:rPr lang="en-US" sz="2000" b="0" i="0" kern="1200" dirty="0" err="1" smtClean="0">
                <a:solidFill>
                  <a:schemeClr val="tx1"/>
                </a:solidFill>
                <a:latin typeface="Arial Rounded MT Bold" pitchFamily="34" charset="0"/>
                <a:ea typeface="+mn-ea"/>
                <a:cs typeface="Arial" charset="0"/>
              </a:rPr>
              <a:t>Hieros</a:t>
            </a:r>
            <a:r>
              <a:rPr lang="en-US" sz="2000" b="0" i="0" kern="1200" dirty="0" smtClean="0">
                <a:solidFill>
                  <a:schemeClr val="tx1"/>
                </a:solidFill>
                <a:latin typeface="Arial Rounded MT Bold" pitchFamily="34" charset="0"/>
                <a:ea typeface="+mn-ea"/>
                <a:cs typeface="Arial" charset="0"/>
              </a:rPr>
              <a:t>. </a:t>
            </a:r>
            <a:r>
              <a:rPr lang="en-US" sz="2000" b="0" i="0" kern="1200" dirty="0" err="1" smtClean="0">
                <a:solidFill>
                  <a:schemeClr val="tx1"/>
                </a:solidFill>
                <a:latin typeface="Arial Rounded MT Bold" pitchFamily="34" charset="0"/>
                <a:ea typeface="+mn-ea"/>
                <a:cs typeface="Arial" charset="0"/>
              </a:rPr>
              <a:t>Shekalim</a:t>
            </a:r>
            <a:r>
              <a:rPr lang="en-US" sz="2000" b="0" i="0" kern="1200" dirty="0" smtClean="0">
                <a:solidFill>
                  <a:schemeClr val="tx1"/>
                </a:solidFill>
                <a:latin typeface="Arial Rounded MT Bold" pitchFamily="34" charset="0"/>
                <a:ea typeface="+mn-ea"/>
                <a:cs typeface="Arial" charset="0"/>
              </a:rPr>
              <a:t>, fol. 49. 3.</a:t>
            </a:r>
          </a:p>
          <a:p>
            <a:r>
              <a:rPr lang="it-IT" sz="2000" b="0" i="0" kern="1200" dirty="0" smtClean="0">
                <a:solidFill>
                  <a:schemeClr val="tx1"/>
                </a:solidFill>
                <a:latin typeface="Arial Rounded MT Bold" pitchFamily="34" charset="0"/>
                <a:ea typeface="+mn-ea"/>
                <a:cs typeface="Arial" charset="0"/>
              </a:rPr>
              <a:t> Joseph ben Gorion, l. 1. c. 17. 2 Maccab. ii. 4, 5.</a:t>
            </a:r>
          </a:p>
          <a:p>
            <a:r>
              <a:rPr lang="en-US" sz="2000" b="0" i="0" kern="1200" dirty="0" smtClean="0">
                <a:solidFill>
                  <a:schemeClr val="tx1"/>
                </a:solidFill>
                <a:latin typeface="Arial Rounded MT Bold" pitchFamily="34" charset="0"/>
                <a:ea typeface="+mn-ea"/>
                <a:cs typeface="Arial" charset="0"/>
              </a:rPr>
              <a:t>T. </a:t>
            </a:r>
            <a:r>
              <a:rPr lang="en-US" sz="2000" b="0" i="0" kern="1200" dirty="0" err="1" smtClean="0">
                <a:solidFill>
                  <a:schemeClr val="tx1"/>
                </a:solidFill>
                <a:latin typeface="Arial Rounded MT Bold" pitchFamily="34" charset="0"/>
                <a:ea typeface="+mn-ea"/>
                <a:cs typeface="Arial" charset="0"/>
              </a:rPr>
              <a:t>Hieros</a:t>
            </a:r>
            <a:r>
              <a:rPr lang="en-US" sz="2000" b="0" i="0" kern="1200" dirty="0" smtClean="0">
                <a:solidFill>
                  <a:schemeClr val="tx1"/>
                </a:solidFill>
                <a:latin typeface="Arial Rounded MT Bold" pitchFamily="34" charset="0"/>
                <a:ea typeface="+mn-ea"/>
                <a:cs typeface="Arial" charset="0"/>
              </a:rPr>
              <a:t>. </a:t>
            </a:r>
            <a:r>
              <a:rPr lang="en-US" sz="2000" b="0" i="0" kern="1200" dirty="0" err="1" smtClean="0">
                <a:solidFill>
                  <a:schemeClr val="tx1"/>
                </a:solidFill>
                <a:latin typeface="Arial Rounded MT Bold" pitchFamily="34" charset="0"/>
                <a:ea typeface="+mn-ea"/>
                <a:cs typeface="Arial" charset="0"/>
              </a:rPr>
              <a:t>Sota</a:t>
            </a:r>
            <a:r>
              <a:rPr lang="en-US" sz="2000" b="0" i="0" kern="1200" dirty="0" smtClean="0">
                <a:solidFill>
                  <a:schemeClr val="tx1"/>
                </a:solidFill>
                <a:latin typeface="Arial Rounded MT Bold" pitchFamily="34" charset="0"/>
                <a:ea typeface="+mn-ea"/>
                <a:cs typeface="Arial" charset="0"/>
              </a:rPr>
              <a:t>, fol. 22. 3. T. Bab. </a:t>
            </a:r>
            <a:r>
              <a:rPr lang="en-US" sz="2000" b="0" i="0" kern="1200" dirty="0" err="1" smtClean="0">
                <a:solidFill>
                  <a:schemeClr val="tx1"/>
                </a:solidFill>
                <a:latin typeface="Arial Rounded MT Bold" pitchFamily="34" charset="0"/>
                <a:ea typeface="+mn-ea"/>
                <a:cs typeface="Arial" charset="0"/>
              </a:rPr>
              <a:t>Ceritot</a:t>
            </a:r>
            <a:r>
              <a:rPr lang="en-US" sz="2000" b="0" i="0" kern="1200" dirty="0" smtClean="0">
                <a:solidFill>
                  <a:schemeClr val="tx1"/>
                </a:solidFill>
                <a:latin typeface="Arial Rounded MT Bold" pitchFamily="34" charset="0"/>
                <a:ea typeface="+mn-ea"/>
                <a:cs typeface="Arial" charset="0"/>
              </a:rPr>
              <a:t>, fol. 5. 2. </a:t>
            </a:r>
            <a:r>
              <a:rPr lang="en-US" sz="2000" b="0" i="0" kern="1200" dirty="0" err="1" smtClean="0">
                <a:solidFill>
                  <a:schemeClr val="tx1"/>
                </a:solidFill>
                <a:latin typeface="Arial Rounded MT Bold" pitchFamily="34" charset="0"/>
                <a:ea typeface="+mn-ea"/>
                <a:cs typeface="Arial" charset="0"/>
              </a:rPr>
              <a:t>Maimon</a:t>
            </a:r>
            <a:r>
              <a:rPr lang="en-US" sz="2000" b="0" i="0" kern="1200" dirty="0" smtClean="0">
                <a:solidFill>
                  <a:schemeClr val="tx1"/>
                </a:solidFill>
                <a:latin typeface="Arial Rounded MT Bold" pitchFamily="34" charset="0"/>
                <a:ea typeface="+mn-ea"/>
                <a:cs typeface="Arial" charset="0"/>
              </a:rPr>
              <a:t>. Beth </a:t>
            </a:r>
            <a:r>
              <a:rPr lang="en-US" sz="2000" b="0" i="0" kern="1200" dirty="0" err="1" smtClean="0">
                <a:solidFill>
                  <a:schemeClr val="tx1"/>
                </a:solidFill>
                <a:latin typeface="Arial Rounded MT Bold" pitchFamily="34" charset="0"/>
                <a:ea typeface="+mn-ea"/>
                <a:cs typeface="Arial" charset="0"/>
              </a:rPr>
              <a:t>Habbechira</a:t>
            </a:r>
            <a:r>
              <a:rPr lang="en-US" sz="2000" b="0" i="0" kern="1200" dirty="0" smtClean="0">
                <a:solidFill>
                  <a:schemeClr val="tx1"/>
                </a:solidFill>
                <a:latin typeface="Arial Rounded MT Bold" pitchFamily="34" charset="0"/>
                <a:ea typeface="+mn-ea"/>
                <a:cs typeface="Arial" charset="0"/>
              </a:rPr>
              <a:t>, c. 4. sect. 1.</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2000" b="0" i="0" kern="1200" dirty="0" smtClean="0">
                <a:solidFill>
                  <a:schemeClr val="tx1"/>
                </a:solidFill>
                <a:latin typeface="Arial Rounded MT Bold" pitchFamily="34" charset="0"/>
                <a:ea typeface="+mn-ea"/>
                <a:cs typeface="Arial" charset="0"/>
              </a:rPr>
              <a:t>T. Bab. </a:t>
            </a:r>
            <a:r>
              <a:rPr lang="en-US" sz="2000" b="0" i="0" kern="1200" dirty="0" err="1" smtClean="0">
                <a:solidFill>
                  <a:schemeClr val="tx1"/>
                </a:solidFill>
                <a:latin typeface="Arial Rounded MT Bold" pitchFamily="34" charset="0"/>
                <a:ea typeface="+mn-ea"/>
                <a:cs typeface="Arial" charset="0"/>
              </a:rPr>
              <a:t>Yoma</a:t>
            </a:r>
            <a:r>
              <a:rPr lang="en-US" sz="2000" b="0" i="0" kern="1200" dirty="0" smtClean="0">
                <a:solidFill>
                  <a:schemeClr val="tx1"/>
                </a:solidFill>
                <a:latin typeface="Arial Rounded MT Bold" pitchFamily="34" charset="0"/>
                <a:ea typeface="+mn-ea"/>
                <a:cs typeface="Arial" charset="0"/>
              </a:rPr>
              <a:t>, fol. 53. 2. Seder </a:t>
            </a:r>
            <a:r>
              <a:rPr lang="en-US" sz="2000" b="0" i="0" kern="1200" dirty="0" err="1" smtClean="0">
                <a:solidFill>
                  <a:schemeClr val="tx1"/>
                </a:solidFill>
                <a:latin typeface="Arial Rounded MT Bold" pitchFamily="34" charset="0"/>
                <a:ea typeface="+mn-ea"/>
                <a:cs typeface="Arial" charset="0"/>
              </a:rPr>
              <a:t>Olam</a:t>
            </a:r>
            <a:r>
              <a:rPr lang="en-US" sz="2000" b="0" i="0" kern="1200" dirty="0" smtClean="0">
                <a:solidFill>
                  <a:schemeClr val="tx1"/>
                </a:solidFill>
                <a:latin typeface="Arial Rounded MT Bold" pitchFamily="34" charset="0"/>
                <a:ea typeface="+mn-ea"/>
                <a:cs typeface="Arial" charset="0"/>
              </a:rPr>
              <a:t> </a:t>
            </a:r>
            <a:r>
              <a:rPr lang="en-US" sz="2000" b="0" i="0" kern="1200" dirty="0" err="1" smtClean="0">
                <a:solidFill>
                  <a:schemeClr val="tx1"/>
                </a:solidFill>
                <a:latin typeface="Arial Rounded MT Bold" pitchFamily="34" charset="0"/>
                <a:ea typeface="+mn-ea"/>
                <a:cs typeface="Arial" charset="0"/>
              </a:rPr>
              <a:t>Rabba</a:t>
            </a:r>
            <a:r>
              <a:rPr lang="en-US" sz="2000" b="0" i="0" kern="1200" dirty="0" smtClean="0">
                <a:solidFill>
                  <a:schemeClr val="tx1"/>
                </a:solidFill>
                <a:latin typeface="Arial Rounded MT Bold" pitchFamily="34" charset="0"/>
                <a:ea typeface="+mn-ea"/>
                <a:cs typeface="Arial" charset="0"/>
              </a:rPr>
              <a:t>, c. 25. T. </a:t>
            </a:r>
            <a:r>
              <a:rPr lang="en-US" sz="2000" b="0" i="0" kern="1200" dirty="0" err="1" smtClean="0">
                <a:solidFill>
                  <a:schemeClr val="tx1"/>
                </a:solidFill>
                <a:latin typeface="Arial Rounded MT Bold" pitchFamily="34" charset="0"/>
                <a:ea typeface="+mn-ea"/>
                <a:cs typeface="Arial" charset="0"/>
              </a:rPr>
              <a:t>Hieros</a:t>
            </a:r>
            <a:r>
              <a:rPr lang="en-US" sz="2000" b="0" i="0" kern="1200" dirty="0" smtClean="0">
                <a:solidFill>
                  <a:schemeClr val="tx1"/>
                </a:solidFill>
                <a:latin typeface="Arial Rounded MT Bold" pitchFamily="34" charset="0"/>
                <a:ea typeface="+mn-ea"/>
                <a:cs typeface="Arial" charset="0"/>
              </a:rPr>
              <a:t>. </a:t>
            </a:r>
            <a:r>
              <a:rPr lang="en-US" sz="2000" b="0" i="0" kern="1200" dirty="0" err="1" smtClean="0">
                <a:solidFill>
                  <a:schemeClr val="tx1"/>
                </a:solidFill>
                <a:latin typeface="Arial Rounded MT Bold" pitchFamily="34" charset="0"/>
                <a:ea typeface="+mn-ea"/>
                <a:cs typeface="Arial" charset="0"/>
              </a:rPr>
              <a:t>Shekalim</a:t>
            </a:r>
            <a:r>
              <a:rPr lang="en-US" sz="2000" b="0" i="0" kern="1200" dirty="0" smtClean="0">
                <a:solidFill>
                  <a:schemeClr val="tx1"/>
                </a:solidFill>
                <a:latin typeface="Arial Rounded MT Bold" pitchFamily="34" charset="0"/>
                <a:ea typeface="+mn-ea"/>
                <a:cs typeface="Arial" charset="0"/>
              </a:rPr>
              <a:t>, fol. 49. 3.</a:t>
            </a:r>
          </a:p>
          <a:p>
            <a:r>
              <a:rPr lang="it-IT" sz="2000" b="0" i="0" kern="1200" dirty="0" smtClean="0">
                <a:solidFill>
                  <a:schemeClr val="tx1"/>
                </a:solidFill>
                <a:latin typeface="Arial Rounded MT Bold" pitchFamily="34" charset="0"/>
                <a:ea typeface="+mn-ea"/>
                <a:cs typeface="Arial" charset="0"/>
              </a:rPr>
              <a:t> Joseph ben Gorion, l. 1. c. 17. 2 Maccab. ii. 4, 5.</a:t>
            </a:r>
          </a:p>
          <a:p>
            <a:r>
              <a:rPr lang="en-US" sz="2000" b="0" i="0" kern="1200" dirty="0" smtClean="0">
                <a:solidFill>
                  <a:schemeClr val="tx1"/>
                </a:solidFill>
                <a:latin typeface="Arial Rounded MT Bold" pitchFamily="34" charset="0"/>
                <a:ea typeface="+mn-ea"/>
                <a:cs typeface="Arial" charset="0"/>
              </a:rPr>
              <a:t>T. </a:t>
            </a:r>
            <a:r>
              <a:rPr lang="en-US" sz="2000" b="0" i="0" kern="1200" dirty="0" err="1" smtClean="0">
                <a:solidFill>
                  <a:schemeClr val="tx1"/>
                </a:solidFill>
                <a:latin typeface="Arial Rounded MT Bold" pitchFamily="34" charset="0"/>
                <a:ea typeface="+mn-ea"/>
                <a:cs typeface="Arial" charset="0"/>
              </a:rPr>
              <a:t>Hieros</a:t>
            </a:r>
            <a:r>
              <a:rPr lang="en-US" sz="2000" b="0" i="0" kern="1200" dirty="0" smtClean="0">
                <a:solidFill>
                  <a:schemeClr val="tx1"/>
                </a:solidFill>
                <a:latin typeface="Arial Rounded MT Bold" pitchFamily="34" charset="0"/>
                <a:ea typeface="+mn-ea"/>
                <a:cs typeface="Arial" charset="0"/>
              </a:rPr>
              <a:t>. </a:t>
            </a:r>
            <a:r>
              <a:rPr lang="en-US" sz="2000" b="0" i="0" kern="1200" dirty="0" err="1" smtClean="0">
                <a:solidFill>
                  <a:schemeClr val="tx1"/>
                </a:solidFill>
                <a:latin typeface="Arial Rounded MT Bold" pitchFamily="34" charset="0"/>
                <a:ea typeface="+mn-ea"/>
                <a:cs typeface="Arial" charset="0"/>
              </a:rPr>
              <a:t>Sota</a:t>
            </a:r>
            <a:r>
              <a:rPr lang="en-US" sz="2000" b="0" i="0" kern="1200" dirty="0" smtClean="0">
                <a:solidFill>
                  <a:schemeClr val="tx1"/>
                </a:solidFill>
                <a:latin typeface="Arial Rounded MT Bold" pitchFamily="34" charset="0"/>
                <a:ea typeface="+mn-ea"/>
                <a:cs typeface="Arial" charset="0"/>
              </a:rPr>
              <a:t>, fol. 22. 3. T. Bab. </a:t>
            </a:r>
            <a:r>
              <a:rPr lang="en-US" sz="2000" b="0" i="0" kern="1200" dirty="0" err="1" smtClean="0">
                <a:solidFill>
                  <a:schemeClr val="tx1"/>
                </a:solidFill>
                <a:latin typeface="Arial Rounded MT Bold" pitchFamily="34" charset="0"/>
                <a:ea typeface="+mn-ea"/>
                <a:cs typeface="Arial" charset="0"/>
              </a:rPr>
              <a:t>Ceritot</a:t>
            </a:r>
            <a:r>
              <a:rPr lang="en-US" sz="2000" b="0" i="0" kern="1200" dirty="0" smtClean="0">
                <a:solidFill>
                  <a:schemeClr val="tx1"/>
                </a:solidFill>
                <a:latin typeface="Arial Rounded MT Bold" pitchFamily="34" charset="0"/>
                <a:ea typeface="+mn-ea"/>
                <a:cs typeface="Arial" charset="0"/>
              </a:rPr>
              <a:t>, fol. 5. 2. </a:t>
            </a:r>
            <a:r>
              <a:rPr lang="en-US" sz="2000" b="0" i="0" kern="1200" dirty="0" err="1" smtClean="0">
                <a:solidFill>
                  <a:schemeClr val="tx1"/>
                </a:solidFill>
                <a:latin typeface="Arial Rounded MT Bold" pitchFamily="34" charset="0"/>
                <a:ea typeface="+mn-ea"/>
                <a:cs typeface="Arial" charset="0"/>
              </a:rPr>
              <a:t>Maimon</a:t>
            </a:r>
            <a:r>
              <a:rPr lang="en-US" sz="2000" b="0" i="0" kern="1200" dirty="0" smtClean="0">
                <a:solidFill>
                  <a:schemeClr val="tx1"/>
                </a:solidFill>
                <a:latin typeface="Arial Rounded MT Bold" pitchFamily="34" charset="0"/>
                <a:ea typeface="+mn-ea"/>
                <a:cs typeface="Arial" charset="0"/>
              </a:rPr>
              <a:t>. Beth </a:t>
            </a:r>
            <a:r>
              <a:rPr lang="en-US" sz="2000" b="0" i="0" kern="1200" dirty="0" err="1" smtClean="0">
                <a:solidFill>
                  <a:schemeClr val="tx1"/>
                </a:solidFill>
                <a:latin typeface="Arial Rounded MT Bold" pitchFamily="34" charset="0"/>
                <a:ea typeface="+mn-ea"/>
                <a:cs typeface="Arial" charset="0"/>
              </a:rPr>
              <a:t>Habbechira</a:t>
            </a:r>
            <a:r>
              <a:rPr lang="en-US" sz="2000" b="0" i="0" kern="1200" dirty="0" smtClean="0">
                <a:solidFill>
                  <a:schemeClr val="tx1"/>
                </a:solidFill>
                <a:latin typeface="Arial Rounded MT Bold" pitchFamily="34" charset="0"/>
                <a:ea typeface="+mn-ea"/>
                <a:cs typeface="Arial" charset="0"/>
              </a:rPr>
              <a:t>, c. 4. sect. </a:t>
            </a:r>
            <a:r>
              <a:rPr lang="en-US" sz="2000" b="0" i="0" kern="1200" smtClean="0">
                <a:solidFill>
                  <a:schemeClr val="tx1"/>
                </a:solidFill>
                <a:latin typeface="Arial Rounded MT Bold" pitchFamily="34" charset="0"/>
                <a:ea typeface="+mn-ea"/>
                <a:cs typeface="Arial" charset="0"/>
              </a:rPr>
              <a:t>1.</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I heard him say on a tour that there was a crew that determined</a:t>
            </a:r>
            <a:r>
              <a:rPr lang="en-US" baseline="0" dirty="0" smtClean="0"/>
              <a:t> the location under the Temple Mount, </a:t>
            </a:r>
            <a:r>
              <a:rPr lang="en-US" baseline="0" dirty="0" err="1" smtClean="0"/>
              <a:t>Har</a:t>
            </a:r>
            <a:r>
              <a:rPr lang="en-US" baseline="0" dirty="0" smtClean="0"/>
              <a:t> </a:t>
            </a:r>
            <a:r>
              <a:rPr lang="en-US" baseline="0" dirty="0" err="1" smtClean="0"/>
              <a:t>HaBayit</a:t>
            </a:r>
            <a:r>
              <a:rPr lang="en-US" baseline="0" dirty="0" smtClean="0"/>
              <a:t>, and they started to excavate from the west, but some of the laborers were Arab Muslim, and reported the digging to the </a:t>
            </a:r>
            <a:r>
              <a:rPr lang="en-US" baseline="0" dirty="0" err="1" smtClean="0"/>
              <a:t>Waqf</a:t>
            </a:r>
            <a:r>
              <a:rPr lang="en-US" baseline="0" dirty="0" smtClean="0"/>
              <a:t>, which brought in concrete trucks to block it.  BUT the Ark, </a:t>
            </a:r>
            <a:r>
              <a:rPr lang="en-US" baseline="0" dirty="0" err="1" smtClean="0"/>
              <a:t>Aron</a:t>
            </a:r>
            <a:r>
              <a:rPr lang="en-US" baseline="0" dirty="0" smtClean="0"/>
              <a:t>, is safe.  If it’s found, it’s a political bomb.   Can’t be stored in just a warehouse, must build the Temple.   </a:t>
            </a:r>
          </a:p>
          <a:p>
            <a:r>
              <a:rPr lang="en-US" baseline="0" dirty="0" smtClean="0"/>
              <a:t>Also Ethiopia, France, Dead Sea caves, Turkey, S. Egypt, Japan, Scotland</a:t>
            </a:r>
          </a:p>
          <a:p>
            <a:r>
              <a:rPr lang="en-US" dirty="0" smtClean="0"/>
              <a:t>https://listverse.com/2020/06/16/top-10-possible-locations-of-the-ark-of-the-covenant/</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 xmlns:p14="http://schemas.microsoft.com/office/powerpoint/2010/main" val="27647730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799"/>
            <a:ext cx="6232525" cy="4570413"/>
          </a:xfrm>
        </p:spPr>
        <p:txBody>
          <a:bodyPr/>
          <a:lstStyle/>
          <a:p>
            <a:r>
              <a:rPr lang="en-US" sz="1100" dirty="0">
                <a:hlinkClick r:id="rId3"/>
              </a:rPr>
              <a:t>https://www.templeinstitute.org/new-location.htm</a:t>
            </a:r>
            <a:r>
              <a:rPr lang="en-US" sz="1100" dirty="0"/>
              <a:t>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33962362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09.02-05 Holy of Holies</a:t>
            </a:r>
          </a:p>
        </p:txBody>
      </p:sp>
      <p:sp>
        <p:nvSpPr>
          <p:cNvPr id="5" name="Rectangle 3"/>
          <p:cNvSpPr>
            <a:spLocks noGrp="1" noChangeArrowheads="1"/>
          </p:cNvSpPr>
          <p:nvPr>
            <p:ph type="dt" idx="1"/>
          </p:nvPr>
        </p:nvSpPr>
        <p:spPr>
          <a:ln/>
        </p:spPr>
        <p:txBody>
          <a:bodyPr/>
          <a:lstStyle/>
          <a:p>
            <a:r>
              <a:rPr lang="en-US" altLang="en-US">
                <a:solidFill>
                  <a:prstClr val="white"/>
                </a:solidFill>
              </a:rPr>
              <a:t>June 12,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0" dirty="0"/>
          </a:p>
        </p:txBody>
      </p:sp>
      <p:cxnSp>
        <p:nvCxnSpPr>
          <p:cNvPr id="3" name="Straight Connector 2">
            <a:extLst>
              <a:ext uri="{FF2B5EF4-FFF2-40B4-BE49-F238E27FC236}">
                <a16:creationId xmlns=""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22" name="Rectangle 2"/>
          <p:cNvSpPr>
            <a:spLocks noGrp="1" noRot="1" noChangeAspect="1" noChangeArrowheads="1" noTextEdit="1"/>
          </p:cNvSpPr>
          <p:nvPr>
            <p:ph type="sldImg"/>
          </p:nvPr>
        </p:nvSpPr>
        <p:spPr>
          <a:ln/>
        </p:spPr>
      </p:sp>
      <p:sp>
        <p:nvSpPr>
          <p:cNvPr id="1566723" name="Rectangle 3"/>
          <p:cNvSpPr>
            <a:spLocks noGrp="1" noChangeArrowheads="1"/>
          </p:cNvSpPr>
          <p:nvPr>
            <p:ph type="body" idx="1"/>
          </p:nvPr>
        </p:nvSpPr>
        <p:spPr/>
        <p:txBody>
          <a:bodyPr/>
          <a:lstStyle/>
          <a:p>
            <a:r>
              <a:rPr lang="en-US" dirty="0" smtClean="0"/>
              <a:t>Moshe</a:t>
            </a:r>
            <a:r>
              <a:rPr lang="en-US" dirty="0" smtClean="0">
                <a:latin typeface="Arial"/>
              </a:rPr>
              <a:t>’</a:t>
            </a:r>
            <a:r>
              <a:rPr lang="en-US" dirty="0" smtClean="0"/>
              <a:t>s greatest strength as a leader is his dependence on G-d.  On prayer to G-d .  On the reality of G-</a:t>
            </a:r>
            <a:r>
              <a:rPr lang="en-US" dirty="0" err="1" smtClean="0"/>
              <a:t>d</a:t>
            </a:r>
            <a:r>
              <a:rPr lang="en-US" dirty="0" err="1" smtClean="0">
                <a:latin typeface="Arial"/>
              </a:rPr>
              <a:t>’</a:t>
            </a:r>
            <a:r>
              <a:rPr lang="en-US" dirty="0" err="1" smtClean="0"/>
              <a:t>s</a:t>
            </a:r>
            <a:r>
              <a:rPr lang="en-US" dirty="0" smtClean="0"/>
              <a:t> moving in </a:t>
            </a:r>
            <a:r>
              <a:rPr lang="he-IL" dirty="0" smtClean="0"/>
              <a:t>ישראל</a:t>
            </a:r>
            <a:r>
              <a:rPr lang="en-US" dirty="0" smtClean="0"/>
              <a:t> </a:t>
            </a:r>
          </a:p>
          <a:p>
            <a:endParaRPr lang="en-US" dirty="0" smtClean="0"/>
          </a:p>
          <a:p>
            <a:r>
              <a:rPr lang="en-US" dirty="0" err="1" smtClean="0"/>
              <a:t>Teerosh</a:t>
            </a:r>
            <a:endParaRPr lang="en-US" dirty="0" smtClean="0"/>
          </a:p>
          <a:p>
            <a:r>
              <a:rPr lang="en-US" dirty="0" smtClean="0"/>
              <a:t>Cyber prayer</a:t>
            </a:r>
          </a:p>
          <a:p>
            <a:r>
              <a:rPr lang="en-US" dirty="0" smtClean="0"/>
              <a:t>Not really Jewish?  </a:t>
            </a:r>
            <a:r>
              <a:rPr lang="he-IL" dirty="0" smtClean="0"/>
              <a:t>התבודד</a:t>
            </a: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Rot="1" noChangeAspect="1" noChangeArrowheads="1" noTextEdit="1"/>
          </p:cNvSpPr>
          <p:nvPr>
            <p:ph type="sldImg"/>
          </p:nvPr>
        </p:nvSpPr>
        <p:spPr>
          <a:ln/>
        </p:spPr>
      </p:sp>
      <p:sp>
        <p:nvSpPr>
          <p:cNvPr id="1572867" name="Rectangle 3"/>
          <p:cNvSpPr>
            <a:spLocks noGrp="1" noChangeArrowheads="1"/>
          </p:cNvSpPr>
          <p:nvPr>
            <p:ph type="body" idx="1"/>
          </p:nvPr>
        </p:nvSpPr>
        <p:spPr>
          <a:xfrm>
            <a:off x="381000" y="4191000"/>
            <a:ext cx="6172200" cy="4419600"/>
          </a:xfrm>
        </p:spPr>
        <p:txBody>
          <a:bodyPr/>
          <a:lstStyle/>
          <a:p>
            <a:r>
              <a:rPr lang="en-US" dirty="0" smtClean="0"/>
              <a:t>All your group, only </a:t>
            </a:r>
            <a:r>
              <a:rPr lang="en-US" dirty="0" err="1" smtClean="0"/>
              <a:t>cohanim</a:t>
            </a:r>
            <a:r>
              <a:rPr lang="en-US" dirty="0" smtClean="0"/>
              <a:t> supposed to burn incense.</a:t>
            </a:r>
          </a:p>
          <a:p>
            <a:r>
              <a:rPr lang="en-US" dirty="0" smtClean="0"/>
              <a:t>V 17 Each of you take his fire pan and put incense in it; every one of you, bring before ADONAI his fire pan, 250 fire pans, you too, and </a:t>
            </a:r>
            <a:r>
              <a:rPr lang="en-US" dirty="0" err="1" smtClean="0"/>
              <a:t>Aharon</a:t>
            </a:r>
            <a:r>
              <a:rPr lang="en-US" dirty="0" smtClean="0"/>
              <a:t> - each one his fire pan." </a:t>
            </a:r>
          </a:p>
          <a:p>
            <a:endParaRPr lang="en-US" dirty="0" smtClean="0"/>
          </a:p>
          <a:p>
            <a:r>
              <a:rPr lang="en-US" dirty="0" smtClean="0"/>
              <a:t>Sort of trial by ordeal, see what happens.</a:t>
            </a:r>
          </a:p>
          <a:p>
            <a:r>
              <a:rPr lang="en-US" b="1" baseline="30000" dirty="0" smtClean="0"/>
              <a:t>35 </a:t>
            </a:r>
            <a:r>
              <a:rPr lang="en-US" dirty="0" smtClean="0"/>
              <a:t>And fire came out from the </a:t>
            </a:r>
            <a:r>
              <a:rPr lang="en-US" cap="small" dirty="0" smtClean="0"/>
              <a:t>Lord</a:t>
            </a:r>
            <a:r>
              <a:rPr lang="en-US" dirty="0" smtClean="0"/>
              <a:t> and consumed the 250 men who were offering the incense.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2"/>
          <p:cNvSpPr>
            <a:spLocks noGrp="1" noRot="1" noChangeAspect="1" noChangeArrowheads="1" noTextEdit="1"/>
          </p:cNvSpPr>
          <p:nvPr>
            <p:ph type="sldImg"/>
          </p:nvPr>
        </p:nvSpPr>
        <p:spPr>
          <a:ln/>
        </p:spPr>
      </p:sp>
      <p:sp>
        <p:nvSpPr>
          <p:cNvPr id="1536003" name="Rectangle 3"/>
          <p:cNvSpPr>
            <a:spLocks noGrp="1" noChangeArrowheads="1"/>
          </p:cNvSpPr>
          <p:nvPr>
            <p:ph type="body" idx="1"/>
          </p:nvPr>
        </p:nvSpPr>
        <p:spPr/>
        <p:txBody>
          <a:bodyPr/>
          <a:lstStyle/>
          <a:p>
            <a:r>
              <a:rPr lang="en-US" smtClean="0"/>
              <a:t>The incense chalice, which holds "half a portion" (approx. 200 grams), of the incense offering ingredients. </a:t>
            </a:r>
          </a:p>
          <a:p>
            <a:endParaRPr lang="en-US" smtClean="0"/>
          </a:p>
          <a:p>
            <a:r>
              <a:rPr lang="en-US" smtClean="0"/>
              <a:t>However, this one gold, 250 had brass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050" name="Rectangle 2"/>
          <p:cNvSpPr>
            <a:spLocks noGrp="1" noRot="1" noChangeAspect="1" noChangeArrowheads="1" noTextEdit="1"/>
          </p:cNvSpPr>
          <p:nvPr>
            <p:ph type="sldImg"/>
          </p:nvPr>
        </p:nvSpPr>
        <p:spPr>
          <a:ln/>
        </p:spPr>
      </p:sp>
      <p:sp>
        <p:nvSpPr>
          <p:cNvPr id="1538051" name="Rectangle 3"/>
          <p:cNvSpPr>
            <a:spLocks noGrp="1" noChangeArrowheads="1"/>
          </p:cNvSpPr>
          <p:nvPr>
            <p:ph type="body" idx="1"/>
          </p:nvPr>
        </p:nvSpPr>
        <p:spPr/>
        <p:txBody>
          <a:bodyPr/>
          <a:lstStyle/>
          <a:p>
            <a:r>
              <a:rPr lang="en-US" smtClean="0">
                <a:latin typeface="Arial"/>
              </a:rPr>
              <a:t>½</a:t>
            </a:r>
            <a:r>
              <a:rPr lang="en-US" smtClean="0"/>
              <a:t> oz of incense.</a:t>
            </a:r>
          </a:p>
          <a:p>
            <a:r>
              <a:rPr lang="en-US" smtClean="0"/>
              <a:t>The chalice is carried into the Sanctuary of the Temple, where the golden incense altar stands. Upon entering the Sanctuary the priest sounds the small ring-shaped bell seen on the top of the chalice cover. </a:t>
            </a:r>
          </a:p>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Rot="1" noChangeAspect="1" noChangeArrowheads="1" noTextEdit="1"/>
          </p:cNvSpPr>
          <p:nvPr>
            <p:ph type="sldImg"/>
          </p:nvPr>
        </p:nvSpPr>
        <p:spPr>
          <a:ln/>
        </p:spPr>
      </p:sp>
      <p:sp>
        <p:nvSpPr>
          <p:cNvPr id="1560579" name="Rectangle 3"/>
          <p:cNvSpPr>
            <a:spLocks noGrp="1" noChangeArrowheads="1"/>
          </p:cNvSpPr>
          <p:nvPr>
            <p:ph type="body" idx="1"/>
          </p:nvPr>
        </p:nvSpPr>
        <p:spPr/>
        <p:txBody>
          <a:bodyPr/>
          <a:lstStyle/>
          <a:p>
            <a:r>
              <a:rPr lang="en-US" smtClean="0"/>
              <a:t>Yom Kippur use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Rot="1" noChangeAspect="1" noChangeArrowheads="1" noTextEdit="1"/>
          </p:cNvSpPr>
          <p:nvPr>
            <p:ph type="sldImg"/>
          </p:nvPr>
        </p:nvSpPr>
        <p:spPr>
          <a:ln/>
        </p:spPr>
      </p:sp>
      <p:sp>
        <p:nvSpPr>
          <p:cNvPr id="1544195" name="Rectangle 3"/>
          <p:cNvSpPr>
            <a:spLocks noGrp="1" noChangeArrowheads="1"/>
          </p:cNvSpPr>
          <p:nvPr>
            <p:ph type="body" idx="1"/>
          </p:nvPr>
        </p:nvSpPr>
        <p:spPr/>
        <p:txBody>
          <a:bodyPr/>
          <a:lstStyle/>
          <a:p>
            <a:r>
              <a:rPr lang="en-US" smtClean="0"/>
              <a:t>Really G-d</a:t>
            </a:r>
            <a:r>
              <a:rPr lang="en-US" smtClean="0">
                <a:latin typeface="Arial"/>
              </a:rPr>
              <a:t>’</a:t>
            </a:r>
            <a:r>
              <a:rPr lang="en-US" smtClean="0"/>
              <a:t>s strategy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Rot="1" noChangeAspect="1" noChangeArrowheads="1" noTextEdit="1"/>
          </p:cNvSpPr>
          <p:nvPr>
            <p:ph type="sldImg"/>
          </p:nvPr>
        </p:nvSpPr>
        <p:spPr>
          <a:xfrm>
            <a:off x="1066800" y="685800"/>
            <a:ext cx="4572000" cy="3429000"/>
          </a:xfrm>
          <a:ln/>
        </p:spPr>
      </p:sp>
      <p:sp>
        <p:nvSpPr>
          <p:cNvPr id="1542147" name="Rectangle 3"/>
          <p:cNvSpPr>
            <a:spLocks noGrp="1" noChangeArrowheads="1"/>
          </p:cNvSpPr>
          <p:nvPr>
            <p:ph type="body" idx="1"/>
          </p:nvPr>
        </p:nvSpPr>
        <p:spPr/>
        <p:txBody>
          <a:bodyPr/>
          <a:lstStyle/>
          <a:p>
            <a:r>
              <a:rPr lang="en-US" smtClean="0"/>
              <a:t>HEY: sometimes radically surprising things happen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09.02-05 Holy of Holies</a:t>
            </a:r>
          </a:p>
        </p:txBody>
      </p:sp>
      <p:sp>
        <p:nvSpPr>
          <p:cNvPr id="5" name="Rectangle 3"/>
          <p:cNvSpPr>
            <a:spLocks noGrp="1" noChangeArrowheads="1"/>
          </p:cNvSpPr>
          <p:nvPr>
            <p:ph type="dt" idx="1"/>
          </p:nvPr>
        </p:nvSpPr>
        <p:spPr>
          <a:ln/>
        </p:spPr>
        <p:txBody>
          <a:bodyPr/>
          <a:lstStyle/>
          <a:p>
            <a:r>
              <a:rPr lang="en-US" altLang="en-US">
                <a:solidFill>
                  <a:prstClr val="white"/>
                </a:solidFill>
              </a:rPr>
              <a:t>June 12,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0" dirty="0"/>
          </a:p>
        </p:txBody>
      </p:sp>
      <p:cxnSp>
        <p:nvCxnSpPr>
          <p:cNvPr id="3" name="Straight Connector 2">
            <a:extLst>
              <a:ext uri="{FF2B5EF4-FFF2-40B4-BE49-F238E27FC236}">
                <a16:creationId xmlns=""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386" name="Rectangle 2"/>
          <p:cNvSpPr>
            <a:spLocks noGrp="1" noRot="1" noChangeAspect="1" noChangeArrowheads="1" noTextEdit="1"/>
          </p:cNvSpPr>
          <p:nvPr>
            <p:ph type="sldImg"/>
          </p:nvPr>
        </p:nvSpPr>
        <p:spPr>
          <a:xfrm>
            <a:off x="1066800" y="685800"/>
            <a:ext cx="4572000" cy="3429000"/>
          </a:xfrm>
          <a:ln/>
        </p:spPr>
      </p:sp>
      <p:sp>
        <p:nvSpPr>
          <p:cNvPr id="15523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82" name="Rectangle 2"/>
          <p:cNvSpPr>
            <a:spLocks noGrp="1" noRot="1" noChangeAspect="1" noChangeArrowheads="1" noTextEdit="1"/>
          </p:cNvSpPr>
          <p:nvPr>
            <p:ph type="sldImg"/>
          </p:nvPr>
        </p:nvSpPr>
        <p:spPr>
          <a:ln/>
        </p:spPr>
      </p:sp>
      <p:sp>
        <p:nvSpPr>
          <p:cNvPr id="1556483" name="Rectangle 3"/>
          <p:cNvSpPr>
            <a:spLocks noGrp="1" noChangeArrowheads="1"/>
          </p:cNvSpPr>
          <p:nvPr>
            <p:ph type="body" idx="1"/>
          </p:nvPr>
        </p:nvSpPr>
        <p:spPr/>
        <p:txBody>
          <a:bodyPr/>
          <a:lstStyle/>
          <a:p>
            <a:r>
              <a:rPr lang="en-US" smtClean="0"/>
              <a:t>Guatemala, also Florida sinkholes</a:t>
            </a:r>
          </a:p>
          <a:p>
            <a:r>
              <a:rPr lang="en-US" smtClean="0"/>
              <a:t>YOU Sometimes our lives seem collapse</a:t>
            </a:r>
          </a:p>
          <a:p>
            <a:pPr>
              <a:buFontTx/>
              <a:buChar char="•"/>
            </a:pPr>
            <a:r>
              <a:rPr lang="en-US" smtClean="0"/>
              <a:t>Visible</a:t>
            </a:r>
          </a:p>
          <a:p>
            <a:pPr>
              <a:buFontTx/>
              <a:buChar char="•"/>
            </a:pPr>
            <a:r>
              <a:rPr lang="en-US" smtClean="0"/>
              <a:t>Hidden</a:t>
            </a:r>
          </a:p>
          <a:p>
            <a:r>
              <a:rPr lang="en-US" smtClean="0"/>
              <a:t>BREAK POWER SINK HOLES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smtClean="0"/>
              <a:t>https://news.yahoo.com/jerusalem-sinkhole-swallows-parked-cars-154133135.html  0 to</a:t>
            </a:r>
            <a:r>
              <a:rPr lang="en-US" baseline="0" dirty="0" smtClean="0"/>
              <a:t> 22 sec</a:t>
            </a:r>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09.02-05 Holy of Holies</a:t>
            </a:r>
          </a:p>
        </p:txBody>
      </p:sp>
      <p:sp>
        <p:nvSpPr>
          <p:cNvPr id="5" name="Rectangle 3"/>
          <p:cNvSpPr>
            <a:spLocks noGrp="1" noChangeArrowheads="1"/>
          </p:cNvSpPr>
          <p:nvPr>
            <p:ph type="dt" idx="1"/>
          </p:nvPr>
        </p:nvSpPr>
        <p:spPr>
          <a:ln/>
        </p:spPr>
        <p:txBody>
          <a:bodyPr/>
          <a:lstStyle/>
          <a:p>
            <a:r>
              <a:rPr lang="en-US" altLang="en-US">
                <a:solidFill>
                  <a:prstClr val="white"/>
                </a:solidFill>
              </a:rPr>
              <a:t>June 12,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0" dirty="0"/>
          </a:p>
        </p:txBody>
      </p:sp>
      <p:cxnSp>
        <p:nvCxnSpPr>
          <p:cNvPr id="3" name="Straight Connector 2">
            <a:extLst>
              <a:ext uri="{FF2B5EF4-FFF2-40B4-BE49-F238E27FC236}">
                <a16:creationId xmlns=""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 xmlns:p14="http://schemas.microsoft.com/office/powerpoint/2010/main" val="2486217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114799"/>
            <a:ext cx="6232525" cy="4570413"/>
          </a:xfrm>
        </p:spPr>
        <p:txBody>
          <a:bodyPr/>
          <a:lstStyle/>
          <a:p>
            <a:r>
              <a:rPr lang="en-US" sz="1100" dirty="0">
                <a:hlinkClick r:id="rId3"/>
              </a:rPr>
              <a:t>https://www.templeinstitute.org/new-location.htm</a:t>
            </a:r>
            <a:r>
              <a:rPr lang="en-US" sz="1100" dirty="0"/>
              <a:t>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3396236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rtl="0"/>
            <a:r>
              <a:rPr lang="en-US" dirty="0"/>
              <a:t>https://www.youtube.com/watch?app=desktop&amp;v=e67UKZEUDWo&amp;feature=share</a:t>
            </a:r>
          </a:p>
          <a:p>
            <a:pPr rtl="0"/>
            <a:r>
              <a:rPr lang="en-US" dirty="0"/>
              <a:t>3.10 to 5.13</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 xmlns:p14="http://schemas.microsoft.com/office/powerpoint/2010/main" val="20173269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 xmlns:p14="http://schemas.microsoft.com/office/powerpoint/2010/main" val="13002366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 xmlns:p14="http://schemas.microsoft.com/office/powerpoint/2010/main" val="20289786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Letter to the Messianic Jews a 09.02-05 Holy of Holies</a:t>
            </a:r>
          </a:p>
        </p:txBody>
      </p:sp>
      <p:sp>
        <p:nvSpPr>
          <p:cNvPr id="5" name="Rectangle 3"/>
          <p:cNvSpPr>
            <a:spLocks noGrp="1" noChangeArrowheads="1"/>
          </p:cNvSpPr>
          <p:nvPr>
            <p:ph type="dt" idx="1"/>
          </p:nvPr>
        </p:nvSpPr>
        <p:spPr>
          <a:ln/>
        </p:spPr>
        <p:txBody>
          <a:bodyPr/>
          <a:lstStyle/>
          <a:p>
            <a:r>
              <a:rPr lang="en-US" altLang="en-US">
                <a:solidFill>
                  <a:prstClr val="white"/>
                </a:solidFill>
              </a:rPr>
              <a:t>June 12, 2021  5781</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0" dirty="0"/>
          </a:p>
        </p:txBody>
      </p:sp>
      <p:cxnSp>
        <p:nvCxnSpPr>
          <p:cNvPr id="3" name="Straight Connector 2">
            <a:extLst>
              <a:ext uri="{FF2B5EF4-FFF2-40B4-BE49-F238E27FC236}">
                <a16:creationId xmlns=""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https://www.frc.org/get.cfm?i=WA21E37&amp;f=WU21E12</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 xmlns:p14="http://schemas.microsoft.com/office/powerpoint/2010/main" val="2594909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https://www.youtube.com/watch?v=L9hd9AIgmL4&amp;t=7s</a:t>
            </a:r>
          </a:p>
          <a:p>
            <a:r>
              <a:rPr lang="en-US" dirty="0"/>
              <a:t>13.13 to 13.44 and 29.23 to  31.02</a:t>
            </a:r>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 xmlns:p14="http://schemas.microsoft.com/office/powerpoint/2010/main" val="17822645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Letter to the Messianic Jews a 09.02-05 Holy of Holies</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12,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 xmlns:p14="http://schemas.microsoft.com/office/powerpoint/2010/main" val="1899557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 xmlns:p14="http://schemas.microsoft.com/office/powerpoint/2010/main" val="36970230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Letter to the Messianic Jews a 09.02-05 Holy of Holies</a:t>
            </a:r>
          </a:p>
        </p:txBody>
      </p:sp>
      <p:sp>
        <p:nvSpPr>
          <p:cNvPr id="5" name="Date Placeholder 4"/>
          <p:cNvSpPr>
            <a:spLocks noGrp="1"/>
          </p:cNvSpPr>
          <p:nvPr>
            <p:ph type="dt" idx="1"/>
          </p:nvPr>
        </p:nvSpPr>
        <p:spPr/>
        <p:txBody>
          <a:bodyPr/>
          <a:lstStyle/>
          <a:p>
            <a:r>
              <a:rPr lang="en-US" altLang="en-US"/>
              <a:t>June 12, 2021  5781</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 xmlns:p14="http://schemas.microsoft.com/office/powerpoint/2010/main" val="378650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downloads, </a:t>
            </a:r>
          </a:p>
          <a:p>
            <a:r>
              <a:rPr lang="en-US" sz="4000" dirty="0">
                <a:solidFill>
                  <a:srgbClr val="FFFF66"/>
                </a:solidFill>
              </a:rPr>
              <a:t>messages, 2021</a:t>
            </a:r>
          </a:p>
        </p:txBody>
      </p:sp>
    </p:spTree>
    <p:extLst>
      <p:ext uri="{BB962C8B-B14F-4D97-AF65-F5344CB8AC3E}">
        <p14:creationId xmlns=""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D75AC2D-852F-4ED3-AE57-767F84FB22D9}"/>
              </a:ext>
            </a:extLst>
          </p:cNvPr>
          <p:cNvPicPr>
            <a:picLocks noChangeAspect="1"/>
          </p:cNvPicPr>
          <p:nvPr/>
        </p:nvPicPr>
        <p:blipFill>
          <a:blip r:embed="rId3"/>
          <a:stretch>
            <a:fillRect/>
          </a:stretch>
        </p:blipFill>
        <p:spPr>
          <a:xfrm>
            <a:off x="52562" y="52776"/>
            <a:ext cx="8967670" cy="5090724"/>
          </a:xfrm>
          <a:prstGeom prst="rect">
            <a:avLst/>
          </a:prstGeom>
        </p:spPr>
      </p:pic>
      <p:sp>
        <p:nvSpPr>
          <p:cNvPr id="108546" name="Rectangle 2">
            <a:extLst>
              <a:ext uri="{FF2B5EF4-FFF2-40B4-BE49-F238E27FC236}">
                <a16:creationId xmlns="" xmlns:a16="http://schemas.microsoft.com/office/drawing/2014/main" id="{D8315A36-2C76-4A42-9F77-AEDC8DA15644}"/>
              </a:ext>
            </a:extLst>
          </p:cNvPr>
          <p:cNvSpPr>
            <a:spLocks noGrp="1" noChangeArrowheads="1"/>
          </p:cNvSpPr>
          <p:nvPr>
            <p:ph type="subTitle" idx="1"/>
          </p:nvPr>
        </p:nvSpPr>
        <p:spPr>
          <a:xfrm>
            <a:off x="457200" y="209550"/>
            <a:ext cx="8305800" cy="4933950"/>
          </a:xfrm>
        </p:spPr>
        <p:txBody>
          <a:bodyPr/>
          <a:lstStyle/>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p:txBody>
      </p:sp>
      <p:sp>
        <p:nvSpPr>
          <p:cNvPr id="4" name="TextBox 3">
            <a:extLst>
              <a:ext uri="{FF2B5EF4-FFF2-40B4-BE49-F238E27FC236}">
                <a16:creationId xmlns="" xmlns:a16="http://schemas.microsoft.com/office/drawing/2014/main" id="{13B7B60D-52BF-4838-9C40-F28E5B3251C6}"/>
              </a:ext>
            </a:extLst>
          </p:cNvPr>
          <p:cNvSpPr txBox="1"/>
          <p:nvPr/>
        </p:nvSpPr>
        <p:spPr>
          <a:xfrm>
            <a:off x="4113586" y="2124635"/>
            <a:ext cx="914400" cy="707886"/>
          </a:xfrm>
          <a:prstGeom prst="rect">
            <a:avLst/>
          </a:prstGeom>
          <a:noFill/>
        </p:spPr>
        <p:txBody>
          <a:bodyPr wrap="square" rtlCol="0">
            <a:spAutoFit/>
          </a:bodyPr>
          <a:lstStyle/>
          <a:p>
            <a:pPr>
              <a:defRPr/>
            </a:pPr>
            <a:endParaRPr lang="en-US" dirty="0">
              <a:solidFill>
                <a:srgbClr val="FFFFFF"/>
              </a:solidFill>
            </a:endParaRPr>
          </a:p>
        </p:txBody>
      </p:sp>
      <p:sp>
        <p:nvSpPr>
          <p:cNvPr id="5" name="TextBox 4">
            <a:extLst>
              <a:ext uri="{FF2B5EF4-FFF2-40B4-BE49-F238E27FC236}">
                <a16:creationId xmlns="" xmlns:a16="http://schemas.microsoft.com/office/drawing/2014/main" id="{423EC5B3-1B4B-4BF8-9C50-C2F882AAF008}"/>
              </a:ext>
            </a:extLst>
          </p:cNvPr>
          <p:cNvSpPr txBox="1"/>
          <p:nvPr/>
        </p:nvSpPr>
        <p:spPr>
          <a:xfrm>
            <a:off x="4113586" y="2124635"/>
            <a:ext cx="914400" cy="707886"/>
          </a:xfrm>
          <a:prstGeom prst="rect">
            <a:avLst/>
          </a:prstGeom>
          <a:noFill/>
        </p:spPr>
        <p:txBody>
          <a:bodyPr wrap="square" rtlCol="0">
            <a:spAutoFit/>
          </a:bodyPr>
          <a:lstStyle/>
          <a:p>
            <a:pPr>
              <a:defRPr/>
            </a:pPr>
            <a:endParaRPr lang="en-US" dirty="0">
              <a:solidFill>
                <a:srgbClr val="FFFFFF"/>
              </a:solidFill>
            </a:endParaRPr>
          </a:p>
        </p:txBody>
      </p:sp>
      <p:sp>
        <p:nvSpPr>
          <p:cNvPr id="6" name="TextBox 5">
            <a:extLst>
              <a:ext uri="{FF2B5EF4-FFF2-40B4-BE49-F238E27FC236}">
                <a16:creationId xmlns="" xmlns:a16="http://schemas.microsoft.com/office/drawing/2014/main" id="{DFB4E4C8-FE49-40A3-B7D1-FF1B7F41DB14}"/>
              </a:ext>
            </a:extLst>
          </p:cNvPr>
          <p:cNvSpPr txBox="1"/>
          <p:nvPr/>
        </p:nvSpPr>
        <p:spPr>
          <a:xfrm>
            <a:off x="304800" y="3486150"/>
            <a:ext cx="8763000" cy="193899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Letter to the Messianic Jews</a:t>
            </a:r>
          </a:p>
          <a:p>
            <a:r>
              <a:rPr lang="en-US" dirty="0" smtClean="0">
                <a:effectLst>
                  <a:outerShdw blurRad="38100" dist="38100" dir="2700000" algn="tl">
                    <a:srgbClr val="000000">
                      <a:alpha val="43137"/>
                    </a:srgbClr>
                  </a:outerShdw>
                </a:effectLst>
              </a:rPr>
              <a:t>MJ 9.3-5 </a:t>
            </a:r>
            <a:r>
              <a:rPr lang="en-US" dirty="0">
                <a:effectLst>
                  <a:outerShdw blurRad="38100" dist="38100" dir="2700000" algn="tl">
                    <a:srgbClr val="000000">
                      <a:alpha val="43137"/>
                    </a:srgbClr>
                  </a:outerShdw>
                </a:effectLst>
              </a:rPr>
              <a:t>The Holy of Holies</a:t>
            </a:r>
          </a:p>
          <a:p>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418411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517525" indent="-517525">
              <a:buFont typeface="+mj-lt"/>
              <a:buAutoNum type="arabicPeriod"/>
            </a:pPr>
            <a:r>
              <a:rPr lang="en-US" sz="4000" dirty="0" smtClean="0">
                <a:solidFill>
                  <a:srgbClr val="FFFF99"/>
                </a:solidFill>
              </a:rPr>
              <a:t>Israel news</a:t>
            </a:r>
          </a:p>
          <a:p>
            <a:pPr marL="517525" indent="-517525">
              <a:buFont typeface="+mj-lt"/>
              <a:buAutoNum type="arabicPeriod"/>
            </a:pPr>
            <a:r>
              <a:rPr lang="en-US" sz="4000" dirty="0" smtClean="0"/>
              <a:t>The Holy of Holies</a:t>
            </a:r>
          </a:p>
          <a:p>
            <a:pPr marL="517525" indent="-288925"/>
            <a:r>
              <a:rPr lang="en-US" sz="4000" dirty="0" smtClean="0"/>
              <a:t>The Ark of the Covenant</a:t>
            </a:r>
          </a:p>
          <a:p>
            <a:pPr marL="517525" indent="-288925"/>
            <a:r>
              <a:rPr lang="en-US" sz="4000" dirty="0" smtClean="0"/>
              <a:t>Jar of </a:t>
            </a:r>
            <a:r>
              <a:rPr lang="en-US" sz="4000" i="1" dirty="0" err="1" smtClean="0"/>
              <a:t>mahn</a:t>
            </a:r>
            <a:r>
              <a:rPr lang="en-US" sz="4000" i="1" dirty="0" smtClean="0"/>
              <a:t>  </a:t>
            </a:r>
            <a:r>
              <a:rPr lang="he-IL" sz="4000" b="1" dirty="0" smtClean="0">
                <a:latin typeface="David" pitchFamily="34" charset="-79"/>
                <a:cs typeface="David" pitchFamily="34" charset="-79"/>
              </a:rPr>
              <a:t>מָן</a:t>
            </a:r>
            <a:endParaRPr lang="en-US" sz="4000" b="1" dirty="0" smtClean="0">
              <a:latin typeface="David" pitchFamily="34" charset="-79"/>
              <a:cs typeface="David" pitchFamily="34" charset="-79"/>
            </a:endParaRPr>
          </a:p>
          <a:p>
            <a:pPr marL="517525" indent="-288925"/>
            <a:r>
              <a:rPr lang="en-US" sz="4000" dirty="0" err="1" smtClean="0"/>
              <a:t>Aharon’s</a:t>
            </a:r>
            <a:r>
              <a:rPr lang="en-US" sz="4000" dirty="0" smtClean="0"/>
              <a:t> sprouted rod</a:t>
            </a:r>
          </a:p>
          <a:p>
            <a:pPr marL="517525" indent="-288925"/>
            <a:r>
              <a:rPr lang="en-US" sz="4000" dirty="0" smtClean="0"/>
              <a:t>Tablets</a:t>
            </a:r>
          </a:p>
          <a:p>
            <a:pPr marL="457200" indent="-457200">
              <a:buFont typeface="+mj-lt"/>
              <a:buAutoNum type="arabicPeriod" startAt="3"/>
            </a:pPr>
            <a:r>
              <a:rPr lang="en-US" sz="4000" dirty="0" smtClean="0"/>
              <a:t>Applications</a:t>
            </a:r>
          </a:p>
          <a:p>
            <a:pPr marL="0" indent="0">
              <a:buNone/>
            </a:pP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 xmlns:a16="http://schemas.microsoft.com/office/drawing/2014/main" id="{77CC7DF4-515F-4557-B25E-5163EE0B37B9}"/>
              </a:ext>
            </a:extLst>
          </p:cNvPr>
          <p:cNvPicPr>
            <a:picLocks noChangeAspect="1"/>
          </p:cNvPicPr>
          <p:nvPr/>
        </p:nvPicPr>
        <p:blipFill>
          <a:blip r:embed="rId3"/>
          <a:stretch>
            <a:fillRect/>
          </a:stretch>
        </p:blipFill>
        <p:spPr>
          <a:xfrm>
            <a:off x="160118" y="0"/>
            <a:ext cx="8823763" cy="5143500"/>
          </a:xfrm>
          <a:prstGeom prst="rect">
            <a:avLst/>
          </a:prstGeom>
        </p:spPr>
      </p:pic>
      <p:sp>
        <p:nvSpPr>
          <p:cNvPr id="5" name="TextBox 4"/>
          <p:cNvSpPr txBox="1"/>
          <p:nvPr/>
        </p:nvSpPr>
        <p:spPr>
          <a:xfrm>
            <a:off x="304800" y="4324350"/>
            <a:ext cx="8571706" cy="707886"/>
          </a:xfrm>
          <a:prstGeom prst="rect">
            <a:avLst/>
          </a:prstGeom>
          <a:noFill/>
        </p:spPr>
        <p:txBody>
          <a:bodyPr wrap="none" rtlCol="0">
            <a:spAutoFit/>
          </a:bodyPr>
          <a:lstStyle/>
          <a:p>
            <a:r>
              <a:rPr lang="en-US" dirty="0" smtClean="0"/>
              <a:t>Hamas using armed child soldiers</a:t>
            </a:r>
            <a:endParaRPr lang="en-US" dirty="0"/>
          </a:p>
        </p:txBody>
      </p:sp>
    </p:spTree>
    <p:extLst>
      <p:ext uri="{BB962C8B-B14F-4D97-AF65-F5344CB8AC3E}">
        <p14:creationId xmlns="" xmlns:p14="http://schemas.microsoft.com/office/powerpoint/2010/main" val="1747495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 xmlns:a16="http://schemas.microsoft.com/office/drawing/2014/main" id="{204D113D-C311-4387-BBF9-ACCC0EF8A653}"/>
              </a:ext>
            </a:extLst>
          </p:cNvPr>
          <p:cNvPicPr>
            <a:picLocks noChangeAspect="1"/>
          </p:cNvPicPr>
          <p:nvPr/>
        </p:nvPicPr>
        <p:blipFill>
          <a:blip r:embed="rId3"/>
          <a:stretch>
            <a:fillRect/>
          </a:stretch>
        </p:blipFill>
        <p:spPr>
          <a:xfrm>
            <a:off x="198052" y="0"/>
            <a:ext cx="8717347" cy="5125538"/>
          </a:xfrm>
          <a:prstGeom prst="rect">
            <a:avLst/>
          </a:prstGeom>
        </p:spPr>
      </p:pic>
      <p:sp>
        <p:nvSpPr>
          <p:cNvPr id="6" name="TextBox 5">
            <a:extLst>
              <a:ext uri="{FF2B5EF4-FFF2-40B4-BE49-F238E27FC236}">
                <a16:creationId xmlns="" xmlns:a16="http://schemas.microsoft.com/office/drawing/2014/main" id="{9C10A9E4-260B-405A-BC3C-13D662ACC854}"/>
              </a:ext>
            </a:extLst>
          </p:cNvPr>
          <p:cNvSpPr txBox="1"/>
          <p:nvPr/>
        </p:nvSpPr>
        <p:spPr>
          <a:xfrm>
            <a:off x="183717" y="94161"/>
            <a:ext cx="9101851"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Rounded MT Bold" pitchFamily="34" charset="0"/>
                <a:ea typeface="+mn-ea"/>
                <a:cs typeface="Arial" charset="0"/>
              </a:rPr>
              <a:t>Yair </a:t>
            </a:r>
            <a:r>
              <a:rPr kumimoji="0" lang="en-US" sz="32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Rounded MT Bold" pitchFamily="34" charset="0"/>
                <a:ea typeface="+mn-ea"/>
                <a:cs typeface="Arial" charset="0"/>
              </a:rPr>
              <a:t>Lapid</a:t>
            </a:r>
            <a:r>
              <a:rPr kumimoji="0" lang="en-US" sz="32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Rounded MT Bold" pitchFamily="34" charset="0"/>
                <a:ea typeface="+mn-ea"/>
                <a:cs typeface="Arial" charset="0"/>
              </a:rPr>
              <a:t>    Naphtali Bennet, Mansour Abbas</a:t>
            </a:r>
          </a:p>
        </p:txBody>
      </p:sp>
    </p:spTree>
    <p:extLst>
      <p:ext uri="{BB962C8B-B14F-4D97-AF65-F5344CB8AC3E}">
        <p14:creationId xmlns="" xmlns:p14="http://schemas.microsoft.com/office/powerpoint/2010/main" val="24517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5492826"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Born in Haifa of American parents imparted Modern Orthodox Judaism.  They made aliya before he was born.  His family then spent several years of his childhood in the U.S. before returning to Israel.  </a:t>
            </a:r>
          </a:p>
        </p:txBody>
      </p:sp>
      <p:pic>
        <p:nvPicPr>
          <p:cNvPr id="3" name="Picture 2">
            <a:extLst>
              <a:ext uri="{FF2B5EF4-FFF2-40B4-BE49-F238E27FC236}">
                <a16:creationId xmlns="" xmlns:a16="http://schemas.microsoft.com/office/drawing/2014/main" id="{400F4235-7E3B-4ED5-9D5D-B89256384298}"/>
              </a:ext>
            </a:extLst>
          </p:cNvPr>
          <p:cNvPicPr>
            <a:picLocks noChangeAspect="1"/>
          </p:cNvPicPr>
          <p:nvPr/>
        </p:nvPicPr>
        <p:blipFill rotWithShape="1">
          <a:blip r:embed="rId3"/>
          <a:srcRect b="14445"/>
          <a:stretch/>
        </p:blipFill>
        <p:spPr>
          <a:xfrm>
            <a:off x="5796872" y="717864"/>
            <a:ext cx="3346374" cy="4400550"/>
          </a:xfrm>
          <a:prstGeom prst="rect">
            <a:avLst/>
          </a:prstGeom>
        </p:spPr>
      </p:pic>
      <p:sp>
        <p:nvSpPr>
          <p:cNvPr id="5" name="TextBox 4">
            <a:extLst>
              <a:ext uri="{FF2B5EF4-FFF2-40B4-BE49-F238E27FC236}">
                <a16:creationId xmlns="" xmlns:a16="http://schemas.microsoft.com/office/drawing/2014/main" id="{FC37BC7E-3153-4E3D-A300-38693BF91FEE}"/>
              </a:ext>
            </a:extLst>
          </p:cNvPr>
          <p:cNvSpPr txBox="1"/>
          <p:nvPr/>
        </p:nvSpPr>
        <p:spPr>
          <a:xfrm>
            <a:off x="4986472" y="30178"/>
            <a:ext cx="4172617"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Naphtali Bennet</a:t>
            </a:r>
          </a:p>
        </p:txBody>
      </p:sp>
    </p:spTree>
    <p:extLst>
      <p:ext uri="{BB962C8B-B14F-4D97-AF65-F5344CB8AC3E}">
        <p14:creationId xmlns="" xmlns:p14="http://schemas.microsoft.com/office/powerpoint/2010/main" val="646609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3482613"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Yair </a:t>
            </a:r>
            <a:r>
              <a:rPr lang="en-US" sz="4000" dirty="0" err="1"/>
              <a:t>Lapid</a:t>
            </a:r>
            <a:endParaRPr lang="en-US" sz="4000" dirty="0"/>
          </a:p>
          <a:p>
            <a:pPr marL="0" indent="0">
              <a:buNone/>
            </a:pPr>
            <a:r>
              <a:rPr lang="en-US" sz="4000" dirty="0"/>
              <a:t>Yesh Atid</a:t>
            </a:r>
            <a:endParaRPr lang="he-IL" sz="4000" dirty="0"/>
          </a:p>
          <a:p>
            <a:pPr marL="0" indent="0">
              <a:buNone/>
            </a:pPr>
            <a:r>
              <a:rPr lang="en-US" sz="4000" dirty="0"/>
              <a:t> </a:t>
            </a:r>
            <a:r>
              <a:rPr lang="he-IL" sz="4000" b="1" dirty="0">
                <a:latin typeface="David" panose="020E0502060401010101" pitchFamily="34" charset="-79"/>
                <a:cs typeface="David" panose="020E0502060401010101" pitchFamily="34" charset="-79"/>
              </a:rPr>
              <a:t>יש עתיד</a:t>
            </a:r>
          </a:p>
          <a:p>
            <a:pPr marL="0" indent="0">
              <a:buNone/>
            </a:pPr>
            <a:r>
              <a:rPr lang="en-US" sz="4000" dirty="0"/>
              <a:t>“There is a Future.”</a:t>
            </a:r>
          </a:p>
        </p:txBody>
      </p:sp>
      <p:pic>
        <p:nvPicPr>
          <p:cNvPr id="3" name="Picture 2">
            <a:extLst>
              <a:ext uri="{FF2B5EF4-FFF2-40B4-BE49-F238E27FC236}">
                <a16:creationId xmlns="" xmlns:a16="http://schemas.microsoft.com/office/drawing/2014/main" id="{72F32082-FA35-4912-AE50-173C30929825}"/>
              </a:ext>
            </a:extLst>
          </p:cNvPr>
          <p:cNvPicPr>
            <a:picLocks noChangeAspect="1"/>
          </p:cNvPicPr>
          <p:nvPr/>
        </p:nvPicPr>
        <p:blipFill>
          <a:blip r:embed="rId3"/>
          <a:stretch>
            <a:fillRect/>
          </a:stretch>
        </p:blipFill>
        <p:spPr>
          <a:xfrm>
            <a:off x="3787413" y="0"/>
            <a:ext cx="5356587" cy="5143500"/>
          </a:xfrm>
          <a:prstGeom prst="rect">
            <a:avLst/>
          </a:prstGeom>
        </p:spPr>
      </p:pic>
    </p:spTree>
    <p:extLst>
      <p:ext uri="{BB962C8B-B14F-4D97-AF65-F5344CB8AC3E}">
        <p14:creationId xmlns="" xmlns:p14="http://schemas.microsoft.com/office/powerpoint/2010/main" val="2293060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Mansour Abbas, leader of the Islamist party </a:t>
            </a:r>
            <a:r>
              <a:rPr lang="en-US" sz="4000" dirty="0" err="1"/>
              <a:t>Ra’am</a:t>
            </a:r>
            <a:r>
              <a:rPr lang="en-US" sz="4000" dirty="0"/>
              <a:t>, which shares the vision of Yasser Arafat and the PLO. Following what many now refer to as the “2021 Pogroms” for example, Abbas said the burning of synagogues, homes, cars, shops and so on, fall into the category of “legal and legitimate protests.” Abbas, to clarify, does not refer to himself as an Israeli Arab, but as a Palestinian citizen of Israel. </a:t>
            </a:r>
          </a:p>
        </p:txBody>
      </p:sp>
    </p:spTree>
    <p:extLst>
      <p:ext uri="{BB962C8B-B14F-4D97-AF65-F5344CB8AC3E}">
        <p14:creationId xmlns="" xmlns:p14="http://schemas.microsoft.com/office/powerpoint/2010/main" val="139107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 xmlns:a16="http://schemas.microsoft.com/office/drawing/2014/main" id="{FCF1277B-BD82-44D4-9F4E-AE1CA6EF8DC0}"/>
              </a:ext>
            </a:extLst>
          </p:cNvPr>
          <p:cNvPicPr>
            <a:picLocks noChangeAspect="1"/>
          </p:cNvPicPr>
          <p:nvPr/>
        </p:nvPicPr>
        <p:blipFill>
          <a:blip r:embed="rId3"/>
          <a:stretch>
            <a:fillRect/>
          </a:stretch>
        </p:blipFill>
        <p:spPr>
          <a:xfrm>
            <a:off x="1393520" y="0"/>
            <a:ext cx="6356960" cy="5143500"/>
          </a:xfrm>
          <a:prstGeom prst="rect">
            <a:avLst/>
          </a:prstGeom>
        </p:spPr>
      </p:pic>
    </p:spTree>
    <p:extLst>
      <p:ext uri="{BB962C8B-B14F-4D97-AF65-F5344CB8AC3E}">
        <p14:creationId xmlns="" xmlns:p14="http://schemas.microsoft.com/office/powerpoint/2010/main" val="1010997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D75AC2D-852F-4ED3-AE57-767F84FB22D9}"/>
              </a:ext>
            </a:extLst>
          </p:cNvPr>
          <p:cNvPicPr>
            <a:picLocks noChangeAspect="1"/>
          </p:cNvPicPr>
          <p:nvPr/>
        </p:nvPicPr>
        <p:blipFill>
          <a:blip r:embed="rId3"/>
          <a:stretch>
            <a:fillRect/>
          </a:stretch>
        </p:blipFill>
        <p:spPr>
          <a:xfrm>
            <a:off x="52562" y="52776"/>
            <a:ext cx="8967670" cy="5090724"/>
          </a:xfrm>
          <a:prstGeom prst="rect">
            <a:avLst/>
          </a:prstGeom>
        </p:spPr>
      </p:pic>
      <p:sp>
        <p:nvSpPr>
          <p:cNvPr id="108546" name="Rectangle 2">
            <a:extLst>
              <a:ext uri="{FF2B5EF4-FFF2-40B4-BE49-F238E27FC236}">
                <a16:creationId xmlns="" xmlns:a16="http://schemas.microsoft.com/office/drawing/2014/main" id="{D8315A36-2C76-4A42-9F77-AEDC8DA15644}"/>
              </a:ext>
            </a:extLst>
          </p:cNvPr>
          <p:cNvSpPr>
            <a:spLocks noGrp="1" noChangeArrowheads="1"/>
          </p:cNvSpPr>
          <p:nvPr>
            <p:ph type="subTitle" idx="1"/>
          </p:nvPr>
        </p:nvSpPr>
        <p:spPr>
          <a:xfrm>
            <a:off x="457200" y="209550"/>
            <a:ext cx="8305800" cy="4933950"/>
          </a:xfrm>
        </p:spPr>
        <p:txBody>
          <a:bodyPr/>
          <a:lstStyle/>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p:txBody>
      </p:sp>
      <p:sp>
        <p:nvSpPr>
          <p:cNvPr id="4" name="TextBox 3">
            <a:extLst>
              <a:ext uri="{FF2B5EF4-FFF2-40B4-BE49-F238E27FC236}">
                <a16:creationId xmlns="" xmlns:a16="http://schemas.microsoft.com/office/drawing/2014/main" id="{13B7B60D-52BF-4838-9C40-F28E5B3251C6}"/>
              </a:ext>
            </a:extLst>
          </p:cNvPr>
          <p:cNvSpPr txBox="1"/>
          <p:nvPr/>
        </p:nvSpPr>
        <p:spPr>
          <a:xfrm>
            <a:off x="4113586" y="2124635"/>
            <a:ext cx="914400" cy="707886"/>
          </a:xfrm>
          <a:prstGeom prst="rect">
            <a:avLst/>
          </a:prstGeom>
          <a:noFill/>
        </p:spPr>
        <p:txBody>
          <a:bodyPr wrap="square" rtlCol="0">
            <a:spAutoFit/>
          </a:bodyPr>
          <a:lstStyle/>
          <a:p>
            <a:pPr>
              <a:defRPr/>
            </a:pPr>
            <a:endParaRPr lang="en-US" dirty="0">
              <a:solidFill>
                <a:srgbClr val="FFFFFF"/>
              </a:solidFill>
            </a:endParaRPr>
          </a:p>
        </p:txBody>
      </p:sp>
      <p:sp>
        <p:nvSpPr>
          <p:cNvPr id="5" name="TextBox 4">
            <a:extLst>
              <a:ext uri="{FF2B5EF4-FFF2-40B4-BE49-F238E27FC236}">
                <a16:creationId xmlns="" xmlns:a16="http://schemas.microsoft.com/office/drawing/2014/main" id="{423EC5B3-1B4B-4BF8-9C50-C2F882AAF008}"/>
              </a:ext>
            </a:extLst>
          </p:cNvPr>
          <p:cNvSpPr txBox="1"/>
          <p:nvPr/>
        </p:nvSpPr>
        <p:spPr>
          <a:xfrm>
            <a:off x="4113586" y="2124635"/>
            <a:ext cx="914400" cy="707886"/>
          </a:xfrm>
          <a:prstGeom prst="rect">
            <a:avLst/>
          </a:prstGeom>
          <a:noFill/>
        </p:spPr>
        <p:txBody>
          <a:bodyPr wrap="square" rtlCol="0">
            <a:spAutoFit/>
          </a:bodyPr>
          <a:lstStyle/>
          <a:p>
            <a:pPr>
              <a:defRPr/>
            </a:pPr>
            <a:endParaRPr lang="en-US" dirty="0">
              <a:solidFill>
                <a:srgbClr val="FFFFFF"/>
              </a:solidFill>
            </a:endParaRPr>
          </a:p>
        </p:txBody>
      </p:sp>
      <p:sp>
        <p:nvSpPr>
          <p:cNvPr id="6" name="TextBox 5">
            <a:extLst>
              <a:ext uri="{FF2B5EF4-FFF2-40B4-BE49-F238E27FC236}">
                <a16:creationId xmlns="" xmlns:a16="http://schemas.microsoft.com/office/drawing/2014/main" id="{DFB4E4C8-FE49-40A3-B7D1-FF1B7F41DB14}"/>
              </a:ext>
            </a:extLst>
          </p:cNvPr>
          <p:cNvSpPr txBox="1"/>
          <p:nvPr/>
        </p:nvSpPr>
        <p:spPr>
          <a:xfrm>
            <a:off x="304800" y="3486150"/>
            <a:ext cx="8763000" cy="193899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Letter to the Messianic Jews</a:t>
            </a:r>
          </a:p>
          <a:p>
            <a:r>
              <a:rPr lang="en-US" dirty="0" smtClean="0">
                <a:effectLst>
                  <a:outerShdw blurRad="38100" dist="38100" dir="2700000" algn="tl">
                    <a:srgbClr val="000000">
                      <a:alpha val="43137"/>
                    </a:srgbClr>
                  </a:outerShdw>
                </a:effectLst>
              </a:rPr>
              <a:t>MJ 9.3-5 </a:t>
            </a:r>
            <a:r>
              <a:rPr lang="en-US" dirty="0">
                <a:effectLst>
                  <a:outerShdw blurRad="38100" dist="38100" dir="2700000" algn="tl">
                    <a:srgbClr val="000000">
                      <a:alpha val="43137"/>
                    </a:srgbClr>
                  </a:outerShdw>
                </a:effectLst>
              </a:rPr>
              <a:t>The Holy of Holies</a:t>
            </a:r>
          </a:p>
          <a:p>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418411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MJ 9.3-4 </a:t>
            </a:r>
            <a:r>
              <a:rPr lang="en-US" sz="4000" dirty="0"/>
              <a:t>Behind the second </a:t>
            </a:r>
            <a:r>
              <a:rPr lang="en-US" sz="4000" dirty="0" err="1"/>
              <a:t>parokhet</a:t>
            </a:r>
            <a:r>
              <a:rPr lang="en-US" sz="4000" dirty="0"/>
              <a:t> was a tent called the Holiest Place, which had the golden altar for burning incense and the Ark of the Covenant, entirely covered with gold. In the Ark were the gold jar containing the man, </a:t>
            </a:r>
          </a:p>
        </p:txBody>
      </p:sp>
    </p:spTree>
    <p:extLst>
      <p:ext uri="{BB962C8B-B14F-4D97-AF65-F5344CB8AC3E}">
        <p14:creationId xmlns="" xmlns:p14="http://schemas.microsoft.com/office/powerpoint/2010/main" val="225506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228600" y="285749"/>
            <a:ext cx="19812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3600" dirty="0" smtClean="0"/>
              <a:t>Steve </a:t>
            </a:r>
            <a:r>
              <a:rPr lang="en-US" sz="3600" dirty="0" err="1" smtClean="0"/>
              <a:t>Gelbart</a:t>
            </a:r>
            <a:r>
              <a:rPr lang="en-US" sz="3600" dirty="0" smtClean="0"/>
              <a:t>, our first worship leader</a:t>
            </a:r>
            <a:endParaRPr lang="en-US" sz="3600" dirty="0"/>
          </a:p>
        </p:txBody>
      </p:sp>
      <p:pic>
        <p:nvPicPr>
          <p:cNvPr id="3" name="Picture 2" descr="n604691814_1451272_333_2.jpg"/>
          <p:cNvPicPr>
            <a:picLocks noChangeAspect="1"/>
          </p:cNvPicPr>
          <p:nvPr/>
        </p:nvPicPr>
        <p:blipFill>
          <a:blip r:embed="rId3"/>
          <a:stretch>
            <a:fillRect/>
          </a:stretch>
        </p:blipFill>
        <p:spPr>
          <a:xfrm>
            <a:off x="2209800" y="0"/>
            <a:ext cx="6858000" cy="5143500"/>
          </a:xfrm>
          <a:prstGeom prst="rect">
            <a:avLst/>
          </a:prstGeom>
        </p:spPr>
      </p:pic>
    </p:spTree>
    <p:extLst>
      <p:ext uri="{BB962C8B-B14F-4D97-AF65-F5344CB8AC3E}">
        <p14:creationId xmlns="" xmlns:p14="http://schemas.microsoft.com/office/powerpoint/2010/main" val="692316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MJ 9.3-4  </a:t>
            </a:r>
            <a:r>
              <a:rPr lang="en-US" sz="4000" dirty="0" err="1"/>
              <a:t>Aharon’s</a:t>
            </a:r>
            <a:r>
              <a:rPr lang="en-US" sz="4000" dirty="0"/>
              <a:t> rod that sprouted and the stone Tablets of the Covenant; and above it were the </a:t>
            </a:r>
            <a:r>
              <a:rPr lang="en-US" sz="4000" dirty="0" err="1"/>
              <a:t>k’ruvim</a:t>
            </a:r>
            <a:r>
              <a:rPr lang="en-US" sz="4000" dirty="0"/>
              <a:t> representing the </a:t>
            </a:r>
            <a:r>
              <a:rPr lang="en-US" sz="4000" dirty="0" err="1"/>
              <a:t>Sh’khinah</a:t>
            </a:r>
            <a:r>
              <a:rPr lang="en-US" sz="4000" dirty="0"/>
              <a:t>, casting their shadow on the lid of the Ark. </a:t>
            </a:r>
          </a:p>
        </p:txBody>
      </p:sp>
    </p:spTree>
    <p:extLst>
      <p:ext uri="{BB962C8B-B14F-4D97-AF65-F5344CB8AC3E}">
        <p14:creationId xmlns="" xmlns:p14="http://schemas.microsoft.com/office/powerpoint/2010/main" val="2799960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146" name="Picture 2">
            <a:extLst>
              <a:ext uri="{FF2B5EF4-FFF2-40B4-BE49-F238E27FC236}">
                <a16:creationId xmlns="" xmlns:a16="http://schemas.microsoft.com/office/drawing/2014/main" id="{7054B769-1F20-4728-8B7A-F61E5E50C077}"/>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7847" y="361950"/>
            <a:ext cx="9279692" cy="441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9126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517525" indent="-517525">
              <a:buFont typeface="+mj-lt"/>
              <a:buAutoNum type="arabicPeriod"/>
            </a:pPr>
            <a:r>
              <a:rPr lang="en-US" sz="4000" dirty="0" smtClean="0"/>
              <a:t>Israel news</a:t>
            </a:r>
          </a:p>
          <a:p>
            <a:pPr marL="517525" indent="-517525">
              <a:buFont typeface="+mj-lt"/>
              <a:buAutoNum type="arabicPeriod"/>
            </a:pPr>
            <a:r>
              <a:rPr lang="en-US" sz="4000" dirty="0" smtClean="0"/>
              <a:t>In the Holy of Holies:</a:t>
            </a:r>
          </a:p>
          <a:p>
            <a:pPr marL="517525" indent="-288925"/>
            <a:r>
              <a:rPr lang="en-US" sz="4000" dirty="0" smtClean="0">
                <a:solidFill>
                  <a:srgbClr val="FFFF99"/>
                </a:solidFill>
              </a:rPr>
              <a:t>The Ark of the Covenant</a:t>
            </a:r>
          </a:p>
          <a:p>
            <a:pPr marL="517525" indent="-288925"/>
            <a:r>
              <a:rPr lang="en-US" sz="4000" dirty="0" smtClean="0"/>
              <a:t>Jar of </a:t>
            </a:r>
            <a:r>
              <a:rPr lang="en-US" sz="4000" i="1" dirty="0" err="1" smtClean="0"/>
              <a:t>mahn</a:t>
            </a:r>
            <a:r>
              <a:rPr lang="en-US" sz="4000" i="1" dirty="0" smtClean="0"/>
              <a:t>  </a:t>
            </a:r>
            <a:r>
              <a:rPr lang="he-IL" sz="4000" b="1" dirty="0" smtClean="0">
                <a:latin typeface="David" pitchFamily="34" charset="-79"/>
                <a:cs typeface="David" pitchFamily="34" charset="-79"/>
              </a:rPr>
              <a:t>מָן</a:t>
            </a:r>
            <a:endParaRPr lang="en-US" sz="4000" b="1" dirty="0" smtClean="0">
              <a:latin typeface="David" pitchFamily="34" charset="-79"/>
              <a:cs typeface="David" pitchFamily="34" charset="-79"/>
            </a:endParaRPr>
          </a:p>
          <a:p>
            <a:pPr marL="517525" indent="-288925"/>
            <a:r>
              <a:rPr lang="en-US" sz="4000" dirty="0" err="1" smtClean="0"/>
              <a:t>Aharon’s</a:t>
            </a:r>
            <a:r>
              <a:rPr lang="en-US" sz="4000" dirty="0" smtClean="0"/>
              <a:t> sprouted rod</a:t>
            </a:r>
          </a:p>
          <a:p>
            <a:pPr marL="517525" indent="-288925"/>
            <a:r>
              <a:rPr lang="en-US" sz="4000" dirty="0" smtClean="0"/>
              <a:t>Tablets</a:t>
            </a:r>
          </a:p>
          <a:p>
            <a:pPr marL="457200" indent="-457200">
              <a:buFont typeface="+mj-lt"/>
              <a:buAutoNum type="arabicPeriod" startAt="3"/>
            </a:pPr>
            <a:r>
              <a:rPr lang="en-US" sz="4000" dirty="0" smtClean="0"/>
              <a:t>Applications</a:t>
            </a:r>
          </a:p>
          <a:p>
            <a:pPr marL="0" indent="0">
              <a:buNone/>
            </a:pP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err="1" smtClean="0"/>
              <a:t>Shmot</a:t>
            </a:r>
            <a:r>
              <a:rPr lang="en-US" sz="4000" b="1" baseline="30000" dirty="0" smtClean="0"/>
              <a:t>/Ex</a:t>
            </a:r>
            <a:r>
              <a:rPr lang="en-US" sz="4000" b="1" dirty="0" smtClean="0"/>
              <a:t> </a:t>
            </a:r>
            <a:r>
              <a:rPr lang="en-US" sz="4000" baseline="30000" dirty="0" smtClean="0"/>
              <a:t>25.17</a:t>
            </a:r>
            <a:r>
              <a:rPr lang="en-US" sz="4000" b="1" baseline="30000" dirty="0" smtClean="0"/>
              <a:t> </a:t>
            </a:r>
            <a:r>
              <a:rPr lang="en-US" sz="4000" dirty="0" smtClean="0"/>
              <a:t>“You are to </a:t>
            </a:r>
            <a:r>
              <a:rPr lang="en-US" sz="4000" dirty="0" smtClean="0">
                <a:solidFill>
                  <a:srgbClr val="FFFF99"/>
                </a:solidFill>
              </a:rPr>
              <a:t>make a cover for the ark out of pure gold</a:t>
            </a:r>
            <a:r>
              <a:rPr lang="en-US" sz="4000" dirty="0" smtClean="0"/>
              <a:t>; it is to be three-and-three-quarters feet long and two-and-a-quarter feet high.</a:t>
            </a:r>
          </a:p>
          <a:p>
            <a:pPr marL="0" indent="0" algn="r" rtl="1">
              <a:buNone/>
            </a:pPr>
            <a:r>
              <a:rPr lang="he-IL" sz="4400" b="1" dirty="0" smtClean="0">
                <a:latin typeface="David" pitchFamily="34" charset="-79"/>
                <a:cs typeface="David" pitchFamily="34" charset="-79"/>
              </a:rPr>
              <a:t>וְעָשִׂיתָ כַפֹּרֶת זָהָב טָהוֹר</a:t>
            </a:r>
            <a:endParaRPr lang="en-US" sz="4400" b="1" dirty="0" smtClean="0">
              <a:latin typeface="David" pitchFamily="34" charset="-79"/>
              <a:cs typeface="David" pitchFamily="34" charset="-79"/>
            </a:endParaRPr>
          </a:p>
          <a:p>
            <a:pPr marL="0" indent="0" algn="r" rtl="1">
              <a:buNone/>
            </a:pPr>
            <a:r>
              <a:rPr lang="en-US" sz="4000" i="1" dirty="0" err="1" smtClean="0"/>
              <a:t>V’aseeta</a:t>
            </a:r>
            <a:r>
              <a:rPr lang="en-US" sz="4000" i="1" dirty="0" smtClean="0"/>
              <a:t> </a:t>
            </a:r>
            <a:r>
              <a:rPr lang="en-US" sz="4000" i="1" dirty="0" err="1" smtClean="0"/>
              <a:t>kaporet</a:t>
            </a:r>
            <a:endParaRPr lang="en-US" sz="4000" i="1" dirty="0"/>
          </a:p>
        </p:txBody>
      </p:sp>
    </p:spTree>
    <p:extLst>
      <p:ext uri="{BB962C8B-B14F-4D97-AF65-F5344CB8AC3E}">
        <p14:creationId xmlns="" xmlns:p14="http://schemas.microsoft.com/office/powerpoint/2010/main" val="692316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smtClean="0"/>
              <a:t>Shmot</a:t>
            </a:r>
            <a:r>
              <a:rPr lang="en-US" sz="4000" baseline="30000" dirty="0" smtClean="0"/>
              <a:t>/Ex 25.22</a:t>
            </a:r>
            <a:r>
              <a:rPr lang="en-US" sz="4000" dirty="0" smtClean="0"/>
              <a:t> There I will meet with you. I will speak with you from above the ark-cover, from between the two </a:t>
            </a:r>
            <a:r>
              <a:rPr lang="en-US" sz="4000" i="1" dirty="0" err="1" smtClean="0"/>
              <a:t>k’ruvim</a:t>
            </a:r>
            <a:r>
              <a:rPr lang="en-US" sz="4000" dirty="0" smtClean="0"/>
              <a:t> which are on the ark for the testimony, about all the orders I am giving you for the people of </a:t>
            </a:r>
            <a:r>
              <a:rPr lang="en-US" sz="4000" dirty="0" err="1" smtClean="0"/>
              <a:t>Isra’el</a:t>
            </a:r>
            <a:r>
              <a:rPr lang="en-US" sz="4000" dirty="0" smtClean="0"/>
              <a:t>.</a:t>
            </a:r>
            <a:endParaRPr lang="en-US" sz="4000" dirty="0"/>
          </a:p>
        </p:txBody>
      </p:sp>
    </p:spTree>
    <p:extLst>
      <p:ext uri="{BB962C8B-B14F-4D97-AF65-F5344CB8AC3E}">
        <p14:creationId xmlns="" xmlns:p14="http://schemas.microsoft.com/office/powerpoint/2010/main" val="692316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spTree>
    <p:extLst>
      <p:ext uri="{BB962C8B-B14F-4D97-AF65-F5344CB8AC3E}">
        <p14:creationId xmlns="" xmlns:p14="http://schemas.microsoft.com/office/powerpoint/2010/main" val="69231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50"/>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err="1" smtClean="0"/>
              <a:t>Vayikra</a:t>
            </a:r>
            <a:r>
              <a:rPr lang="en-US" sz="4000" baseline="30000" dirty="0" smtClean="0"/>
              <a:t>/Lev 16.2</a:t>
            </a:r>
            <a:r>
              <a:rPr lang="en-US" sz="4000" b="1" baseline="30000" dirty="0" smtClean="0"/>
              <a:t> </a:t>
            </a:r>
            <a:r>
              <a:rPr lang="en-US" sz="4000" cap="small" dirty="0" err="1" smtClean="0"/>
              <a:t>Adoni</a:t>
            </a:r>
            <a:r>
              <a:rPr lang="en-US" sz="4000" dirty="0" smtClean="0"/>
              <a:t> said to Moshe, “Tell your brother </a:t>
            </a:r>
            <a:r>
              <a:rPr lang="en-US" sz="4000" dirty="0" err="1" smtClean="0"/>
              <a:t>Aharon</a:t>
            </a:r>
            <a:r>
              <a:rPr lang="en-US" sz="4000" dirty="0" smtClean="0"/>
              <a:t> not to come at just any time into the Holy Place beyond the curtain, in front of the ark-cover which is on the ark, so that he will not die; because </a:t>
            </a:r>
            <a:r>
              <a:rPr lang="en-US" sz="4000" dirty="0" smtClean="0">
                <a:solidFill>
                  <a:srgbClr val="FFFF99"/>
                </a:solidFill>
              </a:rPr>
              <a:t>I appear in the cloud over the ark-cover. </a:t>
            </a:r>
            <a:r>
              <a:rPr lang="he-IL" sz="4800" b="1" dirty="0" smtClean="0">
                <a:solidFill>
                  <a:srgbClr val="FFFF99"/>
                </a:solidFill>
                <a:latin typeface="David" pitchFamily="34" charset="-79"/>
                <a:cs typeface="David" pitchFamily="34" charset="-79"/>
              </a:rPr>
              <a:t>אֶל-פְּנֵי הַכַּפֹּרֶת אֲשֶׁר עַל-הָאָרֹן</a:t>
            </a:r>
            <a:endParaRPr lang="en-US" sz="4000" b="1" dirty="0">
              <a:solidFill>
                <a:srgbClr val="FFFF99"/>
              </a:solidFill>
              <a:latin typeface="David" pitchFamily="34" charset="-79"/>
              <a:cs typeface="David" pitchFamily="34" charset="-79"/>
            </a:endParaRPr>
          </a:p>
        </p:txBody>
      </p:sp>
    </p:spTree>
    <p:extLst>
      <p:ext uri="{BB962C8B-B14F-4D97-AF65-F5344CB8AC3E}">
        <p14:creationId xmlns="" xmlns:p14="http://schemas.microsoft.com/office/powerpoint/2010/main" val="692316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47105" name="Picture 1"/>
          <p:cNvPicPr>
            <a:picLocks noChangeAspect="1" noChangeArrowheads="1"/>
          </p:cNvPicPr>
          <p:nvPr/>
        </p:nvPicPr>
        <p:blipFill>
          <a:blip r:embed="rId3"/>
          <a:srcRect/>
          <a:stretch>
            <a:fillRect/>
          </a:stretch>
        </p:blipFill>
        <p:spPr bwMode="auto">
          <a:xfrm>
            <a:off x="1981200" y="-631"/>
            <a:ext cx="5180963" cy="5144131"/>
          </a:xfrm>
          <a:prstGeom prst="rect">
            <a:avLst/>
          </a:prstGeom>
          <a:noFill/>
          <a:ln w="9525">
            <a:noFill/>
            <a:miter lim="800000"/>
            <a:headEnd/>
            <a:tailEnd/>
          </a:ln>
          <a:effectLst/>
        </p:spPr>
      </p:pic>
    </p:spTree>
    <p:extLst>
      <p:ext uri="{BB962C8B-B14F-4D97-AF65-F5344CB8AC3E}">
        <p14:creationId xmlns="" xmlns:p14="http://schemas.microsoft.com/office/powerpoint/2010/main" val="692316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35843" name="Picture 3"/>
          <p:cNvPicPr>
            <a:picLocks noChangeAspect="1" noChangeArrowheads="1"/>
          </p:cNvPicPr>
          <p:nvPr/>
        </p:nvPicPr>
        <p:blipFill>
          <a:blip r:embed="rId3"/>
          <a:srcRect/>
          <a:stretch>
            <a:fillRect/>
          </a:stretch>
        </p:blipFill>
        <p:spPr bwMode="auto">
          <a:xfrm>
            <a:off x="1295400" y="19193"/>
            <a:ext cx="6577837" cy="5124307"/>
          </a:xfrm>
          <a:prstGeom prst="rect">
            <a:avLst/>
          </a:prstGeom>
          <a:noFill/>
          <a:ln w="9525">
            <a:noFill/>
            <a:miter lim="800000"/>
            <a:headEnd/>
            <a:tailEnd/>
          </a:ln>
          <a:effectLst/>
        </p:spPr>
      </p:pic>
    </p:spTree>
    <p:extLst>
      <p:ext uri="{BB962C8B-B14F-4D97-AF65-F5344CB8AC3E}">
        <p14:creationId xmlns="" xmlns:p14="http://schemas.microsoft.com/office/powerpoint/2010/main" val="69231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The lid of the Ark was also known as the "mercy seat" (Hebrew </a:t>
            </a:r>
            <a:r>
              <a:rPr lang="en-US" sz="4000" dirty="0" err="1" smtClean="0"/>
              <a:t>kapporet</a:t>
            </a:r>
            <a:r>
              <a:rPr lang="en-US" sz="4000" dirty="0" smtClean="0"/>
              <a:t>), meaning </a:t>
            </a:r>
            <a:r>
              <a:rPr lang="en-US" sz="4000" dirty="0" smtClean="0">
                <a:solidFill>
                  <a:srgbClr val="FFFF99"/>
                </a:solidFill>
              </a:rPr>
              <a:t>the physical place where </a:t>
            </a:r>
            <a:r>
              <a:rPr lang="en-US" sz="4000" cap="small" dirty="0" err="1" smtClean="0">
                <a:solidFill>
                  <a:srgbClr val="FFFF99"/>
                </a:solidFill>
              </a:rPr>
              <a:t>Adoni</a:t>
            </a:r>
            <a:r>
              <a:rPr lang="en-US" sz="4000" dirty="0" smtClean="0">
                <a:solidFill>
                  <a:srgbClr val="FFFF99"/>
                </a:solidFill>
              </a:rPr>
              <a:t> met the </a:t>
            </a:r>
            <a:r>
              <a:rPr lang="en-US" sz="4000" i="1" dirty="0" err="1" smtClean="0">
                <a:solidFill>
                  <a:srgbClr val="FFFF99"/>
                </a:solidFill>
              </a:rPr>
              <a:t>cohen</a:t>
            </a:r>
            <a:r>
              <a:rPr lang="en-US" sz="4000" i="1" dirty="0" smtClean="0">
                <a:solidFill>
                  <a:srgbClr val="FFFF99"/>
                </a:solidFill>
              </a:rPr>
              <a:t> </a:t>
            </a:r>
            <a:r>
              <a:rPr lang="en-US" sz="4000" i="1" dirty="0" err="1" smtClean="0">
                <a:solidFill>
                  <a:srgbClr val="FFFF99"/>
                </a:solidFill>
              </a:rPr>
              <a:t>hagadol</a:t>
            </a:r>
            <a:r>
              <a:rPr lang="en-US" sz="4000" dirty="0" smtClean="0"/>
              <a:t> on </a:t>
            </a:r>
            <a:r>
              <a:rPr lang="en-US" sz="4000" i="1" dirty="0" smtClean="0"/>
              <a:t>Yom Kippur</a:t>
            </a:r>
            <a:r>
              <a:rPr lang="en-US" sz="4000" dirty="0" smtClean="0"/>
              <a:t>  and from which, in his mercy, he forgave the sins of the people of Israel.</a:t>
            </a:r>
            <a:endParaRPr lang="en-US" sz="4000" dirty="0"/>
          </a:p>
        </p:txBody>
      </p:sp>
    </p:spTree>
    <p:extLst>
      <p:ext uri="{BB962C8B-B14F-4D97-AF65-F5344CB8AC3E}">
        <p14:creationId xmlns="" xmlns:p14="http://schemas.microsoft.com/office/powerpoint/2010/main" val="692316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2286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err="1" smtClean="0"/>
              <a:t>Gelbart</a:t>
            </a:r>
            <a:r>
              <a:rPr lang="en-US" sz="4000" dirty="0" smtClean="0"/>
              <a:t> family  ~1980</a:t>
            </a:r>
          </a:p>
          <a:p>
            <a:pPr marL="0" indent="0">
              <a:buNone/>
            </a:pPr>
            <a:r>
              <a:rPr lang="en-US" sz="4000" dirty="0" smtClean="0"/>
              <a:t>Steve, Jeanie, Asher, Michael, Elise, </a:t>
            </a:r>
            <a:r>
              <a:rPr lang="en-US" sz="4000" dirty="0" err="1" smtClean="0"/>
              <a:t>Ilana</a:t>
            </a:r>
            <a:r>
              <a:rPr lang="en-US" sz="4000" dirty="0" smtClean="0"/>
              <a:t> and ?</a:t>
            </a:r>
            <a:endParaRPr lang="en-US" sz="4000" dirty="0"/>
          </a:p>
        </p:txBody>
      </p:sp>
      <p:pic>
        <p:nvPicPr>
          <p:cNvPr id="3" name="Picture 2" descr="Gelbart family c1980.jpg"/>
          <p:cNvPicPr>
            <a:picLocks noChangeAspect="1"/>
          </p:cNvPicPr>
          <p:nvPr/>
        </p:nvPicPr>
        <p:blipFill>
          <a:blip r:embed="rId3"/>
          <a:stretch>
            <a:fillRect/>
          </a:stretch>
        </p:blipFill>
        <p:spPr>
          <a:xfrm>
            <a:off x="2689412" y="0"/>
            <a:ext cx="6454588" cy="5143500"/>
          </a:xfrm>
          <a:prstGeom prst="rect">
            <a:avLst/>
          </a:prstGeom>
        </p:spPr>
      </p:pic>
    </p:spTree>
    <p:extLst>
      <p:ext uri="{BB962C8B-B14F-4D97-AF65-F5344CB8AC3E}">
        <p14:creationId xmlns="" xmlns:p14="http://schemas.microsoft.com/office/powerpoint/2010/main" val="692316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smtClean="0"/>
              <a:t>Ro 3.25 </a:t>
            </a:r>
            <a:r>
              <a:rPr lang="en-US" sz="4000" dirty="0" smtClean="0"/>
              <a:t>God put </a:t>
            </a:r>
            <a:r>
              <a:rPr lang="en-US" sz="4000" dirty="0" err="1" smtClean="0"/>
              <a:t>Yeshua</a:t>
            </a:r>
            <a:r>
              <a:rPr lang="en-US" sz="4000" dirty="0" smtClean="0"/>
              <a:t> forward as the </a:t>
            </a:r>
            <a:r>
              <a:rPr lang="en-US" sz="4000" i="1" dirty="0" err="1" smtClean="0"/>
              <a:t>kapparah</a:t>
            </a:r>
            <a:r>
              <a:rPr lang="en-US" sz="4000" dirty="0" smtClean="0"/>
              <a:t> </a:t>
            </a:r>
            <a:r>
              <a:rPr lang="en-US" sz="4000" dirty="0" smtClean="0"/>
              <a:t> for </a:t>
            </a:r>
            <a:r>
              <a:rPr lang="en-US" sz="4000" dirty="0" smtClean="0"/>
              <a:t>sin through his faithfulness in respect to his bloody sacrificial death. </a:t>
            </a:r>
          </a:p>
          <a:p>
            <a:pPr marL="0" indent="0">
              <a:buNone/>
            </a:pPr>
            <a:endParaRPr lang="en-US" sz="4000" dirty="0"/>
          </a:p>
        </p:txBody>
      </p:sp>
      <p:pic>
        <p:nvPicPr>
          <p:cNvPr id="45057" name="Picture 1"/>
          <p:cNvPicPr>
            <a:picLocks noChangeAspect="1" noChangeArrowheads="1"/>
          </p:cNvPicPr>
          <p:nvPr/>
        </p:nvPicPr>
        <p:blipFill>
          <a:blip r:embed="rId3"/>
          <a:srcRect/>
          <a:stretch>
            <a:fillRect/>
          </a:stretch>
        </p:blipFill>
        <p:spPr bwMode="auto">
          <a:xfrm>
            <a:off x="304800" y="2736606"/>
            <a:ext cx="8610600" cy="2235444"/>
          </a:xfrm>
          <a:prstGeom prst="rect">
            <a:avLst/>
          </a:prstGeom>
          <a:noFill/>
          <a:ln w="9525">
            <a:noFill/>
            <a:miter lim="800000"/>
            <a:headEnd/>
            <a:tailEnd/>
          </a:ln>
          <a:effectLst/>
        </p:spPr>
      </p:pic>
      <p:sp>
        <p:nvSpPr>
          <p:cNvPr id="5" name="Rounded Rectangle 4"/>
          <p:cNvSpPr/>
          <p:nvPr/>
        </p:nvSpPr>
        <p:spPr bwMode="auto">
          <a:xfrm>
            <a:off x="6477000" y="2647950"/>
            <a:ext cx="2438400" cy="2362200"/>
          </a:xfrm>
          <a:prstGeom prst="roundRect">
            <a:avLst/>
          </a:prstGeom>
          <a:noFill/>
          <a:ln w="4445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bg1"/>
              </a:solidFill>
              <a:effectLst/>
              <a:latin typeface="Arial Rounded MT Bold" pitchFamily="34" charset="0"/>
              <a:cs typeface="Arial" charset="0"/>
            </a:endParaRPr>
          </a:p>
        </p:txBody>
      </p:sp>
    </p:spTree>
    <p:extLst>
      <p:ext uri="{BB962C8B-B14F-4D97-AF65-F5344CB8AC3E}">
        <p14:creationId xmlns="" xmlns:p14="http://schemas.microsoft.com/office/powerpoint/2010/main" val="692316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r>
              <a:rPr lang="en-US" sz="4000" i="1" dirty="0" err="1" smtClean="0"/>
              <a:t>hilastḗrion</a:t>
            </a:r>
            <a:r>
              <a:rPr lang="en-US" sz="4000" dirty="0" smtClean="0"/>
              <a:t>  – the </a:t>
            </a:r>
            <a:r>
              <a:rPr lang="en-US" sz="4000" i="1" dirty="0" smtClean="0"/>
              <a:t>place of propitiation</a:t>
            </a:r>
            <a:r>
              <a:rPr lang="en-US" sz="4000" dirty="0" smtClean="0"/>
              <a:t>; the lid of the golden ark (the </a:t>
            </a:r>
            <a:r>
              <a:rPr lang="en-US" sz="4000" i="1" dirty="0" smtClean="0"/>
              <a:t>mercy-seat)</a:t>
            </a:r>
            <a:r>
              <a:rPr lang="en-US" sz="4000" dirty="0" smtClean="0"/>
              <a:t> where the blood of a vicarious </a:t>
            </a:r>
            <a:r>
              <a:rPr lang="en-US" sz="4000" dirty="0" smtClean="0"/>
              <a:t>sacrifice appeased </a:t>
            </a:r>
            <a:r>
              <a:rPr lang="en-US" sz="4000" dirty="0" smtClean="0"/>
              <a:t>God's wrath on sin.</a:t>
            </a:r>
            <a:endParaRPr lang="en-US" sz="4000" dirty="0"/>
          </a:p>
        </p:txBody>
      </p:sp>
    </p:spTree>
    <p:extLst>
      <p:ext uri="{BB962C8B-B14F-4D97-AF65-F5344CB8AC3E}">
        <p14:creationId xmlns="" xmlns:p14="http://schemas.microsoft.com/office/powerpoint/2010/main" val="692316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 a sin offering, by which the wrath of the deity shall be appeased; a means of propitiation, </a:t>
            </a:r>
          </a:p>
          <a:p>
            <a:pPr marL="0" indent="0">
              <a:buNone/>
            </a:pPr>
            <a:r>
              <a:rPr lang="en-US" sz="4000" dirty="0" smtClean="0"/>
              <a:t>(b) the covering of the ark, which was sprinkled with the atoning blood on the Day of Atonement.</a:t>
            </a:r>
            <a:r>
              <a:rPr lang="en-US" sz="3600" dirty="0" smtClean="0"/>
              <a:t> </a:t>
            </a:r>
            <a:endParaRPr lang="en-US" sz="4000" dirty="0"/>
          </a:p>
        </p:txBody>
      </p:sp>
    </p:spTree>
    <p:extLst>
      <p:ext uri="{BB962C8B-B14F-4D97-AF65-F5344CB8AC3E}">
        <p14:creationId xmlns="" xmlns:p14="http://schemas.microsoft.com/office/powerpoint/2010/main" val="692316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47105" name="Picture 1"/>
          <p:cNvPicPr>
            <a:picLocks noChangeAspect="1" noChangeArrowheads="1"/>
          </p:cNvPicPr>
          <p:nvPr/>
        </p:nvPicPr>
        <p:blipFill>
          <a:blip r:embed="rId3"/>
          <a:srcRect/>
          <a:stretch>
            <a:fillRect/>
          </a:stretch>
        </p:blipFill>
        <p:spPr bwMode="auto">
          <a:xfrm>
            <a:off x="3963037" y="-631"/>
            <a:ext cx="5180963" cy="5144131"/>
          </a:xfrm>
          <a:prstGeom prst="rect">
            <a:avLst/>
          </a:prstGeom>
          <a:noFill/>
          <a:ln w="9525">
            <a:noFill/>
            <a:miter lim="800000"/>
            <a:headEnd/>
            <a:tailEnd/>
          </a:ln>
          <a:effectLst/>
        </p:spPr>
      </p:pic>
      <p:sp>
        <p:nvSpPr>
          <p:cNvPr id="5" name="TextBox 4"/>
          <p:cNvSpPr txBox="1"/>
          <p:nvPr/>
        </p:nvSpPr>
        <p:spPr>
          <a:xfrm>
            <a:off x="304800" y="438150"/>
            <a:ext cx="3809999" cy="3785652"/>
          </a:xfrm>
          <a:prstGeom prst="rect">
            <a:avLst/>
          </a:prstGeom>
          <a:noFill/>
        </p:spPr>
        <p:txBody>
          <a:bodyPr wrap="square" rtlCol="0">
            <a:spAutoFit/>
          </a:bodyPr>
          <a:lstStyle/>
          <a:p>
            <a:pPr algn="l"/>
            <a:r>
              <a:rPr lang="en-US" dirty="0" smtClean="0"/>
              <a:t>Messiah </a:t>
            </a:r>
          </a:p>
          <a:p>
            <a:pPr algn="l"/>
            <a:r>
              <a:rPr lang="en-US" dirty="0" err="1" smtClean="0"/>
              <a:t>Yeshua’s</a:t>
            </a:r>
            <a:r>
              <a:rPr lang="en-US" dirty="0" smtClean="0"/>
              <a:t> </a:t>
            </a:r>
          </a:p>
          <a:p>
            <a:pPr algn="l"/>
            <a:r>
              <a:rPr lang="en-US" dirty="0" smtClean="0"/>
              <a:t>Atonement</a:t>
            </a:r>
          </a:p>
          <a:p>
            <a:pPr algn="l"/>
            <a:r>
              <a:rPr lang="en-US" dirty="0" smtClean="0"/>
              <a:t>is represented</a:t>
            </a:r>
          </a:p>
          <a:p>
            <a:pPr algn="l"/>
            <a:r>
              <a:rPr lang="en-US" dirty="0" smtClean="0"/>
              <a:t>by </a:t>
            </a:r>
            <a:r>
              <a:rPr lang="en-US" dirty="0" smtClean="0"/>
              <a:t>the solid</a:t>
            </a:r>
          </a:p>
          <a:p>
            <a:pPr algn="l"/>
            <a:r>
              <a:rPr lang="en-US" dirty="0" smtClean="0"/>
              <a:t>gold plate</a:t>
            </a:r>
            <a:r>
              <a:rPr lang="en-US" dirty="0" smtClean="0"/>
              <a:t>.</a:t>
            </a:r>
            <a:endParaRPr lang="en-US" dirty="0"/>
          </a:p>
        </p:txBody>
      </p:sp>
    </p:spTree>
    <p:extLst>
      <p:ext uri="{BB962C8B-B14F-4D97-AF65-F5344CB8AC3E}">
        <p14:creationId xmlns="" xmlns:p14="http://schemas.microsoft.com/office/powerpoint/2010/main" val="692316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There was no menorah, no window, no other light source in the Holy of Holies.   </a:t>
            </a:r>
          </a:p>
          <a:p>
            <a:pPr marL="0" indent="0">
              <a:buNone/>
            </a:pPr>
            <a:r>
              <a:rPr lang="en-US" sz="4000" dirty="0" smtClean="0"/>
              <a:t>Only the </a:t>
            </a:r>
            <a:r>
              <a:rPr lang="en-US" sz="4000" dirty="0" err="1" smtClean="0"/>
              <a:t>Shekhinah</a:t>
            </a:r>
            <a:r>
              <a:rPr lang="en-US" sz="4000" dirty="0" smtClean="0"/>
              <a:t>.</a:t>
            </a: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smtClean="0"/>
              <a:t>2 Cor.3.18  </a:t>
            </a:r>
            <a:r>
              <a:rPr lang="en-US" sz="4000" dirty="0" smtClean="0"/>
              <a:t>So all of us, with faces unveiled, see as in a mirror the glory of the Lord; and we are being changed into his very image, from one degree of glory to the next, by </a:t>
            </a:r>
            <a:r>
              <a:rPr lang="en-US" sz="4000" cap="small" dirty="0" err="1" smtClean="0"/>
              <a:t>Adoni</a:t>
            </a:r>
            <a:r>
              <a:rPr lang="en-US" sz="4000" dirty="0" smtClean="0"/>
              <a:t> the Spirit.</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19812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smtClean="0"/>
              <a:t>Sean &amp; </a:t>
            </a:r>
            <a:r>
              <a:rPr lang="en-US" sz="4000" dirty="0" err="1" smtClean="0"/>
              <a:t>Ayelet</a:t>
            </a:r>
            <a:r>
              <a:rPr lang="en-US" sz="4000" dirty="0" smtClean="0"/>
              <a:t> </a:t>
            </a:r>
            <a:r>
              <a:rPr lang="en-US" sz="4000" dirty="0" err="1" smtClean="0"/>
              <a:t>Steck</a:t>
            </a:r>
            <a:r>
              <a:rPr lang="en-US" sz="4000" dirty="0" smtClean="0"/>
              <a:t>-beck and </a:t>
            </a:r>
            <a:r>
              <a:rPr lang="en-US" sz="3600" dirty="0" err="1" smtClean="0"/>
              <a:t>Maayan</a:t>
            </a:r>
            <a:r>
              <a:rPr lang="en-US" sz="3600" dirty="0" smtClean="0"/>
              <a:t>, two bros.</a:t>
            </a:r>
            <a:endParaRPr lang="en-US" sz="4000" dirty="0"/>
          </a:p>
        </p:txBody>
      </p:sp>
      <p:pic>
        <p:nvPicPr>
          <p:cNvPr id="3" name="Picture 2" descr="Sean, Ayelet, kids.jpg"/>
          <p:cNvPicPr>
            <a:picLocks noChangeAspect="1"/>
          </p:cNvPicPr>
          <p:nvPr/>
        </p:nvPicPr>
        <p:blipFill>
          <a:blip r:embed="rId3"/>
          <a:stretch>
            <a:fillRect/>
          </a:stretch>
        </p:blipFill>
        <p:spPr>
          <a:xfrm>
            <a:off x="2286000" y="0"/>
            <a:ext cx="6858000" cy="5143500"/>
          </a:xfrm>
          <a:prstGeom prst="rect">
            <a:avLst/>
          </a:prstGeom>
        </p:spPr>
      </p:pic>
    </p:spTree>
    <p:extLst>
      <p:ext uri="{BB962C8B-B14F-4D97-AF65-F5344CB8AC3E}">
        <p14:creationId xmlns="" xmlns:p14="http://schemas.microsoft.com/office/powerpoint/2010/main" val="1421782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smtClean="0"/>
              <a:t>Shmot</a:t>
            </a:r>
            <a:r>
              <a:rPr lang="en-US" sz="4000" baseline="30000" dirty="0" smtClean="0"/>
              <a:t>/Ex 25.2</a:t>
            </a:r>
            <a:r>
              <a:rPr lang="en-US" sz="4000" dirty="0" smtClean="0"/>
              <a:t> Tell the people of </a:t>
            </a:r>
            <a:r>
              <a:rPr lang="en-US" sz="4000" dirty="0" err="1" smtClean="0"/>
              <a:t>Isra’el</a:t>
            </a:r>
            <a:r>
              <a:rPr lang="en-US" sz="4000" dirty="0" smtClean="0"/>
              <a:t>…to make me a sanctuary, so that </a:t>
            </a:r>
            <a:r>
              <a:rPr lang="en-US" sz="4000" dirty="0" smtClean="0">
                <a:solidFill>
                  <a:srgbClr val="FFFF99"/>
                </a:solidFill>
              </a:rPr>
              <a:t>I may live among them</a:t>
            </a:r>
            <a:r>
              <a:rPr lang="en-US" sz="4000" dirty="0" smtClean="0"/>
              <a:t>.</a:t>
            </a:r>
          </a:p>
          <a:p>
            <a:pPr marL="0" indent="0" algn="r" rtl="1">
              <a:buNone/>
            </a:pPr>
            <a:r>
              <a:rPr lang="he-IL" sz="4400" b="1" dirty="0" smtClean="0">
                <a:latin typeface="David" pitchFamily="34" charset="-79"/>
                <a:cs typeface="David" pitchFamily="34" charset="-79"/>
              </a:rPr>
              <a:t>וְשָׁכַנְתִּי </a:t>
            </a:r>
            <a:r>
              <a:rPr lang="he-IL" sz="4400" b="1" dirty="0" smtClean="0">
                <a:solidFill>
                  <a:srgbClr val="FFFF99"/>
                </a:solidFill>
                <a:latin typeface="David" pitchFamily="34" charset="-79"/>
                <a:cs typeface="David" pitchFamily="34" charset="-79"/>
              </a:rPr>
              <a:t>בְּתוֹכָ</a:t>
            </a:r>
            <a:r>
              <a:rPr lang="he-IL" sz="4400" b="1" dirty="0" smtClean="0">
                <a:latin typeface="David" pitchFamily="34" charset="-79"/>
                <a:cs typeface="David" pitchFamily="34" charset="-79"/>
              </a:rPr>
              <a:t>ם.</a:t>
            </a:r>
            <a:endParaRPr lang="en-US" sz="4400" b="1" dirty="0" smtClean="0">
              <a:latin typeface="David" pitchFamily="34" charset="-79"/>
              <a:cs typeface="David" pitchFamily="34" charset="-79"/>
            </a:endParaRPr>
          </a:p>
          <a:p>
            <a:pPr marL="0" indent="0">
              <a:buNone/>
            </a:pPr>
            <a:r>
              <a:rPr lang="en-US" sz="4400" dirty="0" smtClean="0"/>
              <a:t>  inside; within, in; </a:t>
            </a:r>
            <a:r>
              <a:rPr lang="he-IL" sz="4400" b="1" dirty="0" smtClean="0">
                <a:solidFill>
                  <a:srgbClr val="FFFF99"/>
                </a:solidFill>
                <a:latin typeface="David" pitchFamily="34" charset="-79"/>
                <a:cs typeface="David" pitchFamily="34" charset="-79"/>
              </a:rPr>
              <a:t>בתוכ</a:t>
            </a:r>
            <a:r>
              <a:rPr lang="he-IL" sz="4400" b="1" dirty="0" smtClean="0">
                <a:latin typeface="David" pitchFamily="34" charset="-79"/>
                <a:cs typeface="David" pitchFamily="34" charset="-79"/>
              </a:rPr>
              <a:t>ו -</a:t>
            </a:r>
            <a:r>
              <a:rPr lang="he-IL" sz="4400" dirty="0" smtClean="0"/>
              <a:t> </a:t>
            </a:r>
            <a:r>
              <a:rPr lang="en-US" sz="4400" dirty="0" smtClean="0"/>
              <a:t>internally, inside oneself</a:t>
            </a:r>
            <a:endParaRPr lang="en-US" sz="4400" b="1" dirty="0" smtClean="0">
              <a:latin typeface="David" pitchFamily="34" charset="-79"/>
              <a:cs typeface="David" pitchFamily="34" charset="-79"/>
            </a:endParaRPr>
          </a:p>
          <a:p>
            <a:pPr marL="0" indent="0" algn="r" rtl="1">
              <a:buNone/>
            </a:pPr>
            <a:r>
              <a:rPr lang="he-IL" sz="4400" b="1" dirty="0" smtClean="0">
                <a:latin typeface="David" pitchFamily="34" charset="-79"/>
                <a:cs typeface="David" pitchFamily="34" charset="-79"/>
              </a:rPr>
              <a:t> </a:t>
            </a:r>
            <a:endParaRPr lang="en-US" sz="4400" b="1" dirty="0">
              <a:latin typeface="David" pitchFamily="34" charset="-79"/>
              <a:cs typeface="David" pitchFamily="34" charset="-79"/>
            </a:endParaRPr>
          </a:p>
        </p:txBody>
      </p:sp>
    </p:spTree>
    <p:extLst>
      <p:ext uri="{BB962C8B-B14F-4D97-AF65-F5344CB8AC3E}">
        <p14:creationId xmlns="" xmlns:p14="http://schemas.microsoft.com/office/powerpoint/2010/main" val="1421782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smtClean="0"/>
              <a:t>2 Cor. 4.6</a:t>
            </a:r>
            <a:r>
              <a:rPr lang="en-US" sz="4000" dirty="0" smtClean="0"/>
              <a:t> For God, who said, “Let light shine out of darkness,” is the One who has shone in our hearts, to give the light of the knowledge of the glory of God in the face of Messiah </a:t>
            </a:r>
            <a:r>
              <a:rPr lang="en-US" sz="4000" dirty="0" err="1" smtClean="0"/>
              <a:t>Yeshua</a:t>
            </a:r>
            <a:r>
              <a:rPr lang="en-US" sz="4000" dirty="0" smtClean="0"/>
              <a:t>.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2050" name="Picture 2"/>
          <p:cNvPicPr>
            <a:picLocks noChangeAspect="1" noChangeArrowheads="1"/>
          </p:cNvPicPr>
          <p:nvPr/>
        </p:nvPicPr>
        <p:blipFill>
          <a:blip r:embed="rId3"/>
          <a:srcRect/>
          <a:stretch>
            <a:fillRect/>
          </a:stretch>
        </p:blipFill>
        <p:spPr bwMode="auto">
          <a:xfrm>
            <a:off x="5350" y="209550"/>
            <a:ext cx="9138649" cy="4727989"/>
          </a:xfrm>
          <a:prstGeom prst="rect">
            <a:avLst/>
          </a:prstGeom>
          <a:noFill/>
          <a:ln w="9525">
            <a:noFill/>
            <a:miter lim="800000"/>
            <a:headEnd/>
            <a:tailEnd/>
          </a:ln>
          <a:effectLst/>
        </p:spPr>
      </p:pic>
    </p:spTree>
    <p:extLst>
      <p:ext uri="{BB962C8B-B14F-4D97-AF65-F5344CB8AC3E}">
        <p14:creationId xmlns="" xmlns:p14="http://schemas.microsoft.com/office/powerpoint/2010/main" val="1006941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Greetings from Israel by one of our founders, and dance </a:t>
            </a:r>
            <a:r>
              <a:rPr lang="en-US" sz="4000" dirty="0" err="1" smtClean="0"/>
              <a:t>meisters</a:t>
            </a:r>
            <a:r>
              <a:rPr lang="en-US" sz="4000" dirty="0" smtClean="0"/>
              <a:t>, Jeanie </a:t>
            </a:r>
            <a:r>
              <a:rPr lang="en-US" sz="4000" dirty="0" err="1" smtClean="0"/>
              <a:t>Gelbart</a:t>
            </a:r>
            <a:endParaRPr lang="en-US" sz="4000" dirty="0"/>
          </a:p>
        </p:txBody>
      </p:sp>
    </p:spTree>
    <p:extLst>
      <p:ext uri="{BB962C8B-B14F-4D97-AF65-F5344CB8AC3E}">
        <p14:creationId xmlns="" xmlns:p14="http://schemas.microsoft.com/office/powerpoint/2010/main" val="69231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3074" name="Picture 2"/>
          <p:cNvPicPr>
            <a:picLocks noChangeAspect="1" noChangeArrowheads="1"/>
          </p:cNvPicPr>
          <p:nvPr/>
        </p:nvPicPr>
        <p:blipFill>
          <a:blip r:embed="rId3"/>
          <a:srcRect/>
          <a:stretch>
            <a:fillRect/>
          </a:stretch>
        </p:blipFill>
        <p:spPr bwMode="auto">
          <a:xfrm>
            <a:off x="154283" y="1352550"/>
            <a:ext cx="9111544" cy="2514600"/>
          </a:xfrm>
          <a:prstGeom prst="rect">
            <a:avLst/>
          </a:prstGeom>
          <a:noFill/>
          <a:ln w="9525">
            <a:noFill/>
            <a:miter lim="800000"/>
            <a:headEnd/>
            <a:tailEnd/>
          </a:ln>
          <a:effectLst/>
        </p:spPr>
      </p:pic>
    </p:spTree>
    <p:extLst>
      <p:ext uri="{BB962C8B-B14F-4D97-AF65-F5344CB8AC3E}">
        <p14:creationId xmlns="" xmlns:p14="http://schemas.microsoft.com/office/powerpoint/2010/main" val="1006941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smtClean="0"/>
          </a:p>
          <a:p>
            <a:pPr marL="0" indent="0" algn="ctr">
              <a:buNone/>
            </a:pPr>
            <a:r>
              <a:rPr lang="en-US" sz="4000" dirty="0" smtClean="0"/>
              <a:t>What was it like </a:t>
            </a:r>
          </a:p>
          <a:p>
            <a:pPr marL="0" indent="0" algn="ctr">
              <a:buNone/>
            </a:pPr>
            <a:r>
              <a:rPr lang="en-US" sz="4000" dirty="0" smtClean="0"/>
              <a:t>in the Holy of Holies?</a:t>
            </a:r>
            <a:endParaRPr lang="en-US" sz="4000" dirty="0"/>
          </a:p>
        </p:txBody>
      </p:sp>
    </p:spTree>
    <p:extLst>
      <p:ext uri="{BB962C8B-B14F-4D97-AF65-F5344CB8AC3E}">
        <p14:creationId xmlns="" xmlns:p14="http://schemas.microsoft.com/office/powerpoint/2010/main" val="3718745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a:buNone/>
            </a:pPr>
            <a:r>
              <a:rPr lang="en-US" sz="4000" baseline="30000" dirty="0" err="1" smtClean="0"/>
              <a:t>T’hillim</a:t>
            </a:r>
            <a:r>
              <a:rPr lang="en-US" sz="4000" baseline="30000" dirty="0" smtClean="0"/>
              <a:t> 8.1-3</a:t>
            </a:r>
            <a:r>
              <a:rPr lang="en-US" sz="4000" dirty="0" smtClean="0"/>
              <a:t> </a:t>
            </a:r>
            <a:r>
              <a:rPr lang="en-US" sz="4000" cap="small" dirty="0" err="1" smtClean="0"/>
              <a:t>Adoni</a:t>
            </a:r>
            <a:r>
              <a:rPr lang="en-US" sz="4000" dirty="0" smtClean="0"/>
              <a:t>! Our Lord! How glorious is your name throughout the earth! The fame of your majesty spreads even above the heavens!</a:t>
            </a:r>
            <a:r>
              <a:rPr lang="en-US" sz="4000" b="1" baseline="30000" dirty="0" smtClean="0"/>
              <a:t> </a:t>
            </a:r>
            <a:r>
              <a:rPr lang="en-US" sz="4000" b="1" dirty="0" smtClean="0"/>
              <a:t>…</a:t>
            </a:r>
            <a:r>
              <a:rPr lang="en-US" sz="4000" dirty="0" smtClean="0"/>
              <a:t>you established strength because of your foes,</a:t>
            </a:r>
            <a:br>
              <a:rPr lang="en-US" sz="4000" dirty="0" smtClean="0"/>
            </a:br>
            <a:r>
              <a:rPr lang="en-US" sz="4000" dirty="0" smtClean="0"/>
              <a:t>in order that you might </a:t>
            </a:r>
            <a:r>
              <a:rPr lang="en-US" sz="4000" dirty="0" smtClean="0">
                <a:solidFill>
                  <a:srgbClr val="FFFF99"/>
                </a:solidFill>
              </a:rPr>
              <a:t>silence</a:t>
            </a:r>
            <a:br>
              <a:rPr lang="en-US" sz="4000" dirty="0" smtClean="0">
                <a:solidFill>
                  <a:srgbClr val="FFFF99"/>
                </a:solidFill>
              </a:rPr>
            </a:br>
            <a:r>
              <a:rPr lang="en-US" sz="4000" dirty="0" smtClean="0">
                <a:solidFill>
                  <a:srgbClr val="FFFF99"/>
                </a:solidFill>
              </a:rPr>
              <a:t>the enemy and the avenger</a:t>
            </a:r>
            <a:r>
              <a:rPr lang="en-US" sz="4000" dirty="0" smtClean="0"/>
              <a:t>.</a:t>
            </a:r>
          </a:p>
          <a:p>
            <a:pPr marL="0" indent="0">
              <a:buNone/>
            </a:pP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smtClean="0"/>
              <a:t>Rev. 12.10-11</a:t>
            </a:r>
            <a:r>
              <a:rPr lang="en-US" sz="4000" dirty="0" smtClean="0"/>
              <a:t>Then I heard a loud voice in heaven saying, “Now have come the salvation and the power and the kingdom of our God and the authority of His Anointed One, for </a:t>
            </a:r>
            <a:r>
              <a:rPr lang="en-US" sz="4000" dirty="0" smtClean="0">
                <a:solidFill>
                  <a:srgbClr val="FFFF99"/>
                </a:solidFill>
              </a:rPr>
              <a:t>the accuser of our brothers and sisters</a:t>
            </a:r>
            <a:r>
              <a:rPr lang="en-US" sz="4000" dirty="0" smtClean="0"/>
              <a:t>—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smtClean="0"/>
              <a:t>Rev. 12.10-11 </a:t>
            </a:r>
            <a:r>
              <a:rPr lang="en-US" sz="4000" dirty="0" smtClean="0">
                <a:solidFill>
                  <a:srgbClr val="FFFF99"/>
                </a:solidFill>
              </a:rPr>
              <a:t>the one who accuses them before our God day and night—has been thrown out</a:t>
            </a:r>
            <a:r>
              <a:rPr lang="en-US" sz="4000" dirty="0" smtClean="0"/>
              <a:t>. They overcame him by the blood of the Lamb and by the word of their testimony, and they did not love their lives even in the face of death.</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smtClean="0"/>
          </a:p>
          <a:p>
            <a:pPr marL="0" indent="0" algn="ctr">
              <a:buNone/>
            </a:pPr>
            <a:r>
              <a:rPr lang="en-US" sz="4000" dirty="0" smtClean="0"/>
              <a:t>Does </a:t>
            </a:r>
            <a:r>
              <a:rPr lang="en-US" sz="4000" dirty="0" err="1" smtClean="0"/>
              <a:t>Yeshua</a:t>
            </a:r>
            <a:r>
              <a:rPr lang="en-US" sz="4000" dirty="0" smtClean="0"/>
              <a:t> have </a:t>
            </a:r>
          </a:p>
          <a:p>
            <a:pPr marL="0" indent="0" algn="ctr">
              <a:buNone/>
            </a:pPr>
            <a:r>
              <a:rPr lang="en-US" sz="4000" dirty="0" smtClean="0"/>
              <a:t>any specifics about Himself </a:t>
            </a:r>
          </a:p>
          <a:p>
            <a:pPr marL="0" indent="0" algn="ctr">
              <a:buNone/>
            </a:pPr>
            <a:r>
              <a:rPr lang="en-US" sz="4000" dirty="0" smtClean="0"/>
              <a:t>and the Holy of Holies</a:t>
            </a: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smtClean="0"/>
              <a:t>Yn</a:t>
            </a:r>
            <a:r>
              <a:rPr lang="en-US" sz="4000" baseline="30000" dirty="0" smtClean="0"/>
              <a:t> 17.5, 22-24 </a:t>
            </a:r>
            <a:r>
              <a:rPr lang="en-US" sz="4000" baseline="30000" dirty="0" smtClean="0"/>
              <a:t> </a:t>
            </a:r>
            <a:r>
              <a:rPr lang="en-US" sz="4000" dirty="0" smtClean="0"/>
              <a:t>You </a:t>
            </a:r>
            <a:r>
              <a:rPr lang="en-US" sz="4000" dirty="0" smtClean="0"/>
              <a:t>have loved them just as you have loved me.</a:t>
            </a:r>
            <a:r>
              <a:rPr lang="en-US" sz="4000" b="1" baseline="30000" dirty="0" smtClean="0"/>
              <a:t> </a:t>
            </a:r>
            <a:r>
              <a:rPr lang="en-US" sz="4000" b="1" baseline="30000" dirty="0" smtClean="0"/>
              <a:t> </a:t>
            </a:r>
            <a:r>
              <a:rPr lang="en-US" sz="4000" dirty="0" smtClean="0"/>
              <a:t>Father</a:t>
            </a:r>
            <a:r>
              <a:rPr lang="en-US" sz="4000" dirty="0" smtClean="0"/>
              <a:t>, I want those you have given me to be with me where I am; so that they may see </a:t>
            </a:r>
            <a:r>
              <a:rPr lang="en-US" sz="4000" dirty="0" smtClean="0">
                <a:solidFill>
                  <a:srgbClr val="FFFF99"/>
                </a:solidFill>
              </a:rPr>
              <a:t>my glory</a:t>
            </a:r>
            <a:r>
              <a:rPr lang="en-US" sz="4000" dirty="0" smtClean="0"/>
              <a:t>, which you have given me because you loved me before the creation of the world.</a:t>
            </a:r>
          </a:p>
          <a:p>
            <a:pPr marL="0" indent="0">
              <a:buNone/>
            </a:pP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err="1" smtClean="0"/>
              <a:t>Yn</a:t>
            </a:r>
            <a:r>
              <a:rPr lang="en-US" sz="4000" baseline="30000" dirty="0" smtClean="0"/>
              <a:t> 17.5, 22-24 </a:t>
            </a:r>
            <a:r>
              <a:rPr lang="en-US" sz="4000" dirty="0" smtClean="0"/>
              <a:t>Give me the same glory I had with you before the world existed...</a:t>
            </a:r>
            <a:r>
              <a:rPr lang="en-US" sz="4000" b="1" baseline="30000" dirty="0" smtClean="0"/>
              <a:t>  </a:t>
            </a:r>
            <a:r>
              <a:rPr lang="en-US" sz="4000" dirty="0" smtClean="0"/>
              <a:t>The glory which you have given to me, I have given to them; so that they may be one, just as we are one — I united with them and you with me, so that they may be completely one, and the world thus realize that you sent me,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smtClean="0"/>
              <a:t>Yeshahyahu</a:t>
            </a:r>
            <a:r>
              <a:rPr lang="en-US" sz="4000" baseline="30000" dirty="0" smtClean="0"/>
              <a:t>/Is 6.1-4 </a:t>
            </a:r>
            <a:r>
              <a:rPr lang="en-US" sz="3200" dirty="0" smtClean="0"/>
              <a:t>In the year of King </a:t>
            </a:r>
            <a:r>
              <a:rPr lang="en-US" sz="3200" dirty="0" err="1" smtClean="0"/>
              <a:t>Uzziah’s</a:t>
            </a:r>
            <a:r>
              <a:rPr lang="en-US" sz="3200" dirty="0" smtClean="0"/>
              <a:t> death, I saw </a:t>
            </a:r>
            <a:r>
              <a:rPr lang="en-US" sz="3200" dirty="0" err="1" smtClean="0"/>
              <a:t>A</a:t>
            </a:r>
            <a:r>
              <a:rPr lang="en-US" sz="4000" cap="small" dirty="0" err="1" smtClean="0"/>
              <a:t>doni</a:t>
            </a:r>
            <a:r>
              <a:rPr lang="en-US" sz="4000" dirty="0" smtClean="0"/>
              <a:t> sitting on a throne, high and lifted up, and the train of His robe filled the Temple. Seraphim were standing above Him. Each had six wings: with two he covered his face and with two he covered his feet, and with two he flew.</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smtClean="0"/>
              <a:t>Yeshahyahu</a:t>
            </a:r>
            <a:r>
              <a:rPr lang="en-US" sz="4000" baseline="30000" dirty="0" smtClean="0"/>
              <a:t>/Is 6.1-4 </a:t>
            </a:r>
            <a:r>
              <a:rPr lang="en-US" sz="4000" dirty="0" smtClean="0"/>
              <a:t>One called out to another, and said: “Holy, holy, holy, is </a:t>
            </a:r>
            <a:r>
              <a:rPr lang="en-US" sz="4000" cap="small" dirty="0" err="1" smtClean="0"/>
              <a:t>Adoni</a:t>
            </a:r>
            <a:r>
              <a:rPr lang="en-US" sz="4000" dirty="0" err="1" smtClean="0"/>
              <a:t>-Tzva’ot</a:t>
            </a:r>
            <a:r>
              <a:rPr lang="en-US" sz="4000" dirty="0" smtClean="0"/>
              <a:t>! The whole earth is full of His glory.” </a:t>
            </a:r>
            <a:r>
              <a:rPr lang="en-US" sz="4000" b="1" baseline="30000" dirty="0" smtClean="0"/>
              <a:t> </a:t>
            </a:r>
            <a:r>
              <a:rPr lang="en-US" sz="4000" dirty="0" smtClean="0"/>
              <a:t>Then the posts of the door trembled at the voice of those who called, and the House was filled with smoke. </a:t>
            </a:r>
          </a:p>
          <a:p>
            <a:pPr marL="0" indent="0">
              <a:buNone/>
            </a:pP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smtClean="0">
                <a:solidFill>
                  <a:srgbClr val="FFFF66"/>
                </a:solidFill>
              </a:rPr>
              <a:t> </a:t>
            </a:r>
            <a:endParaRPr lang="en-US" sz="4000" dirty="0">
              <a:solidFill>
                <a:srgbClr val="FFFF66"/>
              </a:solidFill>
            </a:endParaRPr>
          </a:p>
        </p:txBody>
      </p:sp>
      <p:pic>
        <p:nvPicPr>
          <p:cNvPr id="3" name="Picture 2" descr="IMG-0974.JPG"/>
          <p:cNvPicPr>
            <a:picLocks noChangeAspect="1"/>
          </p:cNvPicPr>
          <p:nvPr/>
        </p:nvPicPr>
        <p:blipFill>
          <a:blip r:embed="rId3" cstate="print"/>
          <a:stretch>
            <a:fillRect/>
          </a:stretch>
        </p:blipFill>
        <p:spPr>
          <a:xfrm>
            <a:off x="1143000" y="0"/>
            <a:ext cx="6858000" cy="5143500"/>
          </a:xfrm>
          <a:prstGeom prst="rect">
            <a:avLst/>
          </a:prstGeom>
        </p:spPr>
      </p:pic>
    </p:spTree>
    <p:extLst>
      <p:ext uri="{BB962C8B-B14F-4D97-AF65-F5344CB8AC3E}">
        <p14:creationId xmlns="" xmlns:p14="http://schemas.microsoft.com/office/powerpoint/2010/main" val="3204019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a:buNone/>
            </a:pPr>
            <a:r>
              <a:rPr lang="en-US" sz="4000" baseline="30000" dirty="0" err="1" smtClean="0"/>
              <a:t>Yokhanan</a:t>
            </a:r>
            <a:r>
              <a:rPr lang="en-US" sz="4000" baseline="30000" dirty="0" smtClean="0"/>
              <a:t>/</a:t>
            </a:r>
            <a:r>
              <a:rPr lang="en-US" sz="4000" baseline="30000" dirty="0" err="1" smtClean="0"/>
              <a:t>Jn</a:t>
            </a:r>
            <a:r>
              <a:rPr lang="en-US" sz="4000" baseline="30000" dirty="0" smtClean="0"/>
              <a:t> 12 39-41</a:t>
            </a:r>
            <a:r>
              <a:rPr lang="en-US" sz="4000" dirty="0" smtClean="0"/>
              <a:t>Yesha‘yahu/Is  said elsewhere —</a:t>
            </a:r>
            <a:r>
              <a:rPr lang="en-US" sz="4000" baseline="30000" dirty="0" smtClean="0"/>
              <a:t> </a:t>
            </a:r>
            <a:r>
              <a:rPr lang="en-US" sz="4000" dirty="0" smtClean="0"/>
              <a:t>“He has blinded their eyes and hardened their hearts, so that they do not see with their eyes, understand with their hearts, and do </a:t>
            </a:r>
            <a:r>
              <a:rPr lang="en-US" sz="4000" i="1" dirty="0" err="1" smtClean="0"/>
              <a:t>t’shuvah</a:t>
            </a:r>
            <a:r>
              <a:rPr lang="en-US" sz="4000" dirty="0" smtClean="0"/>
              <a:t>, so that I could heal them.”</a:t>
            </a:r>
            <a:r>
              <a:rPr lang="en-US" sz="4000" baseline="30000" dirty="0" smtClean="0"/>
              <a:t> </a:t>
            </a:r>
            <a:r>
              <a:rPr lang="en-US" sz="4000" dirty="0" smtClean="0"/>
              <a:t>(</a:t>
            </a:r>
            <a:r>
              <a:rPr lang="en-US" sz="4000" dirty="0" err="1" smtClean="0"/>
              <a:t>Yesha‘yahu</a:t>
            </a:r>
            <a:r>
              <a:rPr lang="en-US" sz="4000" dirty="0" smtClean="0"/>
              <a:t> said these things because he saw the </a:t>
            </a:r>
            <a:r>
              <a:rPr lang="en-US" sz="4000" i="1" dirty="0" err="1" smtClean="0"/>
              <a:t>Sh’khinah</a:t>
            </a:r>
            <a:r>
              <a:rPr lang="en-US" sz="4000" dirty="0" smtClean="0"/>
              <a:t> of </a:t>
            </a:r>
            <a:r>
              <a:rPr lang="en-US" sz="4000" dirty="0" err="1" smtClean="0"/>
              <a:t>Yeshua</a:t>
            </a:r>
            <a:r>
              <a:rPr lang="en-US" sz="4000" dirty="0" smtClean="0"/>
              <a:t> and spoke about him.)</a:t>
            </a:r>
          </a:p>
          <a:p>
            <a:pPr marL="0" indent="0">
              <a:buNone/>
            </a:pP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smtClean="0"/>
              <a:t>T’hillim</a:t>
            </a:r>
            <a:r>
              <a:rPr lang="en-US" sz="4000" baseline="30000" dirty="0" smtClean="0"/>
              <a:t> /Ps 110 </a:t>
            </a:r>
            <a:r>
              <a:rPr lang="en-US" sz="4000" cap="small" dirty="0" err="1" smtClean="0"/>
              <a:t>Adoni</a:t>
            </a:r>
            <a:r>
              <a:rPr lang="en-US" sz="4000" dirty="0" smtClean="0"/>
              <a:t> declares to my Lord</a:t>
            </a:r>
            <a:r>
              <a:rPr lang="en-US" sz="4000" dirty="0" smtClean="0"/>
              <a:t>: “</a:t>
            </a:r>
            <a:r>
              <a:rPr lang="en-US" sz="4000" dirty="0" smtClean="0"/>
              <a:t>Sit at My right hand</a:t>
            </a:r>
            <a:br>
              <a:rPr lang="en-US" sz="4000" dirty="0" smtClean="0"/>
            </a:br>
            <a:r>
              <a:rPr lang="en-US" sz="4000" dirty="0" smtClean="0"/>
              <a:t>until I make your enemies a footstool for Your feet.”</a:t>
            </a:r>
            <a:endParaRPr lang="en-US" sz="4000" dirty="0" smtClean="0"/>
          </a:p>
        </p:txBody>
      </p:sp>
    </p:spTree>
    <p:extLst>
      <p:ext uri="{BB962C8B-B14F-4D97-AF65-F5344CB8AC3E}">
        <p14:creationId xmlns="" xmlns:p14="http://schemas.microsoft.com/office/powerpoint/2010/main" val="1006941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smtClean="0"/>
              <a:t>Acts 7.55-56 </a:t>
            </a:r>
            <a:r>
              <a:rPr lang="en-US" sz="4000" b="1" baseline="30000" dirty="0" smtClean="0"/>
              <a:t> </a:t>
            </a:r>
            <a:r>
              <a:rPr lang="en-US" sz="4000" dirty="0" smtClean="0"/>
              <a:t>But Stephen, full of the </a:t>
            </a:r>
            <a:r>
              <a:rPr lang="en-US" sz="4000" i="1" dirty="0" err="1" smtClean="0"/>
              <a:t>Ruakh</a:t>
            </a:r>
            <a:r>
              <a:rPr lang="en-US" sz="4000" i="1" dirty="0" smtClean="0"/>
              <a:t> </a:t>
            </a:r>
            <a:r>
              <a:rPr lang="en-US" sz="4000" i="1" dirty="0" smtClean="0"/>
              <a:t>ha-</a:t>
            </a:r>
            <a:r>
              <a:rPr lang="en-US" sz="4000" i="1" dirty="0" err="1" smtClean="0"/>
              <a:t>Kodesh</a:t>
            </a:r>
            <a:r>
              <a:rPr lang="en-US" sz="4000" dirty="0" smtClean="0"/>
              <a:t>, gazed into heaven and saw the glory of God—and </a:t>
            </a:r>
            <a:r>
              <a:rPr lang="en-US" sz="4000" i="1" dirty="0" err="1" smtClean="0"/>
              <a:t>Yeshua</a:t>
            </a:r>
            <a:r>
              <a:rPr lang="en-US" sz="4000" dirty="0" smtClean="0"/>
              <a:t> standing at the right hand of God. </a:t>
            </a:r>
            <a:r>
              <a:rPr lang="en-US" sz="4000" dirty="0" smtClean="0"/>
              <a:t>And </a:t>
            </a:r>
            <a:r>
              <a:rPr lang="en-US" sz="4000" dirty="0" smtClean="0"/>
              <a:t>he said, “Look, I see the heavens opened and the Son of Man standing at the right hand of God!”</a:t>
            </a:r>
            <a:endParaRPr lang="en-US" sz="4000" dirty="0"/>
          </a:p>
        </p:txBody>
      </p:sp>
    </p:spTree>
    <p:extLst>
      <p:ext uri="{BB962C8B-B14F-4D97-AF65-F5344CB8AC3E}">
        <p14:creationId xmlns="" xmlns:p14="http://schemas.microsoft.com/office/powerpoint/2010/main" val="3718745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457200" y="209550"/>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p>
          <a:p>
            <a:pPr marL="0" indent="0" algn="ctr">
              <a:buNone/>
            </a:pPr>
            <a:r>
              <a:rPr lang="en-US" sz="4000" dirty="0" smtClean="0"/>
              <a:t>Where is the </a:t>
            </a:r>
            <a:r>
              <a:rPr lang="en-US" sz="4000" dirty="0" err="1" smtClean="0"/>
              <a:t>Aron</a:t>
            </a:r>
            <a:r>
              <a:rPr lang="en-US" sz="4000" dirty="0" smtClean="0"/>
              <a:t> </a:t>
            </a:r>
            <a:r>
              <a:rPr lang="en-US" sz="4000" dirty="0" err="1" smtClean="0"/>
              <a:t>HaBrit</a:t>
            </a:r>
            <a:r>
              <a:rPr lang="en-US" sz="4000" dirty="0" smtClean="0"/>
              <a:t>, </a:t>
            </a:r>
          </a:p>
          <a:p>
            <a:pPr marL="0" indent="0" algn="ctr">
              <a:buNone/>
            </a:pPr>
            <a:r>
              <a:rPr lang="en-US" sz="4000" dirty="0" smtClean="0"/>
              <a:t>the Ark of the Covenant, today?</a:t>
            </a:r>
            <a:endParaRPr lang="en-US" sz="4000" dirty="0"/>
          </a:p>
        </p:txBody>
      </p:sp>
    </p:spTree>
    <p:extLst>
      <p:ext uri="{BB962C8B-B14F-4D97-AF65-F5344CB8AC3E}">
        <p14:creationId xmlns="" xmlns:p14="http://schemas.microsoft.com/office/powerpoint/2010/main" val="692316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Some say, </a:t>
            </a:r>
          </a:p>
          <a:p>
            <a:pPr marL="0" indent="0"/>
            <a:r>
              <a:rPr lang="en-US" sz="4000" dirty="0" smtClean="0"/>
              <a:t>it was carried away by Nebuchadnezzar into Babylon, </a:t>
            </a:r>
          </a:p>
          <a:p>
            <a:pPr marL="0" indent="0"/>
            <a:r>
              <a:rPr lang="en-US" sz="4000" dirty="0" smtClean="0"/>
              <a:t>others say, that Jeremiah the prophet took it, and hid it in a cave on Mount Nebo; but </a:t>
            </a:r>
          </a:p>
        </p:txBody>
      </p:sp>
    </p:spTree>
    <p:extLst>
      <p:ext uri="{BB962C8B-B14F-4D97-AF65-F5344CB8AC3E}">
        <p14:creationId xmlns="" xmlns:p14="http://schemas.microsoft.com/office/powerpoint/2010/main" val="692316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smtClean="0"/>
              <a:t>the more generally received opinion is, that it was hid by King Josiah in some hidden and deep place, which Solomon had built for that purpose under ground, knowing, that the temple would be destroyed; and it is often said, that it was hid under the pavement of a room in the temple, called "the wood room.”</a:t>
            </a:r>
            <a:endParaRPr lang="en-US" sz="4000" dirty="0"/>
          </a:p>
        </p:txBody>
      </p:sp>
    </p:spTree>
    <p:extLst>
      <p:ext uri="{BB962C8B-B14F-4D97-AF65-F5344CB8AC3E}">
        <p14:creationId xmlns="" xmlns:p14="http://schemas.microsoft.com/office/powerpoint/2010/main" val="692316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  </a:t>
            </a:r>
            <a:endParaRPr lang="en-US" sz="4000" dirty="0"/>
          </a:p>
        </p:txBody>
      </p:sp>
      <p:pic>
        <p:nvPicPr>
          <p:cNvPr id="417794" name="Picture 2"/>
          <p:cNvPicPr>
            <a:picLocks noChangeAspect="1" noChangeArrowheads="1"/>
          </p:cNvPicPr>
          <p:nvPr/>
        </p:nvPicPr>
        <p:blipFill>
          <a:blip r:embed="rId3"/>
          <a:srcRect/>
          <a:stretch>
            <a:fillRect/>
          </a:stretch>
        </p:blipFill>
        <p:spPr bwMode="auto">
          <a:xfrm>
            <a:off x="2590800" y="0"/>
            <a:ext cx="6553200" cy="5156425"/>
          </a:xfrm>
          <a:prstGeom prst="rect">
            <a:avLst/>
          </a:prstGeom>
          <a:noFill/>
          <a:ln w="9525">
            <a:noFill/>
            <a:miter lim="800000"/>
            <a:headEnd/>
            <a:tailEnd/>
          </a:ln>
          <a:effectLst/>
        </p:spPr>
      </p:pic>
      <p:sp>
        <p:nvSpPr>
          <p:cNvPr id="5" name="TextBox 4"/>
          <p:cNvSpPr txBox="1"/>
          <p:nvPr/>
        </p:nvSpPr>
        <p:spPr>
          <a:xfrm>
            <a:off x="152400" y="361950"/>
            <a:ext cx="2912657" cy="4401205"/>
          </a:xfrm>
          <a:prstGeom prst="rect">
            <a:avLst/>
          </a:prstGeom>
          <a:noFill/>
        </p:spPr>
        <p:txBody>
          <a:bodyPr wrap="none" rtlCol="0">
            <a:spAutoFit/>
          </a:bodyPr>
          <a:lstStyle/>
          <a:p>
            <a:pPr algn="l"/>
            <a:r>
              <a:rPr lang="en-US" dirty="0" err="1" smtClean="0"/>
              <a:t>Chaim</a:t>
            </a:r>
            <a:r>
              <a:rPr lang="en-US" dirty="0" smtClean="0"/>
              <a:t> </a:t>
            </a:r>
          </a:p>
          <a:p>
            <a:pPr algn="l"/>
            <a:r>
              <a:rPr lang="en-US" dirty="0" smtClean="0"/>
              <a:t>Richman</a:t>
            </a:r>
          </a:p>
          <a:p>
            <a:pPr algn="l"/>
            <a:r>
              <a:rPr lang="en-US" dirty="0" smtClean="0"/>
              <a:t>co-founder</a:t>
            </a:r>
          </a:p>
          <a:p>
            <a:pPr algn="l"/>
            <a:r>
              <a:rPr lang="en-US" dirty="0" smtClean="0"/>
              <a:t>Temple </a:t>
            </a:r>
          </a:p>
          <a:p>
            <a:pPr algn="l"/>
            <a:r>
              <a:rPr lang="en-US" dirty="0" smtClean="0"/>
              <a:t>Institute</a:t>
            </a:r>
          </a:p>
          <a:p>
            <a:pPr algn="l"/>
            <a:r>
              <a:rPr lang="en-US" dirty="0" smtClean="0"/>
              <a:t>with Israel</a:t>
            </a:r>
          </a:p>
          <a:p>
            <a:pPr algn="l"/>
            <a:r>
              <a:rPr lang="en-US" dirty="0" smtClean="0"/>
              <a:t>Ariel</a:t>
            </a:r>
            <a:endParaRPr lang="en-US" dirty="0"/>
          </a:p>
        </p:txBody>
      </p:sp>
    </p:spTree>
    <p:extLst>
      <p:ext uri="{BB962C8B-B14F-4D97-AF65-F5344CB8AC3E}">
        <p14:creationId xmlns="" xmlns:p14="http://schemas.microsoft.com/office/powerpoint/2010/main" val="692316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smtClean="0"/>
              <a:t>Rev 11.</a:t>
            </a:r>
            <a:r>
              <a:rPr lang="en-US" sz="4000" b="1" baseline="30000" dirty="0" smtClean="0"/>
              <a:t>19 </a:t>
            </a:r>
            <a:r>
              <a:rPr lang="en-US" sz="4000" dirty="0" smtClean="0"/>
              <a:t>Then the Temple of God in heaven was opened, and the Ark of the Covenant was seen in his Temple; and there were flashes of lightning, voices, peals of thunder, an earthquake and violent hail. </a:t>
            </a: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D75AC2D-852F-4ED3-AE57-767F84FB22D9}"/>
              </a:ext>
            </a:extLst>
          </p:cNvPr>
          <p:cNvPicPr>
            <a:picLocks noChangeAspect="1"/>
          </p:cNvPicPr>
          <p:nvPr/>
        </p:nvPicPr>
        <p:blipFill>
          <a:blip r:embed="rId3"/>
          <a:stretch>
            <a:fillRect/>
          </a:stretch>
        </p:blipFill>
        <p:spPr>
          <a:xfrm>
            <a:off x="52562" y="52776"/>
            <a:ext cx="8967670" cy="5090724"/>
          </a:xfrm>
          <a:prstGeom prst="rect">
            <a:avLst/>
          </a:prstGeom>
        </p:spPr>
      </p:pic>
      <p:sp>
        <p:nvSpPr>
          <p:cNvPr id="108546" name="Rectangle 2">
            <a:extLst>
              <a:ext uri="{FF2B5EF4-FFF2-40B4-BE49-F238E27FC236}">
                <a16:creationId xmlns="" xmlns:a16="http://schemas.microsoft.com/office/drawing/2014/main" id="{D8315A36-2C76-4A42-9F77-AEDC8DA15644}"/>
              </a:ext>
            </a:extLst>
          </p:cNvPr>
          <p:cNvSpPr>
            <a:spLocks noGrp="1" noChangeArrowheads="1"/>
          </p:cNvSpPr>
          <p:nvPr>
            <p:ph type="subTitle" idx="1"/>
          </p:nvPr>
        </p:nvSpPr>
        <p:spPr>
          <a:xfrm>
            <a:off x="457200" y="209550"/>
            <a:ext cx="8305800" cy="4933950"/>
          </a:xfrm>
        </p:spPr>
        <p:txBody>
          <a:bodyPr/>
          <a:lstStyle/>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p:txBody>
      </p:sp>
      <p:sp>
        <p:nvSpPr>
          <p:cNvPr id="4" name="TextBox 3">
            <a:extLst>
              <a:ext uri="{FF2B5EF4-FFF2-40B4-BE49-F238E27FC236}">
                <a16:creationId xmlns="" xmlns:a16="http://schemas.microsoft.com/office/drawing/2014/main" id="{13B7B60D-52BF-4838-9C40-F28E5B3251C6}"/>
              </a:ext>
            </a:extLst>
          </p:cNvPr>
          <p:cNvSpPr txBox="1"/>
          <p:nvPr/>
        </p:nvSpPr>
        <p:spPr>
          <a:xfrm>
            <a:off x="4113586" y="2124635"/>
            <a:ext cx="914400" cy="707886"/>
          </a:xfrm>
          <a:prstGeom prst="rect">
            <a:avLst/>
          </a:prstGeom>
          <a:noFill/>
        </p:spPr>
        <p:txBody>
          <a:bodyPr wrap="square" rtlCol="0">
            <a:spAutoFit/>
          </a:bodyPr>
          <a:lstStyle/>
          <a:p>
            <a:pPr>
              <a:defRPr/>
            </a:pPr>
            <a:endParaRPr lang="en-US" dirty="0">
              <a:solidFill>
                <a:srgbClr val="FFFFFF"/>
              </a:solidFill>
            </a:endParaRPr>
          </a:p>
        </p:txBody>
      </p:sp>
      <p:sp>
        <p:nvSpPr>
          <p:cNvPr id="5" name="TextBox 4">
            <a:extLst>
              <a:ext uri="{FF2B5EF4-FFF2-40B4-BE49-F238E27FC236}">
                <a16:creationId xmlns="" xmlns:a16="http://schemas.microsoft.com/office/drawing/2014/main" id="{423EC5B3-1B4B-4BF8-9C50-C2F882AAF008}"/>
              </a:ext>
            </a:extLst>
          </p:cNvPr>
          <p:cNvSpPr txBox="1"/>
          <p:nvPr/>
        </p:nvSpPr>
        <p:spPr>
          <a:xfrm>
            <a:off x="4113586" y="2124635"/>
            <a:ext cx="914400" cy="707886"/>
          </a:xfrm>
          <a:prstGeom prst="rect">
            <a:avLst/>
          </a:prstGeom>
          <a:noFill/>
        </p:spPr>
        <p:txBody>
          <a:bodyPr wrap="square" rtlCol="0">
            <a:spAutoFit/>
          </a:bodyPr>
          <a:lstStyle/>
          <a:p>
            <a:pPr>
              <a:defRPr/>
            </a:pPr>
            <a:endParaRPr lang="en-US" dirty="0">
              <a:solidFill>
                <a:srgbClr val="FFFFFF"/>
              </a:solidFill>
            </a:endParaRPr>
          </a:p>
        </p:txBody>
      </p:sp>
      <p:sp>
        <p:nvSpPr>
          <p:cNvPr id="6" name="TextBox 5">
            <a:extLst>
              <a:ext uri="{FF2B5EF4-FFF2-40B4-BE49-F238E27FC236}">
                <a16:creationId xmlns="" xmlns:a16="http://schemas.microsoft.com/office/drawing/2014/main" id="{DFB4E4C8-FE49-40A3-B7D1-FF1B7F41DB14}"/>
              </a:ext>
            </a:extLst>
          </p:cNvPr>
          <p:cNvSpPr txBox="1"/>
          <p:nvPr/>
        </p:nvSpPr>
        <p:spPr>
          <a:xfrm>
            <a:off x="304800" y="3486150"/>
            <a:ext cx="8763000" cy="193899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Letter to the Messianic Jews</a:t>
            </a:r>
          </a:p>
          <a:p>
            <a:r>
              <a:rPr lang="en-US" dirty="0" smtClean="0">
                <a:effectLst>
                  <a:outerShdw blurRad="38100" dist="38100" dir="2700000" algn="tl">
                    <a:srgbClr val="000000">
                      <a:alpha val="43137"/>
                    </a:srgbClr>
                  </a:outerShdw>
                </a:effectLst>
              </a:rPr>
              <a:t>MJ 9.3-5 </a:t>
            </a:r>
            <a:r>
              <a:rPr lang="en-US" dirty="0">
                <a:effectLst>
                  <a:outerShdw blurRad="38100" dist="38100" dir="2700000" algn="tl">
                    <a:srgbClr val="000000">
                      <a:alpha val="43137"/>
                    </a:srgbClr>
                  </a:outerShdw>
                </a:effectLst>
              </a:rPr>
              <a:t>The Holy of Holies</a:t>
            </a:r>
          </a:p>
          <a:p>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418411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517525" indent="-517525">
              <a:buFont typeface="+mj-lt"/>
              <a:buAutoNum type="arabicPeriod"/>
            </a:pPr>
            <a:r>
              <a:rPr lang="en-US" sz="4000" dirty="0" smtClean="0"/>
              <a:t>Israel news</a:t>
            </a:r>
          </a:p>
          <a:p>
            <a:pPr marL="517525" indent="-517525">
              <a:buFont typeface="+mj-lt"/>
              <a:buAutoNum type="arabicPeriod"/>
            </a:pPr>
            <a:r>
              <a:rPr lang="en-US" sz="4000" dirty="0" smtClean="0"/>
              <a:t>The Holy of Holies</a:t>
            </a:r>
          </a:p>
          <a:p>
            <a:pPr marL="517525" indent="-288925"/>
            <a:r>
              <a:rPr lang="en-US" sz="4000" dirty="0" smtClean="0"/>
              <a:t>The Ark of the Covenant</a:t>
            </a:r>
          </a:p>
          <a:p>
            <a:pPr marL="517525" indent="-288925"/>
            <a:r>
              <a:rPr lang="en-US" sz="4000" dirty="0" smtClean="0"/>
              <a:t>Jar of </a:t>
            </a:r>
            <a:r>
              <a:rPr lang="en-US" sz="4000" i="1" dirty="0" err="1" smtClean="0"/>
              <a:t>mahn</a:t>
            </a:r>
            <a:r>
              <a:rPr lang="en-US" sz="4000" i="1" dirty="0" smtClean="0"/>
              <a:t>  </a:t>
            </a:r>
            <a:r>
              <a:rPr lang="he-IL" sz="4000" b="1" dirty="0" smtClean="0">
                <a:latin typeface="David" pitchFamily="34" charset="-79"/>
                <a:cs typeface="David" pitchFamily="34" charset="-79"/>
              </a:rPr>
              <a:t>מָן</a:t>
            </a:r>
            <a:endParaRPr lang="en-US" sz="4000" b="1" dirty="0" smtClean="0">
              <a:latin typeface="David" pitchFamily="34" charset="-79"/>
              <a:cs typeface="David" pitchFamily="34" charset="-79"/>
            </a:endParaRPr>
          </a:p>
          <a:p>
            <a:pPr marL="517525" indent="-288925"/>
            <a:r>
              <a:rPr lang="en-US" sz="4000" dirty="0" err="1" smtClean="0">
                <a:solidFill>
                  <a:srgbClr val="FFFF99"/>
                </a:solidFill>
              </a:rPr>
              <a:t>Aharon’s</a:t>
            </a:r>
            <a:r>
              <a:rPr lang="en-US" sz="4000" dirty="0" smtClean="0">
                <a:solidFill>
                  <a:srgbClr val="FFFF99"/>
                </a:solidFill>
              </a:rPr>
              <a:t> sprouted rod</a:t>
            </a:r>
          </a:p>
          <a:p>
            <a:pPr marL="517525" indent="-288925"/>
            <a:r>
              <a:rPr lang="en-US" sz="4000" dirty="0" smtClean="0"/>
              <a:t>Tablets</a:t>
            </a:r>
          </a:p>
          <a:p>
            <a:pPr marL="457200" indent="-457200">
              <a:buFont typeface="+mj-lt"/>
              <a:buAutoNum type="arabicPeriod" startAt="3"/>
            </a:pPr>
            <a:r>
              <a:rPr lang="en-US" sz="4000" dirty="0" smtClean="0"/>
              <a:t>Applications</a:t>
            </a:r>
          </a:p>
          <a:p>
            <a:pPr marL="0" indent="0">
              <a:buNone/>
            </a:pP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endParaRPr lang="en-US" sz="4000" dirty="0">
              <a:solidFill>
                <a:srgbClr val="FFFF66"/>
              </a:solidFill>
            </a:endParaRPr>
          </a:p>
        </p:txBody>
      </p:sp>
      <p:pic>
        <p:nvPicPr>
          <p:cNvPr id="3" name="Picture 2" descr="IMG-1174.JPG"/>
          <p:cNvPicPr>
            <a:picLocks noChangeAspect="1"/>
          </p:cNvPicPr>
          <p:nvPr/>
        </p:nvPicPr>
        <p:blipFill>
          <a:blip r:embed="rId3" cstate="print"/>
          <a:stretch>
            <a:fillRect/>
          </a:stretch>
        </p:blipFill>
        <p:spPr>
          <a:xfrm>
            <a:off x="1143000" y="0"/>
            <a:ext cx="6858000" cy="5143500"/>
          </a:xfrm>
          <a:prstGeom prst="rect">
            <a:avLst/>
          </a:prstGeom>
        </p:spPr>
      </p:pic>
    </p:spTree>
    <p:extLst>
      <p:ext uri="{BB962C8B-B14F-4D97-AF65-F5344CB8AC3E}">
        <p14:creationId xmlns="" xmlns:p14="http://schemas.microsoft.com/office/powerpoint/2010/main" val="3204019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smtClean="0"/>
              <a:t>Bamidbar</a:t>
            </a:r>
            <a:r>
              <a:rPr lang="en-US" sz="4000" baseline="30000" dirty="0" smtClean="0"/>
              <a:t> 16.1-2 </a:t>
            </a:r>
            <a:r>
              <a:rPr lang="en-US" sz="4000" dirty="0" smtClean="0"/>
              <a:t>Now </a:t>
            </a:r>
            <a:r>
              <a:rPr lang="en-US" sz="4000" dirty="0" err="1" smtClean="0"/>
              <a:t>Korach</a:t>
            </a:r>
            <a:r>
              <a:rPr lang="en-US" sz="4000" dirty="0" smtClean="0"/>
              <a:t> the son of </a:t>
            </a:r>
            <a:r>
              <a:rPr lang="en-US" sz="4000" dirty="0" err="1" smtClean="0"/>
              <a:t>Yitz’har</a:t>
            </a:r>
            <a:r>
              <a:rPr lang="en-US" sz="4000" dirty="0" smtClean="0"/>
              <a:t>, the son of </a:t>
            </a:r>
            <a:r>
              <a:rPr lang="en-US" sz="4000" dirty="0" err="1" smtClean="0"/>
              <a:t>K’hat</a:t>
            </a:r>
            <a:r>
              <a:rPr lang="en-US" sz="4000" dirty="0" smtClean="0"/>
              <a:t>, the son of Levi, along with </a:t>
            </a:r>
            <a:r>
              <a:rPr lang="en-US" sz="4000" dirty="0" err="1" smtClean="0"/>
              <a:t>Datan</a:t>
            </a:r>
            <a:r>
              <a:rPr lang="en-US" sz="4000" dirty="0" smtClean="0"/>
              <a:t> and </a:t>
            </a:r>
            <a:r>
              <a:rPr lang="en-US" sz="4000" dirty="0" err="1" smtClean="0"/>
              <a:t>Aviram</a:t>
            </a:r>
            <a:r>
              <a:rPr lang="en-US" sz="4000" dirty="0" smtClean="0"/>
              <a:t>…rebelled against Moshe. Siding with them were 250 men of </a:t>
            </a:r>
            <a:r>
              <a:rPr lang="en-US" sz="4000" dirty="0" err="1" smtClean="0"/>
              <a:t>Isra’el</a:t>
            </a:r>
            <a:r>
              <a:rPr lang="en-US" sz="4000" dirty="0" smtClean="0"/>
              <a:t>, leaders of the community, key members of the council, men of reputation. </a:t>
            </a:r>
            <a:r>
              <a:rPr lang="en-US" sz="4000" b="1" baseline="30000" dirty="0" smtClean="0"/>
              <a:t>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err="1" smtClean="0"/>
              <a:t>Bamidbar</a:t>
            </a:r>
            <a:r>
              <a:rPr lang="en-US" sz="4000" baseline="30000" dirty="0" smtClean="0"/>
              <a:t> 16.1-2 </a:t>
            </a:r>
            <a:r>
              <a:rPr lang="en-US" sz="4000" dirty="0" smtClean="0"/>
              <a:t> </a:t>
            </a:r>
            <a:r>
              <a:rPr lang="en-US" sz="4000" b="1" baseline="30000" dirty="0" smtClean="0"/>
              <a:t> </a:t>
            </a:r>
            <a:r>
              <a:rPr lang="en-US" sz="4000" dirty="0" smtClean="0"/>
              <a:t>They assembled themselves against Moshe and </a:t>
            </a:r>
            <a:r>
              <a:rPr lang="en-US" sz="4000" dirty="0" err="1" smtClean="0"/>
              <a:t>Aharon</a:t>
            </a:r>
            <a:r>
              <a:rPr lang="en-US" sz="4000" dirty="0" smtClean="0"/>
              <a:t> and said to them, “You take too much on yourselves! After all, the entire community is holy, every one of them, and </a:t>
            </a:r>
            <a:r>
              <a:rPr lang="en-US" sz="4000" i="1" cap="small" dirty="0" err="1" smtClean="0"/>
              <a:t>Adonai</a:t>
            </a:r>
            <a:r>
              <a:rPr lang="en-US" sz="4000" dirty="0" smtClean="0"/>
              <a:t> is among them. So why do you lift yourselves up above </a:t>
            </a:r>
            <a:r>
              <a:rPr lang="en-US" sz="4000" i="1" cap="small" dirty="0" err="1" smtClean="0"/>
              <a:t>Adonai</a:t>
            </a:r>
            <a:r>
              <a:rPr lang="en-US" sz="4000" dirty="0" err="1" smtClean="0"/>
              <a:t>’s</a:t>
            </a:r>
            <a:r>
              <a:rPr lang="en-US" sz="4000" dirty="0" smtClean="0"/>
              <a:t> assembly?”</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698" name="Rectangle 2"/>
          <p:cNvSpPr>
            <a:spLocks noGrp="1" noChangeArrowheads="1"/>
          </p:cNvSpPr>
          <p:nvPr>
            <p:ph type="subTitle" idx="1"/>
          </p:nvPr>
        </p:nvSpPr>
        <p:spPr>
          <a:xfrm>
            <a:off x="0" y="0"/>
            <a:ext cx="9144000" cy="5143500"/>
          </a:xfrm>
        </p:spPr>
        <p:txBody>
          <a:bodyPr/>
          <a:lstStyle/>
          <a:p>
            <a:pPr algn="l">
              <a:spcBef>
                <a:spcPct val="0"/>
              </a:spcBef>
            </a:pPr>
            <a:r>
              <a:rPr lang="en-US" sz="4000" u="sng" dirty="0">
                <a:cs typeface="Vilna" pitchFamily="2" charset="-79"/>
              </a:rPr>
              <a:t>Moshe’s first strategy</a:t>
            </a:r>
            <a:r>
              <a:rPr lang="en-US" sz="4000" dirty="0">
                <a:cs typeface="Vilna" pitchFamily="2" charset="-79"/>
              </a:rPr>
              <a:t>:</a:t>
            </a:r>
          </a:p>
          <a:p>
            <a:pPr algn="l">
              <a:spcBef>
                <a:spcPct val="0"/>
              </a:spcBef>
            </a:pPr>
            <a:r>
              <a:rPr lang="en-US" sz="4000" dirty="0">
                <a:cs typeface="Vilna" pitchFamily="2" charset="-79"/>
              </a:rPr>
              <a:t>[Prayer]</a:t>
            </a:r>
          </a:p>
          <a:p>
            <a:pPr algn="l">
              <a:spcBef>
                <a:spcPct val="0"/>
              </a:spcBef>
            </a:pPr>
            <a:endParaRPr lang="en-US" sz="4000" dirty="0">
              <a:cs typeface="Vilna" pitchFamily="2" charset="-79"/>
            </a:endParaRPr>
          </a:p>
          <a:p>
            <a:pPr algn="l">
              <a:spcBef>
                <a:spcPct val="0"/>
              </a:spcBef>
            </a:pPr>
            <a:r>
              <a:rPr lang="en-US" sz="4000" baseline="30000" dirty="0" err="1">
                <a:cs typeface="Vilna" pitchFamily="2" charset="-79"/>
              </a:rPr>
              <a:t>BaMidbar</a:t>
            </a:r>
            <a:r>
              <a:rPr lang="en-US" sz="4000" baseline="30000" dirty="0">
                <a:cs typeface="Vilna" pitchFamily="2" charset="-79"/>
              </a:rPr>
              <a:t>/Nu.16.4</a:t>
            </a:r>
            <a:r>
              <a:rPr lang="en-US" sz="4000" dirty="0">
                <a:cs typeface="Vilna" pitchFamily="2" charset="-79"/>
              </a:rPr>
              <a:t>  When Moshe heard this he fell on his face.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842" name="Rectangle 2"/>
          <p:cNvSpPr>
            <a:spLocks noGrp="1" noChangeArrowheads="1"/>
          </p:cNvSpPr>
          <p:nvPr>
            <p:ph type="subTitle" idx="1"/>
          </p:nvPr>
        </p:nvSpPr>
        <p:spPr>
          <a:xfrm>
            <a:off x="0" y="0"/>
            <a:ext cx="9144000" cy="5143500"/>
          </a:xfrm>
        </p:spPr>
        <p:txBody>
          <a:bodyPr/>
          <a:lstStyle/>
          <a:p>
            <a:pPr algn="l">
              <a:lnSpc>
                <a:spcPct val="90000"/>
              </a:lnSpc>
              <a:spcBef>
                <a:spcPct val="0"/>
              </a:spcBef>
            </a:pPr>
            <a:r>
              <a:rPr lang="en-US" sz="3600" u="sng" dirty="0">
                <a:cs typeface="Vilna" pitchFamily="2" charset="-79"/>
              </a:rPr>
              <a:t>Moshe’s second strategy</a:t>
            </a:r>
            <a:r>
              <a:rPr lang="en-US" sz="3600" dirty="0">
                <a:cs typeface="Vilna" pitchFamily="2" charset="-79"/>
              </a:rPr>
              <a:t>: [Censer test,  revelation in prayer?]</a:t>
            </a:r>
          </a:p>
          <a:p>
            <a:pPr algn="l">
              <a:lnSpc>
                <a:spcPct val="90000"/>
              </a:lnSpc>
              <a:spcBef>
                <a:spcPct val="0"/>
              </a:spcBef>
            </a:pPr>
            <a:r>
              <a:rPr lang="en-US" sz="3600" baseline="30000" dirty="0" err="1" smtClean="0">
                <a:cs typeface="Vilna" pitchFamily="2" charset="-79"/>
              </a:rPr>
              <a:t>Bamidbar</a:t>
            </a:r>
            <a:r>
              <a:rPr lang="en-US" sz="3600" baseline="30000" dirty="0" smtClean="0">
                <a:cs typeface="Vilna" pitchFamily="2" charset="-79"/>
              </a:rPr>
              <a:t>/Nu 16.6-7 </a:t>
            </a:r>
            <a:r>
              <a:rPr lang="en-US" sz="3600" dirty="0" smtClean="0">
                <a:cs typeface="Vilna" pitchFamily="2" charset="-79"/>
              </a:rPr>
              <a:t>Do </a:t>
            </a:r>
            <a:r>
              <a:rPr lang="en-US" sz="3600" dirty="0">
                <a:cs typeface="Vilna" pitchFamily="2" charset="-79"/>
              </a:rPr>
              <a:t>this: take censers, </a:t>
            </a:r>
            <a:r>
              <a:rPr lang="en-US" sz="3600" dirty="0" err="1">
                <a:cs typeface="Vilna" pitchFamily="2" charset="-79"/>
              </a:rPr>
              <a:t>Korach</a:t>
            </a:r>
            <a:r>
              <a:rPr lang="en-US" sz="3600" dirty="0">
                <a:cs typeface="Vilna" pitchFamily="2" charset="-79"/>
              </a:rPr>
              <a:t> and all your group;   put fire in them; and put incense in them before </a:t>
            </a:r>
            <a:r>
              <a:rPr lang="en-US" sz="3600" cap="small" dirty="0" err="1" smtClean="0">
                <a:cs typeface="Vilna" pitchFamily="2" charset="-79"/>
              </a:rPr>
              <a:t>Adoni</a:t>
            </a:r>
            <a:r>
              <a:rPr lang="en-US" sz="3600" cap="small" dirty="0" smtClean="0">
                <a:cs typeface="Vilna" pitchFamily="2" charset="-79"/>
              </a:rPr>
              <a:t> </a:t>
            </a:r>
            <a:r>
              <a:rPr lang="en-US" sz="3600" dirty="0" smtClean="0">
                <a:cs typeface="Vilna" pitchFamily="2" charset="-79"/>
              </a:rPr>
              <a:t>tomorrow</a:t>
            </a:r>
            <a:r>
              <a:rPr lang="en-US" sz="3600" dirty="0">
                <a:cs typeface="Vilna" pitchFamily="2" charset="-79"/>
              </a:rPr>
              <a:t>. The one whom </a:t>
            </a:r>
            <a:r>
              <a:rPr lang="en-US" sz="3600" cap="small" dirty="0" err="1" smtClean="0">
                <a:cs typeface="Vilna" pitchFamily="2" charset="-79"/>
              </a:rPr>
              <a:t>Adoni</a:t>
            </a:r>
            <a:r>
              <a:rPr lang="en-US" sz="3600" dirty="0" smtClean="0">
                <a:cs typeface="Vilna" pitchFamily="2" charset="-79"/>
              </a:rPr>
              <a:t> </a:t>
            </a:r>
            <a:r>
              <a:rPr lang="en-US" sz="3600" dirty="0">
                <a:cs typeface="Vilna" pitchFamily="2" charset="-79"/>
              </a:rPr>
              <a:t>chooses will be the one who is holy! It is you, you sons of Levi, who are taking too much on yourselves!" </a:t>
            </a:r>
          </a:p>
          <a:p>
            <a:pPr algn="l">
              <a:lnSpc>
                <a:spcPct val="90000"/>
              </a:lnSpc>
              <a:spcBef>
                <a:spcPct val="0"/>
              </a:spcBef>
            </a:pPr>
            <a:endParaRPr lang="en-US" sz="4800" dirty="0">
              <a:cs typeface="Vilna" pitchFamily="2" charset="-79"/>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979" name="Rectangle 19"/>
          <p:cNvSpPr>
            <a:spLocks noChangeArrowheads="1"/>
          </p:cNvSpPr>
          <p:nvPr/>
        </p:nvSpPr>
        <p:spPr bwMode="auto">
          <a:xfrm>
            <a:off x="3657600" y="6858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4980" name="Rectangle 22"/>
          <p:cNvSpPr>
            <a:spLocks noChangeArrowheads="1"/>
          </p:cNvSpPr>
          <p:nvPr/>
        </p:nvSpPr>
        <p:spPr bwMode="auto">
          <a:xfrm>
            <a:off x="6208714" y="9144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4981" name="Rectangle 26"/>
          <p:cNvSpPr>
            <a:spLocks noChangeArrowheads="1"/>
          </p:cNvSpPr>
          <p:nvPr/>
        </p:nvSpPr>
        <p:spPr bwMode="auto">
          <a:xfrm>
            <a:off x="6208714" y="19431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4982" name="Rectangle 29"/>
          <p:cNvSpPr>
            <a:spLocks noChangeArrowheads="1"/>
          </p:cNvSpPr>
          <p:nvPr/>
        </p:nvSpPr>
        <p:spPr bwMode="auto">
          <a:xfrm>
            <a:off x="4979988" y="3371850"/>
            <a:ext cx="1356462" cy="584775"/>
          </a:xfrm>
          <a:prstGeom prst="rect">
            <a:avLst/>
          </a:prstGeom>
          <a:noFill/>
          <a:ln w="9525">
            <a:noFill/>
            <a:miter lim="800000"/>
            <a:headEnd/>
            <a:tailEnd/>
          </a:ln>
        </p:spPr>
        <p:txBody>
          <a:bodyPr wrap="none">
            <a:spAutoFit/>
          </a:bodyPr>
          <a:lstStyle/>
          <a:p>
            <a:pPr>
              <a:spcBef>
                <a:spcPct val="20000"/>
              </a:spcBef>
            </a:pPr>
            <a:r>
              <a:rPr lang="en-US" sz="3200">
                <a:solidFill>
                  <a:schemeClr val="tx1"/>
                </a:solidFill>
                <a:latin typeface="Arial" charset="0"/>
                <a:cs typeface="Arial" charset="0"/>
              </a:rPr>
              <a:t>A</a:t>
            </a:r>
            <a:r>
              <a:rPr lang="en-US" sz="2800">
                <a:solidFill>
                  <a:schemeClr val="tx1"/>
                </a:solidFill>
                <a:latin typeface="Arial" charset="0"/>
                <a:cs typeface="Arial" charset="0"/>
              </a:rPr>
              <a:t>DONI</a:t>
            </a:r>
          </a:p>
        </p:txBody>
      </p:sp>
      <p:sp>
        <p:nvSpPr>
          <p:cNvPr id="1534986" name="Text Box 10"/>
          <p:cNvSpPr txBox="1">
            <a:spLocks noChangeArrowheads="1"/>
          </p:cNvSpPr>
          <p:nvPr/>
        </p:nvSpPr>
        <p:spPr bwMode="auto">
          <a:xfrm>
            <a:off x="4724401" y="3543301"/>
            <a:ext cx="4055982" cy="1631216"/>
          </a:xfrm>
          <a:prstGeom prst="rect">
            <a:avLst/>
          </a:prstGeom>
          <a:noFill/>
          <a:ln w="9525">
            <a:noFill/>
            <a:miter lim="800000"/>
            <a:headEnd/>
            <a:tailEnd/>
          </a:ln>
          <a:effectLst/>
        </p:spPr>
        <p:txBody>
          <a:bodyPr wrap="none">
            <a:spAutoFit/>
          </a:bodyPr>
          <a:lstStyle/>
          <a:p>
            <a:pPr algn="ctr"/>
            <a:r>
              <a:rPr lang="en-US">
                <a:solidFill>
                  <a:schemeClr val="tx1"/>
                </a:solidFill>
                <a:cs typeface="Arial" charset="0"/>
              </a:rPr>
              <a:t>incense chalice</a:t>
            </a:r>
          </a:p>
          <a:p>
            <a:pPr algn="ctr"/>
            <a:r>
              <a:rPr lang="he-IL" sz="6000">
                <a:solidFill>
                  <a:schemeClr val="tx1"/>
                </a:solidFill>
                <a:latin typeface="Arial" charset="0"/>
              </a:rPr>
              <a:t>מַחְתָּה</a:t>
            </a:r>
            <a:r>
              <a:rPr lang="en-US" sz="6000">
                <a:solidFill>
                  <a:schemeClr val="tx1"/>
                </a:solidFill>
                <a:latin typeface="Arial" charset="0"/>
              </a:rPr>
              <a:t> </a:t>
            </a:r>
          </a:p>
        </p:txBody>
      </p:sp>
      <p:pic>
        <p:nvPicPr>
          <p:cNvPr id="1534987" name="Picture 11"/>
          <p:cNvPicPr>
            <a:picLocks noChangeAspect="1" noChangeArrowheads="1"/>
          </p:cNvPicPr>
          <p:nvPr/>
        </p:nvPicPr>
        <p:blipFill>
          <a:blip r:embed="rId3"/>
          <a:srcRect/>
          <a:stretch>
            <a:fillRect/>
          </a:stretch>
        </p:blipFill>
        <p:spPr bwMode="auto">
          <a:xfrm>
            <a:off x="1" y="0"/>
            <a:ext cx="9140825" cy="4730354"/>
          </a:xfrm>
          <a:prstGeom prst="rect">
            <a:avLst/>
          </a:prstGeom>
          <a:noFill/>
          <a:ln w="9525">
            <a:noFill/>
            <a:miter lim="800000"/>
            <a:headEnd/>
            <a:tailEnd/>
          </a:ln>
          <a:effectLst/>
        </p:spPr>
      </p:pic>
      <p:sp>
        <p:nvSpPr>
          <p:cNvPr id="1534988" name="Text Box 12"/>
          <p:cNvSpPr txBox="1">
            <a:spLocks noChangeArrowheads="1"/>
          </p:cNvSpPr>
          <p:nvPr/>
        </p:nvSpPr>
        <p:spPr bwMode="auto">
          <a:xfrm>
            <a:off x="533400" y="3657601"/>
            <a:ext cx="8723222" cy="1323439"/>
          </a:xfrm>
          <a:prstGeom prst="rect">
            <a:avLst/>
          </a:prstGeom>
          <a:noFill/>
          <a:ln w="9525">
            <a:noFill/>
            <a:miter lim="800000"/>
            <a:headEnd/>
            <a:tailEnd/>
          </a:ln>
          <a:effectLst/>
        </p:spPr>
        <p:txBody>
          <a:bodyPr wrap="none">
            <a:spAutoFit/>
          </a:bodyPr>
          <a:lstStyle/>
          <a:p>
            <a:r>
              <a:rPr lang="en-US">
                <a:solidFill>
                  <a:schemeClr val="tx1"/>
                </a:solidFill>
                <a:effectLst>
                  <a:outerShdw blurRad="38100" dist="38100" dir="2700000" algn="tl">
                    <a:srgbClr val="FFFFFF"/>
                  </a:outerShdw>
                </a:effectLst>
                <a:cs typeface="Arial" charset="0"/>
              </a:rPr>
              <a:t>Incense chalice, firepan,</a:t>
            </a:r>
            <a:r>
              <a:rPr lang="en-US" sz="3200">
                <a:solidFill>
                  <a:schemeClr val="tx1"/>
                </a:solidFill>
                <a:effectLst>
                  <a:outerShdw blurRad="38100" dist="38100" dir="2700000" algn="tl">
                    <a:srgbClr val="FFFFFF"/>
                  </a:outerShdw>
                </a:effectLst>
              </a:rPr>
              <a:t> </a:t>
            </a:r>
            <a:r>
              <a:rPr lang="he-IL" sz="6600">
                <a:solidFill>
                  <a:schemeClr val="tx1"/>
                </a:solidFill>
                <a:effectLst>
                  <a:outerShdw blurRad="38100" dist="38100" dir="2700000" algn="tl">
                    <a:srgbClr val="FFFFFF"/>
                  </a:outerShdw>
                </a:effectLst>
                <a:latin typeface="Arial" charset="0"/>
              </a:rPr>
              <a:t>מַחְתָּה</a:t>
            </a:r>
            <a:r>
              <a:rPr lang="en-US" sz="8000">
                <a:solidFill>
                  <a:schemeClr val="tx1"/>
                </a:solidFill>
                <a:effectLst>
                  <a:outerShdw blurRad="38100" dist="38100" dir="2700000" algn="tl">
                    <a:srgbClr val="FFFFFF"/>
                  </a:outerShdw>
                </a:effectLst>
                <a:latin typeface="Arial" charset="0"/>
                <a:cs typeface="Arial" charset="0"/>
              </a:rPr>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26" name="Rectangle 19"/>
          <p:cNvSpPr>
            <a:spLocks noChangeArrowheads="1"/>
          </p:cNvSpPr>
          <p:nvPr/>
        </p:nvSpPr>
        <p:spPr bwMode="auto">
          <a:xfrm>
            <a:off x="3657600" y="6858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7027" name="Rectangle 22"/>
          <p:cNvSpPr>
            <a:spLocks noChangeArrowheads="1"/>
          </p:cNvSpPr>
          <p:nvPr/>
        </p:nvSpPr>
        <p:spPr bwMode="auto">
          <a:xfrm>
            <a:off x="6208714" y="9144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7028" name="Rectangle 26"/>
          <p:cNvSpPr>
            <a:spLocks noChangeArrowheads="1"/>
          </p:cNvSpPr>
          <p:nvPr/>
        </p:nvSpPr>
        <p:spPr bwMode="auto">
          <a:xfrm>
            <a:off x="6208714" y="1943100"/>
            <a:ext cx="1192955" cy="523220"/>
          </a:xfrm>
          <a:prstGeom prst="rect">
            <a:avLst/>
          </a:prstGeom>
          <a:noFill/>
          <a:ln w="9525">
            <a:noFill/>
            <a:miter lim="800000"/>
            <a:headEnd/>
            <a:tailEnd/>
          </a:ln>
        </p:spPr>
        <p:txBody>
          <a:bodyPr wrap="none">
            <a:spAutoFit/>
          </a:bodyPr>
          <a:lstStyle/>
          <a:p>
            <a:pPr>
              <a:spcBef>
                <a:spcPct val="20000"/>
              </a:spcBef>
            </a:pPr>
            <a:r>
              <a:rPr lang="en-US" sz="2800">
                <a:solidFill>
                  <a:schemeClr val="tx1"/>
                </a:solidFill>
                <a:latin typeface="Arial" charset="0"/>
                <a:cs typeface="Arial" charset="0"/>
              </a:rPr>
              <a:t>A</a:t>
            </a:r>
            <a:r>
              <a:rPr lang="en-US" sz="2400">
                <a:solidFill>
                  <a:schemeClr val="tx1"/>
                </a:solidFill>
                <a:latin typeface="Arial" charset="0"/>
                <a:cs typeface="Arial" charset="0"/>
              </a:rPr>
              <a:t>DONI</a:t>
            </a:r>
          </a:p>
        </p:txBody>
      </p:sp>
      <p:sp>
        <p:nvSpPr>
          <p:cNvPr id="1537029" name="Rectangle 29"/>
          <p:cNvSpPr>
            <a:spLocks noChangeArrowheads="1"/>
          </p:cNvSpPr>
          <p:nvPr/>
        </p:nvSpPr>
        <p:spPr bwMode="auto">
          <a:xfrm>
            <a:off x="4979988" y="3371850"/>
            <a:ext cx="1356462" cy="584775"/>
          </a:xfrm>
          <a:prstGeom prst="rect">
            <a:avLst/>
          </a:prstGeom>
          <a:noFill/>
          <a:ln w="9525">
            <a:noFill/>
            <a:miter lim="800000"/>
            <a:headEnd/>
            <a:tailEnd/>
          </a:ln>
        </p:spPr>
        <p:txBody>
          <a:bodyPr wrap="none">
            <a:spAutoFit/>
          </a:bodyPr>
          <a:lstStyle/>
          <a:p>
            <a:pPr>
              <a:spcBef>
                <a:spcPct val="20000"/>
              </a:spcBef>
            </a:pPr>
            <a:r>
              <a:rPr lang="en-US" sz="3200">
                <a:solidFill>
                  <a:schemeClr val="tx1"/>
                </a:solidFill>
                <a:latin typeface="Arial" charset="0"/>
                <a:cs typeface="Arial" charset="0"/>
              </a:rPr>
              <a:t>A</a:t>
            </a:r>
            <a:r>
              <a:rPr lang="en-US" sz="2800">
                <a:solidFill>
                  <a:schemeClr val="tx1"/>
                </a:solidFill>
                <a:latin typeface="Arial" charset="0"/>
                <a:cs typeface="Arial" charset="0"/>
              </a:rPr>
              <a:t>DONI</a:t>
            </a:r>
          </a:p>
        </p:txBody>
      </p:sp>
      <p:pic>
        <p:nvPicPr>
          <p:cNvPr id="1537031" name="Picture 7"/>
          <p:cNvPicPr>
            <a:picLocks noChangeAspect="1" noChangeArrowheads="1"/>
          </p:cNvPicPr>
          <p:nvPr/>
        </p:nvPicPr>
        <p:blipFill>
          <a:blip r:embed="rId3"/>
          <a:srcRect/>
          <a:stretch>
            <a:fillRect/>
          </a:stretch>
        </p:blipFill>
        <p:spPr bwMode="auto">
          <a:xfrm>
            <a:off x="533400" y="0"/>
            <a:ext cx="8345488" cy="5141119"/>
          </a:xfrm>
          <a:prstGeom prst="rect">
            <a:avLst/>
          </a:prstGeom>
          <a:noFill/>
          <a:ln w="9525">
            <a:noFill/>
            <a:miter lim="800000"/>
            <a:headEnd/>
            <a:tailEnd/>
          </a:ln>
          <a:effectLst/>
        </p:spPr>
      </p:pic>
      <p:sp>
        <p:nvSpPr>
          <p:cNvPr id="1537032" name="Text Box 8"/>
          <p:cNvSpPr txBox="1">
            <a:spLocks noChangeArrowheads="1"/>
          </p:cNvSpPr>
          <p:nvPr/>
        </p:nvSpPr>
        <p:spPr bwMode="auto">
          <a:xfrm>
            <a:off x="5546725" y="2939654"/>
            <a:ext cx="184731" cy="1323439"/>
          </a:xfrm>
          <a:prstGeom prst="rect">
            <a:avLst/>
          </a:prstGeom>
          <a:noFill/>
          <a:ln w="9525">
            <a:noFill/>
            <a:miter lim="800000"/>
            <a:headEnd/>
            <a:tailEnd/>
          </a:ln>
          <a:effectLst/>
        </p:spPr>
        <p:txBody>
          <a:bodyPr wrap="none">
            <a:spAutoFit/>
          </a:bodyPr>
          <a:lstStyle/>
          <a:p>
            <a:endParaRPr lang="en-US" sz="8000">
              <a:solidFill>
                <a:schemeClr val="tx1"/>
              </a:solidFill>
              <a:latin typeface="Arial" charset="0"/>
              <a:cs typeface="Arial" charset="0"/>
            </a:endParaRPr>
          </a:p>
        </p:txBody>
      </p:sp>
      <p:sp>
        <p:nvSpPr>
          <p:cNvPr id="1537034" name="Text Box 10"/>
          <p:cNvSpPr txBox="1">
            <a:spLocks noChangeArrowheads="1"/>
          </p:cNvSpPr>
          <p:nvPr/>
        </p:nvSpPr>
        <p:spPr bwMode="auto">
          <a:xfrm>
            <a:off x="762000" y="4160044"/>
            <a:ext cx="8723222" cy="1323439"/>
          </a:xfrm>
          <a:prstGeom prst="rect">
            <a:avLst/>
          </a:prstGeom>
          <a:noFill/>
          <a:ln w="9525">
            <a:noFill/>
            <a:miter lim="800000"/>
            <a:headEnd/>
            <a:tailEnd/>
          </a:ln>
          <a:effectLst/>
        </p:spPr>
        <p:txBody>
          <a:bodyPr wrap="none">
            <a:spAutoFit/>
          </a:bodyPr>
          <a:lstStyle/>
          <a:p>
            <a:r>
              <a:rPr lang="en-US">
                <a:solidFill>
                  <a:schemeClr val="tx1"/>
                </a:solidFill>
                <a:cs typeface="Arial" charset="0"/>
              </a:rPr>
              <a:t>Incense chalice, firepan,</a:t>
            </a:r>
            <a:r>
              <a:rPr lang="en-US" sz="3200">
                <a:solidFill>
                  <a:schemeClr val="tx1"/>
                </a:solidFill>
              </a:rPr>
              <a:t> </a:t>
            </a:r>
            <a:r>
              <a:rPr lang="he-IL" sz="6600">
                <a:solidFill>
                  <a:schemeClr val="tx1"/>
                </a:solidFill>
                <a:latin typeface="Arial" charset="0"/>
              </a:rPr>
              <a:t>מַחְתָּה</a:t>
            </a:r>
            <a:r>
              <a:rPr lang="en-US" sz="8000">
                <a:solidFill>
                  <a:schemeClr val="tx1"/>
                </a:solidFill>
                <a:latin typeface="Arial" charset="0"/>
                <a:cs typeface="Arial" charset="0"/>
              </a:rPr>
              <a:t>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9554" name="Picture 2"/>
          <p:cNvPicPr>
            <a:picLocks noGrp="1" noChangeAspect="1" noChangeArrowheads="1"/>
          </p:cNvPicPr>
          <p:nvPr>
            <p:ph type="subTitle" idx="1"/>
          </p:nvPr>
        </p:nvPicPr>
        <p:blipFill>
          <a:blip r:embed="rId3"/>
          <a:srcRec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1" baseline="30000" dirty="0" smtClean="0"/>
              <a:t>19 </a:t>
            </a:r>
            <a:r>
              <a:rPr lang="en-US" sz="4000" dirty="0" smtClean="0"/>
              <a:t>When </a:t>
            </a:r>
            <a:r>
              <a:rPr lang="en-US" sz="4000" dirty="0" err="1" smtClean="0"/>
              <a:t>Korah</a:t>
            </a:r>
            <a:r>
              <a:rPr lang="en-US" sz="4000" dirty="0" smtClean="0"/>
              <a:t> had gathered all his followers in opposition to them at the entrance to the tent of meeting, the glory of the </a:t>
            </a:r>
            <a:r>
              <a:rPr lang="en-US" sz="4000" cap="small" dirty="0" smtClean="0"/>
              <a:t>Lord</a:t>
            </a:r>
            <a:r>
              <a:rPr lang="en-US" sz="4000" dirty="0" smtClean="0"/>
              <a:t> appeared to the entire assembly. </a:t>
            </a:r>
            <a:r>
              <a:rPr lang="en-US" sz="4000" b="1" baseline="30000" dirty="0" smtClean="0"/>
              <a:t>35 </a:t>
            </a:r>
            <a:r>
              <a:rPr lang="en-US" sz="4000" dirty="0" smtClean="0"/>
              <a:t>And fire came out from </a:t>
            </a:r>
            <a:r>
              <a:rPr lang="en-US" sz="4000" cap="small" dirty="0" err="1" smtClean="0"/>
              <a:t>Adoni</a:t>
            </a:r>
            <a:r>
              <a:rPr lang="en-US" sz="4000" dirty="0" smtClean="0"/>
              <a:t> and consumed the 250 men who were offering the incense.</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Rectangle 2"/>
          <p:cNvSpPr>
            <a:spLocks noGrp="1" noChangeArrowheads="1"/>
          </p:cNvSpPr>
          <p:nvPr>
            <p:ph type="subTitle" idx="1"/>
          </p:nvPr>
        </p:nvSpPr>
        <p:spPr>
          <a:xfrm>
            <a:off x="0" y="0"/>
            <a:ext cx="9144000" cy="5143500"/>
          </a:xfrm>
        </p:spPr>
        <p:txBody>
          <a:bodyPr/>
          <a:lstStyle/>
          <a:p>
            <a:pPr algn="l">
              <a:spcBef>
                <a:spcPct val="0"/>
              </a:spcBef>
            </a:pPr>
            <a:r>
              <a:rPr lang="en-US" sz="4000" u="sng" dirty="0">
                <a:cs typeface="Vilna" pitchFamily="2" charset="-79"/>
              </a:rPr>
              <a:t>Moshe’s </a:t>
            </a:r>
            <a:r>
              <a:rPr lang="en-US" sz="4000" u="sng" dirty="0" smtClean="0">
                <a:cs typeface="Vilna" pitchFamily="2" charset="-79"/>
              </a:rPr>
              <a:t>Third </a:t>
            </a:r>
            <a:r>
              <a:rPr lang="en-US" sz="4000" u="sng" dirty="0">
                <a:cs typeface="Vilna" pitchFamily="2" charset="-79"/>
              </a:rPr>
              <a:t>strategy</a:t>
            </a:r>
            <a:r>
              <a:rPr lang="en-US" sz="4000" u="sng" dirty="0" smtClean="0">
                <a:cs typeface="Vilna" pitchFamily="2" charset="-79"/>
              </a:rPr>
              <a:t>: </a:t>
            </a:r>
            <a:r>
              <a:rPr lang="en-US" sz="4000" dirty="0" smtClean="0">
                <a:cs typeface="Vilna" pitchFamily="2" charset="-79"/>
              </a:rPr>
              <a:t>[</a:t>
            </a:r>
            <a:r>
              <a:rPr lang="en-US" sz="4000" dirty="0">
                <a:cs typeface="Vilna" pitchFamily="2" charset="-79"/>
              </a:rPr>
              <a:t>Judgment</a:t>
            </a:r>
            <a:r>
              <a:rPr lang="en-US" sz="4000" dirty="0" smtClean="0">
                <a:cs typeface="Vilna" pitchFamily="2" charset="-79"/>
              </a:rPr>
              <a:t>]</a:t>
            </a:r>
            <a:endParaRPr lang="en-US" sz="4000" dirty="0">
              <a:cs typeface="Vilna" pitchFamily="2" charset="-79"/>
            </a:endParaRPr>
          </a:p>
          <a:p>
            <a:pPr algn="l">
              <a:spcBef>
                <a:spcPct val="0"/>
              </a:spcBef>
            </a:pPr>
            <a:r>
              <a:rPr lang="en-US" sz="4000" dirty="0">
                <a:cs typeface="Vilna" pitchFamily="2" charset="-79"/>
              </a:rPr>
              <a:t>Moshe got up and went to </a:t>
            </a:r>
            <a:r>
              <a:rPr lang="en-US" sz="4000" dirty="0" err="1">
                <a:cs typeface="Vilna" pitchFamily="2" charset="-79"/>
              </a:rPr>
              <a:t>Datan</a:t>
            </a:r>
            <a:r>
              <a:rPr lang="en-US" sz="4000" dirty="0">
                <a:cs typeface="Vilna" pitchFamily="2" charset="-79"/>
              </a:rPr>
              <a:t> and </a:t>
            </a:r>
            <a:r>
              <a:rPr lang="en-US" sz="4000" dirty="0" err="1">
                <a:cs typeface="Vilna" pitchFamily="2" charset="-79"/>
              </a:rPr>
              <a:t>Aviram</a:t>
            </a:r>
            <a:r>
              <a:rPr lang="en-US" sz="4000" dirty="0">
                <a:cs typeface="Vilna" pitchFamily="2" charset="-79"/>
              </a:rPr>
              <a:t>, and the leaders of </a:t>
            </a:r>
            <a:r>
              <a:rPr lang="en-US" sz="4000" dirty="0" err="1">
                <a:cs typeface="Vilna" pitchFamily="2" charset="-79"/>
              </a:rPr>
              <a:t>Isra'el</a:t>
            </a:r>
            <a:r>
              <a:rPr lang="en-US" sz="4000" dirty="0">
                <a:cs typeface="Vilna" pitchFamily="2" charset="-79"/>
              </a:rPr>
              <a:t> followed him.   There he said to the assembly, "Leave the tents of these wicked men! Don't touch anything that belongs to them, or you may be swept away in all their sins."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1122" name="Picture 2"/>
          <p:cNvPicPr>
            <a:picLocks noGrp="1" noChangeAspect="1" noChangeArrowheads="1"/>
          </p:cNvPicPr>
          <p:nvPr>
            <p:ph type="subTitle" idx="1"/>
          </p:nvPr>
        </p:nvPicPr>
        <p:blipFill>
          <a:blip r:embed="rId3"/>
          <a:srcRect/>
          <a:stretch>
            <a:fillRect/>
          </a:stretch>
        </p:blipFill>
        <p:spPr>
          <a:xfrm>
            <a:off x="1752600" y="0"/>
            <a:ext cx="5334000" cy="51435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smtClean="0">
                <a:solidFill>
                  <a:srgbClr val="FFFF66"/>
                </a:solidFill>
              </a:rPr>
              <a:t> </a:t>
            </a:r>
            <a:endParaRPr lang="en-US" sz="4000" dirty="0">
              <a:solidFill>
                <a:srgbClr val="FFFF66"/>
              </a:solidFill>
            </a:endParaRPr>
          </a:p>
        </p:txBody>
      </p:sp>
      <p:pic>
        <p:nvPicPr>
          <p:cNvPr id="3" name="Picture 2" descr="IMG-0233.JPG"/>
          <p:cNvPicPr>
            <a:picLocks noChangeAspect="1"/>
          </p:cNvPicPr>
          <p:nvPr/>
        </p:nvPicPr>
        <p:blipFill>
          <a:blip r:embed="rId3" cstate="print"/>
          <a:stretch>
            <a:fillRect/>
          </a:stretch>
        </p:blipFill>
        <p:spPr>
          <a:xfrm rot="5400000">
            <a:off x="1951831" y="638969"/>
            <a:ext cx="5111750" cy="3833813"/>
          </a:xfrm>
          <a:prstGeom prst="rect">
            <a:avLst/>
          </a:prstGeom>
        </p:spPr>
      </p:pic>
      <p:pic>
        <p:nvPicPr>
          <p:cNvPr id="4" name="Picture 3" descr="IMG-3423.jpg"/>
          <p:cNvPicPr>
            <a:picLocks noChangeAspect="1"/>
          </p:cNvPicPr>
          <p:nvPr/>
        </p:nvPicPr>
        <p:blipFill>
          <a:blip r:embed="rId4" cstate="print"/>
          <a:stretch>
            <a:fillRect/>
          </a:stretch>
        </p:blipFill>
        <p:spPr>
          <a:xfrm>
            <a:off x="1143000" y="0"/>
            <a:ext cx="6858000" cy="5143500"/>
          </a:xfrm>
          <a:prstGeom prst="rect">
            <a:avLst/>
          </a:prstGeom>
        </p:spPr>
      </p:pic>
    </p:spTree>
    <p:extLst>
      <p:ext uri="{BB962C8B-B14F-4D97-AF65-F5344CB8AC3E}">
        <p14:creationId xmlns="" xmlns:p14="http://schemas.microsoft.com/office/powerpoint/2010/main" val="32040191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1362" name="Picture 2"/>
          <p:cNvPicPr>
            <a:picLocks noGrp="1" noChangeAspect="1" noChangeArrowheads="1"/>
          </p:cNvPicPr>
          <p:nvPr>
            <p:ph type="subTitle" idx="1"/>
          </p:nvPr>
        </p:nvPicPr>
        <p:blipFill>
          <a:blip r:embed="rId3"/>
          <a:srcRect/>
          <a:stretch>
            <a:fillRect/>
          </a:stretch>
        </p:blipFill>
        <p:spPr>
          <a:xfrm>
            <a:off x="685800" y="0"/>
            <a:ext cx="7772400" cy="51435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8" name="Picture 2"/>
          <p:cNvPicPr>
            <a:picLocks noGrp="1" noChangeAspect="1" noChangeArrowheads="1"/>
          </p:cNvPicPr>
          <p:nvPr>
            <p:ph type="subTitle" idx="1"/>
          </p:nvPr>
        </p:nvPicPr>
        <p:blipFill>
          <a:blip r:embed="rId3"/>
          <a:srcRect/>
          <a:stretch>
            <a:fillRect/>
          </a:stretch>
        </p:blipFill>
        <p:spPr>
          <a:xfrm>
            <a:off x="0" y="0"/>
            <a:ext cx="9144000" cy="51435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5122" name="Picture 2"/>
          <p:cNvPicPr>
            <a:picLocks noChangeAspect="1" noChangeArrowheads="1"/>
          </p:cNvPicPr>
          <p:nvPr/>
        </p:nvPicPr>
        <p:blipFill>
          <a:blip r:embed="rId3"/>
          <a:srcRect/>
          <a:stretch>
            <a:fillRect/>
          </a:stretch>
        </p:blipFill>
        <p:spPr bwMode="auto">
          <a:xfrm>
            <a:off x="1" y="0"/>
            <a:ext cx="9143999" cy="5156264"/>
          </a:xfrm>
          <a:prstGeom prst="rect">
            <a:avLst/>
          </a:prstGeom>
          <a:noFill/>
          <a:ln w="9525">
            <a:noFill/>
            <a:miter lim="800000"/>
            <a:headEnd/>
            <a:tailEnd/>
          </a:ln>
          <a:effectLst/>
        </p:spPr>
      </p:pic>
      <p:sp>
        <p:nvSpPr>
          <p:cNvPr id="5" name="TextBox 4"/>
          <p:cNvSpPr txBox="1"/>
          <p:nvPr/>
        </p:nvSpPr>
        <p:spPr>
          <a:xfrm>
            <a:off x="0" y="0"/>
            <a:ext cx="8270021" cy="2554545"/>
          </a:xfrm>
          <a:prstGeom prst="rect">
            <a:avLst/>
          </a:prstGeom>
          <a:noFill/>
        </p:spPr>
        <p:txBody>
          <a:bodyPr wrap="none" rtlCol="0">
            <a:spAutoFit/>
          </a:bodyPr>
          <a:lstStyle/>
          <a:p>
            <a:pPr algn="l"/>
            <a:r>
              <a:rPr lang="en-US" dirty="0" smtClean="0"/>
              <a:t>Jerusalem sinkhole swallows up </a:t>
            </a:r>
          </a:p>
          <a:p>
            <a:pPr algn="l"/>
            <a:r>
              <a:rPr lang="en-US" dirty="0" smtClean="0"/>
              <a:t>parked cars Mon, June 7, 2021, </a:t>
            </a:r>
          </a:p>
          <a:p>
            <a:pPr algn="l"/>
            <a:r>
              <a:rPr lang="en-US" dirty="0" smtClean="0"/>
              <a:t>10:41 AM </a:t>
            </a:r>
            <a:r>
              <a:rPr lang="en-US" dirty="0" err="1" smtClean="0"/>
              <a:t>Shaare</a:t>
            </a:r>
            <a:r>
              <a:rPr lang="en-US" dirty="0" smtClean="0"/>
              <a:t> </a:t>
            </a:r>
            <a:r>
              <a:rPr lang="en-US" dirty="0" err="1" smtClean="0"/>
              <a:t>Zedek</a:t>
            </a:r>
            <a:r>
              <a:rPr lang="en-US" dirty="0" smtClean="0"/>
              <a:t> </a:t>
            </a:r>
          </a:p>
          <a:p>
            <a:pPr algn="l"/>
            <a:r>
              <a:rPr lang="en-US" dirty="0" smtClean="0"/>
              <a:t>Medical Center</a:t>
            </a:r>
            <a:endParaRPr lang="en-US" dirty="0"/>
          </a:p>
        </p:txBody>
      </p:sp>
    </p:spTree>
    <p:extLst>
      <p:ext uri="{BB962C8B-B14F-4D97-AF65-F5344CB8AC3E}">
        <p14:creationId xmlns="" xmlns:p14="http://schemas.microsoft.com/office/powerpoint/2010/main" val="1421782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Response of Israel:</a:t>
            </a:r>
          </a:p>
          <a:p>
            <a:pPr marL="0" indent="0">
              <a:buNone/>
            </a:pPr>
            <a:r>
              <a:rPr lang="en-US" sz="4000" b="1" baseline="30000" dirty="0" err="1" smtClean="0"/>
              <a:t>Bamidbar</a:t>
            </a:r>
            <a:r>
              <a:rPr lang="en-US" sz="4000" b="1" baseline="30000" dirty="0" smtClean="0"/>
              <a:t>/Nu 17.6  </a:t>
            </a:r>
            <a:r>
              <a:rPr lang="en-US" sz="4000" dirty="0" smtClean="0"/>
              <a:t>But the very next day, the whole community of the people of </a:t>
            </a:r>
            <a:r>
              <a:rPr lang="en-US" sz="4000" dirty="0" err="1" smtClean="0"/>
              <a:t>Isra’el</a:t>
            </a:r>
            <a:r>
              <a:rPr lang="en-US" sz="4000" dirty="0" smtClean="0"/>
              <a:t> complained against Moshe and </a:t>
            </a:r>
            <a:r>
              <a:rPr lang="en-US" sz="4000" dirty="0" err="1" smtClean="0"/>
              <a:t>Aharon</a:t>
            </a:r>
            <a:r>
              <a:rPr lang="en-US" sz="4000" dirty="0" smtClean="0"/>
              <a:t>: “You have killed </a:t>
            </a:r>
            <a:r>
              <a:rPr lang="en-US" sz="4000" cap="small" dirty="0" err="1" smtClean="0"/>
              <a:t>Adoni</a:t>
            </a:r>
            <a:r>
              <a:rPr lang="en-US" sz="4000" dirty="0" err="1" smtClean="0"/>
              <a:t>’s</a:t>
            </a:r>
            <a:r>
              <a:rPr lang="en-US" sz="4000" dirty="0" smtClean="0"/>
              <a:t> people!” </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a:buNone/>
            </a:pPr>
            <a:r>
              <a:rPr lang="en-US" sz="4000" b="1" baseline="30000" dirty="0" smtClean="0"/>
              <a:t>Nu 17.21-28 </a:t>
            </a:r>
            <a:r>
              <a:rPr lang="en-US" sz="4000" dirty="0" smtClean="0"/>
              <a:t>Moshe spoke to the people of </a:t>
            </a:r>
            <a:r>
              <a:rPr lang="en-US" sz="4000" dirty="0" err="1" smtClean="0"/>
              <a:t>Isra’el</a:t>
            </a:r>
            <a:r>
              <a:rPr lang="en-US" sz="4000" dirty="0" smtClean="0"/>
              <a:t>, and all their leaders gave him staffs, one for each leader, according to their ancestral tribes, twelve staffs. </a:t>
            </a:r>
            <a:r>
              <a:rPr lang="en-US" sz="4000" dirty="0" err="1" smtClean="0"/>
              <a:t>Aharon’s</a:t>
            </a:r>
            <a:r>
              <a:rPr lang="en-US" sz="4000" dirty="0" smtClean="0"/>
              <a:t> staff was among their staffs…</a:t>
            </a:r>
            <a:r>
              <a:rPr lang="en-US" sz="4000" b="1" baseline="30000" dirty="0" smtClean="0"/>
              <a:t> </a:t>
            </a:r>
            <a:r>
              <a:rPr lang="en-US" sz="4000" dirty="0" smtClean="0"/>
              <a:t>The next day Moshe went into the tent of the testimony, and there he saw that </a:t>
            </a:r>
            <a:r>
              <a:rPr lang="en-US" sz="4000" dirty="0" err="1" smtClean="0"/>
              <a:t>Aharon’s</a:t>
            </a:r>
            <a:r>
              <a:rPr lang="en-US" sz="4000" dirty="0" smtClean="0"/>
              <a:t> staff for the house of Levi</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a:buNone/>
            </a:pPr>
            <a:r>
              <a:rPr lang="en-US" sz="4000" b="1" baseline="30000" dirty="0" smtClean="0"/>
              <a:t>Nu 17.21-28 </a:t>
            </a:r>
            <a:r>
              <a:rPr lang="en-US" sz="4000" dirty="0" smtClean="0"/>
              <a:t>had budded — it had sprouted not only buds but flowers and ripe almonds as well…</a:t>
            </a:r>
            <a:r>
              <a:rPr lang="en-US" sz="4000" b="1" baseline="30000" dirty="0" smtClean="0"/>
              <a:t> </a:t>
            </a:r>
            <a:r>
              <a:rPr lang="en-US" sz="4000" dirty="0" smtClean="0"/>
              <a:t>But the people of </a:t>
            </a:r>
            <a:r>
              <a:rPr lang="en-US" sz="4000" dirty="0" err="1" smtClean="0"/>
              <a:t>Isra’el</a:t>
            </a:r>
            <a:r>
              <a:rPr lang="en-US" sz="4000" dirty="0" smtClean="0"/>
              <a:t> said to Moshe, “Oh no! We’re dead men! Lost! We’re all lost! </a:t>
            </a:r>
            <a:r>
              <a:rPr lang="en-US" sz="4000" b="1" baseline="30000" dirty="0" smtClean="0"/>
              <a:t> </a:t>
            </a:r>
            <a:r>
              <a:rPr lang="en-US" sz="4000" dirty="0" smtClean="0"/>
              <a:t>Whenever anyone approaches the tabernacle of </a:t>
            </a:r>
            <a:r>
              <a:rPr lang="en-US" sz="4000" cap="small" dirty="0" err="1" smtClean="0"/>
              <a:t>Adonai</a:t>
            </a:r>
            <a:r>
              <a:rPr lang="en-US" sz="4000" dirty="0" smtClean="0"/>
              <a:t>, he dies! Will we all perish?”</a:t>
            </a:r>
          </a:p>
          <a:p>
            <a:pPr marL="0" indent="0">
              <a:buNone/>
            </a:pP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What couldn’t affect Israel by fire, by fissure, was won by </a:t>
            </a:r>
            <a:r>
              <a:rPr lang="en-US" sz="4000" dirty="0" smtClean="0"/>
              <a:t>flowers and fruitfulness. </a:t>
            </a:r>
          </a:p>
          <a:p>
            <a:pPr marL="0" indent="0">
              <a:buNone/>
            </a:pPr>
            <a:r>
              <a:rPr lang="en-US" sz="4000" dirty="0" smtClean="0"/>
              <a:t>That is apparently why </a:t>
            </a:r>
            <a:r>
              <a:rPr lang="en-US" sz="4000" dirty="0" err="1" smtClean="0"/>
              <a:t>Aharon’s</a:t>
            </a:r>
            <a:r>
              <a:rPr lang="en-US" sz="4000" dirty="0" smtClean="0"/>
              <a:t> rod was in the </a:t>
            </a:r>
            <a:r>
              <a:rPr lang="en-US" sz="4000" dirty="0" err="1" smtClean="0"/>
              <a:t>Aron</a:t>
            </a:r>
            <a:r>
              <a:rPr lang="en-US" sz="4000" dirty="0" smtClean="0"/>
              <a:t>/Ark.</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a:buNone/>
            </a:pPr>
            <a:r>
              <a:rPr lang="en-US" sz="4000" dirty="0" smtClean="0"/>
              <a:t>I enter the Holy of Holies</a:t>
            </a:r>
          </a:p>
          <a:p>
            <a:pPr>
              <a:buNone/>
            </a:pPr>
            <a:r>
              <a:rPr lang="en-US" sz="4000" dirty="0" smtClean="0"/>
              <a:t>I enter through the blood of the Lamb</a:t>
            </a:r>
          </a:p>
          <a:p>
            <a:pPr>
              <a:buNone/>
            </a:pPr>
            <a:r>
              <a:rPr lang="en-US" sz="4000" dirty="0" smtClean="0"/>
              <a:t>I enter to worship You only</a:t>
            </a:r>
          </a:p>
          <a:p>
            <a:pPr>
              <a:buNone/>
            </a:pPr>
            <a:r>
              <a:rPr lang="en-US" sz="4000" dirty="0" smtClean="0"/>
              <a:t>I enter to honor I am</a:t>
            </a:r>
          </a:p>
        </p:txBody>
      </p:sp>
    </p:spTree>
    <p:extLst>
      <p:ext uri="{BB962C8B-B14F-4D97-AF65-F5344CB8AC3E}">
        <p14:creationId xmlns="" xmlns:p14="http://schemas.microsoft.com/office/powerpoint/2010/main" val="10069416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Autofit/>
          </a:bodyPr>
          <a:lstStyle/>
          <a:p>
            <a:pPr>
              <a:buNone/>
            </a:pPr>
            <a:r>
              <a:rPr lang="en-US" sz="3600" dirty="0" smtClean="0"/>
              <a:t>Lord I worship You, I worship You</a:t>
            </a:r>
          </a:p>
          <a:p>
            <a:pPr>
              <a:buNone/>
            </a:pPr>
            <a:r>
              <a:rPr lang="en-US" sz="3600" dirty="0" smtClean="0"/>
              <a:t>For Your name is Holy, Holy Lord</a:t>
            </a:r>
          </a:p>
          <a:p>
            <a:pPr>
              <a:buNone/>
            </a:pPr>
            <a:r>
              <a:rPr lang="en-US" sz="3600" dirty="0" smtClean="0"/>
              <a:t>Let the weight of Your glory cover us</a:t>
            </a:r>
          </a:p>
          <a:p>
            <a:pPr>
              <a:buNone/>
            </a:pPr>
            <a:r>
              <a:rPr lang="en-US" sz="3600" dirty="0" smtClean="0"/>
              <a:t>Let the life of Your river flow</a:t>
            </a:r>
          </a:p>
          <a:p>
            <a:pPr>
              <a:buNone/>
            </a:pPr>
            <a:r>
              <a:rPr lang="en-US" sz="3600" dirty="0" smtClean="0"/>
              <a:t>Let the truth of Your kingdom reign in us</a:t>
            </a:r>
          </a:p>
        </p:txBody>
      </p:sp>
    </p:spTree>
    <p:extLst>
      <p:ext uri="{BB962C8B-B14F-4D97-AF65-F5344CB8AC3E}">
        <p14:creationId xmlns="" xmlns:p14="http://schemas.microsoft.com/office/powerpoint/2010/main" val="1006941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a:buNone/>
            </a:pPr>
            <a:r>
              <a:rPr lang="en-US" sz="4000" dirty="0" smtClean="0"/>
              <a:t>Let the weight of Your glory</a:t>
            </a:r>
          </a:p>
          <a:p>
            <a:pPr>
              <a:buNone/>
            </a:pPr>
            <a:r>
              <a:rPr lang="en-US" sz="4000" dirty="0" smtClean="0"/>
              <a:t>Let the weight of Your glory fall</a:t>
            </a:r>
          </a:p>
          <a:p>
            <a:pPr>
              <a:buNone/>
            </a:pPr>
            <a:r>
              <a:rPr lang="en-US" sz="4000" dirty="0" smtClean="0"/>
              <a:t>For Your name is Holy, Holy Lord</a:t>
            </a:r>
          </a:p>
          <a:p>
            <a:pPr marL="0" indent="0">
              <a:buNone/>
            </a:pP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smtClean="0">
                <a:solidFill>
                  <a:srgbClr val="FFFF66"/>
                </a:solidFill>
              </a:rPr>
              <a:t>  </a:t>
            </a:r>
            <a:endParaRPr lang="en-US" sz="4000" dirty="0">
              <a:solidFill>
                <a:srgbClr val="FFFF66"/>
              </a:solidFill>
            </a:endParaRPr>
          </a:p>
        </p:txBody>
      </p:sp>
      <p:pic>
        <p:nvPicPr>
          <p:cNvPr id="3" name="Picture 2" descr="77c550e4-2fb9-44af-b5b9-b7022536e5ce.JPG"/>
          <p:cNvPicPr>
            <a:picLocks noChangeAspect="1"/>
          </p:cNvPicPr>
          <p:nvPr/>
        </p:nvPicPr>
        <p:blipFill>
          <a:blip r:embed="rId3"/>
          <a:stretch>
            <a:fillRect/>
          </a:stretch>
        </p:blipFill>
        <p:spPr>
          <a:xfrm>
            <a:off x="0" y="350326"/>
            <a:ext cx="9144000" cy="4442847"/>
          </a:xfrm>
          <a:prstGeom prst="rect">
            <a:avLst/>
          </a:prstGeom>
        </p:spPr>
      </p:pic>
    </p:spTree>
    <p:extLst>
      <p:ext uri="{BB962C8B-B14F-4D97-AF65-F5344CB8AC3E}">
        <p14:creationId xmlns="" xmlns:p14="http://schemas.microsoft.com/office/powerpoint/2010/main" val="32040191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We may be on the wrong side of history with our views, but we are on the right side of eternity.</a:t>
            </a:r>
          </a:p>
          <a:p>
            <a:pPr marL="0" indent="0">
              <a:buNone/>
            </a:pPr>
            <a:r>
              <a:rPr lang="en-US" sz="4000" dirty="0" smtClean="0"/>
              <a:t>Jim </a:t>
            </a:r>
            <a:r>
              <a:rPr lang="en-US" sz="4000" dirty="0" err="1" smtClean="0"/>
              <a:t>Garlow</a:t>
            </a:r>
            <a:endParaRPr lang="en-US" sz="4000" dirty="0"/>
          </a:p>
        </p:txBody>
      </p:sp>
    </p:spTree>
    <p:extLst>
      <p:ext uri="{BB962C8B-B14F-4D97-AF65-F5344CB8AC3E}">
        <p14:creationId xmlns="" xmlns:p14="http://schemas.microsoft.com/office/powerpoint/2010/main" val="1421782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D75AC2D-852F-4ED3-AE57-767F84FB22D9}"/>
              </a:ext>
            </a:extLst>
          </p:cNvPr>
          <p:cNvPicPr>
            <a:picLocks noChangeAspect="1"/>
          </p:cNvPicPr>
          <p:nvPr/>
        </p:nvPicPr>
        <p:blipFill>
          <a:blip r:embed="rId3"/>
          <a:stretch>
            <a:fillRect/>
          </a:stretch>
        </p:blipFill>
        <p:spPr>
          <a:xfrm>
            <a:off x="52562" y="52776"/>
            <a:ext cx="8967670" cy="5090724"/>
          </a:xfrm>
          <a:prstGeom prst="rect">
            <a:avLst/>
          </a:prstGeom>
        </p:spPr>
      </p:pic>
      <p:sp>
        <p:nvSpPr>
          <p:cNvPr id="108546" name="Rectangle 2">
            <a:extLst>
              <a:ext uri="{FF2B5EF4-FFF2-40B4-BE49-F238E27FC236}">
                <a16:creationId xmlns="" xmlns:a16="http://schemas.microsoft.com/office/drawing/2014/main" id="{D8315A36-2C76-4A42-9F77-AEDC8DA15644}"/>
              </a:ext>
            </a:extLst>
          </p:cNvPr>
          <p:cNvSpPr>
            <a:spLocks noGrp="1" noChangeArrowheads="1"/>
          </p:cNvSpPr>
          <p:nvPr>
            <p:ph type="subTitle" idx="1"/>
          </p:nvPr>
        </p:nvSpPr>
        <p:spPr>
          <a:xfrm>
            <a:off x="457200" y="209550"/>
            <a:ext cx="8305800" cy="4933950"/>
          </a:xfrm>
        </p:spPr>
        <p:txBody>
          <a:bodyPr/>
          <a:lstStyle/>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a:p>
            <a:pPr algn="l">
              <a:spcBef>
                <a:spcPct val="0"/>
              </a:spcBef>
            </a:pPr>
            <a:endParaRPr lang="en-US" altLang="en-US" dirty="0">
              <a:effectLst>
                <a:outerShdw blurRad="38100" dist="38100" dir="2700000" algn="tl">
                  <a:srgbClr val="000000">
                    <a:alpha val="43137"/>
                  </a:srgbClr>
                </a:outerShdw>
              </a:effectLst>
              <a:latin typeface="Arial Rounded MT Bold" panose="020F0704030504030204" pitchFamily="34" charset="0"/>
              <a:cs typeface="Vilna" pitchFamily="2" charset="-79"/>
            </a:endParaRPr>
          </a:p>
        </p:txBody>
      </p:sp>
      <p:sp>
        <p:nvSpPr>
          <p:cNvPr id="4" name="TextBox 3">
            <a:extLst>
              <a:ext uri="{FF2B5EF4-FFF2-40B4-BE49-F238E27FC236}">
                <a16:creationId xmlns="" xmlns:a16="http://schemas.microsoft.com/office/drawing/2014/main" id="{13B7B60D-52BF-4838-9C40-F28E5B3251C6}"/>
              </a:ext>
            </a:extLst>
          </p:cNvPr>
          <p:cNvSpPr txBox="1"/>
          <p:nvPr/>
        </p:nvSpPr>
        <p:spPr>
          <a:xfrm>
            <a:off x="4113586" y="2124635"/>
            <a:ext cx="914400" cy="707886"/>
          </a:xfrm>
          <a:prstGeom prst="rect">
            <a:avLst/>
          </a:prstGeom>
          <a:noFill/>
        </p:spPr>
        <p:txBody>
          <a:bodyPr wrap="square" rtlCol="0">
            <a:spAutoFit/>
          </a:bodyPr>
          <a:lstStyle/>
          <a:p>
            <a:pPr>
              <a:defRPr/>
            </a:pPr>
            <a:endParaRPr lang="en-US" dirty="0">
              <a:solidFill>
                <a:srgbClr val="FFFFFF"/>
              </a:solidFill>
            </a:endParaRPr>
          </a:p>
        </p:txBody>
      </p:sp>
      <p:sp>
        <p:nvSpPr>
          <p:cNvPr id="5" name="TextBox 4">
            <a:extLst>
              <a:ext uri="{FF2B5EF4-FFF2-40B4-BE49-F238E27FC236}">
                <a16:creationId xmlns="" xmlns:a16="http://schemas.microsoft.com/office/drawing/2014/main" id="{423EC5B3-1B4B-4BF8-9C50-C2F882AAF008}"/>
              </a:ext>
            </a:extLst>
          </p:cNvPr>
          <p:cNvSpPr txBox="1"/>
          <p:nvPr/>
        </p:nvSpPr>
        <p:spPr>
          <a:xfrm>
            <a:off x="4113586" y="2124635"/>
            <a:ext cx="914400" cy="707886"/>
          </a:xfrm>
          <a:prstGeom prst="rect">
            <a:avLst/>
          </a:prstGeom>
          <a:noFill/>
        </p:spPr>
        <p:txBody>
          <a:bodyPr wrap="square" rtlCol="0">
            <a:spAutoFit/>
          </a:bodyPr>
          <a:lstStyle/>
          <a:p>
            <a:pPr>
              <a:defRPr/>
            </a:pPr>
            <a:endParaRPr lang="en-US" dirty="0">
              <a:solidFill>
                <a:srgbClr val="FFFFFF"/>
              </a:solidFill>
            </a:endParaRPr>
          </a:p>
        </p:txBody>
      </p:sp>
      <p:sp>
        <p:nvSpPr>
          <p:cNvPr id="6" name="TextBox 5">
            <a:extLst>
              <a:ext uri="{FF2B5EF4-FFF2-40B4-BE49-F238E27FC236}">
                <a16:creationId xmlns="" xmlns:a16="http://schemas.microsoft.com/office/drawing/2014/main" id="{DFB4E4C8-FE49-40A3-B7D1-FF1B7F41DB14}"/>
              </a:ext>
            </a:extLst>
          </p:cNvPr>
          <p:cNvSpPr txBox="1"/>
          <p:nvPr/>
        </p:nvSpPr>
        <p:spPr>
          <a:xfrm>
            <a:off x="304800" y="3486150"/>
            <a:ext cx="8763000" cy="1938992"/>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Letter to the Messianic Jews</a:t>
            </a:r>
          </a:p>
          <a:p>
            <a:r>
              <a:rPr lang="en-US" dirty="0" smtClean="0">
                <a:effectLst>
                  <a:outerShdw blurRad="38100" dist="38100" dir="2700000" algn="tl">
                    <a:srgbClr val="000000">
                      <a:alpha val="43137"/>
                    </a:srgbClr>
                  </a:outerShdw>
                </a:effectLst>
              </a:rPr>
              <a:t>MJ 9.3-5 </a:t>
            </a:r>
            <a:r>
              <a:rPr lang="en-US" dirty="0">
                <a:effectLst>
                  <a:outerShdw blurRad="38100" dist="38100" dir="2700000" algn="tl">
                    <a:srgbClr val="000000">
                      <a:alpha val="43137"/>
                    </a:srgbClr>
                  </a:outerShdw>
                </a:effectLst>
              </a:rPr>
              <a:t>The Holy of Holies</a:t>
            </a:r>
          </a:p>
          <a:p>
            <a:endParaRPr lang="en-US"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4184119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517525" indent="-517525">
              <a:buFont typeface="+mj-lt"/>
              <a:buAutoNum type="arabicPeriod"/>
            </a:pPr>
            <a:r>
              <a:rPr lang="en-US" sz="4000" dirty="0" smtClean="0"/>
              <a:t>Israel news</a:t>
            </a:r>
          </a:p>
          <a:p>
            <a:pPr marL="517525" indent="-517525">
              <a:buFont typeface="+mj-lt"/>
              <a:buAutoNum type="arabicPeriod"/>
            </a:pPr>
            <a:r>
              <a:rPr lang="en-US" sz="4000" dirty="0" smtClean="0"/>
              <a:t>The Holy of Holies</a:t>
            </a:r>
          </a:p>
          <a:p>
            <a:pPr marL="517525" indent="-288925"/>
            <a:r>
              <a:rPr lang="en-US" sz="4000" dirty="0" smtClean="0"/>
              <a:t>The Ark of the Covenant</a:t>
            </a:r>
          </a:p>
          <a:p>
            <a:pPr marL="517525" indent="-288925"/>
            <a:r>
              <a:rPr lang="en-US" sz="4000" dirty="0" smtClean="0"/>
              <a:t>Jar of </a:t>
            </a:r>
            <a:r>
              <a:rPr lang="en-US" sz="4000" i="1" dirty="0" err="1" smtClean="0"/>
              <a:t>mahn</a:t>
            </a:r>
            <a:r>
              <a:rPr lang="en-US" sz="4000" i="1" dirty="0" smtClean="0"/>
              <a:t>  </a:t>
            </a:r>
            <a:r>
              <a:rPr lang="he-IL" sz="4000" b="1" dirty="0" smtClean="0">
                <a:latin typeface="David" pitchFamily="34" charset="-79"/>
                <a:cs typeface="David" pitchFamily="34" charset="-79"/>
              </a:rPr>
              <a:t>מָן</a:t>
            </a:r>
            <a:endParaRPr lang="en-US" sz="4000" b="1" dirty="0" smtClean="0">
              <a:latin typeface="David" pitchFamily="34" charset="-79"/>
              <a:cs typeface="David" pitchFamily="34" charset="-79"/>
            </a:endParaRPr>
          </a:p>
          <a:p>
            <a:pPr marL="517525" indent="-288925"/>
            <a:r>
              <a:rPr lang="en-US" sz="4000" dirty="0" err="1" smtClean="0"/>
              <a:t>Aharon’s</a:t>
            </a:r>
            <a:r>
              <a:rPr lang="en-US" sz="4000" dirty="0" smtClean="0"/>
              <a:t> sprouted rod</a:t>
            </a:r>
          </a:p>
          <a:p>
            <a:pPr marL="517525" indent="-288925"/>
            <a:r>
              <a:rPr lang="en-US" sz="4000" dirty="0" smtClean="0"/>
              <a:t>Tablets</a:t>
            </a:r>
          </a:p>
          <a:p>
            <a:pPr marL="457200" indent="-457200">
              <a:buFont typeface="+mj-lt"/>
              <a:buAutoNum type="arabicPeriod" startAt="3"/>
            </a:pPr>
            <a:r>
              <a:rPr lang="en-US" sz="4000" dirty="0" smtClean="0">
                <a:solidFill>
                  <a:srgbClr val="FFFF99"/>
                </a:solidFill>
              </a:rPr>
              <a:t>Applications: power of prayer</a:t>
            </a:r>
            <a:endParaRPr lang="en-US" sz="4000" dirty="0" smtClean="0">
              <a:solidFill>
                <a:srgbClr val="FFFF99"/>
              </a:solidFill>
            </a:endParaRPr>
          </a:p>
          <a:p>
            <a:pPr marL="0" indent="0">
              <a:buNone/>
            </a:pP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2055553"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3500" dirty="0"/>
              <a:t>Sue  Thayer, center manager for Planned Parent-hood 18 years</a:t>
            </a:r>
            <a:endParaRPr lang="en-US" sz="4000" dirty="0"/>
          </a:p>
        </p:txBody>
      </p:sp>
      <p:pic>
        <p:nvPicPr>
          <p:cNvPr id="3" name="Picture 2">
            <a:extLst>
              <a:ext uri="{FF2B5EF4-FFF2-40B4-BE49-F238E27FC236}">
                <a16:creationId xmlns="" xmlns:a16="http://schemas.microsoft.com/office/drawing/2014/main" id="{77293E40-D8D7-47CA-A3E8-B743D2BD14DA}"/>
              </a:ext>
            </a:extLst>
          </p:cNvPr>
          <p:cNvPicPr>
            <a:picLocks noChangeAspect="1"/>
          </p:cNvPicPr>
          <p:nvPr/>
        </p:nvPicPr>
        <p:blipFill>
          <a:blip r:embed="rId3"/>
          <a:stretch>
            <a:fillRect/>
          </a:stretch>
        </p:blipFill>
        <p:spPr>
          <a:xfrm>
            <a:off x="2360353" y="0"/>
            <a:ext cx="6783647" cy="5143500"/>
          </a:xfrm>
          <a:prstGeom prst="rect">
            <a:avLst/>
          </a:prstGeom>
        </p:spPr>
      </p:pic>
    </p:spTree>
    <p:extLst>
      <p:ext uri="{BB962C8B-B14F-4D97-AF65-F5344CB8AC3E}">
        <p14:creationId xmlns="" xmlns:p14="http://schemas.microsoft.com/office/powerpoint/2010/main" val="16468910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smtClean="0"/>
              <a:t>Passion </a:t>
            </a:r>
            <a:r>
              <a:rPr lang="en-US" sz="4000" dirty="0"/>
              <a:t>of every believer</a:t>
            </a:r>
          </a:p>
          <a:p>
            <a:pPr marL="0" indent="0">
              <a:buNone/>
            </a:pPr>
            <a:r>
              <a:rPr lang="en-US" sz="4000" dirty="0" err="1"/>
              <a:t>Yn</a:t>
            </a:r>
            <a:r>
              <a:rPr lang="en-US" sz="4000" dirty="0"/>
              <a:t> 17.  unity, </a:t>
            </a:r>
            <a:r>
              <a:rPr lang="en-US" sz="4000" dirty="0" smtClean="0"/>
              <a:t>humility, forgiveness</a:t>
            </a:r>
            <a:r>
              <a:rPr lang="en-US" sz="4000" dirty="0"/>
              <a:t>.  </a:t>
            </a:r>
          </a:p>
        </p:txBody>
      </p:sp>
    </p:spTree>
    <p:extLst>
      <p:ext uri="{BB962C8B-B14F-4D97-AF65-F5344CB8AC3E}">
        <p14:creationId xmlns="" xmlns:p14="http://schemas.microsoft.com/office/powerpoint/2010/main" val="10069416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 xmlns:a16="http://schemas.microsoft.com/office/drawing/2014/main" id="{514C1B05-8A2F-448C-BE7F-255CA7284FDE}"/>
              </a:ext>
            </a:extLst>
          </p:cNvPr>
          <p:cNvPicPr>
            <a:picLocks noChangeAspect="1"/>
          </p:cNvPicPr>
          <p:nvPr/>
        </p:nvPicPr>
        <p:blipFill>
          <a:blip r:embed="rId3"/>
          <a:stretch>
            <a:fillRect/>
          </a:stretch>
        </p:blipFill>
        <p:spPr>
          <a:xfrm>
            <a:off x="1122181" y="0"/>
            <a:ext cx="6899637" cy="5143500"/>
          </a:xfrm>
          <a:prstGeom prst="rect">
            <a:avLst/>
          </a:prstGeom>
        </p:spPr>
      </p:pic>
    </p:spTree>
    <p:extLst>
      <p:ext uri="{BB962C8B-B14F-4D97-AF65-F5344CB8AC3E}">
        <p14:creationId xmlns="" xmlns:p14="http://schemas.microsoft.com/office/powerpoint/2010/main" val="12590540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5122" name="Picture 2" descr="Banned by HWA! News and Observations About Armstrongism ...">
            <a:extLst>
              <a:ext uri="{FF2B5EF4-FFF2-40B4-BE49-F238E27FC236}">
                <a16:creationId xmlns="" xmlns:a16="http://schemas.microsoft.com/office/drawing/2014/main" id="{1E3796B7-C4D1-40F2-903D-3731741E2DF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963636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Autofit/>
          </a:bodyPr>
          <a:lstStyle/>
          <a:p>
            <a:pPr marL="0" indent="0">
              <a:buNone/>
            </a:pPr>
            <a:r>
              <a:rPr lang="en-US" sz="3600" dirty="0"/>
              <a:t>Liberty Counsel, a Christian legal organization that defends religious freedom, filed the lawsuit on behalf of Pastor </a:t>
            </a:r>
            <a:r>
              <a:rPr lang="en-US" sz="3600" dirty="0" err="1"/>
              <a:t>Che</a:t>
            </a:r>
            <a:r>
              <a:rPr lang="en-US" sz="3600" dirty="0"/>
              <a:t> </a:t>
            </a:r>
            <a:r>
              <a:rPr lang="en-US" sz="3600" dirty="0" err="1" smtClean="0"/>
              <a:t>Ahn</a:t>
            </a:r>
            <a:r>
              <a:rPr lang="en-US" sz="3600" dirty="0" smtClean="0"/>
              <a:t>.  </a:t>
            </a:r>
            <a:r>
              <a:rPr lang="en-US" sz="3600" dirty="0" err="1" smtClean="0"/>
              <a:t>Atty</a:t>
            </a:r>
            <a:r>
              <a:rPr lang="en-US" sz="3600" dirty="0" smtClean="0"/>
              <a:t> Matt </a:t>
            </a:r>
            <a:r>
              <a:rPr lang="en-US" sz="3600" dirty="0" err="1" smtClean="0"/>
              <a:t>Staver</a:t>
            </a:r>
            <a:r>
              <a:rPr lang="en-US" sz="3600" dirty="0" smtClean="0"/>
              <a:t> </a:t>
            </a:r>
            <a:r>
              <a:rPr lang="en-US" sz="3600" dirty="0"/>
              <a:t>recounted that Pastor Ahn "got a letter from the Pasadena criminal prosecutor, threatening him, his staff</a:t>
            </a:r>
            <a:r>
              <a:rPr lang="en-US" sz="3600" dirty="0" smtClean="0"/>
              <a:t>.”</a:t>
            </a:r>
            <a:endParaRPr lang="en-US" sz="3600" dirty="0">
              <a:solidFill>
                <a:srgbClr val="FFFF99"/>
              </a:solidFill>
            </a:endParaRPr>
          </a:p>
        </p:txBody>
      </p:sp>
    </p:spTree>
    <p:extLst>
      <p:ext uri="{BB962C8B-B14F-4D97-AF65-F5344CB8AC3E}">
        <p14:creationId xmlns="" xmlns:p14="http://schemas.microsoft.com/office/powerpoint/2010/main" val="1110001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Autofit/>
          </a:bodyPr>
          <a:lstStyle/>
          <a:p>
            <a:pPr marL="0" indent="0">
              <a:buNone/>
            </a:pPr>
            <a:r>
              <a:rPr lang="en-US" sz="3600" dirty="0" smtClean="0"/>
              <a:t>The </a:t>
            </a:r>
            <a:r>
              <a:rPr lang="en-US" sz="3600" dirty="0"/>
              <a:t>letter threatened any churchgoer with "criminal charges, up to one year in prison, and daily fines of a thousand dollars. And so </a:t>
            </a:r>
            <a:r>
              <a:rPr lang="en-US" sz="3600" dirty="0">
                <a:solidFill>
                  <a:srgbClr val="FFFF99"/>
                </a:solidFill>
              </a:rPr>
              <a:t>[Pastor Ahn] had to tell his church members" that they could face criminal charges for coming to church</a:t>
            </a:r>
            <a:r>
              <a:rPr lang="en-US" sz="3600" dirty="0" smtClean="0">
                <a:solidFill>
                  <a:srgbClr val="FFFF99"/>
                </a:solidFill>
              </a:rPr>
              <a:t>.</a:t>
            </a:r>
            <a:endParaRPr lang="en-US" sz="3600" dirty="0">
              <a:solidFill>
                <a:srgbClr val="FFFF99"/>
              </a:solidFill>
            </a:endParaRPr>
          </a:p>
        </p:txBody>
      </p:sp>
    </p:spTree>
    <p:extLst>
      <p:ext uri="{BB962C8B-B14F-4D97-AF65-F5344CB8AC3E}">
        <p14:creationId xmlns="" xmlns:p14="http://schemas.microsoft.com/office/powerpoint/2010/main" val="11100018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smtClean="0"/>
              <a:t>Pastor </a:t>
            </a:r>
            <a:r>
              <a:rPr lang="en-US" sz="4000" dirty="0"/>
              <a:t>Ahn worried that many people would refrain from coming to church. Yet, the opposite turned out to be the case. Most of the congregation continued attending services, and other Christians looking for a church and even non-believers who were interested starting attending Harvest Rock Church</a:t>
            </a:r>
            <a:r>
              <a:rPr lang="en-US" sz="4000" dirty="0" smtClean="0"/>
              <a:t>.</a:t>
            </a:r>
            <a:endParaRPr lang="en-US" sz="4000" dirty="0"/>
          </a:p>
        </p:txBody>
      </p:sp>
    </p:spTree>
    <p:extLst>
      <p:ext uri="{BB962C8B-B14F-4D97-AF65-F5344CB8AC3E}">
        <p14:creationId xmlns="" xmlns:p14="http://schemas.microsoft.com/office/powerpoint/2010/main" val="1110001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pPr algn="l"/>
            <a:r>
              <a:rPr lang="en-US" sz="4000" dirty="0" smtClean="0">
                <a:solidFill>
                  <a:srgbClr val="FFFF66"/>
                </a:solidFill>
              </a:rPr>
              <a:t>  </a:t>
            </a:r>
            <a:endParaRPr lang="en-US" sz="4000" dirty="0">
              <a:solidFill>
                <a:srgbClr val="FFFF66"/>
              </a:solidFill>
            </a:endParaRPr>
          </a:p>
        </p:txBody>
      </p:sp>
      <p:pic>
        <p:nvPicPr>
          <p:cNvPr id="3" name="Picture 2" descr="IMG-2904.JPG"/>
          <p:cNvPicPr>
            <a:picLocks noChangeAspect="1"/>
          </p:cNvPicPr>
          <p:nvPr/>
        </p:nvPicPr>
        <p:blipFill>
          <a:blip r:embed="rId3" cstate="print"/>
          <a:stretch>
            <a:fillRect/>
          </a:stretch>
        </p:blipFill>
        <p:spPr>
          <a:xfrm>
            <a:off x="1143000" y="0"/>
            <a:ext cx="6858000" cy="5143500"/>
          </a:xfrm>
          <a:prstGeom prst="rect">
            <a:avLst/>
          </a:prstGeom>
        </p:spPr>
      </p:pic>
    </p:spTree>
    <p:extLst>
      <p:ext uri="{BB962C8B-B14F-4D97-AF65-F5344CB8AC3E}">
        <p14:creationId xmlns="" xmlns:p14="http://schemas.microsoft.com/office/powerpoint/2010/main" val="32040191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err="1" smtClean="0"/>
              <a:t>Staver</a:t>
            </a:r>
            <a:r>
              <a:rPr lang="en-US" sz="4000" dirty="0" smtClean="0"/>
              <a:t> </a:t>
            </a:r>
            <a:r>
              <a:rPr lang="en-US" sz="4000" dirty="0"/>
              <a:t>says that other pastors who stood up to unfair coronavirus restrictions are experiencing similar growth. Churches that "stood up against this adversity, this persecution, they're seeing revival happening in their communities</a:t>
            </a:r>
            <a:r>
              <a:rPr lang="en-US" sz="4000" dirty="0" smtClean="0"/>
              <a:t>.“</a:t>
            </a:r>
            <a:endParaRPr lang="en-US" sz="4000" dirty="0"/>
          </a:p>
        </p:txBody>
      </p:sp>
    </p:spTree>
    <p:extLst>
      <p:ext uri="{BB962C8B-B14F-4D97-AF65-F5344CB8AC3E}">
        <p14:creationId xmlns="" xmlns:p14="http://schemas.microsoft.com/office/powerpoint/2010/main" val="1110001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smtClean="0"/>
              <a:t>Governor </a:t>
            </a:r>
            <a:r>
              <a:rPr lang="en-US" sz="4000" dirty="0"/>
              <a:t>Newsom's yearlong COVID-19 restrictions on churches were so strict that Californians were even banned from participating in Bible studies in private homes and singing. With the new permanent statewide injunction, this will never be allowed to happen in California again.</a:t>
            </a:r>
          </a:p>
        </p:txBody>
      </p:sp>
    </p:spTree>
    <p:extLst>
      <p:ext uri="{BB962C8B-B14F-4D97-AF65-F5344CB8AC3E}">
        <p14:creationId xmlns="" xmlns:p14="http://schemas.microsoft.com/office/powerpoint/2010/main" val="1110001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 xmlns:a16="http://schemas.microsoft.com/office/drawing/2014/main" id="{2CB5350D-C45D-4AFA-B103-5E7A7CCED57A}"/>
              </a:ext>
            </a:extLst>
          </p:cNvPr>
          <p:cNvPicPr>
            <a:picLocks noChangeAspect="1"/>
          </p:cNvPicPr>
          <p:nvPr/>
        </p:nvPicPr>
        <p:blipFill>
          <a:blip r:embed="rId3"/>
          <a:stretch>
            <a:fillRect/>
          </a:stretch>
        </p:blipFill>
        <p:spPr>
          <a:xfrm>
            <a:off x="0" y="854838"/>
            <a:ext cx="9144000" cy="3433823"/>
          </a:xfrm>
          <a:prstGeom prst="rect">
            <a:avLst/>
          </a:prstGeom>
        </p:spPr>
      </p:pic>
    </p:spTree>
    <p:extLst>
      <p:ext uri="{BB962C8B-B14F-4D97-AF65-F5344CB8AC3E}">
        <p14:creationId xmlns="" xmlns:p14="http://schemas.microsoft.com/office/powerpoint/2010/main" val="15148071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surrendered to Messiah, body, soul, spirit?  Walking in relational love, </a:t>
            </a:r>
            <a:r>
              <a:rPr lang="en-US" sz="4000" dirty="0" smtClean="0"/>
              <a:t>confessing, entering the Holy Place?</a:t>
            </a:r>
            <a:endParaRPr lang="en-US" sz="4000" dirty="0"/>
          </a:p>
          <a:p>
            <a:pPr marL="457200" indent="-457200">
              <a:buFont typeface="+mj-lt"/>
              <a:buAutoNum type="arabicPeriod"/>
            </a:pPr>
            <a:r>
              <a:rPr lang="en-US" sz="4000" dirty="0"/>
              <a:t>Are you filled with His Spirit, transforming your life</a:t>
            </a:r>
            <a:r>
              <a:rPr lang="en-US" sz="4000" dirty="0" smtClean="0"/>
              <a:t>?</a:t>
            </a:r>
          </a:p>
          <a:p>
            <a:pPr marL="457200" indent="-457200">
              <a:buFont typeface="+mj-lt"/>
              <a:buAutoNum type="arabicPeriod"/>
            </a:pPr>
            <a:r>
              <a:rPr lang="en-US" sz="4000" dirty="0" smtClean="0"/>
              <a:t>Who are you </a:t>
            </a:r>
            <a:r>
              <a:rPr lang="en-US" sz="4000" dirty="0" err="1" smtClean="0"/>
              <a:t>discipling</a:t>
            </a:r>
            <a:r>
              <a:rPr lang="en-US" sz="4000" dirty="0" smtClean="0"/>
              <a:t>, building up</a:t>
            </a:r>
            <a:r>
              <a:rPr lang="en-US" sz="4000" dirty="0" smtClean="0"/>
              <a:t>?</a:t>
            </a:r>
            <a:endParaRPr lang="en-US" sz="4000" dirty="0" smtClean="0"/>
          </a:p>
        </p:txBody>
      </p:sp>
    </p:spTree>
    <p:extLst>
      <p:ext uri="{BB962C8B-B14F-4D97-AF65-F5344CB8AC3E}">
        <p14:creationId xmlns="" xmlns:p14="http://schemas.microsoft.com/office/powerpoint/2010/main" val="18207419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 xmlns:p14="http://schemas.microsoft.com/office/powerpoint/2010/main" val="10069416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 xmlns:p14="http://schemas.microsoft.com/office/powerpoint/2010/main" val="371874575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153744</TotalTime>
  <Words>3795</Words>
  <Application>Microsoft Office PowerPoint</Application>
  <PresentationFormat>On-screen Show (16:9)</PresentationFormat>
  <Paragraphs>537</Paragraphs>
  <Slides>95</Slides>
  <Notes>95</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1_Default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vector>
  </TitlesOfParts>
  <Company>Or HaOlam Messianic Congregation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19134</cp:lastModifiedBy>
  <cp:revision>4233</cp:revision>
  <dcterms:created xsi:type="dcterms:W3CDTF">2006-04-21T19:34:43Z</dcterms:created>
  <dcterms:modified xsi:type="dcterms:W3CDTF">2021-06-12T13:52:06Z</dcterms:modified>
</cp:coreProperties>
</file>