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Lst>
  <p:notesMasterIdLst>
    <p:notesMasterId r:id="rId96"/>
  </p:notesMasterIdLst>
  <p:handoutMasterIdLst>
    <p:handoutMasterId r:id="rId97"/>
  </p:handoutMasterIdLst>
  <p:sldIdLst>
    <p:sldId id="2045" r:id="rId3"/>
    <p:sldId id="63522" r:id="rId4"/>
    <p:sldId id="63524" r:id="rId5"/>
    <p:sldId id="63395" r:id="rId6"/>
    <p:sldId id="63596" r:id="rId7"/>
    <p:sldId id="63446" r:id="rId8"/>
    <p:sldId id="63525" r:id="rId9"/>
    <p:sldId id="63568" r:id="rId10"/>
    <p:sldId id="63456" r:id="rId11"/>
    <p:sldId id="63508" r:id="rId12"/>
    <p:sldId id="63493" r:id="rId13"/>
    <p:sldId id="63550" r:id="rId14"/>
    <p:sldId id="63567" r:id="rId15"/>
    <p:sldId id="63546" r:id="rId16"/>
    <p:sldId id="63549" r:id="rId17"/>
    <p:sldId id="63569" r:id="rId18"/>
    <p:sldId id="63598" r:id="rId19"/>
    <p:sldId id="63545" r:id="rId20"/>
    <p:sldId id="63548" r:id="rId21"/>
    <p:sldId id="63553" r:id="rId22"/>
    <p:sldId id="63551" r:id="rId23"/>
    <p:sldId id="63552" r:id="rId24"/>
    <p:sldId id="63554" r:id="rId25"/>
    <p:sldId id="63537" r:id="rId26"/>
    <p:sldId id="63588" r:id="rId27"/>
    <p:sldId id="63589" r:id="rId28"/>
    <p:sldId id="63570" r:id="rId29"/>
    <p:sldId id="63555" r:id="rId30"/>
    <p:sldId id="63544" r:id="rId31"/>
    <p:sldId id="63542" r:id="rId32"/>
    <p:sldId id="63526" r:id="rId33"/>
    <p:sldId id="63556" r:id="rId34"/>
    <p:sldId id="63571" r:id="rId35"/>
    <p:sldId id="63543" r:id="rId36"/>
    <p:sldId id="63540" r:id="rId37"/>
    <p:sldId id="63590" r:id="rId38"/>
    <p:sldId id="63591" r:id="rId39"/>
    <p:sldId id="63558" r:id="rId40"/>
    <p:sldId id="63572" r:id="rId41"/>
    <p:sldId id="63479" r:id="rId42"/>
    <p:sldId id="63505" r:id="rId43"/>
    <p:sldId id="63557" r:id="rId44"/>
    <p:sldId id="63573" r:id="rId45"/>
    <p:sldId id="63574" r:id="rId46"/>
    <p:sldId id="63592" r:id="rId47"/>
    <p:sldId id="63593" r:id="rId48"/>
    <p:sldId id="63483" r:id="rId49"/>
    <p:sldId id="63501" r:id="rId50"/>
    <p:sldId id="63575" r:id="rId51"/>
    <p:sldId id="63502" r:id="rId52"/>
    <p:sldId id="63441" r:id="rId53"/>
    <p:sldId id="63586" r:id="rId54"/>
    <p:sldId id="63442" r:id="rId55"/>
    <p:sldId id="63491" r:id="rId56"/>
    <p:sldId id="63503" r:id="rId57"/>
    <p:sldId id="63443" r:id="rId58"/>
    <p:sldId id="63587" r:id="rId59"/>
    <p:sldId id="63516" r:id="rId60"/>
    <p:sldId id="63599" r:id="rId61"/>
    <p:sldId id="63528" r:id="rId62"/>
    <p:sldId id="63561" r:id="rId63"/>
    <p:sldId id="63498" r:id="rId64"/>
    <p:sldId id="63541" r:id="rId65"/>
    <p:sldId id="63577" r:id="rId66"/>
    <p:sldId id="63576" r:id="rId67"/>
    <p:sldId id="63580" r:id="rId68"/>
    <p:sldId id="63594" r:id="rId69"/>
    <p:sldId id="63595" r:id="rId70"/>
    <p:sldId id="63579" r:id="rId71"/>
    <p:sldId id="63527" r:id="rId72"/>
    <p:sldId id="63578" r:id="rId73"/>
    <p:sldId id="63559" r:id="rId74"/>
    <p:sldId id="63560" r:id="rId75"/>
    <p:sldId id="63437" r:id="rId76"/>
    <p:sldId id="63509" r:id="rId77"/>
    <p:sldId id="63538" r:id="rId78"/>
    <p:sldId id="63535" r:id="rId79"/>
    <p:sldId id="63529" r:id="rId80"/>
    <p:sldId id="63583" r:id="rId81"/>
    <p:sldId id="63564" r:id="rId82"/>
    <p:sldId id="63565" r:id="rId83"/>
    <p:sldId id="63584" r:id="rId84"/>
    <p:sldId id="63566" r:id="rId85"/>
    <p:sldId id="63530" r:id="rId86"/>
    <p:sldId id="63532" r:id="rId87"/>
    <p:sldId id="63562" r:id="rId88"/>
    <p:sldId id="63563" r:id="rId89"/>
    <p:sldId id="63533" r:id="rId90"/>
    <p:sldId id="63534" r:id="rId91"/>
    <p:sldId id="63585" r:id="rId92"/>
    <p:sldId id="63289" r:id="rId93"/>
    <p:sldId id="63521" r:id="rId94"/>
    <p:sldId id="256" r:id="rId95"/>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 id="3" name="Shmuel Wolkenfeld" initials="SW [2]" lastIdx="1" clrIdx="2">
    <p:extLst>
      <p:ext uri="{19B8F6BF-5375-455C-9EA6-DF929625EA0E}">
        <p15:presenceInfo xmlns:p15="http://schemas.microsoft.com/office/powerpoint/2012/main" userId="8c6be34a6e40a8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170" autoAdjust="0"/>
    <p:restoredTop sz="90299" autoAdjust="0"/>
  </p:normalViewPr>
  <p:slideViewPr>
    <p:cSldViewPr>
      <p:cViewPr varScale="1">
        <p:scale>
          <a:sx n="104" d="100"/>
          <a:sy n="104" d="100"/>
        </p:scale>
        <p:origin x="102" y="52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Tisha B'Av 2021 Cause us to Return Part 2</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17,2021  5781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Tisha B'Av 2021 Cause us to Return Part 2</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17,2021  5781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Z5Wqhf_8it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aystedman.org/daily-devotions/isaiah/true-comfor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xternal-content.duckduckgo.com/iu/?u=https%3A%2F%2Ftse4.mm.bing.net%2Fth%3Fid%3DOIP.ZVwMkEnOFwhTnbQjsAjr6gHaE7%26pid%3DApi&amp;f=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mailto:drjimgarlow@wellversednews.com"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Tisha B'Av 2021 Cause us to Return Part 2</a:t>
            </a:r>
          </a:p>
        </p:txBody>
      </p:sp>
      <p:sp>
        <p:nvSpPr>
          <p:cNvPr id="5" name="Rectangle 3"/>
          <p:cNvSpPr>
            <a:spLocks noGrp="1" noChangeArrowheads="1"/>
          </p:cNvSpPr>
          <p:nvPr>
            <p:ph type="dt" idx="1"/>
          </p:nvPr>
        </p:nvSpPr>
        <p:spPr>
          <a:ln/>
        </p:spPr>
        <p:txBody>
          <a:bodyPr/>
          <a:lstStyle/>
          <a:p>
            <a:r>
              <a:rPr lang="en-US" altLang="en-US">
                <a:solidFill>
                  <a:prstClr val="white"/>
                </a:solidFill>
              </a:rPr>
              <a:t>June 17,2021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hlinkClick r:id="rId3"/>
              </a:rPr>
              <a:t>https://youtu.be/Z5Wqhf_8itA</a:t>
            </a:r>
            <a:endParaRPr lang="en-US" dirty="0"/>
          </a:p>
          <a:p>
            <a:endParaRPr lang="en-US" dirty="0"/>
          </a:p>
          <a:p>
            <a:r>
              <a:rPr lang="en-US" dirty="0"/>
              <a:t>Picture, it wasn’t a quick conquest, but a siege.  No garden market, no food.   No mercy.</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389617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1323070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108893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52827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https://strangesounds.org/2020/05/famine-picture-cannibalism-russia-history.html</a:t>
            </a:r>
          </a:p>
          <a:p>
            <a:r>
              <a:rPr lang="en-US" dirty="0"/>
              <a:t>Cannibalism became a marketable means of survival!</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60510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https://strangesounds.org/2020/05/famine-picture-cannibalism-russia-history.html</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1016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18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09194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https://strangesounds.org/2020/05/famine-picture-cannibalism-russia-history.html</a:t>
            </a:r>
          </a:p>
          <a:p>
            <a:r>
              <a:rPr lang="en-US" sz="1800" dirty="0"/>
              <a:t>So if you support socialism and /or communism, this is the natural outgrowth.  Note the current Cuban protesters.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75475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a:r>
              <a:rPr lang="en-US" b="0" i="0" dirty="0">
                <a:effectLst/>
              </a:rPr>
              <a:t>News commentator pointed out that the people protesting are thin.  Little food.  Socialism.</a:t>
            </a:r>
          </a:p>
          <a:p>
            <a:pPr algn="l"/>
            <a:r>
              <a:rPr lang="en-US" b="0" i="0" dirty="0">
                <a:effectLst/>
              </a:rPr>
              <a:t>12 Jul 2021 </a:t>
            </a:r>
            <a:r>
              <a:rPr lang="en-US" b="0" i="0" dirty="0">
                <a:solidFill>
                  <a:srgbClr val="000000"/>
                </a:solidFill>
                <a:effectLst/>
              </a:rPr>
              <a:t>Thousands of Cubans marched on Havana’s Malecon promenade and elsewhere on the island to protest against food shortages and high prices</a:t>
            </a:r>
          </a:p>
          <a:p>
            <a:pPr algn="l"/>
            <a:r>
              <a:rPr lang="en-US" sz="1050" b="0" i="0" dirty="0">
                <a:solidFill>
                  <a:srgbClr val="000000"/>
                </a:solidFill>
                <a:effectLst/>
              </a:rPr>
              <a:t>https://unfoxnews.com/man-dies-in-anti-government-protest-in-cuba-interior-ministry/</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58838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https://en.wikipedia.org/wiki/Donner_Party</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3224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2943246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https://en.wikipedia.org/wiki/Alive_(1993_film)</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86764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85696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73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https://en.wikipedia.org/wiki/Uruguayan_Air_Force_Flight_571</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07612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5306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51538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63895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86346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2567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30041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1166932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 think we can make an application to our beloved and apostate culture in America, in the Western world generally.  </a:t>
            </a:r>
          </a:p>
          <a:p>
            <a:r>
              <a:rPr lang="en-US" dirty="0"/>
              <a:t>1970’s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94822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Two exiles</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3579897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https://www.raystedman.org/daily-devotions/isaiah/true-comfort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89521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https://www.raystedman.org/daily-devotions/isaiah/true-comfort</a:t>
            </a:r>
            <a:endParaRPr lang="en-US" sz="1050" dirty="0"/>
          </a:p>
          <a:p>
            <a:endParaRPr lang="en-US" sz="1050" dirty="0"/>
          </a:p>
          <a:p>
            <a:r>
              <a:rPr lang="en-US" dirty="0"/>
              <a:t>If someone paid the debt…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3463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7020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11220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76355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17088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40225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is the prophet’s remedy. O</a:t>
            </a:r>
            <a:r>
              <a:rPr lang="en-US" b="0" i="0" dirty="0">
                <a:solidFill>
                  <a:srgbClr val="333333"/>
                </a:solidFill>
                <a:effectLst/>
              </a:rPr>
              <a:t>nly a broken wall standing, some remains and ruins of that.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333333"/>
                </a:solidFill>
              </a:rPr>
              <a:t>Can apply to our universities, our public education, Hollywood, Netflix.  </a:t>
            </a:r>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1942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1727669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Prayer this afternoon, then 7-11.   Cyber prayer enrollment.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49745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is no analogy, but reality before his eyes.  </a:t>
            </a:r>
          </a:p>
          <a:p>
            <a:r>
              <a:rPr lang="en-US" dirty="0"/>
              <a:t>That is the solution, just prayer?   </a:t>
            </a:r>
          </a:p>
          <a:p>
            <a:r>
              <a:rPr lang="en-US" dirty="0"/>
              <a:t>Not just prayer, but begins with that.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51799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Approx. </a:t>
            </a:r>
          </a:p>
          <a:p>
            <a:r>
              <a:rPr lang="en-US" dirty="0"/>
              <a:t>2,000 - 3,000 who gather in home groups</a:t>
            </a:r>
          </a:p>
          <a:p>
            <a:r>
              <a:rPr lang="en-US" dirty="0"/>
              <a:t>1,000 - 2,000 on Shabbat services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46886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https://www.facebook.com/watch/?v=521743988960154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25758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327189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32032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51314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In the midst of this darkness and despair!</a:t>
            </a:r>
          </a:p>
          <a:p>
            <a:r>
              <a:rPr lang="en-US" dirty="0"/>
              <a:t>Believing in the sovereign love of </a:t>
            </a:r>
            <a:r>
              <a:rPr lang="en-US" cap="small" dirty="0"/>
              <a:t>Adoni</a:t>
            </a:r>
            <a:r>
              <a:rPr lang="en-US" dirty="0"/>
              <a:t> in Messiah!</a:t>
            </a:r>
          </a:p>
          <a:p>
            <a:r>
              <a:rPr lang="en-US" dirty="0"/>
              <a:t>Read this in unison.</a:t>
            </a:r>
          </a:p>
          <a:p>
            <a:r>
              <a:rPr lang="en-US" dirty="0"/>
              <a:t>What is your point of plague?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02630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i="0" dirty="0"/>
              <a:t>Time: love is spelled time.</a:t>
            </a:r>
          </a:p>
          <a:p>
            <a:r>
              <a:rPr lang="en-US" i="0" dirty="0"/>
              <a:t>Bear the yoke…learn of me.  Casting care upon Him.  He shares the yoke. </a:t>
            </a:r>
          </a:p>
          <a:p>
            <a:r>
              <a:rPr lang="en-US" baseline="30000" dirty="0" err="1"/>
              <a:t>Mtt</a:t>
            </a:r>
            <a:r>
              <a:rPr lang="en-US" baseline="30000" dirty="0"/>
              <a:t> 11.29-30</a:t>
            </a:r>
            <a:r>
              <a:rPr lang="en-US" dirty="0"/>
              <a:t> </a:t>
            </a:r>
            <a:r>
              <a:rPr lang="en-US" i="0" dirty="0"/>
              <a:t>Take My yoke upon you and </a:t>
            </a:r>
            <a:r>
              <a:rPr lang="en-US" i="0" u="sng" dirty="0"/>
              <a:t>learn from Me</a:t>
            </a:r>
            <a:r>
              <a:rPr lang="en-US" i="0" dirty="0"/>
              <a:t>, for I am gentle and humble in heart, and ‘you will find rest for your souls.’ For My yoke is easy and My burden is light.”</a:t>
            </a:r>
          </a:p>
          <a:p>
            <a:pPr marL="288925" indent="-288925">
              <a:buFont typeface="+mj-lt"/>
              <a:buAutoNum type="arabicPeriod"/>
            </a:pPr>
            <a:r>
              <a:rPr lang="en-US" dirty="0"/>
              <a:t>What would </a:t>
            </a:r>
            <a:r>
              <a:rPr lang="en-US" dirty="0" err="1"/>
              <a:t>Yeshua</a:t>
            </a:r>
            <a:r>
              <a:rPr lang="en-US" dirty="0"/>
              <a:t> do?  Do I handle situations as He did?   Patience, purity, joy? </a:t>
            </a:r>
          </a:p>
          <a:p>
            <a:pPr marL="288925" indent="-288925">
              <a:buFont typeface="+mj-lt"/>
              <a:buAutoNum type="arabicPeriod"/>
            </a:pPr>
            <a:r>
              <a:rPr lang="en-US" dirty="0"/>
              <a:t>Do I let Him give me His strength to work out situations, inner issues?  </a:t>
            </a:r>
          </a:p>
          <a:p>
            <a:r>
              <a:rPr lang="en-US" dirty="0"/>
              <a:t>P 23 Wesley </a:t>
            </a:r>
            <a:r>
              <a:rPr lang="en-US" dirty="0" err="1"/>
              <a:t>Duewel</a:t>
            </a:r>
            <a:r>
              <a:rPr lang="en-US" dirty="0"/>
              <a:t> </a:t>
            </a:r>
            <a:r>
              <a:rPr lang="en-US" i="1" dirty="0"/>
              <a:t>Revival Fire</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18210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2141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4198087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Babylonians?   Contextually</a:t>
            </a:r>
          </a:p>
          <a:p>
            <a:r>
              <a:rPr lang="en-US" dirty="0"/>
              <a:t>Us?  Who has struck you?   Wesley </a:t>
            </a:r>
            <a:r>
              <a:rPr lang="en-US" dirty="0" err="1"/>
              <a:t>Deuwel</a:t>
            </a:r>
            <a:r>
              <a:rPr lang="en-US" dirty="0"/>
              <a:t> 260</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52111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1864304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Are we people of grace, even with those that disagree?  </a:t>
            </a:r>
          </a:p>
          <a:p>
            <a:r>
              <a:rPr lang="en-US" dirty="0"/>
              <a:t>For example…</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37781385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https://external-content.duckduckgo.com/iu/?u=https%3A%2F%2Ftse4.mm.bing.net%2Fth%3Fid%3DOIP.ZVwMkEnOFwhTnbQjsAjr6gHaE7%26pid%3DApi&amp;f=1</a:t>
            </a:r>
            <a:endParaRPr lang="en-US" sz="1050" dirty="0"/>
          </a:p>
          <a:p>
            <a:endParaRPr lang="en-US" sz="1050" dirty="0"/>
          </a:p>
          <a:p>
            <a:r>
              <a:rPr lang="en-US" dirty="0"/>
              <a:t>These are women, and now joined by two men </a:t>
            </a:r>
            <a:r>
              <a:rPr lang="en-US" sz="2000" dirty="0"/>
              <a:t>Jamaal Bowman of New York and Cori Bush of Missouri, </a:t>
            </a:r>
            <a:r>
              <a:rPr lang="en-US" dirty="0"/>
              <a:t>who are unreasonably, vitriolically hateful of Jews and Israel.  Do we hate and mock them?   Never lead anyone to repentance and faith that you are mocking.   We need to grieve over them.</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3854390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Yermiyahu</a:t>
            </a:r>
            <a:r>
              <a:rPr lang="en-US" dirty="0"/>
              <a:t>, experienced horrific siege and destruction of </a:t>
            </a:r>
            <a:r>
              <a:rPr lang="en-US" dirty="0" err="1"/>
              <a:t>Yerushalayim</a:t>
            </a:r>
            <a:r>
              <a:rPr lang="en-US" dirty="0"/>
              <a:t>, saying this!!</a:t>
            </a:r>
          </a:p>
          <a:p>
            <a:r>
              <a:rPr lang="en-US" dirty="0"/>
              <a:t>Are we complaining?</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07271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is from </a:t>
            </a:r>
            <a:r>
              <a:rPr lang="en-US" dirty="0" err="1"/>
              <a:t>Yermiyahu</a:t>
            </a:r>
            <a:r>
              <a:rPr lang="en-US" dirty="0"/>
              <a:t>/Jeremiah, overlooking the ruins of </a:t>
            </a:r>
            <a:r>
              <a:rPr lang="en-US" dirty="0" err="1"/>
              <a:t>Yerushaliyim</a:t>
            </a:r>
            <a:r>
              <a:rPr lang="en-US" dirty="0"/>
              <a:t>.  </a:t>
            </a:r>
          </a:p>
          <a:p>
            <a:r>
              <a:rPr lang="en-US" dirty="0"/>
              <a:t>Examine our hearts: personal, 95% right, 5% wrong, yet you are 100% responsible for that 5%</a:t>
            </a:r>
          </a:p>
          <a:p>
            <a:r>
              <a:rPr lang="en-US" dirty="0"/>
              <a:t>also </a:t>
            </a:r>
            <a:r>
              <a:rPr lang="en-US" dirty="0" err="1"/>
              <a:t>identificational</a:t>
            </a:r>
            <a:r>
              <a:rPr lang="en-US" dirty="0"/>
              <a:t> repentance.</a:t>
            </a:r>
          </a:p>
          <a:p>
            <a:r>
              <a:rPr lang="en-US" dirty="0"/>
              <a:t>Our cultural ruins…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93734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drjamesdobson.org/news/planned-parenthood-pushes-11-year-olds-toward-sex?utm_campaign=2021%20Public%20Policy&amp;utm_medium=email&amp;_hsmi=139096655&amp;_hsenc=p2ANqtz-9C0IEmqwiPov044veqa2fGzADSzrtYHBxQxKWLb6_o6QXgz8G0qoRfmPBkeZlNO_glznEA4FRI5pX41gyUojcUqgO8TQ&amp;utm_content=139096655&amp;utm_source=hs_email</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2114109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drjamesdobson.org/news/planned-parenthood-pushes-11-year-olds-toward-sex?utm_campaign=2021%20Public%20Policy&amp;utm_medium=email&amp;_hsmi=139096655&amp;_hsenc=p2ANqtz-9C0IEmqwiPov044veqa2fGzADSzrtYHBxQxKWLb6_o6QXgz8G0qoRfmPBkeZlNO_glznEA4FRI5pX41gyUojcUqgO8TQ&amp;utm_content=139096655&amp;utm_source=hs_email</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63627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717840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982198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18208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52431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2628645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pattern hasn’t stopped.   There is yet unmitigated, unreasonable, implacable destructive hatred for righteousness, for Jews and Israel.</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821272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69522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657521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100" dirty="0"/>
              <a:t>https://www.frathwiki.com/images/thumb/b/b8/Binyanim.png/300px-Binyanim.png</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11390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Cause us to return, change, soften transform our hearts, even for the ones that are the worst.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891756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70408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175166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1743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Last Shabbat: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12588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b="0" i="0" dirty="0">
                <a:solidFill>
                  <a:srgbClr val="523F7C"/>
                </a:solidFill>
                <a:effectLst/>
                <a:latin typeface="worthyserif"/>
              </a:rPr>
              <a:t>by Karen Faulkner, Worthy News Correspondent</a:t>
            </a:r>
          </a:p>
          <a:p>
            <a:r>
              <a:rPr lang="en-US" sz="1050" dirty="0"/>
              <a:t>https://www.worthynews.com/59978-church-of-england-confirms-it-will-apologize-for-centuries-of-supporting-anti-semitism-in-england</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30467769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https://external-content.duckduckgo.com/iu/?u=https%3A%2F%2Fwww.cufi.org.uk%2Fwp-content%2Fuploads%2F2019%2F11%2FWelby-mirvis-1280x640.jpg&amp;f=1&amp;nofb=1</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487081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b="0" i="0" dirty="0">
                <a:solidFill>
                  <a:srgbClr val="523F7C"/>
                </a:solidFill>
                <a:effectLst/>
                <a:latin typeface="worthyserif"/>
              </a:rPr>
              <a:t>by Karen Faulkner, Worthy News Correspondent</a:t>
            </a:r>
          </a:p>
          <a:p>
            <a:r>
              <a:rPr lang="en-US" sz="1050" dirty="0"/>
              <a:t>https://www.worthynews.com/59978-church-of-england-confirms-it-will-apologize-for-centuries-of-supporting-anti-semitism-in-england</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1362244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b="0" i="0" dirty="0">
                <a:solidFill>
                  <a:srgbClr val="523F7C"/>
                </a:solidFill>
                <a:effectLst/>
                <a:latin typeface="worthyserif"/>
              </a:rPr>
              <a:t>by Karen Faulkner, Worthy News Correspondent</a:t>
            </a:r>
          </a:p>
          <a:p>
            <a:r>
              <a:rPr lang="en-US" sz="1050" dirty="0"/>
              <a:t>https://www.worthynews.com/59978-church-of-england-confirms-it-will-apologize-for-centuries-of-supporting-anti-semitism-in-england</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11870887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12969486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Note </a:t>
            </a:r>
            <a:r>
              <a:rPr lang="en-US" dirty="0" err="1"/>
              <a:t>Gei</a:t>
            </a:r>
            <a:r>
              <a:rPr lang="en-US" dirty="0"/>
              <a:t> Hinnom, Kidron,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https://youtu.be/WP-S7tR8HYc</a:t>
            </a: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17447549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https://www.eastcountymagazine.org/sites/eastcountymagazine.org/files/Worship-Center_0.jpg</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475015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On of the most Messianic friendly leaders, some of you been in his Wednesday and Sunday prayer.   Gave free rent to Joel Liberman’s Messianic Cong.   Can a husband charge his wife rent?</a:t>
            </a:r>
          </a:p>
          <a:p>
            <a:r>
              <a:rPr lang="en-US" dirty="0"/>
              <a:t>When they went to build the building you see…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786200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232539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524391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98493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11228661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17648448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37965542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3780141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31094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545711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435446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a:solidFill>
                  <a:srgbClr val="5D5D5D"/>
                </a:solidFill>
                <a:effectLst/>
                <a:latin typeface="Arial Rounded MT Bold" panose="020F0704030504030204" pitchFamily="34" charset="0"/>
                <a:hlinkClick r:id="rId3"/>
              </a:rPr>
              <a:t>drjimgarlow@wellversednews.com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718131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5D5D5D"/>
                </a:solidFill>
                <a:effectLst/>
                <a:latin typeface="Arial Rounded MT Bold" panose="020F0704030504030204" pitchFamily="34" charset="0"/>
              </a:rPr>
              <a:t>Sent by </a:t>
            </a:r>
            <a:r>
              <a:rPr lang="en-US" sz="2000" b="0" i="0" u="none" strike="noStrike" dirty="0" err="1">
                <a:solidFill>
                  <a:srgbClr val="5D5D5D"/>
                </a:solidFill>
                <a:effectLst/>
                <a:latin typeface="Arial Rounded MT Bold" panose="020F0704030504030204" pitchFamily="34" charset="0"/>
                <a:hlinkClick r:id="rId3"/>
              </a:rPr>
              <a:t>drjimgarlow@weSent</a:t>
            </a:r>
            <a:r>
              <a:rPr lang="en-US" sz="2000" b="0" i="0" u="none" strike="noStrike" dirty="0">
                <a:solidFill>
                  <a:srgbClr val="5D5D5D"/>
                </a:solidFill>
                <a:effectLst/>
                <a:latin typeface="Arial Rounded MT Bold" panose="020F0704030504030204" pitchFamily="34" charset="0"/>
                <a:hlinkClick r:id="rId3"/>
              </a:rPr>
              <a:t> by drjimgarlow@wellversednews.com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u="none" strike="noStrike" dirty="0">
                <a:solidFill>
                  <a:srgbClr val="5D5D5D"/>
                </a:solidFill>
                <a:effectLst/>
                <a:latin typeface="Arial Rounded MT Bold" panose="020F0704030504030204" pitchFamily="34" charset="0"/>
                <a:hlinkClick r:id="rId3"/>
              </a:rPr>
              <a:t>llversednews.com</a:t>
            </a:r>
            <a:endParaRPr lang="en-US" sz="2000" dirty="0">
              <a:latin typeface="Arial Rounded MT Bold" panose="020F07040305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16330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b="0" i="0" dirty="0">
                <a:solidFill>
                  <a:srgbClr val="5D5D5D"/>
                </a:solidFill>
                <a:effectLst/>
                <a:latin typeface="Arial Rounded MT Bold" panose="020F0704030504030204" pitchFamily="34" charset="0"/>
              </a:rPr>
              <a:t>Sent by </a:t>
            </a:r>
            <a:r>
              <a:rPr lang="en-US" sz="1050" b="0" i="0" u="none" strike="noStrike" dirty="0">
                <a:solidFill>
                  <a:srgbClr val="5D5D5D"/>
                </a:solidFill>
                <a:effectLst/>
                <a:latin typeface="Arial Rounded MT Bold" panose="020F0704030504030204" pitchFamily="34" charset="0"/>
                <a:hlinkClick r:id="rId3"/>
              </a:rPr>
              <a:t>drjimgarlow@wellversednews.com</a:t>
            </a:r>
            <a:endParaRPr lang="en-US" sz="1050" dirty="0">
              <a:latin typeface="Arial Rounded MT Bold" panose="020F070403050403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6210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Starvation </a:t>
            </a:r>
            <a:r>
              <a:rPr lang="en-US" dirty="0">
                <a:sym typeface="Wingdings" panose="05000000000000000000" pitchFamily="2" charset="2"/>
              </a:rPr>
              <a:t> c</a:t>
            </a:r>
            <a:r>
              <a:rPr lang="en-US" dirty="0"/>
              <a:t>annibalism of one’s own kids would seem to be the 2401 fold.</a:t>
            </a:r>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514761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pattern hasn’t stopped.   There is yet unmitigated, unreasonable, implacable destructive hatred for Jews and Israel.</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103608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Tisha B'Av 2021 Cause us to Return Part 2</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17,2021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937819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6118589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Tisha B'Av 2021 Cause us to Return Part 2</a:t>
            </a:r>
          </a:p>
        </p:txBody>
      </p:sp>
      <p:sp>
        <p:nvSpPr>
          <p:cNvPr id="5" name="Date Placeholder 4"/>
          <p:cNvSpPr>
            <a:spLocks noGrp="1"/>
          </p:cNvSpPr>
          <p:nvPr>
            <p:ph type="dt" idx="1"/>
          </p:nvPr>
        </p:nvSpPr>
        <p:spPr/>
        <p:txBody>
          <a:bodyPr/>
          <a:lstStyle/>
          <a:p>
            <a:r>
              <a:rPr lang="en-US" altLang="en-US"/>
              <a:t>June 17,2021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7/17/2021</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pPr/>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pPr/>
              <a:t>7/17/2021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pPr/>
              <a:t>7/17/2021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pPr/>
              <a:t>7/17/2021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pPr/>
              <a:t>7/17/2021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7/17/2021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7/17/2021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2021</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0D3CCCA-A4E3-45AD-8D8F-B72C69E90F33}"/>
              </a:ext>
            </a:extLst>
          </p:cNvPr>
          <p:cNvPicPr>
            <a:picLocks noChangeAspect="1"/>
          </p:cNvPicPr>
          <p:nvPr/>
        </p:nvPicPr>
        <p:blipFill>
          <a:blip r:embed="rId3"/>
          <a:stretch>
            <a:fillRect/>
          </a:stretch>
        </p:blipFill>
        <p:spPr>
          <a:xfrm>
            <a:off x="0" y="23718"/>
            <a:ext cx="9144000" cy="5096063"/>
          </a:xfrm>
          <a:prstGeom prst="rect">
            <a:avLst/>
          </a:prstGeom>
        </p:spPr>
      </p:pic>
      <p:sp>
        <p:nvSpPr>
          <p:cNvPr id="5" name="TextBox 4">
            <a:extLst>
              <a:ext uri="{FF2B5EF4-FFF2-40B4-BE49-F238E27FC236}">
                <a16:creationId xmlns:a16="http://schemas.microsoft.com/office/drawing/2014/main" id="{30ABFB59-69E1-4791-9959-D106B62F8AD5}"/>
              </a:ext>
            </a:extLst>
          </p:cNvPr>
          <p:cNvSpPr txBox="1"/>
          <p:nvPr/>
        </p:nvSpPr>
        <p:spPr>
          <a:xfrm>
            <a:off x="1295400" y="123117"/>
            <a:ext cx="5796587"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Tisha </a:t>
            </a:r>
            <a:r>
              <a:rPr lang="en-US" dirty="0" err="1">
                <a:solidFill>
                  <a:schemeClr val="tx1"/>
                </a:solidFill>
                <a:effectLst>
                  <a:outerShdw blurRad="38100" dist="38100" dir="2700000" algn="tl">
                    <a:srgbClr val="000000">
                      <a:alpha val="43137"/>
                    </a:srgbClr>
                  </a:outerShdw>
                </a:effectLst>
              </a:rPr>
              <a:t>B’Av</a:t>
            </a:r>
            <a:r>
              <a:rPr lang="en-US" dirty="0">
                <a:solidFill>
                  <a:schemeClr val="tx1"/>
                </a:solidFill>
                <a:effectLst>
                  <a:outerShdw blurRad="38100" dist="38100" dir="2700000" algn="tl">
                    <a:srgbClr val="000000">
                      <a:alpha val="43137"/>
                    </a:srgbClr>
                  </a:outerShdw>
                </a:effectLst>
              </a:rPr>
              <a:t> destruction</a:t>
            </a:r>
          </a:p>
        </p:txBody>
      </p:sp>
    </p:spTree>
    <p:extLst>
      <p:ext uri="{BB962C8B-B14F-4D97-AF65-F5344CB8AC3E}">
        <p14:creationId xmlns:p14="http://schemas.microsoft.com/office/powerpoint/2010/main" val="1625554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kumimoji="0" lang="en-US" sz="4000" b="0" i="0" u="none" strike="noStrike" kern="1200" cap="none" spc="0" normalizeH="0" baseline="30000" noProof="0" dirty="0" err="1">
                <a:ln>
                  <a:noFill/>
                </a:ln>
                <a:solidFill>
                  <a:srgbClr val="FFFFFF"/>
                </a:solidFill>
                <a:effectLst/>
                <a:uLnTx/>
                <a:uFillTx/>
                <a:latin typeface="Arial Rounded MT Bold" pitchFamily="34" charset="0"/>
                <a:ea typeface="+mn-ea"/>
                <a:cs typeface="Arial" charset="0"/>
              </a:rPr>
              <a:t>Eikhah</a:t>
            </a:r>
            <a:r>
              <a:rPr kumimoji="0" lang="en-US" sz="4000" b="0" i="0" u="none" strike="noStrike" kern="1200" cap="none" spc="0" normalizeH="0" baseline="30000" noProof="0" dirty="0">
                <a:ln>
                  <a:noFill/>
                </a:ln>
                <a:solidFill>
                  <a:srgbClr val="FFFFFF"/>
                </a:solidFill>
                <a:effectLst/>
                <a:uLnTx/>
                <a:uFillTx/>
                <a:latin typeface="Arial Rounded MT Bold" pitchFamily="34" charset="0"/>
                <a:ea typeface="+mn-ea"/>
                <a:cs typeface="Arial" charset="0"/>
              </a:rPr>
              <a:t>/ Lam. </a:t>
            </a:r>
            <a:r>
              <a:rPr lang="en-US" sz="4000" baseline="30000" dirty="0"/>
              <a:t>4.10-11</a:t>
            </a:r>
            <a:r>
              <a:rPr lang="en-US" sz="4000" dirty="0"/>
              <a:t> With their own hands </a:t>
            </a:r>
            <a:r>
              <a:rPr lang="en-US" sz="4000" u="sng" dirty="0"/>
              <a:t>compassionate women have cooked their own children; their children became their food </a:t>
            </a:r>
            <a:r>
              <a:rPr lang="en-US" sz="4000" dirty="0"/>
              <a:t>when the daughter of my people was destroyed.  </a:t>
            </a:r>
          </a:p>
        </p:txBody>
      </p:sp>
    </p:spTree>
    <p:extLst>
      <p:ext uri="{BB962C8B-B14F-4D97-AF65-F5344CB8AC3E}">
        <p14:creationId xmlns:p14="http://schemas.microsoft.com/office/powerpoint/2010/main" val="218047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kumimoji="0" lang="en-US" sz="4000" b="0" i="0" u="none" strike="noStrike" kern="1200" cap="none" spc="0" normalizeH="0" baseline="30000" noProof="0" dirty="0" err="1">
                <a:ln>
                  <a:noFill/>
                </a:ln>
                <a:solidFill>
                  <a:srgbClr val="FFFFFF"/>
                </a:solidFill>
                <a:effectLst/>
                <a:uLnTx/>
                <a:uFillTx/>
                <a:latin typeface="Arial Rounded MT Bold" pitchFamily="34" charset="0"/>
                <a:ea typeface="+mn-ea"/>
                <a:cs typeface="Arial" charset="0"/>
              </a:rPr>
              <a:t>Eikhah</a:t>
            </a:r>
            <a:r>
              <a:rPr kumimoji="0" lang="en-US" sz="4000" b="0" i="0" u="none" strike="noStrike" kern="1200" cap="none" spc="0" normalizeH="0" baseline="30000" noProof="0" dirty="0">
                <a:ln>
                  <a:noFill/>
                </a:ln>
                <a:solidFill>
                  <a:srgbClr val="FFFFFF"/>
                </a:solidFill>
                <a:effectLst/>
                <a:uLnTx/>
                <a:uFillTx/>
                <a:latin typeface="Arial Rounded MT Bold" pitchFamily="34" charset="0"/>
                <a:ea typeface="+mn-ea"/>
                <a:cs typeface="Arial" charset="0"/>
              </a:rPr>
              <a:t>/ Lam. </a:t>
            </a:r>
            <a:r>
              <a:rPr lang="en-US" sz="4000" baseline="30000" dirty="0"/>
              <a:t>4.10-11</a:t>
            </a:r>
            <a:r>
              <a:rPr lang="en-US" sz="4000" dirty="0"/>
              <a:t> </a:t>
            </a:r>
            <a:r>
              <a:rPr lang="en-US" sz="4000" cap="small" dirty="0"/>
              <a:t>Adoni</a:t>
            </a:r>
            <a:r>
              <a:rPr lang="en-US" sz="4000" dirty="0"/>
              <a:t> has finished with his fury, he has poured out his blazing wrath; he kindled a fire in </a:t>
            </a:r>
            <a:r>
              <a:rPr lang="en-US" sz="4000" dirty="0" err="1"/>
              <a:t>Tziyon</a:t>
            </a:r>
            <a:r>
              <a:rPr lang="en-US" sz="4000" dirty="0"/>
              <a:t> that consumed its very foundations.</a:t>
            </a:r>
          </a:p>
        </p:txBody>
      </p:sp>
    </p:spTree>
    <p:extLst>
      <p:ext uri="{BB962C8B-B14F-4D97-AF65-F5344CB8AC3E}">
        <p14:creationId xmlns:p14="http://schemas.microsoft.com/office/powerpoint/2010/main" val="54178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This is no figure of speech, starvation leading to cannibalism has happened several times in human history.</a:t>
            </a:r>
          </a:p>
          <a:p>
            <a:pPr marL="517525" indent="-517525">
              <a:buFont typeface="+mj-lt"/>
              <a:buAutoNum type="arabicPeriod"/>
              <a:tabLst>
                <a:tab pos="517525" algn="l"/>
              </a:tabLst>
            </a:pPr>
            <a:r>
              <a:rPr lang="en-US" sz="4000" dirty="0"/>
              <a:t>Bolshevism’s beginnings</a:t>
            </a:r>
          </a:p>
          <a:p>
            <a:pPr marL="517525" indent="-517525">
              <a:buFont typeface="+mj-lt"/>
              <a:buAutoNum type="arabicPeriod"/>
              <a:tabLst>
                <a:tab pos="517525" algn="l"/>
              </a:tabLst>
            </a:pPr>
            <a:r>
              <a:rPr lang="en-US" sz="4000" dirty="0"/>
              <a:t>Donner Party</a:t>
            </a:r>
          </a:p>
          <a:p>
            <a:pPr marL="517525" indent="-517525">
              <a:buFont typeface="+mj-lt"/>
              <a:buAutoNum type="arabicPeriod"/>
              <a:tabLst>
                <a:tab pos="517525" algn="l"/>
              </a:tabLst>
            </a:pPr>
            <a:r>
              <a:rPr lang="en-US" sz="4000" dirty="0"/>
              <a:t>Uruguayan rugby team</a:t>
            </a:r>
          </a:p>
        </p:txBody>
      </p:sp>
    </p:spTree>
    <p:extLst>
      <p:ext uri="{BB962C8B-B14F-4D97-AF65-F5344CB8AC3E}">
        <p14:creationId xmlns:p14="http://schemas.microsoft.com/office/powerpoint/2010/main" val="2647777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Russian communist revolutionary Vladimir Ilyich Ulyanov, better known as Lenin, had been in charge of the country since 1917. Lenin’s Bolsheviks party believed peasants were actively trying to undermine the war effort and by taking their food away it reduced their strength.</a:t>
            </a:r>
          </a:p>
        </p:txBody>
      </p:sp>
    </p:spTree>
    <p:extLst>
      <p:ext uri="{BB962C8B-B14F-4D97-AF65-F5344CB8AC3E}">
        <p14:creationId xmlns:p14="http://schemas.microsoft.com/office/powerpoint/2010/main" val="3159166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famine was able to take root with ease due to the economic problems caused by World War I, five years of civil war, and a drought in 1921 which led to 30 million Russians becoming malnourished.</a:t>
            </a:r>
          </a:p>
        </p:txBody>
      </p:sp>
    </p:spTree>
    <p:extLst>
      <p:ext uri="{BB962C8B-B14F-4D97-AF65-F5344CB8AC3E}">
        <p14:creationId xmlns:p14="http://schemas.microsoft.com/office/powerpoint/2010/main" val="2273656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As Lenin declared ‘let the peasants starve,’ the result was to force them to resort to trading human flesh on the black market. The starving peasants were even seen digging up recently buried corpses to retrieve their flesh, </a:t>
            </a:r>
            <a:endParaRPr lang="en-US" sz="4000" dirty="0">
              <a:solidFill>
                <a:srgbClr val="FFFF99"/>
              </a:solidFill>
            </a:endParaRPr>
          </a:p>
        </p:txBody>
      </p:sp>
    </p:spTree>
    <p:extLst>
      <p:ext uri="{BB962C8B-B14F-4D97-AF65-F5344CB8AC3E}">
        <p14:creationId xmlns:p14="http://schemas.microsoft.com/office/powerpoint/2010/main" val="2271731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as well as eating grass and animals that were previously considered pets. </a:t>
            </a:r>
            <a:r>
              <a:rPr lang="en-US" sz="4000" dirty="0">
                <a:solidFill>
                  <a:srgbClr val="FFFF99"/>
                </a:solidFill>
              </a:rPr>
              <a:t>More than five million people died during the catastrophe, which began in 1921 and lasted through 1922.</a:t>
            </a:r>
          </a:p>
        </p:txBody>
      </p:sp>
    </p:spTree>
    <p:extLst>
      <p:ext uri="{BB962C8B-B14F-4D97-AF65-F5344CB8AC3E}">
        <p14:creationId xmlns:p14="http://schemas.microsoft.com/office/powerpoint/2010/main" val="209402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8" name="Picture 4" descr="Man dies in anti-government protest in Cuba: Interior ...">
            <a:extLst>
              <a:ext uri="{FF2B5EF4-FFF2-40B4-BE49-F238E27FC236}">
                <a16:creationId xmlns:a16="http://schemas.microsoft.com/office/drawing/2014/main" id="{F6E7F68A-11DB-4546-8D85-3DEFB902D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AD7818-6432-4DB7-92F8-95C54AED825E}"/>
              </a:ext>
            </a:extLst>
          </p:cNvPr>
          <p:cNvSpPr txBox="1"/>
          <p:nvPr/>
        </p:nvSpPr>
        <p:spPr>
          <a:xfrm>
            <a:off x="303291" y="3670302"/>
            <a:ext cx="8905643" cy="1323439"/>
          </a:xfrm>
          <a:prstGeom prst="rect">
            <a:avLst/>
          </a:prstGeom>
          <a:noFill/>
        </p:spPr>
        <p:txBody>
          <a:bodyPr wrap="none" rtlCol="0">
            <a:spAutoFit/>
          </a:bodyPr>
          <a:lstStyle/>
          <a:p>
            <a:pPr algn="l"/>
            <a:r>
              <a:rPr lang="en-US" b="0" i="0" dirty="0">
                <a:effectLst>
                  <a:outerShdw blurRad="38100" dist="38100" dir="2700000" algn="tl">
                    <a:srgbClr val="000000">
                      <a:alpha val="43137"/>
                    </a:srgbClr>
                  </a:outerShdw>
                </a:effectLst>
                <a:latin typeface="+mn-lt"/>
              </a:rPr>
              <a:t>An anti-government protest on</a:t>
            </a:r>
          </a:p>
          <a:p>
            <a:pPr algn="l"/>
            <a:r>
              <a:rPr lang="en-US" b="0" i="0" dirty="0">
                <a:effectLst>
                  <a:outerShdw blurRad="38100" dist="38100" dir="2700000" algn="tl">
                    <a:srgbClr val="000000">
                      <a:alpha val="43137"/>
                    </a:srgbClr>
                  </a:outerShdw>
                </a:effectLst>
                <a:latin typeface="+mn-lt"/>
              </a:rPr>
              <a:t> Monday on the outskirts of Havana</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153073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The Donner Party was a group of American pioneers who migrated to California in a wagon train from the Midwest. Delayed by a multitude of mishaps, they spent the winter of 1846–1847 snowbound in the Sierra Nevada mountain range. Some of the migrants resorted to cannibalism to survive, eating the bodies of those who had succumbed to starvation, sickness and extreme cold.</a:t>
            </a:r>
          </a:p>
        </p:txBody>
      </p:sp>
    </p:spTree>
    <p:extLst>
      <p:ext uri="{BB962C8B-B14F-4D97-AF65-F5344CB8AC3E}">
        <p14:creationId xmlns:p14="http://schemas.microsoft.com/office/powerpoint/2010/main" val="32831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p:cNvPicPr>
            <a:picLocks noChangeAspect="1" noChangeArrowheads="1"/>
          </p:cNvPicPr>
          <p:nvPr/>
        </p:nvPicPr>
        <p:blipFill rotWithShape="1">
          <a:blip r:embed="rId3" cstate="print"/>
          <a:srcRect b="88925"/>
          <a:stretch/>
        </p:blipFill>
        <p:spPr bwMode="auto">
          <a:xfrm>
            <a:off x="866892" y="1276350"/>
            <a:ext cx="7410215" cy="1143000"/>
          </a:xfrm>
          <a:prstGeom prst="rect">
            <a:avLst/>
          </a:prstGeom>
          <a:noFill/>
          <a:ln w="9525">
            <a:noFill/>
            <a:miter lim="800000"/>
            <a:headEnd/>
            <a:tailEnd/>
          </a:ln>
          <a:effectLst/>
        </p:spPr>
      </p:pic>
    </p:spTree>
    <p:extLst>
      <p:ext uri="{BB962C8B-B14F-4D97-AF65-F5344CB8AC3E}">
        <p14:creationId xmlns:p14="http://schemas.microsoft.com/office/powerpoint/2010/main" val="1691279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Uruguayan Air Force Flight 571 flies over the Andes on October 13, 1972. The raucous rugby players and a few of their relatives and friends are eagerly looking forward to an upcoming match in Chile. Upon emerging from clouds, the plane encounters turbulence and collides with a mountain.</a:t>
            </a:r>
          </a:p>
        </p:txBody>
      </p:sp>
    </p:spTree>
    <p:extLst>
      <p:ext uri="{BB962C8B-B14F-4D97-AF65-F5344CB8AC3E}">
        <p14:creationId xmlns:p14="http://schemas.microsoft.com/office/powerpoint/2010/main" val="1855591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4CBD185D-EBC1-4DDA-89FB-CD7A1F886146}"/>
              </a:ext>
            </a:extLst>
          </p:cNvPr>
          <p:cNvPicPr>
            <a:picLocks noChangeAspect="1"/>
          </p:cNvPicPr>
          <p:nvPr/>
        </p:nvPicPr>
        <p:blipFill>
          <a:blip r:embed="rId3"/>
          <a:stretch>
            <a:fillRect/>
          </a:stretch>
        </p:blipFill>
        <p:spPr>
          <a:xfrm>
            <a:off x="670187" y="-12123"/>
            <a:ext cx="7803626" cy="5143500"/>
          </a:xfrm>
          <a:prstGeom prst="rect">
            <a:avLst/>
          </a:prstGeom>
        </p:spPr>
      </p:pic>
      <p:sp>
        <p:nvSpPr>
          <p:cNvPr id="2" name="TextBox 1">
            <a:extLst>
              <a:ext uri="{FF2B5EF4-FFF2-40B4-BE49-F238E27FC236}">
                <a16:creationId xmlns:a16="http://schemas.microsoft.com/office/drawing/2014/main" id="{76D6A70A-4F65-4B02-8995-5E96A04BA2D4}"/>
              </a:ext>
            </a:extLst>
          </p:cNvPr>
          <p:cNvSpPr txBox="1"/>
          <p:nvPr/>
        </p:nvSpPr>
        <p:spPr>
          <a:xfrm>
            <a:off x="644787" y="78507"/>
            <a:ext cx="5494133" cy="1323439"/>
          </a:xfrm>
          <a:prstGeom prst="rect">
            <a:avLst/>
          </a:prstGeom>
          <a:noFill/>
        </p:spPr>
        <p:txBody>
          <a:bodyPr wrap="none" rtlCol="0">
            <a:spAutoFit/>
          </a:bodyPr>
          <a:lstStyle/>
          <a:p>
            <a:r>
              <a:rPr lang="en-US" dirty="0">
                <a:solidFill>
                  <a:schemeClr val="tx1"/>
                </a:solidFill>
              </a:rPr>
              <a:t>From the movie Alive!</a:t>
            </a:r>
          </a:p>
          <a:p>
            <a:endParaRPr lang="en-US" dirty="0">
              <a:solidFill>
                <a:schemeClr val="tx1"/>
              </a:solidFill>
            </a:endParaRPr>
          </a:p>
        </p:txBody>
      </p:sp>
    </p:spTree>
    <p:extLst>
      <p:ext uri="{BB962C8B-B14F-4D97-AF65-F5344CB8AC3E}">
        <p14:creationId xmlns:p14="http://schemas.microsoft.com/office/powerpoint/2010/main" val="211510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43CFEFE-64E2-44C9-AF98-34E68B56920B}"/>
              </a:ext>
            </a:extLst>
          </p:cNvPr>
          <p:cNvPicPr>
            <a:picLocks noChangeAspect="1"/>
          </p:cNvPicPr>
          <p:nvPr/>
        </p:nvPicPr>
        <p:blipFill>
          <a:blip r:embed="rId3"/>
          <a:stretch>
            <a:fillRect/>
          </a:stretch>
        </p:blipFill>
        <p:spPr>
          <a:xfrm>
            <a:off x="-69506" y="0"/>
            <a:ext cx="9179868" cy="5086350"/>
          </a:xfrm>
          <a:prstGeom prst="rect">
            <a:avLst/>
          </a:prstGeom>
        </p:spPr>
      </p:pic>
    </p:spTree>
    <p:extLst>
      <p:ext uri="{BB962C8B-B14F-4D97-AF65-F5344CB8AC3E}">
        <p14:creationId xmlns:p14="http://schemas.microsoft.com/office/powerpoint/2010/main" val="1013015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During the next 72 days, the remaining crash survivors suffered exposure, starvation, and an avalanche. Some of the survivors resorted to cannibalism. </a:t>
            </a:r>
          </a:p>
          <a:p>
            <a:pPr marL="0" indent="0">
              <a:buNone/>
            </a:pPr>
            <a:r>
              <a:rPr lang="en-US" sz="4000" dirty="0"/>
              <a:t> 29 deceased and 16 survivors</a:t>
            </a:r>
          </a:p>
          <a:p>
            <a:pPr marL="0" indent="0">
              <a:buNone/>
            </a:pPr>
            <a:endParaRPr lang="en-US" sz="4000" dirty="0"/>
          </a:p>
        </p:txBody>
      </p:sp>
    </p:spTree>
    <p:extLst>
      <p:ext uri="{BB962C8B-B14F-4D97-AF65-F5344CB8AC3E}">
        <p14:creationId xmlns:p14="http://schemas.microsoft.com/office/powerpoint/2010/main" val="2699296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err="1"/>
              <a:t>Yermiyahu</a:t>
            </a:r>
            <a:r>
              <a:rPr lang="en-US" sz="4000" baseline="30000" dirty="0"/>
              <a:t>/Jer. 16.17-18</a:t>
            </a:r>
            <a:r>
              <a:rPr lang="en-US" sz="4000" dirty="0"/>
              <a:t> For I see all their ways; they are not hidden from me; their crimes are not concealed from my eyes. First, </a:t>
            </a:r>
            <a:r>
              <a:rPr lang="en-US" sz="4000" dirty="0">
                <a:solidFill>
                  <a:srgbClr val="FFFF99"/>
                </a:solidFill>
              </a:rPr>
              <a:t>I will pay them back double for their crimes and sins</a:t>
            </a:r>
            <a:r>
              <a:rPr lang="en-US" sz="4000" dirty="0"/>
              <a:t>; because they have defiled the land which is mine; they have filled my heritage with the corpses of their horrors and abominations.’”</a:t>
            </a:r>
          </a:p>
        </p:txBody>
      </p:sp>
    </p:spTree>
    <p:extLst>
      <p:ext uri="{BB962C8B-B14F-4D97-AF65-F5344CB8AC3E}">
        <p14:creationId xmlns:p14="http://schemas.microsoft.com/office/powerpoint/2010/main" val="3074484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3" name="Picture 2">
            <a:extLst>
              <a:ext uri="{FF2B5EF4-FFF2-40B4-BE49-F238E27FC236}">
                <a16:creationId xmlns:a16="http://schemas.microsoft.com/office/drawing/2014/main" id="{2E092E57-891A-4FF7-87EC-1699509D7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021C86C-991E-4D85-8282-14E6C818111A}"/>
              </a:ext>
            </a:extLst>
          </p:cNvPr>
          <p:cNvSpPr txBox="1"/>
          <p:nvPr/>
        </p:nvSpPr>
        <p:spPr>
          <a:xfrm>
            <a:off x="838200" y="514350"/>
            <a:ext cx="7682873" cy="144655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30000" noProof="0" dirty="0" err="1">
                <a:ln>
                  <a:noFill/>
                </a:ln>
                <a:solidFill>
                  <a:srgbClr val="FFFFFF"/>
                </a:solidFill>
                <a:effectLst/>
                <a:uLnTx/>
                <a:uFillTx/>
                <a:latin typeface="Arial Rounded MT Bold" pitchFamily="34" charset="0"/>
                <a:ea typeface="+mn-ea"/>
                <a:cs typeface="Arial" charset="0"/>
              </a:rPr>
              <a:t>Eikhah</a:t>
            </a:r>
            <a:r>
              <a:rPr kumimoji="0" lang="en-US" sz="4000" b="0" i="0" u="none" strike="noStrike" kern="1200" cap="none" spc="0" normalizeH="0" baseline="30000" noProof="0" dirty="0">
                <a:ln>
                  <a:noFill/>
                </a:ln>
                <a:solidFill>
                  <a:srgbClr val="FFFFFF"/>
                </a:solidFill>
                <a:effectLst/>
                <a:uLnTx/>
                <a:uFillTx/>
                <a:latin typeface="Arial Rounded MT Bold" pitchFamily="34" charset="0"/>
                <a:ea typeface="+mn-ea"/>
                <a:cs typeface="Arial" charset="0"/>
              </a:rPr>
              <a:t>/ Lam. 5.21  </a:t>
            </a:r>
            <a:r>
              <a:rPr kumimoji="0" lang="he-IL" sz="4800" b="1" i="0" u="none" strike="noStrike" kern="1200" cap="none" spc="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הֲשִׁיבֵנוּ</a:t>
            </a: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 </a:t>
            </a:r>
            <a:r>
              <a:rPr kumimoji="0" lang="en-US" sz="4000" b="0" i="1"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Hashivenu</a:t>
            </a:r>
            <a:endParaRPr kumimoji="0" lang="en-US" sz="4000" b="0" i="1"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
        <p:nvSpPr>
          <p:cNvPr id="2" name="TextBox 1">
            <a:extLst>
              <a:ext uri="{FF2B5EF4-FFF2-40B4-BE49-F238E27FC236}">
                <a16:creationId xmlns:a16="http://schemas.microsoft.com/office/drawing/2014/main" id="{2A3C13F8-D204-4CAE-9A8A-9DF253A9E323}"/>
              </a:ext>
            </a:extLst>
          </p:cNvPr>
          <p:cNvSpPr txBox="1"/>
          <p:nvPr/>
        </p:nvSpPr>
        <p:spPr>
          <a:xfrm>
            <a:off x="1812634" y="4019550"/>
            <a:ext cx="1655774" cy="707886"/>
          </a:xfrm>
          <a:prstGeom prst="rect">
            <a:avLst/>
          </a:prstGeom>
          <a:noFill/>
        </p:spPr>
        <p:txBody>
          <a:bodyPr wrap="none" rtlCol="0">
            <a:spAutoFit/>
          </a:bodyPr>
          <a:lstStyle/>
          <a:p>
            <a:pPr algn="l"/>
            <a:r>
              <a:rPr lang="en-US" dirty="0"/>
              <a:t>Part 2</a:t>
            </a:r>
          </a:p>
        </p:txBody>
      </p:sp>
    </p:spTree>
    <p:extLst>
      <p:ext uri="{BB962C8B-B14F-4D97-AF65-F5344CB8AC3E}">
        <p14:creationId xmlns:p14="http://schemas.microsoft.com/office/powerpoint/2010/main" val="4245699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Outline  Tisha </a:t>
            </a:r>
            <a:r>
              <a:rPr lang="en-US" sz="4000" dirty="0" err="1"/>
              <a:t>B’Av</a:t>
            </a:r>
            <a:r>
              <a:rPr lang="en-US" sz="4000" dirty="0"/>
              <a:t> part 2</a:t>
            </a:r>
          </a:p>
          <a:p>
            <a:pPr marL="517525" indent="-517525">
              <a:buFont typeface="+mj-lt"/>
              <a:buAutoNum type="arabicPeriod"/>
            </a:pPr>
            <a:r>
              <a:rPr lang="en-US" sz="4000" dirty="0">
                <a:solidFill>
                  <a:schemeClr val="bg1">
                    <a:lumMod val="50000"/>
                  </a:schemeClr>
                </a:solidFill>
              </a:rPr>
              <a:t>Conquest </a:t>
            </a:r>
            <a:r>
              <a:rPr lang="en-US" sz="4000" dirty="0">
                <a:solidFill>
                  <a:schemeClr val="bg1">
                    <a:lumMod val="50000"/>
                  </a:schemeClr>
                </a:solidFill>
                <a:sym typeface="Wingdings" panose="05000000000000000000" pitchFamily="2" charset="2"/>
              </a:rPr>
              <a:t> famine</a:t>
            </a:r>
          </a:p>
          <a:p>
            <a:pPr marL="517525" indent="-517525">
              <a:buFont typeface="+mj-lt"/>
              <a:buAutoNum type="arabicPeriod"/>
            </a:pPr>
            <a:r>
              <a:rPr lang="en-US" sz="4000" dirty="0">
                <a:solidFill>
                  <a:srgbClr val="FFFF66"/>
                </a:solidFill>
                <a:sym typeface="Wingdings" panose="05000000000000000000" pitchFamily="2" charset="2"/>
              </a:rPr>
              <a:t>Hope</a:t>
            </a:r>
          </a:p>
          <a:p>
            <a:pPr marL="517525" indent="-517525">
              <a:buFont typeface="+mj-lt"/>
              <a:buAutoNum type="arabicPeriod"/>
            </a:pPr>
            <a:r>
              <a:rPr lang="en-US" sz="4000" dirty="0">
                <a:solidFill>
                  <a:schemeClr val="bg1">
                    <a:lumMod val="50000"/>
                  </a:schemeClr>
                </a:solidFill>
                <a:sym typeface="Wingdings" panose="05000000000000000000" pitchFamily="2" charset="2"/>
              </a:rPr>
              <a:t>Means to Hope</a:t>
            </a:r>
          </a:p>
          <a:p>
            <a:pPr marL="738507" lvl="1" indent="-571500"/>
            <a:r>
              <a:rPr lang="en-US" sz="4000" dirty="0">
                <a:solidFill>
                  <a:schemeClr val="bg1">
                    <a:lumMod val="50000"/>
                  </a:schemeClr>
                </a:solidFill>
                <a:sym typeface="Wingdings" panose="05000000000000000000" pitchFamily="2" charset="2"/>
              </a:rPr>
              <a:t>Prayer</a:t>
            </a:r>
          </a:p>
          <a:p>
            <a:pPr marL="738507" lvl="1" indent="-571500"/>
            <a:r>
              <a:rPr lang="en-US" sz="4000" dirty="0">
                <a:solidFill>
                  <a:schemeClr val="bg1">
                    <a:lumMod val="50000"/>
                  </a:schemeClr>
                </a:solidFill>
                <a:sym typeface="Wingdings" panose="05000000000000000000" pitchFamily="2" charset="2"/>
              </a:rPr>
              <a:t>Repentance</a:t>
            </a:r>
          </a:p>
          <a:p>
            <a:pPr marL="742950" indent="-742950">
              <a:buFont typeface="+mj-lt"/>
              <a:buAutoNum type="arabicPeriod"/>
            </a:pPr>
            <a:r>
              <a:rPr lang="en-US" sz="4000" dirty="0">
                <a:solidFill>
                  <a:schemeClr val="bg1">
                    <a:lumMod val="50000"/>
                  </a:schemeClr>
                </a:solidFill>
              </a:rPr>
              <a:t>Some victories, with opposition</a:t>
            </a:r>
          </a:p>
          <a:p>
            <a:pPr marL="0" indent="0">
              <a:buNone/>
            </a:pPr>
            <a:endParaRPr lang="en-US" sz="4000" dirty="0"/>
          </a:p>
        </p:txBody>
      </p:sp>
    </p:spTree>
    <p:extLst>
      <p:ext uri="{BB962C8B-B14F-4D97-AF65-F5344CB8AC3E}">
        <p14:creationId xmlns:p14="http://schemas.microsoft.com/office/powerpoint/2010/main" val="1646052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In the midst of this </a:t>
            </a:r>
            <a:r>
              <a:rPr lang="en-US" sz="4000" u="sng" dirty="0">
                <a:solidFill>
                  <a:srgbClr val="FFFF99"/>
                </a:solidFill>
              </a:rPr>
              <a:t>worst</a:t>
            </a:r>
            <a:r>
              <a:rPr lang="en-US" sz="4000" dirty="0"/>
              <a:t> of horrors, is there hope?</a:t>
            </a:r>
          </a:p>
        </p:txBody>
      </p:sp>
    </p:spTree>
    <p:extLst>
      <p:ext uri="{BB962C8B-B14F-4D97-AF65-F5344CB8AC3E}">
        <p14:creationId xmlns:p14="http://schemas.microsoft.com/office/powerpoint/2010/main" val="3764464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Havakkuk</a:t>
            </a:r>
            <a:r>
              <a:rPr lang="en-US" sz="4000" baseline="30000" dirty="0"/>
              <a:t> 3.3 </a:t>
            </a:r>
            <a:r>
              <a:rPr lang="en-US" sz="4000" cap="small" dirty="0"/>
              <a:t>Adoni</a:t>
            </a:r>
            <a:r>
              <a:rPr lang="en-US" sz="4000" dirty="0"/>
              <a:t>, I have heard the report about You and I have come to fear. </a:t>
            </a:r>
            <a:r>
              <a:rPr lang="en-US" sz="4000" cap="small" dirty="0"/>
              <a:t>Adoni</a:t>
            </a:r>
            <a:r>
              <a:rPr lang="en-US" sz="4000" dirty="0"/>
              <a:t>, revive Your work throughout the years,     throughout the years make it known, in </a:t>
            </a:r>
            <a:r>
              <a:rPr lang="en-US" sz="4000" u="sng" dirty="0">
                <a:solidFill>
                  <a:srgbClr val="FFFF99"/>
                </a:solidFill>
              </a:rPr>
              <a:t>wrath</a:t>
            </a:r>
            <a:r>
              <a:rPr lang="en-US" sz="4000" dirty="0"/>
              <a:t> remember </a:t>
            </a:r>
            <a:r>
              <a:rPr lang="en-US" sz="4000" u="sng" dirty="0">
                <a:solidFill>
                  <a:srgbClr val="FFFF99"/>
                </a:solidFill>
              </a:rPr>
              <a:t>compassion</a:t>
            </a:r>
            <a:r>
              <a:rPr lang="en-US" sz="4000" dirty="0"/>
              <a:t>. </a:t>
            </a:r>
          </a:p>
        </p:txBody>
      </p:sp>
    </p:spTree>
    <p:extLst>
      <p:ext uri="{BB962C8B-B14F-4D97-AF65-F5344CB8AC3E}">
        <p14:creationId xmlns:p14="http://schemas.microsoft.com/office/powerpoint/2010/main" val="1331125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lgn="r" rtl="1">
              <a:buNone/>
            </a:pPr>
            <a:r>
              <a:rPr lang="he-IL" sz="5400" b="1" i="0" dirty="0">
                <a:effectLst/>
                <a:latin typeface="David" panose="020E0502060401010101" pitchFamily="34" charset="-79"/>
                <a:cs typeface="David" panose="020E0502060401010101" pitchFamily="34" charset="-79"/>
              </a:rPr>
              <a:t>רֹגֶז</a:t>
            </a:r>
            <a:r>
              <a:rPr lang="en-US" sz="4000" i="1" dirty="0" err="1"/>
              <a:t>rogez</a:t>
            </a:r>
            <a:r>
              <a:rPr lang="en-US" sz="5400" b="1" i="0" dirty="0">
                <a:effectLst/>
                <a:latin typeface="David" panose="020E0502060401010101" pitchFamily="34" charset="-79"/>
                <a:cs typeface="David" panose="020E0502060401010101" pitchFamily="34" charset="-79"/>
              </a:rPr>
              <a:t> </a:t>
            </a:r>
          </a:p>
          <a:p>
            <a:pPr marL="0" indent="0" rtl="1">
              <a:buNone/>
            </a:pPr>
            <a:r>
              <a:rPr lang="en-US" sz="4000" dirty="0"/>
              <a:t>Rage, thunder, turmoil, wrath</a:t>
            </a:r>
          </a:p>
          <a:p>
            <a:pPr marL="0" indent="0" algn="r" rtl="1">
              <a:buNone/>
            </a:pPr>
            <a:r>
              <a:rPr lang="he-IL" sz="5400" b="1" dirty="0">
                <a:latin typeface="David" panose="020E0502060401010101" pitchFamily="34" charset="-79"/>
                <a:cs typeface="David" panose="020E0502060401010101" pitchFamily="34" charset="-79"/>
              </a:rPr>
              <a:t>רַחֵם</a:t>
            </a:r>
            <a:r>
              <a:rPr lang="en-US" sz="5400" b="1" dirty="0">
                <a:latin typeface="David" panose="020E0502060401010101" pitchFamily="34" charset="-79"/>
                <a:cs typeface="David" panose="020E0502060401010101" pitchFamily="34" charset="-79"/>
              </a:rPr>
              <a:t>   </a:t>
            </a:r>
            <a:r>
              <a:rPr lang="en-US" sz="4000" i="1" dirty="0" err="1"/>
              <a:t>rakhem</a:t>
            </a:r>
            <a:r>
              <a:rPr lang="en-US" sz="5400" b="1" dirty="0">
                <a:latin typeface="David" panose="020E0502060401010101" pitchFamily="34" charset="-79"/>
                <a:cs typeface="David" panose="020E0502060401010101" pitchFamily="34" charset="-79"/>
              </a:rPr>
              <a:t> </a:t>
            </a:r>
          </a:p>
          <a:p>
            <a:pPr marL="0" indent="0">
              <a:buNone/>
            </a:pPr>
            <a:r>
              <a:rPr lang="en-US" sz="4000" dirty="0"/>
              <a:t>[from the word for womb]</a:t>
            </a:r>
          </a:p>
          <a:p>
            <a:pPr marL="0" indent="0">
              <a:buNone/>
            </a:pPr>
            <a:r>
              <a:rPr lang="en-US" sz="4000" dirty="0"/>
              <a:t>Compassion, pity, love, mercy, pity</a:t>
            </a:r>
          </a:p>
        </p:txBody>
      </p:sp>
    </p:spTree>
    <p:extLst>
      <p:ext uri="{BB962C8B-B14F-4D97-AF65-F5344CB8AC3E}">
        <p14:creationId xmlns:p14="http://schemas.microsoft.com/office/powerpoint/2010/main" val="2073891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p:cNvPicPr>
            <a:picLocks noChangeAspect="1" noChangeArrowheads="1"/>
          </p:cNvPicPr>
          <p:nvPr/>
        </p:nvPicPr>
        <p:blipFill rotWithShape="1">
          <a:blip r:embed="rId3" cstate="print"/>
          <a:srcRect l="50000" t="55953"/>
          <a:stretch/>
        </p:blipFill>
        <p:spPr bwMode="auto">
          <a:xfrm>
            <a:off x="2133600" y="-21621"/>
            <a:ext cx="4190999" cy="5141915"/>
          </a:xfrm>
          <a:prstGeom prst="rect">
            <a:avLst/>
          </a:prstGeom>
          <a:noFill/>
          <a:ln w="9525">
            <a:noFill/>
            <a:miter lim="800000"/>
            <a:headEnd/>
            <a:tailEnd/>
          </a:ln>
          <a:effectLst/>
        </p:spPr>
      </p:pic>
    </p:spTree>
    <p:extLst>
      <p:ext uri="{BB962C8B-B14F-4D97-AF65-F5344CB8AC3E}">
        <p14:creationId xmlns:p14="http://schemas.microsoft.com/office/powerpoint/2010/main" val="246832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Yeshayahu/Is 51.3</a:t>
            </a:r>
            <a:r>
              <a:rPr lang="en-US" sz="4000" dirty="0"/>
              <a:t> For </a:t>
            </a:r>
            <a:r>
              <a:rPr lang="en-US" sz="4000" cap="small" dirty="0"/>
              <a:t>Adoni</a:t>
            </a:r>
            <a:r>
              <a:rPr lang="en-US" sz="4000" dirty="0"/>
              <a:t> will comfort </a:t>
            </a:r>
            <a:r>
              <a:rPr lang="en-US" sz="4000" dirty="0" err="1"/>
              <a:t>Tziyon</a:t>
            </a:r>
            <a:r>
              <a:rPr lang="en-US" sz="4000" dirty="0"/>
              <a:t>, will comfort all her ruined places, will make her desert like ‘Eden, her ‘</a:t>
            </a:r>
            <a:r>
              <a:rPr lang="en-US" sz="4000" dirty="0" err="1"/>
              <a:t>Aravah</a:t>
            </a:r>
            <a:r>
              <a:rPr lang="en-US" sz="4000" dirty="0"/>
              <a:t> like the garden of </a:t>
            </a:r>
            <a:r>
              <a:rPr lang="en-US" sz="4000" cap="small" dirty="0"/>
              <a:t>Adoni</a:t>
            </a:r>
            <a:r>
              <a:rPr lang="en-US" sz="4000" dirty="0"/>
              <a:t>. Joy and gladness will be there, thanksgiving and the sound of music.</a:t>
            </a:r>
          </a:p>
        </p:txBody>
      </p:sp>
    </p:spTree>
    <p:extLst>
      <p:ext uri="{BB962C8B-B14F-4D97-AF65-F5344CB8AC3E}">
        <p14:creationId xmlns:p14="http://schemas.microsoft.com/office/powerpoint/2010/main" val="4224592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Yeshayahu/Is 40.1-2</a:t>
            </a:r>
            <a:r>
              <a:rPr lang="en-US" sz="4000" dirty="0"/>
              <a:t> “Comfort, comfort My people,” says your God.  Speak kindly to the heart of Jerusalem and proclaim to her that her warfare has ended, that her iniquity has been removed. For she has received from </a:t>
            </a:r>
            <a:r>
              <a:rPr lang="en-US" sz="4000" cap="small" dirty="0" err="1"/>
              <a:t>Adoni’s</a:t>
            </a:r>
            <a:r>
              <a:rPr lang="en-US" sz="4000" dirty="0"/>
              <a:t> hand </a:t>
            </a:r>
            <a:r>
              <a:rPr lang="en-US" sz="4000" dirty="0">
                <a:solidFill>
                  <a:srgbClr val="FFFF66"/>
                </a:solidFill>
              </a:rPr>
              <a:t>double for all her sins</a:t>
            </a:r>
            <a:r>
              <a:rPr lang="en-US" sz="4000" dirty="0"/>
              <a:t>.</a:t>
            </a:r>
          </a:p>
          <a:p>
            <a:pPr marL="0" indent="0">
              <a:buNone/>
            </a:pPr>
            <a:r>
              <a:rPr lang="en-US" sz="4000" dirty="0"/>
              <a:t>Double comfort for 2401x punishment?</a:t>
            </a:r>
          </a:p>
        </p:txBody>
      </p:sp>
    </p:spTree>
    <p:extLst>
      <p:ext uri="{BB962C8B-B14F-4D97-AF65-F5344CB8AC3E}">
        <p14:creationId xmlns:p14="http://schemas.microsoft.com/office/powerpoint/2010/main" val="728617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“Double for all her sins,” does not mean that God has punished the nation twice what their sins required. This is a reference to an Eastern custom. If a man owed a debt he could not pay, his creditor would write the amount of the debt on a paper and nail it to the front</a:t>
            </a:r>
          </a:p>
        </p:txBody>
      </p:sp>
    </p:spTree>
    <p:extLst>
      <p:ext uri="{BB962C8B-B14F-4D97-AF65-F5344CB8AC3E}">
        <p14:creationId xmlns:p14="http://schemas.microsoft.com/office/powerpoint/2010/main" val="1551452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door of the man's house so that everyone passing would see that here was a man who had not paid his debts. But if someone paid the debt for him, then the creditor would double the paper over and nail it to the door as a testimony that the debt had been fully paid. </a:t>
            </a:r>
          </a:p>
        </p:txBody>
      </p:sp>
    </p:spTree>
    <p:extLst>
      <p:ext uri="{BB962C8B-B14F-4D97-AF65-F5344CB8AC3E}">
        <p14:creationId xmlns:p14="http://schemas.microsoft.com/office/powerpoint/2010/main" val="185976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err="1"/>
              <a:t>Zekharyah</a:t>
            </a:r>
            <a:r>
              <a:rPr lang="en-US" sz="4000" baseline="30000" dirty="0"/>
              <a:t> 1.16-17</a:t>
            </a:r>
            <a:r>
              <a:rPr lang="en-US" sz="4000" dirty="0"/>
              <a:t> “Therefore,” thus says </a:t>
            </a:r>
            <a:r>
              <a:rPr lang="en-US" sz="4000" cap="small" dirty="0"/>
              <a:t>Adoni</a:t>
            </a:r>
            <a:r>
              <a:rPr lang="en-US" sz="4000" dirty="0"/>
              <a:t>, “I will return to Jerusalem with compassion. My House will be built there,” declares </a:t>
            </a:r>
            <a:r>
              <a:rPr lang="en-US" sz="4000" cap="small" dirty="0"/>
              <a:t>Adoni</a:t>
            </a:r>
            <a:r>
              <a:rPr lang="en-US" sz="4000" dirty="0"/>
              <a:t>-</a:t>
            </a:r>
            <a:r>
              <a:rPr lang="en-US" sz="4000" dirty="0" err="1"/>
              <a:t>Tzva’ot</a:t>
            </a:r>
            <a:r>
              <a:rPr lang="en-US" sz="4000" dirty="0"/>
              <a:t>…Again cry out, saying, thus says </a:t>
            </a:r>
            <a:r>
              <a:rPr lang="en-US" sz="4000" cap="small" dirty="0"/>
              <a:t>Adoni</a:t>
            </a:r>
            <a:r>
              <a:rPr lang="en-US" sz="4000" dirty="0"/>
              <a:t>-</a:t>
            </a:r>
            <a:r>
              <a:rPr lang="en-US" sz="4000" dirty="0" err="1"/>
              <a:t>Tzva’ot</a:t>
            </a:r>
            <a:r>
              <a:rPr lang="en-US" sz="4000" dirty="0"/>
              <a:t>, “My cities will again overflow with prosperity and </a:t>
            </a:r>
            <a:r>
              <a:rPr lang="en-US" sz="4000" cap="small" dirty="0">
                <a:solidFill>
                  <a:srgbClr val="FFFF99"/>
                </a:solidFill>
              </a:rPr>
              <a:t>Adoni</a:t>
            </a:r>
            <a:r>
              <a:rPr lang="en-US" sz="4000" dirty="0">
                <a:solidFill>
                  <a:srgbClr val="FFFF99"/>
                </a:solidFill>
              </a:rPr>
              <a:t> will again comfort Zion</a:t>
            </a:r>
            <a:r>
              <a:rPr lang="en-US" sz="4000" dirty="0"/>
              <a:t> and will again choose Jerusalem.’”</a:t>
            </a:r>
          </a:p>
        </p:txBody>
      </p:sp>
    </p:spTree>
    <p:extLst>
      <p:ext uri="{BB962C8B-B14F-4D97-AF65-F5344CB8AC3E}">
        <p14:creationId xmlns:p14="http://schemas.microsoft.com/office/powerpoint/2010/main" val="2318567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Targum: G-d’s consolation was as great as if she had suffered double what she [Zion] actually had. </a:t>
            </a:r>
          </a:p>
        </p:txBody>
      </p:sp>
    </p:spTree>
    <p:extLst>
      <p:ext uri="{BB962C8B-B14F-4D97-AF65-F5344CB8AC3E}">
        <p14:creationId xmlns:p14="http://schemas.microsoft.com/office/powerpoint/2010/main" val="3092504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3" name="Picture 2">
            <a:extLst>
              <a:ext uri="{FF2B5EF4-FFF2-40B4-BE49-F238E27FC236}">
                <a16:creationId xmlns:a16="http://schemas.microsoft.com/office/drawing/2014/main" id="{2E092E57-891A-4FF7-87EC-1699509D7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021C86C-991E-4D85-8282-14E6C818111A}"/>
              </a:ext>
            </a:extLst>
          </p:cNvPr>
          <p:cNvSpPr txBox="1"/>
          <p:nvPr/>
        </p:nvSpPr>
        <p:spPr>
          <a:xfrm>
            <a:off x="838200" y="514350"/>
            <a:ext cx="7682873" cy="144655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30000" noProof="0" dirty="0" err="1">
                <a:ln>
                  <a:noFill/>
                </a:ln>
                <a:solidFill>
                  <a:srgbClr val="FFFFFF"/>
                </a:solidFill>
                <a:effectLst/>
                <a:uLnTx/>
                <a:uFillTx/>
                <a:latin typeface="Arial Rounded MT Bold" pitchFamily="34" charset="0"/>
                <a:ea typeface="+mn-ea"/>
                <a:cs typeface="Arial" charset="0"/>
              </a:rPr>
              <a:t>Eikhah</a:t>
            </a:r>
            <a:r>
              <a:rPr kumimoji="0" lang="en-US" sz="4000" b="0" i="0" u="none" strike="noStrike" kern="1200" cap="none" spc="0" normalizeH="0" baseline="30000" noProof="0" dirty="0">
                <a:ln>
                  <a:noFill/>
                </a:ln>
                <a:solidFill>
                  <a:srgbClr val="FFFFFF"/>
                </a:solidFill>
                <a:effectLst/>
                <a:uLnTx/>
                <a:uFillTx/>
                <a:latin typeface="Arial Rounded MT Bold" pitchFamily="34" charset="0"/>
                <a:ea typeface="+mn-ea"/>
                <a:cs typeface="Arial" charset="0"/>
              </a:rPr>
              <a:t>/ Lam. 5.21  </a:t>
            </a:r>
            <a:r>
              <a:rPr kumimoji="0" lang="he-IL" sz="4800" b="1" i="0" u="none" strike="noStrike" kern="1200" cap="none" spc="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הֲשִׁיבֵנוּ</a:t>
            </a: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 </a:t>
            </a:r>
            <a:r>
              <a:rPr kumimoji="0" lang="en-US" sz="4000" b="0" i="1"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Hashivenu</a:t>
            </a:r>
            <a:endParaRPr kumimoji="0" lang="en-US" sz="4000" b="0" i="1"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
        <p:nvSpPr>
          <p:cNvPr id="2" name="TextBox 1">
            <a:extLst>
              <a:ext uri="{FF2B5EF4-FFF2-40B4-BE49-F238E27FC236}">
                <a16:creationId xmlns:a16="http://schemas.microsoft.com/office/drawing/2014/main" id="{2A3C13F8-D204-4CAE-9A8A-9DF253A9E323}"/>
              </a:ext>
            </a:extLst>
          </p:cNvPr>
          <p:cNvSpPr txBox="1"/>
          <p:nvPr/>
        </p:nvSpPr>
        <p:spPr>
          <a:xfrm>
            <a:off x="1812634" y="4019550"/>
            <a:ext cx="1655774" cy="707886"/>
          </a:xfrm>
          <a:prstGeom prst="rect">
            <a:avLst/>
          </a:prstGeom>
          <a:noFill/>
        </p:spPr>
        <p:txBody>
          <a:bodyPr wrap="none" rtlCol="0">
            <a:spAutoFit/>
          </a:bodyPr>
          <a:lstStyle/>
          <a:p>
            <a:pPr algn="l"/>
            <a:r>
              <a:rPr lang="en-US" dirty="0"/>
              <a:t>Part 2</a:t>
            </a:r>
          </a:p>
        </p:txBody>
      </p:sp>
    </p:spTree>
    <p:extLst>
      <p:ext uri="{BB962C8B-B14F-4D97-AF65-F5344CB8AC3E}">
        <p14:creationId xmlns:p14="http://schemas.microsoft.com/office/powerpoint/2010/main" val="3870803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Outline  Tisha </a:t>
            </a:r>
            <a:r>
              <a:rPr lang="en-US" sz="4000" dirty="0" err="1"/>
              <a:t>B’Av</a:t>
            </a:r>
            <a:r>
              <a:rPr lang="en-US" sz="4000" dirty="0"/>
              <a:t> part 2</a:t>
            </a:r>
          </a:p>
          <a:p>
            <a:pPr marL="517525" indent="-517525">
              <a:buFont typeface="+mj-lt"/>
              <a:buAutoNum type="arabicPeriod"/>
            </a:pPr>
            <a:r>
              <a:rPr lang="en-US" sz="4000" dirty="0">
                <a:solidFill>
                  <a:schemeClr val="bg1">
                    <a:lumMod val="50000"/>
                  </a:schemeClr>
                </a:solidFill>
              </a:rPr>
              <a:t>Conquest </a:t>
            </a:r>
            <a:r>
              <a:rPr lang="en-US" sz="4000" dirty="0">
                <a:solidFill>
                  <a:schemeClr val="bg1">
                    <a:lumMod val="50000"/>
                  </a:schemeClr>
                </a:solidFill>
                <a:sym typeface="Wingdings" panose="05000000000000000000" pitchFamily="2" charset="2"/>
              </a:rPr>
              <a:t> famine</a:t>
            </a:r>
          </a:p>
          <a:p>
            <a:pPr marL="517525" indent="-517525">
              <a:buFont typeface="+mj-lt"/>
              <a:buAutoNum type="arabicPeriod"/>
            </a:pPr>
            <a:r>
              <a:rPr lang="en-US" sz="4000" dirty="0">
                <a:solidFill>
                  <a:schemeClr val="bg1">
                    <a:lumMod val="50000"/>
                  </a:schemeClr>
                </a:solidFill>
                <a:sym typeface="Wingdings" panose="05000000000000000000" pitchFamily="2" charset="2"/>
              </a:rPr>
              <a:t>Hope</a:t>
            </a:r>
          </a:p>
          <a:p>
            <a:pPr marL="517525" indent="-517525">
              <a:buFont typeface="+mj-lt"/>
              <a:buAutoNum type="arabicPeriod"/>
            </a:pPr>
            <a:r>
              <a:rPr lang="en-US" sz="4000" dirty="0">
                <a:solidFill>
                  <a:srgbClr val="FFFF66"/>
                </a:solidFill>
                <a:sym typeface="Wingdings" panose="05000000000000000000" pitchFamily="2" charset="2"/>
              </a:rPr>
              <a:t>Means to Hope</a:t>
            </a:r>
          </a:p>
          <a:p>
            <a:pPr marL="738507" lvl="1" indent="-571500"/>
            <a:r>
              <a:rPr lang="en-US" sz="4000" dirty="0">
                <a:solidFill>
                  <a:srgbClr val="FFFF66"/>
                </a:solidFill>
                <a:ea typeface="+mn-ea"/>
                <a:cs typeface="+mn-cs"/>
                <a:sym typeface="Wingdings" panose="05000000000000000000" pitchFamily="2" charset="2"/>
              </a:rPr>
              <a:t>Prayer</a:t>
            </a:r>
          </a:p>
          <a:p>
            <a:pPr marL="738507" lvl="1" indent="-571500"/>
            <a:r>
              <a:rPr lang="en-US" sz="4000" dirty="0">
                <a:solidFill>
                  <a:schemeClr val="bg1">
                    <a:lumMod val="50000"/>
                  </a:schemeClr>
                </a:solidFill>
                <a:sym typeface="Wingdings" panose="05000000000000000000" pitchFamily="2" charset="2"/>
              </a:rPr>
              <a:t>Repentance</a:t>
            </a:r>
          </a:p>
          <a:p>
            <a:pPr marL="742950" indent="-742950">
              <a:buFont typeface="+mj-lt"/>
              <a:buAutoNum type="arabicPeriod"/>
            </a:pPr>
            <a:r>
              <a:rPr lang="en-US" sz="4000" dirty="0">
                <a:solidFill>
                  <a:schemeClr val="bg1">
                    <a:lumMod val="50000"/>
                  </a:schemeClr>
                </a:solidFill>
              </a:rPr>
              <a:t>Some victories, with opposition</a:t>
            </a:r>
          </a:p>
          <a:p>
            <a:pPr marL="0" indent="0">
              <a:buNone/>
            </a:pPr>
            <a:endParaRPr lang="en-US" sz="4000" dirty="0"/>
          </a:p>
        </p:txBody>
      </p:sp>
    </p:spTree>
    <p:extLst>
      <p:ext uri="{BB962C8B-B14F-4D97-AF65-F5344CB8AC3E}">
        <p14:creationId xmlns:p14="http://schemas.microsoft.com/office/powerpoint/2010/main" val="1132369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What is the prophet </a:t>
            </a:r>
            <a:r>
              <a:rPr lang="en-US" sz="4000" dirty="0" err="1"/>
              <a:t>Yermiyahu</a:t>
            </a:r>
            <a:r>
              <a:rPr lang="en-US" sz="4000" dirty="0"/>
              <a:t>/Jerimiah counselling us </a:t>
            </a:r>
            <a:r>
              <a:rPr lang="en-US" sz="4000" u="sng" dirty="0">
                <a:solidFill>
                  <a:srgbClr val="FFFF66"/>
                </a:solidFill>
              </a:rPr>
              <a:t>to do</a:t>
            </a:r>
            <a:r>
              <a:rPr lang="en-US" sz="4000" dirty="0"/>
              <a:t>, to move from wrath to comfort?</a:t>
            </a:r>
          </a:p>
        </p:txBody>
      </p:sp>
    </p:spTree>
    <p:extLst>
      <p:ext uri="{BB962C8B-B14F-4D97-AF65-F5344CB8AC3E}">
        <p14:creationId xmlns:p14="http://schemas.microsoft.com/office/powerpoint/2010/main" val="2236698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pPr marL="0" indent="0">
              <a:buNone/>
            </a:pPr>
            <a:r>
              <a:rPr lang="en-US" sz="4000" baseline="30000" dirty="0" err="1"/>
              <a:t>Eikhah</a:t>
            </a:r>
            <a:r>
              <a:rPr lang="en-US" sz="4000" baseline="30000" dirty="0"/>
              <a:t>/Lamentations 2.18-19</a:t>
            </a:r>
            <a:r>
              <a:rPr lang="en-US" sz="4000" dirty="0">
                <a:solidFill>
                  <a:srgbClr val="FFFF99"/>
                </a:solidFill>
              </a:rPr>
              <a:t> Their hearts cried out to </a:t>
            </a:r>
            <a:r>
              <a:rPr lang="en-US" sz="4000" cap="small" dirty="0">
                <a:solidFill>
                  <a:srgbClr val="FFFF99"/>
                </a:solidFill>
              </a:rPr>
              <a:t>Adoni</a:t>
            </a:r>
            <a:r>
              <a:rPr lang="en-US" sz="4000" dirty="0">
                <a:solidFill>
                  <a:srgbClr val="FFFF99"/>
                </a:solidFill>
              </a:rPr>
              <a:t>, “Wall of the daughter of </a:t>
            </a:r>
            <a:r>
              <a:rPr lang="en-US" sz="4000" dirty="0" err="1">
                <a:solidFill>
                  <a:srgbClr val="FFFF99"/>
                </a:solidFill>
              </a:rPr>
              <a:t>Tziyon</a:t>
            </a:r>
            <a:r>
              <a:rPr lang="en-US" sz="4000" dirty="0">
                <a:solidFill>
                  <a:srgbClr val="FFFF99"/>
                </a:solidFill>
              </a:rPr>
              <a:t>!  </a:t>
            </a:r>
            <a:r>
              <a:rPr lang="en-US" sz="3000" dirty="0"/>
              <a:t>[ref to 2.8]</a:t>
            </a:r>
            <a:endParaRPr lang="en-US" sz="4800" dirty="0"/>
          </a:p>
          <a:p>
            <a:pPr marL="0" indent="0">
              <a:buNone/>
            </a:pPr>
            <a:r>
              <a:rPr lang="en-US" sz="4000" baseline="30000" dirty="0" err="1"/>
              <a:t>Eikhah</a:t>
            </a:r>
            <a:r>
              <a:rPr lang="en-US" sz="4000" baseline="30000" dirty="0"/>
              <a:t>/Lamentations 2.8 </a:t>
            </a:r>
            <a:r>
              <a:rPr lang="en-US" sz="4000" cap="small" dirty="0"/>
              <a:t>Adoni</a:t>
            </a:r>
            <a:r>
              <a:rPr lang="en-US" sz="4000" dirty="0"/>
              <a:t> resolved to destroy the wall of the daughter of </a:t>
            </a:r>
            <a:r>
              <a:rPr lang="en-US" sz="4000" dirty="0" err="1"/>
              <a:t>Tziyon</a:t>
            </a:r>
            <a:r>
              <a:rPr lang="en-US" sz="4000" dirty="0"/>
              <a:t>. He measured it with his line and did not stay his hand until it was all in ruins. He brought grief to rampart and wall; together they lie dejected. </a:t>
            </a:r>
          </a:p>
        </p:txBody>
      </p:sp>
    </p:spTree>
    <p:extLst>
      <p:ext uri="{BB962C8B-B14F-4D97-AF65-F5344CB8AC3E}">
        <p14:creationId xmlns:p14="http://schemas.microsoft.com/office/powerpoint/2010/main" val="372599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p:cNvPicPr>
            <a:picLocks noChangeAspect="1" noChangeArrowheads="1"/>
          </p:cNvPicPr>
          <p:nvPr/>
        </p:nvPicPr>
        <p:blipFill rotWithShape="1">
          <a:blip r:embed="rId3" cstate="print"/>
          <a:srcRect t="11075" r="50000" b="44048"/>
          <a:stretch/>
        </p:blipFill>
        <p:spPr bwMode="auto">
          <a:xfrm>
            <a:off x="2346958" y="-19050"/>
            <a:ext cx="4130042" cy="5162550"/>
          </a:xfrm>
          <a:prstGeom prst="rect">
            <a:avLst/>
          </a:prstGeom>
          <a:noFill/>
          <a:ln w="9525">
            <a:noFill/>
            <a:miter lim="800000"/>
            <a:headEnd/>
            <a:tailEnd/>
          </a:ln>
          <a:effectLst/>
        </p:spPr>
      </p:pic>
    </p:spTree>
    <p:extLst>
      <p:ext uri="{BB962C8B-B14F-4D97-AF65-F5344CB8AC3E}">
        <p14:creationId xmlns:p14="http://schemas.microsoft.com/office/powerpoint/2010/main" val="4006149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2.18-19</a:t>
            </a:r>
            <a:r>
              <a:rPr lang="en-US" sz="4000" dirty="0">
                <a:solidFill>
                  <a:srgbClr val="FFFF99"/>
                </a:solidFill>
              </a:rPr>
              <a:t> Let your tears stream down like a torrent, day and night! Give yourself no respite, give your eyes no rest!  “Get up! Cry out in the night, at the beginning of every watch! </a:t>
            </a:r>
          </a:p>
        </p:txBody>
      </p:sp>
    </p:spTree>
    <p:extLst>
      <p:ext uri="{BB962C8B-B14F-4D97-AF65-F5344CB8AC3E}">
        <p14:creationId xmlns:p14="http://schemas.microsoft.com/office/powerpoint/2010/main" val="2435983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2.18-19</a:t>
            </a:r>
            <a:r>
              <a:rPr lang="en-US" sz="4000" dirty="0">
                <a:solidFill>
                  <a:srgbClr val="FFFF99"/>
                </a:solidFill>
              </a:rPr>
              <a:t> Pour your heart out like water before the face of </a:t>
            </a:r>
            <a:r>
              <a:rPr lang="en-US" sz="4000" cap="small" dirty="0">
                <a:solidFill>
                  <a:srgbClr val="FFFF99"/>
                </a:solidFill>
              </a:rPr>
              <a:t>Adoni</a:t>
            </a:r>
            <a:r>
              <a:rPr lang="en-US" sz="4000" dirty="0">
                <a:solidFill>
                  <a:srgbClr val="FFFF99"/>
                </a:solidFill>
              </a:rPr>
              <a:t>! Lift up your hands to him for the lives of your babies, who are fainting away from hunger at every street corner.”</a:t>
            </a:r>
          </a:p>
        </p:txBody>
      </p:sp>
    </p:spTree>
    <p:extLst>
      <p:ext uri="{BB962C8B-B14F-4D97-AF65-F5344CB8AC3E}">
        <p14:creationId xmlns:p14="http://schemas.microsoft.com/office/powerpoint/2010/main" val="1758268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F2C2D16-58B0-4DCB-BD46-467F8ABB8493}"/>
              </a:ext>
            </a:extLst>
          </p:cNvPr>
          <p:cNvPicPr>
            <a:picLocks noChangeAspect="1"/>
          </p:cNvPicPr>
          <p:nvPr/>
        </p:nvPicPr>
        <p:blipFill>
          <a:blip r:embed="rId3"/>
          <a:stretch>
            <a:fillRect/>
          </a:stretch>
        </p:blipFill>
        <p:spPr>
          <a:xfrm>
            <a:off x="304800" y="199736"/>
            <a:ext cx="8382000" cy="1455896"/>
          </a:xfrm>
          <a:prstGeom prst="rect">
            <a:avLst/>
          </a:prstGeom>
        </p:spPr>
      </p:pic>
      <p:pic>
        <p:nvPicPr>
          <p:cNvPr id="6" name="Picture 5">
            <a:extLst>
              <a:ext uri="{FF2B5EF4-FFF2-40B4-BE49-F238E27FC236}">
                <a16:creationId xmlns:a16="http://schemas.microsoft.com/office/drawing/2014/main" id="{304FB439-D252-4947-A97C-9EBD93CC0E35}"/>
              </a:ext>
            </a:extLst>
          </p:cNvPr>
          <p:cNvPicPr>
            <a:picLocks noChangeAspect="1"/>
          </p:cNvPicPr>
          <p:nvPr/>
        </p:nvPicPr>
        <p:blipFill>
          <a:blip r:embed="rId4"/>
          <a:stretch>
            <a:fillRect/>
          </a:stretch>
        </p:blipFill>
        <p:spPr>
          <a:xfrm>
            <a:off x="0" y="1969620"/>
            <a:ext cx="9144000" cy="2974144"/>
          </a:xfrm>
          <a:prstGeom prst="rect">
            <a:avLst/>
          </a:prstGeom>
        </p:spPr>
      </p:pic>
      <p:sp>
        <p:nvSpPr>
          <p:cNvPr id="7" name="TextBox 6">
            <a:extLst>
              <a:ext uri="{FF2B5EF4-FFF2-40B4-BE49-F238E27FC236}">
                <a16:creationId xmlns:a16="http://schemas.microsoft.com/office/drawing/2014/main" id="{954DF5DE-F672-4949-BCB5-8F53979CA134}"/>
              </a:ext>
            </a:extLst>
          </p:cNvPr>
          <p:cNvSpPr txBox="1"/>
          <p:nvPr/>
        </p:nvSpPr>
        <p:spPr>
          <a:xfrm>
            <a:off x="279400" y="4317060"/>
            <a:ext cx="8693149" cy="646331"/>
          </a:xfrm>
          <a:prstGeom prst="rect">
            <a:avLst/>
          </a:prstGeom>
          <a:noFill/>
        </p:spPr>
        <p:txBody>
          <a:bodyPr wrap="none" rtlCol="0">
            <a:spAutoFit/>
          </a:bodyPr>
          <a:lstStyle/>
          <a:p>
            <a:pPr algn="l"/>
            <a:r>
              <a:rPr lang="en-US" sz="3600" b="0" i="0" dirty="0">
                <a:solidFill>
                  <a:schemeClr val="tx1"/>
                </a:solidFill>
                <a:effectLst>
                  <a:outerShdw blurRad="38100" dist="38100" dir="2700000" algn="tl">
                    <a:srgbClr val="000000">
                      <a:alpha val="43137"/>
                    </a:srgbClr>
                  </a:outerShdw>
                </a:effectLst>
                <a:latin typeface="+mn-lt"/>
              </a:rPr>
              <a:t>Boris </a:t>
            </a:r>
            <a:r>
              <a:rPr lang="en-US" sz="3600" b="0" i="0" dirty="0" err="1">
                <a:solidFill>
                  <a:schemeClr val="tx1"/>
                </a:solidFill>
                <a:effectLst>
                  <a:outerShdw blurRad="38100" dist="38100" dir="2700000" algn="tl">
                    <a:srgbClr val="000000">
                      <a:alpha val="43137"/>
                    </a:srgbClr>
                  </a:outerShdw>
                </a:effectLst>
                <a:latin typeface="+mn-lt"/>
              </a:rPr>
              <a:t>Grisenko</a:t>
            </a:r>
            <a:r>
              <a:rPr lang="en-US" sz="3600" b="0" i="0" dirty="0">
                <a:solidFill>
                  <a:schemeClr val="tx1"/>
                </a:solidFill>
                <a:effectLst>
                  <a:outerShdw blurRad="38100" dist="38100" dir="2700000" algn="tl">
                    <a:srgbClr val="000000">
                      <a:alpha val="43137"/>
                    </a:srgbClr>
                  </a:outerShdw>
                </a:effectLst>
                <a:latin typeface="+mn-lt"/>
              </a:rPr>
              <a:t> founding  Senior Rabbi</a:t>
            </a:r>
            <a:endParaRPr lang="en-US" sz="3600" dirty="0">
              <a:solidFill>
                <a:schemeClr val="tx1"/>
              </a:solidFill>
              <a:effectLst>
                <a:outerShdw blurRad="38100" dist="38100" dir="2700000" algn="tl">
                  <a:srgbClr val="000000">
                    <a:alpha val="43137"/>
                  </a:srgbClr>
                </a:outerShdw>
              </a:effectLst>
              <a:latin typeface="+mn-lt"/>
            </a:endParaRPr>
          </a:p>
        </p:txBody>
      </p:sp>
      <p:cxnSp>
        <p:nvCxnSpPr>
          <p:cNvPr id="9" name="Straight Arrow Connector 8">
            <a:extLst>
              <a:ext uri="{FF2B5EF4-FFF2-40B4-BE49-F238E27FC236}">
                <a16:creationId xmlns:a16="http://schemas.microsoft.com/office/drawing/2014/main" id="{EAF3CE99-B566-418B-AEB4-24C7D3B7B888}"/>
              </a:ext>
            </a:extLst>
          </p:cNvPr>
          <p:cNvCxnSpPr/>
          <p:nvPr/>
        </p:nvCxnSpPr>
        <p:spPr bwMode="auto">
          <a:xfrm>
            <a:off x="3048000" y="209550"/>
            <a:ext cx="76200" cy="7620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6F1EE66D-CCC6-4299-8B0F-AA1826EAB8A1}"/>
              </a:ext>
            </a:extLst>
          </p:cNvPr>
          <p:cNvSpPr txBox="1"/>
          <p:nvPr/>
        </p:nvSpPr>
        <p:spPr>
          <a:xfrm>
            <a:off x="125417" y="2343150"/>
            <a:ext cx="3481915"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Kiev, Ukraine</a:t>
            </a:r>
          </a:p>
        </p:txBody>
      </p:sp>
    </p:spTree>
    <p:extLst>
      <p:ext uri="{BB962C8B-B14F-4D97-AF65-F5344CB8AC3E}">
        <p14:creationId xmlns:p14="http://schemas.microsoft.com/office/powerpoint/2010/main" val="3109625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E754CF15-4E5F-495C-9760-C7FD61349F7A}"/>
              </a:ext>
            </a:extLst>
          </p:cNvPr>
          <p:cNvPicPr>
            <a:picLocks noChangeAspect="1"/>
          </p:cNvPicPr>
          <p:nvPr/>
        </p:nvPicPr>
        <p:blipFill>
          <a:blip r:embed="rId3"/>
          <a:stretch>
            <a:fillRect/>
          </a:stretch>
        </p:blipFill>
        <p:spPr>
          <a:xfrm>
            <a:off x="0" y="12705"/>
            <a:ext cx="9144000" cy="5118089"/>
          </a:xfrm>
          <a:prstGeom prst="rect">
            <a:avLst/>
          </a:prstGeom>
        </p:spPr>
      </p:pic>
    </p:spTree>
    <p:extLst>
      <p:ext uri="{BB962C8B-B14F-4D97-AF65-F5344CB8AC3E}">
        <p14:creationId xmlns:p14="http://schemas.microsoft.com/office/powerpoint/2010/main" val="2071470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r>
              <a:rPr lang="en-US" sz="3600" dirty="0"/>
              <a:t>We can’t ONLY pray.  Like warfare with air power, eventually the ground troops.</a:t>
            </a:r>
          </a:p>
          <a:p>
            <a:r>
              <a:rPr lang="en-US" sz="3600" dirty="0"/>
              <a:t>Umar </a:t>
            </a:r>
            <a:r>
              <a:rPr lang="en-US" sz="3600" dirty="0" err="1"/>
              <a:t>Mulinde</a:t>
            </a:r>
            <a:r>
              <a:rPr lang="en-US" sz="3600" dirty="0"/>
              <a:t>: Can’t marry a woman just by praying, you have to court her and ask her!  Go!  </a:t>
            </a:r>
            <a:r>
              <a:rPr lang="en-US" sz="3600" dirty="0" err="1"/>
              <a:t>Mtt</a:t>
            </a:r>
            <a:r>
              <a:rPr lang="en-US" sz="3600" dirty="0"/>
              <a:t>. 28</a:t>
            </a:r>
          </a:p>
          <a:p>
            <a:r>
              <a:rPr lang="en-US" sz="3600" dirty="0"/>
              <a:t>Huge cadre of servants: </a:t>
            </a:r>
            <a:r>
              <a:rPr lang="en-US" sz="3600" dirty="0" err="1"/>
              <a:t>Oneg</a:t>
            </a:r>
            <a:r>
              <a:rPr lang="en-US" sz="3600" dirty="0"/>
              <a:t>, ushers, musicians, all involved!</a:t>
            </a:r>
          </a:p>
          <a:p>
            <a:pPr marL="0" indent="0">
              <a:buNone/>
            </a:pPr>
            <a:endParaRPr lang="en-US" sz="4000" dirty="0"/>
          </a:p>
        </p:txBody>
      </p:sp>
    </p:spTree>
    <p:extLst>
      <p:ext uri="{BB962C8B-B14F-4D97-AF65-F5344CB8AC3E}">
        <p14:creationId xmlns:p14="http://schemas.microsoft.com/office/powerpoint/2010/main" val="1479430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3" name="Picture 2">
            <a:extLst>
              <a:ext uri="{FF2B5EF4-FFF2-40B4-BE49-F238E27FC236}">
                <a16:creationId xmlns:a16="http://schemas.microsoft.com/office/drawing/2014/main" id="{2E092E57-891A-4FF7-87EC-1699509D7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021C86C-991E-4D85-8282-14E6C818111A}"/>
              </a:ext>
            </a:extLst>
          </p:cNvPr>
          <p:cNvSpPr txBox="1"/>
          <p:nvPr/>
        </p:nvSpPr>
        <p:spPr>
          <a:xfrm>
            <a:off x="838200" y="514350"/>
            <a:ext cx="7682873" cy="144655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30000" noProof="0" dirty="0" err="1">
                <a:ln>
                  <a:noFill/>
                </a:ln>
                <a:solidFill>
                  <a:srgbClr val="FFFFFF"/>
                </a:solidFill>
                <a:effectLst/>
                <a:uLnTx/>
                <a:uFillTx/>
                <a:latin typeface="Arial Rounded MT Bold" pitchFamily="34" charset="0"/>
                <a:ea typeface="+mn-ea"/>
                <a:cs typeface="Arial" charset="0"/>
              </a:rPr>
              <a:t>Eikhah</a:t>
            </a:r>
            <a:r>
              <a:rPr kumimoji="0" lang="en-US" sz="4000" b="0" i="0" u="none" strike="noStrike" kern="1200" cap="none" spc="0" normalizeH="0" baseline="30000" noProof="0" dirty="0">
                <a:ln>
                  <a:noFill/>
                </a:ln>
                <a:solidFill>
                  <a:srgbClr val="FFFFFF"/>
                </a:solidFill>
                <a:effectLst/>
                <a:uLnTx/>
                <a:uFillTx/>
                <a:latin typeface="Arial Rounded MT Bold" pitchFamily="34" charset="0"/>
                <a:ea typeface="+mn-ea"/>
                <a:cs typeface="Arial" charset="0"/>
              </a:rPr>
              <a:t>/ Lam. 5.21  </a:t>
            </a:r>
            <a:r>
              <a:rPr kumimoji="0" lang="he-IL" sz="4800" b="1" i="0" u="none" strike="noStrike" kern="1200" cap="none" spc="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הֲשִׁיבֵנוּ</a:t>
            </a: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 </a:t>
            </a:r>
            <a:r>
              <a:rPr kumimoji="0" lang="en-US" sz="4000" b="0" i="1"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Hashivenu</a:t>
            </a:r>
            <a:endParaRPr kumimoji="0" lang="en-US" sz="4000" b="0" i="1"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
        <p:nvSpPr>
          <p:cNvPr id="2" name="TextBox 1">
            <a:extLst>
              <a:ext uri="{FF2B5EF4-FFF2-40B4-BE49-F238E27FC236}">
                <a16:creationId xmlns:a16="http://schemas.microsoft.com/office/drawing/2014/main" id="{2A3C13F8-D204-4CAE-9A8A-9DF253A9E323}"/>
              </a:ext>
            </a:extLst>
          </p:cNvPr>
          <p:cNvSpPr txBox="1"/>
          <p:nvPr/>
        </p:nvSpPr>
        <p:spPr>
          <a:xfrm>
            <a:off x="1812634" y="4019550"/>
            <a:ext cx="1655774" cy="707886"/>
          </a:xfrm>
          <a:prstGeom prst="rect">
            <a:avLst/>
          </a:prstGeom>
          <a:noFill/>
        </p:spPr>
        <p:txBody>
          <a:bodyPr wrap="none" rtlCol="0">
            <a:spAutoFit/>
          </a:bodyPr>
          <a:lstStyle/>
          <a:p>
            <a:pPr algn="l"/>
            <a:r>
              <a:rPr lang="en-US" dirty="0"/>
              <a:t>Part 2</a:t>
            </a:r>
          </a:p>
        </p:txBody>
      </p:sp>
    </p:spTree>
    <p:extLst>
      <p:ext uri="{BB962C8B-B14F-4D97-AF65-F5344CB8AC3E}">
        <p14:creationId xmlns:p14="http://schemas.microsoft.com/office/powerpoint/2010/main" val="2795736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Outline  Tisha </a:t>
            </a:r>
            <a:r>
              <a:rPr lang="en-US" sz="4000" dirty="0" err="1"/>
              <a:t>B’Av</a:t>
            </a:r>
            <a:r>
              <a:rPr lang="en-US" sz="4000" dirty="0"/>
              <a:t> part 2</a:t>
            </a:r>
          </a:p>
          <a:p>
            <a:pPr marL="517525" indent="-517525">
              <a:buFont typeface="+mj-lt"/>
              <a:buAutoNum type="arabicPeriod"/>
            </a:pPr>
            <a:r>
              <a:rPr lang="en-US" sz="4000" dirty="0">
                <a:solidFill>
                  <a:schemeClr val="bg1">
                    <a:lumMod val="50000"/>
                  </a:schemeClr>
                </a:solidFill>
              </a:rPr>
              <a:t>Conquest </a:t>
            </a:r>
            <a:r>
              <a:rPr lang="en-US" sz="4000" dirty="0">
                <a:solidFill>
                  <a:schemeClr val="bg1">
                    <a:lumMod val="50000"/>
                  </a:schemeClr>
                </a:solidFill>
                <a:sym typeface="Wingdings" panose="05000000000000000000" pitchFamily="2" charset="2"/>
              </a:rPr>
              <a:t> famine</a:t>
            </a:r>
          </a:p>
          <a:p>
            <a:pPr marL="517525" indent="-517525">
              <a:buFont typeface="+mj-lt"/>
              <a:buAutoNum type="arabicPeriod"/>
            </a:pPr>
            <a:r>
              <a:rPr lang="en-US" sz="4000" dirty="0">
                <a:solidFill>
                  <a:schemeClr val="bg1">
                    <a:lumMod val="50000"/>
                  </a:schemeClr>
                </a:solidFill>
                <a:sym typeface="Wingdings" panose="05000000000000000000" pitchFamily="2" charset="2"/>
              </a:rPr>
              <a:t>Hope</a:t>
            </a:r>
          </a:p>
          <a:p>
            <a:pPr marL="517525" indent="-517525">
              <a:buFont typeface="+mj-lt"/>
              <a:buAutoNum type="arabicPeriod"/>
            </a:pPr>
            <a:r>
              <a:rPr lang="en-US" sz="4000" dirty="0">
                <a:solidFill>
                  <a:schemeClr val="bg1">
                    <a:lumMod val="50000"/>
                  </a:schemeClr>
                </a:solidFill>
                <a:sym typeface="Wingdings" panose="05000000000000000000" pitchFamily="2" charset="2"/>
              </a:rPr>
              <a:t>Means to Hope</a:t>
            </a:r>
          </a:p>
          <a:p>
            <a:pPr marL="738507" lvl="1" indent="-571500"/>
            <a:r>
              <a:rPr lang="en-US" sz="4000" dirty="0">
                <a:solidFill>
                  <a:schemeClr val="bg1">
                    <a:lumMod val="50000"/>
                  </a:schemeClr>
                </a:solidFill>
                <a:sym typeface="Wingdings" panose="05000000000000000000" pitchFamily="2" charset="2"/>
              </a:rPr>
              <a:t>Prayer</a:t>
            </a:r>
          </a:p>
          <a:p>
            <a:pPr marL="738507" lvl="1" indent="-571500"/>
            <a:r>
              <a:rPr lang="en-US" sz="4000" dirty="0">
                <a:solidFill>
                  <a:srgbClr val="FFFF66"/>
                </a:solidFill>
                <a:ea typeface="+mn-ea"/>
                <a:cs typeface="+mn-cs"/>
                <a:sym typeface="Wingdings" panose="05000000000000000000" pitchFamily="2" charset="2"/>
              </a:rPr>
              <a:t>Repentance</a:t>
            </a:r>
          </a:p>
          <a:p>
            <a:pPr marL="742950" indent="-742950">
              <a:buFont typeface="+mj-lt"/>
              <a:buAutoNum type="arabicPeriod"/>
            </a:pPr>
            <a:r>
              <a:rPr lang="en-US" sz="4000" dirty="0">
                <a:solidFill>
                  <a:schemeClr val="bg1">
                    <a:lumMod val="50000"/>
                  </a:schemeClr>
                </a:solidFill>
              </a:rPr>
              <a:t>Some victories, with opposition</a:t>
            </a:r>
          </a:p>
          <a:p>
            <a:pPr marL="0" indent="0">
              <a:buNone/>
            </a:pPr>
            <a:endParaRPr lang="en-US" sz="4000" dirty="0"/>
          </a:p>
        </p:txBody>
      </p:sp>
    </p:spTree>
    <p:extLst>
      <p:ext uri="{BB962C8B-B14F-4D97-AF65-F5344CB8AC3E}">
        <p14:creationId xmlns:p14="http://schemas.microsoft.com/office/powerpoint/2010/main" val="2561120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solidFill>
                  <a:srgbClr val="FFFF99"/>
                </a:solidFill>
              </a:rPr>
              <a:t>3.21-32 </a:t>
            </a:r>
            <a:r>
              <a:rPr lang="en-US" sz="4000" dirty="0">
                <a:solidFill>
                  <a:srgbClr val="FFFF99"/>
                </a:solidFill>
              </a:rPr>
              <a:t>This I recall to my heart—  therefore I have hope: Because of </a:t>
            </a:r>
            <a:r>
              <a:rPr lang="en-US" sz="4000" u="sng" dirty="0">
                <a:solidFill>
                  <a:srgbClr val="FFFF99"/>
                </a:solidFill>
              </a:rPr>
              <a:t>the mercies of </a:t>
            </a:r>
            <a:r>
              <a:rPr lang="en-US" sz="4000" u="sng" cap="small" dirty="0">
                <a:solidFill>
                  <a:srgbClr val="FFFF99"/>
                </a:solidFill>
              </a:rPr>
              <a:t>Adoni</a:t>
            </a:r>
            <a:r>
              <a:rPr lang="en-US" sz="4000" u="sng" dirty="0">
                <a:solidFill>
                  <a:srgbClr val="FFFF99"/>
                </a:solidFill>
              </a:rPr>
              <a:t> </a:t>
            </a:r>
            <a:r>
              <a:rPr lang="en-US" sz="4000" dirty="0">
                <a:solidFill>
                  <a:srgbClr val="FFFF99"/>
                </a:solidFill>
              </a:rPr>
              <a:t>we will not be consumed, for His compassions never fail. They are new every morning! Great is Your faithfulness. “</a:t>
            </a:r>
            <a:r>
              <a:rPr lang="en-US" sz="4000" cap="small" dirty="0">
                <a:solidFill>
                  <a:srgbClr val="FFFF99"/>
                </a:solidFill>
              </a:rPr>
              <a:t>Adoni</a:t>
            </a:r>
            <a:r>
              <a:rPr lang="en-US" sz="4000" dirty="0">
                <a:solidFill>
                  <a:srgbClr val="FFFF99"/>
                </a:solidFill>
              </a:rPr>
              <a:t> is my portion,” says my soul,  “therefore I will hope in Him.”</a:t>
            </a:r>
          </a:p>
        </p:txBody>
      </p:sp>
    </p:spTree>
    <p:extLst>
      <p:ext uri="{BB962C8B-B14F-4D97-AF65-F5344CB8AC3E}">
        <p14:creationId xmlns:p14="http://schemas.microsoft.com/office/powerpoint/2010/main" val="891128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solidFill>
                  <a:srgbClr val="FFFF99"/>
                </a:solidFill>
              </a:rPr>
              <a:t>3.21-32 </a:t>
            </a:r>
            <a:r>
              <a:rPr lang="en-US" sz="4000" cap="small" dirty="0">
                <a:solidFill>
                  <a:srgbClr val="FFFF99"/>
                </a:solidFill>
              </a:rPr>
              <a:t>Adoni</a:t>
            </a:r>
            <a:r>
              <a:rPr lang="en-US" sz="4000" dirty="0">
                <a:solidFill>
                  <a:srgbClr val="FFFF99"/>
                </a:solidFill>
              </a:rPr>
              <a:t> is good to those who wait for Him, to the soul that seeks Him. It is good </a:t>
            </a:r>
            <a:r>
              <a:rPr lang="en-US" sz="4000" u="sng" dirty="0">
                <a:solidFill>
                  <a:srgbClr val="FFFF99"/>
                </a:solidFill>
              </a:rPr>
              <a:t>to wait quietly for the salvation of </a:t>
            </a:r>
            <a:r>
              <a:rPr lang="en-US" sz="4000" u="sng" cap="small" dirty="0">
                <a:solidFill>
                  <a:srgbClr val="FFFF99"/>
                </a:solidFill>
              </a:rPr>
              <a:t>Adoni</a:t>
            </a:r>
            <a:r>
              <a:rPr lang="en-US" sz="4000" dirty="0">
                <a:solidFill>
                  <a:srgbClr val="FFFF99"/>
                </a:solidFill>
              </a:rPr>
              <a:t>. It is good for a man to </a:t>
            </a:r>
            <a:r>
              <a:rPr lang="en-US" sz="4000" u="sng" dirty="0">
                <a:solidFill>
                  <a:srgbClr val="FFFF99"/>
                </a:solidFill>
              </a:rPr>
              <a:t>bear the yoke in his youth</a:t>
            </a:r>
            <a:r>
              <a:rPr lang="en-US" sz="4000" dirty="0">
                <a:solidFill>
                  <a:srgbClr val="FFFF99"/>
                </a:solidFill>
              </a:rPr>
              <a:t>. Let him sit alone and be silent, since He has laid it upon him. </a:t>
            </a:r>
          </a:p>
        </p:txBody>
      </p:sp>
    </p:spTree>
    <p:extLst>
      <p:ext uri="{BB962C8B-B14F-4D97-AF65-F5344CB8AC3E}">
        <p14:creationId xmlns:p14="http://schemas.microsoft.com/office/powerpoint/2010/main" val="197229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277801"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Fire angel at </a:t>
            </a:r>
            <a:r>
              <a:rPr lang="en-US" sz="4000" dirty="0" err="1"/>
              <a:t>PromiseKeepersConcertDec</a:t>
            </a:r>
            <a:r>
              <a:rPr lang="en-US" sz="4000" dirty="0"/>
              <a:t>., 2013</a:t>
            </a:r>
          </a:p>
        </p:txBody>
      </p:sp>
      <p:pic>
        <p:nvPicPr>
          <p:cNvPr id="3" name="Picture 2">
            <a:extLst>
              <a:ext uri="{FF2B5EF4-FFF2-40B4-BE49-F238E27FC236}">
                <a16:creationId xmlns:a16="http://schemas.microsoft.com/office/drawing/2014/main" id="{D65A337A-B230-469B-9F84-8266A9185D98}"/>
              </a:ext>
            </a:extLst>
          </p:cNvPr>
          <p:cNvPicPr>
            <a:picLocks noChangeAspect="1"/>
          </p:cNvPicPr>
          <p:nvPr/>
        </p:nvPicPr>
        <p:blipFill>
          <a:blip r:embed="rId3"/>
          <a:stretch>
            <a:fillRect/>
          </a:stretch>
        </p:blipFill>
        <p:spPr>
          <a:xfrm>
            <a:off x="2582601" y="-12123"/>
            <a:ext cx="6561399" cy="5143500"/>
          </a:xfrm>
          <a:prstGeom prst="rect">
            <a:avLst/>
          </a:prstGeom>
        </p:spPr>
      </p:pic>
    </p:spTree>
    <p:extLst>
      <p:ext uri="{BB962C8B-B14F-4D97-AF65-F5344CB8AC3E}">
        <p14:creationId xmlns:p14="http://schemas.microsoft.com/office/powerpoint/2010/main" val="95802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FAC08AFD-0CE5-4651-90E2-CA19AC071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59817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solidFill>
                  <a:srgbClr val="FFFF99"/>
                </a:solidFill>
              </a:rPr>
              <a:t>3.21-32 </a:t>
            </a:r>
            <a:r>
              <a:rPr lang="en-US" sz="4000" dirty="0">
                <a:solidFill>
                  <a:srgbClr val="FFFF99"/>
                </a:solidFill>
              </a:rPr>
              <a:t>Let him put his mouth in the dust— there may yet be hope. Let him </a:t>
            </a:r>
            <a:r>
              <a:rPr lang="en-US" sz="4000" u="sng" dirty="0">
                <a:solidFill>
                  <a:srgbClr val="FFFF99"/>
                </a:solidFill>
              </a:rPr>
              <a:t>offer his cheek to the one who strikes him</a:t>
            </a:r>
            <a:r>
              <a:rPr lang="en-US" sz="4000" dirty="0">
                <a:solidFill>
                  <a:srgbClr val="FFFF99"/>
                </a:solidFill>
              </a:rPr>
              <a:t>. Let him have his fill of disgrace. For </a:t>
            </a:r>
            <a:r>
              <a:rPr lang="en-US" sz="4000" cap="small" dirty="0">
                <a:solidFill>
                  <a:srgbClr val="FFFF99"/>
                </a:solidFill>
              </a:rPr>
              <a:t>Adoni </a:t>
            </a:r>
            <a:r>
              <a:rPr lang="en-US" sz="4000" dirty="0">
                <a:solidFill>
                  <a:srgbClr val="FFFF99"/>
                </a:solidFill>
              </a:rPr>
              <a:t>will not reject forever. For though He has caused grief, yet He will have compassion according to His abundant mercies.</a:t>
            </a:r>
          </a:p>
        </p:txBody>
      </p:sp>
    </p:spTree>
    <p:extLst>
      <p:ext uri="{BB962C8B-B14F-4D97-AF65-F5344CB8AC3E}">
        <p14:creationId xmlns:p14="http://schemas.microsoft.com/office/powerpoint/2010/main" val="354802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 received an anonymous email: “Visited your congregation, sat on side with distancing</a:t>
            </a:r>
            <a:br>
              <a:rPr lang="en-US" sz="6600" dirty="0"/>
            </a:br>
            <a:r>
              <a:rPr lang="en-US" sz="4000" dirty="0"/>
              <a:t>Unfavorable experience with 3 different individuals who displayed quite cavalier attitude</a:t>
            </a:r>
            <a:endParaRPr lang="en-US" sz="6600" dirty="0"/>
          </a:p>
        </p:txBody>
      </p:sp>
    </p:spTree>
    <p:extLst>
      <p:ext uri="{BB962C8B-B14F-4D97-AF65-F5344CB8AC3E}">
        <p14:creationId xmlns:p14="http://schemas.microsoft.com/office/powerpoint/2010/main" val="2790213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re. a) distancing b) masking [3rd even made disparaging comment of assumed superiority re having been vaccinated)</a:t>
            </a:r>
            <a:br>
              <a:rPr lang="en-US" sz="6600" dirty="0"/>
            </a:br>
            <a:r>
              <a:rPr lang="en-US" sz="4000" dirty="0"/>
              <a:t>Good worship &amp; message but from now on will attend online.”</a:t>
            </a:r>
            <a:endParaRPr lang="en-US" sz="6600" dirty="0"/>
          </a:p>
        </p:txBody>
      </p:sp>
    </p:spTree>
    <p:extLst>
      <p:ext uri="{BB962C8B-B14F-4D97-AF65-F5344CB8AC3E}">
        <p14:creationId xmlns:p14="http://schemas.microsoft.com/office/powerpoint/2010/main" val="1135933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descr="Donald Trump tells Democrat 'squad' to leave US again ...">
            <a:extLst>
              <a:ext uri="{FF2B5EF4-FFF2-40B4-BE49-F238E27FC236}">
                <a16:creationId xmlns:a16="http://schemas.microsoft.com/office/drawing/2014/main" id="{01354C57-7064-406E-95CD-C74406880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851"/>
            <a:ext cx="7772400" cy="51652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8A73B0-614C-4408-83F2-D5770CB9779B}"/>
              </a:ext>
            </a:extLst>
          </p:cNvPr>
          <p:cNvSpPr txBox="1"/>
          <p:nvPr/>
        </p:nvSpPr>
        <p:spPr>
          <a:xfrm>
            <a:off x="0" y="3028950"/>
            <a:ext cx="12839889" cy="1815882"/>
          </a:xfrm>
          <a:prstGeom prst="rect">
            <a:avLst/>
          </a:prstGeom>
          <a:noFill/>
        </p:spPr>
        <p:txBody>
          <a:bodyPr wrap="square" rtlCol="0">
            <a:spAutoFit/>
          </a:bodyPr>
          <a:lstStyle/>
          <a:p>
            <a:pPr algn="l"/>
            <a:r>
              <a:rPr lang="en-US" sz="2800" dirty="0"/>
              <a:t>Rashida </a:t>
            </a:r>
            <a:r>
              <a:rPr lang="en-US" sz="2800" dirty="0" err="1"/>
              <a:t>Tlaib</a:t>
            </a:r>
            <a:r>
              <a:rPr lang="en-US" sz="2800" dirty="0"/>
              <a:t> of Michigan</a:t>
            </a:r>
          </a:p>
          <a:p>
            <a:pPr algn="l"/>
            <a:r>
              <a:rPr lang="en-US" sz="2800" dirty="0"/>
              <a:t>Ilhan Omar of Minnesota, </a:t>
            </a:r>
          </a:p>
          <a:p>
            <a:pPr algn="l"/>
            <a:r>
              <a:rPr lang="en-US" sz="2800" dirty="0"/>
              <a:t>Alexandria Ocasio-Cortez of New York, </a:t>
            </a:r>
          </a:p>
          <a:p>
            <a:pPr algn="l"/>
            <a:r>
              <a:rPr lang="en-US" sz="2800" dirty="0"/>
              <a:t>Ayanna Pressley of Massachusetts</a:t>
            </a:r>
          </a:p>
        </p:txBody>
      </p:sp>
      <p:sp>
        <p:nvSpPr>
          <p:cNvPr id="3" name="TextBox 2">
            <a:extLst>
              <a:ext uri="{FF2B5EF4-FFF2-40B4-BE49-F238E27FC236}">
                <a16:creationId xmlns:a16="http://schemas.microsoft.com/office/drawing/2014/main" id="{542C3BCA-B931-4747-AEB2-CABD44548A10}"/>
              </a:ext>
            </a:extLst>
          </p:cNvPr>
          <p:cNvSpPr txBox="1"/>
          <p:nvPr/>
        </p:nvSpPr>
        <p:spPr>
          <a:xfrm>
            <a:off x="5486400" y="-144393"/>
            <a:ext cx="2837315"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The Squad</a:t>
            </a:r>
          </a:p>
        </p:txBody>
      </p:sp>
    </p:spTree>
    <p:extLst>
      <p:ext uri="{BB962C8B-B14F-4D97-AF65-F5344CB8AC3E}">
        <p14:creationId xmlns:p14="http://schemas.microsoft.com/office/powerpoint/2010/main" val="3482611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solidFill>
                  <a:srgbClr val="FFFF99"/>
                </a:solidFill>
              </a:rPr>
              <a:t>3.38-42 </a:t>
            </a:r>
            <a:r>
              <a:rPr lang="en-US" sz="4000" dirty="0">
                <a:solidFill>
                  <a:srgbClr val="FFFF99"/>
                </a:solidFill>
              </a:rPr>
              <a:t>Don’t both bad things and good proceed from the mouth of the Most High? </a:t>
            </a:r>
            <a:r>
              <a:rPr lang="en-US" sz="4000" u="sng" dirty="0">
                <a:solidFill>
                  <a:srgbClr val="FFFF99"/>
                </a:solidFill>
              </a:rPr>
              <a:t>Why should anyone alive complain</a:t>
            </a:r>
            <a:r>
              <a:rPr lang="en-US" sz="4000" dirty="0">
                <a:solidFill>
                  <a:srgbClr val="FFFF99"/>
                </a:solidFill>
              </a:rPr>
              <a:t>, even a strong man, about the punishment for his sins?  Let us examine and test our ways and return to </a:t>
            </a:r>
            <a:r>
              <a:rPr lang="en-US" sz="4000" cap="small" dirty="0">
                <a:solidFill>
                  <a:srgbClr val="FFFF99"/>
                </a:solidFill>
              </a:rPr>
              <a:t>Adoni</a:t>
            </a:r>
            <a:r>
              <a:rPr lang="en-US" sz="4000" dirty="0">
                <a:solidFill>
                  <a:srgbClr val="FFFF99"/>
                </a:solidFill>
              </a:rPr>
              <a:t>. </a:t>
            </a:r>
          </a:p>
        </p:txBody>
      </p:sp>
    </p:spTree>
    <p:extLst>
      <p:ext uri="{BB962C8B-B14F-4D97-AF65-F5344CB8AC3E}">
        <p14:creationId xmlns:p14="http://schemas.microsoft.com/office/powerpoint/2010/main" val="1915099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solidFill>
                  <a:srgbClr val="FFFF99"/>
                </a:solidFill>
              </a:rPr>
              <a:t>3.38-42  </a:t>
            </a:r>
            <a:r>
              <a:rPr lang="en-US" sz="4000" dirty="0">
                <a:solidFill>
                  <a:srgbClr val="FFFF99"/>
                </a:solidFill>
              </a:rPr>
              <a:t>Let us lift up our hearts and our hands to God in heaven and say, “We, for our part, have transgressed and rebelled; you, for your part, have not forgiven.</a:t>
            </a:r>
          </a:p>
        </p:txBody>
      </p:sp>
    </p:spTree>
    <p:extLst>
      <p:ext uri="{BB962C8B-B14F-4D97-AF65-F5344CB8AC3E}">
        <p14:creationId xmlns:p14="http://schemas.microsoft.com/office/powerpoint/2010/main" val="342884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Dr Dobson: Middle school students recently brought a flyer home from school explaining that 11-year-olds can legally have sex with someone up to two years older. And can obtain an abortion without their parent's knowledge.</a:t>
            </a:r>
            <a:br>
              <a:rPr lang="en-US" sz="4800" dirty="0"/>
            </a:br>
            <a:endParaRPr lang="en-US" sz="4800" dirty="0"/>
          </a:p>
        </p:txBody>
      </p:sp>
    </p:spTree>
    <p:extLst>
      <p:ext uri="{BB962C8B-B14F-4D97-AF65-F5344CB8AC3E}">
        <p14:creationId xmlns:p14="http://schemas.microsoft.com/office/powerpoint/2010/main" val="513045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a:t>The source of the flyer was none other than abortion giant Planned Parenthood.</a:t>
            </a:r>
            <a:br>
              <a:rPr lang="en-US" sz="5400" dirty="0"/>
            </a:br>
            <a:r>
              <a:rPr lang="en-US" sz="3600" dirty="0"/>
              <a:t>This happened at a school in Tacoma and, not surprisingly, parents in Washington were furious. School officials dismissed their concerns by apologizing for "the error." </a:t>
            </a:r>
            <a:endParaRPr lang="en-US" sz="5400" dirty="0"/>
          </a:p>
        </p:txBody>
      </p:sp>
    </p:spTree>
    <p:extLst>
      <p:ext uri="{BB962C8B-B14F-4D97-AF65-F5344CB8AC3E}">
        <p14:creationId xmlns:p14="http://schemas.microsoft.com/office/powerpoint/2010/main" val="1894525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In the early 1800s, Charles Finney was at the forefront of the great move of God sweeping across New York. If you didn't know, Daniel Nash, unseen by man, would be praying for days by himself before Finney ever came into town. </a:t>
            </a:r>
          </a:p>
        </p:txBody>
      </p:sp>
    </p:spTree>
    <p:extLst>
      <p:ext uri="{BB962C8B-B14F-4D97-AF65-F5344CB8AC3E}">
        <p14:creationId xmlns:p14="http://schemas.microsoft.com/office/powerpoint/2010/main" val="3434456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prayers of Nash were plowing and getting the soil ready for the seed God would deposit through Finney. The plowing and planting go hand in hand.</a:t>
            </a:r>
          </a:p>
        </p:txBody>
      </p:sp>
    </p:spTree>
    <p:extLst>
      <p:ext uri="{BB962C8B-B14F-4D97-AF65-F5344CB8AC3E}">
        <p14:creationId xmlns:p14="http://schemas.microsoft.com/office/powerpoint/2010/main" val="378376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400" dirty="0"/>
              <a:t>Tisha </a:t>
            </a:r>
            <a:r>
              <a:rPr lang="en-US" sz="4400" dirty="0" err="1"/>
              <a:t>B’Av</a:t>
            </a:r>
            <a:r>
              <a:rPr lang="en-US" sz="4400" dirty="0"/>
              <a:t>  9</a:t>
            </a:r>
            <a:r>
              <a:rPr lang="en-US" sz="4400" baseline="30000" dirty="0"/>
              <a:t>th</a:t>
            </a:r>
            <a:r>
              <a:rPr lang="en-US" sz="4400" dirty="0"/>
              <a:t> of Av </a:t>
            </a:r>
          </a:p>
          <a:p>
            <a:pPr marL="0" indent="0" algn="ctr">
              <a:buNone/>
            </a:pPr>
            <a:r>
              <a:rPr lang="en-US" sz="4000" dirty="0"/>
              <a:t>[Hebrew calendar] </a:t>
            </a:r>
          </a:p>
          <a:p>
            <a:pPr marL="0" indent="0" algn="ctr">
              <a:buNone/>
            </a:pPr>
            <a:r>
              <a:rPr lang="en-US" sz="4000" dirty="0"/>
              <a:t>July 17 evening, 2021</a:t>
            </a:r>
          </a:p>
          <a:p>
            <a:pPr marL="0" indent="0" algn="ctr">
              <a:buNone/>
            </a:pPr>
            <a:r>
              <a:rPr lang="en-US" sz="4000" dirty="0"/>
              <a:t>Part 2</a:t>
            </a:r>
            <a:endParaRPr lang="en-US" sz="2800" dirty="0"/>
          </a:p>
        </p:txBody>
      </p:sp>
    </p:spTree>
    <p:extLst>
      <p:ext uri="{BB962C8B-B14F-4D97-AF65-F5344CB8AC3E}">
        <p14:creationId xmlns:p14="http://schemas.microsoft.com/office/powerpoint/2010/main" val="1150870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Henry Ward Beecher wrote, “It is defeat that turns bone to flint; it is defeat that turns gristle to muscle; it is defeat that makes men invincible. Do not then be afraid of defeat. You are never so near to victory as when defeated in a good cause.”</a:t>
            </a:r>
          </a:p>
        </p:txBody>
      </p:sp>
    </p:spTree>
    <p:extLst>
      <p:ext uri="{BB962C8B-B14F-4D97-AF65-F5344CB8AC3E}">
        <p14:creationId xmlns:p14="http://schemas.microsoft.com/office/powerpoint/2010/main" val="1279657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 B. Meyer once wrote, “We never test the resources of God until we attempt the impossible.” Restoring our nation may look impossible. But do not give up. Persevere. </a:t>
            </a:r>
          </a:p>
        </p:txBody>
      </p:sp>
    </p:spTree>
    <p:extLst>
      <p:ext uri="{BB962C8B-B14F-4D97-AF65-F5344CB8AC3E}">
        <p14:creationId xmlns:p14="http://schemas.microsoft.com/office/powerpoint/2010/main" val="2656256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solidFill>
                  <a:srgbClr val="FFFF99"/>
                </a:solidFill>
              </a:rPr>
              <a:t>5.21 </a:t>
            </a:r>
            <a:r>
              <a:rPr lang="en-US" sz="4000" dirty="0">
                <a:solidFill>
                  <a:srgbClr val="FFFF99"/>
                </a:solidFill>
              </a:rPr>
              <a:t>Cause us to return You, </a:t>
            </a:r>
            <a:r>
              <a:rPr lang="en-US" sz="4000" cap="small" dirty="0">
                <a:solidFill>
                  <a:srgbClr val="FFFF99"/>
                </a:solidFill>
              </a:rPr>
              <a:t>Adoni</a:t>
            </a:r>
            <a:r>
              <a:rPr lang="en-US" sz="4000" dirty="0">
                <a:solidFill>
                  <a:srgbClr val="FFFF99"/>
                </a:solidFill>
              </a:rPr>
              <a:t>, and we will return. Renew our days as of old.</a:t>
            </a:r>
          </a:p>
          <a:p>
            <a:pPr marL="0" indent="0" algn="r" rtl="1">
              <a:buNone/>
            </a:pPr>
            <a:r>
              <a:rPr lang="he-IL" sz="4000" b="1" dirty="0">
                <a:solidFill>
                  <a:srgbClr val="FFFF99"/>
                </a:solidFill>
                <a:latin typeface="David" panose="020E0502060401010101" pitchFamily="34" charset="-79"/>
                <a:cs typeface="David" panose="020E0502060401010101" pitchFamily="34" charset="-79"/>
              </a:rPr>
              <a:t>הֲשִׁיבֵנוּ יְיָ אֵלֶיךָ וְנָשׁוּבָה, חַדֵּשׁ יָמֵינוּ כְּקֶדֶם.</a:t>
            </a:r>
            <a:endParaRPr lang="he-IL" sz="6600" b="1" dirty="0">
              <a:solidFill>
                <a:srgbClr val="FFFF99"/>
              </a:solidFill>
              <a:latin typeface="David" panose="020E0502060401010101" pitchFamily="34" charset="-79"/>
              <a:cs typeface="David" panose="020E0502060401010101" pitchFamily="34" charset="-79"/>
            </a:endParaRPr>
          </a:p>
          <a:p>
            <a:pPr marL="0" indent="0" algn="l">
              <a:buNone/>
            </a:pPr>
            <a:r>
              <a:rPr lang="en-US" sz="4000" dirty="0" err="1">
                <a:solidFill>
                  <a:srgbClr val="FFFF99"/>
                </a:solidFill>
              </a:rPr>
              <a:t>Hashivenu</a:t>
            </a:r>
            <a:r>
              <a:rPr lang="en-US" sz="4000" dirty="0">
                <a:solidFill>
                  <a:srgbClr val="FFFF99"/>
                </a:solidFill>
              </a:rPr>
              <a:t>, </a:t>
            </a:r>
            <a:r>
              <a:rPr lang="en-US" sz="4000" dirty="0" err="1">
                <a:solidFill>
                  <a:srgbClr val="FFFF99"/>
                </a:solidFill>
              </a:rPr>
              <a:t>hashivenu</a:t>
            </a:r>
            <a:r>
              <a:rPr lang="en-US" sz="4000" dirty="0">
                <a:solidFill>
                  <a:srgbClr val="FFFF99"/>
                </a:solidFill>
              </a:rPr>
              <a:t>, Adoni </a:t>
            </a:r>
            <a:r>
              <a:rPr lang="en-US" sz="4000" dirty="0" err="1">
                <a:solidFill>
                  <a:srgbClr val="FFFF99"/>
                </a:solidFill>
              </a:rPr>
              <a:t>eilekha</a:t>
            </a:r>
            <a:r>
              <a:rPr lang="en-US" sz="4000" dirty="0">
                <a:solidFill>
                  <a:srgbClr val="FFFF99"/>
                </a:solidFill>
              </a:rPr>
              <a:t>, </a:t>
            </a:r>
            <a:r>
              <a:rPr lang="en-US" sz="4000" dirty="0" err="1">
                <a:solidFill>
                  <a:srgbClr val="FFFF99"/>
                </a:solidFill>
              </a:rPr>
              <a:t>v’nashuva</a:t>
            </a:r>
            <a:r>
              <a:rPr lang="en-US" sz="4000" dirty="0">
                <a:solidFill>
                  <a:srgbClr val="FFFF99"/>
                </a:solidFill>
              </a:rPr>
              <a:t>.</a:t>
            </a:r>
          </a:p>
          <a:p>
            <a:pPr marL="0" indent="0" algn="l">
              <a:buNone/>
            </a:pPr>
            <a:r>
              <a:rPr lang="en-US" sz="3900" dirty="0" err="1">
                <a:solidFill>
                  <a:srgbClr val="FFFF99"/>
                </a:solidFill>
              </a:rPr>
              <a:t>Khadesh</a:t>
            </a:r>
            <a:r>
              <a:rPr lang="en-US" sz="3900" dirty="0">
                <a:solidFill>
                  <a:srgbClr val="FFFF99"/>
                </a:solidFill>
              </a:rPr>
              <a:t>, </a:t>
            </a:r>
            <a:r>
              <a:rPr lang="en-US" sz="3900" dirty="0" err="1">
                <a:solidFill>
                  <a:srgbClr val="FFFF99"/>
                </a:solidFill>
              </a:rPr>
              <a:t>khadesh</a:t>
            </a:r>
            <a:r>
              <a:rPr lang="en-US" sz="3900" dirty="0">
                <a:solidFill>
                  <a:srgbClr val="FFFF99"/>
                </a:solidFill>
              </a:rPr>
              <a:t>, </a:t>
            </a:r>
            <a:r>
              <a:rPr lang="en-US" sz="3900" dirty="0" err="1">
                <a:solidFill>
                  <a:srgbClr val="FFFF99"/>
                </a:solidFill>
              </a:rPr>
              <a:t>yamenu</a:t>
            </a:r>
            <a:r>
              <a:rPr lang="en-US" sz="3900" dirty="0">
                <a:solidFill>
                  <a:srgbClr val="FFFF99"/>
                </a:solidFill>
              </a:rPr>
              <a:t> </a:t>
            </a:r>
            <a:r>
              <a:rPr lang="en-US" sz="3900" dirty="0" err="1">
                <a:solidFill>
                  <a:srgbClr val="FFFF99"/>
                </a:solidFill>
              </a:rPr>
              <a:t>k’kedem</a:t>
            </a:r>
            <a:r>
              <a:rPr lang="en-US" sz="3900" dirty="0">
                <a:solidFill>
                  <a:srgbClr val="FFFF99"/>
                </a:solidFill>
              </a:rPr>
              <a:t> </a:t>
            </a:r>
          </a:p>
        </p:txBody>
      </p:sp>
      <p:sp>
        <p:nvSpPr>
          <p:cNvPr id="2" name="Rectangle 1">
            <a:extLst>
              <a:ext uri="{FF2B5EF4-FFF2-40B4-BE49-F238E27FC236}">
                <a16:creationId xmlns:a16="http://schemas.microsoft.com/office/drawing/2014/main" id="{F3D006FE-4B21-4B11-927B-AC0C7ADAB437}"/>
              </a:ext>
            </a:extLst>
          </p:cNvPr>
          <p:cNvSpPr/>
          <p:nvPr/>
        </p:nvSpPr>
        <p:spPr bwMode="auto">
          <a:xfrm>
            <a:off x="7315200" y="2114550"/>
            <a:ext cx="1524000" cy="685800"/>
          </a:xfrm>
          <a:prstGeom prst="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3" name="Rectangle 2">
            <a:extLst>
              <a:ext uri="{FF2B5EF4-FFF2-40B4-BE49-F238E27FC236}">
                <a16:creationId xmlns:a16="http://schemas.microsoft.com/office/drawing/2014/main" id="{8332A2AB-BBD6-404A-8915-F77808FF91F8}"/>
              </a:ext>
            </a:extLst>
          </p:cNvPr>
          <p:cNvSpPr/>
          <p:nvPr/>
        </p:nvSpPr>
        <p:spPr bwMode="auto">
          <a:xfrm>
            <a:off x="304800" y="2876550"/>
            <a:ext cx="2514600" cy="533400"/>
          </a:xfrm>
          <a:prstGeom prst="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905800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917374"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Seven verb forms in Hebrew grammar, each has past, present, future</a:t>
            </a:r>
          </a:p>
        </p:txBody>
      </p:sp>
      <p:pic>
        <p:nvPicPr>
          <p:cNvPr id="3" name="Picture 2">
            <a:extLst>
              <a:ext uri="{FF2B5EF4-FFF2-40B4-BE49-F238E27FC236}">
                <a16:creationId xmlns:a16="http://schemas.microsoft.com/office/drawing/2014/main" id="{3180A113-C1B2-476E-8DB2-1FF17AABB7BF}"/>
              </a:ext>
            </a:extLst>
          </p:cNvPr>
          <p:cNvPicPr>
            <a:picLocks noChangeAspect="1"/>
          </p:cNvPicPr>
          <p:nvPr/>
        </p:nvPicPr>
        <p:blipFill>
          <a:blip r:embed="rId3"/>
          <a:stretch>
            <a:fillRect/>
          </a:stretch>
        </p:blipFill>
        <p:spPr>
          <a:xfrm>
            <a:off x="4222174" y="209551"/>
            <a:ext cx="4464626" cy="4724400"/>
          </a:xfrm>
          <a:prstGeom prst="rect">
            <a:avLst/>
          </a:prstGeom>
        </p:spPr>
      </p:pic>
      <p:sp>
        <p:nvSpPr>
          <p:cNvPr id="5" name="Rectangle 4">
            <a:extLst>
              <a:ext uri="{FF2B5EF4-FFF2-40B4-BE49-F238E27FC236}">
                <a16:creationId xmlns:a16="http://schemas.microsoft.com/office/drawing/2014/main" id="{E5A51149-BAF5-49CE-BB90-86B73C155E5F}"/>
              </a:ext>
            </a:extLst>
          </p:cNvPr>
          <p:cNvSpPr/>
          <p:nvPr/>
        </p:nvSpPr>
        <p:spPr bwMode="auto">
          <a:xfrm>
            <a:off x="4267200" y="3291840"/>
            <a:ext cx="4343400" cy="575310"/>
          </a:xfrm>
          <a:prstGeom prst="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552237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458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F3B0BB96-44B7-4306-BF3A-9CBDA978249F}"/>
              </a:ext>
            </a:extLst>
          </p:cNvPr>
          <p:cNvPicPr>
            <a:picLocks noChangeAspect="1"/>
          </p:cNvPicPr>
          <p:nvPr/>
        </p:nvPicPr>
        <p:blipFill>
          <a:blip r:embed="rId3"/>
          <a:stretch>
            <a:fillRect/>
          </a:stretch>
        </p:blipFill>
        <p:spPr>
          <a:xfrm>
            <a:off x="259974" y="1733550"/>
            <a:ext cx="8220118" cy="1162095"/>
          </a:xfrm>
          <a:prstGeom prst="rect">
            <a:avLst/>
          </a:prstGeom>
        </p:spPr>
      </p:pic>
    </p:spTree>
    <p:extLst>
      <p:ext uri="{BB962C8B-B14F-4D97-AF65-F5344CB8AC3E}">
        <p14:creationId xmlns:p14="http://schemas.microsoft.com/office/powerpoint/2010/main" val="1108380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descr="Proto-Austronesian Hebrew/Verbs - FrathWiki">
            <a:extLst>
              <a:ext uri="{FF2B5EF4-FFF2-40B4-BE49-F238E27FC236}">
                <a16:creationId xmlns:a16="http://schemas.microsoft.com/office/drawing/2014/main" id="{87D90926-86DF-4926-8A8E-0F3A6E809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350521"/>
            <a:ext cx="8194963" cy="450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450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solidFill>
                  <a:srgbClr val="FFFF99"/>
                </a:solidFill>
              </a:rPr>
              <a:t>5.21 </a:t>
            </a:r>
            <a:r>
              <a:rPr lang="en-US" sz="4000" dirty="0">
                <a:solidFill>
                  <a:srgbClr val="FFFF99"/>
                </a:solidFill>
              </a:rPr>
              <a:t>Cause us to return You, </a:t>
            </a:r>
            <a:r>
              <a:rPr lang="en-US" sz="4000" cap="small" dirty="0">
                <a:solidFill>
                  <a:srgbClr val="FFFF99"/>
                </a:solidFill>
              </a:rPr>
              <a:t>Adoni</a:t>
            </a:r>
            <a:r>
              <a:rPr lang="en-US" sz="4000" dirty="0">
                <a:solidFill>
                  <a:srgbClr val="FFFF99"/>
                </a:solidFill>
              </a:rPr>
              <a:t>, and we will return. Renew our days as of old.</a:t>
            </a:r>
          </a:p>
          <a:p>
            <a:pPr marL="0" indent="0" algn="r" rtl="1">
              <a:buNone/>
            </a:pPr>
            <a:r>
              <a:rPr lang="he-IL" sz="4000" b="1" dirty="0">
                <a:solidFill>
                  <a:srgbClr val="FFFF99"/>
                </a:solidFill>
                <a:latin typeface="David" panose="020E0502060401010101" pitchFamily="34" charset="-79"/>
                <a:cs typeface="David" panose="020E0502060401010101" pitchFamily="34" charset="-79"/>
              </a:rPr>
              <a:t>הֲשִׁיבֵנוּ יְיָ אֵלֶיךָ וְנָשׁוּבָה, חַדֵּשׁ יָמֵינוּ כְּקֶדֶם.</a:t>
            </a:r>
            <a:endParaRPr lang="he-IL" sz="6600" b="1" dirty="0">
              <a:solidFill>
                <a:srgbClr val="FFFF99"/>
              </a:solidFill>
              <a:latin typeface="David" panose="020E0502060401010101" pitchFamily="34" charset="-79"/>
              <a:cs typeface="David" panose="020E0502060401010101" pitchFamily="34" charset="-79"/>
            </a:endParaRPr>
          </a:p>
          <a:p>
            <a:pPr marL="0" indent="0" algn="l">
              <a:buNone/>
            </a:pPr>
            <a:r>
              <a:rPr lang="en-US" sz="4000" dirty="0" err="1">
                <a:solidFill>
                  <a:srgbClr val="FFFF99"/>
                </a:solidFill>
              </a:rPr>
              <a:t>Hashivenu</a:t>
            </a:r>
            <a:r>
              <a:rPr lang="en-US" sz="4000" dirty="0">
                <a:solidFill>
                  <a:srgbClr val="FFFF99"/>
                </a:solidFill>
              </a:rPr>
              <a:t>, </a:t>
            </a:r>
            <a:r>
              <a:rPr lang="en-US" sz="4000" dirty="0" err="1">
                <a:solidFill>
                  <a:srgbClr val="FFFF99"/>
                </a:solidFill>
              </a:rPr>
              <a:t>hashivenu</a:t>
            </a:r>
            <a:r>
              <a:rPr lang="en-US" sz="4000" dirty="0">
                <a:solidFill>
                  <a:srgbClr val="FFFF99"/>
                </a:solidFill>
              </a:rPr>
              <a:t>, Adoni </a:t>
            </a:r>
            <a:r>
              <a:rPr lang="en-US" sz="4000" dirty="0" err="1">
                <a:solidFill>
                  <a:srgbClr val="FFFF99"/>
                </a:solidFill>
              </a:rPr>
              <a:t>eilekha</a:t>
            </a:r>
            <a:r>
              <a:rPr lang="en-US" sz="4000" dirty="0">
                <a:solidFill>
                  <a:srgbClr val="FFFF99"/>
                </a:solidFill>
              </a:rPr>
              <a:t>, </a:t>
            </a:r>
            <a:r>
              <a:rPr lang="en-US" sz="4000" dirty="0" err="1">
                <a:solidFill>
                  <a:srgbClr val="FFFF99"/>
                </a:solidFill>
              </a:rPr>
              <a:t>v’nashuva</a:t>
            </a:r>
            <a:r>
              <a:rPr lang="en-US" sz="4000" dirty="0">
                <a:solidFill>
                  <a:srgbClr val="FFFF99"/>
                </a:solidFill>
              </a:rPr>
              <a:t>.</a:t>
            </a:r>
          </a:p>
          <a:p>
            <a:pPr marL="0" indent="0" algn="l">
              <a:buNone/>
            </a:pPr>
            <a:r>
              <a:rPr lang="en-US" sz="3900" dirty="0" err="1">
                <a:solidFill>
                  <a:srgbClr val="FFFF99"/>
                </a:solidFill>
              </a:rPr>
              <a:t>Khadesh</a:t>
            </a:r>
            <a:r>
              <a:rPr lang="en-US" sz="3900" dirty="0">
                <a:solidFill>
                  <a:srgbClr val="FFFF99"/>
                </a:solidFill>
              </a:rPr>
              <a:t>, </a:t>
            </a:r>
            <a:r>
              <a:rPr lang="en-US" sz="3900" dirty="0" err="1">
                <a:solidFill>
                  <a:srgbClr val="FFFF99"/>
                </a:solidFill>
              </a:rPr>
              <a:t>khadesh</a:t>
            </a:r>
            <a:r>
              <a:rPr lang="en-US" sz="3900" dirty="0">
                <a:solidFill>
                  <a:srgbClr val="FFFF99"/>
                </a:solidFill>
              </a:rPr>
              <a:t>, </a:t>
            </a:r>
            <a:r>
              <a:rPr lang="en-US" sz="3900" dirty="0" err="1">
                <a:solidFill>
                  <a:srgbClr val="FFFF99"/>
                </a:solidFill>
              </a:rPr>
              <a:t>yamenu</a:t>
            </a:r>
            <a:r>
              <a:rPr lang="en-US" sz="3900" dirty="0">
                <a:solidFill>
                  <a:srgbClr val="FFFF99"/>
                </a:solidFill>
              </a:rPr>
              <a:t> </a:t>
            </a:r>
            <a:r>
              <a:rPr lang="en-US" sz="3900" dirty="0" err="1">
                <a:solidFill>
                  <a:srgbClr val="FFFF99"/>
                </a:solidFill>
              </a:rPr>
              <a:t>k’kedem</a:t>
            </a:r>
            <a:r>
              <a:rPr lang="en-US" sz="3900" dirty="0">
                <a:solidFill>
                  <a:srgbClr val="FFFF99"/>
                </a:solidFill>
              </a:rPr>
              <a:t> </a:t>
            </a:r>
          </a:p>
        </p:txBody>
      </p:sp>
    </p:spTree>
    <p:extLst>
      <p:ext uri="{BB962C8B-B14F-4D97-AF65-F5344CB8AC3E}">
        <p14:creationId xmlns:p14="http://schemas.microsoft.com/office/powerpoint/2010/main" val="1191762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3" name="Picture 2">
            <a:extLst>
              <a:ext uri="{FF2B5EF4-FFF2-40B4-BE49-F238E27FC236}">
                <a16:creationId xmlns:a16="http://schemas.microsoft.com/office/drawing/2014/main" id="{2E092E57-891A-4FF7-87EC-1699509D7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5021C86C-991E-4D85-8282-14E6C818111A}"/>
              </a:ext>
            </a:extLst>
          </p:cNvPr>
          <p:cNvSpPr txBox="1"/>
          <p:nvPr/>
        </p:nvSpPr>
        <p:spPr>
          <a:xfrm>
            <a:off x="838200" y="514350"/>
            <a:ext cx="7682873" cy="144655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30000" noProof="0" dirty="0" err="1">
                <a:ln>
                  <a:noFill/>
                </a:ln>
                <a:solidFill>
                  <a:srgbClr val="FFFFFF"/>
                </a:solidFill>
                <a:effectLst/>
                <a:uLnTx/>
                <a:uFillTx/>
                <a:latin typeface="Arial Rounded MT Bold" pitchFamily="34" charset="0"/>
                <a:ea typeface="+mn-ea"/>
                <a:cs typeface="Arial" charset="0"/>
              </a:rPr>
              <a:t>Eikhah</a:t>
            </a:r>
            <a:r>
              <a:rPr kumimoji="0" lang="en-US" sz="4000" b="0" i="0" u="none" strike="noStrike" kern="1200" cap="none" spc="0" normalizeH="0" baseline="30000" noProof="0" dirty="0">
                <a:ln>
                  <a:noFill/>
                </a:ln>
                <a:solidFill>
                  <a:srgbClr val="FFFFFF"/>
                </a:solidFill>
                <a:effectLst/>
                <a:uLnTx/>
                <a:uFillTx/>
                <a:latin typeface="Arial Rounded MT Bold" pitchFamily="34" charset="0"/>
                <a:ea typeface="+mn-ea"/>
                <a:cs typeface="Arial" charset="0"/>
              </a:rPr>
              <a:t>/ Lam. 5.21  </a:t>
            </a:r>
            <a:r>
              <a:rPr kumimoji="0" lang="he-IL" sz="4800" b="1" i="0" u="none" strike="noStrike" kern="1200" cap="none" spc="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הֲשִׁיבֵנוּ</a:t>
            </a: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 </a:t>
            </a:r>
            <a:r>
              <a:rPr kumimoji="0" lang="en-US" sz="4000" b="0" i="1"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Hashivenu</a:t>
            </a:r>
            <a:endParaRPr kumimoji="0" lang="en-US" sz="4000" b="0" i="1"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
        <p:nvSpPr>
          <p:cNvPr id="2" name="TextBox 1">
            <a:extLst>
              <a:ext uri="{FF2B5EF4-FFF2-40B4-BE49-F238E27FC236}">
                <a16:creationId xmlns:a16="http://schemas.microsoft.com/office/drawing/2014/main" id="{2A3C13F8-D204-4CAE-9A8A-9DF253A9E323}"/>
              </a:ext>
            </a:extLst>
          </p:cNvPr>
          <p:cNvSpPr txBox="1"/>
          <p:nvPr/>
        </p:nvSpPr>
        <p:spPr>
          <a:xfrm>
            <a:off x="1812634" y="4019550"/>
            <a:ext cx="1655774" cy="707886"/>
          </a:xfrm>
          <a:prstGeom prst="rect">
            <a:avLst/>
          </a:prstGeom>
          <a:noFill/>
        </p:spPr>
        <p:txBody>
          <a:bodyPr wrap="none" rtlCol="0">
            <a:spAutoFit/>
          </a:bodyPr>
          <a:lstStyle/>
          <a:p>
            <a:pPr algn="l"/>
            <a:r>
              <a:rPr lang="en-US" dirty="0"/>
              <a:t>Part 2</a:t>
            </a:r>
          </a:p>
        </p:txBody>
      </p:sp>
    </p:spTree>
    <p:extLst>
      <p:ext uri="{BB962C8B-B14F-4D97-AF65-F5344CB8AC3E}">
        <p14:creationId xmlns:p14="http://schemas.microsoft.com/office/powerpoint/2010/main" val="2123216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Outline  Tisha </a:t>
            </a:r>
            <a:r>
              <a:rPr lang="en-US" sz="4000" dirty="0" err="1"/>
              <a:t>B’Av</a:t>
            </a:r>
            <a:r>
              <a:rPr lang="en-US" sz="4000" dirty="0"/>
              <a:t> part 2</a:t>
            </a:r>
          </a:p>
          <a:p>
            <a:pPr marL="517525" indent="-517525">
              <a:buFont typeface="+mj-lt"/>
              <a:buAutoNum type="arabicPeriod"/>
            </a:pPr>
            <a:r>
              <a:rPr lang="en-US" sz="4000" dirty="0">
                <a:solidFill>
                  <a:schemeClr val="bg1">
                    <a:lumMod val="50000"/>
                  </a:schemeClr>
                </a:solidFill>
              </a:rPr>
              <a:t>Conquest </a:t>
            </a:r>
            <a:r>
              <a:rPr lang="en-US" sz="4000" dirty="0">
                <a:solidFill>
                  <a:schemeClr val="bg1">
                    <a:lumMod val="50000"/>
                  </a:schemeClr>
                </a:solidFill>
                <a:sym typeface="Wingdings" panose="05000000000000000000" pitchFamily="2" charset="2"/>
              </a:rPr>
              <a:t> famine</a:t>
            </a:r>
          </a:p>
          <a:p>
            <a:pPr marL="517525" indent="-517525">
              <a:buFont typeface="+mj-lt"/>
              <a:buAutoNum type="arabicPeriod"/>
            </a:pPr>
            <a:r>
              <a:rPr lang="en-US" sz="4000" dirty="0">
                <a:solidFill>
                  <a:schemeClr val="bg1">
                    <a:lumMod val="50000"/>
                  </a:schemeClr>
                </a:solidFill>
                <a:sym typeface="Wingdings" panose="05000000000000000000" pitchFamily="2" charset="2"/>
              </a:rPr>
              <a:t>Hope</a:t>
            </a:r>
          </a:p>
          <a:p>
            <a:pPr marL="517525" indent="-517525">
              <a:buFont typeface="+mj-lt"/>
              <a:buAutoNum type="arabicPeriod"/>
            </a:pPr>
            <a:r>
              <a:rPr lang="en-US" sz="4000" dirty="0">
                <a:solidFill>
                  <a:schemeClr val="bg1">
                    <a:lumMod val="50000"/>
                  </a:schemeClr>
                </a:solidFill>
                <a:sym typeface="Wingdings" panose="05000000000000000000" pitchFamily="2" charset="2"/>
              </a:rPr>
              <a:t>Means to Hope</a:t>
            </a:r>
          </a:p>
          <a:p>
            <a:pPr marL="738507" lvl="1" indent="-571500"/>
            <a:r>
              <a:rPr lang="en-US" sz="4000" dirty="0">
                <a:solidFill>
                  <a:schemeClr val="bg1">
                    <a:lumMod val="50000"/>
                  </a:schemeClr>
                </a:solidFill>
                <a:sym typeface="Wingdings" panose="05000000000000000000" pitchFamily="2" charset="2"/>
              </a:rPr>
              <a:t>Prayer</a:t>
            </a:r>
          </a:p>
          <a:p>
            <a:pPr marL="738507" lvl="1" indent="-571500"/>
            <a:r>
              <a:rPr lang="en-US" sz="4000" dirty="0">
                <a:solidFill>
                  <a:schemeClr val="bg1">
                    <a:lumMod val="50000"/>
                  </a:schemeClr>
                </a:solidFill>
                <a:sym typeface="Wingdings" panose="05000000000000000000" pitchFamily="2" charset="2"/>
              </a:rPr>
              <a:t>Repentance</a:t>
            </a:r>
          </a:p>
          <a:p>
            <a:pPr marL="742950" indent="-742950">
              <a:buFont typeface="+mj-lt"/>
              <a:buAutoNum type="arabicPeriod"/>
            </a:pPr>
            <a:r>
              <a:rPr lang="en-US" sz="4000" dirty="0">
                <a:solidFill>
                  <a:srgbClr val="FFFF66"/>
                </a:solidFill>
              </a:rPr>
              <a:t>Some victories, with opposition</a:t>
            </a:r>
          </a:p>
          <a:p>
            <a:pPr marL="0" indent="0">
              <a:buNone/>
            </a:pPr>
            <a:endParaRPr lang="en-US" sz="4000" dirty="0"/>
          </a:p>
        </p:txBody>
      </p:sp>
    </p:spTree>
    <p:extLst>
      <p:ext uri="{BB962C8B-B14F-4D97-AF65-F5344CB8AC3E}">
        <p14:creationId xmlns:p14="http://schemas.microsoft.com/office/powerpoint/2010/main" val="1422457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Some Tisha </a:t>
            </a:r>
            <a:r>
              <a:rPr lang="en-US" sz="4000" dirty="0" err="1"/>
              <a:t>B’Av</a:t>
            </a:r>
            <a:r>
              <a:rPr lang="en-US" sz="4000" dirty="0"/>
              <a:t> related good news!</a:t>
            </a:r>
          </a:p>
        </p:txBody>
      </p:sp>
    </p:spTree>
    <p:extLst>
      <p:ext uri="{BB962C8B-B14F-4D97-AF65-F5344CB8AC3E}">
        <p14:creationId xmlns:p14="http://schemas.microsoft.com/office/powerpoint/2010/main" val="1981310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Tisha </a:t>
            </a:r>
            <a:r>
              <a:rPr lang="en-US" sz="4000" dirty="0" err="1"/>
              <a:t>B’Av</a:t>
            </a:r>
            <a:r>
              <a:rPr lang="en-US" sz="4000" dirty="0"/>
              <a:t> commemorates the pattern of sin and wrath, and is the paramount expression of repentance.  </a:t>
            </a:r>
          </a:p>
        </p:txBody>
      </p:sp>
    </p:spTree>
    <p:extLst>
      <p:ext uri="{BB962C8B-B14F-4D97-AF65-F5344CB8AC3E}">
        <p14:creationId xmlns:p14="http://schemas.microsoft.com/office/powerpoint/2010/main" val="864550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Church of England has confirmed it will officially apologize for the church’s involvement in the expulsion of Jews from medieval England, the Telegraph reports. Jewish groups have welcomed the move.</a:t>
            </a:r>
          </a:p>
          <a:p>
            <a:pPr marL="0" indent="0">
              <a:buNone/>
            </a:pPr>
            <a:endParaRPr lang="en-US" sz="4000" dirty="0"/>
          </a:p>
          <a:p>
            <a:pPr marL="0" indent="0">
              <a:buNone/>
            </a:pPr>
            <a:endParaRPr lang="en-US" sz="4000" dirty="0"/>
          </a:p>
        </p:txBody>
      </p:sp>
    </p:spTree>
    <p:extLst>
      <p:ext uri="{BB962C8B-B14F-4D97-AF65-F5344CB8AC3E}">
        <p14:creationId xmlns:p14="http://schemas.microsoft.com/office/powerpoint/2010/main" val="618742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2050" name="Picture 2" descr="Church of England to hold 'act of repentance' for historic ...">
            <a:extLst>
              <a:ext uri="{FF2B5EF4-FFF2-40B4-BE49-F238E27FC236}">
                <a16:creationId xmlns:a16="http://schemas.microsoft.com/office/drawing/2014/main" id="{ED2CD8EB-99B0-4F6E-BABC-2FA72DD6F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69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church’s General Synod legislative body said on Monday it is planning to offer an “act of repentance” for supporting historic </a:t>
            </a:r>
            <a:r>
              <a:rPr lang="en-US" sz="4000" dirty="0" err="1"/>
              <a:t>anti-semitic</a:t>
            </a:r>
            <a:r>
              <a:rPr lang="en-US" sz="4000" dirty="0"/>
              <a:t> legislation such as forcing Jews to wear identification badges and barring them from certain professions, </a:t>
            </a:r>
          </a:p>
        </p:txBody>
      </p:sp>
    </p:spTree>
    <p:extLst>
      <p:ext uri="{BB962C8B-B14F-4D97-AF65-F5344CB8AC3E}">
        <p14:creationId xmlns:p14="http://schemas.microsoft.com/office/powerpoint/2010/main" val="24079477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Telegraph reports. These laws ultimately led to the expulsion of Jews from England on July 18, 1290, Tisha </a:t>
            </a:r>
            <a:r>
              <a:rPr lang="en-US" sz="4000" dirty="0" err="1"/>
              <a:t>B’Av</a:t>
            </a:r>
            <a:endParaRPr lang="en-US" sz="4000" dirty="0"/>
          </a:p>
          <a:p>
            <a:pPr marL="0" indent="0">
              <a:buNone/>
            </a:pPr>
            <a:endParaRPr lang="en-US" sz="4000" dirty="0"/>
          </a:p>
        </p:txBody>
      </p:sp>
    </p:spTree>
    <p:extLst>
      <p:ext uri="{BB962C8B-B14F-4D97-AF65-F5344CB8AC3E}">
        <p14:creationId xmlns:p14="http://schemas.microsoft.com/office/powerpoint/2010/main" val="2854983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4093756"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The truth about the Silwan evictions that allegedly started the recent Gaza War.</a:t>
            </a:r>
          </a:p>
        </p:txBody>
      </p:sp>
      <p:pic>
        <p:nvPicPr>
          <p:cNvPr id="3" name="Picture 2">
            <a:extLst>
              <a:ext uri="{FF2B5EF4-FFF2-40B4-BE49-F238E27FC236}">
                <a16:creationId xmlns:a16="http://schemas.microsoft.com/office/drawing/2014/main" id="{EA20B510-A3E1-44FA-98F3-57570E582AB3}"/>
              </a:ext>
            </a:extLst>
          </p:cNvPr>
          <p:cNvPicPr>
            <a:picLocks noChangeAspect="1"/>
          </p:cNvPicPr>
          <p:nvPr/>
        </p:nvPicPr>
        <p:blipFill>
          <a:blip r:embed="rId3"/>
          <a:stretch>
            <a:fillRect/>
          </a:stretch>
        </p:blipFill>
        <p:spPr>
          <a:xfrm>
            <a:off x="4398556" y="0"/>
            <a:ext cx="4745444" cy="5143500"/>
          </a:xfrm>
          <a:prstGeom prst="rect">
            <a:avLst/>
          </a:prstGeom>
        </p:spPr>
      </p:pic>
    </p:spTree>
    <p:extLst>
      <p:ext uri="{BB962C8B-B14F-4D97-AF65-F5344CB8AC3E}">
        <p14:creationId xmlns:p14="http://schemas.microsoft.com/office/powerpoint/2010/main" val="272069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A0E23565-673C-44AB-9079-DEEE113B1056}"/>
              </a:ext>
            </a:extLst>
          </p:cNvPr>
          <p:cNvPicPr>
            <a:picLocks noChangeAspect="1"/>
          </p:cNvPicPr>
          <p:nvPr/>
        </p:nvPicPr>
        <p:blipFill>
          <a:blip r:embed="rId3"/>
          <a:stretch>
            <a:fillRect/>
          </a:stretch>
        </p:blipFill>
        <p:spPr>
          <a:xfrm>
            <a:off x="282163" y="0"/>
            <a:ext cx="8579674" cy="5143500"/>
          </a:xfrm>
          <a:prstGeom prst="rect">
            <a:avLst/>
          </a:prstGeom>
        </p:spPr>
      </p:pic>
    </p:spTree>
    <p:extLst>
      <p:ext uri="{BB962C8B-B14F-4D97-AF65-F5344CB8AC3E}">
        <p14:creationId xmlns:p14="http://schemas.microsoft.com/office/powerpoint/2010/main" val="1663043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8"/>
            <a:ext cx="4495800" cy="20190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Skyline Church, San Diego</a:t>
            </a:r>
          </a:p>
        </p:txBody>
      </p:sp>
      <p:pic>
        <p:nvPicPr>
          <p:cNvPr id="3074" name="Picture 2">
            <a:extLst>
              <a:ext uri="{FF2B5EF4-FFF2-40B4-BE49-F238E27FC236}">
                <a16:creationId xmlns:a16="http://schemas.microsoft.com/office/drawing/2014/main" id="{70FA74D3-271F-4FFF-94A3-463F5223F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4761"/>
            <a:ext cx="9144000" cy="2803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kyline-church-11 - Stadium Seating Enterprises">
            <a:extLst>
              <a:ext uri="{FF2B5EF4-FFF2-40B4-BE49-F238E27FC236}">
                <a16:creationId xmlns:a16="http://schemas.microsoft.com/office/drawing/2014/main" id="{F27D74A1-30DA-44BA-93E7-A9EBE3FE2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2862"/>
            <a:ext cx="4343400" cy="1908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0166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932868"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Rosemary Schindler </a:t>
            </a:r>
            <a:r>
              <a:rPr lang="en-US" sz="4000" dirty="0" err="1"/>
              <a:t>Garlow</a:t>
            </a:r>
            <a:r>
              <a:rPr lang="en-US" sz="4000" dirty="0"/>
              <a:t> &amp; Dr. Jim </a:t>
            </a:r>
            <a:r>
              <a:rPr lang="en-US" sz="4000" dirty="0" err="1"/>
              <a:t>Garlow</a:t>
            </a:r>
            <a:endParaRPr lang="en-US" sz="4000" dirty="0"/>
          </a:p>
        </p:txBody>
      </p:sp>
      <p:pic>
        <p:nvPicPr>
          <p:cNvPr id="3" name="Picture 2">
            <a:extLst>
              <a:ext uri="{FF2B5EF4-FFF2-40B4-BE49-F238E27FC236}">
                <a16:creationId xmlns:a16="http://schemas.microsoft.com/office/drawing/2014/main" id="{4643B069-9B75-486C-A14C-53F372D24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668" y="-6224"/>
            <a:ext cx="5910104" cy="5143500"/>
          </a:xfrm>
          <a:prstGeom prst="rect">
            <a:avLst/>
          </a:prstGeom>
        </p:spPr>
      </p:pic>
    </p:spTree>
    <p:extLst>
      <p:ext uri="{BB962C8B-B14F-4D97-AF65-F5344CB8AC3E}">
        <p14:creationId xmlns:p14="http://schemas.microsoft.com/office/powerpoint/2010/main" val="274570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bird: Environmentalists claimed that there were two birds (not two species) – California Black Tailed Gnatcatchers – that were on the property and were endangered. Later it was admitted that they were not endangered, </a:t>
            </a:r>
          </a:p>
        </p:txBody>
      </p:sp>
    </p:spTree>
    <p:extLst>
      <p:ext uri="{BB962C8B-B14F-4D97-AF65-F5344CB8AC3E}">
        <p14:creationId xmlns:p14="http://schemas.microsoft.com/office/powerpoint/2010/main" val="927149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Later it was admitted that they were not endangered, but rather governmental officials had only counted the ones on the US side of the border, not those on the Mexico side, where most of the birds lived. The two birds cost us millions of dollars. </a:t>
            </a:r>
          </a:p>
        </p:txBody>
      </p:sp>
    </p:spTree>
    <p:extLst>
      <p:ext uri="{BB962C8B-B14F-4D97-AF65-F5344CB8AC3E}">
        <p14:creationId xmlns:p14="http://schemas.microsoft.com/office/powerpoint/2010/main" val="86176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Outline  Tisha </a:t>
            </a:r>
            <a:r>
              <a:rPr lang="en-US" sz="4000" dirty="0" err="1"/>
              <a:t>B’Av</a:t>
            </a:r>
            <a:r>
              <a:rPr lang="en-US" sz="4000" dirty="0"/>
              <a:t> part 2</a:t>
            </a:r>
          </a:p>
          <a:p>
            <a:pPr marL="517525" indent="-517525">
              <a:buFont typeface="+mj-lt"/>
              <a:buAutoNum type="arabicPeriod"/>
            </a:pPr>
            <a:r>
              <a:rPr lang="en-US" sz="4000" dirty="0">
                <a:solidFill>
                  <a:srgbClr val="FFFF66"/>
                </a:solidFill>
              </a:rPr>
              <a:t>Conquest </a:t>
            </a:r>
            <a:r>
              <a:rPr lang="en-US" sz="4000" dirty="0">
                <a:solidFill>
                  <a:srgbClr val="FFFF66"/>
                </a:solidFill>
                <a:sym typeface="Wingdings" panose="05000000000000000000" pitchFamily="2" charset="2"/>
              </a:rPr>
              <a:t> famine</a:t>
            </a:r>
          </a:p>
          <a:p>
            <a:pPr marL="517525" indent="-517525">
              <a:buFont typeface="+mj-lt"/>
              <a:buAutoNum type="arabicPeriod"/>
            </a:pPr>
            <a:r>
              <a:rPr lang="en-US" sz="4000" dirty="0">
                <a:solidFill>
                  <a:schemeClr val="bg1">
                    <a:lumMod val="50000"/>
                  </a:schemeClr>
                </a:solidFill>
                <a:sym typeface="Wingdings" panose="05000000000000000000" pitchFamily="2" charset="2"/>
              </a:rPr>
              <a:t>Hope</a:t>
            </a:r>
          </a:p>
          <a:p>
            <a:pPr marL="517525" indent="-517525">
              <a:buFont typeface="+mj-lt"/>
              <a:buAutoNum type="arabicPeriod"/>
            </a:pPr>
            <a:r>
              <a:rPr lang="en-US" sz="4000" dirty="0">
                <a:solidFill>
                  <a:schemeClr val="bg1">
                    <a:lumMod val="50000"/>
                  </a:schemeClr>
                </a:solidFill>
                <a:sym typeface="Wingdings" panose="05000000000000000000" pitchFamily="2" charset="2"/>
              </a:rPr>
              <a:t>Means to Hope</a:t>
            </a:r>
          </a:p>
          <a:p>
            <a:pPr marL="738507" lvl="1" indent="-571500"/>
            <a:r>
              <a:rPr lang="en-US" sz="4000" dirty="0">
                <a:solidFill>
                  <a:schemeClr val="bg1">
                    <a:lumMod val="50000"/>
                  </a:schemeClr>
                </a:solidFill>
                <a:sym typeface="Wingdings" panose="05000000000000000000" pitchFamily="2" charset="2"/>
              </a:rPr>
              <a:t>Prayer</a:t>
            </a:r>
          </a:p>
          <a:p>
            <a:pPr marL="738507" lvl="1" indent="-571500"/>
            <a:r>
              <a:rPr lang="en-US" sz="4000" dirty="0">
                <a:solidFill>
                  <a:schemeClr val="bg1">
                    <a:lumMod val="50000"/>
                  </a:schemeClr>
                </a:solidFill>
                <a:sym typeface="Wingdings" panose="05000000000000000000" pitchFamily="2" charset="2"/>
              </a:rPr>
              <a:t>Repentance</a:t>
            </a:r>
          </a:p>
          <a:p>
            <a:pPr marL="742950" indent="-742950">
              <a:buFont typeface="+mj-lt"/>
              <a:buAutoNum type="arabicPeriod"/>
            </a:pPr>
            <a:r>
              <a:rPr lang="en-US" sz="4000" dirty="0">
                <a:solidFill>
                  <a:schemeClr val="bg1">
                    <a:lumMod val="50000"/>
                  </a:schemeClr>
                </a:solidFill>
              </a:rPr>
              <a:t>Some victories, with opposition</a:t>
            </a:r>
          </a:p>
          <a:p>
            <a:pPr marL="0" indent="0">
              <a:buNone/>
            </a:pPr>
            <a:endParaRPr lang="en-US" sz="4000" dirty="0"/>
          </a:p>
        </p:txBody>
      </p:sp>
    </p:spTree>
    <p:extLst>
      <p:ext uri="{BB962C8B-B14F-4D97-AF65-F5344CB8AC3E}">
        <p14:creationId xmlns:p14="http://schemas.microsoft.com/office/powerpoint/2010/main" val="3681445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bush: There were laws that we could not build where the coastal sage bush was growing, or as one person stated it, “might someday grow.” That halted our building extensively. </a:t>
            </a:r>
          </a:p>
        </p:txBody>
      </p:sp>
    </p:spTree>
    <p:extLst>
      <p:ext uri="{BB962C8B-B14F-4D97-AF65-F5344CB8AC3E}">
        <p14:creationId xmlns:p14="http://schemas.microsoft.com/office/powerpoint/2010/main" val="720792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road: A state highway was slated to someday run through the property. It took years to get this plan changed. </a:t>
            </a:r>
          </a:p>
        </p:txBody>
      </p:sp>
    </p:spTree>
    <p:extLst>
      <p:ext uri="{BB962C8B-B14F-4D97-AF65-F5344CB8AC3E}">
        <p14:creationId xmlns:p14="http://schemas.microsoft.com/office/powerpoint/2010/main" val="3876930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rock: A darkened rock, in the minds of some, that some native American’s had started a bonfire 6,000 years ago. This “darkened” rock required us to hire 29 archeological digs – with spoons and toothbrushes – the last of which cost $29,000.</a:t>
            </a:r>
          </a:p>
        </p:txBody>
      </p:sp>
    </p:spTree>
    <p:extLst>
      <p:ext uri="{BB962C8B-B14F-4D97-AF65-F5344CB8AC3E}">
        <p14:creationId xmlns:p14="http://schemas.microsoft.com/office/powerpoint/2010/main" val="17694017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The shard: A pottery shard the size of a thumbnail was found, convincing some bureaucrats that there had evidently been </a:t>
            </a:r>
            <a:r>
              <a:rPr lang="en-US" sz="4000" dirty="0" err="1"/>
              <a:t>Jamacha</a:t>
            </a:r>
            <a:r>
              <a:rPr lang="en-US" sz="4000" dirty="0"/>
              <a:t> Indians living on this land possibly 1,000 years ago. Therefore, we had to put down a “geo-mat” and a “soil cap” over this area (in case there might be more shards down there) and we lost – for perpetuity the right to have a parking lot over those areas.</a:t>
            </a:r>
          </a:p>
        </p:txBody>
      </p:sp>
    </p:spTree>
    <p:extLst>
      <p:ext uri="{BB962C8B-B14F-4D97-AF65-F5344CB8AC3E}">
        <p14:creationId xmlns:p14="http://schemas.microsoft.com/office/powerpoint/2010/main" val="28772699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The light: Our light poles in the parking lot were to be anywhere from fourteen to twenty feet tall. However, it was claimed that we would create “light pollution” for an observatory, located over 50 miles away. The bureaucrats insisted that we make our light poles three feet tall. That might work great if your cars are six inches tall!</a:t>
            </a:r>
          </a:p>
        </p:txBody>
      </p:sp>
    </p:spTree>
    <p:extLst>
      <p:ext uri="{BB962C8B-B14F-4D97-AF65-F5344CB8AC3E}">
        <p14:creationId xmlns:p14="http://schemas.microsoft.com/office/powerpoint/2010/main" val="769754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expansion: We were required by the State of California to widen highway 94 in front of our property and pay for traffic lights. Widening: $2,000,000. Traffic lights: $25,000.</a:t>
            </a:r>
          </a:p>
        </p:txBody>
      </p:sp>
    </p:spTree>
    <p:extLst>
      <p:ext uri="{BB962C8B-B14F-4D97-AF65-F5344CB8AC3E}">
        <p14:creationId xmlns:p14="http://schemas.microsoft.com/office/powerpoint/2010/main" val="12271927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design: Earthquake laws changed on January 1 of that year, before we could get construction underway. Additional steel required: $856,000.</a:t>
            </a:r>
          </a:p>
        </p:txBody>
      </p:sp>
    </p:spTree>
    <p:extLst>
      <p:ext uri="{BB962C8B-B14F-4D97-AF65-F5344CB8AC3E}">
        <p14:creationId xmlns:p14="http://schemas.microsoft.com/office/powerpoint/2010/main" val="28148246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truck: In order for the Fire Department to sign off on our building, we had to make a “voluntary” contribution to the purchase of a new fire truck, amounting to $12,000. This “voluntary” practice was later stopped. </a:t>
            </a:r>
          </a:p>
        </p:txBody>
      </p:sp>
    </p:spTree>
    <p:extLst>
      <p:ext uri="{BB962C8B-B14F-4D97-AF65-F5344CB8AC3E}">
        <p14:creationId xmlns:p14="http://schemas.microsoft.com/office/powerpoint/2010/main" val="1397477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 tragedy: With all the changes, and with all the litigation issues, we had a project manager who was managing our property. He did great work. But unknown to us, he had deep personal problems in his private life and took his life. We were stunned.</a:t>
            </a:r>
          </a:p>
        </p:txBody>
      </p:sp>
    </p:spTree>
    <p:extLst>
      <p:ext uri="{BB962C8B-B14F-4D97-AF65-F5344CB8AC3E}">
        <p14:creationId xmlns:p14="http://schemas.microsoft.com/office/powerpoint/2010/main" val="9725760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May I ask you to make a declaration? Here it is: “I can persevere. Our nation can be turned. I will not give up on America. I will never give up. Nothing will dissuade me from doing that which God has called me to be or to do. I will persevere for my country.”</a:t>
            </a:r>
          </a:p>
        </p:txBody>
      </p:sp>
    </p:spTree>
    <p:extLst>
      <p:ext uri="{BB962C8B-B14F-4D97-AF65-F5344CB8AC3E}">
        <p14:creationId xmlns:p14="http://schemas.microsoft.com/office/powerpoint/2010/main" val="1632304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Vayikra/Lev 26.27-29  </a:t>
            </a:r>
            <a:r>
              <a:rPr lang="en-US" sz="4000" dirty="0"/>
              <a:t>“Yet if in spite of this you will not listen to Me but walk contrary to Me, then I will walk contrary to you in wrath. So </a:t>
            </a:r>
            <a:r>
              <a:rPr lang="en-US" sz="4000" u="sng" dirty="0">
                <a:solidFill>
                  <a:srgbClr val="FFFF66"/>
                </a:solidFill>
              </a:rPr>
              <a:t>I will chastise you seven times for your sins</a:t>
            </a:r>
            <a:r>
              <a:rPr lang="en-US" sz="4000" dirty="0"/>
              <a:t>. You will eat the flesh of your sons and you will eat the flesh of your daughters.</a:t>
            </a:r>
          </a:p>
          <a:p>
            <a:pPr marL="0" indent="0">
              <a:buNone/>
            </a:pPr>
            <a:endParaRPr lang="en-US" sz="1900" dirty="0"/>
          </a:p>
          <a:p>
            <a:pPr marL="0" indent="0">
              <a:buNone/>
            </a:pPr>
            <a:r>
              <a:rPr lang="en-US" sz="4000" dirty="0"/>
              <a:t>7 x 7 x 7 x 7  = 7</a:t>
            </a:r>
            <a:r>
              <a:rPr lang="en-US" sz="4000" baseline="30000" dirty="0"/>
              <a:t>4 </a:t>
            </a:r>
            <a:r>
              <a:rPr lang="en-US" sz="4000" dirty="0"/>
              <a:t>= </a:t>
            </a:r>
            <a:r>
              <a:rPr lang="en-US" sz="4000" u="sng" dirty="0">
                <a:solidFill>
                  <a:srgbClr val="FFFF99"/>
                </a:solidFill>
              </a:rPr>
              <a:t>2401 fold</a:t>
            </a:r>
          </a:p>
        </p:txBody>
      </p:sp>
    </p:spTree>
    <p:extLst>
      <p:ext uri="{BB962C8B-B14F-4D97-AF65-F5344CB8AC3E}">
        <p14:creationId xmlns:p14="http://schemas.microsoft.com/office/powerpoint/2010/main" val="35844131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solidFill>
                  <a:srgbClr val="FFFF99"/>
                </a:solidFill>
              </a:rPr>
              <a:t>5.21 </a:t>
            </a:r>
            <a:r>
              <a:rPr lang="en-US" sz="4000" dirty="0">
                <a:solidFill>
                  <a:srgbClr val="FFFF99"/>
                </a:solidFill>
              </a:rPr>
              <a:t>Cause us to return You, </a:t>
            </a:r>
            <a:r>
              <a:rPr lang="en-US" sz="4000" cap="small" dirty="0">
                <a:solidFill>
                  <a:srgbClr val="FFFF99"/>
                </a:solidFill>
              </a:rPr>
              <a:t>Adoni</a:t>
            </a:r>
            <a:r>
              <a:rPr lang="en-US" sz="4000" dirty="0">
                <a:solidFill>
                  <a:srgbClr val="FFFF99"/>
                </a:solidFill>
              </a:rPr>
              <a:t>, and we will return. Renew our days as of old.</a:t>
            </a:r>
          </a:p>
          <a:p>
            <a:pPr marL="0" indent="0" algn="r" rtl="1">
              <a:buNone/>
            </a:pPr>
            <a:r>
              <a:rPr lang="he-IL" sz="4000" b="1" dirty="0">
                <a:solidFill>
                  <a:srgbClr val="FFFF99"/>
                </a:solidFill>
                <a:latin typeface="David" panose="020E0502060401010101" pitchFamily="34" charset="-79"/>
                <a:cs typeface="David" panose="020E0502060401010101" pitchFamily="34" charset="-79"/>
              </a:rPr>
              <a:t>הֲשִׁיבֵנוּ יְיָ אֵלֶיךָ וְנָשׁוּבָה, חַדֵּשׁ יָמֵינוּ כְּקֶדֶם.</a:t>
            </a:r>
            <a:endParaRPr lang="he-IL" sz="6600" b="1" dirty="0">
              <a:solidFill>
                <a:srgbClr val="FFFF99"/>
              </a:solidFill>
              <a:latin typeface="David" panose="020E0502060401010101" pitchFamily="34" charset="-79"/>
              <a:cs typeface="David" panose="020E0502060401010101" pitchFamily="34" charset="-79"/>
            </a:endParaRPr>
          </a:p>
          <a:p>
            <a:pPr marL="0" indent="0" algn="l">
              <a:buNone/>
            </a:pPr>
            <a:r>
              <a:rPr lang="en-US" sz="4000" dirty="0" err="1">
                <a:solidFill>
                  <a:srgbClr val="FFFF99"/>
                </a:solidFill>
              </a:rPr>
              <a:t>Hashivenu</a:t>
            </a:r>
            <a:r>
              <a:rPr lang="en-US" sz="4000" dirty="0">
                <a:solidFill>
                  <a:srgbClr val="FFFF99"/>
                </a:solidFill>
              </a:rPr>
              <a:t>, </a:t>
            </a:r>
            <a:r>
              <a:rPr lang="en-US" sz="4000" dirty="0" err="1">
                <a:solidFill>
                  <a:srgbClr val="FFFF99"/>
                </a:solidFill>
              </a:rPr>
              <a:t>hashivenu</a:t>
            </a:r>
            <a:r>
              <a:rPr lang="en-US" sz="4000" dirty="0">
                <a:solidFill>
                  <a:srgbClr val="FFFF99"/>
                </a:solidFill>
              </a:rPr>
              <a:t>, Adoni </a:t>
            </a:r>
            <a:r>
              <a:rPr lang="en-US" sz="4000" dirty="0" err="1">
                <a:solidFill>
                  <a:srgbClr val="FFFF99"/>
                </a:solidFill>
              </a:rPr>
              <a:t>eilekha</a:t>
            </a:r>
            <a:r>
              <a:rPr lang="en-US" sz="4000" dirty="0">
                <a:solidFill>
                  <a:srgbClr val="FFFF99"/>
                </a:solidFill>
              </a:rPr>
              <a:t>, </a:t>
            </a:r>
            <a:r>
              <a:rPr lang="en-US" sz="4000" dirty="0" err="1">
                <a:solidFill>
                  <a:srgbClr val="FFFF99"/>
                </a:solidFill>
              </a:rPr>
              <a:t>v’nashuva</a:t>
            </a:r>
            <a:r>
              <a:rPr lang="en-US" sz="4000" dirty="0">
                <a:solidFill>
                  <a:srgbClr val="FFFF99"/>
                </a:solidFill>
              </a:rPr>
              <a:t>.</a:t>
            </a:r>
          </a:p>
          <a:p>
            <a:pPr marL="0" indent="0" algn="l">
              <a:buNone/>
            </a:pPr>
            <a:r>
              <a:rPr lang="en-US" sz="3900" dirty="0" err="1">
                <a:solidFill>
                  <a:srgbClr val="FFFF99"/>
                </a:solidFill>
              </a:rPr>
              <a:t>Khadesh</a:t>
            </a:r>
            <a:r>
              <a:rPr lang="en-US" sz="3900" dirty="0">
                <a:solidFill>
                  <a:srgbClr val="FFFF99"/>
                </a:solidFill>
              </a:rPr>
              <a:t>, </a:t>
            </a:r>
            <a:r>
              <a:rPr lang="en-US" sz="3900" dirty="0" err="1">
                <a:solidFill>
                  <a:srgbClr val="FFFF99"/>
                </a:solidFill>
              </a:rPr>
              <a:t>khadesh</a:t>
            </a:r>
            <a:r>
              <a:rPr lang="en-US" sz="3900" dirty="0">
                <a:solidFill>
                  <a:srgbClr val="FFFF99"/>
                </a:solidFill>
              </a:rPr>
              <a:t>, </a:t>
            </a:r>
            <a:r>
              <a:rPr lang="en-US" sz="3900" dirty="0" err="1">
                <a:solidFill>
                  <a:srgbClr val="FFFF99"/>
                </a:solidFill>
              </a:rPr>
              <a:t>yamenu</a:t>
            </a:r>
            <a:r>
              <a:rPr lang="en-US" sz="3900" dirty="0">
                <a:solidFill>
                  <a:srgbClr val="FFFF99"/>
                </a:solidFill>
              </a:rPr>
              <a:t> </a:t>
            </a:r>
            <a:r>
              <a:rPr lang="en-US" sz="3900" dirty="0" err="1">
                <a:solidFill>
                  <a:srgbClr val="FFFF99"/>
                </a:solidFill>
              </a:rPr>
              <a:t>k’kedem</a:t>
            </a:r>
            <a:r>
              <a:rPr lang="en-US" sz="3900" dirty="0">
                <a:solidFill>
                  <a:srgbClr val="FFFF99"/>
                </a:solidFill>
              </a:rPr>
              <a:t> </a:t>
            </a:r>
          </a:p>
        </p:txBody>
      </p:sp>
    </p:spTree>
    <p:extLst>
      <p:ext uri="{BB962C8B-B14F-4D97-AF65-F5344CB8AC3E}">
        <p14:creationId xmlns:p14="http://schemas.microsoft.com/office/powerpoint/2010/main" val="19386568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6832790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1403775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cstate="print"/>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157683</TotalTime>
  <Words>5253</Words>
  <Application>Microsoft Office PowerPoint</Application>
  <PresentationFormat>On-screen Show (16:9)</PresentationFormat>
  <Paragraphs>538</Paragraphs>
  <Slides>93</Slides>
  <Notes>93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93</vt:i4>
      </vt:variant>
    </vt:vector>
  </HeadingPairs>
  <TitlesOfParts>
    <vt:vector size="101" baseType="lpstr">
      <vt:lpstr>Arial</vt:lpstr>
      <vt:lpstr>Arial Rounded MT Bold</vt:lpstr>
      <vt:lpstr>Calibri</vt:lpstr>
      <vt:lpstr>Calibri Light</vt:lpstr>
      <vt:lpstr>David</vt:lpstr>
      <vt:lpstr>worthyserif</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4398</cp:revision>
  <dcterms:created xsi:type="dcterms:W3CDTF">2006-04-21T19:34:43Z</dcterms:created>
  <dcterms:modified xsi:type="dcterms:W3CDTF">2021-07-17T13:55:22Z</dcterms:modified>
</cp:coreProperties>
</file>