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7"/>
  </p:notesMasterIdLst>
  <p:handoutMasterIdLst>
    <p:handoutMasterId r:id="rId108"/>
  </p:handoutMasterIdLst>
  <p:sldIdLst>
    <p:sldId id="2045" r:id="rId3"/>
    <p:sldId id="1040" r:id="rId4"/>
    <p:sldId id="999" r:id="rId5"/>
    <p:sldId id="1000" r:id="rId6"/>
    <p:sldId id="1001" r:id="rId7"/>
    <p:sldId id="1002" r:id="rId8"/>
    <p:sldId id="2082" r:id="rId9"/>
    <p:sldId id="2112" r:id="rId10"/>
    <p:sldId id="2086" r:id="rId11"/>
    <p:sldId id="1015" r:id="rId12"/>
    <p:sldId id="1035" r:id="rId13"/>
    <p:sldId id="1036" r:id="rId14"/>
    <p:sldId id="2068" r:id="rId15"/>
    <p:sldId id="2089" r:id="rId16"/>
    <p:sldId id="2090" r:id="rId17"/>
    <p:sldId id="2087" r:id="rId18"/>
    <p:sldId id="2085" r:id="rId19"/>
    <p:sldId id="1004" r:id="rId20"/>
    <p:sldId id="1007" r:id="rId21"/>
    <p:sldId id="1005" r:id="rId22"/>
    <p:sldId id="1008" r:id="rId23"/>
    <p:sldId id="2047" r:id="rId24"/>
    <p:sldId id="2055" r:id="rId25"/>
    <p:sldId id="2057" r:id="rId26"/>
    <p:sldId id="2046" r:id="rId27"/>
    <p:sldId id="2074" r:id="rId28"/>
    <p:sldId id="2054" r:id="rId29"/>
    <p:sldId id="2061" r:id="rId30"/>
    <p:sldId id="2062" r:id="rId31"/>
    <p:sldId id="2069" r:id="rId32"/>
    <p:sldId id="1058" r:id="rId33"/>
    <p:sldId id="991" r:id="rId34"/>
    <p:sldId id="1044" r:id="rId35"/>
    <p:sldId id="2093" r:id="rId36"/>
    <p:sldId id="2094" r:id="rId37"/>
    <p:sldId id="2070" r:id="rId38"/>
    <p:sldId id="2059" r:id="rId39"/>
    <p:sldId id="1074" r:id="rId40"/>
    <p:sldId id="1075" r:id="rId41"/>
    <p:sldId id="2097" r:id="rId42"/>
    <p:sldId id="2088" r:id="rId43"/>
    <p:sldId id="1065" r:id="rId44"/>
    <p:sldId id="1066" r:id="rId45"/>
    <p:sldId id="2107" r:id="rId46"/>
    <p:sldId id="1067" r:id="rId47"/>
    <p:sldId id="1068" r:id="rId48"/>
    <p:sldId id="1069" r:id="rId49"/>
    <p:sldId id="2101" r:id="rId50"/>
    <p:sldId id="2102" r:id="rId51"/>
    <p:sldId id="2072" r:id="rId52"/>
    <p:sldId id="2091" r:id="rId53"/>
    <p:sldId id="1022" r:id="rId54"/>
    <p:sldId id="1059" r:id="rId55"/>
    <p:sldId id="1041" r:id="rId56"/>
    <p:sldId id="2098" r:id="rId57"/>
    <p:sldId id="2100" r:id="rId58"/>
    <p:sldId id="1042" r:id="rId59"/>
    <p:sldId id="1043" r:id="rId60"/>
    <p:sldId id="2103" r:id="rId61"/>
    <p:sldId id="2104" r:id="rId62"/>
    <p:sldId id="2073" r:id="rId63"/>
    <p:sldId id="2049" r:id="rId64"/>
    <p:sldId id="1087" r:id="rId65"/>
    <p:sldId id="1088" r:id="rId66"/>
    <p:sldId id="1089" r:id="rId67"/>
    <p:sldId id="1090" r:id="rId68"/>
    <p:sldId id="1091" r:id="rId69"/>
    <p:sldId id="1092" r:id="rId70"/>
    <p:sldId id="1086" r:id="rId71"/>
    <p:sldId id="1095" r:id="rId72"/>
    <p:sldId id="1096" r:id="rId73"/>
    <p:sldId id="1097" r:id="rId74"/>
    <p:sldId id="1101" r:id="rId75"/>
    <p:sldId id="1098" r:id="rId76"/>
    <p:sldId id="1099" r:id="rId77"/>
    <p:sldId id="2050" r:id="rId78"/>
    <p:sldId id="2058" r:id="rId79"/>
    <p:sldId id="2052" r:id="rId80"/>
    <p:sldId id="2063" r:id="rId81"/>
    <p:sldId id="2051" r:id="rId82"/>
    <p:sldId id="1023" r:id="rId83"/>
    <p:sldId id="2056" r:id="rId84"/>
    <p:sldId id="2053" r:id="rId85"/>
    <p:sldId id="1060" r:id="rId86"/>
    <p:sldId id="1025" r:id="rId87"/>
    <p:sldId id="1078" r:id="rId88"/>
    <p:sldId id="1064" r:id="rId89"/>
    <p:sldId id="1111" r:id="rId90"/>
    <p:sldId id="1107" r:id="rId91"/>
    <p:sldId id="1110" r:id="rId92"/>
    <p:sldId id="1112" r:id="rId93"/>
    <p:sldId id="1108" r:id="rId94"/>
    <p:sldId id="1109" r:id="rId95"/>
    <p:sldId id="1119" r:id="rId96"/>
    <p:sldId id="2105" r:id="rId97"/>
    <p:sldId id="2106" r:id="rId98"/>
    <p:sldId id="1113" r:id="rId99"/>
    <p:sldId id="1114" r:id="rId100"/>
    <p:sldId id="1115" r:id="rId101"/>
    <p:sldId id="1105" r:id="rId102"/>
    <p:sldId id="2108" r:id="rId103"/>
    <p:sldId id="2109" r:id="rId104"/>
    <p:sldId id="2110" r:id="rId105"/>
    <p:sldId id="2111" r:id="rId10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56086"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912308"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368438"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824614"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280699" algn="l" defTabSz="912308" rtl="0" eaLnBrk="1" latinLnBrk="0" hangingPunct="1">
      <a:defRPr sz="4000" kern="1200">
        <a:solidFill>
          <a:schemeClr val="bg1"/>
        </a:solidFill>
        <a:latin typeface="Arial Rounded MT Bold" pitchFamily="34" charset="0"/>
        <a:ea typeface="+mn-ea"/>
        <a:cs typeface="Arial" charset="0"/>
      </a:defRPr>
    </a:lvl6pPr>
    <a:lvl7pPr marL="2736785" algn="l" defTabSz="912308" rtl="0" eaLnBrk="1" latinLnBrk="0" hangingPunct="1">
      <a:defRPr sz="4000" kern="1200">
        <a:solidFill>
          <a:schemeClr val="bg1"/>
        </a:solidFill>
        <a:latin typeface="Arial Rounded MT Bold" pitchFamily="34" charset="0"/>
        <a:ea typeface="+mn-ea"/>
        <a:cs typeface="Arial" charset="0"/>
      </a:defRPr>
    </a:lvl7pPr>
    <a:lvl8pPr marL="3192972" algn="l" defTabSz="912308" rtl="0" eaLnBrk="1" latinLnBrk="0" hangingPunct="1">
      <a:defRPr sz="4000" kern="1200">
        <a:solidFill>
          <a:schemeClr val="bg1"/>
        </a:solidFill>
        <a:latin typeface="Arial Rounded MT Bold" pitchFamily="34" charset="0"/>
        <a:ea typeface="+mn-ea"/>
        <a:cs typeface="Arial" charset="0"/>
      </a:defRPr>
    </a:lvl8pPr>
    <a:lvl9pPr marL="3649123" algn="l" defTabSz="912308"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8659" autoAdjust="0"/>
  </p:normalViewPr>
  <p:slideViewPr>
    <p:cSldViewPr>
      <p:cViewPr varScale="1">
        <p:scale>
          <a:sx n="104" d="100"/>
          <a:sy n="104" d="100"/>
        </p:scale>
        <p:origin x="114" y="4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erev Kol Nidre 5781 Appeal of Kol Nidre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27,2020 8781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erev Kol Nidre 5781 Appeal of Kol Nidre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27,2020 8781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56086"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912308" algn="l" rtl="0" fontAlgn="base">
      <a:spcBef>
        <a:spcPct val="30000"/>
      </a:spcBef>
      <a:spcAft>
        <a:spcPct val="0"/>
      </a:spcAft>
      <a:defRPr sz="1200" kern="1200">
        <a:solidFill>
          <a:schemeClr val="tx1"/>
        </a:solidFill>
        <a:latin typeface="Arial" charset="0"/>
        <a:ea typeface="+mn-ea"/>
        <a:cs typeface="Arial" charset="0"/>
      </a:defRPr>
    </a:lvl3pPr>
    <a:lvl4pPr marL="1368438" algn="l" rtl="0" fontAlgn="base">
      <a:spcBef>
        <a:spcPct val="30000"/>
      </a:spcBef>
      <a:spcAft>
        <a:spcPct val="0"/>
      </a:spcAft>
      <a:defRPr sz="1200" kern="1200">
        <a:solidFill>
          <a:schemeClr val="tx1"/>
        </a:solidFill>
        <a:latin typeface="Arial" charset="0"/>
        <a:ea typeface="+mn-ea"/>
        <a:cs typeface="Arial" charset="0"/>
      </a:defRPr>
    </a:lvl4pPr>
    <a:lvl5pPr marL="1824614" algn="l" rtl="0" fontAlgn="base">
      <a:spcBef>
        <a:spcPct val="30000"/>
      </a:spcBef>
      <a:spcAft>
        <a:spcPct val="0"/>
      </a:spcAft>
      <a:defRPr sz="1200" kern="1200">
        <a:solidFill>
          <a:schemeClr val="tx1"/>
        </a:solidFill>
        <a:latin typeface="Arial" charset="0"/>
        <a:ea typeface="+mn-ea"/>
        <a:cs typeface="Arial" charset="0"/>
      </a:defRPr>
    </a:lvl5pPr>
    <a:lvl6pPr marL="2280699" algn="l" defTabSz="912308" rtl="0" eaLnBrk="1" latinLnBrk="0" hangingPunct="1">
      <a:defRPr sz="1200" kern="1200">
        <a:solidFill>
          <a:schemeClr val="tx1"/>
        </a:solidFill>
        <a:latin typeface="+mn-lt"/>
        <a:ea typeface="+mn-ea"/>
        <a:cs typeface="+mn-cs"/>
      </a:defRPr>
    </a:lvl6pPr>
    <a:lvl7pPr marL="2736785" algn="l" defTabSz="912308" rtl="0" eaLnBrk="1" latinLnBrk="0" hangingPunct="1">
      <a:defRPr sz="1200" kern="1200">
        <a:solidFill>
          <a:schemeClr val="tx1"/>
        </a:solidFill>
        <a:latin typeface="+mn-lt"/>
        <a:ea typeface="+mn-ea"/>
        <a:cs typeface="+mn-cs"/>
      </a:defRPr>
    </a:lvl7pPr>
    <a:lvl8pPr marL="3192972" algn="l" defTabSz="912308" rtl="0" eaLnBrk="1" latinLnBrk="0" hangingPunct="1">
      <a:defRPr sz="1200" kern="1200">
        <a:solidFill>
          <a:schemeClr val="tx1"/>
        </a:solidFill>
        <a:latin typeface="+mn-lt"/>
        <a:ea typeface="+mn-ea"/>
        <a:cs typeface="+mn-cs"/>
      </a:defRPr>
    </a:lvl8pPr>
    <a:lvl9pPr marL="3649123" algn="l" defTabSz="9123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ewishencyclopedia.com/articles/9443-kol-nid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jewishencyclopedia.com/articles/9443-kol-nid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tabletmag.com/jewish-life-and-religion/112181/kol-nidre-conundru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habad.org/holidays/JewishNewYear/template_cdo/aid/752989/jewish/The-Ultimate-Yom-Kippur-Jew.htm"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habad.org/holidays/JewishNewYear/template_cdo/aid/752989/jewish/The-Ultimate-Yom-Kippur-Jew.ht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jewishencyclopedia.com/articles/9443-kol-nidr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9F5B9DF0-27FB-42A1-BF70-7825BFF81F2B}" type="slidenum">
              <a:rPr lang="en-US" altLang="en-US"/>
              <a:pPr/>
              <a:t>10</a:t>
            </a:fld>
            <a:endParaRPr lang="en-US" altLang="en-US"/>
          </a:p>
        </p:txBody>
      </p:sp>
      <p:sp>
        <p:nvSpPr>
          <p:cNvPr id="937986" name="Rectangle 2"/>
          <p:cNvSpPr>
            <a:spLocks noGrp="1" noRot="1" noChangeAspect="1" noChangeArrowheads="1" noTextEdit="1"/>
          </p:cNvSpPr>
          <p:nvPr>
            <p:ph type="sldImg"/>
          </p:nvPr>
        </p:nvSpPr>
        <p:spPr>
          <a:xfrm>
            <a:off x="68263" y="304800"/>
            <a:ext cx="6772275" cy="3810000"/>
          </a:xfrm>
          <a:ln/>
        </p:spPr>
      </p:sp>
      <p:sp>
        <p:nvSpPr>
          <p:cNvPr id="93798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Could not be forgiven of broken vows by the Torah</a:t>
            </a:r>
            <a:r>
              <a:rPr lang="en-US" altLang="en-US" baseline="0" dirty="0"/>
              <a:t> of Moshe…so this invented.  By Yeshua, all can be forgiven.</a:t>
            </a:r>
          </a:p>
          <a:p>
            <a:r>
              <a:rPr lang="en-US" altLang="en-US" baseline="0" dirty="0"/>
              <a:t>So, let’s be people of integrity for ourselves, and mercy for others.  And mercy for ourselves.</a:t>
            </a:r>
            <a:endParaRPr lang="en-US"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901581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485244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altLang="en-US" dirty="0"/>
              <a:t>ALL</a:t>
            </a:r>
          </a:p>
          <a:p>
            <a:pPr algn="l"/>
            <a:r>
              <a:rPr lang="en-US" altLang="en-US" dirty="0"/>
              <a:t>But, vows</a:t>
            </a:r>
            <a:r>
              <a:rPr lang="en-US" altLang="en-US" baseline="0" dirty="0"/>
              <a:t> seem unpardonable.</a:t>
            </a:r>
          </a:p>
          <a:p>
            <a:pPr algn="l"/>
            <a:r>
              <a:rPr lang="en-US" altLang="en-US" dirty="0"/>
              <a:t>So, how to resolve??</a:t>
            </a:r>
          </a:p>
        </p:txBody>
      </p:sp>
    </p:spTree>
    <p:extLst>
      <p:ext uri="{BB962C8B-B14F-4D97-AF65-F5344CB8AC3E}">
        <p14:creationId xmlns:p14="http://schemas.microsoft.com/office/powerpoint/2010/main" val="2556884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104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261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http://www.jewishencyclopedia.com/articles/9443-kol-nidre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http://www.jewishencyclopedia.com/articles/9443-kol-nidre</a:t>
            </a:r>
            <a:endParaRPr lang="en-US" altLang="en-US" sz="1200" dirty="0"/>
          </a:p>
          <a:p>
            <a:endParaRPr lang="en-US" altLang="en-US" dirty="0"/>
          </a:p>
          <a:p>
            <a:r>
              <a:rPr lang="en-US" altLang="en-US" dirty="0"/>
              <a:t>Why have such a prayer, and why does it strike such a chord in Jewish hearts?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9F5B9DF0-27FB-42A1-BF70-7825BFF81F2B}" type="slidenum">
              <a:rPr lang="en-US" altLang="en-US"/>
              <a:pPr/>
              <a:t>13</a:t>
            </a:fld>
            <a:endParaRPr lang="en-US" altLang="en-US"/>
          </a:p>
        </p:txBody>
      </p:sp>
      <p:sp>
        <p:nvSpPr>
          <p:cNvPr id="937986" name="Rectangle 2"/>
          <p:cNvSpPr>
            <a:spLocks noGrp="1" noRot="1" noChangeAspect="1" noChangeArrowheads="1" noTextEdit="1"/>
          </p:cNvSpPr>
          <p:nvPr>
            <p:ph type="sldImg"/>
          </p:nvPr>
        </p:nvSpPr>
        <p:spPr>
          <a:xfrm>
            <a:off x="68263" y="304800"/>
            <a:ext cx="6772275" cy="3810000"/>
          </a:xfrm>
          <a:ln/>
        </p:spPr>
      </p:sp>
      <p:sp>
        <p:nvSpPr>
          <p:cNvPr id="93798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extLst>
      <p:ext uri="{BB962C8B-B14F-4D97-AF65-F5344CB8AC3E}">
        <p14:creationId xmlns:p14="http://schemas.microsoft.com/office/powerpoint/2010/main" val="336181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134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2732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5777 Appeal of Kol Nidre</a:t>
            </a:r>
          </a:p>
        </p:txBody>
      </p:sp>
      <p:sp>
        <p:nvSpPr>
          <p:cNvPr id="5" name="Rectangle 3"/>
          <p:cNvSpPr>
            <a:spLocks noGrp="1" noChangeArrowheads="1"/>
          </p:cNvSpPr>
          <p:nvPr>
            <p:ph type="dt" idx="1"/>
          </p:nvPr>
        </p:nvSpPr>
        <p:spPr>
          <a:ln/>
        </p:spPr>
        <p:txBody>
          <a:bodyPr/>
          <a:lstStyle/>
          <a:p>
            <a:r>
              <a:rPr lang="en-US" altLang="en-US"/>
              <a:t>Oct 11, 2016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997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BCB8D7F3-04A4-4B51-A3AF-F5647E282829}" type="slidenum">
              <a:rPr lang="en-US" altLang="en-US"/>
              <a:pPr/>
              <a:t>18</a:t>
            </a:fld>
            <a:endParaRPr lang="en-US" altLang="en-US"/>
          </a:p>
        </p:txBody>
      </p:sp>
      <p:sp>
        <p:nvSpPr>
          <p:cNvPr id="923650" name="Rectangle 2"/>
          <p:cNvSpPr>
            <a:spLocks noGrp="1" noRot="1" noChangeAspect="1" noChangeArrowheads="1" noTextEdit="1"/>
          </p:cNvSpPr>
          <p:nvPr>
            <p:ph type="sldImg"/>
          </p:nvPr>
        </p:nvSpPr>
        <p:spPr>
          <a:xfrm>
            <a:off x="68263" y="304800"/>
            <a:ext cx="6772275" cy="3810000"/>
          </a:xfrm>
          <a:ln/>
        </p:spPr>
      </p:sp>
      <p:sp>
        <p:nvSpPr>
          <p:cNvPr id="92365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BCB8D7F3-04A4-4B51-A3AF-F5647E282829}" type="slidenum">
              <a:rPr lang="en-US" altLang="en-US"/>
              <a:pPr/>
              <a:t>19</a:t>
            </a:fld>
            <a:endParaRPr lang="en-US" altLang="en-US"/>
          </a:p>
        </p:txBody>
      </p:sp>
      <p:sp>
        <p:nvSpPr>
          <p:cNvPr id="923650" name="Rectangle 2"/>
          <p:cNvSpPr>
            <a:spLocks noGrp="1" noRot="1" noChangeAspect="1" noChangeArrowheads="1" noTextEdit="1"/>
          </p:cNvSpPr>
          <p:nvPr>
            <p:ph type="sldImg"/>
          </p:nvPr>
        </p:nvSpPr>
        <p:spPr>
          <a:xfrm>
            <a:off x="68263" y="304800"/>
            <a:ext cx="6772275" cy="3810000"/>
          </a:xfrm>
          <a:ln/>
        </p:spPr>
      </p:sp>
      <p:sp>
        <p:nvSpPr>
          <p:cNvPr id="92365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 aside coming…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EE324A99-2B8F-4F72-AA25-DFEA51AEEB1E}" type="slidenum">
              <a:rPr lang="en-US" altLang="en-US"/>
              <a:pPr/>
              <a:t>20</a:t>
            </a:fld>
            <a:endParaRPr lang="en-US" altLang="en-US"/>
          </a:p>
        </p:txBody>
      </p:sp>
      <p:sp>
        <p:nvSpPr>
          <p:cNvPr id="944130" name="Rectangle 2"/>
          <p:cNvSpPr>
            <a:spLocks noGrp="1" noRot="1" noChangeAspect="1" noChangeArrowheads="1" noTextEdit="1"/>
          </p:cNvSpPr>
          <p:nvPr>
            <p:ph type="sldImg"/>
          </p:nvPr>
        </p:nvSpPr>
        <p:spPr>
          <a:xfrm>
            <a:off x="68263" y="304800"/>
            <a:ext cx="6772275" cy="3810000"/>
          </a:xfrm>
          <a:ln/>
        </p:spPr>
      </p:sp>
      <p:sp>
        <p:nvSpPr>
          <p:cNvPr id="94413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EE324A99-2B8F-4F72-AA25-DFEA51AEEB1E}" type="slidenum">
              <a:rPr lang="en-US" altLang="en-US"/>
              <a:pPr/>
              <a:t>21</a:t>
            </a:fld>
            <a:endParaRPr lang="en-US" altLang="en-US"/>
          </a:p>
        </p:txBody>
      </p:sp>
      <p:sp>
        <p:nvSpPr>
          <p:cNvPr id="944130" name="Rectangle 2"/>
          <p:cNvSpPr>
            <a:spLocks noGrp="1" noRot="1" noChangeAspect="1" noChangeArrowheads="1" noTextEdit="1"/>
          </p:cNvSpPr>
          <p:nvPr>
            <p:ph type="sldImg"/>
          </p:nvPr>
        </p:nvSpPr>
        <p:spPr>
          <a:xfrm>
            <a:off x="68263" y="304800"/>
            <a:ext cx="6772275" cy="3810000"/>
          </a:xfrm>
          <a:ln/>
        </p:spPr>
      </p:sp>
      <p:sp>
        <p:nvSpPr>
          <p:cNvPr id="94413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21325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9524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8532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You can’t unsay it.  </a:t>
            </a:r>
            <a:r>
              <a:rPr lang="en-US" altLang="en-US" sz="2000" dirty="0" err="1"/>
              <a:t>Unring</a:t>
            </a:r>
            <a:r>
              <a:rPr lang="en-US" altLang="en-US" sz="2000" dirty="0"/>
              <a:t> the bell.  Regather the feathers.  </a:t>
            </a:r>
          </a:p>
          <a:p>
            <a:endParaRPr lang="en-US" altLang="en-US" sz="1050" dirty="0"/>
          </a:p>
        </p:txBody>
      </p:sp>
    </p:spTree>
    <p:extLst>
      <p:ext uri="{BB962C8B-B14F-4D97-AF65-F5344CB8AC3E}">
        <p14:creationId xmlns:p14="http://schemas.microsoft.com/office/powerpoint/2010/main" val="3475702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That’s why we have weddings, to make public vows.</a:t>
            </a:r>
          </a:p>
        </p:txBody>
      </p:sp>
    </p:spTree>
    <p:extLst>
      <p:ext uri="{BB962C8B-B14F-4D97-AF65-F5344CB8AC3E}">
        <p14:creationId xmlns:p14="http://schemas.microsoft.com/office/powerpoint/2010/main" val="2959006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EE324A99-2B8F-4F72-AA25-DFEA51AEEB1E}" type="slidenum">
              <a:rPr lang="en-US" altLang="en-US"/>
              <a:pPr/>
              <a:t>27</a:t>
            </a:fld>
            <a:endParaRPr lang="en-US" altLang="en-US"/>
          </a:p>
        </p:txBody>
      </p:sp>
      <p:sp>
        <p:nvSpPr>
          <p:cNvPr id="944130" name="Rectangle 2"/>
          <p:cNvSpPr>
            <a:spLocks noGrp="1" noRot="1" noChangeAspect="1" noChangeArrowheads="1" noTextEdit="1"/>
          </p:cNvSpPr>
          <p:nvPr>
            <p:ph type="sldImg"/>
          </p:nvPr>
        </p:nvSpPr>
        <p:spPr>
          <a:xfrm>
            <a:off x="68263" y="304800"/>
            <a:ext cx="6772275" cy="3810000"/>
          </a:xfrm>
          <a:ln/>
        </p:spPr>
      </p:sp>
      <p:sp>
        <p:nvSpPr>
          <p:cNvPr id="944131" name="Rectangle 3"/>
          <p:cNvSpPr>
            <a:spLocks noGrp="1" noChangeArrowheads="1"/>
          </p:cNvSpPr>
          <p:nvPr>
            <p:ph type="body" idx="1"/>
          </p:nvPr>
        </p:nvSpPr>
        <p:spPr>
          <a:xfrm>
            <a:off x="152400" y="4114800"/>
            <a:ext cx="6553200" cy="4876800"/>
          </a:xfrm>
        </p:spPr>
        <p:txBody>
          <a:bodyPr/>
          <a:lstStyle/>
          <a:p>
            <a:r>
              <a:rPr lang="en-US" altLang="en-US" sz="2000" dirty="0">
                <a:latin typeface="Arial Rounded MT Bold" pitchFamily="34" charset="0"/>
              </a:rPr>
              <a:t>Why we do the </a:t>
            </a:r>
            <a:r>
              <a:rPr lang="en-US" altLang="en-US" sz="2000" dirty="0" err="1">
                <a:latin typeface="Arial Rounded MT Bold" pitchFamily="34" charset="0"/>
              </a:rPr>
              <a:t>Boskey</a:t>
            </a:r>
            <a:r>
              <a:rPr lang="en-US" altLang="en-US" sz="2000" dirty="0">
                <a:latin typeface="Arial Rounded MT Bold" pitchFamily="34" charset="0"/>
              </a:rPr>
              <a:t> paraphrase, NOT the original. </a:t>
            </a:r>
          </a:p>
          <a:p>
            <a:r>
              <a:rPr lang="en-US" altLang="en-US" sz="2000" dirty="0">
                <a:latin typeface="Arial Rounded MT Bold" pitchFamily="34" charset="0"/>
              </a:rPr>
              <a:t>I’ll NEVER be like my mother….</a:t>
            </a:r>
          </a:p>
        </p:txBody>
      </p:sp>
    </p:spTree>
    <p:extLst>
      <p:ext uri="{BB962C8B-B14F-4D97-AF65-F5344CB8AC3E}">
        <p14:creationId xmlns:p14="http://schemas.microsoft.com/office/powerpoint/2010/main" val="72092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77560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99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234CD929-5009-4C7A-8A9C-4170C79342DE}" type="slidenum">
              <a:rPr lang="en-US" altLang="en-US"/>
              <a:pPr/>
              <a:t>3</a:t>
            </a:fld>
            <a:endParaRPr lang="en-US" altLang="en-US"/>
          </a:p>
        </p:txBody>
      </p:sp>
      <p:sp>
        <p:nvSpPr>
          <p:cNvPr id="847874" name="Rectangle 2"/>
          <p:cNvSpPr>
            <a:spLocks noGrp="1" noRot="1" noChangeAspect="1" noChangeArrowheads="1" noTextEdit="1"/>
          </p:cNvSpPr>
          <p:nvPr>
            <p:ph type="sldImg"/>
          </p:nvPr>
        </p:nvSpPr>
        <p:spPr>
          <a:xfrm>
            <a:off x="914400" y="304800"/>
            <a:ext cx="5080000" cy="3810000"/>
          </a:xfrm>
          <a:ln/>
        </p:spPr>
      </p:sp>
      <p:sp>
        <p:nvSpPr>
          <p:cNvPr id="847875"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9588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altLang="en-US" dirty="0"/>
              <a:t>ALL</a:t>
            </a:r>
          </a:p>
          <a:p>
            <a:pPr algn="l"/>
            <a:r>
              <a:rPr lang="en-US" altLang="en-US" dirty="0"/>
              <a:t>But, vows</a:t>
            </a:r>
            <a:r>
              <a:rPr lang="en-US" altLang="en-US" baseline="0" dirty="0"/>
              <a:t> seem unpardonable.</a:t>
            </a:r>
          </a:p>
          <a:p>
            <a:pPr algn="l"/>
            <a:r>
              <a:rPr lang="en-US" altLang="en-US" dirty="0"/>
              <a:t>So, how to resolve??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http://www.jewishencyclopedia.com/articles/9443-kol-nidre</a:t>
            </a:r>
            <a:endParaRPr lang="en-US" altLang="en-US" sz="1200" dirty="0"/>
          </a:p>
          <a:p>
            <a:endParaRPr lang="en-US" altLang="en-US" dirty="0"/>
          </a:p>
          <a:p>
            <a:r>
              <a:rPr lang="en-US" altLang="en-US" dirty="0"/>
              <a:t>Who determined that??</a:t>
            </a:r>
            <a:endParaRPr lang="el-GR" altLang="en-US" dirty="0"/>
          </a:p>
          <a:p>
            <a:r>
              <a:rPr lang="en-US" altLang="en-US" sz="2000" dirty="0"/>
              <a:t> Who had that authority?</a:t>
            </a:r>
          </a:p>
          <a:p>
            <a:r>
              <a:rPr lang="en-US" altLang="en-US" dirty="0"/>
              <a:t>Someone, a long time ago, nearly to Yeshua's day. </a:t>
            </a:r>
          </a:p>
          <a:p>
            <a:r>
              <a:rPr lang="en-US" altLang="en-US" sz="2000" dirty="0"/>
              <a:t>Whole section of the Talmud on Vows, </a:t>
            </a:r>
            <a:r>
              <a:rPr lang="en-US" altLang="en-US" sz="2000" dirty="0" err="1"/>
              <a:t>Ndarim</a:t>
            </a:r>
            <a:r>
              <a:rPr lang="en-US" altLang="en-US" sz="2000" dirty="0"/>
              <a:t>  11 chapters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5777 Appeal of Kol Nidre</a:t>
            </a:r>
          </a:p>
        </p:txBody>
      </p:sp>
      <p:sp>
        <p:nvSpPr>
          <p:cNvPr id="5" name="Rectangle 3"/>
          <p:cNvSpPr>
            <a:spLocks noGrp="1" noChangeArrowheads="1"/>
          </p:cNvSpPr>
          <p:nvPr>
            <p:ph type="dt" idx="1"/>
          </p:nvPr>
        </p:nvSpPr>
        <p:spPr>
          <a:ln/>
        </p:spPr>
        <p:txBody>
          <a:bodyPr/>
          <a:lstStyle/>
          <a:p>
            <a:r>
              <a:rPr lang="en-US" altLang="en-US"/>
              <a:t>Oct 11, 2016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https://en.wikipedia.org/wiki/Kol_Nidre</a:t>
            </a:r>
            <a:endParaRPr kumimoji="0" lang="el-GR"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Idelsohn</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Abraham Z., </a:t>
            </a:r>
            <a:r>
              <a:rPr kumimoji="0" lang="en-US" sz="1100" b="0"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Jewish Liturgy and its Development</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(1932, NY, Henry Holt) pages 227-228; Davidson, Israel,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Kol</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Nidre</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The American Jewish Year Book: 5684</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vol. 25 (1923, Philadelphia, Jewish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Public'n</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Soc.) pages 186-187.</a:t>
            </a:r>
            <a:endParaRPr kumimoji="0" lang="en-US" alt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58191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96924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7266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00247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https://en.wikipedia.org/wiki/Kol_Nidre#The_Ashkenazi_melody</a:t>
            </a:r>
          </a:p>
        </p:txBody>
      </p:sp>
    </p:spTree>
    <p:extLst>
      <p:ext uri="{BB962C8B-B14F-4D97-AF65-F5344CB8AC3E}">
        <p14:creationId xmlns:p14="http://schemas.microsoft.com/office/powerpoint/2010/main" val="3766277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https://en.wikipedia.org/wiki/Kol_Nidre#The_Ashkenazi_melody</a:t>
            </a:r>
          </a:p>
        </p:txBody>
      </p:sp>
    </p:spTree>
    <p:extLst>
      <p:ext uri="{BB962C8B-B14F-4D97-AF65-F5344CB8AC3E}">
        <p14:creationId xmlns:p14="http://schemas.microsoft.com/office/powerpoint/2010/main" val="230942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84C4C7B2-6E46-4CBB-95E3-7E2BB0668298}" type="slidenum">
              <a:rPr lang="en-US" altLang="en-US"/>
              <a:pPr/>
              <a:t>4</a:t>
            </a:fld>
            <a:endParaRPr lang="en-US" altLang="en-US"/>
          </a:p>
        </p:txBody>
      </p:sp>
      <p:sp>
        <p:nvSpPr>
          <p:cNvPr id="954370" name="Rectangle 2"/>
          <p:cNvSpPr>
            <a:spLocks noGrp="1" noRot="1" noChangeAspect="1" noChangeArrowheads="1" noTextEdit="1"/>
          </p:cNvSpPr>
          <p:nvPr>
            <p:ph type="sldImg"/>
          </p:nvPr>
        </p:nvSpPr>
        <p:spPr>
          <a:xfrm>
            <a:off x="914400" y="304800"/>
            <a:ext cx="5080000" cy="3810000"/>
          </a:xfrm>
          <a:ln/>
        </p:spPr>
      </p:sp>
      <p:sp>
        <p:nvSpPr>
          <p:cNvPr id="95437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https://www.youtube.com/watch?v=-IEDLZayfdU&amp;list=RD-IEDLZayfdU&amp;start_radio=1</a:t>
            </a:r>
          </a:p>
        </p:txBody>
      </p:sp>
    </p:spTree>
    <p:extLst>
      <p:ext uri="{BB962C8B-B14F-4D97-AF65-F5344CB8AC3E}">
        <p14:creationId xmlns:p14="http://schemas.microsoft.com/office/powerpoint/2010/main" val="1299522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https://www.youtube.com/watch?v=-IEDLZayfdU&amp;list=RD-IEDLZayfdU&amp;start_radio=1</a:t>
            </a:r>
          </a:p>
        </p:txBody>
      </p:sp>
    </p:spTree>
    <p:extLst>
      <p:ext uri="{BB962C8B-B14F-4D97-AF65-F5344CB8AC3E}">
        <p14:creationId xmlns:p14="http://schemas.microsoft.com/office/powerpoint/2010/main" val="261540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http://www.tabletmag.com/jewish-life-and-religion/112181/kol-nidre-conundrum</a:t>
            </a:r>
            <a:endParaRPr lang="en-US" altLang="en-US" sz="1200" dirty="0"/>
          </a:p>
          <a:p>
            <a:endParaRPr lang="en-US" altLang="en-US" dirty="0"/>
          </a:p>
        </p:txBody>
      </p:sp>
    </p:spTree>
    <p:extLst>
      <p:ext uri="{BB962C8B-B14F-4D97-AF65-F5344CB8AC3E}">
        <p14:creationId xmlns:p14="http://schemas.microsoft.com/office/powerpoint/2010/main" val="725517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http://www.chabad.org/holidays/JewishNewYear/template_cdo/aid/752989/jewish/The-Ultimate-Yom-Kippur-Jew.htm</a:t>
            </a:r>
          </a:p>
        </p:txBody>
      </p:sp>
    </p:spTree>
    <p:extLst>
      <p:ext uri="{BB962C8B-B14F-4D97-AF65-F5344CB8AC3E}">
        <p14:creationId xmlns:p14="http://schemas.microsoft.com/office/powerpoint/2010/main" val="3877954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http://www.chabad.org/holidays/JewishNewYear/template_cdo/aid/752989/jewish/The-Ultimate-Yom-Kippur-Jew.htm</a:t>
            </a:r>
          </a:p>
        </p:txBody>
      </p:sp>
    </p:spTree>
    <p:extLst>
      <p:ext uri="{BB962C8B-B14F-4D97-AF65-F5344CB8AC3E}">
        <p14:creationId xmlns:p14="http://schemas.microsoft.com/office/powerpoint/2010/main" val="3353629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hlinkClick r:id="rId3"/>
              </a:rPr>
              <a:t>http://www.chabad.org/holidays/JewishNewYear/template_cdo/aid/752989/jewish/The-Ultimate-Yom-Kippur-Jew.htm</a:t>
            </a:r>
            <a:endParaRPr lang="en-US" altLang="en-US" sz="1100" dirty="0"/>
          </a:p>
          <a:p>
            <a:endParaRPr lang="en-US" altLang="en-US" dirty="0"/>
          </a:p>
          <a:p>
            <a:r>
              <a:rPr lang="en-US" altLang="en-US" dirty="0" err="1"/>
              <a:t>Kol</a:t>
            </a:r>
            <a:r>
              <a:rPr lang="en-US" altLang="en-US" dirty="0"/>
              <a:t> </a:t>
            </a:r>
            <a:r>
              <a:rPr lang="en-US" altLang="en-US" dirty="0" err="1"/>
              <a:t>Nidre</a:t>
            </a:r>
            <a:r>
              <a:rPr lang="en-US" altLang="en-US" dirty="0"/>
              <a:t> in the mind of a Jewish person analogous to Easter Service, or Thanksgiving meal.  Participation is how you proclaim, minimally, who you are.  Sort of absolute minimum.</a:t>
            </a:r>
          </a:p>
        </p:txBody>
      </p:sp>
    </p:spTree>
    <p:extLst>
      <p:ext uri="{BB962C8B-B14F-4D97-AF65-F5344CB8AC3E}">
        <p14:creationId xmlns:p14="http://schemas.microsoft.com/office/powerpoint/2010/main" val="2121066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http://www.chabad.org/holidays/JewishNewYear/template_cdo/aid/752989/jewish/The-Ultimate-Yom-Kippur-Jew.htm</a:t>
            </a:r>
          </a:p>
        </p:txBody>
      </p:sp>
    </p:spTree>
    <p:extLst>
      <p:ext uri="{BB962C8B-B14F-4D97-AF65-F5344CB8AC3E}">
        <p14:creationId xmlns:p14="http://schemas.microsoft.com/office/powerpoint/2010/main" val="940154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hlinkClick r:id="rId3"/>
              </a:rPr>
              <a:t>http://www.chabad.org/holidays/JewishNewYear/template_cdo/aid/752989/jewish/The-Ultimate-Yom-Kippur-Jew.htm</a:t>
            </a:r>
            <a:endParaRPr lang="en-US" altLang="en-US" sz="1100" dirty="0"/>
          </a:p>
          <a:p>
            <a:endParaRPr lang="en-US" altLang="en-US" dirty="0"/>
          </a:p>
          <a:p>
            <a:r>
              <a:rPr lang="en-US" altLang="en-US" dirty="0"/>
              <a:t>So, why does </a:t>
            </a:r>
            <a:r>
              <a:rPr lang="en-US" altLang="en-US" dirty="0" err="1"/>
              <a:t>Kol</a:t>
            </a:r>
            <a:r>
              <a:rPr lang="en-US" altLang="en-US" dirty="0"/>
              <a:t> </a:t>
            </a:r>
            <a:r>
              <a:rPr lang="en-US" altLang="en-US" dirty="0" err="1"/>
              <a:t>Nidre</a:t>
            </a:r>
            <a:r>
              <a:rPr lang="en-US" altLang="en-US" dirty="0"/>
              <a:t> endure, and have this magnetic authority?</a:t>
            </a:r>
          </a:p>
          <a:p>
            <a:r>
              <a:rPr lang="en-US" altLang="en-US" dirty="0"/>
              <a:t>As I mentioned…</a:t>
            </a:r>
          </a:p>
        </p:txBody>
      </p:sp>
    </p:spTree>
    <p:extLst>
      <p:ext uri="{BB962C8B-B14F-4D97-AF65-F5344CB8AC3E}">
        <p14:creationId xmlns:p14="http://schemas.microsoft.com/office/powerpoint/2010/main" val="3629963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3711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15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E034A30D-FD49-43A8-889D-1A0ED3D285E0}" type="slidenum">
              <a:rPr lang="en-US" altLang="en-US"/>
              <a:pPr/>
              <a:t>5</a:t>
            </a:fld>
            <a:endParaRPr lang="en-US" altLang="en-US"/>
          </a:p>
        </p:txBody>
      </p:sp>
      <p:sp>
        <p:nvSpPr>
          <p:cNvPr id="956418" name="Rectangle 2"/>
          <p:cNvSpPr>
            <a:spLocks noGrp="1" noRot="1" noChangeAspect="1" noChangeArrowheads="1" noTextEdit="1"/>
          </p:cNvSpPr>
          <p:nvPr>
            <p:ph type="sldImg"/>
          </p:nvPr>
        </p:nvSpPr>
        <p:spPr>
          <a:xfrm>
            <a:off x="914400" y="304800"/>
            <a:ext cx="5080000" cy="3810000"/>
          </a:xfrm>
          <a:ln/>
        </p:spPr>
      </p:sp>
      <p:sp>
        <p:nvSpPr>
          <p:cNvPr id="956419"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3379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5777 Appeal of Kol Nidre</a:t>
            </a:r>
          </a:p>
        </p:txBody>
      </p:sp>
      <p:sp>
        <p:nvSpPr>
          <p:cNvPr id="5" name="Rectangle 3"/>
          <p:cNvSpPr>
            <a:spLocks noGrp="1" noChangeArrowheads="1"/>
          </p:cNvSpPr>
          <p:nvPr>
            <p:ph type="dt" idx="1"/>
          </p:nvPr>
        </p:nvSpPr>
        <p:spPr>
          <a:ln/>
        </p:spPr>
        <p:txBody>
          <a:bodyPr/>
          <a:lstStyle/>
          <a:p>
            <a:r>
              <a:rPr lang="en-US" altLang="en-US"/>
              <a:t>Oct 11, 2016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http://www.jewishencyclopedia.com/articles/9443-kol-nidre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l-GR" sz="2000" dirty="0"/>
              <a:t>[a Jewish group only accepted the Tanakh/Old Testament as authoritative, not the Talmud, etc.]</a:t>
            </a:r>
            <a:endParaRPr lang="en-US" sz="2000" dirty="0"/>
          </a:p>
          <a:p>
            <a:endParaRPr lang="en-US" altLang="en-US" sz="1200" dirty="0"/>
          </a:p>
        </p:txBody>
      </p:sp>
    </p:spTree>
    <p:extLst>
      <p:ext uri="{BB962C8B-B14F-4D97-AF65-F5344CB8AC3E}">
        <p14:creationId xmlns:p14="http://schemas.microsoft.com/office/powerpoint/2010/main" val="2577508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5777 Appeal of Kol Nidre</a:t>
            </a:r>
          </a:p>
        </p:txBody>
      </p:sp>
      <p:sp>
        <p:nvSpPr>
          <p:cNvPr id="5" name="Rectangle 3"/>
          <p:cNvSpPr>
            <a:spLocks noGrp="1" noChangeArrowheads="1"/>
          </p:cNvSpPr>
          <p:nvPr>
            <p:ph type="dt" idx="1"/>
          </p:nvPr>
        </p:nvSpPr>
        <p:spPr>
          <a:ln/>
        </p:spPr>
        <p:txBody>
          <a:bodyPr/>
          <a:lstStyle/>
          <a:p>
            <a:r>
              <a:rPr lang="en-US" altLang="en-US"/>
              <a:t>Oct 11, 2016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http://www.jewishencyclopedia.com/articles/9443-kol-nidre</a:t>
            </a:r>
          </a:p>
        </p:txBody>
      </p:sp>
    </p:spTree>
    <p:extLst>
      <p:ext uri="{BB962C8B-B14F-4D97-AF65-F5344CB8AC3E}">
        <p14:creationId xmlns:p14="http://schemas.microsoft.com/office/powerpoint/2010/main" val="2307968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5777 Appeal of Kol Nidre</a:t>
            </a:r>
          </a:p>
        </p:txBody>
      </p:sp>
      <p:sp>
        <p:nvSpPr>
          <p:cNvPr id="5" name="Rectangle 3"/>
          <p:cNvSpPr>
            <a:spLocks noGrp="1" noChangeArrowheads="1"/>
          </p:cNvSpPr>
          <p:nvPr>
            <p:ph type="dt" idx="1"/>
          </p:nvPr>
        </p:nvSpPr>
        <p:spPr>
          <a:ln/>
        </p:spPr>
        <p:txBody>
          <a:bodyPr/>
          <a:lstStyle/>
          <a:p>
            <a:r>
              <a:rPr lang="en-US" altLang="en-US"/>
              <a:t>Oct 11, 2016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http://www.jewishencyclopedia.com/articles/9443-kol-nidre</a:t>
            </a:r>
          </a:p>
        </p:txBody>
      </p:sp>
    </p:spTree>
    <p:extLst>
      <p:ext uri="{BB962C8B-B14F-4D97-AF65-F5344CB8AC3E}">
        <p14:creationId xmlns:p14="http://schemas.microsoft.com/office/powerpoint/2010/main" val="3628999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http://www.jewishencyclopedia.com/articles/9443-kol-nidre</a:t>
            </a:r>
            <a:endParaRPr lang="en-US" altLang="en-US" sz="1200" dirty="0"/>
          </a:p>
          <a:p>
            <a:r>
              <a:rPr lang="en-US" altLang="en-US" sz="1200" dirty="0"/>
              <a:t>https://www.jewishencyclopedia.com/articles/9443-kol-nidre</a:t>
            </a:r>
          </a:p>
          <a:p>
            <a:endParaRPr lang="en-US" altLang="en-US" dirty="0"/>
          </a:p>
          <a:p>
            <a:r>
              <a:rPr lang="en-US" altLang="en-US" dirty="0"/>
              <a:t>Jewish testimony in courts was suspect in some places.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https://www.youtube.com/watch?v=-IEDLZayfdU&amp;list=RD-IEDLZayfdU&amp;start_radio=1</a:t>
            </a:r>
          </a:p>
          <a:p>
            <a:r>
              <a:rPr lang="en-US" altLang="en-US" sz="1050" dirty="0"/>
              <a:t>https://www.jewishencyclopedia.com/articles/9443-kol-nidre</a:t>
            </a:r>
          </a:p>
        </p:txBody>
      </p:sp>
    </p:spTree>
    <p:extLst>
      <p:ext uri="{BB962C8B-B14F-4D97-AF65-F5344CB8AC3E}">
        <p14:creationId xmlns:p14="http://schemas.microsoft.com/office/powerpoint/2010/main" val="3587295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https://www.youtube.com/watch?v=-IEDLZayfdU&amp;list=RD-IEDLZayfdU&amp;start_radio=1</a:t>
            </a:r>
          </a:p>
          <a:p>
            <a:r>
              <a:rPr lang="en-US" altLang="en-US" sz="1050" dirty="0"/>
              <a:t>https://www.jewishencyclopedia.com/articles/9443-kol-nidre</a:t>
            </a:r>
          </a:p>
        </p:txBody>
      </p:sp>
    </p:spTree>
    <p:extLst>
      <p:ext uri="{BB962C8B-B14F-4D97-AF65-F5344CB8AC3E}">
        <p14:creationId xmlns:p14="http://schemas.microsoft.com/office/powerpoint/2010/main" val="3893321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http://www.jewishencyclopedia.com/articles/9443-kol-nidre</a:t>
            </a:r>
          </a:p>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http://www.jewishencyclopedia.com/articles/9443-kol-nidre</a:t>
            </a:r>
          </a:p>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1017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a:t>YK erev Kol Nidre 5781 Appeal of Kol Nidre</a:t>
            </a:r>
          </a:p>
        </p:txBody>
      </p:sp>
      <p:sp>
        <p:nvSpPr>
          <p:cNvPr id="5" name="Rectangle 6"/>
          <p:cNvSpPr>
            <a:spLocks noGrp="1" noChangeArrowheads="1"/>
          </p:cNvSpPr>
          <p:nvPr>
            <p:ph type="dt"/>
          </p:nvPr>
        </p:nvSpPr>
        <p:spPr>
          <a:ln/>
        </p:spPr>
        <p:txBody>
          <a:bodyPr/>
          <a:lstStyle/>
          <a:p>
            <a:r>
              <a:rPr lang="en-US" altLang="en-US"/>
              <a:t>Sept. 27,2020 8781</a:t>
            </a:r>
          </a:p>
        </p:txBody>
      </p:sp>
      <p:sp>
        <p:nvSpPr>
          <p:cNvPr id="7" name="Rectangle 10"/>
          <p:cNvSpPr>
            <a:spLocks noGrp="1" noChangeArrowheads="1"/>
          </p:cNvSpPr>
          <p:nvPr>
            <p:ph type="sldNum"/>
          </p:nvPr>
        </p:nvSpPr>
        <p:spPr>
          <a:ln/>
        </p:spPr>
        <p:txBody>
          <a:bodyPr/>
          <a:lstStyle/>
          <a:p>
            <a:fld id="{F0C0F7FB-0178-4FAE-9FC0-979B7DA5FD65}" type="slidenum">
              <a:rPr lang="en-US" altLang="en-US"/>
              <a:pPr/>
              <a:t>6</a:t>
            </a:fld>
            <a:endParaRPr lang="en-US" altLang="en-US"/>
          </a:p>
        </p:txBody>
      </p:sp>
      <p:sp>
        <p:nvSpPr>
          <p:cNvPr id="958466" name="Rectangle 2"/>
          <p:cNvSpPr>
            <a:spLocks noGrp="1" noRot="1" noChangeAspect="1" noChangeArrowheads="1" noTextEdit="1"/>
          </p:cNvSpPr>
          <p:nvPr>
            <p:ph type="sldImg"/>
          </p:nvPr>
        </p:nvSpPr>
        <p:spPr>
          <a:xfrm>
            <a:off x="914400" y="304800"/>
            <a:ext cx="5080000" cy="3810000"/>
          </a:xfrm>
          <a:ln/>
        </p:spPr>
      </p:sp>
      <p:sp>
        <p:nvSpPr>
          <p:cNvPr id="958467"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81536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639982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8103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33279480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http://www.crosscurrents.org/boys-cross.htm</a:t>
            </a:r>
          </a:p>
        </p:txBody>
      </p:sp>
    </p:spTree>
    <p:extLst>
      <p:ext uri="{BB962C8B-B14F-4D97-AF65-F5344CB8AC3E}">
        <p14:creationId xmlns:p14="http://schemas.microsoft.com/office/powerpoint/2010/main" val="7214602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a:p>
            <a:endParaRPr lang="en-US" altLang="en-US" dirty="0"/>
          </a:p>
        </p:txBody>
      </p:sp>
    </p:spTree>
    <p:extLst>
      <p:ext uri="{BB962C8B-B14F-4D97-AF65-F5344CB8AC3E}">
        <p14:creationId xmlns:p14="http://schemas.microsoft.com/office/powerpoint/2010/main" val="5562410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19106255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34222844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1924593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212405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0070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3816402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3124485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http://www.crosscurrents.org/boys-cross.htm</a:t>
            </a:r>
          </a:p>
        </p:txBody>
      </p:sp>
    </p:spTree>
    <p:extLst>
      <p:ext uri="{BB962C8B-B14F-4D97-AF65-F5344CB8AC3E}">
        <p14:creationId xmlns:p14="http://schemas.microsoft.com/office/powerpoint/2010/main" val="2788346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https://en.wikipedia.org/wiki/Iron_Cross#Pilots  </a:t>
            </a:r>
          </a:p>
          <a:p>
            <a:r>
              <a:rPr lang="en-US" sz="2000" b="0" i="0" kern="1200" dirty="0">
                <a:solidFill>
                  <a:schemeClr val="tx1"/>
                </a:solidFill>
                <a:effectLst/>
                <a:latin typeface="Arial Rounded MT Bold" pitchFamily="34" charset="0"/>
                <a:ea typeface="+mn-ea"/>
                <a:cs typeface="Arial" charset="0"/>
              </a:rPr>
              <a:t>Adolf Hitler restored the Iron Cross in 1939 as a German decoration</a:t>
            </a:r>
            <a:endParaRPr lang="en-US" altLang="en-US" sz="1200" dirty="0"/>
          </a:p>
        </p:txBody>
      </p:sp>
    </p:spTree>
    <p:extLst>
      <p:ext uri="{BB962C8B-B14F-4D97-AF65-F5344CB8AC3E}">
        <p14:creationId xmlns:p14="http://schemas.microsoft.com/office/powerpoint/2010/main" val="28067813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https://en.wikipedia.org/wiki/Plus_and_minus_signs</a:t>
            </a:r>
          </a:p>
        </p:txBody>
      </p:sp>
    </p:spTree>
    <p:extLst>
      <p:ext uri="{BB962C8B-B14F-4D97-AF65-F5344CB8AC3E}">
        <p14:creationId xmlns:p14="http://schemas.microsoft.com/office/powerpoint/2010/main" val="2026087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75</a:t>
            </a:fld>
            <a:endParaRPr lang="en-US" altLang="en-US"/>
          </a:p>
        </p:txBody>
      </p:sp>
      <p:sp>
        <p:nvSpPr>
          <p:cNvPr id="840706" name="Rectangle 2"/>
          <p:cNvSpPr>
            <a:spLocks noGrp="1" noRot="1" noChangeAspect="1" noChangeArrowheads="1" noTextEdit="1"/>
          </p:cNvSpPr>
          <p:nvPr>
            <p:ph type="sldImg"/>
          </p:nvPr>
        </p:nvSpPr>
        <p:spPr>
          <a:xfrm>
            <a:off x="381000" y="7620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https://en.wikipedia.org/wiki/Plus_and_minus_signs</a:t>
            </a:r>
          </a:p>
        </p:txBody>
      </p:sp>
    </p:spTree>
    <p:extLst>
      <p:ext uri="{BB962C8B-B14F-4D97-AF65-F5344CB8AC3E}">
        <p14:creationId xmlns:p14="http://schemas.microsoft.com/office/powerpoint/2010/main" val="1259377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https://theconversation.com/why-good-friday-was-dangerous-for-jews-in-the-middle-ages-and-how-that-changed-114896</a:t>
            </a:r>
          </a:p>
        </p:txBody>
      </p:sp>
    </p:spTree>
    <p:extLst>
      <p:ext uri="{BB962C8B-B14F-4D97-AF65-F5344CB8AC3E}">
        <p14:creationId xmlns:p14="http://schemas.microsoft.com/office/powerpoint/2010/main" val="39836616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https://theconversation.com/why-good-friday-was-dangerous-for-jews-in-the-middle-ages-and-how-that-changed-114896</a:t>
            </a:r>
          </a:p>
        </p:txBody>
      </p:sp>
    </p:spTree>
    <p:extLst>
      <p:ext uri="{BB962C8B-B14F-4D97-AF65-F5344CB8AC3E}">
        <p14:creationId xmlns:p14="http://schemas.microsoft.com/office/powerpoint/2010/main" val="42679329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https://www.ajc.org/OberammergauPassionPlay</a:t>
            </a:r>
          </a:p>
          <a:p>
            <a:endParaRPr lang="en-US" altLang="en-US" sz="1050" dirty="0"/>
          </a:p>
        </p:txBody>
      </p:sp>
    </p:spTree>
    <p:extLst>
      <p:ext uri="{BB962C8B-B14F-4D97-AF65-F5344CB8AC3E}">
        <p14:creationId xmlns:p14="http://schemas.microsoft.com/office/powerpoint/2010/main" val="2380568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https://www.ajc.org/OberammergauPassionPlay</a:t>
            </a:r>
          </a:p>
          <a:p>
            <a:endParaRPr lang="en-US" altLang="en-US" sz="1050" dirty="0"/>
          </a:p>
        </p:txBody>
      </p:sp>
    </p:spTree>
    <p:extLst>
      <p:ext uri="{BB962C8B-B14F-4D97-AF65-F5344CB8AC3E}">
        <p14:creationId xmlns:p14="http://schemas.microsoft.com/office/powerpoint/2010/main" val="300546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 aside coming…</a:t>
            </a:r>
          </a:p>
        </p:txBody>
      </p:sp>
    </p:spTree>
    <p:extLst>
      <p:ext uri="{BB962C8B-B14F-4D97-AF65-F5344CB8AC3E}">
        <p14:creationId xmlns:p14="http://schemas.microsoft.com/office/powerpoint/2010/main" val="36322310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https://www.ajc.org/OberammergauPassionPlay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Story of </a:t>
            </a:r>
            <a:r>
              <a:rPr lang="en-US" sz="1800" dirty="0">
                <a:effectLst/>
                <a:latin typeface="Times New Roman" panose="02020603050405020304" pitchFamily="18" charset="0"/>
                <a:ea typeface="Times New Roman" panose="02020603050405020304" pitchFamily="18" charset="0"/>
              </a:rPr>
              <a:t>Edgar </a:t>
            </a:r>
            <a:r>
              <a:rPr lang="en-US" sz="1800" dirty="0" err="1">
                <a:effectLst/>
                <a:latin typeface="Times New Roman" panose="02020603050405020304" pitchFamily="18" charset="0"/>
                <a:ea typeface="Times New Roman" panose="02020603050405020304" pitchFamily="18" charset="0"/>
              </a:rPr>
              <a:t>Mortara</a:t>
            </a: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http://en.wikipedia.org/wiki/Edgardo_Mortara</a:t>
            </a:r>
          </a:p>
          <a:p>
            <a:pPr marL="342900" marR="0" lvl="0" indent="-342900" rtl="0">
              <a:spcBef>
                <a:spcPts val="0"/>
              </a:spcBef>
              <a:spcAft>
                <a:spcPts val="0"/>
              </a:spcAft>
              <a:buFont typeface="Symbol" panose="05050102010706020507" pitchFamily="18" charset="2"/>
              <a:buChar char=""/>
              <a:tabLst>
                <a:tab pos="685800" algn="l"/>
              </a:tabLst>
            </a:pPr>
            <a:r>
              <a:rPr lang="en-US" sz="1800" dirty="0">
                <a:effectLst/>
                <a:latin typeface="Times New Roman" panose="02020603050405020304" pitchFamily="18" charset="0"/>
                <a:ea typeface="Times New Roman" panose="02020603050405020304" pitchFamily="18" charset="0"/>
              </a:rPr>
              <a:t>Age 7 baptized by his nurse, then kidnapped by RC church.  Pope </a:t>
            </a:r>
            <a:r>
              <a:rPr lang="en-US" sz="1200" dirty="0">
                <a:effectLst/>
                <a:latin typeface="Times New Roman" panose="02020603050405020304" pitchFamily="18" charset="0"/>
                <a:ea typeface="Times New Roman" panose="02020603050405020304" pitchFamily="18" charset="0"/>
              </a:rPr>
              <a:t>Pius IX most of popes hostile to the Jews in one way or another</a:t>
            </a:r>
          </a:p>
          <a:p>
            <a:pPr marL="742950" marR="0" lvl="1" indent="-285750">
              <a:spcBef>
                <a:spcPts val="0"/>
              </a:spcBef>
              <a:spcAft>
                <a:spcPts val="0"/>
              </a:spcAft>
              <a:buFont typeface="Courier New" panose="02070309020205020404" pitchFamily="49" charset="0"/>
              <a:buChar char="o"/>
              <a:tabLst>
                <a:tab pos="1143000" algn="l"/>
              </a:tabLst>
            </a:pPr>
            <a:r>
              <a:rPr lang="en-US" sz="1200" dirty="0">
                <a:effectLst/>
                <a:latin typeface="Times New Roman" panose="02020603050405020304" pitchFamily="18" charset="0"/>
                <a:ea typeface="Times New Roman" panose="02020603050405020304" pitchFamily="18" charset="0"/>
              </a:rPr>
              <a:t>1846-1878 one of longest papacy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altLang="en-US" sz="1050" dirty="0"/>
          </a:p>
        </p:txBody>
      </p:sp>
    </p:spTree>
    <p:extLst>
      <p:ext uri="{BB962C8B-B14F-4D97-AF65-F5344CB8AC3E}">
        <p14:creationId xmlns:p14="http://schemas.microsoft.com/office/powerpoint/2010/main" val="32439781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https://en.wikipedia.org/wiki/Kol_Nidre</a:t>
            </a:r>
            <a:endParaRPr kumimoji="0" lang="el-GR"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Idelsohn</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Abraham Z., </a:t>
            </a:r>
            <a:r>
              <a:rPr kumimoji="0" lang="en-US" sz="1100" b="0"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Jewish Liturgy and its Development</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(1932, NY, Henry Holt) pages 227-228; Davidson, Israel,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Kol</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Nidre</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a:t>
            </a:r>
            <a:r>
              <a:rPr kumimoji="0" lang="en-US" sz="1100" b="0"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The American Jewish Year Book: 5684</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vol. 25 (1923, Philadelphia, Jewish </a:t>
            </a:r>
            <a:r>
              <a:rPr kumimoji="0" lang="en-US" sz="11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Public'n</a:t>
            </a:r>
            <a:r>
              <a:rPr kumimoji="0" 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Soc.) pages 186-187.</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rPr>
              <a:t>Existed probably</a:t>
            </a:r>
            <a:r>
              <a:rPr kumimoji="0" lang="en-US" b="0" i="0" u="none" strike="noStrike" kern="1200" cap="none" spc="0" normalizeH="0" noProof="0" dirty="0">
                <a:ln>
                  <a:noFill/>
                </a:ln>
                <a:solidFill>
                  <a:srgbClr val="000000"/>
                </a:solidFill>
                <a:effectLst/>
                <a:uLnTx/>
                <a:uFillTx/>
              </a:rPr>
              <a:t> before such, but found a deep resonance because</a:t>
            </a:r>
            <a:r>
              <a:rPr lang="en-US" dirty="0">
                <a:solidFill>
                  <a:srgbClr val="000000"/>
                </a:solidFill>
              </a:rPr>
              <a:t> of forced vows. </a:t>
            </a:r>
            <a:endParaRPr kumimoji="0" lang="en-US" b="0" i="0" u="none" strike="noStrike" kern="1200" cap="none" spc="0" normalizeH="0" baseline="0" noProof="0" dirty="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rPr>
              <a:t>So, some examples</a:t>
            </a:r>
            <a:r>
              <a:rPr kumimoji="0" lang="en-US" b="0" i="0" u="none" strike="noStrike" kern="1200" cap="none" spc="0" normalizeH="0" noProof="0" dirty="0">
                <a:ln>
                  <a:noFill/>
                </a:ln>
                <a:solidFill>
                  <a:srgbClr val="000000"/>
                </a:solidFill>
                <a:effectLst/>
                <a:uLnTx/>
                <a:uFillTx/>
              </a:rPr>
              <a:t> of that, particularly for </a:t>
            </a:r>
            <a:r>
              <a:rPr kumimoji="0" lang="en-US" b="0" i="0" u="none" strike="noStrike" kern="1200" cap="none" spc="0" normalizeH="0" noProof="0" dirty="0" err="1">
                <a:ln>
                  <a:noFill/>
                </a:ln>
                <a:solidFill>
                  <a:srgbClr val="000000"/>
                </a:solidFill>
                <a:effectLst/>
                <a:uLnTx/>
                <a:uFillTx/>
              </a:rPr>
              <a:t>thos</a:t>
            </a:r>
            <a:r>
              <a:rPr lang="en-US" dirty="0">
                <a:solidFill>
                  <a:srgbClr val="000000"/>
                </a:solidFill>
              </a:rPr>
              <a:t>e who didn’t grow up with this consciousness, that Christians are dangerous, that the cross is a sign of a threat.</a:t>
            </a:r>
            <a:endParaRPr kumimoji="0" lang="en-US" b="0" i="0" u="none" strike="noStrike" kern="1200" cap="none" spc="0" normalizeH="0" baseline="0" noProof="0" dirty="0">
              <a:ln>
                <a:noFill/>
              </a:ln>
              <a:solidFill>
                <a:srgbClr val="000000"/>
              </a:solidFill>
              <a:effectLst/>
              <a:uLnTx/>
              <a:uFillTx/>
            </a:endParaRPr>
          </a:p>
          <a:p>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44392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969396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85</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86</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https://en.wikipedia.org/wiki/Kol_Nidre#The_Ashkenazi_melody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And that I didn’t tell you to do all this.</a:t>
            </a:r>
          </a:p>
          <a:p>
            <a:r>
              <a:rPr lang="en-US" altLang="en-US" dirty="0"/>
              <a:t>Teaser for tomorrow.  Back to </a:t>
            </a:r>
            <a:r>
              <a:rPr lang="en-US" altLang="en-US" dirty="0" err="1"/>
              <a:t>Kol</a:t>
            </a:r>
            <a:r>
              <a:rPr lang="en-US" altLang="en-US" dirty="0"/>
              <a:t> Nidre.</a:t>
            </a:r>
          </a:p>
        </p:txBody>
      </p:sp>
    </p:spTree>
    <p:extLst>
      <p:ext uri="{BB962C8B-B14F-4D97-AF65-F5344CB8AC3E}">
        <p14:creationId xmlns:p14="http://schemas.microsoft.com/office/powerpoint/2010/main" val="24587726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90</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https://en.wikipedia.org/wiki/Kol_Nidre#The_Ashkenazi_melody</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91</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92</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93</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94</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694304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YK erev Kol Nidre 5781 Appeal of Kol Nidre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27,2020 8781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909941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97</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98</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YK erev Kol Nidre 5781 Appeal of Kol Nidre</a:t>
            </a:r>
          </a:p>
        </p:txBody>
      </p:sp>
      <p:sp>
        <p:nvSpPr>
          <p:cNvPr id="5" name="Rectangle 3"/>
          <p:cNvSpPr>
            <a:spLocks noGrp="1" noChangeArrowheads="1"/>
          </p:cNvSpPr>
          <p:nvPr>
            <p:ph type="dt" idx="1"/>
          </p:nvPr>
        </p:nvSpPr>
        <p:spPr>
          <a:ln/>
        </p:spPr>
        <p:txBody>
          <a:bodyPr/>
          <a:lstStyle/>
          <a:p>
            <a:r>
              <a:rPr lang="en-US" altLang="en-US"/>
              <a:t>Sept. 27,2020 8781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99</a:t>
            </a:fld>
            <a:endParaRPr lang="en-US" altLang="en-US"/>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should be known</a:t>
            </a:r>
            <a:r>
              <a:rPr lang="en-US" altLang="en-US" baseline="0" dirty="0"/>
              <a:t> as people who preeminently keep our word.  If yo</a:t>
            </a:r>
            <a:r>
              <a:rPr lang="en-US" altLang="en-US" dirty="0"/>
              <a:t>u say you’ll be somewhere at 3 pm, what if you’re 5 minutes late?</a:t>
            </a:r>
          </a:p>
          <a:p>
            <a:r>
              <a:rPr lang="en-US" altLang="en-US" dirty="0"/>
              <a:t>Jewish time?</a:t>
            </a:r>
          </a:p>
          <a:p>
            <a:r>
              <a:rPr lang="en-US" altLang="en-US" dirty="0"/>
              <a:t>Indian time?</a:t>
            </a:r>
          </a:p>
          <a:p>
            <a:r>
              <a:rPr lang="en-US" altLang="en-US" dirty="0"/>
              <a:t>There is mercy!  I hope.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0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086" indent="0" algn="ctr">
              <a:buNone/>
              <a:defRPr/>
            </a:lvl2pPr>
            <a:lvl3pPr marL="912308" indent="0" algn="ctr">
              <a:buNone/>
              <a:defRPr/>
            </a:lvl3pPr>
            <a:lvl4pPr marL="1368438" indent="0" algn="ctr">
              <a:buNone/>
              <a:defRPr/>
            </a:lvl4pPr>
            <a:lvl5pPr marL="1824614" indent="0" algn="ctr">
              <a:buNone/>
              <a:defRPr/>
            </a:lvl5pPr>
            <a:lvl6pPr marL="2280699" indent="0" algn="ctr">
              <a:buNone/>
              <a:defRPr/>
            </a:lvl6pPr>
            <a:lvl7pPr marL="2736785" indent="0" algn="ctr">
              <a:buNone/>
              <a:defRPr/>
            </a:lvl7pPr>
            <a:lvl8pPr marL="3192972" indent="0" algn="ctr">
              <a:buNone/>
              <a:defRPr/>
            </a:lvl8pPr>
            <a:lvl9pPr marL="364912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388269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1026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113241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84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74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25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62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38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148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3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016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88089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278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38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30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086" indent="0">
              <a:buNone/>
              <a:defRPr sz="1800"/>
            </a:lvl2pPr>
            <a:lvl3pPr marL="912308" indent="0">
              <a:buNone/>
              <a:defRPr sz="1600"/>
            </a:lvl3pPr>
            <a:lvl4pPr marL="1368438" indent="0">
              <a:buNone/>
              <a:defRPr sz="1400"/>
            </a:lvl4pPr>
            <a:lvl5pPr marL="1824614" indent="0">
              <a:buNone/>
              <a:defRPr sz="1400"/>
            </a:lvl5pPr>
            <a:lvl6pPr marL="2280699" indent="0">
              <a:buNone/>
              <a:defRPr sz="1400"/>
            </a:lvl6pPr>
            <a:lvl7pPr marL="2736785" indent="0">
              <a:buNone/>
              <a:defRPr sz="1400"/>
            </a:lvl7pPr>
            <a:lvl8pPr marL="3192972" indent="0">
              <a:buNone/>
              <a:defRPr sz="1400"/>
            </a:lvl8pPr>
            <a:lvl9pPr marL="364912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27275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19418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086" indent="0">
              <a:buNone/>
              <a:defRPr sz="2000" b="1"/>
            </a:lvl2pPr>
            <a:lvl3pPr marL="912308" indent="0">
              <a:buNone/>
              <a:defRPr sz="1800" b="1"/>
            </a:lvl3pPr>
            <a:lvl4pPr marL="1368438" indent="0">
              <a:buNone/>
              <a:defRPr sz="1600" b="1"/>
            </a:lvl4pPr>
            <a:lvl5pPr marL="1824614" indent="0">
              <a:buNone/>
              <a:defRPr sz="1600" b="1"/>
            </a:lvl5pPr>
            <a:lvl6pPr marL="2280699" indent="0">
              <a:buNone/>
              <a:defRPr sz="1600" b="1"/>
            </a:lvl6pPr>
            <a:lvl7pPr marL="2736785" indent="0">
              <a:buNone/>
              <a:defRPr sz="1600" b="1"/>
            </a:lvl7pPr>
            <a:lvl8pPr marL="3192972" indent="0">
              <a:buNone/>
              <a:defRPr sz="1600" b="1"/>
            </a:lvl8pPr>
            <a:lvl9pPr marL="364912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1" y="1151335"/>
            <a:ext cx="4041775" cy="479822"/>
          </a:xfrm>
        </p:spPr>
        <p:txBody>
          <a:bodyPr anchor="b"/>
          <a:lstStyle>
            <a:lvl1pPr marL="0" indent="0">
              <a:buNone/>
              <a:defRPr sz="2400" b="1"/>
            </a:lvl1pPr>
            <a:lvl2pPr marL="456086" indent="0">
              <a:buNone/>
              <a:defRPr sz="2000" b="1"/>
            </a:lvl2pPr>
            <a:lvl3pPr marL="912308" indent="0">
              <a:buNone/>
              <a:defRPr sz="1800" b="1"/>
            </a:lvl3pPr>
            <a:lvl4pPr marL="1368438" indent="0">
              <a:buNone/>
              <a:defRPr sz="1600" b="1"/>
            </a:lvl4pPr>
            <a:lvl5pPr marL="1824614" indent="0">
              <a:buNone/>
              <a:defRPr sz="1600" b="1"/>
            </a:lvl5pPr>
            <a:lvl6pPr marL="2280699" indent="0">
              <a:buNone/>
              <a:defRPr sz="1600" b="1"/>
            </a:lvl6pPr>
            <a:lvl7pPr marL="2736785" indent="0">
              <a:buNone/>
              <a:defRPr sz="1600" b="1"/>
            </a:lvl7pPr>
            <a:lvl8pPr marL="3192972" indent="0">
              <a:buNone/>
              <a:defRPr sz="1600" b="1"/>
            </a:lvl8pPr>
            <a:lvl9pPr marL="364912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5909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7202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322010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97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6086" indent="0">
              <a:buNone/>
              <a:defRPr sz="1200"/>
            </a:lvl2pPr>
            <a:lvl3pPr marL="912308" indent="0">
              <a:buNone/>
              <a:defRPr sz="1000"/>
            </a:lvl3pPr>
            <a:lvl4pPr marL="1368438" indent="0">
              <a:buNone/>
              <a:defRPr sz="900"/>
            </a:lvl4pPr>
            <a:lvl5pPr marL="1824614" indent="0">
              <a:buNone/>
              <a:defRPr sz="900"/>
            </a:lvl5pPr>
            <a:lvl6pPr marL="2280699" indent="0">
              <a:buNone/>
              <a:defRPr sz="900"/>
            </a:lvl6pPr>
            <a:lvl7pPr marL="2736785" indent="0">
              <a:buNone/>
              <a:defRPr sz="900"/>
            </a:lvl7pPr>
            <a:lvl8pPr marL="3192972" indent="0">
              <a:buNone/>
              <a:defRPr sz="900"/>
            </a:lvl8pPr>
            <a:lvl9pPr marL="364912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0441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086" indent="0">
              <a:buNone/>
              <a:defRPr sz="2800"/>
            </a:lvl2pPr>
            <a:lvl3pPr marL="912308" indent="0">
              <a:buNone/>
              <a:defRPr sz="2400"/>
            </a:lvl3pPr>
            <a:lvl4pPr marL="1368438" indent="0">
              <a:buNone/>
              <a:defRPr sz="2000"/>
            </a:lvl4pPr>
            <a:lvl5pPr marL="1824614" indent="0">
              <a:buNone/>
              <a:defRPr sz="2000"/>
            </a:lvl5pPr>
            <a:lvl6pPr marL="2280699" indent="0">
              <a:buNone/>
              <a:defRPr sz="2000"/>
            </a:lvl6pPr>
            <a:lvl7pPr marL="2736785" indent="0">
              <a:buNone/>
              <a:defRPr sz="2000"/>
            </a:lvl7pPr>
            <a:lvl8pPr marL="3192972" indent="0">
              <a:buNone/>
              <a:defRPr sz="2000"/>
            </a:lvl8pPr>
            <a:lvl9pPr marL="3649123" indent="0">
              <a:buNone/>
              <a:defRPr sz="2000"/>
            </a:lvl9pPr>
          </a:lstStyle>
          <a:p>
            <a:endParaRPr lang="en-US"/>
          </a:p>
        </p:txBody>
      </p:sp>
      <p:sp>
        <p:nvSpPr>
          <p:cNvPr id="4" name="Text Placeholder 3"/>
          <p:cNvSpPr>
            <a:spLocks noGrp="1"/>
          </p:cNvSpPr>
          <p:nvPr>
            <p:ph type="body" sz="half" idx="2"/>
          </p:nvPr>
        </p:nvSpPr>
        <p:spPr>
          <a:xfrm>
            <a:off x="1792288" y="4025675"/>
            <a:ext cx="5486400" cy="603647"/>
          </a:xfrm>
        </p:spPr>
        <p:txBody>
          <a:bodyPr/>
          <a:lstStyle>
            <a:lvl1pPr marL="0" indent="0">
              <a:buNone/>
              <a:defRPr sz="1400"/>
            </a:lvl1pPr>
            <a:lvl2pPr marL="456086" indent="0">
              <a:buNone/>
              <a:defRPr sz="1200"/>
            </a:lvl2pPr>
            <a:lvl3pPr marL="912308" indent="0">
              <a:buNone/>
              <a:defRPr sz="1000"/>
            </a:lvl3pPr>
            <a:lvl4pPr marL="1368438" indent="0">
              <a:buNone/>
              <a:defRPr sz="900"/>
            </a:lvl4pPr>
            <a:lvl5pPr marL="1824614" indent="0">
              <a:buNone/>
              <a:defRPr sz="900"/>
            </a:lvl5pPr>
            <a:lvl6pPr marL="2280699" indent="0">
              <a:buNone/>
              <a:defRPr sz="900"/>
            </a:lvl6pPr>
            <a:lvl7pPr marL="2736785" indent="0">
              <a:buNone/>
              <a:defRPr sz="900"/>
            </a:lvl7pPr>
            <a:lvl8pPr marL="3192972" indent="0">
              <a:buNone/>
              <a:defRPr sz="900"/>
            </a:lvl8pPr>
            <a:lvl9pPr marL="364912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181181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4" tIns="45627" rIns="91254" bIns="45627"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6086" algn="ctr" rtl="0" fontAlgn="base">
        <a:spcBef>
          <a:spcPct val="0"/>
        </a:spcBef>
        <a:spcAft>
          <a:spcPct val="0"/>
        </a:spcAft>
        <a:defRPr sz="4400">
          <a:solidFill>
            <a:schemeClr val="tx2"/>
          </a:solidFill>
          <a:latin typeface="Arial" charset="0"/>
          <a:cs typeface="Arial" charset="0"/>
        </a:defRPr>
      </a:lvl6pPr>
      <a:lvl7pPr marL="912308" algn="ctr" rtl="0" fontAlgn="base">
        <a:spcBef>
          <a:spcPct val="0"/>
        </a:spcBef>
        <a:spcAft>
          <a:spcPct val="0"/>
        </a:spcAft>
        <a:defRPr sz="4400">
          <a:solidFill>
            <a:schemeClr val="tx2"/>
          </a:solidFill>
          <a:latin typeface="Arial" charset="0"/>
          <a:cs typeface="Arial" charset="0"/>
        </a:defRPr>
      </a:lvl7pPr>
      <a:lvl8pPr marL="1368438" algn="ctr" rtl="0" fontAlgn="base">
        <a:spcBef>
          <a:spcPct val="0"/>
        </a:spcBef>
        <a:spcAft>
          <a:spcPct val="0"/>
        </a:spcAft>
        <a:defRPr sz="4400">
          <a:solidFill>
            <a:schemeClr val="tx2"/>
          </a:solidFill>
          <a:latin typeface="Arial" charset="0"/>
          <a:cs typeface="Arial" charset="0"/>
        </a:defRPr>
      </a:lvl8pPr>
      <a:lvl9pPr marL="1824614" algn="ctr" rtl="0" fontAlgn="base">
        <a:spcBef>
          <a:spcPct val="0"/>
        </a:spcBef>
        <a:spcAft>
          <a:spcPct val="0"/>
        </a:spcAft>
        <a:defRPr sz="4400">
          <a:solidFill>
            <a:schemeClr val="tx2"/>
          </a:solidFill>
          <a:latin typeface="Arial" charset="0"/>
          <a:cs typeface="Arial" charset="0"/>
        </a:defRPr>
      </a:lvl9pPr>
    </p:titleStyle>
    <p:bodyStyle>
      <a:lvl1pPr marL="342065" indent="-342065" algn="l" rtl="0" fontAlgn="base">
        <a:spcBef>
          <a:spcPct val="20000"/>
        </a:spcBef>
        <a:spcAft>
          <a:spcPct val="0"/>
        </a:spcAft>
        <a:buChar char="•"/>
        <a:defRPr sz="4000">
          <a:solidFill>
            <a:schemeClr val="bg1"/>
          </a:solidFill>
          <a:latin typeface="+mn-lt"/>
          <a:ea typeface="+mn-ea"/>
          <a:cs typeface="+mn-cs"/>
        </a:defRPr>
      </a:lvl1pPr>
      <a:lvl2pPr marL="741275" indent="-285099" algn="l" rtl="0" fontAlgn="base">
        <a:spcBef>
          <a:spcPct val="20000"/>
        </a:spcBef>
        <a:spcAft>
          <a:spcPct val="0"/>
        </a:spcAft>
        <a:buChar char="–"/>
        <a:defRPr sz="4000">
          <a:solidFill>
            <a:schemeClr val="bg1"/>
          </a:solidFill>
          <a:latin typeface="+mn-lt"/>
        </a:defRPr>
      </a:lvl2pPr>
      <a:lvl3pPr marL="1140350" indent="-228042" algn="l" rtl="0" fontAlgn="base">
        <a:spcBef>
          <a:spcPct val="20000"/>
        </a:spcBef>
        <a:spcAft>
          <a:spcPct val="0"/>
        </a:spcAft>
        <a:buChar char="•"/>
        <a:defRPr sz="2400">
          <a:solidFill>
            <a:schemeClr val="tx1"/>
          </a:solidFill>
          <a:latin typeface="+mj-lt"/>
          <a:cs typeface="+mj-cs"/>
        </a:defRPr>
      </a:lvl3pPr>
      <a:lvl4pPr marL="1596480" indent="-228042" algn="l" rtl="0" fontAlgn="base">
        <a:spcBef>
          <a:spcPct val="20000"/>
        </a:spcBef>
        <a:spcAft>
          <a:spcPct val="0"/>
        </a:spcAft>
        <a:buChar char="–"/>
        <a:defRPr sz="2000">
          <a:solidFill>
            <a:schemeClr val="tx1"/>
          </a:solidFill>
          <a:latin typeface="+mj-lt"/>
          <a:cs typeface="+mj-cs"/>
        </a:defRPr>
      </a:lvl4pPr>
      <a:lvl5pPr marL="2052656" indent="-228042" algn="l" rtl="0" fontAlgn="base">
        <a:spcBef>
          <a:spcPct val="20000"/>
        </a:spcBef>
        <a:spcAft>
          <a:spcPct val="0"/>
        </a:spcAft>
        <a:buChar char="»"/>
        <a:defRPr sz="2000">
          <a:solidFill>
            <a:schemeClr val="tx1"/>
          </a:solidFill>
          <a:latin typeface="+mj-lt"/>
          <a:cs typeface="+mj-cs"/>
        </a:defRPr>
      </a:lvl5pPr>
      <a:lvl6pPr marL="2508741" indent="-228042" algn="l" rtl="0" fontAlgn="base">
        <a:spcBef>
          <a:spcPct val="20000"/>
        </a:spcBef>
        <a:spcAft>
          <a:spcPct val="0"/>
        </a:spcAft>
        <a:buChar char="»"/>
        <a:defRPr sz="2000">
          <a:solidFill>
            <a:schemeClr val="tx1"/>
          </a:solidFill>
          <a:latin typeface="+mj-lt"/>
          <a:cs typeface="+mj-cs"/>
        </a:defRPr>
      </a:lvl6pPr>
      <a:lvl7pPr marL="2964918" indent="-228042" algn="l" rtl="0" fontAlgn="base">
        <a:spcBef>
          <a:spcPct val="20000"/>
        </a:spcBef>
        <a:spcAft>
          <a:spcPct val="0"/>
        </a:spcAft>
        <a:buChar char="»"/>
        <a:defRPr sz="2000">
          <a:solidFill>
            <a:schemeClr val="tx1"/>
          </a:solidFill>
          <a:latin typeface="+mj-lt"/>
          <a:cs typeface="+mj-cs"/>
        </a:defRPr>
      </a:lvl7pPr>
      <a:lvl8pPr marL="3421049" indent="-228042" algn="l" rtl="0" fontAlgn="base">
        <a:spcBef>
          <a:spcPct val="20000"/>
        </a:spcBef>
        <a:spcAft>
          <a:spcPct val="0"/>
        </a:spcAft>
        <a:buChar char="»"/>
        <a:defRPr sz="2000">
          <a:solidFill>
            <a:schemeClr val="tx1"/>
          </a:solidFill>
          <a:latin typeface="+mj-lt"/>
          <a:cs typeface="+mj-cs"/>
        </a:defRPr>
      </a:lvl8pPr>
      <a:lvl9pPr marL="3877179" indent="-22804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2308" rtl="0" eaLnBrk="1" latinLnBrk="0" hangingPunct="1">
        <a:defRPr sz="1800" kern="1200">
          <a:solidFill>
            <a:schemeClr val="tx1"/>
          </a:solidFill>
          <a:latin typeface="+mn-lt"/>
          <a:ea typeface="+mn-ea"/>
          <a:cs typeface="+mn-cs"/>
        </a:defRPr>
      </a:lvl1pPr>
      <a:lvl2pPr marL="456086" algn="l" defTabSz="912308" rtl="0" eaLnBrk="1" latinLnBrk="0" hangingPunct="1">
        <a:defRPr sz="1800" kern="1200">
          <a:solidFill>
            <a:schemeClr val="tx1"/>
          </a:solidFill>
          <a:latin typeface="+mn-lt"/>
          <a:ea typeface="+mn-ea"/>
          <a:cs typeface="+mn-cs"/>
        </a:defRPr>
      </a:lvl2pPr>
      <a:lvl3pPr marL="912308" algn="l" defTabSz="912308" rtl="0" eaLnBrk="1" latinLnBrk="0" hangingPunct="1">
        <a:defRPr sz="1800" kern="1200">
          <a:solidFill>
            <a:schemeClr val="tx1"/>
          </a:solidFill>
          <a:latin typeface="+mn-lt"/>
          <a:ea typeface="+mn-ea"/>
          <a:cs typeface="+mn-cs"/>
        </a:defRPr>
      </a:lvl3pPr>
      <a:lvl4pPr marL="1368438" algn="l" defTabSz="912308" rtl="0" eaLnBrk="1" latinLnBrk="0" hangingPunct="1">
        <a:defRPr sz="1800" kern="1200">
          <a:solidFill>
            <a:schemeClr val="tx1"/>
          </a:solidFill>
          <a:latin typeface="+mn-lt"/>
          <a:ea typeface="+mn-ea"/>
          <a:cs typeface="+mn-cs"/>
        </a:defRPr>
      </a:lvl4pPr>
      <a:lvl5pPr marL="1824614" algn="l" defTabSz="912308" rtl="0" eaLnBrk="1" latinLnBrk="0" hangingPunct="1">
        <a:defRPr sz="1800" kern="1200">
          <a:solidFill>
            <a:schemeClr val="tx1"/>
          </a:solidFill>
          <a:latin typeface="+mn-lt"/>
          <a:ea typeface="+mn-ea"/>
          <a:cs typeface="+mn-cs"/>
        </a:defRPr>
      </a:lvl5pPr>
      <a:lvl6pPr marL="2280699" algn="l" defTabSz="912308" rtl="0" eaLnBrk="1" latinLnBrk="0" hangingPunct="1">
        <a:defRPr sz="1800" kern="1200">
          <a:solidFill>
            <a:schemeClr val="tx1"/>
          </a:solidFill>
          <a:latin typeface="+mn-lt"/>
          <a:ea typeface="+mn-ea"/>
          <a:cs typeface="+mn-cs"/>
        </a:defRPr>
      </a:lvl6pPr>
      <a:lvl7pPr marL="2736785" algn="l" defTabSz="912308" rtl="0" eaLnBrk="1" latinLnBrk="0" hangingPunct="1">
        <a:defRPr sz="1800" kern="1200">
          <a:solidFill>
            <a:schemeClr val="tx1"/>
          </a:solidFill>
          <a:latin typeface="+mn-lt"/>
          <a:ea typeface="+mn-ea"/>
          <a:cs typeface="+mn-cs"/>
        </a:defRPr>
      </a:lvl7pPr>
      <a:lvl8pPr marL="3192972" algn="l" defTabSz="912308" rtl="0" eaLnBrk="1" latinLnBrk="0" hangingPunct="1">
        <a:defRPr sz="1800" kern="1200">
          <a:solidFill>
            <a:schemeClr val="tx1"/>
          </a:solidFill>
          <a:latin typeface="+mn-lt"/>
          <a:ea typeface="+mn-ea"/>
          <a:cs typeface="+mn-cs"/>
        </a:defRPr>
      </a:lvl8pPr>
      <a:lvl9pPr marL="3649123" algn="l" defTabSz="9123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318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Judah_ben_Samuel_of_Regensburg"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channel/UCw0HZsZ9cA100npsdjOSou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youtube.com/watch?v=-IEDLZayfdU&amp;lc=UgyYEb1Dat_92oZlajB4AaABAg" TargetMode="External"/><Relationship Id="rId5" Type="http://schemas.openxmlformats.org/officeDocument/2006/relationships/hyperlink" Target="https://www.youtube.com/channel/UCjhdUCrjrg8pB6R0KcBaNxA" TargetMode="External"/><Relationship Id="rId4" Type="http://schemas.openxmlformats.org/officeDocument/2006/relationships/hyperlink" Target="https://www.youtube.com/watch?v=-IEDLZayfdU&amp;lc=Ugxk2cJ1qFhNH8P15Ol4AaABA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channel/UCdk47oi33fBCnBjcZAwYDa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s://www.youtube.com/watch?v=-IEDLZayfdU&amp;lc=UgyfV46Q6v8jZqqyjBF4AaABA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402035" y="209550"/>
            <a:ext cx="8266774" cy="44958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subTitle" idx="1"/>
          </p:nvPr>
        </p:nvSpPr>
        <p:spPr>
          <a:xfrm>
            <a:off x="609600" y="285750"/>
            <a:ext cx="8153400" cy="4495800"/>
          </a:xfrm>
        </p:spPr>
        <p:txBody>
          <a:bodyPr/>
          <a:lstStyle/>
          <a:p>
            <a:endParaRPr lang="en-US" altLang="en-US" dirty="0"/>
          </a:p>
          <a:p>
            <a:r>
              <a:rPr lang="en-US" altLang="en-US" dirty="0"/>
              <a:t>Why </a:t>
            </a:r>
            <a:r>
              <a:rPr lang="en-US" altLang="en-US" dirty="0" err="1"/>
              <a:t>Kol</a:t>
            </a:r>
            <a:r>
              <a:rPr lang="en-US" altLang="en-US" dirty="0"/>
              <a:t> </a:t>
            </a:r>
            <a:r>
              <a:rPr lang="en-US" altLang="en-US" dirty="0" err="1"/>
              <a:t>Nidre</a:t>
            </a:r>
            <a:r>
              <a:rPr lang="en-US" altLang="en-US" dirty="0"/>
              <a:t>?</a:t>
            </a:r>
          </a:p>
          <a:p>
            <a:r>
              <a:rPr lang="en-US" altLang="en-US" dirty="0"/>
              <a:t>Renunciation of Vows?</a:t>
            </a:r>
          </a:p>
          <a:p>
            <a:r>
              <a:rPr lang="en-US" altLang="en-US" dirty="0"/>
              <a:t>And why on </a:t>
            </a:r>
            <a:r>
              <a:rPr lang="en-US" altLang="en-US" dirty="0" err="1"/>
              <a:t>Erev</a:t>
            </a:r>
            <a:r>
              <a:rPr lang="en-US" altLang="en-US" dirty="0"/>
              <a:t> Yom Kippur? </a:t>
            </a:r>
          </a:p>
          <a:p>
            <a:endParaRPr lang="en-US" altLang="en-US" dirty="0"/>
          </a:p>
          <a:p>
            <a:r>
              <a:rPr lang="en-US" altLang="en-US"/>
              <a:t>Translation of Traditional </a:t>
            </a:r>
            <a:r>
              <a:rPr lang="en-US" altLang="en-US" dirty="0"/>
              <a:t>text…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fontScale="92500"/>
          </a:bodyPr>
          <a:lstStyle/>
          <a:p>
            <a:pPr algn="l"/>
            <a:r>
              <a:rPr lang="en-US" baseline="30000" dirty="0"/>
              <a:t>Acts 13.38-39</a:t>
            </a:r>
            <a:r>
              <a:rPr lang="en-US" b="1" baseline="30000" dirty="0"/>
              <a:t> </a:t>
            </a:r>
            <a:r>
              <a:rPr lang="en-US" dirty="0"/>
              <a:t>“Therefore, brothers, let it be known to you that through this man is proclaimed forgiveness of sins! That is, God clears everyone who puts his trust in this man, even in regard to all the things concerning which </a:t>
            </a:r>
            <a:r>
              <a:rPr lang="en-US" dirty="0">
                <a:solidFill>
                  <a:srgbClr val="FFFF66"/>
                </a:solidFill>
              </a:rPr>
              <a:t>you could not be cleared by the Torah of Moshe</a:t>
            </a:r>
            <a:r>
              <a:rPr lang="en-US" dirty="0"/>
              <a:t>.</a:t>
            </a:r>
          </a:p>
          <a:p>
            <a:pPr algn="l"/>
            <a:endParaRPr lang="en-US" dirty="0"/>
          </a:p>
        </p:txBody>
      </p:sp>
    </p:spTree>
    <p:extLst>
      <p:ext uri="{BB962C8B-B14F-4D97-AF65-F5344CB8AC3E}">
        <p14:creationId xmlns:p14="http://schemas.microsoft.com/office/powerpoint/2010/main" val="5827960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fontScale="92500" lnSpcReduction="10000"/>
          </a:bodyPr>
          <a:lstStyle/>
          <a:p>
            <a:pPr algn="l"/>
            <a:r>
              <a:rPr lang="en-US" dirty="0"/>
              <a:t>According to the Mishna, "There are thirty-six transgressions for which the Torah specifies the punishment of </a:t>
            </a:r>
            <a:r>
              <a:rPr lang="en-US" dirty="0" err="1"/>
              <a:t>karet</a:t>
            </a:r>
            <a:r>
              <a:rPr lang="en-US" dirty="0"/>
              <a:t>" that is, being "cut off' from Israel (</a:t>
            </a:r>
            <a:r>
              <a:rPr lang="en-US" dirty="0" err="1"/>
              <a:t>K'ritot</a:t>
            </a:r>
            <a:r>
              <a:rPr lang="en-US" dirty="0"/>
              <a:t> 1:1). For these the Torah provides no "clearing": no sacrifice or punishment named in the Torah provides atonement or restores fellowship. </a:t>
            </a:r>
          </a:p>
        </p:txBody>
      </p:sp>
    </p:spTree>
    <p:extLst>
      <p:ext uri="{BB962C8B-B14F-4D97-AF65-F5344CB8AC3E}">
        <p14:creationId xmlns:p14="http://schemas.microsoft.com/office/powerpoint/2010/main" val="24559799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fontScale="92500" lnSpcReduction="10000"/>
          </a:bodyPr>
          <a:lstStyle/>
          <a:p>
            <a:pPr algn="l"/>
            <a:r>
              <a:rPr lang="en-US" dirty="0"/>
              <a:t>These transgressions include the prohibited sexual unions of Leviticus 18, blasphemy (Numbers 15:30), idolatry, necromancy (Leviticus 20:6), profaning Shabbat (Exodus 31:14), certain violations of ritual purity laws, eating chametz during Pesach and eating or working on Yom-Kippur.</a:t>
            </a:r>
          </a:p>
        </p:txBody>
      </p:sp>
    </p:spTree>
    <p:extLst>
      <p:ext uri="{BB962C8B-B14F-4D97-AF65-F5344CB8AC3E}">
        <p14:creationId xmlns:p14="http://schemas.microsoft.com/office/powerpoint/2010/main" val="3120515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fontScale="92500" lnSpcReduction="10000"/>
          </a:bodyPr>
          <a:lstStyle/>
          <a:p>
            <a:pPr algn="l"/>
            <a:r>
              <a:rPr lang="en-US" baseline="30000" dirty="0"/>
              <a:t>Vayikra/Lev 16.21 </a:t>
            </a:r>
            <a:r>
              <a:rPr lang="en-US" dirty="0" err="1"/>
              <a:t>Aharon</a:t>
            </a:r>
            <a:r>
              <a:rPr lang="en-US" dirty="0"/>
              <a:t> is to lay both his hands on the head of the live goat and confess over it </a:t>
            </a:r>
            <a:r>
              <a:rPr lang="en-US" u="sng" dirty="0">
                <a:solidFill>
                  <a:srgbClr val="FFFF66"/>
                </a:solidFill>
              </a:rPr>
              <a:t>all</a:t>
            </a:r>
            <a:r>
              <a:rPr lang="en-US" dirty="0">
                <a:solidFill>
                  <a:srgbClr val="FFFF66"/>
                </a:solidFill>
              </a:rPr>
              <a:t> the transgressions, crimes and sins of the people of Isra'el;</a:t>
            </a:r>
            <a:r>
              <a:rPr lang="en-US" dirty="0"/>
              <a:t> he is to put them on the head of the goat and then send it away into the desert with a man appointed for the purpose. </a:t>
            </a:r>
          </a:p>
        </p:txBody>
      </p:sp>
    </p:spTree>
    <p:extLst>
      <p:ext uri="{BB962C8B-B14F-4D97-AF65-F5344CB8AC3E}">
        <p14:creationId xmlns:p14="http://schemas.microsoft.com/office/powerpoint/2010/main" val="15209730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a:bodyPr>
          <a:lstStyle/>
          <a:p>
            <a:pPr algn="l"/>
            <a:r>
              <a:rPr lang="en-US" baseline="30000" dirty="0"/>
              <a:t>1 </a:t>
            </a:r>
            <a:r>
              <a:rPr lang="en-US" baseline="30000" dirty="0" err="1"/>
              <a:t>Yn</a:t>
            </a:r>
            <a:r>
              <a:rPr lang="en-US" baseline="30000" dirty="0"/>
              <a:t> 1.7-9 </a:t>
            </a:r>
            <a:r>
              <a:rPr lang="en-US" dirty="0"/>
              <a:t>If we are walking in the light, as he is in the light, then we have fellowship with each other, and the blood of his Son Yeshua purifies us </a:t>
            </a:r>
            <a:r>
              <a:rPr lang="en-US" dirty="0">
                <a:solidFill>
                  <a:srgbClr val="FFFF66"/>
                </a:solidFill>
              </a:rPr>
              <a:t>from all sin</a:t>
            </a:r>
            <a:r>
              <a:rPr lang="en-US" dirty="0"/>
              <a:t>...If we acknowledge our sins, then, since he is trustworthy and just, he will forgive them and purify us from </a:t>
            </a:r>
            <a:r>
              <a:rPr lang="en-US" dirty="0">
                <a:solidFill>
                  <a:srgbClr val="FFFF66"/>
                </a:solidFill>
              </a:rPr>
              <a:t>all wrongdoing</a:t>
            </a:r>
            <a:r>
              <a:rPr lang="en-US" dirty="0"/>
              <a:t>.</a:t>
            </a:r>
          </a:p>
        </p:txBody>
      </p:sp>
    </p:spTree>
    <p:extLst>
      <p:ext uri="{BB962C8B-B14F-4D97-AF65-F5344CB8AC3E}">
        <p14:creationId xmlns:p14="http://schemas.microsoft.com/office/powerpoint/2010/main" val="175953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a:bodyPr>
          <a:lstStyle/>
          <a:p>
            <a:pPr algn="l"/>
            <a:r>
              <a:rPr lang="en-US" dirty="0"/>
              <a:t>"All vows [</a:t>
            </a:r>
            <a:r>
              <a:rPr lang="el-GR" dirty="0"/>
              <a:t>Kol Nidre </a:t>
            </a:r>
            <a:r>
              <a:rPr lang="he-IL" sz="4100" b="1" dirty="0">
                <a:latin typeface="David" panose="020E0502060401010101" pitchFamily="34" charset="-79"/>
                <a:cs typeface="David" panose="020E0502060401010101" pitchFamily="34" charset="-79"/>
              </a:rPr>
              <a:t>כל נדרי</a:t>
            </a:r>
            <a:r>
              <a:rPr lang="en-US" dirty="0"/>
              <a:t>], obligations, oaths, and anathemas, whether called '</a:t>
            </a:r>
            <a:r>
              <a:rPr lang="en-US" dirty="0" err="1"/>
              <a:t>ḳonam</a:t>
            </a:r>
            <a:r>
              <a:rPr lang="en-US" dirty="0"/>
              <a:t>,' '</a:t>
            </a:r>
            <a:r>
              <a:rPr lang="en-US" dirty="0" err="1"/>
              <a:t>ḳonas</a:t>
            </a:r>
            <a:r>
              <a:rPr lang="en-US" dirty="0"/>
              <a:t>,' or by any other name, which we may vow, or swear, or pledge, or whereby we may be bound, from this Day of Atonement until the next (whose happy coming we await)</a:t>
            </a:r>
          </a:p>
        </p:txBody>
      </p:sp>
    </p:spTree>
    <p:extLst>
      <p:ext uri="{BB962C8B-B14F-4D97-AF65-F5344CB8AC3E}">
        <p14:creationId xmlns:p14="http://schemas.microsoft.com/office/powerpoint/2010/main" val="216658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33350"/>
            <a:ext cx="8610600" cy="5010150"/>
          </a:xfrm>
        </p:spPr>
        <p:txBody>
          <a:bodyPr>
            <a:normAutofit fontScale="92500"/>
          </a:bodyPr>
          <a:lstStyle/>
          <a:p>
            <a:pPr algn="l"/>
            <a:r>
              <a:rPr lang="en-US" dirty="0">
                <a:solidFill>
                  <a:srgbClr val="FFFF66"/>
                </a:solidFill>
              </a:rPr>
              <a:t>we do repent. May they be deemed absolved, forgiven, annulled, and void, and made of no effect</a:t>
            </a:r>
            <a:r>
              <a:rPr lang="en-US" dirty="0"/>
              <a:t>; they shall not bind us nor have power over us. </a:t>
            </a:r>
            <a:r>
              <a:rPr lang="en-US" dirty="0">
                <a:solidFill>
                  <a:srgbClr val="FFFF66"/>
                </a:solidFill>
              </a:rPr>
              <a:t>The vows shall not be reckoned vows; the obligations shall not be obligatory; nor the oaths be oaths."</a:t>
            </a:r>
          </a:p>
        </p:txBody>
      </p:sp>
    </p:spTree>
    <p:extLst>
      <p:ext uri="{BB962C8B-B14F-4D97-AF65-F5344CB8AC3E}">
        <p14:creationId xmlns:p14="http://schemas.microsoft.com/office/powerpoint/2010/main" val="280931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subTitle" idx="1"/>
          </p:nvPr>
        </p:nvSpPr>
        <p:spPr>
          <a:xfrm>
            <a:off x="609600" y="0"/>
            <a:ext cx="8153400" cy="5143500"/>
          </a:xfrm>
        </p:spPr>
        <p:txBody>
          <a:bodyPr/>
          <a:lstStyle/>
          <a:p>
            <a:endParaRPr lang="en-US" altLang="en-US" dirty="0"/>
          </a:p>
          <a:p>
            <a:r>
              <a:rPr lang="en-US" altLang="en-US" dirty="0"/>
              <a:t>Why </a:t>
            </a:r>
            <a:r>
              <a:rPr lang="en-US" altLang="en-US" dirty="0" err="1"/>
              <a:t>Kol</a:t>
            </a:r>
            <a:r>
              <a:rPr lang="en-US" altLang="en-US" dirty="0"/>
              <a:t> </a:t>
            </a:r>
            <a:r>
              <a:rPr lang="en-US" altLang="en-US" dirty="0" err="1"/>
              <a:t>Nidre</a:t>
            </a:r>
            <a:r>
              <a:rPr lang="en-US" altLang="en-US" dirty="0"/>
              <a:t>?</a:t>
            </a:r>
          </a:p>
          <a:p>
            <a:r>
              <a:rPr lang="en-US" altLang="en-US" dirty="0"/>
              <a:t>Renunciation of Vows?</a:t>
            </a:r>
          </a:p>
          <a:p>
            <a:r>
              <a:rPr lang="en-US" altLang="en-US" dirty="0"/>
              <a:t>And why on </a:t>
            </a:r>
            <a:r>
              <a:rPr lang="en-US" altLang="en-US" dirty="0" err="1"/>
              <a:t>Erev</a:t>
            </a:r>
            <a:r>
              <a:rPr lang="en-US" altLang="en-US" dirty="0"/>
              <a:t> Yom Kippur? </a:t>
            </a:r>
          </a:p>
          <a:p>
            <a:endParaRPr lang="en-US" altLang="en-US" dirty="0"/>
          </a:p>
          <a:p>
            <a:r>
              <a:rPr lang="en-US" altLang="en-US" dirty="0"/>
              <a:t> </a:t>
            </a:r>
          </a:p>
        </p:txBody>
      </p:sp>
    </p:spTree>
    <p:extLst>
      <p:ext uri="{BB962C8B-B14F-4D97-AF65-F5344CB8AC3E}">
        <p14:creationId xmlns:p14="http://schemas.microsoft.com/office/powerpoint/2010/main" val="11914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u="sng" dirty="0">
                <a:solidFill>
                  <a:srgbClr val="FFFF66"/>
                </a:solidFill>
              </a:rPr>
              <a:t>Scripturally: no easy release from our words.</a:t>
            </a:r>
          </a:p>
          <a:p>
            <a:pPr marL="461963" indent="-461963" algn="l">
              <a:buFont typeface="+mj-lt"/>
              <a:buAutoNum type="arabicPeriod"/>
            </a:pPr>
            <a:r>
              <a:rPr lang="en-US" dirty="0"/>
              <a:t>Rabbinic complex religious formula for release.</a:t>
            </a:r>
          </a:p>
          <a:p>
            <a:pPr marL="461963" indent="-461963" algn="l">
              <a:buFont typeface="+mj-lt"/>
              <a:buAutoNum type="arabicPeriod"/>
            </a:pPr>
            <a:r>
              <a:rPr lang="en-US" dirty="0" err="1"/>
              <a:t>Kol</a:t>
            </a:r>
            <a:r>
              <a:rPr lang="en-US" dirty="0"/>
              <a:t> Nidre poetic release.</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413456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dirty="0"/>
              <a:t>Accusations from Jews and Gentiles that this is too easy.</a:t>
            </a:r>
          </a:p>
          <a:p>
            <a:pPr marL="461963" indent="-461963" algn="l">
              <a:buFont typeface="+mj-lt"/>
              <a:buAutoNum type="arabicPeriod" startAt="4"/>
            </a:pPr>
            <a:r>
              <a:rPr lang="en-US" dirty="0"/>
              <a:t>Reasons for enduring </a:t>
            </a:r>
            <a:r>
              <a:rPr lang="en-US" dirty="0" err="1"/>
              <a:t>Kol</a:t>
            </a:r>
            <a:r>
              <a:rPr lang="en-US" dirty="0"/>
              <a:t> Nidre.</a:t>
            </a:r>
          </a:p>
          <a:p>
            <a:pPr marL="461963" indent="-461963" algn="l">
              <a:buFont typeface="+mj-lt"/>
              <a:buAutoNum type="arabicPeriod" startAt="4"/>
            </a:pPr>
            <a:r>
              <a:rPr lang="en-US" dirty="0" err="1"/>
              <a:t>Yeshua’s</a:t>
            </a:r>
            <a:r>
              <a:rPr lang="en-US" dirty="0"/>
              <a:t> release.  </a:t>
            </a:r>
          </a:p>
        </p:txBody>
      </p:sp>
    </p:spTree>
    <p:extLst>
      <p:ext uri="{BB962C8B-B14F-4D97-AF65-F5344CB8AC3E}">
        <p14:creationId xmlns:p14="http://schemas.microsoft.com/office/powerpoint/2010/main" val="113557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343400"/>
          </a:xfrm>
        </p:spPr>
        <p:txBody>
          <a:bodyPr>
            <a:normAutofit/>
          </a:bodyPr>
          <a:lstStyle/>
          <a:p>
            <a:pPr algn="l"/>
            <a:endParaRPr lang="en-US" dirty="0"/>
          </a:p>
          <a:p>
            <a:pPr algn="l"/>
            <a:endParaRPr lang="en-US" dirty="0"/>
          </a:p>
          <a:p>
            <a:r>
              <a:rPr lang="en-US" dirty="0"/>
              <a:t>Hebrew scriptures about vows:</a:t>
            </a:r>
          </a:p>
        </p:txBody>
      </p:sp>
    </p:spTree>
    <p:extLst>
      <p:ext uri="{BB962C8B-B14F-4D97-AF65-F5344CB8AC3E}">
        <p14:creationId xmlns:p14="http://schemas.microsoft.com/office/powerpoint/2010/main" val="105578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pPr algn="l"/>
            <a:endParaRPr lang="en-US" dirty="0"/>
          </a:p>
        </p:txBody>
      </p:sp>
    </p:spTree>
    <p:extLst>
      <p:ext uri="{BB962C8B-B14F-4D97-AF65-F5344CB8AC3E}">
        <p14:creationId xmlns:p14="http://schemas.microsoft.com/office/powerpoint/2010/main" val="24954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subTitle" idx="1"/>
          </p:nvPr>
        </p:nvSpPr>
        <p:spPr>
          <a:xfrm>
            <a:off x="304800" y="209550"/>
            <a:ext cx="8534400" cy="4933950"/>
          </a:xfrm>
        </p:spPr>
        <p:txBody>
          <a:bodyPr/>
          <a:lstStyle/>
          <a:p>
            <a:pPr algn="l"/>
            <a:r>
              <a:rPr lang="en-US" altLang="en-US" baseline="30000" dirty="0" err="1"/>
              <a:t>Dvarim</a:t>
            </a:r>
            <a:r>
              <a:rPr lang="en-US" altLang="en-US" baseline="30000" dirty="0"/>
              <a:t>/Dt 23.21-23</a:t>
            </a:r>
            <a:r>
              <a:rPr lang="en-US" altLang="en-US" dirty="0"/>
              <a:t> "When you make a </a:t>
            </a:r>
            <a:r>
              <a:rPr lang="en-US" altLang="en-US" dirty="0">
                <a:solidFill>
                  <a:srgbClr val="FFFF66"/>
                </a:solidFill>
              </a:rPr>
              <a:t>vow</a:t>
            </a:r>
            <a:r>
              <a:rPr lang="en-US" altLang="en-US" dirty="0"/>
              <a:t> to A</a:t>
            </a:r>
            <a:r>
              <a:rPr lang="en-US" altLang="en-US" sz="3200" dirty="0"/>
              <a:t>DONI</a:t>
            </a:r>
            <a:r>
              <a:rPr lang="en-US" altLang="en-US" dirty="0"/>
              <a:t> your God, you are not to delay in fulfilling it, for A</a:t>
            </a:r>
            <a:r>
              <a:rPr lang="en-US" altLang="en-US" sz="3200" dirty="0"/>
              <a:t>DONI</a:t>
            </a:r>
            <a:r>
              <a:rPr lang="en-US" altLang="en-US" dirty="0"/>
              <a:t> your God will certainly demand it of you…if a </a:t>
            </a:r>
            <a:r>
              <a:rPr lang="en-US" altLang="en-US" dirty="0">
                <a:solidFill>
                  <a:srgbClr val="FFFF66"/>
                </a:solidFill>
              </a:rPr>
              <a:t>vow</a:t>
            </a:r>
            <a:r>
              <a:rPr lang="en-US" altLang="en-US" dirty="0"/>
              <a:t> passes your lips, you must take care to perform it according to what 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subTitle" idx="1"/>
          </p:nvPr>
        </p:nvSpPr>
        <p:spPr>
          <a:xfrm>
            <a:off x="304800" y="209550"/>
            <a:ext cx="8534400" cy="4933950"/>
          </a:xfrm>
        </p:spPr>
        <p:txBody>
          <a:bodyPr/>
          <a:lstStyle/>
          <a:p>
            <a:pPr algn="l"/>
            <a:r>
              <a:rPr lang="en-US" altLang="en-US" baseline="30000" dirty="0" err="1"/>
              <a:t>Dvarim</a:t>
            </a:r>
            <a:r>
              <a:rPr lang="en-US" altLang="en-US" baseline="30000" dirty="0"/>
              <a:t>/Dt 23.21-23</a:t>
            </a:r>
            <a:r>
              <a:rPr lang="en-US" altLang="en-US" dirty="0"/>
              <a:t> </a:t>
            </a:r>
            <a:r>
              <a:rPr lang="en-US" altLang="en-US" dirty="0">
                <a:solidFill>
                  <a:srgbClr val="FFFF66"/>
                </a:solidFill>
              </a:rPr>
              <a:t>voluntarily vowed </a:t>
            </a:r>
            <a:r>
              <a:rPr lang="en-US" altLang="en-US" dirty="0"/>
              <a:t>to A</a:t>
            </a:r>
            <a:r>
              <a:rPr lang="en-US" altLang="en-US" sz="3200" dirty="0"/>
              <a:t>DONI</a:t>
            </a:r>
            <a:r>
              <a:rPr lang="en-US" altLang="en-US" dirty="0"/>
              <a:t> your God, what you promised in words spoken aloud.</a:t>
            </a:r>
          </a:p>
        </p:txBody>
      </p:sp>
    </p:spTree>
    <p:extLst>
      <p:ext uri="{BB962C8B-B14F-4D97-AF65-F5344CB8AC3E}">
        <p14:creationId xmlns:p14="http://schemas.microsoft.com/office/powerpoint/2010/main" val="256024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r>
              <a:rPr lang="en-US" dirty="0"/>
              <a:t>Yom Kippur greeting</a:t>
            </a:r>
            <a:endParaRPr lang="en-US" sz="4800" b="1" dirty="0">
              <a:latin typeface="David" panose="020E0502060401010101" pitchFamily="34" charset="-79"/>
              <a:cs typeface="David" panose="020E0502060401010101" pitchFamily="34" charset="-79"/>
            </a:endParaRPr>
          </a:p>
          <a:p>
            <a:pPr rtl="1"/>
            <a:r>
              <a:rPr lang="he-IL" sz="4800" b="1" dirty="0">
                <a:latin typeface="David" panose="020E0502060401010101" pitchFamily="34" charset="-79"/>
                <a:cs typeface="David" panose="020E0502060401010101" pitchFamily="34" charset="-79"/>
              </a:rPr>
              <a:t>צום קל</a:t>
            </a:r>
          </a:p>
          <a:p>
            <a:r>
              <a:rPr lang="en-US" i="1" dirty="0" err="1"/>
              <a:t>Tsom</a:t>
            </a:r>
            <a:r>
              <a:rPr lang="en-US" i="1" dirty="0"/>
              <a:t> </a:t>
            </a:r>
            <a:r>
              <a:rPr lang="en-US" i="1" dirty="0" err="1"/>
              <a:t>Kal</a:t>
            </a:r>
            <a:endParaRPr lang="en-US" i="1" dirty="0"/>
          </a:p>
          <a:p>
            <a:r>
              <a:rPr lang="en-US" dirty="0"/>
              <a:t>Easy Fast</a:t>
            </a:r>
          </a:p>
        </p:txBody>
      </p:sp>
    </p:spTree>
    <p:extLst>
      <p:ext uri="{BB962C8B-B14F-4D97-AF65-F5344CB8AC3E}">
        <p14:creationId xmlns:p14="http://schemas.microsoft.com/office/powerpoint/2010/main" val="426841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subTitle" idx="1"/>
          </p:nvPr>
        </p:nvSpPr>
        <p:spPr>
          <a:xfrm>
            <a:off x="228600" y="209550"/>
            <a:ext cx="8534400" cy="4933950"/>
          </a:xfrm>
        </p:spPr>
        <p:txBody>
          <a:bodyPr/>
          <a:lstStyle/>
          <a:p>
            <a:pPr algn="l">
              <a:lnSpc>
                <a:spcPct val="90000"/>
              </a:lnSpc>
            </a:pPr>
            <a:r>
              <a:rPr lang="en-US" altLang="en-US" baseline="30000" dirty="0" err="1"/>
              <a:t>Kohelet</a:t>
            </a:r>
            <a:r>
              <a:rPr lang="en-US" altLang="en-US" baseline="30000" dirty="0"/>
              <a:t>/ Eccles 5.4-6</a:t>
            </a:r>
            <a:r>
              <a:rPr lang="en-US" altLang="en-US" dirty="0"/>
              <a:t> If you make a </a:t>
            </a:r>
            <a:r>
              <a:rPr lang="en-US" altLang="en-US" dirty="0">
                <a:solidFill>
                  <a:srgbClr val="FFFF66"/>
                </a:solidFill>
              </a:rPr>
              <a:t>vow</a:t>
            </a:r>
            <a:r>
              <a:rPr lang="en-US" altLang="en-US" dirty="0"/>
              <a:t> to God, don't delay in discharging it. For God takes no pleasure in fools, so discharge your </a:t>
            </a:r>
            <a:r>
              <a:rPr lang="en-US" altLang="en-US" dirty="0">
                <a:solidFill>
                  <a:srgbClr val="FFFF66"/>
                </a:solidFill>
              </a:rPr>
              <a:t>vow</a:t>
            </a:r>
            <a:r>
              <a:rPr lang="en-US" altLang="en-US" dirty="0"/>
              <a:t>! Better not to make a vow than to make a vow and not discharge it. Don't let your words make you guilty, and don't tell the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subTitle" idx="1"/>
          </p:nvPr>
        </p:nvSpPr>
        <p:spPr>
          <a:xfrm>
            <a:off x="228600" y="209550"/>
            <a:ext cx="8534400" cy="4933950"/>
          </a:xfrm>
        </p:spPr>
        <p:txBody>
          <a:bodyPr/>
          <a:lstStyle/>
          <a:p>
            <a:pPr algn="l">
              <a:lnSpc>
                <a:spcPct val="90000"/>
              </a:lnSpc>
            </a:pPr>
            <a:r>
              <a:rPr lang="en-US" altLang="en-US" baseline="30000" dirty="0" err="1"/>
              <a:t>Kohelet</a:t>
            </a:r>
            <a:r>
              <a:rPr lang="en-US" altLang="en-US" baseline="30000" dirty="0"/>
              <a:t>/ Eccles 5.4-6</a:t>
            </a:r>
            <a:r>
              <a:rPr lang="en-US" altLang="en-US" dirty="0"/>
              <a:t> temple official that you made the </a:t>
            </a:r>
            <a:r>
              <a:rPr lang="en-US" altLang="en-US" dirty="0">
                <a:solidFill>
                  <a:srgbClr val="FFFF66"/>
                </a:solidFill>
              </a:rPr>
              <a:t>vow</a:t>
            </a:r>
            <a:r>
              <a:rPr lang="en-US" altLang="en-US" dirty="0"/>
              <a:t> by mistake. Why give God reason to be angry at what you say and destroy what you have accomplished? </a:t>
            </a:r>
          </a:p>
          <a:p>
            <a:pPr algn="l">
              <a:lnSpc>
                <a:spcPct val="90000"/>
              </a:lnSpc>
            </a:pPr>
            <a:endParaRPr lang="en-US" altLang="en-US" dirty="0"/>
          </a:p>
        </p:txBody>
      </p:sp>
    </p:spTree>
    <p:extLst>
      <p:ext uri="{BB962C8B-B14F-4D97-AF65-F5344CB8AC3E}">
        <p14:creationId xmlns:p14="http://schemas.microsoft.com/office/powerpoint/2010/main" val="266870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lnSpcReduction="10000"/>
          </a:bodyPr>
          <a:lstStyle/>
          <a:p>
            <a:pPr algn="l"/>
            <a:r>
              <a:rPr lang="en-US" baseline="30000" dirty="0" err="1"/>
              <a:t>T’hillim</a:t>
            </a:r>
            <a:r>
              <a:rPr lang="en-US" baseline="30000" dirty="0"/>
              <a:t>/Ps 15 </a:t>
            </a:r>
            <a:r>
              <a:rPr lang="en-US" cap="small" dirty="0"/>
              <a:t>Adoni</a:t>
            </a:r>
            <a:r>
              <a:rPr lang="en-US" dirty="0"/>
              <a:t>, who may dwell in Your tent? Who may live on Your holy mountain?  The one who walks with integrity, who does what is right, and speaks truth in his heart who does not slander with his tongue…</a:t>
            </a:r>
            <a:r>
              <a:rPr lang="en-US" dirty="0">
                <a:solidFill>
                  <a:srgbClr val="FFFF66"/>
                </a:solidFill>
              </a:rPr>
              <a:t>who keeps his oath even when it hurts, and does not change.</a:t>
            </a:r>
            <a:r>
              <a:rPr lang="en-US" dirty="0"/>
              <a:t> One who does these things will never be shaken.</a:t>
            </a:r>
          </a:p>
        </p:txBody>
      </p:sp>
    </p:spTree>
    <p:extLst>
      <p:ext uri="{BB962C8B-B14F-4D97-AF65-F5344CB8AC3E}">
        <p14:creationId xmlns:p14="http://schemas.microsoft.com/office/powerpoint/2010/main" val="45756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Yeshua commented:</a:t>
            </a:r>
          </a:p>
          <a:p>
            <a:pPr algn="l"/>
            <a:r>
              <a:rPr lang="en-US" dirty="0"/>
              <a:t> </a:t>
            </a:r>
            <a:r>
              <a:rPr lang="en-US" baseline="30000" dirty="0" err="1"/>
              <a:t>Mtt</a:t>
            </a:r>
            <a:r>
              <a:rPr lang="en-US" baseline="30000" dirty="0"/>
              <a:t> 5.33-37 </a:t>
            </a:r>
            <a:r>
              <a:rPr lang="en-US" dirty="0"/>
              <a:t>“Again, you have heard that our fathers were told, ‘Do not break your oath,’ and ‘Keep your vows to </a:t>
            </a:r>
            <a:r>
              <a:rPr lang="en-US" cap="small" dirty="0"/>
              <a:t>Adoni</a:t>
            </a:r>
            <a:r>
              <a:rPr lang="en-US" dirty="0"/>
              <a:t>…Just let your ‘Yes’ be a simple ‘Yes,’ and your ‘No’ a simple ‘No’; anything more than this has its origin in evil.</a:t>
            </a:r>
          </a:p>
        </p:txBody>
      </p:sp>
    </p:spTree>
    <p:extLst>
      <p:ext uri="{BB962C8B-B14F-4D97-AF65-F5344CB8AC3E}">
        <p14:creationId xmlns:p14="http://schemas.microsoft.com/office/powerpoint/2010/main" val="68386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By your words you shall be justified…</a:t>
            </a:r>
          </a:p>
        </p:txBody>
      </p:sp>
    </p:spTree>
    <p:extLst>
      <p:ext uri="{BB962C8B-B14F-4D97-AF65-F5344CB8AC3E}">
        <p14:creationId xmlns:p14="http://schemas.microsoft.com/office/powerpoint/2010/main" val="112632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Our words are binding.  Irretrievable.</a:t>
            </a:r>
          </a:p>
        </p:txBody>
      </p:sp>
    </p:spTree>
    <p:extLst>
      <p:ext uri="{BB962C8B-B14F-4D97-AF65-F5344CB8AC3E}">
        <p14:creationId xmlns:p14="http://schemas.microsoft.com/office/powerpoint/2010/main" val="4232246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We can’t un-ring a bell.</a:t>
            </a:r>
          </a:p>
          <a:p>
            <a:pPr algn="l"/>
            <a:r>
              <a:rPr lang="en-US" dirty="0"/>
              <a:t>We can’t unsay a statement, if it was heard by others, and repeated.    Contact tracing?</a:t>
            </a:r>
          </a:p>
        </p:txBody>
      </p:sp>
    </p:spTree>
    <p:extLst>
      <p:ext uri="{BB962C8B-B14F-4D97-AF65-F5344CB8AC3E}">
        <p14:creationId xmlns:p14="http://schemas.microsoft.com/office/powerpoint/2010/main" val="299309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subTitle" idx="1"/>
          </p:nvPr>
        </p:nvSpPr>
        <p:spPr>
          <a:xfrm>
            <a:off x="228600" y="209550"/>
            <a:ext cx="8534400" cy="4648200"/>
          </a:xfrm>
        </p:spPr>
        <p:txBody>
          <a:bodyPr/>
          <a:lstStyle/>
          <a:p>
            <a:pPr algn="l">
              <a:lnSpc>
                <a:spcPct val="90000"/>
              </a:lnSpc>
            </a:pPr>
            <a:endParaRPr lang="en-US" altLang="en-US" dirty="0"/>
          </a:p>
          <a:p>
            <a:pPr algn="l">
              <a:lnSpc>
                <a:spcPct val="90000"/>
              </a:lnSpc>
            </a:pPr>
            <a:r>
              <a:rPr lang="en-US" altLang="en-US" dirty="0"/>
              <a:t>The main theme of Yom Kippur?</a:t>
            </a:r>
          </a:p>
          <a:p>
            <a:pPr algn="l">
              <a:lnSpc>
                <a:spcPct val="90000"/>
              </a:lnSpc>
            </a:pPr>
            <a:r>
              <a:rPr lang="en-US" altLang="en-US" dirty="0"/>
              <a:t>Hurtful, wrong words, = vows.</a:t>
            </a:r>
          </a:p>
          <a:p>
            <a:pPr algn="l">
              <a:lnSpc>
                <a:spcPct val="90000"/>
              </a:lnSpc>
            </a:pPr>
            <a:r>
              <a:rPr lang="en-US" altLang="en-US" dirty="0"/>
              <a:t>Words born of pressure, words of fear, of passion, of anger, of hurt.</a:t>
            </a:r>
          </a:p>
        </p:txBody>
      </p:sp>
    </p:spTree>
    <p:extLst>
      <p:ext uri="{BB962C8B-B14F-4D97-AF65-F5344CB8AC3E}">
        <p14:creationId xmlns:p14="http://schemas.microsoft.com/office/powerpoint/2010/main" val="3601105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dirty="0"/>
              <a:t>Scripturally: no easy release from our words.</a:t>
            </a:r>
          </a:p>
          <a:p>
            <a:pPr marL="461963" indent="-461963" algn="l">
              <a:buFont typeface="+mj-lt"/>
              <a:buAutoNum type="arabicPeriod"/>
            </a:pPr>
            <a:r>
              <a:rPr lang="en-US" u="sng" dirty="0">
                <a:solidFill>
                  <a:srgbClr val="FFFF66"/>
                </a:solidFill>
              </a:rPr>
              <a:t>Rabbinic complex religious formula for release.</a:t>
            </a:r>
          </a:p>
          <a:p>
            <a:pPr marL="461963" indent="-461963" algn="l">
              <a:buFont typeface="+mj-lt"/>
              <a:buAutoNum type="arabicPeriod"/>
            </a:pPr>
            <a:r>
              <a:rPr lang="en-US" dirty="0" err="1"/>
              <a:t>Kol</a:t>
            </a:r>
            <a:r>
              <a:rPr lang="en-US" dirty="0"/>
              <a:t> Nidre poetic release.</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37523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dirty="0"/>
              <a:t>Accusations from Jews and Gentiles that this is too easy.</a:t>
            </a:r>
          </a:p>
          <a:p>
            <a:pPr marL="461963" indent="-461963" algn="l">
              <a:buFont typeface="+mj-lt"/>
              <a:buAutoNum type="arabicPeriod" startAt="4"/>
            </a:pPr>
            <a:r>
              <a:rPr lang="en-US" dirty="0"/>
              <a:t>Reasons for enduring </a:t>
            </a:r>
            <a:r>
              <a:rPr lang="en-US" dirty="0" err="1"/>
              <a:t>Kol</a:t>
            </a:r>
            <a:r>
              <a:rPr lang="en-US" dirty="0"/>
              <a:t> Nidre.</a:t>
            </a:r>
          </a:p>
          <a:p>
            <a:pPr marL="461963" indent="-461963" algn="l">
              <a:buFont typeface="+mj-lt"/>
              <a:buAutoNum type="arabicPeriod" startAt="4"/>
            </a:pPr>
            <a:r>
              <a:rPr lang="en-US" dirty="0" err="1"/>
              <a:t>Yeshua’s</a:t>
            </a:r>
            <a:r>
              <a:rPr lang="en-US" dirty="0"/>
              <a:t> release.  </a:t>
            </a:r>
          </a:p>
        </p:txBody>
      </p:sp>
    </p:spTree>
    <p:extLst>
      <p:ext uri="{BB962C8B-B14F-4D97-AF65-F5344CB8AC3E}">
        <p14:creationId xmlns:p14="http://schemas.microsoft.com/office/powerpoint/2010/main" val="351857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subTitle" idx="1"/>
          </p:nvPr>
        </p:nvSpPr>
        <p:spPr>
          <a:xfrm>
            <a:off x="0" y="0"/>
            <a:ext cx="9144000" cy="5143500"/>
          </a:xfrm>
        </p:spPr>
        <p:txBody>
          <a:bodyPr/>
          <a:lstStyle/>
          <a:p>
            <a:pPr algn="l"/>
            <a:r>
              <a:rPr lang="en-US" altLang="en-US"/>
              <a:t> </a:t>
            </a:r>
          </a:p>
        </p:txBody>
      </p:sp>
      <p:pic>
        <p:nvPicPr>
          <p:cNvPr id="846852" name="Picture 4" descr="gif"/>
          <p:cNvPicPr>
            <a:picLocks noChangeAspect="1" noChangeArrowheads="1"/>
          </p:cNvPicPr>
          <p:nvPr/>
        </p:nvPicPr>
        <p:blipFill>
          <a:blip r:embed="rId3">
            <a:extLst>
              <a:ext uri="{28A0092B-C50C-407E-A947-70E740481C1C}">
                <a14:useLocalDpi xmlns:a14="http://schemas.microsoft.com/office/drawing/2010/main" val="0"/>
              </a:ext>
            </a:extLst>
          </a:blip>
          <a:srcRect l="4800" t="10872" r="50101" b="46359"/>
          <a:stretch>
            <a:fillRect/>
          </a:stretch>
        </p:blipFill>
        <p:spPr bwMode="auto">
          <a:xfrm>
            <a:off x="2133600" y="9525"/>
            <a:ext cx="4935538" cy="513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endParaRPr lang="en-US" dirty="0"/>
          </a:p>
          <a:p>
            <a:r>
              <a:rPr lang="en-US" dirty="0"/>
              <a:t>Rabbinic complex religious formula for release.</a:t>
            </a:r>
          </a:p>
          <a:p>
            <a:pPr algn="l"/>
            <a:endParaRPr lang="en-US" dirty="0"/>
          </a:p>
        </p:txBody>
      </p:sp>
    </p:spTree>
    <p:extLst>
      <p:ext uri="{BB962C8B-B14F-4D97-AF65-F5344CB8AC3E}">
        <p14:creationId xmlns:p14="http://schemas.microsoft.com/office/powerpoint/2010/main" val="2946190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648200"/>
          </a:xfrm>
        </p:spPr>
        <p:txBody>
          <a:bodyPr>
            <a:normAutofit fontScale="92500" lnSpcReduction="20000"/>
          </a:bodyPr>
          <a:lstStyle/>
          <a:p>
            <a:pPr algn="l"/>
            <a:r>
              <a:rPr lang="en-US" baseline="30000" dirty="0"/>
              <a:t>Vayikra/Lev 16.21 </a:t>
            </a:r>
            <a:r>
              <a:rPr lang="en-US" dirty="0" err="1"/>
              <a:t>Aharon</a:t>
            </a:r>
            <a:r>
              <a:rPr lang="en-US" dirty="0"/>
              <a:t> is to lay both his hands on the head of the live goat and confess over it </a:t>
            </a:r>
            <a:r>
              <a:rPr lang="en-US" u="sng" dirty="0">
                <a:solidFill>
                  <a:srgbClr val="FFFF66"/>
                </a:solidFill>
              </a:rPr>
              <a:t>all</a:t>
            </a:r>
            <a:r>
              <a:rPr lang="en-US" dirty="0">
                <a:solidFill>
                  <a:srgbClr val="FFFF66"/>
                </a:solidFill>
              </a:rPr>
              <a:t> the transgressions, crimes and sins of the people of Isra'el;</a:t>
            </a:r>
            <a:r>
              <a:rPr lang="en-US" dirty="0"/>
              <a:t> he is to put them on the head of the goat and then send it away into the desert with a man appointed for the purpose. [Broken vows??]</a:t>
            </a:r>
          </a:p>
        </p:txBody>
      </p:sp>
    </p:spTree>
    <p:extLst>
      <p:ext uri="{BB962C8B-B14F-4D97-AF65-F5344CB8AC3E}">
        <p14:creationId xmlns:p14="http://schemas.microsoft.com/office/powerpoint/2010/main" val="2403657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algn="l"/>
            <a:r>
              <a:rPr lang="en-US" dirty="0"/>
              <a:t>This gave rise to the rite of absolution from a vow ("</a:t>
            </a:r>
            <a:r>
              <a:rPr lang="en-US" dirty="0" err="1"/>
              <a:t>hattarat</a:t>
            </a:r>
            <a:r>
              <a:rPr lang="en-US" dirty="0"/>
              <a:t> </a:t>
            </a:r>
            <a:r>
              <a:rPr lang="en-US" dirty="0" err="1"/>
              <a:t>nedarim</a:t>
            </a:r>
            <a:r>
              <a:rPr lang="en-US" dirty="0"/>
              <a:t>"</a:t>
            </a:r>
            <a:r>
              <a:rPr lang="el-GR" dirty="0"/>
              <a:t> </a:t>
            </a:r>
            <a:r>
              <a:rPr lang="he-IL" sz="4400" b="1" dirty="0">
                <a:latin typeface="David" panose="020E0502060401010101" pitchFamily="34" charset="-79"/>
                <a:cs typeface="David" panose="020E0502060401010101" pitchFamily="34" charset="-79"/>
              </a:rPr>
              <a:t>הַתָּרָת נדרים</a:t>
            </a:r>
            <a:r>
              <a:rPr lang="en-US" dirty="0"/>
              <a:t>) which might be performed only by a scholar or an expert (</a:t>
            </a:r>
            <a:r>
              <a:rPr lang="en-US" dirty="0" err="1"/>
              <a:t>mumḥeh</a:t>
            </a:r>
            <a:r>
              <a:rPr lang="el-GR" dirty="0"/>
              <a:t> </a:t>
            </a:r>
            <a:r>
              <a:rPr lang="he-IL" sz="4400" b="1" dirty="0">
                <a:latin typeface="David" panose="020E0502060401010101" pitchFamily="34" charset="-79"/>
                <a:cs typeface="David" panose="020E0502060401010101" pitchFamily="34" charset="-79"/>
              </a:rPr>
              <a:t>מֻמְחֶה</a:t>
            </a:r>
            <a:r>
              <a:rPr lang="en-US" dirty="0"/>
              <a:t>) on the one hand, or by a board of three laymen on the other.</a:t>
            </a:r>
            <a:r>
              <a:rPr lang="el-GR" dirty="0"/>
              <a:t>  </a:t>
            </a:r>
            <a:r>
              <a:rPr lang="el-GR" dirty="0">
                <a:solidFill>
                  <a:srgbClr val="FFFF66"/>
                </a:solidFill>
              </a:rPr>
              <a:t>What??</a:t>
            </a:r>
            <a:endParaRPr lang="en-US" dirty="0">
              <a:solidFill>
                <a:srgbClr val="FFFF66"/>
              </a:solidFill>
            </a:endParaRPr>
          </a:p>
        </p:txBody>
      </p:sp>
    </p:spTree>
    <p:extLst>
      <p:ext uri="{BB962C8B-B14F-4D97-AF65-F5344CB8AC3E}">
        <p14:creationId xmlns:p14="http://schemas.microsoft.com/office/powerpoint/2010/main" val="1907279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4781550"/>
          </a:xfrm>
        </p:spPr>
        <p:txBody>
          <a:bodyPr>
            <a:normAutofit lnSpcReduction="10000"/>
          </a:bodyPr>
          <a:lstStyle/>
          <a:p>
            <a:pPr algn="l"/>
            <a:r>
              <a:rPr lang="en-US" dirty="0"/>
              <a:t>Hence, the </a:t>
            </a:r>
            <a:r>
              <a:rPr lang="en-US" dirty="0" err="1"/>
              <a:t>Kol</a:t>
            </a:r>
            <a:r>
              <a:rPr lang="en-US" dirty="0"/>
              <a:t> </a:t>
            </a:r>
            <a:r>
              <a:rPr lang="en-US" dirty="0" err="1"/>
              <a:t>Nidre</a:t>
            </a:r>
            <a:r>
              <a:rPr lang="en-US" dirty="0"/>
              <a:t>.  </a:t>
            </a:r>
          </a:p>
          <a:p>
            <a:pPr algn="l"/>
            <a:r>
              <a:rPr lang="en-US" dirty="0"/>
              <a:t>The date of the composition of the declaration and its author are alike unknown; but it was in existence at the Geonic period (589–1038 CE).</a:t>
            </a:r>
          </a:p>
          <a:p>
            <a:pPr algn="l"/>
            <a:r>
              <a:rPr lang="en-US" dirty="0"/>
              <a:t>Known by </a:t>
            </a:r>
            <a:r>
              <a:rPr lang="en-US" dirty="0">
                <a:solidFill>
                  <a:srgbClr val="FFFF66"/>
                </a:solidFill>
              </a:rPr>
              <a:t>controversies</a:t>
            </a:r>
            <a:r>
              <a:rPr lang="en-US" dirty="0"/>
              <a:t> it engendered then.</a:t>
            </a:r>
          </a:p>
        </p:txBody>
      </p:sp>
    </p:spTree>
    <p:extLst>
      <p:ext uri="{BB962C8B-B14F-4D97-AF65-F5344CB8AC3E}">
        <p14:creationId xmlns:p14="http://schemas.microsoft.com/office/powerpoint/2010/main" val="1452920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dirty="0"/>
              <a:t>Scripturally: no release from our words.</a:t>
            </a:r>
          </a:p>
          <a:p>
            <a:pPr marL="461963" indent="-461963" algn="l">
              <a:buFont typeface="+mj-lt"/>
              <a:buAutoNum type="arabicPeriod"/>
            </a:pPr>
            <a:r>
              <a:rPr lang="en-US" dirty="0"/>
              <a:t>Rabbinic complex religious formula for release.</a:t>
            </a:r>
          </a:p>
          <a:p>
            <a:pPr marL="461963" indent="-461963" algn="l">
              <a:buFont typeface="+mj-lt"/>
              <a:buAutoNum type="arabicPeriod"/>
            </a:pPr>
            <a:r>
              <a:rPr lang="en-US" u="sng" dirty="0" err="1">
                <a:solidFill>
                  <a:srgbClr val="FFFF66"/>
                </a:solidFill>
              </a:rPr>
              <a:t>Kol</a:t>
            </a:r>
            <a:r>
              <a:rPr lang="en-US" u="sng" dirty="0">
                <a:solidFill>
                  <a:srgbClr val="FFFF66"/>
                </a:solidFill>
              </a:rPr>
              <a:t> Nidre poetic release</a:t>
            </a:r>
            <a:r>
              <a:rPr lang="en-US" dirty="0">
                <a:solidFill>
                  <a:srgbClr val="FFFF66"/>
                </a:solidFill>
              </a:rPr>
              <a:t>.</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397785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dirty="0"/>
              <a:t>Accusations from Jews and Gentiles that this is too easy.</a:t>
            </a:r>
          </a:p>
          <a:p>
            <a:pPr marL="461963" indent="-461963" algn="l">
              <a:buFont typeface="+mj-lt"/>
              <a:buAutoNum type="arabicPeriod" startAt="4"/>
            </a:pPr>
            <a:r>
              <a:rPr lang="en-US" dirty="0"/>
              <a:t>Reasons for enduring </a:t>
            </a:r>
            <a:r>
              <a:rPr lang="en-US" dirty="0" err="1"/>
              <a:t>Kol</a:t>
            </a:r>
            <a:r>
              <a:rPr lang="en-US" dirty="0"/>
              <a:t> Nidre.</a:t>
            </a:r>
          </a:p>
          <a:p>
            <a:pPr marL="461963" indent="-461963" algn="l">
              <a:buFont typeface="+mj-lt"/>
              <a:buAutoNum type="arabicPeriod" startAt="4"/>
            </a:pPr>
            <a:r>
              <a:rPr lang="en-US" dirty="0" err="1"/>
              <a:t>Yeshua’s</a:t>
            </a:r>
            <a:r>
              <a:rPr lang="en-US" dirty="0"/>
              <a:t> release.  </a:t>
            </a:r>
          </a:p>
        </p:txBody>
      </p:sp>
    </p:spTree>
    <p:extLst>
      <p:ext uri="{BB962C8B-B14F-4D97-AF65-F5344CB8AC3E}">
        <p14:creationId xmlns:p14="http://schemas.microsoft.com/office/powerpoint/2010/main" val="3689148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endParaRPr lang="en-US" dirty="0"/>
          </a:p>
          <a:p>
            <a:r>
              <a:rPr lang="en-US" dirty="0" err="1"/>
              <a:t>Kol</a:t>
            </a:r>
            <a:r>
              <a:rPr lang="en-US" dirty="0"/>
              <a:t> Nidre poetic release.</a:t>
            </a:r>
          </a:p>
          <a:p>
            <a:endParaRPr lang="en-US" dirty="0"/>
          </a:p>
        </p:txBody>
      </p:sp>
    </p:spTree>
    <p:extLst>
      <p:ext uri="{BB962C8B-B14F-4D97-AF65-F5344CB8AC3E}">
        <p14:creationId xmlns:p14="http://schemas.microsoft.com/office/powerpoint/2010/main" val="2712522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Complexity of rabbinic release from vows helped lead to this simpler, melodic, </a:t>
            </a:r>
            <a:r>
              <a:rPr lang="en-US" dirty="0" err="1"/>
              <a:t>Kol</a:t>
            </a:r>
            <a:r>
              <a:rPr lang="en-US" dirty="0"/>
              <a:t> Nidre expression of release.</a:t>
            </a:r>
          </a:p>
        </p:txBody>
      </p:sp>
    </p:spTree>
    <p:extLst>
      <p:ext uri="{BB962C8B-B14F-4D97-AF65-F5344CB8AC3E}">
        <p14:creationId xmlns:p14="http://schemas.microsoft.com/office/powerpoint/2010/main" val="2103618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95800"/>
          </a:xfrm>
        </p:spPr>
        <p:txBody>
          <a:bodyPr>
            <a:normAutofit/>
          </a:bodyPr>
          <a:lstStyle/>
          <a:p>
            <a:pPr algn="l"/>
            <a:r>
              <a:rPr lang="en-US" dirty="0">
                <a:hlinkClick r:id="rId3" tooltip="Judah ben Samuel of Regensburg"/>
              </a:rPr>
              <a:t>Judah the Pious</a:t>
            </a:r>
            <a:r>
              <a:rPr lang="en-US" dirty="0"/>
              <a:t> in the 1200’s, "chant your supplications to God in a melody that makes the heart weep, and your praises of Him in one that will make it sing. Thus you will be filled with love and joy for Him that </a:t>
            </a:r>
            <a:r>
              <a:rPr lang="en-US" dirty="0" err="1"/>
              <a:t>seeth</a:t>
            </a:r>
            <a:r>
              <a:rPr lang="en-US" dirty="0"/>
              <a:t> the heart</a:t>
            </a:r>
          </a:p>
        </p:txBody>
      </p:sp>
    </p:spTree>
    <p:extLst>
      <p:ext uri="{BB962C8B-B14F-4D97-AF65-F5344CB8AC3E}">
        <p14:creationId xmlns:p14="http://schemas.microsoft.com/office/powerpoint/2010/main" val="182337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a:bodyPr>
          <a:lstStyle/>
          <a:p>
            <a:pPr algn="l"/>
            <a:r>
              <a:rPr lang="en-US" dirty="0"/>
              <a:t>Its fame has spread far beyond the synagogue. A noted non-Jewish poet declared" "Such a mysterious song, redolent of a People's suffering, can hardly have been composed by one brain, however much inspired."</a:t>
            </a:r>
          </a:p>
        </p:txBody>
      </p:sp>
    </p:spTree>
    <p:extLst>
      <p:ext uri="{BB962C8B-B14F-4D97-AF65-F5344CB8AC3E}">
        <p14:creationId xmlns:p14="http://schemas.microsoft.com/office/powerpoint/2010/main" val="267251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subTitle" idx="1"/>
          </p:nvPr>
        </p:nvSpPr>
        <p:spPr>
          <a:xfrm>
            <a:off x="0" y="0"/>
            <a:ext cx="9144000" cy="5143500"/>
          </a:xfrm>
        </p:spPr>
        <p:txBody>
          <a:bodyPr/>
          <a:lstStyle/>
          <a:p>
            <a:pPr algn="l"/>
            <a:r>
              <a:rPr lang="en-US" altLang="en-US"/>
              <a:t> </a:t>
            </a:r>
          </a:p>
        </p:txBody>
      </p:sp>
      <p:pic>
        <p:nvPicPr>
          <p:cNvPr id="953347" name="Picture 3" descr="gif"/>
          <p:cNvPicPr>
            <a:picLocks noChangeAspect="1" noChangeArrowheads="1"/>
          </p:cNvPicPr>
          <p:nvPr/>
        </p:nvPicPr>
        <p:blipFill>
          <a:blip r:embed="rId3">
            <a:extLst>
              <a:ext uri="{28A0092B-C50C-407E-A947-70E740481C1C}">
                <a14:useLocalDpi xmlns:a14="http://schemas.microsoft.com/office/drawing/2010/main" val="0"/>
              </a:ext>
            </a:extLst>
          </a:blip>
          <a:srcRect l="52499" t="10872" r="2699" b="46359"/>
          <a:stretch>
            <a:fillRect/>
          </a:stretch>
        </p:blipFill>
        <p:spPr bwMode="auto">
          <a:xfrm>
            <a:off x="1981200" y="-25004"/>
            <a:ext cx="4935538" cy="5168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5EEFED83-A5AC-4CBB-9110-4C801C3CDBD0}"/>
              </a:ext>
            </a:extLst>
          </p:cNvPr>
          <p:cNvPicPr>
            <a:picLocks noChangeAspect="1"/>
          </p:cNvPicPr>
          <p:nvPr/>
        </p:nvPicPr>
        <p:blipFill>
          <a:blip r:embed="rId3"/>
          <a:stretch>
            <a:fillRect/>
          </a:stretch>
        </p:blipFill>
        <p:spPr>
          <a:xfrm>
            <a:off x="1202120" y="0"/>
            <a:ext cx="6739759" cy="5143500"/>
          </a:xfrm>
          <a:prstGeom prst="rect">
            <a:avLst/>
          </a:prstGeom>
        </p:spPr>
      </p:pic>
    </p:spTree>
    <p:extLst>
      <p:ext uri="{BB962C8B-B14F-4D97-AF65-F5344CB8AC3E}">
        <p14:creationId xmlns:p14="http://schemas.microsoft.com/office/powerpoint/2010/main" val="193312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95800"/>
          </a:xfrm>
        </p:spPr>
        <p:txBody>
          <a:bodyPr>
            <a:normAutofit fontScale="92500"/>
          </a:bodyPr>
          <a:lstStyle/>
          <a:p>
            <a:pPr algn="l"/>
            <a:r>
              <a:rPr lang="en-US" dirty="0">
                <a:hlinkClick r:id="rId3">
                  <a:extLst>
                    <a:ext uri="{A12FA001-AC4F-418D-AE19-62706E023703}">
                      <ahyp:hlinkClr xmlns:ahyp="http://schemas.microsoft.com/office/drawing/2018/hyperlinkcolor" val="tx"/>
                    </a:ext>
                  </a:extLst>
                </a:hlinkClick>
              </a:rPr>
              <a:t>Howie Rubin</a:t>
            </a:r>
            <a:r>
              <a:rPr lang="en-US" dirty="0"/>
              <a:t> </a:t>
            </a:r>
            <a:r>
              <a:rPr lang="en-US" dirty="0">
                <a:hlinkClick r:id="rId4">
                  <a:extLst>
                    <a:ext uri="{A12FA001-AC4F-418D-AE19-62706E023703}">
                      <ahyp:hlinkClr xmlns:ahyp="http://schemas.microsoft.com/office/drawing/2018/hyperlinkcolor" val="tx"/>
                    </a:ext>
                  </a:extLst>
                </a:hlinkClick>
              </a:rPr>
              <a:t>8 years ago</a:t>
            </a:r>
            <a:r>
              <a:rPr lang="en-US" dirty="0"/>
              <a:t> </a:t>
            </a:r>
            <a:r>
              <a:rPr lang="en-US" dirty="0">
                <a:effectLst/>
              </a:rPr>
              <a:t>I have seen the movie at least 30 times, and this scene still brings tears to my eyes. </a:t>
            </a:r>
          </a:p>
          <a:p>
            <a:pPr algn="l"/>
            <a:br>
              <a:rPr lang="en-US" b="0" i="0" u="none" strike="noStrike" dirty="0">
                <a:solidFill>
                  <a:srgbClr val="000000"/>
                </a:solidFill>
                <a:effectLst/>
                <a:latin typeface="Roboto" panose="02000000000000000000" pitchFamily="2" charset="0"/>
                <a:hlinkClick r:id="rId5"/>
              </a:rPr>
            </a:br>
            <a:r>
              <a:rPr lang="en-US" dirty="0">
                <a:hlinkClick r:id="rId5">
                  <a:extLst>
                    <a:ext uri="{A12FA001-AC4F-418D-AE19-62706E023703}">
                      <ahyp:hlinkClr xmlns:ahyp="http://schemas.microsoft.com/office/drawing/2018/hyperlinkcolor" val="tx"/>
                    </a:ext>
                  </a:extLst>
                </a:hlinkClick>
              </a:rPr>
              <a:t>Mike </a:t>
            </a:r>
            <a:r>
              <a:rPr lang="en-US" dirty="0" err="1">
                <a:hlinkClick r:id="rId5">
                  <a:extLst>
                    <a:ext uri="{A12FA001-AC4F-418D-AE19-62706E023703}">
                      <ahyp:hlinkClr xmlns:ahyp="http://schemas.microsoft.com/office/drawing/2018/hyperlinkcolor" val="tx"/>
                    </a:ext>
                  </a:extLst>
                </a:hlinkClick>
              </a:rPr>
              <a:t>Bouck</a:t>
            </a:r>
            <a:r>
              <a:rPr lang="en-US" dirty="0"/>
              <a:t> </a:t>
            </a:r>
            <a:r>
              <a:rPr lang="en-US" dirty="0">
                <a:hlinkClick r:id="rId6">
                  <a:extLst>
                    <a:ext uri="{A12FA001-AC4F-418D-AE19-62706E023703}">
                      <ahyp:hlinkClr xmlns:ahyp="http://schemas.microsoft.com/office/drawing/2018/hyperlinkcolor" val="tx"/>
                    </a:ext>
                  </a:extLst>
                </a:hlinkClick>
              </a:rPr>
              <a:t>2 years ago</a:t>
            </a:r>
            <a:r>
              <a:rPr lang="en-US" dirty="0"/>
              <a:t> </a:t>
            </a:r>
            <a:r>
              <a:rPr lang="en-US" dirty="0">
                <a:effectLst/>
              </a:rPr>
              <a:t>I'm not Jewish but this scene still makes me cry like a baby</a:t>
            </a:r>
          </a:p>
          <a:p>
            <a:pPr algn="l"/>
            <a:endParaRPr lang="en-US" dirty="0"/>
          </a:p>
        </p:txBody>
      </p:sp>
    </p:spTree>
    <p:extLst>
      <p:ext uri="{BB962C8B-B14F-4D97-AF65-F5344CB8AC3E}">
        <p14:creationId xmlns:p14="http://schemas.microsoft.com/office/powerpoint/2010/main" val="2020983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For many contemporary Jews, attendance at </a:t>
            </a:r>
            <a:r>
              <a:rPr lang="en-US" dirty="0" err="1"/>
              <a:t>Kol</a:t>
            </a:r>
            <a:r>
              <a:rPr lang="en-US" dirty="0"/>
              <a:t> Nidre is one of only a handful of non-negotiable Jewish acts.   </a:t>
            </a:r>
            <a:r>
              <a:rPr lang="en-US" altLang="en-US" dirty="0"/>
              <a:t>One Brooklyn anecdote:</a:t>
            </a:r>
          </a:p>
          <a:p>
            <a:pPr algn="l"/>
            <a:endParaRPr lang="en-US" dirty="0"/>
          </a:p>
        </p:txBody>
      </p:sp>
    </p:spTree>
    <p:extLst>
      <p:ext uri="{BB962C8B-B14F-4D97-AF65-F5344CB8AC3E}">
        <p14:creationId xmlns:p14="http://schemas.microsoft.com/office/powerpoint/2010/main" val="2029702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The past few years, I've prayed on the High Holidays in a wonderful and homey synagogue in the Park Slope neighborhood of Brooklyn, NY. </a:t>
            </a:r>
          </a:p>
        </p:txBody>
      </p:sp>
    </p:spTree>
    <p:extLst>
      <p:ext uri="{BB962C8B-B14F-4D97-AF65-F5344CB8AC3E}">
        <p14:creationId xmlns:p14="http://schemas.microsoft.com/office/powerpoint/2010/main" val="347891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There's always a flurry of activity as I walk into the sanctuary before the </a:t>
            </a:r>
            <a:r>
              <a:rPr lang="en-US" i="1" dirty="0" err="1"/>
              <a:t>Kol</a:t>
            </a:r>
            <a:r>
              <a:rPr lang="en-US" i="1" dirty="0"/>
              <a:t> Nidre </a:t>
            </a:r>
            <a:r>
              <a:rPr lang="en-US" dirty="0"/>
              <a:t>prayers; some devoted volunteers finishing off the last minute preparations, setting up the extra chairs for the anticipated overflow crowd. </a:t>
            </a:r>
          </a:p>
        </p:txBody>
      </p:sp>
    </p:spTree>
    <p:extLst>
      <p:ext uri="{BB962C8B-B14F-4D97-AF65-F5344CB8AC3E}">
        <p14:creationId xmlns:p14="http://schemas.microsoft.com/office/powerpoint/2010/main" val="2254264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438150"/>
            <a:ext cx="8610600" cy="4705350"/>
          </a:xfrm>
        </p:spPr>
        <p:txBody>
          <a:bodyPr>
            <a:normAutofit lnSpcReduction="10000"/>
          </a:bodyPr>
          <a:lstStyle/>
          <a:p>
            <a:pPr algn="l"/>
            <a:r>
              <a:rPr lang="en-US" dirty="0"/>
              <a:t>The scores of men and women who invariably wander in for their requisite once-a-year synagogue service.</a:t>
            </a:r>
          </a:p>
          <a:p>
            <a:pPr algn="l"/>
            <a:r>
              <a:rPr lang="en-US" dirty="0"/>
              <a:t>In this inviting congregation, these people are kindly greeted as they enter, handed prayer-books (and kippahs for the men) </a:t>
            </a:r>
          </a:p>
        </p:txBody>
      </p:sp>
    </p:spTree>
    <p:extLst>
      <p:ext uri="{BB962C8B-B14F-4D97-AF65-F5344CB8AC3E}">
        <p14:creationId xmlns:p14="http://schemas.microsoft.com/office/powerpoint/2010/main" val="887296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495800"/>
          </a:xfrm>
        </p:spPr>
        <p:txBody>
          <a:bodyPr>
            <a:normAutofit lnSpcReduction="10000"/>
          </a:bodyPr>
          <a:lstStyle/>
          <a:p>
            <a:pPr algn="l"/>
            <a:r>
              <a:rPr lang="en-US" dirty="0"/>
              <a:t>and shown to an unreserved seat. But despite the warm atmosphere, their self-consciousness is plainly evident, as they constantly cast not-so-furtive glances at the experienced congregants to make sure that they are doing the right thing.</a:t>
            </a:r>
          </a:p>
        </p:txBody>
      </p:sp>
    </p:spTree>
    <p:extLst>
      <p:ext uri="{BB962C8B-B14F-4D97-AF65-F5344CB8AC3E}">
        <p14:creationId xmlns:p14="http://schemas.microsoft.com/office/powerpoint/2010/main" val="3837658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495800"/>
          </a:xfrm>
        </p:spPr>
        <p:txBody>
          <a:bodyPr>
            <a:normAutofit lnSpcReduction="10000"/>
          </a:bodyPr>
          <a:lstStyle/>
          <a:p>
            <a:pPr algn="l"/>
            <a:r>
              <a:rPr lang="en-US" dirty="0"/>
              <a:t>I've often wondered, who are these people? And what motivates them to come to the synagogue on Yom Kippur? If they believe in G‑d and seek atonement, if their Judaism is meaningful to them, where are they the rest of the year?</a:t>
            </a:r>
          </a:p>
        </p:txBody>
      </p:sp>
    </p:spTree>
    <p:extLst>
      <p:ext uri="{BB962C8B-B14F-4D97-AF65-F5344CB8AC3E}">
        <p14:creationId xmlns:p14="http://schemas.microsoft.com/office/powerpoint/2010/main" val="358919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dirty="0"/>
              <a:t>Scripturally: no release from our words.</a:t>
            </a:r>
          </a:p>
          <a:p>
            <a:pPr marL="461963" indent="-461963" algn="l">
              <a:buFont typeface="+mj-lt"/>
              <a:buAutoNum type="arabicPeriod"/>
            </a:pPr>
            <a:r>
              <a:rPr lang="en-US" dirty="0"/>
              <a:t>Rabbinic complex religious formula for release.</a:t>
            </a:r>
          </a:p>
          <a:p>
            <a:pPr marL="461963" indent="-461963" algn="l">
              <a:buFont typeface="+mj-lt"/>
              <a:buAutoNum type="arabicPeriod"/>
            </a:pPr>
            <a:r>
              <a:rPr lang="en-US" dirty="0" err="1"/>
              <a:t>Kol</a:t>
            </a:r>
            <a:r>
              <a:rPr lang="en-US" dirty="0"/>
              <a:t> Nidre poetic release.</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35366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u="sng" dirty="0">
                <a:solidFill>
                  <a:srgbClr val="FFFF66"/>
                </a:solidFill>
              </a:rPr>
              <a:t>Accusations from Jews and Gentiles that this is too easy.</a:t>
            </a:r>
          </a:p>
          <a:p>
            <a:pPr marL="461963" indent="-461963" algn="l">
              <a:buFont typeface="+mj-lt"/>
              <a:buAutoNum type="arabicPeriod" startAt="4"/>
            </a:pPr>
            <a:r>
              <a:rPr lang="en-US" dirty="0"/>
              <a:t>Reasons for enduring </a:t>
            </a:r>
            <a:r>
              <a:rPr lang="en-US" dirty="0" err="1"/>
              <a:t>Kol</a:t>
            </a:r>
            <a:r>
              <a:rPr lang="en-US" dirty="0"/>
              <a:t> Nidre.</a:t>
            </a:r>
          </a:p>
          <a:p>
            <a:pPr marL="461963" indent="-461963" algn="l">
              <a:buFont typeface="+mj-lt"/>
              <a:buAutoNum type="arabicPeriod" startAt="4"/>
            </a:pPr>
            <a:r>
              <a:rPr lang="en-US" dirty="0" err="1"/>
              <a:t>Yeshua’s</a:t>
            </a:r>
            <a:r>
              <a:rPr lang="en-US" dirty="0"/>
              <a:t> release.  </a:t>
            </a:r>
          </a:p>
        </p:txBody>
      </p:sp>
    </p:spTree>
    <p:extLst>
      <p:ext uri="{BB962C8B-B14F-4D97-AF65-F5344CB8AC3E}">
        <p14:creationId xmlns:p14="http://schemas.microsoft.com/office/powerpoint/2010/main" val="26039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subTitle" idx="1"/>
          </p:nvPr>
        </p:nvSpPr>
        <p:spPr>
          <a:xfrm>
            <a:off x="0" y="0"/>
            <a:ext cx="9144000" cy="5143500"/>
          </a:xfrm>
        </p:spPr>
        <p:txBody>
          <a:bodyPr/>
          <a:lstStyle/>
          <a:p>
            <a:pPr algn="l"/>
            <a:r>
              <a:rPr lang="en-US" altLang="en-US"/>
              <a:t> </a:t>
            </a:r>
          </a:p>
        </p:txBody>
      </p:sp>
      <p:pic>
        <p:nvPicPr>
          <p:cNvPr id="955395" name="Picture 3" descr="gif"/>
          <p:cNvPicPr>
            <a:picLocks noChangeAspect="1" noChangeArrowheads="1"/>
          </p:cNvPicPr>
          <p:nvPr/>
        </p:nvPicPr>
        <p:blipFill>
          <a:blip r:embed="rId3">
            <a:extLst>
              <a:ext uri="{28A0092B-C50C-407E-A947-70E740481C1C}">
                <a14:useLocalDpi xmlns:a14="http://schemas.microsoft.com/office/drawing/2010/main" val="0"/>
              </a:ext>
            </a:extLst>
          </a:blip>
          <a:srcRect l="2400" t="55385" r="50101" b="1846"/>
          <a:stretch>
            <a:fillRect/>
          </a:stretch>
        </p:blipFill>
        <p:spPr bwMode="auto">
          <a:xfrm>
            <a:off x="1752601" y="1"/>
            <a:ext cx="5210175" cy="5145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endParaRPr lang="en-US" dirty="0"/>
          </a:p>
          <a:p>
            <a:r>
              <a:rPr lang="en-US" dirty="0"/>
              <a:t>Accusations from Jews and Gentiles that this is too easy.</a:t>
            </a:r>
          </a:p>
          <a:p>
            <a:endParaRPr lang="en-US" dirty="0"/>
          </a:p>
        </p:txBody>
      </p:sp>
    </p:spTree>
    <p:extLst>
      <p:ext uri="{BB962C8B-B14F-4D97-AF65-F5344CB8AC3E}">
        <p14:creationId xmlns:p14="http://schemas.microsoft.com/office/powerpoint/2010/main" val="699591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The readiness with which vows were made and the facility with which they were annulled by the scribes gave the Karaites an opportunity to attack the </a:t>
            </a:r>
            <a:r>
              <a:rPr lang="en-US" dirty="0" err="1"/>
              <a:t>Rabbinites</a:t>
            </a:r>
            <a:r>
              <a:rPr lang="en-US" dirty="0"/>
              <a:t>, the Geonim </a:t>
            </a:r>
            <a:r>
              <a:rPr lang="he-IL" sz="4400" b="1" dirty="0">
                <a:latin typeface="David" panose="020E0502060401010101" pitchFamily="34" charset="-79"/>
                <a:cs typeface="David" panose="020E0502060401010101" pitchFamily="34" charset="-79"/>
              </a:rPr>
              <a:t>גאונים</a:t>
            </a:r>
            <a:r>
              <a:rPr lang="he-IL" sz="4400" dirty="0"/>
              <a:t> </a:t>
            </a:r>
            <a:r>
              <a:rPr lang="el-GR" dirty="0"/>
              <a:t>[Jewish leaders and scholars]</a:t>
            </a:r>
            <a:r>
              <a:rPr lang="en-US" dirty="0"/>
              <a:t> at Constantinople in 1148</a:t>
            </a:r>
          </a:p>
          <a:p>
            <a:pPr algn="l"/>
            <a:endParaRPr lang="en-US" dirty="0"/>
          </a:p>
        </p:txBody>
      </p:sp>
    </p:spTree>
    <p:extLst>
      <p:ext uri="{BB962C8B-B14F-4D97-AF65-F5344CB8AC3E}">
        <p14:creationId xmlns:p14="http://schemas.microsoft.com/office/powerpoint/2010/main" val="3681758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572000"/>
          </a:xfrm>
        </p:spPr>
        <p:txBody>
          <a:bodyPr>
            <a:normAutofit/>
          </a:bodyPr>
          <a:lstStyle/>
          <a:p>
            <a:pPr algn="l"/>
            <a:r>
              <a:rPr lang="en-US" dirty="0" err="1"/>
              <a:t>Yehudai</a:t>
            </a:r>
            <a:r>
              <a:rPr lang="en-US" dirty="0"/>
              <a:t> </a:t>
            </a:r>
            <a:r>
              <a:rPr lang="en-US" dirty="0" err="1"/>
              <a:t>Gaon</a:t>
            </a:r>
            <a:r>
              <a:rPr lang="en-US" dirty="0"/>
              <a:t> of </a:t>
            </a:r>
            <a:r>
              <a:rPr lang="en-US" dirty="0" err="1"/>
              <a:t>Sura</a:t>
            </a:r>
            <a:r>
              <a:rPr lang="en-US" dirty="0"/>
              <a:t> (760),</a:t>
            </a:r>
            <a:r>
              <a:rPr lang="el-GR" dirty="0"/>
              <a:t> </a:t>
            </a:r>
            <a:r>
              <a:rPr lang="en-US" dirty="0"/>
              <a:t>went so far as to forbid any study whatsoever of </a:t>
            </a:r>
            <a:r>
              <a:rPr lang="en-US" dirty="0" err="1"/>
              <a:t>Nedarim</a:t>
            </a:r>
            <a:r>
              <a:rPr lang="en-US" dirty="0"/>
              <a:t>, the Talmudic treatise on oaths</a:t>
            </a:r>
            <a:r>
              <a:rPr lang="el-GR" dirty="0"/>
              <a:t>.</a:t>
            </a:r>
            <a:r>
              <a:rPr lang="en-US" dirty="0"/>
              <a:t> Thus the "</a:t>
            </a:r>
            <a:r>
              <a:rPr lang="en-US" dirty="0" err="1"/>
              <a:t>Kol</a:t>
            </a:r>
            <a:r>
              <a:rPr lang="en-US" dirty="0"/>
              <a:t> </a:t>
            </a:r>
            <a:r>
              <a:rPr lang="en-US" dirty="0" err="1"/>
              <a:t>Nidre</a:t>
            </a:r>
            <a:r>
              <a:rPr lang="en-US" dirty="0"/>
              <a:t>" was discredited in both of the Babylonian academies</a:t>
            </a:r>
          </a:p>
        </p:txBody>
      </p:sp>
    </p:spTree>
    <p:extLst>
      <p:ext uri="{BB962C8B-B14F-4D97-AF65-F5344CB8AC3E}">
        <p14:creationId xmlns:p14="http://schemas.microsoft.com/office/powerpoint/2010/main" val="250001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and was not accepted by the </a:t>
            </a:r>
            <a:r>
              <a:rPr lang="en-US" dirty="0" err="1"/>
              <a:t>geonim</a:t>
            </a:r>
            <a:r>
              <a:rPr lang="en-US" dirty="0"/>
              <a:t> </a:t>
            </a:r>
            <a:r>
              <a:rPr lang="en-US" dirty="0" err="1"/>
              <a:t>Naṭronai</a:t>
            </a:r>
            <a:r>
              <a:rPr lang="en-US" dirty="0"/>
              <a:t> (853-856) and Hai Bar </a:t>
            </a:r>
            <a:r>
              <a:rPr lang="en-US" dirty="0" err="1"/>
              <a:t>Naḥshon</a:t>
            </a:r>
            <a:r>
              <a:rPr lang="en-US" dirty="0"/>
              <a:t> (889-896</a:t>
            </a:r>
          </a:p>
          <a:p>
            <a:pPr algn="l"/>
            <a:r>
              <a:rPr lang="en-US" dirty="0" err="1">
                <a:solidFill>
                  <a:srgbClr val="FFFF66"/>
                </a:solidFill>
              </a:rPr>
              <a:t>Kol</a:t>
            </a:r>
            <a:r>
              <a:rPr lang="en-US" dirty="0">
                <a:solidFill>
                  <a:srgbClr val="FFFF66"/>
                </a:solidFill>
              </a:rPr>
              <a:t> </a:t>
            </a:r>
            <a:r>
              <a:rPr lang="en-US" dirty="0" err="1">
                <a:solidFill>
                  <a:srgbClr val="FFFF66"/>
                </a:solidFill>
              </a:rPr>
              <a:t>Nidre</a:t>
            </a:r>
            <a:r>
              <a:rPr lang="en-US" dirty="0">
                <a:solidFill>
                  <a:srgbClr val="FFFF66"/>
                </a:solidFill>
              </a:rPr>
              <a:t> attacked and rejected in the 700’s, 800’s</a:t>
            </a:r>
          </a:p>
        </p:txBody>
      </p:sp>
    </p:spTree>
    <p:extLst>
      <p:ext uri="{BB962C8B-B14F-4D97-AF65-F5344CB8AC3E}">
        <p14:creationId xmlns:p14="http://schemas.microsoft.com/office/powerpoint/2010/main" val="3635050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In addition, outsiders have made the "</a:t>
            </a:r>
            <a:r>
              <a:rPr lang="en-US" dirty="0" err="1"/>
              <a:t>Kol</a:t>
            </a:r>
            <a:r>
              <a:rPr lang="en-US" dirty="0"/>
              <a:t> Nidre" one of the means widely used by Jewish apostates and by enemies of the Jews to cast suspicion on the trustworthiness of an oath taken by a Jew.</a:t>
            </a:r>
          </a:p>
        </p:txBody>
      </p:sp>
    </p:spTree>
    <p:extLst>
      <p:ext uri="{BB962C8B-B14F-4D97-AF65-F5344CB8AC3E}">
        <p14:creationId xmlns:p14="http://schemas.microsoft.com/office/powerpoint/2010/main" val="1929946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hlinkClick r:id="rId3">
                  <a:extLst>
                    <a:ext uri="{A12FA001-AC4F-418D-AE19-62706E023703}">
                      <ahyp:hlinkClr xmlns:ahyp="http://schemas.microsoft.com/office/drawing/2018/hyperlinkcolor" val="tx"/>
                    </a:ext>
                  </a:extLst>
                </a:hlinkClick>
              </a:rPr>
              <a:t>Frum Reporter</a:t>
            </a:r>
            <a:r>
              <a:rPr lang="en-US" dirty="0"/>
              <a:t> </a:t>
            </a:r>
            <a:r>
              <a:rPr lang="en-US" dirty="0">
                <a:hlinkClick r:id="rId4">
                  <a:extLst>
                    <a:ext uri="{A12FA001-AC4F-418D-AE19-62706E023703}">
                      <ahyp:hlinkClr xmlns:ahyp="http://schemas.microsoft.com/office/drawing/2018/hyperlinkcolor" val="tx"/>
                    </a:ext>
                  </a:extLst>
                </a:hlinkClick>
              </a:rPr>
              <a:t>8 years ago</a:t>
            </a:r>
            <a:r>
              <a:rPr lang="en-US" dirty="0"/>
              <a:t>   Many German judges refused to allow [Jewish people] to take an oath, basing their objections chiefly on this prayer. As early as 1240 in the Disputation of </a:t>
            </a:r>
            <a:r>
              <a:rPr lang="en-US" u="sng" dirty="0"/>
              <a:t>Paris</a:t>
            </a:r>
            <a:r>
              <a:rPr lang="en-US" dirty="0"/>
              <a:t>, </a:t>
            </a:r>
            <a:r>
              <a:rPr lang="en-US" dirty="0" err="1"/>
              <a:t>Yechiel</a:t>
            </a:r>
            <a:r>
              <a:rPr lang="en-US" dirty="0"/>
              <a:t> of Paris was obliged to defend </a:t>
            </a:r>
            <a:r>
              <a:rPr lang="en-US" dirty="0" err="1"/>
              <a:t>Kol</a:t>
            </a:r>
            <a:r>
              <a:rPr lang="en-US" dirty="0"/>
              <a:t> Nidrei against these charges. </a:t>
            </a:r>
            <a:endParaRPr lang="en-US" sz="2800" dirty="0"/>
          </a:p>
        </p:txBody>
      </p:sp>
    </p:spTree>
    <p:extLst>
      <p:ext uri="{BB962C8B-B14F-4D97-AF65-F5344CB8AC3E}">
        <p14:creationId xmlns:p14="http://schemas.microsoft.com/office/powerpoint/2010/main" val="1587710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The </a:t>
            </a:r>
            <a:r>
              <a:rPr lang="en-US" u="sng" dirty="0"/>
              <a:t>Russian</a:t>
            </a:r>
            <a:r>
              <a:rPr lang="en-US" dirty="0"/>
              <a:t> government, in 1857, decreed that the prayerbooks must include, as an introduction to </a:t>
            </a:r>
            <a:r>
              <a:rPr lang="en-US" dirty="0" err="1"/>
              <a:t>Kol</a:t>
            </a:r>
            <a:r>
              <a:rPr lang="en-US" dirty="0"/>
              <a:t> Nidrei, a Hebrew explanation to the readers of the limited nature of the vows that could be released by this ceremony.</a:t>
            </a:r>
          </a:p>
          <a:p>
            <a:pPr algn="l"/>
            <a:endParaRPr lang="en-US" sz="2800" dirty="0"/>
          </a:p>
        </p:txBody>
      </p:sp>
    </p:spTree>
    <p:extLst>
      <p:ext uri="{BB962C8B-B14F-4D97-AF65-F5344CB8AC3E}">
        <p14:creationId xmlns:p14="http://schemas.microsoft.com/office/powerpoint/2010/main" val="4256764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Yielding to the numerous accusations and complaints brought against the "</a:t>
            </a:r>
            <a:r>
              <a:rPr lang="en-US" dirty="0" err="1"/>
              <a:t>Kol</a:t>
            </a:r>
            <a:r>
              <a:rPr lang="en-US" dirty="0"/>
              <a:t> Nidre" in the course of centuries, the Reform rabbinical conference held at Brunswick, Germany, </a:t>
            </a:r>
            <a:r>
              <a:rPr lang="en-US" dirty="0">
                <a:solidFill>
                  <a:srgbClr val="FFFF66"/>
                </a:solidFill>
              </a:rPr>
              <a:t>in 1844 decided unanimously</a:t>
            </a:r>
          </a:p>
        </p:txBody>
      </p:sp>
    </p:spTree>
    <p:extLst>
      <p:ext uri="{BB962C8B-B14F-4D97-AF65-F5344CB8AC3E}">
        <p14:creationId xmlns:p14="http://schemas.microsoft.com/office/powerpoint/2010/main" val="331862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algn="l"/>
            <a:r>
              <a:rPr lang="en-US" dirty="0"/>
              <a:t>that the </a:t>
            </a:r>
            <a:r>
              <a:rPr lang="en-US" dirty="0" err="1"/>
              <a:t>Kol</a:t>
            </a:r>
            <a:r>
              <a:rPr lang="en-US" dirty="0"/>
              <a:t> Nidre was not essential, and that the members of the convention should exert their influence toward </a:t>
            </a:r>
            <a:r>
              <a:rPr lang="en-US" dirty="0">
                <a:solidFill>
                  <a:srgbClr val="FFFF66"/>
                </a:solidFill>
              </a:rPr>
              <a:t>securing its speedy abolition.</a:t>
            </a:r>
          </a:p>
        </p:txBody>
      </p:sp>
    </p:spTree>
    <p:extLst>
      <p:ext uri="{BB962C8B-B14F-4D97-AF65-F5344CB8AC3E}">
        <p14:creationId xmlns:p14="http://schemas.microsoft.com/office/powerpoint/2010/main" val="726800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dirty="0"/>
              <a:t>Scripturally: no easy release from our words.</a:t>
            </a:r>
          </a:p>
          <a:p>
            <a:pPr marL="461963" indent="-461963" algn="l">
              <a:buFont typeface="+mj-lt"/>
              <a:buAutoNum type="arabicPeriod"/>
            </a:pPr>
            <a:r>
              <a:rPr lang="en-US" dirty="0"/>
              <a:t>Rabbinic complex religious formula for release.</a:t>
            </a:r>
          </a:p>
          <a:p>
            <a:pPr marL="461963" indent="-461963" algn="l">
              <a:buFont typeface="+mj-lt"/>
              <a:buAutoNum type="arabicPeriod"/>
            </a:pPr>
            <a:r>
              <a:rPr lang="en-US" dirty="0" err="1"/>
              <a:t>Kol</a:t>
            </a:r>
            <a:r>
              <a:rPr lang="en-US" dirty="0"/>
              <a:t> Nidre poetic release.</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242670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subTitle" idx="1"/>
          </p:nvPr>
        </p:nvSpPr>
        <p:spPr>
          <a:xfrm>
            <a:off x="0" y="0"/>
            <a:ext cx="9144000" cy="5143500"/>
          </a:xfrm>
        </p:spPr>
        <p:txBody>
          <a:bodyPr/>
          <a:lstStyle/>
          <a:p>
            <a:pPr algn="l"/>
            <a:r>
              <a:rPr lang="en-US" altLang="en-US"/>
              <a:t> </a:t>
            </a:r>
          </a:p>
        </p:txBody>
      </p:sp>
      <p:pic>
        <p:nvPicPr>
          <p:cNvPr id="957443" name="Picture 3" descr="gif"/>
          <p:cNvPicPr>
            <a:picLocks noChangeAspect="1" noChangeArrowheads="1"/>
          </p:cNvPicPr>
          <p:nvPr/>
        </p:nvPicPr>
        <p:blipFill>
          <a:blip r:embed="rId3">
            <a:extLst>
              <a:ext uri="{28A0092B-C50C-407E-A947-70E740481C1C}">
                <a14:useLocalDpi xmlns:a14="http://schemas.microsoft.com/office/drawing/2010/main" val="0"/>
              </a:ext>
            </a:extLst>
          </a:blip>
          <a:srcRect l="52499" t="55385" r="2699" b="1846"/>
          <a:stretch>
            <a:fillRect/>
          </a:stretch>
        </p:blipFill>
        <p:spPr bwMode="auto">
          <a:xfrm>
            <a:off x="1828800" y="0"/>
            <a:ext cx="4935538" cy="5168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dirty="0"/>
              <a:t>Accusations from Jews and Gentiles that this is too easy.</a:t>
            </a:r>
          </a:p>
          <a:p>
            <a:pPr marL="461963" indent="-461963" algn="l">
              <a:buFont typeface="+mj-lt"/>
              <a:buAutoNum type="arabicPeriod" startAt="4"/>
            </a:pPr>
            <a:r>
              <a:rPr lang="en-US" u="sng" dirty="0">
                <a:solidFill>
                  <a:srgbClr val="FFFF66"/>
                </a:solidFill>
              </a:rPr>
              <a:t>Reasons for enduring </a:t>
            </a:r>
            <a:r>
              <a:rPr lang="en-US" u="sng" dirty="0" err="1">
                <a:solidFill>
                  <a:srgbClr val="FFFF66"/>
                </a:solidFill>
              </a:rPr>
              <a:t>Kol</a:t>
            </a:r>
            <a:r>
              <a:rPr lang="en-US" u="sng" dirty="0">
                <a:solidFill>
                  <a:srgbClr val="FFFF66"/>
                </a:solidFill>
              </a:rPr>
              <a:t> Nidre.</a:t>
            </a:r>
          </a:p>
          <a:p>
            <a:pPr marL="461963" indent="-461963" algn="l">
              <a:buFont typeface="+mj-lt"/>
              <a:buAutoNum type="arabicPeriod" startAt="4"/>
            </a:pPr>
            <a:r>
              <a:rPr lang="en-US" dirty="0" err="1"/>
              <a:t>Yeshua’s</a:t>
            </a:r>
            <a:r>
              <a:rPr lang="en-US" dirty="0"/>
              <a:t> release.  </a:t>
            </a:r>
          </a:p>
        </p:txBody>
      </p:sp>
    </p:spTree>
    <p:extLst>
      <p:ext uri="{BB962C8B-B14F-4D97-AF65-F5344CB8AC3E}">
        <p14:creationId xmlns:p14="http://schemas.microsoft.com/office/powerpoint/2010/main" val="100980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endParaRPr lang="en-US" dirty="0"/>
          </a:p>
          <a:p>
            <a:r>
              <a:rPr lang="en-US" dirty="0"/>
              <a:t>Reasons for enduring </a:t>
            </a:r>
            <a:r>
              <a:rPr lang="en-US" dirty="0" err="1"/>
              <a:t>Kol</a:t>
            </a:r>
            <a:r>
              <a:rPr lang="en-US" dirty="0"/>
              <a:t> Nidre.</a:t>
            </a:r>
          </a:p>
          <a:p>
            <a:pPr algn="l"/>
            <a:endParaRPr lang="en-US" dirty="0"/>
          </a:p>
        </p:txBody>
      </p:sp>
    </p:spTree>
    <p:extLst>
      <p:ext uri="{BB962C8B-B14F-4D97-AF65-F5344CB8AC3E}">
        <p14:creationId xmlns:p14="http://schemas.microsoft.com/office/powerpoint/2010/main" val="4222974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A Jewish historical motivation to make forced vows, use wrong words.  </a:t>
            </a:r>
          </a:p>
        </p:txBody>
      </p:sp>
    </p:spTree>
    <p:extLst>
      <p:ext uri="{BB962C8B-B14F-4D97-AF65-F5344CB8AC3E}">
        <p14:creationId xmlns:p14="http://schemas.microsoft.com/office/powerpoint/2010/main" val="826535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lnSpcReduction="10000"/>
          </a:bodyPr>
          <a:lstStyle/>
          <a:p>
            <a:pPr algn="l"/>
            <a:r>
              <a:rPr lang="en-US" dirty="0"/>
              <a:t>For Paul the cross had represented victory--God's victory over the grip of death and evil. Lost now was the Pauline insight that the victory of the cross came through vulnerability. </a:t>
            </a:r>
            <a:r>
              <a:rPr lang="en-US" dirty="0">
                <a:solidFill>
                  <a:srgbClr val="FFFF66"/>
                </a:solidFill>
              </a:rPr>
              <a:t>The cross of the </a:t>
            </a:r>
            <a:r>
              <a:rPr lang="en-US" dirty="0" err="1">
                <a:solidFill>
                  <a:srgbClr val="FFFF66"/>
                </a:solidFill>
              </a:rPr>
              <a:t>Constantinian</a:t>
            </a:r>
            <a:r>
              <a:rPr lang="en-US" dirty="0">
                <a:solidFill>
                  <a:srgbClr val="FFFF66"/>
                </a:solidFill>
              </a:rPr>
              <a:t> era symbolized only triumph.</a:t>
            </a:r>
          </a:p>
        </p:txBody>
      </p:sp>
    </p:spTree>
    <p:extLst>
      <p:ext uri="{BB962C8B-B14F-4D97-AF65-F5344CB8AC3E}">
        <p14:creationId xmlns:p14="http://schemas.microsoft.com/office/powerpoint/2010/main" val="590008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a:bodyPr>
          <a:lstStyle/>
          <a:p>
            <a:pPr algn="l"/>
            <a:r>
              <a:rPr lang="en-US" dirty="0"/>
              <a:t>Christians in their history have made it a sign of conquering hate rather than sacrificial love.</a:t>
            </a:r>
          </a:p>
        </p:txBody>
      </p:sp>
    </p:spTree>
    <p:extLst>
      <p:ext uri="{BB962C8B-B14F-4D97-AF65-F5344CB8AC3E}">
        <p14:creationId xmlns:p14="http://schemas.microsoft.com/office/powerpoint/2010/main" val="287354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Eusebius of Caesarea (ca. 260-339) described the vision inspiring Constantine's order:</a:t>
            </a:r>
          </a:p>
          <a:p>
            <a:pPr algn="l"/>
            <a:r>
              <a:rPr lang="en-US" dirty="0"/>
              <a:t>He said that about noon…he saw with his own eyes the trophy of a cross of light in the heavens, above the sun, and bearing the inscription, CONQUER BY THIS. </a:t>
            </a:r>
          </a:p>
        </p:txBody>
      </p:sp>
    </p:spTree>
    <p:extLst>
      <p:ext uri="{BB962C8B-B14F-4D97-AF65-F5344CB8AC3E}">
        <p14:creationId xmlns:p14="http://schemas.microsoft.com/office/powerpoint/2010/main" val="3119669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fontScale="92500"/>
          </a:bodyPr>
          <a:lstStyle/>
          <a:p>
            <a:pPr algn="l"/>
            <a:r>
              <a:rPr lang="en-US" dirty="0"/>
              <a:t>In the 11</a:t>
            </a:r>
            <a:r>
              <a:rPr lang="en-US" baseline="30000" dirty="0"/>
              <a:t>th</a:t>
            </a:r>
            <a:r>
              <a:rPr lang="en-US" dirty="0"/>
              <a:t> century the victory motif began to be dramatized in a new and terrible way in the Crusades, so called because of </a:t>
            </a:r>
            <a:r>
              <a:rPr lang="en-US" dirty="0">
                <a:solidFill>
                  <a:srgbClr val="FFFF66"/>
                </a:solidFill>
              </a:rPr>
              <a:t>the cross emblazoned on the tunic of each crusader. Here the cross became a clarion call to liberate the "Holy Land</a:t>
            </a:r>
            <a:r>
              <a:rPr lang="en-US" dirty="0"/>
              <a:t>" from "infidels," the Muslims. </a:t>
            </a:r>
            <a:endParaRPr lang="en-US" dirty="0">
              <a:solidFill>
                <a:srgbClr val="FFFF66"/>
              </a:solidFill>
            </a:endParaRPr>
          </a:p>
        </p:txBody>
      </p:sp>
    </p:spTree>
    <p:extLst>
      <p:ext uri="{BB962C8B-B14F-4D97-AF65-F5344CB8AC3E}">
        <p14:creationId xmlns:p14="http://schemas.microsoft.com/office/powerpoint/2010/main" val="3803434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In violation of papal policy, however, the baser elements among the crusaders raped, and pillaged, and murdered "infidels" closer to home, i.e., the Jews. </a:t>
            </a:r>
            <a:endParaRPr lang="en-US" dirty="0">
              <a:solidFill>
                <a:srgbClr val="FFFF66"/>
              </a:solidFill>
            </a:endParaRPr>
          </a:p>
        </p:txBody>
      </p:sp>
    </p:spTree>
    <p:extLst>
      <p:ext uri="{BB962C8B-B14F-4D97-AF65-F5344CB8AC3E}">
        <p14:creationId xmlns:p14="http://schemas.microsoft.com/office/powerpoint/2010/main" val="2775968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As Marc Saperstein comments, </a:t>
            </a:r>
            <a:r>
              <a:rPr lang="en-US" dirty="0">
                <a:solidFill>
                  <a:srgbClr val="FFFF66"/>
                </a:solidFill>
              </a:rPr>
              <a:t>"the cross, the symbol in which the massacres were perpetrated, acquired powerful negative associations for Jews that linger to this day.</a:t>
            </a:r>
          </a:p>
        </p:txBody>
      </p:sp>
    </p:spTree>
    <p:extLst>
      <p:ext uri="{BB962C8B-B14F-4D97-AF65-F5344CB8AC3E}">
        <p14:creationId xmlns:p14="http://schemas.microsoft.com/office/powerpoint/2010/main" val="1150745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For a Jew, the cross is inextricably linked with those ancient charges of being Christ-killers.</a:t>
            </a:r>
          </a:p>
        </p:txBody>
      </p:sp>
    </p:spTree>
    <p:extLst>
      <p:ext uri="{BB962C8B-B14F-4D97-AF65-F5344CB8AC3E}">
        <p14:creationId xmlns:p14="http://schemas.microsoft.com/office/powerpoint/2010/main" val="285659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a:bodyPr>
          <a:lstStyle/>
          <a:p>
            <a:pPr algn="l"/>
            <a:r>
              <a:rPr lang="en-US" dirty="0"/>
              <a:t>Jewish people have had the Scriptures for ~3500 years.  </a:t>
            </a:r>
          </a:p>
          <a:p>
            <a:pPr marL="285750" indent="-285750" algn="l">
              <a:buFont typeface="Arial" panose="020B0604020202020204" pitchFamily="34" charset="0"/>
              <a:buChar char="•"/>
            </a:pPr>
            <a:r>
              <a:rPr lang="en-US" dirty="0">
                <a:solidFill>
                  <a:srgbClr val="FFFF66"/>
                </a:solidFill>
              </a:rPr>
              <a:t>Seeking</a:t>
            </a:r>
            <a:r>
              <a:rPr lang="en-US" dirty="0"/>
              <a:t> meaning and application, many opinions.  </a:t>
            </a:r>
            <a:r>
              <a:rPr lang="en-US" dirty="0">
                <a:solidFill>
                  <a:srgbClr val="FFFF66"/>
                </a:solidFill>
              </a:rPr>
              <a:t>Li-</a:t>
            </a:r>
            <a:r>
              <a:rPr lang="en-US" dirty="0" err="1">
                <a:solidFill>
                  <a:srgbClr val="FFFF66"/>
                </a:solidFill>
              </a:rPr>
              <a:t>drosh</a:t>
            </a:r>
            <a:r>
              <a:rPr lang="en-US" dirty="0">
                <a:solidFill>
                  <a:srgbClr val="FFFF66"/>
                </a:solidFill>
              </a:rPr>
              <a:t> </a:t>
            </a:r>
            <a:r>
              <a:rPr lang="he-IL" sz="4300" b="1" dirty="0">
                <a:solidFill>
                  <a:srgbClr val="FFFF66"/>
                </a:solidFill>
                <a:latin typeface="David" panose="020E0502060401010101" pitchFamily="34" charset="-79"/>
                <a:cs typeface="David" panose="020E0502060401010101" pitchFamily="34" charset="-79"/>
              </a:rPr>
              <a:t>לִדְרוֹשׁ</a:t>
            </a:r>
            <a:r>
              <a:rPr lang="en-US" b="1" dirty="0">
                <a:solidFill>
                  <a:srgbClr val="FFFF66"/>
                </a:solidFill>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r>
              <a:rPr lang="en-US" dirty="0"/>
              <a:t>to seek, to search for; (biblical) to seek higher guidance, to turn to powerful forces; to demand; to require, to need;</a:t>
            </a:r>
          </a:p>
        </p:txBody>
      </p:sp>
    </p:spTree>
    <p:extLst>
      <p:ext uri="{BB962C8B-B14F-4D97-AF65-F5344CB8AC3E}">
        <p14:creationId xmlns:p14="http://schemas.microsoft.com/office/powerpoint/2010/main" val="2028165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In our heavily Christian communities, Catholic funeral processions were always led by a young boy holding a long metal </a:t>
            </a:r>
            <a:r>
              <a:rPr lang="en-US" dirty="0" err="1"/>
              <a:t>sceptre</a:t>
            </a:r>
            <a:r>
              <a:rPr lang="en-US" dirty="0"/>
              <a:t> with a cross on top. Behind the child the priest would march, reading the prayers.</a:t>
            </a:r>
          </a:p>
        </p:txBody>
      </p:sp>
    </p:spTree>
    <p:extLst>
      <p:ext uri="{BB962C8B-B14F-4D97-AF65-F5344CB8AC3E}">
        <p14:creationId xmlns:p14="http://schemas.microsoft.com/office/powerpoint/2010/main" val="31000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a:bodyPr>
          <a:lstStyle/>
          <a:p>
            <a:pPr algn="l"/>
            <a:r>
              <a:rPr lang="en-US" dirty="0"/>
              <a:t>Any Christian passer-by meeting the procession would remove his hat, bend his knee and bow to the cross. Jewish adults knew how to handle this situation, sometimes seeking shelter in doorways to avoid confronting the cross.</a:t>
            </a:r>
          </a:p>
        </p:txBody>
      </p:sp>
    </p:spTree>
    <p:extLst>
      <p:ext uri="{BB962C8B-B14F-4D97-AF65-F5344CB8AC3E}">
        <p14:creationId xmlns:p14="http://schemas.microsoft.com/office/powerpoint/2010/main" val="4159951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Children were less experienced, and were occasionally beaten when the procession passed by and they did not bend their knee before the cross.</a:t>
            </a:r>
          </a:p>
        </p:txBody>
      </p:sp>
    </p:spTree>
    <p:extLst>
      <p:ext uri="{BB962C8B-B14F-4D97-AF65-F5344CB8AC3E}">
        <p14:creationId xmlns:p14="http://schemas.microsoft.com/office/powerpoint/2010/main" val="2626119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0"/>
            <a:ext cx="8610600"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874" y="0"/>
            <a:ext cx="3619500"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071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fontScale="92500"/>
          </a:bodyPr>
          <a:lstStyle/>
          <a:p>
            <a:pPr algn="l"/>
            <a:r>
              <a:rPr lang="en-US" dirty="0"/>
              <a:t>A Jewish tradition that dates from at least the 19th century is to write plus using a symbol like an inverted T. This practice was adopted into Israeli schools and is still commonplace today in elementary schools (including secular schools) but in fewer secondary schools. </a:t>
            </a:r>
          </a:p>
        </p:txBody>
      </p:sp>
    </p:spTree>
    <p:extLst>
      <p:ext uri="{BB962C8B-B14F-4D97-AF65-F5344CB8AC3E}">
        <p14:creationId xmlns:p14="http://schemas.microsoft.com/office/powerpoint/2010/main" val="40143835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a:bodyPr>
          <a:lstStyle/>
          <a:p>
            <a:pPr algn="l"/>
            <a:r>
              <a:rPr lang="en-US" dirty="0"/>
              <a:t>The usual explanation for this practice is that it avoids the writing of a symbol "+" that </a:t>
            </a:r>
            <a:r>
              <a:rPr lang="en-US" dirty="0">
                <a:solidFill>
                  <a:srgbClr val="FFFF66"/>
                </a:solidFill>
              </a:rPr>
              <a:t>looks like a Christian cross</a:t>
            </a:r>
            <a:r>
              <a:rPr lang="en-US" dirty="0"/>
              <a:t>. </a:t>
            </a:r>
            <a:r>
              <a:rPr lang="en-US" sz="2400" dirty="0"/>
              <a:t>Unicode: U+FB29 </a:t>
            </a:r>
            <a:r>
              <a:rPr lang="he-IL" sz="2400" dirty="0"/>
              <a:t>﬩ </a:t>
            </a:r>
            <a:r>
              <a:rPr lang="en-US" sz="2400" dirty="0"/>
              <a:t>HEBREW LETTER ALTERNATIVE PLUS SIGN</a:t>
            </a:r>
          </a:p>
          <a:p>
            <a:pPr algn="l"/>
            <a:r>
              <a:rPr lang="en-US" dirty="0"/>
              <a:t>Headset volume control </a:t>
            </a:r>
          </a:p>
          <a:p>
            <a:pPr algn="l"/>
            <a:r>
              <a:rPr lang="en-US" dirty="0"/>
              <a:t>on El Al flights</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639" t="61975" r="6067" b="31305"/>
          <a:stretch/>
        </p:blipFill>
        <p:spPr bwMode="auto">
          <a:xfrm>
            <a:off x="6477000" y="2952750"/>
            <a:ext cx="1819471" cy="184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4736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Medieval Christians received the message on Good Friday that the Jews who lived in their midst were the enemies of Christians who killed their savior and needed to either convert to Christianity or face divine punishment.  </a:t>
            </a:r>
          </a:p>
        </p:txBody>
      </p:sp>
    </p:spTree>
    <p:extLst>
      <p:ext uri="{BB962C8B-B14F-4D97-AF65-F5344CB8AC3E}">
        <p14:creationId xmlns:p14="http://schemas.microsoft.com/office/powerpoint/2010/main" val="2799520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This language about Jews in the medieval Good Friday liturgy often carried over into physical violence toward local Jewish communities. It was common for Jewish houses to be attacked with stones. Often these attacks were led by the clergy.</a:t>
            </a:r>
          </a:p>
        </p:txBody>
      </p:sp>
    </p:spTree>
    <p:extLst>
      <p:ext uri="{BB962C8B-B14F-4D97-AF65-F5344CB8AC3E}">
        <p14:creationId xmlns:p14="http://schemas.microsoft.com/office/powerpoint/2010/main" val="1590086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Passion plays, originating in Europe in the 12th century, have a long history of virulent anti-Judaism. These theatrical performances of Jesus's Passion were often filled with medieval anti-Jewish tropes, depicting the Jews of the first century</a:t>
            </a:r>
          </a:p>
        </p:txBody>
      </p:sp>
    </p:spTree>
    <p:extLst>
      <p:ext uri="{BB962C8B-B14F-4D97-AF65-F5344CB8AC3E}">
        <p14:creationId xmlns:p14="http://schemas.microsoft.com/office/powerpoint/2010/main" val="1777055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as greedy, bloodthirsty, devilish (including with horns), and exclusively concerned with the legalistic elements of religion.</a:t>
            </a:r>
          </a:p>
        </p:txBody>
      </p:sp>
    </p:spTree>
    <p:extLst>
      <p:ext uri="{BB962C8B-B14F-4D97-AF65-F5344CB8AC3E}">
        <p14:creationId xmlns:p14="http://schemas.microsoft.com/office/powerpoint/2010/main" val="355583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pPr marL="285750" indent="-285750" algn="l">
              <a:buFont typeface="Arial" panose="020B0604020202020204" pitchFamily="34" charset="0"/>
              <a:buChar char="•"/>
            </a:pPr>
            <a:r>
              <a:rPr lang="en-US" dirty="0"/>
              <a:t>Many amplifications</a:t>
            </a:r>
          </a:p>
          <a:p>
            <a:pPr marL="285750" indent="-285750" algn="l">
              <a:buFont typeface="Arial" panose="020B0604020202020204" pitchFamily="34" charset="0"/>
              <a:buChar char="•"/>
            </a:pPr>
            <a:r>
              <a:rPr lang="en-US" dirty="0" err="1"/>
              <a:t>Kol</a:t>
            </a:r>
            <a:r>
              <a:rPr lang="en-US" dirty="0"/>
              <a:t> Nidre is one of them</a:t>
            </a:r>
          </a:p>
        </p:txBody>
      </p:sp>
    </p:spTree>
    <p:extLst>
      <p:ext uri="{BB962C8B-B14F-4D97-AF65-F5344CB8AC3E}">
        <p14:creationId xmlns:p14="http://schemas.microsoft.com/office/powerpoint/2010/main" val="17445811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lnSpcReduction="10000"/>
          </a:bodyPr>
          <a:lstStyle/>
          <a:p>
            <a:pPr algn="l"/>
            <a:r>
              <a:rPr lang="en-US" dirty="0"/>
              <a:t>A notable attendee of the Oberammergau Passion Play was Adolf Hitler, who saw the play in 1930 and 1934, during its 300th year anniversary season. Following the play’s 1934 performance, Hitler proclaimed, “Never has the menace of Jewry been so convincingly portrayed.”</a:t>
            </a:r>
          </a:p>
        </p:txBody>
      </p:sp>
    </p:spTree>
    <p:extLst>
      <p:ext uri="{BB962C8B-B14F-4D97-AF65-F5344CB8AC3E}">
        <p14:creationId xmlns:p14="http://schemas.microsoft.com/office/powerpoint/2010/main" val="1812678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lnSpcReduction="10000"/>
          </a:bodyPr>
          <a:lstStyle/>
          <a:p>
            <a:pPr algn="l"/>
            <a:r>
              <a:rPr lang="en-US" dirty="0"/>
              <a:t>There was a common theory that it commenced during and because of a period of extreme persecution, in which Jews were forced at sword's point to convert (either to Christianity or Islam) and that </a:t>
            </a:r>
            <a:r>
              <a:rPr lang="en-US" dirty="0" err="1"/>
              <a:t>Kol</a:t>
            </a:r>
            <a:r>
              <a:rPr lang="en-US" dirty="0"/>
              <a:t> </a:t>
            </a:r>
            <a:r>
              <a:rPr lang="en-US" dirty="0" err="1"/>
              <a:t>Nidre</a:t>
            </a:r>
            <a:r>
              <a:rPr lang="en-US" dirty="0"/>
              <a:t> was supposed to nullify that forced conversion</a:t>
            </a:r>
          </a:p>
        </p:txBody>
      </p:sp>
    </p:spTree>
    <p:extLst>
      <p:ext uri="{BB962C8B-B14F-4D97-AF65-F5344CB8AC3E}">
        <p14:creationId xmlns:p14="http://schemas.microsoft.com/office/powerpoint/2010/main" val="33538853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So, the </a:t>
            </a:r>
            <a:r>
              <a:rPr lang="en-US" dirty="0" err="1"/>
              <a:t>Kol</a:t>
            </a:r>
            <a:r>
              <a:rPr lang="en-US" dirty="0"/>
              <a:t> Nidre seems to be, for Jewish people, a release from the wrongful speech generally, assimilation to the culture, and from taint and corruption.</a:t>
            </a:r>
          </a:p>
        </p:txBody>
      </p:sp>
    </p:spTree>
    <p:extLst>
      <p:ext uri="{BB962C8B-B14F-4D97-AF65-F5344CB8AC3E}">
        <p14:creationId xmlns:p14="http://schemas.microsoft.com/office/powerpoint/2010/main" val="108632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endParaRPr lang="en-US" dirty="0"/>
          </a:p>
        </p:txBody>
      </p:sp>
    </p:spTree>
    <p:extLst>
      <p:ext uri="{BB962C8B-B14F-4D97-AF65-F5344CB8AC3E}">
        <p14:creationId xmlns:p14="http://schemas.microsoft.com/office/powerpoint/2010/main" val="1245999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lnSpcReduction="10000"/>
          </a:bodyPr>
          <a:lstStyle/>
          <a:p>
            <a:pPr algn="l"/>
            <a:r>
              <a:rPr lang="en-US" dirty="0" err="1"/>
              <a:t>Kol</a:t>
            </a:r>
            <a:r>
              <a:rPr lang="en-US" dirty="0"/>
              <a:t> </a:t>
            </a:r>
            <a:r>
              <a:rPr lang="en-US" dirty="0" err="1"/>
              <a:t>Nidre</a:t>
            </a:r>
            <a:r>
              <a:rPr lang="en-US" dirty="0"/>
              <a:t> has three sources of enduring significance.</a:t>
            </a:r>
          </a:p>
          <a:p>
            <a:pPr marL="457200" indent="-457200" algn="l">
              <a:buFont typeface="+mj-lt"/>
              <a:buAutoNum type="arabicPeriod"/>
            </a:pPr>
            <a:r>
              <a:rPr lang="en-US" dirty="0"/>
              <a:t>a legal component relative to conscientiousness</a:t>
            </a:r>
          </a:p>
          <a:p>
            <a:pPr marL="457200" indent="-457200" algn="l">
              <a:buFont typeface="+mj-lt"/>
              <a:buAutoNum type="arabicPeriod"/>
            </a:pPr>
            <a:r>
              <a:rPr lang="en-US" dirty="0"/>
              <a:t>an emotional component relative to forced </a:t>
            </a:r>
            <a:r>
              <a:rPr lang="en-US" dirty="0" err="1"/>
              <a:t>conversionist</a:t>
            </a:r>
            <a:r>
              <a:rPr lang="en-US" dirty="0"/>
              <a:t> vows</a:t>
            </a:r>
          </a:p>
          <a:p>
            <a:pPr marL="457200" indent="-457200" algn="l">
              <a:buFont typeface="+mj-lt"/>
              <a:buAutoNum type="arabicPeriod"/>
            </a:pPr>
            <a:r>
              <a:rPr lang="en-US" dirty="0"/>
              <a:t>A visceral melodic enchantment </a:t>
            </a:r>
          </a:p>
          <a:p>
            <a:pPr algn="l"/>
            <a:endParaRPr lang="en-US" dirty="0"/>
          </a:p>
        </p:txBody>
      </p:sp>
    </p:spTree>
    <p:extLst>
      <p:ext uri="{BB962C8B-B14F-4D97-AF65-F5344CB8AC3E}">
        <p14:creationId xmlns:p14="http://schemas.microsoft.com/office/powerpoint/2010/main" val="20086994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lnSpcReduction="10000"/>
          </a:bodyPr>
          <a:lstStyle/>
          <a:p>
            <a:pPr algn="l"/>
            <a:r>
              <a:rPr lang="en-US" dirty="0"/>
              <a:t>The melody that stirs the heart of Ashkenazic Jews is of unknown origin, but is part of a body of music known as </a:t>
            </a:r>
            <a:r>
              <a:rPr lang="he-IL" sz="4800" b="1" dirty="0">
                <a:latin typeface="David" panose="020E0502060401010101" pitchFamily="34" charset="-79"/>
                <a:cs typeface="David" panose="020E0502060401010101" pitchFamily="34" charset="-79"/>
              </a:rPr>
              <a:t>מסני</a:t>
            </a:r>
            <a:r>
              <a:rPr lang="el-GR" dirty="0"/>
              <a:t> </a:t>
            </a:r>
            <a:r>
              <a:rPr lang="he-IL" dirty="0"/>
              <a:t>" </a:t>
            </a:r>
            <a:r>
              <a:rPr lang="en-US" dirty="0" err="1"/>
              <a:t>MiSinai</a:t>
            </a:r>
            <a:r>
              <a:rPr lang="en-US" dirty="0"/>
              <a:t> melodies" that emerged in Germany between the 11th and 15th centuries. "</a:t>
            </a:r>
            <a:r>
              <a:rPr lang="en-US" dirty="0" err="1"/>
              <a:t>MiSinai</a:t>
            </a:r>
            <a:r>
              <a:rPr lang="en-US" dirty="0"/>
              <a:t>" literally means "from Sinai."</a:t>
            </a:r>
          </a:p>
        </p:txBody>
      </p:sp>
    </p:spTree>
    <p:extLst>
      <p:ext uri="{BB962C8B-B14F-4D97-AF65-F5344CB8AC3E}">
        <p14:creationId xmlns:p14="http://schemas.microsoft.com/office/powerpoint/2010/main" val="4223973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err="1"/>
              <a:t>Kol</a:t>
            </a:r>
            <a:r>
              <a:rPr lang="en-US" dirty="0"/>
              <a:t> </a:t>
            </a:r>
            <a:r>
              <a:rPr lang="en-US" dirty="0" err="1"/>
              <a:t>Nidre</a:t>
            </a:r>
            <a:r>
              <a:rPr lang="en-US" dirty="0"/>
              <a:t> is ultimately a </a:t>
            </a:r>
            <a:r>
              <a:rPr lang="en-US" dirty="0">
                <a:solidFill>
                  <a:srgbClr val="FFFF66"/>
                </a:solidFill>
              </a:rPr>
              <a:t>melodic affirmation</a:t>
            </a:r>
            <a:r>
              <a:rPr lang="en-US" dirty="0"/>
              <a:t> of life, forgiveness, shalom, in spite of our hopelessly broken vows, in spite of our enemies.</a:t>
            </a:r>
          </a:p>
          <a:p>
            <a:pPr algn="l"/>
            <a:r>
              <a:rPr lang="en-US" dirty="0"/>
              <a:t>It hints at the spiritual, </a:t>
            </a:r>
            <a:r>
              <a:rPr lang="en-US" dirty="0">
                <a:solidFill>
                  <a:srgbClr val="FFFF66"/>
                </a:solidFill>
              </a:rPr>
              <a:t>ultimate affirmation</a:t>
            </a:r>
            <a:r>
              <a:rPr lang="en-US" dirty="0"/>
              <a:t>… </a:t>
            </a:r>
          </a:p>
          <a:p>
            <a:pPr algn="l"/>
            <a:endParaRPr lang="en-US" dirty="0"/>
          </a:p>
        </p:txBody>
      </p:sp>
    </p:spTree>
    <p:extLst>
      <p:ext uri="{BB962C8B-B14F-4D97-AF65-F5344CB8AC3E}">
        <p14:creationId xmlns:p14="http://schemas.microsoft.com/office/powerpoint/2010/main" val="799434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a:bodyPr>
          <a:lstStyle/>
          <a:p>
            <a:pPr algn="l"/>
            <a:r>
              <a:rPr lang="en-US" altLang="en-US" dirty="0"/>
              <a:t>But, is the </a:t>
            </a:r>
            <a:r>
              <a:rPr lang="en-US" altLang="en-US" dirty="0" err="1"/>
              <a:t>Kol</a:t>
            </a:r>
            <a:r>
              <a:rPr lang="en-US" altLang="en-US" dirty="0"/>
              <a:t> </a:t>
            </a:r>
            <a:r>
              <a:rPr lang="en-US" altLang="en-US" dirty="0" err="1"/>
              <a:t>Nidre</a:t>
            </a:r>
            <a:r>
              <a:rPr lang="en-US" altLang="en-US" dirty="0"/>
              <a:t> really the answer to vows we cannot keep, or did not keep, or will not keep?</a:t>
            </a:r>
          </a:p>
          <a:p>
            <a:pPr algn="l"/>
            <a:endParaRPr lang="en-US" dirty="0"/>
          </a:p>
        </p:txBody>
      </p:sp>
    </p:spTree>
    <p:extLst>
      <p:ext uri="{BB962C8B-B14F-4D97-AF65-F5344CB8AC3E}">
        <p14:creationId xmlns:p14="http://schemas.microsoft.com/office/powerpoint/2010/main" val="2650394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u="sng" dirty="0"/>
              <a:t>First</a:t>
            </a:r>
            <a:r>
              <a:rPr lang="en-US" dirty="0"/>
              <a:t>, </a:t>
            </a:r>
            <a:r>
              <a:rPr lang="en-US" dirty="0" err="1"/>
              <a:t>Kol</a:t>
            </a:r>
            <a:r>
              <a:rPr lang="en-US" dirty="0"/>
              <a:t> </a:t>
            </a:r>
            <a:r>
              <a:rPr lang="en-US" dirty="0" err="1"/>
              <a:t>Nidre</a:t>
            </a:r>
            <a:r>
              <a:rPr lang="en-US" dirty="0"/>
              <a:t> was never intended to be applied to contracts and business relations.</a:t>
            </a:r>
          </a:p>
        </p:txBody>
      </p:sp>
    </p:spTree>
    <p:extLst>
      <p:ext uri="{BB962C8B-B14F-4D97-AF65-F5344CB8AC3E}">
        <p14:creationId xmlns:p14="http://schemas.microsoft.com/office/powerpoint/2010/main" val="27795326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dirty="0"/>
              <a:t>Rabbis have always pointed out that the dispensation from vows in </a:t>
            </a:r>
            <a:r>
              <a:rPr lang="en-US" i="1" dirty="0" err="1"/>
              <a:t>Kol</a:t>
            </a:r>
            <a:r>
              <a:rPr lang="en-US" i="1" dirty="0"/>
              <a:t> </a:t>
            </a:r>
            <a:r>
              <a:rPr lang="en-US" i="1" dirty="0" err="1"/>
              <a:t>Nidre</a:t>
            </a:r>
            <a:r>
              <a:rPr lang="en-US" dirty="0"/>
              <a:t> refers only to those an individual voluntarily assumes for himself alone and in which no other persons or their interests are involved. </a:t>
            </a:r>
          </a:p>
        </p:txBody>
      </p:sp>
    </p:spTree>
    <p:extLst>
      <p:ext uri="{BB962C8B-B14F-4D97-AF65-F5344CB8AC3E}">
        <p14:creationId xmlns:p14="http://schemas.microsoft.com/office/powerpoint/2010/main" val="361754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304800" y="209550"/>
            <a:ext cx="8382000" cy="4648200"/>
          </a:xfrm>
        </p:spPr>
        <p:txBody>
          <a:bodyPr>
            <a:normAutofit/>
          </a:bodyPr>
          <a:lstStyle/>
          <a:p>
            <a:pPr algn="l"/>
            <a:r>
              <a:rPr lang="en-US" dirty="0"/>
              <a:t>Disclaimer for tomorrow’s message on </a:t>
            </a:r>
            <a:r>
              <a:rPr lang="en-US" baseline="30000" dirty="0"/>
              <a:t>Vayikra/Lev 23.27</a:t>
            </a:r>
            <a:r>
              <a:rPr lang="en-US" dirty="0"/>
              <a:t> “Yom Kippur… you are to </a:t>
            </a:r>
            <a:r>
              <a:rPr lang="en-US" dirty="0">
                <a:solidFill>
                  <a:srgbClr val="FFFF66"/>
                </a:solidFill>
              </a:rPr>
              <a:t>afflict</a:t>
            </a:r>
            <a:r>
              <a:rPr lang="en-US" dirty="0"/>
              <a:t> yourselves.”  Rabbis’ five ways of affliction.  Some are amplifications.  Don’t stress out tomorrow over doing all.   </a:t>
            </a:r>
          </a:p>
          <a:p>
            <a:pPr algn="l"/>
            <a:endParaRPr lang="en-US" dirty="0"/>
          </a:p>
        </p:txBody>
      </p:sp>
    </p:spTree>
    <p:extLst>
      <p:ext uri="{BB962C8B-B14F-4D97-AF65-F5344CB8AC3E}">
        <p14:creationId xmlns:p14="http://schemas.microsoft.com/office/powerpoint/2010/main" val="850247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fontScale="92500"/>
          </a:bodyPr>
          <a:lstStyle/>
          <a:p>
            <a:pPr algn="l"/>
            <a:r>
              <a:rPr lang="en-US" dirty="0"/>
              <a:t>The first verse ends with a qualifier for all the forms of pledges and vows being annulled </a:t>
            </a:r>
            <a:r>
              <a:rPr lang="he-IL" sz="4400" b="1" dirty="0">
                <a:latin typeface="David" panose="020E0502060401010101" pitchFamily="34" charset="-79"/>
                <a:cs typeface="David" panose="020E0502060401010101" pitchFamily="34" charset="-79"/>
              </a:rPr>
              <a:t>עַל</a:t>
            </a:r>
            <a:r>
              <a:rPr lang="he-IL" sz="4400" dirty="0"/>
              <a:t> </a:t>
            </a:r>
            <a:r>
              <a:rPr lang="he-IL" sz="4400" b="1" dirty="0">
                <a:latin typeface="David" panose="020E0502060401010101" pitchFamily="34" charset="-79"/>
                <a:cs typeface="David" panose="020E0502060401010101" pitchFamily="34" charset="-79"/>
              </a:rPr>
              <a:t>נַפְשָׁתָֽנָא</a:t>
            </a:r>
            <a:r>
              <a:rPr lang="en-US" sz="4400" dirty="0"/>
              <a:t> </a:t>
            </a:r>
            <a:r>
              <a:rPr lang="en-US" dirty="0"/>
              <a:t>regarding ourselves by which this formula is limited to annulling only those vows that would affect only ourselves but not vows that would affect any other person.</a:t>
            </a:r>
          </a:p>
        </p:txBody>
      </p:sp>
    </p:spTree>
    <p:extLst>
      <p:ext uri="{BB962C8B-B14F-4D97-AF65-F5344CB8AC3E}">
        <p14:creationId xmlns:p14="http://schemas.microsoft.com/office/powerpoint/2010/main" val="17655101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u="sng" dirty="0"/>
              <a:t>Second</a:t>
            </a:r>
            <a:r>
              <a:rPr lang="en-US" dirty="0"/>
              <a:t>, there are scriptural mechanisms by which a vow can be redeemed.</a:t>
            </a:r>
          </a:p>
        </p:txBody>
      </p:sp>
    </p:spTree>
    <p:extLst>
      <p:ext uri="{BB962C8B-B14F-4D97-AF65-F5344CB8AC3E}">
        <p14:creationId xmlns:p14="http://schemas.microsoft.com/office/powerpoint/2010/main" val="5044033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fontScale="92500" lnSpcReduction="10000"/>
          </a:bodyPr>
          <a:lstStyle/>
          <a:p>
            <a:pPr algn="l"/>
            <a:r>
              <a:rPr lang="en-US" sz="3000" baseline="30000" dirty="0"/>
              <a:t>Lev 27.14-15</a:t>
            </a:r>
            <a:r>
              <a:rPr lang="en-US" b="1" baseline="30000" dirty="0"/>
              <a:t> </a:t>
            </a:r>
            <a:r>
              <a:rPr lang="en-US" dirty="0"/>
              <a:t>When a person consecrates [vows] his house to be holy for </a:t>
            </a:r>
            <a:r>
              <a:rPr lang="en-US" cap="small" dirty="0"/>
              <a:t>Adoni,</a:t>
            </a:r>
            <a:r>
              <a:rPr lang="en-US" dirty="0"/>
              <a:t> the cohen is to set a value on it in relation to its good and bad points; the value set by the cohen will stand. If the consecrator wishes to redeem his house, he must </a:t>
            </a:r>
            <a:r>
              <a:rPr lang="en-US" dirty="0">
                <a:solidFill>
                  <a:srgbClr val="FFFF66"/>
                </a:solidFill>
              </a:rPr>
              <a:t>add one-fifth </a:t>
            </a:r>
            <a:r>
              <a:rPr lang="en-US" dirty="0"/>
              <a:t>to the value you have set on it; and it will revert to him.</a:t>
            </a:r>
          </a:p>
        </p:txBody>
      </p:sp>
    </p:spTree>
    <p:extLst>
      <p:ext uri="{BB962C8B-B14F-4D97-AF65-F5344CB8AC3E}">
        <p14:creationId xmlns:p14="http://schemas.microsoft.com/office/powerpoint/2010/main" val="2648895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857750"/>
          </a:xfrm>
        </p:spPr>
        <p:txBody>
          <a:bodyPr>
            <a:normAutofit/>
          </a:bodyPr>
          <a:lstStyle/>
          <a:p>
            <a:pPr algn="l"/>
            <a:r>
              <a:rPr lang="en-US" baseline="30000" dirty="0" err="1"/>
              <a:t>Mishlei</a:t>
            </a:r>
            <a:r>
              <a:rPr lang="en-US" baseline="30000" dirty="0"/>
              <a:t>/Prov. 6.1-5 </a:t>
            </a:r>
            <a:r>
              <a:rPr lang="en-US" dirty="0"/>
              <a:t>My son, if you have put up security for your friend, if you committed yourself on behalf of another; you have been snared by the words of your mouth, caught by the words of your own mouth. Do this now, my son, </a:t>
            </a:r>
          </a:p>
        </p:txBody>
      </p:sp>
    </p:spTree>
    <p:extLst>
      <p:ext uri="{BB962C8B-B14F-4D97-AF65-F5344CB8AC3E}">
        <p14:creationId xmlns:p14="http://schemas.microsoft.com/office/powerpoint/2010/main" val="28598060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fontScale="92500"/>
          </a:bodyPr>
          <a:lstStyle/>
          <a:p>
            <a:pPr algn="l"/>
            <a:r>
              <a:rPr lang="en-US" baseline="30000" dirty="0" err="1"/>
              <a:t>Mishlei</a:t>
            </a:r>
            <a:r>
              <a:rPr lang="en-US" baseline="30000" dirty="0"/>
              <a:t>/Prov. 6.1-5 </a:t>
            </a:r>
            <a:r>
              <a:rPr lang="en-US" dirty="0"/>
              <a:t>and extricate yourself, since you put yourself in your friend’s power: go, humble yourself, and pester your friend; give your eyes no sleep, give your eyelids no rest; break free, like a gazelle from the [hunter’s] trap, like a bird from the grip of the fowler.</a:t>
            </a:r>
          </a:p>
        </p:txBody>
      </p:sp>
    </p:spTree>
    <p:extLst>
      <p:ext uri="{BB962C8B-B14F-4D97-AF65-F5344CB8AC3E}">
        <p14:creationId xmlns:p14="http://schemas.microsoft.com/office/powerpoint/2010/main" val="1768963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419600"/>
          </a:xfrm>
        </p:spPr>
        <p:txBody>
          <a:bodyPr>
            <a:normAutofit/>
          </a:bodyPr>
          <a:lstStyle/>
          <a:p>
            <a:pPr algn="l"/>
            <a:r>
              <a:rPr lang="en-US" dirty="0"/>
              <a:t>Outline:</a:t>
            </a:r>
          </a:p>
          <a:p>
            <a:pPr marL="461963" indent="-461963" algn="l">
              <a:buFont typeface="+mj-lt"/>
              <a:buAutoNum type="arabicPeriod"/>
            </a:pPr>
            <a:r>
              <a:rPr lang="en-US" dirty="0"/>
              <a:t>Scripturally: no easy release from our words.</a:t>
            </a:r>
          </a:p>
          <a:p>
            <a:pPr marL="461963" indent="-461963" algn="l">
              <a:buFont typeface="+mj-lt"/>
              <a:buAutoNum type="arabicPeriod"/>
            </a:pPr>
            <a:r>
              <a:rPr lang="en-US" dirty="0"/>
              <a:t>Rabbinic complex religious formula for release.</a:t>
            </a:r>
          </a:p>
          <a:p>
            <a:pPr marL="461963" indent="-461963" algn="l">
              <a:buFont typeface="+mj-lt"/>
              <a:buAutoNum type="arabicPeriod"/>
            </a:pPr>
            <a:r>
              <a:rPr lang="en-US" dirty="0" err="1"/>
              <a:t>Kol</a:t>
            </a:r>
            <a:r>
              <a:rPr lang="en-US" dirty="0"/>
              <a:t> Nidre poetic release.</a:t>
            </a:r>
          </a:p>
          <a:p>
            <a:pPr marL="176213" indent="-176213" algn="l">
              <a:buFont typeface="Arial" panose="020B0604020202020204" pitchFamily="34" charset="0"/>
              <a:buChar char="•"/>
            </a:pPr>
            <a:endParaRPr lang="en-US" dirty="0"/>
          </a:p>
        </p:txBody>
      </p:sp>
    </p:spTree>
    <p:extLst>
      <p:ext uri="{BB962C8B-B14F-4D97-AF65-F5344CB8AC3E}">
        <p14:creationId xmlns:p14="http://schemas.microsoft.com/office/powerpoint/2010/main" val="3788152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85750"/>
            <a:ext cx="8610600" cy="4572000"/>
          </a:xfrm>
        </p:spPr>
        <p:txBody>
          <a:bodyPr>
            <a:normAutofit/>
          </a:bodyPr>
          <a:lstStyle/>
          <a:p>
            <a:pPr marL="461963" indent="-461963" algn="l">
              <a:buFont typeface="+mj-lt"/>
              <a:buAutoNum type="arabicPeriod" startAt="4"/>
            </a:pPr>
            <a:r>
              <a:rPr lang="en-US" dirty="0"/>
              <a:t>Accusations from Jews and Gentiles that this is too easy.</a:t>
            </a:r>
          </a:p>
          <a:p>
            <a:pPr marL="461963" indent="-461963" algn="l">
              <a:buFont typeface="+mj-lt"/>
              <a:buAutoNum type="arabicPeriod" startAt="4"/>
            </a:pPr>
            <a:r>
              <a:rPr lang="en-US" dirty="0"/>
              <a:t>Reasons for enduring </a:t>
            </a:r>
            <a:r>
              <a:rPr lang="en-US" dirty="0" err="1"/>
              <a:t>Kol</a:t>
            </a:r>
            <a:r>
              <a:rPr lang="en-US" dirty="0"/>
              <a:t> Nidre.</a:t>
            </a:r>
          </a:p>
          <a:p>
            <a:pPr marL="461963" indent="-461963" algn="l">
              <a:buFont typeface="+mj-lt"/>
              <a:buAutoNum type="arabicPeriod" startAt="4"/>
            </a:pPr>
            <a:r>
              <a:rPr lang="en-US" u="sng" dirty="0" err="1">
                <a:solidFill>
                  <a:srgbClr val="FFFF66"/>
                </a:solidFill>
              </a:rPr>
              <a:t>Yeshua’s</a:t>
            </a:r>
            <a:r>
              <a:rPr lang="en-US" u="sng" dirty="0">
                <a:solidFill>
                  <a:srgbClr val="FFFF66"/>
                </a:solidFill>
              </a:rPr>
              <a:t> release.  </a:t>
            </a:r>
          </a:p>
        </p:txBody>
      </p:sp>
    </p:spTree>
    <p:extLst>
      <p:ext uri="{BB962C8B-B14F-4D97-AF65-F5344CB8AC3E}">
        <p14:creationId xmlns:p14="http://schemas.microsoft.com/office/powerpoint/2010/main" val="27861027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10600" cy="4933950"/>
          </a:xfrm>
        </p:spPr>
        <p:txBody>
          <a:bodyPr>
            <a:normAutofit/>
          </a:bodyPr>
          <a:lstStyle/>
          <a:p>
            <a:pPr algn="l"/>
            <a:r>
              <a:rPr lang="en-US" dirty="0"/>
              <a:t>Yeshua commented on vows: </a:t>
            </a:r>
            <a:r>
              <a:rPr lang="en-US" baseline="30000" dirty="0"/>
              <a:t>Mtt. 5.33-37</a:t>
            </a:r>
            <a:r>
              <a:rPr lang="en-US" dirty="0"/>
              <a:t> </a:t>
            </a:r>
            <a:r>
              <a:rPr lang="en-US" baseline="30000" dirty="0"/>
              <a:t> </a:t>
            </a:r>
            <a:r>
              <a:rPr lang="en-US" dirty="0"/>
              <a:t>“Again, you have heard that our fathers were told, ‘Do not break your oath,’ and ‘Keep your vows to </a:t>
            </a:r>
            <a:r>
              <a:rPr lang="en-US" cap="small" dirty="0"/>
              <a:t>Adoni</a:t>
            </a:r>
            <a:r>
              <a:rPr lang="en-US" dirty="0"/>
              <a:t>.’ But I tell you not to swear at all — not ‘by heaven,’</a:t>
            </a:r>
          </a:p>
        </p:txBody>
      </p:sp>
    </p:spTree>
    <p:extLst>
      <p:ext uri="{BB962C8B-B14F-4D97-AF65-F5344CB8AC3E}">
        <p14:creationId xmlns:p14="http://schemas.microsoft.com/office/powerpoint/2010/main" val="4641564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361950"/>
            <a:ext cx="8610600" cy="4781550"/>
          </a:xfrm>
        </p:spPr>
        <p:txBody>
          <a:bodyPr>
            <a:normAutofit lnSpcReduction="10000"/>
          </a:bodyPr>
          <a:lstStyle/>
          <a:p>
            <a:pPr algn="l"/>
            <a:r>
              <a:rPr lang="en-US" baseline="30000" dirty="0"/>
              <a:t>Mtt. 5.33-37</a:t>
            </a:r>
            <a:r>
              <a:rPr lang="en-US" dirty="0"/>
              <a:t> </a:t>
            </a:r>
            <a:r>
              <a:rPr lang="en-US" baseline="30000" dirty="0"/>
              <a:t> </a:t>
            </a:r>
            <a:r>
              <a:rPr lang="en-US" dirty="0"/>
              <a:t>because it is God’s throne; not ‘by the earth,’ because it is his footstool; and not ‘by Yerushalayim,’ because it is the city of the Great King. And don’t swear by your head, because you can’t make a single hair white or black.</a:t>
            </a:r>
          </a:p>
        </p:txBody>
      </p:sp>
    </p:spTree>
    <p:extLst>
      <p:ext uri="{BB962C8B-B14F-4D97-AF65-F5344CB8AC3E}">
        <p14:creationId xmlns:p14="http://schemas.microsoft.com/office/powerpoint/2010/main" val="1355811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33350"/>
            <a:ext cx="8610600" cy="5010150"/>
          </a:xfrm>
        </p:spPr>
        <p:txBody>
          <a:bodyPr>
            <a:normAutofit/>
          </a:bodyPr>
          <a:lstStyle/>
          <a:p>
            <a:pPr algn="l"/>
            <a:r>
              <a:rPr lang="en-US" baseline="30000" dirty="0"/>
              <a:t>Mtt. 5.33-37</a:t>
            </a:r>
            <a:r>
              <a:rPr lang="en-US" dirty="0"/>
              <a:t> </a:t>
            </a:r>
            <a:r>
              <a:rPr lang="en-US" baseline="30000" dirty="0"/>
              <a:t> </a:t>
            </a:r>
            <a:r>
              <a:rPr lang="en-US" dirty="0"/>
              <a:t>Just let your ‘Yes’ be a simple ‘Yes,’ and your ‘No’ a simple ‘No’; anything more than this has its origin in evil.</a:t>
            </a:r>
          </a:p>
        </p:txBody>
      </p:sp>
    </p:spTree>
    <p:extLst>
      <p:ext uri="{BB962C8B-B14F-4D97-AF65-F5344CB8AC3E}">
        <p14:creationId xmlns:p14="http://schemas.microsoft.com/office/powerpoint/2010/main" val="7318562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28066</TotalTime>
  <Words>6029</Words>
  <Application>Microsoft Office PowerPoint</Application>
  <PresentationFormat>On-screen Show (16:9)</PresentationFormat>
  <Paragraphs>578</Paragraphs>
  <Slides>104</Slides>
  <Notes>104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104</vt:i4>
      </vt:variant>
    </vt:vector>
  </HeadingPairs>
  <TitlesOfParts>
    <vt:vector size="113" baseType="lpstr">
      <vt:lpstr>Arial</vt:lpstr>
      <vt:lpstr>Arial Rounded MT Bold</vt:lpstr>
      <vt:lpstr>Courier New</vt:lpstr>
      <vt:lpstr>David</vt:lpstr>
      <vt:lpstr>Roboto</vt:lpstr>
      <vt:lpstr>Symbol</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618</cp:revision>
  <dcterms:created xsi:type="dcterms:W3CDTF">2006-04-21T19:34:43Z</dcterms:created>
  <dcterms:modified xsi:type="dcterms:W3CDTF">2021-09-15T21:42:32Z</dcterms:modified>
</cp:coreProperties>
</file>