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 id="2147483840" r:id="rId3"/>
  </p:sldMasterIdLst>
  <p:notesMasterIdLst>
    <p:notesMasterId r:id="rId73"/>
  </p:notesMasterIdLst>
  <p:handoutMasterIdLst>
    <p:handoutMasterId r:id="rId74"/>
  </p:handoutMasterIdLst>
  <p:sldIdLst>
    <p:sldId id="2045" r:id="rId4"/>
    <p:sldId id="63729" r:id="rId5"/>
    <p:sldId id="63728" r:id="rId6"/>
    <p:sldId id="63731" r:id="rId7"/>
    <p:sldId id="63732" r:id="rId8"/>
    <p:sldId id="63734" r:id="rId9"/>
    <p:sldId id="63713" r:id="rId10"/>
    <p:sldId id="63697" r:id="rId11"/>
    <p:sldId id="63725" r:id="rId12"/>
    <p:sldId id="63735" r:id="rId13"/>
    <p:sldId id="63716" r:id="rId14"/>
    <p:sldId id="63718" r:id="rId15"/>
    <p:sldId id="63736" r:id="rId16"/>
    <p:sldId id="63706" r:id="rId17"/>
    <p:sldId id="63690" r:id="rId18"/>
    <p:sldId id="63715" r:id="rId19"/>
    <p:sldId id="63724" r:id="rId20"/>
    <p:sldId id="63723" r:id="rId21"/>
    <p:sldId id="63721" r:id="rId22"/>
    <p:sldId id="63712" r:id="rId23"/>
    <p:sldId id="63722" r:id="rId24"/>
    <p:sldId id="63788" r:id="rId25"/>
    <p:sldId id="63789" r:id="rId26"/>
    <p:sldId id="63701" r:id="rId27"/>
    <p:sldId id="62727" r:id="rId28"/>
    <p:sldId id="62728" r:id="rId29"/>
    <p:sldId id="62830" r:id="rId30"/>
    <p:sldId id="62833" r:id="rId31"/>
    <p:sldId id="62834" r:id="rId32"/>
    <p:sldId id="63720" r:id="rId33"/>
    <p:sldId id="63791" r:id="rId34"/>
    <p:sldId id="63790" r:id="rId35"/>
    <p:sldId id="63719" r:id="rId36"/>
    <p:sldId id="63783" r:id="rId37"/>
    <p:sldId id="63784" r:id="rId38"/>
    <p:sldId id="63779" r:id="rId39"/>
    <p:sldId id="63727" r:id="rId40"/>
    <p:sldId id="63737" r:id="rId41"/>
    <p:sldId id="63726" r:id="rId42"/>
    <p:sldId id="63730" r:id="rId43"/>
    <p:sldId id="63705" r:id="rId44"/>
    <p:sldId id="63704" r:id="rId45"/>
    <p:sldId id="63703" r:id="rId46"/>
    <p:sldId id="63702" r:id="rId47"/>
    <p:sldId id="63714" r:id="rId48"/>
    <p:sldId id="56332" r:id="rId49"/>
    <p:sldId id="56336" r:id="rId50"/>
    <p:sldId id="56307" r:id="rId51"/>
    <p:sldId id="56308" r:id="rId52"/>
    <p:sldId id="56309" r:id="rId53"/>
    <p:sldId id="56310" r:id="rId54"/>
    <p:sldId id="56321" r:id="rId55"/>
    <p:sldId id="56317" r:id="rId56"/>
    <p:sldId id="56331" r:id="rId57"/>
    <p:sldId id="56316" r:id="rId58"/>
    <p:sldId id="56322" r:id="rId59"/>
    <p:sldId id="56323" r:id="rId60"/>
    <p:sldId id="56327" r:id="rId61"/>
    <p:sldId id="2559" r:id="rId62"/>
    <p:sldId id="2561" r:id="rId63"/>
    <p:sldId id="56324" r:id="rId64"/>
    <p:sldId id="56326" r:id="rId65"/>
    <p:sldId id="56306" r:id="rId66"/>
    <p:sldId id="56325" r:id="rId67"/>
    <p:sldId id="56338" r:id="rId68"/>
    <p:sldId id="63691" r:id="rId69"/>
    <p:sldId id="63787" r:id="rId70"/>
    <p:sldId id="63289" r:id="rId71"/>
    <p:sldId id="63786" r:id="rId7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0299" autoAdjust="0"/>
  </p:normalViewPr>
  <p:slideViewPr>
    <p:cSldViewPr>
      <p:cViewPr varScale="1">
        <p:scale>
          <a:sx n="106" d="100"/>
          <a:sy n="106" d="100"/>
        </p:scale>
        <p:origin x="126" y="57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768"/>
    </p:cViewPr>
  </p:sorterViewPr>
  <p:notesViewPr>
    <p:cSldViewPr>
      <p:cViewPr varScale="1">
        <p:scale>
          <a:sx n="85" d="100"/>
          <a:sy n="85" d="100"/>
        </p:scale>
        <p:origin x="19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ytimg.com/vi/1nHDOQh853E/maxresdefault.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66354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5747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12207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723974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Maybe implies space colonies: believers on the Moon and Mars colonists.  Elon Musk talks about it.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72039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29540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96056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45751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all nations here, all Israel</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75161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7111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https://i.ytimg.com/vi/1nHDOQh853E/maxresdefault.jpg</a:t>
            </a:r>
            <a:endParaRPr lang="en-US" sz="1050" dirty="0"/>
          </a:p>
          <a:p>
            <a:endParaRPr lang="en-US" sz="1050"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10670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7509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52644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11030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852720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46501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https://news.un.org/en/story/2021/06/1094472</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5891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https://news.un.org/en/story/2021/06/1094472</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56167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https://www.dw.com/en/east-africa-braces-for-a-return-of-the-locusts/a-56133496?maca=en-rss-en-all-1573-xml-mrss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65969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l" rtl="0" fontAlgn="base">
              <a:spcBef>
                <a:spcPct val="30000"/>
              </a:spcBef>
              <a:spcAft>
                <a:spcPct val="0"/>
              </a:spcAft>
            </a:pPr>
            <a:r>
              <a:rPr lang="en-US" sz="1050" kern="1200" dirty="0">
                <a:solidFill>
                  <a:schemeClr val="tx1"/>
                </a:solidFill>
                <a:latin typeface="Arial Rounded MT Bold" pitchFamily="34" charset="0"/>
                <a:ea typeface="+mn-ea"/>
                <a:cs typeface="Arial" charset="0"/>
              </a:rPr>
              <a:t>https://www.dw.com/en/east-africa-braces-for-a-return-of-the-locusts/a-56133496?maca=en-rss-en-all-1573-xml-mrss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55307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https://www.dw.com/en/east-africa-braces-for-a-return-of-the-locusts/a-56133496?maca=en-rss-en-all-1573-xml-mrss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6257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68447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68887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630092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49097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31466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indent="0">
              <a:buFont typeface="+mj-lt"/>
              <a:buNone/>
            </a:pPr>
            <a:r>
              <a:rPr lang="en-US" dirty="0"/>
              <a:t>People feel welcomed.  Big tent.  Families bitterly divided.  </a:t>
            </a:r>
          </a:p>
          <a:p>
            <a:pPr marL="231775" indent="-231775">
              <a:buFont typeface="+mj-lt"/>
              <a:buAutoNum type="arabicPeriod"/>
            </a:pPr>
            <a:r>
              <a:rPr lang="en-US" dirty="0" err="1"/>
              <a:t>PreTrip</a:t>
            </a:r>
            <a:r>
              <a:rPr lang="en-US" dirty="0"/>
              <a:t>, Post </a:t>
            </a:r>
            <a:r>
              <a:rPr lang="en-US" dirty="0" err="1"/>
              <a:t>Trib</a:t>
            </a:r>
            <a:r>
              <a:rPr lang="en-US" dirty="0"/>
              <a:t>, speaking in tongues is glorious or Satanic, eternal security or lose salvation</a:t>
            </a:r>
          </a:p>
          <a:p>
            <a:pPr marL="231775" indent="-231775">
              <a:buFont typeface="+mj-lt"/>
              <a:buAutoNum type="arabicPeriod"/>
            </a:pPr>
            <a:r>
              <a:rPr lang="en-US" dirty="0"/>
              <a:t>Can you bless someone unvaccinated?  Can you bless the vaccinated.  Many Messianic leaders, almost all in Israel, are vaccinated.   Deeply dividing families.  </a:t>
            </a:r>
          </a:p>
          <a:p>
            <a:pPr marL="457200" indent="-457200">
              <a:buFont typeface="+mj-lt"/>
              <a:buAutoNum type="arabicPeriod"/>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46474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indent="0">
              <a:buFont typeface="+mj-lt"/>
              <a:buNone/>
            </a:pPr>
            <a:r>
              <a:rPr lang="en-US" dirty="0"/>
              <a:t>People feel welcomed.  Big tent.  Families bitterly divided.  </a:t>
            </a:r>
          </a:p>
          <a:p>
            <a:pPr marL="231775" indent="-231775">
              <a:buFont typeface="+mj-lt"/>
              <a:buAutoNum type="arabicPeriod"/>
            </a:pPr>
            <a:r>
              <a:rPr lang="en-US" dirty="0" err="1"/>
              <a:t>PreTrip</a:t>
            </a:r>
            <a:r>
              <a:rPr lang="en-US" dirty="0"/>
              <a:t>, Post </a:t>
            </a:r>
            <a:r>
              <a:rPr lang="en-US" dirty="0" err="1"/>
              <a:t>Trib</a:t>
            </a:r>
            <a:r>
              <a:rPr lang="en-US" dirty="0"/>
              <a:t>, speaking in tongues is glorious or Satanic, eternal security or lose salvation</a:t>
            </a:r>
          </a:p>
          <a:p>
            <a:pPr marL="231775" indent="-231775">
              <a:buFont typeface="+mj-lt"/>
              <a:buAutoNum type="arabicPeriod"/>
            </a:pPr>
            <a:r>
              <a:rPr lang="en-US" dirty="0"/>
              <a:t>Can you bless someone </a:t>
            </a:r>
            <a:r>
              <a:rPr lang="en-US" dirty="0" err="1"/>
              <a:t>unvaxed</a:t>
            </a:r>
            <a:r>
              <a:rPr lang="en-US" dirty="0"/>
              <a:t>?  Many Messianic leaders, almost all in Israel, are </a:t>
            </a:r>
            <a:r>
              <a:rPr lang="en-US" dirty="0" err="1"/>
              <a:t>vaxed</a:t>
            </a:r>
            <a:r>
              <a:rPr lang="en-US" dirty="0"/>
              <a:t>.  </a:t>
            </a:r>
          </a:p>
          <a:p>
            <a:pPr marL="231775" indent="-231775">
              <a:buFont typeface="+mj-lt"/>
              <a:buAutoNum type="arabicPeriod"/>
            </a:pPr>
            <a:r>
              <a:rPr lang="en-US" dirty="0"/>
              <a:t>Election steal?   I’m NOT so concerned about the Nov., 2020 election.   I’m concerned about the eternal 2020 vision election.   It’s more important that we are not overcome, even if overrun.  More important is our relationship with G-d and people than our candidate.</a:t>
            </a:r>
          </a:p>
          <a:p>
            <a:pPr marL="457200" indent="-457200">
              <a:buFont typeface="+mj-lt"/>
              <a:buAutoNum type="arabicPeriod"/>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01793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9465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461820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That’s part of the reason we are doing outreach, expedite His coming.</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95281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601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http://www.sixdaywar.org/content/ReunificationJerusalem.asp</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08532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98266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56428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42200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81304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32419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183153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36964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37716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219378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93788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Heady days.  I scared my sister with talk of how I might disappear while driving the car.</a:t>
            </a:r>
          </a:p>
          <a:p>
            <a:r>
              <a:rPr lang="en-US" dirty="0"/>
              <a:t>Often preached…till we were jaded.  </a:t>
            </a:r>
          </a:p>
          <a:p>
            <a:r>
              <a:rPr lang="en-US" dirty="0"/>
              <a:t>Since turned to how to live life.  How to please G-d, bring up a family.  Discern Torah commands.</a:t>
            </a:r>
          </a:p>
          <a:p>
            <a:r>
              <a:rPr lang="en-US" dirty="0"/>
              <a:t>It might be time to revisit.  </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1535475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89926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718352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https://ffoz.org/discover/messianic-luminaries/the-old-rebbe-yechiel-tzvi-lichtenstein.html</a:t>
            </a:r>
          </a:p>
        </p:txBody>
      </p:sp>
    </p:spTree>
    <p:extLst>
      <p:ext uri="{BB962C8B-B14F-4D97-AF65-F5344CB8AC3E}">
        <p14:creationId xmlns:p14="http://schemas.microsoft.com/office/powerpoint/2010/main" val="2906431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https://ffoz.org/discover/messianic-luminaries/the-old-rebbe-yechiel-tzvi-lichtenstein.html</a:t>
            </a:r>
          </a:p>
        </p:txBody>
      </p:sp>
    </p:spTree>
    <p:extLst>
      <p:ext uri="{BB962C8B-B14F-4D97-AF65-F5344CB8AC3E}">
        <p14:creationId xmlns:p14="http://schemas.microsoft.com/office/powerpoint/2010/main" val="6615373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https://ffoz.org/discover/messianic-luminaries/the-old-rebbe-yechiel-tzvi-lichtenstein.html</a:t>
            </a:r>
          </a:p>
        </p:txBody>
      </p:sp>
    </p:spTree>
    <p:extLst>
      <p:ext uri="{BB962C8B-B14F-4D97-AF65-F5344CB8AC3E}">
        <p14:creationId xmlns:p14="http://schemas.microsoft.com/office/powerpoint/2010/main" val="25128778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724030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105665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775247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346020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0687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039620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Other forms of fornication of the eyes or in fact, intoxication</a:t>
            </a:r>
          </a:p>
        </p:txBody>
      </p:sp>
    </p:spTree>
    <p:extLst>
      <p:ext uri="{BB962C8B-B14F-4D97-AF65-F5344CB8AC3E}">
        <p14:creationId xmlns:p14="http://schemas.microsoft.com/office/powerpoint/2010/main" val="3186737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1084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879339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789193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1525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20,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43336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374046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483551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Hope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3,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52954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3295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6.3 Elul Beloved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19456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858102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Shofar was used for gathering the people in the Torah, back to the time of Moshe’s travelling in Sinai.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1547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85800">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74C7E32F-A007-40FE-BCD5-17EC31FC5224}" type="slidenum">
              <a:rPr lang="en-US" smtClean="0"/>
              <a:pPr defTabSz="685800">
                <a:defRPr/>
              </a:pPr>
              <a:t>‹#›</a:t>
            </a:fld>
            <a:endParaRPr lang="en-US" dirty="0"/>
          </a:p>
        </p:txBody>
      </p:sp>
    </p:spTree>
    <p:extLst>
      <p:ext uri="{BB962C8B-B14F-4D97-AF65-F5344CB8AC3E}">
        <p14:creationId xmlns:p14="http://schemas.microsoft.com/office/powerpoint/2010/main" val="4283251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035"/>
            <a:ext cx="7772400" cy="1102519"/>
          </a:xfrm>
        </p:spPr>
        <p:txBody>
          <a:bodyPr/>
          <a:lstStyle/>
          <a:p>
            <a:r>
              <a:rPr lang="en-US"/>
              <a:t>Click to edit Master title style</a:t>
            </a:r>
          </a:p>
        </p:txBody>
      </p:sp>
      <p:sp>
        <p:nvSpPr>
          <p:cNvPr id="3" name="Subtitle 2"/>
          <p:cNvSpPr>
            <a:spLocks noGrp="1"/>
          </p:cNvSpPr>
          <p:nvPr>
            <p:ph type="subTitle" idx="1"/>
          </p:nvPr>
        </p:nvSpPr>
        <p:spPr>
          <a:xfrm>
            <a:off x="1374065" y="2914650"/>
            <a:ext cx="6400801" cy="1314450"/>
          </a:xfrm>
        </p:spPr>
        <p:txBody>
          <a:bodyPr/>
          <a:lstStyle>
            <a:lvl1pPr marL="0" indent="0" algn="ctr">
              <a:buNone/>
              <a:defRPr/>
            </a:lvl1pPr>
            <a:lvl2pPr marL="365413" indent="0" algn="ctr">
              <a:buNone/>
              <a:defRPr/>
            </a:lvl2pPr>
            <a:lvl3pPr marL="730887" indent="0" algn="ctr">
              <a:buNone/>
              <a:defRPr/>
            </a:lvl3pPr>
            <a:lvl4pPr marL="1096133" indent="0" algn="ctr">
              <a:buNone/>
              <a:defRPr/>
            </a:lvl4pPr>
            <a:lvl5pPr marL="1461601" indent="0" algn="ctr">
              <a:buNone/>
              <a:defRPr/>
            </a:lvl5pPr>
            <a:lvl6pPr marL="1826798" indent="0" algn="ctr">
              <a:buNone/>
              <a:defRPr/>
            </a:lvl6pPr>
            <a:lvl7pPr marL="2192133" indent="0" algn="ctr">
              <a:buNone/>
              <a:defRPr/>
            </a:lvl7pPr>
            <a:lvl8pPr marL="2557530" indent="0" algn="ctr">
              <a:buNone/>
              <a:defRPr/>
            </a:lvl8pPr>
            <a:lvl9pPr marL="2922941"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885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225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365413" indent="0">
              <a:buNone/>
              <a:defRPr sz="1800"/>
            </a:lvl2pPr>
            <a:lvl3pPr marL="730887" indent="0">
              <a:buNone/>
              <a:defRPr sz="1600"/>
            </a:lvl3pPr>
            <a:lvl4pPr marL="1096133" indent="0">
              <a:buNone/>
              <a:defRPr sz="1400"/>
            </a:lvl4pPr>
            <a:lvl5pPr marL="1461601" indent="0">
              <a:buNone/>
              <a:defRPr sz="1400"/>
            </a:lvl5pPr>
            <a:lvl6pPr marL="1826798" indent="0">
              <a:buNone/>
              <a:defRPr sz="1400"/>
            </a:lvl6pPr>
            <a:lvl7pPr marL="2192133" indent="0">
              <a:buNone/>
              <a:defRPr sz="1400"/>
            </a:lvl7pPr>
            <a:lvl8pPr marL="2557530" indent="0">
              <a:buNone/>
              <a:defRPr sz="1400"/>
            </a:lvl8pPr>
            <a:lvl9pPr marL="2922941"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8238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4724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81" y="1151335"/>
            <a:ext cx="4040188" cy="479822"/>
          </a:xfrm>
        </p:spPr>
        <p:txBody>
          <a:bodyPr anchor="b"/>
          <a:lstStyle>
            <a:lvl1pPr marL="0" indent="0">
              <a:buNone/>
              <a:defRPr sz="2400" b="1"/>
            </a:lvl1pPr>
            <a:lvl2pPr marL="365413" indent="0">
              <a:buNone/>
              <a:defRPr sz="2000" b="1"/>
            </a:lvl2pPr>
            <a:lvl3pPr marL="730887" indent="0">
              <a:buNone/>
              <a:defRPr sz="1800" b="1"/>
            </a:lvl3pPr>
            <a:lvl4pPr marL="1096133" indent="0">
              <a:buNone/>
              <a:defRPr sz="1600" b="1"/>
            </a:lvl4pPr>
            <a:lvl5pPr marL="1461601" indent="0">
              <a:buNone/>
              <a:defRPr sz="1600" b="1"/>
            </a:lvl5pPr>
            <a:lvl6pPr marL="1826798" indent="0">
              <a:buNone/>
              <a:defRPr sz="1600" b="1"/>
            </a:lvl6pPr>
            <a:lvl7pPr marL="2192133" indent="0">
              <a:buNone/>
              <a:defRPr sz="1600" b="1"/>
            </a:lvl7pPr>
            <a:lvl8pPr marL="2557530" indent="0">
              <a:buNone/>
              <a:defRPr sz="1600" b="1"/>
            </a:lvl8pPr>
            <a:lvl9pPr marL="29229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68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7457" y="1151335"/>
            <a:ext cx="4041775" cy="479822"/>
          </a:xfrm>
        </p:spPr>
        <p:txBody>
          <a:bodyPr anchor="b"/>
          <a:lstStyle>
            <a:lvl1pPr marL="0" indent="0">
              <a:buNone/>
              <a:defRPr sz="2400" b="1"/>
            </a:lvl1pPr>
            <a:lvl2pPr marL="365413" indent="0">
              <a:buNone/>
              <a:defRPr sz="2000" b="1"/>
            </a:lvl2pPr>
            <a:lvl3pPr marL="730887" indent="0">
              <a:buNone/>
              <a:defRPr sz="1800" b="1"/>
            </a:lvl3pPr>
            <a:lvl4pPr marL="1096133" indent="0">
              <a:buNone/>
              <a:defRPr sz="1600" b="1"/>
            </a:lvl4pPr>
            <a:lvl5pPr marL="1461601" indent="0">
              <a:buNone/>
              <a:defRPr sz="1600" b="1"/>
            </a:lvl5pPr>
            <a:lvl6pPr marL="1826798" indent="0">
              <a:buNone/>
              <a:defRPr sz="1600" b="1"/>
            </a:lvl6pPr>
            <a:lvl7pPr marL="2192133" indent="0">
              <a:buNone/>
              <a:defRPr sz="1600" b="1"/>
            </a:lvl7pPr>
            <a:lvl8pPr marL="2557530" indent="0">
              <a:buNone/>
              <a:defRPr sz="1600" b="1"/>
            </a:lvl8pPr>
            <a:lvl9pPr marL="29229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745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0860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2916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877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968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18" y="2080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9686" y="1076343"/>
            <a:ext cx="3008313" cy="3518297"/>
          </a:xfrm>
        </p:spPr>
        <p:txBody>
          <a:bodyPr/>
          <a:lstStyle>
            <a:lvl1pPr marL="0" indent="0">
              <a:buNone/>
              <a:defRPr sz="1400"/>
            </a:lvl1pPr>
            <a:lvl2pPr marL="365413" indent="0">
              <a:buNone/>
              <a:defRPr sz="1200"/>
            </a:lvl2pPr>
            <a:lvl3pPr marL="730887" indent="0">
              <a:buNone/>
              <a:defRPr sz="1000"/>
            </a:lvl3pPr>
            <a:lvl4pPr marL="1096133" indent="0">
              <a:buNone/>
              <a:defRPr sz="900"/>
            </a:lvl4pPr>
            <a:lvl5pPr marL="1461601" indent="0">
              <a:buNone/>
              <a:defRPr sz="900"/>
            </a:lvl5pPr>
            <a:lvl6pPr marL="1826798" indent="0">
              <a:buNone/>
              <a:defRPr sz="900"/>
            </a:lvl6pPr>
            <a:lvl7pPr marL="2192133" indent="0">
              <a:buNone/>
              <a:defRPr sz="900"/>
            </a:lvl7pPr>
            <a:lvl8pPr marL="2557530" indent="0">
              <a:buNone/>
              <a:defRPr sz="900"/>
            </a:lvl8pPr>
            <a:lvl9pPr marL="29229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5044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2"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302" y="459581"/>
            <a:ext cx="5486400" cy="3086100"/>
          </a:xfrm>
        </p:spPr>
        <p:txBody>
          <a:bodyPr/>
          <a:lstStyle>
            <a:lvl1pPr marL="0" indent="0">
              <a:buNone/>
              <a:defRPr sz="3200"/>
            </a:lvl1pPr>
            <a:lvl2pPr marL="365413" indent="0">
              <a:buNone/>
              <a:defRPr sz="2800"/>
            </a:lvl2pPr>
            <a:lvl3pPr marL="730887" indent="0">
              <a:buNone/>
              <a:defRPr sz="2400"/>
            </a:lvl3pPr>
            <a:lvl4pPr marL="1096133" indent="0">
              <a:buNone/>
              <a:defRPr sz="2000"/>
            </a:lvl4pPr>
            <a:lvl5pPr marL="1461601" indent="0">
              <a:buNone/>
              <a:defRPr sz="2000"/>
            </a:lvl5pPr>
            <a:lvl6pPr marL="1826798" indent="0">
              <a:buNone/>
              <a:defRPr sz="2000"/>
            </a:lvl6pPr>
            <a:lvl7pPr marL="2192133" indent="0">
              <a:buNone/>
              <a:defRPr sz="2000"/>
            </a:lvl7pPr>
            <a:lvl8pPr marL="2557530" indent="0">
              <a:buNone/>
              <a:defRPr sz="2000"/>
            </a:lvl8pPr>
            <a:lvl9pPr marL="2922941" indent="0">
              <a:buNone/>
              <a:defRPr sz="2000"/>
            </a:lvl9pPr>
          </a:lstStyle>
          <a:p>
            <a:endParaRPr lang="en-US"/>
          </a:p>
        </p:txBody>
      </p:sp>
      <p:sp>
        <p:nvSpPr>
          <p:cNvPr id="4" name="Text Placeholder 3"/>
          <p:cNvSpPr>
            <a:spLocks noGrp="1"/>
          </p:cNvSpPr>
          <p:nvPr>
            <p:ph type="body" sz="half" idx="2"/>
          </p:nvPr>
        </p:nvSpPr>
        <p:spPr>
          <a:xfrm>
            <a:off x="1792302" y="4028703"/>
            <a:ext cx="5486400" cy="603647"/>
          </a:xfrm>
        </p:spPr>
        <p:txBody>
          <a:bodyPr/>
          <a:lstStyle>
            <a:lvl1pPr marL="0" indent="0">
              <a:buNone/>
              <a:defRPr sz="1400"/>
            </a:lvl1pPr>
            <a:lvl2pPr marL="365413" indent="0">
              <a:buNone/>
              <a:defRPr sz="1200"/>
            </a:lvl2pPr>
            <a:lvl3pPr marL="730887" indent="0">
              <a:buNone/>
              <a:defRPr sz="1000"/>
            </a:lvl3pPr>
            <a:lvl4pPr marL="1096133" indent="0">
              <a:buNone/>
              <a:defRPr sz="900"/>
            </a:lvl4pPr>
            <a:lvl5pPr marL="1461601" indent="0">
              <a:buNone/>
              <a:defRPr sz="900"/>
            </a:lvl5pPr>
            <a:lvl6pPr marL="1826798" indent="0">
              <a:buNone/>
              <a:defRPr sz="900"/>
            </a:lvl6pPr>
            <a:lvl7pPr marL="2192133" indent="0">
              <a:buNone/>
              <a:defRPr sz="900"/>
            </a:lvl7pPr>
            <a:lvl8pPr marL="2557530" indent="0">
              <a:buNone/>
              <a:defRPr sz="900"/>
            </a:lvl8pPr>
            <a:lvl9pPr marL="29229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3247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5983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82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4080303841"/>
      </p:ext>
    </p:extLst>
  </p:cSld>
  <p:clrMap bg1="lt1" tx1="dk1" bg2="lt2" tx2="dk2" accent1="accent1" accent2="accent2" accent3="accent3" accent4="accent4" accent5="accent5" accent6="accent6" hlink="hlink" folHlink="folHlink"/>
  <p:sldLayoutIdLst>
    <p:sldLayoutId id="2147483837"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9" tIns="36564" rIns="73179" bIns="36564"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002702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65413" algn="ctr" rtl="0" fontAlgn="base">
        <a:spcBef>
          <a:spcPct val="0"/>
        </a:spcBef>
        <a:spcAft>
          <a:spcPct val="0"/>
        </a:spcAft>
        <a:defRPr sz="4400">
          <a:solidFill>
            <a:schemeClr val="tx2"/>
          </a:solidFill>
          <a:latin typeface="Arial" charset="0"/>
          <a:cs typeface="Arial" charset="0"/>
        </a:defRPr>
      </a:lvl6pPr>
      <a:lvl7pPr marL="730887" algn="ctr" rtl="0" fontAlgn="base">
        <a:spcBef>
          <a:spcPct val="0"/>
        </a:spcBef>
        <a:spcAft>
          <a:spcPct val="0"/>
        </a:spcAft>
        <a:defRPr sz="4400">
          <a:solidFill>
            <a:schemeClr val="tx2"/>
          </a:solidFill>
          <a:latin typeface="Arial" charset="0"/>
          <a:cs typeface="Arial" charset="0"/>
        </a:defRPr>
      </a:lvl7pPr>
      <a:lvl8pPr marL="1096133" algn="ctr" rtl="0" fontAlgn="base">
        <a:spcBef>
          <a:spcPct val="0"/>
        </a:spcBef>
        <a:spcAft>
          <a:spcPct val="0"/>
        </a:spcAft>
        <a:defRPr sz="4400">
          <a:solidFill>
            <a:schemeClr val="tx2"/>
          </a:solidFill>
          <a:latin typeface="Arial" charset="0"/>
          <a:cs typeface="Arial" charset="0"/>
        </a:defRPr>
      </a:lvl8pPr>
      <a:lvl9pPr marL="1461601" algn="ctr" rtl="0" fontAlgn="base">
        <a:spcBef>
          <a:spcPct val="0"/>
        </a:spcBef>
        <a:spcAft>
          <a:spcPct val="0"/>
        </a:spcAft>
        <a:defRPr sz="4400">
          <a:solidFill>
            <a:schemeClr val="tx2"/>
          </a:solidFill>
          <a:latin typeface="Arial" charset="0"/>
          <a:cs typeface="Arial" charset="0"/>
        </a:defRPr>
      </a:lvl9pPr>
    </p:titleStyle>
    <p:bodyStyle>
      <a:lvl1pPr marL="273946" indent="-273946" algn="l" rtl="0" fontAlgn="base">
        <a:spcBef>
          <a:spcPct val="20000"/>
        </a:spcBef>
        <a:spcAft>
          <a:spcPct val="0"/>
        </a:spcAft>
        <a:buChar char="•"/>
        <a:defRPr sz="4000">
          <a:solidFill>
            <a:schemeClr val="bg1"/>
          </a:solidFill>
          <a:latin typeface="+mn-lt"/>
          <a:ea typeface="+mn-ea"/>
          <a:cs typeface="+mn-cs"/>
        </a:defRPr>
      </a:lvl1pPr>
      <a:lvl2pPr marL="593828" indent="-228338" algn="l" rtl="0" fontAlgn="base">
        <a:spcBef>
          <a:spcPct val="20000"/>
        </a:spcBef>
        <a:spcAft>
          <a:spcPct val="0"/>
        </a:spcAft>
        <a:buChar char="–"/>
        <a:defRPr sz="4000">
          <a:solidFill>
            <a:schemeClr val="bg1"/>
          </a:solidFill>
          <a:latin typeface="+mn-lt"/>
        </a:defRPr>
      </a:lvl2pPr>
      <a:lvl3pPr marL="913386" indent="-182843" algn="l" rtl="0" fontAlgn="base">
        <a:spcBef>
          <a:spcPct val="20000"/>
        </a:spcBef>
        <a:spcAft>
          <a:spcPct val="0"/>
        </a:spcAft>
        <a:buChar char="•"/>
        <a:defRPr sz="2400">
          <a:solidFill>
            <a:schemeClr val="tx1"/>
          </a:solidFill>
          <a:latin typeface="+mj-lt"/>
          <a:cs typeface="+mj-cs"/>
        </a:defRPr>
      </a:lvl3pPr>
      <a:lvl4pPr marL="1278844" indent="-182843" algn="l" rtl="0" fontAlgn="base">
        <a:spcBef>
          <a:spcPct val="20000"/>
        </a:spcBef>
        <a:spcAft>
          <a:spcPct val="0"/>
        </a:spcAft>
        <a:buChar char="–"/>
        <a:defRPr sz="2000">
          <a:solidFill>
            <a:schemeClr val="tx1"/>
          </a:solidFill>
          <a:latin typeface="+mj-lt"/>
          <a:cs typeface="+mj-cs"/>
        </a:defRPr>
      </a:lvl4pPr>
      <a:lvl5pPr marL="1644271" indent="-182843" algn="l" rtl="0" fontAlgn="base">
        <a:spcBef>
          <a:spcPct val="20000"/>
        </a:spcBef>
        <a:spcAft>
          <a:spcPct val="0"/>
        </a:spcAft>
        <a:buChar char="»"/>
        <a:defRPr sz="2000">
          <a:solidFill>
            <a:schemeClr val="tx1"/>
          </a:solidFill>
          <a:latin typeface="+mj-lt"/>
          <a:cs typeface="+mj-cs"/>
        </a:defRPr>
      </a:lvl5pPr>
      <a:lvl6pPr marL="2009417" indent="-182843" algn="l" rtl="0" fontAlgn="base">
        <a:spcBef>
          <a:spcPct val="20000"/>
        </a:spcBef>
        <a:spcAft>
          <a:spcPct val="0"/>
        </a:spcAft>
        <a:buChar char="»"/>
        <a:defRPr sz="2000">
          <a:solidFill>
            <a:schemeClr val="tx1"/>
          </a:solidFill>
          <a:latin typeface="+mj-lt"/>
          <a:cs typeface="+mj-cs"/>
        </a:defRPr>
      </a:lvl6pPr>
      <a:lvl7pPr marL="2374890" indent="-182843" algn="l" rtl="0" fontAlgn="base">
        <a:spcBef>
          <a:spcPct val="20000"/>
        </a:spcBef>
        <a:spcAft>
          <a:spcPct val="0"/>
        </a:spcAft>
        <a:buChar char="»"/>
        <a:defRPr sz="2000">
          <a:solidFill>
            <a:schemeClr val="tx1"/>
          </a:solidFill>
          <a:latin typeface="+mj-lt"/>
          <a:cs typeface="+mj-cs"/>
        </a:defRPr>
      </a:lvl7pPr>
      <a:lvl8pPr marL="2740231" indent="-182843" algn="l" rtl="0" fontAlgn="base">
        <a:spcBef>
          <a:spcPct val="20000"/>
        </a:spcBef>
        <a:spcAft>
          <a:spcPct val="0"/>
        </a:spcAft>
        <a:buChar char="»"/>
        <a:defRPr sz="2000">
          <a:solidFill>
            <a:schemeClr val="tx1"/>
          </a:solidFill>
          <a:latin typeface="+mj-lt"/>
          <a:cs typeface="+mj-cs"/>
        </a:defRPr>
      </a:lvl8pPr>
      <a:lvl9pPr marL="3105680" indent="-18284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30887" rtl="0" eaLnBrk="1" latinLnBrk="0" hangingPunct="1">
        <a:defRPr sz="1800" kern="1200">
          <a:solidFill>
            <a:schemeClr val="tx1"/>
          </a:solidFill>
          <a:latin typeface="+mn-lt"/>
          <a:ea typeface="+mn-ea"/>
          <a:cs typeface="+mn-cs"/>
        </a:defRPr>
      </a:lvl1pPr>
      <a:lvl2pPr marL="365413" algn="l" defTabSz="730887" rtl="0" eaLnBrk="1" latinLnBrk="0" hangingPunct="1">
        <a:defRPr sz="1800" kern="1200">
          <a:solidFill>
            <a:schemeClr val="tx1"/>
          </a:solidFill>
          <a:latin typeface="+mn-lt"/>
          <a:ea typeface="+mn-ea"/>
          <a:cs typeface="+mn-cs"/>
        </a:defRPr>
      </a:lvl2pPr>
      <a:lvl3pPr marL="730887" algn="l" defTabSz="730887" rtl="0" eaLnBrk="1" latinLnBrk="0" hangingPunct="1">
        <a:defRPr sz="1800" kern="1200">
          <a:solidFill>
            <a:schemeClr val="tx1"/>
          </a:solidFill>
          <a:latin typeface="+mn-lt"/>
          <a:ea typeface="+mn-ea"/>
          <a:cs typeface="+mn-cs"/>
        </a:defRPr>
      </a:lvl3pPr>
      <a:lvl4pPr marL="1096133" algn="l" defTabSz="730887" rtl="0" eaLnBrk="1" latinLnBrk="0" hangingPunct="1">
        <a:defRPr sz="1800" kern="1200">
          <a:solidFill>
            <a:schemeClr val="tx1"/>
          </a:solidFill>
          <a:latin typeface="+mn-lt"/>
          <a:ea typeface="+mn-ea"/>
          <a:cs typeface="+mn-cs"/>
        </a:defRPr>
      </a:lvl4pPr>
      <a:lvl5pPr marL="1461601" algn="l" defTabSz="730887" rtl="0" eaLnBrk="1" latinLnBrk="0" hangingPunct="1">
        <a:defRPr sz="1800" kern="1200">
          <a:solidFill>
            <a:schemeClr val="tx1"/>
          </a:solidFill>
          <a:latin typeface="+mn-lt"/>
          <a:ea typeface="+mn-ea"/>
          <a:cs typeface="+mn-cs"/>
        </a:defRPr>
      </a:lvl5pPr>
      <a:lvl6pPr marL="1826798" algn="l" defTabSz="730887" rtl="0" eaLnBrk="1" latinLnBrk="0" hangingPunct="1">
        <a:defRPr sz="1800" kern="1200">
          <a:solidFill>
            <a:schemeClr val="tx1"/>
          </a:solidFill>
          <a:latin typeface="+mn-lt"/>
          <a:ea typeface="+mn-ea"/>
          <a:cs typeface="+mn-cs"/>
        </a:defRPr>
      </a:lvl6pPr>
      <a:lvl7pPr marL="2192133" algn="l" defTabSz="730887" rtl="0" eaLnBrk="1" latinLnBrk="0" hangingPunct="1">
        <a:defRPr sz="1800" kern="1200">
          <a:solidFill>
            <a:schemeClr val="tx1"/>
          </a:solidFill>
          <a:latin typeface="+mn-lt"/>
          <a:ea typeface="+mn-ea"/>
          <a:cs typeface="+mn-cs"/>
        </a:defRPr>
      </a:lvl7pPr>
      <a:lvl8pPr marL="2557530" algn="l" defTabSz="730887" rtl="0" eaLnBrk="1" latinLnBrk="0" hangingPunct="1">
        <a:defRPr sz="1800" kern="1200">
          <a:solidFill>
            <a:schemeClr val="tx1"/>
          </a:solidFill>
          <a:latin typeface="+mn-lt"/>
          <a:ea typeface="+mn-ea"/>
          <a:cs typeface="+mn-cs"/>
        </a:defRPr>
      </a:lvl8pPr>
      <a:lvl9pPr marL="2922941" algn="l" defTabSz="7308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r>
              <a:rPr lang="en-US" sz="4000" dirty="0"/>
              <a:t>The Shofar call was </a:t>
            </a:r>
          </a:p>
          <a:p>
            <a:pPr marL="0" indent="0" algn="ctr">
              <a:buNone/>
            </a:pPr>
            <a:r>
              <a:rPr lang="en-US" sz="4000" dirty="0"/>
              <a:t>for gathering the community.</a:t>
            </a:r>
          </a:p>
        </p:txBody>
      </p:sp>
    </p:spTree>
    <p:extLst>
      <p:ext uri="{BB962C8B-B14F-4D97-AF65-F5344CB8AC3E}">
        <p14:creationId xmlns:p14="http://schemas.microsoft.com/office/powerpoint/2010/main" val="284478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Bamidbar</a:t>
            </a:r>
            <a:r>
              <a:rPr lang="en-US" sz="4000" baseline="30000" dirty="0"/>
              <a:t>/Nu 10.2-4</a:t>
            </a:r>
            <a:r>
              <a:rPr lang="en-US" sz="4000" dirty="0"/>
              <a:t> “Make two trumpets of hammered silver for yourself. They are for summoning the community and having the camps set out. Whenever both are sounded, the whole community is to gather</a:t>
            </a:r>
          </a:p>
        </p:txBody>
      </p:sp>
    </p:spTree>
    <p:extLst>
      <p:ext uri="{BB962C8B-B14F-4D97-AF65-F5344CB8AC3E}">
        <p14:creationId xmlns:p14="http://schemas.microsoft.com/office/powerpoint/2010/main" val="3337396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Bamidbar</a:t>
            </a:r>
            <a:r>
              <a:rPr lang="en-US" sz="4000" baseline="30000" dirty="0"/>
              <a:t>/Nu 10.2-4</a:t>
            </a:r>
            <a:r>
              <a:rPr lang="en-US" sz="4000" dirty="0"/>
              <a:t> toward you at the entrance of the Tent of Meeting. But if only one is sounded, the princes—the heads of the tribes of Israel—are to gather toward you. </a:t>
            </a:r>
          </a:p>
        </p:txBody>
      </p:sp>
    </p:spTree>
    <p:extLst>
      <p:ext uri="{BB962C8B-B14F-4D97-AF65-F5344CB8AC3E}">
        <p14:creationId xmlns:p14="http://schemas.microsoft.com/office/powerpoint/2010/main" val="62232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Yeshua picked up on this verse</a:t>
            </a:r>
          </a:p>
        </p:txBody>
      </p:sp>
    </p:spTree>
    <p:extLst>
      <p:ext uri="{BB962C8B-B14F-4D97-AF65-F5344CB8AC3E}">
        <p14:creationId xmlns:p14="http://schemas.microsoft.com/office/powerpoint/2010/main" val="157252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24.30-31</a:t>
            </a:r>
            <a:r>
              <a:rPr lang="en-US" sz="4000" dirty="0"/>
              <a:t> He will send out his angels with a great shofar; and they will gather together his chosen people from the four winds, from one end of heaven to the other.</a:t>
            </a:r>
          </a:p>
        </p:txBody>
      </p:sp>
    </p:spTree>
    <p:extLst>
      <p:ext uri="{BB962C8B-B14F-4D97-AF65-F5344CB8AC3E}">
        <p14:creationId xmlns:p14="http://schemas.microsoft.com/office/powerpoint/2010/main" val="406287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24.30-31</a:t>
            </a:r>
            <a:r>
              <a:rPr lang="en-US" sz="4000" dirty="0"/>
              <a:t> and they will see the Son of Man coming on the clouds of heaven with tremendous power and glory. </a:t>
            </a:r>
          </a:p>
          <a:p>
            <a:pPr marL="0" indent="0">
              <a:buNone/>
            </a:pPr>
            <a:endParaRPr lang="en-US" sz="4000" dirty="0"/>
          </a:p>
          <a:p>
            <a:pPr marL="0" indent="0">
              <a:buNone/>
            </a:pPr>
            <a:r>
              <a:rPr lang="en-US" sz="4000" dirty="0"/>
              <a:t>Quoting Daniel…</a:t>
            </a:r>
          </a:p>
        </p:txBody>
      </p:sp>
    </p:spTree>
    <p:extLst>
      <p:ext uri="{BB962C8B-B14F-4D97-AF65-F5344CB8AC3E}">
        <p14:creationId xmlns:p14="http://schemas.microsoft.com/office/powerpoint/2010/main" val="363470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Daniel 7:13–14  </a:t>
            </a:r>
            <a:r>
              <a:rPr lang="en-US" sz="4000" dirty="0"/>
              <a:t>“I kept watching the night visions, when I saw, </a:t>
            </a:r>
            <a:r>
              <a:rPr lang="en-US" sz="4000" dirty="0">
                <a:solidFill>
                  <a:srgbClr val="FFFF99"/>
                </a:solidFill>
              </a:rPr>
              <a:t>coming with the clouds of heaven,</a:t>
            </a:r>
            <a:r>
              <a:rPr lang="en-US" sz="4000" dirty="0"/>
              <a:t> </a:t>
            </a:r>
            <a:r>
              <a:rPr lang="en-US" sz="4000" dirty="0">
                <a:solidFill>
                  <a:srgbClr val="FFFF99"/>
                </a:solidFill>
              </a:rPr>
              <a:t>someone like a son of man</a:t>
            </a:r>
            <a:r>
              <a:rPr lang="en-US" sz="4000" dirty="0"/>
              <a:t>. He approached the Ancient One and was led into his presence. To him was given Rulership, </a:t>
            </a:r>
          </a:p>
        </p:txBody>
      </p:sp>
    </p:spTree>
    <p:extLst>
      <p:ext uri="{BB962C8B-B14F-4D97-AF65-F5344CB8AC3E}">
        <p14:creationId xmlns:p14="http://schemas.microsoft.com/office/powerpoint/2010/main" val="4162713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Daniel 7:13–14 </a:t>
            </a:r>
            <a:r>
              <a:rPr lang="en-US" sz="4000" dirty="0">
                <a:solidFill>
                  <a:srgbClr val="FFFF99"/>
                </a:solidFill>
              </a:rPr>
              <a:t>glory and a kingdom</a:t>
            </a:r>
            <a:r>
              <a:rPr lang="en-US" sz="4000" dirty="0"/>
              <a:t>, so that all peoples, nations and languages should serve him. His rulership is an eternal rulership that will not pass away; and his kingdom is one that will never be destroyed.</a:t>
            </a:r>
          </a:p>
        </p:txBody>
      </p:sp>
    </p:spTree>
    <p:extLst>
      <p:ext uri="{BB962C8B-B14F-4D97-AF65-F5344CB8AC3E}">
        <p14:creationId xmlns:p14="http://schemas.microsoft.com/office/powerpoint/2010/main" val="1831696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24.30-31</a:t>
            </a:r>
            <a:r>
              <a:rPr lang="en-US" sz="4000" dirty="0"/>
              <a:t> “Then the sign of the Son of Man will appear in the sky, </a:t>
            </a:r>
            <a:r>
              <a:rPr lang="en-US" sz="4000" u="sng" dirty="0"/>
              <a:t>all the tribes of the Land </a:t>
            </a:r>
            <a:r>
              <a:rPr lang="en-US" sz="4000" dirty="0"/>
              <a:t>will mourn, </a:t>
            </a:r>
          </a:p>
          <a:p>
            <a:pPr marL="0" indent="0">
              <a:buNone/>
            </a:pPr>
            <a:endParaRPr lang="en-US" sz="4000" dirty="0"/>
          </a:p>
          <a:p>
            <a:pPr marL="0" indent="0">
              <a:buNone/>
            </a:pPr>
            <a:r>
              <a:rPr lang="en-US" sz="4000" dirty="0"/>
              <a:t>Quoting </a:t>
            </a:r>
            <a:r>
              <a:rPr lang="en-US" sz="4000" dirty="0" err="1"/>
              <a:t>Zekharyah</a:t>
            </a:r>
            <a:endParaRPr lang="en-US" sz="4000" dirty="0"/>
          </a:p>
        </p:txBody>
      </p:sp>
    </p:spTree>
    <p:extLst>
      <p:ext uri="{BB962C8B-B14F-4D97-AF65-F5344CB8AC3E}">
        <p14:creationId xmlns:p14="http://schemas.microsoft.com/office/powerpoint/2010/main" val="3974004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Zekh</a:t>
            </a:r>
            <a:r>
              <a:rPr lang="en-US" sz="4000" baseline="30000" dirty="0"/>
              <a:t> 12.10-14 </a:t>
            </a:r>
            <a:r>
              <a:rPr lang="en-US" sz="4000" dirty="0"/>
              <a:t>and I will pour out on the house of David and on those living in </a:t>
            </a:r>
            <a:r>
              <a:rPr lang="en-US" sz="4000" dirty="0" err="1"/>
              <a:t>Yerushalayim</a:t>
            </a:r>
            <a:r>
              <a:rPr lang="en-US" sz="4000" dirty="0"/>
              <a:t> a spirit of grace and prayer; and they will look to me, whom they pierced.” </a:t>
            </a:r>
            <a:r>
              <a:rPr lang="en-US" sz="4000" u="sng" dirty="0">
                <a:solidFill>
                  <a:srgbClr val="FFFF99"/>
                </a:solidFill>
              </a:rPr>
              <a:t>They will mourn for him as one mourns for an only son</a:t>
            </a:r>
            <a:r>
              <a:rPr lang="en-US" sz="4000" dirty="0"/>
              <a:t>; </a:t>
            </a:r>
          </a:p>
        </p:txBody>
      </p:sp>
    </p:spTree>
    <p:extLst>
      <p:ext uri="{BB962C8B-B14F-4D97-AF65-F5344CB8AC3E}">
        <p14:creationId xmlns:p14="http://schemas.microsoft.com/office/powerpoint/2010/main" val="102661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5122" name="Picture 2" descr="1967 The Liberation of Jerusalem &amp; its Biblical ...">
            <a:extLst>
              <a:ext uri="{FF2B5EF4-FFF2-40B4-BE49-F238E27FC236}">
                <a16:creationId xmlns:a16="http://schemas.microsoft.com/office/drawing/2014/main" id="{E1134CAE-1F51-466F-BBA7-C6B4BDFAE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89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Zekh</a:t>
            </a:r>
            <a:r>
              <a:rPr lang="en-US" sz="4000" baseline="30000" dirty="0"/>
              <a:t> 12.10-14 </a:t>
            </a:r>
            <a:r>
              <a:rPr lang="en-US" sz="4000" dirty="0"/>
              <a:t>they will be in bitterness on his behalf like the bitterness for a firstborn son. When that day comes, there will </a:t>
            </a:r>
            <a:r>
              <a:rPr lang="en-US" sz="4000" u="sng" dirty="0">
                <a:solidFill>
                  <a:srgbClr val="FFFF99"/>
                </a:solidFill>
              </a:rPr>
              <a:t>be great mourning in </a:t>
            </a:r>
            <a:r>
              <a:rPr lang="en-US" sz="4000" u="sng" dirty="0" err="1">
                <a:solidFill>
                  <a:srgbClr val="FFFF99"/>
                </a:solidFill>
              </a:rPr>
              <a:t>Yerushalayim</a:t>
            </a:r>
            <a:r>
              <a:rPr lang="en-US" sz="4000" dirty="0"/>
              <a:t>, mourning like that for </a:t>
            </a:r>
            <a:r>
              <a:rPr lang="en-US" sz="4000" dirty="0" err="1"/>
              <a:t>Hadad-Rimmon</a:t>
            </a:r>
            <a:r>
              <a:rPr lang="en-US" sz="4000" dirty="0"/>
              <a:t> in the Megiddo Valley. </a:t>
            </a:r>
          </a:p>
        </p:txBody>
      </p:sp>
    </p:spTree>
    <p:extLst>
      <p:ext uri="{BB962C8B-B14F-4D97-AF65-F5344CB8AC3E}">
        <p14:creationId xmlns:p14="http://schemas.microsoft.com/office/powerpoint/2010/main" val="3791740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Zekh</a:t>
            </a:r>
            <a:r>
              <a:rPr lang="en-US" sz="4000" baseline="30000" dirty="0"/>
              <a:t> 12.10-14 </a:t>
            </a:r>
            <a:r>
              <a:rPr lang="en-US" sz="4000" dirty="0"/>
              <a:t>Then the land will mourn, each family by itself — the family of the house of David by itself, and their wives by themselves;</a:t>
            </a:r>
          </a:p>
        </p:txBody>
      </p:sp>
    </p:spTree>
    <p:extLst>
      <p:ext uri="{BB962C8B-B14F-4D97-AF65-F5344CB8AC3E}">
        <p14:creationId xmlns:p14="http://schemas.microsoft.com/office/powerpoint/2010/main" val="3969912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24.6-14</a:t>
            </a:r>
            <a:r>
              <a:rPr lang="en-US" sz="4000" dirty="0"/>
              <a:t> The end is yet to come. For peoples will fight each other, nations will fight each other, </a:t>
            </a:r>
          </a:p>
        </p:txBody>
      </p:sp>
    </p:spTree>
    <p:extLst>
      <p:ext uri="{BB962C8B-B14F-4D97-AF65-F5344CB8AC3E}">
        <p14:creationId xmlns:p14="http://schemas.microsoft.com/office/powerpoint/2010/main" val="1409173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742950" indent="-742950">
              <a:buFont typeface="+mj-lt"/>
              <a:buAutoNum type="arabicPeriod"/>
            </a:pPr>
            <a:r>
              <a:rPr lang="en-US" sz="4000" dirty="0"/>
              <a:t> CCP, Chinese communist genocidal aggression, </a:t>
            </a:r>
          </a:p>
          <a:p>
            <a:pPr marL="742950" indent="-742950">
              <a:buFont typeface="+mj-lt"/>
              <a:buAutoNum type="arabicPeriod"/>
            </a:pPr>
            <a:r>
              <a:rPr lang="en-US" sz="4000" dirty="0"/>
              <a:t>Iranian Caliphate Mahdi returning genocidal aggression </a:t>
            </a:r>
          </a:p>
          <a:p>
            <a:pPr marL="742950" indent="-742950">
              <a:buFont typeface="+mj-lt"/>
              <a:buAutoNum type="arabicPeriod"/>
            </a:pPr>
            <a:r>
              <a:rPr lang="en-US" sz="4000" dirty="0"/>
              <a:t>Renewed Russian ambitions</a:t>
            </a:r>
          </a:p>
        </p:txBody>
      </p:sp>
    </p:spTree>
    <p:extLst>
      <p:ext uri="{BB962C8B-B14F-4D97-AF65-F5344CB8AC3E}">
        <p14:creationId xmlns:p14="http://schemas.microsoft.com/office/powerpoint/2010/main" val="264065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24.6-14</a:t>
            </a:r>
            <a:r>
              <a:rPr lang="en-US" sz="4000" dirty="0"/>
              <a:t> and there will be famines and earthquakes in various parts of the world; all this is but the beginning of the ‘birth-pains.’</a:t>
            </a:r>
          </a:p>
        </p:txBody>
      </p:sp>
    </p:spTree>
    <p:extLst>
      <p:ext uri="{BB962C8B-B14F-4D97-AF65-F5344CB8AC3E}">
        <p14:creationId xmlns:p14="http://schemas.microsoft.com/office/powerpoint/2010/main" val="1146758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t>WFP says 41 million people around the world, including in Nigeria (pictured) are at imminent risk of famine.</a:t>
            </a:r>
            <a:endParaRPr lang="en-US" sz="4000" dirty="0"/>
          </a:p>
        </p:txBody>
      </p:sp>
      <p:pic>
        <p:nvPicPr>
          <p:cNvPr id="1026" name="Picture 2" descr="WFP says 41 million people around the world, including in Nigeria (pictured) are at imminent risk of famine.">
            <a:extLst>
              <a:ext uri="{FF2B5EF4-FFF2-40B4-BE49-F238E27FC236}">
                <a16:creationId xmlns:a16="http://schemas.microsoft.com/office/drawing/2014/main" id="{DFCA8B8C-AD67-4E94-BF51-4CDDBC0C6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3225"/>
            <a:ext cx="9144000" cy="414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619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“In Somalia in 2011, 260,000 people died of hunger – and by the time the famine was actually declared – half of that number had already died,” Mr. Beasley recalled. “We can’t debate the numbers to death when people need our help now.” </a:t>
            </a:r>
          </a:p>
        </p:txBody>
      </p:sp>
    </p:spTree>
    <p:extLst>
      <p:ext uri="{BB962C8B-B14F-4D97-AF65-F5344CB8AC3E}">
        <p14:creationId xmlns:p14="http://schemas.microsoft.com/office/powerpoint/2010/main" val="991958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5593" y="190499"/>
            <a:ext cx="5257007"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East Africa braces for a return of the locusts</a:t>
            </a:r>
            <a:endParaRPr lang="en-US" sz="4000" dirty="0"/>
          </a:p>
        </p:txBody>
      </p:sp>
      <p:pic>
        <p:nvPicPr>
          <p:cNvPr id="2050" name="Picture 2" descr="Infograp showing locust infestation in East Africa. ">
            <a:extLst>
              <a:ext uri="{FF2B5EF4-FFF2-40B4-BE49-F238E27FC236}">
                <a16:creationId xmlns:a16="http://schemas.microsoft.com/office/drawing/2014/main" id="{9AE804EE-C890-49E5-AC7F-222DAF4DDA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3745" y="0"/>
            <a:ext cx="34432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55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074" name="Picture 2" descr="Afrika Heuschreckenplage in Kenia">
            <a:extLst>
              <a:ext uri="{FF2B5EF4-FFF2-40B4-BE49-F238E27FC236}">
                <a16:creationId xmlns:a16="http://schemas.microsoft.com/office/drawing/2014/main" id="{60B091A8-189D-4528-880D-DDF2F7035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52388"/>
            <a:ext cx="8953500" cy="5038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F1E25E-2ADA-41EF-90C5-E37FA48F07F4}"/>
              </a:ext>
            </a:extLst>
          </p:cNvPr>
          <p:cNvSpPr txBox="1"/>
          <p:nvPr/>
        </p:nvSpPr>
        <p:spPr>
          <a:xfrm>
            <a:off x="0" y="-95250"/>
            <a:ext cx="8898975" cy="193899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a:ea typeface="+mn-ea"/>
                <a:cs typeface="Arial" charset="0"/>
              </a:rPr>
              <a:t>The locust invasion in East Africa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a:ea typeface="+mn-ea"/>
                <a:cs typeface="Arial" charset="0"/>
              </a:rPr>
              <a:t>has deprived many farmers of their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a:ea typeface="+mn-ea"/>
                <a:cs typeface="Arial" charset="0"/>
              </a:rPr>
              <a:t> livelihood</a:t>
            </a:r>
          </a:p>
        </p:txBody>
      </p:sp>
    </p:spTree>
    <p:extLst>
      <p:ext uri="{BB962C8B-B14F-4D97-AF65-F5344CB8AC3E}">
        <p14:creationId xmlns:p14="http://schemas.microsoft.com/office/powerpoint/2010/main" val="3236938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4098" name="Picture 2" descr="Locusts cover a tree as a family looks on in the background.">
            <a:extLst>
              <a:ext uri="{FF2B5EF4-FFF2-40B4-BE49-F238E27FC236}">
                <a16:creationId xmlns:a16="http://schemas.microsoft.com/office/drawing/2014/main" id="{AD09EEB1-6BFD-4F84-A949-76FB5AA6B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4" y="-16156"/>
            <a:ext cx="9141099" cy="51451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7120CED-7EE9-49EF-8988-FD66F3FD739C}"/>
              </a:ext>
            </a:extLst>
          </p:cNvPr>
          <p:cNvSpPr txBox="1"/>
          <p:nvPr/>
        </p:nvSpPr>
        <p:spPr>
          <a:xfrm>
            <a:off x="76200" y="3523561"/>
            <a:ext cx="7843557" cy="132343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a:ea typeface="+mn-ea"/>
                <a:cs typeface="Arial" charset="0"/>
              </a:rPr>
              <a:t>East Africa has seen the worst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a:ea typeface="+mn-ea"/>
                <a:cs typeface="Arial" charset="0"/>
              </a:rPr>
              <a:t>locust plague in decades</a:t>
            </a:r>
          </a:p>
        </p:txBody>
      </p:sp>
    </p:spTree>
    <p:extLst>
      <p:ext uri="{BB962C8B-B14F-4D97-AF65-F5344CB8AC3E}">
        <p14:creationId xmlns:p14="http://schemas.microsoft.com/office/powerpoint/2010/main" val="207663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Lk 21.24</a:t>
            </a:r>
            <a:r>
              <a:rPr lang="en-US" sz="4000" dirty="0"/>
              <a:t> Jerusalem will be trampled by the Gentiles until the times of the Gentiles are fulfilled</a:t>
            </a:r>
          </a:p>
        </p:txBody>
      </p:sp>
    </p:spTree>
    <p:extLst>
      <p:ext uri="{BB962C8B-B14F-4D97-AF65-F5344CB8AC3E}">
        <p14:creationId xmlns:p14="http://schemas.microsoft.com/office/powerpoint/2010/main" val="417007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24.6-14</a:t>
            </a:r>
            <a:r>
              <a:rPr lang="en-US" sz="4000" dirty="0"/>
              <a:t> At that time you will be arrested and handed over to be punished and put to death, and all peoples will hate you because of me. </a:t>
            </a:r>
          </a:p>
        </p:txBody>
      </p:sp>
    </p:spTree>
    <p:extLst>
      <p:ext uri="{BB962C8B-B14F-4D97-AF65-F5344CB8AC3E}">
        <p14:creationId xmlns:p14="http://schemas.microsoft.com/office/powerpoint/2010/main" val="2578181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Social media are acting as the voice of authority, and our message is being limited.</a:t>
            </a:r>
          </a:p>
          <a:p>
            <a:pPr marL="0" indent="0">
              <a:buNone/>
            </a:pPr>
            <a:r>
              <a:rPr lang="en-US" sz="4000" dirty="0"/>
              <a:t>Speaking about heterosexual sexual purity may become a hate crime.</a:t>
            </a:r>
          </a:p>
        </p:txBody>
      </p:sp>
    </p:spTree>
    <p:extLst>
      <p:ext uri="{BB962C8B-B14F-4D97-AF65-F5344CB8AC3E}">
        <p14:creationId xmlns:p14="http://schemas.microsoft.com/office/powerpoint/2010/main" val="1812373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24.6-14</a:t>
            </a:r>
            <a:r>
              <a:rPr lang="en-US" sz="4000" dirty="0"/>
              <a:t> At that time many will be </a:t>
            </a:r>
            <a:r>
              <a:rPr lang="en-US" sz="4000" dirty="0">
                <a:solidFill>
                  <a:srgbClr val="FFFF66"/>
                </a:solidFill>
              </a:rPr>
              <a:t>trapped into betraying and hating each other</a:t>
            </a:r>
            <a:r>
              <a:rPr lang="en-US" sz="4000" dirty="0"/>
              <a:t>, many false prophets will appear and fool many people; </a:t>
            </a:r>
          </a:p>
        </p:txBody>
      </p:sp>
    </p:spTree>
    <p:extLst>
      <p:ext uri="{BB962C8B-B14F-4D97-AF65-F5344CB8AC3E}">
        <p14:creationId xmlns:p14="http://schemas.microsoft.com/office/powerpoint/2010/main" val="3745827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24.6-14</a:t>
            </a:r>
            <a:r>
              <a:rPr lang="en-US" sz="4000" dirty="0"/>
              <a:t> and </a:t>
            </a:r>
            <a:r>
              <a:rPr lang="en-US" sz="4000" dirty="0">
                <a:solidFill>
                  <a:srgbClr val="FFFF66"/>
                </a:solidFill>
              </a:rPr>
              <a:t>many people’s love will grow cold </a:t>
            </a:r>
            <a:r>
              <a:rPr lang="en-US" sz="4000" dirty="0"/>
              <a:t>because of increased distance from Torah. </a:t>
            </a:r>
          </a:p>
        </p:txBody>
      </p:sp>
    </p:spTree>
    <p:extLst>
      <p:ext uri="{BB962C8B-B14F-4D97-AF65-F5344CB8AC3E}">
        <p14:creationId xmlns:p14="http://schemas.microsoft.com/office/powerpoint/2010/main" val="2540643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Love one another with a pure heart fervently.</a:t>
            </a:r>
          </a:p>
          <a:p>
            <a:pPr marL="0" indent="0">
              <a:buNone/>
            </a:pPr>
            <a:r>
              <a:rPr lang="en-US" sz="4000" dirty="0"/>
              <a:t>“Love suffers </a:t>
            </a:r>
            <a:r>
              <a:rPr lang="en-US" sz="4000" dirty="0" err="1"/>
              <a:t>loooooooooooong</a:t>
            </a:r>
            <a:r>
              <a:rPr lang="en-US" sz="4000" dirty="0"/>
              <a:t>.”  </a:t>
            </a:r>
          </a:p>
          <a:p>
            <a:pPr marL="461963" indent="-461963">
              <a:buFont typeface="+mj-lt"/>
              <a:buAutoNum type="arabicPeriod"/>
            </a:pPr>
            <a:r>
              <a:rPr lang="en-US" sz="4000" dirty="0"/>
              <a:t>Doctrinal differences</a:t>
            </a:r>
          </a:p>
          <a:p>
            <a:pPr marL="461963" indent="-461963">
              <a:buFont typeface="+mj-lt"/>
              <a:buAutoNum type="arabicPeriod"/>
            </a:pPr>
            <a:r>
              <a:rPr lang="en-US" sz="4000" dirty="0"/>
              <a:t>Science differences: severity of COVID-19, masks, vaccination?</a:t>
            </a:r>
          </a:p>
        </p:txBody>
      </p:sp>
    </p:spTree>
    <p:extLst>
      <p:ext uri="{BB962C8B-B14F-4D97-AF65-F5344CB8AC3E}">
        <p14:creationId xmlns:p14="http://schemas.microsoft.com/office/powerpoint/2010/main" val="200033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Love one another with a pure heart fervently.</a:t>
            </a:r>
          </a:p>
          <a:p>
            <a:pPr marL="0" indent="0">
              <a:buNone/>
            </a:pPr>
            <a:r>
              <a:rPr lang="en-US" sz="4000" dirty="0"/>
              <a:t>“Love suffers </a:t>
            </a:r>
            <a:r>
              <a:rPr lang="en-US" sz="4000" dirty="0" err="1"/>
              <a:t>loooooooooooong</a:t>
            </a:r>
            <a:r>
              <a:rPr lang="en-US" sz="4000" dirty="0"/>
              <a:t>.”  </a:t>
            </a:r>
          </a:p>
          <a:p>
            <a:pPr marL="461963" indent="-461963">
              <a:buFont typeface="+mj-lt"/>
              <a:buAutoNum type="arabicPeriod"/>
            </a:pPr>
            <a:r>
              <a:rPr lang="en-US" sz="4000" dirty="0"/>
              <a:t>Doctrinal differences</a:t>
            </a:r>
          </a:p>
          <a:p>
            <a:pPr marL="461963" indent="-461963">
              <a:buFont typeface="+mj-lt"/>
              <a:buAutoNum type="arabicPeriod"/>
            </a:pPr>
            <a:r>
              <a:rPr lang="en-US" sz="4000" dirty="0"/>
              <a:t>Science differences: mask, vax, severity of COVID-19?</a:t>
            </a:r>
          </a:p>
          <a:p>
            <a:pPr marL="461963" indent="-461963">
              <a:buFont typeface="+mj-lt"/>
              <a:buAutoNum type="arabicPeriod"/>
            </a:pPr>
            <a:r>
              <a:rPr lang="en-US" sz="4000" dirty="0"/>
              <a:t>Political differences?</a:t>
            </a:r>
          </a:p>
        </p:txBody>
      </p:sp>
    </p:spTree>
    <p:extLst>
      <p:ext uri="{BB962C8B-B14F-4D97-AF65-F5344CB8AC3E}">
        <p14:creationId xmlns:p14="http://schemas.microsoft.com/office/powerpoint/2010/main" val="1794949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Big tent ⛺ </a:t>
            </a:r>
          </a:p>
          <a:p>
            <a:pPr marL="0" indent="0" algn="ctr">
              <a:buNone/>
            </a:pPr>
            <a:r>
              <a:rPr lang="en-US" sz="4000" dirty="0"/>
              <a:t>In non-salvation issues.</a:t>
            </a:r>
          </a:p>
          <a:p>
            <a:pPr marL="0" indent="0">
              <a:buNone/>
            </a:pPr>
            <a:r>
              <a:rPr lang="en-US" sz="4000" dirty="0"/>
              <a:t>I could lose money!  Lose safety!</a:t>
            </a:r>
          </a:p>
          <a:p>
            <a:pPr marL="0" indent="0">
              <a:buNone/>
            </a:pPr>
            <a:r>
              <a:rPr lang="en-US" sz="4000" dirty="0"/>
              <a:t>Lose unity in the Spirit!?</a:t>
            </a:r>
          </a:p>
          <a:p>
            <a:pPr marL="0" indent="0">
              <a:buNone/>
            </a:pPr>
            <a:endParaRPr lang="en-US" sz="4000" dirty="0"/>
          </a:p>
        </p:txBody>
      </p:sp>
    </p:spTree>
    <p:extLst>
      <p:ext uri="{BB962C8B-B14F-4D97-AF65-F5344CB8AC3E}">
        <p14:creationId xmlns:p14="http://schemas.microsoft.com/office/powerpoint/2010/main" val="1563792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Eph. 4.2-3 </a:t>
            </a:r>
            <a:r>
              <a:rPr lang="en-US" sz="4000" dirty="0"/>
              <a:t>Always be humble, gentle and patient, bearing with one another in love, and </a:t>
            </a:r>
            <a:r>
              <a:rPr lang="en-US" sz="4000" dirty="0">
                <a:solidFill>
                  <a:srgbClr val="FFFF66"/>
                </a:solidFill>
              </a:rPr>
              <a:t>making every effort</a:t>
            </a:r>
            <a:r>
              <a:rPr lang="en-US" sz="4000" dirty="0"/>
              <a:t> to preserve the unity the Spirit gives through the binding power of shalom.</a:t>
            </a:r>
          </a:p>
        </p:txBody>
      </p:sp>
    </p:spTree>
    <p:extLst>
      <p:ext uri="{BB962C8B-B14F-4D97-AF65-F5344CB8AC3E}">
        <p14:creationId xmlns:p14="http://schemas.microsoft.com/office/powerpoint/2010/main" val="1797903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24.6-14</a:t>
            </a:r>
            <a:r>
              <a:rPr lang="en-US" sz="4000" dirty="0"/>
              <a:t> But whoever holds out till the end will be delivered. And this Good News about the Kingdom will be announced throughout the whole world as a witness to all the Goyim. It is then that the end will come.</a:t>
            </a:r>
          </a:p>
        </p:txBody>
      </p:sp>
    </p:spTree>
    <p:extLst>
      <p:ext uri="{BB962C8B-B14F-4D97-AF65-F5344CB8AC3E}">
        <p14:creationId xmlns:p14="http://schemas.microsoft.com/office/powerpoint/2010/main" val="77114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 Is 11.12</a:t>
            </a:r>
            <a:r>
              <a:rPr lang="en-US" sz="4000" dirty="0"/>
              <a:t> He will lift up a banner for the nations, and assemble the dispersed of Israel, and gather the scattered of </a:t>
            </a:r>
            <a:r>
              <a:rPr lang="en-US" sz="4000" dirty="0" err="1"/>
              <a:t>Y’hudah</a:t>
            </a:r>
            <a:r>
              <a:rPr lang="en-US" sz="4000" dirty="0"/>
              <a:t>/Judah from the four corners of the earth</a:t>
            </a:r>
          </a:p>
        </p:txBody>
      </p:sp>
    </p:spTree>
    <p:extLst>
      <p:ext uri="{BB962C8B-B14F-4D97-AF65-F5344CB8AC3E}">
        <p14:creationId xmlns:p14="http://schemas.microsoft.com/office/powerpoint/2010/main" val="65116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effectLst/>
              </a:rPr>
              <a:t>“The Wall was before us. I trembled. There it was as I had known it—immense, mighty, in all its splendor...overcome, I bowed my head in silence.”</a:t>
            </a:r>
            <a:br>
              <a:rPr lang="en-US" sz="3600" dirty="0">
                <a:effectLst/>
              </a:rPr>
            </a:br>
            <a:r>
              <a:rPr lang="en-US" sz="3600" dirty="0">
                <a:effectLst/>
              </a:rPr>
              <a:t>–General Uzi </a:t>
            </a:r>
            <a:r>
              <a:rPr lang="en-US" sz="3600" dirty="0" err="1">
                <a:effectLst/>
              </a:rPr>
              <a:t>Narkiss</a:t>
            </a:r>
            <a:r>
              <a:rPr lang="en-US" sz="3600" dirty="0">
                <a:effectLst/>
              </a:rPr>
              <a:t>, Head of Central Command during the Six Day War</a:t>
            </a:r>
            <a:endParaRPr lang="en-US" sz="4400" dirty="0"/>
          </a:p>
        </p:txBody>
      </p:sp>
    </p:spTree>
    <p:extLst>
      <p:ext uri="{BB962C8B-B14F-4D97-AF65-F5344CB8AC3E}">
        <p14:creationId xmlns:p14="http://schemas.microsoft.com/office/powerpoint/2010/main" val="1696436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prophetic grid…</a:t>
            </a:r>
          </a:p>
        </p:txBody>
      </p:sp>
    </p:spTree>
    <p:extLst>
      <p:ext uri="{BB962C8B-B14F-4D97-AF65-F5344CB8AC3E}">
        <p14:creationId xmlns:p14="http://schemas.microsoft.com/office/powerpoint/2010/main" val="3382148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D25A235-87EE-4748-8D15-CF124CF0A5DC}"/>
              </a:ext>
            </a:extLst>
          </p:cNvPr>
          <p:cNvPicPr>
            <a:picLocks noChangeAspect="1"/>
          </p:cNvPicPr>
          <p:nvPr/>
        </p:nvPicPr>
        <p:blipFill>
          <a:blip r:embed="rId3"/>
          <a:stretch>
            <a:fillRect/>
          </a:stretch>
        </p:blipFill>
        <p:spPr>
          <a:xfrm>
            <a:off x="329697" y="0"/>
            <a:ext cx="1429256" cy="5143500"/>
          </a:xfrm>
          <a:prstGeom prst="rect">
            <a:avLst/>
          </a:prstGeom>
        </p:spPr>
      </p:pic>
    </p:spTree>
    <p:extLst>
      <p:ext uri="{BB962C8B-B14F-4D97-AF65-F5344CB8AC3E}">
        <p14:creationId xmlns:p14="http://schemas.microsoft.com/office/powerpoint/2010/main" val="3421754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A58A502-7DA4-4238-BD6C-F10C616A7BC4}"/>
              </a:ext>
            </a:extLst>
          </p:cNvPr>
          <p:cNvPicPr>
            <a:picLocks noChangeAspect="1"/>
          </p:cNvPicPr>
          <p:nvPr/>
        </p:nvPicPr>
        <p:blipFill>
          <a:blip r:embed="rId3"/>
          <a:stretch>
            <a:fillRect/>
          </a:stretch>
        </p:blipFill>
        <p:spPr>
          <a:xfrm>
            <a:off x="304800" y="10374"/>
            <a:ext cx="2790622" cy="5143500"/>
          </a:xfrm>
          <a:prstGeom prst="rect">
            <a:avLst/>
          </a:prstGeom>
        </p:spPr>
      </p:pic>
    </p:spTree>
    <p:extLst>
      <p:ext uri="{BB962C8B-B14F-4D97-AF65-F5344CB8AC3E}">
        <p14:creationId xmlns:p14="http://schemas.microsoft.com/office/powerpoint/2010/main" val="2754230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9660CA96-C8E8-444B-B2E3-8ACE53031BC2}"/>
              </a:ext>
            </a:extLst>
          </p:cNvPr>
          <p:cNvPicPr>
            <a:picLocks noChangeAspect="1"/>
          </p:cNvPicPr>
          <p:nvPr/>
        </p:nvPicPr>
        <p:blipFill>
          <a:blip r:embed="rId3"/>
          <a:stretch>
            <a:fillRect/>
          </a:stretch>
        </p:blipFill>
        <p:spPr>
          <a:xfrm>
            <a:off x="304800" y="-21313"/>
            <a:ext cx="4138345" cy="5143500"/>
          </a:xfrm>
          <a:prstGeom prst="rect">
            <a:avLst/>
          </a:prstGeom>
        </p:spPr>
      </p:pic>
    </p:spTree>
    <p:extLst>
      <p:ext uri="{BB962C8B-B14F-4D97-AF65-F5344CB8AC3E}">
        <p14:creationId xmlns:p14="http://schemas.microsoft.com/office/powerpoint/2010/main" val="3131476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2308BED-FF80-4B63-8B59-45CDECFD4C40}"/>
              </a:ext>
            </a:extLst>
          </p:cNvPr>
          <p:cNvPicPr>
            <a:picLocks noChangeAspect="1"/>
          </p:cNvPicPr>
          <p:nvPr/>
        </p:nvPicPr>
        <p:blipFill>
          <a:blip r:embed="rId3"/>
          <a:stretch>
            <a:fillRect/>
          </a:stretch>
        </p:blipFill>
        <p:spPr>
          <a:xfrm>
            <a:off x="304800" y="-19050"/>
            <a:ext cx="5534261" cy="5143500"/>
          </a:xfrm>
          <a:prstGeom prst="rect">
            <a:avLst/>
          </a:prstGeom>
        </p:spPr>
      </p:pic>
    </p:spTree>
    <p:extLst>
      <p:ext uri="{BB962C8B-B14F-4D97-AF65-F5344CB8AC3E}">
        <p14:creationId xmlns:p14="http://schemas.microsoft.com/office/powerpoint/2010/main" val="801223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DBB7875-DE71-428D-A75F-D6B6AF79E011}"/>
              </a:ext>
            </a:extLst>
          </p:cNvPr>
          <p:cNvPicPr>
            <a:picLocks noChangeAspect="1"/>
          </p:cNvPicPr>
          <p:nvPr/>
        </p:nvPicPr>
        <p:blipFill>
          <a:blip r:embed="rId3"/>
          <a:stretch>
            <a:fillRect/>
          </a:stretch>
        </p:blipFill>
        <p:spPr>
          <a:xfrm>
            <a:off x="277640" y="19050"/>
            <a:ext cx="6957786" cy="5143500"/>
          </a:xfrm>
          <a:prstGeom prst="rect">
            <a:avLst/>
          </a:prstGeom>
        </p:spPr>
      </p:pic>
    </p:spTree>
    <p:extLst>
      <p:ext uri="{BB962C8B-B14F-4D97-AF65-F5344CB8AC3E}">
        <p14:creationId xmlns:p14="http://schemas.microsoft.com/office/powerpoint/2010/main" val="974417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t> </a:t>
            </a:r>
          </a:p>
        </p:txBody>
      </p:sp>
      <p:graphicFrame>
        <p:nvGraphicFramePr>
          <p:cNvPr id="2" name="Table 1">
            <a:extLst>
              <a:ext uri="{FF2B5EF4-FFF2-40B4-BE49-F238E27FC236}">
                <a16:creationId xmlns:a16="http://schemas.microsoft.com/office/drawing/2014/main" id="{05F8D8AB-D875-46D7-8D0C-B8197E635DC2}"/>
              </a:ext>
            </a:extLst>
          </p:cNvPr>
          <p:cNvGraphicFramePr>
            <a:graphicFrameLocks noGrp="1"/>
          </p:cNvGraphicFramePr>
          <p:nvPr/>
        </p:nvGraphicFramePr>
        <p:xfrm>
          <a:off x="402036" y="1"/>
          <a:ext cx="8360969" cy="5140668"/>
        </p:xfrm>
        <a:graphic>
          <a:graphicData uri="http://schemas.openxmlformats.org/drawingml/2006/table">
            <a:tbl>
              <a:tblPr firstRow="1" bandRow="1">
                <a:tableStyleId>{5C22544A-7EE6-4342-B048-85BDC9FD1C3A}</a:tableStyleId>
              </a:tblPr>
              <a:tblGrid>
                <a:gridCol w="1426765">
                  <a:extLst>
                    <a:ext uri="{9D8B030D-6E8A-4147-A177-3AD203B41FA5}">
                      <a16:colId xmlns:a16="http://schemas.microsoft.com/office/drawing/2014/main" val="568057725"/>
                    </a:ext>
                  </a:extLst>
                </a:gridCol>
                <a:gridCol w="1374248">
                  <a:extLst>
                    <a:ext uri="{9D8B030D-6E8A-4147-A177-3AD203B41FA5}">
                      <a16:colId xmlns:a16="http://schemas.microsoft.com/office/drawing/2014/main" val="494325925"/>
                    </a:ext>
                  </a:extLst>
                </a:gridCol>
                <a:gridCol w="1389989">
                  <a:extLst>
                    <a:ext uri="{9D8B030D-6E8A-4147-A177-3AD203B41FA5}">
                      <a16:colId xmlns:a16="http://schemas.microsoft.com/office/drawing/2014/main" val="1867577796"/>
                    </a:ext>
                  </a:extLst>
                </a:gridCol>
                <a:gridCol w="1389989">
                  <a:extLst>
                    <a:ext uri="{9D8B030D-6E8A-4147-A177-3AD203B41FA5}">
                      <a16:colId xmlns:a16="http://schemas.microsoft.com/office/drawing/2014/main" val="3882423740"/>
                    </a:ext>
                  </a:extLst>
                </a:gridCol>
                <a:gridCol w="1389989">
                  <a:extLst>
                    <a:ext uri="{9D8B030D-6E8A-4147-A177-3AD203B41FA5}">
                      <a16:colId xmlns:a16="http://schemas.microsoft.com/office/drawing/2014/main" val="3182539967"/>
                    </a:ext>
                  </a:extLst>
                </a:gridCol>
                <a:gridCol w="1389989">
                  <a:extLst>
                    <a:ext uri="{9D8B030D-6E8A-4147-A177-3AD203B41FA5}">
                      <a16:colId xmlns:a16="http://schemas.microsoft.com/office/drawing/2014/main" val="2854858617"/>
                    </a:ext>
                  </a:extLst>
                </a:gridCol>
              </a:tblGrid>
              <a:tr h="1561123">
                <a:tc>
                  <a:txBody>
                    <a:bodyPr/>
                    <a:lstStyle/>
                    <a:p>
                      <a:r>
                        <a:rPr lang="en-US" b="1" dirty="0">
                          <a:solidFill>
                            <a:schemeClr val="tx1"/>
                          </a:solidFill>
                        </a:rPr>
                        <a:t>Passover/</a:t>
                      </a:r>
                    </a:p>
                    <a:p>
                      <a:r>
                        <a:rPr lang="en-US" b="1" dirty="0">
                          <a:solidFill>
                            <a:schemeClr val="tx1"/>
                          </a:solidFill>
                        </a:rPr>
                        <a:t>Matzah</a:t>
                      </a:r>
                    </a:p>
                    <a:p>
                      <a:endParaRPr lang="en-US" b="1" dirty="0">
                        <a:solidFill>
                          <a:schemeClr val="tx1"/>
                        </a:solidFill>
                      </a:endParaRPr>
                    </a:p>
                    <a:p>
                      <a:endParaRPr lang="en-US" sz="1400" b="1" dirty="0">
                        <a:solidFill>
                          <a:schemeClr val="tx1"/>
                        </a:solidFill>
                      </a:endParaRPr>
                    </a:p>
                    <a:p>
                      <a:r>
                        <a:rPr lang="en-US" sz="1400" b="1" dirty="0">
                          <a:solidFill>
                            <a:schemeClr val="tx1"/>
                          </a:solidFill>
                        </a:rPr>
                        <a:t>Vayikra/Lev 23.5-8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Firstfruits of Barley</a:t>
                      </a:r>
                    </a:p>
                    <a:p>
                      <a:r>
                        <a:rPr lang="en-US" b="1" dirty="0">
                          <a:solidFill>
                            <a:schemeClr val="tx1"/>
                          </a:solidFill>
                        </a:rPr>
                        <a:t>Omer count</a:t>
                      </a:r>
                    </a:p>
                    <a:p>
                      <a:pPr marL="0" marR="0" lvl="0" indent="0" algn="l" defTabSz="730887"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Vayikra/Lev 23.9-14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Shavuot</a:t>
                      </a:r>
                    </a:p>
                    <a:p>
                      <a:r>
                        <a:rPr lang="en-US" b="1" dirty="0">
                          <a:solidFill>
                            <a:schemeClr val="tx1"/>
                          </a:solidFill>
                        </a:rPr>
                        <a:t>Firstfruits of Wheat</a:t>
                      </a:r>
                    </a:p>
                    <a:p>
                      <a:endParaRPr lang="en-US" b="1" dirty="0">
                        <a:solidFill>
                          <a:schemeClr val="tx1"/>
                        </a:solidFill>
                      </a:endParaRPr>
                    </a:p>
                    <a:p>
                      <a:pPr marL="0" marR="0" lvl="0" indent="0" algn="l" defTabSz="730887"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Vayikra/Lev 23.15-22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rgbClr val="C00000"/>
                          </a:solidFill>
                        </a:rPr>
                        <a:t>Yom </a:t>
                      </a:r>
                      <a:r>
                        <a:rPr lang="en-US" b="1" dirty="0" err="1">
                          <a:solidFill>
                            <a:srgbClr val="C00000"/>
                          </a:solidFill>
                        </a:rPr>
                        <a:t>T’ruah</a:t>
                      </a:r>
                      <a:r>
                        <a:rPr lang="en-US" b="1" dirty="0">
                          <a:solidFill>
                            <a:srgbClr val="C00000"/>
                          </a:solidFill>
                        </a:rPr>
                        <a:t> /</a:t>
                      </a:r>
                    </a:p>
                    <a:p>
                      <a:r>
                        <a:rPr lang="en-US" b="1" dirty="0">
                          <a:solidFill>
                            <a:srgbClr val="C00000"/>
                          </a:solidFill>
                        </a:rPr>
                        <a:t>Rosh </a:t>
                      </a:r>
                      <a:r>
                        <a:rPr lang="en-US" b="1" dirty="0" err="1">
                          <a:solidFill>
                            <a:srgbClr val="C00000"/>
                          </a:solidFill>
                        </a:rPr>
                        <a:t>HaShanah</a:t>
                      </a:r>
                      <a:endParaRPr lang="en-US" b="1" dirty="0">
                        <a:solidFill>
                          <a:srgbClr val="C00000"/>
                        </a:solidFill>
                      </a:endParaRPr>
                    </a:p>
                    <a:p>
                      <a:pPr marL="0" marR="0" lvl="0" indent="0" algn="l" defTabSz="7308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Vayikra/Lev 23.23-25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30887" rtl="0" eaLnBrk="1" fontAlgn="auto" latinLnBrk="0" hangingPunct="1">
                        <a:lnSpc>
                          <a:spcPct val="100000"/>
                        </a:lnSpc>
                        <a:spcBef>
                          <a:spcPts val="0"/>
                        </a:spcBef>
                        <a:spcAft>
                          <a:spcPts val="0"/>
                        </a:spcAft>
                        <a:buClrTx/>
                        <a:buSzTx/>
                        <a:buFontTx/>
                        <a:buNone/>
                        <a:tabLst/>
                        <a:defRPr/>
                      </a:pPr>
                      <a:r>
                        <a:rPr lang="en-US" b="1" dirty="0">
                          <a:solidFill>
                            <a:schemeClr val="tx1"/>
                          </a:solidFill>
                        </a:rPr>
                        <a:t>Yom</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r>
                        <a:rPr lang="en-US" b="1" dirty="0">
                          <a:solidFill>
                            <a:schemeClr val="tx1"/>
                          </a:solidFill>
                        </a:rPr>
                        <a:t>Kippur</a:t>
                      </a:r>
                    </a:p>
                    <a:p>
                      <a:endParaRPr kumimoji="0" lang="en-US" sz="1800" b="1" i="0" u="none" strike="noStrike" kern="1200" cap="none" spc="0" normalizeH="0" baseline="0" noProof="0" dirty="0">
                        <a:ln>
                          <a:noFill/>
                        </a:ln>
                        <a:solidFill>
                          <a:srgbClr val="000000"/>
                        </a:solidFill>
                        <a:effectLst/>
                        <a:uLnTx/>
                        <a:uFillTx/>
                        <a:latin typeface="+mn-lt"/>
                        <a:ea typeface="+mn-ea"/>
                        <a:cs typeface="+mn-cs"/>
                      </a:endParaRPr>
                    </a:p>
                    <a:p>
                      <a:endParaRPr kumimoji="0" lang="en-US" sz="1800" b="1" i="0" u="none" strike="noStrike" kern="1200" cap="none" spc="0" normalizeH="0" baseline="0" noProof="0" dirty="0">
                        <a:ln>
                          <a:noFill/>
                        </a:ln>
                        <a:solidFill>
                          <a:srgbClr val="000000"/>
                        </a:solidFill>
                        <a:effectLst/>
                        <a:uLnTx/>
                        <a:uFillTx/>
                        <a:latin typeface="+mn-lt"/>
                        <a:ea typeface="+mn-ea"/>
                        <a:cs typeface="+mn-cs"/>
                      </a:endParaRPr>
                    </a:p>
                    <a:p>
                      <a:r>
                        <a:rPr kumimoji="0" lang="en-US" sz="1400" b="1" i="0" u="none" strike="noStrike" kern="1200" cap="none" spc="0" normalizeH="0" baseline="0" noProof="0" dirty="0">
                          <a:ln>
                            <a:noFill/>
                          </a:ln>
                          <a:solidFill>
                            <a:srgbClr val="000000"/>
                          </a:solidFill>
                          <a:effectLst/>
                          <a:uLnTx/>
                          <a:uFillTx/>
                          <a:latin typeface="+mn-lt"/>
                          <a:ea typeface="+mn-ea"/>
                          <a:cs typeface="+mn-cs"/>
                        </a:rPr>
                        <a:t>Vayikra/Lev 23.26-32</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 Sukkot</a:t>
                      </a:r>
                    </a:p>
                    <a:p>
                      <a:endParaRPr lang="en-US" b="1" dirty="0">
                        <a:solidFill>
                          <a:schemeClr val="tx1"/>
                        </a:solidFill>
                      </a:endParaRPr>
                    </a:p>
                    <a:p>
                      <a:endParaRPr kumimoji="0" lang="en-US" sz="1800" b="1" i="0" u="none" strike="noStrike" kern="1200" cap="none" spc="0" normalizeH="0" baseline="0" noProof="0" dirty="0">
                        <a:ln>
                          <a:noFill/>
                        </a:ln>
                        <a:solidFill>
                          <a:srgbClr val="000000"/>
                        </a:solidFill>
                        <a:effectLst/>
                        <a:uLnTx/>
                        <a:uFillTx/>
                        <a:latin typeface="+mn-lt"/>
                        <a:ea typeface="+mn-ea"/>
                        <a:cs typeface="+mn-cs"/>
                      </a:endParaRPr>
                    </a:p>
                    <a:p>
                      <a:endParaRPr kumimoji="0" lang="en-US" sz="1800" b="1" i="0" u="none" strike="noStrike" kern="1200" cap="none" spc="0" normalizeH="0" baseline="0" noProof="0" dirty="0">
                        <a:ln>
                          <a:noFill/>
                        </a:ln>
                        <a:solidFill>
                          <a:srgbClr val="000000"/>
                        </a:solidFill>
                        <a:effectLst/>
                        <a:uLnTx/>
                        <a:uFillTx/>
                        <a:latin typeface="+mn-lt"/>
                        <a:ea typeface="+mn-ea"/>
                        <a:cs typeface="+mn-cs"/>
                      </a:endParaRPr>
                    </a:p>
                    <a:p>
                      <a:r>
                        <a:rPr kumimoji="0" lang="en-US" sz="1400" b="1" i="0" u="none" strike="noStrike" kern="1200" cap="none" spc="0" normalizeH="0" baseline="0" noProof="0" dirty="0">
                          <a:ln>
                            <a:noFill/>
                          </a:ln>
                          <a:solidFill>
                            <a:srgbClr val="000000"/>
                          </a:solidFill>
                          <a:effectLst/>
                          <a:uLnTx/>
                          <a:uFillTx/>
                          <a:latin typeface="+mn-lt"/>
                          <a:ea typeface="+mn-ea"/>
                          <a:cs typeface="+mn-cs"/>
                        </a:rPr>
                        <a:t>Vayikra/Lev 23.33-43</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2512091"/>
                  </a:ext>
                </a:extLst>
              </a:tr>
              <a:tr h="1702561">
                <a:tc>
                  <a:txBody>
                    <a:bodyPr/>
                    <a:lstStyle/>
                    <a:p>
                      <a:r>
                        <a:rPr lang="en-US" b="1" dirty="0">
                          <a:solidFill>
                            <a:schemeClr val="tx1"/>
                          </a:solidFill>
                        </a:rPr>
                        <a:t>Egyptian </a:t>
                      </a:r>
                      <a:r>
                        <a:rPr lang="en-US" sz="1600" b="1" dirty="0">
                          <a:solidFill>
                            <a:schemeClr val="tx1"/>
                          </a:solidFill>
                        </a:rPr>
                        <a:t>Redemption</a:t>
                      </a:r>
                      <a:endParaRPr lang="en-US" b="1" dirty="0">
                        <a:solidFill>
                          <a:schemeClr val="tx1"/>
                        </a:solidFill>
                      </a:endParaRPr>
                    </a:p>
                    <a:p>
                      <a:r>
                        <a:rPr lang="en-US" b="1" dirty="0">
                          <a:solidFill>
                            <a:schemeClr val="tx1"/>
                          </a:solidFill>
                        </a:rPr>
                        <a:t>Lamb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New crop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Harvest /</a:t>
                      </a:r>
                    </a:p>
                    <a:p>
                      <a:r>
                        <a:rPr lang="en-US" b="1" dirty="0">
                          <a:solidFill>
                            <a:schemeClr val="tx1"/>
                          </a:solidFill>
                        </a:rPr>
                        <a:t>Torah at Sinai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Shofar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Atone-</a:t>
                      </a:r>
                      <a:r>
                        <a:rPr lang="en-US" b="1" dirty="0" err="1">
                          <a:solidFill>
                            <a:schemeClr val="tx1"/>
                          </a:solidFill>
                        </a:rPr>
                        <a:t>ment</a:t>
                      </a:r>
                      <a:r>
                        <a:rPr lang="en-US" b="1" dirty="0">
                          <a:solidFill>
                            <a:schemeClr val="tx1"/>
                          </a:solidFill>
                        </a:rPr>
                        <a:t> /</a:t>
                      </a:r>
                    </a:p>
                    <a:p>
                      <a:r>
                        <a:rPr lang="en-US" b="1" dirty="0">
                          <a:solidFill>
                            <a:schemeClr val="tx1"/>
                          </a:solidFill>
                        </a:rPr>
                        <a:t>Fasting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30887" rtl="0" eaLnBrk="1" fontAlgn="auto" latinLnBrk="0" hangingPunct="1">
                        <a:lnSpc>
                          <a:spcPct val="100000"/>
                        </a:lnSpc>
                        <a:spcBef>
                          <a:spcPts val="0"/>
                        </a:spcBef>
                        <a:spcAft>
                          <a:spcPts val="0"/>
                        </a:spcAft>
                        <a:buClrTx/>
                        <a:buSzTx/>
                        <a:buFontTx/>
                        <a:buNone/>
                        <a:tabLst/>
                        <a:defRPr/>
                      </a:pPr>
                      <a:r>
                        <a:rPr lang="en-US" b="1" dirty="0">
                          <a:solidFill>
                            <a:schemeClr val="tx1"/>
                          </a:solidFill>
                        </a:rPr>
                        <a:t>Celebrate</a:t>
                      </a:r>
                    </a:p>
                    <a:p>
                      <a:pPr marL="0" marR="0" lvl="0" indent="0" algn="l" defTabSz="730887" rtl="0" eaLnBrk="1" fontAlgn="auto" latinLnBrk="0" hangingPunct="1">
                        <a:lnSpc>
                          <a:spcPct val="100000"/>
                        </a:lnSpc>
                        <a:spcBef>
                          <a:spcPts val="0"/>
                        </a:spcBef>
                        <a:spcAft>
                          <a:spcPts val="0"/>
                        </a:spcAft>
                        <a:buClrTx/>
                        <a:buSzTx/>
                        <a:buFontTx/>
                        <a:buNone/>
                        <a:tabLst/>
                        <a:defRPr/>
                      </a:pPr>
                      <a:r>
                        <a:rPr lang="en-US" b="1" dirty="0">
                          <a:solidFill>
                            <a:schemeClr val="tx1"/>
                          </a:solidFill>
                        </a:rPr>
                        <a:t>Eat in Sukkah</a:t>
                      </a:r>
                    </a:p>
                    <a:p>
                      <a:r>
                        <a:rPr lang="en-US" b="1" dirty="0">
                          <a:solidFill>
                            <a:schemeClr val="tx1"/>
                          </a:solidFill>
                        </a:rPr>
                        <a:t>Wave</a:t>
                      </a:r>
                    </a:p>
                    <a:p>
                      <a:r>
                        <a:rPr lang="en-US" b="1" dirty="0">
                          <a:solidFill>
                            <a:schemeClr val="tx1"/>
                          </a:solidFill>
                        </a:rPr>
                        <a:t>4 species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8789067"/>
                  </a:ext>
                </a:extLst>
              </a:tr>
              <a:tr h="1064100">
                <a:tc>
                  <a:txBody>
                    <a:bodyPr/>
                    <a:lstStyle/>
                    <a:p>
                      <a:r>
                        <a:rPr lang="en-US" b="1" dirty="0" err="1">
                          <a:solidFill>
                            <a:schemeClr val="tx1"/>
                          </a:solidFill>
                        </a:rPr>
                        <a:t>Yeshua’s</a:t>
                      </a:r>
                      <a:endParaRPr lang="en-US" b="1" dirty="0">
                        <a:solidFill>
                          <a:schemeClr val="tx1"/>
                        </a:solidFill>
                      </a:endParaRPr>
                    </a:p>
                    <a:p>
                      <a:r>
                        <a:rPr lang="en-US" b="1" dirty="0">
                          <a:solidFill>
                            <a:schemeClr val="tx1"/>
                          </a:solidFill>
                        </a:rPr>
                        <a:t>Sacrifice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Messiah’s</a:t>
                      </a:r>
                    </a:p>
                    <a:p>
                      <a:r>
                        <a:rPr lang="en-US" b="1" dirty="0" err="1">
                          <a:solidFill>
                            <a:schemeClr val="tx1"/>
                          </a:solidFill>
                        </a:rPr>
                        <a:t>Resurrec-tion</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Ruakh given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Gathering</a:t>
                      </a:r>
                    </a:p>
                    <a:p>
                      <a:r>
                        <a:rPr lang="en-US" b="1" dirty="0">
                          <a:solidFill>
                            <a:schemeClr val="tx1"/>
                          </a:solidFill>
                        </a:rPr>
                        <a:t>Judgment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Plagues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Celebrate</a:t>
                      </a:r>
                    </a:p>
                    <a:p>
                      <a:r>
                        <a:rPr lang="en-US" b="1" dirty="0">
                          <a:solidFill>
                            <a:schemeClr val="tx1"/>
                          </a:solidFill>
                        </a:rPr>
                        <a:t>Kingdom!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8126236"/>
                  </a:ext>
                </a:extLst>
              </a:tr>
              <a:tr h="758567">
                <a:tc>
                  <a:txBody>
                    <a:bodyPr/>
                    <a:lstStyle/>
                    <a:p>
                      <a:r>
                        <a:rPr lang="en-US" b="1" dirty="0">
                          <a:solidFill>
                            <a:schemeClr val="tx1"/>
                          </a:solidFill>
                        </a:rPr>
                        <a:t>Fulfilled on the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30887" rtl="0" eaLnBrk="1" fontAlgn="auto" latinLnBrk="0" hangingPunct="1">
                        <a:lnSpc>
                          <a:spcPct val="100000"/>
                        </a:lnSpc>
                        <a:spcBef>
                          <a:spcPts val="0"/>
                        </a:spcBef>
                        <a:spcAft>
                          <a:spcPts val="0"/>
                        </a:spcAft>
                        <a:buClrTx/>
                        <a:buSzTx/>
                        <a:buFontTx/>
                        <a:buNone/>
                        <a:tabLst/>
                        <a:defRPr/>
                      </a:pPr>
                      <a:r>
                        <a:rPr lang="en-US" b="1" dirty="0">
                          <a:solidFill>
                            <a:schemeClr val="tx1"/>
                          </a:solidFill>
                        </a:rPr>
                        <a:t>Fulfilled on the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30887" rtl="0" eaLnBrk="1" fontAlgn="auto" latinLnBrk="0" hangingPunct="1">
                        <a:lnSpc>
                          <a:spcPct val="100000"/>
                        </a:lnSpc>
                        <a:spcBef>
                          <a:spcPts val="0"/>
                        </a:spcBef>
                        <a:spcAft>
                          <a:spcPts val="0"/>
                        </a:spcAft>
                        <a:buClrTx/>
                        <a:buSzTx/>
                        <a:buFontTx/>
                        <a:buNone/>
                        <a:tabLst/>
                        <a:defRPr/>
                      </a:pPr>
                      <a:r>
                        <a:rPr lang="en-US" b="1" dirty="0">
                          <a:solidFill>
                            <a:schemeClr val="tx1"/>
                          </a:solidFill>
                        </a:rPr>
                        <a:t>Fulfilled on the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To be fulfilled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To be fulfilled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solidFill>
                            <a:schemeClr val="tx1"/>
                          </a:solidFill>
                        </a:rPr>
                        <a:t>To be fulfilled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8000800"/>
                  </a:ext>
                </a:extLst>
              </a:tr>
            </a:tbl>
          </a:graphicData>
        </a:graphic>
      </p:graphicFrame>
    </p:spTree>
    <p:extLst>
      <p:ext uri="{BB962C8B-B14F-4D97-AF65-F5344CB8AC3E}">
        <p14:creationId xmlns:p14="http://schemas.microsoft.com/office/powerpoint/2010/main" val="3460669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cs typeface="David" panose="020E0502060401010101" pitchFamily="34" charset="-79"/>
              </a:rPr>
              <a:t>Will Messiah Yeshua return today [Monday night to </a:t>
            </a:r>
            <a:r>
              <a:rPr lang="en-US" dirty="0" err="1">
                <a:cs typeface="David" panose="020E0502060401010101" pitchFamily="34" charset="-79"/>
              </a:rPr>
              <a:t>Wednesay</a:t>
            </a:r>
            <a:r>
              <a:rPr lang="en-US" dirty="0">
                <a:cs typeface="David" panose="020E0502060401010101" pitchFamily="34" charset="-79"/>
              </a:rPr>
              <a:t> = Yom Sheni </a:t>
            </a:r>
            <a:r>
              <a:rPr lang="he-IL" sz="4400" b="1" dirty="0">
                <a:cs typeface="David" panose="020E0502060401010101" pitchFamily="34" charset="-79"/>
              </a:rPr>
              <a:t>יום שני</a:t>
            </a:r>
            <a:r>
              <a:rPr lang="en-US" dirty="0">
                <a:cs typeface="David" panose="020E0502060401010101" pitchFamily="34" charset="-79"/>
              </a:rPr>
              <a:t> in Hebrew reckoning.]</a:t>
            </a:r>
            <a:endParaRPr lang="he-IL" dirty="0">
              <a:cs typeface="David" panose="020E0502060401010101" pitchFamily="34" charset="-79"/>
            </a:endParaRPr>
          </a:p>
          <a:p>
            <a:pPr algn="l"/>
            <a:r>
              <a:rPr lang="en-US" dirty="0">
                <a:cs typeface="David" panose="020E0502060401010101" pitchFamily="34" charset="-79"/>
              </a:rPr>
              <a:t>Apparently, it’s up to us, at least in part!  </a:t>
            </a:r>
          </a:p>
        </p:txBody>
      </p:sp>
    </p:spTree>
    <p:extLst>
      <p:ext uri="{BB962C8B-B14F-4D97-AF65-F5344CB8AC3E}">
        <p14:creationId xmlns:p14="http://schemas.microsoft.com/office/powerpoint/2010/main" val="2122497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baseline="30000" dirty="0"/>
              <a:t>2 </a:t>
            </a:r>
            <a:r>
              <a:rPr lang="en-US" baseline="30000" dirty="0" err="1"/>
              <a:t>Kefa</a:t>
            </a:r>
            <a:r>
              <a:rPr lang="en-US" baseline="30000" dirty="0"/>
              <a:t>/Peter 3.10-14 </a:t>
            </a:r>
            <a:r>
              <a:rPr lang="en-US" dirty="0"/>
              <a:t>However, the Day of the Lord will come “like a thief.” On that Day the heavens will disappear with a roar, the </a:t>
            </a:r>
            <a:r>
              <a:rPr lang="en-US" dirty="0">
                <a:solidFill>
                  <a:srgbClr val="FFFF99"/>
                </a:solidFill>
              </a:rPr>
              <a:t>elements will melt and disintegrate</a:t>
            </a:r>
            <a:r>
              <a:rPr lang="en-US" dirty="0"/>
              <a:t>, and the earth and everything in it will be burned up. </a:t>
            </a:r>
          </a:p>
        </p:txBody>
      </p:sp>
    </p:spTree>
    <p:extLst>
      <p:ext uri="{BB962C8B-B14F-4D97-AF65-F5344CB8AC3E}">
        <p14:creationId xmlns:p14="http://schemas.microsoft.com/office/powerpoint/2010/main" val="3143188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lnSpcReduction="10000"/>
          </a:bodyPr>
          <a:lstStyle/>
          <a:p>
            <a:pPr algn="l"/>
            <a:r>
              <a:rPr lang="en-US" baseline="30000" dirty="0"/>
              <a:t>2 </a:t>
            </a:r>
            <a:r>
              <a:rPr lang="en-US" baseline="30000" dirty="0" err="1"/>
              <a:t>Kefa</a:t>
            </a:r>
            <a:r>
              <a:rPr lang="en-US" baseline="30000" dirty="0"/>
              <a:t>/Peter 3.10-14 </a:t>
            </a:r>
            <a:r>
              <a:rPr lang="en-US" dirty="0"/>
              <a:t>Since everything is going to be destroyed like this, what kind of people should you be? You should lead holy and godly lives, as you wait for the Day of God and </a:t>
            </a:r>
            <a:r>
              <a:rPr lang="en-US" dirty="0">
                <a:solidFill>
                  <a:srgbClr val="FFFF99"/>
                </a:solidFill>
              </a:rPr>
              <a:t>work to hasten its coming</a:t>
            </a:r>
            <a:r>
              <a:rPr lang="en-US" dirty="0"/>
              <a:t>. That Day will bring on the destruction of the heavens by fire, </a:t>
            </a:r>
          </a:p>
        </p:txBody>
      </p:sp>
    </p:spTree>
    <p:extLst>
      <p:ext uri="{BB962C8B-B14F-4D97-AF65-F5344CB8AC3E}">
        <p14:creationId xmlns:p14="http://schemas.microsoft.com/office/powerpoint/2010/main" val="384281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In the 1960’s and 70’s, the liberation of Jerusalem was so breathtaking that we all had our seatbelts fastened, expecting Yeshua momentarily.</a:t>
            </a:r>
          </a:p>
        </p:txBody>
      </p:sp>
    </p:spTree>
    <p:extLst>
      <p:ext uri="{BB962C8B-B14F-4D97-AF65-F5344CB8AC3E}">
        <p14:creationId xmlns:p14="http://schemas.microsoft.com/office/powerpoint/2010/main" val="563140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baseline="30000" dirty="0"/>
              <a:t>2 </a:t>
            </a:r>
            <a:r>
              <a:rPr lang="en-US" baseline="30000" dirty="0" err="1"/>
              <a:t>Kefa</a:t>
            </a:r>
            <a:r>
              <a:rPr lang="en-US" baseline="30000" dirty="0"/>
              <a:t>/Peter 3.10-14 </a:t>
            </a:r>
            <a:r>
              <a:rPr lang="en-US" dirty="0"/>
              <a:t>and the </a:t>
            </a:r>
            <a:r>
              <a:rPr lang="en-US" dirty="0">
                <a:solidFill>
                  <a:srgbClr val="FFFF99"/>
                </a:solidFill>
              </a:rPr>
              <a:t>elements will melt from the heat</a:t>
            </a:r>
            <a:r>
              <a:rPr lang="en-US" dirty="0"/>
              <a:t>; but we, following along with his promise, wait for new heavens and a new earth, in which righteousness will be at home. Therefore, dear friends, as you look for these things, </a:t>
            </a:r>
          </a:p>
        </p:txBody>
      </p:sp>
    </p:spTree>
    <p:extLst>
      <p:ext uri="{BB962C8B-B14F-4D97-AF65-F5344CB8AC3E}">
        <p14:creationId xmlns:p14="http://schemas.microsoft.com/office/powerpoint/2010/main" val="104757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baseline="30000" dirty="0"/>
              <a:t>2 </a:t>
            </a:r>
            <a:r>
              <a:rPr lang="en-US" baseline="30000" dirty="0" err="1"/>
              <a:t>Kefa</a:t>
            </a:r>
            <a:r>
              <a:rPr lang="en-US" baseline="30000" dirty="0"/>
              <a:t>/Peter 3.10-14  </a:t>
            </a:r>
            <a:r>
              <a:rPr lang="en-US" dirty="0"/>
              <a:t>do </a:t>
            </a:r>
            <a:r>
              <a:rPr lang="en-US" dirty="0">
                <a:solidFill>
                  <a:srgbClr val="FFFF99"/>
                </a:solidFill>
              </a:rPr>
              <a:t>everything</a:t>
            </a:r>
            <a:r>
              <a:rPr lang="en-US" dirty="0"/>
              <a:t> you can to be found by him without spot or defect and at peace.</a:t>
            </a:r>
          </a:p>
          <a:p>
            <a:pPr algn="l"/>
            <a:endParaRPr lang="en-US" dirty="0"/>
          </a:p>
          <a:p>
            <a:pPr algn="l"/>
            <a:r>
              <a:rPr lang="en-US" dirty="0"/>
              <a:t>“as you wait for the Day of God and </a:t>
            </a:r>
            <a:r>
              <a:rPr lang="en-US" dirty="0">
                <a:solidFill>
                  <a:srgbClr val="FFFF99"/>
                </a:solidFill>
              </a:rPr>
              <a:t>work to </a:t>
            </a:r>
            <a:r>
              <a:rPr lang="en-US" u="sng" dirty="0">
                <a:solidFill>
                  <a:srgbClr val="FFFF99"/>
                </a:solidFill>
              </a:rPr>
              <a:t>hasten</a:t>
            </a:r>
            <a:r>
              <a:rPr lang="en-US" dirty="0">
                <a:solidFill>
                  <a:srgbClr val="FFFF99"/>
                </a:solidFill>
              </a:rPr>
              <a:t> its coming</a:t>
            </a:r>
            <a:r>
              <a:rPr lang="en-US" dirty="0"/>
              <a:t>.”</a:t>
            </a:r>
          </a:p>
          <a:p>
            <a:pPr algn="l"/>
            <a:r>
              <a:rPr lang="en-US" u="sng" dirty="0"/>
              <a:t>Hasten</a:t>
            </a:r>
            <a:r>
              <a:rPr lang="en-US" dirty="0"/>
              <a:t>??</a:t>
            </a:r>
          </a:p>
        </p:txBody>
      </p:sp>
    </p:spTree>
    <p:extLst>
      <p:ext uri="{BB962C8B-B14F-4D97-AF65-F5344CB8AC3E}">
        <p14:creationId xmlns:p14="http://schemas.microsoft.com/office/powerpoint/2010/main" val="3934642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DB3D52-26EF-496B-96AE-090F8E3DA6C6}"/>
              </a:ext>
            </a:extLst>
          </p:cNvPr>
          <p:cNvPicPr>
            <a:picLocks noChangeAspect="1"/>
          </p:cNvPicPr>
          <p:nvPr/>
        </p:nvPicPr>
        <p:blipFill>
          <a:blip r:embed="rId3"/>
          <a:stretch>
            <a:fillRect/>
          </a:stretch>
        </p:blipFill>
        <p:spPr>
          <a:xfrm>
            <a:off x="2438400" y="-19430"/>
            <a:ext cx="4267200" cy="5182360"/>
          </a:xfrm>
          <a:prstGeom prst="rect">
            <a:avLst/>
          </a:prstGeom>
        </p:spPr>
      </p:pic>
      <p:sp>
        <p:nvSpPr>
          <p:cNvPr id="839682" name="Rectangle 2"/>
          <p:cNvSpPr>
            <a:spLocks noGrp="1" noChangeArrowheads="1"/>
          </p:cNvSpPr>
          <p:nvPr>
            <p:ph type="subTitle" idx="1"/>
          </p:nvPr>
        </p:nvSpPr>
        <p:spPr>
          <a:xfrm>
            <a:off x="402035" y="0"/>
            <a:ext cx="8266774" cy="5143500"/>
          </a:xfrm>
        </p:spPr>
        <p:txBody>
          <a:bodyPr>
            <a:normAutofit/>
          </a:bodyPr>
          <a:lstStyle/>
          <a:p>
            <a:pPr algn="l"/>
            <a:r>
              <a:rPr lang="he-IL" dirty="0"/>
              <a:t>  </a:t>
            </a:r>
            <a:endParaRPr lang="en-US" dirty="0"/>
          </a:p>
        </p:txBody>
      </p:sp>
    </p:spTree>
    <p:extLst>
      <p:ext uri="{BB962C8B-B14F-4D97-AF65-F5344CB8AC3E}">
        <p14:creationId xmlns:p14="http://schemas.microsoft.com/office/powerpoint/2010/main" val="911322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t>19</a:t>
            </a:r>
            <a:r>
              <a:rPr lang="en-US" baseline="30000" dirty="0"/>
              <a:t>th</a:t>
            </a:r>
            <a:r>
              <a:rPr lang="en-US" dirty="0"/>
              <a:t> century Messianic Jewish luminary and scholar, Rabbi </a:t>
            </a:r>
            <a:r>
              <a:rPr lang="en-US" dirty="0" err="1"/>
              <a:t>Yechiel</a:t>
            </a:r>
            <a:r>
              <a:rPr lang="en-US" dirty="0"/>
              <a:t> </a:t>
            </a:r>
            <a:r>
              <a:rPr lang="en-US" dirty="0" err="1"/>
              <a:t>Tzvi</a:t>
            </a:r>
            <a:r>
              <a:rPr lang="en-US" dirty="0"/>
              <a:t> Lichtenstein, born into a Chasidic family in 1831 Bessarabia (Moldavia)...He purchased a Hebrew edition of the New Testament, </a:t>
            </a:r>
          </a:p>
        </p:txBody>
      </p:sp>
    </p:spTree>
    <p:extLst>
      <p:ext uri="{BB962C8B-B14F-4D97-AF65-F5344CB8AC3E}">
        <p14:creationId xmlns:p14="http://schemas.microsoft.com/office/powerpoint/2010/main" val="4034493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t>became convinced about Yeshua, and persuaded a small circle of young men to join him.</a:t>
            </a:r>
          </a:p>
          <a:p>
            <a:pPr algn="l"/>
            <a:r>
              <a:rPr lang="en-US" dirty="0"/>
              <a:t>On the present verse </a:t>
            </a:r>
            <a:r>
              <a:rPr lang="en-US" dirty="0" err="1"/>
              <a:t>Yechiel</a:t>
            </a:r>
            <a:r>
              <a:rPr lang="en-US" dirty="0"/>
              <a:t> Lichtenstein writes:</a:t>
            </a:r>
            <a:r>
              <a:rPr lang="he-IL" dirty="0"/>
              <a:t> </a:t>
            </a:r>
            <a:r>
              <a:rPr lang="en-US" dirty="0"/>
              <a:t>"</a:t>
            </a:r>
            <a:r>
              <a:rPr lang="en-US" dirty="0" err="1"/>
              <a:t>Kefa</a:t>
            </a:r>
            <a:r>
              <a:rPr lang="en-US" dirty="0"/>
              <a:t> says the believers can hasten the Day.</a:t>
            </a:r>
          </a:p>
        </p:txBody>
      </p:sp>
    </p:spTree>
    <p:extLst>
      <p:ext uri="{BB962C8B-B14F-4D97-AF65-F5344CB8AC3E}">
        <p14:creationId xmlns:p14="http://schemas.microsoft.com/office/powerpoint/2010/main" val="4041025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t>In the Talmud compare </a:t>
            </a:r>
            <a:r>
              <a:rPr lang="en-US" sz="2400" dirty="0"/>
              <a:t>Sanhedrin 98a, which applies Isaiah 60:22 </a:t>
            </a:r>
            <a:r>
              <a:rPr lang="en-US" dirty="0"/>
              <a:t>('I, Adonai, will hasten it in its time') to the Messiah's coming:</a:t>
            </a:r>
            <a:r>
              <a:rPr lang="he-IL" dirty="0"/>
              <a:t>  </a:t>
            </a:r>
            <a:r>
              <a:rPr lang="en-US" dirty="0"/>
              <a:t>God means, “If they deserve him, I will hasten it: but if they do not deserve him, his coming will be in its time.”””</a:t>
            </a:r>
          </a:p>
        </p:txBody>
      </p:sp>
    </p:spTree>
    <p:extLst>
      <p:ext uri="{BB962C8B-B14F-4D97-AF65-F5344CB8AC3E}">
        <p14:creationId xmlns:p14="http://schemas.microsoft.com/office/powerpoint/2010/main" val="3797988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fontScale="92500" lnSpcReduction="20000"/>
          </a:bodyPr>
          <a:lstStyle/>
          <a:p>
            <a:pPr algn="l"/>
            <a:r>
              <a:rPr lang="en-US" dirty="0"/>
              <a:t>David Stern quotes a number of Hasidic legends about expediting the coming of Messiah.</a:t>
            </a:r>
          </a:p>
          <a:p>
            <a:pPr algn="l"/>
            <a:r>
              <a:rPr lang="en-US" dirty="0"/>
              <a:t>And finally, again the Talmud:</a:t>
            </a:r>
            <a:br>
              <a:rPr lang="en-US" dirty="0"/>
            </a:br>
            <a:r>
              <a:rPr lang="en-US" dirty="0"/>
              <a:t>"</a:t>
            </a:r>
            <a:r>
              <a:rPr lang="en-US" dirty="0" err="1"/>
              <a:t>Rav</a:t>
            </a:r>
            <a:r>
              <a:rPr lang="en-US" dirty="0"/>
              <a:t> said, 'All the forecast dates [for redemption] have come and gone. Now the matter [of when the Messiah will come] depends only on repentance and good deeds.’” </a:t>
            </a:r>
            <a:r>
              <a:rPr lang="en-US" sz="2200" dirty="0"/>
              <a:t>(Sanhedrin 97b).</a:t>
            </a:r>
            <a:r>
              <a:rPr lang="en-US" dirty="0"/>
              <a:t> ﻿</a:t>
            </a:r>
          </a:p>
        </p:txBody>
      </p:sp>
    </p:spTree>
    <p:extLst>
      <p:ext uri="{BB962C8B-B14F-4D97-AF65-F5344CB8AC3E}">
        <p14:creationId xmlns:p14="http://schemas.microsoft.com/office/powerpoint/2010/main" val="3147568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t>“as you wait for the Day of God and </a:t>
            </a:r>
            <a:r>
              <a:rPr lang="en-US" dirty="0">
                <a:solidFill>
                  <a:srgbClr val="FFFF99"/>
                </a:solidFill>
              </a:rPr>
              <a:t>work to </a:t>
            </a:r>
            <a:r>
              <a:rPr lang="en-US" u="sng" dirty="0">
                <a:solidFill>
                  <a:srgbClr val="FFFF99"/>
                </a:solidFill>
              </a:rPr>
              <a:t>hasten</a:t>
            </a:r>
            <a:r>
              <a:rPr lang="en-US" dirty="0">
                <a:solidFill>
                  <a:srgbClr val="FFFF99"/>
                </a:solidFill>
              </a:rPr>
              <a:t> its coming</a:t>
            </a:r>
            <a:r>
              <a:rPr lang="en-US" dirty="0"/>
              <a:t>.”</a:t>
            </a:r>
          </a:p>
          <a:p>
            <a:pPr algn="l"/>
            <a:endParaRPr lang="en-US" dirty="0"/>
          </a:p>
          <a:p>
            <a:pPr algn="l"/>
            <a:r>
              <a:rPr lang="en-US" dirty="0"/>
              <a:t>We can </a:t>
            </a:r>
            <a:r>
              <a:rPr lang="en-US" u="sng" dirty="0"/>
              <a:t>hasten</a:t>
            </a:r>
            <a:r>
              <a:rPr lang="en-US" dirty="0"/>
              <a:t> [by implication </a:t>
            </a:r>
            <a:r>
              <a:rPr lang="en-US" u="sng" dirty="0"/>
              <a:t>delay</a:t>
            </a:r>
            <a:r>
              <a:rPr lang="en-US" dirty="0"/>
              <a:t>] the return of Messiah.</a:t>
            </a:r>
          </a:p>
        </p:txBody>
      </p:sp>
    </p:spTree>
    <p:extLst>
      <p:ext uri="{BB962C8B-B14F-4D97-AF65-F5344CB8AC3E}">
        <p14:creationId xmlns:p14="http://schemas.microsoft.com/office/powerpoint/2010/main" val="1737042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cs typeface="David" panose="020E0502060401010101" pitchFamily="34" charset="-79"/>
              </a:rPr>
              <a:t>Will Messiah Yeshua return today [Monday night to Wednesday = Yom Sheni </a:t>
            </a:r>
            <a:r>
              <a:rPr lang="he-IL" sz="4400" b="1" dirty="0">
                <a:cs typeface="David" panose="020E0502060401010101" pitchFamily="34" charset="-79"/>
              </a:rPr>
              <a:t>יום שני</a:t>
            </a:r>
            <a:r>
              <a:rPr lang="en-US" dirty="0">
                <a:cs typeface="David" panose="020E0502060401010101" pitchFamily="34" charset="-79"/>
              </a:rPr>
              <a:t> in Hebrew reckoning.]</a:t>
            </a:r>
            <a:endParaRPr lang="he-IL" dirty="0">
              <a:cs typeface="David" panose="020E0502060401010101" pitchFamily="34" charset="-79"/>
            </a:endParaRPr>
          </a:p>
          <a:p>
            <a:pPr algn="l"/>
            <a:r>
              <a:rPr lang="en-US" dirty="0">
                <a:cs typeface="David" panose="020E0502060401010101" pitchFamily="34" charset="-79"/>
              </a:rPr>
              <a:t>Apparently, it’s up to us, at least in part.</a:t>
            </a:r>
          </a:p>
        </p:txBody>
      </p:sp>
    </p:spTree>
    <p:extLst>
      <p:ext uri="{BB962C8B-B14F-4D97-AF65-F5344CB8AC3E}">
        <p14:creationId xmlns:p14="http://schemas.microsoft.com/office/powerpoint/2010/main" val="37129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t>Applications:</a:t>
            </a:r>
          </a:p>
          <a:p>
            <a:pPr marL="514350" indent="-514350" algn="l">
              <a:buFont typeface="+mj-lt"/>
              <a:buAutoNum type="arabicPeriod"/>
            </a:pPr>
            <a:r>
              <a:rPr lang="en-US" dirty="0"/>
              <a:t>Every time you click on that licentious image on screen, you delay his coming.</a:t>
            </a:r>
          </a:p>
        </p:txBody>
      </p:sp>
    </p:spTree>
    <p:extLst>
      <p:ext uri="{BB962C8B-B14F-4D97-AF65-F5344CB8AC3E}">
        <p14:creationId xmlns:p14="http://schemas.microsoft.com/office/powerpoint/2010/main" val="69233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266318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50269A-7C56-45A4-93BC-FEFECFDF2709}"/>
              </a:ext>
            </a:extLst>
          </p:cNvPr>
          <p:cNvPicPr>
            <a:picLocks noChangeAspect="1"/>
          </p:cNvPicPr>
          <p:nvPr/>
        </p:nvPicPr>
        <p:blipFill>
          <a:blip r:embed="rId3"/>
          <a:stretch>
            <a:fillRect/>
          </a:stretch>
        </p:blipFill>
        <p:spPr>
          <a:xfrm>
            <a:off x="4114800" y="1"/>
            <a:ext cx="3657600" cy="5089793"/>
          </a:xfrm>
          <a:prstGeom prst="rect">
            <a:avLst/>
          </a:prstGeom>
        </p:spPr>
      </p:pic>
      <p:sp>
        <p:nvSpPr>
          <p:cNvPr id="839682" name="Rectangle 2"/>
          <p:cNvSpPr>
            <a:spLocks noGrp="1" noChangeArrowheads="1"/>
          </p:cNvSpPr>
          <p:nvPr>
            <p:ph type="subTitle" idx="1"/>
          </p:nvPr>
        </p:nvSpPr>
        <p:spPr>
          <a:xfrm>
            <a:off x="438613" y="0"/>
            <a:ext cx="8266774" cy="5143500"/>
          </a:xfrm>
        </p:spPr>
        <p:txBody>
          <a:bodyPr>
            <a:normAutofit/>
          </a:bodyPr>
          <a:lstStyle/>
          <a:p>
            <a:pPr algn="l"/>
            <a:r>
              <a:rPr lang="en-US" dirty="0"/>
              <a:t>Frequent type</a:t>
            </a:r>
          </a:p>
          <a:p>
            <a:pPr algn="l"/>
            <a:r>
              <a:rPr lang="en-US" dirty="0"/>
              <a:t>of sidebar in </a:t>
            </a:r>
          </a:p>
          <a:p>
            <a:pPr algn="l"/>
            <a:r>
              <a:rPr lang="en-US" dirty="0"/>
              <a:t>news articles:</a:t>
            </a:r>
          </a:p>
          <a:p>
            <a:pPr algn="l"/>
            <a:r>
              <a:rPr lang="en-US" dirty="0"/>
              <a:t>Curious?</a:t>
            </a:r>
          </a:p>
          <a:p>
            <a:pPr algn="l"/>
            <a:r>
              <a:rPr lang="en-US" dirty="0"/>
              <a:t>~Woodstock</a:t>
            </a:r>
          </a:p>
          <a:p>
            <a:pPr algn="l"/>
            <a:r>
              <a:rPr lang="en-US" dirty="0"/>
              <a:t>~WW II</a:t>
            </a:r>
          </a:p>
          <a:p>
            <a:pPr algn="l"/>
            <a:endParaRPr lang="en-US" dirty="0"/>
          </a:p>
        </p:txBody>
      </p:sp>
    </p:spTree>
    <p:extLst>
      <p:ext uri="{BB962C8B-B14F-4D97-AF65-F5344CB8AC3E}">
        <p14:creationId xmlns:p14="http://schemas.microsoft.com/office/powerpoint/2010/main" val="23780325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cs typeface="David" panose="020E0502060401010101" pitchFamily="34" charset="-79"/>
              </a:rPr>
              <a:t>2. Every generous act of giving, tithing, blessing hastens His coming.</a:t>
            </a:r>
          </a:p>
        </p:txBody>
      </p:sp>
    </p:spTree>
    <p:extLst>
      <p:ext uri="{BB962C8B-B14F-4D97-AF65-F5344CB8AC3E}">
        <p14:creationId xmlns:p14="http://schemas.microsoft.com/office/powerpoint/2010/main" val="40413201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cs typeface="David" panose="020E0502060401010101" pitchFamily="34" charset="-79"/>
              </a:rPr>
              <a:t>3. Every kind, unselfish deed and word done to others, especially needy or difficult people, expedites His return.</a:t>
            </a:r>
          </a:p>
          <a:p>
            <a:pPr algn="l"/>
            <a:r>
              <a:rPr lang="en-US" dirty="0">
                <a:cs typeface="David" panose="020E0502060401010101" pitchFamily="34" charset="-79"/>
              </a:rPr>
              <a:t>4. Every act of service to the community, </a:t>
            </a:r>
            <a:r>
              <a:rPr lang="en-US" dirty="0" err="1">
                <a:cs typeface="David" panose="020E0502060401010101" pitchFamily="34" charset="-79"/>
              </a:rPr>
              <a:t>oneg</a:t>
            </a:r>
            <a:r>
              <a:rPr lang="en-US" dirty="0">
                <a:cs typeface="David" panose="020E0502060401010101" pitchFamily="34" charset="-79"/>
              </a:rPr>
              <a:t> food, cleanup, ushering, hastens His return.</a:t>
            </a:r>
          </a:p>
        </p:txBody>
      </p:sp>
    </p:spTree>
    <p:extLst>
      <p:ext uri="{BB962C8B-B14F-4D97-AF65-F5344CB8AC3E}">
        <p14:creationId xmlns:p14="http://schemas.microsoft.com/office/powerpoint/2010/main" val="2569401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t>5. Every time you follow a Ruakh prompt to share your redemptive faith in Messiah, you hasten his coming.  So, our people will say, “</a:t>
            </a:r>
            <a:r>
              <a:rPr lang="en-US" dirty="0" err="1"/>
              <a:t>Barukh</a:t>
            </a:r>
            <a:r>
              <a:rPr lang="en-US" dirty="0"/>
              <a:t> </a:t>
            </a:r>
            <a:r>
              <a:rPr lang="en-US" dirty="0" err="1"/>
              <a:t>HaBa</a:t>
            </a:r>
            <a:r>
              <a:rPr lang="en-US" dirty="0"/>
              <a:t> </a:t>
            </a:r>
            <a:r>
              <a:rPr lang="en-US" dirty="0" err="1"/>
              <a:t>b’Shem</a:t>
            </a:r>
            <a:r>
              <a:rPr lang="en-US" dirty="0"/>
              <a:t> </a:t>
            </a:r>
            <a:r>
              <a:rPr lang="en-US" dirty="0" err="1"/>
              <a:t>Adoni</a:t>
            </a:r>
            <a:r>
              <a:rPr lang="en-US" dirty="0"/>
              <a:t>!”</a:t>
            </a:r>
          </a:p>
          <a:p>
            <a:r>
              <a:rPr lang="he-IL" sz="4400" b="1" dirty="0">
                <a:latin typeface="David" panose="020E0502060401010101" pitchFamily="34" charset="-79"/>
                <a:cs typeface="David" panose="020E0502060401010101" pitchFamily="34" charset="-79"/>
              </a:rPr>
              <a:t>ברוך הבא בשם ד"</a:t>
            </a:r>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110635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cs typeface="David" panose="020E0502060401010101" pitchFamily="34" charset="-79"/>
              </a:rPr>
              <a:t>6. When you vote for righteous leadership in government.  </a:t>
            </a:r>
          </a:p>
          <a:p>
            <a:pPr algn="l"/>
            <a:r>
              <a:rPr lang="en-US" dirty="0">
                <a:cs typeface="David" panose="020E0502060401010101" pitchFamily="34" charset="-79"/>
              </a:rPr>
              <a:t>7. When you spend time in prayer and in His word, you purify your soul, expedite His Return!</a:t>
            </a:r>
          </a:p>
        </p:txBody>
      </p:sp>
    </p:spTree>
    <p:extLst>
      <p:ext uri="{BB962C8B-B14F-4D97-AF65-F5344CB8AC3E}">
        <p14:creationId xmlns:p14="http://schemas.microsoft.com/office/powerpoint/2010/main" val="39458544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0"/>
            <a:ext cx="8266774" cy="5143500"/>
          </a:xfrm>
        </p:spPr>
        <p:txBody>
          <a:bodyPr>
            <a:normAutofit/>
          </a:bodyPr>
          <a:lstStyle/>
          <a:p>
            <a:pPr algn="l"/>
            <a:r>
              <a:rPr lang="en-US" dirty="0">
                <a:cs typeface="David" panose="020E0502060401010101" pitchFamily="34" charset="-79"/>
              </a:rPr>
              <a:t>Will Messiah Yeshua return today, or soon?</a:t>
            </a:r>
            <a:endParaRPr lang="he-IL" dirty="0">
              <a:cs typeface="David" panose="020E0502060401010101" pitchFamily="34" charset="-79"/>
            </a:endParaRPr>
          </a:p>
          <a:p>
            <a:pPr algn="l"/>
            <a:r>
              <a:rPr lang="en-US" dirty="0">
                <a:cs typeface="David" panose="020E0502060401010101" pitchFamily="34" charset="-79"/>
              </a:rPr>
              <a:t>Apparently, it’s up to us, at least in part?</a:t>
            </a:r>
          </a:p>
        </p:txBody>
      </p:sp>
    </p:spTree>
    <p:extLst>
      <p:ext uri="{BB962C8B-B14F-4D97-AF65-F5344CB8AC3E}">
        <p14:creationId xmlns:p14="http://schemas.microsoft.com/office/powerpoint/2010/main" val="7333293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1 </a:t>
            </a:r>
            <a:r>
              <a:rPr lang="en-US" sz="4000" baseline="30000" dirty="0" err="1"/>
              <a:t>Thes</a:t>
            </a:r>
            <a:r>
              <a:rPr lang="en-US" sz="4000" baseline="30000" dirty="0"/>
              <a:t> 3.12-13 </a:t>
            </a:r>
            <a:r>
              <a:rPr lang="en-US" sz="4000" dirty="0"/>
              <a:t>And as for you, may the Lord make you increase and overflow in love toward each other, indeed, toward everyone, just as we do toward you; so that he may give you the inner strength to be blameless, by reason of your holiness, when you stand before God our Father at the coming of our Lord Yeshua with all his angels.</a:t>
            </a:r>
          </a:p>
        </p:txBody>
      </p:sp>
    </p:spTree>
    <p:extLst>
      <p:ext uri="{BB962C8B-B14F-4D97-AF65-F5344CB8AC3E}">
        <p14:creationId xmlns:p14="http://schemas.microsoft.com/office/powerpoint/2010/main" val="2230618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1266" name="Picture 2" descr="Great Shofår€ ">
            <a:extLst>
              <a:ext uri="{FF2B5EF4-FFF2-40B4-BE49-F238E27FC236}">
                <a16:creationId xmlns:a16="http://schemas.microsoft.com/office/drawing/2014/main" id="{2E601E56-6870-4D21-A9D2-369942E2E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6643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4420463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47101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1266" name="Picture 2" descr="Great Shofår€ ">
            <a:extLst>
              <a:ext uri="{FF2B5EF4-FFF2-40B4-BE49-F238E27FC236}">
                <a16:creationId xmlns:a16="http://schemas.microsoft.com/office/drawing/2014/main" id="{2E601E56-6870-4D21-A9D2-369942E2E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3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143000" y="154186"/>
            <a:ext cx="6858000" cy="422672"/>
          </a:xfrm>
        </p:spPr>
        <p:txBody>
          <a:bodyPr/>
          <a:lstStyle/>
          <a:p>
            <a:pPr eaLnBrk="1" hangingPunct="1"/>
            <a:r>
              <a:rPr lang="en-US" altLang="en-US" sz="2100" dirty="0">
                <a:solidFill>
                  <a:srgbClr val="FFFF00"/>
                </a:solidFill>
              </a:rPr>
              <a:t>Yesha’yahu (Isaiah) 27:13</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290593" y="67067"/>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71450" y="215894"/>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576858"/>
            <a:ext cx="8229600" cy="4280892"/>
          </a:xfrm>
        </p:spPr>
        <p:txBody>
          <a:bodyPr>
            <a:normAutofit/>
          </a:bodyPr>
          <a:lstStyle/>
          <a:p>
            <a:pPr algn="r" rtl="1"/>
            <a:r>
              <a:rPr lang="he-IL" sz="4400" b="1" dirty="0">
                <a:latin typeface="David" panose="020E0502060401010101" pitchFamily="34" charset="-79"/>
                <a:cs typeface="David" panose="020E0502060401010101" pitchFamily="34" charset="-79"/>
              </a:rPr>
              <a:t>וְהָיָ֣ה ׀ בַּיּ֣וֹם הַה֗וּא יִתָּקַע֮ </a:t>
            </a:r>
            <a:r>
              <a:rPr lang="he-IL" sz="4400" b="1" dirty="0">
                <a:solidFill>
                  <a:srgbClr val="FFFF66"/>
                </a:solidFill>
                <a:latin typeface="David" panose="020E0502060401010101" pitchFamily="34" charset="-79"/>
                <a:cs typeface="David" panose="020E0502060401010101" pitchFamily="34" charset="-79"/>
              </a:rPr>
              <a:t>בְּשׁוֹפָ֣ר גָּדוֹל֒ </a:t>
            </a:r>
            <a:r>
              <a:rPr lang="he-IL" sz="4400" b="1" dirty="0">
                <a:latin typeface="David" panose="020E0502060401010101" pitchFamily="34" charset="-79"/>
                <a:cs typeface="David" panose="020E0502060401010101" pitchFamily="34" charset="-79"/>
              </a:rPr>
              <a:t>וּבָ֗אוּ</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הָאֹֽבְדִים֙</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בְּאֶ֣רֶץ אַשּׁ֔וּר </a:t>
            </a:r>
            <a:endParaRPr lang="en-US" sz="4400" b="1" dirty="0">
              <a:latin typeface="David" panose="020E0502060401010101" pitchFamily="34" charset="-79"/>
              <a:cs typeface="David" panose="020E0502060401010101" pitchFamily="34" charset="-79"/>
            </a:endParaRPr>
          </a:p>
          <a:p>
            <a:endParaRPr lang="en-US" sz="1400" dirty="0"/>
          </a:p>
          <a:p>
            <a:r>
              <a:rPr lang="en-US" sz="4000" dirty="0"/>
              <a:t>On that day </a:t>
            </a:r>
            <a:r>
              <a:rPr lang="en-US" sz="4000" dirty="0">
                <a:solidFill>
                  <a:srgbClr val="FFFF66"/>
                </a:solidFill>
              </a:rPr>
              <a:t>a great shofar </a:t>
            </a:r>
            <a:r>
              <a:rPr lang="en-US" sz="4000" dirty="0"/>
              <a:t>will sound. Those lost in the land of Ashur will come,</a:t>
            </a:r>
            <a:br>
              <a:rPr lang="en-US" sz="3600" dirty="0"/>
            </a:br>
            <a:endParaRPr lang="en-US" sz="3600" dirty="0"/>
          </a:p>
        </p:txBody>
      </p:sp>
    </p:spTree>
    <p:extLst>
      <p:ext uri="{BB962C8B-B14F-4D97-AF65-F5344CB8AC3E}">
        <p14:creationId xmlns:p14="http://schemas.microsoft.com/office/powerpoint/2010/main" val="14586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143000" y="154186"/>
            <a:ext cx="6858000" cy="422672"/>
          </a:xfrm>
        </p:spPr>
        <p:txBody>
          <a:bodyPr/>
          <a:lstStyle/>
          <a:p>
            <a:pPr eaLnBrk="1" hangingPunct="1"/>
            <a:r>
              <a:rPr lang="en-US" altLang="en-US" sz="2100" dirty="0">
                <a:solidFill>
                  <a:srgbClr val="FFFF00"/>
                </a:solidFill>
              </a:rPr>
              <a:t>Yesha’yahu (Isaiah) 27:13</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290593" y="67067"/>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71450" y="215894"/>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576858"/>
            <a:ext cx="8229600" cy="4280892"/>
          </a:xfrm>
        </p:spPr>
        <p:txBody>
          <a:bodyPr>
            <a:normAutofit/>
          </a:bodyPr>
          <a:lstStyle/>
          <a:p>
            <a:pPr algn="r" rtl="1"/>
            <a:r>
              <a:rPr lang="he-IL" sz="4400" b="1" dirty="0">
                <a:latin typeface="David" panose="020E0502060401010101" pitchFamily="34" charset="-79"/>
                <a:cs typeface="David" panose="020E0502060401010101" pitchFamily="34" charset="-79"/>
              </a:rPr>
              <a:t>וְהַנִּדָּחִ֖ים בְּאֶ֣רֶץ מִצְרָ֑יִם וְהִשְׁתַּחֲו֧וּ לַֽיְיָ בְּהַ֥ר הַקֹּ֖דֶשׁ</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בִּירוּשָׁלָֽ͏ִם׃</a:t>
            </a:r>
            <a:endParaRPr lang="en-US" sz="4400" b="1" dirty="0">
              <a:latin typeface="David" panose="020E0502060401010101" pitchFamily="34" charset="-79"/>
              <a:cs typeface="David" panose="020E0502060401010101" pitchFamily="34" charset="-79"/>
            </a:endParaRPr>
          </a:p>
          <a:p>
            <a:br>
              <a:rPr lang="en-US" sz="1600" dirty="0"/>
            </a:br>
            <a:r>
              <a:rPr lang="en-US" sz="3600" dirty="0"/>
              <a:t>also those scattered through the land of Egypt; and they will worship </a:t>
            </a:r>
            <a:r>
              <a:rPr lang="en-US" sz="3600" cap="small" dirty="0">
                <a:effectLst/>
              </a:rPr>
              <a:t>Adoni </a:t>
            </a:r>
            <a:r>
              <a:rPr lang="en-US" sz="3600" dirty="0"/>
              <a:t>on the holy  mountain in </a:t>
            </a:r>
            <a:r>
              <a:rPr lang="en-US" sz="3600" dirty="0" err="1"/>
              <a:t>Yerushalayim</a:t>
            </a:r>
            <a:r>
              <a:rPr lang="en-US" sz="3600" dirty="0"/>
              <a:t>.</a:t>
            </a:r>
          </a:p>
        </p:txBody>
      </p:sp>
    </p:spTree>
    <p:extLst>
      <p:ext uri="{BB962C8B-B14F-4D97-AF65-F5344CB8AC3E}">
        <p14:creationId xmlns:p14="http://schemas.microsoft.com/office/powerpoint/2010/main" val="395268680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159897</TotalTime>
  <Words>3140</Words>
  <Application>Microsoft Office PowerPoint</Application>
  <PresentationFormat>On-screen Show (16:9)</PresentationFormat>
  <Paragraphs>407</Paragraphs>
  <Slides>69</Slides>
  <Notes>69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69</vt:i4>
      </vt:variant>
    </vt:vector>
  </HeadingPairs>
  <TitlesOfParts>
    <vt:vector size="75" baseType="lpstr">
      <vt:lpstr>Arial</vt:lpstr>
      <vt:lpstr>Arial Rounded MT Bold</vt:lpstr>
      <vt:lpstr>David</vt:lpstr>
      <vt:lpstr>1_Default Design</vt:lpstr>
      <vt:lpstr>128_Default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Yesha’yahu (Isaiah) 27:13</vt:lpstr>
      <vt:lpstr>Yesha’yahu (Isaiah) 27:13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4381</cp:revision>
  <dcterms:created xsi:type="dcterms:W3CDTF">2006-04-21T19:34:43Z</dcterms:created>
  <dcterms:modified xsi:type="dcterms:W3CDTF">2021-09-07T14:31:38Z</dcterms:modified>
</cp:coreProperties>
</file>