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836" r:id="rId2"/>
  </p:sldMasterIdLst>
  <p:notesMasterIdLst>
    <p:notesMasterId r:id="rId82"/>
  </p:notesMasterIdLst>
  <p:handoutMasterIdLst>
    <p:handoutMasterId r:id="rId83"/>
  </p:handoutMasterIdLst>
  <p:sldIdLst>
    <p:sldId id="2045" r:id="rId3"/>
    <p:sldId id="64754" r:id="rId4"/>
    <p:sldId id="64753" r:id="rId5"/>
    <p:sldId id="64752" r:id="rId6"/>
    <p:sldId id="64798" r:id="rId7"/>
    <p:sldId id="64785" r:id="rId8"/>
    <p:sldId id="64749" r:id="rId9"/>
    <p:sldId id="64797" r:id="rId10"/>
    <p:sldId id="64786" r:id="rId11"/>
    <p:sldId id="64621" r:id="rId12"/>
    <p:sldId id="64620" r:id="rId13"/>
    <p:sldId id="64750" r:id="rId14"/>
    <p:sldId id="64751" r:id="rId15"/>
    <p:sldId id="64615" r:id="rId16"/>
    <p:sldId id="64614" r:id="rId17"/>
    <p:sldId id="64762" r:id="rId18"/>
    <p:sldId id="64759" r:id="rId19"/>
    <p:sldId id="64760" r:id="rId20"/>
    <p:sldId id="64761" r:id="rId21"/>
    <p:sldId id="64616" r:id="rId22"/>
    <p:sldId id="64755" r:id="rId23"/>
    <p:sldId id="64787" r:id="rId24"/>
    <p:sldId id="64788" r:id="rId25"/>
    <p:sldId id="64757" r:id="rId26"/>
    <p:sldId id="64758" r:id="rId27"/>
    <p:sldId id="64618" r:id="rId28"/>
    <p:sldId id="64763" r:id="rId29"/>
    <p:sldId id="64756" r:id="rId30"/>
    <p:sldId id="64613" r:id="rId31"/>
    <p:sldId id="64764" r:id="rId32"/>
    <p:sldId id="64765" r:id="rId33"/>
    <p:sldId id="64739" r:id="rId34"/>
    <p:sldId id="64769" r:id="rId35"/>
    <p:sldId id="64744" r:id="rId36"/>
    <p:sldId id="64747" r:id="rId37"/>
    <p:sldId id="64745" r:id="rId38"/>
    <p:sldId id="64741" r:id="rId39"/>
    <p:sldId id="64746" r:id="rId40"/>
    <p:sldId id="64793" r:id="rId41"/>
    <p:sldId id="64794" r:id="rId42"/>
    <p:sldId id="64770" r:id="rId43"/>
    <p:sldId id="64748" r:id="rId44"/>
    <p:sldId id="64768" r:id="rId45"/>
    <p:sldId id="64766" r:id="rId46"/>
    <p:sldId id="64789" r:id="rId47"/>
    <p:sldId id="64790" r:id="rId48"/>
    <p:sldId id="64767" r:id="rId49"/>
    <p:sldId id="64736" r:id="rId50"/>
    <p:sldId id="64738" r:id="rId51"/>
    <p:sldId id="64771" r:id="rId52"/>
    <p:sldId id="64772" r:id="rId53"/>
    <p:sldId id="64773" r:id="rId54"/>
    <p:sldId id="64774" r:id="rId55"/>
    <p:sldId id="64775" r:id="rId56"/>
    <p:sldId id="64776" r:id="rId57"/>
    <p:sldId id="64624" r:id="rId58"/>
    <p:sldId id="64795" r:id="rId59"/>
    <p:sldId id="64796" r:id="rId60"/>
    <p:sldId id="64781" r:id="rId61"/>
    <p:sldId id="64782" r:id="rId62"/>
    <p:sldId id="64777" r:id="rId63"/>
    <p:sldId id="64778" r:id="rId64"/>
    <p:sldId id="64729" r:id="rId65"/>
    <p:sldId id="64742" r:id="rId66"/>
    <p:sldId id="64783" r:id="rId67"/>
    <p:sldId id="64625" r:id="rId68"/>
    <p:sldId id="64626" r:id="rId69"/>
    <p:sldId id="64627" r:id="rId70"/>
    <p:sldId id="64730" r:id="rId71"/>
    <p:sldId id="64743" r:id="rId72"/>
    <p:sldId id="64732" r:id="rId73"/>
    <p:sldId id="64711" r:id="rId74"/>
    <p:sldId id="64719" r:id="rId75"/>
    <p:sldId id="64737" r:id="rId76"/>
    <p:sldId id="64779" r:id="rId77"/>
    <p:sldId id="64791" r:id="rId78"/>
    <p:sldId id="64792" r:id="rId79"/>
    <p:sldId id="63289" r:id="rId80"/>
    <p:sldId id="63224" r:id="rId81"/>
  </p:sldIdLst>
  <p:sldSz cx="9144000" cy="5143500" type="screen16x9"/>
  <p:notesSz cx="6858000" cy="9144000"/>
  <p:defaultTextStyle>
    <a:defPPr>
      <a:defRPr lang="en-US"/>
    </a:defPPr>
    <a:lvl1pPr algn="ctr" rtl="0" fontAlgn="base">
      <a:spcBef>
        <a:spcPct val="0"/>
      </a:spcBef>
      <a:spcAft>
        <a:spcPct val="0"/>
      </a:spcAft>
      <a:defRPr sz="4000" kern="1200">
        <a:solidFill>
          <a:schemeClr val="bg1"/>
        </a:solidFill>
        <a:latin typeface="Arial Rounded MT Bold" pitchFamily="34" charset="0"/>
        <a:ea typeface="+mn-ea"/>
        <a:cs typeface="Arial" charset="0"/>
      </a:defRPr>
    </a:lvl1pPr>
    <a:lvl2pPr marL="339061" algn="ctr" rtl="0" fontAlgn="base">
      <a:spcBef>
        <a:spcPct val="0"/>
      </a:spcBef>
      <a:spcAft>
        <a:spcPct val="0"/>
      </a:spcAft>
      <a:defRPr sz="4000" kern="1200">
        <a:solidFill>
          <a:schemeClr val="bg1"/>
        </a:solidFill>
        <a:latin typeface="Arial Rounded MT Bold" pitchFamily="34" charset="0"/>
        <a:ea typeface="+mn-ea"/>
        <a:cs typeface="Arial" charset="0"/>
      </a:defRPr>
    </a:lvl2pPr>
    <a:lvl3pPr marL="678271" algn="ctr" rtl="0" fontAlgn="base">
      <a:spcBef>
        <a:spcPct val="0"/>
      </a:spcBef>
      <a:spcAft>
        <a:spcPct val="0"/>
      </a:spcAft>
      <a:defRPr sz="4000" kern="1200">
        <a:solidFill>
          <a:schemeClr val="bg1"/>
        </a:solidFill>
        <a:latin typeface="Arial Rounded MT Bold" pitchFamily="34" charset="0"/>
        <a:ea typeface="+mn-ea"/>
        <a:cs typeface="Arial" charset="0"/>
      </a:defRPr>
    </a:lvl3pPr>
    <a:lvl4pPr marL="1017217" algn="ctr" rtl="0" fontAlgn="base">
      <a:spcBef>
        <a:spcPct val="0"/>
      </a:spcBef>
      <a:spcAft>
        <a:spcPct val="0"/>
      </a:spcAft>
      <a:defRPr sz="4000" kern="1200">
        <a:solidFill>
          <a:schemeClr val="bg1"/>
        </a:solidFill>
        <a:latin typeface="Arial Rounded MT Bold" pitchFamily="34" charset="0"/>
        <a:ea typeface="+mn-ea"/>
        <a:cs typeface="Arial" charset="0"/>
      </a:defRPr>
    </a:lvl4pPr>
    <a:lvl5pPr marL="1356390" algn="ctr" rtl="0" fontAlgn="base">
      <a:spcBef>
        <a:spcPct val="0"/>
      </a:spcBef>
      <a:spcAft>
        <a:spcPct val="0"/>
      </a:spcAft>
      <a:defRPr sz="4000" kern="1200">
        <a:solidFill>
          <a:schemeClr val="bg1"/>
        </a:solidFill>
        <a:latin typeface="Arial Rounded MT Bold" pitchFamily="34" charset="0"/>
        <a:ea typeface="+mn-ea"/>
        <a:cs typeface="Arial" charset="0"/>
      </a:defRPr>
    </a:lvl5pPr>
    <a:lvl6pPr marL="1695300" algn="l" defTabSz="678271" rtl="0" eaLnBrk="1" latinLnBrk="0" hangingPunct="1">
      <a:defRPr sz="4000" kern="1200">
        <a:solidFill>
          <a:schemeClr val="bg1"/>
        </a:solidFill>
        <a:latin typeface="Arial Rounded MT Bold" pitchFamily="34" charset="0"/>
        <a:ea typeface="+mn-ea"/>
        <a:cs typeface="Arial" charset="0"/>
      </a:defRPr>
    </a:lvl6pPr>
    <a:lvl7pPr marL="2034313" algn="l" defTabSz="678271" rtl="0" eaLnBrk="1" latinLnBrk="0" hangingPunct="1">
      <a:defRPr sz="4000" kern="1200">
        <a:solidFill>
          <a:schemeClr val="bg1"/>
        </a:solidFill>
        <a:latin typeface="Arial Rounded MT Bold" pitchFamily="34" charset="0"/>
        <a:ea typeface="+mn-ea"/>
        <a:cs typeface="Arial" charset="0"/>
      </a:defRPr>
    </a:lvl7pPr>
    <a:lvl8pPr marL="2373419" algn="l" defTabSz="678271" rtl="0" eaLnBrk="1" latinLnBrk="0" hangingPunct="1">
      <a:defRPr sz="4000" kern="1200">
        <a:solidFill>
          <a:schemeClr val="bg1"/>
        </a:solidFill>
        <a:latin typeface="Arial Rounded MT Bold" pitchFamily="34" charset="0"/>
        <a:ea typeface="+mn-ea"/>
        <a:cs typeface="Arial" charset="0"/>
      </a:defRPr>
    </a:lvl8pPr>
    <a:lvl9pPr marL="2712509" algn="l" defTabSz="678271" rtl="0" eaLnBrk="1" latinLnBrk="0" hangingPunct="1">
      <a:defRPr sz="4000" kern="1200">
        <a:solidFill>
          <a:schemeClr val="bg1"/>
        </a:solidFill>
        <a:latin typeface="Arial Rounded MT Bold" pitchFamily="34" charset="0"/>
        <a:ea typeface="+mn-ea"/>
        <a:cs typeface="Arial" charset="0"/>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muel" initials="SW" lastIdx="2" clrIdx="0">
    <p:extLst>
      <p:ext uri="{19B8F6BF-5375-455C-9EA6-DF929625EA0E}">
        <p15:presenceInfo xmlns:p15="http://schemas.microsoft.com/office/powerpoint/2012/main" userId="Shmuel" providerId="None"/>
      </p:ext>
    </p:extLst>
  </p:cmAuthor>
  <p:cmAuthor id="2" name="Shmuel Wolkenfeld" initials="SW" lastIdx="1" clrIdx="1">
    <p:extLst>
      <p:ext uri="{19B8F6BF-5375-455C-9EA6-DF929625EA0E}">
        <p15:presenceInfo xmlns:p15="http://schemas.microsoft.com/office/powerpoint/2012/main" userId="59ac315834edd8d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FF66"/>
    <a:srgbClr val="333333"/>
    <a:srgbClr val="996633"/>
    <a:srgbClr val="9A6766"/>
    <a:srgbClr val="AA6E56"/>
    <a:srgbClr val="FFFF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4992" autoAdjust="0"/>
    <p:restoredTop sz="86118" autoAdjust="0"/>
  </p:normalViewPr>
  <p:slideViewPr>
    <p:cSldViewPr>
      <p:cViewPr varScale="1">
        <p:scale>
          <a:sx n="105" d="100"/>
          <a:sy n="105" d="100"/>
        </p:scale>
        <p:origin x="120" y="396"/>
      </p:cViewPr>
      <p:guideLst>
        <p:guide orient="horz" pos="162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0"/>
    </p:cViewPr>
  </p:sorterViewPr>
  <p:notesViewPr>
    <p:cSldViewPr>
      <p:cViewPr varScale="1">
        <p:scale>
          <a:sx n="83" d="100"/>
          <a:sy n="83" d="100"/>
        </p:scale>
        <p:origin x="193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commentAuthors" Target="commentAuthors.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handoutMaster" Target="handoutMasters/handoutMaster1.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theme" Target="theme/theme1.xml"/><Relationship Id="rId61" Type="http://schemas.openxmlformats.org/officeDocument/2006/relationships/slide" Target="slides/slide59.xml"/><Relationship Id="rId8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Messiah has come: By water and by Blood</a:t>
            </a:r>
          </a:p>
        </p:txBody>
      </p:sp>
      <p:sp>
        <p:nvSpPr>
          <p:cNvPr id="29699"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Oct. 22, 2022  5783</a:t>
            </a:r>
          </a:p>
        </p:txBody>
      </p:sp>
      <p:sp>
        <p:nvSpPr>
          <p:cNvPr id="29700"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29701"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743E3E74-A71D-4F9E-A274-799584BDC6E6}" type="slidenum">
              <a:rPr lang="en-US" altLang="en-US"/>
              <a:pPr/>
              <a:t>‹#›</a:t>
            </a:fld>
            <a:endParaRPr lang="en-US" altLang="en-US"/>
          </a:p>
        </p:txBody>
      </p:sp>
    </p:spTree>
    <p:extLst>
      <p:ext uri="{BB962C8B-B14F-4D97-AF65-F5344CB8AC3E}">
        <p14:creationId xmlns:p14="http://schemas.microsoft.com/office/powerpoint/2010/main" val="208859284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Messiah has come: By water and by Blood</a:t>
            </a:r>
          </a:p>
        </p:txBody>
      </p:sp>
      <p:sp>
        <p:nvSpPr>
          <p:cNvPr id="51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Oct. 22, 2022  5783</a:t>
            </a:r>
          </a:p>
        </p:txBody>
      </p:sp>
      <p:sp>
        <p:nvSpPr>
          <p:cNvPr id="512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00E9F95B-100C-4401-AFC8-043CE70D51A5}" type="slidenum">
              <a:rPr lang="en-US" altLang="en-US"/>
              <a:pPr/>
              <a:t>‹#›</a:t>
            </a:fld>
            <a:endParaRPr lang="en-US" altLang="en-US"/>
          </a:p>
        </p:txBody>
      </p:sp>
    </p:spTree>
    <p:extLst>
      <p:ext uri="{BB962C8B-B14F-4D97-AF65-F5344CB8AC3E}">
        <p14:creationId xmlns:p14="http://schemas.microsoft.com/office/powerpoint/2010/main" val="3266379074"/>
      </p:ext>
    </p:extLst>
  </p:cSld>
  <p:clrMap bg1="lt1" tx1="dk1" bg2="lt2" tx2="dk2" accent1="accent1" accent2="accent2" accent3="accent3" accent4="accent4" accent5="accent5" accent6="accent6" hlink="hlink" folHlink="folHlink"/>
  <p:hf ftr="0"/>
  <p:notesStyle>
    <a:lvl1pPr algn="l" rtl="0" fontAlgn="base">
      <a:spcBef>
        <a:spcPct val="30000"/>
      </a:spcBef>
      <a:spcAft>
        <a:spcPct val="0"/>
      </a:spcAft>
      <a:defRPr sz="2000" kern="1200">
        <a:solidFill>
          <a:schemeClr val="tx1"/>
        </a:solidFill>
        <a:latin typeface="Arial Rounded MT Bold" pitchFamily="34" charset="0"/>
        <a:ea typeface="+mn-ea"/>
        <a:cs typeface="Arial" charset="0"/>
      </a:defRPr>
    </a:lvl1pPr>
    <a:lvl2pPr marL="339061" algn="l" rtl="0" fontAlgn="base">
      <a:spcBef>
        <a:spcPct val="30000"/>
      </a:spcBef>
      <a:spcAft>
        <a:spcPct val="0"/>
      </a:spcAft>
      <a:defRPr sz="2000" kern="1200">
        <a:solidFill>
          <a:schemeClr val="tx1"/>
        </a:solidFill>
        <a:latin typeface="Arial Rounded MT Bold" pitchFamily="34" charset="0"/>
        <a:ea typeface="+mn-ea"/>
        <a:cs typeface="Arial" charset="0"/>
      </a:defRPr>
    </a:lvl2pPr>
    <a:lvl3pPr marL="678271" algn="l" rtl="0" fontAlgn="base">
      <a:spcBef>
        <a:spcPct val="30000"/>
      </a:spcBef>
      <a:spcAft>
        <a:spcPct val="0"/>
      </a:spcAft>
      <a:defRPr sz="1200" kern="1200">
        <a:solidFill>
          <a:schemeClr val="tx1"/>
        </a:solidFill>
        <a:latin typeface="Arial" charset="0"/>
        <a:ea typeface="+mn-ea"/>
        <a:cs typeface="Arial" charset="0"/>
      </a:defRPr>
    </a:lvl3pPr>
    <a:lvl4pPr marL="1017217" algn="l" rtl="0" fontAlgn="base">
      <a:spcBef>
        <a:spcPct val="30000"/>
      </a:spcBef>
      <a:spcAft>
        <a:spcPct val="0"/>
      </a:spcAft>
      <a:defRPr sz="1200" kern="1200">
        <a:solidFill>
          <a:schemeClr val="tx1"/>
        </a:solidFill>
        <a:latin typeface="Arial" charset="0"/>
        <a:ea typeface="+mn-ea"/>
        <a:cs typeface="Arial" charset="0"/>
      </a:defRPr>
    </a:lvl4pPr>
    <a:lvl5pPr marL="1356390" algn="l" rtl="0" fontAlgn="base">
      <a:spcBef>
        <a:spcPct val="30000"/>
      </a:spcBef>
      <a:spcAft>
        <a:spcPct val="0"/>
      </a:spcAft>
      <a:defRPr sz="1200" kern="1200">
        <a:solidFill>
          <a:schemeClr val="tx1"/>
        </a:solidFill>
        <a:latin typeface="Arial" charset="0"/>
        <a:ea typeface="+mn-ea"/>
        <a:cs typeface="Arial" charset="0"/>
      </a:defRPr>
    </a:lvl5pPr>
    <a:lvl6pPr marL="1695300" algn="l" defTabSz="678271" rtl="0" eaLnBrk="1" latinLnBrk="0" hangingPunct="1">
      <a:defRPr sz="1200" kern="1200">
        <a:solidFill>
          <a:schemeClr val="tx1"/>
        </a:solidFill>
        <a:latin typeface="+mn-lt"/>
        <a:ea typeface="+mn-ea"/>
        <a:cs typeface="+mn-cs"/>
      </a:defRPr>
    </a:lvl6pPr>
    <a:lvl7pPr marL="2034313" algn="l" defTabSz="678271" rtl="0" eaLnBrk="1" latinLnBrk="0" hangingPunct="1">
      <a:defRPr sz="1200" kern="1200">
        <a:solidFill>
          <a:schemeClr val="tx1"/>
        </a:solidFill>
        <a:latin typeface="+mn-lt"/>
        <a:ea typeface="+mn-ea"/>
        <a:cs typeface="+mn-cs"/>
      </a:defRPr>
    </a:lvl7pPr>
    <a:lvl8pPr marL="2373419" algn="l" defTabSz="678271" rtl="0" eaLnBrk="1" latinLnBrk="0" hangingPunct="1">
      <a:defRPr sz="1200" kern="1200">
        <a:solidFill>
          <a:schemeClr val="tx1"/>
        </a:solidFill>
        <a:latin typeface="+mn-lt"/>
        <a:ea typeface="+mn-ea"/>
        <a:cs typeface="+mn-cs"/>
      </a:defRPr>
    </a:lvl8pPr>
    <a:lvl9pPr marL="2712509" algn="l" defTabSz="67827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3" Type="http://schemas.openxmlformats.org/officeDocument/2006/relationships/hyperlink" Target="https://sitn.hms.harvard.edu/uncategorized/2019/biological-roles-of-water-why-is-water-necessary-for-life/" TargetMode="External"/><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3" Type="http://schemas.openxmlformats.org/officeDocument/2006/relationships/hyperlink" Target="https://sitn.hms.harvard.edu/uncategorized/2019/biological-roles-of-water-why-is-water-necessary-for-life/" TargetMode="External"/><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3" Type="http://schemas.openxmlformats.org/officeDocument/2006/relationships/hyperlink" Target="https://lh3.googleusercontent.com/-9Ln5RPQD8pg/YbM2ZNE6NKI/AAAAAAAAAro/TonqYJITfIYNAN0hegR7xNVjut6rCv5vQCNcBGAsYHQ/s1600/1639134816914829-0.png" TargetMode="External"/><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3" Type="http://schemas.openxmlformats.org/officeDocument/2006/relationships/hyperlink" Target="https://www.apu.edu/articles/the-science-of-the-crucifixion/#f5" TargetMode="External"/><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Messiah has come: By water and by Blood</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22, 2022  5783</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You may notice that I’m slowing down in my rate of speech.  This is because we may be getting language translation equipment for simultaneous translation.  Media room is now painted, new floor almost finished, monitor installed.  </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Messiah has come: By water and by Blood</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Oct. 22, 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sz="1050" dirty="0"/>
              <a:t>https://washingtonstand.com/commentary/study-gender-transition-surgeries-on-minors-accelerating-most-covered-by-insurance</a:t>
            </a:r>
          </a:p>
          <a:p>
            <a:endParaRPr lang="en-US" altLang="en-US" dirty="0"/>
          </a:p>
          <a:p>
            <a:r>
              <a:rPr lang="en-US" altLang="en-US" dirty="0"/>
              <a:t>Find out if your health insurer does this.   Reason for Samaritan, </a:t>
            </a:r>
            <a:r>
              <a:rPr lang="en-US" altLang="en-US" dirty="0" err="1"/>
              <a:t>Medishare</a:t>
            </a:r>
            <a:r>
              <a:rPr lang="en-US" altLang="en-US" dirty="0"/>
              <a:t>, </a:t>
            </a:r>
          </a:p>
        </p:txBody>
      </p:sp>
    </p:spTree>
    <p:extLst>
      <p:ext uri="{BB962C8B-B14F-4D97-AF65-F5344CB8AC3E}">
        <p14:creationId xmlns:p14="http://schemas.microsoft.com/office/powerpoint/2010/main" val="5430182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Messiah has come: By water and by Blood</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Oct. 22, 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sz="1050" dirty="0"/>
              <a:t>https://washingtonstand.com/commentary/study-gender-transition-surgeries-on-minors-accelerating-most-covered-by-insurance</a:t>
            </a:r>
          </a:p>
        </p:txBody>
      </p:sp>
    </p:spTree>
    <p:extLst>
      <p:ext uri="{BB962C8B-B14F-4D97-AF65-F5344CB8AC3E}">
        <p14:creationId xmlns:p14="http://schemas.microsoft.com/office/powerpoint/2010/main" val="16540753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Messiah has come: By water and by Blood</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Oct. 22, 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pPr marL="0" marR="0" lvl="0" indent="0" defTabSz="914400" eaLnBrk="1" latinLnBrk="0" hangingPunct="1">
              <a:lnSpc>
                <a:spcPct val="100000"/>
              </a:lnSpc>
              <a:buClrTx/>
              <a:buSzTx/>
              <a:buFontTx/>
              <a:buNone/>
              <a:tabLst/>
              <a:defRPr/>
            </a:pPr>
            <a:r>
              <a:rPr lang="en-US" altLang="en-US" sz="1050" dirty="0"/>
              <a:t>https://washingtonstand.com/commentary/study-gender-transition-surgeries-on-minors-accelerating-most-covered-by-insurance</a:t>
            </a:r>
          </a:p>
          <a:p>
            <a:endParaRPr lang="en-US" altLang="en-US" dirty="0"/>
          </a:p>
        </p:txBody>
      </p:sp>
    </p:spTree>
    <p:extLst>
      <p:ext uri="{BB962C8B-B14F-4D97-AF65-F5344CB8AC3E}">
        <p14:creationId xmlns:p14="http://schemas.microsoft.com/office/powerpoint/2010/main" val="18129431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Messiah has come: By water and by Blood</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Oct. 22, 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pPr marL="0" marR="0" lvl="0" indent="0" defTabSz="914400" eaLnBrk="1" latinLnBrk="0" hangingPunct="1">
              <a:lnSpc>
                <a:spcPct val="100000"/>
              </a:lnSpc>
              <a:buClrTx/>
              <a:buSzTx/>
              <a:buFontTx/>
              <a:buNone/>
              <a:tabLst/>
              <a:defRPr/>
            </a:pPr>
            <a:r>
              <a:rPr lang="en-US" altLang="en-US" sz="1050" dirty="0"/>
              <a:t>https://washingtonstand.com/commentary/study-gender-transition-surgeries-on-minors-accelerating-most-covered-by-insurance</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alt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dirty="0"/>
              <a:t>Find out from your agent.   In EU, Canada, Israel Health Ins socialized.  No recourse.   Americans still do!</a:t>
            </a:r>
          </a:p>
          <a:p>
            <a:endParaRPr lang="en-US" altLang="en-US" dirty="0"/>
          </a:p>
        </p:txBody>
      </p:sp>
    </p:spTree>
    <p:extLst>
      <p:ext uri="{BB962C8B-B14F-4D97-AF65-F5344CB8AC3E}">
        <p14:creationId xmlns:p14="http://schemas.microsoft.com/office/powerpoint/2010/main" val="1359483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Messiah has come: By water and by Blood</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Oct. 22, 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sz="1050" dirty="0"/>
              <a:t>https://www.drjamesdobson.org/hubfs/%23ChasedAway_1920X1200.jpg</a:t>
            </a:r>
          </a:p>
          <a:p>
            <a:r>
              <a:rPr lang="en-US" altLang="en-US" dirty="0"/>
              <a:t>I have a warm feeling for the Chase Manhattan Bank on every corner, it seemed in NYC.  I think it’s futile as having a warm feeling for the local rhinoceros at the zoo.   Not reciprocated.  Nevertheless, I was shocked and disappointed…</a:t>
            </a:r>
          </a:p>
        </p:txBody>
      </p:sp>
    </p:spTree>
    <p:extLst>
      <p:ext uri="{BB962C8B-B14F-4D97-AF65-F5344CB8AC3E}">
        <p14:creationId xmlns:p14="http://schemas.microsoft.com/office/powerpoint/2010/main" val="18722446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Messiah has come: By water and by Blood</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Oct. 22, 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sz="1050" dirty="0"/>
              <a:t>https://www.drjamesdobson.org/articles/chased-away</a:t>
            </a:r>
          </a:p>
        </p:txBody>
      </p:sp>
    </p:spTree>
    <p:extLst>
      <p:ext uri="{BB962C8B-B14F-4D97-AF65-F5344CB8AC3E}">
        <p14:creationId xmlns:p14="http://schemas.microsoft.com/office/powerpoint/2010/main" val="9099863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Messiah has come: By water and by Blood</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Oct. 22, 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sz="1050" dirty="0"/>
              <a:t>https://www.drjamesdobson.org/articles/chased-away</a:t>
            </a:r>
          </a:p>
        </p:txBody>
      </p:sp>
    </p:spTree>
    <p:extLst>
      <p:ext uri="{BB962C8B-B14F-4D97-AF65-F5344CB8AC3E}">
        <p14:creationId xmlns:p14="http://schemas.microsoft.com/office/powerpoint/2010/main" val="38181506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Messiah has come: By water and by Blood</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Oct. 22, 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sz="1050" dirty="0"/>
              <a:t>https://www.drjamesdobson.org/articles/chased-away</a:t>
            </a:r>
          </a:p>
        </p:txBody>
      </p:sp>
    </p:spTree>
    <p:extLst>
      <p:ext uri="{BB962C8B-B14F-4D97-AF65-F5344CB8AC3E}">
        <p14:creationId xmlns:p14="http://schemas.microsoft.com/office/powerpoint/2010/main" val="32827598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Messiah has come: By water and by Blood</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Oct. 22, 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sz="1050" dirty="0"/>
              <a:t>https://www.drjamesdobson.org/articles/chased-away</a:t>
            </a:r>
          </a:p>
        </p:txBody>
      </p:sp>
    </p:spTree>
    <p:extLst>
      <p:ext uri="{BB962C8B-B14F-4D97-AF65-F5344CB8AC3E}">
        <p14:creationId xmlns:p14="http://schemas.microsoft.com/office/powerpoint/2010/main" val="19356982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Messiah has come: By water and by Blood</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Oct. 22, 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sz="1050" dirty="0"/>
              <a:t>https://www.drjamesdobson.org/articles/chased-away</a:t>
            </a:r>
          </a:p>
        </p:txBody>
      </p:sp>
    </p:spTree>
    <p:extLst>
      <p:ext uri="{BB962C8B-B14F-4D97-AF65-F5344CB8AC3E}">
        <p14:creationId xmlns:p14="http://schemas.microsoft.com/office/powerpoint/2010/main" val="30092009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Messiah has come: By water and by Blood</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Oct. 22, 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Whose?</a:t>
            </a:r>
          </a:p>
        </p:txBody>
      </p:sp>
    </p:spTree>
    <p:extLst>
      <p:ext uri="{BB962C8B-B14F-4D97-AF65-F5344CB8AC3E}">
        <p14:creationId xmlns:p14="http://schemas.microsoft.com/office/powerpoint/2010/main" val="33954704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Messiah has come: By water and by Blood</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Oct. 22, 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sz="1050" dirty="0"/>
              <a:t>https://www.drjamesdobson.org/hubfs/Gary-Bauer_Public-Policy_1200x630.jpg</a:t>
            </a:r>
          </a:p>
        </p:txBody>
      </p:sp>
    </p:spTree>
    <p:extLst>
      <p:ext uri="{BB962C8B-B14F-4D97-AF65-F5344CB8AC3E}">
        <p14:creationId xmlns:p14="http://schemas.microsoft.com/office/powerpoint/2010/main" val="34901458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Messiah has come: By water and by Blood</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Oct. 22, 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3490088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Messiah has come: By water and by Blood</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Oct. 22, 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38943180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Messiah has come: By water and by Blood</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Oct. 22, 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30156658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Messiah has come: By water and by Blood</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Oct. 22, 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24556727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Messiah has come: By water and by Blood</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Oct. 22, 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15924690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Messiah has come: By water and by Blood</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Oct. 22, 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Water and blood?</a:t>
            </a:r>
          </a:p>
          <a:p>
            <a:r>
              <a:rPr lang="en-US" altLang="en-US" dirty="0"/>
              <a:t>Many believers:  immersion and Seder of Messiah [baptism and communion]</a:t>
            </a:r>
          </a:p>
        </p:txBody>
      </p:sp>
    </p:spTree>
    <p:extLst>
      <p:ext uri="{BB962C8B-B14F-4D97-AF65-F5344CB8AC3E}">
        <p14:creationId xmlns:p14="http://schemas.microsoft.com/office/powerpoint/2010/main" val="35421660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Messiah has come: By water and by Blood</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Oct. 22, 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25617222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Messiah has come: By water and by Blood</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Oct. 22, 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BTW, this is my Messiah’s Birthday message, that He really was born among us, fully human, fully G-d.</a:t>
            </a:r>
          </a:p>
          <a:p>
            <a:r>
              <a:rPr lang="en-US" altLang="en-US" dirty="0"/>
              <a:t>Too theological?  “I want shepherds and angels!”  Sorry, not today…but maybe more significant!</a:t>
            </a:r>
          </a:p>
        </p:txBody>
      </p:sp>
    </p:spTree>
    <p:extLst>
      <p:ext uri="{BB962C8B-B14F-4D97-AF65-F5344CB8AC3E}">
        <p14:creationId xmlns:p14="http://schemas.microsoft.com/office/powerpoint/2010/main" val="35651865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Messiah has come: By water and by Blood</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Oct. 22, 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sz="1050" dirty="0"/>
              <a:t>https://en.wikipedia.org/wiki/Gnosticism</a:t>
            </a:r>
          </a:p>
        </p:txBody>
      </p:sp>
    </p:spTree>
    <p:extLst>
      <p:ext uri="{BB962C8B-B14F-4D97-AF65-F5344CB8AC3E}">
        <p14:creationId xmlns:p14="http://schemas.microsoft.com/office/powerpoint/2010/main" val="27519108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Messiah has come: By water and by Blood</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Oct. 22, 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214273881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Messiah has come: By water and by Blood</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Oct. 22, 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9798738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Messiah has come: By water and by Blood</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Oct. 22, 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59359354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Messiah has come: By water and by Blood</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Oct. 22, 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sz="1050" dirty="0"/>
              <a:t>https://en.wikipedia.org/wiki/Docetism</a:t>
            </a:r>
          </a:p>
        </p:txBody>
      </p:sp>
    </p:spTree>
    <p:extLst>
      <p:ext uri="{BB962C8B-B14F-4D97-AF65-F5344CB8AC3E}">
        <p14:creationId xmlns:p14="http://schemas.microsoft.com/office/powerpoint/2010/main" val="395685651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Messiah has come: By water and by Blood</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Oct. 22, 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sz="1050" dirty="0"/>
              <a:t>https://en.wikipedia.org/wiki/Docetism</a:t>
            </a:r>
          </a:p>
        </p:txBody>
      </p:sp>
    </p:spTree>
    <p:extLst>
      <p:ext uri="{BB962C8B-B14F-4D97-AF65-F5344CB8AC3E}">
        <p14:creationId xmlns:p14="http://schemas.microsoft.com/office/powerpoint/2010/main" val="17781828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Messiah has come: By water and by Blood</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Oct. 22, 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sz="1050" dirty="0"/>
              <a:t>https://en.wikipedia.org/wiki/Monophysitism</a:t>
            </a:r>
          </a:p>
        </p:txBody>
      </p:sp>
    </p:spTree>
    <p:extLst>
      <p:ext uri="{BB962C8B-B14F-4D97-AF65-F5344CB8AC3E}">
        <p14:creationId xmlns:p14="http://schemas.microsoft.com/office/powerpoint/2010/main" val="91109930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Messiah has come: By water and by Blood</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Oct. 22, 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85762122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Messiah has come: By water and by Blood</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Oct. 22, 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sz="1050" dirty="0"/>
              <a:t>https://answersingenesis.org/Yeshua/why-did-Yeshua-take-on-a-human-nature/</a:t>
            </a:r>
          </a:p>
        </p:txBody>
      </p:sp>
    </p:spTree>
    <p:extLst>
      <p:ext uri="{BB962C8B-B14F-4D97-AF65-F5344CB8AC3E}">
        <p14:creationId xmlns:p14="http://schemas.microsoft.com/office/powerpoint/2010/main" val="203170826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Messiah has come: By water and by Blood</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Oct. 22, 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sz="1050" dirty="0"/>
              <a:t>https://answersingenesis.org/jesus/why-did-jesus-take-on-a-human-nature/</a:t>
            </a:r>
          </a:p>
        </p:txBody>
      </p:sp>
    </p:spTree>
    <p:extLst>
      <p:ext uri="{BB962C8B-B14F-4D97-AF65-F5344CB8AC3E}">
        <p14:creationId xmlns:p14="http://schemas.microsoft.com/office/powerpoint/2010/main" val="418246404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Messiah has come: By water and by Blood</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Oct. 22, 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sz="1050" dirty="0"/>
              <a:t>https://answersingenesis.org/jesus/why-did-jesus-take-on-a-human-nature/</a:t>
            </a:r>
          </a:p>
        </p:txBody>
      </p:sp>
    </p:spTree>
    <p:extLst>
      <p:ext uri="{BB962C8B-B14F-4D97-AF65-F5344CB8AC3E}">
        <p14:creationId xmlns:p14="http://schemas.microsoft.com/office/powerpoint/2010/main" val="181584133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Messiah has come: By water and by Blood</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Oct. 22, 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sz="1050" dirty="0"/>
              <a:t>https://answersingenesis.org/jesus/why-did-jesus-take-on-a-human-nature/</a:t>
            </a:r>
          </a:p>
        </p:txBody>
      </p:sp>
    </p:spTree>
    <p:extLst>
      <p:ext uri="{BB962C8B-B14F-4D97-AF65-F5344CB8AC3E}">
        <p14:creationId xmlns:p14="http://schemas.microsoft.com/office/powerpoint/2010/main" val="1623477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Messiah has come: By water and by Blood</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Oct. 22, 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It’s not exactly Sukkot anymore, but since we’re guessing anyhow, we’re moved it forward for a </a:t>
            </a:r>
            <a:r>
              <a:rPr lang="en-US" altLang="en-US" dirty="0" err="1"/>
              <a:t>B’not</a:t>
            </a:r>
            <a:r>
              <a:rPr lang="en-US" altLang="en-US" dirty="0"/>
              <a:t> Mitzvah.   </a:t>
            </a:r>
          </a:p>
        </p:txBody>
      </p:sp>
    </p:spTree>
    <p:extLst>
      <p:ext uri="{BB962C8B-B14F-4D97-AF65-F5344CB8AC3E}">
        <p14:creationId xmlns:p14="http://schemas.microsoft.com/office/powerpoint/2010/main" val="229377300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Messiah has come: By water and by Blood</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Oct. 22, 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287338" y="428625"/>
            <a:ext cx="6284912" cy="3535363"/>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sz="1050" dirty="0"/>
              <a:t>https://answersingenesis.org/jesus/why-did-jesus-take-on-a-human-nature/</a:t>
            </a:r>
          </a:p>
          <a:p>
            <a:r>
              <a:rPr lang="en-US" altLang="en-US" dirty="0"/>
              <a:t>Also, He was not corrupted with a sin nature.  He had life with His Father.</a:t>
            </a:r>
          </a:p>
        </p:txBody>
      </p:sp>
    </p:spTree>
    <p:extLst>
      <p:ext uri="{BB962C8B-B14F-4D97-AF65-F5344CB8AC3E}">
        <p14:creationId xmlns:p14="http://schemas.microsoft.com/office/powerpoint/2010/main" val="140179672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Messiah has come: By water and by Blood</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Oct. 22, 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40436783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Messiah has come: By water and by Blood</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Oct. 22, 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sz="1050" dirty="0"/>
              <a:t>http://www.longlonglife.org/wp-content/uploads/2017/01/Amniotic-fluid-reverses-ageing-bones.jpg</a:t>
            </a:r>
          </a:p>
          <a:p>
            <a:r>
              <a:rPr lang="en-US" altLang="en-US" dirty="0"/>
              <a:t>Most commentators view this “water” as either immersion or a parallelism for the Spirit.  But look at the next verse.</a:t>
            </a:r>
          </a:p>
        </p:txBody>
      </p:sp>
    </p:spTree>
    <p:extLst>
      <p:ext uri="{BB962C8B-B14F-4D97-AF65-F5344CB8AC3E}">
        <p14:creationId xmlns:p14="http://schemas.microsoft.com/office/powerpoint/2010/main" val="264492419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Messiah has come: By water and by Blood</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Oct. 22, 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~of water and of the Spirit</a:t>
            </a:r>
          </a:p>
        </p:txBody>
      </p:sp>
    </p:spTree>
    <p:extLst>
      <p:ext uri="{BB962C8B-B14F-4D97-AF65-F5344CB8AC3E}">
        <p14:creationId xmlns:p14="http://schemas.microsoft.com/office/powerpoint/2010/main" val="163604989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Messiah has come: By water and by Blood</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Oct. 22, 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99188531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Messiah has come: By water and by Blood</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Oct. 22, 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402898136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Messiah has come: By water and by Blood</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Oct. 22, 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298523044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Messiah has come: By water and by Blood</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Oct. 22, 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Special Sukkot meaning, that we didn’t give enough attention to.</a:t>
            </a:r>
          </a:p>
        </p:txBody>
      </p:sp>
    </p:spTree>
    <p:extLst>
      <p:ext uri="{BB962C8B-B14F-4D97-AF65-F5344CB8AC3E}">
        <p14:creationId xmlns:p14="http://schemas.microsoft.com/office/powerpoint/2010/main" val="227984587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Messiah has come: By water and by Blood</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Oct. 22, 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317423653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Messiah has come: By water and by Blood</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Oct. 22, 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sz="1050" dirty="0"/>
              <a:t>https://sitn.hms.harvard.edu/uncategorized/2019/biological-roles-of-water-why-is-water-necessary-for-life/</a:t>
            </a:r>
          </a:p>
          <a:p>
            <a:r>
              <a:rPr lang="en-US" altLang="en-US" sz="2000" dirty="0"/>
              <a:t>How long can you survive/thrive without Messiah’s presence?   Do you notice?  Do you get thirsty?</a:t>
            </a:r>
          </a:p>
        </p:txBody>
      </p:sp>
    </p:spTree>
    <p:extLst>
      <p:ext uri="{BB962C8B-B14F-4D97-AF65-F5344CB8AC3E}">
        <p14:creationId xmlns:p14="http://schemas.microsoft.com/office/powerpoint/2010/main" val="19439340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Messiah has come: By water and by Blood</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Oct. 22, 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407505799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Messiah has come: By water and by Blood</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Oct. 22, 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sz="1050" dirty="0">
                <a:hlinkClick r:id="rId3"/>
              </a:rPr>
              <a:t>https://sitn.hms.harvard.edu/uncategorized/2019/biological-roles-of-water-why-is-water-necessary-for-life/</a:t>
            </a:r>
            <a:endParaRPr lang="en-US" altLang="en-US" sz="1050" dirty="0"/>
          </a:p>
          <a:p>
            <a:endParaRPr lang="en-US" altLang="en-US" sz="1050" dirty="0"/>
          </a:p>
          <a:p>
            <a:r>
              <a:rPr lang="en-US" altLang="en-US" dirty="0"/>
              <a:t>Water is a polar molecule.</a:t>
            </a:r>
          </a:p>
        </p:txBody>
      </p:sp>
    </p:spTree>
    <p:extLst>
      <p:ext uri="{BB962C8B-B14F-4D97-AF65-F5344CB8AC3E}">
        <p14:creationId xmlns:p14="http://schemas.microsoft.com/office/powerpoint/2010/main" val="263929673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Messiah has come: By water and by Blood</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Oct. 22, 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sz="1050" dirty="0">
                <a:hlinkClick r:id="rId3"/>
              </a:rPr>
              <a:t>https://sitn.hms.harvard.edu/uncategorized/2019/biological-roles-of-water-why-is-water-necessary-for-life/</a:t>
            </a:r>
            <a:endParaRPr lang="en-US" altLang="en-US" sz="1050" dirty="0"/>
          </a:p>
          <a:p>
            <a:endParaRPr lang="en-US" altLang="en-US" dirty="0"/>
          </a:p>
          <a:p>
            <a:r>
              <a:rPr lang="en-US" altLang="en-US" dirty="0"/>
              <a:t>If we have Yeshua, we’ll have more cohesion as a body.</a:t>
            </a:r>
          </a:p>
        </p:txBody>
      </p:sp>
    </p:spTree>
    <p:extLst>
      <p:ext uri="{BB962C8B-B14F-4D97-AF65-F5344CB8AC3E}">
        <p14:creationId xmlns:p14="http://schemas.microsoft.com/office/powerpoint/2010/main" val="70020098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Messiah has come: By water and by Blood</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Oct. 22, 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sz="1050" dirty="0"/>
              <a:t>https://sitn.hms.harvard.edu/uncategorized/2019/biological-roles-of-water-why-is-water-necessary-for-life/</a:t>
            </a:r>
          </a:p>
        </p:txBody>
      </p:sp>
    </p:spTree>
    <p:extLst>
      <p:ext uri="{BB962C8B-B14F-4D97-AF65-F5344CB8AC3E}">
        <p14:creationId xmlns:p14="http://schemas.microsoft.com/office/powerpoint/2010/main" val="411291649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Messiah has come: By water and by Blood</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Oct. 22, 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sz="1050" dirty="0"/>
              <a:t>https://sitn.hms.harvard.edu/uncategorized/2019/biological-roles-of-water-why-is-water-necessary-for-life/</a:t>
            </a:r>
          </a:p>
        </p:txBody>
      </p:sp>
    </p:spTree>
    <p:extLst>
      <p:ext uri="{BB962C8B-B14F-4D97-AF65-F5344CB8AC3E}">
        <p14:creationId xmlns:p14="http://schemas.microsoft.com/office/powerpoint/2010/main" val="233713494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Messiah has come: By water and by Blood</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Oct. 22, 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We grow and unfold in His presence!!</a:t>
            </a:r>
          </a:p>
        </p:txBody>
      </p:sp>
    </p:spTree>
    <p:extLst>
      <p:ext uri="{BB962C8B-B14F-4D97-AF65-F5344CB8AC3E}">
        <p14:creationId xmlns:p14="http://schemas.microsoft.com/office/powerpoint/2010/main" val="246239246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Messiah has come: By water and by Blood</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Oct. 22, 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215389989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Messiah has come: By water and by Blood</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Oct. 22, 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George Whitten</a:t>
            </a:r>
          </a:p>
        </p:txBody>
      </p:sp>
    </p:spTree>
    <p:extLst>
      <p:ext uri="{BB962C8B-B14F-4D97-AF65-F5344CB8AC3E}">
        <p14:creationId xmlns:p14="http://schemas.microsoft.com/office/powerpoint/2010/main" val="300293243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Messiah has come: By water and by Blood</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Oct. 22, 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George Whitten</a:t>
            </a:r>
          </a:p>
        </p:txBody>
      </p:sp>
    </p:spTree>
    <p:extLst>
      <p:ext uri="{BB962C8B-B14F-4D97-AF65-F5344CB8AC3E}">
        <p14:creationId xmlns:p14="http://schemas.microsoft.com/office/powerpoint/2010/main" val="316463031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Messiah has come: By water and by Blood</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Oct. 22, 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George Whitten</a:t>
            </a:r>
          </a:p>
        </p:txBody>
      </p:sp>
    </p:spTree>
    <p:extLst>
      <p:ext uri="{BB962C8B-B14F-4D97-AF65-F5344CB8AC3E}">
        <p14:creationId xmlns:p14="http://schemas.microsoft.com/office/powerpoint/2010/main" val="187031222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Messiah has come: By water and by Blood</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Oct. 22, 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31746667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Messiah has come: By water and by Blood</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Oct. 22, 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94414161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Messiah has come: By water and by Blood</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Oct. 22, 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415704307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Messiah has come: By water and by Blood</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Oct. 22, 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She wanted it, but what was the price?   Full confession, and repentance.  </a:t>
            </a:r>
          </a:p>
        </p:txBody>
      </p:sp>
    </p:spTree>
    <p:extLst>
      <p:ext uri="{BB962C8B-B14F-4D97-AF65-F5344CB8AC3E}">
        <p14:creationId xmlns:p14="http://schemas.microsoft.com/office/powerpoint/2010/main" val="403615051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Messiah has come: By water and by Blood</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Oct. 22, 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29186518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Messiah has come: By water and by Blood</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Oct. 22, 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We combined 7, 8 and 9</a:t>
            </a:r>
            <a:r>
              <a:rPr lang="en-US" altLang="en-US" baseline="30000" dirty="0"/>
              <a:t>th</a:t>
            </a:r>
            <a:r>
              <a:rPr lang="en-US" altLang="en-US" dirty="0"/>
              <a:t> days.  We emphasized the one of these three that is specifically in the Bible, but observing, at least in a measure, the other two.</a:t>
            </a:r>
          </a:p>
        </p:txBody>
      </p:sp>
    </p:spTree>
    <p:extLst>
      <p:ext uri="{BB962C8B-B14F-4D97-AF65-F5344CB8AC3E}">
        <p14:creationId xmlns:p14="http://schemas.microsoft.com/office/powerpoint/2010/main" val="129613169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Messiah has come: By water and by Blood</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Oct. 22, 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sz="1050" dirty="0"/>
              <a:t>https://www.returntogod.com/jerusalem/images/PoolOfSiloam.jpg</a:t>
            </a:r>
          </a:p>
        </p:txBody>
      </p:sp>
    </p:spTree>
    <p:extLst>
      <p:ext uri="{BB962C8B-B14F-4D97-AF65-F5344CB8AC3E}">
        <p14:creationId xmlns:p14="http://schemas.microsoft.com/office/powerpoint/2010/main" val="163051347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Messiah has come: By water and by Blood</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Oct. 22, 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sz="1050" dirty="0"/>
              <a:t>https://www.biblewalks.com/Photos105/SouthJerusalemModelS.jpg</a:t>
            </a:r>
          </a:p>
        </p:txBody>
      </p:sp>
    </p:spTree>
    <p:extLst>
      <p:ext uri="{BB962C8B-B14F-4D97-AF65-F5344CB8AC3E}">
        <p14:creationId xmlns:p14="http://schemas.microsoft.com/office/powerpoint/2010/main" val="164387505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Messiah has come: By water and by Blood</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Oct. 22, 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sz="1050" dirty="0"/>
              <a:t>https://youtu.be/z-yRqd6w0n8</a:t>
            </a:r>
          </a:p>
        </p:txBody>
      </p:sp>
    </p:spTree>
    <p:extLst>
      <p:ext uri="{BB962C8B-B14F-4D97-AF65-F5344CB8AC3E}">
        <p14:creationId xmlns:p14="http://schemas.microsoft.com/office/powerpoint/2010/main" val="109416171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Messiah has come: By water and by Blood</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Oct. 22, 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sz="1050" dirty="0"/>
              <a:t>https://youtu.be/z-yRqd6w0n8</a:t>
            </a:r>
          </a:p>
        </p:txBody>
      </p:sp>
    </p:spTree>
    <p:extLst>
      <p:ext uri="{BB962C8B-B14F-4D97-AF65-F5344CB8AC3E}">
        <p14:creationId xmlns:p14="http://schemas.microsoft.com/office/powerpoint/2010/main" val="230682314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Messiah has come: By water and by Blood</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Oct. 22, 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sz="1050" dirty="0"/>
              <a:t>https://youtu.be/z-yRqd6w0n8</a:t>
            </a:r>
          </a:p>
        </p:txBody>
      </p:sp>
    </p:spTree>
    <p:extLst>
      <p:ext uri="{BB962C8B-B14F-4D97-AF65-F5344CB8AC3E}">
        <p14:creationId xmlns:p14="http://schemas.microsoft.com/office/powerpoint/2010/main" val="323458927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Messiah has come: By water and by Blood</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Oct. 22, 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sz="1050" dirty="0"/>
              <a:t>https://youtu.be/z-yRqd6w0n8</a:t>
            </a:r>
          </a:p>
        </p:txBody>
      </p:sp>
    </p:spTree>
    <p:extLst>
      <p:ext uri="{BB962C8B-B14F-4D97-AF65-F5344CB8AC3E}">
        <p14:creationId xmlns:p14="http://schemas.microsoft.com/office/powerpoint/2010/main" val="23221759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Messiah has come: By water and by Blood</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Oct. 22, 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179006688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Messiah has come: By water and by Blood</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Oct. 22, 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sz="1050" dirty="0"/>
              <a:t>https://en.wikipedia.org/wiki/Simchat_Beit_HaShoeivah</a:t>
            </a:r>
          </a:p>
        </p:txBody>
      </p:sp>
    </p:spTree>
    <p:extLst>
      <p:ext uri="{BB962C8B-B14F-4D97-AF65-F5344CB8AC3E}">
        <p14:creationId xmlns:p14="http://schemas.microsoft.com/office/powerpoint/2010/main" val="342532690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Messiah has come: By water and by Blood</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Oct. 22, 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sz="1050" dirty="0"/>
              <a:t>https://youtu.be/z-yRqd6w0n8</a:t>
            </a:r>
          </a:p>
        </p:txBody>
      </p:sp>
    </p:spTree>
    <p:extLst>
      <p:ext uri="{BB962C8B-B14F-4D97-AF65-F5344CB8AC3E}">
        <p14:creationId xmlns:p14="http://schemas.microsoft.com/office/powerpoint/2010/main" val="56549830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Messiah has come: By water and by Blood</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Oct. 22, 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281653626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Messiah has come: By water and by Blood</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Oct. 22, 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Are you drinking the rivers, and being a source to others?   Love, joy, peace?   Or knowledge?   </a:t>
            </a:r>
          </a:p>
        </p:txBody>
      </p:sp>
    </p:spTree>
    <p:extLst>
      <p:ext uri="{BB962C8B-B14F-4D97-AF65-F5344CB8AC3E}">
        <p14:creationId xmlns:p14="http://schemas.microsoft.com/office/powerpoint/2010/main" val="351675760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Messiah has come: By water and by Blood</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Oct. 22, 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normAutofit lnSpcReduction="10000"/>
          </a:bodyPr>
          <a:lstStyle/>
          <a:p>
            <a:r>
              <a:rPr lang="en-US" altLang="en-US" sz="1050" dirty="0">
                <a:hlinkClick r:id="rId3"/>
              </a:rPr>
              <a:t>https://lh3.googleusercontent.com/-9Ln5RPQD8pg/YbM2ZNE6NKI/AAAAAAAAAro/TonqYJITfIYNAN0hegR7xNVjut6rCv5vQCNcBGAsYHQ/s1600/1639134816914829-0.png</a:t>
            </a:r>
            <a:endParaRPr lang="en-US" altLang="en-US" sz="1050" dirty="0"/>
          </a:p>
          <a:p>
            <a:pPr algn="l">
              <a:lnSpc>
                <a:spcPct val="90000"/>
              </a:lnSpc>
            </a:pPr>
            <a:r>
              <a:rPr lang="en-US" altLang="en-US" sz="1800" dirty="0"/>
              <a:t>Supply of oxygen lung to tissues (bound to </a:t>
            </a:r>
            <a:r>
              <a:rPr lang="en-US" altLang="en-US" sz="1800" dirty="0" err="1"/>
              <a:t>haemoglobin</a:t>
            </a:r>
            <a:r>
              <a:rPr lang="en-US" altLang="en-US" sz="1800" dirty="0"/>
              <a:t>, which is carried in red blood cells).</a:t>
            </a:r>
          </a:p>
          <a:p>
            <a:pPr algn="l">
              <a:lnSpc>
                <a:spcPct val="90000"/>
              </a:lnSpc>
            </a:pPr>
            <a:r>
              <a:rPr lang="en-US" altLang="en-US" sz="1800" dirty="0"/>
              <a:t>Removal of waste such as carbon dioxide, urea, and Uric acid.</a:t>
            </a:r>
          </a:p>
          <a:p>
            <a:pPr algn="l">
              <a:lnSpc>
                <a:spcPct val="90000"/>
              </a:lnSpc>
            </a:pPr>
            <a:r>
              <a:rPr lang="en-US" altLang="en-US" sz="1800" dirty="0"/>
              <a:t>Supply of nutrients such as glucose, amino acids, and fatty acids (dissolved in the blood or bound to plasma proteins).</a:t>
            </a:r>
          </a:p>
          <a:p>
            <a:pPr algn="l">
              <a:lnSpc>
                <a:spcPct val="90000"/>
              </a:lnSpc>
            </a:pPr>
            <a:r>
              <a:rPr lang="en-US" altLang="en-US" sz="1800" dirty="0"/>
              <a:t>Immunological functions, including circulation of white blood cells, and detection of foreign material by antibodies.</a:t>
            </a:r>
          </a:p>
          <a:p>
            <a:pPr algn="l">
              <a:lnSpc>
                <a:spcPct val="90000"/>
              </a:lnSpc>
            </a:pPr>
            <a:r>
              <a:rPr lang="en-US" altLang="en-US" sz="1800" dirty="0"/>
              <a:t>Coagulation, the response to a broken blood vessel, the conversion of blood from a liquid to a semisolid gel to stop bleeding.</a:t>
            </a:r>
          </a:p>
          <a:p>
            <a:pPr algn="l">
              <a:lnSpc>
                <a:spcPct val="90000"/>
              </a:lnSpc>
            </a:pPr>
            <a:r>
              <a:rPr lang="en-US" altLang="en-US" sz="1800" dirty="0"/>
              <a:t>Messenger functions, including the transport of hormones and the signaling of tissue damage.</a:t>
            </a:r>
          </a:p>
          <a:p>
            <a:pPr algn="l">
              <a:lnSpc>
                <a:spcPct val="90000"/>
              </a:lnSpc>
            </a:pPr>
            <a:r>
              <a:rPr lang="en-US" altLang="en-US" sz="1800" dirty="0"/>
              <a:t>Maintains body temperature, Acid-Base balance and balance of water level.</a:t>
            </a:r>
          </a:p>
          <a:p>
            <a:endParaRPr lang="en-US" altLang="en-US" sz="1050" dirty="0"/>
          </a:p>
        </p:txBody>
      </p:sp>
    </p:spTree>
    <p:extLst>
      <p:ext uri="{BB962C8B-B14F-4D97-AF65-F5344CB8AC3E}">
        <p14:creationId xmlns:p14="http://schemas.microsoft.com/office/powerpoint/2010/main" val="360962828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Messiah has come: By water and by Blood</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Oct. 22, 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sz="1800" b="0" i="0" dirty="0">
                <a:solidFill>
                  <a:srgbClr val="424242"/>
                </a:solidFill>
                <a:effectLst/>
              </a:rPr>
              <a:t>The decreased oxygen (due to the difficulty in exhaling) causes damage to the tissues and the capillaries begin leaking watery fluid from the blood into the tissues. This results in a build-up of fluid around the heart (pericardial effusion) and lungs (pleural effusion). The collapsing lungs, failing heart, dehydration, and the inability to get sufficient oxygen to the tissues essentially suffocate the victim.</a:t>
            </a:r>
            <a:r>
              <a:rPr lang="en-US" sz="1800" b="0" i="0" u="sng" baseline="30000" dirty="0">
                <a:solidFill>
                  <a:srgbClr val="212121"/>
                </a:solidFill>
                <a:effectLst/>
                <a:hlinkClick r:id="rId3"/>
              </a:rPr>
              <a:t>5</a:t>
            </a:r>
            <a:r>
              <a:rPr lang="en-US" sz="1800" b="0" i="0" dirty="0">
                <a:solidFill>
                  <a:srgbClr val="424242"/>
                </a:solidFill>
                <a:effectLst/>
              </a:rPr>
              <a:t> The decreased oxygen also damages the heart itself (myocardial infarction) which leads to cardiac arrest. In severe cases of cardiac stress, the heart can even burst, a process known as cardiac rupture.  </a:t>
            </a:r>
          </a:p>
          <a:p>
            <a:r>
              <a:rPr lang="en-US" sz="1800" b="0" i="0" dirty="0">
                <a:solidFill>
                  <a:srgbClr val="424242"/>
                </a:solidFill>
                <a:effectLst/>
              </a:rPr>
              <a:t>“blood and water came out” (John 19:34), referring to the watery fluid surrounding the heart and lungs.</a:t>
            </a:r>
          </a:p>
          <a:p>
            <a:r>
              <a:rPr lang="en-US" altLang="en-US" sz="1050" dirty="0"/>
              <a:t>https://www.apu.edu/articles/the-science-of-the-crucifixion/#:~:text=Instead%2C%20the%20soldiers%20pierced%20His,surrounding%20the%20heart%20and%20lungs.</a:t>
            </a:r>
          </a:p>
        </p:txBody>
      </p:sp>
    </p:spTree>
    <p:extLst>
      <p:ext uri="{BB962C8B-B14F-4D97-AF65-F5344CB8AC3E}">
        <p14:creationId xmlns:p14="http://schemas.microsoft.com/office/powerpoint/2010/main" val="3642044600"/>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Messiah has come: By water and by Blood</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Oct. 22, 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96598812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Messiah has come: By water and by Blood</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Oct. 22, 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381000" y="603991"/>
            <a:ext cx="6240463" cy="3510809"/>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pPr marL="288925" indent="-288925">
              <a:buFont typeface="+mj-lt"/>
              <a:buAutoNum type="arabicPeriod"/>
            </a:pPr>
            <a:r>
              <a:rPr lang="en-US" altLang="en-US" dirty="0"/>
              <a:t>And getting worse.   Be sure to vote!  Check your insurance company!</a:t>
            </a:r>
          </a:p>
          <a:p>
            <a:pPr marL="288925" indent="-288925">
              <a:buFont typeface="+mj-lt"/>
              <a:buAutoNum type="arabicPeriod"/>
            </a:pPr>
            <a:r>
              <a:rPr lang="en-US" altLang="en-US" dirty="0"/>
              <a:t>He knows our afflictions.</a:t>
            </a:r>
          </a:p>
          <a:p>
            <a:pPr marL="288925" indent="-288925">
              <a:buFont typeface="+mj-lt"/>
              <a:buAutoNum type="arabicPeriod"/>
            </a:pPr>
            <a:r>
              <a:rPr lang="en-US" altLang="en-US" dirty="0"/>
              <a:t>He has life that fits us exactly!</a:t>
            </a:r>
          </a:p>
        </p:txBody>
      </p:sp>
    </p:spTree>
    <p:extLst>
      <p:ext uri="{BB962C8B-B14F-4D97-AF65-F5344CB8AC3E}">
        <p14:creationId xmlns:p14="http://schemas.microsoft.com/office/powerpoint/2010/main" val="117357762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Messiah has come: By water and by Blood</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Oct. 22, 2022  5783</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78</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20606073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Messiah has come: By water and by Blood</a:t>
            </a:r>
          </a:p>
        </p:txBody>
      </p:sp>
      <p:sp>
        <p:nvSpPr>
          <p:cNvPr id="5" name="Date Placeholder 4"/>
          <p:cNvSpPr>
            <a:spLocks noGrp="1"/>
          </p:cNvSpPr>
          <p:nvPr>
            <p:ph type="dt" idx="1"/>
          </p:nvPr>
        </p:nvSpPr>
        <p:spPr/>
        <p:txBody>
          <a:bodyPr/>
          <a:lstStyle/>
          <a:p>
            <a:r>
              <a:rPr lang="en-US" altLang="en-US"/>
              <a:t>Oct. 22, 2022  5783</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79</a:t>
            </a:fld>
            <a:endParaRPr lang="en-US" altLang="en-US"/>
          </a:p>
        </p:txBody>
      </p:sp>
    </p:spTree>
    <p:extLst>
      <p:ext uri="{BB962C8B-B14F-4D97-AF65-F5344CB8AC3E}">
        <p14:creationId xmlns:p14="http://schemas.microsoft.com/office/powerpoint/2010/main" val="37865071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Messiah has come: By water and by Blood</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Oct. 22, 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471739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Messiah has come: By water and by Blood</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Oct. 22, 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26572480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1601760"/>
            <a:ext cx="7772400" cy="1102519"/>
          </a:xfrm>
        </p:spPr>
        <p:txBody>
          <a:bodyPr/>
          <a:lstStyle/>
          <a:p>
            <a:r>
              <a:rPr lang="en-US"/>
              <a:t>Click to edit Master title style</a:t>
            </a:r>
          </a:p>
        </p:txBody>
      </p:sp>
      <p:sp>
        <p:nvSpPr>
          <p:cNvPr id="3" name="Subtitle 2"/>
          <p:cNvSpPr>
            <a:spLocks noGrp="1"/>
          </p:cNvSpPr>
          <p:nvPr>
            <p:ph type="subTitle" idx="1"/>
          </p:nvPr>
        </p:nvSpPr>
        <p:spPr>
          <a:xfrm>
            <a:off x="1374817" y="2914650"/>
            <a:ext cx="6400801" cy="1314450"/>
          </a:xfrm>
        </p:spPr>
        <p:txBody>
          <a:bodyPr/>
          <a:lstStyle>
            <a:lvl1pPr marL="0" indent="0" algn="ctr">
              <a:buNone/>
              <a:defRPr/>
            </a:lvl1pPr>
            <a:lvl2pPr marL="190718" indent="0" algn="ctr">
              <a:buNone/>
              <a:defRPr/>
            </a:lvl2pPr>
            <a:lvl3pPr marL="381518" indent="0" algn="ctr">
              <a:buNone/>
              <a:defRPr/>
            </a:lvl3pPr>
            <a:lvl4pPr marL="572171" indent="0" algn="ctr">
              <a:buNone/>
              <a:defRPr/>
            </a:lvl4pPr>
            <a:lvl5pPr marL="762951" indent="0" algn="ctr">
              <a:buNone/>
              <a:defRPr/>
            </a:lvl5pPr>
            <a:lvl6pPr marL="953583" indent="0" algn="ctr">
              <a:buNone/>
              <a:defRPr/>
            </a:lvl6pPr>
            <a:lvl7pPr marL="1144273" indent="0" algn="ctr">
              <a:buNone/>
              <a:defRPr/>
            </a:lvl7pPr>
            <a:lvl8pPr marL="1335014" indent="0" algn="ctr">
              <a:buNone/>
              <a:defRPr/>
            </a:lvl8pPr>
            <a:lvl9pPr marL="1525749"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26EB06D-C9AC-4BAA-90E1-11627B68CA4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37528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836C97D-7EB4-4470-B36A-8CE1DF35336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97738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92"/>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1" y="205992"/>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2A1C997-1C84-4E42-B804-9E6F0693A64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393724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114B5-D666-B2D4-99D1-028877B3FDE8}"/>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3D671CD3-6FEF-5A2D-82D5-BCEDA3D30604}"/>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EC753F19-318A-0EC1-5269-2083C583AD90}"/>
              </a:ext>
            </a:extLst>
          </p:cNvPr>
          <p:cNvSpPr>
            <a:spLocks noGrp="1"/>
          </p:cNvSpPr>
          <p:nvPr>
            <p:ph type="dt" sz="half" idx="10"/>
          </p:nvPr>
        </p:nvSpPr>
        <p:spPr/>
        <p:txBody>
          <a:bodyPr/>
          <a:lstStyle>
            <a:lvl1pPr>
              <a:defRPr/>
            </a:lvl1pPr>
          </a:lstStyle>
          <a:p>
            <a:pPr algn="l" defTabSz="685800"/>
            <a:endParaRPr lang="en-US" altLang="en-US" sz="1050">
              <a:solidFill>
                <a:srgbClr val="000000"/>
              </a:solidFill>
              <a:cs typeface="Arial" panose="020B0604020202020204" pitchFamily="34" charset="0"/>
            </a:endParaRPr>
          </a:p>
        </p:txBody>
      </p:sp>
      <p:sp>
        <p:nvSpPr>
          <p:cNvPr id="5" name="Footer Placeholder 4">
            <a:extLst>
              <a:ext uri="{FF2B5EF4-FFF2-40B4-BE49-F238E27FC236}">
                <a16:creationId xmlns:a16="http://schemas.microsoft.com/office/drawing/2014/main" id="{74255BB9-1241-7F49-E1A3-E363073DF557}"/>
              </a:ext>
            </a:extLst>
          </p:cNvPr>
          <p:cNvSpPr>
            <a:spLocks noGrp="1"/>
          </p:cNvSpPr>
          <p:nvPr>
            <p:ph type="ftr" sz="quarter" idx="11"/>
          </p:nvPr>
        </p:nvSpPr>
        <p:spPr/>
        <p:txBody>
          <a:bodyPr/>
          <a:lstStyle>
            <a:lvl1pPr>
              <a:defRPr/>
            </a:lvl1pPr>
          </a:lstStyle>
          <a:p>
            <a:pPr defTabSz="685800"/>
            <a:endParaRPr lang="en-US" altLang="en-US" sz="1050">
              <a:solidFill>
                <a:srgbClr val="000000"/>
              </a:solidFill>
              <a:cs typeface="Arial" panose="020B0604020202020204" pitchFamily="34" charset="0"/>
            </a:endParaRPr>
          </a:p>
        </p:txBody>
      </p:sp>
      <p:sp>
        <p:nvSpPr>
          <p:cNvPr id="6" name="Slide Number Placeholder 5">
            <a:extLst>
              <a:ext uri="{FF2B5EF4-FFF2-40B4-BE49-F238E27FC236}">
                <a16:creationId xmlns:a16="http://schemas.microsoft.com/office/drawing/2014/main" id="{8A1C0716-C44F-1553-9742-83E035196BF1}"/>
              </a:ext>
            </a:extLst>
          </p:cNvPr>
          <p:cNvSpPr>
            <a:spLocks noGrp="1"/>
          </p:cNvSpPr>
          <p:nvPr>
            <p:ph type="sldNum" sz="quarter" idx="12"/>
          </p:nvPr>
        </p:nvSpPr>
        <p:spPr/>
        <p:txBody>
          <a:bodyPr/>
          <a:lstStyle>
            <a:lvl1pPr>
              <a:defRPr/>
            </a:lvl1pPr>
          </a:lstStyle>
          <a:p>
            <a:pPr defTabSz="685800"/>
            <a:fld id="{0309CBD5-C5CD-409A-BDCD-0E777683A37C}" type="slidenum">
              <a:rPr lang="en-US" altLang="en-US" sz="1050" smtClean="0">
                <a:solidFill>
                  <a:srgbClr val="000000"/>
                </a:solidFill>
                <a:cs typeface="Arial" panose="020B0604020202020204" pitchFamily="34" charset="0"/>
              </a:rPr>
              <a:pPr defTabSz="685800"/>
              <a:t>‹#›</a:t>
            </a:fld>
            <a:endParaRPr lang="en-US" altLang="en-US" sz="1050">
              <a:solidFill>
                <a:srgbClr val="000000"/>
              </a:solidFill>
              <a:cs typeface="Arial" panose="020B0604020202020204" pitchFamily="34" charset="0"/>
            </a:endParaRPr>
          </a:p>
        </p:txBody>
      </p:sp>
    </p:spTree>
    <p:extLst>
      <p:ext uri="{BB962C8B-B14F-4D97-AF65-F5344CB8AC3E}">
        <p14:creationId xmlns:p14="http://schemas.microsoft.com/office/powerpoint/2010/main" val="16115912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62809BE-4F75-4AE8-85BB-D151C4B7CC4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844372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62809BE-4F75-4AE8-85BB-D151C4B7CC4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225061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5" y="3305191"/>
            <a:ext cx="7772400" cy="1021556"/>
          </a:xfrm>
        </p:spPr>
        <p:txBody>
          <a:bodyPr anchor="t"/>
          <a:lstStyle>
            <a:lvl1pPr algn="l">
              <a:defRPr sz="2250" b="1" cap="all"/>
            </a:lvl1pPr>
          </a:lstStyle>
          <a:p>
            <a:r>
              <a:rPr lang="en-US"/>
              <a:t>Click to edit Master title style</a:t>
            </a:r>
          </a:p>
        </p:txBody>
      </p:sp>
      <p:sp>
        <p:nvSpPr>
          <p:cNvPr id="3" name="Text Placeholder 2"/>
          <p:cNvSpPr>
            <a:spLocks noGrp="1"/>
          </p:cNvSpPr>
          <p:nvPr>
            <p:ph type="body" idx="1"/>
          </p:nvPr>
        </p:nvSpPr>
        <p:spPr>
          <a:xfrm>
            <a:off x="722315" y="2180035"/>
            <a:ext cx="7772400" cy="1125140"/>
          </a:xfrm>
        </p:spPr>
        <p:txBody>
          <a:bodyPr anchor="b"/>
          <a:lstStyle>
            <a:lvl1pPr marL="0" indent="0">
              <a:buNone/>
              <a:defRPr sz="1125"/>
            </a:lvl1pPr>
            <a:lvl2pPr marL="190718" indent="0">
              <a:buNone/>
              <a:defRPr sz="1013"/>
            </a:lvl2pPr>
            <a:lvl3pPr marL="381518" indent="0">
              <a:buNone/>
              <a:defRPr sz="900"/>
            </a:lvl3pPr>
            <a:lvl4pPr marL="572171" indent="0">
              <a:buNone/>
              <a:defRPr sz="788"/>
            </a:lvl4pPr>
            <a:lvl5pPr marL="762951" indent="0">
              <a:buNone/>
              <a:defRPr sz="788"/>
            </a:lvl5pPr>
            <a:lvl6pPr marL="953583" indent="0">
              <a:buNone/>
              <a:defRPr sz="788"/>
            </a:lvl6pPr>
            <a:lvl7pPr marL="1144273" indent="0">
              <a:buNone/>
              <a:defRPr sz="788"/>
            </a:lvl7pPr>
            <a:lvl8pPr marL="1335014" indent="0">
              <a:buNone/>
              <a:defRPr sz="788"/>
            </a:lvl8pPr>
            <a:lvl9pPr marL="1525749" indent="0">
              <a:buNone/>
              <a:defRPr sz="788"/>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7AE4B22-24C9-4BD8-A2D6-8E3898629F9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9325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1200155"/>
            <a:ext cx="4038600" cy="3394472"/>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5"/>
            <a:ext cx="4038600" cy="3394472"/>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B11E98B-EED2-4B67-A443-F4B6B35947A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7216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743" y="1151335"/>
            <a:ext cx="4040188" cy="479822"/>
          </a:xfrm>
        </p:spPr>
        <p:txBody>
          <a:bodyPr anchor="b"/>
          <a:lstStyle>
            <a:lvl1pPr marL="0" indent="0">
              <a:buNone/>
              <a:defRPr sz="1350" b="1"/>
            </a:lvl1pPr>
            <a:lvl2pPr marL="190718" indent="0">
              <a:buNone/>
              <a:defRPr sz="1125" b="1"/>
            </a:lvl2pPr>
            <a:lvl3pPr marL="381518" indent="0">
              <a:buNone/>
              <a:defRPr sz="1013" b="1"/>
            </a:lvl3pPr>
            <a:lvl4pPr marL="572171" indent="0">
              <a:buNone/>
              <a:defRPr sz="900" b="1"/>
            </a:lvl4pPr>
            <a:lvl5pPr marL="762951" indent="0">
              <a:buNone/>
              <a:defRPr sz="900" b="1"/>
            </a:lvl5pPr>
            <a:lvl6pPr marL="953583" indent="0">
              <a:buNone/>
              <a:defRPr sz="900" b="1"/>
            </a:lvl6pPr>
            <a:lvl7pPr marL="1144273" indent="0">
              <a:buNone/>
              <a:defRPr sz="900" b="1"/>
            </a:lvl7pPr>
            <a:lvl8pPr marL="1335014" indent="0">
              <a:buNone/>
              <a:defRPr sz="900" b="1"/>
            </a:lvl8pPr>
            <a:lvl9pPr marL="1525749" indent="0">
              <a:buNone/>
              <a:defRPr sz="900" b="1"/>
            </a:lvl9pPr>
          </a:lstStyle>
          <a:p>
            <a:pPr lvl="0"/>
            <a:r>
              <a:rPr lang="en-US"/>
              <a:t>Click to edit Master text styles</a:t>
            </a:r>
          </a:p>
        </p:txBody>
      </p:sp>
      <p:sp>
        <p:nvSpPr>
          <p:cNvPr id="4" name="Content Placeholder 3"/>
          <p:cNvSpPr>
            <a:spLocks noGrp="1"/>
          </p:cNvSpPr>
          <p:nvPr>
            <p:ph sz="half" idx="2"/>
          </p:nvPr>
        </p:nvSpPr>
        <p:spPr>
          <a:xfrm>
            <a:off x="457743" y="1631156"/>
            <a:ext cx="4040188" cy="2963466"/>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8154" y="1151335"/>
            <a:ext cx="4041775" cy="479822"/>
          </a:xfrm>
        </p:spPr>
        <p:txBody>
          <a:bodyPr anchor="b"/>
          <a:lstStyle>
            <a:lvl1pPr marL="0" indent="0">
              <a:buNone/>
              <a:defRPr sz="1350" b="1"/>
            </a:lvl1pPr>
            <a:lvl2pPr marL="190718" indent="0">
              <a:buNone/>
              <a:defRPr sz="1125" b="1"/>
            </a:lvl2pPr>
            <a:lvl3pPr marL="381518" indent="0">
              <a:buNone/>
              <a:defRPr sz="1013" b="1"/>
            </a:lvl3pPr>
            <a:lvl4pPr marL="572171" indent="0">
              <a:buNone/>
              <a:defRPr sz="900" b="1"/>
            </a:lvl4pPr>
            <a:lvl5pPr marL="762951" indent="0">
              <a:buNone/>
              <a:defRPr sz="900" b="1"/>
            </a:lvl5pPr>
            <a:lvl6pPr marL="953583" indent="0">
              <a:buNone/>
              <a:defRPr sz="900" b="1"/>
            </a:lvl6pPr>
            <a:lvl7pPr marL="1144273" indent="0">
              <a:buNone/>
              <a:defRPr sz="900" b="1"/>
            </a:lvl7pPr>
            <a:lvl8pPr marL="1335014" indent="0">
              <a:buNone/>
              <a:defRPr sz="900" b="1"/>
            </a:lvl8pPr>
            <a:lvl9pPr marL="1525749" indent="0">
              <a:buNone/>
              <a:defRPr sz="900" b="1"/>
            </a:lvl9pPr>
          </a:lstStyle>
          <a:p>
            <a:pPr lvl="0"/>
            <a:r>
              <a:rPr lang="en-US"/>
              <a:t>Click to edit Master text styles</a:t>
            </a:r>
          </a:p>
        </p:txBody>
      </p:sp>
      <p:sp>
        <p:nvSpPr>
          <p:cNvPr id="6" name="Content Placeholder 5"/>
          <p:cNvSpPr>
            <a:spLocks noGrp="1"/>
          </p:cNvSpPr>
          <p:nvPr>
            <p:ph sz="quarter" idx="4"/>
          </p:nvPr>
        </p:nvSpPr>
        <p:spPr>
          <a:xfrm>
            <a:off x="4648154" y="1631156"/>
            <a:ext cx="4041775" cy="2963466"/>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65CDC162-1900-40CE-9BEB-10030CC81F0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41027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E4CB589C-4D57-407B-91A2-640CFE24FC6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34998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6F5A7C8-905E-4755-8782-9AD9A4FE91F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29864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60438" y="204787"/>
            <a:ext cx="3008313" cy="871538"/>
          </a:xfrm>
        </p:spPr>
        <p:txBody>
          <a:bodyPr anchor="b"/>
          <a:lstStyle>
            <a:lvl1pPr algn="l">
              <a:defRPr sz="1125" b="1"/>
            </a:lvl1pPr>
          </a:lstStyle>
          <a:p>
            <a:r>
              <a:rPr lang="en-US"/>
              <a:t>Click to edit Master title style</a:t>
            </a:r>
          </a:p>
        </p:txBody>
      </p:sp>
      <p:sp>
        <p:nvSpPr>
          <p:cNvPr id="3" name="Content Placeholder 2"/>
          <p:cNvSpPr>
            <a:spLocks noGrp="1"/>
          </p:cNvSpPr>
          <p:nvPr>
            <p:ph idx="1"/>
          </p:nvPr>
        </p:nvSpPr>
        <p:spPr>
          <a:xfrm>
            <a:off x="3575585" y="208726"/>
            <a:ext cx="5111751" cy="4389835"/>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0438" y="1076343"/>
            <a:ext cx="3008313" cy="3518297"/>
          </a:xfrm>
        </p:spPr>
        <p:txBody>
          <a:bodyPr/>
          <a:lstStyle>
            <a:lvl1pPr marL="0" indent="0">
              <a:buNone/>
              <a:defRPr sz="788"/>
            </a:lvl1pPr>
            <a:lvl2pPr marL="190718" indent="0">
              <a:buNone/>
              <a:defRPr sz="675"/>
            </a:lvl2pPr>
            <a:lvl3pPr marL="381518" indent="0">
              <a:buNone/>
              <a:defRPr sz="563"/>
            </a:lvl3pPr>
            <a:lvl4pPr marL="572171" indent="0">
              <a:buNone/>
              <a:defRPr sz="506"/>
            </a:lvl4pPr>
            <a:lvl5pPr marL="762951" indent="0">
              <a:buNone/>
              <a:defRPr sz="506"/>
            </a:lvl5pPr>
            <a:lvl6pPr marL="953583" indent="0">
              <a:buNone/>
              <a:defRPr sz="506"/>
            </a:lvl6pPr>
            <a:lvl7pPr marL="1144273" indent="0">
              <a:buNone/>
              <a:defRPr sz="506"/>
            </a:lvl7pPr>
            <a:lvl8pPr marL="1335014" indent="0">
              <a:buNone/>
              <a:defRPr sz="506"/>
            </a:lvl8pPr>
            <a:lvl9pPr marL="1525749" indent="0">
              <a:buNone/>
              <a:defRPr sz="506"/>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C47A99C-07AA-42E0-A17B-9B37B53AD97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45370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303" y="3600451"/>
            <a:ext cx="5486400" cy="425054"/>
          </a:xfrm>
        </p:spPr>
        <p:txBody>
          <a:bodyPr anchor="b"/>
          <a:lstStyle>
            <a:lvl1pPr algn="l">
              <a:defRPr sz="1125" b="1"/>
            </a:lvl1pPr>
          </a:lstStyle>
          <a:p>
            <a:r>
              <a:rPr lang="en-US"/>
              <a:t>Click to edit Master title style</a:t>
            </a:r>
          </a:p>
        </p:txBody>
      </p:sp>
      <p:sp>
        <p:nvSpPr>
          <p:cNvPr id="3" name="Picture Placeholder 2"/>
          <p:cNvSpPr>
            <a:spLocks noGrp="1"/>
          </p:cNvSpPr>
          <p:nvPr>
            <p:ph type="pic" idx="1"/>
          </p:nvPr>
        </p:nvSpPr>
        <p:spPr>
          <a:xfrm>
            <a:off x="1792303" y="459581"/>
            <a:ext cx="5486400" cy="3086100"/>
          </a:xfrm>
        </p:spPr>
        <p:txBody>
          <a:bodyPr/>
          <a:lstStyle>
            <a:lvl1pPr marL="0" indent="0">
              <a:buNone/>
              <a:defRPr sz="1800"/>
            </a:lvl1pPr>
            <a:lvl2pPr marL="190718" indent="0">
              <a:buNone/>
              <a:defRPr sz="1575"/>
            </a:lvl2pPr>
            <a:lvl3pPr marL="381518" indent="0">
              <a:buNone/>
              <a:defRPr sz="1350"/>
            </a:lvl3pPr>
            <a:lvl4pPr marL="572171" indent="0">
              <a:buNone/>
              <a:defRPr sz="1125"/>
            </a:lvl4pPr>
            <a:lvl5pPr marL="762951" indent="0">
              <a:buNone/>
              <a:defRPr sz="1125"/>
            </a:lvl5pPr>
            <a:lvl6pPr marL="953583" indent="0">
              <a:buNone/>
              <a:defRPr sz="1125"/>
            </a:lvl6pPr>
            <a:lvl7pPr marL="1144273" indent="0">
              <a:buNone/>
              <a:defRPr sz="1125"/>
            </a:lvl7pPr>
            <a:lvl8pPr marL="1335014" indent="0">
              <a:buNone/>
              <a:defRPr sz="1125"/>
            </a:lvl8pPr>
            <a:lvl9pPr marL="1525749" indent="0">
              <a:buNone/>
              <a:defRPr sz="1125"/>
            </a:lvl9pPr>
          </a:lstStyle>
          <a:p>
            <a:endParaRPr lang="en-US"/>
          </a:p>
        </p:txBody>
      </p:sp>
      <p:sp>
        <p:nvSpPr>
          <p:cNvPr id="4" name="Text Placeholder 3"/>
          <p:cNvSpPr>
            <a:spLocks noGrp="1"/>
          </p:cNvSpPr>
          <p:nvPr>
            <p:ph type="body" sz="half" idx="2"/>
          </p:nvPr>
        </p:nvSpPr>
        <p:spPr>
          <a:xfrm>
            <a:off x="1792303" y="4029428"/>
            <a:ext cx="5486400" cy="603647"/>
          </a:xfrm>
        </p:spPr>
        <p:txBody>
          <a:bodyPr/>
          <a:lstStyle>
            <a:lvl1pPr marL="0" indent="0">
              <a:buNone/>
              <a:defRPr sz="788"/>
            </a:lvl1pPr>
            <a:lvl2pPr marL="190718" indent="0">
              <a:buNone/>
              <a:defRPr sz="675"/>
            </a:lvl2pPr>
            <a:lvl3pPr marL="381518" indent="0">
              <a:buNone/>
              <a:defRPr sz="563"/>
            </a:lvl3pPr>
            <a:lvl4pPr marL="572171" indent="0">
              <a:buNone/>
              <a:defRPr sz="506"/>
            </a:lvl4pPr>
            <a:lvl5pPr marL="762951" indent="0">
              <a:buNone/>
              <a:defRPr sz="506"/>
            </a:lvl5pPr>
            <a:lvl6pPr marL="953583" indent="0">
              <a:buNone/>
              <a:defRPr sz="506"/>
            </a:lvl6pPr>
            <a:lvl7pPr marL="1144273" indent="0">
              <a:buNone/>
              <a:defRPr sz="506"/>
            </a:lvl7pPr>
            <a:lvl8pPr marL="1335014" indent="0">
              <a:buNone/>
              <a:defRPr sz="506"/>
            </a:lvl8pPr>
            <a:lvl9pPr marL="1525749" indent="0">
              <a:buNone/>
              <a:defRPr sz="506"/>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DAB7C7D-F77A-452E-A8B2-BE455B7E510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89394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5" y="205979"/>
            <a:ext cx="8229601"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5" y="1200155"/>
            <a:ext cx="8229601"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l">
              <a:defRPr sz="788">
                <a:solidFill>
                  <a:schemeClr val="tx1"/>
                </a:solidFill>
                <a:latin typeface="+mj-lt"/>
              </a:defRPr>
            </a:lvl1pPr>
          </a:lstStyle>
          <a:p>
            <a:endParaRPr lang="en-US" altLang="en-US">
              <a:solidFill>
                <a:srgbClr val="000000"/>
              </a:solidFill>
            </a:endParaRPr>
          </a:p>
        </p:txBody>
      </p:sp>
      <p:sp>
        <p:nvSpPr>
          <p:cNvPr id="1029" name="Rectangle 5"/>
          <p:cNvSpPr>
            <a:spLocks noGrp="1" noChangeArrowheads="1"/>
          </p:cNvSpPr>
          <p:nvPr>
            <p:ph type="ftr" sz="quarter" idx="3"/>
          </p:nvPr>
        </p:nvSpPr>
        <p:spPr bwMode="auto">
          <a:xfrm>
            <a:off x="3124215" y="4683919"/>
            <a:ext cx="2895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defRPr sz="788">
                <a:solidFill>
                  <a:schemeClr val="tx1"/>
                </a:solidFill>
                <a:latin typeface="+mj-lt"/>
              </a:defRPr>
            </a:lvl1pPr>
          </a:lstStyle>
          <a:p>
            <a:endParaRPr lang="en-US" altLang="en-US">
              <a:solidFill>
                <a:srgbClr val="000000"/>
              </a:solidFill>
            </a:endParaRPr>
          </a:p>
        </p:txBody>
      </p:sp>
      <p:sp>
        <p:nvSpPr>
          <p:cNvPr id="1030" name="Rectangle 6"/>
          <p:cNvSpPr>
            <a:spLocks noGrp="1" noChangeArrowheads="1"/>
          </p:cNvSpPr>
          <p:nvPr>
            <p:ph type="sldNum" sz="quarter" idx="4"/>
          </p:nvPr>
        </p:nvSpPr>
        <p:spPr bwMode="auto">
          <a:xfrm>
            <a:off x="6553201"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r">
              <a:defRPr sz="788">
                <a:solidFill>
                  <a:schemeClr val="tx1"/>
                </a:solidFill>
                <a:latin typeface="+mj-lt"/>
              </a:defRPr>
            </a:lvl1pPr>
          </a:lstStyle>
          <a:p>
            <a:fld id="{2B47646A-D41E-4824-8B47-F9447472355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8279197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fontAlgn="base">
        <a:spcBef>
          <a:spcPct val="0"/>
        </a:spcBef>
        <a:spcAft>
          <a:spcPct val="0"/>
        </a:spcAft>
        <a:defRPr sz="2475">
          <a:solidFill>
            <a:schemeClr val="tx2"/>
          </a:solidFill>
          <a:latin typeface="+mj-lt"/>
          <a:ea typeface="+mj-ea"/>
          <a:cs typeface="+mj-cs"/>
        </a:defRPr>
      </a:lvl1pPr>
      <a:lvl2pPr algn="ctr" rtl="0" fontAlgn="base">
        <a:spcBef>
          <a:spcPct val="0"/>
        </a:spcBef>
        <a:spcAft>
          <a:spcPct val="0"/>
        </a:spcAft>
        <a:defRPr sz="2475">
          <a:solidFill>
            <a:schemeClr val="tx2"/>
          </a:solidFill>
          <a:latin typeface="Arial" charset="0"/>
          <a:cs typeface="Arial" charset="0"/>
        </a:defRPr>
      </a:lvl2pPr>
      <a:lvl3pPr algn="ctr" rtl="0" fontAlgn="base">
        <a:spcBef>
          <a:spcPct val="0"/>
        </a:spcBef>
        <a:spcAft>
          <a:spcPct val="0"/>
        </a:spcAft>
        <a:defRPr sz="2475">
          <a:solidFill>
            <a:schemeClr val="tx2"/>
          </a:solidFill>
          <a:latin typeface="Arial" charset="0"/>
          <a:cs typeface="Arial" charset="0"/>
        </a:defRPr>
      </a:lvl3pPr>
      <a:lvl4pPr algn="ctr" rtl="0" fontAlgn="base">
        <a:spcBef>
          <a:spcPct val="0"/>
        </a:spcBef>
        <a:spcAft>
          <a:spcPct val="0"/>
        </a:spcAft>
        <a:defRPr sz="2475">
          <a:solidFill>
            <a:schemeClr val="tx2"/>
          </a:solidFill>
          <a:latin typeface="Arial" charset="0"/>
          <a:cs typeface="Arial" charset="0"/>
        </a:defRPr>
      </a:lvl4pPr>
      <a:lvl5pPr algn="ctr" rtl="0" fontAlgn="base">
        <a:spcBef>
          <a:spcPct val="0"/>
        </a:spcBef>
        <a:spcAft>
          <a:spcPct val="0"/>
        </a:spcAft>
        <a:defRPr sz="2475">
          <a:solidFill>
            <a:schemeClr val="tx2"/>
          </a:solidFill>
          <a:latin typeface="Arial" charset="0"/>
          <a:cs typeface="Arial" charset="0"/>
        </a:defRPr>
      </a:lvl5pPr>
      <a:lvl6pPr marL="190718" algn="ctr" rtl="0" fontAlgn="base">
        <a:spcBef>
          <a:spcPct val="0"/>
        </a:spcBef>
        <a:spcAft>
          <a:spcPct val="0"/>
        </a:spcAft>
        <a:defRPr sz="2475">
          <a:solidFill>
            <a:schemeClr val="tx2"/>
          </a:solidFill>
          <a:latin typeface="Arial" charset="0"/>
          <a:cs typeface="Arial" charset="0"/>
        </a:defRPr>
      </a:lvl6pPr>
      <a:lvl7pPr marL="381518" algn="ctr" rtl="0" fontAlgn="base">
        <a:spcBef>
          <a:spcPct val="0"/>
        </a:spcBef>
        <a:spcAft>
          <a:spcPct val="0"/>
        </a:spcAft>
        <a:defRPr sz="2475">
          <a:solidFill>
            <a:schemeClr val="tx2"/>
          </a:solidFill>
          <a:latin typeface="Arial" charset="0"/>
          <a:cs typeface="Arial" charset="0"/>
        </a:defRPr>
      </a:lvl7pPr>
      <a:lvl8pPr marL="572171" algn="ctr" rtl="0" fontAlgn="base">
        <a:spcBef>
          <a:spcPct val="0"/>
        </a:spcBef>
        <a:spcAft>
          <a:spcPct val="0"/>
        </a:spcAft>
        <a:defRPr sz="2475">
          <a:solidFill>
            <a:schemeClr val="tx2"/>
          </a:solidFill>
          <a:latin typeface="Arial" charset="0"/>
          <a:cs typeface="Arial" charset="0"/>
        </a:defRPr>
      </a:lvl8pPr>
      <a:lvl9pPr marL="762951" algn="ctr" rtl="0" fontAlgn="base">
        <a:spcBef>
          <a:spcPct val="0"/>
        </a:spcBef>
        <a:spcAft>
          <a:spcPct val="0"/>
        </a:spcAft>
        <a:defRPr sz="2475">
          <a:solidFill>
            <a:schemeClr val="tx2"/>
          </a:solidFill>
          <a:latin typeface="Arial" charset="0"/>
          <a:cs typeface="Arial" charset="0"/>
        </a:defRPr>
      </a:lvl9pPr>
    </p:titleStyle>
    <p:bodyStyle>
      <a:lvl1pPr marL="143000" indent="-143000" algn="l" rtl="0" fontAlgn="base">
        <a:spcBef>
          <a:spcPct val="20000"/>
        </a:spcBef>
        <a:spcAft>
          <a:spcPct val="0"/>
        </a:spcAft>
        <a:buChar char="•"/>
        <a:defRPr sz="2250">
          <a:solidFill>
            <a:schemeClr val="bg1"/>
          </a:solidFill>
          <a:latin typeface="+mn-lt"/>
          <a:ea typeface="+mn-ea"/>
          <a:cs typeface="+mn-cs"/>
        </a:defRPr>
      </a:lvl1pPr>
      <a:lvl2pPr marL="310007" indent="-119187" algn="l" rtl="0" fontAlgn="base">
        <a:spcBef>
          <a:spcPct val="20000"/>
        </a:spcBef>
        <a:spcAft>
          <a:spcPct val="0"/>
        </a:spcAft>
        <a:buChar char="–"/>
        <a:defRPr sz="2250">
          <a:solidFill>
            <a:schemeClr val="bg1"/>
          </a:solidFill>
          <a:latin typeface="+mn-lt"/>
        </a:defRPr>
      </a:lvl2pPr>
      <a:lvl3pPr marL="476785" indent="-95377" algn="l" rtl="0" fontAlgn="base">
        <a:spcBef>
          <a:spcPct val="20000"/>
        </a:spcBef>
        <a:spcAft>
          <a:spcPct val="0"/>
        </a:spcAft>
        <a:buChar char="•"/>
        <a:defRPr sz="1350">
          <a:solidFill>
            <a:schemeClr val="tx1"/>
          </a:solidFill>
          <a:latin typeface="+mj-lt"/>
          <a:cs typeface="+mj-cs"/>
        </a:defRPr>
      </a:lvl3pPr>
      <a:lvl4pPr marL="667552" indent="-95377" algn="l" rtl="0" fontAlgn="base">
        <a:spcBef>
          <a:spcPct val="20000"/>
        </a:spcBef>
        <a:spcAft>
          <a:spcPct val="0"/>
        </a:spcAft>
        <a:buChar char="–"/>
        <a:defRPr sz="1125">
          <a:solidFill>
            <a:schemeClr val="tx1"/>
          </a:solidFill>
          <a:latin typeface="+mj-lt"/>
          <a:cs typeface="+mj-cs"/>
        </a:defRPr>
      </a:lvl4pPr>
      <a:lvl5pPr marL="858305" indent="-95377" algn="l" rtl="0" fontAlgn="base">
        <a:spcBef>
          <a:spcPct val="20000"/>
        </a:spcBef>
        <a:spcAft>
          <a:spcPct val="0"/>
        </a:spcAft>
        <a:buChar char="»"/>
        <a:defRPr sz="1125">
          <a:solidFill>
            <a:schemeClr val="tx1"/>
          </a:solidFill>
          <a:latin typeface="+mj-lt"/>
          <a:cs typeface="+mj-cs"/>
        </a:defRPr>
      </a:lvl5pPr>
      <a:lvl6pPr marL="1048901" indent="-95377" algn="l" rtl="0" fontAlgn="base">
        <a:spcBef>
          <a:spcPct val="20000"/>
        </a:spcBef>
        <a:spcAft>
          <a:spcPct val="0"/>
        </a:spcAft>
        <a:buChar char="»"/>
        <a:defRPr sz="1125">
          <a:solidFill>
            <a:schemeClr val="tx1"/>
          </a:solidFill>
          <a:latin typeface="+mj-lt"/>
          <a:cs typeface="+mj-cs"/>
        </a:defRPr>
      </a:lvl6pPr>
      <a:lvl7pPr marL="1239680" indent="-95377" algn="l" rtl="0" fontAlgn="base">
        <a:spcBef>
          <a:spcPct val="20000"/>
        </a:spcBef>
        <a:spcAft>
          <a:spcPct val="0"/>
        </a:spcAft>
        <a:buChar char="»"/>
        <a:defRPr sz="1125">
          <a:solidFill>
            <a:schemeClr val="tx1"/>
          </a:solidFill>
          <a:latin typeface="+mj-lt"/>
          <a:cs typeface="+mj-cs"/>
        </a:defRPr>
      </a:lvl7pPr>
      <a:lvl8pPr marL="1430387" indent="-95377" algn="l" rtl="0" fontAlgn="base">
        <a:spcBef>
          <a:spcPct val="20000"/>
        </a:spcBef>
        <a:spcAft>
          <a:spcPct val="0"/>
        </a:spcAft>
        <a:buChar char="»"/>
        <a:defRPr sz="1125">
          <a:solidFill>
            <a:schemeClr val="tx1"/>
          </a:solidFill>
          <a:latin typeface="+mj-lt"/>
          <a:cs typeface="+mj-cs"/>
        </a:defRPr>
      </a:lvl8pPr>
      <a:lvl9pPr marL="1621158" indent="-95377" algn="l" rtl="0" fontAlgn="base">
        <a:spcBef>
          <a:spcPct val="20000"/>
        </a:spcBef>
        <a:spcAft>
          <a:spcPct val="0"/>
        </a:spcAft>
        <a:buChar char="»"/>
        <a:defRPr sz="1125">
          <a:solidFill>
            <a:schemeClr val="tx1"/>
          </a:solidFill>
          <a:latin typeface="+mj-lt"/>
          <a:cs typeface="+mj-cs"/>
        </a:defRPr>
      </a:lvl9pPr>
    </p:bodyStyle>
    <p:otherStyle>
      <a:defPPr>
        <a:defRPr lang="en-US"/>
      </a:defPPr>
      <a:lvl1pPr marL="0" algn="l" defTabSz="381518" rtl="0" eaLnBrk="1" latinLnBrk="0" hangingPunct="1">
        <a:defRPr sz="1013" kern="1200">
          <a:solidFill>
            <a:schemeClr val="tx1"/>
          </a:solidFill>
          <a:latin typeface="+mn-lt"/>
          <a:ea typeface="+mn-ea"/>
          <a:cs typeface="+mn-cs"/>
        </a:defRPr>
      </a:lvl1pPr>
      <a:lvl2pPr marL="190718" algn="l" defTabSz="381518" rtl="0" eaLnBrk="1" latinLnBrk="0" hangingPunct="1">
        <a:defRPr sz="1013" kern="1200">
          <a:solidFill>
            <a:schemeClr val="tx1"/>
          </a:solidFill>
          <a:latin typeface="+mn-lt"/>
          <a:ea typeface="+mn-ea"/>
          <a:cs typeface="+mn-cs"/>
        </a:defRPr>
      </a:lvl2pPr>
      <a:lvl3pPr marL="381518" algn="l" defTabSz="381518" rtl="0" eaLnBrk="1" latinLnBrk="0" hangingPunct="1">
        <a:defRPr sz="1013" kern="1200">
          <a:solidFill>
            <a:schemeClr val="tx1"/>
          </a:solidFill>
          <a:latin typeface="+mn-lt"/>
          <a:ea typeface="+mn-ea"/>
          <a:cs typeface="+mn-cs"/>
        </a:defRPr>
      </a:lvl3pPr>
      <a:lvl4pPr marL="572171" algn="l" defTabSz="381518" rtl="0" eaLnBrk="1" latinLnBrk="0" hangingPunct="1">
        <a:defRPr sz="1013" kern="1200">
          <a:solidFill>
            <a:schemeClr val="tx1"/>
          </a:solidFill>
          <a:latin typeface="+mn-lt"/>
          <a:ea typeface="+mn-ea"/>
          <a:cs typeface="+mn-cs"/>
        </a:defRPr>
      </a:lvl4pPr>
      <a:lvl5pPr marL="762951" algn="l" defTabSz="381518" rtl="0" eaLnBrk="1" latinLnBrk="0" hangingPunct="1">
        <a:defRPr sz="1013" kern="1200">
          <a:solidFill>
            <a:schemeClr val="tx1"/>
          </a:solidFill>
          <a:latin typeface="+mn-lt"/>
          <a:ea typeface="+mn-ea"/>
          <a:cs typeface="+mn-cs"/>
        </a:defRPr>
      </a:lvl5pPr>
      <a:lvl6pPr marL="953583" algn="l" defTabSz="381518" rtl="0" eaLnBrk="1" latinLnBrk="0" hangingPunct="1">
        <a:defRPr sz="1013" kern="1200">
          <a:solidFill>
            <a:schemeClr val="tx1"/>
          </a:solidFill>
          <a:latin typeface="+mn-lt"/>
          <a:ea typeface="+mn-ea"/>
          <a:cs typeface="+mn-cs"/>
        </a:defRPr>
      </a:lvl6pPr>
      <a:lvl7pPr marL="1144273" algn="l" defTabSz="381518" rtl="0" eaLnBrk="1" latinLnBrk="0" hangingPunct="1">
        <a:defRPr sz="1013" kern="1200">
          <a:solidFill>
            <a:schemeClr val="tx1"/>
          </a:solidFill>
          <a:latin typeface="+mn-lt"/>
          <a:ea typeface="+mn-ea"/>
          <a:cs typeface="+mn-cs"/>
        </a:defRPr>
      </a:lvl7pPr>
      <a:lvl8pPr marL="1335014" algn="l" defTabSz="381518" rtl="0" eaLnBrk="1" latinLnBrk="0" hangingPunct="1">
        <a:defRPr sz="1013" kern="1200">
          <a:solidFill>
            <a:schemeClr val="tx1"/>
          </a:solidFill>
          <a:latin typeface="+mn-lt"/>
          <a:ea typeface="+mn-ea"/>
          <a:cs typeface="+mn-cs"/>
        </a:defRPr>
      </a:lvl8pPr>
      <a:lvl9pPr marL="1525749" algn="l" defTabSz="381518" rtl="0" eaLnBrk="1" latinLnBrk="0" hangingPunct="1">
        <a:defRPr sz="101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A8B21935-E9E0-D8EA-6D84-8281C0BAD7B4}"/>
              </a:ext>
            </a:extLst>
          </p:cNvPr>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F5A5C2F2-64E6-ACA7-7EE6-05D041A24D89}"/>
              </a:ext>
            </a:extLst>
          </p:cNvPr>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49E5432F-2303-E86F-D2EB-AC2EA7C9FB77}"/>
              </a:ext>
            </a:extLst>
          </p:cNvPr>
          <p:cNvSpPr>
            <a:spLocks noGrp="1" noChangeArrowheads="1"/>
          </p:cNvSpPr>
          <p:nvPr>
            <p:ph type="dt" sz="half" idx="2"/>
          </p:nvPr>
        </p:nvSpPr>
        <p:spPr bwMode="auto">
          <a:xfrm>
            <a:off x="457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a:solidFill>
                  <a:schemeClr val="tx1"/>
                </a:solidFill>
                <a:latin typeface="+mj-lt"/>
              </a:defRPr>
            </a:lvl1pPr>
          </a:lstStyle>
          <a:p>
            <a:endParaRPr lang="en-US" altLang="en-US"/>
          </a:p>
        </p:txBody>
      </p:sp>
      <p:sp>
        <p:nvSpPr>
          <p:cNvPr id="1029" name="Rectangle 5">
            <a:extLst>
              <a:ext uri="{FF2B5EF4-FFF2-40B4-BE49-F238E27FC236}">
                <a16:creationId xmlns:a16="http://schemas.microsoft.com/office/drawing/2014/main" id="{262966DA-030E-0ECE-FBBE-97E597E3B1D5}"/>
              </a:ext>
            </a:extLst>
          </p:cNvPr>
          <p:cNvSpPr>
            <a:spLocks noGrp="1" noChangeArrowheads="1"/>
          </p:cNvSpPr>
          <p:nvPr>
            <p:ph type="ftr" sz="quarter" idx="3"/>
          </p:nvPr>
        </p:nvSpPr>
        <p:spPr bwMode="auto">
          <a:xfrm>
            <a:off x="3124200" y="4683919"/>
            <a:ext cx="2895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a:solidFill>
                  <a:schemeClr val="tx1"/>
                </a:solidFill>
                <a:latin typeface="+mj-lt"/>
              </a:defRPr>
            </a:lvl1pPr>
          </a:lstStyle>
          <a:p>
            <a:endParaRPr lang="en-US" altLang="en-US"/>
          </a:p>
        </p:txBody>
      </p:sp>
      <p:sp>
        <p:nvSpPr>
          <p:cNvPr id="1030" name="Rectangle 6">
            <a:extLst>
              <a:ext uri="{FF2B5EF4-FFF2-40B4-BE49-F238E27FC236}">
                <a16:creationId xmlns:a16="http://schemas.microsoft.com/office/drawing/2014/main" id="{36BF646A-132B-073E-DFD6-3E1486F59852}"/>
              </a:ext>
            </a:extLst>
          </p:cNvPr>
          <p:cNvSpPr>
            <a:spLocks noGrp="1" noChangeArrowheads="1"/>
          </p:cNvSpPr>
          <p:nvPr>
            <p:ph type="sldNum" sz="quarter" idx="4"/>
          </p:nvPr>
        </p:nvSpPr>
        <p:spPr bwMode="auto">
          <a:xfrm>
            <a:off x="6553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a:solidFill>
                  <a:schemeClr val="tx1"/>
                </a:solidFill>
                <a:latin typeface="+mj-lt"/>
              </a:defRPr>
            </a:lvl1pPr>
          </a:lstStyle>
          <a:p>
            <a:fld id="{6414763F-B4F7-4D13-9130-72C4C4BDD17E}" type="slidenum">
              <a:rPr lang="en-US" altLang="en-US"/>
              <a:pPr/>
              <a:t>‹#›</a:t>
            </a:fld>
            <a:endParaRPr lang="en-US" altLang="en-US"/>
          </a:p>
        </p:txBody>
      </p:sp>
    </p:spTree>
    <p:extLst>
      <p:ext uri="{BB962C8B-B14F-4D97-AF65-F5344CB8AC3E}">
        <p14:creationId xmlns:p14="http://schemas.microsoft.com/office/powerpoint/2010/main" val="3422753677"/>
      </p:ext>
    </p:extLst>
  </p:cSld>
  <p:clrMap bg1="lt1" tx1="dk1" bg2="lt2" tx2="dk2" accent1="accent1" accent2="accent2" accent3="accent3" accent4="accent4" accent5="accent5" accent6="accent6" hlink="hlink" folHlink="folHlink"/>
  <p:sldLayoutIdLst>
    <p:sldLayoutId id="2147483837" r:id="rId1"/>
    <p:sldLayoutId id="2147483838" r:id="rId2"/>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fontAlgn="base">
        <a:spcBef>
          <a:spcPct val="0"/>
        </a:spcBef>
        <a:spcAft>
          <a:spcPct val="0"/>
        </a:spcAft>
        <a:defRPr sz="3300" kern="1200">
          <a:solidFill>
            <a:schemeClr val="tx2"/>
          </a:solidFill>
          <a:latin typeface="+mj-lt"/>
          <a:ea typeface="+mj-ea"/>
          <a:cs typeface="+mj-cs"/>
        </a:defRPr>
      </a:lvl1pPr>
      <a:lvl2pPr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5pPr>
      <a:lvl6pPr marL="342900"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6pPr>
      <a:lvl7pPr marL="685800"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7pPr>
      <a:lvl8pPr marL="1028700"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8pPr>
      <a:lvl9pPr marL="1371600"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9pPr>
    </p:titleStyle>
    <p:bodyStyle>
      <a:lvl1pPr marL="257175" indent="-257175" algn="l" rtl="0" fontAlgn="base">
        <a:spcBef>
          <a:spcPct val="20000"/>
        </a:spcBef>
        <a:spcAft>
          <a:spcPct val="0"/>
        </a:spcAft>
        <a:buChar char="•"/>
        <a:defRPr sz="3000" kern="1200">
          <a:solidFill>
            <a:schemeClr val="bg1"/>
          </a:solidFill>
          <a:latin typeface="+mn-lt"/>
          <a:ea typeface="+mn-ea"/>
          <a:cs typeface="+mn-cs"/>
        </a:defRPr>
      </a:lvl1pPr>
      <a:lvl2pPr marL="557213" indent="-214313" algn="l" rtl="0" fontAlgn="base">
        <a:spcBef>
          <a:spcPct val="20000"/>
        </a:spcBef>
        <a:spcAft>
          <a:spcPct val="0"/>
        </a:spcAft>
        <a:buChar char="–"/>
        <a:defRPr sz="3000" kern="1200">
          <a:solidFill>
            <a:schemeClr val="bg1"/>
          </a:solidFill>
          <a:latin typeface="+mn-lt"/>
          <a:ea typeface="+mn-ea"/>
          <a:cs typeface="+mn-cs"/>
        </a:defRPr>
      </a:lvl2pPr>
      <a:lvl3pPr marL="857250" indent="-171450" algn="l" rtl="0" fontAlgn="base">
        <a:spcBef>
          <a:spcPct val="20000"/>
        </a:spcBef>
        <a:spcAft>
          <a:spcPct val="0"/>
        </a:spcAft>
        <a:buChar char="•"/>
        <a:defRPr sz="1800" kern="1200">
          <a:solidFill>
            <a:schemeClr val="tx1"/>
          </a:solidFill>
          <a:latin typeface="+mj-lt"/>
          <a:ea typeface="+mn-ea"/>
          <a:cs typeface="+mj-cs"/>
        </a:defRPr>
      </a:lvl3pPr>
      <a:lvl4pPr marL="1200150" indent="-171450" algn="l" rtl="0" fontAlgn="base">
        <a:spcBef>
          <a:spcPct val="20000"/>
        </a:spcBef>
        <a:spcAft>
          <a:spcPct val="0"/>
        </a:spcAft>
        <a:buChar char="–"/>
        <a:defRPr sz="1500" kern="1200">
          <a:solidFill>
            <a:schemeClr val="tx1"/>
          </a:solidFill>
          <a:latin typeface="+mj-lt"/>
          <a:ea typeface="+mn-ea"/>
          <a:cs typeface="+mj-cs"/>
        </a:defRPr>
      </a:lvl4pPr>
      <a:lvl5pPr marL="1543050" indent="-171450" algn="l" rtl="0" fontAlgn="base">
        <a:spcBef>
          <a:spcPct val="20000"/>
        </a:spcBef>
        <a:spcAft>
          <a:spcPct val="0"/>
        </a:spcAft>
        <a:buChar char="»"/>
        <a:defRPr sz="1500" kern="1200">
          <a:solidFill>
            <a:schemeClr val="tx1"/>
          </a:solidFill>
          <a:latin typeface="+mj-lt"/>
          <a:ea typeface="+mn-ea"/>
          <a:cs typeface="+mj-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hyperlink" Target="https://en.wikipedia.org/wiki/Marcionism" TargetMode="External"/><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9.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4.xml"/><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5.xml"/><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6.xml"/><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7.xml"/><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8.xml"/><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9.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1.xml"/><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4.xml"/><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6.xml"/><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r>
              <a:rPr lang="en-US" sz="4000" dirty="0"/>
              <a:t>e-handout</a:t>
            </a:r>
          </a:p>
          <a:p>
            <a:r>
              <a:rPr lang="en-US" sz="4000" dirty="0"/>
              <a:t>To have these notes </a:t>
            </a:r>
          </a:p>
          <a:p>
            <a:r>
              <a:rPr lang="en-US" sz="4000" dirty="0"/>
              <a:t>without taking notes</a:t>
            </a:r>
          </a:p>
          <a:p>
            <a:r>
              <a:rPr lang="en-US" sz="4000" dirty="0"/>
              <a:t>Go to </a:t>
            </a:r>
            <a:r>
              <a:rPr lang="en-US" sz="4000" dirty="0">
                <a:solidFill>
                  <a:srgbClr val="FFFF66"/>
                </a:solidFill>
              </a:rPr>
              <a:t>OrHaOlam.com</a:t>
            </a:r>
          </a:p>
          <a:p>
            <a:r>
              <a:rPr lang="en-US" sz="4000" dirty="0"/>
              <a:t>Click on</a:t>
            </a:r>
            <a:r>
              <a:rPr lang="en-US" sz="4000" dirty="0">
                <a:solidFill>
                  <a:srgbClr val="FFFF66"/>
                </a:solidFill>
              </a:rPr>
              <a:t> Messages tab, </a:t>
            </a:r>
          </a:p>
          <a:p>
            <a:r>
              <a:rPr lang="en-US" sz="4000" dirty="0">
                <a:solidFill>
                  <a:srgbClr val="FFFF66"/>
                </a:solidFill>
              </a:rPr>
              <a:t> 2022 Messages</a:t>
            </a:r>
          </a:p>
        </p:txBody>
      </p:sp>
    </p:spTree>
    <p:extLst>
      <p:ext uri="{BB962C8B-B14F-4D97-AF65-F5344CB8AC3E}">
        <p14:creationId xmlns:p14="http://schemas.microsoft.com/office/powerpoint/2010/main" val="32040191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endParaRPr lang="en-US" altLang="en-US" sz="4000" dirty="0"/>
          </a:p>
        </p:txBody>
      </p:sp>
      <p:pic>
        <p:nvPicPr>
          <p:cNvPr id="4098" name="Picture 2">
            <a:extLst>
              <a:ext uri="{FF2B5EF4-FFF2-40B4-BE49-F238E27FC236}">
                <a16:creationId xmlns:a16="http://schemas.microsoft.com/office/drawing/2014/main" id="{C2F13580-D4E1-66E7-8721-1F5DB5CFEB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1450"/>
            <a:ext cx="9144000" cy="48006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5BB6432C-7B21-FCF4-5AC3-37EC0A670C4F}"/>
              </a:ext>
            </a:extLst>
          </p:cNvPr>
          <p:cNvSpPr txBox="1"/>
          <p:nvPr/>
        </p:nvSpPr>
        <p:spPr>
          <a:xfrm>
            <a:off x="76200" y="1657350"/>
            <a:ext cx="7220118" cy="2554545"/>
          </a:xfrm>
          <a:prstGeom prst="rect">
            <a:avLst/>
          </a:prstGeom>
          <a:noFill/>
        </p:spPr>
        <p:txBody>
          <a:bodyPr wrap="none" rtlCol="0">
            <a:spAutoFit/>
          </a:bodyPr>
          <a:lstStyle/>
          <a:p>
            <a:pPr algn="l"/>
            <a:r>
              <a:rPr lang="en-US" i="0" dirty="0">
                <a:effectLst>
                  <a:outerShdw blurRad="38100" dist="38100" dir="2700000" algn="tl">
                    <a:srgbClr val="000000">
                      <a:alpha val="43137"/>
                    </a:srgbClr>
                  </a:outerShdw>
                </a:effectLst>
                <a:latin typeface="+mn-lt"/>
              </a:rPr>
              <a:t>Gender Transition Surgeries</a:t>
            </a:r>
          </a:p>
          <a:p>
            <a:pPr algn="l"/>
            <a:r>
              <a:rPr lang="en-US" i="0" dirty="0">
                <a:effectLst>
                  <a:outerShdw blurRad="38100" dist="38100" dir="2700000" algn="tl">
                    <a:srgbClr val="000000">
                      <a:alpha val="43137"/>
                    </a:srgbClr>
                  </a:outerShdw>
                </a:effectLst>
                <a:latin typeface="+mn-lt"/>
              </a:rPr>
              <a:t> on Minors Accelerating, </a:t>
            </a:r>
          </a:p>
          <a:p>
            <a:pPr algn="l"/>
            <a:r>
              <a:rPr lang="en-US" i="0" dirty="0">
                <a:effectLst>
                  <a:outerShdw blurRad="38100" dist="38100" dir="2700000" algn="tl">
                    <a:srgbClr val="000000">
                      <a:alpha val="43137"/>
                    </a:srgbClr>
                  </a:outerShdw>
                </a:effectLst>
                <a:latin typeface="+mn-lt"/>
              </a:rPr>
              <a:t>Most Covered by Insurance</a:t>
            </a:r>
          </a:p>
          <a:p>
            <a:endParaRPr lang="en-US" dirty="0"/>
          </a:p>
        </p:txBody>
      </p:sp>
    </p:spTree>
    <p:extLst>
      <p:ext uri="{BB962C8B-B14F-4D97-AF65-F5344CB8AC3E}">
        <p14:creationId xmlns:p14="http://schemas.microsoft.com/office/powerpoint/2010/main" val="4007878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Over 1,100 adolescents underwent gender transition surgery between 2016-2019, according to a new study published in the Journal of the American Medical Association (JAMA) Pediatrics. </a:t>
            </a:r>
          </a:p>
        </p:txBody>
      </p:sp>
    </p:spTree>
    <p:extLst>
      <p:ext uri="{BB962C8B-B14F-4D97-AF65-F5344CB8AC3E}">
        <p14:creationId xmlns:p14="http://schemas.microsoft.com/office/powerpoint/2010/main" val="32275359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228600" y="209550"/>
            <a:ext cx="8610600" cy="4648200"/>
          </a:xfrm>
        </p:spPr>
        <p:txBody>
          <a:bodyPr/>
          <a:lstStyle/>
          <a:p>
            <a:pPr marL="228600" indent="-228600" algn="l">
              <a:lnSpc>
                <a:spcPct val="90000"/>
              </a:lnSpc>
              <a:buFont typeface="Arial" panose="020B0604020202020204" pitchFamily="34" charset="0"/>
              <a:buChar char="•"/>
            </a:pPr>
            <a:r>
              <a:rPr lang="en-US" altLang="en-US" sz="4000" dirty="0"/>
              <a:t>100 gender transition surgeries on adolescents in 2016, </a:t>
            </a:r>
          </a:p>
          <a:p>
            <a:pPr marL="228600" indent="-228600" algn="l">
              <a:lnSpc>
                <a:spcPct val="90000"/>
              </a:lnSpc>
              <a:buFont typeface="Arial" panose="020B0604020202020204" pitchFamily="34" charset="0"/>
              <a:buChar char="•"/>
            </a:pPr>
            <a:r>
              <a:rPr lang="en-US" altLang="en-US" sz="4000" dirty="0"/>
              <a:t>over 200 in 2017, </a:t>
            </a:r>
          </a:p>
          <a:p>
            <a:pPr marL="228600" indent="-228600" algn="l">
              <a:lnSpc>
                <a:spcPct val="90000"/>
              </a:lnSpc>
              <a:buFont typeface="Arial" panose="020B0604020202020204" pitchFamily="34" charset="0"/>
              <a:buChar char="•"/>
            </a:pPr>
            <a:r>
              <a:rPr lang="en-US" altLang="en-US" sz="4000" dirty="0"/>
              <a:t>over 300 in 2018, </a:t>
            </a:r>
          </a:p>
          <a:p>
            <a:pPr marL="228600" indent="-228600" algn="l">
              <a:lnSpc>
                <a:spcPct val="90000"/>
              </a:lnSpc>
              <a:buFont typeface="Arial" panose="020B0604020202020204" pitchFamily="34" charset="0"/>
              <a:buChar char="•"/>
            </a:pPr>
            <a:r>
              <a:rPr lang="en-US" altLang="en-US" sz="4000" dirty="0"/>
              <a:t>and  489 in 2019</a:t>
            </a:r>
          </a:p>
          <a:p>
            <a:pPr algn="l">
              <a:lnSpc>
                <a:spcPct val="90000"/>
              </a:lnSpc>
            </a:pPr>
            <a:r>
              <a:rPr lang="en-US" altLang="en-US" sz="4000" dirty="0"/>
              <a:t> “Nearly all were masculinizing, 1.4% feminizing.”  ± $30,000 cost</a:t>
            </a:r>
          </a:p>
        </p:txBody>
      </p:sp>
    </p:spTree>
    <p:extLst>
      <p:ext uri="{BB962C8B-B14F-4D97-AF65-F5344CB8AC3E}">
        <p14:creationId xmlns:p14="http://schemas.microsoft.com/office/powerpoint/2010/main" val="29588341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marL="228600" indent="-228600" algn="l">
              <a:lnSpc>
                <a:spcPct val="90000"/>
              </a:lnSpc>
              <a:buFont typeface="Arial" panose="020B0604020202020204" pitchFamily="34" charset="0"/>
              <a:buChar char="•"/>
            </a:pPr>
            <a:r>
              <a:rPr lang="en-US" altLang="en-US" sz="4000" dirty="0"/>
              <a:t>238 “top” surgeries (double mastectomies) on minors in 2019</a:t>
            </a:r>
          </a:p>
          <a:p>
            <a:pPr marL="228600" indent="-228600" algn="l">
              <a:lnSpc>
                <a:spcPct val="90000"/>
              </a:lnSpc>
              <a:buFont typeface="Arial" panose="020B0604020202020204" pitchFamily="34" charset="0"/>
              <a:buChar char="•"/>
            </a:pPr>
            <a:r>
              <a:rPr lang="en-US" altLang="en-US" sz="4000" u="sng" dirty="0">
                <a:solidFill>
                  <a:srgbClr val="FFFF99"/>
                </a:solidFill>
              </a:rPr>
              <a:t>61.1% covered by private insurance</a:t>
            </a:r>
            <a:r>
              <a:rPr lang="en-US" altLang="en-US" sz="4000" dirty="0"/>
              <a:t>, </a:t>
            </a:r>
          </a:p>
          <a:p>
            <a:pPr marL="228600" indent="-228600" algn="l">
              <a:lnSpc>
                <a:spcPct val="90000"/>
              </a:lnSpc>
              <a:buFont typeface="Arial" panose="020B0604020202020204" pitchFamily="34" charset="0"/>
              <a:buChar char="•"/>
            </a:pPr>
            <a:r>
              <a:rPr lang="en-US" altLang="en-US" sz="4000" dirty="0"/>
              <a:t>16.5% were covered by public health insurance,</a:t>
            </a:r>
          </a:p>
          <a:p>
            <a:pPr marL="228600" indent="-228600" algn="l">
              <a:lnSpc>
                <a:spcPct val="90000"/>
              </a:lnSpc>
              <a:buFont typeface="Arial" panose="020B0604020202020204" pitchFamily="34" charset="0"/>
              <a:buChar char="•"/>
            </a:pPr>
            <a:r>
              <a:rPr lang="en-US" altLang="en-US" sz="4000" dirty="0"/>
              <a:t>15.8% were self-paid </a:t>
            </a:r>
          </a:p>
        </p:txBody>
      </p:sp>
    </p:spTree>
    <p:extLst>
      <p:ext uri="{BB962C8B-B14F-4D97-AF65-F5344CB8AC3E}">
        <p14:creationId xmlns:p14="http://schemas.microsoft.com/office/powerpoint/2010/main" val="4395749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endParaRPr lang="en-US" altLang="en-US" sz="4000" dirty="0"/>
          </a:p>
        </p:txBody>
      </p:sp>
      <p:pic>
        <p:nvPicPr>
          <p:cNvPr id="1026" name="Picture 2">
            <a:extLst>
              <a:ext uri="{FF2B5EF4-FFF2-40B4-BE49-F238E27FC236}">
                <a16:creationId xmlns:a16="http://schemas.microsoft.com/office/drawing/2014/main" id="{293A941A-3AFB-15ED-9905-DD03736254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0"/>
            <a:ext cx="82296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1615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r>
              <a:rPr lang="en-US" sz="4000" b="0" i="0" dirty="0">
                <a:effectLst/>
              </a:rPr>
              <a:t>The National Committee for Religious Freedom (NCRF) is a non-partisan, faith-based, non-profit organization, dedicated to defending the right of everyone in America to the freedom of religion. </a:t>
            </a:r>
            <a:endParaRPr lang="en-US" altLang="en-US" sz="1200" dirty="0"/>
          </a:p>
        </p:txBody>
      </p:sp>
    </p:spTree>
    <p:extLst>
      <p:ext uri="{BB962C8B-B14F-4D97-AF65-F5344CB8AC3E}">
        <p14:creationId xmlns:p14="http://schemas.microsoft.com/office/powerpoint/2010/main" val="6146878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r>
              <a:rPr lang="en-US" sz="4000" b="0" i="0" dirty="0">
                <a:effectLst/>
              </a:rPr>
              <a:t>Its chairman is Sam Brownback, previously US Ambassador-at-Large for International Religious Freedom. He was elected as governor of Kansas and before that he served 14 years in the U.S. Senate.</a:t>
            </a:r>
            <a:endParaRPr lang="en-US" altLang="en-US" sz="1200" dirty="0"/>
          </a:p>
        </p:txBody>
      </p:sp>
    </p:spTree>
    <p:extLst>
      <p:ext uri="{BB962C8B-B14F-4D97-AF65-F5344CB8AC3E}">
        <p14:creationId xmlns:p14="http://schemas.microsoft.com/office/powerpoint/2010/main" val="32412551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r>
              <a:rPr lang="en-US" sz="3600" b="0" i="0" dirty="0">
                <a:effectLst/>
              </a:rPr>
              <a:t>After the founding of NCRF, the organization opened a bank account at J.P. Morgan Chase &amp; Company.  So far, so good. But three weeks later they received a letter notifying them that Chase had decided to “end their relationship” with NCRF. The account was immediately closed by the bank.</a:t>
            </a:r>
            <a:endParaRPr lang="en-US" altLang="en-US" sz="1100" dirty="0"/>
          </a:p>
        </p:txBody>
      </p:sp>
    </p:spTree>
    <p:extLst>
      <p:ext uri="{BB962C8B-B14F-4D97-AF65-F5344CB8AC3E}">
        <p14:creationId xmlns:p14="http://schemas.microsoft.com/office/powerpoint/2010/main" val="33838817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r>
              <a:rPr lang="en-US" sz="4000" b="0" i="0" dirty="0">
                <a:effectLst/>
              </a:rPr>
              <a:t>Chase employees refused to tell Brownback why his group that defends our constitutional right to religious freedom had their bank account cancelled.</a:t>
            </a:r>
          </a:p>
        </p:txBody>
      </p:sp>
    </p:spTree>
    <p:extLst>
      <p:ext uri="{BB962C8B-B14F-4D97-AF65-F5344CB8AC3E}">
        <p14:creationId xmlns:p14="http://schemas.microsoft.com/office/powerpoint/2010/main" val="24286979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fontScale="92500" lnSpcReduction="20000"/>
          </a:bodyPr>
          <a:lstStyle/>
          <a:p>
            <a:pPr algn="l"/>
            <a:r>
              <a:rPr lang="en-US" sz="4300" b="0" i="0" dirty="0">
                <a:effectLst/>
              </a:rPr>
              <a:t>Chase finally reached out to NCRF with an outrageous request. They would be willing to reconsider opening the account if NCRF provided their donor list, a list of candidates they intended to endorse, and what criteria they would use to make those endorsements.</a:t>
            </a:r>
          </a:p>
          <a:p>
            <a:pPr algn="l">
              <a:lnSpc>
                <a:spcPct val="90000"/>
              </a:lnSpc>
            </a:pPr>
            <a:endParaRPr lang="en-US" altLang="en-US" sz="1100" dirty="0"/>
          </a:p>
        </p:txBody>
      </p:sp>
    </p:spTree>
    <p:extLst>
      <p:ext uri="{BB962C8B-B14F-4D97-AF65-F5344CB8AC3E}">
        <p14:creationId xmlns:p14="http://schemas.microsoft.com/office/powerpoint/2010/main" val="15145348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a:t>
            </a:r>
          </a:p>
        </p:txBody>
      </p:sp>
      <p:pic>
        <p:nvPicPr>
          <p:cNvPr id="3" name="Picture 2">
            <a:extLst>
              <a:ext uri="{FF2B5EF4-FFF2-40B4-BE49-F238E27FC236}">
                <a16:creationId xmlns:a16="http://schemas.microsoft.com/office/drawing/2014/main" id="{1BBB44B0-532D-A8A0-BC1B-8BA812EBB9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9575"/>
            <a:ext cx="9144000" cy="4324350"/>
          </a:xfrm>
          <a:prstGeom prst="rect">
            <a:avLst/>
          </a:prstGeom>
        </p:spPr>
      </p:pic>
    </p:spTree>
    <p:extLst>
      <p:ext uri="{BB962C8B-B14F-4D97-AF65-F5344CB8AC3E}">
        <p14:creationId xmlns:p14="http://schemas.microsoft.com/office/powerpoint/2010/main" val="42727623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endParaRPr lang="en-US" altLang="en-US" sz="4000" dirty="0"/>
          </a:p>
        </p:txBody>
      </p:sp>
      <p:pic>
        <p:nvPicPr>
          <p:cNvPr id="2050" name="Picture 2" descr="Gary-Bauer_Public-Policy_1200x630">
            <a:extLst>
              <a:ext uri="{FF2B5EF4-FFF2-40B4-BE49-F238E27FC236}">
                <a16:creationId xmlns:a16="http://schemas.microsoft.com/office/drawing/2014/main" id="{DFCC1270-80DA-C45F-00BF-A2932275BC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1450"/>
            <a:ext cx="9144000" cy="480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13833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baseline="30000" dirty="0"/>
              <a:t>2 Tim 3.1 </a:t>
            </a:r>
            <a:r>
              <a:rPr lang="en-US" altLang="en-US" sz="4000" dirty="0"/>
              <a:t>But know this, that in the last days perilous times [times of stress] will come:</a:t>
            </a:r>
          </a:p>
        </p:txBody>
      </p:sp>
    </p:spTree>
    <p:extLst>
      <p:ext uri="{BB962C8B-B14F-4D97-AF65-F5344CB8AC3E}">
        <p14:creationId xmlns:p14="http://schemas.microsoft.com/office/powerpoint/2010/main" val="42535997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endParaRPr lang="en-US" altLang="en-US" sz="4000" dirty="0"/>
          </a:p>
        </p:txBody>
      </p:sp>
      <p:pic>
        <p:nvPicPr>
          <p:cNvPr id="2050" name="Picture 2">
            <a:extLst>
              <a:ext uri="{FF2B5EF4-FFF2-40B4-BE49-F238E27FC236}">
                <a16:creationId xmlns:a16="http://schemas.microsoft.com/office/drawing/2014/main" id="{4AE543F4-5EC8-28BA-D563-0DD5D4495F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14467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Outline</a:t>
            </a:r>
          </a:p>
          <a:p>
            <a:pPr marL="457200" indent="-457200" algn="l">
              <a:lnSpc>
                <a:spcPct val="90000"/>
              </a:lnSpc>
              <a:buFont typeface="+mj-lt"/>
              <a:buAutoNum type="arabicPeriod"/>
            </a:pPr>
            <a:r>
              <a:rPr lang="en-US" altLang="en-US" sz="4000" dirty="0"/>
              <a:t>The Corruption of this World</a:t>
            </a:r>
          </a:p>
          <a:p>
            <a:pPr marL="457200" indent="-457200" algn="l">
              <a:lnSpc>
                <a:spcPct val="90000"/>
              </a:lnSpc>
              <a:buFont typeface="+mj-lt"/>
              <a:buAutoNum type="arabicPeriod"/>
            </a:pPr>
            <a:r>
              <a:rPr lang="en-US" altLang="en-US" sz="4000" u="sng" dirty="0">
                <a:solidFill>
                  <a:srgbClr val="FFFF99"/>
                </a:solidFill>
              </a:rPr>
              <a:t>Yeshua entered our world, our life chemistry</a:t>
            </a:r>
          </a:p>
          <a:p>
            <a:pPr marL="457200" indent="-457200" algn="l">
              <a:lnSpc>
                <a:spcPct val="90000"/>
              </a:lnSpc>
              <a:buFont typeface="+mj-lt"/>
              <a:buAutoNum type="arabicPeriod"/>
            </a:pPr>
            <a:r>
              <a:rPr lang="en-US" altLang="en-US" sz="4000" dirty="0"/>
              <a:t>Water is LIFE</a:t>
            </a:r>
          </a:p>
          <a:p>
            <a:pPr marL="457200" indent="-457200" algn="l">
              <a:lnSpc>
                <a:spcPct val="90000"/>
              </a:lnSpc>
              <a:buFont typeface="+mj-lt"/>
              <a:buAutoNum type="arabicPeriod"/>
            </a:pPr>
            <a:r>
              <a:rPr lang="en-US" altLang="en-US" sz="4000" dirty="0"/>
              <a:t>Yeshua is the Water of Life</a:t>
            </a:r>
          </a:p>
        </p:txBody>
      </p:sp>
    </p:spTree>
    <p:extLst>
      <p:ext uri="{BB962C8B-B14F-4D97-AF65-F5344CB8AC3E}">
        <p14:creationId xmlns:p14="http://schemas.microsoft.com/office/powerpoint/2010/main" val="17828338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baseline="30000" dirty="0"/>
              <a:t>1 </a:t>
            </a:r>
            <a:r>
              <a:rPr lang="en-US" altLang="en-US" sz="4000" baseline="30000" dirty="0" err="1"/>
              <a:t>Yn</a:t>
            </a:r>
            <a:r>
              <a:rPr lang="en-US" altLang="en-US" sz="4000" baseline="30000" dirty="0"/>
              <a:t> 5.5   </a:t>
            </a:r>
            <a:r>
              <a:rPr lang="en-US" altLang="en-US" sz="4000" dirty="0"/>
              <a:t>Who is it that overcomes the world?</a:t>
            </a:r>
          </a:p>
        </p:txBody>
      </p:sp>
    </p:spTree>
    <p:extLst>
      <p:ext uri="{BB962C8B-B14F-4D97-AF65-F5344CB8AC3E}">
        <p14:creationId xmlns:p14="http://schemas.microsoft.com/office/powerpoint/2010/main" val="7403397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baseline="30000" dirty="0"/>
              <a:t>1 </a:t>
            </a:r>
            <a:r>
              <a:rPr lang="en-US" altLang="en-US" sz="4000" baseline="30000" dirty="0" err="1"/>
              <a:t>Yn</a:t>
            </a:r>
            <a:r>
              <a:rPr lang="en-US" altLang="en-US" sz="4000" baseline="30000" dirty="0"/>
              <a:t> 5.5  </a:t>
            </a:r>
            <a:r>
              <a:rPr lang="en-US" altLang="en-US" sz="4000" dirty="0"/>
              <a:t>Who is it that overcomes the world, if not the one who believes that Yeshua is Ben-Elohim /Son of G-d?</a:t>
            </a:r>
          </a:p>
        </p:txBody>
      </p:sp>
    </p:spTree>
    <p:extLst>
      <p:ext uri="{BB962C8B-B14F-4D97-AF65-F5344CB8AC3E}">
        <p14:creationId xmlns:p14="http://schemas.microsoft.com/office/powerpoint/2010/main" val="42168463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lnSpc>
                <a:spcPct val="90000"/>
              </a:lnSpc>
            </a:pPr>
            <a:r>
              <a:rPr lang="en-US" altLang="en-US" sz="4000" baseline="30000" dirty="0"/>
              <a:t>1 </a:t>
            </a:r>
            <a:r>
              <a:rPr lang="en-US" altLang="en-US" sz="4000" baseline="30000" dirty="0" err="1"/>
              <a:t>Yn</a:t>
            </a:r>
            <a:r>
              <a:rPr lang="en-US" altLang="en-US" sz="4000" baseline="30000" dirty="0"/>
              <a:t> 5.6-9 </a:t>
            </a:r>
            <a:r>
              <a:rPr lang="en-US" altLang="en-US" sz="4000" dirty="0"/>
              <a:t>He is the one who came by means of </a:t>
            </a:r>
            <a:r>
              <a:rPr lang="en-US" altLang="en-US" sz="4000" dirty="0">
                <a:solidFill>
                  <a:srgbClr val="FFFF66"/>
                </a:solidFill>
              </a:rPr>
              <a:t>water and blood</a:t>
            </a:r>
            <a:r>
              <a:rPr lang="en-US" altLang="en-US" sz="4000" dirty="0"/>
              <a:t>, Yeshua the Messiah — not with water only, but with the water and the blood. And the Spirit bears witness, because the Spirit is the truth. </a:t>
            </a:r>
          </a:p>
        </p:txBody>
      </p:sp>
    </p:spTree>
    <p:extLst>
      <p:ext uri="{BB962C8B-B14F-4D97-AF65-F5344CB8AC3E}">
        <p14:creationId xmlns:p14="http://schemas.microsoft.com/office/powerpoint/2010/main" val="12327981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lnSpc>
                <a:spcPct val="90000"/>
              </a:lnSpc>
            </a:pPr>
            <a:r>
              <a:rPr lang="en-US" altLang="en-US" sz="4000" baseline="30000" dirty="0"/>
              <a:t>1 </a:t>
            </a:r>
            <a:r>
              <a:rPr lang="en-US" altLang="en-US" sz="4000" baseline="30000" dirty="0" err="1"/>
              <a:t>Yn</a:t>
            </a:r>
            <a:r>
              <a:rPr lang="en-US" altLang="en-US" sz="4000" baseline="30000" dirty="0"/>
              <a:t> 5.6-9 </a:t>
            </a:r>
            <a:r>
              <a:rPr lang="en-US" altLang="en-US" sz="4000" dirty="0"/>
              <a:t>There are three witnesses —  </a:t>
            </a:r>
            <a:r>
              <a:rPr lang="en-US" altLang="en-US" sz="4000" dirty="0">
                <a:solidFill>
                  <a:srgbClr val="FFFF66"/>
                </a:solidFill>
              </a:rPr>
              <a:t>the Spirit, the water and the blood </a:t>
            </a:r>
            <a:r>
              <a:rPr lang="en-US" altLang="en-US" sz="4000" dirty="0"/>
              <a:t>— and these three are in agreement. If we accept human witness, God’s witness is stronger, because it is the witness which God has given about his Son.</a:t>
            </a:r>
          </a:p>
          <a:p>
            <a:pPr algn="l">
              <a:lnSpc>
                <a:spcPct val="90000"/>
              </a:lnSpc>
            </a:pPr>
            <a:endParaRPr lang="en-US" altLang="en-US" sz="4000" dirty="0"/>
          </a:p>
        </p:txBody>
      </p:sp>
    </p:spTree>
    <p:extLst>
      <p:ext uri="{BB962C8B-B14F-4D97-AF65-F5344CB8AC3E}">
        <p14:creationId xmlns:p14="http://schemas.microsoft.com/office/powerpoint/2010/main" val="8248469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Why the phrase twice “came by means of </a:t>
            </a:r>
            <a:r>
              <a:rPr lang="en-US" altLang="en-US" sz="4000" dirty="0">
                <a:solidFill>
                  <a:srgbClr val="FFFF66"/>
                </a:solidFill>
              </a:rPr>
              <a:t>water and blood”??</a:t>
            </a:r>
          </a:p>
          <a:p>
            <a:pPr algn="l">
              <a:lnSpc>
                <a:spcPct val="90000"/>
              </a:lnSpc>
            </a:pPr>
            <a:endParaRPr lang="en-US" altLang="en-US" sz="4000" dirty="0">
              <a:solidFill>
                <a:srgbClr val="FFFF66"/>
              </a:solidFill>
            </a:endParaRPr>
          </a:p>
          <a:p>
            <a:pPr algn="l">
              <a:lnSpc>
                <a:spcPct val="90000"/>
              </a:lnSpc>
            </a:pPr>
            <a:r>
              <a:rPr lang="en-US" altLang="en-US" sz="4000" dirty="0"/>
              <a:t>Context: </a:t>
            </a:r>
            <a:r>
              <a:rPr lang="en-US" altLang="en-US" sz="4000" dirty="0" err="1"/>
              <a:t>Yokhanan</a:t>
            </a:r>
            <a:r>
              <a:rPr lang="en-US" altLang="en-US" sz="4000" dirty="0"/>
              <a:t> was dealing with Gnostic teachers. </a:t>
            </a:r>
            <a:r>
              <a:rPr lang="el-GR" altLang="en-US" sz="4000" b="1" dirty="0">
                <a:latin typeface="Times New Roman" panose="02020603050405020304" pitchFamily="18" charset="0"/>
                <a:cs typeface="Times New Roman" panose="02020603050405020304" pitchFamily="18" charset="0"/>
              </a:rPr>
              <a:t>γνωστικός</a:t>
            </a:r>
            <a:r>
              <a:rPr lang="el-GR" altLang="en-US" sz="4000" dirty="0"/>
              <a:t>,</a:t>
            </a:r>
            <a:r>
              <a:rPr lang="en-US" altLang="en-US" sz="4000" dirty="0"/>
              <a:t> </a:t>
            </a:r>
            <a:r>
              <a:rPr lang="en-US" altLang="en-US" sz="4000" dirty="0" err="1"/>
              <a:t>gnōstikós</a:t>
            </a:r>
            <a:r>
              <a:rPr lang="en-US" altLang="en-US" sz="4000" dirty="0"/>
              <a:t>, 'having knowledge’</a:t>
            </a:r>
          </a:p>
        </p:txBody>
      </p:sp>
    </p:spTree>
    <p:extLst>
      <p:ext uri="{BB962C8B-B14F-4D97-AF65-F5344CB8AC3E}">
        <p14:creationId xmlns:p14="http://schemas.microsoft.com/office/powerpoint/2010/main" val="18333225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lnSpc>
                <a:spcPct val="90000"/>
              </a:lnSpc>
            </a:pPr>
            <a:r>
              <a:rPr lang="en-US" altLang="en-US" sz="4000" u="sng" dirty="0"/>
              <a:t>Gnostic teaching</a:t>
            </a:r>
            <a:r>
              <a:rPr lang="en-US" altLang="en-US" sz="4000" dirty="0"/>
              <a:t>: </a:t>
            </a:r>
            <a:r>
              <a:rPr lang="en-US" sz="4000" b="0" i="0" u="none" strike="noStrike" dirty="0">
                <a:effectLst/>
              </a:rPr>
              <a:t>Messiah </a:t>
            </a:r>
            <a:r>
              <a:rPr lang="en-US" sz="4000" b="0" i="0" dirty="0">
                <a:effectLst/>
              </a:rPr>
              <a:t> is seen as a divine being which has taken human form in order to lead humanity back to recognition of </a:t>
            </a:r>
            <a:r>
              <a:rPr lang="en-US" sz="4000" b="0" i="0" u="sng" dirty="0">
                <a:solidFill>
                  <a:srgbClr val="FFFF99"/>
                </a:solidFill>
                <a:effectLst/>
              </a:rPr>
              <a:t>its own</a:t>
            </a:r>
            <a:r>
              <a:rPr lang="en-US" sz="4000" b="0" i="0" dirty="0">
                <a:solidFill>
                  <a:srgbClr val="FFFF99"/>
                </a:solidFill>
                <a:effectLst/>
              </a:rPr>
              <a:t> </a:t>
            </a:r>
            <a:r>
              <a:rPr lang="en-US" sz="4000" b="0" i="0" dirty="0">
                <a:effectLst/>
              </a:rPr>
              <a:t>divine nature. Messiahship came on Yeshua at immersion and left </a:t>
            </a:r>
            <a:r>
              <a:rPr lang="en-US" sz="4000" dirty="0"/>
              <a:t>at Gethsemane.  </a:t>
            </a:r>
            <a:endParaRPr lang="en-US" sz="4000" b="0" i="0" dirty="0">
              <a:effectLst/>
            </a:endParaRPr>
          </a:p>
          <a:p>
            <a:pPr algn="l">
              <a:lnSpc>
                <a:spcPct val="90000"/>
              </a:lnSpc>
            </a:pPr>
            <a:endParaRPr lang="en-US" altLang="en-US" sz="4000" dirty="0"/>
          </a:p>
          <a:p>
            <a:pPr algn="l">
              <a:lnSpc>
                <a:spcPct val="90000"/>
              </a:lnSpc>
            </a:pPr>
            <a:endParaRPr lang="en-US" altLang="en-US" sz="4000" dirty="0"/>
          </a:p>
        </p:txBody>
      </p:sp>
    </p:spTree>
    <p:extLst>
      <p:ext uri="{BB962C8B-B14F-4D97-AF65-F5344CB8AC3E}">
        <p14:creationId xmlns:p14="http://schemas.microsoft.com/office/powerpoint/2010/main" val="28148548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fontScale="92500"/>
          </a:bodyPr>
          <a:lstStyle/>
          <a:p>
            <a:pPr algn="l">
              <a:lnSpc>
                <a:spcPct val="90000"/>
              </a:lnSpc>
            </a:pPr>
            <a:r>
              <a:rPr lang="en-US" altLang="en-US" sz="4000" dirty="0"/>
              <a:t>Why consider Messiah’s Birth today? </a:t>
            </a:r>
          </a:p>
          <a:p>
            <a:pPr algn="l" defTabSz="457200">
              <a:lnSpc>
                <a:spcPct val="90000"/>
              </a:lnSpc>
            </a:pPr>
            <a:r>
              <a:rPr lang="en-US" altLang="en-US" sz="4000" dirty="0"/>
              <a:t>a.	</a:t>
            </a:r>
            <a:r>
              <a:rPr lang="en-US" altLang="en-US" sz="4000" baseline="30000" dirty="0"/>
              <a:t>Luke 1.5  </a:t>
            </a:r>
            <a:r>
              <a:rPr lang="en-US" altLang="en-US" sz="4000" dirty="0"/>
              <a:t>There was a </a:t>
            </a:r>
            <a:r>
              <a:rPr lang="en-US" altLang="en-US" sz="4000" dirty="0" err="1"/>
              <a:t>cohen</a:t>
            </a:r>
            <a:r>
              <a:rPr lang="en-US" altLang="en-US" sz="4000" dirty="0"/>
              <a:t>/priest named </a:t>
            </a:r>
            <a:r>
              <a:rPr lang="en-US" altLang="en-US" sz="4000" dirty="0" err="1"/>
              <a:t>Z’kharyah</a:t>
            </a:r>
            <a:r>
              <a:rPr lang="en-US" altLang="en-US" sz="4000" dirty="0"/>
              <a:t> who belonged to the </a:t>
            </a:r>
            <a:r>
              <a:rPr lang="en-US" altLang="en-US" sz="4000" dirty="0" err="1"/>
              <a:t>Aviyah</a:t>
            </a:r>
            <a:r>
              <a:rPr lang="en-US" altLang="en-US" sz="4000" dirty="0"/>
              <a:t> division. </a:t>
            </a:r>
          </a:p>
          <a:p>
            <a:pPr algn="l" defTabSz="457200">
              <a:lnSpc>
                <a:spcPct val="90000"/>
              </a:lnSpc>
            </a:pPr>
            <a:r>
              <a:rPr lang="en-US" altLang="en-US" sz="4000" dirty="0"/>
              <a:t>b.	The </a:t>
            </a:r>
            <a:r>
              <a:rPr lang="en-US" altLang="en-US" sz="4000" dirty="0" err="1"/>
              <a:t>cohainim</a:t>
            </a:r>
            <a:r>
              <a:rPr lang="en-US" altLang="en-US" sz="4000" dirty="0"/>
              <a:t> /priests were partitioned into 24 divisions, the names at I Chr 24:7-18.</a:t>
            </a:r>
          </a:p>
        </p:txBody>
      </p:sp>
    </p:spTree>
    <p:extLst>
      <p:ext uri="{BB962C8B-B14F-4D97-AF65-F5344CB8AC3E}">
        <p14:creationId xmlns:p14="http://schemas.microsoft.com/office/powerpoint/2010/main" val="764643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lnSpc>
                <a:spcPct val="90000"/>
              </a:lnSpc>
            </a:pPr>
            <a:r>
              <a:rPr lang="en-US" altLang="en-US" sz="4000" baseline="30000" dirty="0"/>
              <a:t>1 Cor 8.1-3</a:t>
            </a:r>
            <a:r>
              <a:rPr lang="en-US" altLang="en-US" sz="4000" dirty="0"/>
              <a:t> “knowledge” puffs a person up with pride; whereas love builds up. The person who thinks he “knows” something doesn’t yet know in the way he ought to know. However, if someone loves God, God knows him.</a:t>
            </a:r>
          </a:p>
        </p:txBody>
      </p:sp>
    </p:spTree>
    <p:extLst>
      <p:ext uri="{BB962C8B-B14F-4D97-AF65-F5344CB8AC3E}">
        <p14:creationId xmlns:p14="http://schemas.microsoft.com/office/powerpoint/2010/main" val="20568573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lnSpc>
                <a:spcPct val="90000"/>
              </a:lnSpc>
            </a:pPr>
            <a:r>
              <a:rPr lang="en-US" altLang="en-US" sz="4000" dirty="0"/>
              <a:t>Some ancient cults denied the full dual nature of Yeshua: </a:t>
            </a:r>
          </a:p>
          <a:p>
            <a:pPr marL="173038" indent="-173038" algn="l">
              <a:lnSpc>
                <a:spcPct val="90000"/>
              </a:lnSpc>
              <a:buFont typeface="Arial" panose="020B0604020202020204" pitchFamily="34" charset="0"/>
              <a:buChar char="•"/>
            </a:pPr>
            <a:r>
              <a:rPr lang="en-US" altLang="en-US" sz="4000" dirty="0"/>
              <a:t>not 50% G-d, 50% human</a:t>
            </a:r>
          </a:p>
          <a:p>
            <a:pPr marL="173038" indent="-173038" algn="l">
              <a:lnSpc>
                <a:spcPct val="90000"/>
              </a:lnSpc>
              <a:buFont typeface="Arial" panose="020B0604020202020204" pitchFamily="34" charset="0"/>
              <a:buChar char="•"/>
            </a:pPr>
            <a:r>
              <a:rPr lang="en-US" altLang="en-US" sz="4000" u="sng" dirty="0">
                <a:solidFill>
                  <a:srgbClr val="FFFF99"/>
                </a:solidFill>
              </a:rPr>
              <a:t>Rather: 100% G-d, 100% human</a:t>
            </a:r>
          </a:p>
          <a:p>
            <a:pPr algn="l">
              <a:lnSpc>
                <a:spcPct val="90000"/>
              </a:lnSpc>
            </a:pPr>
            <a:r>
              <a:rPr lang="en-US" altLang="en-US" sz="4000" dirty="0"/>
              <a:t>Yeshua was fully human.  46 chromosomes: 23 from Miriam, 23 supernatural.</a:t>
            </a:r>
          </a:p>
          <a:p>
            <a:pPr algn="l">
              <a:lnSpc>
                <a:spcPct val="90000"/>
              </a:lnSpc>
            </a:pPr>
            <a:endParaRPr lang="en-US" altLang="en-US" sz="4000" dirty="0"/>
          </a:p>
        </p:txBody>
      </p:sp>
    </p:spTree>
    <p:extLst>
      <p:ext uri="{BB962C8B-B14F-4D97-AF65-F5344CB8AC3E}">
        <p14:creationId xmlns:p14="http://schemas.microsoft.com/office/powerpoint/2010/main" val="18243349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228600" y="133350"/>
            <a:ext cx="8534400" cy="4648200"/>
          </a:xfrm>
        </p:spPr>
        <p:txBody>
          <a:bodyPr>
            <a:normAutofit fontScale="92500" lnSpcReduction="20000"/>
          </a:bodyPr>
          <a:lstStyle/>
          <a:p>
            <a:pPr algn="l">
              <a:lnSpc>
                <a:spcPct val="90000"/>
              </a:lnSpc>
            </a:pPr>
            <a:r>
              <a:rPr lang="en-US" altLang="en-US" sz="4000" u="sng" dirty="0" err="1">
                <a:solidFill>
                  <a:srgbClr val="FFFF99"/>
                </a:solidFill>
              </a:rPr>
              <a:t>Docetist</a:t>
            </a:r>
            <a:r>
              <a:rPr lang="en-US" altLang="en-US" sz="4000" dirty="0"/>
              <a:t> </a:t>
            </a:r>
            <a:r>
              <a:rPr lang="en-US" sz="4000" dirty="0"/>
              <a:t>any teaching that claims that </a:t>
            </a:r>
            <a:r>
              <a:rPr lang="en-US" sz="4000" dirty="0" err="1"/>
              <a:t>Yeshua’s</a:t>
            </a:r>
            <a:r>
              <a:rPr lang="en-US" sz="4000" dirty="0"/>
              <a:t> body was either absent or illusory</a:t>
            </a:r>
          </a:p>
          <a:p>
            <a:pPr algn="l">
              <a:lnSpc>
                <a:spcPct val="90000"/>
              </a:lnSpc>
            </a:pPr>
            <a:r>
              <a:rPr lang="en-US" sz="4000" dirty="0"/>
              <a:t>In one version, as in </a:t>
            </a:r>
            <a:r>
              <a:rPr lang="en-US" sz="4000" dirty="0">
                <a:hlinkClick r:id="rId3" tooltip="Marcionism">
                  <a:extLst>
                    <a:ext uri="{A12FA001-AC4F-418D-AE19-62706E023703}">
                      <ahyp:hlinkClr xmlns:ahyp="http://schemas.microsoft.com/office/drawing/2018/hyperlinkcolor" val="tx"/>
                    </a:ext>
                  </a:extLst>
                </a:hlinkClick>
              </a:rPr>
              <a:t>Marcionism</a:t>
            </a:r>
            <a:r>
              <a:rPr lang="en-US" sz="4000" dirty="0"/>
              <a:t>, Messiah was so divine that he could not have been human, since God lacked a material body, which therefore could not physically suffer. Yeshua only appeared to be a flesh-and-blood man; his body was a phantasm. </a:t>
            </a:r>
            <a:endParaRPr lang="en-US" altLang="en-US" sz="4000" dirty="0"/>
          </a:p>
        </p:txBody>
      </p:sp>
    </p:spTree>
    <p:extLst>
      <p:ext uri="{BB962C8B-B14F-4D97-AF65-F5344CB8AC3E}">
        <p14:creationId xmlns:p14="http://schemas.microsoft.com/office/powerpoint/2010/main" val="20293300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228600" y="133350"/>
            <a:ext cx="8534400" cy="4648200"/>
          </a:xfrm>
        </p:spPr>
        <p:txBody>
          <a:bodyPr>
            <a:normAutofit lnSpcReduction="10000"/>
          </a:bodyPr>
          <a:lstStyle/>
          <a:p>
            <a:pPr algn="l">
              <a:lnSpc>
                <a:spcPct val="90000"/>
              </a:lnSpc>
            </a:pPr>
            <a:r>
              <a:rPr lang="en-US" sz="4000" dirty="0"/>
              <a:t>Other groups who were accused of </a:t>
            </a:r>
            <a:r>
              <a:rPr lang="en-US" sz="4000" dirty="0" err="1"/>
              <a:t>docetism</a:t>
            </a:r>
            <a:r>
              <a:rPr lang="en-US" sz="4000" dirty="0"/>
              <a:t> held that Yeshua was a man in the flesh, but Messiahship was a separate entity who entered Yeshua' body in the form of a dove at his immersion, empowered him to perform miracles, and abandoned him upon his death on the cross.</a:t>
            </a:r>
            <a:endParaRPr lang="en-US" altLang="en-US" sz="4000" dirty="0"/>
          </a:p>
        </p:txBody>
      </p:sp>
    </p:spTree>
    <p:extLst>
      <p:ext uri="{BB962C8B-B14F-4D97-AF65-F5344CB8AC3E}">
        <p14:creationId xmlns:p14="http://schemas.microsoft.com/office/powerpoint/2010/main" val="4862111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u="sng" dirty="0"/>
              <a:t>Monophysite</a:t>
            </a:r>
            <a:r>
              <a:rPr lang="en-US" altLang="en-US" sz="4000" dirty="0"/>
              <a:t>  Some taught that in Messiah the human nature was completely absorbed by the divine, leaving only a divine nature, like a drop of vinegar in the  ocean.</a:t>
            </a:r>
          </a:p>
        </p:txBody>
      </p:sp>
    </p:spTree>
    <p:extLst>
      <p:ext uri="{BB962C8B-B14F-4D97-AF65-F5344CB8AC3E}">
        <p14:creationId xmlns:p14="http://schemas.microsoft.com/office/powerpoint/2010/main" val="5961227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baseline="30000" dirty="0"/>
              <a:t>MJ 4.15</a:t>
            </a:r>
            <a:r>
              <a:rPr lang="en-US" altLang="en-US" sz="4000" dirty="0"/>
              <a:t> For we do not have a Cohen </a:t>
            </a:r>
            <a:r>
              <a:rPr lang="en-US" altLang="en-US" sz="4000" dirty="0" err="1"/>
              <a:t>Gadol</a:t>
            </a:r>
            <a:r>
              <a:rPr lang="en-US" altLang="en-US" sz="4000" dirty="0"/>
              <a:t> unable to empathize with our weaknesses; since </a:t>
            </a:r>
            <a:r>
              <a:rPr lang="en-US" altLang="en-US" sz="4000" dirty="0">
                <a:solidFill>
                  <a:srgbClr val="FFFF99"/>
                </a:solidFill>
              </a:rPr>
              <a:t>in every respect he was tempted just as we are</a:t>
            </a:r>
            <a:r>
              <a:rPr lang="en-US" altLang="en-US" sz="4000" dirty="0"/>
              <a:t>, the only difference being that he did not sin.</a:t>
            </a:r>
          </a:p>
          <a:p>
            <a:pPr algn="l">
              <a:lnSpc>
                <a:spcPct val="90000"/>
              </a:lnSpc>
            </a:pPr>
            <a:endParaRPr lang="en-US" altLang="en-US" sz="1200" dirty="0"/>
          </a:p>
          <a:p>
            <a:pPr algn="l">
              <a:lnSpc>
                <a:spcPct val="90000"/>
              </a:lnSpc>
            </a:pPr>
            <a:r>
              <a:rPr lang="en-US" altLang="en-US" sz="4000" dirty="0"/>
              <a:t>Evidence of full humanity of Messiah…</a:t>
            </a:r>
          </a:p>
        </p:txBody>
      </p:sp>
    </p:spTree>
    <p:extLst>
      <p:ext uri="{BB962C8B-B14F-4D97-AF65-F5344CB8AC3E}">
        <p14:creationId xmlns:p14="http://schemas.microsoft.com/office/powerpoint/2010/main" val="10020190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marL="173038" indent="-173038" algn="l">
              <a:lnSpc>
                <a:spcPct val="90000"/>
              </a:lnSpc>
              <a:buFont typeface="Arial" panose="020B0604020202020204" pitchFamily="34" charset="0"/>
              <a:buChar char="•"/>
            </a:pPr>
            <a:r>
              <a:rPr lang="en-US" altLang="en-US" sz="4000" dirty="0"/>
              <a:t>grew in wisdom as a child </a:t>
            </a:r>
            <a:r>
              <a:rPr lang="en-US" altLang="en-US" sz="3200" baseline="30000" dirty="0"/>
              <a:t>(Lk 2:40, 52), </a:t>
            </a:r>
            <a:endParaRPr lang="en-US" altLang="en-US" sz="4000" baseline="30000" dirty="0"/>
          </a:p>
          <a:p>
            <a:pPr marL="173038" indent="-173038" algn="l">
              <a:lnSpc>
                <a:spcPct val="90000"/>
              </a:lnSpc>
              <a:buFont typeface="Arial" panose="020B0604020202020204" pitchFamily="34" charset="0"/>
              <a:buChar char="•"/>
            </a:pPr>
            <a:r>
              <a:rPr lang="en-US" altLang="en-US" sz="4000" dirty="0"/>
              <a:t>was weary </a:t>
            </a:r>
            <a:r>
              <a:rPr lang="en-US" altLang="en-US" sz="4000" baseline="30000" dirty="0"/>
              <a:t>(John 4:6), </a:t>
            </a:r>
          </a:p>
          <a:p>
            <a:pPr marL="173038" indent="-173038" algn="l">
              <a:lnSpc>
                <a:spcPct val="90000"/>
              </a:lnSpc>
              <a:buFont typeface="Arial" panose="020B0604020202020204" pitchFamily="34" charset="0"/>
              <a:buChar char="•"/>
            </a:pPr>
            <a:r>
              <a:rPr lang="en-US" altLang="en-US" sz="4000" dirty="0"/>
              <a:t>was hungry </a:t>
            </a:r>
            <a:r>
              <a:rPr lang="en-US" altLang="en-US" sz="4000" baseline="30000" dirty="0"/>
              <a:t>(Matthew 4:4), </a:t>
            </a:r>
          </a:p>
          <a:p>
            <a:pPr marL="173038" indent="-173038" algn="l">
              <a:lnSpc>
                <a:spcPct val="90000"/>
              </a:lnSpc>
              <a:buFont typeface="Arial" panose="020B0604020202020204" pitchFamily="34" charset="0"/>
              <a:buChar char="•"/>
            </a:pPr>
            <a:r>
              <a:rPr lang="en-US" altLang="en-US" sz="4000" dirty="0"/>
              <a:t>was thirsty </a:t>
            </a:r>
            <a:r>
              <a:rPr lang="en-US" altLang="en-US" sz="4000" baseline="30000" dirty="0"/>
              <a:t>(John 19:28), </a:t>
            </a:r>
          </a:p>
          <a:p>
            <a:pPr marL="173038" indent="-173038" algn="l">
              <a:lnSpc>
                <a:spcPct val="90000"/>
              </a:lnSpc>
              <a:buFont typeface="Arial" panose="020B0604020202020204" pitchFamily="34" charset="0"/>
              <a:buChar char="•"/>
            </a:pPr>
            <a:r>
              <a:rPr lang="en-US" altLang="en-US" sz="4000" dirty="0"/>
              <a:t>was tempted by the devil </a:t>
            </a:r>
            <a:r>
              <a:rPr lang="en-US" altLang="en-US" sz="4000" baseline="30000" dirty="0"/>
              <a:t>(Mt 4:1–11),</a:t>
            </a:r>
          </a:p>
          <a:p>
            <a:pPr marL="173038" indent="-173038" algn="l">
              <a:lnSpc>
                <a:spcPct val="90000"/>
              </a:lnSpc>
              <a:buFont typeface="Arial" panose="020B0604020202020204" pitchFamily="34" charset="0"/>
              <a:buChar char="•"/>
            </a:pPr>
            <a:r>
              <a:rPr lang="en-US" altLang="en-US" sz="4000" dirty="0"/>
              <a:t>was sorrowful </a:t>
            </a:r>
            <a:r>
              <a:rPr lang="en-US" altLang="en-US" sz="4000" baseline="30000" dirty="0"/>
              <a:t>(Matthew 26:38a), </a:t>
            </a:r>
          </a:p>
        </p:txBody>
      </p:sp>
    </p:spTree>
    <p:extLst>
      <p:ext uri="{BB962C8B-B14F-4D97-AF65-F5344CB8AC3E}">
        <p14:creationId xmlns:p14="http://schemas.microsoft.com/office/powerpoint/2010/main" val="7815941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lnSpc>
                <a:spcPct val="90000"/>
              </a:lnSpc>
            </a:pPr>
            <a:r>
              <a:rPr lang="en-US" altLang="en-US" sz="4000" dirty="0"/>
              <a:t>Yeshua was a “lamb without blemish and without spot” </a:t>
            </a:r>
            <a:r>
              <a:rPr lang="en-US" altLang="en-US" sz="4000" baseline="30000" dirty="0"/>
              <a:t>(1 Peter 1:19)</a:t>
            </a:r>
            <a:r>
              <a:rPr lang="en-US" altLang="en-US" sz="4000" dirty="0"/>
              <a:t>. </a:t>
            </a:r>
          </a:p>
          <a:p>
            <a:pPr algn="l">
              <a:lnSpc>
                <a:spcPct val="90000"/>
              </a:lnSpc>
            </a:pPr>
            <a:r>
              <a:rPr lang="en-US" altLang="en-US" sz="4000" dirty="0" err="1"/>
              <a:t>Yeshua’s</a:t>
            </a:r>
            <a:r>
              <a:rPr lang="en-US" altLang="en-US" sz="4000" dirty="0"/>
              <a:t> sinless [human] life qualifies Him to be a sacrifice for the sins of others </a:t>
            </a:r>
            <a:r>
              <a:rPr lang="en-US" altLang="en-US" sz="4000" baseline="30000" dirty="0"/>
              <a:t>(Isaiah 53:7–10).</a:t>
            </a:r>
          </a:p>
          <a:p>
            <a:pPr algn="l">
              <a:lnSpc>
                <a:spcPct val="90000"/>
              </a:lnSpc>
            </a:pPr>
            <a:endParaRPr lang="en-US" altLang="en-US" sz="4000" baseline="30000" dirty="0"/>
          </a:p>
        </p:txBody>
      </p:sp>
    </p:spTree>
    <p:extLst>
      <p:ext uri="{BB962C8B-B14F-4D97-AF65-F5344CB8AC3E}">
        <p14:creationId xmlns:p14="http://schemas.microsoft.com/office/powerpoint/2010/main" val="13136516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fontScale="92500" lnSpcReduction="10000"/>
          </a:bodyPr>
          <a:lstStyle/>
          <a:p>
            <a:pPr algn="l">
              <a:lnSpc>
                <a:spcPct val="90000"/>
              </a:lnSpc>
            </a:pPr>
            <a:r>
              <a:rPr lang="en-US" sz="4000" b="0" i="0" dirty="0">
                <a:effectLst/>
              </a:rPr>
              <a:t>Yeshua did not sin, not because his divine nature overpowered his human nature, keeping him from sinning, but because he utilized all of the resources given to him in his humanity. He loved and meditated on God’s Word . . . he prayed to his Father; he trusted in the wisdom and rightness of his Father’s will and Word Yeshua did not sin, </a:t>
            </a:r>
            <a:endParaRPr lang="en-US" altLang="en-US" sz="4000" dirty="0"/>
          </a:p>
        </p:txBody>
      </p:sp>
    </p:spTree>
    <p:extLst>
      <p:ext uri="{BB962C8B-B14F-4D97-AF65-F5344CB8AC3E}">
        <p14:creationId xmlns:p14="http://schemas.microsoft.com/office/powerpoint/2010/main" val="10290731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fontScale="92500" lnSpcReduction="10000"/>
          </a:bodyPr>
          <a:lstStyle/>
          <a:p>
            <a:pPr algn="l">
              <a:lnSpc>
                <a:spcPct val="90000"/>
              </a:lnSpc>
            </a:pPr>
            <a:r>
              <a:rPr lang="en-US" sz="4000" b="0" i="0" dirty="0">
                <a:effectLst/>
              </a:rPr>
              <a:t>not because his divine nature overpowered his human nature, keeping him from sinning, but because he utilized all of the resources given to him in his humanity. He loved and meditated on God’s Word . . . he prayed to his Father; he trusted in the wisdom and rightness of his Father’s will and Word; and, </a:t>
            </a:r>
            <a:endParaRPr lang="en-US" altLang="en-US" sz="4000" dirty="0"/>
          </a:p>
        </p:txBody>
      </p:sp>
    </p:spTree>
    <p:extLst>
      <p:ext uri="{BB962C8B-B14F-4D97-AF65-F5344CB8AC3E}">
        <p14:creationId xmlns:p14="http://schemas.microsoft.com/office/powerpoint/2010/main" val="18703762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lnSpcReduction="10000"/>
          </a:bodyPr>
          <a:lstStyle/>
          <a:p>
            <a:pPr algn="l" defTabSz="457200">
              <a:lnSpc>
                <a:spcPct val="90000"/>
              </a:lnSpc>
            </a:pPr>
            <a:r>
              <a:rPr lang="en-US" altLang="en-US" sz="4000" dirty="0"/>
              <a:t>The </a:t>
            </a:r>
            <a:r>
              <a:rPr lang="en-US" altLang="en-US" sz="4000" dirty="0" err="1"/>
              <a:t>Aviyah</a:t>
            </a:r>
            <a:r>
              <a:rPr lang="en-US" altLang="en-US" sz="4000" dirty="0"/>
              <a:t> division was the eighth, counting from Nisan 1 . Each served for a week at a time; thus the members of a division did Temple duty 2x/year. </a:t>
            </a:r>
          </a:p>
          <a:p>
            <a:pPr algn="l" defTabSz="512763">
              <a:lnSpc>
                <a:spcPct val="90000"/>
              </a:lnSpc>
              <a:tabLst>
                <a:tab pos="457200" algn="l"/>
              </a:tabLst>
            </a:pPr>
            <a:r>
              <a:rPr lang="en-US" altLang="en-US" sz="4000" dirty="0"/>
              <a:t>c.	</a:t>
            </a:r>
            <a:r>
              <a:rPr lang="en-US" altLang="en-US" sz="4000" dirty="0" err="1"/>
              <a:t>Zekhariah</a:t>
            </a:r>
            <a:r>
              <a:rPr lang="en-US" altLang="en-US" sz="4000" dirty="0"/>
              <a:t> served at Shavuot/ Pentecost.   Count [6+9] 15 months till birth Messiah </a:t>
            </a:r>
            <a:r>
              <a:rPr lang="en-US" altLang="en-US" sz="4000" dirty="0">
                <a:sym typeface="Wingdings" panose="05000000000000000000" pitchFamily="2" charset="2"/>
              </a:rPr>
              <a:t></a:t>
            </a:r>
            <a:r>
              <a:rPr lang="en-US" altLang="en-US" sz="4000" dirty="0"/>
              <a:t> </a:t>
            </a:r>
            <a:r>
              <a:rPr lang="en-US" altLang="en-US" sz="4000" dirty="0">
                <a:solidFill>
                  <a:srgbClr val="FFFF99"/>
                </a:solidFill>
              </a:rPr>
              <a:t>during Sukkot.</a:t>
            </a:r>
          </a:p>
        </p:txBody>
      </p:sp>
    </p:spTree>
    <p:extLst>
      <p:ext uri="{BB962C8B-B14F-4D97-AF65-F5344CB8AC3E}">
        <p14:creationId xmlns:p14="http://schemas.microsoft.com/office/powerpoint/2010/main" val="28664039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lnSpc>
                <a:spcPct val="90000"/>
              </a:lnSpc>
            </a:pPr>
            <a:r>
              <a:rPr lang="en-US" sz="4000" b="0" i="0" dirty="0">
                <a:effectLst/>
              </a:rPr>
              <a:t>very significantly, he relied on the supernatural power of the Spirit to strengthen him to do all that he was called upon to do.; and, very significantly, he relied on the supernatural power of the Spirit to strengthen him to do all that he was called upon to do.</a:t>
            </a:r>
            <a:endParaRPr lang="en-US" altLang="en-US" sz="4000" dirty="0"/>
          </a:p>
        </p:txBody>
      </p:sp>
    </p:spTree>
    <p:extLst>
      <p:ext uri="{BB962C8B-B14F-4D97-AF65-F5344CB8AC3E}">
        <p14:creationId xmlns:p14="http://schemas.microsoft.com/office/powerpoint/2010/main" val="41117181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baseline="30000" dirty="0"/>
              <a:t>1 </a:t>
            </a:r>
            <a:r>
              <a:rPr lang="en-US" altLang="en-US" sz="4000" baseline="30000" dirty="0" err="1"/>
              <a:t>Yn</a:t>
            </a:r>
            <a:r>
              <a:rPr lang="en-US" altLang="en-US" sz="4000" baseline="30000" dirty="0"/>
              <a:t> 5.6 </a:t>
            </a:r>
            <a:r>
              <a:rPr lang="en-US" altLang="en-US" sz="4000" dirty="0"/>
              <a:t>came by means of </a:t>
            </a:r>
            <a:r>
              <a:rPr lang="en-US" altLang="en-US" sz="4000" dirty="0">
                <a:solidFill>
                  <a:srgbClr val="FFFF66"/>
                </a:solidFill>
              </a:rPr>
              <a:t>water and blood</a:t>
            </a:r>
          </a:p>
          <a:p>
            <a:pPr algn="l">
              <a:lnSpc>
                <a:spcPct val="90000"/>
              </a:lnSpc>
            </a:pPr>
            <a:r>
              <a:rPr lang="en-US" altLang="en-US" sz="4000" dirty="0"/>
              <a:t>Atonement by natural human birth / incarnation, and by bloody death.</a:t>
            </a:r>
          </a:p>
        </p:txBody>
      </p:sp>
    </p:spTree>
    <p:extLst>
      <p:ext uri="{BB962C8B-B14F-4D97-AF65-F5344CB8AC3E}">
        <p14:creationId xmlns:p14="http://schemas.microsoft.com/office/powerpoint/2010/main" val="6040609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3657600" cy="4648200"/>
          </a:xfrm>
        </p:spPr>
        <p:txBody>
          <a:bodyPr>
            <a:normAutofit fontScale="92500"/>
          </a:bodyPr>
          <a:lstStyle/>
          <a:p>
            <a:pPr algn="l">
              <a:lnSpc>
                <a:spcPct val="90000"/>
              </a:lnSpc>
            </a:pPr>
            <a:r>
              <a:rPr lang="en-US" altLang="en-US" sz="3600" baseline="30000" dirty="0" err="1"/>
              <a:t>Yn</a:t>
            </a:r>
            <a:r>
              <a:rPr lang="en-US" altLang="en-US" sz="3600" baseline="30000" dirty="0"/>
              <a:t> 3.5</a:t>
            </a:r>
            <a:r>
              <a:rPr lang="en-US" altLang="en-US" sz="3600" dirty="0"/>
              <a:t> Yeshua answered, “Yes, indeed, I tell you that unless a person is </a:t>
            </a:r>
            <a:r>
              <a:rPr lang="en-US" altLang="en-US" sz="3600" u="sng" dirty="0">
                <a:solidFill>
                  <a:srgbClr val="FFFF99"/>
                </a:solidFill>
              </a:rPr>
              <a:t>born from water</a:t>
            </a:r>
            <a:r>
              <a:rPr lang="en-US" altLang="en-US" sz="3600" dirty="0">
                <a:solidFill>
                  <a:srgbClr val="FFFF99"/>
                </a:solidFill>
              </a:rPr>
              <a:t> </a:t>
            </a:r>
            <a:r>
              <a:rPr lang="en-US" altLang="en-US" sz="3600" dirty="0"/>
              <a:t>and the Spirit, he cannot enter the Kingdom of God.</a:t>
            </a:r>
          </a:p>
        </p:txBody>
      </p:sp>
      <p:pic>
        <p:nvPicPr>
          <p:cNvPr id="1026" name="Picture 2" descr="Amniotic fluid reverses aging bones - Work for human longevity">
            <a:extLst>
              <a:ext uri="{FF2B5EF4-FFF2-40B4-BE49-F238E27FC236}">
                <a16:creationId xmlns:a16="http://schemas.microsoft.com/office/drawing/2014/main" id="{B830342B-623D-6785-C7EC-B8ACD7B9289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62400" y="0"/>
            <a:ext cx="51308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499771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baseline="30000" dirty="0" err="1"/>
              <a:t>Yn</a:t>
            </a:r>
            <a:r>
              <a:rPr lang="en-US" altLang="en-US" sz="4000" baseline="30000" dirty="0"/>
              <a:t> 3.6-7</a:t>
            </a:r>
            <a:r>
              <a:rPr lang="en-US" altLang="en-US" sz="4000" dirty="0"/>
              <a:t> What is born of the flesh is flesh, and what is born of the Spirit is spirit. Do not be surprised that I said to you, ‘You all must be born from above.’</a:t>
            </a:r>
          </a:p>
          <a:p>
            <a:pPr algn="l">
              <a:lnSpc>
                <a:spcPct val="90000"/>
              </a:lnSpc>
            </a:pPr>
            <a:endParaRPr lang="en-US" altLang="en-US" sz="4000" dirty="0"/>
          </a:p>
          <a:p>
            <a:pPr algn="l">
              <a:lnSpc>
                <a:spcPct val="90000"/>
              </a:lnSpc>
            </a:pPr>
            <a:endParaRPr lang="en-US" altLang="en-US" sz="4000" dirty="0"/>
          </a:p>
        </p:txBody>
      </p:sp>
    </p:spTree>
    <p:extLst>
      <p:ext uri="{BB962C8B-B14F-4D97-AF65-F5344CB8AC3E}">
        <p14:creationId xmlns:p14="http://schemas.microsoft.com/office/powerpoint/2010/main" val="415021616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fontScale="92500" lnSpcReduction="10000"/>
          </a:bodyPr>
          <a:lstStyle/>
          <a:p>
            <a:pPr algn="l">
              <a:lnSpc>
                <a:spcPct val="90000"/>
              </a:lnSpc>
            </a:pPr>
            <a:r>
              <a:rPr lang="en-US" altLang="en-US" sz="4000" baseline="30000" dirty="0"/>
              <a:t>Phil 2.6-7 </a:t>
            </a:r>
            <a:r>
              <a:rPr lang="en-US" altLang="en-US" sz="4000" dirty="0"/>
              <a:t>He was in the form of God,</a:t>
            </a:r>
          </a:p>
          <a:p>
            <a:pPr algn="l">
              <a:lnSpc>
                <a:spcPct val="90000"/>
              </a:lnSpc>
            </a:pPr>
            <a:r>
              <a:rPr lang="en-US" altLang="en-US" sz="4000" dirty="0"/>
              <a:t>he did not regard equality with God</a:t>
            </a:r>
          </a:p>
          <a:p>
            <a:pPr algn="l">
              <a:lnSpc>
                <a:spcPct val="90000"/>
              </a:lnSpc>
            </a:pPr>
            <a:r>
              <a:rPr lang="en-US" altLang="en-US" sz="4000" dirty="0"/>
              <a:t>something to be possessed by force.</a:t>
            </a:r>
          </a:p>
          <a:p>
            <a:pPr algn="l">
              <a:lnSpc>
                <a:spcPct val="90000"/>
              </a:lnSpc>
            </a:pPr>
            <a:r>
              <a:rPr lang="en-US" altLang="en-US" sz="4000" dirty="0"/>
              <a:t> On the contrary, he emptied himself,</a:t>
            </a:r>
          </a:p>
          <a:p>
            <a:pPr algn="l">
              <a:lnSpc>
                <a:spcPct val="90000"/>
              </a:lnSpc>
            </a:pPr>
            <a:r>
              <a:rPr lang="en-US" altLang="en-US" sz="4000" dirty="0"/>
              <a:t>in that he took the form of a slave</a:t>
            </a:r>
          </a:p>
          <a:p>
            <a:pPr algn="l">
              <a:lnSpc>
                <a:spcPct val="90000"/>
              </a:lnSpc>
            </a:pPr>
            <a:r>
              <a:rPr lang="en-US" altLang="en-US" sz="4000" dirty="0"/>
              <a:t>by becoming like human beings are.</a:t>
            </a:r>
          </a:p>
          <a:p>
            <a:pPr algn="l">
              <a:lnSpc>
                <a:spcPct val="90000"/>
              </a:lnSpc>
            </a:pPr>
            <a:r>
              <a:rPr lang="en-US" altLang="en-US" sz="4000" dirty="0">
                <a:solidFill>
                  <a:srgbClr val="FFFF99"/>
                </a:solidFill>
              </a:rPr>
              <a:t>He entered into this world of matter, of water, to give life.</a:t>
            </a:r>
          </a:p>
        </p:txBody>
      </p:sp>
    </p:spTree>
    <p:extLst>
      <p:ext uri="{BB962C8B-B14F-4D97-AF65-F5344CB8AC3E}">
        <p14:creationId xmlns:p14="http://schemas.microsoft.com/office/powerpoint/2010/main" val="170170843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endParaRPr lang="en-US" altLang="en-US" sz="4000" dirty="0"/>
          </a:p>
        </p:txBody>
      </p:sp>
      <p:pic>
        <p:nvPicPr>
          <p:cNvPr id="2050" name="Picture 2">
            <a:extLst>
              <a:ext uri="{FF2B5EF4-FFF2-40B4-BE49-F238E27FC236}">
                <a16:creationId xmlns:a16="http://schemas.microsoft.com/office/drawing/2014/main" id="{4AE543F4-5EC8-28BA-D563-0DD5D4495F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972839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Outline</a:t>
            </a:r>
          </a:p>
          <a:p>
            <a:pPr marL="457200" indent="-457200" algn="l">
              <a:lnSpc>
                <a:spcPct val="90000"/>
              </a:lnSpc>
              <a:buFont typeface="+mj-lt"/>
              <a:buAutoNum type="arabicPeriod"/>
            </a:pPr>
            <a:r>
              <a:rPr lang="en-US" altLang="en-US" sz="4000" dirty="0"/>
              <a:t>The Corruption of this World</a:t>
            </a:r>
          </a:p>
          <a:p>
            <a:pPr marL="457200" indent="-457200" algn="l">
              <a:lnSpc>
                <a:spcPct val="90000"/>
              </a:lnSpc>
              <a:buFont typeface="+mj-lt"/>
              <a:buAutoNum type="arabicPeriod"/>
            </a:pPr>
            <a:r>
              <a:rPr lang="en-US" altLang="en-US" sz="4000" dirty="0"/>
              <a:t>Yeshua entered our world, our life chemistry</a:t>
            </a:r>
          </a:p>
          <a:p>
            <a:pPr marL="457200" indent="-457200" algn="l">
              <a:lnSpc>
                <a:spcPct val="90000"/>
              </a:lnSpc>
              <a:buFont typeface="+mj-lt"/>
              <a:buAutoNum type="arabicPeriod"/>
            </a:pPr>
            <a:r>
              <a:rPr lang="en-US" altLang="en-US" sz="4000" u="sng" dirty="0">
                <a:solidFill>
                  <a:srgbClr val="FFFF99"/>
                </a:solidFill>
              </a:rPr>
              <a:t>Water is LIFE</a:t>
            </a:r>
          </a:p>
          <a:p>
            <a:pPr marL="457200" indent="-457200" algn="l">
              <a:lnSpc>
                <a:spcPct val="90000"/>
              </a:lnSpc>
              <a:buFont typeface="+mj-lt"/>
              <a:buAutoNum type="arabicPeriod"/>
            </a:pPr>
            <a:r>
              <a:rPr lang="en-US" altLang="en-US" sz="4000" dirty="0"/>
              <a:t>Yeshua is the Water of Life</a:t>
            </a:r>
          </a:p>
        </p:txBody>
      </p:sp>
    </p:spTree>
    <p:extLst>
      <p:ext uri="{BB962C8B-B14F-4D97-AF65-F5344CB8AC3E}">
        <p14:creationId xmlns:p14="http://schemas.microsoft.com/office/powerpoint/2010/main" val="375205992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nSpc>
                <a:spcPct val="90000"/>
              </a:lnSpc>
            </a:pPr>
            <a:endParaRPr lang="en-US" altLang="en-US" sz="4000" dirty="0"/>
          </a:p>
          <a:p>
            <a:pPr>
              <a:lnSpc>
                <a:spcPct val="90000"/>
              </a:lnSpc>
            </a:pPr>
            <a:r>
              <a:rPr lang="en-US" altLang="en-US" sz="4000" dirty="0"/>
              <a:t>In our physical world, </a:t>
            </a:r>
          </a:p>
          <a:p>
            <a:pPr>
              <a:lnSpc>
                <a:spcPct val="90000"/>
              </a:lnSpc>
            </a:pPr>
            <a:r>
              <a:rPr lang="en-US" altLang="en-US" sz="4000" dirty="0"/>
              <a:t>water is LIFE. </a:t>
            </a:r>
          </a:p>
          <a:p>
            <a:pPr>
              <a:lnSpc>
                <a:spcPct val="90000"/>
              </a:lnSpc>
            </a:pPr>
            <a:r>
              <a:rPr lang="en-US" altLang="en-US" sz="4000" dirty="0"/>
              <a:t>This is an object lesson of the LIFE Messiah gave and gives us. </a:t>
            </a:r>
          </a:p>
        </p:txBody>
      </p:sp>
    </p:spTree>
    <p:extLst>
      <p:ext uri="{BB962C8B-B14F-4D97-AF65-F5344CB8AC3E}">
        <p14:creationId xmlns:p14="http://schemas.microsoft.com/office/powerpoint/2010/main" val="37092348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marL="457200" indent="-457200" algn="l">
              <a:lnSpc>
                <a:spcPct val="90000"/>
              </a:lnSpc>
              <a:buFont typeface="+mj-lt"/>
              <a:buAutoNum type="arabicPeriod"/>
            </a:pPr>
            <a:r>
              <a:rPr lang="en-US" altLang="en-US" sz="4000" dirty="0"/>
              <a:t>Water is essential for life.</a:t>
            </a:r>
          </a:p>
          <a:p>
            <a:pPr marL="457200" indent="-457200" algn="l">
              <a:lnSpc>
                <a:spcPct val="90000"/>
              </a:lnSpc>
              <a:buFont typeface="+mj-lt"/>
              <a:buAutoNum type="arabicPeriod"/>
            </a:pPr>
            <a:r>
              <a:rPr lang="en-US" altLang="en-US" sz="4000" dirty="0"/>
              <a:t>We are “born of water.” Babies in the womb are encased in water.</a:t>
            </a:r>
          </a:p>
          <a:p>
            <a:pPr marL="457200" indent="-457200" algn="l">
              <a:lnSpc>
                <a:spcPct val="90000"/>
              </a:lnSpc>
              <a:buFont typeface="+mj-lt"/>
              <a:buAutoNum type="arabicPeriod"/>
            </a:pPr>
            <a:r>
              <a:rPr lang="en-US" altLang="en-US" sz="4000" dirty="0"/>
              <a:t>Yeshua was the water of life, as fully human, fully divine.</a:t>
            </a:r>
          </a:p>
          <a:p>
            <a:pPr marL="457200" indent="-457200" algn="l">
              <a:lnSpc>
                <a:spcPct val="90000"/>
              </a:lnSpc>
              <a:buFont typeface="+mj-lt"/>
              <a:buAutoNum type="arabicPeriod"/>
            </a:pPr>
            <a:endParaRPr lang="en-US" altLang="en-US" sz="4000" dirty="0"/>
          </a:p>
        </p:txBody>
      </p:sp>
    </p:spTree>
    <p:extLst>
      <p:ext uri="{BB962C8B-B14F-4D97-AF65-F5344CB8AC3E}">
        <p14:creationId xmlns:p14="http://schemas.microsoft.com/office/powerpoint/2010/main" val="317060099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Water makes up 60-75% of human body weight. A loss of just 4% of total body water leads to dehydration, and a loss of 15% can be fatal. Likewise, a person could survive a month without food but wouldn’t survive 3 days without water.</a:t>
            </a:r>
          </a:p>
        </p:txBody>
      </p:sp>
    </p:spTree>
    <p:extLst>
      <p:ext uri="{BB962C8B-B14F-4D97-AF65-F5344CB8AC3E}">
        <p14:creationId xmlns:p14="http://schemas.microsoft.com/office/powerpoint/2010/main" val="23377176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endParaRPr lang="en-US" altLang="en-US" sz="4000" dirty="0"/>
          </a:p>
        </p:txBody>
      </p:sp>
      <p:pic>
        <p:nvPicPr>
          <p:cNvPr id="2050" name="Picture 2">
            <a:extLst>
              <a:ext uri="{FF2B5EF4-FFF2-40B4-BE49-F238E27FC236}">
                <a16:creationId xmlns:a16="http://schemas.microsoft.com/office/drawing/2014/main" id="{4AE543F4-5EC8-28BA-D563-0DD5D4495F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190373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a:t>
            </a:r>
          </a:p>
        </p:txBody>
      </p:sp>
      <p:pic>
        <p:nvPicPr>
          <p:cNvPr id="3" name="Picture 2">
            <a:extLst>
              <a:ext uri="{FF2B5EF4-FFF2-40B4-BE49-F238E27FC236}">
                <a16:creationId xmlns:a16="http://schemas.microsoft.com/office/drawing/2014/main" id="{812E46C7-622A-5246-25D7-53424EE78218}"/>
              </a:ext>
            </a:extLst>
          </p:cNvPr>
          <p:cNvPicPr>
            <a:picLocks noChangeAspect="1"/>
          </p:cNvPicPr>
          <p:nvPr/>
        </p:nvPicPr>
        <p:blipFill>
          <a:blip r:embed="rId3"/>
          <a:stretch>
            <a:fillRect/>
          </a:stretch>
        </p:blipFill>
        <p:spPr>
          <a:xfrm>
            <a:off x="176647" y="514350"/>
            <a:ext cx="8627916" cy="4038599"/>
          </a:xfrm>
          <a:prstGeom prst="rect">
            <a:avLst/>
          </a:prstGeom>
        </p:spPr>
      </p:pic>
    </p:spTree>
    <p:extLst>
      <p:ext uri="{BB962C8B-B14F-4D97-AF65-F5344CB8AC3E}">
        <p14:creationId xmlns:p14="http://schemas.microsoft.com/office/powerpoint/2010/main" val="66215582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lnSpcReduction="10000"/>
          </a:bodyPr>
          <a:lstStyle/>
          <a:p>
            <a:pPr algn="l">
              <a:lnSpc>
                <a:spcPct val="90000"/>
              </a:lnSpc>
            </a:pPr>
            <a:r>
              <a:rPr lang="en-US" altLang="en-US" sz="4000" dirty="0"/>
              <a:t>As a polar molecule, water interacts best with other polar molecules, such as itself.</a:t>
            </a:r>
          </a:p>
          <a:p>
            <a:pPr algn="l">
              <a:lnSpc>
                <a:spcPct val="90000"/>
              </a:lnSpc>
            </a:pPr>
            <a:r>
              <a:rPr lang="en-US" altLang="en-US" sz="4000" dirty="0"/>
              <a:t>Importantly, this bonding makes water molecules stick together in a property called </a:t>
            </a:r>
            <a:r>
              <a:rPr lang="en-US" altLang="en-US" sz="4000" u="sng" dirty="0">
                <a:solidFill>
                  <a:srgbClr val="FFFF99"/>
                </a:solidFill>
              </a:rPr>
              <a:t>cohesion</a:t>
            </a:r>
            <a:r>
              <a:rPr lang="en-US" altLang="en-US" sz="4000" dirty="0"/>
              <a:t>. The cohesion of water molecules helps plants take up water at their roots</a:t>
            </a:r>
          </a:p>
        </p:txBody>
      </p:sp>
    </p:spTree>
    <p:extLst>
      <p:ext uri="{BB962C8B-B14F-4D97-AF65-F5344CB8AC3E}">
        <p14:creationId xmlns:p14="http://schemas.microsoft.com/office/powerpoint/2010/main" val="351124689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fontScale="85000" lnSpcReduction="10000"/>
          </a:bodyPr>
          <a:lstStyle/>
          <a:p>
            <a:pPr marL="173038" indent="-173038" algn="l">
              <a:lnSpc>
                <a:spcPct val="90000"/>
              </a:lnSpc>
              <a:buFont typeface="Arial" panose="020B0604020202020204" pitchFamily="34" charset="0"/>
              <a:buChar char="•"/>
            </a:pPr>
            <a:r>
              <a:rPr lang="en-US" altLang="en-US" sz="4000" dirty="0"/>
              <a:t>Cohesion also contributes to water’s high boiling point, which helps animals </a:t>
            </a:r>
            <a:r>
              <a:rPr lang="en-US" altLang="en-US" sz="4000" u="sng" dirty="0">
                <a:solidFill>
                  <a:srgbClr val="FFFF99"/>
                </a:solidFill>
              </a:rPr>
              <a:t>regulate body temperature</a:t>
            </a:r>
            <a:r>
              <a:rPr lang="en-US" altLang="en-US" sz="4000" dirty="0"/>
              <a:t>.</a:t>
            </a:r>
          </a:p>
          <a:p>
            <a:pPr marL="173038" indent="-173038" algn="l">
              <a:lnSpc>
                <a:spcPct val="90000"/>
              </a:lnSpc>
              <a:buFont typeface="Arial" panose="020B0604020202020204" pitchFamily="34" charset="0"/>
              <a:buChar char="•"/>
            </a:pPr>
            <a:r>
              <a:rPr lang="en-US" sz="4000" dirty="0"/>
              <a:t>Water’s extensive capability to dissolve a variety of molecules has earned it the designation of “universal solvent,” and it is this ability that makes water such an invaluable life-sustaining force. Helps cells </a:t>
            </a:r>
            <a:r>
              <a:rPr lang="en-US" sz="4000" u="sng" dirty="0">
                <a:solidFill>
                  <a:srgbClr val="FFFF99"/>
                </a:solidFill>
              </a:rPr>
              <a:t>transport and use substances like oxygen or nutrients</a:t>
            </a:r>
            <a:r>
              <a:rPr lang="en-US" sz="4000" dirty="0"/>
              <a:t>. </a:t>
            </a:r>
            <a:endParaRPr lang="en-US" altLang="en-US" sz="4000" dirty="0"/>
          </a:p>
        </p:txBody>
      </p:sp>
    </p:spTree>
    <p:extLst>
      <p:ext uri="{BB962C8B-B14F-4D97-AF65-F5344CB8AC3E}">
        <p14:creationId xmlns:p14="http://schemas.microsoft.com/office/powerpoint/2010/main" val="265620927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Water allows everything inside cells to have the </a:t>
            </a:r>
            <a:r>
              <a:rPr lang="en-US" altLang="en-US" sz="4000" u="sng" dirty="0">
                <a:solidFill>
                  <a:srgbClr val="FFFF99"/>
                </a:solidFill>
              </a:rPr>
              <a:t>right shape</a:t>
            </a:r>
            <a:r>
              <a:rPr lang="en-US" altLang="en-US" sz="4000" dirty="0"/>
              <a:t> at the molecular level. As shape is critical for biochemical processes, this is also one of water’s most important roles.</a:t>
            </a:r>
          </a:p>
        </p:txBody>
      </p:sp>
    </p:spTree>
    <p:extLst>
      <p:ext uri="{BB962C8B-B14F-4D97-AF65-F5344CB8AC3E}">
        <p14:creationId xmlns:p14="http://schemas.microsoft.com/office/powerpoint/2010/main" val="355954753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Proteins are produced as a long chain of </a:t>
            </a:r>
            <a:r>
              <a:rPr lang="en-US" altLang="en-US" sz="4000" dirty="0">
                <a:solidFill>
                  <a:srgbClr val="FFFF99"/>
                </a:solidFill>
              </a:rPr>
              <a:t>building blocks</a:t>
            </a:r>
            <a:r>
              <a:rPr lang="en-US" altLang="en-US" sz="4000" dirty="0"/>
              <a:t> called amino acids and  need to fold into a specific shape to function correctly. Water drives the folding of amino acid chains as different types of amino acids seek and avoid interacting with water.</a:t>
            </a:r>
          </a:p>
        </p:txBody>
      </p:sp>
    </p:spTree>
    <p:extLst>
      <p:ext uri="{BB962C8B-B14F-4D97-AF65-F5344CB8AC3E}">
        <p14:creationId xmlns:p14="http://schemas.microsoft.com/office/powerpoint/2010/main" val="385234626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Additionally, </a:t>
            </a:r>
            <a:r>
              <a:rPr lang="en-US" altLang="en-US" sz="4000" u="sng" dirty="0">
                <a:solidFill>
                  <a:srgbClr val="FFFF99"/>
                </a:solidFill>
              </a:rPr>
              <a:t>water buffers</a:t>
            </a:r>
            <a:r>
              <a:rPr lang="en-US" altLang="en-US" sz="4000" dirty="0"/>
              <a:t> cells from the dangerous effects of acids and bases.</a:t>
            </a:r>
          </a:p>
        </p:txBody>
      </p:sp>
    </p:spTree>
    <p:extLst>
      <p:ext uri="{BB962C8B-B14F-4D97-AF65-F5344CB8AC3E}">
        <p14:creationId xmlns:p14="http://schemas.microsoft.com/office/powerpoint/2010/main" val="97521254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fontScale="92500" lnSpcReduction="10000"/>
          </a:bodyPr>
          <a:lstStyle/>
          <a:p>
            <a:pPr algn="l">
              <a:lnSpc>
                <a:spcPct val="90000"/>
              </a:lnSpc>
            </a:pPr>
            <a:r>
              <a:rPr lang="en-US" altLang="en-US" sz="4000" dirty="0"/>
              <a:t>Isaiah 26:3 You will keep him in perfect peace, whose mind is stayed on you: because he trusts in you.</a:t>
            </a:r>
          </a:p>
          <a:p>
            <a:pPr algn="l">
              <a:lnSpc>
                <a:spcPct val="90000"/>
              </a:lnSpc>
            </a:pPr>
            <a:r>
              <a:rPr lang="en-US" altLang="en-US" sz="4000" dirty="0"/>
              <a:t>The captain of a submarine was once asked, "How did the terrible storm last night affect you?" The officer looked at him in surprise and exclaimed, "Storm? We didn't even know there was one!"</a:t>
            </a:r>
          </a:p>
        </p:txBody>
      </p:sp>
    </p:spTree>
    <p:extLst>
      <p:ext uri="{BB962C8B-B14F-4D97-AF65-F5344CB8AC3E}">
        <p14:creationId xmlns:p14="http://schemas.microsoft.com/office/powerpoint/2010/main" val="49114879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lnSpc>
                <a:spcPct val="90000"/>
              </a:lnSpc>
            </a:pPr>
            <a:r>
              <a:rPr lang="en-US" altLang="en-US" sz="4000" dirty="0"/>
              <a:t>There is an area beneath the surface of the ocean known to sailors as the "cushion of the sea". In this place, although the ocean may be raging terribly above, the waters here are never stirred.</a:t>
            </a:r>
          </a:p>
        </p:txBody>
      </p:sp>
    </p:spTree>
    <p:extLst>
      <p:ext uri="{BB962C8B-B14F-4D97-AF65-F5344CB8AC3E}">
        <p14:creationId xmlns:p14="http://schemas.microsoft.com/office/powerpoint/2010/main" val="368824928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lnSpc>
                <a:spcPct val="90000"/>
              </a:lnSpc>
            </a:pPr>
            <a:r>
              <a:rPr lang="en-US" altLang="en-US" sz="4000" dirty="0"/>
              <a:t>I think you know where I'm going with this. There is a place, a wonderful place, we can go to find refuge during the frightening storms raging above us -- a place where we don't feel a thing -- no fear, no worry for tomorrow.</a:t>
            </a:r>
          </a:p>
        </p:txBody>
      </p:sp>
    </p:spTree>
    <p:extLst>
      <p:ext uri="{BB962C8B-B14F-4D97-AF65-F5344CB8AC3E}">
        <p14:creationId xmlns:p14="http://schemas.microsoft.com/office/powerpoint/2010/main" val="371070432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endParaRPr lang="en-US" altLang="en-US" sz="4000" dirty="0"/>
          </a:p>
        </p:txBody>
      </p:sp>
      <p:pic>
        <p:nvPicPr>
          <p:cNvPr id="2050" name="Picture 2">
            <a:extLst>
              <a:ext uri="{FF2B5EF4-FFF2-40B4-BE49-F238E27FC236}">
                <a16:creationId xmlns:a16="http://schemas.microsoft.com/office/drawing/2014/main" id="{4AE543F4-5EC8-28BA-D563-0DD5D4495F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95138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Outline</a:t>
            </a:r>
          </a:p>
          <a:p>
            <a:pPr marL="457200" indent="-457200" algn="l">
              <a:lnSpc>
                <a:spcPct val="90000"/>
              </a:lnSpc>
              <a:buFont typeface="+mj-lt"/>
              <a:buAutoNum type="arabicPeriod"/>
            </a:pPr>
            <a:r>
              <a:rPr lang="en-US" altLang="en-US" sz="4000" dirty="0"/>
              <a:t>The Corruption of this World</a:t>
            </a:r>
          </a:p>
          <a:p>
            <a:pPr marL="457200" indent="-457200" algn="l">
              <a:lnSpc>
                <a:spcPct val="90000"/>
              </a:lnSpc>
              <a:buFont typeface="+mj-lt"/>
              <a:buAutoNum type="arabicPeriod"/>
            </a:pPr>
            <a:r>
              <a:rPr lang="en-US" altLang="en-US" sz="4000" dirty="0"/>
              <a:t>Yeshua entered our world, our life chemistry</a:t>
            </a:r>
          </a:p>
          <a:p>
            <a:pPr marL="457200" indent="-457200" algn="l">
              <a:lnSpc>
                <a:spcPct val="90000"/>
              </a:lnSpc>
              <a:buFont typeface="+mj-lt"/>
              <a:buAutoNum type="arabicPeriod"/>
            </a:pPr>
            <a:r>
              <a:rPr lang="en-US" altLang="en-US" sz="4000" dirty="0"/>
              <a:t>Water is LIFE</a:t>
            </a:r>
          </a:p>
          <a:p>
            <a:pPr marL="457200" indent="-457200" algn="l">
              <a:lnSpc>
                <a:spcPct val="90000"/>
              </a:lnSpc>
              <a:buFont typeface="+mj-lt"/>
              <a:buAutoNum type="arabicPeriod"/>
            </a:pPr>
            <a:r>
              <a:rPr lang="en-US" altLang="en-US" sz="4000" dirty="0"/>
              <a:t>Yeshua is the Water of Life</a:t>
            </a:r>
          </a:p>
        </p:txBody>
      </p:sp>
    </p:spTree>
    <p:extLst>
      <p:ext uri="{BB962C8B-B14F-4D97-AF65-F5344CB8AC3E}">
        <p14:creationId xmlns:p14="http://schemas.microsoft.com/office/powerpoint/2010/main" val="203245162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Outline</a:t>
            </a:r>
          </a:p>
          <a:p>
            <a:pPr marL="457200" indent="-457200" algn="l">
              <a:lnSpc>
                <a:spcPct val="90000"/>
              </a:lnSpc>
              <a:buFont typeface="+mj-lt"/>
              <a:buAutoNum type="arabicPeriod"/>
            </a:pPr>
            <a:r>
              <a:rPr lang="en-US" altLang="en-US" sz="4000" dirty="0"/>
              <a:t>The Corruption of this World</a:t>
            </a:r>
          </a:p>
          <a:p>
            <a:pPr marL="457200" indent="-457200" algn="l">
              <a:lnSpc>
                <a:spcPct val="90000"/>
              </a:lnSpc>
              <a:buFont typeface="+mj-lt"/>
              <a:buAutoNum type="arabicPeriod"/>
            </a:pPr>
            <a:r>
              <a:rPr lang="en-US" altLang="en-US" sz="4000" dirty="0"/>
              <a:t>Yeshua really entered our life chemistry</a:t>
            </a:r>
          </a:p>
          <a:p>
            <a:pPr marL="457200" indent="-457200" algn="l">
              <a:lnSpc>
                <a:spcPct val="90000"/>
              </a:lnSpc>
              <a:buFont typeface="+mj-lt"/>
              <a:buAutoNum type="arabicPeriod"/>
            </a:pPr>
            <a:r>
              <a:rPr lang="en-US" altLang="en-US" sz="4000" dirty="0"/>
              <a:t>Water is LIFE</a:t>
            </a:r>
          </a:p>
          <a:p>
            <a:pPr marL="457200" indent="-457200" algn="l">
              <a:lnSpc>
                <a:spcPct val="90000"/>
              </a:lnSpc>
              <a:buFont typeface="+mj-lt"/>
              <a:buAutoNum type="arabicPeriod"/>
            </a:pPr>
            <a:r>
              <a:rPr lang="en-US" altLang="en-US" sz="4000" u="sng" dirty="0">
                <a:solidFill>
                  <a:srgbClr val="FFFF99"/>
                </a:solidFill>
              </a:rPr>
              <a:t>Yeshua is the Water of Life</a:t>
            </a:r>
          </a:p>
        </p:txBody>
      </p:sp>
    </p:spTree>
    <p:extLst>
      <p:ext uri="{BB962C8B-B14F-4D97-AF65-F5344CB8AC3E}">
        <p14:creationId xmlns:p14="http://schemas.microsoft.com/office/powerpoint/2010/main" val="201466965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lnSpc>
                <a:spcPct val="90000"/>
              </a:lnSpc>
            </a:pPr>
            <a:r>
              <a:rPr lang="en-US" altLang="en-US" sz="4000" baseline="30000" dirty="0" err="1"/>
              <a:t>Yn</a:t>
            </a:r>
            <a:r>
              <a:rPr lang="en-US" altLang="en-US" sz="4000" baseline="30000" dirty="0"/>
              <a:t> 4.13-14</a:t>
            </a:r>
            <a:r>
              <a:rPr lang="en-US" altLang="en-US" sz="4000" dirty="0"/>
              <a:t> Yeshua answered, “Everyone who drinks this water will get thirsty again, but whoever drinks the water I will give him will never be thirsty again! On the contrary, the water I give him will become a spring of water inside him, welling up into eternal life!”</a:t>
            </a:r>
          </a:p>
        </p:txBody>
      </p:sp>
    </p:spTree>
    <p:extLst>
      <p:ext uri="{BB962C8B-B14F-4D97-AF65-F5344CB8AC3E}">
        <p14:creationId xmlns:p14="http://schemas.microsoft.com/office/powerpoint/2010/main" val="143003514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baseline="30000" dirty="0" err="1"/>
              <a:t>Yn</a:t>
            </a:r>
            <a:r>
              <a:rPr lang="en-US" altLang="en-US" sz="4000" baseline="30000" dirty="0"/>
              <a:t> 2.7-9 </a:t>
            </a:r>
            <a:r>
              <a:rPr lang="en-US" altLang="en-US" sz="4000" dirty="0"/>
              <a:t>Yeshua told them, “Fill the jars with water,” and they filled them to the brim. He said, “Now draw some out, and take it to the man in charge of the banquet”; and they took it. The man in charge tasted the water; it had now turned into [the best] wine! </a:t>
            </a:r>
          </a:p>
        </p:txBody>
      </p:sp>
    </p:spTree>
    <p:extLst>
      <p:ext uri="{BB962C8B-B14F-4D97-AF65-F5344CB8AC3E}">
        <p14:creationId xmlns:p14="http://schemas.microsoft.com/office/powerpoint/2010/main" val="286957839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lnSpc>
                <a:spcPct val="90000"/>
              </a:lnSpc>
            </a:pPr>
            <a:r>
              <a:rPr lang="en-US" altLang="en-US" sz="4000" dirty="0"/>
              <a:t> </a:t>
            </a:r>
          </a:p>
        </p:txBody>
      </p:sp>
      <p:graphicFrame>
        <p:nvGraphicFramePr>
          <p:cNvPr id="2" name="Table 2">
            <a:extLst>
              <a:ext uri="{FF2B5EF4-FFF2-40B4-BE49-F238E27FC236}">
                <a16:creationId xmlns:a16="http://schemas.microsoft.com/office/drawing/2014/main" id="{D1CD84AC-CB3C-E22E-F29E-C4D42BB6B80B}"/>
              </a:ext>
            </a:extLst>
          </p:cNvPr>
          <p:cNvGraphicFramePr>
            <a:graphicFrameLocks noGrp="1"/>
          </p:cNvGraphicFramePr>
          <p:nvPr>
            <p:extLst>
              <p:ext uri="{D42A27DB-BD31-4B8C-83A1-F6EECF244321}">
                <p14:modId xmlns:p14="http://schemas.microsoft.com/office/powerpoint/2010/main" val="860825651"/>
              </p:ext>
            </p:extLst>
          </p:nvPr>
        </p:nvGraphicFramePr>
        <p:xfrm>
          <a:off x="90996" y="99571"/>
          <a:ext cx="8763000" cy="4944358"/>
        </p:xfrm>
        <a:graphic>
          <a:graphicData uri="http://schemas.openxmlformats.org/drawingml/2006/table">
            <a:tbl>
              <a:tblPr>
                <a:tableStyleId>{073A0DAA-6AF3-43AB-8588-CEC1D06C72B9}</a:tableStyleId>
              </a:tblPr>
              <a:tblGrid>
                <a:gridCol w="2190750">
                  <a:extLst>
                    <a:ext uri="{9D8B030D-6E8A-4147-A177-3AD203B41FA5}">
                      <a16:colId xmlns:a16="http://schemas.microsoft.com/office/drawing/2014/main" val="667189553"/>
                    </a:ext>
                  </a:extLst>
                </a:gridCol>
                <a:gridCol w="2190750">
                  <a:extLst>
                    <a:ext uri="{9D8B030D-6E8A-4147-A177-3AD203B41FA5}">
                      <a16:colId xmlns:a16="http://schemas.microsoft.com/office/drawing/2014/main" val="3700047888"/>
                    </a:ext>
                  </a:extLst>
                </a:gridCol>
                <a:gridCol w="2190750">
                  <a:extLst>
                    <a:ext uri="{9D8B030D-6E8A-4147-A177-3AD203B41FA5}">
                      <a16:colId xmlns:a16="http://schemas.microsoft.com/office/drawing/2014/main" val="1689062836"/>
                    </a:ext>
                  </a:extLst>
                </a:gridCol>
                <a:gridCol w="2190750">
                  <a:extLst>
                    <a:ext uri="{9D8B030D-6E8A-4147-A177-3AD203B41FA5}">
                      <a16:colId xmlns:a16="http://schemas.microsoft.com/office/drawing/2014/main" val="3396477185"/>
                    </a:ext>
                  </a:extLst>
                </a:gridCol>
              </a:tblGrid>
              <a:tr h="1258694">
                <a:tc>
                  <a:txBody>
                    <a:bodyPr/>
                    <a:lstStyle/>
                    <a:p>
                      <a:r>
                        <a:rPr kumimoji="0" lang="en-US" sz="4000" b="0" i="0" u="none" strike="noStrike" kern="1200" cap="none" spc="0" normalizeH="0" baseline="0" noProof="0" dirty="0">
                          <a:ln>
                            <a:noFill/>
                          </a:ln>
                          <a:solidFill>
                            <a:sysClr val="windowText" lastClr="000000"/>
                          </a:solidFill>
                          <a:effectLst/>
                          <a:uLnTx/>
                          <a:uFillTx/>
                          <a:latin typeface="+mn-lt"/>
                          <a:ea typeface="+mn-ea"/>
                          <a:cs typeface="+mn-cs"/>
                        </a:rPr>
                        <a:t>1</a:t>
                      </a:r>
                      <a:r>
                        <a:rPr kumimoji="0" lang="en-US" sz="4000" b="0" i="0" u="none" strike="noStrike" kern="1200" cap="none" spc="0" normalizeH="0" baseline="30000" noProof="0" dirty="0">
                          <a:ln>
                            <a:noFill/>
                          </a:ln>
                          <a:solidFill>
                            <a:sysClr val="windowText" lastClr="000000"/>
                          </a:solidFill>
                          <a:effectLst/>
                          <a:uLnTx/>
                          <a:uFillTx/>
                          <a:latin typeface="+mn-lt"/>
                          <a:ea typeface="+mn-ea"/>
                          <a:cs typeface="+mn-cs"/>
                        </a:rPr>
                        <a:t>st</a:t>
                      </a:r>
                      <a:r>
                        <a:rPr kumimoji="0" lang="en-US" sz="4000" b="0" i="0" u="none" strike="noStrike" kern="1200" cap="none" spc="0" normalizeH="0" baseline="0" noProof="0" dirty="0">
                          <a:ln>
                            <a:noFill/>
                          </a:ln>
                          <a:solidFill>
                            <a:sysClr val="windowText" lastClr="000000"/>
                          </a:solidFill>
                          <a:effectLst/>
                          <a:uLnTx/>
                          <a:uFillTx/>
                          <a:latin typeface="+mn-lt"/>
                          <a:ea typeface="+mn-ea"/>
                          <a:cs typeface="+mn-cs"/>
                        </a:rPr>
                        <a:t> Day</a:t>
                      </a:r>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4000" dirty="0">
                          <a:solidFill>
                            <a:sysClr val="windowText" lastClr="000000"/>
                          </a:solidFill>
                        </a:rPr>
                        <a:t>Sukkot</a:t>
                      </a:r>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ltLang="en-US" sz="2000" dirty="0"/>
                        <a:t>holy convo-cation </a:t>
                      </a:r>
                      <a:r>
                        <a:rPr lang="he-IL" altLang="en-US" sz="2000" b="1" dirty="0">
                          <a:latin typeface="David" panose="020E0502060401010101" pitchFamily="34" charset="-79"/>
                          <a:cs typeface="David" panose="020E0502060401010101" pitchFamily="34" charset="-79"/>
                        </a:rPr>
                        <a:t>מִקְרָא-קֹדֶשׁ</a:t>
                      </a:r>
                      <a:r>
                        <a:rPr lang="en-US" altLang="en-US" sz="2000" b="1" dirty="0">
                          <a:latin typeface="David" panose="020E0502060401010101" pitchFamily="34" charset="-79"/>
                          <a:cs typeface="David" panose="020E0502060401010101" pitchFamily="34" charset="-79"/>
                        </a:rPr>
                        <a:t> </a:t>
                      </a:r>
                      <a:r>
                        <a:rPr lang="en-US" altLang="en-US" sz="2000" i="1" dirty="0" err="1"/>
                        <a:t>mikra</a:t>
                      </a:r>
                      <a:r>
                        <a:rPr lang="en-US" altLang="en-US" sz="2000" i="1" dirty="0"/>
                        <a:t> </a:t>
                      </a:r>
                      <a:r>
                        <a:rPr lang="en-US" altLang="en-US" sz="2000" i="1" dirty="0" err="1"/>
                        <a:t>kodesh</a:t>
                      </a:r>
                      <a:r>
                        <a:rPr lang="en-US" altLang="en-US" sz="2000" i="1" dirty="0"/>
                        <a:t>  4 species</a:t>
                      </a:r>
                      <a:endParaRPr lang="en-US" sz="18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0067349"/>
                  </a:ext>
                </a:extLst>
              </a:tr>
              <a:tr h="1200150">
                <a:tc>
                  <a:txBody>
                    <a:bodyPr/>
                    <a:lstStyle/>
                    <a:p>
                      <a:r>
                        <a:rPr lang="en-US" sz="4000" dirty="0">
                          <a:solidFill>
                            <a:sysClr val="windowText" lastClr="000000"/>
                          </a:solidFill>
                        </a:rPr>
                        <a:t>7</a:t>
                      </a:r>
                      <a:r>
                        <a:rPr lang="en-US" sz="4000" baseline="30000" dirty="0">
                          <a:solidFill>
                            <a:sysClr val="windowText" lastClr="000000"/>
                          </a:solidFill>
                        </a:rPr>
                        <a:t>th</a:t>
                      </a:r>
                      <a:r>
                        <a:rPr lang="en-US" sz="4000" dirty="0">
                          <a:solidFill>
                            <a:sysClr val="windowText" lastClr="000000"/>
                          </a:solidFill>
                        </a:rPr>
                        <a:t> Day</a:t>
                      </a:r>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800" dirty="0" err="1">
                          <a:solidFill>
                            <a:srgbClr val="C00000"/>
                          </a:solidFill>
                        </a:rPr>
                        <a:t>Hoshannah</a:t>
                      </a:r>
                      <a:r>
                        <a:rPr lang="en-US" sz="2800" dirty="0">
                          <a:solidFill>
                            <a:srgbClr val="C00000"/>
                          </a:solidFill>
                        </a:rPr>
                        <a:t> Rabba</a:t>
                      </a:r>
                    </a:p>
                    <a:p>
                      <a:r>
                        <a:rPr lang="en-US" sz="2000" dirty="0">
                          <a:solidFill>
                            <a:srgbClr val="C00000"/>
                          </a:solidFill>
                        </a:rPr>
                        <a:t>Water drawing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2426204"/>
                  </a:ext>
                </a:extLst>
              </a:tr>
              <a:tr h="1024518">
                <a:tc>
                  <a:txBody>
                    <a:bodyPr/>
                    <a:lstStyle/>
                    <a:p>
                      <a:r>
                        <a:rPr kumimoji="0" lang="en-US" sz="4000" b="0" i="0" u="none" strike="noStrike" kern="1200" cap="none" spc="0" normalizeH="0" baseline="0" noProof="0" dirty="0">
                          <a:ln>
                            <a:noFill/>
                          </a:ln>
                          <a:solidFill>
                            <a:sysClr val="windowText" lastClr="000000"/>
                          </a:solidFill>
                          <a:effectLst/>
                          <a:uLnTx/>
                          <a:uFillTx/>
                          <a:latin typeface="+mn-lt"/>
                          <a:ea typeface="+mn-ea"/>
                          <a:cs typeface="+mn-cs"/>
                        </a:rPr>
                        <a:t>8</a:t>
                      </a:r>
                      <a:r>
                        <a:rPr kumimoji="0" lang="en-US" sz="4000" b="0" i="0" u="none" strike="noStrike" kern="1200" cap="none" spc="0" normalizeH="0" baseline="30000" noProof="0" dirty="0">
                          <a:ln>
                            <a:noFill/>
                          </a:ln>
                          <a:solidFill>
                            <a:sysClr val="windowText" lastClr="000000"/>
                          </a:solidFill>
                          <a:effectLst/>
                          <a:uLnTx/>
                          <a:uFillTx/>
                          <a:latin typeface="+mn-lt"/>
                          <a:ea typeface="+mn-ea"/>
                          <a:cs typeface="+mn-cs"/>
                        </a:rPr>
                        <a:t>th</a:t>
                      </a:r>
                      <a:r>
                        <a:rPr kumimoji="0" lang="en-US" sz="4000" b="0" i="0" u="none" strike="noStrike" kern="1200" cap="none" spc="0" normalizeH="0" baseline="0" noProof="0" dirty="0">
                          <a:ln>
                            <a:noFill/>
                          </a:ln>
                          <a:solidFill>
                            <a:sysClr val="windowText" lastClr="000000"/>
                          </a:solidFill>
                          <a:effectLst/>
                          <a:uLnTx/>
                          <a:uFillTx/>
                          <a:latin typeface="+mn-lt"/>
                          <a:ea typeface="+mn-ea"/>
                          <a:cs typeface="+mn-cs"/>
                        </a:rPr>
                        <a:t> Day</a:t>
                      </a:r>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3200" dirty="0">
                          <a:solidFill>
                            <a:sysClr val="windowText" lastClr="000000"/>
                          </a:solidFill>
                        </a:rPr>
                        <a:t>Shemini </a:t>
                      </a:r>
                      <a:r>
                        <a:rPr lang="en-US" sz="3200" dirty="0" err="1">
                          <a:solidFill>
                            <a:sysClr val="windowText" lastClr="000000"/>
                          </a:solidFill>
                        </a:rPr>
                        <a:t>Atseret</a:t>
                      </a:r>
                      <a:endParaRPr lang="en-US" sz="32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90000"/>
                        </a:lnSpc>
                      </a:pPr>
                      <a:r>
                        <a:rPr lang="en-US" altLang="en-US" sz="1600" dirty="0" err="1"/>
                        <a:t>Mikra</a:t>
                      </a:r>
                      <a:r>
                        <a:rPr lang="en-US" altLang="en-US" sz="1600" dirty="0"/>
                        <a:t> </a:t>
                      </a:r>
                      <a:r>
                        <a:rPr lang="en-US" altLang="en-US" sz="1600" dirty="0" err="1"/>
                        <a:t>kodesh</a:t>
                      </a:r>
                      <a:r>
                        <a:rPr lang="en-US" altLang="en-US" sz="1600" dirty="0"/>
                        <a:t> PLUS</a:t>
                      </a:r>
                    </a:p>
                    <a:p>
                      <a:pPr algn="l">
                        <a:lnSpc>
                          <a:spcPct val="90000"/>
                        </a:lnSpc>
                      </a:pPr>
                      <a:r>
                        <a:rPr lang="en-US" altLang="en-US" sz="1600" dirty="0"/>
                        <a:t>a solemn assembly=</a:t>
                      </a:r>
                    </a:p>
                    <a:p>
                      <a:pPr rtl="1">
                        <a:lnSpc>
                          <a:spcPct val="90000"/>
                        </a:lnSpc>
                      </a:pPr>
                      <a:r>
                        <a:rPr lang="he-IL" altLang="en-US" sz="1800" b="1" dirty="0">
                          <a:solidFill>
                            <a:schemeClr val="tx1"/>
                          </a:solidFill>
                          <a:latin typeface="David" panose="020E0502060401010101" pitchFamily="34" charset="-79"/>
                          <a:cs typeface="David" panose="020E0502060401010101" pitchFamily="34" charset="-79"/>
                        </a:rPr>
                        <a:t>עֲצֶרֶת</a:t>
                      </a:r>
                      <a:r>
                        <a:rPr lang="en-US" altLang="en-US" sz="1800" b="1" dirty="0">
                          <a:solidFill>
                            <a:schemeClr val="tx1"/>
                          </a:solidFill>
                          <a:latin typeface="David" panose="020E0502060401010101" pitchFamily="34" charset="-79"/>
                          <a:cs typeface="David" panose="020E0502060401010101" pitchFamily="34" charset="-79"/>
                        </a:rPr>
                        <a:t> </a:t>
                      </a:r>
                      <a:r>
                        <a:rPr lang="he-IL" altLang="en-US" sz="1600" dirty="0">
                          <a:solidFill>
                            <a:schemeClr val="tx1"/>
                          </a:solidFill>
                        </a:rPr>
                        <a:t> </a:t>
                      </a:r>
                      <a:r>
                        <a:rPr lang="en-US" altLang="en-US" sz="1600" i="1" dirty="0" err="1">
                          <a:solidFill>
                            <a:schemeClr val="tx1"/>
                          </a:solidFill>
                        </a:rPr>
                        <a:t>atseret</a:t>
                      </a:r>
                      <a:endParaRPr lang="en-US" altLang="en-US" sz="1600" i="1" dirty="0">
                        <a:solidFill>
                          <a:schemeClr val="tx1"/>
                        </a:solidFill>
                      </a:endParaRPr>
                    </a:p>
                    <a:p>
                      <a:pPr algn="l">
                        <a:lnSpc>
                          <a:spcPct val="90000"/>
                        </a:lnSpc>
                      </a:pPr>
                      <a:r>
                        <a:rPr lang="en-US" altLang="en-US" sz="1600" dirty="0"/>
                        <a:t>The stop day</a:t>
                      </a:r>
                      <a:endParaRPr lang="en-US" sz="12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endParaRPr lang="en-US" dirty="0">
                        <a:solidFill>
                          <a:sysClr val="windowText" lastClr="000000"/>
                        </a:solidFill>
                      </a:endParaRPr>
                    </a:p>
                    <a:p>
                      <a:r>
                        <a:rPr lang="en-US" sz="2400" dirty="0">
                          <a:solidFill>
                            <a:sysClr val="windowText" lastClr="000000"/>
                          </a:solidFill>
                        </a:rPr>
                        <a:t>Combined in Israel, and by others in the diaspora, us.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03550977"/>
                  </a:ext>
                </a:extLst>
              </a:tr>
              <a:tr h="1317238">
                <a:tc>
                  <a:txBody>
                    <a:bodyPr/>
                    <a:lstStyle/>
                    <a:p>
                      <a:r>
                        <a:rPr kumimoji="0" lang="en-US" sz="4000" b="0" i="0" u="none" strike="noStrike" kern="1200" cap="none" spc="0" normalizeH="0" baseline="0" noProof="0" dirty="0">
                          <a:ln>
                            <a:noFill/>
                          </a:ln>
                          <a:solidFill>
                            <a:sysClr val="windowText" lastClr="000000"/>
                          </a:solidFill>
                          <a:effectLst/>
                          <a:uLnTx/>
                          <a:uFillTx/>
                          <a:latin typeface="+mn-lt"/>
                          <a:ea typeface="+mn-ea"/>
                          <a:cs typeface="+mn-cs"/>
                        </a:rPr>
                        <a:t>9</a:t>
                      </a:r>
                      <a:r>
                        <a:rPr kumimoji="0" lang="en-US" sz="4000" b="0" i="0" u="none" strike="noStrike" kern="1200" cap="none" spc="0" normalizeH="0" baseline="30000" noProof="0" dirty="0">
                          <a:ln>
                            <a:noFill/>
                          </a:ln>
                          <a:solidFill>
                            <a:sysClr val="windowText" lastClr="000000"/>
                          </a:solidFill>
                          <a:effectLst/>
                          <a:uLnTx/>
                          <a:uFillTx/>
                          <a:latin typeface="+mn-lt"/>
                          <a:ea typeface="+mn-ea"/>
                          <a:cs typeface="+mn-cs"/>
                        </a:rPr>
                        <a:t>th</a:t>
                      </a:r>
                      <a:r>
                        <a:rPr kumimoji="0" lang="en-US" sz="4000" b="0" i="0" u="none" strike="noStrike" kern="1200" cap="none" spc="0" normalizeH="0" baseline="0" noProof="0" dirty="0">
                          <a:ln>
                            <a:noFill/>
                          </a:ln>
                          <a:solidFill>
                            <a:sysClr val="windowText" lastClr="000000"/>
                          </a:solidFill>
                          <a:effectLst/>
                          <a:uLnTx/>
                          <a:uFillTx/>
                          <a:latin typeface="+mn-lt"/>
                          <a:ea typeface="+mn-ea"/>
                          <a:cs typeface="+mn-cs"/>
                        </a:rPr>
                        <a:t> Day</a:t>
                      </a:r>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200" dirty="0">
                          <a:solidFill>
                            <a:sysClr val="windowText" lastClr="000000"/>
                          </a:solidFill>
                        </a:rPr>
                        <a:t>Simkhat Torah</a:t>
                      </a:r>
                    </a:p>
                    <a:p>
                      <a:r>
                        <a:rPr lang="en-US" sz="2200" dirty="0">
                          <a:solidFill>
                            <a:sysClr val="windowText" lastClr="000000"/>
                          </a:solidFill>
                        </a:rPr>
                        <a:t>= Rejoicing in the Torah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400" dirty="0">
                          <a:solidFill>
                            <a:sysClr val="windowText" lastClr="000000"/>
                          </a:solidFill>
                        </a:rPr>
                        <a:t>Rewinding the scroll, dancing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4611310"/>
                  </a:ext>
                </a:extLst>
              </a:tr>
            </a:tbl>
          </a:graphicData>
        </a:graphic>
      </p:graphicFrame>
    </p:spTree>
    <p:extLst>
      <p:ext uri="{BB962C8B-B14F-4D97-AF65-F5344CB8AC3E}">
        <p14:creationId xmlns:p14="http://schemas.microsoft.com/office/powerpoint/2010/main" val="290979595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5690807" cy="4648200"/>
          </a:xfrm>
        </p:spPr>
        <p:txBody>
          <a:bodyPr/>
          <a:lstStyle/>
          <a:p>
            <a:pPr algn="l">
              <a:lnSpc>
                <a:spcPct val="90000"/>
              </a:lnSpc>
            </a:pPr>
            <a:r>
              <a:rPr lang="en-US" altLang="en-US" sz="4000" dirty="0"/>
              <a:t>The walk from the Temple Mount to the pool of </a:t>
            </a:r>
            <a:r>
              <a:rPr lang="en-US" altLang="en-US" sz="4000" dirty="0" err="1"/>
              <a:t>Shiloakh</a:t>
            </a:r>
            <a:r>
              <a:rPr lang="en-US" altLang="en-US" sz="4000" dirty="0"/>
              <a:t> / Siloam for water drawing.</a:t>
            </a:r>
          </a:p>
        </p:txBody>
      </p:sp>
      <p:pic>
        <p:nvPicPr>
          <p:cNvPr id="8196" name="Picture 4" descr="Untitled Document">
            <a:extLst>
              <a:ext uri="{FF2B5EF4-FFF2-40B4-BE49-F238E27FC236}">
                <a16:creationId xmlns:a16="http://schemas.microsoft.com/office/drawing/2014/main" id="{6ACFF7FE-643A-EA5B-C4C5-5975A60E6C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95607" y="2286"/>
            <a:ext cx="3157537"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703405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a:t>
            </a:r>
          </a:p>
        </p:txBody>
      </p:sp>
      <p:pic>
        <p:nvPicPr>
          <p:cNvPr id="3074" name="Picture 2">
            <a:extLst>
              <a:ext uri="{FF2B5EF4-FFF2-40B4-BE49-F238E27FC236}">
                <a16:creationId xmlns:a16="http://schemas.microsoft.com/office/drawing/2014/main" id="{8B002376-DFBD-EF1F-0C02-CE87BC5567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338" y="57150"/>
            <a:ext cx="9214338" cy="4991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891796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a:t>
            </a:r>
          </a:p>
        </p:txBody>
      </p:sp>
      <p:pic>
        <p:nvPicPr>
          <p:cNvPr id="3" name="Picture 2">
            <a:extLst>
              <a:ext uri="{FF2B5EF4-FFF2-40B4-BE49-F238E27FC236}">
                <a16:creationId xmlns:a16="http://schemas.microsoft.com/office/drawing/2014/main" id="{71CCD97D-A6EC-374C-F9E3-DB59102CC5DB}"/>
              </a:ext>
            </a:extLst>
          </p:cNvPr>
          <p:cNvPicPr>
            <a:picLocks noChangeAspect="1"/>
          </p:cNvPicPr>
          <p:nvPr/>
        </p:nvPicPr>
        <p:blipFill>
          <a:blip r:embed="rId3"/>
          <a:stretch>
            <a:fillRect/>
          </a:stretch>
        </p:blipFill>
        <p:spPr>
          <a:xfrm>
            <a:off x="1155891" y="0"/>
            <a:ext cx="6832218" cy="5143500"/>
          </a:xfrm>
          <a:prstGeom prst="rect">
            <a:avLst/>
          </a:prstGeom>
        </p:spPr>
      </p:pic>
    </p:spTree>
    <p:extLst>
      <p:ext uri="{BB962C8B-B14F-4D97-AF65-F5344CB8AC3E}">
        <p14:creationId xmlns:p14="http://schemas.microsoft.com/office/powerpoint/2010/main" val="243076832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a:t>
            </a:r>
          </a:p>
        </p:txBody>
      </p:sp>
      <p:pic>
        <p:nvPicPr>
          <p:cNvPr id="3" name="Picture 2">
            <a:extLst>
              <a:ext uri="{FF2B5EF4-FFF2-40B4-BE49-F238E27FC236}">
                <a16:creationId xmlns:a16="http://schemas.microsoft.com/office/drawing/2014/main" id="{0B1FD45B-DC9B-CBA0-F075-D8284507F7B7}"/>
              </a:ext>
            </a:extLst>
          </p:cNvPr>
          <p:cNvPicPr>
            <a:picLocks noChangeAspect="1"/>
          </p:cNvPicPr>
          <p:nvPr/>
        </p:nvPicPr>
        <p:blipFill>
          <a:blip r:embed="rId3"/>
          <a:stretch>
            <a:fillRect/>
          </a:stretch>
        </p:blipFill>
        <p:spPr>
          <a:xfrm>
            <a:off x="1169524" y="0"/>
            <a:ext cx="6804952" cy="5143500"/>
          </a:xfrm>
          <a:prstGeom prst="rect">
            <a:avLst/>
          </a:prstGeom>
        </p:spPr>
      </p:pic>
    </p:spTree>
    <p:extLst>
      <p:ext uri="{BB962C8B-B14F-4D97-AF65-F5344CB8AC3E}">
        <p14:creationId xmlns:p14="http://schemas.microsoft.com/office/powerpoint/2010/main" val="321826617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a:t>
            </a:r>
          </a:p>
        </p:txBody>
      </p:sp>
      <p:pic>
        <p:nvPicPr>
          <p:cNvPr id="3" name="Picture 2">
            <a:extLst>
              <a:ext uri="{FF2B5EF4-FFF2-40B4-BE49-F238E27FC236}">
                <a16:creationId xmlns:a16="http://schemas.microsoft.com/office/drawing/2014/main" id="{ED8ECDD5-D93E-1CFC-A448-D984927621B3}"/>
              </a:ext>
            </a:extLst>
          </p:cNvPr>
          <p:cNvPicPr>
            <a:picLocks noChangeAspect="1"/>
          </p:cNvPicPr>
          <p:nvPr/>
        </p:nvPicPr>
        <p:blipFill>
          <a:blip r:embed="rId3"/>
          <a:stretch>
            <a:fillRect/>
          </a:stretch>
        </p:blipFill>
        <p:spPr>
          <a:xfrm>
            <a:off x="478390" y="0"/>
            <a:ext cx="8187219" cy="5143500"/>
          </a:xfrm>
          <a:prstGeom prst="rect">
            <a:avLst/>
          </a:prstGeom>
        </p:spPr>
      </p:pic>
    </p:spTree>
    <p:extLst>
      <p:ext uri="{BB962C8B-B14F-4D97-AF65-F5344CB8AC3E}">
        <p14:creationId xmlns:p14="http://schemas.microsoft.com/office/powerpoint/2010/main" val="322092802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a:t>
            </a:r>
          </a:p>
        </p:txBody>
      </p:sp>
      <p:pic>
        <p:nvPicPr>
          <p:cNvPr id="3" name="Picture 2">
            <a:extLst>
              <a:ext uri="{FF2B5EF4-FFF2-40B4-BE49-F238E27FC236}">
                <a16:creationId xmlns:a16="http://schemas.microsoft.com/office/drawing/2014/main" id="{98FE4FE8-FE86-D3EE-97A0-DF89569F4175}"/>
              </a:ext>
            </a:extLst>
          </p:cNvPr>
          <p:cNvPicPr>
            <a:picLocks noChangeAspect="1"/>
          </p:cNvPicPr>
          <p:nvPr/>
        </p:nvPicPr>
        <p:blipFill>
          <a:blip r:embed="rId3"/>
          <a:stretch>
            <a:fillRect/>
          </a:stretch>
        </p:blipFill>
        <p:spPr>
          <a:xfrm>
            <a:off x="733472" y="0"/>
            <a:ext cx="7677056" cy="5143500"/>
          </a:xfrm>
          <a:prstGeom prst="rect">
            <a:avLst/>
          </a:prstGeom>
        </p:spPr>
      </p:pic>
    </p:spTree>
    <p:extLst>
      <p:ext uri="{BB962C8B-B14F-4D97-AF65-F5344CB8AC3E}">
        <p14:creationId xmlns:p14="http://schemas.microsoft.com/office/powerpoint/2010/main" val="31034387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baseline="30000" dirty="0"/>
              <a:t>1 </a:t>
            </a:r>
            <a:r>
              <a:rPr lang="en-US" altLang="en-US" sz="4000" baseline="30000" dirty="0" err="1"/>
              <a:t>Yn</a:t>
            </a:r>
            <a:r>
              <a:rPr lang="en-US" altLang="en-US" sz="4000" baseline="30000" dirty="0"/>
              <a:t> 5.5   </a:t>
            </a:r>
            <a:r>
              <a:rPr lang="en-US" altLang="en-US" sz="4000" dirty="0"/>
              <a:t>Who is it that overcomes the world?</a:t>
            </a:r>
          </a:p>
          <a:p>
            <a:pPr algn="l">
              <a:lnSpc>
                <a:spcPct val="90000"/>
              </a:lnSpc>
            </a:pPr>
            <a:endParaRPr lang="en-US" altLang="en-US" sz="4000" dirty="0"/>
          </a:p>
          <a:p>
            <a:pPr algn="l">
              <a:lnSpc>
                <a:spcPct val="90000"/>
              </a:lnSpc>
            </a:pPr>
            <a:r>
              <a:rPr lang="en-US" altLang="en-US" sz="4000" dirty="0"/>
              <a:t>This is our goal!</a:t>
            </a:r>
          </a:p>
        </p:txBody>
      </p:sp>
    </p:spTree>
    <p:extLst>
      <p:ext uri="{BB962C8B-B14F-4D97-AF65-F5344CB8AC3E}">
        <p14:creationId xmlns:p14="http://schemas.microsoft.com/office/powerpoint/2010/main" val="347848859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It was related of </a:t>
            </a:r>
            <a:r>
              <a:rPr lang="en-US" altLang="en-US" sz="4000" dirty="0" err="1"/>
              <a:t>Rabban</a:t>
            </a:r>
            <a:r>
              <a:rPr lang="en-US" altLang="en-US" sz="4000" dirty="0"/>
              <a:t> Shimon ben Gamliel that when he was rejoicing with the joy of the Water-Drawing he would take eight burning torches in one hand and toss them upwards; he tossed one and caught one, and never did one touch the other.</a:t>
            </a:r>
          </a:p>
        </p:txBody>
      </p:sp>
    </p:spTree>
    <p:extLst>
      <p:ext uri="{BB962C8B-B14F-4D97-AF65-F5344CB8AC3E}">
        <p14:creationId xmlns:p14="http://schemas.microsoft.com/office/powerpoint/2010/main" val="424857526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a:t>
            </a:r>
          </a:p>
        </p:txBody>
      </p:sp>
      <p:pic>
        <p:nvPicPr>
          <p:cNvPr id="3" name="Picture 2">
            <a:extLst>
              <a:ext uri="{FF2B5EF4-FFF2-40B4-BE49-F238E27FC236}">
                <a16:creationId xmlns:a16="http://schemas.microsoft.com/office/drawing/2014/main" id="{34CCC35C-152D-D611-C2F3-1B73D0A889D5}"/>
              </a:ext>
            </a:extLst>
          </p:cNvPr>
          <p:cNvPicPr>
            <a:picLocks noChangeAspect="1"/>
          </p:cNvPicPr>
          <p:nvPr/>
        </p:nvPicPr>
        <p:blipFill>
          <a:blip r:embed="rId3"/>
          <a:stretch>
            <a:fillRect/>
          </a:stretch>
        </p:blipFill>
        <p:spPr>
          <a:xfrm>
            <a:off x="701612" y="0"/>
            <a:ext cx="7740776" cy="5143500"/>
          </a:xfrm>
          <a:prstGeom prst="rect">
            <a:avLst/>
          </a:prstGeom>
        </p:spPr>
      </p:pic>
    </p:spTree>
    <p:extLst>
      <p:ext uri="{BB962C8B-B14F-4D97-AF65-F5344CB8AC3E}">
        <p14:creationId xmlns:p14="http://schemas.microsoft.com/office/powerpoint/2010/main" val="407570740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lnSpc>
                <a:spcPct val="90000"/>
              </a:lnSpc>
            </a:pPr>
            <a:r>
              <a:rPr lang="en-US" altLang="en-US" sz="4000" dirty="0"/>
              <a:t>The seventh day: </a:t>
            </a:r>
          </a:p>
          <a:p>
            <a:pPr algn="l">
              <a:lnSpc>
                <a:spcPct val="90000"/>
              </a:lnSpc>
            </a:pPr>
            <a:r>
              <a:rPr lang="en-US" altLang="en-US" sz="4000" baseline="30000" dirty="0" err="1"/>
              <a:t>Yn</a:t>
            </a:r>
            <a:r>
              <a:rPr lang="en-US" altLang="en-US" sz="4000" baseline="30000" dirty="0"/>
              <a:t> 7.33-39 </a:t>
            </a:r>
            <a:r>
              <a:rPr lang="en-US" altLang="en-US" sz="4000" dirty="0"/>
              <a:t>Now on the last day of the festival, Hoshana Rabbah, Yeshua stood and cried out, “If anyone is thirsty, let him keep coming to me and drinking!  Whoever puts his trust in me, as the Scripture says, </a:t>
            </a:r>
          </a:p>
        </p:txBody>
      </p:sp>
    </p:spTree>
    <p:extLst>
      <p:ext uri="{BB962C8B-B14F-4D97-AF65-F5344CB8AC3E}">
        <p14:creationId xmlns:p14="http://schemas.microsoft.com/office/powerpoint/2010/main" val="407678908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lnSpcReduction="10000"/>
          </a:bodyPr>
          <a:lstStyle/>
          <a:p>
            <a:pPr algn="l">
              <a:lnSpc>
                <a:spcPct val="90000"/>
              </a:lnSpc>
            </a:pPr>
            <a:r>
              <a:rPr lang="en-US" altLang="en-US" sz="4000" dirty="0"/>
              <a:t>The seventh day: </a:t>
            </a:r>
          </a:p>
          <a:p>
            <a:pPr algn="l">
              <a:lnSpc>
                <a:spcPct val="90000"/>
              </a:lnSpc>
            </a:pPr>
            <a:r>
              <a:rPr lang="en-US" altLang="en-US" sz="4000" baseline="30000" dirty="0" err="1"/>
              <a:t>Yn</a:t>
            </a:r>
            <a:r>
              <a:rPr lang="en-US" altLang="en-US" sz="4000" baseline="30000" dirty="0"/>
              <a:t> 7.33-39 </a:t>
            </a:r>
            <a:r>
              <a:rPr lang="en-US" altLang="en-US" sz="4000" dirty="0"/>
              <a:t>rivers of living water will flow from his inmost being!” (Now he said this about the Spirit, whom those who trusted in him were to receive later — the Spirit had not yet been given, because Yeshua had not yet been glorified.)</a:t>
            </a:r>
          </a:p>
        </p:txBody>
      </p:sp>
    </p:spTree>
    <p:extLst>
      <p:ext uri="{BB962C8B-B14F-4D97-AF65-F5344CB8AC3E}">
        <p14:creationId xmlns:p14="http://schemas.microsoft.com/office/powerpoint/2010/main" val="222786475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a:t>
            </a:r>
          </a:p>
        </p:txBody>
      </p:sp>
      <p:pic>
        <p:nvPicPr>
          <p:cNvPr id="1026" name="Picture 2">
            <a:extLst>
              <a:ext uri="{FF2B5EF4-FFF2-40B4-BE49-F238E27FC236}">
                <a16:creationId xmlns:a16="http://schemas.microsoft.com/office/drawing/2014/main" id="{AFEED0C6-8B5A-E54A-1DAB-5897086550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967" y="0"/>
            <a:ext cx="8708066"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580073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fontScale="92500" lnSpcReduction="10000"/>
          </a:bodyPr>
          <a:lstStyle/>
          <a:p>
            <a:pPr algn="l">
              <a:lnSpc>
                <a:spcPct val="90000"/>
              </a:lnSpc>
            </a:pPr>
            <a:r>
              <a:rPr lang="en-US" altLang="en-US" sz="4000" baseline="30000" dirty="0" err="1"/>
              <a:t>Yn</a:t>
            </a:r>
            <a:r>
              <a:rPr lang="en-US" altLang="en-US" sz="4000" baseline="30000" dirty="0"/>
              <a:t> 19.33-35</a:t>
            </a:r>
            <a:r>
              <a:rPr lang="en-US" altLang="en-US" sz="4000" dirty="0"/>
              <a:t> When they got to Yeshua and saw that he was already dead, they didn’t break his legs. However, one of the soldiers stabbed his side with a spear, and at once </a:t>
            </a:r>
            <a:r>
              <a:rPr lang="en-US" altLang="en-US" sz="4000" u="sng" dirty="0">
                <a:solidFill>
                  <a:srgbClr val="FFFF99"/>
                </a:solidFill>
              </a:rPr>
              <a:t>blood and water flowed out</a:t>
            </a:r>
            <a:r>
              <a:rPr lang="en-US" altLang="en-US" sz="4000" dirty="0"/>
              <a:t>. The man who saw it has testified about it, and his testimony is true. And he knows that he tells the truth, so you too can trust.</a:t>
            </a:r>
          </a:p>
        </p:txBody>
      </p:sp>
    </p:spTree>
    <p:extLst>
      <p:ext uri="{BB962C8B-B14F-4D97-AF65-F5344CB8AC3E}">
        <p14:creationId xmlns:p14="http://schemas.microsoft.com/office/powerpoint/2010/main" val="329325047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endParaRPr lang="en-US" altLang="en-US" sz="4000" dirty="0"/>
          </a:p>
        </p:txBody>
      </p:sp>
      <p:pic>
        <p:nvPicPr>
          <p:cNvPr id="2050" name="Picture 2">
            <a:extLst>
              <a:ext uri="{FF2B5EF4-FFF2-40B4-BE49-F238E27FC236}">
                <a16:creationId xmlns:a16="http://schemas.microsoft.com/office/drawing/2014/main" id="{4AE543F4-5EC8-28BA-D563-0DD5D4495F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693980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Outline</a:t>
            </a:r>
          </a:p>
          <a:p>
            <a:pPr marL="457200" indent="-457200" algn="l">
              <a:lnSpc>
                <a:spcPct val="90000"/>
              </a:lnSpc>
              <a:buFont typeface="+mj-lt"/>
              <a:buAutoNum type="arabicPeriod"/>
            </a:pPr>
            <a:r>
              <a:rPr lang="en-US" altLang="en-US" sz="4000" dirty="0"/>
              <a:t>The Corruption of this World</a:t>
            </a:r>
          </a:p>
          <a:p>
            <a:pPr marL="457200" indent="-457200" algn="l">
              <a:lnSpc>
                <a:spcPct val="90000"/>
              </a:lnSpc>
              <a:buFont typeface="+mj-lt"/>
              <a:buAutoNum type="arabicPeriod"/>
            </a:pPr>
            <a:r>
              <a:rPr lang="en-US" altLang="en-US" sz="4000" dirty="0"/>
              <a:t>Yeshua entered our world, our life chemistry</a:t>
            </a:r>
          </a:p>
          <a:p>
            <a:pPr marL="457200" indent="-457200" algn="l">
              <a:lnSpc>
                <a:spcPct val="90000"/>
              </a:lnSpc>
              <a:buFont typeface="+mj-lt"/>
              <a:buAutoNum type="arabicPeriod"/>
            </a:pPr>
            <a:r>
              <a:rPr lang="en-US" altLang="en-US" sz="4000" dirty="0"/>
              <a:t>Water is LIFE</a:t>
            </a:r>
          </a:p>
          <a:p>
            <a:pPr marL="457200" indent="-457200" algn="l">
              <a:lnSpc>
                <a:spcPct val="90000"/>
              </a:lnSpc>
              <a:buFont typeface="+mj-lt"/>
              <a:buAutoNum type="arabicPeriod"/>
            </a:pPr>
            <a:r>
              <a:rPr lang="en-US" altLang="en-US" sz="4000" dirty="0"/>
              <a:t>Yeshua is the Water of Life</a:t>
            </a:r>
          </a:p>
        </p:txBody>
      </p:sp>
    </p:spTree>
    <p:extLst>
      <p:ext uri="{BB962C8B-B14F-4D97-AF65-F5344CB8AC3E}">
        <p14:creationId xmlns:p14="http://schemas.microsoft.com/office/powerpoint/2010/main" val="289045650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10000"/>
          </a:bodyPr>
          <a:lstStyle/>
          <a:p>
            <a:pPr marL="457200" indent="-457200">
              <a:buFont typeface="+mj-lt"/>
              <a:buAutoNum type="arabicPeriod"/>
            </a:pPr>
            <a:r>
              <a:rPr lang="en-US" sz="4000" dirty="0"/>
              <a:t>Do you KNOW Yeshua and drinking the water of LIFE?</a:t>
            </a:r>
          </a:p>
          <a:p>
            <a:pPr marL="457200" indent="-457200">
              <a:buFont typeface="+mj-lt"/>
              <a:buAutoNum type="arabicPeriod"/>
            </a:pPr>
            <a:r>
              <a:rPr lang="en-US" sz="4000" dirty="0"/>
              <a:t>Are you hearing daily from His Word?</a:t>
            </a:r>
          </a:p>
          <a:p>
            <a:pPr marL="457200" indent="-457200">
              <a:buFont typeface="+mj-lt"/>
              <a:buAutoNum type="arabicPeriod"/>
            </a:pPr>
            <a:r>
              <a:rPr lang="en-US" sz="4000" dirty="0"/>
              <a:t>How are you applying what you heard?</a:t>
            </a:r>
          </a:p>
          <a:p>
            <a:pPr marL="457200" indent="-457200">
              <a:buFont typeface="+mj-lt"/>
              <a:buAutoNum type="arabicPeriod"/>
            </a:pPr>
            <a:r>
              <a:rPr lang="en-US" sz="4000" dirty="0"/>
              <a:t>Are you offering that water of life to anyone?</a:t>
            </a:r>
          </a:p>
        </p:txBody>
      </p:sp>
    </p:spTree>
    <p:extLst>
      <p:ext uri="{BB962C8B-B14F-4D97-AF65-F5344CB8AC3E}">
        <p14:creationId xmlns:p14="http://schemas.microsoft.com/office/powerpoint/2010/main" val="108813225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endParaRPr lang="en-US" sz="4000" dirty="0"/>
          </a:p>
        </p:txBody>
      </p:sp>
    </p:spTree>
    <p:extLst>
      <p:ext uri="{BB962C8B-B14F-4D97-AF65-F5344CB8AC3E}">
        <p14:creationId xmlns:p14="http://schemas.microsoft.com/office/powerpoint/2010/main" val="37187457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endParaRPr lang="en-US" altLang="en-US" sz="4000" dirty="0"/>
          </a:p>
        </p:txBody>
      </p:sp>
      <p:pic>
        <p:nvPicPr>
          <p:cNvPr id="2050" name="Picture 2">
            <a:extLst>
              <a:ext uri="{FF2B5EF4-FFF2-40B4-BE49-F238E27FC236}">
                <a16:creationId xmlns:a16="http://schemas.microsoft.com/office/drawing/2014/main" id="{4AE543F4-5EC8-28BA-D563-0DD5D4495F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35100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Outline</a:t>
            </a:r>
          </a:p>
          <a:p>
            <a:pPr marL="457200" indent="-457200" algn="l">
              <a:lnSpc>
                <a:spcPct val="90000"/>
              </a:lnSpc>
              <a:buFont typeface="+mj-lt"/>
              <a:buAutoNum type="arabicPeriod"/>
            </a:pPr>
            <a:r>
              <a:rPr lang="en-US" altLang="en-US" sz="4000" u="sng" dirty="0">
                <a:solidFill>
                  <a:srgbClr val="FFFF99"/>
                </a:solidFill>
              </a:rPr>
              <a:t>The Corruption of this World</a:t>
            </a:r>
          </a:p>
          <a:p>
            <a:pPr marL="457200" indent="-457200" algn="l">
              <a:lnSpc>
                <a:spcPct val="90000"/>
              </a:lnSpc>
              <a:buFont typeface="+mj-lt"/>
              <a:buAutoNum type="arabicPeriod"/>
            </a:pPr>
            <a:r>
              <a:rPr lang="en-US" altLang="en-US" sz="4000" dirty="0"/>
              <a:t>Yeshua really entered our life chemistry</a:t>
            </a:r>
          </a:p>
          <a:p>
            <a:pPr marL="457200" indent="-457200" algn="l">
              <a:lnSpc>
                <a:spcPct val="90000"/>
              </a:lnSpc>
              <a:buFont typeface="+mj-lt"/>
              <a:buAutoNum type="arabicPeriod"/>
            </a:pPr>
            <a:r>
              <a:rPr lang="en-US" altLang="en-US" sz="4000" dirty="0"/>
              <a:t>Water is LIFE</a:t>
            </a:r>
          </a:p>
          <a:p>
            <a:pPr marL="457200" indent="-457200" algn="l">
              <a:lnSpc>
                <a:spcPct val="90000"/>
              </a:lnSpc>
              <a:buFont typeface="+mj-lt"/>
              <a:buAutoNum type="arabicPeriod"/>
            </a:pPr>
            <a:r>
              <a:rPr lang="en-US" altLang="en-US" sz="4000" dirty="0"/>
              <a:t>Yeshua is the Water of Life</a:t>
            </a:r>
          </a:p>
        </p:txBody>
      </p:sp>
    </p:spTree>
    <p:extLst>
      <p:ext uri="{BB962C8B-B14F-4D97-AF65-F5344CB8AC3E}">
        <p14:creationId xmlns:p14="http://schemas.microsoft.com/office/powerpoint/2010/main" val="3587075652"/>
      </p:ext>
    </p:extLst>
  </p:cSld>
  <p:clrMapOvr>
    <a:masterClrMapping/>
  </p:clrMapOvr>
</p:sld>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Rounded MT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Rounded MT Bol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400" b="0" i="0" u="none" strike="noStrike" cap="none" normalizeH="0" baseline="0" smtClean="0">
            <a:ln>
              <a:noFill/>
            </a:ln>
            <a:solidFill>
              <a:schemeClr val="bg1"/>
            </a:solidFill>
            <a:effectLst/>
            <a:latin typeface="Arial Rounded MT Bold" panose="020F0704030504030204" pitchFamily="34" charset="0"/>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400" b="0" i="0" u="none" strike="noStrike" cap="none" normalizeH="0" baseline="0" smtClean="0">
            <a:ln>
              <a:noFill/>
            </a:ln>
            <a:solidFill>
              <a:schemeClr val="bg1"/>
            </a:solidFill>
            <a:effectLst/>
            <a:latin typeface="Arial Rounded MT Bold" panose="020F0704030504030204" pitchFamily="34" charset="0"/>
            <a:cs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185710</TotalTime>
  <Words>4850</Words>
  <Application>Microsoft Office PowerPoint</Application>
  <PresentationFormat>On-screen Show (16:9)</PresentationFormat>
  <Paragraphs>478</Paragraphs>
  <Slides>79</Slides>
  <Notes>79</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79</vt:i4>
      </vt:variant>
    </vt:vector>
  </HeadingPairs>
  <TitlesOfParts>
    <vt:vector size="85" baseType="lpstr">
      <vt:lpstr>Arial</vt:lpstr>
      <vt:lpstr>Arial Rounded MT Bold</vt:lpstr>
      <vt:lpstr>David</vt:lpstr>
      <vt:lpstr>Times New Roman</vt:lpstr>
      <vt:lpstr>1_Default Design</vt:lpstr>
      <vt:lpstr>2_Default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Or HaOlam Messianic Congregation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Shmuel Wolkenfeld</dc:creator>
  <cp:lastModifiedBy>Shmuel Wolkenfeld</cp:lastModifiedBy>
  <cp:revision>4679</cp:revision>
  <dcterms:created xsi:type="dcterms:W3CDTF">2006-04-21T19:34:43Z</dcterms:created>
  <dcterms:modified xsi:type="dcterms:W3CDTF">2022-10-22T13:51:47Z</dcterms:modified>
</cp:coreProperties>
</file>