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68"/>
  </p:notesMasterIdLst>
  <p:handoutMasterIdLst>
    <p:handoutMasterId r:id="rId69"/>
  </p:handoutMasterIdLst>
  <p:sldIdLst>
    <p:sldId id="2045" r:id="rId3"/>
    <p:sldId id="64619" r:id="rId4"/>
    <p:sldId id="64623" r:id="rId5"/>
    <p:sldId id="64624" r:id="rId6"/>
    <p:sldId id="64651" r:id="rId7"/>
    <p:sldId id="64654" r:id="rId8"/>
    <p:sldId id="64625" r:id="rId9"/>
    <p:sldId id="64620" r:id="rId10"/>
    <p:sldId id="64627" r:id="rId11"/>
    <p:sldId id="64171" r:id="rId12"/>
    <p:sldId id="64217" r:id="rId13"/>
    <p:sldId id="64174" r:id="rId14"/>
    <p:sldId id="64175" r:id="rId15"/>
    <p:sldId id="64182" r:id="rId16"/>
    <p:sldId id="64176" r:id="rId17"/>
    <p:sldId id="64184" r:id="rId18"/>
    <p:sldId id="64177" r:id="rId19"/>
    <p:sldId id="64194" r:id="rId20"/>
    <p:sldId id="64185" r:id="rId21"/>
    <p:sldId id="64186" r:id="rId22"/>
    <p:sldId id="64187" r:id="rId23"/>
    <p:sldId id="64630" r:id="rId24"/>
    <p:sldId id="64218" r:id="rId25"/>
    <p:sldId id="64631" r:id="rId26"/>
    <p:sldId id="64626" r:id="rId27"/>
    <p:sldId id="64637" r:id="rId28"/>
    <p:sldId id="64632" r:id="rId29"/>
    <p:sldId id="64638" r:id="rId30"/>
    <p:sldId id="64639" r:id="rId31"/>
    <p:sldId id="64641" r:id="rId32"/>
    <p:sldId id="64640" r:id="rId33"/>
    <p:sldId id="64643" r:id="rId34"/>
    <p:sldId id="64644" r:id="rId35"/>
    <p:sldId id="64653" r:id="rId36"/>
    <p:sldId id="64658" r:id="rId37"/>
    <p:sldId id="64659" r:id="rId38"/>
    <p:sldId id="64650" r:id="rId39"/>
    <p:sldId id="64663" r:id="rId40"/>
    <p:sldId id="64646" r:id="rId41"/>
    <p:sldId id="64621" r:id="rId42"/>
    <p:sldId id="64634" r:id="rId43"/>
    <p:sldId id="64642" r:id="rId44"/>
    <p:sldId id="64610" r:id="rId45"/>
    <p:sldId id="64614" r:id="rId46"/>
    <p:sldId id="64612" r:id="rId47"/>
    <p:sldId id="64611" r:id="rId48"/>
    <p:sldId id="64599" r:id="rId49"/>
    <p:sldId id="64600" r:id="rId50"/>
    <p:sldId id="64601" r:id="rId51"/>
    <p:sldId id="64618" r:id="rId52"/>
    <p:sldId id="64615" r:id="rId53"/>
    <p:sldId id="64633" r:id="rId54"/>
    <p:sldId id="64622" r:id="rId55"/>
    <p:sldId id="64655" r:id="rId56"/>
    <p:sldId id="64628" r:id="rId57"/>
    <p:sldId id="64656" r:id="rId58"/>
    <p:sldId id="64652" r:id="rId59"/>
    <p:sldId id="64657" r:id="rId60"/>
    <p:sldId id="64629" r:id="rId61"/>
    <p:sldId id="64645" r:id="rId62"/>
    <p:sldId id="64635" r:id="rId63"/>
    <p:sldId id="64662" r:id="rId64"/>
    <p:sldId id="64563" r:id="rId65"/>
    <p:sldId id="63289" r:id="rId66"/>
    <p:sldId id="64649" r:id="rId6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277"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7" d="100"/>
          <a:sy n="107" d="100"/>
        </p:scale>
        <p:origin x="2266" y="-3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5783 2022 Yinnon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5, 2022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YK 5783 2022 Yinnon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Oct 5, 2022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ifakz.github.io/eng/bible/stern/stern_deyatelnost_21.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n.wikipedia.org/wiki/Mahzorim" TargetMode="External"/><Relationship Id="rId7" Type="http://schemas.openxmlformats.org/officeDocument/2006/relationships/hyperlink" Target="https://en.wikipedia.org/wiki/Shulamit_Elizur"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en.wikipedia.org/wiki/Tisha_B%27Av" TargetMode="External"/><Relationship Id="rId5" Type="http://schemas.openxmlformats.org/officeDocument/2006/relationships/hyperlink" Target="https://en.wikipedia.org/wiki/Kinot" TargetMode="External"/><Relationship Id="rId4" Type="http://schemas.openxmlformats.org/officeDocument/2006/relationships/hyperlink" Target="https://en.wikipedia.org/wiki/Eleazar_ben_Kalir#cite_note-JewishEncyclopedia-6"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YK 5783 2022 Yinnon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5, 2022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89870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37801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86808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3700" u="sng" dirty="0">
                <a:solidFill>
                  <a:srgbClr val="FFFF99"/>
                </a:solidFill>
                <a:latin typeface="+mn-lt"/>
                <a:ea typeface="+mn-ea"/>
                <a:cs typeface="+mn-cs"/>
              </a:rPr>
              <a:t>https://biblehub.com/greek/3461.htm</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53420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053414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https://kifakz.github.io/eng/bible/stern/stern_deyatelnost_21.html</a:t>
            </a:r>
            <a:endParaRPr lang="en-US" dirty="0"/>
          </a:p>
          <a:p>
            <a:endParaRPr lang="en-US" dirty="0"/>
          </a:p>
          <a:p>
            <a:r>
              <a:rPr lang="en-US" dirty="0"/>
              <a:t>About 7 million Jews near the time of Yeshua.</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77644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78030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52413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https://kifakz.github.io/eng/bible/stern/stern_deyatelnost_21.html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178600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https://kifakz.github.io/eng/bible/stern/stern_deyatelnost_21.html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7559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848415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71743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0239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https://ffoz.org/discover/yahrzeit/passover-and-the-death-of-james-the-just.html</a:t>
            </a:r>
          </a:p>
          <a:p>
            <a:endParaRPr lang="en-US" dirty="0"/>
          </a:p>
          <a:p>
            <a:r>
              <a:rPr lang="en-US" dirty="0"/>
              <a:t>By Eusebius (260-339 CE). In his Ecclesiastical History, he dedicates a whole chapter to James’ death and martyrdom. Here is the version he is said that was passed down from </a:t>
            </a:r>
            <a:r>
              <a:rPr lang="en-US" dirty="0" err="1"/>
              <a:t>Hegesippus</a:t>
            </a:r>
            <a:r>
              <a:rPr lang="en-US" dirty="0"/>
              <a:t> (110-180 CE, a Jew by birth and one of the earliest church historians).   All leaders of the Jerusalem Messianic community were Jews.</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89710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681048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172878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https://www.kesherjournal.com/article/the-talmuds-counter-yeshua-narrative-in-response-to-the-brit-hadashah/</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798511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https://www.kesherjournal.com/article/the-talmuds-counter-yeshua-narrative-in-response-to-the-brit-hadashah/</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56237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https://www.kesherjournal.com/article/the-talmuds-counter-yeshua-narrative-in-response-to-the-brit-hadashah/</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19282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https://www.kesherjournal.com/article/the-talmuds-counter-yeshua-narrative-in-response-to-the-brit-hadashah/</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451561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https://www.kesherjournal.com/article/the-talmuds-counter-yeshua-narrative-in-response-to-the-brit-hadashah/</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91820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“bring a Jewish Messiah to the Jewish people.”</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0655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https://www.kesherjournal.com/article/the-talmuds-counter-yeshua-narrative-in-response-to-the-brit-hadashah/</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60360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https://www.kesherjournal.com/article/the-talmuds-counter-yeshua-narrative-in-response-to-the-brit-hadashah/</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4029487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https://www.kesherjournal.com/article/the-talmuds-counter-yeshua-narrative-in-response-to-the-brit-hadashah/</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023310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https://ffoz.org/discover/yahrzeit/simon-peters-yahrzeit.html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275226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https://ffoz.org/discover/yahrzeit/simon-peters-yahrzeit.html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655905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https://ffoz.org/discover/yahrzeit/simon-peters-yahrzeit.html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355971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https://ffoz.org/discover/yahrzeit/simon-peters-yahrzeit.html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909366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735207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735087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https://ffoz.org/discover/messianic-jewish-calendar/the-suffering-messiah-in-the-prayers-of-yom-kippur.html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29221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339699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https://ffoz.org/discover/messianic-jewish-calendar/the-suffering-messiah-in-the-prayers-of-yom-kippur.html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832698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200973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When Jews in Bible times heard one word, they thought of a whole passage.</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665604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 psalm of </a:t>
            </a:r>
            <a:r>
              <a:rPr lang="en-US" dirty="0" err="1"/>
              <a:t>Shlomo</a:t>
            </a:r>
            <a:r>
              <a:rPr lang="en-US" dirty="0"/>
              <a:t>/Solomon.  Blessing on his offspring…beyond human.</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024916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River, allusion to the statement at the </a:t>
            </a:r>
            <a:r>
              <a:rPr lang="en-US" dirty="0" err="1"/>
              <a:t>Yarden</a:t>
            </a:r>
            <a:r>
              <a:rPr lang="en-US" dirty="0"/>
              <a:t>/Jordan</a:t>
            </a:r>
          </a:p>
          <a:p>
            <a:r>
              <a:rPr lang="en-US" dirty="0" err="1"/>
              <a:t>Mtt</a:t>
            </a:r>
            <a:r>
              <a:rPr lang="en-US" dirty="0"/>
              <a:t> 3. As soon as Yeshua had been immersed, he came up out of the water. At that moment heaven was opened, he saw the Spirit of God coming down upon him like a dove,  and a voice from heaven said, “This is my Son, whom I love; I am well pleased with him.”</a:t>
            </a:r>
          </a:p>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013122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the word means increase, and also it is a proper noun/name.  </a:t>
            </a:r>
            <a:r>
              <a:rPr lang="en-US" dirty="0" err="1"/>
              <a:t>Shakhar</a:t>
            </a:r>
            <a:r>
              <a:rPr lang="en-US" dirty="0"/>
              <a:t> is a proper noun, Dawn, but it is also a word.</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626383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Pre-existence of </a:t>
            </a:r>
            <a:r>
              <a:rPr lang="en-US" dirty="0" err="1"/>
              <a:t>Yinnon</a:t>
            </a:r>
            <a:r>
              <a:rPr lang="en-US" dirty="0"/>
              <a:t>. </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3173368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957395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900" dirty="0"/>
              <a:t>https://translate.google.com/?hl=en&amp;tab=mT&amp;sl=iw&amp;tl=en&amp;text=%D7%99%D6%B4%D7%A0%D6%BC%D7%95%D6%B9%D7%9F%20%D7%94%D7%95%D7%90%20%D7%A9%D7%9D%20%D7%A4%D7%A8%D7%98%D7%99%20%D7%99%D7%94%D7%95%D7%93%D7%99.%20%D7%A2%D7%9C%20%D7%A4%D7%99%20%D7%9E%D7%A1%D7%95%D7%A8%D7%AA%20%D7%97%D7%96%22%D7%9C%2C%20%D7%90%D7%97%D7%93%20%D7%9E%D7%90%D7%A8%D7%91%D7%A2%D7%AA%20%D7%A9%D7%9E%D7%95%D7%AA%D7%99%D7%95%20%D7%94%D7%90%D7%A4%D7%A9%D7%A8%D7%99%D7%99%D7%9D%20%D7%A9%D7%9C%20%D7%94%D7%9E%D7%A9%D7%99%D7%97%5B1%5D.%20%D7%9E%D7%A7%D7%95%D7%A8%20%D7%94%D7%A9%D7%9D%20%D7%91%D7%A1%D7%A4%D7%A8%20%D7%AA%D7%94%D7%99%D7%9C%D7%99%D7%9D%3A%20%E2%80%9D%D7%99%D6%B0%D7%94%D6%B4%D7%99%20%D7%A9%D6%B0%D7%81%D7%9E%D7%95%D6%B9%20%D7%9C%D6%B0%D7%A2%D7%95%D6%B9%D7%9C%D6%B8%D7%9D%2C%20%D7%9C%D6%B4%D7%A4%D6%B0%D7%A0%D6%B5%D7%99-%D7%A9%D6%B6%D7%81%D7%9E%D6%B6%D7%A9%D7%81%20%D7%99%D7%A0%D7%99%D7%9F%20(%D7%A7%D7%A8%D7%99%3A%D7%99%D6%B4%D7%A0%D6%BC%D7%95%D6%B9%D7%9F)%20%D7%A9%D6%B0%D7%81%D7%9E%D7%95%D6%B9%22%E2%80%9D%20(%D7%A1%D7%A4%D7%A8%20%D7%AA%D7%94%D7%9C%D7%99%D7%9D%2C%20%D7%A4%D7%A8%D7%A7%20%D7%A2%22%D7%91%2C%20%D7%A4%D7%A1%D7%95%D7%A7%20%D7%99%22%D7%96)&amp;op=translate</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654478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400" dirty="0"/>
              <a:t>https://translate.google.com/?hl=en&amp;tab=mT&amp;sl=iw&amp;tl=en&amp;text=%D7%9E%D7%A9%D7%9E%D7%A2%D7%95%D7%AA%20%D7%94%D7%A4%D7%A1%D7%95%D7%A7%20%D7%A2%D7%9C%20%D7%A4%D7%99%20%D7%94%D7%A7%D7%A9%D7%A8%D7%95%20%D7%94%D7%99%D7%90%20%D7%91%D7%A8%D7%9B%D7%94%20%D7%9B%D7%99%20%D7%A9%D7%9E%D7%95%20%D7%A9%D7%9C%20%D7%94%D7%9E%D7%9C%D7%9A%20%D7%91%D7%95%20%D7%A2%D7%95%D7%A1%D7%A7%20%D7%94%D7%9E%D7%96%D7%9E%D7%95%D7%A8%20%22%D7%99%D7%A0%D7%95%D7%9F%20%D7%9B%D7%9E%D7%95%20%D7%A9%D7%9E%D7%A9%22%5B2%5D%20%D7%90%D7%9A%20%D7%94%D7%9E%D7%99%D7%9C%D7%94%20%D7%99%D7%A0%D7%95%D7%9F%20%D7%9B%D7%A9%D7%9C%D7%A2%D7%A6%D7%9E%D7%94%20%D7%94%D7%99%D7%90%20%D7%9E%D7%99%D7%9C%D7%94%20%D7%99%D7%97%D7%99%D7%93%D7%90%D7%99%D7%AA%20%D7%95%D7%94%D7%95%D7%A8%D7%90%D7%AA%D7%94%20%D7%A7%D7%A9%D7%94.%20%D7%9C%D7%A4%D7%99%20%D7%A8%D7%A9%22%D7%99%5B3%5D%2C%20%D7%99%D7%A0%D7%95%D7%9F%20%D7%9E%D7%A9%D7%9E%D7%A2%D7%95%D7%AA%D7%95%20%22%D7%99%D7%9E%D7%A9%D7%95%D7%9C%20%D7%95%D7%99%D7%92%D7%93%D7%9C%22.%20%D7%9C%D7%A4%D7%99%20%D7%A4%D7%99%D7%A8%D7%95%D7%A9%20%D7%A8%D7%93%22%D7%A7%20%D7%99%D7%A0%D7%95%D7%9F%20%D7%94%D7%95%D7%90%20%D7%9E%D7%9C%D7%A9%D7%95%D7%9F%20%D7%A0%D7%99%D7%9F%2C%20%D7%91%D7%A2%D7%AA%D7%99%D7%93%20%D7%A0%D7%A4%D7%A2%D7%9C%20-%20%D7%99%D6%B4%D7%A0%D6%BC%D7%95%D6%B9%D7%9F%20-%20%D7%99%D7%96%D7%9B%D7%A8%2C%20%D7%99%D7%AA%D7%A7%D7%99%D7%99%D7%9D.%20%D7%91%D7%9C%D7%A9%D7%95%D7%9F%20%D7%94%D7%9E%D7%A7%D7%A8%D7%90%20%D7%A0%D7%99%D7%9F%20%D7%A9%D7%99%D7%9E%D7%A9%20%D7%9C%D7%A6%D7%99%D7%95%D7%9F%20%D7%A6%D7%90%D7%A6%D7%90%D7%99%D7%95%20%D7%A9%D7%9C%20%D7%90%D7%93%D7%9D.%0A%0A%D7%91%D7%9B%D7%AA%D7%95%D7%91%D7%AA%20%D7%90%D7%96%D7%AA%D7%95%D7%93%20(Azitawada)%20%22%D7%A1%D7%95%D7%9B%D7%9F%20%D7%94%D7%93%D7%A0%D7%A0%D7%99%D7%9D%22%20%D7%9E%D7%9F%20%D7%94%D7%9E%D7%90%D7%94%20%D7%94-9%20%D7%9C%D7%A4%D7%A0%D7%94%22%D7%A1%20%D7%A9%D7%A0%D7%AA%D7%92%D7%9C%D7%AA%D7%94%20%D7%91%D7%9B%D7%9E%D7%94%20%D7%A0%D7%95%D7%A1%D7%97%D7%99%D7%9D%20%D7%95%D7%91%D7%A9%D7%A4%D7%95%D7%AA%20%D7%A9%D7%95%D7%A0%D7%95%D7%AA%20(%D7%A4%D7%99%D7%A0%D7%99%D7%A7%D7%99%D7%AA%20%D7%95%D7%A0%D7%90%D7%95-%D7%97%D7%AA%D7%99%D7%AA)%20%D7%91%D7%90%D7%96%D7%95%D7%A8%20%D7%98%D7%95%D7%A8%D7%A7%D7%99%D7%94%20%D7%A9%D7%9C%20%D7%94%D7%99%D7%95%D7%9D%2C%20%D7%A0%D7%9E%D7%A6%D7%90%D7%94%20%D7%9B%D7%AA%D7%95%D7%91%D7%94%20%D7%92%D7%9D%20%D7%94%D7%A9%D7%95%D7%A8%D7%94%20%D7%94%D7%91%D7%90%D7%94%5B4%5D%3A%20%22%D7%90%D7%A4%D7%A1%20%D7%A9%D7%9D%20%D7%90%D7%96%D7%AA%D7%95%D7%93%20%D7%99%D7%9B%D7%95%D7%9F%20%D7%9C%D7%A2%D7%95%D7%9C%D7%9D%20%D7%9B%D7%9E%D7%95%20%D7%A9%D7%9D%20%D7%A9%D7%9E%D7%A9%20%D7%95%D7%99%D7%A8%D7%97%22.%20%D7%9E%D7%A6%D7%99%D7%90%D7%95%D7%AA%D7%95%20%D7%A9%D7%9C%20%D7%9E%D7%A9%D7%A4%D7%98%20%D7%9B%D7%94%20%D7%93%D7%95%D7%9E%D7%94%20%D7%91%D7%9E%D7%91%D7%A0%D7%94%D7%95%2C%20%D7%AA%D7%95%D7%9B%D7%A0%D7%95%20%D7%95%D7%94%D7%94%D7%A7%D7%A9%D7%A8%20%D7%91%D7%95%20%D7%94%D7%95%D7%90%20%D7%A0%D7%AA%D7%95%D7%9F%20%D7%91%D7%AA%D7%A7%D7%95%D7%A4%D7%94%20%D7%A7%D7%A8%D7%95%D7%91%D7%94%20%D7%9C%D7%96%D7%95%20%D7%A9%D7%9C%20%D7%97%D7%99%D7%91%D7%95%D7%A8%20%D7%94%D7%9E%D7%96%D7%9E%D7%95%D7%A8%20(%D7%95%D7%99%D7%99%D7%AA%D7%9B%D7%9F%20%D7%A9%D7%90%D7%A3%20%D7%9E%D7%95%D7%A7%D7%93%D7%9E%D7%AA%20%D7%9C%D7%95)%20%D7%95%D7%91%D7%A9%D7%A4%D7%94%20%D7%9B%D7%94%20%D7%A7%D7%A8%D7%95%D7%91%D7%94%20%D7%9C%D7%A2%D7%91%D7%A8%D7%99%D7%AA%2C%20%D7%94%D7%A2%D7%9C%D7%AA%D7%94%20%D7%90%D7%AA%20%D7%94%D7%94%D7%A6%D7%A2%D7%94%20%D7%91%D7%9E%D7%97%D7%A7%D7%A8%20%5B%D7%93%D7%A8%D7%95%D7%A9%20%D7%9E%D7%A7%D7%95%D7%A8%5D%20%D7%9C%D7%A4%D7%99%D7%94%20%D7%94%D7%9E%D7%99%D7%9C%D7%94%20%22%D7%99%D7%A0%D7%95%D7%9F%22%20%D7%91%D7%AA%D7%94%D7%99%D7%9C%D7%99%D7%9D%20%D7%A2%22%D7%91%20%D7%90%D7%99%D7%A0%D7%94%20%D7%90%D7%9C%D7%90%20%D7%A9%D7%99%D7%91%D7%95%D7%A9%20%D7%94%D7%A6%D7%95%D7%A8%D7%94%20%D7%A9%D7%A0%D7%9E%D7%A6%D7%90%D7%94%20%D7%91%D7%9B%D7%AA%D7%95%D7%91%D7%AA%20%D7%94%D7%A4%D7%99%D7%A0%D7%99%D7%A7%D7%99%D7%AA%20%D7%95%D7%A7%D7%99%D7%99%D7%9E%D7%AA%20%D7%92%D7%9D%20%D7%91%D7%A2%D7%91%D7%A8%D7%99%D7%AA%20%D7%94%D7%9E%D7%A7%D7%A8%D7%90%D7%99%D7%AA%20-%20%D7%99%D7%9B%D7%95%D7%9F.&amp;op=translate</a:t>
            </a:r>
          </a:p>
          <a:p>
            <a:endParaRPr lang="en-US" sz="1000" dirty="0"/>
          </a:p>
          <a:p>
            <a:r>
              <a:rPr lang="en-US" sz="1000" dirty="0"/>
              <a:t>https://he.wikipedia.org/wiki/%D7%99%D7%A0%D7%95%D7%9F_(%D7%A9%D7%9D_%D7%A4%D7%A8%D7%98%D7%99)</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89626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Eric Matson Joshua Mann: We demolish arguments, not people.  </a:t>
            </a:r>
          </a:p>
          <a:p>
            <a:r>
              <a:rPr lang="en-US" dirty="0"/>
              <a:t>These arguments following are a bit detailed, and most Jewish people not that literate, but great to be at the ready.</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891545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500" dirty="0"/>
              <a:t>https://translate.google.com/?hl=en&amp;tab=mT&amp;sl=iw&amp;tl=en&amp;text=%D7%9E%D7%A9%D7%9E%D7%A2%D7%95%D7%AA%20%D7%94%D7%A4%D7%A1%D7%95%D7%A7%20%D7%A2%D7%9C%20%D7%A4%D7%99%20%D7%94%D7%A7%D7%A9%D7%A8%D7%95%20%D7%94%D7%99%D7%90%20%D7%91%D7%A8%D7%9B%D7%94%20%D7%9B%D7%99%20%D7%A9%D7%9E%D7%95%20%D7%A9%D7%9C%20%D7%94%D7%9E%D7%9C%D7%9A%20%D7%91%D7%95%20%D7%A2%D7%95%D7%A1%D7%A7%20%D7%94%D7%9E%D7%96%D7%9E%D7%95%D7%A8%20%22%D7%99%D7%A0%D7%95%D7%9F%20%D7%9B%D7%9E%D7%95%20%D7%A9%D7%9E%D7%A9%22%5B2%5D%20%D7%90%D7%9A%20%D7%94%D7%9E%D7%99%D7%9C%D7%94%20%D7%99%D7%A0%D7%95%D7%9F%20%D7%9B%D7%A9%D7%9C%D7%A2%D7%A6%D7%9E%D7%94%20%D7%94%D7%99%D7%90%20%D7%9E%D7%99%D7%9C%D7%94%20%D7%99%D7%97%D7%99%D7%93%D7%90%D7%99%D7%AA%20%D7%95%D7%94%D7%95%D7%A8%D7%90%D7%AA%D7%94%20%D7%A7%D7%A9%D7%94.%20%D7%9C%D7%A4%D7%99%20%D7%A8%D7%A9%22%D7%99%5B3%5D%2C%20%D7%99%D7%A0%D7%95%D7%9F%20%D7%9E%D7%A9%D7%9E%D7%A2%D7%95%D7%AA%D7%95%20%22%D7%99%D7%9E%D7%A9%D7%95%D7%9C%20%D7%95%D7%99%D7%92%D7%93%D7%9C%22.%20%D7%9C%D7%A4%D7%99%20%D7%A4%D7%99%D7%A8%D7%95%D7%A9%20%D7%A8%D7%93%22%D7%A7%20%D7%99%D7%A0%D7%95%D7%9F%20%D7%94%D7%95%D7%90%20%D7%9E%D7%9C%D7%A9%D7%95%D7%9F%20%D7%A0%D7%99%D7%9F%2C%20%D7%91%D7%A2%D7%AA%D7%99%D7%93%20%D7%A0%D7%A4%D7%A2%D7%9C%20-%20%D7%99%D6%B4%D7%A0%D6%BC%D7%95%D6%B9%D7%9F%20-%20%D7%99%D7%96%D7%9B%D7%A8%2C%20%D7%99%D7%AA%D7%A7%D7%99%D7%99%D7%9D.%20%D7%91%D7%9C%D7%A9%D7%95%D7%9F%20%D7%94%D7%9E%D7%A7%D7%A8%D7%90%20%D7%A0%D7%99%D7%9F%20%D7%A9%D7%99%D7%9E%D7%A9%20%D7%9C%D7%A6%D7%99%D7%95%D7%9F%20%D7%A6%D7%90%D7%A6%D7%90%D7%99%D7%95%20%D7%A9%D7%9C%20%D7%90%D7%93%D7%9D.%0A%0A%D7%91%D7%9B%D7%AA%D7%95%D7%91%D7%AA%20%D7%90%D7%96%D7%AA%D7%95%D7%93%20(Azitawada)%20%22%D7%A1%D7%95%D7%9B%D7%9F%20%D7%94%D7%93%D7%A0%D7%A0%D7%99%D7%9D%22%20%D7%9E%D7%9F%20%D7%94%D7%9E%D7%90%D7%94%20%D7%94-9%20%D7%9C%D7%A4%D7%A0%D7%94%22%D7%A1%20%D7%A9%D7%A0%D7%AA%D7%92%D7%9C%D7%AA%D7%94%20%D7%91%D7%9B%D7%9E%D7%94%20%D7%A0%D7%95%D7%A1%D7%97%D7%99%D7%9D%20%D7%95%D7%91%D7%A9%D7%A4%D7%95%D7%AA%20%D7%A9%D7%95%D7%A0%D7%95%D7%AA%20(%D7%A4%D7%99%D7%A0%D7%99%D7%A7%D7%99%D7%AA%20%D7%95%D7%A0%D7%90%D7%95-%D7%97%D7%AA%D7%99%D7%AA)%20%D7%91%D7%90%D7%96%D7%95%D7%A8%20%D7%98%D7%95%D7%A8%D7%A7%D7%99%D7%94%20%D7%A9%D7%9C%20%D7%94%D7%99%D7%95%D7%9D%2C%20%D7%A0%D7%9E%D7%A6%D7%90%D7%94%20%D7%9B%D7%AA%D7%95%D7%91%D7%94%20%D7%92%D7%9D%20%D7%94%D7%A9%D7%95%D7%A8%D7%94%20%D7%94%D7%91%D7%90%D7%94%5B4%5D%3A%20%22%D7%90%D7%A4%D7%A1%20%D7%A9%D7%9D%20%D7%90%D7%96%D7%AA%D7%95%D7%93%20%D7%99%D7%9B%D7%95%D7%9F%20%D7%9C%D7%A2%D7%95%D7%9C%D7%9D%20%D7%9B%D7%9E%D7%95%20%D7%A9%D7%9D%20%D7%A9%D7%9E%D7%A9%20%D7%95%D7%99%D7%A8%D7%97%22.%20%D7%9E%D7%A6%D7%99%D7%90%D7%95%D7%AA%D7%95%20%D7%A9%D7%9C%20%D7%9E%D7%A9%D7%A4%D7%98%20%D7%9B%D7%94%20%D7%93%D7%95%D7%9E%D7%94%20%D7%91%D7%9E%D7%91%D7%A0%D7%94%D7%95%2C%20%D7%AA%D7%95%D7%9B%D7%A0%D7%95%20%D7%95%D7%94%D7%94%D7%A7%D7%A9%D7%A8%20%D7%91%D7%95%20%D7%94%D7%95%D7%90%20%D7%A0%D7%AA%D7%95%D7%9F%20%D7%91%D7%AA%D7%A7%D7%95%D7%A4%D7%94%20%D7%A7%D7%A8%D7%95%D7%91%D7%94%20%D7%9C%D7%96%D7%95%20%D7%A9%D7%9C%20%D7%97%D7%99%D7%91%D7%95%D7%A8%20%D7%94%D7%9E%D7%96%D7%9E%D7%95%D7%A8%20(%D7%95%D7%99%D7%99%D7%AA%D7%9B%D7%9F%20%D7%A9%D7%90%D7%A3%20%D7%9E%D7%95%D7%A7%D7%93%D7%9E%D7%AA%20%D7%9C%D7%95)%20%D7%95%D7%91%D7%A9%D7%A4%D7%94%20%D7%9B%D7%94%20%D7%A7%D7%A8%D7%95%D7%91%D7%94%20%D7%9C%D7%A2%D7%91%D7%A8%D7%99%D7%AA%2C%20%D7%94%D7%A2%D7%9C%D7%AA%D7%94%20%D7%90%D7%AA%20%D7%94%D7%94%D7%A6%D7%A2%D7%94%20%D7%91%D7%9E%D7%97%D7%A7%D7%A8%20%5B%D7%93%D7%A8%D7%95%D7%A9%20%D7%9E%D7%A7%D7%95%D7%A8%5D%20%D7%9C%D7%A4%D7%99%D7%94%20%D7%94%D7%9E%D7%99%D7%9C%D7%94%20%22%D7%99%D7%A0%D7%95%D7%9F%22%20%D7%91%D7%AA%D7%94%D7%99%D7%9C%D7%99%D7%9D%20%D7%A2%22%D7%91%20%D7%90%D7%99%D7%A0%D7%94%20%D7%90%D7%9C%D7%90%20%D7%A9%D7%99%D7%91%D7%95%D7%A9%20%D7%94%D7%A6%D7%95%D7%A8%D7%94%20%D7%A9%D7%A0%D7%9E%D7%A6%D7%90%D7%94%20%D7%91%D7%9B%D7%AA%D7%95%D7%91%D7%AA%20%D7%94%D7%A4%D7%99%D7%A0%D7%99%D7%A7%D7%99%D7%AA%20%D7%95%D7%A7%D7%99%D7%99%D7%9E%D7%AA%20%D7%92%D7%9D%20%D7%91%D7%A2%D7%91%D7%A8%D7%99%D7%AA%20%D7%94%D7%9E%D7%A7%D7%A8%D7%90%D7%99%D7%AA%20-%20%D7%99%D7%9B%D7%95%D7%9F.&amp;op=translate</a:t>
            </a:r>
          </a:p>
          <a:p>
            <a:endParaRPr lang="en-US" sz="500" dirty="0"/>
          </a:p>
          <a:p>
            <a:r>
              <a:rPr lang="en-US" sz="500" dirty="0"/>
              <a:t>https://he.wikipedia.org/wiki/%D7%99%D7%A0%D7%95%D7%9F_(%D7%A9%D7%9D_%D7%A4%D7%A8%D7%98%D7%99)</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741748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4279104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https://robertcliftonrobinson.com/yinnon/</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360966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Pre-existence of Messiah</a:t>
            </a:r>
          </a:p>
          <a:p>
            <a:r>
              <a:rPr lang="en-US" baseline="30000" dirty="0"/>
              <a:t>John 1:1 </a:t>
            </a:r>
            <a:r>
              <a:rPr lang="en-US" dirty="0"/>
              <a:t>In the beginning was the Word, and the Word was with God, and the Word was God</a:t>
            </a:r>
          </a:p>
          <a:p>
            <a:r>
              <a:rPr lang="en-US" baseline="30000" dirty="0"/>
              <a:t>Song 4.4 </a:t>
            </a:r>
            <a:r>
              <a:rPr lang="en-US" dirty="0"/>
              <a:t>Your neck is like the tower of David, built magnificently, on which hang a thousand bucklers, each one a brave warrior’s shield.</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4947300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37490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aseline="30000" dirty="0"/>
              <a:t>Yeshayahu/Is 1.16  </a:t>
            </a:r>
            <a:r>
              <a:rPr lang="en-US" dirty="0"/>
              <a:t>“Wash and make yourselves clean. Put away the evil of your deeds from before My eyes. </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7581977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246445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https://jewishroots.net/library/prayer/isaiah-53-musaf-prayer-2.html </a:t>
            </a:r>
          </a:p>
          <a:p>
            <a:r>
              <a:rPr lang="en-US" sz="1000" dirty="0"/>
              <a:t>Th. Philips, Machzor </a:t>
            </a:r>
            <a:r>
              <a:rPr lang="en-US" sz="1000" dirty="0" err="1"/>
              <a:t>Leyom</a:t>
            </a:r>
            <a:r>
              <a:rPr lang="en-US" sz="1000" dirty="0"/>
              <a:t> Kippur / Prayer Book for the Day of Atonement with English Translation; Revised and Enlarged Edition (New York: Hebrew Publishing Company, 1931), p. 239. The passage can also be found in, e.g., the 1937 edition. Also, Driver and Neubauer, p.399.</a:t>
            </a:r>
          </a:p>
          <a:p>
            <a:pPr algn="l"/>
            <a:r>
              <a:rPr lang="en-US" b="0" i="0" dirty="0">
                <a:solidFill>
                  <a:srgbClr val="202122"/>
                </a:solidFill>
                <a:effectLst/>
              </a:rPr>
              <a:t>While some of his hymns have been lost, more than 200 of them appear in the </a:t>
            </a:r>
            <a:r>
              <a:rPr lang="en-US" b="0" i="1" u="none" strike="noStrike" dirty="0" err="1">
                <a:solidFill>
                  <a:srgbClr val="0645AD"/>
                </a:solidFill>
                <a:effectLst/>
                <a:hlinkClick r:id="rId3" tooltip="Mahzorim"/>
              </a:rPr>
              <a:t>Mahzorim</a:t>
            </a:r>
            <a:r>
              <a:rPr lang="en-US" b="0" i="0" dirty="0">
                <a:solidFill>
                  <a:srgbClr val="202122"/>
                </a:solidFill>
                <a:effectLst/>
              </a:rPr>
              <a:t>.</a:t>
            </a:r>
            <a:r>
              <a:rPr lang="en-US" b="0" i="0" u="none" strike="noStrike" baseline="30000" dirty="0">
                <a:solidFill>
                  <a:srgbClr val="0645AD"/>
                </a:solidFill>
                <a:effectLst/>
                <a:hlinkClick r:id="rId4"/>
              </a:rPr>
              <a:t>[6]</a:t>
            </a:r>
            <a:r>
              <a:rPr lang="en-US" b="0" i="0" dirty="0">
                <a:solidFill>
                  <a:srgbClr val="202122"/>
                </a:solidFill>
                <a:effectLst/>
              </a:rPr>
              <a:t> Twenty-odd of the </a:t>
            </a:r>
            <a:r>
              <a:rPr lang="en-US" b="0" i="1" u="none" strike="noStrike" dirty="0" err="1">
                <a:solidFill>
                  <a:srgbClr val="0645AD"/>
                </a:solidFill>
                <a:effectLst/>
                <a:hlinkClick r:id="rId5" tooltip="Kinot"/>
              </a:rPr>
              <a:t>kinot</a:t>
            </a:r>
            <a:r>
              <a:rPr lang="en-US" b="0" i="0" dirty="0">
                <a:solidFill>
                  <a:srgbClr val="202122"/>
                </a:solidFill>
                <a:effectLst/>
              </a:rPr>
              <a:t> of </a:t>
            </a:r>
            <a:r>
              <a:rPr lang="en-US" b="0" i="1" u="none" strike="noStrike" dirty="0">
                <a:solidFill>
                  <a:srgbClr val="0645AD"/>
                </a:solidFill>
                <a:effectLst/>
                <a:hlinkClick r:id="rId6" tooltip="Tisha B'Av"/>
              </a:rPr>
              <a:t>Tisha </a:t>
            </a:r>
            <a:r>
              <a:rPr lang="en-US" b="0" i="1" u="none" strike="noStrike" dirty="0" err="1">
                <a:solidFill>
                  <a:srgbClr val="0645AD"/>
                </a:solidFill>
                <a:effectLst/>
                <a:hlinkClick r:id="rId6" tooltip="Tisha B'Av"/>
              </a:rPr>
              <a:t>B'Av</a:t>
            </a:r>
            <a:r>
              <a:rPr lang="en-US" b="0" i="0" dirty="0">
                <a:solidFill>
                  <a:srgbClr val="202122"/>
                </a:solidFill>
                <a:effectLst/>
              </a:rPr>
              <a:t> were composed by him too.</a:t>
            </a:r>
          </a:p>
          <a:p>
            <a:pPr algn="l"/>
            <a:r>
              <a:rPr lang="en-US" b="0" i="0" dirty="0">
                <a:solidFill>
                  <a:srgbClr val="202122"/>
                </a:solidFill>
                <a:effectLst/>
              </a:rPr>
              <a:t>Although most of </a:t>
            </a:r>
            <a:r>
              <a:rPr lang="en-US" b="0" i="0" dirty="0" err="1">
                <a:solidFill>
                  <a:srgbClr val="202122"/>
                </a:solidFill>
                <a:effectLst/>
              </a:rPr>
              <a:t>Kalir's</a:t>
            </a:r>
            <a:r>
              <a:rPr lang="en-US" b="0" i="0" dirty="0">
                <a:solidFill>
                  <a:srgbClr val="202122"/>
                </a:solidFill>
                <a:effectLst/>
              </a:rPr>
              <a:t> work remains unpublished, </a:t>
            </a:r>
            <a:r>
              <a:rPr lang="en-US" b="0" i="0" u="none" strike="noStrike" dirty="0" err="1">
                <a:solidFill>
                  <a:srgbClr val="0645AD"/>
                </a:solidFill>
                <a:effectLst/>
                <a:hlinkClick r:id="rId7" tooltip="Shulamit Elizur"/>
              </a:rPr>
              <a:t>Shulamit</a:t>
            </a:r>
            <a:r>
              <a:rPr lang="en-US" b="0" i="0" u="none" strike="noStrike" dirty="0">
                <a:solidFill>
                  <a:srgbClr val="0645AD"/>
                </a:solidFill>
                <a:effectLst/>
                <a:hlinkClick r:id="rId7" tooltip="Shulamit Elizur"/>
              </a:rPr>
              <a:t> </a:t>
            </a:r>
            <a:r>
              <a:rPr lang="en-US" b="0" i="0" u="none" strike="noStrike" dirty="0" err="1">
                <a:solidFill>
                  <a:srgbClr val="0645AD"/>
                </a:solidFill>
                <a:effectLst/>
                <a:hlinkClick r:id="rId7" tooltip="Shulamit Elizur"/>
              </a:rPr>
              <a:t>Elizur</a:t>
            </a:r>
            <a:r>
              <a:rPr lang="en-US" b="0" i="0" dirty="0">
                <a:solidFill>
                  <a:srgbClr val="202122"/>
                </a:solidFill>
                <a:effectLst/>
              </a:rPr>
              <a:t> has published two volumes of his poetry for Rosh Ha-Shanah and Yom Kippur respectively, and continues to work on his work.</a:t>
            </a:r>
          </a:p>
          <a:p>
            <a:pPr algn="l"/>
            <a:r>
              <a:rPr lang="en-US" sz="1100" b="0" i="0" dirty="0">
                <a:solidFill>
                  <a:srgbClr val="202122"/>
                </a:solidFill>
                <a:effectLst/>
              </a:rPr>
              <a:t>https://en.wikipedia.org/wiki/Eleazar_ben_Kalir</a:t>
            </a:r>
          </a:p>
          <a:p>
            <a:pPr marR="0" lvl="0" algn="l" defTabSz="914400" rtl="0" eaLnBrk="1" fontAlgn="base" latinLnBrk="0" hangingPunct="1">
              <a:lnSpc>
                <a:spcPct val="100000"/>
              </a:lnSpc>
              <a:spcBef>
                <a:spcPct val="30000"/>
              </a:spcBef>
              <a:spcAft>
                <a:spcPct val="0"/>
              </a:spcAft>
              <a:buClrTx/>
              <a:buSzTx/>
              <a:tabLst/>
              <a:defRPr/>
            </a:pPr>
            <a:endParaRPr lang="en-US" sz="1000"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349979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1868970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Return of Messiah</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41347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24287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https://ffoz.org/discover/messianic-jewish-calendar/the-suffering-messiah-in-the-prayers-of-yom-kippur.html</a:t>
            </a:r>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462770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4652933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785941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023252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Resurrection Hope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3,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132031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78865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09945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YK 5783 2022 Yinnon </a:t>
            </a:r>
          </a:p>
        </p:txBody>
      </p:sp>
      <p:sp>
        <p:nvSpPr>
          <p:cNvPr id="5" name="Date Placeholder 4"/>
          <p:cNvSpPr>
            <a:spLocks noGrp="1"/>
          </p:cNvSpPr>
          <p:nvPr>
            <p:ph type="dt" idx="1"/>
          </p:nvPr>
        </p:nvSpPr>
        <p:spPr/>
        <p:txBody>
          <a:bodyPr/>
          <a:lstStyle/>
          <a:p>
            <a:r>
              <a:rPr lang="en-US" altLang="en-US"/>
              <a:t>Oct 5, 2022 5783</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41388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263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8"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Acts 21.17-20</a:t>
            </a:r>
            <a:r>
              <a:rPr lang="en-US" sz="4000" dirty="0"/>
              <a:t>   In </a:t>
            </a:r>
            <a:r>
              <a:rPr lang="en-US" sz="4000" dirty="0" err="1"/>
              <a:t>Yerushalayim</a:t>
            </a:r>
            <a:r>
              <a:rPr lang="en-US" sz="4000" dirty="0"/>
              <a:t>, the brothers received us warmly…</a:t>
            </a:r>
            <a:r>
              <a:rPr lang="en-US" sz="4000" dirty="0" err="1"/>
              <a:t>Sha’ul</a:t>
            </a:r>
            <a:r>
              <a:rPr lang="en-US" sz="4000" dirty="0"/>
              <a:t> described in detail each of the things God had done among the Gentiles through his efforts. On hearing it, they [the Jerusalem leaders] praised God; </a:t>
            </a:r>
          </a:p>
        </p:txBody>
      </p:sp>
    </p:spTree>
    <p:extLst>
      <p:ext uri="{BB962C8B-B14F-4D97-AF65-F5344CB8AC3E}">
        <p14:creationId xmlns:p14="http://schemas.microsoft.com/office/powerpoint/2010/main" val="31772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21.17-20</a:t>
            </a:r>
            <a:r>
              <a:rPr lang="en-US" sz="4000" dirty="0"/>
              <a:t>   but they also said to him [Paul/Shaul], “You see, brother, </a:t>
            </a:r>
            <a:r>
              <a:rPr lang="en-US" sz="4000" dirty="0">
                <a:solidFill>
                  <a:srgbClr val="FFFF99"/>
                </a:solidFill>
              </a:rPr>
              <a:t>how many </a:t>
            </a:r>
            <a:r>
              <a:rPr lang="en-US" sz="4000" u="sng" dirty="0">
                <a:solidFill>
                  <a:srgbClr val="FFFF99"/>
                </a:solidFill>
              </a:rPr>
              <a:t>tens of thousands</a:t>
            </a:r>
            <a:r>
              <a:rPr lang="en-US" sz="4000" dirty="0">
                <a:solidFill>
                  <a:srgbClr val="FFFF99"/>
                </a:solidFill>
              </a:rPr>
              <a:t> of believers there are among the Judeans</a:t>
            </a:r>
            <a:r>
              <a:rPr lang="en-US" sz="4000" dirty="0"/>
              <a:t>, and they are all zealots for the Torah.</a:t>
            </a:r>
          </a:p>
          <a:p>
            <a:pPr marL="0" indent="0">
              <a:buNone/>
            </a:pPr>
            <a:r>
              <a:rPr lang="en-US" sz="4000" dirty="0"/>
              <a:t>A calculation…</a:t>
            </a:r>
          </a:p>
        </p:txBody>
      </p:sp>
    </p:spTree>
    <p:extLst>
      <p:ext uri="{BB962C8B-B14F-4D97-AF65-F5344CB8AC3E}">
        <p14:creationId xmlns:p14="http://schemas.microsoft.com/office/powerpoint/2010/main" val="80706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a:p>
            <a:pPr marL="0" indent="0">
              <a:buNone/>
            </a:pPr>
            <a:r>
              <a:rPr lang="en-US" sz="4000" dirty="0"/>
              <a:t>Acts 21.20</a:t>
            </a:r>
          </a:p>
        </p:txBody>
      </p:sp>
      <p:pic>
        <p:nvPicPr>
          <p:cNvPr id="3" name="Picture 2">
            <a:extLst>
              <a:ext uri="{FF2B5EF4-FFF2-40B4-BE49-F238E27FC236}">
                <a16:creationId xmlns:a16="http://schemas.microsoft.com/office/drawing/2014/main" id="{CDE824F1-7A76-75FF-0DC9-2A68EE1A1B9E}"/>
              </a:ext>
            </a:extLst>
          </p:cNvPr>
          <p:cNvPicPr>
            <a:picLocks noChangeAspect="1"/>
          </p:cNvPicPr>
          <p:nvPr/>
        </p:nvPicPr>
        <p:blipFill>
          <a:blip r:embed="rId3"/>
          <a:stretch>
            <a:fillRect/>
          </a:stretch>
        </p:blipFill>
        <p:spPr>
          <a:xfrm>
            <a:off x="3519431" y="607758"/>
            <a:ext cx="5410200" cy="2066819"/>
          </a:xfrm>
          <a:prstGeom prst="rect">
            <a:avLst/>
          </a:prstGeom>
        </p:spPr>
      </p:pic>
      <p:pic>
        <p:nvPicPr>
          <p:cNvPr id="6" name="Picture 5">
            <a:extLst>
              <a:ext uri="{FF2B5EF4-FFF2-40B4-BE49-F238E27FC236}">
                <a16:creationId xmlns:a16="http://schemas.microsoft.com/office/drawing/2014/main" id="{30B7B6CF-1690-C6F4-1712-ED4E56D421CE}"/>
              </a:ext>
            </a:extLst>
          </p:cNvPr>
          <p:cNvPicPr>
            <a:picLocks noChangeAspect="1"/>
          </p:cNvPicPr>
          <p:nvPr/>
        </p:nvPicPr>
        <p:blipFill>
          <a:blip r:embed="rId4"/>
          <a:stretch>
            <a:fillRect/>
          </a:stretch>
        </p:blipFill>
        <p:spPr>
          <a:xfrm>
            <a:off x="277368" y="2674577"/>
            <a:ext cx="8624831" cy="2161076"/>
          </a:xfrm>
          <a:prstGeom prst="rect">
            <a:avLst/>
          </a:prstGeom>
        </p:spPr>
      </p:pic>
      <p:sp>
        <p:nvSpPr>
          <p:cNvPr id="7" name="Rectangle: Rounded Corners 6">
            <a:extLst>
              <a:ext uri="{FF2B5EF4-FFF2-40B4-BE49-F238E27FC236}">
                <a16:creationId xmlns:a16="http://schemas.microsoft.com/office/drawing/2014/main" id="{6826577D-CDB4-A69D-E21C-262543E3CDCE}"/>
              </a:ext>
            </a:extLst>
          </p:cNvPr>
          <p:cNvSpPr/>
          <p:nvPr/>
        </p:nvSpPr>
        <p:spPr bwMode="auto">
          <a:xfrm>
            <a:off x="5257800" y="607758"/>
            <a:ext cx="1981200" cy="2066819"/>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92605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err="1"/>
              <a:t>murias</a:t>
            </a:r>
            <a:r>
              <a:rPr lang="en-US" sz="4000" dirty="0"/>
              <a:t>: </a:t>
            </a:r>
            <a:r>
              <a:rPr lang="en-US" sz="4000" u="sng" dirty="0">
                <a:solidFill>
                  <a:srgbClr val="FFFF99"/>
                </a:solidFill>
              </a:rPr>
              <a:t>ten thousand</a:t>
            </a:r>
            <a:r>
              <a:rPr lang="en-US" sz="4000" dirty="0"/>
              <a:t>, a myriad</a:t>
            </a:r>
          </a:p>
          <a:p>
            <a:pPr marL="0" indent="0">
              <a:buNone/>
            </a:pPr>
            <a:r>
              <a:rPr lang="en-US" sz="4000" dirty="0"/>
              <a:t>Phonetic Spelling: (moo-</a:t>
            </a:r>
            <a:r>
              <a:rPr lang="en-US" sz="4000" dirty="0" err="1"/>
              <a:t>ree</a:t>
            </a:r>
            <a:r>
              <a:rPr lang="en-US" sz="4000" dirty="0"/>
              <a:t>'-as)</a:t>
            </a:r>
          </a:p>
          <a:p>
            <a:pPr marL="0" indent="0">
              <a:buNone/>
            </a:pPr>
            <a:r>
              <a:rPr lang="en-US" sz="4000" dirty="0"/>
              <a:t>Definition: </a:t>
            </a:r>
            <a:r>
              <a:rPr lang="en-US" sz="4000" u="sng" dirty="0">
                <a:solidFill>
                  <a:srgbClr val="FFFF99"/>
                </a:solidFill>
              </a:rPr>
              <a:t>ten thousand</a:t>
            </a:r>
            <a:r>
              <a:rPr lang="en-US" sz="4000" dirty="0"/>
              <a:t>, a myriad</a:t>
            </a:r>
          </a:p>
          <a:p>
            <a:pPr marL="0" indent="0">
              <a:buNone/>
            </a:pPr>
            <a:r>
              <a:rPr lang="en-US" sz="4000" dirty="0"/>
              <a:t>Usage: a myriad, group of ten thousand, </a:t>
            </a:r>
            <a:r>
              <a:rPr lang="en-US" sz="4000" u="sng" dirty="0">
                <a:solidFill>
                  <a:srgbClr val="FFFF99"/>
                </a:solidFill>
              </a:rPr>
              <a:t>a ten thousand</a:t>
            </a:r>
            <a:r>
              <a:rPr lang="en-US" sz="4000" dirty="0"/>
              <a:t>.</a:t>
            </a:r>
          </a:p>
          <a:p>
            <a:pPr marL="0" indent="0">
              <a:buNone/>
            </a:pPr>
            <a:r>
              <a:rPr lang="en-US" sz="4000" u="sng" dirty="0">
                <a:solidFill>
                  <a:srgbClr val="FFFF99"/>
                </a:solidFill>
              </a:rPr>
              <a:t>strictly means "10,000"</a:t>
            </a:r>
            <a:r>
              <a:rPr lang="en-US" sz="4000" dirty="0"/>
              <a:t>; (figuratively) a number too large to count </a:t>
            </a:r>
          </a:p>
        </p:txBody>
      </p:sp>
    </p:spTree>
    <p:extLst>
      <p:ext uri="{BB962C8B-B14F-4D97-AF65-F5344CB8AC3E}">
        <p14:creationId xmlns:p14="http://schemas.microsoft.com/office/powerpoint/2010/main" val="238509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Acts 21.20</a:t>
            </a:r>
            <a:r>
              <a:rPr lang="en-US" sz="4000" dirty="0"/>
              <a:t> </a:t>
            </a:r>
            <a:r>
              <a:rPr lang="en-US" sz="4000" dirty="0">
                <a:solidFill>
                  <a:srgbClr val="FFFF99"/>
                </a:solidFill>
              </a:rPr>
              <a:t>ten</a:t>
            </a:r>
            <a:r>
              <a:rPr lang="en-US" sz="4000" u="dbl" dirty="0">
                <a:solidFill>
                  <a:srgbClr val="FFFF99"/>
                </a:solidFill>
              </a:rPr>
              <a:t>s</a:t>
            </a:r>
            <a:r>
              <a:rPr lang="en-US" sz="4000" dirty="0">
                <a:solidFill>
                  <a:srgbClr val="FFFF99"/>
                </a:solidFill>
              </a:rPr>
              <a:t> of thousands of believers there are among the Judeans</a:t>
            </a:r>
            <a:r>
              <a:rPr lang="en-US" sz="4000" dirty="0"/>
              <a:t>, and they are all zealots for the Torah.</a:t>
            </a:r>
          </a:p>
          <a:p>
            <a:pPr marL="0" indent="0">
              <a:buNone/>
            </a:pPr>
            <a:endParaRPr lang="en-US" sz="1000" dirty="0"/>
          </a:p>
          <a:p>
            <a:pPr marL="0" indent="0">
              <a:buNone/>
            </a:pPr>
            <a:r>
              <a:rPr lang="en-US" sz="4000" dirty="0"/>
              <a:t>“Tens” plural, so </a:t>
            </a:r>
            <a:r>
              <a:rPr lang="en-US" sz="4000" u="sng" dirty="0">
                <a:solidFill>
                  <a:srgbClr val="FFFF66"/>
                </a:solidFill>
              </a:rPr>
              <a:t>at least</a:t>
            </a:r>
            <a:r>
              <a:rPr lang="en-US" sz="4000" dirty="0"/>
              <a:t> 20,000, but maybe 30,000, 50,000 Jewish believers in </a:t>
            </a:r>
            <a:r>
              <a:rPr lang="en-US" sz="4000" dirty="0" err="1"/>
              <a:t>Messaih</a:t>
            </a:r>
            <a:r>
              <a:rPr lang="en-US" sz="4000" dirty="0"/>
              <a:t> in Jerusalem!</a:t>
            </a:r>
          </a:p>
        </p:txBody>
      </p:sp>
    </p:spTree>
    <p:extLst>
      <p:ext uri="{BB962C8B-B14F-4D97-AF65-F5344CB8AC3E}">
        <p14:creationId xmlns:p14="http://schemas.microsoft.com/office/powerpoint/2010/main" val="418272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Encyclopedia Judaica's article on "Population" states:</a:t>
            </a:r>
          </a:p>
          <a:p>
            <a:pPr marL="0" indent="0">
              <a:buNone/>
            </a:pPr>
            <a:r>
              <a:rPr lang="en-US" sz="4000" dirty="0"/>
              <a:t>"...a census of the Jewish population taken by Emperor Claudius in 48 C.E.... found no less than 6,944,000 Jews within the confines of the empire.</a:t>
            </a:r>
          </a:p>
        </p:txBody>
      </p:sp>
    </p:spTree>
    <p:extLst>
      <p:ext uri="{BB962C8B-B14F-4D97-AF65-F5344CB8AC3E}">
        <p14:creationId xmlns:p14="http://schemas.microsoft.com/office/powerpoint/2010/main" val="13030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68404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3800" dirty="0"/>
          </a:p>
          <a:p>
            <a:pPr marL="0" indent="0">
              <a:buNone/>
            </a:pPr>
            <a:endParaRPr lang="en-US" sz="3800" dirty="0"/>
          </a:p>
          <a:p>
            <a:pPr marL="0" indent="0">
              <a:buNone/>
            </a:pPr>
            <a:endParaRPr lang="en-US" sz="3800" dirty="0"/>
          </a:p>
          <a:p>
            <a:pPr marL="0" indent="0">
              <a:buNone/>
            </a:pPr>
            <a:r>
              <a:rPr lang="en-US" sz="3800" dirty="0"/>
              <a:t>Consider </a:t>
            </a:r>
            <a:r>
              <a:rPr lang="en-US" sz="3600" dirty="0"/>
              <a:t>Alexandria</a:t>
            </a:r>
            <a:r>
              <a:rPr lang="en-US" sz="3800" dirty="0"/>
              <a:t>, Egypt</a:t>
            </a:r>
          </a:p>
        </p:txBody>
      </p:sp>
      <p:pic>
        <p:nvPicPr>
          <p:cNvPr id="3" name="Picture 2">
            <a:extLst>
              <a:ext uri="{FF2B5EF4-FFF2-40B4-BE49-F238E27FC236}">
                <a16:creationId xmlns:a16="http://schemas.microsoft.com/office/drawing/2014/main" id="{4FACE3B0-783F-F04D-4A80-1845BC3EC8B3}"/>
              </a:ext>
            </a:extLst>
          </p:cNvPr>
          <p:cNvPicPr>
            <a:picLocks noChangeAspect="1"/>
          </p:cNvPicPr>
          <p:nvPr/>
        </p:nvPicPr>
        <p:blipFill>
          <a:blip r:embed="rId3"/>
          <a:stretch>
            <a:fillRect/>
          </a:stretch>
        </p:blipFill>
        <p:spPr>
          <a:xfrm>
            <a:off x="2988844" y="8808"/>
            <a:ext cx="6182588" cy="5134692"/>
          </a:xfrm>
          <a:prstGeom prst="rect">
            <a:avLst/>
          </a:prstGeom>
        </p:spPr>
      </p:pic>
    </p:spTree>
    <p:extLst>
      <p:ext uri="{BB962C8B-B14F-4D97-AF65-F5344CB8AC3E}">
        <p14:creationId xmlns:p14="http://schemas.microsoft.com/office/powerpoint/2010/main" val="106329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40% of the 500,000-1,000,000 inhabitants of Alexandria were Jews, so up to 400,000 Jews in Alexandria.</a:t>
            </a:r>
          </a:p>
          <a:p>
            <a:pPr marL="0" indent="0">
              <a:buNone/>
            </a:pPr>
            <a:r>
              <a:rPr lang="en-US" sz="4000" dirty="0"/>
              <a:t>The Jewish community in Jerusalem  </a:t>
            </a:r>
            <a:r>
              <a:rPr lang="en-US" sz="4000" b="1" dirty="0"/>
              <a:t>≤</a:t>
            </a:r>
            <a:r>
              <a:rPr lang="en-US" sz="4000" dirty="0"/>
              <a:t> Alexandria</a:t>
            </a:r>
          </a:p>
          <a:p>
            <a:pPr marL="0" indent="0">
              <a:buNone/>
            </a:pPr>
            <a:r>
              <a:rPr lang="en-US" sz="4000" u="sng" dirty="0">
                <a:solidFill>
                  <a:srgbClr val="FFFF99"/>
                </a:solidFill>
              </a:rPr>
              <a:t>So Jerusalem 400,000 max Jews.</a:t>
            </a:r>
          </a:p>
        </p:txBody>
      </p:sp>
    </p:spTree>
    <p:extLst>
      <p:ext uri="{BB962C8B-B14F-4D97-AF65-F5344CB8AC3E}">
        <p14:creationId xmlns:p14="http://schemas.microsoft.com/office/powerpoint/2010/main" val="11516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Twenty thousand, the minimum number of Messianic Jews, is 5% of 400,000, the maximum population of the city. Thus at least 5% of the Jews of Jerusalem were Messianic. </a:t>
            </a:r>
          </a:p>
        </p:txBody>
      </p:sp>
    </p:spTree>
    <p:extLst>
      <p:ext uri="{BB962C8B-B14F-4D97-AF65-F5344CB8AC3E}">
        <p14:creationId xmlns:p14="http://schemas.microsoft.com/office/powerpoint/2010/main" val="278297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5% of the world Jewish population was Messianic, we can deduce that there were at least 400,000 Messianic Jews alive in the world before the fall of Jerusalem.</a:t>
            </a:r>
          </a:p>
        </p:txBody>
      </p:sp>
    </p:spTree>
    <p:extLst>
      <p:ext uri="{BB962C8B-B14F-4D97-AF65-F5344CB8AC3E}">
        <p14:creationId xmlns:p14="http://schemas.microsoft.com/office/powerpoint/2010/main" val="322716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Today is Yom Kippur, the Day of Atonement.  </a:t>
            </a:r>
          </a:p>
          <a:p>
            <a:r>
              <a:rPr lang="en-US" sz="4000" dirty="0"/>
              <a:t>We look to deepen our own sense of walking in Messiah’s atonement.</a:t>
            </a:r>
          </a:p>
          <a:p>
            <a:r>
              <a:rPr lang="en-US" sz="4000" dirty="0"/>
              <a:t>We look to share His atonement with our loved ones, and  the Jewish people, and the Nations.   </a:t>
            </a:r>
          </a:p>
        </p:txBody>
      </p:sp>
    </p:spTree>
    <p:extLst>
      <p:ext uri="{BB962C8B-B14F-4D97-AF65-F5344CB8AC3E}">
        <p14:creationId xmlns:p14="http://schemas.microsoft.com/office/powerpoint/2010/main" val="240783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But there were many </a:t>
            </a:r>
            <a:r>
              <a:rPr lang="en-US" sz="4000" dirty="0" err="1"/>
              <a:t>muriades</a:t>
            </a:r>
            <a:r>
              <a:rPr lang="en-US" sz="4000" dirty="0"/>
              <a:t>, which must mean more than the minimum of 20,000. There could have been 30,000, 50,000 or more Messianic Jews in Jerusalem when </a:t>
            </a:r>
            <a:r>
              <a:rPr lang="en-US" sz="4000" dirty="0" err="1"/>
              <a:t>Sha'ul</a:t>
            </a:r>
            <a:r>
              <a:rPr lang="en-US" sz="4000" dirty="0"/>
              <a:t> arrived. </a:t>
            </a:r>
            <a:r>
              <a:rPr lang="en-US" sz="4000" u="sng" dirty="0">
                <a:solidFill>
                  <a:srgbClr val="FFFF99"/>
                </a:solidFill>
              </a:rPr>
              <a:t>In this case the world figure could well approach the million mark.</a:t>
            </a:r>
          </a:p>
        </p:txBody>
      </p:sp>
    </p:spTree>
    <p:extLst>
      <p:ext uri="{BB962C8B-B14F-4D97-AF65-F5344CB8AC3E}">
        <p14:creationId xmlns:p14="http://schemas.microsoft.com/office/powerpoint/2010/main" val="309635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And they are all zealots for the Torah. Not only were they Jews (not ex-Jews), but they behaved Jewishly, which means that they observed the Torah and were zealous for it. Their self-identification and their identification by others was as loyal Jews concerned for preserving the Jewish people.</a:t>
            </a:r>
          </a:p>
        </p:txBody>
      </p:sp>
    </p:spTree>
    <p:extLst>
      <p:ext uri="{BB962C8B-B14F-4D97-AF65-F5344CB8AC3E}">
        <p14:creationId xmlns:p14="http://schemas.microsoft.com/office/powerpoint/2010/main" val="416936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Yaakov, or James, the brother of the Lord, succeeded to the government of the Jerusalem community in conjunction with the other leaders. He has been called the Just (Tzaddik) </a:t>
            </a:r>
            <a:r>
              <a:rPr lang="en-US" sz="4000" u="sng" dirty="0">
                <a:solidFill>
                  <a:srgbClr val="FFFF99"/>
                </a:solidFill>
              </a:rPr>
              <a:t>by all from the time of our Savior to the present day</a:t>
            </a:r>
            <a:r>
              <a:rPr lang="en-US" sz="4000" dirty="0"/>
              <a:t>... The Scribes and Pharisees…said that there was danger that the whole people would be looking for Yeshua as the Messiah.</a:t>
            </a:r>
          </a:p>
        </p:txBody>
      </p:sp>
    </p:spTree>
    <p:extLst>
      <p:ext uri="{BB962C8B-B14F-4D97-AF65-F5344CB8AC3E}">
        <p14:creationId xmlns:p14="http://schemas.microsoft.com/office/powerpoint/2010/main" val="174243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there were up to a million Jewish believers in Yeshua as Messiah out of a [Roman] world Jewish population of 7 million, and reputable Messianic leaders [Yaakov] among them.</a:t>
            </a:r>
          </a:p>
        </p:txBody>
      </p:sp>
    </p:spTree>
    <p:extLst>
      <p:ext uri="{BB962C8B-B14F-4D97-AF65-F5344CB8AC3E}">
        <p14:creationId xmlns:p14="http://schemas.microsoft.com/office/powerpoint/2010/main" val="380986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A. Jewish people tend to think that the faith of Messiah was Gentile and foreign</a:t>
            </a:r>
            <a:r>
              <a:rPr lang="en-US" sz="4000" dirty="0"/>
              <a:t>.   </a:t>
            </a:r>
          </a:p>
          <a:p>
            <a:pPr marL="0" indent="0">
              <a:buNone/>
            </a:pPr>
            <a:r>
              <a:rPr lang="en-US" sz="4000" dirty="0"/>
              <a:t>1. Not so during the first century.</a:t>
            </a:r>
          </a:p>
          <a:p>
            <a:pPr marL="0" indent="0">
              <a:buNone/>
            </a:pPr>
            <a:r>
              <a:rPr lang="en-US" sz="4000" dirty="0"/>
              <a:t>2. Not so during Talmudic times.</a:t>
            </a:r>
          </a:p>
        </p:txBody>
      </p:sp>
    </p:spTree>
    <p:extLst>
      <p:ext uri="{BB962C8B-B14F-4D97-AF65-F5344CB8AC3E}">
        <p14:creationId xmlns:p14="http://schemas.microsoft.com/office/powerpoint/2010/main" val="261679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a:t>
            </a:r>
            <a:r>
              <a:rPr lang="en-US" sz="4000" dirty="0" err="1"/>
              <a:t>Bavli</a:t>
            </a:r>
            <a:r>
              <a:rPr lang="en-US" sz="4000" dirty="0"/>
              <a:t> [Babylonian Talmud] contains a number of writings that patently reference Yeshua; most, if not all of them, are disparaging. The primary rationale for such defamatory remarks is </a:t>
            </a:r>
            <a:r>
              <a:rPr lang="en-US" sz="3900" u="sng" dirty="0">
                <a:solidFill>
                  <a:srgbClr val="FFFF99"/>
                </a:solidFill>
              </a:rPr>
              <a:t>probably the number of Jews coming under the “spell” of the Brit </a:t>
            </a:r>
            <a:r>
              <a:rPr lang="en-US" sz="3900" u="sng" dirty="0" err="1">
                <a:solidFill>
                  <a:srgbClr val="FFFF99"/>
                </a:solidFill>
              </a:rPr>
              <a:t>Hadashah</a:t>
            </a:r>
            <a:r>
              <a:rPr lang="en-US" sz="3900" u="sng" dirty="0">
                <a:solidFill>
                  <a:srgbClr val="FFFF99"/>
                </a:solidFill>
              </a:rPr>
              <a:t> writings, </a:t>
            </a:r>
            <a:endParaRPr lang="en-US" sz="4000" u="sng" dirty="0">
              <a:solidFill>
                <a:srgbClr val="FFFF99"/>
              </a:solidFill>
            </a:endParaRPr>
          </a:p>
        </p:txBody>
      </p:sp>
    </p:spTree>
    <p:extLst>
      <p:ext uri="{BB962C8B-B14F-4D97-AF65-F5344CB8AC3E}">
        <p14:creationId xmlns:p14="http://schemas.microsoft.com/office/powerpoint/2010/main" val="350824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some of whom embraced Yeshua </a:t>
            </a:r>
            <a:r>
              <a:rPr lang="en-US" sz="4000" dirty="0"/>
              <a:t>and thereby presented a challenge to rabbinic authority. (There was even a handful of sages reported in the Talmud who were Yeshua followers.</a:t>
            </a:r>
          </a:p>
        </p:txBody>
      </p:sp>
    </p:spTree>
    <p:extLst>
      <p:ext uri="{BB962C8B-B14F-4D97-AF65-F5344CB8AC3E}">
        <p14:creationId xmlns:p14="http://schemas.microsoft.com/office/powerpoint/2010/main" val="414443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1. There is support for the contention that </a:t>
            </a:r>
            <a:r>
              <a:rPr lang="en-US" sz="4000" u="sng" dirty="0">
                <a:solidFill>
                  <a:srgbClr val="FFFF99"/>
                </a:solidFill>
              </a:rPr>
              <a:t>Nicodemus who came to Yeshua by night</a:t>
            </a:r>
            <a:r>
              <a:rPr lang="en-US" sz="4000" dirty="0">
                <a:solidFill>
                  <a:srgbClr val="FFFF99"/>
                </a:solidFill>
              </a:rPr>
              <a:t> </a:t>
            </a:r>
            <a:r>
              <a:rPr lang="en-US" sz="4000" dirty="0"/>
              <a:t>appears in the Talmud by the name Nicodemus (or </a:t>
            </a:r>
            <a:r>
              <a:rPr lang="en-US" sz="4000" dirty="0" err="1"/>
              <a:t>Nakdimon</a:t>
            </a:r>
            <a:r>
              <a:rPr lang="en-US" sz="4000" dirty="0"/>
              <a:t>) ben Gurion, who is a wealthy, righteous man, possessing miraculous powers.</a:t>
            </a:r>
          </a:p>
        </p:txBody>
      </p:sp>
    </p:spTree>
    <p:extLst>
      <p:ext uri="{BB962C8B-B14F-4D97-AF65-F5344CB8AC3E}">
        <p14:creationId xmlns:p14="http://schemas.microsoft.com/office/powerpoint/2010/main" val="351285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2. </a:t>
            </a:r>
            <a:r>
              <a:rPr lang="en-US" sz="4000" u="sng" dirty="0">
                <a:solidFill>
                  <a:srgbClr val="FFFF99"/>
                </a:solidFill>
              </a:rPr>
              <a:t>Shmuel </a:t>
            </a:r>
            <a:r>
              <a:rPr lang="en-US" sz="4000" u="sng" dirty="0" err="1">
                <a:solidFill>
                  <a:srgbClr val="FFFF99"/>
                </a:solidFill>
              </a:rPr>
              <a:t>HaKatan</a:t>
            </a:r>
            <a:r>
              <a:rPr lang="en-US" sz="4000" dirty="0"/>
              <a:t>, a 2nd-century rabbi, is credited with constructing the </a:t>
            </a:r>
            <a:r>
              <a:rPr lang="en-US" sz="4000" dirty="0" err="1"/>
              <a:t>birkat</a:t>
            </a:r>
            <a:r>
              <a:rPr lang="en-US" sz="4000" dirty="0"/>
              <a:t> </a:t>
            </a:r>
            <a:r>
              <a:rPr lang="en-US" sz="4000" dirty="0" err="1"/>
              <a:t>haminim</a:t>
            </a:r>
            <a:r>
              <a:rPr lang="en-US" sz="4000" dirty="0"/>
              <a:t>, a curse inserted in the </a:t>
            </a:r>
            <a:r>
              <a:rPr lang="en-US" sz="4000" dirty="0" err="1"/>
              <a:t>Shemoneh</a:t>
            </a:r>
            <a:r>
              <a:rPr lang="en-US" sz="4000" dirty="0"/>
              <a:t> </a:t>
            </a:r>
            <a:r>
              <a:rPr lang="en-US" sz="4000" dirty="0" err="1"/>
              <a:t>Esreh</a:t>
            </a:r>
            <a:r>
              <a:rPr lang="en-US" sz="4000" dirty="0"/>
              <a:t>. Shmuel </a:t>
            </a:r>
            <a:r>
              <a:rPr lang="en-US" sz="4000" dirty="0" err="1"/>
              <a:t>HaKatan</a:t>
            </a:r>
            <a:r>
              <a:rPr lang="en-US" sz="4000" dirty="0"/>
              <a:t> apparently refused to recite that curse, which he constructed, thereby raising suspicion that he was a min, an apostate, or even a Yeshua-follower. </a:t>
            </a:r>
          </a:p>
        </p:txBody>
      </p:sp>
    </p:spTree>
    <p:extLst>
      <p:ext uri="{BB962C8B-B14F-4D97-AF65-F5344CB8AC3E}">
        <p14:creationId xmlns:p14="http://schemas.microsoft.com/office/powerpoint/2010/main" val="299570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3. </a:t>
            </a:r>
            <a:r>
              <a:rPr lang="en-US" sz="4000" u="sng" dirty="0">
                <a:solidFill>
                  <a:srgbClr val="FFFF99"/>
                </a:solidFill>
              </a:rPr>
              <a:t>Ben </a:t>
            </a:r>
            <a:r>
              <a:rPr lang="en-US" sz="4000" u="sng" dirty="0" err="1">
                <a:solidFill>
                  <a:srgbClr val="FFFF99"/>
                </a:solidFill>
              </a:rPr>
              <a:t>Zoma</a:t>
            </a:r>
            <a:r>
              <a:rPr lang="en-US" sz="4000" u="sng" dirty="0">
                <a:solidFill>
                  <a:srgbClr val="FFFF99"/>
                </a:solidFill>
              </a:rPr>
              <a:t> </a:t>
            </a:r>
            <a:r>
              <a:rPr lang="en-US" sz="4000" dirty="0"/>
              <a:t>was a prominent 1st and 2nd century </a:t>
            </a:r>
            <a:r>
              <a:rPr lang="en-US" sz="4000" dirty="0" err="1"/>
              <a:t>tanna</a:t>
            </a:r>
            <a:r>
              <a:rPr lang="en-US" sz="4000" dirty="0"/>
              <a:t> who was adjudged as being “on the outside” by his peers. This brilliant sage appears in every Haggadah, and has “trinitarian” allusions based on an exegesis of a portion of </a:t>
            </a:r>
            <a:r>
              <a:rPr lang="en-US" sz="4000" dirty="0" err="1"/>
              <a:t>Bereshit</a:t>
            </a:r>
            <a:r>
              <a:rPr lang="en-US" sz="4000" dirty="0"/>
              <a:t> (Genesis), and cryptic comments about the virgin birth.</a:t>
            </a:r>
          </a:p>
        </p:txBody>
      </p:sp>
    </p:spTree>
    <p:extLst>
      <p:ext uri="{BB962C8B-B14F-4D97-AF65-F5344CB8AC3E}">
        <p14:creationId xmlns:p14="http://schemas.microsoft.com/office/powerpoint/2010/main" val="10246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91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Shmuel </a:t>
            </a:r>
            <a:r>
              <a:rPr lang="en-US" sz="4000" dirty="0" err="1"/>
              <a:t>Smadja</a:t>
            </a:r>
            <a:r>
              <a:rPr lang="en-US" sz="4000" dirty="0"/>
              <a:t> Messiah Conf. Tuesday July 5, 2022</a:t>
            </a:r>
          </a:p>
          <a:p>
            <a:pPr marL="0" indent="0">
              <a:buNone/>
            </a:pPr>
            <a:endParaRPr lang="en-US" sz="4000" dirty="0"/>
          </a:p>
          <a:p>
            <a:pPr marL="0" indent="0">
              <a:buNone/>
            </a:pPr>
            <a:r>
              <a:rPr lang="en-US" sz="2400" dirty="0"/>
              <a:t>https://youtu.be/RjUae4CMqE0?t=3414</a:t>
            </a:r>
          </a:p>
        </p:txBody>
      </p:sp>
      <p:pic>
        <p:nvPicPr>
          <p:cNvPr id="3" name="Picture 2">
            <a:extLst>
              <a:ext uri="{FF2B5EF4-FFF2-40B4-BE49-F238E27FC236}">
                <a16:creationId xmlns:a16="http://schemas.microsoft.com/office/drawing/2014/main" id="{AFD712EB-65A2-791F-9F72-91CBD2EA11C6}"/>
              </a:ext>
            </a:extLst>
          </p:cNvPr>
          <p:cNvPicPr>
            <a:picLocks noChangeAspect="1"/>
          </p:cNvPicPr>
          <p:nvPr/>
        </p:nvPicPr>
        <p:blipFill>
          <a:blip r:embed="rId3"/>
          <a:stretch>
            <a:fillRect/>
          </a:stretch>
        </p:blipFill>
        <p:spPr>
          <a:xfrm>
            <a:off x="4572000" y="38099"/>
            <a:ext cx="4398579" cy="5143500"/>
          </a:xfrm>
          <a:prstGeom prst="rect">
            <a:avLst/>
          </a:prstGeom>
        </p:spPr>
      </p:pic>
    </p:spTree>
    <p:extLst>
      <p:ext uri="{BB962C8B-B14F-4D97-AF65-F5344CB8AC3E}">
        <p14:creationId xmlns:p14="http://schemas.microsoft.com/office/powerpoint/2010/main" val="394107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4. </a:t>
            </a:r>
            <a:r>
              <a:rPr lang="en-US" sz="4000" u="sng" dirty="0">
                <a:solidFill>
                  <a:srgbClr val="FFFF99"/>
                </a:solidFill>
              </a:rPr>
              <a:t>Eleazar ben </a:t>
            </a:r>
            <a:r>
              <a:rPr lang="en-US" sz="4000" u="sng" dirty="0" err="1">
                <a:solidFill>
                  <a:srgbClr val="FFFF99"/>
                </a:solidFill>
              </a:rPr>
              <a:t>Dama</a:t>
            </a:r>
            <a:r>
              <a:rPr lang="en-US" sz="4000" u="sng" dirty="0">
                <a:solidFill>
                  <a:srgbClr val="FFFF99"/>
                </a:solidFill>
              </a:rPr>
              <a:t> </a:t>
            </a:r>
            <a:r>
              <a:rPr lang="en-US" sz="4000" dirty="0"/>
              <a:t>at the beginning of the 2nd century was bitten by a poisonous snake. Jacob of </a:t>
            </a:r>
            <a:r>
              <a:rPr lang="en-US" sz="4000" dirty="0" err="1"/>
              <a:t>Kefar</a:t>
            </a:r>
            <a:r>
              <a:rPr lang="en-US" sz="4000" dirty="0"/>
              <a:t>, a Yeshua-follower, offered to heal him by invoking the name of </a:t>
            </a:r>
            <a:r>
              <a:rPr lang="en-US" sz="4000" dirty="0" err="1"/>
              <a:t>Yeshu</a:t>
            </a:r>
            <a:r>
              <a:rPr lang="en-US" sz="4000" dirty="0"/>
              <a:t> ben </a:t>
            </a:r>
            <a:r>
              <a:rPr lang="en-US" sz="4000" dirty="0" err="1"/>
              <a:t>Pandera</a:t>
            </a:r>
            <a:r>
              <a:rPr lang="en-US" sz="4000" dirty="0"/>
              <a:t>, a pseudo-name of Yeshua.  Eleazar consented to the offer.</a:t>
            </a:r>
          </a:p>
        </p:txBody>
      </p:sp>
    </p:spTree>
    <p:extLst>
      <p:ext uri="{BB962C8B-B14F-4D97-AF65-F5344CB8AC3E}">
        <p14:creationId xmlns:p14="http://schemas.microsoft.com/office/powerpoint/2010/main" val="1099726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4. </a:t>
            </a:r>
            <a:r>
              <a:rPr lang="en-US" sz="4000" u="sng" dirty="0">
                <a:solidFill>
                  <a:srgbClr val="FFFF99"/>
                </a:solidFill>
              </a:rPr>
              <a:t>Eliezer ben Hyrcanus</a:t>
            </a:r>
            <a:r>
              <a:rPr lang="en-US" sz="4000" dirty="0">
                <a:solidFill>
                  <a:srgbClr val="FFFF99"/>
                </a:solidFill>
              </a:rPr>
              <a:t> </a:t>
            </a:r>
            <a:r>
              <a:rPr lang="en-US" sz="4000" dirty="0"/>
              <a:t>was a </a:t>
            </a:r>
            <a:r>
              <a:rPr lang="en-US" sz="4000" dirty="0" err="1"/>
              <a:t>mishnaic</a:t>
            </a:r>
            <a:r>
              <a:rPr lang="en-US" sz="4000" dirty="0"/>
              <a:t> sage was assigned the name Eliezer </a:t>
            </a:r>
            <a:r>
              <a:rPr lang="en-US" sz="4000" dirty="0" err="1"/>
              <a:t>haGadol</a:t>
            </a:r>
            <a:r>
              <a:rPr lang="en-US" sz="4000" dirty="0"/>
              <a:t> (the Great). He is one of the most cited rabbis in the Mishnah and considered to be a giant in scholarship. He was a member of the Sanhedrin and had his own academy at Lydda where a number of prominent students studied, including </a:t>
            </a:r>
            <a:r>
              <a:rPr lang="en-US" sz="4000" dirty="0" err="1"/>
              <a:t>Akiva</a:t>
            </a:r>
            <a:r>
              <a:rPr lang="en-US" sz="4000" dirty="0"/>
              <a:t>.</a:t>
            </a:r>
          </a:p>
        </p:txBody>
      </p:sp>
    </p:spTree>
    <p:extLst>
      <p:ext uri="{BB962C8B-B14F-4D97-AF65-F5344CB8AC3E}">
        <p14:creationId xmlns:p14="http://schemas.microsoft.com/office/powerpoint/2010/main" val="88180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Once in </a:t>
            </a:r>
            <a:r>
              <a:rPr lang="en-US" sz="4000" dirty="0" err="1"/>
              <a:t>Sepphoris</a:t>
            </a:r>
            <a:r>
              <a:rPr lang="en-US" sz="4000" dirty="0"/>
              <a:t> he met a disciple of Yeshua who communicated to him a </a:t>
            </a:r>
            <a:r>
              <a:rPr lang="en-US" sz="4000" dirty="0" err="1"/>
              <a:t>halakhah</a:t>
            </a:r>
            <a:r>
              <a:rPr lang="en-US" sz="4000" dirty="0"/>
              <a:t> in the name of Ben </a:t>
            </a:r>
            <a:r>
              <a:rPr lang="en-US" sz="4000" dirty="0" err="1"/>
              <a:t>Pandera</a:t>
            </a:r>
            <a:r>
              <a:rPr lang="en-US" sz="4000" dirty="0"/>
              <a:t>, a pseudo-name of Yeshua. He admitted that he listened to him and found pleasure hearing it. </a:t>
            </a:r>
          </a:p>
        </p:txBody>
      </p:sp>
    </p:spTree>
    <p:extLst>
      <p:ext uri="{BB962C8B-B14F-4D97-AF65-F5344CB8AC3E}">
        <p14:creationId xmlns:p14="http://schemas.microsoft.com/office/powerpoint/2010/main" val="104412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5. Shimon </a:t>
            </a:r>
            <a:r>
              <a:rPr lang="en-US" sz="4000" dirty="0" err="1"/>
              <a:t>Kefa</a:t>
            </a:r>
            <a:endParaRPr lang="en-US" sz="4000" dirty="0"/>
          </a:p>
          <a:p>
            <a:pPr marL="0" indent="0">
              <a:buNone/>
            </a:pPr>
            <a:r>
              <a:rPr lang="en-US" sz="4000" dirty="0"/>
              <a:t>Rabbi Yehuda </a:t>
            </a:r>
            <a:r>
              <a:rPr lang="en-US" sz="4000" dirty="0" err="1"/>
              <a:t>HaChasid</a:t>
            </a:r>
            <a:r>
              <a:rPr lang="en-US" sz="4000" dirty="0"/>
              <a:t>, who lived from 1150 to 1217 CE. He wrote a document entitled </a:t>
            </a:r>
            <a:r>
              <a:rPr lang="en-US" sz="4000" dirty="0" err="1"/>
              <a:t>Sefer</a:t>
            </a:r>
            <a:r>
              <a:rPr lang="en-US" sz="4000" dirty="0"/>
              <a:t> Chasidim that often dealt with the issues of Jewish-Christian relations in his day. In section 191, he writes: [Simon] Peter… was a righteous man [a tzaddik],</a:t>
            </a:r>
          </a:p>
        </p:txBody>
      </p:sp>
    </p:spTree>
    <p:extLst>
      <p:ext uri="{BB962C8B-B14F-4D97-AF65-F5344CB8AC3E}">
        <p14:creationId xmlns:p14="http://schemas.microsoft.com/office/powerpoint/2010/main" val="2244633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err="1"/>
              <a:t>Rashi’s</a:t>
            </a:r>
            <a:r>
              <a:rPr lang="en-US" sz="4000" dirty="0"/>
              <a:t> grandson, </a:t>
            </a:r>
            <a:r>
              <a:rPr lang="en-US" sz="4000" dirty="0" err="1"/>
              <a:t>Rabbeinu</a:t>
            </a:r>
            <a:r>
              <a:rPr lang="en-US" sz="4000" dirty="0"/>
              <a:t> Tam, cites a midrash that also speaks highly of Peter in his </a:t>
            </a:r>
            <a:r>
              <a:rPr lang="en-US" sz="4000" dirty="0" err="1"/>
              <a:t>Otzar</a:t>
            </a:r>
            <a:r>
              <a:rPr lang="en-US" sz="4000" dirty="0"/>
              <a:t> </a:t>
            </a:r>
            <a:r>
              <a:rPr lang="en-US" sz="4000" dirty="0" err="1"/>
              <a:t>HaMidrashim</a:t>
            </a:r>
            <a:r>
              <a:rPr lang="en-US" sz="4000" dirty="0"/>
              <a:t>. In this encyclopedia of traditional midrashim, he records a lengthy legend about Simon Peter in which it is said that Peter "was the leader of the poets, and... was granted great wisdom.</a:t>
            </a:r>
          </a:p>
        </p:txBody>
      </p:sp>
    </p:spTree>
    <p:extLst>
      <p:ext uri="{BB962C8B-B14F-4D97-AF65-F5344CB8AC3E}">
        <p14:creationId xmlns:p14="http://schemas.microsoft.com/office/powerpoint/2010/main" val="4135710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prayer allegedly written by Peter is called </a:t>
            </a:r>
            <a:r>
              <a:rPr lang="en-US" sz="4000" dirty="0" err="1"/>
              <a:t>Nishmat</a:t>
            </a:r>
            <a:r>
              <a:rPr lang="en-US" sz="4000" dirty="0"/>
              <a:t> ("Soul of"), which opens with the words, "The soul of every living being will bless your name.“ This beautiful hymn is recited every Shabbat morning</a:t>
            </a:r>
          </a:p>
        </p:txBody>
      </p:sp>
    </p:spTree>
    <p:extLst>
      <p:ext uri="{BB962C8B-B14F-4D97-AF65-F5344CB8AC3E}">
        <p14:creationId xmlns:p14="http://schemas.microsoft.com/office/powerpoint/2010/main" val="1238231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Another prayer that has traditional support for Peter’s authorship is called Eten </a:t>
            </a:r>
            <a:r>
              <a:rPr lang="en-US" sz="4000" dirty="0" err="1"/>
              <a:t>Tehillah</a:t>
            </a:r>
            <a:r>
              <a:rPr lang="en-US" sz="4000" dirty="0"/>
              <a:t>, ("I shall give praise"). The Machzor </a:t>
            </a:r>
            <a:r>
              <a:rPr lang="en-US" sz="4000" dirty="0" err="1"/>
              <a:t>Vitri</a:t>
            </a:r>
            <a:r>
              <a:rPr lang="en-US" sz="4000" dirty="0"/>
              <a:t> states:</a:t>
            </a:r>
          </a:p>
          <a:p>
            <a:pPr marL="0" indent="0">
              <a:buNone/>
            </a:pPr>
            <a:r>
              <a:rPr lang="en-US" sz="4000" dirty="0"/>
              <a:t>Since the days of Shimon </a:t>
            </a:r>
            <a:r>
              <a:rPr lang="en-US" sz="4000" dirty="0" err="1"/>
              <a:t>Kefa</a:t>
            </a:r>
            <a:r>
              <a:rPr lang="en-US" sz="4000" dirty="0"/>
              <a:t> who established an order [of service for] Yom Kippur, Eten </a:t>
            </a:r>
            <a:r>
              <a:rPr lang="en-US" sz="4000" dirty="0" err="1"/>
              <a:t>Tehillah</a:t>
            </a:r>
            <a:r>
              <a:rPr lang="en-US" sz="4000" dirty="0"/>
              <a:t>.</a:t>
            </a:r>
          </a:p>
        </p:txBody>
      </p:sp>
    </p:spTree>
    <p:extLst>
      <p:ext uri="{BB962C8B-B14F-4D97-AF65-F5344CB8AC3E}">
        <p14:creationId xmlns:p14="http://schemas.microsoft.com/office/powerpoint/2010/main" val="3334017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095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300" u="sng" dirty="0">
                <a:solidFill>
                  <a:srgbClr val="FFFF99"/>
                </a:solidFill>
              </a:rPr>
              <a:t>A. Jewish people tend to think that the faith of Messiah was Gentile and foreign</a:t>
            </a:r>
            <a:r>
              <a:rPr lang="en-US" sz="4000" dirty="0"/>
              <a:t>.  </a:t>
            </a:r>
          </a:p>
          <a:p>
            <a:pPr marL="0" indent="0">
              <a:buNone/>
            </a:pPr>
            <a:r>
              <a:rPr lang="en-US" sz="4000" dirty="0"/>
              <a:t>1. Not so during the first century. </a:t>
            </a:r>
          </a:p>
          <a:p>
            <a:pPr marL="0" indent="0">
              <a:buNone/>
            </a:pPr>
            <a:r>
              <a:rPr lang="en-US" sz="4000" dirty="0"/>
              <a:t>2. Not so during Talmudic times.</a:t>
            </a:r>
          </a:p>
          <a:p>
            <a:pPr marL="0" indent="0">
              <a:buNone/>
            </a:pPr>
            <a:r>
              <a:rPr lang="en-US" sz="4000" dirty="0"/>
              <a:t>3. Not so in modern times.</a:t>
            </a:r>
          </a:p>
          <a:p>
            <a:pPr marL="0" indent="0">
              <a:buNone/>
            </a:pPr>
            <a:r>
              <a:rPr lang="en-US" sz="4000" dirty="0"/>
              <a:t>Ruth Fleischer: 500,000 European government  documented baptisms in the 1800s.</a:t>
            </a:r>
          </a:p>
        </p:txBody>
      </p:sp>
    </p:spTree>
    <p:extLst>
      <p:ext uri="{BB962C8B-B14F-4D97-AF65-F5344CB8AC3E}">
        <p14:creationId xmlns:p14="http://schemas.microsoft.com/office/powerpoint/2010/main" val="1473963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Enigmatic </a:t>
            </a:r>
            <a:r>
              <a:rPr lang="en-US" sz="4000" dirty="0" err="1"/>
              <a:t>Yinnon</a:t>
            </a:r>
            <a:r>
              <a:rPr lang="en-US" sz="4000" dirty="0"/>
              <a:t> Prayer</a:t>
            </a:r>
          </a:p>
        </p:txBody>
      </p:sp>
    </p:spTree>
    <p:extLst>
      <p:ext uri="{BB962C8B-B14F-4D97-AF65-F5344CB8AC3E}">
        <p14:creationId xmlns:p14="http://schemas.microsoft.com/office/powerpoint/2010/main" val="1230010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B. Embedded prayers</a:t>
            </a:r>
            <a:r>
              <a:rPr lang="en-US" sz="4000" dirty="0"/>
              <a:t>:</a:t>
            </a:r>
          </a:p>
          <a:p>
            <a:pPr marL="0" indent="0">
              <a:buNone/>
            </a:pPr>
            <a:r>
              <a:rPr lang="en-US" sz="4000" dirty="0"/>
              <a:t>The longest and most intense of the Yom Kippur services is called </a:t>
            </a:r>
            <a:r>
              <a:rPr lang="en-US" sz="4000" dirty="0" err="1"/>
              <a:t>Mussaf</a:t>
            </a:r>
            <a:r>
              <a:rPr lang="en-US" sz="4000" dirty="0"/>
              <a:t>. It corresponds to the additional sacrificial offerings that were brought in the days of the Temple (see Numbers 29:7-11).</a:t>
            </a:r>
          </a:p>
        </p:txBody>
      </p:sp>
    </p:spTree>
    <p:extLst>
      <p:ext uri="{BB962C8B-B14F-4D97-AF65-F5344CB8AC3E}">
        <p14:creationId xmlns:p14="http://schemas.microsoft.com/office/powerpoint/2010/main" val="386942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Kefa</a:t>
            </a:r>
            <a:r>
              <a:rPr lang="en-US" sz="4000" baseline="30000" dirty="0"/>
              <a:t> 3.15 </a:t>
            </a:r>
            <a:r>
              <a:rPr lang="en-US" sz="4000" dirty="0"/>
              <a:t>Acknowledge the Messiah as holy, as Lord in your hearts; while </a:t>
            </a:r>
            <a:r>
              <a:rPr lang="en-US" sz="4000" dirty="0">
                <a:solidFill>
                  <a:srgbClr val="FFFF99"/>
                </a:solidFill>
              </a:rPr>
              <a:t>remaining always ready to give a reasoned answer </a:t>
            </a:r>
            <a:r>
              <a:rPr lang="en-US" sz="4000" dirty="0"/>
              <a:t>to anyone who asks you to explain the hope you have in you — yet with humility and fear,</a:t>
            </a:r>
          </a:p>
        </p:txBody>
      </p:sp>
    </p:spTree>
    <p:extLst>
      <p:ext uri="{BB962C8B-B14F-4D97-AF65-F5344CB8AC3E}">
        <p14:creationId xmlns:p14="http://schemas.microsoft.com/office/powerpoint/2010/main" val="3258845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intensity of </a:t>
            </a:r>
            <a:r>
              <a:rPr lang="en-US" sz="4000" dirty="0" err="1"/>
              <a:t>Mussaf</a:t>
            </a:r>
            <a:r>
              <a:rPr lang="en-US" sz="4000" dirty="0"/>
              <a:t> reaches its most climactic moment at the prayer called the Kedushah, in which we raise our voices in concert with the angelic multitudes who constantly surround God throne, crying, “Holy, holy, holy!” Thus we sanctify God’s name on earth just as it is sanctified by the angels in heaven.</a:t>
            </a:r>
          </a:p>
        </p:txBody>
      </p:sp>
    </p:spTree>
    <p:extLst>
      <p:ext uri="{BB962C8B-B14F-4D97-AF65-F5344CB8AC3E}">
        <p14:creationId xmlns:p14="http://schemas.microsoft.com/office/powerpoint/2010/main" val="4018203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latin typeface="CoppeTMed" pitchFamily="2" charset="0"/>
              </a:rPr>
              <a:t>Before He created anything,</a:t>
            </a:r>
          </a:p>
          <a:p>
            <a:pPr marL="0" indent="0">
              <a:buNone/>
            </a:pPr>
            <a:r>
              <a:rPr lang="en-US" sz="4000" dirty="0">
                <a:latin typeface="CoppeTMed" pitchFamily="2" charset="0"/>
              </a:rPr>
              <a:t>He established His dwelling,</a:t>
            </a:r>
          </a:p>
          <a:p>
            <a:pPr marL="0" indent="0">
              <a:buNone/>
            </a:pPr>
            <a:r>
              <a:rPr lang="en-US" sz="4000" dirty="0">
                <a:latin typeface="CoppeTMed" pitchFamily="2" charset="0"/>
              </a:rPr>
              <a:t>The temple and</a:t>
            </a:r>
            <a:r>
              <a:rPr lang="he-IL" sz="4800" b="1" dirty="0">
                <a:latin typeface="CoppeTMed" pitchFamily="2" charset="0"/>
                <a:cs typeface="David" panose="020E0502060401010101" pitchFamily="34" charset="-79"/>
              </a:rPr>
              <a:t>יִנּוֹן </a:t>
            </a:r>
            <a:r>
              <a:rPr lang="en-US" sz="4800" b="1" dirty="0">
                <a:latin typeface="CoppeTMed" pitchFamily="2" charset="0"/>
                <a:cs typeface="David" panose="020E0502060401010101" pitchFamily="34" charset="-79"/>
              </a:rPr>
              <a:t> </a:t>
            </a:r>
            <a:r>
              <a:rPr lang="en-US" sz="4000" dirty="0" err="1">
                <a:latin typeface="CoppeTMed" pitchFamily="2" charset="0"/>
              </a:rPr>
              <a:t>Yinnon</a:t>
            </a:r>
            <a:r>
              <a:rPr lang="en-US" sz="4000" dirty="0">
                <a:latin typeface="CoppeTMed" pitchFamily="2" charset="0"/>
              </a:rPr>
              <a:t>.</a:t>
            </a:r>
          </a:p>
          <a:p>
            <a:pPr marL="0" indent="0">
              <a:buNone/>
            </a:pPr>
            <a:endParaRPr lang="en-US" sz="1800" dirty="0"/>
          </a:p>
          <a:p>
            <a:pPr marL="0" indent="0">
              <a:buNone/>
            </a:pPr>
            <a:r>
              <a:rPr lang="en-US" sz="4000" dirty="0"/>
              <a:t>What?  </a:t>
            </a:r>
          </a:p>
          <a:p>
            <a:pPr marL="0" indent="0">
              <a:buNone/>
            </a:pPr>
            <a:r>
              <a:rPr lang="en-US" sz="4000" dirty="0" err="1"/>
              <a:t>T’hillim</a:t>
            </a:r>
            <a:r>
              <a:rPr lang="en-US" sz="4000" dirty="0"/>
              <a:t> / Ps 72.17 is the only ONE occurrence of this word in all the Tanakh [Hebrew Bible].</a:t>
            </a:r>
            <a:endParaRPr lang="he-IL" sz="4000" dirty="0"/>
          </a:p>
          <a:p>
            <a:pPr marL="0" indent="0">
              <a:buNone/>
            </a:pPr>
            <a:endParaRPr lang="en-US" sz="4000" dirty="0"/>
          </a:p>
        </p:txBody>
      </p:sp>
    </p:spTree>
    <p:extLst>
      <p:ext uri="{BB962C8B-B14F-4D97-AF65-F5344CB8AC3E}">
        <p14:creationId xmlns:p14="http://schemas.microsoft.com/office/powerpoint/2010/main" val="461223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Context of Ps 72</a:t>
            </a:r>
          </a:p>
        </p:txBody>
      </p:sp>
    </p:spTree>
    <p:extLst>
      <p:ext uri="{BB962C8B-B14F-4D97-AF65-F5344CB8AC3E}">
        <p14:creationId xmlns:p14="http://schemas.microsoft.com/office/powerpoint/2010/main" val="2185316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72.1 </a:t>
            </a:r>
            <a:r>
              <a:rPr lang="en-US" sz="4000" dirty="0"/>
              <a:t>Give the king Your judgments, O God, and Your righteousness to the king’s son.</a:t>
            </a:r>
          </a:p>
          <a:p>
            <a:pPr marL="0" indent="0">
              <a:buNone/>
            </a:pPr>
            <a:r>
              <a:rPr lang="en-US" sz="4000" baseline="30000" dirty="0"/>
              <a:t>6-8</a:t>
            </a:r>
            <a:r>
              <a:rPr lang="en-US" sz="4000" dirty="0"/>
              <a:t> May he be like rain falling on a mown field, like showers watering the ground. Let the righteous flourish in his days.</a:t>
            </a:r>
          </a:p>
        </p:txBody>
      </p:sp>
    </p:spTree>
    <p:extLst>
      <p:ext uri="{BB962C8B-B14F-4D97-AF65-F5344CB8AC3E}">
        <p14:creationId xmlns:p14="http://schemas.microsoft.com/office/powerpoint/2010/main" val="4138908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72.6-8</a:t>
            </a:r>
            <a:r>
              <a:rPr lang="en-US" sz="4000" dirty="0"/>
              <a:t> Let shalom abound </a:t>
            </a:r>
            <a:r>
              <a:rPr lang="en-US" sz="4000" u="sng" dirty="0">
                <a:solidFill>
                  <a:srgbClr val="FFFF99"/>
                </a:solidFill>
              </a:rPr>
              <a:t>till the moon is no more</a:t>
            </a:r>
            <a:r>
              <a:rPr lang="en-US" sz="4000" dirty="0"/>
              <a:t>. May he have dominion from sea to sea, and from the River to the ends of the earth.</a:t>
            </a:r>
          </a:p>
        </p:txBody>
      </p:sp>
    </p:spTree>
    <p:extLst>
      <p:ext uri="{BB962C8B-B14F-4D97-AF65-F5344CB8AC3E}">
        <p14:creationId xmlns:p14="http://schemas.microsoft.com/office/powerpoint/2010/main" val="1330158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T’hillim</a:t>
            </a:r>
            <a:r>
              <a:rPr lang="en-US" sz="4000" baseline="30000" dirty="0"/>
              <a:t>/Ps. 72.17</a:t>
            </a:r>
            <a:r>
              <a:rPr lang="en-US" sz="4000" dirty="0"/>
              <a:t> </a:t>
            </a:r>
            <a:r>
              <a:rPr lang="en-US" sz="4000" baseline="30000" dirty="0"/>
              <a:t>TLV </a:t>
            </a:r>
            <a:r>
              <a:rPr lang="en-US" sz="4000" dirty="0"/>
              <a:t> May his </a:t>
            </a:r>
            <a:r>
              <a:rPr lang="en-US" sz="4000" dirty="0">
                <a:solidFill>
                  <a:srgbClr val="FFFF66"/>
                </a:solidFill>
              </a:rPr>
              <a:t>name endure forever.</a:t>
            </a:r>
            <a:r>
              <a:rPr lang="en-US" sz="4000" dirty="0"/>
              <a:t> May his name </a:t>
            </a:r>
            <a:r>
              <a:rPr lang="en-US" sz="4000" dirty="0">
                <a:solidFill>
                  <a:srgbClr val="FFFF99"/>
                </a:solidFill>
              </a:rPr>
              <a:t>increase</a:t>
            </a:r>
            <a:r>
              <a:rPr lang="en-US" sz="4000" dirty="0"/>
              <a:t> before the sun, </a:t>
            </a:r>
          </a:p>
          <a:p>
            <a:pPr marL="0" indent="0" algn="r" rtl="1">
              <a:buNone/>
            </a:pPr>
            <a:r>
              <a:rPr lang="he-IL" sz="4800" b="1" dirty="0">
                <a:latin typeface="David" panose="020E0502060401010101" pitchFamily="34" charset="-79"/>
                <a:cs typeface="David" panose="020E0502060401010101" pitchFamily="34" charset="-79"/>
              </a:rPr>
              <a:t>יְהִי שְׁמוֹ לְעוֹלָם לִפְנֵי-שֶׁמֶשׁ, </a:t>
            </a:r>
            <a:r>
              <a:rPr lang="he-IL" sz="4800" b="1" dirty="0">
                <a:solidFill>
                  <a:srgbClr val="FFFF66"/>
                </a:solidFill>
                <a:latin typeface="David" panose="020E0502060401010101" pitchFamily="34" charset="-79"/>
                <a:cs typeface="David" panose="020E0502060401010101" pitchFamily="34" charset="-79"/>
              </a:rPr>
              <a:t>יִנּוֹן</a:t>
            </a:r>
            <a:r>
              <a:rPr lang="en-US" sz="4800" b="1" dirty="0">
                <a:solidFill>
                  <a:srgbClr val="FFFF66"/>
                </a:solidFill>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שְׁמוֹ:</a:t>
            </a:r>
            <a:endParaRPr lang="en-US" sz="4000" dirty="0"/>
          </a:p>
          <a:p>
            <a:pPr marL="0" indent="0" algn="l">
              <a:buNone/>
            </a:pPr>
            <a:r>
              <a:rPr lang="en-US" sz="4000" baseline="30000" dirty="0"/>
              <a:t>CJB </a:t>
            </a:r>
            <a:r>
              <a:rPr lang="en-US" sz="4000" dirty="0"/>
              <a:t>May his name endure forever,</a:t>
            </a:r>
          </a:p>
          <a:p>
            <a:pPr marL="0" indent="0" algn="l">
              <a:buNone/>
            </a:pPr>
            <a:r>
              <a:rPr lang="en-US" sz="4000" dirty="0"/>
              <a:t>his name, </a:t>
            </a:r>
            <a:r>
              <a:rPr lang="en-US" sz="4000" dirty="0" err="1">
                <a:solidFill>
                  <a:srgbClr val="FFFF99"/>
                </a:solidFill>
              </a:rPr>
              <a:t>Yinnon</a:t>
            </a:r>
            <a:r>
              <a:rPr lang="en-US" sz="4000" dirty="0"/>
              <a:t>, as long as the sun.</a:t>
            </a:r>
          </a:p>
          <a:p>
            <a:pPr marL="0" indent="0">
              <a:buNone/>
            </a:pPr>
            <a:endParaRPr lang="en-US" sz="4000" dirty="0"/>
          </a:p>
        </p:txBody>
      </p:sp>
      <p:sp>
        <p:nvSpPr>
          <p:cNvPr id="2" name="Rectangle: Rounded Corners 1">
            <a:extLst>
              <a:ext uri="{FF2B5EF4-FFF2-40B4-BE49-F238E27FC236}">
                <a16:creationId xmlns:a16="http://schemas.microsoft.com/office/drawing/2014/main" id="{AAD4A0D4-33FB-C629-24BB-93E43ECF642F}"/>
              </a:ext>
            </a:extLst>
          </p:cNvPr>
          <p:cNvSpPr/>
          <p:nvPr/>
        </p:nvSpPr>
        <p:spPr bwMode="auto">
          <a:xfrm>
            <a:off x="5334000" y="895350"/>
            <a:ext cx="21336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B2343A37-6E8F-B7D8-E2D7-680B2A616A37}"/>
              </a:ext>
            </a:extLst>
          </p:cNvPr>
          <p:cNvSpPr/>
          <p:nvPr/>
        </p:nvSpPr>
        <p:spPr bwMode="auto">
          <a:xfrm>
            <a:off x="2133600" y="2190750"/>
            <a:ext cx="858175"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BA9C867D-6B05-454A-896D-C61A7E4D5D1A}"/>
              </a:ext>
            </a:extLst>
          </p:cNvPr>
          <p:cNvSpPr/>
          <p:nvPr/>
        </p:nvSpPr>
        <p:spPr bwMode="auto">
          <a:xfrm>
            <a:off x="2514600" y="3561795"/>
            <a:ext cx="17526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E56C641-7DBA-D85E-25DC-02E16BBD99D0}"/>
              </a:ext>
            </a:extLst>
          </p:cNvPr>
          <p:cNvCxnSpPr/>
          <p:nvPr/>
        </p:nvCxnSpPr>
        <p:spPr bwMode="auto">
          <a:xfrm flipH="1">
            <a:off x="2991775" y="1504950"/>
            <a:ext cx="2342225" cy="7620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D4C5D885-6198-1EEB-E55A-026D0AF57413}"/>
              </a:ext>
            </a:extLst>
          </p:cNvPr>
          <p:cNvCxnSpPr/>
          <p:nvPr/>
        </p:nvCxnSpPr>
        <p:spPr bwMode="auto">
          <a:xfrm flipH="1" flipV="1">
            <a:off x="2991775" y="2800350"/>
            <a:ext cx="152400" cy="761445"/>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48046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534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en-US" sz="4400" baseline="30000" dirty="0" err="1"/>
              <a:t>T’hillim</a:t>
            </a:r>
            <a:r>
              <a:rPr lang="en-US" sz="4400" baseline="30000" dirty="0"/>
              <a:t>/Ps. 72.17</a:t>
            </a:r>
            <a:r>
              <a:rPr lang="he-IL" sz="4400" b="1" dirty="0">
                <a:latin typeface="David" panose="020E0502060401010101" pitchFamily="34" charset="-79"/>
                <a:cs typeface="David" panose="020E0502060401010101" pitchFamily="34" charset="-79"/>
              </a:rPr>
              <a:t> יְהִי שְׁמוֹ לְעוֹלָם </a:t>
            </a:r>
            <a:r>
              <a:rPr lang="he-IL" sz="4400" b="1" dirty="0">
                <a:solidFill>
                  <a:srgbClr val="FFFF99"/>
                </a:solidFill>
                <a:latin typeface="David" panose="020E0502060401010101" pitchFamily="34" charset="-79"/>
                <a:cs typeface="David" panose="020E0502060401010101" pitchFamily="34" charset="-79"/>
              </a:rPr>
              <a:t>לִפְנֵי-שֶׁמֶשׁ</a:t>
            </a:r>
            <a:r>
              <a:rPr lang="he-IL" sz="4400" b="1" dirty="0">
                <a:latin typeface="David" panose="020E0502060401010101" pitchFamily="34" charset="-79"/>
                <a:cs typeface="David" panose="020E0502060401010101" pitchFamily="34" charset="-79"/>
              </a:rPr>
              <a:t>, יִנּוֹן</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שְׁמוֹ:</a:t>
            </a:r>
            <a:endParaRPr lang="en-US" sz="3700" dirty="0"/>
          </a:p>
          <a:p>
            <a:pPr marL="0" indent="0" algn="l">
              <a:buNone/>
            </a:pPr>
            <a:r>
              <a:rPr lang="en-US" sz="3700" dirty="0"/>
              <a:t>May his name endure forever,</a:t>
            </a:r>
          </a:p>
          <a:p>
            <a:pPr marL="0" indent="0" algn="l">
              <a:buNone/>
            </a:pPr>
            <a:r>
              <a:rPr lang="en-US" sz="3700" dirty="0"/>
              <a:t>his name, </a:t>
            </a:r>
            <a:r>
              <a:rPr lang="en-US" sz="3700" dirty="0" err="1"/>
              <a:t>Yinnon</a:t>
            </a:r>
            <a:r>
              <a:rPr lang="en-US" sz="3700" dirty="0"/>
              <a:t>, </a:t>
            </a:r>
            <a:r>
              <a:rPr lang="en-US" sz="3700" u="sng" dirty="0">
                <a:solidFill>
                  <a:srgbClr val="FFFF99"/>
                </a:solidFill>
              </a:rPr>
              <a:t>before the sun</a:t>
            </a:r>
            <a:r>
              <a:rPr lang="en-US" sz="3700" dirty="0"/>
              <a:t>.</a:t>
            </a:r>
          </a:p>
        </p:txBody>
      </p:sp>
    </p:spTree>
    <p:extLst>
      <p:ext uri="{BB962C8B-B14F-4D97-AF65-F5344CB8AC3E}">
        <p14:creationId xmlns:p14="http://schemas.microsoft.com/office/powerpoint/2010/main" val="2191877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72.17 </a:t>
            </a:r>
            <a:r>
              <a:rPr lang="en-US" sz="4000" dirty="0"/>
              <a:t>and may all nations be blessed by him and call him blessed.</a:t>
            </a:r>
          </a:p>
        </p:txBody>
      </p:sp>
    </p:spTree>
    <p:extLst>
      <p:ext uri="{BB962C8B-B14F-4D97-AF65-F5344CB8AC3E}">
        <p14:creationId xmlns:p14="http://schemas.microsoft.com/office/powerpoint/2010/main" val="327457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err="1"/>
              <a:t>Yinon</a:t>
            </a:r>
            <a:r>
              <a:rPr lang="en-US" sz="4000" dirty="0"/>
              <a:t> is a Jewish first name. According to the tradition of the Sages, </a:t>
            </a:r>
            <a:r>
              <a:rPr lang="en-US" sz="4000" u="sng" dirty="0">
                <a:solidFill>
                  <a:srgbClr val="FFFF99"/>
                </a:solidFill>
              </a:rPr>
              <a:t>one of the four possible names of the Messiah</a:t>
            </a:r>
            <a:r>
              <a:rPr lang="en-US" sz="4000" dirty="0"/>
              <a:t>. The source of the name is in the book of Psalms: "May his name be forever, before the sun is his name" (Book of Psalms, chapter 12, verse 10) "g)</a:t>
            </a:r>
          </a:p>
        </p:txBody>
      </p:sp>
    </p:spTree>
    <p:extLst>
      <p:ext uri="{BB962C8B-B14F-4D97-AF65-F5344CB8AC3E}">
        <p14:creationId xmlns:p14="http://schemas.microsoft.com/office/powerpoint/2010/main" val="611470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meaning of the verse according to its context is a blessing because the name of the king that the psalm deals with is "</a:t>
            </a:r>
            <a:r>
              <a:rPr lang="en-US" sz="4000" dirty="0" err="1"/>
              <a:t>Yenon</a:t>
            </a:r>
            <a:r>
              <a:rPr lang="en-US" sz="4000" dirty="0"/>
              <a:t> like the sun" but the word </a:t>
            </a:r>
            <a:r>
              <a:rPr lang="en-US" sz="4000" dirty="0" err="1"/>
              <a:t>Yanon</a:t>
            </a:r>
            <a:r>
              <a:rPr lang="en-US" sz="4000" dirty="0"/>
              <a:t> in itself is a singular word and it was difficult to teach. </a:t>
            </a:r>
          </a:p>
        </p:txBody>
      </p:sp>
    </p:spTree>
    <p:extLst>
      <p:ext uri="{BB962C8B-B14F-4D97-AF65-F5344CB8AC3E}">
        <p14:creationId xmlns:p14="http://schemas.microsoft.com/office/powerpoint/2010/main" val="86993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2 Cor 10.4-5 </a:t>
            </a:r>
            <a:r>
              <a:rPr lang="en-US" sz="4000" dirty="0"/>
              <a:t>The weapons we use to wage war are not worldly. On the contrary, they have God’s power for demolishing strongholds. We </a:t>
            </a:r>
            <a:r>
              <a:rPr lang="en-US" sz="4000" u="sng" dirty="0">
                <a:solidFill>
                  <a:srgbClr val="FFFF99"/>
                </a:solidFill>
              </a:rPr>
              <a:t>demolish arguments</a:t>
            </a:r>
            <a:r>
              <a:rPr lang="en-US" sz="4000" dirty="0"/>
              <a:t> and every arrogance that raises itself up against the knowledge of God; we </a:t>
            </a:r>
            <a:r>
              <a:rPr lang="en-US" sz="4000" u="sng" dirty="0">
                <a:solidFill>
                  <a:srgbClr val="FFFF99"/>
                </a:solidFill>
              </a:rPr>
              <a:t>take every thought captive</a:t>
            </a:r>
            <a:r>
              <a:rPr lang="en-US" sz="4000" dirty="0">
                <a:solidFill>
                  <a:srgbClr val="FFFF99"/>
                </a:solidFill>
              </a:rPr>
              <a:t> </a:t>
            </a:r>
            <a:r>
              <a:rPr lang="en-US" sz="4000" dirty="0"/>
              <a:t>and make it obey the Messiah.</a:t>
            </a:r>
          </a:p>
        </p:txBody>
      </p:sp>
    </p:spTree>
    <p:extLst>
      <p:ext uri="{BB962C8B-B14F-4D97-AF65-F5344CB8AC3E}">
        <p14:creationId xmlns:p14="http://schemas.microsoft.com/office/powerpoint/2010/main" val="1033883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According to </a:t>
            </a:r>
            <a:r>
              <a:rPr lang="en-US" sz="4000" dirty="0" err="1"/>
              <a:t>Rashi</a:t>
            </a:r>
            <a:r>
              <a:rPr lang="en-US" sz="4000" dirty="0"/>
              <a:t>, </a:t>
            </a:r>
            <a:r>
              <a:rPr lang="en-US" sz="4000" dirty="0" err="1"/>
              <a:t>Yinon</a:t>
            </a:r>
            <a:r>
              <a:rPr lang="en-US" sz="4000" dirty="0"/>
              <a:t> means </a:t>
            </a:r>
            <a:r>
              <a:rPr lang="en-US" sz="4000" u="sng" dirty="0">
                <a:solidFill>
                  <a:srgbClr val="FFFF99"/>
                </a:solidFill>
              </a:rPr>
              <a:t>"to rule and grow</a:t>
            </a:r>
            <a:r>
              <a:rPr lang="en-US" sz="4000" dirty="0">
                <a:solidFill>
                  <a:srgbClr val="FFFF99"/>
                </a:solidFill>
              </a:rPr>
              <a:t>". </a:t>
            </a:r>
            <a:r>
              <a:rPr lang="en-US" sz="4000" dirty="0"/>
              <a:t>According to </a:t>
            </a:r>
            <a:r>
              <a:rPr lang="en-US" sz="4000" dirty="0" err="1"/>
              <a:t>Radak's</a:t>
            </a:r>
            <a:r>
              <a:rPr lang="en-US" sz="4000" dirty="0"/>
              <a:t> commentary, </a:t>
            </a:r>
            <a:r>
              <a:rPr lang="en-US" sz="4000" dirty="0" err="1"/>
              <a:t>Yinon</a:t>
            </a:r>
            <a:r>
              <a:rPr lang="en-US" sz="4000" dirty="0"/>
              <a:t> is from the verb </a:t>
            </a:r>
            <a:r>
              <a:rPr lang="en-US" sz="4000" dirty="0" err="1"/>
              <a:t>nin</a:t>
            </a:r>
            <a:r>
              <a:rPr lang="en-US" sz="4000" dirty="0"/>
              <a:t> </a:t>
            </a:r>
            <a:r>
              <a:rPr lang="he-IL" sz="4000" b="1" dirty="0">
                <a:latin typeface="David" panose="020E0502060401010101" pitchFamily="34" charset="-79"/>
                <a:cs typeface="David" panose="020E0502060401010101" pitchFamily="34" charset="-79"/>
              </a:rPr>
              <a:t>נין</a:t>
            </a:r>
            <a:r>
              <a:rPr lang="en-US" sz="4000" dirty="0"/>
              <a:t> or </a:t>
            </a:r>
            <a:r>
              <a:rPr lang="he-IL" sz="4300" b="1" dirty="0">
                <a:latin typeface="David" panose="020E0502060401010101" pitchFamily="34" charset="-79"/>
                <a:cs typeface="David" panose="020E0502060401010101" pitchFamily="34" charset="-79"/>
              </a:rPr>
              <a:t>נוּן</a:t>
            </a:r>
            <a:r>
              <a:rPr lang="en-US" sz="4000" dirty="0"/>
              <a:t> </a:t>
            </a:r>
            <a:r>
              <a:rPr lang="en-US" sz="4000" u="sng" dirty="0">
                <a:solidFill>
                  <a:srgbClr val="FFFF99"/>
                </a:solidFill>
              </a:rPr>
              <a:t>in the future we will act</a:t>
            </a:r>
            <a:r>
              <a:rPr lang="en-US" sz="4000" dirty="0"/>
              <a:t> - </a:t>
            </a:r>
            <a:r>
              <a:rPr lang="he-IL" sz="4000" dirty="0"/>
              <a:t> </a:t>
            </a:r>
            <a:r>
              <a:rPr lang="he-IL" sz="4000" b="1" dirty="0">
                <a:latin typeface="David" panose="020E0502060401010101" pitchFamily="34" charset="-79"/>
                <a:cs typeface="David" panose="020E0502060401010101" pitchFamily="34" charset="-79"/>
              </a:rPr>
              <a:t>יינון </a:t>
            </a:r>
            <a:r>
              <a:rPr lang="he-IL" sz="4000" dirty="0"/>
              <a:t>- </a:t>
            </a:r>
            <a:r>
              <a:rPr lang="en-US" sz="4000" u="sng" dirty="0">
                <a:solidFill>
                  <a:srgbClr val="FFFF99"/>
                </a:solidFill>
              </a:rPr>
              <a:t>to remember, to exist</a:t>
            </a:r>
            <a:r>
              <a:rPr lang="en-US" sz="4000" dirty="0"/>
              <a:t>. In biblical language, Nin was used to indicate the descendants of a person.</a:t>
            </a:r>
          </a:p>
        </p:txBody>
      </p:sp>
    </p:spTree>
    <p:extLst>
      <p:ext uri="{BB962C8B-B14F-4D97-AF65-F5344CB8AC3E}">
        <p14:creationId xmlns:p14="http://schemas.microsoft.com/office/powerpoint/2010/main" val="4002460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18B9EF4-B76D-B683-529C-22924C5CB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38988" y="-2279505"/>
            <a:ext cx="1819275" cy="8930985"/>
          </a:xfrm>
          <a:prstGeom prst="rect">
            <a:avLst/>
          </a:prstGeom>
        </p:spPr>
      </p:pic>
    </p:spTree>
    <p:extLst>
      <p:ext uri="{BB962C8B-B14F-4D97-AF65-F5344CB8AC3E}">
        <p14:creationId xmlns:p14="http://schemas.microsoft.com/office/powerpoint/2010/main" val="1792480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the Jewish Targum, seven things are described as created before the foundation of the world. One of these designates the Messiah, existing forever, as: the Son of God. They call Him by the name, “</a:t>
            </a:r>
            <a:r>
              <a:rPr lang="en-US" sz="4000" dirty="0" err="1"/>
              <a:t>Yinnon</a:t>
            </a:r>
            <a:r>
              <a:rPr lang="en-US" sz="4000" dirty="0"/>
              <a:t>.”</a:t>
            </a:r>
          </a:p>
        </p:txBody>
      </p:sp>
    </p:spTree>
    <p:extLst>
      <p:ext uri="{BB962C8B-B14F-4D97-AF65-F5344CB8AC3E}">
        <p14:creationId xmlns:p14="http://schemas.microsoft.com/office/powerpoint/2010/main" val="2915621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latin typeface="CoppeTMed" pitchFamily="2" charset="0"/>
              </a:rPr>
              <a:t>Before He created anything, He established His dwelling, The temple and </a:t>
            </a:r>
            <a:r>
              <a:rPr lang="he-IL" sz="5100" b="1" dirty="0">
                <a:latin typeface="David" panose="020E0502060401010101" pitchFamily="34" charset="-79"/>
                <a:cs typeface="David" panose="020E0502060401010101" pitchFamily="34" charset="-79"/>
              </a:rPr>
              <a:t>יִנּוֹן </a:t>
            </a:r>
            <a:r>
              <a:rPr lang="en-US" sz="5100" b="1" dirty="0">
                <a:latin typeface="David" panose="020E0502060401010101" pitchFamily="34" charset="-79"/>
                <a:cs typeface="David" panose="020E0502060401010101" pitchFamily="34" charset="-79"/>
              </a:rPr>
              <a:t> </a:t>
            </a:r>
            <a:r>
              <a:rPr lang="en-US" sz="4000" dirty="0" err="1">
                <a:latin typeface="CoppeTMed" pitchFamily="2" charset="0"/>
              </a:rPr>
              <a:t>Yinnon</a:t>
            </a:r>
            <a:r>
              <a:rPr lang="en-US" sz="4000" dirty="0">
                <a:latin typeface="CoppeTMed" pitchFamily="2" charset="0"/>
              </a:rPr>
              <a:t>,</a:t>
            </a:r>
          </a:p>
          <a:p>
            <a:pPr marL="0" indent="0">
              <a:buNone/>
            </a:pPr>
            <a:r>
              <a:rPr lang="en-US" sz="4000" dirty="0">
                <a:latin typeface="CoppeTMed" pitchFamily="2" charset="0"/>
              </a:rPr>
              <a:t>The lofty armory He established</a:t>
            </a:r>
          </a:p>
          <a:p>
            <a:pPr marL="0" indent="0">
              <a:buNone/>
            </a:pPr>
            <a:r>
              <a:rPr lang="en-US" sz="4000" dirty="0">
                <a:latin typeface="CoppeTMed" pitchFamily="2" charset="0"/>
              </a:rPr>
              <a:t>From the beginning,</a:t>
            </a:r>
          </a:p>
          <a:p>
            <a:pPr marL="0" indent="0">
              <a:buNone/>
            </a:pPr>
            <a:endParaRPr lang="en-US" sz="4000" dirty="0"/>
          </a:p>
        </p:txBody>
      </p:sp>
    </p:spTree>
    <p:extLst>
      <p:ext uri="{BB962C8B-B14F-4D97-AF65-F5344CB8AC3E}">
        <p14:creationId xmlns:p14="http://schemas.microsoft.com/office/powerpoint/2010/main" val="316585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latin typeface="CoppeTMed" pitchFamily="2" charset="0"/>
              </a:rPr>
              <a:t>Before any people or language.</a:t>
            </a:r>
          </a:p>
          <a:p>
            <a:pPr marL="0" indent="0">
              <a:buNone/>
            </a:pPr>
            <a:r>
              <a:rPr lang="en-US" sz="4000" dirty="0">
                <a:latin typeface="CoppeTMed" pitchFamily="2" charset="0"/>
              </a:rPr>
              <a:t>He counseled to suffer His</a:t>
            </a:r>
          </a:p>
          <a:p>
            <a:pPr marL="0" indent="0">
              <a:buNone/>
            </a:pPr>
            <a:r>
              <a:rPr lang="en-US" sz="4000" dirty="0">
                <a:latin typeface="CoppeTMed" pitchFamily="2" charset="0"/>
              </a:rPr>
              <a:t>Divine presence to rest there,</a:t>
            </a:r>
          </a:p>
          <a:p>
            <a:pPr marL="0" indent="0">
              <a:buNone/>
            </a:pPr>
            <a:r>
              <a:rPr lang="en-US" sz="4000" dirty="0">
                <a:latin typeface="CoppeTMed" pitchFamily="2" charset="0"/>
              </a:rPr>
              <a:t>That those who err may be</a:t>
            </a:r>
          </a:p>
          <a:p>
            <a:pPr marL="0" indent="0">
              <a:buNone/>
            </a:pPr>
            <a:r>
              <a:rPr lang="en-US" sz="4000" dirty="0">
                <a:latin typeface="CoppeTMed" pitchFamily="2" charset="0"/>
              </a:rPr>
              <a:t>Guided into the path of rectitude.</a:t>
            </a:r>
          </a:p>
          <a:p>
            <a:pPr marL="0" indent="0">
              <a:buNone/>
            </a:pPr>
            <a:endParaRPr lang="en-US" sz="4000" dirty="0"/>
          </a:p>
        </p:txBody>
      </p:sp>
    </p:spTree>
    <p:extLst>
      <p:ext uri="{BB962C8B-B14F-4D97-AF65-F5344CB8AC3E}">
        <p14:creationId xmlns:p14="http://schemas.microsoft.com/office/powerpoint/2010/main" val="2900193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latin typeface="CoppeTMed" pitchFamily="2" charset="0"/>
              </a:rPr>
              <a:t>Though their wickedness be flagrant,</a:t>
            </a:r>
          </a:p>
          <a:p>
            <a:pPr marL="0" indent="0">
              <a:buNone/>
            </a:pPr>
            <a:r>
              <a:rPr lang="en-US" sz="3600" dirty="0">
                <a:latin typeface="CoppeTMed" pitchFamily="2" charset="0"/>
              </a:rPr>
              <a:t>Yet hath He caused repentance</a:t>
            </a:r>
          </a:p>
          <a:p>
            <a:pPr marL="0" indent="0">
              <a:buNone/>
            </a:pPr>
            <a:r>
              <a:rPr lang="en-US" sz="3600" dirty="0">
                <a:latin typeface="CoppeTMed" pitchFamily="2" charset="0"/>
              </a:rPr>
              <a:t>To precede it, when He said,</a:t>
            </a:r>
          </a:p>
          <a:p>
            <a:pPr marL="0" indent="0">
              <a:buNone/>
            </a:pPr>
            <a:r>
              <a:rPr lang="en-US" sz="3600" dirty="0">
                <a:latin typeface="CoppeTMed" pitchFamily="2" charset="0"/>
              </a:rPr>
              <a:t>Wash Ye, cleanse yourselves.</a:t>
            </a:r>
          </a:p>
          <a:p>
            <a:pPr marL="0" indent="0">
              <a:buNone/>
            </a:pPr>
            <a:r>
              <a:rPr lang="en-US" sz="3600" dirty="0">
                <a:latin typeface="CoppeTMed" pitchFamily="2" charset="0"/>
              </a:rPr>
              <a:t>Though He should be exceedingly</a:t>
            </a:r>
          </a:p>
          <a:p>
            <a:pPr marL="0" indent="0">
              <a:buNone/>
            </a:pPr>
            <a:r>
              <a:rPr lang="en-US" sz="3600" dirty="0">
                <a:latin typeface="CoppeTMed" pitchFamily="2" charset="0"/>
              </a:rPr>
              <a:t>Angry with His people,</a:t>
            </a:r>
          </a:p>
        </p:txBody>
      </p:sp>
    </p:spTree>
    <p:extLst>
      <p:ext uri="{BB962C8B-B14F-4D97-AF65-F5344CB8AC3E}">
        <p14:creationId xmlns:p14="http://schemas.microsoft.com/office/powerpoint/2010/main" val="3162093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900" dirty="0">
                <a:latin typeface="CoppeTMed" pitchFamily="2" charset="0"/>
              </a:rPr>
              <a:t>Yet will the Holy One</a:t>
            </a:r>
          </a:p>
          <a:p>
            <a:pPr marL="0" indent="0">
              <a:buNone/>
            </a:pPr>
            <a:r>
              <a:rPr lang="en-US" sz="3900" dirty="0">
                <a:latin typeface="CoppeTMed" pitchFamily="2" charset="0"/>
              </a:rPr>
              <a:t>Not awaken all His wrath</a:t>
            </a:r>
          </a:p>
          <a:p>
            <a:pPr marL="0" indent="0">
              <a:buNone/>
            </a:pPr>
            <a:r>
              <a:rPr lang="en-US" sz="3900" dirty="0">
                <a:latin typeface="CoppeTMed" pitchFamily="2" charset="0"/>
              </a:rPr>
              <a:t>We have hitherto been cut off</a:t>
            </a:r>
          </a:p>
          <a:p>
            <a:pPr marL="0" indent="0">
              <a:buNone/>
            </a:pPr>
            <a:r>
              <a:rPr lang="en-US" sz="3900" dirty="0">
                <a:latin typeface="CoppeTMed" pitchFamily="2" charset="0"/>
              </a:rPr>
              <a:t>Through our evil deeds,</a:t>
            </a:r>
          </a:p>
          <a:p>
            <a:pPr marL="0" indent="0">
              <a:buNone/>
            </a:pPr>
            <a:r>
              <a:rPr lang="en-US" sz="3900" dirty="0">
                <a:latin typeface="CoppeTMed" pitchFamily="2" charset="0"/>
              </a:rPr>
              <a:t>Yet You </a:t>
            </a:r>
            <a:r>
              <a:rPr lang="en-US" sz="3900" dirty="0" err="1">
                <a:latin typeface="CoppeTMed" pitchFamily="2" charset="0"/>
              </a:rPr>
              <a:t>hav</a:t>
            </a:r>
            <a:r>
              <a:rPr lang="en-US" sz="3900" dirty="0">
                <a:latin typeface="CoppeTMed" pitchFamily="2" charset="0"/>
              </a:rPr>
              <a:t>, O our Rock,</a:t>
            </a:r>
          </a:p>
          <a:p>
            <a:pPr marL="0" indent="0">
              <a:buNone/>
            </a:pPr>
            <a:r>
              <a:rPr lang="en-US" sz="3900" dirty="0">
                <a:latin typeface="CoppeTMed" pitchFamily="2" charset="0"/>
              </a:rPr>
              <a:t>Not brought consummation on us.</a:t>
            </a:r>
          </a:p>
          <a:p>
            <a:pPr marL="0" indent="0">
              <a:buNone/>
            </a:pPr>
            <a:endParaRPr lang="en-US" sz="3200" dirty="0"/>
          </a:p>
        </p:txBody>
      </p:sp>
    </p:spTree>
    <p:extLst>
      <p:ext uri="{BB962C8B-B14F-4D97-AF65-F5344CB8AC3E}">
        <p14:creationId xmlns:p14="http://schemas.microsoft.com/office/powerpoint/2010/main" val="710112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500" dirty="0"/>
              <a:t>Rabbi Eleazer </a:t>
            </a:r>
            <a:r>
              <a:rPr lang="en-US" sz="3500" dirty="0" err="1"/>
              <a:t>Kalir</a:t>
            </a:r>
            <a:r>
              <a:rPr lang="en-US" sz="3500" dirty="0"/>
              <a:t> (9th Century) wrote the following Musaf Prayer:</a:t>
            </a:r>
          </a:p>
          <a:p>
            <a:pPr marL="0" indent="0">
              <a:buNone/>
            </a:pPr>
            <a:r>
              <a:rPr lang="en-US" sz="4000" dirty="0">
                <a:latin typeface="CoppeTMed" pitchFamily="2" charset="0"/>
              </a:rPr>
              <a:t>Our righteous anointed is departed From us, horror has seized us, And we have none to justify us. He has borne the yoke of our iniquities and our transgression,</a:t>
            </a:r>
            <a:r>
              <a:rPr lang="en-US" sz="1800" b="1" dirty="0">
                <a:effectLst/>
                <a:latin typeface="Calibri" panose="020F0502020204030204" pitchFamily="34" charset="0"/>
                <a:ea typeface="Calibri" panose="020F0502020204030204" pitchFamily="34" charset="0"/>
                <a:cs typeface="Arial" panose="020B0604020202020204" pitchFamily="34" charset="0"/>
              </a:rPr>
              <a:t> </a:t>
            </a:r>
            <a:r>
              <a:rPr lang="en-US" sz="4000" dirty="0">
                <a:latin typeface="CoppeTMed" pitchFamily="2" charset="0"/>
              </a:rPr>
              <a:t>And is wounded because of our transgression.</a:t>
            </a:r>
          </a:p>
          <a:p>
            <a:pPr marL="0" indent="0">
              <a:buNone/>
            </a:pPr>
            <a:endParaRPr lang="en-US" sz="4000" dirty="0">
              <a:latin typeface="CoppeTMed" pitchFamily="2" charset="0"/>
            </a:endParaRPr>
          </a:p>
          <a:p>
            <a:pPr marL="0" indent="0">
              <a:buNone/>
            </a:pPr>
            <a:endParaRPr lang="en-US" sz="4000" dirty="0"/>
          </a:p>
        </p:txBody>
      </p:sp>
    </p:spTree>
    <p:extLst>
      <p:ext uri="{BB962C8B-B14F-4D97-AF65-F5344CB8AC3E}">
        <p14:creationId xmlns:p14="http://schemas.microsoft.com/office/powerpoint/2010/main" val="2444372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latin typeface="CoppeTMed" pitchFamily="2" charset="0"/>
              </a:rPr>
              <a:t>He bears our sins on His shoulder,</a:t>
            </a:r>
          </a:p>
          <a:p>
            <a:pPr marL="0" indent="0">
              <a:buNone/>
            </a:pPr>
            <a:r>
              <a:rPr lang="en-US" sz="4000" dirty="0">
                <a:latin typeface="CoppeTMed" pitchFamily="2" charset="0"/>
              </a:rPr>
              <a:t>That He may find pardon</a:t>
            </a:r>
          </a:p>
          <a:p>
            <a:pPr marL="0" indent="0">
              <a:buNone/>
            </a:pPr>
            <a:r>
              <a:rPr lang="en-US" sz="4000" dirty="0">
                <a:latin typeface="CoppeTMed" pitchFamily="2" charset="0"/>
              </a:rPr>
              <a:t>For our iniquities.</a:t>
            </a:r>
          </a:p>
          <a:p>
            <a:pPr marL="0" indent="0">
              <a:buNone/>
            </a:pPr>
            <a:r>
              <a:rPr lang="en-US" sz="4000" dirty="0">
                <a:latin typeface="CoppeTMed" pitchFamily="2" charset="0"/>
              </a:rPr>
              <a:t>We shall be healed by His wound,</a:t>
            </a:r>
          </a:p>
          <a:p>
            <a:pPr marL="0" indent="0">
              <a:buNone/>
            </a:pPr>
            <a:r>
              <a:rPr lang="en-US" sz="4000" dirty="0">
                <a:latin typeface="CoppeTMed" pitchFamily="2" charset="0"/>
              </a:rPr>
              <a:t>At the time that the Eternal will</a:t>
            </a:r>
          </a:p>
          <a:p>
            <a:pPr marL="0" indent="0">
              <a:buNone/>
            </a:pPr>
            <a:r>
              <a:rPr lang="en-US" sz="4000" dirty="0">
                <a:latin typeface="CoppeTMed" pitchFamily="2" charset="0"/>
              </a:rPr>
              <a:t>Create Him, the Messiah as a new creature.</a:t>
            </a:r>
          </a:p>
          <a:p>
            <a:pPr marL="0" indent="0">
              <a:buNone/>
            </a:pPr>
            <a:endParaRPr lang="en-US" sz="4000" dirty="0"/>
          </a:p>
        </p:txBody>
      </p:sp>
    </p:spTree>
    <p:extLst>
      <p:ext uri="{BB962C8B-B14F-4D97-AF65-F5344CB8AC3E}">
        <p14:creationId xmlns:p14="http://schemas.microsoft.com/office/powerpoint/2010/main" val="420622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900" dirty="0">
                <a:latin typeface="CoppeTMed" pitchFamily="2" charset="0"/>
              </a:rPr>
              <a:t>O bring Him up from the</a:t>
            </a:r>
          </a:p>
          <a:p>
            <a:pPr marL="0" indent="0">
              <a:buNone/>
            </a:pPr>
            <a:r>
              <a:rPr lang="en-US" sz="3900" dirty="0">
                <a:latin typeface="CoppeTMed" pitchFamily="2" charset="0"/>
              </a:rPr>
              <a:t>Circle of the earth.</a:t>
            </a:r>
          </a:p>
          <a:p>
            <a:pPr marL="0" indent="0">
              <a:buNone/>
            </a:pPr>
            <a:r>
              <a:rPr lang="en-US" sz="3900" dirty="0">
                <a:latin typeface="CoppeTMed" pitchFamily="2" charset="0"/>
              </a:rPr>
              <a:t>Raise Him, up from Seir,</a:t>
            </a:r>
          </a:p>
          <a:p>
            <a:pPr marL="0" indent="0">
              <a:buNone/>
            </a:pPr>
            <a:r>
              <a:rPr lang="en-US" sz="3900" dirty="0">
                <a:latin typeface="CoppeTMed" pitchFamily="2" charset="0"/>
              </a:rPr>
              <a:t>To assemble us the second time on Mount Lebanon, </a:t>
            </a:r>
          </a:p>
          <a:p>
            <a:pPr marL="0" indent="0">
              <a:buNone/>
            </a:pPr>
            <a:r>
              <a:rPr lang="en-US" sz="3900" dirty="0">
                <a:latin typeface="CoppeTMed" pitchFamily="2" charset="0"/>
              </a:rPr>
              <a:t>By the hand of </a:t>
            </a:r>
            <a:r>
              <a:rPr lang="en-US" sz="3900" dirty="0" err="1">
                <a:latin typeface="CoppeTMed" pitchFamily="2" charset="0"/>
              </a:rPr>
              <a:t>Yinnon</a:t>
            </a:r>
            <a:r>
              <a:rPr lang="en-US" sz="3900" dirty="0">
                <a:latin typeface="CoppeTMed" pitchFamily="2" charset="0"/>
              </a:rPr>
              <a:t>  </a:t>
            </a:r>
            <a:r>
              <a:rPr lang="he-IL" sz="4000" b="1" dirty="0">
                <a:latin typeface="David" panose="020E0502060401010101" pitchFamily="34" charset="-79"/>
                <a:cs typeface="David" panose="020E0502060401010101" pitchFamily="34" charset="-79"/>
              </a:rPr>
              <a:t>יִנּוֹן</a:t>
            </a:r>
            <a:endParaRPr lang="en-US" sz="3900" b="1" dirty="0">
              <a:latin typeface="David" panose="020E0502060401010101" pitchFamily="34" charset="-79"/>
              <a:cs typeface="David" panose="020E0502060401010101" pitchFamily="34" charset="-79"/>
            </a:endParaRPr>
          </a:p>
          <a:p>
            <a:pPr marL="0" indent="0">
              <a:buNone/>
            </a:pPr>
            <a:endParaRPr lang="en-US" sz="4000" dirty="0"/>
          </a:p>
        </p:txBody>
      </p:sp>
    </p:spTree>
    <p:extLst>
      <p:ext uri="{BB962C8B-B14F-4D97-AF65-F5344CB8AC3E}">
        <p14:creationId xmlns:p14="http://schemas.microsoft.com/office/powerpoint/2010/main" val="36902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Enigmatic </a:t>
            </a:r>
            <a:r>
              <a:rPr lang="en-US" sz="4000" dirty="0" err="1"/>
              <a:t>Yinnon</a:t>
            </a:r>
            <a:r>
              <a:rPr lang="en-US" sz="4000" dirty="0"/>
              <a:t> Prayer</a:t>
            </a:r>
          </a:p>
        </p:txBody>
      </p:sp>
    </p:spTree>
    <p:extLst>
      <p:ext uri="{BB962C8B-B14F-4D97-AF65-F5344CB8AC3E}">
        <p14:creationId xmlns:p14="http://schemas.microsoft.com/office/powerpoint/2010/main" val="38098811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Disclaimer: The existence and use of this prayer does not prove that Yeshua is the Messiah and that the rabbis have known it all along. Rather, it shows that the concept of Messiah’s suffering is intrinsic to historic Jewish thought. </a:t>
            </a:r>
          </a:p>
        </p:txBody>
      </p:sp>
    </p:spTree>
    <p:extLst>
      <p:ext uri="{BB962C8B-B14F-4D97-AF65-F5344CB8AC3E}">
        <p14:creationId xmlns:p14="http://schemas.microsoft.com/office/powerpoint/2010/main" val="3606442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Conclusion:</a:t>
            </a:r>
          </a:p>
          <a:p>
            <a:pPr marL="0" indent="0">
              <a:buNone/>
            </a:pPr>
            <a:r>
              <a:rPr lang="en-US" sz="4000" dirty="0"/>
              <a:t>Yeshua is the atonement for the Jewish people and all nations.</a:t>
            </a:r>
          </a:p>
          <a:p>
            <a:pPr marL="0" indent="0">
              <a:buNone/>
            </a:pPr>
            <a:r>
              <a:rPr lang="en-US" sz="4000" dirty="0"/>
              <a:t>This is not a time for “deconstruction” rethinking, but for construction.  Joyful growth and outreach!</a:t>
            </a:r>
          </a:p>
        </p:txBody>
      </p:sp>
    </p:spTree>
    <p:extLst>
      <p:ext uri="{BB962C8B-B14F-4D97-AF65-F5344CB8AC3E}">
        <p14:creationId xmlns:p14="http://schemas.microsoft.com/office/powerpoint/2010/main" val="2366565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 10.4,12-14 </a:t>
            </a:r>
            <a:r>
              <a:rPr lang="en-US" sz="4000" dirty="0"/>
              <a:t> For it is impossible that the blood of bulls and goats should take away sins… But this one, after he had offered for all time a single sacrifice for sins, sat down at the right hand of God, </a:t>
            </a:r>
          </a:p>
        </p:txBody>
      </p:sp>
    </p:spTree>
    <p:extLst>
      <p:ext uri="{BB962C8B-B14F-4D97-AF65-F5344CB8AC3E}">
        <p14:creationId xmlns:p14="http://schemas.microsoft.com/office/powerpoint/2010/main" val="2581781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Jews/Heb 10.4,12-14 </a:t>
            </a:r>
            <a:r>
              <a:rPr lang="en-US" sz="4000" dirty="0"/>
              <a:t> from then on to wait until </a:t>
            </a:r>
            <a:r>
              <a:rPr lang="en-US" sz="4000" u="sng" dirty="0">
                <a:solidFill>
                  <a:srgbClr val="FFFF99"/>
                </a:solidFill>
              </a:rPr>
              <a:t>his enemies be made a footstool for his feet</a:t>
            </a:r>
            <a:r>
              <a:rPr lang="en-US" sz="4000" dirty="0"/>
              <a:t>. For by a single offering he has brought to the goal for all time those who are being set apart for God and made holy.</a:t>
            </a:r>
          </a:p>
        </p:txBody>
      </p:sp>
    </p:spTree>
    <p:extLst>
      <p:ext uri="{BB962C8B-B14F-4D97-AF65-F5344CB8AC3E}">
        <p14:creationId xmlns:p14="http://schemas.microsoft.com/office/powerpoint/2010/main" val="4291860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7539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A.</a:t>
            </a:r>
            <a:r>
              <a:rPr lang="en-US" sz="4000" dirty="0"/>
              <a:t> </a:t>
            </a:r>
            <a:r>
              <a:rPr lang="en-US" sz="4000" u="sng" dirty="0">
                <a:solidFill>
                  <a:srgbClr val="FFFF99"/>
                </a:solidFill>
              </a:rPr>
              <a:t>Jewish people tend to think that the faith of Messiah was Gentile and foreign</a:t>
            </a:r>
            <a:r>
              <a:rPr lang="en-US" sz="4000" dirty="0"/>
              <a:t>.   </a:t>
            </a:r>
          </a:p>
          <a:p>
            <a:pPr marL="0" indent="0">
              <a:buNone/>
            </a:pPr>
            <a:r>
              <a:rPr lang="en-US" sz="4000" dirty="0"/>
              <a:t>1. Not so during the first century.</a:t>
            </a:r>
          </a:p>
        </p:txBody>
      </p:sp>
    </p:spTree>
    <p:extLst>
      <p:ext uri="{BB962C8B-B14F-4D97-AF65-F5344CB8AC3E}">
        <p14:creationId xmlns:p14="http://schemas.microsoft.com/office/powerpoint/2010/main" val="301118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11.2-5</a:t>
            </a:r>
            <a:r>
              <a:rPr lang="en-US" sz="4000" dirty="0"/>
              <a:t> Eliyahu [Elijah] He pleads with God against Isra’el,  “</a:t>
            </a:r>
            <a:r>
              <a:rPr lang="en-US" sz="4000" cap="small" dirty="0"/>
              <a:t>Adoni</a:t>
            </a:r>
            <a:r>
              <a:rPr lang="en-US" sz="4000" dirty="0"/>
              <a:t>, they have killed your prophets and torn down your altars, and I’m the only one left, and now they want to kill me too!” But what is God’s answer to him? </a:t>
            </a:r>
          </a:p>
        </p:txBody>
      </p:sp>
    </p:spTree>
    <p:extLst>
      <p:ext uri="{BB962C8B-B14F-4D97-AF65-F5344CB8AC3E}">
        <p14:creationId xmlns:p14="http://schemas.microsoft.com/office/powerpoint/2010/main" val="1954958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11.2-5</a:t>
            </a:r>
            <a:r>
              <a:rPr lang="en-US" sz="4000" dirty="0"/>
              <a:t> “I have kept for myself seven thousand men who have not knelt down to </a:t>
            </a:r>
            <a:r>
              <a:rPr lang="en-US" sz="4000" dirty="0" err="1"/>
              <a:t>Ba‘al</a:t>
            </a:r>
            <a:r>
              <a:rPr lang="en-US" sz="4000" dirty="0"/>
              <a:t>.” </a:t>
            </a:r>
          </a:p>
          <a:p>
            <a:pPr marL="0" indent="0">
              <a:buNone/>
            </a:pPr>
            <a:r>
              <a:rPr lang="en-US" sz="4000" dirty="0">
                <a:solidFill>
                  <a:srgbClr val="FFFF99"/>
                </a:solidFill>
              </a:rPr>
              <a:t>It’s the same way in the present age: there is a remnant, chosen by grace.</a:t>
            </a:r>
          </a:p>
        </p:txBody>
      </p:sp>
    </p:spTree>
    <p:extLst>
      <p:ext uri="{BB962C8B-B14F-4D97-AF65-F5344CB8AC3E}">
        <p14:creationId xmlns:p14="http://schemas.microsoft.com/office/powerpoint/2010/main" val="273716049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185569</TotalTime>
  <Words>7941</Words>
  <Application>Microsoft Office PowerPoint</Application>
  <PresentationFormat>On-screen Show (16:9)</PresentationFormat>
  <Paragraphs>395</Paragraphs>
  <Slides>65</Slides>
  <Notes>65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65</vt:i4>
      </vt:variant>
    </vt:vector>
  </HeadingPairs>
  <TitlesOfParts>
    <vt:vector size="72" baseType="lpstr">
      <vt:lpstr>Arial</vt:lpstr>
      <vt:lpstr>Arial Rounded MT Bold</vt:lpstr>
      <vt:lpstr>Calibri</vt:lpstr>
      <vt:lpstr>CoppeTMed</vt:lpstr>
      <vt:lpstr>David</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4658</cp:revision>
  <dcterms:created xsi:type="dcterms:W3CDTF">2006-04-21T19:34:43Z</dcterms:created>
  <dcterms:modified xsi:type="dcterms:W3CDTF">2022-10-06T15:11:03Z</dcterms:modified>
</cp:coreProperties>
</file>