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6" r:id="rId2"/>
  </p:sldMasterIdLst>
  <p:notesMasterIdLst>
    <p:notesMasterId r:id="rId103"/>
  </p:notesMasterIdLst>
  <p:handoutMasterIdLst>
    <p:handoutMasterId r:id="rId104"/>
  </p:handoutMasterIdLst>
  <p:sldIdLst>
    <p:sldId id="2045" r:id="rId3"/>
    <p:sldId id="64796" r:id="rId4"/>
    <p:sldId id="64800" r:id="rId5"/>
    <p:sldId id="64838" r:id="rId6"/>
    <p:sldId id="64794" r:id="rId7"/>
    <p:sldId id="64839" r:id="rId8"/>
    <p:sldId id="64889" r:id="rId9"/>
    <p:sldId id="64890" r:id="rId10"/>
    <p:sldId id="64891" r:id="rId11"/>
    <p:sldId id="64840" r:id="rId12"/>
    <p:sldId id="64841" r:id="rId13"/>
    <p:sldId id="64846" r:id="rId14"/>
    <p:sldId id="64845" r:id="rId15"/>
    <p:sldId id="64842" r:id="rId16"/>
    <p:sldId id="64843" r:id="rId17"/>
    <p:sldId id="64847" r:id="rId18"/>
    <p:sldId id="64848" r:id="rId19"/>
    <p:sldId id="64904" r:id="rId20"/>
    <p:sldId id="64905" r:id="rId21"/>
    <p:sldId id="64844" r:id="rId22"/>
    <p:sldId id="64852" r:id="rId23"/>
    <p:sldId id="64853" r:id="rId24"/>
    <p:sldId id="64795" r:id="rId25"/>
    <p:sldId id="64837" r:id="rId26"/>
    <p:sldId id="64892" r:id="rId27"/>
    <p:sldId id="64893" r:id="rId28"/>
    <p:sldId id="64857" r:id="rId29"/>
    <p:sldId id="64874" r:id="rId30"/>
    <p:sldId id="64875" r:id="rId31"/>
    <p:sldId id="64849" r:id="rId32"/>
    <p:sldId id="64823" r:id="rId33"/>
    <p:sldId id="64854" r:id="rId34"/>
    <p:sldId id="64851" r:id="rId35"/>
    <p:sldId id="64850" r:id="rId36"/>
    <p:sldId id="64855" r:id="rId37"/>
    <p:sldId id="64856" r:id="rId38"/>
    <p:sldId id="64858" r:id="rId39"/>
    <p:sldId id="64861" r:id="rId40"/>
    <p:sldId id="64862" r:id="rId41"/>
    <p:sldId id="64865" r:id="rId42"/>
    <p:sldId id="64788" r:id="rId43"/>
    <p:sldId id="64797" r:id="rId44"/>
    <p:sldId id="64863" r:id="rId45"/>
    <p:sldId id="64758" r:id="rId46"/>
    <p:sldId id="64876" r:id="rId47"/>
    <p:sldId id="64790" r:id="rId48"/>
    <p:sldId id="64866" r:id="rId49"/>
    <p:sldId id="64867" r:id="rId50"/>
    <p:sldId id="64868" r:id="rId51"/>
    <p:sldId id="64806" r:id="rId52"/>
    <p:sldId id="64808" r:id="rId53"/>
    <p:sldId id="64805" r:id="rId54"/>
    <p:sldId id="64885" r:id="rId55"/>
    <p:sldId id="64886" r:id="rId56"/>
    <p:sldId id="64869" r:id="rId57"/>
    <p:sldId id="64870" r:id="rId58"/>
    <p:sldId id="64859" r:id="rId59"/>
    <p:sldId id="64588" r:id="rId60"/>
    <p:sldId id="64586" r:id="rId61"/>
    <p:sldId id="64587" r:id="rId62"/>
    <p:sldId id="64860" r:id="rId63"/>
    <p:sldId id="64872" r:id="rId64"/>
    <p:sldId id="64871" r:id="rId65"/>
    <p:sldId id="64873" r:id="rId66"/>
    <p:sldId id="64799" r:id="rId67"/>
    <p:sldId id="64798" r:id="rId68"/>
    <p:sldId id="64877" r:id="rId69"/>
    <p:sldId id="64879" r:id="rId70"/>
    <p:sldId id="64880" r:id="rId71"/>
    <p:sldId id="64878" r:id="rId72"/>
    <p:sldId id="64899" r:id="rId73"/>
    <p:sldId id="64896" r:id="rId74"/>
    <p:sldId id="64822" r:id="rId75"/>
    <p:sldId id="64881" r:id="rId76"/>
    <p:sldId id="64882" r:id="rId77"/>
    <p:sldId id="64802" r:id="rId78"/>
    <p:sldId id="64883" r:id="rId79"/>
    <p:sldId id="64884" r:id="rId80"/>
    <p:sldId id="64803" r:id="rId81"/>
    <p:sldId id="64812" r:id="rId82"/>
    <p:sldId id="64811" r:id="rId83"/>
    <p:sldId id="64821" r:id="rId84"/>
    <p:sldId id="64887" r:id="rId85"/>
    <p:sldId id="64818" r:id="rId86"/>
    <p:sldId id="64820" r:id="rId87"/>
    <p:sldId id="64900" r:id="rId88"/>
    <p:sldId id="64814" r:id="rId89"/>
    <p:sldId id="64791" r:id="rId90"/>
    <p:sldId id="64815" r:id="rId91"/>
    <p:sldId id="64833" r:id="rId92"/>
    <p:sldId id="64898" r:id="rId93"/>
    <p:sldId id="64901" r:id="rId94"/>
    <p:sldId id="64902" r:id="rId95"/>
    <p:sldId id="64817" r:id="rId96"/>
    <p:sldId id="64835" r:id="rId97"/>
    <p:sldId id="64836" r:id="rId98"/>
    <p:sldId id="64834" r:id="rId99"/>
    <p:sldId id="64903" r:id="rId100"/>
    <p:sldId id="64774" r:id="rId101"/>
    <p:sldId id="64888" r:id="rId102"/>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6A6E6F"/>
    <a:srgbClr val="333333"/>
    <a:srgbClr val="996633"/>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86118" autoAdjust="0"/>
  </p:normalViewPr>
  <p:slideViewPr>
    <p:cSldViewPr>
      <p:cViewPr varScale="1">
        <p:scale>
          <a:sx n="105" d="100"/>
          <a:sy n="105" d="100"/>
        </p:scale>
        <p:origin x="120" y="39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128"/>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viewProps" Target="viewProp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notesMaster" Target="notesMasters/notesMaster1.xml"/><Relationship Id="rId108" Type="http://schemas.openxmlformats.org/officeDocument/2006/relationships/theme" Target="theme/theme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ableStyles" Target="tableStyle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Give Thanks! </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Nov 19. 2022 2782</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Give Thanks! </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Nov 19. 2022 2782</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Give Thanks!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19. 2022 2782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You may notice that I’m slowing down in my rate of speech.  This is because we may be getting language translation equipment for simultaneous translation.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231775" indent="-231775">
              <a:buFont typeface="+mj-lt"/>
              <a:buAutoNum type="arabicPeriod"/>
            </a:pPr>
            <a:r>
              <a:rPr lang="en-US" altLang="en-US" dirty="0"/>
              <a:t>“This” means everything is the will of G-d?</a:t>
            </a:r>
          </a:p>
          <a:p>
            <a:pPr marL="231775" indent="-231775">
              <a:buFont typeface="+mj-lt"/>
              <a:buAutoNum type="arabicPeriod"/>
            </a:pPr>
            <a:r>
              <a:rPr lang="en-US" altLang="en-US" dirty="0"/>
              <a:t>“This” means giving thanks is the will of G-d?</a:t>
            </a:r>
          </a:p>
        </p:txBody>
      </p:sp>
    </p:spTree>
    <p:extLst>
      <p:ext uri="{BB962C8B-B14F-4D97-AF65-F5344CB8AC3E}">
        <p14:creationId xmlns:p14="http://schemas.microsoft.com/office/powerpoint/2010/main" val="24387555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260416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61246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612973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220975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Doesn’t matter.   That physical ailment, financial distress, relational distress, estranged loved one…He has conquered!</a:t>
            </a:r>
          </a:p>
        </p:txBody>
      </p:sp>
    </p:spTree>
    <p:extLst>
      <p:ext uri="{BB962C8B-B14F-4D97-AF65-F5344CB8AC3E}">
        <p14:creationId xmlns:p14="http://schemas.microsoft.com/office/powerpoint/2010/main" val="2517746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err="1"/>
              <a:t>Arush</a:t>
            </a:r>
            <a:r>
              <a:rPr lang="en-US" altLang="en-US" dirty="0"/>
              <a:t> 122, 121</a:t>
            </a:r>
          </a:p>
        </p:txBody>
      </p:sp>
    </p:spTree>
    <p:extLst>
      <p:ext uri="{BB962C8B-B14F-4D97-AF65-F5344CB8AC3E}">
        <p14:creationId xmlns:p14="http://schemas.microsoft.com/office/powerpoint/2010/main" val="3166312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err="1"/>
              <a:t>Arush</a:t>
            </a:r>
            <a:r>
              <a:rPr lang="en-US" altLang="en-US" dirty="0"/>
              <a:t> 122, 121</a:t>
            </a:r>
          </a:p>
          <a:p>
            <a:endParaRPr lang="en-US" altLang="en-US" dirty="0"/>
          </a:p>
        </p:txBody>
      </p:sp>
    </p:spTree>
    <p:extLst>
      <p:ext uri="{BB962C8B-B14F-4D97-AF65-F5344CB8AC3E}">
        <p14:creationId xmlns:p14="http://schemas.microsoft.com/office/powerpoint/2010/main" val="345195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err="1"/>
              <a:t>Arush</a:t>
            </a:r>
            <a:r>
              <a:rPr lang="en-US" altLang="en-US" dirty="0"/>
              <a:t> 122, 121</a:t>
            </a:r>
          </a:p>
        </p:txBody>
      </p:sp>
    </p:spTree>
    <p:extLst>
      <p:ext uri="{BB962C8B-B14F-4D97-AF65-F5344CB8AC3E}">
        <p14:creationId xmlns:p14="http://schemas.microsoft.com/office/powerpoint/2010/main" val="2297350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48700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101842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Scott Hahn</a:t>
            </a:r>
          </a:p>
        </p:txBody>
      </p:sp>
    </p:spTree>
    <p:extLst>
      <p:ext uri="{BB962C8B-B14F-4D97-AF65-F5344CB8AC3E}">
        <p14:creationId xmlns:p14="http://schemas.microsoft.com/office/powerpoint/2010/main" val="4140431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Practice </a:t>
            </a:r>
            <a:r>
              <a:rPr lang="he-IL" altLang="en-US"/>
              <a:t>כי לעולם חסדו</a:t>
            </a:r>
            <a:endParaRPr lang="en-US" altLang="en-US" dirty="0"/>
          </a:p>
        </p:txBody>
      </p:sp>
    </p:spTree>
    <p:extLst>
      <p:ext uri="{BB962C8B-B14F-4D97-AF65-F5344CB8AC3E}">
        <p14:creationId xmlns:p14="http://schemas.microsoft.com/office/powerpoint/2010/main" val="2016286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107588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41124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external-content.duckduckgo.com/iu/?u=https%3A%2F%2Fwww.yourdiscountchemist.com.au%2Fmedia%2Fcatalog%2Fproduct%2Fcache%2Fa8d9900800ed5d8e3ea1ce145bf58b44%2F3%2F8%2F381857-3.jpg&amp;f=1&amp;nofb=1&amp;ipt=b390504136d9195ff18a5a1fcebab9764820249a9619c1a39664a956d73c587f&amp;ipo=images</a:t>
            </a:r>
          </a:p>
        </p:txBody>
      </p:sp>
    </p:spTree>
    <p:extLst>
      <p:ext uri="{BB962C8B-B14F-4D97-AF65-F5344CB8AC3E}">
        <p14:creationId xmlns:p14="http://schemas.microsoft.com/office/powerpoint/2010/main" val="292276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From Rukhel</a:t>
            </a:r>
          </a:p>
        </p:txBody>
      </p:sp>
    </p:spTree>
    <p:extLst>
      <p:ext uri="{BB962C8B-B14F-4D97-AF65-F5344CB8AC3E}">
        <p14:creationId xmlns:p14="http://schemas.microsoft.com/office/powerpoint/2010/main" val="1115185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13579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290447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478542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https://external-content.duckduckgo.com/iu/?u=https%3A%2F%2Fwww.wakingscience.com%2Fwp-content%2Fuploads%2F2019%2F11%2F0.jpg&amp;f=1&amp;nofb=1&amp;ipt=c4b43feeb3069a2437434cca88da638a01e90d2192971e75451f56653e0262ef&amp;ipo=images</a:t>
            </a:r>
          </a:p>
        </p:txBody>
      </p:sp>
    </p:spTree>
    <p:extLst>
      <p:ext uri="{BB962C8B-B14F-4D97-AF65-F5344CB8AC3E}">
        <p14:creationId xmlns:p14="http://schemas.microsoft.com/office/powerpoint/2010/main" val="3913075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external-content.duckduckgo.com/iu/?u=https%3A%2F%2Fmedia.istockphoto.com%2Fvectors%2Ftelomere-chromosome-and-dna-vector-id961320764%3Fk%3D6%26m%3D961320764%26s%3D170667a%26w%3D0%26h%3DXigZgjP3ymxPgu4229n-QKAQZLwmXLaCPX46DihOnmA%3D&amp;f=1&amp;nofb=1&amp;ipt=5901f61dbc602f7a57d6f14181db755ff05426de0ee40635daf17f548ef1f781&amp;ipo=images</a:t>
            </a:r>
          </a:p>
        </p:txBody>
      </p:sp>
    </p:spTree>
    <p:extLst>
      <p:ext uri="{BB962C8B-B14F-4D97-AF65-F5344CB8AC3E}">
        <p14:creationId xmlns:p14="http://schemas.microsoft.com/office/powerpoint/2010/main" val="3032984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Scott Hahn</a:t>
            </a:r>
          </a:p>
        </p:txBody>
      </p:sp>
    </p:spTree>
    <p:extLst>
      <p:ext uri="{BB962C8B-B14F-4D97-AF65-F5344CB8AC3E}">
        <p14:creationId xmlns:p14="http://schemas.microsoft.com/office/powerpoint/2010/main" val="1627505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https://www.theepochtimes.com/nobel-prize-winner-5-things-that-speed-up-aging-and-1-anti-aging-secret_4381285.html?est=yoV2YqXdtz1wCVBIEG7BVBPSdi8X5mUmI%2BPVS9APnTVsXj%2BrgTF9PJCbs399CettgA%3D%3D</a:t>
            </a:r>
          </a:p>
        </p:txBody>
      </p:sp>
    </p:spTree>
    <p:extLst>
      <p:ext uri="{BB962C8B-B14F-4D97-AF65-F5344CB8AC3E}">
        <p14:creationId xmlns:p14="http://schemas.microsoft.com/office/powerpoint/2010/main" val="39830064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https://youtu.be/U0fRAr-ZHCo</a:t>
            </a:r>
          </a:p>
          <a:p>
            <a:endParaRPr lang="en-US" altLang="en-US" dirty="0"/>
          </a:p>
        </p:txBody>
      </p:sp>
    </p:spTree>
    <p:extLst>
      <p:ext uri="{BB962C8B-B14F-4D97-AF65-F5344CB8AC3E}">
        <p14:creationId xmlns:p14="http://schemas.microsoft.com/office/powerpoint/2010/main" val="4288726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https://en.wikipedia.org/wiki/Elizabeth_Blackburn</a:t>
            </a:r>
          </a:p>
          <a:p>
            <a:r>
              <a:rPr lang="en-US" altLang="en-US" sz="1050" dirty="0"/>
              <a:t>https://upload.wikimedia.org/wikipedia/commons/2/24/Elizabeth_Blackburn_CHF_Heritage_Day_2012_Rush_001.JPG</a:t>
            </a:r>
          </a:p>
        </p:txBody>
      </p:sp>
    </p:spTree>
    <p:extLst>
      <p:ext uri="{BB962C8B-B14F-4D97-AF65-F5344CB8AC3E}">
        <p14:creationId xmlns:p14="http://schemas.microsoft.com/office/powerpoint/2010/main" val="39135134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https://www.theepochtimes.com/nobel-prize-winner-5-things-that-speed-up-aging-and-1-anti-aging-secret_4381285.html?est=yoV2YqXdtz1wCVBIEG7BVBPSdi8X5mUmI%2BPVS9APnTVsXj%2BrgTF9PJCbs399CettgA%3D%3D</a:t>
            </a:r>
          </a:p>
        </p:txBody>
      </p:sp>
    </p:spTree>
    <p:extLst>
      <p:ext uri="{BB962C8B-B14F-4D97-AF65-F5344CB8AC3E}">
        <p14:creationId xmlns:p14="http://schemas.microsoft.com/office/powerpoint/2010/main" val="40503377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https://www.theepochtimes.com/nobel-prize-winner-5-things-that-speed-up-aging-and-1-anti-aging-secret_4381285.html?est=yoV2YqXdtz1wCVBIEG7BVBPSdi8X5mUmI%2BPVS9APnTVsXj%2BrgTF9PJCbs399CettgA%3D%3D</a:t>
            </a:r>
          </a:p>
        </p:txBody>
      </p:sp>
    </p:spTree>
    <p:extLst>
      <p:ext uri="{BB962C8B-B14F-4D97-AF65-F5344CB8AC3E}">
        <p14:creationId xmlns:p14="http://schemas.microsoft.com/office/powerpoint/2010/main" val="25006309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https://www.theepochtimes.com/nobel-prize-winner-5-things-that-speed-up-aging-and-1-anti-aging-secret_4381285.html?est=yoV2YqXdtz1wCVBIEG7BVBPSdi8X5mUmI%2BPVS9APnTVsXj%2BrgTF9PJCbs399CettgA%3D%3D</a:t>
            </a:r>
          </a:p>
        </p:txBody>
      </p:sp>
    </p:spTree>
    <p:extLst>
      <p:ext uri="{BB962C8B-B14F-4D97-AF65-F5344CB8AC3E}">
        <p14:creationId xmlns:p14="http://schemas.microsoft.com/office/powerpoint/2010/main" val="39048242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https://www.theepochtimes.com/nobel-prize-winner-5-things-that-speed-up-aging-and-1-anti-aging-secret_4381285.html?est=yoV2YqXdtz1wCVBIEG7BVBPSdi8X5mUmI%2BPVS9APnTVsXj%2BrgTF9PJCbs399CettgA%3D%3D</a:t>
            </a:r>
          </a:p>
        </p:txBody>
      </p:sp>
    </p:spTree>
    <p:extLst>
      <p:ext uri="{BB962C8B-B14F-4D97-AF65-F5344CB8AC3E}">
        <p14:creationId xmlns:p14="http://schemas.microsoft.com/office/powerpoint/2010/main" val="21712006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495255"/>
                </a:solidFill>
                <a:effectLst/>
                <a:latin typeface="Acta"/>
              </a:rPr>
              <a:t> </a:t>
            </a:r>
            <a:r>
              <a:rPr lang="en-US" b="0" i="0" dirty="0">
                <a:effectLst/>
              </a:rPr>
              <a:t>“Someone with hostility doesn’t just think, “I hate to stand in long lines at the grocery store”; they think, “That other shopper deliberately sped up and beat me to my rightful position in the line!”—and then they seethe.”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0" i="0" dirty="0">
                <a:effectLst/>
              </a:rPr>
              <a:t>IF you are always thinking, political conspiracy, instead of praise…</a:t>
            </a:r>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https://www.theepochtimes.com/nobel-prize-winner-5-things-that-speed-up-aging-and-1-anti-aging-secret_4381285.html?est=yoV2YqXdtz1wCVBIEG7BVBPSdi8X5mUmI%2BPVS9APnTVsXj%2BrgTF9PJCbs399CettgA%3D%3D</a:t>
            </a:r>
          </a:p>
          <a:p>
            <a:endParaRPr lang="en-US" altLang="en-US" dirty="0"/>
          </a:p>
        </p:txBody>
      </p:sp>
    </p:spTree>
    <p:extLst>
      <p:ext uri="{BB962C8B-B14F-4D97-AF65-F5344CB8AC3E}">
        <p14:creationId xmlns:p14="http://schemas.microsoft.com/office/powerpoint/2010/main" val="15008035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https://www.theepochtimes.com/nobel-prize-winner-5-things-that-speed-up-aging-and-1-anti-aging-secret_4381285.html?est=yoV2YqXdtz1wCVBIEG7BVBPSdi8X5mUmI%2BPVS9APnTVsXj%2BrgTF9PJCbs399CettgA%3D%3D</a:t>
            </a:r>
          </a:p>
          <a:p>
            <a:endParaRPr lang="en-US" altLang="en-US" dirty="0"/>
          </a:p>
        </p:txBody>
      </p:sp>
    </p:spTree>
    <p:extLst>
      <p:ext uri="{BB962C8B-B14F-4D97-AF65-F5344CB8AC3E}">
        <p14:creationId xmlns:p14="http://schemas.microsoft.com/office/powerpoint/2010/main" val="14503433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https://www.theepochtimes.com/nobel-prize-winner-5-things-that-speed-up-aging-and-1-anti-aging-secret_4381285.html?est=yoV2YqXdtz1wCVBIEG7BVBPSdi8X5mUmI%2BPVS9APnTVsXj%2BrgTF9PJCbs399CettgA%3D%3D</a:t>
            </a:r>
          </a:p>
          <a:p>
            <a:endParaRPr lang="en-US" altLang="en-US" dirty="0"/>
          </a:p>
        </p:txBody>
      </p:sp>
    </p:spTree>
    <p:extLst>
      <p:ext uri="{BB962C8B-B14F-4D97-AF65-F5344CB8AC3E}">
        <p14:creationId xmlns:p14="http://schemas.microsoft.com/office/powerpoint/2010/main" val="2563503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I love archeology…</a:t>
            </a:r>
          </a:p>
          <a:p>
            <a:r>
              <a:rPr lang="en-US" altLang="en-US" dirty="0"/>
              <a:t>Lori Wilson</a:t>
            </a:r>
          </a:p>
        </p:txBody>
      </p:sp>
    </p:spTree>
    <p:extLst>
      <p:ext uri="{BB962C8B-B14F-4D97-AF65-F5344CB8AC3E}">
        <p14:creationId xmlns:p14="http://schemas.microsoft.com/office/powerpoint/2010/main" val="6838040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https://www.theepochtimes.com/nobel-prize-winner-5-things-that-speed-up-aging-and-1-anti-aging-secret_4381285.html?est=yoV2YqXdtz1wCVBIEG7BVBPSdi8X5mUmI%2BPVS9APnTVsXj%2BrgTF9PJCbs399CettgA%3D%3D</a:t>
            </a:r>
          </a:p>
          <a:p>
            <a:endParaRPr lang="en-US" altLang="en-US" dirty="0"/>
          </a:p>
        </p:txBody>
      </p:sp>
    </p:spTree>
    <p:extLst>
      <p:ext uri="{BB962C8B-B14F-4D97-AF65-F5344CB8AC3E}">
        <p14:creationId xmlns:p14="http://schemas.microsoft.com/office/powerpoint/2010/main" val="28670916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237703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764092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https://www.theepochtimes.com/nobel-prize-winner-5-things-that-speed-up-aging-and-1-anti-aging-secret_4381285.html?est=yoV2YqXdtz1wCVBIEG7BVBPSdi8X5mUmI%2BPVS9APnTVsXj%2BrgTF9PJCbs399CettgA%3D%3D</a:t>
            </a:r>
          </a:p>
          <a:p>
            <a:endParaRPr lang="en-US" altLang="en-US" dirty="0"/>
          </a:p>
        </p:txBody>
      </p:sp>
    </p:spTree>
    <p:extLst>
      <p:ext uri="{BB962C8B-B14F-4D97-AF65-F5344CB8AC3E}">
        <p14:creationId xmlns:p14="http://schemas.microsoft.com/office/powerpoint/2010/main" val="28070920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https://www.theepochtimes.com/health/one-way-to-beat-the-culprit-behind-aging_4820739.html</a:t>
            </a:r>
          </a:p>
        </p:txBody>
      </p:sp>
    </p:spTree>
    <p:extLst>
      <p:ext uri="{BB962C8B-B14F-4D97-AF65-F5344CB8AC3E}">
        <p14:creationId xmlns:p14="http://schemas.microsoft.com/office/powerpoint/2010/main" val="39095116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https://img.theepochtimes.com/assets/uploads/2022/10/26/1-2.jpg</a:t>
            </a:r>
          </a:p>
        </p:txBody>
      </p:sp>
    </p:spTree>
    <p:extLst>
      <p:ext uri="{BB962C8B-B14F-4D97-AF65-F5344CB8AC3E}">
        <p14:creationId xmlns:p14="http://schemas.microsoft.com/office/powerpoint/2010/main" val="21370661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2000" dirty="0"/>
              <a:t>I’m NOT saying that depression is a sin, but not fighting it, just wallowing in it and the stressors without praise and joy, is hurtful.</a:t>
            </a:r>
          </a:p>
          <a:p>
            <a:r>
              <a:rPr lang="en-US" altLang="en-US" sz="1050" dirty="0"/>
              <a:t>https://www.theepochtimes.com/health/one-way-to-beat-the-culprit-behind-aging_4820739.html</a:t>
            </a:r>
          </a:p>
          <a:p>
            <a:endParaRPr lang="en-US" altLang="en-US" sz="1050" dirty="0"/>
          </a:p>
        </p:txBody>
      </p:sp>
    </p:spTree>
    <p:extLst>
      <p:ext uri="{BB962C8B-B14F-4D97-AF65-F5344CB8AC3E}">
        <p14:creationId xmlns:p14="http://schemas.microsoft.com/office/powerpoint/2010/main" val="34475530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So, when you come to worship, focus.  Put away your phone.  Offer your worship to Messiah.</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When you talk to someone, focus on them.  Eye contact.  Repeat, rephrase what they said, charitably.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https://www.theepochtimes.com/nobel-prize-winner-5-things-that-speed-up-aging-and-1-anti-aging-secret_4381285.html?est=yoV2YqXdtz1wCVBIEG7BVBPSdi8X5mUmI%2BPVS9APnTVsXj%2BrgTF9PJCbs399CettgA%3D%3D</a:t>
            </a:r>
          </a:p>
          <a:p>
            <a:endParaRPr lang="en-US" altLang="en-US" dirty="0"/>
          </a:p>
        </p:txBody>
      </p:sp>
    </p:spTree>
    <p:extLst>
      <p:ext uri="{BB962C8B-B14F-4D97-AF65-F5344CB8AC3E}">
        <p14:creationId xmlns:p14="http://schemas.microsoft.com/office/powerpoint/2010/main" val="19229392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https://www.theepochtimes.com/nobel-prize-winner-5-things-that-speed-up-aging-and-1-anti-aging-secret_4381285.html?est=yoV2YqXdtz1wCVBIEG7BVBPSdi8X5mUmI%2BPVS9APnTVsXj%2BrgTF9PJCbs399CettgA%3D%3D</a:t>
            </a:r>
          </a:p>
          <a:p>
            <a:endParaRPr lang="en-US" altLang="en-US" dirty="0"/>
          </a:p>
        </p:txBody>
      </p:sp>
    </p:spTree>
    <p:extLst>
      <p:ext uri="{BB962C8B-B14F-4D97-AF65-F5344CB8AC3E}">
        <p14:creationId xmlns:p14="http://schemas.microsoft.com/office/powerpoint/2010/main" val="18727303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Meditation, or praise, meditation on G-d and His love and goodness.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https://www.theepochtimes.com/nobel-prize-winner-5-things-that-speed-up-aging-and-1-anti-aging-secret_4381285.html?est=yoV2YqXdtz1wCVBIEG7BVBPSdi8X5mUmI%2BPVS9APnTVsXj%2BrgTF9PJCbs399CettgA%3D%3D</a:t>
            </a:r>
          </a:p>
          <a:p>
            <a:endParaRPr lang="en-US" altLang="en-US" dirty="0"/>
          </a:p>
        </p:txBody>
      </p:sp>
    </p:spTree>
    <p:extLst>
      <p:ext uri="{BB962C8B-B14F-4D97-AF65-F5344CB8AC3E}">
        <p14:creationId xmlns:p14="http://schemas.microsoft.com/office/powerpoint/2010/main" val="679415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Lori Wilson</a:t>
            </a:r>
          </a:p>
        </p:txBody>
      </p:sp>
    </p:spTree>
    <p:extLst>
      <p:ext uri="{BB962C8B-B14F-4D97-AF65-F5344CB8AC3E}">
        <p14:creationId xmlns:p14="http://schemas.microsoft.com/office/powerpoint/2010/main" val="35288781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https://unitedwithisrael.org/israeli-discovery-doing-this-slashes-risk-of-cancer-metastasis-by-72</a:t>
            </a:r>
            <a:r>
              <a:rPr lang="en-US" altLang="en-US" dirty="0"/>
              <a:t>/</a:t>
            </a:r>
          </a:p>
        </p:txBody>
      </p:sp>
    </p:spTree>
    <p:extLst>
      <p:ext uri="{BB962C8B-B14F-4D97-AF65-F5344CB8AC3E}">
        <p14:creationId xmlns:p14="http://schemas.microsoft.com/office/powerpoint/2010/main" val="1441625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https://unitedwithisrael.org/israeli-discovery-doing-this-slashes-risk-of-cancer-metastasis-by-72</a:t>
            </a:r>
            <a:r>
              <a:rPr lang="en-US" altLang="en-US" dirty="0"/>
              <a:t>/</a:t>
            </a:r>
          </a:p>
        </p:txBody>
      </p:sp>
    </p:spTree>
    <p:extLst>
      <p:ext uri="{BB962C8B-B14F-4D97-AF65-F5344CB8AC3E}">
        <p14:creationId xmlns:p14="http://schemas.microsoft.com/office/powerpoint/2010/main" val="6438620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dirty="0">
                <a:solidFill>
                  <a:srgbClr val="555555"/>
                </a:solidFill>
                <a:effectLst/>
                <a:latin typeface="Arial" panose="020B0604020202020204" pitchFamily="34" charset="0"/>
              </a:rPr>
              <a:t>Sent by Dr. Henry Cloud's </a:t>
            </a:r>
            <a:r>
              <a:rPr lang="en-US" dirty="0" err="1">
                <a:solidFill>
                  <a:srgbClr val="555555"/>
                </a:solidFill>
                <a:effectLst/>
                <a:latin typeface="Arial" panose="020B0604020202020204" pitchFamily="34" charset="0"/>
              </a:rPr>
              <a:t>Boundaries.MePO</a:t>
            </a:r>
            <a:r>
              <a:rPr lang="en-US">
                <a:solidFill>
                  <a:srgbClr val="555555"/>
                </a:solidFill>
                <a:effectLst/>
                <a:latin typeface="Arial" panose="020B0604020202020204" pitchFamily="34" charset="0"/>
              </a:rPr>
              <a:t> Box 6031 • Irvine, California • 92616</a:t>
            </a:r>
            <a:endParaRPr lang="en-US" altLang="en-US" dirty="0"/>
          </a:p>
        </p:txBody>
      </p:sp>
    </p:spTree>
    <p:extLst>
      <p:ext uri="{BB962C8B-B14F-4D97-AF65-F5344CB8AC3E}">
        <p14:creationId xmlns:p14="http://schemas.microsoft.com/office/powerpoint/2010/main" val="37246574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dirty="0">
                <a:solidFill>
                  <a:srgbClr val="555555"/>
                </a:solidFill>
                <a:effectLst/>
                <a:latin typeface="Arial" panose="020B0604020202020204" pitchFamily="34" charset="0"/>
              </a:rPr>
              <a:t>Sent by Dr. Henry Cloud's </a:t>
            </a:r>
            <a:r>
              <a:rPr lang="en-US" dirty="0" err="1">
                <a:solidFill>
                  <a:srgbClr val="555555"/>
                </a:solidFill>
                <a:effectLst/>
                <a:latin typeface="Arial" panose="020B0604020202020204" pitchFamily="34" charset="0"/>
              </a:rPr>
              <a:t>Boundaries.MePO</a:t>
            </a:r>
            <a:r>
              <a:rPr lang="en-US">
                <a:solidFill>
                  <a:srgbClr val="555555"/>
                </a:solidFill>
                <a:effectLst/>
                <a:latin typeface="Arial" panose="020B0604020202020204" pitchFamily="34" charset="0"/>
              </a:rPr>
              <a:t> Box 6031 • Irvine, California • 92616</a:t>
            </a:r>
            <a:endParaRPr lang="en-US" altLang="en-US" dirty="0"/>
          </a:p>
        </p:txBody>
      </p:sp>
    </p:spTree>
    <p:extLst>
      <p:ext uri="{BB962C8B-B14F-4D97-AF65-F5344CB8AC3E}">
        <p14:creationId xmlns:p14="http://schemas.microsoft.com/office/powerpoint/2010/main" val="36802737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dirty="0">
                <a:solidFill>
                  <a:srgbClr val="555555"/>
                </a:solidFill>
                <a:effectLst/>
                <a:latin typeface="Arial" panose="020B0604020202020204" pitchFamily="34" charset="0"/>
              </a:rPr>
              <a:t>Sent by Dr. Henry Cloud's </a:t>
            </a:r>
            <a:r>
              <a:rPr lang="en-US" dirty="0" err="1">
                <a:solidFill>
                  <a:srgbClr val="555555"/>
                </a:solidFill>
                <a:effectLst/>
                <a:latin typeface="Arial" panose="020B0604020202020204" pitchFamily="34" charset="0"/>
              </a:rPr>
              <a:t>Boundaries.MePO</a:t>
            </a:r>
            <a:r>
              <a:rPr lang="en-US">
                <a:solidFill>
                  <a:srgbClr val="555555"/>
                </a:solidFill>
                <a:effectLst/>
                <a:latin typeface="Arial" panose="020B0604020202020204" pitchFamily="34" charset="0"/>
              </a:rPr>
              <a:t> Box 6031 • Irvine, California • 92616</a:t>
            </a:r>
            <a:endParaRPr lang="en-US" altLang="en-US" dirty="0"/>
          </a:p>
        </p:txBody>
      </p:sp>
    </p:spTree>
    <p:extLst>
      <p:ext uri="{BB962C8B-B14F-4D97-AF65-F5344CB8AC3E}">
        <p14:creationId xmlns:p14="http://schemas.microsoft.com/office/powerpoint/2010/main" val="33407166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5571556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2388922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5936714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42900" y="4177496"/>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s-ES" sz="1050" dirty="0" err="1"/>
              <a:t>Credit</a:t>
            </a:r>
            <a:r>
              <a:rPr lang="es-ES" sz="1050" dirty="0"/>
              <a:t>: NASA/ESA/Hubble SM4 ERO </a:t>
            </a:r>
            <a:r>
              <a:rPr lang="es-ES" sz="1050" dirty="0" err="1"/>
              <a:t>Team</a:t>
            </a:r>
            <a:r>
              <a:rPr lang="es-ES" sz="1050" dirty="0"/>
              <a:t>  https://www.nature.com/articles/nature.2015.17345</a:t>
            </a:r>
            <a:endParaRPr lang="en-US" sz="1050" dirty="0"/>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Give Thanks!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19. 2022 2782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2333135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s-ES" sz="1050" dirty="0" err="1"/>
              <a:t>Credit</a:t>
            </a:r>
            <a:r>
              <a:rPr lang="es-ES" sz="1050" dirty="0"/>
              <a:t>: NASA/ESA/Hubble SM4 ERO </a:t>
            </a:r>
            <a:r>
              <a:rPr lang="es-ES" sz="1050" dirty="0" err="1"/>
              <a:t>Team</a:t>
            </a:r>
            <a:r>
              <a:rPr lang="es-ES" sz="1050" dirty="0"/>
              <a:t>  https://www.nature.com/articles/nature.2015.17345</a:t>
            </a:r>
            <a:endParaRPr lang="en-US" sz="1050" dirty="0"/>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Give Thanks!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19. 2022 2782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75710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Lori Wilson</a:t>
            </a:r>
          </a:p>
        </p:txBody>
      </p:sp>
    </p:spTree>
    <p:extLst>
      <p:ext uri="{BB962C8B-B14F-4D97-AF65-F5344CB8AC3E}">
        <p14:creationId xmlns:p14="http://schemas.microsoft.com/office/powerpoint/2010/main" val="32678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s-ES" sz="1050" dirty="0" err="1"/>
              <a:t>Credit</a:t>
            </a:r>
            <a:r>
              <a:rPr lang="es-ES" sz="1050" dirty="0"/>
              <a:t>: NASA/ESA/Hubble SM4 ERO </a:t>
            </a:r>
            <a:r>
              <a:rPr lang="es-ES" sz="1050" dirty="0" err="1"/>
              <a:t>Team</a:t>
            </a:r>
            <a:r>
              <a:rPr lang="es-ES" sz="1050" dirty="0"/>
              <a:t>  https://www.nature.com/articles/nature.2015.17345</a:t>
            </a:r>
            <a:endParaRPr lang="en-US" sz="1050"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Give Thanks!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19. 2022 2782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303128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6927455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8224381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1732504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6425127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ci5.googleusercontent.com/proxy/I_M3_ZzGm41Ux8InhhEUR0jXqVgq9hDfGX_SbfnXJWk883POeJgHJKCf_q7akynNvRhleLNILM6YIjITyXR5Og6JEgaMSwXoLUQuqGiKNfI0D6eX0zZ-2kOKLJoICUDRAr8gtXQ7FIOg26P5eb-hthiW=s0-d-e1-ft#https://files.constantcontact.com/7aacec83201/9041b872-bcdf-4f9c-83c6-d417a68f4a07.png?rdr=true</a:t>
            </a:r>
          </a:p>
        </p:txBody>
      </p:sp>
    </p:spTree>
    <p:extLst>
      <p:ext uri="{BB962C8B-B14F-4D97-AF65-F5344CB8AC3E}">
        <p14:creationId xmlns:p14="http://schemas.microsoft.com/office/powerpoint/2010/main" val="33213841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https://www.prepare-enrich.com/blog/cultivating-a-mindset-of-gratitude/</a:t>
            </a:r>
          </a:p>
        </p:txBody>
      </p:sp>
    </p:spTree>
    <p:extLst>
      <p:ext uri="{BB962C8B-B14F-4D97-AF65-F5344CB8AC3E}">
        <p14:creationId xmlns:p14="http://schemas.microsoft.com/office/powerpoint/2010/main" val="12235867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https://www.prepare-enrich.com/blog/cultivating-a-mindset-of-gratitude/</a:t>
            </a:r>
          </a:p>
        </p:txBody>
      </p:sp>
    </p:spTree>
    <p:extLst>
      <p:ext uri="{BB962C8B-B14F-4D97-AF65-F5344CB8AC3E}">
        <p14:creationId xmlns:p14="http://schemas.microsoft.com/office/powerpoint/2010/main" val="41357314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https://www.prepare-enrich.com/blog/cultivating-a-mindset-of-gratitude/</a:t>
            </a:r>
          </a:p>
        </p:txBody>
      </p:sp>
    </p:spTree>
    <p:extLst>
      <p:ext uri="{BB962C8B-B14F-4D97-AF65-F5344CB8AC3E}">
        <p14:creationId xmlns:p14="http://schemas.microsoft.com/office/powerpoint/2010/main" val="4749351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https://www.prepare-enrich.com/blog/cultivating-a-mindset-of-gratitude/</a:t>
            </a:r>
          </a:p>
        </p:txBody>
      </p:sp>
    </p:spTree>
    <p:extLst>
      <p:ext uri="{BB962C8B-B14F-4D97-AF65-F5344CB8AC3E}">
        <p14:creationId xmlns:p14="http://schemas.microsoft.com/office/powerpoint/2010/main" val="1176127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8875956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https://www.prepare-enrich.com/blog/cultivating-a-mindset-of-gratitude/</a:t>
            </a:r>
          </a:p>
        </p:txBody>
      </p:sp>
    </p:spTree>
    <p:extLst>
      <p:ext uri="{BB962C8B-B14F-4D97-AF65-F5344CB8AC3E}">
        <p14:creationId xmlns:p14="http://schemas.microsoft.com/office/powerpoint/2010/main" val="5164611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254767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57638259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ci3.googleusercontent.com/proxy/IM0YjyxWDfS3zu0Bu2hfitKJxkyHiwv2BLVO3k_5w2LAi0TyWqDY0YA3UzFgm34QvR8fcYTKDj2zMpyA3VTBq0x077z8WzpJX3JVnjgzlQc6FrQMmR2jOfQIdE4HJSe4wDYg3gGi6N8_UCaM9KD9mO8lGy1VBZIqTWj7bA=s0-d-e1-ft#https://mcusercontent.com/03685a5d5189468afea969fde/_compresseds/5ca2e2a7-36d8-8835-01a2-ba5ff089f294.jpg</a:t>
            </a:r>
          </a:p>
        </p:txBody>
      </p:sp>
    </p:spTree>
    <p:extLst>
      <p:ext uri="{BB962C8B-B14F-4D97-AF65-F5344CB8AC3E}">
        <p14:creationId xmlns:p14="http://schemas.microsoft.com/office/powerpoint/2010/main" val="6238542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From Rukhel</a:t>
            </a:r>
          </a:p>
        </p:txBody>
      </p:sp>
    </p:spTree>
    <p:extLst>
      <p:ext uri="{BB962C8B-B14F-4D97-AF65-F5344CB8AC3E}">
        <p14:creationId xmlns:p14="http://schemas.microsoft.com/office/powerpoint/2010/main" val="34950078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71544131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436763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07126808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92883747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313222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7551230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https://www.youtube.com/watch?v=YC4bzxN0n-0</a:t>
            </a:r>
          </a:p>
        </p:txBody>
      </p:sp>
    </p:spTree>
    <p:extLst>
      <p:ext uri="{BB962C8B-B14F-4D97-AF65-F5344CB8AC3E}">
        <p14:creationId xmlns:p14="http://schemas.microsoft.com/office/powerpoint/2010/main" val="7783697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12251649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31887677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9501047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https://www.lipkintours.com/files/catalog/item/thumb/Aaron_Lipkin___Bio.jpg</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https://www.lipkintours.com/index.php?dir=site&amp;page=content&amp;cs=3370&amp;langpage=eng</a:t>
            </a:r>
          </a:p>
          <a:p>
            <a:endParaRPr lang="en-US" altLang="en-US" dirty="0"/>
          </a:p>
        </p:txBody>
      </p:sp>
    </p:spTree>
    <p:extLst>
      <p:ext uri="{BB962C8B-B14F-4D97-AF65-F5344CB8AC3E}">
        <p14:creationId xmlns:p14="http://schemas.microsoft.com/office/powerpoint/2010/main" val="230714306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70108979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00" dirty="0"/>
              <a:t>https://external-content.duckduckgo.com/iu/?u=https%3A%2F%2Fwww.lipkintours.com%2Ffiles%2Fcatalog%2Fitem%2FEBAL_LECTURES_800.jpg&amp;f=1&amp;nofb=1&amp;ipt=b7346db4d1a8728b0a0297940378d1533d33a2afee31768d82195ea868a88879&amp;ipo=images</a:t>
            </a:r>
          </a:p>
        </p:txBody>
      </p:sp>
    </p:spTree>
    <p:extLst>
      <p:ext uri="{BB962C8B-B14F-4D97-AF65-F5344CB8AC3E}">
        <p14:creationId xmlns:p14="http://schemas.microsoft.com/office/powerpoint/2010/main" val="48966514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https://www.lipkintours.com/index.php?dir=site&amp;page=content&amp;cs=3370&amp;langpage=eng</a:t>
            </a:r>
          </a:p>
        </p:txBody>
      </p:sp>
    </p:spTree>
    <p:extLst>
      <p:ext uri="{BB962C8B-B14F-4D97-AF65-F5344CB8AC3E}">
        <p14:creationId xmlns:p14="http://schemas.microsoft.com/office/powerpoint/2010/main" val="245959437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https://www.lipkintours.com/index.php?dir=site&amp;page=content&amp;cs=3370&amp;langpage=eng</a:t>
            </a:r>
          </a:p>
        </p:txBody>
      </p:sp>
    </p:spTree>
    <p:extLst>
      <p:ext uri="{BB962C8B-B14F-4D97-AF65-F5344CB8AC3E}">
        <p14:creationId xmlns:p14="http://schemas.microsoft.com/office/powerpoint/2010/main" val="93680875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442084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07194543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81214867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https://external-content.duckduckgo.com/iu/?u=https%3A%2F%2Ftse2.mm.bing.net%2Fth%3Fid%3DOIP.3ghy8pe51kWtSPKN1yT6EwHaEK%26pid%3DApi&amp;f=1&amp;ipt=59adc09e9b790c992922ef15c277c59892161dba033a1209a6ce546bf6ab8e69&amp;ipo=images</a:t>
            </a:r>
          </a:p>
        </p:txBody>
      </p:sp>
    </p:spTree>
    <p:extLst>
      <p:ext uri="{BB962C8B-B14F-4D97-AF65-F5344CB8AC3E}">
        <p14:creationId xmlns:p14="http://schemas.microsoft.com/office/powerpoint/2010/main" val="275102429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https://external-content.duckduckgo.com/iu/?u=https%3A%2F%2Ftse1.mm.bing.net%2Fth%3Fid%3DOIP.Iq2cFu1pmYPi7gcBSRqXYQHaEL%26pid%3DApi&amp;f=1&amp;ipt=001905f46138f9d911e3bfe788d1ca19ff07a170f0104999303c9ab699c6f31c&amp;ipo=images</a:t>
            </a:r>
          </a:p>
        </p:txBody>
      </p:sp>
    </p:spTree>
    <p:extLst>
      <p:ext uri="{BB962C8B-B14F-4D97-AF65-F5344CB8AC3E}">
        <p14:creationId xmlns:p14="http://schemas.microsoft.com/office/powerpoint/2010/main" val="304046467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https://external-content.duckduckgo.com/iu/?u=https%3A%2F%2Fwww.pshir.com%2Fcontent%2Fimages%2F2022%2F06%2FInsc1.jpg&amp;f=1&amp;nofb=1&amp;ipt=884175decffeb7f958b3e6105be58c5a5d6a35f24c425df66fed999aeb8c17a5&amp;ipo=images</a:t>
            </a:r>
          </a:p>
        </p:txBody>
      </p:sp>
    </p:spTree>
    <p:extLst>
      <p:ext uri="{BB962C8B-B14F-4D97-AF65-F5344CB8AC3E}">
        <p14:creationId xmlns:p14="http://schemas.microsoft.com/office/powerpoint/2010/main" val="73277025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https://external-content.duckduckgo.com/iu/?u=http%3A%2F%2Fviewzone.com%2Fnegev-hebrew.gif&amp;f=1&amp;nofb=1&amp;ipt=51f6f623658173cd71529aa3568e224af175e45fa5dfb18a66e76dec6d4ef5af&amp;ipo=images</a:t>
            </a:r>
          </a:p>
        </p:txBody>
      </p:sp>
    </p:spTree>
    <p:extLst>
      <p:ext uri="{BB962C8B-B14F-4D97-AF65-F5344CB8AC3E}">
        <p14:creationId xmlns:p14="http://schemas.microsoft.com/office/powerpoint/2010/main" val="163840114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https://www.lipkintours.com/index.php?dir=site&amp;page=content&amp;cs=3370&amp;langpage=eng</a:t>
            </a:r>
          </a:p>
          <a:p>
            <a:endParaRPr lang="en-US" altLang="en-US" dirty="0"/>
          </a:p>
        </p:txBody>
      </p:sp>
    </p:spTree>
    <p:extLst>
      <p:ext uri="{BB962C8B-B14F-4D97-AF65-F5344CB8AC3E}">
        <p14:creationId xmlns:p14="http://schemas.microsoft.com/office/powerpoint/2010/main" val="254265954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https://www.lipkintours.com/index.php?dir=site&amp;page=content&amp;cs=3370&amp;langpage=eng</a:t>
            </a:r>
          </a:p>
          <a:p>
            <a:endParaRPr lang="en-US" altLang="en-US" dirty="0"/>
          </a:p>
        </p:txBody>
      </p:sp>
    </p:spTree>
    <p:extLst>
      <p:ext uri="{BB962C8B-B14F-4D97-AF65-F5344CB8AC3E}">
        <p14:creationId xmlns:p14="http://schemas.microsoft.com/office/powerpoint/2010/main" val="379396363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https://www.lipkintours.com/index.php?dir=site&amp;page=content&amp;cs=3370&amp;langpage=eng</a:t>
            </a:r>
          </a:p>
          <a:p>
            <a:endParaRPr lang="en-US" altLang="en-US" dirty="0"/>
          </a:p>
        </p:txBody>
      </p:sp>
    </p:spTree>
    <p:extLst>
      <p:ext uri="{BB962C8B-B14F-4D97-AF65-F5344CB8AC3E}">
        <p14:creationId xmlns:p14="http://schemas.microsoft.com/office/powerpoint/2010/main" val="267263179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Give Thanks!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19. 2022 2782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1249344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Give Thanks!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19. 2022 2782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06060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14B5-D666-B2D4-99D1-028877B3FDE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D671CD3-6FEF-5A2D-82D5-BCEDA3D3060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C753F19-318A-0EC1-5269-2083C583AD90}"/>
              </a:ext>
            </a:extLst>
          </p:cNvPr>
          <p:cNvSpPr>
            <a:spLocks noGrp="1"/>
          </p:cNvSpPr>
          <p:nvPr>
            <p:ph type="dt" sz="half" idx="10"/>
          </p:nvPr>
        </p:nvSpPr>
        <p:spPr/>
        <p:txBody>
          <a:bodyPr/>
          <a:lstStyle>
            <a:lvl1pPr>
              <a:defRPr/>
            </a:lvl1pPr>
          </a:lstStyle>
          <a:p>
            <a:pPr algn="l" defTabSz="685800"/>
            <a:endParaRPr lang="en-US" altLang="en-US" sz="1050">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74255BB9-1241-7F49-E1A3-E363073DF557}"/>
              </a:ext>
            </a:extLst>
          </p:cNvPr>
          <p:cNvSpPr>
            <a:spLocks noGrp="1"/>
          </p:cNvSpPr>
          <p:nvPr>
            <p:ph type="ftr" sz="quarter" idx="11"/>
          </p:nvPr>
        </p:nvSpPr>
        <p:spPr/>
        <p:txBody>
          <a:bodyPr/>
          <a:lstStyle>
            <a:lvl1pPr>
              <a:defRPr/>
            </a:lvl1pPr>
          </a:lstStyle>
          <a:p>
            <a:pPr defTabSz="685800"/>
            <a:endParaRPr lang="en-US" altLang="en-US" sz="1050">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8A1C0716-C44F-1553-9742-83E035196BF1}"/>
              </a:ext>
            </a:extLst>
          </p:cNvPr>
          <p:cNvSpPr>
            <a:spLocks noGrp="1"/>
          </p:cNvSpPr>
          <p:nvPr>
            <p:ph type="sldNum" sz="quarter" idx="12"/>
          </p:nvPr>
        </p:nvSpPr>
        <p:spPr/>
        <p:txBody>
          <a:bodyPr/>
          <a:lstStyle>
            <a:lvl1pPr>
              <a:defRPr/>
            </a:lvl1pPr>
          </a:lstStyle>
          <a:p>
            <a:pPr defTabSz="685800"/>
            <a:fld id="{0309CBD5-C5CD-409A-BDCD-0E777683A37C}" type="slidenum">
              <a:rPr lang="en-US" altLang="en-US" sz="1050" smtClean="0">
                <a:solidFill>
                  <a:srgbClr val="000000"/>
                </a:solidFill>
                <a:cs typeface="Arial" panose="020B0604020202020204" pitchFamily="34" charset="0"/>
              </a:rPr>
              <a:pPr defTabSz="685800"/>
              <a:t>‹#›</a:t>
            </a:fld>
            <a:endParaRPr lang="en-US" altLang="en-US" sz="1050">
              <a:solidFill>
                <a:srgbClr val="000000"/>
              </a:solidFill>
              <a:cs typeface="Arial" panose="020B0604020202020204" pitchFamily="34" charset="0"/>
            </a:endParaRPr>
          </a:p>
        </p:txBody>
      </p:sp>
    </p:spTree>
    <p:extLst>
      <p:ext uri="{BB962C8B-B14F-4D97-AF65-F5344CB8AC3E}">
        <p14:creationId xmlns:p14="http://schemas.microsoft.com/office/powerpoint/2010/main" val="1611591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3474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8B21935-E9E0-D8EA-6D84-8281C0BAD7B4}"/>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5A5C2F2-64E6-ACA7-7EE6-05D041A24D89}"/>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E5432F-2303-E86F-D2EB-AC2EA7C9FB77}"/>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mj-lt"/>
              </a:defRPr>
            </a:lvl1pPr>
          </a:lstStyle>
          <a:p>
            <a:endParaRPr lang="en-US" altLang="en-US"/>
          </a:p>
        </p:txBody>
      </p:sp>
      <p:sp>
        <p:nvSpPr>
          <p:cNvPr id="1029" name="Rectangle 5">
            <a:extLst>
              <a:ext uri="{FF2B5EF4-FFF2-40B4-BE49-F238E27FC236}">
                <a16:creationId xmlns:a16="http://schemas.microsoft.com/office/drawing/2014/main" id="{262966DA-030E-0ECE-FBBE-97E597E3B1D5}"/>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solidFill>
                  <a:schemeClr val="tx1"/>
                </a:solidFill>
                <a:latin typeface="+mj-lt"/>
              </a:defRPr>
            </a:lvl1pPr>
          </a:lstStyle>
          <a:p>
            <a:endParaRPr lang="en-US" altLang="en-US"/>
          </a:p>
        </p:txBody>
      </p:sp>
      <p:sp>
        <p:nvSpPr>
          <p:cNvPr id="1030" name="Rectangle 6">
            <a:extLst>
              <a:ext uri="{FF2B5EF4-FFF2-40B4-BE49-F238E27FC236}">
                <a16:creationId xmlns:a16="http://schemas.microsoft.com/office/drawing/2014/main" id="{36BF646A-132B-073E-DFD6-3E1486F59852}"/>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mj-lt"/>
              </a:defRPr>
            </a:lvl1pPr>
          </a:lstStyle>
          <a:p>
            <a:fld id="{6414763F-B4F7-4D13-9130-72C4C4BDD17E}" type="slidenum">
              <a:rPr lang="en-US" altLang="en-US"/>
              <a:pPr/>
              <a:t>‹#›</a:t>
            </a:fld>
            <a:endParaRPr lang="en-US" altLang="en-US"/>
          </a:p>
        </p:txBody>
      </p:sp>
    </p:spTree>
    <p:extLst>
      <p:ext uri="{BB962C8B-B14F-4D97-AF65-F5344CB8AC3E}">
        <p14:creationId xmlns:p14="http://schemas.microsoft.com/office/powerpoint/2010/main" val="3422753677"/>
      </p:ext>
    </p:extLst>
  </p:cSld>
  <p:clrMap bg1="lt1" tx1="dk1" bg2="lt2" tx2="dk2" accent1="accent1" accent2="accent2" accent3="accent3" accent4="accent4" accent5="accent5" accent6="accent6" hlink="hlink" folHlink="folHlink"/>
  <p:sldLayoutIdLst>
    <p:sldLayoutId id="2147483837" r:id="rId1"/>
    <p:sldLayoutId id="2147483838"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3000" kern="1200">
          <a:solidFill>
            <a:schemeClr val="bg1"/>
          </a:solidFill>
          <a:latin typeface="+mn-lt"/>
          <a:ea typeface="+mn-ea"/>
          <a:cs typeface="+mn-cs"/>
        </a:defRPr>
      </a:lvl1pPr>
      <a:lvl2pPr marL="557213" indent="-214313" algn="l" rtl="0" fontAlgn="base">
        <a:spcBef>
          <a:spcPct val="20000"/>
        </a:spcBef>
        <a:spcAft>
          <a:spcPct val="0"/>
        </a:spcAft>
        <a:buChar char="–"/>
        <a:defRPr sz="3000" kern="1200">
          <a:solidFill>
            <a:schemeClr val="bg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j-lt"/>
          <a:ea typeface="+mn-ea"/>
          <a:cs typeface="+mj-cs"/>
        </a:defRPr>
      </a:lvl3pPr>
      <a:lvl4pPr marL="1200150" indent="-171450" algn="l" rtl="0" fontAlgn="base">
        <a:spcBef>
          <a:spcPct val="20000"/>
        </a:spcBef>
        <a:spcAft>
          <a:spcPct val="0"/>
        </a:spcAft>
        <a:buChar char="–"/>
        <a:defRPr sz="1500" kern="1200">
          <a:solidFill>
            <a:schemeClr val="tx1"/>
          </a:solidFill>
          <a:latin typeface="+mj-lt"/>
          <a:ea typeface="+mn-ea"/>
          <a:cs typeface="+mj-cs"/>
        </a:defRPr>
      </a:lvl4pPr>
      <a:lvl5pPr marL="1543050" indent="-171450" algn="l" rtl="0" fontAlgn="base">
        <a:spcBef>
          <a:spcPct val="20000"/>
        </a:spcBef>
        <a:spcAft>
          <a:spcPct val="0"/>
        </a:spcAft>
        <a:buChar char="»"/>
        <a:defRPr sz="1500" kern="1200">
          <a:solidFill>
            <a:schemeClr val="tx1"/>
          </a:solidFill>
          <a:latin typeface="+mj-lt"/>
          <a:ea typeface="+mn-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hyperlink" Target="https://www.prepare-enrich.com/blog/navigating-a-family-emergency-together/" TargetMode="External"/><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hyperlink" Target="https://www.prepare-enrich.com/blog/you-can-be-both-grateful-and/" TargetMode="External"/><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5.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8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4.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9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2022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a:t>1 </a:t>
            </a:r>
            <a:r>
              <a:rPr lang="en-US" sz="4000" baseline="30000" dirty="0" err="1"/>
              <a:t>Thes</a:t>
            </a:r>
            <a:r>
              <a:rPr lang="en-US" sz="4000" baseline="30000" dirty="0"/>
              <a:t> 5. 16-19  </a:t>
            </a:r>
            <a:r>
              <a:rPr lang="en-US" sz="4000" dirty="0"/>
              <a:t>Always be joyful,</a:t>
            </a:r>
            <a:r>
              <a:rPr lang="en-US" sz="4000" b="1" baseline="30000" dirty="0"/>
              <a:t> </a:t>
            </a:r>
            <a:r>
              <a:rPr lang="en-US" sz="4000" dirty="0"/>
              <a:t>pray constantly,</a:t>
            </a:r>
            <a:r>
              <a:rPr lang="en-US" sz="4000" b="1" baseline="30000" dirty="0">
                <a:solidFill>
                  <a:srgbClr val="FFFF66"/>
                </a:solidFill>
              </a:rPr>
              <a:t> </a:t>
            </a:r>
            <a:r>
              <a:rPr lang="en-US" sz="4000" u="sng" dirty="0">
                <a:solidFill>
                  <a:srgbClr val="FFFF99"/>
                </a:solidFill>
              </a:rPr>
              <a:t>in everything give thanks; for </a:t>
            </a:r>
            <a:r>
              <a:rPr lang="en-US" sz="4000" u="dbl" dirty="0">
                <a:solidFill>
                  <a:srgbClr val="FFFF99"/>
                </a:solidFill>
              </a:rPr>
              <a:t>this</a:t>
            </a:r>
            <a:r>
              <a:rPr lang="en-US" sz="4000" u="sng" dirty="0">
                <a:solidFill>
                  <a:srgbClr val="FFFF99"/>
                </a:solidFill>
              </a:rPr>
              <a:t> is God’s will for you in Messiah Yeshua.</a:t>
            </a:r>
            <a:r>
              <a:rPr lang="en-US" sz="4000" dirty="0">
                <a:solidFill>
                  <a:srgbClr val="FFFF99"/>
                </a:solidFill>
              </a:rPr>
              <a:t> </a:t>
            </a:r>
            <a:r>
              <a:rPr lang="en-US" sz="4000" b="1" baseline="30000" dirty="0">
                <a:solidFill>
                  <a:srgbClr val="FFFF99"/>
                </a:solidFill>
              </a:rPr>
              <a:t> </a:t>
            </a:r>
            <a:r>
              <a:rPr lang="en-US" sz="4000" dirty="0"/>
              <a:t>Do not quench the Spirit.</a:t>
            </a:r>
          </a:p>
          <a:p>
            <a:pPr algn="l">
              <a:lnSpc>
                <a:spcPct val="90000"/>
              </a:lnSpc>
            </a:pPr>
            <a:r>
              <a:rPr lang="en-US" altLang="en-US" sz="4000" dirty="0"/>
              <a:t>What does “this” refer to?</a:t>
            </a:r>
          </a:p>
        </p:txBody>
      </p:sp>
    </p:spTree>
    <p:extLst>
      <p:ext uri="{BB962C8B-B14F-4D97-AF65-F5344CB8AC3E}">
        <p14:creationId xmlns:p14="http://schemas.microsoft.com/office/powerpoint/2010/main" val="24034339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spTree>
    <p:extLst>
      <p:ext uri="{BB962C8B-B14F-4D97-AF65-F5344CB8AC3E}">
        <p14:creationId xmlns:p14="http://schemas.microsoft.com/office/powerpoint/2010/main" val="2282205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Two interpretation:</a:t>
            </a:r>
          </a:p>
          <a:p>
            <a:pPr marL="457200" indent="-457200" algn="l">
              <a:lnSpc>
                <a:spcPct val="90000"/>
              </a:lnSpc>
              <a:buFont typeface="+mj-lt"/>
              <a:buAutoNum type="arabicPeriod"/>
            </a:pPr>
            <a:r>
              <a:rPr lang="en-US" altLang="en-US" sz="4000" dirty="0"/>
              <a:t>Everything is the will of G-d in Messiah Yeshua.</a:t>
            </a:r>
          </a:p>
        </p:txBody>
      </p:sp>
    </p:spTree>
    <p:extLst>
      <p:ext uri="{BB962C8B-B14F-4D97-AF65-F5344CB8AC3E}">
        <p14:creationId xmlns:p14="http://schemas.microsoft.com/office/powerpoint/2010/main" val="1064612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Two interpretation:</a:t>
            </a:r>
          </a:p>
          <a:p>
            <a:pPr marL="457200" indent="-457200" algn="l">
              <a:lnSpc>
                <a:spcPct val="90000"/>
              </a:lnSpc>
              <a:buFont typeface="+mj-lt"/>
              <a:buAutoNum type="arabicPeriod"/>
            </a:pPr>
            <a:r>
              <a:rPr lang="en-US" altLang="en-US" sz="4000" dirty="0"/>
              <a:t>Everything is the will of G-d in Messiah Yeshua.</a:t>
            </a:r>
          </a:p>
          <a:p>
            <a:pPr marL="457200" indent="-457200" algn="l">
              <a:lnSpc>
                <a:spcPct val="90000"/>
              </a:lnSpc>
              <a:buFont typeface="+mj-lt"/>
              <a:buAutoNum type="arabicPeriod"/>
            </a:pPr>
            <a:r>
              <a:rPr lang="en-US" altLang="en-US" sz="4000" dirty="0"/>
              <a:t>Giving thanks is the will of G-d in Messiah Yeshua.</a:t>
            </a:r>
          </a:p>
        </p:txBody>
      </p:sp>
    </p:spTree>
    <p:extLst>
      <p:ext uri="{BB962C8B-B14F-4D97-AF65-F5344CB8AC3E}">
        <p14:creationId xmlns:p14="http://schemas.microsoft.com/office/powerpoint/2010/main" val="3783008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Two interpretation:</a:t>
            </a:r>
          </a:p>
          <a:p>
            <a:pPr marL="457200" indent="-457200" algn="l">
              <a:lnSpc>
                <a:spcPct val="90000"/>
              </a:lnSpc>
              <a:buFont typeface="+mj-lt"/>
              <a:buAutoNum type="arabicPeriod"/>
            </a:pPr>
            <a:r>
              <a:rPr lang="en-US" altLang="en-US" sz="4000" dirty="0"/>
              <a:t>Everything is the will of G-d in Messiah Yeshua.</a:t>
            </a:r>
          </a:p>
          <a:p>
            <a:pPr marL="457200" indent="-457200" algn="l">
              <a:lnSpc>
                <a:spcPct val="90000"/>
              </a:lnSpc>
              <a:buFont typeface="+mj-lt"/>
              <a:buAutoNum type="arabicPeriod"/>
            </a:pPr>
            <a:r>
              <a:rPr lang="en-US" altLang="en-US" sz="4000" dirty="0"/>
              <a:t>Giving thanks is the will of G-d in Messiah Yeshua.</a:t>
            </a:r>
          </a:p>
          <a:p>
            <a:pPr marL="457200" indent="-457200" algn="l">
              <a:lnSpc>
                <a:spcPct val="90000"/>
              </a:lnSpc>
              <a:buFont typeface="+mj-lt"/>
              <a:buAutoNum type="arabicPeriod"/>
            </a:pPr>
            <a:r>
              <a:rPr lang="en-US" altLang="en-US" sz="4000" dirty="0"/>
              <a:t>Tevye’s interpretation. </a:t>
            </a:r>
          </a:p>
        </p:txBody>
      </p:sp>
    </p:spTree>
    <p:extLst>
      <p:ext uri="{BB962C8B-B14F-4D97-AF65-F5344CB8AC3E}">
        <p14:creationId xmlns:p14="http://schemas.microsoft.com/office/powerpoint/2010/main" val="612979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It doesn’t look like </a:t>
            </a:r>
            <a:r>
              <a:rPr lang="en-US" altLang="en-US" sz="4000" u="sng" dirty="0">
                <a:solidFill>
                  <a:srgbClr val="FFFF99"/>
                </a:solidFill>
              </a:rPr>
              <a:t>everything</a:t>
            </a:r>
            <a:r>
              <a:rPr lang="en-US" altLang="en-US" sz="4000" dirty="0"/>
              <a:t> is the will of G-d!!</a:t>
            </a:r>
          </a:p>
          <a:p>
            <a:pPr algn="l">
              <a:lnSpc>
                <a:spcPct val="90000"/>
              </a:lnSpc>
            </a:pPr>
            <a:endParaRPr lang="en-US" altLang="en-US" baseline="30000" dirty="0"/>
          </a:p>
          <a:p>
            <a:pPr algn="l">
              <a:lnSpc>
                <a:spcPct val="90000"/>
              </a:lnSpc>
            </a:pPr>
            <a:r>
              <a:rPr lang="en-US" altLang="en-US" sz="4000" baseline="30000" dirty="0" err="1"/>
              <a:t>Yn</a:t>
            </a:r>
            <a:r>
              <a:rPr lang="en-US" altLang="en-US" sz="4000" baseline="30000" dirty="0"/>
              <a:t>. 16.33</a:t>
            </a:r>
            <a:r>
              <a:rPr lang="en-US" altLang="en-US" sz="4000" dirty="0"/>
              <a:t> “I have said these things to you so that, united with me, you may have shalom. In the world, you have tsuris. But be brave! </a:t>
            </a:r>
            <a:r>
              <a:rPr lang="en-US" altLang="en-US" sz="4000" dirty="0">
                <a:solidFill>
                  <a:srgbClr val="FFFF66"/>
                </a:solidFill>
              </a:rPr>
              <a:t>I </a:t>
            </a:r>
            <a:r>
              <a:rPr lang="en-US" altLang="en-US" sz="4000" dirty="0">
                <a:solidFill>
                  <a:srgbClr val="FFFF99"/>
                </a:solidFill>
              </a:rPr>
              <a:t>have conquered the world!”</a:t>
            </a:r>
          </a:p>
        </p:txBody>
      </p:sp>
    </p:spTree>
    <p:extLst>
      <p:ext uri="{BB962C8B-B14F-4D97-AF65-F5344CB8AC3E}">
        <p14:creationId xmlns:p14="http://schemas.microsoft.com/office/powerpoint/2010/main" val="1894922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512763" indent="-512763" algn="l">
              <a:lnSpc>
                <a:spcPct val="90000"/>
              </a:lnSpc>
              <a:buFont typeface="+mj-lt"/>
              <a:buAutoNum type="arabicPeriod"/>
            </a:pPr>
            <a:r>
              <a:rPr lang="en-US" altLang="en-US" sz="4000" dirty="0"/>
              <a:t>Believe that everything is for the best. </a:t>
            </a:r>
          </a:p>
        </p:txBody>
      </p:sp>
    </p:spTree>
    <p:extLst>
      <p:ext uri="{BB962C8B-B14F-4D97-AF65-F5344CB8AC3E}">
        <p14:creationId xmlns:p14="http://schemas.microsoft.com/office/powerpoint/2010/main" val="198753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512763" indent="-512763" algn="l">
              <a:lnSpc>
                <a:spcPct val="90000"/>
              </a:lnSpc>
              <a:buFont typeface="+mj-lt"/>
              <a:buAutoNum type="arabicPeriod"/>
            </a:pPr>
            <a:r>
              <a:rPr lang="en-US" altLang="en-US" sz="4000" dirty="0"/>
              <a:t>Believe that everything is for the best. </a:t>
            </a:r>
          </a:p>
          <a:p>
            <a:pPr marL="512763" indent="-512763" algn="l">
              <a:lnSpc>
                <a:spcPct val="90000"/>
              </a:lnSpc>
              <a:buFont typeface="+mj-lt"/>
              <a:buAutoNum type="arabicPeriod"/>
            </a:pPr>
            <a:r>
              <a:rPr lang="en-US" altLang="en-US" sz="4000" dirty="0"/>
              <a:t>Express gratitude – say “Thank you!” to Messiah Yeshua.</a:t>
            </a:r>
          </a:p>
        </p:txBody>
      </p:sp>
    </p:spTree>
    <p:extLst>
      <p:ext uri="{BB962C8B-B14F-4D97-AF65-F5344CB8AC3E}">
        <p14:creationId xmlns:p14="http://schemas.microsoft.com/office/powerpoint/2010/main" val="3845138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512763" indent="-512763" algn="l">
              <a:lnSpc>
                <a:spcPct val="90000"/>
              </a:lnSpc>
              <a:buFont typeface="+mj-lt"/>
              <a:buAutoNum type="arabicPeriod"/>
            </a:pPr>
            <a:r>
              <a:rPr lang="en-US" altLang="en-US" sz="4000" dirty="0"/>
              <a:t>Believe that everything is for the best. </a:t>
            </a:r>
          </a:p>
          <a:p>
            <a:pPr marL="512763" indent="-512763" algn="l">
              <a:lnSpc>
                <a:spcPct val="90000"/>
              </a:lnSpc>
              <a:buFont typeface="+mj-lt"/>
              <a:buAutoNum type="arabicPeriod"/>
            </a:pPr>
            <a:r>
              <a:rPr lang="en-US" altLang="en-US" sz="4000" dirty="0"/>
              <a:t>Express gratitude – say “Thank you!” to Messiah Yeshua.</a:t>
            </a:r>
          </a:p>
          <a:p>
            <a:pPr marL="512763" indent="-512763" algn="l">
              <a:lnSpc>
                <a:spcPct val="90000"/>
              </a:lnSpc>
              <a:buFont typeface="+mj-lt"/>
              <a:buAutoNum type="arabicPeriod"/>
            </a:pPr>
            <a:r>
              <a:rPr lang="en-US" altLang="en-US" sz="4000" dirty="0"/>
              <a:t>Do </a:t>
            </a:r>
            <a:r>
              <a:rPr lang="en-US" altLang="en-US" sz="4000" i="1" dirty="0"/>
              <a:t>teshuva</a:t>
            </a:r>
            <a:r>
              <a:rPr lang="en-US" altLang="en-US" sz="4000" dirty="0"/>
              <a:t> </a:t>
            </a:r>
            <a:r>
              <a:rPr lang="he-IL" altLang="en-US" sz="4000" b="1" dirty="0">
                <a:latin typeface="David" panose="020E0502060401010101" pitchFamily="34" charset="-79"/>
                <a:cs typeface="David" panose="020E0502060401010101" pitchFamily="34" charset="-79"/>
              </a:rPr>
              <a:t>תשובה</a:t>
            </a:r>
            <a:endParaRPr lang="en-US" altLang="en-US" sz="40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606155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Rev. 5.13</a:t>
            </a:r>
            <a:r>
              <a:rPr lang="en-US" altLang="en-US" sz="4000" dirty="0"/>
              <a:t>  I heard every creature in heaven, on earth, under the earth and on the sea — yes, everything in them — saying, “To the One sitting on the throne and to the Lamb belong praise, honor, glory and power </a:t>
            </a:r>
            <a:r>
              <a:rPr lang="en-US" altLang="en-US" sz="4000" dirty="0">
                <a:solidFill>
                  <a:srgbClr val="FFFF66"/>
                </a:solidFill>
              </a:rPr>
              <a:t>forever and ever</a:t>
            </a:r>
            <a:r>
              <a:rPr lang="en-US" altLang="en-US" sz="4000" dirty="0"/>
              <a:t>!”</a:t>
            </a:r>
          </a:p>
        </p:txBody>
      </p:sp>
    </p:spTree>
    <p:extLst>
      <p:ext uri="{BB962C8B-B14F-4D97-AF65-F5344CB8AC3E}">
        <p14:creationId xmlns:p14="http://schemas.microsoft.com/office/powerpoint/2010/main" val="4259414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“You are worthy to take the scroll and break its seals; because you were slaughtered; </a:t>
            </a:r>
            <a:r>
              <a:rPr lang="en-US" altLang="en-US" sz="4000" dirty="0">
                <a:solidFill>
                  <a:srgbClr val="FFFF99"/>
                </a:solidFill>
              </a:rPr>
              <a:t>at the cost of blood you ransomed for God    persons from every tribe, language, people and nation</a:t>
            </a:r>
            <a:r>
              <a:rPr lang="en-US" altLang="en-US" sz="4000" dirty="0"/>
              <a:t>. You made them into a kingdom for God to rule, </a:t>
            </a:r>
            <a:r>
              <a:rPr lang="en-US" altLang="en-US" sz="4000" dirty="0" err="1"/>
              <a:t>cohanim</a:t>
            </a:r>
            <a:r>
              <a:rPr lang="en-US" altLang="en-US" sz="4000" dirty="0"/>
              <a:t> to serve </a:t>
            </a:r>
            <a:r>
              <a:rPr lang="en-US" altLang="en-US" sz="4000" dirty="0" err="1"/>
              <a:t>him;and</a:t>
            </a:r>
            <a:r>
              <a:rPr lang="en-US" altLang="en-US" sz="4000" dirty="0"/>
              <a:t> they will rule over the earth.”</a:t>
            </a:r>
          </a:p>
        </p:txBody>
      </p:sp>
    </p:spTree>
    <p:extLst>
      <p:ext uri="{BB962C8B-B14F-4D97-AF65-F5344CB8AC3E}">
        <p14:creationId xmlns:p14="http://schemas.microsoft.com/office/powerpoint/2010/main" val="3526034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68CAAFC2-E19B-55F4-B1F4-6A7EB6C4C588}"/>
              </a:ext>
            </a:extLst>
          </p:cNvPr>
          <p:cNvPicPr>
            <a:picLocks noChangeAspect="1"/>
          </p:cNvPicPr>
          <p:nvPr/>
        </p:nvPicPr>
        <p:blipFill rotWithShape="1">
          <a:blip r:embed="rId3">
            <a:extLst>
              <a:ext uri="{28A0092B-C50C-407E-A947-70E740481C1C}">
                <a14:useLocalDpi xmlns:a14="http://schemas.microsoft.com/office/drawing/2010/main" val="0"/>
              </a:ext>
            </a:extLst>
          </a:blip>
          <a:srcRect r="46667"/>
          <a:stretch/>
        </p:blipFill>
        <p:spPr>
          <a:xfrm>
            <a:off x="1143000" y="0"/>
            <a:ext cx="3657600" cy="5143500"/>
          </a:xfrm>
          <a:prstGeom prst="rect">
            <a:avLst/>
          </a:prstGeom>
        </p:spPr>
      </p:pic>
    </p:spTree>
    <p:extLst>
      <p:ext uri="{BB962C8B-B14F-4D97-AF65-F5344CB8AC3E}">
        <p14:creationId xmlns:p14="http://schemas.microsoft.com/office/powerpoint/2010/main" val="251596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T’hillim 136.1-3 </a:t>
            </a:r>
            <a:r>
              <a:rPr lang="en-US" altLang="en-US" sz="4000" dirty="0"/>
              <a:t>Give thanks to </a:t>
            </a:r>
            <a:r>
              <a:rPr lang="en-US" altLang="en-US" sz="4000" cap="small" dirty="0"/>
              <a:t>Adoni</a:t>
            </a:r>
            <a:r>
              <a:rPr lang="en-US" altLang="en-US" sz="4000" dirty="0"/>
              <a:t>, for he is good, for his </a:t>
            </a:r>
            <a:r>
              <a:rPr lang="en-US" altLang="en-US" sz="4000" dirty="0">
                <a:solidFill>
                  <a:srgbClr val="FFFF99"/>
                </a:solidFill>
              </a:rPr>
              <a:t>lovingkindness continues forever. </a:t>
            </a:r>
            <a:endParaRPr lang="he-IL" altLang="en-US" sz="4000" dirty="0">
              <a:solidFill>
                <a:srgbClr val="FFFF99"/>
              </a:solidFill>
            </a:endParaRPr>
          </a:p>
          <a:p>
            <a:pPr algn="l">
              <a:lnSpc>
                <a:spcPct val="90000"/>
              </a:lnSpc>
            </a:pPr>
            <a:r>
              <a:rPr lang="en-US" altLang="en-US" sz="4000" dirty="0">
                <a:solidFill>
                  <a:srgbClr val="FFFF99"/>
                </a:solidFill>
              </a:rPr>
              <a:t>Ki l’olam khasdo.  </a:t>
            </a:r>
            <a:r>
              <a:rPr lang="he-IL" altLang="en-US" sz="4400" b="1" dirty="0">
                <a:solidFill>
                  <a:srgbClr val="FFFF99"/>
                </a:solidFill>
                <a:latin typeface="David" panose="020E0502060401010101" pitchFamily="34" charset="-79"/>
                <a:cs typeface="David" panose="020E0502060401010101" pitchFamily="34" charset="-79"/>
              </a:rPr>
              <a:t>כִּי לְעוֹלָם חַסְדּוֹ.</a:t>
            </a:r>
            <a:r>
              <a:rPr lang="en-US" altLang="en-US" sz="4400" b="1" dirty="0">
                <a:solidFill>
                  <a:srgbClr val="FFFF99"/>
                </a:solidFill>
                <a:latin typeface="David" panose="020E0502060401010101" pitchFamily="34" charset="-79"/>
                <a:cs typeface="David" panose="020E0502060401010101" pitchFamily="34" charset="-79"/>
              </a:rPr>
              <a:t> </a:t>
            </a:r>
            <a:endParaRPr lang="he-IL" altLang="en-US" sz="4400" b="1" dirty="0">
              <a:solidFill>
                <a:srgbClr val="FFFF99"/>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11312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T’hillim 136.1-3 </a:t>
            </a:r>
            <a:r>
              <a:rPr lang="en-US" altLang="en-US" sz="4000" dirty="0"/>
              <a:t>Give thanks to the God of gods, </a:t>
            </a:r>
            <a:r>
              <a:rPr lang="en-US" altLang="en-US" sz="4000" dirty="0">
                <a:solidFill>
                  <a:srgbClr val="FFFF99"/>
                </a:solidFill>
              </a:rPr>
              <a:t>for his lovingkindness continues forever. </a:t>
            </a:r>
          </a:p>
          <a:p>
            <a:pPr algn="l">
              <a:lnSpc>
                <a:spcPct val="90000"/>
              </a:lnSpc>
            </a:pPr>
            <a:r>
              <a:rPr lang="en-US" altLang="en-US" sz="4000" dirty="0">
                <a:solidFill>
                  <a:srgbClr val="FFFF99"/>
                </a:solidFill>
              </a:rPr>
              <a:t>Ki l’olam khasdo.  </a:t>
            </a:r>
            <a:r>
              <a:rPr lang="he-IL" altLang="en-US" sz="4400" b="1" dirty="0">
                <a:solidFill>
                  <a:srgbClr val="FFFF99"/>
                </a:solidFill>
                <a:latin typeface="David" panose="020E0502060401010101" pitchFamily="34" charset="-79"/>
                <a:cs typeface="David" panose="020E0502060401010101" pitchFamily="34" charset="-79"/>
              </a:rPr>
              <a:t>כִּי לְעוֹלָם חַסְדּוֹ.</a:t>
            </a:r>
          </a:p>
          <a:p>
            <a:pPr algn="l">
              <a:lnSpc>
                <a:spcPct val="90000"/>
              </a:lnSpc>
            </a:pPr>
            <a:endParaRPr lang="en-US" altLang="en-US" sz="4000" dirty="0"/>
          </a:p>
        </p:txBody>
      </p:sp>
    </p:spTree>
    <p:extLst>
      <p:ext uri="{BB962C8B-B14F-4D97-AF65-F5344CB8AC3E}">
        <p14:creationId xmlns:p14="http://schemas.microsoft.com/office/powerpoint/2010/main" val="2120375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r>
              <a:rPr lang="en-US" altLang="en-US" sz="4000" dirty="0"/>
              <a:t> </a:t>
            </a:r>
            <a:r>
              <a:rPr lang="en-US" altLang="en-US" sz="4000" baseline="30000" dirty="0"/>
              <a:t>T’hillim 136.1-3 </a:t>
            </a:r>
            <a:r>
              <a:rPr lang="en-US" altLang="en-US" sz="4000" dirty="0"/>
              <a:t>Give thanks to the Lord of lords, </a:t>
            </a:r>
            <a:r>
              <a:rPr lang="en-US" altLang="en-US" sz="4000" dirty="0">
                <a:solidFill>
                  <a:srgbClr val="FFFF99"/>
                </a:solidFill>
              </a:rPr>
              <a:t>for his lovingkindness continues forever;</a:t>
            </a:r>
          </a:p>
          <a:p>
            <a:pPr algn="l"/>
            <a:r>
              <a:rPr lang="en-US" altLang="en-US" sz="4000" dirty="0">
                <a:solidFill>
                  <a:srgbClr val="FFFF99"/>
                </a:solidFill>
              </a:rPr>
              <a:t>Ki l’olam khasdo. </a:t>
            </a:r>
            <a:r>
              <a:rPr lang="he-IL" altLang="en-US" sz="4800" b="1" dirty="0">
                <a:solidFill>
                  <a:srgbClr val="FFFF99"/>
                </a:solidFill>
                <a:latin typeface="David" panose="020E0502060401010101" pitchFamily="34" charset="-79"/>
                <a:cs typeface="David" panose="020E0502060401010101" pitchFamily="34" charset="-79"/>
              </a:rPr>
              <a:t>כִּי לְעוֹלָם חַסְדּוֹ.</a:t>
            </a:r>
            <a:endParaRPr lang="en-US" altLang="en-US" sz="4800" b="1" dirty="0">
              <a:solidFill>
                <a:srgbClr val="FFFF99"/>
              </a:solidFill>
              <a:latin typeface="David" panose="020E0502060401010101" pitchFamily="34" charset="-79"/>
              <a:cs typeface="David" panose="020E0502060401010101" pitchFamily="34" charset="-79"/>
            </a:endParaRPr>
          </a:p>
          <a:p>
            <a:pPr algn="l">
              <a:lnSpc>
                <a:spcPct val="90000"/>
              </a:lnSpc>
            </a:pPr>
            <a:endParaRPr lang="en-US" altLang="en-US" sz="4400" b="1" dirty="0">
              <a:latin typeface="David" panose="020E0502060401010101" pitchFamily="34" charset="-79"/>
              <a:cs typeface="David" panose="020E0502060401010101" pitchFamily="34" charset="-79"/>
            </a:endParaRPr>
          </a:p>
          <a:p>
            <a:pPr algn="l">
              <a:lnSpc>
                <a:spcPct val="90000"/>
              </a:lnSpc>
            </a:pPr>
            <a:r>
              <a:rPr lang="en-US" altLang="en-US" sz="4000" dirty="0"/>
              <a:t>Continues for a total of 26 verses!</a:t>
            </a:r>
          </a:p>
          <a:p>
            <a:pPr algn="l">
              <a:lnSpc>
                <a:spcPct val="90000"/>
              </a:lnSpc>
            </a:pPr>
            <a:r>
              <a:rPr lang="en-US" altLang="en-US" sz="4000" dirty="0"/>
              <a:t>Receive and celebrate </a:t>
            </a:r>
            <a:r>
              <a:rPr lang="en-US" altLang="en-US" sz="4000" dirty="0" err="1"/>
              <a:t>Yeshua’s</a:t>
            </a:r>
            <a:r>
              <a:rPr lang="en-US" altLang="en-US" sz="4000" dirty="0"/>
              <a:t> victory!</a:t>
            </a:r>
            <a:endParaRPr lang="he-IL" altLang="en-US" sz="4000" dirty="0"/>
          </a:p>
          <a:p>
            <a:pPr algn="l">
              <a:lnSpc>
                <a:spcPct val="90000"/>
              </a:lnSpc>
            </a:pPr>
            <a:endParaRPr lang="en-US" altLang="en-US" sz="4000" dirty="0"/>
          </a:p>
        </p:txBody>
      </p:sp>
    </p:spTree>
    <p:extLst>
      <p:ext uri="{BB962C8B-B14F-4D97-AF65-F5344CB8AC3E}">
        <p14:creationId xmlns:p14="http://schemas.microsoft.com/office/powerpoint/2010/main" val="3886158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2052" name="Picture 4" descr="Aveeno Daily Moisturising Lotion 532ml - Your Discount Chemist">
            <a:extLst>
              <a:ext uri="{FF2B5EF4-FFF2-40B4-BE49-F238E27FC236}">
                <a16:creationId xmlns:a16="http://schemas.microsoft.com/office/drawing/2014/main" id="{E91A35E2-C4CF-6E1E-40E1-38F9F12105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0" y="0"/>
            <a:ext cx="5143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517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47650"/>
            <a:ext cx="5791200" cy="4648200"/>
          </a:xfrm>
        </p:spPr>
        <p:txBody>
          <a:bodyPr/>
          <a:lstStyle/>
          <a:p>
            <a:pPr algn="l">
              <a:lnSpc>
                <a:spcPct val="90000"/>
              </a:lnSpc>
            </a:pPr>
            <a:r>
              <a:rPr lang="en-US" altLang="en-US" sz="4000" dirty="0"/>
              <a:t>Clinically and Biblically proven to relieve dryness of spirit from day 1!</a:t>
            </a:r>
          </a:p>
        </p:txBody>
      </p:sp>
      <p:pic>
        <p:nvPicPr>
          <p:cNvPr id="3" name="Picture 2">
            <a:extLst>
              <a:ext uri="{FF2B5EF4-FFF2-40B4-BE49-F238E27FC236}">
                <a16:creationId xmlns:a16="http://schemas.microsoft.com/office/drawing/2014/main" id="{5FC91B08-04C9-FAF9-4AF3-B1698161855E}"/>
              </a:ext>
            </a:extLst>
          </p:cNvPr>
          <p:cNvPicPr>
            <a:picLocks noChangeAspect="1"/>
          </p:cNvPicPr>
          <p:nvPr/>
        </p:nvPicPr>
        <p:blipFill rotWithShape="1">
          <a:blip r:embed="rId3">
            <a:extLst>
              <a:ext uri="{28A0092B-C50C-407E-A947-70E740481C1C}">
                <a14:useLocalDpi xmlns:a14="http://schemas.microsoft.com/office/drawing/2010/main" val="0"/>
              </a:ext>
            </a:extLst>
          </a:blip>
          <a:srcRect l="22507" r="21061"/>
          <a:stretch/>
        </p:blipFill>
        <p:spPr>
          <a:xfrm>
            <a:off x="6096000" y="0"/>
            <a:ext cx="2971800" cy="5143500"/>
          </a:xfrm>
          <a:prstGeom prst="rect">
            <a:avLst/>
          </a:prstGeom>
        </p:spPr>
      </p:pic>
    </p:spTree>
    <p:extLst>
      <p:ext uri="{BB962C8B-B14F-4D97-AF65-F5344CB8AC3E}">
        <p14:creationId xmlns:p14="http://schemas.microsoft.com/office/powerpoint/2010/main" val="4222094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9218" name="Picture 2">
            <a:extLst>
              <a:ext uri="{FF2B5EF4-FFF2-40B4-BE49-F238E27FC236}">
                <a16:creationId xmlns:a16="http://schemas.microsoft.com/office/drawing/2014/main" id="{5C7325F1-99F3-D674-8D01-DD2B63053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225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Give Thanks!</a:t>
            </a:r>
          </a:p>
          <a:p>
            <a:pPr marL="457200" indent="-457200" algn="l">
              <a:lnSpc>
                <a:spcPct val="90000"/>
              </a:lnSpc>
              <a:buFont typeface="+mj-lt"/>
              <a:buAutoNum type="arabicPeriod"/>
            </a:pPr>
            <a:r>
              <a:rPr lang="en-US" altLang="en-US" sz="4000" dirty="0"/>
              <a:t>Exhortation to give thanks!</a:t>
            </a:r>
          </a:p>
          <a:p>
            <a:pPr marL="457200" indent="-457200" algn="l">
              <a:lnSpc>
                <a:spcPct val="90000"/>
              </a:lnSpc>
              <a:buFont typeface="+mj-lt"/>
              <a:buAutoNum type="arabicPeriod"/>
            </a:pPr>
            <a:r>
              <a:rPr lang="en-US" altLang="en-US" sz="4000" u="sng" dirty="0">
                <a:solidFill>
                  <a:srgbClr val="FFFF66"/>
                </a:solidFill>
              </a:rPr>
              <a:t>Benefits of Giving Thanks</a:t>
            </a:r>
            <a:r>
              <a:rPr lang="en-US" altLang="en-US" sz="4000" dirty="0"/>
              <a:t>.</a:t>
            </a:r>
          </a:p>
          <a:p>
            <a:pPr marL="457200" indent="-457200" algn="l">
              <a:lnSpc>
                <a:spcPct val="90000"/>
              </a:lnSpc>
              <a:buFont typeface="+mj-lt"/>
              <a:buAutoNum type="arabicPeriod"/>
            </a:pPr>
            <a:r>
              <a:rPr lang="en-US" altLang="en-US" sz="4000" dirty="0"/>
              <a:t>Practicing giving thanks.</a:t>
            </a:r>
          </a:p>
        </p:txBody>
      </p:sp>
    </p:spTree>
    <p:extLst>
      <p:ext uri="{BB962C8B-B14F-4D97-AF65-F5344CB8AC3E}">
        <p14:creationId xmlns:p14="http://schemas.microsoft.com/office/powerpoint/2010/main" val="176062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We have 30 trillion cells, each cell with 46 chromosome in 23 pairs</a:t>
            </a:r>
          </a:p>
          <a:p>
            <a:pPr algn="l">
              <a:lnSpc>
                <a:spcPct val="90000"/>
              </a:lnSpc>
            </a:pPr>
            <a:endParaRPr lang="en-US" altLang="en-US" sz="2400" dirty="0"/>
          </a:p>
          <a:p>
            <a:pPr algn="l">
              <a:lnSpc>
                <a:spcPct val="90000"/>
              </a:lnSpc>
            </a:pPr>
            <a:r>
              <a:rPr lang="en-US" altLang="en-US" sz="4000" dirty="0"/>
              <a:t>Each of the chromosomes have telomeres at the ends.  </a:t>
            </a:r>
          </a:p>
          <a:p>
            <a:pPr algn="l">
              <a:lnSpc>
                <a:spcPct val="90000"/>
              </a:lnSpc>
            </a:pPr>
            <a:r>
              <a:rPr lang="en-US" altLang="en-US" sz="4000" dirty="0"/>
              <a:t>Cells don’t live forever, they divide and multiply and the new cells can have shortened telomeres. </a:t>
            </a:r>
          </a:p>
        </p:txBody>
      </p:sp>
    </p:spTree>
    <p:extLst>
      <p:ext uri="{BB962C8B-B14F-4D97-AF65-F5344CB8AC3E}">
        <p14:creationId xmlns:p14="http://schemas.microsoft.com/office/powerpoint/2010/main" val="2022619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799" y="247650"/>
            <a:ext cx="3045155" cy="4648200"/>
          </a:xfrm>
        </p:spPr>
        <p:txBody>
          <a:bodyPr/>
          <a:lstStyle/>
          <a:p>
            <a:pPr algn="l">
              <a:lnSpc>
                <a:spcPct val="90000"/>
              </a:lnSpc>
            </a:pPr>
            <a:r>
              <a:rPr lang="en-US" altLang="en-US" sz="4000" dirty="0"/>
              <a:t>Double helix DNA inside the </a:t>
            </a:r>
            <a:r>
              <a:rPr lang="en-US" altLang="en-US" sz="3500" dirty="0"/>
              <a:t>chromosome</a:t>
            </a:r>
          </a:p>
          <a:p>
            <a:pPr algn="l">
              <a:lnSpc>
                <a:spcPct val="90000"/>
              </a:lnSpc>
            </a:pPr>
            <a:r>
              <a:rPr lang="en-US" altLang="en-US" sz="4000" dirty="0"/>
              <a:t>Tip is the telomere</a:t>
            </a:r>
          </a:p>
        </p:txBody>
      </p:sp>
      <p:pic>
        <p:nvPicPr>
          <p:cNvPr id="12290" name="Picture 2" descr="13 Interesting Chromosome Facts and Scientific Revelations">
            <a:extLst>
              <a:ext uri="{FF2B5EF4-FFF2-40B4-BE49-F238E27FC236}">
                <a16:creationId xmlns:a16="http://schemas.microsoft.com/office/drawing/2014/main" id="{430E5355-3F8D-744A-8962-C6D6D18645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200" r="7245"/>
          <a:stretch/>
        </p:blipFill>
        <p:spPr bwMode="auto">
          <a:xfrm>
            <a:off x="3349955" y="-9906"/>
            <a:ext cx="5775757" cy="5096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667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147637" y="209549"/>
            <a:ext cx="8534400" cy="4648200"/>
          </a:xfrm>
        </p:spPr>
        <p:txBody>
          <a:bodyPr/>
          <a:lstStyle/>
          <a:p>
            <a:pPr algn="l">
              <a:lnSpc>
                <a:spcPct val="90000"/>
              </a:lnSpc>
            </a:pPr>
            <a:r>
              <a:rPr lang="en-US" altLang="en-US" sz="4000" dirty="0"/>
              <a:t>  </a:t>
            </a:r>
          </a:p>
        </p:txBody>
      </p:sp>
      <p:pic>
        <p:nvPicPr>
          <p:cNvPr id="10242" name="Picture 2" descr="Telomere Chromosome And Dna Stock Illustration - Download Image Now ...">
            <a:extLst>
              <a:ext uri="{FF2B5EF4-FFF2-40B4-BE49-F238E27FC236}">
                <a16:creationId xmlns:a16="http://schemas.microsoft.com/office/drawing/2014/main" id="{13025694-A947-8A30-1297-04B3DFD739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6862776"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458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68CAAFC2-E19B-55F4-B1F4-6A7EB6C4C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val="499413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As telomeres shorten, we age. </a:t>
            </a:r>
          </a:p>
          <a:p>
            <a:pPr algn="l">
              <a:lnSpc>
                <a:spcPct val="90000"/>
              </a:lnSpc>
            </a:pPr>
            <a:r>
              <a:rPr lang="en-US" altLang="en-US" sz="4000" dirty="0"/>
              <a:t>Scientists call telomeres the</a:t>
            </a:r>
          </a:p>
          <a:p>
            <a:pPr algn="l">
              <a:lnSpc>
                <a:spcPct val="90000"/>
              </a:lnSpc>
            </a:pPr>
            <a:r>
              <a:rPr lang="en-US" altLang="en-US" sz="4000" dirty="0"/>
              <a:t>biological clock.</a:t>
            </a:r>
          </a:p>
          <a:p>
            <a:pPr algn="l">
              <a:lnSpc>
                <a:spcPct val="90000"/>
              </a:lnSpc>
            </a:pPr>
            <a:endParaRPr lang="en-US" altLang="en-US" sz="4000" dirty="0"/>
          </a:p>
        </p:txBody>
      </p:sp>
    </p:spTree>
    <p:extLst>
      <p:ext uri="{BB962C8B-B14F-4D97-AF65-F5344CB8AC3E}">
        <p14:creationId xmlns:p14="http://schemas.microsoft.com/office/powerpoint/2010/main" val="111948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3E242522-3A26-0ACA-C4B2-91BDA178FC92}"/>
              </a:ext>
            </a:extLst>
          </p:cNvPr>
          <p:cNvPicPr>
            <a:picLocks noChangeAspect="1"/>
          </p:cNvPicPr>
          <p:nvPr/>
        </p:nvPicPr>
        <p:blipFill>
          <a:blip r:embed="rId3"/>
          <a:stretch>
            <a:fillRect/>
          </a:stretch>
        </p:blipFill>
        <p:spPr>
          <a:xfrm>
            <a:off x="214116" y="0"/>
            <a:ext cx="8715767" cy="5143500"/>
          </a:xfrm>
          <a:prstGeom prst="rect">
            <a:avLst/>
          </a:prstGeom>
        </p:spPr>
      </p:pic>
    </p:spTree>
    <p:extLst>
      <p:ext uri="{BB962C8B-B14F-4D97-AF65-F5344CB8AC3E}">
        <p14:creationId xmlns:p14="http://schemas.microsoft.com/office/powerpoint/2010/main" val="2189592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4238944" cy="4648200"/>
          </a:xfrm>
        </p:spPr>
        <p:txBody>
          <a:bodyPr/>
          <a:lstStyle/>
          <a:p>
            <a:pPr algn="l">
              <a:lnSpc>
                <a:spcPct val="90000"/>
              </a:lnSpc>
            </a:pPr>
            <a:r>
              <a:rPr lang="en-US" altLang="en-US" sz="4000" dirty="0"/>
              <a:t>Elizabeth Blackburn, PhD, won the Nobel Prize in Physiology / Medicine in 2009 for discovering the</a:t>
            </a:r>
          </a:p>
        </p:txBody>
      </p:sp>
      <p:pic>
        <p:nvPicPr>
          <p:cNvPr id="3076" name="Picture 4">
            <a:extLst>
              <a:ext uri="{FF2B5EF4-FFF2-40B4-BE49-F238E27FC236}">
                <a16:creationId xmlns:a16="http://schemas.microsoft.com/office/drawing/2014/main" id="{E66C5BAE-A990-3093-5FCE-8FF565D7CC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0257" y="0"/>
            <a:ext cx="451326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141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molecular nature of telomeres, the ends of chromosomes that serve as protective caps essential for preserving genetic information, and for co-discovering telomerase, an enzyme that maintains telomere ends.</a:t>
            </a:r>
          </a:p>
        </p:txBody>
      </p:sp>
    </p:spTree>
    <p:extLst>
      <p:ext uri="{BB962C8B-B14F-4D97-AF65-F5344CB8AC3E}">
        <p14:creationId xmlns:p14="http://schemas.microsoft.com/office/powerpoint/2010/main" val="3647519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We now know there are harmful </a:t>
            </a:r>
            <a:r>
              <a:rPr lang="en-US" altLang="en-US" sz="4000" u="sng" dirty="0"/>
              <a:t>thinking patterns</a:t>
            </a:r>
            <a:r>
              <a:rPr lang="en-US" altLang="en-US" sz="4000" i="1" dirty="0">
                <a:solidFill>
                  <a:srgbClr val="FFFF66"/>
                </a:solidFill>
              </a:rPr>
              <a:t> </a:t>
            </a:r>
            <a:r>
              <a:rPr lang="en-US" altLang="en-US" sz="4000" dirty="0"/>
              <a:t>that can actually damage our telomeres, but are there ways to correct the process?</a:t>
            </a:r>
          </a:p>
        </p:txBody>
      </p:sp>
    </p:spTree>
    <p:extLst>
      <p:ext uri="{BB962C8B-B14F-4D97-AF65-F5344CB8AC3E}">
        <p14:creationId xmlns:p14="http://schemas.microsoft.com/office/powerpoint/2010/main" val="2205235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“Telomeres listen to you, </a:t>
            </a:r>
            <a:r>
              <a:rPr lang="en-US" altLang="en-US" sz="4000" dirty="0">
                <a:solidFill>
                  <a:srgbClr val="FFFF99"/>
                </a:solidFill>
              </a:rPr>
              <a:t>they listen to your behaviors, they listen to your state of mind</a:t>
            </a:r>
            <a:r>
              <a:rPr lang="en-US" altLang="en-US" sz="4000" dirty="0"/>
              <a:t>,” Blackburn, president of the Salk Institute for Biological Studies in La Jolla, California told </a:t>
            </a:r>
            <a:r>
              <a:rPr lang="en-US" altLang="en-US" sz="4000" dirty="0" err="1"/>
              <a:t>StatNews</a:t>
            </a:r>
            <a:r>
              <a:rPr lang="en-US" altLang="en-US" sz="4000" dirty="0"/>
              <a:t>.</a:t>
            </a:r>
          </a:p>
        </p:txBody>
      </p:sp>
    </p:spTree>
    <p:extLst>
      <p:ext uri="{BB962C8B-B14F-4D97-AF65-F5344CB8AC3E}">
        <p14:creationId xmlns:p14="http://schemas.microsoft.com/office/powerpoint/2010/main" val="373683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Based on reviews of thousands of studies, Blackburn concluded that </a:t>
            </a:r>
            <a:r>
              <a:rPr lang="en-US" altLang="en-US" sz="4000" dirty="0">
                <a:solidFill>
                  <a:srgbClr val="FFFF99"/>
                </a:solidFill>
              </a:rPr>
              <a:t>you can actually lengthen your telomeres, and in effect, perhaps lengthen your life</a:t>
            </a:r>
            <a:r>
              <a:rPr lang="en-US" altLang="en-US" sz="4000" dirty="0"/>
              <a:t>. Men who scored high on measures of cynic hostility had shorter telomeres than men whose hostility scores were low.”</a:t>
            </a:r>
          </a:p>
        </p:txBody>
      </p:sp>
    </p:spTree>
    <p:extLst>
      <p:ext uri="{BB962C8B-B14F-4D97-AF65-F5344CB8AC3E}">
        <p14:creationId xmlns:p14="http://schemas.microsoft.com/office/powerpoint/2010/main" val="1960890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Cynical hostility is defined by high anger and frequent thoughts that other people cannot be trusted.</a:t>
            </a:r>
          </a:p>
        </p:txBody>
      </p:sp>
    </p:spTree>
    <p:extLst>
      <p:ext uri="{BB962C8B-B14F-4D97-AF65-F5344CB8AC3E}">
        <p14:creationId xmlns:p14="http://schemas.microsoft.com/office/powerpoint/2010/main" val="3644664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In a smaller study, of about 35 women, Blackburn found that women scored high in pessimism had shorter telomeres.</a:t>
            </a:r>
          </a:p>
        </p:txBody>
      </p:sp>
    </p:spTree>
    <p:extLst>
      <p:ext uri="{BB962C8B-B14F-4D97-AF65-F5344CB8AC3E}">
        <p14:creationId xmlns:p14="http://schemas.microsoft.com/office/powerpoint/2010/main" val="1729329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A study of over 1,000 men also found that pessimism was a risk factor for poor health. When pessimists suffer from aging-related diseases, such as cancer or heart disease, the disease tends to progress faster, and in general pessimists tend to die earlier.</a:t>
            </a:r>
          </a:p>
        </p:txBody>
      </p:sp>
    </p:spTree>
    <p:extLst>
      <p:ext uri="{BB962C8B-B14F-4D97-AF65-F5344CB8AC3E}">
        <p14:creationId xmlns:p14="http://schemas.microsoft.com/office/powerpoint/2010/main" val="848882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FBB41E8B-31C5-E571-1F78-B7920AEA1DCD}"/>
              </a:ext>
            </a:extLst>
          </p:cNvPr>
          <p:cNvPicPr>
            <a:picLocks noChangeAspect="1"/>
          </p:cNvPicPr>
          <p:nvPr/>
        </p:nvPicPr>
        <p:blipFill rotWithShape="1">
          <a:blip r:embed="rId3">
            <a:extLst>
              <a:ext uri="{28A0092B-C50C-407E-A947-70E740481C1C}">
                <a14:useLocalDpi xmlns:a14="http://schemas.microsoft.com/office/drawing/2010/main" val="0"/>
              </a:ext>
            </a:extLst>
          </a:blip>
          <a:srcRect b="76667"/>
          <a:stretch/>
        </p:blipFill>
        <p:spPr>
          <a:xfrm>
            <a:off x="1965563" y="0"/>
            <a:ext cx="5212873" cy="1200150"/>
          </a:xfrm>
          <a:prstGeom prst="rect">
            <a:avLst/>
          </a:prstGeom>
        </p:spPr>
      </p:pic>
    </p:spTree>
    <p:extLst>
      <p:ext uri="{BB962C8B-B14F-4D97-AF65-F5344CB8AC3E}">
        <p14:creationId xmlns:p14="http://schemas.microsoft.com/office/powerpoint/2010/main" val="27530023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Obsession with these  lingering conflicts between family members and individuals can also affect the body’s immune cells and shorten telomeres.</a:t>
            </a:r>
          </a:p>
          <a:p>
            <a:pPr algn="l">
              <a:lnSpc>
                <a:spcPct val="90000"/>
              </a:lnSpc>
            </a:pPr>
            <a:r>
              <a:rPr lang="en-US" altLang="en-US" sz="4000" dirty="0"/>
              <a:t>A lot of conflicts are just poor hearing, or inattention.</a:t>
            </a:r>
          </a:p>
        </p:txBody>
      </p:sp>
    </p:spTree>
    <p:extLst>
      <p:ext uri="{BB962C8B-B14F-4D97-AF65-F5344CB8AC3E}">
        <p14:creationId xmlns:p14="http://schemas.microsoft.com/office/powerpoint/2010/main" val="2895735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375BBD88-2689-3DFF-48CD-D708F5329E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000249" y="642937"/>
            <a:ext cx="5143500" cy="3857625"/>
          </a:xfrm>
          <a:prstGeom prst="rect">
            <a:avLst/>
          </a:prstGeom>
        </p:spPr>
      </p:pic>
    </p:spTree>
    <p:extLst>
      <p:ext uri="{BB962C8B-B14F-4D97-AF65-F5344CB8AC3E}">
        <p14:creationId xmlns:p14="http://schemas.microsoft.com/office/powerpoint/2010/main" val="42103034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375BBD88-2689-3DFF-48CD-D708F5329E30}"/>
              </a:ext>
            </a:extLst>
          </p:cNvPr>
          <p:cNvPicPr>
            <a:picLocks noChangeAspect="1"/>
          </p:cNvPicPr>
          <p:nvPr/>
        </p:nvPicPr>
        <p:blipFill rotWithShape="1">
          <a:blip r:embed="rId3">
            <a:extLst>
              <a:ext uri="{28A0092B-C50C-407E-A947-70E740481C1C}">
                <a14:useLocalDpi xmlns:a14="http://schemas.microsoft.com/office/drawing/2010/main" val="0"/>
              </a:ext>
            </a:extLst>
          </a:blip>
          <a:srcRect l="48518" t="34198" r="36667" b="18395"/>
          <a:stretch/>
        </p:blipFill>
        <p:spPr>
          <a:xfrm rot="5400000">
            <a:off x="2656211" y="-2644930"/>
            <a:ext cx="3794587" cy="9107010"/>
          </a:xfrm>
          <a:prstGeom prst="rect">
            <a:avLst/>
          </a:prstGeom>
        </p:spPr>
      </p:pic>
    </p:spTree>
    <p:extLst>
      <p:ext uri="{BB962C8B-B14F-4D97-AF65-F5344CB8AC3E}">
        <p14:creationId xmlns:p14="http://schemas.microsoft.com/office/powerpoint/2010/main" val="2095292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People with more negative thoughts on the past or negative mind wandering (rumination) tended to have more clinical depression and anxiety disorders, which is also associated with shorter telomeres.</a:t>
            </a:r>
          </a:p>
        </p:txBody>
      </p:sp>
    </p:spTree>
    <p:extLst>
      <p:ext uri="{BB962C8B-B14F-4D97-AF65-F5344CB8AC3E}">
        <p14:creationId xmlns:p14="http://schemas.microsoft.com/office/powerpoint/2010/main" val="4264530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BC1694A1-51B3-1B2A-CF24-CCFC7B9904D5}"/>
              </a:ext>
            </a:extLst>
          </p:cNvPr>
          <p:cNvPicPr>
            <a:picLocks noChangeAspect="1"/>
          </p:cNvPicPr>
          <p:nvPr/>
        </p:nvPicPr>
        <p:blipFill>
          <a:blip r:embed="rId3"/>
          <a:stretch>
            <a:fillRect/>
          </a:stretch>
        </p:blipFill>
        <p:spPr>
          <a:xfrm>
            <a:off x="990600" y="-65041"/>
            <a:ext cx="7074458" cy="5208541"/>
          </a:xfrm>
          <a:prstGeom prst="rect">
            <a:avLst/>
          </a:prstGeom>
        </p:spPr>
      </p:pic>
    </p:spTree>
    <p:extLst>
      <p:ext uri="{BB962C8B-B14F-4D97-AF65-F5344CB8AC3E}">
        <p14:creationId xmlns:p14="http://schemas.microsoft.com/office/powerpoint/2010/main" val="36977236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5122" name="Picture 2" descr="Epoch Times Photo">
            <a:extLst>
              <a:ext uri="{FF2B5EF4-FFF2-40B4-BE49-F238E27FC236}">
                <a16:creationId xmlns:a16="http://schemas.microsoft.com/office/drawing/2014/main" id="{0A4F08D8-7000-E267-A170-1CEB031168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0"/>
            <a:ext cx="8572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4326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8194" name="Picture 2">
            <a:extLst>
              <a:ext uri="{FF2B5EF4-FFF2-40B4-BE49-F238E27FC236}">
                <a16:creationId xmlns:a16="http://schemas.microsoft.com/office/drawing/2014/main" id="{7200E0AE-DF17-DAFD-D587-7EE5B00D76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00" r="6459"/>
          <a:stretch/>
        </p:blipFill>
        <p:spPr bwMode="auto">
          <a:xfrm>
            <a:off x="0" y="11430"/>
            <a:ext cx="7162800" cy="51320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A275F02-2817-71AD-CB96-C7639B81CE69}"/>
              </a:ext>
            </a:extLst>
          </p:cNvPr>
          <p:cNvSpPr txBox="1"/>
          <p:nvPr/>
        </p:nvSpPr>
        <p:spPr>
          <a:xfrm>
            <a:off x="3810000" y="209550"/>
            <a:ext cx="5185842" cy="3539430"/>
          </a:xfrm>
          <a:prstGeom prst="rect">
            <a:avLst/>
          </a:prstGeom>
          <a:noFill/>
        </p:spPr>
        <p:txBody>
          <a:bodyPr wrap="none" rtlCol="0">
            <a:spAutoFit/>
          </a:bodyPr>
          <a:lstStyle/>
          <a:p>
            <a:pPr algn="r"/>
            <a:r>
              <a:rPr lang="en-US" sz="3600" b="0" i="0" dirty="0">
                <a:solidFill>
                  <a:srgbClr val="FFFF66"/>
                </a:solidFill>
                <a:effectLst>
                  <a:outerShdw blurRad="38100" dist="38100" dir="2700000" algn="tl">
                    <a:srgbClr val="000000">
                      <a:alpha val="43137"/>
                    </a:srgbClr>
                  </a:outerShdw>
                </a:effectLst>
                <a:latin typeface="+mn-lt"/>
              </a:rPr>
              <a:t>Stress and depression</a:t>
            </a:r>
          </a:p>
          <a:p>
            <a:pPr algn="r"/>
            <a:r>
              <a:rPr lang="en-US" sz="3600" b="0" i="0" dirty="0">
                <a:effectLst>
                  <a:outerShdw blurRad="38100" dist="38100" dir="2700000" algn="tl">
                    <a:srgbClr val="000000">
                      <a:alpha val="43137"/>
                    </a:srgbClr>
                  </a:outerShdw>
                </a:effectLst>
                <a:latin typeface="+mn-lt"/>
              </a:rPr>
              <a:t> can contribute to</a:t>
            </a:r>
          </a:p>
          <a:p>
            <a:pPr algn="r"/>
            <a:r>
              <a:rPr lang="en-US" sz="3600" b="0" i="0" dirty="0">
                <a:effectLst>
                  <a:outerShdw blurRad="38100" dist="38100" dir="2700000" algn="tl">
                    <a:srgbClr val="000000">
                      <a:alpha val="43137"/>
                    </a:srgbClr>
                  </a:outerShdw>
                </a:effectLst>
                <a:latin typeface="+mn-lt"/>
              </a:rPr>
              <a:t>accelerated aging</a:t>
            </a:r>
          </a:p>
          <a:p>
            <a:pPr algn="r"/>
            <a:r>
              <a:rPr lang="en-US" sz="3600" b="0" i="0" dirty="0">
                <a:effectLst>
                  <a:outerShdw blurRad="38100" dist="38100" dir="2700000" algn="tl">
                    <a:srgbClr val="000000">
                      <a:alpha val="43137"/>
                    </a:srgbClr>
                  </a:outerShdw>
                </a:effectLst>
                <a:latin typeface="+mn-lt"/>
              </a:rPr>
              <a:t>while also increasing</a:t>
            </a:r>
          </a:p>
          <a:p>
            <a:pPr algn="r"/>
            <a:r>
              <a:rPr lang="en-US" sz="3600" b="0" i="0" dirty="0">
                <a:effectLst>
                  <a:outerShdw blurRad="38100" dist="38100" dir="2700000" algn="tl">
                    <a:srgbClr val="000000">
                      <a:alpha val="43137"/>
                    </a:srgbClr>
                  </a:outerShdw>
                </a:effectLst>
                <a:latin typeface="+mn-lt"/>
              </a:rPr>
              <a:t> the risk for chronic</a:t>
            </a:r>
          </a:p>
          <a:p>
            <a:pPr algn="r"/>
            <a:r>
              <a:rPr lang="en-US" sz="3600" b="0" i="0" dirty="0">
                <a:effectLst>
                  <a:outerShdw blurRad="38100" dist="38100" dir="2700000" algn="tl">
                    <a:srgbClr val="000000">
                      <a:alpha val="43137"/>
                    </a:srgbClr>
                  </a:outerShdw>
                </a:effectLst>
                <a:latin typeface="+mn-lt"/>
              </a:rPr>
              <a:t> disease. </a:t>
            </a:r>
            <a:r>
              <a:rPr lang="en-US" sz="1800" b="0" i="0" dirty="0" err="1">
                <a:effectLst>
                  <a:outerShdw blurRad="38100" dist="38100" dir="2700000" algn="tl">
                    <a:srgbClr val="000000">
                      <a:alpha val="43137"/>
                    </a:srgbClr>
                  </a:outerShdw>
                </a:effectLst>
                <a:latin typeface="+mn-lt"/>
              </a:rPr>
              <a:t>fizkes</a:t>
            </a:r>
            <a:r>
              <a:rPr lang="en-US" sz="1800" b="0" i="0" dirty="0">
                <a:effectLst>
                  <a:outerShdw blurRad="38100" dist="38100" dir="2700000" algn="tl">
                    <a:srgbClr val="000000">
                      <a:alpha val="43137"/>
                    </a:srgbClr>
                  </a:outerShdw>
                </a:effectLst>
                <a:latin typeface="+mn-lt"/>
              </a:rPr>
              <a:t>/Shutterstock</a:t>
            </a:r>
            <a:endParaRPr lang="en-US" sz="3600"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6674616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When people are unable to concentrate and focus on the present, it also affects the length of telomeres.</a:t>
            </a:r>
          </a:p>
        </p:txBody>
      </p:sp>
    </p:spTree>
    <p:extLst>
      <p:ext uri="{BB962C8B-B14F-4D97-AF65-F5344CB8AC3E}">
        <p14:creationId xmlns:p14="http://schemas.microsoft.com/office/powerpoint/2010/main" val="40547824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We don’t need to believe everything our thoughts tell us. Being aware of our own thoughts, and where we are negatively biased, can help let go and stop the negative spiral.</a:t>
            </a:r>
          </a:p>
        </p:txBody>
      </p:sp>
    </p:spTree>
    <p:extLst>
      <p:ext uri="{BB962C8B-B14F-4D97-AF65-F5344CB8AC3E}">
        <p14:creationId xmlns:p14="http://schemas.microsoft.com/office/powerpoint/2010/main" val="31417341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The authors recommended activities like </a:t>
            </a:r>
            <a:r>
              <a:rPr lang="en-US" altLang="en-US" sz="4000" u="sng" dirty="0">
                <a:solidFill>
                  <a:srgbClr val="FFFF66"/>
                </a:solidFill>
              </a:rPr>
              <a:t>meditation</a:t>
            </a:r>
            <a:r>
              <a:rPr lang="en-US" altLang="en-US" sz="4000" dirty="0"/>
              <a:t> and other similar mind-body exercises like long distance running, which has a meditative effect, because these exercises promote better thought awareness. With practice, we can cease thinking ourselves towards unhappiness </a:t>
            </a:r>
          </a:p>
        </p:txBody>
      </p:sp>
    </p:spTree>
    <p:extLst>
      <p:ext uri="{BB962C8B-B14F-4D97-AF65-F5344CB8AC3E}">
        <p14:creationId xmlns:p14="http://schemas.microsoft.com/office/powerpoint/2010/main" val="988204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1660763" cy="4648200"/>
          </a:xfrm>
        </p:spPr>
        <p:txBody>
          <a:bodyPr/>
          <a:lstStyle/>
          <a:p>
            <a:pPr algn="l">
              <a:lnSpc>
                <a:spcPct val="90000"/>
              </a:lnSpc>
            </a:pPr>
            <a:endParaRPr lang="en-US" altLang="en-US" sz="4000" dirty="0"/>
          </a:p>
          <a:p>
            <a:pPr algn="l">
              <a:lnSpc>
                <a:spcPct val="90000"/>
              </a:lnSpc>
            </a:pPr>
            <a:endParaRPr lang="en-US" altLang="en-US" sz="4000" dirty="0"/>
          </a:p>
          <a:p>
            <a:pPr algn="l">
              <a:lnSpc>
                <a:spcPct val="90000"/>
              </a:lnSpc>
            </a:pPr>
            <a:endParaRPr lang="en-US" altLang="en-US" sz="4000" dirty="0"/>
          </a:p>
          <a:p>
            <a:pPr algn="l">
              <a:lnSpc>
                <a:spcPct val="90000"/>
              </a:lnSpc>
            </a:pPr>
            <a:r>
              <a:rPr lang="en-US" altLang="en-US" sz="4000" dirty="0"/>
              <a:t>Adam</a:t>
            </a:r>
          </a:p>
        </p:txBody>
      </p:sp>
      <p:pic>
        <p:nvPicPr>
          <p:cNvPr id="3" name="Picture 2">
            <a:extLst>
              <a:ext uri="{FF2B5EF4-FFF2-40B4-BE49-F238E27FC236}">
                <a16:creationId xmlns:a16="http://schemas.microsoft.com/office/drawing/2014/main" id="{FBB41E8B-31C5-E571-1F78-B7920AEA1DCD}"/>
              </a:ext>
            </a:extLst>
          </p:cNvPr>
          <p:cNvPicPr>
            <a:picLocks noChangeAspect="1"/>
          </p:cNvPicPr>
          <p:nvPr/>
        </p:nvPicPr>
        <p:blipFill rotWithShape="1">
          <a:blip r:embed="rId3">
            <a:extLst>
              <a:ext uri="{28A0092B-C50C-407E-A947-70E740481C1C}">
                <a14:useLocalDpi xmlns:a14="http://schemas.microsoft.com/office/drawing/2010/main" val="0"/>
              </a:ext>
            </a:extLst>
          </a:blip>
          <a:srcRect b="38148"/>
          <a:stretch/>
        </p:blipFill>
        <p:spPr>
          <a:xfrm>
            <a:off x="1965563" y="0"/>
            <a:ext cx="5212873" cy="3181350"/>
          </a:xfrm>
          <a:prstGeom prst="rect">
            <a:avLst/>
          </a:prstGeom>
        </p:spPr>
      </p:pic>
    </p:spTree>
    <p:extLst>
      <p:ext uri="{BB962C8B-B14F-4D97-AF65-F5344CB8AC3E}">
        <p14:creationId xmlns:p14="http://schemas.microsoft.com/office/powerpoint/2010/main" val="23797667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4038600" cy="4648200"/>
          </a:xfrm>
        </p:spPr>
        <p:txBody>
          <a:bodyPr/>
          <a:lstStyle/>
          <a:p>
            <a:pPr algn="l">
              <a:lnSpc>
                <a:spcPct val="90000"/>
              </a:lnSpc>
            </a:pPr>
            <a:r>
              <a:rPr lang="en-US" sz="3200" dirty="0"/>
              <a:t>Intense aerobic exercise can reduce the risk of metastatic [spreading] cancer by 72 percent, </a:t>
            </a:r>
            <a:r>
              <a:rPr lang="en-US" sz="2000" dirty="0"/>
              <a:t>according to study leaders Prof. Carmit Levy (TAU department of human genetics and biochemistry) and </a:t>
            </a:r>
            <a:r>
              <a:rPr lang="en-US" sz="2000" dirty="0" err="1"/>
              <a:t>Yftach</a:t>
            </a:r>
            <a:r>
              <a:rPr lang="en-US" sz="2000" dirty="0"/>
              <a:t> </a:t>
            </a:r>
            <a:r>
              <a:rPr lang="en-US" sz="2000" dirty="0" err="1"/>
              <a:t>Gepner</a:t>
            </a:r>
            <a:r>
              <a:rPr lang="en-US" sz="2000" dirty="0"/>
              <a:t> (TAU School of Public Health and Sylvan Adams Sports Institute).</a:t>
            </a:r>
            <a:endParaRPr lang="en-US" altLang="en-US" sz="5400" dirty="0"/>
          </a:p>
        </p:txBody>
      </p:sp>
      <p:pic>
        <p:nvPicPr>
          <p:cNvPr id="5122" name="Picture 2" descr="JERUSALEM MARATHON">
            <a:extLst>
              <a:ext uri="{FF2B5EF4-FFF2-40B4-BE49-F238E27FC236}">
                <a16:creationId xmlns:a16="http://schemas.microsoft.com/office/drawing/2014/main" id="{3C1BA3C6-FB64-1050-762E-1F66166B5D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236" r="23034"/>
          <a:stretch/>
        </p:blipFill>
        <p:spPr bwMode="auto">
          <a:xfrm>
            <a:off x="4399624" y="0"/>
            <a:ext cx="4724401"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7337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They discovered it’s because an intense </a:t>
            </a:r>
            <a:r>
              <a:rPr lang="en-US" altLang="en-US" sz="4000" dirty="0">
                <a:solidFill>
                  <a:srgbClr val="FFFF66"/>
                </a:solidFill>
              </a:rPr>
              <a:t>aerobic workout </a:t>
            </a:r>
            <a:r>
              <a:rPr lang="en-US" altLang="en-US" sz="4000" dirty="0"/>
              <a:t>increases the glucose (sugar) consumption of internal organs, thereby starving the tumor of energy to </a:t>
            </a:r>
            <a:r>
              <a:rPr lang="en-US" altLang="en-US" sz="4000"/>
              <a:t>spread.</a:t>
            </a:r>
          </a:p>
          <a:p>
            <a:pPr algn="l">
              <a:lnSpc>
                <a:spcPct val="90000"/>
              </a:lnSpc>
            </a:pPr>
            <a:endParaRPr lang="en-US" altLang="en-US" sz="4000" dirty="0"/>
          </a:p>
          <a:p>
            <a:pPr algn="l">
              <a:lnSpc>
                <a:spcPct val="90000"/>
              </a:lnSpc>
            </a:pPr>
            <a:r>
              <a:rPr lang="en-US" altLang="en-US" sz="4000" dirty="0"/>
              <a:t>Sweat is the elixir of youth.</a:t>
            </a:r>
          </a:p>
        </p:txBody>
      </p:sp>
    </p:spTree>
    <p:extLst>
      <p:ext uri="{BB962C8B-B14F-4D97-AF65-F5344CB8AC3E}">
        <p14:creationId xmlns:p14="http://schemas.microsoft.com/office/powerpoint/2010/main" val="2369715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85000" lnSpcReduction="10000"/>
          </a:bodyPr>
          <a:lstStyle/>
          <a:p>
            <a:pPr algn="l"/>
            <a:r>
              <a:rPr lang="en-US" sz="4000" u="sng" dirty="0"/>
              <a:t>Dr. Henry Cloud</a:t>
            </a:r>
            <a:r>
              <a:rPr lang="en-US" sz="4000" dirty="0"/>
              <a:t>:  Isolation is one of the worst things that can happen to a person. This isn't just simple aloneness, or a preference for solitude. This is exile from the love and care of others.</a:t>
            </a:r>
          </a:p>
          <a:p>
            <a:pPr algn="l"/>
            <a:r>
              <a:rPr lang="en-US" sz="4000" dirty="0"/>
              <a:t>People with unresolved issues related to bonding, connection, and attachment may often find that as adults, they struggle to find their people.</a:t>
            </a:r>
            <a:endParaRPr lang="en-US" altLang="en-US" sz="4000" dirty="0">
              <a:solidFill>
                <a:srgbClr val="FFFF66"/>
              </a:solidFill>
            </a:endParaRPr>
          </a:p>
        </p:txBody>
      </p:sp>
      <p:pic>
        <p:nvPicPr>
          <p:cNvPr id="4097" name="Picture 1">
            <a:extLst>
              <a:ext uri="{FF2B5EF4-FFF2-40B4-BE49-F238E27FC236}">
                <a16:creationId xmlns:a16="http://schemas.microsoft.com/office/drawing/2014/main" id="{06D656F2-D499-E39B-8FE7-786647F47E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1000"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5321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u="sng" dirty="0"/>
              <a:t>Dr. Henry Cloud</a:t>
            </a:r>
            <a:r>
              <a:rPr lang="en-US" sz="4000" dirty="0"/>
              <a:t>:  They may wind up feeling empty, fearful, anxious, or live with perpetual seeming sadness.</a:t>
            </a:r>
          </a:p>
          <a:p>
            <a:pPr algn="l"/>
            <a:r>
              <a:rPr lang="en-US" sz="4000" dirty="0"/>
              <a:t>Love is food. When you are not fed, you feel empty.</a:t>
            </a:r>
          </a:p>
          <a:p>
            <a:endParaRPr lang="en-US" altLang="en-US" sz="4000" dirty="0">
              <a:solidFill>
                <a:srgbClr val="FFFF66"/>
              </a:solidFill>
            </a:endParaRPr>
          </a:p>
        </p:txBody>
      </p:sp>
      <p:pic>
        <p:nvPicPr>
          <p:cNvPr id="4097" name="Picture 1">
            <a:extLst>
              <a:ext uri="{FF2B5EF4-FFF2-40B4-BE49-F238E27FC236}">
                <a16:creationId xmlns:a16="http://schemas.microsoft.com/office/drawing/2014/main" id="{06D656F2-D499-E39B-8FE7-786647F47E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1000"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1000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r>
              <a:rPr lang="en-US" sz="4000" u="sng" dirty="0"/>
              <a:t>Dr. Henry Cloud</a:t>
            </a:r>
            <a:r>
              <a:rPr lang="en-US" sz="4000" dirty="0"/>
              <a:t>:  This situation can result from unresolved traumas that get triggered. The fear that you will get left or let down again. It can also arise due to distortions in our thinking.</a:t>
            </a:r>
          </a:p>
          <a:p>
            <a:pPr algn="l"/>
            <a:r>
              <a:rPr lang="en-US" sz="4000" dirty="0"/>
              <a:t>This can lead to thoughts like:</a:t>
            </a:r>
          </a:p>
          <a:p>
            <a:pPr algn="l"/>
            <a:r>
              <a:rPr lang="en-US" sz="4000" dirty="0"/>
              <a:t>People don't care about me.</a:t>
            </a:r>
          </a:p>
          <a:p>
            <a:endParaRPr lang="en-US" altLang="en-US" sz="4000" dirty="0">
              <a:solidFill>
                <a:srgbClr val="FFFF66"/>
              </a:solidFill>
            </a:endParaRPr>
          </a:p>
        </p:txBody>
      </p:sp>
      <p:pic>
        <p:nvPicPr>
          <p:cNvPr id="4097" name="Picture 1">
            <a:extLst>
              <a:ext uri="{FF2B5EF4-FFF2-40B4-BE49-F238E27FC236}">
                <a16:creationId xmlns:a16="http://schemas.microsoft.com/office/drawing/2014/main" id="{06D656F2-D499-E39B-8FE7-786647F47E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1000"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9212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T’hillim /Ps 136.1-3 </a:t>
            </a:r>
            <a:r>
              <a:rPr lang="en-US" altLang="en-US" sz="4000" dirty="0"/>
              <a:t>Give thanks to </a:t>
            </a:r>
            <a:r>
              <a:rPr lang="en-US" altLang="en-US" sz="4000" cap="small" dirty="0"/>
              <a:t>Adoni</a:t>
            </a:r>
            <a:r>
              <a:rPr lang="en-US" altLang="en-US" sz="4000" dirty="0"/>
              <a:t>, for he is good, to him who alone has done great wonders, </a:t>
            </a:r>
            <a:r>
              <a:rPr lang="en-US" altLang="en-US" sz="4000" dirty="0">
                <a:solidFill>
                  <a:srgbClr val="FFFF99"/>
                </a:solidFill>
              </a:rPr>
              <a:t>for his lovingkindness continues forever. </a:t>
            </a:r>
          </a:p>
          <a:p>
            <a:pPr algn="l">
              <a:lnSpc>
                <a:spcPct val="90000"/>
              </a:lnSpc>
            </a:pPr>
            <a:r>
              <a:rPr lang="en-US" altLang="en-US" sz="4000" dirty="0">
                <a:solidFill>
                  <a:srgbClr val="FFFF99"/>
                </a:solidFill>
              </a:rPr>
              <a:t>Ki l’olam khasdo.  </a:t>
            </a:r>
            <a:r>
              <a:rPr lang="he-IL" altLang="en-US" sz="4400" b="1" dirty="0">
                <a:solidFill>
                  <a:srgbClr val="FFFF99"/>
                </a:solidFill>
                <a:latin typeface="David" panose="020E0502060401010101" pitchFamily="34" charset="-79"/>
                <a:cs typeface="David" panose="020E0502060401010101" pitchFamily="34" charset="-79"/>
              </a:rPr>
              <a:t>כִּי לְעוֹלָם חַסְדּוֹ.</a:t>
            </a:r>
          </a:p>
          <a:p>
            <a:pPr algn="l">
              <a:lnSpc>
                <a:spcPct val="90000"/>
              </a:lnSpc>
            </a:pPr>
            <a:endParaRPr lang="en-US" altLang="en-US" sz="4000" dirty="0"/>
          </a:p>
        </p:txBody>
      </p:sp>
    </p:spTree>
    <p:extLst>
      <p:ext uri="{BB962C8B-B14F-4D97-AF65-F5344CB8AC3E}">
        <p14:creationId xmlns:p14="http://schemas.microsoft.com/office/powerpoint/2010/main" val="23741236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T’hillim /Ps 136.1-3 </a:t>
            </a:r>
            <a:r>
              <a:rPr lang="en-US" altLang="en-US" sz="4000" dirty="0"/>
              <a:t>Give thanks to </a:t>
            </a:r>
            <a:r>
              <a:rPr lang="en-US" altLang="en-US" sz="4000" cap="small" dirty="0"/>
              <a:t>Adoni</a:t>
            </a:r>
            <a:r>
              <a:rPr lang="en-US" altLang="en-US" sz="4000" dirty="0"/>
              <a:t>, for he is good, to him who made the great lights, </a:t>
            </a:r>
            <a:r>
              <a:rPr lang="en-US" altLang="en-US" sz="4000" dirty="0">
                <a:solidFill>
                  <a:srgbClr val="FFFF99"/>
                </a:solidFill>
              </a:rPr>
              <a:t>for his lovingkindness continues forever. </a:t>
            </a:r>
          </a:p>
          <a:p>
            <a:pPr algn="l">
              <a:lnSpc>
                <a:spcPct val="90000"/>
              </a:lnSpc>
            </a:pPr>
            <a:r>
              <a:rPr lang="en-US" altLang="en-US" sz="4000" dirty="0">
                <a:solidFill>
                  <a:srgbClr val="FFFF99"/>
                </a:solidFill>
              </a:rPr>
              <a:t>Ki l’olam khasdo.  </a:t>
            </a:r>
            <a:r>
              <a:rPr lang="he-IL" altLang="en-US" sz="4400" b="1" dirty="0">
                <a:solidFill>
                  <a:srgbClr val="FFFF99"/>
                </a:solidFill>
                <a:latin typeface="David" panose="020E0502060401010101" pitchFamily="34" charset="-79"/>
                <a:cs typeface="David" panose="020E0502060401010101" pitchFamily="34" charset="-79"/>
              </a:rPr>
              <a:t>כִּי לְעוֹלָם חַסְדּוֹ.</a:t>
            </a:r>
          </a:p>
          <a:p>
            <a:pPr algn="l">
              <a:lnSpc>
                <a:spcPct val="90000"/>
              </a:lnSpc>
            </a:pPr>
            <a:endParaRPr lang="en-US" altLang="en-US" sz="4000" dirty="0"/>
          </a:p>
        </p:txBody>
      </p:sp>
    </p:spTree>
    <p:extLst>
      <p:ext uri="{BB962C8B-B14F-4D97-AF65-F5344CB8AC3E}">
        <p14:creationId xmlns:p14="http://schemas.microsoft.com/office/powerpoint/2010/main" val="22086798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T’hillim /Ps 136. </a:t>
            </a:r>
            <a:r>
              <a:rPr lang="en-US" altLang="en-US" sz="4000" dirty="0"/>
              <a:t>the sun to rule the day, the moon and stars to rule the night</a:t>
            </a:r>
          </a:p>
          <a:p>
            <a:pPr algn="l">
              <a:lnSpc>
                <a:spcPct val="90000"/>
              </a:lnSpc>
            </a:pPr>
            <a:r>
              <a:rPr lang="en-US" altLang="en-US" sz="4000" dirty="0">
                <a:solidFill>
                  <a:srgbClr val="FFFF99"/>
                </a:solidFill>
              </a:rPr>
              <a:t>for his lovingkindness continues forever. </a:t>
            </a:r>
          </a:p>
          <a:p>
            <a:pPr algn="l">
              <a:lnSpc>
                <a:spcPct val="90000"/>
              </a:lnSpc>
            </a:pPr>
            <a:r>
              <a:rPr lang="en-US" altLang="en-US" sz="4000" dirty="0">
                <a:solidFill>
                  <a:srgbClr val="FFFF99"/>
                </a:solidFill>
              </a:rPr>
              <a:t>Ki l’olam khasdo.  </a:t>
            </a:r>
            <a:r>
              <a:rPr lang="he-IL" altLang="en-US" sz="4400" b="1" dirty="0">
                <a:solidFill>
                  <a:srgbClr val="FFFF99"/>
                </a:solidFill>
                <a:latin typeface="David" panose="020E0502060401010101" pitchFamily="34" charset="-79"/>
                <a:cs typeface="David" panose="020E0502060401010101" pitchFamily="34" charset="-79"/>
              </a:rPr>
              <a:t>כִּי לְעוֹלָם חַסְדּוֹ.</a:t>
            </a:r>
          </a:p>
          <a:p>
            <a:pPr algn="l">
              <a:lnSpc>
                <a:spcPct val="90000"/>
              </a:lnSpc>
            </a:pPr>
            <a:endParaRPr lang="en-US" altLang="en-US" sz="4000" dirty="0"/>
          </a:p>
        </p:txBody>
      </p:sp>
    </p:spTree>
    <p:extLst>
      <p:ext uri="{BB962C8B-B14F-4D97-AF65-F5344CB8AC3E}">
        <p14:creationId xmlns:p14="http://schemas.microsoft.com/office/powerpoint/2010/main" val="37002126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038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Tadpole galaxy</a:t>
            </a:r>
            <a:endParaRPr lang="en-US" sz="4000" dirty="0"/>
          </a:p>
        </p:txBody>
      </p:sp>
      <p:pic>
        <p:nvPicPr>
          <p:cNvPr id="3074" name="Picture 2">
            <a:extLst>
              <a:ext uri="{FF2B5EF4-FFF2-40B4-BE49-F238E27FC236}">
                <a16:creationId xmlns:a16="http://schemas.microsoft.com/office/drawing/2014/main" id="{F3D7B834-0792-FCAE-B91B-F2EF614B46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0"/>
            <a:ext cx="470376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6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799" y="214311"/>
            <a:ext cx="1752601"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b="1" dirty="0"/>
              <a:t>GALAXY </a:t>
            </a:r>
            <a:r>
              <a:rPr lang="en-US" sz="2400" b="1" dirty="0"/>
              <a:t>NGC1300</a:t>
            </a:r>
            <a:endParaRPr lang="en-US" sz="4000" dirty="0"/>
          </a:p>
        </p:txBody>
      </p:sp>
      <p:pic>
        <p:nvPicPr>
          <p:cNvPr id="4098" name="Picture 2">
            <a:extLst>
              <a:ext uri="{FF2B5EF4-FFF2-40B4-BE49-F238E27FC236}">
                <a16:creationId xmlns:a16="http://schemas.microsoft.com/office/drawing/2014/main" id="{C5597BBD-B88C-4875-3E55-9081DE53A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2944" y="29718"/>
            <a:ext cx="6861055" cy="3913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618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1660763" cy="4648200"/>
          </a:xfrm>
        </p:spPr>
        <p:txBody>
          <a:bodyPr/>
          <a:lstStyle/>
          <a:p>
            <a:pPr algn="l">
              <a:lnSpc>
                <a:spcPct val="90000"/>
              </a:lnSpc>
            </a:pPr>
            <a:endParaRPr lang="en-US" altLang="en-US" sz="4000" dirty="0"/>
          </a:p>
          <a:p>
            <a:pPr algn="l">
              <a:lnSpc>
                <a:spcPct val="90000"/>
              </a:lnSpc>
            </a:pPr>
            <a:endParaRPr lang="en-US" altLang="en-US" sz="4000" dirty="0"/>
          </a:p>
          <a:p>
            <a:pPr algn="l">
              <a:lnSpc>
                <a:spcPct val="90000"/>
              </a:lnSpc>
            </a:pPr>
            <a:endParaRPr lang="en-US" altLang="en-US" sz="4000" dirty="0"/>
          </a:p>
          <a:p>
            <a:pPr algn="l">
              <a:lnSpc>
                <a:spcPct val="90000"/>
              </a:lnSpc>
            </a:pPr>
            <a:endParaRPr lang="en-US" altLang="en-US" sz="4000" dirty="0"/>
          </a:p>
          <a:p>
            <a:pPr algn="l">
              <a:lnSpc>
                <a:spcPct val="90000"/>
              </a:lnSpc>
            </a:pPr>
            <a:endParaRPr lang="en-US" altLang="en-US" sz="4000" dirty="0"/>
          </a:p>
          <a:p>
            <a:pPr algn="l">
              <a:lnSpc>
                <a:spcPct val="90000"/>
              </a:lnSpc>
            </a:pPr>
            <a:r>
              <a:rPr lang="en-US" altLang="en-US" sz="4000" dirty="0" err="1"/>
              <a:t>Hava</a:t>
            </a:r>
            <a:r>
              <a:rPr lang="en-US" altLang="en-US" sz="4000" dirty="0"/>
              <a:t>/</a:t>
            </a:r>
          </a:p>
          <a:p>
            <a:pPr algn="l">
              <a:lnSpc>
                <a:spcPct val="90000"/>
              </a:lnSpc>
            </a:pPr>
            <a:r>
              <a:rPr lang="en-US" altLang="en-US" sz="4000" dirty="0"/>
              <a:t>Eve</a:t>
            </a:r>
          </a:p>
        </p:txBody>
      </p:sp>
      <p:pic>
        <p:nvPicPr>
          <p:cNvPr id="3" name="Picture 2">
            <a:extLst>
              <a:ext uri="{FF2B5EF4-FFF2-40B4-BE49-F238E27FC236}">
                <a16:creationId xmlns:a16="http://schemas.microsoft.com/office/drawing/2014/main" id="{FBB41E8B-31C5-E571-1F78-B7920AEA1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563" y="0"/>
            <a:ext cx="5212873" cy="5143500"/>
          </a:xfrm>
          <a:prstGeom prst="rect">
            <a:avLst/>
          </a:prstGeom>
        </p:spPr>
      </p:pic>
    </p:spTree>
    <p:extLst>
      <p:ext uri="{BB962C8B-B14F-4D97-AF65-F5344CB8AC3E}">
        <p14:creationId xmlns:p14="http://schemas.microsoft.com/office/powerpoint/2010/main" val="1966842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77825" y="285749"/>
            <a:ext cx="4270375"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dirty="0"/>
              <a:t>The Butterfly Nebula shows what happens to a star at the end of its life, when it loses all of its gas and dust to its surroundings.</a:t>
            </a:r>
          </a:p>
        </p:txBody>
      </p:sp>
      <p:pic>
        <p:nvPicPr>
          <p:cNvPr id="2050" name="Picture 2">
            <a:extLst>
              <a:ext uri="{FF2B5EF4-FFF2-40B4-BE49-F238E27FC236}">
                <a16:creationId xmlns:a16="http://schemas.microsoft.com/office/drawing/2014/main" id="{6E4B6F12-CBB5-5E85-DA2A-3F2158C6F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337" y="38099"/>
            <a:ext cx="441166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0279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T’hillim /Ps 136  </a:t>
            </a:r>
            <a:r>
              <a:rPr lang="en-US" altLang="en-US" sz="4000" dirty="0"/>
              <a:t>to him who struck down Egypt’s firstborn,  and brought Isra’el out from among them, </a:t>
            </a:r>
          </a:p>
          <a:p>
            <a:pPr algn="l">
              <a:lnSpc>
                <a:spcPct val="90000"/>
              </a:lnSpc>
            </a:pPr>
            <a:r>
              <a:rPr lang="en-US" altLang="en-US" sz="4000" dirty="0">
                <a:solidFill>
                  <a:srgbClr val="FFFF99"/>
                </a:solidFill>
              </a:rPr>
              <a:t>for his lovingkindness continues forever. </a:t>
            </a:r>
          </a:p>
          <a:p>
            <a:pPr algn="l">
              <a:lnSpc>
                <a:spcPct val="90000"/>
              </a:lnSpc>
            </a:pPr>
            <a:r>
              <a:rPr lang="en-US" altLang="en-US" sz="4000" dirty="0">
                <a:solidFill>
                  <a:srgbClr val="FFFF99"/>
                </a:solidFill>
              </a:rPr>
              <a:t>Ki l’olam khasdo.  </a:t>
            </a:r>
            <a:r>
              <a:rPr lang="he-IL" altLang="en-US" sz="4400" b="1" dirty="0">
                <a:solidFill>
                  <a:srgbClr val="FFFF99"/>
                </a:solidFill>
                <a:latin typeface="David" panose="020E0502060401010101" pitchFamily="34" charset="-79"/>
                <a:cs typeface="David" panose="020E0502060401010101" pitchFamily="34" charset="-79"/>
              </a:rPr>
              <a:t>כִּי לְעוֹלָם חַסְדּוֹ.</a:t>
            </a:r>
          </a:p>
          <a:p>
            <a:pPr algn="l">
              <a:lnSpc>
                <a:spcPct val="90000"/>
              </a:lnSpc>
            </a:pPr>
            <a:endParaRPr lang="en-US" altLang="en-US" sz="4000" dirty="0"/>
          </a:p>
        </p:txBody>
      </p:sp>
    </p:spTree>
    <p:extLst>
      <p:ext uri="{BB962C8B-B14F-4D97-AF65-F5344CB8AC3E}">
        <p14:creationId xmlns:p14="http://schemas.microsoft.com/office/powerpoint/2010/main" val="42420711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T’hillim /Ps 136  </a:t>
            </a:r>
            <a:r>
              <a:rPr lang="en-US" altLang="en-US" sz="4000" dirty="0"/>
              <a:t>to him who led his people through the desert,</a:t>
            </a:r>
          </a:p>
          <a:p>
            <a:pPr algn="l">
              <a:lnSpc>
                <a:spcPct val="90000"/>
              </a:lnSpc>
            </a:pPr>
            <a:r>
              <a:rPr lang="en-US" altLang="en-US" sz="4000" dirty="0"/>
              <a:t>to him who struck down great kings,</a:t>
            </a:r>
          </a:p>
          <a:p>
            <a:pPr algn="l">
              <a:lnSpc>
                <a:spcPct val="90000"/>
              </a:lnSpc>
            </a:pPr>
            <a:r>
              <a:rPr lang="en-US" altLang="en-US" sz="4000" dirty="0">
                <a:solidFill>
                  <a:srgbClr val="FFFF99"/>
                </a:solidFill>
              </a:rPr>
              <a:t>for his lovingkindness continues forever. </a:t>
            </a:r>
          </a:p>
          <a:p>
            <a:pPr algn="l">
              <a:lnSpc>
                <a:spcPct val="90000"/>
              </a:lnSpc>
            </a:pPr>
            <a:r>
              <a:rPr lang="en-US" altLang="en-US" sz="4000" dirty="0">
                <a:solidFill>
                  <a:srgbClr val="FFFF99"/>
                </a:solidFill>
              </a:rPr>
              <a:t>Ki l’olam khasdo.  </a:t>
            </a:r>
            <a:r>
              <a:rPr lang="he-IL" altLang="en-US" sz="4400" b="1" dirty="0">
                <a:solidFill>
                  <a:srgbClr val="FFFF99"/>
                </a:solidFill>
                <a:latin typeface="David" panose="020E0502060401010101" pitchFamily="34" charset="-79"/>
                <a:cs typeface="David" panose="020E0502060401010101" pitchFamily="34" charset="-79"/>
              </a:rPr>
              <a:t>כִּי לְעוֹלָם חַסְדּוֹ.</a:t>
            </a:r>
          </a:p>
        </p:txBody>
      </p:sp>
    </p:spTree>
    <p:extLst>
      <p:ext uri="{BB962C8B-B14F-4D97-AF65-F5344CB8AC3E}">
        <p14:creationId xmlns:p14="http://schemas.microsoft.com/office/powerpoint/2010/main" val="36265819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133350"/>
            <a:ext cx="8534400" cy="4648200"/>
          </a:xfrm>
        </p:spPr>
        <p:txBody>
          <a:bodyPr/>
          <a:lstStyle/>
          <a:p>
            <a:pPr algn="l">
              <a:lnSpc>
                <a:spcPct val="90000"/>
              </a:lnSpc>
            </a:pPr>
            <a:r>
              <a:rPr lang="en-US" altLang="en-US" sz="4000" baseline="30000" dirty="0"/>
              <a:t>T’hillim /Ps 136  </a:t>
            </a:r>
            <a:r>
              <a:rPr lang="en-US" altLang="en-US" sz="4000" dirty="0"/>
              <a:t>who remembers us whenever we are brought low, and rescues us from our enemies,</a:t>
            </a:r>
          </a:p>
          <a:p>
            <a:pPr algn="l">
              <a:lnSpc>
                <a:spcPct val="90000"/>
              </a:lnSpc>
            </a:pPr>
            <a:r>
              <a:rPr lang="en-US" altLang="en-US" sz="4000" dirty="0">
                <a:solidFill>
                  <a:srgbClr val="FFFF99"/>
                </a:solidFill>
              </a:rPr>
              <a:t>for his lovingkindness continues forever. </a:t>
            </a:r>
          </a:p>
          <a:p>
            <a:pPr algn="l">
              <a:lnSpc>
                <a:spcPct val="90000"/>
              </a:lnSpc>
            </a:pPr>
            <a:r>
              <a:rPr lang="en-US" altLang="en-US" sz="4000" dirty="0">
                <a:solidFill>
                  <a:srgbClr val="FFFF99"/>
                </a:solidFill>
              </a:rPr>
              <a:t>Ki l’olam khasdo.  </a:t>
            </a:r>
            <a:r>
              <a:rPr lang="he-IL" altLang="en-US" sz="4400" b="1" dirty="0">
                <a:solidFill>
                  <a:srgbClr val="FFFF99"/>
                </a:solidFill>
                <a:latin typeface="David" panose="020E0502060401010101" pitchFamily="34" charset="-79"/>
                <a:cs typeface="David" panose="020E0502060401010101" pitchFamily="34" charset="-79"/>
              </a:rPr>
              <a:t>כִּי לְעוֹלָם חַסְדּוֹ.</a:t>
            </a:r>
          </a:p>
        </p:txBody>
      </p:sp>
    </p:spTree>
    <p:extLst>
      <p:ext uri="{BB962C8B-B14F-4D97-AF65-F5344CB8AC3E}">
        <p14:creationId xmlns:p14="http://schemas.microsoft.com/office/powerpoint/2010/main" val="11259258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T’hillim /Ps 136 </a:t>
            </a:r>
            <a:r>
              <a:rPr lang="en-US" altLang="en-US" sz="4000" dirty="0"/>
              <a:t>who provides food for every living creature,</a:t>
            </a:r>
          </a:p>
          <a:p>
            <a:pPr algn="l">
              <a:lnSpc>
                <a:spcPct val="90000"/>
              </a:lnSpc>
            </a:pPr>
            <a:r>
              <a:rPr lang="en-US" altLang="en-US" sz="4000" dirty="0">
                <a:solidFill>
                  <a:srgbClr val="FFFF99"/>
                </a:solidFill>
              </a:rPr>
              <a:t>for his lovingkindness continues forever. </a:t>
            </a:r>
          </a:p>
          <a:p>
            <a:pPr algn="l">
              <a:lnSpc>
                <a:spcPct val="90000"/>
              </a:lnSpc>
            </a:pPr>
            <a:r>
              <a:rPr lang="en-US" altLang="en-US" sz="4000" dirty="0">
                <a:solidFill>
                  <a:srgbClr val="FFFF99"/>
                </a:solidFill>
              </a:rPr>
              <a:t>Ki l’olam khasdo.  </a:t>
            </a:r>
            <a:r>
              <a:rPr lang="he-IL" altLang="en-US" sz="4400" b="1" dirty="0">
                <a:solidFill>
                  <a:srgbClr val="FFFF99"/>
                </a:solidFill>
                <a:latin typeface="David" panose="020E0502060401010101" pitchFamily="34" charset="-79"/>
                <a:cs typeface="David" panose="020E0502060401010101" pitchFamily="34" charset="-79"/>
              </a:rPr>
              <a:t>כִּי לְעוֹלָם חַסְדּוֹ.</a:t>
            </a:r>
          </a:p>
        </p:txBody>
      </p:sp>
    </p:spTree>
    <p:extLst>
      <p:ext uri="{BB962C8B-B14F-4D97-AF65-F5344CB8AC3E}">
        <p14:creationId xmlns:p14="http://schemas.microsoft.com/office/powerpoint/2010/main" val="40852234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1026" name="Picture 2">
            <a:extLst>
              <a:ext uri="{FF2B5EF4-FFF2-40B4-BE49-F238E27FC236}">
                <a16:creationId xmlns:a16="http://schemas.microsoft.com/office/drawing/2014/main" id="{B03208A3-1CF9-5B12-2886-FF1299116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06525"/>
            <a:ext cx="9144000" cy="232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5745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sz="4000" dirty="0"/>
              <a:t>Gratitude is associated with some pretty powerful effects, such as lower stress, higher resilience, and greater happiness overall. Research has found that these benefits extend to marriage as well, fostering positive feelings and stronger connection between spouses. Who wouldn’t want that?</a:t>
            </a:r>
          </a:p>
        </p:txBody>
      </p:sp>
    </p:spTree>
    <p:extLst>
      <p:ext uri="{BB962C8B-B14F-4D97-AF65-F5344CB8AC3E}">
        <p14:creationId xmlns:p14="http://schemas.microsoft.com/office/powerpoint/2010/main" val="5148744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fontAlgn="base"/>
            <a:r>
              <a:rPr lang="en-US" sz="4000" dirty="0"/>
              <a:t>Start noticing the little things. A beautiful sunset. The kids laughing in the next room. Practice being fully present in these moments. When you’re more mindful of the things that you tend to take for granted, </a:t>
            </a:r>
            <a:endParaRPr lang="en-US" altLang="en-US" sz="7200" dirty="0"/>
          </a:p>
        </p:txBody>
      </p:sp>
    </p:spTree>
    <p:extLst>
      <p:ext uri="{BB962C8B-B14F-4D97-AF65-F5344CB8AC3E}">
        <p14:creationId xmlns:p14="http://schemas.microsoft.com/office/powerpoint/2010/main" val="37225364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fontAlgn="base"/>
            <a:r>
              <a:rPr lang="en-US" sz="4000" dirty="0"/>
              <a:t>whether in your marriage or other areas of your life, you begin to develop a sense of muscle memory in appreciating them.</a:t>
            </a:r>
            <a:endParaRPr lang="en-US" altLang="en-US" sz="7200" dirty="0"/>
          </a:p>
        </p:txBody>
      </p:sp>
    </p:spTree>
    <p:extLst>
      <p:ext uri="{BB962C8B-B14F-4D97-AF65-F5344CB8AC3E}">
        <p14:creationId xmlns:p14="http://schemas.microsoft.com/office/powerpoint/2010/main" val="22644123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fontAlgn="base"/>
            <a:r>
              <a:rPr lang="en-US" sz="3600" dirty="0"/>
              <a:t>Lean into gratitude during difficult times. When you’re going through a </a:t>
            </a:r>
            <a:r>
              <a:rPr lang="en-US" sz="3600" dirty="0">
                <a:hlinkClick r:id="rId3">
                  <a:extLst>
                    <a:ext uri="{A12FA001-AC4F-418D-AE19-62706E023703}">
                      <ahyp:hlinkClr xmlns:ahyp="http://schemas.microsoft.com/office/drawing/2018/hyperlinkcolor" val="tx"/>
                    </a:ext>
                  </a:extLst>
                </a:hlinkClick>
              </a:rPr>
              <a:t>rough time</a:t>
            </a:r>
            <a:r>
              <a:rPr lang="en-US" sz="3600" dirty="0"/>
              <a:t>, it’s easy to get wrapped up in the negative. You start focusing on what’s gone wrong, losing sight of the bigger picture. Learning to look through the lens of gratitude helps you gain a fuller perspective. </a:t>
            </a:r>
            <a:endParaRPr lang="en-US" altLang="en-US" sz="6600" dirty="0"/>
          </a:p>
        </p:txBody>
      </p:sp>
    </p:spTree>
    <p:extLst>
      <p:ext uri="{BB962C8B-B14F-4D97-AF65-F5344CB8AC3E}">
        <p14:creationId xmlns:p14="http://schemas.microsoft.com/office/powerpoint/2010/main" val="38225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9218" name="Picture 2">
            <a:extLst>
              <a:ext uri="{FF2B5EF4-FFF2-40B4-BE49-F238E27FC236}">
                <a16:creationId xmlns:a16="http://schemas.microsoft.com/office/drawing/2014/main" id="{5C7325F1-99F3-D674-8D01-DD2B63053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1741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fontAlgn="base"/>
            <a:r>
              <a:rPr lang="en-US" sz="4000" dirty="0"/>
              <a:t>This doesn’t mean you have to ignore or minimize negative emotions. You can experience and acknowledge those feelings </a:t>
            </a:r>
            <a:r>
              <a:rPr lang="en-US" sz="4000" dirty="0">
                <a:hlinkClick r:id="rId3">
                  <a:extLst>
                    <a:ext uri="{A12FA001-AC4F-418D-AE19-62706E023703}">
                      <ahyp:hlinkClr xmlns:ahyp="http://schemas.microsoft.com/office/drawing/2018/hyperlinkcolor" val="tx"/>
                    </a:ext>
                  </a:extLst>
                </a:hlinkClick>
              </a:rPr>
              <a:t>and feel grateful</a:t>
            </a:r>
            <a:r>
              <a:rPr lang="en-US" sz="4000" dirty="0"/>
              <a:t>. You have a choice in where you invest your emotional energy. Be intentional about investing in the things that inspire gratitude.</a:t>
            </a:r>
          </a:p>
        </p:txBody>
      </p:sp>
    </p:spTree>
    <p:extLst>
      <p:ext uri="{BB962C8B-B14F-4D97-AF65-F5344CB8AC3E}">
        <p14:creationId xmlns:p14="http://schemas.microsoft.com/office/powerpoint/2010/main" val="42453012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9218" name="Picture 2">
            <a:extLst>
              <a:ext uri="{FF2B5EF4-FFF2-40B4-BE49-F238E27FC236}">
                <a16:creationId xmlns:a16="http://schemas.microsoft.com/office/drawing/2014/main" id="{5C7325F1-99F3-D674-8D01-DD2B63053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8614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Give Thanks!</a:t>
            </a:r>
          </a:p>
          <a:p>
            <a:pPr marL="457200" indent="-457200" algn="l">
              <a:lnSpc>
                <a:spcPct val="90000"/>
              </a:lnSpc>
              <a:buFont typeface="+mj-lt"/>
              <a:buAutoNum type="arabicPeriod"/>
            </a:pPr>
            <a:r>
              <a:rPr lang="en-US" altLang="en-US" sz="4000" dirty="0"/>
              <a:t>Exhortation to give thanks!</a:t>
            </a:r>
          </a:p>
          <a:p>
            <a:pPr marL="457200" indent="-457200" algn="l">
              <a:lnSpc>
                <a:spcPct val="90000"/>
              </a:lnSpc>
              <a:buFont typeface="+mj-lt"/>
              <a:buAutoNum type="arabicPeriod"/>
            </a:pPr>
            <a:r>
              <a:rPr lang="en-US" altLang="en-US" sz="4000" dirty="0"/>
              <a:t>Benefits of Giving Thanks.</a:t>
            </a:r>
          </a:p>
          <a:p>
            <a:pPr marL="457200" indent="-457200" algn="l">
              <a:lnSpc>
                <a:spcPct val="90000"/>
              </a:lnSpc>
              <a:buFont typeface="+mj-lt"/>
              <a:buAutoNum type="arabicPeriod"/>
            </a:pPr>
            <a:r>
              <a:rPr lang="en-US" altLang="en-US" sz="4000" u="sng" dirty="0">
                <a:solidFill>
                  <a:srgbClr val="FFFF66"/>
                </a:solidFill>
              </a:rPr>
              <a:t>Practicing giving thanks</a:t>
            </a:r>
            <a:r>
              <a:rPr lang="en-US" altLang="en-US" sz="4000" dirty="0"/>
              <a:t>.</a:t>
            </a:r>
          </a:p>
        </p:txBody>
      </p:sp>
    </p:spTree>
    <p:extLst>
      <p:ext uri="{BB962C8B-B14F-4D97-AF65-F5344CB8AC3E}">
        <p14:creationId xmlns:p14="http://schemas.microsoft.com/office/powerpoint/2010/main" val="24810984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1026" name="Picture 2">
            <a:extLst>
              <a:ext uri="{FF2B5EF4-FFF2-40B4-BE49-F238E27FC236}">
                <a16:creationId xmlns:a16="http://schemas.microsoft.com/office/drawing/2014/main" id="{2FA71E79-C22A-4881-69BB-8F63CEF4DD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6200"/>
            <a:ext cx="9144000" cy="499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1031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47650"/>
            <a:ext cx="5791200" cy="4648200"/>
          </a:xfrm>
        </p:spPr>
        <p:txBody>
          <a:bodyPr/>
          <a:lstStyle/>
          <a:p>
            <a:pPr algn="l">
              <a:lnSpc>
                <a:spcPct val="90000"/>
              </a:lnSpc>
            </a:pPr>
            <a:r>
              <a:rPr lang="en-US" altLang="en-US" sz="4000" dirty="0"/>
              <a:t>Clinically and Biblically proven to relieve dryness of spirit from day 1!</a:t>
            </a:r>
          </a:p>
        </p:txBody>
      </p:sp>
      <p:pic>
        <p:nvPicPr>
          <p:cNvPr id="3" name="Picture 2">
            <a:extLst>
              <a:ext uri="{FF2B5EF4-FFF2-40B4-BE49-F238E27FC236}">
                <a16:creationId xmlns:a16="http://schemas.microsoft.com/office/drawing/2014/main" id="{5FC91B08-04C9-FAF9-4AF3-B1698161855E}"/>
              </a:ext>
            </a:extLst>
          </p:cNvPr>
          <p:cNvPicPr>
            <a:picLocks noChangeAspect="1"/>
          </p:cNvPicPr>
          <p:nvPr/>
        </p:nvPicPr>
        <p:blipFill rotWithShape="1">
          <a:blip r:embed="rId3">
            <a:extLst>
              <a:ext uri="{28A0092B-C50C-407E-A947-70E740481C1C}">
                <a14:useLocalDpi xmlns:a14="http://schemas.microsoft.com/office/drawing/2010/main" val="0"/>
              </a:ext>
            </a:extLst>
          </a:blip>
          <a:srcRect l="22507" r="21061"/>
          <a:stretch/>
        </p:blipFill>
        <p:spPr>
          <a:xfrm>
            <a:off x="6096000" y="0"/>
            <a:ext cx="2971800" cy="5143500"/>
          </a:xfrm>
          <a:prstGeom prst="rect">
            <a:avLst/>
          </a:prstGeom>
        </p:spPr>
      </p:pic>
    </p:spTree>
    <p:extLst>
      <p:ext uri="{BB962C8B-B14F-4D97-AF65-F5344CB8AC3E}">
        <p14:creationId xmlns:p14="http://schemas.microsoft.com/office/powerpoint/2010/main" val="16371992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lnSpc>
                <a:spcPct val="90000"/>
              </a:lnSpc>
            </a:pPr>
            <a:r>
              <a:rPr lang="en-US" sz="3600" u="sng" dirty="0"/>
              <a:t>From Sheila Schwartz Phillips</a:t>
            </a:r>
            <a:r>
              <a:rPr lang="en-US" sz="3600" dirty="0"/>
              <a:t>: As you know, I have been very sick the past few weeks &amp; have missed the last two Shabbats with all of you. Nevertheless I want you to know how grateful to Adonai I am for having Him bring me to Or Ha Olam. So grateful to have </a:t>
            </a:r>
            <a:r>
              <a:rPr lang="en-US" sz="3600" dirty="0">
                <a:solidFill>
                  <a:srgbClr val="FFFF66"/>
                </a:solidFill>
              </a:rPr>
              <a:t>recovered my Covenantal Identity </a:t>
            </a:r>
            <a:r>
              <a:rPr lang="en-US" sz="3600" dirty="0"/>
              <a:t>&amp; made so many new friends in a town where I knew no one but my son &amp; his family. </a:t>
            </a:r>
            <a:endParaRPr lang="en-US" altLang="en-US" sz="6600" dirty="0"/>
          </a:p>
        </p:txBody>
      </p:sp>
    </p:spTree>
    <p:extLst>
      <p:ext uri="{BB962C8B-B14F-4D97-AF65-F5344CB8AC3E}">
        <p14:creationId xmlns:p14="http://schemas.microsoft.com/office/powerpoint/2010/main" val="38537334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sz="4000" dirty="0"/>
              <a:t>If I am able to be there this Shabbat, I would love to tell everyone how grateful I am to Yeshua, my family &amp; all of you for having loved me &amp; cared for me &amp; taught me so much. I have a ticket to fly to Malibu, CA. for Thanksgiving, to be with my other son &amp; his family. </a:t>
            </a:r>
            <a:endParaRPr lang="en-US" altLang="en-US" sz="7200" dirty="0"/>
          </a:p>
        </p:txBody>
      </p:sp>
    </p:spTree>
    <p:extLst>
      <p:ext uri="{BB962C8B-B14F-4D97-AF65-F5344CB8AC3E}">
        <p14:creationId xmlns:p14="http://schemas.microsoft.com/office/powerpoint/2010/main" val="33883493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sz="4000" dirty="0"/>
              <a:t>If I can’t be at Shul this Shabbat, I will have to cancel my trip. I am still so grateful for all the L-</a:t>
            </a:r>
            <a:r>
              <a:rPr lang="en-US" sz="4000" dirty="0" err="1"/>
              <a:t>ord</a:t>
            </a:r>
            <a:r>
              <a:rPr lang="en-US" sz="4000" dirty="0"/>
              <a:t> has done for me these past 4 years. It will be 4 years Dec.3 when my husband went to be with the Lord &amp; 3 months later I discovered all of you. This is my Year of Jubilee, 50 years with Yeshua &amp; I would love to testify as to His faithfulness &amp; goodness to me. </a:t>
            </a:r>
            <a:endParaRPr lang="en-US" altLang="en-US" sz="7200" dirty="0"/>
          </a:p>
        </p:txBody>
      </p:sp>
    </p:spTree>
    <p:extLst>
      <p:ext uri="{BB962C8B-B14F-4D97-AF65-F5344CB8AC3E}">
        <p14:creationId xmlns:p14="http://schemas.microsoft.com/office/powerpoint/2010/main" val="25473061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dirty="0"/>
              <a:t>Even if I don’t get to do it, this needs to be said. Thank you for allowing me to “say so”. Respectfully, Sheila (Shana)</a:t>
            </a:r>
            <a:endParaRPr lang="en-US" altLang="en-US" sz="7200" dirty="0"/>
          </a:p>
        </p:txBody>
      </p:sp>
    </p:spTree>
    <p:extLst>
      <p:ext uri="{BB962C8B-B14F-4D97-AF65-F5344CB8AC3E}">
        <p14:creationId xmlns:p14="http://schemas.microsoft.com/office/powerpoint/2010/main" val="20883939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u="sng" dirty="0"/>
              <a:t>Louise</a:t>
            </a:r>
          </a:p>
          <a:p>
            <a:pPr algn="l">
              <a:lnSpc>
                <a:spcPct val="90000"/>
              </a:lnSpc>
            </a:pPr>
            <a:r>
              <a:rPr lang="en-US" altLang="en-US" sz="4000" u="sng" dirty="0"/>
              <a:t>Amy</a:t>
            </a:r>
            <a:r>
              <a:rPr lang="en-US" altLang="en-US" sz="4000" dirty="0"/>
              <a:t>: ​I would like to give a statement of thanks for my </a:t>
            </a:r>
            <a:r>
              <a:rPr lang="en-US" altLang="en-US" sz="4000" dirty="0" err="1"/>
              <a:t>mishpokha</a:t>
            </a:r>
            <a:r>
              <a:rPr lang="en-US" altLang="en-US" sz="4000" dirty="0"/>
              <a:t> at the shul and for renewed relationships with our family. Thankful for the worship team members who make music every week that I get to work with and grow in faith with.</a:t>
            </a:r>
          </a:p>
        </p:txBody>
      </p:sp>
    </p:spTree>
    <p:extLst>
      <p:ext uri="{BB962C8B-B14F-4D97-AF65-F5344CB8AC3E}">
        <p14:creationId xmlns:p14="http://schemas.microsoft.com/office/powerpoint/2010/main" val="2175588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Give Thanks!</a:t>
            </a:r>
          </a:p>
          <a:p>
            <a:pPr marL="457200" indent="-457200" algn="l">
              <a:lnSpc>
                <a:spcPct val="90000"/>
              </a:lnSpc>
              <a:buFont typeface="+mj-lt"/>
              <a:buAutoNum type="arabicPeriod"/>
            </a:pPr>
            <a:r>
              <a:rPr lang="en-US" altLang="en-US" sz="4000" dirty="0"/>
              <a:t>Exhortation to give thanks!</a:t>
            </a:r>
          </a:p>
          <a:p>
            <a:pPr marL="457200" indent="-457200" algn="l">
              <a:lnSpc>
                <a:spcPct val="90000"/>
              </a:lnSpc>
              <a:buFont typeface="+mj-lt"/>
              <a:buAutoNum type="arabicPeriod"/>
            </a:pPr>
            <a:r>
              <a:rPr lang="en-US" altLang="en-US" sz="4000" dirty="0"/>
              <a:t>Benefits of Giving Thanks.</a:t>
            </a:r>
          </a:p>
          <a:p>
            <a:pPr marL="457200" indent="-457200" algn="l">
              <a:lnSpc>
                <a:spcPct val="90000"/>
              </a:lnSpc>
              <a:buFont typeface="+mj-lt"/>
              <a:buAutoNum type="arabicPeriod"/>
            </a:pPr>
            <a:r>
              <a:rPr lang="en-US" altLang="en-US" sz="4000" dirty="0"/>
              <a:t>Practicing giving thanks.</a:t>
            </a:r>
          </a:p>
        </p:txBody>
      </p:sp>
    </p:spTree>
    <p:extLst>
      <p:ext uri="{BB962C8B-B14F-4D97-AF65-F5344CB8AC3E}">
        <p14:creationId xmlns:p14="http://schemas.microsoft.com/office/powerpoint/2010/main" val="41269988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EF8736F2-7A59-9511-B673-794B347D4192}"/>
              </a:ext>
            </a:extLst>
          </p:cNvPr>
          <p:cNvPicPr>
            <a:picLocks noChangeAspect="1"/>
          </p:cNvPicPr>
          <p:nvPr/>
        </p:nvPicPr>
        <p:blipFill>
          <a:blip r:embed="rId3"/>
          <a:stretch>
            <a:fillRect/>
          </a:stretch>
        </p:blipFill>
        <p:spPr>
          <a:xfrm>
            <a:off x="0" y="96742"/>
            <a:ext cx="9144000" cy="4950016"/>
          </a:xfrm>
          <a:prstGeom prst="rect">
            <a:avLst/>
          </a:prstGeom>
        </p:spPr>
      </p:pic>
    </p:spTree>
    <p:extLst>
      <p:ext uri="{BB962C8B-B14F-4D97-AF65-F5344CB8AC3E}">
        <p14:creationId xmlns:p14="http://schemas.microsoft.com/office/powerpoint/2010/main" val="1195379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62500" lnSpcReduction="20000"/>
          </a:bodyPr>
          <a:lstStyle/>
          <a:p>
            <a:pPr algn="l"/>
            <a:r>
              <a:rPr lang="en-US" sz="4000" u="sng" dirty="0"/>
              <a:t>Miranda and Rachel</a:t>
            </a:r>
            <a:r>
              <a:rPr lang="en-US" sz="4000" dirty="0"/>
              <a:t> would like to do this. We would like to give thanks to Jimmy as a husband and father who braves being out in the elements and physical work so we can be able to be at home to do school. I would also like to give thanks to our community there at </a:t>
            </a:r>
            <a:r>
              <a:rPr lang="en-US" sz="4000" dirty="0" err="1"/>
              <a:t>OrHaolam</a:t>
            </a:r>
            <a:r>
              <a:rPr lang="en-US" sz="4000" dirty="0"/>
              <a:t> especially since coming  back after being gone for awhile for the love and support you,  Dawn and many others gave us when we walked through a season of unknown. And of course our beloved father for guiding us here to kc and transforming our lives to walk with him closer in our messianic faith</a:t>
            </a:r>
          </a:p>
          <a:p>
            <a:pPr algn="l"/>
            <a:r>
              <a:rPr lang="en-US" sz="4000" dirty="0"/>
              <a:t>I can’t promise I won’t cry during this</a:t>
            </a:r>
          </a:p>
        </p:txBody>
      </p:sp>
    </p:spTree>
    <p:extLst>
      <p:ext uri="{BB962C8B-B14F-4D97-AF65-F5344CB8AC3E}">
        <p14:creationId xmlns:p14="http://schemas.microsoft.com/office/powerpoint/2010/main" val="29632045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Roxie Lyle:</a:t>
            </a:r>
          </a:p>
          <a:p>
            <a:pPr algn="l">
              <a:lnSpc>
                <a:spcPct val="90000"/>
              </a:lnSpc>
            </a:pPr>
            <a:r>
              <a:rPr lang="en-US" altLang="en-US" sz="4000" dirty="0"/>
              <a:t>Includes thankful for people &amp; privileges in my life…while knowing not everyone can enjoy that.  But some blessings are universal in the lives of believers, including Adonai’s illogical logic….</a:t>
            </a:r>
          </a:p>
        </p:txBody>
      </p:sp>
    </p:spTree>
    <p:extLst>
      <p:ext uri="{BB962C8B-B14F-4D97-AF65-F5344CB8AC3E}">
        <p14:creationId xmlns:p14="http://schemas.microsoft.com/office/powerpoint/2010/main" val="37546104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I’m thankful for something on our upcoming tour…</a:t>
            </a:r>
          </a:p>
        </p:txBody>
      </p:sp>
    </p:spTree>
    <p:extLst>
      <p:ext uri="{BB962C8B-B14F-4D97-AF65-F5344CB8AC3E}">
        <p14:creationId xmlns:p14="http://schemas.microsoft.com/office/powerpoint/2010/main" val="41070434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from Aaron Lipkin, our </a:t>
            </a:r>
          </a:p>
          <a:p>
            <a:pPr algn="l">
              <a:lnSpc>
                <a:spcPct val="90000"/>
              </a:lnSpc>
            </a:pPr>
            <a:r>
              <a:rPr lang="en-US" altLang="en-US" sz="4000" dirty="0"/>
              <a:t>Wed., Aug. 30, special tour guide.</a:t>
            </a:r>
          </a:p>
        </p:txBody>
      </p:sp>
      <p:pic>
        <p:nvPicPr>
          <p:cNvPr id="3" name="Picture 2">
            <a:extLst>
              <a:ext uri="{FF2B5EF4-FFF2-40B4-BE49-F238E27FC236}">
                <a16:creationId xmlns:a16="http://schemas.microsoft.com/office/drawing/2014/main" id="{29C004F9-C1C5-9AA2-8017-6E5BDE30AB9A}"/>
              </a:ext>
            </a:extLst>
          </p:cNvPr>
          <p:cNvPicPr>
            <a:picLocks noChangeAspect="1"/>
          </p:cNvPicPr>
          <p:nvPr/>
        </p:nvPicPr>
        <p:blipFill rotWithShape="1">
          <a:blip r:embed="rId3"/>
          <a:srcRect b="1997"/>
          <a:stretch/>
        </p:blipFill>
        <p:spPr>
          <a:xfrm>
            <a:off x="11547" y="1376684"/>
            <a:ext cx="9132453" cy="3738622"/>
          </a:xfrm>
          <a:prstGeom prst="rect">
            <a:avLst/>
          </a:prstGeom>
        </p:spPr>
      </p:pic>
    </p:spTree>
    <p:extLst>
      <p:ext uri="{BB962C8B-B14F-4D97-AF65-F5344CB8AC3E}">
        <p14:creationId xmlns:p14="http://schemas.microsoft.com/office/powerpoint/2010/main" val="5618274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Wed., Aug. 30:</a:t>
            </a:r>
          </a:p>
        </p:txBody>
      </p:sp>
      <p:pic>
        <p:nvPicPr>
          <p:cNvPr id="3" name="Picture 2">
            <a:extLst>
              <a:ext uri="{FF2B5EF4-FFF2-40B4-BE49-F238E27FC236}">
                <a16:creationId xmlns:a16="http://schemas.microsoft.com/office/drawing/2014/main" id="{C1A7AAD3-B905-02F9-5F02-B119A72A9DEE}"/>
              </a:ext>
            </a:extLst>
          </p:cNvPr>
          <p:cNvPicPr>
            <a:picLocks noChangeAspect="1"/>
          </p:cNvPicPr>
          <p:nvPr/>
        </p:nvPicPr>
        <p:blipFill>
          <a:blip r:embed="rId3"/>
          <a:stretch>
            <a:fillRect/>
          </a:stretch>
        </p:blipFill>
        <p:spPr>
          <a:xfrm>
            <a:off x="4751220" y="1276350"/>
            <a:ext cx="4270860" cy="3076322"/>
          </a:xfrm>
          <a:prstGeom prst="rect">
            <a:avLst/>
          </a:prstGeom>
        </p:spPr>
      </p:pic>
      <p:pic>
        <p:nvPicPr>
          <p:cNvPr id="5" name="Picture 4">
            <a:extLst>
              <a:ext uri="{FF2B5EF4-FFF2-40B4-BE49-F238E27FC236}">
                <a16:creationId xmlns:a16="http://schemas.microsoft.com/office/drawing/2014/main" id="{138A8069-BD56-AAA3-D2D5-4EA8975AF68D}"/>
              </a:ext>
            </a:extLst>
          </p:cNvPr>
          <p:cNvPicPr>
            <a:picLocks noChangeAspect="1"/>
          </p:cNvPicPr>
          <p:nvPr/>
        </p:nvPicPr>
        <p:blipFill>
          <a:blip r:embed="rId4"/>
          <a:stretch>
            <a:fillRect/>
          </a:stretch>
        </p:blipFill>
        <p:spPr>
          <a:xfrm>
            <a:off x="152400" y="1456309"/>
            <a:ext cx="4555764" cy="2716404"/>
          </a:xfrm>
          <a:prstGeom prst="rect">
            <a:avLst/>
          </a:prstGeom>
        </p:spPr>
      </p:pic>
    </p:spTree>
    <p:extLst>
      <p:ext uri="{BB962C8B-B14F-4D97-AF65-F5344CB8AC3E}">
        <p14:creationId xmlns:p14="http://schemas.microsoft.com/office/powerpoint/2010/main" val="7506203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21506" name="Picture 2" descr="Mt. Ebal Inscription Zoom Event">
            <a:extLst>
              <a:ext uri="{FF2B5EF4-FFF2-40B4-BE49-F238E27FC236}">
                <a16:creationId xmlns:a16="http://schemas.microsoft.com/office/drawing/2014/main" id="{6527AF24-3231-4ADF-B2F3-F9B3CD690C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293" y="0"/>
            <a:ext cx="8363414"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6584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I always asked myself, why are the Cohanim - Priests standing like that? Where in the Bible do we have such a commandment to stand with two hands in the air? I always answered myself that this is an ancient tradition from Sinai that we will never understand....</a:t>
            </a:r>
          </a:p>
        </p:txBody>
      </p:sp>
    </p:spTree>
    <p:extLst>
      <p:ext uri="{BB962C8B-B14F-4D97-AF65-F5344CB8AC3E}">
        <p14:creationId xmlns:p14="http://schemas.microsoft.com/office/powerpoint/2010/main" val="9353267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0BD2EED7-D9C2-3F1F-F949-5D4C01CD21D5}"/>
              </a:ext>
            </a:extLst>
          </p:cNvPr>
          <p:cNvPicPr>
            <a:picLocks noChangeAspect="1"/>
          </p:cNvPicPr>
          <p:nvPr/>
        </p:nvPicPr>
        <p:blipFill>
          <a:blip r:embed="rId3"/>
          <a:stretch>
            <a:fillRect/>
          </a:stretch>
        </p:blipFill>
        <p:spPr>
          <a:xfrm>
            <a:off x="838200" y="-7706"/>
            <a:ext cx="7456443" cy="5151206"/>
          </a:xfrm>
          <a:prstGeom prst="rect">
            <a:avLst/>
          </a:prstGeom>
        </p:spPr>
      </p:pic>
    </p:spTree>
    <p:extLst>
      <p:ext uri="{BB962C8B-B14F-4D97-AF65-F5344CB8AC3E}">
        <p14:creationId xmlns:p14="http://schemas.microsoft.com/office/powerpoint/2010/main" val="23523440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4000" baseline="30000" dirty="0" err="1"/>
              <a:t>Bamidbar</a:t>
            </a:r>
            <a:r>
              <a:rPr lang="en-US" sz="4000" baseline="30000" dirty="0"/>
              <a:t>/Nu 6.23-27 </a:t>
            </a:r>
            <a:r>
              <a:rPr lang="en-US" sz="4000" dirty="0"/>
              <a:t>Again </a:t>
            </a:r>
            <a:r>
              <a:rPr lang="en-US" sz="4000" cap="small" dirty="0"/>
              <a:t>Adoni</a:t>
            </a:r>
            <a:r>
              <a:rPr lang="en-US" sz="4000" dirty="0"/>
              <a:t> spoke to Moses saying, </a:t>
            </a:r>
            <a:r>
              <a:rPr lang="en-US" sz="4000" b="1" baseline="30000" dirty="0"/>
              <a:t> </a:t>
            </a:r>
            <a:r>
              <a:rPr lang="en-US" sz="4000" dirty="0"/>
              <a:t>“Speak to Aaron and to his sons saying: Thus you are to bless the people of Israel, by saying to them: </a:t>
            </a:r>
            <a:r>
              <a:rPr lang="en-US" sz="4000" b="1" baseline="30000" dirty="0"/>
              <a:t> </a:t>
            </a:r>
            <a:r>
              <a:rPr lang="en-US" sz="4000" dirty="0"/>
              <a:t>‘</a:t>
            </a:r>
            <a:r>
              <a:rPr lang="en-US" sz="4000" cap="small" dirty="0"/>
              <a:t>Adoni </a:t>
            </a:r>
            <a:r>
              <a:rPr lang="en-US" sz="4000" dirty="0"/>
              <a:t>bless you and keep you! </a:t>
            </a:r>
            <a:r>
              <a:rPr lang="en-US" sz="4000" b="1" baseline="30000" dirty="0"/>
              <a:t> </a:t>
            </a:r>
            <a:r>
              <a:rPr lang="en-US" sz="4000" cap="small" dirty="0"/>
              <a:t> Adoni </a:t>
            </a:r>
            <a:r>
              <a:rPr lang="en-US" sz="4000" dirty="0"/>
              <a:t>make His face to shine on you </a:t>
            </a:r>
          </a:p>
        </p:txBody>
      </p:sp>
    </p:spTree>
    <p:extLst>
      <p:ext uri="{BB962C8B-B14F-4D97-AF65-F5344CB8AC3E}">
        <p14:creationId xmlns:p14="http://schemas.microsoft.com/office/powerpoint/2010/main" val="3716629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Give Thanks!</a:t>
            </a:r>
          </a:p>
          <a:p>
            <a:pPr marL="457200" indent="-457200" algn="l">
              <a:lnSpc>
                <a:spcPct val="90000"/>
              </a:lnSpc>
              <a:buFont typeface="+mj-lt"/>
              <a:buAutoNum type="arabicPeriod"/>
            </a:pPr>
            <a:r>
              <a:rPr lang="en-US" altLang="en-US" sz="4000" u="sng" dirty="0">
                <a:solidFill>
                  <a:srgbClr val="FFFF99"/>
                </a:solidFill>
              </a:rPr>
              <a:t>Exhortation to give thanks!</a:t>
            </a:r>
          </a:p>
          <a:p>
            <a:pPr marL="457200" indent="-457200" algn="l">
              <a:lnSpc>
                <a:spcPct val="90000"/>
              </a:lnSpc>
              <a:buFont typeface="+mj-lt"/>
              <a:buAutoNum type="arabicPeriod"/>
            </a:pPr>
            <a:r>
              <a:rPr lang="en-US" altLang="en-US" sz="4000" dirty="0"/>
              <a:t>Benefits of Giving Thanks.</a:t>
            </a:r>
          </a:p>
          <a:p>
            <a:pPr marL="457200" indent="-457200" algn="l">
              <a:lnSpc>
                <a:spcPct val="90000"/>
              </a:lnSpc>
              <a:buFont typeface="+mj-lt"/>
              <a:buAutoNum type="arabicPeriod"/>
            </a:pPr>
            <a:r>
              <a:rPr lang="en-US" altLang="en-US" sz="4000" dirty="0"/>
              <a:t>Practicing giving thanks.</a:t>
            </a:r>
          </a:p>
        </p:txBody>
      </p:sp>
    </p:spTree>
    <p:extLst>
      <p:ext uri="{BB962C8B-B14F-4D97-AF65-F5344CB8AC3E}">
        <p14:creationId xmlns:p14="http://schemas.microsoft.com/office/powerpoint/2010/main" val="100869232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4000" baseline="30000" dirty="0" err="1"/>
              <a:t>Bamidbar</a:t>
            </a:r>
            <a:r>
              <a:rPr lang="en-US" sz="4000" baseline="30000" dirty="0"/>
              <a:t>/Nu 6.23-27  </a:t>
            </a:r>
            <a:r>
              <a:rPr lang="en-US" sz="4000" dirty="0"/>
              <a:t>and be gracious to you!</a:t>
            </a:r>
            <a:r>
              <a:rPr lang="en-US" sz="4000" b="1" baseline="30000" dirty="0"/>
              <a:t> </a:t>
            </a:r>
            <a:r>
              <a:rPr lang="en-US" sz="4000" cap="small" dirty="0"/>
              <a:t> Adoni </a:t>
            </a:r>
            <a:r>
              <a:rPr lang="en-US" sz="4000" dirty="0"/>
              <a:t>turn His face toward you and grant you shalom!’</a:t>
            </a:r>
            <a:r>
              <a:rPr lang="en-US" sz="4000" b="1" baseline="30000" dirty="0"/>
              <a:t>  </a:t>
            </a:r>
            <a:r>
              <a:rPr lang="en-US" sz="4000" u="sng" dirty="0">
                <a:solidFill>
                  <a:srgbClr val="FFFF66"/>
                </a:solidFill>
              </a:rPr>
              <a:t>In this way they are to place My Name over the people of Israel</a:t>
            </a:r>
            <a:r>
              <a:rPr lang="en-US" sz="4000" dirty="0"/>
              <a:t>, and so I will bless them.”</a:t>
            </a:r>
          </a:p>
        </p:txBody>
      </p:sp>
    </p:spTree>
    <p:extLst>
      <p:ext uri="{BB962C8B-B14F-4D97-AF65-F5344CB8AC3E}">
        <p14:creationId xmlns:p14="http://schemas.microsoft.com/office/powerpoint/2010/main" val="4264720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20482" name="Picture 2" descr="An Early Israelite Curse Inscription from Mt. Ebal? - Biblical ...">
            <a:extLst>
              <a:ext uri="{FF2B5EF4-FFF2-40B4-BE49-F238E27FC236}">
                <a16:creationId xmlns:a16="http://schemas.microsoft.com/office/drawing/2014/main" id="{DEA98954-A8D9-EA6D-9C0D-CF4EF1A061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50" y="285750"/>
            <a:ext cx="8282883"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7775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22530" name="Picture 2">
            <a:extLst>
              <a:ext uri="{FF2B5EF4-FFF2-40B4-BE49-F238E27FC236}">
                <a16:creationId xmlns:a16="http://schemas.microsoft.com/office/drawing/2014/main" id="{CB63AEDC-F348-C356-2E05-A6F3DEE971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290513"/>
            <a:ext cx="8096250"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8632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23556" name="Picture 4" descr="God's Name and Mount Ebal Inscription">
            <a:extLst>
              <a:ext uri="{FF2B5EF4-FFF2-40B4-BE49-F238E27FC236}">
                <a16:creationId xmlns:a16="http://schemas.microsoft.com/office/drawing/2014/main" id="{E487D4E6-21E3-D5F9-3C0C-F67E85C4B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6660FD5-73AF-E98B-A9D7-E1314C774BED}"/>
              </a:ext>
            </a:extLst>
          </p:cNvPr>
          <p:cNvSpPr txBox="1"/>
          <p:nvPr/>
        </p:nvSpPr>
        <p:spPr>
          <a:xfrm>
            <a:off x="500722" y="285750"/>
            <a:ext cx="6863482" cy="707886"/>
          </a:xfrm>
          <a:prstGeom prst="rect">
            <a:avLst/>
          </a:prstGeom>
          <a:noFill/>
        </p:spPr>
        <p:txBody>
          <a:bodyPr wrap="none" rtlCol="0">
            <a:spAutoFit/>
          </a:bodyPr>
          <a:lstStyle/>
          <a:p>
            <a:pPr algn="l"/>
            <a:r>
              <a:rPr lang="en-US" dirty="0"/>
              <a:t>The Name in proto-Hebraic</a:t>
            </a:r>
          </a:p>
        </p:txBody>
      </p:sp>
    </p:spTree>
    <p:extLst>
      <p:ext uri="{BB962C8B-B14F-4D97-AF65-F5344CB8AC3E}">
        <p14:creationId xmlns:p14="http://schemas.microsoft.com/office/powerpoint/2010/main" val="17993828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4" name="Picture 3">
            <a:extLst>
              <a:ext uri="{FF2B5EF4-FFF2-40B4-BE49-F238E27FC236}">
                <a16:creationId xmlns:a16="http://schemas.microsoft.com/office/drawing/2014/main" id="{7C4A11CD-6CC4-B158-FDE4-9E2C24ED33BE}"/>
              </a:ext>
            </a:extLst>
          </p:cNvPr>
          <p:cNvPicPr>
            <a:picLocks noChangeAspect="1"/>
          </p:cNvPicPr>
          <p:nvPr/>
        </p:nvPicPr>
        <p:blipFill>
          <a:blip r:embed="rId3"/>
          <a:stretch>
            <a:fillRect/>
          </a:stretch>
        </p:blipFill>
        <p:spPr>
          <a:xfrm>
            <a:off x="874060" y="1809750"/>
            <a:ext cx="4483862" cy="923947"/>
          </a:xfrm>
          <a:prstGeom prst="rect">
            <a:avLst/>
          </a:prstGeom>
        </p:spPr>
      </p:pic>
      <p:pic>
        <p:nvPicPr>
          <p:cNvPr id="6" name="Picture 5">
            <a:extLst>
              <a:ext uri="{FF2B5EF4-FFF2-40B4-BE49-F238E27FC236}">
                <a16:creationId xmlns:a16="http://schemas.microsoft.com/office/drawing/2014/main" id="{C9DAC194-8E6C-9FBA-784E-6AB2255D7EBB}"/>
              </a:ext>
            </a:extLst>
          </p:cNvPr>
          <p:cNvPicPr>
            <a:picLocks noChangeAspect="1"/>
          </p:cNvPicPr>
          <p:nvPr/>
        </p:nvPicPr>
        <p:blipFill>
          <a:blip r:embed="rId4"/>
          <a:stretch>
            <a:fillRect/>
          </a:stretch>
        </p:blipFill>
        <p:spPr>
          <a:xfrm>
            <a:off x="874060" y="819150"/>
            <a:ext cx="3349292" cy="767547"/>
          </a:xfrm>
          <a:prstGeom prst="rect">
            <a:avLst/>
          </a:prstGeom>
        </p:spPr>
      </p:pic>
      <p:pic>
        <p:nvPicPr>
          <p:cNvPr id="8" name="Picture 7">
            <a:extLst>
              <a:ext uri="{FF2B5EF4-FFF2-40B4-BE49-F238E27FC236}">
                <a16:creationId xmlns:a16="http://schemas.microsoft.com/office/drawing/2014/main" id="{1CF035AE-7C65-EAE7-712B-C1D7AE2E227C}"/>
              </a:ext>
            </a:extLst>
          </p:cNvPr>
          <p:cNvPicPr>
            <a:picLocks noChangeAspect="1"/>
          </p:cNvPicPr>
          <p:nvPr/>
        </p:nvPicPr>
        <p:blipFill>
          <a:blip r:embed="rId5"/>
          <a:stretch>
            <a:fillRect/>
          </a:stretch>
        </p:blipFill>
        <p:spPr>
          <a:xfrm>
            <a:off x="874060" y="3044002"/>
            <a:ext cx="4033517" cy="746948"/>
          </a:xfrm>
          <a:prstGeom prst="rect">
            <a:avLst/>
          </a:prstGeom>
        </p:spPr>
      </p:pic>
    </p:spTree>
    <p:extLst>
      <p:ext uri="{BB962C8B-B14F-4D97-AF65-F5344CB8AC3E}">
        <p14:creationId xmlns:p14="http://schemas.microsoft.com/office/powerpoint/2010/main" val="33371657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8A6827-768B-C84B-6D37-E8B9C4BB018E}"/>
              </a:ext>
            </a:extLst>
          </p:cNvPr>
          <p:cNvSpPr/>
          <p:nvPr/>
        </p:nvSpPr>
        <p:spPr bwMode="auto">
          <a:xfrm>
            <a:off x="533400" y="2038350"/>
            <a:ext cx="3657600" cy="1143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Arial Rounded MT Bold" panose="020F0704030504030204" pitchFamily="34" charset="0"/>
              <a:cs typeface="Arial" panose="020B0604020202020204" pitchFamily="34" charset="0"/>
            </a:endParaRPr>
          </a:p>
        </p:txBody>
      </p:sp>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4572000" cy="4648200"/>
          </a:xfrm>
        </p:spPr>
        <p:txBody>
          <a:bodyPr/>
          <a:lstStyle/>
          <a:p>
            <a:pPr algn="l"/>
            <a:r>
              <a:rPr lang="en-US" sz="4000" dirty="0"/>
              <a:t>The divine name appears in its 3 letter form AND the  middle letter is a person standing with</a:t>
            </a:r>
          </a:p>
          <a:p>
            <a:pPr algn="l"/>
            <a:r>
              <a:rPr lang="en-US" sz="4000" dirty="0"/>
              <a:t>his hands high.</a:t>
            </a:r>
          </a:p>
        </p:txBody>
      </p:sp>
      <p:pic>
        <p:nvPicPr>
          <p:cNvPr id="3" name="Picture 2">
            <a:extLst>
              <a:ext uri="{FF2B5EF4-FFF2-40B4-BE49-F238E27FC236}">
                <a16:creationId xmlns:a16="http://schemas.microsoft.com/office/drawing/2014/main" id="{F6C11112-6B87-8E23-524A-B9EF6F5D497F}"/>
              </a:ext>
            </a:extLst>
          </p:cNvPr>
          <p:cNvPicPr>
            <a:picLocks noChangeAspect="1"/>
          </p:cNvPicPr>
          <p:nvPr/>
        </p:nvPicPr>
        <p:blipFill rotWithShape="1">
          <a:blip r:embed="rId3"/>
          <a:srcRect l="48148" r="1"/>
          <a:stretch/>
        </p:blipFill>
        <p:spPr>
          <a:xfrm>
            <a:off x="4876800" y="0"/>
            <a:ext cx="4267200" cy="5074920"/>
          </a:xfrm>
          <a:prstGeom prst="rect">
            <a:avLst/>
          </a:prstGeom>
        </p:spPr>
      </p:pic>
    </p:spTree>
    <p:extLst>
      <p:ext uri="{BB962C8B-B14F-4D97-AF65-F5344CB8AC3E}">
        <p14:creationId xmlns:p14="http://schemas.microsoft.com/office/powerpoint/2010/main" val="14757343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8A6827-768B-C84B-6D37-E8B9C4BB018E}"/>
              </a:ext>
            </a:extLst>
          </p:cNvPr>
          <p:cNvSpPr/>
          <p:nvPr/>
        </p:nvSpPr>
        <p:spPr bwMode="auto">
          <a:xfrm>
            <a:off x="533400" y="2038350"/>
            <a:ext cx="3657600" cy="1143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Arial Rounded MT Bold" panose="020F0704030504030204" pitchFamily="34" charset="0"/>
              <a:cs typeface="Arial" panose="020B0604020202020204" pitchFamily="34" charset="0"/>
            </a:endParaRPr>
          </a:p>
        </p:txBody>
      </p:sp>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4572000" cy="4648200"/>
          </a:xfrm>
        </p:spPr>
        <p:txBody>
          <a:bodyPr/>
          <a:lstStyle/>
          <a:p>
            <a:pPr algn="l"/>
            <a:r>
              <a:rPr lang="en-US" sz="3200" dirty="0"/>
              <a:t>Their hands in the air resemble the middle letter. A special shape in both of their hands signifying a letter from each side of the middle letter, the Y and the W.</a:t>
            </a:r>
          </a:p>
        </p:txBody>
      </p:sp>
      <p:pic>
        <p:nvPicPr>
          <p:cNvPr id="3" name="Picture 2">
            <a:extLst>
              <a:ext uri="{FF2B5EF4-FFF2-40B4-BE49-F238E27FC236}">
                <a16:creationId xmlns:a16="http://schemas.microsoft.com/office/drawing/2014/main" id="{F6C11112-6B87-8E23-524A-B9EF6F5D497F}"/>
              </a:ext>
            </a:extLst>
          </p:cNvPr>
          <p:cNvPicPr>
            <a:picLocks noChangeAspect="1"/>
          </p:cNvPicPr>
          <p:nvPr/>
        </p:nvPicPr>
        <p:blipFill rotWithShape="1">
          <a:blip r:embed="rId3"/>
          <a:srcRect l="48148" r="1"/>
          <a:stretch/>
        </p:blipFill>
        <p:spPr>
          <a:xfrm>
            <a:off x="4876800" y="0"/>
            <a:ext cx="4267200" cy="5074920"/>
          </a:xfrm>
          <a:prstGeom prst="rect">
            <a:avLst/>
          </a:prstGeom>
        </p:spPr>
      </p:pic>
    </p:spTree>
    <p:extLst>
      <p:ext uri="{BB962C8B-B14F-4D97-AF65-F5344CB8AC3E}">
        <p14:creationId xmlns:p14="http://schemas.microsoft.com/office/powerpoint/2010/main" val="13868666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a:t>Is it possible that the priests are embodying Gods name and literally PUTTING it on the Israelites....?</a:t>
            </a:r>
            <a:endParaRPr lang="en-US" altLang="en-US" sz="4000" dirty="0"/>
          </a:p>
        </p:txBody>
      </p:sp>
    </p:spTree>
    <p:extLst>
      <p:ext uri="{BB962C8B-B14F-4D97-AF65-F5344CB8AC3E}">
        <p14:creationId xmlns:p14="http://schemas.microsoft.com/office/powerpoint/2010/main" val="255574568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4000" baseline="30000" dirty="0" err="1"/>
              <a:t>Bamidbar</a:t>
            </a:r>
            <a:r>
              <a:rPr lang="en-US" sz="4000" baseline="30000" dirty="0"/>
              <a:t>/Nu 6.23-27   </a:t>
            </a:r>
            <a:r>
              <a:rPr lang="en-US" sz="4000" u="sng" dirty="0">
                <a:solidFill>
                  <a:srgbClr val="FFFF99"/>
                </a:solidFill>
              </a:rPr>
              <a:t>In this way they are to place My Name over the people of Israel</a:t>
            </a:r>
            <a:r>
              <a:rPr lang="en-US" sz="4000" dirty="0"/>
              <a:t>, and so I will bless them.”</a:t>
            </a:r>
          </a:p>
        </p:txBody>
      </p:sp>
    </p:spTree>
    <p:extLst>
      <p:ext uri="{BB962C8B-B14F-4D97-AF65-F5344CB8AC3E}">
        <p14:creationId xmlns:p14="http://schemas.microsoft.com/office/powerpoint/2010/main" val="1237761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457200" indent="-457200">
              <a:buFont typeface="+mj-lt"/>
              <a:buAutoNum type="arabicPeriod"/>
            </a:pPr>
            <a:r>
              <a:rPr lang="en-US" sz="4000" dirty="0"/>
              <a:t>Do you KNOW Yeshua and the thankfulness of being forgiven?</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offering that water of life to anyone?</a:t>
            </a:r>
          </a:p>
        </p:txBody>
      </p:sp>
    </p:spTree>
    <p:extLst>
      <p:ext uri="{BB962C8B-B14F-4D97-AF65-F5344CB8AC3E}">
        <p14:creationId xmlns:p14="http://schemas.microsoft.com/office/powerpoint/2010/main" val="1088132257"/>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189539</TotalTime>
  <Words>5001</Words>
  <Application>Microsoft Office PowerPoint</Application>
  <PresentationFormat>On-screen Show (16:9)</PresentationFormat>
  <Paragraphs>557</Paragraphs>
  <Slides>100</Slides>
  <Notes>100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100</vt:i4>
      </vt:variant>
    </vt:vector>
  </HeadingPairs>
  <TitlesOfParts>
    <vt:vector size="106" baseType="lpstr">
      <vt:lpstr>Acta</vt:lpstr>
      <vt:lpstr>Arial</vt:lpstr>
      <vt:lpstr>Arial Rounded MT Bold</vt:lpstr>
      <vt:lpstr>David</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4705</cp:revision>
  <dcterms:created xsi:type="dcterms:W3CDTF">2006-04-21T19:34:43Z</dcterms:created>
  <dcterms:modified xsi:type="dcterms:W3CDTF">2022-11-19T13:46:50Z</dcterms:modified>
</cp:coreProperties>
</file>