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handoutMasterIdLst>
    <p:handoutMasterId r:id="rId25"/>
  </p:handoutMasterIdLst>
  <p:sldIdLst>
    <p:sldId id="2045" r:id="rId2"/>
    <p:sldId id="63690" r:id="rId3"/>
    <p:sldId id="63684" r:id="rId4"/>
    <p:sldId id="63574" r:id="rId5"/>
    <p:sldId id="63692" r:id="rId6"/>
    <p:sldId id="63571" r:id="rId7"/>
    <p:sldId id="63685" r:id="rId8"/>
    <p:sldId id="63676" r:id="rId9"/>
    <p:sldId id="63686" r:id="rId10"/>
    <p:sldId id="63687" r:id="rId11"/>
    <p:sldId id="63679" r:id="rId12"/>
    <p:sldId id="63681" r:id="rId13"/>
    <p:sldId id="63691" r:id="rId14"/>
    <p:sldId id="63682" r:id="rId15"/>
    <p:sldId id="63683" r:id="rId16"/>
    <p:sldId id="63693" r:id="rId17"/>
    <p:sldId id="63677" r:id="rId18"/>
    <p:sldId id="63678" r:id="rId19"/>
    <p:sldId id="63673" r:id="rId20"/>
    <p:sldId id="63674" r:id="rId21"/>
    <p:sldId id="63689" r:id="rId22"/>
    <p:sldId id="63694" r:id="rId23"/>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9A6766"/>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41" autoAdjust="0"/>
    <p:restoredTop sz="89857" autoAdjust="0"/>
  </p:normalViewPr>
  <p:slideViewPr>
    <p:cSldViewPr>
      <p:cViewPr varScale="1">
        <p:scale>
          <a:sx n="106" d="100"/>
          <a:sy n="106" d="100"/>
        </p:scale>
        <p:origin x="108" y="55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83" d="100"/>
          <a:sy n="83" d="100"/>
        </p:scale>
        <p:origin x="19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RH erev 5778 New</a:t>
            </a:r>
          </a:p>
        </p:txBody>
      </p:sp>
      <p:sp>
        <p:nvSpPr>
          <p:cNvPr id="5" name="Rectangle 3"/>
          <p:cNvSpPr>
            <a:spLocks noGrp="1" noChangeArrowheads="1"/>
          </p:cNvSpPr>
          <p:nvPr>
            <p:ph type="dt" idx="1"/>
          </p:nvPr>
        </p:nvSpPr>
        <p:spPr>
          <a:ln/>
        </p:spPr>
        <p:txBody>
          <a:bodyPr/>
          <a:lstStyle/>
          <a:p>
            <a:r>
              <a:rPr lang="en-US" altLang="en-US">
                <a:solidFill>
                  <a:prstClr val="white"/>
                </a:solidFill>
              </a:rPr>
              <a:t>Sept. 20,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It was wonderful in its way, but Saturday night after Shabbat I had some errand to run back to the old location of the synagogue on 74</a:t>
            </a:r>
            <a:r>
              <a:rPr lang="en-US" baseline="30000" dirty="0"/>
              <a:t>th</a:t>
            </a:r>
            <a:r>
              <a:rPr lang="en-US" dirty="0"/>
              <a:t> St., and I stopped at Fuddruckers and got a beef hot dog.</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10</a:t>
            </a:fld>
            <a:endParaRPr lang="en-US" altLang="en-US"/>
          </a:p>
        </p:txBody>
      </p:sp>
    </p:spTree>
    <p:extLst>
      <p:ext uri="{BB962C8B-B14F-4D97-AF65-F5344CB8AC3E}">
        <p14:creationId xmlns:p14="http://schemas.microsoft.com/office/powerpoint/2010/main" val="474181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11</a:t>
            </a:fld>
            <a:endParaRPr lang="en-US" altLang="en-US"/>
          </a:p>
        </p:txBody>
      </p:sp>
    </p:spTree>
    <p:extLst>
      <p:ext uri="{BB962C8B-B14F-4D97-AF65-F5344CB8AC3E}">
        <p14:creationId xmlns:p14="http://schemas.microsoft.com/office/powerpoint/2010/main" val="2308461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12</a:t>
            </a:fld>
            <a:endParaRPr lang="en-US" altLang="en-US"/>
          </a:p>
        </p:txBody>
      </p:sp>
    </p:spTree>
    <p:extLst>
      <p:ext uri="{BB962C8B-B14F-4D97-AF65-F5344CB8AC3E}">
        <p14:creationId xmlns:p14="http://schemas.microsoft.com/office/powerpoint/2010/main" val="2579347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Re-did </a:t>
            </a:r>
            <a:r>
              <a:rPr lang="en-US" dirty="0" err="1"/>
              <a:t>parasha</a:t>
            </a:r>
            <a:r>
              <a:rPr lang="en-US" dirty="0"/>
              <a:t> June 20, 2009 and June 5, 2010</a:t>
            </a:r>
            <a:endParaRPr lang="he-IL" dirty="0"/>
          </a:p>
          <a:p>
            <a:r>
              <a:rPr lang="en-US" dirty="0"/>
              <a:t>Asst Youth Leader and lived in our basement then and had the whole youth group in a basement meeting while Dawn and I had an Elders / </a:t>
            </a:r>
            <a:r>
              <a:rPr lang="en-US" dirty="0" err="1"/>
              <a:t>Zakenim</a:t>
            </a:r>
            <a:r>
              <a:rPr lang="en-US" dirty="0"/>
              <a:t> meeting in my study.  It was a happening time on Hadley St that night.</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13</a:t>
            </a:fld>
            <a:endParaRPr lang="en-US" altLang="en-US"/>
          </a:p>
        </p:txBody>
      </p:sp>
    </p:spTree>
    <p:extLst>
      <p:ext uri="{BB962C8B-B14F-4D97-AF65-F5344CB8AC3E}">
        <p14:creationId xmlns:p14="http://schemas.microsoft.com/office/powerpoint/2010/main" val="9364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14</a:t>
            </a:fld>
            <a:endParaRPr lang="en-US" altLang="en-US"/>
          </a:p>
        </p:txBody>
      </p:sp>
    </p:spTree>
    <p:extLst>
      <p:ext uri="{BB962C8B-B14F-4D97-AF65-F5344CB8AC3E}">
        <p14:creationId xmlns:p14="http://schemas.microsoft.com/office/powerpoint/2010/main" val="309606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We installed this porch swing for Stephanie because she wanted a place she could visit with her intended, with complete accountability, but complete privacy.   So the plan was that I could see out my study window, but not hear!</a:t>
            </a:r>
          </a:p>
          <a:p>
            <a:r>
              <a:rPr lang="en-US" dirty="0"/>
              <a:t>One night knocking on our bedroom door at about 3 a.m. saying that rain was coming in her window.  I checked the roof, and our west half of the house had flat pitch with roll roofing that had blown back in the windstorm.  I kicked it down amidst the lightning, and then the rain started to deluge.  If Stephanie hadn’t awoken me to kick down the roll roof, and the rain deluge had hit the plywood directly, we might have lost house.  </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15</a:t>
            </a:fld>
            <a:endParaRPr lang="en-US" altLang="en-US"/>
          </a:p>
        </p:txBody>
      </p:sp>
    </p:spTree>
    <p:extLst>
      <p:ext uri="{BB962C8B-B14F-4D97-AF65-F5344CB8AC3E}">
        <p14:creationId xmlns:p14="http://schemas.microsoft.com/office/powerpoint/2010/main" val="636022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She found Vernon without the help of my swing, but I think they sat on it once or twice.</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16</a:t>
            </a:fld>
            <a:endParaRPr lang="en-US" altLang="en-US"/>
          </a:p>
        </p:txBody>
      </p:sp>
    </p:spTree>
    <p:extLst>
      <p:ext uri="{BB962C8B-B14F-4D97-AF65-F5344CB8AC3E}">
        <p14:creationId xmlns:p14="http://schemas.microsoft.com/office/powerpoint/2010/main" val="2723503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17</a:t>
            </a:fld>
            <a:endParaRPr lang="en-US" altLang="en-US"/>
          </a:p>
        </p:txBody>
      </p:sp>
    </p:spTree>
    <p:extLst>
      <p:ext uri="{BB962C8B-B14F-4D97-AF65-F5344CB8AC3E}">
        <p14:creationId xmlns:p14="http://schemas.microsoft.com/office/powerpoint/2010/main" val="559293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18</a:t>
            </a:fld>
            <a:endParaRPr lang="en-US" altLang="en-US"/>
          </a:p>
        </p:txBody>
      </p:sp>
    </p:spTree>
    <p:extLst>
      <p:ext uri="{BB962C8B-B14F-4D97-AF65-F5344CB8AC3E}">
        <p14:creationId xmlns:p14="http://schemas.microsoft.com/office/powerpoint/2010/main" val="3673502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Faith or trust doesn’t seem like much of an answer, but it’s all we have.    In sorrow, Yeshua is still with us.</a:t>
            </a:r>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19</a:t>
            </a:fld>
            <a:endParaRPr lang="en-US" altLang="en-US"/>
          </a:p>
        </p:txBody>
      </p:sp>
    </p:spTree>
    <p:extLst>
      <p:ext uri="{BB962C8B-B14F-4D97-AF65-F5344CB8AC3E}">
        <p14:creationId xmlns:p14="http://schemas.microsoft.com/office/powerpoint/2010/main" val="22589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3063302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20</a:t>
            </a:fld>
            <a:endParaRPr lang="en-US" altLang="en-US"/>
          </a:p>
        </p:txBody>
      </p:sp>
    </p:spTree>
    <p:extLst>
      <p:ext uri="{BB962C8B-B14F-4D97-AF65-F5344CB8AC3E}">
        <p14:creationId xmlns:p14="http://schemas.microsoft.com/office/powerpoint/2010/main" val="1194430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21</a:t>
            </a:fld>
            <a:endParaRPr lang="en-US" altLang="en-US"/>
          </a:p>
        </p:txBody>
      </p:sp>
    </p:spTree>
    <p:extLst>
      <p:ext uri="{BB962C8B-B14F-4D97-AF65-F5344CB8AC3E}">
        <p14:creationId xmlns:p14="http://schemas.microsoft.com/office/powerpoint/2010/main" val="4165043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22</a:t>
            </a:fld>
            <a:endParaRPr lang="en-US" altLang="en-US"/>
          </a:p>
        </p:txBody>
      </p:sp>
    </p:spTree>
    <p:extLst>
      <p:ext uri="{BB962C8B-B14F-4D97-AF65-F5344CB8AC3E}">
        <p14:creationId xmlns:p14="http://schemas.microsoft.com/office/powerpoint/2010/main" val="1556244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a:t>
            </a:fld>
            <a:endParaRPr lang="en-US" altLang="en-US"/>
          </a:p>
        </p:txBody>
      </p:sp>
    </p:spTree>
    <p:extLst>
      <p:ext uri="{BB962C8B-B14F-4D97-AF65-F5344CB8AC3E}">
        <p14:creationId xmlns:p14="http://schemas.microsoft.com/office/powerpoint/2010/main" val="162855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a:t>
            </a:fld>
            <a:endParaRPr lang="en-US" altLang="en-US"/>
          </a:p>
        </p:txBody>
      </p:sp>
    </p:spTree>
    <p:extLst>
      <p:ext uri="{BB962C8B-B14F-4D97-AF65-F5344CB8AC3E}">
        <p14:creationId xmlns:p14="http://schemas.microsoft.com/office/powerpoint/2010/main" val="1115290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a:t>
            </a:fld>
            <a:endParaRPr lang="en-US" altLang="en-US"/>
          </a:p>
        </p:txBody>
      </p:sp>
    </p:spTree>
    <p:extLst>
      <p:ext uri="{BB962C8B-B14F-4D97-AF65-F5344CB8AC3E}">
        <p14:creationId xmlns:p14="http://schemas.microsoft.com/office/powerpoint/2010/main" val="3282599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1193654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2139851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2779101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Carrol Mills Memorial</a:t>
            </a:r>
          </a:p>
        </p:txBody>
      </p:sp>
      <p:sp>
        <p:nvSpPr>
          <p:cNvPr id="5" name="Date Placeholder 4"/>
          <p:cNvSpPr>
            <a:spLocks noGrp="1"/>
          </p:cNvSpPr>
          <p:nvPr>
            <p:ph type="dt" idx="1"/>
          </p:nvPr>
        </p:nvSpPr>
        <p:spPr/>
        <p:txBody>
          <a:bodyPr/>
          <a:lstStyle/>
          <a:p>
            <a:r>
              <a:rPr lang="en-US" altLang="en-US"/>
              <a:t>June 2, 2017  5777</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9</a:t>
            </a:fld>
            <a:endParaRPr lang="en-US" altLang="en-US"/>
          </a:p>
        </p:txBody>
      </p:sp>
    </p:spTree>
    <p:extLst>
      <p:ext uri="{BB962C8B-B14F-4D97-AF65-F5344CB8AC3E}">
        <p14:creationId xmlns:p14="http://schemas.microsoft.com/office/powerpoint/2010/main" val="4036646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a:solidFill>
                  <a:srgbClr val="FFFF66"/>
                </a:solidFill>
              </a:rPr>
              <a:t> 2022 </a:t>
            </a:r>
            <a:r>
              <a:rPr lang="en-US" sz="4000" dirty="0">
                <a:solidFill>
                  <a:srgbClr val="FFFF66"/>
                </a:solidFill>
              </a:rPr>
              <a:t>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218B0878-68D8-4CEF-8F8E-DBC9304086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2662" y="0"/>
            <a:ext cx="4398676" cy="5143500"/>
          </a:xfrm>
          <a:prstGeom prst="rect">
            <a:avLst/>
          </a:prstGeom>
        </p:spPr>
      </p:pic>
    </p:spTree>
    <p:extLst>
      <p:ext uri="{BB962C8B-B14F-4D97-AF65-F5344CB8AC3E}">
        <p14:creationId xmlns:p14="http://schemas.microsoft.com/office/powerpoint/2010/main" val="346025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810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3" name="Picture 2">
            <a:extLst>
              <a:ext uri="{FF2B5EF4-FFF2-40B4-BE49-F238E27FC236}">
                <a16:creationId xmlns:a16="http://schemas.microsoft.com/office/drawing/2014/main" id="{2DC5B64E-7B3E-4A7E-AEC5-4D0EB6E568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0"/>
            <a:ext cx="6781800" cy="5086350"/>
          </a:xfrm>
          <a:prstGeom prst="rect">
            <a:avLst/>
          </a:prstGeom>
        </p:spPr>
      </p:pic>
    </p:spTree>
    <p:extLst>
      <p:ext uri="{BB962C8B-B14F-4D97-AF65-F5344CB8AC3E}">
        <p14:creationId xmlns:p14="http://schemas.microsoft.com/office/powerpoint/2010/main" val="3457818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3" name="Picture 2">
            <a:extLst>
              <a:ext uri="{FF2B5EF4-FFF2-40B4-BE49-F238E27FC236}">
                <a16:creationId xmlns:a16="http://schemas.microsoft.com/office/drawing/2014/main" id="{548C18C4-FDC2-4BC1-8A91-EF4D66B35C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1" y="110594"/>
            <a:ext cx="6624350" cy="4975756"/>
          </a:xfrm>
          <a:prstGeom prst="rect">
            <a:avLst/>
          </a:prstGeom>
        </p:spPr>
      </p:pic>
    </p:spTree>
    <p:extLst>
      <p:ext uri="{BB962C8B-B14F-4D97-AF65-F5344CB8AC3E}">
        <p14:creationId xmlns:p14="http://schemas.microsoft.com/office/powerpoint/2010/main" val="219081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47019" y="285749"/>
            <a:ext cx="3996381"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Stephanie at her Bat Mitzvah June 9, 2007</a:t>
            </a:r>
          </a:p>
          <a:p>
            <a:pPr marL="0" indent="0">
              <a:buNone/>
            </a:pPr>
            <a:r>
              <a:rPr lang="en-US" sz="4000" dirty="0" err="1"/>
              <a:t>Aviel</a:t>
            </a:r>
            <a:r>
              <a:rPr lang="en-US" sz="4000" dirty="0"/>
              <a:t> bat Sarah</a:t>
            </a:r>
          </a:p>
          <a:p>
            <a:pPr marL="0" indent="0" algn="r" rtl="1">
              <a:buNone/>
            </a:pPr>
            <a:r>
              <a:rPr lang="en-US" sz="4800" b="1" dirty="0">
                <a:latin typeface="David" panose="020E0502060401010101" pitchFamily="34" charset="-79"/>
                <a:cs typeface="David" panose="020E0502060401010101" pitchFamily="34" charset="-79"/>
              </a:rPr>
              <a:t> </a:t>
            </a:r>
            <a:r>
              <a:rPr lang="he-IL" sz="4800" b="1" dirty="0">
                <a:latin typeface="David" panose="020E0502060401010101" pitchFamily="34" charset="-79"/>
                <a:cs typeface="David" panose="020E0502060401010101" pitchFamily="34" charset="-79"/>
              </a:rPr>
              <a:t>אביאל בת שרה</a:t>
            </a:r>
            <a:endParaRPr lang="en-US" sz="4800" b="1" dirty="0">
              <a:latin typeface="David" panose="020E0502060401010101" pitchFamily="34" charset="-79"/>
              <a:cs typeface="David" panose="020E0502060401010101" pitchFamily="34" charset="-79"/>
            </a:endParaRPr>
          </a:p>
          <a:p>
            <a:pPr marL="0" indent="0" algn="l">
              <a:buNone/>
            </a:pPr>
            <a:r>
              <a:rPr lang="en-US" sz="2800" dirty="0"/>
              <a:t>Nu.15.37-41</a:t>
            </a:r>
          </a:p>
          <a:p>
            <a:pPr marL="0" indent="0" algn="l">
              <a:buNone/>
            </a:pPr>
            <a:r>
              <a:rPr lang="en-US" sz="2800" dirty="0"/>
              <a:t>Joshua 2.16-24</a:t>
            </a:r>
          </a:p>
        </p:txBody>
      </p:sp>
      <p:pic>
        <p:nvPicPr>
          <p:cNvPr id="3" name="Picture 2">
            <a:extLst>
              <a:ext uri="{FF2B5EF4-FFF2-40B4-BE49-F238E27FC236}">
                <a16:creationId xmlns:a16="http://schemas.microsoft.com/office/drawing/2014/main" id="{A872FF6A-51DB-4FE4-8EAF-ED7CD83EE8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1181" y="2829"/>
            <a:ext cx="4842819" cy="5143500"/>
          </a:xfrm>
          <a:prstGeom prst="rect">
            <a:avLst/>
          </a:prstGeom>
        </p:spPr>
      </p:pic>
      <p:pic>
        <p:nvPicPr>
          <p:cNvPr id="6" name="Picture 5">
            <a:extLst>
              <a:ext uri="{FF2B5EF4-FFF2-40B4-BE49-F238E27FC236}">
                <a16:creationId xmlns:a16="http://schemas.microsoft.com/office/drawing/2014/main" id="{326674BB-6DC5-4FFA-B859-7348C489BCC5}"/>
              </a:ext>
            </a:extLst>
          </p:cNvPr>
          <p:cNvPicPr>
            <a:picLocks noChangeAspect="1"/>
          </p:cNvPicPr>
          <p:nvPr/>
        </p:nvPicPr>
        <p:blipFill rotWithShape="1">
          <a:blip r:embed="rId4"/>
          <a:srcRect l="25313" t="8830" r="13936" b="20529"/>
          <a:stretch/>
        </p:blipFill>
        <p:spPr>
          <a:xfrm>
            <a:off x="3200794" y="3647981"/>
            <a:ext cx="914400" cy="609600"/>
          </a:xfrm>
          <a:prstGeom prst="rect">
            <a:avLst/>
          </a:prstGeom>
        </p:spPr>
      </p:pic>
      <p:pic>
        <p:nvPicPr>
          <p:cNvPr id="8" name="Picture 7">
            <a:extLst>
              <a:ext uri="{FF2B5EF4-FFF2-40B4-BE49-F238E27FC236}">
                <a16:creationId xmlns:a16="http://schemas.microsoft.com/office/drawing/2014/main" id="{07E2C80C-EFA8-4F02-BF8C-ECEFB13E4880}"/>
              </a:ext>
            </a:extLst>
          </p:cNvPr>
          <p:cNvPicPr>
            <a:picLocks noChangeAspect="1"/>
          </p:cNvPicPr>
          <p:nvPr/>
        </p:nvPicPr>
        <p:blipFill>
          <a:blip r:embed="rId5"/>
          <a:stretch>
            <a:fillRect/>
          </a:stretch>
        </p:blipFill>
        <p:spPr>
          <a:xfrm>
            <a:off x="3283948" y="4257581"/>
            <a:ext cx="847843" cy="676369"/>
          </a:xfrm>
          <a:prstGeom prst="rect">
            <a:avLst/>
          </a:prstGeom>
        </p:spPr>
      </p:pic>
    </p:spTree>
    <p:extLst>
      <p:ext uri="{BB962C8B-B14F-4D97-AF65-F5344CB8AC3E}">
        <p14:creationId xmlns:p14="http://schemas.microsoft.com/office/powerpoint/2010/main" val="845180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3" name="Picture 2">
            <a:extLst>
              <a:ext uri="{FF2B5EF4-FFF2-40B4-BE49-F238E27FC236}">
                <a16:creationId xmlns:a16="http://schemas.microsoft.com/office/drawing/2014/main" id="{E7A27050-5252-4F29-B1EC-835C9E74E5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9250"/>
            <a:ext cx="9144000" cy="4445000"/>
          </a:xfrm>
          <a:prstGeom prst="rect">
            <a:avLst/>
          </a:prstGeom>
        </p:spPr>
      </p:pic>
    </p:spTree>
    <p:extLst>
      <p:ext uri="{BB962C8B-B14F-4D97-AF65-F5344CB8AC3E}">
        <p14:creationId xmlns:p14="http://schemas.microsoft.com/office/powerpoint/2010/main" val="3871036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3" name="Picture 2">
            <a:extLst>
              <a:ext uri="{FF2B5EF4-FFF2-40B4-BE49-F238E27FC236}">
                <a16:creationId xmlns:a16="http://schemas.microsoft.com/office/drawing/2014/main" id="{E7A27050-5252-4F29-B1EC-835C9E74E579}"/>
              </a:ext>
            </a:extLst>
          </p:cNvPr>
          <p:cNvPicPr>
            <a:picLocks noChangeAspect="1"/>
          </p:cNvPicPr>
          <p:nvPr/>
        </p:nvPicPr>
        <p:blipFill rotWithShape="1">
          <a:blip r:embed="rId3">
            <a:extLst>
              <a:ext uri="{28A0092B-C50C-407E-A947-70E740481C1C}">
                <a14:useLocalDpi xmlns:a14="http://schemas.microsoft.com/office/drawing/2010/main" val="0"/>
              </a:ext>
            </a:extLst>
          </a:blip>
          <a:srcRect l="42500" t="39714" r="38333" b="29429"/>
          <a:stretch/>
        </p:blipFill>
        <p:spPr>
          <a:xfrm>
            <a:off x="1219200" y="27333"/>
            <a:ext cx="6477000" cy="5068956"/>
          </a:xfrm>
          <a:prstGeom prst="rect">
            <a:avLst/>
          </a:prstGeom>
        </p:spPr>
      </p:pic>
    </p:spTree>
    <p:extLst>
      <p:ext uri="{BB962C8B-B14F-4D97-AF65-F5344CB8AC3E}">
        <p14:creationId xmlns:p14="http://schemas.microsoft.com/office/powerpoint/2010/main" val="1285912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4800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a:p>
            <a:pPr marL="0" indent="0">
              <a:buNone/>
            </a:pPr>
            <a:r>
              <a:rPr lang="en-US" sz="4000" dirty="0"/>
              <a:t>Stephanie, Vernon, and Oliver</a:t>
            </a:r>
          </a:p>
        </p:txBody>
      </p:sp>
      <p:pic>
        <p:nvPicPr>
          <p:cNvPr id="3" name="Picture 2">
            <a:extLst>
              <a:ext uri="{FF2B5EF4-FFF2-40B4-BE49-F238E27FC236}">
                <a16:creationId xmlns:a16="http://schemas.microsoft.com/office/drawing/2014/main" id="{24AFB910-C33B-4D0F-BE3F-F0548CAD78B3}"/>
              </a:ext>
            </a:extLst>
          </p:cNvPr>
          <p:cNvPicPr>
            <a:picLocks noChangeAspect="1"/>
          </p:cNvPicPr>
          <p:nvPr/>
        </p:nvPicPr>
        <p:blipFill rotWithShape="1">
          <a:blip r:embed="rId3">
            <a:extLst>
              <a:ext uri="{28A0092B-C50C-407E-A947-70E740481C1C}">
                <a14:useLocalDpi xmlns:a14="http://schemas.microsoft.com/office/drawing/2010/main" val="0"/>
              </a:ext>
            </a:extLst>
          </a:blip>
          <a:srcRect l="18682" t="33704" r="23077" b="21852"/>
          <a:stretch/>
        </p:blipFill>
        <p:spPr>
          <a:xfrm>
            <a:off x="5105400" y="0"/>
            <a:ext cx="4038600" cy="5055117"/>
          </a:xfrm>
          <a:prstGeom prst="rect">
            <a:avLst/>
          </a:prstGeom>
        </p:spPr>
      </p:pic>
    </p:spTree>
    <p:extLst>
      <p:ext uri="{BB962C8B-B14F-4D97-AF65-F5344CB8AC3E}">
        <p14:creationId xmlns:p14="http://schemas.microsoft.com/office/powerpoint/2010/main" val="2930198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2200" dirty="0" err="1"/>
              <a:t>T’hillim</a:t>
            </a:r>
            <a:r>
              <a:rPr lang="en-US" sz="2200" dirty="0"/>
              <a:t>/ Psalm 13 For the music director, a psalm of David</a:t>
            </a:r>
            <a:r>
              <a:rPr lang="en-US" sz="4000" dirty="0"/>
              <a:t>.</a:t>
            </a:r>
          </a:p>
          <a:p>
            <a:pPr marL="0" indent="0">
              <a:buNone/>
            </a:pPr>
            <a:r>
              <a:rPr lang="en-US" sz="4000" dirty="0"/>
              <a:t>How long, </a:t>
            </a:r>
            <a:r>
              <a:rPr lang="en-US" sz="4000" cap="small" dirty="0"/>
              <a:t>Adoni</a:t>
            </a:r>
            <a:r>
              <a:rPr lang="en-US" sz="4000" dirty="0"/>
              <a:t>?  Will You forget me forever?  How long will You hide Your face from me? How long must I have cares in my soul and daily sorrow in my heart?  How long will my enemy triumph over me?  </a:t>
            </a:r>
          </a:p>
        </p:txBody>
      </p:sp>
    </p:spTree>
    <p:extLst>
      <p:ext uri="{BB962C8B-B14F-4D97-AF65-F5344CB8AC3E}">
        <p14:creationId xmlns:p14="http://schemas.microsoft.com/office/powerpoint/2010/main" val="2225498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Look at me and answer, </a:t>
            </a:r>
            <a:r>
              <a:rPr lang="en-US" sz="4000" cap="small" dirty="0"/>
              <a:t>Adoni</a:t>
            </a:r>
            <a:r>
              <a:rPr lang="en-US" sz="4000" dirty="0"/>
              <a:t> my God. Light up my eyes, or I will sleep in death.  Or else my enemy will say: “I have overcome him!” and my foes will rejoice because I am shaken. </a:t>
            </a:r>
          </a:p>
        </p:txBody>
      </p:sp>
    </p:spTree>
    <p:extLst>
      <p:ext uri="{BB962C8B-B14F-4D97-AF65-F5344CB8AC3E}">
        <p14:creationId xmlns:p14="http://schemas.microsoft.com/office/powerpoint/2010/main" val="3217005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But I trust in Your lovingkindness, my heart rejoices in Your salvation.  I will sing to </a:t>
            </a:r>
            <a:r>
              <a:rPr lang="en-US" sz="4000" cap="small" dirty="0"/>
              <a:t>Adoni</a:t>
            </a:r>
            <a:r>
              <a:rPr lang="en-US" sz="4000" dirty="0"/>
              <a:t>, because He has been good to me.</a:t>
            </a:r>
          </a:p>
        </p:txBody>
      </p:sp>
    </p:spTree>
    <p:extLst>
      <p:ext uri="{BB962C8B-B14F-4D97-AF65-F5344CB8AC3E}">
        <p14:creationId xmlns:p14="http://schemas.microsoft.com/office/powerpoint/2010/main" val="238498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Cathy Adler’s bio: Kind, loving and hilarious Stephanie. Wise and patient. Incredibly creative. She was a woman who impacted her family and friends in immeasurable ways. Her heart was big, adventurous and golden, her faith contagious and her smile and laugh joyfully infectious.</a:t>
            </a:r>
          </a:p>
        </p:txBody>
      </p:sp>
    </p:spTree>
    <p:extLst>
      <p:ext uri="{BB962C8B-B14F-4D97-AF65-F5344CB8AC3E}">
        <p14:creationId xmlns:p14="http://schemas.microsoft.com/office/powerpoint/2010/main" val="3729324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81000" y="2476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baseline="30000" dirty="0" err="1"/>
              <a:t>Havakkuk</a:t>
            </a:r>
            <a:r>
              <a:rPr lang="en-US" sz="4000" baseline="30000" dirty="0"/>
              <a:t> 3.17-18  </a:t>
            </a:r>
            <a:r>
              <a:rPr lang="en-US" sz="4200" dirty="0"/>
              <a:t>Though the fig tree does not blossom, and there is no yield on the vines, Though the olive crop fail, and the fields produce no food, the flock is cut off from the fold, and there is no cattle in the stalls. Yet will I triumph in </a:t>
            </a:r>
            <a:r>
              <a:rPr lang="en-US" sz="4200" cap="small" dirty="0"/>
              <a:t>Adoni</a:t>
            </a:r>
            <a:r>
              <a:rPr lang="en-US" sz="4200" dirty="0"/>
              <a:t>, I will rejoice in the God of my salvation!</a:t>
            </a:r>
          </a:p>
        </p:txBody>
      </p:sp>
    </p:spTree>
    <p:extLst>
      <p:ext uri="{BB962C8B-B14F-4D97-AF65-F5344CB8AC3E}">
        <p14:creationId xmlns:p14="http://schemas.microsoft.com/office/powerpoint/2010/main" val="3745703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baseline="30000" dirty="0"/>
          </a:p>
          <a:p>
            <a:pPr marL="0" indent="0">
              <a:buNone/>
            </a:pPr>
            <a:r>
              <a:rPr lang="en-US" sz="4000" baseline="30000" dirty="0"/>
              <a:t>Habakkuk 2.4  </a:t>
            </a:r>
            <a:r>
              <a:rPr lang="en-US" sz="4000" dirty="0"/>
              <a:t>The righteous will live by his trust.</a:t>
            </a:r>
            <a:endParaRPr lang="en-US" sz="6600" dirty="0"/>
          </a:p>
        </p:txBody>
      </p:sp>
    </p:spTree>
    <p:extLst>
      <p:ext uri="{BB962C8B-B14F-4D97-AF65-F5344CB8AC3E}">
        <p14:creationId xmlns:p14="http://schemas.microsoft.com/office/powerpoint/2010/main" val="2961664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spTree>
    <p:extLst>
      <p:ext uri="{BB962C8B-B14F-4D97-AF65-F5344CB8AC3E}">
        <p14:creationId xmlns:p14="http://schemas.microsoft.com/office/powerpoint/2010/main" val="362811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22DAC576-3258-426A-A318-DB194386B7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0"/>
            <a:ext cx="6858000" cy="5143500"/>
          </a:xfrm>
          <a:prstGeom prst="rect">
            <a:avLst/>
          </a:prstGeom>
        </p:spPr>
      </p:pic>
    </p:spTree>
    <p:extLst>
      <p:ext uri="{BB962C8B-B14F-4D97-AF65-F5344CB8AC3E}">
        <p14:creationId xmlns:p14="http://schemas.microsoft.com/office/powerpoint/2010/main" val="779697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3200" dirty="0"/>
              <a:t>October 13, 2010</a:t>
            </a:r>
          </a:p>
          <a:p>
            <a:pPr marL="0" indent="0">
              <a:buNone/>
            </a:pPr>
            <a:r>
              <a:rPr lang="en-US" sz="3200" dirty="0"/>
              <a:t>To whom it may concern,</a:t>
            </a:r>
          </a:p>
          <a:p>
            <a:pPr marL="0" indent="0">
              <a:buNone/>
            </a:pPr>
            <a:r>
              <a:rPr lang="en-US" sz="3200" dirty="0"/>
              <a:t>I have known Stephanie Miller for at least 5 years.  She served as Assistant Youth Leader in our congregation, and also a children’s teacher.  She is of exemplary character and spirit, and we are very delighted to count her as an</a:t>
            </a:r>
          </a:p>
          <a:p>
            <a:pPr marL="0" indent="0">
              <a:buNone/>
            </a:pPr>
            <a:r>
              <a:rPr lang="en-US" sz="3200" dirty="0"/>
              <a:t>an Or </a:t>
            </a:r>
            <a:r>
              <a:rPr lang="en-US" sz="3200" dirty="0" err="1"/>
              <a:t>HaOlamnik</a:t>
            </a:r>
            <a:r>
              <a:rPr lang="en-US" sz="3200" dirty="0"/>
              <a:t>.  </a:t>
            </a:r>
            <a:r>
              <a:rPr lang="he-IL" sz="3600" b="1" dirty="0">
                <a:latin typeface="David" panose="020E0502060401010101" pitchFamily="34" charset="-79"/>
                <a:cs typeface="David" panose="020E0502060401010101" pitchFamily="34" charset="-79"/>
              </a:rPr>
              <a:t>אור העולמ-ניק</a:t>
            </a:r>
            <a:endParaRPr lang="en-US" sz="32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737021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3600" dirty="0"/>
              <a:t>She has a wonderful spirit of service, loyalty, diligence, faithfulness to the task and the group.  She is warm, friendly, supportive, and sociable.   The young adults, and the children that she ministered to, loved her greatly.  She roomed in our home with my wife and me, and she was easy to get along with and pleasant.  We considered her a daughter, and still do!</a:t>
            </a:r>
          </a:p>
        </p:txBody>
      </p:sp>
    </p:spTree>
    <p:extLst>
      <p:ext uri="{BB962C8B-B14F-4D97-AF65-F5344CB8AC3E}">
        <p14:creationId xmlns:p14="http://schemas.microsoft.com/office/powerpoint/2010/main" val="1833485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47649"/>
            <a:ext cx="4981575"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a:p>
            <a:pPr marL="0" indent="0">
              <a:buNone/>
            </a:pPr>
            <a:r>
              <a:rPr lang="en-US" sz="4000" dirty="0"/>
              <a:t>Stephanie with our chihuahua </a:t>
            </a:r>
            <a:r>
              <a:rPr lang="en-US" sz="4000" dirty="0" err="1"/>
              <a:t>Kaspeet</a:t>
            </a:r>
            <a:r>
              <a:rPr lang="en-US" sz="4000" dirty="0"/>
              <a:t> at a Sukkot campout</a:t>
            </a:r>
          </a:p>
        </p:txBody>
      </p:sp>
      <p:pic>
        <p:nvPicPr>
          <p:cNvPr id="3" name="Picture 2">
            <a:extLst>
              <a:ext uri="{FF2B5EF4-FFF2-40B4-BE49-F238E27FC236}">
                <a16:creationId xmlns:a16="http://schemas.microsoft.com/office/drawing/2014/main" id="{4A384D4B-71C9-4458-8911-D5985AE1FC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6375" y="25463"/>
            <a:ext cx="3857625" cy="5143500"/>
          </a:xfrm>
          <a:prstGeom prst="rect">
            <a:avLst/>
          </a:prstGeom>
        </p:spPr>
      </p:pic>
    </p:spTree>
    <p:extLst>
      <p:ext uri="{BB962C8B-B14F-4D97-AF65-F5344CB8AC3E}">
        <p14:creationId xmlns:p14="http://schemas.microsoft.com/office/powerpoint/2010/main" val="3619192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37338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2800" dirty="0"/>
          </a:p>
          <a:p>
            <a:pPr marL="0" indent="0">
              <a:buNone/>
            </a:pPr>
            <a:endParaRPr lang="en-US" sz="2800" dirty="0"/>
          </a:p>
          <a:p>
            <a:pPr marL="0" indent="0">
              <a:buNone/>
            </a:pPr>
            <a:r>
              <a:rPr lang="en-US" sz="4000" dirty="0"/>
              <a:t>Stephanie with </a:t>
            </a:r>
            <a:r>
              <a:rPr lang="en-US" sz="4000" dirty="0" err="1"/>
              <a:t>Kaspeet</a:t>
            </a:r>
            <a:r>
              <a:rPr lang="en-US" sz="4000" dirty="0"/>
              <a:t> and </a:t>
            </a:r>
          </a:p>
          <a:p>
            <a:pPr marL="0" indent="0">
              <a:buNone/>
            </a:pPr>
            <a:r>
              <a:rPr lang="en-US" sz="4000" dirty="0" err="1"/>
              <a:t>Perpie</a:t>
            </a:r>
            <a:endParaRPr lang="en-US" sz="5400" dirty="0"/>
          </a:p>
        </p:txBody>
      </p:sp>
      <p:pic>
        <p:nvPicPr>
          <p:cNvPr id="3" name="Picture 2">
            <a:extLst>
              <a:ext uri="{FF2B5EF4-FFF2-40B4-BE49-F238E27FC236}">
                <a16:creationId xmlns:a16="http://schemas.microsoft.com/office/drawing/2014/main" id="{29446D29-110A-4F42-9BA4-E8582AC37E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333" r="15556"/>
          <a:stretch/>
        </p:blipFill>
        <p:spPr>
          <a:xfrm>
            <a:off x="4234004" y="0"/>
            <a:ext cx="4876800" cy="5143500"/>
          </a:xfrm>
          <a:prstGeom prst="rect">
            <a:avLst/>
          </a:prstGeom>
        </p:spPr>
      </p:pic>
      <p:sp>
        <p:nvSpPr>
          <p:cNvPr id="2" name="Oval 1">
            <a:extLst>
              <a:ext uri="{FF2B5EF4-FFF2-40B4-BE49-F238E27FC236}">
                <a16:creationId xmlns:a16="http://schemas.microsoft.com/office/drawing/2014/main" id="{6168B836-9F73-4964-9563-D07F26C0EDB7}"/>
              </a:ext>
            </a:extLst>
          </p:cNvPr>
          <p:cNvSpPr/>
          <p:nvPr/>
        </p:nvSpPr>
        <p:spPr bwMode="auto">
          <a:xfrm>
            <a:off x="7620000" y="2554209"/>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i="0" u="none" strike="noStrike" normalizeH="0" baseline="0">
              <a:ln w="0"/>
              <a:solidFill>
                <a:schemeClr val="tx1"/>
              </a:solidFill>
              <a:effectLst>
                <a:outerShdw blurRad="38100" dist="19050" dir="2700000" algn="tl" rotWithShape="0">
                  <a:schemeClr val="dk1">
                    <a:alpha val="40000"/>
                  </a:schemeClr>
                </a:outerShdw>
              </a:effectLst>
              <a:latin typeface="Arial Rounded MT Bold" pitchFamily="34" charset="0"/>
              <a:cs typeface="Arial" charset="0"/>
            </a:endParaRPr>
          </a:p>
        </p:txBody>
      </p:sp>
      <p:sp>
        <p:nvSpPr>
          <p:cNvPr id="6" name="Oval 5">
            <a:extLst>
              <a:ext uri="{FF2B5EF4-FFF2-40B4-BE49-F238E27FC236}">
                <a16:creationId xmlns:a16="http://schemas.microsoft.com/office/drawing/2014/main" id="{6B82B289-FDE4-45D4-9E22-11FD97A13F10}"/>
              </a:ext>
            </a:extLst>
          </p:cNvPr>
          <p:cNvSpPr/>
          <p:nvPr/>
        </p:nvSpPr>
        <p:spPr bwMode="auto">
          <a:xfrm>
            <a:off x="7308032" y="2526389"/>
            <a:ext cx="45719" cy="45719"/>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3735843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1905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3200" dirty="0"/>
          </a:p>
          <a:p>
            <a:pPr marL="0" indent="0">
              <a:buNone/>
            </a:pPr>
            <a:r>
              <a:rPr lang="en-US" sz="3200" dirty="0"/>
              <a:t>Raw food Shabbat dinner</a:t>
            </a:r>
          </a:p>
        </p:txBody>
      </p:sp>
      <p:pic>
        <p:nvPicPr>
          <p:cNvPr id="3" name="Picture 2">
            <a:extLst>
              <a:ext uri="{FF2B5EF4-FFF2-40B4-BE49-F238E27FC236}">
                <a16:creationId xmlns:a16="http://schemas.microsoft.com/office/drawing/2014/main" id="{0D2B0D40-616D-478E-AFFB-A31E901EEC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0"/>
            <a:ext cx="6858000" cy="5143500"/>
          </a:xfrm>
          <a:prstGeom prst="rect">
            <a:avLst/>
          </a:prstGeom>
        </p:spPr>
      </p:pic>
    </p:spTree>
    <p:extLst>
      <p:ext uri="{BB962C8B-B14F-4D97-AF65-F5344CB8AC3E}">
        <p14:creationId xmlns:p14="http://schemas.microsoft.com/office/powerpoint/2010/main" val="3167250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0039DD8A-F05A-42D4-8480-12A1AF4617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0"/>
            <a:ext cx="6858000" cy="5143500"/>
          </a:xfrm>
          <a:prstGeom prst="rect">
            <a:avLst/>
          </a:prstGeom>
        </p:spPr>
      </p:pic>
    </p:spTree>
    <p:extLst>
      <p:ext uri="{BB962C8B-B14F-4D97-AF65-F5344CB8AC3E}">
        <p14:creationId xmlns:p14="http://schemas.microsoft.com/office/powerpoint/2010/main" val="2243339351"/>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165402</TotalTime>
  <Words>957</Words>
  <Application>Microsoft Office PowerPoint</Application>
  <PresentationFormat>On-screen Show (16:9)</PresentationFormat>
  <Paragraphs>115</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Arial Rounded MT Bold</vt:lpstr>
      <vt:lpstr>David</vt: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4459</cp:revision>
  <dcterms:created xsi:type="dcterms:W3CDTF">2006-04-21T19:34:43Z</dcterms:created>
  <dcterms:modified xsi:type="dcterms:W3CDTF">2022-01-08T14:06:48Z</dcterms:modified>
</cp:coreProperties>
</file>