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96"/>
  </p:notesMasterIdLst>
  <p:handoutMasterIdLst>
    <p:handoutMasterId r:id="rId97"/>
  </p:handoutMasterIdLst>
  <p:sldIdLst>
    <p:sldId id="2045" r:id="rId3"/>
    <p:sldId id="63844" r:id="rId4"/>
    <p:sldId id="1271" r:id="rId5"/>
    <p:sldId id="1250" r:id="rId6"/>
    <p:sldId id="1258" r:id="rId7"/>
    <p:sldId id="64047" r:id="rId8"/>
    <p:sldId id="64066" r:id="rId9"/>
    <p:sldId id="64044" r:id="rId10"/>
    <p:sldId id="64052" r:id="rId11"/>
    <p:sldId id="64054" r:id="rId12"/>
    <p:sldId id="64053" r:id="rId13"/>
    <p:sldId id="64049" r:id="rId14"/>
    <p:sldId id="64067" r:id="rId15"/>
    <p:sldId id="63973" r:id="rId16"/>
    <p:sldId id="63969" r:id="rId17"/>
    <p:sldId id="64089" r:id="rId18"/>
    <p:sldId id="64046" r:id="rId19"/>
    <p:sldId id="64043" r:id="rId20"/>
    <p:sldId id="64055" r:id="rId21"/>
    <p:sldId id="64056" r:id="rId22"/>
    <p:sldId id="64057" r:id="rId23"/>
    <p:sldId id="64098" r:id="rId24"/>
    <p:sldId id="64099" r:id="rId25"/>
    <p:sldId id="1274" r:id="rId26"/>
    <p:sldId id="1275" r:id="rId27"/>
    <p:sldId id="1276" r:id="rId28"/>
    <p:sldId id="1314" r:id="rId29"/>
    <p:sldId id="1309" r:id="rId30"/>
    <p:sldId id="1319" r:id="rId31"/>
    <p:sldId id="1277" r:id="rId32"/>
    <p:sldId id="64069" r:id="rId33"/>
    <p:sldId id="1279" r:id="rId34"/>
    <p:sldId id="64070" r:id="rId35"/>
    <p:sldId id="1282" r:id="rId36"/>
    <p:sldId id="1289" r:id="rId37"/>
    <p:sldId id="1290" r:id="rId38"/>
    <p:sldId id="64075" r:id="rId39"/>
    <p:sldId id="1317" r:id="rId40"/>
    <p:sldId id="1291" r:id="rId41"/>
    <p:sldId id="1298" r:id="rId42"/>
    <p:sldId id="1292" r:id="rId43"/>
    <p:sldId id="1293" r:id="rId44"/>
    <p:sldId id="1283" r:id="rId45"/>
    <p:sldId id="1284" r:id="rId46"/>
    <p:sldId id="1299" r:id="rId47"/>
    <p:sldId id="64058" r:id="rId48"/>
    <p:sldId id="1302" r:id="rId49"/>
    <p:sldId id="1285" r:id="rId50"/>
    <p:sldId id="1304" r:id="rId51"/>
    <p:sldId id="1294" r:id="rId52"/>
    <p:sldId id="1311" r:id="rId53"/>
    <p:sldId id="1295" r:id="rId54"/>
    <p:sldId id="1296" r:id="rId55"/>
    <p:sldId id="64071" r:id="rId56"/>
    <p:sldId id="1297" r:id="rId57"/>
    <p:sldId id="1305" r:id="rId58"/>
    <p:sldId id="1307" r:id="rId59"/>
    <p:sldId id="63519" r:id="rId60"/>
    <p:sldId id="64065" r:id="rId61"/>
    <p:sldId id="64092" r:id="rId62"/>
    <p:sldId id="64093" r:id="rId63"/>
    <p:sldId id="64094" r:id="rId64"/>
    <p:sldId id="64096" r:id="rId65"/>
    <p:sldId id="64097" r:id="rId66"/>
    <p:sldId id="64090" r:id="rId67"/>
    <p:sldId id="64061" r:id="rId68"/>
    <p:sldId id="63843" r:id="rId69"/>
    <p:sldId id="63845" r:id="rId70"/>
    <p:sldId id="63841" r:id="rId71"/>
    <p:sldId id="64077" r:id="rId72"/>
    <p:sldId id="64076" r:id="rId73"/>
    <p:sldId id="64078" r:id="rId74"/>
    <p:sldId id="64080" r:id="rId75"/>
    <p:sldId id="64079" r:id="rId76"/>
    <p:sldId id="64082" r:id="rId77"/>
    <p:sldId id="64081" r:id="rId78"/>
    <p:sldId id="64084" r:id="rId79"/>
    <p:sldId id="63842" r:id="rId80"/>
    <p:sldId id="64083" r:id="rId81"/>
    <p:sldId id="64085" r:id="rId82"/>
    <p:sldId id="64086" r:id="rId83"/>
    <p:sldId id="64059" r:id="rId84"/>
    <p:sldId id="64045" r:id="rId85"/>
    <p:sldId id="64048" r:id="rId86"/>
    <p:sldId id="64051" r:id="rId87"/>
    <p:sldId id="63848" r:id="rId88"/>
    <p:sldId id="1303" r:id="rId89"/>
    <p:sldId id="64091" r:id="rId90"/>
    <p:sldId id="64072" r:id="rId91"/>
    <p:sldId id="64073" r:id="rId92"/>
    <p:sldId id="63289" r:id="rId93"/>
    <p:sldId id="64060" r:id="rId94"/>
    <p:sldId id="256" r:id="rId95"/>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9857" autoAdjust="0"/>
  </p:normalViewPr>
  <p:slideViewPr>
    <p:cSldViewPr>
      <p:cViewPr varScale="1">
        <p:scale>
          <a:sx n="79" d="100"/>
          <a:sy n="79" d="100"/>
        </p:scale>
        <p:origin x="696" y="62"/>
      </p:cViewPr>
      <p:guideLst>
        <p:guide orient="horz" pos="1620"/>
        <p:guide pos="2880"/>
      </p:guideLst>
    </p:cSldViewPr>
  </p:slideViewPr>
  <p:outlineViewPr>
    <p:cViewPr>
      <p:scale>
        <a:sx n="33" d="100"/>
        <a:sy n="33" d="100"/>
      </p:scale>
      <p:origin x="0" y="-18666"/>
    </p:cViewPr>
  </p:outlineViewPr>
  <p:notesTextViewPr>
    <p:cViewPr>
      <p:scale>
        <a:sx n="3" d="2"/>
        <a:sy n="3" d="2"/>
      </p:scale>
      <p:origin x="0" y="0"/>
    </p:cViewPr>
  </p:notesTextViewPr>
  <p:sorterViewPr>
    <p:cViewPr varScale="1">
      <p:scale>
        <a:sx n="100" d="100"/>
        <a:sy n="100" d="100"/>
      </p:scale>
      <p:origin x="0" y="-3384"/>
    </p:cViewPr>
  </p:sorterViewPr>
  <p:notesViewPr>
    <p:cSldViewPr>
      <p:cViewPr varScale="1">
        <p:scale>
          <a:sx n="50" d="100"/>
          <a:sy n="50" d="100"/>
        </p:scale>
        <p:origin x="248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11.01-03 Trusting, the Foundation.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19, 2022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11.01-03 Trusting, the Foundation.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19, 2022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charismanews.com/opinion/88401-when-god-couldn-t-find-enough-bold-pastors-he-called-the-truckers"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app.videosquirrel.app/watch/2081"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11.01-03 Trusting, the Foundation.</a:t>
            </a:r>
          </a:p>
        </p:txBody>
      </p:sp>
      <p:sp>
        <p:nvSpPr>
          <p:cNvPr id="5" name="Rectangle 3"/>
          <p:cNvSpPr>
            <a:spLocks noGrp="1" noChangeArrowheads="1"/>
          </p:cNvSpPr>
          <p:nvPr>
            <p:ph type="dt" idx="1"/>
          </p:nvPr>
        </p:nvSpPr>
        <p:spPr>
          <a:ln/>
        </p:spPr>
        <p:txBody>
          <a:bodyPr/>
          <a:lstStyle/>
          <a:p>
            <a:r>
              <a:rPr lang="en-US" altLang="en-US">
                <a:solidFill>
                  <a:prstClr val="white"/>
                </a:solidFill>
              </a:rPr>
              <a:t>Feb 19, 2022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Danger, doom, prosperity, health, love…</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428774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Their minds and hearts are walled off to us.   </a:t>
            </a:r>
          </a:p>
          <a:p>
            <a:r>
              <a:rPr lang="en-US" dirty="0"/>
              <a:t>Life’s purposes are veiled to us.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74558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421332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Originally written by when questioning the horrific Babylonian conquest and destruction and exile.  </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33041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Shaul</a:t>
            </a:r>
            <a:r>
              <a:rPr lang="en-US" dirty="0"/>
              <a:t> quotes this as the foundational concept of faith in presenting salvation to Israel and the Nations.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860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Here it is the decisive concept to keep us from legalism.</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6344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392769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Amy Jill Levine: Faith carries overtones of endurance, trust, and </a:t>
            </a:r>
            <a:r>
              <a:rPr lang="en-US" u="sng" dirty="0"/>
              <a:t>insight into spiritual reality</a:t>
            </a:r>
            <a:r>
              <a:rPr lang="en-US" dirty="0"/>
              <a:t>.   Insight into invisible things, beyond the walls.</a:t>
            </a:r>
          </a:p>
          <a:p>
            <a:endParaRPr lang="en-US" dirty="0"/>
          </a:p>
          <a:p>
            <a:endParaRPr lang="en-US" u="sng"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406448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a:bodyPr>
          <a:lstStyle/>
          <a:p>
            <a:r>
              <a:rPr lang="en-US" dirty="0"/>
              <a:t>Faith is the means by which we see through the walls of time and circumstances.</a:t>
            </a:r>
          </a:p>
          <a:p>
            <a:r>
              <a:rPr lang="en-US" dirty="0"/>
              <a:t>Righteous:  saved eternally, righteous in community</a:t>
            </a:r>
          </a:p>
          <a:p>
            <a:pPr marL="115888" indent="-115888">
              <a:buFont typeface="Arial" panose="020B0604020202020204" pitchFamily="34" charset="0"/>
              <a:buChar char="•"/>
            </a:pPr>
            <a:r>
              <a:rPr lang="en-US" dirty="0"/>
              <a:t>By his faith: not by himself, his strength, by his social and family support, but by faith in the atoning death and resurrection of the Messiah Yeshua</a:t>
            </a:r>
          </a:p>
          <a:p>
            <a:pPr marL="115888" indent="-115888">
              <a:buFont typeface="Arial" panose="020B0604020202020204" pitchFamily="34" charset="0"/>
              <a:buChar char="•"/>
            </a:pPr>
            <a:r>
              <a:rPr lang="en-US" dirty="0"/>
              <a:t>Live: strength, joy, dependence GIVE not from spouse, from kids, from community,</a:t>
            </a:r>
          </a:p>
          <a:p>
            <a:r>
              <a:rPr lang="en-US" dirty="0"/>
              <a:t>Consider the Greek…</a:t>
            </a:r>
          </a:p>
          <a:p>
            <a:pPr marL="115888" indent="-115888">
              <a:buFont typeface="Arial" panose="020B0604020202020204" pitchFamily="34" charset="0"/>
              <a:buChar char="•"/>
            </a:pP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310801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aseline="30000" dirty="0"/>
              <a:t>https://biblehub.com/greek/5287.htm  </a:t>
            </a:r>
            <a:r>
              <a:rPr lang="en-US" dirty="0"/>
              <a:t>That is, we exercise it, but G-d by the Ruakh responds and empowers it.  So, penetrates time and circumstances.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14661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31825"/>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~800/week</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523250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https://biblehub.com/greek/5287.htm</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011882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don’t </a:t>
            </a:r>
            <a:r>
              <a:rPr lang="en-US" u="sng" dirty="0"/>
              <a:t>see</a:t>
            </a:r>
            <a:r>
              <a:rPr lang="en-US" dirty="0"/>
              <a:t> the purpose in this difficulty!!!</a:t>
            </a:r>
          </a:p>
          <a:p>
            <a:r>
              <a:rPr lang="en-US" dirty="0"/>
              <a:t>Involves surrender.   We’d like to understand, to control.  By faith.</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637547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endParaRPr lang="en-US" u="sng"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401571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a:bodyPr>
          <a:lstStyle/>
          <a:p>
            <a:r>
              <a:rPr lang="en-US" dirty="0"/>
              <a:t>Stop here with application.</a:t>
            </a:r>
          </a:p>
          <a:p>
            <a:pPr marL="231775" indent="-231775">
              <a:buFont typeface="+mj-lt"/>
              <a:buAutoNum type="arabicPeriod"/>
            </a:pPr>
            <a:r>
              <a:rPr lang="en-US" dirty="0"/>
              <a:t>If you have uncertainty, fear about eternal life, you receive it by repentance and faith in the resurrected Messiah.</a:t>
            </a:r>
          </a:p>
          <a:p>
            <a:pPr marL="231775" indent="-231775">
              <a:buFont typeface="+mj-lt"/>
              <a:buAutoNum type="arabicPeriod"/>
            </a:pPr>
            <a:r>
              <a:rPr lang="en-US" dirty="0"/>
              <a:t>If you have fears about finances, government, sickness, people, family [say each time.]</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45347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6D7A1CA-C379-4442-B894-AA9B53A8BDAE}"/>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350772AB-5772-4E09-B9DD-9B4B3D3C8F90}"/>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32E57985-3870-4C2A-BD7A-D7C0CFE27FC1}"/>
              </a:ext>
            </a:extLst>
          </p:cNvPr>
          <p:cNvSpPr>
            <a:spLocks noGrp="1" noChangeArrowheads="1"/>
          </p:cNvSpPr>
          <p:nvPr>
            <p:ph type="sldNum" sz="quarter" idx="5"/>
          </p:nvPr>
        </p:nvSpPr>
        <p:spPr>
          <a:ln/>
        </p:spPr>
        <p:txBody>
          <a:bodyPr/>
          <a:lstStyle/>
          <a:p>
            <a:fld id="{29346E27-980D-4F13-A213-3F5A4D7D850A}" type="slidenum">
              <a:rPr lang="en-US" altLang="en-US"/>
              <a:pPr/>
              <a:t>24</a:t>
            </a:fld>
            <a:endParaRPr lang="en-US" altLang="en-US"/>
          </a:p>
        </p:txBody>
      </p:sp>
      <p:sp>
        <p:nvSpPr>
          <p:cNvPr id="3956738" name="Rectangle 2">
            <a:extLst>
              <a:ext uri="{FF2B5EF4-FFF2-40B4-BE49-F238E27FC236}">
                <a16:creationId xmlns:a16="http://schemas.microsoft.com/office/drawing/2014/main" id="{318EAFEB-61A7-4E32-ADFA-EB63A80E2600}"/>
              </a:ext>
            </a:extLst>
          </p:cNvPr>
          <p:cNvSpPr>
            <a:spLocks noGrp="1" noRot="1" noChangeAspect="1" noChangeArrowheads="1" noTextEdit="1"/>
          </p:cNvSpPr>
          <p:nvPr>
            <p:ph type="sldImg"/>
          </p:nvPr>
        </p:nvSpPr>
        <p:spPr>
          <a:xfrm>
            <a:off x="533400" y="533400"/>
            <a:ext cx="5791200" cy="3581400"/>
          </a:xfrm>
          <a:ln/>
        </p:spPr>
      </p:sp>
      <p:sp>
        <p:nvSpPr>
          <p:cNvPr id="3956739" name="Rectangle 3">
            <a:extLst>
              <a:ext uri="{FF2B5EF4-FFF2-40B4-BE49-F238E27FC236}">
                <a16:creationId xmlns:a16="http://schemas.microsoft.com/office/drawing/2014/main" id="{7AE1020A-7123-4A6A-894A-81A1FBCA50E0}"/>
              </a:ext>
            </a:extLst>
          </p:cNvPr>
          <p:cNvSpPr>
            <a:spLocks noGrp="1" noChangeArrowheads="1"/>
          </p:cNvSpPr>
          <p:nvPr>
            <p:ph type="body" idx="1"/>
          </p:nvPr>
        </p:nvSpPr>
        <p:spPr>
          <a:xfrm>
            <a:off x="152400" y="4114800"/>
            <a:ext cx="6553200" cy="4876800"/>
          </a:xfrm>
        </p:spPr>
        <p:txBody>
          <a:bodyPr/>
          <a:lstStyle/>
          <a:p>
            <a:r>
              <a:rPr lang="en-US" altLang="en-US"/>
              <a:t>In the Temple and Mishkan/Tabernacle, ornate robes except all cohnanim/priests barefoot.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5AC6BD2-3770-44D7-9E7C-822B3627A604}"/>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1EB8BE38-324F-4E62-92F5-2E6CA57C9A9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940446A5-41B4-401F-A915-148DB5B5E4A1}"/>
              </a:ext>
            </a:extLst>
          </p:cNvPr>
          <p:cNvSpPr>
            <a:spLocks noGrp="1" noChangeArrowheads="1"/>
          </p:cNvSpPr>
          <p:nvPr>
            <p:ph type="sldNum" sz="quarter" idx="5"/>
          </p:nvPr>
        </p:nvSpPr>
        <p:spPr>
          <a:ln/>
        </p:spPr>
        <p:txBody>
          <a:bodyPr/>
          <a:lstStyle/>
          <a:p>
            <a:fld id="{181D7A3C-857D-486F-B47E-787F13209EA6}" type="slidenum">
              <a:rPr lang="en-US" altLang="en-US"/>
              <a:pPr/>
              <a:t>25</a:t>
            </a:fld>
            <a:endParaRPr lang="en-US" altLang="en-US"/>
          </a:p>
        </p:txBody>
      </p:sp>
      <p:sp>
        <p:nvSpPr>
          <p:cNvPr id="3958786" name="Rectangle 2">
            <a:extLst>
              <a:ext uri="{FF2B5EF4-FFF2-40B4-BE49-F238E27FC236}">
                <a16:creationId xmlns:a16="http://schemas.microsoft.com/office/drawing/2014/main" id="{A973983C-3CF4-4847-A860-895FECF95AEB}"/>
              </a:ext>
            </a:extLst>
          </p:cNvPr>
          <p:cNvSpPr>
            <a:spLocks noGrp="1" noRot="1" noChangeAspect="1" noChangeArrowheads="1" noTextEdit="1"/>
          </p:cNvSpPr>
          <p:nvPr>
            <p:ph type="sldImg"/>
          </p:nvPr>
        </p:nvSpPr>
        <p:spPr>
          <a:xfrm>
            <a:off x="609600" y="304800"/>
            <a:ext cx="5791200" cy="3810000"/>
          </a:xfrm>
          <a:ln/>
        </p:spPr>
      </p:sp>
      <p:sp>
        <p:nvSpPr>
          <p:cNvPr id="3958787" name="Rectangle 3">
            <a:extLst>
              <a:ext uri="{FF2B5EF4-FFF2-40B4-BE49-F238E27FC236}">
                <a16:creationId xmlns:a16="http://schemas.microsoft.com/office/drawing/2014/main" id="{10494D64-75FD-4FBC-A294-B5ABAD3C52E9}"/>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149D89-EE5B-4E28-9666-65CB7DCDCA9E}"/>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553BAB22-8E32-46D2-9816-0C53EDCE7A38}"/>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71988C4B-1714-477C-8135-14EC20BA0EED}"/>
              </a:ext>
            </a:extLst>
          </p:cNvPr>
          <p:cNvSpPr>
            <a:spLocks noGrp="1" noChangeArrowheads="1"/>
          </p:cNvSpPr>
          <p:nvPr>
            <p:ph type="sldNum" sz="quarter" idx="5"/>
          </p:nvPr>
        </p:nvSpPr>
        <p:spPr>
          <a:ln/>
        </p:spPr>
        <p:txBody>
          <a:bodyPr/>
          <a:lstStyle/>
          <a:p>
            <a:fld id="{F025B1D0-1FAD-4E41-9EF9-3CAF515A9494}" type="slidenum">
              <a:rPr lang="en-US" altLang="en-US"/>
              <a:pPr/>
              <a:t>26</a:t>
            </a:fld>
            <a:endParaRPr lang="en-US" altLang="en-US"/>
          </a:p>
        </p:txBody>
      </p:sp>
      <p:sp>
        <p:nvSpPr>
          <p:cNvPr id="3960834" name="Rectangle 2">
            <a:extLst>
              <a:ext uri="{FF2B5EF4-FFF2-40B4-BE49-F238E27FC236}">
                <a16:creationId xmlns:a16="http://schemas.microsoft.com/office/drawing/2014/main" id="{3A1A4932-DAB9-4D68-B805-D24544801FA4}"/>
              </a:ext>
            </a:extLst>
          </p:cNvPr>
          <p:cNvSpPr>
            <a:spLocks noGrp="1" noRot="1" noChangeAspect="1" noChangeArrowheads="1" noTextEdit="1"/>
          </p:cNvSpPr>
          <p:nvPr>
            <p:ph type="sldImg"/>
          </p:nvPr>
        </p:nvSpPr>
        <p:spPr>
          <a:xfrm>
            <a:off x="314325" y="609600"/>
            <a:ext cx="6229350" cy="3505200"/>
          </a:xfrm>
          <a:ln/>
        </p:spPr>
      </p:sp>
      <p:sp>
        <p:nvSpPr>
          <p:cNvPr id="3960835" name="Rectangle 3">
            <a:extLst>
              <a:ext uri="{FF2B5EF4-FFF2-40B4-BE49-F238E27FC236}">
                <a16:creationId xmlns:a16="http://schemas.microsoft.com/office/drawing/2014/main" id="{C72A80DC-EC26-4941-8BBB-3DE4C3EC6A25}"/>
              </a:ext>
            </a:extLst>
          </p:cNvPr>
          <p:cNvSpPr>
            <a:spLocks noGrp="1" noChangeArrowheads="1"/>
          </p:cNvSpPr>
          <p:nvPr>
            <p:ph type="body" idx="1"/>
          </p:nvPr>
        </p:nvSpPr>
        <p:spPr>
          <a:xfrm>
            <a:off x="152400" y="4114800"/>
            <a:ext cx="6553200" cy="4876800"/>
          </a:xfrm>
        </p:spPr>
        <p:txBody>
          <a:bodyPr/>
          <a:lstStyle/>
          <a:p>
            <a:r>
              <a:rPr lang="en-US" altLang="en-US" dirty="0"/>
              <a:t>Comfort and protection of footwear.   </a:t>
            </a:r>
          </a:p>
          <a:p>
            <a:r>
              <a:rPr lang="en-US" altLang="en-US" dirty="0"/>
              <a:t>Yom Kippur Day of Atonement whites</a:t>
            </a:r>
          </a:p>
          <a:p>
            <a:endParaRPr lang="en-US" altLang="en-US" dirty="0"/>
          </a:p>
          <a:p>
            <a:r>
              <a:rPr lang="en-US" altLang="en-US" dirty="0"/>
              <a:t>Human interest rabbi trail…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52724C-A34F-46D7-94B1-349BF63F9EBC}"/>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C7E86BE1-9EEA-466A-B19F-28E5B8E2EF09}"/>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C657020D-CB67-4FDE-AA6E-EE8E277F01DB}"/>
              </a:ext>
            </a:extLst>
          </p:cNvPr>
          <p:cNvSpPr>
            <a:spLocks noGrp="1" noChangeArrowheads="1"/>
          </p:cNvSpPr>
          <p:nvPr>
            <p:ph type="sldNum" sz="quarter" idx="5"/>
          </p:nvPr>
        </p:nvSpPr>
        <p:spPr>
          <a:ln/>
        </p:spPr>
        <p:txBody>
          <a:bodyPr/>
          <a:lstStyle/>
          <a:p>
            <a:fld id="{4F59106F-BE03-4582-BCA4-0CA4655F58BA}" type="slidenum">
              <a:rPr lang="en-US" altLang="en-US"/>
              <a:pPr/>
              <a:t>27</a:t>
            </a:fld>
            <a:endParaRPr lang="en-US" altLang="en-US"/>
          </a:p>
        </p:txBody>
      </p:sp>
      <p:sp>
        <p:nvSpPr>
          <p:cNvPr id="4044802" name="Rectangle 2">
            <a:extLst>
              <a:ext uri="{FF2B5EF4-FFF2-40B4-BE49-F238E27FC236}">
                <a16:creationId xmlns:a16="http://schemas.microsoft.com/office/drawing/2014/main" id="{15F28DA3-8ADB-4009-BD7B-DD729EAF37CD}"/>
              </a:ext>
            </a:extLst>
          </p:cNvPr>
          <p:cNvSpPr>
            <a:spLocks noGrp="1" noRot="1" noChangeAspect="1" noChangeArrowheads="1" noTextEdit="1"/>
          </p:cNvSpPr>
          <p:nvPr>
            <p:ph type="sldImg"/>
          </p:nvPr>
        </p:nvSpPr>
        <p:spPr>
          <a:xfrm>
            <a:off x="858838" y="309563"/>
            <a:ext cx="5164137" cy="3873500"/>
          </a:xfrm>
          <a:ln/>
        </p:spPr>
      </p:sp>
      <p:sp>
        <p:nvSpPr>
          <p:cNvPr id="4044803" name="Rectangle 3">
            <a:extLst>
              <a:ext uri="{FF2B5EF4-FFF2-40B4-BE49-F238E27FC236}">
                <a16:creationId xmlns:a16="http://schemas.microsoft.com/office/drawing/2014/main" id="{1DCAC3A1-B624-48FB-9A23-45742E21F43A}"/>
              </a:ext>
            </a:extLst>
          </p:cNvPr>
          <p:cNvSpPr>
            <a:spLocks noGrp="1" noChangeArrowheads="1"/>
          </p:cNvSpPr>
          <p:nvPr>
            <p:ph type="body" idx="1"/>
          </p:nvPr>
        </p:nvSpPr>
        <p:spPr>
          <a:xfrm>
            <a:off x="152400" y="4183063"/>
            <a:ext cx="6577013" cy="4957762"/>
          </a:xfrm>
        </p:spPr>
        <p:txBody>
          <a:bodyPr/>
          <a:lstStyle/>
          <a:p>
            <a:r>
              <a:rPr lang="en-US" altLang="en-US"/>
              <a:t>I had cold feet, literally, and couldn’t ever wear sandals, until I started doing an exercise. This is the exercise.  No guarantees that it will help your cold feet, but it should help your abs.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E947D4-E635-47F5-A563-BE4067B4AEAD}"/>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0D029F92-EB01-4605-A7C3-B29B3979C8EB}"/>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85EC7BC3-ECC1-4DEA-81CB-86AB65E56C9E}"/>
              </a:ext>
            </a:extLst>
          </p:cNvPr>
          <p:cNvSpPr>
            <a:spLocks noGrp="1" noChangeArrowheads="1"/>
          </p:cNvSpPr>
          <p:nvPr>
            <p:ph type="sldNum" sz="quarter" idx="5"/>
          </p:nvPr>
        </p:nvSpPr>
        <p:spPr>
          <a:ln/>
        </p:spPr>
        <p:txBody>
          <a:bodyPr/>
          <a:lstStyle/>
          <a:p>
            <a:fld id="{1C73B4AC-BF7D-4905-9A63-D27D336D5DAF}" type="slidenum">
              <a:rPr lang="en-US" altLang="en-US"/>
              <a:pPr/>
              <a:t>28</a:t>
            </a:fld>
            <a:endParaRPr lang="en-US" altLang="en-US"/>
          </a:p>
        </p:txBody>
      </p:sp>
      <p:sp>
        <p:nvSpPr>
          <p:cNvPr id="4034562" name="Rectangle 2">
            <a:extLst>
              <a:ext uri="{FF2B5EF4-FFF2-40B4-BE49-F238E27FC236}">
                <a16:creationId xmlns:a16="http://schemas.microsoft.com/office/drawing/2014/main" id="{0E3244EE-C9E9-479A-98C8-B72506F34B02}"/>
              </a:ext>
            </a:extLst>
          </p:cNvPr>
          <p:cNvSpPr>
            <a:spLocks noGrp="1" noRot="1" noChangeAspect="1" noChangeArrowheads="1" noTextEdit="1"/>
          </p:cNvSpPr>
          <p:nvPr>
            <p:ph type="sldImg"/>
          </p:nvPr>
        </p:nvSpPr>
        <p:spPr>
          <a:xfrm>
            <a:off x="-1588" y="309563"/>
            <a:ext cx="6883401" cy="3873500"/>
          </a:xfrm>
          <a:ln/>
        </p:spPr>
      </p:sp>
      <p:sp>
        <p:nvSpPr>
          <p:cNvPr id="4034563" name="Rectangle 3">
            <a:extLst>
              <a:ext uri="{FF2B5EF4-FFF2-40B4-BE49-F238E27FC236}">
                <a16:creationId xmlns:a16="http://schemas.microsoft.com/office/drawing/2014/main" id="{CEE3C51F-3480-4C31-BCD7-191CFF017A29}"/>
              </a:ext>
            </a:extLst>
          </p:cNvPr>
          <p:cNvSpPr>
            <a:spLocks noGrp="1" noChangeArrowheads="1"/>
          </p:cNvSpPr>
          <p:nvPr>
            <p:ph type="body" idx="1"/>
          </p:nvPr>
        </p:nvSpPr>
        <p:spPr>
          <a:xfrm>
            <a:off x="152400" y="4183063"/>
            <a:ext cx="6577013" cy="4957762"/>
          </a:xfrm>
        </p:spPr>
        <p:txBody>
          <a:bodyPr/>
          <a:lstStyle/>
          <a:p>
            <a:r>
              <a:rPr lang="en-US" altLang="en-US" dirty="0"/>
              <a:t>Also difficult on, therefore good for, your triceps also.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B733F97-1543-4645-8A22-744CACE5B4BE}"/>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68B7C414-8E2B-4811-8883-03D00A5F21CF}"/>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089ED036-17F9-4FC9-B1B4-E8528AF00FC5}"/>
              </a:ext>
            </a:extLst>
          </p:cNvPr>
          <p:cNvSpPr>
            <a:spLocks noGrp="1" noChangeArrowheads="1"/>
          </p:cNvSpPr>
          <p:nvPr>
            <p:ph type="sldNum" sz="quarter" idx="5"/>
          </p:nvPr>
        </p:nvSpPr>
        <p:spPr>
          <a:ln/>
        </p:spPr>
        <p:txBody>
          <a:bodyPr/>
          <a:lstStyle/>
          <a:p>
            <a:fld id="{A6804371-F46E-40CD-B732-F79736061AC6}" type="slidenum">
              <a:rPr lang="en-US" altLang="en-US"/>
              <a:pPr/>
              <a:t>29</a:t>
            </a:fld>
            <a:endParaRPr lang="en-US" altLang="en-US"/>
          </a:p>
        </p:txBody>
      </p:sp>
      <p:sp>
        <p:nvSpPr>
          <p:cNvPr id="4055042" name="Rectangle 2">
            <a:extLst>
              <a:ext uri="{FF2B5EF4-FFF2-40B4-BE49-F238E27FC236}">
                <a16:creationId xmlns:a16="http://schemas.microsoft.com/office/drawing/2014/main" id="{0D9F09C0-EDAC-4140-83CD-CEAF37EB0F9D}"/>
              </a:ext>
            </a:extLst>
          </p:cNvPr>
          <p:cNvSpPr>
            <a:spLocks noGrp="1" noRot="1" noChangeAspect="1" noChangeArrowheads="1" noTextEdit="1"/>
          </p:cNvSpPr>
          <p:nvPr>
            <p:ph type="sldImg"/>
          </p:nvPr>
        </p:nvSpPr>
        <p:spPr>
          <a:xfrm>
            <a:off x="392906" y="457200"/>
            <a:ext cx="5867400" cy="3725863"/>
          </a:xfrm>
          <a:ln/>
        </p:spPr>
      </p:sp>
      <p:sp>
        <p:nvSpPr>
          <p:cNvPr id="4055043" name="Rectangle 3">
            <a:extLst>
              <a:ext uri="{FF2B5EF4-FFF2-40B4-BE49-F238E27FC236}">
                <a16:creationId xmlns:a16="http://schemas.microsoft.com/office/drawing/2014/main" id="{0005B520-1A13-43A0-996C-C14AB10C7D1C}"/>
              </a:ext>
            </a:extLst>
          </p:cNvPr>
          <p:cNvSpPr>
            <a:spLocks noGrp="1" noChangeArrowheads="1"/>
          </p:cNvSpPr>
          <p:nvPr>
            <p:ph type="body" idx="1"/>
          </p:nvPr>
        </p:nvSpPr>
        <p:spPr>
          <a:xfrm>
            <a:off x="152400" y="4183063"/>
            <a:ext cx="6577013" cy="4957762"/>
          </a:xfrm>
        </p:spPr>
        <p:txBody>
          <a:bodyPr/>
          <a:lstStyle/>
          <a:p>
            <a:r>
              <a:rPr lang="en-US" altLang="en-US" dirty="0"/>
              <a:t>To see beyond the wall of life’s mystery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E333B5D-51AA-4372-B848-D962AD5BCD5A}"/>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9648F0F1-9745-428C-BB98-7CEC850580DF}"/>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356A24FE-BF4D-4583-9EDE-5DBEA80E7807}"/>
              </a:ext>
            </a:extLst>
          </p:cNvPr>
          <p:cNvSpPr>
            <a:spLocks noGrp="1" noChangeArrowheads="1"/>
          </p:cNvSpPr>
          <p:nvPr>
            <p:ph type="sldNum" sz="quarter" idx="5"/>
          </p:nvPr>
        </p:nvSpPr>
        <p:spPr>
          <a:ln/>
        </p:spPr>
        <p:txBody>
          <a:bodyPr/>
          <a:lstStyle/>
          <a:p>
            <a:fld id="{6C8C10D1-949A-47AD-8366-2A48C939CA9D}" type="slidenum">
              <a:rPr lang="en-US" altLang="en-US"/>
              <a:pPr/>
              <a:t>3</a:t>
            </a:fld>
            <a:endParaRPr lang="en-US" altLang="en-US"/>
          </a:p>
        </p:txBody>
      </p:sp>
      <p:sp>
        <p:nvSpPr>
          <p:cNvPr id="3940354" name="Rectangle 2">
            <a:extLst>
              <a:ext uri="{FF2B5EF4-FFF2-40B4-BE49-F238E27FC236}">
                <a16:creationId xmlns:a16="http://schemas.microsoft.com/office/drawing/2014/main" id="{2CA15C6A-F73F-493B-8DA4-83B50BC147F8}"/>
              </a:ext>
            </a:extLst>
          </p:cNvPr>
          <p:cNvSpPr>
            <a:spLocks noGrp="1" noRot="1" noChangeAspect="1" noChangeArrowheads="1" noTextEdit="1"/>
          </p:cNvSpPr>
          <p:nvPr>
            <p:ph type="sldImg"/>
          </p:nvPr>
        </p:nvSpPr>
        <p:spPr>
          <a:xfrm>
            <a:off x="316706" y="457200"/>
            <a:ext cx="6019800" cy="3725863"/>
          </a:xfrm>
          <a:ln/>
        </p:spPr>
      </p:sp>
      <p:sp>
        <p:nvSpPr>
          <p:cNvPr id="3940355" name="Rectangle 3">
            <a:extLst>
              <a:ext uri="{FF2B5EF4-FFF2-40B4-BE49-F238E27FC236}">
                <a16:creationId xmlns:a16="http://schemas.microsoft.com/office/drawing/2014/main" id="{A1F2B719-60EE-454F-8718-9DE139AB6711}"/>
              </a:ext>
            </a:extLst>
          </p:cNvPr>
          <p:cNvSpPr>
            <a:spLocks noGrp="1" noChangeArrowheads="1"/>
          </p:cNvSpPr>
          <p:nvPr>
            <p:ph type="body" idx="1"/>
          </p:nvPr>
        </p:nvSpPr>
        <p:spPr>
          <a:xfrm>
            <a:off x="152400" y="4183063"/>
            <a:ext cx="6577013" cy="4957762"/>
          </a:xfrm>
        </p:spPr>
        <p:txBody>
          <a:bodyPr/>
          <a:lstStyle/>
          <a:p>
            <a:endParaRPr lang="en-US" altLang="en-US"/>
          </a:p>
        </p:txBody>
      </p:sp>
    </p:spTree>
    <p:extLst>
      <p:ext uri="{BB962C8B-B14F-4D97-AF65-F5344CB8AC3E}">
        <p14:creationId xmlns:p14="http://schemas.microsoft.com/office/powerpoint/2010/main" val="3027543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F30FCD-468E-4345-B676-5E6BE3334381}"/>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7225B215-3025-43B1-928B-9484456E7D7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E55D1F3E-9BB5-4EE0-BE35-06B64167A7E6}"/>
              </a:ext>
            </a:extLst>
          </p:cNvPr>
          <p:cNvSpPr>
            <a:spLocks noGrp="1" noChangeArrowheads="1"/>
          </p:cNvSpPr>
          <p:nvPr>
            <p:ph type="sldNum" sz="quarter" idx="5"/>
          </p:nvPr>
        </p:nvSpPr>
        <p:spPr>
          <a:ln/>
        </p:spPr>
        <p:txBody>
          <a:bodyPr/>
          <a:lstStyle/>
          <a:p>
            <a:fld id="{C2D77325-8809-419B-8FF0-6652537C8635}" type="slidenum">
              <a:rPr lang="en-US" altLang="en-US"/>
              <a:pPr/>
              <a:t>30</a:t>
            </a:fld>
            <a:endParaRPr lang="en-US" altLang="en-US"/>
          </a:p>
        </p:txBody>
      </p:sp>
      <p:sp>
        <p:nvSpPr>
          <p:cNvPr id="3962882" name="Rectangle 2">
            <a:extLst>
              <a:ext uri="{FF2B5EF4-FFF2-40B4-BE49-F238E27FC236}">
                <a16:creationId xmlns:a16="http://schemas.microsoft.com/office/drawing/2014/main" id="{CD9ADB54-EDAD-4DCD-9121-CEEF75ECCCAA}"/>
              </a:ext>
            </a:extLst>
          </p:cNvPr>
          <p:cNvSpPr>
            <a:spLocks noGrp="1" noRot="1" noChangeAspect="1" noChangeArrowheads="1" noTextEdit="1"/>
          </p:cNvSpPr>
          <p:nvPr>
            <p:ph type="sldImg"/>
          </p:nvPr>
        </p:nvSpPr>
        <p:spPr>
          <a:xfrm>
            <a:off x="381000" y="609600"/>
            <a:ext cx="5791200" cy="3505200"/>
          </a:xfrm>
          <a:ln/>
        </p:spPr>
      </p:sp>
      <p:sp>
        <p:nvSpPr>
          <p:cNvPr id="3962883" name="Rectangle 3">
            <a:extLst>
              <a:ext uri="{FF2B5EF4-FFF2-40B4-BE49-F238E27FC236}">
                <a16:creationId xmlns:a16="http://schemas.microsoft.com/office/drawing/2014/main" id="{0EB37964-F34F-403E-B3B2-8EDA9A274D8E}"/>
              </a:ext>
            </a:extLst>
          </p:cNvPr>
          <p:cNvSpPr>
            <a:spLocks noGrp="1" noChangeArrowheads="1"/>
          </p:cNvSpPr>
          <p:nvPr>
            <p:ph type="body" idx="1"/>
          </p:nvPr>
        </p:nvSpPr>
        <p:spPr>
          <a:xfrm>
            <a:off x="152400" y="4114800"/>
            <a:ext cx="6553200" cy="4876800"/>
          </a:xfrm>
        </p:spPr>
        <p:txBody>
          <a:bodyPr/>
          <a:lstStyle/>
          <a:p>
            <a:r>
              <a:rPr lang="en-US" altLang="en-US"/>
              <a:t>a very small coin; according to them it contained four grains of silver; was the ninety sixth part of a "sela", or shilling </a:t>
            </a:r>
            <a:r>
              <a:rPr lang="en-US" altLang="en-US" baseline="30000"/>
              <a:t>Maimon. in Misn. Peah, c. 8. sect. 1. </a:t>
            </a:r>
          </a:p>
          <a:p>
            <a:r>
              <a:rPr lang="en-US" altLang="en-US"/>
              <a:t>not one of them is taken in a snare, or killed with a stone, or shot flying, or sitting, but by the will of God: from whence it may be strongly concluded, that nothing comes by chance; that </a:t>
            </a:r>
            <a:r>
              <a:rPr lang="en-US" altLang="en-US">
                <a:solidFill>
                  <a:srgbClr val="FF0000"/>
                </a:solidFill>
              </a:rPr>
              <a:t>there is no such thing as contingency with respect to God, though there is to men, with respect to second causes; that all things are firmly ordained by the purpose of God, and are wisely ordered by his providence:</a:t>
            </a:r>
            <a:r>
              <a:rPr lang="en-US" altLang="en-US"/>
              <a:t> </a:t>
            </a:r>
          </a:p>
          <a:p>
            <a:r>
              <a:rPr lang="en-US" altLang="en-US"/>
              <a:t>Just like we can’t grasp the HOLINESS of G, we can’t grasp his purposes in all things. But we can worship!!  In ALL circumstances!!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F30FCD-468E-4345-B676-5E6BE3334381}"/>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7225B215-3025-43B1-928B-9484456E7D7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E55D1F3E-9BB5-4EE0-BE35-06B64167A7E6}"/>
              </a:ext>
            </a:extLst>
          </p:cNvPr>
          <p:cNvSpPr>
            <a:spLocks noGrp="1" noChangeArrowheads="1"/>
          </p:cNvSpPr>
          <p:nvPr>
            <p:ph type="sldNum" sz="quarter" idx="5"/>
          </p:nvPr>
        </p:nvSpPr>
        <p:spPr>
          <a:ln/>
        </p:spPr>
        <p:txBody>
          <a:bodyPr/>
          <a:lstStyle/>
          <a:p>
            <a:fld id="{C2D77325-8809-419B-8FF0-6652537C8635}" type="slidenum">
              <a:rPr lang="en-US" altLang="en-US"/>
              <a:pPr/>
              <a:t>31</a:t>
            </a:fld>
            <a:endParaRPr lang="en-US" altLang="en-US"/>
          </a:p>
        </p:txBody>
      </p:sp>
      <p:sp>
        <p:nvSpPr>
          <p:cNvPr id="3962882" name="Rectangle 2">
            <a:extLst>
              <a:ext uri="{FF2B5EF4-FFF2-40B4-BE49-F238E27FC236}">
                <a16:creationId xmlns:a16="http://schemas.microsoft.com/office/drawing/2014/main" id="{CD9ADB54-EDAD-4DCD-9121-CEEF75ECCCAA}"/>
              </a:ext>
            </a:extLst>
          </p:cNvPr>
          <p:cNvSpPr>
            <a:spLocks noGrp="1" noRot="1" noChangeAspect="1" noChangeArrowheads="1" noTextEdit="1"/>
          </p:cNvSpPr>
          <p:nvPr>
            <p:ph type="sldImg"/>
          </p:nvPr>
        </p:nvSpPr>
        <p:spPr>
          <a:xfrm>
            <a:off x="339725" y="609600"/>
            <a:ext cx="6229350" cy="3505200"/>
          </a:xfrm>
          <a:ln/>
        </p:spPr>
      </p:sp>
      <p:sp>
        <p:nvSpPr>
          <p:cNvPr id="3962883" name="Rectangle 3">
            <a:extLst>
              <a:ext uri="{FF2B5EF4-FFF2-40B4-BE49-F238E27FC236}">
                <a16:creationId xmlns:a16="http://schemas.microsoft.com/office/drawing/2014/main" id="{0EB37964-F34F-403E-B3B2-8EDA9A274D8E}"/>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42319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3D5AF92-007C-4113-B6BC-28A378DBB52F}"/>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F5E5D390-FA42-4EE1-A416-99A61367DEB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BBB71761-46C5-4C90-A67A-643FF876BA08}"/>
              </a:ext>
            </a:extLst>
          </p:cNvPr>
          <p:cNvSpPr>
            <a:spLocks noGrp="1" noChangeArrowheads="1"/>
          </p:cNvSpPr>
          <p:nvPr>
            <p:ph type="sldNum" sz="quarter" idx="5"/>
          </p:nvPr>
        </p:nvSpPr>
        <p:spPr>
          <a:ln/>
        </p:spPr>
        <p:txBody>
          <a:bodyPr/>
          <a:lstStyle/>
          <a:p>
            <a:fld id="{DA06CAEB-A03C-45B0-919A-C8718C1D18CC}" type="slidenum">
              <a:rPr lang="en-US" altLang="en-US"/>
              <a:pPr/>
              <a:t>32</a:t>
            </a:fld>
            <a:endParaRPr lang="en-US" altLang="en-US"/>
          </a:p>
        </p:txBody>
      </p:sp>
      <p:sp>
        <p:nvSpPr>
          <p:cNvPr id="3966978" name="Rectangle 2">
            <a:extLst>
              <a:ext uri="{FF2B5EF4-FFF2-40B4-BE49-F238E27FC236}">
                <a16:creationId xmlns:a16="http://schemas.microsoft.com/office/drawing/2014/main" id="{E2F3457D-03F1-4A94-BBA2-B2E9D48A9BBA}"/>
              </a:ext>
            </a:extLst>
          </p:cNvPr>
          <p:cNvSpPr>
            <a:spLocks noGrp="1" noRot="1" noChangeAspect="1" noChangeArrowheads="1" noTextEdit="1"/>
          </p:cNvSpPr>
          <p:nvPr>
            <p:ph type="sldImg"/>
          </p:nvPr>
        </p:nvSpPr>
        <p:spPr>
          <a:xfrm>
            <a:off x="169863" y="533400"/>
            <a:ext cx="6365875" cy="3581400"/>
          </a:xfrm>
          <a:ln/>
        </p:spPr>
      </p:sp>
      <p:sp>
        <p:nvSpPr>
          <p:cNvPr id="3966979" name="Rectangle 3">
            <a:extLst>
              <a:ext uri="{FF2B5EF4-FFF2-40B4-BE49-F238E27FC236}">
                <a16:creationId xmlns:a16="http://schemas.microsoft.com/office/drawing/2014/main" id="{BA7F28C7-249E-4310-BFBA-1035E9B58863}"/>
              </a:ext>
            </a:extLst>
          </p:cNvPr>
          <p:cNvSpPr>
            <a:spLocks noGrp="1" noChangeArrowheads="1"/>
          </p:cNvSpPr>
          <p:nvPr>
            <p:ph type="body" idx="1"/>
          </p:nvPr>
        </p:nvSpPr>
        <p:spPr>
          <a:xfrm>
            <a:off x="152400" y="4114800"/>
            <a:ext cx="6553200" cy="4876800"/>
          </a:xfrm>
        </p:spPr>
        <p:txBody>
          <a:bodyPr/>
          <a:lstStyle/>
          <a:p>
            <a:r>
              <a:rPr lang="en-US" altLang="en-US" dirty="0"/>
              <a:t>The whole purpose of life is to Know G-d, revealed in Yeshua.  If we ignore a message, and choose to complain, whine, get bitter, rather than praise Messiah and grow, He sends a louder one.  Our task to discern Yeshua’s loving message to us, Not to sink into frustration, anger, depression!!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3D5AF92-007C-4113-B6BC-28A378DBB52F}"/>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F5E5D390-FA42-4EE1-A416-99A61367DEB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BBB71761-46C5-4C90-A67A-643FF876BA08}"/>
              </a:ext>
            </a:extLst>
          </p:cNvPr>
          <p:cNvSpPr>
            <a:spLocks noGrp="1" noChangeArrowheads="1"/>
          </p:cNvSpPr>
          <p:nvPr>
            <p:ph type="sldNum" sz="quarter" idx="5"/>
          </p:nvPr>
        </p:nvSpPr>
        <p:spPr>
          <a:ln/>
        </p:spPr>
        <p:txBody>
          <a:bodyPr/>
          <a:lstStyle/>
          <a:p>
            <a:fld id="{DA06CAEB-A03C-45B0-919A-C8718C1D18CC}" type="slidenum">
              <a:rPr lang="en-US" altLang="en-US"/>
              <a:pPr/>
              <a:t>33</a:t>
            </a:fld>
            <a:endParaRPr lang="en-US" altLang="en-US"/>
          </a:p>
        </p:txBody>
      </p:sp>
      <p:sp>
        <p:nvSpPr>
          <p:cNvPr id="3966978" name="Rectangle 2">
            <a:extLst>
              <a:ext uri="{FF2B5EF4-FFF2-40B4-BE49-F238E27FC236}">
                <a16:creationId xmlns:a16="http://schemas.microsoft.com/office/drawing/2014/main" id="{E2F3457D-03F1-4A94-BBA2-B2E9D48A9BBA}"/>
              </a:ext>
            </a:extLst>
          </p:cNvPr>
          <p:cNvSpPr>
            <a:spLocks noGrp="1" noRot="1" noChangeAspect="1" noChangeArrowheads="1" noTextEdit="1"/>
          </p:cNvSpPr>
          <p:nvPr>
            <p:ph type="sldImg"/>
          </p:nvPr>
        </p:nvSpPr>
        <p:spPr>
          <a:xfrm>
            <a:off x="287338" y="609600"/>
            <a:ext cx="6230937" cy="3505200"/>
          </a:xfrm>
          <a:ln/>
        </p:spPr>
      </p:sp>
      <p:sp>
        <p:nvSpPr>
          <p:cNvPr id="3966979" name="Rectangle 3">
            <a:extLst>
              <a:ext uri="{FF2B5EF4-FFF2-40B4-BE49-F238E27FC236}">
                <a16:creationId xmlns:a16="http://schemas.microsoft.com/office/drawing/2014/main" id="{BA7F28C7-249E-4310-BFBA-1035E9B58863}"/>
              </a:ext>
            </a:extLst>
          </p:cNvPr>
          <p:cNvSpPr>
            <a:spLocks noGrp="1" noChangeArrowheads="1"/>
          </p:cNvSpPr>
          <p:nvPr>
            <p:ph type="body" idx="1"/>
          </p:nvPr>
        </p:nvSpPr>
        <p:spPr>
          <a:xfrm>
            <a:off x="152400" y="4114800"/>
            <a:ext cx="6553200" cy="4876800"/>
          </a:xfrm>
        </p:spPr>
        <p:txBody>
          <a:bodyPr/>
          <a:lstStyle/>
          <a:p>
            <a:r>
              <a:rPr lang="en-US" altLang="en-US" dirty="0"/>
              <a:t>Hebrew term is Tikkun, soul correction, to correct ourselves!!  </a:t>
            </a:r>
          </a:p>
        </p:txBody>
      </p:sp>
    </p:spTree>
    <p:extLst>
      <p:ext uri="{BB962C8B-B14F-4D97-AF65-F5344CB8AC3E}">
        <p14:creationId xmlns:p14="http://schemas.microsoft.com/office/powerpoint/2010/main" val="1322801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307004-6813-427E-8A21-BC24935D759B}"/>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791C57FF-F1A1-46CD-90DB-D61B14AE795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14FACBEA-C963-472F-87CB-0D0F02960ECF}"/>
              </a:ext>
            </a:extLst>
          </p:cNvPr>
          <p:cNvSpPr>
            <a:spLocks noGrp="1" noChangeArrowheads="1"/>
          </p:cNvSpPr>
          <p:nvPr>
            <p:ph type="sldNum" sz="quarter" idx="5"/>
          </p:nvPr>
        </p:nvSpPr>
        <p:spPr>
          <a:ln/>
        </p:spPr>
        <p:txBody>
          <a:bodyPr/>
          <a:lstStyle/>
          <a:p>
            <a:fld id="{5FF93C40-F42A-4E43-9772-2B6FFD27B535}" type="slidenum">
              <a:rPr lang="en-US" altLang="en-US"/>
              <a:pPr/>
              <a:t>34</a:t>
            </a:fld>
            <a:endParaRPr lang="en-US" altLang="en-US"/>
          </a:p>
        </p:txBody>
      </p:sp>
      <p:sp>
        <p:nvSpPr>
          <p:cNvPr id="3973122" name="Rectangle 2">
            <a:extLst>
              <a:ext uri="{FF2B5EF4-FFF2-40B4-BE49-F238E27FC236}">
                <a16:creationId xmlns:a16="http://schemas.microsoft.com/office/drawing/2014/main" id="{A0AF8F5B-1B6F-41D0-9236-60BA8C1F83A3}"/>
              </a:ext>
            </a:extLst>
          </p:cNvPr>
          <p:cNvSpPr>
            <a:spLocks noGrp="1" noRot="1" noChangeAspect="1" noChangeArrowheads="1" noTextEdit="1"/>
          </p:cNvSpPr>
          <p:nvPr>
            <p:ph type="sldImg"/>
          </p:nvPr>
        </p:nvSpPr>
        <p:spPr>
          <a:xfrm>
            <a:off x="381000" y="457200"/>
            <a:ext cx="6019800" cy="3657600"/>
          </a:xfrm>
          <a:ln/>
        </p:spPr>
      </p:sp>
      <p:sp>
        <p:nvSpPr>
          <p:cNvPr id="3973123" name="Rectangle 3">
            <a:extLst>
              <a:ext uri="{FF2B5EF4-FFF2-40B4-BE49-F238E27FC236}">
                <a16:creationId xmlns:a16="http://schemas.microsoft.com/office/drawing/2014/main" id="{6253AEFC-7473-43FD-A85C-76CFEC4DB9F6}"/>
              </a:ext>
            </a:extLst>
          </p:cNvPr>
          <p:cNvSpPr>
            <a:spLocks noGrp="1" noChangeArrowheads="1"/>
          </p:cNvSpPr>
          <p:nvPr>
            <p:ph type="body" idx="1"/>
          </p:nvPr>
        </p:nvSpPr>
        <p:spPr>
          <a:xfrm>
            <a:off x="152400" y="4114800"/>
            <a:ext cx="6553200" cy="4876800"/>
          </a:xfrm>
        </p:spPr>
        <p:txBody>
          <a:bodyPr/>
          <a:lstStyle/>
          <a:p>
            <a:r>
              <a:rPr lang="en-US" altLang="en-US"/>
              <a:t>Tsuris: Trouble; aggravation. A Yiddish phrase for worries, stress, or hassle. </a:t>
            </a:r>
          </a:p>
          <a:p>
            <a:r>
              <a:rPr lang="en-US" altLang="en-US"/>
              <a:t>Does it look like it’s conquered?</a:t>
            </a:r>
          </a:p>
          <a:p>
            <a:r>
              <a:rPr lang="en-US" altLang="en-US"/>
              <a:t>Everyone has troubles.  </a:t>
            </a:r>
          </a:p>
          <a:p>
            <a:r>
              <a:rPr lang="en-US" altLang="en-US"/>
              <a:t>Robin Hood is based on lack of understanding the ways of G-d.  If we have faith, poor and rich are by the will of G-d.  So is Marxism.  Confiscatory taxes in UK. </a:t>
            </a:r>
          </a:p>
          <a:p>
            <a:r>
              <a:rPr lang="en-US" altLang="en-US"/>
              <a:t>How has He conquered?  Joy IF we trust HIM!!  Don’t like rejection, disputes, shortfalls, health problems.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7934461-B0FC-47B9-8A79-2B71CE549C5C}"/>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060ACCB3-2C74-42A2-B21E-F42BA0A7A253}"/>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E8AE7619-F56D-4785-A0DE-C10B5CFAA7E6}"/>
              </a:ext>
            </a:extLst>
          </p:cNvPr>
          <p:cNvSpPr>
            <a:spLocks noGrp="1" noChangeArrowheads="1"/>
          </p:cNvSpPr>
          <p:nvPr>
            <p:ph type="sldNum" sz="quarter" idx="5"/>
          </p:nvPr>
        </p:nvSpPr>
        <p:spPr>
          <a:ln/>
        </p:spPr>
        <p:txBody>
          <a:bodyPr/>
          <a:lstStyle/>
          <a:p>
            <a:fld id="{2A54EDE0-B805-470E-BACC-1F268C6C4AF2}" type="slidenum">
              <a:rPr lang="en-US" altLang="en-US"/>
              <a:pPr/>
              <a:t>35</a:t>
            </a:fld>
            <a:endParaRPr lang="en-US" altLang="en-US"/>
          </a:p>
        </p:txBody>
      </p:sp>
      <p:sp>
        <p:nvSpPr>
          <p:cNvPr id="3987458" name="Rectangle 2">
            <a:extLst>
              <a:ext uri="{FF2B5EF4-FFF2-40B4-BE49-F238E27FC236}">
                <a16:creationId xmlns:a16="http://schemas.microsoft.com/office/drawing/2014/main" id="{1A31721F-7403-4A78-8F5F-8C027409D202}"/>
              </a:ext>
            </a:extLst>
          </p:cNvPr>
          <p:cNvSpPr>
            <a:spLocks noGrp="1" noRot="1" noChangeAspect="1" noChangeArrowheads="1" noTextEdit="1"/>
          </p:cNvSpPr>
          <p:nvPr>
            <p:ph type="sldImg"/>
          </p:nvPr>
        </p:nvSpPr>
        <p:spPr>
          <a:xfrm>
            <a:off x="381000" y="457200"/>
            <a:ext cx="6096000" cy="3657600"/>
          </a:xfrm>
          <a:ln/>
        </p:spPr>
      </p:sp>
      <p:sp>
        <p:nvSpPr>
          <p:cNvPr id="3987459" name="Rectangle 3">
            <a:extLst>
              <a:ext uri="{FF2B5EF4-FFF2-40B4-BE49-F238E27FC236}">
                <a16:creationId xmlns:a16="http://schemas.microsoft.com/office/drawing/2014/main" id="{80DB03A5-628F-417F-A24D-A81465CCAAEF}"/>
              </a:ext>
            </a:extLst>
          </p:cNvPr>
          <p:cNvSpPr>
            <a:spLocks noGrp="1" noChangeArrowheads="1"/>
          </p:cNvSpPr>
          <p:nvPr>
            <p:ph type="body" idx="1"/>
          </p:nvPr>
        </p:nvSpPr>
        <p:spPr>
          <a:xfrm>
            <a:off x="152400" y="4114800"/>
            <a:ext cx="6553200" cy="4876800"/>
          </a:xfrm>
        </p:spPr>
        <p:txBody>
          <a:bodyPr/>
          <a:lstStyle/>
          <a:p>
            <a:r>
              <a:rPr lang="en-US" altLang="en-US"/>
              <a:t>My truth is to have life easy.  YOUR truth is to perfect me through all.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4A925B4-5EC3-4AF5-AC72-F8FBBC5A48CB}"/>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5F260D64-21CC-479B-96E5-1C3325C251D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52FE3A8A-849B-44F4-96EE-374134254BF8}"/>
              </a:ext>
            </a:extLst>
          </p:cNvPr>
          <p:cNvSpPr>
            <a:spLocks noGrp="1" noChangeArrowheads="1"/>
          </p:cNvSpPr>
          <p:nvPr>
            <p:ph type="sldNum" sz="quarter" idx="5"/>
          </p:nvPr>
        </p:nvSpPr>
        <p:spPr>
          <a:ln/>
        </p:spPr>
        <p:txBody>
          <a:bodyPr/>
          <a:lstStyle/>
          <a:p>
            <a:fld id="{00664FEF-E22D-4E06-83DB-97F75FF6B361}" type="slidenum">
              <a:rPr lang="en-US" altLang="en-US"/>
              <a:pPr/>
              <a:t>36</a:t>
            </a:fld>
            <a:endParaRPr lang="en-US" altLang="en-US"/>
          </a:p>
        </p:txBody>
      </p:sp>
      <p:sp>
        <p:nvSpPr>
          <p:cNvPr id="3989506" name="Rectangle 2">
            <a:extLst>
              <a:ext uri="{FF2B5EF4-FFF2-40B4-BE49-F238E27FC236}">
                <a16:creationId xmlns:a16="http://schemas.microsoft.com/office/drawing/2014/main" id="{61403317-A8F0-4134-8249-548C874597A1}"/>
              </a:ext>
            </a:extLst>
          </p:cNvPr>
          <p:cNvSpPr>
            <a:spLocks noGrp="1" noRot="1" noChangeAspect="1" noChangeArrowheads="1" noTextEdit="1"/>
          </p:cNvSpPr>
          <p:nvPr>
            <p:ph type="sldImg"/>
          </p:nvPr>
        </p:nvSpPr>
        <p:spPr>
          <a:xfrm>
            <a:off x="381000" y="609600"/>
            <a:ext cx="5943600" cy="3505200"/>
          </a:xfrm>
          <a:ln/>
        </p:spPr>
      </p:sp>
      <p:sp>
        <p:nvSpPr>
          <p:cNvPr id="3989507" name="Rectangle 3">
            <a:extLst>
              <a:ext uri="{FF2B5EF4-FFF2-40B4-BE49-F238E27FC236}">
                <a16:creationId xmlns:a16="http://schemas.microsoft.com/office/drawing/2014/main" id="{6B3DE00C-DAF7-4A00-9438-1A299527B9BA}"/>
              </a:ext>
            </a:extLst>
          </p:cNvPr>
          <p:cNvSpPr>
            <a:spLocks noGrp="1" noChangeArrowheads="1"/>
          </p:cNvSpPr>
          <p:nvPr>
            <p:ph type="body" idx="1"/>
          </p:nvPr>
        </p:nvSpPr>
        <p:spPr>
          <a:xfrm>
            <a:off x="152400" y="4114800"/>
            <a:ext cx="6553200" cy="4876800"/>
          </a:xfrm>
        </p:spPr>
        <p:txBody>
          <a:bodyPr/>
          <a:lstStyle/>
          <a:p>
            <a:r>
              <a:rPr lang="en-US" altLang="en-US" dirty="0"/>
              <a:t>Moshe took off his sandals to worship the holy.  We need to take off our self protection, defensiveness, justification, woundedness, revenge, accusation, anger, walls, and instead: worship.  Worship Him who does all things well.  Thank him for the worst.  Not that the worst is not so bad, but the HE is working through it.  Even when we don’t see it…</a:t>
            </a:r>
            <a:r>
              <a:rPr lang="en-US" altLang="en-US" dirty="0">
                <a:solidFill>
                  <a:srgbClr val="FF0000"/>
                </a:solidFill>
              </a:rPr>
              <a:t>No second causes</a:t>
            </a:r>
            <a:r>
              <a:rPr lang="en-US" altLang="en-US" dirty="0"/>
              <a:t>.  </a:t>
            </a:r>
          </a:p>
          <a:p>
            <a:r>
              <a:rPr lang="en-US" altLang="en-US" dirty="0"/>
              <a:t>If someone sins, it’s wrong.  But the effect on US is processed by Divine providence.  Wrong to them, right to us!!</a:t>
            </a:r>
          </a:p>
          <a:p>
            <a:r>
              <a:rPr lang="en-US" altLang="en-US" dirty="0"/>
              <a:t>If we sin, it’s wrong.  But consequences of our sin are processed by Divine providence.  So we can repent and still praise!!  Get irritable?  Provoke reaction?  Repent, and praise G for the reaction!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4A925B4-5EC3-4AF5-AC72-F8FBBC5A48CB}"/>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5F260D64-21CC-479B-96E5-1C3325C251D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52FE3A8A-849B-44F4-96EE-374134254BF8}"/>
              </a:ext>
            </a:extLst>
          </p:cNvPr>
          <p:cNvSpPr>
            <a:spLocks noGrp="1" noChangeArrowheads="1"/>
          </p:cNvSpPr>
          <p:nvPr>
            <p:ph type="sldNum" sz="quarter" idx="5"/>
          </p:nvPr>
        </p:nvSpPr>
        <p:spPr>
          <a:ln/>
        </p:spPr>
        <p:txBody>
          <a:bodyPr/>
          <a:lstStyle/>
          <a:p>
            <a:fld id="{00664FEF-E22D-4E06-83DB-97F75FF6B361}" type="slidenum">
              <a:rPr lang="en-US" altLang="en-US"/>
              <a:pPr/>
              <a:t>37</a:t>
            </a:fld>
            <a:endParaRPr lang="en-US" altLang="en-US"/>
          </a:p>
        </p:txBody>
      </p:sp>
      <p:sp>
        <p:nvSpPr>
          <p:cNvPr id="3989506" name="Rectangle 2">
            <a:extLst>
              <a:ext uri="{FF2B5EF4-FFF2-40B4-BE49-F238E27FC236}">
                <a16:creationId xmlns:a16="http://schemas.microsoft.com/office/drawing/2014/main" id="{61403317-A8F0-4134-8249-548C874597A1}"/>
              </a:ext>
            </a:extLst>
          </p:cNvPr>
          <p:cNvSpPr>
            <a:spLocks noGrp="1" noRot="1" noChangeAspect="1" noChangeArrowheads="1" noTextEdit="1"/>
          </p:cNvSpPr>
          <p:nvPr>
            <p:ph type="sldImg"/>
          </p:nvPr>
        </p:nvSpPr>
        <p:spPr>
          <a:xfrm>
            <a:off x="457200" y="609600"/>
            <a:ext cx="6230938" cy="3505200"/>
          </a:xfrm>
          <a:ln/>
        </p:spPr>
      </p:sp>
      <p:sp>
        <p:nvSpPr>
          <p:cNvPr id="3989507" name="Rectangle 3">
            <a:extLst>
              <a:ext uri="{FF2B5EF4-FFF2-40B4-BE49-F238E27FC236}">
                <a16:creationId xmlns:a16="http://schemas.microsoft.com/office/drawing/2014/main" id="{6B3DE00C-DAF7-4A00-9438-1A299527B9BA}"/>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27920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D05E11A-629C-4F55-B4EE-C0E3118111C2}"/>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BE8A778F-7A24-4A6A-8DB4-62F429C27F3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9E8A6332-E8CB-4FEE-AE92-A5ED4B49604E}"/>
              </a:ext>
            </a:extLst>
          </p:cNvPr>
          <p:cNvSpPr>
            <a:spLocks noGrp="1" noChangeArrowheads="1"/>
          </p:cNvSpPr>
          <p:nvPr>
            <p:ph type="sldNum" sz="quarter" idx="5"/>
          </p:nvPr>
        </p:nvSpPr>
        <p:spPr>
          <a:ln/>
        </p:spPr>
        <p:txBody>
          <a:bodyPr/>
          <a:lstStyle/>
          <a:p>
            <a:fld id="{57E54C37-00D1-4270-82DF-23CD045678AC}" type="slidenum">
              <a:rPr lang="en-US" altLang="en-US"/>
              <a:pPr/>
              <a:t>38</a:t>
            </a:fld>
            <a:endParaRPr lang="en-US" altLang="en-US"/>
          </a:p>
        </p:txBody>
      </p:sp>
      <p:sp>
        <p:nvSpPr>
          <p:cNvPr id="4050946" name="Rectangle 2">
            <a:extLst>
              <a:ext uri="{FF2B5EF4-FFF2-40B4-BE49-F238E27FC236}">
                <a16:creationId xmlns:a16="http://schemas.microsoft.com/office/drawing/2014/main" id="{9D02B74B-0BCE-468C-B63C-207A65ABCED2}"/>
              </a:ext>
            </a:extLst>
          </p:cNvPr>
          <p:cNvSpPr>
            <a:spLocks noGrp="1" noRot="1" noChangeAspect="1" noChangeArrowheads="1" noTextEdit="1"/>
          </p:cNvSpPr>
          <p:nvPr>
            <p:ph type="sldImg"/>
          </p:nvPr>
        </p:nvSpPr>
        <p:spPr>
          <a:xfrm>
            <a:off x="392906" y="609600"/>
            <a:ext cx="6019800" cy="3573463"/>
          </a:xfrm>
          <a:ln/>
        </p:spPr>
      </p:sp>
      <p:sp>
        <p:nvSpPr>
          <p:cNvPr id="4050947" name="Rectangle 3">
            <a:extLst>
              <a:ext uri="{FF2B5EF4-FFF2-40B4-BE49-F238E27FC236}">
                <a16:creationId xmlns:a16="http://schemas.microsoft.com/office/drawing/2014/main" id="{86B54450-7F06-41D6-9827-63AE3591E6B0}"/>
              </a:ext>
            </a:extLst>
          </p:cNvPr>
          <p:cNvSpPr>
            <a:spLocks noGrp="1" noChangeArrowheads="1"/>
          </p:cNvSpPr>
          <p:nvPr>
            <p:ph type="body" idx="1"/>
          </p:nvPr>
        </p:nvSpPr>
        <p:spPr>
          <a:xfrm>
            <a:off x="152400" y="4183063"/>
            <a:ext cx="6577013" cy="4957762"/>
          </a:xfrm>
        </p:spPr>
        <p:txBody>
          <a:bodyPr/>
          <a:lstStyle/>
          <a:p>
            <a:r>
              <a:rPr lang="en-US" altLang="en-US" dirty="0"/>
              <a:t>A word of disclaimer on Shalom </a:t>
            </a:r>
            <a:r>
              <a:rPr lang="en-US" altLang="en-US" dirty="0" err="1"/>
              <a:t>Arush’s</a:t>
            </a:r>
            <a:r>
              <a:rPr lang="en-US" altLang="en-US" dirty="0"/>
              <a:t> book.  His concepts and </a:t>
            </a:r>
            <a:r>
              <a:rPr lang="en-US" altLang="en-US" dirty="0" err="1"/>
              <a:t>interp</a:t>
            </a:r>
            <a:r>
              <a:rPr lang="en-US" altLang="en-US" dirty="0"/>
              <a:t> of scripture is EXCELLENT.  Some of his illustrations are from Kabbalah, some about reincarnation.  I am NOT endorsing those illustrations.  Men’s group remember we had to filter some things.  </a:t>
            </a:r>
          </a:p>
          <a:p>
            <a:r>
              <a:rPr lang="en-US" altLang="en-US" dirty="0"/>
              <a:t>Why use?  Marriage book that we did in Men’s Group called men to a deeper level of the crucified life than Dobson, Trent, Smalley, etc.  Not use that terminology.</a:t>
            </a:r>
          </a:p>
          <a:p>
            <a:r>
              <a:rPr lang="en-US" altLang="en-US" dirty="0"/>
              <a:t>This book calls us to an amazing level of faith.  Those who remember David Dreiling, highly endorsed. </a:t>
            </a:r>
          </a:p>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0E4B7A1-1286-400E-AA34-70F32835C860}"/>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27035E79-AC92-45D6-A0D3-634888E8ED7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C9370C6C-0546-4521-A394-25E9A255FB6D}"/>
              </a:ext>
            </a:extLst>
          </p:cNvPr>
          <p:cNvSpPr>
            <a:spLocks noGrp="1" noChangeArrowheads="1"/>
          </p:cNvSpPr>
          <p:nvPr>
            <p:ph type="sldNum" sz="quarter" idx="5"/>
          </p:nvPr>
        </p:nvSpPr>
        <p:spPr>
          <a:ln/>
        </p:spPr>
        <p:txBody>
          <a:bodyPr/>
          <a:lstStyle/>
          <a:p>
            <a:fld id="{37E9711A-4616-4926-B5BD-BDA4565A0269}" type="slidenum">
              <a:rPr lang="en-US" altLang="en-US"/>
              <a:pPr/>
              <a:t>39</a:t>
            </a:fld>
            <a:endParaRPr lang="en-US" altLang="en-US"/>
          </a:p>
        </p:txBody>
      </p:sp>
      <p:sp>
        <p:nvSpPr>
          <p:cNvPr id="3991554" name="Rectangle 2">
            <a:extLst>
              <a:ext uri="{FF2B5EF4-FFF2-40B4-BE49-F238E27FC236}">
                <a16:creationId xmlns:a16="http://schemas.microsoft.com/office/drawing/2014/main" id="{44923E51-7F11-4D23-96F2-1847C0CC4381}"/>
              </a:ext>
            </a:extLst>
          </p:cNvPr>
          <p:cNvSpPr>
            <a:spLocks noGrp="1" noRot="1" noChangeAspect="1" noChangeArrowheads="1" noTextEdit="1"/>
          </p:cNvSpPr>
          <p:nvPr>
            <p:ph type="sldImg"/>
          </p:nvPr>
        </p:nvSpPr>
        <p:spPr>
          <a:xfrm>
            <a:off x="381000" y="609600"/>
            <a:ext cx="6019800" cy="3505200"/>
          </a:xfrm>
          <a:ln/>
        </p:spPr>
      </p:sp>
      <p:sp>
        <p:nvSpPr>
          <p:cNvPr id="3991555" name="Rectangle 3">
            <a:extLst>
              <a:ext uri="{FF2B5EF4-FFF2-40B4-BE49-F238E27FC236}">
                <a16:creationId xmlns:a16="http://schemas.microsoft.com/office/drawing/2014/main" id="{FCFA9CE1-6298-4C5A-A028-56E3741BCED0}"/>
              </a:ext>
            </a:extLst>
          </p:cNvPr>
          <p:cNvSpPr>
            <a:spLocks noGrp="1" noChangeArrowheads="1"/>
          </p:cNvSpPr>
          <p:nvPr>
            <p:ph type="body" idx="1"/>
          </p:nvPr>
        </p:nvSpPr>
        <p:spPr>
          <a:xfrm>
            <a:off x="152400" y="4114800"/>
            <a:ext cx="6553200" cy="4876800"/>
          </a:xfrm>
        </p:spPr>
        <p:txBody>
          <a:bodyPr/>
          <a:lstStyle/>
          <a:p>
            <a:r>
              <a:rPr lang="en-US" altLang="en-US" dirty="0"/>
              <a:t>A midrash, a fanciful story to interpret scripture. Not necessarily true.  Maybe, but illustrative.  Moshe prayed 515 times to enter the promised land.  Then G-d told him to stop.  One more prayer and He’d have to reverse.</a:t>
            </a:r>
          </a:p>
          <a:p>
            <a:endParaRPr lang="en-US" altLang="en-US" dirty="0"/>
          </a:p>
          <a:p>
            <a:r>
              <a:rPr lang="en-US" altLang="en-US" dirty="0"/>
              <a:t>Don’t really think it happened, but it’s an illustration that shows the power of prayer. </a:t>
            </a: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CBDF762-2701-4FA5-8DCE-D5E9F1B734D6}"/>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ABEF3533-48C5-4314-BF6A-53BEB1235A4E}"/>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6D0A295E-BDB6-4288-89DC-1CCDC11D0B44}"/>
              </a:ext>
            </a:extLst>
          </p:cNvPr>
          <p:cNvSpPr>
            <a:spLocks noGrp="1" noChangeArrowheads="1"/>
          </p:cNvSpPr>
          <p:nvPr>
            <p:ph type="sldNum" sz="quarter" idx="5"/>
          </p:nvPr>
        </p:nvSpPr>
        <p:spPr>
          <a:ln/>
        </p:spPr>
        <p:txBody>
          <a:bodyPr/>
          <a:lstStyle/>
          <a:p>
            <a:fld id="{E8305CB8-3D2D-4D44-80D2-4AF3B24B3AFE}" type="slidenum">
              <a:rPr lang="en-US" altLang="en-US"/>
              <a:pPr/>
              <a:t>4</a:t>
            </a:fld>
            <a:endParaRPr lang="en-US" altLang="en-US"/>
          </a:p>
        </p:txBody>
      </p:sp>
      <p:sp>
        <p:nvSpPr>
          <p:cNvPr id="3861506" name="Rectangle 2">
            <a:extLst>
              <a:ext uri="{FF2B5EF4-FFF2-40B4-BE49-F238E27FC236}">
                <a16:creationId xmlns:a16="http://schemas.microsoft.com/office/drawing/2014/main" id="{F105B2A1-60AE-40D2-AC30-AD401BAB92AD}"/>
              </a:ext>
            </a:extLst>
          </p:cNvPr>
          <p:cNvSpPr>
            <a:spLocks noGrp="1" noRot="1" noChangeAspect="1" noChangeArrowheads="1" noTextEdit="1"/>
          </p:cNvSpPr>
          <p:nvPr>
            <p:ph type="sldImg"/>
          </p:nvPr>
        </p:nvSpPr>
        <p:spPr>
          <a:xfrm>
            <a:off x="392906" y="533400"/>
            <a:ext cx="5943600" cy="3649663"/>
          </a:xfrm>
          <a:ln/>
        </p:spPr>
      </p:sp>
      <p:sp>
        <p:nvSpPr>
          <p:cNvPr id="3861507" name="Rectangle 3">
            <a:extLst>
              <a:ext uri="{FF2B5EF4-FFF2-40B4-BE49-F238E27FC236}">
                <a16:creationId xmlns:a16="http://schemas.microsoft.com/office/drawing/2014/main" id="{2FEFB742-E57A-45EE-9D44-91070A121730}"/>
              </a:ext>
            </a:extLst>
          </p:cNvPr>
          <p:cNvSpPr>
            <a:spLocks noGrp="1" noChangeArrowheads="1"/>
          </p:cNvSpPr>
          <p:nvPr>
            <p:ph type="body" idx="1"/>
          </p:nvPr>
        </p:nvSpPr>
        <p:spPr>
          <a:xfrm>
            <a:off x="152400" y="4183063"/>
            <a:ext cx="6577013" cy="4957762"/>
          </a:xfrm>
        </p:spPr>
        <p:txBody>
          <a:bodyPr/>
          <a:lstStyle/>
          <a:p>
            <a:endParaRPr lang="en-US" altLang="en-US"/>
          </a:p>
        </p:txBody>
      </p:sp>
    </p:spTree>
    <p:extLst>
      <p:ext uri="{BB962C8B-B14F-4D97-AF65-F5344CB8AC3E}">
        <p14:creationId xmlns:p14="http://schemas.microsoft.com/office/powerpoint/2010/main" val="94697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D697EC7-8346-4CAF-9772-3AEB001D468C}"/>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EC14B6BD-0506-4336-8378-EB202041CCA8}"/>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6D4597EA-23ED-4FD1-8BFA-C442BCC1D2BF}"/>
              </a:ext>
            </a:extLst>
          </p:cNvPr>
          <p:cNvSpPr>
            <a:spLocks noGrp="1" noChangeArrowheads="1"/>
          </p:cNvSpPr>
          <p:nvPr>
            <p:ph type="sldNum" sz="quarter" idx="5"/>
          </p:nvPr>
        </p:nvSpPr>
        <p:spPr>
          <a:ln/>
        </p:spPr>
        <p:txBody>
          <a:bodyPr/>
          <a:lstStyle/>
          <a:p>
            <a:fld id="{4A12E572-0FC6-4931-9203-827807DD8E8A}" type="slidenum">
              <a:rPr lang="en-US" altLang="en-US"/>
              <a:pPr/>
              <a:t>40</a:t>
            </a:fld>
            <a:endParaRPr lang="en-US" altLang="en-US"/>
          </a:p>
        </p:txBody>
      </p:sp>
      <p:sp>
        <p:nvSpPr>
          <p:cNvPr id="4005890" name="Rectangle 2">
            <a:extLst>
              <a:ext uri="{FF2B5EF4-FFF2-40B4-BE49-F238E27FC236}">
                <a16:creationId xmlns:a16="http://schemas.microsoft.com/office/drawing/2014/main" id="{C22AAF72-A4D2-4DEE-BC23-79439489CBEB}"/>
              </a:ext>
            </a:extLst>
          </p:cNvPr>
          <p:cNvSpPr>
            <a:spLocks noGrp="1" noRot="1" noChangeAspect="1" noChangeArrowheads="1" noTextEdit="1"/>
          </p:cNvSpPr>
          <p:nvPr>
            <p:ph type="sldImg"/>
          </p:nvPr>
        </p:nvSpPr>
        <p:spPr>
          <a:xfrm>
            <a:off x="457200" y="609600"/>
            <a:ext cx="5867400" cy="3505200"/>
          </a:xfrm>
          <a:ln/>
        </p:spPr>
      </p:sp>
      <p:sp>
        <p:nvSpPr>
          <p:cNvPr id="4005891" name="Rectangle 3">
            <a:extLst>
              <a:ext uri="{FF2B5EF4-FFF2-40B4-BE49-F238E27FC236}">
                <a16:creationId xmlns:a16="http://schemas.microsoft.com/office/drawing/2014/main" id="{C0BC608F-5547-4862-8E5D-B1AA15F0EC1B}"/>
              </a:ext>
            </a:extLst>
          </p:cNvPr>
          <p:cNvSpPr>
            <a:spLocks noGrp="1" noChangeArrowheads="1"/>
          </p:cNvSpPr>
          <p:nvPr>
            <p:ph type="body" idx="1"/>
          </p:nvPr>
        </p:nvSpPr>
        <p:spPr>
          <a:xfrm>
            <a:off x="152400" y="4114800"/>
            <a:ext cx="6553200" cy="4876800"/>
          </a:xfrm>
        </p:spPr>
        <p:txBody>
          <a:bodyPr/>
          <a:lstStyle/>
          <a:p>
            <a:endParaRPr lang="en-US" altLang="en-US" dirty="0"/>
          </a:p>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F2E55BA-ACC1-41B0-B8E6-7E0D5CF39752}"/>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CEBBA030-41DB-4672-A56F-4A975C6BF02D}"/>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916A78AD-3455-42D3-B913-82235795ECC3}"/>
              </a:ext>
            </a:extLst>
          </p:cNvPr>
          <p:cNvSpPr>
            <a:spLocks noGrp="1" noChangeArrowheads="1"/>
          </p:cNvSpPr>
          <p:nvPr>
            <p:ph type="sldNum" sz="quarter" idx="5"/>
          </p:nvPr>
        </p:nvSpPr>
        <p:spPr>
          <a:ln/>
        </p:spPr>
        <p:txBody>
          <a:bodyPr/>
          <a:lstStyle/>
          <a:p>
            <a:fld id="{1CE0536B-0193-47CD-A20D-BF2542D9147B}" type="slidenum">
              <a:rPr lang="en-US" altLang="en-US"/>
              <a:pPr/>
              <a:t>41</a:t>
            </a:fld>
            <a:endParaRPr lang="en-US" altLang="en-US"/>
          </a:p>
        </p:txBody>
      </p:sp>
      <p:sp>
        <p:nvSpPr>
          <p:cNvPr id="3993602" name="Rectangle 2">
            <a:extLst>
              <a:ext uri="{FF2B5EF4-FFF2-40B4-BE49-F238E27FC236}">
                <a16:creationId xmlns:a16="http://schemas.microsoft.com/office/drawing/2014/main" id="{45968DF3-CAF5-4377-AE8F-D3A8C5DB9D81}"/>
              </a:ext>
            </a:extLst>
          </p:cNvPr>
          <p:cNvSpPr>
            <a:spLocks noGrp="1" noRot="1" noChangeAspect="1" noChangeArrowheads="1" noTextEdit="1"/>
          </p:cNvSpPr>
          <p:nvPr>
            <p:ph type="sldImg"/>
          </p:nvPr>
        </p:nvSpPr>
        <p:spPr>
          <a:xfrm>
            <a:off x="381000" y="609600"/>
            <a:ext cx="6019800" cy="3505200"/>
          </a:xfrm>
          <a:ln/>
        </p:spPr>
      </p:sp>
      <p:sp>
        <p:nvSpPr>
          <p:cNvPr id="3993603" name="Rectangle 3">
            <a:extLst>
              <a:ext uri="{FF2B5EF4-FFF2-40B4-BE49-F238E27FC236}">
                <a16:creationId xmlns:a16="http://schemas.microsoft.com/office/drawing/2014/main" id="{97EFDDF5-81B2-48B2-B3C2-25D965ECC1A6}"/>
              </a:ext>
            </a:extLst>
          </p:cNvPr>
          <p:cNvSpPr>
            <a:spLocks noGrp="1" noChangeArrowheads="1"/>
          </p:cNvSpPr>
          <p:nvPr>
            <p:ph type="body" idx="1"/>
          </p:nvPr>
        </p:nvSpPr>
        <p:spPr>
          <a:xfrm>
            <a:off x="152400" y="4114800"/>
            <a:ext cx="6553200" cy="4876800"/>
          </a:xfrm>
        </p:spPr>
        <p:txBody>
          <a:bodyPr/>
          <a:lstStyle/>
          <a:p>
            <a:r>
              <a:rPr lang="en-US" altLang="en-US"/>
              <a:t>It’s NOT our abs, or figure, or impressive skills and knowledge, or financial resources that give G-d pleasure. It’s glorifying G-d in all.  This is VERY liberating.</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91540F6-29F9-4259-82DC-5F450518E9DA}"/>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2F3A3CCB-E963-4E95-B37A-E350C51E3A3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C0FA0603-7E1E-451A-9DC5-9CB12C490062}"/>
              </a:ext>
            </a:extLst>
          </p:cNvPr>
          <p:cNvSpPr>
            <a:spLocks noGrp="1" noChangeArrowheads="1"/>
          </p:cNvSpPr>
          <p:nvPr>
            <p:ph type="sldNum" sz="quarter" idx="5"/>
          </p:nvPr>
        </p:nvSpPr>
        <p:spPr>
          <a:ln/>
        </p:spPr>
        <p:txBody>
          <a:bodyPr/>
          <a:lstStyle/>
          <a:p>
            <a:fld id="{45EE20C3-FB94-4511-8E4A-06FAB6E0EEEA}" type="slidenum">
              <a:rPr lang="en-US" altLang="en-US"/>
              <a:pPr/>
              <a:t>42</a:t>
            </a:fld>
            <a:endParaRPr lang="en-US" altLang="en-US"/>
          </a:p>
        </p:txBody>
      </p:sp>
      <p:sp>
        <p:nvSpPr>
          <p:cNvPr id="3995650" name="Rectangle 2">
            <a:extLst>
              <a:ext uri="{FF2B5EF4-FFF2-40B4-BE49-F238E27FC236}">
                <a16:creationId xmlns:a16="http://schemas.microsoft.com/office/drawing/2014/main" id="{077E34D6-3E45-4ECF-AC24-A9ADE431D40A}"/>
              </a:ext>
            </a:extLst>
          </p:cNvPr>
          <p:cNvSpPr>
            <a:spLocks noGrp="1" noRot="1" noChangeAspect="1" noChangeArrowheads="1" noTextEdit="1"/>
          </p:cNvSpPr>
          <p:nvPr>
            <p:ph type="sldImg"/>
          </p:nvPr>
        </p:nvSpPr>
        <p:spPr>
          <a:xfrm>
            <a:off x="381000" y="609600"/>
            <a:ext cx="5943600" cy="3505200"/>
          </a:xfrm>
          <a:ln/>
        </p:spPr>
      </p:sp>
      <p:sp>
        <p:nvSpPr>
          <p:cNvPr id="3995651" name="Rectangle 3">
            <a:extLst>
              <a:ext uri="{FF2B5EF4-FFF2-40B4-BE49-F238E27FC236}">
                <a16:creationId xmlns:a16="http://schemas.microsoft.com/office/drawing/2014/main" id="{65C094E8-ED56-4CD2-9138-22B0B1B67DB8}"/>
              </a:ext>
            </a:extLst>
          </p:cNvPr>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766E6DD-6BA5-405F-A03A-3650755DB886}"/>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7B993A6C-B5AD-40F4-B3FF-0EB312B7BB49}"/>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78F1EB04-E378-4C93-B8F1-A06D60874756}"/>
              </a:ext>
            </a:extLst>
          </p:cNvPr>
          <p:cNvSpPr>
            <a:spLocks noGrp="1" noChangeArrowheads="1"/>
          </p:cNvSpPr>
          <p:nvPr>
            <p:ph type="sldNum" sz="quarter" idx="5"/>
          </p:nvPr>
        </p:nvSpPr>
        <p:spPr>
          <a:ln/>
        </p:spPr>
        <p:txBody>
          <a:bodyPr/>
          <a:lstStyle/>
          <a:p>
            <a:fld id="{A4C21F87-491A-4E72-9CCF-E0611652EBE1}" type="slidenum">
              <a:rPr lang="en-US" altLang="en-US"/>
              <a:pPr/>
              <a:t>43</a:t>
            </a:fld>
            <a:endParaRPr lang="en-US" altLang="en-US"/>
          </a:p>
        </p:txBody>
      </p:sp>
      <p:sp>
        <p:nvSpPr>
          <p:cNvPr id="3975170" name="Rectangle 2">
            <a:extLst>
              <a:ext uri="{FF2B5EF4-FFF2-40B4-BE49-F238E27FC236}">
                <a16:creationId xmlns:a16="http://schemas.microsoft.com/office/drawing/2014/main" id="{4754BCD9-AFBF-4EC4-A4F2-7D477DA65DB9}"/>
              </a:ext>
            </a:extLst>
          </p:cNvPr>
          <p:cNvSpPr>
            <a:spLocks noGrp="1" noRot="1" noChangeAspect="1" noChangeArrowheads="1" noTextEdit="1"/>
          </p:cNvSpPr>
          <p:nvPr>
            <p:ph type="sldImg"/>
          </p:nvPr>
        </p:nvSpPr>
        <p:spPr>
          <a:xfrm>
            <a:off x="381000" y="685800"/>
            <a:ext cx="6096000" cy="3429000"/>
          </a:xfrm>
          <a:ln/>
        </p:spPr>
      </p:sp>
      <p:sp>
        <p:nvSpPr>
          <p:cNvPr id="3975171" name="Rectangle 3">
            <a:extLst>
              <a:ext uri="{FF2B5EF4-FFF2-40B4-BE49-F238E27FC236}">
                <a16:creationId xmlns:a16="http://schemas.microsoft.com/office/drawing/2014/main" id="{3C348321-C295-4BBC-AC11-5CAADBC95565}"/>
              </a:ext>
            </a:extLst>
          </p:cNvPr>
          <p:cNvSpPr>
            <a:spLocks noGrp="1" noChangeArrowheads="1"/>
          </p:cNvSpPr>
          <p:nvPr>
            <p:ph type="body" idx="1"/>
          </p:nvPr>
        </p:nvSpPr>
        <p:spPr>
          <a:xfrm>
            <a:off x="152400" y="4114800"/>
            <a:ext cx="6553200" cy="4876800"/>
          </a:xfrm>
        </p:spPr>
        <p:txBody>
          <a:bodyPr/>
          <a:lstStyle/>
          <a:p>
            <a:r>
              <a:rPr lang="en-US" altLang="en-US" dirty="0"/>
              <a:t>Like holiness.  We accept G-d goodness, and praise. </a:t>
            </a:r>
          </a:p>
          <a:p>
            <a:r>
              <a:rPr lang="en-US" altLang="en-US" dirty="0"/>
              <a:t>We fall before His Holiness.  We praise ALL His works.  ALL.  Gan </a:t>
            </a:r>
            <a:r>
              <a:rPr lang="en-US" altLang="en-US" dirty="0" err="1"/>
              <a:t>Emuna</a:t>
            </a:r>
            <a:r>
              <a:rPr lang="en-US" altLang="en-US" dirty="0"/>
              <a:t> 21, 22</a:t>
            </a:r>
          </a:p>
          <a:p>
            <a:endParaRPr lang="en-US" altLang="en-US" dirty="0"/>
          </a:p>
          <a:p>
            <a:r>
              <a:rPr lang="en-US" altLang="en-US" dirty="0"/>
              <a:t>We talk about </a:t>
            </a:r>
            <a:r>
              <a:rPr lang="en-US" altLang="en-US" dirty="0" err="1"/>
              <a:t>Sozo</a:t>
            </a:r>
            <a:r>
              <a:rPr lang="en-US" altLang="en-US" dirty="0"/>
              <a:t> ministry, which involves finding the lies about life and G-d that we’ve received, renouncing, and asking G-d for revelation of truth.  </a:t>
            </a:r>
          </a:p>
          <a:p>
            <a:r>
              <a:rPr lang="en-US" altLang="en-US" dirty="0"/>
              <a:t>This is generalized </a:t>
            </a:r>
            <a:r>
              <a:rPr lang="en-US" altLang="en-US" dirty="0" err="1"/>
              <a:t>Sozo</a:t>
            </a:r>
            <a:r>
              <a:rPr lang="en-US" altLang="en-US" dirty="0"/>
              <a:t>, </a:t>
            </a:r>
            <a:r>
              <a:rPr lang="he-IL" altLang="en-US" b="1" dirty="0">
                <a:latin typeface="David" panose="020E0502060401010101" pitchFamily="34" charset="-79"/>
                <a:cs typeface="David" panose="020E0502060401010101" pitchFamily="34" charset="-79"/>
              </a:rPr>
              <a:t>כי</a:t>
            </a:r>
            <a:r>
              <a:rPr lang="en-US" altLang="en-US" dirty="0"/>
              <a:t> the basic lie is that life/G-d is mean, against us.  </a:t>
            </a:r>
          </a:p>
          <a:p>
            <a:r>
              <a:rPr lang="en-US" altLang="en-US" dirty="0"/>
              <a:t>We commit to praise in everything.  Even the consequences of our and others failures.  Still in His hands.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5712904-81E9-418E-9724-E784E4CFEDD6}"/>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7D5D25C2-0C5F-472F-A5F0-65AC2D5246EC}"/>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01979790-C269-4E44-BE32-4345484F771D}"/>
              </a:ext>
            </a:extLst>
          </p:cNvPr>
          <p:cNvSpPr>
            <a:spLocks noGrp="1" noChangeArrowheads="1"/>
          </p:cNvSpPr>
          <p:nvPr>
            <p:ph type="sldNum" sz="quarter" idx="5"/>
          </p:nvPr>
        </p:nvSpPr>
        <p:spPr>
          <a:ln/>
        </p:spPr>
        <p:txBody>
          <a:bodyPr/>
          <a:lstStyle/>
          <a:p>
            <a:fld id="{573007EF-A41B-4E4B-9EF9-7FA5994A75EC}" type="slidenum">
              <a:rPr lang="en-US" altLang="en-US"/>
              <a:pPr/>
              <a:t>44</a:t>
            </a:fld>
            <a:endParaRPr lang="en-US" altLang="en-US"/>
          </a:p>
        </p:txBody>
      </p:sp>
      <p:sp>
        <p:nvSpPr>
          <p:cNvPr id="3977218" name="Rectangle 2">
            <a:extLst>
              <a:ext uri="{FF2B5EF4-FFF2-40B4-BE49-F238E27FC236}">
                <a16:creationId xmlns:a16="http://schemas.microsoft.com/office/drawing/2014/main" id="{04C30256-52F3-4501-B44E-392285096617}"/>
              </a:ext>
            </a:extLst>
          </p:cNvPr>
          <p:cNvSpPr>
            <a:spLocks noGrp="1" noRot="1" noChangeAspect="1" noChangeArrowheads="1" noTextEdit="1"/>
          </p:cNvSpPr>
          <p:nvPr>
            <p:ph type="sldImg"/>
          </p:nvPr>
        </p:nvSpPr>
        <p:spPr>
          <a:xfrm>
            <a:off x="457200" y="457200"/>
            <a:ext cx="5867400" cy="3657600"/>
          </a:xfrm>
          <a:ln/>
        </p:spPr>
      </p:sp>
      <p:sp>
        <p:nvSpPr>
          <p:cNvPr id="3977219" name="Rectangle 3">
            <a:extLst>
              <a:ext uri="{FF2B5EF4-FFF2-40B4-BE49-F238E27FC236}">
                <a16:creationId xmlns:a16="http://schemas.microsoft.com/office/drawing/2014/main" id="{2D05E9FD-05A9-4E43-9E21-499B64C66F2D}"/>
              </a:ext>
            </a:extLst>
          </p:cNvPr>
          <p:cNvSpPr>
            <a:spLocks noGrp="1" noChangeArrowheads="1"/>
          </p:cNvSpPr>
          <p:nvPr>
            <p:ph type="body" idx="1"/>
          </p:nvPr>
        </p:nvSpPr>
        <p:spPr>
          <a:xfrm>
            <a:off x="152400" y="4114800"/>
            <a:ext cx="6553200" cy="4876800"/>
          </a:xfrm>
        </p:spPr>
        <p:txBody>
          <a:bodyPr/>
          <a:lstStyle/>
          <a:p>
            <a:r>
              <a:rPr lang="en-US" altLang="en-US"/>
              <a:t>Message NOT = punishment.  Iyov/Job was not punished, but called to go higher.  Tho He slay me, yet will I trust Him.  </a:t>
            </a:r>
          </a:p>
          <a:p>
            <a:endParaRPr lang="en-US" altLang="en-US"/>
          </a:p>
          <a:p>
            <a:r>
              <a:rPr lang="en-US" altLang="en-US"/>
              <a:t>Torah re curses: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FEFA539-C50E-4FBD-9C4A-12946130C335}"/>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13392CA1-E02A-4060-9878-52275B6D4FA5}"/>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83399585-15B9-4DE8-9B10-4E5C8E3D6183}"/>
              </a:ext>
            </a:extLst>
          </p:cNvPr>
          <p:cNvSpPr>
            <a:spLocks noGrp="1" noChangeArrowheads="1"/>
          </p:cNvSpPr>
          <p:nvPr>
            <p:ph type="sldNum" sz="quarter" idx="5"/>
          </p:nvPr>
        </p:nvSpPr>
        <p:spPr>
          <a:ln/>
        </p:spPr>
        <p:txBody>
          <a:bodyPr/>
          <a:lstStyle/>
          <a:p>
            <a:fld id="{29894188-E024-468C-BEF1-017C1CC961FC}" type="slidenum">
              <a:rPr lang="en-US" altLang="en-US"/>
              <a:pPr/>
              <a:t>45</a:t>
            </a:fld>
            <a:endParaRPr lang="en-US" altLang="en-US"/>
          </a:p>
        </p:txBody>
      </p:sp>
      <p:sp>
        <p:nvSpPr>
          <p:cNvPr id="4007938" name="Rectangle 2">
            <a:extLst>
              <a:ext uri="{FF2B5EF4-FFF2-40B4-BE49-F238E27FC236}">
                <a16:creationId xmlns:a16="http://schemas.microsoft.com/office/drawing/2014/main" id="{18631B0A-5995-4DE4-B025-D745C7BCCBDC}"/>
              </a:ext>
            </a:extLst>
          </p:cNvPr>
          <p:cNvSpPr>
            <a:spLocks noGrp="1" noRot="1" noChangeAspect="1" noChangeArrowheads="1" noTextEdit="1"/>
          </p:cNvSpPr>
          <p:nvPr>
            <p:ph type="sldImg"/>
          </p:nvPr>
        </p:nvSpPr>
        <p:spPr>
          <a:xfrm>
            <a:off x="457200" y="609600"/>
            <a:ext cx="5867400" cy="3505200"/>
          </a:xfrm>
          <a:ln/>
        </p:spPr>
      </p:sp>
      <p:sp>
        <p:nvSpPr>
          <p:cNvPr id="4007939" name="Rectangle 3">
            <a:extLst>
              <a:ext uri="{FF2B5EF4-FFF2-40B4-BE49-F238E27FC236}">
                <a16:creationId xmlns:a16="http://schemas.microsoft.com/office/drawing/2014/main" id="{8DBB5336-CD0B-4265-A028-52DF47D1EE26}"/>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altLang="en-US" dirty="0"/>
              <a:t>Here it is: it’s not just obeying.  </a:t>
            </a:r>
          </a:p>
          <a:p>
            <a:r>
              <a:rPr lang="en-US" altLang="en-US" dirty="0"/>
              <a:t>OK, won’t steal, fornicate, </a:t>
            </a:r>
            <a:r>
              <a:rPr lang="en-US" altLang="en-US" dirty="0" err="1"/>
              <a:t>pornicate</a:t>
            </a:r>
            <a:r>
              <a:rPr lang="en-US" altLang="en-US" dirty="0"/>
              <a:t>, prevaricate, pontificate (pride), rage, the forbidden ate (all the dietary laws)</a:t>
            </a:r>
          </a:p>
          <a:p>
            <a:r>
              <a:rPr lang="en-US" altLang="en-US" dirty="0"/>
              <a:t>It would be nice, but NOT good enough</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4093161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8D3486-98E8-4E4E-BBCA-2242E557AF9B}"/>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7346789F-F579-4F0F-93AC-8AD8BA1AEDD2}"/>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E41D4869-3FF9-434B-A10F-68DE6E30C56A}"/>
              </a:ext>
            </a:extLst>
          </p:cNvPr>
          <p:cNvSpPr>
            <a:spLocks noGrp="1" noChangeArrowheads="1"/>
          </p:cNvSpPr>
          <p:nvPr>
            <p:ph type="sldNum" sz="quarter" idx="5"/>
          </p:nvPr>
        </p:nvSpPr>
        <p:spPr>
          <a:ln/>
        </p:spPr>
        <p:txBody>
          <a:bodyPr/>
          <a:lstStyle/>
          <a:p>
            <a:fld id="{440AA3B2-6EE4-430E-A242-FF527E8672F2}" type="slidenum">
              <a:rPr lang="en-US" altLang="en-US"/>
              <a:pPr/>
              <a:t>47</a:t>
            </a:fld>
            <a:endParaRPr lang="en-US" altLang="en-US"/>
          </a:p>
        </p:txBody>
      </p:sp>
      <p:sp>
        <p:nvSpPr>
          <p:cNvPr id="4014082" name="Rectangle 2">
            <a:extLst>
              <a:ext uri="{FF2B5EF4-FFF2-40B4-BE49-F238E27FC236}">
                <a16:creationId xmlns:a16="http://schemas.microsoft.com/office/drawing/2014/main" id="{57CA0F16-9BD5-4A3D-8064-B582BD66E616}"/>
              </a:ext>
            </a:extLst>
          </p:cNvPr>
          <p:cNvSpPr>
            <a:spLocks noGrp="1" noRot="1" noChangeAspect="1" noChangeArrowheads="1" noTextEdit="1"/>
          </p:cNvSpPr>
          <p:nvPr>
            <p:ph type="sldImg"/>
          </p:nvPr>
        </p:nvSpPr>
        <p:spPr>
          <a:xfrm>
            <a:off x="381000" y="609600"/>
            <a:ext cx="6019800" cy="3505200"/>
          </a:xfrm>
          <a:ln/>
        </p:spPr>
      </p:sp>
      <p:sp>
        <p:nvSpPr>
          <p:cNvPr id="4014083" name="Rectangle 3">
            <a:extLst>
              <a:ext uri="{FF2B5EF4-FFF2-40B4-BE49-F238E27FC236}">
                <a16:creationId xmlns:a16="http://schemas.microsoft.com/office/drawing/2014/main" id="{086BB88D-32F2-406E-9303-5FEE69361011}"/>
              </a:ext>
            </a:extLst>
          </p:cNvPr>
          <p:cNvSpPr>
            <a:spLocks noGrp="1" noChangeArrowheads="1"/>
          </p:cNvSpPr>
          <p:nvPr>
            <p:ph type="body" idx="1"/>
          </p:nvPr>
        </p:nvSpPr>
        <p:spPr>
          <a:xfrm>
            <a:off x="152400" y="4114800"/>
            <a:ext cx="6553200" cy="4876800"/>
          </a:xfrm>
        </p:spPr>
        <p:txBody>
          <a:bodyPr/>
          <a:lstStyle/>
          <a:p>
            <a:r>
              <a:rPr lang="en-US" altLang="en-US"/>
              <a:t>Some of us have bit and bridle religion.  Horseback riding is really fun.  </a:t>
            </a:r>
          </a:p>
          <a:p>
            <a:endParaRPr lang="en-US" altLang="en-US"/>
          </a:p>
          <a:p>
            <a:r>
              <a:rPr lang="en-US" altLang="en-US"/>
              <a:t>What about when we fail, and don’t rejoice, and get angry and depressed, and blow it?</a:t>
            </a:r>
          </a:p>
          <a:p>
            <a:r>
              <a:rPr lang="en-US" altLang="en-US"/>
              <a:t>We can still come before Him, repent, and praise Him that He will work even our failure for good.  Trust Him in all.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9E22F48-A3B8-4E34-892C-5BFC0C5EC7D3}"/>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4729A199-BF28-4B0F-9190-A7C91A104811}"/>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4297BB75-0A32-49E7-80C1-B4D2F0937896}"/>
              </a:ext>
            </a:extLst>
          </p:cNvPr>
          <p:cNvSpPr>
            <a:spLocks noGrp="1" noChangeArrowheads="1"/>
          </p:cNvSpPr>
          <p:nvPr>
            <p:ph type="sldNum" sz="quarter" idx="5"/>
          </p:nvPr>
        </p:nvSpPr>
        <p:spPr>
          <a:ln/>
        </p:spPr>
        <p:txBody>
          <a:bodyPr/>
          <a:lstStyle/>
          <a:p>
            <a:fld id="{11EEC665-9C8C-4145-ADF5-20427300B451}" type="slidenum">
              <a:rPr lang="en-US" altLang="en-US"/>
              <a:pPr/>
              <a:t>48</a:t>
            </a:fld>
            <a:endParaRPr lang="en-US" altLang="en-US"/>
          </a:p>
        </p:txBody>
      </p:sp>
      <p:sp>
        <p:nvSpPr>
          <p:cNvPr id="3979266" name="Rectangle 2">
            <a:extLst>
              <a:ext uri="{FF2B5EF4-FFF2-40B4-BE49-F238E27FC236}">
                <a16:creationId xmlns:a16="http://schemas.microsoft.com/office/drawing/2014/main" id="{FE3F2FB9-1AAE-499F-876C-CFAFCCC85328}"/>
              </a:ext>
            </a:extLst>
          </p:cNvPr>
          <p:cNvSpPr>
            <a:spLocks noGrp="1" noRot="1" noChangeAspect="1" noChangeArrowheads="1" noTextEdit="1"/>
          </p:cNvSpPr>
          <p:nvPr>
            <p:ph type="sldImg"/>
          </p:nvPr>
        </p:nvSpPr>
        <p:spPr>
          <a:xfrm>
            <a:off x="207963" y="533400"/>
            <a:ext cx="6365875" cy="3581400"/>
          </a:xfrm>
          <a:ln/>
        </p:spPr>
      </p:sp>
      <p:sp>
        <p:nvSpPr>
          <p:cNvPr id="3979267" name="Rectangle 3">
            <a:extLst>
              <a:ext uri="{FF2B5EF4-FFF2-40B4-BE49-F238E27FC236}">
                <a16:creationId xmlns:a16="http://schemas.microsoft.com/office/drawing/2014/main" id="{F9F85306-4525-45AD-A851-B886FCBD8161}"/>
              </a:ext>
            </a:extLst>
          </p:cNvPr>
          <p:cNvSpPr>
            <a:spLocks noGrp="1" noChangeArrowheads="1"/>
          </p:cNvSpPr>
          <p:nvPr>
            <p:ph type="body" idx="1"/>
          </p:nvPr>
        </p:nvSpPr>
        <p:spPr>
          <a:xfrm>
            <a:off x="152400" y="4114800"/>
            <a:ext cx="6553200" cy="4876800"/>
          </a:xfrm>
        </p:spPr>
        <p:txBody>
          <a:bodyPr/>
          <a:lstStyle/>
          <a:p>
            <a:r>
              <a:rPr lang="en-US" altLang="en-US" dirty="0"/>
              <a:t>Here’s where Messianics have a different foundation from others that keep Torah.  We keep Torah as an expression of our faith and joy, and the power of the Blood of Yeshua, and if we’re Jewish, of our covenant with G. </a:t>
            </a:r>
          </a:p>
          <a:p>
            <a:r>
              <a:rPr lang="en-US" altLang="en-US" dirty="0"/>
              <a:t>Torah earns us NOTHING.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8B2225B-7274-40FE-9274-860723B8B176}"/>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3B098305-EC1D-4319-A131-EE05CD5844C9}"/>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F033727F-7272-4B9B-B7B9-9B9AE5DD267F}"/>
              </a:ext>
            </a:extLst>
          </p:cNvPr>
          <p:cNvSpPr>
            <a:spLocks noGrp="1" noChangeArrowheads="1"/>
          </p:cNvSpPr>
          <p:nvPr>
            <p:ph type="sldNum" sz="quarter" idx="5"/>
          </p:nvPr>
        </p:nvSpPr>
        <p:spPr>
          <a:ln/>
        </p:spPr>
        <p:txBody>
          <a:bodyPr/>
          <a:lstStyle/>
          <a:p>
            <a:fld id="{1779A2E1-1B11-445B-81FC-5622252E2A45}" type="slidenum">
              <a:rPr lang="en-US" altLang="en-US"/>
              <a:pPr/>
              <a:t>49</a:t>
            </a:fld>
            <a:endParaRPr lang="en-US" altLang="en-US"/>
          </a:p>
        </p:txBody>
      </p:sp>
      <p:sp>
        <p:nvSpPr>
          <p:cNvPr id="4018178" name="Rectangle 2">
            <a:extLst>
              <a:ext uri="{FF2B5EF4-FFF2-40B4-BE49-F238E27FC236}">
                <a16:creationId xmlns:a16="http://schemas.microsoft.com/office/drawing/2014/main" id="{35D5DF5E-1A72-4F04-9507-046FCFF0D835}"/>
              </a:ext>
            </a:extLst>
          </p:cNvPr>
          <p:cNvSpPr>
            <a:spLocks noGrp="1" noRot="1" noChangeAspect="1" noChangeArrowheads="1" noTextEdit="1"/>
          </p:cNvSpPr>
          <p:nvPr>
            <p:ph type="sldImg"/>
          </p:nvPr>
        </p:nvSpPr>
        <p:spPr>
          <a:xfrm>
            <a:off x="381000" y="533400"/>
            <a:ext cx="6019800" cy="3581400"/>
          </a:xfrm>
          <a:ln/>
        </p:spPr>
      </p:sp>
      <p:sp>
        <p:nvSpPr>
          <p:cNvPr id="4018179" name="Rectangle 3">
            <a:extLst>
              <a:ext uri="{FF2B5EF4-FFF2-40B4-BE49-F238E27FC236}">
                <a16:creationId xmlns:a16="http://schemas.microsoft.com/office/drawing/2014/main" id="{28412B9B-626E-4940-937D-4CD9FACDFAE3}"/>
              </a:ext>
            </a:extLst>
          </p:cNvPr>
          <p:cNvSpPr>
            <a:spLocks noGrp="1" noChangeArrowheads="1"/>
          </p:cNvSpPr>
          <p:nvPr>
            <p:ph type="body" idx="1"/>
          </p:nvPr>
        </p:nvSpPr>
        <p:spPr>
          <a:xfrm>
            <a:off x="152400" y="4114800"/>
            <a:ext cx="6553200" cy="4876800"/>
          </a:xfrm>
        </p:spPr>
        <p:txBody>
          <a:bodyPr/>
          <a:lstStyle/>
          <a:p>
            <a:r>
              <a:rPr lang="en-US" altLang="en-US"/>
              <a:t>I can handle sufferings that I understand the purpose.  I can praise in that…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CDCD5D1-8C8A-46B6-9B58-41FD1E6F0384}"/>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E05820AF-DB3F-48DE-B057-FFB81E265282}"/>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11DF920D-F8D2-488B-B05F-A5086867B6FB}"/>
              </a:ext>
            </a:extLst>
          </p:cNvPr>
          <p:cNvSpPr>
            <a:spLocks noGrp="1" noChangeArrowheads="1"/>
          </p:cNvSpPr>
          <p:nvPr>
            <p:ph type="sldNum" sz="quarter" idx="5"/>
          </p:nvPr>
        </p:nvSpPr>
        <p:spPr>
          <a:ln/>
        </p:spPr>
        <p:txBody>
          <a:bodyPr/>
          <a:lstStyle/>
          <a:p>
            <a:fld id="{4532622B-6E9F-48B9-ADAE-7788E2335493}" type="slidenum">
              <a:rPr lang="en-US" altLang="en-US"/>
              <a:pPr/>
              <a:t>5</a:t>
            </a:fld>
            <a:endParaRPr lang="en-US" altLang="en-US"/>
          </a:p>
        </p:txBody>
      </p:sp>
      <p:sp>
        <p:nvSpPr>
          <p:cNvPr id="3922946" name="Rectangle 2">
            <a:extLst>
              <a:ext uri="{FF2B5EF4-FFF2-40B4-BE49-F238E27FC236}">
                <a16:creationId xmlns:a16="http://schemas.microsoft.com/office/drawing/2014/main" id="{208AEAC1-F2B6-4AD9-9915-7358D74D5C6C}"/>
              </a:ext>
            </a:extLst>
          </p:cNvPr>
          <p:cNvSpPr>
            <a:spLocks noGrp="1" noRot="1" noChangeAspect="1" noChangeArrowheads="1" noTextEdit="1"/>
          </p:cNvSpPr>
          <p:nvPr>
            <p:ph type="sldImg"/>
          </p:nvPr>
        </p:nvSpPr>
        <p:spPr>
          <a:xfrm>
            <a:off x="469106" y="533400"/>
            <a:ext cx="5943600" cy="3649663"/>
          </a:xfrm>
          <a:ln/>
        </p:spPr>
      </p:sp>
      <p:sp>
        <p:nvSpPr>
          <p:cNvPr id="3922947" name="Rectangle 3">
            <a:extLst>
              <a:ext uri="{FF2B5EF4-FFF2-40B4-BE49-F238E27FC236}">
                <a16:creationId xmlns:a16="http://schemas.microsoft.com/office/drawing/2014/main" id="{1EDFC028-AD56-47ED-B449-0A4FE8C779BC}"/>
              </a:ext>
            </a:extLst>
          </p:cNvPr>
          <p:cNvSpPr>
            <a:spLocks noGrp="1" noChangeArrowheads="1"/>
          </p:cNvSpPr>
          <p:nvPr>
            <p:ph type="body" idx="1"/>
          </p:nvPr>
        </p:nvSpPr>
        <p:spPr>
          <a:xfrm>
            <a:off x="152400" y="4183063"/>
            <a:ext cx="6577013" cy="4957762"/>
          </a:xfrm>
        </p:spPr>
        <p:txBody>
          <a:bodyPr/>
          <a:lstStyle/>
          <a:p>
            <a:endParaRPr lang="en-US" altLang="en-US"/>
          </a:p>
        </p:txBody>
      </p:sp>
    </p:spTree>
    <p:extLst>
      <p:ext uri="{BB962C8B-B14F-4D97-AF65-F5344CB8AC3E}">
        <p14:creationId xmlns:p14="http://schemas.microsoft.com/office/powerpoint/2010/main" val="1105507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E6B70F2-501B-4C6E-9A1C-FF11305D0386}"/>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6" name="Rectangle 3">
            <a:extLst>
              <a:ext uri="{FF2B5EF4-FFF2-40B4-BE49-F238E27FC236}">
                <a16:creationId xmlns:a16="http://schemas.microsoft.com/office/drawing/2014/main" id="{6528346E-DC99-412D-ABBC-1ABEB6A2EC5E}"/>
              </a:ext>
            </a:extLst>
          </p:cNvPr>
          <p:cNvSpPr>
            <a:spLocks noGrp="1" noChangeArrowheads="1"/>
          </p:cNvSpPr>
          <p:nvPr>
            <p:ph type="dt" idx="1"/>
          </p:nvPr>
        </p:nvSpPr>
        <p:spPr>
          <a:ln/>
        </p:spPr>
        <p:txBody>
          <a:bodyPr/>
          <a:lstStyle/>
          <a:p>
            <a:r>
              <a:rPr lang="en-US" altLang="en-US"/>
              <a:t>Feb 19, 2022</a:t>
            </a:r>
          </a:p>
        </p:txBody>
      </p:sp>
      <p:sp>
        <p:nvSpPr>
          <p:cNvPr id="7" name="Rectangle 7">
            <a:extLst>
              <a:ext uri="{FF2B5EF4-FFF2-40B4-BE49-F238E27FC236}">
                <a16:creationId xmlns:a16="http://schemas.microsoft.com/office/drawing/2014/main" id="{54009ADC-6A7E-4588-A9A8-94B2AD0D50DF}"/>
              </a:ext>
            </a:extLst>
          </p:cNvPr>
          <p:cNvSpPr>
            <a:spLocks noGrp="1" noChangeArrowheads="1"/>
          </p:cNvSpPr>
          <p:nvPr>
            <p:ph type="sldNum" sz="quarter" idx="5"/>
          </p:nvPr>
        </p:nvSpPr>
        <p:spPr>
          <a:ln/>
        </p:spPr>
        <p:txBody>
          <a:bodyPr/>
          <a:lstStyle/>
          <a:p>
            <a:fld id="{D43FF755-B3EF-4B41-8D6E-5263C003EB50}" type="slidenum">
              <a:rPr lang="en-US" altLang="en-US"/>
              <a:pPr/>
              <a:t>50</a:t>
            </a:fld>
            <a:endParaRPr lang="en-US" altLang="en-US"/>
          </a:p>
        </p:txBody>
      </p:sp>
      <p:sp>
        <p:nvSpPr>
          <p:cNvPr id="3997698" name="Rectangle 2">
            <a:extLst>
              <a:ext uri="{FF2B5EF4-FFF2-40B4-BE49-F238E27FC236}">
                <a16:creationId xmlns:a16="http://schemas.microsoft.com/office/drawing/2014/main" id="{3EE9BCC2-A465-43F6-9F10-1E0589CB4B87}"/>
              </a:ext>
            </a:extLst>
          </p:cNvPr>
          <p:cNvSpPr>
            <a:spLocks noGrp="1" noRot="1" noChangeAspect="1" noChangeArrowheads="1" noTextEdit="1"/>
          </p:cNvSpPr>
          <p:nvPr>
            <p:ph type="sldImg"/>
          </p:nvPr>
        </p:nvSpPr>
        <p:spPr>
          <a:xfrm>
            <a:off x="304800" y="569913"/>
            <a:ext cx="6019800" cy="3544887"/>
          </a:xfrm>
          <a:ln/>
        </p:spPr>
      </p:sp>
      <p:sp>
        <p:nvSpPr>
          <p:cNvPr id="3997699" name="Rectangle 3">
            <a:extLst>
              <a:ext uri="{FF2B5EF4-FFF2-40B4-BE49-F238E27FC236}">
                <a16:creationId xmlns:a16="http://schemas.microsoft.com/office/drawing/2014/main" id="{49C12C2A-9893-4E82-9921-3AD1436F6FAD}"/>
              </a:ext>
            </a:extLst>
          </p:cNvPr>
          <p:cNvSpPr>
            <a:spLocks noGrp="1" noChangeArrowheads="1"/>
          </p:cNvSpPr>
          <p:nvPr>
            <p:ph type="body" idx="1"/>
          </p:nvPr>
        </p:nvSpPr>
        <p:spPr>
          <a:xfrm>
            <a:off x="152400" y="4114800"/>
            <a:ext cx="6553200" cy="4876800"/>
          </a:xfrm>
        </p:spPr>
        <p:txBody>
          <a:bodyPr/>
          <a:lstStyle/>
          <a:p>
            <a:r>
              <a:rPr lang="en-US" altLang="en-US"/>
              <a:t>Weird idea.  Always be happy.  Only if have active faith, Emuna about life.</a:t>
            </a:r>
          </a:p>
          <a:p>
            <a:r>
              <a:rPr lang="en-US" altLang="en-US"/>
              <a:t>NOT talking about Alfred E Newman. What, me worry? </a:t>
            </a:r>
          </a:p>
          <a:p>
            <a:endParaRPr lang="en-US" altLang="en-US"/>
          </a:p>
        </p:txBody>
      </p:sp>
      <p:pic>
        <p:nvPicPr>
          <p:cNvPr id="3997701" name="Picture 5">
            <a:extLst>
              <a:ext uri="{FF2B5EF4-FFF2-40B4-BE49-F238E27FC236}">
                <a16:creationId xmlns:a16="http://schemas.microsoft.com/office/drawing/2014/main" id="{237AE979-AB5E-4EAF-B693-B5101C294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705600"/>
            <a:ext cx="1428750" cy="186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10F672E-01EA-4EAC-86D7-EEA75B68A9FE}"/>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2BBD30C4-A1D7-4FB5-A8DF-988131D975B1}"/>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45C462A6-2FAD-45D7-AC11-67DB87D11DB2}"/>
              </a:ext>
            </a:extLst>
          </p:cNvPr>
          <p:cNvSpPr>
            <a:spLocks noGrp="1" noChangeArrowheads="1"/>
          </p:cNvSpPr>
          <p:nvPr>
            <p:ph type="sldNum" sz="quarter" idx="5"/>
          </p:nvPr>
        </p:nvSpPr>
        <p:spPr>
          <a:ln/>
        </p:spPr>
        <p:txBody>
          <a:bodyPr/>
          <a:lstStyle/>
          <a:p>
            <a:fld id="{56597BC3-0AC8-4789-9392-C7F112736827}" type="slidenum">
              <a:rPr lang="en-US" altLang="en-US"/>
              <a:pPr/>
              <a:t>51</a:t>
            </a:fld>
            <a:endParaRPr lang="en-US" altLang="en-US"/>
          </a:p>
        </p:txBody>
      </p:sp>
      <p:sp>
        <p:nvSpPr>
          <p:cNvPr id="4038658" name="Rectangle 2">
            <a:extLst>
              <a:ext uri="{FF2B5EF4-FFF2-40B4-BE49-F238E27FC236}">
                <a16:creationId xmlns:a16="http://schemas.microsoft.com/office/drawing/2014/main" id="{BB5697AB-2C48-4F00-968E-481C2D72992A}"/>
              </a:ext>
            </a:extLst>
          </p:cNvPr>
          <p:cNvSpPr>
            <a:spLocks noGrp="1" noRot="1" noChangeAspect="1" noChangeArrowheads="1" noTextEdit="1"/>
          </p:cNvSpPr>
          <p:nvPr>
            <p:ph type="sldImg"/>
          </p:nvPr>
        </p:nvSpPr>
        <p:spPr>
          <a:xfrm>
            <a:off x="392906" y="533400"/>
            <a:ext cx="6096000" cy="3649663"/>
          </a:xfrm>
          <a:ln/>
        </p:spPr>
      </p:sp>
      <p:sp>
        <p:nvSpPr>
          <p:cNvPr id="4038659" name="Rectangle 3">
            <a:extLst>
              <a:ext uri="{FF2B5EF4-FFF2-40B4-BE49-F238E27FC236}">
                <a16:creationId xmlns:a16="http://schemas.microsoft.com/office/drawing/2014/main" id="{7C8BA017-6909-4587-97E3-FCEFFC1DD6A5}"/>
              </a:ext>
            </a:extLst>
          </p:cNvPr>
          <p:cNvSpPr>
            <a:spLocks noGrp="1" noChangeArrowheads="1"/>
          </p:cNvSpPr>
          <p:nvPr>
            <p:ph type="body" idx="1"/>
          </p:nvPr>
        </p:nvSpPr>
        <p:spPr>
          <a:xfrm>
            <a:off x="152400" y="4183063"/>
            <a:ext cx="6577013" cy="4957762"/>
          </a:xfrm>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783D04C-449A-424E-A3CD-6DB908E8EC32}"/>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74F9EA8C-B593-4196-B4B7-014B222C4DE2}"/>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297C53A6-B0DD-49F1-B8E5-66A69CD88477}"/>
              </a:ext>
            </a:extLst>
          </p:cNvPr>
          <p:cNvSpPr>
            <a:spLocks noGrp="1" noChangeArrowheads="1"/>
          </p:cNvSpPr>
          <p:nvPr>
            <p:ph type="sldNum" sz="quarter" idx="5"/>
          </p:nvPr>
        </p:nvSpPr>
        <p:spPr>
          <a:ln/>
        </p:spPr>
        <p:txBody>
          <a:bodyPr/>
          <a:lstStyle/>
          <a:p>
            <a:fld id="{5D0BA653-6317-42BD-B1C0-E5FF20D7B2E9}" type="slidenum">
              <a:rPr lang="en-US" altLang="en-US"/>
              <a:pPr/>
              <a:t>52</a:t>
            </a:fld>
            <a:endParaRPr lang="en-US" altLang="en-US"/>
          </a:p>
        </p:txBody>
      </p:sp>
      <p:sp>
        <p:nvSpPr>
          <p:cNvPr id="3999746" name="Rectangle 2">
            <a:extLst>
              <a:ext uri="{FF2B5EF4-FFF2-40B4-BE49-F238E27FC236}">
                <a16:creationId xmlns:a16="http://schemas.microsoft.com/office/drawing/2014/main" id="{E4F8B3E1-9033-4687-B8F7-EB0B1971E92B}"/>
              </a:ext>
            </a:extLst>
          </p:cNvPr>
          <p:cNvSpPr>
            <a:spLocks noGrp="1" noRot="1" noChangeAspect="1" noChangeArrowheads="1" noTextEdit="1"/>
          </p:cNvSpPr>
          <p:nvPr>
            <p:ph type="sldImg"/>
          </p:nvPr>
        </p:nvSpPr>
        <p:spPr>
          <a:xfrm>
            <a:off x="457200" y="457200"/>
            <a:ext cx="5943600" cy="3657600"/>
          </a:xfrm>
          <a:ln/>
        </p:spPr>
      </p:sp>
      <p:sp>
        <p:nvSpPr>
          <p:cNvPr id="3999747" name="Rectangle 3">
            <a:extLst>
              <a:ext uri="{FF2B5EF4-FFF2-40B4-BE49-F238E27FC236}">
                <a16:creationId xmlns:a16="http://schemas.microsoft.com/office/drawing/2014/main" id="{8ACFE6BB-E746-4101-BB70-983B11392E79}"/>
              </a:ext>
            </a:extLst>
          </p:cNvPr>
          <p:cNvSpPr>
            <a:spLocks noGrp="1" noChangeArrowheads="1"/>
          </p:cNvSpPr>
          <p:nvPr>
            <p:ph type="body" idx="1"/>
          </p:nvPr>
        </p:nvSpPr>
        <p:spPr>
          <a:xfrm>
            <a:off x="152400" y="4114800"/>
            <a:ext cx="6553200" cy="4876800"/>
          </a:xfrm>
        </p:spPr>
        <p:txBody>
          <a:bodyPr/>
          <a:lstStyle/>
          <a:p>
            <a:r>
              <a:rPr lang="en-US" altLang="en-US" dirty="0"/>
              <a:t>Note NAR recent vindication.</a:t>
            </a:r>
          </a:p>
          <a:p>
            <a:r>
              <a:rPr lang="en-US" altLang="en-US" dirty="0"/>
              <a:t>Shmuel Birnbaum’s son submitted resolution to NOT resolve.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E5BB079-E762-44CA-BEFC-1EA0A2EA36AC}"/>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E37F59CF-242B-486D-B0B9-564049121E39}"/>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A1882862-0EB4-422E-A4FB-FA0862980CA4}"/>
              </a:ext>
            </a:extLst>
          </p:cNvPr>
          <p:cNvSpPr>
            <a:spLocks noGrp="1" noChangeArrowheads="1"/>
          </p:cNvSpPr>
          <p:nvPr>
            <p:ph type="sldNum" sz="quarter" idx="5"/>
          </p:nvPr>
        </p:nvSpPr>
        <p:spPr>
          <a:ln/>
        </p:spPr>
        <p:txBody>
          <a:bodyPr/>
          <a:lstStyle/>
          <a:p>
            <a:fld id="{B5CB5D64-916F-42AC-A3CA-8D7584246496}" type="slidenum">
              <a:rPr lang="en-US" altLang="en-US"/>
              <a:pPr/>
              <a:t>53</a:t>
            </a:fld>
            <a:endParaRPr lang="en-US" altLang="en-US"/>
          </a:p>
        </p:txBody>
      </p:sp>
      <p:sp>
        <p:nvSpPr>
          <p:cNvPr id="4001794" name="Rectangle 2">
            <a:extLst>
              <a:ext uri="{FF2B5EF4-FFF2-40B4-BE49-F238E27FC236}">
                <a16:creationId xmlns:a16="http://schemas.microsoft.com/office/drawing/2014/main" id="{A601D1A6-878A-48CD-B8C4-5DD120FAFEBA}"/>
              </a:ext>
            </a:extLst>
          </p:cNvPr>
          <p:cNvSpPr>
            <a:spLocks noGrp="1" noRot="1" noChangeAspect="1" noChangeArrowheads="1" noTextEdit="1"/>
          </p:cNvSpPr>
          <p:nvPr>
            <p:ph type="sldImg"/>
          </p:nvPr>
        </p:nvSpPr>
        <p:spPr>
          <a:xfrm>
            <a:off x="304800" y="457200"/>
            <a:ext cx="6172200" cy="3657600"/>
          </a:xfrm>
          <a:ln/>
        </p:spPr>
      </p:sp>
      <p:sp>
        <p:nvSpPr>
          <p:cNvPr id="4001795" name="Rectangle 3">
            <a:extLst>
              <a:ext uri="{FF2B5EF4-FFF2-40B4-BE49-F238E27FC236}">
                <a16:creationId xmlns:a16="http://schemas.microsoft.com/office/drawing/2014/main" id="{1CD53377-808C-4C83-99F6-30CEFDE4EB20}"/>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E5BB079-E762-44CA-BEFC-1EA0A2EA36AC}"/>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E37F59CF-242B-486D-B0B9-564049121E39}"/>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A1882862-0EB4-422E-A4FB-FA0862980CA4}"/>
              </a:ext>
            </a:extLst>
          </p:cNvPr>
          <p:cNvSpPr>
            <a:spLocks noGrp="1" noChangeArrowheads="1"/>
          </p:cNvSpPr>
          <p:nvPr>
            <p:ph type="sldNum" sz="quarter" idx="5"/>
          </p:nvPr>
        </p:nvSpPr>
        <p:spPr>
          <a:ln/>
        </p:spPr>
        <p:txBody>
          <a:bodyPr/>
          <a:lstStyle/>
          <a:p>
            <a:fld id="{B5CB5D64-916F-42AC-A3CA-8D7584246496}" type="slidenum">
              <a:rPr lang="en-US" altLang="en-US"/>
              <a:pPr/>
              <a:t>54</a:t>
            </a:fld>
            <a:endParaRPr lang="en-US" altLang="en-US"/>
          </a:p>
        </p:txBody>
      </p:sp>
      <p:sp>
        <p:nvSpPr>
          <p:cNvPr id="4001794" name="Rectangle 2">
            <a:extLst>
              <a:ext uri="{FF2B5EF4-FFF2-40B4-BE49-F238E27FC236}">
                <a16:creationId xmlns:a16="http://schemas.microsoft.com/office/drawing/2014/main" id="{A601D1A6-878A-48CD-B8C4-5DD120FAFEBA}"/>
              </a:ext>
            </a:extLst>
          </p:cNvPr>
          <p:cNvSpPr>
            <a:spLocks noGrp="1" noRot="1" noChangeAspect="1" noChangeArrowheads="1" noTextEdit="1"/>
          </p:cNvSpPr>
          <p:nvPr>
            <p:ph type="sldImg"/>
          </p:nvPr>
        </p:nvSpPr>
        <p:spPr>
          <a:xfrm>
            <a:off x="339154" y="457200"/>
            <a:ext cx="6061646" cy="3410209"/>
          </a:xfrm>
          <a:ln/>
        </p:spPr>
      </p:sp>
      <p:sp>
        <p:nvSpPr>
          <p:cNvPr id="4001795" name="Rectangle 3">
            <a:extLst>
              <a:ext uri="{FF2B5EF4-FFF2-40B4-BE49-F238E27FC236}">
                <a16:creationId xmlns:a16="http://schemas.microsoft.com/office/drawing/2014/main" id="{1CD53377-808C-4C83-99F6-30CEFDE4EB20}"/>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3372128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637B6E9-850B-42BB-BD3E-7CD9A58696E4}"/>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423AD321-A6C7-4794-89DD-319E2E86B792}"/>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E0DB8631-1D6D-4447-86FC-6B7F590CE8BE}"/>
              </a:ext>
            </a:extLst>
          </p:cNvPr>
          <p:cNvSpPr>
            <a:spLocks noGrp="1" noChangeArrowheads="1"/>
          </p:cNvSpPr>
          <p:nvPr>
            <p:ph type="sldNum" sz="quarter" idx="5"/>
          </p:nvPr>
        </p:nvSpPr>
        <p:spPr>
          <a:ln/>
        </p:spPr>
        <p:txBody>
          <a:bodyPr/>
          <a:lstStyle/>
          <a:p>
            <a:fld id="{52F608EB-D66E-49B9-9883-DFD8FAE41CFD}" type="slidenum">
              <a:rPr lang="en-US" altLang="en-US"/>
              <a:pPr/>
              <a:t>55</a:t>
            </a:fld>
            <a:endParaRPr lang="en-US" altLang="en-US"/>
          </a:p>
        </p:txBody>
      </p:sp>
      <p:sp>
        <p:nvSpPr>
          <p:cNvPr id="4003842" name="Rectangle 2">
            <a:extLst>
              <a:ext uri="{FF2B5EF4-FFF2-40B4-BE49-F238E27FC236}">
                <a16:creationId xmlns:a16="http://schemas.microsoft.com/office/drawing/2014/main" id="{786C5FE9-DF45-432B-A1FB-5AEDE4B39FB3}"/>
              </a:ext>
            </a:extLst>
          </p:cNvPr>
          <p:cNvSpPr>
            <a:spLocks noGrp="1" noRot="1" noChangeAspect="1" noChangeArrowheads="1" noTextEdit="1"/>
          </p:cNvSpPr>
          <p:nvPr>
            <p:ph type="sldImg"/>
          </p:nvPr>
        </p:nvSpPr>
        <p:spPr>
          <a:xfrm>
            <a:off x="381000" y="533400"/>
            <a:ext cx="6172200" cy="3581400"/>
          </a:xfrm>
          <a:ln/>
        </p:spPr>
      </p:sp>
      <p:sp>
        <p:nvSpPr>
          <p:cNvPr id="4003843" name="Rectangle 3">
            <a:extLst>
              <a:ext uri="{FF2B5EF4-FFF2-40B4-BE49-F238E27FC236}">
                <a16:creationId xmlns:a16="http://schemas.microsoft.com/office/drawing/2014/main" id="{E2AA7E84-A2F6-4E0D-B3DD-E32E3F9A384A}"/>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60AAE20-610D-4468-82A0-4EAF326E7F6A}"/>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BA2D233B-1B4B-4D67-8C5C-09445B9852D7}"/>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1866C10E-23E2-4327-B2BB-D1228200CA2E}"/>
              </a:ext>
            </a:extLst>
          </p:cNvPr>
          <p:cNvSpPr>
            <a:spLocks noGrp="1" noChangeArrowheads="1"/>
          </p:cNvSpPr>
          <p:nvPr>
            <p:ph type="sldNum" sz="quarter" idx="5"/>
          </p:nvPr>
        </p:nvSpPr>
        <p:spPr>
          <a:ln/>
        </p:spPr>
        <p:txBody>
          <a:bodyPr/>
          <a:lstStyle/>
          <a:p>
            <a:fld id="{844C0EA9-8A29-49FA-BA38-B6B34E9B4AB0}" type="slidenum">
              <a:rPr lang="en-US" altLang="en-US"/>
              <a:pPr/>
              <a:t>56</a:t>
            </a:fld>
            <a:endParaRPr lang="en-US" altLang="en-US"/>
          </a:p>
        </p:txBody>
      </p:sp>
      <p:sp>
        <p:nvSpPr>
          <p:cNvPr id="4020226" name="Rectangle 2">
            <a:extLst>
              <a:ext uri="{FF2B5EF4-FFF2-40B4-BE49-F238E27FC236}">
                <a16:creationId xmlns:a16="http://schemas.microsoft.com/office/drawing/2014/main" id="{7186222D-17B1-45C0-A595-984A28F25B69}"/>
              </a:ext>
            </a:extLst>
          </p:cNvPr>
          <p:cNvSpPr>
            <a:spLocks noGrp="1" noRot="1" noChangeAspect="1" noChangeArrowheads="1" noTextEdit="1"/>
          </p:cNvSpPr>
          <p:nvPr>
            <p:ph type="sldImg"/>
          </p:nvPr>
        </p:nvSpPr>
        <p:spPr>
          <a:xfrm>
            <a:off x="304800" y="609600"/>
            <a:ext cx="6096000" cy="3505200"/>
          </a:xfrm>
          <a:ln/>
        </p:spPr>
      </p:sp>
      <p:sp>
        <p:nvSpPr>
          <p:cNvPr id="4020227" name="Rectangle 3">
            <a:extLst>
              <a:ext uri="{FF2B5EF4-FFF2-40B4-BE49-F238E27FC236}">
                <a16:creationId xmlns:a16="http://schemas.microsoft.com/office/drawing/2014/main" id="{5228159C-FE45-4B92-B23B-6B77701FED9E}"/>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A70E726-B770-409A-96E2-3CEF5F5E9EF1}"/>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7AE0A0DF-9B69-4BF6-9CF6-6C69239DB3CB}"/>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7D58B4F6-0A0B-475D-860D-E946CA320D14}"/>
              </a:ext>
            </a:extLst>
          </p:cNvPr>
          <p:cNvSpPr>
            <a:spLocks noGrp="1" noChangeArrowheads="1"/>
          </p:cNvSpPr>
          <p:nvPr>
            <p:ph type="sldNum" sz="quarter" idx="5"/>
          </p:nvPr>
        </p:nvSpPr>
        <p:spPr>
          <a:ln/>
        </p:spPr>
        <p:txBody>
          <a:bodyPr/>
          <a:lstStyle/>
          <a:p>
            <a:fld id="{C6D0B86A-37E3-4FC2-BD30-C948DFEA006F}" type="slidenum">
              <a:rPr lang="en-US" altLang="en-US"/>
              <a:pPr/>
              <a:t>57</a:t>
            </a:fld>
            <a:endParaRPr lang="en-US" altLang="en-US"/>
          </a:p>
        </p:txBody>
      </p:sp>
      <p:sp>
        <p:nvSpPr>
          <p:cNvPr id="4024322" name="Rectangle 2">
            <a:extLst>
              <a:ext uri="{FF2B5EF4-FFF2-40B4-BE49-F238E27FC236}">
                <a16:creationId xmlns:a16="http://schemas.microsoft.com/office/drawing/2014/main" id="{F217BB29-2C3E-43A9-9C93-A0FAD0873362}"/>
              </a:ext>
            </a:extLst>
          </p:cNvPr>
          <p:cNvSpPr>
            <a:spLocks noGrp="1" noRot="1" noChangeAspect="1" noChangeArrowheads="1" noTextEdit="1"/>
          </p:cNvSpPr>
          <p:nvPr>
            <p:ph type="sldImg"/>
          </p:nvPr>
        </p:nvSpPr>
        <p:spPr>
          <a:xfrm>
            <a:off x="276225" y="609600"/>
            <a:ext cx="6229350" cy="3505200"/>
          </a:xfrm>
          <a:ln/>
        </p:spPr>
      </p:sp>
      <p:sp>
        <p:nvSpPr>
          <p:cNvPr id="4024323" name="Rectangle 3">
            <a:extLst>
              <a:ext uri="{FF2B5EF4-FFF2-40B4-BE49-F238E27FC236}">
                <a16:creationId xmlns:a16="http://schemas.microsoft.com/office/drawing/2014/main" id="{08CCB6BD-766B-4E88-A4BF-BB2A01216D57}"/>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https://www.chabad.org/library/article_cdo/aid/705353/jewish/The-Shema.htm   </a:t>
            </a:r>
            <a:r>
              <a:rPr lang="en-US" dirty="0"/>
              <a:t>Modified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856071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15912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CDCD5D1-8C8A-46B6-9B58-41FD1E6F0384}"/>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E05820AF-DB3F-48DE-B057-FFB81E265282}"/>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11DF920D-F8D2-488B-B05F-A5086867B6FB}"/>
              </a:ext>
            </a:extLst>
          </p:cNvPr>
          <p:cNvSpPr>
            <a:spLocks noGrp="1" noChangeArrowheads="1"/>
          </p:cNvSpPr>
          <p:nvPr>
            <p:ph type="sldNum" sz="quarter" idx="5"/>
          </p:nvPr>
        </p:nvSpPr>
        <p:spPr>
          <a:ln/>
        </p:spPr>
        <p:txBody>
          <a:bodyPr/>
          <a:lstStyle/>
          <a:p>
            <a:fld id="{4532622B-6E9F-48B9-ADAE-7788E2335493}" type="slidenum">
              <a:rPr lang="en-US" altLang="en-US"/>
              <a:pPr/>
              <a:t>6</a:t>
            </a:fld>
            <a:endParaRPr lang="en-US" altLang="en-US"/>
          </a:p>
        </p:txBody>
      </p:sp>
      <p:sp>
        <p:nvSpPr>
          <p:cNvPr id="3922946" name="Rectangle 2">
            <a:extLst>
              <a:ext uri="{FF2B5EF4-FFF2-40B4-BE49-F238E27FC236}">
                <a16:creationId xmlns:a16="http://schemas.microsoft.com/office/drawing/2014/main" id="{208AEAC1-F2B6-4AD9-9915-7358D74D5C6C}"/>
              </a:ext>
            </a:extLst>
          </p:cNvPr>
          <p:cNvSpPr>
            <a:spLocks noGrp="1" noRot="1" noChangeAspect="1" noChangeArrowheads="1" noTextEdit="1"/>
          </p:cNvSpPr>
          <p:nvPr>
            <p:ph type="sldImg"/>
          </p:nvPr>
        </p:nvSpPr>
        <p:spPr>
          <a:xfrm>
            <a:off x="457200" y="383424"/>
            <a:ext cx="6172200" cy="3635088"/>
          </a:xfrm>
          <a:ln/>
        </p:spPr>
      </p:sp>
      <p:sp>
        <p:nvSpPr>
          <p:cNvPr id="3922947" name="Rectangle 3">
            <a:extLst>
              <a:ext uri="{FF2B5EF4-FFF2-40B4-BE49-F238E27FC236}">
                <a16:creationId xmlns:a16="http://schemas.microsoft.com/office/drawing/2014/main" id="{1EDFC028-AD56-47ED-B449-0A4FE8C779BC}"/>
              </a:ext>
            </a:extLst>
          </p:cNvPr>
          <p:cNvSpPr>
            <a:spLocks noGrp="1" noChangeArrowheads="1"/>
          </p:cNvSpPr>
          <p:nvPr>
            <p:ph type="body" idx="1"/>
          </p:nvPr>
        </p:nvSpPr>
        <p:spPr>
          <a:xfrm>
            <a:off x="152400" y="4183063"/>
            <a:ext cx="6577013" cy="4957762"/>
          </a:xfrm>
        </p:spPr>
        <p:txBody>
          <a:bodyPr/>
          <a:lstStyle/>
          <a:p>
            <a:endParaRPr lang="en-US" altLang="en-US"/>
          </a:p>
        </p:txBody>
      </p:sp>
    </p:spTree>
    <p:extLst>
      <p:ext uri="{BB962C8B-B14F-4D97-AF65-F5344CB8AC3E}">
        <p14:creationId xmlns:p14="http://schemas.microsoft.com/office/powerpoint/2010/main" val="23840536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613848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https://www.charismanews.com/opinion/heres-the-deal/88404-larry-tomczak-discover-these-15-fasting-benefits-for-miraculous-breakthrough?utm_source=Charisma%20News%20Daily&amp;utm_medium=email&amp;utm_content=subscriber_id:5160390&amp;utm_campaign=CNO%20daily%20-%202022-02-18</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8702145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https://www.charismanews.com/opinion/heres-the-deal/88404-larry-tomczak-discover-these-15-fasting-benefits-for-miraculous-breakthrough?utm_source=Charisma%20News%20Daily&amp;utm_medium=email&amp;utm_content=subscriber_id:5160390&amp;utm_campaign=CNO%20daily%20-%202022-02-18</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040501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https://www.charismanews.com/opinion/heres-the-deal/88404-larry-tomczak-discover-these-15-fasting-benefits-for-miraculous-breakthrough?utm_source=Charisma%20News%20Daily&amp;utm_medium=email&amp;utm_content=subscriber_id:5160390&amp;utm_campaign=CNO%20daily%20-%202022-02-18</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845671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8965223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469718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8514596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https://www.frc.org/get.cfm?i=WA22B38&amp;f=WU22B13&amp;utm_medium=email&amp;utm_source=washingtonupdate&amp;utm_campaign=wa22b38</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8442764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8417787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32507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177" y="748496"/>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605574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9858730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6169539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2942494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https://www.charismanews.com/opinion/88401-when-god-couldn-t-find-enough-bold-pastors-he-called-the-truckers</a:t>
            </a:r>
            <a:endParaRPr lang="en-US" sz="1050" dirty="0"/>
          </a:p>
          <a:p>
            <a:endParaRPr lang="en-US" sz="1050" dirty="0"/>
          </a:p>
          <a:p>
            <a:r>
              <a:rPr lang="en-US" dirty="0"/>
              <a:t>Next one I read from Jim </a:t>
            </a:r>
            <a:r>
              <a:rPr lang="en-US" dirty="0" err="1"/>
              <a:t>Garlow</a:t>
            </a:r>
            <a:r>
              <a:rPr lang="en-US" dirty="0"/>
              <a:t> with a bit of a disclaimer.   Some will be offended, some will love.</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9868563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116649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3578875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023514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37118391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a:p>
            <a:r>
              <a:rPr lang="en-US" dirty="0">
                <a:solidFill>
                  <a:srgbClr val="0C1527"/>
                </a:solidFill>
                <a:hlinkClick r:id="rId3">
                  <a:extLst>
                    <a:ext uri="{A12FA001-AC4F-418D-AE19-62706E023703}">
                      <ahyp:hlinkClr xmlns:ahyp="http://schemas.microsoft.com/office/drawing/2018/hyperlinkcolor" val="tx"/>
                    </a:ext>
                  </a:extLst>
                </a:hlinkClick>
              </a:rPr>
              <a:t>Interview with </a:t>
            </a:r>
            <a:r>
              <a:rPr lang="en-US" dirty="0" err="1">
                <a:solidFill>
                  <a:srgbClr val="0C1527"/>
                </a:solidFill>
              </a:rPr>
              <a:t>Faytene</a:t>
            </a:r>
            <a:r>
              <a:rPr lang="en-US" dirty="0">
                <a:solidFill>
                  <a:srgbClr val="0C1527"/>
                </a:solidFill>
              </a:rPr>
              <a:t> </a:t>
            </a:r>
            <a:r>
              <a:rPr lang="en-US" dirty="0" err="1">
                <a:solidFill>
                  <a:srgbClr val="0C1527"/>
                </a:solidFill>
              </a:rPr>
              <a:t>Grasseschi</a:t>
            </a:r>
            <a:endParaRPr lang="en-US" dirty="0">
              <a:solidFill>
                <a:srgbClr val="0C1527"/>
              </a:solidFill>
            </a:endParaRPr>
          </a:p>
          <a:p>
            <a:r>
              <a:rPr lang="en-US" b="0" i="0" dirty="0">
                <a:solidFill>
                  <a:srgbClr val="1155CC"/>
                </a:solidFill>
                <a:effectLst/>
                <a:latin typeface="Arial" panose="020B0604020202020204" pitchFamily="34" charset="0"/>
                <a:hlinkClick r:id="rId3"/>
              </a:rPr>
              <a:t>https://app.videosquirrel.app/watch/2081</a:t>
            </a:r>
            <a:endParaRPr lang="en-US" dirty="0"/>
          </a:p>
          <a:p>
            <a:r>
              <a:rPr lang="en-US" b="0" i="0" dirty="0">
                <a:solidFill>
                  <a:srgbClr val="0C1527"/>
                </a:solidFill>
                <a:effectLst/>
              </a:rPr>
              <a:t>Fifty-nine percent of Americans support the convoy's crusade, a new Rasmussen Report announces -- including 42 percent who "</a:t>
            </a:r>
            <a:r>
              <a:rPr lang="en-US" dirty="0">
                <a:solidFill>
                  <a:srgbClr val="266FE2"/>
                </a:solidFill>
              </a:rPr>
              <a:t>strongly support</a:t>
            </a:r>
            <a:r>
              <a:rPr lang="en-US" b="0" i="0" dirty="0">
                <a:solidFill>
                  <a:srgbClr val="0C1527"/>
                </a:solidFill>
                <a:effectLst/>
              </a:rPr>
              <a:t>" it. Oh, and in case the AP was wondering, that includes "majorities of every racial category -- 55 percent of whites, 55 percent of black voters, and 70 percent of other minorities.“</a:t>
            </a:r>
          </a:p>
          <a:p>
            <a:r>
              <a:rPr lang="en-US" sz="1050" dirty="0"/>
              <a:t>https://www.frc.org/get.cfm?i=WA22B39&amp;f=WU22B14&amp;utm_medium=email&amp;utm_source=washingtonupdate&amp;utm_campaign=wa22b39</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9605599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32688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7541600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5504730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https://www.charismanews.com/opinion/88401-when-god-couldn-t-find-enough-bold-pastors-he-called-the-truckers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2032338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41301073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8219899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4143745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8242016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4723655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601B66-0F6C-4160-B46E-0C4D82D38323}"/>
              </a:ext>
            </a:extLst>
          </p:cNvPr>
          <p:cNvSpPr>
            <a:spLocks noGrp="1" noChangeArrowheads="1"/>
          </p:cNvSpPr>
          <p:nvPr>
            <p:ph type="hdr" sz="quarter"/>
          </p:nvPr>
        </p:nvSpPr>
        <p:spPr>
          <a:ln/>
        </p:spPr>
        <p:txBody>
          <a:bodyPr/>
          <a:lstStyle/>
          <a:p>
            <a:r>
              <a:rPr lang="en-US" altLang="en-US"/>
              <a:t>Letter to the Messianic Jews a 11.01-03 Trusting, the Foundation.</a:t>
            </a:r>
          </a:p>
        </p:txBody>
      </p:sp>
      <p:sp>
        <p:nvSpPr>
          <p:cNvPr id="5" name="Rectangle 3">
            <a:extLst>
              <a:ext uri="{FF2B5EF4-FFF2-40B4-BE49-F238E27FC236}">
                <a16:creationId xmlns:a16="http://schemas.microsoft.com/office/drawing/2014/main" id="{4CBD70AC-295F-4A7F-BA9F-B8F2E6F98E0A}"/>
              </a:ext>
            </a:extLst>
          </p:cNvPr>
          <p:cNvSpPr>
            <a:spLocks noGrp="1" noChangeArrowheads="1"/>
          </p:cNvSpPr>
          <p:nvPr>
            <p:ph type="dt" idx="1"/>
          </p:nvPr>
        </p:nvSpPr>
        <p:spPr>
          <a:ln/>
        </p:spPr>
        <p:txBody>
          <a:bodyPr/>
          <a:lstStyle/>
          <a:p>
            <a:r>
              <a:rPr lang="en-US" altLang="en-US"/>
              <a:t>Feb 19, 2022</a:t>
            </a:r>
          </a:p>
        </p:txBody>
      </p:sp>
      <p:sp>
        <p:nvSpPr>
          <p:cNvPr id="6" name="Rectangle 7">
            <a:extLst>
              <a:ext uri="{FF2B5EF4-FFF2-40B4-BE49-F238E27FC236}">
                <a16:creationId xmlns:a16="http://schemas.microsoft.com/office/drawing/2014/main" id="{D10B5D57-17A0-4590-B6AA-95D1E5E47D52}"/>
              </a:ext>
            </a:extLst>
          </p:cNvPr>
          <p:cNvSpPr>
            <a:spLocks noGrp="1" noChangeArrowheads="1"/>
          </p:cNvSpPr>
          <p:nvPr>
            <p:ph type="sldNum" sz="quarter" idx="5"/>
          </p:nvPr>
        </p:nvSpPr>
        <p:spPr>
          <a:ln/>
        </p:spPr>
        <p:txBody>
          <a:bodyPr/>
          <a:lstStyle/>
          <a:p>
            <a:fld id="{09A59322-4654-4177-9D64-3290E9B628A0}" type="slidenum">
              <a:rPr lang="en-US" altLang="en-US"/>
              <a:pPr/>
              <a:t>87</a:t>
            </a:fld>
            <a:endParaRPr lang="en-US" altLang="en-US"/>
          </a:p>
        </p:txBody>
      </p:sp>
      <p:sp>
        <p:nvSpPr>
          <p:cNvPr id="4016130" name="Rectangle 2">
            <a:extLst>
              <a:ext uri="{FF2B5EF4-FFF2-40B4-BE49-F238E27FC236}">
                <a16:creationId xmlns:a16="http://schemas.microsoft.com/office/drawing/2014/main" id="{C4F2A978-EF49-4B3C-AD88-02EE2C88FB6F}"/>
              </a:ext>
            </a:extLst>
          </p:cNvPr>
          <p:cNvSpPr>
            <a:spLocks noGrp="1" noRot="1" noChangeAspect="1" noChangeArrowheads="1" noTextEdit="1"/>
          </p:cNvSpPr>
          <p:nvPr>
            <p:ph type="sldImg"/>
          </p:nvPr>
        </p:nvSpPr>
        <p:spPr>
          <a:xfrm>
            <a:off x="457200" y="609600"/>
            <a:ext cx="5867400" cy="3491089"/>
          </a:xfrm>
          <a:ln/>
        </p:spPr>
      </p:sp>
      <p:sp>
        <p:nvSpPr>
          <p:cNvPr id="4016131" name="Rectangle 3">
            <a:extLst>
              <a:ext uri="{FF2B5EF4-FFF2-40B4-BE49-F238E27FC236}">
                <a16:creationId xmlns:a16="http://schemas.microsoft.com/office/drawing/2014/main" id="{55246E4B-C6B9-472D-8744-8A3D16626897}"/>
              </a:ext>
            </a:extLst>
          </p:cNvPr>
          <p:cNvSpPr>
            <a:spLocks noGrp="1" noChangeArrowheads="1"/>
          </p:cNvSpPr>
          <p:nvPr>
            <p:ph type="body" idx="1"/>
          </p:nvPr>
        </p:nvSpPr>
        <p:spPr>
          <a:xfrm>
            <a:off x="152400" y="4114800"/>
            <a:ext cx="6553200" cy="4876800"/>
          </a:xfrm>
        </p:spPr>
        <p:txBody>
          <a:bodyPr/>
          <a:lstStyle/>
          <a:p>
            <a:r>
              <a:rPr lang="en-US" altLang="en-US" dirty="0">
                <a:sym typeface="Wingdings" panose="05000000000000000000" pitchFamily="2" charset="2"/>
              </a:rPr>
              <a:t>.</a:t>
            </a:r>
            <a:endParaRPr lang="en-US"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30018940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32660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https://youtu.be/8wDVwwuBAss</a:t>
            </a:r>
          </a:p>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6661928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see through the walls…</a:t>
            </a:r>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4698319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06670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2197525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11.01-03 Trusting, the Foundation.</a:t>
            </a:r>
          </a:p>
        </p:txBody>
      </p:sp>
      <p:sp>
        <p:nvSpPr>
          <p:cNvPr id="5" name="Date Placeholder 4"/>
          <p:cNvSpPr>
            <a:spLocks noGrp="1"/>
          </p:cNvSpPr>
          <p:nvPr>
            <p:ph type="dt" idx="1"/>
          </p:nvPr>
        </p:nvSpPr>
        <p:spPr/>
        <p:txBody>
          <a:bodyPr/>
          <a:lstStyle/>
          <a:p>
            <a:r>
              <a:rPr lang="en-US" altLang="en-US"/>
              <a:t>Feb 19, 2022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2/19/2022</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2022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future is like that.</a:t>
            </a:r>
          </a:p>
          <a:p>
            <a:pPr marL="0" indent="0">
              <a:buNone/>
            </a:pPr>
            <a:r>
              <a:rPr lang="en-US" sz="4000" dirty="0"/>
              <a:t>We don’t know what’s coming, what’s on the other side of the wall of time.</a:t>
            </a:r>
          </a:p>
          <a:p>
            <a:pPr marL="0" indent="0">
              <a:buNone/>
            </a:pPr>
            <a:endParaRPr lang="en-US" sz="4000" dirty="0"/>
          </a:p>
        </p:txBody>
      </p:sp>
    </p:spTree>
    <p:extLst>
      <p:ext uri="{BB962C8B-B14F-4D97-AF65-F5344CB8AC3E}">
        <p14:creationId xmlns:p14="http://schemas.microsoft.com/office/powerpoint/2010/main" val="392491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present is like that.</a:t>
            </a:r>
          </a:p>
          <a:p>
            <a:r>
              <a:rPr lang="en-US" sz="4000" dirty="0"/>
              <a:t>We don’t know WHY things are happening, what purpose.</a:t>
            </a:r>
          </a:p>
          <a:p>
            <a:r>
              <a:rPr lang="en-US" sz="4000" dirty="0"/>
              <a:t>We don’t know what is in people’s minds; why people do what they do, or how to love them in a way that will be received.</a:t>
            </a:r>
          </a:p>
          <a:p>
            <a:pPr marL="0" indent="0">
              <a:buNone/>
            </a:pPr>
            <a:endParaRPr lang="en-US" sz="4000" dirty="0"/>
          </a:p>
        </p:txBody>
      </p:sp>
    </p:spTree>
    <p:extLst>
      <p:ext uri="{BB962C8B-B14F-4D97-AF65-F5344CB8AC3E}">
        <p14:creationId xmlns:p14="http://schemas.microsoft.com/office/powerpoint/2010/main" val="379975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MJ 10 closes with the exhortation:</a:t>
            </a:r>
          </a:p>
          <a:p>
            <a:pPr marL="0" indent="0">
              <a:buNone/>
            </a:pPr>
            <a:r>
              <a:rPr lang="en-US" sz="4000" dirty="0"/>
              <a:t>So don’t throw away that courage of yours, which carries with it such a great reward. For you need to hold out; so that, by having done what God wills, you may receive what he has promised… </a:t>
            </a:r>
            <a:r>
              <a:rPr lang="en-US" sz="4000" u="sng" dirty="0">
                <a:solidFill>
                  <a:srgbClr val="FFFF99"/>
                </a:solidFill>
              </a:rPr>
              <a:t>The person who is righteous will live his life by trusting.</a:t>
            </a:r>
          </a:p>
        </p:txBody>
      </p:sp>
    </p:spTree>
    <p:extLst>
      <p:ext uri="{BB962C8B-B14F-4D97-AF65-F5344CB8AC3E}">
        <p14:creationId xmlns:p14="http://schemas.microsoft.com/office/powerpoint/2010/main" val="199208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Hebrew/Tanakhic source:</a:t>
            </a:r>
          </a:p>
          <a:p>
            <a:pPr marL="0" indent="0">
              <a:buNone/>
            </a:pPr>
            <a:r>
              <a:rPr lang="en-US" sz="3600" baseline="30000" dirty="0" err="1"/>
              <a:t>Hab</a:t>
            </a:r>
            <a:r>
              <a:rPr lang="en-US" sz="3600" baseline="30000" dirty="0"/>
              <a:t> 2.2.4 </a:t>
            </a:r>
            <a:r>
              <a:rPr lang="en-US" sz="4000" dirty="0">
                <a:solidFill>
                  <a:srgbClr val="FFFF99"/>
                </a:solidFill>
              </a:rPr>
              <a:t>“the righteous shall live by </a:t>
            </a:r>
            <a:r>
              <a:rPr lang="en-US" sz="4000" i="1" dirty="0">
                <a:solidFill>
                  <a:srgbClr val="FFFF99"/>
                </a:solidFill>
              </a:rPr>
              <a:t>Emunah </a:t>
            </a:r>
            <a:r>
              <a:rPr lang="he-IL" sz="4800" b="1" dirty="0">
                <a:solidFill>
                  <a:srgbClr val="FFFF99"/>
                </a:solidFill>
                <a:latin typeface="David" panose="020E0502060401010101" pitchFamily="34" charset="-79"/>
                <a:cs typeface="David" panose="020E0502060401010101" pitchFamily="34" charset="-79"/>
              </a:rPr>
              <a:t>אמונה</a:t>
            </a:r>
            <a:r>
              <a:rPr lang="en-US" sz="48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Faith.”</a:t>
            </a:r>
          </a:p>
          <a:p>
            <a:pPr marL="0" indent="0" algn="ctr" rtl="1">
              <a:buNone/>
            </a:pPr>
            <a:r>
              <a:rPr lang="he-IL" sz="4400" b="1" dirty="0">
                <a:latin typeface="David" panose="020E0502060401010101" pitchFamily="34" charset="-79"/>
                <a:cs typeface="David" panose="020E0502060401010101" pitchFamily="34" charset="-79"/>
              </a:rPr>
              <a:t>צַדִּיק בֶּאֱמוּנָתוֹ יִחְיֶה.</a:t>
            </a:r>
            <a:endParaRPr lang="en-US" sz="4400" b="1" dirty="0">
              <a:latin typeface="David" panose="020E0502060401010101" pitchFamily="34" charset="-79"/>
              <a:cs typeface="David" panose="020E0502060401010101" pitchFamily="34" charset="-79"/>
            </a:endParaRPr>
          </a:p>
          <a:p>
            <a:pPr marL="0" indent="0" algn="ctr" rtl="1">
              <a:buNone/>
            </a:pPr>
            <a:r>
              <a:rPr lang="en-US" sz="4000" i="1" dirty="0" err="1"/>
              <a:t>Tsa</a:t>
            </a:r>
            <a:r>
              <a:rPr lang="en-US" sz="4000" i="1" u="sng" dirty="0" err="1"/>
              <a:t>deek</a:t>
            </a:r>
            <a:r>
              <a:rPr lang="en-US" sz="4000" i="1" dirty="0"/>
              <a:t> </a:t>
            </a:r>
            <a:r>
              <a:rPr lang="en-US" sz="4000" i="1" dirty="0" err="1"/>
              <a:t>beh-emuna</a:t>
            </a:r>
            <a:r>
              <a:rPr lang="en-US" sz="4000" i="1" u="sng" dirty="0" err="1"/>
              <a:t>to</a:t>
            </a:r>
            <a:r>
              <a:rPr lang="en-US" sz="4000" i="1" dirty="0"/>
              <a:t> </a:t>
            </a:r>
            <a:r>
              <a:rPr lang="en-US" sz="4000" i="1" dirty="0" err="1"/>
              <a:t>yikh</a:t>
            </a:r>
            <a:r>
              <a:rPr lang="en-US" sz="4000" i="1" u="sng" dirty="0" err="1"/>
              <a:t>yeh</a:t>
            </a:r>
            <a:endParaRPr lang="en-US" sz="4000" i="1" u="sng" dirty="0"/>
          </a:p>
          <a:p>
            <a:pPr marL="0" indent="0" algn="ctr" rtl="1">
              <a:buNone/>
            </a:pPr>
            <a:r>
              <a:rPr lang="en-US" sz="4000" u="sng" dirty="0">
                <a:solidFill>
                  <a:srgbClr val="FFFF99"/>
                </a:solidFill>
              </a:rPr>
              <a:t>Faith</a:t>
            </a:r>
            <a:r>
              <a:rPr lang="en-US" sz="4000" dirty="0"/>
              <a:t> is G-d’s mode for us to see into life: past, present, future.</a:t>
            </a:r>
          </a:p>
          <a:p>
            <a:pPr marL="0" indent="0" algn="ctr" rtl="1">
              <a:buNone/>
            </a:pPr>
            <a:endParaRPr lang="en-US" sz="4000" i="1" u="sng" dirty="0"/>
          </a:p>
        </p:txBody>
      </p:sp>
    </p:spTree>
    <p:extLst>
      <p:ext uri="{BB962C8B-B14F-4D97-AF65-F5344CB8AC3E}">
        <p14:creationId xmlns:p14="http://schemas.microsoft.com/office/powerpoint/2010/main" val="334167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Ro.1.16-17</a:t>
            </a:r>
            <a:r>
              <a:rPr lang="en-US" sz="4000" dirty="0"/>
              <a:t> For in it [the message of Yeshua] is revealed how God makes people righteous in his sight; and from beginning to end it is through trust — as the Tanakh puts it, </a:t>
            </a:r>
            <a:r>
              <a:rPr lang="en-US" sz="4000" dirty="0">
                <a:solidFill>
                  <a:srgbClr val="FFFF99"/>
                </a:solidFill>
              </a:rPr>
              <a:t>“But the person who is righteous will live his life by trust.”</a:t>
            </a:r>
          </a:p>
        </p:txBody>
      </p:sp>
    </p:spTree>
    <p:extLst>
      <p:ext uri="{BB962C8B-B14F-4D97-AF65-F5344CB8AC3E}">
        <p14:creationId xmlns:p14="http://schemas.microsoft.com/office/powerpoint/2010/main" val="84187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Gal 3.10-11 </a:t>
            </a:r>
            <a:r>
              <a:rPr lang="en-US" sz="4600" dirty="0"/>
              <a:t>For all who rely on the deeds of Torah are under a curse—for the Scriptures say, “Cursed is everyone who does not keep doing everything written in the scroll of the Torah.” It is clear that no one is set right before God by Torah, for </a:t>
            </a:r>
            <a:r>
              <a:rPr lang="en-US" sz="4600" dirty="0">
                <a:solidFill>
                  <a:srgbClr val="FFFF99"/>
                </a:solidFill>
              </a:rPr>
              <a:t>“the righteous shall live by </a:t>
            </a:r>
            <a:r>
              <a:rPr lang="en-US" sz="4600" i="1" dirty="0">
                <a:solidFill>
                  <a:srgbClr val="FFFF99"/>
                </a:solidFill>
              </a:rPr>
              <a:t>Emunah </a:t>
            </a:r>
            <a:r>
              <a:rPr lang="he-IL" sz="5100" b="1" dirty="0">
                <a:solidFill>
                  <a:srgbClr val="FFFF99"/>
                </a:solidFill>
                <a:latin typeface="David" panose="020E0502060401010101" pitchFamily="34" charset="-79"/>
                <a:cs typeface="David" panose="020E0502060401010101" pitchFamily="34" charset="-79"/>
              </a:rPr>
              <a:t>אמונה</a:t>
            </a:r>
            <a:r>
              <a:rPr lang="en-US" sz="5100" b="1" dirty="0">
                <a:solidFill>
                  <a:srgbClr val="FFFF99"/>
                </a:solidFill>
                <a:latin typeface="David" panose="020E0502060401010101" pitchFamily="34" charset="-79"/>
                <a:cs typeface="David" panose="020E0502060401010101" pitchFamily="34" charset="-79"/>
              </a:rPr>
              <a:t> </a:t>
            </a:r>
            <a:r>
              <a:rPr lang="en-US" sz="4600" dirty="0">
                <a:solidFill>
                  <a:srgbClr val="FFFF99"/>
                </a:solidFill>
              </a:rPr>
              <a:t>Faith.”</a:t>
            </a:r>
            <a:endParaRPr lang="en-US" sz="4000" dirty="0">
              <a:solidFill>
                <a:srgbClr val="FFFF99"/>
              </a:solidFill>
            </a:endParaRPr>
          </a:p>
        </p:txBody>
      </p:sp>
    </p:spTree>
    <p:extLst>
      <p:ext uri="{BB962C8B-B14F-4D97-AF65-F5344CB8AC3E}">
        <p14:creationId xmlns:p14="http://schemas.microsoft.com/office/powerpoint/2010/main" val="172853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3AA9BE33-EF5B-4F95-B4DB-4AC38F3A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693686-A2AC-405F-9407-A794EC5CBB73}"/>
              </a:ext>
            </a:extLst>
          </p:cNvPr>
          <p:cNvSpPr txBox="1"/>
          <p:nvPr/>
        </p:nvSpPr>
        <p:spPr>
          <a:xfrm>
            <a:off x="2590800" y="3181350"/>
            <a:ext cx="152400" cy="707886"/>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1010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Mes</a:t>
            </a:r>
            <a:r>
              <a:rPr lang="en-US" sz="4000" baseline="30000" dirty="0"/>
              <a:t> Jews/Hebrews 11.01-03 </a:t>
            </a:r>
            <a:r>
              <a:rPr lang="en-US" sz="4000" dirty="0"/>
              <a:t>Now faith is the substance of things hoped for, the evidence of realities not seen. For by it the elders received commendation.  By faith we understand that the universe was created by the word of God, so that what is seen did not come from anything visible.</a:t>
            </a:r>
            <a:endParaRPr lang="en-US" sz="6600" dirty="0"/>
          </a:p>
        </p:txBody>
      </p:sp>
    </p:spTree>
    <p:extLst>
      <p:ext uri="{BB962C8B-B14F-4D97-AF65-F5344CB8AC3E}">
        <p14:creationId xmlns:p14="http://schemas.microsoft.com/office/powerpoint/2010/main" val="258880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“The righteous shall live by </a:t>
            </a:r>
            <a:r>
              <a:rPr lang="en-US" sz="4000" i="1" dirty="0">
                <a:solidFill>
                  <a:srgbClr val="FFFF99"/>
                </a:solidFill>
              </a:rPr>
              <a:t>Emunah </a:t>
            </a:r>
            <a:r>
              <a:rPr lang="he-IL" sz="4800" b="1" dirty="0">
                <a:solidFill>
                  <a:srgbClr val="FFFF99"/>
                </a:solidFill>
                <a:latin typeface="David" panose="020E0502060401010101" pitchFamily="34" charset="-79"/>
                <a:cs typeface="David" panose="020E0502060401010101" pitchFamily="34" charset="-79"/>
              </a:rPr>
              <a:t>אמונה</a:t>
            </a:r>
            <a:r>
              <a:rPr lang="en-US" sz="48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Faith.”</a:t>
            </a:r>
          </a:p>
          <a:p>
            <a:pPr marL="0" indent="0" algn="ctr" rtl="1">
              <a:buNone/>
            </a:pPr>
            <a:r>
              <a:rPr lang="he-IL" sz="4400" b="1" dirty="0">
                <a:latin typeface="David" panose="020E0502060401010101" pitchFamily="34" charset="-79"/>
                <a:cs typeface="David" panose="020E0502060401010101" pitchFamily="34" charset="-79"/>
              </a:rPr>
              <a:t>צַדִּיק בֶּאֱמוּנָתוֹ יִחְיֶה.</a:t>
            </a:r>
            <a:endParaRPr lang="en-US" sz="4400" b="1" dirty="0">
              <a:latin typeface="David" panose="020E0502060401010101" pitchFamily="34" charset="-79"/>
              <a:cs typeface="David" panose="020E0502060401010101" pitchFamily="34" charset="-79"/>
            </a:endParaRPr>
          </a:p>
          <a:p>
            <a:pPr marL="0" indent="0" algn="ctr" rtl="1">
              <a:buNone/>
            </a:pPr>
            <a:r>
              <a:rPr lang="en-US" sz="4000" i="1" dirty="0" err="1"/>
              <a:t>Tsa</a:t>
            </a:r>
            <a:r>
              <a:rPr lang="en-US" sz="4000" i="1" u="sng" dirty="0" err="1"/>
              <a:t>deek</a:t>
            </a:r>
            <a:r>
              <a:rPr lang="en-US" sz="4000" i="1" dirty="0"/>
              <a:t> </a:t>
            </a:r>
            <a:r>
              <a:rPr lang="en-US" sz="4000" i="1" dirty="0" err="1"/>
              <a:t>beh-emuna</a:t>
            </a:r>
            <a:r>
              <a:rPr lang="en-US" sz="4000" i="1" u="sng" dirty="0" err="1"/>
              <a:t>to</a:t>
            </a:r>
            <a:r>
              <a:rPr lang="en-US" sz="4000" i="1" dirty="0"/>
              <a:t> </a:t>
            </a:r>
            <a:r>
              <a:rPr lang="en-US" sz="4000" i="1" dirty="0" err="1"/>
              <a:t>yikh</a:t>
            </a:r>
            <a:r>
              <a:rPr lang="en-US" sz="4000" i="1" u="sng" dirty="0" err="1"/>
              <a:t>yeh</a:t>
            </a:r>
            <a:endParaRPr lang="en-US" sz="4000" i="1" u="sng" dirty="0"/>
          </a:p>
          <a:p>
            <a:pPr marL="0" indent="0" rtl="1">
              <a:buNone/>
            </a:pPr>
            <a:endParaRPr lang="en-US" sz="4000" i="1" u="sng" dirty="0"/>
          </a:p>
        </p:txBody>
      </p:sp>
    </p:spTree>
    <p:extLst>
      <p:ext uri="{BB962C8B-B14F-4D97-AF65-F5344CB8AC3E}">
        <p14:creationId xmlns:p14="http://schemas.microsoft.com/office/powerpoint/2010/main" val="375969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962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900" dirty="0"/>
              <a:t>Faith</a:t>
            </a:r>
            <a:r>
              <a:rPr lang="en-US" sz="3900" i="1" dirty="0"/>
              <a:t>/</a:t>
            </a:r>
            <a:r>
              <a:rPr lang="en-US" sz="3900" i="1" dirty="0" err="1"/>
              <a:t>pistis</a:t>
            </a:r>
            <a:r>
              <a:rPr lang="en-US" sz="3900" dirty="0"/>
              <a:t> is always a </a:t>
            </a:r>
            <a:r>
              <a:rPr lang="en-US" sz="3900" u="sng" dirty="0"/>
              <a:t>gift from God,</a:t>
            </a:r>
            <a:r>
              <a:rPr lang="en-US" sz="3900" dirty="0"/>
              <a:t> and </a:t>
            </a:r>
            <a:r>
              <a:rPr lang="en-US" sz="3900" i="1" dirty="0"/>
              <a:t>never </a:t>
            </a:r>
            <a:r>
              <a:rPr lang="en-US" sz="3900" dirty="0"/>
              <a:t>something that can be produced by people…</a:t>
            </a:r>
            <a:r>
              <a:rPr lang="en-US" sz="3900" u="sng" dirty="0"/>
              <a:t>It is "God's </a:t>
            </a:r>
            <a:r>
              <a:rPr lang="en-US" sz="3900" i="1" u="sng" dirty="0"/>
              <a:t>divine persuasion</a:t>
            </a:r>
            <a:r>
              <a:rPr lang="en-US" sz="3900" dirty="0"/>
              <a:t>" </a:t>
            </a:r>
            <a:r>
              <a:rPr lang="en-US" sz="2800" dirty="0"/>
              <a:t>– </a:t>
            </a:r>
            <a:endParaRPr lang="en-US" sz="4800" dirty="0"/>
          </a:p>
        </p:txBody>
      </p:sp>
      <p:pic>
        <p:nvPicPr>
          <p:cNvPr id="3" name="Picture 2">
            <a:extLst>
              <a:ext uri="{FF2B5EF4-FFF2-40B4-BE49-F238E27FC236}">
                <a16:creationId xmlns:a16="http://schemas.microsoft.com/office/drawing/2014/main" id="{CE021F64-0B93-4C3B-9C90-4FEDD3433621}"/>
              </a:ext>
            </a:extLst>
          </p:cNvPr>
          <p:cNvPicPr>
            <a:picLocks noChangeAspect="1"/>
          </p:cNvPicPr>
          <p:nvPr/>
        </p:nvPicPr>
        <p:blipFill>
          <a:blip r:embed="rId3"/>
          <a:stretch>
            <a:fillRect/>
          </a:stretch>
        </p:blipFill>
        <p:spPr>
          <a:xfrm>
            <a:off x="4338509" y="0"/>
            <a:ext cx="4805491" cy="1817620"/>
          </a:xfrm>
          <a:prstGeom prst="rect">
            <a:avLst/>
          </a:prstGeom>
        </p:spPr>
      </p:pic>
      <p:sp>
        <p:nvSpPr>
          <p:cNvPr id="5" name="TextBox 4">
            <a:extLst>
              <a:ext uri="{FF2B5EF4-FFF2-40B4-BE49-F238E27FC236}">
                <a16:creationId xmlns:a16="http://schemas.microsoft.com/office/drawing/2014/main" id="{C5D1EF58-BA76-4FC9-8FC5-AE238FE889B8}"/>
              </a:ext>
            </a:extLst>
          </p:cNvPr>
          <p:cNvSpPr txBox="1"/>
          <p:nvPr/>
        </p:nvSpPr>
        <p:spPr>
          <a:xfrm>
            <a:off x="4330964" y="2343150"/>
            <a:ext cx="4805491" cy="2308324"/>
          </a:xfrm>
          <a:prstGeom prst="rect">
            <a:avLst/>
          </a:prstGeom>
          <a:noFill/>
        </p:spPr>
        <p:txBody>
          <a:bodyPr wrap="square" rtlCol="0">
            <a:spAutoFit/>
          </a:bodyPr>
          <a:lstStyle/>
          <a:p>
            <a:pPr algn="l"/>
            <a:r>
              <a:rPr lang="en-US" sz="3600" dirty="0">
                <a:latin typeface="+mn-lt"/>
                <a:cs typeface="+mn-cs"/>
              </a:rPr>
              <a:t>and therefore </a:t>
            </a:r>
          </a:p>
          <a:p>
            <a:pPr algn="l"/>
            <a:r>
              <a:rPr lang="en-US" sz="3600" dirty="0">
                <a:latin typeface="+mn-lt"/>
                <a:cs typeface="+mn-cs"/>
              </a:rPr>
              <a:t>distinct from human</a:t>
            </a:r>
          </a:p>
          <a:p>
            <a:pPr algn="l"/>
            <a:r>
              <a:rPr lang="en-US" sz="3600" dirty="0">
                <a:latin typeface="+mn-lt"/>
                <a:cs typeface="+mn-cs"/>
              </a:rPr>
              <a:t> belief (confidence),</a:t>
            </a:r>
          </a:p>
          <a:p>
            <a:pPr algn="l"/>
            <a:r>
              <a:rPr lang="en-US" sz="3600" dirty="0">
                <a:latin typeface="+mn-lt"/>
                <a:cs typeface="+mn-cs"/>
              </a:rPr>
              <a:t> yet involving it. </a:t>
            </a:r>
          </a:p>
        </p:txBody>
      </p:sp>
    </p:spTree>
    <p:extLst>
      <p:ext uri="{BB962C8B-B14F-4D97-AF65-F5344CB8AC3E}">
        <p14:creationId xmlns:p14="http://schemas.microsoft.com/office/powerpoint/2010/main" val="278152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32941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Or HaOlam YouTube results for February, 2022</a:t>
            </a:r>
          </a:p>
        </p:txBody>
      </p:sp>
      <p:pic>
        <p:nvPicPr>
          <p:cNvPr id="3" name="Picture 2">
            <a:extLst>
              <a:ext uri="{FF2B5EF4-FFF2-40B4-BE49-F238E27FC236}">
                <a16:creationId xmlns:a16="http://schemas.microsoft.com/office/drawing/2014/main" id="{E5BEA7E2-E19D-4A6C-AF98-B46A213D6011}"/>
              </a:ext>
            </a:extLst>
          </p:cNvPr>
          <p:cNvPicPr>
            <a:picLocks noChangeAspect="1"/>
          </p:cNvPicPr>
          <p:nvPr/>
        </p:nvPicPr>
        <p:blipFill>
          <a:blip r:embed="rId3"/>
          <a:stretch>
            <a:fillRect/>
          </a:stretch>
        </p:blipFill>
        <p:spPr>
          <a:xfrm>
            <a:off x="3634213" y="41073"/>
            <a:ext cx="5486399" cy="5137552"/>
          </a:xfrm>
          <a:prstGeom prst="rect">
            <a:avLst/>
          </a:prstGeom>
        </p:spPr>
      </p:pic>
    </p:spTree>
    <p:extLst>
      <p:ext uri="{BB962C8B-B14F-4D97-AF65-F5344CB8AC3E}">
        <p14:creationId xmlns:p14="http://schemas.microsoft.com/office/powerpoint/2010/main" val="274824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733550"/>
            <a:ext cx="83820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err="1"/>
              <a:t>hupostasis</a:t>
            </a:r>
            <a:r>
              <a:rPr lang="en-US" sz="3600" dirty="0"/>
              <a:t>: a support, substance, steadiness, hence assurance</a:t>
            </a:r>
            <a:r>
              <a:rPr lang="en-US" sz="3600" b="1" dirty="0"/>
              <a:t> </a:t>
            </a:r>
            <a:r>
              <a:rPr lang="en-US" sz="3600" dirty="0"/>
              <a:t>(lit: an underlying), (a) confidence, assurance, (b) a giving substance (or reality) to, or a guaranteeing, “title of possession” evidence	</a:t>
            </a:r>
            <a:endParaRPr lang="en-US" sz="6000" dirty="0"/>
          </a:p>
        </p:txBody>
      </p:sp>
      <p:pic>
        <p:nvPicPr>
          <p:cNvPr id="3" name="Picture 2">
            <a:extLst>
              <a:ext uri="{FF2B5EF4-FFF2-40B4-BE49-F238E27FC236}">
                <a16:creationId xmlns:a16="http://schemas.microsoft.com/office/drawing/2014/main" id="{2FE95B3F-6E62-4F1D-A65E-586864DDFD8B}"/>
              </a:ext>
            </a:extLst>
          </p:cNvPr>
          <p:cNvPicPr>
            <a:picLocks noChangeAspect="1"/>
          </p:cNvPicPr>
          <p:nvPr/>
        </p:nvPicPr>
        <p:blipFill>
          <a:blip r:embed="rId3"/>
          <a:stretch>
            <a:fillRect/>
          </a:stretch>
        </p:blipFill>
        <p:spPr>
          <a:xfrm>
            <a:off x="152399" y="133350"/>
            <a:ext cx="8669211" cy="1600200"/>
          </a:xfrm>
          <a:prstGeom prst="rect">
            <a:avLst/>
          </a:prstGeom>
        </p:spPr>
      </p:pic>
      <p:sp>
        <p:nvSpPr>
          <p:cNvPr id="5" name="Rectangle: Rounded Corners 4">
            <a:extLst>
              <a:ext uri="{FF2B5EF4-FFF2-40B4-BE49-F238E27FC236}">
                <a16:creationId xmlns:a16="http://schemas.microsoft.com/office/drawing/2014/main" id="{51C8DE5F-AB30-4D37-AB91-E89BE27543EA}"/>
              </a:ext>
            </a:extLst>
          </p:cNvPr>
          <p:cNvSpPr/>
          <p:nvPr/>
        </p:nvSpPr>
        <p:spPr bwMode="auto">
          <a:xfrm>
            <a:off x="152399" y="209550"/>
            <a:ext cx="1828801" cy="1447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52540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2" name="Picture 1">
            <a:extLst>
              <a:ext uri="{FF2B5EF4-FFF2-40B4-BE49-F238E27FC236}">
                <a16:creationId xmlns:a16="http://schemas.microsoft.com/office/drawing/2014/main" id="{441BA97E-5202-495B-90FF-4833FE8744C2}"/>
              </a:ext>
            </a:extLst>
          </p:cNvPr>
          <p:cNvPicPr>
            <a:picLocks noChangeAspect="1"/>
          </p:cNvPicPr>
          <p:nvPr/>
        </p:nvPicPr>
        <p:blipFill>
          <a:blip r:embed="rId3"/>
          <a:stretch>
            <a:fillRect/>
          </a:stretch>
        </p:blipFill>
        <p:spPr>
          <a:xfrm>
            <a:off x="380636" y="248972"/>
            <a:ext cx="8382727" cy="4645555"/>
          </a:xfrm>
          <a:prstGeom prst="rect">
            <a:avLst/>
          </a:prstGeom>
        </p:spPr>
      </p:pic>
      <p:sp>
        <p:nvSpPr>
          <p:cNvPr id="8" name="TextBox 7">
            <a:extLst>
              <a:ext uri="{FF2B5EF4-FFF2-40B4-BE49-F238E27FC236}">
                <a16:creationId xmlns:a16="http://schemas.microsoft.com/office/drawing/2014/main" id="{E68C0CAB-8F22-4668-9DC2-90E9B08C4331}"/>
              </a:ext>
            </a:extLst>
          </p:cNvPr>
          <p:cNvSpPr txBox="1"/>
          <p:nvPr/>
        </p:nvSpPr>
        <p:spPr>
          <a:xfrm>
            <a:off x="152399" y="1633962"/>
            <a:ext cx="8601987" cy="3046988"/>
          </a:xfrm>
          <a:prstGeom prst="rect">
            <a:avLst/>
          </a:prstGeom>
          <a:noFill/>
        </p:spPr>
        <p:txBody>
          <a:bodyPr wrap="square">
            <a:spAutoFit/>
          </a:bodyPr>
          <a:lstStyle/>
          <a:p>
            <a:pPr algn="l"/>
            <a:r>
              <a:rPr lang="en-US" sz="3200" dirty="0"/>
              <a:t>to see, observe suggests “to see something physical, with spiritual results (perception).” It carries what is seen into the non-physical (immaterial) realm so a person can take the needed action (respond, beware, be alert).</a:t>
            </a:r>
          </a:p>
        </p:txBody>
      </p:sp>
      <p:pic>
        <p:nvPicPr>
          <p:cNvPr id="9" name="Picture 8">
            <a:extLst>
              <a:ext uri="{FF2B5EF4-FFF2-40B4-BE49-F238E27FC236}">
                <a16:creationId xmlns:a16="http://schemas.microsoft.com/office/drawing/2014/main" id="{20AEEAF7-D061-4102-A466-1E07F0E8C56A}"/>
              </a:ext>
            </a:extLst>
          </p:cNvPr>
          <p:cNvPicPr>
            <a:picLocks noChangeAspect="1"/>
          </p:cNvPicPr>
          <p:nvPr/>
        </p:nvPicPr>
        <p:blipFill>
          <a:blip r:embed="rId4"/>
          <a:stretch>
            <a:fillRect/>
          </a:stretch>
        </p:blipFill>
        <p:spPr>
          <a:xfrm>
            <a:off x="152399" y="33762"/>
            <a:ext cx="8669211" cy="1600200"/>
          </a:xfrm>
          <a:prstGeom prst="rect">
            <a:avLst/>
          </a:prstGeom>
        </p:spPr>
      </p:pic>
      <p:sp>
        <p:nvSpPr>
          <p:cNvPr id="10" name="Rectangle: Rounded Corners 9">
            <a:extLst>
              <a:ext uri="{FF2B5EF4-FFF2-40B4-BE49-F238E27FC236}">
                <a16:creationId xmlns:a16="http://schemas.microsoft.com/office/drawing/2014/main" id="{F02DC3D0-A538-489C-9847-BE5290C49F20}"/>
              </a:ext>
            </a:extLst>
          </p:cNvPr>
          <p:cNvSpPr/>
          <p:nvPr/>
        </p:nvSpPr>
        <p:spPr bwMode="auto">
          <a:xfrm>
            <a:off x="6858000" y="33762"/>
            <a:ext cx="1904636" cy="1560777"/>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75704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Jews/Hebrews 11.01-02 </a:t>
            </a:r>
            <a:r>
              <a:rPr lang="en-US" sz="4000" dirty="0"/>
              <a:t>Now faith is the substance of things hoped for, the evidence of realities not seen. For by it the elders received commendation. </a:t>
            </a:r>
            <a:endParaRPr lang="en-US" sz="6600" dirty="0"/>
          </a:p>
        </p:txBody>
      </p:sp>
    </p:spTree>
    <p:extLst>
      <p:ext uri="{BB962C8B-B14F-4D97-AF65-F5344CB8AC3E}">
        <p14:creationId xmlns:p14="http://schemas.microsoft.com/office/powerpoint/2010/main" val="1506798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“The righteous shall live by </a:t>
            </a:r>
            <a:r>
              <a:rPr lang="en-US" sz="4000" i="1" dirty="0">
                <a:solidFill>
                  <a:srgbClr val="FFFF99"/>
                </a:solidFill>
              </a:rPr>
              <a:t>Emunah </a:t>
            </a:r>
            <a:r>
              <a:rPr lang="he-IL" sz="4800" b="1" dirty="0">
                <a:solidFill>
                  <a:srgbClr val="FFFF99"/>
                </a:solidFill>
                <a:latin typeface="David" panose="020E0502060401010101" pitchFamily="34" charset="-79"/>
                <a:cs typeface="David" panose="020E0502060401010101" pitchFamily="34" charset="-79"/>
              </a:rPr>
              <a:t>אמונה</a:t>
            </a:r>
            <a:r>
              <a:rPr lang="en-US" sz="48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Faith.”</a:t>
            </a:r>
          </a:p>
          <a:p>
            <a:pPr marL="0" indent="0" algn="ctr" rtl="1">
              <a:buNone/>
            </a:pPr>
            <a:r>
              <a:rPr lang="he-IL" sz="4400" b="1" dirty="0">
                <a:latin typeface="David" panose="020E0502060401010101" pitchFamily="34" charset="-79"/>
                <a:cs typeface="David" panose="020E0502060401010101" pitchFamily="34" charset="-79"/>
              </a:rPr>
              <a:t>צַדִּיק בֶּאֱמוּנָתוֹ יִחְיֶה.</a:t>
            </a:r>
            <a:endParaRPr lang="en-US" sz="4400" b="1" dirty="0">
              <a:latin typeface="David" panose="020E0502060401010101" pitchFamily="34" charset="-79"/>
              <a:cs typeface="David" panose="020E0502060401010101" pitchFamily="34" charset="-79"/>
            </a:endParaRPr>
          </a:p>
          <a:p>
            <a:pPr marL="0" indent="0" algn="ctr" rtl="1">
              <a:buNone/>
            </a:pPr>
            <a:r>
              <a:rPr lang="en-US" sz="4000" i="1" dirty="0" err="1"/>
              <a:t>Tsa</a:t>
            </a:r>
            <a:r>
              <a:rPr lang="en-US" sz="4000" i="1" u="sng" dirty="0" err="1"/>
              <a:t>deek</a:t>
            </a:r>
            <a:r>
              <a:rPr lang="en-US" sz="4000" i="1" dirty="0"/>
              <a:t> </a:t>
            </a:r>
            <a:r>
              <a:rPr lang="en-US" sz="4000" i="1" dirty="0" err="1"/>
              <a:t>beh-emuna</a:t>
            </a:r>
            <a:r>
              <a:rPr lang="en-US" sz="4000" i="1" u="sng" dirty="0" err="1"/>
              <a:t>to</a:t>
            </a:r>
            <a:r>
              <a:rPr lang="en-US" sz="4000" i="1" dirty="0"/>
              <a:t> </a:t>
            </a:r>
            <a:r>
              <a:rPr lang="en-US" sz="4000" i="1" dirty="0" err="1"/>
              <a:t>yikh</a:t>
            </a:r>
            <a:r>
              <a:rPr lang="en-US" sz="4000" i="1" u="sng" dirty="0" err="1"/>
              <a:t>yeh</a:t>
            </a:r>
            <a:endParaRPr lang="en-US" sz="4000" i="1" u="sng" dirty="0"/>
          </a:p>
          <a:p>
            <a:pPr marL="0" indent="0" rtl="1">
              <a:buNone/>
            </a:pPr>
            <a:endParaRPr lang="en-US" sz="4000" i="1" u="sng" dirty="0"/>
          </a:p>
        </p:txBody>
      </p:sp>
    </p:spTree>
    <p:extLst>
      <p:ext uri="{BB962C8B-B14F-4D97-AF65-F5344CB8AC3E}">
        <p14:creationId xmlns:p14="http://schemas.microsoft.com/office/powerpoint/2010/main" val="1853134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5714" name="Rectangle 2">
            <a:extLst>
              <a:ext uri="{FF2B5EF4-FFF2-40B4-BE49-F238E27FC236}">
                <a16:creationId xmlns:a16="http://schemas.microsoft.com/office/drawing/2014/main" id="{383F1ABB-177B-4B90-AF62-4CF2E6FCAB6E}"/>
              </a:ext>
            </a:extLst>
          </p:cNvPr>
          <p:cNvSpPr>
            <a:spLocks noGrp="1" noChangeArrowheads="1"/>
          </p:cNvSpPr>
          <p:nvPr>
            <p:ph type="subTitle" idx="1"/>
          </p:nvPr>
        </p:nvSpPr>
        <p:spPr>
          <a:xfrm>
            <a:off x="1143000" y="0"/>
            <a:ext cx="6858000" cy="5143500"/>
          </a:xfrm>
        </p:spPr>
        <p:txBody>
          <a:bodyPr/>
          <a:lstStyle/>
          <a:p>
            <a:pPr algn="l"/>
            <a:r>
              <a:rPr lang="en-US" altLang="en-US" sz="3300" dirty="0"/>
              <a:t> </a:t>
            </a:r>
          </a:p>
        </p:txBody>
      </p:sp>
      <p:pic>
        <p:nvPicPr>
          <p:cNvPr id="3955715" name="Picture 3">
            <a:extLst>
              <a:ext uri="{FF2B5EF4-FFF2-40B4-BE49-F238E27FC236}">
                <a16:creationId xmlns:a16="http://schemas.microsoft.com/office/drawing/2014/main" id="{4B2D88FF-8E8E-4C4E-B75C-4E2BA8E4D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0"/>
            <a:ext cx="386715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7762" name="Picture 2">
            <a:extLst>
              <a:ext uri="{FF2B5EF4-FFF2-40B4-BE49-F238E27FC236}">
                <a16:creationId xmlns:a16="http://schemas.microsoft.com/office/drawing/2014/main" id="{8A3A4C42-ACC1-4A91-96B9-7F4E3E7D024C}"/>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l="52499" t="47778" r="17500" b="17778"/>
          <a:stretch>
            <a:fillRect/>
          </a:stretch>
        </p:blipFill>
        <p:spPr>
          <a:xfrm>
            <a:off x="1885950" y="-3572"/>
            <a:ext cx="6000750" cy="516731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9810" name="Rectangle 2">
            <a:extLst>
              <a:ext uri="{FF2B5EF4-FFF2-40B4-BE49-F238E27FC236}">
                <a16:creationId xmlns:a16="http://schemas.microsoft.com/office/drawing/2014/main" id="{CB88854A-4994-4404-AFFC-0F4BAA0E328B}"/>
              </a:ext>
            </a:extLst>
          </p:cNvPr>
          <p:cNvSpPr>
            <a:spLocks noGrp="1" noChangeArrowheads="1"/>
          </p:cNvSpPr>
          <p:nvPr>
            <p:ph type="subTitle" idx="1"/>
          </p:nvPr>
        </p:nvSpPr>
        <p:spPr>
          <a:xfrm>
            <a:off x="304800" y="209550"/>
            <a:ext cx="5531644" cy="4572000"/>
          </a:xfrm>
        </p:spPr>
        <p:txBody>
          <a:bodyPr/>
          <a:lstStyle/>
          <a:p>
            <a:pPr algn="l"/>
            <a:r>
              <a:rPr lang="en-US" altLang="en-US" sz="4000" dirty="0"/>
              <a:t>Why barefoot?</a:t>
            </a:r>
          </a:p>
          <a:p>
            <a:pPr algn="l"/>
            <a:r>
              <a:rPr lang="en-US" altLang="en-US" sz="4000" dirty="0"/>
              <a:t>Perhaps ~Moshe before the bush.  Surrender our control, our power.</a:t>
            </a:r>
          </a:p>
        </p:txBody>
      </p:sp>
      <p:pic>
        <p:nvPicPr>
          <p:cNvPr id="3959811" name="Picture 3">
            <a:extLst>
              <a:ext uri="{FF2B5EF4-FFF2-40B4-BE49-F238E27FC236}">
                <a16:creationId xmlns:a16="http://schemas.microsoft.com/office/drawing/2014/main" id="{2AF25463-7217-451E-9482-C80355C3B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444" y="8942"/>
            <a:ext cx="3307556"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3778" name="Picture 2">
            <a:extLst>
              <a:ext uri="{FF2B5EF4-FFF2-40B4-BE49-F238E27FC236}">
                <a16:creationId xmlns:a16="http://schemas.microsoft.com/office/drawing/2014/main" id="{7EF200FD-05AB-4D5A-ABAF-A9DB0350E097}"/>
              </a:ext>
            </a:extLst>
          </p:cNvPr>
          <p:cNvPicPr>
            <a:picLocks noGrp="1" noChangeAspect="1" noChangeArrowheads="1"/>
          </p:cNvPicPr>
          <p:nvPr>
            <p:ph type="subTitle" idx="1"/>
          </p:nvPr>
        </p:nvPicPr>
        <p:blipFill rotWithShape="1">
          <a:blip r:embed="rId3">
            <a:extLst>
              <a:ext uri="{28A0092B-C50C-407E-A947-70E740481C1C}">
                <a14:useLocalDpi xmlns:a14="http://schemas.microsoft.com/office/drawing/2010/main" val="0"/>
              </a:ext>
            </a:extLst>
          </a:blip>
          <a:srcRect b="15926"/>
          <a:stretch/>
        </p:blipFill>
        <p:spPr>
          <a:xfrm>
            <a:off x="609600" y="28575"/>
            <a:ext cx="8066458" cy="5086350"/>
          </a:xfrm>
        </p:spPr>
      </p:pic>
      <p:sp>
        <p:nvSpPr>
          <p:cNvPr id="4043779" name="Text Box 3">
            <a:extLst>
              <a:ext uri="{FF2B5EF4-FFF2-40B4-BE49-F238E27FC236}">
                <a16:creationId xmlns:a16="http://schemas.microsoft.com/office/drawing/2014/main" id="{C48E24BA-F479-48A1-A6B7-91407431E54E}"/>
              </a:ext>
            </a:extLst>
          </p:cNvPr>
          <p:cNvSpPr txBox="1">
            <a:spLocks noChangeArrowheads="1"/>
          </p:cNvSpPr>
          <p:nvPr/>
        </p:nvSpPr>
        <p:spPr bwMode="auto">
          <a:xfrm>
            <a:off x="3510089" y="171450"/>
            <a:ext cx="19928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a:t>Pulse ups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3538" name="Rectangle 2">
            <a:extLst>
              <a:ext uri="{FF2B5EF4-FFF2-40B4-BE49-F238E27FC236}">
                <a16:creationId xmlns:a16="http://schemas.microsoft.com/office/drawing/2014/main" id="{42DE03A7-6D8F-402A-824E-B66251750F2F}"/>
              </a:ext>
            </a:extLst>
          </p:cNvPr>
          <p:cNvSpPr>
            <a:spLocks noGrp="1" noChangeArrowheads="1"/>
          </p:cNvSpPr>
          <p:nvPr>
            <p:ph type="subTitle" idx="1"/>
          </p:nvPr>
        </p:nvSpPr>
        <p:spPr>
          <a:xfrm>
            <a:off x="1143000" y="0"/>
            <a:ext cx="6858000" cy="5143500"/>
          </a:xfrm>
        </p:spPr>
        <p:txBody>
          <a:bodyPr/>
          <a:lstStyle/>
          <a:p>
            <a:pPr algn="l"/>
            <a:endParaRPr lang="en-US" altLang="en-US" sz="3000"/>
          </a:p>
        </p:txBody>
      </p:sp>
      <p:pic>
        <p:nvPicPr>
          <p:cNvPr id="4033540" name="Picture 4">
            <a:extLst>
              <a:ext uri="{FF2B5EF4-FFF2-40B4-BE49-F238E27FC236}">
                <a16:creationId xmlns:a16="http://schemas.microsoft.com/office/drawing/2014/main" id="{EDAF62C9-5465-4889-9D4C-D0C52D65B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69" r="25548" b="15709"/>
          <a:stretch>
            <a:fillRect/>
          </a:stretch>
        </p:blipFill>
        <p:spPr bwMode="auto">
          <a:xfrm>
            <a:off x="1143000" y="0"/>
            <a:ext cx="6649641" cy="514111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37A65C16-E945-4222-9B8A-7179D9440F36}"/>
              </a:ext>
            </a:extLst>
          </p:cNvPr>
          <p:cNvCxnSpPr/>
          <p:nvPr/>
        </p:nvCxnSpPr>
        <p:spPr bwMode="auto">
          <a:xfrm>
            <a:off x="2286000" y="4705350"/>
            <a:ext cx="990600" cy="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a:extLst>
              <a:ext uri="{FF2B5EF4-FFF2-40B4-BE49-F238E27FC236}">
                <a16:creationId xmlns:a16="http://schemas.microsoft.com/office/drawing/2014/main" id="{93033891-D0BC-4E48-89AE-AC8B8685D4E4}"/>
              </a:ext>
            </a:extLst>
          </p:cNvPr>
          <p:cNvSpPr txBox="1"/>
          <p:nvPr/>
        </p:nvSpPr>
        <p:spPr>
          <a:xfrm>
            <a:off x="295781" y="4248150"/>
            <a:ext cx="2111155" cy="707886"/>
          </a:xfrm>
          <a:prstGeom prst="rect">
            <a:avLst/>
          </a:prstGeom>
          <a:noFill/>
        </p:spPr>
        <p:txBody>
          <a:bodyPr wrap="none" rtlCol="0">
            <a:spAutoFit/>
          </a:bodyPr>
          <a:lstStyle/>
          <a:p>
            <a:pPr algn="l"/>
            <a:r>
              <a:rPr lang="en-US" dirty="0" err="1">
                <a:solidFill>
                  <a:srgbClr val="FFC000"/>
                </a:solidFill>
                <a:effectLst>
                  <a:outerShdw blurRad="38100" dist="38100" dir="2700000" algn="tl">
                    <a:srgbClr val="000000">
                      <a:alpha val="43137"/>
                    </a:srgbClr>
                  </a:outerShdw>
                </a:effectLst>
              </a:rPr>
              <a:t>tricepts</a:t>
            </a:r>
            <a:endParaRPr lang="en-US"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4018" name="Rectangle 2">
            <a:extLst>
              <a:ext uri="{FF2B5EF4-FFF2-40B4-BE49-F238E27FC236}">
                <a16:creationId xmlns:a16="http://schemas.microsoft.com/office/drawing/2014/main" id="{1A3C37D7-A8E3-4583-A380-2FFF70E30CEB}"/>
              </a:ext>
            </a:extLst>
          </p:cNvPr>
          <p:cNvSpPr>
            <a:spLocks noGrp="1" noChangeArrowheads="1"/>
          </p:cNvSpPr>
          <p:nvPr>
            <p:ph type="subTitle" idx="1"/>
          </p:nvPr>
        </p:nvSpPr>
        <p:spPr>
          <a:xfrm>
            <a:off x="381000" y="209550"/>
            <a:ext cx="8534400" cy="4724400"/>
          </a:xfrm>
        </p:spPr>
        <p:txBody>
          <a:bodyPr/>
          <a:lstStyle/>
          <a:p>
            <a:pPr algn="l"/>
            <a:r>
              <a:rPr lang="en-US" altLang="en-US" sz="4000" dirty="0"/>
              <a:t>Ultimately, faith is NOT about us and our needs.  It’s about the mystery of the Holy One, and our barefoot (self abandoning) surrender to HIM.</a:t>
            </a:r>
          </a:p>
          <a:p>
            <a:pPr algn="l"/>
            <a:endParaRPr lang="en-US" altLang="en-US" sz="1200" dirty="0"/>
          </a:p>
          <a:p>
            <a:pPr algn="l"/>
            <a:r>
              <a:rPr lang="en-US" altLang="en-US" sz="4000" dirty="0"/>
              <a:t>Messiah say about such absolute surrender?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9330" name="Picture 2">
            <a:extLst>
              <a:ext uri="{FF2B5EF4-FFF2-40B4-BE49-F238E27FC236}">
                <a16:creationId xmlns:a16="http://schemas.microsoft.com/office/drawing/2014/main" id="{8CCE4C77-D6B6-4371-A212-4527E1072354}"/>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l="15823" t="26628" r="45819" b="38911"/>
          <a:stretch>
            <a:fillRect/>
          </a:stretch>
        </p:blipFill>
        <p:spPr>
          <a:xfrm>
            <a:off x="609600" y="10405"/>
            <a:ext cx="8077200" cy="5133095"/>
          </a:xfrm>
          <a:noFill/>
        </p:spPr>
      </p:pic>
      <p:sp>
        <p:nvSpPr>
          <p:cNvPr id="2" name="TextBox 1">
            <a:extLst>
              <a:ext uri="{FF2B5EF4-FFF2-40B4-BE49-F238E27FC236}">
                <a16:creationId xmlns:a16="http://schemas.microsoft.com/office/drawing/2014/main" id="{BCEE9763-8978-42CF-872B-5E23D6B1B39C}"/>
              </a:ext>
            </a:extLst>
          </p:cNvPr>
          <p:cNvSpPr txBox="1"/>
          <p:nvPr/>
        </p:nvSpPr>
        <p:spPr>
          <a:xfrm>
            <a:off x="2590800" y="1123950"/>
            <a:ext cx="5916107" cy="707886"/>
          </a:xfrm>
          <a:prstGeom prst="rect">
            <a:avLst/>
          </a:prstGeom>
          <a:noFill/>
        </p:spPr>
        <p:txBody>
          <a:bodyPr wrap="none" rtlCol="0">
            <a:spAutoFit/>
          </a:bodyPr>
          <a:lstStyle/>
          <a:p>
            <a:pPr algn="l"/>
            <a:r>
              <a:rPr lang="en-US" dirty="0">
                <a:solidFill>
                  <a:schemeClr val="tx1"/>
                </a:solidFill>
              </a:rPr>
              <a:t>Finding a Jewish Zebra</a:t>
            </a:r>
          </a:p>
        </p:txBody>
      </p:sp>
    </p:spTree>
    <p:extLst>
      <p:ext uri="{BB962C8B-B14F-4D97-AF65-F5344CB8AC3E}">
        <p14:creationId xmlns:p14="http://schemas.microsoft.com/office/powerpoint/2010/main" val="144045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1858" name="Rectangle 2">
            <a:extLst>
              <a:ext uri="{FF2B5EF4-FFF2-40B4-BE49-F238E27FC236}">
                <a16:creationId xmlns:a16="http://schemas.microsoft.com/office/drawing/2014/main" id="{2E27DD50-75B3-475A-B1D8-D2F078273B7A}"/>
              </a:ext>
            </a:extLst>
          </p:cNvPr>
          <p:cNvSpPr>
            <a:spLocks noGrp="1" noChangeArrowheads="1"/>
          </p:cNvSpPr>
          <p:nvPr>
            <p:ph type="subTitle" idx="1"/>
          </p:nvPr>
        </p:nvSpPr>
        <p:spPr>
          <a:xfrm>
            <a:off x="304800" y="209550"/>
            <a:ext cx="8534400" cy="4724400"/>
          </a:xfrm>
        </p:spPr>
        <p:txBody>
          <a:bodyPr>
            <a:normAutofit/>
          </a:bodyPr>
          <a:lstStyle/>
          <a:p>
            <a:pPr algn="l">
              <a:lnSpc>
                <a:spcPct val="90000"/>
              </a:lnSpc>
            </a:pPr>
            <a:r>
              <a:rPr lang="en-US" altLang="en-US" sz="4000" baseline="30000" dirty="0" err="1"/>
              <a:t>Mtt</a:t>
            </a:r>
            <a:r>
              <a:rPr lang="en-US" altLang="en-US" sz="4000" baseline="30000" dirty="0"/>
              <a:t> 10.29-32 </a:t>
            </a:r>
            <a:r>
              <a:rPr lang="en-US" altLang="en-US" sz="4000" dirty="0"/>
              <a:t>Aren't sparrows sold for next to nothing, two for an </a:t>
            </a:r>
            <a:r>
              <a:rPr lang="en-US" altLang="en-US" sz="4000" dirty="0" err="1"/>
              <a:t>assarion</a:t>
            </a:r>
            <a:r>
              <a:rPr lang="en-US" altLang="en-US" sz="4000" dirty="0"/>
              <a:t>? Yet not one of them will fall to the ground without your Father's consent. As for you, </a:t>
            </a:r>
            <a:r>
              <a:rPr lang="en-US" altLang="en-US" sz="4000" dirty="0">
                <a:solidFill>
                  <a:srgbClr val="FFFF99"/>
                </a:solidFill>
              </a:rPr>
              <a:t>every hair on your head has been counted</a:t>
            </a:r>
            <a:r>
              <a:rPr lang="en-US" altLang="en-US" sz="40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1858" name="Rectangle 2">
            <a:extLst>
              <a:ext uri="{FF2B5EF4-FFF2-40B4-BE49-F238E27FC236}">
                <a16:creationId xmlns:a16="http://schemas.microsoft.com/office/drawing/2014/main" id="{2E27DD50-75B3-475A-B1D8-D2F078273B7A}"/>
              </a:ext>
            </a:extLst>
          </p:cNvPr>
          <p:cNvSpPr>
            <a:spLocks noGrp="1" noChangeArrowheads="1"/>
          </p:cNvSpPr>
          <p:nvPr>
            <p:ph type="subTitle" idx="1"/>
          </p:nvPr>
        </p:nvSpPr>
        <p:spPr>
          <a:xfrm>
            <a:off x="304800" y="209550"/>
            <a:ext cx="8534400" cy="4724400"/>
          </a:xfrm>
        </p:spPr>
        <p:txBody>
          <a:bodyPr>
            <a:normAutofit/>
          </a:bodyPr>
          <a:lstStyle/>
          <a:p>
            <a:pPr algn="l">
              <a:lnSpc>
                <a:spcPct val="90000"/>
              </a:lnSpc>
            </a:pPr>
            <a:r>
              <a:rPr lang="en-US" altLang="en-US" sz="4000" baseline="30000" dirty="0" err="1"/>
              <a:t>Mtt</a:t>
            </a:r>
            <a:r>
              <a:rPr lang="en-US" altLang="en-US" sz="4000" baseline="30000" dirty="0"/>
              <a:t> 10.29-32 </a:t>
            </a:r>
            <a:r>
              <a:rPr lang="en-US" altLang="en-US" sz="4000" dirty="0"/>
              <a:t>So do not be afraid, you are worth more than many sparrows. Whoever acknowledges me in the presence of others I will also acknowledge in the presence of my Father in heaven. </a:t>
            </a:r>
          </a:p>
        </p:txBody>
      </p:sp>
    </p:spTree>
    <p:extLst>
      <p:ext uri="{BB962C8B-B14F-4D97-AF65-F5344CB8AC3E}">
        <p14:creationId xmlns:p14="http://schemas.microsoft.com/office/powerpoint/2010/main" val="1790669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5954" name="Rectangle 2">
            <a:extLst>
              <a:ext uri="{FF2B5EF4-FFF2-40B4-BE49-F238E27FC236}">
                <a16:creationId xmlns:a16="http://schemas.microsoft.com/office/drawing/2014/main" id="{A81D743C-FDDA-4EE6-BE33-372A642CE3B2}"/>
              </a:ext>
            </a:extLst>
          </p:cNvPr>
          <p:cNvSpPr>
            <a:spLocks noGrp="1" noChangeArrowheads="1"/>
          </p:cNvSpPr>
          <p:nvPr>
            <p:ph type="subTitle" idx="1"/>
          </p:nvPr>
        </p:nvSpPr>
        <p:spPr>
          <a:xfrm>
            <a:off x="304800" y="133350"/>
            <a:ext cx="8610600" cy="4800600"/>
          </a:xfrm>
        </p:spPr>
        <p:txBody>
          <a:bodyPr>
            <a:normAutofit/>
          </a:bodyPr>
          <a:lstStyle/>
          <a:p>
            <a:pPr algn="l"/>
            <a:r>
              <a:rPr lang="en-US" altLang="en-US" sz="4000" baseline="30000" dirty="0"/>
              <a:t>Ro 8.28-29</a:t>
            </a:r>
            <a:r>
              <a:rPr lang="en-US" altLang="en-US" sz="4000" dirty="0"/>
              <a:t> Furthermore, we know that God causes </a:t>
            </a:r>
            <a:r>
              <a:rPr lang="en-US" altLang="en-US" sz="4000" dirty="0">
                <a:solidFill>
                  <a:srgbClr val="FFFF66"/>
                </a:solidFill>
              </a:rPr>
              <a:t>everything</a:t>
            </a:r>
            <a:r>
              <a:rPr lang="en-US" altLang="en-US" sz="4000" dirty="0"/>
              <a:t> to work together for the good of those who love God and are called in accordance with </a:t>
            </a:r>
            <a:r>
              <a:rPr lang="en-US" altLang="en-US" sz="4000" dirty="0">
                <a:solidFill>
                  <a:srgbClr val="FFFF66"/>
                </a:solidFill>
              </a:rPr>
              <a:t>His purpose</a:t>
            </a:r>
            <a:r>
              <a:rPr lang="en-US" altLang="en-US" sz="4000" dirty="0"/>
              <a:t>; because those whom he knew in advance,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5954" name="Rectangle 2">
            <a:extLst>
              <a:ext uri="{FF2B5EF4-FFF2-40B4-BE49-F238E27FC236}">
                <a16:creationId xmlns:a16="http://schemas.microsoft.com/office/drawing/2014/main" id="{A81D743C-FDDA-4EE6-BE33-372A642CE3B2}"/>
              </a:ext>
            </a:extLst>
          </p:cNvPr>
          <p:cNvSpPr>
            <a:spLocks noGrp="1" noChangeArrowheads="1"/>
          </p:cNvSpPr>
          <p:nvPr>
            <p:ph type="subTitle" idx="1"/>
          </p:nvPr>
        </p:nvSpPr>
        <p:spPr>
          <a:xfrm>
            <a:off x="304800" y="133350"/>
            <a:ext cx="8610600" cy="4800600"/>
          </a:xfrm>
        </p:spPr>
        <p:txBody>
          <a:bodyPr>
            <a:normAutofit/>
          </a:bodyPr>
          <a:lstStyle/>
          <a:p>
            <a:pPr algn="l"/>
            <a:r>
              <a:rPr lang="en-US" altLang="en-US" sz="4000" baseline="30000" dirty="0"/>
              <a:t>Ro 8.28-29</a:t>
            </a:r>
            <a:r>
              <a:rPr lang="en-US" altLang="en-US" sz="4000" dirty="0"/>
              <a:t> he also determined in advance would be conformed to the pattern of his Son, so that he might be the firstborn among many brothers </a:t>
            </a:r>
          </a:p>
        </p:txBody>
      </p:sp>
    </p:spTree>
    <p:extLst>
      <p:ext uri="{BB962C8B-B14F-4D97-AF65-F5344CB8AC3E}">
        <p14:creationId xmlns:p14="http://schemas.microsoft.com/office/powerpoint/2010/main" val="244140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2098" name="Rectangle 2">
            <a:extLst>
              <a:ext uri="{FF2B5EF4-FFF2-40B4-BE49-F238E27FC236}">
                <a16:creationId xmlns:a16="http://schemas.microsoft.com/office/drawing/2014/main" id="{B6C902D7-73ED-41D4-BCFB-1A935A174419}"/>
              </a:ext>
            </a:extLst>
          </p:cNvPr>
          <p:cNvSpPr>
            <a:spLocks noGrp="1" noChangeArrowheads="1"/>
          </p:cNvSpPr>
          <p:nvPr>
            <p:ph type="subTitle" idx="1"/>
          </p:nvPr>
        </p:nvSpPr>
        <p:spPr>
          <a:xfrm>
            <a:off x="304800" y="133350"/>
            <a:ext cx="8610600" cy="4876800"/>
          </a:xfrm>
        </p:spPr>
        <p:txBody>
          <a:bodyPr/>
          <a:lstStyle/>
          <a:p>
            <a:pPr algn="l"/>
            <a:r>
              <a:rPr lang="en-US" altLang="en-US" sz="4000" baseline="30000" dirty="0" err="1"/>
              <a:t>Yn</a:t>
            </a:r>
            <a:r>
              <a:rPr lang="en-US" altLang="en-US" sz="4000" baseline="30000" dirty="0"/>
              <a:t> 16.33 </a:t>
            </a:r>
            <a:r>
              <a:rPr lang="en-US" altLang="en-US" sz="4000" dirty="0"/>
              <a:t>"I have said these things to you so that, united with me, you may have shalom. In the world, you have tsuris. But be brave! I have conquered the world!"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6434" name="Rectangle 2">
            <a:extLst>
              <a:ext uri="{FF2B5EF4-FFF2-40B4-BE49-F238E27FC236}">
                <a16:creationId xmlns:a16="http://schemas.microsoft.com/office/drawing/2014/main" id="{2B2ADDD5-D593-4406-9308-E9CAA06C5480}"/>
              </a:ext>
            </a:extLst>
          </p:cNvPr>
          <p:cNvSpPr>
            <a:spLocks noGrp="1" noChangeArrowheads="1"/>
          </p:cNvSpPr>
          <p:nvPr>
            <p:ph type="subTitle" idx="1"/>
          </p:nvPr>
        </p:nvSpPr>
        <p:spPr>
          <a:xfrm>
            <a:off x="457200" y="209550"/>
            <a:ext cx="8458200" cy="4724400"/>
          </a:xfrm>
        </p:spPr>
        <p:txBody>
          <a:bodyPr/>
          <a:lstStyle/>
          <a:p>
            <a:pPr algn="l"/>
            <a:r>
              <a:rPr lang="en-US" altLang="en-US" sz="4000" baseline="30000" dirty="0" err="1"/>
              <a:t>T’hillim</a:t>
            </a:r>
            <a:r>
              <a:rPr lang="en-US" altLang="en-US" sz="4000" baseline="30000" dirty="0"/>
              <a:t> Ps 25.4-5 </a:t>
            </a:r>
            <a:r>
              <a:rPr lang="en-US" altLang="en-US" sz="4000" dirty="0"/>
              <a:t>Make me know </a:t>
            </a:r>
            <a:r>
              <a:rPr lang="en-US" altLang="en-US" sz="4000" dirty="0">
                <a:solidFill>
                  <a:srgbClr val="FFFF66"/>
                </a:solidFill>
              </a:rPr>
              <a:t>your ways,</a:t>
            </a:r>
            <a:r>
              <a:rPr lang="en-US" altLang="en-US" sz="4000" dirty="0"/>
              <a:t> A</a:t>
            </a:r>
            <a:r>
              <a:rPr lang="en-US" altLang="en-US" sz="3600" dirty="0"/>
              <a:t>DONI</a:t>
            </a:r>
            <a:r>
              <a:rPr lang="en-US" altLang="en-US" sz="4000" dirty="0"/>
              <a:t>, teach me your paths. Guide me in </a:t>
            </a:r>
            <a:r>
              <a:rPr lang="en-US" altLang="en-US" sz="4000" dirty="0">
                <a:solidFill>
                  <a:srgbClr val="FFFF66"/>
                </a:solidFill>
              </a:rPr>
              <a:t>your truth</a:t>
            </a:r>
            <a:r>
              <a:rPr lang="en-US" altLang="en-US" sz="4000" dirty="0"/>
              <a:t>, and teach me; for you are the God who saves me, </a:t>
            </a:r>
            <a:r>
              <a:rPr lang="en-US" altLang="en-US" sz="4000" dirty="0">
                <a:solidFill>
                  <a:srgbClr val="FFFF66"/>
                </a:solidFill>
              </a:rPr>
              <a:t>my hope is in you</a:t>
            </a:r>
            <a:r>
              <a:rPr lang="en-US" altLang="en-US" sz="4000" dirty="0"/>
              <a:t> all day long.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8482" name="Rectangle 2">
            <a:extLst>
              <a:ext uri="{FF2B5EF4-FFF2-40B4-BE49-F238E27FC236}">
                <a16:creationId xmlns:a16="http://schemas.microsoft.com/office/drawing/2014/main" id="{19F3E16D-D289-4506-BCB8-6AF481E9D2A9}"/>
              </a:ext>
            </a:extLst>
          </p:cNvPr>
          <p:cNvSpPr>
            <a:spLocks noGrp="1" noChangeArrowheads="1"/>
          </p:cNvSpPr>
          <p:nvPr>
            <p:ph type="subTitle" idx="1"/>
          </p:nvPr>
        </p:nvSpPr>
        <p:spPr>
          <a:xfrm>
            <a:off x="381000" y="133350"/>
            <a:ext cx="8382000" cy="4800600"/>
          </a:xfrm>
        </p:spPr>
        <p:txBody>
          <a:bodyPr/>
          <a:lstStyle/>
          <a:p>
            <a:pPr algn="l"/>
            <a:r>
              <a:rPr lang="en-US" altLang="en-US" sz="4000" baseline="30000" dirty="0" err="1"/>
              <a:t>T’hillim</a:t>
            </a:r>
            <a:r>
              <a:rPr lang="en-US" altLang="en-US" sz="4000" baseline="30000" dirty="0"/>
              <a:t> Ps 73.21-25  </a:t>
            </a:r>
            <a:r>
              <a:rPr lang="en-US" altLang="en-US" sz="4000" dirty="0"/>
              <a:t>When I had a sour attitude and felt stung by pained emotions, I was too stupid to understand; I was like a brute beast with you. Nevertheless, I am always with you; you hold my right hand.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8482" name="Rectangle 2">
            <a:extLst>
              <a:ext uri="{FF2B5EF4-FFF2-40B4-BE49-F238E27FC236}">
                <a16:creationId xmlns:a16="http://schemas.microsoft.com/office/drawing/2014/main" id="{19F3E16D-D289-4506-BCB8-6AF481E9D2A9}"/>
              </a:ext>
            </a:extLst>
          </p:cNvPr>
          <p:cNvSpPr>
            <a:spLocks noGrp="1" noChangeArrowheads="1"/>
          </p:cNvSpPr>
          <p:nvPr>
            <p:ph type="subTitle" idx="1"/>
          </p:nvPr>
        </p:nvSpPr>
        <p:spPr>
          <a:xfrm>
            <a:off x="381000" y="133350"/>
            <a:ext cx="8382000" cy="4800600"/>
          </a:xfrm>
        </p:spPr>
        <p:txBody>
          <a:bodyPr/>
          <a:lstStyle/>
          <a:p>
            <a:pPr algn="l"/>
            <a:r>
              <a:rPr lang="en-US" altLang="en-US" sz="4000" baseline="30000" dirty="0" err="1"/>
              <a:t>T’hillim</a:t>
            </a:r>
            <a:r>
              <a:rPr lang="en-US" altLang="en-US" sz="4000" baseline="30000" dirty="0"/>
              <a:t> Ps 73.21-25  </a:t>
            </a:r>
            <a:r>
              <a:rPr lang="en-US" altLang="en-US" sz="4000" dirty="0"/>
              <a:t>You will guide me with </a:t>
            </a:r>
            <a:r>
              <a:rPr lang="en-US" altLang="en-US" sz="4000" dirty="0">
                <a:solidFill>
                  <a:srgbClr val="FFFF66"/>
                </a:solidFill>
              </a:rPr>
              <a:t>your advice</a:t>
            </a:r>
            <a:r>
              <a:rPr lang="en-US" altLang="en-US" sz="4000" dirty="0"/>
              <a:t>; and afterwards, you will receive me with honor. Whom do I have in heaven but you? And with you, I lack nothing on earth. </a:t>
            </a:r>
          </a:p>
        </p:txBody>
      </p:sp>
    </p:spTree>
    <p:extLst>
      <p:ext uri="{BB962C8B-B14F-4D97-AF65-F5344CB8AC3E}">
        <p14:creationId xmlns:p14="http://schemas.microsoft.com/office/powerpoint/2010/main" val="2796649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9922" name="Rectangle 2">
            <a:extLst>
              <a:ext uri="{FF2B5EF4-FFF2-40B4-BE49-F238E27FC236}">
                <a16:creationId xmlns:a16="http://schemas.microsoft.com/office/drawing/2014/main" id="{07C24622-15F7-4754-B068-2541D97C6929}"/>
              </a:ext>
            </a:extLst>
          </p:cNvPr>
          <p:cNvSpPr>
            <a:spLocks noGrp="1" noChangeArrowheads="1"/>
          </p:cNvSpPr>
          <p:nvPr>
            <p:ph type="subTitle" idx="1"/>
          </p:nvPr>
        </p:nvSpPr>
        <p:spPr>
          <a:xfrm>
            <a:off x="1143000" y="0"/>
            <a:ext cx="6858000" cy="5143500"/>
          </a:xfrm>
        </p:spPr>
        <p:txBody>
          <a:bodyPr/>
          <a:lstStyle/>
          <a:p>
            <a:pPr algn="l"/>
            <a:r>
              <a:rPr lang="en-US" altLang="en-US" sz="3000"/>
              <a:t> </a:t>
            </a:r>
          </a:p>
        </p:txBody>
      </p:sp>
      <p:pic>
        <p:nvPicPr>
          <p:cNvPr id="4049924" name="Picture 4">
            <a:extLst>
              <a:ext uri="{FF2B5EF4-FFF2-40B4-BE49-F238E27FC236}">
                <a16:creationId xmlns:a16="http://schemas.microsoft.com/office/drawing/2014/main" id="{9516111F-BE99-438D-9270-39D11CF64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35433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0530" name="Rectangle 2">
            <a:extLst>
              <a:ext uri="{FF2B5EF4-FFF2-40B4-BE49-F238E27FC236}">
                <a16:creationId xmlns:a16="http://schemas.microsoft.com/office/drawing/2014/main" id="{51EA3F6E-363E-4974-A31F-A6A8FB4F9A25}"/>
              </a:ext>
            </a:extLst>
          </p:cNvPr>
          <p:cNvSpPr>
            <a:spLocks noGrp="1" noChangeArrowheads="1"/>
          </p:cNvSpPr>
          <p:nvPr>
            <p:ph type="subTitle" idx="1"/>
          </p:nvPr>
        </p:nvSpPr>
        <p:spPr>
          <a:xfrm>
            <a:off x="228600" y="133350"/>
            <a:ext cx="8610600" cy="4800600"/>
          </a:xfrm>
        </p:spPr>
        <p:txBody>
          <a:bodyPr>
            <a:normAutofit/>
          </a:bodyPr>
          <a:lstStyle/>
          <a:p>
            <a:pPr marL="571500" indent="-571500" algn="l"/>
            <a:r>
              <a:rPr lang="en-US" altLang="en-US" sz="3600" dirty="0"/>
              <a:t>Forms of doubt</a:t>
            </a:r>
          </a:p>
          <a:p>
            <a:pPr marL="288925" indent="-288925" algn="l">
              <a:buFontTx/>
              <a:buAutoNum type="arabicPeriod"/>
            </a:pPr>
            <a:r>
              <a:rPr lang="en-US" altLang="en-US" sz="3600" dirty="0"/>
              <a:t>Doubt that the </a:t>
            </a:r>
            <a:r>
              <a:rPr lang="en-US" altLang="en-US" sz="3600" dirty="0">
                <a:solidFill>
                  <a:srgbClr val="FFFF66"/>
                </a:solidFill>
              </a:rPr>
              <a:t>minutest details</a:t>
            </a:r>
            <a:r>
              <a:rPr lang="en-US" altLang="en-US" sz="3600" dirty="0"/>
              <a:t> of our lives are the providence of a loving G-d and for our redemption.</a:t>
            </a:r>
          </a:p>
          <a:p>
            <a:pPr marL="288925" indent="-288925" algn="l">
              <a:buFontTx/>
              <a:buAutoNum type="arabicPeriod"/>
            </a:pPr>
            <a:r>
              <a:rPr lang="en-US" altLang="en-US" sz="3600" dirty="0"/>
              <a:t>Doubt that we can speak effectively to G-d about </a:t>
            </a:r>
            <a:r>
              <a:rPr lang="en-US" altLang="en-US" sz="3600" dirty="0">
                <a:solidFill>
                  <a:srgbClr val="FFFF66"/>
                </a:solidFill>
              </a:rPr>
              <a:t>every</a:t>
            </a:r>
            <a:r>
              <a:rPr lang="en-US" altLang="en-US" sz="3600" dirty="0"/>
              <a:t> circumstance, in surrender </a:t>
            </a:r>
            <a:r>
              <a:rPr lang="en-US" altLang="en-US" sz="3600" dirty="0">
                <a:sym typeface="Wingdings" panose="05000000000000000000" pitchFamily="2" charset="2"/>
              </a:rPr>
              <a:t> </a:t>
            </a:r>
            <a:r>
              <a:rPr lang="en-US" altLang="en-US" sz="3600" dirty="0"/>
              <a:t>praise, and prayer.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82" name="Picture 2">
            <a:extLst>
              <a:ext uri="{FF2B5EF4-FFF2-40B4-BE49-F238E27FC236}">
                <a16:creationId xmlns:a16="http://schemas.microsoft.com/office/drawing/2014/main" id="{DBBCB9D3-F35E-4F40-91B9-64811D036CC7}"/>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l="16647" t="23346" r="37495" b="35536"/>
          <a:stretch>
            <a:fillRect/>
          </a:stretch>
        </p:blipFill>
        <p:spPr>
          <a:xfrm>
            <a:off x="609600" y="0"/>
            <a:ext cx="7648831" cy="5143500"/>
          </a:xfrm>
          <a:noFill/>
        </p:spPr>
      </p:pic>
      <p:sp>
        <p:nvSpPr>
          <p:cNvPr id="3860484" name="AutoShape 4">
            <a:extLst>
              <a:ext uri="{FF2B5EF4-FFF2-40B4-BE49-F238E27FC236}">
                <a16:creationId xmlns:a16="http://schemas.microsoft.com/office/drawing/2014/main" id="{3CE70280-3477-4B33-B433-7AED1DDC0BA7}"/>
              </a:ext>
            </a:extLst>
          </p:cNvPr>
          <p:cNvSpPr>
            <a:spLocks noChangeAspect="1" noChangeArrowheads="1"/>
          </p:cNvSpPr>
          <p:nvPr/>
        </p:nvSpPr>
        <p:spPr bwMode="auto">
          <a:xfrm>
            <a:off x="1259681" y="3452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3000"/>
          </a:p>
        </p:txBody>
      </p:sp>
      <p:sp>
        <p:nvSpPr>
          <p:cNvPr id="3860486" name="AutoShape 6">
            <a:extLst>
              <a:ext uri="{FF2B5EF4-FFF2-40B4-BE49-F238E27FC236}">
                <a16:creationId xmlns:a16="http://schemas.microsoft.com/office/drawing/2014/main" id="{6B501435-0036-4234-A011-A47E2C24F625}"/>
              </a:ext>
            </a:extLst>
          </p:cNvPr>
          <p:cNvSpPr>
            <a:spLocks noChangeAspect="1" noChangeArrowheads="1"/>
          </p:cNvSpPr>
          <p:nvPr/>
        </p:nvSpPr>
        <p:spPr bwMode="auto">
          <a:xfrm>
            <a:off x="1259681" y="3452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3000"/>
          </a:p>
        </p:txBody>
      </p:sp>
      <p:sp>
        <p:nvSpPr>
          <p:cNvPr id="3860488" name="AutoShape 8">
            <a:extLst>
              <a:ext uri="{FF2B5EF4-FFF2-40B4-BE49-F238E27FC236}">
                <a16:creationId xmlns:a16="http://schemas.microsoft.com/office/drawing/2014/main" id="{609F897E-4201-490F-BB65-00E6C33A53F5}"/>
              </a:ext>
            </a:extLst>
          </p:cNvPr>
          <p:cNvSpPr>
            <a:spLocks noChangeAspect="1" noChangeArrowheads="1"/>
          </p:cNvSpPr>
          <p:nvPr/>
        </p:nvSpPr>
        <p:spPr bwMode="auto">
          <a:xfrm>
            <a:off x="1259681" y="3452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3000"/>
          </a:p>
        </p:txBody>
      </p:sp>
    </p:spTree>
    <p:extLst>
      <p:ext uri="{BB962C8B-B14F-4D97-AF65-F5344CB8AC3E}">
        <p14:creationId xmlns:p14="http://schemas.microsoft.com/office/powerpoint/2010/main" val="963603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4866" name="Rectangle 2">
            <a:extLst>
              <a:ext uri="{FF2B5EF4-FFF2-40B4-BE49-F238E27FC236}">
                <a16:creationId xmlns:a16="http://schemas.microsoft.com/office/drawing/2014/main" id="{65CA00D6-8457-4982-A887-712B71017078}"/>
              </a:ext>
            </a:extLst>
          </p:cNvPr>
          <p:cNvSpPr>
            <a:spLocks noGrp="1" noChangeArrowheads="1"/>
          </p:cNvSpPr>
          <p:nvPr>
            <p:ph type="subTitle" idx="1"/>
          </p:nvPr>
        </p:nvSpPr>
        <p:spPr>
          <a:xfrm>
            <a:off x="304800" y="209550"/>
            <a:ext cx="8534400" cy="4648200"/>
          </a:xfrm>
        </p:spPr>
        <p:txBody>
          <a:bodyPr/>
          <a:lstStyle/>
          <a:p>
            <a:pPr marL="571500" indent="-571500" algn="l"/>
            <a:r>
              <a:rPr lang="en-US" altLang="en-US" sz="4000" dirty="0"/>
              <a:t>Forms of doubt</a:t>
            </a:r>
          </a:p>
          <a:p>
            <a:pPr marL="512763" indent="-512763" algn="l">
              <a:buFont typeface="+mj-lt"/>
              <a:buAutoNum type="arabicPeriod" startAt="3"/>
            </a:pPr>
            <a:r>
              <a:rPr lang="en-US" altLang="en-US" sz="4000" dirty="0"/>
              <a:t>Doubt that He loves us, and desires to help us, especially when we talk to Him</a:t>
            </a:r>
          </a:p>
          <a:p>
            <a:pPr marL="571500" indent="-571500" algn="l">
              <a:buFontTx/>
              <a:buAutoNum type="arabicPeriod" startAt="4"/>
            </a:pPr>
            <a:r>
              <a:rPr lang="en-US" altLang="en-US" sz="4000" dirty="0"/>
              <a:t>Doubt that G-d has power, mercy, and compassion that are </a:t>
            </a:r>
            <a:r>
              <a:rPr lang="en-US" altLang="en-US" sz="4000" dirty="0">
                <a:solidFill>
                  <a:srgbClr val="FFFF66"/>
                </a:solidFill>
              </a:rPr>
              <a:t>limitless</a:t>
            </a:r>
            <a:r>
              <a:rPr lang="en-US" altLang="en-US" sz="4000" dirty="0"/>
              <a:t> to work wonders.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2578" name="Rectangle 2">
            <a:extLst>
              <a:ext uri="{FF2B5EF4-FFF2-40B4-BE49-F238E27FC236}">
                <a16:creationId xmlns:a16="http://schemas.microsoft.com/office/drawing/2014/main" id="{4DD6BF42-156D-444A-A61C-EE5AC53CA611}"/>
              </a:ext>
            </a:extLst>
          </p:cNvPr>
          <p:cNvSpPr>
            <a:spLocks noGrp="1" noChangeArrowheads="1"/>
          </p:cNvSpPr>
          <p:nvPr>
            <p:ph type="subTitle" idx="1"/>
          </p:nvPr>
        </p:nvSpPr>
        <p:spPr>
          <a:xfrm>
            <a:off x="533400" y="285750"/>
            <a:ext cx="8305800" cy="4648200"/>
          </a:xfrm>
        </p:spPr>
        <p:txBody>
          <a:bodyPr>
            <a:normAutofit lnSpcReduction="10000"/>
          </a:bodyPr>
          <a:lstStyle/>
          <a:p>
            <a:pPr algn="l"/>
            <a:r>
              <a:rPr lang="en-US" altLang="en-US" sz="4000" baseline="30000" dirty="0" err="1"/>
              <a:t>T’hillim</a:t>
            </a:r>
            <a:r>
              <a:rPr lang="en-US" altLang="en-US" sz="4000" baseline="30000" dirty="0"/>
              <a:t> Ps 147.10-12 </a:t>
            </a:r>
            <a:r>
              <a:rPr lang="en-US" altLang="en-US" sz="4000" dirty="0"/>
              <a:t>He takes no delight in the strength of a horse, no pleasure in a runner's speed. A</a:t>
            </a:r>
            <a:r>
              <a:rPr lang="en-US" altLang="en-US" sz="3600" dirty="0"/>
              <a:t>DONI</a:t>
            </a:r>
            <a:r>
              <a:rPr lang="en-US" altLang="en-US" sz="4000" dirty="0"/>
              <a:t> takes pleasure in those who fear him, in those who wait for his grace.  </a:t>
            </a:r>
            <a:r>
              <a:rPr lang="en-US" altLang="en-US" sz="4000" dirty="0">
                <a:solidFill>
                  <a:srgbClr val="FFFF66"/>
                </a:solidFill>
              </a:rPr>
              <a:t>Glorify A</a:t>
            </a:r>
            <a:r>
              <a:rPr lang="en-US" altLang="en-US" sz="3600" dirty="0">
                <a:solidFill>
                  <a:srgbClr val="FFFF66"/>
                </a:solidFill>
              </a:rPr>
              <a:t>DONI</a:t>
            </a:r>
            <a:r>
              <a:rPr lang="en-US" altLang="en-US" sz="4000" dirty="0">
                <a:solidFill>
                  <a:srgbClr val="FFFF66"/>
                </a:solidFill>
              </a:rPr>
              <a:t>, Yerushalayim! Praise your God, </a:t>
            </a:r>
            <a:r>
              <a:rPr lang="en-US" altLang="en-US" sz="4000" dirty="0" err="1">
                <a:solidFill>
                  <a:srgbClr val="FFFF66"/>
                </a:solidFill>
              </a:rPr>
              <a:t>Tziyon</a:t>
            </a:r>
            <a:r>
              <a:rPr lang="en-US" altLang="en-US" sz="4000" dirty="0">
                <a:solidFill>
                  <a:srgbClr val="FFFF66"/>
                </a:solidFill>
              </a:rPr>
              <a:t>!</a:t>
            </a:r>
            <a:r>
              <a:rPr lang="en-US" altLang="en-US" sz="40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26" name="Rectangle 2">
            <a:extLst>
              <a:ext uri="{FF2B5EF4-FFF2-40B4-BE49-F238E27FC236}">
                <a16:creationId xmlns:a16="http://schemas.microsoft.com/office/drawing/2014/main" id="{FF85BA75-ED58-4262-8A86-73C874611AB5}"/>
              </a:ext>
            </a:extLst>
          </p:cNvPr>
          <p:cNvSpPr>
            <a:spLocks noGrp="1" noChangeArrowheads="1"/>
          </p:cNvSpPr>
          <p:nvPr>
            <p:ph type="subTitle" idx="1"/>
          </p:nvPr>
        </p:nvSpPr>
        <p:spPr>
          <a:xfrm>
            <a:off x="381000" y="209550"/>
            <a:ext cx="8458200" cy="4724400"/>
          </a:xfrm>
        </p:spPr>
        <p:txBody>
          <a:bodyPr/>
          <a:lstStyle/>
          <a:p>
            <a:pPr algn="l"/>
            <a:r>
              <a:rPr lang="en-US" altLang="en-US" sz="4000" dirty="0"/>
              <a:t>Levels of living faith.</a:t>
            </a:r>
          </a:p>
          <a:p>
            <a:pPr rtl="1"/>
            <a:r>
              <a:rPr lang="he-IL" altLang="en-US" sz="5400" b="1" dirty="0">
                <a:cs typeface="Vilna" pitchFamily="2" charset="-79"/>
              </a:rPr>
              <a:t>אֱמוּנָה</a:t>
            </a:r>
            <a:r>
              <a:rPr lang="en-US" altLang="en-US" sz="5400" b="1" dirty="0">
                <a:cs typeface="Vilna" pitchFamily="2" charset="-79"/>
              </a:rPr>
              <a:t> </a:t>
            </a:r>
            <a:r>
              <a:rPr lang="en-US" altLang="en-US" sz="5400" i="1" dirty="0">
                <a:cs typeface="Vilna" pitchFamily="2" charset="-79"/>
              </a:rPr>
              <a:t> </a:t>
            </a:r>
            <a:r>
              <a:rPr lang="en-US" altLang="en-US" sz="4000" i="1" dirty="0">
                <a:cs typeface="Vilna" pitchFamily="2" charset="-79"/>
              </a:rPr>
              <a:t>Emunah</a:t>
            </a:r>
            <a:r>
              <a:rPr lang="en-US" altLang="en-US" sz="4000" dirty="0"/>
              <a:t> </a:t>
            </a:r>
          </a:p>
          <a:p>
            <a:pPr algn="l"/>
            <a:r>
              <a:rPr lang="en-US" altLang="en-US" sz="4000" dirty="0"/>
              <a:t>faith, trust, confidence </a:t>
            </a:r>
          </a:p>
          <a:p>
            <a:pPr algn="l"/>
            <a:r>
              <a:rPr lang="en-US" altLang="en-US" sz="4000" dirty="0"/>
              <a:t>Active faith.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4146" name="Rectangle 2">
            <a:extLst>
              <a:ext uri="{FF2B5EF4-FFF2-40B4-BE49-F238E27FC236}">
                <a16:creationId xmlns:a16="http://schemas.microsoft.com/office/drawing/2014/main" id="{6C7D3B78-6391-4D34-992D-C9C5C0F533FD}"/>
              </a:ext>
            </a:extLst>
          </p:cNvPr>
          <p:cNvSpPr>
            <a:spLocks noGrp="1" noChangeArrowheads="1"/>
          </p:cNvSpPr>
          <p:nvPr>
            <p:ph type="subTitle" idx="1"/>
          </p:nvPr>
        </p:nvSpPr>
        <p:spPr>
          <a:xfrm>
            <a:off x="381000" y="285750"/>
            <a:ext cx="8382000" cy="4648200"/>
          </a:xfrm>
        </p:spPr>
        <p:txBody>
          <a:bodyPr>
            <a:normAutofit fontScale="92500"/>
          </a:bodyPr>
          <a:lstStyle/>
          <a:p>
            <a:pPr marL="571500" indent="-571500" algn="l">
              <a:lnSpc>
                <a:spcPct val="90000"/>
              </a:lnSpc>
              <a:buFontTx/>
              <a:buAutoNum type="arabicPeriod"/>
            </a:pPr>
            <a:r>
              <a:rPr lang="en-US" altLang="en-US" sz="3600" dirty="0"/>
              <a:t>Basic level </a:t>
            </a:r>
            <a:r>
              <a:rPr lang="en-US" altLang="en-US" sz="3600" dirty="0" err="1"/>
              <a:t>Emuna</a:t>
            </a:r>
            <a:r>
              <a:rPr lang="en-US" altLang="en-US" sz="3600" dirty="0"/>
              <a:t>: firm belief that EVERYTHING comes from </a:t>
            </a:r>
            <a:r>
              <a:rPr lang="en-US" altLang="en-US" sz="3600" cap="small" dirty="0"/>
              <a:t>Adoni</a:t>
            </a:r>
            <a:r>
              <a:rPr lang="en-US" altLang="en-US" sz="3600" dirty="0"/>
              <a:t> by way of perfect Divine providence.  No secondary causes.</a:t>
            </a:r>
          </a:p>
          <a:p>
            <a:pPr marL="571500" indent="-571500" algn="l">
              <a:lnSpc>
                <a:spcPct val="90000"/>
              </a:lnSpc>
              <a:buFontTx/>
              <a:buAutoNum type="arabicPeriod"/>
            </a:pPr>
            <a:r>
              <a:rPr lang="en-US" altLang="en-US" sz="3600" dirty="0"/>
              <a:t>Intermediate level: belief that everything that comes from </a:t>
            </a:r>
            <a:r>
              <a:rPr lang="en-US" altLang="en-US" sz="3600" cap="small" dirty="0"/>
              <a:t>Adoni</a:t>
            </a:r>
            <a:r>
              <a:rPr lang="en-US" altLang="en-US" sz="3600" dirty="0"/>
              <a:t> is for the very best.  All troubles have their purpose.  Therefore PRAISE.  Without understanding the purpose.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6194" name="Rectangle 2">
            <a:extLst>
              <a:ext uri="{FF2B5EF4-FFF2-40B4-BE49-F238E27FC236}">
                <a16:creationId xmlns:a16="http://schemas.microsoft.com/office/drawing/2014/main" id="{015507E8-8F68-49A0-84CB-4588227FF009}"/>
              </a:ext>
            </a:extLst>
          </p:cNvPr>
          <p:cNvSpPr>
            <a:spLocks noGrp="1" noChangeArrowheads="1"/>
          </p:cNvSpPr>
          <p:nvPr>
            <p:ph type="subTitle" idx="1"/>
          </p:nvPr>
        </p:nvSpPr>
        <p:spPr>
          <a:xfrm>
            <a:off x="381000" y="285750"/>
            <a:ext cx="8153400" cy="4495800"/>
          </a:xfrm>
        </p:spPr>
        <p:txBody>
          <a:bodyPr/>
          <a:lstStyle/>
          <a:p>
            <a:pPr marL="571500" indent="-571500" algn="l">
              <a:buFontTx/>
              <a:buAutoNum type="arabicPeriod" startAt="3"/>
            </a:pPr>
            <a:r>
              <a:rPr lang="en-US" altLang="en-US" sz="4000" dirty="0"/>
              <a:t>Upper level: Belief that our joyful task is to discern the message to us in EVERY trouble.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6914" name="Rectangle 2">
            <a:extLst>
              <a:ext uri="{FF2B5EF4-FFF2-40B4-BE49-F238E27FC236}">
                <a16:creationId xmlns:a16="http://schemas.microsoft.com/office/drawing/2014/main" id="{792FD65D-FEA8-4E49-80D6-1FD4DC7F38CE}"/>
              </a:ext>
            </a:extLst>
          </p:cNvPr>
          <p:cNvSpPr>
            <a:spLocks noGrp="1" noChangeArrowheads="1"/>
          </p:cNvSpPr>
          <p:nvPr>
            <p:ph type="subTitle" idx="1"/>
          </p:nvPr>
        </p:nvSpPr>
        <p:spPr>
          <a:xfrm>
            <a:off x="304800" y="209550"/>
            <a:ext cx="8458200" cy="4724400"/>
          </a:xfrm>
        </p:spPr>
        <p:txBody>
          <a:bodyPr>
            <a:normAutofit fontScale="92500"/>
          </a:bodyPr>
          <a:lstStyle/>
          <a:p>
            <a:pPr algn="l"/>
            <a:r>
              <a:rPr lang="en-US" altLang="en-US" sz="3600" baseline="30000" dirty="0" err="1"/>
              <a:t>Dvarim</a:t>
            </a:r>
            <a:r>
              <a:rPr lang="en-US" altLang="en-US" sz="3600" baseline="30000" dirty="0"/>
              <a:t> 28.45-46</a:t>
            </a:r>
            <a:r>
              <a:rPr lang="en-US" altLang="en-US" sz="3600" dirty="0"/>
              <a:t> "All these curses will come on you, pursuing you and overtaking you until you are destroyed, because you didn't pay attention to what A</a:t>
            </a:r>
            <a:r>
              <a:rPr lang="en-US" altLang="en-US" sz="3200" dirty="0"/>
              <a:t>DONI</a:t>
            </a:r>
            <a:r>
              <a:rPr lang="en-US" altLang="en-US" sz="3600" dirty="0"/>
              <a:t> your God said, observing his mitzvot and regulations that he gave you.  These curses will be on you and your descendants as a sign and a wonder forever.    </a:t>
            </a:r>
            <a:r>
              <a:rPr lang="en-US" altLang="en-US" sz="3600" dirty="0">
                <a:solidFill>
                  <a:srgbClr val="FFFF66"/>
                </a:solidFill>
              </a:rPr>
              <a:t>WHY </a:t>
            </a:r>
            <a:r>
              <a:rPr lang="en-US" altLang="en-US" sz="3600" dirty="0" err="1">
                <a:solidFill>
                  <a:srgbClr val="FFFF66"/>
                </a:solidFill>
              </a:rPr>
              <a:t>sooo</a:t>
            </a:r>
            <a:r>
              <a:rPr lang="en-US" altLang="en-US" sz="3600" dirty="0">
                <a:solidFill>
                  <a:srgbClr val="FFFF66"/>
                </a:solidFill>
              </a:rPr>
              <a:t> intense??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3600" baseline="30000" dirty="0" err="1"/>
              <a:t>Dvarim</a:t>
            </a:r>
            <a:r>
              <a:rPr lang="en-US" sz="3600" baseline="30000" dirty="0"/>
              <a:t> 28. 47-48 </a:t>
            </a:r>
            <a:r>
              <a:rPr lang="en-US" sz="3600" dirty="0"/>
              <a:t>Because you didn’t serve </a:t>
            </a:r>
            <a:r>
              <a:rPr lang="en-US" sz="3600" cap="small" dirty="0"/>
              <a:t>Adoni</a:t>
            </a:r>
            <a:r>
              <a:rPr lang="en-US" sz="3600" dirty="0"/>
              <a:t> your God </a:t>
            </a:r>
            <a:r>
              <a:rPr lang="en-US" sz="3600" dirty="0">
                <a:solidFill>
                  <a:srgbClr val="FFFF99"/>
                </a:solidFill>
              </a:rPr>
              <a:t>with joy and gladness in your heart when you had such an abundance of everything</a:t>
            </a:r>
            <a:r>
              <a:rPr lang="en-US" sz="3600" dirty="0"/>
              <a:t>;</a:t>
            </a:r>
            <a:r>
              <a:rPr lang="en-US" sz="3600" b="1" baseline="30000" dirty="0"/>
              <a:t> </a:t>
            </a:r>
            <a:r>
              <a:rPr lang="en-US" sz="3600" cap="small" dirty="0"/>
              <a:t> Adoni </a:t>
            </a:r>
            <a:r>
              <a:rPr lang="en-US" sz="3600" dirty="0"/>
              <a:t>will send your enemy against you; and you will serve him when you are hungry, thirsty, poorly clothed and lacking everything; he will put a yoke of iron on your neck until he destroys you. </a:t>
            </a:r>
            <a:endParaRPr lang="en-US" sz="6000" dirty="0"/>
          </a:p>
        </p:txBody>
      </p:sp>
    </p:spTree>
    <p:extLst>
      <p:ext uri="{BB962C8B-B14F-4D97-AF65-F5344CB8AC3E}">
        <p14:creationId xmlns:p14="http://schemas.microsoft.com/office/powerpoint/2010/main" val="3833607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3058" name="Rectangle 2">
            <a:extLst>
              <a:ext uri="{FF2B5EF4-FFF2-40B4-BE49-F238E27FC236}">
                <a16:creationId xmlns:a16="http://schemas.microsoft.com/office/drawing/2014/main" id="{9E09047E-8140-489E-84E0-E27DC7B0D40A}"/>
              </a:ext>
            </a:extLst>
          </p:cNvPr>
          <p:cNvSpPr>
            <a:spLocks noGrp="1" noChangeArrowheads="1"/>
          </p:cNvSpPr>
          <p:nvPr>
            <p:ph type="subTitle" idx="1"/>
          </p:nvPr>
        </p:nvSpPr>
        <p:spPr>
          <a:xfrm>
            <a:off x="609600" y="285750"/>
            <a:ext cx="8229600" cy="4648200"/>
          </a:xfrm>
        </p:spPr>
        <p:txBody>
          <a:bodyPr>
            <a:normAutofit lnSpcReduction="10000"/>
          </a:bodyPr>
          <a:lstStyle/>
          <a:p>
            <a:pPr algn="l"/>
            <a:r>
              <a:rPr lang="en-US" altLang="en-US" sz="3600" baseline="30000" dirty="0" err="1"/>
              <a:t>T’hillim</a:t>
            </a:r>
            <a:r>
              <a:rPr lang="en-US" altLang="en-US" sz="3600" baseline="30000" dirty="0"/>
              <a:t>/Ps 32.9-11</a:t>
            </a:r>
            <a:r>
              <a:rPr lang="en-US" altLang="en-US" sz="3600" dirty="0"/>
              <a:t> Don't be like a horse or mule that has no understanding, that has to be curbed with bit and bridle, or else it won't come near you. Many are the torments of the wicked, but grace surrounds those who trust in A</a:t>
            </a:r>
            <a:r>
              <a:rPr lang="en-US" altLang="en-US" sz="3200" dirty="0"/>
              <a:t>DONI</a:t>
            </a:r>
            <a:r>
              <a:rPr lang="en-US" altLang="en-US" sz="3600" dirty="0"/>
              <a:t>. </a:t>
            </a:r>
            <a:r>
              <a:rPr lang="en-US" altLang="en-US" sz="3600" dirty="0">
                <a:solidFill>
                  <a:srgbClr val="FFFF66"/>
                </a:solidFill>
              </a:rPr>
              <a:t>Be glad in A</a:t>
            </a:r>
            <a:r>
              <a:rPr lang="en-US" altLang="en-US" sz="3200" dirty="0">
                <a:solidFill>
                  <a:srgbClr val="FFFF66"/>
                </a:solidFill>
              </a:rPr>
              <a:t>DONI</a:t>
            </a:r>
            <a:r>
              <a:rPr lang="en-US" altLang="en-US" sz="3600" dirty="0">
                <a:solidFill>
                  <a:srgbClr val="FFFF66"/>
                </a:solidFill>
              </a:rPr>
              <a:t>; rejoice, you righteous! Shout for joy, all you upright in heart!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8242" name="Rectangle 2">
            <a:extLst>
              <a:ext uri="{FF2B5EF4-FFF2-40B4-BE49-F238E27FC236}">
                <a16:creationId xmlns:a16="http://schemas.microsoft.com/office/drawing/2014/main" id="{8B69B209-B38F-42D6-9DA1-36C514851908}"/>
              </a:ext>
            </a:extLst>
          </p:cNvPr>
          <p:cNvSpPr>
            <a:spLocks noGrp="1" noChangeArrowheads="1"/>
          </p:cNvSpPr>
          <p:nvPr>
            <p:ph type="subTitle" idx="1"/>
          </p:nvPr>
        </p:nvSpPr>
        <p:spPr>
          <a:xfrm>
            <a:off x="381000" y="133350"/>
            <a:ext cx="8153400" cy="4648200"/>
          </a:xfrm>
        </p:spPr>
        <p:txBody>
          <a:bodyPr>
            <a:normAutofit fontScale="92500"/>
          </a:bodyPr>
          <a:lstStyle/>
          <a:p>
            <a:pPr algn="l"/>
            <a:r>
              <a:rPr lang="en-US" altLang="en-US" sz="3600" baseline="30000" dirty="0"/>
              <a:t>Phil. 3.8-10</a:t>
            </a:r>
            <a:r>
              <a:rPr lang="en-US" altLang="en-US" sz="3600" dirty="0"/>
              <a:t> Because of </a:t>
            </a:r>
            <a:r>
              <a:rPr lang="en-US" altLang="en-US" sz="3600" dirty="0">
                <a:solidFill>
                  <a:srgbClr val="FFFF66"/>
                </a:solidFill>
              </a:rPr>
              <a:t>Him…I gave up everything</a:t>
            </a:r>
            <a:r>
              <a:rPr lang="en-US" altLang="en-US" sz="3600" dirty="0"/>
              <a:t> and regard it all as garbage, in order to gain the Messiah, and be </a:t>
            </a:r>
            <a:r>
              <a:rPr lang="en-US" altLang="en-US" sz="3600" dirty="0">
                <a:solidFill>
                  <a:srgbClr val="FFFF66"/>
                </a:solidFill>
              </a:rPr>
              <a:t>found in union with Him</a:t>
            </a:r>
            <a:r>
              <a:rPr lang="en-US" altLang="en-US" sz="3600" dirty="0"/>
              <a:t>, not having any righteousness of my own based on legalism, but having that righteousness which comes through the Messiah's faithfulness, the righteousness from God based on trust.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7154" name="Rectangle 2">
            <a:extLst>
              <a:ext uri="{FF2B5EF4-FFF2-40B4-BE49-F238E27FC236}">
                <a16:creationId xmlns:a16="http://schemas.microsoft.com/office/drawing/2014/main" id="{C0ECAFB7-FEFC-44DB-86E6-90EA1D1231EA}"/>
              </a:ext>
            </a:extLst>
          </p:cNvPr>
          <p:cNvSpPr>
            <a:spLocks noGrp="1" noChangeArrowheads="1"/>
          </p:cNvSpPr>
          <p:nvPr>
            <p:ph type="subTitle" idx="1"/>
          </p:nvPr>
        </p:nvSpPr>
        <p:spPr>
          <a:xfrm>
            <a:off x="304800" y="285750"/>
            <a:ext cx="8305800" cy="4572000"/>
          </a:xfrm>
        </p:spPr>
        <p:txBody>
          <a:bodyPr/>
          <a:lstStyle/>
          <a:p>
            <a:pPr algn="l"/>
            <a:r>
              <a:rPr lang="en-US" altLang="en-US" sz="4000" baseline="30000" dirty="0"/>
              <a:t>Phil. 3.8-10</a:t>
            </a:r>
            <a:r>
              <a:rPr lang="en-US" altLang="en-US" sz="4000" dirty="0"/>
              <a:t> Yes, I gave it all up in order to know him, that is, to know the power of his resurrection and the </a:t>
            </a:r>
            <a:r>
              <a:rPr lang="en-US" altLang="en-US" sz="4000" dirty="0">
                <a:solidFill>
                  <a:srgbClr val="FFFF66"/>
                </a:solidFill>
              </a:rPr>
              <a:t>fellowship of his sufferings</a:t>
            </a:r>
            <a:r>
              <a:rPr lang="en-US" altLang="en-US" sz="4000" dirty="0"/>
              <a:t> as I am being conformed to his death,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22" name="Rectangle 2">
            <a:extLst>
              <a:ext uri="{FF2B5EF4-FFF2-40B4-BE49-F238E27FC236}">
                <a16:creationId xmlns:a16="http://schemas.microsoft.com/office/drawing/2014/main" id="{589141D3-9680-4070-B6E3-21611E10DD22}"/>
              </a:ext>
            </a:extLst>
          </p:cNvPr>
          <p:cNvSpPr>
            <a:spLocks noGrp="1" noChangeArrowheads="1"/>
          </p:cNvSpPr>
          <p:nvPr>
            <p:ph type="subTitle" idx="1"/>
          </p:nvPr>
        </p:nvSpPr>
        <p:spPr>
          <a:xfrm>
            <a:off x="381000" y="209550"/>
            <a:ext cx="8458200" cy="4724400"/>
          </a:xfrm>
        </p:spPr>
        <p:txBody>
          <a:bodyPr/>
          <a:lstStyle/>
          <a:p>
            <a:pPr algn="l"/>
            <a:r>
              <a:rPr lang="en-US" altLang="en-US" sz="4000" dirty="0"/>
              <a:t>I was hunting big game deep in Kruger National Park in the wilds of South Africa.  This was a one-in-a-million photo op.  </a:t>
            </a:r>
          </a:p>
          <a:p>
            <a:pPr algn="l"/>
            <a:endParaRPr lang="en-US" altLang="en-US" sz="4000" dirty="0"/>
          </a:p>
          <a:p>
            <a:endParaRPr lang="en-US" altLang="en-US" sz="4000" dirty="0"/>
          </a:p>
        </p:txBody>
      </p:sp>
      <p:sp>
        <p:nvSpPr>
          <p:cNvPr id="3921924" name="AutoShape 4" descr="Jan 14, 2012 (4)">
            <a:extLst>
              <a:ext uri="{FF2B5EF4-FFF2-40B4-BE49-F238E27FC236}">
                <a16:creationId xmlns:a16="http://schemas.microsoft.com/office/drawing/2014/main" id="{B0FF5D94-104C-45B3-B811-20D5413BFFCF}"/>
              </a:ext>
            </a:extLst>
          </p:cNvPr>
          <p:cNvSpPr>
            <a:spLocks noChangeAspect="1" noChangeArrowheads="1"/>
          </p:cNvSpPr>
          <p:nvPr/>
        </p:nvSpPr>
        <p:spPr bwMode="auto">
          <a:xfrm>
            <a:off x="1259681" y="34528"/>
            <a:ext cx="671513" cy="101441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3000"/>
          </a:p>
        </p:txBody>
      </p:sp>
    </p:spTree>
    <p:extLst>
      <p:ext uri="{BB962C8B-B14F-4D97-AF65-F5344CB8AC3E}">
        <p14:creationId xmlns:p14="http://schemas.microsoft.com/office/powerpoint/2010/main" val="3120050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674" name="Rectangle 2">
            <a:extLst>
              <a:ext uri="{FF2B5EF4-FFF2-40B4-BE49-F238E27FC236}">
                <a16:creationId xmlns:a16="http://schemas.microsoft.com/office/drawing/2014/main" id="{87296B75-C2FD-4B5E-BB60-8ABF05F0509A}"/>
              </a:ext>
            </a:extLst>
          </p:cNvPr>
          <p:cNvSpPr>
            <a:spLocks noGrp="1" noChangeArrowheads="1"/>
          </p:cNvSpPr>
          <p:nvPr>
            <p:ph type="subTitle" idx="1"/>
          </p:nvPr>
        </p:nvSpPr>
        <p:spPr>
          <a:xfrm>
            <a:off x="381000" y="209550"/>
            <a:ext cx="8458200" cy="4648200"/>
          </a:xfrm>
        </p:spPr>
        <p:txBody>
          <a:bodyPr>
            <a:normAutofit fontScale="92500"/>
          </a:bodyPr>
          <a:lstStyle/>
          <a:p>
            <a:pPr algn="l"/>
            <a:r>
              <a:rPr lang="en-US" altLang="en-US" sz="3600" baseline="30000" dirty="0"/>
              <a:t>1 </a:t>
            </a:r>
            <a:r>
              <a:rPr lang="en-US" altLang="en-US" sz="3600" baseline="30000" dirty="0" err="1"/>
              <a:t>Thes</a:t>
            </a:r>
            <a:r>
              <a:rPr lang="en-US" altLang="en-US" sz="3600" baseline="30000" dirty="0"/>
              <a:t>. 5. 16-22 </a:t>
            </a:r>
            <a:r>
              <a:rPr lang="en-US" altLang="en-US" sz="3600" dirty="0"/>
              <a:t>Always be joyful. Pray regularly. In everything give thanks, for this is what God wants from you who are united with the Messiah Yeshua. Don't quench the Spirit... May the God of shalom make you completely holy - may your entire spirit, soul and body be kept blameless for the coming of our Lord Yeshua the Messiah.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7634" name="Picture 2">
            <a:extLst>
              <a:ext uri="{FF2B5EF4-FFF2-40B4-BE49-F238E27FC236}">
                <a16:creationId xmlns:a16="http://schemas.microsoft.com/office/drawing/2014/main" id="{C101BAB9-C142-4745-9BA8-AC54654EEFE9}"/>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743200" y="1191"/>
            <a:ext cx="3935016" cy="51423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8722" name="Rectangle 2">
            <a:extLst>
              <a:ext uri="{FF2B5EF4-FFF2-40B4-BE49-F238E27FC236}">
                <a16:creationId xmlns:a16="http://schemas.microsoft.com/office/drawing/2014/main" id="{A78F59A2-F491-4062-829B-E732EDF1C9E7}"/>
              </a:ext>
            </a:extLst>
          </p:cNvPr>
          <p:cNvSpPr>
            <a:spLocks noGrp="1" noChangeArrowheads="1"/>
          </p:cNvSpPr>
          <p:nvPr>
            <p:ph type="subTitle" idx="1"/>
          </p:nvPr>
        </p:nvSpPr>
        <p:spPr>
          <a:xfrm>
            <a:off x="457200" y="209550"/>
            <a:ext cx="8305800" cy="4648200"/>
          </a:xfrm>
        </p:spPr>
        <p:txBody>
          <a:bodyPr>
            <a:normAutofit fontScale="92500" lnSpcReduction="10000"/>
          </a:bodyPr>
          <a:lstStyle/>
          <a:p>
            <a:pPr algn="l">
              <a:lnSpc>
                <a:spcPct val="90000"/>
              </a:lnSpc>
            </a:pPr>
            <a:r>
              <a:rPr lang="en-US" altLang="en-US" sz="3600" dirty="0"/>
              <a:t>Two </a:t>
            </a:r>
            <a:r>
              <a:rPr lang="en-US" altLang="en-US" sz="3600" dirty="0" err="1"/>
              <a:t>Notes</a:t>
            </a:r>
            <a:r>
              <a:rPr lang="en-US" altLang="en-US" sz="3600" i="1" dirty="0" err="1"/>
              <a:t>By</a:t>
            </a:r>
            <a:r>
              <a:rPr lang="en-US" altLang="en-US" sz="3600" i="1" dirty="0"/>
              <a:t> Asher Intrater</a:t>
            </a:r>
          </a:p>
          <a:p>
            <a:pPr algn="l">
              <a:lnSpc>
                <a:spcPct val="90000"/>
              </a:lnSpc>
            </a:pPr>
            <a:r>
              <a:rPr lang="en-US" altLang="en-US" sz="3600" dirty="0"/>
              <a:t>Rabbi Menahem Mendel Morgenstern of </a:t>
            </a:r>
            <a:r>
              <a:rPr lang="en-US" altLang="en-US" sz="3600" dirty="0" err="1"/>
              <a:t>Kutsk</a:t>
            </a:r>
            <a:r>
              <a:rPr lang="en-US" altLang="en-US" sz="3600" dirty="0"/>
              <a:t> (1787 - 1859) is known to have said, "Every man should have a note in one pocket saying, 'The whole world was created for me,' and a note in the other pocket saying, 'I'm nothing but dirt and ashes.'" Let's compare verses from Genesis 1, 2, and 3.Genesis 1:26 – And God said,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770" name="Rectangle 2">
            <a:extLst>
              <a:ext uri="{FF2B5EF4-FFF2-40B4-BE49-F238E27FC236}">
                <a16:creationId xmlns:a16="http://schemas.microsoft.com/office/drawing/2014/main" id="{298BD513-4A49-47BF-B230-89D0FD868A86}"/>
              </a:ext>
            </a:extLst>
          </p:cNvPr>
          <p:cNvSpPr>
            <a:spLocks noGrp="1" noChangeArrowheads="1"/>
          </p:cNvSpPr>
          <p:nvPr>
            <p:ph type="subTitle" idx="1"/>
          </p:nvPr>
        </p:nvSpPr>
        <p:spPr>
          <a:xfrm>
            <a:off x="457200" y="209550"/>
            <a:ext cx="8001000" cy="4648200"/>
          </a:xfrm>
        </p:spPr>
        <p:txBody>
          <a:bodyPr>
            <a:normAutofit/>
          </a:bodyPr>
          <a:lstStyle/>
          <a:p>
            <a:pPr algn="l">
              <a:lnSpc>
                <a:spcPct val="90000"/>
              </a:lnSpc>
            </a:pPr>
            <a:r>
              <a:rPr lang="en-US" altLang="en-US" sz="4000" dirty="0"/>
              <a:t>"Let us make man in our image, as our likeness, he will rule over the fish of the sea... and all the earth. "In a certain way, we are "like" God. He created the earth for us and commanded us to take dominion over it.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770" name="Rectangle 2">
            <a:extLst>
              <a:ext uri="{FF2B5EF4-FFF2-40B4-BE49-F238E27FC236}">
                <a16:creationId xmlns:a16="http://schemas.microsoft.com/office/drawing/2014/main" id="{298BD513-4A49-47BF-B230-89D0FD868A86}"/>
              </a:ext>
            </a:extLst>
          </p:cNvPr>
          <p:cNvSpPr>
            <a:spLocks noGrp="1" noChangeArrowheads="1"/>
          </p:cNvSpPr>
          <p:nvPr>
            <p:ph type="subTitle" idx="1"/>
          </p:nvPr>
        </p:nvSpPr>
        <p:spPr>
          <a:xfrm>
            <a:off x="457200" y="209550"/>
            <a:ext cx="8001000" cy="4648200"/>
          </a:xfrm>
        </p:spPr>
        <p:txBody>
          <a:bodyPr>
            <a:normAutofit fontScale="92500"/>
          </a:bodyPr>
          <a:lstStyle/>
          <a:p>
            <a:pPr algn="l">
              <a:lnSpc>
                <a:spcPct val="90000"/>
              </a:lnSpc>
            </a:pPr>
            <a:r>
              <a:rPr lang="en-US" altLang="en-US" sz="4000" dirty="0"/>
              <a:t>All the world was indeed created for us. On the other hand we are simply created beings. He created us out of the dirt. Mankind dies and goes back to being simply dirt. </a:t>
            </a:r>
            <a:r>
              <a:rPr lang="en-US" altLang="en-US" sz="4000" baseline="30000" dirty="0"/>
              <a:t>Genesis 3:19 </a:t>
            </a:r>
            <a:r>
              <a:rPr lang="en-US" altLang="en-US" sz="4000" dirty="0"/>
              <a:t>until you return to the earth for from it you were taken, for you are dust and to the dust you will return. </a:t>
            </a:r>
          </a:p>
        </p:txBody>
      </p:sp>
    </p:spTree>
    <p:extLst>
      <p:ext uri="{BB962C8B-B14F-4D97-AF65-F5344CB8AC3E}">
        <p14:creationId xmlns:p14="http://schemas.microsoft.com/office/powerpoint/2010/main" val="3969369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2818" name="Rectangle 2">
            <a:extLst>
              <a:ext uri="{FF2B5EF4-FFF2-40B4-BE49-F238E27FC236}">
                <a16:creationId xmlns:a16="http://schemas.microsoft.com/office/drawing/2014/main" id="{FF05F40C-E950-438B-AF49-024B286860CC}"/>
              </a:ext>
            </a:extLst>
          </p:cNvPr>
          <p:cNvSpPr>
            <a:spLocks noGrp="1" noChangeArrowheads="1"/>
          </p:cNvSpPr>
          <p:nvPr>
            <p:ph type="subTitle" idx="1"/>
          </p:nvPr>
        </p:nvSpPr>
        <p:spPr>
          <a:xfrm>
            <a:off x="381000" y="209550"/>
            <a:ext cx="8382000" cy="4648200"/>
          </a:xfrm>
        </p:spPr>
        <p:txBody>
          <a:bodyPr>
            <a:normAutofit lnSpcReduction="10000"/>
          </a:bodyPr>
          <a:lstStyle/>
          <a:p>
            <a:pPr algn="l"/>
            <a:r>
              <a:rPr lang="en-US" altLang="en-US" sz="3600" dirty="0"/>
              <a:t>This is a paradox, a double truth that seems contradictory. It takes great faith to see ourselves "like God" and sharing in His divine nature </a:t>
            </a:r>
            <a:r>
              <a:rPr lang="en-US" altLang="en-US" sz="3600" baseline="30000" dirty="0"/>
              <a:t>(</a:t>
            </a:r>
            <a:r>
              <a:rPr lang="en-US" altLang="en-US" sz="3600" b="1" baseline="30000" dirty="0"/>
              <a:t>II Peter 1:4</a:t>
            </a:r>
            <a:r>
              <a:rPr lang="en-US" altLang="en-US" sz="3600" baseline="30000" dirty="0"/>
              <a:t>).</a:t>
            </a:r>
            <a:r>
              <a:rPr lang="en-US" altLang="en-US" sz="3600" dirty="0"/>
              <a:t> It takes great humility to see ourselves as mere dirt. We are a combination of the creator and the created. We are "half-God" and "half-mud."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9202" name="Rectangle 2">
            <a:extLst>
              <a:ext uri="{FF2B5EF4-FFF2-40B4-BE49-F238E27FC236}">
                <a16:creationId xmlns:a16="http://schemas.microsoft.com/office/drawing/2014/main" id="{0D08D096-A756-445A-ADAB-6D8A776C1622}"/>
              </a:ext>
            </a:extLst>
          </p:cNvPr>
          <p:cNvSpPr>
            <a:spLocks noGrp="1" noChangeArrowheads="1"/>
          </p:cNvSpPr>
          <p:nvPr>
            <p:ph type="subTitle" idx="1"/>
          </p:nvPr>
        </p:nvSpPr>
        <p:spPr>
          <a:xfrm>
            <a:off x="304800" y="133350"/>
            <a:ext cx="8534400" cy="4800600"/>
          </a:xfrm>
        </p:spPr>
        <p:txBody>
          <a:bodyPr>
            <a:normAutofit fontScale="92500"/>
          </a:bodyPr>
          <a:lstStyle/>
          <a:p>
            <a:pPr algn="l">
              <a:lnSpc>
                <a:spcPct val="90000"/>
              </a:lnSpc>
            </a:pPr>
            <a:r>
              <a:rPr lang="en-US" altLang="en-US" sz="3600" baseline="30000" dirty="0"/>
              <a:t>Genesis 2:7</a:t>
            </a:r>
            <a:r>
              <a:rPr lang="en-US" altLang="en-US" sz="3600" dirty="0"/>
              <a:t> – YHVH God formed man, dust from the earth, and blew into his nostrils the breath of </a:t>
            </a:r>
            <a:r>
              <a:rPr lang="en-US" altLang="en-US" sz="3600" dirty="0" err="1"/>
              <a:t>life.God</a:t>
            </a:r>
            <a:r>
              <a:rPr lang="en-US" altLang="en-US" sz="3600" dirty="0"/>
              <a:t> blew into us of His own spirit to give us life. (Yeshua blows into us the Holy Spirit again to give us eternal life – </a:t>
            </a:r>
            <a:r>
              <a:rPr lang="en-US" altLang="en-US" sz="3600" baseline="30000" dirty="0"/>
              <a:t>John 20:22</a:t>
            </a:r>
            <a:r>
              <a:rPr lang="en-US" altLang="en-US" sz="3600" dirty="0"/>
              <a:t>) By revelation, we need to be aware of our lowliness and our highness. In years of walking with the Lord, we understand more and more how lowly we are without Him,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3298" name="Rectangle 2">
            <a:extLst>
              <a:ext uri="{FF2B5EF4-FFF2-40B4-BE49-F238E27FC236}">
                <a16:creationId xmlns:a16="http://schemas.microsoft.com/office/drawing/2014/main" id="{40A4E363-AB98-404E-972A-C3827E7EB7A5}"/>
              </a:ext>
            </a:extLst>
          </p:cNvPr>
          <p:cNvSpPr>
            <a:spLocks noGrp="1" noChangeArrowheads="1"/>
          </p:cNvSpPr>
          <p:nvPr>
            <p:ph type="subTitle" idx="1"/>
          </p:nvPr>
        </p:nvSpPr>
        <p:spPr>
          <a:xfrm>
            <a:off x="381000" y="209550"/>
            <a:ext cx="8382000" cy="4724400"/>
          </a:xfrm>
        </p:spPr>
        <p:txBody>
          <a:bodyPr>
            <a:normAutofit lnSpcReduction="10000"/>
          </a:bodyPr>
          <a:lstStyle/>
          <a:p>
            <a:pPr algn="l"/>
            <a:r>
              <a:rPr lang="en-US" altLang="en-US" sz="4000" dirty="0"/>
              <a:t>and how high He wants to bring us. </a:t>
            </a:r>
            <a:r>
              <a:rPr lang="en-US" altLang="en-US" sz="4000" baseline="30000" dirty="0"/>
              <a:t>2 Cor. 4:7 </a:t>
            </a:r>
            <a:r>
              <a:rPr lang="en-US" altLang="en-US" sz="4000" dirty="0"/>
              <a:t>– This treasure is given to us in vessels of clay in order that the excellency of the power may be of God and not of us. Discipleship is a process of being both humbled down low and lifted up high.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75B5DF-FAFA-4B72-B2FD-4672DF5EC5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86" r="52275"/>
          <a:stretch/>
        </p:blipFill>
        <p:spPr bwMode="auto">
          <a:xfrm>
            <a:off x="1" y="0"/>
            <a:ext cx="2590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590802" y="57150"/>
            <a:ext cx="6476244" cy="5329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2800" dirty="0"/>
              <a:t>Why cover one’s eyes with the right hand when saying the </a:t>
            </a:r>
            <a:r>
              <a:rPr lang="en-US" sz="2800" dirty="0" err="1"/>
              <a:t>Shma</a:t>
            </a:r>
            <a:r>
              <a:rPr lang="en-US" sz="2800" dirty="0"/>
              <a:t>?</a:t>
            </a:r>
          </a:p>
          <a:p>
            <a:r>
              <a:rPr lang="en-US" sz="2800" dirty="0"/>
              <a:t>The simple answer is that doing so allows one to </a:t>
            </a:r>
            <a:r>
              <a:rPr lang="en-US" sz="2800" u="sng" dirty="0"/>
              <a:t>concentrate</a:t>
            </a:r>
            <a:r>
              <a:rPr lang="en-US" sz="2800" dirty="0"/>
              <a:t> properly without visual distractions.</a:t>
            </a:r>
          </a:p>
          <a:p>
            <a:r>
              <a:rPr lang="en-US" sz="2800" dirty="0"/>
              <a:t>It is crucial to have the proper </a:t>
            </a:r>
            <a:r>
              <a:rPr lang="en-US" sz="2800" u="sng" dirty="0"/>
              <a:t>intention</a:t>
            </a:r>
            <a:r>
              <a:rPr lang="en-US" sz="2800" dirty="0"/>
              <a:t> when reciting the first verse of Shema, even more so than during other parts of prayer. As we say the words, we focus not just on the meaning of the words, but also </a:t>
            </a:r>
            <a:r>
              <a:rPr lang="en-US" sz="2800" u="sng" dirty="0"/>
              <a:t>hearing</a:t>
            </a:r>
            <a:r>
              <a:rPr lang="en-US" sz="2800" dirty="0"/>
              <a:t> from Messiah, and on accepting the yoke of heaven. </a:t>
            </a:r>
            <a:endParaRPr lang="en-US" sz="3200" dirty="0"/>
          </a:p>
        </p:txBody>
      </p:sp>
    </p:spTree>
    <p:extLst>
      <p:ext uri="{BB962C8B-B14F-4D97-AF65-F5344CB8AC3E}">
        <p14:creationId xmlns:p14="http://schemas.microsoft.com/office/powerpoint/2010/main" val="641564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3AA9BE33-EF5B-4F95-B4DB-4AC38F3A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693686-A2AC-405F-9407-A794EC5CBB73}"/>
              </a:ext>
            </a:extLst>
          </p:cNvPr>
          <p:cNvSpPr txBox="1"/>
          <p:nvPr/>
        </p:nvSpPr>
        <p:spPr>
          <a:xfrm>
            <a:off x="2590800" y="3181350"/>
            <a:ext cx="152400" cy="707886"/>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77182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22" name="Rectangle 2">
            <a:extLst>
              <a:ext uri="{FF2B5EF4-FFF2-40B4-BE49-F238E27FC236}">
                <a16:creationId xmlns:a16="http://schemas.microsoft.com/office/drawing/2014/main" id="{589141D3-9680-4070-B6E3-21611E10DD22}"/>
              </a:ext>
            </a:extLst>
          </p:cNvPr>
          <p:cNvSpPr>
            <a:spLocks noGrp="1" noChangeArrowheads="1"/>
          </p:cNvSpPr>
          <p:nvPr>
            <p:ph type="subTitle" idx="1"/>
          </p:nvPr>
        </p:nvSpPr>
        <p:spPr>
          <a:xfrm>
            <a:off x="381000" y="209550"/>
            <a:ext cx="8458200" cy="4724400"/>
          </a:xfrm>
        </p:spPr>
        <p:txBody>
          <a:bodyPr/>
          <a:lstStyle/>
          <a:p>
            <a:pPr algn="l"/>
            <a:r>
              <a:rPr lang="en-US" altLang="en-US" sz="4000" dirty="0"/>
              <a:t>I was hunting big game deep in Kruger National Park in the wilds of South Africa.  This was a one-in-a-million photo op.  </a:t>
            </a:r>
          </a:p>
          <a:p>
            <a:pPr algn="l"/>
            <a:endParaRPr lang="en-US" altLang="en-US" sz="4000" dirty="0"/>
          </a:p>
          <a:p>
            <a:pPr algn="l"/>
            <a:r>
              <a:rPr lang="en-US" altLang="en-US" sz="4000" dirty="0" err="1"/>
              <a:t>Ooops</a:t>
            </a:r>
            <a:r>
              <a:rPr lang="en-US" altLang="en-US" sz="4000" dirty="0"/>
              <a:t>.  I meant photo shop. </a:t>
            </a:r>
          </a:p>
          <a:p>
            <a:endParaRPr lang="en-US" altLang="en-US" sz="4000" dirty="0"/>
          </a:p>
        </p:txBody>
      </p:sp>
      <p:sp>
        <p:nvSpPr>
          <p:cNvPr id="3921924" name="AutoShape 4" descr="Jan 14, 2012 (4)">
            <a:extLst>
              <a:ext uri="{FF2B5EF4-FFF2-40B4-BE49-F238E27FC236}">
                <a16:creationId xmlns:a16="http://schemas.microsoft.com/office/drawing/2014/main" id="{B0FF5D94-104C-45B3-B811-20D5413BFFCF}"/>
              </a:ext>
            </a:extLst>
          </p:cNvPr>
          <p:cNvSpPr>
            <a:spLocks noChangeAspect="1" noChangeArrowheads="1"/>
          </p:cNvSpPr>
          <p:nvPr/>
        </p:nvSpPr>
        <p:spPr bwMode="auto">
          <a:xfrm>
            <a:off x="1259681" y="34528"/>
            <a:ext cx="671513" cy="101441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3000"/>
          </a:p>
        </p:txBody>
      </p:sp>
    </p:spTree>
    <p:extLst>
      <p:ext uri="{BB962C8B-B14F-4D97-AF65-F5344CB8AC3E}">
        <p14:creationId xmlns:p14="http://schemas.microsoft.com/office/powerpoint/2010/main" val="2142969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038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we can win in history. Derek Prince's </a:t>
            </a:r>
            <a:r>
              <a:rPr lang="en-US" sz="4000" i="1" dirty="0"/>
              <a:t>Changing History Through Prayer and Fasting</a:t>
            </a:r>
          </a:p>
        </p:txBody>
      </p:sp>
      <p:pic>
        <p:nvPicPr>
          <p:cNvPr id="69634" name="Picture 2">
            <a:extLst>
              <a:ext uri="{FF2B5EF4-FFF2-40B4-BE49-F238E27FC236}">
                <a16:creationId xmlns:a16="http://schemas.microsoft.com/office/drawing/2014/main" id="{CD06FF50-F315-4577-A7ED-2E70F626FF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91" r="3398"/>
          <a:stretch/>
        </p:blipFill>
        <p:spPr bwMode="auto">
          <a:xfrm>
            <a:off x="4359279" y="0"/>
            <a:ext cx="4764351"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7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15 Fasting Benefits for Miraculous Breakthrough</a:t>
            </a:r>
          </a:p>
          <a:p>
            <a:pPr marL="0" indent="0">
              <a:buNone/>
            </a:pPr>
            <a:r>
              <a:rPr lang="en-US" sz="4000" dirty="0"/>
              <a:t>- Renews spiritual vision</a:t>
            </a:r>
          </a:p>
          <a:p>
            <a:pPr marL="0" indent="0">
              <a:buNone/>
            </a:pPr>
            <a:r>
              <a:rPr lang="en-US" sz="4000" dirty="0"/>
              <a:t>- Brings a holy brokenness</a:t>
            </a:r>
          </a:p>
          <a:p>
            <a:pPr marL="0" indent="0">
              <a:buNone/>
            </a:pPr>
            <a:r>
              <a:rPr lang="en-US" sz="4000" dirty="0"/>
              <a:t>- Purifies our hearts</a:t>
            </a:r>
          </a:p>
          <a:p>
            <a:pPr marL="0" indent="0">
              <a:buNone/>
            </a:pPr>
            <a:r>
              <a:rPr lang="en-US" sz="4000" dirty="0"/>
              <a:t>- Humbles our souls</a:t>
            </a:r>
          </a:p>
        </p:txBody>
      </p:sp>
    </p:spTree>
    <p:extLst>
      <p:ext uri="{BB962C8B-B14F-4D97-AF65-F5344CB8AC3E}">
        <p14:creationId xmlns:p14="http://schemas.microsoft.com/office/powerpoint/2010/main" val="1523954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Releases spiritual guidance</a:t>
            </a:r>
          </a:p>
          <a:p>
            <a:pPr marL="0" indent="0">
              <a:buNone/>
            </a:pPr>
            <a:r>
              <a:rPr lang="en-US" sz="4000" dirty="0"/>
              <a:t>- Subdues our flesh</a:t>
            </a:r>
          </a:p>
          <a:p>
            <a:pPr marL="0" indent="0">
              <a:buNone/>
            </a:pPr>
            <a:r>
              <a:rPr lang="en-US" sz="4000" dirty="0"/>
              <a:t>- Heightens spiritual awareness</a:t>
            </a:r>
          </a:p>
          <a:p>
            <a:pPr marL="0" indent="0">
              <a:buNone/>
            </a:pPr>
            <a:r>
              <a:rPr lang="en-US" sz="4000" dirty="0"/>
              <a:t>- Deepens communion with God</a:t>
            </a:r>
          </a:p>
          <a:p>
            <a:pPr marL="0" indent="0">
              <a:buNone/>
            </a:pPr>
            <a:r>
              <a:rPr lang="en-US" sz="4000" dirty="0"/>
              <a:t>- Clears our minds to hear God</a:t>
            </a:r>
          </a:p>
          <a:p>
            <a:pPr marL="0" indent="0">
              <a:buNone/>
            </a:pPr>
            <a:r>
              <a:rPr lang="en-US" sz="4000" dirty="0"/>
              <a:t>- Bring supernatural refreshing</a:t>
            </a:r>
          </a:p>
        </p:txBody>
      </p:sp>
    </p:spTree>
    <p:extLst>
      <p:ext uri="{BB962C8B-B14F-4D97-AF65-F5344CB8AC3E}">
        <p14:creationId xmlns:p14="http://schemas.microsoft.com/office/powerpoint/2010/main" val="1394661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Adds power to prayer</a:t>
            </a:r>
          </a:p>
          <a:p>
            <a:pPr marL="0" indent="0">
              <a:buNone/>
            </a:pPr>
            <a:r>
              <a:rPr lang="en-US" sz="4000" dirty="0"/>
              <a:t>- Brings deliverance</a:t>
            </a:r>
          </a:p>
          <a:p>
            <a:pPr marL="0" indent="0">
              <a:buNone/>
            </a:pPr>
            <a:r>
              <a:rPr lang="en-US" sz="4000" dirty="0"/>
              <a:t>- Enables greater fruitfulness</a:t>
            </a:r>
          </a:p>
          <a:p>
            <a:pPr marL="0" indent="0">
              <a:buNone/>
            </a:pPr>
            <a:r>
              <a:rPr lang="en-US" sz="4000" dirty="0"/>
              <a:t>- Facilitates breakthroughs</a:t>
            </a:r>
          </a:p>
          <a:p>
            <a:pPr marL="0" indent="0">
              <a:buNone/>
            </a:pPr>
            <a:r>
              <a:rPr lang="en-US" sz="4000" dirty="0"/>
              <a:t>- Cleanses the physical body</a:t>
            </a:r>
          </a:p>
        </p:txBody>
      </p:sp>
    </p:spTree>
    <p:extLst>
      <p:ext uri="{BB962C8B-B14F-4D97-AF65-F5344CB8AC3E}">
        <p14:creationId xmlns:p14="http://schemas.microsoft.com/office/powerpoint/2010/main" val="4267665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My vision and plan for Or HaOlam</a:t>
            </a:r>
          </a:p>
          <a:p>
            <a:r>
              <a:rPr lang="en-US" sz="4000" dirty="0"/>
              <a:t>Fast, pray, labor, innovate, love, sacrifice until we see Jewish people, and those of the Nations, won to new LIFE in Yeshua.  </a:t>
            </a:r>
          </a:p>
          <a:p>
            <a:r>
              <a:rPr lang="en-US" sz="4000" dirty="0"/>
              <a:t>My passion in preaching and living.</a:t>
            </a:r>
          </a:p>
          <a:p>
            <a:r>
              <a:rPr lang="en-US" sz="4000" dirty="0"/>
              <a:t>Every department is a department of outreach!!</a:t>
            </a:r>
          </a:p>
        </p:txBody>
      </p:sp>
    </p:spTree>
    <p:extLst>
      <p:ext uri="{BB962C8B-B14F-4D97-AF65-F5344CB8AC3E}">
        <p14:creationId xmlns:p14="http://schemas.microsoft.com/office/powerpoint/2010/main" val="910365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3AA9BE33-EF5B-4F95-B4DB-4AC38F3A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693686-A2AC-405F-9407-A794EC5CBB73}"/>
              </a:ext>
            </a:extLst>
          </p:cNvPr>
          <p:cNvSpPr txBox="1"/>
          <p:nvPr/>
        </p:nvSpPr>
        <p:spPr>
          <a:xfrm>
            <a:off x="2590800" y="3181350"/>
            <a:ext cx="152400" cy="707886"/>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425099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A stellar contemporary </a:t>
            </a:r>
          </a:p>
          <a:p>
            <a:pPr marL="0" indent="0" algn="ctr">
              <a:buNone/>
            </a:pPr>
            <a:r>
              <a:rPr lang="en-US" sz="4000" dirty="0"/>
              <a:t>example of faith in action.</a:t>
            </a:r>
          </a:p>
        </p:txBody>
      </p:sp>
    </p:spTree>
    <p:extLst>
      <p:ext uri="{BB962C8B-B14F-4D97-AF65-F5344CB8AC3E}">
        <p14:creationId xmlns:p14="http://schemas.microsoft.com/office/powerpoint/2010/main" val="2239285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4098" name="Picture 2">
            <a:extLst>
              <a:ext uri="{FF2B5EF4-FFF2-40B4-BE49-F238E27FC236}">
                <a16:creationId xmlns:a16="http://schemas.microsoft.com/office/drawing/2014/main" id="{A95E54FC-3560-4139-AFA4-B10AEABC8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4" y="209550"/>
            <a:ext cx="9011793"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09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5593" y="250287"/>
            <a:ext cx="290587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﻿Dr. Jim </a:t>
            </a:r>
            <a:r>
              <a:rPr lang="en-US" sz="4000" dirty="0" err="1"/>
              <a:t>Garlow</a:t>
            </a:r>
            <a:r>
              <a:rPr lang="en-US" sz="4000" dirty="0"/>
              <a:t>,</a:t>
            </a:r>
          </a:p>
          <a:p>
            <a:pPr marL="0" indent="0">
              <a:buNone/>
            </a:pPr>
            <a:r>
              <a:rPr lang="en-US" sz="4000" dirty="0"/>
              <a:t>&amp; Rosemary Schindler </a:t>
            </a:r>
            <a:r>
              <a:rPr lang="en-US" sz="4000" dirty="0" err="1"/>
              <a:t>Garlow</a:t>
            </a:r>
            <a:r>
              <a:rPr lang="en-US" sz="4000" dirty="0"/>
              <a:t>,</a:t>
            </a:r>
          </a:p>
          <a:p>
            <a:pPr marL="0" indent="0">
              <a:buNone/>
            </a:pPr>
            <a:r>
              <a:rPr lang="en-US" sz="4000" dirty="0"/>
              <a:t>Founder and co-Founder-Well Versed</a:t>
            </a:r>
          </a:p>
        </p:txBody>
      </p:sp>
      <p:pic>
        <p:nvPicPr>
          <p:cNvPr id="3074" name="Picture 2">
            <a:extLst>
              <a:ext uri="{FF2B5EF4-FFF2-40B4-BE49-F238E27FC236}">
                <a16:creationId xmlns:a16="http://schemas.microsoft.com/office/drawing/2014/main" id="{6A517A92-A265-4D8B-BEB8-19E503A0C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463" y="-27256"/>
            <a:ext cx="59102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002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In 1978</a:t>
            </a:r>
            <a:r>
              <a:rPr lang="en-US" sz="4000" dirty="0">
                <a:solidFill>
                  <a:srgbClr val="FFFF99"/>
                </a:solidFill>
              </a:rPr>
              <a:t>, </a:t>
            </a:r>
            <a:r>
              <a:rPr lang="en-US" sz="4000" dirty="0"/>
              <a:t>God looked down on America and could not find enough bold pastors to stand up, so He said, "I am going to find an associate clinical professor of pediatrics at the University of Southern California School of Medicine, </a:t>
            </a:r>
          </a:p>
        </p:txBody>
      </p:sp>
    </p:spTree>
    <p:extLst>
      <p:ext uri="{BB962C8B-B14F-4D97-AF65-F5344CB8AC3E}">
        <p14:creationId xmlns:p14="http://schemas.microsoft.com/office/powerpoint/2010/main" val="108504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A new Israeli invention</a:t>
            </a:r>
          </a:p>
        </p:txBody>
      </p:sp>
    </p:spTree>
    <p:extLst>
      <p:ext uri="{BB962C8B-B14F-4D97-AF65-F5344CB8AC3E}">
        <p14:creationId xmlns:p14="http://schemas.microsoft.com/office/powerpoint/2010/main" val="1141835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with a Ph.D. in child development, and I am going to prepare him to do what I need done." So God raised a young Dr. James Dobson to a position of national and international influence for righteousness.</a:t>
            </a:r>
          </a:p>
        </p:txBody>
      </p:sp>
    </p:spTree>
    <p:extLst>
      <p:ext uri="{BB962C8B-B14F-4D97-AF65-F5344CB8AC3E}">
        <p14:creationId xmlns:p14="http://schemas.microsoft.com/office/powerpoint/2010/main" val="1723468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dirty="0">
                <a:solidFill>
                  <a:srgbClr val="FFFF99"/>
                </a:solidFill>
              </a:rPr>
              <a:t>In 1980</a:t>
            </a:r>
            <a:r>
              <a:rPr lang="en-US" sz="4000" dirty="0"/>
              <a:t>, God looked down on America and could not find enough bold pastors to stand up, so He said, "I am going to find a Hollywood actor who has been divorced, once a liberal, and I am going to prepare him to do what I need done." So God raised Ronald Reagan to a national and international position of influence for righteousness.</a:t>
            </a:r>
          </a:p>
        </p:txBody>
      </p:sp>
    </p:spTree>
    <p:extLst>
      <p:ext uri="{BB962C8B-B14F-4D97-AF65-F5344CB8AC3E}">
        <p14:creationId xmlns:p14="http://schemas.microsoft.com/office/powerpoint/2010/main" val="2131943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In 1990</a:t>
            </a:r>
            <a:r>
              <a:rPr lang="en-US" sz="4000" dirty="0"/>
              <a:t>, God looked down on America and could not find enough bold pastors to stand up, so He said, "I am going to find a football coach at the University of Colorado, Boulder, and he is going to launch a movement </a:t>
            </a:r>
            <a:r>
              <a:rPr lang="en-US" sz="4000" u="sng" dirty="0"/>
              <a:t>for men</a:t>
            </a:r>
            <a:r>
              <a:rPr lang="en-US" sz="4000" dirty="0"/>
              <a:t> called "Promise Keepers."</a:t>
            </a:r>
          </a:p>
        </p:txBody>
      </p:sp>
    </p:spTree>
    <p:extLst>
      <p:ext uri="{BB962C8B-B14F-4D97-AF65-F5344CB8AC3E}">
        <p14:creationId xmlns:p14="http://schemas.microsoft.com/office/powerpoint/2010/main" val="3979120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God raised Bill McCartney and Raleigh Washington to a position of national and international influence for righteousness.</a:t>
            </a:r>
          </a:p>
        </p:txBody>
      </p:sp>
    </p:spTree>
    <p:extLst>
      <p:ext uri="{BB962C8B-B14F-4D97-AF65-F5344CB8AC3E}">
        <p14:creationId xmlns:p14="http://schemas.microsoft.com/office/powerpoint/2010/main" val="1741748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99"/>
                </a:solidFill>
              </a:rPr>
              <a:t>In 2016</a:t>
            </a:r>
            <a:r>
              <a:rPr lang="en-US" sz="4000" dirty="0">
                <a:solidFill>
                  <a:srgbClr val="FFFF99"/>
                </a:solidFill>
              </a:rPr>
              <a:t>, </a:t>
            </a:r>
            <a:r>
              <a:rPr lang="en-US" sz="4000" dirty="0"/>
              <a:t>God looked down on America and could not find enough bold pastors to stand up, so He said, "I am going to find a braggadocious New York City billionaire who has owned casinos, has been a playboy, </a:t>
            </a:r>
          </a:p>
        </p:txBody>
      </p:sp>
    </p:spTree>
    <p:extLst>
      <p:ext uri="{BB962C8B-B14F-4D97-AF65-F5344CB8AC3E}">
        <p14:creationId xmlns:p14="http://schemas.microsoft.com/office/powerpoint/2010/main" val="24122143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 in his third marriage and tweets too much, and I am going to prepare him to do what I need done." So God raised up Donald Trump to a position of national and international influence for righteousness.  </a:t>
            </a:r>
          </a:p>
        </p:txBody>
      </p:sp>
    </p:spTree>
    <p:extLst>
      <p:ext uri="{BB962C8B-B14F-4D97-AF65-F5344CB8AC3E}">
        <p14:creationId xmlns:p14="http://schemas.microsoft.com/office/powerpoint/2010/main" val="22224647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In 2022</a:t>
            </a:r>
            <a:r>
              <a:rPr lang="en-US" sz="4000" dirty="0">
                <a:solidFill>
                  <a:srgbClr val="FFFF99"/>
                </a:solidFill>
              </a:rPr>
              <a:t>, </a:t>
            </a:r>
            <a:r>
              <a:rPr lang="en-US" sz="4000" dirty="0"/>
              <a:t>God looked down on all of North America and could not find enough bold pastors to stand up, so He said, "I am going to find a group of truckers in Canada who care about freedom and liberty, who hate tyranny and despotic rule, </a:t>
            </a:r>
          </a:p>
        </p:txBody>
      </p:sp>
    </p:spTree>
    <p:extLst>
      <p:ext uri="{BB962C8B-B14F-4D97-AF65-F5344CB8AC3E}">
        <p14:creationId xmlns:p14="http://schemas.microsoft.com/office/powerpoint/2010/main" val="29287603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socialism and medical coercion, and I am going to bring them to Ottawa, Ontario to do what I need done." So God raised up the truckers who congregated in Canada's capital city to a position of national and international influence for righteousness.</a:t>
            </a:r>
          </a:p>
        </p:txBody>
      </p:sp>
    </p:spTree>
    <p:extLst>
      <p:ext uri="{BB962C8B-B14F-4D97-AF65-F5344CB8AC3E}">
        <p14:creationId xmlns:p14="http://schemas.microsoft.com/office/powerpoint/2010/main" val="23302294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2050" name="Picture 2">
            <a:extLst>
              <a:ext uri="{FF2B5EF4-FFF2-40B4-BE49-F238E27FC236}">
                <a16:creationId xmlns:a16="http://schemas.microsoft.com/office/drawing/2014/main" id="{D76FBD18-3F72-4814-A0E3-749C61798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57150"/>
            <a:ext cx="9142655" cy="502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270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How do you view the Canadian truckers event? A protest? A blockade? OK, maybe it includes that. But it is so much more. Could it be a spiritual renewal? Or a revival? Or at least a "pre-revival," a precursor to an awakening? Quite possibly.</a:t>
            </a:r>
          </a:p>
          <a:p>
            <a:pPr marL="0" indent="0">
              <a:buNone/>
            </a:pPr>
            <a:endParaRPr lang="en-US" sz="4000" dirty="0"/>
          </a:p>
        </p:txBody>
      </p:sp>
    </p:spTree>
    <p:extLst>
      <p:ext uri="{BB962C8B-B14F-4D97-AF65-F5344CB8AC3E}">
        <p14:creationId xmlns:p14="http://schemas.microsoft.com/office/powerpoint/2010/main" val="165164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A6635FAC-E1E0-478E-9D23-697273AD4792}"/>
              </a:ext>
            </a:extLst>
          </p:cNvPr>
          <p:cNvPicPr>
            <a:picLocks noChangeAspect="1"/>
          </p:cNvPicPr>
          <p:nvPr/>
        </p:nvPicPr>
        <p:blipFill>
          <a:blip r:embed="rId3"/>
          <a:stretch>
            <a:fillRect/>
          </a:stretch>
        </p:blipFill>
        <p:spPr>
          <a:xfrm>
            <a:off x="850253" y="0"/>
            <a:ext cx="7443493" cy="5143500"/>
          </a:xfrm>
          <a:prstGeom prst="rect">
            <a:avLst/>
          </a:prstGeom>
        </p:spPr>
      </p:pic>
    </p:spTree>
    <p:extLst>
      <p:ext uri="{BB962C8B-B14F-4D97-AF65-F5344CB8AC3E}">
        <p14:creationId xmlns:p14="http://schemas.microsoft.com/office/powerpoint/2010/main" val="38267466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Some might think that truckers are an unlikely place for God to look. However, there are so many examples throughout history where God used the "</a:t>
            </a:r>
            <a:r>
              <a:rPr lang="en-US" sz="4000" dirty="0" err="1"/>
              <a:t>unlikelies</a:t>
            </a:r>
            <a:r>
              <a:rPr lang="en-US" sz="4000" dirty="0"/>
              <a:t>." God tends to work with those who will say yes to Him and then obey. The truckers did exactly that.</a:t>
            </a:r>
          </a:p>
        </p:txBody>
      </p:sp>
    </p:spTree>
    <p:extLst>
      <p:ext uri="{BB962C8B-B14F-4D97-AF65-F5344CB8AC3E}">
        <p14:creationId xmlns:p14="http://schemas.microsoft.com/office/powerpoint/2010/main" val="34559886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 have talked with some of the Canadian truck drivers. They are peaceful and committed to nonviolence. In fact, according to interviews with people on the ground, their event has a family-friendly atmosphere. Crime has dropped to zero in Ottawa.</a:t>
            </a:r>
          </a:p>
        </p:txBody>
      </p:sp>
    </p:spTree>
    <p:extLst>
      <p:ext uri="{BB962C8B-B14F-4D97-AF65-F5344CB8AC3E}">
        <p14:creationId xmlns:p14="http://schemas.microsoft.com/office/powerpoint/2010/main" val="18143298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 practical matter of faith…</a:t>
            </a:r>
          </a:p>
        </p:txBody>
      </p:sp>
    </p:spTree>
    <p:extLst>
      <p:ext uri="{BB962C8B-B14F-4D97-AF65-F5344CB8AC3E}">
        <p14:creationId xmlns:p14="http://schemas.microsoft.com/office/powerpoint/2010/main" val="2875083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From the By-laws of Or HaOlam:</a:t>
            </a:r>
          </a:p>
          <a:p>
            <a:pPr marL="0" indent="0">
              <a:buNone/>
            </a:pPr>
            <a:r>
              <a:rPr lang="en-US" sz="4000" dirty="0"/>
              <a:t>If there is need to find a successor to the position of Rabbi, they [the local </a:t>
            </a:r>
            <a:r>
              <a:rPr lang="en-US" sz="4000" dirty="0" err="1"/>
              <a:t>Z’kaynim</a:t>
            </a:r>
            <a:r>
              <a:rPr lang="en-US" sz="4000" dirty="0"/>
              <a:t> / Elders] are to act as a Leadership search committee, and shall recommend rabbinical candidates</a:t>
            </a:r>
          </a:p>
        </p:txBody>
      </p:sp>
    </p:spTree>
    <p:extLst>
      <p:ext uri="{BB962C8B-B14F-4D97-AF65-F5344CB8AC3E}">
        <p14:creationId xmlns:p14="http://schemas.microsoft.com/office/powerpoint/2010/main" val="38352496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the membership and to the Directors. After consultation with the members and Directors, and prayer, two thirds majority of the Directors and the </a:t>
            </a:r>
            <a:r>
              <a:rPr lang="en-US" sz="4000" dirty="0" err="1"/>
              <a:t>Z’kaynim</a:t>
            </a:r>
            <a:r>
              <a:rPr lang="en-US" sz="4000" dirty="0"/>
              <a:t> (although ideally the call should be unanimous) </a:t>
            </a:r>
          </a:p>
        </p:txBody>
      </p:sp>
    </p:spTree>
    <p:extLst>
      <p:ext uri="{BB962C8B-B14F-4D97-AF65-F5344CB8AC3E}">
        <p14:creationId xmlns:p14="http://schemas.microsoft.com/office/powerpoint/2010/main" val="1329141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shall constitute an offer to a candidate to be the Rabbi of this congregation for a one year probationary period. After the one year, continued agreement of the two thirds majority of the Directors and the </a:t>
            </a:r>
            <a:r>
              <a:rPr lang="en-US" sz="4000" dirty="0" err="1"/>
              <a:t>Z’kayneem</a:t>
            </a:r>
            <a:r>
              <a:rPr lang="en-US" sz="4000" dirty="0"/>
              <a:t> shall constitute tenure</a:t>
            </a:r>
          </a:p>
        </p:txBody>
      </p:sp>
    </p:spTree>
    <p:extLst>
      <p:ext uri="{BB962C8B-B14F-4D97-AF65-F5344CB8AC3E}">
        <p14:creationId xmlns:p14="http://schemas.microsoft.com/office/powerpoint/2010/main" val="633944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solidFill>
                  <a:srgbClr val="FFFF99"/>
                </a:solidFill>
              </a:rPr>
              <a:t>From the Director’s Minutes, 2021</a:t>
            </a:r>
          </a:p>
          <a:p>
            <a:pPr marL="0" indent="0">
              <a:buNone/>
            </a:pPr>
            <a:r>
              <a:rPr lang="en-US" sz="4000" dirty="0"/>
              <a:t>Tim Gustafson brought up a discussion about Shmuel’s plan of succession.  He proposed that Stewart be the immediate interim guy to fill in so that Or HaOlam can be taken care of until a replacement be found.</a:t>
            </a:r>
            <a:endParaRPr lang="en-US" sz="6600" dirty="0"/>
          </a:p>
        </p:txBody>
      </p:sp>
    </p:spTree>
    <p:extLst>
      <p:ext uri="{BB962C8B-B14F-4D97-AF65-F5344CB8AC3E}">
        <p14:creationId xmlns:p14="http://schemas.microsoft.com/office/powerpoint/2010/main" val="3127441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5106" name="Rectangle 2">
            <a:extLst>
              <a:ext uri="{FF2B5EF4-FFF2-40B4-BE49-F238E27FC236}">
                <a16:creationId xmlns:a16="http://schemas.microsoft.com/office/drawing/2014/main" id="{1A2619A6-2E85-463D-A7A0-83E0A4C08739}"/>
              </a:ext>
            </a:extLst>
          </p:cNvPr>
          <p:cNvSpPr>
            <a:spLocks noGrp="1" noChangeArrowheads="1"/>
          </p:cNvSpPr>
          <p:nvPr>
            <p:ph type="subTitle" idx="1"/>
          </p:nvPr>
        </p:nvSpPr>
        <p:spPr>
          <a:xfrm>
            <a:off x="533400" y="209550"/>
            <a:ext cx="8229600" cy="4648200"/>
          </a:xfrm>
        </p:spPr>
        <p:txBody>
          <a:bodyPr/>
          <a:lstStyle/>
          <a:p>
            <a:pPr algn="l"/>
            <a:r>
              <a:rPr lang="en-US" altLang="en-US" sz="4000" baseline="30000" dirty="0"/>
              <a:t>Messianic Jew/Heb 13.12-15</a:t>
            </a:r>
            <a:r>
              <a:rPr lang="en-US" altLang="en-US" sz="4000" dirty="0"/>
              <a:t> Through him, therefore, let us offer </a:t>
            </a:r>
            <a:r>
              <a:rPr lang="en-US" altLang="en-US" sz="4000" dirty="0">
                <a:solidFill>
                  <a:srgbClr val="FFFF66"/>
                </a:solidFill>
              </a:rPr>
              <a:t>God a sacrifice of praise continually. </a:t>
            </a:r>
            <a:r>
              <a:rPr lang="en-US" altLang="en-US" sz="4000" dirty="0"/>
              <a:t>For this is the natural product of lips that acknowledge his name.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a:extLst>
              <a:ext uri="{FF2B5EF4-FFF2-40B4-BE49-F238E27FC236}">
                <a16:creationId xmlns:a16="http://schemas.microsoft.com/office/drawing/2014/main" id="{3AA9BE33-EF5B-4F95-B4DB-4AC38F3A8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693686-A2AC-405F-9407-A794EC5CBB73}"/>
              </a:ext>
            </a:extLst>
          </p:cNvPr>
          <p:cNvSpPr txBox="1"/>
          <p:nvPr/>
        </p:nvSpPr>
        <p:spPr>
          <a:xfrm>
            <a:off x="2590800" y="3181350"/>
            <a:ext cx="152400" cy="707886"/>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420258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“the righteous shall live by </a:t>
            </a:r>
            <a:r>
              <a:rPr lang="en-US" sz="4000" i="1" dirty="0">
                <a:solidFill>
                  <a:srgbClr val="FFFF99"/>
                </a:solidFill>
              </a:rPr>
              <a:t>Emunah </a:t>
            </a:r>
            <a:r>
              <a:rPr lang="he-IL" sz="4800" b="1" dirty="0">
                <a:solidFill>
                  <a:srgbClr val="FFFF99"/>
                </a:solidFill>
                <a:latin typeface="David" panose="020E0502060401010101" pitchFamily="34" charset="-79"/>
                <a:cs typeface="David" panose="020E0502060401010101" pitchFamily="34" charset="-79"/>
              </a:rPr>
              <a:t>אמונה</a:t>
            </a:r>
            <a:r>
              <a:rPr lang="en-US" sz="48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Faith.”</a:t>
            </a:r>
          </a:p>
          <a:p>
            <a:pPr marL="0" indent="0" algn="ctr" rtl="1">
              <a:buNone/>
            </a:pPr>
            <a:r>
              <a:rPr lang="he-IL" sz="4400" b="1" dirty="0">
                <a:latin typeface="David" panose="020E0502060401010101" pitchFamily="34" charset="-79"/>
                <a:cs typeface="David" panose="020E0502060401010101" pitchFamily="34" charset="-79"/>
              </a:rPr>
              <a:t>צַדִּיק בֶּאֱמוּנָתוֹ יִחְיֶה.</a:t>
            </a:r>
            <a:endParaRPr lang="en-US" sz="4400" b="1" dirty="0">
              <a:latin typeface="David" panose="020E0502060401010101" pitchFamily="34" charset="-79"/>
              <a:cs typeface="David" panose="020E0502060401010101" pitchFamily="34" charset="-79"/>
            </a:endParaRPr>
          </a:p>
          <a:p>
            <a:pPr marL="0" indent="0" algn="ctr" rtl="1">
              <a:buNone/>
            </a:pPr>
            <a:r>
              <a:rPr lang="en-US" sz="4000" i="1" dirty="0" err="1"/>
              <a:t>Tsa</a:t>
            </a:r>
            <a:r>
              <a:rPr lang="en-US" sz="4000" i="1" u="sng" dirty="0" err="1"/>
              <a:t>deek</a:t>
            </a:r>
            <a:r>
              <a:rPr lang="en-US" sz="4000" i="1" dirty="0"/>
              <a:t> </a:t>
            </a:r>
            <a:r>
              <a:rPr lang="en-US" sz="4000" i="1" dirty="0" err="1"/>
              <a:t>beh-emuna</a:t>
            </a:r>
            <a:r>
              <a:rPr lang="en-US" sz="4000" i="1" u="sng" dirty="0" err="1"/>
              <a:t>to</a:t>
            </a:r>
            <a:r>
              <a:rPr lang="en-US" sz="4000" i="1" dirty="0"/>
              <a:t> </a:t>
            </a:r>
            <a:r>
              <a:rPr lang="en-US" sz="4000" i="1" dirty="0" err="1"/>
              <a:t>yikh</a:t>
            </a:r>
            <a:r>
              <a:rPr lang="en-US" sz="4000" i="1" u="sng" dirty="0" err="1"/>
              <a:t>yeh</a:t>
            </a:r>
            <a:endParaRPr lang="en-US" sz="4000" i="1" u="sng" dirty="0"/>
          </a:p>
        </p:txBody>
      </p:sp>
    </p:spTree>
    <p:extLst>
      <p:ext uri="{BB962C8B-B14F-4D97-AF65-F5344CB8AC3E}">
        <p14:creationId xmlns:p14="http://schemas.microsoft.com/office/powerpoint/2010/main" val="129846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E1B393DA-CFA2-4097-9831-1E5CC9C941B4}"/>
              </a:ext>
            </a:extLst>
          </p:cNvPr>
          <p:cNvPicPr>
            <a:picLocks noChangeAspect="1"/>
          </p:cNvPicPr>
          <p:nvPr/>
        </p:nvPicPr>
        <p:blipFill>
          <a:blip r:embed="rId3"/>
          <a:stretch>
            <a:fillRect/>
          </a:stretch>
        </p:blipFill>
        <p:spPr>
          <a:xfrm>
            <a:off x="694541" y="0"/>
            <a:ext cx="7754917" cy="5143500"/>
          </a:xfrm>
          <a:prstGeom prst="rect">
            <a:avLst/>
          </a:prstGeom>
        </p:spPr>
      </p:pic>
    </p:spTree>
    <p:extLst>
      <p:ext uri="{BB962C8B-B14F-4D97-AF65-F5344CB8AC3E}">
        <p14:creationId xmlns:p14="http://schemas.microsoft.com/office/powerpoint/2010/main" val="26238139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Jews/Hebrews 11.01-13 </a:t>
            </a:r>
            <a:r>
              <a:rPr lang="en-US" sz="4000" dirty="0"/>
              <a:t>Now faith is the substance of things hoped for, the evidence of realities not seen. For by it the elders received commendation. </a:t>
            </a:r>
            <a:endParaRPr lang="en-US" sz="6600" dirty="0"/>
          </a:p>
        </p:txBody>
      </p:sp>
    </p:spTree>
    <p:extLst>
      <p:ext uri="{BB962C8B-B14F-4D97-AF65-F5344CB8AC3E}">
        <p14:creationId xmlns:p14="http://schemas.microsoft.com/office/powerpoint/2010/main" val="2036668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32118472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spTree>
    <p:extLst>
      <p:ext uri="{BB962C8B-B14F-4D97-AF65-F5344CB8AC3E}">
        <p14:creationId xmlns:p14="http://schemas.microsoft.com/office/powerpoint/2010/main" val="20974469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169284</TotalTime>
  <Words>6653</Words>
  <Application>Microsoft Office PowerPoint</Application>
  <PresentationFormat>On-screen Show (16:9)</PresentationFormat>
  <Paragraphs>538</Paragraphs>
  <Slides>93</Slides>
  <Notes>93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93</vt:i4>
      </vt:variant>
    </vt:vector>
  </HeadingPairs>
  <TitlesOfParts>
    <vt:vector size="100" baseType="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4494</cp:revision>
  <dcterms:created xsi:type="dcterms:W3CDTF">2006-04-21T19:34:43Z</dcterms:created>
  <dcterms:modified xsi:type="dcterms:W3CDTF">2022-02-19T15:50:03Z</dcterms:modified>
</cp:coreProperties>
</file>