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8"/>
  </p:notesMasterIdLst>
  <p:handoutMasterIdLst>
    <p:handoutMasterId r:id="rId99"/>
  </p:handoutMasterIdLst>
  <p:sldIdLst>
    <p:sldId id="2045" r:id="rId2"/>
    <p:sldId id="63999" r:id="rId3"/>
    <p:sldId id="64000" r:id="rId4"/>
    <p:sldId id="63934" r:id="rId5"/>
    <p:sldId id="63935" r:id="rId6"/>
    <p:sldId id="63936" r:id="rId7"/>
    <p:sldId id="63832" r:id="rId8"/>
    <p:sldId id="63827" r:id="rId9"/>
    <p:sldId id="63927" r:id="rId10"/>
    <p:sldId id="63928" r:id="rId11"/>
    <p:sldId id="63989" r:id="rId12"/>
    <p:sldId id="63929" r:id="rId13"/>
    <p:sldId id="63943" r:id="rId14"/>
    <p:sldId id="63951" r:id="rId15"/>
    <p:sldId id="63952" r:id="rId16"/>
    <p:sldId id="63953" r:id="rId17"/>
    <p:sldId id="63995" r:id="rId18"/>
    <p:sldId id="63954" r:id="rId19"/>
    <p:sldId id="63946" r:id="rId20"/>
    <p:sldId id="63831" r:id="rId21"/>
    <p:sldId id="63955" r:id="rId22"/>
    <p:sldId id="63956" r:id="rId23"/>
    <p:sldId id="63957" r:id="rId24"/>
    <p:sldId id="63958" r:id="rId25"/>
    <p:sldId id="63963" r:id="rId26"/>
    <p:sldId id="63959" r:id="rId27"/>
    <p:sldId id="63960" r:id="rId28"/>
    <p:sldId id="63964" r:id="rId29"/>
    <p:sldId id="63966" r:id="rId30"/>
    <p:sldId id="63967" r:id="rId31"/>
    <p:sldId id="63965" r:id="rId32"/>
    <p:sldId id="63949" r:id="rId33"/>
    <p:sldId id="63997" r:id="rId34"/>
    <p:sldId id="63937" r:id="rId35"/>
    <p:sldId id="63947" r:id="rId36"/>
    <p:sldId id="63944" r:id="rId37"/>
    <p:sldId id="63945" r:id="rId38"/>
    <p:sldId id="63942" r:id="rId39"/>
    <p:sldId id="63950" r:id="rId40"/>
    <p:sldId id="63819" r:id="rId41"/>
    <p:sldId id="63821" r:id="rId42"/>
    <p:sldId id="63820" r:id="rId43"/>
    <p:sldId id="63822" r:id="rId44"/>
    <p:sldId id="63823" r:id="rId45"/>
    <p:sldId id="63962" r:id="rId46"/>
    <p:sldId id="63998" r:id="rId47"/>
    <p:sldId id="63979" r:id="rId48"/>
    <p:sldId id="63948" r:id="rId49"/>
    <p:sldId id="63817" r:id="rId50"/>
    <p:sldId id="63825" r:id="rId51"/>
    <p:sldId id="63824" r:id="rId52"/>
    <p:sldId id="63826" r:id="rId53"/>
    <p:sldId id="63971" r:id="rId54"/>
    <p:sldId id="63976" r:id="rId55"/>
    <p:sldId id="63814" r:id="rId56"/>
    <p:sldId id="63974" r:id="rId57"/>
    <p:sldId id="63972" r:id="rId58"/>
    <p:sldId id="63977" r:id="rId59"/>
    <p:sldId id="63933" r:id="rId60"/>
    <p:sldId id="63788" r:id="rId61"/>
    <p:sldId id="63975" r:id="rId62"/>
    <p:sldId id="63978" r:id="rId63"/>
    <p:sldId id="63930" r:id="rId64"/>
    <p:sldId id="64001" r:id="rId65"/>
    <p:sldId id="63939" r:id="rId66"/>
    <p:sldId id="63829" r:id="rId67"/>
    <p:sldId id="63980" r:id="rId68"/>
    <p:sldId id="63982" r:id="rId69"/>
    <p:sldId id="63830" r:id="rId70"/>
    <p:sldId id="63938" r:id="rId71"/>
    <p:sldId id="63833" r:id="rId72"/>
    <p:sldId id="63968" r:id="rId73"/>
    <p:sldId id="63984" r:id="rId74"/>
    <p:sldId id="63932" r:id="rId75"/>
    <p:sldId id="64002" r:id="rId76"/>
    <p:sldId id="64003" r:id="rId77"/>
    <p:sldId id="63996" r:id="rId78"/>
    <p:sldId id="63969" r:id="rId79"/>
    <p:sldId id="63985" r:id="rId80"/>
    <p:sldId id="63986" r:id="rId81"/>
    <p:sldId id="63990" r:id="rId82"/>
    <p:sldId id="63987" r:id="rId83"/>
    <p:sldId id="63991" r:id="rId84"/>
    <p:sldId id="63970" r:id="rId85"/>
    <p:sldId id="64006" r:id="rId86"/>
    <p:sldId id="64010" r:id="rId87"/>
    <p:sldId id="64007" r:id="rId88"/>
    <p:sldId id="63992" r:id="rId89"/>
    <p:sldId id="63988" r:id="rId90"/>
    <p:sldId id="63993" r:id="rId91"/>
    <p:sldId id="63994" r:id="rId92"/>
    <p:sldId id="64008" r:id="rId93"/>
    <p:sldId id="64009" r:id="rId94"/>
    <p:sldId id="64004" r:id="rId95"/>
    <p:sldId id="63289" r:id="rId96"/>
    <p:sldId id="64005" r:id="rId97"/>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89857" autoAdjust="0"/>
  </p:normalViewPr>
  <p:slideViewPr>
    <p:cSldViewPr>
      <p:cViewPr varScale="1">
        <p:scale>
          <a:sx n="106" d="100"/>
          <a:sy n="106" d="100"/>
        </p:scale>
        <p:origin x="108" y="55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2182"/>
    </p:cViewPr>
  </p:sorterViewPr>
  <p:notesViewPr>
    <p:cSldViewPr>
      <p:cViewPr varScale="1">
        <p:scale>
          <a:sx n="85" d="100"/>
          <a:sy n="85" d="100"/>
        </p:scale>
        <p:origin x="19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10.24-31 Community and Catastrophe</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January 5 2022 5782</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10.24-31 Community and Catastrophe</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January 5 2022 5782</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img.theepochtimes.com/assets/uploads/2022/01/25/hepburn-1200x904.jpg"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img.theepochtimes.com/assets/uploads/2022/01/25/hepburn-1200x904.jpg"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omenswisdom.net/beauty-tips-by-audrey-hepburn/"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youtu.be/oapFzSmUo4k%20to%204.01"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frc.org/updatearticle/20210617/tweeting-jail"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en.wikipedia.org/wiki/Lia_Thomas#cite_note-guardian-13dec2021-1" TargetMode="External"/><Relationship Id="rId2" Type="http://schemas.openxmlformats.org/officeDocument/2006/relationships/slide" Target="../slides/slide59.xml"/><Relationship Id="rId1" Type="http://schemas.openxmlformats.org/officeDocument/2006/relationships/notesMaster" Target="../notesMasters/notesMaster1.xml"/><Relationship Id="rId4" Type="http://schemas.openxmlformats.org/officeDocument/2006/relationships/hyperlink" Target="https://en.wikipedia.org/wiki/University_of_Pennsylvania"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10.24-31 Community and Catastrophe</a:t>
            </a:r>
          </a:p>
        </p:txBody>
      </p:sp>
      <p:sp>
        <p:nvSpPr>
          <p:cNvPr id="5" name="Rectangle 3"/>
          <p:cNvSpPr>
            <a:spLocks noGrp="1" noChangeArrowheads="1"/>
          </p:cNvSpPr>
          <p:nvPr>
            <p:ph type="dt" idx="1"/>
          </p:nvPr>
        </p:nvSpPr>
        <p:spPr>
          <a:ln/>
        </p:spPr>
        <p:txBody>
          <a:bodyPr/>
          <a:lstStyle/>
          <a:p>
            <a:r>
              <a:rPr lang="en-US" altLang="en-US">
                <a:solidFill>
                  <a:prstClr val="white"/>
                </a:solidFill>
              </a:rPr>
              <a:t>January 5 2022 5782</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10.15-25 Covenant and Community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 22, 2022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321741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4074851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After discussion of the 8</a:t>
            </a:r>
            <a:r>
              <a:rPr lang="en-US" baseline="30000" dirty="0"/>
              <a:t>th</a:t>
            </a:r>
            <a:r>
              <a:rPr lang="en-US" dirty="0"/>
              <a:t> Covenant, the New Covenant, our great Cohen </a:t>
            </a:r>
            <a:r>
              <a:rPr lang="en-US" dirty="0" err="1"/>
              <a:t>Gadol</a:t>
            </a:r>
            <a:r>
              <a:rPr lang="en-US" dirty="0"/>
              <a:t>, High Priest, Yeshua the Messiah, and our access to the Holy of Holies, it discusses community and catastrophe.</a:t>
            </a:r>
          </a:p>
          <a:p>
            <a:r>
              <a:rPr lang="en-US" dirty="0"/>
              <a:t>Community is the </a:t>
            </a:r>
            <a:r>
              <a:rPr lang="en-US" u="sng" dirty="0"/>
              <a:t>positive</a:t>
            </a:r>
            <a:r>
              <a:rPr lang="en-US" dirty="0"/>
              <a:t> application of the 8</a:t>
            </a:r>
            <a:r>
              <a:rPr lang="en-US" baseline="30000" dirty="0"/>
              <a:t>th</a:t>
            </a:r>
            <a:r>
              <a:rPr lang="en-US" dirty="0"/>
              <a:t>, the new covenant.</a:t>
            </a:r>
          </a:p>
          <a:p>
            <a:r>
              <a:rPr lang="en-US" dirty="0"/>
              <a:t>Then it discusses catastrophe, judgement.</a:t>
            </a:r>
          </a:p>
          <a:p>
            <a:r>
              <a:rPr lang="en-US" dirty="0"/>
              <a:t>Catastrophe and Judgment is the </a:t>
            </a:r>
            <a:r>
              <a:rPr lang="en-US" u="sng" dirty="0"/>
              <a:t>negative</a:t>
            </a:r>
            <a:r>
              <a:rPr lang="en-US" dirty="0"/>
              <a:t> application of the 8</a:t>
            </a:r>
            <a:r>
              <a:rPr lang="en-US" baseline="30000" dirty="0"/>
              <a:t>th</a:t>
            </a:r>
            <a:r>
              <a:rPr lang="en-US" dirty="0"/>
              <a:t>, the new covenant.</a:t>
            </a:r>
          </a:p>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467074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3234845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1535454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1605029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Let’s go back and unpack this 9 verse text.</a:t>
            </a:r>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1802237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3971705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716568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Note absences, facial expressions of distress or joy.  </a:t>
            </a:r>
          </a:p>
          <a:p>
            <a:r>
              <a:rPr lang="en-US" dirty="0"/>
              <a:t>“I’m just hear to worship and learn and serve”   Very important.  Need more servants. More focused worship. During worship time, the rest of the building is closed.  Not then time for visiting. </a:t>
            </a:r>
          </a:p>
          <a:p>
            <a:r>
              <a:rPr lang="en-US" dirty="0"/>
              <a:t>However, you are also here for community.   “How are you doing?”</a:t>
            </a:r>
          </a:p>
          <a:p>
            <a:r>
              <a:rPr lang="en-US" dirty="0"/>
              <a:t>One writer: plenty of </a:t>
            </a:r>
            <a:r>
              <a:rPr lang="en-US" u="sng" dirty="0"/>
              <a:t>considering</a:t>
            </a:r>
            <a:r>
              <a:rPr lang="en-US" dirty="0"/>
              <a:t> faults, merciless criticism.   “Speaking the truth in love”   Being bonded.  Is there anyone that really knows you, whom you know their joys and struggles, they know yours.</a:t>
            </a:r>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858593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Not that I’m endorsing the CCP Olympics, but, pretty beautiful.</a:t>
            </a:r>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4288490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Greg had a great message on love while Dawn and I were in AZ with our son and fam.</a:t>
            </a:r>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13712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1124924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3597119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1146091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2847482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https://kifakz.github.io/eng/bible/stern/stern_evreyam_10.html</a:t>
            </a:r>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2204136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https://kifakz.github.io/eng/bible/stern/stern_evreyam_10.html</a:t>
            </a:r>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4112335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https://kifakz.github.io/eng/bible/stern/stern_evreyam_10.html</a:t>
            </a:r>
          </a:p>
          <a:p>
            <a:r>
              <a:rPr lang="en-US" sz="2400" b="0" i="0" dirty="0">
                <a:effectLst/>
              </a:rPr>
              <a:t>Ayn Rand and Robert </a:t>
            </a:r>
            <a:r>
              <a:rPr lang="en-US" sz="2400" b="0" i="0" dirty="0" err="1">
                <a:effectLst/>
              </a:rPr>
              <a:t>Ringgren</a:t>
            </a:r>
            <a:endParaRPr lang="en-US" sz="2400" b="0" i="0" dirty="0">
              <a:effectLst/>
            </a:endParaRPr>
          </a:p>
          <a:p>
            <a:r>
              <a:rPr lang="en-US" sz="2400" b="0" i="0" dirty="0">
                <a:effectLst/>
              </a:rPr>
              <a:t>Plus general distaste for organized religion and its mandates.</a:t>
            </a:r>
            <a:endParaRPr lang="en-US" sz="2400"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2976122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https://witness.lcms.org/2022/nones-the-spirituality-of-the-unaffiliated/</a:t>
            </a:r>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25461132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https://witness.lcms.org/2022/nones-the-spirituality-of-the-unaffiliated/</a:t>
            </a:r>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563224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200" dirty="0"/>
              <a:t>https://i0.wp.com/tvtonight.com.au/wp-content/uploads/Screen-Shot-2022-02-05-at-12-1.jpeg?fit=1040%2C700&amp;ssl=1</a:t>
            </a:r>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1663059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The body of Messiah is generally understood as the specific house community.   If you are part of a body, you don’t amputate and transfer.   You draw life together.  </a:t>
            </a:r>
          </a:p>
          <a:p>
            <a:r>
              <a:rPr lang="en-US" dirty="0"/>
              <a:t>Of course, you that are here are here.  But this is an exhortation to build friendship, community!</a:t>
            </a:r>
          </a:p>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3408942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11812599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20554024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11251486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16121049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Sort of opposite way the word is commonly used: an outburst of love!!</a:t>
            </a:r>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11327567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Our own speaks of particular community.</a:t>
            </a:r>
          </a:p>
          <a:p>
            <a:r>
              <a:rPr lang="en-US" dirty="0"/>
              <a:t>In the time of this writing, “synagogue” was NOT an endemically Jewish term, just a gathering.</a:t>
            </a:r>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13796592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19404951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 have a few thoughts of personal encouragement.</a:t>
            </a:r>
          </a:p>
          <a:p>
            <a:r>
              <a:rPr lang="en-US" dirty="0"/>
              <a:t>Some may seem disconnected…</a:t>
            </a:r>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36682208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From Epoch Times, so…</a:t>
            </a:r>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3819029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Here’s what the bush said to Moshe:</a:t>
            </a:r>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32176091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https://img.theepochtimes.com/assets/uploads/2022/01/25/hepburn-1200x904.jpg</a:t>
            </a:r>
          </a:p>
          <a:p>
            <a:r>
              <a:rPr lang="en-US" dirty="0"/>
              <a:t>In 2006, 29 years after the Hollywood icon’s passing, Audrey Hepburn was voted the most beautiful woman of all time by the British magazine New Woman.</a:t>
            </a:r>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22592233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42900" y="4191000"/>
            <a:ext cx="6172200" cy="4572000"/>
          </a:xfrm>
        </p:spPr>
        <p:txBody>
          <a:bodyPr/>
          <a:lstStyle/>
          <a:p>
            <a:r>
              <a:rPr lang="en-US" sz="1050" dirty="0"/>
              <a:t>https://img.theepochtimes.com/assets/uploads/2022/01/25/hepburn-1200x904.jpg</a:t>
            </a:r>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25998761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https://img.theepochtimes.com/assets/uploads/2022/01/25/hepburn-1200x904.jpg</a:t>
            </a:r>
            <a:endParaRPr lang="en-US" sz="1050" dirty="0"/>
          </a:p>
          <a:p>
            <a:r>
              <a:rPr lang="en-US" sz="1050" dirty="0"/>
              <a:t>https://womenswisdom.net/beauty-tips-by-audrey-hepburn/</a:t>
            </a:r>
          </a:p>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11878159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https://img.theepochtimes.com/assets/uploads/2022/01/25/hepburn-1200x904.jpg</a:t>
            </a:r>
            <a:endParaRPr lang="en-US" sz="1050" dirty="0"/>
          </a:p>
          <a:p>
            <a:r>
              <a:rPr lang="en-US" sz="1050" dirty="0"/>
              <a:t>https://womenswisdom.net/beauty-tips-by-audrey-hepburn/</a:t>
            </a:r>
          </a:p>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1159306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20129558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https://womenswisdom.net/beauty-tips-by-audrey-hepburn/</a:t>
            </a:r>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15240836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https://womenswisdom.net/beauty-tips-by-audrey-hepburn/</a:t>
            </a:r>
            <a:endParaRPr lang="en-US" sz="1050" dirty="0"/>
          </a:p>
          <a:p>
            <a:endParaRPr lang="en-US" sz="1050" dirty="0"/>
          </a:p>
          <a:p>
            <a:r>
              <a:rPr lang="en-US" dirty="0"/>
              <a:t>An example of G-d’s covenant faithfulness, from last week’s message on covenants…</a:t>
            </a:r>
          </a:p>
          <a:p>
            <a:endParaRPr lang="en-US" sz="1050"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25960949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hlinkClick r:id="rId3"/>
              </a:rPr>
              <a:t>https://youtu.be/oapFzSmUo4k to 4.01</a:t>
            </a:r>
            <a:r>
              <a:rPr lang="en-US" sz="2000" dirty="0"/>
              <a:t>  </a:t>
            </a:r>
            <a:r>
              <a:rPr lang="en-US" sz="2000" dirty="0" err="1"/>
              <a:t>Shmittah</a:t>
            </a:r>
            <a:r>
              <a:rPr lang="en-US" sz="2000" dirty="0"/>
              <a:t> Israel </a:t>
            </a:r>
            <a:r>
              <a:rPr lang="en-US" sz="2000" dirty="0" err="1"/>
              <a:t>Pochtar</a:t>
            </a:r>
            <a:endParaRPr lang="en-US" sz="2000" dirty="0"/>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10.15-25 Covenant and Community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 22, 2022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958574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20593851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https://www.theepochtimes.com/human-muscle-fights-inflammation-all-by-itself_4241371.html?utm_source=healthnoe&amp;utm_campaign=health-2022-01-28&amp;utm_medium=email&amp;est=qnzdrkJJ0rUC6sxlFdclBqC5MpJcVNeyXvMI%2Bw2yGtNZZs%2FOhO%2BUeuK2FiJJbwqsjQ%3D%3D</a:t>
            </a:r>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1923218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The burning bush is about COVENANT!</a:t>
            </a:r>
          </a:p>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39079882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https://www.theepochtimes.com/human-muscle-fights-inflammation-all-by-itself_4241371.html?utm_source=healthnoe&amp;utm_campaign=health-2022-01-28&amp;utm_medium=email&amp;est=qnzdrkJJ0rUC6sxlFdclBqC5MpJcVNeyXvMI%2Bw2yGtNZZs%2FOhO%2BUeuK2FiJJbwqsjQ%3D%3D</a:t>
            </a:r>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42896188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https://www.theepochtimes.com/human-muscle-fights-inflammation-all-by-itself_4241371.html?utm_source=healthnoe&amp;utm_campaign=health-2022-01-28&amp;utm_medium=email&amp;est=qnzdrkJJ0rUC6sxlFdclBqC5MpJcVNeyXvMI%2Bw2yGtNZZs%2FOhO%2BUeuK2FiJJbwqsjQ%3D%3D</a:t>
            </a:r>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15369224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Do fitness together!!</a:t>
            </a:r>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37769776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need each other, for prayer, encouragement!</a:t>
            </a:r>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41693992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3697136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The first charge concerns a 2019 </a:t>
            </a:r>
            <a:r>
              <a:rPr lang="en-US" dirty="0">
                <a:hlinkClick r:id="rId3">
                  <a:extLst>
                    <a:ext uri="{A12FA001-AC4F-418D-AE19-62706E023703}">
                      <ahyp:hlinkClr xmlns:ahyp="http://schemas.microsoft.com/office/drawing/2018/hyperlinkcolor" val="tx"/>
                    </a:ext>
                  </a:extLst>
                </a:hlinkClick>
              </a:rPr>
              <a:t>tweet</a:t>
            </a:r>
            <a:r>
              <a:rPr lang="en-US" dirty="0"/>
              <a:t> in which </a:t>
            </a:r>
            <a:r>
              <a:rPr lang="en-US" sz="2000" kern="1200" dirty="0" err="1">
                <a:solidFill>
                  <a:schemeClr val="tx1"/>
                </a:solidFill>
                <a:latin typeface="Arial Rounded MT Bold" pitchFamily="34" charset="0"/>
                <a:ea typeface="+mn-ea"/>
                <a:cs typeface="Arial" charset="0"/>
              </a:rPr>
              <a:t>Räsänen</a:t>
            </a:r>
            <a:r>
              <a:rPr lang="en-US" dirty="0"/>
              <a:t> questioned the decision of the Evangelical Lutheran Church of Finland (her own denomination) to partner with Helsinki's gay pride parade; this tweet also featured an image of Romans 1:24-27. </a:t>
            </a:r>
            <a:r>
              <a:rPr lang="en-US" dirty="0" err="1"/>
              <a:t>Räsänen</a:t>
            </a:r>
            <a:r>
              <a:rPr lang="en-US" dirty="0"/>
              <a:t> had moved on and forgotten about this tweet -- until she learned that the police were investigating her over it.</a:t>
            </a:r>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19345931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https://frc.org/PrayForPaivi</a:t>
            </a:r>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23812867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https://frc.org/PrayForPaivi</a:t>
            </a:r>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26686762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9258733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1" i="0" dirty="0">
                <a:solidFill>
                  <a:srgbClr val="202122"/>
                </a:solidFill>
                <a:effectLst/>
                <a:latin typeface="Arial" panose="020B0604020202020204" pitchFamily="34" charset="0"/>
              </a:rPr>
              <a:t>Lia Thomas</a:t>
            </a:r>
            <a:r>
              <a:rPr lang="en-US" b="0" i="0" dirty="0">
                <a:solidFill>
                  <a:srgbClr val="202122"/>
                </a:solidFill>
                <a:effectLst/>
                <a:latin typeface="Arial" panose="020B0604020202020204" pitchFamily="34" charset="0"/>
              </a:rPr>
              <a:t> </a:t>
            </a:r>
            <a:r>
              <a:rPr lang="en-US" dirty="0"/>
              <a:t>(born 1998/1999)</a:t>
            </a:r>
            <a:r>
              <a:rPr lang="en-US" dirty="0">
                <a:hlinkClick r:id="rId3">
                  <a:extLst>
                    <a:ext uri="{A12FA001-AC4F-418D-AE19-62706E023703}">
                      <ahyp:hlinkClr xmlns:ahyp="http://schemas.microsoft.com/office/drawing/2018/hyperlinkcolor" val="tx"/>
                    </a:ext>
                  </a:extLst>
                </a:hlinkClick>
              </a:rPr>
              <a:t>[1]</a:t>
            </a:r>
            <a:r>
              <a:rPr lang="en-US" dirty="0"/>
              <a:t> is a swimmer and a </a:t>
            </a:r>
            <a:r>
              <a:rPr lang="en-US" dirty="0">
                <a:hlinkClick r:id="rId4" tooltip="University of Pennsylvania">
                  <a:extLst>
                    <a:ext uri="{A12FA001-AC4F-418D-AE19-62706E023703}">
                      <ahyp:hlinkClr xmlns:ahyp="http://schemas.microsoft.com/office/drawing/2018/hyperlinkcolor" val="tx"/>
                    </a:ext>
                  </a:extLst>
                </a:hlinkClick>
              </a:rPr>
              <a:t>University of Pennsylvania</a:t>
            </a:r>
            <a:r>
              <a:rPr lang="en-US" dirty="0"/>
              <a:t> student</a:t>
            </a:r>
          </a:p>
          <a:p>
            <a:r>
              <a:rPr lang="en-US" sz="1050" dirty="0"/>
              <a:t>https://ca.style.yahoo.com/16-penn-swimmers-trans-teammate-184726977.html</a:t>
            </a:r>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3978043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26851666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https://askdrbrown.org/library/i-will-stop-crying-out-when-transanity-stops</a:t>
            </a:r>
          </a:p>
          <a:p>
            <a:r>
              <a:rPr lang="en-US" dirty="0"/>
              <a:t>Bigger lungs, heart, skeleton, less fat, more muscle than the women.</a:t>
            </a:r>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36464014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100" dirty="0"/>
              <a:t>https://askdrbrown.org/library/i-will-stop-crying-out-when-transanity-stops</a:t>
            </a:r>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29182324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26489585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https://askdrbrown.org/library/i-will-stop-crying-out-when-transanity-stops</a:t>
            </a:r>
          </a:p>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5676816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33290512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38508060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Not different from the Hebrew Tanakh</a:t>
            </a:r>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29480052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42617190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16563394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4010617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  </a:t>
            </a:r>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20611438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4663514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30640987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https://kifakz.github.io/eng/bible/stern/stern_evreyam_10.html</a:t>
            </a:r>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20722535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https://kifakz.github.io/eng/bible/stern/stern_evreyam_10.html</a:t>
            </a:r>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37253684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38731945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391825967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296162922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123474166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solidFill>
                  <a:srgbClr val="073763"/>
                </a:solidFill>
                <a:effectLst/>
                <a:ea typeface="Times New Roman" panose="02020603050405020304" pitchFamily="18" charset="0"/>
              </a:rPr>
              <a:t>The lady below, ​</a:t>
            </a:r>
            <a:r>
              <a:rPr lang="en-US" dirty="0">
                <a:solidFill>
                  <a:srgbClr val="222222"/>
                </a:solidFill>
                <a:effectLst/>
                <a:ea typeface="Times New Roman" panose="02020603050405020304" pitchFamily="18" charset="0"/>
              </a:rPr>
              <a:t>Rania Sayegh, is a Christian Arab who lives in Nazareth and loves Israel and the Jewish people.  She made a gracious personal apology to me once at IHOP prayer room just as she was a representative of the Palestinian Arab people.  Rosemary Schindler was there.  I reciprocated with an apology for the sins of Israel and the Jewish people, like I did with </a:t>
            </a:r>
            <a:r>
              <a:rPr lang="en-US" dirty="0" err="1">
                <a:solidFill>
                  <a:srgbClr val="222222"/>
                </a:solidFill>
                <a:effectLst/>
                <a:ea typeface="Times New Roman" panose="02020603050405020304" pitchFamily="18" charset="0"/>
              </a:rPr>
              <a:t>Taysir</a:t>
            </a:r>
            <a:r>
              <a:rPr lang="en-US" dirty="0">
                <a:solidFill>
                  <a:srgbClr val="222222"/>
                </a:solidFill>
                <a:effectLst/>
                <a:ea typeface="Times New Roman" panose="02020603050405020304" pitchFamily="18" charset="0"/>
              </a:rPr>
              <a:t> Abu Saada.   </a:t>
            </a:r>
            <a:endParaRPr lang="en-US" dirty="0">
              <a:effectLst/>
              <a:ea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306609913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79</a:t>
            </a:fld>
            <a:endParaRPr lang="en-US" altLang="en-US"/>
          </a:p>
        </p:txBody>
      </p:sp>
    </p:spTree>
    <p:extLst>
      <p:ext uri="{BB962C8B-B14F-4D97-AF65-F5344CB8AC3E}">
        <p14:creationId xmlns:p14="http://schemas.microsoft.com/office/powerpoint/2010/main" val="128830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324119842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80</a:t>
            </a:fld>
            <a:endParaRPr lang="en-US" altLang="en-US"/>
          </a:p>
        </p:txBody>
      </p:sp>
    </p:spTree>
    <p:extLst>
      <p:ext uri="{BB962C8B-B14F-4D97-AF65-F5344CB8AC3E}">
        <p14:creationId xmlns:p14="http://schemas.microsoft.com/office/powerpoint/2010/main" val="190207687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415848387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4670848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167768910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329037759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85</a:t>
            </a:fld>
            <a:endParaRPr lang="en-US" altLang="en-US"/>
          </a:p>
        </p:txBody>
      </p:sp>
    </p:spTree>
    <p:extLst>
      <p:ext uri="{BB962C8B-B14F-4D97-AF65-F5344CB8AC3E}">
        <p14:creationId xmlns:p14="http://schemas.microsoft.com/office/powerpoint/2010/main" val="209446185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168453220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87</a:t>
            </a:fld>
            <a:endParaRPr lang="en-US" altLang="en-US"/>
          </a:p>
        </p:txBody>
      </p:sp>
    </p:spTree>
    <p:extLst>
      <p:ext uri="{BB962C8B-B14F-4D97-AF65-F5344CB8AC3E}">
        <p14:creationId xmlns:p14="http://schemas.microsoft.com/office/powerpoint/2010/main" val="156316325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88</a:t>
            </a:fld>
            <a:endParaRPr lang="en-US" altLang="en-US"/>
          </a:p>
        </p:txBody>
      </p:sp>
    </p:spTree>
    <p:extLst>
      <p:ext uri="{BB962C8B-B14F-4D97-AF65-F5344CB8AC3E}">
        <p14:creationId xmlns:p14="http://schemas.microsoft.com/office/powerpoint/2010/main" val="194426437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89</a:t>
            </a:fld>
            <a:endParaRPr lang="en-US" altLang="en-US"/>
          </a:p>
        </p:txBody>
      </p:sp>
    </p:spTree>
    <p:extLst>
      <p:ext uri="{BB962C8B-B14F-4D97-AF65-F5344CB8AC3E}">
        <p14:creationId xmlns:p14="http://schemas.microsoft.com/office/powerpoint/2010/main" val="416273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All the covenants are with the Son, the Word, </a:t>
            </a:r>
            <a:r>
              <a:rPr lang="en-US" dirty="0" err="1"/>
              <a:t>Davar</a:t>
            </a:r>
            <a:r>
              <a:rPr lang="en-US" dirty="0"/>
              <a:t> Adoni, Logos.</a:t>
            </a:r>
          </a:p>
          <a:p>
            <a:r>
              <a:rPr lang="en-US" dirty="0"/>
              <a:t>Last one, Yeshua claims particularly: </a:t>
            </a:r>
            <a:r>
              <a:rPr lang="en-US" baseline="30000" dirty="0"/>
              <a:t>Lk 22.20 </a:t>
            </a:r>
            <a:r>
              <a:rPr lang="en-US" dirty="0"/>
              <a:t>He did the same with the cup after the meal, saying, “This cup is the New Covenant, ratified by my blood, which is being poured out for you.</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10.15-25 Covenant and Community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 22, 2022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4751509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90</a:t>
            </a:fld>
            <a:endParaRPr lang="en-US" altLang="en-US"/>
          </a:p>
        </p:txBody>
      </p:sp>
    </p:spTree>
    <p:extLst>
      <p:ext uri="{BB962C8B-B14F-4D97-AF65-F5344CB8AC3E}">
        <p14:creationId xmlns:p14="http://schemas.microsoft.com/office/powerpoint/2010/main" val="236007857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91</a:t>
            </a:fld>
            <a:endParaRPr lang="en-US" altLang="en-US"/>
          </a:p>
        </p:txBody>
      </p:sp>
    </p:spTree>
    <p:extLst>
      <p:ext uri="{BB962C8B-B14F-4D97-AF65-F5344CB8AC3E}">
        <p14:creationId xmlns:p14="http://schemas.microsoft.com/office/powerpoint/2010/main" val="833590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92</a:t>
            </a:fld>
            <a:endParaRPr lang="en-US" altLang="en-US"/>
          </a:p>
        </p:txBody>
      </p:sp>
    </p:spTree>
    <p:extLst>
      <p:ext uri="{BB962C8B-B14F-4D97-AF65-F5344CB8AC3E}">
        <p14:creationId xmlns:p14="http://schemas.microsoft.com/office/powerpoint/2010/main" val="233064574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93</a:t>
            </a:fld>
            <a:endParaRPr lang="en-US" altLang="en-US"/>
          </a:p>
        </p:txBody>
      </p:sp>
    </p:spTree>
    <p:extLst>
      <p:ext uri="{BB962C8B-B14F-4D97-AF65-F5344CB8AC3E}">
        <p14:creationId xmlns:p14="http://schemas.microsoft.com/office/powerpoint/2010/main" val="195886292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94</a:t>
            </a:fld>
            <a:endParaRPr lang="en-US" altLang="en-US"/>
          </a:p>
        </p:txBody>
      </p:sp>
    </p:spTree>
    <p:extLst>
      <p:ext uri="{BB962C8B-B14F-4D97-AF65-F5344CB8AC3E}">
        <p14:creationId xmlns:p14="http://schemas.microsoft.com/office/powerpoint/2010/main" val="171425284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Who are you discipling, building up?4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10.24-31 Community and Catastrophe</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January 5 2022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995573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10.24-31 Community and Catastrophe</a:t>
            </a:r>
          </a:p>
        </p:txBody>
      </p:sp>
      <p:sp>
        <p:nvSpPr>
          <p:cNvPr id="5" name="Date Placeholder 4"/>
          <p:cNvSpPr>
            <a:spLocks noGrp="1"/>
          </p:cNvSpPr>
          <p:nvPr>
            <p:ph type="dt" idx="1"/>
          </p:nvPr>
        </p:nvSpPr>
        <p:spPr/>
        <p:txBody>
          <a:bodyPr/>
          <a:lstStyle/>
          <a:p>
            <a:r>
              <a:rPr lang="en-US" altLang="en-US"/>
              <a:t>January 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96</a:t>
            </a:fld>
            <a:endParaRPr lang="en-US" altLang="en-US"/>
          </a:p>
        </p:txBody>
      </p:sp>
    </p:spTree>
    <p:extLst>
      <p:ext uri="{BB962C8B-B14F-4D97-AF65-F5344CB8AC3E}">
        <p14:creationId xmlns:p14="http://schemas.microsoft.com/office/powerpoint/2010/main" val="2407350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a:solidFill>
                  <a:srgbClr val="FFFF66"/>
                </a:solidFill>
              </a:rPr>
              <a:t> 2022 </a:t>
            </a:r>
            <a:r>
              <a:rPr lang="en-US" sz="4000" dirty="0">
                <a:solidFill>
                  <a:srgbClr val="FFFF66"/>
                </a:solidFill>
              </a:rPr>
              <a:t>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lgn="ctr" rtl="1">
              <a:buNone/>
            </a:pPr>
            <a:r>
              <a:rPr lang="he-IL" sz="6000" b="1" dirty="0">
                <a:latin typeface="David" panose="020E0502060401010101" pitchFamily="34" charset="-79"/>
                <a:cs typeface="David" panose="020E0502060401010101" pitchFamily="34" charset="-79"/>
              </a:rPr>
              <a:t>בְּרִית</a:t>
            </a:r>
            <a:r>
              <a:rPr lang="en-US" sz="6000" b="1" dirty="0">
                <a:latin typeface="David" panose="020E0502060401010101" pitchFamily="34" charset="-79"/>
                <a:cs typeface="David" panose="020E0502060401010101" pitchFamily="34" charset="-79"/>
              </a:rPr>
              <a:t> </a:t>
            </a:r>
            <a:r>
              <a:rPr lang="he-IL" sz="4000" b="1" dirty="0"/>
              <a:t> </a:t>
            </a:r>
            <a:r>
              <a:rPr lang="en-US" sz="4000" b="1" dirty="0"/>
              <a:t> </a:t>
            </a:r>
            <a:r>
              <a:rPr lang="en-US" sz="4000" dirty="0"/>
              <a:t>Brit </a:t>
            </a:r>
            <a:r>
              <a:rPr lang="en-US" sz="4000" i="1" dirty="0"/>
              <a:t>[</a:t>
            </a:r>
            <a:r>
              <a:rPr lang="en-US" sz="4000" i="1" dirty="0" err="1"/>
              <a:t>breet</a:t>
            </a:r>
            <a:r>
              <a:rPr lang="en-US" sz="4000" i="1" dirty="0"/>
              <a:t>]</a:t>
            </a:r>
          </a:p>
          <a:p>
            <a:pPr marL="512763" indent="-512763">
              <a:buFont typeface="+mj-lt"/>
              <a:buAutoNum type="arabicPeriod"/>
            </a:pPr>
            <a:r>
              <a:rPr lang="en-US" sz="4000" dirty="0"/>
              <a:t>treaty, alliance, pact, league:</a:t>
            </a:r>
          </a:p>
          <a:p>
            <a:pPr marL="512763" indent="-512763">
              <a:buFont typeface="+mj-lt"/>
              <a:buAutoNum type="arabicPeriod"/>
            </a:pPr>
            <a:r>
              <a:rPr lang="en-US" sz="4000" dirty="0"/>
              <a:t>constitution, ordinance, between monarch and subjects</a:t>
            </a:r>
            <a:br>
              <a:rPr lang="en-US" sz="4000" dirty="0"/>
            </a:br>
            <a:br>
              <a:rPr lang="en-US" sz="4000" dirty="0"/>
            </a:br>
            <a:br>
              <a:rPr lang="en-US" sz="4000" dirty="0"/>
            </a:br>
            <a:endParaRPr lang="en-US" sz="4000" dirty="0"/>
          </a:p>
        </p:txBody>
      </p:sp>
    </p:spTree>
    <p:extLst>
      <p:ext uri="{BB962C8B-B14F-4D97-AF65-F5344CB8AC3E}">
        <p14:creationId xmlns:p14="http://schemas.microsoft.com/office/powerpoint/2010/main" val="959540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1026" name="Picture 2" descr="7&lt;ConihumSy &#10;e &#10;Hebrews ">
            <a:extLst>
              <a:ext uri="{FF2B5EF4-FFF2-40B4-BE49-F238E27FC236}">
                <a16:creationId xmlns:a16="http://schemas.microsoft.com/office/drawing/2014/main" id="{08954859-C667-4948-BE39-BD6A60D96A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274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Today: MJ 10:24-31 </a:t>
            </a:r>
            <a:r>
              <a:rPr lang="en-US" sz="4000" u="sng" dirty="0">
                <a:solidFill>
                  <a:srgbClr val="FFFF99"/>
                </a:solidFill>
              </a:rPr>
              <a:t>Covenant and Catastrophe</a:t>
            </a:r>
          </a:p>
          <a:p>
            <a:pPr marL="0" indent="0">
              <a:buNone/>
            </a:pPr>
            <a:r>
              <a:rPr lang="en-US" sz="4000" dirty="0"/>
              <a:t>Vs 24-25 Covenant Community</a:t>
            </a:r>
          </a:p>
          <a:p>
            <a:pPr marL="0" indent="0">
              <a:buNone/>
            </a:pPr>
            <a:r>
              <a:rPr lang="en-US" sz="4000" dirty="0"/>
              <a:t>Vs 26-31 Covenant Catastrophe</a:t>
            </a:r>
          </a:p>
        </p:txBody>
      </p:sp>
    </p:spTree>
    <p:extLst>
      <p:ext uri="{BB962C8B-B14F-4D97-AF65-F5344CB8AC3E}">
        <p14:creationId xmlns:p14="http://schemas.microsoft.com/office/powerpoint/2010/main" val="1600769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baseline="30000" dirty="0"/>
              <a:t>Messianic Jews 10.24-31 </a:t>
            </a:r>
            <a:r>
              <a:rPr lang="en-US" sz="3600" dirty="0"/>
              <a:t>And let us keep paying attention to one another,</a:t>
            </a:r>
            <a:r>
              <a:rPr lang="en-US" sz="3600" b="1" baseline="30000" dirty="0"/>
              <a:t> </a:t>
            </a:r>
            <a:r>
              <a:rPr lang="en-US" sz="3600" dirty="0"/>
              <a:t>not neglecting our own congregational meetings, as some have made a practice of doing, but, rather, encouraging each other. And let us do this all the more as you see the Day approaching. </a:t>
            </a:r>
          </a:p>
        </p:txBody>
      </p:sp>
    </p:spTree>
    <p:extLst>
      <p:ext uri="{BB962C8B-B14F-4D97-AF65-F5344CB8AC3E}">
        <p14:creationId xmlns:p14="http://schemas.microsoft.com/office/powerpoint/2010/main" val="38741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Messianic Jews 10.24-31 </a:t>
            </a:r>
            <a:r>
              <a:rPr lang="en-US" sz="4000" dirty="0"/>
              <a:t>For if we deliberately continue to sin after receiving the knowledge of the truth, there no longer remains a sacrifice for sins, </a:t>
            </a:r>
            <a:r>
              <a:rPr lang="en-US" sz="4000" baseline="30000" dirty="0"/>
              <a:t> </a:t>
            </a:r>
            <a:r>
              <a:rPr lang="en-US" sz="4000" dirty="0"/>
              <a:t>but only the terrifying prospect of Judgment, of raging fire that will consume the enemies.</a:t>
            </a:r>
          </a:p>
        </p:txBody>
      </p:sp>
    </p:spTree>
    <p:extLst>
      <p:ext uri="{BB962C8B-B14F-4D97-AF65-F5344CB8AC3E}">
        <p14:creationId xmlns:p14="http://schemas.microsoft.com/office/powerpoint/2010/main" val="1665969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600" baseline="30000" dirty="0"/>
              <a:t>Messianic Jews 10.24-31 </a:t>
            </a:r>
            <a:r>
              <a:rPr lang="en-US" sz="3600" dirty="0"/>
              <a:t>Someone who disregards the Torah of Moshe is put to death without mercy on the word of two or three witnesses.</a:t>
            </a:r>
            <a:r>
              <a:rPr lang="en-US" sz="3600" baseline="30000" dirty="0"/>
              <a:t> </a:t>
            </a:r>
            <a:r>
              <a:rPr lang="en-US" sz="3600" dirty="0"/>
              <a:t>Think how much worse will be the punishment deserved by someone who has trampled underfoot the Son of God; who has treated as something common the blood of the covenant </a:t>
            </a:r>
          </a:p>
        </p:txBody>
      </p:sp>
    </p:spTree>
    <p:extLst>
      <p:ext uri="{BB962C8B-B14F-4D97-AF65-F5344CB8AC3E}">
        <p14:creationId xmlns:p14="http://schemas.microsoft.com/office/powerpoint/2010/main" val="1922127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600" baseline="30000" dirty="0"/>
              <a:t>Messianic Jews 10.24-31 </a:t>
            </a:r>
            <a:r>
              <a:rPr lang="en-US" sz="3600" dirty="0"/>
              <a:t>which made him holy; and who has insulted the Spirit, giver of God’s grace! For the One we know is the One who said, “Vengeance is my responsibility; I will repay,”  and then said, “</a:t>
            </a:r>
            <a:r>
              <a:rPr lang="en-US" sz="3600" cap="small" dirty="0"/>
              <a:t>Adoni</a:t>
            </a:r>
            <a:r>
              <a:rPr lang="en-US" sz="3600" dirty="0"/>
              <a:t> will judge his people.” It is a terrifying thing to fall into the hands of the living God!</a:t>
            </a:r>
          </a:p>
        </p:txBody>
      </p:sp>
    </p:spTree>
    <p:extLst>
      <p:ext uri="{BB962C8B-B14F-4D97-AF65-F5344CB8AC3E}">
        <p14:creationId xmlns:p14="http://schemas.microsoft.com/office/powerpoint/2010/main" val="1638308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1026" name="Picture 2" descr="7&lt;ConihumSy &#10;e &#10;Hebrews ">
            <a:extLst>
              <a:ext uri="{FF2B5EF4-FFF2-40B4-BE49-F238E27FC236}">
                <a16:creationId xmlns:a16="http://schemas.microsoft.com/office/drawing/2014/main" id="{08954859-C667-4948-BE39-BD6A60D96A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236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Today: MJ 10:24-31 </a:t>
            </a:r>
            <a:r>
              <a:rPr lang="en-US" sz="4000" u="sng" dirty="0">
                <a:solidFill>
                  <a:srgbClr val="FFFF99"/>
                </a:solidFill>
              </a:rPr>
              <a:t>Covenant and Catastrophe</a:t>
            </a:r>
          </a:p>
          <a:p>
            <a:pPr marL="0" indent="0">
              <a:buNone/>
            </a:pPr>
            <a:r>
              <a:rPr lang="en-US" sz="4000" u="sng" dirty="0">
                <a:solidFill>
                  <a:srgbClr val="FFFF99"/>
                </a:solidFill>
              </a:rPr>
              <a:t>Vs 24-25 Covenant Community</a:t>
            </a:r>
          </a:p>
          <a:p>
            <a:pPr marL="0" indent="0">
              <a:buNone/>
            </a:pPr>
            <a:r>
              <a:rPr lang="en-US" sz="4000" dirty="0"/>
              <a:t>Vs 26-31 Covenant Catastrophe</a:t>
            </a:r>
          </a:p>
        </p:txBody>
      </p:sp>
    </p:spTree>
    <p:extLst>
      <p:ext uri="{BB962C8B-B14F-4D97-AF65-F5344CB8AC3E}">
        <p14:creationId xmlns:p14="http://schemas.microsoft.com/office/powerpoint/2010/main" val="2611227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Messianic Jews 10.24 </a:t>
            </a:r>
            <a:r>
              <a:rPr lang="en-US" sz="4000" dirty="0"/>
              <a:t>And let us keep </a:t>
            </a:r>
            <a:r>
              <a:rPr lang="en-US" sz="4000" u="sng" dirty="0">
                <a:solidFill>
                  <a:srgbClr val="FFFF99"/>
                </a:solidFill>
              </a:rPr>
              <a:t>paying attention </a:t>
            </a:r>
            <a:r>
              <a:rPr lang="en-US" sz="4000" dirty="0"/>
              <a:t>to one another </a:t>
            </a:r>
          </a:p>
          <a:p>
            <a:pPr marL="0" indent="0">
              <a:buNone/>
            </a:pPr>
            <a:endParaRPr lang="en-US" sz="2800" dirty="0"/>
          </a:p>
          <a:p>
            <a:pPr marL="0" indent="0">
              <a:buNone/>
            </a:pPr>
            <a:r>
              <a:rPr lang="en-US" sz="4000" dirty="0"/>
              <a:t>to take note of, perceive, consider carefully, discern, detect, make account of.</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2458482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E5310CFA-B4A7-4AD4-BD95-E1726A9B629B}"/>
              </a:ext>
            </a:extLst>
          </p:cNvPr>
          <p:cNvPicPr>
            <a:picLocks noChangeAspect="1"/>
          </p:cNvPicPr>
          <p:nvPr/>
        </p:nvPicPr>
        <p:blipFill>
          <a:blip r:embed="rId3"/>
          <a:stretch>
            <a:fillRect/>
          </a:stretch>
        </p:blipFill>
        <p:spPr>
          <a:xfrm>
            <a:off x="990600" y="-53530"/>
            <a:ext cx="7089776" cy="5197030"/>
          </a:xfrm>
          <a:prstGeom prst="rect">
            <a:avLst/>
          </a:prstGeom>
        </p:spPr>
      </p:pic>
    </p:spTree>
    <p:extLst>
      <p:ext uri="{BB962C8B-B14F-4D97-AF65-F5344CB8AC3E}">
        <p14:creationId xmlns:p14="http://schemas.microsoft.com/office/powerpoint/2010/main" val="3507461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err="1"/>
              <a:t>Yn</a:t>
            </a:r>
            <a:r>
              <a:rPr lang="en-US" sz="4000" baseline="30000" dirty="0"/>
              <a:t> 13.34-35</a:t>
            </a:r>
            <a:r>
              <a:rPr lang="en-US" sz="4000" dirty="0"/>
              <a:t> “I am giving you a new command: that you keep on loving each other. In the same way that I have loved you, you are also to keep on loving each other. Everyone will know that you are my </a:t>
            </a:r>
            <a:r>
              <a:rPr lang="en-US" sz="4000" dirty="0" err="1"/>
              <a:t>talmidim</a:t>
            </a:r>
            <a:r>
              <a:rPr lang="en-US" sz="4000" dirty="0"/>
              <a:t> by the fact that you have love for each other.”</a:t>
            </a:r>
          </a:p>
        </p:txBody>
      </p:sp>
    </p:spTree>
    <p:extLst>
      <p:ext uri="{BB962C8B-B14F-4D97-AF65-F5344CB8AC3E}">
        <p14:creationId xmlns:p14="http://schemas.microsoft.com/office/powerpoint/2010/main" val="2162957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1 </a:t>
            </a:r>
            <a:r>
              <a:rPr lang="en-US" sz="4000" baseline="30000" dirty="0" err="1"/>
              <a:t>Yn</a:t>
            </a:r>
            <a:r>
              <a:rPr lang="en-US" sz="4000" baseline="30000" dirty="0"/>
              <a:t> 3.10</a:t>
            </a:r>
            <a:r>
              <a:rPr lang="en-US" sz="4000" dirty="0"/>
              <a:t> Here is how one can distinguish clearly between God’s children and those of the Adversary: everyone who does not continue doing what is right is not from God. </a:t>
            </a:r>
            <a:r>
              <a:rPr lang="en-US" sz="4000" dirty="0">
                <a:solidFill>
                  <a:srgbClr val="FFFF99"/>
                </a:solidFill>
              </a:rPr>
              <a:t>Likewise, anyone who fails to keep loving his brother is not from God. </a:t>
            </a:r>
          </a:p>
        </p:txBody>
      </p:sp>
    </p:spTree>
    <p:extLst>
      <p:ext uri="{BB962C8B-B14F-4D97-AF65-F5344CB8AC3E}">
        <p14:creationId xmlns:p14="http://schemas.microsoft.com/office/powerpoint/2010/main" val="3664742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1 </a:t>
            </a:r>
            <a:r>
              <a:rPr lang="en-US" sz="4000" baseline="30000" dirty="0" err="1"/>
              <a:t>Yn</a:t>
            </a:r>
            <a:r>
              <a:rPr lang="en-US" sz="4000" baseline="30000" dirty="0"/>
              <a:t> 3.14</a:t>
            </a:r>
            <a:r>
              <a:rPr lang="en-US" sz="4000" dirty="0"/>
              <a:t> We know that we have passed from death to life, because </a:t>
            </a:r>
            <a:r>
              <a:rPr lang="en-US" sz="4000" dirty="0">
                <a:solidFill>
                  <a:srgbClr val="FFFF99"/>
                </a:solidFill>
              </a:rPr>
              <a:t>we love our brothers and sisters</a:t>
            </a:r>
            <a:r>
              <a:rPr lang="en-US" sz="4000" dirty="0"/>
              <a:t>. The one who does not love remains in death. </a:t>
            </a:r>
          </a:p>
        </p:txBody>
      </p:sp>
    </p:spTree>
    <p:extLst>
      <p:ext uri="{BB962C8B-B14F-4D97-AF65-F5344CB8AC3E}">
        <p14:creationId xmlns:p14="http://schemas.microsoft.com/office/powerpoint/2010/main" val="3279728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1 </a:t>
            </a:r>
            <a:r>
              <a:rPr lang="en-US" sz="4000" baseline="30000" dirty="0" err="1"/>
              <a:t>Yn</a:t>
            </a:r>
            <a:r>
              <a:rPr lang="en-US" sz="4000" baseline="30000" dirty="0"/>
              <a:t> 3.18  </a:t>
            </a:r>
            <a:r>
              <a:rPr lang="en-US" sz="4000" dirty="0"/>
              <a:t>Children, let us love not with words and talk, but with actions and in reality!</a:t>
            </a:r>
          </a:p>
          <a:p>
            <a:pPr marL="0" indent="0">
              <a:buNone/>
            </a:pPr>
            <a:endParaRPr lang="en-US" sz="4000" dirty="0"/>
          </a:p>
        </p:txBody>
      </p:sp>
    </p:spTree>
    <p:extLst>
      <p:ext uri="{BB962C8B-B14F-4D97-AF65-F5344CB8AC3E}">
        <p14:creationId xmlns:p14="http://schemas.microsoft.com/office/powerpoint/2010/main" val="4100533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1 </a:t>
            </a:r>
            <a:r>
              <a:rPr lang="en-US" sz="4000" baseline="30000" dirty="0" err="1"/>
              <a:t>Yn</a:t>
            </a:r>
            <a:r>
              <a:rPr lang="en-US" sz="4000" baseline="30000" dirty="0"/>
              <a:t> 4.7-8</a:t>
            </a:r>
            <a:r>
              <a:rPr lang="en-US" sz="4000" dirty="0"/>
              <a:t> Loved ones, let us love one another, for love is from God. Everyone who loves is born of God and knows God. The one who does not love does not know God, for God is love</a:t>
            </a:r>
          </a:p>
        </p:txBody>
      </p:sp>
    </p:spTree>
    <p:extLst>
      <p:ext uri="{BB962C8B-B14F-4D97-AF65-F5344CB8AC3E}">
        <p14:creationId xmlns:p14="http://schemas.microsoft.com/office/powerpoint/2010/main" val="3457310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David Stern: The emphasis in the Tanakh is on the common historical destiny of God's people and their need to treat each other with justice and mercy. The Messianic Scriptures/NT is no less concerned with the group; it commands believers to love each other in real, </a:t>
            </a:r>
            <a:endParaRPr lang="en-US" sz="6600" dirty="0"/>
          </a:p>
        </p:txBody>
      </p:sp>
    </p:spTree>
    <p:extLst>
      <p:ext uri="{BB962C8B-B14F-4D97-AF65-F5344CB8AC3E}">
        <p14:creationId xmlns:p14="http://schemas.microsoft.com/office/powerpoint/2010/main" val="1799927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practical ways and to build up the Body of the Messiah. This necessitates personal involvement, relationship, communication and working together for the Kingdom of God; and these are impossible challenges unless God's people meet together often.</a:t>
            </a:r>
            <a:endParaRPr lang="en-US" sz="6600" dirty="0"/>
          </a:p>
        </p:txBody>
      </p:sp>
    </p:spTree>
    <p:extLst>
      <p:ext uri="{BB962C8B-B14F-4D97-AF65-F5344CB8AC3E}">
        <p14:creationId xmlns:p14="http://schemas.microsoft.com/office/powerpoint/2010/main" val="1719157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Extreme forms of individualism spawned in the secular world have infected the Messianic Community and produced efforts to discredit the importance of believers' meeting together. </a:t>
            </a:r>
          </a:p>
        </p:txBody>
      </p:sp>
    </p:spTree>
    <p:extLst>
      <p:ext uri="{BB962C8B-B14F-4D97-AF65-F5344CB8AC3E}">
        <p14:creationId xmlns:p14="http://schemas.microsoft.com/office/powerpoint/2010/main" val="2496755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sp>
        <p:nvSpPr>
          <p:cNvPr id="9" name="TextBox 8">
            <a:extLst>
              <a:ext uri="{FF2B5EF4-FFF2-40B4-BE49-F238E27FC236}">
                <a16:creationId xmlns:a16="http://schemas.microsoft.com/office/drawing/2014/main" id="{808FBDE5-664B-4BCF-82C8-9E355C2EAC40}"/>
              </a:ext>
            </a:extLst>
          </p:cNvPr>
          <p:cNvSpPr txBox="1"/>
          <p:nvPr/>
        </p:nvSpPr>
        <p:spPr>
          <a:xfrm>
            <a:off x="609600" y="285748"/>
            <a:ext cx="8229600" cy="4524315"/>
          </a:xfrm>
          <a:prstGeom prst="rect">
            <a:avLst/>
          </a:prstGeom>
          <a:noFill/>
        </p:spPr>
        <p:txBody>
          <a:bodyPr wrap="square">
            <a:spAutoFit/>
          </a:bodyPr>
          <a:lstStyle/>
          <a:p>
            <a:pPr algn="l"/>
            <a:r>
              <a:rPr lang="en-US" sz="3600" dirty="0"/>
              <a:t>From 2009 to 2019 those who have disaffiliated (marked “</a:t>
            </a:r>
            <a:r>
              <a:rPr lang="en-US" sz="3600" dirty="0">
                <a:solidFill>
                  <a:srgbClr val="FFFF99"/>
                </a:solidFill>
              </a:rPr>
              <a:t>none</a:t>
            </a:r>
            <a:r>
              <a:rPr lang="en-US" sz="3600" dirty="0"/>
              <a:t>” for a religious affiliation) rose from just under 15% to 20% of the U.S. population. A significant majority of this group that marks down “</a:t>
            </a:r>
            <a:r>
              <a:rPr lang="en-US" sz="3600" dirty="0">
                <a:solidFill>
                  <a:srgbClr val="FFFF99"/>
                </a:solidFill>
              </a:rPr>
              <a:t>none</a:t>
            </a:r>
            <a:r>
              <a:rPr lang="en-US" sz="3600" dirty="0"/>
              <a:t>” still believes a divine being exists or that there is some type of spiritual</a:t>
            </a:r>
          </a:p>
        </p:txBody>
      </p:sp>
    </p:spTree>
    <p:extLst>
      <p:ext uri="{BB962C8B-B14F-4D97-AF65-F5344CB8AC3E}">
        <p14:creationId xmlns:p14="http://schemas.microsoft.com/office/powerpoint/2010/main" val="43658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existence. In 2012: Two-thirds of say they believe in God (68%). More than half say they often feel a deep connection with nature and the earth (58%), while more than a third classify themselves as “spiritual” but not “religious” (37%), and one-in-five (21%) say they pray every day.</a:t>
            </a:r>
          </a:p>
        </p:txBody>
      </p:sp>
    </p:spTree>
    <p:extLst>
      <p:ext uri="{BB962C8B-B14F-4D97-AF65-F5344CB8AC3E}">
        <p14:creationId xmlns:p14="http://schemas.microsoft.com/office/powerpoint/2010/main" val="3629606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F360B1C4-8D3B-4FAF-B680-1185C5903ADF}"/>
              </a:ext>
            </a:extLst>
          </p:cNvPr>
          <p:cNvPicPr>
            <a:picLocks noChangeAspect="1"/>
          </p:cNvPicPr>
          <p:nvPr/>
        </p:nvPicPr>
        <p:blipFill>
          <a:blip r:embed="rId3"/>
          <a:stretch>
            <a:fillRect/>
          </a:stretch>
        </p:blipFill>
        <p:spPr>
          <a:xfrm>
            <a:off x="160156" y="0"/>
            <a:ext cx="8823688" cy="5143500"/>
          </a:xfrm>
          <a:prstGeom prst="rect">
            <a:avLst/>
          </a:prstGeom>
        </p:spPr>
      </p:pic>
    </p:spTree>
    <p:extLst>
      <p:ext uri="{BB962C8B-B14F-4D97-AF65-F5344CB8AC3E}">
        <p14:creationId xmlns:p14="http://schemas.microsoft.com/office/powerpoint/2010/main" val="3678217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"Living stones being built into a spiritual house" (1 </a:t>
            </a:r>
            <a:r>
              <a:rPr lang="en-US" sz="4000" dirty="0" err="1"/>
              <a:t>Ke</a:t>
            </a:r>
            <a:r>
              <a:rPr lang="en-US" sz="4000" dirty="0"/>
              <a:t> 2:5) do not flit about. The time has come for God's people to understand that spirituality means what Dietrich Bonhoeffer called, in the title of his book. Life Together. </a:t>
            </a:r>
            <a:endParaRPr lang="en-US" sz="6600" dirty="0"/>
          </a:p>
        </p:txBody>
      </p:sp>
    </p:spTree>
    <p:extLst>
      <p:ext uri="{BB962C8B-B14F-4D97-AF65-F5344CB8AC3E}">
        <p14:creationId xmlns:p14="http://schemas.microsoft.com/office/powerpoint/2010/main" val="1726410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Oneg, Shabbat meals together, Home groups, Men’s group, Women’s </a:t>
            </a:r>
            <a:r>
              <a:rPr lang="en-US" sz="4000" dirty="0" err="1"/>
              <a:t>Havurah</a:t>
            </a:r>
            <a:r>
              <a:rPr lang="en-US" sz="4000" dirty="0"/>
              <a:t>, </a:t>
            </a:r>
            <a:r>
              <a:rPr lang="en-US" sz="4000" dirty="0" err="1"/>
              <a:t>Teerosh</a:t>
            </a:r>
            <a:r>
              <a:rPr lang="en-US" sz="4000" dirty="0"/>
              <a:t>, </a:t>
            </a:r>
            <a:r>
              <a:rPr lang="en-US" sz="4000" dirty="0" err="1"/>
              <a:t>coffee,are</a:t>
            </a:r>
            <a:r>
              <a:rPr lang="en-US" sz="4000" dirty="0"/>
              <a:t> avenues of building community.</a:t>
            </a:r>
          </a:p>
          <a:p>
            <a:pPr marL="0" indent="0">
              <a:buNone/>
            </a:pPr>
            <a:endParaRPr lang="en-US" sz="4000" dirty="0"/>
          </a:p>
          <a:p>
            <a:pPr marL="0" indent="0">
              <a:buNone/>
            </a:pPr>
            <a:r>
              <a:rPr lang="en-US" sz="4000" dirty="0"/>
              <a:t>Messianic worship dance is even defined by lines and circles, “together.”</a:t>
            </a:r>
          </a:p>
        </p:txBody>
      </p:sp>
    </p:spTree>
    <p:extLst>
      <p:ext uri="{BB962C8B-B14F-4D97-AF65-F5344CB8AC3E}">
        <p14:creationId xmlns:p14="http://schemas.microsoft.com/office/powerpoint/2010/main" val="3374306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err="1"/>
              <a:t>Yer</a:t>
            </a:r>
            <a:r>
              <a:rPr lang="en-US" sz="4000" baseline="30000" dirty="0"/>
              <a:t> 31.1, 10, 12 </a:t>
            </a:r>
            <a:r>
              <a:rPr lang="en-US" sz="4000" dirty="0"/>
              <a:t>“The people escaping the sword found favor in the desert — I have brought Isra’el to its rest…For </a:t>
            </a:r>
            <a:r>
              <a:rPr lang="en-US" sz="4000" cap="small" dirty="0"/>
              <a:t>Adoni </a:t>
            </a:r>
            <a:r>
              <a:rPr lang="en-US" sz="4000" dirty="0"/>
              <a:t>has ransomed </a:t>
            </a:r>
            <a:r>
              <a:rPr lang="en-US" sz="4000" dirty="0" err="1"/>
              <a:t>Ya‘akov</a:t>
            </a:r>
            <a:r>
              <a:rPr lang="en-US" sz="4000" dirty="0"/>
              <a:t>, redeemed him from hands too strong for him…“Then the virgin will dance for joy, young men and old men </a:t>
            </a:r>
            <a:r>
              <a:rPr lang="en-US" sz="4000" dirty="0">
                <a:solidFill>
                  <a:srgbClr val="FFFF99"/>
                </a:solidFill>
              </a:rPr>
              <a:t>together</a:t>
            </a:r>
            <a:r>
              <a:rPr lang="en-US" sz="4000" dirty="0"/>
              <a:t>; for I will turn their mourning into joy.</a:t>
            </a:r>
          </a:p>
        </p:txBody>
      </p:sp>
    </p:spTree>
    <p:extLst>
      <p:ext uri="{BB962C8B-B14F-4D97-AF65-F5344CB8AC3E}">
        <p14:creationId xmlns:p14="http://schemas.microsoft.com/office/powerpoint/2010/main" val="811996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spTree>
    <p:extLst>
      <p:ext uri="{BB962C8B-B14F-4D97-AF65-F5344CB8AC3E}">
        <p14:creationId xmlns:p14="http://schemas.microsoft.com/office/powerpoint/2010/main" val="4260509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baseline="30000" dirty="0"/>
              <a:t>Messianic Jews 10.24 </a:t>
            </a:r>
            <a:r>
              <a:rPr lang="en-US" sz="3600" dirty="0"/>
              <a:t>And let us keep </a:t>
            </a:r>
            <a:r>
              <a:rPr lang="en-US" sz="3600" u="sng" dirty="0">
                <a:solidFill>
                  <a:srgbClr val="FFFF99"/>
                </a:solidFill>
              </a:rPr>
              <a:t>paying attention </a:t>
            </a:r>
            <a:r>
              <a:rPr lang="en-US" sz="3600" dirty="0"/>
              <a:t>to one another </a:t>
            </a:r>
          </a:p>
          <a:p>
            <a:pPr marL="0" indent="0">
              <a:buNone/>
            </a:pPr>
            <a:r>
              <a:rPr lang="en-US" sz="3600" baseline="30000" dirty="0"/>
              <a:t>  </a:t>
            </a:r>
            <a:r>
              <a:rPr lang="en-US" sz="3600" dirty="0"/>
              <a:t>in order to </a:t>
            </a:r>
            <a:r>
              <a:rPr lang="en-US" sz="3600" u="sng" dirty="0"/>
              <a:t>spur each other</a:t>
            </a:r>
            <a:r>
              <a:rPr lang="en-US" sz="3600" dirty="0"/>
              <a:t> on to love and good deeds</a:t>
            </a:r>
          </a:p>
          <a:p>
            <a:pPr marL="0" indent="0">
              <a:buNone/>
            </a:pPr>
            <a:endParaRPr lang="en-US" sz="3600" dirty="0"/>
          </a:p>
          <a:p>
            <a:pPr marL="0" indent="0">
              <a:buNone/>
            </a:pPr>
            <a:endParaRPr lang="en-US" sz="3600" dirty="0"/>
          </a:p>
          <a:p>
            <a:pPr marL="0" indent="0">
              <a:buNone/>
            </a:pPr>
            <a:endParaRPr lang="en-US" sz="3600" dirty="0"/>
          </a:p>
        </p:txBody>
      </p:sp>
      <p:pic>
        <p:nvPicPr>
          <p:cNvPr id="3" name="Picture 2">
            <a:extLst>
              <a:ext uri="{FF2B5EF4-FFF2-40B4-BE49-F238E27FC236}">
                <a16:creationId xmlns:a16="http://schemas.microsoft.com/office/drawing/2014/main" id="{1F1B444E-C1CC-4301-B9A4-2A060720F1C0}"/>
              </a:ext>
            </a:extLst>
          </p:cNvPr>
          <p:cNvPicPr>
            <a:picLocks noChangeAspect="1"/>
          </p:cNvPicPr>
          <p:nvPr/>
        </p:nvPicPr>
        <p:blipFill>
          <a:blip r:embed="rId3"/>
          <a:stretch>
            <a:fillRect/>
          </a:stretch>
        </p:blipFill>
        <p:spPr>
          <a:xfrm>
            <a:off x="381000" y="2945414"/>
            <a:ext cx="2860589" cy="1793928"/>
          </a:xfrm>
          <a:prstGeom prst="rect">
            <a:avLst/>
          </a:prstGeom>
        </p:spPr>
      </p:pic>
      <p:sp>
        <p:nvSpPr>
          <p:cNvPr id="6" name="TextBox 5">
            <a:extLst>
              <a:ext uri="{FF2B5EF4-FFF2-40B4-BE49-F238E27FC236}">
                <a16:creationId xmlns:a16="http://schemas.microsoft.com/office/drawing/2014/main" id="{5E5EDAA7-BF08-4019-B62D-EEFE585CB351}"/>
              </a:ext>
            </a:extLst>
          </p:cNvPr>
          <p:cNvSpPr txBox="1"/>
          <p:nvPr/>
        </p:nvSpPr>
        <p:spPr>
          <a:xfrm>
            <a:off x="3317789" y="2800350"/>
            <a:ext cx="5826211" cy="1938992"/>
          </a:xfrm>
          <a:prstGeom prst="rect">
            <a:avLst/>
          </a:prstGeom>
          <a:noFill/>
        </p:spPr>
        <p:txBody>
          <a:bodyPr wrap="square" rtlCol="0">
            <a:spAutoFit/>
          </a:bodyPr>
          <a:lstStyle/>
          <a:p>
            <a:pPr algn="l"/>
            <a:r>
              <a:rPr lang="en-US" b="0" i="0" dirty="0">
                <a:effectLst/>
                <a:latin typeface="+mn-lt"/>
              </a:rPr>
              <a:t>stimulation, provocation, irritation, angry dispute.</a:t>
            </a:r>
            <a:endParaRPr lang="en-US" dirty="0">
              <a:latin typeface="+mn-lt"/>
            </a:endParaRPr>
          </a:p>
        </p:txBody>
      </p:sp>
    </p:spTree>
    <p:extLst>
      <p:ext uri="{BB962C8B-B14F-4D97-AF65-F5344CB8AC3E}">
        <p14:creationId xmlns:p14="http://schemas.microsoft.com/office/powerpoint/2010/main" val="2606044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600" baseline="30000" dirty="0"/>
              <a:t>Messianic Jews 10.24  </a:t>
            </a:r>
            <a:r>
              <a:rPr lang="en-US" sz="3600" dirty="0"/>
              <a:t>in order to spur each other on to love and good deeds</a:t>
            </a:r>
          </a:p>
          <a:p>
            <a:pPr marL="0" indent="0">
              <a:buNone/>
            </a:pPr>
            <a:r>
              <a:rPr lang="en-US" sz="3600" u="sng" dirty="0"/>
              <a:t>Paroxysm</a:t>
            </a:r>
            <a:r>
              <a:rPr lang="en-US" sz="3600" dirty="0"/>
              <a:t>  [Am Heritage </a:t>
            </a:r>
            <a:r>
              <a:rPr lang="en-US" sz="3600" dirty="0" err="1"/>
              <a:t>dic</a:t>
            </a:r>
            <a:r>
              <a:rPr lang="en-US" sz="3600" dirty="0"/>
              <a:t>.]</a:t>
            </a:r>
          </a:p>
          <a:p>
            <a:r>
              <a:rPr lang="en-US" sz="3600" dirty="0"/>
              <a:t>A sudden outburst of emotion or action.</a:t>
            </a:r>
          </a:p>
          <a:p>
            <a:r>
              <a:rPr lang="en-US" sz="3600" dirty="0"/>
              <a:t>A sudden attack, recurrence, or intensification of a disease.</a:t>
            </a:r>
          </a:p>
          <a:p>
            <a:r>
              <a:rPr lang="en-US" sz="3600" dirty="0"/>
              <a:t>A spasm or fit; a convulsion.</a:t>
            </a:r>
          </a:p>
          <a:p>
            <a:pPr marL="0" indent="0">
              <a:buNone/>
            </a:pPr>
            <a:endParaRPr lang="en-US" sz="3600" dirty="0"/>
          </a:p>
          <a:p>
            <a:pPr marL="0" indent="0">
              <a:buNone/>
            </a:pPr>
            <a:endParaRPr lang="en-US" sz="3600" dirty="0"/>
          </a:p>
          <a:p>
            <a:pPr marL="0" indent="0">
              <a:buNone/>
            </a:pPr>
            <a:endParaRPr lang="en-US" sz="3600" dirty="0"/>
          </a:p>
        </p:txBody>
      </p:sp>
      <p:sp>
        <p:nvSpPr>
          <p:cNvPr id="6" name="TextBox 5">
            <a:extLst>
              <a:ext uri="{FF2B5EF4-FFF2-40B4-BE49-F238E27FC236}">
                <a16:creationId xmlns:a16="http://schemas.microsoft.com/office/drawing/2014/main" id="{5E5EDAA7-BF08-4019-B62D-EEFE585CB351}"/>
              </a:ext>
            </a:extLst>
          </p:cNvPr>
          <p:cNvSpPr txBox="1"/>
          <p:nvPr/>
        </p:nvSpPr>
        <p:spPr>
          <a:xfrm>
            <a:off x="3793834" y="1733550"/>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19676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baseline="30000" dirty="0"/>
              <a:t>Messianic Jews 10.25a </a:t>
            </a:r>
            <a:r>
              <a:rPr lang="en-US" sz="3600" dirty="0"/>
              <a:t>not neglecting </a:t>
            </a:r>
            <a:r>
              <a:rPr lang="en-US" sz="3600" u="sng" dirty="0">
                <a:solidFill>
                  <a:srgbClr val="FFFF99"/>
                </a:solidFill>
              </a:rPr>
              <a:t>our own</a:t>
            </a:r>
            <a:r>
              <a:rPr lang="en-US" sz="3600" dirty="0"/>
              <a:t> </a:t>
            </a:r>
            <a:r>
              <a:rPr lang="en-US" sz="3600" u="sng" dirty="0">
                <a:solidFill>
                  <a:srgbClr val="FFFF99"/>
                </a:solidFill>
              </a:rPr>
              <a:t>congregational meetings</a:t>
            </a:r>
            <a:r>
              <a:rPr lang="en-US" sz="3600" dirty="0"/>
              <a:t>, as some have made a practice of doing,</a:t>
            </a:r>
          </a:p>
          <a:p>
            <a:pPr marL="0" indent="0">
              <a:buNone/>
            </a:pPr>
            <a:endParaRPr lang="en-US" sz="3600" dirty="0"/>
          </a:p>
        </p:txBody>
      </p:sp>
      <p:pic>
        <p:nvPicPr>
          <p:cNvPr id="3" name="Picture 2">
            <a:extLst>
              <a:ext uri="{FF2B5EF4-FFF2-40B4-BE49-F238E27FC236}">
                <a16:creationId xmlns:a16="http://schemas.microsoft.com/office/drawing/2014/main" id="{AA438411-18C6-4DB8-BEC0-9C267266AB36}"/>
              </a:ext>
            </a:extLst>
          </p:cNvPr>
          <p:cNvPicPr>
            <a:picLocks noChangeAspect="1"/>
          </p:cNvPicPr>
          <p:nvPr/>
        </p:nvPicPr>
        <p:blipFill>
          <a:blip r:embed="rId3"/>
          <a:stretch>
            <a:fillRect/>
          </a:stretch>
        </p:blipFill>
        <p:spPr>
          <a:xfrm>
            <a:off x="1676400" y="2266950"/>
            <a:ext cx="4745566" cy="2356420"/>
          </a:xfrm>
          <a:prstGeom prst="rect">
            <a:avLst/>
          </a:prstGeom>
        </p:spPr>
      </p:pic>
    </p:spTree>
    <p:extLst>
      <p:ext uri="{BB962C8B-B14F-4D97-AF65-F5344CB8AC3E}">
        <p14:creationId xmlns:p14="http://schemas.microsoft.com/office/powerpoint/2010/main" val="627701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600" baseline="30000" dirty="0"/>
              <a:t>Messianic Jews 10.25a </a:t>
            </a:r>
            <a:r>
              <a:rPr lang="en-US" sz="3600" dirty="0"/>
              <a:t>not neglecting our own congregational meetings, as some have made a practice of doing,</a:t>
            </a:r>
          </a:p>
          <a:p>
            <a:pPr marL="0" indent="0">
              <a:buNone/>
            </a:pPr>
            <a:r>
              <a:rPr lang="en-US" sz="3600" dirty="0"/>
              <a:t>Stern: Greek </a:t>
            </a:r>
            <a:r>
              <a:rPr lang="en-US" sz="3600" i="1" dirty="0" err="1">
                <a:solidFill>
                  <a:srgbClr val="FFFF99"/>
                </a:solidFill>
              </a:rPr>
              <a:t>episunagdgen</a:t>
            </a:r>
            <a:r>
              <a:rPr lang="en-US" sz="3600" dirty="0"/>
              <a:t>; one could render the phrase, "not neglecting to synagogue ourselves together"). "Hillel said, 'Do not separate yourself from the community."'(Avot 2:4) </a:t>
            </a:r>
          </a:p>
        </p:txBody>
      </p:sp>
    </p:spTree>
    <p:extLst>
      <p:ext uri="{BB962C8B-B14F-4D97-AF65-F5344CB8AC3E}">
        <p14:creationId xmlns:p14="http://schemas.microsoft.com/office/powerpoint/2010/main" val="3032980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baseline="30000" dirty="0"/>
              <a:t>Messianic Jews 10.25b  </a:t>
            </a:r>
            <a:r>
              <a:rPr lang="en-US" sz="3600" dirty="0"/>
              <a:t>but, rather, encouraging each other. </a:t>
            </a:r>
          </a:p>
        </p:txBody>
      </p:sp>
    </p:spTree>
    <p:extLst>
      <p:ext uri="{BB962C8B-B14F-4D97-AF65-F5344CB8AC3E}">
        <p14:creationId xmlns:p14="http://schemas.microsoft.com/office/powerpoint/2010/main" val="572623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 Is it possible to get some community / spiritual / encouraging advice from Audrey Hepburn?</a:t>
            </a:r>
          </a:p>
          <a:p>
            <a:pPr marL="0" indent="0">
              <a:buNone/>
            </a:pPr>
            <a:r>
              <a:rPr lang="en-US" sz="4000" baseline="30000" dirty="0"/>
              <a:t>Lk 16.8</a:t>
            </a:r>
            <a:r>
              <a:rPr lang="en-US" sz="4000" dirty="0"/>
              <a:t> The sons of this age are smarter when dealing with their own generation than the sons of light. </a:t>
            </a:r>
          </a:p>
        </p:txBody>
      </p:sp>
    </p:spTree>
    <p:extLst>
      <p:ext uri="{BB962C8B-B14F-4D97-AF65-F5344CB8AC3E}">
        <p14:creationId xmlns:p14="http://schemas.microsoft.com/office/powerpoint/2010/main" val="1402668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19812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70000" lnSpcReduction="20000"/>
          </a:bodyPr>
          <a:lstStyle/>
          <a:p>
            <a:pPr marL="0" indent="0">
              <a:buNone/>
            </a:pPr>
            <a:r>
              <a:rPr lang="en-US" sz="4000" dirty="0"/>
              <a:t>From Richard &amp; Luann:</a:t>
            </a:r>
          </a:p>
          <a:p>
            <a:pPr marL="0" indent="0">
              <a:buNone/>
            </a:pPr>
            <a:r>
              <a:rPr lang="en-US" sz="4000" dirty="0"/>
              <a:t>Moses isn’t the only one to find a burning bush in the desert.  This one didn’t talk though.</a:t>
            </a:r>
          </a:p>
          <a:p>
            <a:pPr marL="0" indent="0">
              <a:buNone/>
            </a:pPr>
            <a:endParaRPr lang="en-US" sz="4000" dirty="0"/>
          </a:p>
        </p:txBody>
      </p:sp>
      <p:pic>
        <p:nvPicPr>
          <p:cNvPr id="3" name="Picture 2">
            <a:extLst>
              <a:ext uri="{FF2B5EF4-FFF2-40B4-BE49-F238E27FC236}">
                <a16:creationId xmlns:a16="http://schemas.microsoft.com/office/drawing/2014/main" id="{091164C0-ADE8-4F44-8FAE-80A663A159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0"/>
            <a:ext cx="6858000" cy="5143500"/>
          </a:xfrm>
          <a:prstGeom prst="rect">
            <a:avLst/>
          </a:prstGeom>
        </p:spPr>
      </p:pic>
    </p:spTree>
    <p:extLst>
      <p:ext uri="{BB962C8B-B14F-4D97-AF65-F5344CB8AC3E}">
        <p14:creationId xmlns:p14="http://schemas.microsoft.com/office/powerpoint/2010/main" val="42426450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1026" name="Picture 2" descr="Audrey Hepburn, circa 1955. (Hulton Archive/Getty Images)">
            <a:extLst>
              <a:ext uri="{FF2B5EF4-FFF2-40B4-BE49-F238E27FC236}">
                <a16:creationId xmlns:a16="http://schemas.microsoft.com/office/drawing/2014/main" id="{330F0CAC-D755-4570-8C6D-0AF6569161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288" y="0"/>
            <a:ext cx="682783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169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Time-Tested Beauty Tips</a:t>
            </a:r>
          </a:p>
          <a:p>
            <a:r>
              <a:rPr lang="en-US" sz="4000" dirty="0"/>
              <a:t>For attractive lips, speak words of kindness.</a:t>
            </a:r>
          </a:p>
          <a:p>
            <a:r>
              <a:rPr lang="en-US" sz="4000" dirty="0"/>
              <a:t>For lovely eyes, seek out the good in people.</a:t>
            </a:r>
          </a:p>
          <a:p>
            <a:r>
              <a:rPr lang="en-US" sz="4000" dirty="0"/>
              <a:t>For a slim figure, share your food with the hungry.</a:t>
            </a:r>
          </a:p>
        </p:txBody>
      </p:sp>
    </p:spTree>
    <p:extLst>
      <p:ext uri="{BB962C8B-B14F-4D97-AF65-F5344CB8AC3E}">
        <p14:creationId xmlns:p14="http://schemas.microsoft.com/office/powerpoint/2010/main" val="860490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r>
              <a:rPr lang="en-US" sz="4000" dirty="0"/>
              <a:t>For beautiful hair, let a baby run his fingers through it once a day. </a:t>
            </a:r>
          </a:p>
          <a:p>
            <a:r>
              <a:rPr lang="en-US" sz="4000" dirty="0"/>
              <a:t>For poise, walk with the knowledge you’ll never walk alone.</a:t>
            </a:r>
          </a:p>
          <a:p>
            <a:r>
              <a:rPr lang="en-US" sz="4000" dirty="0"/>
              <a:t>The tender loving care of human beings will never become obsolete.</a:t>
            </a:r>
          </a:p>
        </p:txBody>
      </p:sp>
    </p:spTree>
    <p:extLst>
      <p:ext uri="{BB962C8B-B14F-4D97-AF65-F5344CB8AC3E}">
        <p14:creationId xmlns:p14="http://schemas.microsoft.com/office/powerpoint/2010/main" val="2681456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r>
              <a:rPr lang="en-US" sz="4000" dirty="0"/>
              <a:t>People even more than things have to be restored, renewed, revived, reclaimed, and redeemed and redeemed and redeemed.</a:t>
            </a:r>
          </a:p>
          <a:p>
            <a:r>
              <a:rPr lang="en-US" sz="4000" dirty="0"/>
              <a:t>Never throw out anybody.  [cancel]</a:t>
            </a:r>
          </a:p>
          <a:p>
            <a:r>
              <a:rPr lang="en-US" sz="4000" dirty="0"/>
              <a:t>Remember, if you ever need a helping hand, you’ll find one at the end of your arm. </a:t>
            </a:r>
          </a:p>
        </p:txBody>
      </p:sp>
    </p:spTree>
    <p:extLst>
      <p:ext uri="{BB962C8B-B14F-4D97-AF65-F5344CB8AC3E}">
        <p14:creationId xmlns:p14="http://schemas.microsoft.com/office/powerpoint/2010/main" val="10083923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As you grow older, you will discover that you have two hands: one for helping yourself, the other for helping others.</a:t>
            </a:r>
          </a:p>
          <a:p>
            <a:r>
              <a:rPr lang="en-US" sz="4000" dirty="0"/>
              <a:t>Your “good old days” are still ahead of you. May you have many of them.</a:t>
            </a:r>
          </a:p>
        </p:txBody>
      </p:sp>
    </p:spTree>
    <p:extLst>
      <p:ext uri="{BB962C8B-B14F-4D97-AF65-F5344CB8AC3E}">
        <p14:creationId xmlns:p14="http://schemas.microsoft.com/office/powerpoint/2010/main" val="13206086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r>
              <a:rPr lang="en-US" sz="4000" dirty="0"/>
              <a:t>The beauty of a woman is not in the clothes she wears, the figure that she carries, or the way she combs her hair. The beauty of a woman must be seen from in her eyes, because that is the doorway to her heart, the place where love resides.</a:t>
            </a:r>
          </a:p>
        </p:txBody>
      </p:sp>
    </p:spTree>
    <p:extLst>
      <p:ext uri="{BB962C8B-B14F-4D97-AF65-F5344CB8AC3E}">
        <p14:creationId xmlns:p14="http://schemas.microsoft.com/office/powerpoint/2010/main" val="4224074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r>
              <a:rPr lang="en-US" sz="4000" dirty="0"/>
              <a:t>The beauty of a woman is not in a facial mode, but the true beauty in a woman is reflected in her soul. It is the caring that she lovingly gives the passion that she shows.</a:t>
            </a:r>
          </a:p>
          <a:p>
            <a:r>
              <a:rPr lang="en-US" sz="4000" dirty="0"/>
              <a:t>The beauty of a woman grows with the passing years.</a:t>
            </a:r>
          </a:p>
        </p:txBody>
      </p:sp>
    </p:spTree>
    <p:extLst>
      <p:ext uri="{BB962C8B-B14F-4D97-AF65-F5344CB8AC3E}">
        <p14:creationId xmlns:p14="http://schemas.microsoft.com/office/powerpoint/2010/main" val="26981997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br>
              <a:rPr lang="en-US" sz="4000" dirty="0"/>
            </a:br>
            <a:br>
              <a:rPr lang="en-US" sz="4000" dirty="0"/>
            </a:br>
            <a:br>
              <a:rPr lang="en-US" sz="4000" dirty="0"/>
            </a:br>
            <a:endParaRPr lang="en-US" sz="4000" dirty="0"/>
          </a:p>
        </p:txBody>
      </p:sp>
      <p:pic>
        <p:nvPicPr>
          <p:cNvPr id="3" name="Picture 2">
            <a:extLst>
              <a:ext uri="{FF2B5EF4-FFF2-40B4-BE49-F238E27FC236}">
                <a16:creationId xmlns:a16="http://schemas.microsoft.com/office/drawing/2014/main" id="{075538B4-DFEE-43EA-8E05-144E54E9989A}"/>
              </a:ext>
            </a:extLst>
          </p:cNvPr>
          <p:cNvPicPr>
            <a:picLocks noChangeAspect="1"/>
          </p:cNvPicPr>
          <p:nvPr/>
        </p:nvPicPr>
        <p:blipFill>
          <a:blip r:embed="rId3"/>
          <a:stretch>
            <a:fillRect/>
          </a:stretch>
        </p:blipFill>
        <p:spPr>
          <a:xfrm>
            <a:off x="105032" y="0"/>
            <a:ext cx="8933935" cy="5143500"/>
          </a:xfrm>
          <a:prstGeom prst="rect">
            <a:avLst/>
          </a:prstGeom>
        </p:spPr>
      </p:pic>
      <p:sp>
        <p:nvSpPr>
          <p:cNvPr id="5" name="TextBox 4">
            <a:extLst>
              <a:ext uri="{FF2B5EF4-FFF2-40B4-BE49-F238E27FC236}">
                <a16:creationId xmlns:a16="http://schemas.microsoft.com/office/drawing/2014/main" id="{8E090A82-CE24-4B3C-9D2E-7CC3F92EFA0A}"/>
              </a:ext>
            </a:extLst>
          </p:cNvPr>
          <p:cNvSpPr txBox="1"/>
          <p:nvPr/>
        </p:nvSpPr>
        <p:spPr>
          <a:xfrm>
            <a:off x="105032" y="76199"/>
            <a:ext cx="4237057"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Rounded MT Bold" pitchFamily="34" charset="0"/>
                <a:ea typeface="+mn-ea"/>
                <a:cs typeface="Arial" charset="0"/>
              </a:rPr>
              <a:t>Shmittah</a:t>
            </a:r>
            <a:r>
              <a:rPr kumimoji="0" lang="en-US" sz="40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 </a:t>
            </a:r>
            <a:r>
              <a:rPr kumimoji="0" lang="he-IL" sz="4400" b="1" i="0" u="none" strike="noStrike" kern="1200" cap="none" spc="0" normalizeH="0" baseline="0" noProof="0" dirty="0">
                <a:ln>
                  <a:noFill/>
                </a:ln>
                <a:solidFill>
                  <a:srgbClr val="000000"/>
                </a:solidFill>
                <a:effectLst/>
                <a:uLnTx/>
                <a:uFillTx/>
                <a:latin typeface="David" panose="020E0502060401010101" pitchFamily="34" charset="-79"/>
                <a:ea typeface="+mn-ea"/>
                <a:cs typeface="David" panose="020E0502060401010101" pitchFamily="34" charset="-79"/>
              </a:rPr>
              <a:t>שמיטה</a:t>
            </a:r>
            <a:r>
              <a:rPr kumimoji="0" lang="en-US" sz="4400" b="1" i="0" u="none" strike="noStrike" kern="1200" cap="none" spc="0" normalizeH="0" baseline="0" noProof="0" dirty="0">
                <a:ln>
                  <a:noFill/>
                </a:ln>
                <a:solidFill>
                  <a:srgbClr val="000000"/>
                </a:solidFill>
                <a:effectLst/>
                <a:uLnTx/>
                <a:uFillTx/>
                <a:latin typeface="David" panose="020E0502060401010101" pitchFamily="34" charset="-79"/>
                <a:ea typeface="+mn-ea"/>
                <a:cs typeface="David" panose="020E0502060401010101" pitchFamily="34" charset="-79"/>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Year of Release</a:t>
            </a:r>
          </a:p>
        </p:txBody>
      </p:sp>
    </p:spTree>
    <p:extLst>
      <p:ext uri="{BB962C8B-B14F-4D97-AF65-F5344CB8AC3E}">
        <p14:creationId xmlns:p14="http://schemas.microsoft.com/office/powerpoint/2010/main" val="39233024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Another bit of community advice and exhortation…</a:t>
            </a:r>
          </a:p>
        </p:txBody>
      </p:sp>
    </p:spTree>
    <p:extLst>
      <p:ext uri="{BB962C8B-B14F-4D97-AF65-F5344CB8AC3E}">
        <p14:creationId xmlns:p14="http://schemas.microsoft.com/office/powerpoint/2010/main" val="18041914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sp>
        <p:nvSpPr>
          <p:cNvPr id="3" name="AutoShape 6">
            <a:extLst>
              <a:ext uri="{FF2B5EF4-FFF2-40B4-BE49-F238E27FC236}">
                <a16:creationId xmlns:a16="http://schemas.microsoft.com/office/drawing/2014/main" id="{78A1A766-EA49-4AE3-9198-50BEF68A8B69}"/>
              </a:ext>
            </a:extLst>
          </p:cNvPr>
          <p:cNvSpPr txBox="1">
            <a:spLocks noChangeAspect="1" noChangeArrowheads="1"/>
          </p:cNvSpPr>
          <p:nvPr/>
        </p:nvSpPr>
        <p:spPr bwMode="auto">
          <a:xfrm>
            <a:off x="457200" y="438149"/>
            <a:ext cx="8382000" cy="4648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t" anchorCtr="0" compatLnSpc="1">
            <a:prstTxWarp prst="textNoShape">
              <a:avLst/>
            </a:prstTxWarp>
            <a:normAutofit/>
          </a:bodyPr>
          <a:lst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a:lstStyle>
          <a:p>
            <a:pPr marL="0" indent="0">
              <a:buFontTx/>
              <a:buNone/>
            </a:pPr>
            <a:r>
              <a:rPr lang="en-US" sz="4000" kern="0"/>
              <a:t> </a:t>
            </a:r>
            <a:endParaRPr lang="en-US" sz="4000" kern="0" dirty="0"/>
          </a:p>
        </p:txBody>
      </p:sp>
      <p:sp>
        <p:nvSpPr>
          <p:cNvPr id="5" name="AutoShape 6">
            <a:extLst>
              <a:ext uri="{FF2B5EF4-FFF2-40B4-BE49-F238E27FC236}">
                <a16:creationId xmlns:a16="http://schemas.microsoft.com/office/drawing/2014/main" id="{7EF04790-BF7A-4D36-8CCA-A4F99117B09D}"/>
              </a:ext>
            </a:extLst>
          </p:cNvPr>
          <p:cNvSpPr txBox="1">
            <a:spLocks noChangeAspect="1" noChangeArrowheads="1"/>
          </p:cNvSpPr>
          <p:nvPr/>
        </p:nvSpPr>
        <p:spPr bwMode="auto">
          <a:xfrm>
            <a:off x="609600" y="590549"/>
            <a:ext cx="8382000" cy="4648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t" anchorCtr="0" compatLnSpc="1">
            <a:prstTxWarp prst="textNoShape">
              <a:avLst/>
            </a:prstTxWarp>
            <a:normAutofit/>
          </a:bodyPr>
          <a:lst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a:lstStyle>
          <a:p>
            <a:pPr marL="0" indent="0">
              <a:buFontTx/>
              <a:buNone/>
            </a:pPr>
            <a:r>
              <a:rPr lang="en-US" sz="4000" kern="0"/>
              <a:t> </a:t>
            </a:r>
            <a:endParaRPr lang="en-US" sz="4000" kern="0" dirty="0"/>
          </a:p>
        </p:txBody>
      </p:sp>
      <p:pic>
        <p:nvPicPr>
          <p:cNvPr id="1026" name="Picture 2" descr="By wavebreakmedia/Shutterstock">
            <a:extLst>
              <a:ext uri="{FF2B5EF4-FFF2-40B4-BE49-F238E27FC236}">
                <a16:creationId xmlns:a16="http://schemas.microsoft.com/office/drawing/2014/main" id="{00EDFB21-48F0-47FB-BBFA-1FE4090015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0"/>
            <a:ext cx="771525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1593D64-3A16-4B13-A662-916ADCD514F8}"/>
              </a:ext>
            </a:extLst>
          </p:cNvPr>
          <p:cNvSpPr txBox="1"/>
          <p:nvPr/>
        </p:nvSpPr>
        <p:spPr>
          <a:xfrm>
            <a:off x="-97643" y="0"/>
            <a:ext cx="8975213" cy="1323439"/>
          </a:xfrm>
          <a:prstGeom prst="rect">
            <a:avLst/>
          </a:prstGeom>
          <a:noFill/>
        </p:spPr>
        <p:txBody>
          <a:bodyPr wrap="none" rtlCol="0">
            <a:spAutoFit/>
          </a:bodyPr>
          <a:lstStyle/>
          <a:p>
            <a:r>
              <a:rPr lang="en-US" b="0" i="0" dirty="0">
                <a:effectLst>
                  <a:outerShdw blurRad="38100" dist="38100" dir="2700000" algn="tl">
                    <a:srgbClr val="000000">
                      <a:alpha val="43137"/>
                    </a:srgbClr>
                  </a:outerShdw>
                </a:effectLst>
                <a:latin typeface="+mn-lt"/>
              </a:rPr>
              <a:t>Human Muscle Fights Inflammation </a:t>
            </a:r>
          </a:p>
          <a:p>
            <a:r>
              <a:rPr lang="en-US" b="0" i="0" dirty="0">
                <a:effectLst>
                  <a:outerShdw blurRad="38100" dist="38100" dir="2700000" algn="tl">
                    <a:srgbClr val="000000">
                      <a:alpha val="43137"/>
                    </a:srgbClr>
                  </a:outerShdw>
                </a:effectLst>
                <a:latin typeface="+mn-lt"/>
              </a:rPr>
              <a:t>All by Itself</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2392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Shmot</a:t>
            </a:r>
            <a:r>
              <a:rPr lang="en-US" sz="4000" baseline="30000" dirty="0"/>
              <a:t>/Ex 2.24, 3.7-8</a:t>
            </a:r>
            <a:r>
              <a:rPr lang="en-US" sz="4000" dirty="0"/>
              <a:t> God heard their sobbing and </a:t>
            </a:r>
            <a:r>
              <a:rPr lang="en-US" sz="4000" dirty="0">
                <a:solidFill>
                  <a:srgbClr val="FFFF99"/>
                </a:solidFill>
              </a:rPr>
              <a:t>remembered His covenant </a:t>
            </a:r>
            <a:r>
              <a:rPr lang="en-US" sz="4000" dirty="0"/>
              <a:t>with Abraham, Isaac, and Jacob…“I have surely seen the affliction of My people who are in Egypt, and have heard their cry because of their slave masters, </a:t>
            </a:r>
          </a:p>
        </p:txBody>
      </p:sp>
    </p:spTree>
    <p:extLst>
      <p:ext uri="{BB962C8B-B14F-4D97-AF65-F5344CB8AC3E}">
        <p14:creationId xmlns:p14="http://schemas.microsoft.com/office/powerpoint/2010/main" val="23670752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Human muscle has an innate ability to ward off the damaging effects of chronic inflammation when exercised, according to a new study…“When exercising, the muscle cells themselves were directly opposing the pro-inflammatory signal.”</a:t>
            </a:r>
          </a:p>
        </p:txBody>
      </p:sp>
    </p:spTree>
    <p:extLst>
      <p:ext uri="{BB962C8B-B14F-4D97-AF65-F5344CB8AC3E}">
        <p14:creationId xmlns:p14="http://schemas.microsoft.com/office/powerpoint/2010/main" val="35546352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EC6021BE-C3F6-4F5F-948A-BE1F8C8A5E5B}"/>
              </a:ext>
            </a:extLst>
          </p:cNvPr>
          <p:cNvPicPr>
            <a:picLocks noChangeAspect="1"/>
          </p:cNvPicPr>
          <p:nvPr/>
        </p:nvPicPr>
        <p:blipFill>
          <a:blip r:embed="rId3"/>
          <a:stretch>
            <a:fillRect/>
          </a:stretch>
        </p:blipFill>
        <p:spPr>
          <a:xfrm>
            <a:off x="0" y="475780"/>
            <a:ext cx="9144000" cy="4191940"/>
          </a:xfrm>
          <a:prstGeom prst="rect">
            <a:avLst/>
          </a:prstGeom>
        </p:spPr>
      </p:pic>
    </p:spTree>
    <p:extLst>
      <p:ext uri="{BB962C8B-B14F-4D97-AF65-F5344CB8AC3E}">
        <p14:creationId xmlns:p14="http://schemas.microsoft.com/office/powerpoint/2010/main" val="21812379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47649"/>
            <a:ext cx="5334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lgn="ctr">
              <a:buNone/>
            </a:pPr>
            <a:r>
              <a:rPr lang="en-US" sz="4000" dirty="0"/>
              <a:t>Elixir of youth </a:t>
            </a:r>
          </a:p>
          <a:p>
            <a:pPr marL="0" indent="0" algn="ctr">
              <a:buNone/>
            </a:pPr>
            <a:r>
              <a:rPr lang="en-US" sz="4000" dirty="0"/>
              <a:t>and health.</a:t>
            </a:r>
          </a:p>
        </p:txBody>
      </p:sp>
      <p:pic>
        <p:nvPicPr>
          <p:cNvPr id="3" name="Picture 2">
            <a:extLst>
              <a:ext uri="{FF2B5EF4-FFF2-40B4-BE49-F238E27FC236}">
                <a16:creationId xmlns:a16="http://schemas.microsoft.com/office/drawing/2014/main" id="{2A75A2A3-927D-41A9-AB6F-905964327E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668441" y="1146077"/>
            <a:ext cx="5143500" cy="2893219"/>
          </a:xfrm>
          <a:prstGeom prst="rect">
            <a:avLst/>
          </a:prstGeom>
        </p:spPr>
      </p:pic>
    </p:spTree>
    <p:extLst>
      <p:ext uri="{BB962C8B-B14F-4D97-AF65-F5344CB8AC3E}">
        <p14:creationId xmlns:p14="http://schemas.microsoft.com/office/powerpoint/2010/main" val="32695513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Messianic Jews 10.25b  </a:t>
            </a:r>
            <a:r>
              <a:rPr lang="en-US" sz="4000" dirty="0"/>
              <a:t>And let us do this all the more as you see </a:t>
            </a:r>
            <a:r>
              <a:rPr lang="en-US" sz="4000" u="sng" dirty="0"/>
              <a:t>the Day approaching</a:t>
            </a:r>
            <a:r>
              <a:rPr lang="en-US" sz="4000" dirty="0"/>
              <a:t>.   What day?</a:t>
            </a:r>
          </a:p>
          <a:p>
            <a:pPr marL="0" indent="0">
              <a:buNone/>
            </a:pPr>
            <a:r>
              <a:rPr lang="en-US" sz="4000" baseline="30000" dirty="0"/>
              <a:t>2 Tim 3.1-2 </a:t>
            </a:r>
            <a:r>
              <a:rPr lang="en-US" sz="4000" dirty="0"/>
              <a:t>But know this, that in the last days </a:t>
            </a:r>
            <a:r>
              <a:rPr lang="en-US" sz="4000" dirty="0">
                <a:solidFill>
                  <a:srgbClr val="FFFF99"/>
                </a:solidFill>
              </a:rPr>
              <a:t>perilous times [times of stress] </a:t>
            </a:r>
            <a:r>
              <a:rPr lang="en-US" sz="4000" dirty="0"/>
              <a:t>will come: For men will be lovers of themselves…</a:t>
            </a:r>
          </a:p>
        </p:txBody>
      </p:sp>
    </p:spTree>
    <p:extLst>
      <p:ext uri="{BB962C8B-B14F-4D97-AF65-F5344CB8AC3E}">
        <p14:creationId xmlns:p14="http://schemas.microsoft.com/office/powerpoint/2010/main" val="25438022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Perilous times [times of stress]</a:t>
            </a:r>
          </a:p>
          <a:p>
            <a:pPr marL="0" indent="0" algn="ctr">
              <a:buNone/>
            </a:pPr>
            <a:r>
              <a:rPr lang="en-US" sz="4000" dirty="0"/>
              <a:t>Illustration #1</a:t>
            </a:r>
          </a:p>
        </p:txBody>
      </p:sp>
    </p:spTree>
    <p:extLst>
      <p:ext uri="{BB962C8B-B14F-4D97-AF65-F5344CB8AC3E}">
        <p14:creationId xmlns:p14="http://schemas.microsoft.com/office/powerpoint/2010/main" val="37126117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50"/>
            <a:ext cx="42672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 Finnish member of parliament, </a:t>
            </a:r>
            <a:r>
              <a:rPr lang="en-US" sz="4000" dirty="0" err="1"/>
              <a:t>Päivi</a:t>
            </a:r>
            <a:r>
              <a:rPr lang="en-US" sz="4000" dirty="0"/>
              <a:t> </a:t>
            </a:r>
            <a:r>
              <a:rPr lang="en-US" sz="4000" dirty="0" err="1"/>
              <a:t>Räsänen</a:t>
            </a:r>
            <a:r>
              <a:rPr lang="en-US" sz="4000" dirty="0"/>
              <a:t>, physician, mother of 5, pastor’s wife</a:t>
            </a:r>
          </a:p>
          <a:p>
            <a:pPr marL="0" indent="0">
              <a:buNone/>
            </a:pPr>
            <a:endParaRPr lang="en-US" sz="4000" dirty="0"/>
          </a:p>
        </p:txBody>
      </p:sp>
      <p:pic>
        <p:nvPicPr>
          <p:cNvPr id="1026" name="Picture 2">
            <a:extLst>
              <a:ext uri="{FF2B5EF4-FFF2-40B4-BE49-F238E27FC236}">
                <a16:creationId xmlns:a16="http://schemas.microsoft.com/office/drawing/2014/main" id="{870E8DEF-41BE-40B6-9600-0B2BF75F6E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763" r="23531"/>
          <a:stretch/>
        </p:blipFill>
        <p:spPr bwMode="auto">
          <a:xfrm>
            <a:off x="4572000" y="16725"/>
            <a:ext cx="4559929" cy="5118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4265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r>
              <a:rPr lang="en-US" sz="4000" dirty="0" err="1"/>
              <a:t>Päivi</a:t>
            </a:r>
            <a:r>
              <a:rPr lang="en-US" sz="4000" dirty="0"/>
              <a:t> </a:t>
            </a:r>
            <a:r>
              <a:rPr lang="en-US" sz="4000" dirty="0" err="1"/>
              <a:t>Räsänen</a:t>
            </a:r>
            <a:r>
              <a:rPr lang="en-US" sz="4000" dirty="0"/>
              <a:t>, is facing trial for three counts of "ethnic agitation" -- a hate speech provision in Finland's criminal code -- simply for expressing widely held biblical beliefs. </a:t>
            </a:r>
          </a:p>
        </p:txBody>
      </p:sp>
    </p:spTree>
    <p:extLst>
      <p:ext uri="{BB962C8B-B14F-4D97-AF65-F5344CB8AC3E}">
        <p14:creationId xmlns:p14="http://schemas.microsoft.com/office/powerpoint/2010/main" val="13048754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3600" dirty="0" err="1"/>
              <a:t>Päivi</a:t>
            </a:r>
            <a:r>
              <a:rPr lang="en-US" sz="3600" dirty="0"/>
              <a:t>  was invited to the police station. She was interrogated, asked about her Christian beliefs, asked about what the Bible taught. For these acts, </a:t>
            </a:r>
            <a:r>
              <a:rPr lang="en-US" sz="3600" dirty="0" err="1"/>
              <a:t>Päivi</a:t>
            </a:r>
            <a:r>
              <a:rPr lang="en-US" sz="3600" dirty="0"/>
              <a:t>, a soft-spoken 62-year-old mother of 5 and grandmother and trained medical doctor, </a:t>
            </a:r>
            <a:r>
              <a:rPr lang="en-US" sz="3600" dirty="0">
                <a:solidFill>
                  <a:srgbClr val="FFFF99"/>
                </a:solidFill>
              </a:rPr>
              <a:t>could end up spending two years in jail, with the trial concluding Monday, February 14, 2022.</a:t>
            </a:r>
            <a:endParaRPr lang="en-US" sz="5400" dirty="0">
              <a:solidFill>
                <a:srgbClr val="FFFF99"/>
              </a:solidFill>
            </a:endParaRPr>
          </a:p>
        </p:txBody>
      </p:sp>
    </p:spTree>
    <p:extLst>
      <p:ext uri="{BB962C8B-B14F-4D97-AF65-F5344CB8AC3E}">
        <p14:creationId xmlns:p14="http://schemas.microsoft.com/office/powerpoint/2010/main" val="41987141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Perilous times [times of stress]</a:t>
            </a:r>
          </a:p>
          <a:p>
            <a:pPr marL="0" indent="0" algn="ctr">
              <a:buNone/>
            </a:pPr>
            <a:r>
              <a:rPr lang="en-US" sz="4000" dirty="0"/>
              <a:t>Illustration #2</a:t>
            </a:r>
          </a:p>
        </p:txBody>
      </p:sp>
    </p:spTree>
    <p:extLst>
      <p:ext uri="{BB962C8B-B14F-4D97-AF65-F5344CB8AC3E}">
        <p14:creationId xmlns:p14="http://schemas.microsoft.com/office/powerpoint/2010/main" val="19808236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5814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6" name="Picture 5">
            <a:extLst>
              <a:ext uri="{FF2B5EF4-FFF2-40B4-BE49-F238E27FC236}">
                <a16:creationId xmlns:a16="http://schemas.microsoft.com/office/drawing/2014/main" id="{FC2296CA-A388-434C-9B05-B0862C55BA42}"/>
              </a:ext>
            </a:extLst>
          </p:cNvPr>
          <p:cNvPicPr>
            <a:picLocks noChangeAspect="1"/>
          </p:cNvPicPr>
          <p:nvPr/>
        </p:nvPicPr>
        <p:blipFill>
          <a:blip r:embed="rId3"/>
          <a:stretch>
            <a:fillRect/>
          </a:stretch>
        </p:blipFill>
        <p:spPr>
          <a:xfrm>
            <a:off x="3989208" y="0"/>
            <a:ext cx="5175917" cy="5143500"/>
          </a:xfrm>
          <a:prstGeom prst="rect">
            <a:avLst/>
          </a:prstGeom>
        </p:spPr>
      </p:pic>
      <p:pic>
        <p:nvPicPr>
          <p:cNvPr id="1030" name="Picture 6" descr="Lia Thomas defeated by fellow transgender swimmer Iszac Henig">
            <a:extLst>
              <a:ext uri="{FF2B5EF4-FFF2-40B4-BE49-F238E27FC236}">
                <a16:creationId xmlns:a16="http://schemas.microsoft.com/office/drawing/2014/main" id="{33D29193-3846-4B7F-BB38-DF17BF2212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973" r="18392" b="32222"/>
          <a:stretch/>
        </p:blipFill>
        <p:spPr bwMode="auto">
          <a:xfrm>
            <a:off x="304800" y="26150"/>
            <a:ext cx="3227208" cy="509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447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Shmot</a:t>
            </a:r>
            <a:r>
              <a:rPr lang="en-US" sz="4000" baseline="30000" dirty="0"/>
              <a:t>/Ex 2.24, 3.7-8</a:t>
            </a:r>
            <a:r>
              <a:rPr lang="en-US" sz="4000" dirty="0"/>
              <a:t> for I know their pains.  So I have come down to deliver them out of the hand of the Egyptians, to bring them up out of that land into a good and large land, a land flowing with milk and honey.”</a:t>
            </a:r>
          </a:p>
        </p:txBody>
      </p:sp>
    </p:spTree>
    <p:extLst>
      <p:ext uri="{BB962C8B-B14F-4D97-AF65-F5344CB8AC3E}">
        <p14:creationId xmlns:p14="http://schemas.microsoft.com/office/powerpoint/2010/main" val="22596948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Lia Thomas’ UPenn [female] teammate tells how the trans swimmer doesn’t always cover up her male genitals when changing and their concerns go ignored by their coach.”</a:t>
            </a:r>
          </a:p>
          <a:p>
            <a:pPr marL="0" indent="0">
              <a:buNone/>
            </a:pPr>
            <a:r>
              <a:rPr lang="en-US" sz="4000" dirty="0"/>
              <a:t> Seriously? </a:t>
            </a:r>
            <a:r>
              <a:rPr lang="en-US" sz="4000" dirty="0">
                <a:solidFill>
                  <a:srgbClr val="FFFF99"/>
                </a:solidFill>
              </a:rPr>
              <a:t>Her male genitals</a:t>
            </a:r>
            <a:r>
              <a:rPr lang="en-US" sz="4000" dirty="0"/>
              <a:t>? What kind of madness is this?!</a:t>
            </a:r>
          </a:p>
        </p:txBody>
      </p:sp>
    </p:spTree>
    <p:extLst>
      <p:ext uri="{BB962C8B-B14F-4D97-AF65-F5344CB8AC3E}">
        <p14:creationId xmlns:p14="http://schemas.microsoft.com/office/powerpoint/2010/main" val="10149783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And the fact that a biological male with male plumbing (who, by the way, is attracted to females), shares a locker room with women – where they disrobe and shower – is absolute insanity, not to mention terribly unfair.</a:t>
            </a:r>
          </a:p>
          <a:p>
            <a:pPr marL="0" indent="0">
              <a:buNone/>
            </a:pPr>
            <a:r>
              <a:rPr lang="en-US" sz="4000" dirty="0"/>
              <a:t>In fact, it is outright abusive.</a:t>
            </a:r>
          </a:p>
        </p:txBody>
      </p:sp>
    </p:spTree>
    <p:extLst>
      <p:ext uri="{BB962C8B-B14F-4D97-AF65-F5344CB8AC3E}">
        <p14:creationId xmlns:p14="http://schemas.microsoft.com/office/powerpoint/2010/main" val="22668333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Perilous times [times of stress]</a:t>
            </a:r>
          </a:p>
          <a:p>
            <a:pPr marL="0" indent="0" algn="ctr">
              <a:buNone/>
            </a:pPr>
            <a:r>
              <a:rPr lang="en-US" sz="4000" dirty="0"/>
              <a:t>Illustration #3</a:t>
            </a:r>
          </a:p>
        </p:txBody>
      </p:sp>
    </p:spTree>
    <p:extLst>
      <p:ext uri="{BB962C8B-B14F-4D97-AF65-F5344CB8AC3E}">
        <p14:creationId xmlns:p14="http://schemas.microsoft.com/office/powerpoint/2010/main" val="23378555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20000"/>
          </a:bodyPr>
          <a:lstStyle/>
          <a:p>
            <a:pPr marL="0" indent="0">
              <a:buNone/>
            </a:pPr>
            <a:r>
              <a:rPr lang="en-US" sz="4000" dirty="0"/>
              <a:t>NAMBLA (the North American Man Boy Love Association) has more advocates than we could care to imagine. As quoted, “The Dutch lawyer Edward </a:t>
            </a:r>
            <a:r>
              <a:rPr lang="en-US" sz="4000" dirty="0" err="1"/>
              <a:t>Brongersma</a:t>
            </a:r>
            <a:r>
              <a:rPr lang="en-US" sz="4000" dirty="0"/>
              <a:t> wrote an article sympathetic to man-boy love. He cites a report that ‘gives several examples of social workers achieving miracles with apparently incorrigible young delinquents – not by preaching to them, but by sleeping with them..."</a:t>
            </a:r>
          </a:p>
        </p:txBody>
      </p:sp>
    </p:spTree>
    <p:extLst>
      <p:ext uri="{BB962C8B-B14F-4D97-AF65-F5344CB8AC3E}">
        <p14:creationId xmlns:p14="http://schemas.microsoft.com/office/powerpoint/2010/main" val="26650897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1026" name="Picture 2" descr="7&lt;ConihumSy &#10;e &#10;Hebrews ">
            <a:extLst>
              <a:ext uri="{FF2B5EF4-FFF2-40B4-BE49-F238E27FC236}">
                <a16:creationId xmlns:a16="http://schemas.microsoft.com/office/drawing/2014/main" id="{08954859-C667-4948-BE39-BD6A60D96A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1320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Today: MJ 10:24-31 </a:t>
            </a:r>
            <a:r>
              <a:rPr lang="en-US" sz="4000" u="sng" dirty="0">
                <a:solidFill>
                  <a:srgbClr val="FFFF99"/>
                </a:solidFill>
              </a:rPr>
              <a:t>Covenant and Catastrophe</a:t>
            </a:r>
          </a:p>
          <a:p>
            <a:pPr marL="0" indent="0">
              <a:buNone/>
            </a:pPr>
            <a:r>
              <a:rPr lang="en-US" sz="4000" dirty="0"/>
              <a:t>Vs 24-25 Covenant Community</a:t>
            </a:r>
          </a:p>
          <a:p>
            <a:pPr marL="0" indent="0">
              <a:buNone/>
            </a:pPr>
            <a:r>
              <a:rPr lang="en-US" sz="4000" dirty="0">
                <a:solidFill>
                  <a:srgbClr val="FFFF99"/>
                </a:solidFill>
              </a:rPr>
              <a:t>Vs 26-31 Covenant Catastrophe</a:t>
            </a:r>
          </a:p>
        </p:txBody>
      </p:sp>
    </p:spTree>
    <p:extLst>
      <p:ext uri="{BB962C8B-B14F-4D97-AF65-F5344CB8AC3E}">
        <p14:creationId xmlns:p14="http://schemas.microsoft.com/office/powerpoint/2010/main" val="38819442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Messianic Jews 10.26-31 </a:t>
            </a:r>
            <a:r>
              <a:rPr lang="en-US" sz="4000" dirty="0"/>
              <a:t>For if we deliberately continue to sin after receiving the knowledge of the truth, there no longer remains a sacrifice for sins, </a:t>
            </a:r>
            <a:r>
              <a:rPr lang="en-US" sz="4000" baseline="30000" dirty="0"/>
              <a:t> </a:t>
            </a:r>
            <a:r>
              <a:rPr lang="en-US" sz="4000" dirty="0"/>
              <a:t>but only the terrifying prospect of Judgment, of raging fire that will consume the enemies.</a:t>
            </a:r>
          </a:p>
        </p:txBody>
      </p:sp>
    </p:spTree>
    <p:extLst>
      <p:ext uri="{BB962C8B-B14F-4D97-AF65-F5344CB8AC3E}">
        <p14:creationId xmlns:p14="http://schemas.microsoft.com/office/powerpoint/2010/main" val="9373031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2800" baseline="30000" dirty="0" err="1"/>
              <a:t>Zeph</a:t>
            </a:r>
            <a:r>
              <a:rPr lang="en-US" sz="2800" baseline="30000" dirty="0"/>
              <a:t> 1.14-17  </a:t>
            </a:r>
            <a:r>
              <a:rPr lang="en-US" sz="3600" dirty="0"/>
              <a:t>The great day of </a:t>
            </a:r>
            <a:r>
              <a:rPr lang="en-US" sz="3600" cap="small" dirty="0"/>
              <a:t>Adoni</a:t>
            </a:r>
            <a:r>
              <a:rPr lang="en-US" sz="3600" dirty="0"/>
              <a:t> is near— near and coming very quickly!</a:t>
            </a:r>
            <a:r>
              <a:rPr lang="en-US" sz="4000" dirty="0"/>
              <a:t> </a:t>
            </a:r>
            <a:r>
              <a:rPr lang="en-US" sz="3600" dirty="0"/>
              <a:t>The sound of the day of  </a:t>
            </a:r>
            <a:r>
              <a:rPr lang="en-US" sz="3600" cap="small" dirty="0"/>
              <a:t>Adoni</a:t>
            </a:r>
            <a:r>
              <a:rPr lang="en-US" sz="3600" dirty="0"/>
              <a:t>  is bitter—  the shouting of the warrior is there.</a:t>
            </a:r>
            <a:r>
              <a:rPr lang="en-US" sz="4000" dirty="0"/>
              <a:t> </a:t>
            </a:r>
            <a:r>
              <a:rPr lang="en-US" sz="3600" dirty="0"/>
              <a:t>That day is a day of wrath a day of trouble and distress,</a:t>
            </a:r>
            <a:r>
              <a:rPr lang="en-US" sz="4000" dirty="0"/>
              <a:t> </a:t>
            </a:r>
            <a:r>
              <a:rPr lang="en-US" sz="3600" dirty="0"/>
              <a:t>a day of devastating storm and desolation</a:t>
            </a:r>
            <a:endParaRPr lang="en-US" sz="4000" dirty="0"/>
          </a:p>
        </p:txBody>
      </p:sp>
    </p:spTree>
    <p:extLst>
      <p:ext uri="{BB962C8B-B14F-4D97-AF65-F5344CB8AC3E}">
        <p14:creationId xmlns:p14="http://schemas.microsoft.com/office/powerpoint/2010/main" val="27661013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25000" lnSpcReduction="20000"/>
          </a:bodyPr>
          <a:lstStyle/>
          <a:p>
            <a:pPr marL="0" indent="0">
              <a:lnSpc>
                <a:spcPct val="110000"/>
              </a:lnSpc>
              <a:buNone/>
            </a:pPr>
            <a:r>
              <a:rPr lang="en-US" sz="16000" baseline="30000" dirty="0" err="1"/>
              <a:t>Zeph</a:t>
            </a:r>
            <a:r>
              <a:rPr lang="en-US" sz="16000" baseline="30000" dirty="0"/>
              <a:t> 1.14-17  </a:t>
            </a:r>
            <a:r>
              <a:rPr lang="en-US" sz="16000" dirty="0"/>
              <a:t>a day of darkness and gloom, a day of clouds and thick darkness,</a:t>
            </a:r>
            <a:r>
              <a:rPr lang="en-US" sz="16000" b="1" dirty="0"/>
              <a:t> </a:t>
            </a:r>
            <a:r>
              <a:rPr lang="en-US" sz="16000" dirty="0"/>
              <a:t>a day of shofar and alarm. I will bring such distress upon mankind that they will walk like the blind— for they have sinned against </a:t>
            </a:r>
            <a:r>
              <a:rPr lang="en-US" sz="16000" cap="small" dirty="0"/>
              <a:t>Adoni</a:t>
            </a:r>
            <a:r>
              <a:rPr lang="en-US" sz="16000" dirty="0"/>
              <a:t>.</a:t>
            </a:r>
          </a:p>
        </p:txBody>
      </p:sp>
    </p:spTree>
    <p:extLst>
      <p:ext uri="{BB962C8B-B14F-4D97-AF65-F5344CB8AC3E}">
        <p14:creationId xmlns:p14="http://schemas.microsoft.com/office/powerpoint/2010/main" val="29603741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600" baseline="30000" dirty="0"/>
              <a:t>Messianic Jews 10.28-31 </a:t>
            </a:r>
            <a:r>
              <a:rPr lang="en-US" sz="3600" dirty="0"/>
              <a:t>Someone who disregards the Torah of Moshe is put to death without mercy on the word of two or three witnesses.</a:t>
            </a:r>
            <a:r>
              <a:rPr lang="en-US" sz="3600" baseline="30000" dirty="0"/>
              <a:t> </a:t>
            </a:r>
            <a:r>
              <a:rPr lang="en-US" sz="3600" dirty="0"/>
              <a:t>Think how much worse will be the punishment deserved by someone who has trampled underfoot the Son of God; who has treated as something common the blood of the covenant </a:t>
            </a:r>
          </a:p>
        </p:txBody>
      </p:sp>
    </p:spTree>
    <p:extLst>
      <p:ext uri="{BB962C8B-B14F-4D97-AF65-F5344CB8AC3E}">
        <p14:creationId xmlns:p14="http://schemas.microsoft.com/office/powerpoint/2010/main" val="713071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2844297"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It’s a glass sculpture in the  Phoenix Desert Botanical Garden</a:t>
            </a:r>
          </a:p>
        </p:txBody>
      </p:sp>
      <p:pic>
        <p:nvPicPr>
          <p:cNvPr id="5" name="Picture 4">
            <a:extLst>
              <a:ext uri="{FF2B5EF4-FFF2-40B4-BE49-F238E27FC236}">
                <a16:creationId xmlns:a16="http://schemas.microsoft.com/office/drawing/2014/main" id="{01EF85FE-9993-4A17-89D8-BD397A6B01A3}"/>
              </a:ext>
            </a:extLst>
          </p:cNvPr>
          <p:cNvPicPr>
            <a:picLocks noChangeAspect="1"/>
          </p:cNvPicPr>
          <p:nvPr/>
        </p:nvPicPr>
        <p:blipFill rotWithShape="1">
          <a:blip r:embed="rId3">
            <a:extLst>
              <a:ext uri="{28A0092B-C50C-407E-A947-70E740481C1C}">
                <a14:useLocalDpi xmlns:a14="http://schemas.microsoft.com/office/drawing/2010/main" val="0"/>
              </a:ext>
            </a:extLst>
          </a:blip>
          <a:srcRect t="1" b="35591"/>
          <a:stretch/>
        </p:blipFill>
        <p:spPr>
          <a:xfrm>
            <a:off x="3262798" y="35704"/>
            <a:ext cx="5881202" cy="5050646"/>
          </a:xfrm>
          <a:prstGeom prst="rect">
            <a:avLst/>
          </a:prstGeom>
        </p:spPr>
      </p:pic>
    </p:spTree>
    <p:extLst>
      <p:ext uri="{BB962C8B-B14F-4D97-AF65-F5344CB8AC3E}">
        <p14:creationId xmlns:p14="http://schemas.microsoft.com/office/powerpoint/2010/main" val="24531254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600" baseline="30000" dirty="0"/>
              <a:t>Messianic Jews 10.29-31 </a:t>
            </a:r>
            <a:r>
              <a:rPr lang="en-US" sz="3600" dirty="0"/>
              <a:t>which made him holy; and who has insulted the Spirit, giver of God’s grace! For the One we know is the One who said, “Vengeance is my responsibility; I will repay,”  and then said, “</a:t>
            </a:r>
            <a:r>
              <a:rPr lang="en-US" sz="3600" cap="small" dirty="0"/>
              <a:t>Adoni</a:t>
            </a:r>
            <a:r>
              <a:rPr lang="en-US" sz="3600" dirty="0"/>
              <a:t> will judge his people.” It is a terrifying thing to fall into the hands of the living God!</a:t>
            </a:r>
          </a:p>
        </p:txBody>
      </p:sp>
    </p:spTree>
    <p:extLst>
      <p:ext uri="{BB962C8B-B14F-4D97-AF65-F5344CB8AC3E}">
        <p14:creationId xmlns:p14="http://schemas.microsoft.com/office/powerpoint/2010/main" val="26048389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Rejecting the blood of Yeshua is a fearsome undertaking, for it is shutting off the only source of mercy.</a:t>
            </a:r>
          </a:p>
          <a:p>
            <a:pPr marL="0" indent="0">
              <a:buNone/>
            </a:pPr>
            <a:r>
              <a:rPr lang="en-US" sz="4000" dirty="0"/>
              <a:t>The way of righteous judgment in the Tanakh is the same under the </a:t>
            </a:r>
          </a:p>
          <a:p>
            <a:pPr marL="0" indent="0">
              <a:buNone/>
            </a:pPr>
            <a:r>
              <a:rPr lang="en-US" sz="4000" dirty="0"/>
              <a:t>New Covenant, neither more or less severe</a:t>
            </a:r>
          </a:p>
        </p:txBody>
      </p:sp>
    </p:spTree>
    <p:extLst>
      <p:ext uri="{BB962C8B-B14F-4D97-AF65-F5344CB8AC3E}">
        <p14:creationId xmlns:p14="http://schemas.microsoft.com/office/powerpoint/2010/main" val="26301366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David Stern: The modern tendency is to bowdlerize fear of God into "reverence for God" or minimize it by exalting love of God as a higher motivation for right behavior than fear of him. </a:t>
            </a:r>
            <a:endParaRPr lang="en-US" sz="6600" dirty="0"/>
          </a:p>
        </p:txBody>
      </p:sp>
    </p:spTree>
    <p:extLst>
      <p:ext uri="{BB962C8B-B14F-4D97-AF65-F5344CB8AC3E}">
        <p14:creationId xmlns:p14="http://schemas.microsoft.com/office/powerpoint/2010/main" val="1311216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But doing so blunts the impact which the prospect of judgment ought to make.  There is a right reason for fearing God; there is such a thing as "holy fear" (11:7). "The fear of </a:t>
            </a:r>
            <a:r>
              <a:rPr lang="en-US" sz="4000" cap="small" dirty="0"/>
              <a:t>Adoni</a:t>
            </a:r>
            <a:r>
              <a:rPr lang="en-US" sz="4000" dirty="0"/>
              <a:t> is the beginning of wisdom" (Proverbs 9:10).</a:t>
            </a:r>
            <a:endParaRPr lang="en-US" sz="6600" dirty="0"/>
          </a:p>
        </p:txBody>
      </p:sp>
    </p:spTree>
    <p:extLst>
      <p:ext uri="{BB962C8B-B14F-4D97-AF65-F5344CB8AC3E}">
        <p14:creationId xmlns:p14="http://schemas.microsoft.com/office/powerpoint/2010/main" val="33041803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 Yeshayahu/Is 66.15 </a:t>
            </a:r>
            <a:r>
              <a:rPr lang="en-US" sz="4000" dirty="0"/>
              <a:t>For — look! — </a:t>
            </a:r>
            <a:r>
              <a:rPr lang="en-US" sz="4000" cap="small" dirty="0"/>
              <a:t>Adoni</a:t>
            </a:r>
            <a:r>
              <a:rPr lang="en-US" sz="4000" dirty="0"/>
              <a:t> will come in fire, and his chariots will be like the whirlwind, to render his anger furiously, his rebuke with blazing fire.  For </a:t>
            </a:r>
            <a:r>
              <a:rPr lang="en-US" sz="4000" cap="small" dirty="0"/>
              <a:t>Adoni</a:t>
            </a:r>
            <a:r>
              <a:rPr lang="en-US" sz="4000" dirty="0"/>
              <a:t> will judge all humanity with fire and with the sword, and those slain by </a:t>
            </a:r>
            <a:r>
              <a:rPr lang="en-US" sz="4000" cap="small" dirty="0"/>
              <a:t>Adoni</a:t>
            </a:r>
            <a:r>
              <a:rPr lang="en-US" sz="4000" dirty="0"/>
              <a:t> will be many.</a:t>
            </a:r>
          </a:p>
        </p:txBody>
      </p:sp>
    </p:spTree>
    <p:extLst>
      <p:ext uri="{BB962C8B-B14F-4D97-AF65-F5344CB8AC3E}">
        <p14:creationId xmlns:p14="http://schemas.microsoft.com/office/powerpoint/2010/main" val="28354469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1026" name="Picture 2" descr="7&lt;ConihumSy &#10;e &#10;Hebrews ">
            <a:extLst>
              <a:ext uri="{FF2B5EF4-FFF2-40B4-BE49-F238E27FC236}">
                <a16:creationId xmlns:a16="http://schemas.microsoft.com/office/drawing/2014/main" id="{08954859-C667-4948-BE39-BD6A60D96A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1146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Today: MJ 10:24-31 </a:t>
            </a:r>
            <a:r>
              <a:rPr lang="en-US" sz="4000" u="sng" dirty="0">
                <a:solidFill>
                  <a:srgbClr val="FFFF99"/>
                </a:solidFill>
              </a:rPr>
              <a:t>Covenant and Catastrophe</a:t>
            </a:r>
          </a:p>
          <a:p>
            <a:pPr marL="0" indent="0">
              <a:buNone/>
            </a:pPr>
            <a:r>
              <a:rPr lang="en-US" sz="4000" dirty="0"/>
              <a:t>Vs 24-25 Covenant Community</a:t>
            </a:r>
          </a:p>
          <a:p>
            <a:pPr marL="0" indent="0">
              <a:buNone/>
            </a:pPr>
            <a:r>
              <a:rPr lang="en-US" sz="4000" dirty="0">
                <a:solidFill>
                  <a:srgbClr val="FFFF99"/>
                </a:solidFill>
              </a:rPr>
              <a:t>Vs 26-31 Covenant Catastrophe</a:t>
            </a:r>
          </a:p>
        </p:txBody>
      </p:sp>
    </p:spTree>
    <p:extLst>
      <p:ext uri="{BB962C8B-B14F-4D97-AF65-F5344CB8AC3E}">
        <p14:creationId xmlns:p14="http://schemas.microsoft.com/office/powerpoint/2010/main" val="37510164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 </a:t>
            </a:r>
          </a:p>
          <a:p>
            <a:pPr marL="0" indent="0" algn="ctr">
              <a:buNone/>
            </a:pPr>
            <a:r>
              <a:rPr lang="en-US" sz="4000" dirty="0"/>
              <a:t>A Purim Prayer challenge</a:t>
            </a:r>
          </a:p>
        </p:txBody>
      </p:sp>
    </p:spTree>
    <p:extLst>
      <p:ext uri="{BB962C8B-B14F-4D97-AF65-F5344CB8AC3E}">
        <p14:creationId xmlns:p14="http://schemas.microsoft.com/office/powerpoint/2010/main" val="33990995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42901" y="285750"/>
            <a:ext cx="5562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Rania Sayegh, is a Christian Arab ministry leader</a:t>
            </a:r>
          </a:p>
          <a:p>
            <a:pPr marL="0" indent="0">
              <a:buNone/>
            </a:pPr>
            <a:endParaRPr lang="en-US" sz="1400" dirty="0"/>
          </a:p>
          <a:p>
            <a:pPr marL="0" indent="0">
              <a:buNone/>
            </a:pPr>
            <a:r>
              <a:rPr lang="en-US" sz="4000" dirty="0"/>
              <a:t>HOPE - House Of Prayer &amp; Exploits</a:t>
            </a:r>
          </a:p>
          <a:p>
            <a:pPr marL="0" indent="0">
              <a:buNone/>
            </a:pPr>
            <a:r>
              <a:rPr lang="en-US" sz="4000" dirty="0"/>
              <a:t>Nazareth, Israel</a:t>
            </a:r>
          </a:p>
        </p:txBody>
      </p:sp>
      <p:pic>
        <p:nvPicPr>
          <p:cNvPr id="3" name="Picture 2">
            <a:extLst>
              <a:ext uri="{FF2B5EF4-FFF2-40B4-BE49-F238E27FC236}">
                <a16:creationId xmlns:a16="http://schemas.microsoft.com/office/drawing/2014/main" id="{3E479FC4-6833-497B-BBBB-EEB624D2E8D6}"/>
              </a:ext>
            </a:extLst>
          </p:cNvPr>
          <p:cNvPicPr>
            <a:picLocks noChangeAspect="1"/>
          </p:cNvPicPr>
          <p:nvPr/>
        </p:nvPicPr>
        <p:blipFill rotWithShape="1">
          <a:blip r:embed="rId3">
            <a:extLst>
              <a:ext uri="{28A0092B-C50C-407E-A947-70E740481C1C}">
                <a14:useLocalDpi xmlns:a14="http://schemas.microsoft.com/office/drawing/2010/main" val="0"/>
              </a:ext>
            </a:extLst>
          </a:blip>
          <a:srcRect l="4445" t="32223" r="64444"/>
          <a:stretch/>
        </p:blipFill>
        <p:spPr>
          <a:xfrm>
            <a:off x="6019800" y="0"/>
            <a:ext cx="3124200" cy="5104720"/>
          </a:xfrm>
          <a:prstGeom prst="rect">
            <a:avLst/>
          </a:prstGeom>
        </p:spPr>
      </p:pic>
    </p:spTree>
    <p:extLst>
      <p:ext uri="{BB962C8B-B14F-4D97-AF65-F5344CB8AC3E}">
        <p14:creationId xmlns:p14="http://schemas.microsoft.com/office/powerpoint/2010/main" val="16055481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Feb. 4 newsletter:</a:t>
            </a:r>
          </a:p>
          <a:p>
            <a:r>
              <a:rPr lang="en-US" sz="4000" dirty="0"/>
              <a:t>Iran threatens Israel with genocide, leads ME terrorism</a:t>
            </a:r>
          </a:p>
          <a:p>
            <a:r>
              <a:rPr lang="en-US" sz="4000" dirty="0"/>
              <a:t>In Nov., 2021 Iran hit with 6.4 magnitude earthquake </a:t>
            </a:r>
            <a:r>
              <a:rPr lang="en-US" sz="4000" dirty="0" err="1"/>
              <a:t>Hormozgan</a:t>
            </a:r>
            <a:r>
              <a:rPr lang="en-US" sz="4000" dirty="0"/>
              <a:t> province</a:t>
            </a:r>
          </a:p>
        </p:txBody>
      </p:sp>
    </p:spTree>
    <p:extLst>
      <p:ext uri="{BB962C8B-B14F-4D97-AF65-F5344CB8AC3E}">
        <p14:creationId xmlns:p14="http://schemas.microsoft.com/office/powerpoint/2010/main" val="945611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57624" y="285749"/>
            <a:ext cx="4829175"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 </a:t>
            </a:r>
          </a:p>
          <a:p>
            <a:pPr marL="0" indent="0" algn="ctr">
              <a:buNone/>
            </a:pPr>
            <a:endParaRPr lang="en-US" sz="4000" dirty="0"/>
          </a:p>
          <a:p>
            <a:pPr marL="0" indent="0" algn="ctr">
              <a:buNone/>
            </a:pPr>
            <a:r>
              <a:rPr lang="en-US" sz="4000" dirty="0"/>
              <a:t>Fire of covenant</a:t>
            </a:r>
          </a:p>
          <a:p>
            <a:pPr marL="0" indent="0" algn="ctr">
              <a:buNone/>
            </a:pPr>
            <a:endParaRPr lang="en-US" sz="4000" dirty="0"/>
          </a:p>
          <a:p>
            <a:pPr marL="0" indent="0" algn="ctr">
              <a:buNone/>
            </a:pPr>
            <a:r>
              <a:rPr lang="en-US" sz="4000" dirty="0"/>
              <a:t>Last time…</a:t>
            </a:r>
          </a:p>
        </p:txBody>
      </p:sp>
      <p:pic>
        <p:nvPicPr>
          <p:cNvPr id="5" name="Picture 4">
            <a:extLst>
              <a:ext uri="{FF2B5EF4-FFF2-40B4-BE49-F238E27FC236}">
                <a16:creationId xmlns:a16="http://schemas.microsoft.com/office/drawing/2014/main" id="{01EF85FE-9993-4A17-89D8-BD397A6B01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07" y="0"/>
            <a:ext cx="3857625" cy="5143500"/>
          </a:xfrm>
          <a:prstGeom prst="rect">
            <a:avLst/>
          </a:prstGeom>
        </p:spPr>
      </p:pic>
    </p:spTree>
    <p:extLst>
      <p:ext uri="{BB962C8B-B14F-4D97-AF65-F5344CB8AC3E}">
        <p14:creationId xmlns:p14="http://schemas.microsoft.com/office/powerpoint/2010/main" val="30675208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She felt inclined to Is 64.1-4</a:t>
            </a:r>
          </a:p>
          <a:p>
            <a:r>
              <a:rPr lang="en-US" sz="4000" dirty="0"/>
              <a:t>Dec. 2021 lecture by Israeli historian Mordechai </a:t>
            </a:r>
            <a:r>
              <a:rPr lang="en-US" sz="4000" dirty="0" err="1"/>
              <a:t>Kedar</a:t>
            </a:r>
            <a:r>
              <a:rPr lang="en-US" sz="4000" dirty="0"/>
              <a:t> “Will the Iranian regime collapse in 2022?”   many reasons: economy, water system, ethnic fracture, US sanctions</a:t>
            </a:r>
          </a:p>
        </p:txBody>
      </p:sp>
    </p:spTree>
    <p:extLst>
      <p:ext uri="{BB962C8B-B14F-4D97-AF65-F5344CB8AC3E}">
        <p14:creationId xmlns:p14="http://schemas.microsoft.com/office/powerpoint/2010/main" val="12700513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 Iranian New Year = </a:t>
            </a:r>
            <a:r>
              <a:rPr lang="en-US" sz="4000" i="1" dirty="0" err="1"/>
              <a:t>Noroz</a:t>
            </a:r>
            <a:r>
              <a:rPr lang="en-US" sz="4000" dirty="0"/>
              <a:t> </a:t>
            </a:r>
          </a:p>
          <a:p>
            <a:r>
              <a:rPr lang="en-US" sz="4000" dirty="0"/>
              <a:t>Wednesday preceding is called Char </a:t>
            </a:r>
            <a:r>
              <a:rPr lang="en-US" sz="4000" dirty="0" err="1"/>
              <a:t>Chambi</a:t>
            </a:r>
            <a:r>
              <a:rPr lang="en-US" sz="4000" dirty="0"/>
              <a:t> Sori” in Farsi which means “the Wednesday of fire.”</a:t>
            </a:r>
          </a:p>
        </p:txBody>
      </p:sp>
    </p:spTree>
    <p:extLst>
      <p:ext uri="{BB962C8B-B14F-4D97-AF65-F5344CB8AC3E}">
        <p14:creationId xmlns:p14="http://schemas.microsoft.com/office/powerpoint/2010/main" val="37643495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r>
              <a:rPr lang="en-US" sz="4000" dirty="0"/>
              <a:t>everyone comes out onto the streets and lights fires. The day is known for chaos! Therefore these groups would most likely choose such a day to make an organized effort to come out onto the streets in an attempt to oppose the government. </a:t>
            </a:r>
          </a:p>
        </p:txBody>
      </p:sp>
    </p:spTree>
    <p:extLst>
      <p:ext uri="{BB962C8B-B14F-4D97-AF65-F5344CB8AC3E}">
        <p14:creationId xmlns:p14="http://schemas.microsoft.com/office/powerpoint/2010/main" val="12379864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r>
              <a:rPr lang="en-US" sz="4000" dirty="0"/>
              <a:t>This year, “the Wednesday of Fire” falls on March the 16th. </a:t>
            </a:r>
          </a:p>
          <a:p>
            <a:r>
              <a:rPr lang="en-US" sz="4000" dirty="0"/>
              <a:t>Purim is March 16.</a:t>
            </a:r>
          </a:p>
          <a:p>
            <a:r>
              <a:rPr lang="en-US" sz="4000" dirty="0"/>
              <a:t>Year 2022, consider 2x 22 = 44</a:t>
            </a:r>
          </a:p>
          <a:p>
            <a:r>
              <a:rPr lang="en-US" sz="4000" dirty="0"/>
              <a:t>Fast from 2/2/2022 to Mar. 14 is 44 days.  </a:t>
            </a:r>
          </a:p>
          <a:p>
            <a:r>
              <a:rPr lang="en-US" sz="4000" dirty="0"/>
              <a:t>This year Islamic Republic 44 years old.</a:t>
            </a:r>
          </a:p>
        </p:txBody>
      </p:sp>
    </p:spTree>
    <p:extLst>
      <p:ext uri="{BB962C8B-B14F-4D97-AF65-F5344CB8AC3E}">
        <p14:creationId xmlns:p14="http://schemas.microsoft.com/office/powerpoint/2010/main" val="8867220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I knew that the Lord was speaking to me, that we are to ask Him to rend the heaven and come down over Iran and shake the regime and give courage and faith to the people of Iran to rise up and stand against this evil structure that has been threatening all the Middle East and especially the existence of Israel</a:t>
            </a:r>
          </a:p>
        </p:txBody>
      </p:sp>
    </p:spTree>
    <p:extLst>
      <p:ext uri="{BB962C8B-B14F-4D97-AF65-F5344CB8AC3E}">
        <p14:creationId xmlns:p14="http://schemas.microsoft.com/office/powerpoint/2010/main" val="31797887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 After receiving this revelation from the Lord, I asked Him what He wanted us to do. He showed me that He wants the intercessors to unite globally and begin to roar His decrees over Iran and speak deliverance to her people. </a:t>
            </a:r>
          </a:p>
        </p:txBody>
      </p:sp>
    </p:spTree>
    <p:extLst>
      <p:ext uri="{BB962C8B-B14F-4D97-AF65-F5344CB8AC3E}">
        <p14:creationId xmlns:p14="http://schemas.microsoft.com/office/powerpoint/2010/main" val="39772101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Lion of the Tribe of Judah is about to roar from Zion and bring vengeance over the Haman spirit that is moving in the land. Enough is enough, Aslan is on the move!</a:t>
            </a:r>
          </a:p>
          <a:p>
            <a:pPr marL="0" indent="0">
              <a:buNone/>
            </a:pPr>
            <a:r>
              <a:rPr lang="en-US" sz="4000" dirty="0"/>
              <a:t> This is the decree to be released on Purim 16/3/2022! </a:t>
            </a:r>
          </a:p>
        </p:txBody>
      </p:sp>
    </p:spTree>
    <p:extLst>
      <p:ext uri="{BB962C8B-B14F-4D97-AF65-F5344CB8AC3E}">
        <p14:creationId xmlns:p14="http://schemas.microsoft.com/office/powerpoint/2010/main" val="27026592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effectLst/>
                <a:ea typeface="Times New Roman" panose="02020603050405020304" pitchFamily="18" charset="0"/>
              </a:rPr>
              <a:t>Joel 3:16 </a:t>
            </a:r>
            <a:r>
              <a:rPr lang="en-US" sz="4000" dirty="0"/>
              <a:t>The Lord will roar from Zion and thunder from Jerusalem; the earth and the heavens will tremble. But the Lord will be a refuge for his people, a stronghold for the people of Israel. </a:t>
            </a:r>
          </a:p>
        </p:txBody>
      </p:sp>
    </p:spTree>
    <p:extLst>
      <p:ext uri="{BB962C8B-B14F-4D97-AF65-F5344CB8AC3E}">
        <p14:creationId xmlns:p14="http://schemas.microsoft.com/office/powerpoint/2010/main" val="30491304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77500" lnSpcReduction="20000"/>
          </a:bodyPr>
          <a:lstStyle/>
          <a:p>
            <a:pPr marL="0" indent="0">
              <a:buNone/>
            </a:pPr>
            <a:r>
              <a:rPr lang="en-US" sz="4000" dirty="0"/>
              <a:t> Iran = Persia = Elam</a:t>
            </a:r>
          </a:p>
          <a:p>
            <a:pPr marL="0" indent="0">
              <a:buNone/>
            </a:pPr>
            <a:r>
              <a:rPr lang="en-US" sz="4000" baseline="30000" dirty="0" err="1"/>
              <a:t>Yer</a:t>
            </a:r>
            <a:r>
              <a:rPr lang="en-US" sz="4000" baseline="30000" dirty="0"/>
              <a:t>/</a:t>
            </a:r>
            <a:r>
              <a:rPr lang="en-US" sz="4000" baseline="30000" dirty="0" err="1"/>
              <a:t>Jer</a:t>
            </a:r>
            <a:r>
              <a:rPr lang="en-US" sz="4000" baseline="30000" dirty="0"/>
              <a:t> 49.32-39  </a:t>
            </a:r>
            <a:r>
              <a:rPr lang="en-US" sz="4000" u="sng" dirty="0"/>
              <a:t>‘Behold, I will break the bow of Elam,</a:t>
            </a:r>
          </a:p>
          <a:p>
            <a:pPr marL="0" indent="0">
              <a:buNone/>
            </a:pPr>
            <a:r>
              <a:rPr lang="en-US" sz="4000" u="sng" dirty="0"/>
              <a:t>The foremost of their might.</a:t>
            </a:r>
          </a:p>
          <a:p>
            <a:pPr marL="0" indent="0">
              <a:buNone/>
            </a:pPr>
            <a:r>
              <a:rPr lang="en-US" sz="4000" u="sng" dirty="0"/>
              <a:t>Against Elam I will bring the four winds</a:t>
            </a:r>
          </a:p>
          <a:p>
            <a:pPr marL="0" indent="0">
              <a:buNone/>
            </a:pPr>
            <a:r>
              <a:rPr lang="en-US" sz="4000" u="sng" dirty="0"/>
              <a:t>From the four quarters of heaven,</a:t>
            </a:r>
          </a:p>
          <a:p>
            <a:pPr marL="0" indent="0">
              <a:buNone/>
            </a:pPr>
            <a:r>
              <a:rPr lang="en-US" sz="4000" dirty="0"/>
              <a:t>And scatter them toward all those winds;</a:t>
            </a:r>
          </a:p>
          <a:p>
            <a:pPr marL="0" indent="0">
              <a:buNone/>
            </a:pPr>
            <a:r>
              <a:rPr lang="en-US" sz="4000" dirty="0"/>
              <a:t>There shall be no nations where the outcasts of Elam will not go.</a:t>
            </a:r>
          </a:p>
        </p:txBody>
      </p:sp>
    </p:spTree>
    <p:extLst>
      <p:ext uri="{BB962C8B-B14F-4D97-AF65-F5344CB8AC3E}">
        <p14:creationId xmlns:p14="http://schemas.microsoft.com/office/powerpoint/2010/main" val="18070763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10000"/>
          </a:bodyPr>
          <a:lstStyle/>
          <a:p>
            <a:pPr marL="0" indent="0">
              <a:buNone/>
            </a:pPr>
            <a:r>
              <a:rPr lang="en-US" sz="4000" dirty="0"/>
              <a:t> Iran = Persia = Elam</a:t>
            </a:r>
          </a:p>
          <a:p>
            <a:pPr marL="0" indent="0">
              <a:buNone/>
            </a:pPr>
            <a:r>
              <a:rPr lang="en-US" sz="4000" baseline="30000" dirty="0" err="1"/>
              <a:t>Yer</a:t>
            </a:r>
            <a:r>
              <a:rPr lang="en-US" sz="4000" baseline="30000" dirty="0"/>
              <a:t>/</a:t>
            </a:r>
            <a:r>
              <a:rPr lang="en-US" sz="4000" baseline="30000" dirty="0" err="1"/>
              <a:t>Jer</a:t>
            </a:r>
            <a:r>
              <a:rPr lang="en-US" sz="4000" baseline="30000" dirty="0"/>
              <a:t> 49.32-39 </a:t>
            </a:r>
            <a:r>
              <a:rPr lang="en-US" sz="4000" dirty="0"/>
              <a:t>For I will cause Elam to be dismayed before their enemies And before those who seek their life.</a:t>
            </a:r>
          </a:p>
          <a:p>
            <a:pPr marL="0" indent="0">
              <a:buNone/>
            </a:pPr>
            <a:r>
              <a:rPr lang="en-US" sz="4000" dirty="0"/>
              <a:t>I will bring disaster upon them,</a:t>
            </a:r>
          </a:p>
          <a:p>
            <a:pPr marL="0" indent="0">
              <a:buNone/>
            </a:pPr>
            <a:r>
              <a:rPr lang="en-US" sz="4000" dirty="0"/>
              <a:t>My fierce anger,’ says the Lord;</a:t>
            </a:r>
          </a:p>
          <a:p>
            <a:pPr marL="0" indent="0">
              <a:buNone/>
            </a:pPr>
            <a:r>
              <a:rPr lang="en-US" sz="4000" dirty="0"/>
              <a:t>‘And I will send the sword after them</a:t>
            </a:r>
          </a:p>
          <a:p>
            <a:pPr marL="0" indent="0">
              <a:buNone/>
            </a:pPr>
            <a:r>
              <a:rPr lang="en-US" sz="4000" dirty="0"/>
              <a:t>Until I have consumed them.</a:t>
            </a:r>
          </a:p>
        </p:txBody>
      </p:sp>
    </p:spTree>
    <p:extLst>
      <p:ext uri="{BB962C8B-B14F-4D97-AF65-F5344CB8AC3E}">
        <p14:creationId xmlns:p14="http://schemas.microsoft.com/office/powerpoint/2010/main" val="362854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 Jan. 22: Heb/ MJ 10:15-25 </a:t>
            </a:r>
            <a:r>
              <a:rPr lang="en-US" sz="4000" u="sng" dirty="0">
                <a:solidFill>
                  <a:srgbClr val="FFFF99"/>
                </a:solidFill>
              </a:rPr>
              <a:t>Covenant and Community</a:t>
            </a:r>
          </a:p>
          <a:p>
            <a:pPr marL="512763" indent="-512763">
              <a:buFont typeface="+mj-lt"/>
              <a:buAutoNum type="arabicPeriod"/>
            </a:pPr>
            <a:r>
              <a:rPr lang="en-US" sz="4000" dirty="0"/>
              <a:t>Meaning of covenant   </a:t>
            </a:r>
            <a:r>
              <a:rPr lang="he-IL" sz="4000" b="1" dirty="0">
                <a:latin typeface="David" panose="020E0502060401010101" pitchFamily="34" charset="-79"/>
                <a:cs typeface="David" panose="020E0502060401010101" pitchFamily="34" charset="-79"/>
              </a:rPr>
              <a:t>בְּרִית</a:t>
            </a:r>
            <a:r>
              <a:rPr lang="en-US" sz="4000" b="1" dirty="0">
                <a:latin typeface="David" panose="020E0502060401010101" pitchFamily="34" charset="-79"/>
                <a:cs typeface="David" panose="020E0502060401010101" pitchFamily="34" charset="-79"/>
              </a:rPr>
              <a:t>  </a:t>
            </a:r>
            <a:r>
              <a:rPr lang="en-US" sz="4000" i="1" dirty="0"/>
              <a:t>Brit</a:t>
            </a:r>
          </a:p>
          <a:p>
            <a:pPr marL="512763" indent="-512763">
              <a:buFont typeface="+mj-lt"/>
              <a:buAutoNum type="arabicPeriod"/>
            </a:pPr>
            <a:r>
              <a:rPr lang="en-US" sz="4000" dirty="0"/>
              <a:t>History of covenant     8 of them</a:t>
            </a:r>
          </a:p>
          <a:p>
            <a:pPr marL="512763" indent="-512763">
              <a:buFont typeface="+mj-lt"/>
              <a:buAutoNum type="arabicPeriod"/>
            </a:pPr>
            <a:r>
              <a:rPr lang="en-US" sz="4000" dirty="0"/>
              <a:t>Current active covenant</a:t>
            </a:r>
          </a:p>
          <a:p>
            <a:pPr marL="512763" indent="-512763">
              <a:buFont typeface="+mj-lt"/>
              <a:buAutoNum type="arabicPeriod"/>
            </a:pPr>
            <a:r>
              <a:rPr lang="en-US" sz="4000" dirty="0"/>
              <a:t>Application of covenant</a:t>
            </a:r>
          </a:p>
        </p:txBody>
      </p:sp>
    </p:spTree>
    <p:extLst>
      <p:ext uri="{BB962C8B-B14F-4D97-AF65-F5344CB8AC3E}">
        <p14:creationId xmlns:p14="http://schemas.microsoft.com/office/powerpoint/2010/main" val="36533343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 Iran = Persia = Elam</a:t>
            </a:r>
          </a:p>
          <a:p>
            <a:pPr marL="0" indent="0">
              <a:buNone/>
            </a:pPr>
            <a:r>
              <a:rPr lang="en-US" sz="4000" baseline="30000" dirty="0" err="1"/>
              <a:t>Yer</a:t>
            </a:r>
            <a:r>
              <a:rPr lang="en-US" sz="4000" baseline="30000" dirty="0"/>
              <a:t>/</a:t>
            </a:r>
            <a:r>
              <a:rPr lang="en-US" sz="4000" baseline="30000" dirty="0" err="1"/>
              <a:t>Jer</a:t>
            </a:r>
            <a:r>
              <a:rPr lang="en-US" sz="4000" baseline="30000" dirty="0"/>
              <a:t> 49.32-39 </a:t>
            </a:r>
            <a:r>
              <a:rPr lang="en-US" sz="4000" dirty="0"/>
              <a:t>I will set My throne in Elam, And will destroy from there the king and the princes,’ says the Lord.</a:t>
            </a:r>
          </a:p>
          <a:p>
            <a:pPr marL="0" indent="0">
              <a:buNone/>
            </a:pPr>
            <a:r>
              <a:rPr lang="en-US" sz="4000" dirty="0"/>
              <a:t>‘But it shall come to pass in the latter days:</a:t>
            </a:r>
          </a:p>
          <a:p>
            <a:pPr marL="0" indent="0">
              <a:buNone/>
            </a:pPr>
            <a:r>
              <a:rPr lang="en-US" sz="4000" dirty="0"/>
              <a:t>I will bring back the captives of Elam,’ says the Lord.."</a:t>
            </a:r>
          </a:p>
          <a:p>
            <a:pPr marL="0" indent="0">
              <a:buNone/>
            </a:pPr>
            <a:endParaRPr lang="en-US" sz="4000" dirty="0"/>
          </a:p>
        </p:txBody>
      </p:sp>
    </p:spTree>
    <p:extLst>
      <p:ext uri="{BB962C8B-B14F-4D97-AF65-F5344CB8AC3E}">
        <p14:creationId xmlns:p14="http://schemas.microsoft.com/office/powerpoint/2010/main" val="1001091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42901" y="285750"/>
            <a:ext cx="5562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Rania Sayegh, is a Christian Arab ministry leader</a:t>
            </a:r>
          </a:p>
          <a:p>
            <a:pPr marL="0" indent="0">
              <a:buNone/>
            </a:pPr>
            <a:endParaRPr lang="en-US" sz="1400" dirty="0"/>
          </a:p>
          <a:p>
            <a:pPr marL="0" indent="0">
              <a:buNone/>
            </a:pPr>
            <a:r>
              <a:rPr lang="en-US" sz="4000" dirty="0"/>
              <a:t>HOPE - House Of Prayer &amp; Exploits</a:t>
            </a:r>
          </a:p>
          <a:p>
            <a:pPr marL="0" indent="0">
              <a:buNone/>
            </a:pPr>
            <a:r>
              <a:rPr lang="en-US" sz="4000" dirty="0"/>
              <a:t>Nazareth, Israel</a:t>
            </a:r>
          </a:p>
        </p:txBody>
      </p:sp>
      <p:pic>
        <p:nvPicPr>
          <p:cNvPr id="3" name="Picture 2">
            <a:extLst>
              <a:ext uri="{FF2B5EF4-FFF2-40B4-BE49-F238E27FC236}">
                <a16:creationId xmlns:a16="http://schemas.microsoft.com/office/drawing/2014/main" id="{3E479FC4-6833-497B-BBBB-EEB624D2E8D6}"/>
              </a:ext>
            </a:extLst>
          </p:cNvPr>
          <p:cNvPicPr>
            <a:picLocks noChangeAspect="1"/>
          </p:cNvPicPr>
          <p:nvPr/>
        </p:nvPicPr>
        <p:blipFill rotWithShape="1">
          <a:blip r:embed="rId3">
            <a:extLst>
              <a:ext uri="{28A0092B-C50C-407E-A947-70E740481C1C}">
                <a14:useLocalDpi xmlns:a14="http://schemas.microsoft.com/office/drawing/2010/main" val="0"/>
              </a:ext>
            </a:extLst>
          </a:blip>
          <a:srcRect l="4445" t="32223" r="64444"/>
          <a:stretch/>
        </p:blipFill>
        <p:spPr>
          <a:xfrm>
            <a:off x="6019800" y="0"/>
            <a:ext cx="3124200" cy="5104720"/>
          </a:xfrm>
          <a:prstGeom prst="rect">
            <a:avLst/>
          </a:prstGeom>
        </p:spPr>
      </p:pic>
    </p:spTree>
    <p:extLst>
      <p:ext uri="{BB962C8B-B14F-4D97-AF65-F5344CB8AC3E}">
        <p14:creationId xmlns:p14="http://schemas.microsoft.com/office/powerpoint/2010/main" val="17560848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1026" name="Picture 2" descr="7&lt;ConihumSy &#10;e &#10;Hebrews ">
            <a:extLst>
              <a:ext uri="{FF2B5EF4-FFF2-40B4-BE49-F238E27FC236}">
                <a16:creationId xmlns:a16="http://schemas.microsoft.com/office/drawing/2014/main" id="{08954859-C667-4948-BE39-BD6A60D96A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3238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Today: MJ 10:24-31 </a:t>
            </a:r>
            <a:r>
              <a:rPr lang="en-US" sz="4000" u="sng" dirty="0">
                <a:solidFill>
                  <a:srgbClr val="FFFF99"/>
                </a:solidFill>
              </a:rPr>
              <a:t>Covenant and Catastrophe</a:t>
            </a:r>
          </a:p>
          <a:p>
            <a:pPr marL="0" indent="0">
              <a:buNone/>
            </a:pPr>
            <a:r>
              <a:rPr lang="en-US" sz="4000" dirty="0"/>
              <a:t>Vs 24-25 Covenant Community</a:t>
            </a:r>
          </a:p>
          <a:p>
            <a:pPr marL="0" indent="0">
              <a:buNone/>
            </a:pPr>
            <a:r>
              <a:rPr lang="en-US" sz="4000" dirty="0">
                <a:solidFill>
                  <a:srgbClr val="FFFF99"/>
                </a:solidFill>
              </a:rPr>
              <a:t>Vs 26-31 Covenant Catastrophe</a:t>
            </a:r>
          </a:p>
        </p:txBody>
      </p:sp>
    </p:spTree>
    <p:extLst>
      <p:ext uri="{BB962C8B-B14F-4D97-AF65-F5344CB8AC3E}">
        <p14:creationId xmlns:p14="http://schemas.microsoft.com/office/powerpoint/2010/main" val="11973221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Considering the covenant keeping G-d, let’s consider special fasting and prayer, now till Purim for breakthrough in Iran!</a:t>
            </a:r>
          </a:p>
        </p:txBody>
      </p:sp>
    </p:spTree>
    <p:extLst>
      <p:ext uri="{BB962C8B-B14F-4D97-AF65-F5344CB8AC3E}">
        <p14:creationId xmlns:p14="http://schemas.microsoft.com/office/powerpoint/2010/main" val="3507774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457200" indent="-457200">
              <a:buFont typeface="+mj-lt"/>
              <a:buAutoNum type="arabicPeriod"/>
            </a:pPr>
            <a:r>
              <a:rPr lang="en-US" sz="4000" dirty="0"/>
              <a:t>Do you KNOW Yeshua and the assurance of sins forgiven?</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asking this of another?</a:t>
            </a:r>
          </a:p>
        </p:txBody>
      </p:sp>
    </p:spTree>
    <p:extLst>
      <p:ext uri="{BB962C8B-B14F-4D97-AF65-F5344CB8AC3E}">
        <p14:creationId xmlns:p14="http://schemas.microsoft.com/office/powerpoint/2010/main" val="18207419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spTree>
    <p:extLst>
      <p:ext uri="{BB962C8B-B14F-4D97-AF65-F5344CB8AC3E}">
        <p14:creationId xmlns:p14="http://schemas.microsoft.com/office/powerpoint/2010/main" val="1416375534"/>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168501</TotalTime>
  <Words>5759</Words>
  <Application>Microsoft Office PowerPoint</Application>
  <PresentationFormat>On-screen Show (16:9)</PresentationFormat>
  <Paragraphs>549</Paragraphs>
  <Slides>96</Slides>
  <Notes>96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96</vt:i4>
      </vt:variant>
    </vt:vector>
  </HeadingPairs>
  <TitlesOfParts>
    <vt:vector size="100" baseType="lpstr">
      <vt:lpstr>Arial</vt:lpstr>
      <vt:lpstr>Arial Rounded MT Bold</vt:lpstr>
      <vt:lpstr>David</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4490</cp:revision>
  <dcterms:created xsi:type="dcterms:W3CDTF">2006-04-21T19:34:43Z</dcterms:created>
  <dcterms:modified xsi:type="dcterms:W3CDTF">2022-02-05T14:48:53Z</dcterms:modified>
</cp:coreProperties>
</file>