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108"/>
  </p:notesMasterIdLst>
  <p:handoutMasterIdLst>
    <p:handoutMasterId r:id="rId109"/>
  </p:handoutMasterIdLst>
  <p:sldIdLst>
    <p:sldId id="2045" r:id="rId3"/>
    <p:sldId id="63926" r:id="rId4"/>
    <p:sldId id="63923" r:id="rId5"/>
    <p:sldId id="63925" r:id="rId6"/>
    <p:sldId id="63928" r:id="rId7"/>
    <p:sldId id="63927" r:id="rId8"/>
    <p:sldId id="63929" r:id="rId9"/>
    <p:sldId id="63967" r:id="rId10"/>
    <p:sldId id="63854" r:id="rId11"/>
    <p:sldId id="63876" r:id="rId12"/>
    <p:sldId id="63865" r:id="rId13"/>
    <p:sldId id="63866" r:id="rId14"/>
    <p:sldId id="63868" r:id="rId15"/>
    <p:sldId id="63966" r:id="rId16"/>
    <p:sldId id="63874" r:id="rId17"/>
    <p:sldId id="63871" r:id="rId18"/>
    <p:sldId id="63935" r:id="rId19"/>
    <p:sldId id="63924" r:id="rId20"/>
    <p:sldId id="63933" r:id="rId21"/>
    <p:sldId id="63912" r:id="rId22"/>
    <p:sldId id="63861" r:id="rId23"/>
    <p:sldId id="63913" r:id="rId24"/>
    <p:sldId id="63915" r:id="rId25"/>
    <p:sldId id="63936" r:id="rId26"/>
    <p:sldId id="63867" r:id="rId27"/>
    <p:sldId id="63931" r:id="rId28"/>
    <p:sldId id="63932" r:id="rId29"/>
    <p:sldId id="63920" r:id="rId30"/>
    <p:sldId id="63919" r:id="rId31"/>
    <p:sldId id="63937" r:id="rId32"/>
    <p:sldId id="63922" r:id="rId33"/>
    <p:sldId id="63916" r:id="rId34"/>
    <p:sldId id="63918" r:id="rId35"/>
    <p:sldId id="63921" r:id="rId36"/>
    <p:sldId id="63911" r:id="rId37"/>
    <p:sldId id="63909" r:id="rId38"/>
    <p:sldId id="63879" r:id="rId39"/>
    <p:sldId id="63881" r:id="rId40"/>
    <p:sldId id="63941" r:id="rId41"/>
    <p:sldId id="63945" r:id="rId42"/>
    <p:sldId id="63883" r:id="rId43"/>
    <p:sldId id="63942" r:id="rId44"/>
    <p:sldId id="63882" r:id="rId45"/>
    <p:sldId id="63949" r:id="rId46"/>
    <p:sldId id="63934" r:id="rId47"/>
    <p:sldId id="63938" r:id="rId48"/>
    <p:sldId id="63939" r:id="rId49"/>
    <p:sldId id="63948" r:id="rId50"/>
    <p:sldId id="63944" r:id="rId51"/>
    <p:sldId id="63940" r:id="rId52"/>
    <p:sldId id="63970" r:id="rId53"/>
    <p:sldId id="63943" r:id="rId54"/>
    <p:sldId id="63947" r:id="rId55"/>
    <p:sldId id="63886" r:id="rId56"/>
    <p:sldId id="63889" r:id="rId57"/>
    <p:sldId id="63904" r:id="rId58"/>
    <p:sldId id="63887" r:id="rId59"/>
    <p:sldId id="63956" r:id="rId60"/>
    <p:sldId id="63890" r:id="rId61"/>
    <p:sldId id="63959" r:id="rId62"/>
    <p:sldId id="63884" r:id="rId63"/>
    <p:sldId id="63950" r:id="rId64"/>
    <p:sldId id="63953" r:id="rId65"/>
    <p:sldId id="63952" r:id="rId66"/>
    <p:sldId id="63951" r:id="rId67"/>
    <p:sldId id="63872" r:id="rId68"/>
    <p:sldId id="63875" r:id="rId69"/>
    <p:sldId id="63880" r:id="rId70"/>
    <p:sldId id="63991" r:id="rId71"/>
    <p:sldId id="63993" r:id="rId72"/>
    <p:sldId id="63958" r:id="rId73"/>
    <p:sldId id="63869" r:id="rId74"/>
    <p:sldId id="63968" r:id="rId75"/>
    <p:sldId id="63969" r:id="rId76"/>
    <p:sldId id="63994" r:id="rId77"/>
    <p:sldId id="63892" r:id="rId78"/>
    <p:sldId id="63910" r:id="rId79"/>
    <p:sldId id="63891" r:id="rId80"/>
    <p:sldId id="63954" r:id="rId81"/>
    <p:sldId id="63893" r:id="rId82"/>
    <p:sldId id="63888" r:id="rId83"/>
    <p:sldId id="63962" r:id="rId84"/>
    <p:sldId id="63894" r:id="rId85"/>
    <p:sldId id="63963" r:id="rId86"/>
    <p:sldId id="63895" r:id="rId87"/>
    <p:sldId id="63964" r:id="rId88"/>
    <p:sldId id="63896" r:id="rId89"/>
    <p:sldId id="63965" r:id="rId90"/>
    <p:sldId id="63897" r:id="rId91"/>
    <p:sldId id="63992" r:id="rId92"/>
    <p:sldId id="63899" r:id="rId93"/>
    <p:sldId id="63900" r:id="rId94"/>
    <p:sldId id="63901" r:id="rId95"/>
    <p:sldId id="63898" r:id="rId96"/>
    <p:sldId id="63902" r:id="rId97"/>
    <p:sldId id="63905" r:id="rId98"/>
    <p:sldId id="63906" r:id="rId99"/>
    <p:sldId id="63907" r:id="rId100"/>
    <p:sldId id="63908" r:id="rId101"/>
    <p:sldId id="63930" r:id="rId102"/>
    <p:sldId id="63971" r:id="rId103"/>
    <p:sldId id="63972" r:id="rId104"/>
    <p:sldId id="62834" r:id="rId105"/>
    <p:sldId id="63990" r:id="rId106"/>
    <p:sldId id="256" r:id="rId10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2554" autoAdjust="0"/>
  </p:normalViewPr>
  <p:slideViewPr>
    <p:cSldViewPr>
      <p:cViewPr varScale="1">
        <p:scale>
          <a:sx n="63" d="100"/>
          <a:sy n="63" d="100"/>
        </p:scale>
        <p:origin x="1152"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01" d="100"/>
          <a:sy n="101" d="100"/>
        </p:scale>
        <p:origin x="163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11.03 From Nothing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12,2022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11.03 From Nothing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12,2022 5780</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11.03 From Nothing</a:t>
            </a:r>
          </a:p>
        </p:txBody>
      </p:sp>
      <p:sp>
        <p:nvSpPr>
          <p:cNvPr id="5" name="Rectangle 3"/>
          <p:cNvSpPr>
            <a:spLocks noGrp="1" noChangeArrowheads="1"/>
          </p:cNvSpPr>
          <p:nvPr>
            <p:ph type="dt" idx="1"/>
          </p:nvPr>
        </p:nvSpPr>
        <p:spPr>
          <a:ln/>
        </p:spPr>
        <p:txBody>
          <a:bodyPr/>
          <a:lstStyle/>
          <a:p>
            <a:r>
              <a:rPr lang="en-US" altLang="en-US">
                <a:solidFill>
                  <a:prstClr val="white"/>
                </a:solidFill>
              </a:rPr>
              <a:t>Mar. 12,2022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0695211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3141292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41664904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28275819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did you hear in His word today?  What are you doing with what you heard?</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38735807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104</a:t>
            </a:fld>
            <a:endParaRPr lang="en-US" altLang="en-US"/>
          </a:p>
        </p:txBody>
      </p:sp>
    </p:spTree>
    <p:extLst>
      <p:ext uri="{BB962C8B-B14F-4D97-AF65-F5344CB8AC3E}">
        <p14:creationId xmlns:p14="http://schemas.microsoft.com/office/powerpoint/2010/main" val="9580878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https://www.cnn.com/2022/03/09/world/ukrainian-refugee-aid-poland-border-trnd/index.html</a:t>
            </a:r>
          </a:p>
          <a:p>
            <a:r>
              <a:rPr lang="en-US" dirty="0"/>
              <a:t>Train station in Poland: “You are safe.”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25901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https://youtu.be/mIDKJu6mie0</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09102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https://www.charismanews.com/world/88572-ukrainian-pastor-tells-sid-roth-god-is-sending-angels-to-protect-us?utm_source=Charisma%20News%20Daily&amp;utm_medium=email&amp;utm_content=subscriber_id:5160390&amp;utm_campaign=CNO%20daily%20-%202022-03-09</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02617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https://www.charismanews.com/world/88572-ukrainian-pastor-tells-sid-roth-god-is-sending-angels-to-protect-us?utm_source=Charisma%20News%20Daily&amp;utm_medium=email&amp;utm_content=subscriber_id:5160390&amp;utm_campaign=CNO%20daily%20-%202022-03-09</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72435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van for rescuing war refugees, bought by Reach Initiative.  Last week’s and Purim offering.</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06313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Van purchased by Reach/Stewart Winograd</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78926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94074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0746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Battle used to be “What is truth?”   </a:t>
            </a:r>
          </a:p>
          <a:p>
            <a:r>
              <a:rPr lang="en-US" dirty="0"/>
              <a:t>Now question is “Is there truth?” </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19863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82375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8633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Ex nihilo </a:t>
            </a:r>
          </a:p>
          <a:p>
            <a:r>
              <a:rPr lang="en-US" dirty="0"/>
              <a:t>Not out of matter, space, time.</a:t>
            </a:r>
          </a:p>
          <a:p>
            <a:r>
              <a:rPr lang="en-US" dirty="0"/>
              <a:t>Hebrew term is </a:t>
            </a:r>
            <a:r>
              <a:rPr lang="he-IL" b="1" dirty="0" err="1">
                <a:latin typeface="David" panose="020E0502060401010101" pitchFamily="34" charset="-79"/>
                <a:cs typeface="David" panose="020E0502060401010101" pitchFamily="34" charset="-79"/>
              </a:rPr>
              <a:t>צימצום</a:t>
            </a:r>
            <a:r>
              <a:rPr lang="en-US" b="1" dirty="0">
                <a:latin typeface="David" panose="020E0502060401010101" pitchFamily="34" charset="-79"/>
                <a:cs typeface="David" panose="020E0502060401010101" pitchFamily="34" charset="-79"/>
              </a:rPr>
              <a:t> </a:t>
            </a:r>
            <a:r>
              <a:rPr lang="en-US" sz="2000" kern="1200" dirty="0" err="1">
                <a:solidFill>
                  <a:schemeClr val="tx1"/>
                </a:solidFill>
                <a:latin typeface="Arial Rounded MT Bold" pitchFamily="34" charset="0"/>
                <a:ea typeface="+mn-ea"/>
                <a:cs typeface="Arial" charset="0"/>
              </a:rPr>
              <a:t>tsimtsum</a:t>
            </a:r>
            <a:r>
              <a:rPr lang="en-US" sz="2000" kern="1200" dirty="0">
                <a:solidFill>
                  <a:schemeClr val="tx1"/>
                </a:solidFill>
                <a:latin typeface="Arial Rounded MT Bold" pitchFamily="34" charset="0"/>
                <a:ea typeface="+mn-ea"/>
                <a:cs typeface="Arial" charset="0"/>
              </a:rPr>
              <a:t>  reduction of G-d Himself</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406137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27289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effectLst/>
                <a:latin typeface="Arial Rounded MT Bold" panose="020F0704030504030204" pitchFamily="34" charset="0"/>
              </a:rPr>
              <a:t>Implications:</a:t>
            </a:r>
          </a:p>
          <a:p>
            <a:pPr marL="176213" indent="-176213">
              <a:buFont typeface="Arial" panose="020B0604020202020204" pitchFamily="34" charset="0"/>
              <a:buChar char="•"/>
            </a:pPr>
            <a:r>
              <a:rPr lang="en-US" b="0" i="0" dirty="0">
                <a:effectLst/>
                <a:latin typeface="Arial Rounded MT Bold" panose="020F0704030504030204" pitchFamily="34" charset="0"/>
              </a:rPr>
              <a:t>Science can discover present patterns of uniformity but can say nothing about whether God might suddenly change them.  Stern</a:t>
            </a:r>
          </a:p>
          <a:p>
            <a:pPr marL="176213" indent="-176213">
              <a:buFont typeface="Arial" panose="020B0604020202020204" pitchFamily="34" charset="0"/>
              <a:buChar char="•"/>
            </a:pPr>
            <a:r>
              <a:rPr lang="en-US" b="0" i="0" dirty="0">
                <a:effectLst/>
                <a:latin typeface="Arial Rounded MT Bold" panose="020F0704030504030204" pitchFamily="34" charset="0"/>
              </a:rPr>
              <a:t>So we </a:t>
            </a:r>
            <a:r>
              <a:rPr lang="en-US" b="0" i="0" u="sng" dirty="0">
                <a:effectLst/>
                <a:latin typeface="Arial Rounded MT Bold" panose="020F0704030504030204" pitchFamily="34" charset="0"/>
              </a:rPr>
              <a:t>presume</a:t>
            </a:r>
            <a:r>
              <a:rPr lang="en-US" b="0" i="0" dirty="0">
                <a:effectLst/>
                <a:latin typeface="Arial Rounded MT Bold" panose="020F0704030504030204" pitchFamily="34" charset="0"/>
              </a:rPr>
              <a:t> that the laws of physics are the same in the next </a:t>
            </a:r>
            <a:r>
              <a:rPr lang="en-US" sz="2000" b="0" i="0" kern="1200" dirty="0">
                <a:effectLst/>
                <a:latin typeface="Arial Rounded MT Bold" panose="020F0704030504030204" pitchFamily="34" charset="0"/>
                <a:ea typeface="+mn-ea"/>
                <a:cs typeface="Arial" charset="0"/>
              </a:rPr>
              <a:t>galaxy, Andromeda,</a:t>
            </a:r>
            <a:r>
              <a:rPr lang="en-US" b="0" i="0" dirty="0">
                <a:effectLst/>
                <a:latin typeface="Arial Rounded MT Bold" panose="020F0704030504030204" pitchFamily="34" charset="0"/>
              </a:rPr>
              <a:t> as they are in the Milky Way.   But we don’t know.</a:t>
            </a:r>
          </a:p>
          <a:p>
            <a:pPr marL="176213" indent="-176213">
              <a:buFont typeface="Arial" panose="020B0604020202020204" pitchFamily="34" charset="0"/>
              <a:buChar char="•"/>
            </a:pPr>
            <a:r>
              <a:rPr lang="en-US" b="0" i="0" dirty="0">
                <a:effectLst/>
                <a:latin typeface="Arial Rounded MT Bold" panose="020F0704030504030204" pitchFamily="34" charset="0"/>
              </a:rPr>
              <a:t>If there is a Divine order, then there will be a divine ordering of things out of order.  </a:t>
            </a:r>
          </a:p>
          <a:p>
            <a:r>
              <a:rPr lang="en-US" dirty="0"/>
              <a:t>Intelligent c</a:t>
            </a:r>
            <a:r>
              <a:rPr lang="en-US" b="0" i="0" dirty="0">
                <a:effectLst/>
                <a:latin typeface="Arial Rounded MT Bold" panose="020F0704030504030204" pitchFamily="34" charset="0"/>
              </a:rPr>
              <a:t>reation implies </a:t>
            </a:r>
          </a:p>
          <a:p>
            <a:pPr marL="342900" indent="-342900">
              <a:buFont typeface="Arial" panose="020B0604020202020204" pitchFamily="34" charset="0"/>
              <a:buChar char="•"/>
            </a:pPr>
            <a:r>
              <a:rPr lang="en-US" b="0" i="0" dirty="0">
                <a:effectLst/>
                <a:latin typeface="Arial Rounded MT Bold" panose="020F0704030504030204" pitchFamily="34" charset="0"/>
              </a:rPr>
              <a:t>purpose to the universe, </a:t>
            </a:r>
          </a:p>
          <a:p>
            <a:pPr marL="342900" indent="-342900">
              <a:buFont typeface="Arial" panose="020B0604020202020204" pitchFamily="34" charset="0"/>
              <a:buChar char="•"/>
            </a:pPr>
            <a:r>
              <a:rPr lang="en-US" b="0" i="0" dirty="0">
                <a:effectLst/>
                <a:latin typeface="Arial Rounded MT Bold" panose="020F0704030504030204" pitchFamily="34" charset="0"/>
              </a:rPr>
              <a:t>accountability from the created beings.</a:t>
            </a:r>
            <a:endParaRPr lang="en-US"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90516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92542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927237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118147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146379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https://www.ncbi.nlm.nih.gov/pmc/articles/PMC3246855/#:~:text=The%20three%20limitations%20of%20Darwin's,evolution%20to%20an%20alternative%20explanation.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That’s how I used to teach it as a biology teacher in a Christian school.</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187205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https://www.ncbi.nlm.nih.gov/pmc/articles/PMC3246855/#:~:text=The%20three%20limitations%20of%20Darwin's,evolution%20to%20an%20alternative%20explanation.</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33633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4267544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https://www.ncbi.nlm.nih.gov/pmc/articles/PMC3246855/#:~:text=The%20three%20limitations%20of%20Darwin's,evolution%20to%20an%20alternative%20explanation.</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684576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https://www.scientificamerican.com/article/what-sparked-the-cambrian-explosion1/</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36689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https://en.wikipedia.org/wiki/Cambrian_explosion</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514590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https://en.wikipedia.org/wiki/Cambrian_explosion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you can’t remember a lot of technical issues, remember “Cambrian Explosion.”</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55732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https://en.wikipedia.org/wiki/Cambrian_explosion</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75497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Eric Metaxas recently wrote…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35073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584482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Next slides are Metaxas’ presentation on Dobson’s Family Talk.</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883882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755985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https://coldcasechristianity.com/writings/four-ways-the-earth-is-fine-tuned-for-life/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51994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92081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https://coldcasechristianity.com/writings/four-ways-the-earth-is-fine-tuned-for-life/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933366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a:p>
            <a:r>
              <a:rPr lang="en-US" sz="2000" dirty="0"/>
              <a:t>you can look at Mars. </a:t>
            </a:r>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241962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https://coldcasechristianity.com/writings/four-ways-the-earth-is-fine-tuned-for-life/</a:t>
            </a:r>
          </a:p>
          <a:p>
            <a:r>
              <a:rPr lang="en-US" dirty="0"/>
              <a:t>“Goldilocks zone”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234063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489647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998691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https://en.wikipedia.org/wiki/Fine-tuned_universe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818122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https://en.wikipedia.org/wiki/Fine-tuned_universe</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266121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https://en.wikipedia.org/wiki/Fine-tuned_universe</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265759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https://en.wikipedia.org/wiki/Fine-tuned_universe</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979132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https://en.wikipedia.org/wiki/Fine-tuned_universe</a:t>
            </a:r>
          </a:p>
          <a:p>
            <a:r>
              <a:rPr lang="en-US" dirty="0"/>
              <a:t>5 others </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88891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013987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https://en.wikipedia.org/wiki/Fine-tuned_universe</a:t>
            </a:r>
          </a:p>
          <a:p>
            <a:r>
              <a:rPr lang="en-US" dirty="0"/>
              <a:t>5 others </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760963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My biology teacher, </a:t>
            </a:r>
            <a:r>
              <a:rPr lang="en-US" dirty="0" err="1"/>
              <a:t>Mr</a:t>
            </a:r>
            <a:r>
              <a:rPr lang="en-US" dirty="0"/>
              <a:t> Unger told us…</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170172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Did surprisingly produce some amino acids, the building block of proteins</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594762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017453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16253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955776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786410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993927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00"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151382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90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54548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273456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https://i.ytimg.com/vi/PtkqwslbLY8/maxresdefault.jpg</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7590617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604397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449893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59098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864047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https://encrypted-tbn0.gstatic.com/images?q=tbn:ANd9GcQhLe_cRFUzljVMYRaNjAoNZOWth0SOvPa3Bir0o-3ahVWFIYHxuWP-7zHa-RYDFdGeKMY&amp;usqp=CAU</a:t>
            </a:r>
          </a:p>
          <a:p>
            <a:r>
              <a:rPr lang="en-US" sz="1050" dirty="0"/>
              <a:t>https://encrypted-tbn0.gstatic.com/images?q=tbn:ANd9GcQx4Lg2ovsFaLQeYhgF2UNBs4iYm7qRZnLa2Q&amp;usqp=CAU</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036147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852852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a:p>
            <a:r>
              <a:rPr lang="en-US" b="0" i="0" dirty="0">
                <a:effectLst/>
                <a:latin typeface="Arial" panose="020B0604020202020204" pitchFamily="34" charset="0"/>
              </a:rPr>
              <a:t>it's impossible, if I said, try really hard to think about a square circle,</a:t>
            </a:r>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436154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5535505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75695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773043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42864960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Monty Python</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234517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https://www.israeltoday.co.il/read/evolution-exposed/?utm_source=acfs&amp;utm_medium=email&amp;utm_term=all&amp;utm_campaign=newsletter-en-2022-03-11</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4400814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https://www.israeltoday.co.il/read/evolution-exposed/?utm_source=acfs&amp;utm_medium=email&amp;utm_term=all&amp;utm_campaign=newsletter-en-2022-03-11</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8775871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https://www.israeltoday.co.il/read/evolution-exposed/?utm_source=acfs&amp;utm_medium=email&amp;utm_term=all&amp;utm_campaign=newsletter-en-2022-03-11</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7869863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945963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5232583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https://www.ritmeyer.com/wp-content/uploads/2015/05/SC.jpg</a:t>
            </a:r>
          </a:p>
          <a:p>
            <a:r>
              <a:rPr lang="en-US" b="0" i="1" dirty="0">
                <a:solidFill>
                  <a:srgbClr val="686868"/>
                </a:solidFill>
                <a:effectLst/>
                <a:latin typeface="Merriweather" panose="00000500000000000000" pitchFamily="2" charset="0"/>
              </a:rPr>
              <a:t>Dr. Steven Collins pointing to the site of Tall </a:t>
            </a:r>
            <a:r>
              <a:rPr lang="en-US" b="0" i="1" dirty="0" err="1">
                <a:solidFill>
                  <a:srgbClr val="686868"/>
                </a:solidFill>
                <a:effectLst/>
                <a:latin typeface="Merriweather" panose="00000500000000000000" pitchFamily="2" charset="0"/>
              </a:rPr>
              <a:t>el</a:t>
            </a:r>
            <a:r>
              <a:rPr lang="en-US" b="0" i="1" dirty="0">
                <a:solidFill>
                  <a:srgbClr val="686868"/>
                </a:solidFill>
                <a:effectLst/>
                <a:latin typeface="Merriweather" panose="00000500000000000000" pitchFamily="2" charset="0"/>
              </a:rPr>
              <a:t>-Hammam on an aerial photograph displayed on Mount Nebo in 2009. Photo: Leen </a:t>
            </a:r>
            <a:r>
              <a:rPr lang="en-US" b="0" i="1" dirty="0" err="1">
                <a:solidFill>
                  <a:srgbClr val="686868"/>
                </a:solidFill>
                <a:effectLst/>
                <a:latin typeface="Merriweather" panose="00000500000000000000" pitchFamily="2" charset="0"/>
              </a:rPr>
              <a:t>Ritmeyer</a:t>
            </a:r>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133114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1278098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https://rumblemuseumobjectaday.files.wordpress.com/2020/05/4428fb4e463147a74bdfaf59db9d97c6.jpg</a:t>
            </a:r>
          </a:p>
          <a:p>
            <a:r>
              <a:rPr lang="en-US" sz="1050" dirty="0"/>
              <a:t>https://rumblemuseumobjectaday.wordpress.com/2020/05/14/day-33-pithos-jar/</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74479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a:t>
            </a:r>
          </a:p>
          <a:p>
            <a:r>
              <a:rPr lang="en-US" dirty="0"/>
              <a:t>Ukraine war, </a:t>
            </a:r>
          </a:p>
          <a:p>
            <a:r>
              <a:rPr lang="en-US" dirty="0"/>
              <a:t>Belarus friends, Stewart’s ministry, </a:t>
            </a:r>
          </a:p>
          <a:p>
            <a:r>
              <a:rPr lang="en-US" dirty="0"/>
              <a:t>Poland NATO, </a:t>
            </a:r>
          </a:p>
          <a:p>
            <a:r>
              <a:rPr lang="en-US" dirty="0"/>
              <a:t>Romania, </a:t>
            </a:r>
          </a:p>
          <a:p>
            <a:r>
              <a:rPr lang="en-US" dirty="0"/>
              <a:t>Georgia safe</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9556059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521202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2394469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22099606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41703327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4136588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9925520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3989449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8387531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523991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97658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Stewart and Chantal in Romania</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2501044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2570478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8977693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12403386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41711723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2903720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a:p>
            <a:r>
              <a:rPr lang="en-US" dirty="0"/>
              <a:t>I grew up on Albert Camus </a:t>
            </a:r>
            <a:r>
              <a:rPr lang="en-US" i="1" dirty="0"/>
              <a:t>The Stranger</a:t>
            </a:r>
          </a:p>
          <a:p>
            <a:endParaRPr lang="en-US" i="1"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9141787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14753009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14041337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39419273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https://familytalk.widen.net/view/pdf/xvgkmz97gm/03072022ISATHEISMDEAD1.pdf?u=c3crpv</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All this also means that if you got into the Kingdom for comfort, for grand schemes of world influence, which were partially my motives, this is NO OPTION.   This is just reality.</a:t>
            </a:r>
          </a:p>
          <a:p>
            <a:endParaRPr lang="en-US" dirty="0"/>
          </a:p>
        </p:txBody>
      </p:sp>
      <p:sp>
        <p:nvSpPr>
          <p:cNvPr id="4" name="Header Placeholder 3"/>
          <p:cNvSpPr>
            <a:spLocks noGrp="1"/>
          </p:cNvSpPr>
          <p:nvPr>
            <p:ph type="hdr" sz="quarter"/>
          </p:nvPr>
        </p:nvSpPr>
        <p:spPr/>
        <p:txBody>
          <a:bodyPr/>
          <a:lstStyle/>
          <a:p>
            <a:r>
              <a:rPr lang="en-US" altLang="en-US"/>
              <a:t>Letter to the Messianic Jews a 11.03 From Nothing</a:t>
            </a:r>
          </a:p>
        </p:txBody>
      </p:sp>
      <p:sp>
        <p:nvSpPr>
          <p:cNvPr id="5" name="Date Placeholder 4"/>
          <p:cNvSpPr>
            <a:spLocks noGrp="1"/>
          </p:cNvSpPr>
          <p:nvPr>
            <p:ph type="dt" idx="1"/>
          </p:nvPr>
        </p:nvSpPr>
        <p:spPr/>
        <p:txBody>
          <a:bodyPr/>
          <a:lstStyle/>
          <a:p>
            <a:r>
              <a:rPr lang="en-US" altLang="en-US"/>
              <a:t>Mar. 12,2022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357429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3/12/2022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D36274A8-93C1-461B-B473-E09DAD40A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14" y="0"/>
            <a:ext cx="5815972" cy="5143500"/>
          </a:xfrm>
          <a:prstGeom prst="rect">
            <a:avLst/>
          </a:prstGeom>
        </p:spPr>
      </p:pic>
    </p:spTree>
    <p:extLst>
      <p:ext uri="{BB962C8B-B14F-4D97-AF65-F5344CB8AC3E}">
        <p14:creationId xmlns:p14="http://schemas.microsoft.com/office/powerpoint/2010/main" val="35273027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Yeshayahu 59.115-17</a:t>
            </a:r>
            <a:r>
              <a:rPr lang="en-US" sz="4000" dirty="0"/>
              <a:t> </a:t>
            </a:r>
            <a:r>
              <a:rPr lang="en-US" sz="4000" cap="small" dirty="0" err="1"/>
              <a:t>Adoni</a:t>
            </a:r>
            <a:r>
              <a:rPr lang="en-US" sz="4000" dirty="0"/>
              <a:t> saw it, and it displeased him that there was no justice. He saw that there was no one, was amazed that no one interceded. Therefore his own arm brought him salvation, and his own righteousness sustained him. He put on righteousness as his breastplate, salvation as a helmet on his head.</a:t>
            </a:r>
          </a:p>
        </p:txBody>
      </p:sp>
    </p:spTree>
    <p:extLst>
      <p:ext uri="{BB962C8B-B14F-4D97-AF65-F5344CB8AC3E}">
        <p14:creationId xmlns:p14="http://schemas.microsoft.com/office/powerpoint/2010/main" val="4254007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6146" name="Picture 2" descr="From Not ing &#10;Hebrews 11 :3 ">
            <a:extLst>
              <a:ext uri="{FF2B5EF4-FFF2-40B4-BE49-F238E27FC236}">
                <a16:creationId xmlns:a16="http://schemas.microsoft.com/office/drawing/2014/main" id="{364B6CD3-22B9-4CDE-A99B-F8FEAFB7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3"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353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 11: 3</a:t>
            </a:r>
            <a:r>
              <a:rPr lang="en-US" sz="4000" dirty="0"/>
              <a:t>  By trusting, we understand that the universe was created through a spoken word of God, so that what is seen did not come into being out of existing phenomena.</a:t>
            </a:r>
          </a:p>
        </p:txBody>
      </p:sp>
    </p:spTree>
    <p:extLst>
      <p:ext uri="{BB962C8B-B14F-4D97-AF65-F5344CB8AC3E}">
        <p14:creationId xmlns:p14="http://schemas.microsoft.com/office/powerpoint/2010/main" val="12924431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the is not just info.  Actionable!</a:t>
            </a:r>
          </a:p>
          <a:p>
            <a:pPr marL="512763" indent="-512763">
              <a:buFont typeface="+mj-lt"/>
              <a:buAutoNum type="arabicPeriod"/>
            </a:pPr>
            <a:r>
              <a:rPr lang="en-US" sz="4000" dirty="0"/>
              <a:t>Realize we are sinners and repent before G-d’s holiness.</a:t>
            </a:r>
          </a:p>
          <a:p>
            <a:pPr marL="512763" indent="-512763">
              <a:buFont typeface="+mj-lt"/>
              <a:buAutoNum type="arabicPeriod"/>
            </a:pPr>
            <a:r>
              <a:rPr lang="en-US" sz="4000" dirty="0"/>
              <a:t>Believe and receive the Son, the Messiah.</a:t>
            </a:r>
          </a:p>
          <a:p>
            <a:pPr marL="512763" indent="-512763">
              <a:buFont typeface="+mj-lt"/>
              <a:buAutoNum type="arabicPeriod"/>
            </a:pPr>
            <a:r>
              <a:rPr lang="en-US" sz="4000" dirty="0"/>
              <a:t>Immerse yourself in His word!  </a:t>
            </a:r>
            <a:r>
              <a:rPr lang="en-US" sz="4000" dirty="0" err="1"/>
              <a:t>Shma</a:t>
            </a:r>
            <a:r>
              <a:rPr lang="en-US" sz="4000" dirty="0"/>
              <a:t> </a:t>
            </a:r>
            <a:r>
              <a:rPr lang="he-IL" sz="4300" b="1" dirty="0">
                <a:latin typeface="David" panose="020E0502060401010101" pitchFamily="34" charset="-79"/>
                <a:cs typeface="David" panose="020E0502060401010101" pitchFamily="34" charset="-79"/>
              </a:rPr>
              <a:t>שמע</a:t>
            </a:r>
            <a:r>
              <a:rPr lang="en-US" sz="4000" dirty="0"/>
              <a:t> and do!</a:t>
            </a:r>
          </a:p>
          <a:p>
            <a:pPr marL="512763" indent="-512763">
              <a:buFont typeface="+mj-lt"/>
              <a:buAutoNum type="arabicPeriod"/>
            </a:pPr>
            <a:r>
              <a:rPr lang="en-US" sz="4000" dirty="0"/>
              <a:t>Lead someone else</a:t>
            </a:r>
          </a:p>
        </p:txBody>
      </p:sp>
    </p:spTree>
    <p:extLst>
      <p:ext uri="{BB962C8B-B14F-4D97-AF65-F5344CB8AC3E}">
        <p14:creationId xmlns:p14="http://schemas.microsoft.com/office/powerpoint/2010/main" val="22023133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9256384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32FD45BC-E334-4FDE-BB9A-208EE4A3D278}"/>
              </a:ext>
            </a:extLst>
          </p:cNvPr>
          <p:cNvPicPr>
            <a:picLocks noChangeAspect="1"/>
          </p:cNvPicPr>
          <p:nvPr/>
        </p:nvPicPr>
        <p:blipFill>
          <a:blip r:embed="rId3"/>
          <a:stretch>
            <a:fillRect/>
          </a:stretch>
        </p:blipFill>
        <p:spPr>
          <a:xfrm>
            <a:off x="0" y="57922"/>
            <a:ext cx="9144000" cy="5027655"/>
          </a:xfrm>
          <a:prstGeom prst="rect">
            <a:avLst/>
          </a:prstGeom>
        </p:spPr>
      </p:pic>
    </p:spTree>
    <p:extLst>
      <p:ext uri="{BB962C8B-B14F-4D97-AF65-F5344CB8AC3E}">
        <p14:creationId xmlns:p14="http://schemas.microsoft.com/office/powerpoint/2010/main" val="265550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6" name="Picture 5">
            <a:extLst>
              <a:ext uri="{FF2B5EF4-FFF2-40B4-BE49-F238E27FC236}">
                <a16:creationId xmlns:a16="http://schemas.microsoft.com/office/drawing/2014/main" id="{7571574A-43FB-4A58-B7DE-65D211035D91}"/>
              </a:ext>
            </a:extLst>
          </p:cNvPr>
          <p:cNvPicPr>
            <a:picLocks noChangeAspect="1"/>
          </p:cNvPicPr>
          <p:nvPr/>
        </p:nvPicPr>
        <p:blipFill>
          <a:blip r:embed="rId3"/>
          <a:stretch>
            <a:fillRect/>
          </a:stretch>
        </p:blipFill>
        <p:spPr>
          <a:xfrm>
            <a:off x="97313" y="0"/>
            <a:ext cx="9046687" cy="5199430"/>
          </a:xfrm>
          <a:prstGeom prst="rect">
            <a:avLst/>
          </a:prstGeom>
        </p:spPr>
      </p:pic>
    </p:spTree>
    <p:extLst>
      <p:ext uri="{BB962C8B-B14F-4D97-AF65-F5344CB8AC3E}">
        <p14:creationId xmlns:p14="http://schemas.microsoft.com/office/powerpoint/2010/main" val="230529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A lieutenant in the Ukrainian army, called and said his men were sitting in hiding and looking out to see where an enemy attack would come from," </a:t>
            </a:r>
            <a:r>
              <a:rPr lang="en-US" sz="4000" dirty="0" err="1"/>
              <a:t>Zelfimein</a:t>
            </a:r>
            <a:r>
              <a:rPr lang="en-US" sz="4000" dirty="0"/>
              <a:t> said. "He said, 'all of a sudden, I felt the urgency to pray.' He heard God speaking to him, 'Take your men and leave this place, this very location.'</a:t>
            </a:r>
          </a:p>
        </p:txBody>
      </p:sp>
    </p:spTree>
    <p:extLst>
      <p:ext uri="{BB962C8B-B14F-4D97-AF65-F5344CB8AC3E}">
        <p14:creationId xmlns:p14="http://schemas.microsoft.com/office/powerpoint/2010/main" val="210026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soon as he and his men relocated to a different place, rockets and fire opened on that spot where they were. That very spot was bombed and destroyed…now they are praying and asking the Lord to come into their lives."</a:t>
            </a:r>
          </a:p>
          <a:p>
            <a:pPr marL="0" indent="0">
              <a:buNone/>
            </a:pPr>
            <a:endParaRPr lang="en-US" sz="4000" dirty="0"/>
          </a:p>
        </p:txBody>
      </p:sp>
    </p:spTree>
    <p:extLst>
      <p:ext uri="{BB962C8B-B14F-4D97-AF65-F5344CB8AC3E}">
        <p14:creationId xmlns:p14="http://schemas.microsoft.com/office/powerpoint/2010/main" val="388225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BC3AE864-A921-4DBB-9F7E-0B3D86C6B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0"/>
            <a:ext cx="7743825" cy="5162550"/>
          </a:xfrm>
          <a:prstGeom prst="rect">
            <a:avLst/>
          </a:prstGeom>
        </p:spPr>
      </p:pic>
    </p:spTree>
    <p:extLst>
      <p:ext uri="{BB962C8B-B14F-4D97-AF65-F5344CB8AC3E}">
        <p14:creationId xmlns:p14="http://schemas.microsoft.com/office/powerpoint/2010/main" val="257505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6CD3E045-85F5-4A32-9509-83DD91759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9050"/>
            <a:ext cx="7743825" cy="5162550"/>
          </a:xfrm>
          <a:prstGeom prst="rect">
            <a:avLst/>
          </a:prstGeom>
        </p:spPr>
      </p:pic>
    </p:spTree>
    <p:extLst>
      <p:ext uri="{BB962C8B-B14F-4D97-AF65-F5344CB8AC3E}">
        <p14:creationId xmlns:p14="http://schemas.microsoft.com/office/powerpoint/2010/main" val="357254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318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We are in a war for truth.</a:t>
            </a:r>
          </a:p>
        </p:txBody>
      </p:sp>
    </p:spTree>
    <p:extLst>
      <p:ext uri="{BB962C8B-B14F-4D97-AF65-F5344CB8AC3E}">
        <p14:creationId xmlns:p14="http://schemas.microsoft.com/office/powerpoint/2010/main" val="347828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 59.14</a:t>
            </a:r>
            <a:r>
              <a:rPr lang="en-US" sz="4000" dirty="0"/>
              <a:t> And judgment is turned away backward, and justice stands afar off: for </a:t>
            </a:r>
            <a:r>
              <a:rPr lang="en-US" sz="4000" u="sng" dirty="0">
                <a:solidFill>
                  <a:srgbClr val="FFFF99"/>
                </a:solidFill>
              </a:rPr>
              <a:t>truth is fallen in the street</a:t>
            </a:r>
            <a:r>
              <a:rPr lang="en-US" sz="4000" dirty="0"/>
              <a:t>.</a:t>
            </a:r>
          </a:p>
        </p:txBody>
      </p:sp>
    </p:spTree>
    <p:extLst>
      <p:ext uri="{BB962C8B-B14F-4D97-AF65-F5344CB8AC3E}">
        <p14:creationId xmlns:p14="http://schemas.microsoft.com/office/powerpoint/2010/main" val="326235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effectLst/>
                <a:ea typeface="Times New Roman" panose="02020603050405020304" pitchFamily="18" charset="0"/>
                <a:cs typeface="Arial" panose="020B0604020202020204" pitchFamily="34" charset="0"/>
              </a:rPr>
              <a:t>I went to buy some camouflage trousers yesterday,</a:t>
            </a:r>
            <a:endParaRPr lang="en-US" sz="7200" dirty="0"/>
          </a:p>
        </p:txBody>
      </p:sp>
    </p:spTree>
    <p:extLst>
      <p:ext uri="{BB962C8B-B14F-4D97-AF65-F5344CB8AC3E}">
        <p14:creationId xmlns:p14="http://schemas.microsoft.com/office/powerpoint/2010/main" val="334165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6146" name="Picture 2" descr="From Not ing &#10;Hebrews 11 :3 ">
            <a:extLst>
              <a:ext uri="{FF2B5EF4-FFF2-40B4-BE49-F238E27FC236}">
                <a16:creationId xmlns:a16="http://schemas.microsoft.com/office/drawing/2014/main" id="{364B6CD3-22B9-4CDE-A99B-F8FEAFB7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3"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2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 11: 3</a:t>
            </a:r>
            <a:r>
              <a:rPr lang="en-US" sz="4000" dirty="0"/>
              <a:t>  By trusting, we understand that the universe was created through a spoken word of God, so that what is seen </a:t>
            </a:r>
            <a:r>
              <a:rPr lang="en-US" sz="4000" dirty="0">
                <a:solidFill>
                  <a:srgbClr val="FFFF99"/>
                </a:solidFill>
              </a:rPr>
              <a:t>did not come into being out of existing phenomena.</a:t>
            </a:r>
          </a:p>
        </p:txBody>
      </p:sp>
    </p:spTree>
    <p:extLst>
      <p:ext uri="{BB962C8B-B14F-4D97-AF65-F5344CB8AC3E}">
        <p14:creationId xmlns:p14="http://schemas.microsoft.com/office/powerpoint/2010/main" val="45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33.6</a:t>
            </a:r>
            <a:r>
              <a:rPr lang="en-US" sz="4000" dirty="0"/>
              <a:t> </a:t>
            </a:r>
            <a:r>
              <a:rPr lang="en-US" sz="4000" u="sng" dirty="0">
                <a:solidFill>
                  <a:srgbClr val="FFFF99"/>
                </a:solidFill>
              </a:rPr>
              <a:t>By the word of </a:t>
            </a:r>
            <a:r>
              <a:rPr lang="en-US" sz="4000" u="sng" cap="small" dirty="0" err="1">
                <a:solidFill>
                  <a:srgbClr val="FFFF99"/>
                </a:solidFill>
              </a:rPr>
              <a:t>Adoni</a:t>
            </a:r>
            <a:r>
              <a:rPr lang="en-US" sz="4000" u="sng" dirty="0">
                <a:solidFill>
                  <a:srgbClr val="FFFF99"/>
                </a:solidFill>
              </a:rPr>
              <a:t> </a:t>
            </a:r>
            <a:r>
              <a:rPr lang="en-US" sz="4000" dirty="0"/>
              <a:t>the heavens were made, and their whole host by a breath from his mouth.</a:t>
            </a:r>
          </a:p>
        </p:txBody>
      </p:sp>
    </p:spTree>
    <p:extLst>
      <p:ext uri="{BB962C8B-B14F-4D97-AF65-F5344CB8AC3E}">
        <p14:creationId xmlns:p14="http://schemas.microsoft.com/office/powerpoint/2010/main" val="9516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a:t>
            </a:r>
            <a:r>
              <a:rPr lang="en-US" sz="4000" baseline="30000" dirty="0" err="1"/>
              <a:t>Kefa</a:t>
            </a:r>
            <a:r>
              <a:rPr lang="en-US" sz="4000" baseline="30000" dirty="0"/>
              <a:t>/Peter 3.5</a:t>
            </a:r>
            <a:r>
              <a:rPr lang="en-US" sz="4000" dirty="0"/>
              <a:t> It was </a:t>
            </a:r>
            <a:r>
              <a:rPr lang="en-US" sz="4000" u="sng" dirty="0">
                <a:solidFill>
                  <a:srgbClr val="FFFF99"/>
                </a:solidFill>
              </a:rPr>
              <a:t>by God’s Word </a:t>
            </a:r>
            <a:r>
              <a:rPr lang="en-US" sz="4000" dirty="0"/>
              <a:t>that long ago there were heavens, and there was land which arose out of water and existed between the waters.</a:t>
            </a:r>
          </a:p>
        </p:txBody>
      </p:sp>
    </p:spTree>
    <p:extLst>
      <p:ext uri="{BB962C8B-B14F-4D97-AF65-F5344CB8AC3E}">
        <p14:creationId xmlns:p14="http://schemas.microsoft.com/office/powerpoint/2010/main" val="381524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a:t>
            </a:r>
            <a:r>
              <a:rPr lang="en-US" sz="4000" baseline="30000" dirty="0" err="1"/>
              <a:t>Kefa</a:t>
            </a:r>
            <a:r>
              <a:rPr lang="en-US" sz="4000" baseline="30000" dirty="0"/>
              <a:t>/Peter 3.7</a:t>
            </a:r>
            <a:r>
              <a:rPr lang="en-US" sz="4000" dirty="0"/>
              <a:t> It is by that same Word that the present heavens and earth, having been preserved, are being kept for fire </a:t>
            </a:r>
            <a:r>
              <a:rPr lang="en-US" sz="4000" u="sng" dirty="0">
                <a:solidFill>
                  <a:srgbClr val="FFFF99"/>
                </a:solidFill>
              </a:rPr>
              <a:t>until the Day of Judgment</a:t>
            </a:r>
            <a:r>
              <a:rPr lang="en-US" sz="4000" dirty="0"/>
              <a:t>, when ungodly people will be destroyed.</a:t>
            </a:r>
          </a:p>
        </p:txBody>
      </p:sp>
    </p:spTree>
    <p:extLst>
      <p:ext uri="{BB962C8B-B14F-4D97-AF65-F5344CB8AC3E}">
        <p14:creationId xmlns:p14="http://schemas.microsoft.com/office/powerpoint/2010/main" val="10778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David Stern: The Bible disagrees with the philosophy of materialism; that we only are physical beings. </a:t>
            </a:r>
            <a:endParaRPr lang="en-US" sz="6600" dirty="0"/>
          </a:p>
        </p:txBody>
      </p:sp>
    </p:spTree>
    <p:extLst>
      <p:ext uri="{BB962C8B-B14F-4D97-AF65-F5344CB8AC3E}">
        <p14:creationId xmlns:p14="http://schemas.microsoft.com/office/powerpoint/2010/main" val="362342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Incidentally, so does the “Big Bang” theory, which says that the entire universe began in an unimaginably great explosion some fifteen billion years ago, before which there was nothing (or, in terms of the theory itself, “before” which </a:t>
            </a:r>
            <a:r>
              <a:rPr lang="en-US" sz="3600" u="sng" dirty="0">
                <a:solidFill>
                  <a:srgbClr val="FFFF99"/>
                </a:solidFill>
              </a:rPr>
              <a:t>the concepts of time and matter are…undefined</a:t>
            </a:r>
            <a:r>
              <a:rPr lang="en-US" sz="3600" dirty="0"/>
              <a:t>). </a:t>
            </a:r>
            <a:endParaRPr lang="en-US" sz="6000" dirty="0"/>
          </a:p>
        </p:txBody>
      </p:sp>
    </p:spTree>
    <p:extLst>
      <p:ext uri="{BB962C8B-B14F-4D97-AF65-F5344CB8AC3E}">
        <p14:creationId xmlns:p14="http://schemas.microsoft.com/office/powerpoint/2010/main" val="84018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number of materialistic and atheistic scientists have confessed inability to cope emotionally and spiritually with these consequences of their own theory. ﻿</a:t>
            </a:r>
            <a:endParaRPr lang="en-US" sz="6600" dirty="0"/>
          </a:p>
        </p:txBody>
      </p:sp>
    </p:spTree>
    <p:extLst>
      <p:ext uri="{BB962C8B-B14F-4D97-AF65-F5344CB8AC3E}">
        <p14:creationId xmlns:p14="http://schemas.microsoft.com/office/powerpoint/2010/main" val="334132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2010 there was a decision by the Texas State Board of Education to require textbooks to present the weaknesses, as well as the strengths, of Darwin's theory.  Dr. Joseph A. Kuhn argued that the three </a:t>
            </a:r>
            <a:r>
              <a:rPr lang="en-US" sz="4000" dirty="0" err="1"/>
              <a:t>limitationsof</a:t>
            </a:r>
            <a:r>
              <a:rPr lang="en-US" sz="4000" dirty="0"/>
              <a:t> Darwin's theory:</a:t>
            </a:r>
          </a:p>
          <a:p>
            <a:pPr marL="0" indent="0">
              <a:buNone/>
            </a:pPr>
            <a:endParaRPr lang="en-US" sz="4000" dirty="0"/>
          </a:p>
        </p:txBody>
      </p:sp>
    </p:spTree>
    <p:extLst>
      <p:ext uri="{BB962C8B-B14F-4D97-AF65-F5344CB8AC3E}">
        <p14:creationId xmlns:p14="http://schemas.microsoft.com/office/powerpoint/2010/main" val="2437026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01638" indent="-401638">
              <a:buFont typeface="+mj-lt"/>
              <a:buAutoNum type="arabicPeriod"/>
            </a:pPr>
            <a:r>
              <a:rPr lang="en-US" sz="4000" dirty="0"/>
              <a:t>the origin of DNA, </a:t>
            </a:r>
          </a:p>
          <a:p>
            <a:pPr marL="401638" indent="-401638">
              <a:buFont typeface="+mj-lt"/>
              <a:buAutoNum type="arabicPeriod"/>
            </a:pPr>
            <a:r>
              <a:rPr lang="en-US" sz="4000" dirty="0"/>
              <a:t>the irreducible complexity of the cell, </a:t>
            </a:r>
          </a:p>
          <a:p>
            <a:pPr marL="401638" indent="-401638">
              <a:buFont typeface="+mj-lt"/>
              <a:buAutoNum type="arabicPeriod"/>
            </a:pPr>
            <a:r>
              <a:rPr lang="en-US" sz="4000" dirty="0"/>
              <a:t>and the paucity of transitional species. </a:t>
            </a:r>
          </a:p>
          <a:p>
            <a:pPr marL="0" indent="0">
              <a:buNone/>
            </a:pPr>
            <a:endParaRPr lang="en-US" sz="4000" dirty="0"/>
          </a:p>
        </p:txBody>
      </p:sp>
    </p:spTree>
    <p:extLst>
      <p:ext uri="{BB962C8B-B14F-4D97-AF65-F5344CB8AC3E}">
        <p14:creationId xmlns:p14="http://schemas.microsoft.com/office/powerpoint/2010/main" val="65991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effectLst/>
                <a:ea typeface="Times New Roman" panose="02020603050405020304" pitchFamily="18" charset="0"/>
                <a:cs typeface="Arial" panose="020B0604020202020204" pitchFamily="34" charset="0"/>
              </a:rPr>
              <a:t>I went to buy some camouflage trousers yesterday, but couldn't find any.</a:t>
            </a:r>
            <a:endParaRPr lang="en-US" sz="7200" dirty="0"/>
          </a:p>
        </p:txBody>
      </p:sp>
    </p:spTree>
    <p:extLst>
      <p:ext uri="{BB962C8B-B14F-4D97-AF65-F5344CB8AC3E}">
        <p14:creationId xmlns:p14="http://schemas.microsoft.com/office/powerpoint/2010/main" val="2655427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Because of these limitations, the author predicts a paradigm shift away from evolution to an alternative explanation.</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434714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What Sparked the Cambrian Explosion?">
            <a:extLst>
              <a:ext uri="{FF2B5EF4-FFF2-40B4-BE49-F238E27FC236}">
                <a16:creationId xmlns:a16="http://schemas.microsoft.com/office/drawing/2014/main" id="{B2B9D4DB-3A00-4847-8E94-65B56770B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52" y="-22160"/>
            <a:ext cx="7682695"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D9190F-CED2-4833-B069-E2B9099531AD}"/>
              </a:ext>
            </a:extLst>
          </p:cNvPr>
          <p:cNvSpPr txBox="1"/>
          <p:nvPr/>
        </p:nvSpPr>
        <p:spPr>
          <a:xfrm>
            <a:off x="4876800" y="0"/>
            <a:ext cx="3677289"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The Cambrian</a:t>
            </a:r>
          </a:p>
          <a:p>
            <a:pPr algn="l"/>
            <a:r>
              <a:rPr lang="en-US" dirty="0">
                <a:effectLst>
                  <a:outerShdw blurRad="38100" dist="38100" dir="2700000" algn="tl">
                    <a:srgbClr val="000000">
                      <a:alpha val="43137"/>
                    </a:srgbClr>
                  </a:outerShdw>
                </a:effectLst>
              </a:rPr>
              <a:t>Explosion</a:t>
            </a:r>
          </a:p>
        </p:txBody>
      </p:sp>
    </p:spTree>
    <p:extLst>
      <p:ext uri="{BB962C8B-B14F-4D97-AF65-F5344CB8AC3E}">
        <p14:creationId xmlns:p14="http://schemas.microsoft.com/office/powerpoint/2010/main" val="1556278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Cambrian explosion or The Biological Big Bang refers to an interval of time in the Cambrian Period when practically all major animal phyla started appearing in the fossil record.  </a:t>
            </a:r>
          </a:p>
          <a:p>
            <a:pPr marL="0" indent="0" algn="ctr">
              <a:buNone/>
            </a:pPr>
            <a:r>
              <a:rPr lang="en-US" sz="4000" dirty="0"/>
              <a:t>[No intermediate forms]</a:t>
            </a:r>
          </a:p>
        </p:txBody>
      </p:sp>
    </p:spTree>
    <p:extLst>
      <p:ext uri="{BB962C8B-B14F-4D97-AF65-F5344CB8AC3E}">
        <p14:creationId xmlns:p14="http://schemas.microsoft.com/office/powerpoint/2010/main" val="3088316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Before early Cambrian diversification, most organisms were relatively simple, composed of individual cells, or small multicellular organisms, occasionally organized into colonies. </a:t>
            </a:r>
          </a:p>
        </p:txBody>
      </p:sp>
    </p:spTree>
    <p:extLst>
      <p:ext uri="{BB962C8B-B14F-4D97-AF65-F5344CB8AC3E}">
        <p14:creationId xmlns:p14="http://schemas.microsoft.com/office/powerpoint/2010/main" val="1683126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the rate of diversification subsequently accelerated, the variety of life became much more complex, and began to resemble that of today. Almost all present-day animal phyla appeared during this period</a:t>
            </a:r>
          </a:p>
        </p:txBody>
      </p:sp>
    </p:spTree>
    <p:extLst>
      <p:ext uri="{BB962C8B-B14F-4D97-AF65-F5344CB8AC3E}">
        <p14:creationId xmlns:p14="http://schemas.microsoft.com/office/powerpoint/2010/main" val="1860440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343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April 8, 1966 Time Magazine cover asked, “Is God Dead?</a:t>
            </a:r>
          </a:p>
        </p:txBody>
      </p:sp>
      <p:pic>
        <p:nvPicPr>
          <p:cNvPr id="3" name="Picture 2">
            <a:extLst>
              <a:ext uri="{FF2B5EF4-FFF2-40B4-BE49-F238E27FC236}">
                <a16:creationId xmlns:a16="http://schemas.microsoft.com/office/drawing/2014/main" id="{87CA93CC-8C02-42BB-B316-3DFEAAF692C7}"/>
              </a:ext>
            </a:extLst>
          </p:cNvPr>
          <p:cNvPicPr>
            <a:picLocks noChangeAspect="1"/>
          </p:cNvPicPr>
          <p:nvPr/>
        </p:nvPicPr>
        <p:blipFill>
          <a:blip r:embed="rId3"/>
          <a:stretch>
            <a:fillRect/>
          </a:stretch>
        </p:blipFill>
        <p:spPr>
          <a:xfrm>
            <a:off x="5334000" y="15985"/>
            <a:ext cx="3656091" cy="5155241"/>
          </a:xfrm>
          <a:prstGeom prst="rect">
            <a:avLst/>
          </a:prstGeom>
        </p:spPr>
      </p:pic>
    </p:spTree>
    <p:extLst>
      <p:ext uri="{BB962C8B-B14F-4D97-AF65-F5344CB8AC3E}">
        <p14:creationId xmlns:p14="http://schemas.microsoft.com/office/powerpoint/2010/main" val="1764239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31B2C549-E664-4239-9C04-31C0E8C1ADBD}"/>
              </a:ext>
            </a:extLst>
          </p:cNvPr>
          <p:cNvPicPr>
            <a:picLocks noChangeAspect="1"/>
          </p:cNvPicPr>
          <p:nvPr/>
        </p:nvPicPr>
        <p:blipFill rotWithShape="1">
          <a:blip r:embed="rId3"/>
          <a:srcRect l="26407" r="13627"/>
          <a:stretch/>
        </p:blipFill>
        <p:spPr>
          <a:xfrm>
            <a:off x="4443549" y="38099"/>
            <a:ext cx="4648200" cy="5143500"/>
          </a:xfrm>
          <a:prstGeom prst="rect">
            <a:avLst/>
          </a:prstGeom>
        </p:spPr>
      </p:pic>
      <p:pic>
        <p:nvPicPr>
          <p:cNvPr id="5" name="Picture 2" descr="Coffee &amp; Danish with Eric">
            <a:extLst>
              <a:ext uri="{FF2B5EF4-FFF2-40B4-BE49-F238E27FC236}">
                <a16:creationId xmlns:a16="http://schemas.microsoft.com/office/drawing/2014/main" id="{0F7A83C8-CBB3-4A3A-A5EB-14FA956450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031" r="2964"/>
          <a:stretch/>
        </p:blipFill>
        <p:spPr bwMode="auto">
          <a:xfrm>
            <a:off x="1031966" y="3809"/>
            <a:ext cx="3429000" cy="507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467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257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Dennis Prager has this to say about </a:t>
            </a:r>
            <a:r>
              <a:rPr lang="en-US" sz="4000" i="1" dirty="0"/>
              <a:t>Is Atheism Dead?</a:t>
            </a:r>
            <a:r>
              <a:rPr lang="en-US" sz="4000" dirty="0"/>
              <a:t> This latest book features Metaxas versus atheism, and it's not a fair fight. </a:t>
            </a:r>
            <a:endParaRPr lang="en-US" sz="6000" dirty="0"/>
          </a:p>
        </p:txBody>
      </p:sp>
      <p:pic>
        <p:nvPicPr>
          <p:cNvPr id="3" name="Picture 2">
            <a:extLst>
              <a:ext uri="{FF2B5EF4-FFF2-40B4-BE49-F238E27FC236}">
                <a16:creationId xmlns:a16="http://schemas.microsoft.com/office/drawing/2014/main" id="{BBDADB93-27A6-4100-9EBD-BA7C006CC3D2}"/>
              </a:ext>
            </a:extLst>
          </p:cNvPr>
          <p:cNvPicPr>
            <a:picLocks noChangeAspect="1"/>
          </p:cNvPicPr>
          <p:nvPr/>
        </p:nvPicPr>
        <p:blipFill>
          <a:blip r:embed="rId3"/>
          <a:stretch>
            <a:fillRect/>
          </a:stretch>
        </p:blipFill>
        <p:spPr>
          <a:xfrm>
            <a:off x="5562600" y="8110"/>
            <a:ext cx="3435257" cy="5143500"/>
          </a:xfrm>
          <a:prstGeom prst="rect">
            <a:avLst/>
          </a:prstGeom>
        </p:spPr>
      </p:pic>
    </p:spTree>
    <p:extLst>
      <p:ext uri="{BB962C8B-B14F-4D97-AF65-F5344CB8AC3E}">
        <p14:creationId xmlns:p14="http://schemas.microsoft.com/office/powerpoint/2010/main" val="968435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Hugh Ross</a:t>
            </a:r>
          </a:p>
          <a:p>
            <a:pPr marL="0" indent="0">
              <a:buNone/>
            </a:pPr>
            <a:r>
              <a:rPr lang="en-US" sz="4000" dirty="0"/>
              <a:t>Reasons.org</a:t>
            </a:r>
          </a:p>
          <a:p>
            <a:pPr marL="0" indent="0">
              <a:buNone/>
            </a:pPr>
            <a:r>
              <a:rPr lang="en-US" sz="4000" dirty="0"/>
              <a:t>How many people are familiar with the concept of the fine-tuned universe?</a:t>
            </a:r>
          </a:p>
        </p:txBody>
      </p:sp>
    </p:spTree>
    <p:extLst>
      <p:ext uri="{BB962C8B-B14F-4D97-AF65-F5344CB8AC3E}">
        <p14:creationId xmlns:p14="http://schemas.microsoft.com/office/powerpoint/2010/main" val="3506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Earth’s gravity were stronger, our atmosphere would contain too much methane and ammonia. If our planet’s gravity were weaker, Earth wouldn’t be able to retain enough atmosphere, particularly water. </a:t>
            </a:r>
          </a:p>
        </p:txBody>
      </p:sp>
    </p:spTree>
    <p:extLst>
      <p:ext uri="{BB962C8B-B14F-4D97-AF65-F5344CB8AC3E}">
        <p14:creationId xmlns:p14="http://schemas.microsoft.com/office/powerpoint/2010/main" val="323637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effectLst/>
                <a:ea typeface="Times New Roman" panose="02020603050405020304" pitchFamily="18" charset="0"/>
                <a:cs typeface="Arial" panose="020B0604020202020204" pitchFamily="34" charset="0"/>
              </a:rPr>
              <a:t>What do you call a bee that can’t make up its mind? </a:t>
            </a:r>
            <a:endParaRPr lang="en-US" sz="7200" dirty="0"/>
          </a:p>
        </p:txBody>
      </p:sp>
    </p:spTree>
    <p:extLst>
      <p:ext uri="{BB962C8B-B14F-4D97-AF65-F5344CB8AC3E}">
        <p14:creationId xmlns:p14="http://schemas.microsoft.com/office/powerpoint/2010/main" val="3676190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it is, Earth’s atmosphere has a finely calibrated ratio of oxygen to nitrogen—just enough carbon dioxide and adequate water vapor levels to promote advanced life, allow photosynthesis (without an excessive greenhouse effect), and to allow for sufficient rainfall.</a:t>
            </a:r>
          </a:p>
        </p:txBody>
      </p:sp>
    </p:spTree>
    <p:extLst>
      <p:ext uri="{BB962C8B-B14F-4D97-AF65-F5344CB8AC3E}">
        <p14:creationId xmlns:p14="http://schemas.microsoft.com/office/powerpoint/2010/main" val="3690255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If the earth were a little bit smaller, it wouldn't be strong enough to give us the magnetosphere to protect us from Cosmic rays.</a:t>
            </a:r>
            <a:endParaRPr lang="en-US" sz="5400" dirty="0"/>
          </a:p>
        </p:txBody>
      </p:sp>
    </p:spTree>
    <p:extLst>
      <p:ext uri="{BB962C8B-B14F-4D97-AF65-F5344CB8AC3E}">
        <p14:creationId xmlns:p14="http://schemas.microsoft.com/office/powerpoint/2010/main" val="3930041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2290" name="Picture 2" descr="GCS Chapter 02 Illustration 04">
            <a:extLst>
              <a:ext uri="{FF2B5EF4-FFF2-40B4-BE49-F238E27FC236}">
                <a16:creationId xmlns:a16="http://schemas.microsoft.com/office/drawing/2014/main" id="{81B3E916-2F6C-4C37-9412-FD142D68D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76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5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all watched Star Trek. You just assume anything could be anything. We could have a planet a billion times, bigger billion times, what does it matter? Well, science has discovered, fairly recently, again, this is the irony. </a:t>
            </a:r>
          </a:p>
        </p:txBody>
      </p:sp>
    </p:spTree>
    <p:extLst>
      <p:ext uri="{BB962C8B-B14F-4D97-AF65-F5344CB8AC3E}">
        <p14:creationId xmlns:p14="http://schemas.microsoft.com/office/powerpoint/2010/main" val="688763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Because remember, there was a narrative that science is at odds with faith, mostly since Darwin, but in the last 150 years. Science has discovered that every single thing has to be the way it is.</a:t>
            </a:r>
          </a:p>
        </p:txBody>
      </p:sp>
    </p:spTree>
    <p:extLst>
      <p:ext uri="{BB962C8B-B14F-4D97-AF65-F5344CB8AC3E}">
        <p14:creationId xmlns:p14="http://schemas.microsoft.com/office/powerpoint/2010/main" val="549292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1961, physicist Robert H. </a:t>
            </a:r>
            <a:r>
              <a:rPr lang="en-US" sz="4000" dirty="0" err="1"/>
              <a:t>Dicke</a:t>
            </a:r>
            <a:r>
              <a:rPr lang="en-US" sz="4000" dirty="0"/>
              <a:t> claimed that certain forces in physics, such as </a:t>
            </a:r>
            <a:r>
              <a:rPr lang="en-US" sz="4000" u="sng" dirty="0">
                <a:solidFill>
                  <a:srgbClr val="FFFF99"/>
                </a:solidFill>
              </a:rPr>
              <a:t>gravity and electromagnetism</a:t>
            </a:r>
            <a:r>
              <a:rPr lang="en-US" sz="4000" dirty="0"/>
              <a:t>, must be perfectly fine-tuned for life to exist in the universe.</a:t>
            </a:r>
          </a:p>
        </p:txBody>
      </p:sp>
    </p:spTree>
    <p:extLst>
      <p:ext uri="{BB962C8B-B14F-4D97-AF65-F5344CB8AC3E}">
        <p14:creationId xmlns:p14="http://schemas.microsoft.com/office/powerpoint/2010/main" val="3197635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09550" y="114299"/>
            <a:ext cx="527412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Fred Hoyle also argued for a fine-tuned universe in his 1984 book The Intelligent Universe. "The list of apparent accidents of a non-biological nature without which carbon-based and hence human life could not exist, is large and impressive",</a:t>
            </a:r>
          </a:p>
        </p:txBody>
      </p:sp>
      <p:pic>
        <p:nvPicPr>
          <p:cNvPr id="10242" name="Picture 2">
            <a:extLst>
              <a:ext uri="{FF2B5EF4-FFF2-40B4-BE49-F238E27FC236}">
                <a16:creationId xmlns:a16="http://schemas.microsoft.com/office/drawing/2014/main" id="{621B6F54-6138-4917-8335-A86BE2C7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679" y="0"/>
            <a:ext cx="36385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91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8"/>
            <a:ext cx="526176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As Stephen Hawking has noted, "The laws of science, as we know them at present, contain many fundamental numbers, like the size of the electric charge of the electron and the ratio of the masses of the proton and the electron… these numbers seem to have been very finely adjusted to make possible the development of life.</a:t>
            </a:r>
          </a:p>
        </p:txBody>
      </p:sp>
      <p:pic>
        <p:nvPicPr>
          <p:cNvPr id="11268" name="Picture 4">
            <a:extLst>
              <a:ext uri="{FF2B5EF4-FFF2-40B4-BE49-F238E27FC236}">
                <a16:creationId xmlns:a16="http://schemas.microsoft.com/office/drawing/2014/main" id="{4DAFACF5-8F30-4D07-8B66-C603514EE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4385"/>
            <a:ext cx="33337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42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Martin Rees formulates the fine-tuning of the universe in terms of the six dimensionless physical constants. </a:t>
            </a:r>
          </a:p>
        </p:txBody>
      </p:sp>
    </p:spTree>
    <p:extLst>
      <p:ext uri="{BB962C8B-B14F-4D97-AF65-F5344CB8AC3E}">
        <p14:creationId xmlns:p14="http://schemas.microsoft.com/office/powerpoint/2010/main" val="3919301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 the ratio of the electromagnetic force to the gravitational force between a pair of protons, is approximately 10</a:t>
            </a:r>
            <a:r>
              <a:rPr lang="en-US" sz="4000" baseline="30000" dirty="0"/>
              <a:t>36</a:t>
            </a:r>
            <a:r>
              <a:rPr lang="en-US" sz="4000" dirty="0"/>
              <a:t>. According to Rees, if it were significantly smaller, only a small and short-lived universe could exist</a:t>
            </a:r>
          </a:p>
        </p:txBody>
      </p:sp>
    </p:spTree>
    <p:extLst>
      <p:ext uri="{BB962C8B-B14F-4D97-AF65-F5344CB8AC3E}">
        <p14:creationId xmlns:p14="http://schemas.microsoft.com/office/powerpoint/2010/main" val="260104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effectLst/>
                <a:ea typeface="Times New Roman" panose="02020603050405020304" pitchFamily="18" charset="0"/>
                <a:cs typeface="Arial" panose="020B0604020202020204" pitchFamily="34" charset="0"/>
              </a:rPr>
              <a:t>What do you call a bee that can’t make up its mind? A </a:t>
            </a:r>
            <a:r>
              <a:rPr lang="en-US" sz="4000">
                <a:effectLst/>
                <a:ea typeface="Times New Roman" panose="02020603050405020304" pitchFamily="18" charset="0"/>
                <a:cs typeface="Arial" panose="020B0604020202020204" pitchFamily="34" charset="0"/>
              </a:rPr>
              <a:t>maybe.</a:t>
            </a:r>
            <a:endParaRPr lang="en-US" sz="7200" dirty="0"/>
          </a:p>
        </p:txBody>
      </p:sp>
    </p:spTree>
    <p:extLst>
      <p:ext uri="{BB962C8B-B14F-4D97-AF65-F5344CB8AC3E}">
        <p14:creationId xmlns:p14="http://schemas.microsoft.com/office/powerpoint/2010/main" val="2712425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If, for example, the strong nuclear force were 2% stronger than it is (i.e. if the coupling constant representing its strength were 2% larger) while the other constants were left unchanged, diprotons would be stable; according to Davies, hydrogen would fuse into them instead of deuterium and helium</a:t>
            </a:r>
          </a:p>
        </p:txBody>
      </p:sp>
    </p:spTree>
    <p:extLst>
      <p:ext uri="{BB962C8B-B14F-4D97-AF65-F5344CB8AC3E}">
        <p14:creationId xmlns:p14="http://schemas.microsoft.com/office/powerpoint/2010/main" val="3318124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5602" name="Picture 2" descr="Origin of life: Glass flask was catalyst in famous Miller-Urey experiment |  New Scientist">
            <a:extLst>
              <a:ext uri="{FF2B5EF4-FFF2-40B4-BE49-F238E27FC236}">
                <a16:creationId xmlns:a16="http://schemas.microsoft.com/office/drawing/2014/main" id="{3A1E6EDE-9664-4194-A634-CFC055B21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49" y="0"/>
            <a:ext cx="772930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8A3F48-7A4E-49A9-9569-6778D78C892C}"/>
              </a:ext>
            </a:extLst>
          </p:cNvPr>
          <p:cNvSpPr txBox="1"/>
          <p:nvPr/>
        </p:nvSpPr>
        <p:spPr>
          <a:xfrm>
            <a:off x="593434" y="285749"/>
            <a:ext cx="2858090" cy="707886"/>
          </a:xfrm>
          <a:prstGeom prst="rect">
            <a:avLst/>
          </a:prstGeom>
          <a:noFill/>
        </p:spPr>
        <p:txBody>
          <a:bodyPr wrap="none" rtlCol="0">
            <a:spAutoFit/>
          </a:bodyPr>
          <a:lstStyle/>
          <a:p>
            <a:pPr algn="l"/>
            <a:r>
              <a:rPr lang="en-US" dirty="0">
                <a:solidFill>
                  <a:srgbClr val="FFFF00"/>
                </a:solidFill>
                <a:effectLst>
                  <a:outerShdw blurRad="38100" dist="38100" dir="2700000" algn="tl">
                    <a:srgbClr val="000000">
                      <a:alpha val="43137"/>
                    </a:srgbClr>
                  </a:outerShdw>
                </a:effectLst>
              </a:rPr>
              <a:t>Miller</a:t>
            </a:r>
            <a:r>
              <a:rPr lang="en-US" dirty="0">
                <a:solidFill>
                  <a:schemeClr val="tx1"/>
                </a:solidFill>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Urey</a:t>
            </a:r>
          </a:p>
        </p:txBody>
      </p:sp>
    </p:spTree>
    <p:extLst>
      <p:ext uri="{BB962C8B-B14F-4D97-AF65-F5344CB8AC3E}">
        <p14:creationId xmlns:p14="http://schemas.microsoft.com/office/powerpoint/2010/main" val="828953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09806" y="342434"/>
            <a:ext cx="8505593" cy="4591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4340" name="Picture 4" descr="In-Class Activity 1- Miller-Urey Experiment">
            <a:extLst>
              <a:ext uri="{FF2B5EF4-FFF2-40B4-BE49-F238E27FC236}">
                <a16:creationId xmlns:a16="http://schemas.microsoft.com/office/drawing/2014/main" id="{506C3126-46C2-4F3A-821C-F80E417E4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 y="133349"/>
            <a:ext cx="9136565" cy="4880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EC6A8F-848F-4377-B92C-4821A8829B3D}"/>
              </a:ext>
            </a:extLst>
          </p:cNvPr>
          <p:cNvSpPr txBox="1"/>
          <p:nvPr/>
        </p:nvSpPr>
        <p:spPr>
          <a:xfrm>
            <a:off x="-19050" y="157955"/>
            <a:ext cx="3128100" cy="1384995"/>
          </a:xfrm>
          <a:prstGeom prst="rect">
            <a:avLst/>
          </a:prstGeom>
          <a:noFill/>
          <a:ln w="79375">
            <a:solidFill>
              <a:srgbClr val="FFC000"/>
            </a:solidFill>
          </a:ln>
        </p:spPr>
        <p:txBody>
          <a:bodyPr wrap="none" rtlCol="0">
            <a:spAutoFit/>
          </a:bodyPr>
          <a:lstStyle/>
          <a:p>
            <a:pPr algn="l"/>
            <a:r>
              <a:rPr lang="en-US" sz="2800" dirty="0">
                <a:solidFill>
                  <a:schemeClr val="tx1"/>
                </a:solidFill>
              </a:rPr>
              <a:t>water, ammonia, </a:t>
            </a:r>
          </a:p>
          <a:p>
            <a:pPr algn="l"/>
            <a:r>
              <a:rPr lang="en-US" sz="2800" dirty="0">
                <a:solidFill>
                  <a:schemeClr val="tx1"/>
                </a:solidFill>
              </a:rPr>
              <a:t>hydrogen and </a:t>
            </a:r>
          </a:p>
          <a:p>
            <a:pPr algn="l"/>
            <a:r>
              <a:rPr lang="en-US" sz="2800" dirty="0">
                <a:solidFill>
                  <a:schemeClr val="tx1"/>
                </a:solidFill>
              </a:rPr>
              <a:t>methane</a:t>
            </a:r>
          </a:p>
        </p:txBody>
      </p:sp>
      <p:cxnSp>
        <p:nvCxnSpPr>
          <p:cNvPr id="5" name="Straight Arrow Connector 4">
            <a:extLst>
              <a:ext uri="{FF2B5EF4-FFF2-40B4-BE49-F238E27FC236}">
                <a16:creationId xmlns:a16="http://schemas.microsoft.com/office/drawing/2014/main" id="{6E64D41C-5EA1-4A8A-A54B-685AF0EB6AC4}"/>
              </a:ext>
            </a:extLst>
          </p:cNvPr>
          <p:cNvCxnSpPr/>
          <p:nvPr/>
        </p:nvCxnSpPr>
        <p:spPr bwMode="auto">
          <a:xfrm>
            <a:off x="1176618" y="1510905"/>
            <a:ext cx="1414182" cy="2089646"/>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3951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influential Miller-Urey experiment showed that with just water, ammonia, hydrogen and methane – and electric sparks to mimic lightning – you could form several of the protein precursors necessary for life on Earth. Stanley Miller and Harold Urey's aim was to recreate the chemical conditions of early Earth.</a:t>
            </a:r>
          </a:p>
        </p:txBody>
      </p:sp>
    </p:spTree>
    <p:extLst>
      <p:ext uri="{BB962C8B-B14F-4D97-AF65-F5344CB8AC3E}">
        <p14:creationId xmlns:p14="http://schemas.microsoft.com/office/powerpoint/2010/main" val="2386000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famous Miller-Urey experiment 1952, published in '53, that was the beginning, and it's only a matter of time before we find out how the amino acids become proteins and how we get carbohydrates and then we get single cells.</a:t>
            </a:r>
          </a:p>
        </p:txBody>
      </p:sp>
    </p:spTree>
    <p:extLst>
      <p:ext uri="{BB962C8B-B14F-4D97-AF65-F5344CB8AC3E}">
        <p14:creationId xmlns:p14="http://schemas.microsoft.com/office/powerpoint/2010/main" val="3544971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James Tour. He's a nano scientist, probably the top nano scientist on planet Earth, Jewish, believer in Messiah, wonderfully brilliant.</a:t>
            </a:r>
          </a:p>
          <a:p>
            <a:pPr marL="0" indent="0">
              <a:buNone/>
            </a:pPr>
            <a:r>
              <a:rPr lang="en-US" sz="2400" dirty="0"/>
              <a:t>https://www.oneforisrael.org</a:t>
            </a:r>
            <a:endParaRPr lang="en-US" sz="4000" dirty="0"/>
          </a:p>
        </p:txBody>
      </p:sp>
    </p:spTree>
    <p:extLst>
      <p:ext uri="{BB962C8B-B14F-4D97-AF65-F5344CB8AC3E}">
        <p14:creationId xmlns:p14="http://schemas.microsoft.com/office/powerpoint/2010/main" val="317359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8" name="Picture 4" descr="James Tour: The Origin of Life Has Not Been Explained - Science Uprising  Expert Interview - YouTube">
            <a:extLst>
              <a:ext uri="{FF2B5EF4-FFF2-40B4-BE49-F238E27FC236}">
                <a16:creationId xmlns:a16="http://schemas.microsoft.com/office/drawing/2014/main" id="{41E9F193-999A-425E-A34C-786F6EF1B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02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Jim Tour, the genius nano scientist, says to me [Eric Metaxas], "That was seven decades ago. We have not moved that ball forward one millimeter." </a:t>
            </a:r>
          </a:p>
        </p:txBody>
      </p:sp>
    </p:spTree>
    <p:extLst>
      <p:ext uri="{BB962C8B-B14F-4D97-AF65-F5344CB8AC3E}">
        <p14:creationId xmlns:p14="http://schemas.microsoft.com/office/powerpoint/2010/main" val="613312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8434" name="Picture 2" descr="The Origin of Life Has Not Been Explained – Krisis &amp; Praxis">
            <a:extLst>
              <a:ext uri="{FF2B5EF4-FFF2-40B4-BE49-F238E27FC236}">
                <a16:creationId xmlns:a16="http://schemas.microsoft.com/office/drawing/2014/main" id="{9F8C0669-5516-4E5A-BDF0-68E2B3082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0"/>
            <a:ext cx="69691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54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And it's like discovering a bit of plastic and saying, "Any day now we're going to have a flat screen TV, just wait</a:t>
            </a:r>
            <a:endParaRPr lang="en-US" sz="4000" dirty="0"/>
          </a:p>
        </p:txBody>
      </p:sp>
    </p:spTree>
    <p:extLst>
      <p:ext uri="{BB962C8B-B14F-4D97-AF65-F5344CB8AC3E}">
        <p14:creationId xmlns:p14="http://schemas.microsoft.com/office/powerpoint/2010/main" val="375712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ea typeface="Times New Roman" panose="02020603050405020304" pitchFamily="18" charset="0"/>
                <a:cs typeface="Arial" panose="020B0604020202020204" pitchFamily="34" charset="0"/>
              </a:rPr>
              <a:t>I tried to sue the airline for losing my luggage. </a:t>
            </a:r>
            <a:endParaRPr lang="en-US" sz="7200" dirty="0"/>
          </a:p>
        </p:txBody>
      </p:sp>
    </p:spTree>
    <p:extLst>
      <p:ext uri="{BB962C8B-B14F-4D97-AF65-F5344CB8AC3E}">
        <p14:creationId xmlns:p14="http://schemas.microsoft.com/office/powerpoint/2010/main" val="2049987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2530" name="Picture 2" descr="Jupiter 101 | National Geographic - YouTube">
            <a:extLst>
              <a:ext uri="{FF2B5EF4-FFF2-40B4-BE49-F238E27FC236}">
                <a16:creationId xmlns:a16="http://schemas.microsoft.com/office/drawing/2014/main" id="{3DEAB0C4-678D-40F6-AD46-50AF4B6EC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33" r="20833"/>
          <a:stretch/>
        </p:blipFill>
        <p:spPr bwMode="auto">
          <a:xfrm>
            <a:off x="1905000" y="0"/>
            <a:ext cx="533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7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Science now tells us that if Jupiter weren't there with its tremendous size and tremendous gravity, we wouldn't be here. Why? </a:t>
            </a:r>
          </a:p>
        </p:txBody>
      </p:sp>
    </p:spTree>
    <p:extLst>
      <p:ext uri="{BB962C8B-B14F-4D97-AF65-F5344CB8AC3E}">
        <p14:creationId xmlns:p14="http://schemas.microsoft.com/office/powerpoint/2010/main" val="1374392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Because it has so much gravity that it pulls away the asteroids and the meteorites and the comets sufficiently that we are not bombarded with them every day. Asteroids, we're hit by them all the time, but they're fairly small and it's fairly rare. </a:t>
            </a:r>
          </a:p>
        </p:txBody>
      </p:sp>
    </p:spTree>
    <p:extLst>
      <p:ext uri="{BB962C8B-B14F-4D97-AF65-F5344CB8AC3E}">
        <p14:creationId xmlns:p14="http://schemas.microsoft.com/office/powerpoint/2010/main" val="189059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But one of them hit Tunguska, Siberia, 1908, it was ~180 feet. And it instantly flattened 80 million trees instantly with the explosive power of 1000 Hiroshima bombs. </a:t>
            </a:r>
          </a:p>
        </p:txBody>
      </p:sp>
    </p:spTree>
    <p:extLst>
      <p:ext uri="{BB962C8B-B14F-4D97-AF65-F5344CB8AC3E}">
        <p14:creationId xmlns:p14="http://schemas.microsoft.com/office/powerpoint/2010/main" val="3462851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2886"/>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7412" name="Picture 4" descr="Tunguska: The day the sky exploded | New Scientist">
            <a:extLst>
              <a:ext uri="{FF2B5EF4-FFF2-40B4-BE49-F238E27FC236}">
                <a16:creationId xmlns:a16="http://schemas.microsoft.com/office/drawing/2014/main" id="{08D03571-EAA9-43ED-BB6A-B74A94018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3105150"/>
            <a:ext cx="86106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flattened 80 million trees instantly with the explosive power of 1000 Hiroshima bombs.</a:t>
            </a:r>
          </a:p>
        </p:txBody>
      </p:sp>
      <p:pic>
        <p:nvPicPr>
          <p:cNvPr id="15362" name="Picture 2" descr="Tunguska Eyewitnesses Describe What It's Like To Live Through A Meteor  Strike">
            <a:extLst>
              <a:ext uri="{FF2B5EF4-FFF2-40B4-BE49-F238E27FC236}">
                <a16:creationId xmlns:a16="http://schemas.microsoft.com/office/drawing/2014/main" id="{64F256BC-2543-43CF-B6B9-23197398D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28525"/>
            <a:ext cx="5196603"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lection Day Asteroid: Is an Asteroid Really Hitting Earth Nov 2?">
            <a:extLst>
              <a:ext uri="{FF2B5EF4-FFF2-40B4-BE49-F238E27FC236}">
                <a16:creationId xmlns:a16="http://schemas.microsoft.com/office/drawing/2014/main" id="{D5FD9078-784A-4A86-BBF0-85E010003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371"/>
            <a:ext cx="39846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12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there's no God, and you evolved out of the primordial soup, your life has no more value than a cockroach or a rat or a rock. And you understand that, right? And they'd say, “Well, I create my own meaning.”</a:t>
            </a:r>
          </a:p>
        </p:txBody>
      </p:sp>
    </p:spTree>
    <p:extLst>
      <p:ext uri="{BB962C8B-B14F-4D97-AF65-F5344CB8AC3E}">
        <p14:creationId xmlns:p14="http://schemas.microsoft.com/office/powerpoint/2010/main" val="611049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So even people who say there's no God, they almost never follow it to the end because it would mean there's literally no meaning in the universe. In other words, if there's no God, and we all evolved out of the primordial soup, out of nothing, by random chance, it literally would mean what is ultimately incomprehensible to us.</a:t>
            </a:r>
          </a:p>
        </p:txBody>
      </p:sp>
    </p:spTree>
    <p:extLst>
      <p:ext uri="{BB962C8B-B14F-4D97-AF65-F5344CB8AC3E}">
        <p14:creationId xmlns:p14="http://schemas.microsoft.com/office/powerpoint/2010/main" val="1780965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love you have for your parents and your children and your spouse, that's not transcendent, that's just chemicals. So materialists don't talk about it. </a:t>
            </a:r>
          </a:p>
        </p:txBody>
      </p:sp>
    </p:spTree>
    <p:extLst>
      <p:ext uri="{BB962C8B-B14F-4D97-AF65-F5344CB8AC3E}">
        <p14:creationId xmlns:p14="http://schemas.microsoft.com/office/powerpoint/2010/main" val="2947418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18464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effectLst/>
                <a:ea typeface="Times New Roman" panose="02020603050405020304" pitchFamily="18" charset="0"/>
                <a:cs typeface="Arial" panose="020B0604020202020204" pitchFamily="34" charset="0"/>
              </a:rPr>
              <a:t>I </a:t>
            </a:r>
            <a:r>
              <a:rPr lang="en-US" sz="4000" dirty="0">
                <a:effectLst/>
                <a:ea typeface="Times New Roman" panose="02020603050405020304" pitchFamily="18" charset="0"/>
                <a:cs typeface="Arial" panose="020B0604020202020204" pitchFamily="34" charset="0"/>
              </a:rPr>
              <a:t>tried to sue the airline for losing my luggage. I lost my case. </a:t>
            </a:r>
            <a:endParaRPr lang="en-US" sz="7200" dirty="0"/>
          </a:p>
        </p:txBody>
      </p:sp>
    </p:spTree>
    <p:extLst>
      <p:ext uri="{BB962C8B-B14F-4D97-AF65-F5344CB8AC3E}">
        <p14:creationId xmlns:p14="http://schemas.microsoft.com/office/powerpoint/2010/main" val="893212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Another example</a:t>
            </a:r>
          </a:p>
        </p:txBody>
      </p:sp>
    </p:spTree>
    <p:extLst>
      <p:ext uri="{BB962C8B-B14F-4D97-AF65-F5344CB8AC3E}">
        <p14:creationId xmlns:p14="http://schemas.microsoft.com/office/powerpoint/2010/main" val="3212639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6626" name="Picture 2" descr="Just a flesh wound - Chicago Tribune">
            <a:extLst>
              <a:ext uri="{FF2B5EF4-FFF2-40B4-BE49-F238E27FC236}">
                <a16:creationId xmlns:a16="http://schemas.microsoft.com/office/drawing/2014/main" id="{BDC642B7-0B9A-408D-84DA-7F966AB5C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0"/>
            <a:ext cx="7974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31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It requires a sequential chain reaction of enzymes to bind up a wound when the skin is cut. Each one has a special duty but, if just one is removed, healing will not work. And yet it clots only the wounded area rather than the heart or brain, which would be fatal.</a:t>
            </a:r>
          </a:p>
        </p:txBody>
      </p:sp>
    </p:spTree>
    <p:extLst>
      <p:ext uri="{BB962C8B-B14F-4D97-AF65-F5344CB8AC3E}">
        <p14:creationId xmlns:p14="http://schemas.microsoft.com/office/powerpoint/2010/main" val="3123732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Microbiologist Dr Michael </a:t>
            </a:r>
            <a:r>
              <a:rPr lang="en-US" sz="4000" dirty="0" err="1"/>
              <a:t>Behe</a:t>
            </a:r>
            <a:r>
              <a:rPr lang="en-US" sz="4000" dirty="0"/>
              <a:t>, that there was no way it could have come about through evolution.</a:t>
            </a:r>
          </a:p>
          <a:p>
            <a:pPr marL="0" indent="0">
              <a:buNone/>
            </a:pPr>
            <a:endParaRPr lang="en-US" sz="4000" dirty="0"/>
          </a:p>
        </p:txBody>
      </p:sp>
    </p:spTree>
    <p:extLst>
      <p:ext uri="{BB962C8B-B14F-4D97-AF65-F5344CB8AC3E}">
        <p14:creationId xmlns:p14="http://schemas.microsoft.com/office/powerpoint/2010/main" val="3369982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200" dirty="0"/>
              <a:t>Evolution is the gradual increase of genetic information over time. But if all the enzymes are not present from day one, the blood cannot function and life cannot exist. Evolutionary theory provides no satisfactory evidence for how blood came about. It cannot possibly have evolved, so must have been created by a super-intelligent mind. This is why the Bible says that ‘life is in the blood’ (Lev 17:11).</a:t>
            </a:r>
          </a:p>
        </p:txBody>
      </p:sp>
    </p:spTree>
    <p:extLst>
      <p:ext uri="{BB962C8B-B14F-4D97-AF65-F5344CB8AC3E}">
        <p14:creationId xmlns:p14="http://schemas.microsoft.com/office/powerpoint/2010/main" val="3892815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Another example</a:t>
            </a:r>
          </a:p>
        </p:txBody>
      </p:sp>
    </p:spTree>
    <p:extLst>
      <p:ext uri="{BB962C8B-B14F-4D97-AF65-F5344CB8AC3E}">
        <p14:creationId xmlns:p14="http://schemas.microsoft.com/office/powerpoint/2010/main" val="3963709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Dr. Steven Collins </a:t>
            </a:r>
            <a:r>
              <a:rPr lang="en-US" sz="4000" dirty="0" err="1"/>
              <a:t>ia</a:t>
            </a:r>
            <a:r>
              <a:rPr lang="en-US" sz="4000" dirty="0"/>
              <a:t> the archeologist who discovered biblical Sodom.</a:t>
            </a:r>
          </a:p>
        </p:txBody>
      </p:sp>
    </p:spTree>
    <p:extLst>
      <p:ext uri="{BB962C8B-B14F-4D97-AF65-F5344CB8AC3E}">
        <p14:creationId xmlns:p14="http://schemas.microsoft.com/office/powerpoint/2010/main" val="3390643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3554" name="Picture 2" descr="The Search for Sodom – Ritmeyer Archaeological Design">
            <a:extLst>
              <a:ext uri="{FF2B5EF4-FFF2-40B4-BE49-F238E27FC236}">
                <a16:creationId xmlns:a16="http://schemas.microsoft.com/office/drawing/2014/main" id="{0772EA64-75DB-4F2E-972D-25481B495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14" y="6998"/>
            <a:ext cx="6799972" cy="5140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4E589C-D031-4FB5-ACF2-6CCE396A9AC5}"/>
              </a:ext>
            </a:extLst>
          </p:cNvPr>
          <p:cNvSpPr txBox="1"/>
          <p:nvPr/>
        </p:nvSpPr>
        <p:spPr>
          <a:xfrm>
            <a:off x="-76200" y="2132376"/>
            <a:ext cx="11296949" cy="1938992"/>
          </a:xfrm>
          <a:prstGeom prst="rect">
            <a:avLst/>
          </a:prstGeom>
          <a:noFill/>
        </p:spPr>
        <p:txBody>
          <a:bodyPr wrap="square" rtlCol="0">
            <a:spAutoFit/>
          </a:bodyPr>
          <a:lstStyle/>
          <a:p>
            <a:pPr algn="l"/>
            <a:r>
              <a:rPr lang="en-US" b="0" dirty="0">
                <a:effectLst>
                  <a:outerShdw blurRad="38100" dist="38100" dir="2700000" algn="tl">
                    <a:srgbClr val="000000">
                      <a:alpha val="43137"/>
                    </a:srgbClr>
                  </a:outerShdw>
                </a:effectLst>
              </a:rPr>
              <a:t>Dr. Steven Collins</a:t>
            </a:r>
          </a:p>
          <a:p>
            <a:pPr algn="l"/>
            <a:r>
              <a:rPr lang="en-US" b="0" dirty="0">
                <a:effectLst>
                  <a:outerShdw blurRad="38100" dist="38100" dir="2700000" algn="tl">
                    <a:srgbClr val="000000">
                      <a:alpha val="43137"/>
                    </a:srgbClr>
                  </a:outerShdw>
                </a:effectLst>
              </a:rPr>
              <a:t> pointing to the site of </a:t>
            </a:r>
          </a:p>
          <a:p>
            <a:pPr algn="l"/>
            <a:r>
              <a:rPr lang="en-US" b="0" dirty="0">
                <a:effectLst>
                  <a:outerShdw blurRad="38100" dist="38100" dir="2700000" algn="tl">
                    <a:srgbClr val="000000">
                      <a:alpha val="43137"/>
                    </a:srgbClr>
                  </a:outerShdw>
                </a:effectLst>
              </a:rPr>
              <a:t>Tall </a:t>
            </a:r>
            <a:r>
              <a:rPr lang="en-US" b="0" dirty="0" err="1">
                <a:effectLst>
                  <a:outerShdw blurRad="38100" dist="38100" dir="2700000" algn="tl">
                    <a:srgbClr val="000000">
                      <a:alpha val="43137"/>
                    </a:srgbClr>
                  </a:outerShdw>
                </a:effectLst>
              </a:rPr>
              <a:t>el</a:t>
            </a:r>
            <a:r>
              <a:rPr lang="en-US" b="0" dirty="0">
                <a:effectLst>
                  <a:outerShdw blurRad="38100" dist="38100" dir="2700000" algn="tl">
                    <a:srgbClr val="000000">
                      <a:alpha val="43137"/>
                    </a:srgbClr>
                  </a:outerShdw>
                </a:effectLst>
              </a:rPr>
              <a:t>-Hammam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7117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They excavated, around 2005 down to the level of 1700 BC. He's a ceramic typologist, which means he can just look at something and tell you the date. They dig down a 1700 BC and they find a layer of ash, which is unlike anything anyone's ever seen. It couldn't be caused by an earthquake, couldn't be caused by a fire.</a:t>
            </a:r>
          </a:p>
        </p:txBody>
      </p:sp>
    </p:spTree>
    <p:extLst>
      <p:ext uri="{BB962C8B-B14F-4D97-AF65-F5344CB8AC3E}">
        <p14:creationId xmlns:p14="http://schemas.microsoft.com/office/powerpoint/2010/main" val="1676163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72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Pithos Jar</a:t>
            </a:r>
          </a:p>
        </p:txBody>
      </p:sp>
      <p:pic>
        <p:nvPicPr>
          <p:cNvPr id="24578" name="Picture 2" descr="Day 33: Pithos Jar – Rumble Museum's Object a Day">
            <a:extLst>
              <a:ext uri="{FF2B5EF4-FFF2-40B4-BE49-F238E27FC236}">
                <a16:creationId xmlns:a16="http://schemas.microsoft.com/office/drawing/2014/main" id="{A12D941F-A761-4C7D-99F2-8A6720D7D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837" y="33337"/>
            <a:ext cx="381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9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7200" dirty="0"/>
              <a:t> </a:t>
            </a:r>
          </a:p>
        </p:txBody>
      </p:sp>
      <p:pic>
        <p:nvPicPr>
          <p:cNvPr id="3" name="Picture 2">
            <a:extLst>
              <a:ext uri="{FF2B5EF4-FFF2-40B4-BE49-F238E27FC236}">
                <a16:creationId xmlns:a16="http://schemas.microsoft.com/office/drawing/2014/main" id="{2C51CC8B-3D0F-4FF0-896F-C6EBBE624EE4}"/>
              </a:ext>
            </a:extLst>
          </p:cNvPr>
          <p:cNvPicPr>
            <a:picLocks noChangeAspect="1"/>
          </p:cNvPicPr>
          <p:nvPr/>
        </p:nvPicPr>
        <p:blipFill>
          <a:blip r:embed="rId3"/>
          <a:stretch>
            <a:fillRect/>
          </a:stretch>
        </p:blipFill>
        <p:spPr>
          <a:xfrm>
            <a:off x="76200" y="128986"/>
            <a:ext cx="9067799" cy="4926931"/>
          </a:xfrm>
          <a:prstGeom prst="rect">
            <a:avLst/>
          </a:prstGeom>
        </p:spPr>
      </p:pic>
    </p:spTree>
    <p:extLst>
      <p:ext uri="{BB962C8B-B14F-4D97-AF65-F5344CB8AC3E}">
        <p14:creationId xmlns:p14="http://schemas.microsoft.com/office/powerpoint/2010/main" val="3649761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Instantly he knows. He knows even what the part of the shoulder of a large pithoi jar. He knows, instantly of the era.</a:t>
            </a:r>
          </a:p>
        </p:txBody>
      </p:sp>
    </p:spTree>
    <p:extLst>
      <p:ext uri="{BB962C8B-B14F-4D97-AF65-F5344CB8AC3E}">
        <p14:creationId xmlns:p14="http://schemas.microsoft.com/office/powerpoint/2010/main" val="2790729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He finds it and sees that it has a glassy green glaze on it. Well, now he's got a problem because he says the technology for glaze or glass was not invented until the eighth century AD, that's 24 centuries after. He's very confused. So he takes it to a lab among with other things in New Mexico and they tell him that the woman who takes it to look at it says</a:t>
            </a:r>
            <a:endParaRPr lang="en-US" sz="6000" dirty="0"/>
          </a:p>
        </p:txBody>
      </p:sp>
    </p:spTree>
    <p:extLst>
      <p:ext uri="{BB962C8B-B14F-4D97-AF65-F5344CB8AC3E}">
        <p14:creationId xmlns:p14="http://schemas.microsoft.com/office/powerpoint/2010/main" val="3718093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200" dirty="0"/>
              <a:t>"Oh, a nice piece of trinitite." Now, when he found it in Jordan where he was digging and he looked at it and handed it up to a guy, that guy was also from New Mexico, and that guy said, "Oh, nice piece of trinitite." Or, "It looks like trinitite." When the atom bombs were being tested in the desert of New Mexico, Oppenheimer the physicist named it Trinity site for various reasons. </a:t>
            </a:r>
            <a:endParaRPr lang="en-US" sz="5400" dirty="0"/>
          </a:p>
        </p:txBody>
      </p:sp>
    </p:spTree>
    <p:extLst>
      <p:ext uri="{BB962C8B-B14F-4D97-AF65-F5344CB8AC3E}">
        <p14:creationId xmlns:p14="http://schemas.microsoft.com/office/powerpoint/2010/main" val="819244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Science tells us that the only way this piece of pottery could have what it has on it is that this is melted. And the temperature had to be 5,000 degrees Fahrenheit for 20 or 30 seconds.</a:t>
            </a:r>
          </a:p>
        </p:txBody>
      </p:sp>
    </p:spTree>
    <p:extLst>
      <p:ext uri="{BB962C8B-B14F-4D97-AF65-F5344CB8AC3E}">
        <p14:creationId xmlns:p14="http://schemas.microsoft.com/office/powerpoint/2010/main" val="2895631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There's no fire that can do that. The ash had distributed in it, it was about five feet in depth across this whole vast, huge city of that era, huge city. And all through it, they found little tiny bits of charred human bone, melted bits of brick, things that nobody had ever seen. </a:t>
            </a:r>
          </a:p>
        </p:txBody>
      </p:sp>
    </p:spTree>
    <p:extLst>
      <p:ext uri="{BB962C8B-B14F-4D97-AF65-F5344CB8AC3E}">
        <p14:creationId xmlns:p14="http://schemas.microsoft.com/office/powerpoint/2010/main" val="271178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And it was churned so much that they called it the cuisine art effect. They said, "We've never seen a destruction matrix like this. This just was unheard of. What is this?" So all the scientists pour over this stuff and I mean, all kinds of scientists, and they say, </a:t>
            </a:r>
          </a:p>
        </p:txBody>
      </p:sp>
    </p:spTree>
    <p:extLst>
      <p:ext uri="{BB962C8B-B14F-4D97-AF65-F5344CB8AC3E}">
        <p14:creationId xmlns:p14="http://schemas.microsoft.com/office/powerpoint/2010/main" val="441571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"There's only one thing that could have caused everything that we see here. It's very simple. We call that a cosmic airburst event." What is that? That is when a meteor comes from far away, comes into our atmosphere at about 35,000 miles an hour and explodes from the heat, maybe five miles above the surface of the earth</a:t>
            </a:r>
          </a:p>
        </p:txBody>
      </p:sp>
    </p:spTree>
    <p:extLst>
      <p:ext uri="{BB962C8B-B14F-4D97-AF65-F5344CB8AC3E}">
        <p14:creationId xmlns:p14="http://schemas.microsoft.com/office/powerpoint/2010/main" val="3098344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Now this happened, as I said in Tunguska, Siberia in 1908. So we can know what that does exactly. It creates winds of 700 miles an hour. The temperature of the initial explosion is something like 300,000 degrees Fahrenheit. I mean, the temperature of the sun is like 10,000 degrees Fahrenheit.</a:t>
            </a:r>
          </a:p>
        </p:txBody>
      </p:sp>
    </p:spTree>
    <p:extLst>
      <p:ext uri="{BB962C8B-B14F-4D97-AF65-F5344CB8AC3E}">
        <p14:creationId xmlns:p14="http://schemas.microsoft.com/office/powerpoint/2010/main" val="3050759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they know the only thing that could have caused what happened at this spot was a cosmic airburst event about the same size, 180 feet maybe in diameter, meteor comes down, explodes, vaporizes every human, vaporizes every building, including bricks, brick walls 12 feet deep, thick, just nothing.</a:t>
            </a:r>
          </a:p>
        </p:txBody>
      </p:sp>
    </p:spTree>
    <p:extLst>
      <p:ext uri="{BB962C8B-B14F-4D97-AF65-F5344CB8AC3E}">
        <p14:creationId xmlns:p14="http://schemas.microsoft.com/office/powerpoint/2010/main" val="3643911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Above the level of 1700 BC, for seven centuries they find absolutely nothing. For seven centuries no human beings settled on this spot because it was so obliterated and I would think haunted in the minds of people. Such an example of horror, unprecedented horror.</a:t>
            </a:r>
            <a:endParaRPr lang="en-US" sz="6600" dirty="0"/>
          </a:p>
        </p:txBody>
      </p:sp>
    </p:spTree>
    <p:extLst>
      <p:ext uri="{BB962C8B-B14F-4D97-AF65-F5344CB8AC3E}">
        <p14:creationId xmlns:p14="http://schemas.microsoft.com/office/powerpoint/2010/main" val="145036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54149EC2-4E76-4557-88DB-904E93B38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810000"/>
          </a:xfrm>
          <a:prstGeom prst="rect">
            <a:avLst/>
          </a:prstGeom>
        </p:spPr>
      </p:pic>
      <p:sp>
        <p:nvSpPr>
          <p:cNvPr id="5" name="TextBox 4">
            <a:extLst>
              <a:ext uri="{FF2B5EF4-FFF2-40B4-BE49-F238E27FC236}">
                <a16:creationId xmlns:a16="http://schemas.microsoft.com/office/drawing/2014/main" id="{B7D44F39-BF3B-4DC7-8895-F460BFEDF0A4}"/>
              </a:ext>
            </a:extLst>
          </p:cNvPr>
          <p:cNvSpPr txBox="1"/>
          <p:nvPr/>
        </p:nvSpPr>
        <p:spPr>
          <a:xfrm>
            <a:off x="533400" y="2896731"/>
            <a:ext cx="8839200" cy="2246769"/>
          </a:xfrm>
          <a:prstGeom prst="rect">
            <a:avLst/>
          </a:prstGeom>
          <a:noFill/>
        </p:spPr>
        <p:txBody>
          <a:bodyPr wrap="square" rtlCol="0">
            <a:spAutoFit/>
          </a:bodyPr>
          <a:lstStyle/>
          <a:p>
            <a:pPr algn="l"/>
            <a:r>
              <a:rPr lang="en-US" sz="2800" b="0" dirty="0">
                <a:effectLst>
                  <a:outerShdw blurRad="38100" dist="38100" dir="2700000" algn="tl">
                    <a:srgbClr val="000000">
                      <a:alpha val="43137"/>
                    </a:srgbClr>
                  </a:outerShdw>
                </a:effectLst>
                <a:latin typeface="+mn-lt"/>
              </a:rPr>
              <a:t>I am standing in the company of heroes! </a:t>
            </a:r>
          </a:p>
          <a:p>
            <a:pPr algn="l"/>
            <a:r>
              <a:rPr lang="en-US" sz="2800" b="0" dirty="0">
                <a:effectLst>
                  <a:outerShdw blurRad="38100" dist="38100" dir="2700000" algn="tl">
                    <a:srgbClr val="000000">
                      <a:alpha val="43137"/>
                    </a:srgbClr>
                  </a:outerShdw>
                </a:effectLst>
                <a:latin typeface="+mn-lt"/>
              </a:rPr>
              <a:t>These brave men are driving vans from </a:t>
            </a:r>
          </a:p>
          <a:p>
            <a:pPr algn="l"/>
            <a:r>
              <a:rPr lang="en-US" sz="2800" b="0" dirty="0">
                <a:effectLst>
                  <a:outerShdw blurRad="38100" dist="38100" dir="2700000" algn="tl">
                    <a:srgbClr val="000000">
                      <a:alpha val="43137"/>
                    </a:srgbClr>
                  </a:outerShdw>
                </a:effectLst>
                <a:latin typeface="+mn-lt"/>
              </a:rPr>
              <a:t>Romania into some of the most dangerous </a:t>
            </a:r>
          </a:p>
          <a:p>
            <a:pPr algn="l"/>
            <a:r>
              <a:rPr lang="en-US" sz="2800" b="0" dirty="0">
                <a:effectLst>
                  <a:outerShdw blurRad="38100" dist="38100" dir="2700000" algn="tl">
                    <a:srgbClr val="000000">
                      <a:alpha val="43137"/>
                    </a:srgbClr>
                  </a:outerShdw>
                </a:effectLst>
                <a:latin typeface="+mn-lt"/>
              </a:rPr>
              <a:t>areas of Ukraine including Kyiv and </a:t>
            </a:r>
            <a:r>
              <a:rPr lang="en-US" sz="2800" b="0" dirty="0" err="1">
                <a:effectLst>
                  <a:outerShdw blurRad="38100" dist="38100" dir="2700000" algn="tl">
                    <a:srgbClr val="000000">
                      <a:alpha val="43137"/>
                    </a:srgbClr>
                  </a:outerShdw>
                </a:effectLst>
                <a:latin typeface="+mn-lt"/>
              </a:rPr>
              <a:t>Kharkiv</a:t>
            </a:r>
            <a:r>
              <a:rPr lang="en-US" sz="2800" b="0" dirty="0">
                <a:effectLst>
                  <a:outerShdw blurRad="38100" dist="38100" dir="2700000" algn="tl">
                    <a:srgbClr val="000000">
                      <a:alpha val="43137"/>
                    </a:srgbClr>
                  </a:outerShdw>
                </a:effectLst>
                <a:latin typeface="+mn-lt"/>
              </a:rPr>
              <a:t>, </a:t>
            </a:r>
          </a:p>
          <a:p>
            <a:pPr algn="l"/>
            <a:r>
              <a:rPr lang="en-US" sz="2800" b="0" dirty="0">
                <a:effectLst>
                  <a:outerShdw blurRad="38100" dist="38100" dir="2700000" algn="tl">
                    <a:srgbClr val="000000">
                      <a:alpha val="43137"/>
                    </a:srgbClr>
                  </a:outerShdw>
                </a:effectLst>
                <a:latin typeface="+mn-lt"/>
              </a:rPr>
              <a:t>to bring food, medicine, and other vital supplies.</a:t>
            </a:r>
            <a:endParaRPr lang="en-US"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422259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The grand excuse</a:t>
            </a:r>
          </a:p>
        </p:txBody>
      </p:sp>
    </p:spTree>
    <p:extLst>
      <p:ext uri="{BB962C8B-B14F-4D97-AF65-F5344CB8AC3E}">
        <p14:creationId xmlns:p14="http://schemas.microsoft.com/office/powerpoint/2010/main" val="27426228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They go to something called the multiverse theory. Have you heard that? There's zero evidence for it. But they said, "Well look, if this universe is perfect in every way, there's probably a zillion other universes and we just happen to be in the one that has Arizona. </a:t>
            </a:r>
          </a:p>
        </p:txBody>
      </p:sp>
    </p:spTree>
    <p:extLst>
      <p:ext uri="{BB962C8B-B14F-4D97-AF65-F5344CB8AC3E}">
        <p14:creationId xmlns:p14="http://schemas.microsoft.com/office/powerpoint/2010/main" val="1495932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Scripture, when the enemy comes in like a flood, the spirit of God will raise up a standard against him. Now you understand a standard, I don't mean like a standard, like I have my standards. We mean a standard like a battle standard, a battle flag.</a:t>
            </a:r>
            <a:endParaRPr lang="en-US" sz="6600" dirty="0"/>
          </a:p>
        </p:txBody>
      </p:sp>
    </p:spTree>
    <p:extLst>
      <p:ext uri="{BB962C8B-B14F-4D97-AF65-F5344CB8AC3E}">
        <p14:creationId xmlns:p14="http://schemas.microsoft.com/office/powerpoint/2010/main" val="3371277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Woody Allen, if you've ever heard him in interviews, when he  talks about there's no God and that means the universe is absurd. </a:t>
            </a:r>
          </a:p>
        </p:txBody>
      </p:sp>
    </p:spTree>
    <p:extLst>
      <p:ext uri="{BB962C8B-B14F-4D97-AF65-F5344CB8AC3E}">
        <p14:creationId xmlns:p14="http://schemas.microsoft.com/office/powerpoint/2010/main" val="4209042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a:t>Dylan Thomas the poet claimed to be an atheist, but in his famous poem, most of you've heard, “Do not go gentle in to that good night, but rage, rage against the dying of the light.” His father is dying and even though he claims to be an atheist, he knows there is something worth raging against that death is not ... If we were nothing, dying is nothing, but he's telling his father rage, rage against the dying of the light.</a:t>
            </a:r>
            <a:endParaRPr lang="en-US" sz="4000" dirty="0"/>
          </a:p>
        </p:txBody>
      </p:sp>
    </p:spTree>
    <p:extLst>
      <p:ext uri="{BB962C8B-B14F-4D97-AF65-F5344CB8AC3E}">
        <p14:creationId xmlns:p14="http://schemas.microsoft.com/office/powerpoint/2010/main" val="849009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John-Paul Sartre and Albert Camus, who the premier philosophers of the 20th century, they were deadly serious about atheism and they were not happy about it.</a:t>
            </a:r>
            <a:endParaRPr lang="en-US" sz="4000" dirty="0"/>
          </a:p>
        </p:txBody>
      </p:sp>
    </p:spTree>
    <p:extLst>
      <p:ext uri="{BB962C8B-B14F-4D97-AF65-F5344CB8AC3E}">
        <p14:creationId xmlns:p14="http://schemas.microsoft.com/office/powerpoint/2010/main" val="22594703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Camus and Sartre, these are the two most famous atheist practically of the 20th century. They looked more deeply into the abyss of meaninglessness than anybody and they tried to come up with an ethical system in a world without God.</a:t>
            </a:r>
          </a:p>
        </p:txBody>
      </p:sp>
    </p:spTree>
    <p:extLst>
      <p:ext uri="{BB962C8B-B14F-4D97-AF65-F5344CB8AC3E}">
        <p14:creationId xmlns:p14="http://schemas.microsoft.com/office/powerpoint/2010/main" val="36986864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These two famous atheists who were not buddies, they died 20 years apart. Camus was killed in a car crash at age 47 around 1960. </a:t>
            </a:r>
            <a:r>
              <a:rPr lang="en-US" sz="4000" dirty="0" err="1"/>
              <a:t>Sarte</a:t>
            </a:r>
            <a:r>
              <a:rPr lang="en-US" sz="4000" dirty="0"/>
              <a:t> died in about 1980. He was about '80. Both of them, totally independently of each other came to believe in God. </a:t>
            </a:r>
          </a:p>
        </p:txBody>
      </p:sp>
    </p:spTree>
    <p:extLst>
      <p:ext uri="{BB962C8B-B14F-4D97-AF65-F5344CB8AC3E}">
        <p14:creationId xmlns:p14="http://schemas.microsoft.com/office/powerpoint/2010/main" val="269202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Bonhoeffer went to the gallows, he didn't hope he was going to the presence of God. I'm telling you, he didn't hope. Because if you just hope that you're going to the presence of God, you never would've lived in a way that led you to those gallows. When you know whose you are and who died for you, when you know these things are true, they're not a truth, they're not nice ideas, they're true.</a:t>
            </a:r>
          </a:p>
        </p:txBody>
      </p:sp>
    </p:spTree>
    <p:extLst>
      <p:ext uri="{BB962C8B-B14F-4D97-AF65-F5344CB8AC3E}">
        <p14:creationId xmlns:p14="http://schemas.microsoft.com/office/powerpoint/2010/main" val="167516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a:t>The Lord wants us to fight to win. He doesn't want us to fight in the flesh. He wants us to fight on our knees and prayer, but He also wants us to fight by getting involved in school boards, getting involved politically, giving as much money as the government still allows you to have for God's purposes. Because if you don't all use all your bullets now, they may be confiscated five years from now.</a:t>
            </a:r>
            <a:endParaRPr lang="en-US" sz="4000" dirty="0"/>
          </a:p>
        </p:txBody>
      </p:sp>
    </p:spTree>
    <p:extLst>
      <p:ext uri="{BB962C8B-B14F-4D97-AF65-F5344CB8AC3E}">
        <p14:creationId xmlns:p14="http://schemas.microsoft.com/office/powerpoint/2010/main" val="11937606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170502</TotalTime>
  <Words>6410</Words>
  <Application>Microsoft Office PowerPoint</Application>
  <PresentationFormat>On-screen Show (16:9)</PresentationFormat>
  <Paragraphs>557</Paragraphs>
  <Slides>105</Slides>
  <Notes>105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105</vt:i4>
      </vt:variant>
    </vt:vector>
  </HeadingPairs>
  <TitlesOfParts>
    <vt:vector size="113" baseType="lpstr">
      <vt:lpstr>Arial</vt:lpstr>
      <vt:lpstr>Arial Rounded MT Bold</vt:lpstr>
      <vt:lpstr>Calibri</vt:lpstr>
      <vt:lpstr>Calibri Light</vt:lpstr>
      <vt:lpstr>David</vt:lpstr>
      <vt:lpstr>Merriweather</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4511</cp:revision>
  <dcterms:created xsi:type="dcterms:W3CDTF">2006-04-21T19:34:43Z</dcterms:created>
  <dcterms:modified xsi:type="dcterms:W3CDTF">2022-03-12T15:46:10Z</dcterms:modified>
</cp:coreProperties>
</file>