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4" r:id="rId2"/>
    <p:sldMasterId id="2147483836" r:id="rId3"/>
    <p:sldMasterId id="2147483838" r:id="rId4"/>
  </p:sldMasterIdLst>
  <p:notesMasterIdLst>
    <p:notesMasterId r:id="rId117"/>
  </p:notesMasterIdLst>
  <p:handoutMasterIdLst>
    <p:handoutMasterId r:id="rId118"/>
  </p:handoutMasterIdLst>
  <p:sldIdLst>
    <p:sldId id="2045" r:id="rId5"/>
    <p:sldId id="64167" r:id="rId6"/>
    <p:sldId id="64165" r:id="rId7"/>
    <p:sldId id="64166" r:id="rId8"/>
    <p:sldId id="64168" r:id="rId9"/>
    <p:sldId id="64052" r:id="rId10"/>
    <p:sldId id="64103" r:id="rId11"/>
    <p:sldId id="64054" r:id="rId12"/>
    <p:sldId id="64053" r:id="rId13"/>
    <p:sldId id="64169" r:id="rId14"/>
    <p:sldId id="64049" r:id="rId15"/>
    <p:sldId id="64067" r:id="rId16"/>
    <p:sldId id="64089" r:id="rId17"/>
    <p:sldId id="64046" r:id="rId18"/>
    <p:sldId id="64111" r:id="rId19"/>
    <p:sldId id="64104" r:id="rId20"/>
    <p:sldId id="64145" r:id="rId21"/>
    <p:sldId id="64105" r:id="rId22"/>
    <p:sldId id="64101" r:id="rId23"/>
    <p:sldId id="64107" r:id="rId24"/>
    <p:sldId id="64106" r:id="rId25"/>
    <p:sldId id="64108" r:id="rId26"/>
    <p:sldId id="64109" r:id="rId27"/>
    <p:sldId id="64060" r:id="rId28"/>
    <p:sldId id="64066" r:id="rId29"/>
    <p:sldId id="64116" r:id="rId30"/>
    <p:sldId id="64098" r:id="rId31"/>
    <p:sldId id="64055" r:id="rId32"/>
    <p:sldId id="64056" r:id="rId33"/>
    <p:sldId id="64115" r:id="rId34"/>
    <p:sldId id="64043" r:id="rId35"/>
    <p:sldId id="1276" r:id="rId36"/>
    <p:sldId id="1319" r:id="rId37"/>
    <p:sldId id="1277" r:id="rId38"/>
    <p:sldId id="64069" r:id="rId39"/>
    <p:sldId id="1290" r:id="rId40"/>
    <p:sldId id="64075" r:id="rId41"/>
    <p:sldId id="1317" r:id="rId42"/>
    <p:sldId id="1291" r:id="rId43"/>
    <p:sldId id="64148" r:id="rId44"/>
    <p:sldId id="1298" r:id="rId45"/>
    <p:sldId id="1292" r:id="rId46"/>
    <p:sldId id="1293" r:id="rId47"/>
    <p:sldId id="64117" r:id="rId48"/>
    <p:sldId id="1283" r:id="rId49"/>
    <p:sldId id="64170" r:id="rId50"/>
    <p:sldId id="1284" r:id="rId51"/>
    <p:sldId id="1299" r:id="rId52"/>
    <p:sldId id="64058" r:id="rId53"/>
    <p:sldId id="1302" r:id="rId54"/>
    <p:sldId id="1285" r:id="rId55"/>
    <p:sldId id="64118" r:id="rId56"/>
    <p:sldId id="1304" r:id="rId57"/>
    <p:sldId id="64119" r:id="rId58"/>
    <p:sldId id="1294" r:id="rId59"/>
    <p:sldId id="1311" r:id="rId60"/>
    <p:sldId id="64113" r:id="rId61"/>
    <p:sldId id="64171" r:id="rId62"/>
    <p:sldId id="64120" r:id="rId63"/>
    <p:sldId id="64164" r:id="rId64"/>
    <p:sldId id="63519" r:id="rId65"/>
    <p:sldId id="64149" r:id="rId66"/>
    <p:sldId id="51722" r:id="rId67"/>
    <p:sldId id="51723" r:id="rId68"/>
    <p:sldId id="27495" r:id="rId69"/>
    <p:sldId id="64122" r:id="rId70"/>
    <p:sldId id="27496" r:id="rId71"/>
    <p:sldId id="64121" r:id="rId72"/>
    <p:sldId id="64150" r:id="rId73"/>
    <p:sldId id="64123" r:id="rId74"/>
    <p:sldId id="64129" r:id="rId75"/>
    <p:sldId id="64132" r:id="rId76"/>
    <p:sldId id="64128" r:id="rId77"/>
    <p:sldId id="64124" r:id="rId78"/>
    <p:sldId id="64151" r:id="rId79"/>
    <p:sldId id="64130" r:id="rId80"/>
    <p:sldId id="64154" r:id="rId81"/>
    <p:sldId id="64152" r:id="rId82"/>
    <p:sldId id="64153" r:id="rId83"/>
    <p:sldId id="64131" r:id="rId84"/>
    <p:sldId id="64125" r:id="rId85"/>
    <p:sldId id="64133" r:id="rId86"/>
    <p:sldId id="64156" r:id="rId87"/>
    <p:sldId id="64137" r:id="rId88"/>
    <p:sldId id="64138" r:id="rId89"/>
    <p:sldId id="64157" r:id="rId90"/>
    <p:sldId id="64134" r:id="rId91"/>
    <p:sldId id="64135" r:id="rId92"/>
    <p:sldId id="64139" r:id="rId93"/>
    <p:sldId id="64140" r:id="rId94"/>
    <p:sldId id="64141" r:id="rId95"/>
    <p:sldId id="64136" r:id="rId96"/>
    <p:sldId id="64162" r:id="rId97"/>
    <p:sldId id="64159" r:id="rId98"/>
    <p:sldId id="64142" r:id="rId99"/>
    <p:sldId id="64114" r:id="rId100"/>
    <p:sldId id="64102" r:id="rId101"/>
    <p:sldId id="64160" r:id="rId102"/>
    <p:sldId id="64161" r:id="rId103"/>
    <p:sldId id="64163" r:id="rId104"/>
    <p:sldId id="64144" r:id="rId105"/>
    <p:sldId id="64092" r:id="rId106"/>
    <p:sldId id="64093" r:id="rId107"/>
    <p:sldId id="64094" r:id="rId108"/>
    <p:sldId id="64096" r:id="rId109"/>
    <p:sldId id="64097" r:id="rId110"/>
    <p:sldId id="64090" r:id="rId111"/>
    <p:sldId id="1303" r:id="rId112"/>
    <p:sldId id="64072" r:id="rId113"/>
    <p:sldId id="64073" r:id="rId114"/>
    <p:sldId id="64172" r:id="rId115"/>
    <p:sldId id="63289" r:id="rId11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9857" autoAdjust="0"/>
  </p:normalViewPr>
  <p:slideViewPr>
    <p:cSldViewPr>
      <p:cViewPr varScale="1">
        <p:scale>
          <a:sx n="79" d="100"/>
          <a:sy n="79" d="100"/>
        </p:scale>
        <p:origin x="696" y="62"/>
      </p:cViewPr>
      <p:guideLst>
        <p:guide orient="horz" pos="1620"/>
        <p:guide pos="2880"/>
      </p:guideLst>
    </p:cSldViewPr>
  </p:slideViewPr>
  <p:outlineViewPr>
    <p:cViewPr>
      <p:scale>
        <a:sx n="33" d="100"/>
        <a:sy n="33" d="100"/>
      </p:scale>
      <p:origin x="0" y="-18666"/>
    </p:cViewPr>
  </p:outlineViewPr>
  <p:notesTextViewPr>
    <p:cViewPr>
      <p:scale>
        <a:sx n="3" d="2"/>
        <a:sy n="3" d="2"/>
      </p:scale>
      <p:origin x="0" y="0"/>
    </p:cViewPr>
  </p:notesTextViewPr>
  <p:sorterViewPr>
    <p:cViewPr varScale="1">
      <p:scale>
        <a:sx n="100" d="100"/>
        <a:sy n="100" d="100"/>
      </p:scale>
      <p:origin x="0" y="-26682"/>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11.01-03 Trusting, the Foundation. Part 2</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19, 2022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11.01-03 Trusting, the Foundation. Part 2</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19, 2022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11.01-03 Trusting, the Foundation. Part 2</a:t>
            </a:r>
          </a:p>
        </p:txBody>
      </p:sp>
      <p:sp>
        <p:nvSpPr>
          <p:cNvPr id="5" name="Rectangle 3"/>
          <p:cNvSpPr>
            <a:spLocks noGrp="1" noChangeArrowheads="1"/>
          </p:cNvSpPr>
          <p:nvPr>
            <p:ph type="dt" idx="1"/>
          </p:nvPr>
        </p:nvSpPr>
        <p:spPr>
          <a:ln/>
        </p:spPr>
        <p:txBody>
          <a:bodyPr/>
          <a:lstStyle/>
          <a:p>
            <a:r>
              <a:rPr lang="en-US" altLang="en-US">
                <a:solidFill>
                  <a:prstClr val="white"/>
                </a:solidFill>
              </a:rPr>
              <a:t>Feb 19, 2022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Danger, doom, prosperity, health, love, rejection…</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8210248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https://www.charismanews.com/opinion/heres-the-deal/88404-larry-tomczak-discover-these-15-fasting-benefits-for-miraculous-breakthrough?utm_source=Charisma%20News%20Daily&amp;utm_medium=email&amp;utm_content=subscriber_id:5160390&amp;utm_campaign=CNO%20daily%20-%202022-02-18</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103</a:t>
            </a:fld>
            <a:endParaRPr lang="en-US" altLang="en-US"/>
          </a:p>
        </p:txBody>
      </p:sp>
    </p:spTree>
    <p:extLst>
      <p:ext uri="{BB962C8B-B14F-4D97-AF65-F5344CB8AC3E}">
        <p14:creationId xmlns:p14="http://schemas.microsoft.com/office/powerpoint/2010/main" val="38702145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https://www.charismanews.com/opinion/heres-the-deal/88404-larry-tomczak-discover-these-15-fasting-benefits-for-miraculous-breakthrough?utm_source=Charisma%20News%20Daily&amp;utm_medium=email&amp;utm_content=subscriber_id:5160390&amp;utm_campaign=CNO%20daily%20-%202022-02-18</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104</a:t>
            </a:fld>
            <a:endParaRPr lang="en-US" altLang="en-US"/>
          </a:p>
        </p:txBody>
      </p:sp>
    </p:spTree>
    <p:extLst>
      <p:ext uri="{BB962C8B-B14F-4D97-AF65-F5344CB8AC3E}">
        <p14:creationId xmlns:p14="http://schemas.microsoft.com/office/powerpoint/2010/main" val="30405016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https://www.charismanews.com/opinion/heres-the-deal/88404-larry-tomczak-discover-these-15-fasting-benefits-for-miraculous-breakthrough?utm_source=Charisma%20News%20Daily&amp;utm_medium=email&amp;utm_content=subscriber_id:5160390&amp;utm_campaign=CNO%20daily%20-%202022-02-18</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105</a:t>
            </a:fld>
            <a:endParaRPr lang="en-US" altLang="en-US"/>
          </a:p>
        </p:txBody>
      </p:sp>
    </p:spTree>
    <p:extLst>
      <p:ext uri="{BB962C8B-B14F-4D97-AF65-F5344CB8AC3E}">
        <p14:creationId xmlns:p14="http://schemas.microsoft.com/office/powerpoint/2010/main" val="845671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106</a:t>
            </a:fld>
            <a:endParaRPr lang="en-US" altLang="en-US"/>
          </a:p>
        </p:txBody>
      </p:sp>
    </p:spTree>
    <p:extLst>
      <p:ext uri="{BB962C8B-B14F-4D97-AF65-F5344CB8AC3E}">
        <p14:creationId xmlns:p14="http://schemas.microsoft.com/office/powerpoint/2010/main" val="18965223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107</a:t>
            </a:fld>
            <a:endParaRPr lang="en-US" altLang="en-US"/>
          </a:p>
        </p:txBody>
      </p:sp>
    </p:spTree>
    <p:extLst>
      <p:ext uri="{BB962C8B-B14F-4D97-AF65-F5344CB8AC3E}">
        <p14:creationId xmlns:p14="http://schemas.microsoft.com/office/powerpoint/2010/main" val="44697186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601B66-0F6C-4160-B46E-0C4D82D38323}"/>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4CBD70AC-295F-4A7F-BA9F-B8F2E6F98E0A}"/>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D10B5D57-17A0-4590-B6AA-95D1E5E47D52}"/>
              </a:ext>
            </a:extLst>
          </p:cNvPr>
          <p:cNvSpPr>
            <a:spLocks noGrp="1" noChangeArrowheads="1"/>
          </p:cNvSpPr>
          <p:nvPr>
            <p:ph type="sldNum" sz="quarter" idx="5"/>
          </p:nvPr>
        </p:nvSpPr>
        <p:spPr>
          <a:ln/>
        </p:spPr>
        <p:txBody>
          <a:bodyPr/>
          <a:lstStyle/>
          <a:p>
            <a:fld id="{09A59322-4654-4177-9D64-3290E9B628A0}" type="slidenum">
              <a:rPr lang="en-US" altLang="en-US"/>
              <a:pPr/>
              <a:t>108</a:t>
            </a:fld>
            <a:endParaRPr lang="en-US" altLang="en-US"/>
          </a:p>
        </p:txBody>
      </p:sp>
      <p:sp>
        <p:nvSpPr>
          <p:cNvPr id="4016130" name="Rectangle 2">
            <a:extLst>
              <a:ext uri="{FF2B5EF4-FFF2-40B4-BE49-F238E27FC236}">
                <a16:creationId xmlns:a16="http://schemas.microsoft.com/office/drawing/2014/main" id="{C4F2A978-EF49-4B3C-AD88-02EE2C88FB6F}"/>
              </a:ext>
            </a:extLst>
          </p:cNvPr>
          <p:cNvSpPr>
            <a:spLocks noGrp="1" noRot="1" noChangeAspect="1" noChangeArrowheads="1" noTextEdit="1"/>
          </p:cNvSpPr>
          <p:nvPr>
            <p:ph type="sldImg"/>
          </p:nvPr>
        </p:nvSpPr>
        <p:spPr>
          <a:xfrm>
            <a:off x="457200" y="609600"/>
            <a:ext cx="5867400" cy="3491089"/>
          </a:xfrm>
          <a:ln/>
        </p:spPr>
      </p:sp>
      <p:sp>
        <p:nvSpPr>
          <p:cNvPr id="4016131" name="Rectangle 3">
            <a:extLst>
              <a:ext uri="{FF2B5EF4-FFF2-40B4-BE49-F238E27FC236}">
                <a16:creationId xmlns:a16="http://schemas.microsoft.com/office/drawing/2014/main" id="{55246E4B-C6B9-472D-8744-8A3D16626897}"/>
              </a:ext>
            </a:extLst>
          </p:cNvPr>
          <p:cNvSpPr>
            <a:spLocks noGrp="1" noChangeArrowheads="1"/>
          </p:cNvSpPr>
          <p:nvPr>
            <p:ph type="body" idx="1"/>
          </p:nvPr>
        </p:nvSpPr>
        <p:spPr>
          <a:xfrm>
            <a:off x="152400" y="4114800"/>
            <a:ext cx="6553200" cy="4876800"/>
          </a:xfrm>
        </p:spPr>
        <p:txBody>
          <a:bodyPr/>
          <a:lstStyle/>
          <a:p>
            <a:r>
              <a:rPr lang="en-US" altLang="en-US" dirty="0">
                <a:sym typeface="Wingdings" panose="05000000000000000000" pitchFamily="2" charset="2"/>
              </a:rPr>
              <a:t>.</a:t>
            </a:r>
            <a:endParaRPr lang="en-US"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109</a:t>
            </a:fld>
            <a:endParaRPr lang="en-US" altLang="en-US"/>
          </a:p>
        </p:txBody>
      </p:sp>
    </p:spTree>
    <p:extLst>
      <p:ext uri="{BB962C8B-B14F-4D97-AF65-F5344CB8AC3E}">
        <p14:creationId xmlns:p14="http://schemas.microsoft.com/office/powerpoint/2010/main" val="23266033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see through the walls…</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110</a:t>
            </a:fld>
            <a:endParaRPr lang="en-US" altLang="en-US"/>
          </a:p>
        </p:txBody>
      </p:sp>
    </p:spTree>
    <p:extLst>
      <p:ext uri="{BB962C8B-B14F-4D97-AF65-F5344CB8AC3E}">
        <p14:creationId xmlns:p14="http://schemas.microsoft.com/office/powerpoint/2010/main" val="24698319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111</a:t>
            </a:fld>
            <a:endParaRPr lang="en-US" altLang="en-US"/>
          </a:p>
        </p:txBody>
      </p:sp>
    </p:spTree>
    <p:extLst>
      <p:ext uri="{BB962C8B-B14F-4D97-AF65-F5344CB8AC3E}">
        <p14:creationId xmlns:p14="http://schemas.microsoft.com/office/powerpoint/2010/main" val="138783488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0667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421332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Originally written by when questioning the horrific Babylonian conquest and destruction and exile.  </a:t>
            </a:r>
          </a:p>
          <a:p>
            <a:r>
              <a:rPr lang="en-US" dirty="0"/>
              <a:t>Did you have to invoke this, this week?   I did.  Reversals!!</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330417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1576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Amy Jill Levine: Faith carries overtones of endurance, trust, and </a:t>
            </a:r>
            <a:r>
              <a:rPr lang="en-US" u="sng" dirty="0"/>
              <a:t>insight into spiritual reality</a:t>
            </a:r>
            <a:r>
              <a:rPr lang="en-US" dirty="0"/>
              <a:t>.   Insight into invisible things, beyond the walls.</a:t>
            </a:r>
          </a:p>
          <a:p>
            <a:endParaRPr lang="en-US" dirty="0"/>
          </a:p>
          <a:p>
            <a:endParaRPr lang="en-US" u="sng"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17949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401873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https://www.theepochtimes.com/ukrainian-experts-suggest-5-potential-outcomes-for-the-russian-invasion_4314868.html</a:t>
            </a:r>
          </a:p>
          <a:p>
            <a:r>
              <a:rPr lang="en-US" dirty="0"/>
              <a:t>Putin thought he would be welcomed, and had broken treaties to justify it.</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76592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https://www.theguardian.com/world/2022/jan/12/russias-belief-in-nato-betrayal-and-why-it-matters-today</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613783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Afghanistan, they take credit for the demise of the Soviet Union.   We credit Reagan, if anyone.  </a:t>
            </a:r>
          </a:p>
          <a:p>
            <a:pPr>
              <a:defRPr/>
            </a:pPr>
            <a:r>
              <a:rPr lang="en-US" sz="1050" dirty="0"/>
              <a:t>https://www.theepochtimes.com/ukrainian-experts-suggest-5-potential-outcomes-for-the-russian-invasion_4314868.html</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4256803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61679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11.01-03 Trusting, the Foundation. Part 2</a:t>
            </a:r>
          </a:p>
        </p:txBody>
      </p:sp>
      <p:sp>
        <p:nvSpPr>
          <p:cNvPr id="5" name="Rectangle 3"/>
          <p:cNvSpPr>
            <a:spLocks noGrp="1" noChangeArrowheads="1"/>
          </p:cNvSpPr>
          <p:nvPr>
            <p:ph type="dt" idx="1"/>
          </p:nvPr>
        </p:nvSpPr>
        <p:spPr>
          <a:ln/>
        </p:spPr>
        <p:txBody>
          <a:bodyPr/>
          <a:lstStyle/>
          <a:p>
            <a:r>
              <a:rPr lang="en-US" altLang="en-US">
                <a:solidFill>
                  <a:prstClr val="white"/>
                </a:solidFill>
              </a:rPr>
              <a:t>Feb 19, 2022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24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https://www.theepochtimes.com/ukrainian-experts-suggest-5-potential-outcomes-for-the-russian-invasion_4314868.html</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416355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https://www.theepochtimes.com/ukrainian-experts-suggest-5-potential-outcomes-for-the-russian-invasion_4314868.html</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716609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299133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637035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https://youtu.be/l7CfoDByXso</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569047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https://vfinews.com/news/russia-strikes-babyn-yar-holocaust-memorial-site-in/for-many-jews-watching-ukraines-war-vlodymyr-zelenskyy</a:t>
            </a:r>
          </a:p>
          <a:p>
            <a:r>
              <a:rPr lang="en-US" dirty="0"/>
              <a:t>We just don’t know.</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605574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45741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endParaRPr lang="en-US" u="sng"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4015711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aseline="30000" dirty="0"/>
              <a:t>https://biblehub.com/greek/5287.htm  </a:t>
            </a:r>
            <a:r>
              <a:rPr lang="en-US" dirty="0"/>
              <a:t>That is, we exercise it, but G-d by the Ruakh responds and empowers it.  So, penetrates time and circumstances.</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711453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https://biblehub.com/greek/5287.htm</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85978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solidFill>
                  <a:prstClr val="white"/>
                </a:solidFill>
              </a:rPr>
              <a:t>Letter to the Messianic Jews a 11.01-03 Trusting, the Foundation. Part 2</a:t>
            </a:r>
          </a:p>
        </p:txBody>
      </p:sp>
      <p:sp>
        <p:nvSpPr>
          <p:cNvPr id="5" name="Rectangle 3"/>
          <p:cNvSpPr>
            <a:spLocks noGrp="1" noChangeArrowheads="1"/>
          </p:cNvSpPr>
          <p:nvPr>
            <p:ph type="dt" idx="1"/>
          </p:nvPr>
        </p:nvSpPr>
        <p:spPr>
          <a:ln/>
        </p:spPr>
        <p:txBody>
          <a:bodyPr/>
          <a:lstStyle/>
          <a:p>
            <a:r>
              <a:rPr lang="en-US" altLang="en-US">
                <a:solidFill>
                  <a:prstClr val="white"/>
                </a:solidFill>
              </a:rPr>
              <a:t>Feb 19, 2022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816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Decide what to believe.  Lies and accusations and discouragement of the Enemy, or the Promises of G-d</a:t>
            </a:r>
          </a:p>
          <a:p>
            <a:endParaRPr lang="en-US" sz="1100" dirty="0"/>
          </a:p>
          <a:p>
            <a:r>
              <a:rPr lang="en-US" sz="1100" dirty="0"/>
              <a:t>https://biblehub.com/greek/5287.htm</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858109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a:bodyPr>
          <a:lstStyle/>
          <a:p>
            <a:r>
              <a:rPr lang="en-US" dirty="0"/>
              <a:t>Faith is the means by which we see through the walls of time and circumstances.</a:t>
            </a:r>
          </a:p>
          <a:p>
            <a:r>
              <a:rPr lang="en-US" dirty="0"/>
              <a:t>Righteous:  saved eternally, righteous in community</a:t>
            </a:r>
          </a:p>
          <a:p>
            <a:pPr marL="115888" indent="-115888">
              <a:buFont typeface="Arial" panose="020B0604020202020204" pitchFamily="34" charset="0"/>
              <a:buChar char="•"/>
            </a:pPr>
            <a:r>
              <a:rPr lang="en-US" dirty="0"/>
              <a:t>By his faith: not by himself, his strength, by his social and family support, but by faith in the atoning death and resurrection of the Messiah Yeshua</a:t>
            </a:r>
          </a:p>
          <a:p>
            <a:pPr marL="115888" indent="-115888">
              <a:buFont typeface="Arial" panose="020B0604020202020204" pitchFamily="34" charset="0"/>
              <a:buChar char="•"/>
            </a:pPr>
            <a:r>
              <a:rPr lang="en-US" dirty="0"/>
              <a:t>Live: strength, joy, dependence GIVE not from spouse, from kids, from community.</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310801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149D89-EE5B-4E28-9666-65CB7DCDCA9E}"/>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553BAB22-8E32-46D2-9816-0C53EDCE7A38}"/>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71988C4B-1714-477C-8135-14EC20BA0EED}"/>
              </a:ext>
            </a:extLst>
          </p:cNvPr>
          <p:cNvSpPr>
            <a:spLocks noGrp="1" noChangeArrowheads="1"/>
          </p:cNvSpPr>
          <p:nvPr>
            <p:ph type="sldNum" sz="quarter" idx="5"/>
          </p:nvPr>
        </p:nvSpPr>
        <p:spPr>
          <a:ln/>
        </p:spPr>
        <p:txBody>
          <a:bodyPr/>
          <a:lstStyle/>
          <a:p>
            <a:fld id="{F025B1D0-1FAD-4E41-9EF9-3CAF515A9494}" type="slidenum">
              <a:rPr lang="en-US" altLang="en-US"/>
              <a:pPr/>
              <a:t>32</a:t>
            </a:fld>
            <a:endParaRPr lang="en-US" altLang="en-US"/>
          </a:p>
        </p:txBody>
      </p:sp>
      <p:sp>
        <p:nvSpPr>
          <p:cNvPr id="3960834" name="Rectangle 2">
            <a:extLst>
              <a:ext uri="{FF2B5EF4-FFF2-40B4-BE49-F238E27FC236}">
                <a16:creationId xmlns:a16="http://schemas.microsoft.com/office/drawing/2014/main" id="{3A1A4932-DAB9-4D68-B805-D24544801FA4}"/>
              </a:ext>
            </a:extLst>
          </p:cNvPr>
          <p:cNvSpPr>
            <a:spLocks noGrp="1" noRot="1" noChangeAspect="1" noChangeArrowheads="1" noTextEdit="1"/>
          </p:cNvSpPr>
          <p:nvPr>
            <p:ph type="sldImg"/>
          </p:nvPr>
        </p:nvSpPr>
        <p:spPr>
          <a:xfrm>
            <a:off x="314325" y="609600"/>
            <a:ext cx="6229350" cy="3505200"/>
          </a:xfrm>
          <a:ln/>
        </p:spPr>
      </p:sp>
      <p:sp>
        <p:nvSpPr>
          <p:cNvPr id="3960835" name="Rectangle 3">
            <a:extLst>
              <a:ext uri="{FF2B5EF4-FFF2-40B4-BE49-F238E27FC236}">
                <a16:creationId xmlns:a16="http://schemas.microsoft.com/office/drawing/2014/main" id="{C72A80DC-EC26-4941-8BBB-3DE4C3EC6A25}"/>
              </a:ext>
            </a:extLst>
          </p:cNvPr>
          <p:cNvSpPr>
            <a:spLocks noGrp="1" noChangeArrowheads="1"/>
          </p:cNvSpPr>
          <p:nvPr>
            <p:ph type="body" idx="1"/>
          </p:nvPr>
        </p:nvSpPr>
        <p:spPr>
          <a:xfrm>
            <a:off x="152400" y="4114800"/>
            <a:ext cx="6553200" cy="4876800"/>
          </a:xfrm>
        </p:spPr>
        <p:txBody>
          <a:bodyPr/>
          <a:lstStyle/>
          <a:p>
            <a:r>
              <a:rPr lang="en-US" altLang="en-US" dirty="0"/>
              <a:t>Comfort and protection of footwear.   </a:t>
            </a:r>
          </a:p>
          <a:p>
            <a:r>
              <a:rPr lang="en-US" altLang="en-US" dirty="0"/>
              <a:t>Yom Kippur Day of Atonement whites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B733F97-1543-4645-8A22-744CACE5B4BE}"/>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68B7C414-8E2B-4811-8883-03D00A5F21CF}"/>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089ED036-17F9-4FC9-B1B4-E8528AF00FC5}"/>
              </a:ext>
            </a:extLst>
          </p:cNvPr>
          <p:cNvSpPr>
            <a:spLocks noGrp="1" noChangeArrowheads="1"/>
          </p:cNvSpPr>
          <p:nvPr>
            <p:ph type="sldNum" sz="quarter" idx="5"/>
          </p:nvPr>
        </p:nvSpPr>
        <p:spPr>
          <a:ln/>
        </p:spPr>
        <p:txBody>
          <a:bodyPr/>
          <a:lstStyle/>
          <a:p>
            <a:fld id="{A6804371-F46E-40CD-B732-F79736061AC6}" type="slidenum">
              <a:rPr lang="en-US" altLang="en-US"/>
              <a:pPr/>
              <a:t>33</a:t>
            </a:fld>
            <a:endParaRPr lang="en-US" altLang="en-US"/>
          </a:p>
        </p:txBody>
      </p:sp>
      <p:sp>
        <p:nvSpPr>
          <p:cNvPr id="4055042" name="Rectangle 2">
            <a:extLst>
              <a:ext uri="{FF2B5EF4-FFF2-40B4-BE49-F238E27FC236}">
                <a16:creationId xmlns:a16="http://schemas.microsoft.com/office/drawing/2014/main" id="{0D9F09C0-EDAC-4140-83CD-CEAF37EB0F9D}"/>
              </a:ext>
            </a:extLst>
          </p:cNvPr>
          <p:cNvSpPr>
            <a:spLocks noGrp="1" noRot="1" noChangeAspect="1" noChangeArrowheads="1" noTextEdit="1"/>
          </p:cNvSpPr>
          <p:nvPr>
            <p:ph type="sldImg"/>
          </p:nvPr>
        </p:nvSpPr>
        <p:spPr>
          <a:xfrm>
            <a:off x="392906" y="457200"/>
            <a:ext cx="5867400" cy="3725863"/>
          </a:xfrm>
          <a:ln/>
        </p:spPr>
      </p:sp>
      <p:sp>
        <p:nvSpPr>
          <p:cNvPr id="4055043" name="Rectangle 3">
            <a:extLst>
              <a:ext uri="{FF2B5EF4-FFF2-40B4-BE49-F238E27FC236}">
                <a16:creationId xmlns:a16="http://schemas.microsoft.com/office/drawing/2014/main" id="{0005B520-1A13-43A0-996C-C14AB10C7D1C}"/>
              </a:ext>
            </a:extLst>
          </p:cNvPr>
          <p:cNvSpPr>
            <a:spLocks noGrp="1" noChangeArrowheads="1"/>
          </p:cNvSpPr>
          <p:nvPr>
            <p:ph type="body" idx="1"/>
          </p:nvPr>
        </p:nvSpPr>
        <p:spPr>
          <a:xfrm>
            <a:off x="152400" y="4183063"/>
            <a:ext cx="6577013" cy="4957762"/>
          </a:xfrm>
        </p:spPr>
        <p:txBody>
          <a:bodyPr/>
          <a:lstStyle/>
          <a:p>
            <a:r>
              <a:rPr lang="en-US" altLang="en-US" dirty="0"/>
              <a:t>To see beyond the wall of life’s mystery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F30FCD-468E-4345-B676-5E6BE3334381}"/>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7225B215-3025-43B1-928B-9484456E7D7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E55D1F3E-9BB5-4EE0-BE35-06B64167A7E6}"/>
              </a:ext>
            </a:extLst>
          </p:cNvPr>
          <p:cNvSpPr>
            <a:spLocks noGrp="1" noChangeArrowheads="1"/>
          </p:cNvSpPr>
          <p:nvPr>
            <p:ph type="sldNum" sz="quarter" idx="5"/>
          </p:nvPr>
        </p:nvSpPr>
        <p:spPr>
          <a:ln/>
        </p:spPr>
        <p:txBody>
          <a:bodyPr/>
          <a:lstStyle/>
          <a:p>
            <a:fld id="{C2D77325-8809-419B-8FF0-6652537C8635}" type="slidenum">
              <a:rPr lang="en-US" altLang="en-US"/>
              <a:pPr/>
              <a:t>34</a:t>
            </a:fld>
            <a:endParaRPr lang="en-US" altLang="en-US"/>
          </a:p>
        </p:txBody>
      </p:sp>
      <p:sp>
        <p:nvSpPr>
          <p:cNvPr id="3962882" name="Rectangle 2">
            <a:extLst>
              <a:ext uri="{FF2B5EF4-FFF2-40B4-BE49-F238E27FC236}">
                <a16:creationId xmlns:a16="http://schemas.microsoft.com/office/drawing/2014/main" id="{CD9ADB54-EDAD-4DCD-9121-CEEF75ECCCAA}"/>
              </a:ext>
            </a:extLst>
          </p:cNvPr>
          <p:cNvSpPr>
            <a:spLocks noGrp="1" noRot="1" noChangeAspect="1" noChangeArrowheads="1" noTextEdit="1"/>
          </p:cNvSpPr>
          <p:nvPr>
            <p:ph type="sldImg"/>
          </p:nvPr>
        </p:nvSpPr>
        <p:spPr>
          <a:xfrm>
            <a:off x="381000" y="609600"/>
            <a:ext cx="5791200" cy="3505200"/>
          </a:xfrm>
          <a:ln/>
        </p:spPr>
      </p:sp>
      <p:sp>
        <p:nvSpPr>
          <p:cNvPr id="3962883" name="Rectangle 3">
            <a:extLst>
              <a:ext uri="{FF2B5EF4-FFF2-40B4-BE49-F238E27FC236}">
                <a16:creationId xmlns:a16="http://schemas.microsoft.com/office/drawing/2014/main" id="{0EB37964-F34F-403E-B3B2-8EDA9A274D8E}"/>
              </a:ext>
            </a:extLst>
          </p:cNvPr>
          <p:cNvSpPr>
            <a:spLocks noGrp="1" noChangeArrowheads="1"/>
          </p:cNvSpPr>
          <p:nvPr>
            <p:ph type="body" idx="1"/>
          </p:nvPr>
        </p:nvSpPr>
        <p:spPr>
          <a:xfrm>
            <a:off x="152400" y="4114800"/>
            <a:ext cx="6553200" cy="4876800"/>
          </a:xfrm>
        </p:spPr>
        <p:txBody>
          <a:bodyPr/>
          <a:lstStyle/>
          <a:p>
            <a:r>
              <a:rPr lang="en-US" altLang="en-US"/>
              <a:t>a very small coin; according to them it contained four grains of silver; was the ninety sixth part of a "sela", or shilling </a:t>
            </a:r>
            <a:r>
              <a:rPr lang="en-US" altLang="en-US" baseline="30000"/>
              <a:t>Maimon. in Misn. Peah, c. 8. sect. 1. </a:t>
            </a:r>
          </a:p>
          <a:p>
            <a:r>
              <a:rPr lang="en-US" altLang="en-US"/>
              <a:t>not one of them is taken in a snare, or killed with a stone, or shot flying, or sitting, but by the will of God: from whence it may be strongly concluded, that nothing comes by chance; that </a:t>
            </a:r>
            <a:r>
              <a:rPr lang="en-US" altLang="en-US">
                <a:solidFill>
                  <a:srgbClr val="FF0000"/>
                </a:solidFill>
              </a:rPr>
              <a:t>there is no such thing as contingency with respect to God, though there is to men, with respect to second causes; that all things are firmly ordained by the purpose of God, and are wisely ordered by his providence:</a:t>
            </a:r>
            <a:r>
              <a:rPr lang="en-US" altLang="en-US"/>
              <a:t> </a:t>
            </a:r>
          </a:p>
          <a:p>
            <a:r>
              <a:rPr lang="en-US" altLang="en-US"/>
              <a:t>Just like we can’t grasp the HOLINESS of G, we can’t grasp his purposes in all things. But we can worship!!  In ALL circumstances!!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F30FCD-468E-4345-B676-5E6BE3334381}"/>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7225B215-3025-43B1-928B-9484456E7D7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E55D1F3E-9BB5-4EE0-BE35-06B64167A7E6}"/>
              </a:ext>
            </a:extLst>
          </p:cNvPr>
          <p:cNvSpPr>
            <a:spLocks noGrp="1" noChangeArrowheads="1"/>
          </p:cNvSpPr>
          <p:nvPr>
            <p:ph type="sldNum" sz="quarter" idx="5"/>
          </p:nvPr>
        </p:nvSpPr>
        <p:spPr>
          <a:ln/>
        </p:spPr>
        <p:txBody>
          <a:bodyPr/>
          <a:lstStyle/>
          <a:p>
            <a:fld id="{C2D77325-8809-419B-8FF0-6652537C8635}" type="slidenum">
              <a:rPr lang="en-US" altLang="en-US"/>
              <a:pPr/>
              <a:t>35</a:t>
            </a:fld>
            <a:endParaRPr lang="en-US" altLang="en-US"/>
          </a:p>
        </p:txBody>
      </p:sp>
      <p:sp>
        <p:nvSpPr>
          <p:cNvPr id="3962882" name="Rectangle 2">
            <a:extLst>
              <a:ext uri="{FF2B5EF4-FFF2-40B4-BE49-F238E27FC236}">
                <a16:creationId xmlns:a16="http://schemas.microsoft.com/office/drawing/2014/main" id="{CD9ADB54-EDAD-4DCD-9121-CEEF75ECCCAA}"/>
              </a:ext>
            </a:extLst>
          </p:cNvPr>
          <p:cNvSpPr>
            <a:spLocks noGrp="1" noRot="1" noChangeAspect="1" noChangeArrowheads="1" noTextEdit="1"/>
          </p:cNvSpPr>
          <p:nvPr>
            <p:ph type="sldImg"/>
          </p:nvPr>
        </p:nvSpPr>
        <p:spPr>
          <a:xfrm>
            <a:off x="339725" y="609600"/>
            <a:ext cx="6229350" cy="3505200"/>
          </a:xfrm>
          <a:ln/>
        </p:spPr>
      </p:sp>
      <p:sp>
        <p:nvSpPr>
          <p:cNvPr id="3962883" name="Rectangle 3">
            <a:extLst>
              <a:ext uri="{FF2B5EF4-FFF2-40B4-BE49-F238E27FC236}">
                <a16:creationId xmlns:a16="http://schemas.microsoft.com/office/drawing/2014/main" id="{0EB37964-F34F-403E-B3B2-8EDA9A274D8E}"/>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42319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4A925B4-5EC3-4AF5-AC72-F8FBBC5A48CB}"/>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5F260D64-21CC-479B-96E5-1C3325C251D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52FE3A8A-849B-44F4-96EE-374134254BF8}"/>
              </a:ext>
            </a:extLst>
          </p:cNvPr>
          <p:cNvSpPr>
            <a:spLocks noGrp="1" noChangeArrowheads="1"/>
          </p:cNvSpPr>
          <p:nvPr>
            <p:ph type="sldNum" sz="quarter" idx="5"/>
          </p:nvPr>
        </p:nvSpPr>
        <p:spPr>
          <a:ln/>
        </p:spPr>
        <p:txBody>
          <a:bodyPr/>
          <a:lstStyle/>
          <a:p>
            <a:fld id="{00664FEF-E22D-4E06-83DB-97F75FF6B361}" type="slidenum">
              <a:rPr lang="en-US" altLang="en-US"/>
              <a:pPr/>
              <a:t>36</a:t>
            </a:fld>
            <a:endParaRPr lang="en-US" altLang="en-US"/>
          </a:p>
        </p:txBody>
      </p:sp>
      <p:sp>
        <p:nvSpPr>
          <p:cNvPr id="3989506" name="Rectangle 2">
            <a:extLst>
              <a:ext uri="{FF2B5EF4-FFF2-40B4-BE49-F238E27FC236}">
                <a16:creationId xmlns:a16="http://schemas.microsoft.com/office/drawing/2014/main" id="{61403317-A8F0-4134-8249-548C874597A1}"/>
              </a:ext>
            </a:extLst>
          </p:cNvPr>
          <p:cNvSpPr>
            <a:spLocks noGrp="1" noRot="1" noChangeAspect="1" noChangeArrowheads="1" noTextEdit="1"/>
          </p:cNvSpPr>
          <p:nvPr>
            <p:ph type="sldImg"/>
          </p:nvPr>
        </p:nvSpPr>
        <p:spPr>
          <a:xfrm>
            <a:off x="381000" y="609600"/>
            <a:ext cx="5943600" cy="3505200"/>
          </a:xfrm>
          <a:ln/>
        </p:spPr>
      </p:sp>
      <p:sp>
        <p:nvSpPr>
          <p:cNvPr id="3989507" name="Rectangle 3">
            <a:extLst>
              <a:ext uri="{FF2B5EF4-FFF2-40B4-BE49-F238E27FC236}">
                <a16:creationId xmlns:a16="http://schemas.microsoft.com/office/drawing/2014/main" id="{6B3DE00C-DAF7-4A00-9438-1A299527B9BA}"/>
              </a:ext>
            </a:extLst>
          </p:cNvPr>
          <p:cNvSpPr>
            <a:spLocks noGrp="1" noChangeArrowheads="1"/>
          </p:cNvSpPr>
          <p:nvPr>
            <p:ph type="body" idx="1"/>
          </p:nvPr>
        </p:nvSpPr>
        <p:spPr>
          <a:xfrm>
            <a:off x="152400" y="4114800"/>
            <a:ext cx="6553200" cy="4876800"/>
          </a:xfrm>
        </p:spPr>
        <p:txBody>
          <a:bodyPr/>
          <a:lstStyle/>
          <a:p>
            <a:r>
              <a:rPr lang="en-US" altLang="en-US" dirty="0"/>
              <a:t>Moshe took off his sandals to worship the holy.  We need to take off our self protection, defensiveness, justification, woundedness, revenge, accusation, anger, walls, and instead: worship.  Worship Him who does all things well.  Thank him for the worst.  Not that the worst is not so bad, but the HE is working through it.  Even when we don’t see it…</a:t>
            </a:r>
            <a:r>
              <a:rPr lang="en-US" altLang="en-US" dirty="0">
                <a:solidFill>
                  <a:srgbClr val="FF0000"/>
                </a:solidFill>
              </a:rPr>
              <a:t>No second causes</a:t>
            </a:r>
            <a:r>
              <a:rPr lang="en-US" altLang="en-US" dirty="0"/>
              <a:t>.  </a:t>
            </a:r>
          </a:p>
          <a:p>
            <a:r>
              <a:rPr lang="en-US" altLang="en-US" dirty="0"/>
              <a:t>If someone sins, it’s wrong.  But the effect on US is processed by Divine providence.  Wrong to them, right to us!!</a:t>
            </a:r>
          </a:p>
          <a:p>
            <a:r>
              <a:rPr lang="en-US" altLang="en-US" dirty="0"/>
              <a:t>If we sin, it’s wrong.  But consequences of our sin are processed by Divine providence.  So we can repent and still praise!!  Get irritable?  Provoke reaction?  Repent, and praise G for the reaction!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4A925B4-5EC3-4AF5-AC72-F8FBBC5A48CB}"/>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5F260D64-21CC-479B-96E5-1C3325C251D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52FE3A8A-849B-44F4-96EE-374134254BF8}"/>
              </a:ext>
            </a:extLst>
          </p:cNvPr>
          <p:cNvSpPr>
            <a:spLocks noGrp="1" noChangeArrowheads="1"/>
          </p:cNvSpPr>
          <p:nvPr>
            <p:ph type="sldNum" sz="quarter" idx="5"/>
          </p:nvPr>
        </p:nvSpPr>
        <p:spPr>
          <a:ln/>
        </p:spPr>
        <p:txBody>
          <a:bodyPr/>
          <a:lstStyle/>
          <a:p>
            <a:fld id="{00664FEF-E22D-4E06-83DB-97F75FF6B361}" type="slidenum">
              <a:rPr lang="en-US" altLang="en-US"/>
              <a:pPr/>
              <a:t>37</a:t>
            </a:fld>
            <a:endParaRPr lang="en-US" altLang="en-US"/>
          </a:p>
        </p:txBody>
      </p:sp>
      <p:sp>
        <p:nvSpPr>
          <p:cNvPr id="3989506" name="Rectangle 2">
            <a:extLst>
              <a:ext uri="{FF2B5EF4-FFF2-40B4-BE49-F238E27FC236}">
                <a16:creationId xmlns:a16="http://schemas.microsoft.com/office/drawing/2014/main" id="{61403317-A8F0-4134-8249-548C874597A1}"/>
              </a:ext>
            </a:extLst>
          </p:cNvPr>
          <p:cNvSpPr>
            <a:spLocks noGrp="1" noRot="1" noChangeAspect="1" noChangeArrowheads="1" noTextEdit="1"/>
          </p:cNvSpPr>
          <p:nvPr>
            <p:ph type="sldImg"/>
          </p:nvPr>
        </p:nvSpPr>
        <p:spPr>
          <a:xfrm>
            <a:off x="457200" y="609600"/>
            <a:ext cx="6230938" cy="3505200"/>
          </a:xfrm>
          <a:ln/>
        </p:spPr>
      </p:sp>
      <p:sp>
        <p:nvSpPr>
          <p:cNvPr id="3989507" name="Rectangle 3">
            <a:extLst>
              <a:ext uri="{FF2B5EF4-FFF2-40B4-BE49-F238E27FC236}">
                <a16:creationId xmlns:a16="http://schemas.microsoft.com/office/drawing/2014/main" id="{6B3DE00C-DAF7-4A00-9438-1A299527B9BA}"/>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27920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D05E11A-629C-4F55-B4EE-C0E3118111C2}"/>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BE8A778F-7A24-4A6A-8DB4-62F429C27F3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9E8A6332-E8CB-4FEE-AE92-A5ED4B49604E}"/>
              </a:ext>
            </a:extLst>
          </p:cNvPr>
          <p:cNvSpPr>
            <a:spLocks noGrp="1" noChangeArrowheads="1"/>
          </p:cNvSpPr>
          <p:nvPr>
            <p:ph type="sldNum" sz="quarter" idx="5"/>
          </p:nvPr>
        </p:nvSpPr>
        <p:spPr>
          <a:ln/>
        </p:spPr>
        <p:txBody>
          <a:bodyPr/>
          <a:lstStyle/>
          <a:p>
            <a:fld id="{57E54C37-00D1-4270-82DF-23CD045678AC}" type="slidenum">
              <a:rPr lang="en-US" altLang="en-US"/>
              <a:pPr/>
              <a:t>38</a:t>
            </a:fld>
            <a:endParaRPr lang="en-US" altLang="en-US"/>
          </a:p>
        </p:txBody>
      </p:sp>
      <p:sp>
        <p:nvSpPr>
          <p:cNvPr id="4050946" name="Rectangle 2">
            <a:extLst>
              <a:ext uri="{FF2B5EF4-FFF2-40B4-BE49-F238E27FC236}">
                <a16:creationId xmlns:a16="http://schemas.microsoft.com/office/drawing/2014/main" id="{9D02B74B-0BCE-468C-B63C-207A65ABCED2}"/>
              </a:ext>
            </a:extLst>
          </p:cNvPr>
          <p:cNvSpPr>
            <a:spLocks noGrp="1" noRot="1" noChangeAspect="1" noChangeArrowheads="1" noTextEdit="1"/>
          </p:cNvSpPr>
          <p:nvPr>
            <p:ph type="sldImg"/>
          </p:nvPr>
        </p:nvSpPr>
        <p:spPr>
          <a:xfrm>
            <a:off x="392906" y="609600"/>
            <a:ext cx="6019800" cy="3573463"/>
          </a:xfrm>
          <a:ln/>
        </p:spPr>
      </p:sp>
      <p:sp>
        <p:nvSpPr>
          <p:cNvPr id="4050947" name="Rectangle 3">
            <a:extLst>
              <a:ext uri="{FF2B5EF4-FFF2-40B4-BE49-F238E27FC236}">
                <a16:creationId xmlns:a16="http://schemas.microsoft.com/office/drawing/2014/main" id="{86B54450-7F06-41D6-9827-63AE3591E6B0}"/>
              </a:ext>
            </a:extLst>
          </p:cNvPr>
          <p:cNvSpPr>
            <a:spLocks noGrp="1" noChangeArrowheads="1"/>
          </p:cNvSpPr>
          <p:nvPr>
            <p:ph type="body" idx="1"/>
          </p:nvPr>
        </p:nvSpPr>
        <p:spPr>
          <a:xfrm>
            <a:off x="152400" y="4183063"/>
            <a:ext cx="6577013" cy="4957762"/>
          </a:xfrm>
        </p:spPr>
        <p:txBody>
          <a:bodyPr/>
          <a:lstStyle/>
          <a:p>
            <a:r>
              <a:rPr lang="en-US" altLang="en-US" dirty="0"/>
              <a:t>A word of disclaimer on Shalom </a:t>
            </a:r>
            <a:r>
              <a:rPr lang="en-US" altLang="en-US" dirty="0" err="1"/>
              <a:t>Arush’s</a:t>
            </a:r>
            <a:r>
              <a:rPr lang="en-US" altLang="en-US" dirty="0"/>
              <a:t> book.  His concepts and </a:t>
            </a:r>
            <a:r>
              <a:rPr lang="en-US" altLang="en-US" dirty="0" err="1"/>
              <a:t>interp</a:t>
            </a:r>
            <a:r>
              <a:rPr lang="en-US" altLang="en-US" dirty="0"/>
              <a:t> of scripture is EXCELLENT.  Some of his illustrations are from Kabbalah, some about reincarnation.  I am NOT endorsing those illustrations.  Men’s group remember we had to filter some things.  </a:t>
            </a:r>
          </a:p>
          <a:p>
            <a:r>
              <a:rPr lang="en-US" altLang="en-US" dirty="0"/>
              <a:t>Why use?  Marriage book that we did in Men’s Group called men to a deeper level of the crucified life than Dobson, Trent, Smalley, etc.  Not use that terminology.</a:t>
            </a:r>
          </a:p>
          <a:p>
            <a:r>
              <a:rPr lang="en-US" altLang="en-US" dirty="0"/>
              <a:t>This book calls us to an amazing level of faith.  Those who remember David Dreiling, highly endorsed. </a:t>
            </a:r>
          </a:p>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0E4B7A1-1286-400E-AA34-70F32835C860}"/>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27035E79-AC92-45D6-A0D3-634888E8ED7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C9370C6C-0546-4521-A394-25E9A255FB6D}"/>
              </a:ext>
            </a:extLst>
          </p:cNvPr>
          <p:cNvSpPr>
            <a:spLocks noGrp="1" noChangeArrowheads="1"/>
          </p:cNvSpPr>
          <p:nvPr>
            <p:ph type="sldNum" sz="quarter" idx="5"/>
          </p:nvPr>
        </p:nvSpPr>
        <p:spPr>
          <a:ln/>
        </p:spPr>
        <p:txBody>
          <a:bodyPr/>
          <a:lstStyle/>
          <a:p>
            <a:fld id="{37E9711A-4616-4926-B5BD-BDA4565A0269}" type="slidenum">
              <a:rPr lang="en-US" altLang="en-US"/>
              <a:pPr/>
              <a:t>39</a:t>
            </a:fld>
            <a:endParaRPr lang="en-US" altLang="en-US"/>
          </a:p>
        </p:txBody>
      </p:sp>
      <p:sp>
        <p:nvSpPr>
          <p:cNvPr id="3991554" name="Rectangle 2">
            <a:extLst>
              <a:ext uri="{FF2B5EF4-FFF2-40B4-BE49-F238E27FC236}">
                <a16:creationId xmlns:a16="http://schemas.microsoft.com/office/drawing/2014/main" id="{44923E51-7F11-4D23-96F2-1847C0CC4381}"/>
              </a:ext>
            </a:extLst>
          </p:cNvPr>
          <p:cNvSpPr>
            <a:spLocks noGrp="1" noRot="1" noChangeAspect="1" noChangeArrowheads="1" noTextEdit="1"/>
          </p:cNvSpPr>
          <p:nvPr>
            <p:ph type="sldImg"/>
          </p:nvPr>
        </p:nvSpPr>
        <p:spPr>
          <a:xfrm>
            <a:off x="276225" y="609600"/>
            <a:ext cx="6229350" cy="3505200"/>
          </a:xfrm>
          <a:ln/>
        </p:spPr>
      </p:sp>
      <p:sp>
        <p:nvSpPr>
          <p:cNvPr id="3991555" name="Rectangle 3">
            <a:extLst>
              <a:ext uri="{FF2B5EF4-FFF2-40B4-BE49-F238E27FC236}">
                <a16:creationId xmlns:a16="http://schemas.microsoft.com/office/drawing/2014/main" id="{FCFA9CE1-6298-4C5A-A028-56E3741BCED0}"/>
              </a:ext>
            </a:extLst>
          </p:cNvPr>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11.01-03 Trusting, the Foundation. Part 2</a:t>
            </a:r>
          </a:p>
        </p:txBody>
      </p:sp>
      <p:sp>
        <p:nvSpPr>
          <p:cNvPr id="5" name="Rectangle 3"/>
          <p:cNvSpPr>
            <a:spLocks noGrp="1" noChangeArrowheads="1"/>
          </p:cNvSpPr>
          <p:nvPr>
            <p:ph type="dt" idx="1"/>
          </p:nvPr>
        </p:nvSpPr>
        <p:spPr>
          <a:ln/>
        </p:spPr>
        <p:txBody>
          <a:bodyPr/>
          <a:lstStyle/>
          <a:p>
            <a:r>
              <a:rPr lang="en-US" altLang="en-US">
                <a:solidFill>
                  <a:prstClr val="white"/>
                </a:solidFill>
              </a:rPr>
              <a:t>Feb 19, 2022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716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0E4B7A1-1286-400E-AA34-70F32835C860}"/>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27035E79-AC92-45D6-A0D3-634888E8ED7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C9370C6C-0546-4521-A394-25E9A255FB6D}"/>
              </a:ext>
            </a:extLst>
          </p:cNvPr>
          <p:cNvSpPr>
            <a:spLocks noGrp="1" noChangeArrowheads="1"/>
          </p:cNvSpPr>
          <p:nvPr>
            <p:ph type="sldNum" sz="quarter" idx="5"/>
          </p:nvPr>
        </p:nvSpPr>
        <p:spPr>
          <a:ln/>
        </p:spPr>
        <p:txBody>
          <a:bodyPr/>
          <a:lstStyle/>
          <a:p>
            <a:fld id="{37E9711A-4616-4926-B5BD-BDA4565A0269}" type="slidenum">
              <a:rPr lang="en-US" altLang="en-US"/>
              <a:pPr/>
              <a:t>40</a:t>
            </a:fld>
            <a:endParaRPr lang="en-US" altLang="en-US"/>
          </a:p>
        </p:txBody>
      </p:sp>
      <p:sp>
        <p:nvSpPr>
          <p:cNvPr id="3991554" name="Rectangle 2">
            <a:extLst>
              <a:ext uri="{FF2B5EF4-FFF2-40B4-BE49-F238E27FC236}">
                <a16:creationId xmlns:a16="http://schemas.microsoft.com/office/drawing/2014/main" id="{44923E51-7F11-4D23-96F2-1847C0CC4381}"/>
              </a:ext>
            </a:extLst>
          </p:cNvPr>
          <p:cNvSpPr>
            <a:spLocks noGrp="1" noRot="1" noChangeAspect="1" noChangeArrowheads="1" noTextEdit="1"/>
          </p:cNvSpPr>
          <p:nvPr>
            <p:ph type="sldImg"/>
          </p:nvPr>
        </p:nvSpPr>
        <p:spPr>
          <a:xfrm>
            <a:off x="276225" y="609600"/>
            <a:ext cx="6229350" cy="3505200"/>
          </a:xfrm>
          <a:ln/>
        </p:spPr>
      </p:sp>
      <p:sp>
        <p:nvSpPr>
          <p:cNvPr id="3991555" name="Rectangle 3">
            <a:extLst>
              <a:ext uri="{FF2B5EF4-FFF2-40B4-BE49-F238E27FC236}">
                <a16:creationId xmlns:a16="http://schemas.microsoft.com/office/drawing/2014/main" id="{FCFA9CE1-6298-4C5A-A028-56E3741BCED0}"/>
              </a:ext>
            </a:extLst>
          </p:cNvPr>
          <p:cNvSpPr>
            <a:spLocks noGrp="1" noChangeArrowheads="1"/>
          </p:cNvSpPr>
          <p:nvPr>
            <p:ph type="body" idx="1"/>
          </p:nvPr>
        </p:nvSpPr>
        <p:spPr>
          <a:xfrm>
            <a:off x="152400" y="4114800"/>
            <a:ext cx="6553200" cy="4876800"/>
          </a:xfrm>
        </p:spPr>
        <p:txBody>
          <a:bodyPr/>
          <a:lstStyle/>
          <a:p>
            <a:r>
              <a:rPr lang="en-US" altLang="en-US" dirty="0"/>
              <a:t>A midrash, a fanciful story to interpret scripture. Not necessarily true.  Maybe, but illustrative.  Moshe prayed 515 times to enter the promised land.  Then G-d told him to stop.  One more prayer and He’d have to reverse.</a:t>
            </a:r>
          </a:p>
          <a:p>
            <a:endParaRPr lang="en-US" altLang="en-US" dirty="0"/>
          </a:p>
          <a:p>
            <a:r>
              <a:rPr lang="en-US" altLang="en-US" dirty="0"/>
              <a:t>Don’t really think it happened, but it’s an illustration that shows the power of prayer. </a:t>
            </a:r>
          </a:p>
          <a:p>
            <a:endParaRPr lang="en-US" altLang="en-US" dirty="0"/>
          </a:p>
        </p:txBody>
      </p:sp>
    </p:spTree>
    <p:extLst>
      <p:ext uri="{BB962C8B-B14F-4D97-AF65-F5344CB8AC3E}">
        <p14:creationId xmlns:p14="http://schemas.microsoft.com/office/powerpoint/2010/main" val="3922289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697EC7-8346-4CAF-9772-3AEB001D468C}"/>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EC14B6BD-0506-4336-8378-EB202041CCA8}"/>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6D4597EA-23ED-4FD1-8BFA-C442BCC1D2BF}"/>
              </a:ext>
            </a:extLst>
          </p:cNvPr>
          <p:cNvSpPr>
            <a:spLocks noGrp="1" noChangeArrowheads="1"/>
          </p:cNvSpPr>
          <p:nvPr>
            <p:ph type="sldNum" sz="quarter" idx="5"/>
          </p:nvPr>
        </p:nvSpPr>
        <p:spPr>
          <a:ln/>
        </p:spPr>
        <p:txBody>
          <a:bodyPr/>
          <a:lstStyle/>
          <a:p>
            <a:fld id="{4A12E572-0FC6-4931-9203-827807DD8E8A}" type="slidenum">
              <a:rPr lang="en-US" altLang="en-US"/>
              <a:pPr/>
              <a:t>41</a:t>
            </a:fld>
            <a:endParaRPr lang="en-US" altLang="en-US"/>
          </a:p>
        </p:txBody>
      </p:sp>
      <p:sp>
        <p:nvSpPr>
          <p:cNvPr id="4005890" name="Rectangle 2">
            <a:extLst>
              <a:ext uri="{FF2B5EF4-FFF2-40B4-BE49-F238E27FC236}">
                <a16:creationId xmlns:a16="http://schemas.microsoft.com/office/drawing/2014/main" id="{C22AAF72-A4D2-4DEE-BC23-79439489CBEB}"/>
              </a:ext>
            </a:extLst>
          </p:cNvPr>
          <p:cNvSpPr>
            <a:spLocks noGrp="1" noRot="1" noChangeAspect="1" noChangeArrowheads="1" noTextEdit="1"/>
          </p:cNvSpPr>
          <p:nvPr>
            <p:ph type="sldImg"/>
          </p:nvPr>
        </p:nvSpPr>
        <p:spPr>
          <a:xfrm>
            <a:off x="457200" y="609600"/>
            <a:ext cx="5867400" cy="3505200"/>
          </a:xfrm>
          <a:ln/>
        </p:spPr>
      </p:sp>
      <p:sp>
        <p:nvSpPr>
          <p:cNvPr id="4005891" name="Rectangle 3">
            <a:extLst>
              <a:ext uri="{FF2B5EF4-FFF2-40B4-BE49-F238E27FC236}">
                <a16:creationId xmlns:a16="http://schemas.microsoft.com/office/drawing/2014/main" id="{C0BC608F-5547-4862-8E5D-B1AA15F0EC1B}"/>
              </a:ext>
            </a:extLst>
          </p:cNvPr>
          <p:cNvSpPr>
            <a:spLocks noGrp="1" noChangeArrowheads="1"/>
          </p:cNvSpPr>
          <p:nvPr>
            <p:ph type="body" idx="1"/>
          </p:nvPr>
        </p:nvSpPr>
        <p:spPr>
          <a:xfrm>
            <a:off x="152400" y="4114800"/>
            <a:ext cx="6553200" cy="4876800"/>
          </a:xfrm>
        </p:spPr>
        <p:txBody>
          <a:bodyPr/>
          <a:lstStyle/>
          <a:p>
            <a:endParaRPr lang="en-US" altLang="en-US" dirty="0"/>
          </a:p>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F2E55BA-ACC1-41B0-B8E6-7E0D5CF39752}"/>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CEBBA030-41DB-4672-A56F-4A975C6BF02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916A78AD-3455-42D3-B913-82235795ECC3}"/>
              </a:ext>
            </a:extLst>
          </p:cNvPr>
          <p:cNvSpPr>
            <a:spLocks noGrp="1" noChangeArrowheads="1"/>
          </p:cNvSpPr>
          <p:nvPr>
            <p:ph type="sldNum" sz="quarter" idx="5"/>
          </p:nvPr>
        </p:nvSpPr>
        <p:spPr>
          <a:ln/>
        </p:spPr>
        <p:txBody>
          <a:bodyPr/>
          <a:lstStyle/>
          <a:p>
            <a:fld id="{1CE0536B-0193-47CD-A20D-BF2542D9147B}" type="slidenum">
              <a:rPr lang="en-US" altLang="en-US"/>
              <a:pPr/>
              <a:t>42</a:t>
            </a:fld>
            <a:endParaRPr lang="en-US" altLang="en-US"/>
          </a:p>
        </p:txBody>
      </p:sp>
      <p:sp>
        <p:nvSpPr>
          <p:cNvPr id="3993602" name="Rectangle 2">
            <a:extLst>
              <a:ext uri="{FF2B5EF4-FFF2-40B4-BE49-F238E27FC236}">
                <a16:creationId xmlns:a16="http://schemas.microsoft.com/office/drawing/2014/main" id="{45968DF3-CAF5-4377-AE8F-D3A8C5DB9D81}"/>
              </a:ext>
            </a:extLst>
          </p:cNvPr>
          <p:cNvSpPr>
            <a:spLocks noGrp="1" noRot="1" noChangeAspect="1" noChangeArrowheads="1" noTextEdit="1"/>
          </p:cNvSpPr>
          <p:nvPr>
            <p:ph type="sldImg"/>
          </p:nvPr>
        </p:nvSpPr>
        <p:spPr>
          <a:xfrm>
            <a:off x="381000" y="609600"/>
            <a:ext cx="6019800" cy="3505200"/>
          </a:xfrm>
          <a:ln/>
        </p:spPr>
      </p:sp>
      <p:sp>
        <p:nvSpPr>
          <p:cNvPr id="3993603" name="Rectangle 3">
            <a:extLst>
              <a:ext uri="{FF2B5EF4-FFF2-40B4-BE49-F238E27FC236}">
                <a16:creationId xmlns:a16="http://schemas.microsoft.com/office/drawing/2014/main" id="{97EFDDF5-81B2-48B2-B3C2-25D965ECC1A6}"/>
              </a:ext>
            </a:extLst>
          </p:cNvPr>
          <p:cNvSpPr>
            <a:spLocks noGrp="1" noChangeArrowheads="1"/>
          </p:cNvSpPr>
          <p:nvPr>
            <p:ph type="body" idx="1"/>
          </p:nvPr>
        </p:nvSpPr>
        <p:spPr>
          <a:xfrm>
            <a:off x="152400" y="4114800"/>
            <a:ext cx="6553200" cy="4876800"/>
          </a:xfrm>
        </p:spPr>
        <p:txBody>
          <a:bodyPr/>
          <a:lstStyle/>
          <a:p>
            <a:r>
              <a:rPr lang="en-US" altLang="en-US"/>
              <a:t>It’s NOT our abs, or figure, or impressive skills and knowledge, or financial resources that give G-d pleasure. It’s glorifying G-d in all.  This is VERY liberating.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1540F6-29F9-4259-82DC-5F450518E9DA}"/>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2F3A3CCB-E963-4E95-B37A-E350C51E3A3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C0FA0603-7E1E-451A-9DC5-9CB12C490062}"/>
              </a:ext>
            </a:extLst>
          </p:cNvPr>
          <p:cNvSpPr>
            <a:spLocks noGrp="1" noChangeArrowheads="1"/>
          </p:cNvSpPr>
          <p:nvPr>
            <p:ph type="sldNum" sz="quarter" idx="5"/>
          </p:nvPr>
        </p:nvSpPr>
        <p:spPr>
          <a:ln/>
        </p:spPr>
        <p:txBody>
          <a:bodyPr/>
          <a:lstStyle/>
          <a:p>
            <a:fld id="{45EE20C3-FB94-4511-8E4A-06FAB6E0EEEA}" type="slidenum">
              <a:rPr lang="en-US" altLang="en-US"/>
              <a:pPr/>
              <a:t>43</a:t>
            </a:fld>
            <a:endParaRPr lang="en-US" altLang="en-US"/>
          </a:p>
        </p:txBody>
      </p:sp>
      <p:sp>
        <p:nvSpPr>
          <p:cNvPr id="3995650" name="Rectangle 2">
            <a:extLst>
              <a:ext uri="{FF2B5EF4-FFF2-40B4-BE49-F238E27FC236}">
                <a16:creationId xmlns:a16="http://schemas.microsoft.com/office/drawing/2014/main" id="{077E34D6-3E45-4ECF-AC24-A9ADE431D40A}"/>
              </a:ext>
            </a:extLst>
          </p:cNvPr>
          <p:cNvSpPr>
            <a:spLocks noGrp="1" noRot="1" noChangeAspect="1" noChangeArrowheads="1" noTextEdit="1"/>
          </p:cNvSpPr>
          <p:nvPr>
            <p:ph type="sldImg"/>
          </p:nvPr>
        </p:nvSpPr>
        <p:spPr>
          <a:xfrm>
            <a:off x="238125" y="609600"/>
            <a:ext cx="6229350" cy="3505200"/>
          </a:xfrm>
          <a:ln/>
        </p:spPr>
      </p:sp>
      <p:sp>
        <p:nvSpPr>
          <p:cNvPr id="3995651" name="Rectangle 3">
            <a:extLst>
              <a:ext uri="{FF2B5EF4-FFF2-40B4-BE49-F238E27FC236}">
                <a16:creationId xmlns:a16="http://schemas.microsoft.com/office/drawing/2014/main" id="{65C094E8-ED56-4CD2-9138-22B0B1B67DB8}"/>
              </a:ext>
            </a:extLst>
          </p:cNvPr>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a:bodyPr>
          <a:lstStyle/>
          <a:p>
            <a:r>
              <a:rPr lang="en-US" dirty="0"/>
              <a:t>Faith is the means by which we see through the walls of time and circumstances.</a:t>
            </a:r>
          </a:p>
          <a:p>
            <a:r>
              <a:rPr lang="en-US" dirty="0"/>
              <a:t>Righteous:  saved eternally, righteous in community</a:t>
            </a:r>
          </a:p>
          <a:p>
            <a:pPr marL="115888" indent="-115888">
              <a:buFont typeface="Arial" panose="020B0604020202020204" pitchFamily="34" charset="0"/>
              <a:buChar char="•"/>
            </a:pPr>
            <a:r>
              <a:rPr lang="en-US" dirty="0"/>
              <a:t>By his faith: not by himself, his strength, by his social and family support, but by faith in the atoning death and resurrection of the Messiah Yeshua</a:t>
            </a:r>
          </a:p>
          <a:p>
            <a:pPr marL="115888" indent="-115888">
              <a:buFont typeface="Arial" panose="020B0604020202020204" pitchFamily="34" charset="0"/>
              <a:buChar char="•"/>
            </a:pPr>
            <a:r>
              <a:rPr lang="en-US" dirty="0"/>
              <a:t>Live: strength, joy, dependence GIVE not from spouse, from kids, from community,</a:t>
            </a:r>
          </a:p>
          <a:p>
            <a:r>
              <a:rPr lang="en-US" dirty="0"/>
              <a:t>Consider the Greek…</a:t>
            </a:r>
          </a:p>
          <a:p>
            <a:pPr marL="115888" indent="-115888">
              <a:buFont typeface="Arial" panose="020B0604020202020204" pitchFamily="34" charset="0"/>
              <a:buChar char="•"/>
            </a:pP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665101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766E6DD-6BA5-405F-A03A-3650755DB886}"/>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7B993A6C-B5AD-40F4-B3FF-0EB312B7BB49}"/>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78F1EB04-E378-4C93-B8F1-A06D60874756}"/>
              </a:ext>
            </a:extLst>
          </p:cNvPr>
          <p:cNvSpPr>
            <a:spLocks noGrp="1" noChangeArrowheads="1"/>
          </p:cNvSpPr>
          <p:nvPr>
            <p:ph type="sldNum" sz="quarter" idx="5"/>
          </p:nvPr>
        </p:nvSpPr>
        <p:spPr>
          <a:ln/>
        </p:spPr>
        <p:txBody>
          <a:bodyPr/>
          <a:lstStyle/>
          <a:p>
            <a:fld id="{A4C21F87-491A-4E72-9CCF-E0611652EBE1}" type="slidenum">
              <a:rPr lang="en-US" altLang="en-US"/>
              <a:pPr/>
              <a:t>45</a:t>
            </a:fld>
            <a:endParaRPr lang="en-US" altLang="en-US"/>
          </a:p>
        </p:txBody>
      </p:sp>
      <p:sp>
        <p:nvSpPr>
          <p:cNvPr id="3975170" name="Rectangle 2">
            <a:extLst>
              <a:ext uri="{FF2B5EF4-FFF2-40B4-BE49-F238E27FC236}">
                <a16:creationId xmlns:a16="http://schemas.microsoft.com/office/drawing/2014/main" id="{4754BCD9-AFBF-4EC4-A4F2-7D477DA65DB9}"/>
              </a:ext>
            </a:extLst>
          </p:cNvPr>
          <p:cNvSpPr>
            <a:spLocks noGrp="1" noRot="1" noChangeAspect="1" noChangeArrowheads="1" noTextEdit="1"/>
          </p:cNvSpPr>
          <p:nvPr>
            <p:ph type="sldImg"/>
          </p:nvPr>
        </p:nvSpPr>
        <p:spPr>
          <a:xfrm>
            <a:off x="381000" y="685800"/>
            <a:ext cx="6096000" cy="3429000"/>
          </a:xfrm>
          <a:ln/>
        </p:spPr>
      </p:sp>
      <p:sp>
        <p:nvSpPr>
          <p:cNvPr id="3975171" name="Rectangle 3">
            <a:extLst>
              <a:ext uri="{FF2B5EF4-FFF2-40B4-BE49-F238E27FC236}">
                <a16:creationId xmlns:a16="http://schemas.microsoft.com/office/drawing/2014/main" id="{3C348321-C295-4BBC-AC11-5CAADBC95565}"/>
              </a:ext>
            </a:extLst>
          </p:cNvPr>
          <p:cNvSpPr>
            <a:spLocks noGrp="1" noChangeArrowheads="1"/>
          </p:cNvSpPr>
          <p:nvPr>
            <p:ph type="body" idx="1"/>
          </p:nvPr>
        </p:nvSpPr>
        <p:spPr>
          <a:xfrm>
            <a:off x="152400" y="4114800"/>
            <a:ext cx="6553200" cy="4876800"/>
          </a:xfrm>
        </p:spPr>
        <p:txBody>
          <a:bodyPr/>
          <a:lstStyle/>
          <a:p>
            <a:r>
              <a:rPr lang="en-US" altLang="en-US" dirty="0"/>
              <a:t>Like holiness.  We accept G-d goodness, and praise. </a:t>
            </a:r>
          </a:p>
          <a:p>
            <a:r>
              <a:rPr lang="en-US" altLang="en-US" dirty="0"/>
              <a:t>We fall before His Holiness.  We praise ALL His works.  ALL.  Gan </a:t>
            </a:r>
            <a:r>
              <a:rPr lang="en-US" altLang="en-US" dirty="0" err="1"/>
              <a:t>Emuna</a:t>
            </a:r>
            <a:r>
              <a:rPr lang="en-US" altLang="en-US" dirty="0"/>
              <a:t> 21, 22</a:t>
            </a:r>
          </a:p>
          <a:p>
            <a:endParaRPr lang="en-US" altLang="en-US" dirty="0"/>
          </a:p>
          <a:p>
            <a:r>
              <a:rPr lang="en-US" altLang="en-US" dirty="0"/>
              <a:t>We talk about </a:t>
            </a:r>
            <a:r>
              <a:rPr lang="en-US" altLang="en-US" dirty="0" err="1"/>
              <a:t>Sozo</a:t>
            </a:r>
            <a:r>
              <a:rPr lang="en-US" altLang="en-US" dirty="0"/>
              <a:t> ministry, which involves finding the lies about life and G-d that we’ve received, renouncing, and asking G-d for revelation of truth.  </a:t>
            </a:r>
          </a:p>
          <a:p>
            <a:r>
              <a:rPr lang="en-US" altLang="en-US" dirty="0"/>
              <a:t>This is generalized </a:t>
            </a:r>
            <a:r>
              <a:rPr lang="en-US" altLang="en-US" dirty="0" err="1"/>
              <a:t>Sozo</a:t>
            </a:r>
            <a:r>
              <a:rPr lang="en-US" altLang="en-US" dirty="0"/>
              <a:t>, </a:t>
            </a:r>
            <a:r>
              <a:rPr lang="he-IL" altLang="en-US" b="1" dirty="0">
                <a:latin typeface="David" panose="020E0502060401010101" pitchFamily="34" charset="-79"/>
                <a:cs typeface="David" panose="020E0502060401010101" pitchFamily="34" charset="-79"/>
              </a:rPr>
              <a:t>כי</a:t>
            </a:r>
            <a:r>
              <a:rPr lang="en-US" altLang="en-US" dirty="0"/>
              <a:t> the basic lie is that life/G-d is mean, against us.  </a:t>
            </a:r>
          </a:p>
          <a:p>
            <a:r>
              <a:rPr lang="en-US" altLang="en-US" dirty="0"/>
              <a:t>We commit to praise in everything.  Even the consequences of our and others failures.  Still in His hands.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766E6DD-6BA5-405F-A03A-3650755DB886}"/>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7B993A6C-B5AD-40F4-B3FF-0EB312B7BB49}"/>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78F1EB04-E378-4C93-B8F1-A06D60874756}"/>
              </a:ext>
            </a:extLst>
          </p:cNvPr>
          <p:cNvSpPr>
            <a:spLocks noGrp="1" noChangeArrowheads="1"/>
          </p:cNvSpPr>
          <p:nvPr>
            <p:ph type="sldNum" sz="quarter" idx="5"/>
          </p:nvPr>
        </p:nvSpPr>
        <p:spPr>
          <a:ln/>
        </p:spPr>
        <p:txBody>
          <a:bodyPr/>
          <a:lstStyle/>
          <a:p>
            <a:fld id="{A4C21F87-491A-4E72-9CCF-E0611652EBE1}" type="slidenum">
              <a:rPr lang="en-US" altLang="en-US"/>
              <a:pPr/>
              <a:t>46</a:t>
            </a:fld>
            <a:endParaRPr lang="en-US" altLang="en-US"/>
          </a:p>
        </p:txBody>
      </p:sp>
      <p:sp>
        <p:nvSpPr>
          <p:cNvPr id="3975170" name="Rectangle 2">
            <a:extLst>
              <a:ext uri="{FF2B5EF4-FFF2-40B4-BE49-F238E27FC236}">
                <a16:creationId xmlns:a16="http://schemas.microsoft.com/office/drawing/2014/main" id="{4754BCD9-AFBF-4EC4-A4F2-7D477DA65DB9}"/>
              </a:ext>
            </a:extLst>
          </p:cNvPr>
          <p:cNvSpPr>
            <a:spLocks noGrp="1" noRot="1" noChangeAspect="1" noChangeArrowheads="1" noTextEdit="1"/>
          </p:cNvSpPr>
          <p:nvPr>
            <p:ph type="sldImg"/>
          </p:nvPr>
        </p:nvSpPr>
        <p:spPr>
          <a:xfrm>
            <a:off x="381000" y="685800"/>
            <a:ext cx="6096000" cy="3429000"/>
          </a:xfrm>
          <a:ln/>
        </p:spPr>
      </p:sp>
      <p:sp>
        <p:nvSpPr>
          <p:cNvPr id="3975171" name="Rectangle 3">
            <a:extLst>
              <a:ext uri="{FF2B5EF4-FFF2-40B4-BE49-F238E27FC236}">
                <a16:creationId xmlns:a16="http://schemas.microsoft.com/office/drawing/2014/main" id="{3C348321-C295-4BBC-AC11-5CAADBC95565}"/>
              </a:ext>
            </a:extLst>
          </p:cNvPr>
          <p:cNvSpPr>
            <a:spLocks noGrp="1" noChangeArrowheads="1"/>
          </p:cNvSpPr>
          <p:nvPr>
            <p:ph type="body" idx="1"/>
          </p:nvPr>
        </p:nvSpPr>
        <p:spPr>
          <a:xfrm>
            <a:off x="152400" y="4114800"/>
            <a:ext cx="6553200" cy="4876800"/>
          </a:xfrm>
        </p:spPr>
        <p:txBody>
          <a:bodyPr/>
          <a:lstStyle/>
          <a:p>
            <a:r>
              <a:rPr lang="en-US" altLang="en-US" dirty="0"/>
              <a:t>Like holiness.  We accept G-d goodness, and praise. </a:t>
            </a:r>
          </a:p>
          <a:p>
            <a:r>
              <a:rPr lang="en-US" altLang="en-US" dirty="0"/>
              <a:t>We fall before His Holiness.  We praise ALL His works.  ALL.  Gan </a:t>
            </a:r>
            <a:r>
              <a:rPr lang="en-US" altLang="en-US" dirty="0" err="1"/>
              <a:t>Emuna</a:t>
            </a:r>
            <a:r>
              <a:rPr lang="en-US" altLang="en-US" dirty="0"/>
              <a:t> 21, 22</a:t>
            </a:r>
          </a:p>
          <a:p>
            <a:endParaRPr lang="en-US" altLang="en-US" dirty="0"/>
          </a:p>
          <a:p>
            <a:r>
              <a:rPr lang="en-US" altLang="en-US" dirty="0"/>
              <a:t>We talk about </a:t>
            </a:r>
            <a:r>
              <a:rPr lang="en-US" altLang="en-US" dirty="0" err="1"/>
              <a:t>Sozo</a:t>
            </a:r>
            <a:r>
              <a:rPr lang="en-US" altLang="en-US" dirty="0"/>
              <a:t> ministry, which involves finding the lies about life and G-d that we’ve received, renouncing, and asking G-d for revelation of truth.  </a:t>
            </a:r>
          </a:p>
          <a:p>
            <a:r>
              <a:rPr lang="en-US" altLang="en-US" dirty="0"/>
              <a:t>This is generalized </a:t>
            </a:r>
            <a:r>
              <a:rPr lang="en-US" altLang="en-US" dirty="0" err="1"/>
              <a:t>Sozo</a:t>
            </a:r>
            <a:r>
              <a:rPr lang="en-US" altLang="en-US" dirty="0"/>
              <a:t>, </a:t>
            </a:r>
            <a:r>
              <a:rPr lang="he-IL" altLang="en-US" b="1" dirty="0">
                <a:latin typeface="David" panose="020E0502060401010101" pitchFamily="34" charset="-79"/>
                <a:cs typeface="David" panose="020E0502060401010101" pitchFamily="34" charset="-79"/>
              </a:rPr>
              <a:t>כי</a:t>
            </a:r>
            <a:r>
              <a:rPr lang="en-US" altLang="en-US" dirty="0"/>
              <a:t> the basic lie is that life/G-d is mean, against us.  </a:t>
            </a:r>
          </a:p>
          <a:p>
            <a:r>
              <a:rPr lang="en-US" altLang="en-US" dirty="0"/>
              <a:t>We commit to praise in everything.  Even the consequences of our and others failures.  Still in His hands.</a:t>
            </a:r>
          </a:p>
        </p:txBody>
      </p:sp>
    </p:spTree>
    <p:extLst>
      <p:ext uri="{BB962C8B-B14F-4D97-AF65-F5344CB8AC3E}">
        <p14:creationId xmlns:p14="http://schemas.microsoft.com/office/powerpoint/2010/main" val="3424003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5712904-81E9-418E-9724-E784E4CFEDD6}"/>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7D5D25C2-0C5F-472F-A5F0-65AC2D5246E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01979790-C269-4E44-BE32-4345484F771D}"/>
              </a:ext>
            </a:extLst>
          </p:cNvPr>
          <p:cNvSpPr>
            <a:spLocks noGrp="1" noChangeArrowheads="1"/>
          </p:cNvSpPr>
          <p:nvPr>
            <p:ph type="sldNum" sz="quarter" idx="5"/>
          </p:nvPr>
        </p:nvSpPr>
        <p:spPr>
          <a:ln/>
        </p:spPr>
        <p:txBody>
          <a:bodyPr/>
          <a:lstStyle/>
          <a:p>
            <a:fld id="{573007EF-A41B-4E4B-9EF9-7FA5994A75EC}" type="slidenum">
              <a:rPr lang="en-US" altLang="en-US"/>
              <a:pPr/>
              <a:t>47</a:t>
            </a:fld>
            <a:endParaRPr lang="en-US" altLang="en-US"/>
          </a:p>
        </p:txBody>
      </p:sp>
      <p:sp>
        <p:nvSpPr>
          <p:cNvPr id="3977218" name="Rectangle 2">
            <a:extLst>
              <a:ext uri="{FF2B5EF4-FFF2-40B4-BE49-F238E27FC236}">
                <a16:creationId xmlns:a16="http://schemas.microsoft.com/office/drawing/2014/main" id="{04C30256-52F3-4501-B44E-392285096617}"/>
              </a:ext>
            </a:extLst>
          </p:cNvPr>
          <p:cNvSpPr>
            <a:spLocks noGrp="1" noRot="1" noChangeAspect="1" noChangeArrowheads="1" noTextEdit="1"/>
          </p:cNvSpPr>
          <p:nvPr>
            <p:ph type="sldImg"/>
          </p:nvPr>
        </p:nvSpPr>
        <p:spPr>
          <a:xfrm>
            <a:off x="457200" y="457200"/>
            <a:ext cx="5867400" cy="3657600"/>
          </a:xfrm>
          <a:ln/>
        </p:spPr>
      </p:sp>
      <p:sp>
        <p:nvSpPr>
          <p:cNvPr id="3977219" name="Rectangle 3">
            <a:extLst>
              <a:ext uri="{FF2B5EF4-FFF2-40B4-BE49-F238E27FC236}">
                <a16:creationId xmlns:a16="http://schemas.microsoft.com/office/drawing/2014/main" id="{2D05E9FD-05A9-4E43-9E21-499B64C66F2D}"/>
              </a:ext>
            </a:extLst>
          </p:cNvPr>
          <p:cNvSpPr>
            <a:spLocks noGrp="1" noChangeArrowheads="1"/>
          </p:cNvSpPr>
          <p:nvPr>
            <p:ph type="body" idx="1"/>
          </p:nvPr>
        </p:nvSpPr>
        <p:spPr>
          <a:xfrm>
            <a:off x="152400" y="4114800"/>
            <a:ext cx="6553200" cy="4876800"/>
          </a:xfrm>
        </p:spPr>
        <p:txBody>
          <a:bodyPr/>
          <a:lstStyle/>
          <a:p>
            <a:r>
              <a:rPr lang="en-US" altLang="en-US" dirty="0"/>
              <a:t>Message NOT = punishment.  </a:t>
            </a:r>
            <a:r>
              <a:rPr lang="en-US" altLang="en-US" dirty="0" err="1"/>
              <a:t>Iyov</a:t>
            </a:r>
            <a:r>
              <a:rPr lang="en-US" altLang="en-US" dirty="0"/>
              <a:t>/Job was not punished, but called to go higher.  </a:t>
            </a:r>
            <a:r>
              <a:rPr lang="en-US" altLang="en-US" dirty="0" err="1"/>
              <a:t>Tho</a:t>
            </a:r>
            <a:r>
              <a:rPr lang="en-US" altLang="en-US" dirty="0"/>
              <a:t> He slay me, yet will I trust Him.  </a:t>
            </a:r>
          </a:p>
          <a:p>
            <a:endParaRPr lang="en-US" altLang="en-US" dirty="0"/>
          </a:p>
          <a:p>
            <a:r>
              <a:rPr lang="en-US" altLang="en-US" dirty="0"/>
              <a:t>Torah re curses: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FEFA539-C50E-4FBD-9C4A-12946130C335}"/>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13392CA1-E02A-4060-9878-52275B6D4FA5}"/>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83399585-15B9-4DE8-9B10-4E5C8E3D6183}"/>
              </a:ext>
            </a:extLst>
          </p:cNvPr>
          <p:cNvSpPr>
            <a:spLocks noGrp="1" noChangeArrowheads="1"/>
          </p:cNvSpPr>
          <p:nvPr>
            <p:ph type="sldNum" sz="quarter" idx="5"/>
          </p:nvPr>
        </p:nvSpPr>
        <p:spPr>
          <a:ln/>
        </p:spPr>
        <p:txBody>
          <a:bodyPr/>
          <a:lstStyle/>
          <a:p>
            <a:fld id="{29894188-E024-468C-BEF1-017C1CC961FC}" type="slidenum">
              <a:rPr lang="en-US" altLang="en-US"/>
              <a:pPr/>
              <a:t>48</a:t>
            </a:fld>
            <a:endParaRPr lang="en-US" altLang="en-US"/>
          </a:p>
        </p:txBody>
      </p:sp>
      <p:sp>
        <p:nvSpPr>
          <p:cNvPr id="4007938" name="Rectangle 2">
            <a:extLst>
              <a:ext uri="{FF2B5EF4-FFF2-40B4-BE49-F238E27FC236}">
                <a16:creationId xmlns:a16="http://schemas.microsoft.com/office/drawing/2014/main" id="{18631B0A-5995-4DE4-B025-D745C7BCCBDC}"/>
              </a:ext>
            </a:extLst>
          </p:cNvPr>
          <p:cNvSpPr>
            <a:spLocks noGrp="1" noRot="1" noChangeAspect="1" noChangeArrowheads="1" noTextEdit="1"/>
          </p:cNvSpPr>
          <p:nvPr>
            <p:ph type="sldImg"/>
          </p:nvPr>
        </p:nvSpPr>
        <p:spPr>
          <a:xfrm>
            <a:off x="457200" y="609600"/>
            <a:ext cx="5867400" cy="3505200"/>
          </a:xfrm>
          <a:ln/>
        </p:spPr>
      </p:sp>
      <p:sp>
        <p:nvSpPr>
          <p:cNvPr id="4007939" name="Rectangle 3">
            <a:extLst>
              <a:ext uri="{FF2B5EF4-FFF2-40B4-BE49-F238E27FC236}">
                <a16:creationId xmlns:a16="http://schemas.microsoft.com/office/drawing/2014/main" id="{8DBB5336-CD0B-4265-A028-52DF47D1EE26}"/>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ltLang="en-US" dirty="0"/>
              <a:t>Here it is: it’s not just obeying.  </a:t>
            </a:r>
          </a:p>
          <a:p>
            <a:r>
              <a:rPr lang="en-US" altLang="en-US" dirty="0"/>
              <a:t>OK, won’t steal, fornicate, </a:t>
            </a:r>
            <a:r>
              <a:rPr lang="en-US" altLang="en-US" dirty="0" err="1"/>
              <a:t>pornicate</a:t>
            </a:r>
            <a:r>
              <a:rPr lang="en-US" altLang="en-US" dirty="0"/>
              <a:t>, prevaricate, pontificate (pride), rage, the forbidden ate (all the dietary laws)</a:t>
            </a:r>
          </a:p>
          <a:p>
            <a:r>
              <a:rPr lang="en-US" altLang="en-US" dirty="0"/>
              <a:t>It would be nice, but NOT good enough</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409316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11.01-03 Trusting, the Foundation. Part 2</a:t>
            </a:r>
          </a:p>
        </p:txBody>
      </p:sp>
      <p:sp>
        <p:nvSpPr>
          <p:cNvPr id="5" name="Rectangle 3"/>
          <p:cNvSpPr>
            <a:spLocks noGrp="1" noChangeArrowheads="1"/>
          </p:cNvSpPr>
          <p:nvPr>
            <p:ph type="dt" idx="1"/>
          </p:nvPr>
        </p:nvSpPr>
        <p:spPr>
          <a:ln/>
        </p:spPr>
        <p:txBody>
          <a:bodyPr/>
          <a:lstStyle/>
          <a:p>
            <a:r>
              <a:rPr lang="en-US" altLang="en-US">
                <a:solidFill>
                  <a:prstClr val="white"/>
                </a:solidFill>
              </a:rPr>
              <a:t>Feb 19, 2022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21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8D3486-98E8-4E4E-BBCA-2242E557AF9B}"/>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7346789F-F579-4F0F-93AC-8AD8BA1AEDD2}"/>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E41D4869-3FF9-434B-A10F-68DE6E30C56A}"/>
              </a:ext>
            </a:extLst>
          </p:cNvPr>
          <p:cNvSpPr>
            <a:spLocks noGrp="1" noChangeArrowheads="1"/>
          </p:cNvSpPr>
          <p:nvPr>
            <p:ph type="sldNum" sz="quarter" idx="5"/>
          </p:nvPr>
        </p:nvSpPr>
        <p:spPr>
          <a:ln/>
        </p:spPr>
        <p:txBody>
          <a:bodyPr/>
          <a:lstStyle/>
          <a:p>
            <a:fld id="{440AA3B2-6EE4-430E-A242-FF527E8672F2}" type="slidenum">
              <a:rPr lang="en-US" altLang="en-US"/>
              <a:pPr/>
              <a:t>50</a:t>
            </a:fld>
            <a:endParaRPr lang="en-US" altLang="en-US"/>
          </a:p>
        </p:txBody>
      </p:sp>
      <p:sp>
        <p:nvSpPr>
          <p:cNvPr id="4014082" name="Rectangle 2">
            <a:extLst>
              <a:ext uri="{FF2B5EF4-FFF2-40B4-BE49-F238E27FC236}">
                <a16:creationId xmlns:a16="http://schemas.microsoft.com/office/drawing/2014/main" id="{57CA0F16-9BD5-4A3D-8064-B582BD66E616}"/>
              </a:ext>
            </a:extLst>
          </p:cNvPr>
          <p:cNvSpPr>
            <a:spLocks noGrp="1" noRot="1" noChangeAspect="1" noChangeArrowheads="1" noTextEdit="1"/>
          </p:cNvSpPr>
          <p:nvPr>
            <p:ph type="sldImg"/>
          </p:nvPr>
        </p:nvSpPr>
        <p:spPr>
          <a:xfrm>
            <a:off x="381000" y="609600"/>
            <a:ext cx="6019800" cy="3505200"/>
          </a:xfrm>
          <a:ln/>
        </p:spPr>
      </p:sp>
      <p:sp>
        <p:nvSpPr>
          <p:cNvPr id="4014083" name="Rectangle 3">
            <a:extLst>
              <a:ext uri="{FF2B5EF4-FFF2-40B4-BE49-F238E27FC236}">
                <a16:creationId xmlns:a16="http://schemas.microsoft.com/office/drawing/2014/main" id="{086BB88D-32F2-406E-9303-5FEE69361011}"/>
              </a:ext>
            </a:extLst>
          </p:cNvPr>
          <p:cNvSpPr>
            <a:spLocks noGrp="1" noChangeArrowheads="1"/>
          </p:cNvSpPr>
          <p:nvPr>
            <p:ph type="body" idx="1"/>
          </p:nvPr>
        </p:nvSpPr>
        <p:spPr>
          <a:xfrm>
            <a:off x="152400" y="4114800"/>
            <a:ext cx="6553200" cy="4876800"/>
          </a:xfrm>
        </p:spPr>
        <p:txBody>
          <a:bodyPr/>
          <a:lstStyle/>
          <a:p>
            <a:r>
              <a:rPr lang="en-US" altLang="en-US" dirty="0"/>
              <a:t>Some of us have bit and bridle religion.  Horseback riding is really fun.  </a:t>
            </a:r>
          </a:p>
          <a:p>
            <a:endParaRPr lang="en-US" altLang="en-US" dirty="0"/>
          </a:p>
          <a:p>
            <a:r>
              <a:rPr lang="en-US" altLang="en-US" dirty="0"/>
              <a:t>What about when we fail, and don’t rejoice, and get angry and depressed, and blow it?</a:t>
            </a:r>
          </a:p>
          <a:p>
            <a:r>
              <a:rPr lang="en-US" altLang="en-US" dirty="0"/>
              <a:t>We can still come before Him, repent, and praise Him that He will work even our failure for good.  Trust Him in all.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9E22F48-A3B8-4E34-892C-5BFC0C5EC7D3}"/>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4729A199-BF28-4B0F-9190-A7C91A104811}"/>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4297BB75-0A32-49E7-80C1-B4D2F0937896}"/>
              </a:ext>
            </a:extLst>
          </p:cNvPr>
          <p:cNvSpPr>
            <a:spLocks noGrp="1" noChangeArrowheads="1"/>
          </p:cNvSpPr>
          <p:nvPr>
            <p:ph type="sldNum" sz="quarter" idx="5"/>
          </p:nvPr>
        </p:nvSpPr>
        <p:spPr>
          <a:ln/>
        </p:spPr>
        <p:txBody>
          <a:bodyPr/>
          <a:lstStyle/>
          <a:p>
            <a:fld id="{11EEC665-9C8C-4145-ADF5-20427300B451}" type="slidenum">
              <a:rPr lang="en-US" altLang="en-US"/>
              <a:pPr/>
              <a:t>51</a:t>
            </a:fld>
            <a:endParaRPr lang="en-US" altLang="en-US"/>
          </a:p>
        </p:txBody>
      </p:sp>
      <p:sp>
        <p:nvSpPr>
          <p:cNvPr id="3979266" name="Rectangle 2">
            <a:extLst>
              <a:ext uri="{FF2B5EF4-FFF2-40B4-BE49-F238E27FC236}">
                <a16:creationId xmlns:a16="http://schemas.microsoft.com/office/drawing/2014/main" id="{FE3F2FB9-1AAE-499F-876C-CFAFCCC85328}"/>
              </a:ext>
            </a:extLst>
          </p:cNvPr>
          <p:cNvSpPr>
            <a:spLocks noGrp="1" noRot="1" noChangeAspect="1" noChangeArrowheads="1" noTextEdit="1"/>
          </p:cNvSpPr>
          <p:nvPr>
            <p:ph type="sldImg"/>
          </p:nvPr>
        </p:nvSpPr>
        <p:spPr>
          <a:xfrm>
            <a:off x="207963" y="533400"/>
            <a:ext cx="6365875" cy="3581400"/>
          </a:xfrm>
          <a:ln/>
        </p:spPr>
      </p:sp>
      <p:sp>
        <p:nvSpPr>
          <p:cNvPr id="3979267" name="Rectangle 3">
            <a:extLst>
              <a:ext uri="{FF2B5EF4-FFF2-40B4-BE49-F238E27FC236}">
                <a16:creationId xmlns:a16="http://schemas.microsoft.com/office/drawing/2014/main" id="{F9F85306-4525-45AD-A851-B886FCBD8161}"/>
              </a:ext>
            </a:extLst>
          </p:cNvPr>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9E22F48-A3B8-4E34-892C-5BFC0C5EC7D3}"/>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4729A199-BF28-4B0F-9190-A7C91A104811}"/>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4297BB75-0A32-49E7-80C1-B4D2F0937896}"/>
              </a:ext>
            </a:extLst>
          </p:cNvPr>
          <p:cNvSpPr>
            <a:spLocks noGrp="1" noChangeArrowheads="1"/>
          </p:cNvSpPr>
          <p:nvPr>
            <p:ph type="sldNum" sz="quarter" idx="5"/>
          </p:nvPr>
        </p:nvSpPr>
        <p:spPr>
          <a:ln/>
        </p:spPr>
        <p:txBody>
          <a:bodyPr/>
          <a:lstStyle/>
          <a:p>
            <a:fld id="{11EEC665-9C8C-4145-ADF5-20427300B451}" type="slidenum">
              <a:rPr lang="en-US" altLang="en-US"/>
              <a:pPr/>
              <a:t>52</a:t>
            </a:fld>
            <a:endParaRPr lang="en-US" altLang="en-US"/>
          </a:p>
        </p:txBody>
      </p:sp>
      <p:sp>
        <p:nvSpPr>
          <p:cNvPr id="3979266" name="Rectangle 2">
            <a:extLst>
              <a:ext uri="{FF2B5EF4-FFF2-40B4-BE49-F238E27FC236}">
                <a16:creationId xmlns:a16="http://schemas.microsoft.com/office/drawing/2014/main" id="{FE3F2FB9-1AAE-499F-876C-CFAFCCC85328}"/>
              </a:ext>
            </a:extLst>
          </p:cNvPr>
          <p:cNvSpPr>
            <a:spLocks noGrp="1" noRot="1" noChangeAspect="1" noChangeArrowheads="1" noTextEdit="1"/>
          </p:cNvSpPr>
          <p:nvPr>
            <p:ph type="sldImg"/>
          </p:nvPr>
        </p:nvSpPr>
        <p:spPr>
          <a:xfrm>
            <a:off x="207963" y="533400"/>
            <a:ext cx="6365875" cy="3581400"/>
          </a:xfrm>
          <a:ln/>
        </p:spPr>
      </p:sp>
      <p:sp>
        <p:nvSpPr>
          <p:cNvPr id="3979267" name="Rectangle 3">
            <a:extLst>
              <a:ext uri="{FF2B5EF4-FFF2-40B4-BE49-F238E27FC236}">
                <a16:creationId xmlns:a16="http://schemas.microsoft.com/office/drawing/2014/main" id="{F9F85306-4525-45AD-A851-B886FCBD8161}"/>
              </a:ext>
            </a:extLst>
          </p:cNvPr>
          <p:cNvSpPr>
            <a:spLocks noGrp="1" noChangeArrowheads="1"/>
          </p:cNvSpPr>
          <p:nvPr>
            <p:ph type="body" idx="1"/>
          </p:nvPr>
        </p:nvSpPr>
        <p:spPr>
          <a:xfrm>
            <a:off x="152400" y="4114800"/>
            <a:ext cx="6553200" cy="4876800"/>
          </a:xfrm>
        </p:spPr>
        <p:txBody>
          <a:bodyPr/>
          <a:lstStyle/>
          <a:p>
            <a:r>
              <a:rPr lang="en-US" altLang="en-US" dirty="0"/>
              <a:t>Here’s where Messianics have a different foundation from others that keep Torah.  We keep Torah as an expression of our faith and joy, and the power of the Blood of Yeshua, and if we’re Jewish, of our covenant with G. </a:t>
            </a:r>
          </a:p>
          <a:p>
            <a:r>
              <a:rPr lang="en-US" altLang="en-US" dirty="0"/>
              <a:t>Torah earns us NOTHING.  </a:t>
            </a:r>
          </a:p>
        </p:txBody>
      </p:sp>
    </p:spTree>
    <p:extLst>
      <p:ext uri="{BB962C8B-B14F-4D97-AF65-F5344CB8AC3E}">
        <p14:creationId xmlns:p14="http://schemas.microsoft.com/office/powerpoint/2010/main" val="707055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8B2225B-7274-40FE-9274-860723B8B176}"/>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3B098305-EC1D-4319-A131-EE05CD5844C9}"/>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F033727F-7272-4B9B-B7B9-9B9AE5DD267F}"/>
              </a:ext>
            </a:extLst>
          </p:cNvPr>
          <p:cNvSpPr>
            <a:spLocks noGrp="1" noChangeArrowheads="1"/>
          </p:cNvSpPr>
          <p:nvPr>
            <p:ph type="sldNum" sz="quarter" idx="5"/>
          </p:nvPr>
        </p:nvSpPr>
        <p:spPr>
          <a:ln/>
        </p:spPr>
        <p:txBody>
          <a:bodyPr/>
          <a:lstStyle/>
          <a:p>
            <a:fld id="{1779A2E1-1B11-445B-81FC-5622252E2A45}" type="slidenum">
              <a:rPr lang="en-US" altLang="en-US"/>
              <a:pPr/>
              <a:t>53</a:t>
            </a:fld>
            <a:endParaRPr lang="en-US" altLang="en-US"/>
          </a:p>
        </p:txBody>
      </p:sp>
      <p:sp>
        <p:nvSpPr>
          <p:cNvPr id="4018178" name="Rectangle 2">
            <a:extLst>
              <a:ext uri="{FF2B5EF4-FFF2-40B4-BE49-F238E27FC236}">
                <a16:creationId xmlns:a16="http://schemas.microsoft.com/office/drawing/2014/main" id="{35D5DF5E-1A72-4F04-9507-046FCFF0D835}"/>
              </a:ext>
            </a:extLst>
          </p:cNvPr>
          <p:cNvSpPr>
            <a:spLocks noGrp="1" noRot="1" noChangeAspect="1" noChangeArrowheads="1" noTextEdit="1"/>
          </p:cNvSpPr>
          <p:nvPr>
            <p:ph type="sldImg"/>
          </p:nvPr>
        </p:nvSpPr>
        <p:spPr>
          <a:xfrm>
            <a:off x="207963" y="533400"/>
            <a:ext cx="6365875" cy="3581400"/>
          </a:xfrm>
          <a:ln/>
        </p:spPr>
      </p:sp>
      <p:sp>
        <p:nvSpPr>
          <p:cNvPr id="4018179" name="Rectangle 3">
            <a:extLst>
              <a:ext uri="{FF2B5EF4-FFF2-40B4-BE49-F238E27FC236}">
                <a16:creationId xmlns:a16="http://schemas.microsoft.com/office/drawing/2014/main" id="{28412B9B-626E-4940-937D-4CD9FACDFAE3}"/>
              </a:ext>
            </a:extLst>
          </p:cNvPr>
          <p:cNvSpPr>
            <a:spLocks noGrp="1" noChangeArrowheads="1"/>
          </p:cNvSpPr>
          <p:nvPr>
            <p:ph type="body" idx="1"/>
          </p:nvPr>
        </p:nvSpPr>
        <p:spPr>
          <a:xfrm>
            <a:off x="152400" y="4114800"/>
            <a:ext cx="6553200" cy="4876800"/>
          </a:xfrm>
        </p:spPr>
        <p:txBody>
          <a:bodyPr/>
          <a:lstStyle/>
          <a:p>
            <a:r>
              <a:rPr lang="en-US" altLang="en-US"/>
              <a:t>I can handle sufferings that I understand the purpose.  I can praise in that…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E6B70F2-501B-4C6E-9A1C-FF11305D0386}"/>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6" name="Rectangle 3">
            <a:extLst>
              <a:ext uri="{FF2B5EF4-FFF2-40B4-BE49-F238E27FC236}">
                <a16:creationId xmlns:a16="http://schemas.microsoft.com/office/drawing/2014/main" id="{6528346E-DC99-412D-ABBC-1ABEB6A2EC5E}"/>
              </a:ext>
            </a:extLst>
          </p:cNvPr>
          <p:cNvSpPr>
            <a:spLocks noGrp="1" noChangeArrowheads="1"/>
          </p:cNvSpPr>
          <p:nvPr>
            <p:ph type="dt" idx="1"/>
          </p:nvPr>
        </p:nvSpPr>
        <p:spPr>
          <a:ln/>
        </p:spPr>
        <p:txBody>
          <a:bodyPr/>
          <a:lstStyle/>
          <a:p>
            <a:r>
              <a:rPr lang="en-US" altLang="en-US"/>
              <a:t>Feb 19, 2022</a:t>
            </a:r>
          </a:p>
        </p:txBody>
      </p:sp>
      <p:sp>
        <p:nvSpPr>
          <p:cNvPr id="7" name="Rectangle 7">
            <a:extLst>
              <a:ext uri="{FF2B5EF4-FFF2-40B4-BE49-F238E27FC236}">
                <a16:creationId xmlns:a16="http://schemas.microsoft.com/office/drawing/2014/main" id="{54009ADC-6A7E-4588-A9A8-94B2AD0D50DF}"/>
              </a:ext>
            </a:extLst>
          </p:cNvPr>
          <p:cNvSpPr>
            <a:spLocks noGrp="1" noChangeArrowheads="1"/>
          </p:cNvSpPr>
          <p:nvPr>
            <p:ph type="sldNum" sz="quarter" idx="5"/>
          </p:nvPr>
        </p:nvSpPr>
        <p:spPr>
          <a:ln/>
        </p:spPr>
        <p:txBody>
          <a:bodyPr/>
          <a:lstStyle/>
          <a:p>
            <a:fld id="{D43FF755-B3EF-4B41-8D6E-5263C003EB50}" type="slidenum">
              <a:rPr lang="en-US" altLang="en-US"/>
              <a:pPr/>
              <a:t>54</a:t>
            </a:fld>
            <a:endParaRPr lang="en-US" altLang="en-US"/>
          </a:p>
        </p:txBody>
      </p:sp>
      <p:sp>
        <p:nvSpPr>
          <p:cNvPr id="3997698" name="Rectangle 2">
            <a:extLst>
              <a:ext uri="{FF2B5EF4-FFF2-40B4-BE49-F238E27FC236}">
                <a16:creationId xmlns:a16="http://schemas.microsoft.com/office/drawing/2014/main" id="{3EE9BCC2-A465-43F6-9F10-1E0589CB4B87}"/>
              </a:ext>
            </a:extLst>
          </p:cNvPr>
          <p:cNvSpPr>
            <a:spLocks noGrp="1" noRot="1" noChangeAspect="1" noChangeArrowheads="1" noTextEdit="1"/>
          </p:cNvSpPr>
          <p:nvPr>
            <p:ph type="sldImg"/>
          </p:nvPr>
        </p:nvSpPr>
        <p:spPr>
          <a:xfrm>
            <a:off x="165100" y="569913"/>
            <a:ext cx="6299200" cy="3544887"/>
          </a:xfrm>
          <a:ln/>
        </p:spPr>
      </p:sp>
      <p:sp>
        <p:nvSpPr>
          <p:cNvPr id="3997699" name="Rectangle 3">
            <a:extLst>
              <a:ext uri="{FF2B5EF4-FFF2-40B4-BE49-F238E27FC236}">
                <a16:creationId xmlns:a16="http://schemas.microsoft.com/office/drawing/2014/main" id="{49C12C2A-9893-4E82-9921-3AD1436F6FAD}"/>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0831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E6B70F2-501B-4C6E-9A1C-FF11305D0386}"/>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6" name="Rectangle 3">
            <a:extLst>
              <a:ext uri="{FF2B5EF4-FFF2-40B4-BE49-F238E27FC236}">
                <a16:creationId xmlns:a16="http://schemas.microsoft.com/office/drawing/2014/main" id="{6528346E-DC99-412D-ABBC-1ABEB6A2EC5E}"/>
              </a:ext>
            </a:extLst>
          </p:cNvPr>
          <p:cNvSpPr>
            <a:spLocks noGrp="1" noChangeArrowheads="1"/>
          </p:cNvSpPr>
          <p:nvPr>
            <p:ph type="dt" idx="1"/>
          </p:nvPr>
        </p:nvSpPr>
        <p:spPr>
          <a:ln/>
        </p:spPr>
        <p:txBody>
          <a:bodyPr/>
          <a:lstStyle/>
          <a:p>
            <a:r>
              <a:rPr lang="en-US" altLang="en-US"/>
              <a:t>Feb 19, 2022</a:t>
            </a:r>
          </a:p>
        </p:txBody>
      </p:sp>
      <p:sp>
        <p:nvSpPr>
          <p:cNvPr id="7" name="Rectangle 7">
            <a:extLst>
              <a:ext uri="{FF2B5EF4-FFF2-40B4-BE49-F238E27FC236}">
                <a16:creationId xmlns:a16="http://schemas.microsoft.com/office/drawing/2014/main" id="{54009ADC-6A7E-4588-A9A8-94B2AD0D50DF}"/>
              </a:ext>
            </a:extLst>
          </p:cNvPr>
          <p:cNvSpPr>
            <a:spLocks noGrp="1" noChangeArrowheads="1"/>
          </p:cNvSpPr>
          <p:nvPr>
            <p:ph type="sldNum" sz="quarter" idx="5"/>
          </p:nvPr>
        </p:nvSpPr>
        <p:spPr>
          <a:ln/>
        </p:spPr>
        <p:txBody>
          <a:bodyPr/>
          <a:lstStyle/>
          <a:p>
            <a:fld id="{D43FF755-B3EF-4B41-8D6E-5263C003EB50}" type="slidenum">
              <a:rPr lang="en-US" altLang="en-US"/>
              <a:pPr/>
              <a:t>55</a:t>
            </a:fld>
            <a:endParaRPr lang="en-US" altLang="en-US"/>
          </a:p>
        </p:txBody>
      </p:sp>
      <p:sp>
        <p:nvSpPr>
          <p:cNvPr id="3997698" name="Rectangle 2">
            <a:extLst>
              <a:ext uri="{FF2B5EF4-FFF2-40B4-BE49-F238E27FC236}">
                <a16:creationId xmlns:a16="http://schemas.microsoft.com/office/drawing/2014/main" id="{3EE9BCC2-A465-43F6-9F10-1E0589CB4B87}"/>
              </a:ext>
            </a:extLst>
          </p:cNvPr>
          <p:cNvSpPr>
            <a:spLocks noGrp="1" noRot="1" noChangeAspect="1" noChangeArrowheads="1" noTextEdit="1"/>
          </p:cNvSpPr>
          <p:nvPr>
            <p:ph type="sldImg"/>
          </p:nvPr>
        </p:nvSpPr>
        <p:spPr>
          <a:xfrm>
            <a:off x="165100" y="569913"/>
            <a:ext cx="6299200" cy="3544887"/>
          </a:xfrm>
          <a:ln/>
        </p:spPr>
      </p:sp>
      <p:sp>
        <p:nvSpPr>
          <p:cNvPr id="3997699" name="Rectangle 3">
            <a:extLst>
              <a:ext uri="{FF2B5EF4-FFF2-40B4-BE49-F238E27FC236}">
                <a16:creationId xmlns:a16="http://schemas.microsoft.com/office/drawing/2014/main" id="{49C12C2A-9893-4E82-9921-3AD1436F6FAD}"/>
              </a:ext>
            </a:extLst>
          </p:cNvPr>
          <p:cNvSpPr>
            <a:spLocks noGrp="1" noChangeArrowheads="1"/>
          </p:cNvSpPr>
          <p:nvPr>
            <p:ph type="body" idx="1"/>
          </p:nvPr>
        </p:nvSpPr>
        <p:spPr>
          <a:xfrm>
            <a:off x="152400" y="4114800"/>
            <a:ext cx="6553200" cy="4876800"/>
          </a:xfrm>
        </p:spPr>
        <p:txBody>
          <a:bodyPr/>
          <a:lstStyle/>
          <a:p>
            <a:r>
              <a:rPr lang="en-US" altLang="en-US"/>
              <a:t>Weird idea.  Always be happy.  Only if have active faith, Emuna about life.</a:t>
            </a:r>
          </a:p>
          <a:p>
            <a:r>
              <a:rPr lang="en-US" altLang="en-US"/>
              <a:t>NOT talking about Alfred E Newman. What, me worry? </a:t>
            </a:r>
          </a:p>
          <a:p>
            <a:endParaRPr lang="en-US" altLang="en-US"/>
          </a:p>
        </p:txBody>
      </p:sp>
      <p:pic>
        <p:nvPicPr>
          <p:cNvPr id="3997701" name="Picture 5">
            <a:extLst>
              <a:ext uri="{FF2B5EF4-FFF2-40B4-BE49-F238E27FC236}">
                <a16:creationId xmlns:a16="http://schemas.microsoft.com/office/drawing/2014/main" id="{237AE979-AB5E-4EAF-B693-B5101C294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705600"/>
            <a:ext cx="1428750" cy="186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10F672E-01EA-4EAC-86D7-EEA75B68A9FE}"/>
              </a:ext>
            </a:extLst>
          </p:cNvPr>
          <p:cNvSpPr>
            <a:spLocks noGrp="1" noChangeArrowheads="1"/>
          </p:cNvSpPr>
          <p:nvPr>
            <p:ph type="hdr" sz="quarter"/>
          </p:nvPr>
        </p:nvSpPr>
        <p:spPr>
          <a:ln/>
        </p:spPr>
        <p:txBody>
          <a:bodyPr/>
          <a:lstStyle/>
          <a:p>
            <a:r>
              <a:rPr lang="en-US" altLang="en-US"/>
              <a:t>Letter to the Messianic Jews a 11.01-03 Trusting, the Foundation. Part 2</a:t>
            </a:r>
          </a:p>
        </p:txBody>
      </p:sp>
      <p:sp>
        <p:nvSpPr>
          <p:cNvPr id="5" name="Rectangle 3">
            <a:extLst>
              <a:ext uri="{FF2B5EF4-FFF2-40B4-BE49-F238E27FC236}">
                <a16:creationId xmlns:a16="http://schemas.microsoft.com/office/drawing/2014/main" id="{2BBD30C4-A1D7-4FB5-A8DF-988131D975B1}"/>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45C462A6-2FAD-45D7-AC11-67DB87D11DB2}"/>
              </a:ext>
            </a:extLst>
          </p:cNvPr>
          <p:cNvSpPr>
            <a:spLocks noGrp="1" noChangeArrowheads="1"/>
          </p:cNvSpPr>
          <p:nvPr>
            <p:ph type="sldNum" sz="quarter" idx="5"/>
          </p:nvPr>
        </p:nvSpPr>
        <p:spPr>
          <a:ln/>
        </p:spPr>
        <p:txBody>
          <a:bodyPr/>
          <a:lstStyle/>
          <a:p>
            <a:fld id="{56597BC3-0AC8-4789-9392-C7F112736827}" type="slidenum">
              <a:rPr lang="en-US" altLang="en-US"/>
              <a:pPr/>
              <a:t>56</a:t>
            </a:fld>
            <a:endParaRPr lang="en-US" altLang="en-US"/>
          </a:p>
        </p:txBody>
      </p:sp>
      <p:sp>
        <p:nvSpPr>
          <p:cNvPr id="4038658" name="Rectangle 2">
            <a:extLst>
              <a:ext uri="{FF2B5EF4-FFF2-40B4-BE49-F238E27FC236}">
                <a16:creationId xmlns:a16="http://schemas.microsoft.com/office/drawing/2014/main" id="{BB5697AB-2C48-4F00-968E-481C2D72992A}"/>
              </a:ext>
            </a:extLst>
          </p:cNvPr>
          <p:cNvSpPr>
            <a:spLocks noGrp="1" noRot="1" noChangeAspect="1" noChangeArrowheads="1" noTextEdit="1"/>
          </p:cNvSpPr>
          <p:nvPr>
            <p:ph type="sldImg"/>
          </p:nvPr>
        </p:nvSpPr>
        <p:spPr>
          <a:xfrm>
            <a:off x="392906" y="533400"/>
            <a:ext cx="6096000" cy="3649663"/>
          </a:xfrm>
          <a:ln/>
        </p:spPr>
      </p:sp>
      <p:sp>
        <p:nvSpPr>
          <p:cNvPr id="4038659" name="Rectangle 3">
            <a:extLst>
              <a:ext uri="{FF2B5EF4-FFF2-40B4-BE49-F238E27FC236}">
                <a16:creationId xmlns:a16="http://schemas.microsoft.com/office/drawing/2014/main" id="{7C8BA017-6909-4587-97E3-FCEFFC1DD6A5}"/>
              </a:ext>
            </a:extLst>
          </p:cNvPr>
          <p:cNvSpPr>
            <a:spLocks noGrp="1" noChangeArrowheads="1"/>
          </p:cNvSpPr>
          <p:nvPr>
            <p:ph type="body" idx="1"/>
          </p:nvPr>
        </p:nvSpPr>
        <p:spPr>
          <a:xfrm>
            <a:off x="152400" y="4183063"/>
            <a:ext cx="6577013" cy="4957762"/>
          </a:xfrm>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5293435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endParaRPr lang="en-US" u="sng"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360146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Here is where my faith lives…</a:t>
            </a:r>
          </a:p>
          <a:p>
            <a:r>
              <a:rPr lang="en-US" dirty="0"/>
              <a:t>Love G-d with all our hearts.</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24347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https://youtu.be/8wDVwwuBAss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Last time we spoke of an Israeli security invention that can see through walls.</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endParaRPr lang="en-US" altLang="en-US" dirty="0"/>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666192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Here is where my faith lives…</a:t>
            </a:r>
          </a:p>
          <a:p>
            <a:r>
              <a:rPr lang="en-US" dirty="0"/>
              <a:t>Love G-d with all our hearts.</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8090246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https://www.chabad.org/library/article_cdo/aid/705353/jewish/The-Shema.htm   </a:t>
            </a:r>
            <a:r>
              <a:rPr lang="en-US" dirty="0"/>
              <a:t>Modified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85607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https://www.chabad.org/library/article_cdo/aid/705353/jewish/The-Shema.htm   </a:t>
            </a:r>
            <a:r>
              <a:rPr lang="en-US" dirty="0"/>
              <a:t>Modified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811375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9358133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passively, as a good feeling, “I feel love”</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389972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4266688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9416139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4360628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See there.  Just a call to R&amp;R.</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269906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Bait and switch??</a:t>
            </a:r>
          </a:p>
          <a:p>
            <a:r>
              <a:rPr lang="en-US" dirty="0"/>
              <a:t>Deepest rest is serving in love.   </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26193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https://youtu.be/8wDVwwuBAss</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1077680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1456865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2857103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16231209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about the Jewish dimension?</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085024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621976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0800101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exclusively, but inclusively.   We DON’T stick just to our own.</a:t>
            </a:r>
          </a:p>
          <a:p>
            <a:r>
              <a:rPr lang="en-US" dirty="0"/>
              <a:t>Why is the Jewish communication of blessing upside down?   Hebrew is right to left.   All things a bit disorienting at first.  </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22839734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9757954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Like the </a:t>
            </a:r>
            <a:r>
              <a:rPr lang="en-US" dirty="0" err="1"/>
              <a:t>Greekk</a:t>
            </a:r>
            <a:r>
              <a:rPr lang="en-US" dirty="0"/>
              <a:t> Agape</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5995608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412717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Danger, doom, prosperity, health, love, rejection…</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3110132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35847254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8256382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Packing today, distributing tomorrow.</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40650749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Pack today, deliver next week.</a:t>
            </a:r>
          </a:p>
          <a:p>
            <a:r>
              <a:rPr lang="en-US" dirty="0"/>
              <a:t>Prepare for visitors.   Practice on one another.</a:t>
            </a:r>
          </a:p>
          <a:p>
            <a:r>
              <a:rPr lang="en-US" dirty="0"/>
              <a:t>Like the Greek Agape</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2451235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Packing today, distributing tomorrow.</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22933109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don’t do this at home.   I don’t do this with regular congregants.   I don’t care about anyone except my friends and family</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21457753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This is a very safe and non-invasive question.  Whatever they say, play geography with them.  If local, talk about KC legendary barbecue, or the Chiefs, or the Truman legacy, or the notorious </a:t>
            </a:r>
            <a:r>
              <a:rPr lang="en-US" sz="1800" dirty="0" err="1">
                <a:effectLst/>
                <a:latin typeface="Arial Rounded MT Bold" panose="020F0704030504030204" pitchFamily="34" charset="0"/>
                <a:ea typeface="Times New Roman" panose="02020603050405020304" pitchFamily="18" charset="0"/>
                <a:cs typeface="Times New Roman" panose="02020603050405020304" pitchFamily="18" charset="0"/>
              </a:rPr>
              <a:t>Pendergast</a:t>
            </a:r>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 legacy, etc.   If East Coast, West Coast, Europe, Latin America, Israel, Asia, Mars, etc., discuss what is interesting and important about that area.</a:t>
            </a:r>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0959602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This will tell you where they are coming from.   Whatever their connection, it is significant.   Even if they grew up JW's, the JW's are wonderful at outreach.</a:t>
            </a:r>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16035034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Arial Rounded MT Bold" panose="020F0704030504030204" pitchFamily="34" charset="0"/>
                <a:ea typeface="Times New Roman" panose="02020603050405020304" pitchFamily="18" charset="0"/>
              </a:rPr>
              <a:t>This is the most important one, as it tells you what their spiritual direction is.   Try to discern if they are saved, or looking for Hebrew roots.   If Hebrew roots, try to work in that we love Jewish people and Israel, not just Jewish things.  If they are Jewish and looking for connection with G-d, point them to the Jewish Messiah, as Malachi says, the messenger of the covenant, and salvation.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31634515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166947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Their minds and hearts are walled off to us.   </a:t>
            </a:r>
          </a:p>
          <a:p>
            <a:r>
              <a:rPr lang="en-US" dirty="0"/>
              <a:t>Life’s purposes are veiled to us.</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6060597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217702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endParaRPr lang="en-US" u="sng"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27284630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42611801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Ron Cantor</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27666001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Ron Cantor</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26752901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Ron Cantor</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41063373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Ron Cantor</a:t>
            </a:r>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33506149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912516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101</a:t>
            </a:fld>
            <a:endParaRPr lang="en-US" altLang="en-US"/>
          </a:p>
        </p:txBody>
      </p:sp>
    </p:spTree>
    <p:extLst>
      <p:ext uri="{BB962C8B-B14F-4D97-AF65-F5344CB8AC3E}">
        <p14:creationId xmlns:p14="http://schemas.microsoft.com/office/powerpoint/2010/main" val="307301144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 Part 2</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102</a:t>
            </a:fld>
            <a:endParaRPr lang="en-US" altLang="en-US"/>
          </a:p>
        </p:txBody>
      </p:sp>
    </p:spTree>
    <p:extLst>
      <p:ext uri="{BB962C8B-B14F-4D97-AF65-F5344CB8AC3E}">
        <p14:creationId xmlns:p14="http://schemas.microsoft.com/office/powerpoint/2010/main" val="26138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0D5D66E-7EC8-4A03-A717-C66CBE4406C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371985FC-9768-4A87-B93D-DBC33C24E74D}"/>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48C7BF53-13A6-4B87-8142-0BF63605B380}"/>
              </a:ext>
            </a:extLst>
          </p:cNvPr>
          <p:cNvSpPr>
            <a:spLocks noGrp="1" noChangeArrowheads="1"/>
          </p:cNvSpPr>
          <p:nvPr>
            <p:ph type="sldNum" sz="quarter" idx="12"/>
          </p:nvPr>
        </p:nvSpPr>
        <p:spPr>
          <a:ln/>
        </p:spPr>
        <p:txBody>
          <a:bodyPr/>
          <a:lstStyle>
            <a:lvl1pPr>
              <a:defRPr/>
            </a:lvl1pPr>
          </a:lstStyle>
          <a:p>
            <a:pPr>
              <a:defRPr/>
            </a:pPr>
            <a:fld id="{FEA79EB7-9E6C-418C-B70E-3CD032CCB75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7261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B4DFD4-C289-4156-A450-8D1DF02487B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9A7D340-D8C4-4DC7-B408-629D768C77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CA2838E-6477-460A-B59B-23C91AD980E4}"/>
              </a:ext>
            </a:extLst>
          </p:cNvPr>
          <p:cNvSpPr>
            <a:spLocks noGrp="1" noChangeArrowheads="1"/>
          </p:cNvSpPr>
          <p:nvPr>
            <p:ph type="sldNum" sz="quarter" idx="12"/>
          </p:nvPr>
        </p:nvSpPr>
        <p:spPr>
          <a:ln/>
        </p:spPr>
        <p:txBody>
          <a:bodyPr/>
          <a:lstStyle>
            <a:lvl1pPr>
              <a:defRPr/>
            </a:lvl1pPr>
          </a:lstStyle>
          <a:p>
            <a:fld id="{C569062E-D493-42A2-B5F2-AF7129E80414}" type="slidenum">
              <a:rPr lang="en-US" altLang="en-US"/>
              <a:pPr/>
              <a:t>‹#›</a:t>
            </a:fld>
            <a:endParaRPr lang="en-US" altLang="en-US"/>
          </a:p>
        </p:txBody>
      </p:sp>
    </p:spTree>
    <p:extLst>
      <p:ext uri="{BB962C8B-B14F-4D97-AF65-F5344CB8AC3E}">
        <p14:creationId xmlns:p14="http://schemas.microsoft.com/office/powerpoint/2010/main" val="4264009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DB153F-AD5C-400B-8C1C-1105D41C81A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9E69EAC-A6CC-4F2C-8F57-F6D60C6D72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27A2A8D-9203-4EFF-BFBD-8667845D34D0}"/>
              </a:ext>
            </a:extLst>
          </p:cNvPr>
          <p:cNvSpPr>
            <a:spLocks noGrp="1" noChangeArrowheads="1"/>
          </p:cNvSpPr>
          <p:nvPr>
            <p:ph type="sldNum" sz="quarter" idx="12"/>
          </p:nvPr>
        </p:nvSpPr>
        <p:spPr>
          <a:ln/>
        </p:spPr>
        <p:txBody>
          <a:bodyPr/>
          <a:lstStyle>
            <a:lvl1pPr>
              <a:defRPr/>
            </a:lvl1pPr>
          </a:lstStyle>
          <a:p>
            <a:fld id="{BF6A654A-3330-4958-B05E-4232061E469A}" type="slidenum">
              <a:rPr lang="en-US" altLang="en-US"/>
              <a:pPr/>
              <a:t>‹#›</a:t>
            </a:fld>
            <a:endParaRPr lang="en-US" altLang="en-US"/>
          </a:p>
        </p:txBody>
      </p:sp>
    </p:spTree>
    <p:extLst>
      <p:ext uri="{BB962C8B-B14F-4D97-AF65-F5344CB8AC3E}">
        <p14:creationId xmlns:p14="http://schemas.microsoft.com/office/powerpoint/2010/main" val="362227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8B0967E-166D-4D3E-B04A-C30CCFE8F4C4}"/>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E4F5B9-BF47-460F-9238-731847774632}"/>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AE6A8E-0C77-4B0F-9FAD-981715ACCFB8}"/>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BF521A4-BA43-4F12-AA31-E764AF7C8D79}"/>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B535EEB-A159-439F-AAB7-59A26F6E185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2CF94DE0-8F7E-4101-90E7-A656C2C08509}" type="slidenum">
              <a:rPr lang="en-US" altLang="en-US"/>
              <a:pPr>
                <a:defRPr/>
              </a:pPr>
              <a:t>‹#›</a:t>
            </a:fld>
            <a:endParaRPr lang="en-US" altLang="en-US"/>
          </a:p>
        </p:txBody>
      </p:sp>
    </p:spTree>
    <p:extLst>
      <p:ext uri="{BB962C8B-B14F-4D97-AF65-F5344CB8AC3E}">
        <p14:creationId xmlns:p14="http://schemas.microsoft.com/office/powerpoint/2010/main" val="2600154526"/>
      </p:ext>
    </p:extLst>
  </p:cSld>
  <p:clrMap bg1="lt1" tx1="dk1" bg2="lt2" tx2="dk2" accent1="accent1" accent2="accent2" accent3="accent3" accent4="accent4" accent5="accent5" accent6="accent6" hlink="hlink" folHlink="folHlink"/>
  <p:sldLayoutIdLst>
    <p:sldLayoutId id="2147483835"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C176530-1039-41FE-BFFE-96E7628AA73A}"/>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5475" name="Rectangle 3">
            <a:extLst>
              <a:ext uri="{FF2B5EF4-FFF2-40B4-BE49-F238E27FC236}">
                <a16:creationId xmlns:a16="http://schemas.microsoft.com/office/drawing/2014/main" id="{893AEF61-13B9-451C-A995-442E22A24258}"/>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D57DF1C-B03C-4769-A85F-8917E2C65D79}"/>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C0509F9-C11E-46B7-AB3E-A64E59501751}"/>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68014DEE-B7A5-43BA-9150-6655723B0F6D}"/>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defRPr>
            </a:lvl1pPr>
          </a:lstStyle>
          <a:p>
            <a:fld id="{AC849DD0-DA1C-433F-A565-13B712835756}" type="slidenum">
              <a:rPr lang="en-US" altLang="en-US"/>
              <a:pPr/>
              <a:t>‹#›</a:t>
            </a:fld>
            <a:endParaRPr lang="en-US" altLang="en-US"/>
          </a:p>
        </p:txBody>
      </p:sp>
    </p:spTree>
    <p:extLst>
      <p:ext uri="{BB962C8B-B14F-4D97-AF65-F5344CB8AC3E}">
        <p14:creationId xmlns:p14="http://schemas.microsoft.com/office/powerpoint/2010/main" val="3031597312"/>
      </p:ext>
    </p:extLst>
  </p:cSld>
  <p:clrMap bg1="lt1" tx1="dk1" bg2="lt2" tx2="dk2" accent1="accent1" accent2="accent2" accent3="accent3" accent4="accent4" accent5="accent5" accent6="accent6" hlink="hlink" folHlink="folHlink"/>
  <p:sldLayoutIdLst>
    <p:sldLayoutId id="2147483837"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19365867-0B5A-4F53-B758-D6D27094355B}"/>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6499" name="Rectangle 3">
            <a:extLst>
              <a:ext uri="{FF2B5EF4-FFF2-40B4-BE49-F238E27FC236}">
                <a16:creationId xmlns:a16="http://schemas.microsoft.com/office/drawing/2014/main" id="{26A47214-9341-4523-A5C9-FFEB00FEECF9}"/>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318FBAC-3175-4E13-8A15-8BEA94EAD713}"/>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F28D5D1-612F-43FF-A990-84622CAEFE96}"/>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ACDC08CE-46E3-420E-BD06-BE66B38A59D4}"/>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defRPr>
            </a:lvl1pPr>
          </a:lstStyle>
          <a:p>
            <a:fld id="{2DAD2DF6-02D0-4054-9FD3-B3E1081B6D78}" type="slidenum">
              <a:rPr lang="en-US" altLang="en-US"/>
              <a:pPr/>
              <a:t>‹#›</a:t>
            </a:fld>
            <a:endParaRPr lang="en-US" altLang="en-US"/>
          </a:p>
        </p:txBody>
      </p:sp>
    </p:spTree>
    <p:extLst>
      <p:ext uri="{BB962C8B-B14F-4D97-AF65-F5344CB8AC3E}">
        <p14:creationId xmlns:p14="http://schemas.microsoft.com/office/powerpoint/2010/main" val="3363628473"/>
      </p:ext>
    </p:extLst>
  </p:cSld>
  <p:clrMap bg1="lt1" tx1="dk1" bg2="lt2" tx2="dk2" accent1="accent1" accent2="accent2" accent3="accent3" accent4="accent4" accent5="accent5" accent6="accent6" hlink="hlink" folHlink="folHlink"/>
  <p:sldLayoutIdLst>
    <p:sldLayoutId id="2147483839"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vdinfo.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Faith in the atoning death, resurrection, and life in us and for us, of Yeshua the Messiah, is our way of “seeing” and dealing with the unknown present and future.</a:t>
            </a:r>
          </a:p>
          <a:p>
            <a:pPr marL="0" indent="0">
              <a:buNone/>
            </a:pPr>
            <a:endParaRPr lang="en-US" sz="4000" dirty="0"/>
          </a:p>
        </p:txBody>
      </p:sp>
    </p:spTree>
    <p:extLst>
      <p:ext uri="{BB962C8B-B14F-4D97-AF65-F5344CB8AC3E}">
        <p14:creationId xmlns:p14="http://schemas.microsoft.com/office/powerpoint/2010/main" val="33632136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3AA9BE33-EF5B-4F95-B4DB-4AC38F3A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693686-A2AC-405F-9407-A794EC5CBB73}"/>
              </a:ext>
            </a:extLst>
          </p:cNvPr>
          <p:cNvSpPr txBox="1"/>
          <p:nvPr/>
        </p:nvSpPr>
        <p:spPr>
          <a:xfrm>
            <a:off x="2590800" y="3181350"/>
            <a:ext cx="1524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t>
            </a:r>
          </a:p>
        </p:txBody>
      </p:sp>
      <p:sp>
        <p:nvSpPr>
          <p:cNvPr id="3" name="TextBox 2">
            <a:extLst>
              <a:ext uri="{FF2B5EF4-FFF2-40B4-BE49-F238E27FC236}">
                <a16:creationId xmlns:a16="http://schemas.microsoft.com/office/drawing/2014/main" id="{66ADED18-E6C2-4241-A76C-29020804ACE0}"/>
              </a:ext>
            </a:extLst>
          </p:cNvPr>
          <p:cNvSpPr txBox="1"/>
          <p:nvPr/>
        </p:nvSpPr>
        <p:spPr>
          <a:xfrm>
            <a:off x="3581400" y="3790950"/>
            <a:ext cx="1611339" cy="707886"/>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mj-lt"/>
              </a:rPr>
              <a:t>Part 2</a:t>
            </a:r>
          </a:p>
        </p:txBody>
      </p:sp>
    </p:spTree>
    <p:extLst>
      <p:ext uri="{BB962C8B-B14F-4D97-AF65-F5344CB8AC3E}">
        <p14:creationId xmlns:p14="http://schemas.microsoft.com/office/powerpoint/2010/main" val="13814638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01638" indent="-401638">
              <a:buFont typeface="+mj-lt"/>
              <a:buAutoNum type="arabicPeriod"/>
            </a:pPr>
            <a:r>
              <a:rPr lang="en-US" sz="4000" dirty="0"/>
              <a:t>Faith in Yeshua for LIFE</a:t>
            </a:r>
          </a:p>
          <a:p>
            <a:pPr marL="401638" indent="-401638">
              <a:buFont typeface="+mj-lt"/>
              <a:buAutoNum type="arabicPeriod"/>
            </a:pPr>
            <a:r>
              <a:rPr lang="en-US" sz="4000" dirty="0"/>
              <a:t>Faith for Yeshua to serve</a:t>
            </a:r>
          </a:p>
          <a:p>
            <a:pPr marL="401638" indent="-401638">
              <a:buFont typeface="+mj-lt"/>
              <a:buAutoNum type="arabicPeriod"/>
            </a:pPr>
            <a:r>
              <a:rPr lang="en-US" sz="4000" dirty="0"/>
              <a:t>Faith in Yeshua in difficulties.</a:t>
            </a:r>
          </a:p>
          <a:p>
            <a:pPr marL="742950" indent="-742950">
              <a:buFont typeface="+mj-lt"/>
              <a:buAutoNum type="arabicPeriod"/>
            </a:pPr>
            <a:endParaRPr lang="en-US" sz="4000" dirty="0"/>
          </a:p>
        </p:txBody>
      </p:sp>
    </p:spTree>
    <p:extLst>
      <p:ext uri="{BB962C8B-B14F-4D97-AF65-F5344CB8AC3E}">
        <p14:creationId xmlns:p14="http://schemas.microsoft.com/office/powerpoint/2010/main" val="3392449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038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we can win in history. Derek Prince's </a:t>
            </a:r>
            <a:r>
              <a:rPr lang="en-US" sz="4000" i="1" dirty="0"/>
              <a:t>Changing History Through Prayer and Fasting</a:t>
            </a:r>
          </a:p>
        </p:txBody>
      </p:sp>
      <p:pic>
        <p:nvPicPr>
          <p:cNvPr id="69634" name="Picture 2">
            <a:extLst>
              <a:ext uri="{FF2B5EF4-FFF2-40B4-BE49-F238E27FC236}">
                <a16:creationId xmlns:a16="http://schemas.microsoft.com/office/drawing/2014/main" id="{CD06FF50-F315-4577-A7ED-2E70F626FF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91" r="3398"/>
          <a:stretch/>
        </p:blipFill>
        <p:spPr bwMode="auto">
          <a:xfrm>
            <a:off x="4359279" y="0"/>
            <a:ext cx="4764351"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74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15 Fasting Benefits for Miraculous Breakthrough</a:t>
            </a:r>
          </a:p>
          <a:p>
            <a:pPr marL="0" indent="0">
              <a:buNone/>
            </a:pPr>
            <a:r>
              <a:rPr lang="en-US" sz="4000" dirty="0"/>
              <a:t>- Renews spiritual vision</a:t>
            </a:r>
          </a:p>
          <a:p>
            <a:pPr marL="0" indent="0">
              <a:buNone/>
            </a:pPr>
            <a:r>
              <a:rPr lang="en-US" sz="4000" dirty="0"/>
              <a:t>- Brings a holy brokenness</a:t>
            </a:r>
          </a:p>
          <a:p>
            <a:pPr marL="0" indent="0">
              <a:buNone/>
            </a:pPr>
            <a:r>
              <a:rPr lang="en-US" sz="4000" dirty="0"/>
              <a:t>- Purifies our hearts</a:t>
            </a:r>
          </a:p>
          <a:p>
            <a:pPr marL="0" indent="0">
              <a:buNone/>
            </a:pPr>
            <a:r>
              <a:rPr lang="en-US" sz="4000" dirty="0"/>
              <a:t>- Humbles our souls</a:t>
            </a:r>
          </a:p>
        </p:txBody>
      </p:sp>
    </p:spTree>
    <p:extLst>
      <p:ext uri="{BB962C8B-B14F-4D97-AF65-F5344CB8AC3E}">
        <p14:creationId xmlns:p14="http://schemas.microsoft.com/office/powerpoint/2010/main" val="15239544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Releases spiritual guidance</a:t>
            </a:r>
          </a:p>
          <a:p>
            <a:pPr marL="0" indent="0">
              <a:buNone/>
            </a:pPr>
            <a:r>
              <a:rPr lang="en-US" sz="4000" dirty="0"/>
              <a:t>- Subdues our flesh</a:t>
            </a:r>
          </a:p>
          <a:p>
            <a:pPr marL="0" indent="0">
              <a:buNone/>
            </a:pPr>
            <a:r>
              <a:rPr lang="en-US" sz="4000" dirty="0"/>
              <a:t>- Heightens spiritual awareness</a:t>
            </a:r>
          </a:p>
          <a:p>
            <a:pPr marL="0" indent="0">
              <a:buNone/>
            </a:pPr>
            <a:r>
              <a:rPr lang="en-US" sz="4000" dirty="0"/>
              <a:t>- Deepens communion with God</a:t>
            </a:r>
          </a:p>
          <a:p>
            <a:pPr marL="0" indent="0">
              <a:buNone/>
            </a:pPr>
            <a:r>
              <a:rPr lang="en-US" sz="4000" dirty="0"/>
              <a:t>- Clears our minds to hear God</a:t>
            </a:r>
          </a:p>
          <a:p>
            <a:pPr marL="0" indent="0">
              <a:buNone/>
            </a:pPr>
            <a:r>
              <a:rPr lang="en-US" sz="4000" dirty="0"/>
              <a:t>- Bring supernatural refreshing</a:t>
            </a:r>
          </a:p>
        </p:txBody>
      </p:sp>
    </p:spTree>
    <p:extLst>
      <p:ext uri="{BB962C8B-B14F-4D97-AF65-F5344CB8AC3E}">
        <p14:creationId xmlns:p14="http://schemas.microsoft.com/office/powerpoint/2010/main" val="13946612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Adds power to prayer</a:t>
            </a:r>
          </a:p>
          <a:p>
            <a:pPr marL="0" indent="0">
              <a:buNone/>
            </a:pPr>
            <a:r>
              <a:rPr lang="en-US" sz="4000" dirty="0"/>
              <a:t>- Brings deliverance</a:t>
            </a:r>
          </a:p>
          <a:p>
            <a:pPr marL="0" indent="0">
              <a:buNone/>
            </a:pPr>
            <a:r>
              <a:rPr lang="en-US" sz="4000" dirty="0"/>
              <a:t>- Enables greater fruitfulness</a:t>
            </a:r>
          </a:p>
          <a:p>
            <a:pPr marL="0" indent="0">
              <a:buNone/>
            </a:pPr>
            <a:r>
              <a:rPr lang="en-US" sz="4000" dirty="0"/>
              <a:t>- Facilitates breakthroughs</a:t>
            </a:r>
          </a:p>
          <a:p>
            <a:pPr marL="0" indent="0">
              <a:buNone/>
            </a:pPr>
            <a:r>
              <a:rPr lang="en-US" sz="4000" dirty="0"/>
              <a:t>- Cleanses the physical body</a:t>
            </a:r>
          </a:p>
        </p:txBody>
      </p:sp>
    </p:spTree>
    <p:extLst>
      <p:ext uri="{BB962C8B-B14F-4D97-AF65-F5344CB8AC3E}">
        <p14:creationId xmlns:p14="http://schemas.microsoft.com/office/powerpoint/2010/main" val="42676654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My vision and plan for Or HaOlam</a:t>
            </a:r>
          </a:p>
          <a:p>
            <a:r>
              <a:rPr lang="en-US" sz="4000" dirty="0"/>
              <a:t>Fast, pray, labor, innovate, love, sacrifice until we see Jewish people, and those of the Nations, won to new LIFE in Yeshua.  </a:t>
            </a:r>
          </a:p>
          <a:p>
            <a:r>
              <a:rPr lang="en-US" sz="4000" dirty="0"/>
              <a:t>My passion in preaching and living.</a:t>
            </a:r>
          </a:p>
          <a:p>
            <a:r>
              <a:rPr lang="en-US" sz="4000" dirty="0"/>
              <a:t>Every department is a department of outreach!!</a:t>
            </a:r>
          </a:p>
        </p:txBody>
      </p:sp>
    </p:spTree>
    <p:extLst>
      <p:ext uri="{BB962C8B-B14F-4D97-AF65-F5344CB8AC3E}">
        <p14:creationId xmlns:p14="http://schemas.microsoft.com/office/powerpoint/2010/main" val="9103654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3AA9BE33-EF5B-4F95-B4DB-4AC38F3A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693686-A2AC-405F-9407-A794EC5CBB73}"/>
              </a:ext>
            </a:extLst>
          </p:cNvPr>
          <p:cNvSpPr txBox="1"/>
          <p:nvPr/>
        </p:nvSpPr>
        <p:spPr>
          <a:xfrm>
            <a:off x="2590800" y="3181350"/>
            <a:ext cx="152400" cy="707886"/>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425099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5106" name="Rectangle 2">
            <a:extLst>
              <a:ext uri="{FF2B5EF4-FFF2-40B4-BE49-F238E27FC236}">
                <a16:creationId xmlns:a16="http://schemas.microsoft.com/office/drawing/2014/main" id="{1A2619A6-2E85-463D-A7A0-83E0A4C08739}"/>
              </a:ext>
            </a:extLst>
          </p:cNvPr>
          <p:cNvSpPr>
            <a:spLocks noGrp="1" noChangeArrowheads="1"/>
          </p:cNvSpPr>
          <p:nvPr>
            <p:ph type="subTitle" idx="1"/>
          </p:nvPr>
        </p:nvSpPr>
        <p:spPr>
          <a:xfrm>
            <a:off x="533400" y="209550"/>
            <a:ext cx="8229600" cy="4648200"/>
          </a:xfrm>
        </p:spPr>
        <p:txBody>
          <a:bodyPr/>
          <a:lstStyle/>
          <a:p>
            <a:pPr algn="l"/>
            <a:r>
              <a:rPr lang="en-US" altLang="en-US" sz="4000" baseline="30000" dirty="0"/>
              <a:t>Messianic Jew/Heb 13.12-15</a:t>
            </a:r>
            <a:r>
              <a:rPr lang="en-US" altLang="en-US" sz="4000" dirty="0"/>
              <a:t> Through him, therefore, let us offer </a:t>
            </a:r>
            <a:r>
              <a:rPr lang="en-US" altLang="en-US" sz="4000" dirty="0">
                <a:solidFill>
                  <a:srgbClr val="FFFF66"/>
                </a:solidFill>
              </a:rPr>
              <a:t>God a sacrifice of praise continually. </a:t>
            </a:r>
            <a:r>
              <a:rPr lang="en-US" altLang="en-US" sz="4000" dirty="0"/>
              <a:t>For this is the natural product of lips that acknowledge his name.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“the righteous shall live by </a:t>
            </a:r>
            <a:r>
              <a:rPr lang="en-US" sz="4000" i="1" dirty="0">
                <a:solidFill>
                  <a:srgbClr val="FFFF99"/>
                </a:solidFill>
              </a:rPr>
              <a:t>Emunah </a:t>
            </a:r>
            <a:r>
              <a:rPr lang="he-IL" sz="4800" b="1" dirty="0">
                <a:solidFill>
                  <a:srgbClr val="FFFF99"/>
                </a:solidFill>
                <a:latin typeface="David" panose="020E0502060401010101" pitchFamily="34" charset="-79"/>
                <a:cs typeface="David" panose="020E0502060401010101" pitchFamily="34" charset="-79"/>
              </a:rPr>
              <a:t>אמונה</a:t>
            </a:r>
            <a:r>
              <a:rPr lang="en-US" sz="48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Faith.”</a:t>
            </a:r>
          </a:p>
          <a:p>
            <a:pPr marL="0" indent="0" algn="ctr" rtl="1">
              <a:buNone/>
            </a:pPr>
            <a:r>
              <a:rPr lang="he-IL" sz="4400" b="1" dirty="0">
                <a:latin typeface="David" panose="020E0502060401010101" pitchFamily="34" charset="-79"/>
                <a:cs typeface="David" panose="020E0502060401010101" pitchFamily="34" charset="-79"/>
              </a:rPr>
              <a:t>צַדִּיק בֶּאֱמוּנָתוֹ יִחְיֶה.</a:t>
            </a:r>
            <a:endParaRPr lang="en-US" sz="4400" b="1" dirty="0">
              <a:latin typeface="David" panose="020E0502060401010101" pitchFamily="34" charset="-79"/>
              <a:cs typeface="David" panose="020E0502060401010101" pitchFamily="34" charset="-79"/>
            </a:endParaRPr>
          </a:p>
          <a:p>
            <a:pPr marL="0" indent="0" algn="ctr" rtl="1">
              <a:buNone/>
            </a:pPr>
            <a:r>
              <a:rPr lang="en-US" sz="4000" i="1" dirty="0" err="1"/>
              <a:t>Tsa</a:t>
            </a:r>
            <a:r>
              <a:rPr lang="en-US" sz="4000" i="1" u="sng" dirty="0" err="1"/>
              <a:t>deek</a:t>
            </a:r>
            <a:r>
              <a:rPr lang="en-US" sz="4000" i="1" dirty="0"/>
              <a:t> </a:t>
            </a:r>
            <a:r>
              <a:rPr lang="en-US" sz="4000" i="1" dirty="0" err="1"/>
              <a:t>beh-emuna</a:t>
            </a:r>
            <a:r>
              <a:rPr lang="en-US" sz="4000" i="1" u="sng" dirty="0" err="1"/>
              <a:t>to</a:t>
            </a:r>
            <a:r>
              <a:rPr lang="en-US" sz="4000" i="1" dirty="0"/>
              <a:t> </a:t>
            </a:r>
            <a:r>
              <a:rPr lang="en-US" sz="4000" i="1" dirty="0" err="1"/>
              <a:t>yikh</a:t>
            </a:r>
            <a:r>
              <a:rPr lang="en-US" sz="4000" i="1" u="sng" dirty="0" err="1"/>
              <a:t>yeh</a:t>
            </a:r>
            <a:endParaRPr lang="en-US" sz="4000" i="1" u="sng" dirty="0"/>
          </a:p>
        </p:txBody>
      </p:sp>
    </p:spTree>
    <p:extLst>
      <p:ext uri="{BB962C8B-B14F-4D97-AF65-F5344CB8AC3E}">
        <p14:creationId xmlns:p14="http://schemas.microsoft.com/office/powerpoint/2010/main" val="129846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MJ 10 closes with the exhortation:</a:t>
            </a:r>
          </a:p>
          <a:p>
            <a:pPr marL="0" indent="0">
              <a:buNone/>
            </a:pPr>
            <a:r>
              <a:rPr lang="en-US" sz="4000" dirty="0"/>
              <a:t>So don’t throw away that courage of yours, which carries with it such a great reward. For you need to hold out; so that, by having done what God wills, you may receive what he has promised… </a:t>
            </a:r>
            <a:r>
              <a:rPr lang="en-US" sz="4000" u="sng" dirty="0">
                <a:solidFill>
                  <a:srgbClr val="FFFF99"/>
                </a:solidFill>
              </a:rPr>
              <a:t>The person who is righteous will live his life by trusting.</a:t>
            </a:r>
          </a:p>
        </p:txBody>
      </p:sp>
    </p:spTree>
    <p:extLst>
      <p:ext uri="{BB962C8B-B14F-4D97-AF65-F5344CB8AC3E}">
        <p14:creationId xmlns:p14="http://schemas.microsoft.com/office/powerpoint/2010/main" val="19920809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Jews/Hebrews 11.01-13 </a:t>
            </a:r>
            <a:r>
              <a:rPr lang="en-US" sz="4000" dirty="0"/>
              <a:t>Now faith is the substance of things hoped for, the evidence of realities not seen. For by it the elders received commendation. </a:t>
            </a:r>
            <a:endParaRPr lang="en-US" sz="6600" dirty="0"/>
          </a:p>
        </p:txBody>
      </p:sp>
    </p:spTree>
    <p:extLst>
      <p:ext uri="{BB962C8B-B14F-4D97-AF65-F5344CB8AC3E}">
        <p14:creationId xmlns:p14="http://schemas.microsoft.com/office/powerpoint/2010/main" val="20366687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01638" indent="-401638">
              <a:buFont typeface="+mj-lt"/>
              <a:buAutoNum type="arabicPeriod"/>
            </a:pPr>
            <a:r>
              <a:rPr lang="en-US" sz="4000" dirty="0"/>
              <a:t>Faith in Yeshua for LIFE</a:t>
            </a:r>
          </a:p>
          <a:p>
            <a:pPr marL="401638" indent="-401638">
              <a:buFont typeface="+mj-lt"/>
              <a:buAutoNum type="arabicPeriod"/>
            </a:pPr>
            <a:r>
              <a:rPr lang="en-US" sz="4000" dirty="0"/>
              <a:t>Faith for Yeshua to serve</a:t>
            </a:r>
          </a:p>
          <a:p>
            <a:pPr marL="401638" indent="-401638">
              <a:buFont typeface="+mj-lt"/>
              <a:buAutoNum type="arabicPeriod"/>
            </a:pPr>
            <a:r>
              <a:rPr lang="en-US" sz="4000" dirty="0"/>
              <a:t>Faith in Yeshua in difficulties.</a:t>
            </a:r>
          </a:p>
          <a:p>
            <a:pPr marL="742950" indent="-742950">
              <a:buFont typeface="+mj-lt"/>
              <a:buAutoNum type="arabicPeriod"/>
            </a:pPr>
            <a:endParaRPr lang="en-US" sz="4000" dirty="0"/>
          </a:p>
        </p:txBody>
      </p:sp>
    </p:spTree>
    <p:extLst>
      <p:ext uri="{BB962C8B-B14F-4D97-AF65-F5344CB8AC3E}">
        <p14:creationId xmlns:p14="http://schemas.microsoft.com/office/powerpoint/2010/main" val="25836351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321184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Hebrew/Tanakhic source:</a:t>
            </a:r>
          </a:p>
          <a:p>
            <a:pPr marL="0" indent="0">
              <a:buNone/>
            </a:pPr>
            <a:r>
              <a:rPr lang="en-US" sz="3600" baseline="30000" dirty="0" err="1"/>
              <a:t>Hab</a:t>
            </a:r>
            <a:r>
              <a:rPr lang="en-US" sz="3600" baseline="30000" dirty="0"/>
              <a:t> 2.2.4 </a:t>
            </a:r>
            <a:r>
              <a:rPr lang="en-US" sz="4000" dirty="0">
                <a:solidFill>
                  <a:srgbClr val="FFFF99"/>
                </a:solidFill>
              </a:rPr>
              <a:t>“the righteous shall live by </a:t>
            </a:r>
            <a:r>
              <a:rPr lang="en-US" sz="4000" i="1" dirty="0">
                <a:solidFill>
                  <a:srgbClr val="FFFF99"/>
                </a:solidFill>
              </a:rPr>
              <a:t>Emunah </a:t>
            </a:r>
            <a:r>
              <a:rPr lang="he-IL" sz="4800" b="1" dirty="0">
                <a:solidFill>
                  <a:srgbClr val="FFFF99"/>
                </a:solidFill>
                <a:latin typeface="David" panose="020E0502060401010101" pitchFamily="34" charset="-79"/>
                <a:cs typeface="David" panose="020E0502060401010101" pitchFamily="34" charset="-79"/>
              </a:rPr>
              <a:t>אמונה</a:t>
            </a:r>
            <a:r>
              <a:rPr lang="en-US" sz="48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Faith.”</a:t>
            </a:r>
          </a:p>
          <a:p>
            <a:pPr marL="0" indent="0" algn="ctr" rtl="1">
              <a:buNone/>
            </a:pPr>
            <a:r>
              <a:rPr lang="he-IL" sz="4400" b="1" dirty="0">
                <a:latin typeface="David" panose="020E0502060401010101" pitchFamily="34" charset="-79"/>
                <a:cs typeface="David" panose="020E0502060401010101" pitchFamily="34" charset="-79"/>
              </a:rPr>
              <a:t>צַדִּיק בֶּאֱמוּנָתוֹ יִחְיֶה.</a:t>
            </a:r>
            <a:endParaRPr lang="en-US" sz="4400" b="1" dirty="0">
              <a:latin typeface="David" panose="020E0502060401010101" pitchFamily="34" charset="-79"/>
              <a:cs typeface="David" panose="020E0502060401010101" pitchFamily="34" charset="-79"/>
            </a:endParaRPr>
          </a:p>
          <a:p>
            <a:pPr marL="0" indent="0" algn="ctr" rtl="1">
              <a:buNone/>
            </a:pPr>
            <a:r>
              <a:rPr lang="en-US" sz="4000" i="1" dirty="0" err="1"/>
              <a:t>Tsa</a:t>
            </a:r>
            <a:r>
              <a:rPr lang="en-US" sz="4000" i="1" u="sng" dirty="0" err="1"/>
              <a:t>deek</a:t>
            </a:r>
            <a:r>
              <a:rPr lang="en-US" sz="4000" i="1" dirty="0"/>
              <a:t> </a:t>
            </a:r>
            <a:r>
              <a:rPr lang="en-US" sz="4000" i="1" dirty="0" err="1"/>
              <a:t>beh-emuna</a:t>
            </a:r>
            <a:r>
              <a:rPr lang="en-US" sz="4000" i="1" u="sng" dirty="0" err="1"/>
              <a:t>to</a:t>
            </a:r>
            <a:r>
              <a:rPr lang="en-US" sz="4000" i="1" dirty="0"/>
              <a:t> </a:t>
            </a:r>
            <a:r>
              <a:rPr lang="en-US" sz="4000" i="1" dirty="0" err="1"/>
              <a:t>yikh</a:t>
            </a:r>
            <a:r>
              <a:rPr lang="en-US" sz="4000" i="1" u="sng" dirty="0" err="1"/>
              <a:t>yeh</a:t>
            </a:r>
            <a:endParaRPr lang="en-US" sz="4000" i="1" u="sng" dirty="0"/>
          </a:p>
          <a:p>
            <a:pPr marL="0" indent="0" algn="ctr" rtl="1">
              <a:buNone/>
            </a:pPr>
            <a:r>
              <a:rPr lang="en-US" sz="4000" u="sng" dirty="0">
                <a:solidFill>
                  <a:srgbClr val="FFFF99"/>
                </a:solidFill>
              </a:rPr>
              <a:t>Faith</a:t>
            </a:r>
            <a:r>
              <a:rPr lang="en-US" sz="4000" dirty="0"/>
              <a:t> is G-d’s mode for us to see into life: past, present, future.</a:t>
            </a:r>
          </a:p>
          <a:p>
            <a:pPr marL="0" indent="0" algn="ctr" rtl="1">
              <a:buNone/>
            </a:pPr>
            <a:endParaRPr lang="en-US" sz="4000" i="1" u="sng" dirty="0"/>
          </a:p>
        </p:txBody>
      </p:sp>
    </p:spTree>
    <p:extLst>
      <p:ext uri="{BB962C8B-B14F-4D97-AF65-F5344CB8AC3E}">
        <p14:creationId xmlns:p14="http://schemas.microsoft.com/office/powerpoint/2010/main" val="334167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3AA9BE33-EF5B-4F95-B4DB-4AC38F3A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693686-A2AC-405F-9407-A794EC5CBB73}"/>
              </a:ext>
            </a:extLst>
          </p:cNvPr>
          <p:cNvSpPr txBox="1"/>
          <p:nvPr/>
        </p:nvSpPr>
        <p:spPr>
          <a:xfrm>
            <a:off x="2590800" y="3181350"/>
            <a:ext cx="1524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t>
            </a:r>
          </a:p>
        </p:txBody>
      </p:sp>
      <p:sp>
        <p:nvSpPr>
          <p:cNvPr id="3" name="TextBox 2">
            <a:extLst>
              <a:ext uri="{FF2B5EF4-FFF2-40B4-BE49-F238E27FC236}">
                <a16:creationId xmlns:a16="http://schemas.microsoft.com/office/drawing/2014/main" id="{66ADED18-E6C2-4241-A76C-29020804ACE0}"/>
              </a:ext>
            </a:extLst>
          </p:cNvPr>
          <p:cNvSpPr txBox="1"/>
          <p:nvPr/>
        </p:nvSpPr>
        <p:spPr>
          <a:xfrm>
            <a:off x="3581400" y="3790950"/>
            <a:ext cx="1611339" cy="707886"/>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mj-lt"/>
              </a:rPr>
              <a:t>Part 2</a:t>
            </a:r>
          </a:p>
        </p:txBody>
      </p:sp>
    </p:spTree>
    <p:extLst>
      <p:ext uri="{BB962C8B-B14F-4D97-AF65-F5344CB8AC3E}">
        <p14:creationId xmlns:p14="http://schemas.microsoft.com/office/powerpoint/2010/main" val="293133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Mes</a:t>
            </a:r>
            <a:r>
              <a:rPr lang="en-US" sz="4000" baseline="30000" dirty="0"/>
              <a:t> Jews/Hebrews 11.01-03 </a:t>
            </a:r>
            <a:r>
              <a:rPr lang="en-US" sz="4000" dirty="0"/>
              <a:t>Now faith is the substance of things hoped for, the evidence of realities not seen. For by it the elders received commendation.  By faith we understand that the universe was created by the word of God, so that what is seen did not come from anything visible.</a:t>
            </a:r>
            <a:endParaRPr lang="en-US" sz="6600" dirty="0"/>
          </a:p>
        </p:txBody>
      </p:sp>
    </p:spTree>
    <p:extLst>
      <p:ext uri="{BB962C8B-B14F-4D97-AF65-F5344CB8AC3E}">
        <p14:creationId xmlns:p14="http://schemas.microsoft.com/office/powerpoint/2010/main" val="220042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We don’t know what the outcome of the Russian invasion of Ukraine will be.</a:t>
            </a:r>
          </a:p>
        </p:txBody>
      </p:sp>
    </p:spTree>
    <p:extLst>
      <p:ext uri="{BB962C8B-B14F-4D97-AF65-F5344CB8AC3E}">
        <p14:creationId xmlns:p14="http://schemas.microsoft.com/office/powerpoint/2010/main" val="133041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Ukrainian Experts Suggest 5 Potential Outcomes For the Russian Invasion</a:t>
            </a:r>
          </a:p>
          <a:p>
            <a:pPr marL="0" indent="0">
              <a:buNone/>
            </a:pPr>
            <a:r>
              <a:rPr lang="en-US" sz="4000" u="sng" dirty="0"/>
              <a:t>Scenario 1: Attempted Blitz</a:t>
            </a:r>
            <a:r>
              <a:rPr lang="en-US" sz="4000" dirty="0"/>
              <a:t>  A quick defeat and surrender by Ukraine was something the Russian president’s generals failed to deliver</a:t>
            </a:r>
            <a:r>
              <a:rPr lang="en-US" sz="3200" b="0" i="0" dirty="0">
                <a:solidFill>
                  <a:srgbClr val="333333"/>
                </a:solidFill>
                <a:effectLst/>
                <a:latin typeface="Acta"/>
              </a:rPr>
              <a:t>.</a:t>
            </a:r>
            <a:endParaRPr lang="en-US" sz="4000" dirty="0"/>
          </a:p>
        </p:txBody>
      </p:sp>
    </p:spTree>
    <p:extLst>
      <p:ext uri="{BB962C8B-B14F-4D97-AF65-F5344CB8AC3E}">
        <p14:creationId xmlns:p14="http://schemas.microsoft.com/office/powerpoint/2010/main" val="3857429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Historians who argue that the Soviets were led to believe that NATO would not expand farther to the east.  No binding, legal agreement ever codified the terms that Putin’s camp now say were violated.</a:t>
            </a:r>
            <a:endParaRPr lang="en-US" sz="6600" dirty="0"/>
          </a:p>
        </p:txBody>
      </p:sp>
    </p:spTree>
    <p:extLst>
      <p:ext uri="{BB962C8B-B14F-4D97-AF65-F5344CB8AC3E}">
        <p14:creationId xmlns:p14="http://schemas.microsoft.com/office/powerpoint/2010/main" val="135845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700" u="sng" dirty="0"/>
              <a:t>Scenario 2: Shades of Syria</a:t>
            </a:r>
          </a:p>
          <a:p>
            <a:pPr marL="0" indent="0">
              <a:buNone/>
            </a:pPr>
            <a:r>
              <a:rPr lang="en-US" sz="2400" b="0" i="0" dirty="0">
                <a:solidFill>
                  <a:srgbClr val="333333"/>
                </a:solidFill>
                <a:effectLst/>
                <a:latin typeface="Acta"/>
              </a:rPr>
              <a:t> </a:t>
            </a:r>
            <a:r>
              <a:rPr lang="en-US" sz="3700" dirty="0"/>
              <a:t>like the protracted conflict in Syria that began in 2011.  Or like Afghanistan.   </a:t>
            </a:r>
          </a:p>
        </p:txBody>
      </p:sp>
    </p:spTree>
    <p:extLst>
      <p:ext uri="{BB962C8B-B14F-4D97-AF65-F5344CB8AC3E}">
        <p14:creationId xmlns:p14="http://schemas.microsoft.com/office/powerpoint/2010/main" val="238040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700" u="sng" dirty="0"/>
              <a:t>Scenario 3: World War III</a:t>
            </a:r>
          </a:p>
          <a:p>
            <a:pPr marL="0" indent="0">
              <a:buNone/>
            </a:pPr>
            <a:r>
              <a:rPr lang="en-US" sz="3700" dirty="0"/>
              <a:t>Ukraine and the rest of the world held their breath on Feb. 27 after Putin ordered his country’s nuclear forces to be on “high alert.” Putin would lose everything. Anyone involved in this [a nuclear strike] will be judged by history forever.</a:t>
            </a:r>
          </a:p>
        </p:txBody>
      </p:sp>
    </p:spTree>
    <p:extLst>
      <p:ext uri="{BB962C8B-B14F-4D97-AF65-F5344CB8AC3E}">
        <p14:creationId xmlns:p14="http://schemas.microsoft.com/office/powerpoint/2010/main" val="90338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What’s the difference between a hippo and a zippo? </a:t>
            </a:r>
            <a:endParaRPr lang="en-US" sz="4000" dirty="0">
              <a:solidFill>
                <a:srgbClr val="FFFF66"/>
              </a:solidFill>
            </a:endParaRPr>
          </a:p>
        </p:txBody>
      </p:sp>
    </p:spTree>
    <p:extLst>
      <p:ext uri="{BB962C8B-B14F-4D97-AF65-F5344CB8AC3E}">
        <p14:creationId xmlns:p14="http://schemas.microsoft.com/office/powerpoint/2010/main" val="53376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t>Scenario 4: Diplomacy Prevails</a:t>
            </a:r>
          </a:p>
          <a:p>
            <a:pPr marL="0" indent="0" algn="l" fontAlgn="base">
              <a:buNone/>
            </a:pPr>
            <a:r>
              <a:rPr lang="en-US" sz="4000" dirty="0"/>
              <a:t>Diplomacy is still possible due to a combination of enormous pressure from the West and Russia’s economy imploding from heavy sanctions.  People have lost their entire life savings in just a few days.” This includes the $11 billion Nord Stream 2 pipeline project.</a:t>
            </a:r>
          </a:p>
        </p:txBody>
      </p:sp>
    </p:spTree>
    <p:extLst>
      <p:ext uri="{BB962C8B-B14F-4D97-AF65-F5344CB8AC3E}">
        <p14:creationId xmlns:p14="http://schemas.microsoft.com/office/powerpoint/2010/main" val="336551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a:t> </a:t>
            </a:r>
            <a:endParaRPr lang="en-US" sz="4000" dirty="0"/>
          </a:p>
        </p:txBody>
      </p:sp>
      <p:pic>
        <p:nvPicPr>
          <p:cNvPr id="1026" name="Picture 2">
            <a:extLst>
              <a:ext uri="{FF2B5EF4-FFF2-40B4-BE49-F238E27FC236}">
                <a16:creationId xmlns:a16="http://schemas.microsoft.com/office/drawing/2014/main" id="{934CC7CC-9382-49AC-8022-C2D275271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0"/>
            <a:ext cx="777398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C34CFC-92FC-45DE-BE7C-BD3AEA022D4C}"/>
              </a:ext>
            </a:extLst>
          </p:cNvPr>
          <p:cNvSpPr txBox="1"/>
          <p:nvPr/>
        </p:nvSpPr>
        <p:spPr>
          <a:xfrm>
            <a:off x="152400" y="-95250"/>
            <a:ext cx="8973610" cy="1354217"/>
          </a:xfrm>
          <a:prstGeom prst="rect">
            <a:avLst/>
          </a:prstGeom>
          <a:noFill/>
        </p:spPr>
        <p:txBody>
          <a:bodyPr wrap="none" rtlCol="0">
            <a:spAutoFit/>
          </a:bodyPr>
          <a:lstStyle/>
          <a:p>
            <a:pPr algn="l"/>
            <a:r>
              <a:rPr lang="en-US" sz="3200" b="0" i="0" dirty="0">
                <a:effectLst>
                  <a:outerShdw blurRad="38100" dist="38100" dir="2700000" algn="tl">
                    <a:srgbClr val="000000">
                      <a:alpha val="43137"/>
                    </a:srgbClr>
                  </a:outerShdw>
                </a:effectLst>
                <a:latin typeface="+mn-lt"/>
              </a:rPr>
              <a:t>Russian and Ukrainian officials in talks in </a:t>
            </a:r>
          </a:p>
          <a:p>
            <a:pPr algn="l"/>
            <a:r>
              <a:rPr lang="en-US" sz="3200" b="0" i="0" dirty="0">
                <a:effectLst>
                  <a:outerShdw blurRad="38100" dist="38100" dir="2700000" algn="tl">
                    <a:srgbClr val="000000">
                      <a:alpha val="43137"/>
                    </a:srgbClr>
                  </a:outerShdw>
                </a:effectLst>
                <a:latin typeface="+mn-lt"/>
              </a:rPr>
              <a:t>the Brest region, Belarus, on March 3, 2022. </a:t>
            </a:r>
          </a:p>
          <a:p>
            <a:pPr algn="l"/>
            <a:r>
              <a:rPr lang="en-US" sz="1800" b="0" i="0" dirty="0">
                <a:solidFill>
                  <a:srgbClr val="FFFF99"/>
                </a:solidFill>
                <a:effectLst/>
                <a:latin typeface="Arial" panose="020B0604020202020204" pitchFamily="34" charset="0"/>
              </a:rPr>
              <a:t>(Maxim </a:t>
            </a:r>
            <a:r>
              <a:rPr lang="en-US" sz="1800" b="0" i="0" dirty="0" err="1">
                <a:solidFill>
                  <a:srgbClr val="FFFF99"/>
                </a:solidFill>
                <a:effectLst/>
                <a:latin typeface="Arial" panose="020B0604020202020204" pitchFamily="34" charset="0"/>
              </a:rPr>
              <a:t>Guchek</a:t>
            </a:r>
            <a:r>
              <a:rPr lang="en-US" sz="1800" b="0" i="0" dirty="0">
                <a:solidFill>
                  <a:srgbClr val="FFFF99"/>
                </a:solidFill>
                <a:effectLst/>
                <a:latin typeface="Arial" panose="020B0604020202020204" pitchFamily="34" charset="0"/>
              </a:rPr>
              <a:t>/</a:t>
            </a:r>
            <a:r>
              <a:rPr lang="en-US" sz="1800" b="0" i="0" dirty="0" err="1">
                <a:solidFill>
                  <a:srgbClr val="FFFF99"/>
                </a:solidFill>
                <a:effectLst/>
                <a:latin typeface="Arial" panose="020B0604020202020204" pitchFamily="34" charset="0"/>
              </a:rPr>
              <a:t>BelTA</a:t>
            </a:r>
            <a:r>
              <a:rPr lang="en-US" sz="1800" b="0" i="0" dirty="0">
                <a:solidFill>
                  <a:srgbClr val="FFFF99"/>
                </a:solidFill>
                <a:effectLst/>
                <a:latin typeface="Arial" panose="020B0604020202020204" pitchFamily="34" charset="0"/>
              </a:rPr>
              <a:t> via Reuters)</a:t>
            </a:r>
            <a:endParaRPr lang="en-US" sz="1800" dirty="0">
              <a:solidFill>
                <a:srgbClr val="FFFF99"/>
              </a:solidFill>
            </a:endParaRPr>
          </a:p>
        </p:txBody>
      </p:sp>
    </p:spTree>
    <p:extLst>
      <p:ext uri="{BB962C8B-B14F-4D97-AF65-F5344CB8AC3E}">
        <p14:creationId xmlns:p14="http://schemas.microsoft.com/office/powerpoint/2010/main" val="156771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700" u="sng" dirty="0"/>
              <a:t>Scenario 5: Rebellion From Within</a:t>
            </a:r>
          </a:p>
          <a:p>
            <a:pPr marL="0" indent="0">
              <a:buNone/>
            </a:pPr>
            <a:r>
              <a:rPr lang="en-US" sz="3700" dirty="0"/>
              <a:t>Some analysts believe the crippling effect of the sanctions and heavy losses of Russian soldiers in Ukraine could snowball into a rebellion too big to stop, leading Putin’s people to remove him from power.</a:t>
            </a:r>
          </a:p>
          <a:p>
            <a:pPr marL="0" indent="0">
              <a:buNone/>
            </a:pPr>
            <a:endParaRPr lang="en-US" b="1" dirty="0"/>
          </a:p>
        </p:txBody>
      </p:sp>
    </p:spTree>
    <p:extLst>
      <p:ext uri="{BB962C8B-B14F-4D97-AF65-F5344CB8AC3E}">
        <p14:creationId xmlns:p14="http://schemas.microsoft.com/office/powerpoint/2010/main" val="3476005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Russian Law enforcement agents have arrested </a:t>
            </a:r>
            <a:r>
              <a:rPr lang="en-US" sz="4000" dirty="0">
                <a:hlinkClick r:id="rId3">
                  <a:extLst>
                    <a:ext uri="{A12FA001-AC4F-418D-AE19-62706E023703}">
                      <ahyp:hlinkClr xmlns:ahyp="http://schemas.microsoft.com/office/drawing/2018/hyperlinkcolor" val="tx"/>
                    </a:ext>
                  </a:extLst>
                </a:hlinkClick>
              </a:rPr>
              <a:t>7,678 protesters</a:t>
            </a:r>
            <a:r>
              <a:rPr lang="en-US" sz="4000" dirty="0"/>
              <a:t> in dozens of Russian cities for demanding a halt to the invasion of Ukraine.</a:t>
            </a:r>
          </a:p>
        </p:txBody>
      </p:sp>
    </p:spTree>
    <p:extLst>
      <p:ext uri="{BB962C8B-B14F-4D97-AF65-F5344CB8AC3E}">
        <p14:creationId xmlns:p14="http://schemas.microsoft.com/office/powerpoint/2010/main" val="267753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BF1FAAFB-84AD-4458-A8A6-B2827DEB57F2}"/>
              </a:ext>
            </a:extLst>
          </p:cNvPr>
          <p:cNvPicPr>
            <a:picLocks noChangeAspect="1"/>
          </p:cNvPicPr>
          <p:nvPr/>
        </p:nvPicPr>
        <p:blipFill>
          <a:blip r:embed="rId3"/>
          <a:stretch>
            <a:fillRect/>
          </a:stretch>
        </p:blipFill>
        <p:spPr>
          <a:xfrm>
            <a:off x="992098" y="0"/>
            <a:ext cx="7159803" cy="5143500"/>
          </a:xfrm>
          <a:prstGeom prst="rect">
            <a:avLst/>
          </a:prstGeom>
        </p:spPr>
      </p:pic>
    </p:spTree>
    <p:extLst>
      <p:ext uri="{BB962C8B-B14F-4D97-AF65-F5344CB8AC3E}">
        <p14:creationId xmlns:p14="http://schemas.microsoft.com/office/powerpoint/2010/main" val="2061505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3" name="Picture 2">
            <a:extLst>
              <a:ext uri="{FF2B5EF4-FFF2-40B4-BE49-F238E27FC236}">
                <a16:creationId xmlns:a16="http://schemas.microsoft.com/office/drawing/2014/main" id="{31EFC518-5E3D-4F09-A095-2C9AD91A9FDF}"/>
              </a:ext>
            </a:extLst>
          </p:cNvPr>
          <p:cNvPicPr>
            <a:picLocks noChangeAspect="1"/>
          </p:cNvPicPr>
          <p:nvPr/>
        </p:nvPicPr>
        <p:blipFill>
          <a:blip r:embed="rId3"/>
          <a:stretch>
            <a:fillRect/>
          </a:stretch>
        </p:blipFill>
        <p:spPr>
          <a:xfrm>
            <a:off x="1590100" y="0"/>
            <a:ext cx="5963800" cy="5143500"/>
          </a:xfrm>
          <a:prstGeom prst="rect">
            <a:avLst/>
          </a:prstGeom>
        </p:spPr>
      </p:pic>
    </p:spTree>
    <p:extLst>
      <p:ext uri="{BB962C8B-B14F-4D97-AF65-F5344CB8AC3E}">
        <p14:creationId xmlns:p14="http://schemas.microsoft.com/office/powerpoint/2010/main" val="1141835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3AA9BE33-EF5B-4F95-B4DB-4AC38F3A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693686-A2AC-405F-9407-A794EC5CBB73}"/>
              </a:ext>
            </a:extLst>
          </p:cNvPr>
          <p:cNvSpPr txBox="1"/>
          <p:nvPr/>
        </p:nvSpPr>
        <p:spPr>
          <a:xfrm>
            <a:off x="2590800" y="3181350"/>
            <a:ext cx="1524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t>
            </a:r>
          </a:p>
        </p:txBody>
      </p:sp>
      <p:sp>
        <p:nvSpPr>
          <p:cNvPr id="3" name="TextBox 2">
            <a:extLst>
              <a:ext uri="{FF2B5EF4-FFF2-40B4-BE49-F238E27FC236}">
                <a16:creationId xmlns:a16="http://schemas.microsoft.com/office/drawing/2014/main" id="{66ADED18-E6C2-4241-A76C-29020804ACE0}"/>
              </a:ext>
            </a:extLst>
          </p:cNvPr>
          <p:cNvSpPr txBox="1"/>
          <p:nvPr/>
        </p:nvSpPr>
        <p:spPr>
          <a:xfrm>
            <a:off x="3581400" y="3790950"/>
            <a:ext cx="1611339" cy="707886"/>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mj-lt"/>
              </a:rPr>
              <a:t>Part 2</a:t>
            </a:r>
          </a:p>
        </p:txBody>
      </p:sp>
    </p:spTree>
    <p:extLst>
      <p:ext uri="{BB962C8B-B14F-4D97-AF65-F5344CB8AC3E}">
        <p14:creationId xmlns:p14="http://schemas.microsoft.com/office/powerpoint/2010/main" val="4023369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Jews/Hebrews 11.01-02  </a:t>
            </a:r>
            <a:r>
              <a:rPr lang="en-US" sz="4000" dirty="0"/>
              <a:t>Now faith is the substance of things hoped for, the evidence of realities not seen. For by it the elders received commendation. </a:t>
            </a:r>
          </a:p>
          <a:p>
            <a:pPr marL="0" indent="0">
              <a:buNone/>
            </a:pPr>
            <a:r>
              <a:rPr lang="en-US" sz="4000" dirty="0"/>
              <a:t>1. Faith </a:t>
            </a:r>
            <a:r>
              <a:rPr lang="en-US" sz="4000" u="sng" dirty="0"/>
              <a:t>in</a:t>
            </a:r>
            <a:r>
              <a:rPr lang="en-US" sz="4000" dirty="0"/>
              <a:t> Yeshua to LIVE</a:t>
            </a:r>
            <a:endParaRPr lang="en-US" sz="6600" dirty="0"/>
          </a:p>
        </p:txBody>
      </p:sp>
    </p:spTree>
    <p:extLst>
      <p:ext uri="{BB962C8B-B14F-4D97-AF65-F5344CB8AC3E}">
        <p14:creationId xmlns:p14="http://schemas.microsoft.com/office/powerpoint/2010/main" val="1506798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962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900" dirty="0"/>
              <a:t>Faith</a:t>
            </a:r>
            <a:r>
              <a:rPr lang="en-US" sz="3900" i="1" dirty="0"/>
              <a:t>/</a:t>
            </a:r>
            <a:r>
              <a:rPr lang="en-US" sz="3900" i="1" dirty="0" err="1"/>
              <a:t>pistis</a:t>
            </a:r>
            <a:r>
              <a:rPr lang="en-US" sz="3900" dirty="0"/>
              <a:t> is always a </a:t>
            </a:r>
            <a:r>
              <a:rPr lang="en-US" sz="3900" u="sng" dirty="0"/>
              <a:t>gift from God,</a:t>
            </a:r>
            <a:r>
              <a:rPr lang="en-US" sz="3900" dirty="0"/>
              <a:t> and </a:t>
            </a:r>
            <a:r>
              <a:rPr lang="en-US" sz="3900" i="1" dirty="0"/>
              <a:t>never </a:t>
            </a:r>
            <a:r>
              <a:rPr lang="en-US" sz="3900" dirty="0"/>
              <a:t>something that can be produced by people…</a:t>
            </a:r>
            <a:r>
              <a:rPr lang="en-US" sz="3900" u="sng" dirty="0"/>
              <a:t>It is "God's </a:t>
            </a:r>
            <a:r>
              <a:rPr lang="en-US" sz="3900" i="1" u="sng" dirty="0"/>
              <a:t>divine persuasion</a:t>
            </a:r>
            <a:r>
              <a:rPr lang="en-US" sz="3900" dirty="0"/>
              <a:t>" </a:t>
            </a:r>
            <a:r>
              <a:rPr lang="en-US" sz="2800" dirty="0"/>
              <a:t>– </a:t>
            </a:r>
            <a:endParaRPr lang="en-US" sz="4800" dirty="0"/>
          </a:p>
        </p:txBody>
      </p:sp>
      <p:pic>
        <p:nvPicPr>
          <p:cNvPr id="3" name="Picture 2">
            <a:extLst>
              <a:ext uri="{FF2B5EF4-FFF2-40B4-BE49-F238E27FC236}">
                <a16:creationId xmlns:a16="http://schemas.microsoft.com/office/drawing/2014/main" id="{CE021F64-0B93-4C3B-9C90-4FEDD3433621}"/>
              </a:ext>
            </a:extLst>
          </p:cNvPr>
          <p:cNvPicPr>
            <a:picLocks noChangeAspect="1"/>
          </p:cNvPicPr>
          <p:nvPr/>
        </p:nvPicPr>
        <p:blipFill>
          <a:blip r:embed="rId3"/>
          <a:stretch>
            <a:fillRect/>
          </a:stretch>
        </p:blipFill>
        <p:spPr>
          <a:xfrm>
            <a:off x="4338509" y="0"/>
            <a:ext cx="4805491" cy="1817620"/>
          </a:xfrm>
          <a:prstGeom prst="rect">
            <a:avLst/>
          </a:prstGeom>
        </p:spPr>
      </p:pic>
      <p:sp>
        <p:nvSpPr>
          <p:cNvPr id="5" name="TextBox 4">
            <a:extLst>
              <a:ext uri="{FF2B5EF4-FFF2-40B4-BE49-F238E27FC236}">
                <a16:creationId xmlns:a16="http://schemas.microsoft.com/office/drawing/2014/main" id="{C5D1EF58-BA76-4FC9-8FC5-AE238FE889B8}"/>
              </a:ext>
            </a:extLst>
          </p:cNvPr>
          <p:cNvSpPr txBox="1"/>
          <p:nvPr/>
        </p:nvSpPr>
        <p:spPr>
          <a:xfrm>
            <a:off x="4330964" y="2343150"/>
            <a:ext cx="4805491" cy="2308324"/>
          </a:xfrm>
          <a:prstGeom prst="rect">
            <a:avLst/>
          </a:prstGeom>
          <a:noFill/>
        </p:spPr>
        <p:txBody>
          <a:bodyPr wrap="square" rtlCol="0">
            <a:spAutoFit/>
          </a:bodyPr>
          <a:lstStyle/>
          <a:p>
            <a:pPr algn="l"/>
            <a:r>
              <a:rPr lang="en-US" sz="3600" dirty="0">
                <a:latin typeface="+mn-lt"/>
                <a:cs typeface="+mn-cs"/>
              </a:rPr>
              <a:t>and therefore </a:t>
            </a:r>
          </a:p>
          <a:p>
            <a:pPr algn="l"/>
            <a:r>
              <a:rPr lang="en-US" sz="3600" dirty="0">
                <a:latin typeface="+mn-lt"/>
                <a:cs typeface="+mn-cs"/>
              </a:rPr>
              <a:t>distinct from human</a:t>
            </a:r>
          </a:p>
          <a:p>
            <a:pPr algn="l"/>
            <a:r>
              <a:rPr lang="en-US" sz="3600" dirty="0">
                <a:latin typeface="+mn-lt"/>
                <a:cs typeface="+mn-cs"/>
              </a:rPr>
              <a:t> belief (confidence),</a:t>
            </a:r>
          </a:p>
          <a:p>
            <a:pPr algn="l"/>
            <a:r>
              <a:rPr lang="en-US" sz="3600" dirty="0">
                <a:latin typeface="+mn-lt"/>
                <a:cs typeface="+mn-cs"/>
              </a:rPr>
              <a:t> yet involving it. </a:t>
            </a:r>
          </a:p>
        </p:txBody>
      </p:sp>
      <p:sp>
        <p:nvSpPr>
          <p:cNvPr id="2" name="Rectangle: Rounded Corners 1">
            <a:extLst>
              <a:ext uri="{FF2B5EF4-FFF2-40B4-BE49-F238E27FC236}">
                <a16:creationId xmlns:a16="http://schemas.microsoft.com/office/drawing/2014/main" id="{27A8D2C4-0CC6-47B2-8E1F-02C4909E139B}"/>
              </a:ext>
            </a:extLst>
          </p:cNvPr>
          <p:cNvSpPr/>
          <p:nvPr/>
        </p:nvSpPr>
        <p:spPr bwMode="auto">
          <a:xfrm>
            <a:off x="304800" y="209550"/>
            <a:ext cx="2590800" cy="685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13041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733550"/>
            <a:ext cx="83820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u="sng" dirty="0" err="1"/>
              <a:t>hupostasis</a:t>
            </a:r>
            <a:r>
              <a:rPr lang="en-US" sz="3600" dirty="0"/>
              <a:t>: a support, substance, steadiness, hence assurance</a:t>
            </a:r>
            <a:r>
              <a:rPr lang="en-US" sz="3600" b="1" dirty="0"/>
              <a:t> </a:t>
            </a:r>
            <a:r>
              <a:rPr lang="en-US" sz="3600" dirty="0"/>
              <a:t>(lit: an underlying), (a) confidence, assurance, (b) a giving substance (or reality) to, or a guaranteeing, “title of possession” evidence	</a:t>
            </a:r>
            <a:endParaRPr lang="en-US" sz="6000" dirty="0"/>
          </a:p>
        </p:txBody>
      </p:sp>
      <p:pic>
        <p:nvPicPr>
          <p:cNvPr id="3" name="Picture 2">
            <a:extLst>
              <a:ext uri="{FF2B5EF4-FFF2-40B4-BE49-F238E27FC236}">
                <a16:creationId xmlns:a16="http://schemas.microsoft.com/office/drawing/2014/main" id="{2FE95B3F-6E62-4F1D-A65E-586864DDFD8B}"/>
              </a:ext>
            </a:extLst>
          </p:cNvPr>
          <p:cNvPicPr>
            <a:picLocks noChangeAspect="1"/>
          </p:cNvPicPr>
          <p:nvPr/>
        </p:nvPicPr>
        <p:blipFill>
          <a:blip r:embed="rId3"/>
          <a:stretch>
            <a:fillRect/>
          </a:stretch>
        </p:blipFill>
        <p:spPr>
          <a:xfrm>
            <a:off x="152399" y="133350"/>
            <a:ext cx="8669211" cy="1600200"/>
          </a:xfrm>
          <a:prstGeom prst="rect">
            <a:avLst/>
          </a:prstGeom>
        </p:spPr>
      </p:pic>
      <p:sp>
        <p:nvSpPr>
          <p:cNvPr id="5" name="Rectangle: Rounded Corners 4">
            <a:extLst>
              <a:ext uri="{FF2B5EF4-FFF2-40B4-BE49-F238E27FC236}">
                <a16:creationId xmlns:a16="http://schemas.microsoft.com/office/drawing/2014/main" id="{51C8DE5F-AB30-4D37-AB91-E89BE27543EA}"/>
              </a:ext>
            </a:extLst>
          </p:cNvPr>
          <p:cNvSpPr/>
          <p:nvPr/>
        </p:nvSpPr>
        <p:spPr bwMode="auto">
          <a:xfrm>
            <a:off x="152399" y="209550"/>
            <a:ext cx="1828801" cy="1447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56507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What’s the difference between a hippo and a zippo? One is really heavy and the other is a little lighter.</a:t>
            </a:r>
          </a:p>
          <a:p>
            <a:pPr algn="l"/>
            <a:r>
              <a:rPr lang="en-US" sz="4000" dirty="0"/>
              <a:t> </a:t>
            </a:r>
          </a:p>
          <a:p>
            <a:pPr algn="l"/>
            <a:endParaRPr lang="en-US" sz="4000" dirty="0">
              <a:solidFill>
                <a:srgbClr val="FFFF66"/>
              </a:solidFill>
            </a:endParaRPr>
          </a:p>
        </p:txBody>
      </p:sp>
    </p:spTree>
    <p:extLst>
      <p:ext uri="{BB962C8B-B14F-4D97-AF65-F5344CB8AC3E}">
        <p14:creationId xmlns:p14="http://schemas.microsoft.com/office/powerpoint/2010/main" val="3423185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733550"/>
            <a:ext cx="83820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err="1"/>
              <a:t>elegchos</a:t>
            </a:r>
            <a:r>
              <a:rPr lang="en-US" sz="4000" dirty="0"/>
              <a:t>: a proof, test, that by which a thing is proved or tested</a:t>
            </a:r>
          </a:p>
          <a:p>
            <a:pPr marL="0" indent="0">
              <a:buNone/>
            </a:pPr>
            <a:endParaRPr lang="en-US" sz="1600" dirty="0"/>
          </a:p>
          <a:p>
            <a:pPr marL="0" indent="0">
              <a:buNone/>
            </a:pPr>
            <a:r>
              <a:rPr lang="en-US" sz="4000" dirty="0"/>
              <a:t>You just know that you know that you know.   Sometimes </a:t>
            </a:r>
            <a:r>
              <a:rPr lang="en-US" sz="4000" u="sng" dirty="0"/>
              <a:t>decide.</a:t>
            </a:r>
            <a:endParaRPr lang="en-US" sz="6600" u="sng" dirty="0"/>
          </a:p>
        </p:txBody>
      </p:sp>
      <p:pic>
        <p:nvPicPr>
          <p:cNvPr id="3" name="Picture 2">
            <a:extLst>
              <a:ext uri="{FF2B5EF4-FFF2-40B4-BE49-F238E27FC236}">
                <a16:creationId xmlns:a16="http://schemas.microsoft.com/office/drawing/2014/main" id="{2FE95B3F-6E62-4F1D-A65E-586864DDFD8B}"/>
              </a:ext>
            </a:extLst>
          </p:cNvPr>
          <p:cNvPicPr>
            <a:picLocks noChangeAspect="1"/>
          </p:cNvPicPr>
          <p:nvPr/>
        </p:nvPicPr>
        <p:blipFill>
          <a:blip r:embed="rId3"/>
          <a:stretch>
            <a:fillRect/>
          </a:stretch>
        </p:blipFill>
        <p:spPr>
          <a:xfrm>
            <a:off x="152399" y="133350"/>
            <a:ext cx="8669211" cy="1600200"/>
          </a:xfrm>
          <a:prstGeom prst="rect">
            <a:avLst/>
          </a:prstGeom>
        </p:spPr>
      </p:pic>
      <p:sp>
        <p:nvSpPr>
          <p:cNvPr id="2" name="Rectangle: Rounded Corners 1">
            <a:extLst>
              <a:ext uri="{FF2B5EF4-FFF2-40B4-BE49-F238E27FC236}">
                <a16:creationId xmlns:a16="http://schemas.microsoft.com/office/drawing/2014/main" id="{FADA5189-099F-4C93-870B-C528E7305842}"/>
              </a:ext>
            </a:extLst>
          </p:cNvPr>
          <p:cNvSpPr/>
          <p:nvPr/>
        </p:nvSpPr>
        <p:spPr bwMode="auto">
          <a:xfrm>
            <a:off x="4114800" y="209550"/>
            <a:ext cx="1828800" cy="1447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114136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“The righteous shall live by </a:t>
            </a:r>
            <a:r>
              <a:rPr lang="en-US" sz="4000" i="1" dirty="0">
                <a:solidFill>
                  <a:srgbClr val="FFFF99"/>
                </a:solidFill>
              </a:rPr>
              <a:t>Emunah </a:t>
            </a:r>
            <a:r>
              <a:rPr lang="he-IL" sz="4800" b="1" dirty="0">
                <a:solidFill>
                  <a:srgbClr val="FFFF99"/>
                </a:solidFill>
                <a:latin typeface="David" panose="020E0502060401010101" pitchFamily="34" charset="-79"/>
                <a:cs typeface="David" panose="020E0502060401010101" pitchFamily="34" charset="-79"/>
              </a:rPr>
              <a:t>אמונה</a:t>
            </a:r>
            <a:r>
              <a:rPr lang="en-US" sz="48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Faith.”</a:t>
            </a:r>
          </a:p>
          <a:p>
            <a:pPr marL="0" indent="0" algn="ctr" rtl="1">
              <a:buNone/>
            </a:pPr>
            <a:r>
              <a:rPr lang="he-IL" sz="4400" b="1" dirty="0">
                <a:latin typeface="David" panose="020E0502060401010101" pitchFamily="34" charset="-79"/>
                <a:cs typeface="David" panose="020E0502060401010101" pitchFamily="34" charset="-79"/>
              </a:rPr>
              <a:t>צַדִּיק בֶּאֱמוּנָתוֹ יִחְיֶה.</a:t>
            </a:r>
            <a:endParaRPr lang="en-US" sz="4400" b="1" dirty="0">
              <a:latin typeface="David" panose="020E0502060401010101" pitchFamily="34" charset="-79"/>
              <a:cs typeface="David" panose="020E0502060401010101" pitchFamily="34" charset="-79"/>
            </a:endParaRPr>
          </a:p>
          <a:p>
            <a:pPr marL="0" indent="0" algn="ctr" rtl="1">
              <a:buNone/>
            </a:pPr>
            <a:r>
              <a:rPr lang="en-US" sz="4000" i="1" dirty="0" err="1"/>
              <a:t>Tsa</a:t>
            </a:r>
            <a:r>
              <a:rPr lang="en-US" sz="4000" i="1" u="sng" dirty="0" err="1"/>
              <a:t>deek</a:t>
            </a:r>
            <a:r>
              <a:rPr lang="en-US" sz="4000" i="1" dirty="0"/>
              <a:t> </a:t>
            </a:r>
            <a:r>
              <a:rPr lang="en-US" sz="4000" i="1" dirty="0" err="1"/>
              <a:t>beh-emuna</a:t>
            </a:r>
            <a:r>
              <a:rPr lang="en-US" sz="4000" i="1" u="sng" dirty="0" err="1"/>
              <a:t>to</a:t>
            </a:r>
            <a:r>
              <a:rPr lang="en-US" sz="4000" i="1" dirty="0"/>
              <a:t> </a:t>
            </a:r>
            <a:r>
              <a:rPr lang="en-US" sz="4000" i="1" dirty="0" err="1"/>
              <a:t>yikh</a:t>
            </a:r>
            <a:r>
              <a:rPr lang="en-US" sz="4000" i="1" u="sng" dirty="0" err="1"/>
              <a:t>yeh</a:t>
            </a:r>
            <a:endParaRPr lang="en-US" sz="4000" i="1" u="sng" dirty="0"/>
          </a:p>
          <a:p>
            <a:pPr marL="0" indent="0" rtl="1">
              <a:buNone/>
            </a:pPr>
            <a:endParaRPr lang="en-US" sz="4000" i="1" u="sng" dirty="0"/>
          </a:p>
        </p:txBody>
      </p:sp>
    </p:spTree>
    <p:extLst>
      <p:ext uri="{BB962C8B-B14F-4D97-AF65-F5344CB8AC3E}">
        <p14:creationId xmlns:p14="http://schemas.microsoft.com/office/powerpoint/2010/main" val="3759690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9810" name="Rectangle 2">
            <a:extLst>
              <a:ext uri="{FF2B5EF4-FFF2-40B4-BE49-F238E27FC236}">
                <a16:creationId xmlns:a16="http://schemas.microsoft.com/office/drawing/2014/main" id="{CB88854A-4994-4404-AFFC-0F4BAA0E328B}"/>
              </a:ext>
            </a:extLst>
          </p:cNvPr>
          <p:cNvSpPr>
            <a:spLocks noGrp="1" noChangeArrowheads="1"/>
          </p:cNvSpPr>
          <p:nvPr>
            <p:ph type="subTitle" idx="1"/>
          </p:nvPr>
        </p:nvSpPr>
        <p:spPr>
          <a:xfrm>
            <a:off x="304800" y="209550"/>
            <a:ext cx="5531644" cy="4572000"/>
          </a:xfrm>
        </p:spPr>
        <p:txBody>
          <a:bodyPr/>
          <a:lstStyle/>
          <a:p>
            <a:pPr algn="l"/>
            <a:r>
              <a:rPr lang="en-US" altLang="en-US" sz="4000" dirty="0"/>
              <a:t>Why barefoot?</a:t>
            </a:r>
          </a:p>
          <a:p>
            <a:pPr algn="l"/>
            <a:r>
              <a:rPr lang="en-US" altLang="en-US" sz="4000" dirty="0"/>
              <a:t>Perhaps ~Moshe before the bush.  Surrender our control, our power.</a:t>
            </a:r>
          </a:p>
        </p:txBody>
      </p:sp>
      <p:pic>
        <p:nvPicPr>
          <p:cNvPr id="3959811" name="Picture 3">
            <a:extLst>
              <a:ext uri="{FF2B5EF4-FFF2-40B4-BE49-F238E27FC236}">
                <a16:creationId xmlns:a16="http://schemas.microsoft.com/office/drawing/2014/main" id="{2AF25463-7217-451E-9482-C80355C3B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444" y="8942"/>
            <a:ext cx="3307556"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4018" name="Rectangle 2">
            <a:extLst>
              <a:ext uri="{FF2B5EF4-FFF2-40B4-BE49-F238E27FC236}">
                <a16:creationId xmlns:a16="http://schemas.microsoft.com/office/drawing/2014/main" id="{1A3C37D7-A8E3-4583-A380-2FFF70E30CEB}"/>
              </a:ext>
            </a:extLst>
          </p:cNvPr>
          <p:cNvSpPr>
            <a:spLocks noGrp="1" noChangeArrowheads="1"/>
          </p:cNvSpPr>
          <p:nvPr>
            <p:ph type="subTitle" idx="1"/>
          </p:nvPr>
        </p:nvSpPr>
        <p:spPr>
          <a:xfrm>
            <a:off x="381000" y="209550"/>
            <a:ext cx="8534400" cy="4724400"/>
          </a:xfrm>
        </p:spPr>
        <p:txBody>
          <a:bodyPr/>
          <a:lstStyle/>
          <a:p>
            <a:pPr algn="l"/>
            <a:r>
              <a:rPr lang="en-US" altLang="en-US" sz="4000" dirty="0"/>
              <a:t>Ultimately, faith is NOT about us and our needs.  It’s about the mystery of the Holy One, and our barefoot (self abandoning) surrender to HIM.</a:t>
            </a:r>
          </a:p>
          <a:p>
            <a:pPr algn="l"/>
            <a:endParaRPr lang="en-US" altLang="en-US" sz="1200" dirty="0"/>
          </a:p>
          <a:p>
            <a:pPr algn="l"/>
            <a:r>
              <a:rPr lang="en-US" altLang="en-US" sz="4000" dirty="0"/>
              <a:t>Messiah say about such absolute surrender?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1858" name="Rectangle 2">
            <a:extLst>
              <a:ext uri="{FF2B5EF4-FFF2-40B4-BE49-F238E27FC236}">
                <a16:creationId xmlns:a16="http://schemas.microsoft.com/office/drawing/2014/main" id="{2E27DD50-75B3-475A-B1D8-D2F078273B7A}"/>
              </a:ext>
            </a:extLst>
          </p:cNvPr>
          <p:cNvSpPr>
            <a:spLocks noGrp="1" noChangeArrowheads="1"/>
          </p:cNvSpPr>
          <p:nvPr>
            <p:ph type="subTitle" idx="1"/>
          </p:nvPr>
        </p:nvSpPr>
        <p:spPr>
          <a:xfrm>
            <a:off x="304800" y="209550"/>
            <a:ext cx="8534400" cy="4724400"/>
          </a:xfrm>
        </p:spPr>
        <p:txBody>
          <a:bodyPr>
            <a:normAutofit/>
          </a:bodyPr>
          <a:lstStyle/>
          <a:p>
            <a:pPr algn="l">
              <a:lnSpc>
                <a:spcPct val="90000"/>
              </a:lnSpc>
            </a:pPr>
            <a:r>
              <a:rPr lang="en-US" altLang="en-US" sz="4000" baseline="30000" dirty="0" err="1"/>
              <a:t>Mtt</a:t>
            </a:r>
            <a:r>
              <a:rPr lang="en-US" altLang="en-US" sz="4000" baseline="30000" dirty="0"/>
              <a:t> 10.29-32 </a:t>
            </a:r>
            <a:r>
              <a:rPr lang="en-US" altLang="en-US" sz="4000" dirty="0"/>
              <a:t>Aren't sparrows sold for next to nothing, two for an </a:t>
            </a:r>
            <a:r>
              <a:rPr lang="en-US" altLang="en-US" sz="4000" dirty="0" err="1"/>
              <a:t>assarion</a:t>
            </a:r>
            <a:r>
              <a:rPr lang="en-US" altLang="en-US" sz="4000" dirty="0"/>
              <a:t>? Yet not one of them will fall to the ground without your Father's consent. As for you, </a:t>
            </a:r>
            <a:r>
              <a:rPr lang="en-US" altLang="en-US" sz="4000" dirty="0">
                <a:solidFill>
                  <a:srgbClr val="FFFF99"/>
                </a:solidFill>
              </a:rPr>
              <a:t>every hair on your head has been counted</a:t>
            </a:r>
            <a:r>
              <a:rPr lang="en-US" altLang="en-US" sz="4000"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1858" name="Rectangle 2">
            <a:extLst>
              <a:ext uri="{FF2B5EF4-FFF2-40B4-BE49-F238E27FC236}">
                <a16:creationId xmlns:a16="http://schemas.microsoft.com/office/drawing/2014/main" id="{2E27DD50-75B3-475A-B1D8-D2F078273B7A}"/>
              </a:ext>
            </a:extLst>
          </p:cNvPr>
          <p:cNvSpPr>
            <a:spLocks noGrp="1" noChangeArrowheads="1"/>
          </p:cNvSpPr>
          <p:nvPr>
            <p:ph type="subTitle" idx="1"/>
          </p:nvPr>
        </p:nvSpPr>
        <p:spPr>
          <a:xfrm>
            <a:off x="304800" y="209550"/>
            <a:ext cx="8534400" cy="4724400"/>
          </a:xfrm>
        </p:spPr>
        <p:txBody>
          <a:bodyPr>
            <a:normAutofit/>
          </a:bodyPr>
          <a:lstStyle/>
          <a:p>
            <a:pPr algn="l">
              <a:lnSpc>
                <a:spcPct val="90000"/>
              </a:lnSpc>
            </a:pPr>
            <a:r>
              <a:rPr lang="en-US" altLang="en-US" sz="4000" baseline="30000" dirty="0" err="1"/>
              <a:t>Mtt</a:t>
            </a:r>
            <a:r>
              <a:rPr lang="en-US" altLang="en-US" sz="4000" baseline="30000" dirty="0"/>
              <a:t> 10.29-32 </a:t>
            </a:r>
            <a:r>
              <a:rPr lang="en-US" altLang="en-US" sz="4000" dirty="0"/>
              <a:t>So do not be afraid, you are worth more than many sparrows. Whoever acknowledges me in the presence of others I will also acknowledge in the presence of my Father in heaven. </a:t>
            </a:r>
          </a:p>
        </p:txBody>
      </p:sp>
    </p:spTree>
    <p:extLst>
      <p:ext uri="{BB962C8B-B14F-4D97-AF65-F5344CB8AC3E}">
        <p14:creationId xmlns:p14="http://schemas.microsoft.com/office/powerpoint/2010/main" val="1790669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8482" name="Rectangle 2">
            <a:extLst>
              <a:ext uri="{FF2B5EF4-FFF2-40B4-BE49-F238E27FC236}">
                <a16:creationId xmlns:a16="http://schemas.microsoft.com/office/drawing/2014/main" id="{19F3E16D-D289-4506-BCB8-6AF481E9D2A9}"/>
              </a:ext>
            </a:extLst>
          </p:cNvPr>
          <p:cNvSpPr>
            <a:spLocks noGrp="1" noChangeArrowheads="1"/>
          </p:cNvSpPr>
          <p:nvPr>
            <p:ph type="subTitle" idx="1"/>
          </p:nvPr>
        </p:nvSpPr>
        <p:spPr>
          <a:xfrm>
            <a:off x="381000" y="133350"/>
            <a:ext cx="8382000" cy="4800600"/>
          </a:xfrm>
        </p:spPr>
        <p:txBody>
          <a:bodyPr/>
          <a:lstStyle/>
          <a:p>
            <a:pPr algn="l"/>
            <a:r>
              <a:rPr lang="en-US" altLang="en-US" sz="4000" baseline="30000" dirty="0" err="1"/>
              <a:t>T’hillim</a:t>
            </a:r>
            <a:r>
              <a:rPr lang="en-US" altLang="en-US" sz="4000" baseline="30000" dirty="0"/>
              <a:t> Ps 73.21-25  </a:t>
            </a:r>
            <a:r>
              <a:rPr lang="en-US" altLang="en-US" sz="4000" dirty="0"/>
              <a:t>When I had a sour attitude and felt stung by pained emotions, I was too stupid to understand; I was like a brute beast with you. Nevertheless, I am always with you; you hold my right hand.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8482" name="Rectangle 2">
            <a:extLst>
              <a:ext uri="{FF2B5EF4-FFF2-40B4-BE49-F238E27FC236}">
                <a16:creationId xmlns:a16="http://schemas.microsoft.com/office/drawing/2014/main" id="{19F3E16D-D289-4506-BCB8-6AF481E9D2A9}"/>
              </a:ext>
            </a:extLst>
          </p:cNvPr>
          <p:cNvSpPr>
            <a:spLocks noGrp="1" noChangeArrowheads="1"/>
          </p:cNvSpPr>
          <p:nvPr>
            <p:ph type="subTitle" idx="1"/>
          </p:nvPr>
        </p:nvSpPr>
        <p:spPr>
          <a:xfrm>
            <a:off x="381000" y="133350"/>
            <a:ext cx="8382000" cy="4800600"/>
          </a:xfrm>
        </p:spPr>
        <p:txBody>
          <a:bodyPr/>
          <a:lstStyle/>
          <a:p>
            <a:pPr algn="l"/>
            <a:r>
              <a:rPr lang="en-US" altLang="en-US" sz="4000" baseline="30000" dirty="0" err="1"/>
              <a:t>T’hillim</a:t>
            </a:r>
            <a:r>
              <a:rPr lang="en-US" altLang="en-US" sz="4000" baseline="30000" dirty="0"/>
              <a:t> Ps 73.21-25  </a:t>
            </a:r>
            <a:r>
              <a:rPr lang="en-US" altLang="en-US" sz="4000" dirty="0"/>
              <a:t>You will guide me with </a:t>
            </a:r>
            <a:r>
              <a:rPr lang="en-US" altLang="en-US" sz="4000" dirty="0">
                <a:solidFill>
                  <a:srgbClr val="FFFF66"/>
                </a:solidFill>
              </a:rPr>
              <a:t>your advice</a:t>
            </a:r>
            <a:r>
              <a:rPr lang="en-US" altLang="en-US" sz="4000" dirty="0"/>
              <a:t>; and afterwards, you will receive me with honor. Whom do I have in heaven but you? And with you, I lack nothing on earth. </a:t>
            </a:r>
          </a:p>
        </p:txBody>
      </p:sp>
    </p:spTree>
    <p:extLst>
      <p:ext uri="{BB962C8B-B14F-4D97-AF65-F5344CB8AC3E}">
        <p14:creationId xmlns:p14="http://schemas.microsoft.com/office/powerpoint/2010/main" val="2796649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9922" name="Rectangle 2">
            <a:extLst>
              <a:ext uri="{FF2B5EF4-FFF2-40B4-BE49-F238E27FC236}">
                <a16:creationId xmlns:a16="http://schemas.microsoft.com/office/drawing/2014/main" id="{07C24622-15F7-4754-B068-2541D97C6929}"/>
              </a:ext>
            </a:extLst>
          </p:cNvPr>
          <p:cNvSpPr>
            <a:spLocks noGrp="1" noChangeArrowheads="1"/>
          </p:cNvSpPr>
          <p:nvPr>
            <p:ph type="subTitle" idx="1"/>
          </p:nvPr>
        </p:nvSpPr>
        <p:spPr>
          <a:xfrm>
            <a:off x="1143000" y="0"/>
            <a:ext cx="6858000" cy="5143500"/>
          </a:xfrm>
        </p:spPr>
        <p:txBody>
          <a:bodyPr/>
          <a:lstStyle/>
          <a:p>
            <a:pPr algn="l"/>
            <a:r>
              <a:rPr lang="en-US" altLang="en-US" sz="3000"/>
              <a:t> </a:t>
            </a:r>
          </a:p>
        </p:txBody>
      </p:sp>
      <p:pic>
        <p:nvPicPr>
          <p:cNvPr id="4049924" name="Picture 4">
            <a:extLst>
              <a:ext uri="{FF2B5EF4-FFF2-40B4-BE49-F238E27FC236}">
                <a16:creationId xmlns:a16="http://schemas.microsoft.com/office/drawing/2014/main" id="{9516111F-BE99-438D-9270-39D11CF64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35433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0530" name="Rectangle 2">
            <a:extLst>
              <a:ext uri="{FF2B5EF4-FFF2-40B4-BE49-F238E27FC236}">
                <a16:creationId xmlns:a16="http://schemas.microsoft.com/office/drawing/2014/main" id="{51EA3F6E-363E-4974-A31F-A6A8FB4F9A25}"/>
              </a:ext>
            </a:extLst>
          </p:cNvPr>
          <p:cNvSpPr>
            <a:spLocks noGrp="1" noChangeArrowheads="1"/>
          </p:cNvSpPr>
          <p:nvPr>
            <p:ph type="subTitle" idx="1"/>
          </p:nvPr>
        </p:nvSpPr>
        <p:spPr>
          <a:xfrm>
            <a:off x="228600" y="133350"/>
            <a:ext cx="8610600" cy="4800600"/>
          </a:xfrm>
        </p:spPr>
        <p:txBody>
          <a:bodyPr>
            <a:normAutofit/>
          </a:bodyPr>
          <a:lstStyle/>
          <a:p>
            <a:pPr marL="571500" indent="-571500" algn="l"/>
            <a:r>
              <a:rPr lang="en-US" altLang="en-US" sz="3600" dirty="0"/>
              <a:t>Forms of doubt</a:t>
            </a:r>
          </a:p>
          <a:p>
            <a:pPr marL="288925" indent="-288925" algn="l">
              <a:buFontTx/>
              <a:buAutoNum type="arabicPeriod"/>
            </a:pPr>
            <a:r>
              <a:rPr lang="en-US" altLang="en-US" sz="3600" dirty="0"/>
              <a:t>Doubt that the </a:t>
            </a:r>
            <a:r>
              <a:rPr lang="en-US" altLang="en-US" sz="3600" dirty="0">
                <a:solidFill>
                  <a:srgbClr val="FFFF66"/>
                </a:solidFill>
              </a:rPr>
              <a:t>minutest details</a:t>
            </a:r>
            <a:r>
              <a:rPr lang="en-US" altLang="en-US" sz="3600" dirty="0"/>
              <a:t> of our lives are the providence of a loving G-d and for our redemption.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r>
              <a:rPr lang="en-US" sz="4000" dirty="0"/>
              <a:t>Two windmills are standing in a wind farm. One asks, “What’s your favorite kind of music?</a:t>
            </a:r>
          </a:p>
          <a:p>
            <a:pPr algn="l"/>
            <a:endParaRPr lang="en-US" sz="4000" dirty="0">
              <a:solidFill>
                <a:srgbClr val="FFFF66"/>
              </a:solidFill>
            </a:endParaRPr>
          </a:p>
        </p:txBody>
      </p:sp>
    </p:spTree>
    <p:extLst>
      <p:ext uri="{BB962C8B-B14F-4D97-AF65-F5344CB8AC3E}">
        <p14:creationId xmlns:p14="http://schemas.microsoft.com/office/powerpoint/2010/main" val="175437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0530" name="Rectangle 2">
            <a:extLst>
              <a:ext uri="{FF2B5EF4-FFF2-40B4-BE49-F238E27FC236}">
                <a16:creationId xmlns:a16="http://schemas.microsoft.com/office/drawing/2014/main" id="{51EA3F6E-363E-4974-A31F-A6A8FB4F9A25}"/>
              </a:ext>
            </a:extLst>
          </p:cNvPr>
          <p:cNvSpPr>
            <a:spLocks noGrp="1" noChangeArrowheads="1"/>
          </p:cNvSpPr>
          <p:nvPr>
            <p:ph type="subTitle" idx="1"/>
          </p:nvPr>
        </p:nvSpPr>
        <p:spPr>
          <a:xfrm>
            <a:off x="228600" y="133350"/>
            <a:ext cx="8610600" cy="4800600"/>
          </a:xfrm>
        </p:spPr>
        <p:txBody>
          <a:bodyPr>
            <a:normAutofit/>
          </a:bodyPr>
          <a:lstStyle/>
          <a:p>
            <a:pPr marL="571500" indent="-571500" algn="l"/>
            <a:r>
              <a:rPr lang="en-US" altLang="en-US" sz="3600" dirty="0"/>
              <a:t>Forms of doubt</a:t>
            </a:r>
          </a:p>
          <a:p>
            <a:pPr marL="288925" indent="-288925" algn="l">
              <a:buFontTx/>
              <a:buAutoNum type="arabicPeriod"/>
            </a:pPr>
            <a:r>
              <a:rPr lang="en-US" altLang="en-US" sz="3600" dirty="0"/>
              <a:t>Doubt that the </a:t>
            </a:r>
            <a:r>
              <a:rPr lang="en-US" altLang="en-US" sz="3600" dirty="0">
                <a:solidFill>
                  <a:srgbClr val="FFFF66"/>
                </a:solidFill>
              </a:rPr>
              <a:t>minutest details</a:t>
            </a:r>
            <a:r>
              <a:rPr lang="en-US" altLang="en-US" sz="3600" dirty="0"/>
              <a:t> of our lives are the providence of a loving G-d and for our redemption.</a:t>
            </a:r>
          </a:p>
          <a:p>
            <a:pPr marL="288925" indent="-288925" algn="l">
              <a:buFontTx/>
              <a:buAutoNum type="arabicPeriod"/>
            </a:pPr>
            <a:r>
              <a:rPr lang="en-US" altLang="en-US" sz="3600" dirty="0"/>
              <a:t>Doubt that we can speak effectively to G-d about </a:t>
            </a:r>
            <a:r>
              <a:rPr lang="en-US" altLang="en-US" sz="3600" dirty="0">
                <a:solidFill>
                  <a:srgbClr val="FFFF66"/>
                </a:solidFill>
              </a:rPr>
              <a:t>every</a:t>
            </a:r>
            <a:r>
              <a:rPr lang="en-US" altLang="en-US" sz="3600" dirty="0"/>
              <a:t> circumstance, in surrender </a:t>
            </a:r>
            <a:r>
              <a:rPr lang="en-US" altLang="en-US" sz="3600" dirty="0">
                <a:sym typeface="Wingdings" panose="05000000000000000000" pitchFamily="2" charset="2"/>
              </a:rPr>
              <a:t> </a:t>
            </a:r>
            <a:r>
              <a:rPr lang="en-US" altLang="en-US" sz="3600" dirty="0"/>
              <a:t>praise, and prayer.</a:t>
            </a:r>
          </a:p>
        </p:txBody>
      </p:sp>
    </p:spTree>
    <p:extLst>
      <p:ext uri="{BB962C8B-B14F-4D97-AF65-F5344CB8AC3E}">
        <p14:creationId xmlns:p14="http://schemas.microsoft.com/office/powerpoint/2010/main" val="2947348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4866" name="Rectangle 2">
            <a:extLst>
              <a:ext uri="{FF2B5EF4-FFF2-40B4-BE49-F238E27FC236}">
                <a16:creationId xmlns:a16="http://schemas.microsoft.com/office/drawing/2014/main" id="{65CA00D6-8457-4982-A887-712B71017078}"/>
              </a:ext>
            </a:extLst>
          </p:cNvPr>
          <p:cNvSpPr>
            <a:spLocks noGrp="1" noChangeArrowheads="1"/>
          </p:cNvSpPr>
          <p:nvPr>
            <p:ph type="subTitle" idx="1"/>
          </p:nvPr>
        </p:nvSpPr>
        <p:spPr>
          <a:xfrm>
            <a:off x="304800" y="209550"/>
            <a:ext cx="8534400" cy="4648200"/>
          </a:xfrm>
        </p:spPr>
        <p:txBody>
          <a:bodyPr/>
          <a:lstStyle/>
          <a:p>
            <a:pPr marL="571500" indent="-571500" algn="l"/>
            <a:r>
              <a:rPr lang="en-US" altLang="en-US" sz="4000" dirty="0"/>
              <a:t>Forms of doubt</a:t>
            </a:r>
          </a:p>
          <a:p>
            <a:pPr marL="512763" indent="-512763" algn="l">
              <a:buFont typeface="+mj-lt"/>
              <a:buAutoNum type="arabicPeriod" startAt="3"/>
            </a:pPr>
            <a:r>
              <a:rPr lang="en-US" altLang="en-US" sz="4000" dirty="0"/>
              <a:t>Doubt that He loves us, and desires to help us, especially when we talk to Him</a:t>
            </a:r>
          </a:p>
          <a:p>
            <a:pPr marL="571500" indent="-571500" algn="l">
              <a:buFontTx/>
              <a:buAutoNum type="arabicPeriod" startAt="4"/>
            </a:pPr>
            <a:r>
              <a:rPr lang="en-US" altLang="en-US" sz="4000" dirty="0"/>
              <a:t>Doubt that G-d has power, mercy, and compassion that are </a:t>
            </a:r>
            <a:r>
              <a:rPr lang="en-US" altLang="en-US" sz="4000" dirty="0">
                <a:solidFill>
                  <a:srgbClr val="FFFF66"/>
                </a:solidFill>
              </a:rPr>
              <a:t>limitless</a:t>
            </a:r>
            <a:r>
              <a:rPr lang="en-US" altLang="en-US" sz="4000" dirty="0"/>
              <a:t> to work wonders.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2578" name="Rectangle 2">
            <a:extLst>
              <a:ext uri="{FF2B5EF4-FFF2-40B4-BE49-F238E27FC236}">
                <a16:creationId xmlns:a16="http://schemas.microsoft.com/office/drawing/2014/main" id="{4DD6BF42-156D-444A-A61C-EE5AC53CA611}"/>
              </a:ext>
            </a:extLst>
          </p:cNvPr>
          <p:cNvSpPr>
            <a:spLocks noGrp="1" noChangeArrowheads="1"/>
          </p:cNvSpPr>
          <p:nvPr>
            <p:ph type="subTitle" idx="1"/>
          </p:nvPr>
        </p:nvSpPr>
        <p:spPr>
          <a:xfrm>
            <a:off x="533400" y="285750"/>
            <a:ext cx="8305800" cy="4648200"/>
          </a:xfrm>
        </p:spPr>
        <p:txBody>
          <a:bodyPr>
            <a:normAutofit lnSpcReduction="10000"/>
          </a:bodyPr>
          <a:lstStyle/>
          <a:p>
            <a:pPr algn="l"/>
            <a:r>
              <a:rPr lang="en-US" altLang="en-US" sz="4000" baseline="30000" dirty="0" err="1"/>
              <a:t>T’hillim</a:t>
            </a:r>
            <a:r>
              <a:rPr lang="en-US" altLang="en-US" sz="4000" baseline="30000" dirty="0"/>
              <a:t> Ps 147.10-12 </a:t>
            </a:r>
            <a:r>
              <a:rPr lang="en-US" altLang="en-US" sz="4000" dirty="0"/>
              <a:t>He takes no delight in the strength of a horse, no pleasure in a runner's speed. A</a:t>
            </a:r>
            <a:r>
              <a:rPr lang="en-US" altLang="en-US" sz="3600" dirty="0"/>
              <a:t>DONI</a:t>
            </a:r>
            <a:r>
              <a:rPr lang="en-US" altLang="en-US" sz="4000" dirty="0"/>
              <a:t> takes pleasure in those who fear him, in those who wait for his grace.  </a:t>
            </a:r>
            <a:r>
              <a:rPr lang="en-US" altLang="en-US" sz="4000" dirty="0">
                <a:solidFill>
                  <a:srgbClr val="FFFF66"/>
                </a:solidFill>
              </a:rPr>
              <a:t>Glorify A</a:t>
            </a:r>
            <a:r>
              <a:rPr lang="en-US" altLang="en-US" sz="3600" dirty="0">
                <a:solidFill>
                  <a:srgbClr val="FFFF66"/>
                </a:solidFill>
              </a:rPr>
              <a:t>DONI</a:t>
            </a:r>
            <a:r>
              <a:rPr lang="en-US" altLang="en-US" sz="4000" dirty="0">
                <a:solidFill>
                  <a:srgbClr val="FFFF66"/>
                </a:solidFill>
              </a:rPr>
              <a:t>, Yerushalayim! Praise your God, </a:t>
            </a:r>
            <a:r>
              <a:rPr lang="en-US" altLang="en-US" sz="4000" dirty="0" err="1">
                <a:solidFill>
                  <a:srgbClr val="FFFF66"/>
                </a:solidFill>
              </a:rPr>
              <a:t>Tziyon</a:t>
            </a:r>
            <a:r>
              <a:rPr lang="en-US" altLang="en-US" sz="4000" dirty="0">
                <a:solidFill>
                  <a:srgbClr val="FFFF66"/>
                </a:solidFill>
              </a:rPr>
              <a:t>!</a:t>
            </a:r>
            <a:r>
              <a:rPr lang="en-US" altLang="en-US" sz="4000"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26" name="Rectangle 2">
            <a:extLst>
              <a:ext uri="{FF2B5EF4-FFF2-40B4-BE49-F238E27FC236}">
                <a16:creationId xmlns:a16="http://schemas.microsoft.com/office/drawing/2014/main" id="{FF85BA75-ED58-4262-8A86-73C874611AB5}"/>
              </a:ext>
            </a:extLst>
          </p:cNvPr>
          <p:cNvSpPr>
            <a:spLocks noGrp="1" noChangeArrowheads="1"/>
          </p:cNvSpPr>
          <p:nvPr>
            <p:ph type="subTitle" idx="1"/>
          </p:nvPr>
        </p:nvSpPr>
        <p:spPr>
          <a:xfrm>
            <a:off x="381000" y="209550"/>
            <a:ext cx="8458200" cy="4724400"/>
          </a:xfrm>
        </p:spPr>
        <p:txBody>
          <a:bodyPr/>
          <a:lstStyle/>
          <a:p>
            <a:pPr algn="l"/>
            <a:r>
              <a:rPr lang="en-US" altLang="en-US" sz="4000" dirty="0"/>
              <a:t>Levels of living faith in Messiah.</a:t>
            </a:r>
          </a:p>
          <a:p>
            <a:pPr rtl="1"/>
            <a:r>
              <a:rPr lang="he-IL" altLang="en-US" sz="5400" b="1" dirty="0">
                <a:cs typeface="Vilna" pitchFamily="2" charset="-79"/>
              </a:rPr>
              <a:t>אֱמוּנָה</a:t>
            </a:r>
            <a:r>
              <a:rPr lang="en-US" altLang="en-US" sz="5400" b="1" dirty="0">
                <a:cs typeface="Vilna" pitchFamily="2" charset="-79"/>
              </a:rPr>
              <a:t> </a:t>
            </a:r>
            <a:r>
              <a:rPr lang="en-US" altLang="en-US" sz="5400" i="1" dirty="0">
                <a:cs typeface="Vilna" pitchFamily="2" charset="-79"/>
              </a:rPr>
              <a:t> </a:t>
            </a:r>
            <a:r>
              <a:rPr lang="en-US" altLang="en-US" sz="4000" i="1" dirty="0">
                <a:cs typeface="Vilna" pitchFamily="2" charset="-79"/>
              </a:rPr>
              <a:t>Emunah</a:t>
            </a:r>
            <a:r>
              <a:rPr lang="en-US" altLang="en-US" sz="4000" dirty="0"/>
              <a:t> </a:t>
            </a:r>
          </a:p>
          <a:p>
            <a:pPr algn="l"/>
            <a:r>
              <a:rPr lang="en-US" altLang="en-US" sz="4000" dirty="0"/>
              <a:t>faith, trust, confidence </a:t>
            </a:r>
          </a:p>
          <a:p>
            <a:pPr algn="l"/>
            <a:r>
              <a:rPr lang="en-US" altLang="en-US" sz="4000" dirty="0"/>
              <a:t>Active faith.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“The righteous shall live by </a:t>
            </a:r>
            <a:r>
              <a:rPr lang="en-US" sz="4000" i="1" dirty="0">
                <a:solidFill>
                  <a:srgbClr val="FFFF99"/>
                </a:solidFill>
              </a:rPr>
              <a:t>Emunah </a:t>
            </a:r>
            <a:r>
              <a:rPr lang="he-IL" sz="4800" b="1" dirty="0">
                <a:solidFill>
                  <a:srgbClr val="FFFF99"/>
                </a:solidFill>
                <a:latin typeface="David" panose="020E0502060401010101" pitchFamily="34" charset="-79"/>
                <a:cs typeface="David" panose="020E0502060401010101" pitchFamily="34" charset="-79"/>
              </a:rPr>
              <a:t>אמונה</a:t>
            </a:r>
            <a:r>
              <a:rPr lang="en-US" sz="48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Faith.”</a:t>
            </a:r>
          </a:p>
          <a:p>
            <a:pPr marL="0" indent="0" algn="ctr" rtl="1">
              <a:buNone/>
            </a:pPr>
            <a:r>
              <a:rPr lang="he-IL" sz="4400" b="1" dirty="0">
                <a:latin typeface="David" panose="020E0502060401010101" pitchFamily="34" charset="-79"/>
                <a:cs typeface="David" panose="020E0502060401010101" pitchFamily="34" charset="-79"/>
              </a:rPr>
              <a:t>צַדִּיק בֶּאֱמוּנָתוֹ יִחְיֶה.</a:t>
            </a:r>
            <a:endParaRPr lang="en-US" sz="4400" b="1" dirty="0">
              <a:latin typeface="David" panose="020E0502060401010101" pitchFamily="34" charset="-79"/>
              <a:cs typeface="David" panose="020E0502060401010101" pitchFamily="34" charset="-79"/>
            </a:endParaRPr>
          </a:p>
          <a:p>
            <a:pPr marL="0" indent="0" algn="ctr" rtl="1">
              <a:buNone/>
            </a:pPr>
            <a:r>
              <a:rPr lang="en-US" sz="4000" i="1" dirty="0" err="1"/>
              <a:t>Tsa</a:t>
            </a:r>
            <a:r>
              <a:rPr lang="en-US" sz="4000" i="1" u="sng" dirty="0" err="1"/>
              <a:t>deek</a:t>
            </a:r>
            <a:r>
              <a:rPr lang="en-US" sz="4000" i="1" dirty="0"/>
              <a:t> </a:t>
            </a:r>
            <a:r>
              <a:rPr lang="en-US" sz="4000" i="1" dirty="0" err="1"/>
              <a:t>beh-emuna</a:t>
            </a:r>
            <a:r>
              <a:rPr lang="en-US" sz="4000" i="1" u="sng" dirty="0" err="1"/>
              <a:t>to</a:t>
            </a:r>
            <a:r>
              <a:rPr lang="en-US" sz="4000" i="1" dirty="0"/>
              <a:t> </a:t>
            </a:r>
            <a:r>
              <a:rPr lang="en-US" sz="4000" i="1" dirty="0" err="1"/>
              <a:t>yikh</a:t>
            </a:r>
            <a:r>
              <a:rPr lang="en-US" sz="4000" i="1" u="sng" dirty="0" err="1"/>
              <a:t>yeh</a:t>
            </a:r>
            <a:endParaRPr lang="en-US" sz="4000" i="1" u="sng" dirty="0"/>
          </a:p>
          <a:p>
            <a:pPr marL="0" indent="0" rtl="1">
              <a:buNone/>
            </a:pPr>
            <a:endParaRPr lang="en-US" sz="4000" i="1" u="sng" dirty="0"/>
          </a:p>
        </p:txBody>
      </p:sp>
    </p:spTree>
    <p:extLst>
      <p:ext uri="{BB962C8B-B14F-4D97-AF65-F5344CB8AC3E}">
        <p14:creationId xmlns:p14="http://schemas.microsoft.com/office/powerpoint/2010/main" val="932288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4146" name="Rectangle 2">
            <a:extLst>
              <a:ext uri="{FF2B5EF4-FFF2-40B4-BE49-F238E27FC236}">
                <a16:creationId xmlns:a16="http://schemas.microsoft.com/office/drawing/2014/main" id="{6C7D3B78-6391-4D34-992D-C9C5C0F533FD}"/>
              </a:ext>
            </a:extLst>
          </p:cNvPr>
          <p:cNvSpPr>
            <a:spLocks noGrp="1" noChangeArrowheads="1"/>
          </p:cNvSpPr>
          <p:nvPr>
            <p:ph type="subTitle" idx="1"/>
          </p:nvPr>
        </p:nvSpPr>
        <p:spPr>
          <a:xfrm>
            <a:off x="381000" y="285750"/>
            <a:ext cx="8382000" cy="4648200"/>
          </a:xfrm>
        </p:spPr>
        <p:txBody>
          <a:bodyPr>
            <a:normAutofit/>
          </a:bodyPr>
          <a:lstStyle/>
          <a:p>
            <a:pPr marL="571500" indent="-571500" algn="l">
              <a:lnSpc>
                <a:spcPct val="90000"/>
              </a:lnSpc>
              <a:buFontTx/>
              <a:buAutoNum type="arabicPeriod"/>
            </a:pPr>
            <a:r>
              <a:rPr lang="en-US" altLang="en-US" sz="4000" dirty="0"/>
              <a:t>Basic level </a:t>
            </a:r>
            <a:r>
              <a:rPr lang="en-US" altLang="en-US" sz="4000" dirty="0" err="1"/>
              <a:t>Emuna</a:t>
            </a:r>
            <a:r>
              <a:rPr lang="en-US" altLang="en-US" sz="4000" dirty="0"/>
              <a:t>: firm belief that EVERYTHING comes from </a:t>
            </a:r>
            <a:r>
              <a:rPr lang="en-US" altLang="en-US" sz="4000" cap="small" dirty="0"/>
              <a:t>Adoni</a:t>
            </a:r>
            <a:r>
              <a:rPr lang="en-US" altLang="en-US" sz="4000" dirty="0"/>
              <a:t> by way of perfect Divine providence.  No secondary causes.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4146" name="Rectangle 2">
            <a:extLst>
              <a:ext uri="{FF2B5EF4-FFF2-40B4-BE49-F238E27FC236}">
                <a16:creationId xmlns:a16="http://schemas.microsoft.com/office/drawing/2014/main" id="{6C7D3B78-6391-4D34-992D-C9C5C0F533FD}"/>
              </a:ext>
            </a:extLst>
          </p:cNvPr>
          <p:cNvSpPr>
            <a:spLocks noGrp="1" noChangeArrowheads="1"/>
          </p:cNvSpPr>
          <p:nvPr>
            <p:ph type="subTitle" idx="1"/>
          </p:nvPr>
        </p:nvSpPr>
        <p:spPr>
          <a:xfrm>
            <a:off x="381000" y="285750"/>
            <a:ext cx="8382000" cy="4648200"/>
          </a:xfrm>
        </p:spPr>
        <p:txBody>
          <a:bodyPr>
            <a:normAutofit/>
          </a:bodyPr>
          <a:lstStyle/>
          <a:p>
            <a:pPr marL="571500" indent="-571500" algn="l">
              <a:lnSpc>
                <a:spcPct val="90000"/>
              </a:lnSpc>
              <a:buFontTx/>
              <a:buAutoNum type="arabicPeriod"/>
            </a:pPr>
            <a:r>
              <a:rPr lang="en-US" altLang="en-US" sz="4000" dirty="0"/>
              <a:t>Intermediate level: belief that everything that comes from </a:t>
            </a:r>
            <a:r>
              <a:rPr lang="en-US" altLang="en-US" sz="4000" cap="small" dirty="0"/>
              <a:t>Adoni</a:t>
            </a:r>
            <a:r>
              <a:rPr lang="en-US" altLang="en-US" sz="4000" dirty="0"/>
              <a:t> is for the very best.  All troubles have their purpose.  Therefore PRAISE.  Without understanding the purpose.  </a:t>
            </a:r>
          </a:p>
        </p:txBody>
      </p:sp>
    </p:spTree>
    <p:extLst>
      <p:ext uri="{BB962C8B-B14F-4D97-AF65-F5344CB8AC3E}">
        <p14:creationId xmlns:p14="http://schemas.microsoft.com/office/powerpoint/2010/main" val="4033117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6194" name="Rectangle 2">
            <a:extLst>
              <a:ext uri="{FF2B5EF4-FFF2-40B4-BE49-F238E27FC236}">
                <a16:creationId xmlns:a16="http://schemas.microsoft.com/office/drawing/2014/main" id="{015507E8-8F68-49A0-84CB-4588227FF009}"/>
              </a:ext>
            </a:extLst>
          </p:cNvPr>
          <p:cNvSpPr>
            <a:spLocks noGrp="1" noChangeArrowheads="1"/>
          </p:cNvSpPr>
          <p:nvPr>
            <p:ph type="subTitle" idx="1"/>
          </p:nvPr>
        </p:nvSpPr>
        <p:spPr>
          <a:xfrm>
            <a:off x="381000" y="285750"/>
            <a:ext cx="8153400" cy="4495800"/>
          </a:xfrm>
        </p:spPr>
        <p:txBody>
          <a:bodyPr/>
          <a:lstStyle/>
          <a:p>
            <a:pPr marL="571500" indent="-571500" algn="l">
              <a:buFontTx/>
              <a:buAutoNum type="arabicPeriod" startAt="3"/>
            </a:pPr>
            <a:r>
              <a:rPr lang="en-US" altLang="en-US" sz="4000" dirty="0"/>
              <a:t>Upper level: Belief that our joyful task is to discern the message to us in EVERY trouble.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6914" name="Rectangle 2">
            <a:extLst>
              <a:ext uri="{FF2B5EF4-FFF2-40B4-BE49-F238E27FC236}">
                <a16:creationId xmlns:a16="http://schemas.microsoft.com/office/drawing/2014/main" id="{792FD65D-FEA8-4E49-80D6-1FD4DC7F38CE}"/>
              </a:ext>
            </a:extLst>
          </p:cNvPr>
          <p:cNvSpPr>
            <a:spLocks noGrp="1" noChangeArrowheads="1"/>
          </p:cNvSpPr>
          <p:nvPr>
            <p:ph type="subTitle" idx="1"/>
          </p:nvPr>
        </p:nvSpPr>
        <p:spPr>
          <a:xfrm>
            <a:off x="304800" y="209550"/>
            <a:ext cx="8458200" cy="4724400"/>
          </a:xfrm>
        </p:spPr>
        <p:txBody>
          <a:bodyPr>
            <a:normAutofit fontScale="92500"/>
          </a:bodyPr>
          <a:lstStyle/>
          <a:p>
            <a:pPr algn="l"/>
            <a:r>
              <a:rPr lang="en-US" altLang="en-US" sz="3600" baseline="30000" dirty="0" err="1"/>
              <a:t>Dvarim</a:t>
            </a:r>
            <a:r>
              <a:rPr lang="en-US" altLang="en-US" sz="3600" baseline="30000" dirty="0"/>
              <a:t> 28.45-46</a:t>
            </a:r>
            <a:r>
              <a:rPr lang="en-US" altLang="en-US" sz="3600" dirty="0"/>
              <a:t> "All these curses will come on you, pursuing you and overtaking you until you are destroyed, because you didn't pay attention to what A</a:t>
            </a:r>
            <a:r>
              <a:rPr lang="en-US" altLang="en-US" sz="3200" dirty="0"/>
              <a:t>DONI</a:t>
            </a:r>
            <a:r>
              <a:rPr lang="en-US" altLang="en-US" sz="3600" dirty="0"/>
              <a:t> your God said, observing his mitzvot and regulations that he gave you.  These curses will be on you and your descendants as a sign and a wonder forever.    </a:t>
            </a:r>
            <a:r>
              <a:rPr lang="en-US" altLang="en-US" sz="3600" dirty="0">
                <a:solidFill>
                  <a:srgbClr val="FFFF66"/>
                </a:solidFill>
              </a:rPr>
              <a:t>WHY </a:t>
            </a:r>
            <a:r>
              <a:rPr lang="en-US" altLang="en-US" sz="3600" dirty="0" err="1">
                <a:solidFill>
                  <a:srgbClr val="FFFF66"/>
                </a:solidFill>
              </a:rPr>
              <a:t>sooo</a:t>
            </a:r>
            <a:r>
              <a:rPr lang="en-US" altLang="en-US" sz="3600" dirty="0">
                <a:solidFill>
                  <a:srgbClr val="FFFF66"/>
                </a:solidFill>
              </a:rPr>
              <a:t> intense??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3600" baseline="30000" dirty="0" err="1"/>
              <a:t>Dvarim</a:t>
            </a:r>
            <a:r>
              <a:rPr lang="en-US" sz="3600" baseline="30000" dirty="0"/>
              <a:t> 28. 47-48 </a:t>
            </a:r>
            <a:r>
              <a:rPr lang="en-US" sz="3600" dirty="0"/>
              <a:t>Because you didn’t serve </a:t>
            </a:r>
            <a:r>
              <a:rPr lang="en-US" sz="3600" cap="small" dirty="0"/>
              <a:t>Adoni</a:t>
            </a:r>
            <a:r>
              <a:rPr lang="en-US" sz="3600" dirty="0"/>
              <a:t> your God </a:t>
            </a:r>
            <a:r>
              <a:rPr lang="en-US" sz="3600" dirty="0">
                <a:solidFill>
                  <a:srgbClr val="FFFF99"/>
                </a:solidFill>
              </a:rPr>
              <a:t>with joy and gladness in your heart when you had such an abundance of everything</a:t>
            </a:r>
            <a:r>
              <a:rPr lang="en-US" sz="3600" dirty="0"/>
              <a:t>;</a:t>
            </a:r>
            <a:r>
              <a:rPr lang="en-US" sz="3600" b="1" baseline="30000" dirty="0"/>
              <a:t> </a:t>
            </a:r>
            <a:r>
              <a:rPr lang="en-US" sz="3600" cap="small" dirty="0"/>
              <a:t> Adoni </a:t>
            </a:r>
            <a:r>
              <a:rPr lang="en-US" sz="3600" dirty="0"/>
              <a:t>will send your enemy against you; and you will serve him when you are hungry, thirsty, poorly clothed and lacking everything; he will put a yoke of iron on your neck until he destroys you. </a:t>
            </a:r>
            <a:endParaRPr lang="en-US" sz="6000" dirty="0"/>
          </a:p>
        </p:txBody>
      </p:sp>
    </p:spTree>
    <p:extLst>
      <p:ext uri="{BB962C8B-B14F-4D97-AF65-F5344CB8AC3E}">
        <p14:creationId xmlns:p14="http://schemas.microsoft.com/office/powerpoint/2010/main" val="383360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r>
              <a:rPr lang="en-US" sz="4000" dirty="0"/>
              <a:t>Two windmills are standing in a wind farm. One asks, “What’s your favorite kind of music?</a:t>
            </a:r>
          </a:p>
          <a:p>
            <a:pPr algn="l"/>
            <a:r>
              <a:rPr lang="en-US" sz="4000" dirty="0"/>
              <a:t>The other says, “I’m a big metal fan.”</a:t>
            </a:r>
          </a:p>
          <a:p>
            <a:pPr algn="l"/>
            <a:endParaRPr lang="en-US" sz="4000" dirty="0">
              <a:solidFill>
                <a:srgbClr val="FFFF66"/>
              </a:solidFill>
            </a:endParaRPr>
          </a:p>
        </p:txBody>
      </p:sp>
    </p:spTree>
    <p:extLst>
      <p:ext uri="{BB962C8B-B14F-4D97-AF65-F5344CB8AC3E}">
        <p14:creationId xmlns:p14="http://schemas.microsoft.com/office/powerpoint/2010/main" val="4013472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3058" name="Rectangle 2">
            <a:extLst>
              <a:ext uri="{FF2B5EF4-FFF2-40B4-BE49-F238E27FC236}">
                <a16:creationId xmlns:a16="http://schemas.microsoft.com/office/drawing/2014/main" id="{9E09047E-8140-489E-84E0-E27DC7B0D40A}"/>
              </a:ext>
            </a:extLst>
          </p:cNvPr>
          <p:cNvSpPr>
            <a:spLocks noGrp="1" noChangeArrowheads="1"/>
          </p:cNvSpPr>
          <p:nvPr>
            <p:ph type="subTitle" idx="1"/>
          </p:nvPr>
        </p:nvSpPr>
        <p:spPr>
          <a:xfrm>
            <a:off x="609600" y="285750"/>
            <a:ext cx="8229600" cy="4648200"/>
          </a:xfrm>
        </p:spPr>
        <p:txBody>
          <a:bodyPr>
            <a:normAutofit lnSpcReduction="10000"/>
          </a:bodyPr>
          <a:lstStyle/>
          <a:p>
            <a:pPr algn="l"/>
            <a:r>
              <a:rPr lang="en-US" altLang="en-US" sz="3600" baseline="30000" dirty="0" err="1"/>
              <a:t>T’hillim</a:t>
            </a:r>
            <a:r>
              <a:rPr lang="en-US" altLang="en-US" sz="3600" baseline="30000" dirty="0"/>
              <a:t>/Ps 32.9-11</a:t>
            </a:r>
            <a:r>
              <a:rPr lang="en-US" altLang="en-US" sz="3600" dirty="0"/>
              <a:t> Don't be like a horse or mule that has no understanding, that has to be curbed with bit and bridle, or else it won't come near you. Many are the torments of the wicked, but grace surrounds those who trust in A</a:t>
            </a:r>
            <a:r>
              <a:rPr lang="en-US" altLang="en-US" sz="3200" dirty="0"/>
              <a:t>DONI</a:t>
            </a:r>
            <a:r>
              <a:rPr lang="en-US" altLang="en-US" sz="3600" dirty="0"/>
              <a:t>. </a:t>
            </a:r>
            <a:r>
              <a:rPr lang="en-US" altLang="en-US" sz="3600" dirty="0">
                <a:solidFill>
                  <a:srgbClr val="FFFF66"/>
                </a:solidFill>
              </a:rPr>
              <a:t>Be glad in A</a:t>
            </a:r>
            <a:r>
              <a:rPr lang="en-US" altLang="en-US" sz="3200" dirty="0">
                <a:solidFill>
                  <a:srgbClr val="FFFF66"/>
                </a:solidFill>
              </a:rPr>
              <a:t>DONI</a:t>
            </a:r>
            <a:r>
              <a:rPr lang="en-US" altLang="en-US" sz="3600" dirty="0">
                <a:solidFill>
                  <a:srgbClr val="FFFF66"/>
                </a:solidFill>
              </a:rPr>
              <a:t>; rejoice, you righteous! Shout for joy, all you upright in heart!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8242" name="Rectangle 2">
            <a:extLst>
              <a:ext uri="{FF2B5EF4-FFF2-40B4-BE49-F238E27FC236}">
                <a16:creationId xmlns:a16="http://schemas.microsoft.com/office/drawing/2014/main" id="{8B69B209-B38F-42D6-9DA1-36C514851908}"/>
              </a:ext>
            </a:extLst>
          </p:cNvPr>
          <p:cNvSpPr>
            <a:spLocks noGrp="1" noChangeArrowheads="1"/>
          </p:cNvSpPr>
          <p:nvPr>
            <p:ph type="subTitle" idx="1"/>
          </p:nvPr>
        </p:nvSpPr>
        <p:spPr>
          <a:xfrm>
            <a:off x="381000" y="133350"/>
            <a:ext cx="8153400" cy="4648200"/>
          </a:xfrm>
        </p:spPr>
        <p:txBody>
          <a:bodyPr>
            <a:normAutofit/>
          </a:bodyPr>
          <a:lstStyle/>
          <a:p>
            <a:pPr algn="l"/>
            <a:r>
              <a:rPr lang="en-US" altLang="en-US" sz="4000" baseline="30000" dirty="0"/>
              <a:t>Phil. 3.8-10</a:t>
            </a:r>
            <a:r>
              <a:rPr lang="en-US" altLang="en-US" sz="4000" dirty="0"/>
              <a:t> Because of </a:t>
            </a:r>
            <a:r>
              <a:rPr lang="en-US" altLang="en-US" sz="4000" dirty="0">
                <a:solidFill>
                  <a:srgbClr val="FFFF66"/>
                </a:solidFill>
              </a:rPr>
              <a:t>Him…I gave up everything</a:t>
            </a:r>
            <a:r>
              <a:rPr lang="en-US" altLang="en-US" sz="4000" dirty="0"/>
              <a:t> and regard it all as garbage, in order to gain the Messiah, and be </a:t>
            </a:r>
            <a:r>
              <a:rPr lang="en-US" altLang="en-US" sz="4000" dirty="0">
                <a:solidFill>
                  <a:srgbClr val="FFFF66"/>
                </a:solidFill>
              </a:rPr>
              <a:t>found in union with Him</a:t>
            </a:r>
            <a:r>
              <a:rPr lang="en-US" altLang="en-US" sz="4000" dirty="0"/>
              <a:t>, not having any righteousness of my own based on legalism,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8242" name="Rectangle 2">
            <a:extLst>
              <a:ext uri="{FF2B5EF4-FFF2-40B4-BE49-F238E27FC236}">
                <a16:creationId xmlns:a16="http://schemas.microsoft.com/office/drawing/2014/main" id="{8B69B209-B38F-42D6-9DA1-36C514851908}"/>
              </a:ext>
            </a:extLst>
          </p:cNvPr>
          <p:cNvSpPr>
            <a:spLocks noGrp="1" noChangeArrowheads="1"/>
          </p:cNvSpPr>
          <p:nvPr>
            <p:ph type="subTitle" idx="1"/>
          </p:nvPr>
        </p:nvSpPr>
        <p:spPr>
          <a:xfrm>
            <a:off x="381000" y="133350"/>
            <a:ext cx="8153400" cy="4648200"/>
          </a:xfrm>
        </p:spPr>
        <p:txBody>
          <a:bodyPr>
            <a:normAutofit/>
          </a:bodyPr>
          <a:lstStyle/>
          <a:p>
            <a:pPr algn="l"/>
            <a:r>
              <a:rPr lang="en-US" altLang="en-US" sz="4000" baseline="30000" dirty="0"/>
              <a:t>Phil. 3.8-10</a:t>
            </a:r>
            <a:r>
              <a:rPr lang="en-US" altLang="en-US" sz="4000" dirty="0"/>
              <a:t> but having that righteousness which comes through the Messiah's faithfulness, the righteousness from God based on trust. </a:t>
            </a:r>
          </a:p>
        </p:txBody>
      </p:sp>
    </p:spTree>
    <p:extLst>
      <p:ext uri="{BB962C8B-B14F-4D97-AF65-F5344CB8AC3E}">
        <p14:creationId xmlns:p14="http://schemas.microsoft.com/office/powerpoint/2010/main" val="4141207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7154" name="Rectangle 2">
            <a:extLst>
              <a:ext uri="{FF2B5EF4-FFF2-40B4-BE49-F238E27FC236}">
                <a16:creationId xmlns:a16="http://schemas.microsoft.com/office/drawing/2014/main" id="{C0ECAFB7-FEFC-44DB-86E6-90EA1D1231EA}"/>
              </a:ext>
            </a:extLst>
          </p:cNvPr>
          <p:cNvSpPr>
            <a:spLocks noGrp="1" noChangeArrowheads="1"/>
          </p:cNvSpPr>
          <p:nvPr>
            <p:ph type="subTitle" idx="1"/>
          </p:nvPr>
        </p:nvSpPr>
        <p:spPr>
          <a:xfrm>
            <a:off x="304800" y="285750"/>
            <a:ext cx="8305800" cy="4572000"/>
          </a:xfrm>
        </p:spPr>
        <p:txBody>
          <a:bodyPr/>
          <a:lstStyle/>
          <a:p>
            <a:pPr algn="l"/>
            <a:r>
              <a:rPr lang="en-US" altLang="en-US" sz="4000" baseline="30000" dirty="0"/>
              <a:t>Phil. 3.8-10</a:t>
            </a:r>
            <a:r>
              <a:rPr lang="en-US" altLang="en-US" sz="4000" dirty="0"/>
              <a:t> Yes, I gave it all up in order to know him, that is, to know the power of his resurrection and the </a:t>
            </a:r>
            <a:r>
              <a:rPr lang="en-US" altLang="en-US" sz="4000" dirty="0">
                <a:solidFill>
                  <a:srgbClr val="FFFF66"/>
                </a:solidFill>
              </a:rPr>
              <a:t>fellowship of his sufferings</a:t>
            </a:r>
            <a:r>
              <a:rPr lang="en-US" altLang="en-US" sz="4000" dirty="0"/>
              <a:t> as I am being conformed to his death.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674" name="Rectangle 2">
            <a:extLst>
              <a:ext uri="{FF2B5EF4-FFF2-40B4-BE49-F238E27FC236}">
                <a16:creationId xmlns:a16="http://schemas.microsoft.com/office/drawing/2014/main" id="{87296B75-C2FD-4B5E-BB60-8ABF05F0509A}"/>
              </a:ext>
            </a:extLst>
          </p:cNvPr>
          <p:cNvSpPr>
            <a:spLocks noGrp="1" noChangeArrowheads="1"/>
          </p:cNvSpPr>
          <p:nvPr>
            <p:ph type="subTitle" idx="1"/>
          </p:nvPr>
        </p:nvSpPr>
        <p:spPr>
          <a:xfrm>
            <a:off x="381000" y="209550"/>
            <a:ext cx="8458200" cy="4648200"/>
          </a:xfrm>
        </p:spPr>
        <p:txBody>
          <a:bodyPr>
            <a:normAutofit/>
          </a:bodyPr>
          <a:lstStyle/>
          <a:p>
            <a:pPr algn="l"/>
            <a:r>
              <a:rPr lang="en-US" altLang="en-US" sz="4000" baseline="30000" dirty="0"/>
              <a:t>1 </a:t>
            </a:r>
            <a:r>
              <a:rPr lang="en-US" altLang="en-US" sz="4000" baseline="30000" dirty="0" err="1"/>
              <a:t>Thes</a:t>
            </a:r>
            <a:r>
              <a:rPr lang="en-US" altLang="en-US" sz="4000" baseline="30000" dirty="0"/>
              <a:t>. 5. 16-22 </a:t>
            </a:r>
            <a:r>
              <a:rPr lang="en-US" altLang="en-US" sz="4000" dirty="0"/>
              <a:t>Always be joyful. Pray regularly. In everything give thanks, for this is what God wants from you who are united with the Messiah Yeshua. Don't quench the Spirit... </a:t>
            </a:r>
          </a:p>
        </p:txBody>
      </p:sp>
    </p:spTree>
    <p:extLst>
      <p:ext uri="{BB962C8B-B14F-4D97-AF65-F5344CB8AC3E}">
        <p14:creationId xmlns:p14="http://schemas.microsoft.com/office/powerpoint/2010/main" val="2231898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674" name="Rectangle 2">
            <a:extLst>
              <a:ext uri="{FF2B5EF4-FFF2-40B4-BE49-F238E27FC236}">
                <a16:creationId xmlns:a16="http://schemas.microsoft.com/office/drawing/2014/main" id="{87296B75-C2FD-4B5E-BB60-8ABF05F0509A}"/>
              </a:ext>
            </a:extLst>
          </p:cNvPr>
          <p:cNvSpPr>
            <a:spLocks noGrp="1" noChangeArrowheads="1"/>
          </p:cNvSpPr>
          <p:nvPr>
            <p:ph type="subTitle" idx="1"/>
          </p:nvPr>
        </p:nvSpPr>
        <p:spPr>
          <a:xfrm>
            <a:off x="381000" y="209550"/>
            <a:ext cx="8458200" cy="4648200"/>
          </a:xfrm>
        </p:spPr>
        <p:txBody>
          <a:bodyPr>
            <a:normAutofit/>
          </a:bodyPr>
          <a:lstStyle/>
          <a:p>
            <a:pPr algn="l"/>
            <a:r>
              <a:rPr lang="en-US" altLang="en-US" sz="4000" baseline="30000" dirty="0"/>
              <a:t>1 </a:t>
            </a:r>
            <a:r>
              <a:rPr lang="en-US" altLang="en-US" sz="4000" baseline="30000" dirty="0" err="1"/>
              <a:t>Thes</a:t>
            </a:r>
            <a:r>
              <a:rPr lang="en-US" altLang="en-US" sz="4000" baseline="30000" dirty="0"/>
              <a:t>. 5. 16-22 </a:t>
            </a:r>
            <a:r>
              <a:rPr lang="en-US" altLang="en-US" sz="4000" dirty="0"/>
              <a:t>May the God of shalom make you completely holy - may your entire spirit, soul and body be kept blameless for the coming of our Lord Yeshua the Messiah.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7634" name="Picture 2">
            <a:extLst>
              <a:ext uri="{FF2B5EF4-FFF2-40B4-BE49-F238E27FC236}">
                <a16:creationId xmlns:a16="http://schemas.microsoft.com/office/drawing/2014/main" id="{C101BAB9-C142-4745-9BA8-AC54654EEFE9}"/>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743200" y="1191"/>
            <a:ext cx="3935016" cy="51423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a:t> </a:t>
            </a:r>
            <a:endParaRPr lang="en-US" sz="4000" dirty="0"/>
          </a:p>
        </p:txBody>
      </p:sp>
      <p:pic>
        <p:nvPicPr>
          <p:cNvPr id="1026" name="Picture 2" descr="Trus g, &#10;Foundati &#10;Hebrews 11 : 1-3 ">
            <a:extLst>
              <a:ext uri="{FF2B5EF4-FFF2-40B4-BE49-F238E27FC236}">
                <a16:creationId xmlns:a16="http://schemas.microsoft.com/office/drawing/2014/main" id="{D8A3D484-A4A2-4211-97C8-FE56493AD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252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Jews/Hebrews 11.01-02  </a:t>
            </a:r>
            <a:r>
              <a:rPr lang="en-US" sz="4000" dirty="0"/>
              <a:t>Now faith is the substance of things hoped for, the evidence of realities not seen. For by it the elders received commendation. </a:t>
            </a:r>
          </a:p>
          <a:p>
            <a:pPr marL="0" indent="0">
              <a:buNone/>
            </a:pPr>
            <a:r>
              <a:rPr lang="en-US" sz="4000" dirty="0"/>
              <a:t>2. Faith </a:t>
            </a:r>
            <a:r>
              <a:rPr lang="en-US" sz="4000" u="sng" dirty="0"/>
              <a:t>for</a:t>
            </a:r>
            <a:r>
              <a:rPr lang="en-US" sz="4000" dirty="0"/>
              <a:t> Yeshua: His will, His expression of life</a:t>
            </a:r>
            <a:endParaRPr lang="en-US" sz="6600" dirty="0"/>
          </a:p>
        </p:txBody>
      </p:sp>
    </p:spTree>
    <p:extLst>
      <p:ext uri="{BB962C8B-B14F-4D97-AF65-F5344CB8AC3E}">
        <p14:creationId xmlns:p14="http://schemas.microsoft.com/office/powerpoint/2010/main" val="1987664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So, Rabbi, you may ask, what is your “things hoped for” for life, for Or HaOlam.  </a:t>
            </a:r>
          </a:p>
        </p:txBody>
      </p:sp>
    </p:spTree>
    <p:extLst>
      <p:ext uri="{BB962C8B-B14F-4D97-AF65-F5344CB8AC3E}">
        <p14:creationId xmlns:p14="http://schemas.microsoft.com/office/powerpoint/2010/main" val="77525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E1B393DA-CFA2-4097-9831-1E5CC9C941B4}"/>
              </a:ext>
            </a:extLst>
          </p:cNvPr>
          <p:cNvPicPr>
            <a:picLocks noChangeAspect="1"/>
          </p:cNvPicPr>
          <p:nvPr/>
        </p:nvPicPr>
        <p:blipFill>
          <a:blip r:embed="rId3"/>
          <a:stretch>
            <a:fillRect/>
          </a:stretch>
        </p:blipFill>
        <p:spPr>
          <a:xfrm>
            <a:off x="694541" y="0"/>
            <a:ext cx="7754917" cy="5143500"/>
          </a:xfrm>
          <a:prstGeom prst="rect">
            <a:avLst/>
          </a:prstGeom>
        </p:spPr>
      </p:pic>
    </p:spTree>
    <p:extLst>
      <p:ext uri="{BB962C8B-B14F-4D97-AF65-F5344CB8AC3E}">
        <p14:creationId xmlns:p14="http://schemas.microsoft.com/office/powerpoint/2010/main" val="2623813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So, Rabbi, you may ask, what is your “things hoped for” for life, for Or HaOlam.  </a:t>
            </a:r>
          </a:p>
          <a:p>
            <a:pPr marL="457200" indent="-457200">
              <a:buFont typeface="+mj-lt"/>
              <a:buAutoNum type="arabicPeriod"/>
            </a:pPr>
            <a:r>
              <a:rPr lang="en-US" sz="4000" dirty="0"/>
              <a:t>Mystery of the revelation of the Glory of G-d in Messiah.</a:t>
            </a:r>
          </a:p>
        </p:txBody>
      </p:sp>
    </p:spTree>
    <p:extLst>
      <p:ext uri="{BB962C8B-B14F-4D97-AF65-F5344CB8AC3E}">
        <p14:creationId xmlns:p14="http://schemas.microsoft.com/office/powerpoint/2010/main" val="1127501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75B5DF-FAFA-4B72-B2FD-4672DF5EC5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86" r="52275"/>
          <a:stretch/>
        </p:blipFill>
        <p:spPr bwMode="auto">
          <a:xfrm>
            <a:off x="1" y="0"/>
            <a:ext cx="2590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590802" y="57150"/>
            <a:ext cx="6476244" cy="5329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Why do some cover their eyes with the right hand when saying the </a:t>
            </a:r>
            <a:r>
              <a:rPr lang="en-US" sz="4000" dirty="0" err="1"/>
              <a:t>Shma</a:t>
            </a:r>
            <a:r>
              <a:rPr lang="en-US" sz="4000" dirty="0"/>
              <a:t>?</a:t>
            </a:r>
          </a:p>
          <a:p>
            <a:r>
              <a:rPr lang="en-US" sz="4000" dirty="0"/>
              <a:t>The simple answer is that doing so allows one to </a:t>
            </a:r>
            <a:r>
              <a:rPr lang="en-US" sz="4000" u="sng" dirty="0"/>
              <a:t>concentrate</a:t>
            </a:r>
            <a:r>
              <a:rPr lang="en-US" sz="4000" dirty="0"/>
              <a:t> properly without visual distractions.</a:t>
            </a:r>
            <a:endParaRPr lang="en-US" sz="4400" dirty="0"/>
          </a:p>
        </p:txBody>
      </p:sp>
    </p:spTree>
    <p:extLst>
      <p:ext uri="{BB962C8B-B14F-4D97-AF65-F5344CB8AC3E}">
        <p14:creationId xmlns:p14="http://schemas.microsoft.com/office/powerpoint/2010/main" val="6415648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75B5DF-FAFA-4B72-B2FD-4672DF5EC5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86" r="52275"/>
          <a:stretch/>
        </p:blipFill>
        <p:spPr bwMode="auto">
          <a:xfrm>
            <a:off x="1" y="0"/>
            <a:ext cx="2590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590802" y="57150"/>
            <a:ext cx="6476244" cy="5329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3200" dirty="0"/>
              <a:t>It is crucial to have the proper </a:t>
            </a:r>
            <a:r>
              <a:rPr lang="en-US" sz="3200" u="sng" dirty="0"/>
              <a:t>intention</a:t>
            </a:r>
            <a:r>
              <a:rPr lang="en-US" sz="3200" dirty="0"/>
              <a:t> when reciting the first verse of Shema, even more so than during other parts of prayer. As we say the words, we focus not just on the meaning of the words, but also </a:t>
            </a:r>
            <a:r>
              <a:rPr lang="en-US" sz="3200" u="sng" dirty="0"/>
              <a:t>hearing</a:t>
            </a:r>
            <a:r>
              <a:rPr lang="en-US" sz="3200" dirty="0"/>
              <a:t> from visualizing the Messiah, and on accepting the yoke of heaven. </a:t>
            </a:r>
            <a:endParaRPr lang="en-US" sz="3600" dirty="0"/>
          </a:p>
        </p:txBody>
      </p:sp>
    </p:spTree>
    <p:extLst>
      <p:ext uri="{BB962C8B-B14F-4D97-AF65-F5344CB8AC3E}">
        <p14:creationId xmlns:p14="http://schemas.microsoft.com/office/powerpoint/2010/main" val="79658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3FD883-7E71-49B1-995E-7A16678D977A}"/>
              </a:ext>
            </a:extLst>
          </p:cNvPr>
          <p:cNvSpPr>
            <a:spLocks noGrp="1" noChangeArrowheads="1"/>
          </p:cNvSpPr>
          <p:nvPr>
            <p:ph type="ctrTitle" idx="4294967295"/>
          </p:nvPr>
        </p:nvSpPr>
        <p:spPr>
          <a:xfrm>
            <a:off x="1143000" y="0"/>
            <a:ext cx="6858000" cy="1028700"/>
          </a:xfrm>
        </p:spPr>
        <p:txBody>
          <a:bodyPr/>
          <a:lstStyle/>
          <a:p>
            <a:pPr eaLnBrk="1" hangingPunct="1"/>
            <a:r>
              <a:rPr lang="en-US" altLang="en-US" sz="3600">
                <a:latin typeface="AlgerianD" pitchFamily="82" charset="0"/>
              </a:rPr>
              <a:t> </a:t>
            </a:r>
            <a:endParaRPr lang="en-US" altLang="en-US" sz="1500" b="1">
              <a:cs typeface="Narkisim" panose="020E0502050101010101" pitchFamily="34" charset="-79"/>
            </a:endParaRPr>
          </a:p>
        </p:txBody>
      </p:sp>
      <p:sp>
        <p:nvSpPr>
          <p:cNvPr id="4099" name="Rectangle 3">
            <a:extLst>
              <a:ext uri="{FF2B5EF4-FFF2-40B4-BE49-F238E27FC236}">
                <a16:creationId xmlns:a16="http://schemas.microsoft.com/office/drawing/2014/main" id="{8A7E70B9-6A95-4580-85F0-D3EB504FBED9}"/>
              </a:ext>
            </a:extLst>
          </p:cNvPr>
          <p:cNvSpPr>
            <a:spLocks noGrp="1" noChangeArrowheads="1"/>
          </p:cNvSpPr>
          <p:nvPr>
            <p:ph type="subTitle" idx="4294967295"/>
          </p:nvPr>
        </p:nvSpPr>
        <p:spPr>
          <a:xfrm>
            <a:off x="228600" y="133351"/>
            <a:ext cx="8610600" cy="4800600"/>
          </a:xfrm>
        </p:spPr>
        <p:txBody>
          <a:bodyPr>
            <a:normAutofit/>
          </a:bodyPr>
          <a:lstStyle/>
          <a:p>
            <a:pPr marL="0" indent="0" algn="ctr" rtl="1" eaLnBrk="1" hangingPunct="1">
              <a:lnSpc>
                <a:spcPct val="90000"/>
              </a:lnSpc>
              <a:spcBef>
                <a:spcPct val="0"/>
              </a:spcBef>
              <a:defRPr/>
            </a:pPr>
            <a:r>
              <a:rPr lang="he-IL" sz="3075" i="1" dirty="0">
                <a:latin typeface="David" pitchFamily="2" charset="-79"/>
              </a:rPr>
              <a:t> </a:t>
            </a:r>
            <a:r>
              <a:rPr lang="he-IL" sz="5400" b="1" dirty="0">
                <a:latin typeface="David" pitchFamily="2" charset="-79"/>
                <a:cs typeface="Vilna" pitchFamily="2" charset="-79"/>
              </a:rPr>
              <a:t>שְׁמַע יִשְׂרָאֵל </a:t>
            </a:r>
            <a:endParaRPr lang="en-US" sz="5400" b="1" dirty="0">
              <a:latin typeface="David" pitchFamily="2" charset="-79"/>
              <a:cs typeface="Vilna" pitchFamily="2" charset="-79"/>
            </a:endParaRPr>
          </a:p>
          <a:p>
            <a:pPr marL="0" indent="0" algn="ctr" rtl="1" eaLnBrk="1" hangingPunct="1">
              <a:lnSpc>
                <a:spcPct val="90000"/>
              </a:lnSpc>
              <a:spcBef>
                <a:spcPct val="0"/>
              </a:spcBef>
              <a:defRPr/>
            </a:pPr>
            <a:r>
              <a:rPr lang="he-IL" sz="5400" b="1" dirty="0">
                <a:latin typeface="David" pitchFamily="2" charset="-79"/>
                <a:cs typeface="Vilna" pitchFamily="2" charset="-79"/>
              </a:rPr>
              <a:t>יְיָ אֱלהֵינוּ יְיָ אֶחָד</a:t>
            </a:r>
            <a:endParaRPr lang="he-IL" sz="5400" b="1" dirty="0">
              <a:latin typeface="Narkisim" pitchFamily="2" charset="-79"/>
              <a:cs typeface="Vilna" pitchFamily="2" charset="-79"/>
            </a:endParaRPr>
          </a:p>
          <a:p>
            <a:pPr marL="0" indent="0" algn="ctr" eaLnBrk="1" hangingPunct="1">
              <a:lnSpc>
                <a:spcPct val="90000"/>
              </a:lnSpc>
              <a:spcBef>
                <a:spcPct val="0"/>
              </a:spcBef>
              <a:defRPr/>
            </a:pPr>
            <a:r>
              <a:rPr lang="en-US" i="1" dirty="0" err="1"/>
              <a:t>Sh’ma</a:t>
            </a:r>
            <a:r>
              <a:rPr lang="en-US" i="1" dirty="0"/>
              <a:t> Yis-ra-</a:t>
            </a:r>
            <a:r>
              <a:rPr lang="en-US" i="1" dirty="0" err="1"/>
              <a:t>ayl</a:t>
            </a:r>
            <a:r>
              <a:rPr lang="en-US" i="1" dirty="0"/>
              <a:t> Ah-do-</a:t>
            </a:r>
            <a:r>
              <a:rPr lang="en-US" i="1" dirty="0" err="1"/>
              <a:t>ni</a:t>
            </a:r>
            <a:r>
              <a:rPr lang="en-US" i="1" dirty="0"/>
              <a:t> E-lo-hay-nu </a:t>
            </a:r>
          </a:p>
          <a:p>
            <a:pPr marL="0" indent="0" algn="ctr" eaLnBrk="1" hangingPunct="1">
              <a:lnSpc>
                <a:spcPct val="90000"/>
              </a:lnSpc>
              <a:spcBef>
                <a:spcPct val="0"/>
              </a:spcBef>
              <a:defRPr/>
            </a:pPr>
            <a:r>
              <a:rPr lang="en-US" i="1" dirty="0"/>
              <a:t>Ah-do-</a:t>
            </a:r>
            <a:r>
              <a:rPr lang="en-US" i="1" dirty="0" err="1"/>
              <a:t>ni</a:t>
            </a:r>
            <a:r>
              <a:rPr lang="en-US" i="1" dirty="0"/>
              <a:t> eh-</a:t>
            </a:r>
            <a:r>
              <a:rPr lang="en-US" i="1" dirty="0" err="1"/>
              <a:t>khad</a:t>
            </a:r>
            <a:endParaRPr lang="en-US" i="1" dirty="0"/>
          </a:p>
          <a:p>
            <a:pPr marL="0" indent="0" algn="ctr" eaLnBrk="1" hangingPunct="1">
              <a:lnSpc>
                <a:spcPct val="90000"/>
              </a:lnSpc>
              <a:spcBef>
                <a:spcPct val="0"/>
              </a:spcBef>
              <a:defRPr/>
            </a:pPr>
            <a:endParaRPr lang="en-US" sz="1600" i="1" dirty="0"/>
          </a:p>
          <a:p>
            <a:pPr marL="0" indent="0" algn="ctr" rtl="1" eaLnBrk="1" hangingPunct="1">
              <a:lnSpc>
                <a:spcPct val="90000"/>
              </a:lnSpc>
              <a:spcBef>
                <a:spcPct val="0"/>
              </a:spcBef>
              <a:defRPr/>
            </a:pPr>
            <a:r>
              <a:rPr lang="he-IL" sz="3000" dirty="0">
                <a:latin typeface="Narkisim" pitchFamily="2" charset="-79"/>
                <a:cs typeface="Narkisim" pitchFamily="2" charset="-79"/>
              </a:rPr>
              <a:t> </a:t>
            </a:r>
            <a:r>
              <a:rPr lang="he-IL" sz="5400" b="1" dirty="0">
                <a:latin typeface="David" pitchFamily="2" charset="-79"/>
                <a:cs typeface="Vilna" pitchFamily="2" charset="-79"/>
              </a:rPr>
              <a:t>בָּרוּךְ שֵׁם כְּבוֹד</a:t>
            </a:r>
            <a:r>
              <a:rPr lang="en-US" sz="5400" b="1" dirty="0">
                <a:latin typeface="David" pitchFamily="2" charset="-79"/>
                <a:cs typeface="Vilna" pitchFamily="2" charset="-79"/>
              </a:rPr>
              <a:t> </a:t>
            </a:r>
            <a:r>
              <a:rPr lang="he-IL" sz="5400" b="1" dirty="0">
                <a:latin typeface="David" pitchFamily="2" charset="-79"/>
                <a:cs typeface="Vilna" pitchFamily="2" charset="-79"/>
              </a:rPr>
              <a:t>מַלְכוּתוֹ לְעוֹלָם וָעֶד</a:t>
            </a:r>
            <a:endParaRPr lang="he-IL" sz="5400" b="1" dirty="0">
              <a:latin typeface="Narkisim" pitchFamily="2" charset="-79"/>
              <a:cs typeface="Vilna" pitchFamily="2" charset="-79"/>
            </a:endParaRPr>
          </a:p>
          <a:p>
            <a:pPr marL="0" indent="0" algn="ctr" eaLnBrk="1" hangingPunct="1">
              <a:lnSpc>
                <a:spcPct val="90000"/>
              </a:lnSpc>
              <a:spcBef>
                <a:spcPct val="0"/>
              </a:spcBef>
              <a:defRPr/>
            </a:pPr>
            <a:r>
              <a:rPr lang="en-US" i="1" dirty="0"/>
              <a:t>Ba-</a:t>
            </a:r>
            <a:r>
              <a:rPr lang="en-US" i="1" dirty="0" err="1"/>
              <a:t>rukh</a:t>
            </a:r>
            <a:r>
              <a:rPr lang="en-US" i="1" dirty="0"/>
              <a:t> </a:t>
            </a:r>
            <a:r>
              <a:rPr lang="en-US" i="1" dirty="0" err="1"/>
              <a:t>shaym</a:t>
            </a:r>
            <a:r>
              <a:rPr lang="en-US" i="1" dirty="0"/>
              <a:t> </a:t>
            </a:r>
            <a:r>
              <a:rPr lang="en-US" i="1" dirty="0" err="1"/>
              <a:t>k’vod</a:t>
            </a:r>
            <a:r>
              <a:rPr lang="en-US" i="1" dirty="0"/>
              <a:t> Mal-</a:t>
            </a:r>
            <a:r>
              <a:rPr lang="en-US" i="1" dirty="0" err="1"/>
              <a:t>khu</a:t>
            </a:r>
            <a:r>
              <a:rPr lang="en-US" i="1" dirty="0"/>
              <a:t>-to </a:t>
            </a:r>
            <a:r>
              <a:rPr lang="en-US" i="1" dirty="0" err="1"/>
              <a:t>l’o</a:t>
            </a:r>
            <a:r>
              <a:rPr lang="en-US" i="1" dirty="0"/>
              <a:t>-lam </a:t>
            </a:r>
            <a:r>
              <a:rPr lang="en-US" i="1" dirty="0" err="1"/>
              <a:t>va</a:t>
            </a:r>
            <a:r>
              <a:rPr lang="en-US" i="1" dirty="0"/>
              <a:t>-ed</a:t>
            </a:r>
          </a:p>
        </p:txBody>
      </p:sp>
    </p:spTree>
    <p:extLst>
      <p:ext uri="{BB962C8B-B14F-4D97-AF65-F5344CB8AC3E}">
        <p14:creationId xmlns:p14="http://schemas.microsoft.com/office/powerpoint/2010/main" val="162003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D32C0C-9F6A-4525-96A6-23565514A236}"/>
              </a:ext>
            </a:extLst>
          </p:cNvPr>
          <p:cNvSpPr>
            <a:spLocks noGrp="1" noChangeArrowheads="1"/>
          </p:cNvSpPr>
          <p:nvPr>
            <p:ph type="subTitle" idx="4294967295"/>
          </p:nvPr>
        </p:nvSpPr>
        <p:spPr>
          <a:xfrm>
            <a:off x="838200" y="285750"/>
            <a:ext cx="7162800" cy="3810000"/>
          </a:xfrm>
        </p:spPr>
        <p:txBody>
          <a:bodyPr/>
          <a:lstStyle/>
          <a:p>
            <a:pPr marL="0" indent="0" algn="ctr" eaLnBrk="1" hangingPunct="1">
              <a:lnSpc>
                <a:spcPct val="80000"/>
              </a:lnSpc>
              <a:spcBef>
                <a:spcPct val="0"/>
              </a:spcBef>
            </a:pPr>
            <a:r>
              <a:rPr lang="en-US" altLang="en-US" sz="4000" dirty="0"/>
              <a:t>Hear O Israel </a:t>
            </a:r>
          </a:p>
          <a:p>
            <a:pPr marL="0" indent="0" algn="ctr" eaLnBrk="1" hangingPunct="1">
              <a:lnSpc>
                <a:spcPct val="80000"/>
              </a:lnSpc>
              <a:spcBef>
                <a:spcPct val="0"/>
              </a:spcBef>
            </a:pPr>
            <a:r>
              <a:rPr lang="en-US" altLang="en-US" sz="4000" dirty="0"/>
              <a:t>A</a:t>
            </a:r>
            <a:r>
              <a:rPr lang="en-US" altLang="en-US" sz="3600" dirty="0"/>
              <a:t>DONI</a:t>
            </a:r>
            <a:r>
              <a:rPr lang="en-US" altLang="en-US" sz="4000" dirty="0"/>
              <a:t> is our G-d</a:t>
            </a:r>
          </a:p>
          <a:p>
            <a:pPr marL="0" indent="0" algn="ctr" eaLnBrk="1" hangingPunct="1">
              <a:lnSpc>
                <a:spcPct val="80000"/>
              </a:lnSpc>
              <a:spcBef>
                <a:spcPct val="0"/>
              </a:spcBef>
            </a:pPr>
            <a:r>
              <a:rPr lang="en-US" altLang="en-US" sz="4000" dirty="0"/>
              <a:t>A</a:t>
            </a:r>
            <a:r>
              <a:rPr lang="en-US" altLang="en-US" sz="3600" dirty="0"/>
              <a:t>DONI</a:t>
            </a:r>
            <a:r>
              <a:rPr lang="en-US" altLang="en-US" sz="4000" dirty="0"/>
              <a:t> is one </a:t>
            </a:r>
          </a:p>
          <a:p>
            <a:pPr marL="0" indent="0" algn="ctr" eaLnBrk="1" hangingPunct="1">
              <a:lnSpc>
                <a:spcPct val="80000"/>
              </a:lnSpc>
              <a:spcBef>
                <a:spcPct val="0"/>
              </a:spcBef>
            </a:pPr>
            <a:r>
              <a:rPr lang="en-US" altLang="en-US" sz="4000" dirty="0"/>
              <a:t>Blessed is the name of </a:t>
            </a:r>
          </a:p>
          <a:p>
            <a:pPr marL="0" indent="0" algn="ctr" eaLnBrk="1" hangingPunct="1">
              <a:lnSpc>
                <a:spcPct val="80000"/>
              </a:lnSpc>
              <a:spcBef>
                <a:spcPct val="0"/>
              </a:spcBef>
            </a:pPr>
            <a:r>
              <a:rPr lang="en-US" altLang="en-US" sz="4000" dirty="0"/>
              <a:t>His glorious kingdom </a:t>
            </a:r>
          </a:p>
          <a:p>
            <a:pPr marL="0" indent="0" algn="ctr" eaLnBrk="1" hangingPunct="1">
              <a:lnSpc>
                <a:spcPct val="80000"/>
              </a:lnSpc>
              <a:spcBef>
                <a:spcPct val="0"/>
              </a:spcBef>
            </a:pPr>
            <a:r>
              <a:rPr lang="en-US" altLang="en-US" sz="4000" dirty="0"/>
              <a:t>forevermore</a:t>
            </a:r>
          </a:p>
        </p:txBody>
      </p:sp>
    </p:spTree>
    <p:extLst>
      <p:ext uri="{BB962C8B-B14F-4D97-AF65-F5344CB8AC3E}">
        <p14:creationId xmlns:p14="http://schemas.microsoft.com/office/powerpoint/2010/main" val="1368476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DF4B49E3-BAC6-4CAE-A897-1514CC5514F3}"/>
              </a:ext>
            </a:extLst>
          </p:cNvPr>
          <p:cNvSpPr>
            <a:spLocks noGrp="1" noChangeArrowheads="1"/>
          </p:cNvSpPr>
          <p:nvPr>
            <p:ph type="subTitle" idx="4294967295"/>
          </p:nvPr>
        </p:nvSpPr>
        <p:spPr>
          <a:xfrm>
            <a:off x="381000" y="195262"/>
            <a:ext cx="8382000" cy="4814888"/>
          </a:xfrm>
        </p:spPr>
        <p:txBody>
          <a:bodyPr/>
          <a:lstStyle/>
          <a:p>
            <a:pPr marL="0" indent="0" algn="ctr" rtl="1" eaLnBrk="1" hangingPunct="1">
              <a:lnSpc>
                <a:spcPct val="80000"/>
              </a:lnSpc>
              <a:spcBef>
                <a:spcPct val="0"/>
              </a:spcBef>
            </a:pPr>
            <a:r>
              <a:rPr lang="he-IL" altLang="en-US" sz="5400" b="1" dirty="0">
                <a:cs typeface="Vilna" pitchFamily="2" charset="-79"/>
              </a:rPr>
              <a:t>יֵשׁוּעַ</a:t>
            </a:r>
            <a:r>
              <a:rPr lang="he-IL" altLang="en-US" sz="5400" b="1" dirty="0">
                <a:latin typeface="David" panose="020E0502060401010101" pitchFamily="34" charset="-79"/>
                <a:cs typeface="Vilna" pitchFamily="2" charset="-79"/>
              </a:rPr>
              <a:t> מִנַצֶרֶת הוּא הַמָשִׁיחַ</a:t>
            </a:r>
            <a:endParaRPr lang="en-US" altLang="en-US" sz="5400" b="1" dirty="0">
              <a:latin typeface="David" panose="020E0502060401010101" pitchFamily="34" charset="-79"/>
              <a:cs typeface="Vilna" pitchFamily="2" charset="-79"/>
            </a:endParaRPr>
          </a:p>
          <a:p>
            <a:pPr marL="0" indent="0" algn="ctr" rtl="1" eaLnBrk="1" hangingPunct="1">
              <a:lnSpc>
                <a:spcPct val="80000"/>
              </a:lnSpc>
              <a:spcBef>
                <a:spcPct val="0"/>
              </a:spcBef>
            </a:pPr>
            <a:r>
              <a:rPr lang="he-IL" altLang="en-US" sz="5400" b="1" dirty="0">
                <a:latin typeface="David" panose="020E0502060401010101" pitchFamily="34" charset="-79"/>
                <a:cs typeface="Vilna" pitchFamily="2" charset="-79"/>
              </a:rPr>
              <a:t>וְהוּא יְיָ</a:t>
            </a:r>
            <a:endParaRPr lang="en-US" altLang="en-US" sz="5400" b="1" dirty="0">
              <a:latin typeface="David" panose="020E0502060401010101" pitchFamily="34" charset="-79"/>
              <a:cs typeface="Vilna" pitchFamily="2" charset="-79"/>
            </a:endParaRPr>
          </a:p>
          <a:p>
            <a:pPr marL="0" indent="0" algn="ctr" eaLnBrk="1" hangingPunct="1">
              <a:lnSpc>
                <a:spcPct val="80000"/>
              </a:lnSpc>
              <a:spcBef>
                <a:spcPct val="0"/>
              </a:spcBef>
            </a:pPr>
            <a:r>
              <a:rPr lang="en-US" altLang="en-US" sz="4000" i="1" dirty="0">
                <a:cs typeface="Narkisim" panose="020E0502050101010101" pitchFamily="34" charset="-79"/>
              </a:rPr>
              <a:t>Yeshua mee-Na-</a:t>
            </a:r>
            <a:r>
              <a:rPr lang="en-US" altLang="en-US" sz="4000" i="1" dirty="0" err="1">
                <a:cs typeface="Narkisim" panose="020E0502050101010101" pitchFamily="34" charset="-79"/>
              </a:rPr>
              <a:t>tse</a:t>
            </a:r>
            <a:r>
              <a:rPr lang="en-US" altLang="en-US" sz="4000" i="1" dirty="0">
                <a:cs typeface="Narkisim" panose="020E0502050101010101" pitchFamily="34" charset="-79"/>
              </a:rPr>
              <a:t>-ret</a:t>
            </a:r>
          </a:p>
          <a:p>
            <a:pPr marL="0" indent="0" algn="ctr" eaLnBrk="1" hangingPunct="1">
              <a:lnSpc>
                <a:spcPct val="80000"/>
              </a:lnSpc>
              <a:spcBef>
                <a:spcPct val="0"/>
              </a:spcBef>
            </a:pPr>
            <a:r>
              <a:rPr lang="en-US" altLang="en-US" sz="4000" i="1" dirty="0">
                <a:cs typeface="Narkisim" panose="020E0502050101010101" pitchFamily="34" charset="-79"/>
              </a:rPr>
              <a:t> </a:t>
            </a:r>
            <a:r>
              <a:rPr lang="en-US" altLang="en-US" sz="4000" i="1" dirty="0" err="1">
                <a:cs typeface="Narkisim" panose="020E0502050101010101" pitchFamily="34" charset="-79"/>
              </a:rPr>
              <a:t>Hoo</a:t>
            </a:r>
            <a:r>
              <a:rPr lang="en-US" altLang="en-US" sz="4000" i="1" dirty="0">
                <a:cs typeface="Narkisim" panose="020E0502050101010101" pitchFamily="34" charset="-79"/>
              </a:rPr>
              <a:t> ha-Ma-</a:t>
            </a:r>
            <a:r>
              <a:rPr lang="en-US" altLang="en-US" sz="4000" i="1" dirty="0" err="1">
                <a:cs typeface="Narkisim" panose="020E0502050101010101" pitchFamily="34" charset="-79"/>
              </a:rPr>
              <a:t>shi</a:t>
            </a:r>
            <a:r>
              <a:rPr lang="en-US" altLang="en-US" sz="4000" i="1" dirty="0">
                <a:cs typeface="Narkisim" panose="020E0502050101010101" pitchFamily="34" charset="-79"/>
              </a:rPr>
              <a:t>-akh </a:t>
            </a:r>
          </a:p>
          <a:p>
            <a:pPr marL="0" indent="0" algn="ctr" eaLnBrk="1" hangingPunct="1">
              <a:lnSpc>
                <a:spcPct val="80000"/>
              </a:lnSpc>
              <a:spcBef>
                <a:spcPct val="0"/>
              </a:spcBef>
            </a:pPr>
            <a:r>
              <a:rPr lang="en-US" altLang="en-US" sz="4000" i="1" dirty="0" err="1">
                <a:cs typeface="Narkisim" panose="020E0502050101010101" pitchFamily="34" charset="-79"/>
              </a:rPr>
              <a:t>v’Hoo</a:t>
            </a:r>
            <a:r>
              <a:rPr lang="en-US" altLang="en-US" sz="4000" i="1" dirty="0">
                <a:cs typeface="Narkisim" panose="020E0502050101010101" pitchFamily="34" charset="-79"/>
              </a:rPr>
              <a:t> Ah-do-</a:t>
            </a:r>
            <a:r>
              <a:rPr lang="en-US" altLang="en-US" sz="4000" i="1" dirty="0" err="1">
                <a:cs typeface="Narkisim" panose="020E0502050101010101" pitchFamily="34" charset="-79"/>
              </a:rPr>
              <a:t>ni</a:t>
            </a:r>
            <a:endParaRPr lang="en-US" altLang="en-US" sz="4000" i="1" dirty="0">
              <a:cs typeface="Narkisim" panose="020E0502050101010101" pitchFamily="34" charset="-79"/>
            </a:endParaRPr>
          </a:p>
          <a:p>
            <a:pPr marL="0" indent="0" algn="ctr" eaLnBrk="1" hangingPunct="1">
              <a:lnSpc>
                <a:spcPct val="80000"/>
              </a:lnSpc>
              <a:spcBef>
                <a:spcPct val="0"/>
              </a:spcBef>
            </a:pPr>
            <a:endParaRPr lang="en-US" altLang="en-US" sz="1600" dirty="0">
              <a:cs typeface="Narkisim" panose="020E0502050101010101" pitchFamily="34" charset="-79"/>
            </a:endParaRPr>
          </a:p>
          <a:p>
            <a:pPr marL="0" indent="0" algn="ctr" eaLnBrk="1" hangingPunct="1">
              <a:lnSpc>
                <a:spcPct val="80000"/>
              </a:lnSpc>
              <a:spcBef>
                <a:spcPct val="0"/>
              </a:spcBef>
            </a:pPr>
            <a:r>
              <a:rPr lang="en-US" altLang="en-US" sz="4000" dirty="0">
                <a:cs typeface="Narkisim" panose="020E0502050101010101" pitchFamily="34" charset="-79"/>
              </a:rPr>
              <a:t>Yeshua of </a:t>
            </a:r>
            <a:r>
              <a:rPr lang="en-US" altLang="en-US" sz="4000" dirty="0" err="1">
                <a:cs typeface="Narkisim" panose="020E0502050101010101" pitchFamily="34" charset="-79"/>
              </a:rPr>
              <a:t>Natseret</a:t>
            </a:r>
            <a:r>
              <a:rPr lang="en-US" altLang="en-US" sz="4000" dirty="0">
                <a:cs typeface="Narkisim" panose="020E0502050101010101" pitchFamily="34" charset="-79"/>
              </a:rPr>
              <a:t> </a:t>
            </a:r>
          </a:p>
          <a:p>
            <a:pPr marL="0" indent="0" algn="ctr" eaLnBrk="1" hangingPunct="1">
              <a:lnSpc>
                <a:spcPct val="80000"/>
              </a:lnSpc>
              <a:spcBef>
                <a:spcPct val="0"/>
              </a:spcBef>
            </a:pPr>
            <a:r>
              <a:rPr lang="en-US" altLang="en-US" sz="4000" dirty="0">
                <a:cs typeface="Narkisim" panose="020E0502050101010101" pitchFamily="34" charset="-79"/>
              </a:rPr>
              <a:t>He is the Messiah </a:t>
            </a:r>
          </a:p>
          <a:p>
            <a:pPr marL="0" indent="0" algn="ctr" eaLnBrk="1" hangingPunct="1">
              <a:lnSpc>
                <a:spcPct val="80000"/>
              </a:lnSpc>
              <a:spcBef>
                <a:spcPct val="0"/>
              </a:spcBef>
            </a:pPr>
            <a:r>
              <a:rPr lang="en-US" altLang="en-US" sz="4000" dirty="0">
                <a:cs typeface="Narkisim" panose="020E0502050101010101" pitchFamily="34" charset="-79"/>
              </a:rPr>
              <a:t>and He is A</a:t>
            </a:r>
            <a:r>
              <a:rPr lang="en-US" altLang="en-US" sz="3600" dirty="0">
                <a:cs typeface="Narkisim" panose="020E0502050101010101" pitchFamily="34" charset="-79"/>
              </a:rPr>
              <a:t>DONI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2. And the second is like it…</a:t>
            </a:r>
          </a:p>
        </p:txBody>
      </p:sp>
    </p:spTree>
    <p:extLst>
      <p:ext uri="{BB962C8B-B14F-4D97-AF65-F5344CB8AC3E}">
        <p14:creationId xmlns:p14="http://schemas.microsoft.com/office/powerpoint/2010/main" val="1852879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5E779E22-B61C-408B-AFDC-C9F29FAD1EDD}"/>
              </a:ext>
            </a:extLst>
          </p:cNvPr>
          <p:cNvSpPr>
            <a:spLocks noGrp="1" noChangeArrowheads="1"/>
          </p:cNvSpPr>
          <p:nvPr>
            <p:ph type="subTitle" idx="4294967295"/>
          </p:nvPr>
        </p:nvSpPr>
        <p:spPr>
          <a:xfrm>
            <a:off x="1223962" y="88107"/>
            <a:ext cx="6777038" cy="4860131"/>
          </a:xfrm>
        </p:spPr>
        <p:txBody>
          <a:bodyPr/>
          <a:lstStyle/>
          <a:p>
            <a:pPr marL="0" indent="0" algn="ctr" rtl="1" eaLnBrk="1" hangingPunct="1">
              <a:lnSpc>
                <a:spcPct val="80000"/>
              </a:lnSpc>
              <a:spcBef>
                <a:spcPct val="0"/>
              </a:spcBef>
            </a:pPr>
            <a:r>
              <a:rPr lang="he-IL" altLang="en-US" sz="5400" b="1" dirty="0">
                <a:cs typeface="Vilna" pitchFamily="2" charset="-79"/>
              </a:rPr>
              <a:t>וְאָהַבְתָּ לְרֵעֲךָ כָּמוֹךָ </a:t>
            </a:r>
            <a:endParaRPr lang="en-US" altLang="en-US" sz="5400" b="1" dirty="0">
              <a:cs typeface="Vilna" pitchFamily="2" charset="-79"/>
            </a:endParaRPr>
          </a:p>
          <a:p>
            <a:pPr marL="0" indent="0" algn="ctr" rtl="1" eaLnBrk="1" hangingPunct="1">
              <a:lnSpc>
                <a:spcPct val="80000"/>
              </a:lnSpc>
              <a:spcBef>
                <a:spcPct val="0"/>
              </a:spcBef>
            </a:pPr>
            <a:endParaRPr lang="en-US" altLang="en-US" sz="1800" dirty="0">
              <a:cs typeface="Narkisim" panose="020E0502050101010101" pitchFamily="34" charset="-79"/>
            </a:endParaRPr>
          </a:p>
          <a:p>
            <a:pPr marL="0" indent="0" algn="ctr" eaLnBrk="1" hangingPunct="1">
              <a:lnSpc>
                <a:spcPct val="80000"/>
              </a:lnSpc>
              <a:spcBef>
                <a:spcPct val="0"/>
              </a:spcBef>
            </a:pPr>
            <a:r>
              <a:rPr lang="en-US" altLang="en-US" i="1" dirty="0" err="1">
                <a:cs typeface="Narkisim" panose="020E0502050101010101" pitchFamily="34" charset="-79"/>
              </a:rPr>
              <a:t>V’a-hav-tah</a:t>
            </a:r>
            <a:r>
              <a:rPr lang="en-US" altLang="en-US" i="1" dirty="0">
                <a:cs typeface="Narkisim" panose="020E0502050101010101" pitchFamily="34" charset="-79"/>
              </a:rPr>
              <a:t> </a:t>
            </a:r>
            <a:r>
              <a:rPr lang="en-US" altLang="en-US" i="1" dirty="0" err="1">
                <a:cs typeface="Narkisim" panose="020E0502050101010101" pitchFamily="34" charset="-79"/>
              </a:rPr>
              <a:t>l’rey</a:t>
            </a:r>
            <a:r>
              <a:rPr lang="en-US" altLang="en-US" i="1" dirty="0">
                <a:cs typeface="Narkisim" panose="020E0502050101010101" pitchFamily="34" charset="-79"/>
              </a:rPr>
              <a:t>-ah-kha                   kha-</a:t>
            </a:r>
            <a:r>
              <a:rPr lang="en-US" altLang="en-US" i="1" dirty="0" err="1">
                <a:cs typeface="Narkisim" panose="020E0502050101010101" pitchFamily="34" charset="-79"/>
              </a:rPr>
              <a:t>mo</a:t>
            </a:r>
            <a:r>
              <a:rPr lang="en-US" altLang="en-US" i="1" dirty="0">
                <a:cs typeface="Narkisim" panose="020E0502050101010101" pitchFamily="34" charset="-79"/>
              </a:rPr>
              <a:t>-kha</a:t>
            </a:r>
          </a:p>
          <a:p>
            <a:pPr marL="0" indent="0" algn="ctr" eaLnBrk="1" hangingPunct="1">
              <a:lnSpc>
                <a:spcPct val="80000"/>
              </a:lnSpc>
              <a:spcBef>
                <a:spcPct val="0"/>
              </a:spcBef>
            </a:pPr>
            <a:endParaRPr lang="en-US" altLang="en-US" sz="1200" dirty="0">
              <a:cs typeface="Narkisim" panose="020E0502050101010101" pitchFamily="34" charset="-79"/>
            </a:endParaRPr>
          </a:p>
          <a:p>
            <a:pPr marL="0" indent="0" algn="ctr" eaLnBrk="1" hangingPunct="1">
              <a:lnSpc>
                <a:spcPct val="80000"/>
              </a:lnSpc>
              <a:spcBef>
                <a:spcPct val="0"/>
              </a:spcBef>
            </a:pPr>
            <a:r>
              <a:rPr lang="en-US" altLang="en-US" sz="4000" dirty="0"/>
              <a:t>And you shall love your neighbor as yourself</a:t>
            </a:r>
            <a:br>
              <a:rPr lang="en-US" altLang="en-US" dirty="0"/>
            </a:br>
            <a:endParaRPr lang="en-US" altLang="en-US" sz="3000" dirty="0">
              <a:cs typeface="Narkisim" panose="020E0502050101010101" pitchFamily="34" charset="-79"/>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tabLst>
                <a:tab pos="5654675" algn="l"/>
              </a:tabLst>
            </a:pPr>
            <a:r>
              <a:rPr lang="en-US" sz="4000" baseline="30000" dirty="0"/>
              <a:t>Eph 3.8-13 </a:t>
            </a:r>
            <a:r>
              <a:rPr lang="en-US" sz="4000" dirty="0"/>
              <a:t>To bring to light the plan of the mystery… and </a:t>
            </a:r>
            <a:r>
              <a:rPr lang="en-US" sz="4000" dirty="0">
                <a:solidFill>
                  <a:srgbClr val="FFFF99"/>
                </a:solidFill>
              </a:rPr>
              <a:t>to make all see </a:t>
            </a:r>
            <a:r>
              <a:rPr lang="en-US" sz="4000" dirty="0"/>
              <a:t>what is the fellowship of the mystery,…In union with him, through his faithfulness, we have boldness and confidence when we approach God. </a:t>
            </a:r>
          </a:p>
        </p:txBody>
      </p:sp>
    </p:spTree>
    <p:extLst>
      <p:ext uri="{BB962C8B-B14F-4D97-AF65-F5344CB8AC3E}">
        <p14:creationId xmlns:p14="http://schemas.microsoft.com/office/powerpoint/2010/main" val="1385168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Gal. 5.13 </a:t>
            </a:r>
            <a:r>
              <a:rPr lang="en-US" sz="4000" dirty="0"/>
              <a:t>Brothers and sisters, you were called to freedom—only do not let your freedom become an opportunity for the flesh, but </a:t>
            </a:r>
            <a:r>
              <a:rPr lang="en-US" sz="4000" dirty="0">
                <a:solidFill>
                  <a:srgbClr val="FFFF99"/>
                </a:solidFill>
              </a:rPr>
              <a:t>through love serve one another.</a:t>
            </a:r>
          </a:p>
        </p:txBody>
      </p:sp>
    </p:spTree>
    <p:extLst>
      <p:ext uri="{BB962C8B-B14F-4D97-AF65-F5344CB8AC3E}">
        <p14:creationId xmlns:p14="http://schemas.microsoft.com/office/powerpoint/2010/main" val="78067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a:t> </a:t>
            </a:r>
            <a:endParaRPr lang="en-US" sz="4000" dirty="0"/>
          </a:p>
        </p:txBody>
      </p:sp>
      <p:pic>
        <p:nvPicPr>
          <p:cNvPr id="3" name="Picture 2">
            <a:extLst>
              <a:ext uri="{FF2B5EF4-FFF2-40B4-BE49-F238E27FC236}">
                <a16:creationId xmlns:a16="http://schemas.microsoft.com/office/drawing/2014/main" id="{6D9D42DF-C4E0-43B0-BB30-5DB109C51939}"/>
              </a:ext>
            </a:extLst>
          </p:cNvPr>
          <p:cNvPicPr>
            <a:picLocks noChangeAspect="1"/>
          </p:cNvPicPr>
          <p:nvPr/>
        </p:nvPicPr>
        <p:blipFill>
          <a:blip r:embed="rId3"/>
          <a:stretch>
            <a:fillRect/>
          </a:stretch>
        </p:blipFill>
        <p:spPr>
          <a:xfrm>
            <a:off x="0" y="142415"/>
            <a:ext cx="9144000" cy="4858669"/>
          </a:xfrm>
          <a:prstGeom prst="rect">
            <a:avLst/>
          </a:prstGeom>
        </p:spPr>
      </p:pic>
    </p:spTree>
    <p:extLst>
      <p:ext uri="{BB962C8B-B14F-4D97-AF65-F5344CB8AC3E}">
        <p14:creationId xmlns:p14="http://schemas.microsoft.com/office/powerpoint/2010/main" val="26876926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Conception &gt;&gt; consumption</a:t>
            </a:r>
          </a:p>
          <a:p>
            <a:r>
              <a:rPr lang="en-US" sz="4000" dirty="0"/>
              <a:t>Healthy married bodies usually reproduce.  [exceptions]</a:t>
            </a:r>
          </a:p>
          <a:p>
            <a:r>
              <a:rPr lang="en-US" sz="4000" dirty="0"/>
              <a:t>Functioning hospital has ob-gyn, or community has midwives!</a:t>
            </a:r>
          </a:p>
          <a:p>
            <a:r>
              <a:rPr lang="en-US" sz="4000" dirty="0"/>
              <a:t>Yeshua doesn’t call us to feast for it’s own sake.</a:t>
            </a:r>
          </a:p>
          <a:p>
            <a:pPr marL="457200" indent="-457200">
              <a:buFont typeface="+mj-lt"/>
              <a:buAutoNum type="arabicPeriod"/>
            </a:pPr>
            <a:endParaRPr lang="en-US" sz="4000" dirty="0"/>
          </a:p>
        </p:txBody>
      </p:sp>
    </p:spTree>
    <p:extLst>
      <p:ext uri="{BB962C8B-B14F-4D97-AF65-F5344CB8AC3E}">
        <p14:creationId xmlns:p14="http://schemas.microsoft.com/office/powerpoint/2010/main" val="335017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800" baseline="30000" dirty="0" err="1"/>
              <a:t>Mtt</a:t>
            </a:r>
            <a:r>
              <a:rPr lang="en-US" sz="3800" baseline="30000" dirty="0"/>
              <a:t>. 11.28-30 </a:t>
            </a:r>
            <a:r>
              <a:rPr lang="en-US" sz="3800" dirty="0"/>
              <a:t>Come to Me, all who are weary and burdened, and I will give you rest. </a:t>
            </a:r>
            <a:r>
              <a:rPr lang="en-US" sz="4000" b="1" baseline="30000" dirty="0"/>
              <a:t> </a:t>
            </a:r>
            <a:endParaRPr lang="en-US" sz="6600" dirty="0"/>
          </a:p>
        </p:txBody>
      </p:sp>
    </p:spTree>
    <p:extLst>
      <p:ext uri="{BB962C8B-B14F-4D97-AF65-F5344CB8AC3E}">
        <p14:creationId xmlns:p14="http://schemas.microsoft.com/office/powerpoint/2010/main" val="2528282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Autofit/>
          </a:bodyPr>
          <a:lstStyle/>
          <a:p>
            <a:pPr marL="0" indent="0">
              <a:buNone/>
            </a:pPr>
            <a:r>
              <a:rPr lang="en-US" sz="3800" baseline="30000" dirty="0" err="1"/>
              <a:t>Mtt</a:t>
            </a:r>
            <a:r>
              <a:rPr lang="en-US" sz="3800" baseline="30000" dirty="0"/>
              <a:t>. 11.28-30 </a:t>
            </a:r>
            <a:r>
              <a:rPr lang="en-US" sz="3800" dirty="0"/>
              <a:t>Come to Me, all who are weary and burdened, and I will give you rest. </a:t>
            </a:r>
            <a:r>
              <a:rPr lang="en-US" sz="3800" b="1" baseline="30000" dirty="0"/>
              <a:t> </a:t>
            </a:r>
            <a:r>
              <a:rPr lang="en-US" sz="3800" dirty="0">
                <a:solidFill>
                  <a:srgbClr val="FFFF99"/>
                </a:solidFill>
              </a:rPr>
              <a:t>Take My yoke </a:t>
            </a:r>
            <a:r>
              <a:rPr lang="en-US" sz="3800" dirty="0"/>
              <a:t>upon you and learn from Me, for I am gentle and humble in heart, and ‘you will find rest for your souls.’ </a:t>
            </a:r>
            <a:r>
              <a:rPr lang="en-US" sz="3800" b="1" baseline="30000" dirty="0"/>
              <a:t> </a:t>
            </a:r>
            <a:r>
              <a:rPr lang="en-US" sz="3800" dirty="0"/>
              <a:t>For My yoke is easy and My burden is light.”</a:t>
            </a:r>
          </a:p>
        </p:txBody>
      </p:sp>
    </p:spTree>
    <p:extLst>
      <p:ext uri="{BB962C8B-B14F-4D97-AF65-F5344CB8AC3E}">
        <p14:creationId xmlns:p14="http://schemas.microsoft.com/office/powerpoint/2010/main" val="3473660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Mt 16.24-25 </a:t>
            </a:r>
            <a:r>
              <a:rPr lang="en-US" sz="3600" dirty="0"/>
              <a:t>Then Yeshua told his </a:t>
            </a:r>
            <a:r>
              <a:rPr lang="en-US" sz="3600" dirty="0" err="1"/>
              <a:t>talmidim</a:t>
            </a:r>
            <a:r>
              <a:rPr lang="en-US" sz="3600" dirty="0"/>
              <a:t>, “If anyone wants to </a:t>
            </a:r>
            <a:r>
              <a:rPr lang="en-US" sz="3600" dirty="0">
                <a:solidFill>
                  <a:srgbClr val="FFFF99"/>
                </a:solidFill>
              </a:rPr>
              <a:t>come after me</a:t>
            </a:r>
            <a:r>
              <a:rPr lang="en-US" sz="3600" dirty="0"/>
              <a:t>, let him say ‘No’ to himself, </a:t>
            </a:r>
            <a:r>
              <a:rPr lang="en-US" sz="3600" dirty="0">
                <a:solidFill>
                  <a:srgbClr val="FFFF99"/>
                </a:solidFill>
              </a:rPr>
              <a:t>take up his execution-stake</a:t>
            </a:r>
            <a:r>
              <a:rPr lang="en-US" sz="3600" dirty="0"/>
              <a:t>, and keep following me. </a:t>
            </a:r>
            <a:r>
              <a:rPr lang="en-US" sz="3600" baseline="30000" dirty="0"/>
              <a:t> </a:t>
            </a:r>
            <a:r>
              <a:rPr lang="en-US" sz="3600" dirty="0"/>
              <a:t>For whoever wants to save his own life will destroy it, but whoever destroys his life for my sake will find it.</a:t>
            </a:r>
            <a:endParaRPr lang="en-US" sz="6000" dirty="0"/>
          </a:p>
        </p:txBody>
      </p:sp>
    </p:spTree>
    <p:extLst>
      <p:ext uri="{BB962C8B-B14F-4D97-AF65-F5344CB8AC3E}">
        <p14:creationId xmlns:p14="http://schemas.microsoft.com/office/powerpoint/2010/main" val="7648205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4.19 </a:t>
            </a:r>
            <a:r>
              <a:rPr lang="en-US" sz="4000" dirty="0"/>
              <a:t>Yeshua said to them, “</a:t>
            </a:r>
            <a:r>
              <a:rPr lang="en-US" sz="4000" u="sng" dirty="0">
                <a:solidFill>
                  <a:srgbClr val="FFFF99"/>
                </a:solidFill>
              </a:rPr>
              <a:t>Come after me</a:t>
            </a:r>
            <a:r>
              <a:rPr lang="en-US" sz="4000" dirty="0"/>
              <a:t>, and I will make you fishers for men!”</a:t>
            </a:r>
            <a:endParaRPr lang="en-US" sz="6600" dirty="0"/>
          </a:p>
        </p:txBody>
      </p:sp>
    </p:spTree>
    <p:extLst>
      <p:ext uri="{BB962C8B-B14F-4D97-AF65-F5344CB8AC3E}">
        <p14:creationId xmlns:p14="http://schemas.microsoft.com/office/powerpoint/2010/main" val="3405815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10.38-39 </a:t>
            </a:r>
            <a:r>
              <a:rPr lang="en-US" sz="4000" dirty="0"/>
              <a:t>And anyone who does not take up his execution-stake and </a:t>
            </a:r>
            <a:r>
              <a:rPr lang="en-US" sz="4000" dirty="0">
                <a:solidFill>
                  <a:srgbClr val="FFFF99"/>
                </a:solidFill>
              </a:rPr>
              <a:t>follow me </a:t>
            </a:r>
            <a:r>
              <a:rPr lang="en-US" sz="4000" dirty="0"/>
              <a:t>is not worthy of me. Whoever finds his own life will lose it, but the person who loses his life for my sake will find it.</a:t>
            </a:r>
          </a:p>
          <a:p>
            <a:pPr marL="0" indent="0">
              <a:buNone/>
            </a:pPr>
            <a:endParaRPr lang="en-US" sz="6600" dirty="0"/>
          </a:p>
        </p:txBody>
      </p:sp>
    </p:spTree>
    <p:extLst>
      <p:ext uri="{BB962C8B-B14F-4D97-AF65-F5344CB8AC3E}">
        <p14:creationId xmlns:p14="http://schemas.microsoft.com/office/powerpoint/2010/main" val="603173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Chris Hodges: If you are looking for a community in which to be blessed, think again.</a:t>
            </a:r>
          </a:p>
          <a:p>
            <a:pPr marL="0" indent="0">
              <a:buNone/>
            </a:pPr>
            <a:r>
              <a:rPr lang="en-US" sz="4000" dirty="0"/>
              <a:t>If you are looking for a community to receive then GIVE blessing, you found it.</a:t>
            </a:r>
          </a:p>
        </p:txBody>
      </p:sp>
    </p:spTree>
    <p:extLst>
      <p:ext uri="{BB962C8B-B14F-4D97-AF65-F5344CB8AC3E}">
        <p14:creationId xmlns:p14="http://schemas.microsoft.com/office/powerpoint/2010/main" val="12822575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Beresheet</a:t>
            </a:r>
            <a:r>
              <a:rPr lang="en-US" sz="4000" baseline="30000" dirty="0"/>
              <a:t> 12. 1-3 </a:t>
            </a:r>
            <a:r>
              <a:rPr lang="en-US" sz="4000" dirty="0"/>
              <a:t>Now </a:t>
            </a:r>
            <a:r>
              <a:rPr lang="en-US" sz="4000" cap="small" dirty="0"/>
              <a:t>Adoni</a:t>
            </a:r>
            <a:r>
              <a:rPr lang="en-US" sz="4000" dirty="0"/>
              <a:t> said to Avram, “Get yourself out of your country, away from your kinsmen and away from your father’s house, and go to the land that I will show you. </a:t>
            </a:r>
            <a:r>
              <a:rPr lang="en-US" sz="4000" b="1" baseline="30000" dirty="0"/>
              <a:t> </a:t>
            </a:r>
            <a:r>
              <a:rPr lang="en-US" sz="4000" dirty="0"/>
              <a:t>I will make of you a great nation, </a:t>
            </a:r>
            <a:endParaRPr lang="en-US" sz="6600" dirty="0"/>
          </a:p>
        </p:txBody>
      </p:sp>
    </p:spTree>
    <p:extLst>
      <p:ext uri="{BB962C8B-B14F-4D97-AF65-F5344CB8AC3E}">
        <p14:creationId xmlns:p14="http://schemas.microsoft.com/office/powerpoint/2010/main" val="3691148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Beresheet</a:t>
            </a:r>
            <a:r>
              <a:rPr lang="en-US" sz="4000" baseline="30000" dirty="0"/>
              <a:t> 12. 1-3 </a:t>
            </a:r>
            <a:r>
              <a:rPr lang="en-US" sz="4000" u="sng" dirty="0">
                <a:solidFill>
                  <a:srgbClr val="FFFF99"/>
                </a:solidFill>
              </a:rPr>
              <a:t>I will bless you</a:t>
            </a:r>
            <a:r>
              <a:rPr lang="en-US" sz="4000" dirty="0"/>
              <a:t>, and I will make your name great; and </a:t>
            </a:r>
            <a:r>
              <a:rPr lang="en-US" sz="4000" u="sng" dirty="0">
                <a:solidFill>
                  <a:srgbClr val="FFFF99"/>
                </a:solidFill>
              </a:rPr>
              <a:t>you are to be a blessing</a:t>
            </a:r>
            <a:r>
              <a:rPr lang="en-US" sz="4000" dirty="0"/>
              <a:t>. </a:t>
            </a:r>
            <a:r>
              <a:rPr lang="en-US" sz="4000" b="1" baseline="30000" dirty="0"/>
              <a:t> </a:t>
            </a:r>
            <a:r>
              <a:rPr lang="en-US" sz="4000" u="sng" dirty="0">
                <a:solidFill>
                  <a:srgbClr val="FFFF99"/>
                </a:solidFill>
              </a:rPr>
              <a:t>I will bless those who bless you, </a:t>
            </a:r>
            <a:r>
              <a:rPr lang="en-US" sz="4000" dirty="0"/>
              <a:t>but I will curse anyone who curses you; and by you all the families of the earth will be blessed.”</a:t>
            </a:r>
            <a:endParaRPr lang="en-US" sz="6600" dirty="0"/>
          </a:p>
        </p:txBody>
      </p:sp>
    </p:spTree>
    <p:extLst>
      <p:ext uri="{BB962C8B-B14F-4D97-AF65-F5344CB8AC3E}">
        <p14:creationId xmlns:p14="http://schemas.microsoft.com/office/powerpoint/2010/main" val="2606500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733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G-d blesses Jews;</a:t>
            </a:r>
          </a:p>
          <a:p>
            <a:pPr marL="0" indent="0">
              <a:buNone/>
            </a:pPr>
            <a:r>
              <a:rPr lang="en-US" sz="4000" dirty="0"/>
              <a:t>Jews bless Nations;</a:t>
            </a:r>
          </a:p>
          <a:p>
            <a:pPr marL="0" indent="0">
              <a:buNone/>
            </a:pPr>
            <a:r>
              <a:rPr lang="en-US" sz="4000" dirty="0"/>
              <a:t>Nations bless Jewish people</a:t>
            </a:r>
          </a:p>
        </p:txBody>
      </p:sp>
      <p:pic>
        <p:nvPicPr>
          <p:cNvPr id="3" name="Picture 2">
            <a:extLst>
              <a:ext uri="{FF2B5EF4-FFF2-40B4-BE49-F238E27FC236}">
                <a16:creationId xmlns:a16="http://schemas.microsoft.com/office/drawing/2014/main" id="{1692E452-E087-444E-8F8B-742E7F858D9F}"/>
              </a:ext>
            </a:extLst>
          </p:cNvPr>
          <p:cNvPicPr>
            <a:picLocks noChangeAspect="1"/>
          </p:cNvPicPr>
          <p:nvPr/>
        </p:nvPicPr>
        <p:blipFill>
          <a:blip r:embed="rId3"/>
          <a:stretch>
            <a:fillRect/>
          </a:stretch>
        </p:blipFill>
        <p:spPr>
          <a:xfrm>
            <a:off x="3902377" y="30819"/>
            <a:ext cx="5268060" cy="4820323"/>
          </a:xfrm>
          <a:prstGeom prst="rect">
            <a:avLst/>
          </a:prstGeom>
        </p:spPr>
      </p:pic>
      <p:sp>
        <p:nvSpPr>
          <p:cNvPr id="5" name="TextBox 4">
            <a:extLst>
              <a:ext uri="{FF2B5EF4-FFF2-40B4-BE49-F238E27FC236}">
                <a16:creationId xmlns:a16="http://schemas.microsoft.com/office/drawing/2014/main" id="{599F07D5-AA87-481E-BEF4-5433649D3D36}"/>
              </a:ext>
            </a:extLst>
          </p:cNvPr>
          <p:cNvSpPr txBox="1"/>
          <p:nvPr/>
        </p:nvSpPr>
        <p:spPr>
          <a:xfrm>
            <a:off x="5343094" y="79027"/>
            <a:ext cx="2266646" cy="707886"/>
          </a:xfrm>
          <a:prstGeom prst="rect">
            <a:avLst/>
          </a:prstGeom>
          <a:noFill/>
        </p:spPr>
        <p:txBody>
          <a:bodyPr wrap="none" rtlCol="0">
            <a:spAutoFit/>
          </a:bodyPr>
          <a:lstStyle/>
          <a:p>
            <a:pPr algn="l"/>
            <a:r>
              <a:rPr lang="en-US" dirty="0">
                <a:solidFill>
                  <a:srgbClr val="C00000"/>
                </a:solidFill>
                <a:effectLst>
                  <a:outerShdw blurRad="38100" dist="38100" dir="2700000" algn="tl">
                    <a:srgbClr val="000000">
                      <a:alpha val="43137"/>
                    </a:srgbClr>
                  </a:outerShdw>
                </a:effectLst>
              </a:rPr>
              <a:t>blessing</a:t>
            </a:r>
          </a:p>
        </p:txBody>
      </p:sp>
      <p:sp>
        <p:nvSpPr>
          <p:cNvPr id="7" name="TextBox 6">
            <a:extLst>
              <a:ext uri="{FF2B5EF4-FFF2-40B4-BE49-F238E27FC236}">
                <a16:creationId xmlns:a16="http://schemas.microsoft.com/office/drawing/2014/main" id="{9934752F-AC36-4CEA-B4BC-C2BB474FC9CD}"/>
              </a:ext>
            </a:extLst>
          </p:cNvPr>
          <p:cNvSpPr txBox="1"/>
          <p:nvPr/>
        </p:nvSpPr>
        <p:spPr>
          <a:xfrm rot="10800000">
            <a:off x="5562600" y="3838104"/>
            <a:ext cx="2266646" cy="707886"/>
          </a:xfrm>
          <a:prstGeom prst="rect">
            <a:avLst/>
          </a:prstGeom>
          <a:noFill/>
        </p:spPr>
        <p:txBody>
          <a:bodyPr wrap="square">
            <a:spAutoFit/>
          </a:bodyPr>
          <a:lstStyle/>
          <a:p>
            <a:pPr algn="l"/>
            <a:r>
              <a:rPr lang="en-US" dirty="0">
                <a:solidFill>
                  <a:srgbClr val="C00000"/>
                </a:solidFill>
                <a:effectLst>
                  <a:outerShdw blurRad="38100" dist="38100" dir="2700000" algn="tl">
                    <a:srgbClr val="000000">
                      <a:alpha val="43137"/>
                    </a:srgbClr>
                  </a:outerShdw>
                </a:effectLst>
              </a:rPr>
              <a:t>blessing</a:t>
            </a:r>
          </a:p>
        </p:txBody>
      </p:sp>
    </p:spTree>
    <p:extLst>
      <p:ext uri="{BB962C8B-B14F-4D97-AF65-F5344CB8AC3E}">
        <p14:creationId xmlns:p14="http://schemas.microsoft.com/office/powerpoint/2010/main" val="345264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future is like that.</a:t>
            </a:r>
          </a:p>
          <a:p>
            <a:pPr marL="0" indent="0">
              <a:buNone/>
            </a:pPr>
            <a:r>
              <a:rPr lang="en-US" sz="4000" dirty="0"/>
              <a:t>We don’t know what’s coming, what’s on the other side of the wall of time.</a:t>
            </a:r>
          </a:p>
          <a:p>
            <a:pPr marL="0" indent="0">
              <a:buNone/>
            </a:pPr>
            <a:endParaRPr lang="en-US" sz="4000" dirty="0"/>
          </a:p>
        </p:txBody>
      </p:sp>
    </p:spTree>
    <p:extLst>
      <p:ext uri="{BB962C8B-B14F-4D97-AF65-F5344CB8AC3E}">
        <p14:creationId xmlns:p14="http://schemas.microsoft.com/office/powerpoint/2010/main" val="7089952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33350"/>
            <a:ext cx="469966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Pres. John F. Kennedy: “Ask not what your country can do for you; ask what you can do for your country.”</a:t>
            </a:r>
          </a:p>
        </p:txBody>
      </p:sp>
      <p:pic>
        <p:nvPicPr>
          <p:cNvPr id="2050" name="Picture 2" descr="John F. Kennedy">
            <a:extLst>
              <a:ext uri="{FF2B5EF4-FFF2-40B4-BE49-F238E27FC236}">
                <a16:creationId xmlns:a16="http://schemas.microsoft.com/office/drawing/2014/main" id="{437301B6-16CC-40F9-9168-CAF8E1B30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265" y="21383"/>
            <a:ext cx="4215735" cy="512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658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 culture of </a:t>
            </a:r>
            <a:r>
              <a:rPr lang="he-IL" sz="4400" b="1" dirty="0">
                <a:latin typeface="David" panose="020E0502060401010101" pitchFamily="34" charset="-79"/>
                <a:cs typeface="David" panose="020E0502060401010101" pitchFamily="34" charset="-79"/>
              </a:rPr>
              <a:t>ח</a:t>
            </a:r>
            <a:r>
              <a:rPr lang="he-IL" sz="4400" b="1" dirty="0">
                <a:solidFill>
                  <a:srgbClr val="FFFF99"/>
                </a:solidFill>
                <a:latin typeface="David" panose="020E0502060401010101" pitchFamily="34" charset="-79"/>
                <a:cs typeface="David" panose="020E0502060401010101" pitchFamily="34" charset="-79"/>
              </a:rPr>
              <a:t>ֶסֶד</a:t>
            </a:r>
            <a:r>
              <a:rPr lang="en-US" sz="4000" dirty="0">
                <a:solidFill>
                  <a:srgbClr val="FFFF99"/>
                </a:solidFill>
              </a:rPr>
              <a:t> </a:t>
            </a:r>
            <a:r>
              <a:rPr lang="en-US" sz="4000" i="1" dirty="0" err="1">
                <a:solidFill>
                  <a:srgbClr val="FFFF99"/>
                </a:solidFill>
              </a:rPr>
              <a:t>Khesed</a:t>
            </a:r>
            <a:r>
              <a:rPr lang="en-US" sz="4000" dirty="0">
                <a:solidFill>
                  <a:srgbClr val="FFFF99"/>
                </a:solidFill>
              </a:rPr>
              <a:t> </a:t>
            </a:r>
            <a:r>
              <a:rPr lang="en-US" sz="4000" dirty="0"/>
              <a:t> kindness, benevolence; goodness, charity, grace; favor, grace; </a:t>
            </a:r>
          </a:p>
          <a:p>
            <a:pPr marL="0" indent="0">
              <a:buNone/>
            </a:pPr>
            <a:r>
              <a:rPr lang="en-US" sz="4000" dirty="0"/>
              <a:t>[92 x in the Hebrew scriptures]</a:t>
            </a:r>
          </a:p>
        </p:txBody>
      </p:sp>
    </p:spTree>
    <p:extLst>
      <p:ext uri="{BB962C8B-B14F-4D97-AF65-F5344CB8AC3E}">
        <p14:creationId xmlns:p14="http://schemas.microsoft.com/office/powerpoint/2010/main" val="15735468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marR="0" indent="0" algn="l" rtl="0">
              <a:spcBef>
                <a:spcPts val="0"/>
              </a:spcBef>
              <a:spcAft>
                <a:spcPts val="0"/>
              </a:spcAft>
              <a:buNone/>
            </a:pPr>
            <a:r>
              <a:rPr lang="en-US" sz="4000" dirty="0"/>
              <a:t>Hag Purim, the holiday of Purim, is coming up, celebrating the fact that in the ancient Persian Empire [now Iran], about 450 years before the Messiah came to Israel, the government made a plan to murder all the Jewish people.   </a:t>
            </a:r>
          </a:p>
        </p:txBody>
      </p:sp>
    </p:spTree>
    <p:extLst>
      <p:ext uri="{BB962C8B-B14F-4D97-AF65-F5344CB8AC3E}">
        <p14:creationId xmlns:p14="http://schemas.microsoft.com/office/powerpoint/2010/main" val="20257018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6125EBE2-83AB-454A-92DB-5653703B5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357"/>
            <a:ext cx="8001000" cy="5146984"/>
          </a:xfrm>
          <a:prstGeom prst="rect">
            <a:avLst/>
          </a:prstGeom>
        </p:spPr>
      </p:pic>
      <p:sp>
        <p:nvSpPr>
          <p:cNvPr id="5" name="TextBox 4">
            <a:extLst>
              <a:ext uri="{FF2B5EF4-FFF2-40B4-BE49-F238E27FC236}">
                <a16:creationId xmlns:a16="http://schemas.microsoft.com/office/drawing/2014/main" id="{0F1A8777-2C9D-4433-ABC9-FF17734FFF04}"/>
              </a:ext>
            </a:extLst>
          </p:cNvPr>
          <p:cNvSpPr txBox="1"/>
          <p:nvPr/>
        </p:nvSpPr>
        <p:spPr>
          <a:xfrm>
            <a:off x="1524000" y="36357"/>
            <a:ext cx="6545446"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Esther unmasking Haman</a:t>
            </a:r>
          </a:p>
        </p:txBody>
      </p:sp>
    </p:spTree>
    <p:extLst>
      <p:ext uri="{BB962C8B-B14F-4D97-AF65-F5344CB8AC3E}">
        <p14:creationId xmlns:p14="http://schemas.microsoft.com/office/powerpoint/2010/main" val="18704524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marR="0" indent="0" algn="l" rtl="0">
              <a:spcBef>
                <a:spcPts val="0"/>
              </a:spcBef>
              <a:spcAft>
                <a:spcPts val="0"/>
              </a:spcAft>
              <a:buNone/>
            </a:pPr>
            <a:r>
              <a:rPr lang="en-US" sz="4000" dirty="0"/>
              <a:t>An unknown beautiful young woman of faith thwarted the plan, and turned the course of the Empire’s history.   Modern history is still filled with horrific threats by tyrants, but Purim is about    G-d’s power to bring true liberation and peace!</a:t>
            </a:r>
          </a:p>
        </p:txBody>
      </p:sp>
    </p:spTree>
    <p:extLst>
      <p:ext uri="{BB962C8B-B14F-4D97-AF65-F5344CB8AC3E}">
        <p14:creationId xmlns:p14="http://schemas.microsoft.com/office/powerpoint/2010/main" val="28748693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marR="0" indent="0" algn="l" rtl="0">
              <a:spcBef>
                <a:spcPts val="0"/>
              </a:spcBef>
              <a:spcAft>
                <a:spcPts val="0"/>
              </a:spcAft>
              <a:buNone/>
            </a:pPr>
            <a:r>
              <a:rPr lang="en-US" sz="4000" dirty="0"/>
              <a:t>As a result, an edict was issued then “to commemorate the days on which the Jews obtained rest from their enemies…they were to make them days of celebrating and rejoicing, </a:t>
            </a:r>
            <a:r>
              <a:rPr lang="en-US" sz="4000" dirty="0">
                <a:solidFill>
                  <a:srgbClr val="FFFF99"/>
                </a:solidFill>
              </a:rPr>
              <a:t>sending presents of food to their neighbors</a:t>
            </a:r>
            <a:r>
              <a:rPr lang="en-US" sz="4000" dirty="0"/>
              <a:t>. </a:t>
            </a:r>
            <a:r>
              <a:rPr lang="en-US" sz="4000" baseline="30000" dirty="0"/>
              <a:t>Esther 9.22 </a:t>
            </a:r>
            <a:endParaRPr lang="en-US" sz="4000" dirty="0"/>
          </a:p>
          <a:p>
            <a:pPr marL="0" marR="0" indent="0" algn="l" rtl="0">
              <a:spcBef>
                <a:spcPts val="0"/>
              </a:spcBef>
              <a:spcAft>
                <a:spcPts val="0"/>
              </a:spcAft>
              <a:buNone/>
            </a:pPr>
            <a:r>
              <a:rPr lang="he-IL" sz="4800" b="1" dirty="0">
                <a:latin typeface="David" panose="020E0502060401010101" pitchFamily="34" charset="-79"/>
                <a:cs typeface="David" panose="020E0502060401010101" pitchFamily="34" charset="-79"/>
              </a:rPr>
              <a:t>מִשְׁלֹחַ מָנוֹת </a:t>
            </a:r>
            <a:r>
              <a:rPr lang="he-IL" sz="4000" dirty="0"/>
              <a:t> </a:t>
            </a:r>
            <a:r>
              <a:rPr lang="en-US" sz="4000" dirty="0"/>
              <a:t> </a:t>
            </a:r>
            <a:r>
              <a:rPr lang="en-US" sz="4000" i="1" dirty="0" err="1"/>
              <a:t>misloakh</a:t>
            </a:r>
            <a:r>
              <a:rPr lang="en-US" sz="4000" i="1" dirty="0"/>
              <a:t> </a:t>
            </a:r>
            <a:r>
              <a:rPr lang="en-US" sz="4000" i="1" dirty="0" err="1"/>
              <a:t>manot</a:t>
            </a:r>
            <a:endParaRPr lang="en-US" sz="4000" dirty="0"/>
          </a:p>
        </p:txBody>
      </p:sp>
    </p:spTree>
    <p:extLst>
      <p:ext uri="{BB962C8B-B14F-4D97-AF65-F5344CB8AC3E}">
        <p14:creationId xmlns:p14="http://schemas.microsoft.com/office/powerpoint/2010/main" val="20923023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 culture of </a:t>
            </a:r>
            <a:r>
              <a:rPr lang="he-IL" sz="4400" b="1" dirty="0">
                <a:latin typeface="David" panose="020E0502060401010101" pitchFamily="34" charset="-79"/>
                <a:cs typeface="David" panose="020E0502060401010101" pitchFamily="34" charset="-79"/>
              </a:rPr>
              <a:t>ח</a:t>
            </a:r>
            <a:r>
              <a:rPr lang="he-IL" sz="4400" b="1" dirty="0">
                <a:solidFill>
                  <a:srgbClr val="FFFF99"/>
                </a:solidFill>
                <a:latin typeface="David" panose="020E0502060401010101" pitchFamily="34" charset="-79"/>
                <a:cs typeface="David" panose="020E0502060401010101" pitchFamily="34" charset="-79"/>
              </a:rPr>
              <a:t>ֶסֶד</a:t>
            </a:r>
            <a:r>
              <a:rPr lang="en-US" sz="4000" dirty="0">
                <a:solidFill>
                  <a:srgbClr val="FFFF99"/>
                </a:solidFill>
              </a:rPr>
              <a:t> </a:t>
            </a:r>
            <a:r>
              <a:rPr lang="en-US" sz="4000" i="1" dirty="0" err="1">
                <a:solidFill>
                  <a:srgbClr val="FFFF99"/>
                </a:solidFill>
              </a:rPr>
              <a:t>Khesed</a:t>
            </a:r>
            <a:r>
              <a:rPr lang="en-US" sz="4000" dirty="0">
                <a:solidFill>
                  <a:srgbClr val="FFFF99"/>
                </a:solidFill>
              </a:rPr>
              <a:t> </a:t>
            </a:r>
            <a:r>
              <a:rPr lang="en-US" sz="4000" dirty="0"/>
              <a:t> kindness, benevolence; goodness, charity, grace; (flowery) favor, grace; </a:t>
            </a:r>
          </a:p>
          <a:p>
            <a:pPr marL="0" indent="0">
              <a:buNone/>
            </a:pPr>
            <a:r>
              <a:rPr lang="en-US" sz="4000" dirty="0"/>
              <a:t>[92 x in the Hebrew scriptures]</a:t>
            </a:r>
          </a:p>
          <a:p>
            <a:pPr marL="0" indent="0">
              <a:buNone/>
            </a:pPr>
            <a:r>
              <a:rPr lang="en-US" sz="4000" dirty="0"/>
              <a:t>Today we pack.  May 12 we distribute.  May 20 we welcome.</a:t>
            </a:r>
          </a:p>
        </p:txBody>
      </p:sp>
    </p:spTree>
    <p:extLst>
      <p:ext uri="{BB962C8B-B14F-4D97-AF65-F5344CB8AC3E}">
        <p14:creationId xmlns:p14="http://schemas.microsoft.com/office/powerpoint/2010/main" val="19200024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Let people know that THEY are important.  Their history and connections are significant.  LISTEN to promptings from the Ruakh to communicate their value to G-d, and how to segue to G-d's plan for them, as much as is suitable.   Have fun with the people and express love.</a:t>
            </a:r>
          </a:p>
        </p:txBody>
      </p:sp>
    </p:spTree>
    <p:extLst>
      <p:ext uri="{BB962C8B-B14F-4D97-AF65-F5344CB8AC3E}">
        <p14:creationId xmlns:p14="http://schemas.microsoft.com/office/powerpoint/2010/main" val="18056293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spcBef>
                <a:spcPts val="0"/>
              </a:spcBef>
              <a:spcAft>
                <a:spcPts val="0"/>
              </a:spcAft>
              <a:buNone/>
            </a:pPr>
            <a:r>
              <a:rPr lang="en-US" sz="4000" dirty="0">
                <a:latin typeface="Arial Rounded MT Bold" panose="020F0704030504030204" pitchFamily="34" charset="0"/>
                <a:ea typeface="Times New Roman" panose="02020603050405020304" pitchFamily="18" charset="0"/>
              </a:rPr>
              <a:t>Schmoozer starters:</a:t>
            </a:r>
          </a:p>
          <a:p>
            <a:pPr marL="0" indent="0">
              <a:spcBef>
                <a:spcPts val="0"/>
              </a:spcBef>
              <a:spcAft>
                <a:spcPts val="0"/>
              </a:spcAft>
              <a:buNone/>
            </a:pPr>
            <a:endParaRPr lang="en-US" sz="4000" dirty="0">
              <a:latin typeface="Arial Rounded MT Bold" panose="020F0704030504030204" pitchFamily="34" charset="0"/>
              <a:ea typeface="Times New Roman" panose="02020603050405020304" pitchFamily="18" charset="0"/>
            </a:endParaRPr>
          </a:p>
          <a:p>
            <a:pPr marL="0" indent="0">
              <a:spcBef>
                <a:spcPts val="0"/>
              </a:spcBef>
              <a:spcAft>
                <a:spcPts val="0"/>
              </a:spcAft>
              <a:buNone/>
            </a:pPr>
            <a:r>
              <a:rPr lang="en-US" sz="4000" dirty="0">
                <a:latin typeface="Arial Rounded MT Bold" panose="020F0704030504030204" pitchFamily="34" charset="0"/>
                <a:ea typeface="Times New Roman" panose="02020603050405020304" pitchFamily="18" charset="0"/>
              </a:rPr>
              <a:t>Is there anything I can get you?  [ice for water, coffee, creamer, sugar, tea]</a:t>
            </a:r>
          </a:p>
          <a:p>
            <a:pPr marL="0">
              <a:spcBef>
                <a:spcPts val="0"/>
              </a:spcBef>
              <a:spcAft>
                <a:spcPts val="0"/>
              </a:spcAft>
            </a:pP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90980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Are you from around here?   Did you grow up here?</a:t>
            </a:r>
            <a:endParaRPr lang="en-US" sz="6600" dirty="0"/>
          </a:p>
        </p:txBody>
      </p:sp>
    </p:spTree>
    <p:extLst>
      <p:ext uri="{BB962C8B-B14F-4D97-AF65-F5344CB8AC3E}">
        <p14:creationId xmlns:p14="http://schemas.microsoft.com/office/powerpoint/2010/main" val="429046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present is like that.</a:t>
            </a:r>
          </a:p>
          <a:p>
            <a:r>
              <a:rPr lang="en-US" sz="4000" dirty="0"/>
              <a:t>We don’t know WHY things are happening, what purpose.</a:t>
            </a:r>
          </a:p>
          <a:p>
            <a:r>
              <a:rPr lang="en-US" sz="4000" dirty="0"/>
              <a:t>We don’t know what is in people’s minds; why people do what they do, or how to love them in a way that will be received.</a:t>
            </a:r>
          </a:p>
          <a:p>
            <a:pPr marL="0" indent="0">
              <a:buNone/>
            </a:pPr>
            <a:endParaRPr lang="en-US" sz="4000" dirty="0"/>
          </a:p>
        </p:txBody>
      </p:sp>
    </p:spTree>
    <p:extLst>
      <p:ext uri="{BB962C8B-B14F-4D97-AF65-F5344CB8AC3E}">
        <p14:creationId xmlns:p14="http://schemas.microsoft.com/office/powerpoint/2010/main" val="3661621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What is your spiritual background?   What kind of faith did you grow up in?</a:t>
            </a:r>
            <a:endParaRPr lang="en-US" sz="6600" dirty="0"/>
          </a:p>
        </p:txBody>
      </p:sp>
    </p:spTree>
    <p:extLst>
      <p:ext uri="{BB962C8B-B14F-4D97-AF65-F5344CB8AC3E}">
        <p14:creationId xmlns:p14="http://schemas.microsoft.com/office/powerpoint/2010/main" val="4386717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how did you connect with us?</a:t>
            </a:r>
            <a:endParaRPr lang="en-US" sz="6600" dirty="0"/>
          </a:p>
        </p:txBody>
      </p:sp>
    </p:spTree>
    <p:extLst>
      <p:ext uri="{BB962C8B-B14F-4D97-AF65-F5344CB8AC3E}">
        <p14:creationId xmlns:p14="http://schemas.microsoft.com/office/powerpoint/2010/main" val="2516581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Ask them what their prayer requests might be.</a:t>
            </a:r>
          </a:p>
        </p:txBody>
      </p:sp>
    </p:spTree>
    <p:extLst>
      <p:ext uri="{BB962C8B-B14F-4D97-AF65-F5344CB8AC3E}">
        <p14:creationId xmlns:p14="http://schemas.microsoft.com/office/powerpoint/2010/main" val="27054602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3AA9BE33-EF5B-4F95-B4DB-4AC38F3A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693686-A2AC-405F-9407-A794EC5CBB73}"/>
              </a:ext>
            </a:extLst>
          </p:cNvPr>
          <p:cNvSpPr txBox="1"/>
          <p:nvPr/>
        </p:nvSpPr>
        <p:spPr>
          <a:xfrm>
            <a:off x="2590800" y="3181350"/>
            <a:ext cx="1524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t>
            </a:r>
          </a:p>
        </p:txBody>
      </p:sp>
      <p:sp>
        <p:nvSpPr>
          <p:cNvPr id="3" name="TextBox 2">
            <a:extLst>
              <a:ext uri="{FF2B5EF4-FFF2-40B4-BE49-F238E27FC236}">
                <a16:creationId xmlns:a16="http://schemas.microsoft.com/office/drawing/2014/main" id="{66ADED18-E6C2-4241-A76C-29020804ACE0}"/>
              </a:ext>
            </a:extLst>
          </p:cNvPr>
          <p:cNvSpPr txBox="1"/>
          <p:nvPr/>
        </p:nvSpPr>
        <p:spPr>
          <a:xfrm>
            <a:off x="3581400" y="3790950"/>
            <a:ext cx="1611339" cy="707886"/>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mj-lt"/>
              </a:rPr>
              <a:t>Part 2</a:t>
            </a:r>
          </a:p>
        </p:txBody>
      </p:sp>
    </p:spTree>
    <p:extLst>
      <p:ext uri="{BB962C8B-B14F-4D97-AF65-F5344CB8AC3E}">
        <p14:creationId xmlns:p14="http://schemas.microsoft.com/office/powerpoint/2010/main" val="1049720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Jews/Hebrews 11.01-02  </a:t>
            </a:r>
            <a:r>
              <a:rPr lang="en-US" sz="4000" dirty="0"/>
              <a:t>Now faith is the substance of things hoped for, the evidence of realities not seen. For by it the elders received commendation. </a:t>
            </a:r>
          </a:p>
          <a:p>
            <a:pPr marL="0" indent="0">
              <a:buNone/>
            </a:pPr>
            <a:r>
              <a:rPr lang="en-US" sz="4000" dirty="0"/>
              <a:t>3. Faith in Yeshua in difficulties</a:t>
            </a:r>
          </a:p>
        </p:txBody>
      </p:sp>
    </p:spTree>
    <p:extLst>
      <p:ext uri="{BB962C8B-B14F-4D97-AF65-F5344CB8AC3E}">
        <p14:creationId xmlns:p14="http://schemas.microsoft.com/office/powerpoint/2010/main" val="5190792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What about difficulties?</a:t>
            </a:r>
          </a:p>
          <a:p>
            <a:r>
              <a:rPr lang="en-US" sz="4000" dirty="0"/>
              <a:t>Sickness</a:t>
            </a:r>
          </a:p>
          <a:p>
            <a:r>
              <a:rPr lang="en-US" sz="4000" dirty="0"/>
              <a:t>Divisions, oppositions</a:t>
            </a:r>
          </a:p>
          <a:p>
            <a:r>
              <a:rPr lang="en-US" sz="4000" dirty="0"/>
              <a:t>War</a:t>
            </a:r>
          </a:p>
          <a:p>
            <a:endParaRPr lang="en-US" sz="4000" dirty="0"/>
          </a:p>
        </p:txBody>
      </p:sp>
    </p:spTree>
    <p:extLst>
      <p:ext uri="{BB962C8B-B14F-4D97-AF65-F5344CB8AC3E}">
        <p14:creationId xmlns:p14="http://schemas.microsoft.com/office/powerpoint/2010/main" val="27571039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"Andrey spoke with Boris in Kyiv, his cong. had Shabbat services and all-night prayers Friday! All the Christians and Jews are coming together, the Holy Spirit is falling on them in Revival!!! Bringing His entire Body together! Please pray that Revival would breakout in Israel and around the world!</a:t>
            </a:r>
            <a:endParaRPr lang="en-US" sz="6000" dirty="0"/>
          </a:p>
        </p:txBody>
      </p:sp>
    </p:spTree>
    <p:extLst>
      <p:ext uri="{BB962C8B-B14F-4D97-AF65-F5344CB8AC3E}">
        <p14:creationId xmlns:p14="http://schemas.microsoft.com/office/powerpoint/2010/main" val="28329688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3600" dirty="0"/>
              <a:t>(Rabbi Boris in Kyiv has been a dear friend for 20 years and leads the largest Messianic congregation in the world.)</a:t>
            </a:r>
            <a:br>
              <a:rPr lang="en-US" sz="6000" dirty="0"/>
            </a:br>
            <a:r>
              <a:rPr lang="en-US" sz="3600" dirty="0"/>
              <a:t> And one more testimony from a partner of the gentlemen who sent it to me who is in </a:t>
            </a:r>
            <a:r>
              <a:rPr lang="en-US" sz="3600" dirty="0" err="1"/>
              <a:t>Lviv</a:t>
            </a:r>
            <a:r>
              <a:rPr lang="en-US" sz="3600" dirty="0"/>
              <a:t>. Pastor Igor said:  “Please tell your people, because of their prayers, God really fights our battles. </a:t>
            </a:r>
            <a:endParaRPr lang="en-US" sz="6000" dirty="0"/>
          </a:p>
        </p:txBody>
      </p:sp>
    </p:spTree>
    <p:extLst>
      <p:ext uri="{BB962C8B-B14F-4D97-AF65-F5344CB8AC3E}">
        <p14:creationId xmlns:p14="http://schemas.microsoft.com/office/powerpoint/2010/main" val="31182266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rockets disappear in the air without reaching our homes and no one knows where they go, enemy tanks run out of fuel, Russian troops get lost and ask for directions—</a:t>
            </a:r>
            <a:endParaRPr lang="en-US" sz="6600" dirty="0"/>
          </a:p>
        </p:txBody>
      </p:sp>
    </p:spTree>
    <p:extLst>
      <p:ext uri="{BB962C8B-B14F-4D97-AF65-F5344CB8AC3E}">
        <p14:creationId xmlns:p14="http://schemas.microsoft.com/office/powerpoint/2010/main" val="18815375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that is definitely God because we are dealing with the second strongest army in the world. And this morning Kyiv and other major cities are still free and we in </a:t>
            </a:r>
            <a:r>
              <a:rPr lang="en-US" sz="4000" dirty="0" err="1"/>
              <a:t>Lviv</a:t>
            </a:r>
            <a:r>
              <a:rPr lang="en-US" sz="4000" dirty="0"/>
              <a:t> did not have to run to the basements.”</a:t>
            </a:r>
            <a:endParaRPr lang="en-US" sz="6600" dirty="0"/>
          </a:p>
        </p:txBody>
      </p:sp>
    </p:spTree>
    <p:extLst>
      <p:ext uri="{BB962C8B-B14F-4D97-AF65-F5344CB8AC3E}">
        <p14:creationId xmlns:p14="http://schemas.microsoft.com/office/powerpoint/2010/main" val="166062836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170177</TotalTime>
  <Words>7489</Words>
  <Application>Microsoft Office PowerPoint</Application>
  <PresentationFormat>On-screen Show (16:9)</PresentationFormat>
  <Paragraphs>676</Paragraphs>
  <Slides>112</Slides>
  <Notes>109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112</vt:i4>
      </vt:variant>
    </vt:vector>
  </HeadingPairs>
  <TitlesOfParts>
    <vt:vector size="123" baseType="lpstr">
      <vt:lpstr>Acta</vt:lpstr>
      <vt:lpstr>AlgerianD</vt:lpstr>
      <vt:lpstr>Arial</vt:lpstr>
      <vt:lpstr>Arial Rounded MT Bold</vt:lpstr>
      <vt:lpstr>David</vt:lpstr>
      <vt:lpstr>Narkisim</vt:lpstr>
      <vt:lpstr>Times New Roman</vt:lpstr>
      <vt:lpstr>1_Default Design</vt:lpstr>
      <vt:lpstr>Default Design</vt:lpstr>
      <vt:lpstr>58_Default Design</vt:lpstr>
      <vt:lpstr>59_Default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4506</cp:revision>
  <dcterms:created xsi:type="dcterms:W3CDTF">2006-04-21T19:34:43Z</dcterms:created>
  <dcterms:modified xsi:type="dcterms:W3CDTF">2022-03-05T17:39:44Z</dcterms:modified>
</cp:coreProperties>
</file>