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Lst>
  <p:notesMasterIdLst>
    <p:notesMasterId r:id="rId115"/>
  </p:notesMasterIdLst>
  <p:handoutMasterIdLst>
    <p:handoutMasterId r:id="rId116"/>
  </p:handoutMasterIdLst>
  <p:sldIdLst>
    <p:sldId id="2045" r:id="rId3"/>
    <p:sldId id="64063" r:id="rId4"/>
    <p:sldId id="64064" r:id="rId5"/>
    <p:sldId id="64065" r:id="rId6"/>
    <p:sldId id="64066" r:id="rId7"/>
    <p:sldId id="63932" r:id="rId8"/>
    <p:sldId id="64074" r:id="rId9"/>
    <p:sldId id="64009" r:id="rId10"/>
    <p:sldId id="64008" r:id="rId11"/>
    <p:sldId id="64069" r:id="rId12"/>
    <p:sldId id="64113" r:id="rId13"/>
    <p:sldId id="64115" r:id="rId14"/>
    <p:sldId id="3104" r:id="rId15"/>
    <p:sldId id="3105" r:id="rId16"/>
    <p:sldId id="3121" r:id="rId17"/>
    <p:sldId id="3107" r:id="rId18"/>
    <p:sldId id="64071" r:id="rId19"/>
    <p:sldId id="64072" r:id="rId20"/>
    <p:sldId id="64067" r:id="rId21"/>
    <p:sldId id="3083" r:id="rId22"/>
    <p:sldId id="3111" r:id="rId23"/>
    <p:sldId id="64007" r:id="rId24"/>
    <p:sldId id="64116" r:id="rId25"/>
    <p:sldId id="64117" r:id="rId26"/>
    <p:sldId id="64010" r:id="rId27"/>
    <p:sldId id="64030" r:id="rId28"/>
    <p:sldId id="64033" r:id="rId29"/>
    <p:sldId id="64031" r:id="rId30"/>
    <p:sldId id="63943" r:id="rId31"/>
    <p:sldId id="64036" r:id="rId32"/>
    <p:sldId id="63918" r:id="rId33"/>
    <p:sldId id="63944" r:id="rId34"/>
    <p:sldId id="64011" r:id="rId35"/>
    <p:sldId id="64034" r:id="rId36"/>
    <p:sldId id="62625" r:id="rId37"/>
    <p:sldId id="64037" r:id="rId38"/>
    <p:sldId id="64040" r:id="rId39"/>
    <p:sldId id="64039" r:id="rId40"/>
    <p:sldId id="64038" r:id="rId41"/>
    <p:sldId id="64043" r:id="rId42"/>
    <p:sldId id="64046" r:id="rId43"/>
    <p:sldId id="64041" r:id="rId44"/>
    <p:sldId id="64042" r:id="rId45"/>
    <p:sldId id="64047" r:id="rId46"/>
    <p:sldId id="64048" r:id="rId47"/>
    <p:sldId id="64049" r:id="rId48"/>
    <p:sldId id="64050" r:id="rId49"/>
    <p:sldId id="64062" r:id="rId50"/>
    <p:sldId id="64051" r:id="rId51"/>
    <p:sldId id="64053" r:id="rId52"/>
    <p:sldId id="64068" r:id="rId53"/>
    <p:sldId id="64052" r:id="rId54"/>
    <p:sldId id="64054" r:id="rId55"/>
    <p:sldId id="64057" r:id="rId56"/>
    <p:sldId id="64014" r:id="rId57"/>
    <p:sldId id="64013" r:id="rId58"/>
    <p:sldId id="64056" r:id="rId59"/>
    <p:sldId id="64055" r:id="rId60"/>
    <p:sldId id="64076" r:id="rId61"/>
    <p:sldId id="64085" r:id="rId62"/>
    <p:sldId id="64082" r:id="rId63"/>
    <p:sldId id="64070" r:id="rId64"/>
    <p:sldId id="64086" r:id="rId65"/>
    <p:sldId id="64087" r:id="rId66"/>
    <p:sldId id="64088" r:id="rId67"/>
    <p:sldId id="64015" r:id="rId68"/>
    <p:sldId id="64018" r:id="rId69"/>
    <p:sldId id="64029" r:id="rId70"/>
    <p:sldId id="64016" r:id="rId71"/>
    <p:sldId id="64019" r:id="rId72"/>
    <p:sldId id="64045" r:id="rId73"/>
    <p:sldId id="64028" r:id="rId74"/>
    <p:sldId id="64044" r:id="rId75"/>
    <p:sldId id="64118" r:id="rId76"/>
    <p:sldId id="64119" r:id="rId77"/>
    <p:sldId id="64084" r:id="rId78"/>
    <p:sldId id="64098" r:id="rId79"/>
    <p:sldId id="64099" r:id="rId80"/>
    <p:sldId id="64100" r:id="rId81"/>
    <p:sldId id="64101" r:id="rId82"/>
    <p:sldId id="64102" r:id="rId83"/>
    <p:sldId id="64080" r:id="rId84"/>
    <p:sldId id="64097" r:id="rId85"/>
    <p:sldId id="64103" r:id="rId86"/>
    <p:sldId id="64107" r:id="rId87"/>
    <p:sldId id="64106" r:id="rId88"/>
    <p:sldId id="64108" r:id="rId89"/>
    <p:sldId id="64104" r:id="rId90"/>
    <p:sldId id="64112" r:id="rId91"/>
    <p:sldId id="64109" r:id="rId92"/>
    <p:sldId id="64105" r:id="rId93"/>
    <p:sldId id="64089" r:id="rId94"/>
    <p:sldId id="64110" r:id="rId95"/>
    <p:sldId id="64096" r:id="rId96"/>
    <p:sldId id="64083" r:id="rId97"/>
    <p:sldId id="64078" r:id="rId98"/>
    <p:sldId id="64094" r:id="rId99"/>
    <p:sldId id="64090" r:id="rId100"/>
    <p:sldId id="64091" r:id="rId101"/>
    <p:sldId id="64111" r:id="rId102"/>
    <p:sldId id="64120" r:id="rId103"/>
    <p:sldId id="64121" r:id="rId104"/>
    <p:sldId id="64122" r:id="rId105"/>
    <p:sldId id="64020" r:id="rId106"/>
    <p:sldId id="64025" r:id="rId107"/>
    <p:sldId id="64017" r:id="rId108"/>
    <p:sldId id="64024" r:id="rId109"/>
    <p:sldId id="64021" r:id="rId110"/>
    <p:sldId id="64022" r:id="rId111"/>
    <p:sldId id="64023" r:id="rId112"/>
    <p:sldId id="64027" r:id="rId113"/>
    <p:sldId id="63289" r:id="rId11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86118" autoAdjust="0"/>
  </p:normalViewPr>
  <p:slideViewPr>
    <p:cSldViewPr>
      <p:cViewPr varScale="1">
        <p:scale>
          <a:sx n="103" d="100"/>
          <a:sy n="103" d="100"/>
        </p:scale>
        <p:origin x="114" y="43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commentAuthors" Target="commentAuthor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Liberation Passover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2, 2022</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Liberation Passover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2, 2022</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prageru.com/video/why-you-should-care-about-passove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n.wikipedia.org/wiki/Confederate_government_of_Missouri"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en.wiktionary.org/wiki/shadow_government" TargetMode="External"/><Relationship Id="rId4" Type="http://schemas.openxmlformats.org/officeDocument/2006/relationships/hyperlink" Target="https://en.wikipedia.org/wiki/Confederate_government_of_Kentucky"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vimeo.com/251813872"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youtube.com/watch?v=pw6N_eTZP2U"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bing.com/images/search?view=detailV2&amp;ccid=cy2IzHEg&amp;id=6BA05C9F7587A9BEF0C231ED1A51D31DAAB388E6&amp;thid=OIP.cy2IzHEgA4fn4dRXQSvzWQHaFi&amp;mediaurl=https%3a%2f%2fth.bing.com%2fth%2fid%2fR.732d88cc71200387e7e1d457412bf359%3frik%3d5oizqh3TURrtMQ%26riu%3dhttp%253a%252f%252fmodernjewishgirl.com%252fwp-content%252fuploads%252f2017%252f03%252fPassover-Text-1.jpg%26ehk%3d%252bW9D8S4yb9%252fvWspiEWYZ4ISMJ2Tazq22vrrpjF%252b1Zpk%253d%26risl%3d%26pid%3dImgRaw%26r%3d0&amp;exph=595&amp;expw=795&amp;q=passover+the+time+of+our+freedom&amp;simid=607999848487528314&amp;FORM=IRPRST&amp;ck=47CA045DA74911EBA1E0D5EC5B9FA571&amp;selectedIndex=0&amp;idpp=overlayview&amp;ajaxhist=0&amp;ajaxserp=0"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You may notice that I’m slowing down in my rate of speech.  This is because we may be getting language translation equipment for simultaneous translation.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2203188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patternsofevidence.com/2022/04/01/hebrew-tablet-deciphered-mentions-israels-god/?utm_source=Email%20List%20-%20120%20day%20engaged&amp;utm_medium=email&amp;utm_campaign=Thinker%20Update-%20NEWS%20ALERT%20-%20Hebrew%20Curse%20Tablet%20Deciphered%20-%20Mentions%20Israel%27s%20God%21%20%28Vw6uq2%29&amp;triplesource=klaviyo&amp;_kx=mCLlu5nEAHXBShgdv2P2Ei2SG7GJ9e-LxXTCNVtmwHo%3D.WEfJdA</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p14="http://schemas.microsoft.com/office/powerpoint/2010/main" val="19509650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p14="http://schemas.microsoft.com/office/powerpoint/2010/main" val="39279242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102</a:t>
            </a:fld>
            <a:endParaRPr lang="en-US" altLang="en-US"/>
          </a:p>
        </p:txBody>
      </p:sp>
    </p:spTree>
    <p:extLst>
      <p:ext uri="{BB962C8B-B14F-4D97-AF65-F5344CB8AC3E}">
        <p14:creationId xmlns:p14="http://schemas.microsoft.com/office/powerpoint/2010/main" val="10274593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979845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Some people are intimidating.  Put downs, sarcasm.   </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104</a:t>
            </a:fld>
            <a:endParaRPr lang="en-US" altLang="en-US"/>
          </a:p>
        </p:txBody>
      </p:sp>
    </p:spTree>
    <p:extLst>
      <p:ext uri="{BB962C8B-B14F-4D97-AF65-F5344CB8AC3E}">
        <p14:creationId xmlns:p14="http://schemas.microsoft.com/office/powerpoint/2010/main" val="14466924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Love G and hates…religious person.   Angry religion.  </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105</a:t>
            </a:fld>
            <a:endParaRPr lang="en-US" altLang="en-US"/>
          </a:p>
        </p:txBody>
      </p:sp>
    </p:spTree>
    <p:extLst>
      <p:ext uri="{BB962C8B-B14F-4D97-AF65-F5344CB8AC3E}">
        <p14:creationId xmlns:p14="http://schemas.microsoft.com/office/powerpoint/2010/main" val="19528347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106</a:t>
            </a:fld>
            <a:endParaRPr lang="en-US" altLang="en-US"/>
          </a:p>
        </p:txBody>
      </p:sp>
    </p:spTree>
    <p:extLst>
      <p:ext uri="{BB962C8B-B14F-4D97-AF65-F5344CB8AC3E}">
        <p14:creationId xmlns:p14="http://schemas.microsoft.com/office/powerpoint/2010/main" val="250242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107</a:t>
            </a:fld>
            <a:endParaRPr lang="en-US" altLang="en-US"/>
          </a:p>
        </p:txBody>
      </p:sp>
    </p:spTree>
    <p:extLst>
      <p:ext uri="{BB962C8B-B14F-4D97-AF65-F5344CB8AC3E}">
        <p14:creationId xmlns:p14="http://schemas.microsoft.com/office/powerpoint/2010/main" val="33409356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Fear of death…and judgment after.</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108</a:t>
            </a:fld>
            <a:endParaRPr lang="en-US" altLang="en-US"/>
          </a:p>
        </p:txBody>
      </p:sp>
    </p:spTree>
    <p:extLst>
      <p:ext uri="{BB962C8B-B14F-4D97-AF65-F5344CB8AC3E}">
        <p14:creationId xmlns:p14="http://schemas.microsoft.com/office/powerpoint/2010/main" val="13885022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Me and April 13, 1969</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109</a:t>
            </a:fld>
            <a:endParaRPr lang="en-US" altLang="en-US"/>
          </a:p>
        </p:txBody>
      </p:sp>
    </p:spTree>
    <p:extLst>
      <p:ext uri="{BB962C8B-B14F-4D97-AF65-F5344CB8AC3E}">
        <p14:creationId xmlns:p14="http://schemas.microsoft.com/office/powerpoint/2010/main" val="403221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33818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110</a:t>
            </a:fld>
            <a:endParaRPr lang="en-US" altLang="en-US"/>
          </a:p>
        </p:txBody>
      </p:sp>
    </p:spTree>
    <p:extLst>
      <p:ext uri="{BB962C8B-B14F-4D97-AF65-F5344CB8AC3E}">
        <p14:creationId xmlns:p14="http://schemas.microsoft.com/office/powerpoint/2010/main" val="35860630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https://w3.chabad.org/media/images/284/MCHE2848836.jpg</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111</a:t>
            </a:fld>
            <a:endParaRPr lang="en-US" altLang="en-US"/>
          </a:p>
        </p:txBody>
      </p:sp>
    </p:spTree>
    <p:extLst>
      <p:ext uri="{BB962C8B-B14F-4D97-AF65-F5344CB8AC3E}">
        <p14:creationId xmlns:p14="http://schemas.microsoft.com/office/powerpoint/2010/main" val="19933515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457200" indent="-457200">
              <a:buFont typeface="+mj-lt"/>
              <a:buAutoNum type="arabicPeriod"/>
            </a:pPr>
            <a:r>
              <a:rPr lang="en-US" dirty="0"/>
              <a:t>Passover FREEDOM!  Exodus</a:t>
            </a:r>
          </a:p>
          <a:p>
            <a:pPr marL="457200" indent="-457200">
              <a:buFont typeface="+mj-lt"/>
              <a:buAutoNum type="arabicPeriod"/>
            </a:pPr>
            <a:r>
              <a:rPr lang="en-US" dirty="0"/>
              <a:t>Passover guidance ~ pillar of clod</a:t>
            </a:r>
          </a:p>
          <a:p>
            <a:pPr marL="457200" indent="-457200">
              <a:buFont typeface="+mj-lt"/>
              <a:buAutoNum type="arabicPeriod"/>
            </a:pPr>
            <a:r>
              <a:rPr lang="en-US" dirty="0"/>
              <a:t>Walking behind the pillar</a:t>
            </a:r>
          </a:p>
          <a:p>
            <a:pPr marL="457200" indent="-457200">
              <a:buFont typeface="+mj-lt"/>
              <a:buAutoNum type="arabicPeriod"/>
            </a:pPr>
            <a:r>
              <a:rPr lang="en-US" dirty="0"/>
              <a:t>Who are you liberating? </a:t>
            </a:r>
            <a:r>
              <a:rPr lang="en-US"/>
              <a:t>discipling</a:t>
            </a:r>
            <a:r>
              <a:rPr lang="en-US" dirty="0"/>
              <a:t>, building </a:t>
            </a:r>
            <a:r>
              <a:rPr lang="en-US"/>
              <a:t>up?</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Liberation Passover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Some definitions…</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08201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 </a:t>
            </a: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n Passover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https://en.wikipedia.org/wiki/Chametz</a:t>
            </a:r>
          </a:p>
        </p:txBody>
      </p:sp>
    </p:spTree>
    <p:extLst>
      <p:ext uri="{BB962C8B-B14F-4D97-AF65-F5344CB8AC3E}">
        <p14:creationId xmlns:p14="http://schemas.microsoft.com/office/powerpoint/2010/main" val="245046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Liberation Passover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https://en.wikipedia.org/wiki/Chametz</a:t>
            </a:r>
          </a:p>
          <a:p>
            <a:pPr algn="r"/>
            <a:r>
              <a:rPr lang="en-US" sz="2400" b="1" dirty="0">
                <a:latin typeface="David" panose="020E0502060401010101" pitchFamily="34" charset="-79"/>
                <a:cs typeface="David" panose="020E0502060401010101" pitchFamily="34" charset="-79"/>
              </a:rPr>
              <a:t> </a:t>
            </a:r>
            <a:r>
              <a:rPr lang="en-US" dirty="0">
                <a:cs typeface="David" panose="020E0502060401010101" pitchFamily="34" charset="-79"/>
              </a:rPr>
              <a:t>fox</a:t>
            </a:r>
            <a:r>
              <a:rPr lang="en-US" sz="2400" b="1" dirty="0">
                <a:latin typeface="David" panose="020E0502060401010101" pitchFamily="34" charset="-79"/>
                <a:cs typeface="David" panose="020E0502060401010101" pitchFamily="34" charset="-79"/>
              </a:rPr>
              <a:t> = </a:t>
            </a:r>
            <a:r>
              <a:rPr lang="he-IL" sz="2400" b="1" dirty="0">
                <a:latin typeface="David" panose="020E0502060401010101" pitchFamily="34" charset="-79"/>
                <a:cs typeface="David" panose="020E0502060401010101" pitchFamily="34" charset="-79"/>
              </a:rPr>
              <a:t>שׁוּעָל</a:t>
            </a:r>
            <a:endParaRPr lang="en-US" sz="2400" b="1" dirty="0">
              <a:latin typeface="David" panose="020E0502060401010101" pitchFamily="34" charset="-79"/>
              <a:cs typeface="David" panose="020E0502060401010101" pitchFamily="34" charset="-79"/>
            </a:endParaRPr>
          </a:p>
          <a:p>
            <a:pPr algn="r" rtl="1"/>
            <a:r>
              <a:rPr lang="he-IL" sz="2400" b="1" dirty="0" err="1">
                <a:latin typeface="David" panose="020E0502060401010101" pitchFamily="34" charset="-79"/>
                <a:cs typeface="David" panose="020E0502060401010101" pitchFamily="34" charset="-79"/>
              </a:rPr>
              <a:t>שִׁבֹּלֶת</a:t>
            </a:r>
            <a:r>
              <a:rPr lang="he-IL" sz="2000" b="0" i="0" dirty="0">
                <a:solidFill>
                  <a:srgbClr val="333333"/>
                </a:solidFill>
                <a:effectLst/>
                <a:latin typeface="Assistant" pitchFamily="2" charset="-79"/>
                <a:cs typeface="Assistant" pitchFamily="2" charset="-79"/>
              </a:rPr>
              <a:t> </a:t>
            </a:r>
            <a:r>
              <a:rPr lang="en-US" dirty="0">
                <a:cs typeface="David" panose="020E0502060401010101" pitchFamily="34" charset="-79"/>
              </a:rPr>
              <a:t>ear (of corn), stalk (of grain)=</a:t>
            </a:r>
            <a:endParaRPr lang="en-US" altLang="en-US" sz="2400" dirty="0">
              <a:cs typeface="David" panose="020E0502060401010101" pitchFamily="34" charset="-79"/>
            </a:endParaRPr>
          </a:p>
        </p:txBody>
      </p:sp>
    </p:spTree>
    <p:extLst>
      <p:ext uri="{BB962C8B-B14F-4D97-AF65-F5344CB8AC3E}">
        <p14:creationId xmlns:p14="http://schemas.microsoft.com/office/powerpoint/2010/main" val="3041487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Liberation Passover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https://en.wikipedia.org/wiki/Chametz</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Also Kefir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 wondered about </a:t>
            </a:r>
            <a:r>
              <a:rPr lang="en-US" altLang="en-US" dirty="0" err="1"/>
              <a:t>Memuhah</a:t>
            </a:r>
            <a:r>
              <a:rPr lang="en-US" altLang="en-US" dirty="0"/>
              <a:t>: Sephardic Jews have bread fest on the night of the 7</a:t>
            </a:r>
            <a:r>
              <a:rPr lang="en-US" altLang="en-US" baseline="30000" dirty="0"/>
              <a:t>th</a:t>
            </a:r>
            <a:r>
              <a:rPr lang="en-US" altLang="en-US" dirty="0"/>
              <a:t> day.  </a:t>
            </a:r>
            <a:r>
              <a:rPr lang="en-US" altLang="en-US" dirty="0" err="1"/>
              <a:t>Ashkenaz</a:t>
            </a:r>
            <a:r>
              <a:rPr lang="en-US" altLang="en-US" dirty="0"/>
              <a:t> still on matzah.  How do they get the yeast so quickly?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 they always had it.</a:t>
            </a:r>
          </a:p>
          <a:p>
            <a:endParaRPr lang="en-US" altLang="en-US" sz="1050" dirty="0"/>
          </a:p>
        </p:txBody>
      </p:sp>
    </p:spTree>
    <p:extLst>
      <p:ext uri="{BB962C8B-B14F-4D97-AF65-F5344CB8AC3E}">
        <p14:creationId xmlns:p14="http://schemas.microsoft.com/office/powerpoint/2010/main" val="1025718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Liberation Passover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Of course, the best is to eat it all before Passover/</a:t>
            </a:r>
          </a:p>
        </p:txBody>
      </p:sp>
    </p:spTree>
    <p:extLst>
      <p:ext uri="{BB962C8B-B14F-4D97-AF65-F5344CB8AC3E}">
        <p14:creationId xmlns:p14="http://schemas.microsoft.com/office/powerpoint/2010/main" val="3533217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30121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Or you could hire a cleaning service…</a:t>
            </a:r>
          </a:p>
        </p:txBody>
      </p:sp>
      <p:sp>
        <p:nvSpPr>
          <p:cNvPr id="4" name="Header Placeholder 3"/>
          <p:cNvSpPr>
            <a:spLocks noGrp="1"/>
          </p:cNvSpPr>
          <p:nvPr>
            <p:ph type="hdr" sz="quarter"/>
          </p:nvPr>
        </p:nvSpPr>
        <p:spPr>
          <a:xfrm>
            <a:off x="24166" y="0"/>
            <a:ext cx="2971800" cy="4572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84377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https://i.pinimg.com/originals/00/02/ef/0002efad19eea4493078b482c3707d9c.jpg</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3835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a:t>
            </a:r>
            <a:r>
              <a:rPr lang="en-US" dirty="0" err="1"/>
              <a:t>Gavriel</a:t>
            </a:r>
            <a:r>
              <a:rPr lang="en-US" dirty="0"/>
              <a:t> </a:t>
            </a:r>
            <a:r>
              <a:rPr lang="en-US" dirty="0" err="1"/>
              <a:t>Rennels</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23069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Liberation Passover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77623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Liberation Passover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http://jewishmom.com/wp-content/uploads/passover-cleaning.jpg</a:t>
            </a:r>
            <a:endParaRPr lang="en-US" altLang="en-US" sz="2000" dirty="0"/>
          </a:p>
        </p:txBody>
      </p:sp>
    </p:spTree>
    <p:extLst>
      <p:ext uri="{BB962C8B-B14F-4D97-AF65-F5344CB8AC3E}">
        <p14:creationId xmlns:p14="http://schemas.microsoft.com/office/powerpoint/2010/main" val="3590855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957037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3980909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05562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268684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Get the leaven out.   More than just the physical house cleaning?</a:t>
            </a:r>
          </a:p>
          <a:p>
            <a:endParaRPr lang="en-US" dirty="0"/>
          </a:p>
          <a:p>
            <a:r>
              <a:rPr lang="en-US" dirty="0"/>
              <a:t>Who was this letter addressed to?</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2656695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2873553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Does anyone like landing from outer space.</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2910098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Corinth was a Greek city.  Rather a wild place.   Told to keep Passover. Comparing it to Haight-Ashbury circa 1969.  The city was built around two ports and attracted sailors.</a:t>
            </a:r>
          </a:p>
          <a:p>
            <a:r>
              <a:rPr lang="en-US" dirty="0"/>
              <a:t>Temple of Aphrodite with 2000 prostitutes.  Aristophanes coined the verb </a:t>
            </a:r>
            <a:r>
              <a:rPr lang="en-US" dirty="0" err="1"/>
              <a:t>korinthiazesthai</a:t>
            </a:r>
            <a:r>
              <a:rPr lang="en-US" dirty="0"/>
              <a:t>, “to fornicate” (Fr. 354).</a:t>
            </a:r>
          </a:p>
          <a:p>
            <a:endParaRPr lang="en-US" b="0" i="0" dirty="0">
              <a:solidFill>
                <a:srgbClr val="333333"/>
              </a:solidFill>
              <a:effectLst/>
              <a:latin typeface="Helvetica Neue Light"/>
            </a:endParaRPr>
          </a:p>
          <a:p>
            <a:r>
              <a:rPr lang="en-US" sz="1050" dirty="0"/>
              <a:t>https://readingacts.com/2011/10/25/corinth-as-sin-city-2/</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75833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a:t>
            </a:r>
            <a:r>
              <a:rPr lang="en-US" dirty="0" err="1"/>
              <a:t>Gavriel</a:t>
            </a:r>
            <a:r>
              <a:rPr lang="en-US" dirty="0"/>
              <a:t> </a:t>
            </a:r>
            <a:r>
              <a:rPr lang="en-US" dirty="0" err="1"/>
              <a:t>Rennels</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29820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593198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661464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4097654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800" dirty="0">
                <a:hlinkClick r:id="rId3">
                  <a:extLst>
                    <a:ext uri="{A12FA001-AC4F-418D-AE19-62706E023703}">
                      <ahyp:hlinkClr xmlns:ahyp="http://schemas.microsoft.com/office/drawing/2018/hyperlinkcolor" val="tx"/>
                    </a:ext>
                  </a:extLst>
                </a:hlinkClick>
              </a:rPr>
              <a:t>https://www.prageru.com/video/why-you-should-care-about-passover</a:t>
            </a:r>
            <a:endParaRPr lang="en-US" sz="1800" dirty="0"/>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2978156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Holiday is called </a:t>
            </a:r>
            <a:r>
              <a:rPr lang="he-IL" sz="2400" b="1" dirty="0">
                <a:latin typeface="David" panose="020E0502060401010101" pitchFamily="34" charset="-79"/>
                <a:cs typeface="David" panose="020E0502060401010101" pitchFamily="34" charset="-79"/>
              </a:rPr>
              <a:t>זמן </a:t>
            </a:r>
            <a:r>
              <a:rPr lang="he-IL" sz="2400" b="1" dirty="0" err="1">
                <a:latin typeface="David" panose="020E0502060401010101" pitchFamily="34" charset="-79"/>
                <a:cs typeface="David" panose="020E0502060401010101" pitchFamily="34" charset="-79"/>
              </a:rPr>
              <a:t>חרותינו</a:t>
            </a:r>
            <a:r>
              <a:rPr lang="en-US" sz="2400" b="1" dirty="0">
                <a:latin typeface="David" panose="020E0502060401010101" pitchFamily="34" charset="-79"/>
                <a:cs typeface="David" panose="020E0502060401010101" pitchFamily="34" charset="-79"/>
              </a:rPr>
              <a:t> </a:t>
            </a:r>
            <a:r>
              <a:rPr lang="en-US" i="1" dirty="0" err="1"/>
              <a:t>zman</a:t>
            </a:r>
            <a:r>
              <a:rPr lang="en-US" i="1" dirty="0"/>
              <a:t> </a:t>
            </a:r>
            <a:r>
              <a:rPr lang="en-US" i="1" dirty="0" err="1"/>
              <a:t>khayrutenu</a:t>
            </a:r>
            <a:r>
              <a:rPr lang="en-US" i="1" dirty="0"/>
              <a:t> </a:t>
            </a:r>
            <a:r>
              <a:rPr lang="en-US" dirty="0"/>
              <a:t>Season of Our Freedom</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2852532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13 till 50 </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2482565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902876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https://www.godreports.com/2016/04/harriet-tubman-she-followed-the-voice-of-god/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2043732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https://www.godreports.com/2016/04/harriet-tubman-she-followed-the-voice-of-god/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3976198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https://www.godreports.com/2016/04/harriet-tubman-she-followed-the-voice-of-god/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93748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a:t>
            </a:r>
            <a:r>
              <a:rPr lang="en-US" dirty="0" err="1"/>
              <a:t>Gavriel</a:t>
            </a:r>
            <a:r>
              <a:rPr lang="en-US" dirty="0"/>
              <a:t> </a:t>
            </a:r>
            <a:r>
              <a:rPr lang="en-US" dirty="0" err="1"/>
              <a:t>Rennels</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14027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https://www.godreports.com/2016/04/harriet-tubman-she-followed-the-voice-of-god/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2813250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1070514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2250423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2957548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Last week in our 3</a:t>
            </a:r>
            <a:r>
              <a:rPr lang="en-US" baseline="30000" dirty="0"/>
              <a:t>rd</a:t>
            </a:r>
            <a:r>
              <a:rPr lang="en-US" dirty="0"/>
              <a:t> hour prayer, Mike Boatright prayed some of the imprecatory prayers.  Russian loses have been astounding.</a:t>
            </a:r>
          </a:p>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2618142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2535182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13765537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947323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https://image1.slideserve.com/2807422/free-vs-slave-states-n.jpg</a:t>
            </a:r>
          </a:p>
          <a:p>
            <a:r>
              <a:rPr lang="en-US" dirty="0"/>
              <a:t>Five states: MO, KY, W. VA, MD, DEL though slave, stayed in the Union, though slavery was allowed. </a:t>
            </a:r>
            <a:r>
              <a:rPr lang="en-US" b="0" i="0" dirty="0">
                <a:solidFill>
                  <a:srgbClr val="202122"/>
                </a:solidFill>
                <a:effectLst/>
                <a:latin typeface="Arial" panose="020B0604020202020204" pitchFamily="34" charset="0"/>
              </a:rPr>
              <a:t> </a:t>
            </a:r>
          </a:p>
          <a:p>
            <a:r>
              <a:rPr lang="en-US" dirty="0">
                <a:solidFill>
                  <a:srgbClr val="202122"/>
                </a:solidFill>
                <a:latin typeface="Arial" panose="020B0604020202020204" pitchFamily="34" charset="0"/>
              </a:rPr>
              <a:t>[</a:t>
            </a:r>
            <a:r>
              <a:rPr lang="en-US" dirty="0"/>
              <a:t>The Confederacy later accepted the slave states of </a:t>
            </a:r>
            <a:r>
              <a:rPr lang="en-US" dirty="0">
                <a:hlinkClick r:id="rId3" tooltip="Confederate government of Missouri">
                  <a:extLst>
                    <a:ext uri="{A12FA001-AC4F-418D-AE19-62706E023703}">
                      <ahyp:hlinkClr xmlns:ahyp="http://schemas.microsoft.com/office/drawing/2018/hyperlinkcolor" val="tx"/>
                    </a:ext>
                  </a:extLst>
                </a:hlinkClick>
              </a:rPr>
              <a:t>Missouri</a:t>
            </a:r>
            <a:r>
              <a:rPr lang="en-US" dirty="0"/>
              <a:t> and </a:t>
            </a:r>
            <a:r>
              <a:rPr lang="en-US" dirty="0">
                <a:hlinkClick r:id="rId4" tooltip="Confederate government of Kentucky">
                  <a:extLst>
                    <a:ext uri="{A12FA001-AC4F-418D-AE19-62706E023703}">
                      <ahyp:hlinkClr xmlns:ahyp="http://schemas.microsoft.com/office/drawing/2018/hyperlinkcolor" val="tx"/>
                    </a:ext>
                  </a:extLst>
                </a:hlinkClick>
              </a:rPr>
              <a:t>Kentucky</a:t>
            </a:r>
            <a:r>
              <a:rPr lang="en-US" dirty="0"/>
              <a:t> as members, they were never substantially controlled by Confederate forces, despite the efforts of Confederate </a:t>
            </a:r>
            <a:r>
              <a:rPr lang="en-US" dirty="0">
                <a:hlinkClick r:id="rId5" tooltip="wikt:shadow government">
                  <a:extLst>
                    <a:ext uri="{A12FA001-AC4F-418D-AE19-62706E023703}">
                      <ahyp:hlinkClr xmlns:ahyp="http://schemas.microsoft.com/office/drawing/2018/hyperlinkcolor" val="tx"/>
                    </a:ext>
                  </a:extLst>
                </a:hlinkClick>
              </a:rPr>
              <a:t>shadow governments</a:t>
            </a:r>
            <a:r>
              <a:rPr lang="en-US" dirty="0"/>
              <a:t>, which were eventually expelled.]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2497868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have people now campaigning to end abortion, the great legal crime in our nation.  Federal overspending, overreach.  COS.  </a:t>
            </a:r>
            <a:r>
              <a:rPr lang="en-US" u="sng" dirty="0"/>
              <a:t>Always a fight.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160 years ago, Americans were campaigning and fighting to end the similarly great legal crime of slavery: of one person owning and able to abuse and kill another.   It’s a blight on our history that believers fought against.</a:t>
            </a:r>
          </a:p>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1404231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a:t>
            </a:r>
            <a:r>
              <a:rPr lang="en-US" dirty="0" err="1"/>
              <a:t>Gavriel</a:t>
            </a:r>
            <a:r>
              <a:rPr lang="en-US" dirty="0"/>
              <a:t> </a:t>
            </a:r>
            <a:r>
              <a:rPr lang="en-US" dirty="0" err="1"/>
              <a:t>Rennels</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50559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endParaRPr lang="en-US" sz="1050" dirty="0"/>
          </a:p>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3709857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hlinkClick r:id="rId3"/>
              </a:rPr>
              <a:t>https://vimeo.com/251813872</a:t>
            </a:r>
            <a:r>
              <a:rPr lang="en-US" sz="2000" dirty="0"/>
              <a:t>  </a:t>
            </a:r>
            <a:r>
              <a:rPr lang="en-US" dirty="0"/>
              <a:t>From 13 till 50</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slaveowners had a $40,000 reward for capturing or killing 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1084929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1977590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3580122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https://www.godreports.com/2016/04/harriet-tubman-she-followed-the-voice-of-god/</a:t>
            </a:r>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4172242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6279065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hlinkClick r:id="rId3"/>
              </a:rPr>
              <a:t>https://www.youtube.com/watch?v=pw6N_eTZP2U</a:t>
            </a:r>
            <a:r>
              <a:rPr lang="en-US" sz="2000" dirty="0"/>
              <a:t> </a:t>
            </a:r>
          </a:p>
          <a:p>
            <a:r>
              <a:rPr lang="en-US" b="0" i="0" dirty="0">
                <a:solidFill>
                  <a:srgbClr val="202122"/>
                </a:solidFill>
                <a:effectLst/>
                <a:latin typeface="Arial" panose="020B0604020202020204" pitchFamily="34" charset="0"/>
              </a:rPr>
              <a:t> </a:t>
            </a:r>
            <a:r>
              <a:rPr lang="en-US" b="0" i="0" dirty="0">
                <a:solidFill>
                  <a:srgbClr val="202122"/>
                </a:solidFill>
                <a:effectLst/>
              </a:rPr>
              <a:t>Folklore has it that </a:t>
            </a:r>
            <a:r>
              <a:rPr lang="en-US" dirty="0">
                <a:solidFill>
                  <a:srgbClr val="0645AD"/>
                </a:solidFill>
              </a:rPr>
              <a:t>enslaved people</a:t>
            </a:r>
            <a:r>
              <a:rPr lang="en-US" b="0" i="0" dirty="0">
                <a:solidFill>
                  <a:srgbClr val="202122"/>
                </a:solidFill>
                <a:effectLst/>
              </a:rPr>
              <a:t> in the United States used it as a point of reference so they would not get lost. According to legend, the song was used by a conductor of the </a:t>
            </a:r>
            <a:r>
              <a:rPr lang="en-US" dirty="0">
                <a:solidFill>
                  <a:srgbClr val="0645AD"/>
                </a:solidFill>
              </a:rPr>
              <a:t>Underground Railroad</a:t>
            </a:r>
            <a:r>
              <a:rPr lang="en-US" b="0" i="0" dirty="0">
                <a:solidFill>
                  <a:srgbClr val="202122"/>
                </a:solidFill>
                <a:effectLst/>
              </a:rPr>
              <a:t>, called </a:t>
            </a:r>
            <a:r>
              <a:rPr lang="en-US" dirty="0">
                <a:solidFill>
                  <a:srgbClr val="0645AD"/>
                </a:solidFill>
              </a:rPr>
              <a:t>Peg Leg Joe</a:t>
            </a:r>
            <a:r>
              <a:rPr lang="en-US" b="0" i="0" dirty="0">
                <a:solidFill>
                  <a:srgbClr val="202122"/>
                </a:solidFill>
                <a:effectLst/>
              </a:rPr>
              <a:t>, to guide some fugitive slaves. The song ostensibly encodes escape instructions and a map from Mobile, Alabama up the Tombigbee River, over the divide to the Tennessee River, then downriver to where the Tennessee and Ohio rivers meet in Paducah, Kentucky.</a:t>
            </a:r>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1143795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015447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231775" indent="-231775">
              <a:buFont typeface="+mj-lt"/>
              <a:buAutoNum type="arabicPeriod"/>
            </a:pPr>
            <a:r>
              <a:rPr lang="en-US" dirty="0"/>
              <a:t>By His wounds we are healed.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151188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05848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839089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20185334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4. If you came here to be blessed and have your needs met, we are glad to serve.  But that’s not really our end game.  We are here to serve, win the lost, transform the culture!   We are at war, in the spirit!</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1434875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Passover with Passion Luke 22.14</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75733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937008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6.  Pay OFF that mortgage!  Reset or not.</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3998816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253333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24342056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hlinkClick r:id="rId3"/>
              </a:rPr>
              <a:t>passover</a:t>
            </a:r>
            <a:r>
              <a:rPr lang="en-US" dirty="0">
                <a:hlinkClick r:id="rId3"/>
              </a:rPr>
              <a:t> the time of our freedom - Bing images</a:t>
            </a:r>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25404908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https://w3.chabad.org/media/images/1086/BYuJ10869964.jpg</a:t>
            </a:r>
          </a:p>
          <a:p>
            <a:endParaRPr lang="en-US" dirty="0"/>
          </a:p>
          <a:p>
            <a:r>
              <a:rPr lang="en-US" dirty="0"/>
              <a:t>What does that mean?  Sin, Satan, Society,  LOVE to destroy you.  Yeshua is the GREATER Moshe to lead us out of sin.   </a:t>
            </a:r>
          </a:p>
          <a:p>
            <a:r>
              <a:rPr lang="en-US" dirty="0"/>
              <a:t>Do we whine and complain and sin?   Repent</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38235096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How does the truth set us free?   Directions.   Whenever Ulises house, I always get turned around.  Which way?   Fortunately, the GPS corrects if you start in the wrong direction.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Liberation Passover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6469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727496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Slave to sin.   Means?   Anger, language, pornography, </a:t>
            </a:r>
          </a:p>
          <a:p>
            <a:r>
              <a:rPr lang="en-US" dirty="0"/>
              <a:t>Really free.  Means? From fear.  Fear of people? Of condemnation for wrong.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Liberation Passover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993281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Serve &gt;&gt; control</a:t>
            </a:r>
          </a:p>
          <a:p>
            <a:r>
              <a:rPr lang="en-US" dirty="0"/>
              <a:t>Purity &gt;&gt; power</a:t>
            </a:r>
          </a:p>
          <a:p>
            <a:r>
              <a:rPr lang="en-US" dirty="0"/>
              <a:t>Give honor &gt;&gt; receive honor</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Liberation Passover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55731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https://www.taxsystems.com/sites/default/files/styles/feature_image/public/2019-09/spreadsheets_and_automation_-_how_to_make_tax_reporting_more_efficient.jpg?itok=QNlOujMm</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Liberation Passover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158821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35414515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1788898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Liberation Passover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910470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patternsofevidence.com/2022/04/01/hebrew-tablet-deciphered-mentions-israels-god/?utm_source=Email%20List%20-%20120%20day%20engaged&amp;utm_medium=email&amp;utm_campaign=Thinker%20Update-%20NEWS%20ALERT%20-%20Hebrew%20Curse%20Tablet%20Deciphered%20-%20Mentions%20Israel%27s%20God%21%20%28Vw6uq2%29&amp;triplesource=klaviyo&amp;_kx=mCLlu5nEAHXBShgdv2P2Ei2SG7GJ9e-LxXTCNVtmwHo%3D.WEfJdA</a:t>
            </a:r>
          </a:p>
          <a:p>
            <a:endParaRPr lang="en-US" sz="1800" dirty="0"/>
          </a:p>
          <a:p>
            <a:r>
              <a:rPr lang="en-US" sz="1800" dirty="0"/>
              <a:t>Aaron Lipkin: Archeological earthquake</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11691969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Note the plaster instruction.</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34122065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897372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2836165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17564663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88737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Aaron Lipkin lecture</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18133116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Aaron Lipkin lectures</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28359731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19641152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Aaron Lipkin lecture</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36561449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Aaron Lipkin lecture</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11415280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Aaron Lipkin lecture</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772639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Aaron Lipkin lecture.   Covering an altar was the ancient way of decommissioning it.  I saw similar at Arad in the south of Israel.</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38403053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https://www.timesofisrael.com/archaeologist-claims-to-find-oldest-hebrew-text-in-israel-including-the-name-of-god/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11730766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https://www.timesofisrael.com/archaeologist-claims-to-find-oldest-hebrew-text-in-israel-including-the-name-of-god/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2877823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 know that it’s a Bible command, but what does G-d intend?</a:t>
            </a:r>
          </a:p>
          <a:p>
            <a:r>
              <a:rPr lang="en-US" dirty="0"/>
              <a:t>Your friends, family, schoolmates response?</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8871030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Aaron Lipkin lecture  </a:t>
            </a:r>
            <a:r>
              <a:rPr lang="en-US" sz="1050" dirty="0"/>
              <a:t>https://www.timesofisrael.com/archaeologist-claims-to-find-oldest-hebrew-text-in-israel-including-the-name-of-god/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3408214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https://www.timesofisrael.com/archaeologist-claims-to-find-oldest-hebrew-text-in-israel-including-the-name-of-god/</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39342718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patternsofevidence.com/2022/04/01/hebrew-tablet-deciphered-mentions-israels-god/?utm_source=Email%20List%20-%20120%20day%20engaged&amp;utm_medium=email&amp;utm_campaign=Thinker%20Update-%20NEWS%20ALERT%20-%20Hebrew%20Curse%20Tablet%20Deciphered%20-%20Mentions%20Israel%27s%20God%21%20%28Vw6uq2%29&amp;triplesource=klaviyo&amp;_kx=mCLlu5nEAHXBShgdv2P2Ei2SG7GJ9e-LxXTCNVtmwHo%3D.WEfJdA</a:t>
            </a:r>
          </a:p>
        </p:txBody>
      </p:sp>
      <p:sp>
        <p:nvSpPr>
          <p:cNvPr id="4" name="Header Placeholder 3"/>
          <p:cNvSpPr>
            <a:spLocks noGrp="1"/>
          </p:cNvSpPr>
          <p:nvPr>
            <p:ph type="hdr" sz="quarter"/>
          </p:nvPr>
        </p:nvSpPr>
        <p:spPr/>
        <p:txBody>
          <a:bodyPr/>
          <a:lstStyle/>
          <a:p>
            <a:r>
              <a:rPr lang="en-US" altLang="en-US"/>
              <a:t>Passover with Passion Luke 22.14</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7281469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patternsofevidence.com/2022/04/01/hebrew-tablet-deciphered-mentions-israels-god/?utm_source=Email%20List%20-%20120%20day%20engaged&amp;utm_medium=email&amp;utm_campaign=Thinker%20Update-%20NEWS%20ALERT%20-%20Hebrew%20Curse%20Tablet%20Deciphered%20-%20Mentions%20Israel%27s%20God%21%20%28Vw6uq2%29&amp;triplesource=klaviyo&amp;_kx=mCLlu5nEAHXBShgdv2P2Ei2SG7GJ9e-LxXTCNVtmwHo%3D.WEfJdA</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18681496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https://www.timesofisrael.com/archaeologist-claims-to-find-oldest-hebrew-text-in-israel-including-the-name-of-god/</a:t>
            </a:r>
            <a:endParaRPr lang="he-IL" sz="1050" dirty="0"/>
          </a:p>
          <a:p>
            <a:endParaRPr lang="en-US" sz="1050" dirty="0"/>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3867874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https://www.cravencountryjamboree.com/other/what-is-chiastic-parallelism/</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8011402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https://www.cravencountryjamboree.com/other/what-is-chiastic-parallelism/</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33072106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patternsofevidence.com/2022/04/01/hebrew-tablet-deciphered-mentions-israels-god/?utm_source=Email%20List%20-%20120%20day%20engaged&amp;utm_medium=email&amp;utm_campaign=Thinker%20Update-%20NEWS%20ALERT%20-%20Hebrew%20Curse%20Tablet%20Deciphered%20-%20Mentions%20Israel%27s%20God%21%20%28Vw6uq2%29&amp;triplesource=klaviyo&amp;_kx=mCLlu5nEAHXBShgdv2P2Ei2SG7GJ9e-LxXTCNVtmwHo%3D.WEfJdA</a:t>
            </a:r>
          </a:p>
        </p:txBody>
      </p:sp>
      <p:sp>
        <p:nvSpPr>
          <p:cNvPr id="4" name="Header Placeholder 3"/>
          <p:cNvSpPr>
            <a:spLocks noGrp="1"/>
          </p:cNvSpPr>
          <p:nvPr>
            <p:ph type="hdr" sz="quarter"/>
          </p:nvPr>
        </p:nvSpPr>
        <p:spPr/>
        <p:txBody>
          <a:bodyPr/>
          <a:lstStyle/>
          <a:p>
            <a:r>
              <a:rPr lang="en-US" altLang="en-US"/>
              <a:t>Liberation Passover </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12411176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patternsofevidence.com/2022/04/01/hebrew-tablet-deciphered-mentions-israels-god/?utm_source=Email%20List%20-%20120%20day%20engaged&amp;utm_medium=email&amp;utm_campaign=Thinker%20Update-%20NEWS%20ALERT%20-%20Hebrew%20Curse%20Tablet%20Deciphered%20-%20Mentions%20Israel%27s%20God%21%20%28Vw6uq2%29&amp;triplesource=klaviyo&amp;_kx=mCLlu5nEAHXBShgdv2P2Ei2SG7GJ9e-LxXTCNVtmwHo%3D.WEfJdA</a:t>
            </a:r>
          </a:p>
        </p:txBody>
      </p:sp>
      <p:sp>
        <p:nvSpPr>
          <p:cNvPr id="4" name="Header Placeholder 3"/>
          <p:cNvSpPr>
            <a:spLocks noGrp="1"/>
          </p:cNvSpPr>
          <p:nvPr>
            <p:ph type="hdr" sz="quarter"/>
          </p:nvPr>
        </p:nvSpPr>
        <p:spPr/>
        <p:txBody>
          <a:bodyPr/>
          <a:lstStyle/>
          <a:p>
            <a:r>
              <a:rPr lang="en-US" altLang="en-US"/>
              <a:t>Passover with Passion Luke 22.14</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30071580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https://external-content.duckduckgo.com/iu/?u=https%3A%2F%2Fi.pinimg.com%2Foriginals%2F0a%2F2e%2Fd2%2F0a2ed202914f085615ef1e6b5696a8fa.jpg&amp;f=1&amp;nofb=1</a:t>
            </a:r>
          </a:p>
          <a:p>
            <a:r>
              <a:rPr lang="en-US" b="0" i="0" dirty="0">
                <a:solidFill>
                  <a:srgbClr val="121212"/>
                </a:solidFill>
                <a:effectLst/>
                <a:latin typeface="PT Serif" panose="020A0603040505020204" pitchFamily="18" charset="0"/>
              </a:rPr>
              <a:t> text is largely written in an archaic proto-Canaanite script, with some letters coming from hieroglyphs.</a:t>
            </a:r>
          </a:p>
          <a:p>
            <a:r>
              <a:rPr lang="en-US" sz="1050" dirty="0"/>
              <a:t>https://www.timesofisrael.com/archaeologist-claims-to-find-oldest-hebrew-text-in-israel-including-the-name-of-god/</a:t>
            </a:r>
          </a:p>
        </p:txBody>
      </p:sp>
      <p:sp>
        <p:nvSpPr>
          <p:cNvPr id="4" name="Header Placeholder 3"/>
          <p:cNvSpPr>
            <a:spLocks noGrp="1"/>
          </p:cNvSpPr>
          <p:nvPr>
            <p:ph type="hdr" sz="quarter"/>
          </p:nvPr>
        </p:nvSpPr>
        <p:spPr/>
        <p:txBody>
          <a:bodyPr/>
          <a:lstStyle/>
          <a:p>
            <a:r>
              <a:rPr lang="en-US" altLang="en-US"/>
              <a:t>Passover with Passion Luke 22.14</a:t>
            </a:r>
          </a:p>
        </p:txBody>
      </p:sp>
      <p:sp>
        <p:nvSpPr>
          <p:cNvPr id="5" name="Date Placeholder 4"/>
          <p:cNvSpPr>
            <a:spLocks noGrp="1"/>
          </p:cNvSpPr>
          <p:nvPr>
            <p:ph type="dt" idx="1"/>
          </p:nvPr>
        </p:nvSpPr>
        <p:spPr/>
        <p:txBody>
          <a:bodyPr/>
          <a:lstStyle/>
          <a:p>
            <a:r>
              <a:rPr lang="en-US" altLang="en-US"/>
              <a:t>April 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99</a:t>
            </a:fld>
            <a:endParaRPr lang="en-US" altLang="en-US"/>
          </a:p>
        </p:txBody>
      </p:sp>
    </p:spTree>
    <p:extLst>
      <p:ext uri="{BB962C8B-B14F-4D97-AF65-F5344CB8AC3E}">
        <p14:creationId xmlns:p14="http://schemas.microsoft.com/office/powerpoint/2010/main" val="191458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9385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620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13790"/>
      </p:ext>
    </p:extLst>
  </p:cSld>
  <p:clrMap bg1="lt1" tx1="dk1" bg2="lt2" tx2="dk2" accent1="accent1" accent2="accent2" accent3="accent3" accent4="accent4" accent5="accent5" accent6="accent6" hlink="hlink" folHlink="folHlink"/>
  <p:sldLayoutIdLst>
    <p:sldLayoutId id="2147483837" r:id="rId1"/>
    <p:sldLayoutId id="2147483838"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2022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a:extLst>
              <a:ext uri="{FF2B5EF4-FFF2-40B4-BE49-F238E27FC236}">
                <a16:creationId xmlns:a16="http://schemas.microsoft.com/office/drawing/2014/main" id="{264E8C4E-C084-4E53-9078-C2C71E3F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0611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ramifications will shake debates over when the Bible was first written, literacy in early Israel, and the authenticity of the Conquest narrative. </a:t>
            </a:r>
          </a:p>
        </p:txBody>
      </p:sp>
    </p:spTree>
    <p:extLst>
      <p:ext uri="{BB962C8B-B14F-4D97-AF65-F5344CB8AC3E}">
        <p14:creationId xmlns:p14="http://schemas.microsoft.com/office/powerpoint/2010/main" val="2961491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solidFill>
                  <a:srgbClr val="FFFF99"/>
                </a:solidFill>
              </a:rPr>
              <a:t>“The truth will set you free!”</a:t>
            </a:r>
            <a:endParaRPr lang="en-US" sz="4000" dirty="0"/>
          </a:p>
        </p:txBody>
      </p:sp>
    </p:spTree>
    <p:extLst>
      <p:ext uri="{BB962C8B-B14F-4D97-AF65-F5344CB8AC3E}">
        <p14:creationId xmlns:p14="http://schemas.microsoft.com/office/powerpoint/2010/main" val="24088109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a:extLst>
              <a:ext uri="{FF2B5EF4-FFF2-40B4-BE49-F238E27FC236}">
                <a16:creationId xmlns:a16="http://schemas.microsoft.com/office/drawing/2014/main" id="{264E8C4E-C084-4E53-9078-C2C71E3F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229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Liberation Passover: </a:t>
            </a:r>
          </a:p>
          <a:p>
            <a:pPr marL="512763" indent="-512763">
              <a:buFont typeface="+mj-lt"/>
              <a:buAutoNum type="arabicPeriod"/>
            </a:pPr>
            <a:r>
              <a:rPr lang="en-US" sz="4000" dirty="0"/>
              <a:t>From </a:t>
            </a:r>
            <a:r>
              <a:rPr lang="en-US" sz="4000" dirty="0" err="1"/>
              <a:t>Khamets</a:t>
            </a:r>
            <a:endParaRPr lang="en-US" sz="4000" dirty="0"/>
          </a:p>
          <a:p>
            <a:pPr marL="512763" indent="-512763">
              <a:buFont typeface="+mj-lt"/>
              <a:buAutoNum type="arabicPeriod"/>
            </a:pPr>
            <a:r>
              <a:rPr lang="en-US" sz="4000" dirty="0"/>
              <a:t>From sin</a:t>
            </a:r>
          </a:p>
          <a:p>
            <a:pPr marL="512763" indent="-512763">
              <a:buFont typeface="+mj-lt"/>
              <a:buAutoNum type="arabicPeriod"/>
            </a:pPr>
            <a:r>
              <a:rPr lang="en-US" sz="4000" dirty="0"/>
              <a:t>From lies of the culture</a:t>
            </a:r>
          </a:p>
        </p:txBody>
      </p:sp>
    </p:spTree>
    <p:extLst>
      <p:ext uri="{BB962C8B-B14F-4D97-AF65-F5344CB8AC3E}">
        <p14:creationId xmlns:p14="http://schemas.microsoft.com/office/powerpoint/2010/main" val="12833172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1 </a:t>
            </a:r>
            <a:r>
              <a:rPr lang="en-US" sz="4000" baseline="30000" dirty="0" err="1"/>
              <a:t>Yn</a:t>
            </a:r>
            <a:r>
              <a:rPr lang="en-US" sz="4000" baseline="30000" dirty="0"/>
              <a:t> 4.18-21 </a:t>
            </a:r>
            <a:r>
              <a:rPr lang="en-US" sz="4000" dirty="0"/>
              <a:t>There is no fear in love. On the contrary, love that is mature gets rid of fear, because fear has to do with punishment; the person who keeps fearing has not been brought to maturity in regard to love. We ourselves love now because he loved us first.  </a:t>
            </a:r>
          </a:p>
        </p:txBody>
      </p:sp>
    </p:spTree>
    <p:extLst>
      <p:ext uri="{BB962C8B-B14F-4D97-AF65-F5344CB8AC3E}">
        <p14:creationId xmlns:p14="http://schemas.microsoft.com/office/powerpoint/2010/main" val="451880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1 </a:t>
            </a:r>
            <a:r>
              <a:rPr lang="en-US" sz="4000" baseline="30000" dirty="0" err="1"/>
              <a:t>Yn</a:t>
            </a:r>
            <a:r>
              <a:rPr lang="en-US" sz="4000" baseline="30000" dirty="0"/>
              <a:t> 4.18-21   </a:t>
            </a:r>
            <a:r>
              <a:rPr lang="en-US" sz="4000" dirty="0"/>
              <a:t>If anyone says, “I love God,” and hates his brother, he is a liar. For if a person does not love his brother, whom he has seen, then he cannot love God, whom he has not seen. Yes, this is the command we have from him: whoever loves God must love his brother too.</a:t>
            </a:r>
          </a:p>
        </p:txBody>
      </p:sp>
    </p:spTree>
    <p:extLst>
      <p:ext uri="{BB962C8B-B14F-4D97-AF65-F5344CB8AC3E}">
        <p14:creationId xmlns:p14="http://schemas.microsoft.com/office/powerpoint/2010/main" val="1659106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a:t>
            </a:r>
            <a:r>
              <a:rPr lang="en-US" sz="4000" baseline="30000" dirty="0" err="1"/>
              <a:t>Yn</a:t>
            </a:r>
            <a:r>
              <a:rPr lang="en-US" sz="4000" baseline="30000" dirty="0"/>
              <a:t> 4.7-10</a:t>
            </a:r>
            <a:r>
              <a:rPr lang="en-US" sz="4000" dirty="0"/>
              <a:t> Beloved friends, let us love one another; because love is from God; and everyone who loves has God as his Father and knows God. Those who do not love, do not know God; because God is love. </a:t>
            </a:r>
          </a:p>
        </p:txBody>
      </p:sp>
    </p:spTree>
    <p:extLst>
      <p:ext uri="{BB962C8B-B14F-4D97-AF65-F5344CB8AC3E}">
        <p14:creationId xmlns:p14="http://schemas.microsoft.com/office/powerpoint/2010/main" val="31206993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1 </a:t>
            </a:r>
            <a:r>
              <a:rPr lang="en-US" sz="4000" baseline="30000" dirty="0" err="1"/>
              <a:t>Yn</a:t>
            </a:r>
            <a:r>
              <a:rPr lang="en-US" sz="4000" baseline="30000" dirty="0"/>
              <a:t> 4.7-10</a:t>
            </a:r>
            <a:r>
              <a:rPr lang="en-US" sz="4000" dirty="0"/>
              <a:t> Here is how God showed his love among us: God sent his only Son into the world, so that through him we might have life. Here is what love is: not that we have loved God, but that he loved us and sent his Son to be the </a:t>
            </a:r>
            <a:r>
              <a:rPr lang="en-US" sz="4000" dirty="0" err="1"/>
              <a:t>kapparah</a:t>
            </a:r>
            <a:r>
              <a:rPr lang="en-US" sz="4000" dirty="0"/>
              <a:t>/atonement for our sins.</a:t>
            </a:r>
          </a:p>
        </p:txBody>
      </p:sp>
    </p:spTree>
    <p:extLst>
      <p:ext uri="{BB962C8B-B14F-4D97-AF65-F5344CB8AC3E}">
        <p14:creationId xmlns:p14="http://schemas.microsoft.com/office/powerpoint/2010/main" val="18281871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Mes</a:t>
            </a:r>
            <a:r>
              <a:rPr lang="en-US" sz="4000" baseline="30000" dirty="0"/>
              <a:t> Jews 2.14-15</a:t>
            </a:r>
            <a:r>
              <a:rPr lang="en-US" sz="4000" dirty="0"/>
              <a:t> Through death He might break the power of the one who had the power of death (that is, the devil) and free those who by fear of death were in bondage all their lives.</a:t>
            </a:r>
          </a:p>
        </p:txBody>
      </p:sp>
    </p:spTree>
    <p:extLst>
      <p:ext uri="{BB962C8B-B14F-4D97-AF65-F5344CB8AC3E}">
        <p14:creationId xmlns:p14="http://schemas.microsoft.com/office/powerpoint/2010/main" val="24434744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Ro 815-16</a:t>
            </a:r>
            <a:r>
              <a:rPr lang="en-US" sz="4000" dirty="0"/>
              <a:t> For you did not receive the spirit of slavery to fall again into fear; rather, you received the Spirit of adoption, by whom we cry, “Abba! Father!” The Ruach Himself bears witness with our spirit that we are children of God. </a:t>
            </a:r>
          </a:p>
        </p:txBody>
      </p:sp>
    </p:spTree>
    <p:extLst>
      <p:ext uri="{BB962C8B-B14F-4D97-AF65-F5344CB8AC3E}">
        <p14:creationId xmlns:p14="http://schemas.microsoft.com/office/powerpoint/2010/main" val="1860652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Liberation Passover: </a:t>
            </a:r>
          </a:p>
          <a:p>
            <a:pPr marL="512763" indent="-512763">
              <a:buFont typeface="+mj-lt"/>
              <a:buAutoNum type="arabicPeriod"/>
            </a:pPr>
            <a:r>
              <a:rPr lang="en-US" sz="4000" dirty="0"/>
              <a:t>From </a:t>
            </a:r>
            <a:r>
              <a:rPr lang="en-US" sz="4000" dirty="0" err="1"/>
              <a:t>Khamets</a:t>
            </a:r>
            <a:endParaRPr lang="en-US" sz="4000" dirty="0"/>
          </a:p>
          <a:p>
            <a:pPr marL="512763" indent="-512763">
              <a:buFont typeface="+mj-lt"/>
              <a:buAutoNum type="arabicPeriod"/>
            </a:pPr>
            <a:r>
              <a:rPr lang="en-US" sz="4000" dirty="0"/>
              <a:t>From sin</a:t>
            </a:r>
          </a:p>
          <a:p>
            <a:pPr marL="512763" indent="-512763">
              <a:buFont typeface="+mj-lt"/>
              <a:buAutoNum type="arabicPeriod"/>
            </a:pPr>
            <a:r>
              <a:rPr lang="en-US" sz="4000" dirty="0"/>
              <a:t>From lies of the culture</a:t>
            </a:r>
          </a:p>
        </p:txBody>
      </p:sp>
    </p:spTree>
    <p:extLst>
      <p:ext uri="{BB962C8B-B14F-4D97-AF65-F5344CB8AC3E}">
        <p14:creationId xmlns:p14="http://schemas.microsoft.com/office/powerpoint/2010/main" val="21808122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Tim. 1.7</a:t>
            </a:r>
            <a:r>
              <a:rPr lang="en-US" sz="4000" dirty="0"/>
              <a:t> For God has not given us a spirit of timidity, but of power and love and self-discipline.</a:t>
            </a:r>
          </a:p>
        </p:txBody>
      </p:sp>
    </p:spTree>
    <p:extLst>
      <p:ext uri="{BB962C8B-B14F-4D97-AF65-F5344CB8AC3E}">
        <p14:creationId xmlns:p14="http://schemas.microsoft.com/office/powerpoint/2010/main" val="38941098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8965D44D-5539-4972-B21B-9A3CB6F737AE}"/>
              </a:ext>
            </a:extLst>
          </p:cNvPr>
          <p:cNvPicPr>
            <a:picLocks noChangeAspect="1"/>
          </p:cNvPicPr>
          <p:nvPr/>
        </p:nvPicPr>
        <p:blipFill>
          <a:blip r:embed="rId3"/>
          <a:stretch>
            <a:fillRect/>
          </a:stretch>
        </p:blipFill>
        <p:spPr>
          <a:xfrm>
            <a:off x="2658233" y="0"/>
            <a:ext cx="3827534" cy="5143500"/>
          </a:xfrm>
          <a:prstGeom prst="rect">
            <a:avLst/>
          </a:prstGeom>
        </p:spPr>
      </p:pic>
    </p:spTree>
    <p:extLst>
      <p:ext uri="{BB962C8B-B14F-4D97-AF65-F5344CB8AC3E}">
        <p14:creationId xmlns:p14="http://schemas.microsoft.com/office/powerpoint/2010/main" val="15926504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820741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Liberation Passover: </a:t>
            </a:r>
          </a:p>
          <a:p>
            <a:pPr marL="512763" indent="-512763">
              <a:buFont typeface="+mj-lt"/>
              <a:buAutoNum type="arabicPeriod"/>
            </a:pPr>
            <a:r>
              <a:rPr lang="en-US" sz="4000" u="sng" dirty="0">
                <a:solidFill>
                  <a:srgbClr val="FFFF99"/>
                </a:solidFill>
              </a:rPr>
              <a:t>From </a:t>
            </a:r>
            <a:r>
              <a:rPr lang="en-US" sz="4000" u="sng" dirty="0" err="1">
                <a:solidFill>
                  <a:srgbClr val="FFFF99"/>
                </a:solidFill>
              </a:rPr>
              <a:t>Khamets</a:t>
            </a:r>
            <a:endParaRPr lang="en-US" sz="4000" u="sng" dirty="0">
              <a:solidFill>
                <a:srgbClr val="FFFF99"/>
              </a:solidFill>
            </a:endParaRPr>
          </a:p>
          <a:p>
            <a:pPr marL="512763" indent="-512763">
              <a:buFont typeface="+mj-lt"/>
              <a:buAutoNum type="arabicPeriod"/>
            </a:pPr>
            <a:r>
              <a:rPr lang="en-US" sz="4000" dirty="0"/>
              <a:t>From sin</a:t>
            </a:r>
          </a:p>
          <a:p>
            <a:pPr marL="512763" indent="-512763">
              <a:buFont typeface="+mj-lt"/>
              <a:buAutoNum type="arabicPeriod"/>
            </a:pPr>
            <a:r>
              <a:rPr lang="en-US" sz="4000" dirty="0"/>
              <a:t>From lies of the culture</a:t>
            </a:r>
          </a:p>
        </p:txBody>
      </p:sp>
    </p:spTree>
    <p:extLst>
      <p:ext uri="{BB962C8B-B14F-4D97-AF65-F5344CB8AC3E}">
        <p14:creationId xmlns:p14="http://schemas.microsoft.com/office/powerpoint/2010/main" val="297362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lnSpcReduction="10000"/>
          </a:bodyPr>
          <a:lstStyle/>
          <a:p>
            <a:pPr rtl="1"/>
            <a:r>
              <a:rPr lang="he-IL" sz="4800" b="1" dirty="0">
                <a:solidFill>
                  <a:srgbClr val="FFFF99"/>
                </a:solidFill>
                <a:latin typeface="David" panose="020E0502060401010101" pitchFamily="34" charset="-79"/>
                <a:cs typeface="David" panose="020E0502060401010101" pitchFamily="34" charset="-79"/>
              </a:rPr>
              <a:t>שְׂאֹר </a:t>
            </a:r>
            <a:r>
              <a:rPr lang="en-US" dirty="0">
                <a:solidFill>
                  <a:srgbClr val="FFFF99"/>
                </a:solidFill>
              </a:rPr>
              <a:t>leavening agents     </a:t>
            </a:r>
            <a:r>
              <a:rPr lang="en-US" i="1" dirty="0" err="1">
                <a:solidFill>
                  <a:srgbClr val="FFFF99"/>
                </a:solidFill>
              </a:rPr>
              <a:t>s’or</a:t>
            </a:r>
            <a:r>
              <a:rPr lang="he-IL" dirty="0">
                <a:solidFill>
                  <a:srgbClr val="FFFF99"/>
                </a:solidFill>
              </a:rPr>
              <a:t>  </a:t>
            </a:r>
            <a:endParaRPr lang="en-US" sz="4800" b="1" dirty="0">
              <a:solidFill>
                <a:srgbClr val="FFFF99"/>
              </a:solidFill>
              <a:latin typeface="David" panose="020E0502060401010101" pitchFamily="34" charset="-79"/>
              <a:cs typeface="David" panose="020E0502060401010101" pitchFamily="34" charset="-79"/>
            </a:endParaRPr>
          </a:p>
          <a:p>
            <a:pPr rtl="1"/>
            <a:r>
              <a:rPr lang="he-IL" sz="4800" b="1" dirty="0">
                <a:solidFill>
                  <a:srgbClr val="FFFF99"/>
                </a:solidFill>
                <a:latin typeface="David" panose="020E0502060401010101" pitchFamily="34" charset="-79"/>
                <a:cs typeface="David" panose="020E0502060401010101" pitchFamily="34" charset="-79"/>
              </a:rPr>
              <a:t>חָמֵץ </a:t>
            </a:r>
            <a:r>
              <a:rPr lang="en-US" dirty="0">
                <a:solidFill>
                  <a:srgbClr val="FFFF99"/>
                </a:solidFill>
              </a:rPr>
              <a:t>leavened food  </a:t>
            </a:r>
            <a:r>
              <a:rPr lang="en-US" i="1" dirty="0" err="1">
                <a:solidFill>
                  <a:srgbClr val="FFFF99"/>
                </a:solidFill>
              </a:rPr>
              <a:t>khametz</a:t>
            </a:r>
            <a:endParaRPr lang="en-US" i="1" dirty="0">
              <a:solidFill>
                <a:srgbClr val="FFFF99"/>
              </a:solidFill>
            </a:endParaRPr>
          </a:p>
          <a:p>
            <a:pPr algn="l" rtl="1"/>
            <a:r>
              <a:rPr lang="en-US" i="1" dirty="0" err="1"/>
              <a:t>Khametz</a:t>
            </a:r>
            <a:r>
              <a:rPr lang="en-US" dirty="0"/>
              <a:t> is a product that is both made from </a:t>
            </a:r>
            <a:r>
              <a:rPr lang="en-US" dirty="0">
                <a:solidFill>
                  <a:srgbClr val="FFFF99"/>
                </a:solidFill>
              </a:rPr>
              <a:t>one of five types of grain </a:t>
            </a:r>
            <a:r>
              <a:rPr lang="en-US" dirty="0"/>
              <a:t>and has been combined with water and left to stand raw for longer than eighteen minutes and </a:t>
            </a:r>
            <a:r>
              <a:rPr lang="en-US" dirty="0">
                <a:solidFill>
                  <a:srgbClr val="FFFF99"/>
                </a:solidFill>
              </a:rPr>
              <a:t>becomes leavened</a:t>
            </a:r>
            <a:r>
              <a:rPr lang="en-US" dirty="0"/>
              <a:t>.</a:t>
            </a:r>
            <a:endParaRPr lang="en-US" sz="4800" b="1" i="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54378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r" rtl="1"/>
            <a:r>
              <a:rPr lang="he-IL" b="1" dirty="0">
                <a:latin typeface="David" panose="020E0502060401010101" pitchFamily="34" charset="-79"/>
                <a:cs typeface="David" panose="020E0502060401010101" pitchFamily="34" charset="-79"/>
              </a:rPr>
              <a:t>חִטָּה </a:t>
            </a:r>
            <a:r>
              <a:rPr lang="en-US" i="1" dirty="0">
                <a:cs typeface="David" panose="020E0502060401010101" pitchFamily="34" charset="-79"/>
              </a:rPr>
              <a:t> </a:t>
            </a:r>
            <a:r>
              <a:rPr lang="en-US" dirty="0">
                <a:cs typeface="David" panose="020E0502060401010101" pitchFamily="34" charset="-79"/>
              </a:rPr>
              <a:t>Wheat                </a:t>
            </a:r>
            <a:r>
              <a:rPr lang="en-US" b="1" i="1" dirty="0" err="1">
                <a:cs typeface="David" panose="020E0502060401010101" pitchFamily="34" charset="-79"/>
              </a:rPr>
              <a:t>Ḥ</a:t>
            </a:r>
            <a:r>
              <a:rPr lang="en-US" i="1" dirty="0" err="1">
                <a:cs typeface="David" panose="020E0502060401010101" pitchFamily="34" charset="-79"/>
              </a:rPr>
              <a:t>ittah</a:t>
            </a:r>
            <a:r>
              <a:rPr lang="en-US" b="1" dirty="0">
                <a:latin typeface="David" panose="020E0502060401010101" pitchFamily="34" charset="-79"/>
                <a:cs typeface="David" panose="020E0502060401010101" pitchFamily="34" charset="-79"/>
              </a:rPr>
              <a:t>                 </a:t>
            </a:r>
            <a:endParaRPr lang="en-US" dirty="0">
              <a:latin typeface="David" panose="020E0502060401010101" pitchFamily="34" charset="-79"/>
              <a:cs typeface="David" panose="020E0502060401010101" pitchFamily="34" charset="-79"/>
            </a:endParaRPr>
          </a:p>
          <a:p>
            <a:pPr algn="r" rtl="1"/>
            <a:r>
              <a:rPr lang="he-IL" b="1" dirty="0">
                <a:latin typeface="David" panose="020E0502060401010101" pitchFamily="34" charset="-79"/>
                <a:cs typeface="David" panose="020E0502060401010101" pitchFamily="34" charset="-79"/>
              </a:rPr>
              <a:t>כֻּסְמִין </a:t>
            </a:r>
            <a:r>
              <a:rPr lang="en-US" dirty="0">
                <a:cs typeface="David" panose="020E0502060401010101" pitchFamily="34" charset="-79"/>
              </a:rPr>
              <a:t>Spelt            </a:t>
            </a:r>
            <a:r>
              <a:rPr lang="en-US" i="1" dirty="0">
                <a:cs typeface="David" panose="020E0502060401010101" pitchFamily="34" charset="-79"/>
              </a:rPr>
              <a:t>      </a:t>
            </a:r>
            <a:r>
              <a:rPr lang="en-US" i="1" dirty="0" err="1">
                <a:cs typeface="David" panose="020E0502060401010101" pitchFamily="34" charset="-79"/>
              </a:rPr>
              <a:t>Kusmin</a:t>
            </a:r>
            <a:r>
              <a:rPr lang="en-US" b="1" dirty="0">
                <a:latin typeface="David" panose="020E0502060401010101" pitchFamily="34" charset="-79"/>
                <a:cs typeface="David" panose="020E0502060401010101" pitchFamily="34" charset="-79"/>
              </a:rPr>
              <a:t>           </a:t>
            </a:r>
          </a:p>
          <a:p>
            <a:pPr algn="r" rtl="1"/>
            <a:r>
              <a:rPr lang="he-IL" b="1" dirty="0">
                <a:latin typeface="David" panose="020E0502060401010101" pitchFamily="34" charset="-79"/>
                <a:cs typeface="David" panose="020E0502060401010101" pitchFamily="34" charset="-79"/>
              </a:rPr>
              <a:t>שְׂעוֹרָה</a:t>
            </a:r>
            <a:r>
              <a:rPr lang="en-US" b="1" dirty="0">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 </a:t>
            </a:r>
            <a:r>
              <a:rPr lang="en-US" dirty="0">
                <a:cs typeface="David" panose="020E0502060401010101" pitchFamily="34" charset="-79"/>
              </a:rPr>
              <a:t>barley</a:t>
            </a:r>
            <a:r>
              <a:rPr lang="en-US" i="1" dirty="0">
                <a:cs typeface="David" panose="020E0502060401010101" pitchFamily="34" charset="-79"/>
              </a:rPr>
              <a:t>              </a:t>
            </a:r>
            <a:r>
              <a:rPr lang="en-US" i="1" dirty="0" err="1">
                <a:cs typeface="David" panose="020E0502060401010101" pitchFamily="34" charset="-79"/>
              </a:rPr>
              <a:t>Se’orah</a:t>
            </a:r>
            <a:r>
              <a:rPr lang="en-US" b="1" dirty="0">
                <a:latin typeface="David" panose="020E0502060401010101" pitchFamily="34" charset="-79"/>
                <a:cs typeface="David" panose="020E0502060401010101" pitchFamily="34" charset="-79"/>
              </a:rPr>
              <a:t>         </a:t>
            </a:r>
          </a:p>
          <a:p>
            <a:pPr algn="r" rtl="1"/>
            <a:r>
              <a:rPr lang="he-IL" b="1" dirty="0">
                <a:latin typeface="David" panose="020E0502060401010101" pitchFamily="34" charset="-79"/>
                <a:cs typeface="David" panose="020E0502060401010101" pitchFamily="34" charset="-79"/>
              </a:rPr>
              <a:t>שִׁבֹּלֶת שׁוּעָל </a:t>
            </a:r>
            <a:r>
              <a:rPr lang="en-US" dirty="0">
                <a:cs typeface="David" panose="020E0502060401010101" pitchFamily="34" charset="-79"/>
              </a:rPr>
              <a:t>oats </a:t>
            </a:r>
            <a:r>
              <a:rPr lang="en-US" i="1" dirty="0">
                <a:cs typeface="David" panose="020E0502060401010101" pitchFamily="34" charset="-79"/>
              </a:rPr>
              <a:t>   </a:t>
            </a:r>
            <a:r>
              <a:rPr lang="en-US" i="1" dirty="0" err="1">
                <a:cs typeface="David" panose="020E0502060401010101" pitchFamily="34" charset="-79"/>
              </a:rPr>
              <a:t>Shibbolet</a:t>
            </a:r>
            <a:r>
              <a:rPr lang="en-US" i="1" dirty="0">
                <a:cs typeface="David" panose="020E0502060401010101" pitchFamily="34" charset="-79"/>
              </a:rPr>
              <a:t> </a:t>
            </a:r>
            <a:r>
              <a:rPr lang="en-US" i="1" dirty="0" err="1">
                <a:cs typeface="David" panose="020E0502060401010101" pitchFamily="34" charset="-79"/>
              </a:rPr>
              <a:t>shual</a:t>
            </a:r>
            <a:r>
              <a:rPr lang="en-US" b="1" dirty="0">
                <a:latin typeface="David" panose="020E0502060401010101" pitchFamily="34" charset="-79"/>
                <a:cs typeface="David" panose="020E0502060401010101" pitchFamily="34" charset="-79"/>
              </a:rPr>
              <a:t>  </a:t>
            </a:r>
          </a:p>
          <a:p>
            <a:pPr algn="r" rtl="1"/>
            <a:r>
              <a:rPr lang="he-IL" b="1" dirty="0">
                <a:latin typeface="David" panose="020E0502060401010101" pitchFamily="34" charset="-79"/>
                <a:cs typeface="David" panose="020E0502060401010101" pitchFamily="34" charset="-79"/>
              </a:rPr>
              <a:t>שִׁיפוֹן </a:t>
            </a:r>
            <a:r>
              <a:rPr lang="en-US" dirty="0">
                <a:latin typeface="Arial Rounded MT Bold" panose="020F0704030504030204" pitchFamily="34" charset="0"/>
                <a:cs typeface="David" panose="020E0502060401010101" pitchFamily="34" charset="-79"/>
              </a:rPr>
              <a:t>rye </a:t>
            </a:r>
            <a:r>
              <a:rPr lang="en-US" i="1" dirty="0">
                <a:latin typeface="Arial Rounded MT Bold" panose="020F0704030504030204" pitchFamily="34" charset="0"/>
                <a:cs typeface="David" panose="020E0502060401010101" pitchFamily="34" charset="-79"/>
              </a:rPr>
              <a:t>               </a:t>
            </a:r>
            <a:r>
              <a:rPr lang="en-US" i="1" dirty="0" err="1">
                <a:latin typeface="Arial Rounded MT Bold" panose="020F0704030504030204" pitchFamily="34" charset="0"/>
                <a:cs typeface="David" panose="020E0502060401010101" pitchFamily="34" charset="-79"/>
              </a:rPr>
              <a:t>sheefon</a:t>
            </a:r>
            <a:r>
              <a:rPr lang="en-US" i="1" dirty="0">
                <a:latin typeface="Arial Rounded MT Bold" panose="020F0704030504030204" pitchFamily="34" charset="0"/>
                <a:cs typeface="David" panose="020E0502060401010101" pitchFamily="34" charset="-79"/>
              </a:rPr>
              <a:t>               </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86528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dirty="0"/>
              <a:t>Leavening agents, such as yeast or baking soda, are not themselves </a:t>
            </a:r>
            <a:r>
              <a:rPr lang="en-US" dirty="0" err="1"/>
              <a:t>khametz</a:t>
            </a:r>
            <a:r>
              <a:rPr lang="en-US" dirty="0"/>
              <a:t>. Rather, </a:t>
            </a:r>
            <a:r>
              <a:rPr lang="en-US" dirty="0">
                <a:solidFill>
                  <a:srgbClr val="FFFF99"/>
                </a:solidFill>
              </a:rPr>
              <a:t>it is the five fermented grains. </a:t>
            </a:r>
            <a:r>
              <a:rPr lang="en-US" dirty="0"/>
              <a:t>Thus yeast may be used in making </a:t>
            </a:r>
            <a:r>
              <a:rPr lang="en-US" dirty="0">
                <a:solidFill>
                  <a:srgbClr val="FFFF99"/>
                </a:solidFill>
              </a:rPr>
              <a:t>wine, and kefir.</a:t>
            </a:r>
            <a:endParaRPr lang="en-US" dirty="0"/>
          </a:p>
        </p:txBody>
      </p:sp>
    </p:spTree>
    <p:extLst>
      <p:ext uri="{BB962C8B-B14F-4D97-AF65-F5344CB8AC3E}">
        <p14:creationId xmlns:p14="http://schemas.microsoft.com/office/powerpoint/2010/main" val="3148004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dirty="0"/>
              <a:t>So it’s a practice in observant Jewish homes to do a THOROUGH Spring cleaning!  Get ALL the </a:t>
            </a:r>
            <a:r>
              <a:rPr lang="en-US" dirty="0" err="1"/>
              <a:t>khametz</a:t>
            </a:r>
            <a:r>
              <a:rPr lang="en-US" dirty="0"/>
              <a:t> out of every corner.  </a:t>
            </a:r>
          </a:p>
          <a:p>
            <a:pPr algn="l"/>
            <a:r>
              <a:rPr lang="en-US" dirty="0"/>
              <a:t>Burn the crumbs</a:t>
            </a:r>
          </a:p>
          <a:p>
            <a:pPr algn="l"/>
            <a:r>
              <a:rPr lang="en-US" dirty="0"/>
              <a:t>And then a prayer of covering.</a:t>
            </a:r>
          </a:p>
        </p:txBody>
      </p:sp>
    </p:spTree>
    <p:extLst>
      <p:ext uri="{BB962C8B-B14F-4D97-AF65-F5344CB8AC3E}">
        <p14:creationId xmlns:p14="http://schemas.microsoft.com/office/powerpoint/2010/main" val="1519182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0342AACC-B840-4BA0-A113-5ECB0F08F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79208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E8B69CA-F9DC-4164-813F-4DD0C7700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312300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6D1093E7-4BD6-486D-8BA6-14EC9EE9F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
            <a:ext cx="8207770"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6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A rabbi, lawyer and doctor all go moose hunting.  After 4 days of seeing nothing, on the 5</a:t>
            </a:r>
            <a:r>
              <a:rPr lang="en-US" sz="4000" baseline="30000" dirty="0"/>
              <a:t>th</a:t>
            </a:r>
            <a:r>
              <a:rPr lang="en-US" sz="4000" dirty="0"/>
              <a:t> day the all three crest a hill and see a prize bull moose.  The rabbi and the lawyer fire at the same time and the moose drops.  The rabbi exclaims, "I got it."</a:t>
            </a:r>
          </a:p>
        </p:txBody>
      </p:sp>
    </p:spTree>
    <p:extLst>
      <p:ext uri="{BB962C8B-B14F-4D97-AF65-F5344CB8AC3E}">
        <p14:creationId xmlns:p14="http://schemas.microsoft.com/office/powerpoint/2010/main" val="2422269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dirty="0"/>
              <a:t> </a:t>
            </a:r>
          </a:p>
        </p:txBody>
      </p:sp>
      <p:pic>
        <p:nvPicPr>
          <p:cNvPr id="3074" name="Picture 2" descr="Related image">
            <a:extLst>
              <a:ext uri="{FF2B5EF4-FFF2-40B4-BE49-F238E27FC236}">
                <a16:creationId xmlns:a16="http://schemas.microsoft.com/office/drawing/2014/main" id="{F0B8EB07-B5C2-452D-8F12-D35B9D032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57150"/>
            <a:ext cx="6781799" cy="508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721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dirty="0"/>
              <a:t> </a:t>
            </a:r>
          </a:p>
        </p:txBody>
      </p:sp>
      <p:pic>
        <p:nvPicPr>
          <p:cNvPr id="2050" name="Picture 2" descr="Tips for Easier Passover Cleaning (15-Minute Mommy Peptalk ...">
            <a:extLst>
              <a:ext uri="{FF2B5EF4-FFF2-40B4-BE49-F238E27FC236}">
                <a16:creationId xmlns:a16="http://schemas.microsoft.com/office/drawing/2014/main" id="{3EB21E81-F762-4D6A-A58D-D3E83CD57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548"/>
            <a:ext cx="7239000" cy="513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77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a:p>
            <a:pPr marL="0" indent="0" algn="ctr">
              <a:buNone/>
            </a:pPr>
            <a:r>
              <a:rPr lang="en-US" sz="4000" dirty="0"/>
              <a:t>What is the motivation and meaning for believers in the Messiah Yeshua?</a:t>
            </a:r>
          </a:p>
        </p:txBody>
      </p:sp>
    </p:spTree>
    <p:extLst>
      <p:ext uri="{BB962C8B-B14F-4D97-AF65-F5344CB8AC3E}">
        <p14:creationId xmlns:p14="http://schemas.microsoft.com/office/powerpoint/2010/main" val="95065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a:extLst>
              <a:ext uri="{FF2B5EF4-FFF2-40B4-BE49-F238E27FC236}">
                <a16:creationId xmlns:a16="http://schemas.microsoft.com/office/drawing/2014/main" id="{264E8C4E-C084-4E53-9078-C2C71E3F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03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Liberation Passover: </a:t>
            </a:r>
          </a:p>
          <a:p>
            <a:pPr marL="512763" indent="-512763">
              <a:buFont typeface="+mj-lt"/>
              <a:buAutoNum type="arabicPeriod"/>
            </a:pPr>
            <a:r>
              <a:rPr lang="en-US" sz="4000" dirty="0"/>
              <a:t>From </a:t>
            </a:r>
            <a:r>
              <a:rPr lang="en-US" sz="4000" dirty="0" err="1"/>
              <a:t>Khamets</a:t>
            </a:r>
            <a:endParaRPr lang="en-US" sz="4000" dirty="0"/>
          </a:p>
          <a:p>
            <a:pPr marL="512763" indent="-512763">
              <a:buFont typeface="+mj-lt"/>
              <a:buAutoNum type="arabicPeriod"/>
            </a:pPr>
            <a:r>
              <a:rPr lang="en-US" sz="4000" u="sng" dirty="0">
                <a:solidFill>
                  <a:srgbClr val="FFFF99"/>
                </a:solidFill>
              </a:rPr>
              <a:t>From sin</a:t>
            </a:r>
          </a:p>
          <a:p>
            <a:pPr marL="512763" indent="-512763">
              <a:buFont typeface="+mj-lt"/>
              <a:buAutoNum type="arabicPeriod"/>
            </a:pPr>
            <a:r>
              <a:rPr lang="en-US" sz="4000" dirty="0"/>
              <a:t>From lies of the culture</a:t>
            </a:r>
          </a:p>
        </p:txBody>
      </p:sp>
    </p:spTree>
    <p:extLst>
      <p:ext uri="{BB962C8B-B14F-4D97-AF65-F5344CB8AC3E}">
        <p14:creationId xmlns:p14="http://schemas.microsoft.com/office/powerpoint/2010/main" val="2277308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1 Cor 5.6-8  </a:t>
            </a:r>
            <a:r>
              <a:rPr lang="en-US" sz="4000" dirty="0"/>
              <a:t>Your boasting is no good. Don’t you know that a little hametz [yeast] leavens the whole batch of dough? Get rid of the old hametz, so you may be a new batch, just as you are unleavened — for Messiah, our Passover Lamb, has been sacrificed. </a:t>
            </a:r>
          </a:p>
        </p:txBody>
      </p:sp>
    </p:spTree>
    <p:extLst>
      <p:ext uri="{BB962C8B-B14F-4D97-AF65-F5344CB8AC3E}">
        <p14:creationId xmlns:p14="http://schemas.microsoft.com/office/powerpoint/2010/main" val="3573569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Cor 5.6-8  </a:t>
            </a:r>
            <a:r>
              <a:rPr lang="en-US" sz="4000" dirty="0"/>
              <a:t>Therefore </a:t>
            </a:r>
            <a:r>
              <a:rPr lang="en-US" sz="4000" u="sng" dirty="0">
                <a:solidFill>
                  <a:srgbClr val="FFFF99"/>
                </a:solidFill>
              </a:rPr>
              <a:t>let us celebrate the feast</a:t>
            </a:r>
            <a:r>
              <a:rPr lang="en-US" sz="4000" dirty="0"/>
              <a:t> not with old hametz, the hametz of malice and wickedness, but with unleavened bread—the matzah of sincerity and truth.</a:t>
            </a:r>
          </a:p>
        </p:txBody>
      </p:sp>
    </p:spTree>
    <p:extLst>
      <p:ext uri="{BB962C8B-B14F-4D97-AF65-F5344CB8AC3E}">
        <p14:creationId xmlns:p14="http://schemas.microsoft.com/office/powerpoint/2010/main" val="3655483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Who was this written to ?</a:t>
            </a:r>
          </a:p>
        </p:txBody>
      </p:sp>
    </p:spTree>
    <p:extLst>
      <p:ext uri="{BB962C8B-B14F-4D97-AF65-F5344CB8AC3E}">
        <p14:creationId xmlns:p14="http://schemas.microsoft.com/office/powerpoint/2010/main" val="4131582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B0B8D6E6-3FC9-48B5-9326-345FF6711620}"/>
              </a:ext>
            </a:extLst>
          </p:cNvPr>
          <p:cNvPicPr>
            <a:picLocks noChangeAspect="1"/>
          </p:cNvPicPr>
          <p:nvPr/>
        </p:nvPicPr>
        <p:blipFill>
          <a:blip r:embed="rId3"/>
          <a:stretch>
            <a:fillRect/>
          </a:stretch>
        </p:blipFill>
        <p:spPr>
          <a:xfrm>
            <a:off x="352248" y="0"/>
            <a:ext cx="8439504" cy="5143500"/>
          </a:xfrm>
          <a:prstGeom prst="rect">
            <a:avLst/>
          </a:prstGeom>
        </p:spPr>
      </p:pic>
      <p:cxnSp>
        <p:nvCxnSpPr>
          <p:cNvPr id="6" name="Straight Arrow Connector 5">
            <a:extLst>
              <a:ext uri="{FF2B5EF4-FFF2-40B4-BE49-F238E27FC236}">
                <a16:creationId xmlns:a16="http://schemas.microsoft.com/office/drawing/2014/main" id="{7169EC9B-E5E8-497D-95FB-DE9881913667}"/>
              </a:ext>
            </a:extLst>
          </p:cNvPr>
          <p:cNvCxnSpPr/>
          <p:nvPr/>
        </p:nvCxnSpPr>
        <p:spPr bwMode="auto">
          <a:xfrm flipH="1">
            <a:off x="3962400" y="361950"/>
            <a:ext cx="533400" cy="25908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95401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514CAB30-622F-42DE-9E5C-D0002F247172}"/>
              </a:ext>
            </a:extLst>
          </p:cNvPr>
          <p:cNvPicPr>
            <a:picLocks noChangeAspect="1"/>
          </p:cNvPicPr>
          <p:nvPr/>
        </p:nvPicPr>
        <p:blipFill>
          <a:blip r:embed="rId3"/>
          <a:stretch>
            <a:fillRect/>
          </a:stretch>
        </p:blipFill>
        <p:spPr>
          <a:xfrm>
            <a:off x="604284" y="42509"/>
            <a:ext cx="7935432" cy="5058481"/>
          </a:xfrm>
          <a:prstGeom prst="rect">
            <a:avLst/>
          </a:prstGeom>
        </p:spPr>
      </p:pic>
      <p:cxnSp>
        <p:nvCxnSpPr>
          <p:cNvPr id="6" name="Straight Arrow Connector 5">
            <a:extLst>
              <a:ext uri="{FF2B5EF4-FFF2-40B4-BE49-F238E27FC236}">
                <a16:creationId xmlns:a16="http://schemas.microsoft.com/office/drawing/2014/main" id="{9B37358A-2C6E-4054-8192-60D40EB72E9F}"/>
              </a:ext>
            </a:extLst>
          </p:cNvPr>
          <p:cNvCxnSpPr/>
          <p:nvPr/>
        </p:nvCxnSpPr>
        <p:spPr bwMode="auto">
          <a:xfrm>
            <a:off x="4724400" y="285749"/>
            <a:ext cx="0" cy="2743201"/>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5797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Lawyer says, "No I got it." as they begin to argue, the doctor says, OK I can tell you who got it if I examine the moose.  After a short examination the doctor says, “The Rabbi got it."</a:t>
            </a:r>
          </a:p>
        </p:txBody>
      </p:sp>
    </p:spTree>
    <p:extLst>
      <p:ext uri="{BB962C8B-B14F-4D97-AF65-F5344CB8AC3E}">
        <p14:creationId xmlns:p14="http://schemas.microsoft.com/office/powerpoint/2010/main" val="2141648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Cor 5.6-8  </a:t>
            </a:r>
            <a:r>
              <a:rPr lang="en-US" sz="4000" dirty="0"/>
              <a:t>Therefore </a:t>
            </a:r>
            <a:r>
              <a:rPr lang="en-US" sz="4000" u="sng" dirty="0">
                <a:solidFill>
                  <a:srgbClr val="FFFF99"/>
                </a:solidFill>
              </a:rPr>
              <a:t>let us celebrate the feast.</a:t>
            </a:r>
            <a:endParaRPr lang="en-US" sz="4000" dirty="0"/>
          </a:p>
        </p:txBody>
      </p:sp>
    </p:spTree>
    <p:extLst>
      <p:ext uri="{BB962C8B-B14F-4D97-AF65-F5344CB8AC3E}">
        <p14:creationId xmlns:p14="http://schemas.microsoft.com/office/powerpoint/2010/main" val="637146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79DB5AF9-5765-4BE5-A238-5C6D491F1A62}"/>
              </a:ext>
            </a:extLst>
          </p:cNvPr>
          <p:cNvPicPr>
            <a:picLocks noChangeAspect="1"/>
          </p:cNvPicPr>
          <p:nvPr/>
        </p:nvPicPr>
        <p:blipFill>
          <a:blip r:embed="rId3"/>
          <a:stretch>
            <a:fillRect/>
          </a:stretch>
        </p:blipFill>
        <p:spPr>
          <a:xfrm>
            <a:off x="165987" y="0"/>
            <a:ext cx="8812026" cy="5143500"/>
          </a:xfrm>
          <a:prstGeom prst="rect">
            <a:avLst/>
          </a:prstGeom>
        </p:spPr>
      </p:pic>
    </p:spTree>
    <p:extLst>
      <p:ext uri="{BB962C8B-B14F-4D97-AF65-F5344CB8AC3E}">
        <p14:creationId xmlns:p14="http://schemas.microsoft.com/office/powerpoint/2010/main" val="3784043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6" name="Picture 5">
            <a:extLst>
              <a:ext uri="{FF2B5EF4-FFF2-40B4-BE49-F238E27FC236}">
                <a16:creationId xmlns:a16="http://schemas.microsoft.com/office/drawing/2014/main" id="{4E7E785D-20D7-4C0A-99C0-28E3ED5DCC65}"/>
              </a:ext>
            </a:extLst>
          </p:cNvPr>
          <p:cNvPicPr>
            <a:picLocks noChangeAspect="1"/>
          </p:cNvPicPr>
          <p:nvPr/>
        </p:nvPicPr>
        <p:blipFill>
          <a:blip r:embed="rId3"/>
          <a:stretch>
            <a:fillRect/>
          </a:stretch>
        </p:blipFill>
        <p:spPr>
          <a:xfrm>
            <a:off x="18738" y="0"/>
            <a:ext cx="9106524" cy="5143500"/>
          </a:xfrm>
          <a:prstGeom prst="rect">
            <a:avLst/>
          </a:prstGeom>
        </p:spPr>
      </p:pic>
    </p:spTree>
    <p:extLst>
      <p:ext uri="{BB962C8B-B14F-4D97-AF65-F5344CB8AC3E}">
        <p14:creationId xmlns:p14="http://schemas.microsoft.com/office/powerpoint/2010/main" val="4238417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0E21F749-86F4-4917-85CC-9C05AAA0D414}"/>
              </a:ext>
            </a:extLst>
          </p:cNvPr>
          <p:cNvPicPr>
            <a:picLocks noChangeAspect="1"/>
          </p:cNvPicPr>
          <p:nvPr/>
        </p:nvPicPr>
        <p:blipFill>
          <a:blip r:embed="rId3"/>
          <a:stretch>
            <a:fillRect/>
          </a:stretch>
        </p:blipFill>
        <p:spPr>
          <a:xfrm>
            <a:off x="194163" y="0"/>
            <a:ext cx="8755674" cy="5143500"/>
          </a:xfrm>
          <a:prstGeom prst="rect">
            <a:avLst/>
          </a:prstGeom>
        </p:spPr>
      </p:pic>
    </p:spTree>
    <p:extLst>
      <p:ext uri="{BB962C8B-B14F-4D97-AF65-F5344CB8AC3E}">
        <p14:creationId xmlns:p14="http://schemas.microsoft.com/office/powerpoint/2010/main" val="1807797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Themes of Passover in this clip?</a:t>
            </a:r>
          </a:p>
          <a:p>
            <a:pPr marL="457200" indent="-457200">
              <a:buFont typeface="+mj-lt"/>
              <a:buAutoNum type="arabicPeriod"/>
            </a:pPr>
            <a:r>
              <a:rPr lang="en-US" sz="4000" dirty="0"/>
              <a:t>Freedom from slavery for Israel</a:t>
            </a:r>
          </a:p>
          <a:p>
            <a:pPr marL="457200" indent="-457200">
              <a:buFont typeface="+mj-lt"/>
              <a:buAutoNum type="arabicPeriod"/>
            </a:pPr>
            <a:r>
              <a:rPr lang="en-US" sz="4000" dirty="0"/>
              <a:t>Not just freedom for Jews.</a:t>
            </a:r>
          </a:p>
          <a:p>
            <a:pPr marL="457200" indent="-457200">
              <a:buFont typeface="+mj-lt"/>
              <a:buAutoNum type="arabicPeriod"/>
            </a:pPr>
            <a:r>
              <a:rPr lang="en-US" sz="4000" dirty="0"/>
              <a:t>A theme of freedom, exemplified in Harriet Tubman, the Black Moshe.</a:t>
            </a:r>
          </a:p>
          <a:p>
            <a:pPr marL="742950" indent="-742950">
              <a:buFont typeface="+mj-lt"/>
              <a:buAutoNum type="arabicPeriod"/>
            </a:pPr>
            <a:endParaRPr lang="en-US" sz="4000" dirty="0"/>
          </a:p>
        </p:txBody>
      </p:sp>
    </p:spTree>
    <p:extLst>
      <p:ext uri="{BB962C8B-B14F-4D97-AF65-F5344CB8AC3E}">
        <p14:creationId xmlns:p14="http://schemas.microsoft.com/office/powerpoint/2010/main" val="116831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57426" y="1243017"/>
            <a:ext cx="4629150" cy="27753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dirty="0"/>
              <a:t> </a:t>
            </a:r>
          </a:p>
        </p:txBody>
      </p:sp>
      <p:pic>
        <p:nvPicPr>
          <p:cNvPr id="1026" name="Picture 2">
            <a:extLst>
              <a:ext uri="{FF2B5EF4-FFF2-40B4-BE49-F238E27FC236}">
                <a16:creationId xmlns:a16="http://schemas.microsoft.com/office/drawing/2014/main" id="{5610B374-5A4E-4629-AE72-1450FAECA1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9" y="361950"/>
            <a:ext cx="9018591"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11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799" y="180974"/>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descr="Harriet Tubman">
            <a:extLst>
              <a:ext uri="{FF2B5EF4-FFF2-40B4-BE49-F238E27FC236}">
                <a16:creationId xmlns:a16="http://schemas.microsoft.com/office/drawing/2014/main" id="{3E91EFA4-EBD9-4139-BEF3-1400D7A71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614" y="0"/>
            <a:ext cx="452772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A83A7E-0C04-4876-BDFE-8693F7A823C0}"/>
              </a:ext>
            </a:extLst>
          </p:cNvPr>
          <p:cNvPicPr>
            <a:picLocks noChangeAspect="1"/>
          </p:cNvPicPr>
          <p:nvPr/>
        </p:nvPicPr>
        <p:blipFill rotWithShape="1">
          <a:blip r:embed="rId4"/>
          <a:srcRect r="13026"/>
          <a:stretch/>
        </p:blipFill>
        <p:spPr>
          <a:xfrm>
            <a:off x="1" y="19828"/>
            <a:ext cx="4585842" cy="3923522"/>
          </a:xfrm>
          <a:prstGeom prst="rect">
            <a:avLst/>
          </a:prstGeom>
        </p:spPr>
      </p:pic>
      <p:sp>
        <p:nvSpPr>
          <p:cNvPr id="5" name="TextBox 4">
            <a:extLst>
              <a:ext uri="{FF2B5EF4-FFF2-40B4-BE49-F238E27FC236}">
                <a16:creationId xmlns:a16="http://schemas.microsoft.com/office/drawing/2014/main" id="{03980D25-84CB-486D-B900-6C8B44FD6D4C}"/>
              </a:ext>
            </a:extLst>
          </p:cNvPr>
          <p:cNvSpPr txBox="1"/>
          <p:nvPr/>
        </p:nvSpPr>
        <p:spPr>
          <a:xfrm>
            <a:off x="762000" y="4104496"/>
            <a:ext cx="2792752" cy="707886"/>
          </a:xfrm>
          <a:prstGeom prst="rect">
            <a:avLst/>
          </a:prstGeom>
          <a:noFill/>
        </p:spPr>
        <p:txBody>
          <a:bodyPr wrap="none" rtlCol="0">
            <a:spAutoFit/>
          </a:bodyPr>
          <a:lstStyle/>
          <a:p>
            <a:r>
              <a:rPr lang="en-US" dirty="0"/>
              <a:t>1822-1913</a:t>
            </a:r>
          </a:p>
        </p:txBody>
      </p:sp>
    </p:spTree>
    <p:extLst>
      <p:ext uri="{BB962C8B-B14F-4D97-AF65-F5344CB8AC3E}">
        <p14:creationId xmlns:p14="http://schemas.microsoft.com/office/powerpoint/2010/main" val="4031077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She started work as a housemaid when she was five, enduring whippings and even starvation. As a teenager, during a trip to a dry goods store, she happened to be nearby as an overseer was trying to capture an enslaved person that had left his labor camp without permission. </a:t>
            </a:r>
          </a:p>
        </p:txBody>
      </p:sp>
    </p:spTree>
    <p:extLst>
      <p:ext uri="{BB962C8B-B14F-4D97-AF65-F5344CB8AC3E}">
        <p14:creationId xmlns:p14="http://schemas.microsoft.com/office/powerpoint/2010/main" val="801955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man threw a two-pound weight at the runaway and hit Harriet instead. Part of her skull was crushed, and her very life hung in the balance for days.</a:t>
            </a:r>
          </a:p>
          <a:p>
            <a:pPr marL="0" indent="0">
              <a:buNone/>
            </a:pPr>
            <a:endParaRPr lang="en-US" sz="4000" dirty="0"/>
          </a:p>
        </p:txBody>
      </p:sp>
    </p:spTree>
    <p:extLst>
      <p:ext uri="{BB962C8B-B14F-4D97-AF65-F5344CB8AC3E}">
        <p14:creationId xmlns:p14="http://schemas.microsoft.com/office/powerpoint/2010/main" val="1088808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Bleeding and unconscious, she was carried back to her owner’s house and laid on the seat of a loom, where she remained without medical care for two days.</a:t>
            </a:r>
          </a:p>
        </p:txBody>
      </p:sp>
    </p:spTree>
    <p:extLst>
      <p:ext uri="{BB962C8B-B14F-4D97-AF65-F5344CB8AC3E}">
        <p14:creationId xmlns:p14="http://schemas.microsoft.com/office/powerpoint/2010/main" val="2072058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lawyer wants to know what evidence the doctor used to determine that the </a:t>
            </a:r>
            <a:r>
              <a:rPr lang="en-US" sz="4000" u="sng" dirty="0"/>
              <a:t>rabbi</a:t>
            </a:r>
            <a:r>
              <a:rPr lang="en-US" sz="4000" dirty="0"/>
              <a:t> got the moose.  </a:t>
            </a:r>
          </a:p>
        </p:txBody>
      </p:sp>
    </p:spTree>
    <p:extLst>
      <p:ext uri="{BB962C8B-B14F-4D97-AF65-F5344CB8AC3E}">
        <p14:creationId xmlns:p14="http://schemas.microsoft.com/office/powerpoint/2010/main" val="3665409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Then she was sent back into the fields to work. As she bent over the crops, blood and sweat rolled down her face until she couldn’t see and could work no more.</a:t>
            </a:r>
          </a:p>
        </p:txBody>
      </p:sp>
    </p:spTree>
    <p:extLst>
      <p:ext uri="{BB962C8B-B14F-4D97-AF65-F5344CB8AC3E}">
        <p14:creationId xmlns:p14="http://schemas.microsoft.com/office/powerpoint/2010/main" val="4180373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Tubman began having seizures in the weeks and months that followed her injury and she would fall asleep at irregular times without warning. Her slave master recognized her diminished capacity and tried unsuccessfully to sell her.</a:t>
            </a:r>
          </a:p>
        </p:txBody>
      </p:sp>
    </p:spTree>
    <p:extLst>
      <p:ext uri="{BB962C8B-B14F-4D97-AF65-F5344CB8AC3E}">
        <p14:creationId xmlns:p14="http://schemas.microsoft.com/office/powerpoint/2010/main" val="1869374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She may have suffered from temporal lobe epilepsy as a result of the damage to her skull, which stayed with Tubman the rest of her life.</a:t>
            </a:r>
          </a:p>
        </p:txBody>
      </p:sp>
    </p:spTree>
    <p:extLst>
      <p:ext uri="{BB962C8B-B14F-4D97-AF65-F5344CB8AC3E}">
        <p14:creationId xmlns:p14="http://schemas.microsoft.com/office/powerpoint/2010/main" val="2137927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While Tubman never learned to read, she had a phenomenal memory and memorized long passages of Scripture that informed her captivating oratory later in life.</a:t>
            </a:r>
          </a:p>
        </p:txBody>
      </p:sp>
    </p:spTree>
    <p:extLst>
      <p:ext uri="{BB962C8B-B14F-4D97-AF65-F5344CB8AC3E}">
        <p14:creationId xmlns:p14="http://schemas.microsoft.com/office/powerpoint/2010/main" val="2740620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3600" dirty="0"/>
              <a:t>One day she learned that she would be sent to a chain gang in the far south – considered a terrible fate for any slave. The tone of her prayers shifted, and began to mimic the imprecatory prayers of David. “Lord, if you </a:t>
            </a:r>
            <a:r>
              <a:rPr lang="en-US" sz="3600" dirty="0" err="1"/>
              <a:t>ain’t</a:t>
            </a:r>
            <a:r>
              <a:rPr lang="en-US" sz="3600" dirty="0"/>
              <a:t> never going to change that man’s heart, kill him Lord, and take him out of the way, so he won’t do no more mischief.”</a:t>
            </a:r>
          </a:p>
        </p:txBody>
      </p:sp>
    </p:spTree>
    <p:extLst>
      <p:ext uri="{BB962C8B-B14F-4D97-AF65-F5344CB8AC3E}">
        <p14:creationId xmlns:p14="http://schemas.microsoft.com/office/powerpoint/2010/main" val="1649161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prayer proved prophetic. Tubman’s master died suddenly shortly after the prayer and she was filled with remorse. “Oh, I would give the world full of silver and gold if I had it to bring that poor soul back; I would give everything! But he was gone, I couldn’t pray for him no more.”</a:t>
            </a:r>
          </a:p>
        </p:txBody>
      </p:sp>
    </p:spTree>
    <p:extLst>
      <p:ext uri="{BB962C8B-B14F-4D97-AF65-F5344CB8AC3E}">
        <p14:creationId xmlns:p14="http://schemas.microsoft.com/office/powerpoint/2010/main" val="2840396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In 1849, when Tubman was in her late twenties, she felt she heard the Lord’s voice urging her to flee northward. After an initial attempt with her two brothers that failed, she set out again by herself, hiding during daylight hours and traveling by night, fixing her eyes on the North Star for direction.</a:t>
            </a:r>
          </a:p>
        </p:txBody>
      </p:sp>
    </p:spTree>
    <p:extLst>
      <p:ext uri="{BB962C8B-B14F-4D97-AF65-F5344CB8AC3E}">
        <p14:creationId xmlns:p14="http://schemas.microsoft.com/office/powerpoint/2010/main" val="1327297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When Tubman crossed into Pennsylvania’s free soil she felt like she had been born again: “I looked at my hands to see if I was the same person now (that) I was free. There was such a glory over everything, the sun came like gold through the trees and over the fields, and I felt like I was in heaven.”</a:t>
            </a:r>
          </a:p>
        </p:txBody>
      </p:sp>
    </p:spTree>
    <p:extLst>
      <p:ext uri="{BB962C8B-B14F-4D97-AF65-F5344CB8AC3E}">
        <p14:creationId xmlns:p14="http://schemas.microsoft.com/office/powerpoint/2010/main" val="654754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8" name="Picture 4">
            <a:extLst>
              <a:ext uri="{FF2B5EF4-FFF2-40B4-BE49-F238E27FC236}">
                <a16:creationId xmlns:a16="http://schemas.microsoft.com/office/drawing/2014/main" id="{DBEC9B67-CE7F-4799-8830-46652F3D3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153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With God’s help and her newfound connections with </a:t>
            </a:r>
            <a:r>
              <a:rPr lang="en-US" sz="4000" u="sng" dirty="0"/>
              <a:t>abolitionists</a:t>
            </a:r>
            <a:r>
              <a:rPr lang="en-US" sz="4000" dirty="0"/>
              <a:t>, she found odd jobs and saved a little money. When she learned her niece and two children would be sold in Maryland the year after her own escape, she made her way back to Baltimore and hid until she could make arrangements for their escape. Tubman was able to bring them with her to Philadelphia.</a:t>
            </a:r>
          </a:p>
          <a:p>
            <a:pPr marL="0" indent="0">
              <a:buNone/>
            </a:pPr>
            <a:endParaRPr lang="en-US" sz="4000" dirty="0"/>
          </a:p>
        </p:txBody>
      </p:sp>
    </p:spTree>
    <p:extLst>
      <p:ext uri="{BB962C8B-B14F-4D97-AF65-F5344CB8AC3E}">
        <p14:creationId xmlns:p14="http://schemas.microsoft.com/office/powerpoint/2010/main" val="593583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doctor said, " Simple the bullet went in one ear and out the other." </a:t>
            </a:r>
          </a:p>
        </p:txBody>
      </p:sp>
    </p:spTree>
    <p:extLst>
      <p:ext uri="{BB962C8B-B14F-4D97-AF65-F5344CB8AC3E}">
        <p14:creationId xmlns:p14="http://schemas.microsoft.com/office/powerpoint/2010/main" val="2669536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following spring, she went to Maryland again to aid her brother’s escape, along with two other slaves.</a:t>
            </a:r>
          </a:p>
        </p:txBody>
      </p:sp>
    </p:spTree>
    <p:extLst>
      <p:ext uri="{BB962C8B-B14F-4D97-AF65-F5344CB8AC3E}">
        <p14:creationId xmlns:p14="http://schemas.microsoft.com/office/powerpoint/2010/main" val="1150592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FDBB34E8-D1D6-488A-9202-E610F7AC2F27}"/>
              </a:ext>
            </a:extLst>
          </p:cNvPr>
          <p:cNvPicPr>
            <a:picLocks noChangeAspect="1"/>
          </p:cNvPicPr>
          <p:nvPr/>
        </p:nvPicPr>
        <p:blipFill>
          <a:blip r:embed="rId3"/>
          <a:stretch>
            <a:fillRect/>
          </a:stretch>
        </p:blipFill>
        <p:spPr>
          <a:xfrm>
            <a:off x="117144" y="27160"/>
            <a:ext cx="8957259" cy="5116340"/>
          </a:xfrm>
          <a:prstGeom prst="rect">
            <a:avLst/>
          </a:prstGeom>
        </p:spPr>
      </p:pic>
    </p:spTree>
    <p:extLst>
      <p:ext uri="{BB962C8B-B14F-4D97-AF65-F5344CB8AC3E}">
        <p14:creationId xmlns:p14="http://schemas.microsoft.com/office/powerpoint/2010/main" val="2870542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Over 11 years, Tubman personally rescued at least 70 slaves in about 13 expeditions, including her three other brothers, Henry, Ben, and Robert, their wives and some of their children. She also assisted and directed 50 to 60 additional slaves who escaped to the north. Some have estimated she was ultimately responsible for liberating as many as 300 slaves.  </a:t>
            </a:r>
            <a:r>
              <a:rPr lang="en-US" sz="4000" u="sng" dirty="0">
                <a:solidFill>
                  <a:srgbClr val="FFFF99"/>
                </a:solidFill>
              </a:rPr>
              <a:t>That’s why she was called the black Moshe.</a:t>
            </a:r>
          </a:p>
        </p:txBody>
      </p:sp>
    </p:spTree>
    <p:extLst>
      <p:ext uri="{BB962C8B-B14F-4D97-AF65-F5344CB8AC3E}">
        <p14:creationId xmlns:p14="http://schemas.microsoft.com/office/powerpoint/2010/main" val="1479795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In one instance God warned her she must turn aside from the path she was on and cross a rushing river immediately. Not knowing the depth, the men with her hesitated. Harriet stepped boldly into the current, and found it never rose above her chin, according to an account on Christianity.com by Dan Graves.</a:t>
            </a:r>
          </a:p>
          <a:p>
            <a:pPr marL="0" indent="0">
              <a:buNone/>
            </a:pPr>
            <a:endParaRPr lang="en-US" sz="4000" dirty="0"/>
          </a:p>
        </p:txBody>
      </p:sp>
    </p:spTree>
    <p:extLst>
      <p:ext uri="{BB962C8B-B14F-4D97-AF65-F5344CB8AC3E}">
        <p14:creationId xmlns:p14="http://schemas.microsoft.com/office/powerpoint/2010/main" val="2067093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When the men saw she was safely across, they followed her. Later Harriet learned that a group of desperate men had been waiting on the path they were traveling and planned to seize them. If she had not responded to God’s ‘still small voice,’ they would have been captured.</a:t>
            </a:r>
          </a:p>
        </p:txBody>
      </p:sp>
    </p:spTree>
    <p:extLst>
      <p:ext uri="{BB962C8B-B14F-4D97-AF65-F5344CB8AC3E}">
        <p14:creationId xmlns:p14="http://schemas.microsoft.com/office/powerpoint/2010/main" val="1990724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508684" y="398812"/>
            <a:ext cx="8178116" cy="45351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a:extLst>
              <a:ext uri="{FF2B5EF4-FFF2-40B4-BE49-F238E27FC236}">
                <a16:creationId xmlns:a16="http://schemas.microsoft.com/office/drawing/2014/main" id="{CA587AA2-DA5C-45A8-87E2-B20630693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11" y="0"/>
            <a:ext cx="7889789" cy="506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89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84B340C-CD83-4EFC-BAA1-4F1CFF06F36D}"/>
              </a:ext>
            </a:extLst>
          </p:cNvPr>
          <p:cNvPicPr>
            <a:picLocks noChangeAspect="1"/>
          </p:cNvPicPr>
          <p:nvPr/>
        </p:nvPicPr>
        <p:blipFill>
          <a:blip r:embed="rId3"/>
          <a:stretch>
            <a:fillRect/>
          </a:stretch>
        </p:blipFill>
        <p:spPr>
          <a:xfrm>
            <a:off x="833290" y="0"/>
            <a:ext cx="7477419" cy="5143500"/>
          </a:xfrm>
          <a:prstGeom prst="rect">
            <a:avLst/>
          </a:prstGeom>
        </p:spPr>
      </p:pic>
      <p:sp>
        <p:nvSpPr>
          <p:cNvPr id="5" name="TextBox 4">
            <a:extLst>
              <a:ext uri="{FF2B5EF4-FFF2-40B4-BE49-F238E27FC236}">
                <a16:creationId xmlns:a16="http://schemas.microsoft.com/office/drawing/2014/main" id="{EBDADBA8-4F4B-42D1-B835-762F1CE82A5F}"/>
              </a:ext>
            </a:extLst>
          </p:cNvPr>
          <p:cNvSpPr txBox="1"/>
          <p:nvPr/>
        </p:nvSpPr>
        <p:spPr>
          <a:xfrm>
            <a:off x="4648200" y="209361"/>
            <a:ext cx="3216586" cy="707886"/>
          </a:xfrm>
          <a:prstGeom prst="rect">
            <a:avLst/>
          </a:prstGeom>
          <a:noFill/>
        </p:spPr>
        <p:txBody>
          <a:bodyPr wrap="none" rtlCol="0">
            <a:spAutoFit/>
          </a:bodyPr>
          <a:lstStyle/>
          <a:p>
            <a:r>
              <a:rPr lang="en-US" dirty="0"/>
              <a:t>Peg Leg Joe</a:t>
            </a:r>
          </a:p>
        </p:txBody>
      </p:sp>
    </p:spTree>
    <p:extLst>
      <p:ext uri="{BB962C8B-B14F-4D97-AF65-F5344CB8AC3E}">
        <p14:creationId xmlns:p14="http://schemas.microsoft.com/office/powerpoint/2010/main" val="32864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What Passover freedom lessons can </a:t>
            </a:r>
            <a:r>
              <a:rPr lang="en-US" sz="4000" u="sng" dirty="0"/>
              <a:t>we</a:t>
            </a:r>
            <a:r>
              <a:rPr lang="en-US" sz="4000" dirty="0"/>
              <a:t> learn from Harriet Tubman’s life?</a:t>
            </a:r>
          </a:p>
        </p:txBody>
      </p:sp>
    </p:spTree>
    <p:extLst>
      <p:ext uri="{BB962C8B-B14F-4D97-AF65-F5344CB8AC3E}">
        <p14:creationId xmlns:p14="http://schemas.microsoft.com/office/powerpoint/2010/main" val="3371227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1.Trust G-d in impossible circumstances.  Head injury.</a:t>
            </a:r>
            <a:endParaRPr lang="en-US" sz="4400" dirty="0"/>
          </a:p>
        </p:txBody>
      </p:sp>
    </p:spTree>
    <p:extLst>
      <p:ext uri="{BB962C8B-B14F-4D97-AF65-F5344CB8AC3E}">
        <p14:creationId xmlns:p14="http://schemas.microsoft.com/office/powerpoint/2010/main" val="2412800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1.Trust G-d in impossible circumstances.  Head injury.</a:t>
            </a:r>
            <a:endParaRPr lang="en-US" sz="4400" dirty="0"/>
          </a:p>
          <a:p>
            <a:pPr marL="0" indent="0">
              <a:buNone/>
            </a:pPr>
            <a:r>
              <a:rPr lang="en-US" sz="4000" dirty="0"/>
              <a:t>2. America is the land of opportunity, though sometimes with GREAT difficulty.</a:t>
            </a:r>
          </a:p>
        </p:txBody>
      </p:sp>
    </p:spTree>
    <p:extLst>
      <p:ext uri="{BB962C8B-B14F-4D97-AF65-F5344CB8AC3E}">
        <p14:creationId xmlns:p14="http://schemas.microsoft.com/office/powerpoint/2010/main" val="403316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6BBDFF2E-D9F0-4985-BC2F-097493829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7150"/>
            <a:ext cx="5105400" cy="5105400"/>
          </a:xfrm>
          <a:prstGeom prst="rect">
            <a:avLst/>
          </a:prstGeom>
        </p:spPr>
      </p:pic>
    </p:spTree>
    <p:extLst>
      <p:ext uri="{BB962C8B-B14F-4D97-AF65-F5344CB8AC3E}">
        <p14:creationId xmlns:p14="http://schemas.microsoft.com/office/powerpoint/2010/main" val="1754719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1.Trust G-d in impossible circumstances.  Head injury.</a:t>
            </a:r>
            <a:endParaRPr lang="en-US" sz="4400" dirty="0"/>
          </a:p>
          <a:p>
            <a:pPr marL="0" indent="0">
              <a:buNone/>
            </a:pPr>
            <a:r>
              <a:rPr lang="en-US" sz="4000" dirty="0"/>
              <a:t>2. America is the land of opportunity, though sometimes with GREAT difficulty.</a:t>
            </a:r>
          </a:p>
          <a:p>
            <a:pPr marL="0" indent="0">
              <a:buNone/>
            </a:pPr>
            <a:r>
              <a:rPr lang="en-US" sz="4000" dirty="0"/>
              <a:t>3. Memorize scripture.  It’s a weapon.</a:t>
            </a:r>
          </a:p>
          <a:p>
            <a:pPr marL="0" indent="0">
              <a:buNone/>
            </a:pPr>
            <a:endParaRPr lang="en-US" sz="4000" dirty="0"/>
          </a:p>
        </p:txBody>
      </p:sp>
    </p:spTree>
    <p:extLst>
      <p:ext uri="{BB962C8B-B14F-4D97-AF65-F5344CB8AC3E}">
        <p14:creationId xmlns:p14="http://schemas.microsoft.com/office/powerpoint/2010/main" val="4726213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4. Rescue those enslaved.   Spiritually and physically enslaved.   </a:t>
            </a:r>
          </a:p>
          <a:p>
            <a:pPr marL="0" indent="0">
              <a:buNone/>
            </a:pPr>
            <a:endParaRPr lang="en-US" sz="4400" dirty="0"/>
          </a:p>
        </p:txBody>
      </p:sp>
    </p:spTree>
    <p:extLst>
      <p:ext uri="{BB962C8B-B14F-4D97-AF65-F5344CB8AC3E}">
        <p14:creationId xmlns:p14="http://schemas.microsoft.com/office/powerpoint/2010/main" val="2648258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Mishlei</a:t>
            </a:r>
            <a:r>
              <a:rPr lang="en-US" sz="4000" baseline="30000" dirty="0"/>
              <a:t>/Prov 24.10-12   </a:t>
            </a:r>
            <a:r>
              <a:rPr lang="en-US" sz="4000" dirty="0"/>
              <a:t>Rescue those being dragged off to death, hold back those stumbling to slaughter.  If you say, “Look, we didn’t know this.” Won’t He who weighs hearts perceive it? Won’t He who guards your soul know it?</a:t>
            </a:r>
          </a:p>
        </p:txBody>
      </p:sp>
    </p:spTree>
    <p:extLst>
      <p:ext uri="{BB962C8B-B14F-4D97-AF65-F5344CB8AC3E}">
        <p14:creationId xmlns:p14="http://schemas.microsoft.com/office/powerpoint/2010/main" val="882819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4. Rescue those enslaved.   Spiritually and physically enslaved. </a:t>
            </a:r>
          </a:p>
          <a:p>
            <a:pPr marL="0" indent="0">
              <a:buNone/>
            </a:pPr>
            <a:r>
              <a:rPr lang="en-US" sz="4000" dirty="0"/>
              <a:t>5. Pray about opposition. </a:t>
            </a:r>
          </a:p>
          <a:p>
            <a:pPr marL="0" indent="0">
              <a:buNone/>
            </a:pPr>
            <a:r>
              <a:rPr lang="en-US" sz="4000" dirty="0"/>
              <a:t>  </a:t>
            </a:r>
          </a:p>
          <a:p>
            <a:pPr marL="0" indent="0">
              <a:buNone/>
            </a:pPr>
            <a:endParaRPr lang="en-US" sz="4400" dirty="0"/>
          </a:p>
        </p:txBody>
      </p:sp>
    </p:spTree>
    <p:extLst>
      <p:ext uri="{BB962C8B-B14F-4D97-AF65-F5344CB8AC3E}">
        <p14:creationId xmlns:p14="http://schemas.microsoft.com/office/powerpoint/2010/main" val="17271794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4. Rescue those enslaved.   Spiritually and physically enslaved. </a:t>
            </a:r>
          </a:p>
          <a:p>
            <a:pPr marL="0" indent="0">
              <a:buNone/>
            </a:pPr>
            <a:r>
              <a:rPr lang="en-US" sz="4000" dirty="0"/>
              <a:t>5. Pray about opposition.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Arial Rounded MT Bold"/>
                <a:ea typeface="+mn-ea"/>
                <a:cs typeface="+mn-cs"/>
              </a:rPr>
              <a:t>6. Work hard and save money. </a:t>
            </a:r>
          </a:p>
        </p:txBody>
      </p:sp>
    </p:spTree>
    <p:extLst>
      <p:ext uri="{BB962C8B-B14F-4D97-AF65-F5344CB8AC3E}">
        <p14:creationId xmlns:p14="http://schemas.microsoft.com/office/powerpoint/2010/main" val="17845712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4. Rescue those enslaved.   Spiritually and physically enslaved. </a:t>
            </a:r>
          </a:p>
          <a:p>
            <a:pPr marL="0" indent="0">
              <a:buNone/>
            </a:pPr>
            <a:r>
              <a:rPr lang="en-US" sz="4000" dirty="0"/>
              <a:t>5. Pray about opposition.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Arial Rounded MT Bold"/>
                <a:ea typeface="+mn-ea"/>
                <a:cs typeface="+mn-cs"/>
              </a:rPr>
              <a:t>6. Work hard and save money. </a:t>
            </a:r>
          </a:p>
          <a:p>
            <a:pPr marL="0" indent="0">
              <a:buNone/>
              <a:defRPr/>
            </a:pPr>
            <a:r>
              <a:rPr lang="en-US" sz="3600" dirty="0"/>
              <a:t>7. G-d loves the oppressed.</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Arial Rounded MT Bold"/>
              <a:ea typeface="+mn-ea"/>
              <a:cs typeface="+mn-cs"/>
            </a:endParaRPr>
          </a:p>
        </p:txBody>
      </p:sp>
    </p:spTree>
    <p:extLst>
      <p:ext uri="{BB962C8B-B14F-4D97-AF65-F5344CB8AC3E}">
        <p14:creationId xmlns:p14="http://schemas.microsoft.com/office/powerpoint/2010/main" val="3941137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land of the free, and the home of the brave.”</a:t>
            </a:r>
          </a:p>
        </p:txBody>
      </p:sp>
    </p:spTree>
    <p:extLst>
      <p:ext uri="{BB962C8B-B14F-4D97-AF65-F5344CB8AC3E}">
        <p14:creationId xmlns:p14="http://schemas.microsoft.com/office/powerpoint/2010/main" val="3486821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BCCF079D-C504-42D3-8DA9-D5626F598D0A}"/>
              </a:ext>
            </a:extLst>
          </p:cNvPr>
          <p:cNvPicPr>
            <a:picLocks noChangeAspect="1"/>
          </p:cNvPicPr>
          <p:nvPr/>
        </p:nvPicPr>
        <p:blipFill>
          <a:blip r:embed="rId3"/>
          <a:stretch>
            <a:fillRect/>
          </a:stretch>
        </p:blipFill>
        <p:spPr>
          <a:xfrm>
            <a:off x="1110028" y="0"/>
            <a:ext cx="6923943" cy="5143500"/>
          </a:xfrm>
          <a:prstGeom prst="rect">
            <a:avLst/>
          </a:prstGeom>
        </p:spPr>
      </p:pic>
    </p:spTree>
    <p:extLst>
      <p:ext uri="{BB962C8B-B14F-4D97-AF65-F5344CB8AC3E}">
        <p14:creationId xmlns:p14="http://schemas.microsoft.com/office/powerpoint/2010/main" val="2212077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D20FBC77-1225-4246-BD6C-5C98D615330E}"/>
              </a:ext>
            </a:extLst>
          </p:cNvPr>
          <p:cNvPicPr>
            <a:picLocks noChangeAspect="1"/>
          </p:cNvPicPr>
          <p:nvPr/>
        </p:nvPicPr>
        <p:blipFill>
          <a:blip r:embed="rId3"/>
          <a:stretch>
            <a:fillRect/>
          </a:stretch>
        </p:blipFill>
        <p:spPr>
          <a:xfrm>
            <a:off x="2029683" y="0"/>
            <a:ext cx="5084634" cy="5143500"/>
          </a:xfrm>
          <a:prstGeom prst="rect">
            <a:avLst/>
          </a:prstGeom>
        </p:spPr>
      </p:pic>
      <p:sp>
        <p:nvSpPr>
          <p:cNvPr id="2" name="Rectangle: Rounded Corners 1">
            <a:extLst>
              <a:ext uri="{FF2B5EF4-FFF2-40B4-BE49-F238E27FC236}">
                <a16:creationId xmlns:a16="http://schemas.microsoft.com/office/drawing/2014/main" id="{1AC1C8A1-1BCD-41FF-BD92-1262903610F3}"/>
              </a:ext>
            </a:extLst>
          </p:cNvPr>
          <p:cNvSpPr/>
          <p:nvPr/>
        </p:nvSpPr>
        <p:spPr bwMode="auto">
          <a:xfrm>
            <a:off x="2971800" y="0"/>
            <a:ext cx="533400" cy="438150"/>
          </a:xfrm>
          <a:prstGeom prst="roundRec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660129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a:t>Yn</a:t>
            </a:r>
            <a:r>
              <a:rPr lang="en-US" sz="4000" baseline="30000" dirty="0"/>
              <a:t> 8.31-36</a:t>
            </a:r>
            <a:r>
              <a:rPr lang="en-US" sz="4000" dirty="0"/>
              <a:t> Then Yeshua said to the Judeans who had trusted Him, “If you stay in My word, then you are truly My followers.  You will know the truth, and </a:t>
            </a:r>
            <a:r>
              <a:rPr lang="en-US" sz="4000" dirty="0">
                <a:solidFill>
                  <a:srgbClr val="FFFF99"/>
                </a:solidFill>
              </a:rPr>
              <a:t>the truth will set you free!”</a:t>
            </a:r>
            <a:r>
              <a:rPr lang="en-US" sz="4000" dirty="0"/>
              <a:t> They answered Him, “We are Abraham’s children and have never been slaves to anyone! </a:t>
            </a:r>
          </a:p>
        </p:txBody>
      </p:sp>
    </p:spTree>
    <p:extLst>
      <p:ext uri="{BB962C8B-B14F-4D97-AF65-F5344CB8AC3E}">
        <p14:creationId xmlns:p14="http://schemas.microsoft.com/office/powerpoint/2010/main" val="615431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23474554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a:t>Yn</a:t>
            </a:r>
            <a:r>
              <a:rPr lang="en-US" sz="4000" baseline="30000" dirty="0"/>
              <a:t> 8.31-36</a:t>
            </a:r>
            <a:r>
              <a:rPr lang="en-US" sz="4000" dirty="0"/>
              <a:t> How can you say, ‘You will become free’?” Yeshua answered them, “For sure, I tell you, </a:t>
            </a:r>
            <a:r>
              <a:rPr lang="en-US" sz="4000" dirty="0">
                <a:solidFill>
                  <a:srgbClr val="FFFF99"/>
                </a:solidFill>
              </a:rPr>
              <a:t>everyone who sins is a slave to sin.</a:t>
            </a:r>
            <a:r>
              <a:rPr lang="en-US" sz="4000" dirty="0"/>
              <a:t>  Now the slave does not remain in the household forever; the son abides forever. So if the Son sets you free, </a:t>
            </a:r>
            <a:r>
              <a:rPr lang="en-US" sz="4000" dirty="0">
                <a:solidFill>
                  <a:srgbClr val="FFFF99"/>
                </a:solidFill>
              </a:rPr>
              <a:t>you will be really free</a:t>
            </a:r>
            <a:r>
              <a:rPr lang="en-US" sz="4000" dirty="0"/>
              <a:t>!</a:t>
            </a:r>
          </a:p>
        </p:txBody>
      </p:sp>
    </p:spTree>
    <p:extLst>
      <p:ext uri="{BB962C8B-B14F-4D97-AF65-F5344CB8AC3E}">
        <p14:creationId xmlns:p14="http://schemas.microsoft.com/office/powerpoint/2010/main" val="4191951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Freedom </a:t>
            </a:r>
          </a:p>
          <a:p>
            <a:r>
              <a:rPr lang="en-US" sz="4000" dirty="0"/>
              <a:t>Is NOT the liberty to do anything we want</a:t>
            </a:r>
          </a:p>
          <a:p>
            <a:r>
              <a:rPr lang="en-US" sz="4000" dirty="0"/>
              <a:t>It is the power to do what we should</a:t>
            </a:r>
          </a:p>
          <a:p>
            <a:r>
              <a:rPr lang="en-US" sz="4000" dirty="0"/>
              <a:t>Freedom is the power to love. </a:t>
            </a:r>
          </a:p>
        </p:txBody>
      </p:sp>
    </p:spTree>
    <p:extLst>
      <p:ext uri="{BB962C8B-B14F-4D97-AF65-F5344CB8AC3E}">
        <p14:creationId xmlns:p14="http://schemas.microsoft.com/office/powerpoint/2010/main" val="3836706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16CF8714-3FB4-4AC7-AB39-57382C9537EB}"/>
              </a:ext>
            </a:extLst>
          </p:cNvPr>
          <p:cNvPicPr>
            <a:picLocks noChangeAspect="1"/>
          </p:cNvPicPr>
          <p:nvPr/>
        </p:nvPicPr>
        <p:blipFill>
          <a:blip r:embed="rId3"/>
          <a:stretch>
            <a:fillRect/>
          </a:stretch>
        </p:blipFill>
        <p:spPr>
          <a:xfrm>
            <a:off x="838200" y="-7078"/>
            <a:ext cx="7467600" cy="5157655"/>
          </a:xfrm>
          <a:prstGeom prst="rect">
            <a:avLst/>
          </a:prstGeom>
        </p:spPr>
      </p:pic>
    </p:spTree>
    <p:extLst>
      <p:ext uri="{BB962C8B-B14F-4D97-AF65-F5344CB8AC3E}">
        <p14:creationId xmlns:p14="http://schemas.microsoft.com/office/powerpoint/2010/main" val="2458221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solidFill>
                  <a:srgbClr val="FFFF99"/>
                </a:solidFill>
              </a:rPr>
              <a:t>“The truth will set you free!”</a:t>
            </a:r>
            <a:endParaRPr lang="en-US" sz="4000" dirty="0"/>
          </a:p>
        </p:txBody>
      </p:sp>
    </p:spTree>
    <p:extLst>
      <p:ext uri="{BB962C8B-B14F-4D97-AF65-F5344CB8AC3E}">
        <p14:creationId xmlns:p14="http://schemas.microsoft.com/office/powerpoint/2010/main" val="41616058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a:extLst>
              <a:ext uri="{FF2B5EF4-FFF2-40B4-BE49-F238E27FC236}">
                <a16:creationId xmlns:a16="http://schemas.microsoft.com/office/drawing/2014/main" id="{264E8C4E-C084-4E53-9078-C2C71E3F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539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Liberation Passover: </a:t>
            </a:r>
          </a:p>
          <a:p>
            <a:pPr marL="512763" indent="-512763">
              <a:buFont typeface="+mj-lt"/>
              <a:buAutoNum type="arabicPeriod"/>
            </a:pPr>
            <a:r>
              <a:rPr lang="en-US" sz="4000" dirty="0"/>
              <a:t>From </a:t>
            </a:r>
            <a:r>
              <a:rPr lang="en-US" sz="4000" dirty="0" err="1"/>
              <a:t>Khamets</a:t>
            </a:r>
            <a:endParaRPr lang="en-US" sz="4000" dirty="0"/>
          </a:p>
          <a:p>
            <a:pPr marL="512763" indent="-512763">
              <a:buFont typeface="+mj-lt"/>
              <a:buAutoNum type="arabicPeriod"/>
            </a:pPr>
            <a:r>
              <a:rPr lang="en-US" sz="4000" dirty="0"/>
              <a:t>From sin</a:t>
            </a:r>
          </a:p>
          <a:p>
            <a:pPr marL="512763" indent="-512763">
              <a:buFont typeface="+mj-lt"/>
              <a:buAutoNum type="arabicPeriod"/>
            </a:pPr>
            <a:r>
              <a:rPr lang="en-US" sz="4000" u="sng" dirty="0">
                <a:solidFill>
                  <a:srgbClr val="FFFF99"/>
                </a:solidFill>
              </a:rPr>
              <a:t>From lies of the culture</a:t>
            </a:r>
          </a:p>
        </p:txBody>
      </p:sp>
    </p:spTree>
    <p:extLst>
      <p:ext uri="{BB962C8B-B14F-4D97-AF65-F5344CB8AC3E}">
        <p14:creationId xmlns:p14="http://schemas.microsoft.com/office/powerpoint/2010/main" val="3310851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 Recently, there was one of the </a:t>
            </a:r>
            <a:r>
              <a:rPr lang="en-US" sz="4000" u="sng" dirty="0">
                <a:solidFill>
                  <a:srgbClr val="FFFF99"/>
                </a:solidFill>
              </a:rPr>
              <a:t>greatest discoveries to ever come out of the Holy Land</a:t>
            </a:r>
            <a:r>
              <a:rPr lang="en-US" sz="4000" dirty="0"/>
              <a:t>. The ramifications will shake debates over when the Bible was first written, literacy in early Israel, and the authenticity of the Conquest narrative. </a:t>
            </a:r>
          </a:p>
        </p:txBody>
      </p:sp>
    </p:spTree>
    <p:extLst>
      <p:ext uri="{BB962C8B-B14F-4D97-AF65-F5344CB8AC3E}">
        <p14:creationId xmlns:p14="http://schemas.microsoft.com/office/powerpoint/2010/main" val="36160618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err="1"/>
              <a:t>Dvarim</a:t>
            </a:r>
            <a:r>
              <a:rPr lang="en-US" sz="4000" baseline="30000" dirty="0"/>
              <a:t>/Dt 27.1-3</a:t>
            </a:r>
            <a:r>
              <a:rPr lang="en-US" sz="4000" dirty="0"/>
              <a:t>  Moshe and the elders of Israel commanded the people, saying, “…On the day when you cross over the </a:t>
            </a:r>
            <a:r>
              <a:rPr lang="en-US" sz="4000" dirty="0" err="1"/>
              <a:t>Yarden</a:t>
            </a:r>
            <a:r>
              <a:rPr lang="en-US" sz="4000" dirty="0"/>
              <a:t> to the land that </a:t>
            </a:r>
            <a:r>
              <a:rPr lang="en-US" sz="4000" dirty="0" err="1"/>
              <a:t>Adoni</a:t>
            </a:r>
            <a:r>
              <a:rPr lang="en-US" sz="4000" dirty="0"/>
              <a:t> your God is giving you, you are to </a:t>
            </a:r>
            <a:r>
              <a:rPr lang="en-US" sz="4000" u="sng" dirty="0">
                <a:solidFill>
                  <a:srgbClr val="FFFF99"/>
                </a:solidFill>
              </a:rPr>
              <a:t>set up large stones for yourself and coat them with plaster</a:t>
            </a:r>
            <a:r>
              <a:rPr lang="en-US" sz="4000" dirty="0"/>
              <a:t>. Then you are to write on them all the words of this Torah when you cross over…</a:t>
            </a:r>
          </a:p>
        </p:txBody>
      </p:sp>
    </p:spTree>
    <p:extLst>
      <p:ext uri="{BB962C8B-B14F-4D97-AF65-F5344CB8AC3E}">
        <p14:creationId xmlns:p14="http://schemas.microsoft.com/office/powerpoint/2010/main" val="30931813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err="1"/>
              <a:t>Dvarim</a:t>
            </a:r>
            <a:r>
              <a:rPr lang="en-US" sz="4000" baseline="30000" dirty="0"/>
              <a:t>/Dt 27.12-15 </a:t>
            </a:r>
            <a:r>
              <a:rPr lang="en-US" sz="4000" dirty="0"/>
              <a:t>“When you have crossed over the </a:t>
            </a:r>
            <a:r>
              <a:rPr lang="en-US" sz="4000" dirty="0" err="1"/>
              <a:t>Yarden</a:t>
            </a:r>
            <a:r>
              <a:rPr lang="en-US" sz="4000" dirty="0"/>
              <a:t>, these are to stand on Mount Gerizim to bless the people: Simeon…</a:t>
            </a:r>
            <a:r>
              <a:rPr lang="en-US" sz="4000" u="sng" dirty="0">
                <a:solidFill>
                  <a:srgbClr val="FFFF99"/>
                </a:solidFill>
              </a:rPr>
              <a:t>For the curse </a:t>
            </a:r>
            <a:r>
              <a:rPr lang="en-US" sz="4000" dirty="0"/>
              <a:t>these are </a:t>
            </a:r>
            <a:r>
              <a:rPr lang="en-US" sz="4000" u="sng" dirty="0">
                <a:solidFill>
                  <a:srgbClr val="FFFF99"/>
                </a:solidFill>
              </a:rPr>
              <a:t>to stand on Mount </a:t>
            </a:r>
            <a:r>
              <a:rPr lang="en-US" sz="4000" u="sng" dirty="0" err="1">
                <a:solidFill>
                  <a:srgbClr val="FFFF99"/>
                </a:solidFill>
              </a:rPr>
              <a:t>Ebal</a:t>
            </a:r>
            <a:r>
              <a:rPr lang="en-US" sz="4000" dirty="0"/>
              <a:t>: Reuben…“Then the Levites are to answer and say with a loud voice to every man of Israel: ‘</a:t>
            </a:r>
            <a:r>
              <a:rPr lang="en-US" sz="4000" u="sng" dirty="0">
                <a:solidFill>
                  <a:srgbClr val="FFFF99"/>
                </a:solidFill>
              </a:rPr>
              <a:t>Cursed is the one who makes a carved or molten image…</a:t>
            </a:r>
          </a:p>
        </p:txBody>
      </p:sp>
    </p:spTree>
    <p:extLst>
      <p:ext uri="{BB962C8B-B14F-4D97-AF65-F5344CB8AC3E}">
        <p14:creationId xmlns:p14="http://schemas.microsoft.com/office/powerpoint/2010/main" val="510486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baseline="30000" dirty="0"/>
              <a:t>Yehoshua/Josh 8.30-32</a:t>
            </a:r>
            <a:r>
              <a:rPr lang="en-US" sz="4000" dirty="0"/>
              <a:t> Then Joshua built an altar to </a:t>
            </a:r>
            <a:r>
              <a:rPr lang="en-US" sz="4000" cap="small" dirty="0" err="1"/>
              <a:t>Adoni</a:t>
            </a:r>
            <a:r>
              <a:rPr lang="en-US" sz="4000" dirty="0"/>
              <a:t>, God of Israel, </a:t>
            </a:r>
            <a:r>
              <a:rPr lang="en-US" sz="4400" u="sng" dirty="0">
                <a:solidFill>
                  <a:srgbClr val="FFFF99"/>
                </a:solidFill>
              </a:rPr>
              <a:t>on Mount </a:t>
            </a:r>
            <a:r>
              <a:rPr lang="en-US" sz="4400" u="sng" dirty="0" err="1">
                <a:solidFill>
                  <a:srgbClr val="FFFF99"/>
                </a:solidFill>
              </a:rPr>
              <a:t>Ebal</a:t>
            </a:r>
            <a:r>
              <a:rPr lang="en-US" sz="4000" dirty="0"/>
              <a:t>, as Moshe the servant of </a:t>
            </a:r>
            <a:r>
              <a:rPr lang="en-US" sz="4000" cap="small" dirty="0" err="1"/>
              <a:t>Adoni</a:t>
            </a:r>
            <a:r>
              <a:rPr lang="en-US" sz="4000" dirty="0"/>
              <a:t> had commanded Yisrael, as written in the scroll of the Torah of Moshe, an altar of uncut stones on which no man had wielded any iron tool…There on the stones he wrote a copy of the Torah of Moses, which he had written, in the presence of Yisrael.</a:t>
            </a:r>
          </a:p>
        </p:txBody>
      </p:sp>
    </p:spTree>
    <p:extLst>
      <p:ext uri="{BB962C8B-B14F-4D97-AF65-F5344CB8AC3E}">
        <p14:creationId xmlns:p14="http://schemas.microsoft.com/office/powerpoint/2010/main" val="4239869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Passover is soon.   </a:t>
            </a:r>
          </a:p>
          <a:p>
            <a:r>
              <a:rPr lang="en-US" sz="4000" dirty="0"/>
              <a:t>First night Friday, April 15</a:t>
            </a:r>
          </a:p>
          <a:p>
            <a:r>
              <a:rPr lang="en-US" sz="3600" dirty="0"/>
              <a:t>Synagogue Seder Sunday, April 17</a:t>
            </a:r>
          </a:p>
          <a:p>
            <a:r>
              <a:rPr lang="en-US" sz="4000" dirty="0"/>
              <a:t>No leavened foods April 15 - 22</a:t>
            </a:r>
          </a:p>
        </p:txBody>
      </p:sp>
    </p:spTree>
    <p:extLst>
      <p:ext uri="{BB962C8B-B14F-4D97-AF65-F5344CB8AC3E}">
        <p14:creationId xmlns:p14="http://schemas.microsoft.com/office/powerpoint/2010/main" val="19707034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Yehoshua/Josh 8.33-34</a:t>
            </a:r>
            <a:r>
              <a:rPr lang="en-US" sz="4000" dirty="0"/>
              <a:t> Half of them stood in front of Mount Gerizim and half of them </a:t>
            </a:r>
            <a:r>
              <a:rPr lang="en-US" sz="4000" u="sng" dirty="0">
                <a:solidFill>
                  <a:srgbClr val="FFFF99"/>
                </a:solidFill>
              </a:rPr>
              <a:t>in front of Mount </a:t>
            </a:r>
            <a:r>
              <a:rPr lang="en-US" sz="4000" u="sng" dirty="0" err="1">
                <a:solidFill>
                  <a:srgbClr val="FFFF99"/>
                </a:solidFill>
              </a:rPr>
              <a:t>Ebal</a:t>
            </a:r>
            <a:r>
              <a:rPr lang="en-US" sz="4000" dirty="0"/>
              <a:t>—just as Moshe the servant of </a:t>
            </a:r>
            <a:r>
              <a:rPr lang="en-US" sz="4000" cap="small" dirty="0" err="1"/>
              <a:t>Adoni</a:t>
            </a:r>
            <a:r>
              <a:rPr lang="en-US" sz="4000" dirty="0"/>
              <a:t> had commanded before—in order to bless the people of Israel. Then afterward he read all the words of the Torah—</a:t>
            </a:r>
            <a:r>
              <a:rPr lang="en-US" sz="4000" u="sng" dirty="0">
                <a:solidFill>
                  <a:srgbClr val="FFFF99"/>
                </a:solidFill>
              </a:rPr>
              <a:t>the blessing and the curse</a:t>
            </a:r>
            <a:r>
              <a:rPr lang="en-US" sz="4000" dirty="0"/>
              <a:t>—according to all that is written in the book of the Torah. </a:t>
            </a:r>
          </a:p>
        </p:txBody>
      </p:sp>
    </p:spTree>
    <p:extLst>
      <p:ext uri="{BB962C8B-B14F-4D97-AF65-F5344CB8AC3E}">
        <p14:creationId xmlns:p14="http://schemas.microsoft.com/office/powerpoint/2010/main" val="12560486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635366"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Foreign </a:t>
            </a:r>
            <a:r>
              <a:rPr lang="en-US" sz="4000" dirty="0" err="1"/>
              <a:t>researhers</a:t>
            </a:r>
            <a:r>
              <a:rPr lang="en-US" sz="4000" dirty="0"/>
              <a:t> examined the peak, 1920s.   Israelis, under </a:t>
            </a:r>
            <a:r>
              <a:rPr lang="en-US" sz="4000" dirty="0" err="1"/>
              <a:t>Zertal</a:t>
            </a:r>
            <a:r>
              <a:rPr lang="en-US" sz="4000" dirty="0"/>
              <a:t> here, surveyed all.</a:t>
            </a:r>
          </a:p>
        </p:txBody>
      </p:sp>
      <p:pic>
        <p:nvPicPr>
          <p:cNvPr id="3" name="Picture 2">
            <a:extLst>
              <a:ext uri="{FF2B5EF4-FFF2-40B4-BE49-F238E27FC236}">
                <a16:creationId xmlns:a16="http://schemas.microsoft.com/office/drawing/2014/main" id="{837D961E-6593-4249-A6CB-AA700DD7C396}"/>
              </a:ext>
            </a:extLst>
          </p:cNvPr>
          <p:cNvPicPr>
            <a:picLocks noChangeAspect="1"/>
          </p:cNvPicPr>
          <p:nvPr/>
        </p:nvPicPr>
        <p:blipFill>
          <a:blip r:embed="rId3"/>
          <a:stretch>
            <a:fillRect/>
          </a:stretch>
        </p:blipFill>
        <p:spPr>
          <a:xfrm>
            <a:off x="3940166" y="0"/>
            <a:ext cx="5203834" cy="5143500"/>
          </a:xfrm>
          <a:prstGeom prst="rect">
            <a:avLst/>
          </a:prstGeom>
        </p:spPr>
      </p:pic>
    </p:spTree>
    <p:extLst>
      <p:ext uri="{BB962C8B-B14F-4D97-AF65-F5344CB8AC3E}">
        <p14:creationId xmlns:p14="http://schemas.microsoft.com/office/powerpoint/2010/main" val="41266515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AC5EAA27-F334-4EEB-A1A5-DE6ADA782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0748"/>
            <a:ext cx="7696199" cy="5213380"/>
          </a:xfrm>
          <a:prstGeom prst="rect">
            <a:avLst/>
          </a:prstGeom>
        </p:spPr>
      </p:pic>
    </p:spTree>
    <p:extLst>
      <p:ext uri="{BB962C8B-B14F-4D97-AF65-F5344CB8AC3E}">
        <p14:creationId xmlns:p14="http://schemas.microsoft.com/office/powerpoint/2010/main" val="31782584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72F1499-3151-46B2-887F-FFAEB89A549B}"/>
              </a:ext>
            </a:extLst>
          </p:cNvPr>
          <p:cNvPicPr>
            <a:picLocks noChangeAspect="1"/>
          </p:cNvPicPr>
          <p:nvPr/>
        </p:nvPicPr>
        <p:blipFill>
          <a:blip r:embed="rId3"/>
          <a:stretch>
            <a:fillRect/>
          </a:stretch>
        </p:blipFill>
        <p:spPr>
          <a:xfrm>
            <a:off x="1161574" y="28220"/>
            <a:ext cx="6820852" cy="5087060"/>
          </a:xfrm>
          <a:prstGeom prst="rect">
            <a:avLst/>
          </a:prstGeom>
        </p:spPr>
      </p:pic>
    </p:spTree>
    <p:extLst>
      <p:ext uri="{BB962C8B-B14F-4D97-AF65-F5344CB8AC3E}">
        <p14:creationId xmlns:p14="http://schemas.microsoft.com/office/powerpoint/2010/main" val="6845116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1400 BCE ceremony at </a:t>
            </a:r>
            <a:r>
              <a:rPr lang="en-US" sz="4000" dirty="0" err="1"/>
              <a:t>Ebal</a:t>
            </a:r>
            <a:r>
              <a:rPr lang="en-US" sz="4000" dirty="0"/>
              <a:t>  round altar one time use.</a:t>
            </a:r>
          </a:p>
        </p:txBody>
      </p:sp>
    </p:spTree>
    <p:extLst>
      <p:ext uri="{BB962C8B-B14F-4D97-AF65-F5344CB8AC3E}">
        <p14:creationId xmlns:p14="http://schemas.microsoft.com/office/powerpoint/2010/main" val="922468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1400 BCE ceremony at </a:t>
            </a:r>
            <a:r>
              <a:rPr lang="en-US" sz="4000" dirty="0" err="1"/>
              <a:t>Ebal</a:t>
            </a:r>
            <a:r>
              <a:rPr lang="en-US" sz="4000" dirty="0"/>
              <a:t>  round altar one time</a:t>
            </a:r>
          </a:p>
          <a:p>
            <a:r>
              <a:rPr lang="en-US" sz="4000" dirty="0"/>
              <a:t>1400 to 1250 BCE Aron/Ark at Shiloh and nothing at </a:t>
            </a:r>
            <a:r>
              <a:rPr lang="en-US" sz="4000" dirty="0" err="1"/>
              <a:t>Ebal</a:t>
            </a:r>
            <a:r>
              <a:rPr lang="en-US" sz="4000" dirty="0"/>
              <a:t>.</a:t>
            </a:r>
          </a:p>
        </p:txBody>
      </p:sp>
    </p:spTree>
    <p:extLst>
      <p:ext uri="{BB962C8B-B14F-4D97-AF65-F5344CB8AC3E}">
        <p14:creationId xmlns:p14="http://schemas.microsoft.com/office/powerpoint/2010/main" val="24482449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1400 BCE ceremony at </a:t>
            </a:r>
            <a:r>
              <a:rPr lang="en-US" sz="4000" dirty="0" err="1"/>
              <a:t>Ebal</a:t>
            </a:r>
            <a:r>
              <a:rPr lang="en-US" sz="4000" dirty="0"/>
              <a:t>  round altar one time</a:t>
            </a:r>
          </a:p>
          <a:p>
            <a:r>
              <a:rPr lang="en-US" sz="4000" dirty="0"/>
              <a:t>1400 to 1250 BCE Aron/Ark at Shiloh and nothing at </a:t>
            </a:r>
            <a:r>
              <a:rPr lang="en-US" sz="4000" dirty="0" err="1"/>
              <a:t>Ebal</a:t>
            </a:r>
            <a:r>
              <a:rPr lang="en-US" sz="4000" dirty="0"/>
              <a:t>.  </a:t>
            </a:r>
          </a:p>
          <a:p>
            <a:r>
              <a:rPr lang="en-US" sz="4000" dirty="0"/>
              <a:t>1250 BCE rectangular altar at </a:t>
            </a:r>
            <a:r>
              <a:rPr lang="en-US" sz="4000" dirty="0" err="1"/>
              <a:t>Ebal</a:t>
            </a:r>
            <a:r>
              <a:rPr lang="en-US" sz="4000" dirty="0"/>
              <a:t>, gap at Shiloh 1250 to 1150</a:t>
            </a:r>
          </a:p>
        </p:txBody>
      </p:sp>
    </p:spTree>
    <p:extLst>
      <p:ext uri="{BB962C8B-B14F-4D97-AF65-F5344CB8AC3E}">
        <p14:creationId xmlns:p14="http://schemas.microsoft.com/office/powerpoint/2010/main" val="32700195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1150 BCE </a:t>
            </a:r>
            <a:r>
              <a:rPr lang="en-US" sz="4000" dirty="0" err="1"/>
              <a:t>Ebal</a:t>
            </a:r>
            <a:r>
              <a:rPr lang="en-US" sz="4000" dirty="0"/>
              <a:t> buried and Shiloh activity returns.  Eli, Hannah, Samuel then. </a:t>
            </a:r>
          </a:p>
        </p:txBody>
      </p:sp>
    </p:spTree>
    <p:extLst>
      <p:ext uri="{BB962C8B-B14F-4D97-AF65-F5344CB8AC3E}">
        <p14:creationId xmlns:p14="http://schemas.microsoft.com/office/powerpoint/2010/main" val="41480895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3DB24E4-B3DF-4546-847E-CDFDA7072293}"/>
              </a:ext>
            </a:extLst>
          </p:cNvPr>
          <p:cNvPicPr>
            <a:picLocks noChangeAspect="1"/>
          </p:cNvPicPr>
          <p:nvPr/>
        </p:nvPicPr>
        <p:blipFill>
          <a:blip r:embed="rId3"/>
          <a:stretch>
            <a:fillRect/>
          </a:stretch>
        </p:blipFill>
        <p:spPr>
          <a:xfrm>
            <a:off x="609600" y="-21945"/>
            <a:ext cx="7924799" cy="5187389"/>
          </a:xfrm>
          <a:prstGeom prst="rect">
            <a:avLst/>
          </a:prstGeom>
        </p:spPr>
      </p:pic>
      <p:sp>
        <p:nvSpPr>
          <p:cNvPr id="2" name="TextBox 1">
            <a:extLst>
              <a:ext uri="{FF2B5EF4-FFF2-40B4-BE49-F238E27FC236}">
                <a16:creationId xmlns:a16="http://schemas.microsoft.com/office/drawing/2014/main" id="{661E032C-50E3-4F48-94F8-7B6ABD293D2A}"/>
              </a:ext>
            </a:extLst>
          </p:cNvPr>
          <p:cNvSpPr txBox="1"/>
          <p:nvPr/>
        </p:nvSpPr>
        <p:spPr>
          <a:xfrm>
            <a:off x="605828" y="133350"/>
            <a:ext cx="4381392" cy="1938992"/>
          </a:xfrm>
          <a:prstGeom prst="rect">
            <a:avLst/>
          </a:prstGeom>
          <a:noFill/>
        </p:spPr>
        <p:txBody>
          <a:bodyPr wrap="none" rtlCol="0">
            <a:spAutoFit/>
          </a:bodyPr>
          <a:lstStyle/>
          <a:p>
            <a:pPr algn="l"/>
            <a:r>
              <a:rPr lang="en-US" sz="4000" dirty="0">
                <a:solidFill>
                  <a:schemeClr val="tx1"/>
                </a:solidFill>
                <a:effectLst>
                  <a:outerShdw blurRad="38100" dist="38100" dir="2700000" algn="tl">
                    <a:srgbClr val="000000">
                      <a:alpha val="43137"/>
                    </a:srgbClr>
                  </a:outerShdw>
                </a:effectLst>
              </a:rPr>
              <a:t>1250 to 1150</a:t>
            </a:r>
          </a:p>
          <a:p>
            <a:pPr algn="l"/>
            <a:r>
              <a:rPr lang="en-US" sz="4000" dirty="0">
                <a:solidFill>
                  <a:schemeClr val="tx1"/>
                </a:solidFill>
                <a:effectLst>
                  <a:outerShdw blurRad="38100" dist="38100" dir="2700000" algn="tl">
                    <a:srgbClr val="000000">
                      <a:alpha val="43137"/>
                    </a:srgbClr>
                  </a:outerShdw>
                </a:effectLst>
              </a:rPr>
              <a:t>rectangular altar</a:t>
            </a:r>
          </a:p>
          <a:p>
            <a:pPr algn="l"/>
            <a:r>
              <a:rPr lang="en-US" dirty="0">
                <a:solidFill>
                  <a:schemeClr val="tx1"/>
                </a:solidFill>
                <a:effectLst>
                  <a:outerShdw blurRad="38100" dist="38100" dir="2700000" algn="tl">
                    <a:srgbClr val="000000">
                      <a:alpha val="43137"/>
                    </a:srgbClr>
                  </a:outerShdw>
                </a:effectLst>
              </a:rPr>
              <a:t>at </a:t>
            </a:r>
            <a:r>
              <a:rPr lang="en-US" dirty="0" err="1">
                <a:solidFill>
                  <a:schemeClr val="tx1"/>
                </a:solidFill>
                <a:effectLst>
                  <a:outerShdw blurRad="38100" dist="38100" dir="2700000" algn="tl">
                    <a:srgbClr val="000000">
                      <a:alpha val="43137"/>
                    </a:srgbClr>
                  </a:outerShdw>
                </a:effectLst>
              </a:rPr>
              <a:t>Ebal</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6311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3DB24E4-B3DF-4546-847E-CDFDA7072293}"/>
              </a:ext>
            </a:extLst>
          </p:cNvPr>
          <p:cNvPicPr>
            <a:picLocks noChangeAspect="1"/>
          </p:cNvPicPr>
          <p:nvPr/>
        </p:nvPicPr>
        <p:blipFill rotWithShape="1">
          <a:blip r:embed="rId3"/>
          <a:srcRect l="17548" r="17548" b="5932"/>
          <a:stretch/>
        </p:blipFill>
        <p:spPr>
          <a:xfrm rot="5400000">
            <a:off x="4132403" y="131904"/>
            <a:ext cx="5143501" cy="4879694"/>
          </a:xfrm>
          <a:prstGeom prst="rect">
            <a:avLst/>
          </a:prstGeom>
        </p:spPr>
      </p:pic>
      <p:pic>
        <p:nvPicPr>
          <p:cNvPr id="5" name="Picture 4">
            <a:extLst>
              <a:ext uri="{FF2B5EF4-FFF2-40B4-BE49-F238E27FC236}">
                <a16:creationId xmlns:a16="http://schemas.microsoft.com/office/drawing/2014/main" id="{2ECB3534-10EC-4B17-A061-8F92B7F03D1F}"/>
              </a:ext>
            </a:extLst>
          </p:cNvPr>
          <p:cNvPicPr>
            <a:picLocks noChangeAspect="1"/>
          </p:cNvPicPr>
          <p:nvPr/>
        </p:nvPicPr>
        <p:blipFill>
          <a:blip r:embed="rId4"/>
          <a:stretch>
            <a:fillRect/>
          </a:stretch>
        </p:blipFill>
        <p:spPr>
          <a:xfrm>
            <a:off x="-6790" y="0"/>
            <a:ext cx="4264306" cy="3098285"/>
          </a:xfrm>
          <a:prstGeom prst="rect">
            <a:avLst/>
          </a:prstGeom>
        </p:spPr>
      </p:pic>
      <p:sp>
        <p:nvSpPr>
          <p:cNvPr id="6" name="TextBox 5">
            <a:extLst>
              <a:ext uri="{FF2B5EF4-FFF2-40B4-BE49-F238E27FC236}">
                <a16:creationId xmlns:a16="http://schemas.microsoft.com/office/drawing/2014/main" id="{6F2B212E-3FA2-4237-B2F3-1D2BFECAA99E}"/>
              </a:ext>
            </a:extLst>
          </p:cNvPr>
          <p:cNvSpPr txBox="1"/>
          <p:nvPr/>
        </p:nvSpPr>
        <p:spPr>
          <a:xfrm>
            <a:off x="-27160" y="3098285"/>
            <a:ext cx="4254498" cy="2062103"/>
          </a:xfrm>
          <a:prstGeom prst="rect">
            <a:avLst/>
          </a:prstGeom>
          <a:noFill/>
        </p:spPr>
        <p:txBody>
          <a:bodyPr wrap="none" rtlCol="0">
            <a:spAutoFit/>
          </a:bodyPr>
          <a:lstStyle/>
          <a:p>
            <a:pPr algn="l"/>
            <a:r>
              <a:rPr lang="en-US" sz="3200" dirty="0"/>
              <a:t>Dry sifting by </a:t>
            </a:r>
            <a:r>
              <a:rPr lang="en-US" sz="3200" dirty="0" err="1"/>
              <a:t>Zertal</a:t>
            </a:r>
            <a:endParaRPr lang="en-US" sz="3200" dirty="0"/>
          </a:p>
          <a:p>
            <a:pPr algn="l"/>
            <a:r>
              <a:rPr lang="en-US" sz="3200" dirty="0"/>
              <a:t>in 1980s.  Wet sifting</a:t>
            </a:r>
          </a:p>
          <a:p>
            <a:pPr algn="l"/>
            <a:r>
              <a:rPr lang="en-US" sz="3200" dirty="0"/>
              <a:t>By Scott Stripling </a:t>
            </a:r>
          </a:p>
          <a:p>
            <a:pPr algn="l"/>
            <a:r>
              <a:rPr lang="en-US" sz="3200" dirty="0"/>
              <a:t>2010s</a:t>
            </a:r>
          </a:p>
        </p:txBody>
      </p:sp>
    </p:spTree>
    <p:extLst>
      <p:ext uri="{BB962C8B-B14F-4D97-AF65-F5344CB8AC3E}">
        <p14:creationId xmlns:p14="http://schemas.microsoft.com/office/powerpoint/2010/main" val="62234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r>
              <a:rPr lang="en-US" sz="4000" u="sng" dirty="0"/>
              <a:t>Why</a:t>
            </a:r>
            <a:r>
              <a:rPr lang="en-US" sz="4000" dirty="0"/>
              <a:t> do we all do Passover / </a:t>
            </a:r>
            <a:r>
              <a:rPr lang="en-US" sz="4000" dirty="0" err="1"/>
              <a:t>Khag</a:t>
            </a:r>
            <a:r>
              <a:rPr lang="en-US" sz="4000" dirty="0"/>
              <a:t> </a:t>
            </a:r>
            <a:r>
              <a:rPr lang="en-US" sz="4000" dirty="0" err="1"/>
              <a:t>Hamatsot</a:t>
            </a:r>
            <a:r>
              <a:rPr lang="en-US" sz="4000" dirty="0"/>
              <a:t> [Holiday of Unleavened bread]?</a:t>
            </a:r>
          </a:p>
          <a:p>
            <a:r>
              <a:rPr lang="en-US" sz="4000" dirty="0"/>
              <a:t>What does G-d have for us in it?</a:t>
            </a:r>
          </a:p>
        </p:txBody>
      </p:sp>
    </p:spTree>
    <p:extLst>
      <p:ext uri="{BB962C8B-B14F-4D97-AF65-F5344CB8AC3E}">
        <p14:creationId xmlns:p14="http://schemas.microsoft.com/office/powerpoint/2010/main" val="3499772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C2E786E-18C2-4D34-A907-0769C3D7D3F5}"/>
              </a:ext>
            </a:extLst>
          </p:cNvPr>
          <p:cNvPicPr>
            <a:picLocks noChangeAspect="1"/>
          </p:cNvPicPr>
          <p:nvPr/>
        </p:nvPicPr>
        <p:blipFill>
          <a:blip r:embed="rId3"/>
          <a:stretch>
            <a:fillRect/>
          </a:stretch>
        </p:blipFill>
        <p:spPr>
          <a:xfrm>
            <a:off x="-33543" y="57150"/>
            <a:ext cx="9211085" cy="5029199"/>
          </a:xfrm>
          <a:prstGeom prst="rect">
            <a:avLst/>
          </a:prstGeom>
        </p:spPr>
      </p:pic>
      <p:sp>
        <p:nvSpPr>
          <p:cNvPr id="5" name="TextBox 4">
            <a:extLst>
              <a:ext uri="{FF2B5EF4-FFF2-40B4-BE49-F238E27FC236}">
                <a16:creationId xmlns:a16="http://schemas.microsoft.com/office/drawing/2014/main" id="{6392D125-3476-4582-90B9-40414D3A7022}"/>
              </a:ext>
            </a:extLst>
          </p:cNvPr>
          <p:cNvSpPr txBox="1"/>
          <p:nvPr/>
        </p:nvSpPr>
        <p:spPr>
          <a:xfrm>
            <a:off x="0" y="80349"/>
            <a:ext cx="4267200" cy="2308324"/>
          </a:xfrm>
          <a:prstGeom prst="rect">
            <a:avLst/>
          </a:prstGeom>
          <a:noFill/>
        </p:spPr>
        <p:txBody>
          <a:bodyPr wrap="square" rtlCol="0">
            <a:spAutoFit/>
          </a:bodyPr>
          <a:lstStyle/>
          <a:p>
            <a:pPr algn="l"/>
            <a:r>
              <a:rPr lang="en-US" sz="2400" b="0" i="0" dirty="0">
                <a:solidFill>
                  <a:schemeClr val="tx1"/>
                </a:solidFill>
                <a:effectLst/>
                <a:latin typeface="+mn-lt"/>
              </a:rPr>
              <a:t>Artist’s rendering of the Mt. </a:t>
            </a:r>
            <a:r>
              <a:rPr lang="en-US" sz="2400" b="0" i="0" dirty="0" err="1">
                <a:solidFill>
                  <a:schemeClr val="tx1"/>
                </a:solidFill>
                <a:effectLst/>
                <a:latin typeface="+mn-lt"/>
              </a:rPr>
              <a:t>Ebal</a:t>
            </a:r>
            <a:r>
              <a:rPr lang="en-US" sz="2400" b="0" i="0" dirty="0">
                <a:solidFill>
                  <a:schemeClr val="tx1"/>
                </a:solidFill>
                <a:effectLst/>
                <a:latin typeface="+mn-lt"/>
              </a:rPr>
              <a:t> archaeological site and the dump piles sifted by Dr. Scott Stripling and his team</a:t>
            </a:r>
          </a:p>
          <a:p>
            <a:pPr algn="l"/>
            <a:r>
              <a:rPr lang="en-US" sz="2400" b="0" i="0" dirty="0">
                <a:solidFill>
                  <a:schemeClr val="tx1"/>
                </a:solidFill>
                <a:effectLst/>
                <a:latin typeface="+mn-lt"/>
              </a:rPr>
              <a:t> in 2019</a:t>
            </a:r>
            <a:endParaRPr lang="en-US" sz="2400" dirty="0">
              <a:solidFill>
                <a:schemeClr val="tx1"/>
              </a:solidFill>
              <a:latin typeface="+mn-lt"/>
            </a:endParaRPr>
          </a:p>
        </p:txBody>
      </p:sp>
    </p:spTree>
    <p:extLst>
      <p:ext uri="{BB962C8B-B14F-4D97-AF65-F5344CB8AC3E}">
        <p14:creationId xmlns:p14="http://schemas.microsoft.com/office/powerpoint/2010/main" val="11085808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The late University of Haifa professor </a:t>
            </a:r>
            <a:r>
              <a:rPr lang="en-US" sz="4000" dirty="0" err="1"/>
              <a:t>Zertal</a:t>
            </a:r>
            <a:r>
              <a:rPr lang="en-US" sz="4000" dirty="0"/>
              <a:t> excavated the site in the 1980s, including a large rectangular altar that was apparently constructed over an earlier round altar. Stripling said the tablet came from earth originally excavated from this round altar.</a:t>
            </a:r>
          </a:p>
        </p:txBody>
      </p:sp>
    </p:spTree>
    <p:extLst>
      <p:ext uri="{BB962C8B-B14F-4D97-AF65-F5344CB8AC3E}">
        <p14:creationId xmlns:p14="http://schemas.microsoft.com/office/powerpoint/2010/main" val="35200521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1D451A6E-1C6F-4DEF-9A8D-54F2FAEACF78}"/>
              </a:ext>
            </a:extLst>
          </p:cNvPr>
          <p:cNvPicPr>
            <a:picLocks noChangeAspect="1"/>
          </p:cNvPicPr>
          <p:nvPr/>
        </p:nvPicPr>
        <p:blipFill>
          <a:blip r:embed="rId3"/>
          <a:stretch>
            <a:fillRect/>
          </a:stretch>
        </p:blipFill>
        <p:spPr>
          <a:xfrm>
            <a:off x="618600" y="57150"/>
            <a:ext cx="7996649" cy="5086350"/>
          </a:xfrm>
          <a:prstGeom prst="rect">
            <a:avLst/>
          </a:prstGeom>
        </p:spPr>
      </p:pic>
    </p:spTree>
    <p:extLst>
      <p:ext uri="{BB962C8B-B14F-4D97-AF65-F5344CB8AC3E}">
        <p14:creationId xmlns:p14="http://schemas.microsoft.com/office/powerpoint/2010/main" val="14579162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Four scientists from the Academy of Sciences of the Czech Republic did the advanced imaging (tomographic scans) of the tablet to recover the hidden text. </a:t>
            </a:r>
          </a:p>
        </p:txBody>
      </p:sp>
    </p:spTree>
    <p:extLst>
      <p:ext uri="{BB962C8B-B14F-4D97-AF65-F5344CB8AC3E}">
        <p14:creationId xmlns:p14="http://schemas.microsoft.com/office/powerpoint/2010/main" val="1406111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he-IL" sz="4000" dirty="0"/>
              <a:t> </a:t>
            </a:r>
            <a:endParaRPr lang="en-US" sz="4000" dirty="0"/>
          </a:p>
        </p:txBody>
      </p:sp>
      <p:pic>
        <p:nvPicPr>
          <p:cNvPr id="3" name="Picture 2">
            <a:extLst>
              <a:ext uri="{FF2B5EF4-FFF2-40B4-BE49-F238E27FC236}">
                <a16:creationId xmlns:a16="http://schemas.microsoft.com/office/drawing/2014/main" id="{8FF2E4EF-ECFE-475C-8135-FB39E5360EED}"/>
              </a:ext>
            </a:extLst>
          </p:cNvPr>
          <p:cNvPicPr>
            <a:picLocks noChangeAspect="1"/>
          </p:cNvPicPr>
          <p:nvPr/>
        </p:nvPicPr>
        <p:blipFill rotWithShape="1">
          <a:blip r:embed="rId3"/>
          <a:srcRect l="1000"/>
          <a:stretch/>
        </p:blipFill>
        <p:spPr>
          <a:xfrm>
            <a:off x="838200" y="-23375"/>
            <a:ext cx="7543800" cy="5190250"/>
          </a:xfrm>
          <a:prstGeom prst="rect">
            <a:avLst/>
          </a:prstGeom>
        </p:spPr>
      </p:pic>
    </p:spTree>
    <p:extLst>
      <p:ext uri="{BB962C8B-B14F-4D97-AF65-F5344CB8AC3E}">
        <p14:creationId xmlns:p14="http://schemas.microsoft.com/office/powerpoint/2010/main" val="3436358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Chiastic structure, or chiastic pattern, is a literary technique in narrative motifs and other textual passages. An example of chiastic structure would be two ideas, A and B, together with variants A’ and B’, being presented as A,B,B’,A’.</a:t>
            </a:r>
          </a:p>
        </p:txBody>
      </p:sp>
    </p:spTree>
    <p:extLst>
      <p:ext uri="{BB962C8B-B14F-4D97-AF65-F5344CB8AC3E}">
        <p14:creationId xmlns:p14="http://schemas.microsoft.com/office/powerpoint/2010/main" val="1555032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Examples can be found in Biblical scripture (“But many that are first / Shall be last, / And many that are last / Shall be first”; Matthew 19:30).</a:t>
            </a:r>
          </a:p>
        </p:txBody>
      </p:sp>
    </p:spTree>
    <p:extLst>
      <p:ext uri="{BB962C8B-B14F-4D97-AF65-F5344CB8AC3E}">
        <p14:creationId xmlns:p14="http://schemas.microsoft.com/office/powerpoint/2010/main" val="27134491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F82E5A8-6023-4FBA-B77E-A2048AE61100}"/>
              </a:ext>
            </a:extLst>
          </p:cNvPr>
          <p:cNvPicPr>
            <a:picLocks noChangeAspect="1"/>
          </p:cNvPicPr>
          <p:nvPr/>
        </p:nvPicPr>
        <p:blipFill>
          <a:blip r:embed="rId3"/>
          <a:stretch>
            <a:fillRect/>
          </a:stretch>
        </p:blipFill>
        <p:spPr>
          <a:xfrm>
            <a:off x="228080" y="0"/>
            <a:ext cx="8687839" cy="5143500"/>
          </a:xfrm>
          <a:prstGeom prst="rect">
            <a:avLst/>
          </a:prstGeom>
        </p:spPr>
      </p:pic>
    </p:spTree>
    <p:extLst>
      <p:ext uri="{BB962C8B-B14F-4D97-AF65-F5344CB8AC3E}">
        <p14:creationId xmlns:p14="http://schemas.microsoft.com/office/powerpoint/2010/main" val="2020870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YHW in proto-alphabetic letters on a lead curse tablet discovered on Mount Ebal">
            <a:extLst>
              <a:ext uri="{FF2B5EF4-FFF2-40B4-BE49-F238E27FC236}">
                <a16:creationId xmlns:a16="http://schemas.microsoft.com/office/drawing/2014/main" id="{49C515EF-2991-4B42-9597-F0CAB1B8D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054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42892A1-0020-4C56-A257-5EEA1DD0D48A}"/>
              </a:ext>
            </a:extLst>
          </p:cNvPr>
          <p:cNvPicPr>
            <a:picLocks noChangeAspect="1"/>
          </p:cNvPicPr>
          <p:nvPr/>
        </p:nvPicPr>
        <p:blipFill>
          <a:blip r:embed="rId3"/>
          <a:stretch>
            <a:fillRect/>
          </a:stretch>
        </p:blipFill>
        <p:spPr>
          <a:xfrm>
            <a:off x="-27709" y="569455"/>
            <a:ext cx="9008688" cy="2362200"/>
          </a:xfrm>
          <a:prstGeom prst="rect">
            <a:avLst/>
          </a:prstGeom>
        </p:spPr>
      </p:pic>
      <p:pic>
        <p:nvPicPr>
          <p:cNvPr id="6" name="Picture 5">
            <a:extLst>
              <a:ext uri="{FF2B5EF4-FFF2-40B4-BE49-F238E27FC236}">
                <a16:creationId xmlns:a16="http://schemas.microsoft.com/office/drawing/2014/main" id="{83781EB7-47C8-4210-A276-D8A5E79E1EE5}"/>
              </a:ext>
            </a:extLst>
          </p:cNvPr>
          <p:cNvPicPr>
            <a:picLocks noChangeAspect="1"/>
          </p:cNvPicPr>
          <p:nvPr/>
        </p:nvPicPr>
        <p:blipFill>
          <a:blip r:embed="rId4"/>
          <a:stretch>
            <a:fillRect/>
          </a:stretch>
        </p:blipFill>
        <p:spPr>
          <a:xfrm>
            <a:off x="115770" y="209550"/>
            <a:ext cx="9065637" cy="373413"/>
          </a:xfrm>
          <a:prstGeom prst="rect">
            <a:avLst/>
          </a:prstGeom>
        </p:spPr>
      </p:pic>
      <p:pic>
        <p:nvPicPr>
          <p:cNvPr id="2050" name="Picture 2" descr="YHW in proto-alphabetic letters on a lead curse tablet discovered on Mount Ebal">
            <a:extLst>
              <a:ext uri="{FF2B5EF4-FFF2-40B4-BE49-F238E27FC236}">
                <a16:creationId xmlns:a16="http://schemas.microsoft.com/office/drawing/2014/main" id="{7F525CB3-47B6-4896-9FCF-F74668D0CD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5216" y="2931654"/>
            <a:ext cx="3947984" cy="22226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65FB0AD-6295-4700-9FB0-1E911DF2B12E}"/>
              </a:ext>
            </a:extLst>
          </p:cNvPr>
          <p:cNvSpPr/>
          <p:nvPr/>
        </p:nvSpPr>
        <p:spPr bwMode="auto">
          <a:xfrm>
            <a:off x="5181600" y="1038232"/>
            <a:ext cx="685800" cy="466718"/>
          </a:xfrm>
          <a:prstGeom prst="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8" name="Rectangle 7">
            <a:extLst>
              <a:ext uri="{FF2B5EF4-FFF2-40B4-BE49-F238E27FC236}">
                <a16:creationId xmlns:a16="http://schemas.microsoft.com/office/drawing/2014/main" id="{8EA8BD97-1852-4E83-ABE1-D8933326F06F}"/>
              </a:ext>
            </a:extLst>
          </p:cNvPr>
          <p:cNvSpPr/>
          <p:nvPr/>
        </p:nvSpPr>
        <p:spPr bwMode="auto">
          <a:xfrm>
            <a:off x="4191000" y="2419350"/>
            <a:ext cx="609600" cy="512303"/>
          </a:xfrm>
          <a:prstGeom prst="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9" name="Rectangle 8">
            <a:extLst>
              <a:ext uri="{FF2B5EF4-FFF2-40B4-BE49-F238E27FC236}">
                <a16:creationId xmlns:a16="http://schemas.microsoft.com/office/drawing/2014/main" id="{F8CFEF17-0BFA-4CE4-9FF7-B3B94ACCCD47}"/>
              </a:ext>
            </a:extLst>
          </p:cNvPr>
          <p:cNvSpPr/>
          <p:nvPr/>
        </p:nvSpPr>
        <p:spPr bwMode="auto">
          <a:xfrm>
            <a:off x="2362200" y="582963"/>
            <a:ext cx="685800" cy="540987"/>
          </a:xfrm>
          <a:prstGeom prst="rect">
            <a:avLst/>
          </a:prstGeom>
          <a:noFill/>
          <a:ln w="476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54207215"/>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173291</TotalTime>
  <Words>5445</Words>
  <Application>Microsoft Office PowerPoint</Application>
  <PresentationFormat>On-screen Show (16:9)</PresentationFormat>
  <Paragraphs>619</Paragraphs>
  <Slides>112</Slides>
  <Notes>112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112</vt:i4>
      </vt:variant>
    </vt:vector>
  </HeadingPairs>
  <TitlesOfParts>
    <vt:vector size="120" baseType="lpstr">
      <vt:lpstr>Arial</vt:lpstr>
      <vt:lpstr>Arial Rounded MT Bold</vt:lpstr>
      <vt:lpstr>Assistant</vt:lpstr>
      <vt:lpstr>David</vt:lpstr>
      <vt:lpstr>Helvetica Neue Light</vt:lpstr>
      <vt:lpstr>PT Serif</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test user</cp:lastModifiedBy>
  <cp:revision>4556</cp:revision>
  <dcterms:created xsi:type="dcterms:W3CDTF">2006-04-21T19:34:43Z</dcterms:created>
  <dcterms:modified xsi:type="dcterms:W3CDTF">2022-04-02T13:44:37Z</dcterms:modified>
</cp:coreProperties>
</file>