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85"/>
  </p:notesMasterIdLst>
  <p:handoutMasterIdLst>
    <p:handoutMasterId r:id="rId86"/>
  </p:handoutMasterIdLst>
  <p:sldIdLst>
    <p:sldId id="2045" r:id="rId3"/>
    <p:sldId id="64141" r:id="rId4"/>
    <p:sldId id="64146" r:id="rId5"/>
    <p:sldId id="64147" r:id="rId6"/>
    <p:sldId id="64148" r:id="rId7"/>
    <p:sldId id="64149" r:id="rId8"/>
    <p:sldId id="64144" r:id="rId9"/>
    <p:sldId id="64142" r:id="rId10"/>
    <p:sldId id="64114" r:id="rId11"/>
    <p:sldId id="64054" r:id="rId12"/>
    <p:sldId id="64055" r:id="rId13"/>
    <p:sldId id="64057" r:id="rId14"/>
    <p:sldId id="64060" r:id="rId15"/>
    <p:sldId id="64097" r:id="rId16"/>
    <p:sldId id="64098" r:id="rId17"/>
    <p:sldId id="64099" r:id="rId18"/>
    <p:sldId id="64086" r:id="rId19"/>
    <p:sldId id="64053" r:id="rId20"/>
    <p:sldId id="64094" r:id="rId21"/>
    <p:sldId id="64117" r:id="rId22"/>
    <p:sldId id="64089" r:id="rId23"/>
    <p:sldId id="64092" r:id="rId24"/>
    <p:sldId id="64118" r:id="rId25"/>
    <p:sldId id="64093" r:id="rId26"/>
    <p:sldId id="64091" r:id="rId27"/>
    <p:sldId id="64090" r:id="rId28"/>
    <p:sldId id="64095" r:id="rId29"/>
    <p:sldId id="64119" r:id="rId30"/>
    <p:sldId id="64120" r:id="rId31"/>
    <p:sldId id="64101" r:id="rId32"/>
    <p:sldId id="64096" r:id="rId33"/>
    <p:sldId id="64103" r:id="rId34"/>
    <p:sldId id="64106" r:id="rId35"/>
    <p:sldId id="64107" r:id="rId36"/>
    <p:sldId id="64111" r:id="rId37"/>
    <p:sldId id="64150" r:id="rId38"/>
    <p:sldId id="64156" r:id="rId39"/>
    <p:sldId id="64113" r:id="rId40"/>
    <p:sldId id="64087" r:id="rId41"/>
    <p:sldId id="64104" r:id="rId42"/>
    <p:sldId id="64031" r:id="rId43"/>
    <p:sldId id="64126" r:id="rId44"/>
    <p:sldId id="64050" r:id="rId45"/>
    <p:sldId id="64108" r:id="rId46"/>
    <p:sldId id="64122" r:id="rId47"/>
    <p:sldId id="64152" r:id="rId48"/>
    <p:sldId id="64157" r:id="rId49"/>
    <p:sldId id="64110" r:id="rId50"/>
    <p:sldId id="64109" r:id="rId51"/>
    <p:sldId id="64123" r:id="rId52"/>
    <p:sldId id="64124" r:id="rId53"/>
    <p:sldId id="64112" r:id="rId54"/>
    <p:sldId id="64129" r:id="rId55"/>
    <p:sldId id="64136" r:id="rId56"/>
    <p:sldId id="64130" r:id="rId57"/>
    <p:sldId id="64131" r:id="rId58"/>
    <p:sldId id="64132" r:id="rId59"/>
    <p:sldId id="64135" r:id="rId60"/>
    <p:sldId id="64059" r:id="rId61"/>
    <p:sldId id="64105" r:id="rId62"/>
    <p:sldId id="64137" r:id="rId63"/>
    <p:sldId id="64125" r:id="rId64"/>
    <p:sldId id="64128" r:id="rId65"/>
    <p:sldId id="64102" r:id="rId66"/>
    <p:sldId id="64127" r:id="rId67"/>
    <p:sldId id="64056" r:id="rId68"/>
    <p:sldId id="64052" r:id="rId69"/>
    <p:sldId id="64051" r:id="rId70"/>
    <p:sldId id="64085" r:id="rId71"/>
    <p:sldId id="64154" r:id="rId72"/>
    <p:sldId id="64158" r:id="rId73"/>
    <p:sldId id="64088" r:id="rId74"/>
    <p:sldId id="64134" r:id="rId75"/>
    <p:sldId id="64133" r:id="rId76"/>
    <p:sldId id="64037" r:id="rId77"/>
    <p:sldId id="64100" r:id="rId78"/>
    <p:sldId id="64159" r:id="rId79"/>
    <p:sldId id="64160" r:id="rId80"/>
    <p:sldId id="64161" r:id="rId81"/>
    <p:sldId id="63289" r:id="rId82"/>
    <p:sldId id="64048" r:id="rId83"/>
    <p:sldId id="256" r:id="rId84"/>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2" autoAdjust="0"/>
    <p:restoredTop sz="86118" autoAdjust="0"/>
  </p:normalViewPr>
  <p:slideViewPr>
    <p:cSldViewPr>
      <p:cViewPr varScale="1">
        <p:scale>
          <a:sx n="105" d="100"/>
          <a:sy n="105" d="100"/>
        </p:scale>
        <p:origin x="120" y="3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78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12.1-2 Victory Run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14,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12.1-2 Victory Run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14,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mailto:oga.rsvp@hhs.gov"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marchofremembrance.org/"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mailto:info@marchofremembrance.org"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marchofremembrance.org/"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mailto:info@marchofremembrance.org"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youtu.be/57A43lmeeCY"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12.1-2 Victory Run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14,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That is, we are preparing for victory: success, growth</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68011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46331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the key to all the running, the power and presence of Yeshua through faith in His death and resurrection and ascended power!</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21746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4208836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was in Mrs. Gluck’s English class.  News blackout.  We didn’t know if there would be an Israel after the war.  Richard came in said Israelis winning on all front.</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238992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https://youtu.be/u_rJvuqvQlk</a:t>
            </a:r>
          </a:p>
          <a:p>
            <a:r>
              <a:rPr lang="en-US" b="0" i="0" dirty="0">
                <a:solidFill>
                  <a:srgbClr val="000000"/>
                </a:solidFill>
                <a:effectLst/>
                <a:latin typeface="Calibri" panose="020F0502020204030204" pitchFamily="34" charset="0"/>
              </a:rPr>
              <a:t>from 1.21 to the end </a:t>
            </a:r>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71246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Univ of Cinti shock of Arab Muslim young woman, “Jews representing Messiah!  This is the End!”</a:t>
            </a:r>
          </a:p>
          <a:p>
            <a:r>
              <a:rPr lang="en-US" dirty="0"/>
              <a:t>In Israel, sense of optimism and shalom.   Terrorists in fear.  It was safe.</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089476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306170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839083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Jews were back in Israel and surviving!</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72874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098743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027178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823572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559140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Note: 200 million, from the East, crossing the Euphrates.</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77186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https://comfortoneanother.com/2021/08/31/how-will-a-200-million-man-chinese-army-get-to-israel/</a:t>
            </a:r>
          </a:p>
          <a:p>
            <a:r>
              <a:rPr lang="en-US" dirty="0"/>
              <a:t>Or it could be an alliance of Russians and Chinese and Iranians.</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4291185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Doesn’t show the Euphrates.</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128835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313594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Chinese army has to cross the Euphrates to invade Israel.</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227383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Note: 200 million, from the East, crossing the Euphrates.</a:t>
            </a:r>
          </a:p>
          <a:p>
            <a:r>
              <a:rPr lang="en-US" dirty="0"/>
              <a:t>That was major reason #2 that that was the end of time.</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664385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18459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088102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Moscow</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715851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Still expected.   Just didn’t happen yet.</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763660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393964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Earthquakes, famines, deception</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587620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Worldwide proclamation with technology, betrayal.</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463287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There was an expectancy, a zeal, a confidence.</a:t>
            </a:r>
          </a:p>
          <a:p>
            <a:r>
              <a:rPr lang="en-US" dirty="0"/>
              <a:t>1960’s, 70’s, 80’s, 90’s, 2000’s, 2010’s.   We didn’t lose faith…but energy?</a:t>
            </a:r>
          </a:p>
          <a:p>
            <a:r>
              <a:rPr lang="en-US" dirty="0"/>
              <a:t>After the decades, </a:t>
            </a:r>
            <a:r>
              <a:rPr lang="en-US" u="sng" dirty="0"/>
              <a:t>excited</a:t>
            </a:r>
            <a:r>
              <a:rPr lang="en-US" dirty="0"/>
              <a:t> expectancy </a:t>
            </a:r>
            <a:r>
              <a:rPr lang="en-US" dirty="0">
                <a:sym typeface="Wingdings" panose="05000000000000000000" pitchFamily="2" charset="2"/>
              </a:rPr>
              <a:t> </a:t>
            </a:r>
            <a:r>
              <a:rPr lang="en-US" u="sng" dirty="0">
                <a:sym typeface="Wingdings" panose="05000000000000000000" pitchFamily="2" charset="2"/>
              </a:rPr>
              <a:t>enduring</a:t>
            </a:r>
            <a:r>
              <a:rPr lang="en-US" dirty="0">
                <a:sym typeface="Wingdings" panose="05000000000000000000" pitchFamily="2" charset="2"/>
              </a:rPr>
              <a:t> expectancy</a:t>
            </a:r>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2583769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609533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focusing on Yeshua, the initiator and perfecter of faith. </a:t>
            </a:r>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499145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981667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 https://www.drjamesdobson.org/articles/is-the-us-giving-sovereignty-over-to-the-who?utm_campaign=2022%20Public%20Policy&amp;utm_medium=email&amp;_hsenc=p2ANqtz-_rRp3FhNWHunk70AOg0F5C8A0NHYHh6YTAqIFlXsuuk3VVGzQdXMwS9bnJlseQHCRjLn_L59FqeXGFugy_ce3W0pKOQA&amp;_hsmi=213052080&amp;utm_content=213052080&amp;utm_source=hs_email&amp;hsCtaTracking=2129107e-33e2-4226-88af-d5005118d7fa%7Cb18a8b56-f03f-415d-bae2-b1fc9b75121e</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38895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543227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00000"/>
                </a:solidFill>
                <a:effectLst/>
              </a:rPr>
              <a:t>Please act today. Now. Go to </a:t>
            </a:r>
            <a:r>
              <a:rPr lang="en-US" b="0" i="0" u="sng" dirty="0">
                <a:solidFill>
                  <a:srgbClr val="000000"/>
                </a:solidFill>
                <a:effectLst/>
                <a:hlinkClick r:id="rId3"/>
              </a:rPr>
              <a:t>oga.rsvp@hhs.gov</a:t>
            </a:r>
            <a:r>
              <a:rPr lang="en-US" b="0" i="0" dirty="0">
                <a:solidFill>
                  <a:srgbClr val="000000"/>
                </a:solidFill>
                <a:effectLst/>
              </a:rPr>
              <a:t> and send your short email.</a:t>
            </a:r>
          </a:p>
          <a:p>
            <a:pPr algn="l"/>
            <a:r>
              <a:rPr lang="en-US" b="0" i="0" dirty="0">
                <a:solidFill>
                  <a:srgbClr val="000000"/>
                </a:solidFill>
                <a:effectLst/>
              </a:rPr>
              <a:t>Dr. Jim </a:t>
            </a:r>
            <a:r>
              <a:rPr lang="en-US" b="0" i="0" dirty="0" err="1">
                <a:solidFill>
                  <a:srgbClr val="000000"/>
                </a:solidFill>
                <a:effectLst/>
              </a:rPr>
              <a:t>Garlow</a:t>
            </a:r>
            <a:r>
              <a:rPr lang="en-US" b="0" i="0" dirty="0">
                <a:solidFill>
                  <a:srgbClr val="000000"/>
                </a:solidFill>
                <a:effectLst/>
              </a:rPr>
              <a:t>,</a:t>
            </a:r>
            <a:endParaRPr lang="en-US" b="0" i="0" dirty="0">
              <a:solidFill>
                <a:srgbClr val="403F42"/>
              </a:solidFill>
              <a:effectLst/>
            </a:endParaRPr>
          </a:p>
          <a:p>
            <a:pPr algn="l"/>
            <a:r>
              <a:rPr lang="en-US" b="0" i="0" dirty="0">
                <a:solidFill>
                  <a:srgbClr val="000000"/>
                </a:solidFill>
                <a:effectLst/>
              </a:rPr>
              <a:t>CEO/Founder-Well Versed</a:t>
            </a:r>
            <a:endParaRPr lang="en-US" b="0" i="0" dirty="0">
              <a:solidFill>
                <a:srgbClr val="403F42"/>
              </a:solidFill>
              <a:effectLst/>
            </a:endParaRPr>
          </a:p>
          <a:p>
            <a:pPr algn="l"/>
            <a:r>
              <a:rPr lang="en-US" b="0" i="0" dirty="0">
                <a:solidFill>
                  <a:srgbClr val="000000"/>
                </a:solidFill>
                <a:effectLst/>
              </a:rPr>
              <a:t>&amp; Rosemary Schindler </a:t>
            </a:r>
            <a:r>
              <a:rPr lang="en-US" b="0" i="0" dirty="0" err="1">
                <a:solidFill>
                  <a:srgbClr val="000000"/>
                </a:solidFill>
                <a:effectLst/>
              </a:rPr>
              <a:t>Garlow</a:t>
            </a:r>
            <a:r>
              <a:rPr lang="en-US" b="0" i="0" dirty="0">
                <a:solidFill>
                  <a:srgbClr val="000000"/>
                </a:solidFill>
                <a:effectLst/>
              </a:rPr>
              <a:t>,</a:t>
            </a:r>
            <a:endParaRPr lang="en-US" b="0" i="0" dirty="0">
              <a:solidFill>
                <a:srgbClr val="403F42"/>
              </a:solidFill>
              <a:effectLst/>
            </a:endParaRPr>
          </a:p>
          <a:p>
            <a:pPr algn="l"/>
            <a:r>
              <a:rPr lang="en-US" b="0" i="0" dirty="0">
                <a:solidFill>
                  <a:srgbClr val="000000"/>
                </a:solidFill>
                <a:effectLst/>
              </a:rPr>
              <a:t>﻿Co-Founder-Well Versed</a:t>
            </a:r>
            <a:endParaRPr lang="en-US" b="0" i="0" dirty="0">
              <a:solidFill>
                <a:srgbClr val="403F42"/>
              </a:solidFill>
              <a:effectLst/>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489617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br>
              <a:rPr lang="en-US" dirty="0"/>
            </a:br>
            <a:r>
              <a:rPr lang="en-US" dirty="0">
                <a:effectLst/>
              </a:rPr>
              <a:t>March of Remembrance                </a:t>
            </a:r>
            <a:br>
              <a:rPr lang="en-US" dirty="0">
                <a:effectLst/>
              </a:rPr>
            </a:br>
            <a:r>
              <a:rPr lang="en-US" dirty="0">
                <a:effectLst/>
              </a:rPr>
              <a:t>P.O. Box 20051, New York, NY 10017 </a:t>
            </a:r>
            <a:br>
              <a:rPr lang="en-US" dirty="0">
                <a:effectLst/>
              </a:rPr>
            </a:br>
            <a:r>
              <a:rPr lang="en-US" dirty="0">
                <a:effectLst/>
              </a:rPr>
              <a:t>phone: +1 - 917-833-0482</a:t>
            </a:r>
            <a:br>
              <a:rPr lang="en-US" dirty="0">
                <a:effectLst/>
              </a:rPr>
            </a:br>
            <a:r>
              <a:rPr lang="en-US" dirty="0">
                <a:effectLst/>
                <a:hlinkClick r:id="rId3">
                  <a:extLst>
                    <a:ext uri="{A12FA001-AC4F-418D-AE19-62706E023703}">
                      <ahyp:hlinkClr xmlns:ahyp="http://schemas.microsoft.com/office/drawing/2018/hyperlinkcolor" val="tx"/>
                    </a:ext>
                  </a:extLst>
                </a:hlinkClick>
              </a:rPr>
              <a:t>www.marchofremembrance.org</a:t>
            </a:r>
            <a:r>
              <a:rPr lang="en-US" dirty="0">
                <a:effectLst/>
              </a:rPr>
              <a:t> </a:t>
            </a:r>
            <a:br>
              <a:rPr lang="en-US" dirty="0">
                <a:effectLst/>
              </a:rPr>
            </a:br>
            <a:r>
              <a:rPr lang="en-US" dirty="0">
                <a:effectLst/>
                <a:hlinkClick r:id="rId4">
                  <a:extLst>
                    <a:ext uri="{A12FA001-AC4F-418D-AE19-62706E023703}">
                      <ahyp:hlinkClr xmlns:ahyp="http://schemas.microsoft.com/office/drawing/2018/hyperlinkcolor" val="tx"/>
                    </a:ext>
                  </a:extLst>
                </a:hlinkClick>
              </a:rPr>
              <a:t>info@marchofremembrance.org</a:t>
            </a:r>
            <a:endParaRPr lang="en-US" dirty="0">
              <a:effectLst/>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464103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br>
              <a:rPr lang="en-US" dirty="0"/>
            </a:br>
            <a:r>
              <a:rPr lang="en-US" dirty="0">
                <a:solidFill>
                  <a:srgbClr val="999999"/>
                </a:solidFill>
                <a:effectLst/>
                <a:latin typeface="Verdana" panose="020B0604030504040204" pitchFamily="34" charset="0"/>
              </a:rPr>
              <a:t>March of Remembrance                </a:t>
            </a:r>
            <a:br>
              <a:rPr lang="en-US" dirty="0">
                <a:solidFill>
                  <a:srgbClr val="999999"/>
                </a:solidFill>
                <a:effectLst/>
                <a:latin typeface="Verdana" panose="020B0604030504040204" pitchFamily="34" charset="0"/>
              </a:rPr>
            </a:br>
            <a:r>
              <a:rPr lang="en-US" dirty="0">
                <a:solidFill>
                  <a:srgbClr val="999999"/>
                </a:solidFill>
                <a:effectLst/>
                <a:latin typeface="Verdana" panose="020B0604030504040204" pitchFamily="34" charset="0"/>
              </a:rPr>
              <a:t>P.O. Box 20051, New York, NY 10017 </a:t>
            </a:r>
            <a:br>
              <a:rPr lang="en-US" dirty="0">
                <a:solidFill>
                  <a:srgbClr val="999999"/>
                </a:solidFill>
                <a:effectLst/>
                <a:latin typeface="Verdana" panose="020B0604030504040204" pitchFamily="34" charset="0"/>
              </a:rPr>
            </a:br>
            <a:r>
              <a:rPr lang="en-US" dirty="0">
                <a:solidFill>
                  <a:srgbClr val="999999"/>
                </a:solidFill>
                <a:effectLst/>
                <a:latin typeface="Verdana" panose="020B0604030504040204" pitchFamily="34" charset="0"/>
              </a:rPr>
              <a:t>phone: +1 - 917-833-0482</a:t>
            </a:r>
            <a:br>
              <a:rPr lang="en-US" dirty="0">
                <a:solidFill>
                  <a:srgbClr val="999999"/>
                </a:solidFill>
                <a:effectLst/>
                <a:latin typeface="Verdana" panose="020B0604030504040204" pitchFamily="34" charset="0"/>
              </a:rPr>
            </a:br>
            <a:r>
              <a:rPr lang="en-US" dirty="0">
                <a:solidFill>
                  <a:srgbClr val="1155CC"/>
                </a:solidFill>
                <a:effectLst/>
                <a:latin typeface="Verdana" panose="020B0604030504040204" pitchFamily="34" charset="0"/>
                <a:hlinkClick r:id="rId3"/>
              </a:rPr>
              <a:t>www.marchofremembrance.org</a:t>
            </a:r>
            <a:r>
              <a:rPr lang="en-US" dirty="0">
                <a:solidFill>
                  <a:srgbClr val="999999"/>
                </a:solidFill>
                <a:effectLst/>
                <a:latin typeface="Verdana" panose="020B0604030504040204" pitchFamily="34" charset="0"/>
              </a:rPr>
              <a:t> </a:t>
            </a:r>
            <a:br>
              <a:rPr lang="en-US" dirty="0">
                <a:solidFill>
                  <a:srgbClr val="999999"/>
                </a:solidFill>
                <a:effectLst/>
                <a:latin typeface="Verdana" panose="020B0604030504040204" pitchFamily="34" charset="0"/>
              </a:rPr>
            </a:br>
            <a:r>
              <a:rPr lang="en-US" dirty="0">
                <a:solidFill>
                  <a:srgbClr val="1155CC"/>
                </a:solidFill>
                <a:effectLst/>
                <a:latin typeface="Verdana" panose="020B0604030504040204" pitchFamily="34" charset="0"/>
                <a:hlinkClick r:id="rId4"/>
              </a:rPr>
              <a:t>info@marchofremembrance.org</a:t>
            </a:r>
            <a:endParaRPr lang="en-US" dirty="0">
              <a:solidFill>
                <a:srgbClr val="999999"/>
              </a:solidFill>
              <a:effectLst/>
              <a:latin typeface="Verdana" panose="020B0604030504040204" pitchFamily="34" charset="0"/>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853673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https://www.charismanews.com/us/88953-spirit-filled-pastors-rail-against-immoral-california-bill-that-would-legalize-infanticide?utm_source=Charisma%20News%20Daily&amp;utm_medium=email&amp;utm_content=subscriber_id:5160390&amp;utm_campaign=CNO%20daily%20-%202022-04-21</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799537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8502338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90807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650472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focusing on Yeshua, the initiator and perfecter of faith. </a:t>
            </a:r>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4102136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4034766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https://mikebickle.org/resource</a:t>
            </a:r>
          </a:p>
          <a:p>
            <a:r>
              <a:rPr lang="en-US" dirty="0"/>
              <a:t>Mike was at that point in his life a pretty successful 27 year old senior pastor in OP.  Professionals, Chiefs players in his congregation, on fire for Yeshua, outreach.   No Israel piece in his theology.  </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34298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1618175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https://mikebickle.org/resource</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1932170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https://mikebickle.org/resource</a:t>
            </a:r>
          </a:p>
          <a:p>
            <a:r>
              <a:rPr lang="en-US" dirty="0"/>
              <a:t>(??) = Smart phones   1983 who knew?</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017036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782790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6056528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Grandview City officials aren’t developers, didn’t want it.</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5118487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5593144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0699550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8181651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It seems it was about $1-2 million .</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8349998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Truman Farm House, farmland to the east [before Highway built]  IHOP—Pancake house.</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75319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05156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185955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7461913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800" b="0" i="0" u="none" strike="noStrike" dirty="0">
                <a:effectLst/>
                <a:latin typeface="Calibri" panose="020F0502020204030204" pitchFamily="34" charset="0"/>
                <a:hlinkClick r:id="rId3"/>
              </a:rPr>
              <a:t>Will You Be 1 of 100 Million Intercessors for Israel? www.i49wall.com</a:t>
            </a:r>
            <a:r>
              <a:rPr lang="en-US" sz="1800" b="0" i="0" u="none" strike="noStrike" dirty="0">
                <a:effectLst/>
                <a:latin typeface="Calibri" panose="020F0502020204030204" pitchFamily="34" charset="0"/>
              </a:rPr>
              <a:t>  </a:t>
            </a:r>
            <a:endParaRPr lang="en-US" dirty="0"/>
          </a:p>
          <a:p>
            <a:r>
              <a:rPr lang="en-US" dirty="0"/>
              <a:t>https://youtu.be/57A43lmeeCY </a:t>
            </a:r>
          </a:p>
          <a:p>
            <a:r>
              <a:rPr lang="en-US" b="0" i="0" dirty="0">
                <a:solidFill>
                  <a:srgbClr val="000000"/>
                </a:solidFill>
                <a:effectLst/>
                <a:latin typeface="Calibri" panose="020F0502020204030204" pitchFamily="34" charset="0"/>
              </a:rPr>
              <a:t>BUT only beginning to 1.12 then 2.11 to the end.</a:t>
            </a:r>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663313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701861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80467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9665011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40345910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3334766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6191839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30299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9917356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7254265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That is, this message is about getting ready for renewal.</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2615538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doesn’t mean things will be easier.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Family issues.   Doctrinal issues.  Health, inner healing.   </a:t>
            </a:r>
          </a:p>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0486670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3231148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Revival is messy.   Book of Acts was premier, protype revival, transformed Roman Empire.  Smooth and perfect?  </a:t>
            </a:r>
          </a:p>
          <a:p>
            <a:r>
              <a:rPr lang="en-US" dirty="0"/>
              <a:t>Antioch in Syria, just north of Israel.  Acts 11 major revival.  Yet first major anti Judaic replacement theology teacher.  First century.   Died 110 CE   The letters condemn two sets of heretics: the Judaizers, who insisted that Christians continue to follow Jewish law</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030974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https://www.drjamesdobson.org/marriage-parenting/error-or-opportunity-beelers-episode-9</a:t>
            </a:r>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0520899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5059816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29843819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7969866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204321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9975616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12.1-2 Victory Run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14,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00676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13263374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12.1-2 Victory Run </a:t>
            </a:r>
          </a:p>
        </p:txBody>
      </p:sp>
      <p:sp>
        <p:nvSpPr>
          <p:cNvPr id="5" name="Date Placeholder 4"/>
          <p:cNvSpPr>
            <a:spLocks noGrp="1"/>
          </p:cNvSpPr>
          <p:nvPr>
            <p:ph type="dt" idx="1"/>
          </p:nvPr>
        </p:nvSpPr>
        <p:spPr/>
        <p:txBody>
          <a:bodyPr/>
          <a:lstStyle/>
          <a:p>
            <a:r>
              <a:rPr lang="en-US" altLang="en-US"/>
              <a:t>May 14,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6555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5/14/2022</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5/14/2022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5/14/2022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5/14/2022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u="sng" dirty="0">
                <a:solidFill>
                  <a:srgbClr val="FFFF99"/>
                </a:solidFill>
              </a:rPr>
              <a:t>Victory as it appeared early on. [was]</a:t>
            </a:r>
          </a:p>
          <a:p>
            <a:pPr marL="457200" indent="-457200">
              <a:buFont typeface="+mj-lt"/>
              <a:buAutoNum type="arabicPeriod"/>
            </a:pPr>
            <a:r>
              <a:rPr lang="en-US" sz="4000" dirty="0"/>
              <a:t>Victory as we persevered. [is]</a:t>
            </a:r>
          </a:p>
          <a:p>
            <a:pPr marL="457200" indent="-457200">
              <a:buFont typeface="+mj-lt"/>
              <a:buAutoNum type="arabicPeriod"/>
            </a:pPr>
            <a:r>
              <a:rPr lang="en-US" sz="4000" dirty="0"/>
              <a:t>Victory in renewal. [is to come]</a:t>
            </a:r>
          </a:p>
        </p:txBody>
      </p:sp>
    </p:spTree>
    <p:extLst>
      <p:ext uri="{BB962C8B-B14F-4D97-AF65-F5344CB8AC3E}">
        <p14:creationId xmlns:p14="http://schemas.microsoft.com/office/powerpoint/2010/main" val="59695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Mes</a:t>
            </a:r>
            <a:r>
              <a:rPr lang="en-US" sz="4000" baseline="30000" dirty="0"/>
              <a:t> Jews 12.1-2 </a:t>
            </a:r>
            <a:r>
              <a:rPr lang="en-US" sz="4000" dirty="0"/>
              <a:t>Therefore, since we have such a great cloud of witnesses surrounding us, let us also get rid of every weight and entangling sin. </a:t>
            </a:r>
            <a:r>
              <a:rPr lang="en-US" sz="4000" u="sng" dirty="0">
                <a:solidFill>
                  <a:srgbClr val="FFFF99"/>
                </a:solidFill>
              </a:rPr>
              <a:t>Let us run</a:t>
            </a:r>
            <a:r>
              <a:rPr lang="en-US" sz="4000" dirty="0">
                <a:solidFill>
                  <a:srgbClr val="FFFF99"/>
                </a:solidFill>
              </a:rPr>
              <a:t> </a:t>
            </a:r>
            <a:r>
              <a:rPr lang="en-US" sz="4000" dirty="0"/>
              <a:t>with endurance the race set before us, focusing on Yeshua, the initiator and perfecter of faith. </a:t>
            </a:r>
          </a:p>
        </p:txBody>
      </p:sp>
    </p:spTree>
    <p:extLst>
      <p:ext uri="{BB962C8B-B14F-4D97-AF65-F5344CB8AC3E}">
        <p14:creationId xmlns:p14="http://schemas.microsoft.com/office/powerpoint/2010/main" val="305654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 12.1-2  </a:t>
            </a:r>
            <a:r>
              <a:rPr lang="en-US" sz="4000" dirty="0"/>
              <a:t>For the joy set before Him, He endured the cross, disregarding its shame; and He has taken His seat at the right hand of the throne of God.</a:t>
            </a:r>
          </a:p>
        </p:txBody>
      </p:sp>
    </p:spTree>
    <p:extLst>
      <p:ext uri="{BB962C8B-B14F-4D97-AF65-F5344CB8AC3E}">
        <p14:creationId xmlns:p14="http://schemas.microsoft.com/office/powerpoint/2010/main" val="154428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My personal journey: I came to faith in April 1969, less than two years after the Israelis liberated Jerusalem. </a:t>
            </a:r>
          </a:p>
        </p:txBody>
      </p:sp>
    </p:spTree>
    <p:extLst>
      <p:ext uri="{BB962C8B-B14F-4D97-AF65-F5344CB8AC3E}">
        <p14:creationId xmlns:p14="http://schemas.microsoft.com/office/powerpoint/2010/main" val="328404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114299"/>
            <a:ext cx="534035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7 June 1967 </a:t>
            </a:r>
          </a:p>
          <a:p>
            <a:pPr marL="0" indent="0">
              <a:buNone/>
            </a:pPr>
            <a:r>
              <a:rPr lang="en-US" sz="4000" dirty="0"/>
              <a:t>(28 Iyar 5727), </a:t>
            </a:r>
          </a:p>
          <a:p>
            <a:pPr marL="0" indent="0">
              <a:buNone/>
            </a:pPr>
            <a:r>
              <a:rPr lang="en-US" sz="4000" dirty="0"/>
              <a:t>Israel liberation of  the Old City of Jerusalem.</a:t>
            </a:r>
            <a:endParaRPr lang="en-US" sz="6600" dirty="0"/>
          </a:p>
        </p:txBody>
      </p:sp>
      <p:pic>
        <p:nvPicPr>
          <p:cNvPr id="2050" name="Picture 2" descr="David Rubinger, Israel's Iconic Photographer, Has Died | Time">
            <a:extLst>
              <a:ext uri="{FF2B5EF4-FFF2-40B4-BE49-F238E27FC236}">
                <a16:creationId xmlns:a16="http://schemas.microsoft.com/office/drawing/2014/main" id="{06A13FC6-6CC2-2FA2-4E5B-8F1EF4DA9B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5150" y="0"/>
            <a:ext cx="34988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2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9EC7D314-F3DD-1409-1FA0-E948D8845848}"/>
              </a:ext>
            </a:extLst>
          </p:cNvPr>
          <p:cNvPicPr>
            <a:picLocks noChangeAspect="1"/>
          </p:cNvPicPr>
          <p:nvPr/>
        </p:nvPicPr>
        <p:blipFill>
          <a:blip r:embed="rId3"/>
          <a:stretch>
            <a:fillRect/>
          </a:stretch>
        </p:blipFill>
        <p:spPr>
          <a:xfrm>
            <a:off x="1201333" y="0"/>
            <a:ext cx="6741333" cy="5143500"/>
          </a:xfrm>
          <a:prstGeom prst="rect">
            <a:avLst/>
          </a:prstGeom>
        </p:spPr>
      </p:pic>
    </p:spTree>
    <p:extLst>
      <p:ext uri="{BB962C8B-B14F-4D97-AF65-F5344CB8AC3E}">
        <p14:creationId xmlns:p14="http://schemas.microsoft.com/office/powerpoint/2010/main" val="111730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was a common understanding then, among Bible believers, that the church age was over, and the Kingdom was imminent.</a:t>
            </a:r>
          </a:p>
          <a:p>
            <a:pPr marL="0" indent="0">
              <a:buNone/>
            </a:pPr>
            <a:r>
              <a:rPr lang="en-US" sz="4000" dirty="0"/>
              <a:t>“We’re back in the Land, the time is at hand, so G-d fall upon us now.”  </a:t>
            </a:r>
          </a:p>
        </p:txBody>
      </p:sp>
    </p:spTree>
    <p:extLst>
      <p:ext uri="{BB962C8B-B14F-4D97-AF65-F5344CB8AC3E}">
        <p14:creationId xmlns:p14="http://schemas.microsoft.com/office/powerpoint/2010/main" val="201349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Luke 21.24 TLB  </a:t>
            </a:r>
            <a:r>
              <a:rPr lang="en-US" sz="4000" dirty="0"/>
              <a:t>Some will fall by the edge of the sword and be led away captive into all the nations. Jerusalem will be trampled by the Gentiles until </a:t>
            </a:r>
            <a:r>
              <a:rPr lang="en-US" sz="4000" u="sng" dirty="0">
                <a:solidFill>
                  <a:srgbClr val="FFFF99"/>
                </a:solidFill>
              </a:rPr>
              <a:t>the times of the Gentiles are fulfilled.</a:t>
            </a:r>
          </a:p>
        </p:txBody>
      </p:sp>
    </p:spTree>
    <p:extLst>
      <p:ext uri="{BB962C8B-B14F-4D97-AF65-F5344CB8AC3E}">
        <p14:creationId xmlns:p14="http://schemas.microsoft.com/office/powerpoint/2010/main" val="9326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Luke 21.24 CJB</a:t>
            </a:r>
            <a:r>
              <a:rPr lang="en-US" sz="4000" dirty="0"/>
              <a:t> </a:t>
            </a:r>
            <a:r>
              <a:rPr lang="en-US" sz="4000" u="sng" dirty="0">
                <a:solidFill>
                  <a:srgbClr val="FFFF99"/>
                </a:solidFill>
              </a:rPr>
              <a:t>until the age of the Goyim has run its course</a:t>
            </a:r>
            <a:r>
              <a:rPr lang="en-US" sz="4000" dirty="0"/>
              <a:t>.</a:t>
            </a:r>
          </a:p>
        </p:txBody>
      </p:sp>
    </p:spTree>
    <p:extLst>
      <p:ext uri="{BB962C8B-B14F-4D97-AF65-F5344CB8AC3E}">
        <p14:creationId xmlns:p14="http://schemas.microsoft.com/office/powerpoint/2010/main" val="266172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Many reasons for believing it was the end of time</a:t>
            </a:r>
          </a:p>
          <a:p>
            <a:pPr marL="457200" indent="-457200">
              <a:buFont typeface="+mj-lt"/>
              <a:buAutoNum type="arabicPeriod"/>
            </a:pPr>
            <a:r>
              <a:rPr lang="en-US" sz="4000" dirty="0"/>
              <a:t>Jerusalem back in Jewish hands.</a:t>
            </a:r>
          </a:p>
          <a:p>
            <a:pPr marL="457200" indent="-457200">
              <a:buFont typeface="+mj-lt"/>
              <a:buAutoNum type="arabicPeriod"/>
            </a:pPr>
            <a:r>
              <a:rPr lang="en-US" sz="4000" dirty="0"/>
              <a:t>Kings of the East.</a:t>
            </a:r>
          </a:p>
          <a:p>
            <a:pPr marL="457200" indent="-457200">
              <a:buFont typeface="+mj-lt"/>
              <a:buAutoNum type="arabicPeriod"/>
            </a:pPr>
            <a:r>
              <a:rPr lang="en-US" sz="4000" dirty="0"/>
              <a:t>Gog and Magog from the North.</a:t>
            </a:r>
          </a:p>
        </p:txBody>
      </p:sp>
    </p:spTree>
    <p:extLst>
      <p:ext uri="{BB962C8B-B14F-4D97-AF65-F5344CB8AC3E}">
        <p14:creationId xmlns:p14="http://schemas.microsoft.com/office/powerpoint/2010/main" val="386795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l" rtl="0">
              <a:spcBef>
                <a:spcPts val="0"/>
              </a:spcBef>
              <a:spcAft>
                <a:spcPts val="0"/>
              </a:spcAft>
              <a:buNone/>
            </a:pPr>
            <a:r>
              <a:rPr lang="en-US" sz="4000" dirty="0"/>
              <a:t>I broke my finger last week. </a:t>
            </a:r>
          </a:p>
        </p:txBody>
      </p:sp>
    </p:spTree>
    <p:extLst>
      <p:ext uri="{BB962C8B-B14F-4D97-AF65-F5344CB8AC3E}">
        <p14:creationId xmlns:p14="http://schemas.microsoft.com/office/powerpoint/2010/main" val="196067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2. Kings from the East</a:t>
            </a:r>
          </a:p>
        </p:txBody>
      </p:sp>
    </p:spTree>
    <p:extLst>
      <p:ext uri="{BB962C8B-B14F-4D97-AF65-F5344CB8AC3E}">
        <p14:creationId xmlns:p14="http://schemas.microsoft.com/office/powerpoint/2010/main" val="3251199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9.14-16  </a:t>
            </a:r>
            <a:r>
              <a:rPr lang="en-US" sz="4000" dirty="0"/>
              <a:t>It said to the sixth angel who had the trumpet, “Release the four angels who are bound at </a:t>
            </a:r>
            <a:r>
              <a:rPr lang="en-US" sz="4000" u="sng" dirty="0">
                <a:solidFill>
                  <a:srgbClr val="FFFF99"/>
                </a:solidFill>
              </a:rPr>
              <a:t>the great river Euphrates</a:t>
            </a:r>
            <a:r>
              <a:rPr lang="en-US" sz="4000" dirty="0"/>
              <a:t>.” And the four angels who had been kept ready for this very hour and day and month and year</a:t>
            </a:r>
          </a:p>
        </p:txBody>
      </p:sp>
    </p:spTree>
    <p:extLst>
      <p:ext uri="{BB962C8B-B14F-4D97-AF65-F5344CB8AC3E}">
        <p14:creationId xmlns:p14="http://schemas.microsoft.com/office/powerpoint/2010/main" val="2167409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9.14-16  </a:t>
            </a:r>
            <a:r>
              <a:rPr lang="en-US" sz="4000" dirty="0"/>
              <a:t>were released to kill a third of mankind. The number of the mounted troops was twice </a:t>
            </a:r>
            <a:r>
              <a:rPr lang="en-US" sz="4000" u="sng" dirty="0">
                <a:solidFill>
                  <a:srgbClr val="FFFF99"/>
                </a:solidFill>
              </a:rPr>
              <a:t>ten thousand times ten thousand [two hundred million]</a:t>
            </a:r>
            <a:r>
              <a:rPr lang="en-US" sz="4000" dirty="0"/>
              <a:t>.  I heard their number.</a:t>
            </a:r>
          </a:p>
        </p:txBody>
      </p:sp>
    </p:spTree>
    <p:extLst>
      <p:ext uri="{BB962C8B-B14F-4D97-AF65-F5344CB8AC3E}">
        <p14:creationId xmlns:p14="http://schemas.microsoft.com/office/powerpoint/2010/main" val="2115311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16.12</a:t>
            </a:r>
            <a:r>
              <a:rPr lang="en-US" sz="4000" dirty="0"/>
              <a:t> The sixth angel poured out his bowl </a:t>
            </a:r>
            <a:r>
              <a:rPr lang="en-US" sz="4000" u="sng" dirty="0">
                <a:solidFill>
                  <a:srgbClr val="FFFF99"/>
                </a:solidFill>
              </a:rPr>
              <a:t>over the great river Euphrates; and its water was dried up</a:t>
            </a:r>
            <a:r>
              <a:rPr lang="en-US" sz="4000" dirty="0"/>
              <a:t>, to prepare the way for the </a:t>
            </a:r>
            <a:r>
              <a:rPr lang="en-US" sz="4000" u="sng" dirty="0">
                <a:solidFill>
                  <a:srgbClr val="FFFF99"/>
                </a:solidFill>
              </a:rPr>
              <a:t>kings from the east</a:t>
            </a:r>
            <a:r>
              <a:rPr lang="en-US" sz="4000" dirty="0"/>
              <a:t>. </a:t>
            </a:r>
          </a:p>
        </p:txBody>
      </p:sp>
    </p:spTree>
    <p:extLst>
      <p:ext uri="{BB962C8B-B14F-4D97-AF65-F5344CB8AC3E}">
        <p14:creationId xmlns:p14="http://schemas.microsoft.com/office/powerpoint/2010/main" val="2304680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99"/>
                </a:solidFill>
              </a:rPr>
              <a:t>In 2011 China boasted they now have an army of 200 million soldiers. </a:t>
            </a:r>
          </a:p>
        </p:txBody>
      </p:sp>
    </p:spTree>
    <p:extLst>
      <p:ext uri="{BB962C8B-B14F-4D97-AF65-F5344CB8AC3E}">
        <p14:creationId xmlns:p14="http://schemas.microsoft.com/office/powerpoint/2010/main" val="2670102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2474C94-90E1-CEE0-A419-28A5208BB8B4}"/>
              </a:ext>
            </a:extLst>
          </p:cNvPr>
          <p:cNvPicPr>
            <a:picLocks noChangeAspect="1"/>
          </p:cNvPicPr>
          <p:nvPr/>
        </p:nvPicPr>
        <p:blipFill>
          <a:blip r:embed="rId3"/>
          <a:stretch>
            <a:fillRect/>
          </a:stretch>
        </p:blipFill>
        <p:spPr>
          <a:xfrm>
            <a:off x="20120" y="48902"/>
            <a:ext cx="9123880" cy="4808848"/>
          </a:xfrm>
          <a:prstGeom prst="rect">
            <a:avLst/>
          </a:prstGeom>
        </p:spPr>
      </p:pic>
    </p:spTree>
    <p:extLst>
      <p:ext uri="{BB962C8B-B14F-4D97-AF65-F5344CB8AC3E}">
        <p14:creationId xmlns:p14="http://schemas.microsoft.com/office/powerpoint/2010/main" val="424629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ED26652-8A41-03AD-2AA7-7DD0B2C8F2CB}"/>
              </a:ext>
            </a:extLst>
          </p:cNvPr>
          <p:cNvPicPr>
            <a:picLocks noChangeAspect="1"/>
          </p:cNvPicPr>
          <p:nvPr/>
        </p:nvPicPr>
        <p:blipFill>
          <a:blip r:embed="rId3"/>
          <a:stretch>
            <a:fillRect/>
          </a:stretch>
        </p:blipFill>
        <p:spPr>
          <a:xfrm>
            <a:off x="1874007" y="0"/>
            <a:ext cx="5395986" cy="5143500"/>
          </a:xfrm>
          <a:prstGeom prst="rect">
            <a:avLst/>
          </a:prstGeom>
        </p:spPr>
      </p:pic>
    </p:spTree>
    <p:extLst>
      <p:ext uri="{BB962C8B-B14F-4D97-AF65-F5344CB8AC3E}">
        <p14:creationId xmlns:p14="http://schemas.microsoft.com/office/powerpoint/2010/main" val="417572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2474C94-90E1-CEE0-A419-28A5208BB8B4}"/>
              </a:ext>
            </a:extLst>
          </p:cNvPr>
          <p:cNvPicPr>
            <a:picLocks noChangeAspect="1"/>
          </p:cNvPicPr>
          <p:nvPr/>
        </p:nvPicPr>
        <p:blipFill>
          <a:blip r:embed="rId3"/>
          <a:stretch>
            <a:fillRect/>
          </a:stretch>
        </p:blipFill>
        <p:spPr>
          <a:xfrm>
            <a:off x="20120" y="-19050"/>
            <a:ext cx="9123880" cy="4808848"/>
          </a:xfrm>
          <a:prstGeom prst="rect">
            <a:avLst/>
          </a:prstGeom>
        </p:spPr>
      </p:pic>
      <p:pic>
        <p:nvPicPr>
          <p:cNvPr id="5" name="Picture 4">
            <a:extLst>
              <a:ext uri="{FF2B5EF4-FFF2-40B4-BE49-F238E27FC236}">
                <a16:creationId xmlns:a16="http://schemas.microsoft.com/office/drawing/2014/main" id="{9B575FC5-48FC-752B-9644-E3057AEA932E}"/>
              </a:ext>
            </a:extLst>
          </p:cNvPr>
          <p:cNvPicPr>
            <a:picLocks noChangeAspect="1"/>
          </p:cNvPicPr>
          <p:nvPr/>
        </p:nvPicPr>
        <p:blipFill>
          <a:blip r:embed="rId4"/>
          <a:stretch>
            <a:fillRect/>
          </a:stretch>
        </p:blipFill>
        <p:spPr>
          <a:xfrm>
            <a:off x="1219199" y="1123950"/>
            <a:ext cx="1926055" cy="1835931"/>
          </a:xfrm>
          <a:prstGeom prst="rect">
            <a:avLst/>
          </a:prstGeom>
        </p:spPr>
      </p:pic>
    </p:spTree>
    <p:extLst>
      <p:ext uri="{BB962C8B-B14F-4D97-AF65-F5344CB8AC3E}">
        <p14:creationId xmlns:p14="http://schemas.microsoft.com/office/powerpoint/2010/main" val="843528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16.12</a:t>
            </a:r>
            <a:r>
              <a:rPr lang="en-US" sz="4000" dirty="0"/>
              <a:t> The sixth angel poured out his bowl </a:t>
            </a:r>
            <a:r>
              <a:rPr lang="en-US" sz="4000" u="sng" dirty="0">
                <a:solidFill>
                  <a:srgbClr val="FFFF99"/>
                </a:solidFill>
              </a:rPr>
              <a:t>over the great river Euphrates; and its water was dried up</a:t>
            </a:r>
            <a:r>
              <a:rPr lang="en-US" sz="4000" dirty="0"/>
              <a:t>, to prepare the way for the </a:t>
            </a:r>
            <a:r>
              <a:rPr lang="en-US" sz="4000" u="sng" dirty="0">
                <a:solidFill>
                  <a:srgbClr val="FFFF99"/>
                </a:solidFill>
              </a:rPr>
              <a:t>kings from the east</a:t>
            </a:r>
            <a:r>
              <a:rPr lang="en-US" sz="4000" dirty="0"/>
              <a:t>. </a:t>
            </a:r>
          </a:p>
          <a:p>
            <a:pPr marL="0" indent="0">
              <a:buNone/>
            </a:pPr>
            <a:r>
              <a:rPr lang="en-US" sz="4000" u="sng" dirty="0">
                <a:solidFill>
                  <a:srgbClr val="FFFF99"/>
                </a:solidFill>
              </a:rPr>
              <a:t>[two hundred million]</a:t>
            </a:r>
            <a:endParaRPr lang="en-US" sz="4000" dirty="0"/>
          </a:p>
        </p:txBody>
      </p:sp>
    </p:spTree>
    <p:extLst>
      <p:ext uri="{BB962C8B-B14F-4D97-AF65-F5344CB8AC3E}">
        <p14:creationId xmlns:p14="http://schemas.microsoft.com/office/powerpoint/2010/main" val="3954106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3. Gog and Magog</a:t>
            </a:r>
          </a:p>
        </p:txBody>
      </p:sp>
    </p:spTree>
    <p:extLst>
      <p:ext uri="{BB962C8B-B14F-4D97-AF65-F5344CB8AC3E}">
        <p14:creationId xmlns:p14="http://schemas.microsoft.com/office/powerpoint/2010/main" val="175572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l" rtl="0">
              <a:spcBef>
                <a:spcPts val="0"/>
              </a:spcBef>
              <a:spcAft>
                <a:spcPts val="0"/>
              </a:spcAft>
              <a:buNone/>
            </a:pPr>
            <a:r>
              <a:rPr lang="en-US" sz="4000" dirty="0"/>
              <a:t>I broke my finger last week. </a:t>
            </a:r>
          </a:p>
          <a:p>
            <a:pPr marL="0" marR="0" indent="0" algn="l" rtl="0">
              <a:spcBef>
                <a:spcPts val="0"/>
              </a:spcBef>
              <a:spcAft>
                <a:spcPts val="0"/>
              </a:spcAft>
              <a:buNone/>
            </a:pPr>
            <a:r>
              <a:rPr lang="en-US" sz="4000" dirty="0"/>
              <a:t>On the other hand, I’m okay.</a:t>
            </a:r>
          </a:p>
        </p:txBody>
      </p:sp>
    </p:spTree>
    <p:extLst>
      <p:ext uri="{BB962C8B-B14F-4D97-AF65-F5344CB8AC3E}">
        <p14:creationId xmlns:p14="http://schemas.microsoft.com/office/powerpoint/2010/main" val="3424987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Ezek</a:t>
            </a:r>
            <a:r>
              <a:rPr lang="en-US" sz="4000" baseline="30000" dirty="0"/>
              <a:t> 38.3-6</a:t>
            </a:r>
            <a:r>
              <a:rPr lang="en-US" sz="4000" dirty="0"/>
              <a:t> Thus says </a:t>
            </a:r>
            <a:r>
              <a:rPr lang="en-US" sz="4000" cap="small" dirty="0" err="1"/>
              <a:t>Adoni</a:t>
            </a:r>
            <a:r>
              <a:rPr lang="en-US" sz="4000" dirty="0"/>
              <a:t> Elohim: ‘I am against you, </a:t>
            </a:r>
            <a:r>
              <a:rPr lang="en-US" sz="4000" dirty="0">
                <a:solidFill>
                  <a:srgbClr val="FFFF99"/>
                </a:solidFill>
              </a:rPr>
              <a:t>Gog, chief prince of </a:t>
            </a:r>
            <a:r>
              <a:rPr lang="en-US" sz="4000" dirty="0" err="1">
                <a:solidFill>
                  <a:srgbClr val="FFFF99"/>
                </a:solidFill>
              </a:rPr>
              <a:t>Meshech</a:t>
            </a:r>
            <a:r>
              <a:rPr lang="en-US" sz="4000" dirty="0">
                <a:solidFill>
                  <a:srgbClr val="FFFF99"/>
                </a:solidFill>
              </a:rPr>
              <a:t> and Tubal</a:t>
            </a:r>
            <a:r>
              <a:rPr lang="en-US" sz="4000" dirty="0"/>
              <a:t>. I will turn you about and put hooks into your jaws. I will bring you out, with all your army, horses and horsemen—all of them splendidly dressed—a vast assembly with breastplate and shield, all of them wielding swords.</a:t>
            </a:r>
          </a:p>
        </p:txBody>
      </p:sp>
    </p:spTree>
    <p:extLst>
      <p:ext uri="{BB962C8B-B14F-4D97-AF65-F5344CB8AC3E}">
        <p14:creationId xmlns:p14="http://schemas.microsoft.com/office/powerpoint/2010/main" val="1247193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28569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3200" baseline="30000" dirty="0" err="1"/>
              <a:t>Ezek</a:t>
            </a:r>
            <a:r>
              <a:rPr lang="en-US" sz="3200" baseline="30000" dirty="0"/>
              <a:t> 38.3-6</a:t>
            </a:r>
            <a:r>
              <a:rPr lang="en-US" sz="3200" dirty="0"/>
              <a:t> With them will be Persia [Iran], Cush [Ethiopia] and Put [Libya], all of them with shield and helmet, Gomer and all his troops, the house of </a:t>
            </a:r>
            <a:r>
              <a:rPr lang="en-US" sz="3200" dirty="0" err="1"/>
              <a:t>Togarmah</a:t>
            </a:r>
            <a:r>
              <a:rPr lang="en-US" sz="3200" dirty="0"/>
              <a:t> [Turkey] </a:t>
            </a:r>
            <a:r>
              <a:rPr lang="en-US" sz="3200" u="sng" dirty="0">
                <a:solidFill>
                  <a:srgbClr val="FFFF99"/>
                </a:solidFill>
              </a:rPr>
              <a:t>from the extreme north and all his troops—many peoples with you.</a:t>
            </a:r>
          </a:p>
        </p:txBody>
      </p:sp>
      <p:pic>
        <p:nvPicPr>
          <p:cNvPr id="3" name="Picture 2">
            <a:extLst>
              <a:ext uri="{FF2B5EF4-FFF2-40B4-BE49-F238E27FC236}">
                <a16:creationId xmlns:a16="http://schemas.microsoft.com/office/drawing/2014/main" id="{F1B3279B-3429-1A6D-A4C4-7F14EB39F8AD}"/>
              </a:ext>
            </a:extLst>
          </p:cNvPr>
          <p:cNvPicPr>
            <a:picLocks noChangeAspect="1"/>
          </p:cNvPicPr>
          <p:nvPr/>
        </p:nvPicPr>
        <p:blipFill>
          <a:blip r:embed="rId3"/>
          <a:stretch>
            <a:fillRect/>
          </a:stretch>
        </p:blipFill>
        <p:spPr>
          <a:xfrm>
            <a:off x="4590495" y="0"/>
            <a:ext cx="4543572" cy="5143500"/>
          </a:xfrm>
          <a:prstGeom prst="rect">
            <a:avLst/>
          </a:prstGeom>
        </p:spPr>
      </p:pic>
      <p:sp>
        <p:nvSpPr>
          <p:cNvPr id="5" name="TextBox 4">
            <a:extLst>
              <a:ext uri="{FF2B5EF4-FFF2-40B4-BE49-F238E27FC236}">
                <a16:creationId xmlns:a16="http://schemas.microsoft.com/office/drawing/2014/main" id="{E5F72E8A-B116-EB65-D985-829186FF132B}"/>
              </a:ext>
            </a:extLst>
          </p:cNvPr>
          <p:cNvSpPr txBox="1"/>
          <p:nvPr/>
        </p:nvSpPr>
        <p:spPr>
          <a:xfrm>
            <a:off x="6577487" y="895350"/>
            <a:ext cx="1018227" cy="400110"/>
          </a:xfrm>
          <a:prstGeom prst="rect">
            <a:avLst/>
          </a:prstGeom>
          <a:noFill/>
        </p:spPr>
        <p:txBody>
          <a:bodyPr wrap="none" rtlCol="0">
            <a:spAutoFit/>
          </a:bodyPr>
          <a:lstStyle/>
          <a:p>
            <a:r>
              <a:rPr lang="en-US" sz="2000" dirty="0">
                <a:effectLst>
                  <a:outerShdw blurRad="38100" dist="38100" dir="2700000" algn="tl">
                    <a:srgbClr val="000000">
                      <a:alpha val="43137"/>
                    </a:srgbClr>
                  </a:outerShdw>
                </a:effectLst>
              </a:rPr>
              <a:t>Russia</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8106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waited </a:t>
            </a:r>
            <a:r>
              <a:rPr lang="en-US" sz="4000" u="sng" dirty="0"/>
              <a:t>excitedly</a:t>
            </a:r>
            <a:r>
              <a:rPr lang="en-US" sz="4000" dirty="0"/>
              <a:t> for the END, the Return, the Awakening!   </a:t>
            </a:r>
          </a:p>
          <a:p>
            <a:pPr marL="0" indent="0">
              <a:buNone/>
            </a:pPr>
            <a:r>
              <a:rPr lang="en-US" sz="4000" dirty="0"/>
              <a:t>Saw the beginning of the “birth pains.”  </a:t>
            </a:r>
          </a:p>
          <a:p>
            <a:pPr marL="0" indent="0">
              <a:buNone/>
            </a:pPr>
            <a:r>
              <a:rPr lang="en-US" sz="4000" dirty="0"/>
              <a:t>Other reasons for excitedly waiting:</a:t>
            </a:r>
          </a:p>
          <a:p>
            <a:pPr marL="0" indent="0">
              <a:buNone/>
            </a:pPr>
            <a:endParaRPr lang="en-US" sz="4000" dirty="0"/>
          </a:p>
        </p:txBody>
      </p:sp>
    </p:spTree>
    <p:extLst>
      <p:ext uri="{BB962C8B-B14F-4D97-AF65-F5344CB8AC3E}">
        <p14:creationId xmlns:p14="http://schemas.microsoft.com/office/powerpoint/2010/main" val="3643655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Mark 13.7-8</a:t>
            </a:r>
            <a:r>
              <a:rPr lang="en-US" sz="4000" dirty="0"/>
              <a:t> When you hear of wars and rumors of wars, do not be alarmed, for this must happen but it is not yet the end…These things are only the beginning of birth pains.</a:t>
            </a:r>
          </a:p>
        </p:txBody>
      </p:sp>
    </p:spTree>
    <p:extLst>
      <p:ext uri="{BB962C8B-B14F-4D97-AF65-F5344CB8AC3E}">
        <p14:creationId xmlns:p14="http://schemas.microsoft.com/office/powerpoint/2010/main" val="3884632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Mark 13.10-13</a:t>
            </a:r>
            <a:r>
              <a:rPr lang="en-US" sz="4000" dirty="0"/>
              <a:t> The Good News must first be proclaimed to all the nations. When they arrest you and hand you over, do not worry…Brother will betray brother to death, and a father his child. </a:t>
            </a:r>
          </a:p>
        </p:txBody>
      </p:sp>
    </p:spTree>
    <p:extLst>
      <p:ext uri="{BB962C8B-B14F-4D97-AF65-F5344CB8AC3E}">
        <p14:creationId xmlns:p14="http://schemas.microsoft.com/office/powerpoint/2010/main" val="1323019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Mark 13.10-13</a:t>
            </a:r>
            <a:r>
              <a:rPr lang="en-US" sz="4000" dirty="0"/>
              <a:t> And children will rise up against parents and have them put to death. And you will be hated by all because of My name, but the one who endures to the end will be saved.”</a:t>
            </a:r>
          </a:p>
        </p:txBody>
      </p:sp>
    </p:spTree>
    <p:extLst>
      <p:ext uri="{BB962C8B-B14F-4D97-AF65-F5344CB8AC3E}">
        <p14:creationId xmlns:p14="http://schemas.microsoft.com/office/powerpoint/2010/main" val="355662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074" name="Picture 2" descr="Victory R n &#10;Hebrews 12:1-2 ">
            <a:extLst>
              <a:ext uri="{FF2B5EF4-FFF2-40B4-BE49-F238E27FC236}">
                <a16:creationId xmlns:a16="http://schemas.microsoft.com/office/drawing/2014/main" id="{20F30C6F-58FF-870A-FBE3-1323E78D3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128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Victory as it appeared early on. [was]</a:t>
            </a:r>
          </a:p>
          <a:p>
            <a:pPr marL="457200" indent="-457200">
              <a:buFont typeface="+mj-lt"/>
              <a:buAutoNum type="arabicPeriod"/>
            </a:pPr>
            <a:r>
              <a:rPr lang="en-US" sz="4000" u="sng" dirty="0">
                <a:solidFill>
                  <a:srgbClr val="FFFF99"/>
                </a:solidFill>
              </a:rPr>
              <a:t>Victory as we persevered. [is]</a:t>
            </a:r>
          </a:p>
          <a:p>
            <a:pPr marL="457200" indent="-457200">
              <a:buFont typeface="+mj-lt"/>
              <a:buAutoNum type="arabicPeriod"/>
            </a:pPr>
            <a:r>
              <a:rPr lang="en-US" sz="4000" dirty="0"/>
              <a:t>Victory in renewal. [is to come]</a:t>
            </a:r>
          </a:p>
        </p:txBody>
      </p:sp>
    </p:spTree>
    <p:extLst>
      <p:ext uri="{BB962C8B-B14F-4D97-AF65-F5344CB8AC3E}">
        <p14:creationId xmlns:p14="http://schemas.microsoft.com/office/powerpoint/2010/main" val="3396490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Tim 312-13</a:t>
            </a:r>
            <a:r>
              <a:rPr lang="en-US" sz="4000" dirty="0"/>
              <a:t> All who want to live a godly life united with the Messiah Yeshua will be persecuted, while evil people and impostors will go </a:t>
            </a:r>
            <a:r>
              <a:rPr lang="en-US" sz="4000" u="sng" dirty="0">
                <a:solidFill>
                  <a:srgbClr val="FFFF99"/>
                </a:solidFill>
              </a:rPr>
              <a:t>from bad to worse</a:t>
            </a:r>
            <a:r>
              <a:rPr lang="en-US" sz="4000" dirty="0"/>
              <a:t>, deceiving others and being deceived themselves.</a:t>
            </a:r>
          </a:p>
        </p:txBody>
      </p:sp>
    </p:spTree>
    <p:extLst>
      <p:ext uri="{BB962C8B-B14F-4D97-AF65-F5344CB8AC3E}">
        <p14:creationId xmlns:p14="http://schemas.microsoft.com/office/powerpoint/2010/main" val="4047729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133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2400" dirty="0"/>
              <a:t>former Congresswoman warns that t</a:t>
            </a:r>
            <a:r>
              <a:rPr lang="en-US" sz="2000" dirty="0"/>
              <a:t>he World Health Organization (WHO) is set to vote on a provision that could give this organization control of the health directives of 193 countries around the world.</a:t>
            </a:r>
            <a:r>
              <a:rPr lang="en-US" sz="2400" dirty="0"/>
              <a:t> </a:t>
            </a:r>
          </a:p>
        </p:txBody>
      </p:sp>
      <p:pic>
        <p:nvPicPr>
          <p:cNvPr id="3" name="Picture 2">
            <a:extLst>
              <a:ext uri="{FF2B5EF4-FFF2-40B4-BE49-F238E27FC236}">
                <a16:creationId xmlns:a16="http://schemas.microsoft.com/office/drawing/2014/main" id="{0542B5FF-41F8-414B-1AB5-D21BB0B04E65}"/>
              </a:ext>
            </a:extLst>
          </p:cNvPr>
          <p:cNvPicPr>
            <a:picLocks noChangeAspect="1"/>
          </p:cNvPicPr>
          <p:nvPr/>
        </p:nvPicPr>
        <p:blipFill>
          <a:blip r:embed="rId3"/>
          <a:stretch>
            <a:fillRect/>
          </a:stretch>
        </p:blipFill>
        <p:spPr>
          <a:xfrm>
            <a:off x="2438400" y="-27188"/>
            <a:ext cx="6745283" cy="5143500"/>
          </a:xfrm>
          <a:prstGeom prst="rect">
            <a:avLst/>
          </a:prstGeom>
        </p:spPr>
      </p:pic>
    </p:spTree>
    <p:extLst>
      <p:ext uri="{BB962C8B-B14F-4D97-AF65-F5344CB8AC3E}">
        <p14:creationId xmlns:p14="http://schemas.microsoft.com/office/powerpoint/2010/main" val="147748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l" rtl="0">
              <a:spcBef>
                <a:spcPts val="0"/>
              </a:spcBef>
              <a:spcAft>
                <a:spcPts val="0"/>
              </a:spcAft>
              <a:buNone/>
            </a:pPr>
            <a:r>
              <a:rPr lang="en-US" sz="4000" dirty="0"/>
              <a:t>Don't spell part backwards.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4278008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It would grant extraordinary authority to WHO’s Director-General, Tedros Ghebreyesus, to declare “public health emergencies of international concern” and what must be done in response to such 'emergencies.'</a:t>
            </a:r>
          </a:p>
        </p:txBody>
      </p:sp>
    </p:spTree>
    <p:extLst>
      <p:ext uri="{BB962C8B-B14F-4D97-AF65-F5344CB8AC3E}">
        <p14:creationId xmlns:p14="http://schemas.microsoft.com/office/powerpoint/2010/main" val="2563257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According to a study by the World Zionist Organization and the Jewish Agency, 2021 was the most antisemitic year worldwide in the last decade. Ten antisemitic incidents of physical and verbal violence occurred on average every day. </a:t>
            </a:r>
          </a:p>
        </p:txBody>
      </p:sp>
    </p:spTree>
    <p:extLst>
      <p:ext uri="{BB962C8B-B14F-4D97-AF65-F5344CB8AC3E}">
        <p14:creationId xmlns:p14="http://schemas.microsoft.com/office/powerpoint/2010/main" val="1112383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At the same time, conspiracy theories based on age-old antisemitic prejudices flood social media. Many see Jews as the authors and profiteers of the pandemic. Education and enlightenment are only of limited help.</a:t>
            </a:r>
          </a:p>
        </p:txBody>
      </p:sp>
    </p:spTree>
    <p:extLst>
      <p:ext uri="{BB962C8B-B14F-4D97-AF65-F5344CB8AC3E}">
        <p14:creationId xmlns:p14="http://schemas.microsoft.com/office/powerpoint/2010/main" val="4088901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California state legislature is currently debating a bill—AB 2223—that will effectively legalize infanticide by legalizing abortion until as many as 28 days after a baby is born.</a:t>
            </a:r>
          </a:p>
        </p:txBody>
      </p:sp>
    </p:spTree>
    <p:extLst>
      <p:ext uri="{BB962C8B-B14F-4D97-AF65-F5344CB8AC3E}">
        <p14:creationId xmlns:p14="http://schemas.microsoft.com/office/powerpoint/2010/main" val="4025243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13.1-4</a:t>
            </a:r>
            <a:r>
              <a:rPr lang="en-US" sz="4000" dirty="0"/>
              <a:t> How long, </a:t>
            </a:r>
            <a:r>
              <a:rPr lang="en-US" sz="4000" cap="small" dirty="0" err="1"/>
              <a:t>Adoni</a:t>
            </a:r>
            <a:r>
              <a:rPr lang="en-US" sz="4000" dirty="0"/>
              <a:t>?  Will you forget me forever? How long will you hide your face from me?  How long must I keep asking myself what to do, with sorrow in my heart every day?  </a:t>
            </a:r>
          </a:p>
        </p:txBody>
      </p:sp>
    </p:spTree>
    <p:extLst>
      <p:ext uri="{BB962C8B-B14F-4D97-AF65-F5344CB8AC3E}">
        <p14:creationId xmlns:p14="http://schemas.microsoft.com/office/powerpoint/2010/main" val="2959734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13.1-4</a:t>
            </a:r>
            <a:r>
              <a:rPr lang="en-US" sz="4000" dirty="0"/>
              <a:t> How long must my enemy dominate me? Look, and answer me, </a:t>
            </a:r>
            <a:r>
              <a:rPr lang="en-US" sz="4000" cap="small" dirty="0" err="1"/>
              <a:t>Adoni</a:t>
            </a:r>
            <a:r>
              <a:rPr lang="en-US" sz="4000" dirty="0"/>
              <a:t> my God! Give light to my eyes, or I will sleep the sleep of death.</a:t>
            </a:r>
          </a:p>
        </p:txBody>
      </p:sp>
    </p:spTree>
    <p:extLst>
      <p:ext uri="{BB962C8B-B14F-4D97-AF65-F5344CB8AC3E}">
        <p14:creationId xmlns:p14="http://schemas.microsoft.com/office/powerpoint/2010/main" val="1722720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074" name="Picture 2" descr="Victory R n &#10;Hebrews 12:1-2 ">
            <a:extLst>
              <a:ext uri="{FF2B5EF4-FFF2-40B4-BE49-F238E27FC236}">
                <a16:creationId xmlns:a16="http://schemas.microsoft.com/office/drawing/2014/main" id="{20F30C6F-58FF-870A-FBE3-1323E78D3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950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Victory as it appeared early on. [was]</a:t>
            </a:r>
          </a:p>
          <a:p>
            <a:pPr marL="457200" indent="-457200">
              <a:buFont typeface="+mj-lt"/>
              <a:buAutoNum type="arabicPeriod"/>
            </a:pPr>
            <a:r>
              <a:rPr lang="en-US" sz="4000" dirty="0"/>
              <a:t>Victory as we persevered. [is]</a:t>
            </a:r>
          </a:p>
          <a:p>
            <a:pPr marL="457200" indent="-457200">
              <a:buFont typeface="+mj-lt"/>
              <a:buAutoNum type="arabicPeriod"/>
            </a:pPr>
            <a:r>
              <a:rPr lang="en-US" sz="4000" u="sng" dirty="0">
                <a:solidFill>
                  <a:srgbClr val="FFFF99"/>
                </a:solidFill>
              </a:rPr>
              <a:t>Victory in renewal. [is to come]</a:t>
            </a:r>
          </a:p>
        </p:txBody>
      </p:sp>
    </p:spTree>
    <p:extLst>
      <p:ext uri="{BB962C8B-B14F-4D97-AF65-F5344CB8AC3E}">
        <p14:creationId xmlns:p14="http://schemas.microsoft.com/office/powerpoint/2010/main" val="3550680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Meanwhile, a back story…</a:t>
            </a:r>
          </a:p>
        </p:txBody>
      </p:sp>
    </p:spTree>
    <p:extLst>
      <p:ext uri="{BB962C8B-B14F-4D97-AF65-F5344CB8AC3E}">
        <p14:creationId xmlns:p14="http://schemas.microsoft.com/office/powerpoint/2010/main" val="1821773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I [Mike </a:t>
            </a:r>
            <a:r>
              <a:rPr lang="en-US" sz="4000" dirty="0" err="1"/>
              <a:t>Bickle</a:t>
            </a:r>
            <a:r>
              <a:rPr lang="en-US" sz="4000" dirty="0"/>
              <a:t>] met Bob Jones on March 7, 1983. He said, “You are an intercessor and youth pastor. You will lead a worldwide youth movement of singers and musicians who will be used in power evangelism that will mobilize prayer for Israel and receive abundant grace in the prophetic and intercession</a:t>
            </a:r>
            <a:r>
              <a:rPr lang="en-US" sz="4000" u="sng" dirty="0"/>
              <a:t>.”</a:t>
            </a:r>
            <a:endParaRPr lang="en-US" sz="4800" dirty="0"/>
          </a:p>
        </p:txBody>
      </p:sp>
    </p:spTree>
    <p:extLst>
      <p:ext uri="{BB962C8B-B14F-4D97-AF65-F5344CB8AC3E}">
        <p14:creationId xmlns:p14="http://schemas.microsoft.com/office/powerpoint/2010/main" val="261650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l" rtl="0">
              <a:spcBef>
                <a:spcPts val="0"/>
              </a:spcBef>
              <a:spcAft>
                <a:spcPts val="0"/>
              </a:spcAft>
              <a:buNone/>
            </a:pPr>
            <a:r>
              <a:rPr lang="en-US" sz="4000" dirty="0"/>
              <a:t>Don't spell part backwards. </a:t>
            </a:r>
          </a:p>
          <a:p>
            <a:pPr marL="0" marR="0" indent="0" algn="l" rtl="0">
              <a:spcBef>
                <a:spcPts val="0"/>
              </a:spcBef>
              <a:spcAft>
                <a:spcPts val="0"/>
              </a:spcAft>
              <a:buNone/>
            </a:pPr>
            <a:r>
              <a:rPr lang="en-US" sz="4000" dirty="0"/>
              <a:t>It's a trap.</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81865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“The Lord will place you next to Harry Truman’s property in Grandview as a sign and wonder. Truman was a political intercessor for Israel (God used him in Israel becoming a nation in 1948). This youth movement will be spiritual intercessors for Israel.”</a:t>
            </a:r>
            <a:endParaRPr lang="en-US" sz="4400" dirty="0"/>
          </a:p>
        </p:txBody>
      </p:sp>
    </p:spTree>
    <p:extLst>
      <p:ext uri="{BB962C8B-B14F-4D97-AF65-F5344CB8AC3E}">
        <p14:creationId xmlns:p14="http://schemas.microsoft.com/office/powerpoint/2010/main" val="3049844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Bob told me we would have a great connection with believers throughout all Asia. On unplugged TV sets (??), they would see our singers worshipping on Harry Truman’s property.</a:t>
            </a:r>
            <a:endParaRPr lang="en-US" sz="4800" dirty="0"/>
          </a:p>
        </p:txBody>
      </p:sp>
    </p:spTree>
    <p:extLst>
      <p:ext uri="{BB962C8B-B14F-4D97-AF65-F5344CB8AC3E}">
        <p14:creationId xmlns:p14="http://schemas.microsoft.com/office/powerpoint/2010/main" val="3487668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January 27, 1958 Harry Truman sold his family farm to developers, Jewish realtors named </a:t>
            </a:r>
            <a:r>
              <a:rPr lang="en-US" sz="4000" dirty="0" err="1"/>
              <a:t>Intrater</a:t>
            </a:r>
            <a:r>
              <a:rPr lang="en-US" sz="4000" dirty="0"/>
              <a:t>.</a:t>
            </a:r>
          </a:p>
        </p:txBody>
      </p:sp>
    </p:spTree>
    <p:extLst>
      <p:ext uri="{BB962C8B-B14F-4D97-AF65-F5344CB8AC3E}">
        <p14:creationId xmlns:p14="http://schemas.microsoft.com/office/powerpoint/2010/main" val="117294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In 2007, a man named Gary Cooper came into Mike </a:t>
            </a:r>
            <a:r>
              <a:rPr lang="en-US" sz="4000" dirty="0" err="1"/>
              <a:t>Bickle’s</a:t>
            </a:r>
            <a:r>
              <a:rPr lang="en-US" sz="4000" dirty="0"/>
              <a:t> office and said, “I had the strangest conversation with the city leaders. It’s just developed out of nowhere that Harry S Truman sold his property in Grandview Missouri to a Jewish family. </a:t>
            </a:r>
            <a:endParaRPr lang="en-US" sz="4800" dirty="0"/>
          </a:p>
        </p:txBody>
      </p:sp>
    </p:spTree>
    <p:extLst>
      <p:ext uri="{BB962C8B-B14F-4D97-AF65-F5344CB8AC3E}">
        <p14:creationId xmlns:p14="http://schemas.microsoft.com/office/powerpoint/2010/main" val="1143761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Jewish couple died, and their children now have it.”  The children came to us and were willing to sell it to us at one fraction of the cost of what it’s worth. They brought it way down. </a:t>
            </a:r>
            <a:endParaRPr lang="en-US" sz="4800" dirty="0"/>
          </a:p>
        </p:txBody>
      </p:sp>
    </p:spTree>
    <p:extLst>
      <p:ext uri="{BB962C8B-B14F-4D97-AF65-F5344CB8AC3E}">
        <p14:creationId xmlns:p14="http://schemas.microsoft.com/office/powerpoint/2010/main" val="2192014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They came to visit IHOP–KC, and what struck this Jewish family was this: “Our parents always wanted this property to do something that would bless Grandview. They always loved Grandview. We think that all these young couples and all these young people with these bright spirits will bless Grandview, </a:t>
            </a:r>
            <a:endParaRPr lang="en-US" sz="4400" dirty="0"/>
          </a:p>
        </p:txBody>
      </p:sp>
    </p:spTree>
    <p:extLst>
      <p:ext uri="{BB962C8B-B14F-4D97-AF65-F5344CB8AC3E}">
        <p14:creationId xmlns:p14="http://schemas.microsoft.com/office/powerpoint/2010/main" val="634225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so we’re going to bring the price way down. We want to sell it to you. We want you guys to have it.’” </a:t>
            </a:r>
          </a:p>
          <a:p>
            <a:pPr marL="0" indent="0">
              <a:buNone/>
            </a:pPr>
            <a:r>
              <a:rPr lang="en-US" sz="3600" dirty="0"/>
              <a:t>All of this happened in late September and early October, but they needed to wait until the first of the new year for tax reasons, so it happened that our closing date was January 27, 2008, </a:t>
            </a:r>
            <a:endParaRPr lang="en-US" sz="4400" dirty="0"/>
          </a:p>
        </p:txBody>
      </p:sp>
    </p:spTree>
    <p:extLst>
      <p:ext uri="{BB962C8B-B14F-4D97-AF65-F5344CB8AC3E}">
        <p14:creationId xmlns:p14="http://schemas.microsoft.com/office/powerpoint/2010/main" val="3285886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which was exactly fifty years to the day that Harry S Truman sold it to this Jewish family. He sold it on January 27, 1958. Gary got the paper and it said, “Harry S Truman closing date.” It was exactly fifty years to the date.</a:t>
            </a:r>
            <a:endParaRPr lang="en-US" sz="4800" dirty="0"/>
          </a:p>
        </p:txBody>
      </p:sp>
    </p:spTree>
    <p:extLst>
      <p:ext uri="{BB962C8B-B14F-4D97-AF65-F5344CB8AC3E}">
        <p14:creationId xmlns:p14="http://schemas.microsoft.com/office/powerpoint/2010/main" val="694895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 certain man who wishes to remain anonymous—flew into Kansas City and said, “I want to pay every single dollar to buy this property. I want to pay the closing costs. I want to pay for everything. It’s a matter of principle. I want it to be debt free for IHOP–KC.”</a:t>
            </a:r>
            <a:endParaRPr lang="en-US" sz="4800" dirty="0"/>
          </a:p>
        </p:txBody>
      </p:sp>
    </p:spTree>
    <p:extLst>
      <p:ext uri="{BB962C8B-B14F-4D97-AF65-F5344CB8AC3E}">
        <p14:creationId xmlns:p14="http://schemas.microsoft.com/office/powerpoint/2010/main" val="2710154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9A05F6C5-908C-5414-86D7-26E5CC97392C}"/>
              </a:ext>
            </a:extLst>
          </p:cNvPr>
          <p:cNvPicPr>
            <a:picLocks noChangeAspect="1"/>
          </p:cNvPicPr>
          <p:nvPr/>
        </p:nvPicPr>
        <p:blipFill>
          <a:blip r:embed="rId3"/>
          <a:stretch>
            <a:fillRect/>
          </a:stretch>
        </p:blipFill>
        <p:spPr>
          <a:xfrm>
            <a:off x="350747" y="0"/>
            <a:ext cx="8442506" cy="5143499"/>
          </a:xfrm>
          <a:prstGeom prst="rect">
            <a:avLst/>
          </a:prstGeom>
        </p:spPr>
      </p:pic>
      <p:sp>
        <p:nvSpPr>
          <p:cNvPr id="5" name="TextBox 4">
            <a:extLst>
              <a:ext uri="{FF2B5EF4-FFF2-40B4-BE49-F238E27FC236}">
                <a16:creationId xmlns:a16="http://schemas.microsoft.com/office/drawing/2014/main" id="{45AA4290-A167-3A22-B00C-9130E1697756}"/>
              </a:ext>
            </a:extLst>
          </p:cNvPr>
          <p:cNvSpPr txBox="1"/>
          <p:nvPr/>
        </p:nvSpPr>
        <p:spPr>
          <a:xfrm>
            <a:off x="4343400" y="1581150"/>
            <a:ext cx="2491964" cy="523220"/>
          </a:xfrm>
          <a:prstGeom prst="rect">
            <a:avLst/>
          </a:prstGeom>
          <a:noFill/>
        </p:spPr>
        <p:txBody>
          <a:bodyPr wrap="none" rtlCol="0">
            <a:spAutoFit/>
          </a:bodyPr>
          <a:lstStyle/>
          <a:p>
            <a:pPr algn="l"/>
            <a:r>
              <a:rPr lang="en-US" sz="2800" dirty="0">
                <a:effectLst>
                  <a:outerShdw blurRad="38100" dist="38100" dir="2700000" algn="tl">
                    <a:srgbClr val="000000">
                      <a:alpha val="43137"/>
                    </a:srgbClr>
                  </a:outerShdw>
                </a:effectLst>
              </a:rPr>
              <a:t>Truman Farm</a:t>
            </a:r>
            <a:endParaRPr lang="en-US" dirty="0">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49A30C96-0088-7986-5E39-392FE9CB4350}"/>
              </a:ext>
            </a:extLst>
          </p:cNvPr>
          <p:cNvSpPr/>
          <p:nvPr/>
        </p:nvSpPr>
        <p:spPr bwMode="auto">
          <a:xfrm>
            <a:off x="762000" y="2190750"/>
            <a:ext cx="990600" cy="8382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04521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l" rtl="0">
              <a:spcBef>
                <a:spcPts val="0"/>
              </a:spcBef>
              <a:spcAft>
                <a:spcPts val="0"/>
              </a:spcAft>
              <a:buNone/>
            </a:pPr>
            <a:r>
              <a:rPr lang="en-US" sz="4000" dirty="0"/>
              <a:t>Did you hear about the guy who got hit in the head with a can of soda?</a:t>
            </a:r>
          </a:p>
          <a:p>
            <a:pPr marL="0" indent="0">
              <a:buNone/>
            </a:pPr>
            <a:endParaRPr lang="en-US" sz="4000" dirty="0"/>
          </a:p>
        </p:txBody>
      </p:sp>
    </p:spTree>
    <p:extLst>
      <p:ext uri="{BB962C8B-B14F-4D97-AF65-F5344CB8AC3E}">
        <p14:creationId xmlns:p14="http://schemas.microsoft.com/office/powerpoint/2010/main" val="4085627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developers never developed this apparently prime Grandview real estate, and </a:t>
            </a:r>
            <a:r>
              <a:rPr lang="en-US" sz="4000" u="sng" dirty="0">
                <a:solidFill>
                  <a:srgbClr val="FFFF99"/>
                </a:solidFill>
              </a:rPr>
              <a:t>50 years </a:t>
            </a:r>
            <a:r>
              <a:rPr lang="en-US" sz="4000" dirty="0"/>
              <a:t>to the day [</a:t>
            </a:r>
            <a:r>
              <a:rPr lang="he-IL" sz="4000" dirty="0"/>
              <a:t> </a:t>
            </a:r>
            <a:r>
              <a:rPr lang="he-IL" sz="4000" b="1" dirty="0">
                <a:latin typeface="David" panose="020E0502060401010101" pitchFamily="34" charset="-79"/>
                <a:cs typeface="David" panose="020E0502060401010101" pitchFamily="34" charset="-79"/>
              </a:rPr>
              <a:t>יובל</a:t>
            </a:r>
            <a:r>
              <a:rPr lang="en-US" sz="4000" dirty="0" err="1"/>
              <a:t>Yovel</a:t>
            </a:r>
            <a:r>
              <a:rPr lang="en-US" sz="4000" dirty="0"/>
              <a:t> / Jubilee] they approached IHOPKC about selling it under market, for the youth ministry! Return to original purpose!  Intercession for Israel!</a:t>
            </a:r>
          </a:p>
        </p:txBody>
      </p:sp>
    </p:spTree>
    <p:extLst>
      <p:ext uri="{BB962C8B-B14F-4D97-AF65-F5344CB8AC3E}">
        <p14:creationId xmlns:p14="http://schemas.microsoft.com/office/powerpoint/2010/main" val="1222691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IHOP has done nothing substantial with the property from 2008 till this month.</a:t>
            </a:r>
          </a:p>
        </p:txBody>
      </p:sp>
    </p:spTree>
    <p:extLst>
      <p:ext uri="{BB962C8B-B14F-4D97-AF65-F5344CB8AC3E}">
        <p14:creationId xmlns:p14="http://schemas.microsoft.com/office/powerpoint/2010/main" val="3063315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43B0E3AC-252C-AD6A-E8F1-F5DA37E28748}"/>
              </a:ext>
            </a:extLst>
          </p:cNvPr>
          <p:cNvPicPr>
            <a:picLocks noChangeAspect="1"/>
          </p:cNvPicPr>
          <p:nvPr/>
        </p:nvPicPr>
        <p:blipFill>
          <a:blip r:embed="rId3"/>
          <a:stretch>
            <a:fillRect/>
          </a:stretch>
        </p:blipFill>
        <p:spPr>
          <a:xfrm>
            <a:off x="0" y="11916"/>
            <a:ext cx="9144000" cy="5119667"/>
          </a:xfrm>
          <a:prstGeom prst="rect">
            <a:avLst/>
          </a:prstGeom>
        </p:spPr>
      </p:pic>
    </p:spTree>
    <p:extLst>
      <p:ext uri="{BB962C8B-B14F-4D97-AF65-F5344CB8AC3E}">
        <p14:creationId xmlns:p14="http://schemas.microsoft.com/office/powerpoint/2010/main" val="898330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3FD16275-FD3C-911A-13FD-9874FD632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8605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8C6ED23-6F60-DFE3-C9D6-00B9B94EA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1250"/>
            <a:ext cx="9144000" cy="4221000"/>
          </a:xfrm>
          <a:prstGeom prst="rect">
            <a:avLst/>
          </a:prstGeom>
        </p:spPr>
      </p:pic>
    </p:spTree>
    <p:extLst>
      <p:ext uri="{BB962C8B-B14F-4D97-AF65-F5344CB8AC3E}">
        <p14:creationId xmlns:p14="http://schemas.microsoft.com/office/powerpoint/2010/main" val="795277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3508A3E2-0D7E-5F8B-53A8-F1E2073CC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0202"/>
            <a:ext cx="9144000" cy="4223096"/>
          </a:xfrm>
          <a:prstGeom prst="rect">
            <a:avLst/>
          </a:prstGeom>
        </p:spPr>
      </p:pic>
    </p:spTree>
    <p:extLst>
      <p:ext uri="{BB962C8B-B14F-4D97-AF65-F5344CB8AC3E}">
        <p14:creationId xmlns:p14="http://schemas.microsoft.com/office/powerpoint/2010/main" val="19653176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836EDF44-077C-972B-A106-62B8980046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143000" y="0"/>
            <a:ext cx="6858000" cy="5143500"/>
          </a:xfrm>
          <a:prstGeom prst="rect">
            <a:avLst/>
          </a:prstGeom>
        </p:spPr>
      </p:pic>
    </p:spTree>
    <p:extLst>
      <p:ext uri="{BB962C8B-B14F-4D97-AF65-F5344CB8AC3E}">
        <p14:creationId xmlns:p14="http://schemas.microsoft.com/office/powerpoint/2010/main" val="1515549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C9664411-3B73-1760-F0AC-5F3D32E6D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1086580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 60.22b</a:t>
            </a:r>
            <a:r>
              <a:rPr lang="en-US" sz="4000" dirty="0"/>
              <a:t> I, </a:t>
            </a:r>
            <a:r>
              <a:rPr lang="en-US" sz="4000" cap="small" dirty="0" err="1"/>
              <a:t>Adoni</a:t>
            </a:r>
            <a:r>
              <a:rPr lang="en-US" sz="4000" dirty="0"/>
              <a:t>, when the right time comes, will quickly bring it about.”</a:t>
            </a:r>
          </a:p>
        </p:txBody>
      </p:sp>
    </p:spTree>
    <p:extLst>
      <p:ext uri="{BB962C8B-B14F-4D97-AF65-F5344CB8AC3E}">
        <p14:creationId xmlns:p14="http://schemas.microsoft.com/office/powerpoint/2010/main" val="3352444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102.13-14 </a:t>
            </a:r>
            <a:r>
              <a:rPr lang="en-US" sz="4000" dirty="0"/>
              <a:t>You will arise and take pity on </a:t>
            </a:r>
            <a:r>
              <a:rPr lang="en-US" sz="4000" dirty="0" err="1"/>
              <a:t>Tziyon</a:t>
            </a:r>
            <a:r>
              <a:rPr lang="en-US" sz="4000" dirty="0"/>
              <a:t>, for </a:t>
            </a:r>
            <a:r>
              <a:rPr lang="en-US" sz="4000" u="sng" dirty="0">
                <a:solidFill>
                  <a:srgbClr val="FFFF99"/>
                </a:solidFill>
              </a:rPr>
              <a:t>the set time has come to have mercy on her; the set time has come</a:t>
            </a:r>
            <a:r>
              <a:rPr lang="en-US" sz="4000" dirty="0"/>
              <a:t>. For your servants love her very stones; they take pity even on her dust.</a:t>
            </a:r>
          </a:p>
        </p:txBody>
      </p:sp>
    </p:spTree>
    <p:extLst>
      <p:ext uri="{BB962C8B-B14F-4D97-AF65-F5344CB8AC3E}">
        <p14:creationId xmlns:p14="http://schemas.microsoft.com/office/powerpoint/2010/main" val="220448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l" rtl="0">
              <a:spcBef>
                <a:spcPts val="0"/>
              </a:spcBef>
              <a:spcAft>
                <a:spcPts val="0"/>
              </a:spcAft>
              <a:buNone/>
            </a:pPr>
            <a:r>
              <a:rPr lang="en-US" sz="4000" dirty="0"/>
              <a:t>Did you hear about the guy who got hit in the head with a can of soda?</a:t>
            </a:r>
          </a:p>
          <a:p>
            <a:pPr marL="0" marR="0" indent="0" algn="l" rtl="0">
              <a:spcBef>
                <a:spcPts val="0"/>
              </a:spcBef>
              <a:spcAft>
                <a:spcPts val="0"/>
              </a:spcAft>
              <a:buNone/>
            </a:pPr>
            <a:r>
              <a:rPr lang="en-US" sz="4000" dirty="0"/>
              <a:t>He was lucky it was a soft drink.</a:t>
            </a:r>
          </a:p>
          <a:p>
            <a:pPr marL="0" indent="0">
              <a:buNone/>
            </a:pPr>
            <a:endParaRPr lang="en-US" sz="4000" dirty="0"/>
          </a:p>
        </p:txBody>
      </p:sp>
    </p:spTree>
    <p:extLst>
      <p:ext uri="{BB962C8B-B14F-4D97-AF65-F5344CB8AC3E}">
        <p14:creationId xmlns:p14="http://schemas.microsoft.com/office/powerpoint/2010/main" val="2990103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074" name="Picture 2" descr="Victory R n &#10;Hebrews 12:1-2 ">
            <a:extLst>
              <a:ext uri="{FF2B5EF4-FFF2-40B4-BE49-F238E27FC236}">
                <a16:creationId xmlns:a16="http://schemas.microsoft.com/office/drawing/2014/main" id="{20F30C6F-58FF-870A-FBE3-1323E78D3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7346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Victory as it appeared early on. [was]</a:t>
            </a:r>
          </a:p>
          <a:p>
            <a:pPr marL="457200" indent="-457200">
              <a:buFont typeface="+mj-lt"/>
              <a:buAutoNum type="arabicPeriod"/>
            </a:pPr>
            <a:r>
              <a:rPr lang="en-US" sz="4000" dirty="0"/>
              <a:t>Victory as we persevered. [is]</a:t>
            </a:r>
          </a:p>
          <a:p>
            <a:pPr marL="457200" indent="-457200">
              <a:buFont typeface="+mj-lt"/>
              <a:buAutoNum type="arabicPeriod"/>
            </a:pPr>
            <a:r>
              <a:rPr lang="en-US" sz="4000" u="sng" dirty="0">
                <a:solidFill>
                  <a:srgbClr val="FFFF99"/>
                </a:solidFill>
              </a:rPr>
              <a:t>Victory in renewal. [is to come]</a:t>
            </a:r>
          </a:p>
        </p:txBody>
      </p:sp>
    </p:spTree>
    <p:extLst>
      <p:ext uri="{BB962C8B-B14F-4D97-AF65-F5344CB8AC3E}">
        <p14:creationId xmlns:p14="http://schemas.microsoft.com/office/powerpoint/2010/main" val="985478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G-d really brings awakening, it means [prototype awakening in Acts]:</a:t>
            </a:r>
          </a:p>
          <a:p>
            <a:r>
              <a:rPr lang="en-US" sz="4000" baseline="30000" dirty="0"/>
              <a:t>15.3 </a:t>
            </a:r>
            <a:r>
              <a:rPr lang="en-US" sz="4000" dirty="0"/>
              <a:t>Great joy -- New people will find LIFE in Messiah. ++++.</a:t>
            </a:r>
          </a:p>
          <a:p>
            <a:r>
              <a:rPr lang="en-US" sz="4000" dirty="0"/>
              <a:t>New people will need to be discipled and grow…</a:t>
            </a:r>
          </a:p>
        </p:txBody>
      </p:sp>
    </p:spTree>
    <p:extLst>
      <p:ext uri="{BB962C8B-B14F-4D97-AF65-F5344CB8AC3E}">
        <p14:creationId xmlns:p14="http://schemas.microsoft.com/office/powerpoint/2010/main" val="18028423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Acts 14.21-22 </a:t>
            </a:r>
            <a:r>
              <a:rPr lang="en-US" sz="4000" dirty="0"/>
              <a:t>After proclaiming the Good News in that city and making many people into </a:t>
            </a:r>
            <a:r>
              <a:rPr lang="en-US" sz="4000" dirty="0" err="1"/>
              <a:t>talmidim</a:t>
            </a:r>
            <a:r>
              <a:rPr lang="en-US" sz="4000" dirty="0"/>
              <a:t>/disciples, they returned to Lystra, Iconium and Antioch, strengthening the </a:t>
            </a:r>
            <a:r>
              <a:rPr lang="en-US" sz="4000" dirty="0" err="1"/>
              <a:t>talmidim</a:t>
            </a:r>
            <a:r>
              <a:rPr lang="en-US" sz="4000" dirty="0"/>
              <a:t>, encouraging them to remain true to the faith, and reminding them that it is </a:t>
            </a:r>
            <a:r>
              <a:rPr lang="en-US" sz="4000" u="sng" dirty="0">
                <a:solidFill>
                  <a:srgbClr val="FFFF99"/>
                </a:solidFill>
              </a:rPr>
              <a:t>through many hardships that we must enter the Kingdom of God. </a:t>
            </a:r>
          </a:p>
        </p:txBody>
      </p:sp>
    </p:spTree>
    <p:extLst>
      <p:ext uri="{BB962C8B-B14F-4D97-AF65-F5344CB8AC3E}">
        <p14:creationId xmlns:p14="http://schemas.microsoft.com/office/powerpoint/2010/main" val="40499353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baseline="30000" dirty="0"/>
              <a:t>15.2 </a:t>
            </a:r>
            <a:r>
              <a:rPr lang="en-US" sz="4000" dirty="0"/>
              <a:t>much contentious debate… New disagreements are possible.</a:t>
            </a:r>
          </a:p>
          <a:p>
            <a:pPr marL="0" indent="0">
              <a:buNone/>
            </a:pPr>
            <a:endParaRPr lang="en-US" sz="4000" dirty="0"/>
          </a:p>
          <a:p>
            <a:r>
              <a:rPr lang="en-US" sz="4000" baseline="30000" dirty="0"/>
              <a:t>15.39 </a:t>
            </a:r>
            <a:r>
              <a:rPr lang="en-US" sz="4000" dirty="0"/>
              <a:t>sharp contention in strategy between </a:t>
            </a:r>
            <a:r>
              <a:rPr lang="en-US" sz="4000" dirty="0" err="1"/>
              <a:t>Shaul</a:t>
            </a:r>
            <a:r>
              <a:rPr lang="en-US" sz="4000" dirty="0"/>
              <a:t> and Bar-</a:t>
            </a:r>
            <a:r>
              <a:rPr lang="en-US" sz="4000" dirty="0" err="1"/>
              <a:t>Naba</a:t>
            </a:r>
            <a:endParaRPr lang="en-US" sz="4000" dirty="0"/>
          </a:p>
        </p:txBody>
      </p:sp>
    </p:spTree>
    <p:extLst>
      <p:ext uri="{BB962C8B-B14F-4D97-AF65-F5344CB8AC3E}">
        <p14:creationId xmlns:p14="http://schemas.microsoft.com/office/powerpoint/2010/main" val="39833529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F409FFBD-0884-4243-B69E-B86BE277BD36}"/>
              </a:ext>
            </a:extLst>
          </p:cNvPr>
          <p:cNvPicPr>
            <a:picLocks noChangeAspect="1"/>
          </p:cNvPicPr>
          <p:nvPr/>
        </p:nvPicPr>
        <p:blipFill>
          <a:blip r:embed="rId3"/>
          <a:stretch>
            <a:fillRect/>
          </a:stretch>
        </p:blipFill>
        <p:spPr>
          <a:xfrm>
            <a:off x="0" y="197147"/>
            <a:ext cx="9120117" cy="4736804"/>
          </a:xfrm>
          <a:prstGeom prst="rect">
            <a:avLst/>
          </a:prstGeom>
        </p:spPr>
      </p:pic>
      <p:pic>
        <p:nvPicPr>
          <p:cNvPr id="5" name="Picture 4">
            <a:extLst>
              <a:ext uri="{FF2B5EF4-FFF2-40B4-BE49-F238E27FC236}">
                <a16:creationId xmlns:a16="http://schemas.microsoft.com/office/drawing/2014/main" id="{8A34DE73-BB93-4C81-80E9-BEE01840CB16}"/>
              </a:ext>
            </a:extLst>
          </p:cNvPr>
          <p:cNvPicPr>
            <a:picLocks noChangeAspect="1"/>
          </p:cNvPicPr>
          <p:nvPr/>
        </p:nvPicPr>
        <p:blipFill>
          <a:blip r:embed="rId3"/>
          <a:stretch>
            <a:fillRect/>
          </a:stretch>
        </p:blipFill>
        <p:spPr>
          <a:xfrm>
            <a:off x="152400" y="349547"/>
            <a:ext cx="9120117" cy="4736804"/>
          </a:xfrm>
          <a:prstGeom prst="rect">
            <a:avLst/>
          </a:prstGeom>
        </p:spPr>
      </p:pic>
    </p:spTree>
    <p:extLst>
      <p:ext uri="{BB962C8B-B14F-4D97-AF65-F5344CB8AC3E}">
        <p14:creationId xmlns:p14="http://schemas.microsoft.com/office/powerpoint/2010/main" val="10437723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074" name="Picture 2" descr="Victory R n &#10;Hebrews 12:1-2 ">
            <a:extLst>
              <a:ext uri="{FF2B5EF4-FFF2-40B4-BE49-F238E27FC236}">
                <a16:creationId xmlns:a16="http://schemas.microsoft.com/office/drawing/2014/main" id="{20F30C6F-58FF-870A-FBE3-1323E78D3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72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Mes</a:t>
            </a:r>
            <a:r>
              <a:rPr lang="en-US" sz="4000" baseline="30000" dirty="0"/>
              <a:t> Jews 12.1-2 </a:t>
            </a:r>
            <a:r>
              <a:rPr lang="en-US" sz="4000" dirty="0"/>
              <a:t>Therefore, since we have such a great cloud of witnesses surrounding us, let us also get rid of every weight and entangling sin. </a:t>
            </a:r>
            <a:r>
              <a:rPr lang="en-US" sz="4000" u="sng" dirty="0">
                <a:solidFill>
                  <a:srgbClr val="FFFF99"/>
                </a:solidFill>
              </a:rPr>
              <a:t>Let us run</a:t>
            </a:r>
            <a:r>
              <a:rPr lang="en-US" sz="4000" dirty="0">
                <a:solidFill>
                  <a:srgbClr val="FFFF99"/>
                </a:solidFill>
              </a:rPr>
              <a:t> </a:t>
            </a:r>
            <a:r>
              <a:rPr lang="en-US" sz="4000" dirty="0"/>
              <a:t>with endurance the race set before us, focusing on Yeshua, the initiator and perfecter of faith. </a:t>
            </a:r>
          </a:p>
        </p:txBody>
      </p:sp>
    </p:spTree>
    <p:extLst>
      <p:ext uri="{BB962C8B-B14F-4D97-AF65-F5344CB8AC3E}">
        <p14:creationId xmlns:p14="http://schemas.microsoft.com/office/powerpoint/2010/main" val="22985837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 12.1-2  </a:t>
            </a:r>
            <a:r>
              <a:rPr lang="en-US" sz="4000" dirty="0"/>
              <a:t>For the joy set before Him, He endured the cross, disregarding its shame; and He has taken His seat at the right hand of the throne of God.</a:t>
            </a:r>
          </a:p>
        </p:txBody>
      </p:sp>
    </p:spTree>
    <p:extLst>
      <p:ext uri="{BB962C8B-B14F-4D97-AF65-F5344CB8AC3E}">
        <p14:creationId xmlns:p14="http://schemas.microsoft.com/office/powerpoint/2010/main" val="16985100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Victory as it appeared early on. [was]</a:t>
            </a:r>
          </a:p>
          <a:p>
            <a:pPr marL="457200" indent="-457200">
              <a:buFont typeface="+mj-lt"/>
              <a:buAutoNum type="arabicPeriod"/>
            </a:pPr>
            <a:r>
              <a:rPr lang="en-US" sz="4000" dirty="0"/>
              <a:t>Victory as we persevered. [is]</a:t>
            </a:r>
          </a:p>
          <a:p>
            <a:pPr marL="457200" indent="-457200">
              <a:buFont typeface="+mj-lt"/>
              <a:buAutoNum type="arabicPeriod"/>
            </a:pPr>
            <a:r>
              <a:rPr lang="en-US" sz="4000" dirty="0"/>
              <a:t>Victory in renewal. [is to come]</a:t>
            </a:r>
          </a:p>
        </p:txBody>
      </p:sp>
    </p:spTree>
    <p:extLst>
      <p:ext uri="{BB962C8B-B14F-4D97-AF65-F5344CB8AC3E}">
        <p14:creationId xmlns:p14="http://schemas.microsoft.com/office/powerpoint/2010/main" val="4441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0659186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39750783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502602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074" name="Picture 2" descr="Victory R n &#10;Hebrews 12:1-2 ">
            <a:extLst>
              <a:ext uri="{FF2B5EF4-FFF2-40B4-BE49-F238E27FC236}">
                <a16:creationId xmlns:a16="http://schemas.microsoft.com/office/drawing/2014/main" id="{20F30C6F-58FF-870A-FBE3-1323E78D3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40643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174481</TotalTime>
  <Words>4123</Words>
  <Application>Microsoft Office PowerPoint</Application>
  <PresentationFormat>On-screen Show (16:9)</PresentationFormat>
  <Paragraphs>406</Paragraphs>
  <Slides>82</Slides>
  <Notes>82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82</vt:i4>
      </vt:variant>
    </vt:vector>
  </HeadingPairs>
  <TitlesOfParts>
    <vt:vector size="91" baseType="lpstr">
      <vt:lpstr>Arial</vt:lpstr>
      <vt:lpstr>Arial Rounded MT Bold</vt:lpstr>
      <vt:lpstr>Calibri</vt:lpstr>
      <vt:lpstr>Calibri Light</vt:lpstr>
      <vt:lpstr>David</vt:lpstr>
      <vt:lpstr>Times New Roman</vt:lpstr>
      <vt:lpstr>Verdana</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4556</cp:revision>
  <dcterms:created xsi:type="dcterms:W3CDTF">2006-04-21T19:34:43Z</dcterms:created>
  <dcterms:modified xsi:type="dcterms:W3CDTF">2022-05-14T13:43:01Z</dcterms:modified>
</cp:coreProperties>
</file>