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 id="2147483838" r:id="rId4"/>
  </p:sldMasterIdLst>
  <p:notesMasterIdLst>
    <p:notesMasterId r:id="rId72"/>
  </p:notesMasterIdLst>
  <p:handoutMasterIdLst>
    <p:handoutMasterId r:id="rId73"/>
  </p:handoutMasterIdLst>
  <p:sldIdLst>
    <p:sldId id="2045" r:id="rId5"/>
    <p:sldId id="64124" r:id="rId6"/>
    <p:sldId id="64248" r:id="rId7"/>
    <p:sldId id="64249" r:id="rId8"/>
    <p:sldId id="64245" r:id="rId9"/>
    <p:sldId id="64246" r:id="rId10"/>
    <p:sldId id="64306" r:id="rId11"/>
    <p:sldId id="62480" r:id="rId12"/>
    <p:sldId id="64310" r:id="rId13"/>
    <p:sldId id="64311" r:id="rId14"/>
    <p:sldId id="64256" r:id="rId15"/>
    <p:sldId id="64255" r:id="rId16"/>
    <p:sldId id="64300" r:id="rId17"/>
    <p:sldId id="64299" r:id="rId18"/>
    <p:sldId id="64305" r:id="rId19"/>
    <p:sldId id="64304" r:id="rId20"/>
    <p:sldId id="64241" r:id="rId21"/>
    <p:sldId id="64242" r:id="rId22"/>
    <p:sldId id="64257" r:id="rId23"/>
    <p:sldId id="64259" r:id="rId24"/>
    <p:sldId id="64264" r:id="rId25"/>
    <p:sldId id="64263" r:id="rId26"/>
    <p:sldId id="64258" r:id="rId27"/>
    <p:sldId id="64260" r:id="rId28"/>
    <p:sldId id="64262" r:id="rId29"/>
    <p:sldId id="64253" r:id="rId30"/>
    <p:sldId id="64252" r:id="rId31"/>
    <p:sldId id="64267" r:id="rId32"/>
    <p:sldId id="64254" r:id="rId33"/>
    <p:sldId id="64307" r:id="rId34"/>
    <p:sldId id="64268" r:id="rId35"/>
    <p:sldId id="64265" r:id="rId36"/>
    <p:sldId id="64312" r:id="rId37"/>
    <p:sldId id="64313" r:id="rId38"/>
    <p:sldId id="64269" r:id="rId39"/>
    <p:sldId id="64271" r:id="rId40"/>
    <p:sldId id="64272" r:id="rId41"/>
    <p:sldId id="64274" r:id="rId42"/>
    <p:sldId id="64276" r:id="rId43"/>
    <p:sldId id="64314" r:id="rId44"/>
    <p:sldId id="64315" r:id="rId45"/>
    <p:sldId id="64282" r:id="rId46"/>
    <p:sldId id="64283" r:id="rId47"/>
    <p:sldId id="64289" r:id="rId48"/>
    <p:sldId id="64288" r:id="rId49"/>
    <p:sldId id="64117" r:id="rId50"/>
    <p:sldId id="64285" r:id="rId51"/>
    <p:sldId id="64286" r:id="rId52"/>
    <p:sldId id="64287" r:id="rId53"/>
    <p:sldId id="64293" r:id="rId54"/>
    <p:sldId id="64284" r:id="rId55"/>
    <p:sldId id="64290" r:id="rId56"/>
    <p:sldId id="64291" r:id="rId57"/>
    <p:sldId id="64295" r:id="rId58"/>
    <p:sldId id="64294" r:id="rId59"/>
    <p:sldId id="64297" r:id="rId60"/>
    <p:sldId id="64296" r:id="rId61"/>
    <p:sldId id="64303" r:id="rId62"/>
    <p:sldId id="64123" r:id="rId63"/>
    <p:sldId id="64298" r:id="rId64"/>
    <p:sldId id="64273" r:id="rId65"/>
    <p:sldId id="64309" r:id="rId66"/>
    <p:sldId id="64301" r:id="rId67"/>
    <p:sldId id="63289" r:id="rId68"/>
    <p:sldId id="64316" r:id="rId69"/>
    <p:sldId id="64302" r:id="rId70"/>
    <p:sldId id="256" r:id="rId71"/>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9A6766"/>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2" autoAdjust="0"/>
    <p:restoredTop sz="86118" autoAdjust="0"/>
  </p:normalViewPr>
  <p:slideViewPr>
    <p:cSldViewPr>
      <p:cViewPr varScale="1">
        <p:scale>
          <a:sx n="105" d="100"/>
          <a:sy n="105" d="100"/>
        </p:scale>
        <p:origin x="120" y="3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2022 Serve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18, 2022 5782</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Father's Day 2022 Serve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18, 2022 5782</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xternal-content.duckduckgo.com/iu/?u=https%3A%2F%2Fwww.thoughtco.com%2Fthmb%2FZ28Fq5EaiUS3ykb4w65-LPiCE9c%3D%2F3685x2261%2Ffilters%3Afill(auto%2C1)%2Fhalf-full-and-empty-157672090-57a8f6553df78cf45952581a.jpg&amp;f=1&amp;nofb=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You may notice that I’m slowing down in my rate of speech.  This is because we may be getting language translation equipment for simultaneous translation.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53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67199"/>
            <a:ext cx="6172200" cy="4418013"/>
          </a:xfrm>
        </p:spPr>
        <p:txBody>
          <a:bodyPr>
            <a:normAutofit fontScale="92500" lnSpcReduction="20000"/>
          </a:bodyPr>
          <a:lstStyle/>
          <a:p>
            <a:pPr algn="l"/>
            <a:r>
              <a:rPr lang="en-US" dirty="0"/>
              <a:t>Reflexive form of the verb, spins around and saturates</a:t>
            </a:r>
          </a:p>
          <a:p>
            <a:pPr algn="r" rtl="1"/>
            <a:r>
              <a:rPr lang="he-IL" sz="2000" b="1" dirty="0" err="1">
                <a:latin typeface="David" panose="020E0502060401010101" pitchFamily="34" charset="-79"/>
                <a:cs typeface="David" panose="020E0502060401010101" pitchFamily="34" charset="-79"/>
              </a:rPr>
              <a:t>מִתְאֹ֣נְנִ֔ים</a:t>
            </a:r>
            <a:r>
              <a:rPr lang="en-US" sz="2000" b="1" dirty="0">
                <a:latin typeface="David" panose="020E0502060401010101" pitchFamily="34" charset="-79"/>
                <a:cs typeface="David" panose="020E0502060401010101" pitchFamily="34" charset="-79"/>
              </a:rPr>
              <a:t>  </a:t>
            </a:r>
            <a:r>
              <a:rPr lang="en-US" i="1" dirty="0" err="1"/>
              <a:t>mitonenim</a:t>
            </a:r>
            <a:r>
              <a:rPr lang="en-US" dirty="0"/>
              <a:t> pl from </a:t>
            </a:r>
          </a:p>
          <a:p>
            <a:pPr algn="r" rtl="1"/>
            <a:r>
              <a:rPr lang="he-IL" sz="2000" b="1" dirty="0" err="1">
                <a:latin typeface="David" panose="020E0502060401010101" pitchFamily="34" charset="-79"/>
                <a:cs typeface="David" panose="020E0502060401010101" pitchFamily="34" charset="-79"/>
              </a:rPr>
              <a:t>מִתְאֹ֣נְנן</a:t>
            </a:r>
            <a:r>
              <a:rPr lang="en-US" sz="2000" b="1" dirty="0">
                <a:latin typeface="David" panose="020E0502060401010101" pitchFamily="34" charset="-79"/>
                <a:cs typeface="David" panose="020E0502060401010101" pitchFamily="34" charset="-79"/>
              </a:rPr>
              <a:t> </a:t>
            </a:r>
            <a:r>
              <a:rPr lang="en-US" dirty="0"/>
              <a:t>singular</a:t>
            </a:r>
            <a:r>
              <a:rPr lang="en-US" sz="2000" b="1" dirty="0">
                <a:latin typeface="David" panose="020E0502060401010101" pitchFamily="34" charset="-79"/>
                <a:cs typeface="David" panose="020E0502060401010101" pitchFamily="34" charset="-79"/>
              </a:rPr>
              <a:t> </a:t>
            </a:r>
          </a:p>
          <a:p>
            <a:pPr algn="r" rtl="1"/>
            <a:r>
              <a:rPr lang="en-US" dirty="0"/>
              <a:t>Complaining, protesting, rebellious,</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אנן </a:t>
            </a:r>
            <a:r>
              <a:rPr lang="en-US" dirty="0"/>
              <a:t> From </a:t>
            </a:r>
            <a:r>
              <a:rPr lang="en-US" i="1" dirty="0" err="1"/>
              <a:t>anan</a:t>
            </a:r>
            <a:r>
              <a:rPr lang="en-US" dirty="0"/>
              <a:t>:</a:t>
            </a:r>
          </a:p>
          <a:p>
            <a:pPr algn="r" rtl="1"/>
            <a:r>
              <a:rPr lang="en-US" dirty="0"/>
              <a:t>mourn, bewail, be sorry for</a:t>
            </a:r>
            <a:r>
              <a:rPr lang="en-US" b="1" dirty="0">
                <a:latin typeface="David" panose="020E0502060401010101" pitchFamily="34" charset="-79"/>
                <a:cs typeface="David" panose="020E0502060401010101" pitchFamily="34" charset="-79"/>
              </a:rPr>
              <a:t>,</a:t>
            </a:r>
            <a:r>
              <a:rPr lang="en-US" dirty="0"/>
              <a:t> lament, grumble</a:t>
            </a:r>
          </a:p>
          <a:p>
            <a:pPr algn="l"/>
            <a:r>
              <a:rPr lang="en-US" dirty="0"/>
              <a:t>Me: one of my primary gifts is </a:t>
            </a:r>
            <a:r>
              <a:rPr lang="en-US" dirty="0">
                <a:solidFill>
                  <a:srgbClr val="FF0000"/>
                </a:solidFill>
              </a:rPr>
              <a:t>mercy</a:t>
            </a:r>
            <a:r>
              <a:rPr lang="en-US" dirty="0"/>
              <a:t>.  So when I hear a complaint: commiserate, sympathize, help, fix, comfort.  </a:t>
            </a:r>
          </a:p>
          <a:p>
            <a:pPr algn="l"/>
            <a:r>
              <a:rPr lang="en-US" dirty="0"/>
              <a:t>These people in desolate desert, </a:t>
            </a:r>
            <a:r>
              <a:rPr lang="en-US" dirty="0" err="1"/>
              <a:t>cf</a:t>
            </a:r>
            <a:r>
              <a:rPr lang="en-US" dirty="0"/>
              <a:t> Egypt civ., panic, frantic, </a:t>
            </a:r>
            <a:r>
              <a:rPr lang="en-US" dirty="0" err="1"/>
              <a:t>Ramban</a:t>
            </a:r>
            <a:r>
              <a:rPr lang="en-US" dirty="0"/>
              <a:t>: humanly, right to complain!</a:t>
            </a:r>
          </a:p>
          <a:p>
            <a:pPr algn="l"/>
            <a:r>
              <a:rPr lang="en-US" dirty="0"/>
              <a:t>Opening verb </a:t>
            </a:r>
            <a:r>
              <a:rPr lang="he-IL" b="1" dirty="0">
                <a:latin typeface="David" panose="020E0502060401010101" pitchFamily="34" charset="-79"/>
                <a:cs typeface="David" panose="020E0502060401010101" pitchFamily="34" charset="-79"/>
              </a:rPr>
              <a:t>ויהי</a:t>
            </a:r>
            <a:r>
              <a:rPr lang="en-US" dirty="0"/>
              <a:t> indicates ongoing</a:t>
            </a:r>
          </a:p>
          <a:p>
            <a:pPr algn="l"/>
            <a:r>
              <a:rPr lang="en-US" dirty="0"/>
              <a:t>G-d hear with mercy?   Two ways to read </a:t>
            </a:r>
            <a:r>
              <a:rPr lang="he-IL" sz="2000" b="1" dirty="0">
                <a:latin typeface="David" panose="020E0502060401010101" pitchFamily="34" charset="-79"/>
                <a:cs typeface="David" panose="020E0502060401010101" pitchFamily="34" charset="-79"/>
              </a:rPr>
              <a:t>רַע</a:t>
            </a:r>
            <a:r>
              <a:rPr lang="en-US" sz="2000" b="1" dirty="0">
                <a:latin typeface="David" panose="020E0502060401010101" pitchFamily="34" charset="-79"/>
                <a:cs typeface="David" panose="020E0502060401010101" pitchFamily="34" charset="-79"/>
              </a:rPr>
              <a:t>:  </a:t>
            </a:r>
            <a:r>
              <a:rPr lang="en-US" sz="2100" dirty="0"/>
              <a:t>G-d heard their hardships OR G-d found it evil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78706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14800"/>
            <a:ext cx="6172200" cy="4724400"/>
          </a:xfrm>
        </p:spPr>
        <p:txBody>
          <a:bodyPr/>
          <a:lstStyle/>
          <a:p>
            <a:pPr algn="l"/>
            <a:r>
              <a:rPr lang="en-US" dirty="0"/>
              <a:t>Most times, hardship stirs up G-d’s compassion.  </a:t>
            </a:r>
          </a:p>
          <a:p>
            <a:pPr algn="l"/>
            <a:r>
              <a:rPr lang="en-US" dirty="0"/>
              <a:t>Not this time.  </a:t>
            </a:r>
          </a:p>
          <a:p>
            <a:pPr algn="l"/>
            <a:r>
              <a:rPr lang="en-US" dirty="0"/>
              <a:t>Fire: lightning strike, miraculous outburst [Nadav and Avihu], or just conflagration.   </a:t>
            </a:r>
          </a:p>
          <a:p>
            <a:pPr algn="l"/>
            <a:r>
              <a:rPr lang="en-US" dirty="0"/>
              <a:t>This just one year after Exodus from Egypt not decades.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92261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400" b="0" i="0" dirty="0">
                <a:effectLst/>
                <a:latin typeface="Roboto" panose="02000000000000000000" pitchFamily="2" charset="0"/>
              </a:rPr>
              <a:t>Rabbi </a:t>
            </a:r>
            <a:r>
              <a:rPr lang="en-US" sz="1400" b="0" i="0" dirty="0" err="1">
                <a:effectLst/>
                <a:latin typeface="Roboto" panose="02000000000000000000" pitchFamily="2" charset="0"/>
              </a:rPr>
              <a:t>Fohrman</a:t>
            </a:r>
            <a:endParaRPr lang="en-US" sz="1400" b="0" i="0" dirty="0">
              <a:effectLst/>
              <a:latin typeface="Roboto" panose="02000000000000000000" pitchFamily="2" charset="0"/>
            </a:endParaRPr>
          </a:p>
          <a:p>
            <a:r>
              <a:rPr lang="en-US" sz="1400" b="0" i="0" dirty="0">
                <a:effectLst/>
                <a:latin typeface="Roboto" panose="02000000000000000000" pitchFamily="2" charset="0"/>
              </a:rPr>
              <a:t>A project of the </a:t>
            </a:r>
            <a:r>
              <a:rPr lang="en-US" sz="1400" b="0" i="0" dirty="0" err="1">
                <a:effectLst/>
                <a:latin typeface="Roboto" panose="02000000000000000000" pitchFamily="2" charset="0"/>
              </a:rPr>
              <a:t>Hoffberger</a:t>
            </a:r>
            <a:r>
              <a:rPr lang="en-US" sz="1400" b="0" i="0" dirty="0">
                <a:effectLst/>
                <a:latin typeface="Roboto" panose="02000000000000000000" pitchFamily="2" charset="0"/>
              </a:rPr>
              <a:t> Fund for Biblical Studies, LTD</a:t>
            </a:r>
            <a:br>
              <a:rPr lang="en-US" sz="1400" dirty="0"/>
            </a:br>
            <a:r>
              <a:rPr lang="en-US" sz="1400" b="0" i="0" dirty="0">
                <a:effectLst/>
                <a:latin typeface="Roboto" panose="02000000000000000000" pitchFamily="2" charset="0"/>
              </a:rPr>
              <a:t>PO BOX</a:t>
            </a:r>
            <a:br>
              <a:rPr lang="en-US" sz="1400" dirty="0"/>
            </a:br>
            <a:r>
              <a:rPr lang="en-US" sz="1400" b="0" i="0" dirty="0">
                <a:effectLst/>
                <a:latin typeface="Roboto" panose="02000000000000000000" pitchFamily="2" charset="0"/>
              </a:rPr>
              <a:t>8 Lombardy St. #40833</a:t>
            </a:r>
            <a:br>
              <a:rPr lang="en-US" sz="1400" dirty="0"/>
            </a:br>
            <a:r>
              <a:rPr lang="en-US" sz="1400" b="0" i="0" dirty="0">
                <a:effectLst/>
                <a:latin typeface="Roboto" panose="02000000000000000000" pitchFamily="2" charset="0"/>
              </a:rPr>
              <a:t>Newark, NJ 07102</a:t>
            </a:r>
            <a:endParaRPr lang="en-US" altLang="en-US" sz="1400"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7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sz="1200" dirty="0">
                <a:latin typeface="Roboto" panose="02000000000000000000" pitchFamily="2" charset="0"/>
              </a:rPr>
              <a:t>A project of the </a:t>
            </a:r>
            <a:r>
              <a:rPr lang="en-US" sz="1200" dirty="0" err="1">
                <a:latin typeface="Roboto" panose="02000000000000000000" pitchFamily="2" charset="0"/>
              </a:rPr>
              <a:t>Hoffberger</a:t>
            </a:r>
            <a:r>
              <a:rPr lang="en-US" sz="1200" dirty="0">
                <a:latin typeface="Roboto" panose="02000000000000000000" pitchFamily="2" charset="0"/>
              </a:rPr>
              <a:t> Fund for Biblical Studies, LTD</a:t>
            </a:r>
            <a:br>
              <a:rPr lang="en-US" sz="1200" dirty="0">
                <a:latin typeface="Roboto" panose="02000000000000000000" pitchFamily="2" charset="0"/>
              </a:rPr>
            </a:br>
            <a:r>
              <a:rPr lang="en-US" sz="1200" dirty="0">
                <a:latin typeface="Roboto" panose="02000000000000000000" pitchFamily="2" charset="0"/>
              </a:rPr>
              <a:t>PO BOX</a:t>
            </a:r>
            <a:br>
              <a:rPr lang="en-US" sz="1200" dirty="0">
                <a:latin typeface="Roboto" panose="02000000000000000000" pitchFamily="2" charset="0"/>
              </a:rPr>
            </a:br>
            <a:r>
              <a:rPr lang="en-US" sz="1200" dirty="0">
                <a:latin typeface="Roboto" panose="02000000000000000000" pitchFamily="2" charset="0"/>
              </a:rPr>
              <a:t>8 Lombardy St. #40833</a:t>
            </a:r>
            <a:br>
              <a:rPr lang="en-US" sz="1200" dirty="0">
                <a:latin typeface="Roboto" panose="02000000000000000000" pitchFamily="2" charset="0"/>
              </a:rPr>
            </a:br>
            <a:r>
              <a:rPr lang="en-US" sz="1200" dirty="0">
                <a:latin typeface="Roboto" panose="02000000000000000000" pitchFamily="2" charset="0"/>
              </a:rPr>
              <a:t>Newark, NJ 07102</a:t>
            </a:r>
            <a:endParaRPr lang="en-US" altLang="en-US" sz="1200" dirty="0">
              <a:latin typeface="Roboto" panose="02000000000000000000" pitchFamily="2" charset="0"/>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898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defRPr/>
            </a:pPr>
            <a:r>
              <a:rPr lang="en-US" sz="1200" dirty="0">
                <a:latin typeface="Roboto" panose="02000000000000000000" pitchFamily="2" charset="0"/>
              </a:rPr>
              <a:t>A project of the </a:t>
            </a:r>
            <a:r>
              <a:rPr lang="en-US" sz="1200" dirty="0" err="1">
                <a:latin typeface="Roboto" panose="02000000000000000000" pitchFamily="2" charset="0"/>
              </a:rPr>
              <a:t>Hoffberger</a:t>
            </a:r>
            <a:r>
              <a:rPr lang="en-US" sz="1200" dirty="0">
                <a:latin typeface="Roboto" panose="02000000000000000000" pitchFamily="2" charset="0"/>
              </a:rPr>
              <a:t> Fund for Biblical Studies, LTD</a:t>
            </a:r>
            <a:br>
              <a:rPr lang="en-US" sz="1200" dirty="0">
                <a:latin typeface="Roboto" panose="02000000000000000000" pitchFamily="2" charset="0"/>
              </a:rPr>
            </a:br>
            <a:r>
              <a:rPr lang="en-US" sz="1200" dirty="0">
                <a:latin typeface="Roboto" panose="02000000000000000000" pitchFamily="2" charset="0"/>
              </a:rPr>
              <a:t>PO BOX</a:t>
            </a:r>
            <a:br>
              <a:rPr lang="en-US" sz="1200" dirty="0">
                <a:latin typeface="Roboto" panose="02000000000000000000" pitchFamily="2" charset="0"/>
              </a:rPr>
            </a:br>
            <a:r>
              <a:rPr lang="en-US" sz="1200" dirty="0">
                <a:latin typeface="Roboto" panose="02000000000000000000" pitchFamily="2" charset="0"/>
              </a:rPr>
              <a:t>8 Lombardy St. #40833</a:t>
            </a:r>
            <a:br>
              <a:rPr lang="en-US" sz="1200" dirty="0">
                <a:latin typeface="Roboto" panose="02000000000000000000" pitchFamily="2" charset="0"/>
              </a:rPr>
            </a:br>
            <a:r>
              <a:rPr lang="en-US" sz="1200" dirty="0">
                <a:latin typeface="Roboto" panose="02000000000000000000" pitchFamily="2" charset="0"/>
              </a:rPr>
              <a:t>Newark, NJ 07102</a:t>
            </a:r>
            <a:endParaRPr lang="en-US" altLang="en-US" sz="1200" dirty="0">
              <a:latin typeface="Roboto" panose="02000000000000000000" pitchFamily="2" charset="0"/>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57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defRPr/>
            </a:pPr>
            <a:r>
              <a:rPr lang="en-US" sz="1200" dirty="0">
                <a:latin typeface="Roboto" panose="02000000000000000000" pitchFamily="2" charset="0"/>
              </a:rPr>
              <a:t>A project of the </a:t>
            </a:r>
            <a:r>
              <a:rPr lang="en-US" sz="1200" dirty="0" err="1">
                <a:latin typeface="Roboto" panose="02000000000000000000" pitchFamily="2" charset="0"/>
              </a:rPr>
              <a:t>Hoffberger</a:t>
            </a:r>
            <a:r>
              <a:rPr lang="en-US" sz="1200" dirty="0">
                <a:latin typeface="Roboto" panose="02000000000000000000" pitchFamily="2" charset="0"/>
              </a:rPr>
              <a:t> Fund for Biblical Studies, LTD</a:t>
            </a:r>
            <a:br>
              <a:rPr lang="en-US" sz="1200" dirty="0">
                <a:latin typeface="Roboto" panose="02000000000000000000" pitchFamily="2" charset="0"/>
              </a:rPr>
            </a:br>
            <a:r>
              <a:rPr lang="en-US" sz="1200" dirty="0">
                <a:latin typeface="Roboto" panose="02000000000000000000" pitchFamily="2" charset="0"/>
              </a:rPr>
              <a:t>PO BOX</a:t>
            </a:r>
            <a:br>
              <a:rPr lang="en-US" sz="1200" dirty="0">
                <a:latin typeface="Roboto" panose="02000000000000000000" pitchFamily="2" charset="0"/>
              </a:rPr>
            </a:br>
            <a:r>
              <a:rPr lang="en-US" sz="1200" dirty="0">
                <a:latin typeface="Roboto" panose="02000000000000000000" pitchFamily="2" charset="0"/>
              </a:rPr>
              <a:t>8 Lombardy St. #40833</a:t>
            </a:r>
            <a:br>
              <a:rPr lang="en-US" sz="1200" dirty="0">
                <a:latin typeface="Roboto" panose="02000000000000000000" pitchFamily="2" charset="0"/>
              </a:rPr>
            </a:br>
            <a:r>
              <a:rPr lang="en-US" sz="1200" dirty="0">
                <a:latin typeface="Roboto" panose="02000000000000000000" pitchFamily="2" charset="0"/>
              </a:rPr>
              <a:t>Newark, NJ 07102</a:t>
            </a:r>
            <a:endParaRPr lang="en-US" altLang="en-US" sz="1200" dirty="0">
              <a:latin typeface="Roboto" panose="02000000000000000000" pitchFamily="2" charset="0"/>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137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0" i="0" dirty="0">
                <a:solidFill>
                  <a:srgbClr val="333333"/>
                </a:solidFill>
                <a:effectLst/>
                <a:latin typeface="Arial Rounded MT Bold" panose="020F0704030504030204" pitchFamily="34" charset="0"/>
                <a:cs typeface="David" panose="020E0502060401010101" pitchFamily="34" charset="-79"/>
              </a:rPr>
              <a:t>Why didn’t they cry out to G-d??</a:t>
            </a:r>
          </a:p>
          <a:p>
            <a:pPr algn="l" rtl="0"/>
            <a:r>
              <a:rPr lang="en-US" b="0" i="0" dirty="0">
                <a:solidFill>
                  <a:srgbClr val="333333"/>
                </a:solidFill>
                <a:effectLst/>
                <a:latin typeface="Arial Rounded MT Bold" panose="020F0704030504030204" pitchFamily="34" charset="0"/>
                <a:cs typeface="David" panose="020E0502060401010101" pitchFamily="34" charset="-79"/>
              </a:rPr>
              <a:t>Had just deeply offended Him.   Moshe intermediary.</a:t>
            </a:r>
          </a:p>
          <a:p>
            <a:pPr algn="r" rtl="1"/>
            <a:r>
              <a:rPr lang="he-IL" b="1" i="0" dirty="0">
                <a:solidFill>
                  <a:srgbClr val="333333"/>
                </a:solidFill>
                <a:effectLst/>
                <a:latin typeface="David" panose="020E0502060401010101" pitchFamily="34" charset="-79"/>
                <a:cs typeface="David" panose="020E0502060401010101" pitchFamily="34" charset="-79"/>
              </a:rPr>
              <a:t>שָׁקַע</a:t>
            </a:r>
            <a:r>
              <a:rPr lang="en-US" b="1" i="0" dirty="0">
                <a:solidFill>
                  <a:srgbClr val="333333"/>
                </a:solidFill>
                <a:effectLst/>
                <a:latin typeface="David" panose="020E0502060401010101" pitchFamily="34" charset="-79"/>
                <a:cs typeface="David" panose="020E0502060401010101" pitchFamily="34" charset="-79"/>
              </a:rPr>
              <a:t> </a:t>
            </a:r>
            <a:r>
              <a:rPr lang="he-IL" b="0" i="0" dirty="0">
                <a:solidFill>
                  <a:srgbClr val="333333"/>
                </a:solidFill>
                <a:effectLst/>
                <a:latin typeface="Assistant" pitchFamily="2" charset="-79"/>
                <a:cs typeface="Assistant" pitchFamily="2" charset="-79"/>
              </a:rPr>
              <a:t> </a:t>
            </a:r>
            <a:r>
              <a:rPr lang="en-US" i="1" dirty="0" err="1">
                <a:solidFill>
                  <a:srgbClr val="333333"/>
                </a:solidFill>
                <a:cs typeface="Assistant" pitchFamily="2" charset="-79"/>
              </a:rPr>
              <a:t>shaka</a:t>
            </a:r>
            <a:endParaRPr lang="en-US" i="1" dirty="0">
              <a:solidFill>
                <a:srgbClr val="333333"/>
              </a:solidFill>
              <a:cs typeface="Assistant" pitchFamily="2" charset="-79"/>
            </a:endParaRPr>
          </a:p>
          <a:p>
            <a:r>
              <a:rPr lang="en-US" b="0" i="0" dirty="0">
                <a:solidFill>
                  <a:srgbClr val="333333"/>
                </a:solidFill>
                <a:effectLst/>
                <a:cs typeface="Assistant" pitchFamily="2" charset="-79"/>
              </a:rPr>
              <a:t>to sink; to become submerged; to become engrossed; to decline, to deteriorate; (said of the sun) to set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5576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199"/>
            <a:ext cx="6172200" cy="4418013"/>
          </a:xfrm>
        </p:spPr>
        <p:txBody>
          <a:bodyPr/>
          <a:lstStyle/>
          <a:p>
            <a:r>
              <a:rPr lang="en-US" dirty="0"/>
              <a:t>Complaining is a GREAT sin.</a:t>
            </a:r>
          </a:p>
          <a:p>
            <a:r>
              <a:rPr lang="en-US" dirty="0"/>
              <a:t>Can be construed as the fundamental sin.</a:t>
            </a:r>
          </a:p>
          <a:p>
            <a:r>
              <a:rPr lang="en-US" dirty="0"/>
              <a:t>Opposite of gratefulness and faith.</a:t>
            </a:r>
          </a:p>
          <a:p>
            <a:r>
              <a:rPr lang="en-US" dirty="0"/>
              <a:t>The righteous shall live by his faith [in the death and resurrection and Ruakh care of Messiah.]</a:t>
            </a:r>
          </a:p>
          <a:p>
            <a:pPr algn="r" rtl="1"/>
            <a:r>
              <a:rPr lang="he-IL" sz="2400" b="1" dirty="0">
                <a:latin typeface="David" panose="020E0502060401010101" pitchFamily="34" charset="-79"/>
                <a:cs typeface="David" panose="020E0502060401010101" pitchFamily="34" charset="-79"/>
              </a:rPr>
              <a:t>צדיק באמונתו יחיה</a:t>
            </a:r>
            <a:r>
              <a:rPr lang="en-US" dirty="0" err="1"/>
              <a:t>Tsakik</a:t>
            </a:r>
            <a:r>
              <a:rPr lang="en-US" dirty="0"/>
              <a:t> </a:t>
            </a:r>
            <a:r>
              <a:rPr lang="en-US" dirty="0" err="1"/>
              <a:t>b’emunato</a:t>
            </a:r>
            <a:r>
              <a:rPr lang="en-US" dirty="0"/>
              <a:t> </a:t>
            </a:r>
            <a:r>
              <a:rPr lang="en-US" dirty="0" err="1"/>
              <a:t>y’khiyeh</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04665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They brought along the converts from the Egyptians, but they didn’t have generations of teaching on their covenantal identity: Avraham, </a:t>
            </a:r>
            <a:r>
              <a:rPr lang="en-US" altLang="en-US" dirty="0" err="1"/>
              <a:t>Yitskhak</a:t>
            </a:r>
            <a:r>
              <a:rPr lang="en-US" altLang="en-US" dirty="0"/>
              <a:t>, Yaakov, Abe, Isaac, Jacob…so infected the whole nation.</a:t>
            </a:r>
          </a:p>
          <a:p>
            <a:r>
              <a:rPr lang="en-US" altLang="en-US" dirty="0"/>
              <a:t>Important to reach out to the world, but hazardous. </a:t>
            </a:r>
          </a:p>
          <a:p>
            <a:r>
              <a:rPr lang="en-US" altLang="en-US" dirty="0"/>
              <a:t>A predecessor Messianic rabbi here in KC, about 40 years ago, studied Kabbala with a local rabbi…left Yeshua, left his wife.</a:t>
            </a:r>
          </a:p>
          <a:p>
            <a:r>
              <a:rPr lang="en-US" altLang="en-US" dirty="0"/>
              <a:t> We become the company we keep, unless…</a:t>
            </a:r>
          </a:p>
          <a:p>
            <a:endParaRPr lang="en-US" altLang="en-US" dirty="0"/>
          </a:p>
          <a:p>
            <a:r>
              <a:rPr lang="en-US" altLang="en-US" dirty="0"/>
              <a:t>Yeshua talks about four responses to His message.  Consider three: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715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it-IT" b="0" i="0" dirty="0">
                <a:solidFill>
                  <a:srgbClr val="696969"/>
                </a:solidFill>
                <a:effectLst/>
                <a:latin typeface="Noto Sans" panose="020B0502040504020204" pitchFamily="34" charset="0"/>
              </a:rPr>
              <a:t>Bayou la Batre, AL 36509</a:t>
            </a:r>
          </a:p>
          <a:p>
            <a:r>
              <a:rPr lang="it-IT" b="0" i="0" dirty="0">
                <a:solidFill>
                  <a:srgbClr val="696969"/>
                </a:solidFill>
                <a:effectLst/>
                <a:latin typeface="Noto Sans" panose="020B0502040504020204" pitchFamily="34" charset="0"/>
              </a:rPr>
              <a:t>From </a:t>
            </a:r>
            <a:r>
              <a:rPr lang="en-US" dirty="0"/>
              <a:t>Rabbi David </a:t>
            </a:r>
            <a:r>
              <a:rPr lang="en-US" dirty="0" err="1"/>
              <a:t>Tokajer</a:t>
            </a:r>
            <a:r>
              <a:rPr lang="en-US" dirty="0"/>
              <a:t>, </a:t>
            </a:r>
            <a:r>
              <a:rPr lang="en-US" sz="2000" dirty="0"/>
              <a:t>Congregation </a:t>
            </a:r>
            <a:r>
              <a:rPr lang="en-US" sz="2000" dirty="0" err="1"/>
              <a:t>Mayim</a:t>
            </a:r>
            <a:r>
              <a:rPr lang="en-US" sz="2000" dirty="0"/>
              <a:t> Chayim </a:t>
            </a:r>
          </a:p>
          <a:p>
            <a:r>
              <a:rPr lang="en-US" sz="2000" dirty="0"/>
              <a:t>Thu, Jun 16, 2022, 6:33 PM </a:t>
            </a:r>
          </a:p>
          <a:p>
            <a:r>
              <a:rPr lang="en-US" sz="2000" dirty="0"/>
              <a:t>https://www.messianic.org/congregations/congregation-beit-Israel</a:t>
            </a:r>
          </a:p>
          <a:p>
            <a:r>
              <a:rPr lang="en-US" sz="2000" dirty="0"/>
              <a:t>http://shalommobile.com/home</a:t>
            </a:r>
            <a:br>
              <a:rPr lang="en-US" sz="2000" dirty="0"/>
            </a:br>
            <a:endParaRPr lang="en-US" dirty="0"/>
          </a:p>
        </p:txBody>
      </p:sp>
      <p:sp>
        <p:nvSpPr>
          <p:cNvPr id="4" name="Header Placeholder 3"/>
          <p:cNvSpPr>
            <a:spLocks noGrp="1"/>
          </p:cNvSpPr>
          <p:nvPr>
            <p:ph type="hdr" sz="quarter"/>
          </p:nvPr>
        </p:nvSpPr>
        <p:spPr/>
        <p:txBody>
          <a:bodyPr/>
          <a:lstStyle/>
          <a:p>
            <a:r>
              <a:rPr lang="en-US" altLang="en-US"/>
              <a:t>Father's Day 2022 Serve</a:t>
            </a:r>
          </a:p>
        </p:txBody>
      </p:sp>
      <p:sp>
        <p:nvSpPr>
          <p:cNvPr id="5" name="Date Placeholder 4"/>
          <p:cNvSpPr>
            <a:spLocks noGrp="1"/>
          </p:cNvSpPr>
          <p:nvPr>
            <p:ph type="dt" idx="1"/>
          </p:nvPr>
        </p:nvSpPr>
        <p:spPr/>
        <p:txBody>
          <a:bodyPr/>
          <a:lstStyle/>
          <a:p>
            <a:r>
              <a:rPr lang="en-US" altLang="en-US"/>
              <a:t>June 18,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2</a:t>
            </a:fld>
            <a:endParaRPr lang="en-US" altLang="en-US"/>
          </a:p>
        </p:txBody>
      </p:sp>
    </p:spTree>
    <p:extLst>
      <p:ext uri="{BB962C8B-B14F-4D97-AF65-F5344CB8AC3E}">
        <p14:creationId xmlns:p14="http://schemas.microsoft.com/office/powerpoint/2010/main" val="1026677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58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Egyptians who didn’t have generations of teaching, but this whole thing of plagues, and Reed Sea, Sinai Revelation…amazing.  </a:t>
            </a:r>
          </a:p>
          <a:p>
            <a:r>
              <a:rPr lang="en-US" altLang="en-US" dirty="0"/>
              <a:t>No root in themselves.  Personal repentance, devotion, relation to G-d!   </a:t>
            </a:r>
          </a:p>
          <a:p>
            <a:r>
              <a:rPr lang="en-US" altLang="en-US" dirty="0"/>
              <a:t>Trouble: </a:t>
            </a:r>
            <a:r>
              <a:rPr lang="en-US" altLang="en-US" u="sng" dirty="0"/>
              <a:t>family opposition</a:t>
            </a:r>
            <a:r>
              <a:rPr lang="en-US" altLang="en-US" dirty="0"/>
              <a:t>.   Division.   Contention.   Hostility.   </a:t>
            </a:r>
          </a:p>
          <a:p>
            <a:r>
              <a:rPr lang="en-US" altLang="en-US" u="sng" dirty="0"/>
              <a:t>Societal opposition</a:t>
            </a:r>
            <a:r>
              <a:rPr lang="en-US" altLang="en-US" dirty="0"/>
              <a:t>: media, employment: vax, global warming, LGBTQI+, </a:t>
            </a:r>
          </a:p>
          <a:p>
            <a:r>
              <a:rPr lang="en-US" altLang="en-US" dirty="0"/>
              <a:t>Do we have root in ourselves?</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1524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Bears fruit: </a:t>
            </a:r>
          </a:p>
          <a:p>
            <a:pPr marL="115888" indent="-115888">
              <a:buFont typeface="Arial" panose="020B0604020202020204" pitchFamily="34" charset="0"/>
              <a:buChar char="•"/>
            </a:pPr>
            <a:r>
              <a:rPr lang="en-US" altLang="en-US" dirty="0"/>
              <a:t>people, </a:t>
            </a:r>
          </a:p>
          <a:p>
            <a:pPr marL="115888" indent="-115888">
              <a:buFont typeface="Arial" panose="020B0604020202020204" pitchFamily="34" charset="0"/>
              <a:buChar char="•"/>
            </a:pPr>
            <a:r>
              <a:rPr lang="en-US" altLang="en-US" dirty="0"/>
              <a:t>actions, </a:t>
            </a:r>
          </a:p>
          <a:p>
            <a:pPr marL="115888" indent="-115888">
              <a:buFont typeface="Arial" panose="020B0604020202020204" pitchFamily="34" charset="0"/>
              <a:buChar char="•"/>
            </a:pPr>
            <a:r>
              <a:rPr lang="en-US" altLang="en-US" dirty="0"/>
              <a:t>effects,  </a:t>
            </a:r>
          </a:p>
          <a:p>
            <a:pPr marL="115888" indent="-115888">
              <a:buFont typeface="Arial" panose="020B0604020202020204" pitchFamily="34" charset="0"/>
              <a:buChar char="•"/>
            </a:pPr>
            <a:r>
              <a:rPr lang="en-US" altLang="en-US" dirty="0"/>
              <a:t>MOST importantly, internal: Fruit of the Ruakh/Spirit</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331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528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Both were complaining, newbies and Israelites.   So, when you hear complaints, What do you do?</a:t>
            </a:r>
          </a:p>
          <a:p>
            <a:r>
              <a:rPr lang="en-US" altLang="en-US" dirty="0"/>
              <a:t>Join, rebuke, praise.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587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43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a:t>https://en.wikipedia.org/wiki/Manna</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973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a:ln>
                  <a:noFill/>
                </a:ln>
                <a:solidFill>
                  <a:srgbClr val="000000"/>
                </a:solidFill>
                <a:effectLst/>
                <a:uLnTx/>
                <a:uFillTx/>
                <a:latin typeface="Arial Rounded MT Bold" pitchFamily="34" charset="0"/>
                <a:ea typeface="+mn-ea"/>
                <a:cs typeface="Arial" charset="0"/>
              </a:rPr>
              <a:t>https://en.wikipedia.org/wiki/Manna</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783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i="0" dirty="0">
                <a:solidFill>
                  <a:srgbClr val="202122"/>
                </a:solidFill>
                <a:effectLst/>
              </a:rPr>
              <a:t>On thing to lust after forbidden items, but to want to go back to Egypt: sensual idolatry, wholesale reject of G-d and holiness. </a:t>
            </a:r>
          </a:p>
          <a:p>
            <a:r>
              <a:rPr lang="en-US" i="0" dirty="0">
                <a:solidFill>
                  <a:srgbClr val="202122"/>
                </a:solidFill>
                <a:effectLst/>
              </a:rPr>
              <a:t>Ovadia Sforno, Italian commentator of the 1500s, “Parents often have children who are in sharp conflict with them, but at least there is a certain basic trust that their parents love them and mean their good.  But this nation had displayed no such trust in Moshe, and were constantly testing to see how he would react.</a:t>
            </a:r>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247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93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https://external-content.duckduckgo.com/iu/?u=https%3A%2F%2Fwww.thoughtco.com%2Fthmb%2FZ28Fq5EaiUS3ykb4w65-LPiCE9c%3D%2F3685x2261%2Ffilters%3Afill(auto%2C1)%2Fhalf-full-and-empty-157672090-57a8f6553df78cf45952581a.jpg&amp;f=1&amp;nofb=1</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2100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56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Father load just too heavy!!</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448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6470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200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886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b="0" i="0" dirty="0">
                <a:solidFill>
                  <a:srgbClr val="202122"/>
                </a:solidFill>
                <a:effectLst/>
              </a:rPr>
              <a:t>Come, children, hearken to me; I will teach you the fear of the Lord.  Who is the man who desires life (“</a:t>
            </a:r>
            <a:r>
              <a:rPr lang="en-US" dirty="0" err="1">
                <a:solidFill>
                  <a:srgbClr val="202122"/>
                </a:solidFill>
              </a:rPr>
              <a:t>K</a:t>
            </a:r>
            <a:r>
              <a:rPr lang="en-US" b="0" i="0" dirty="0" err="1">
                <a:solidFill>
                  <a:srgbClr val="202122"/>
                </a:solidFill>
                <a:effectLst/>
              </a:rPr>
              <a:t>hafetz</a:t>
            </a:r>
            <a:r>
              <a:rPr lang="en-US" b="0" i="0" dirty="0">
                <a:solidFill>
                  <a:srgbClr val="202122"/>
                </a:solidFill>
                <a:effectLst/>
              </a:rPr>
              <a:t> </a:t>
            </a:r>
            <a:r>
              <a:rPr lang="en-US" b="0" i="0" dirty="0" err="1">
                <a:solidFill>
                  <a:srgbClr val="202122"/>
                </a:solidFill>
                <a:effectLst/>
              </a:rPr>
              <a:t>khaim</a:t>
            </a:r>
            <a:r>
              <a:rPr lang="en-US" b="0" i="0" dirty="0">
                <a:solidFill>
                  <a:srgbClr val="202122"/>
                </a:solidFill>
                <a:effectLst/>
              </a:rPr>
              <a:t>"), who loves days to see goodness? Guard your tongue from evil and your lips from speaking deceitfully. Shun evil and do good, seek peace and pursue it. </a:t>
            </a:r>
            <a:r>
              <a:rPr lang="en-US" baseline="30000" dirty="0"/>
              <a:t>Psalm 34:12–15</a:t>
            </a:r>
            <a:endParaRPr lang="en-US" b="0" baseline="30000" dirty="0">
              <a:effectLst/>
            </a:endParaRP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960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1715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https://external-content.duckduckgo.com/iu/?u=https%3A%2F%2Fpbs.twimg.com%2Fmedia%2FDOknQhSW0AEDp0t.jpg%3Alarge&amp;f=1&amp;nofb=1</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1465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601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170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https://external-content.duckduckgo.com/iu/?u=https%3A%2F%2Fwww.thoughtco.com%2Fthmb%2FZ28Fq5EaiUS3ykb4w65-LPiCE9c%3D%2F3685x2261%2Ffilters%3Afill(auto%2C1)%2Fhalf-full-and-empty-157672090-57a8f6553df78cf45952581a.jpg&amp;f=1&amp;nofb=1</a:t>
            </a:r>
            <a:endParaRPr lang="en-US" altLang="en-US" sz="1050" dirty="0"/>
          </a:p>
          <a:p>
            <a:endParaRPr lang="en-US" altLang="en-US" dirty="0"/>
          </a:p>
          <a:p>
            <a:r>
              <a:rPr lang="en-US" altLang="en-US" dirty="0"/>
              <a:t>What’s the difference?</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3473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1269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755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https://img.theepochtimes.com/assets/uploads/2022/03/21/the-Gonder-family-3.jpg</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943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eepochtimes.com/dads-letter-to-his-childless-self-inspires-gender-role-talks-between-couples_4350735.html?utm_source=brightnoe&amp;utm_campaign=bright-2022-06-16&amp;utm_medium=email&amp;est=JKqJ8QaYulbynEsYgJQwxcgU3D%2F%2BjN9oQZsiqhK2f5DxiM2FyWloaI3wJIWxy%2FuVaA%3D%3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0921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eepochtimes.com/dads-letter-to-his-childless-self-inspires-gender-role-talks-between-couples_4350735.html?utm_source=brightnoe&amp;utm_campaign=bright-2022-06-16&amp;utm_medium=email&amp;est=JKqJ8QaYulbynEsYgJQwxcgU3D%2F%2BjN9oQZsiqhK2f5DxiM2FyWloaI3wJIWxy%2FuVaA%3D%3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9456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eepochtimes.com/dads-letter-to-his-childless-self-inspires-gender-role-talks-between-couples_4350735.html?utm_source=brightnoe&amp;utm_campaign=bright-2022-06-16&amp;utm_medium=email&amp;est=JKqJ8QaYulbynEsYgJQwxcgU3D%2F%2BjN9oQZsiqhK2f5DxiM2FyWloaI3wJIWxy%2FuVaA%3D%3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218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r>
              <a:rPr lang="en-US" altLang="en-US"/>
              <a:t>Father's Day 2022 Serve</a:t>
            </a:r>
          </a:p>
        </p:txBody>
      </p:sp>
      <p:sp>
        <p:nvSpPr>
          <p:cNvPr id="5" name="Date Placeholder 4"/>
          <p:cNvSpPr>
            <a:spLocks noGrp="1"/>
          </p:cNvSpPr>
          <p:nvPr>
            <p:ph type="dt" idx="1"/>
          </p:nvPr>
        </p:nvSpPr>
        <p:spPr/>
        <p:txBody>
          <a:bodyPr/>
          <a:lstStyle/>
          <a:p>
            <a:r>
              <a:rPr lang="en-US" altLang="en-US"/>
              <a:t>June 18,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46</a:t>
            </a:fld>
            <a:endParaRPr lang="en-US" altLang="en-US"/>
          </a:p>
        </p:txBody>
      </p:sp>
    </p:spTree>
    <p:extLst>
      <p:ext uri="{BB962C8B-B14F-4D97-AF65-F5344CB8AC3E}">
        <p14:creationId xmlns:p14="http://schemas.microsoft.com/office/powerpoint/2010/main" val="40466669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defTabSz="914400" eaLnBrk="1" latinLnBrk="0" hangingPunct="1">
              <a:lnSpc>
                <a:spcPct val="100000"/>
              </a:lnSpc>
              <a:buClrTx/>
              <a:buSzTx/>
              <a:buFontTx/>
              <a:buNone/>
              <a:tabLst/>
              <a:defRPr/>
            </a:pPr>
            <a:r>
              <a:rPr lang="en-US" altLang="en-US" sz="1050" dirty="0"/>
              <a:t>https://www.theepochtimes.com/dads-letter-to-his-childless-self-inspires-gender-role-talks-between-couples_4350735.html?utm_source=brightnoe&amp;utm_campaign=bright-2022-06-16&amp;utm_medium=email&amp;est=JKqJ8QaYulbynEsYgJQwxcgU3D%2F%2BjN9oQZsiqhK2f5DxiM2FyWloaI3wJIWxy%2FuVaA%3D%3D</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22924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https://img.theepochtimes.com/assets/uploads/2022/03/21/the-Gonder-family-7.jpg</a:t>
            </a:r>
          </a:p>
          <a:p>
            <a:r>
              <a:rPr lang="en-US" altLang="en-US" sz="1050" dirty="0"/>
              <a:t>https://img.theepochtimes.com/assets/uploads/2022/03/21/the-Gonder-family-5.jpg</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9481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theepochtimes.com/dads-letter-to-his-childless-self-inspires-gender-role-talks-between-couples_4350735.html?utm_source=brightnoe&amp;utm_campaign=bright-2022-06-16&amp;utm_medium=email&amp;est=JKqJ8QaYulbynEsYgJQwxcgU3D%2F%2BjN9oQZsiqhK2f5DxiM2FyWloaI3wJIWxy%2FuVaA%3D%3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96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https://external-content.duckduckgo.com/iu/?u=https%3A%2F%2Fwww.thoughtco.com%2Fthmb%2FZ28Fq5EaiUS3ykb4w65-LPiCE9c%3D%2F3685x2261%2Ffilters%3Afill(auto%2C1)%2Fhalf-full-and-empty-157672090-57a8f6553df78cf45952581a.jpg&amp;f=1&amp;nofb=1</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2665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a:defRPr/>
            </a:pPr>
            <a:r>
              <a:rPr lang="en-US" altLang="en-US" sz="1050" dirty="0"/>
              <a:t>https://www.theepochtimes.com/dads-letter-to-his-childless-self-inspires-gender-role-talks-between-couples_4350735.html?utm_source=brightnoe&amp;utm_campaign=bright-2022-06-16&amp;utm_medium=email&amp;est=JKqJ8QaYulbynEsYgJQwxcgU3D%2F%2BjN9oQZsiqhK2f5DxiM2FyWloaI3wJIWxy%2FuVaA%3D%3D</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054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theepochtimes.com/dads-letter-to-his-childless-self-inspires-gender-role-talks-between-couples_4350735.html?utm_source=brightnoe&amp;utm_campaign=bright-2022-06-16&amp;utm_medium=email&amp;est=JKqJ8QaYulbynEsYgJQwxcgU3D%2F%2BjN9oQZsiqhK2f5DxiM2FyWloaI3wJIWxy%2FuVaA%3D%3D</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5736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https://www.charismanews.com/culture/89461-matthew-barnett-fatherhood-can-be-joyous-but-it-isn-t-for-the-fainthearted?utm_source=Charisma%20News%20Daily&amp;utm_medium=email&amp;utm_content=subscriber_id:5160390&amp;utm_campaign=CNO%20daily%20-%202022-06-17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8B9871E-A9A1-4B06-64AA-1BE5367D12FC}"/>
              </a:ext>
            </a:extLst>
          </p:cNvPr>
          <p:cNvSpPr txBox="1"/>
          <p:nvPr/>
        </p:nvSpPr>
        <p:spPr>
          <a:xfrm>
            <a:off x="2968906" y="3993265"/>
            <a:ext cx="914400" cy="707886"/>
          </a:xfrm>
          <a:prstGeom prst="rect">
            <a:avLst/>
          </a:prstGeom>
          <a:noFill/>
        </p:spPr>
        <p:txBody>
          <a:bodyPr wrap="square" rtlCol="0">
            <a:spAutoFit/>
          </a:bodyPr>
          <a:lstStyle/>
          <a:p>
            <a:r>
              <a:rPr lang="en-US" dirty="0"/>
              <a:t>`</a:t>
            </a:r>
          </a:p>
        </p:txBody>
      </p:sp>
    </p:spTree>
    <p:extLst>
      <p:ext uri="{BB962C8B-B14F-4D97-AF65-F5344CB8AC3E}">
        <p14:creationId xmlns:p14="http://schemas.microsoft.com/office/powerpoint/2010/main" val="597439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https://www.charismanews.com/culture/89461-matthew-barnett-fatherhood-can-be-joyous-but-it-isn-t-for-the-fainthearted?utm_source=Charisma%20News%20Daily&amp;utm_medium=email&amp;utm_content=subscriber_id:5160390&amp;utm_campaign=CNO%20daily%20-%202022-06-17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81166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b="0" i="0" dirty="0">
                <a:solidFill>
                  <a:srgbClr val="333333"/>
                </a:solidFill>
                <a:effectLst/>
                <a:latin typeface="Arial Rounded MT Bold" panose="020F0704030504030204" pitchFamily="34" charset="0"/>
              </a:rPr>
              <a:t>We are told that "transgender affirmative healthcare" is now a human right and we are to guard against "dangerous" legislation opposed to it </a:t>
            </a:r>
            <a:endParaRPr lang="en-US" altLang="en-US" dirty="0">
              <a:latin typeface="Arial Rounded MT Bold" panose="020F0704030504030204" pitchFamily="34" charset="0"/>
            </a:endParaRP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343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https://www.charismanews.com/opinion/heres-the-deal/89457-father-s-day-feedback-pride-events-feature-drag-queens-satanist-pornographer?utm_source=Charisma%20News%20Daily&amp;utm_medium=email&amp;utm_content=subscriber_id:5160390&amp;utm_campaign=CNO%20daily%20-%202022-06-17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06028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https://www.charismanews.com/opinion/heres-the-deal/89457-father-s-day-feedback-pride-events-feature-drag-queens-satanist-pornographer?utm_source=Charisma%20News%20Daily&amp;utm_medium=email&amp;utm_content=subscriber_id:5160390&amp;utm_campaign=CNO%20daily%20-%202022-06-17</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1072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200" b="0" i="0" dirty="0">
                <a:effectLst/>
              </a:rPr>
              <a:t>Fatherhood _ Judaica </a:t>
            </a:r>
            <a:r>
              <a:rPr lang="en-US" sz="1200" b="0" i="0" dirty="0" err="1">
                <a:effectLst/>
              </a:rPr>
              <a:t>WebStore</a:t>
            </a:r>
            <a:r>
              <a:rPr lang="en-US" sz="1200" b="0" i="0" dirty="0">
                <a:effectLst/>
              </a:rPr>
              <a:t> Blog.pdf</a:t>
            </a:r>
            <a:endParaRPr lang="en-US" altLang="en-US" sz="1200"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100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200" b="0" i="0" dirty="0">
                <a:effectLst/>
                <a:latin typeface="Roboto" panose="02000000000000000000" pitchFamily="2" charset="0"/>
              </a:rPr>
              <a:t>Fatherhood _ Judaica </a:t>
            </a:r>
            <a:r>
              <a:rPr lang="en-US" sz="1200" b="0" i="0" dirty="0" err="1">
                <a:effectLst/>
                <a:latin typeface="Roboto" panose="02000000000000000000" pitchFamily="2" charset="0"/>
              </a:rPr>
              <a:t>WebStore</a:t>
            </a:r>
            <a:r>
              <a:rPr lang="en-US" sz="1200" b="0" i="0" dirty="0">
                <a:effectLst/>
                <a:latin typeface="Roboto" panose="02000000000000000000" pitchFamily="2" charset="0"/>
              </a:rPr>
              <a:t> Blog.pdf</a:t>
            </a:r>
          </a:p>
          <a:p>
            <a:endParaRPr lang="en-US" altLang="en-US" dirty="0"/>
          </a:p>
          <a:p>
            <a:r>
              <a:rPr lang="en-US" altLang="en-US" dirty="0"/>
              <a:t>Talmudic era, swim = survival ki ship travel</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89599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https://www.judaicawebstore.com/martin-holt-jewish-humor-wall-clock-water-ski?refSrc=121421&amp;nosto=nosto-page-product1-desktop</a:t>
            </a:r>
          </a:p>
        </p:txBody>
      </p:sp>
      <p:sp>
        <p:nvSpPr>
          <p:cNvPr id="4" name="Header Placeholder 3"/>
          <p:cNvSpPr>
            <a:spLocks noGrp="1"/>
          </p:cNvSpPr>
          <p:nvPr>
            <p:ph type="hdr" sz="quarter"/>
          </p:nvPr>
        </p:nvSpPr>
        <p:spPr/>
        <p:txBody>
          <a:bodyPr/>
          <a:lstStyle/>
          <a:p>
            <a:r>
              <a:rPr lang="en-US" altLang="en-US"/>
              <a:t>Father's Day 2022 Serve</a:t>
            </a:r>
          </a:p>
        </p:txBody>
      </p:sp>
      <p:sp>
        <p:nvSpPr>
          <p:cNvPr id="5" name="Date Placeholder 4"/>
          <p:cNvSpPr>
            <a:spLocks noGrp="1"/>
          </p:cNvSpPr>
          <p:nvPr>
            <p:ph type="dt" idx="1"/>
          </p:nvPr>
        </p:nvSpPr>
        <p:spPr/>
        <p:txBody>
          <a:bodyPr/>
          <a:lstStyle/>
          <a:p>
            <a:r>
              <a:rPr lang="en-US" altLang="en-US"/>
              <a:t>June 18,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59</a:t>
            </a:fld>
            <a:endParaRPr lang="en-US" altLang="en-US"/>
          </a:p>
        </p:txBody>
      </p:sp>
    </p:spTree>
    <p:extLst>
      <p:ext uri="{BB962C8B-B14F-4D97-AF65-F5344CB8AC3E}">
        <p14:creationId xmlns:p14="http://schemas.microsoft.com/office/powerpoint/2010/main" val="275594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https://external-content.duckduckgo.com/iu/?u=http%3A%2F%2Fwww.savvyrealestateinvestor.com%2Fwp-content%2Fuploads%2F2016%2F12%2Fglass-half-empty.jpg&amp;f=1&amp;nofb=1</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5964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dirty="0">
                <a:effectLst/>
                <a:latin typeface="Roboto" panose="02000000000000000000" pitchFamily="2" charset="0"/>
              </a:rPr>
              <a:t>Fatherhood _ Judaica </a:t>
            </a:r>
            <a:r>
              <a:rPr lang="en-US" sz="1200" b="0" i="0" dirty="0" err="1">
                <a:effectLst/>
                <a:latin typeface="Roboto" panose="02000000000000000000" pitchFamily="2" charset="0"/>
              </a:rPr>
              <a:t>WebStore</a:t>
            </a:r>
            <a:r>
              <a:rPr lang="en-US" sz="1200" b="0" i="0" dirty="0">
                <a:effectLst/>
                <a:latin typeface="Roboto" panose="02000000000000000000" pitchFamily="2" charset="0"/>
              </a:rPr>
              <a:t> Blog.pdf</a:t>
            </a:r>
            <a:endParaRPr lang="en-US" altLang="en-US" sz="1200" dirty="0"/>
          </a:p>
          <a:p>
            <a:endParaRPr lang="en-US" altLang="en-US" sz="1200"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2001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https://external-content.duckduckgo.com/iu/?u=https%3A%2F%2F2.bp.blogspot.com%2F-xqej4ajeXJg%2FVxk3WzPrWDI%2FAAAAAAAAIsc%2FJVte5KKdXLoB4X1ZGzwaH4YykGSJZ-1PQCLcB%2Fs640%2FMotivational-and-inspirational-Quotes.jpg&amp;f=1&amp;nofb=1</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9914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087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59125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Father's Day 2022 Serve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June 18, 2022 5782</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99557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712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0686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r>
              <a:rPr lang="en-US" altLang="en-US"/>
              <a:t>Father's Day 2022 Serve</a:t>
            </a:r>
          </a:p>
        </p:txBody>
      </p:sp>
      <p:sp>
        <p:nvSpPr>
          <p:cNvPr id="5" name="Date Placeholder 4"/>
          <p:cNvSpPr>
            <a:spLocks noGrp="1"/>
          </p:cNvSpPr>
          <p:nvPr>
            <p:ph type="dt" idx="1"/>
          </p:nvPr>
        </p:nvSpPr>
        <p:spPr/>
        <p:txBody>
          <a:bodyPr/>
          <a:lstStyle/>
          <a:p>
            <a:r>
              <a:rPr lang="en-US" altLang="en-US"/>
              <a:t>June 18, 2022 5782</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572826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659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9E7A7E2-61D4-416D-8868-15EA825CCC56}"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31863"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137123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Father's Day 2022 Serve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18, 2022 5782</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7247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6/18/2022</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6/18/2022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6/18/2022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6/18/2022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6/18/2022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6/18/2022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defTabSz="685800" fontAlgn="auto">
              <a:spcBef>
                <a:spcPts val="0"/>
              </a:spcBef>
              <a:spcAft>
                <a:spcPts val="0"/>
              </a:spcAft>
              <a:defRPr/>
            </a:pPr>
            <a:endParaRPr lang="en-US" sz="1350" kern="0" dirty="0">
              <a:solidFill>
                <a:sysClr val="windowText" lastClr="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5800" fontAlgn="auto">
              <a:spcBef>
                <a:spcPts val="0"/>
              </a:spcBef>
              <a:spcAft>
                <a:spcPts val="0"/>
              </a:spcAft>
              <a:defRPr/>
            </a:pPr>
            <a:endParaRPr lang="en-US" sz="1350" kern="0" dirty="0">
              <a:solidFill>
                <a:sysClr val="windowText" lastClr="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5800" fontAlgn="auto">
              <a:spcBef>
                <a:spcPts val="0"/>
              </a:spcBef>
              <a:spcAft>
                <a:spcPts val="0"/>
              </a:spcAft>
              <a:defRPr/>
            </a:pPr>
            <a:fld id="{9190C161-9D9C-4219-9159-98AF22DD1E1E}" type="slidenum">
              <a:rPr lang="en-US" altLang="en-US" sz="1350" kern="0" smtClean="0">
                <a:solidFill>
                  <a:sysClr val="windowText" lastClr="000000"/>
                </a:solidFill>
                <a:latin typeface="Arial" pitchFamily="34" charset="0"/>
                <a:cs typeface="Arial" pitchFamily="34" charset="0"/>
              </a:rPr>
              <a:pPr defTabSz="685800" fontAlgn="auto">
                <a:spcBef>
                  <a:spcPts val="0"/>
                </a:spcBef>
                <a:spcAft>
                  <a:spcPts val="0"/>
                </a:spcAft>
                <a:defRPr/>
              </a:pPr>
              <a:t>‹#›</a:t>
            </a:fld>
            <a:endParaRPr lang="en-US" altLang="en-US" sz="1350" kern="0" dirty="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3998604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85800">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85800">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85800">
              <a:defRPr/>
            </a:pPr>
            <a:fld id="{74C7E32F-A007-40FE-BCD5-17EC31FC5224}" type="slidenum">
              <a:rPr lang="en-US" smtClean="0"/>
              <a:pPr defTabSz="685800">
                <a:defRPr/>
              </a:pPr>
              <a:t>‹#›</a:t>
            </a:fld>
            <a:endParaRPr lang="en-US" dirty="0"/>
          </a:p>
        </p:txBody>
      </p:sp>
    </p:spTree>
    <p:extLst>
      <p:ext uri="{BB962C8B-B14F-4D97-AF65-F5344CB8AC3E}">
        <p14:creationId xmlns:p14="http://schemas.microsoft.com/office/powerpoint/2010/main" val="6804547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373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defRPr>
            </a:lvl1pPr>
          </a:lstStyle>
          <a:p>
            <a:fld id="{3BA7F456-1CD9-4C2B-BE79-D530064A1CD5}" type="slidenum">
              <a:rPr lang="en-US" altLang="en-US"/>
              <a:pPr/>
              <a:t>‹#›</a:t>
            </a:fld>
            <a:endParaRPr lang="en-US" altLang="en-US" dirty="0"/>
          </a:p>
        </p:txBody>
      </p:sp>
    </p:spTree>
    <p:extLst>
      <p:ext uri="{BB962C8B-B14F-4D97-AF65-F5344CB8AC3E}">
        <p14:creationId xmlns:p14="http://schemas.microsoft.com/office/powerpoint/2010/main" val="472109338"/>
      </p:ext>
    </p:extLst>
  </p:cSld>
  <p:clrMap bg1="lt1" tx1="dk1" bg2="lt2" tx2="dk2" accent1="accent1" accent2="accent2" accent3="accent3" accent4="accent4" accent5="accent5" accent6="accent6" hlink="hlink" folHlink="folHlink"/>
  <p:sldLayoutIdLst>
    <p:sldLayoutId id="2147483837" r:id="rId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57200" y="1200151"/>
            <a:ext cx="8229600"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3795827940"/>
      </p:ext>
    </p:extLst>
  </p:cSld>
  <p:clrMap bg1="lt1" tx1="dk1" bg2="lt2" tx2="dk2" accent1="accent1" accent2="accent2" accent3="accent3" accent4="accent4" accent5="accent5" accent6="accent6" hlink="hlink" folHlink="folHlink"/>
  <p:sldLayoutIdLst>
    <p:sldLayoutId id="2147483839" r:id="rId1"/>
    <p:sldLayoutId id="2147483840" r:id="rId2"/>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Rounded MT Bold" pitchFamily="34" charset="0"/>
          <a:cs typeface="Arial" charset="0"/>
        </a:defRPr>
      </a:lvl2pPr>
      <a:lvl3pPr algn="ctr" rtl="0" eaLnBrk="0" fontAlgn="base" hangingPunct="0">
        <a:spcBef>
          <a:spcPct val="0"/>
        </a:spcBef>
        <a:spcAft>
          <a:spcPct val="0"/>
        </a:spcAft>
        <a:defRPr sz="3300">
          <a:solidFill>
            <a:schemeClr val="bg1"/>
          </a:solidFill>
          <a:latin typeface="Arial Rounded MT Bold" pitchFamily="34" charset="0"/>
          <a:cs typeface="Arial" charset="0"/>
        </a:defRPr>
      </a:lvl3pPr>
      <a:lvl4pPr algn="ctr" rtl="0" eaLnBrk="0" fontAlgn="base" hangingPunct="0">
        <a:spcBef>
          <a:spcPct val="0"/>
        </a:spcBef>
        <a:spcAft>
          <a:spcPct val="0"/>
        </a:spcAft>
        <a:defRPr sz="3300">
          <a:solidFill>
            <a:schemeClr val="bg1"/>
          </a:solidFill>
          <a:latin typeface="Arial Rounded MT Bold" pitchFamily="34" charset="0"/>
          <a:cs typeface="Arial" charset="0"/>
        </a:defRPr>
      </a:lvl4pPr>
      <a:lvl5pPr algn="ctr" rtl="0" eaLnBrk="0" fontAlgn="base" hangingPunct="0">
        <a:spcBef>
          <a:spcPct val="0"/>
        </a:spcBef>
        <a:spcAft>
          <a:spcPct val="0"/>
        </a:spcAft>
        <a:defRPr sz="3300">
          <a:solidFill>
            <a:schemeClr val="bg1"/>
          </a:solidFill>
          <a:latin typeface="Arial Rounded MT Bold" pitchFamily="34" charset="0"/>
          <a:cs typeface="Arial" charset="0"/>
        </a:defRPr>
      </a:lvl5pPr>
      <a:lvl6pPr marL="342900" algn="ctr" rtl="0" fontAlgn="base">
        <a:spcBef>
          <a:spcPct val="0"/>
        </a:spcBef>
        <a:spcAft>
          <a:spcPct val="0"/>
        </a:spcAft>
        <a:defRPr sz="3300">
          <a:solidFill>
            <a:schemeClr val="bg1"/>
          </a:solidFill>
          <a:latin typeface="Arial Rounded MT Bold" pitchFamily="34" charset="0"/>
          <a:cs typeface="Arial" charset="0"/>
        </a:defRPr>
      </a:lvl6pPr>
      <a:lvl7pPr marL="685800" algn="ctr" rtl="0" fontAlgn="base">
        <a:spcBef>
          <a:spcPct val="0"/>
        </a:spcBef>
        <a:spcAft>
          <a:spcPct val="0"/>
        </a:spcAft>
        <a:defRPr sz="3300">
          <a:solidFill>
            <a:schemeClr val="bg1"/>
          </a:solidFill>
          <a:latin typeface="Arial Rounded MT Bold" pitchFamily="34" charset="0"/>
          <a:cs typeface="Arial" charset="0"/>
        </a:defRPr>
      </a:lvl7pPr>
      <a:lvl8pPr marL="1028700" algn="ctr" rtl="0" fontAlgn="base">
        <a:spcBef>
          <a:spcPct val="0"/>
        </a:spcBef>
        <a:spcAft>
          <a:spcPct val="0"/>
        </a:spcAft>
        <a:defRPr sz="3300">
          <a:solidFill>
            <a:schemeClr val="bg1"/>
          </a:solidFill>
          <a:latin typeface="Arial Rounded MT Bold" pitchFamily="34" charset="0"/>
          <a:cs typeface="Arial" charset="0"/>
        </a:defRPr>
      </a:lvl8pPr>
      <a:lvl9pPr marL="1371600" algn="ctr" rtl="0" fontAlgn="base">
        <a:spcBef>
          <a:spcPct val="0"/>
        </a:spcBef>
        <a:spcAft>
          <a:spcPct val="0"/>
        </a:spcAft>
        <a:defRPr sz="3300">
          <a:solidFill>
            <a:schemeClr val="bg1"/>
          </a:solidFill>
          <a:latin typeface="Arial Rounded MT Bold" pitchFamily="34" charset="0"/>
          <a:cs typeface="Arial" charset="0"/>
        </a:defRPr>
      </a:lvl9pPr>
    </p:titleStyle>
    <p:bodyStyle>
      <a:lvl1pPr marL="257175" indent="-257175" algn="l" rtl="0" eaLnBrk="0" fontAlgn="base" hangingPunct="0">
        <a:spcBef>
          <a:spcPct val="20000"/>
        </a:spcBef>
        <a:spcAft>
          <a:spcPct val="0"/>
        </a:spcAft>
        <a:defRPr sz="3300">
          <a:solidFill>
            <a:schemeClr val="bg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charset="0"/>
          <a:cs typeface="+mn-cs"/>
        </a:defRPr>
      </a:lvl2pPr>
      <a:lvl3pPr marL="857250" indent="-171450" algn="l" rtl="0" eaLnBrk="0" fontAlgn="base" hangingPunct="0">
        <a:spcBef>
          <a:spcPct val="20000"/>
        </a:spcBef>
        <a:spcAft>
          <a:spcPct val="0"/>
        </a:spcAft>
        <a:buChar char="•"/>
        <a:defRPr sz="1800">
          <a:solidFill>
            <a:schemeClr val="tx1"/>
          </a:solidFill>
          <a:latin typeface="Arial" charset="0"/>
          <a:cs typeface="+mn-cs"/>
        </a:defRPr>
      </a:lvl3pPr>
      <a:lvl4pPr marL="1200150" indent="-171450" algn="l" rtl="0" eaLnBrk="0" fontAlgn="base" hangingPunct="0">
        <a:spcBef>
          <a:spcPct val="20000"/>
        </a:spcBef>
        <a:spcAft>
          <a:spcPct val="0"/>
        </a:spcAft>
        <a:buChar char="–"/>
        <a:defRPr sz="1500">
          <a:solidFill>
            <a:schemeClr val="tx1"/>
          </a:solidFill>
          <a:latin typeface="Arial" charset="0"/>
          <a:cs typeface="+mn-cs"/>
        </a:defRPr>
      </a:lvl4pPr>
      <a:lvl5pPr marL="1543050" indent="-171450" algn="l" rtl="0" eaLnBrk="0" fontAlgn="base" hangingPunct="0">
        <a:spcBef>
          <a:spcPct val="20000"/>
        </a:spcBef>
        <a:spcAft>
          <a:spcPct val="0"/>
        </a:spcAft>
        <a:buChar char="»"/>
        <a:defRPr sz="1500">
          <a:solidFill>
            <a:schemeClr val="tx1"/>
          </a:solidFill>
          <a:latin typeface="Arial" charset="0"/>
          <a:cs typeface="+mn-cs"/>
        </a:defRPr>
      </a:lvl5pPr>
      <a:lvl6pPr marL="1885950" indent="-171450" algn="l" rtl="0" fontAlgn="base">
        <a:spcBef>
          <a:spcPct val="20000"/>
        </a:spcBef>
        <a:spcAft>
          <a:spcPct val="0"/>
        </a:spcAft>
        <a:buChar char="»"/>
        <a:defRPr sz="1500">
          <a:solidFill>
            <a:schemeClr val="tx1"/>
          </a:solidFill>
          <a:latin typeface="Arial" charset="0"/>
          <a:cs typeface="+mn-cs"/>
        </a:defRPr>
      </a:lvl6pPr>
      <a:lvl7pPr marL="2228850" indent="-171450" algn="l" rtl="0" fontAlgn="base">
        <a:spcBef>
          <a:spcPct val="20000"/>
        </a:spcBef>
        <a:spcAft>
          <a:spcPct val="0"/>
        </a:spcAft>
        <a:buChar char="»"/>
        <a:defRPr sz="1500">
          <a:solidFill>
            <a:schemeClr val="tx1"/>
          </a:solidFill>
          <a:latin typeface="Arial" charset="0"/>
          <a:cs typeface="+mn-cs"/>
        </a:defRPr>
      </a:lvl7pPr>
      <a:lvl8pPr marL="2571750" indent="-171450" algn="l" rtl="0" fontAlgn="base">
        <a:spcBef>
          <a:spcPct val="20000"/>
        </a:spcBef>
        <a:spcAft>
          <a:spcPct val="0"/>
        </a:spcAft>
        <a:buChar char="»"/>
        <a:defRPr sz="1500">
          <a:solidFill>
            <a:schemeClr val="tx1"/>
          </a:solidFill>
          <a:latin typeface="Arial" charset="0"/>
          <a:cs typeface="+mn-cs"/>
        </a:defRPr>
      </a:lvl8pPr>
      <a:lvl9pPr marL="2914650" indent="-17145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2022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Father’s Day Message Outline</a:t>
            </a:r>
          </a:p>
          <a:p>
            <a:pPr marL="512763" indent="-512763" algn="l">
              <a:buFont typeface="+mj-lt"/>
              <a:buAutoNum type="arabicPeriod"/>
            </a:pPr>
            <a:r>
              <a:rPr lang="en-US" sz="4000" u="sng" dirty="0">
                <a:solidFill>
                  <a:srgbClr val="FFFF99"/>
                </a:solidFill>
              </a:rPr>
              <a:t>Complaining</a:t>
            </a:r>
          </a:p>
          <a:p>
            <a:pPr marL="512763" indent="-512763" algn="l">
              <a:buFont typeface="+mj-lt"/>
              <a:buAutoNum type="arabicPeriod"/>
            </a:pPr>
            <a:r>
              <a:rPr lang="en-US" sz="4000" dirty="0"/>
              <a:t>Fatherhood response</a:t>
            </a:r>
          </a:p>
          <a:p>
            <a:pPr marL="512763" indent="-512763" algn="l">
              <a:buFont typeface="+mj-lt"/>
              <a:buAutoNum type="arabicPeriod"/>
            </a:pPr>
            <a:r>
              <a:rPr lang="en-US" sz="4000" dirty="0"/>
              <a:t>Some illustrations</a:t>
            </a:r>
          </a:p>
        </p:txBody>
      </p:sp>
    </p:spTree>
    <p:extLst>
      <p:ext uri="{BB962C8B-B14F-4D97-AF65-F5344CB8AC3E}">
        <p14:creationId xmlns:p14="http://schemas.microsoft.com/office/powerpoint/2010/main" val="299379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85900" y="171450"/>
            <a:ext cx="6172200" cy="422672"/>
          </a:xfrm>
        </p:spPr>
        <p:txBody>
          <a:bodyPr/>
          <a:lstStyle/>
          <a:p>
            <a:pPr eaLnBrk="1" hangingPunct="1"/>
            <a:r>
              <a:rPr lang="en-US" altLang="en-US" sz="2100" dirty="0">
                <a:solidFill>
                  <a:srgbClr val="FFFF00"/>
                </a:solidFill>
              </a:rPr>
              <a:t>B’midbar (Numbers) 11:1</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114300" y="198629"/>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651271"/>
            <a:ext cx="8229600" cy="4743450"/>
          </a:xfrm>
        </p:spPr>
        <p:txBody>
          <a:bodyPr>
            <a:normAutofit/>
          </a:bodyPr>
          <a:lstStyle/>
          <a:p>
            <a:pPr marL="0" indent="0" algn="r" rtl="1" eaLnBrk="1" hangingPunct="1">
              <a:spcBef>
                <a:spcPct val="0"/>
              </a:spcBef>
              <a:tabLst>
                <a:tab pos="46435" algn="l"/>
              </a:tabLst>
            </a:pPr>
            <a:r>
              <a:rPr lang="he-IL" sz="4400" b="1" dirty="0">
                <a:latin typeface="David" panose="020E0502060401010101" pitchFamily="34" charset="-79"/>
                <a:cs typeface="David" panose="020E0502060401010101" pitchFamily="34" charset="-79"/>
              </a:rPr>
              <a:t>וַיְהִ֤י הָעָם֙ </a:t>
            </a:r>
            <a:r>
              <a:rPr lang="he-IL" sz="4400" b="1" dirty="0">
                <a:solidFill>
                  <a:srgbClr val="FFFF99"/>
                </a:solidFill>
                <a:latin typeface="David" panose="020E0502060401010101" pitchFamily="34" charset="-79"/>
                <a:cs typeface="David" panose="020E0502060401010101" pitchFamily="34" charset="-79"/>
              </a:rPr>
              <a:t>כְּמִתְאֹ֣נְנִ֔ים</a:t>
            </a:r>
            <a:r>
              <a:rPr lang="he-IL" sz="4400" b="1" dirty="0">
                <a:latin typeface="David" panose="020E0502060401010101" pitchFamily="34" charset="-79"/>
                <a:cs typeface="David" panose="020E0502060401010101" pitchFamily="34" charset="-79"/>
              </a:rPr>
              <a:t> רַ֖ע </a:t>
            </a:r>
            <a:r>
              <a:rPr lang="he-IL" sz="4400" b="1" dirty="0" err="1">
                <a:latin typeface="David" panose="020E0502060401010101" pitchFamily="34" charset="-79"/>
                <a:cs typeface="David" panose="020E0502060401010101" pitchFamily="34" charset="-79"/>
              </a:rPr>
              <a:t>בְּאׇזְנֵ֣י</a:t>
            </a:r>
            <a:r>
              <a:rPr lang="he-IL" altLang="en-US" sz="4400" b="1" dirty="0">
                <a:latin typeface="David" panose="020E0502060401010101" pitchFamily="34" charset="-79"/>
                <a:cs typeface="David" panose="020E0502060401010101" pitchFamily="34" charset="-79"/>
              </a:rPr>
              <a:t> יְיָ</a:t>
            </a:r>
            <a:endParaRPr lang="en-US" altLang="en-US" sz="4400" b="1" dirty="0">
              <a:latin typeface="David" panose="020E0502060401010101" pitchFamily="34" charset="-79"/>
              <a:cs typeface="David" panose="020E0502060401010101" pitchFamily="34" charset="-79"/>
            </a:endParaRPr>
          </a:p>
          <a:p>
            <a:pPr marL="0" indent="0" algn="r" rtl="1" eaLnBrk="1" hangingPunct="1">
              <a:spcBef>
                <a:spcPct val="0"/>
              </a:spcBef>
              <a:tabLst>
                <a:tab pos="46435" algn="l"/>
              </a:tabLst>
            </a:pPr>
            <a:r>
              <a:rPr lang="he-IL" altLang="en-US" sz="4400" b="1" dirty="0">
                <a:latin typeface="David" panose="020E0502060401010101" pitchFamily="34" charset="-79"/>
                <a:cs typeface="David" panose="020E0502060401010101" pitchFamily="34" charset="-79"/>
              </a:rPr>
              <a:t> </a:t>
            </a:r>
            <a:r>
              <a:rPr lang="he-IL" sz="4400" b="1" dirty="0">
                <a:latin typeface="David" panose="020E0502060401010101" pitchFamily="34" charset="-79"/>
                <a:cs typeface="David" panose="020E0502060401010101" pitchFamily="34" charset="-79"/>
              </a:rPr>
              <a:t>וַיִּשְׁמַ֤ע</a:t>
            </a:r>
            <a:r>
              <a:rPr lang="he-IL" altLang="en-US" sz="4400" b="1" dirty="0">
                <a:latin typeface="David" panose="020E0502060401010101" pitchFamily="34" charset="-79"/>
                <a:cs typeface="David" panose="020E0502060401010101" pitchFamily="34" charset="-79"/>
              </a:rPr>
              <a:t> יְיָ</a:t>
            </a:r>
            <a:endParaRPr lang="en-US" altLang="en-US" sz="4400" b="1" dirty="0">
              <a:latin typeface="David" panose="020E0502060401010101" pitchFamily="34" charset="-79"/>
              <a:cs typeface="David" panose="020E0502060401010101" pitchFamily="34" charset="-79"/>
            </a:endParaRPr>
          </a:p>
          <a:p>
            <a:pPr marL="0" indent="0" algn="l" eaLnBrk="1" hangingPunct="1">
              <a:spcBef>
                <a:spcPct val="0"/>
              </a:spcBef>
              <a:tabLst>
                <a:tab pos="46435" algn="l"/>
              </a:tabLst>
            </a:pPr>
            <a:endParaRPr lang="en-US" sz="2400" dirty="0"/>
          </a:p>
          <a:p>
            <a:pPr marL="0" indent="0" algn="l" eaLnBrk="1" hangingPunct="1">
              <a:spcBef>
                <a:spcPct val="0"/>
              </a:spcBef>
              <a:tabLst>
                <a:tab pos="46435" algn="l"/>
              </a:tabLst>
            </a:pPr>
            <a:r>
              <a:rPr lang="en-US" sz="4000" dirty="0"/>
              <a:t>But the people began </a:t>
            </a:r>
            <a:r>
              <a:rPr lang="en-US" sz="4000" dirty="0">
                <a:solidFill>
                  <a:srgbClr val="FFFF99"/>
                </a:solidFill>
              </a:rPr>
              <a:t>complaining</a:t>
            </a:r>
            <a:r>
              <a:rPr lang="en-US" sz="4000" dirty="0"/>
              <a:t> about their hardships to </a:t>
            </a:r>
            <a:r>
              <a:rPr lang="en-US" sz="4000" cap="small" dirty="0">
                <a:effectLst/>
              </a:rPr>
              <a:t>Adoni</a:t>
            </a:r>
            <a:r>
              <a:rPr lang="en-US" sz="4000" dirty="0"/>
              <a:t>. When </a:t>
            </a:r>
            <a:r>
              <a:rPr lang="en-US" sz="4000" cap="small" dirty="0">
                <a:effectLst/>
              </a:rPr>
              <a:t>Adoni</a:t>
            </a:r>
            <a:r>
              <a:rPr lang="en-US" sz="4000" dirty="0"/>
              <a:t> heard it, </a:t>
            </a:r>
            <a:endParaRPr lang="en-US" altLang="en-US" sz="7200" dirty="0"/>
          </a:p>
        </p:txBody>
      </p:sp>
    </p:spTree>
    <p:extLst>
      <p:ext uri="{BB962C8B-B14F-4D97-AF65-F5344CB8AC3E}">
        <p14:creationId xmlns:p14="http://schemas.microsoft.com/office/powerpoint/2010/main" val="262477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85900" y="171450"/>
            <a:ext cx="6172200" cy="422672"/>
          </a:xfrm>
        </p:spPr>
        <p:txBody>
          <a:bodyPr/>
          <a:lstStyle/>
          <a:p>
            <a:pPr eaLnBrk="1" hangingPunct="1"/>
            <a:r>
              <a:rPr lang="en-US" altLang="en-US" sz="2100" dirty="0">
                <a:solidFill>
                  <a:srgbClr val="FFFF00"/>
                </a:solidFill>
              </a:rPr>
              <a:t>B’midbar (Numbers) 11:1</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114300" y="198629"/>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651271"/>
            <a:ext cx="8229600" cy="4743450"/>
          </a:xfrm>
        </p:spPr>
        <p:txBody>
          <a:bodyPr>
            <a:normAutofit/>
          </a:bodyPr>
          <a:lstStyle/>
          <a:p>
            <a:pPr marL="0" indent="0" algn="r" rtl="1" eaLnBrk="1" hangingPunct="1">
              <a:spcBef>
                <a:spcPct val="0"/>
              </a:spcBef>
              <a:tabLst>
                <a:tab pos="46435" algn="l"/>
              </a:tabLst>
            </a:pPr>
            <a:r>
              <a:rPr lang="he-IL" sz="4400" b="1" dirty="0" err="1">
                <a:latin typeface="David" panose="020E0502060401010101" pitchFamily="34" charset="-79"/>
                <a:cs typeface="David" panose="020E0502060401010101" pitchFamily="34" charset="-79"/>
              </a:rPr>
              <a:t>וַיִּ֣חַר</a:t>
            </a:r>
            <a:r>
              <a:rPr lang="he-IL" sz="4400" b="1" dirty="0">
                <a:latin typeface="David" panose="020E0502060401010101" pitchFamily="34" charset="-79"/>
                <a:cs typeface="David" panose="020E0502060401010101" pitchFamily="34" charset="-79"/>
              </a:rPr>
              <a:t> אַפּ֔וֹ וַתִּבְעַר־בָּם֙ אֵ֣שׁ</a:t>
            </a:r>
            <a:r>
              <a:rPr lang="he-IL" altLang="en-US" sz="4400" b="1" dirty="0">
                <a:latin typeface="David" panose="020E0502060401010101" pitchFamily="34" charset="-79"/>
                <a:cs typeface="David" panose="020E0502060401010101" pitchFamily="34" charset="-79"/>
              </a:rPr>
              <a:t> יְיָ </a:t>
            </a:r>
            <a:r>
              <a:rPr lang="he-IL" sz="4400" b="1" dirty="0">
                <a:latin typeface="David" panose="020E0502060401010101" pitchFamily="34" charset="-79"/>
                <a:cs typeface="David" panose="020E0502060401010101" pitchFamily="34" charset="-79"/>
              </a:rPr>
              <a:t>וַתֹּ֖אכַל בִּקְצֵ֥ה הַֽמַּחֲנֶֽה׃</a:t>
            </a:r>
            <a:endParaRPr lang="en-US" sz="4400" b="1" dirty="0">
              <a:latin typeface="David" panose="020E0502060401010101" pitchFamily="34" charset="-79"/>
              <a:cs typeface="David" panose="020E0502060401010101" pitchFamily="34" charset="-79"/>
            </a:endParaRPr>
          </a:p>
          <a:p>
            <a:pPr marL="0" indent="0" eaLnBrk="1" hangingPunct="1">
              <a:spcBef>
                <a:spcPct val="0"/>
              </a:spcBef>
            </a:pPr>
            <a:r>
              <a:rPr lang="en-US" sz="4000" dirty="0"/>
              <a:t>His anger flared up, so that fire from </a:t>
            </a:r>
            <a:r>
              <a:rPr lang="en-US" sz="4000" cap="small" dirty="0">
                <a:effectLst/>
              </a:rPr>
              <a:t>Adoni</a:t>
            </a:r>
            <a:r>
              <a:rPr lang="en-US" sz="4000" dirty="0"/>
              <a:t> broke out against them and consumed the outskirts of the camp.</a:t>
            </a:r>
            <a:endParaRPr lang="en-US" altLang="en-US" sz="7200" dirty="0"/>
          </a:p>
        </p:txBody>
      </p:sp>
    </p:spTree>
    <p:extLst>
      <p:ext uri="{BB962C8B-B14F-4D97-AF65-F5344CB8AC3E}">
        <p14:creationId xmlns:p14="http://schemas.microsoft.com/office/powerpoint/2010/main" val="280456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This week, we see the catalyst for the dramatic downfall of an entire generation.</a:t>
            </a:r>
          </a:p>
          <a:p>
            <a:pPr algn="l"/>
            <a:r>
              <a:rPr lang="en-US" sz="4000" dirty="0"/>
              <a:t>Forty years of wandering. Why?</a:t>
            </a:r>
          </a:p>
          <a:p>
            <a:pPr algn="l"/>
            <a:r>
              <a:rPr lang="en-US" sz="4000" dirty="0"/>
              <a:t>Complaining.</a:t>
            </a:r>
          </a:p>
          <a:p>
            <a:pPr algn="l"/>
            <a:r>
              <a:rPr lang="en-US" sz="4000" dirty="0"/>
              <a:t>Aren’t we all guilty of it?</a:t>
            </a:r>
          </a:p>
        </p:txBody>
      </p:sp>
    </p:spTree>
    <p:extLst>
      <p:ext uri="{BB962C8B-B14F-4D97-AF65-F5344CB8AC3E}">
        <p14:creationId xmlns:p14="http://schemas.microsoft.com/office/powerpoint/2010/main" val="330717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“I can’t stand my boss! When am I going to get a better job?”</a:t>
            </a:r>
          </a:p>
          <a:p>
            <a:pPr algn="l"/>
            <a:r>
              <a:rPr lang="en-US" sz="4000" dirty="0"/>
              <a:t>“How long do we have to wait for the right house, already?”</a:t>
            </a:r>
          </a:p>
          <a:p>
            <a:pPr algn="l"/>
            <a:r>
              <a:rPr lang="en-US" sz="4000" dirty="0"/>
              <a:t>“Ugh, did someone have to rear-end me? I didn’t need this.”</a:t>
            </a:r>
          </a:p>
          <a:p>
            <a:pPr algn="l"/>
            <a:r>
              <a:rPr lang="en-US" sz="4000" dirty="0"/>
              <a:t>“When is God going to send me more money?”</a:t>
            </a:r>
          </a:p>
        </p:txBody>
      </p:sp>
    </p:spTree>
    <p:extLst>
      <p:ext uri="{BB962C8B-B14F-4D97-AF65-F5344CB8AC3E}">
        <p14:creationId xmlns:p14="http://schemas.microsoft.com/office/powerpoint/2010/main" val="951627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God gives gifts. A job. A spouse. A car. An income. </a:t>
            </a:r>
          </a:p>
          <a:p>
            <a:pPr algn="l"/>
            <a:r>
              <a:rPr lang="en-US" sz="4000" dirty="0"/>
              <a:t>But then we come along and try to exert our control over it. Like we don’t trust that it’s good enough without our intervention.</a:t>
            </a:r>
          </a:p>
        </p:txBody>
      </p:sp>
    </p:spTree>
    <p:extLst>
      <p:ext uri="{BB962C8B-B14F-4D97-AF65-F5344CB8AC3E}">
        <p14:creationId xmlns:p14="http://schemas.microsoft.com/office/powerpoint/2010/main" val="1198203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a:solidFill>
            <a:schemeClr val="tx1"/>
          </a:solidFill>
        </p:spPr>
        <p:txBody>
          <a:bodyPr>
            <a:normAutofit lnSpcReduction="10000"/>
          </a:bodyPr>
          <a:lstStyle/>
          <a:p>
            <a:pPr algn="l"/>
            <a:r>
              <a:rPr lang="en-US" sz="4000" dirty="0"/>
              <a:t>It draws to mind another instance in which God gave a gift, and we thought we knew better.</a:t>
            </a:r>
          </a:p>
          <a:p>
            <a:pPr algn="l"/>
            <a:r>
              <a:rPr lang="en-US" sz="4000" dirty="0"/>
              <a:t>The parallels between the </a:t>
            </a:r>
            <a:r>
              <a:rPr lang="en-US" sz="4000" dirty="0" err="1"/>
              <a:t>Mitonenim</a:t>
            </a:r>
            <a:r>
              <a:rPr lang="en-US" sz="4000" dirty="0"/>
              <a:t>, the complainers, and the rejection of God’s permitted fruit in the Garden of Eden are striking.</a:t>
            </a:r>
          </a:p>
        </p:txBody>
      </p:sp>
    </p:spTree>
    <p:extLst>
      <p:ext uri="{BB962C8B-B14F-4D97-AF65-F5344CB8AC3E}">
        <p14:creationId xmlns:p14="http://schemas.microsoft.com/office/powerpoint/2010/main" val="1427825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85900" y="171450"/>
            <a:ext cx="6172200" cy="422672"/>
          </a:xfrm>
        </p:spPr>
        <p:txBody>
          <a:bodyPr/>
          <a:lstStyle/>
          <a:p>
            <a:pPr eaLnBrk="1" hangingPunct="1"/>
            <a:r>
              <a:rPr lang="en-US" altLang="en-US" sz="2100" dirty="0">
                <a:solidFill>
                  <a:srgbClr val="FFFF00"/>
                </a:solidFill>
              </a:rPr>
              <a:t>B’midbar (Numbers) 11:2</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114300" y="198629"/>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651271"/>
            <a:ext cx="8229600" cy="4743450"/>
          </a:xfrm>
        </p:spPr>
        <p:txBody>
          <a:bodyPr>
            <a:normAutofit/>
          </a:bodyPr>
          <a:lstStyle/>
          <a:p>
            <a:pPr marL="0" indent="0" algn="r" rtl="1" eaLnBrk="1" hangingPunct="1">
              <a:spcBef>
                <a:spcPct val="0"/>
              </a:spcBef>
              <a:tabLst>
                <a:tab pos="46435" algn="l"/>
              </a:tabLst>
            </a:pPr>
            <a:r>
              <a:rPr lang="he-IL" sz="4500" b="1" dirty="0">
                <a:latin typeface="David" panose="020E0502060401010101" pitchFamily="34" charset="-79"/>
                <a:cs typeface="David" panose="020E0502060401010101" pitchFamily="34" charset="-79"/>
              </a:rPr>
              <a:t>וַיִּצְעַ֥ק הָעָ֖ם אֶל־מֹשֶׁ֑ה וַיִּתְפַּלֵּ֤ל מֹשֶׁה֙ אֶל־י</a:t>
            </a:r>
            <a:r>
              <a:rPr lang="he-IL" altLang="en-US" sz="4500" b="1" dirty="0">
                <a:latin typeface="David" panose="020E0502060401010101" pitchFamily="34" charset="-79"/>
                <a:cs typeface="David" panose="020E0502060401010101" pitchFamily="34" charset="-79"/>
              </a:rPr>
              <a:t>ְיָ </a:t>
            </a:r>
            <a:r>
              <a:rPr lang="he-IL" sz="4500" b="1" dirty="0">
                <a:solidFill>
                  <a:srgbClr val="FFFF99"/>
                </a:solidFill>
                <a:latin typeface="David" panose="020E0502060401010101" pitchFamily="34" charset="-79"/>
                <a:cs typeface="David" panose="020E0502060401010101" pitchFamily="34" charset="-79"/>
              </a:rPr>
              <a:t>וַתִּשְׁקַ֖ע</a:t>
            </a:r>
            <a:r>
              <a:rPr lang="he-IL" sz="4500" b="1" dirty="0">
                <a:latin typeface="David" panose="020E0502060401010101" pitchFamily="34" charset="-79"/>
                <a:cs typeface="David" panose="020E0502060401010101" pitchFamily="34" charset="-79"/>
              </a:rPr>
              <a:t> הָאֵֽשׁ׃ </a:t>
            </a:r>
            <a:endParaRPr lang="en-US" sz="4500" b="1" dirty="0">
              <a:latin typeface="David" panose="020E0502060401010101" pitchFamily="34" charset="-79"/>
              <a:cs typeface="David" panose="020E0502060401010101" pitchFamily="34" charset="-79"/>
            </a:endParaRPr>
          </a:p>
          <a:p>
            <a:pPr marL="0" indent="0" eaLnBrk="1" hangingPunct="1">
              <a:spcBef>
                <a:spcPct val="0"/>
              </a:spcBef>
            </a:pPr>
            <a:endParaRPr lang="en-US" sz="2700" dirty="0"/>
          </a:p>
          <a:p>
            <a:pPr marL="0" indent="0" eaLnBrk="1" hangingPunct="1">
              <a:spcBef>
                <a:spcPct val="0"/>
              </a:spcBef>
            </a:pPr>
            <a:r>
              <a:rPr lang="en-US" sz="4000" dirty="0"/>
              <a:t>Then the people cried to Moshe, Moshe prayed to </a:t>
            </a:r>
            <a:r>
              <a:rPr lang="en-US" sz="4000" cap="small" dirty="0"/>
              <a:t>Adoni</a:t>
            </a:r>
            <a:r>
              <a:rPr lang="en-US" sz="4000" dirty="0"/>
              <a:t>, and the fire </a:t>
            </a:r>
            <a:r>
              <a:rPr lang="en-US" sz="4000" dirty="0">
                <a:solidFill>
                  <a:srgbClr val="FFFF99"/>
                </a:solidFill>
              </a:rPr>
              <a:t>abated</a:t>
            </a:r>
            <a:r>
              <a:rPr lang="en-US" sz="4000" dirty="0"/>
              <a:t>. </a:t>
            </a:r>
            <a:endParaRPr lang="en-US" altLang="en-US" sz="4000" dirty="0"/>
          </a:p>
        </p:txBody>
      </p:sp>
    </p:spTree>
    <p:extLst>
      <p:ext uri="{BB962C8B-B14F-4D97-AF65-F5344CB8AC3E}">
        <p14:creationId xmlns:p14="http://schemas.microsoft.com/office/powerpoint/2010/main" val="540616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1485900" y="171450"/>
            <a:ext cx="6172200" cy="422672"/>
          </a:xfrm>
        </p:spPr>
        <p:txBody>
          <a:bodyPr/>
          <a:lstStyle/>
          <a:p>
            <a:pPr eaLnBrk="1" hangingPunct="1"/>
            <a:r>
              <a:rPr lang="en-US" altLang="en-US" sz="2100" dirty="0">
                <a:solidFill>
                  <a:srgbClr val="FFFF00"/>
                </a:solidFill>
              </a:rPr>
              <a:t>B’midbar (Numbers) 11:3</a:t>
            </a:r>
            <a:endParaRPr lang="en-US" altLang="en-US" sz="2100" dirty="0">
              <a:solidFill>
                <a:srgbClr val="FFFF00"/>
              </a:solidFill>
              <a:cs typeface="Vilna" pitchFamily="2" charset="-79"/>
            </a:endParaRPr>
          </a:p>
        </p:txBody>
      </p:sp>
      <p:sp>
        <p:nvSpPr>
          <p:cNvPr id="3" name="Rectangle 2">
            <a:extLst>
              <a:ext uri="{FF2B5EF4-FFF2-40B4-BE49-F238E27FC236}">
                <a16:creationId xmlns:a16="http://schemas.microsoft.com/office/drawing/2014/main" id="{BDC2CB54-FDED-4B04-BB4A-B4F08886C573}"/>
              </a:ext>
            </a:extLst>
          </p:cNvPr>
          <p:cNvSpPr>
            <a:spLocks noChangeArrowheads="1"/>
          </p:cNvSpPr>
          <p:nvPr/>
        </p:nvSpPr>
        <p:spPr bwMode="auto">
          <a:xfrm>
            <a:off x="-114300" y="198629"/>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4" name="Rectangle 2">
            <a:extLst>
              <a:ext uri="{FF2B5EF4-FFF2-40B4-BE49-F238E27FC236}">
                <a16:creationId xmlns:a16="http://schemas.microsoft.com/office/drawing/2014/main" id="{5033D815-6FCE-4B2A-95E8-4A81F3826617}"/>
              </a:ext>
            </a:extLst>
          </p:cNvPr>
          <p:cNvSpPr>
            <a:spLocks noChangeArrowheads="1"/>
          </p:cNvSpPr>
          <p:nvPr/>
        </p:nvSpPr>
        <p:spPr bwMode="auto">
          <a:xfrm>
            <a:off x="114300" y="141480"/>
            <a:ext cx="2179123" cy="288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l" defTabSz="685800" eaLnBrk="0" hangingPunct="0">
              <a:defRPr/>
            </a:pPr>
            <a:r>
              <a:rPr lang="he-IL" altLang="en-US" sz="1350" b="1" dirty="0">
                <a:solidFill>
                  <a:srgbClr val="000000"/>
                </a:solidFill>
                <a:latin typeface="Arial" panose="020B0604020202020204" pitchFamily="34" charset="0"/>
                <a:cs typeface="Arial" panose="020B0604020202020204" pitchFamily="34" charset="0"/>
              </a:rPr>
              <a:t>ג</a:t>
            </a:r>
            <a:r>
              <a:rPr lang="en-US" altLang="en-US" sz="1350" dirty="0">
                <a:solidFill>
                  <a:srgbClr val="000000"/>
                </a:solidFill>
                <a:latin typeface="Arial" panose="020B0604020202020204" pitchFamily="34" charset="0"/>
                <a:cs typeface="Arial" pitchFamily="34" charset="0"/>
              </a:rPr>
              <a:t> </a:t>
            </a:r>
            <a:r>
              <a:rPr lang="he-IL" altLang="en-US" sz="1350" dirty="0">
                <a:solidFill>
                  <a:srgbClr val="000000"/>
                </a:solidFill>
                <a:latin typeface="Arial" panose="020B0604020202020204" pitchFamily="34" charset="0"/>
                <a:cs typeface="Arial" panose="020B0604020202020204" pitchFamily="34" charset="0"/>
              </a:rPr>
              <a:t>כִּי שֵׁם יְהוָה אֶקְרָא</a:t>
            </a:r>
            <a:r>
              <a:rPr lang="en-US" altLang="en-US" sz="1350" dirty="0">
                <a:solidFill>
                  <a:srgbClr val="000000"/>
                </a:solidFill>
                <a:latin typeface="Arial" panose="020B0604020202020204" pitchFamily="34" charset="0"/>
                <a:cs typeface="Arial" pitchFamily="34" charset="0"/>
              </a:rPr>
              <a:t>  </a:t>
            </a:r>
            <a:r>
              <a:rPr lang="he-IL" altLang="en-US" sz="1425" dirty="0">
                <a:solidFill>
                  <a:srgbClr val="000000"/>
                </a:solidFill>
                <a:latin typeface="Arial" panose="020B0604020202020204" pitchFamily="34" charset="0"/>
                <a:cs typeface="Arial" panose="020B0604020202020204" pitchFamily="34" charset="0"/>
              </a:rPr>
              <a:t>ס</a:t>
            </a:r>
            <a:r>
              <a:rPr lang="en-US" altLang="en-US" sz="600" dirty="0">
                <a:solidFill>
                  <a:srgbClr val="000000"/>
                </a:solidFill>
                <a:latin typeface="Arial" panose="020B0604020202020204" pitchFamily="34" charset="0"/>
                <a:cs typeface="Arial" pitchFamily="34" charset="0"/>
              </a:rPr>
              <a:t> </a:t>
            </a:r>
            <a:r>
              <a:rPr lang="he-IL" altLang="en-US" sz="600" dirty="0">
                <a:solidFill>
                  <a:srgbClr val="000000"/>
                </a:solidFill>
                <a:latin typeface="Arial" panose="020B0604020202020204" pitchFamily="34" charset="0"/>
                <a:cs typeface="Arial" panose="020B0604020202020204" pitchFamily="34" charset="0"/>
              </a:rPr>
              <a:t>הָבוּ גֹדֶל לֵאלֹהֵינוּ׃</a:t>
            </a:r>
            <a:r>
              <a:rPr lang="en-US" altLang="en-US" sz="600" dirty="0">
                <a:solidFill>
                  <a:srgbClr val="000000"/>
                </a:solidFill>
                <a:latin typeface="Arial" panose="020B0604020202020204" pitchFamily="34" charset="0"/>
                <a:cs typeface="Arial" pitchFamily="34" charset="0"/>
              </a:rPr>
              <a:t> </a:t>
            </a:r>
            <a:endParaRPr lang="en-US" altLang="en-US" sz="1350" dirty="0">
              <a:solidFill>
                <a:srgbClr val="000000"/>
              </a:solidFill>
              <a:latin typeface="Arial" panose="020B0604020202020204" pitchFamily="34" charset="0"/>
              <a:cs typeface="Arial" pitchFamily="34" charset="0"/>
            </a:endParaRPr>
          </a:p>
        </p:txBody>
      </p:sp>
      <p:sp>
        <p:nvSpPr>
          <p:cNvPr id="5" name="Content Placeholder 4">
            <a:extLst>
              <a:ext uri="{FF2B5EF4-FFF2-40B4-BE49-F238E27FC236}">
                <a16:creationId xmlns:a16="http://schemas.microsoft.com/office/drawing/2014/main" id="{E2DBDC61-652B-4794-A85C-DA6E5C109AF1}"/>
              </a:ext>
            </a:extLst>
          </p:cNvPr>
          <p:cNvSpPr>
            <a:spLocks noGrp="1"/>
          </p:cNvSpPr>
          <p:nvPr>
            <p:ph idx="1"/>
          </p:nvPr>
        </p:nvSpPr>
        <p:spPr>
          <a:xfrm>
            <a:off x="457200" y="651271"/>
            <a:ext cx="8229600" cy="4743450"/>
          </a:xfrm>
        </p:spPr>
        <p:txBody>
          <a:bodyPr>
            <a:normAutofit/>
          </a:bodyPr>
          <a:lstStyle/>
          <a:p>
            <a:pPr marL="0" indent="0" algn="r" rtl="1" eaLnBrk="1" hangingPunct="1">
              <a:spcBef>
                <a:spcPct val="0"/>
              </a:spcBef>
              <a:tabLst>
                <a:tab pos="46435" algn="l"/>
              </a:tabLst>
            </a:pPr>
            <a:r>
              <a:rPr lang="he-IL" sz="4500" b="1" dirty="0">
                <a:latin typeface="David" panose="020E0502060401010101" pitchFamily="34" charset="-79"/>
                <a:cs typeface="David" panose="020E0502060401010101" pitchFamily="34" charset="-79"/>
              </a:rPr>
              <a:t>וַיִּקְרָ֛א שֵֽׁם־הַמָּק֥וֹם הַה֖וּא תַּבְעֵרָ֑ה כִּֽי־בָעֲרָ֥ה בָ֖ם אֵ֥שׁ </a:t>
            </a:r>
            <a:r>
              <a:rPr lang="he-IL" altLang="en-US" sz="4500" b="1" dirty="0">
                <a:latin typeface="David" panose="020E0502060401010101" pitchFamily="34" charset="-79"/>
                <a:cs typeface="David" panose="020E0502060401010101" pitchFamily="34" charset="-79"/>
              </a:rPr>
              <a:t>יְיָ </a:t>
            </a:r>
            <a:endParaRPr lang="en-US" sz="3300" dirty="0"/>
          </a:p>
          <a:p>
            <a:pPr marL="0" indent="0" eaLnBrk="1" hangingPunct="1">
              <a:spcBef>
                <a:spcPct val="0"/>
              </a:spcBef>
            </a:pPr>
            <a:endParaRPr lang="en-US" sz="3300" dirty="0"/>
          </a:p>
          <a:p>
            <a:pPr marL="0" indent="0" eaLnBrk="1" hangingPunct="1">
              <a:spcBef>
                <a:spcPct val="0"/>
              </a:spcBef>
            </a:pPr>
            <a:r>
              <a:rPr lang="en-US" sz="4000" dirty="0"/>
              <a:t>That place was called </a:t>
            </a:r>
            <a:r>
              <a:rPr lang="en-US" sz="4000" dirty="0" err="1"/>
              <a:t>Tav‘erah</a:t>
            </a:r>
            <a:r>
              <a:rPr lang="en-US" sz="4000" dirty="0"/>
              <a:t> [burning] because </a:t>
            </a:r>
            <a:r>
              <a:rPr lang="en-US" sz="4000" cap="small" dirty="0"/>
              <a:t>Adoni</a:t>
            </a:r>
            <a:r>
              <a:rPr lang="en-US" sz="4000" dirty="0"/>
              <a:t>’s fire broke out against them.</a:t>
            </a:r>
            <a:endParaRPr lang="en-US" altLang="en-US" sz="4000" dirty="0"/>
          </a:p>
        </p:txBody>
      </p:sp>
    </p:spTree>
    <p:extLst>
      <p:ext uri="{BB962C8B-B14F-4D97-AF65-F5344CB8AC3E}">
        <p14:creationId xmlns:p14="http://schemas.microsoft.com/office/powerpoint/2010/main" val="341040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What was the complaining about?</a:t>
            </a:r>
          </a:p>
          <a:p>
            <a:pPr algn="l">
              <a:tabLst>
                <a:tab pos="228600" algn="l"/>
              </a:tabLst>
            </a:pPr>
            <a:r>
              <a:rPr lang="en-US" sz="4000" dirty="0"/>
              <a:t>Not directly known, but several subsequent events described:</a:t>
            </a:r>
          </a:p>
          <a:p>
            <a:pPr marL="457200" indent="-457200" algn="l">
              <a:buFont typeface="+mj-lt"/>
              <a:buAutoNum type="arabicPeriod"/>
              <a:tabLst>
                <a:tab pos="228600" algn="l"/>
              </a:tabLst>
            </a:pPr>
            <a:r>
              <a:rPr lang="en-US" sz="4000" baseline="30000" dirty="0" err="1"/>
              <a:t>Bamidbar</a:t>
            </a:r>
            <a:r>
              <a:rPr lang="en-US" sz="4000" baseline="30000" dirty="0"/>
              <a:t>/Nu 11.4 </a:t>
            </a:r>
            <a:r>
              <a:rPr lang="en-US" sz="4000" dirty="0"/>
              <a:t>Next, the mixed crowd that was with them began to have cravings, </a:t>
            </a:r>
            <a:r>
              <a:rPr lang="en-US" sz="4000" u="sng" dirty="0">
                <a:solidFill>
                  <a:srgbClr val="FFFF99"/>
                </a:solidFill>
              </a:rPr>
              <a:t>so</a:t>
            </a:r>
            <a:r>
              <a:rPr lang="en-US" sz="4000" dirty="0"/>
              <a:t> </a:t>
            </a:r>
            <a:r>
              <a:rPr lang="en-US" sz="4000" dirty="0" err="1"/>
              <a:t>Bnei</a:t>
            </a:r>
            <a:r>
              <a:rPr lang="en-US" sz="4000" dirty="0"/>
              <a:t>-Yisrael began to wail repeatedly..</a:t>
            </a:r>
          </a:p>
        </p:txBody>
      </p:sp>
    </p:spTree>
    <p:extLst>
      <p:ext uri="{BB962C8B-B14F-4D97-AF65-F5344CB8AC3E}">
        <p14:creationId xmlns:p14="http://schemas.microsoft.com/office/powerpoint/2010/main" val="141872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2380227"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77500" lnSpcReduction="20000"/>
          </a:bodyPr>
          <a:lstStyle/>
          <a:p>
            <a:pPr marL="0" indent="0">
              <a:buNone/>
            </a:pPr>
            <a:r>
              <a:rPr lang="en-US" sz="4000"/>
              <a:t>Mazel Tov to Rabbi Paul and Sally Collins and Beit Israel on paying off their synagogue mortgage this week!!!</a:t>
            </a:r>
            <a:br>
              <a:rPr lang="en-US" sz="4000"/>
            </a:br>
            <a:endParaRPr lang="en-US" sz="4000" dirty="0"/>
          </a:p>
        </p:txBody>
      </p:sp>
      <p:pic>
        <p:nvPicPr>
          <p:cNvPr id="3" name="Picture 2">
            <a:extLst>
              <a:ext uri="{FF2B5EF4-FFF2-40B4-BE49-F238E27FC236}">
                <a16:creationId xmlns:a16="http://schemas.microsoft.com/office/drawing/2014/main" id="{1C14AA43-B3C2-ED98-01B7-64A986FD8B5C}"/>
              </a:ext>
            </a:extLst>
          </p:cNvPr>
          <p:cNvPicPr>
            <a:picLocks noChangeAspect="1"/>
          </p:cNvPicPr>
          <p:nvPr/>
        </p:nvPicPr>
        <p:blipFill>
          <a:blip r:embed="rId3"/>
          <a:stretch>
            <a:fillRect/>
          </a:stretch>
        </p:blipFill>
        <p:spPr>
          <a:xfrm>
            <a:off x="2685027" y="0"/>
            <a:ext cx="6458973" cy="5143500"/>
          </a:xfrm>
          <a:prstGeom prst="rect">
            <a:avLst/>
          </a:prstGeom>
        </p:spPr>
      </p:pic>
    </p:spTree>
    <p:extLst>
      <p:ext uri="{BB962C8B-B14F-4D97-AF65-F5344CB8AC3E}">
        <p14:creationId xmlns:p14="http://schemas.microsoft.com/office/powerpoint/2010/main" val="22719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Mtt13.19-23 </a:t>
            </a:r>
            <a:r>
              <a:rPr lang="en-US" sz="4000" dirty="0"/>
              <a:t> When anyone hears the word of the kingdom and doesn’t understand it, the evil one comes and snatches away what was sown in his heart. This is the one having been sown along the road. </a:t>
            </a:r>
          </a:p>
        </p:txBody>
      </p:sp>
    </p:spTree>
    <p:extLst>
      <p:ext uri="{BB962C8B-B14F-4D97-AF65-F5344CB8AC3E}">
        <p14:creationId xmlns:p14="http://schemas.microsoft.com/office/powerpoint/2010/main" val="1245518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Mtt13.19-23 </a:t>
            </a:r>
            <a:r>
              <a:rPr lang="en-US" sz="4000" dirty="0"/>
              <a:t>“The one sown on rocky ground, this is the one who hears the word and immediately receives it with joy. Yet he has </a:t>
            </a:r>
            <a:r>
              <a:rPr lang="en-US" sz="4000" u="sng" dirty="0">
                <a:solidFill>
                  <a:srgbClr val="FFFF99"/>
                </a:solidFill>
              </a:rPr>
              <a:t>no root himself</a:t>
            </a:r>
            <a:r>
              <a:rPr lang="en-US" sz="4000" dirty="0"/>
              <a:t> but lasts only a short while; and when </a:t>
            </a:r>
            <a:r>
              <a:rPr lang="en-US" sz="4000" u="sng" dirty="0">
                <a:solidFill>
                  <a:srgbClr val="FFFF99"/>
                </a:solidFill>
              </a:rPr>
              <a:t>trouble or persecution</a:t>
            </a:r>
            <a:r>
              <a:rPr lang="en-US" sz="4000" dirty="0"/>
              <a:t> comes because of the word, immediately he falls away.</a:t>
            </a:r>
          </a:p>
        </p:txBody>
      </p:sp>
    </p:spTree>
    <p:extLst>
      <p:ext uri="{BB962C8B-B14F-4D97-AF65-F5344CB8AC3E}">
        <p14:creationId xmlns:p14="http://schemas.microsoft.com/office/powerpoint/2010/main" val="1782787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a:t>Mtt13.19-23</a:t>
            </a:r>
            <a:r>
              <a:rPr lang="en-US" sz="4000" dirty="0"/>
              <a:t> “Now the one sown on the good soil, this is the one who hears the word and understands. He indeed </a:t>
            </a:r>
            <a:r>
              <a:rPr lang="en-US" sz="4000" u="sng" dirty="0">
                <a:solidFill>
                  <a:srgbClr val="FFFF99"/>
                </a:solidFill>
              </a:rPr>
              <a:t>bears fruit</a:t>
            </a:r>
            <a:r>
              <a:rPr lang="en-US" sz="4000" dirty="0"/>
              <a:t>, yielding a hundredfold, some sixty, some thirty times what was sown.”</a:t>
            </a:r>
          </a:p>
        </p:txBody>
      </p:sp>
    </p:spTree>
    <p:extLst>
      <p:ext uri="{BB962C8B-B14F-4D97-AF65-F5344CB8AC3E}">
        <p14:creationId xmlns:p14="http://schemas.microsoft.com/office/powerpoint/2010/main" val="2831389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2. </a:t>
            </a:r>
            <a:r>
              <a:rPr lang="en-US" sz="4000" baseline="30000" dirty="0" err="1"/>
              <a:t>Bamidbar</a:t>
            </a:r>
            <a:r>
              <a:rPr lang="en-US" sz="4000" baseline="30000" dirty="0"/>
              <a:t>/Nu 11.4-6</a:t>
            </a:r>
            <a:r>
              <a:rPr lang="en-US" sz="4000" dirty="0"/>
              <a:t>  The grumblers among them began to have cravings, so </a:t>
            </a:r>
            <a:r>
              <a:rPr lang="en-US" sz="4000" dirty="0" err="1"/>
              <a:t>Bnei</a:t>
            </a:r>
            <a:r>
              <a:rPr lang="en-US" sz="4000" dirty="0"/>
              <a:t>-Yisrael began to wail repeatedly, saying, “If we could just eat some meat! </a:t>
            </a:r>
          </a:p>
        </p:txBody>
      </p:sp>
    </p:spTree>
    <p:extLst>
      <p:ext uri="{BB962C8B-B14F-4D97-AF65-F5344CB8AC3E}">
        <p14:creationId xmlns:p14="http://schemas.microsoft.com/office/powerpoint/2010/main" val="336788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Bamidbar</a:t>
            </a:r>
            <a:r>
              <a:rPr lang="en-US" sz="4000" baseline="30000" dirty="0"/>
              <a:t>/Nu 11.4-6</a:t>
            </a:r>
            <a:r>
              <a:rPr lang="en-US" sz="4000" dirty="0"/>
              <a:t>  We remember the fish we used to eat in Egypt — it cost us nothing! — and the cucumbers, the melons, the leeks, the onions, the garlic! But now we’re withering away, we have nothing to look at but this man.”</a:t>
            </a:r>
          </a:p>
        </p:txBody>
      </p:sp>
    </p:spTree>
    <p:extLst>
      <p:ext uri="{BB962C8B-B14F-4D97-AF65-F5344CB8AC3E}">
        <p14:creationId xmlns:p14="http://schemas.microsoft.com/office/powerpoint/2010/main" val="1620137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endParaRPr lang="en-US" sz="4000" dirty="0"/>
          </a:p>
          <a:p>
            <a:r>
              <a:rPr lang="en-US" sz="4000" dirty="0"/>
              <a:t>What was the man, manna?</a:t>
            </a:r>
          </a:p>
        </p:txBody>
      </p:sp>
    </p:spTree>
    <p:extLst>
      <p:ext uri="{BB962C8B-B14F-4D97-AF65-F5344CB8AC3E}">
        <p14:creationId xmlns:p14="http://schemas.microsoft.com/office/powerpoint/2010/main" val="1825777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Book of Exodus, manna is described as being "a fine, flake-like thing" like the frost on the ground. It is described in the Book of Numbers as arriving with the dew during the night. Exodus adds that it had to be collected before it was melted by the heat of the sun, and that it was like a coriander seed in size but white in color.</a:t>
            </a:r>
          </a:p>
        </p:txBody>
      </p:sp>
    </p:spTree>
    <p:extLst>
      <p:ext uri="{BB962C8B-B14F-4D97-AF65-F5344CB8AC3E}">
        <p14:creationId xmlns:p14="http://schemas.microsoft.com/office/powerpoint/2010/main" val="3674208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074" name="Picture 2">
            <a:extLst>
              <a:ext uri="{FF2B5EF4-FFF2-40B4-BE49-F238E27FC236}">
                <a16:creationId xmlns:a16="http://schemas.microsoft.com/office/drawing/2014/main" id="{2F69ECD6-1BE7-051A-701E-9A097D2951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3628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1C12064-AD16-B1F5-00E2-6F0EE064F742}"/>
              </a:ext>
            </a:extLst>
          </p:cNvPr>
          <p:cNvSpPr txBox="1"/>
          <p:nvPr/>
        </p:nvSpPr>
        <p:spPr>
          <a:xfrm>
            <a:off x="6248400" y="4019550"/>
            <a:ext cx="926857" cy="369332"/>
          </a:xfrm>
          <a:prstGeom prst="rect">
            <a:avLst/>
          </a:prstGeom>
          <a:noFill/>
        </p:spPr>
        <p:txBody>
          <a:bodyPr wrap="none" rtlCol="0">
            <a:spAutoFit/>
          </a:bodyPr>
          <a:lstStyle/>
          <a:p>
            <a:r>
              <a:rPr lang="en-US" sz="1800" dirty="0">
                <a:solidFill>
                  <a:schemeClr val="tx1"/>
                </a:solidFill>
              </a:rPr>
              <a:t>~.75 in</a:t>
            </a:r>
            <a:endParaRPr lang="en-US" sz="2400" dirty="0">
              <a:solidFill>
                <a:schemeClr val="tx1"/>
              </a:solidFill>
            </a:endParaRPr>
          </a:p>
        </p:txBody>
      </p:sp>
    </p:spTree>
    <p:extLst>
      <p:ext uri="{BB962C8B-B14F-4D97-AF65-F5344CB8AC3E}">
        <p14:creationId xmlns:p14="http://schemas.microsoft.com/office/powerpoint/2010/main" val="2910226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3.</a:t>
            </a:r>
            <a:r>
              <a:rPr lang="en-US" sz="4000" baseline="30000" dirty="0"/>
              <a:t> </a:t>
            </a:r>
            <a:r>
              <a:rPr lang="en-US" sz="4000" baseline="30000" dirty="0" err="1"/>
              <a:t>Bamidbar</a:t>
            </a:r>
            <a:r>
              <a:rPr lang="en-US" sz="4000" baseline="30000" dirty="0"/>
              <a:t>/Nu 11.10</a:t>
            </a:r>
            <a:r>
              <a:rPr lang="en-US" sz="4000" dirty="0"/>
              <a:t> Moshe heard the people crying, family after family, each person at the entrance to his tent; the anger of </a:t>
            </a:r>
            <a:r>
              <a:rPr lang="en-US" sz="4000" cap="small" dirty="0"/>
              <a:t>Adoni</a:t>
            </a:r>
            <a:r>
              <a:rPr lang="en-US" sz="4000" dirty="0"/>
              <a:t> flared up violently; and Moshe too was displeased. </a:t>
            </a:r>
          </a:p>
          <a:p>
            <a:pPr algn="l"/>
            <a:r>
              <a:rPr lang="en-US" sz="4000" dirty="0"/>
              <a:t>Basic distrust.</a:t>
            </a:r>
          </a:p>
        </p:txBody>
      </p:sp>
    </p:spTree>
    <p:extLst>
      <p:ext uri="{BB962C8B-B14F-4D97-AF65-F5344CB8AC3E}">
        <p14:creationId xmlns:p14="http://schemas.microsoft.com/office/powerpoint/2010/main" val="3589750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Bamidbar</a:t>
            </a:r>
            <a:r>
              <a:rPr lang="en-US" sz="4000" baseline="30000" dirty="0"/>
              <a:t>/Nu 11.11-15</a:t>
            </a:r>
            <a:r>
              <a:rPr lang="en-US" sz="4000" dirty="0"/>
              <a:t> So Moshe asked </a:t>
            </a:r>
            <a:r>
              <a:rPr lang="en-US" sz="4000" cap="small" dirty="0"/>
              <a:t>Adoni</a:t>
            </a:r>
            <a:r>
              <a:rPr lang="en-US" sz="4000" dirty="0"/>
              <a:t>, “Why have You brought trouble on Your servant? Haven’t I found favor in Your eyes—that You laid the burden of all these people on me? Did I conceive all these people, </a:t>
            </a:r>
          </a:p>
        </p:txBody>
      </p:sp>
    </p:spTree>
    <p:extLst>
      <p:ext uri="{BB962C8B-B14F-4D97-AF65-F5344CB8AC3E}">
        <p14:creationId xmlns:p14="http://schemas.microsoft.com/office/powerpoint/2010/main" val="214844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descr="Is Your Glass Half Empty or Half Full?">
            <a:extLst>
              <a:ext uri="{FF2B5EF4-FFF2-40B4-BE49-F238E27FC236}">
                <a16:creationId xmlns:a16="http://schemas.microsoft.com/office/drawing/2014/main" id="{036B81C0-9A6D-42FF-29EA-2E01E7BA8E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55" r="49990"/>
          <a:stretch/>
        </p:blipFill>
        <p:spPr bwMode="auto">
          <a:xfrm>
            <a:off x="685800" y="0"/>
            <a:ext cx="38862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273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Bamidbar</a:t>
            </a:r>
            <a:r>
              <a:rPr lang="en-US" sz="4000" baseline="30000" dirty="0"/>
              <a:t>/Nu 11.11-15</a:t>
            </a:r>
            <a:r>
              <a:rPr lang="en-US" sz="4000" dirty="0"/>
              <a:t>  or did I give birth to them, that You should say to me, ‘Carry them in your bosom just as the nurse carries an infant’—to the land You promised to their fathers?  </a:t>
            </a:r>
          </a:p>
        </p:txBody>
      </p:sp>
    </p:spTree>
    <p:extLst>
      <p:ext uri="{BB962C8B-B14F-4D97-AF65-F5344CB8AC3E}">
        <p14:creationId xmlns:p14="http://schemas.microsoft.com/office/powerpoint/2010/main" val="858510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err="1"/>
              <a:t>Bamidbar</a:t>
            </a:r>
            <a:r>
              <a:rPr lang="en-US" sz="4000" baseline="30000" dirty="0"/>
              <a:t>/Nu 11.11-15</a:t>
            </a:r>
            <a:r>
              <a:rPr lang="en-US" sz="4000" dirty="0"/>
              <a:t> Where can I get meat for all these people?…</a:t>
            </a:r>
            <a:r>
              <a:rPr lang="en-US" sz="4000" u="sng" dirty="0">
                <a:solidFill>
                  <a:srgbClr val="FFFF99"/>
                </a:solidFill>
              </a:rPr>
              <a:t>I am not able to carry all these people by myself! </a:t>
            </a:r>
            <a:r>
              <a:rPr lang="en-US" sz="4000" dirty="0"/>
              <a:t>The load is too heavy for me! If this is how You are treating me, kill me now! If I have found favor in Your eyes, kill me please—don’t let me see my own misery!”</a:t>
            </a:r>
          </a:p>
        </p:txBody>
      </p:sp>
    </p:spTree>
    <p:extLst>
      <p:ext uri="{BB962C8B-B14F-4D97-AF65-F5344CB8AC3E}">
        <p14:creationId xmlns:p14="http://schemas.microsoft.com/office/powerpoint/2010/main" val="2708505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Here is the heart of the Father’s Day message; the challenge of an overwhelmed father!</a:t>
            </a:r>
          </a:p>
          <a:p>
            <a:pPr algn="l"/>
            <a:endParaRPr lang="en-US" sz="4000" dirty="0"/>
          </a:p>
        </p:txBody>
      </p:sp>
    </p:spTree>
    <p:extLst>
      <p:ext uri="{BB962C8B-B14F-4D97-AF65-F5344CB8AC3E}">
        <p14:creationId xmlns:p14="http://schemas.microsoft.com/office/powerpoint/2010/main" val="3888729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1026" name="Picture 2" descr="FATHER'S DAY &#10;SERVE ">
            <a:extLst>
              <a:ext uri="{FF2B5EF4-FFF2-40B4-BE49-F238E27FC236}">
                <a16:creationId xmlns:a16="http://schemas.microsoft.com/office/drawing/2014/main" id="{4F041616-7034-F6EF-77B2-D0AC364CD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03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Father’s Day Message Outline</a:t>
            </a:r>
          </a:p>
          <a:p>
            <a:pPr marL="512763" indent="-512763" algn="l">
              <a:buFont typeface="+mj-lt"/>
              <a:buAutoNum type="arabicPeriod"/>
            </a:pPr>
            <a:r>
              <a:rPr lang="en-US" sz="4000" dirty="0"/>
              <a:t>Complaining</a:t>
            </a:r>
          </a:p>
          <a:p>
            <a:pPr marL="512763" indent="-512763" algn="l">
              <a:buFont typeface="+mj-lt"/>
              <a:buAutoNum type="arabicPeriod"/>
            </a:pPr>
            <a:r>
              <a:rPr lang="en-US" sz="4000" u="sng" dirty="0">
                <a:solidFill>
                  <a:srgbClr val="FFFF99"/>
                </a:solidFill>
              </a:rPr>
              <a:t>Fatherhood response</a:t>
            </a:r>
          </a:p>
          <a:p>
            <a:pPr marL="512763" indent="-512763" algn="l">
              <a:buFont typeface="+mj-lt"/>
              <a:buAutoNum type="arabicPeriod"/>
            </a:pPr>
            <a:r>
              <a:rPr lang="en-US" sz="4000" dirty="0"/>
              <a:t>Some illustrations</a:t>
            </a:r>
          </a:p>
        </p:txBody>
      </p:sp>
    </p:spTree>
    <p:extLst>
      <p:ext uri="{BB962C8B-B14F-4D97-AF65-F5344CB8AC3E}">
        <p14:creationId xmlns:p14="http://schemas.microsoft.com/office/powerpoint/2010/main" val="1979216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123825"/>
            <a:ext cx="4871768" cy="4800600"/>
          </a:xfrm>
        </p:spPr>
        <p:txBody>
          <a:bodyPr>
            <a:normAutofit fontScale="92500" lnSpcReduction="10000"/>
          </a:bodyPr>
          <a:lstStyle/>
          <a:p>
            <a:pPr algn="l"/>
            <a:r>
              <a:rPr lang="en-US" sz="4000" dirty="0"/>
              <a:t>Rabbi Yisrael Meir Kagan is the </a:t>
            </a:r>
            <a:r>
              <a:rPr lang="en-US" sz="4000" dirty="0" err="1"/>
              <a:t>Chafetz</a:t>
            </a:r>
            <a:r>
              <a:rPr lang="en-US" sz="4000" dirty="0"/>
              <a:t> Chaim, </a:t>
            </a:r>
          </a:p>
          <a:p>
            <a:pPr algn="l"/>
            <a:r>
              <a:rPr lang="he-IL" sz="4800" b="1" dirty="0">
                <a:latin typeface="David" panose="020E0502060401010101" pitchFamily="34" charset="-79"/>
                <a:cs typeface="David" panose="020E0502060401010101" pitchFamily="34" charset="-79"/>
              </a:rPr>
              <a:t>חָפֵץ חַיִּים</a:t>
            </a:r>
            <a:r>
              <a:rPr lang="en-US" sz="4800" dirty="0"/>
              <a:t> </a:t>
            </a:r>
            <a:r>
              <a:rPr lang="en-US" sz="4000" dirty="0"/>
              <a:t>“Desirer of Life”, Belarussian rabbi 1800’s. *</a:t>
            </a:r>
          </a:p>
          <a:p>
            <a:pPr algn="l"/>
            <a:r>
              <a:rPr lang="en-US" sz="4000" dirty="0"/>
              <a:t>He drew from this that parents have no</a:t>
            </a:r>
          </a:p>
        </p:txBody>
      </p:sp>
      <p:pic>
        <p:nvPicPr>
          <p:cNvPr id="4098" name="Picture 2">
            <a:extLst>
              <a:ext uri="{FF2B5EF4-FFF2-40B4-BE49-F238E27FC236}">
                <a16:creationId xmlns:a16="http://schemas.microsoft.com/office/drawing/2014/main" id="{91A58FA0-166C-B051-E9A8-77BBAC9EC3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0368" y="0"/>
            <a:ext cx="404363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2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right to shirk responsibility for their children, no matter how difficult their lot.</a:t>
            </a:r>
          </a:p>
          <a:p>
            <a:pPr algn="l"/>
            <a:r>
              <a:rPr lang="en-US" sz="4000" dirty="0"/>
              <a:t>Never give up.   Never give up. </a:t>
            </a:r>
          </a:p>
        </p:txBody>
      </p:sp>
    </p:spTree>
    <p:extLst>
      <p:ext uri="{BB962C8B-B14F-4D97-AF65-F5344CB8AC3E}">
        <p14:creationId xmlns:p14="http://schemas.microsoft.com/office/powerpoint/2010/main" val="1655237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6146" name="Picture 2" descr="Roy T. Bennett on Twitter: &quot;Never give in, never give in, never, never ...">
            <a:extLst>
              <a:ext uri="{FF2B5EF4-FFF2-40B4-BE49-F238E27FC236}">
                <a16:creationId xmlns:a16="http://schemas.microsoft.com/office/drawing/2014/main" id="{7A3C7DDB-0D38-7399-D9E0-1F2548EC54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575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849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2 Cor.12.5-7 </a:t>
            </a:r>
            <a:r>
              <a:rPr lang="en-US" sz="4000" dirty="0"/>
              <a:t>About myself I will not boast, except in regard to my weaknesses. For if I should want to boast, I would not be foolish—for I will speak the truth. But I refrain, so that no one may think more of me than what he sees in me or hears from me— even in the extraordinary quality of the revelations. </a:t>
            </a:r>
          </a:p>
        </p:txBody>
      </p:sp>
    </p:spTree>
    <p:extLst>
      <p:ext uri="{BB962C8B-B14F-4D97-AF65-F5344CB8AC3E}">
        <p14:creationId xmlns:p14="http://schemas.microsoft.com/office/powerpoint/2010/main" val="565020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2 Cor 12.14-15</a:t>
            </a:r>
            <a:r>
              <a:rPr lang="en-US" sz="4000" dirty="0"/>
              <a:t> Look, I am ready to come to you this third time, and I will not burden you—for I seek not your possessions, but you! For the </a:t>
            </a:r>
            <a:r>
              <a:rPr lang="en-US" sz="4000" u="sng" dirty="0">
                <a:solidFill>
                  <a:srgbClr val="FFFF99"/>
                </a:solidFill>
              </a:rPr>
              <a:t>children are not obliged to save up for the parents, but the parents for the children</a:t>
            </a:r>
            <a:r>
              <a:rPr lang="en-US" sz="4000" dirty="0"/>
              <a:t>. I will most gladly spend and be spent for your souls. If I love you more, am I to be loved less?</a:t>
            </a:r>
          </a:p>
        </p:txBody>
      </p:sp>
    </p:spTree>
    <p:extLst>
      <p:ext uri="{BB962C8B-B14F-4D97-AF65-F5344CB8AC3E}">
        <p14:creationId xmlns:p14="http://schemas.microsoft.com/office/powerpoint/2010/main" val="328816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descr="Is Your Glass Half Empty or Half Full?">
            <a:extLst>
              <a:ext uri="{FF2B5EF4-FFF2-40B4-BE49-F238E27FC236}">
                <a16:creationId xmlns:a16="http://schemas.microsoft.com/office/drawing/2014/main" id="{036B81C0-9A6D-42FF-29EA-2E01E7BA8E1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9" r="5454"/>
          <a:stretch/>
        </p:blipFill>
        <p:spPr bwMode="auto">
          <a:xfrm>
            <a:off x="4572000" y="0"/>
            <a:ext cx="37338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752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1026" name="Picture 2" descr="FATHER'S DAY &#10;SERVE ">
            <a:extLst>
              <a:ext uri="{FF2B5EF4-FFF2-40B4-BE49-F238E27FC236}">
                <a16:creationId xmlns:a16="http://schemas.microsoft.com/office/drawing/2014/main" id="{4F041616-7034-F6EF-77B2-D0AC364CD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802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Father’s Day Message Outline</a:t>
            </a:r>
          </a:p>
          <a:p>
            <a:pPr marL="512763" indent="-512763" algn="l">
              <a:buFont typeface="+mj-lt"/>
              <a:buAutoNum type="arabicPeriod"/>
            </a:pPr>
            <a:r>
              <a:rPr lang="en-US" sz="4000" dirty="0"/>
              <a:t>Complaining</a:t>
            </a:r>
          </a:p>
          <a:p>
            <a:pPr marL="512763" indent="-512763" algn="l">
              <a:buFont typeface="+mj-lt"/>
              <a:buAutoNum type="arabicPeriod"/>
            </a:pPr>
            <a:r>
              <a:rPr lang="en-US" sz="4000" dirty="0"/>
              <a:t>Fatherhood response</a:t>
            </a:r>
          </a:p>
          <a:p>
            <a:pPr marL="512763" indent="-512763" algn="l">
              <a:buFont typeface="+mj-lt"/>
              <a:buAutoNum type="arabicPeriod"/>
            </a:pPr>
            <a:r>
              <a:rPr lang="en-US" sz="4000" u="sng" dirty="0">
                <a:solidFill>
                  <a:srgbClr val="FFFF99"/>
                </a:solidFill>
              </a:rPr>
              <a:t>Some illustrations</a:t>
            </a:r>
          </a:p>
        </p:txBody>
      </p:sp>
    </p:spTree>
    <p:extLst>
      <p:ext uri="{BB962C8B-B14F-4D97-AF65-F5344CB8AC3E}">
        <p14:creationId xmlns:p14="http://schemas.microsoft.com/office/powerpoint/2010/main" val="1602717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56" y="171450"/>
            <a:ext cx="2065337" cy="4800600"/>
          </a:xfrm>
        </p:spPr>
        <p:txBody>
          <a:bodyPr>
            <a:normAutofit/>
          </a:bodyPr>
          <a:lstStyle/>
          <a:p>
            <a:pPr algn="l"/>
            <a:r>
              <a:rPr lang="en-US" dirty="0"/>
              <a:t>Ted </a:t>
            </a:r>
            <a:r>
              <a:rPr lang="en-US" dirty="0" err="1"/>
              <a:t>Gonder</a:t>
            </a:r>
            <a:r>
              <a:rPr lang="en-US" dirty="0"/>
              <a:t> — who’s the co-founder of </a:t>
            </a:r>
            <a:r>
              <a:rPr lang="en-US" sz="2000" dirty="0" err="1"/>
              <a:t>Moneythink</a:t>
            </a:r>
            <a:r>
              <a:rPr lang="en-US" dirty="0" err="1"/>
              <a:t>and</a:t>
            </a:r>
            <a:r>
              <a:rPr lang="en-US" dirty="0"/>
              <a:t> has been named on the Forbes 30 under 30 list.</a:t>
            </a:r>
          </a:p>
          <a:p>
            <a:pPr algn="l"/>
            <a:r>
              <a:rPr lang="en-US" dirty="0"/>
              <a:t>He posted a potent letter</a:t>
            </a:r>
          </a:p>
          <a:p>
            <a:pPr algn="l"/>
            <a:r>
              <a:rPr lang="en-US" dirty="0"/>
              <a:t>to his pre-fatherhood self.</a:t>
            </a:r>
          </a:p>
        </p:txBody>
      </p:sp>
      <p:pic>
        <p:nvPicPr>
          <p:cNvPr id="8194" name="Picture 2" descr="Epoch Times Photo">
            <a:extLst>
              <a:ext uri="{FF2B5EF4-FFF2-40B4-BE49-F238E27FC236}">
                <a16:creationId xmlns:a16="http://schemas.microsoft.com/office/drawing/2014/main" id="{09233856-E0DF-5BBE-629F-E29DF0F2D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937" y="0"/>
            <a:ext cx="685006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703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“Wifey carried baby IN her belly for 9 months. So you carry baby ON your belly for 9 months every chance you get.”  “Tell her she is beautiful…” “Remind her she is a superhero. She literally just moved all her organs around and gained 20 kilograms (44 pounds) to give you a child that will be a gift to you for the rest of your life.”</a:t>
            </a:r>
          </a:p>
          <a:p>
            <a:pPr algn="l"/>
            <a:endParaRPr lang="en-US" sz="4000" dirty="0"/>
          </a:p>
        </p:txBody>
      </p:sp>
    </p:spTree>
    <p:extLst>
      <p:ext uri="{BB962C8B-B14F-4D97-AF65-F5344CB8AC3E}">
        <p14:creationId xmlns:p14="http://schemas.microsoft.com/office/powerpoint/2010/main" val="4112271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“…change EVERY diaper you can. From diaper #1 onward. You will get over the grossness fast…” “…when all your wife’s friends are complaining about how absent and unsupportive their husbands are, your wife will be bragging about you.”</a:t>
            </a:r>
          </a:p>
        </p:txBody>
      </p:sp>
    </p:spTree>
    <p:extLst>
      <p:ext uri="{BB962C8B-B14F-4D97-AF65-F5344CB8AC3E}">
        <p14:creationId xmlns:p14="http://schemas.microsoft.com/office/powerpoint/2010/main" val="1822248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“Take the heat. Hormones are crazy, both pre and post birth. She won’t seem like herself every day and sometimes she will say things she wouldn’t say if she didn’t feel like she was hungover, caffeinated, and on steroids every day…”</a:t>
            </a:r>
          </a:p>
        </p:txBody>
      </p:sp>
    </p:spTree>
    <p:extLst>
      <p:ext uri="{BB962C8B-B14F-4D97-AF65-F5344CB8AC3E}">
        <p14:creationId xmlns:p14="http://schemas.microsoft.com/office/powerpoint/2010/main" val="26081598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39AB5D3-BCCE-A6C0-14C1-48FB5E723610}"/>
              </a:ext>
            </a:extLst>
          </p:cNvPr>
          <p:cNvPicPr>
            <a:picLocks noChangeAspect="1"/>
          </p:cNvPicPr>
          <p:nvPr/>
        </p:nvPicPr>
        <p:blipFill>
          <a:blip r:embed="rId3"/>
          <a:stretch>
            <a:fillRect/>
          </a:stretch>
        </p:blipFill>
        <p:spPr>
          <a:xfrm>
            <a:off x="457200" y="0"/>
            <a:ext cx="8686800" cy="5171743"/>
          </a:xfrm>
          <a:prstGeom prst="rect">
            <a:avLst/>
          </a:prstGeom>
        </p:spPr>
      </p:pic>
    </p:spTree>
    <p:extLst>
      <p:ext uri="{BB962C8B-B14F-4D97-AF65-F5344CB8AC3E}">
        <p14:creationId xmlns:p14="http://schemas.microsoft.com/office/powerpoint/2010/main" val="11827095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85000" lnSpcReduction="20000"/>
          </a:bodyPr>
          <a:lstStyle/>
          <a:p>
            <a:pPr algn="l"/>
            <a:r>
              <a:rPr lang="en-US" sz="4000" dirty="0"/>
              <a:t>“The hardest part of becoming a dad for me was how all of a sudden I went from having total control over my schedule and routines to now having to design my life around another person’s life. I became much more grounded, caring, empathetic, calm, and clearheaded after becoming a parent.”</a:t>
            </a:r>
          </a:p>
          <a:p>
            <a:pPr algn="l"/>
            <a:r>
              <a:rPr lang="en-US" sz="4000" dirty="0"/>
              <a:t>“Becoming a parent starved my ego but fed my soul,” </a:t>
            </a:r>
            <a:r>
              <a:rPr lang="en-US" sz="4000" dirty="0" err="1"/>
              <a:t>Gonder</a:t>
            </a:r>
            <a:r>
              <a:rPr lang="en-US" sz="4000" dirty="0"/>
              <a:t> added.</a:t>
            </a:r>
          </a:p>
        </p:txBody>
      </p:sp>
    </p:spTree>
    <p:extLst>
      <p:ext uri="{BB962C8B-B14F-4D97-AF65-F5344CB8AC3E}">
        <p14:creationId xmlns:p14="http://schemas.microsoft.com/office/powerpoint/2010/main" val="1633983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22504"/>
            <a:ext cx="8686800" cy="4800600"/>
          </a:xfrm>
        </p:spPr>
        <p:txBody>
          <a:bodyPr>
            <a:normAutofit/>
          </a:bodyPr>
          <a:lstStyle/>
          <a:p>
            <a:pPr algn="l"/>
            <a:r>
              <a:rPr lang="en-US" sz="4000" dirty="0"/>
              <a:t> </a:t>
            </a:r>
          </a:p>
        </p:txBody>
      </p:sp>
      <p:pic>
        <p:nvPicPr>
          <p:cNvPr id="9218" name="Picture 2" descr="Epoch Times Photo">
            <a:extLst>
              <a:ext uri="{FF2B5EF4-FFF2-40B4-BE49-F238E27FC236}">
                <a16:creationId xmlns:a16="http://schemas.microsoft.com/office/drawing/2014/main" id="{78290902-B0E3-B986-D256-A0740D40BC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2954"/>
            <a:ext cx="41148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poch Times Photo">
            <a:extLst>
              <a:ext uri="{FF2B5EF4-FFF2-40B4-BE49-F238E27FC236}">
                <a16:creationId xmlns:a16="http://schemas.microsoft.com/office/drawing/2014/main" id="{9D9E75F5-369B-4489-2268-8B74D32EF2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0"/>
          <a:stretch/>
        </p:blipFill>
        <p:spPr bwMode="auto">
          <a:xfrm>
            <a:off x="0" y="-12954"/>
            <a:ext cx="51054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55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Advising young couples before they embark on their journey to parenthood, </a:t>
            </a:r>
            <a:r>
              <a:rPr lang="en-US" sz="4000" dirty="0" err="1"/>
              <a:t>Gonder</a:t>
            </a:r>
            <a:r>
              <a:rPr lang="en-US" sz="4000" dirty="0"/>
              <a:t> says, “It’s time to graduate from boy psychology to man psychology.” He believes that it is wise to build a fitness habit to prepare oneself for all of the carrying, </a:t>
            </a:r>
          </a:p>
        </p:txBody>
      </p:sp>
    </p:spTree>
    <p:extLst>
      <p:ext uri="{BB962C8B-B14F-4D97-AF65-F5344CB8AC3E}">
        <p14:creationId xmlns:p14="http://schemas.microsoft.com/office/powerpoint/2010/main" val="400851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descr="Is Your Glass Half Empty or Half Full?">
            <a:extLst>
              <a:ext uri="{FF2B5EF4-FFF2-40B4-BE49-F238E27FC236}">
                <a16:creationId xmlns:a16="http://schemas.microsoft.com/office/drawing/2014/main" id="{036B81C0-9A6D-42FF-29EA-2E01E7BA8E1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413" y="0"/>
            <a:ext cx="83835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4312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twisting, crawling, sleeping in odd positions, and being on the feet more than one is used to, apart from planning “a couple’s retreat with your wife to create a ‘family vision’ and turn it into a manifesto.”</a:t>
            </a:r>
          </a:p>
        </p:txBody>
      </p:sp>
    </p:spTree>
    <p:extLst>
      <p:ext uri="{BB962C8B-B14F-4D97-AF65-F5344CB8AC3E}">
        <p14:creationId xmlns:p14="http://schemas.microsoft.com/office/powerpoint/2010/main" val="3995036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And last but not the least, he says, remember to “remind your loving wife how beautiful she is, and that she’s enough!”</a:t>
            </a:r>
          </a:p>
        </p:txBody>
      </p:sp>
    </p:spTree>
    <p:extLst>
      <p:ext uri="{BB962C8B-B14F-4D97-AF65-F5344CB8AC3E}">
        <p14:creationId xmlns:p14="http://schemas.microsoft.com/office/powerpoint/2010/main" val="41679976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We call God "our Father," and it's no coincidence. The way He loves, protects and provides for us is the same role He has graciously given us—the role of loving, protecting and providing for those we love.</a:t>
            </a:r>
          </a:p>
        </p:txBody>
      </p:sp>
    </p:spTree>
    <p:extLst>
      <p:ext uri="{BB962C8B-B14F-4D97-AF65-F5344CB8AC3E}">
        <p14:creationId xmlns:p14="http://schemas.microsoft.com/office/powerpoint/2010/main" val="2103213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With God as our example, we will find new ways to be the dads our families need. We must be willing to be vessels of God's love, a patient and sacrificial love. Be willing to look beyond the four walls of your own home and reach those in our communities who desperately need a father.</a:t>
            </a:r>
          </a:p>
        </p:txBody>
      </p:sp>
    </p:spTree>
    <p:extLst>
      <p:ext uri="{BB962C8B-B14F-4D97-AF65-F5344CB8AC3E}">
        <p14:creationId xmlns:p14="http://schemas.microsoft.com/office/powerpoint/2010/main" val="30185621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42" name="Picture 2">
            <a:extLst>
              <a:ext uri="{FF2B5EF4-FFF2-40B4-BE49-F238E27FC236}">
                <a16:creationId xmlns:a16="http://schemas.microsoft.com/office/drawing/2014/main" id="{0F6AF319-5770-B639-A4C4-03FB0FB4E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16" y="0"/>
            <a:ext cx="9106684" cy="5010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59225A9-C8D3-52AF-071C-A001618D19B4}"/>
              </a:ext>
            </a:extLst>
          </p:cNvPr>
          <p:cNvSpPr txBox="1"/>
          <p:nvPr/>
        </p:nvSpPr>
        <p:spPr>
          <a:xfrm>
            <a:off x="37316" y="209550"/>
            <a:ext cx="9069368" cy="5016758"/>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Gay Pride events began with a </a:t>
            </a:r>
            <a:r>
              <a:rPr lang="en-US" u="sng" dirty="0">
                <a:effectLst>
                  <a:outerShdw blurRad="38100" dist="38100" dir="2700000" algn="tl">
                    <a:srgbClr val="000000">
                      <a:alpha val="43137"/>
                    </a:srgbClr>
                  </a:outerShdw>
                </a:effectLst>
              </a:rPr>
              <a:t>day</a:t>
            </a:r>
            <a:r>
              <a:rPr lang="en-US" dirty="0">
                <a:effectLst>
                  <a:outerShdw blurRad="38100" dist="38100" dir="2700000" algn="tl">
                    <a:srgbClr val="000000">
                      <a:alpha val="43137"/>
                    </a:srgbClr>
                  </a:outerShdw>
                </a:effectLst>
              </a:rPr>
              <a:t> then a </a:t>
            </a:r>
            <a:r>
              <a:rPr lang="en-US" u="sng" dirty="0">
                <a:effectLst>
                  <a:outerShdw blurRad="38100" dist="38100" dir="2700000" algn="tl">
                    <a:srgbClr val="000000">
                      <a:alpha val="43137"/>
                    </a:srgbClr>
                  </a:outerShdw>
                </a:effectLst>
              </a:rPr>
              <a:t>weekend</a:t>
            </a:r>
            <a:r>
              <a:rPr lang="en-US" dirty="0">
                <a:effectLst>
                  <a:outerShdw blurRad="38100" dist="38100" dir="2700000" algn="tl">
                    <a:srgbClr val="000000">
                      <a:alpha val="43137"/>
                    </a:srgbClr>
                  </a:outerShdw>
                </a:effectLst>
              </a:rPr>
              <a:t> then a </a:t>
            </a:r>
            <a:r>
              <a:rPr lang="en-US" u="sng" dirty="0">
                <a:effectLst>
                  <a:outerShdw blurRad="38100" dist="38100" dir="2700000" algn="tl">
                    <a:srgbClr val="000000">
                      <a:alpha val="43137"/>
                    </a:srgbClr>
                  </a:outerShdw>
                </a:effectLst>
              </a:rPr>
              <a:t>week</a:t>
            </a:r>
            <a:r>
              <a:rPr lang="en-US" dirty="0">
                <a:effectLst>
                  <a:outerShdw blurRad="38100" dist="38100" dir="2700000" algn="tl">
                    <a:srgbClr val="000000">
                      <a:alpha val="43137"/>
                    </a:srgbClr>
                  </a:outerShdw>
                </a:effectLst>
              </a:rPr>
              <a:t> and then Obama with his</a:t>
            </a:r>
          </a:p>
          <a:p>
            <a:pPr algn="l"/>
            <a:r>
              <a:rPr lang="en-US" dirty="0">
                <a:effectLst>
                  <a:outerShdw blurRad="38100" dist="38100" dir="2700000" algn="tl">
                    <a:srgbClr val="000000">
                      <a:alpha val="43137"/>
                    </a:srgbClr>
                  </a:outerShdw>
                </a:effectLst>
              </a:rPr>
              <a:t> "fundamental transformation of America" made his proclamation establishing June as "Lesbian, Gay, Bisexual and Transgender Pride Month."</a:t>
            </a:r>
          </a:p>
        </p:txBody>
      </p:sp>
    </p:spTree>
    <p:extLst>
      <p:ext uri="{BB962C8B-B14F-4D97-AF65-F5344CB8AC3E}">
        <p14:creationId xmlns:p14="http://schemas.microsoft.com/office/powerpoint/2010/main" val="30483306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As Father's Day approaches, remember that multitudes drift into the LGBTQ lifestyle because of fatherlessness and neglect or abuse from a dad. Those ensnared in this lifestyle represent a major mission field</a:t>
            </a:r>
          </a:p>
        </p:txBody>
      </p:sp>
    </p:spTree>
    <p:extLst>
      <p:ext uri="{BB962C8B-B14F-4D97-AF65-F5344CB8AC3E}">
        <p14:creationId xmlns:p14="http://schemas.microsoft.com/office/powerpoint/2010/main" val="1388114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of hurting people searching and desperate for relationship with the living God. A woman in our former Atlanta congregation lived as a lesbian for 42 years until she heard the gospel; now she reaches out to multitudes.</a:t>
            </a:r>
          </a:p>
        </p:txBody>
      </p:sp>
    </p:spTree>
    <p:extLst>
      <p:ext uri="{BB962C8B-B14F-4D97-AF65-F5344CB8AC3E}">
        <p14:creationId xmlns:p14="http://schemas.microsoft.com/office/powerpoint/2010/main" val="8591340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There are five mitzvot or commandments that address a father’s obligation toward his sons specifically. According to the Talmud </a:t>
            </a:r>
            <a:r>
              <a:rPr lang="en-US" sz="4000" baseline="30000" dirty="0"/>
              <a:t>(in Kiddushin 1)</a:t>
            </a:r>
            <a:r>
              <a:rPr lang="en-US" sz="4000" dirty="0"/>
              <a:t>: “A father is obligated with regard to his [Jewish] son to circumcise him, </a:t>
            </a:r>
            <a:endParaRPr lang="en-US" sz="4800" dirty="0"/>
          </a:p>
        </p:txBody>
      </p:sp>
    </p:spTree>
    <p:extLst>
      <p:ext uri="{BB962C8B-B14F-4D97-AF65-F5344CB8AC3E}">
        <p14:creationId xmlns:p14="http://schemas.microsoft.com/office/powerpoint/2010/main" val="3543113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and to redeem him if he is a firstborn son, and to teach him Torah, and to marry him to a woman, and to teach him a trade. And some say: A father is also obligated to teach his son to swim.” </a:t>
            </a:r>
            <a:endParaRPr lang="en-US" sz="4800" dirty="0"/>
          </a:p>
        </p:txBody>
      </p:sp>
    </p:spTree>
    <p:extLst>
      <p:ext uri="{BB962C8B-B14F-4D97-AF65-F5344CB8AC3E}">
        <p14:creationId xmlns:p14="http://schemas.microsoft.com/office/powerpoint/2010/main" val="3058651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a:t> </a:t>
            </a:r>
            <a:endParaRPr lang="en-US" sz="4000" dirty="0"/>
          </a:p>
        </p:txBody>
      </p:sp>
      <p:pic>
        <p:nvPicPr>
          <p:cNvPr id="3" name="Picture 2">
            <a:extLst>
              <a:ext uri="{FF2B5EF4-FFF2-40B4-BE49-F238E27FC236}">
                <a16:creationId xmlns:a16="http://schemas.microsoft.com/office/drawing/2014/main" id="{0CEDA073-467B-6339-469C-2EAEA5B75E15}"/>
              </a:ext>
            </a:extLst>
          </p:cNvPr>
          <p:cNvPicPr>
            <a:picLocks noChangeAspect="1"/>
          </p:cNvPicPr>
          <p:nvPr/>
        </p:nvPicPr>
        <p:blipFill>
          <a:blip r:embed="rId3"/>
          <a:stretch>
            <a:fillRect/>
          </a:stretch>
        </p:blipFill>
        <p:spPr>
          <a:xfrm>
            <a:off x="2011993" y="0"/>
            <a:ext cx="5120014" cy="5143500"/>
          </a:xfrm>
          <a:prstGeom prst="rect">
            <a:avLst/>
          </a:prstGeom>
        </p:spPr>
      </p:pic>
    </p:spTree>
    <p:extLst>
      <p:ext uri="{BB962C8B-B14F-4D97-AF65-F5344CB8AC3E}">
        <p14:creationId xmlns:p14="http://schemas.microsoft.com/office/powerpoint/2010/main" val="3819804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2050" name="Picture 2" descr="Is Your Glass Half Empty or Half Full &amp; Who Are You Spending Time With ...">
            <a:extLst>
              <a:ext uri="{FF2B5EF4-FFF2-40B4-BE49-F238E27FC236}">
                <a16:creationId xmlns:a16="http://schemas.microsoft.com/office/drawing/2014/main" id="{9B001973-4E1D-D88C-3DE4-C11F00ABD2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0"/>
            <a:ext cx="64881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28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The Torah’s first dialogue between a father and son occurs in Genesis 22, between Abraham and Isaac. Isaac cries out, “Where are you, my father?” and Abraham replies, “Here I am.” Many rabbis and Jewish thinkers have gathered from that verse that the most important thing a father can be is </a:t>
            </a:r>
            <a:r>
              <a:rPr lang="en-US" sz="4000" u="sng" dirty="0">
                <a:solidFill>
                  <a:srgbClr val="FFFF99"/>
                </a:solidFill>
              </a:rPr>
              <a:t>present</a:t>
            </a:r>
            <a:r>
              <a:rPr lang="en-US" sz="4000" dirty="0"/>
              <a:t>. </a:t>
            </a:r>
            <a:endParaRPr lang="en-US" sz="4800" dirty="0"/>
          </a:p>
        </p:txBody>
      </p:sp>
    </p:spTree>
    <p:extLst>
      <p:ext uri="{BB962C8B-B14F-4D97-AF65-F5344CB8AC3E}">
        <p14:creationId xmlns:p14="http://schemas.microsoft.com/office/powerpoint/2010/main" val="24951306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7170" name="Picture 2">
            <a:extLst>
              <a:ext uri="{FF2B5EF4-FFF2-40B4-BE49-F238E27FC236}">
                <a16:creationId xmlns:a16="http://schemas.microsoft.com/office/drawing/2014/main" id="{C84F29F2-B5E9-56ED-FCC4-EB2CDAECB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0"/>
            <a:ext cx="6134100" cy="51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0052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1026" name="Picture 2" descr="FATHER'S DAY &#10;SERVE ">
            <a:extLst>
              <a:ext uri="{FF2B5EF4-FFF2-40B4-BE49-F238E27FC236}">
                <a16:creationId xmlns:a16="http://schemas.microsoft.com/office/drawing/2014/main" id="{4F041616-7034-F6EF-77B2-D0AC364CD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582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Father’s Day Message Outline</a:t>
            </a:r>
          </a:p>
          <a:p>
            <a:pPr marL="512763" indent="-512763" algn="l">
              <a:buFont typeface="+mj-lt"/>
              <a:buAutoNum type="arabicPeriod"/>
            </a:pPr>
            <a:r>
              <a:rPr lang="en-US" sz="4000" dirty="0"/>
              <a:t>Complaining</a:t>
            </a:r>
          </a:p>
          <a:p>
            <a:pPr marL="512763" indent="-512763" algn="l">
              <a:buFont typeface="+mj-lt"/>
              <a:buAutoNum type="arabicPeriod"/>
            </a:pPr>
            <a:r>
              <a:rPr lang="en-US" sz="4000" dirty="0"/>
              <a:t>Fatherhood response</a:t>
            </a:r>
          </a:p>
          <a:p>
            <a:pPr marL="512763" indent="-512763" algn="l">
              <a:buFont typeface="+mj-lt"/>
              <a:buAutoNum type="arabicPeriod"/>
            </a:pPr>
            <a:r>
              <a:rPr lang="en-US" sz="4000" dirty="0"/>
              <a:t>Some illustrations</a:t>
            </a:r>
          </a:p>
        </p:txBody>
      </p:sp>
    </p:spTree>
    <p:extLst>
      <p:ext uri="{BB962C8B-B14F-4D97-AF65-F5344CB8AC3E}">
        <p14:creationId xmlns:p14="http://schemas.microsoft.com/office/powerpoint/2010/main" val="625622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1820741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Father’s Day Message Outline</a:t>
            </a:r>
          </a:p>
          <a:p>
            <a:pPr marL="512763" indent="-512763" algn="l">
              <a:buFont typeface="+mj-lt"/>
              <a:buAutoNum type="arabicPeriod"/>
            </a:pPr>
            <a:r>
              <a:rPr lang="en-US" sz="4000" dirty="0"/>
              <a:t>Complaining</a:t>
            </a:r>
          </a:p>
          <a:p>
            <a:pPr marL="512763" indent="-512763" algn="l">
              <a:buFont typeface="+mj-lt"/>
              <a:buAutoNum type="arabicPeriod"/>
            </a:pPr>
            <a:r>
              <a:rPr lang="en-US" sz="4000" dirty="0"/>
              <a:t>Fatherhood response</a:t>
            </a:r>
          </a:p>
          <a:p>
            <a:pPr marL="512763" indent="-512763" algn="l">
              <a:buFont typeface="+mj-lt"/>
              <a:buAutoNum type="arabicPeriod"/>
            </a:pPr>
            <a:r>
              <a:rPr lang="en-US" sz="4000" dirty="0"/>
              <a:t>Some illustrations</a:t>
            </a:r>
          </a:p>
        </p:txBody>
      </p:sp>
    </p:spTree>
    <p:extLst>
      <p:ext uri="{BB962C8B-B14F-4D97-AF65-F5344CB8AC3E}">
        <p14:creationId xmlns:p14="http://schemas.microsoft.com/office/powerpoint/2010/main" val="8086187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3058784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311011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5481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114300" y="114300"/>
            <a:ext cx="8686800" cy="4914900"/>
          </a:xfrm>
        </p:spPr>
        <p:txBody>
          <a:bodyPr/>
          <a:lstStyle/>
          <a:p>
            <a:pPr lvl="0" algn="r"/>
            <a:endParaRPr lang="en-US" altLang="en-US" sz="4050" dirty="0">
              <a:solidFill>
                <a:srgbClr val="FFFFFF"/>
              </a:solidFill>
              <a:cs typeface="David" panose="020E0502060401010101" pitchFamily="34" charset="-79"/>
            </a:endParaRPr>
          </a:p>
          <a:p>
            <a:pPr lvl="0" algn="r"/>
            <a:endParaRPr lang="en-US" altLang="en-US" sz="3600" dirty="0">
              <a:solidFill>
                <a:srgbClr val="FFFFFF"/>
              </a:solidFill>
              <a:cs typeface="David" panose="020E0502060401010101" pitchFamily="34" charset="-79"/>
            </a:endParaRPr>
          </a:p>
          <a:p>
            <a:pPr algn="r" rtl="1"/>
            <a:r>
              <a:rPr lang="he-IL" sz="6000" b="1" dirty="0">
                <a:latin typeface="David" panose="020E0502060401010101" pitchFamily="34" charset="-79"/>
                <a:cs typeface="David" panose="020E0502060401010101" pitchFamily="34" charset="-79"/>
              </a:rPr>
              <a:t>במדבר</a:t>
            </a:r>
            <a:r>
              <a:rPr lang="en-US" altLang="en-US" sz="3600" dirty="0">
                <a:solidFill>
                  <a:srgbClr val="FFFFFF"/>
                </a:solidFill>
                <a:cs typeface="David" panose="020E0502060401010101" pitchFamily="34" charset="-79"/>
              </a:rPr>
              <a:t>B’midbar</a:t>
            </a:r>
            <a:r>
              <a:rPr lang="en-US" altLang="en-US" sz="6600" b="1" dirty="0">
                <a:solidFill>
                  <a:srgbClr val="FFFFFF"/>
                </a:solidFill>
                <a:latin typeface="David" panose="020E0502060401010101" pitchFamily="34" charset="-79"/>
                <a:cs typeface="David" panose="020E0502060401010101" pitchFamily="34" charset="-79"/>
              </a:rPr>
              <a:t> </a:t>
            </a:r>
            <a:endParaRPr lang="en-US" dirty="0"/>
          </a:p>
          <a:p>
            <a:pPr lvl="0" algn="r"/>
            <a:r>
              <a:rPr lang="en-US" altLang="en-US" dirty="0">
                <a:solidFill>
                  <a:srgbClr val="FFFFFF"/>
                </a:solidFill>
                <a:cs typeface="David" panose="020E0502060401010101" pitchFamily="34" charset="-79"/>
              </a:rPr>
              <a:t>(Numbers) 11:1-3</a:t>
            </a:r>
          </a:p>
          <a:p>
            <a:pPr marL="0" indent="0" algn="r"/>
            <a:r>
              <a:rPr lang="en-US" altLang="en-US" sz="2700" i="1" dirty="0">
                <a:solidFill>
                  <a:srgbClr val="FFFFFF"/>
                </a:solidFill>
                <a:cs typeface="David" panose="020E0502060401010101" pitchFamily="34" charset="-79"/>
              </a:rPr>
              <a:t>(from) </a:t>
            </a:r>
            <a:r>
              <a:rPr lang="en-US" sz="2700" i="1" dirty="0">
                <a:ea typeface="Times New Roman" panose="02020603050405020304" pitchFamily="18" charset="0"/>
              </a:rPr>
              <a:t>Beha’alotcha</a:t>
            </a:r>
            <a:r>
              <a:rPr lang="en-US" altLang="en-US" sz="2700" i="1" dirty="0">
                <a:solidFill>
                  <a:srgbClr val="FFFFFF"/>
                </a:solidFill>
                <a:cs typeface="David" panose="020E0502060401010101" pitchFamily="34" charset="-79"/>
              </a:rPr>
              <a:t> / when you set up  </a:t>
            </a:r>
            <a:r>
              <a:rPr lang="he-IL" sz="4050" b="1" dirty="0">
                <a:latin typeface="David" panose="020E0502060401010101" pitchFamily="34" charset="-79"/>
                <a:cs typeface="David" panose="020E0502060401010101" pitchFamily="34" charset="-79"/>
              </a:rPr>
              <a:t>בְּהַעֲלֹתְך</a:t>
            </a:r>
            <a:r>
              <a:rPr lang="he-IL" sz="1050" b="1" dirty="0"/>
              <a:t>ָ</a:t>
            </a:r>
          </a:p>
          <a:p>
            <a:pPr marL="0" indent="0" algn="r"/>
            <a:r>
              <a:rPr lang="en-US" sz="4500" b="1" dirty="0">
                <a:latin typeface="David" panose="020E0502060401010101" pitchFamily="34" charset="-79"/>
                <a:cs typeface="David" panose="020E0502060401010101" pitchFamily="34" charset="-79"/>
              </a:rPr>
              <a:t>  </a:t>
            </a:r>
            <a:r>
              <a:rPr lang="en-US" sz="2700" i="1" dirty="0">
                <a:latin typeface="+mj-lt"/>
                <a:cs typeface="David" panose="020E0502060401010101" pitchFamily="34" charset="-79"/>
              </a:rPr>
              <a:t>   </a:t>
            </a:r>
          </a:p>
          <a:p>
            <a:pPr marL="0" indent="0" algn="r"/>
            <a:r>
              <a:rPr lang="en-US" altLang="en-US" sz="2700" i="1" dirty="0">
                <a:solidFill>
                  <a:srgbClr val="FFFFFF"/>
                </a:solidFill>
                <a:latin typeface="+mj-lt"/>
                <a:cs typeface="David" panose="020E0502060401010101" pitchFamily="34" charset="-79"/>
              </a:rPr>
              <a:t> </a:t>
            </a:r>
          </a:p>
          <a:p>
            <a:pPr marL="0" indent="0" algn="r"/>
            <a:endParaRPr lang="en-US" sz="45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69666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1026" name="Picture 2" descr="FATHER'S DAY &#10;SERVE ">
            <a:extLst>
              <a:ext uri="{FF2B5EF4-FFF2-40B4-BE49-F238E27FC236}">
                <a16:creationId xmlns:a16="http://schemas.microsoft.com/office/drawing/2014/main" id="{4F041616-7034-F6EF-77B2-D0AC364CD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17408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7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179160</TotalTime>
  <Words>4427</Words>
  <Application>Microsoft Office PowerPoint</Application>
  <PresentationFormat>On-screen Show (16:9)</PresentationFormat>
  <Paragraphs>409</Paragraphs>
  <Slides>67</Slides>
  <Notes>67</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67</vt:i4>
      </vt:variant>
    </vt:vector>
  </HeadingPairs>
  <TitlesOfParts>
    <vt:vector size="79" baseType="lpstr">
      <vt:lpstr>Arial</vt:lpstr>
      <vt:lpstr>Arial Rounded MT Bold</vt:lpstr>
      <vt:lpstr>Assistant</vt:lpstr>
      <vt:lpstr>Calibri</vt:lpstr>
      <vt:lpstr>Calibri Light</vt:lpstr>
      <vt:lpstr>David</vt:lpstr>
      <vt:lpstr>Noto Sans</vt:lpstr>
      <vt:lpstr>Roboto</vt:lpstr>
      <vt:lpstr>1_Default Design</vt:lpstr>
      <vt:lpstr>Office Theme</vt:lpstr>
      <vt:lpstr>27_Default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B’midbar (Numbers) 11:1</vt:lpstr>
      <vt:lpstr>B’midbar (Numbers) 11:1</vt:lpstr>
      <vt:lpstr>PowerPoint Presentation</vt:lpstr>
      <vt:lpstr>PowerPoint Presentation</vt:lpstr>
      <vt:lpstr>PowerPoint Presentation</vt:lpstr>
      <vt:lpstr>PowerPoint Presentation</vt:lpstr>
      <vt:lpstr>B’midbar (Numbers) 11:2</vt:lpstr>
      <vt:lpstr>B’midbar (Numbers) 11:3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4596</cp:revision>
  <dcterms:created xsi:type="dcterms:W3CDTF">2006-04-21T19:34:43Z</dcterms:created>
  <dcterms:modified xsi:type="dcterms:W3CDTF">2022-06-18T13:56:34Z</dcterms:modified>
</cp:coreProperties>
</file>