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836" r:id="rId2"/>
  </p:sldMasterIdLst>
  <p:notesMasterIdLst>
    <p:notesMasterId r:id="rId92"/>
  </p:notesMasterIdLst>
  <p:handoutMasterIdLst>
    <p:handoutMasterId r:id="rId93"/>
  </p:handoutMasterIdLst>
  <p:sldIdLst>
    <p:sldId id="64141" r:id="rId3"/>
    <p:sldId id="64140" r:id="rId4"/>
    <p:sldId id="64152" r:id="rId5"/>
    <p:sldId id="64153" r:id="rId6"/>
    <p:sldId id="64165" r:id="rId7"/>
    <p:sldId id="64163" r:id="rId8"/>
    <p:sldId id="64162" r:id="rId9"/>
    <p:sldId id="64161" r:id="rId10"/>
    <p:sldId id="64160" r:id="rId11"/>
    <p:sldId id="64166" r:id="rId12"/>
    <p:sldId id="64174" r:id="rId13"/>
    <p:sldId id="64164" r:id="rId14"/>
    <p:sldId id="64227" r:id="rId15"/>
    <p:sldId id="64228" r:id="rId16"/>
    <p:sldId id="64159" r:id="rId17"/>
    <p:sldId id="64172" r:id="rId18"/>
    <p:sldId id="64150" r:id="rId19"/>
    <p:sldId id="64171" r:id="rId20"/>
    <p:sldId id="64173" r:id="rId21"/>
    <p:sldId id="64170" r:id="rId22"/>
    <p:sldId id="64169" r:id="rId23"/>
    <p:sldId id="64167" r:id="rId24"/>
    <p:sldId id="64168" r:id="rId25"/>
    <p:sldId id="64175" r:id="rId26"/>
    <p:sldId id="64229" r:id="rId27"/>
    <p:sldId id="64230" r:id="rId28"/>
    <p:sldId id="64142" r:id="rId29"/>
    <p:sldId id="64143" r:id="rId30"/>
    <p:sldId id="64144" r:id="rId31"/>
    <p:sldId id="64145" r:id="rId32"/>
    <p:sldId id="64157" r:id="rId33"/>
    <p:sldId id="64146" r:id="rId34"/>
    <p:sldId id="64148" r:id="rId35"/>
    <p:sldId id="64147" r:id="rId36"/>
    <p:sldId id="64149" r:id="rId37"/>
    <p:sldId id="64158" r:id="rId38"/>
    <p:sldId id="64176" r:id="rId39"/>
    <p:sldId id="64233" r:id="rId40"/>
    <p:sldId id="64151" r:id="rId41"/>
    <p:sldId id="64200" r:id="rId42"/>
    <p:sldId id="64183" r:id="rId43"/>
    <p:sldId id="64192" r:id="rId44"/>
    <p:sldId id="64198" r:id="rId45"/>
    <p:sldId id="64197" r:id="rId46"/>
    <p:sldId id="64182" r:id="rId47"/>
    <p:sldId id="64190" r:id="rId48"/>
    <p:sldId id="64186" r:id="rId49"/>
    <p:sldId id="64187" r:id="rId50"/>
    <p:sldId id="64189" r:id="rId51"/>
    <p:sldId id="64188" r:id="rId52"/>
    <p:sldId id="64184" r:id="rId53"/>
    <p:sldId id="64177" r:id="rId54"/>
    <p:sldId id="64180" r:id="rId55"/>
    <p:sldId id="64181" r:id="rId56"/>
    <p:sldId id="64178" r:id="rId57"/>
    <p:sldId id="64179" r:id="rId58"/>
    <p:sldId id="64231" r:id="rId59"/>
    <p:sldId id="64232" r:id="rId60"/>
    <p:sldId id="64193" r:id="rId61"/>
    <p:sldId id="64194" r:id="rId62"/>
    <p:sldId id="64199" r:id="rId63"/>
    <p:sldId id="64195" r:id="rId64"/>
    <p:sldId id="64201" r:id="rId65"/>
    <p:sldId id="64203" r:id="rId66"/>
    <p:sldId id="64202" r:id="rId67"/>
    <p:sldId id="64204" r:id="rId68"/>
    <p:sldId id="64205" r:id="rId69"/>
    <p:sldId id="64206" r:id="rId70"/>
    <p:sldId id="64196" r:id="rId71"/>
    <p:sldId id="64207" r:id="rId72"/>
    <p:sldId id="64208" r:id="rId73"/>
    <p:sldId id="257" r:id="rId74"/>
    <p:sldId id="264" r:id="rId75"/>
    <p:sldId id="64218" r:id="rId76"/>
    <p:sldId id="64221" r:id="rId77"/>
    <p:sldId id="64222" r:id="rId78"/>
    <p:sldId id="64226" r:id="rId79"/>
    <p:sldId id="64225" r:id="rId80"/>
    <p:sldId id="64223" r:id="rId81"/>
    <p:sldId id="64224" r:id="rId82"/>
    <p:sldId id="64234" r:id="rId83"/>
    <p:sldId id="263" r:id="rId84"/>
    <p:sldId id="270" r:id="rId85"/>
    <p:sldId id="269" r:id="rId86"/>
    <p:sldId id="267" r:id="rId87"/>
    <p:sldId id="268" r:id="rId88"/>
    <p:sldId id="265" r:id="rId89"/>
    <p:sldId id="64210" r:id="rId90"/>
    <p:sldId id="64212" r:id="rId91"/>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66"/>
    <a:srgbClr val="9A6766"/>
    <a:srgbClr val="AA6E56"/>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86118" autoAdjust="0"/>
  </p:normalViewPr>
  <p:slideViewPr>
    <p:cSldViewPr>
      <p:cViewPr varScale="1">
        <p:scale>
          <a:sx n="105" d="100"/>
          <a:sy n="105" d="100"/>
        </p:scale>
        <p:origin x="120" y="396"/>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22182"/>
    </p:cViewPr>
  </p:sorterViewPr>
  <p:notesViewPr>
    <p:cSldViewPr>
      <p:cViewPr varScale="1">
        <p:scale>
          <a:sx n="83" d="100"/>
          <a:sy n="83" d="100"/>
        </p:scale>
        <p:origin x="193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handoutMaster" Target="handoutMasters/handoutMaster1.xml"/><Relationship Id="rId9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17th Tammuz Fast Day, Today</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July 16, 2022 5782</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17th Tammuz Fast Day, Today</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July 16, 2022 5782</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a:t>
            </a:fld>
            <a:endParaRPr lang="en-US" altLang="en-US"/>
          </a:p>
        </p:txBody>
      </p:sp>
    </p:spTree>
    <p:extLst>
      <p:ext uri="{BB962C8B-B14F-4D97-AF65-F5344CB8AC3E}">
        <p14:creationId xmlns:p14="http://schemas.microsoft.com/office/powerpoint/2010/main" val="2687513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High point of the Conference!</a:t>
            </a:r>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a:t>
            </a:fld>
            <a:endParaRPr lang="en-US" altLang="en-US"/>
          </a:p>
        </p:txBody>
      </p:sp>
    </p:spTree>
    <p:extLst>
      <p:ext uri="{BB962C8B-B14F-4D97-AF65-F5344CB8AC3E}">
        <p14:creationId xmlns:p14="http://schemas.microsoft.com/office/powerpoint/2010/main" val="3868058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11</a:t>
            </a:fld>
            <a:endParaRPr lang="en-US" altLang="en-US"/>
          </a:p>
        </p:txBody>
      </p:sp>
    </p:spTree>
    <p:extLst>
      <p:ext uri="{BB962C8B-B14F-4D97-AF65-F5344CB8AC3E}">
        <p14:creationId xmlns:p14="http://schemas.microsoft.com/office/powerpoint/2010/main" val="559851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https://www.chabad.org/library/article_cdo/aid/5571741/jewish/11-Facts-About-the-17-Tammuz-Fast-Day.htm#utm_medium=email&amp;utm_source=1_chabad.org_magazine_en&amp;utm_campaign=en&amp;utm_content=content</a:t>
            </a:r>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12</a:t>
            </a:fld>
            <a:endParaRPr lang="en-US" altLang="en-US"/>
          </a:p>
        </p:txBody>
      </p:sp>
    </p:spTree>
    <p:extLst>
      <p:ext uri="{BB962C8B-B14F-4D97-AF65-F5344CB8AC3E}">
        <p14:creationId xmlns:p14="http://schemas.microsoft.com/office/powerpoint/2010/main" val="2923533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13</a:t>
            </a:fld>
            <a:endParaRPr lang="en-US" altLang="en-US"/>
          </a:p>
        </p:txBody>
      </p:sp>
    </p:spTree>
    <p:extLst>
      <p:ext uri="{BB962C8B-B14F-4D97-AF65-F5344CB8AC3E}">
        <p14:creationId xmlns:p14="http://schemas.microsoft.com/office/powerpoint/2010/main" val="2899069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14</a:t>
            </a:fld>
            <a:endParaRPr lang="en-US" altLang="en-US"/>
          </a:p>
        </p:txBody>
      </p:sp>
    </p:spTree>
    <p:extLst>
      <p:ext uri="{BB962C8B-B14F-4D97-AF65-F5344CB8AC3E}">
        <p14:creationId xmlns:p14="http://schemas.microsoft.com/office/powerpoint/2010/main" val="905647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https://www.jewishvirtuallibrary.org/fasting-and-fast-days</a:t>
            </a:r>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15</a:t>
            </a:fld>
            <a:endParaRPr lang="en-US" altLang="en-US"/>
          </a:p>
        </p:txBody>
      </p:sp>
    </p:spTree>
    <p:extLst>
      <p:ext uri="{BB962C8B-B14F-4D97-AF65-F5344CB8AC3E}">
        <p14:creationId xmlns:p14="http://schemas.microsoft.com/office/powerpoint/2010/main" val="791622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https://www.jewishvirtuallibrary.org/fasting-and-fast-days</a:t>
            </a:r>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16</a:t>
            </a:fld>
            <a:endParaRPr lang="en-US" altLang="en-US"/>
          </a:p>
        </p:txBody>
      </p:sp>
    </p:spTree>
    <p:extLst>
      <p:ext uri="{BB962C8B-B14F-4D97-AF65-F5344CB8AC3E}">
        <p14:creationId xmlns:p14="http://schemas.microsoft.com/office/powerpoint/2010/main" val="101897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https://www.jewishvirtuallibrary.org/fasting-and-fast-days</a:t>
            </a:r>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17</a:t>
            </a:fld>
            <a:endParaRPr lang="en-US" altLang="en-US"/>
          </a:p>
        </p:txBody>
      </p:sp>
    </p:spTree>
    <p:extLst>
      <p:ext uri="{BB962C8B-B14F-4D97-AF65-F5344CB8AC3E}">
        <p14:creationId xmlns:p14="http://schemas.microsoft.com/office/powerpoint/2010/main" val="4291717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https://www.jewishvirtuallibrary.org/fasting-and-fast-days</a:t>
            </a:r>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18</a:t>
            </a:fld>
            <a:endParaRPr lang="en-US" altLang="en-US"/>
          </a:p>
        </p:txBody>
      </p:sp>
    </p:spTree>
    <p:extLst>
      <p:ext uri="{BB962C8B-B14F-4D97-AF65-F5344CB8AC3E}">
        <p14:creationId xmlns:p14="http://schemas.microsoft.com/office/powerpoint/2010/main" val="250774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https://www.jewishvirtuallibrary.org/fasting-and-fast-days</a:t>
            </a:r>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19</a:t>
            </a:fld>
            <a:endParaRPr lang="en-US" altLang="en-US"/>
          </a:p>
        </p:txBody>
      </p:sp>
    </p:spTree>
    <p:extLst>
      <p:ext uri="{BB962C8B-B14F-4D97-AF65-F5344CB8AC3E}">
        <p14:creationId xmlns:p14="http://schemas.microsoft.com/office/powerpoint/2010/main" val="3774366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David Chernoff?</a:t>
            </a:r>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a:t>
            </a:fld>
            <a:endParaRPr lang="en-US" altLang="en-US"/>
          </a:p>
        </p:txBody>
      </p:sp>
    </p:spTree>
    <p:extLst>
      <p:ext uri="{BB962C8B-B14F-4D97-AF65-F5344CB8AC3E}">
        <p14:creationId xmlns:p14="http://schemas.microsoft.com/office/powerpoint/2010/main" val="1467644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https://www.jewishvirtuallibrary.org/fasting-and-fast-days</a:t>
            </a:r>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20</a:t>
            </a:fld>
            <a:endParaRPr lang="en-US" altLang="en-US"/>
          </a:p>
        </p:txBody>
      </p:sp>
    </p:spTree>
    <p:extLst>
      <p:ext uri="{BB962C8B-B14F-4D97-AF65-F5344CB8AC3E}">
        <p14:creationId xmlns:p14="http://schemas.microsoft.com/office/powerpoint/2010/main" val="3861354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https://www.jewishvirtuallibrary.org/fasting-and-fast-days</a:t>
            </a:r>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21</a:t>
            </a:fld>
            <a:endParaRPr lang="en-US" altLang="en-US"/>
          </a:p>
        </p:txBody>
      </p:sp>
    </p:spTree>
    <p:extLst>
      <p:ext uri="{BB962C8B-B14F-4D97-AF65-F5344CB8AC3E}">
        <p14:creationId xmlns:p14="http://schemas.microsoft.com/office/powerpoint/2010/main" val="2117018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22</a:t>
            </a:fld>
            <a:endParaRPr lang="en-US" altLang="en-US"/>
          </a:p>
        </p:txBody>
      </p:sp>
    </p:spTree>
    <p:extLst>
      <p:ext uri="{BB962C8B-B14F-4D97-AF65-F5344CB8AC3E}">
        <p14:creationId xmlns:p14="http://schemas.microsoft.com/office/powerpoint/2010/main" val="601829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23</a:t>
            </a:fld>
            <a:endParaRPr lang="en-US" altLang="en-US"/>
          </a:p>
        </p:txBody>
      </p:sp>
    </p:spTree>
    <p:extLst>
      <p:ext uri="{BB962C8B-B14F-4D97-AF65-F5344CB8AC3E}">
        <p14:creationId xmlns:p14="http://schemas.microsoft.com/office/powerpoint/2010/main" val="1439500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Study on cong. Growth.  Many strategies.  All in common that the leadership, and maybe others, fasted lots.   I do, but if I tell you it nullifies them.  “You have your reward already.”</a:t>
            </a:r>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24</a:t>
            </a:fld>
            <a:endParaRPr lang="en-US" altLang="en-US"/>
          </a:p>
        </p:txBody>
      </p:sp>
    </p:spTree>
    <p:extLst>
      <p:ext uri="{BB962C8B-B14F-4D97-AF65-F5344CB8AC3E}">
        <p14:creationId xmlns:p14="http://schemas.microsoft.com/office/powerpoint/2010/main" val="3452446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https://www.chabad.org/library/article_cdo/aid/5571741/jewish/11-Facts-About-the-17-Tammuz-Fast-Day.htm#utm_medium=email&amp;utm_source=1_chabad.org_magazine_en&amp;utm_campaign=en&amp;utm_content=content</a:t>
            </a:r>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25</a:t>
            </a:fld>
            <a:endParaRPr lang="en-US" altLang="en-US"/>
          </a:p>
        </p:txBody>
      </p:sp>
    </p:spTree>
    <p:extLst>
      <p:ext uri="{BB962C8B-B14F-4D97-AF65-F5344CB8AC3E}">
        <p14:creationId xmlns:p14="http://schemas.microsoft.com/office/powerpoint/2010/main" val="11897320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26</a:t>
            </a:fld>
            <a:endParaRPr lang="en-US" altLang="en-US"/>
          </a:p>
        </p:txBody>
      </p:sp>
    </p:spTree>
    <p:extLst>
      <p:ext uri="{BB962C8B-B14F-4D97-AF65-F5344CB8AC3E}">
        <p14:creationId xmlns:p14="http://schemas.microsoft.com/office/powerpoint/2010/main" val="15236829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27</a:t>
            </a:fld>
            <a:endParaRPr lang="en-US" altLang="en-US"/>
          </a:p>
        </p:txBody>
      </p:sp>
    </p:spTree>
    <p:extLst>
      <p:ext uri="{BB962C8B-B14F-4D97-AF65-F5344CB8AC3E}">
        <p14:creationId xmlns:p14="http://schemas.microsoft.com/office/powerpoint/2010/main" val="28899974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28</a:t>
            </a:fld>
            <a:endParaRPr lang="en-US" altLang="en-US"/>
          </a:p>
        </p:txBody>
      </p:sp>
    </p:spTree>
    <p:extLst>
      <p:ext uri="{BB962C8B-B14F-4D97-AF65-F5344CB8AC3E}">
        <p14:creationId xmlns:p14="http://schemas.microsoft.com/office/powerpoint/2010/main" val="26937930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29</a:t>
            </a:fld>
            <a:endParaRPr lang="en-US" altLang="en-US"/>
          </a:p>
        </p:txBody>
      </p:sp>
    </p:spTree>
    <p:extLst>
      <p:ext uri="{BB962C8B-B14F-4D97-AF65-F5344CB8AC3E}">
        <p14:creationId xmlns:p14="http://schemas.microsoft.com/office/powerpoint/2010/main" val="1151223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a:t>
            </a:fld>
            <a:endParaRPr lang="en-US" altLang="en-US"/>
          </a:p>
        </p:txBody>
      </p:sp>
    </p:spTree>
    <p:extLst>
      <p:ext uri="{BB962C8B-B14F-4D97-AF65-F5344CB8AC3E}">
        <p14:creationId xmlns:p14="http://schemas.microsoft.com/office/powerpoint/2010/main" val="27786187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30</a:t>
            </a:fld>
            <a:endParaRPr lang="en-US" altLang="en-US"/>
          </a:p>
        </p:txBody>
      </p:sp>
    </p:spTree>
    <p:extLst>
      <p:ext uri="{BB962C8B-B14F-4D97-AF65-F5344CB8AC3E}">
        <p14:creationId xmlns:p14="http://schemas.microsoft.com/office/powerpoint/2010/main" val="30041056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31</a:t>
            </a:fld>
            <a:endParaRPr lang="en-US" altLang="en-US"/>
          </a:p>
        </p:txBody>
      </p:sp>
    </p:spTree>
    <p:extLst>
      <p:ext uri="{BB962C8B-B14F-4D97-AF65-F5344CB8AC3E}">
        <p14:creationId xmlns:p14="http://schemas.microsoft.com/office/powerpoint/2010/main" val="9979912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32</a:t>
            </a:fld>
            <a:endParaRPr lang="en-US" altLang="en-US"/>
          </a:p>
        </p:txBody>
      </p:sp>
    </p:spTree>
    <p:extLst>
      <p:ext uri="{BB962C8B-B14F-4D97-AF65-F5344CB8AC3E}">
        <p14:creationId xmlns:p14="http://schemas.microsoft.com/office/powerpoint/2010/main" val="27080920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33</a:t>
            </a:fld>
            <a:endParaRPr lang="en-US" altLang="en-US"/>
          </a:p>
        </p:txBody>
      </p:sp>
    </p:spTree>
    <p:extLst>
      <p:ext uri="{BB962C8B-B14F-4D97-AF65-F5344CB8AC3E}">
        <p14:creationId xmlns:p14="http://schemas.microsoft.com/office/powerpoint/2010/main" val="7799424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34</a:t>
            </a:fld>
            <a:endParaRPr lang="en-US" altLang="en-US"/>
          </a:p>
        </p:txBody>
      </p:sp>
    </p:spTree>
    <p:extLst>
      <p:ext uri="{BB962C8B-B14F-4D97-AF65-F5344CB8AC3E}">
        <p14:creationId xmlns:p14="http://schemas.microsoft.com/office/powerpoint/2010/main" val="7508193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35</a:t>
            </a:fld>
            <a:endParaRPr lang="en-US" altLang="en-US"/>
          </a:p>
        </p:txBody>
      </p:sp>
    </p:spTree>
    <p:extLst>
      <p:ext uri="{BB962C8B-B14F-4D97-AF65-F5344CB8AC3E}">
        <p14:creationId xmlns:p14="http://schemas.microsoft.com/office/powerpoint/2010/main" val="9648763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https://www.jewishvirtuallibrary.org/fasting-and-fast-days</a:t>
            </a:r>
          </a:p>
          <a:p>
            <a:r>
              <a:rPr lang="en-US" dirty="0"/>
              <a:t>I heard that lawyers will fast before arguing a big case.   Some lawyers here.   Can verify or not?</a:t>
            </a:r>
          </a:p>
          <a:p>
            <a:r>
              <a:rPr lang="en-US" dirty="0"/>
              <a:t>I know if I eat a meal, especially meat, I go into a “food coma.”   Lasts ~15 minutes.   But really heavy.</a:t>
            </a:r>
          </a:p>
          <a:p>
            <a:r>
              <a:rPr lang="en-US" dirty="0"/>
              <a:t>Fasting energizes.   Sometimes stupefies since no energy.    Fasting fog.  Juice, grapes, watermelon.</a:t>
            </a:r>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36</a:t>
            </a:fld>
            <a:endParaRPr lang="en-US" altLang="en-US"/>
          </a:p>
        </p:txBody>
      </p:sp>
    </p:spTree>
    <p:extLst>
      <p:ext uri="{BB962C8B-B14F-4D97-AF65-F5344CB8AC3E}">
        <p14:creationId xmlns:p14="http://schemas.microsoft.com/office/powerpoint/2010/main" val="1749246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https://www.chabad.org/library/article_cdo/aid/5571741/jewish/11-Facts-About-the-17-Tammuz-Fast-Day.htm#utm_medium=email&amp;utm_source=1_chabad.org_magazine_en&amp;utm_campaign=en&amp;utm_content=content</a:t>
            </a:r>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37</a:t>
            </a:fld>
            <a:endParaRPr lang="en-US" altLang="en-US"/>
          </a:p>
        </p:txBody>
      </p:sp>
    </p:spTree>
    <p:extLst>
      <p:ext uri="{BB962C8B-B14F-4D97-AF65-F5344CB8AC3E}">
        <p14:creationId xmlns:p14="http://schemas.microsoft.com/office/powerpoint/2010/main" val="28157674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38</a:t>
            </a:fld>
            <a:endParaRPr lang="en-US" altLang="en-US"/>
          </a:p>
        </p:txBody>
      </p:sp>
    </p:spTree>
    <p:extLst>
      <p:ext uri="{BB962C8B-B14F-4D97-AF65-F5344CB8AC3E}">
        <p14:creationId xmlns:p14="http://schemas.microsoft.com/office/powerpoint/2010/main" val="33818757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39</a:t>
            </a:fld>
            <a:endParaRPr lang="en-US" altLang="en-US"/>
          </a:p>
        </p:txBody>
      </p:sp>
    </p:spTree>
    <p:extLst>
      <p:ext uri="{BB962C8B-B14F-4D97-AF65-F5344CB8AC3E}">
        <p14:creationId xmlns:p14="http://schemas.microsoft.com/office/powerpoint/2010/main" val="3661075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a:t>
            </a:fld>
            <a:endParaRPr lang="en-US" altLang="en-US"/>
          </a:p>
        </p:txBody>
      </p:sp>
    </p:spTree>
    <p:extLst>
      <p:ext uri="{BB962C8B-B14F-4D97-AF65-F5344CB8AC3E}">
        <p14:creationId xmlns:p14="http://schemas.microsoft.com/office/powerpoint/2010/main" val="703907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defTabSz="914400" eaLnBrk="1" latinLnBrk="0" hangingPunct="1">
              <a:lnSpc>
                <a:spcPct val="100000"/>
              </a:lnSpc>
              <a:buClrTx/>
              <a:buSzTx/>
              <a:buFontTx/>
              <a:buNone/>
              <a:tabLst/>
              <a:defRPr/>
            </a:pPr>
            <a:r>
              <a:rPr lang="en-US" sz="1050" dirty="0"/>
              <a:t>https://www.chabad.org/library/article_cdo/aid/5571741/jewish/11-Facts-About-the-17-Tammuz-Fast-Day.htm#utm_medium=email&amp;utm_source=1_chabad.org_magazine_en&amp;utm_campaign=en&amp;utm_content=content</a:t>
            </a:r>
          </a:p>
          <a:p>
            <a:endParaRPr lang="en-US" dirty="0"/>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40</a:t>
            </a:fld>
            <a:endParaRPr lang="en-US" altLang="en-US"/>
          </a:p>
        </p:txBody>
      </p:sp>
    </p:spTree>
    <p:extLst>
      <p:ext uri="{BB962C8B-B14F-4D97-AF65-F5344CB8AC3E}">
        <p14:creationId xmlns:p14="http://schemas.microsoft.com/office/powerpoint/2010/main" val="33115965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https://www.chabad.org/library/article_cdo/aid/5571741/jewish/11-Facts-About-the-17-Tammuz-Fast-Day.htm#utm_medium=email&amp;utm_source=1_chabad.org_magazine_en&amp;utm_campaign=en&amp;utm_content=content</a:t>
            </a:r>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41</a:t>
            </a:fld>
            <a:endParaRPr lang="en-US" altLang="en-US"/>
          </a:p>
        </p:txBody>
      </p:sp>
    </p:spTree>
    <p:extLst>
      <p:ext uri="{BB962C8B-B14F-4D97-AF65-F5344CB8AC3E}">
        <p14:creationId xmlns:p14="http://schemas.microsoft.com/office/powerpoint/2010/main" val="33234603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https://www.chabad.org/library/article_cdo/aid/5571741/jewish/11-Facts-About-the-17-Tammuz-Fast-Day.htm#utm_medium=email&amp;utm_source=1_chabad.org_magazine_en&amp;utm_campaign=en&amp;utm_content=content</a:t>
            </a:r>
          </a:p>
          <a:p>
            <a:r>
              <a:rPr lang="en-US" dirty="0"/>
              <a:t>Family war.   Brother murdering brother.  No wonder Jews lost to Romans.  </a:t>
            </a:r>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42</a:t>
            </a:fld>
            <a:endParaRPr lang="en-US" altLang="en-US"/>
          </a:p>
        </p:txBody>
      </p:sp>
    </p:spTree>
    <p:extLst>
      <p:ext uri="{BB962C8B-B14F-4D97-AF65-F5344CB8AC3E}">
        <p14:creationId xmlns:p14="http://schemas.microsoft.com/office/powerpoint/2010/main" val="26461734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https://www.chabad.org/library/article_cdo/aid/5571741/jewish/11-Facts-About-the-17-Tammuz-Fast-Day.htm#utm_medium=email&amp;utm_source=1_chabad.org_magazine_en&amp;utm_campaign=en&amp;utm_content=content</a:t>
            </a:r>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43</a:t>
            </a:fld>
            <a:endParaRPr lang="en-US" altLang="en-US"/>
          </a:p>
        </p:txBody>
      </p:sp>
    </p:spTree>
    <p:extLst>
      <p:ext uri="{BB962C8B-B14F-4D97-AF65-F5344CB8AC3E}">
        <p14:creationId xmlns:p14="http://schemas.microsoft.com/office/powerpoint/2010/main" val="40289953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https://www.chabad.org/library/article_cdo/aid/5571741/jewish/11-Facts-About-the-17-Tammuz-Fast-Day.htm#utm_medium=email&amp;utm_source=1_chabad.org_magazine_en&amp;utm_campaign=en&amp;utm_content=content</a:t>
            </a:r>
          </a:p>
          <a:p>
            <a:r>
              <a:rPr lang="en-US" dirty="0"/>
              <a:t>So, the next three weeks are called “Between the Walls” </a:t>
            </a:r>
            <a:r>
              <a:rPr lang="en-US" dirty="0" err="1"/>
              <a:t>Bein</a:t>
            </a:r>
            <a:r>
              <a:rPr lang="en-US" dirty="0"/>
              <a:t> </a:t>
            </a:r>
            <a:r>
              <a:rPr lang="en-US" dirty="0" err="1"/>
              <a:t>haMetsarim</a:t>
            </a:r>
            <a:r>
              <a:rPr lang="en-US" dirty="0"/>
              <a:t>.  Orthodox Jewish people do </a:t>
            </a:r>
            <a:r>
              <a:rPr lang="en-US" b="0" i="0" dirty="0">
                <a:solidFill>
                  <a:srgbClr val="000000"/>
                </a:solidFill>
                <a:effectLst/>
                <a:latin typeface="Arial" panose="020B0604020202020204" pitchFamily="34" charset="0"/>
              </a:rPr>
              <a:t>not hold weddings, enjoy music, or cut their hair.</a:t>
            </a:r>
            <a:endParaRPr lang="en-US" dirty="0"/>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44</a:t>
            </a:fld>
            <a:endParaRPr lang="en-US" altLang="en-US"/>
          </a:p>
        </p:txBody>
      </p:sp>
    </p:spTree>
    <p:extLst>
      <p:ext uri="{BB962C8B-B14F-4D97-AF65-F5344CB8AC3E}">
        <p14:creationId xmlns:p14="http://schemas.microsoft.com/office/powerpoint/2010/main" val="15683647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17th Tammuz Fast Day, Today</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July 16,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8778392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46</a:t>
            </a:fld>
            <a:endParaRPr lang="en-US" altLang="en-US"/>
          </a:p>
        </p:txBody>
      </p:sp>
    </p:spTree>
    <p:extLst>
      <p:ext uri="{BB962C8B-B14F-4D97-AF65-F5344CB8AC3E}">
        <p14:creationId xmlns:p14="http://schemas.microsoft.com/office/powerpoint/2010/main" val="10739019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https://external-content.duckduckgo.com/iu/?u=https%3A%2F%2Fs-media-cache-ak0.pinimg.com%2Foriginals%2F56%2F63%2F5d%2F56635d4e1293a70436cdeb3fd995aa63.jpg&amp;f=1&amp;nofb=1</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17th Tammuz Fast Day, Today</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July 16,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9431426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https://external-content.duckduckgo.com/iu/?u=https%3A%2F%2Fs-media-cache-ak0.pinimg.com%2Foriginals%2F56%2F63%2F5d%2F56635d4e1293a70436cdeb3fd995aa63.jpg&amp;f=1&amp;nofb=1</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17th Tammuz Fast Day, Today</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July 16,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1234952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https://i.pinimg.com/originals/56/63/5d/56635d4e1293a70436cdeb3fd995aa63.jpg</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17th Tammuz Fast Day, Today</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July 16,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091913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a:t>
            </a:fld>
            <a:endParaRPr lang="en-US" altLang="en-US"/>
          </a:p>
        </p:txBody>
      </p:sp>
    </p:spTree>
    <p:extLst>
      <p:ext uri="{BB962C8B-B14F-4D97-AF65-F5344CB8AC3E}">
        <p14:creationId xmlns:p14="http://schemas.microsoft.com/office/powerpoint/2010/main" val="25958923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50</a:t>
            </a:fld>
            <a:endParaRPr lang="en-US" altLang="en-US"/>
          </a:p>
        </p:txBody>
      </p:sp>
    </p:spTree>
    <p:extLst>
      <p:ext uri="{BB962C8B-B14F-4D97-AF65-F5344CB8AC3E}">
        <p14:creationId xmlns:p14="http://schemas.microsoft.com/office/powerpoint/2010/main" val="21620794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51</a:t>
            </a:fld>
            <a:endParaRPr lang="en-US" altLang="en-US"/>
          </a:p>
        </p:txBody>
      </p:sp>
    </p:spTree>
    <p:extLst>
      <p:ext uri="{BB962C8B-B14F-4D97-AF65-F5344CB8AC3E}">
        <p14:creationId xmlns:p14="http://schemas.microsoft.com/office/powerpoint/2010/main" val="37589802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52</a:t>
            </a:fld>
            <a:endParaRPr lang="en-US" altLang="en-US"/>
          </a:p>
        </p:txBody>
      </p:sp>
    </p:spTree>
    <p:extLst>
      <p:ext uri="{BB962C8B-B14F-4D97-AF65-F5344CB8AC3E}">
        <p14:creationId xmlns:p14="http://schemas.microsoft.com/office/powerpoint/2010/main" val="27081208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https://www.facebook.com/OrChaim.org/photos/pcb.4896196693819367/4896190193820017</a:t>
            </a:r>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53</a:t>
            </a:fld>
            <a:endParaRPr lang="en-US" altLang="en-US"/>
          </a:p>
        </p:txBody>
      </p:sp>
    </p:spTree>
    <p:extLst>
      <p:ext uri="{BB962C8B-B14F-4D97-AF65-F5344CB8AC3E}">
        <p14:creationId xmlns:p14="http://schemas.microsoft.com/office/powerpoint/2010/main" val="5658950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https://www.facebook.com/OrChaim.org/photos/pcb.4896196693819367/4896190160486687</a:t>
            </a:r>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54</a:t>
            </a:fld>
            <a:endParaRPr lang="en-US" altLang="en-US"/>
          </a:p>
        </p:txBody>
      </p:sp>
    </p:spTree>
    <p:extLst>
      <p:ext uri="{BB962C8B-B14F-4D97-AF65-F5344CB8AC3E}">
        <p14:creationId xmlns:p14="http://schemas.microsoft.com/office/powerpoint/2010/main" val="16424791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https://www.facebook.com/OrChaim.org/photos/pcb.4896196693819367/4896189747153395</a:t>
            </a:r>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55</a:t>
            </a:fld>
            <a:endParaRPr lang="en-US" altLang="en-US"/>
          </a:p>
        </p:txBody>
      </p:sp>
    </p:spTree>
    <p:extLst>
      <p:ext uri="{BB962C8B-B14F-4D97-AF65-F5344CB8AC3E}">
        <p14:creationId xmlns:p14="http://schemas.microsoft.com/office/powerpoint/2010/main" val="8880420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56</a:t>
            </a:fld>
            <a:endParaRPr lang="en-US" altLang="en-US"/>
          </a:p>
        </p:txBody>
      </p:sp>
    </p:spTree>
    <p:extLst>
      <p:ext uri="{BB962C8B-B14F-4D97-AF65-F5344CB8AC3E}">
        <p14:creationId xmlns:p14="http://schemas.microsoft.com/office/powerpoint/2010/main" val="20087439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https://www.chabad.org/library/article_cdo/aid/5571741/jewish/11-Facts-About-the-17-Tammuz-Fast-Day.htm#utm_medium=email&amp;utm_source=1_chabad.org_magazine_en&amp;utm_campaign=en&amp;utm_content=content</a:t>
            </a:r>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57</a:t>
            </a:fld>
            <a:endParaRPr lang="en-US" altLang="en-US"/>
          </a:p>
        </p:txBody>
      </p:sp>
    </p:spTree>
    <p:extLst>
      <p:ext uri="{BB962C8B-B14F-4D97-AF65-F5344CB8AC3E}">
        <p14:creationId xmlns:p14="http://schemas.microsoft.com/office/powerpoint/2010/main" val="15246158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58</a:t>
            </a:fld>
            <a:endParaRPr lang="en-US" altLang="en-US"/>
          </a:p>
        </p:txBody>
      </p:sp>
    </p:spTree>
    <p:extLst>
      <p:ext uri="{BB962C8B-B14F-4D97-AF65-F5344CB8AC3E}">
        <p14:creationId xmlns:p14="http://schemas.microsoft.com/office/powerpoint/2010/main" val="38137846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59</a:t>
            </a:fld>
            <a:endParaRPr lang="en-US" altLang="en-US"/>
          </a:p>
        </p:txBody>
      </p:sp>
    </p:spTree>
    <p:extLst>
      <p:ext uri="{BB962C8B-B14F-4D97-AF65-F5344CB8AC3E}">
        <p14:creationId xmlns:p14="http://schemas.microsoft.com/office/powerpoint/2010/main" val="1605965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a:t>
            </a:fld>
            <a:endParaRPr lang="en-US" altLang="en-US"/>
          </a:p>
        </p:txBody>
      </p:sp>
    </p:spTree>
    <p:extLst>
      <p:ext uri="{BB962C8B-B14F-4D97-AF65-F5344CB8AC3E}">
        <p14:creationId xmlns:p14="http://schemas.microsoft.com/office/powerpoint/2010/main" val="22904937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We drove, fasted, prayed, worshipped.   Avail for anything?</a:t>
            </a:r>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60</a:t>
            </a:fld>
            <a:endParaRPr lang="en-US" altLang="en-US"/>
          </a:p>
        </p:txBody>
      </p:sp>
    </p:spTree>
    <p:extLst>
      <p:ext uri="{BB962C8B-B14F-4D97-AF65-F5344CB8AC3E}">
        <p14:creationId xmlns:p14="http://schemas.microsoft.com/office/powerpoint/2010/main" val="20296125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https://youtu.be/_TXPE1Hx4ro?t=8866</a:t>
            </a:r>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61</a:t>
            </a:fld>
            <a:endParaRPr lang="en-US" altLang="en-US"/>
          </a:p>
        </p:txBody>
      </p:sp>
    </p:spTree>
    <p:extLst>
      <p:ext uri="{BB962C8B-B14F-4D97-AF65-F5344CB8AC3E}">
        <p14:creationId xmlns:p14="http://schemas.microsoft.com/office/powerpoint/2010/main" val="41845229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But the ransomed cannot return according to Israeli law.   Believers disallowed.  </a:t>
            </a:r>
          </a:p>
          <a:p>
            <a:r>
              <a:rPr lang="en-US" dirty="0"/>
              <a:t>1989 Gary and Shirley Beresford, Jewish people from S. Africa</a:t>
            </a:r>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62</a:t>
            </a:fld>
            <a:endParaRPr lang="en-US" altLang="en-US"/>
          </a:p>
        </p:txBody>
      </p:sp>
    </p:spTree>
    <p:extLst>
      <p:ext uri="{BB962C8B-B14F-4D97-AF65-F5344CB8AC3E}">
        <p14:creationId xmlns:p14="http://schemas.microsoft.com/office/powerpoint/2010/main" val="9448108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https://en.wikipedia.org/wiki/Aharon_Barak</a:t>
            </a:r>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63</a:t>
            </a:fld>
            <a:endParaRPr lang="en-US" altLang="en-US"/>
          </a:p>
        </p:txBody>
      </p:sp>
    </p:spTree>
    <p:extLst>
      <p:ext uri="{BB962C8B-B14F-4D97-AF65-F5344CB8AC3E}">
        <p14:creationId xmlns:p14="http://schemas.microsoft.com/office/powerpoint/2010/main" val="34946291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64</a:t>
            </a:fld>
            <a:endParaRPr lang="en-US" altLang="en-US"/>
          </a:p>
        </p:txBody>
      </p:sp>
    </p:spTree>
    <p:extLst>
      <p:ext uri="{BB962C8B-B14F-4D97-AF65-F5344CB8AC3E}">
        <p14:creationId xmlns:p14="http://schemas.microsoft.com/office/powerpoint/2010/main" val="16273836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https://en.wikipedia.org/wiki/Aharon_Barak</a:t>
            </a:r>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65</a:t>
            </a:fld>
            <a:endParaRPr lang="en-US" altLang="en-US"/>
          </a:p>
        </p:txBody>
      </p:sp>
    </p:spTree>
    <p:extLst>
      <p:ext uri="{BB962C8B-B14F-4D97-AF65-F5344CB8AC3E}">
        <p14:creationId xmlns:p14="http://schemas.microsoft.com/office/powerpoint/2010/main" val="34663906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1999 Paul Liberman and Joel Chernoff in Paul’s appt.  Joel had Joseph Project vision.   Nothing happened for 4 years.   </a:t>
            </a:r>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66</a:t>
            </a:fld>
            <a:endParaRPr lang="en-US" altLang="en-US"/>
          </a:p>
        </p:txBody>
      </p:sp>
    </p:spTree>
    <p:extLst>
      <p:ext uri="{BB962C8B-B14F-4D97-AF65-F5344CB8AC3E}">
        <p14:creationId xmlns:p14="http://schemas.microsoft.com/office/powerpoint/2010/main" val="25716515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67</a:t>
            </a:fld>
            <a:endParaRPr lang="en-US" altLang="en-US"/>
          </a:p>
        </p:txBody>
      </p:sp>
    </p:spTree>
    <p:extLst>
      <p:ext uri="{BB962C8B-B14F-4D97-AF65-F5344CB8AC3E}">
        <p14:creationId xmlns:p14="http://schemas.microsoft.com/office/powerpoint/2010/main" val="5708937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68</a:t>
            </a:fld>
            <a:endParaRPr lang="en-US" altLang="en-US"/>
          </a:p>
        </p:txBody>
      </p:sp>
    </p:spTree>
    <p:extLst>
      <p:ext uri="{BB962C8B-B14F-4D97-AF65-F5344CB8AC3E}">
        <p14:creationId xmlns:p14="http://schemas.microsoft.com/office/powerpoint/2010/main" val="17034750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$120 million in aid</a:t>
            </a:r>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69</a:t>
            </a:fld>
            <a:endParaRPr lang="en-US" altLang="en-US"/>
          </a:p>
        </p:txBody>
      </p:sp>
    </p:spTree>
    <p:extLst>
      <p:ext uri="{BB962C8B-B14F-4D97-AF65-F5344CB8AC3E}">
        <p14:creationId xmlns:p14="http://schemas.microsoft.com/office/powerpoint/2010/main" val="2060251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a:t>
            </a:fld>
            <a:endParaRPr lang="en-US" altLang="en-US"/>
          </a:p>
        </p:txBody>
      </p:sp>
    </p:spTree>
    <p:extLst>
      <p:ext uri="{BB962C8B-B14F-4D97-AF65-F5344CB8AC3E}">
        <p14:creationId xmlns:p14="http://schemas.microsoft.com/office/powerpoint/2010/main" val="3647002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70</a:t>
            </a:fld>
            <a:endParaRPr lang="en-US" altLang="en-US"/>
          </a:p>
        </p:txBody>
      </p:sp>
    </p:spTree>
    <p:extLst>
      <p:ext uri="{BB962C8B-B14F-4D97-AF65-F5344CB8AC3E}">
        <p14:creationId xmlns:p14="http://schemas.microsoft.com/office/powerpoint/2010/main" val="36535091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71</a:t>
            </a:fld>
            <a:endParaRPr lang="en-US" altLang="en-US"/>
          </a:p>
        </p:txBody>
      </p:sp>
    </p:spTree>
    <p:extLst>
      <p:ext uri="{BB962C8B-B14F-4D97-AF65-F5344CB8AC3E}">
        <p14:creationId xmlns:p14="http://schemas.microsoft.com/office/powerpoint/2010/main" val="6050077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72</a:t>
            </a:fld>
            <a:endParaRPr lang="en-US" altLang="en-US"/>
          </a:p>
        </p:txBody>
      </p:sp>
    </p:spTree>
    <p:extLst>
      <p:ext uri="{BB962C8B-B14F-4D97-AF65-F5344CB8AC3E}">
        <p14:creationId xmlns:p14="http://schemas.microsoft.com/office/powerpoint/2010/main" val="37394053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73</a:t>
            </a:fld>
            <a:endParaRPr lang="en-US" altLang="en-US"/>
          </a:p>
        </p:txBody>
      </p:sp>
    </p:spTree>
    <p:extLst>
      <p:ext uri="{BB962C8B-B14F-4D97-AF65-F5344CB8AC3E}">
        <p14:creationId xmlns:p14="http://schemas.microsoft.com/office/powerpoint/2010/main" val="34404528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https://mnewlife.org/about</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17th Tammuz Fast Day, Today</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July 16,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3073845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17th Tammuz Fast Day, Today</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July 16,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0285950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https://kchistory.org/week-kansas-city-history/we-play-pallas</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17th Tammuz Fast Day, Today</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July 16,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6179065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https://kchistory.org/week-kansas-city-history/we-play-pallas</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17th Tammuz Fast Day, Today</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July 16,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56256322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https://external-content.duckduckgo.com/iu/?u=https%3A%2F%2Fkisyn.org%2Fsites%2Fdefault%2Ffiles%2Fstyles%2Fmikvah_slideshow__600x400_%2Fpublic%2FWWA_HistoryofKI_Slideshow_ALL-16.png%3Fitok%3DEe5NivCo&amp;f=1&amp;nofb=1</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17th Tammuz Fast Day, Today</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July 16,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3889597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Going back to J.C. Nichols</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17th Tammuz Fast Day, Today</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July 16,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916531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a:t>
            </a:fld>
            <a:endParaRPr lang="en-US" altLang="en-US"/>
          </a:p>
        </p:txBody>
      </p:sp>
    </p:spTree>
    <p:extLst>
      <p:ext uri="{BB962C8B-B14F-4D97-AF65-F5344CB8AC3E}">
        <p14:creationId xmlns:p14="http://schemas.microsoft.com/office/powerpoint/2010/main" val="34746227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17th Tammuz Fast Day, Today</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July 16, 2022 5782</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0668082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81</a:t>
            </a:fld>
            <a:endParaRPr lang="en-US" altLang="en-US"/>
          </a:p>
        </p:txBody>
      </p:sp>
    </p:spTree>
    <p:extLst>
      <p:ext uri="{BB962C8B-B14F-4D97-AF65-F5344CB8AC3E}">
        <p14:creationId xmlns:p14="http://schemas.microsoft.com/office/powerpoint/2010/main" val="322316176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82</a:t>
            </a:fld>
            <a:endParaRPr lang="en-US" altLang="en-US"/>
          </a:p>
        </p:txBody>
      </p:sp>
    </p:spTree>
    <p:extLst>
      <p:ext uri="{BB962C8B-B14F-4D97-AF65-F5344CB8AC3E}">
        <p14:creationId xmlns:p14="http://schemas.microsoft.com/office/powerpoint/2010/main" val="160674720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83</a:t>
            </a:fld>
            <a:endParaRPr lang="en-US" altLang="en-US"/>
          </a:p>
        </p:txBody>
      </p:sp>
    </p:spTree>
    <p:extLst>
      <p:ext uri="{BB962C8B-B14F-4D97-AF65-F5344CB8AC3E}">
        <p14:creationId xmlns:p14="http://schemas.microsoft.com/office/powerpoint/2010/main" val="427129600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84</a:t>
            </a:fld>
            <a:endParaRPr lang="en-US" altLang="en-US"/>
          </a:p>
        </p:txBody>
      </p:sp>
    </p:spTree>
    <p:extLst>
      <p:ext uri="{BB962C8B-B14F-4D97-AF65-F5344CB8AC3E}">
        <p14:creationId xmlns:p14="http://schemas.microsoft.com/office/powerpoint/2010/main" val="26225921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85</a:t>
            </a:fld>
            <a:endParaRPr lang="en-US" altLang="en-US"/>
          </a:p>
        </p:txBody>
      </p:sp>
    </p:spTree>
    <p:extLst>
      <p:ext uri="{BB962C8B-B14F-4D97-AF65-F5344CB8AC3E}">
        <p14:creationId xmlns:p14="http://schemas.microsoft.com/office/powerpoint/2010/main" val="429389432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86</a:t>
            </a:fld>
            <a:endParaRPr lang="en-US" altLang="en-US"/>
          </a:p>
        </p:txBody>
      </p:sp>
    </p:spTree>
    <p:extLst>
      <p:ext uri="{BB962C8B-B14F-4D97-AF65-F5344CB8AC3E}">
        <p14:creationId xmlns:p14="http://schemas.microsoft.com/office/powerpoint/2010/main" val="73942550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87</a:t>
            </a:fld>
            <a:endParaRPr lang="en-US" altLang="en-US"/>
          </a:p>
        </p:txBody>
      </p:sp>
    </p:spTree>
    <p:extLst>
      <p:ext uri="{BB962C8B-B14F-4D97-AF65-F5344CB8AC3E}">
        <p14:creationId xmlns:p14="http://schemas.microsoft.com/office/powerpoint/2010/main" val="40402274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88</a:t>
            </a:fld>
            <a:endParaRPr lang="en-US" altLang="en-US"/>
          </a:p>
        </p:txBody>
      </p:sp>
    </p:spTree>
    <p:extLst>
      <p:ext uri="{BB962C8B-B14F-4D97-AF65-F5344CB8AC3E}">
        <p14:creationId xmlns:p14="http://schemas.microsoft.com/office/powerpoint/2010/main" val="172125225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89</a:t>
            </a:fld>
            <a:endParaRPr lang="en-US" altLang="en-US"/>
          </a:p>
        </p:txBody>
      </p:sp>
    </p:spTree>
    <p:extLst>
      <p:ext uri="{BB962C8B-B14F-4D97-AF65-F5344CB8AC3E}">
        <p14:creationId xmlns:p14="http://schemas.microsoft.com/office/powerpoint/2010/main" val="2876062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17th Tammuz Fast Day, Today</a:t>
            </a:r>
          </a:p>
        </p:txBody>
      </p:sp>
      <p:sp>
        <p:nvSpPr>
          <p:cNvPr id="5" name="Date Placeholder 4"/>
          <p:cNvSpPr>
            <a:spLocks noGrp="1"/>
          </p:cNvSpPr>
          <p:nvPr>
            <p:ph type="dt" idx="1"/>
          </p:nvPr>
        </p:nvSpPr>
        <p:spPr/>
        <p:txBody>
          <a:bodyPr/>
          <a:lstStyle/>
          <a:p>
            <a:r>
              <a:rPr lang="en-US" altLang="en-US"/>
              <a:t>July 16,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a:t>
            </a:fld>
            <a:endParaRPr lang="en-US" altLang="en-US"/>
          </a:p>
        </p:txBody>
      </p:sp>
    </p:spTree>
    <p:extLst>
      <p:ext uri="{BB962C8B-B14F-4D97-AF65-F5344CB8AC3E}">
        <p14:creationId xmlns:p14="http://schemas.microsoft.com/office/powerpoint/2010/main" val="2595209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1B97C-F16C-FE4F-9F5D-FEF3584F73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C33EF0-3D2C-1F46-A516-4BD206B212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62FE5E-958A-4B4F-A614-1B3C7883D8B2}"/>
              </a:ext>
            </a:extLst>
          </p:cNvPr>
          <p:cNvSpPr>
            <a:spLocks noGrp="1"/>
          </p:cNvSpPr>
          <p:nvPr>
            <p:ph type="dt" sz="half" idx="10"/>
          </p:nvPr>
        </p:nvSpPr>
        <p:spPr/>
        <p:txBody>
          <a:bodyPr/>
          <a:lstStyle/>
          <a:p>
            <a:pPr defTabSz="685800" fontAlgn="auto">
              <a:spcBef>
                <a:spcPts val="0"/>
              </a:spcBef>
              <a:spcAft>
                <a:spcPts val="0"/>
              </a:spcAft>
            </a:pPr>
            <a:fld id="{D9C45334-30B3-C943-BF0D-9D9DFB05DD83}" type="datetimeFigureOut">
              <a:rPr lang="en-US" smtClean="0">
                <a:solidFill>
                  <a:prstClr val="black">
                    <a:tint val="75000"/>
                  </a:prstClr>
                </a:solidFill>
                <a:latin typeface="Calibri" panose="020F0502020204030204"/>
                <a:cs typeface="+mn-cs"/>
              </a:rPr>
              <a:pPr defTabSz="685800" fontAlgn="auto">
                <a:spcBef>
                  <a:spcPts val="0"/>
                </a:spcBef>
                <a:spcAft>
                  <a:spcPts val="0"/>
                </a:spcAft>
              </a:pPr>
              <a:t>7/16/2022</a:t>
            </a:fld>
            <a:endParaRPr lang="en-US">
              <a:solidFill>
                <a:prstClr val="black">
                  <a:tint val="75000"/>
                </a:prstClr>
              </a:solidFill>
              <a:latin typeface="Calibri" panose="020F0502020204030204"/>
              <a:cs typeface="+mn-cs"/>
            </a:endParaRPr>
          </a:p>
        </p:txBody>
      </p:sp>
      <p:sp>
        <p:nvSpPr>
          <p:cNvPr id="5" name="Footer Placeholder 4">
            <a:extLst>
              <a:ext uri="{FF2B5EF4-FFF2-40B4-BE49-F238E27FC236}">
                <a16:creationId xmlns:a16="http://schemas.microsoft.com/office/drawing/2014/main" id="{CF0C1B1B-6838-5F44-B333-6C517AD7C0CC}"/>
              </a:ext>
            </a:extLst>
          </p:cNvPr>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a:extLst>
              <a:ext uri="{FF2B5EF4-FFF2-40B4-BE49-F238E27FC236}">
                <a16:creationId xmlns:a16="http://schemas.microsoft.com/office/drawing/2014/main" id="{2217434B-4DE4-B848-8A06-306BD6CA8DB0}"/>
              </a:ext>
            </a:extLst>
          </p:cNvPr>
          <p:cNvSpPr>
            <a:spLocks noGrp="1"/>
          </p:cNvSpPr>
          <p:nvPr>
            <p:ph type="sldNum" sz="quarter" idx="12"/>
          </p:nvPr>
        </p:nvSpPr>
        <p:spPr/>
        <p:txBody>
          <a:bodyPr/>
          <a:lstStyle/>
          <a:p>
            <a:pPr defTabSz="685800" fontAlgn="auto">
              <a:spcBef>
                <a:spcPts val="0"/>
              </a:spcBef>
              <a:spcAft>
                <a:spcPts val="0"/>
              </a:spcAft>
            </a:pPr>
            <a:fld id="{591E12B1-DFBF-3C4A-AFF0-E199FFE58EE8}" type="slidenum">
              <a:rPr lang="en-US" smtClean="0">
                <a:solidFill>
                  <a:prstClr val="black">
                    <a:tint val="75000"/>
                  </a:prstClr>
                </a:solidFill>
                <a:latin typeface="Calibri" panose="020F0502020204030204"/>
                <a:cs typeface="+mn-cs"/>
              </a:rPr>
              <a:pPr defTabSz="685800"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4249254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923995-41B3-A446-B08F-52788DE06E8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F465BE-B1E0-6740-989B-20943A71A284}"/>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47B85D-8B44-B24C-8E49-F92762F89AB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9C45334-30B3-C943-BF0D-9D9DFB05DD83}" type="datetimeFigureOut">
              <a:rPr lang="en-US" smtClean="0"/>
              <a:t>7/16/2022</a:t>
            </a:fld>
            <a:endParaRPr lang="en-US"/>
          </a:p>
        </p:txBody>
      </p:sp>
      <p:sp>
        <p:nvSpPr>
          <p:cNvPr id="5" name="Footer Placeholder 4">
            <a:extLst>
              <a:ext uri="{FF2B5EF4-FFF2-40B4-BE49-F238E27FC236}">
                <a16:creationId xmlns:a16="http://schemas.microsoft.com/office/drawing/2014/main" id="{A7BB254B-70E5-E34A-9E4D-661D1EBA040A}"/>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973D1B8-7CBB-554B-97AD-CD842D2D45E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91E12B1-DFBF-3C4A-AFF0-E199FFE58EE8}" type="slidenum">
              <a:rPr lang="en-US" smtClean="0"/>
              <a:t>‹#›</a:t>
            </a:fld>
            <a:endParaRPr lang="en-US"/>
          </a:p>
        </p:txBody>
      </p:sp>
    </p:spTree>
    <p:extLst>
      <p:ext uri="{BB962C8B-B14F-4D97-AF65-F5344CB8AC3E}">
        <p14:creationId xmlns:p14="http://schemas.microsoft.com/office/powerpoint/2010/main" val="552705631"/>
      </p:ext>
    </p:extLst>
  </p:cSld>
  <p:clrMap bg1="lt1" tx1="dk1" bg2="lt2" tx2="dk2" accent1="accent1" accent2="accent2" accent3="accent3" accent4="accent4" accent5="accent5" accent6="accent6" hlink="hlink" folHlink="folHlink"/>
  <p:sldLayoutIdLst>
    <p:sldLayoutId id="2147483837"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microsoft.com/office/2007/relationships/hdphoto" Target="../media/hdphoto1.wdp"/></Relationships>
</file>

<file path=ppt/slides/_rels/slide8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microsoft.com/office/2007/relationships/hdphoto" Target="../media/hdphoto2.wdp"/></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From the Messiah Conference: </a:t>
            </a:r>
          </a:p>
        </p:txBody>
      </p:sp>
    </p:spTree>
    <p:extLst>
      <p:ext uri="{BB962C8B-B14F-4D97-AF65-F5344CB8AC3E}">
        <p14:creationId xmlns:p14="http://schemas.microsoft.com/office/powerpoint/2010/main" val="3234790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26391129-47ED-E9C2-3ABC-021EF01D3E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3767114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endParaRPr lang="en-US" sz="4000" dirty="0"/>
          </a:p>
          <a:p>
            <a:pPr marL="0" indent="0" algn="ctr">
              <a:buNone/>
            </a:pPr>
            <a:r>
              <a:rPr lang="en-US" sz="4000" dirty="0"/>
              <a:t>Two Minute Testimonies</a:t>
            </a:r>
          </a:p>
        </p:txBody>
      </p:sp>
    </p:spTree>
    <p:extLst>
      <p:ext uri="{BB962C8B-B14F-4D97-AF65-F5344CB8AC3E}">
        <p14:creationId xmlns:p14="http://schemas.microsoft.com/office/powerpoint/2010/main" val="1331011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2050" name="Picture 2">
            <a:extLst>
              <a:ext uri="{FF2B5EF4-FFF2-40B4-BE49-F238E27FC236}">
                <a16:creationId xmlns:a16="http://schemas.microsoft.com/office/drawing/2014/main" id="{7227899B-BE3C-6A22-9C09-CB92762B16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0" y="0"/>
            <a:ext cx="9147710" cy="51414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483943E-E994-11CD-4482-497A75869914}"/>
              </a:ext>
            </a:extLst>
          </p:cNvPr>
          <p:cNvSpPr txBox="1"/>
          <p:nvPr/>
        </p:nvSpPr>
        <p:spPr>
          <a:xfrm>
            <a:off x="508559" y="3849837"/>
            <a:ext cx="8408905" cy="1323439"/>
          </a:xfrm>
          <a:prstGeom prst="rect">
            <a:avLst/>
          </a:prstGeom>
          <a:noFill/>
        </p:spPr>
        <p:txBody>
          <a:bodyPr wrap="none" rtlCol="0">
            <a:spAutoFit/>
          </a:bodyPr>
          <a:lstStyle/>
          <a:p>
            <a:r>
              <a:rPr lang="en-US" dirty="0"/>
              <a:t>Fast of 17 Tammuz, Today</a:t>
            </a:r>
          </a:p>
          <a:p>
            <a:pPr rtl="1"/>
            <a:r>
              <a:rPr lang="he-IL" b="0" i="0" dirty="0">
                <a:solidFill>
                  <a:srgbClr val="202122"/>
                </a:solidFill>
                <a:effectLst/>
                <a:latin typeface="Arial" panose="020B0604020202020204" pitchFamily="34" charset="0"/>
              </a:rPr>
              <a:t> </a:t>
            </a:r>
            <a:r>
              <a:rPr lang="he-IL" b="1" i="0" dirty="0">
                <a:effectLst/>
                <a:latin typeface="David" panose="020E0502060401010101" pitchFamily="34" charset="-79"/>
                <a:cs typeface="David" panose="020E0502060401010101" pitchFamily="34" charset="-79"/>
              </a:rPr>
              <a:t>שבעה עשר בתמוז</a:t>
            </a:r>
            <a:r>
              <a:rPr lang="en-US" b="1" i="0" dirty="0">
                <a:effectLst/>
                <a:latin typeface="David" panose="020E0502060401010101" pitchFamily="34" charset="-79"/>
                <a:cs typeface="David" panose="020E0502060401010101" pitchFamily="34" charset="-79"/>
              </a:rPr>
              <a:t> </a:t>
            </a:r>
            <a:r>
              <a:rPr lang="he-IL" b="1" dirty="0">
                <a:latin typeface="David" panose="020E0502060401010101" pitchFamily="34" charset="-79"/>
                <a:cs typeface="David" panose="020E0502060401010101" pitchFamily="34" charset="-79"/>
              </a:rPr>
              <a:t> </a:t>
            </a:r>
            <a:r>
              <a:rPr lang="en-US" sz="3200" i="1" dirty="0"/>
              <a:t>Shivah </a:t>
            </a:r>
            <a:r>
              <a:rPr lang="en-US" sz="3200" i="1" dirty="0" err="1"/>
              <a:t>Asar</a:t>
            </a:r>
            <a:r>
              <a:rPr lang="en-US" sz="3200" i="1" dirty="0"/>
              <a:t> </a:t>
            </a:r>
            <a:r>
              <a:rPr lang="en-US" sz="3200" i="1" dirty="0" err="1"/>
              <a:t>b'Tammuz</a:t>
            </a:r>
            <a:endParaRPr lang="en-US" i="1" dirty="0"/>
          </a:p>
        </p:txBody>
      </p:sp>
    </p:spTree>
    <p:extLst>
      <p:ext uri="{BB962C8B-B14F-4D97-AF65-F5344CB8AC3E}">
        <p14:creationId xmlns:p14="http://schemas.microsoft.com/office/powerpoint/2010/main" val="3908450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512763" indent="-512763">
              <a:buFont typeface="+mj-lt"/>
              <a:buAutoNum type="arabicPeriod"/>
              <a:tabLst>
                <a:tab pos="457200" algn="l"/>
              </a:tabLst>
            </a:pPr>
            <a:r>
              <a:rPr lang="en-US" sz="4000" dirty="0"/>
              <a:t>Fasts in the Hebrew Scriptures</a:t>
            </a:r>
          </a:p>
          <a:p>
            <a:pPr marL="512763" indent="-512763">
              <a:buFont typeface="+mj-lt"/>
              <a:buAutoNum type="arabicPeriod"/>
              <a:tabLst>
                <a:tab pos="457200" algn="l"/>
              </a:tabLst>
            </a:pPr>
            <a:r>
              <a:rPr lang="en-US" sz="4000" dirty="0"/>
              <a:t>Fasting in the Messianic Scriptures</a:t>
            </a:r>
          </a:p>
          <a:p>
            <a:pPr marL="512763" indent="-512763">
              <a:buFont typeface="+mj-lt"/>
              <a:buAutoNum type="arabicPeriod"/>
              <a:tabLst>
                <a:tab pos="457200" algn="l"/>
              </a:tabLst>
            </a:pPr>
            <a:r>
              <a:rPr lang="en-US" sz="4000" dirty="0"/>
              <a:t>Desperate times</a:t>
            </a:r>
          </a:p>
          <a:p>
            <a:pPr marL="512763" indent="-512763">
              <a:buFont typeface="+mj-lt"/>
              <a:buAutoNum type="arabicPeriod"/>
              <a:tabLst>
                <a:tab pos="457200" algn="l"/>
              </a:tabLst>
            </a:pPr>
            <a:r>
              <a:rPr lang="en-US" sz="4000" dirty="0"/>
              <a:t>Some dramatic accomplishments</a:t>
            </a:r>
          </a:p>
          <a:p>
            <a:pPr marL="742950" indent="-742950">
              <a:buFont typeface="+mj-lt"/>
              <a:buAutoNum type="arabicPeriod"/>
            </a:pPr>
            <a:endParaRPr lang="en-US" sz="4000" dirty="0"/>
          </a:p>
        </p:txBody>
      </p:sp>
    </p:spTree>
    <p:extLst>
      <p:ext uri="{BB962C8B-B14F-4D97-AF65-F5344CB8AC3E}">
        <p14:creationId xmlns:p14="http://schemas.microsoft.com/office/powerpoint/2010/main" val="345728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512763" indent="-512763">
              <a:buFont typeface="+mj-lt"/>
              <a:buAutoNum type="arabicPeriod"/>
              <a:tabLst>
                <a:tab pos="457200" algn="l"/>
              </a:tabLst>
            </a:pPr>
            <a:r>
              <a:rPr lang="en-US" sz="4000" u="sng" dirty="0">
                <a:solidFill>
                  <a:srgbClr val="FFFF99"/>
                </a:solidFill>
              </a:rPr>
              <a:t>Fasts in the Hebrew Scriptures</a:t>
            </a:r>
          </a:p>
          <a:p>
            <a:pPr marL="512763" indent="-512763">
              <a:buFont typeface="+mj-lt"/>
              <a:buAutoNum type="arabicPeriod"/>
              <a:tabLst>
                <a:tab pos="457200" algn="l"/>
              </a:tabLst>
            </a:pPr>
            <a:r>
              <a:rPr lang="en-US" sz="4000" dirty="0"/>
              <a:t>Fasting in the Messianic Scriptures</a:t>
            </a:r>
          </a:p>
          <a:p>
            <a:pPr marL="512763" indent="-512763">
              <a:buFont typeface="+mj-lt"/>
              <a:buAutoNum type="arabicPeriod"/>
              <a:tabLst>
                <a:tab pos="457200" algn="l"/>
              </a:tabLst>
            </a:pPr>
            <a:r>
              <a:rPr lang="en-US" sz="4000" dirty="0"/>
              <a:t>Desperate times</a:t>
            </a:r>
          </a:p>
          <a:p>
            <a:pPr marL="512763" indent="-512763">
              <a:buFont typeface="+mj-lt"/>
              <a:buAutoNum type="arabicPeriod"/>
              <a:tabLst>
                <a:tab pos="457200" algn="l"/>
              </a:tabLst>
            </a:pPr>
            <a:r>
              <a:rPr lang="en-US" sz="4000" dirty="0"/>
              <a:t>Some dramatic accomplishments</a:t>
            </a:r>
          </a:p>
          <a:p>
            <a:pPr marL="742950" indent="-742950">
              <a:buFont typeface="+mj-lt"/>
              <a:buAutoNum type="arabicPeriod"/>
            </a:pPr>
            <a:endParaRPr lang="en-US" sz="4000" dirty="0"/>
          </a:p>
        </p:txBody>
      </p:sp>
    </p:spTree>
    <p:extLst>
      <p:ext uri="{BB962C8B-B14F-4D97-AF65-F5344CB8AC3E}">
        <p14:creationId xmlns:p14="http://schemas.microsoft.com/office/powerpoint/2010/main" val="2126542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Fast days fall into three main categories: </a:t>
            </a:r>
          </a:p>
          <a:p>
            <a:pPr marL="742950" indent="-742950">
              <a:buAutoNum type="arabicParenBoth"/>
            </a:pPr>
            <a:r>
              <a:rPr lang="en-US" sz="4000" dirty="0"/>
              <a:t>fasts decreed in the Bible or instituted to commemorate biblical events; </a:t>
            </a:r>
          </a:p>
          <a:p>
            <a:pPr marL="742950" indent="-742950">
              <a:buAutoNum type="arabicParenBoth"/>
            </a:pPr>
            <a:r>
              <a:rPr lang="en-US" sz="4000" dirty="0"/>
              <a:t>fasts decreed by the rabbis;</a:t>
            </a:r>
          </a:p>
          <a:p>
            <a:pPr marL="742950" indent="-742950">
              <a:buAutoNum type="arabicParenBoth"/>
            </a:pPr>
            <a:r>
              <a:rPr lang="en-US" sz="4000" dirty="0"/>
              <a:t>private fasts.</a:t>
            </a:r>
          </a:p>
        </p:txBody>
      </p:sp>
    </p:spTree>
    <p:extLst>
      <p:ext uri="{BB962C8B-B14F-4D97-AF65-F5344CB8AC3E}">
        <p14:creationId xmlns:p14="http://schemas.microsoft.com/office/powerpoint/2010/main" val="2485719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u="sng" dirty="0">
                <a:solidFill>
                  <a:srgbClr val="FFFF99"/>
                </a:solidFill>
              </a:rPr>
              <a:t>Sept. 3. 2021</a:t>
            </a:r>
          </a:p>
          <a:p>
            <a:pPr marL="0" indent="0">
              <a:buNone/>
            </a:pPr>
            <a:r>
              <a:rPr lang="en-US" sz="4000" dirty="0"/>
              <a:t>The 3 Tishri, called </a:t>
            </a:r>
            <a:r>
              <a:rPr lang="en-US" sz="4000" dirty="0" err="1"/>
              <a:t>Tsom</a:t>
            </a:r>
            <a:r>
              <a:rPr lang="en-US" sz="4000" dirty="0"/>
              <a:t> </a:t>
            </a:r>
            <a:r>
              <a:rPr lang="en-US" sz="4000" dirty="0" err="1"/>
              <a:t>Gedalyah</a:t>
            </a:r>
            <a:r>
              <a:rPr lang="en-US" sz="4000" dirty="0"/>
              <a:t> (the Fast of Gedaliah), in memory of the slaying of Gedaliah and his associates </a:t>
            </a:r>
            <a:r>
              <a:rPr lang="en-US" sz="4000" baseline="30000" dirty="0"/>
              <a:t>(Jer. 41:1–2; II K 25:25).</a:t>
            </a:r>
          </a:p>
        </p:txBody>
      </p:sp>
    </p:spTree>
    <p:extLst>
      <p:ext uri="{BB962C8B-B14F-4D97-AF65-F5344CB8AC3E}">
        <p14:creationId xmlns:p14="http://schemas.microsoft.com/office/powerpoint/2010/main" val="63648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u="sng" dirty="0">
                <a:solidFill>
                  <a:srgbClr val="FFFF99"/>
                </a:solidFill>
              </a:rPr>
              <a:t>Sept. 16, 2021</a:t>
            </a:r>
          </a:p>
          <a:p>
            <a:pPr marL="0" indent="0">
              <a:buNone/>
            </a:pPr>
            <a:r>
              <a:rPr lang="en-US" sz="4000" dirty="0"/>
              <a:t>The Day of Atonement (Yom Kippur) on which it is commanded "Ye shall afflict your souls" so that the individual may be cleansed from sins </a:t>
            </a:r>
            <a:r>
              <a:rPr lang="en-US" sz="4000" baseline="30000" dirty="0"/>
              <a:t>(Lev. 16:29–31; 23:27–32; Num. 29:7ff.); </a:t>
            </a:r>
            <a:r>
              <a:rPr lang="en-US" sz="4000" dirty="0"/>
              <a:t>this is the only fast ordained in the Pentateuch.  </a:t>
            </a:r>
          </a:p>
        </p:txBody>
      </p:sp>
    </p:spTree>
    <p:extLst>
      <p:ext uri="{BB962C8B-B14F-4D97-AF65-F5344CB8AC3E}">
        <p14:creationId xmlns:p14="http://schemas.microsoft.com/office/powerpoint/2010/main" val="2646802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u="sng" dirty="0">
                <a:solidFill>
                  <a:srgbClr val="FFFF99"/>
                </a:solidFill>
              </a:rPr>
              <a:t>Dec. 14, 2021</a:t>
            </a:r>
          </a:p>
          <a:p>
            <a:pPr marL="0" indent="0">
              <a:buNone/>
            </a:pPr>
            <a:r>
              <a:rPr lang="en-US" sz="4000" dirty="0"/>
              <a:t>The Tenth of Tevet, in memory of the siege of Jerusalem by Nebuchadnezzar , king of Babylon </a:t>
            </a:r>
            <a:r>
              <a:rPr lang="en-US" sz="4000" baseline="30000" dirty="0"/>
              <a:t>(II Kings 25:1–2, Jer. 52:4ff.; Ezek. 24:1–2).</a:t>
            </a:r>
          </a:p>
        </p:txBody>
      </p:sp>
    </p:spTree>
    <p:extLst>
      <p:ext uri="{BB962C8B-B14F-4D97-AF65-F5344CB8AC3E}">
        <p14:creationId xmlns:p14="http://schemas.microsoft.com/office/powerpoint/2010/main" val="3981795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u="sng" dirty="0">
                <a:solidFill>
                  <a:srgbClr val="FFFF99"/>
                </a:solidFill>
              </a:rPr>
              <a:t>Mar. 16, 2022 </a:t>
            </a:r>
          </a:p>
          <a:p>
            <a:pPr marL="0" indent="0">
              <a:buNone/>
            </a:pPr>
            <a:r>
              <a:rPr lang="en-US" sz="4000" dirty="0"/>
              <a:t>The Fast of Esther (</a:t>
            </a:r>
            <a:r>
              <a:rPr lang="en-US" sz="4000" dirty="0" err="1"/>
              <a:t>Ta'anit</a:t>
            </a:r>
            <a:r>
              <a:rPr lang="en-US" sz="4000" dirty="0"/>
              <a:t> Ester) on the 13th of Adar, the day before Purim </a:t>
            </a:r>
            <a:r>
              <a:rPr lang="en-US" sz="4000" baseline="30000" dirty="0"/>
              <a:t>(Esth. 4:16).  </a:t>
            </a:r>
            <a:endParaRPr lang="en-US" sz="4000" u="sng" dirty="0">
              <a:solidFill>
                <a:srgbClr val="FFFF99"/>
              </a:solidFill>
            </a:endParaRPr>
          </a:p>
        </p:txBody>
      </p:sp>
    </p:spTree>
    <p:extLst>
      <p:ext uri="{BB962C8B-B14F-4D97-AF65-F5344CB8AC3E}">
        <p14:creationId xmlns:p14="http://schemas.microsoft.com/office/powerpoint/2010/main" val="2089284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u="sng" dirty="0"/>
              <a:t>Rabbi to counsellor</a:t>
            </a:r>
            <a:r>
              <a:rPr lang="en-US" sz="4000" dirty="0"/>
              <a:t>: How can you tell if someone is mentally competent?</a:t>
            </a:r>
          </a:p>
          <a:p>
            <a:pPr marL="0" indent="0">
              <a:buNone/>
            </a:pPr>
            <a:r>
              <a:rPr lang="en-US" sz="4000" u="sng" dirty="0"/>
              <a:t>Counsellor</a:t>
            </a:r>
            <a:r>
              <a:rPr lang="en-US" sz="4000" dirty="0"/>
              <a:t>: Ask the person a thoughtful question.  For example, Captain Cook took three trips around the world.  He died on one of them.  Which one?</a:t>
            </a:r>
          </a:p>
        </p:txBody>
      </p:sp>
    </p:spTree>
    <p:extLst>
      <p:ext uri="{BB962C8B-B14F-4D97-AF65-F5344CB8AC3E}">
        <p14:creationId xmlns:p14="http://schemas.microsoft.com/office/powerpoint/2010/main" val="2014445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85000" lnSpcReduction="10000"/>
          </a:bodyPr>
          <a:lstStyle/>
          <a:p>
            <a:pPr marL="0" indent="0">
              <a:buNone/>
            </a:pPr>
            <a:r>
              <a:rPr lang="en-US" sz="4000" u="sng" dirty="0">
                <a:solidFill>
                  <a:srgbClr val="FFFF99"/>
                </a:solidFill>
              </a:rPr>
              <a:t>July 17, 2022</a:t>
            </a:r>
          </a:p>
          <a:p>
            <a:pPr marL="0" indent="0">
              <a:buNone/>
            </a:pPr>
            <a:r>
              <a:rPr lang="en-US" sz="4000" dirty="0"/>
              <a:t>The 17th of Tammuz, in commemoration of the breaching of the walls of Jerusalem in the First Temple period (Jer. 39:2 where the date is the 9th) and Titus breaching the walls of Jerusalem, and of other calamities which befell the Jewish people </a:t>
            </a:r>
            <a:r>
              <a:rPr lang="en-US" sz="4000" baseline="30000" dirty="0"/>
              <a:t>(</a:t>
            </a:r>
            <a:r>
              <a:rPr lang="en-US" sz="4000" baseline="30000" dirty="0" err="1"/>
              <a:t>Ta'an</a:t>
            </a:r>
            <a:r>
              <a:rPr lang="en-US" sz="4000" baseline="30000" dirty="0"/>
              <a:t>. 4:6, </a:t>
            </a:r>
            <a:r>
              <a:rPr lang="en-US" sz="4000" baseline="30000" dirty="0" err="1"/>
              <a:t>Ta'an</a:t>
            </a:r>
            <a:r>
              <a:rPr lang="en-US" sz="4000" baseline="30000" dirty="0"/>
              <a:t>. 28b, also Sh. Ar., OḤ, 549:2). </a:t>
            </a:r>
            <a:endParaRPr lang="en-US" sz="4000" dirty="0"/>
          </a:p>
        </p:txBody>
      </p:sp>
    </p:spTree>
    <p:extLst>
      <p:ext uri="{BB962C8B-B14F-4D97-AF65-F5344CB8AC3E}">
        <p14:creationId xmlns:p14="http://schemas.microsoft.com/office/powerpoint/2010/main" val="1279479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u="sng" dirty="0">
                <a:solidFill>
                  <a:srgbClr val="FFFF99"/>
                </a:solidFill>
              </a:rPr>
              <a:t>Aug. 7, 2022 </a:t>
            </a:r>
          </a:p>
          <a:p>
            <a:pPr marL="0" indent="0">
              <a:buNone/>
            </a:pPr>
            <a:r>
              <a:rPr lang="en-US" sz="4000" dirty="0"/>
              <a:t>The Ninth of Av (</a:t>
            </a:r>
            <a:r>
              <a:rPr lang="en-US" sz="4000" dirty="0" err="1"/>
              <a:t>Tishah</a:t>
            </a:r>
            <a:r>
              <a:rPr lang="en-US" sz="4000" dirty="0"/>
              <a:t> be-Av), a day of mourning for the destruction of the First and Second Temples (see Jer. 52:12–13), and other calamitous occasions.  </a:t>
            </a:r>
            <a:endParaRPr lang="en-US" sz="3700" u="sng" dirty="0">
              <a:solidFill>
                <a:srgbClr val="FFFF99"/>
              </a:solidFill>
            </a:endParaRPr>
          </a:p>
          <a:p>
            <a:pPr marL="0" indent="0">
              <a:buNone/>
            </a:pPr>
            <a:endParaRPr lang="en-US" sz="4000" dirty="0"/>
          </a:p>
        </p:txBody>
      </p:sp>
    </p:spTree>
    <p:extLst>
      <p:ext uri="{BB962C8B-B14F-4D97-AF65-F5344CB8AC3E}">
        <p14:creationId xmlns:p14="http://schemas.microsoft.com/office/powerpoint/2010/main" val="1422406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r>
              <a:rPr lang="en-US" sz="4000" dirty="0"/>
              <a:t>Six fasts with Biblical basis</a:t>
            </a:r>
          </a:p>
          <a:p>
            <a:r>
              <a:rPr lang="en-US" sz="4000" dirty="0"/>
              <a:t>Plus rabbinic fasts</a:t>
            </a:r>
          </a:p>
          <a:p>
            <a:r>
              <a:rPr lang="en-US" sz="4000" dirty="0"/>
              <a:t>Plus personal fasts</a:t>
            </a:r>
          </a:p>
          <a:p>
            <a:endParaRPr lang="en-US" sz="4000" dirty="0"/>
          </a:p>
          <a:p>
            <a:pPr marL="0" indent="0">
              <a:buNone/>
            </a:pPr>
            <a:r>
              <a:rPr lang="en-US" sz="4000" dirty="0"/>
              <a:t>Why so many?</a:t>
            </a:r>
          </a:p>
        </p:txBody>
      </p:sp>
    </p:spTree>
    <p:extLst>
      <p:ext uri="{BB962C8B-B14F-4D97-AF65-F5344CB8AC3E}">
        <p14:creationId xmlns:p14="http://schemas.microsoft.com/office/powerpoint/2010/main" val="784778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err="1"/>
              <a:t>Yoel</a:t>
            </a:r>
            <a:r>
              <a:rPr lang="en-US" sz="4000" baseline="30000" dirty="0"/>
              <a:t> 2. 11-15 </a:t>
            </a:r>
            <a:r>
              <a:rPr lang="en-US" sz="4000" dirty="0"/>
              <a:t>Great is the Day of </a:t>
            </a:r>
            <a:r>
              <a:rPr lang="en-US" sz="4000" cap="small" dirty="0"/>
              <a:t>Adoni</a:t>
            </a:r>
            <a:r>
              <a:rPr lang="en-US" sz="4000" dirty="0"/>
              <a:t>, fearsome, terrifying! Who can endure it? “Yet even now,” says </a:t>
            </a:r>
            <a:r>
              <a:rPr lang="en-US" sz="4000" cap="small" dirty="0"/>
              <a:t>Adoni</a:t>
            </a:r>
            <a:r>
              <a:rPr lang="en-US" sz="4000" dirty="0"/>
              <a:t>, “</a:t>
            </a:r>
            <a:r>
              <a:rPr lang="en-US" sz="4000" dirty="0">
                <a:solidFill>
                  <a:srgbClr val="FFFF99"/>
                </a:solidFill>
              </a:rPr>
              <a:t>turn to me with all your heart, with fasting, weeping and lamenting.”  Tear your heart, not your garments; </a:t>
            </a:r>
            <a:r>
              <a:rPr lang="en-US" sz="4000" dirty="0"/>
              <a:t>and turn to </a:t>
            </a:r>
            <a:r>
              <a:rPr lang="en-US" sz="4000" cap="small" dirty="0"/>
              <a:t>Adoni</a:t>
            </a:r>
            <a:r>
              <a:rPr lang="en-US" sz="4000" dirty="0"/>
              <a:t> your God. </a:t>
            </a:r>
          </a:p>
        </p:txBody>
      </p:sp>
    </p:spTree>
    <p:extLst>
      <p:ext uri="{BB962C8B-B14F-4D97-AF65-F5344CB8AC3E}">
        <p14:creationId xmlns:p14="http://schemas.microsoft.com/office/powerpoint/2010/main" val="7982657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err="1"/>
              <a:t>Yoel</a:t>
            </a:r>
            <a:r>
              <a:rPr lang="en-US" sz="4000" baseline="30000" dirty="0"/>
              <a:t> 2. 11-15  </a:t>
            </a:r>
            <a:r>
              <a:rPr lang="en-US" sz="4000" dirty="0"/>
              <a:t>Who knows? He may turn, change his mind and leave a blessing behind him, [enough for] grain offerings and drink offerings to present to </a:t>
            </a:r>
            <a:r>
              <a:rPr lang="en-US" sz="4000" cap="small" dirty="0"/>
              <a:t>Adoni</a:t>
            </a:r>
            <a:r>
              <a:rPr lang="en-US" sz="4000" dirty="0"/>
              <a:t> your God.  “Blow the shofar in </a:t>
            </a:r>
            <a:r>
              <a:rPr lang="en-US" sz="4000" dirty="0" err="1"/>
              <a:t>Tziyon</a:t>
            </a:r>
            <a:r>
              <a:rPr lang="en-US" sz="4000" dirty="0"/>
              <a:t>! Proclaim a holy fast, call for a solemn assembly.”</a:t>
            </a:r>
          </a:p>
        </p:txBody>
      </p:sp>
    </p:spTree>
    <p:extLst>
      <p:ext uri="{BB962C8B-B14F-4D97-AF65-F5344CB8AC3E}">
        <p14:creationId xmlns:p14="http://schemas.microsoft.com/office/powerpoint/2010/main" val="19538045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2050" name="Picture 2">
            <a:extLst>
              <a:ext uri="{FF2B5EF4-FFF2-40B4-BE49-F238E27FC236}">
                <a16:creationId xmlns:a16="http://schemas.microsoft.com/office/drawing/2014/main" id="{7227899B-BE3C-6A22-9C09-CB92762B16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0" y="0"/>
            <a:ext cx="9147710" cy="51414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483943E-E994-11CD-4482-497A75869914}"/>
              </a:ext>
            </a:extLst>
          </p:cNvPr>
          <p:cNvSpPr txBox="1"/>
          <p:nvPr/>
        </p:nvSpPr>
        <p:spPr>
          <a:xfrm>
            <a:off x="508559" y="3849837"/>
            <a:ext cx="8408905" cy="1323439"/>
          </a:xfrm>
          <a:prstGeom prst="rect">
            <a:avLst/>
          </a:prstGeom>
          <a:noFill/>
        </p:spPr>
        <p:txBody>
          <a:bodyPr wrap="none" rtlCol="0">
            <a:spAutoFit/>
          </a:bodyPr>
          <a:lstStyle/>
          <a:p>
            <a:r>
              <a:rPr lang="en-US" dirty="0"/>
              <a:t>Fast of 17 Tammuz, Today</a:t>
            </a:r>
          </a:p>
          <a:p>
            <a:pPr rtl="1"/>
            <a:r>
              <a:rPr lang="he-IL" b="0" i="0" dirty="0">
                <a:solidFill>
                  <a:srgbClr val="202122"/>
                </a:solidFill>
                <a:effectLst/>
                <a:latin typeface="Arial" panose="020B0604020202020204" pitchFamily="34" charset="0"/>
              </a:rPr>
              <a:t> </a:t>
            </a:r>
            <a:r>
              <a:rPr lang="he-IL" b="1" i="0" dirty="0">
                <a:effectLst/>
                <a:latin typeface="David" panose="020E0502060401010101" pitchFamily="34" charset="-79"/>
                <a:cs typeface="David" panose="020E0502060401010101" pitchFamily="34" charset="-79"/>
              </a:rPr>
              <a:t>שבעה עשר בתמוז</a:t>
            </a:r>
            <a:r>
              <a:rPr lang="en-US" b="1" i="0" dirty="0">
                <a:effectLst/>
                <a:latin typeface="David" panose="020E0502060401010101" pitchFamily="34" charset="-79"/>
                <a:cs typeface="David" panose="020E0502060401010101" pitchFamily="34" charset="-79"/>
              </a:rPr>
              <a:t> </a:t>
            </a:r>
            <a:r>
              <a:rPr lang="he-IL" b="1" dirty="0">
                <a:latin typeface="David" panose="020E0502060401010101" pitchFamily="34" charset="-79"/>
                <a:cs typeface="David" panose="020E0502060401010101" pitchFamily="34" charset="-79"/>
              </a:rPr>
              <a:t> </a:t>
            </a:r>
            <a:r>
              <a:rPr lang="en-US" sz="3200" i="1" dirty="0"/>
              <a:t>Shivah </a:t>
            </a:r>
            <a:r>
              <a:rPr lang="en-US" sz="3200" i="1" dirty="0" err="1"/>
              <a:t>Asar</a:t>
            </a:r>
            <a:r>
              <a:rPr lang="en-US" sz="3200" i="1" dirty="0"/>
              <a:t> </a:t>
            </a:r>
            <a:r>
              <a:rPr lang="en-US" sz="3200" i="1" dirty="0" err="1"/>
              <a:t>b'Tammuz</a:t>
            </a:r>
            <a:endParaRPr lang="en-US" i="1" dirty="0"/>
          </a:p>
        </p:txBody>
      </p:sp>
    </p:spTree>
    <p:extLst>
      <p:ext uri="{BB962C8B-B14F-4D97-AF65-F5344CB8AC3E}">
        <p14:creationId xmlns:p14="http://schemas.microsoft.com/office/powerpoint/2010/main" val="36542549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512763" indent="-512763">
              <a:buFont typeface="+mj-lt"/>
              <a:buAutoNum type="arabicPeriod"/>
              <a:tabLst>
                <a:tab pos="457200" algn="l"/>
              </a:tabLst>
            </a:pPr>
            <a:r>
              <a:rPr lang="en-US" sz="4000" dirty="0"/>
              <a:t>Fasts in the Hebrew Scriptures</a:t>
            </a:r>
          </a:p>
          <a:p>
            <a:pPr marL="512763" indent="-512763">
              <a:buFont typeface="+mj-lt"/>
              <a:buAutoNum type="arabicPeriod"/>
              <a:tabLst>
                <a:tab pos="457200" algn="l"/>
              </a:tabLst>
            </a:pPr>
            <a:r>
              <a:rPr lang="en-US" sz="4000" u="sng" dirty="0">
                <a:solidFill>
                  <a:srgbClr val="FFFF99"/>
                </a:solidFill>
              </a:rPr>
              <a:t>Fasting in the Messianic Scriptures</a:t>
            </a:r>
          </a:p>
          <a:p>
            <a:pPr marL="512763" indent="-512763">
              <a:buFont typeface="+mj-lt"/>
              <a:buAutoNum type="arabicPeriod"/>
              <a:tabLst>
                <a:tab pos="457200" algn="l"/>
              </a:tabLst>
            </a:pPr>
            <a:r>
              <a:rPr lang="en-US" sz="4000" dirty="0"/>
              <a:t>Desperate times</a:t>
            </a:r>
            <a:endParaRPr lang="en-US" sz="4000" u="sng" dirty="0">
              <a:solidFill>
                <a:srgbClr val="FFFF99"/>
              </a:solidFill>
            </a:endParaRPr>
          </a:p>
          <a:p>
            <a:pPr marL="512763" indent="-512763">
              <a:buFont typeface="+mj-lt"/>
              <a:buAutoNum type="arabicPeriod"/>
              <a:tabLst>
                <a:tab pos="457200" algn="l"/>
              </a:tabLst>
            </a:pPr>
            <a:r>
              <a:rPr lang="en-US" sz="4000" dirty="0"/>
              <a:t>Some dramatic accomplishments</a:t>
            </a:r>
          </a:p>
          <a:p>
            <a:pPr marL="742950" indent="-742950">
              <a:buFont typeface="+mj-lt"/>
              <a:buAutoNum type="arabicPeriod"/>
            </a:pPr>
            <a:endParaRPr lang="en-US" sz="4000" dirty="0"/>
          </a:p>
        </p:txBody>
      </p:sp>
    </p:spTree>
    <p:extLst>
      <p:ext uri="{BB962C8B-B14F-4D97-AF65-F5344CB8AC3E}">
        <p14:creationId xmlns:p14="http://schemas.microsoft.com/office/powerpoint/2010/main" val="3753498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Mt. 9.15 </a:t>
            </a:r>
            <a:r>
              <a:rPr lang="en-US" sz="4000" dirty="0"/>
              <a:t>And Yeshua said to them, “The guests of the bridegroom cannot mourn while the bridegroom is with them, can they?  But the days will come </a:t>
            </a:r>
            <a:r>
              <a:rPr lang="en-US" sz="4000" u="sng" dirty="0">
                <a:solidFill>
                  <a:srgbClr val="FFFF99"/>
                </a:solidFill>
              </a:rPr>
              <a:t>when the bridegroom is taken away from them, and then they will fast.</a:t>
            </a:r>
          </a:p>
        </p:txBody>
      </p:sp>
    </p:spTree>
    <p:extLst>
      <p:ext uri="{BB962C8B-B14F-4D97-AF65-F5344CB8AC3E}">
        <p14:creationId xmlns:p14="http://schemas.microsoft.com/office/powerpoint/2010/main" val="14786540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Luke 6.32  </a:t>
            </a:r>
            <a:r>
              <a:rPr lang="en-US" sz="4000" dirty="0"/>
              <a:t>Now Hanna, a daughter of Phanuel of the tribe of Asher, was a prophetess.  She was well advanced in age…eighty-four. She never left the Temple, </a:t>
            </a:r>
            <a:r>
              <a:rPr lang="en-US" sz="4000" u="sng" dirty="0">
                <a:solidFill>
                  <a:srgbClr val="FFFF99"/>
                </a:solidFill>
              </a:rPr>
              <a:t>serving night and day with fasting and prayers</a:t>
            </a:r>
            <a:r>
              <a:rPr lang="en-US" sz="4000" dirty="0"/>
              <a:t>. </a:t>
            </a:r>
          </a:p>
        </p:txBody>
      </p:sp>
    </p:spTree>
    <p:extLst>
      <p:ext uri="{BB962C8B-B14F-4D97-AF65-F5344CB8AC3E}">
        <p14:creationId xmlns:p14="http://schemas.microsoft.com/office/powerpoint/2010/main" val="2729335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Acts 13.2 </a:t>
            </a:r>
            <a:r>
              <a:rPr lang="en-US" sz="4000" dirty="0"/>
              <a:t>One time when they were </a:t>
            </a:r>
            <a:r>
              <a:rPr lang="en-US" sz="4000" u="sng" dirty="0">
                <a:solidFill>
                  <a:srgbClr val="FFFF99"/>
                </a:solidFill>
              </a:rPr>
              <a:t>worshipping the Lord and fasting</a:t>
            </a:r>
            <a:r>
              <a:rPr lang="en-US" sz="4000" dirty="0"/>
              <a:t>, the Ruakh </a:t>
            </a:r>
            <a:r>
              <a:rPr lang="en-US" sz="4000" dirty="0" err="1"/>
              <a:t>HaKodesh</a:t>
            </a:r>
            <a:r>
              <a:rPr lang="en-US" sz="4000" dirty="0"/>
              <a:t> said to them… </a:t>
            </a:r>
          </a:p>
          <a:p>
            <a:pPr marL="0" indent="0">
              <a:buNone/>
            </a:pPr>
            <a:r>
              <a:rPr lang="en-US" sz="4000" baseline="30000" dirty="0"/>
              <a:t>Acts 13.3 </a:t>
            </a:r>
            <a:r>
              <a:rPr lang="en-US" sz="4000" dirty="0"/>
              <a:t>Then </a:t>
            </a:r>
            <a:r>
              <a:rPr lang="en-US" sz="4000" u="sng" dirty="0">
                <a:solidFill>
                  <a:srgbClr val="FFFF99"/>
                </a:solidFill>
              </a:rPr>
              <a:t>after fasting</a:t>
            </a:r>
            <a:r>
              <a:rPr lang="en-US" sz="4000" dirty="0"/>
              <a:t>, praying, and laying hands on them, they sent them off</a:t>
            </a:r>
          </a:p>
        </p:txBody>
      </p:sp>
    </p:spTree>
    <p:extLst>
      <p:ext uri="{BB962C8B-B14F-4D97-AF65-F5344CB8AC3E}">
        <p14:creationId xmlns:p14="http://schemas.microsoft.com/office/powerpoint/2010/main" val="710528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From the Messiah Conference: </a:t>
            </a:r>
          </a:p>
          <a:p>
            <a:pPr marL="0" indent="0">
              <a:buNone/>
            </a:pPr>
            <a:r>
              <a:rPr lang="en-US" sz="4000" dirty="0"/>
              <a:t>Rabbi Jeff Forman:</a:t>
            </a:r>
          </a:p>
          <a:p>
            <a:pPr marL="0" indent="0">
              <a:buNone/>
            </a:pPr>
            <a:r>
              <a:rPr lang="en-US" sz="4000" dirty="0"/>
              <a:t>I was going to make a vax joke, but I was afraid </a:t>
            </a:r>
            <a:r>
              <a:rPr lang="en-US" sz="4000"/>
              <a:t>people wouldn’t get it.</a:t>
            </a:r>
            <a:endParaRPr lang="en-US" sz="4000" dirty="0"/>
          </a:p>
        </p:txBody>
      </p:sp>
    </p:spTree>
    <p:extLst>
      <p:ext uri="{BB962C8B-B14F-4D97-AF65-F5344CB8AC3E}">
        <p14:creationId xmlns:p14="http://schemas.microsoft.com/office/powerpoint/2010/main" val="12861402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Acts 14.23 </a:t>
            </a:r>
            <a:r>
              <a:rPr lang="en-US" sz="4000" dirty="0"/>
              <a:t>When they had handpicked elders for them in every community, </a:t>
            </a:r>
            <a:r>
              <a:rPr lang="en-US" sz="4000" u="sng" dirty="0">
                <a:solidFill>
                  <a:srgbClr val="FFFF99"/>
                </a:solidFill>
              </a:rPr>
              <a:t>and prayed with fasting</a:t>
            </a:r>
            <a:r>
              <a:rPr lang="en-US" sz="4000" dirty="0"/>
              <a:t>, they placed them in the care of the Lord—in whom they had put their trust.</a:t>
            </a:r>
          </a:p>
        </p:txBody>
      </p:sp>
    </p:spTree>
    <p:extLst>
      <p:ext uri="{BB962C8B-B14F-4D97-AF65-F5344CB8AC3E}">
        <p14:creationId xmlns:p14="http://schemas.microsoft.com/office/powerpoint/2010/main" val="641238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Acts 20.33-37 </a:t>
            </a:r>
            <a:r>
              <a:rPr lang="en-US" sz="4000" dirty="0"/>
              <a:t>Just before daybreak, </a:t>
            </a:r>
            <a:r>
              <a:rPr lang="en-US" sz="4000" dirty="0" err="1"/>
              <a:t>Sha’ul</a:t>
            </a:r>
            <a:r>
              <a:rPr lang="en-US" sz="4000" dirty="0"/>
              <a:t> urged them all to eat, saying, “Today is the fourteenth day you have been </a:t>
            </a:r>
            <a:r>
              <a:rPr lang="en-US" sz="4000" u="sng" dirty="0">
                <a:solidFill>
                  <a:srgbClr val="FFFF99"/>
                </a:solidFill>
              </a:rPr>
              <a:t>in suspense, going hungry, eating nothing.</a:t>
            </a:r>
            <a:r>
              <a:rPr lang="en-US" sz="4000" dirty="0"/>
              <a:t> Therefore I advise you to take some food; you need it for your own survival…</a:t>
            </a:r>
          </a:p>
        </p:txBody>
      </p:sp>
    </p:spTree>
    <p:extLst>
      <p:ext uri="{BB962C8B-B14F-4D97-AF65-F5344CB8AC3E}">
        <p14:creationId xmlns:p14="http://schemas.microsoft.com/office/powerpoint/2010/main" val="15705054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Acts 20.33-37 </a:t>
            </a:r>
            <a:r>
              <a:rPr lang="en-US" sz="4000" dirty="0"/>
              <a:t>When he had said this, he took bread, said the </a:t>
            </a:r>
            <a:r>
              <a:rPr lang="en-US" sz="4000" dirty="0" err="1"/>
              <a:t>b’rakhah</a:t>
            </a:r>
            <a:r>
              <a:rPr lang="en-US" sz="4000" dirty="0"/>
              <a:t>…broke it and began to eat. With courage restored, they all ate some food themselves. Altogether there were 276 of us on board the ship. </a:t>
            </a:r>
          </a:p>
        </p:txBody>
      </p:sp>
    </p:spTree>
    <p:extLst>
      <p:ext uri="{BB962C8B-B14F-4D97-AF65-F5344CB8AC3E}">
        <p14:creationId xmlns:p14="http://schemas.microsoft.com/office/powerpoint/2010/main" val="37574083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2 Cor. 6.4-5</a:t>
            </a:r>
            <a:r>
              <a:rPr lang="en-US" sz="4000" dirty="0"/>
              <a:t> As God’s servants, we are commending ourselves in every way—in great endurance, in afflictions, in hardships, in distresses, in beatings, in imprisonments, in riots, in troubles, in sleeplessness, </a:t>
            </a:r>
            <a:r>
              <a:rPr lang="en-US" sz="4000" u="sng" dirty="0">
                <a:solidFill>
                  <a:srgbClr val="FFFF99"/>
                </a:solidFill>
              </a:rPr>
              <a:t>in hunger</a:t>
            </a:r>
            <a:r>
              <a:rPr lang="en-US" sz="4000" dirty="0"/>
              <a:t>…</a:t>
            </a:r>
          </a:p>
        </p:txBody>
      </p:sp>
    </p:spTree>
    <p:extLst>
      <p:ext uri="{BB962C8B-B14F-4D97-AF65-F5344CB8AC3E}">
        <p14:creationId xmlns:p14="http://schemas.microsoft.com/office/powerpoint/2010/main" val="40576289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in sleeplessness, </a:t>
            </a:r>
            <a:r>
              <a:rPr lang="en-US" sz="4000" u="sng">
                <a:solidFill>
                  <a:srgbClr val="FFFF99"/>
                </a:solidFill>
              </a:rPr>
              <a:t>in hunger</a:t>
            </a:r>
            <a:r>
              <a:rPr lang="en-US" sz="4000"/>
              <a:t>…</a:t>
            </a:r>
            <a:endParaRPr lang="en-US" sz="4000" dirty="0"/>
          </a:p>
        </p:txBody>
      </p:sp>
      <p:pic>
        <p:nvPicPr>
          <p:cNvPr id="3" name="Picture 2">
            <a:extLst>
              <a:ext uri="{FF2B5EF4-FFF2-40B4-BE49-F238E27FC236}">
                <a16:creationId xmlns:a16="http://schemas.microsoft.com/office/drawing/2014/main" id="{03CA9467-A5E6-091B-BB86-1B946A9F6CCE}"/>
              </a:ext>
            </a:extLst>
          </p:cNvPr>
          <p:cNvPicPr>
            <a:picLocks noChangeAspect="1"/>
          </p:cNvPicPr>
          <p:nvPr/>
        </p:nvPicPr>
        <p:blipFill>
          <a:blip r:embed="rId3"/>
          <a:stretch>
            <a:fillRect/>
          </a:stretch>
        </p:blipFill>
        <p:spPr>
          <a:xfrm>
            <a:off x="653560" y="1504950"/>
            <a:ext cx="6890240" cy="1875876"/>
          </a:xfrm>
          <a:prstGeom prst="rect">
            <a:avLst/>
          </a:prstGeom>
        </p:spPr>
      </p:pic>
    </p:spTree>
    <p:extLst>
      <p:ext uri="{BB962C8B-B14F-4D97-AF65-F5344CB8AC3E}">
        <p14:creationId xmlns:p14="http://schemas.microsoft.com/office/powerpoint/2010/main" val="28893683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2 Cor. 11.27</a:t>
            </a:r>
            <a:r>
              <a:rPr lang="en-US" sz="4000" dirty="0"/>
              <a:t> in labor and hardship, through many sleepless nights, in hunger and thirst, often without food, in cold and exposure. </a:t>
            </a:r>
          </a:p>
          <a:p>
            <a:pPr marL="0" indent="0">
              <a:buNone/>
            </a:pPr>
            <a:r>
              <a:rPr lang="en-US" sz="4000" baseline="30000" dirty="0"/>
              <a:t>KJV</a:t>
            </a:r>
            <a:r>
              <a:rPr lang="en-US" sz="4000" dirty="0"/>
              <a:t> In weariness and painfulness, in </a:t>
            </a:r>
            <a:r>
              <a:rPr lang="en-US" sz="4000" dirty="0" err="1"/>
              <a:t>watchings</a:t>
            </a:r>
            <a:r>
              <a:rPr lang="en-US" sz="4000" dirty="0"/>
              <a:t> often, in hunger and thirst, </a:t>
            </a:r>
            <a:r>
              <a:rPr lang="en-US" sz="4000" u="sng" dirty="0">
                <a:solidFill>
                  <a:srgbClr val="FFFF99"/>
                </a:solidFill>
              </a:rPr>
              <a:t>in </a:t>
            </a:r>
            <a:r>
              <a:rPr lang="en-US" sz="4000" u="sng" dirty="0" err="1">
                <a:solidFill>
                  <a:srgbClr val="FFFF99"/>
                </a:solidFill>
              </a:rPr>
              <a:t>fastings</a:t>
            </a:r>
            <a:r>
              <a:rPr lang="en-US" sz="4000" u="sng" dirty="0">
                <a:solidFill>
                  <a:srgbClr val="FFFF99"/>
                </a:solidFill>
              </a:rPr>
              <a:t> often</a:t>
            </a:r>
            <a:r>
              <a:rPr lang="en-US" sz="4000" dirty="0"/>
              <a:t>, in cold and nakedness.</a:t>
            </a:r>
          </a:p>
        </p:txBody>
      </p:sp>
    </p:spTree>
    <p:extLst>
      <p:ext uri="{BB962C8B-B14F-4D97-AF65-F5344CB8AC3E}">
        <p14:creationId xmlns:p14="http://schemas.microsoft.com/office/powerpoint/2010/main" val="2558515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There is a passion to prayer and worship that is activated by fasting.</a:t>
            </a:r>
          </a:p>
        </p:txBody>
      </p:sp>
    </p:spTree>
    <p:extLst>
      <p:ext uri="{BB962C8B-B14F-4D97-AF65-F5344CB8AC3E}">
        <p14:creationId xmlns:p14="http://schemas.microsoft.com/office/powerpoint/2010/main" val="40121149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2050" name="Picture 2">
            <a:extLst>
              <a:ext uri="{FF2B5EF4-FFF2-40B4-BE49-F238E27FC236}">
                <a16:creationId xmlns:a16="http://schemas.microsoft.com/office/drawing/2014/main" id="{7227899B-BE3C-6A22-9C09-CB92762B16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0" y="0"/>
            <a:ext cx="9147710" cy="51414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483943E-E994-11CD-4482-497A75869914}"/>
              </a:ext>
            </a:extLst>
          </p:cNvPr>
          <p:cNvSpPr txBox="1"/>
          <p:nvPr/>
        </p:nvSpPr>
        <p:spPr>
          <a:xfrm>
            <a:off x="508559" y="3849837"/>
            <a:ext cx="8408905" cy="1323439"/>
          </a:xfrm>
          <a:prstGeom prst="rect">
            <a:avLst/>
          </a:prstGeom>
          <a:noFill/>
        </p:spPr>
        <p:txBody>
          <a:bodyPr wrap="none" rtlCol="0">
            <a:spAutoFit/>
          </a:bodyPr>
          <a:lstStyle/>
          <a:p>
            <a:r>
              <a:rPr lang="en-US" dirty="0"/>
              <a:t>Fast of 17 Tammuz, Today</a:t>
            </a:r>
          </a:p>
          <a:p>
            <a:pPr rtl="1"/>
            <a:r>
              <a:rPr lang="he-IL" b="0" i="0" dirty="0">
                <a:solidFill>
                  <a:srgbClr val="202122"/>
                </a:solidFill>
                <a:effectLst/>
                <a:latin typeface="Arial" panose="020B0604020202020204" pitchFamily="34" charset="0"/>
              </a:rPr>
              <a:t> </a:t>
            </a:r>
            <a:r>
              <a:rPr lang="he-IL" b="1" i="0" dirty="0">
                <a:effectLst/>
                <a:latin typeface="David" panose="020E0502060401010101" pitchFamily="34" charset="-79"/>
                <a:cs typeface="David" panose="020E0502060401010101" pitchFamily="34" charset="-79"/>
              </a:rPr>
              <a:t>שבעה עשר בתמוז</a:t>
            </a:r>
            <a:r>
              <a:rPr lang="en-US" b="1" i="0" dirty="0">
                <a:effectLst/>
                <a:latin typeface="David" panose="020E0502060401010101" pitchFamily="34" charset="-79"/>
                <a:cs typeface="David" panose="020E0502060401010101" pitchFamily="34" charset="-79"/>
              </a:rPr>
              <a:t> </a:t>
            </a:r>
            <a:r>
              <a:rPr lang="he-IL" b="1" dirty="0">
                <a:latin typeface="David" panose="020E0502060401010101" pitchFamily="34" charset="-79"/>
                <a:cs typeface="David" panose="020E0502060401010101" pitchFamily="34" charset="-79"/>
              </a:rPr>
              <a:t> </a:t>
            </a:r>
            <a:r>
              <a:rPr lang="en-US" sz="3200" i="1" dirty="0"/>
              <a:t>Shivah </a:t>
            </a:r>
            <a:r>
              <a:rPr lang="en-US" sz="3200" i="1" dirty="0" err="1"/>
              <a:t>Asar</a:t>
            </a:r>
            <a:r>
              <a:rPr lang="en-US" sz="3200" i="1" dirty="0"/>
              <a:t> </a:t>
            </a:r>
            <a:r>
              <a:rPr lang="en-US" sz="3200" i="1" dirty="0" err="1"/>
              <a:t>b'Tammuz</a:t>
            </a:r>
            <a:endParaRPr lang="en-US" i="1" dirty="0"/>
          </a:p>
        </p:txBody>
      </p:sp>
    </p:spTree>
    <p:extLst>
      <p:ext uri="{BB962C8B-B14F-4D97-AF65-F5344CB8AC3E}">
        <p14:creationId xmlns:p14="http://schemas.microsoft.com/office/powerpoint/2010/main" val="39446677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512763" indent="-512763">
              <a:buFont typeface="+mj-lt"/>
              <a:buAutoNum type="arabicPeriod"/>
              <a:tabLst>
                <a:tab pos="457200" algn="l"/>
              </a:tabLst>
            </a:pPr>
            <a:r>
              <a:rPr lang="en-US" sz="4000" dirty="0"/>
              <a:t>Fasts in the Hebrew Scriptures</a:t>
            </a:r>
          </a:p>
          <a:p>
            <a:pPr marL="512763" indent="-512763">
              <a:buFont typeface="+mj-lt"/>
              <a:buAutoNum type="arabicPeriod"/>
              <a:tabLst>
                <a:tab pos="457200" algn="l"/>
              </a:tabLst>
            </a:pPr>
            <a:r>
              <a:rPr lang="en-US" sz="4000" dirty="0"/>
              <a:t>Fasting in the Messianic Scriptures</a:t>
            </a:r>
          </a:p>
          <a:p>
            <a:pPr marL="512763" indent="-512763">
              <a:buFont typeface="+mj-lt"/>
              <a:buAutoNum type="arabicPeriod"/>
              <a:tabLst>
                <a:tab pos="457200" algn="l"/>
              </a:tabLst>
            </a:pPr>
            <a:r>
              <a:rPr lang="en-US" sz="4000" u="sng" dirty="0">
                <a:solidFill>
                  <a:srgbClr val="FFFF99"/>
                </a:solidFill>
              </a:rPr>
              <a:t>Desperate times:</a:t>
            </a:r>
            <a:r>
              <a:rPr lang="en-US" sz="4000" dirty="0">
                <a:solidFill>
                  <a:srgbClr val="FFFF99"/>
                </a:solidFill>
              </a:rPr>
              <a:t> ~today 17 Tammuz</a:t>
            </a:r>
          </a:p>
          <a:p>
            <a:pPr marL="512763" indent="-512763">
              <a:buFont typeface="+mj-lt"/>
              <a:buAutoNum type="arabicPeriod"/>
              <a:tabLst>
                <a:tab pos="457200" algn="l"/>
              </a:tabLst>
            </a:pPr>
            <a:r>
              <a:rPr lang="en-US" sz="4000" dirty="0"/>
              <a:t>Some dramatic accomplishments</a:t>
            </a:r>
          </a:p>
          <a:p>
            <a:pPr marL="742950" indent="-742950">
              <a:buFont typeface="+mj-lt"/>
              <a:buAutoNum type="arabicPeriod"/>
            </a:pPr>
            <a:endParaRPr lang="en-US" sz="4000" dirty="0"/>
          </a:p>
        </p:txBody>
      </p:sp>
    </p:spTree>
    <p:extLst>
      <p:ext uri="{BB962C8B-B14F-4D97-AF65-F5344CB8AC3E}">
        <p14:creationId xmlns:p14="http://schemas.microsoft.com/office/powerpoint/2010/main" val="15799540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Traditionally, when a fast day is on Shabbat, it is postponed till Sunday.  Except Yom Kippur.   However, we feel the urgency of fasting and intercession, and haven’t followed that custom.  </a:t>
            </a:r>
          </a:p>
        </p:txBody>
      </p:sp>
    </p:spTree>
    <p:extLst>
      <p:ext uri="{BB962C8B-B14F-4D97-AF65-F5344CB8AC3E}">
        <p14:creationId xmlns:p14="http://schemas.microsoft.com/office/powerpoint/2010/main" val="2900528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From the Messiah Conference: </a:t>
            </a:r>
          </a:p>
          <a:p>
            <a:pPr marL="0" indent="0">
              <a:buNone/>
            </a:pPr>
            <a:r>
              <a:rPr lang="en-US" sz="4000" dirty="0"/>
              <a:t>Rabbi Jeff Forman:</a:t>
            </a:r>
          </a:p>
          <a:p>
            <a:pPr marL="0" indent="0">
              <a:buNone/>
            </a:pPr>
            <a:r>
              <a:rPr lang="en-US" sz="4000" dirty="0"/>
              <a:t>I gave it a shot. </a:t>
            </a:r>
          </a:p>
        </p:txBody>
      </p:sp>
    </p:spTree>
    <p:extLst>
      <p:ext uri="{BB962C8B-B14F-4D97-AF65-F5344CB8AC3E}">
        <p14:creationId xmlns:p14="http://schemas.microsoft.com/office/powerpoint/2010/main" val="42066564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The ancient rabbinic chronology, Seder Olam Rabbah, tells us that…on 17 Tammuz, Noah sent out the dove, who also returned since he could find no </a:t>
            </a:r>
            <a:r>
              <a:rPr lang="en-US" sz="4000" i="1" dirty="0"/>
              <a:t>terra </a:t>
            </a:r>
            <a:r>
              <a:rPr lang="en-US" sz="4000" i="1" dirty="0" err="1"/>
              <a:t>firma</a:t>
            </a:r>
            <a:r>
              <a:rPr lang="en-US" sz="4000" i="1" dirty="0"/>
              <a:t> </a:t>
            </a:r>
            <a:r>
              <a:rPr lang="en-US" sz="4000" dirty="0"/>
              <a:t>on which to land. The dove was sent out again seven days later, and this time returned with an olive leaf in his beak.</a:t>
            </a:r>
          </a:p>
        </p:txBody>
      </p:sp>
    </p:spTree>
    <p:extLst>
      <p:ext uri="{BB962C8B-B14F-4D97-AF65-F5344CB8AC3E}">
        <p14:creationId xmlns:p14="http://schemas.microsoft.com/office/powerpoint/2010/main" val="28242628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On 16 Tammuz, the people became antsy and crafted a Golden Calf, which they worshipped the following day, Tammuz 17. Upon seeing their disastrous actions, Moshe shattered the Tablets and begged G‑d for forgiveness.</a:t>
            </a:r>
          </a:p>
        </p:txBody>
      </p:sp>
    </p:spTree>
    <p:extLst>
      <p:ext uri="{BB962C8B-B14F-4D97-AF65-F5344CB8AC3E}">
        <p14:creationId xmlns:p14="http://schemas.microsoft.com/office/powerpoint/2010/main" val="24413173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dirty="0"/>
              <a:t>During the time when the Hasmonean dynasty ruled Judea, Hyrcanus II (who served as High Priest) was briefly crowned king. His brother, </a:t>
            </a:r>
            <a:r>
              <a:rPr lang="en-US" sz="4000" dirty="0" err="1"/>
              <a:t>Aristobulus</a:t>
            </a:r>
            <a:r>
              <a:rPr lang="en-US" sz="4000" dirty="0"/>
              <a:t> II, rose in rebellion. Hyrcanus took refuge in Jerusalem, and </a:t>
            </a:r>
            <a:r>
              <a:rPr lang="en-US" sz="4000" dirty="0" err="1"/>
              <a:t>Aristobulus</a:t>
            </a:r>
            <a:r>
              <a:rPr lang="en-US" sz="4000" dirty="0"/>
              <a:t> besieged Jerusalem, only allowing the daily lambs.  But this stopped on 17 Tammuz.</a:t>
            </a:r>
          </a:p>
        </p:txBody>
      </p:sp>
    </p:spTree>
    <p:extLst>
      <p:ext uri="{BB962C8B-B14F-4D97-AF65-F5344CB8AC3E}">
        <p14:creationId xmlns:p14="http://schemas.microsoft.com/office/powerpoint/2010/main" val="23713877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The Jerusalem Talmud… maintains that the 17th of Tammuz was the date that the Babylonians breached the walls of Jerusalem (in 423 BCE) on their way to destroy the first Temple.</a:t>
            </a:r>
          </a:p>
        </p:txBody>
      </p:sp>
    </p:spTree>
    <p:extLst>
      <p:ext uri="{BB962C8B-B14F-4D97-AF65-F5344CB8AC3E}">
        <p14:creationId xmlns:p14="http://schemas.microsoft.com/office/powerpoint/2010/main" val="4812746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In 69 CE, the Roman destroyers breached the walls of Jerusalem and began a period of burning, looting, murder, and </a:t>
            </a:r>
            <a:r>
              <a:rPr lang="en-US" sz="4000" dirty="0" err="1"/>
              <a:t>mayham</a:t>
            </a:r>
            <a:r>
              <a:rPr lang="en-US" sz="4000" dirty="0"/>
              <a:t>, which culminated with the Temple complex burning on 9 Av, three weeks later.</a:t>
            </a:r>
          </a:p>
        </p:txBody>
      </p:sp>
    </p:spTree>
    <p:extLst>
      <p:ext uri="{BB962C8B-B14F-4D97-AF65-F5344CB8AC3E}">
        <p14:creationId xmlns:p14="http://schemas.microsoft.com/office/powerpoint/2010/main" val="1353031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err="1"/>
              <a:t>Zekh</a:t>
            </a:r>
            <a:r>
              <a:rPr lang="en-US" sz="4000" baseline="30000" dirty="0"/>
              <a:t> 8.18-19</a:t>
            </a:r>
            <a:r>
              <a:rPr lang="en-US" sz="4000" dirty="0"/>
              <a:t> This word of </a:t>
            </a:r>
            <a:r>
              <a:rPr lang="en-US" sz="4000" cap="small" dirty="0"/>
              <a:t>Adoni</a:t>
            </a:r>
            <a:r>
              <a:rPr lang="en-US" sz="4000" dirty="0"/>
              <a:t>-</a:t>
            </a:r>
            <a:r>
              <a:rPr lang="en-US" sz="4000" dirty="0" err="1"/>
              <a:t>Tzva’ot</a:t>
            </a:r>
            <a:r>
              <a:rPr lang="en-US" sz="4000" dirty="0"/>
              <a:t> came to me: “</a:t>
            </a:r>
            <a:r>
              <a:rPr lang="en-US" sz="4000" cap="small" dirty="0"/>
              <a:t>Adoni</a:t>
            </a:r>
            <a:r>
              <a:rPr lang="en-US" sz="4000" dirty="0"/>
              <a:t>-</a:t>
            </a:r>
            <a:r>
              <a:rPr lang="en-US" sz="4000" dirty="0" err="1"/>
              <a:t>Tzva’ot</a:t>
            </a:r>
            <a:r>
              <a:rPr lang="en-US" sz="4000" dirty="0"/>
              <a:t> says, ‘The fast days of the fourth, fifth, seventh and tenth months are to become times of joy, gladness and cheer for the house of </a:t>
            </a:r>
            <a:r>
              <a:rPr lang="en-US" sz="4000" dirty="0" err="1"/>
              <a:t>Y’hudah</a:t>
            </a:r>
            <a:r>
              <a:rPr lang="en-US" sz="4000" dirty="0"/>
              <a:t>. Therefore, love truth and peace.’</a:t>
            </a:r>
          </a:p>
        </p:txBody>
      </p:sp>
    </p:spTree>
    <p:extLst>
      <p:ext uri="{BB962C8B-B14F-4D97-AF65-F5344CB8AC3E}">
        <p14:creationId xmlns:p14="http://schemas.microsoft.com/office/powerpoint/2010/main" val="37383367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baseline="30000" dirty="0" err="1"/>
              <a:t>Zekh</a:t>
            </a:r>
            <a:r>
              <a:rPr lang="en-US" sz="4000" baseline="30000" dirty="0"/>
              <a:t> 8.18-19</a:t>
            </a:r>
            <a:r>
              <a:rPr lang="en-US" sz="4000" dirty="0"/>
              <a:t> This word of </a:t>
            </a:r>
            <a:r>
              <a:rPr lang="en-US" sz="4000" cap="small" dirty="0"/>
              <a:t>Adoni</a:t>
            </a:r>
            <a:r>
              <a:rPr lang="en-US" sz="4000" dirty="0"/>
              <a:t>-</a:t>
            </a:r>
            <a:r>
              <a:rPr lang="en-US" sz="4000" dirty="0" err="1"/>
              <a:t>Tzva’ot</a:t>
            </a:r>
            <a:r>
              <a:rPr lang="en-US" sz="4000" dirty="0"/>
              <a:t> came to me: “</a:t>
            </a:r>
            <a:r>
              <a:rPr lang="en-US" sz="4000" cap="small" dirty="0"/>
              <a:t>Adoni</a:t>
            </a:r>
            <a:r>
              <a:rPr lang="en-US" sz="4000" dirty="0"/>
              <a:t>-</a:t>
            </a:r>
            <a:r>
              <a:rPr lang="en-US" sz="4000" dirty="0" err="1"/>
              <a:t>Tzva’ot</a:t>
            </a:r>
            <a:r>
              <a:rPr lang="en-US" sz="4000" dirty="0"/>
              <a:t> says, ‘The fast days of</a:t>
            </a:r>
          </a:p>
          <a:p>
            <a:r>
              <a:rPr lang="en-US" sz="4000" dirty="0"/>
              <a:t>fourth, 17 of Tammuz</a:t>
            </a:r>
          </a:p>
          <a:p>
            <a:r>
              <a:rPr lang="en-US" sz="4000" dirty="0"/>
              <a:t>fifth, 9 of Av </a:t>
            </a:r>
          </a:p>
          <a:p>
            <a:r>
              <a:rPr lang="en-US" sz="4000" dirty="0"/>
              <a:t>seventh 10 of Tishri Yom Kippur!!</a:t>
            </a:r>
          </a:p>
          <a:p>
            <a:r>
              <a:rPr lang="en-US" sz="4000" dirty="0"/>
              <a:t>and tenth 10 of Tevet</a:t>
            </a:r>
          </a:p>
        </p:txBody>
      </p:sp>
    </p:spTree>
    <p:extLst>
      <p:ext uri="{BB962C8B-B14F-4D97-AF65-F5344CB8AC3E}">
        <p14:creationId xmlns:p14="http://schemas.microsoft.com/office/powerpoint/2010/main" val="3332242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1</a:t>
            </a:r>
          </a:p>
          <a:p>
            <a:pPr marL="0" indent="0">
              <a:buNone/>
            </a:pPr>
            <a:r>
              <a:rPr lang="en-US" sz="4000" dirty="0"/>
              <a:t>2</a:t>
            </a:r>
          </a:p>
          <a:p>
            <a:pPr marL="0" indent="0">
              <a:buNone/>
            </a:pPr>
            <a:r>
              <a:rPr lang="en-US" sz="4000" dirty="0"/>
              <a:t>3</a:t>
            </a:r>
          </a:p>
          <a:p>
            <a:pPr marL="0" indent="0">
              <a:buNone/>
            </a:pPr>
            <a:r>
              <a:rPr lang="en-US" sz="4000" dirty="0">
                <a:solidFill>
                  <a:srgbClr val="FFFF99"/>
                </a:solidFill>
              </a:rPr>
              <a:t>4</a:t>
            </a:r>
          </a:p>
          <a:p>
            <a:pPr marL="0" indent="0">
              <a:buNone/>
            </a:pPr>
            <a:r>
              <a:rPr lang="en-US" sz="4000" dirty="0">
                <a:solidFill>
                  <a:srgbClr val="FFFF99"/>
                </a:solidFill>
              </a:rPr>
              <a:t>5</a:t>
            </a:r>
          </a:p>
          <a:p>
            <a:pPr marL="0" indent="0">
              <a:buNone/>
            </a:pPr>
            <a:r>
              <a:rPr lang="en-US" sz="4000" dirty="0"/>
              <a:t>6</a:t>
            </a:r>
          </a:p>
        </p:txBody>
      </p:sp>
      <p:pic>
        <p:nvPicPr>
          <p:cNvPr id="3" name="Picture 2">
            <a:extLst>
              <a:ext uri="{FF2B5EF4-FFF2-40B4-BE49-F238E27FC236}">
                <a16:creationId xmlns:a16="http://schemas.microsoft.com/office/drawing/2014/main" id="{B607077F-21D7-7A94-D0C7-81E76C1F3919}"/>
              </a:ext>
            </a:extLst>
          </p:cNvPr>
          <p:cNvPicPr>
            <a:picLocks noChangeAspect="1"/>
          </p:cNvPicPr>
          <p:nvPr/>
        </p:nvPicPr>
        <p:blipFill>
          <a:blip r:embed="rId3"/>
          <a:stretch>
            <a:fillRect/>
          </a:stretch>
        </p:blipFill>
        <p:spPr>
          <a:xfrm>
            <a:off x="952317" y="0"/>
            <a:ext cx="8171708" cy="5143500"/>
          </a:xfrm>
          <a:prstGeom prst="rect">
            <a:avLst/>
          </a:prstGeom>
        </p:spPr>
      </p:pic>
    </p:spTree>
    <p:extLst>
      <p:ext uri="{BB962C8B-B14F-4D97-AF65-F5344CB8AC3E}">
        <p14:creationId xmlns:p14="http://schemas.microsoft.com/office/powerpoint/2010/main" val="36946822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solidFill>
                  <a:srgbClr val="FFFF99"/>
                </a:solidFill>
              </a:rPr>
              <a:t>7</a:t>
            </a:r>
          </a:p>
          <a:p>
            <a:pPr marL="0" indent="0">
              <a:buNone/>
            </a:pPr>
            <a:endParaRPr lang="en-US" sz="2400" dirty="0"/>
          </a:p>
          <a:p>
            <a:pPr marL="0" indent="0">
              <a:buNone/>
            </a:pPr>
            <a:r>
              <a:rPr lang="en-US" sz="4000" dirty="0"/>
              <a:t>8</a:t>
            </a:r>
          </a:p>
        </p:txBody>
      </p:sp>
      <p:pic>
        <p:nvPicPr>
          <p:cNvPr id="3" name="Picture 2">
            <a:extLst>
              <a:ext uri="{FF2B5EF4-FFF2-40B4-BE49-F238E27FC236}">
                <a16:creationId xmlns:a16="http://schemas.microsoft.com/office/drawing/2014/main" id="{B5AAEC85-414A-0EAD-BCBF-97601506B9E9}"/>
              </a:ext>
            </a:extLst>
          </p:cNvPr>
          <p:cNvPicPr>
            <a:picLocks noChangeAspect="1"/>
          </p:cNvPicPr>
          <p:nvPr/>
        </p:nvPicPr>
        <p:blipFill>
          <a:blip r:embed="rId3"/>
          <a:stretch>
            <a:fillRect/>
          </a:stretch>
        </p:blipFill>
        <p:spPr>
          <a:xfrm>
            <a:off x="1066800" y="285749"/>
            <a:ext cx="8077200" cy="1949160"/>
          </a:xfrm>
          <a:prstGeom prst="rect">
            <a:avLst/>
          </a:prstGeom>
        </p:spPr>
      </p:pic>
    </p:spTree>
    <p:extLst>
      <p:ext uri="{BB962C8B-B14F-4D97-AF65-F5344CB8AC3E}">
        <p14:creationId xmlns:p14="http://schemas.microsoft.com/office/powerpoint/2010/main" val="24116080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249315" y="250892"/>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1800" dirty="0"/>
          </a:p>
          <a:p>
            <a:pPr marL="0" indent="0">
              <a:buNone/>
            </a:pPr>
            <a:r>
              <a:rPr lang="en-US" sz="4000" dirty="0"/>
              <a:t>9</a:t>
            </a:r>
          </a:p>
          <a:p>
            <a:pPr marL="0" indent="0">
              <a:buNone/>
            </a:pPr>
            <a:endParaRPr lang="en-US" sz="1100" dirty="0"/>
          </a:p>
          <a:p>
            <a:pPr marL="0" indent="0">
              <a:buNone/>
            </a:pPr>
            <a:r>
              <a:rPr lang="en-US" sz="3200" dirty="0">
                <a:solidFill>
                  <a:srgbClr val="FFFF99"/>
                </a:solidFill>
              </a:rPr>
              <a:t>10</a:t>
            </a:r>
          </a:p>
          <a:p>
            <a:pPr marL="0" indent="0">
              <a:buNone/>
            </a:pPr>
            <a:r>
              <a:rPr lang="en-US" sz="1400" dirty="0"/>
              <a:t> </a:t>
            </a:r>
          </a:p>
          <a:p>
            <a:pPr marL="0" indent="0">
              <a:buNone/>
            </a:pPr>
            <a:r>
              <a:rPr lang="en-US" sz="3200" dirty="0"/>
              <a:t>11</a:t>
            </a:r>
          </a:p>
          <a:p>
            <a:pPr marL="0" indent="0">
              <a:buNone/>
            </a:pPr>
            <a:endParaRPr lang="en-US" sz="1400" dirty="0"/>
          </a:p>
          <a:p>
            <a:pPr marL="0" indent="0">
              <a:buNone/>
            </a:pPr>
            <a:r>
              <a:rPr lang="en-US" sz="3200" dirty="0"/>
              <a:t>12</a:t>
            </a:r>
          </a:p>
          <a:p>
            <a:pPr marL="0" indent="0">
              <a:buNone/>
            </a:pPr>
            <a:r>
              <a:rPr lang="en-US" sz="3200" dirty="0"/>
              <a:t>13</a:t>
            </a:r>
          </a:p>
        </p:txBody>
      </p:sp>
      <p:pic>
        <p:nvPicPr>
          <p:cNvPr id="5" name="Picture 4">
            <a:extLst>
              <a:ext uri="{FF2B5EF4-FFF2-40B4-BE49-F238E27FC236}">
                <a16:creationId xmlns:a16="http://schemas.microsoft.com/office/drawing/2014/main" id="{050072FA-2BF6-1E01-EBBF-1E0677FE2DDC}"/>
              </a:ext>
            </a:extLst>
          </p:cNvPr>
          <p:cNvPicPr>
            <a:picLocks noChangeAspect="1"/>
          </p:cNvPicPr>
          <p:nvPr/>
        </p:nvPicPr>
        <p:blipFill>
          <a:blip r:embed="rId3"/>
          <a:stretch>
            <a:fillRect/>
          </a:stretch>
        </p:blipFill>
        <p:spPr>
          <a:xfrm>
            <a:off x="914400" y="226294"/>
            <a:ext cx="8229600" cy="4221822"/>
          </a:xfrm>
          <a:prstGeom prst="rect">
            <a:avLst/>
          </a:prstGeom>
        </p:spPr>
      </p:pic>
    </p:spTree>
    <p:extLst>
      <p:ext uri="{BB962C8B-B14F-4D97-AF65-F5344CB8AC3E}">
        <p14:creationId xmlns:p14="http://schemas.microsoft.com/office/powerpoint/2010/main" val="629963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B28EBA93-0925-E939-3484-BBEE5F0442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4863"/>
            <a:ext cx="9144000" cy="4473773"/>
          </a:xfrm>
          <a:prstGeom prst="rect">
            <a:avLst/>
          </a:prstGeom>
        </p:spPr>
      </p:pic>
    </p:spTree>
    <p:extLst>
      <p:ext uri="{BB962C8B-B14F-4D97-AF65-F5344CB8AC3E}">
        <p14:creationId xmlns:p14="http://schemas.microsoft.com/office/powerpoint/2010/main" val="6407952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Zekh</a:t>
            </a:r>
            <a:r>
              <a:rPr lang="en-US" sz="4000" baseline="30000" dirty="0"/>
              <a:t>. 8.19  </a:t>
            </a:r>
            <a:r>
              <a:rPr lang="en-US" sz="4000" dirty="0"/>
              <a:t>are to become times of joy, gladness and cheer for the house of </a:t>
            </a:r>
            <a:r>
              <a:rPr lang="en-US" sz="4000" dirty="0" err="1"/>
              <a:t>Y’hudah</a:t>
            </a:r>
            <a:r>
              <a:rPr lang="en-US" sz="4000" dirty="0"/>
              <a:t>. Therefore, love truth and peace.’</a:t>
            </a:r>
          </a:p>
        </p:txBody>
      </p:sp>
    </p:spTree>
    <p:extLst>
      <p:ext uri="{BB962C8B-B14F-4D97-AF65-F5344CB8AC3E}">
        <p14:creationId xmlns:p14="http://schemas.microsoft.com/office/powerpoint/2010/main" val="2255970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73332DF7-49AA-0E8D-B5A3-0E2638C05F6B}"/>
              </a:ext>
            </a:extLst>
          </p:cNvPr>
          <p:cNvPicPr>
            <a:picLocks noChangeAspect="1"/>
          </p:cNvPicPr>
          <p:nvPr/>
        </p:nvPicPr>
        <p:blipFill>
          <a:blip r:embed="rId3"/>
          <a:stretch>
            <a:fillRect/>
          </a:stretch>
        </p:blipFill>
        <p:spPr>
          <a:xfrm>
            <a:off x="0" y="132036"/>
            <a:ext cx="9144000" cy="4879428"/>
          </a:xfrm>
          <a:prstGeom prst="rect">
            <a:avLst/>
          </a:prstGeom>
        </p:spPr>
      </p:pic>
      <p:sp>
        <p:nvSpPr>
          <p:cNvPr id="5" name="TextBox 4">
            <a:extLst>
              <a:ext uri="{FF2B5EF4-FFF2-40B4-BE49-F238E27FC236}">
                <a16:creationId xmlns:a16="http://schemas.microsoft.com/office/drawing/2014/main" id="{7556BB64-3861-7994-7525-105D974ECBA3}"/>
              </a:ext>
            </a:extLst>
          </p:cNvPr>
          <p:cNvSpPr txBox="1"/>
          <p:nvPr/>
        </p:nvSpPr>
        <p:spPr>
          <a:xfrm>
            <a:off x="228600" y="198329"/>
            <a:ext cx="3047629" cy="707886"/>
          </a:xfrm>
          <a:prstGeom prst="rect">
            <a:avLst/>
          </a:prstGeom>
          <a:noFill/>
        </p:spPr>
        <p:txBody>
          <a:bodyPr wrap="none" rtlCol="0">
            <a:spAutoFit/>
          </a:bodyPr>
          <a:lstStyle/>
          <a:p>
            <a:pPr algn="l"/>
            <a:r>
              <a:rPr lang="en-US" sz="4000" dirty="0"/>
              <a:t>Golden, CO</a:t>
            </a:r>
            <a:endParaRPr lang="en-US" dirty="0"/>
          </a:p>
        </p:txBody>
      </p:sp>
    </p:spTree>
    <p:extLst>
      <p:ext uri="{BB962C8B-B14F-4D97-AF65-F5344CB8AC3E}">
        <p14:creationId xmlns:p14="http://schemas.microsoft.com/office/powerpoint/2010/main" val="16041109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dirty="0"/>
              <a:t>July 14, 2022, Thursday night, there was a fire in the Sanctuary at Gateway on Mt. Zion, 166 S Lookout Mountain Rd, Golden, CO. No one was in the building at the time so thankfully there were no injuries or worse. Of course, we are all stunned.  Investigating for arson.</a:t>
            </a:r>
          </a:p>
          <a:p>
            <a:pPr marL="0" indent="0">
              <a:buNone/>
            </a:pPr>
            <a:r>
              <a:rPr lang="en-US" sz="4000" dirty="0"/>
              <a:t>Stewart and Millie  Lieberman.</a:t>
            </a:r>
          </a:p>
        </p:txBody>
      </p:sp>
    </p:spTree>
    <p:extLst>
      <p:ext uri="{BB962C8B-B14F-4D97-AF65-F5344CB8AC3E}">
        <p14:creationId xmlns:p14="http://schemas.microsoft.com/office/powerpoint/2010/main" val="7808547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8194" name="Picture 2" descr="May be an image of 1 person and indoor">
            <a:extLst>
              <a:ext uri="{FF2B5EF4-FFF2-40B4-BE49-F238E27FC236}">
                <a16:creationId xmlns:a16="http://schemas.microsoft.com/office/drawing/2014/main" id="{7E13936B-B91D-A0E5-9C80-E81A742942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3188" y="0"/>
            <a:ext cx="385762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4749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7170" name="Picture 2" descr="May be an image of 2 people and indoor">
            <a:extLst>
              <a:ext uri="{FF2B5EF4-FFF2-40B4-BE49-F238E27FC236}">
                <a16:creationId xmlns:a16="http://schemas.microsoft.com/office/drawing/2014/main" id="{8FEFAB59-D686-6CE2-56F1-EB206E1890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3188" y="0"/>
            <a:ext cx="385762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7759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6146" name="Picture 2" descr="May be an image of indoor">
            <a:extLst>
              <a:ext uri="{FF2B5EF4-FFF2-40B4-BE49-F238E27FC236}">
                <a16:creationId xmlns:a16="http://schemas.microsoft.com/office/drawing/2014/main" id="{5377BA59-6044-2324-30BB-CAB1F95AAB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3188" y="0"/>
            <a:ext cx="385762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1119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074" name="Picture 2" descr="May be an image of 2 people">
            <a:extLst>
              <a:ext uri="{FF2B5EF4-FFF2-40B4-BE49-F238E27FC236}">
                <a16:creationId xmlns:a16="http://schemas.microsoft.com/office/drawing/2014/main" id="{791C2F08-881D-0C04-25A5-C16865710A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3188" y="0"/>
            <a:ext cx="385762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8726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2050" name="Picture 2">
            <a:extLst>
              <a:ext uri="{FF2B5EF4-FFF2-40B4-BE49-F238E27FC236}">
                <a16:creationId xmlns:a16="http://schemas.microsoft.com/office/drawing/2014/main" id="{7227899B-BE3C-6A22-9C09-CB92762B16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0" y="0"/>
            <a:ext cx="9147710" cy="51414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483943E-E994-11CD-4482-497A75869914}"/>
              </a:ext>
            </a:extLst>
          </p:cNvPr>
          <p:cNvSpPr txBox="1"/>
          <p:nvPr/>
        </p:nvSpPr>
        <p:spPr>
          <a:xfrm>
            <a:off x="508559" y="3849837"/>
            <a:ext cx="8408905" cy="1323439"/>
          </a:xfrm>
          <a:prstGeom prst="rect">
            <a:avLst/>
          </a:prstGeom>
          <a:noFill/>
        </p:spPr>
        <p:txBody>
          <a:bodyPr wrap="none" rtlCol="0">
            <a:spAutoFit/>
          </a:bodyPr>
          <a:lstStyle/>
          <a:p>
            <a:r>
              <a:rPr lang="en-US" dirty="0"/>
              <a:t>Fast of 17 Tammuz, Today</a:t>
            </a:r>
          </a:p>
          <a:p>
            <a:pPr rtl="1"/>
            <a:r>
              <a:rPr lang="he-IL" b="0" i="0" dirty="0">
                <a:solidFill>
                  <a:srgbClr val="202122"/>
                </a:solidFill>
                <a:effectLst/>
                <a:latin typeface="Arial" panose="020B0604020202020204" pitchFamily="34" charset="0"/>
              </a:rPr>
              <a:t> </a:t>
            </a:r>
            <a:r>
              <a:rPr lang="he-IL" b="1" i="0" dirty="0">
                <a:effectLst/>
                <a:latin typeface="David" panose="020E0502060401010101" pitchFamily="34" charset="-79"/>
                <a:cs typeface="David" panose="020E0502060401010101" pitchFamily="34" charset="-79"/>
              </a:rPr>
              <a:t>שבעה עשר בתמוז</a:t>
            </a:r>
            <a:r>
              <a:rPr lang="en-US" b="1" i="0" dirty="0">
                <a:effectLst/>
                <a:latin typeface="David" panose="020E0502060401010101" pitchFamily="34" charset="-79"/>
                <a:cs typeface="David" panose="020E0502060401010101" pitchFamily="34" charset="-79"/>
              </a:rPr>
              <a:t> </a:t>
            </a:r>
            <a:r>
              <a:rPr lang="he-IL" b="1" dirty="0">
                <a:latin typeface="David" panose="020E0502060401010101" pitchFamily="34" charset="-79"/>
                <a:cs typeface="David" panose="020E0502060401010101" pitchFamily="34" charset="-79"/>
              </a:rPr>
              <a:t> </a:t>
            </a:r>
            <a:r>
              <a:rPr lang="en-US" sz="3200" i="1" dirty="0"/>
              <a:t>Shivah </a:t>
            </a:r>
            <a:r>
              <a:rPr lang="en-US" sz="3200" i="1" dirty="0" err="1"/>
              <a:t>Asar</a:t>
            </a:r>
            <a:r>
              <a:rPr lang="en-US" sz="3200" i="1" dirty="0"/>
              <a:t> </a:t>
            </a:r>
            <a:r>
              <a:rPr lang="en-US" sz="3200" i="1" dirty="0" err="1"/>
              <a:t>b'Tammuz</a:t>
            </a:r>
            <a:endParaRPr lang="en-US" i="1" dirty="0"/>
          </a:p>
        </p:txBody>
      </p:sp>
    </p:spTree>
    <p:extLst>
      <p:ext uri="{BB962C8B-B14F-4D97-AF65-F5344CB8AC3E}">
        <p14:creationId xmlns:p14="http://schemas.microsoft.com/office/powerpoint/2010/main" val="39804788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512763" indent="-512763">
              <a:buFont typeface="+mj-lt"/>
              <a:buAutoNum type="arabicPeriod"/>
              <a:tabLst>
                <a:tab pos="457200" algn="l"/>
              </a:tabLst>
            </a:pPr>
            <a:r>
              <a:rPr lang="en-US" sz="4000" dirty="0"/>
              <a:t>Fasts in the Hebrew Scriptures</a:t>
            </a:r>
          </a:p>
          <a:p>
            <a:pPr marL="512763" indent="-512763">
              <a:buFont typeface="+mj-lt"/>
              <a:buAutoNum type="arabicPeriod"/>
              <a:tabLst>
                <a:tab pos="457200" algn="l"/>
              </a:tabLst>
            </a:pPr>
            <a:r>
              <a:rPr lang="en-US" sz="4000" dirty="0"/>
              <a:t>Fasting in the Messianic Scriptures</a:t>
            </a:r>
          </a:p>
          <a:p>
            <a:pPr marL="512763" indent="-512763">
              <a:buFont typeface="+mj-lt"/>
              <a:buAutoNum type="arabicPeriod"/>
              <a:tabLst>
                <a:tab pos="457200" algn="l"/>
              </a:tabLst>
            </a:pPr>
            <a:r>
              <a:rPr lang="en-US" sz="4000" dirty="0"/>
              <a:t>Desperate times</a:t>
            </a:r>
          </a:p>
          <a:p>
            <a:pPr marL="512763" indent="-512763">
              <a:buFont typeface="+mj-lt"/>
              <a:buAutoNum type="arabicPeriod"/>
              <a:tabLst>
                <a:tab pos="457200" algn="l"/>
              </a:tabLst>
            </a:pPr>
            <a:r>
              <a:rPr lang="en-US" sz="4000" u="sng" dirty="0">
                <a:solidFill>
                  <a:srgbClr val="FFFF99"/>
                </a:solidFill>
              </a:rPr>
              <a:t>Some dramatic accomplishments</a:t>
            </a:r>
          </a:p>
          <a:p>
            <a:pPr marL="742950" indent="-742950">
              <a:buFont typeface="+mj-lt"/>
              <a:buAutoNum type="arabicPeriod"/>
            </a:pPr>
            <a:endParaRPr lang="en-US" sz="4000" dirty="0"/>
          </a:p>
        </p:txBody>
      </p:sp>
    </p:spTree>
    <p:extLst>
      <p:ext uri="{BB962C8B-B14F-4D97-AF65-F5344CB8AC3E}">
        <p14:creationId xmlns:p14="http://schemas.microsoft.com/office/powerpoint/2010/main" val="2567833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Does fasting and intercession work?</a:t>
            </a:r>
          </a:p>
        </p:txBody>
      </p:sp>
    </p:spTree>
    <p:extLst>
      <p:ext uri="{BB962C8B-B14F-4D97-AF65-F5344CB8AC3E}">
        <p14:creationId xmlns:p14="http://schemas.microsoft.com/office/powerpoint/2010/main" val="1446397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2AC6A64C-6FAD-9936-7B7D-1A9ECF20AE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8258"/>
            <a:ext cx="9144000" cy="4446984"/>
          </a:xfrm>
          <a:prstGeom prst="rect">
            <a:avLst/>
          </a:prstGeom>
        </p:spPr>
      </p:pic>
    </p:spTree>
    <p:extLst>
      <p:ext uri="{BB962C8B-B14F-4D97-AF65-F5344CB8AC3E}">
        <p14:creationId xmlns:p14="http://schemas.microsoft.com/office/powerpoint/2010/main" val="38576387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55A2EC61-4A65-D75A-265F-C38958A02F52}"/>
              </a:ext>
            </a:extLst>
          </p:cNvPr>
          <p:cNvPicPr>
            <a:picLocks noChangeAspect="1"/>
          </p:cNvPicPr>
          <p:nvPr/>
        </p:nvPicPr>
        <p:blipFill>
          <a:blip r:embed="rId3"/>
          <a:stretch>
            <a:fillRect/>
          </a:stretch>
        </p:blipFill>
        <p:spPr>
          <a:xfrm>
            <a:off x="152400" y="209550"/>
            <a:ext cx="9144000" cy="4652958"/>
          </a:xfrm>
          <a:prstGeom prst="rect">
            <a:avLst/>
          </a:prstGeom>
        </p:spPr>
      </p:pic>
      <p:sp>
        <p:nvSpPr>
          <p:cNvPr id="2" name="TextBox 1">
            <a:extLst>
              <a:ext uri="{FF2B5EF4-FFF2-40B4-BE49-F238E27FC236}">
                <a16:creationId xmlns:a16="http://schemas.microsoft.com/office/drawing/2014/main" id="{23EF9351-507E-3914-46BB-6734AFFF14C3}"/>
              </a:ext>
            </a:extLst>
          </p:cNvPr>
          <p:cNvSpPr txBox="1"/>
          <p:nvPr/>
        </p:nvSpPr>
        <p:spPr>
          <a:xfrm>
            <a:off x="1600200" y="280992"/>
            <a:ext cx="6467283" cy="1323439"/>
          </a:xfrm>
          <a:prstGeom prst="rect">
            <a:avLst/>
          </a:prstGeom>
          <a:noFill/>
        </p:spPr>
        <p:txBody>
          <a:bodyPr wrap="none" rtlCol="0">
            <a:spAutoFit/>
          </a:bodyPr>
          <a:lstStyle/>
          <a:p>
            <a:r>
              <a:rPr lang="en-US" sz="4000" dirty="0">
                <a:solidFill>
                  <a:schemeClr val="tx1"/>
                </a:solidFill>
                <a:effectLst>
                  <a:outerShdw blurRad="38100" dist="38100" dir="2700000" algn="tl">
                    <a:srgbClr val="000000">
                      <a:alpha val="43137"/>
                    </a:srgbClr>
                  </a:outerShdw>
                </a:effectLst>
              </a:rPr>
              <a:t>Saturday, </a:t>
            </a:r>
            <a:r>
              <a:rPr lang="en-US" sz="4000" u="sng" dirty="0">
                <a:solidFill>
                  <a:schemeClr val="tx1"/>
                </a:solidFill>
                <a:effectLst>
                  <a:outerShdw blurRad="38100" dist="38100" dir="2700000" algn="tl">
                    <a:srgbClr val="000000">
                      <a:alpha val="43137"/>
                    </a:srgbClr>
                  </a:outerShdw>
                </a:effectLst>
              </a:rPr>
              <a:t>Sept. 26, 2020  </a:t>
            </a:r>
          </a:p>
          <a:p>
            <a:r>
              <a:rPr lang="en-US" sz="4000" dirty="0">
                <a:solidFill>
                  <a:schemeClr val="tx1"/>
                </a:solidFill>
                <a:effectLst>
                  <a:outerShdw blurRad="38100" dist="38100" dir="2700000" algn="tl">
                    <a:srgbClr val="000000">
                      <a:alpha val="43137"/>
                    </a:srgbClr>
                  </a:outerShdw>
                </a:effectLst>
              </a:rPr>
              <a:t>Shabbat Shuva</a:t>
            </a:r>
            <a:endParaRPr lang="en-US"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537682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u="sng" dirty="0"/>
              <a:t>FIRST</a:t>
            </a:r>
            <a:r>
              <a:rPr lang="en-US" sz="4000" dirty="0"/>
              <a:t>  Jonathan Cahn told us that as the shofars were sounding on the day, the moment of the Return,, </a:t>
            </a:r>
            <a:r>
              <a:rPr lang="en-US" sz="4000" u="sng" dirty="0">
                <a:solidFill>
                  <a:srgbClr val="FFFF99"/>
                </a:solidFill>
              </a:rPr>
              <a:t>5:04 p.m</a:t>
            </a:r>
            <a:r>
              <a:rPr lang="en-US" sz="4000" dirty="0"/>
              <a:t>., Saturday, </a:t>
            </a:r>
            <a:r>
              <a:rPr lang="en-US" sz="4000" u="sng" dirty="0">
                <a:solidFill>
                  <a:srgbClr val="FFFF99"/>
                </a:solidFill>
              </a:rPr>
              <a:t>Sept. 26, 2020  </a:t>
            </a:r>
            <a:r>
              <a:rPr lang="en-US" sz="4000" dirty="0"/>
              <a:t>Shabbat Shuva, Amy Coney Barrett was nominated as Supreme Ct. Justice.  </a:t>
            </a:r>
          </a:p>
        </p:txBody>
      </p:sp>
    </p:spTree>
    <p:extLst>
      <p:ext uri="{BB962C8B-B14F-4D97-AF65-F5344CB8AC3E}">
        <p14:creationId xmlns:p14="http://schemas.microsoft.com/office/powerpoint/2010/main" val="12319217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u="sng" dirty="0"/>
              <a:t>SECOND</a:t>
            </a:r>
            <a:r>
              <a:rPr lang="en-US" sz="4000" baseline="30000" dirty="0"/>
              <a:t> Yeshayahu/Is 51.11 </a:t>
            </a:r>
            <a:r>
              <a:rPr lang="en-US" sz="4000" dirty="0"/>
              <a:t>Now the ransomed of </a:t>
            </a:r>
            <a:r>
              <a:rPr lang="en-US" sz="4000" cap="small" dirty="0"/>
              <a:t>Adoni</a:t>
            </a:r>
            <a:r>
              <a:rPr lang="en-US" sz="4000" dirty="0"/>
              <a:t> will return, and come to Zion with singing. Everlasting joy will be upon their heads. They will obtain gladness and joy, and  sorrow and sighing will flee away.</a:t>
            </a:r>
          </a:p>
        </p:txBody>
      </p:sp>
    </p:spTree>
    <p:extLst>
      <p:ext uri="{BB962C8B-B14F-4D97-AF65-F5344CB8AC3E}">
        <p14:creationId xmlns:p14="http://schemas.microsoft.com/office/powerpoint/2010/main" val="32285825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5464413"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1989 a S. African Jewish couple tried to make Aliyah, but Israeli Supreme Ct. Justice </a:t>
            </a:r>
            <a:r>
              <a:rPr lang="en-US" sz="4000" dirty="0" err="1"/>
              <a:t>Aharon</a:t>
            </a:r>
            <a:r>
              <a:rPr lang="en-US" sz="4000" dirty="0"/>
              <a:t> Barak ruled against them, that they were not Jewish anymore. </a:t>
            </a:r>
          </a:p>
        </p:txBody>
      </p:sp>
      <p:pic>
        <p:nvPicPr>
          <p:cNvPr id="3" name="Picture 2">
            <a:extLst>
              <a:ext uri="{FF2B5EF4-FFF2-40B4-BE49-F238E27FC236}">
                <a16:creationId xmlns:a16="http://schemas.microsoft.com/office/drawing/2014/main" id="{06F73722-7B64-7DAE-61C2-0C5E90F67376}"/>
              </a:ext>
            </a:extLst>
          </p:cNvPr>
          <p:cNvPicPr>
            <a:picLocks noChangeAspect="1"/>
          </p:cNvPicPr>
          <p:nvPr/>
        </p:nvPicPr>
        <p:blipFill>
          <a:blip r:embed="rId3"/>
          <a:stretch>
            <a:fillRect/>
          </a:stretch>
        </p:blipFill>
        <p:spPr>
          <a:xfrm>
            <a:off x="5769213" y="0"/>
            <a:ext cx="3374787" cy="5143500"/>
          </a:xfrm>
          <a:prstGeom prst="rect">
            <a:avLst/>
          </a:prstGeom>
        </p:spPr>
      </p:pic>
    </p:spTree>
    <p:extLst>
      <p:ext uri="{BB962C8B-B14F-4D97-AF65-F5344CB8AC3E}">
        <p14:creationId xmlns:p14="http://schemas.microsoft.com/office/powerpoint/2010/main" val="30692743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baseline="30000" dirty="0" err="1"/>
              <a:t>Yekhez</a:t>
            </a:r>
            <a:r>
              <a:rPr lang="en-US" sz="4000" baseline="30000" dirty="0"/>
              <a:t>/</a:t>
            </a:r>
            <a:r>
              <a:rPr lang="en-US" sz="4000" baseline="30000" dirty="0" err="1"/>
              <a:t>Ezk</a:t>
            </a:r>
            <a:r>
              <a:rPr lang="en-US" sz="4000" baseline="30000" dirty="0"/>
              <a:t>  39.28</a:t>
            </a:r>
            <a:r>
              <a:rPr lang="en-US" sz="4000" dirty="0"/>
              <a:t>  They will know that I am </a:t>
            </a:r>
            <a:r>
              <a:rPr lang="en-US" sz="4000" cap="small" dirty="0"/>
              <a:t>Adoni</a:t>
            </a:r>
            <a:r>
              <a:rPr lang="en-US" sz="4000" dirty="0"/>
              <a:t> their God, since it was I who caused them to go into exile among the nations, and it was I who regathered them to their own land. </a:t>
            </a:r>
            <a:r>
              <a:rPr lang="en-US" sz="4000" u="sng" dirty="0">
                <a:solidFill>
                  <a:srgbClr val="FFFF99"/>
                </a:solidFill>
              </a:rPr>
              <a:t>I will leave none of them there any more</a:t>
            </a:r>
            <a:r>
              <a:rPr lang="en-US" sz="4000" dirty="0"/>
              <a:t>, and I will no longer hide my face from them, for I have poured out my Spirit on the house of </a:t>
            </a:r>
            <a:r>
              <a:rPr lang="en-US" sz="4000" dirty="0" err="1"/>
              <a:t>Isra’el</a:t>
            </a:r>
            <a:r>
              <a:rPr lang="en-US" sz="4000" dirty="0"/>
              <a:t>,’ says </a:t>
            </a:r>
            <a:r>
              <a:rPr lang="en-US" sz="4000" cap="small" dirty="0"/>
              <a:t>Adoni</a:t>
            </a:r>
            <a:r>
              <a:rPr lang="en-US" sz="4000" dirty="0"/>
              <a:t> Elohim.”</a:t>
            </a:r>
          </a:p>
        </p:txBody>
      </p:sp>
    </p:spTree>
    <p:extLst>
      <p:ext uri="{BB962C8B-B14F-4D97-AF65-F5344CB8AC3E}">
        <p14:creationId xmlns:p14="http://schemas.microsoft.com/office/powerpoint/2010/main" val="7607766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276225" y="190499"/>
            <a:ext cx="5411587"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Justice Barak ruled that the perception of the “man in the street” is that Jewish believers in Messiah are Christian.  If that changes…</a:t>
            </a:r>
          </a:p>
        </p:txBody>
      </p:sp>
      <p:pic>
        <p:nvPicPr>
          <p:cNvPr id="9218" name="Picture 2">
            <a:extLst>
              <a:ext uri="{FF2B5EF4-FFF2-40B4-BE49-F238E27FC236}">
                <a16:creationId xmlns:a16="http://schemas.microsoft.com/office/drawing/2014/main" id="{91455B6D-0220-1F75-AE88-DF22FE8EB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7812" y="0"/>
            <a:ext cx="344805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4163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1 </a:t>
            </a:r>
            <a:r>
              <a:rPr lang="en-US" sz="4000" baseline="30000" dirty="0" err="1"/>
              <a:t>Kefa</a:t>
            </a:r>
            <a:r>
              <a:rPr lang="en-US" sz="4000" baseline="30000" dirty="0"/>
              <a:t>/P 2.15 </a:t>
            </a:r>
            <a:r>
              <a:rPr lang="en-US" sz="4000" dirty="0"/>
              <a:t>For it is God’s will that your doing good should silence the ignorant talk of foolish people.</a:t>
            </a:r>
          </a:p>
        </p:txBody>
      </p:sp>
    </p:spTree>
    <p:extLst>
      <p:ext uri="{BB962C8B-B14F-4D97-AF65-F5344CB8AC3E}">
        <p14:creationId xmlns:p14="http://schemas.microsoft.com/office/powerpoint/2010/main" val="15246772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228600" y="2095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11266" name="Picture 2">
            <a:extLst>
              <a:ext uri="{FF2B5EF4-FFF2-40B4-BE49-F238E27FC236}">
                <a16:creationId xmlns:a16="http://schemas.microsoft.com/office/drawing/2014/main" id="{407AF39E-AF9E-2D14-0D43-D2098AA776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398" y="5364"/>
            <a:ext cx="7707204" cy="51381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3B8E08C-5B22-615F-D5D7-127DC058EA30}"/>
              </a:ext>
            </a:extLst>
          </p:cNvPr>
          <p:cNvSpPr txBox="1"/>
          <p:nvPr/>
        </p:nvSpPr>
        <p:spPr>
          <a:xfrm>
            <a:off x="1355434" y="285750"/>
            <a:ext cx="6775316" cy="707886"/>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Joseph Project warehouse</a:t>
            </a:r>
          </a:p>
        </p:txBody>
      </p:sp>
    </p:spTree>
    <p:extLst>
      <p:ext uri="{BB962C8B-B14F-4D97-AF65-F5344CB8AC3E}">
        <p14:creationId xmlns:p14="http://schemas.microsoft.com/office/powerpoint/2010/main" val="4725610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dirty="0"/>
              <a:t>Our Logistics Center is strategically located in the heart of the country, adjacent to highways connecting Israel's southern and northern-most points, allowing our logistics team the ability to offer relief on a nation-wide scale, and making our warehouse uniquely equipped to provide humanitarian aid during times of national crisis.</a:t>
            </a:r>
          </a:p>
        </p:txBody>
      </p:sp>
    </p:spTree>
    <p:extLst>
      <p:ext uri="{BB962C8B-B14F-4D97-AF65-F5344CB8AC3E}">
        <p14:creationId xmlns:p14="http://schemas.microsoft.com/office/powerpoint/2010/main" val="24014270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D0D3C795-AF99-F60E-ABD2-B7B30877FA7F}"/>
              </a:ext>
            </a:extLst>
          </p:cNvPr>
          <p:cNvPicPr>
            <a:picLocks noChangeAspect="1"/>
          </p:cNvPicPr>
          <p:nvPr/>
        </p:nvPicPr>
        <p:blipFill>
          <a:blip r:embed="rId3"/>
          <a:stretch>
            <a:fillRect/>
          </a:stretch>
        </p:blipFill>
        <p:spPr>
          <a:xfrm>
            <a:off x="487240" y="0"/>
            <a:ext cx="8169519" cy="5143500"/>
          </a:xfrm>
          <a:prstGeom prst="rect">
            <a:avLst/>
          </a:prstGeom>
        </p:spPr>
      </p:pic>
    </p:spTree>
    <p:extLst>
      <p:ext uri="{BB962C8B-B14F-4D97-AF65-F5344CB8AC3E}">
        <p14:creationId xmlns:p14="http://schemas.microsoft.com/office/powerpoint/2010/main" val="2019889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CC877737-A427-865E-AA46-A027306A7B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143000" y="0"/>
            <a:ext cx="6858000" cy="5143500"/>
          </a:xfrm>
          <a:prstGeom prst="rect">
            <a:avLst/>
          </a:prstGeom>
        </p:spPr>
      </p:pic>
    </p:spTree>
    <p:extLst>
      <p:ext uri="{BB962C8B-B14F-4D97-AF65-F5344CB8AC3E}">
        <p14:creationId xmlns:p14="http://schemas.microsoft.com/office/powerpoint/2010/main" val="38177615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Three signs are posted saying that during the distribution of aid, no matters of faith can be discussed: in Hebrew, Russian, English.   </a:t>
            </a:r>
          </a:p>
          <a:p>
            <a:pPr marL="0" indent="0">
              <a:buNone/>
            </a:pPr>
            <a:r>
              <a:rPr lang="en-US" sz="4000" dirty="0"/>
              <a:t>“But come back at 5 p.m.” People did and congregations started.  </a:t>
            </a:r>
          </a:p>
        </p:txBody>
      </p:sp>
    </p:spTree>
    <p:extLst>
      <p:ext uri="{BB962C8B-B14F-4D97-AF65-F5344CB8AC3E}">
        <p14:creationId xmlns:p14="http://schemas.microsoft.com/office/powerpoint/2010/main" val="12939304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r>
              <a:rPr lang="en-US" sz="4000" dirty="0"/>
              <a:t>30 distribution points</a:t>
            </a:r>
          </a:p>
          <a:p>
            <a:r>
              <a:rPr lang="en-US" sz="4000" dirty="0"/>
              <a:t>100 major Israeli corp.</a:t>
            </a:r>
          </a:p>
          <a:p>
            <a:r>
              <a:rPr lang="en-US" sz="4000" dirty="0"/>
              <a:t>Joseph Project is the leading importer of humanitarian aid</a:t>
            </a:r>
          </a:p>
          <a:p>
            <a:r>
              <a:rPr lang="en-US" sz="4000" dirty="0"/>
              <a:t>23 distribution points in Ukraine.</a:t>
            </a:r>
          </a:p>
          <a:p>
            <a:r>
              <a:rPr lang="en-US" sz="4000" dirty="0"/>
              <a:t>CHANGING the perception of the “man in the street.” so the redeemed can return!</a:t>
            </a:r>
          </a:p>
        </p:txBody>
      </p:sp>
    </p:spTree>
    <p:extLst>
      <p:ext uri="{BB962C8B-B14F-4D97-AF65-F5344CB8AC3E}">
        <p14:creationId xmlns:p14="http://schemas.microsoft.com/office/powerpoint/2010/main" val="19401934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fontAlgn="auto">
              <a:spcBef>
                <a:spcPts val="0"/>
              </a:spcBef>
              <a:spcAft>
                <a:spcPts val="0"/>
              </a:spcAft>
            </a:pPr>
            <a:endParaRPr lang="en-US" sz="1350">
              <a:solidFill>
                <a:prstClr val="white"/>
              </a:solidFill>
              <a:latin typeface="Calibri" panose="020F0502020204030204"/>
            </a:endParaRPr>
          </a:p>
        </p:txBody>
      </p:sp>
      <p:pic>
        <p:nvPicPr>
          <p:cNvPr id="5" name="Picture 4" descr="A picture containing text, nature, cloud&#10;&#10;Description automatically generated">
            <a:extLst>
              <a:ext uri="{FF2B5EF4-FFF2-40B4-BE49-F238E27FC236}">
                <a16:creationId xmlns:a16="http://schemas.microsoft.com/office/drawing/2014/main" id="{634EB08F-7BB4-CD45-A05A-2E679EEC6B9F}"/>
              </a:ext>
            </a:extLst>
          </p:cNvPr>
          <p:cNvPicPr>
            <a:picLocks noChangeAspect="1"/>
          </p:cNvPicPr>
          <p:nvPr/>
        </p:nvPicPr>
        <p:blipFill rotWithShape="1">
          <a:blip r:embed="rId3">
            <a:alphaModFix/>
          </a:blip>
          <a:srcRect l="4816" r="9390"/>
          <a:stretch/>
        </p:blipFill>
        <p:spPr>
          <a:xfrm>
            <a:off x="15" y="961"/>
            <a:ext cx="9143985" cy="5142539"/>
          </a:xfrm>
          <a:prstGeom prst="rect">
            <a:avLst/>
          </a:prstGeom>
        </p:spPr>
      </p:pic>
      <p:sp>
        <p:nvSpPr>
          <p:cNvPr id="2" name="TextBox 1">
            <a:extLst>
              <a:ext uri="{FF2B5EF4-FFF2-40B4-BE49-F238E27FC236}">
                <a16:creationId xmlns:a16="http://schemas.microsoft.com/office/drawing/2014/main" id="{26AA4B71-BCC3-741C-A8C8-F3320D7A4C32}"/>
              </a:ext>
            </a:extLst>
          </p:cNvPr>
          <p:cNvSpPr txBox="1"/>
          <p:nvPr/>
        </p:nvSpPr>
        <p:spPr>
          <a:xfrm>
            <a:off x="126307" y="361950"/>
            <a:ext cx="1803699" cy="707886"/>
          </a:xfrm>
          <a:prstGeom prst="rect">
            <a:avLst/>
          </a:prstGeom>
          <a:noFill/>
        </p:spPr>
        <p:txBody>
          <a:bodyPr wrap="none" rtlCol="0">
            <a:spAutoFit/>
          </a:bodyPr>
          <a:lstStyle/>
          <a:p>
            <a:pPr algn="l"/>
            <a:r>
              <a:rPr lang="en-US" dirty="0">
                <a:solidFill>
                  <a:schemeClr val="tx1"/>
                </a:solidFill>
              </a:rPr>
              <a:t>THIRD</a:t>
            </a:r>
          </a:p>
        </p:txBody>
      </p:sp>
    </p:spTree>
    <p:extLst>
      <p:ext uri="{BB962C8B-B14F-4D97-AF65-F5344CB8AC3E}">
        <p14:creationId xmlns:p14="http://schemas.microsoft.com/office/powerpoint/2010/main" val="2480944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52371BD-8999-4048-A83A-46113B2505FC}"/>
              </a:ext>
            </a:extLst>
          </p:cNvPr>
          <p:cNvSpPr txBox="1"/>
          <p:nvPr/>
        </p:nvSpPr>
        <p:spPr>
          <a:xfrm>
            <a:off x="3616037" y="0"/>
            <a:ext cx="5527963" cy="300082"/>
          </a:xfrm>
          <a:prstGeom prst="rect">
            <a:avLst/>
          </a:prstGeom>
          <a:solidFill>
            <a:srgbClr val="848AEC"/>
          </a:solidFill>
        </p:spPr>
        <p:txBody>
          <a:bodyPr wrap="square" rtlCol="0">
            <a:spAutoFit/>
          </a:bodyPr>
          <a:lstStyle/>
          <a:p>
            <a:pPr algn="l" defTabSz="685800" fontAlgn="auto">
              <a:spcBef>
                <a:spcPts val="0"/>
              </a:spcBef>
              <a:spcAft>
                <a:spcPts val="0"/>
              </a:spcAft>
            </a:pPr>
            <a:endParaRPr lang="en-US" sz="1350" dirty="0">
              <a:solidFill>
                <a:prstClr val="black"/>
              </a:solidFill>
              <a:latin typeface="Calibri" panose="020F0502020204030204"/>
              <a:cs typeface="+mn-cs"/>
            </a:endParaRPr>
          </a:p>
        </p:txBody>
      </p:sp>
      <p:pic>
        <p:nvPicPr>
          <p:cNvPr id="5" name="Picture 4" descr="Website&#10;&#10;Description automatically generated with medium confidence">
            <a:extLst>
              <a:ext uri="{FF2B5EF4-FFF2-40B4-BE49-F238E27FC236}">
                <a16:creationId xmlns:a16="http://schemas.microsoft.com/office/drawing/2014/main" id="{DA71EF47-98F3-BC45-A7FC-37E9554F3B14}"/>
              </a:ext>
            </a:extLst>
          </p:cNvPr>
          <p:cNvPicPr>
            <a:picLocks noChangeAspect="1"/>
          </p:cNvPicPr>
          <p:nvPr/>
        </p:nvPicPr>
        <p:blipFill>
          <a:blip r:embed="rId3"/>
          <a:stretch>
            <a:fillRect/>
          </a:stretch>
        </p:blipFill>
        <p:spPr>
          <a:xfrm>
            <a:off x="0" y="0"/>
            <a:ext cx="5630956" cy="5143500"/>
          </a:xfrm>
          <a:prstGeom prst="rect">
            <a:avLst/>
          </a:prstGeom>
        </p:spPr>
      </p:pic>
      <p:sp>
        <p:nvSpPr>
          <p:cNvPr id="7" name="TextBox 6">
            <a:extLst>
              <a:ext uri="{FF2B5EF4-FFF2-40B4-BE49-F238E27FC236}">
                <a16:creationId xmlns:a16="http://schemas.microsoft.com/office/drawing/2014/main" id="{437943EF-BEF1-D941-9A90-13099F30A205}"/>
              </a:ext>
            </a:extLst>
          </p:cNvPr>
          <p:cNvSpPr txBox="1"/>
          <p:nvPr/>
        </p:nvSpPr>
        <p:spPr>
          <a:xfrm>
            <a:off x="5630956" y="1"/>
            <a:ext cx="3513044" cy="4685898"/>
          </a:xfrm>
          <a:prstGeom prst="rect">
            <a:avLst/>
          </a:prstGeom>
          <a:noFill/>
        </p:spPr>
        <p:txBody>
          <a:bodyPr wrap="square" rtlCol="0">
            <a:spAutoFit/>
          </a:bodyPr>
          <a:lstStyle/>
          <a:p>
            <a:pPr defTabSz="685800" fontAlgn="auto">
              <a:spcBef>
                <a:spcPts val="0"/>
              </a:spcBef>
              <a:spcAft>
                <a:spcPts val="0"/>
              </a:spcAft>
            </a:pPr>
            <a:r>
              <a:rPr lang="en-US" sz="240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a:cs typeface="+mn-cs"/>
              </a:rPr>
              <a:t>Convocation Location</a:t>
            </a:r>
          </a:p>
          <a:p>
            <a:pPr defTabSz="685800" fontAlgn="auto">
              <a:spcBef>
                <a:spcPts val="0"/>
              </a:spcBef>
              <a:spcAft>
                <a:spcPts val="0"/>
              </a:spcAft>
            </a:pPr>
            <a:endParaRPr lang="en-US" sz="1350" dirty="0">
              <a:solidFill>
                <a:prstClr val="white"/>
              </a:solidFill>
              <a:latin typeface="Calibri" panose="020F0502020204030204"/>
              <a:cs typeface="+mn-cs"/>
            </a:endParaRPr>
          </a:p>
          <a:p>
            <a:pPr algn="l" defTabSz="685800" fontAlgn="auto">
              <a:spcBef>
                <a:spcPts val="0"/>
              </a:spcBef>
              <a:spcAft>
                <a:spcPts val="0"/>
              </a:spcAft>
            </a:pPr>
            <a:r>
              <a:rPr lang="en-US" sz="180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a:cs typeface="+mn-cs"/>
              </a:rPr>
              <a:t>Westin Crown Center</a:t>
            </a:r>
          </a:p>
          <a:p>
            <a:pPr algn="l" defTabSz="685800" fontAlgn="auto">
              <a:spcBef>
                <a:spcPts val="0"/>
              </a:spcBef>
              <a:spcAft>
                <a:spcPts val="0"/>
              </a:spcAft>
            </a:pPr>
            <a:r>
              <a:rPr lang="en-US" sz="180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a:cs typeface="+mn-cs"/>
              </a:rPr>
              <a:t>1 E Perishing Rd</a:t>
            </a:r>
          </a:p>
          <a:p>
            <a:pPr algn="l" defTabSz="685800" fontAlgn="auto">
              <a:spcBef>
                <a:spcPts val="0"/>
              </a:spcBef>
              <a:spcAft>
                <a:spcPts val="0"/>
              </a:spcAft>
            </a:pPr>
            <a:r>
              <a:rPr lang="en-US" sz="180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a:cs typeface="+mn-cs"/>
              </a:rPr>
              <a:t>Kansas City, MO 64108</a:t>
            </a:r>
          </a:p>
          <a:p>
            <a:pPr algn="l" defTabSz="685800" fontAlgn="auto">
              <a:spcBef>
                <a:spcPts val="0"/>
              </a:spcBef>
              <a:spcAft>
                <a:spcPts val="0"/>
              </a:spcAft>
            </a:pPr>
            <a:r>
              <a:rPr lang="en-US" sz="180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a:cs typeface="+mn-cs"/>
              </a:rPr>
              <a:t>Ballroom A</a:t>
            </a:r>
          </a:p>
          <a:p>
            <a:pPr algn="l" defTabSz="685800" fontAlgn="auto">
              <a:spcBef>
                <a:spcPts val="0"/>
              </a:spcBef>
              <a:spcAft>
                <a:spcPts val="0"/>
              </a:spcAft>
            </a:pPr>
            <a:r>
              <a:rPr lang="en-US" sz="105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a:cs typeface="+mn-cs"/>
              </a:rPr>
              <a:t> </a:t>
            </a:r>
            <a:endParaRPr lang="en-US" sz="150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a:cs typeface="+mn-cs"/>
            </a:endParaRPr>
          </a:p>
          <a:p>
            <a:pPr algn="l" defTabSz="685800" fontAlgn="auto">
              <a:spcBef>
                <a:spcPts val="0"/>
              </a:spcBef>
              <a:spcAft>
                <a:spcPts val="0"/>
              </a:spcAft>
            </a:pPr>
            <a:r>
              <a:rPr lang="en-US" sz="180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a:cs typeface="+mn-cs"/>
              </a:rPr>
              <a:t>Registration covers: Convocation packet, morning coffee &amp; refreshments, </a:t>
            </a:r>
          </a:p>
          <a:p>
            <a:pPr algn="l" defTabSz="685800" fontAlgn="auto">
              <a:spcBef>
                <a:spcPts val="0"/>
              </a:spcBef>
              <a:spcAft>
                <a:spcPts val="0"/>
              </a:spcAft>
            </a:pPr>
            <a:r>
              <a:rPr lang="en-US" sz="180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a:cs typeface="+mn-cs"/>
              </a:rPr>
              <a:t>plated lunch - Friday &amp; Sabbath</a:t>
            </a:r>
          </a:p>
          <a:p>
            <a:pPr algn="l" defTabSz="685800" fontAlgn="auto">
              <a:spcBef>
                <a:spcPts val="0"/>
              </a:spcBef>
              <a:spcAft>
                <a:spcPts val="0"/>
              </a:spcAft>
            </a:pPr>
            <a:endParaRPr lang="en-US" sz="105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a:cs typeface="+mn-cs"/>
            </a:endParaRPr>
          </a:p>
          <a:p>
            <a:pPr algn="l" defTabSz="685800" fontAlgn="auto">
              <a:spcBef>
                <a:spcPts val="0"/>
              </a:spcBef>
              <a:spcAft>
                <a:spcPts val="0"/>
              </a:spcAft>
            </a:pPr>
            <a:r>
              <a:rPr lang="en-US" sz="150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a:cs typeface="+mn-cs"/>
              </a:rPr>
              <a:t>*Registration secured when full payment is received in MNL office with contact information. </a:t>
            </a:r>
          </a:p>
          <a:p>
            <a:pPr algn="l" defTabSz="685800" fontAlgn="auto">
              <a:spcBef>
                <a:spcPts val="0"/>
              </a:spcBef>
              <a:spcAft>
                <a:spcPts val="0"/>
              </a:spcAft>
            </a:pPr>
            <a:r>
              <a:rPr lang="en-US" sz="150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a:cs typeface="+mn-cs"/>
              </a:rPr>
              <a:t>(postal registration due by Aug 15 </a:t>
            </a:r>
          </a:p>
          <a:p>
            <a:pPr algn="l" defTabSz="685800" fontAlgn="auto">
              <a:spcBef>
                <a:spcPts val="0"/>
              </a:spcBef>
              <a:spcAft>
                <a:spcPts val="0"/>
              </a:spcAft>
            </a:pPr>
            <a:r>
              <a:rPr lang="en-US" sz="150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a:cs typeface="+mn-cs"/>
              </a:rPr>
              <a:t>&amp; online registration by Aug 18)</a:t>
            </a:r>
          </a:p>
          <a:p>
            <a:pPr algn="l" defTabSz="685800" fontAlgn="auto">
              <a:spcBef>
                <a:spcPts val="0"/>
              </a:spcBef>
              <a:spcAft>
                <a:spcPts val="0"/>
              </a:spcAft>
            </a:pPr>
            <a:endParaRPr lang="en-US" sz="105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a:cs typeface="+mn-cs"/>
            </a:endParaRPr>
          </a:p>
          <a:p>
            <a:pPr algn="l" defTabSz="685800" fontAlgn="auto">
              <a:spcBef>
                <a:spcPts val="0"/>
              </a:spcBef>
              <a:spcAft>
                <a:spcPts val="0"/>
              </a:spcAft>
            </a:pPr>
            <a:endParaRPr lang="en-US" sz="105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a:cs typeface="+mn-cs"/>
            </a:endParaRPr>
          </a:p>
        </p:txBody>
      </p:sp>
    </p:spTree>
    <p:extLst>
      <p:ext uri="{BB962C8B-B14F-4D97-AF65-F5344CB8AC3E}">
        <p14:creationId xmlns:p14="http://schemas.microsoft.com/office/powerpoint/2010/main" val="1228233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1809750"/>
            <a:ext cx="4842662" cy="2971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2050" name="Picture 2">
            <a:extLst>
              <a:ext uri="{FF2B5EF4-FFF2-40B4-BE49-F238E27FC236}">
                <a16:creationId xmlns:a16="http://schemas.microsoft.com/office/drawing/2014/main" id="{021844B2-6F75-CE4E-38E3-86681FA254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555"/>
          <a:stretch/>
        </p:blipFill>
        <p:spPr bwMode="auto">
          <a:xfrm>
            <a:off x="5791200" y="20279"/>
            <a:ext cx="33147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1802BA-5D27-FDF7-2AE2-84076666F352}"/>
              </a:ext>
            </a:extLst>
          </p:cNvPr>
          <p:cNvPicPr>
            <a:picLocks noChangeAspect="1"/>
          </p:cNvPicPr>
          <p:nvPr/>
        </p:nvPicPr>
        <p:blipFill>
          <a:blip r:embed="rId4"/>
          <a:stretch>
            <a:fillRect/>
          </a:stretch>
        </p:blipFill>
        <p:spPr>
          <a:xfrm>
            <a:off x="609600" y="23352"/>
            <a:ext cx="4461662" cy="1809750"/>
          </a:xfrm>
          <a:prstGeom prst="rect">
            <a:avLst/>
          </a:prstGeom>
        </p:spPr>
      </p:pic>
      <p:sp>
        <p:nvSpPr>
          <p:cNvPr id="5" name="TextBox 4">
            <a:extLst>
              <a:ext uri="{FF2B5EF4-FFF2-40B4-BE49-F238E27FC236}">
                <a16:creationId xmlns:a16="http://schemas.microsoft.com/office/drawing/2014/main" id="{ACC7D0E3-A0FE-0A45-1D2F-7CEB8802BE80}"/>
              </a:ext>
            </a:extLst>
          </p:cNvPr>
          <p:cNvSpPr txBox="1"/>
          <p:nvPr/>
        </p:nvSpPr>
        <p:spPr>
          <a:xfrm>
            <a:off x="302343" y="1962150"/>
            <a:ext cx="4756110" cy="193899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Rounded MT Bold" pitchFamily="34" charset="0"/>
                <a:ea typeface="+mn-ea"/>
                <a:cs typeface="Arial" charset="0"/>
              </a:rPr>
              <a:t>Marilyn Griffin, a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Rounded MT Bold" pitchFamily="34" charset="0"/>
                <a:ea typeface="+mn-ea"/>
                <a:cs typeface="Arial" charset="0"/>
              </a:rPr>
              <a:t>spiritual matriarch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Rounded MT Bold" pitchFamily="34" charset="0"/>
                <a:ea typeface="+mn-ea"/>
                <a:cs typeface="Arial" charset="0"/>
              </a:rPr>
              <a:t>in Kansas City.</a:t>
            </a:r>
          </a:p>
        </p:txBody>
      </p:sp>
    </p:spTree>
    <p:extLst>
      <p:ext uri="{BB962C8B-B14F-4D97-AF65-F5344CB8AC3E}">
        <p14:creationId xmlns:p14="http://schemas.microsoft.com/office/powerpoint/2010/main" val="20889332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10778"/>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r>
              <a:rPr lang="en-US" sz="4000" dirty="0"/>
              <a:t>1987 started the City Wide Prayer movement.</a:t>
            </a:r>
          </a:p>
          <a:p>
            <a:r>
              <a:rPr lang="en-US" sz="4000" dirty="0"/>
              <a:t>Midwest Minister’s Fellowship</a:t>
            </a:r>
          </a:p>
          <a:p>
            <a:r>
              <a:rPr lang="en-US" sz="4000" dirty="0"/>
              <a:t>Renunciation of the dedication of Kansas City to Pallas Athena  9/29/1886 -- 9/29/2000 </a:t>
            </a:r>
          </a:p>
          <a:p>
            <a:endParaRPr lang="en-US" sz="4000" dirty="0"/>
          </a:p>
        </p:txBody>
      </p:sp>
    </p:spTree>
    <p:extLst>
      <p:ext uri="{BB962C8B-B14F-4D97-AF65-F5344CB8AC3E}">
        <p14:creationId xmlns:p14="http://schemas.microsoft.com/office/powerpoint/2010/main" val="24788139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10778"/>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A new Kansas City tradition emerged on October 13, 1887 with the first Priests of Pallas parade. President Grover Cleveland and his new bride, Frances, were on hand to witness the spectacle that would begin after nightfall. </a:t>
            </a:r>
            <a:endParaRPr lang="en-US" sz="6600" dirty="0"/>
          </a:p>
        </p:txBody>
      </p:sp>
    </p:spTree>
    <p:extLst>
      <p:ext uri="{BB962C8B-B14F-4D97-AF65-F5344CB8AC3E}">
        <p14:creationId xmlns:p14="http://schemas.microsoft.com/office/powerpoint/2010/main" val="5107412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10778"/>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A crowd waited at the gates of the "Priests' Den," a warehouse where all of the horse-drawn floats were staged. As the doors swung open, fireworks lit the path of mounted and armored guards, the robed Priests of Pallas, and a float bearing the queen Athena, or rather, an elaborately-costumed performer.</a:t>
            </a:r>
            <a:endParaRPr lang="en-US" sz="6600" dirty="0"/>
          </a:p>
        </p:txBody>
      </p:sp>
    </p:spTree>
    <p:extLst>
      <p:ext uri="{BB962C8B-B14F-4D97-AF65-F5344CB8AC3E}">
        <p14:creationId xmlns:p14="http://schemas.microsoft.com/office/powerpoint/2010/main" val="42540537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10778"/>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074" name="Picture 2" descr="History of Kehilath Israel | Kehilath Israel Synagogue">
            <a:extLst>
              <a:ext uri="{FF2B5EF4-FFF2-40B4-BE49-F238E27FC236}">
                <a16:creationId xmlns:a16="http://schemas.microsoft.com/office/drawing/2014/main" id="{B39B7722-D0CE-36FE-DEAB-9A083B7F5E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354" y="46499"/>
            <a:ext cx="7640892" cy="50939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56480E-3FD5-D1CC-FE79-68049CB58B99}"/>
              </a:ext>
            </a:extLst>
          </p:cNvPr>
          <p:cNvSpPr txBox="1"/>
          <p:nvPr/>
        </p:nvSpPr>
        <p:spPr>
          <a:xfrm>
            <a:off x="860158" y="4171950"/>
            <a:ext cx="6652334" cy="7078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Rounded MT Bold" pitchFamily="34" charset="0"/>
                <a:ea typeface="+mn-ea"/>
                <a:cs typeface="Arial" charset="0"/>
              </a:rPr>
              <a:t>Kehilath Israel Synagogue</a:t>
            </a:r>
          </a:p>
        </p:txBody>
      </p:sp>
    </p:spTree>
    <p:extLst>
      <p:ext uri="{BB962C8B-B14F-4D97-AF65-F5344CB8AC3E}">
        <p14:creationId xmlns:p14="http://schemas.microsoft.com/office/powerpoint/2010/main" val="13797236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10778"/>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r>
              <a:rPr lang="en-US" sz="4000" dirty="0"/>
              <a:t>2008, May 13 Marilyn orchestrated a public repentance service at Kehilath Israel Synagogue.</a:t>
            </a:r>
          </a:p>
          <a:p>
            <a:pPr lvl="1"/>
            <a:r>
              <a:rPr lang="en-US" sz="4000" dirty="0"/>
              <a:t>The mayor of Leawood apologized to the Jewish community for deed restrictions barring Jews.</a:t>
            </a:r>
          </a:p>
        </p:txBody>
      </p:sp>
    </p:spTree>
    <p:extLst>
      <p:ext uri="{BB962C8B-B14F-4D97-AF65-F5344CB8AC3E}">
        <p14:creationId xmlns:p14="http://schemas.microsoft.com/office/powerpoint/2010/main" val="3653311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648FE960-9432-17D1-D204-D868E20DF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1632607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10778"/>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lvl="1"/>
            <a:r>
              <a:rPr lang="en-US" sz="4000" dirty="0"/>
              <a:t>The president of the St. </a:t>
            </a:r>
            <a:r>
              <a:rPr lang="en-US" sz="4000" dirty="0" err="1"/>
              <a:t>Lukes</a:t>
            </a:r>
            <a:r>
              <a:rPr lang="en-US" sz="4000" dirty="0"/>
              <a:t> Hospital System apologized for a hiring prohibition of Jewish doctors at St. </a:t>
            </a:r>
            <a:r>
              <a:rPr lang="en-US" sz="4000" dirty="0" err="1"/>
              <a:t>Lukes</a:t>
            </a:r>
            <a:r>
              <a:rPr lang="en-US" sz="4000" dirty="0"/>
              <a:t>.</a:t>
            </a:r>
          </a:p>
        </p:txBody>
      </p:sp>
    </p:spTree>
    <p:extLst>
      <p:ext uri="{BB962C8B-B14F-4D97-AF65-F5344CB8AC3E}">
        <p14:creationId xmlns:p14="http://schemas.microsoft.com/office/powerpoint/2010/main" val="19104592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52371BD-8999-4048-A83A-46113B2505FC}"/>
              </a:ext>
            </a:extLst>
          </p:cNvPr>
          <p:cNvSpPr txBox="1"/>
          <p:nvPr/>
        </p:nvSpPr>
        <p:spPr>
          <a:xfrm>
            <a:off x="3616037" y="0"/>
            <a:ext cx="5527963" cy="300082"/>
          </a:xfrm>
          <a:prstGeom prst="rect">
            <a:avLst/>
          </a:prstGeom>
          <a:solidFill>
            <a:srgbClr val="848AEC"/>
          </a:solidFill>
        </p:spPr>
        <p:txBody>
          <a:bodyPr wrap="square" rtlCol="0">
            <a:spAutoFit/>
          </a:bodyPr>
          <a:lstStyle/>
          <a:p>
            <a:pPr algn="l" defTabSz="685800" fontAlgn="auto">
              <a:spcBef>
                <a:spcPts val="0"/>
              </a:spcBef>
              <a:spcAft>
                <a:spcPts val="0"/>
              </a:spcAft>
            </a:pPr>
            <a:endParaRPr lang="en-US" sz="1350" dirty="0">
              <a:solidFill>
                <a:prstClr val="black"/>
              </a:solidFill>
              <a:latin typeface="Calibri" panose="020F0502020204030204"/>
              <a:cs typeface="+mn-cs"/>
            </a:endParaRPr>
          </a:p>
        </p:txBody>
      </p:sp>
      <p:pic>
        <p:nvPicPr>
          <p:cNvPr id="5" name="Picture 4" descr="Website&#10;&#10;Description automatically generated with medium confidence">
            <a:extLst>
              <a:ext uri="{FF2B5EF4-FFF2-40B4-BE49-F238E27FC236}">
                <a16:creationId xmlns:a16="http://schemas.microsoft.com/office/drawing/2014/main" id="{DA71EF47-98F3-BC45-A7FC-37E9554F3B14}"/>
              </a:ext>
            </a:extLst>
          </p:cNvPr>
          <p:cNvPicPr>
            <a:picLocks noChangeAspect="1"/>
          </p:cNvPicPr>
          <p:nvPr/>
        </p:nvPicPr>
        <p:blipFill>
          <a:blip r:embed="rId3"/>
          <a:stretch>
            <a:fillRect/>
          </a:stretch>
        </p:blipFill>
        <p:spPr>
          <a:xfrm>
            <a:off x="0" y="0"/>
            <a:ext cx="5630956" cy="5143500"/>
          </a:xfrm>
          <a:prstGeom prst="rect">
            <a:avLst/>
          </a:prstGeom>
        </p:spPr>
      </p:pic>
      <p:sp>
        <p:nvSpPr>
          <p:cNvPr id="7" name="TextBox 6">
            <a:extLst>
              <a:ext uri="{FF2B5EF4-FFF2-40B4-BE49-F238E27FC236}">
                <a16:creationId xmlns:a16="http://schemas.microsoft.com/office/drawing/2014/main" id="{437943EF-BEF1-D941-9A90-13099F30A205}"/>
              </a:ext>
            </a:extLst>
          </p:cNvPr>
          <p:cNvSpPr txBox="1"/>
          <p:nvPr/>
        </p:nvSpPr>
        <p:spPr>
          <a:xfrm>
            <a:off x="5630956" y="1"/>
            <a:ext cx="3513044" cy="4685898"/>
          </a:xfrm>
          <a:prstGeom prst="rect">
            <a:avLst/>
          </a:prstGeom>
          <a:noFill/>
        </p:spPr>
        <p:txBody>
          <a:bodyPr wrap="square" rtlCol="0">
            <a:spAutoFit/>
          </a:bodyPr>
          <a:lstStyle/>
          <a:p>
            <a:pPr defTabSz="685800" fontAlgn="auto">
              <a:spcBef>
                <a:spcPts val="0"/>
              </a:spcBef>
              <a:spcAft>
                <a:spcPts val="0"/>
              </a:spcAft>
            </a:pPr>
            <a:r>
              <a:rPr lang="en-US" sz="240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a:cs typeface="+mn-cs"/>
              </a:rPr>
              <a:t>Convocation Location</a:t>
            </a:r>
          </a:p>
          <a:p>
            <a:pPr defTabSz="685800" fontAlgn="auto">
              <a:spcBef>
                <a:spcPts val="0"/>
              </a:spcBef>
              <a:spcAft>
                <a:spcPts val="0"/>
              </a:spcAft>
            </a:pPr>
            <a:endParaRPr lang="en-US" sz="1350" dirty="0">
              <a:solidFill>
                <a:prstClr val="white"/>
              </a:solidFill>
              <a:latin typeface="Calibri" panose="020F0502020204030204"/>
              <a:cs typeface="+mn-cs"/>
            </a:endParaRPr>
          </a:p>
          <a:p>
            <a:pPr algn="l" defTabSz="685800" fontAlgn="auto">
              <a:spcBef>
                <a:spcPts val="0"/>
              </a:spcBef>
              <a:spcAft>
                <a:spcPts val="0"/>
              </a:spcAft>
            </a:pPr>
            <a:r>
              <a:rPr lang="en-US" sz="180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a:cs typeface="+mn-cs"/>
              </a:rPr>
              <a:t>Westin Crown Center</a:t>
            </a:r>
          </a:p>
          <a:p>
            <a:pPr algn="l" defTabSz="685800" fontAlgn="auto">
              <a:spcBef>
                <a:spcPts val="0"/>
              </a:spcBef>
              <a:spcAft>
                <a:spcPts val="0"/>
              </a:spcAft>
            </a:pPr>
            <a:r>
              <a:rPr lang="en-US" sz="180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a:cs typeface="+mn-cs"/>
              </a:rPr>
              <a:t>1 E Perishing Rd</a:t>
            </a:r>
          </a:p>
          <a:p>
            <a:pPr algn="l" defTabSz="685800" fontAlgn="auto">
              <a:spcBef>
                <a:spcPts val="0"/>
              </a:spcBef>
              <a:spcAft>
                <a:spcPts val="0"/>
              </a:spcAft>
            </a:pPr>
            <a:r>
              <a:rPr lang="en-US" sz="180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a:cs typeface="+mn-cs"/>
              </a:rPr>
              <a:t>Kansas City, MO 64108</a:t>
            </a:r>
          </a:p>
          <a:p>
            <a:pPr algn="l" defTabSz="685800" fontAlgn="auto">
              <a:spcBef>
                <a:spcPts val="0"/>
              </a:spcBef>
              <a:spcAft>
                <a:spcPts val="0"/>
              </a:spcAft>
            </a:pPr>
            <a:r>
              <a:rPr lang="en-US" sz="180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a:cs typeface="+mn-cs"/>
              </a:rPr>
              <a:t>Ballroom A</a:t>
            </a:r>
          </a:p>
          <a:p>
            <a:pPr algn="l" defTabSz="685800" fontAlgn="auto">
              <a:spcBef>
                <a:spcPts val="0"/>
              </a:spcBef>
              <a:spcAft>
                <a:spcPts val="0"/>
              </a:spcAft>
            </a:pPr>
            <a:r>
              <a:rPr lang="en-US" sz="105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a:cs typeface="+mn-cs"/>
              </a:rPr>
              <a:t> </a:t>
            </a:r>
            <a:endParaRPr lang="en-US" sz="150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a:cs typeface="+mn-cs"/>
            </a:endParaRPr>
          </a:p>
          <a:p>
            <a:pPr algn="l" defTabSz="685800" fontAlgn="auto">
              <a:spcBef>
                <a:spcPts val="0"/>
              </a:spcBef>
              <a:spcAft>
                <a:spcPts val="0"/>
              </a:spcAft>
            </a:pPr>
            <a:r>
              <a:rPr lang="en-US" sz="180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a:cs typeface="+mn-cs"/>
              </a:rPr>
              <a:t>Registration covers: Convocation packet, morning coffee &amp; refreshments, </a:t>
            </a:r>
          </a:p>
          <a:p>
            <a:pPr algn="l" defTabSz="685800" fontAlgn="auto">
              <a:spcBef>
                <a:spcPts val="0"/>
              </a:spcBef>
              <a:spcAft>
                <a:spcPts val="0"/>
              </a:spcAft>
            </a:pPr>
            <a:r>
              <a:rPr lang="en-US" sz="180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a:cs typeface="+mn-cs"/>
              </a:rPr>
              <a:t>plated lunch - Friday &amp; Sabbath</a:t>
            </a:r>
          </a:p>
          <a:p>
            <a:pPr algn="l" defTabSz="685800" fontAlgn="auto">
              <a:spcBef>
                <a:spcPts val="0"/>
              </a:spcBef>
              <a:spcAft>
                <a:spcPts val="0"/>
              </a:spcAft>
            </a:pPr>
            <a:endParaRPr lang="en-US" sz="105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a:cs typeface="+mn-cs"/>
            </a:endParaRPr>
          </a:p>
          <a:p>
            <a:pPr algn="l" defTabSz="685800" fontAlgn="auto">
              <a:spcBef>
                <a:spcPts val="0"/>
              </a:spcBef>
              <a:spcAft>
                <a:spcPts val="0"/>
              </a:spcAft>
            </a:pPr>
            <a:r>
              <a:rPr lang="en-US" sz="150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a:cs typeface="+mn-cs"/>
              </a:rPr>
              <a:t>*Registration secured when full payment is received in MNL office with contact information. </a:t>
            </a:r>
          </a:p>
          <a:p>
            <a:pPr algn="l" defTabSz="685800" fontAlgn="auto">
              <a:spcBef>
                <a:spcPts val="0"/>
              </a:spcBef>
              <a:spcAft>
                <a:spcPts val="0"/>
              </a:spcAft>
            </a:pPr>
            <a:r>
              <a:rPr lang="en-US" sz="150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a:cs typeface="+mn-cs"/>
              </a:rPr>
              <a:t>(postal registration due by Aug 15 </a:t>
            </a:r>
          </a:p>
          <a:p>
            <a:pPr algn="l" defTabSz="685800" fontAlgn="auto">
              <a:spcBef>
                <a:spcPts val="0"/>
              </a:spcBef>
              <a:spcAft>
                <a:spcPts val="0"/>
              </a:spcAft>
            </a:pPr>
            <a:r>
              <a:rPr lang="en-US" sz="150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a:cs typeface="+mn-cs"/>
              </a:rPr>
              <a:t>&amp; online registration by Aug 18)</a:t>
            </a:r>
          </a:p>
          <a:p>
            <a:pPr algn="l" defTabSz="685800" fontAlgn="auto">
              <a:spcBef>
                <a:spcPts val="0"/>
              </a:spcBef>
              <a:spcAft>
                <a:spcPts val="0"/>
              </a:spcAft>
            </a:pPr>
            <a:endParaRPr lang="en-US" sz="105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a:cs typeface="+mn-cs"/>
            </a:endParaRPr>
          </a:p>
          <a:p>
            <a:pPr algn="l" defTabSz="685800" fontAlgn="auto">
              <a:spcBef>
                <a:spcPts val="0"/>
              </a:spcBef>
              <a:spcAft>
                <a:spcPts val="0"/>
              </a:spcAft>
            </a:pPr>
            <a:endParaRPr lang="en-US" sz="105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a:cs typeface="+mn-cs"/>
            </a:endParaRPr>
          </a:p>
        </p:txBody>
      </p:sp>
    </p:spTree>
    <p:extLst>
      <p:ext uri="{BB962C8B-B14F-4D97-AF65-F5344CB8AC3E}">
        <p14:creationId xmlns:p14="http://schemas.microsoft.com/office/powerpoint/2010/main" val="22178367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nature, cloud&#10;&#10;Description automatically generated">
            <a:extLst>
              <a:ext uri="{FF2B5EF4-FFF2-40B4-BE49-F238E27FC236}">
                <a16:creationId xmlns:a16="http://schemas.microsoft.com/office/drawing/2014/main" id="{40FEE3A0-7E9E-E64F-BA03-648B4EC58A9A}"/>
              </a:ext>
            </a:extLst>
          </p:cNvPr>
          <p:cNvPicPr>
            <a:picLocks noChangeAspect="1"/>
          </p:cNvPicPr>
          <p:nvPr/>
        </p:nvPicPr>
        <p:blipFill rotWithShape="1">
          <a:blip r:embed="rId3"/>
          <a:srcRect t="19"/>
          <a:stretch/>
        </p:blipFill>
        <p:spPr>
          <a:xfrm>
            <a:off x="15" y="0"/>
            <a:ext cx="9143985" cy="5142539"/>
          </a:xfrm>
          <a:prstGeom prst="rect">
            <a:avLst/>
          </a:prstGeom>
        </p:spPr>
      </p:pic>
      <p:sp>
        <p:nvSpPr>
          <p:cNvPr id="2" name="TextBox 1">
            <a:extLst>
              <a:ext uri="{FF2B5EF4-FFF2-40B4-BE49-F238E27FC236}">
                <a16:creationId xmlns:a16="http://schemas.microsoft.com/office/drawing/2014/main" id="{F5557ADD-CBA0-9843-AD97-D64980E4180A}"/>
              </a:ext>
            </a:extLst>
          </p:cNvPr>
          <p:cNvSpPr txBox="1"/>
          <p:nvPr/>
        </p:nvSpPr>
        <p:spPr>
          <a:xfrm>
            <a:off x="0" y="1378459"/>
            <a:ext cx="8634222" cy="3260508"/>
          </a:xfrm>
          <a:prstGeom prst="rect">
            <a:avLst/>
          </a:prstGeom>
          <a:noFill/>
        </p:spPr>
        <p:txBody>
          <a:bodyPr wrap="square" rtlCol="0">
            <a:spAutoFit/>
          </a:bodyPr>
          <a:lstStyle/>
          <a:p>
            <a:pPr marL="214313" indent="-214313" algn="l" defTabSz="685800" fontAlgn="auto">
              <a:lnSpc>
                <a:spcPct val="125000"/>
              </a:lnSpc>
              <a:spcBef>
                <a:spcPts val="0"/>
              </a:spcBef>
              <a:spcAft>
                <a:spcPts val="0"/>
              </a:spcAft>
              <a:buFont typeface="Wingdings" pitchFamily="2" charset="2"/>
              <a:buChar char="v"/>
            </a:pPr>
            <a:r>
              <a:rPr lang="en-US" sz="1350" dirty="0">
                <a:solidFill>
                  <a:prstClr val="black"/>
                </a:solidFill>
                <a:latin typeface="Calibri" panose="020F0502020204030204"/>
                <a:cs typeface="+mn-cs"/>
              </a:rPr>
              <a:t>We have a very special Friday morning planned at Convocation 22. The entire morning will be dedicated to helping Gentile believers understand the grievous history of total disregard in recognizing and supporting the Messianic Body, causing a great divide and much pain. Marilyn Griffin will begin by laying a historical foundation, followed by Rabbi Shmuel Wolkenfeld sharing the Messianic perspective regarding this most crucial topic. A dedicated time will be set aside for repentance to the Messianic Brethren. We believe this will bring a mighty breakthrough from the Courts of Heaven, releasing deep healing and restoration. </a:t>
            </a:r>
          </a:p>
          <a:p>
            <a:pPr algn="l" defTabSz="685800" fontAlgn="auto">
              <a:lnSpc>
                <a:spcPct val="125000"/>
              </a:lnSpc>
              <a:spcBef>
                <a:spcPts val="0"/>
              </a:spcBef>
              <a:spcAft>
                <a:spcPts val="0"/>
              </a:spcAft>
            </a:pPr>
            <a:endParaRPr lang="en-US" sz="1350" dirty="0">
              <a:solidFill>
                <a:prstClr val="black"/>
              </a:solidFill>
              <a:latin typeface="Calibri" panose="020F0502020204030204"/>
              <a:cs typeface="+mn-cs"/>
            </a:endParaRPr>
          </a:p>
          <a:p>
            <a:pPr marL="214313" indent="-214313" algn="l" defTabSz="685800" fontAlgn="auto">
              <a:lnSpc>
                <a:spcPct val="125000"/>
              </a:lnSpc>
              <a:spcBef>
                <a:spcPts val="0"/>
              </a:spcBef>
              <a:spcAft>
                <a:spcPts val="0"/>
              </a:spcAft>
              <a:buFont typeface="Wingdings" pitchFamily="2" charset="2"/>
              <a:buChar char="v"/>
            </a:pPr>
            <a:r>
              <a:rPr lang="en-US" sz="1350" dirty="0">
                <a:solidFill>
                  <a:prstClr val="black"/>
                </a:solidFill>
                <a:latin typeface="Calibri" panose="020F0502020204030204"/>
                <a:cs typeface="+mn-cs"/>
              </a:rPr>
              <a:t>Another crucial point that will be covered in this years Convocation is the invitation that Torah is for all set-apart believers in Messiah Yeshua. One Messiah and One Torah for all, different covenantal relationship.</a:t>
            </a:r>
          </a:p>
          <a:p>
            <a:pPr marL="214313" indent="-214313" algn="l" defTabSz="685800" fontAlgn="auto">
              <a:spcBef>
                <a:spcPts val="0"/>
              </a:spcBef>
              <a:spcAft>
                <a:spcPts val="0"/>
              </a:spcAft>
              <a:buFont typeface="Wingdings" pitchFamily="2" charset="2"/>
              <a:buChar char="v"/>
            </a:pPr>
            <a:endParaRPr lang="en-US" sz="1350" dirty="0">
              <a:solidFill>
                <a:prstClr val="black"/>
              </a:solidFill>
              <a:latin typeface="Calibri" panose="020F0502020204030204"/>
              <a:cs typeface="+mn-cs"/>
            </a:endParaRPr>
          </a:p>
          <a:p>
            <a:pPr marL="214313" indent="-214313" algn="l" defTabSz="685800" fontAlgn="auto">
              <a:spcBef>
                <a:spcPts val="0"/>
              </a:spcBef>
              <a:spcAft>
                <a:spcPts val="0"/>
              </a:spcAft>
              <a:buFont typeface="Wingdings" pitchFamily="2" charset="2"/>
              <a:buChar char="v"/>
            </a:pPr>
            <a:r>
              <a:rPr lang="en-US" sz="1350" dirty="0">
                <a:solidFill>
                  <a:prstClr val="black"/>
                </a:solidFill>
                <a:latin typeface="Calibri" panose="020F0502020204030204"/>
                <a:cs typeface="+mn-cs"/>
              </a:rPr>
              <a:t>Other essential topics will be covered at Convocation 22 restoring Kingdom Vision to the entire Body of Messiah. </a:t>
            </a:r>
          </a:p>
          <a:p>
            <a:pPr marL="214313" indent="-214313" algn="l" defTabSz="685800" fontAlgn="auto">
              <a:spcBef>
                <a:spcPts val="0"/>
              </a:spcBef>
              <a:spcAft>
                <a:spcPts val="0"/>
              </a:spcAft>
              <a:buFont typeface="Wingdings" pitchFamily="2" charset="2"/>
              <a:buChar char="v"/>
            </a:pPr>
            <a:endParaRPr lang="en-US" sz="1350" dirty="0">
              <a:solidFill>
                <a:prstClr val="black"/>
              </a:solidFill>
              <a:latin typeface="Calibri" panose="020F0502020204030204"/>
              <a:cs typeface="+mn-cs"/>
            </a:endParaRPr>
          </a:p>
          <a:p>
            <a:pPr marL="214313" indent="-214313" algn="l" defTabSz="685800" fontAlgn="auto">
              <a:spcBef>
                <a:spcPts val="0"/>
              </a:spcBef>
              <a:spcAft>
                <a:spcPts val="0"/>
              </a:spcAft>
              <a:buFont typeface="Wingdings" pitchFamily="2" charset="2"/>
              <a:buChar char="v"/>
            </a:pPr>
            <a:r>
              <a:rPr lang="en-US" sz="1350" dirty="0">
                <a:solidFill>
                  <a:prstClr val="black"/>
                </a:solidFill>
                <a:latin typeface="Calibri" panose="020F0502020204030204"/>
                <a:cs typeface="+mn-cs"/>
              </a:rPr>
              <a:t>Please join us!</a:t>
            </a:r>
          </a:p>
        </p:txBody>
      </p:sp>
    </p:spTree>
    <p:extLst>
      <p:ext uri="{BB962C8B-B14F-4D97-AF65-F5344CB8AC3E}">
        <p14:creationId xmlns:p14="http://schemas.microsoft.com/office/powerpoint/2010/main" val="33378075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03E832-FD9D-9F47-8508-C1BDDD449D54}"/>
              </a:ext>
            </a:extLst>
          </p:cNvPr>
          <p:cNvSpPr txBox="1"/>
          <p:nvPr/>
        </p:nvSpPr>
        <p:spPr>
          <a:xfrm>
            <a:off x="1" y="0"/>
            <a:ext cx="9143999" cy="300082"/>
          </a:xfrm>
          <a:prstGeom prst="rect">
            <a:avLst/>
          </a:prstGeom>
          <a:solidFill>
            <a:srgbClr val="848AEC"/>
          </a:solidFill>
        </p:spPr>
        <p:txBody>
          <a:bodyPr wrap="square" rtlCol="0">
            <a:spAutoFit/>
          </a:bodyPr>
          <a:lstStyle/>
          <a:p>
            <a:pPr algn="l" defTabSz="685800" fontAlgn="auto">
              <a:spcBef>
                <a:spcPts val="0"/>
              </a:spcBef>
              <a:spcAft>
                <a:spcPts val="0"/>
              </a:spcAft>
            </a:pPr>
            <a:endParaRPr lang="en-US" sz="1350" dirty="0">
              <a:solidFill>
                <a:prstClr val="black"/>
              </a:solidFill>
              <a:latin typeface="Calibri" panose="020F0502020204030204"/>
              <a:cs typeface="+mn-cs"/>
            </a:endParaRPr>
          </a:p>
        </p:txBody>
      </p:sp>
      <p:pic>
        <p:nvPicPr>
          <p:cNvPr id="6" name="Picture 5" descr="A screenshot of a computer&#10;&#10;Description automatically generated with medium confidence">
            <a:extLst>
              <a:ext uri="{FF2B5EF4-FFF2-40B4-BE49-F238E27FC236}">
                <a16:creationId xmlns:a16="http://schemas.microsoft.com/office/drawing/2014/main" id="{A4EA1ACD-58F5-3A4C-8BDB-FD6C170BEC1D}"/>
              </a:ext>
            </a:extLst>
          </p:cNvPr>
          <p:cNvPicPr>
            <a:picLocks noChangeAspect="1"/>
          </p:cNvPicPr>
          <p:nvPr/>
        </p:nvPicPr>
        <p:blipFill>
          <a:blip r:embed="rId3"/>
          <a:stretch>
            <a:fillRect/>
          </a:stretch>
        </p:blipFill>
        <p:spPr>
          <a:xfrm>
            <a:off x="1" y="8823"/>
            <a:ext cx="9143999" cy="5125853"/>
          </a:xfrm>
          <a:prstGeom prst="rect">
            <a:avLst/>
          </a:prstGeom>
        </p:spPr>
      </p:pic>
    </p:spTree>
    <p:extLst>
      <p:ext uri="{BB962C8B-B14F-4D97-AF65-F5344CB8AC3E}">
        <p14:creationId xmlns:p14="http://schemas.microsoft.com/office/powerpoint/2010/main" val="34122205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ext&#10;&#10;Description automatically generated">
            <a:extLst>
              <a:ext uri="{FF2B5EF4-FFF2-40B4-BE49-F238E27FC236}">
                <a16:creationId xmlns:a16="http://schemas.microsoft.com/office/drawing/2014/main" id="{B9EFB110-98C6-7F4C-8ADB-A20671E1733D}"/>
              </a:ext>
            </a:extLst>
          </p:cNvPr>
          <p:cNvPicPr>
            <a:picLocks noGrp="1" noChangeAspect="1"/>
          </p:cNvPicPr>
          <p:nvPr>
            <p:ph idx="1"/>
          </p:nvPr>
        </p:nvPicPr>
        <p:blipFill>
          <a:blip r:embed="rId3"/>
          <a:stretch>
            <a:fillRect/>
          </a:stretch>
        </p:blipFill>
        <p:spPr>
          <a:xfrm>
            <a:off x="0" y="0"/>
            <a:ext cx="9144000" cy="5157420"/>
          </a:xfrm>
          <a:prstGeom prst="rect">
            <a:avLst/>
          </a:prstGeom>
        </p:spPr>
      </p:pic>
    </p:spTree>
    <p:extLst>
      <p:ext uri="{BB962C8B-B14F-4D97-AF65-F5344CB8AC3E}">
        <p14:creationId xmlns:p14="http://schemas.microsoft.com/office/powerpoint/2010/main" val="40183955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BB3D29E-216D-C241-AA63-642A1ED43669}"/>
              </a:ext>
            </a:extLst>
          </p:cNvPr>
          <p:cNvSpPr txBox="1"/>
          <p:nvPr/>
        </p:nvSpPr>
        <p:spPr>
          <a:xfrm>
            <a:off x="0" y="0"/>
            <a:ext cx="9144000" cy="300082"/>
          </a:xfrm>
          <a:prstGeom prst="rect">
            <a:avLst/>
          </a:prstGeom>
          <a:solidFill>
            <a:schemeClr val="accent1">
              <a:lumMod val="20000"/>
              <a:lumOff val="80000"/>
            </a:schemeClr>
          </a:solidFill>
        </p:spPr>
        <p:txBody>
          <a:bodyPr wrap="square" rtlCol="0">
            <a:spAutoFit/>
          </a:bodyPr>
          <a:lstStyle/>
          <a:p>
            <a:pPr algn="l" defTabSz="685800" fontAlgn="auto">
              <a:spcBef>
                <a:spcPts val="0"/>
              </a:spcBef>
              <a:spcAft>
                <a:spcPts val="0"/>
              </a:spcAft>
            </a:pPr>
            <a:endParaRPr lang="en-US" sz="1350" dirty="0">
              <a:solidFill>
                <a:prstClr val="black"/>
              </a:solidFill>
              <a:latin typeface="Calibri" panose="020F0502020204030204"/>
              <a:cs typeface="+mn-cs"/>
            </a:endParaRPr>
          </a:p>
        </p:txBody>
      </p:sp>
      <p:pic>
        <p:nvPicPr>
          <p:cNvPr id="5" name="Picture 4">
            <a:extLst>
              <a:ext uri="{FF2B5EF4-FFF2-40B4-BE49-F238E27FC236}">
                <a16:creationId xmlns:a16="http://schemas.microsoft.com/office/drawing/2014/main" id="{FF52C3AD-CA3F-4842-99B9-F1476206EBB2}"/>
              </a:ext>
            </a:extLst>
          </p:cNvPr>
          <p:cNvPicPr>
            <a:picLocks noChangeAspect="1"/>
          </p:cNvPicPr>
          <p:nvPr/>
        </p:nvPicPr>
        <p:blipFill rotWithShape="1">
          <a:blip r:embed="rId3">
            <a:alphaModFix amt="25000"/>
            <a:extLst>
              <a:ext uri="{BEBA8EAE-BF5A-486C-A8C5-ECC9F3942E4B}">
                <a14:imgProps xmlns:a14="http://schemas.microsoft.com/office/drawing/2010/main">
                  <a14:imgLayer r:embed="rId4">
                    <a14:imgEffect>
                      <a14:saturation sat="166000"/>
                    </a14:imgEffect>
                  </a14:imgLayer>
                </a14:imgProps>
              </a:ext>
            </a:extLst>
          </a:blip>
          <a:srcRect b="8924"/>
          <a:stretch/>
        </p:blipFill>
        <p:spPr>
          <a:xfrm>
            <a:off x="1" y="0"/>
            <a:ext cx="9142857" cy="5195455"/>
          </a:xfrm>
          <a:prstGeom prst="rect">
            <a:avLst/>
          </a:prstGeom>
          <a:pattFill prst="pct80">
            <a:fgClr>
              <a:schemeClr val="accent1">
                <a:lumMod val="40000"/>
                <a:lumOff val="60000"/>
              </a:schemeClr>
            </a:fgClr>
            <a:bgClr>
              <a:schemeClr val="bg1"/>
            </a:bgClr>
          </a:pattFill>
          <a:effectLst>
            <a:softEdge rad="689345"/>
          </a:effectLst>
        </p:spPr>
      </p:pic>
      <p:sp>
        <p:nvSpPr>
          <p:cNvPr id="7" name="TextBox 6">
            <a:extLst>
              <a:ext uri="{FF2B5EF4-FFF2-40B4-BE49-F238E27FC236}">
                <a16:creationId xmlns:a16="http://schemas.microsoft.com/office/drawing/2014/main" id="{79E90157-8D0C-3943-966A-A414834993A5}"/>
              </a:ext>
            </a:extLst>
          </p:cNvPr>
          <p:cNvSpPr txBox="1"/>
          <p:nvPr/>
        </p:nvSpPr>
        <p:spPr>
          <a:xfrm>
            <a:off x="2286" y="251884"/>
            <a:ext cx="9141714" cy="4778231"/>
          </a:xfrm>
          <a:prstGeom prst="rect">
            <a:avLst/>
          </a:prstGeom>
          <a:noFill/>
        </p:spPr>
        <p:txBody>
          <a:bodyPr wrap="square" rtlCol="0">
            <a:spAutoFit/>
          </a:bodyPr>
          <a:lstStyle/>
          <a:p>
            <a:pPr defTabSz="685800" fontAlgn="auto">
              <a:spcBef>
                <a:spcPts val="0"/>
              </a:spcBef>
              <a:spcAft>
                <a:spcPts val="0"/>
              </a:spcAft>
            </a:pPr>
            <a:endParaRPr lang="en-US" sz="3000" cap="small" dirty="0">
              <a:solidFill>
                <a:prstClr val="black"/>
              </a:solidFill>
              <a:latin typeface="Calibri" panose="020F0502020204030204"/>
              <a:cs typeface="+mn-cs"/>
            </a:endParaRPr>
          </a:p>
          <a:p>
            <a:pPr defTabSz="685800" fontAlgn="auto">
              <a:spcBef>
                <a:spcPts val="0"/>
              </a:spcBef>
              <a:spcAft>
                <a:spcPts val="0"/>
              </a:spcAft>
            </a:pPr>
            <a:r>
              <a:rPr lang="en-US" sz="3600" b="1"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libri" panose="020F0502020204030204"/>
                <a:cs typeface="+mn-cs"/>
              </a:rPr>
              <a:t>Personalize Your Tables and promote</a:t>
            </a:r>
          </a:p>
          <a:p>
            <a:pPr defTabSz="685800" fontAlgn="auto">
              <a:spcBef>
                <a:spcPts val="0"/>
              </a:spcBef>
              <a:spcAft>
                <a:spcPts val="0"/>
              </a:spcAft>
            </a:pPr>
            <a:r>
              <a:rPr lang="en-US" sz="4500" b="1" cap="small"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libri" panose="020F0502020204030204"/>
                <a:cs typeface="+mn-cs"/>
              </a:rPr>
              <a:t>Or HaOlam </a:t>
            </a:r>
            <a:r>
              <a:rPr lang="en-US" sz="3600" b="1"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libri" panose="020F0502020204030204"/>
                <a:cs typeface="+mn-cs"/>
              </a:rPr>
              <a:t>Messianic Congregation</a:t>
            </a:r>
          </a:p>
          <a:p>
            <a:pPr defTabSz="685800" fontAlgn="auto">
              <a:spcBef>
                <a:spcPts val="0"/>
              </a:spcBef>
              <a:spcAft>
                <a:spcPts val="0"/>
              </a:spcAft>
            </a:pPr>
            <a:endParaRPr lang="en-US" sz="3000" b="1"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libri" panose="020F0502020204030204"/>
              <a:cs typeface="+mn-cs"/>
            </a:endParaRPr>
          </a:p>
          <a:p>
            <a:pPr defTabSz="685800" fontAlgn="auto">
              <a:spcBef>
                <a:spcPts val="0"/>
              </a:spcBef>
              <a:spcAft>
                <a:spcPts val="0"/>
              </a:spcAft>
            </a:pPr>
            <a:r>
              <a:rPr lang="en-US" sz="3300" b="1"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libri" panose="020F0502020204030204"/>
                <a:cs typeface="+mn-cs"/>
              </a:rPr>
              <a:t>Early Registration Pricing through Aug. 9th:</a:t>
            </a:r>
          </a:p>
          <a:p>
            <a:pPr defTabSz="685800" fontAlgn="auto">
              <a:spcBef>
                <a:spcPts val="0"/>
              </a:spcBef>
              <a:spcAft>
                <a:spcPts val="0"/>
              </a:spcAft>
            </a:pPr>
            <a:r>
              <a:rPr lang="en-US" sz="3300" b="1"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libri" panose="020F0502020204030204"/>
                <a:cs typeface="+mn-cs"/>
              </a:rPr>
              <a:t>Table of 8 – $400</a:t>
            </a:r>
          </a:p>
          <a:p>
            <a:pPr defTabSz="685800" fontAlgn="auto">
              <a:spcBef>
                <a:spcPts val="0"/>
              </a:spcBef>
              <a:spcAft>
                <a:spcPts val="0"/>
              </a:spcAft>
            </a:pPr>
            <a:r>
              <a:rPr lang="en-US" sz="3300" b="1"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libri" panose="020F0502020204030204"/>
                <a:cs typeface="+mn-cs"/>
              </a:rPr>
              <a:t>Table of 10 – $500</a:t>
            </a:r>
          </a:p>
          <a:p>
            <a:pPr defTabSz="685800" fontAlgn="auto">
              <a:spcBef>
                <a:spcPts val="0"/>
              </a:spcBef>
              <a:spcAft>
                <a:spcPts val="0"/>
              </a:spcAft>
            </a:pPr>
            <a:r>
              <a:rPr lang="en-US" sz="2100" b="1"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libri" panose="020F0502020204030204"/>
                <a:cs typeface="+mn-cs"/>
              </a:rPr>
              <a:t> </a:t>
            </a:r>
          </a:p>
          <a:p>
            <a:pPr defTabSz="685800" fontAlgn="auto">
              <a:spcBef>
                <a:spcPts val="0"/>
              </a:spcBef>
              <a:spcAft>
                <a:spcPts val="0"/>
              </a:spcAft>
            </a:pPr>
            <a:r>
              <a:rPr lang="en-US" sz="3000" b="1"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libri" panose="020F0502020204030204"/>
                <a:cs typeface="+mn-cs"/>
              </a:rPr>
              <a:t>Be sure to register your space for Convocation 2022!</a:t>
            </a:r>
          </a:p>
          <a:p>
            <a:pPr algn="l" defTabSz="685800" fontAlgn="auto">
              <a:spcBef>
                <a:spcPts val="0"/>
              </a:spcBef>
              <a:spcAft>
                <a:spcPts val="0"/>
              </a:spcAft>
            </a:pPr>
            <a:endParaRPr lang="en-US" sz="1350" dirty="0">
              <a:solidFill>
                <a:prstClr val="black"/>
              </a:solidFill>
              <a:latin typeface="Calibri" panose="020F0502020204030204"/>
              <a:cs typeface="+mn-cs"/>
            </a:endParaRPr>
          </a:p>
        </p:txBody>
      </p:sp>
    </p:spTree>
    <p:extLst>
      <p:ext uri="{BB962C8B-B14F-4D97-AF65-F5344CB8AC3E}">
        <p14:creationId xmlns:p14="http://schemas.microsoft.com/office/powerpoint/2010/main" val="15465692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10;&#10;Description automatically generated">
            <a:extLst>
              <a:ext uri="{FF2B5EF4-FFF2-40B4-BE49-F238E27FC236}">
                <a16:creationId xmlns:a16="http://schemas.microsoft.com/office/drawing/2014/main" id="{3B52A91E-3F13-4E4A-A64F-52B59DA0A9D3}"/>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826389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2B82BF-1750-894D-AA76-BD56CDA21CED}"/>
              </a:ext>
            </a:extLst>
          </p:cNvPr>
          <p:cNvSpPr txBox="1"/>
          <p:nvPr/>
        </p:nvSpPr>
        <p:spPr>
          <a:xfrm>
            <a:off x="596648" y="877458"/>
            <a:ext cx="2892018" cy="2963023"/>
          </a:xfrm>
          <a:prstGeom prst="rect">
            <a:avLst/>
          </a:prstGeom>
        </p:spPr>
        <p:txBody>
          <a:bodyPr vert="horz" lIns="68580" tIns="34290" rIns="68580" bIns="34290" rtlCol="0" anchor="t">
            <a:normAutofit fontScale="85000" lnSpcReduction="10000"/>
          </a:bodyPr>
          <a:lstStyle/>
          <a:p>
            <a:pPr defTabSz="685800" fontAlgn="auto">
              <a:spcBef>
                <a:spcPts val="0"/>
              </a:spcBef>
              <a:spcAft>
                <a:spcPts val="0"/>
              </a:spcAft>
            </a:pPr>
            <a:r>
              <a:rPr lang="en-US" sz="2625" b="1" dirty="0">
                <a:solidFill>
                  <a:prstClr val="black"/>
                </a:solidFill>
                <a:latin typeface="Calibri" panose="020F0502020204030204"/>
                <a:cs typeface="+mn-cs"/>
              </a:rPr>
              <a:t>Parking</a:t>
            </a:r>
          </a:p>
          <a:p>
            <a:pPr algn="l" defTabSz="685800" fontAlgn="auto">
              <a:spcBef>
                <a:spcPts val="0"/>
              </a:spcBef>
              <a:spcAft>
                <a:spcPts val="0"/>
              </a:spcAft>
            </a:pPr>
            <a:endParaRPr lang="en-US" sz="1350" dirty="0">
              <a:solidFill>
                <a:prstClr val="black"/>
              </a:solidFill>
              <a:latin typeface="Calibri" panose="020F0502020204030204"/>
              <a:cs typeface="+mn-cs"/>
            </a:endParaRPr>
          </a:p>
          <a:p>
            <a:pPr algn="l" defTabSz="685800" fontAlgn="auto">
              <a:spcBef>
                <a:spcPts val="0"/>
              </a:spcBef>
              <a:spcAft>
                <a:spcPts val="0"/>
              </a:spcAft>
            </a:pPr>
            <a:r>
              <a:rPr lang="en-US" sz="1800" dirty="0">
                <a:solidFill>
                  <a:prstClr val="black"/>
                </a:solidFill>
                <a:latin typeface="Calibri" panose="020F0502020204030204"/>
                <a:cs typeface="+mn-cs"/>
              </a:rPr>
              <a:t>On-Site Parking</a:t>
            </a:r>
          </a:p>
          <a:p>
            <a:pPr algn="l" defTabSz="685800" fontAlgn="auto">
              <a:spcBef>
                <a:spcPts val="0"/>
              </a:spcBef>
              <a:spcAft>
                <a:spcPts val="0"/>
              </a:spcAft>
            </a:pPr>
            <a:r>
              <a:rPr lang="en-US" sz="1800" dirty="0">
                <a:solidFill>
                  <a:prstClr val="black"/>
                </a:solidFill>
                <a:latin typeface="Calibri" panose="020F0502020204030204"/>
                <a:cs typeface="+mn-cs"/>
              </a:rPr>
              <a:t>Daily: $23</a:t>
            </a:r>
          </a:p>
          <a:p>
            <a:pPr algn="l" defTabSz="685800" fontAlgn="auto">
              <a:spcBef>
                <a:spcPts val="0"/>
              </a:spcBef>
              <a:spcAft>
                <a:spcPts val="0"/>
              </a:spcAft>
            </a:pPr>
            <a:endParaRPr lang="en-US" sz="1800" dirty="0">
              <a:solidFill>
                <a:prstClr val="black"/>
              </a:solidFill>
              <a:latin typeface="Calibri" panose="020F0502020204030204"/>
              <a:cs typeface="+mn-cs"/>
            </a:endParaRPr>
          </a:p>
          <a:p>
            <a:pPr algn="l" defTabSz="685800" fontAlgn="auto">
              <a:spcBef>
                <a:spcPts val="0"/>
              </a:spcBef>
              <a:spcAft>
                <a:spcPts val="0"/>
              </a:spcAft>
            </a:pPr>
            <a:r>
              <a:rPr lang="en-US" sz="1800" dirty="0">
                <a:solidFill>
                  <a:prstClr val="black"/>
                </a:solidFill>
                <a:latin typeface="Calibri" panose="020F0502020204030204"/>
                <a:cs typeface="+mn-cs"/>
              </a:rPr>
              <a:t>MNL Voucher Parking</a:t>
            </a:r>
          </a:p>
          <a:p>
            <a:pPr algn="l" defTabSz="685800" fontAlgn="auto">
              <a:spcBef>
                <a:spcPts val="0"/>
              </a:spcBef>
              <a:spcAft>
                <a:spcPts val="0"/>
              </a:spcAft>
            </a:pPr>
            <a:r>
              <a:rPr lang="en-US" sz="1800" dirty="0">
                <a:solidFill>
                  <a:prstClr val="black"/>
                </a:solidFill>
                <a:latin typeface="Calibri" panose="020F0502020204030204"/>
                <a:cs typeface="+mn-cs"/>
              </a:rPr>
              <a:t>Daily: $11</a:t>
            </a:r>
          </a:p>
          <a:p>
            <a:pPr algn="l" defTabSz="685800" fontAlgn="auto">
              <a:spcBef>
                <a:spcPts val="0"/>
              </a:spcBef>
              <a:spcAft>
                <a:spcPts val="0"/>
              </a:spcAft>
            </a:pPr>
            <a:endParaRPr lang="en-US" sz="1800" dirty="0">
              <a:solidFill>
                <a:prstClr val="black"/>
              </a:solidFill>
              <a:latin typeface="Calibri" panose="020F0502020204030204"/>
              <a:cs typeface="+mn-cs"/>
            </a:endParaRPr>
          </a:p>
          <a:p>
            <a:pPr algn="l" defTabSz="685800" fontAlgn="auto">
              <a:spcBef>
                <a:spcPts val="0"/>
              </a:spcBef>
              <a:spcAft>
                <a:spcPts val="0"/>
              </a:spcAft>
            </a:pPr>
            <a:r>
              <a:rPr lang="en-US" sz="1800" dirty="0">
                <a:solidFill>
                  <a:prstClr val="black"/>
                </a:solidFill>
                <a:latin typeface="Calibri" panose="020F0502020204030204"/>
                <a:cs typeface="+mn-cs"/>
              </a:rPr>
              <a:t>Voucher may be purchased from MNL</a:t>
            </a:r>
          </a:p>
          <a:p>
            <a:pPr algn="l" defTabSz="685800" fontAlgn="auto">
              <a:spcBef>
                <a:spcPts val="0"/>
              </a:spcBef>
              <a:spcAft>
                <a:spcPts val="0"/>
              </a:spcAft>
            </a:pPr>
            <a:endParaRPr lang="en-US" sz="1800" dirty="0">
              <a:solidFill>
                <a:prstClr val="black"/>
              </a:solidFill>
              <a:latin typeface="Calibri" panose="020F0502020204030204"/>
              <a:cs typeface="+mn-cs"/>
            </a:endParaRPr>
          </a:p>
          <a:p>
            <a:pPr algn="l" defTabSz="685800" fontAlgn="auto">
              <a:spcBef>
                <a:spcPts val="0"/>
              </a:spcBef>
              <a:spcAft>
                <a:spcPts val="0"/>
              </a:spcAft>
            </a:pPr>
            <a:r>
              <a:rPr lang="en-US" sz="1800" dirty="0">
                <a:solidFill>
                  <a:prstClr val="black"/>
                </a:solidFill>
                <a:latin typeface="Calibri" panose="020F0502020204030204"/>
                <a:cs typeface="+mn-cs"/>
              </a:rPr>
              <a:t>Entrance to Parking in located at main entrance of the Westin Hotel </a:t>
            </a:r>
          </a:p>
          <a:p>
            <a:pPr indent="-171450" algn="l" defTabSz="685800" fontAlgn="auto">
              <a:lnSpc>
                <a:spcPct val="90000"/>
              </a:lnSpc>
              <a:spcBef>
                <a:spcPts val="0"/>
              </a:spcBef>
              <a:spcAft>
                <a:spcPts val="450"/>
              </a:spcAft>
              <a:buFont typeface="Arial" panose="020B0604020202020204" pitchFamily="34" charset="0"/>
              <a:buChar char="•"/>
            </a:pPr>
            <a:endParaRPr lang="en-US" sz="750" dirty="0">
              <a:solidFill>
                <a:srgbClr val="FEFFFF"/>
              </a:solidFill>
              <a:latin typeface="Calibri" panose="020F0502020204030204"/>
              <a:cs typeface="+mn-cs"/>
            </a:endParaRPr>
          </a:p>
        </p:txBody>
      </p:sp>
      <p:pic>
        <p:nvPicPr>
          <p:cNvPr id="6" name="Picture 5" descr="A green and white logo&#10;&#10;Description automatically generated with low confidence">
            <a:extLst>
              <a:ext uri="{FF2B5EF4-FFF2-40B4-BE49-F238E27FC236}">
                <a16:creationId xmlns:a16="http://schemas.microsoft.com/office/drawing/2014/main" id="{1F114314-CA7D-1349-9864-0E0502C846E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1000"/>
                    </a14:imgEffect>
                    <a14:imgEffect>
                      <a14:colorTemperature colorTemp="3538"/>
                    </a14:imgEffect>
                    <a14:imgEffect>
                      <a14:saturation sat="34000"/>
                    </a14:imgEffect>
                    <a14:imgEffect>
                      <a14:brightnessContrast contrast="36000"/>
                    </a14:imgEffect>
                  </a14:imgLayer>
                </a14:imgProps>
              </a:ext>
            </a:extLst>
          </a:blip>
          <a:srcRect t="9163" b="7398"/>
          <a:stretch/>
        </p:blipFill>
        <p:spPr>
          <a:xfrm>
            <a:off x="3748702" y="712825"/>
            <a:ext cx="4904306" cy="3478286"/>
          </a:xfrm>
          <a:prstGeom prst="rect">
            <a:avLst/>
          </a:prstGeom>
          <a:solidFill>
            <a:schemeClr val="accent1">
              <a:lumMod val="40000"/>
              <a:lumOff val="60000"/>
              <a:alpha val="96675"/>
            </a:schemeClr>
          </a:solidFill>
          <a:effectLst>
            <a:softEdge rad="153376"/>
          </a:effectLst>
        </p:spPr>
      </p:pic>
      <p:sp>
        <p:nvSpPr>
          <p:cNvPr id="7" name="TextBox 6">
            <a:extLst>
              <a:ext uri="{FF2B5EF4-FFF2-40B4-BE49-F238E27FC236}">
                <a16:creationId xmlns:a16="http://schemas.microsoft.com/office/drawing/2014/main" id="{2453BFD9-89A6-8E43-87CB-B0EE311DA6BA}"/>
              </a:ext>
            </a:extLst>
          </p:cNvPr>
          <p:cNvSpPr txBox="1"/>
          <p:nvPr/>
        </p:nvSpPr>
        <p:spPr>
          <a:xfrm>
            <a:off x="2078182" y="3241963"/>
            <a:ext cx="184731" cy="300082"/>
          </a:xfrm>
          <a:prstGeom prst="rect">
            <a:avLst/>
          </a:prstGeom>
          <a:noFill/>
        </p:spPr>
        <p:txBody>
          <a:bodyPr wrap="none" rtlCol="0">
            <a:spAutoFit/>
          </a:bodyPr>
          <a:lstStyle/>
          <a:p>
            <a:pPr algn="l" defTabSz="685800" fontAlgn="auto">
              <a:spcBef>
                <a:spcPts val="0"/>
              </a:spcBef>
              <a:spcAft>
                <a:spcPts val="0"/>
              </a:spcAft>
            </a:pPr>
            <a:endParaRPr lang="en-US" sz="1350" dirty="0">
              <a:solidFill>
                <a:prstClr val="black"/>
              </a:solidFill>
              <a:latin typeface="Calibri" panose="020F0502020204030204"/>
              <a:cs typeface="+mn-cs"/>
            </a:endParaRPr>
          </a:p>
        </p:txBody>
      </p:sp>
    </p:spTree>
    <p:extLst>
      <p:ext uri="{BB962C8B-B14F-4D97-AF65-F5344CB8AC3E}">
        <p14:creationId xmlns:p14="http://schemas.microsoft.com/office/powerpoint/2010/main" val="2401844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baseline="30000" dirty="0"/>
              <a:t>Acts 3.19-21 </a:t>
            </a:r>
            <a:r>
              <a:rPr lang="en-US" sz="4000" dirty="0"/>
              <a:t> Repent, therefore, and return—so your sins might be blotted out, so times of relief might come from the presence of Adonai and He might send Yeshua, the Messiah appointed for you. Heaven must receive Him, until the time of the restoration of all the things that God spoke about long ago through the mouth of His holy prophets. </a:t>
            </a:r>
          </a:p>
        </p:txBody>
      </p:sp>
    </p:spTree>
    <p:extLst>
      <p:ext uri="{BB962C8B-B14F-4D97-AF65-F5344CB8AC3E}">
        <p14:creationId xmlns:p14="http://schemas.microsoft.com/office/powerpoint/2010/main" val="3861241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tabLst>
                <a:tab pos="457200" algn="l"/>
              </a:tabLst>
            </a:pPr>
            <a:r>
              <a:rPr lang="en-US" sz="4000" dirty="0"/>
              <a:t>Summary and prayer points:</a:t>
            </a:r>
          </a:p>
          <a:p>
            <a:pPr marL="512763" indent="-512763">
              <a:buFont typeface="+mj-lt"/>
              <a:buAutoNum type="arabicPeriod"/>
              <a:tabLst>
                <a:tab pos="457200" algn="l"/>
              </a:tabLst>
            </a:pPr>
            <a:r>
              <a:rPr lang="en-US" sz="4000" dirty="0"/>
              <a:t>Fasts in the Hebrew Scriptures</a:t>
            </a:r>
          </a:p>
          <a:p>
            <a:pPr marL="512763" indent="-512763">
              <a:buFont typeface="+mj-lt"/>
              <a:buAutoNum type="arabicPeriod"/>
              <a:tabLst>
                <a:tab pos="457200" algn="l"/>
              </a:tabLst>
            </a:pPr>
            <a:r>
              <a:rPr lang="en-US" sz="4000" dirty="0"/>
              <a:t>Fasting in the Messianic Scriptures spirit of intercession</a:t>
            </a:r>
          </a:p>
          <a:p>
            <a:pPr marL="512763" indent="-512763">
              <a:buFont typeface="+mj-lt"/>
              <a:buAutoNum type="arabicPeriod"/>
              <a:tabLst>
                <a:tab pos="457200" algn="l"/>
              </a:tabLst>
            </a:pPr>
            <a:r>
              <a:rPr lang="en-US" sz="4000" dirty="0"/>
              <a:t>Desperate times: arson, VTB</a:t>
            </a:r>
          </a:p>
          <a:p>
            <a:pPr marL="512763" indent="-512763">
              <a:buFont typeface="+mj-lt"/>
              <a:buAutoNum type="arabicPeriod"/>
              <a:tabLst>
                <a:tab pos="457200" algn="l"/>
              </a:tabLst>
            </a:pPr>
            <a:r>
              <a:rPr lang="en-US" sz="4000" dirty="0"/>
              <a:t>Some dramatic accomplishments: </a:t>
            </a:r>
            <a:r>
              <a:rPr lang="en-US" sz="4000"/>
              <a:t>Joseph Project </a:t>
            </a:r>
            <a:r>
              <a:rPr lang="en-US" sz="4000" dirty="0"/>
              <a:t>in Ukraine, Convocation</a:t>
            </a:r>
          </a:p>
          <a:p>
            <a:pPr marL="742950" indent="-742950">
              <a:buFont typeface="+mj-lt"/>
              <a:buAutoNum type="arabicPeriod"/>
            </a:pPr>
            <a:endParaRPr lang="en-US" sz="4000" dirty="0"/>
          </a:p>
        </p:txBody>
      </p:sp>
    </p:spTree>
    <p:extLst>
      <p:ext uri="{BB962C8B-B14F-4D97-AF65-F5344CB8AC3E}">
        <p14:creationId xmlns:p14="http://schemas.microsoft.com/office/powerpoint/2010/main" val="211712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05C1276D-D497-FDEE-7AFE-1B49A5047B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2905860150"/>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179932</TotalTime>
  <Words>4718</Words>
  <Application>Microsoft Office PowerPoint</Application>
  <PresentationFormat>On-screen Show (16:9)</PresentationFormat>
  <Paragraphs>526</Paragraphs>
  <Slides>89</Slides>
  <Notes>89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89</vt:i4>
      </vt:variant>
    </vt:vector>
  </HeadingPairs>
  <TitlesOfParts>
    <vt:vector size="97" baseType="lpstr">
      <vt:lpstr>Arial</vt:lpstr>
      <vt:lpstr>Arial Rounded MT Bold</vt:lpstr>
      <vt:lpstr>Calibri</vt:lpstr>
      <vt:lpstr>Calibri Light</vt:lpstr>
      <vt:lpstr>David</vt:lpstr>
      <vt:lpstr>Wingdings</vt:lpstr>
      <vt:lpstr>1_Default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Wolkenfeld</cp:lastModifiedBy>
  <cp:revision>4602</cp:revision>
  <dcterms:created xsi:type="dcterms:W3CDTF">2006-04-21T19:34:43Z</dcterms:created>
  <dcterms:modified xsi:type="dcterms:W3CDTF">2022-07-16T13:39:50Z</dcterms:modified>
</cp:coreProperties>
</file>