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1"/>
  </p:notesMasterIdLst>
  <p:handoutMasterIdLst>
    <p:handoutMasterId r:id="rId62"/>
  </p:handoutMasterIdLst>
  <p:sldIdLst>
    <p:sldId id="64152" r:id="rId2"/>
    <p:sldId id="64154" r:id="rId3"/>
    <p:sldId id="64156" r:id="rId4"/>
    <p:sldId id="64155" r:id="rId5"/>
    <p:sldId id="64138" r:id="rId6"/>
    <p:sldId id="63932" r:id="rId7"/>
    <p:sldId id="64172" r:id="rId8"/>
    <p:sldId id="64196" r:id="rId9"/>
    <p:sldId id="64146" r:id="rId10"/>
    <p:sldId id="64187" r:id="rId11"/>
    <p:sldId id="64179" r:id="rId12"/>
    <p:sldId id="64147" r:id="rId13"/>
    <p:sldId id="64191" r:id="rId14"/>
    <p:sldId id="64174" r:id="rId15"/>
    <p:sldId id="64177" r:id="rId16"/>
    <p:sldId id="64181" r:id="rId17"/>
    <p:sldId id="64194" r:id="rId18"/>
    <p:sldId id="64129" r:id="rId19"/>
    <p:sldId id="64132" r:id="rId20"/>
    <p:sldId id="64186" r:id="rId21"/>
    <p:sldId id="64171" r:id="rId22"/>
    <p:sldId id="64184" r:id="rId23"/>
    <p:sldId id="64170" r:id="rId24"/>
    <p:sldId id="64160" r:id="rId25"/>
    <p:sldId id="64185" r:id="rId26"/>
    <p:sldId id="64189" r:id="rId27"/>
    <p:sldId id="64188" r:id="rId28"/>
    <p:sldId id="64145" r:id="rId29"/>
    <p:sldId id="64148" r:id="rId30"/>
    <p:sldId id="64195" r:id="rId31"/>
    <p:sldId id="64072" r:id="rId32"/>
    <p:sldId id="64158" r:id="rId33"/>
    <p:sldId id="64178" r:id="rId34"/>
    <p:sldId id="64144" r:id="rId35"/>
    <p:sldId id="64150" r:id="rId36"/>
    <p:sldId id="64149" r:id="rId37"/>
    <p:sldId id="64162" r:id="rId38"/>
    <p:sldId id="64157" r:id="rId39"/>
    <p:sldId id="64166" r:id="rId40"/>
    <p:sldId id="64164" r:id="rId41"/>
    <p:sldId id="64182" r:id="rId42"/>
    <p:sldId id="64183" r:id="rId43"/>
    <p:sldId id="64142" r:id="rId44"/>
    <p:sldId id="64180" r:id="rId45"/>
    <p:sldId id="64168" r:id="rId46"/>
    <p:sldId id="64167" r:id="rId47"/>
    <p:sldId id="64197" r:id="rId48"/>
    <p:sldId id="64159" r:id="rId49"/>
    <p:sldId id="64161" r:id="rId50"/>
    <p:sldId id="64163" r:id="rId51"/>
    <p:sldId id="64190" r:id="rId52"/>
    <p:sldId id="64140" r:id="rId53"/>
    <p:sldId id="64141" r:id="rId54"/>
    <p:sldId id="64192" r:id="rId55"/>
    <p:sldId id="64193" r:id="rId56"/>
    <p:sldId id="64175" r:id="rId57"/>
    <p:sldId id="64176" r:id="rId58"/>
    <p:sldId id="64198" r:id="rId59"/>
    <p:sldId id="64151" r:id="rId60"/>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FFFF99"/>
    <a:srgbClr val="9A6766"/>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2" autoAdjust="0"/>
    <p:restoredTop sz="86118" autoAdjust="0"/>
  </p:normalViewPr>
  <p:slideViewPr>
    <p:cSldViewPr>
      <p:cViewPr varScale="1">
        <p:scale>
          <a:sx n="108" d="100"/>
          <a:sy n="108" d="100"/>
        </p:scale>
        <p:origin x="108" y="43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5" d="100"/>
          <a:sy n="85" d="100"/>
        </p:scale>
        <p:origin x="19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M'nukha - Deep Rest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6, 2022  5782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M'nukha - Deep Rest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6, 2022  5782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lyricfind.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nstagram.com/reel/Cf4--l3Jf3O/?igshid=MDJmNzVkMj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gx210.keap-link018.com/v2/click/fc6ad9d92594f0fa167d8926e116c9fb/eJyNkE0LgkAQhv_LnKUtLUpvIiJidYg6x6aDLenuso6ZhP-97QNPBV3nfeYZ3rkDoeSS0gICKG_ubAoOGMyFFigpUpJ4_gpd1_MXDlRCXhKjWg3B_dvqmD-n3srzfQeo12iR_S6MsnSbHNfpNrOo5sae-MeznHsrfzmK4k2YrmEYfpqxFhRfrbyBgEyLz0aFsK3oYCrLn4l0EzDWdd2krTSXykxyVbOcE5bK9OxUqZJZEdcaZfH5Qob9Wzc8ADo0ZJM="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gx210.keap-link018.com/v2/click/fc6ad9d92594f0fa167d8926e116c9fb/eJyNkE0LgkAQhv_LnKUtLUpvIiJidYg6x6aDLenuso6ZhP-97QNPBV3nfeYZ3rkDoeSS0gICKG_ubAoOGMyFFigpUpJ4_gpd1_MXDlRCXhKjWg3B_dvqmD-n3srzfQeo12iR_S6MsnSbHNfpNrOo5sae-MeznHsrfzmK4k2YrmEYfpqxFhRfrbyBgEyLz0aFsK3oYCrLn4l0EzDWdd2krTSXykxyVbOcE5bK9OxUqZJZEdcaZfH5Qob9Wzc8ADo0ZJM="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Lori Wilson</a:t>
            </a:r>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a:t>
            </a:fld>
            <a:endParaRPr lang="en-US" altLang="en-US"/>
          </a:p>
        </p:txBody>
      </p:sp>
    </p:spTree>
    <p:extLst>
      <p:ext uri="{BB962C8B-B14F-4D97-AF65-F5344CB8AC3E}">
        <p14:creationId xmlns:p14="http://schemas.microsoft.com/office/powerpoint/2010/main" val="3931698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283390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lgn="l"/>
            <a:r>
              <a:rPr lang="en-US" sz="1050" b="0" i="0" dirty="0">
                <a:solidFill>
                  <a:srgbClr val="444444"/>
                </a:solidFill>
                <a:effectLst/>
                <a:latin typeface="Oxygen" panose="02000503000000000000" pitchFamily="2" charset="0"/>
              </a:rPr>
              <a:t>Written by: Oscar Hammerstein, Richard Rodgers  from the Broadway play </a:t>
            </a:r>
            <a:r>
              <a:rPr lang="en-US" sz="1050" b="0" i="1" dirty="0">
                <a:solidFill>
                  <a:srgbClr val="444444"/>
                </a:solidFill>
                <a:effectLst/>
                <a:latin typeface="Oxygen" panose="02000503000000000000" pitchFamily="2" charset="0"/>
              </a:rPr>
              <a:t>Oklahoma</a:t>
            </a:r>
          </a:p>
          <a:p>
            <a:pPr algn="l"/>
            <a:r>
              <a:rPr lang="en-US" sz="1050" b="0" i="0" dirty="0">
                <a:solidFill>
                  <a:srgbClr val="444444"/>
                </a:solidFill>
                <a:effectLst/>
                <a:latin typeface="Oxygen" panose="02000503000000000000" pitchFamily="2" charset="0"/>
              </a:rPr>
              <a:t>Lyrics © CONCORD MUSIC PUBLISHING LLC</a:t>
            </a:r>
          </a:p>
          <a:p>
            <a:pPr algn="l"/>
            <a:r>
              <a:rPr lang="en-US" sz="1050" b="0" i="0" dirty="0">
                <a:solidFill>
                  <a:srgbClr val="444444"/>
                </a:solidFill>
                <a:effectLst/>
                <a:latin typeface="Oxygen" panose="02000503000000000000" pitchFamily="2" charset="0"/>
              </a:rPr>
              <a:t>Lyrics Licensed &amp; Provided by </a:t>
            </a:r>
            <a:r>
              <a:rPr lang="en-US" sz="1050" b="0" i="0" u="none" strike="noStrike" dirty="0" err="1">
                <a:solidFill>
                  <a:srgbClr val="830C66"/>
                </a:solidFill>
                <a:effectLst/>
                <a:latin typeface="Oxygen" panose="02000503000000000000" pitchFamily="2" charset="0"/>
                <a:hlinkClick r:id="rId3"/>
              </a:rPr>
              <a:t>LyricFind</a:t>
            </a:r>
            <a:endParaRPr lang="en-US" sz="1050" b="0" i="0" dirty="0">
              <a:solidFill>
                <a:srgbClr val="444444"/>
              </a:solidFill>
              <a:effectLst/>
              <a:latin typeface="Oxygen" panose="02000503000000000000" pitchFamily="2" charset="0"/>
            </a:endParaRPr>
          </a:p>
          <a:p>
            <a:r>
              <a:rPr lang="en-US" sz="1050" dirty="0"/>
              <a:t>https://www.lyrics.com/lyric/348197/Rodgers+%26+Hammerstein/Oh%2C+What+a+Beautiful+Morning</a:t>
            </a:r>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3339534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u="none" strike="noStrike" dirty="0">
                <a:effectLst/>
                <a:latin typeface="Arial" panose="020B0604020202020204" pitchFamily="34" charset="0"/>
                <a:hlinkClick r:id="rId3"/>
              </a:rPr>
              <a:t> </a:t>
            </a:r>
            <a:r>
              <a:rPr lang="en-US" dirty="0"/>
              <a:t>I though I was the only one to deal with this!</a:t>
            </a:r>
            <a:endParaRPr lang="en-US" b="0" i="0" u="none" strike="noStrike" dirty="0">
              <a:effectLst/>
              <a:latin typeface="Arial" panose="020B0604020202020204" pitchFamily="34" charset="0"/>
              <a:hlinkClick r:id="rId3"/>
            </a:endParaRPr>
          </a:p>
          <a:p>
            <a:endParaRPr lang="en-US" sz="1000" b="0" i="0" u="none" strike="noStrike" dirty="0">
              <a:effectLst/>
              <a:latin typeface="Arial" panose="020B0604020202020204" pitchFamily="34" charset="0"/>
              <a:hlinkClick r:id="rId3"/>
            </a:endParaRPr>
          </a:p>
          <a:p>
            <a:r>
              <a:rPr lang="en-US" sz="1000" b="0" i="0" u="none" strike="noStrike" dirty="0">
                <a:effectLst/>
                <a:latin typeface="Arial" panose="020B0604020202020204" pitchFamily="34" charset="0"/>
                <a:hlinkClick r:id="rId3"/>
              </a:rPr>
              <a:t>https://www.instagram.com/reel/Cf4--l3Jf3O/?igshid=MDJmNzVkMjY=</a:t>
            </a:r>
            <a:r>
              <a:rPr lang="en-US" sz="1000" b="0" i="0" dirty="0">
                <a:effectLst/>
                <a:latin typeface="Calibri" panose="020F0502020204030204" pitchFamily="34" charset="0"/>
              </a:rPr>
              <a:t> </a:t>
            </a:r>
          </a:p>
          <a:p>
            <a:r>
              <a:rPr lang="en-US" sz="1050" dirty="0"/>
              <a:t>https://www.instagram.com/reel/Cf4--l3Jf3O/?igshid=MDJmNzVkMjY%3D </a:t>
            </a:r>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3351273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2432258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Barri</a:t>
            </a:r>
            <a:r>
              <a:rPr lang="en-US" dirty="0"/>
              <a:t> Seif’s </a:t>
            </a:r>
            <a:r>
              <a:rPr lang="en-US" dirty="0" err="1"/>
              <a:t>instagram</a:t>
            </a:r>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1177349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t>Barri</a:t>
            </a:r>
            <a:r>
              <a:rPr lang="en-US" dirty="0"/>
              <a:t> Seif’s </a:t>
            </a:r>
            <a:r>
              <a:rPr lang="en-US" dirty="0" err="1"/>
              <a:t>instagram</a:t>
            </a:r>
            <a:endParaRPr lang="en-US" dirty="0"/>
          </a:p>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316348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err="1"/>
              <a:t>Barri</a:t>
            </a:r>
            <a:r>
              <a:rPr lang="en-US" dirty="0"/>
              <a:t> Seif’s </a:t>
            </a:r>
            <a:r>
              <a:rPr lang="en-US" dirty="0" err="1"/>
              <a:t>instagram</a:t>
            </a:r>
            <a:endParaRPr lang="en-US" dirty="0"/>
          </a:p>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4022913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4052540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In 1969, first verse I really GOT.</a:t>
            </a:r>
          </a:p>
          <a:p>
            <a:r>
              <a:rPr lang="en-US" dirty="0"/>
              <a:t>As we come to Him in repentance of our sins and faith in His atoning death and resurrection, we experience </a:t>
            </a:r>
            <a:r>
              <a:rPr lang="en-US" sz="2000" dirty="0"/>
              <a:t>rest </a:t>
            </a:r>
            <a:r>
              <a:rPr lang="he-IL" sz="2400" b="1" dirty="0">
                <a:latin typeface="David" panose="020E0502060401010101" pitchFamily="34" charset="-79"/>
                <a:cs typeface="David" panose="020E0502060401010101" pitchFamily="34" charset="-79"/>
              </a:rPr>
              <a:t>מְנוּחָה</a:t>
            </a:r>
            <a:r>
              <a:rPr lang="en-US" sz="2000" dirty="0"/>
              <a:t> </a:t>
            </a:r>
            <a:r>
              <a:rPr lang="en-US" sz="2000" i="1" dirty="0" err="1"/>
              <a:t>m’nu</a:t>
            </a:r>
            <a:r>
              <a:rPr lang="en-US" sz="2000" i="1" u="sng" dirty="0" err="1"/>
              <a:t>kha</a:t>
            </a:r>
            <a:r>
              <a:rPr lang="en-US" sz="2400" b="1" i="0" dirty="0">
                <a:effectLst/>
                <a:latin typeface="David" panose="020E0502060401010101" pitchFamily="34" charset="-79"/>
                <a:cs typeface="David" panose="020E0502060401010101" pitchFamily="34" charset="-79"/>
              </a:rPr>
              <a:t> </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11.01-03 Trusting, the Foundation.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19,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6990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747713"/>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Bait and switch??</a:t>
            </a:r>
          </a:p>
          <a:p>
            <a:r>
              <a:rPr lang="en-US" dirty="0"/>
              <a:t>Deepest rest is serving in love.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11.01-03 Trusting, the Foundation.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19,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61934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Late to school…of fish.</a:t>
            </a:r>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896928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Interesting connection in the two words.</a:t>
            </a:r>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1057486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https://www.chabad.org/library/article_cdo/aid/633659/jewish/What-Is-Shabbat.htm</a:t>
            </a:r>
          </a:p>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3817581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Two different Hebrew words: rest, and cease.</a:t>
            </a:r>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1743578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If we enter it in the right spirit Shabbat is a time of deep </a:t>
            </a:r>
            <a:r>
              <a:rPr lang="en-US" i="1" dirty="0" err="1"/>
              <a:t>m’nukhah</a:t>
            </a:r>
            <a:r>
              <a:rPr lang="en-US" dirty="0"/>
              <a:t>.</a:t>
            </a:r>
            <a:endParaRPr lang="en-US" sz="1000" dirty="0"/>
          </a:p>
          <a:p>
            <a:r>
              <a:rPr lang="en-US" sz="1000" dirty="0"/>
              <a:t>https://www.chabad.org/library/article_cdo/aid/253215/jewish/Shabbat.htm</a:t>
            </a:r>
          </a:p>
          <a:p>
            <a:r>
              <a:rPr lang="en-US" sz="1000" dirty="0"/>
              <a:t>https://rs.tiofnatick.org/2015/10/22/shabbat-is-an-island-in-time/</a:t>
            </a:r>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3163014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https://www.chabad.org/library/article_cdo/aid/633659/jewish/What-Is-Shabbat.htm</a:t>
            </a:r>
          </a:p>
          <a:p>
            <a:r>
              <a:rPr lang="en-US" dirty="0"/>
              <a:t>What I was taught as a kid in Hebrew school.   It’s the first listed in Vayikra/Lev. 23.   </a:t>
            </a:r>
          </a:p>
          <a:p>
            <a:r>
              <a:rPr lang="en-US" dirty="0"/>
              <a:t>Appreciated Brett’s message on Shabbat, and NOT bashing Sunday Christians.</a:t>
            </a:r>
          </a:p>
          <a:p>
            <a:r>
              <a:rPr lang="en-US" dirty="0"/>
              <a:t>However, one practical advantage of the Jewish interpretation is that Sunday Sabbath begins at midnight, ends at midnight.  Hopefully you are sleeping!</a:t>
            </a:r>
          </a:p>
          <a:p>
            <a:r>
              <a:rPr lang="en-US" dirty="0"/>
              <a:t>Jewish Shabbat begins Friday sunset with a celebration of Kiddush, ends with celebration of Havdalah.   Neither ceremony is commanded per se, but wonderful </a:t>
            </a:r>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1767937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4083866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chemeClr val="tx1"/>
                </a:solidFill>
                <a:effectLst/>
                <a:latin typeface="Arial Rounded MT Bold" panose="020F0704030504030204" pitchFamily="34" charset="0"/>
              </a:rPr>
              <a:t>the grace he found was not on account of his own merit, but on account of the mercy of God: and this shows that he was not without sin, or he would have stood in no need of the mercy and grace of God to save him</a:t>
            </a:r>
          </a:p>
          <a:p>
            <a:r>
              <a:rPr lang="en-US" dirty="0"/>
              <a:t>Relationship rest and grace.   </a:t>
            </a:r>
            <a:r>
              <a:rPr lang="en-US" dirty="0" err="1"/>
              <a:t>Noakh</a:t>
            </a:r>
            <a:r>
              <a:rPr lang="en-US" dirty="0"/>
              <a:t> was a man of rest because of grace.</a:t>
            </a:r>
            <a:endParaRPr lang="en-US" dirty="0">
              <a:solidFill>
                <a:schemeClr val="tx1"/>
              </a:solidFill>
              <a:latin typeface="Arial Rounded MT Bold" panose="020F0704030504030204" pitchFamily="34" charset="0"/>
            </a:endParaRPr>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3441686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1321790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 verse about Messiah, indeed!!  Let’s take a moment to do!!</a:t>
            </a:r>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2956321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3317424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2503754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887051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11.01-03 Trusting, the Foundation.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19,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26603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3595887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7378480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2823416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3454681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https://jewishjournal.com/commentary/opinion/126273/</a:t>
            </a:r>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2471472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https://jewishjournal.com/commentary/opinion/126273/</a:t>
            </a:r>
          </a:p>
          <a:p>
            <a:r>
              <a:rPr lang="en-US" b="0" i="0" dirty="0">
                <a:solidFill>
                  <a:srgbClr val="222222"/>
                </a:solidFill>
                <a:effectLst/>
              </a:rPr>
              <a:t>Think about it. It may sound great to have nachas from your child as your greatest wish. But it may not sound as great to your child. The purpose of one’s life has to be something beyond being a source of nachas to one’s parents.</a:t>
            </a:r>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0201749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36424923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https://www.youtube.com/watch?v=cHn1POJovZA</a:t>
            </a:r>
          </a:p>
          <a:p>
            <a:r>
              <a:rPr lang="en-US" dirty="0"/>
              <a:t>One of the great mistakes in my life was to not make Aliyah in my early 20’s, when my folks sent me to Israel to revert me in 1971.   I could have had some of my kids among these.   So I am adopting them!</a:t>
            </a:r>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16494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619694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https://www.youtube.com/watch?v=cHn1POJovZA</a:t>
            </a:r>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20058414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3712587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7537850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2095927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1" i="0" dirty="0" err="1">
                <a:solidFill>
                  <a:srgbClr val="494949"/>
                </a:solidFill>
                <a:effectLst/>
                <a:latin typeface="DDG_ProximaNova"/>
              </a:rPr>
              <a:t>Kumzits</a:t>
            </a:r>
            <a:r>
              <a:rPr lang="en-US" b="0" i="0" dirty="0">
                <a:solidFill>
                  <a:srgbClr val="494949"/>
                </a:solidFill>
                <a:effectLst/>
                <a:latin typeface="DDG_ProximaNova"/>
              </a:rPr>
              <a:t> (</a:t>
            </a:r>
            <a:r>
              <a:rPr lang="he-IL" b="0" i="0" dirty="0">
                <a:solidFill>
                  <a:srgbClr val="494949"/>
                </a:solidFill>
                <a:effectLst/>
                <a:latin typeface="DDG_ProximaNova"/>
              </a:rPr>
              <a:t>קומזיץ) </a:t>
            </a:r>
            <a:r>
              <a:rPr lang="en-US" b="0" i="0" dirty="0">
                <a:solidFill>
                  <a:srgbClr val="494949"/>
                </a:solidFill>
                <a:effectLst/>
                <a:latin typeface="DDG_ProximaNova"/>
              </a:rPr>
              <a:t> is used to describe a musical gathering that Jews partake in. Everyone sits together, be it on the floor or on chairs, and sings spiritually moving songs. In order to establish a certain ambiance the lighting is often low and candles are primarily used, or if taking place outdoors it is usually around a campfire. ...</a:t>
            </a:r>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15481238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34370502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25383733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8514829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When Dawn and I came home from our camping trip, E on 95</a:t>
            </a:r>
            <a:r>
              <a:rPr lang="en-US" baseline="30000" dirty="0"/>
              <a:t>th</a:t>
            </a:r>
            <a:r>
              <a:rPr lang="en-US" dirty="0"/>
              <a:t> St. ~ 10 pm the sign down</a:t>
            </a:r>
          </a:p>
          <a:p>
            <a:r>
              <a:rPr lang="en-US" dirty="0"/>
              <a:t>~12 a.m. I went W passed synagogue to return DVDs to the Oak Park library, sign up.</a:t>
            </a:r>
          </a:p>
          <a:p>
            <a:r>
              <a:rPr lang="en-US" dirty="0"/>
              <a:t>~12:15 a.m. returning E on 95</a:t>
            </a:r>
            <a:r>
              <a:rPr lang="en-US" baseline="30000" dirty="0"/>
              <a:t>th</a:t>
            </a:r>
            <a:r>
              <a:rPr lang="en-US" dirty="0"/>
              <a:t> St. sign was down again.  Stopped just strings or zip ties cut.  Went home to get some.</a:t>
            </a:r>
          </a:p>
          <a:p>
            <a:r>
              <a:rPr lang="en-US" dirty="0"/>
              <a:t>12:30 putting sign up and car pulled up with headlights on me.  Thought, here comes a fight.  Then realized about 6 headlights.  This a police car.   </a:t>
            </a:r>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992782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337816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5950975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27196125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Sign back up.</a:t>
            </a:r>
          </a:p>
          <a:p>
            <a:r>
              <a:rPr lang="en-US" dirty="0"/>
              <a:t>Lost election, nevertheless.</a:t>
            </a:r>
          </a:p>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16383580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https://washingtonstand.com/commentary/soccer-star-deserted-by-courage-but-still-standing-for-it</a:t>
            </a:r>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1458425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https://washingtonstand.com/commentary/soccer-star-deserted-by-courage-but-still-standing-for-it</a:t>
            </a:r>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10096203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https://washingtonstand.com/commentary/soccer-star-deserted-by-courage-but-still-standing-for-it</a:t>
            </a:r>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37877380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Shalom </a:t>
            </a:r>
            <a:r>
              <a:rPr lang="en-US" dirty="0" err="1"/>
              <a:t>Arush</a:t>
            </a:r>
            <a:r>
              <a:rPr lang="en-US" dirty="0"/>
              <a:t> stories  #14 p 57, #25 p 83  #39 p107</a:t>
            </a:r>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6724843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FCB000"/>
                </a:solidFill>
                <a:effectLst/>
                <a:latin typeface="Trebuchet MS" panose="020B0603020202020204" pitchFamily="34" charset="0"/>
                <a:hlinkClick r:id="rId3"/>
              </a:rPr>
              <a:t>https://www.ulpanor.com/category/blog/</a:t>
            </a:r>
            <a:endParaRPr lang="en-US" b="0"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21103241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FCB000"/>
                </a:solidFill>
                <a:effectLst/>
                <a:latin typeface="Trebuchet MS" panose="020B0603020202020204" pitchFamily="34" charset="0"/>
                <a:hlinkClick r:id="rId3"/>
              </a:rPr>
              <a:t>https://www.ulpanor.com/category/blog/</a:t>
            </a:r>
            <a:endParaRPr lang="en-US" b="0"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31471094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4185369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3661075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charset="0"/>
                <a:ea typeface="+mn-ea"/>
                <a:cs typeface="Arial" charset="0"/>
              </a:rPr>
              <a:t>Liberation Passover</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2, 2022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83908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 responsibilities.   Just rest and relaxation!</a:t>
            </a:r>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497832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680746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Topical message.   </a:t>
            </a:r>
          </a:p>
        </p:txBody>
      </p:sp>
      <p:sp>
        <p:nvSpPr>
          <p:cNvPr id="4" name="Header Placeholder 3"/>
          <p:cNvSpPr>
            <a:spLocks noGrp="1"/>
          </p:cNvSpPr>
          <p:nvPr>
            <p:ph type="hdr" sz="quarter"/>
          </p:nvPr>
        </p:nvSpPr>
        <p:spPr/>
        <p:txBody>
          <a:bodyPr/>
          <a:lstStyle/>
          <a:p>
            <a:r>
              <a:rPr lang="en-US" altLang="en-US"/>
              <a:t>M'nukha - Deep Rest  </a:t>
            </a:r>
          </a:p>
        </p:txBody>
      </p:sp>
      <p:sp>
        <p:nvSpPr>
          <p:cNvPr id="5" name="Date Placeholder 4"/>
          <p:cNvSpPr>
            <a:spLocks noGrp="1"/>
          </p:cNvSpPr>
          <p:nvPr>
            <p:ph type="dt" idx="1"/>
          </p:nvPr>
        </p:nvSpPr>
        <p:spPr/>
        <p:txBody>
          <a:bodyPr/>
          <a:lstStyle/>
          <a:p>
            <a:r>
              <a:rPr lang="en-US" altLang="en-US"/>
              <a:t>Aug. 6,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3912933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7E806BD6-96E7-5651-176E-3616007FDE27}"/>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b="51481"/>
          <a:stretch/>
        </p:blipFill>
        <p:spPr>
          <a:xfrm>
            <a:off x="1906462" y="0"/>
            <a:ext cx="5493857" cy="5143500"/>
          </a:xfrm>
          <a:prstGeom prst="rect">
            <a:avLst/>
          </a:prstGeom>
        </p:spPr>
      </p:pic>
    </p:spTree>
    <p:extLst>
      <p:ext uri="{BB962C8B-B14F-4D97-AF65-F5344CB8AC3E}">
        <p14:creationId xmlns:p14="http://schemas.microsoft.com/office/powerpoint/2010/main" val="313253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What </a:t>
            </a:r>
            <a:r>
              <a:rPr lang="he-IL" sz="4000" b="1" i="0" dirty="0">
                <a:effectLst/>
                <a:latin typeface="David" panose="020E0502060401010101" pitchFamily="34" charset="-79"/>
                <a:cs typeface="David" panose="020E0502060401010101" pitchFamily="34" charset="-79"/>
              </a:rPr>
              <a:t>מְנוּחָה</a:t>
            </a:r>
            <a:r>
              <a:rPr lang="en-US" sz="3600" b="1" i="0" dirty="0">
                <a:effectLst/>
                <a:latin typeface="David" panose="020E0502060401010101" pitchFamily="34" charset="-79"/>
                <a:cs typeface="David" panose="020E0502060401010101" pitchFamily="34" charset="-79"/>
              </a:rPr>
              <a:t> </a:t>
            </a:r>
            <a:r>
              <a:rPr lang="en-US" sz="3200" i="1" dirty="0" err="1"/>
              <a:t>M’nu</a:t>
            </a:r>
            <a:r>
              <a:rPr lang="en-US" sz="3200" i="1" u="sng" dirty="0" err="1"/>
              <a:t>kha</a:t>
            </a:r>
            <a:r>
              <a:rPr lang="en-US" sz="3600" b="1" i="0" dirty="0">
                <a:effectLst/>
                <a:latin typeface="David" panose="020E0502060401010101" pitchFamily="34" charset="-79"/>
                <a:cs typeface="David" panose="020E0502060401010101" pitchFamily="34" charset="-79"/>
              </a:rPr>
              <a:t> </a:t>
            </a:r>
            <a:r>
              <a:rPr lang="en-US" sz="4000" dirty="0"/>
              <a:t>is not:</a:t>
            </a:r>
          </a:p>
          <a:p>
            <a:r>
              <a:rPr lang="en-US" sz="4000" dirty="0"/>
              <a:t>Everything pleasing: money, health, plans</a:t>
            </a:r>
          </a:p>
          <a:p>
            <a:r>
              <a:rPr lang="en-US" sz="4000" dirty="0"/>
              <a:t>Everyone agreeing and blessing</a:t>
            </a:r>
          </a:p>
          <a:p>
            <a:pPr marL="0" indent="0">
              <a:buNone/>
            </a:pPr>
            <a:r>
              <a:rPr lang="en-US" sz="4000" dirty="0"/>
              <a:t> </a:t>
            </a:r>
          </a:p>
        </p:txBody>
      </p:sp>
    </p:spTree>
    <p:extLst>
      <p:ext uri="{BB962C8B-B14F-4D97-AF65-F5344CB8AC3E}">
        <p14:creationId xmlns:p14="http://schemas.microsoft.com/office/powerpoint/2010/main" val="255203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Broadway song from </a:t>
            </a:r>
            <a:r>
              <a:rPr lang="en-US" sz="4000" i="1" dirty="0"/>
              <a:t>Oklahoma</a:t>
            </a:r>
            <a:r>
              <a:rPr lang="en-US" sz="4000" dirty="0"/>
              <a:t> </a:t>
            </a:r>
          </a:p>
          <a:p>
            <a:pPr marL="0" indent="0">
              <a:buNone/>
            </a:pPr>
            <a:r>
              <a:rPr lang="en-US" sz="4000" dirty="0"/>
              <a:t>Oh, What a beautiful </a:t>
            </a:r>
            <a:r>
              <a:rPr lang="en-US" sz="4000" dirty="0" err="1"/>
              <a:t>mornin</a:t>
            </a:r>
            <a:r>
              <a:rPr lang="en-US" sz="4000" dirty="0"/>
              <a:t>’, </a:t>
            </a:r>
          </a:p>
          <a:p>
            <a:pPr marL="0" indent="0">
              <a:buNone/>
            </a:pPr>
            <a:r>
              <a:rPr lang="en-US" sz="4000" dirty="0"/>
              <a:t>Oh, What a beautiful day. </a:t>
            </a:r>
          </a:p>
          <a:p>
            <a:pPr marL="0" indent="0">
              <a:buNone/>
            </a:pPr>
            <a:r>
              <a:rPr lang="en-US" sz="4000" dirty="0"/>
              <a:t>I got a beautiful </a:t>
            </a:r>
            <a:r>
              <a:rPr lang="en-US" sz="4000" dirty="0" err="1"/>
              <a:t>feelin</a:t>
            </a:r>
            <a:r>
              <a:rPr lang="en-US" sz="4000" dirty="0"/>
              <a:t>' </a:t>
            </a:r>
            <a:r>
              <a:rPr lang="en-US" sz="4000" dirty="0" err="1"/>
              <a:t>Ev'erything's</a:t>
            </a:r>
            <a:r>
              <a:rPr lang="en-US" sz="4000" dirty="0"/>
              <a:t> </a:t>
            </a:r>
            <a:r>
              <a:rPr lang="en-US" sz="4000" dirty="0" err="1"/>
              <a:t>goin</a:t>
            </a:r>
            <a:r>
              <a:rPr lang="en-US" sz="4000" dirty="0"/>
              <a:t>' my way.</a:t>
            </a:r>
          </a:p>
          <a:p>
            <a:pPr marL="0" indent="0">
              <a:buNone/>
            </a:pPr>
            <a:endParaRPr lang="en-US" sz="4000" dirty="0"/>
          </a:p>
          <a:p>
            <a:pPr marL="0" indent="0">
              <a:buNone/>
            </a:pPr>
            <a:r>
              <a:rPr lang="en-US" sz="4000" dirty="0"/>
              <a:t>Deeper than that!</a:t>
            </a:r>
          </a:p>
          <a:p>
            <a:pPr marL="0" indent="0">
              <a:buNone/>
            </a:pPr>
            <a:endParaRPr lang="en-US" sz="4000" dirty="0"/>
          </a:p>
        </p:txBody>
      </p:sp>
    </p:spTree>
    <p:extLst>
      <p:ext uri="{BB962C8B-B14F-4D97-AF65-F5344CB8AC3E}">
        <p14:creationId xmlns:p14="http://schemas.microsoft.com/office/powerpoint/2010/main" val="1302732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676136"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Difference between most men and most women.</a:t>
            </a:r>
          </a:p>
          <a:p>
            <a:pPr marL="0" indent="0">
              <a:buNone/>
            </a:pPr>
            <a:r>
              <a:rPr lang="en-US" sz="4000" dirty="0"/>
              <a:t>If a husband is expecting to be honored for his spiritual connection…</a:t>
            </a:r>
          </a:p>
        </p:txBody>
      </p:sp>
      <p:pic>
        <p:nvPicPr>
          <p:cNvPr id="3" name="Picture 2">
            <a:extLst>
              <a:ext uri="{FF2B5EF4-FFF2-40B4-BE49-F238E27FC236}">
                <a16:creationId xmlns:a16="http://schemas.microsoft.com/office/drawing/2014/main" id="{74395C01-0F63-B8DE-D845-CDBFEF621B7C}"/>
              </a:ext>
            </a:extLst>
          </p:cNvPr>
          <p:cNvPicPr>
            <a:picLocks noChangeAspect="1"/>
          </p:cNvPicPr>
          <p:nvPr/>
        </p:nvPicPr>
        <p:blipFill>
          <a:blip r:embed="rId3"/>
          <a:stretch>
            <a:fillRect/>
          </a:stretch>
        </p:blipFill>
        <p:spPr>
          <a:xfrm>
            <a:off x="5980936" y="0"/>
            <a:ext cx="3163064" cy="5143500"/>
          </a:xfrm>
          <a:prstGeom prst="rect">
            <a:avLst/>
          </a:prstGeom>
        </p:spPr>
      </p:pic>
    </p:spTree>
    <p:extLst>
      <p:ext uri="{BB962C8B-B14F-4D97-AF65-F5344CB8AC3E}">
        <p14:creationId xmlns:p14="http://schemas.microsoft.com/office/powerpoint/2010/main" val="122028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What </a:t>
            </a:r>
            <a:r>
              <a:rPr lang="he-IL" sz="4000" b="1" i="0" dirty="0">
                <a:effectLst/>
                <a:latin typeface="David" panose="020E0502060401010101" pitchFamily="34" charset="-79"/>
                <a:cs typeface="David" panose="020E0502060401010101" pitchFamily="34" charset="-79"/>
              </a:rPr>
              <a:t>מְנוּחָה</a:t>
            </a:r>
            <a:r>
              <a:rPr lang="en-US" sz="3600" b="1" i="0" dirty="0">
                <a:effectLst/>
                <a:latin typeface="David" panose="020E0502060401010101" pitchFamily="34" charset="-79"/>
                <a:cs typeface="David" panose="020E0502060401010101" pitchFamily="34" charset="-79"/>
              </a:rPr>
              <a:t> </a:t>
            </a:r>
            <a:r>
              <a:rPr lang="en-US" sz="3200" i="1" dirty="0" err="1"/>
              <a:t>M’nu</a:t>
            </a:r>
            <a:r>
              <a:rPr lang="en-US" sz="3200" i="1" u="sng" dirty="0" err="1"/>
              <a:t>kha</a:t>
            </a:r>
            <a:r>
              <a:rPr lang="en-US" sz="3600" b="1" i="0" dirty="0">
                <a:effectLst/>
                <a:latin typeface="David" panose="020E0502060401010101" pitchFamily="34" charset="-79"/>
                <a:cs typeface="David" panose="020E0502060401010101" pitchFamily="34" charset="-79"/>
              </a:rPr>
              <a:t> </a:t>
            </a:r>
            <a:r>
              <a:rPr lang="en-US" sz="4000" dirty="0"/>
              <a:t>is:</a:t>
            </a:r>
          </a:p>
        </p:txBody>
      </p:sp>
    </p:spTree>
    <p:extLst>
      <p:ext uri="{BB962C8B-B14F-4D97-AF65-F5344CB8AC3E}">
        <p14:creationId xmlns:p14="http://schemas.microsoft.com/office/powerpoint/2010/main" val="3086271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A09874B1-05FA-4F8E-FA8A-CAE13690CF3E}"/>
              </a:ext>
            </a:extLst>
          </p:cNvPr>
          <p:cNvPicPr>
            <a:picLocks noChangeAspect="1"/>
          </p:cNvPicPr>
          <p:nvPr/>
        </p:nvPicPr>
        <p:blipFill>
          <a:blip r:embed="rId3"/>
          <a:stretch>
            <a:fillRect/>
          </a:stretch>
        </p:blipFill>
        <p:spPr>
          <a:xfrm>
            <a:off x="2590417" y="0"/>
            <a:ext cx="3963166" cy="5143500"/>
          </a:xfrm>
          <a:prstGeom prst="rect">
            <a:avLst/>
          </a:prstGeom>
        </p:spPr>
      </p:pic>
    </p:spTree>
    <p:extLst>
      <p:ext uri="{BB962C8B-B14F-4D97-AF65-F5344CB8AC3E}">
        <p14:creationId xmlns:p14="http://schemas.microsoft.com/office/powerpoint/2010/main" val="1108407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A09874B1-05FA-4F8E-FA8A-CAE13690CF3E}"/>
              </a:ext>
            </a:extLst>
          </p:cNvPr>
          <p:cNvPicPr>
            <a:picLocks noChangeAspect="1"/>
          </p:cNvPicPr>
          <p:nvPr/>
        </p:nvPicPr>
        <p:blipFill rotWithShape="1">
          <a:blip r:embed="rId3"/>
          <a:srcRect l="21569" t="48518" r="16667" b="31539"/>
          <a:stretch/>
        </p:blipFill>
        <p:spPr>
          <a:xfrm>
            <a:off x="278861" y="-49552"/>
            <a:ext cx="8437378" cy="3535702"/>
          </a:xfrm>
          <a:prstGeom prst="rect">
            <a:avLst/>
          </a:prstGeom>
        </p:spPr>
      </p:pic>
    </p:spTree>
    <p:extLst>
      <p:ext uri="{BB962C8B-B14F-4D97-AF65-F5344CB8AC3E}">
        <p14:creationId xmlns:p14="http://schemas.microsoft.com/office/powerpoint/2010/main" val="1395332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A09874B1-05FA-4F8E-FA8A-CAE13690CF3E}"/>
              </a:ext>
            </a:extLst>
          </p:cNvPr>
          <p:cNvPicPr>
            <a:picLocks noChangeAspect="1"/>
          </p:cNvPicPr>
          <p:nvPr/>
        </p:nvPicPr>
        <p:blipFill rotWithShape="1">
          <a:blip r:embed="rId3"/>
          <a:srcRect l="18628" t="67704" r="14706" b="5856"/>
          <a:stretch/>
        </p:blipFill>
        <p:spPr>
          <a:xfrm>
            <a:off x="428895" y="302560"/>
            <a:ext cx="8257905" cy="4250391"/>
          </a:xfrm>
          <a:prstGeom prst="rect">
            <a:avLst/>
          </a:prstGeom>
        </p:spPr>
      </p:pic>
    </p:spTree>
    <p:extLst>
      <p:ext uri="{BB962C8B-B14F-4D97-AF65-F5344CB8AC3E}">
        <p14:creationId xmlns:p14="http://schemas.microsoft.com/office/powerpoint/2010/main" val="3961594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Yeshua is the source and essence of </a:t>
            </a:r>
            <a:r>
              <a:rPr lang="he-IL" sz="4000" b="1" i="0" dirty="0">
                <a:effectLst/>
                <a:latin typeface="David" panose="020E0502060401010101" pitchFamily="34" charset="-79"/>
                <a:cs typeface="David" panose="020E0502060401010101" pitchFamily="34" charset="-79"/>
              </a:rPr>
              <a:t>מְנוּחָה</a:t>
            </a:r>
            <a:r>
              <a:rPr lang="en-US" sz="3600" b="1" i="0" dirty="0">
                <a:effectLst/>
                <a:latin typeface="David" panose="020E0502060401010101" pitchFamily="34" charset="-79"/>
                <a:cs typeface="David" panose="020E0502060401010101" pitchFamily="34" charset="-79"/>
              </a:rPr>
              <a:t> </a:t>
            </a:r>
            <a:r>
              <a:rPr lang="en-US" sz="3200" i="1" dirty="0" err="1"/>
              <a:t>M’nu</a:t>
            </a:r>
            <a:r>
              <a:rPr lang="en-US" sz="3200" i="1" u="sng" dirty="0" err="1"/>
              <a:t>kha</a:t>
            </a:r>
            <a:r>
              <a:rPr lang="en-US" sz="3200" dirty="0"/>
              <a:t> Deep Rest</a:t>
            </a:r>
            <a:endParaRPr lang="en-US" sz="4000" dirty="0"/>
          </a:p>
        </p:txBody>
      </p:sp>
    </p:spTree>
    <p:extLst>
      <p:ext uri="{BB962C8B-B14F-4D97-AF65-F5344CB8AC3E}">
        <p14:creationId xmlns:p14="http://schemas.microsoft.com/office/powerpoint/2010/main" val="1302466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11.28-30 </a:t>
            </a:r>
            <a:r>
              <a:rPr lang="en-US" sz="4000" dirty="0"/>
              <a:t>Come to Me, all who are weary and burdened, and I will give you rest </a:t>
            </a:r>
            <a:r>
              <a:rPr lang="he-IL" sz="4400" b="1" dirty="0">
                <a:latin typeface="David" panose="020E0502060401010101" pitchFamily="34" charset="-79"/>
                <a:cs typeface="David" panose="020E0502060401010101" pitchFamily="34" charset="-79"/>
              </a:rPr>
              <a:t>מְנוּחָה</a:t>
            </a:r>
            <a:r>
              <a:rPr lang="en-US" sz="3800" dirty="0"/>
              <a:t> </a:t>
            </a:r>
            <a:r>
              <a:rPr lang="en-US" sz="4000" i="1" dirty="0" err="1"/>
              <a:t>m’nu</a:t>
            </a:r>
            <a:r>
              <a:rPr lang="en-US" sz="4000" i="1" u="sng" dirty="0" err="1"/>
              <a:t>kha</a:t>
            </a:r>
            <a:r>
              <a:rPr lang="en-US" sz="4400" b="1" i="0" dirty="0">
                <a:effectLst/>
                <a:latin typeface="David" panose="020E0502060401010101" pitchFamily="34" charset="-79"/>
                <a:cs typeface="David" panose="020E0502060401010101" pitchFamily="34" charset="-79"/>
              </a:rPr>
              <a:t> </a:t>
            </a:r>
            <a:r>
              <a:rPr lang="en-US" sz="3800" dirty="0"/>
              <a:t>. </a:t>
            </a:r>
            <a:r>
              <a:rPr lang="en-US" sz="4000" b="1" baseline="30000" dirty="0"/>
              <a:t> </a:t>
            </a:r>
            <a:endParaRPr lang="en-US" sz="6600" dirty="0"/>
          </a:p>
        </p:txBody>
      </p:sp>
    </p:spTree>
    <p:extLst>
      <p:ext uri="{BB962C8B-B14F-4D97-AF65-F5344CB8AC3E}">
        <p14:creationId xmlns:p14="http://schemas.microsoft.com/office/powerpoint/2010/main" val="2528282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Autofit/>
          </a:bodyPr>
          <a:lstStyle/>
          <a:p>
            <a:pPr marL="0" indent="0">
              <a:buNone/>
            </a:pPr>
            <a:r>
              <a:rPr lang="en-US" sz="3800" baseline="30000" dirty="0" err="1"/>
              <a:t>Mtt</a:t>
            </a:r>
            <a:r>
              <a:rPr lang="en-US" sz="3800" baseline="30000" dirty="0"/>
              <a:t>. 11.28-30 </a:t>
            </a:r>
            <a:r>
              <a:rPr lang="en-US" sz="3800" dirty="0"/>
              <a:t>Come to Me, all who are weary and burdened, and I will give you rest. </a:t>
            </a:r>
            <a:r>
              <a:rPr lang="en-US" sz="3800" b="1" baseline="30000" dirty="0"/>
              <a:t> </a:t>
            </a:r>
            <a:r>
              <a:rPr lang="en-US" sz="3800" dirty="0">
                <a:solidFill>
                  <a:srgbClr val="FFFF99"/>
                </a:solidFill>
              </a:rPr>
              <a:t>Take My yoke </a:t>
            </a:r>
            <a:r>
              <a:rPr lang="en-US" sz="3800" dirty="0"/>
              <a:t>upon you and learn from Me, for I am gentle and humble in heart, and ‘you will find rest for your souls.’ </a:t>
            </a:r>
            <a:r>
              <a:rPr lang="en-US" sz="3800" b="1" baseline="30000" dirty="0"/>
              <a:t> </a:t>
            </a:r>
            <a:r>
              <a:rPr lang="en-US" sz="3800" dirty="0"/>
              <a:t>For My yoke is easy and My burden is light.”</a:t>
            </a:r>
          </a:p>
        </p:txBody>
      </p:sp>
    </p:spTree>
    <p:extLst>
      <p:ext uri="{BB962C8B-B14F-4D97-AF65-F5344CB8AC3E}">
        <p14:creationId xmlns:p14="http://schemas.microsoft.com/office/powerpoint/2010/main" val="347366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7E806BD6-96E7-5651-176E-3616007FDE27}"/>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b="51481"/>
          <a:stretch/>
        </p:blipFill>
        <p:spPr>
          <a:xfrm>
            <a:off x="1743682" y="0"/>
            <a:ext cx="5493855" cy="5143500"/>
          </a:xfrm>
          <a:prstGeom prst="rect">
            <a:avLst/>
          </a:prstGeom>
        </p:spPr>
      </p:pic>
    </p:spTree>
    <p:extLst>
      <p:ext uri="{BB962C8B-B14F-4D97-AF65-F5344CB8AC3E}">
        <p14:creationId xmlns:p14="http://schemas.microsoft.com/office/powerpoint/2010/main" val="754450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r" rtl="1">
              <a:buNone/>
            </a:pPr>
            <a:r>
              <a:rPr lang="he-IL" sz="4800" b="1" i="0" dirty="0">
                <a:effectLst/>
                <a:latin typeface="David" panose="020E0502060401010101" pitchFamily="34" charset="-79"/>
                <a:cs typeface="David" panose="020E0502060401010101" pitchFamily="34" charset="-79"/>
              </a:rPr>
              <a:t>מְנוּחָה</a:t>
            </a:r>
            <a:r>
              <a:rPr lang="en-US" sz="4400" b="1" i="0" dirty="0">
                <a:effectLst/>
                <a:latin typeface="David" panose="020E0502060401010101" pitchFamily="34" charset="-79"/>
                <a:cs typeface="David" panose="020E0502060401010101" pitchFamily="34" charset="-79"/>
              </a:rPr>
              <a:t>  </a:t>
            </a:r>
            <a:r>
              <a:rPr lang="en-US" sz="4000" i="1" dirty="0" err="1"/>
              <a:t>M’nu</a:t>
            </a:r>
            <a:r>
              <a:rPr lang="en-US" sz="4000" i="1" u="sng" dirty="0" err="1"/>
              <a:t>kha</a:t>
            </a:r>
            <a:r>
              <a:rPr lang="en-US" sz="4400" b="1" i="0" dirty="0">
                <a:effectLst/>
                <a:latin typeface="David" panose="020E0502060401010101" pitchFamily="34" charset="-79"/>
                <a:cs typeface="David" panose="020E0502060401010101" pitchFamily="34" charset="-79"/>
              </a:rPr>
              <a:t> </a:t>
            </a:r>
            <a:endParaRPr lang="en-US" sz="5400" b="1" dirty="0">
              <a:latin typeface="David" panose="020E0502060401010101" pitchFamily="34" charset="-79"/>
              <a:cs typeface="David" panose="020E0502060401010101" pitchFamily="34" charset="-79"/>
            </a:endParaRPr>
          </a:p>
          <a:p>
            <a:r>
              <a:rPr lang="en-US" sz="4000" dirty="0"/>
              <a:t>Sometimes thought synonymous with </a:t>
            </a:r>
            <a:r>
              <a:rPr lang="he-IL" sz="4800" b="1" dirty="0">
                <a:latin typeface="David" panose="020E0502060401010101" pitchFamily="34" charset="-79"/>
                <a:cs typeface="David" panose="020E0502060401010101" pitchFamily="34" charset="-79"/>
              </a:rPr>
              <a:t>שַׁבָּת</a:t>
            </a:r>
            <a:r>
              <a:rPr lang="en-US" sz="4800" b="1" dirty="0">
                <a:latin typeface="David" panose="020E0502060401010101" pitchFamily="34" charset="-79"/>
                <a:cs typeface="David" panose="020E0502060401010101" pitchFamily="34" charset="-79"/>
              </a:rPr>
              <a:t> </a:t>
            </a:r>
            <a:r>
              <a:rPr lang="en-US" sz="4000" dirty="0"/>
              <a:t>Shabbat, </a:t>
            </a:r>
          </a:p>
          <a:p>
            <a:r>
              <a:rPr lang="en-US" sz="4000" dirty="0"/>
              <a:t>But </a:t>
            </a:r>
            <a:r>
              <a:rPr lang="he-IL" sz="4000" b="1" dirty="0">
                <a:latin typeface="David" panose="020E0502060401010101" pitchFamily="34" charset="-79"/>
                <a:cs typeface="David" panose="020E0502060401010101" pitchFamily="34" charset="-79"/>
              </a:rPr>
              <a:t>שַׁבָּת</a:t>
            </a:r>
            <a:r>
              <a:rPr lang="en-US" sz="4000" dirty="0"/>
              <a:t> = cease, to strike, to stop working </a:t>
            </a:r>
          </a:p>
          <a:p>
            <a:pPr marL="0" indent="0">
              <a:buNone/>
            </a:pPr>
            <a:endParaRPr lang="he-IL" sz="4000" dirty="0"/>
          </a:p>
        </p:txBody>
      </p:sp>
    </p:spTree>
    <p:extLst>
      <p:ext uri="{BB962C8B-B14F-4D97-AF65-F5344CB8AC3E}">
        <p14:creationId xmlns:p14="http://schemas.microsoft.com/office/powerpoint/2010/main" val="2615257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We read in the Book of Genesis that G‑d created the world in six days and rested on the seventh.  The sages say that on that day, G‑d created </a:t>
            </a:r>
            <a:r>
              <a:rPr lang="en-US" sz="4000" i="1" dirty="0" err="1"/>
              <a:t>m’nukhah</a:t>
            </a:r>
            <a:r>
              <a:rPr lang="en-US" sz="4000" dirty="0"/>
              <a:t>,</a:t>
            </a:r>
            <a:r>
              <a:rPr lang="he-IL" sz="4000" dirty="0"/>
              <a:t> </a:t>
            </a:r>
            <a:r>
              <a:rPr lang="he-IL" sz="4400" b="1" i="0" dirty="0">
                <a:effectLst/>
                <a:latin typeface="David" panose="020E0502060401010101" pitchFamily="34" charset="-79"/>
                <a:cs typeface="David" panose="020E0502060401010101" pitchFamily="34" charset="-79"/>
              </a:rPr>
              <a:t>מְנוּחָה</a:t>
            </a:r>
            <a:r>
              <a:rPr lang="he-IL" sz="4000" b="1" i="0" dirty="0">
                <a:effectLst/>
                <a:latin typeface="David" panose="020E0502060401010101" pitchFamily="34" charset="-79"/>
                <a:cs typeface="David" panose="020E0502060401010101" pitchFamily="34" charset="-79"/>
              </a:rPr>
              <a:t> </a:t>
            </a:r>
            <a:r>
              <a:rPr lang="en-US" sz="4000" dirty="0"/>
              <a:t>rest, without which sustained creativity would be impossible.</a:t>
            </a:r>
          </a:p>
        </p:txBody>
      </p:sp>
    </p:spTree>
    <p:extLst>
      <p:ext uri="{BB962C8B-B14F-4D97-AF65-F5344CB8AC3E}">
        <p14:creationId xmlns:p14="http://schemas.microsoft.com/office/powerpoint/2010/main" val="1894097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rtl="1">
              <a:buNone/>
            </a:pPr>
            <a:r>
              <a:rPr lang="en-US" sz="4000" baseline="30000" dirty="0" err="1"/>
              <a:t>Shmot</a:t>
            </a:r>
            <a:r>
              <a:rPr lang="en-US" sz="4000" baseline="30000" dirty="0"/>
              <a:t>/Ex 20.11 </a:t>
            </a:r>
            <a:r>
              <a:rPr lang="en-US" sz="4000" dirty="0"/>
              <a:t>For in six days </a:t>
            </a:r>
            <a:r>
              <a:rPr lang="en-US" sz="4000" cap="small" dirty="0"/>
              <a:t>Adoni</a:t>
            </a:r>
            <a:r>
              <a:rPr lang="en-US" sz="4000" dirty="0"/>
              <a:t> made heaven and earth, the sea, and all that is in them, and</a:t>
            </a:r>
          </a:p>
          <a:p>
            <a:pPr marL="0" indent="0">
              <a:buNone/>
            </a:pPr>
            <a:r>
              <a:rPr lang="en-US" sz="4000" dirty="0">
                <a:solidFill>
                  <a:srgbClr val="FFFF66"/>
                </a:solidFill>
              </a:rPr>
              <a:t>rested </a:t>
            </a:r>
            <a:r>
              <a:rPr lang="he-IL" sz="4800" b="1" dirty="0">
                <a:solidFill>
                  <a:srgbClr val="FFFF66"/>
                </a:solidFill>
                <a:latin typeface="David" panose="020E0502060401010101" pitchFamily="34" charset="-79"/>
                <a:cs typeface="David" panose="020E0502060401010101" pitchFamily="34" charset="-79"/>
              </a:rPr>
              <a:t>וַיָּנַח</a:t>
            </a:r>
            <a:r>
              <a:rPr lang="en-US" sz="4000" dirty="0"/>
              <a:t> on the seventh day. Thus </a:t>
            </a:r>
            <a:r>
              <a:rPr lang="en-US" sz="4000" cap="small" dirty="0"/>
              <a:t>Adoni</a:t>
            </a:r>
            <a:r>
              <a:rPr lang="en-US" sz="4000" dirty="0"/>
              <a:t> blessed Yom Shabbat, and made it holy.</a:t>
            </a:r>
          </a:p>
        </p:txBody>
      </p:sp>
    </p:spTree>
    <p:extLst>
      <p:ext uri="{BB962C8B-B14F-4D97-AF65-F5344CB8AC3E}">
        <p14:creationId xmlns:p14="http://schemas.microsoft.com/office/powerpoint/2010/main" val="326323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943225"/>
            <a:ext cx="8382000" cy="1990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2800" dirty="0"/>
              <a:t> </a:t>
            </a:r>
            <a:r>
              <a:rPr lang="en-US" sz="4000" dirty="0"/>
              <a:t>Abraham Joshua Heschel, “Shabbat is an island in time.”</a:t>
            </a:r>
            <a:endParaRPr lang="en-US" sz="4800" dirty="0"/>
          </a:p>
        </p:txBody>
      </p:sp>
      <p:pic>
        <p:nvPicPr>
          <p:cNvPr id="2050" name="Picture 2">
            <a:extLst>
              <a:ext uri="{FF2B5EF4-FFF2-40B4-BE49-F238E27FC236}">
                <a16:creationId xmlns:a16="http://schemas.microsoft.com/office/drawing/2014/main" id="{F10C7394-4CDA-BE76-CA51-E121A1A23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06269"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736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1148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According to the Talmud, Shabbat is equal to all the other command-</a:t>
            </a:r>
            <a:r>
              <a:rPr lang="en-US" sz="4000" dirty="0" err="1"/>
              <a:t>ments</a:t>
            </a:r>
            <a:r>
              <a:rPr lang="en-US" sz="4000" dirty="0"/>
              <a:t>.</a:t>
            </a:r>
          </a:p>
        </p:txBody>
      </p:sp>
      <p:pic>
        <p:nvPicPr>
          <p:cNvPr id="3074" name="Picture 2">
            <a:extLst>
              <a:ext uri="{FF2B5EF4-FFF2-40B4-BE49-F238E27FC236}">
                <a16:creationId xmlns:a16="http://schemas.microsoft.com/office/drawing/2014/main" id="{08F5B0FD-745B-A67A-D226-E3EFC74CC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0"/>
            <a:ext cx="4762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56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 Hebrew word structure:</a:t>
            </a:r>
            <a:endParaRPr lang="he-IL" sz="4000" dirty="0"/>
          </a:p>
          <a:p>
            <a:pPr marL="0" indent="0" algn="r" rtl="1">
              <a:buNone/>
            </a:pPr>
            <a:r>
              <a:rPr lang="he-IL" sz="4400" b="1" i="0" dirty="0">
                <a:effectLst/>
                <a:latin typeface="David" panose="020E0502060401010101" pitchFamily="34" charset="-79"/>
                <a:cs typeface="David" panose="020E0502060401010101" pitchFamily="34" charset="-79"/>
              </a:rPr>
              <a:t>מְנוּחָה</a:t>
            </a:r>
            <a:r>
              <a:rPr lang="en-US" sz="3600" b="1" i="0" dirty="0">
                <a:effectLst/>
                <a:latin typeface="David" panose="020E0502060401010101" pitchFamily="34" charset="-79"/>
                <a:cs typeface="David" panose="020E0502060401010101" pitchFamily="34" charset="-79"/>
              </a:rPr>
              <a:t>  </a:t>
            </a:r>
            <a:r>
              <a:rPr lang="en-US" sz="4000" u="sng" dirty="0">
                <a:solidFill>
                  <a:srgbClr val="FFFF00"/>
                </a:solidFill>
              </a:rPr>
              <a:t>noun</a:t>
            </a:r>
            <a:r>
              <a:rPr lang="en-US" sz="3600" b="1" i="0" dirty="0">
                <a:effectLst/>
                <a:latin typeface="David" panose="020E0502060401010101" pitchFamily="34" charset="-79"/>
                <a:cs typeface="David" panose="020E0502060401010101" pitchFamily="34" charset="-79"/>
              </a:rPr>
              <a:t> </a:t>
            </a:r>
            <a:r>
              <a:rPr lang="en-US" sz="3200" i="1" dirty="0" err="1"/>
              <a:t>M’nu</a:t>
            </a:r>
            <a:r>
              <a:rPr lang="en-US" sz="3200" i="1" u="sng" dirty="0" err="1"/>
              <a:t>kha</a:t>
            </a:r>
            <a:r>
              <a:rPr lang="en-US" sz="3600" b="1" i="0" dirty="0">
                <a:effectLst/>
                <a:latin typeface="David" panose="020E0502060401010101" pitchFamily="34" charset="-79"/>
                <a:cs typeface="David" panose="020E0502060401010101" pitchFamily="34" charset="-79"/>
              </a:rPr>
              <a:t> </a:t>
            </a:r>
            <a:endParaRPr lang="en-US" sz="4400" b="1" dirty="0">
              <a:latin typeface="David" panose="020E0502060401010101" pitchFamily="34" charset="-79"/>
              <a:cs typeface="David" panose="020E0502060401010101" pitchFamily="34" charset="-79"/>
            </a:endParaRPr>
          </a:p>
          <a:p>
            <a:pPr marL="0" indent="0" algn="r" rtl="1">
              <a:buNone/>
            </a:pPr>
            <a:r>
              <a:rPr lang="he-IL" sz="4400" b="1" dirty="0">
                <a:latin typeface="David" panose="020E0502060401010101" pitchFamily="34" charset="-79"/>
                <a:cs typeface="David" panose="020E0502060401010101" pitchFamily="34" charset="-79"/>
              </a:rPr>
              <a:t>נוֹחַ</a:t>
            </a:r>
            <a:r>
              <a:rPr lang="en-US" sz="4400" b="1" dirty="0">
                <a:latin typeface="David" panose="020E0502060401010101" pitchFamily="34" charset="-79"/>
                <a:cs typeface="David" panose="020E0502060401010101" pitchFamily="34" charset="-79"/>
              </a:rPr>
              <a:t>  </a:t>
            </a:r>
            <a:r>
              <a:rPr lang="en-US" sz="4000" u="sng" dirty="0">
                <a:solidFill>
                  <a:srgbClr val="FFFF00"/>
                </a:solidFill>
              </a:rPr>
              <a:t>adjective</a:t>
            </a:r>
            <a:r>
              <a:rPr lang="en-US" sz="4400" b="1" dirty="0">
                <a:latin typeface="David" panose="020E0502060401010101" pitchFamily="34" charset="-79"/>
                <a:cs typeface="David" panose="020E0502060401010101" pitchFamily="34" charset="-79"/>
              </a:rPr>
              <a:t> </a:t>
            </a:r>
            <a:r>
              <a:rPr lang="en-US" sz="3200" i="1" dirty="0" err="1"/>
              <a:t>noakh</a:t>
            </a:r>
            <a:r>
              <a:rPr lang="en-US" sz="4400" b="1" dirty="0">
                <a:latin typeface="David" panose="020E0502060401010101" pitchFamily="34" charset="-79"/>
                <a:cs typeface="David" panose="020E0502060401010101" pitchFamily="34" charset="-79"/>
              </a:rPr>
              <a:t> </a:t>
            </a:r>
          </a:p>
          <a:p>
            <a:pPr marL="0" indent="0" algn="l">
              <a:buNone/>
            </a:pPr>
            <a:r>
              <a:rPr lang="en-US" sz="4000" dirty="0"/>
              <a:t>comfortable; easy; convenient; easy-going</a:t>
            </a:r>
          </a:p>
          <a:p>
            <a:pPr marL="0" indent="0" algn="r" rtl="1">
              <a:buNone/>
            </a:pPr>
            <a:r>
              <a:rPr lang="he-IL" sz="4400" b="1" dirty="0">
                <a:latin typeface="David" panose="020E0502060401010101" pitchFamily="34" charset="-79"/>
                <a:cs typeface="David" panose="020E0502060401010101" pitchFamily="34" charset="-79"/>
              </a:rPr>
              <a:t>נָח</a:t>
            </a:r>
            <a:r>
              <a:rPr lang="en-US" sz="4000" dirty="0"/>
              <a:t>to rest  </a:t>
            </a:r>
            <a:r>
              <a:rPr lang="en-US" sz="4000" u="sng" dirty="0">
                <a:solidFill>
                  <a:srgbClr val="FFFF00"/>
                </a:solidFill>
              </a:rPr>
              <a:t>verb</a:t>
            </a:r>
            <a:r>
              <a:rPr lang="en-US" sz="4400" b="1" dirty="0">
                <a:latin typeface="David" panose="020E0502060401010101" pitchFamily="34" charset="-79"/>
                <a:cs typeface="David" panose="020E0502060401010101" pitchFamily="34" charset="-79"/>
              </a:rPr>
              <a:t> </a:t>
            </a:r>
            <a:r>
              <a:rPr lang="en-US" sz="3200" i="1" dirty="0" err="1"/>
              <a:t>nakh</a:t>
            </a:r>
            <a:r>
              <a:rPr lang="en-US" sz="4400" b="1" dirty="0">
                <a:latin typeface="David" panose="020E0502060401010101" pitchFamily="34" charset="-79"/>
                <a:cs typeface="David" panose="020E0502060401010101" pitchFamily="34" charset="-79"/>
              </a:rPr>
              <a:t> </a:t>
            </a:r>
          </a:p>
          <a:p>
            <a:pPr marL="0" indent="0" algn="l">
              <a:buNone/>
            </a:pPr>
            <a:r>
              <a:rPr lang="he-IL" sz="4400" b="1" i="0" dirty="0">
                <a:effectLst/>
                <a:latin typeface="David" panose="020E0502060401010101" pitchFamily="34" charset="-79"/>
                <a:cs typeface="David" panose="020E0502060401010101" pitchFamily="34" charset="-79"/>
              </a:rPr>
              <a:t>מְ</a:t>
            </a:r>
            <a:r>
              <a:rPr lang="en-US" sz="4400" b="1" i="0" dirty="0">
                <a:effectLst/>
                <a:latin typeface="David" panose="020E0502060401010101" pitchFamily="34" charset="-79"/>
                <a:cs typeface="David" panose="020E0502060401010101" pitchFamily="34" charset="-79"/>
              </a:rPr>
              <a:t> </a:t>
            </a:r>
            <a:r>
              <a:rPr lang="en-US" sz="4000" dirty="0"/>
              <a:t>and</a:t>
            </a:r>
            <a:r>
              <a:rPr lang="en-US" sz="4400" b="1" i="0" dirty="0">
                <a:effectLst/>
                <a:latin typeface="David" panose="020E0502060401010101" pitchFamily="34" charset="-79"/>
                <a:cs typeface="David" panose="020E0502060401010101" pitchFamily="34" charset="-79"/>
              </a:rPr>
              <a:t> </a:t>
            </a:r>
            <a:r>
              <a:rPr lang="he-IL" sz="4400" b="1" i="0" dirty="0">
                <a:effectLst/>
                <a:latin typeface="David" panose="020E0502060401010101" pitchFamily="34" charset="-79"/>
                <a:cs typeface="David" panose="020E0502060401010101" pitchFamily="34" charset="-79"/>
              </a:rPr>
              <a:t>ה</a:t>
            </a:r>
            <a:r>
              <a:rPr lang="en-US" sz="4400" b="1" i="0" dirty="0">
                <a:effectLst/>
                <a:latin typeface="David" panose="020E0502060401010101" pitchFamily="34" charset="-79"/>
                <a:cs typeface="David" panose="020E0502060401010101" pitchFamily="34" charset="-79"/>
              </a:rPr>
              <a:t> </a:t>
            </a:r>
            <a:r>
              <a:rPr lang="en-US" sz="4000" dirty="0"/>
              <a:t>are weak letters.  Structural filler.  Key root letters </a:t>
            </a:r>
            <a:r>
              <a:rPr lang="he-IL" sz="4400" b="1" dirty="0">
                <a:solidFill>
                  <a:srgbClr val="FFFF00"/>
                </a:solidFill>
                <a:latin typeface="David" panose="020E0502060401010101" pitchFamily="34" charset="-79"/>
                <a:cs typeface="David" panose="020E0502060401010101" pitchFamily="34" charset="-79"/>
              </a:rPr>
              <a:t>ח</a:t>
            </a:r>
            <a:r>
              <a:rPr lang="he-IL" sz="4400" b="1" dirty="0">
                <a:latin typeface="David" panose="020E0502060401010101" pitchFamily="34" charset="-79"/>
                <a:cs typeface="David" panose="020E0502060401010101" pitchFamily="34" charset="-79"/>
              </a:rPr>
              <a:t> </a:t>
            </a:r>
            <a:r>
              <a:rPr lang="en-US" sz="4400" b="1" dirty="0">
                <a:latin typeface="David" panose="020E0502060401010101" pitchFamily="34" charset="-79"/>
                <a:cs typeface="David" panose="020E0502060401010101" pitchFamily="34" charset="-79"/>
              </a:rPr>
              <a:t> </a:t>
            </a:r>
            <a:r>
              <a:rPr lang="en-US" sz="4000" dirty="0"/>
              <a:t>and </a:t>
            </a:r>
            <a:r>
              <a:rPr lang="he-IL" sz="4400" b="1" dirty="0">
                <a:solidFill>
                  <a:srgbClr val="FFFF00"/>
                </a:solidFill>
                <a:latin typeface="David" panose="020E0502060401010101" pitchFamily="34" charset="-79"/>
                <a:cs typeface="David" panose="020E0502060401010101" pitchFamily="34" charset="-79"/>
              </a:rPr>
              <a:t>נ</a:t>
            </a:r>
            <a:endParaRPr lang="en-US" sz="4400" b="1" dirty="0">
              <a:solidFill>
                <a:srgbClr val="FFFF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01164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Ber/Gen 6.8  </a:t>
            </a:r>
            <a:r>
              <a:rPr lang="en-US" sz="4000" dirty="0"/>
              <a:t>But Noah </a:t>
            </a:r>
            <a:r>
              <a:rPr lang="he-IL" sz="2800" b="0" i="0" dirty="0">
                <a:solidFill>
                  <a:srgbClr val="000000"/>
                </a:solidFill>
                <a:effectLst/>
                <a:latin typeface="David" panose="020E0502060401010101" pitchFamily="34" charset="-79"/>
                <a:cs typeface="David" panose="020E0502060401010101" pitchFamily="34" charset="-79"/>
              </a:rPr>
              <a:t> </a:t>
            </a:r>
            <a:r>
              <a:rPr lang="he-IL" sz="4000" b="1" dirty="0">
                <a:latin typeface="David" panose="020E0502060401010101" pitchFamily="34" charset="-79"/>
                <a:cs typeface="David" panose="020E0502060401010101" pitchFamily="34" charset="-79"/>
              </a:rPr>
              <a:t>וְֹ</a:t>
            </a:r>
            <a:r>
              <a:rPr lang="he-IL" sz="4000" b="1" dirty="0">
                <a:solidFill>
                  <a:srgbClr val="FFFF00"/>
                </a:solidFill>
                <a:latin typeface="David" panose="020E0502060401010101" pitchFamily="34" charset="-79"/>
                <a:cs typeface="David" panose="020E0502060401010101" pitchFamily="34" charset="-79"/>
              </a:rPr>
              <a:t>נח</a:t>
            </a:r>
            <a:r>
              <a:rPr lang="he-IL" sz="4000" b="1" dirty="0">
                <a:latin typeface="David" panose="020E0502060401010101" pitchFamily="34" charset="-79"/>
                <a:cs typeface="David" panose="020E0502060401010101" pitchFamily="34" charset="-79"/>
              </a:rPr>
              <a:t>ַ</a:t>
            </a:r>
            <a:r>
              <a:rPr lang="en-US" sz="4000" b="1" dirty="0">
                <a:latin typeface="David" panose="020E0502060401010101" pitchFamily="34" charset="-79"/>
                <a:cs typeface="David" panose="020E0502060401010101" pitchFamily="34" charset="-79"/>
              </a:rPr>
              <a:t> </a:t>
            </a:r>
            <a:r>
              <a:rPr lang="en-US" sz="4000" dirty="0"/>
              <a:t>found favor in </a:t>
            </a:r>
            <a:r>
              <a:rPr lang="en-US" sz="4000" cap="small" dirty="0" err="1"/>
              <a:t>Adoni</a:t>
            </a:r>
            <a:r>
              <a:rPr lang="en-US" sz="4000" dirty="0" err="1"/>
              <a:t>’s</a:t>
            </a:r>
            <a:r>
              <a:rPr lang="en-US" sz="4000" dirty="0"/>
              <a:t> eyes.</a:t>
            </a:r>
          </a:p>
        </p:txBody>
      </p:sp>
    </p:spTree>
    <p:extLst>
      <p:ext uri="{BB962C8B-B14F-4D97-AF65-F5344CB8AC3E}">
        <p14:creationId xmlns:p14="http://schemas.microsoft.com/office/powerpoint/2010/main" val="32249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Ber/Gen 8.4</a:t>
            </a:r>
            <a:r>
              <a:rPr lang="en-US" sz="4000" dirty="0"/>
              <a:t> The ark came to </a:t>
            </a:r>
            <a:r>
              <a:rPr lang="he-IL" sz="4000" b="1" dirty="0">
                <a:latin typeface="David" panose="020E0502060401010101" pitchFamily="34" charset="-79"/>
                <a:cs typeface="David" panose="020E0502060401010101" pitchFamily="34" charset="-79"/>
              </a:rPr>
              <a:t>וַתָּ</a:t>
            </a:r>
            <a:r>
              <a:rPr lang="he-IL" sz="4000" b="1" dirty="0">
                <a:solidFill>
                  <a:srgbClr val="FFFF00"/>
                </a:solidFill>
                <a:latin typeface="David" panose="020E0502060401010101" pitchFamily="34" charset="-79"/>
                <a:cs typeface="David" panose="020E0502060401010101" pitchFamily="34" charset="-79"/>
              </a:rPr>
              <a:t>נַח</a:t>
            </a:r>
            <a:r>
              <a:rPr lang="en-US" sz="4000" dirty="0"/>
              <a:t> rest in the seventh month, on the seventeenth day of the month, upon the mountains of Ararat. </a:t>
            </a:r>
          </a:p>
        </p:txBody>
      </p:sp>
    </p:spTree>
    <p:extLst>
      <p:ext uri="{BB962C8B-B14F-4D97-AF65-F5344CB8AC3E}">
        <p14:creationId xmlns:p14="http://schemas.microsoft.com/office/powerpoint/2010/main" val="3408292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lgn="r" rtl="1">
              <a:buNone/>
            </a:pPr>
            <a:r>
              <a:rPr lang="he-IL" sz="4400" b="1" dirty="0">
                <a:latin typeface="David" panose="020E0502060401010101" pitchFamily="34" charset="-79"/>
                <a:cs typeface="David" panose="020E0502060401010101" pitchFamily="34" charset="-79"/>
              </a:rPr>
              <a:t>כִּי כֹה-אָמַר אֲדֹנָי יְיָ קְדוֹשׁ יִשְׂרָאֵל, בְּשׁוּבָה וָ</a:t>
            </a:r>
            <a:r>
              <a:rPr lang="he-IL" sz="4400" b="1" dirty="0">
                <a:solidFill>
                  <a:srgbClr val="FFFF00"/>
                </a:solidFill>
                <a:latin typeface="David" panose="020E0502060401010101" pitchFamily="34" charset="-79"/>
                <a:cs typeface="David" panose="020E0502060401010101" pitchFamily="34" charset="-79"/>
              </a:rPr>
              <a:t>נַחַ</a:t>
            </a:r>
            <a:r>
              <a:rPr lang="he-IL" sz="4400" b="1" dirty="0">
                <a:latin typeface="David" panose="020E0502060401010101" pitchFamily="34" charset="-79"/>
                <a:cs typeface="David" panose="020E0502060401010101" pitchFamily="34" charset="-79"/>
              </a:rPr>
              <a:t>ת תִּוָּשֵׁעוּן--בְּהַשְׁקֵט וּבְבִטְחָה, תִּהְיֶה גְּבוּרַתְכֶם</a:t>
            </a:r>
          </a:p>
          <a:p>
            <a:pPr marL="0" indent="0">
              <a:buNone/>
            </a:pPr>
            <a:r>
              <a:rPr lang="en-US" sz="4000" baseline="30000" dirty="0"/>
              <a:t>Isaiah 30:15 </a:t>
            </a:r>
            <a:r>
              <a:rPr lang="en-US" sz="4000" dirty="0"/>
              <a:t>For thus says </a:t>
            </a:r>
            <a:r>
              <a:rPr lang="en-US" sz="4000" cap="small" dirty="0"/>
              <a:t>Adoni</a:t>
            </a:r>
            <a:r>
              <a:rPr lang="en-US" sz="4000" dirty="0"/>
              <a:t> Elohim, the Holy One of Israel: “By repentance and rest  </a:t>
            </a:r>
            <a:r>
              <a:rPr lang="he-IL" sz="4000" b="1" dirty="0">
                <a:solidFill>
                  <a:srgbClr val="FFFF00"/>
                </a:solidFill>
                <a:latin typeface="David" panose="020E0502060401010101" pitchFamily="34" charset="-79"/>
                <a:cs typeface="David" panose="020E0502060401010101" pitchFamily="34" charset="-79"/>
              </a:rPr>
              <a:t>נַחַ</a:t>
            </a:r>
            <a:r>
              <a:rPr lang="he-IL" sz="4000" b="1" dirty="0">
                <a:latin typeface="David" panose="020E0502060401010101" pitchFamily="34" charset="-79"/>
                <a:cs typeface="David" panose="020E0502060401010101" pitchFamily="34" charset="-79"/>
              </a:rPr>
              <a:t>ת</a:t>
            </a:r>
            <a:endParaRPr lang="en-US" sz="4000" dirty="0"/>
          </a:p>
          <a:p>
            <a:pPr marL="0" indent="0">
              <a:buNone/>
            </a:pPr>
            <a:r>
              <a:rPr lang="en-US" sz="4000" dirty="0"/>
              <a:t>you are saved, in quietness and trust is your strength.”</a:t>
            </a:r>
          </a:p>
        </p:txBody>
      </p:sp>
    </p:spTree>
    <p:extLst>
      <p:ext uri="{BB962C8B-B14F-4D97-AF65-F5344CB8AC3E}">
        <p14:creationId xmlns:p14="http://schemas.microsoft.com/office/powerpoint/2010/main" val="1397196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458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Psalm 116.7  </a:t>
            </a:r>
            <a:r>
              <a:rPr lang="en-US" sz="4000" dirty="0"/>
              <a:t>My soul, return to your rest! </a:t>
            </a:r>
            <a:r>
              <a:rPr lang="he-IL" sz="4000" b="1" dirty="0">
                <a:latin typeface="David" panose="020E0502060401010101" pitchFamily="34" charset="-79"/>
                <a:cs typeface="David" panose="020E0502060401010101" pitchFamily="34" charset="-79"/>
              </a:rPr>
              <a:t>ִ</a:t>
            </a:r>
            <a:r>
              <a:rPr lang="he-IL" sz="4000" b="1" dirty="0" err="1">
                <a:latin typeface="David" panose="020E0502060401010101" pitchFamily="34" charset="-79"/>
                <a:cs typeface="David" panose="020E0502060401010101" pitchFamily="34" charset="-79"/>
              </a:rPr>
              <a:t>מ</a:t>
            </a:r>
            <a:r>
              <a:rPr lang="he-IL" sz="4000" b="1" dirty="0" err="1">
                <a:solidFill>
                  <a:srgbClr val="FFFF99"/>
                </a:solidFill>
                <a:latin typeface="David" panose="020E0502060401010101" pitchFamily="34" charset="-79"/>
                <a:cs typeface="David" panose="020E0502060401010101" pitchFamily="34" charset="-79"/>
              </a:rPr>
              <a:t>ְ</a:t>
            </a:r>
            <a:r>
              <a:rPr lang="he-IL" sz="4000" b="1" dirty="0" err="1">
                <a:solidFill>
                  <a:srgbClr val="FFFF00"/>
                </a:solidFill>
                <a:latin typeface="David" panose="020E0502060401010101" pitchFamily="34" charset="-79"/>
                <a:cs typeface="David" panose="020E0502060401010101" pitchFamily="34" charset="-79"/>
              </a:rPr>
              <a:t>נוּחָ</a:t>
            </a:r>
            <a:r>
              <a:rPr lang="he-IL" sz="4000" b="1" dirty="0" err="1">
                <a:latin typeface="David" panose="020E0502060401010101" pitchFamily="34" charset="-79"/>
                <a:cs typeface="David" panose="020E0502060401010101" pitchFamily="34" charset="-79"/>
              </a:rPr>
              <a:t>יְכִי</a:t>
            </a:r>
            <a:endParaRPr lang="en-US" sz="4000" dirty="0"/>
          </a:p>
          <a:p>
            <a:pPr marL="0" indent="0">
              <a:buNone/>
            </a:pPr>
            <a:r>
              <a:rPr lang="en-US" sz="4000" dirty="0"/>
              <a:t>For </a:t>
            </a:r>
            <a:r>
              <a:rPr lang="en-US" sz="4000" cap="small" dirty="0"/>
              <a:t>Adoni</a:t>
            </a:r>
            <a:r>
              <a:rPr lang="en-US" sz="4000" dirty="0"/>
              <a:t> has been generous toward you.</a:t>
            </a:r>
          </a:p>
          <a:p>
            <a:pPr marL="0" indent="0" algn="r" rtl="1">
              <a:buNone/>
            </a:pPr>
            <a:r>
              <a:rPr lang="he-IL" sz="4400" b="1" dirty="0">
                <a:latin typeface="David" panose="020E0502060401010101" pitchFamily="34" charset="-79"/>
                <a:cs typeface="David" panose="020E0502060401010101" pitchFamily="34" charset="-79"/>
              </a:rPr>
              <a:t>שׁוּבִי נַפְשִׁי, לִמ</a:t>
            </a:r>
            <a:r>
              <a:rPr lang="he-IL" sz="4400" b="1" dirty="0">
                <a:solidFill>
                  <a:srgbClr val="FFFF99"/>
                </a:solidFill>
                <a:latin typeface="David" panose="020E0502060401010101" pitchFamily="34" charset="-79"/>
                <a:cs typeface="David" panose="020E0502060401010101" pitchFamily="34" charset="-79"/>
              </a:rPr>
              <a:t>ְ</a:t>
            </a:r>
            <a:r>
              <a:rPr lang="he-IL" sz="4400" b="1" dirty="0">
                <a:solidFill>
                  <a:srgbClr val="FFFF00"/>
                </a:solidFill>
                <a:latin typeface="David" panose="020E0502060401010101" pitchFamily="34" charset="-79"/>
                <a:cs typeface="David" panose="020E0502060401010101" pitchFamily="34" charset="-79"/>
              </a:rPr>
              <a:t>נוּחָ</a:t>
            </a:r>
            <a:r>
              <a:rPr lang="he-IL" sz="4400" b="1" dirty="0">
                <a:latin typeface="David" panose="020E0502060401010101" pitchFamily="34" charset="-79"/>
                <a:cs typeface="David" panose="020E0502060401010101" pitchFamily="34" charset="-79"/>
              </a:rPr>
              <a:t>יְכִי: כִּי-יְיָ, גָּמַל עָלָיְכִי.</a:t>
            </a:r>
            <a:endParaRPr lang="en-US" sz="4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71743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7E806BD6-96E7-5651-176E-3616007FDE27}"/>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r="50000"/>
          <a:stretch/>
        </p:blipFill>
        <p:spPr>
          <a:xfrm>
            <a:off x="1906462" y="-1411"/>
            <a:ext cx="5332538" cy="5144911"/>
          </a:xfrm>
          <a:prstGeom prst="rect">
            <a:avLst/>
          </a:prstGeom>
        </p:spPr>
      </p:pic>
    </p:spTree>
    <p:extLst>
      <p:ext uri="{BB962C8B-B14F-4D97-AF65-F5344CB8AC3E}">
        <p14:creationId xmlns:p14="http://schemas.microsoft.com/office/powerpoint/2010/main" val="2451003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0717F7DB-7C3C-436D-0843-F026AF1B5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6633"/>
            <a:ext cx="8209128" cy="5143500"/>
          </a:xfrm>
          <a:prstGeom prst="rect">
            <a:avLst/>
          </a:prstGeom>
        </p:spPr>
      </p:pic>
      <p:sp>
        <p:nvSpPr>
          <p:cNvPr id="5" name="TextBox 4">
            <a:extLst>
              <a:ext uri="{FF2B5EF4-FFF2-40B4-BE49-F238E27FC236}">
                <a16:creationId xmlns:a16="http://schemas.microsoft.com/office/drawing/2014/main" id="{3CE6B878-9358-0552-44D0-D53196586F13}"/>
              </a:ext>
            </a:extLst>
          </p:cNvPr>
          <p:cNvSpPr txBox="1"/>
          <p:nvPr/>
        </p:nvSpPr>
        <p:spPr>
          <a:xfrm>
            <a:off x="732425" y="49566"/>
            <a:ext cx="7933903"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Our campsite, Clear Lake, Iowa</a:t>
            </a:r>
          </a:p>
        </p:txBody>
      </p:sp>
      <p:pic>
        <p:nvPicPr>
          <p:cNvPr id="1026" name="Picture 2">
            <a:extLst>
              <a:ext uri="{FF2B5EF4-FFF2-40B4-BE49-F238E27FC236}">
                <a16:creationId xmlns:a16="http://schemas.microsoft.com/office/drawing/2014/main" id="{B9E0C279-7488-B819-4782-7766F358B8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66B47C3-1D9D-8DEF-071F-CE19380941B2}"/>
              </a:ext>
            </a:extLst>
          </p:cNvPr>
          <p:cNvSpPr txBox="1"/>
          <p:nvPr/>
        </p:nvSpPr>
        <p:spPr>
          <a:xfrm>
            <a:off x="2667000" y="3562188"/>
            <a:ext cx="5767220" cy="1569660"/>
          </a:xfrm>
          <a:prstGeom prst="rect">
            <a:avLst/>
          </a:prstGeom>
          <a:noFill/>
        </p:spPr>
        <p:txBody>
          <a:bodyPr wrap="none" rtlCol="0">
            <a:spAutoFit/>
          </a:bodyPr>
          <a:lstStyle/>
          <a:p>
            <a:pPr algn="l"/>
            <a:r>
              <a:rPr lang="en-US" sz="3200" dirty="0">
                <a:solidFill>
                  <a:schemeClr val="tx1"/>
                </a:solidFill>
                <a:effectLst>
                  <a:outerShdw blurRad="38100" dist="38100" dir="2700000" algn="tl">
                    <a:srgbClr val="000000">
                      <a:alpha val="43137"/>
                    </a:srgbClr>
                  </a:outerShdw>
                </a:effectLst>
              </a:rPr>
              <a:t>The theme of the message:  </a:t>
            </a:r>
          </a:p>
          <a:p>
            <a:pPr algn="l"/>
            <a:r>
              <a:rPr lang="en-US" sz="3200" dirty="0">
                <a:solidFill>
                  <a:schemeClr val="tx1"/>
                </a:solidFill>
                <a:effectLst>
                  <a:outerShdw blurRad="38100" dist="38100" dir="2700000" algn="tl">
                    <a:srgbClr val="000000">
                      <a:alpha val="43137"/>
                    </a:srgbClr>
                  </a:outerShdw>
                </a:effectLst>
              </a:rPr>
              <a:t>repentance and trust </a:t>
            </a:r>
            <a:r>
              <a:rPr lang="en-US" sz="3200" dirty="0">
                <a:solidFill>
                  <a:schemeClr val="tx1"/>
                </a:solidFill>
                <a:effectLst>
                  <a:outerShdw blurRad="38100" dist="38100" dir="2700000" algn="tl">
                    <a:srgbClr val="000000">
                      <a:alpha val="43137"/>
                    </a:srgbClr>
                  </a:outerShdw>
                </a:effectLst>
                <a:sym typeface="Wingdings" panose="05000000000000000000" pitchFamily="2" charset="2"/>
              </a:rPr>
              <a:t> </a:t>
            </a:r>
          </a:p>
          <a:p>
            <a:pPr algn="l"/>
            <a:r>
              <a:rPr lang="en-US" sz="3200" dirty="0">
                <a:solidFill>
                  <a:schemeClr val="tx1"/>
                </a:solidFill>
                <a:effectLst>
                  <a:outerShdw blurRad="38100" dist="38100" dir="2700000" algn="tl">
                    <a:srgbClr val="000000">
                      <a:alpha val="43137"/>
                    </a:srgbClr>
                  </a:outerShdw>
                </a:effectLst>
                <a:sym typeface="Wingdings" panose="05000000000000000000" pitchFamily="2" charset="2"/>
              </a:rPr>
              <a:t>deep rest in Yeshua</a:t>
            </a:r>
            <a:r>
              <a:rPr lang="en-US" sz="3200" dirty="0">
                <a:solidFill>
                  <a:schemeClr val="tx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878069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rgbClr val="FFFF99"/>
                </a:solidFill>
              </a:rPr>
              <a:t>“the righteous shall live by </a:t>
            </a:r>
            <a:r>
              <a:rPr lang="en-US" sz="4000" i="1" dirty="0">
                <a:solidFill>
                  <a:srgbClr val="FFFF99"/>
                </a:solidFill>
              </a:rPr>
              <a:t>Emunah </a:t>
            </a:r>
            <a:r>
              <a:rPr lang="he-IL" sz="4800" b="1" dirty="0">
                <a:solidFill>
                  <a:srgbClr val="FFFF99"/>
                </a:solidFill>
                <a:latin typeface="David" panose="020E0502060401010101" pitchFamily="34" charset="-79"/>
                <a:cs typeface="David" panose="020E0502060401010101" pitchFamily="34" charset="-79"/>
              </a:rPr>
              <a:t>אמונה</a:t>
            </a:r>
            <a:r>
              <a:rPr lang="en-US" sz="4800" b="1" dirty="0">
                <a:solidFill>
                  <a:srgbClr val="FFFF99"/>
                </a:solidFill>
                <a:latin typeface="David" panose="020E0502060401010101" pitchFamily="34" charset="-79"/>
                <a:cs typeface="David" panose="020E0502060401010101" pitchFamily="34" charset="-79"/>
              </a:rPr>
              <a:t> </a:t>
            </a:r>
            <a:r>
              <a:rPr lang="en-US" sz="4000" dirty="0">
                <a:solidFill>
                  <a:srgbClr val="FFFF99"/>
                </a:solidFill>
              </a:rPr>
              <a:t>Faith.”</a:t>
            </a:r>
          </a:p>
          <a:p>
            <a:pPr marL="0" indent="0" algn="ctr" rtl="1">
              <a:buNone/>
            </a:pPr>
            <a:r>
              <a:rPr lang="he-IL" sz="4400" b="1" dirty="0">
                <a:latin typeface="David" panose="020E0502060401010101" pitchFamily="34" charset="-79"/>
                <a:cs typeface="David" panose="020E0502060401010101" pitchFamily="34" charset="-79"/>
              </a:rPr>
              <a:t>צַדִּיק בֶּאֱמוּנָתוֹ יִחְיֶה.</a:t>
            </a:r>
            <a:endParaRPr lang="en-US" sz="4400" b="1" dirty="0">
              <a:latin typeface="David" panose="020E0502060401010101" pitchFamily="34" charset="-79"/>
              <a:cs typeface="David" panose="020E0502060401010101" pitchFamily="34" charset="-79"/>
            </a:endParaRPr>
          </a:p>
          <a:p>
            <a:pPr marL="0" indent="0" algn="ctr" rtl="1">
              <a:buNone/>
            </a:pPr>
            <a:r>
              <a:rPr lang="en-US" sz="4000" i="1" dirty="0" err="1"/>
              <a:t>Tsa</a:t>
            </a:r>
            <a:r>
              <a:rPr lang="en-US" sz="4000" i="1" u="sng" dirty="0" err="1"/>
              <a:t>deek</a:t>
            </a:r>
            <a:r>
              <a:rPr lang="en-US" sz="4000" i="1" dirty="0"/>
              <a:t> </a:t>
            </a:r>
            <a:r>
              <a:rPr lang="en-US" sz="4000" i="1" dirty="0" err="1"/>
              <a:t>beh-emuna</a:t>
            </a:r>
            <a:r>
              <a:rPr lang="en-US" sz="4000" i="1" u="sng" dirty="0" err="1"/>
              <a:t>to</a:t>
            </a:r>
            <a:r>
              <a:rPr lang="en-US" sz="4000" i="1" dirty="0"/>
              <a:t> </a:t>
            </a:r>
            <a:r>
              <a:rPr lang="en-US" sz="4000" i="1" dirty="0" err="1"/>
              <a:t>yikh</a:t>
            </a:r>
            <a:r>
              <a:rPr lang="en-US" sz="4000" i="1" u="sng" dirty="0" err="1"/>
              <a:t>yeh</a:t>
            </a:r>
            <a:endParaRPr lang="en-US" sz="4000" i="1" u="sng" dirty="0"/>
          </a:p>
        </p:txBody>
      </p:sp>
    </p:spTree>
    <p:extLst>
      <p:ext uri="{BB962C8B-B14F-4D97-AF65-F5344CB8AC3E}">
        <p14:creationId xmlns:p14="http://schemas.microsoft.com/office/powerpoint/2010/main" val="1298469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FFF6B15-5C1F-B1A6-8A06-B3229FAB2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0"/>
            <a:ext cx="5486400" cy="5143500"/>
          </a:xfrm>
          <a:prstGeom prst="rect">
            <a:avLst/>
          </a:prstGeom>
        </p:spPr>
      </p:pic>
    </p:spTree>
    <p:extLst>
      <p:ext uri="{BB962C8B-B14F-4D97-AF65-F5344CB8AC3E}">
        <p14:creationId xmlns:p14="http://schemas.microsoft.com/office/powerpoint/2010/main" val="1816695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Phil. 4.6-7</a:t>
            </a:r>
            <a:r>
              <a:rPr lang="en-US" sz="4000" dirty="0"/>
              <a:t> Don’t worry about anything; on the contrary, make your requests known to God by prayer and petition, </a:t>
            </a:r>
            <a:r>
              <a:rPr lang="en-US" sz="4000" dirty="0">
                <a:solidFill>
                  <a:srgbClr val="FFFF00"/>
                </a:solidFill>
              </a:rPr>
              <a:t>with thanksgiving</a:t>
            </a:r>
            <a:r>
              <a:rPr lang="en-US" sz="4000" dirty="0"/>
              <a:t>. </a:t>
            </a:r>
            <a:r>
              <a:rPr lang="en-US" sz="4000" dirty="0">
                <a:solidFill>
                  <a:srgbClr val="FFFF00"/>
                </a:solidFill>
              </a:rPr>
              <a:t>Then God’s shalom</a:t>
            </a:r>
            <a:r>
              <a:rPr lang="en-US" sz="4000" dirty="0"/>
              <a:t>, passing all understanding, will keep your hearts and minds safe in union with the Messiah Yeshua.</a:t>
            </a:r>
          </a:p>
        </p:txBody>
      </p:sp>
    </p:spTree>
    <p:extLst>
      <p:ext uri="{BB962C8B-B14F-4D97-AF65-F5344CB8AC3E}">
        <p14:creationId xmlns:p14="http://schemas.microsoft.com/office/powerpoint/2010/main" val="3578639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lgn="l">
              <a:buNone/>
            </a:pPr>
            <a:r>
              <a:rPr lang="en-US" sz="3700" baseline="30000" dirty="0"/>
              <a:t>Jeremiah 6:16 </a:t>
            </a:r>
            <a:r>
              <a:rPr lang="en-US" sz="3700" dirty="0"/>
              <a:t>Here is what </a:t>
            </a:r>
            <a:r>
              <a:rPr lang="en-US" sz="3700" cap="small" dirty="0"/>
              <a:t>Adoni</a:t>
            </a:r>
            <a:r>
              <a:rPr lang="en-US" sz="3700" dirty="0"/>
              <a:t> says: “Stand at the crossroads and look; ask about the ancient paths, ‘Which one is the good way?’ Take it, and you will find </a:t>
            </a:r>
            <a:r>
              <a:rPr lang="en-US" sz="3700" dirty="0">
                <a:solidFill>
                  <a:srgbClr val="FFFF00"/>
                </a:solidFill>
              </a:rPr>
              <a:t>rest</a:t>
            </a:r>
            <a:r>
              <a:rPr lang="en-US" sz="3700" dirty="0"/>
              <a:t> for your souls.</a:t>
            </a:r>
          </a:p>
          <a:p>
            <a:pPr marL="0" indent="0" algn="r" rtl="1">
              <a:buNone/>
            </a:pPr>
            <a:r>
              <a:rPr lang="he-IL" sz="4000" b="1" dirty="0">
                <a:latin typeface="David" panose="020E0502060401010101" pitchFamily="34" charset="-79"/>
                <a:cs typeface="David" panose="020E0502060401010101" pitchFamily="34" charset="-79"/>
              </a:rPr>
              <a:t>כֹּה אָמַר יְיָ עִמְדוּ עַל-דְּרָכִים וּרְאוּ וְשַׁאֲלוּ לִנְתִבוֹת עוֹלָם, אֵי-זֶה דֶרֶךְ הַטּוֹב וּלְכוּ-בָהּ, וּמִצְאוּ </a:t>
            </a:r>
            <a:r>
              <a:rPr lang="he-IL" sz="4000" b="1" dirty="0">
                <a:solidFill>
                  <a:srgbClr val="FFFF99"/>
                </a:solidFill>
                <a:latin typeface="David" panose="020E0502060401010101" pitchFamily="34" charset="-79"/>
                <a:cs typeface="David" panose="020E0502060401010101" pitchFamily="34" charset="-79"/>
              </a:rPr>
              <a:t>מַרְגּוֹעַ</a:t>
            </a:r>
            <a:r>
              <a:rPr lang="he-IL" sz="4000" b="1" dirty="0">
                <a:latin typeface="David" panose="020E0502060401010101" pitchFamily="34" charset="-79"/>
                <a:cs typeface="David" panose="020E0502060401010101" pitchFamily="34" charset="-79"/>
              </a:rPr>
              <a:t> לְנַפְשְׁכֶם</a:t>
            </a:r>
            <a:endParaRPr 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88143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r" rtl="1">
              <a:buNone/>
            </a:pPr>
            <a:r>
              <a:rPr lang="he-IL" sz="4400" b="1" dirty="0">
                <a:latin typeface="David" panose="020E0502060401010101" pitchFamily="34" charset="-79"/>
                <a:cs typeface="David" panose="020E0502060401010101" pitchFamily="34" charset="-79"/>
              </a:rPr>
              <a:t>מַרְגּוֹעַ</a:t>
            </a:r>
            <a:r>
              <a:rPr lang="en-US" sz="4400" b="1" dirty="0">
                <a:latin typeface="David" panose="020E0502060401010101" pitchFamily="34" charset="-79"/>
                <a:cs typeface="David" panose="020E0502060401010101" pitchFamily="34" charset="-79"/>
              </a:rPr>
              <a:t> </a:t>
            </a:r>
            <a:r>
              <a:rPr lang="en-US" sz="4000" i="1" dirty="0" err="1"/>
              <a:t>margoa</a:t>
            </a:r>
            <a:r>
              <a:rPr lang="en-US" sz="4400" b="1" dirty="0">
                <a:latin typeface="David" panose="020E0502060401010101" pitchFamily="34" charset="-79"/>
                <a:cs typeface="David" panose="020E0502060401010101" pitchFamily="34" charset="-79"/>
              </a:rPr>
              <a:t>  </a:t>
            </a:r>
          </a:p>
          <a:p>
            <a:pPr marL="0" indent="0">
              <a:buNone/>
            </a:pPr>
            <a:r>
              <a:rPr lang="en-US" sz="4000" dirty="0"/>
              <a:t>rest, peace, relaxation, serenity</a:t>
            </a:r>
          </a:p>
        </p:txBody>
      </p:sp>
    </p:spTree>
    <p:extLst>
      <p:ext uri="{BB962C8B-B14F-4D97-AF65-F5344CB8AC3E}">
        <p14:creationId xmlns:p14="http://schemas.microsoft.com/office/powerpoint/2010/main" val="3083208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Proverbs 29:17 </a:t>
            </a:r>
            <a:r>
              <a:rPr lang="en-US" sz="4000" dirty="0"/>
              <a:t>Correct your son and he will give you rest. He will bring delight to your soul.</a:t>
            </a:r>
          </a:p>
          <a:p>
            <a:pPr marL="0" indent="0" algn="r" rtl="1">
              <a:buNone/>
            </a:pPr>
            <a:r>
              <a:rPr lang="he-IL" sz="4000" dirty="0"/>
              <a:t> </a:t>
            </a:r>
            <a:r>
              <a:rPr lang="he-IL" sz="4400" b="1" dirty="0">
                <a:latin typeface="David" panose="020E0502060401010101" pitchFamily="34" charset="-79"/>
                <a:cs typeface="David" panose="020E0502060401010101" pitchFamily="34" charset="-79"/>
              </a:rPr>
              <a:t>יַסֵּר בִּנְךָ וִי</a:t>
            </a:r>
            <a:r>
              <a:rPr lang="he-IL" sz="4400" b="1" dirty="0">
                <a:solidFill>
                  <a:srgbClr val="FFFF99"/>
                </a:solidFill>
                <a:latin typeface="David" panose="020E0502060401010101" pitchFamily="34" charset="-79"/>
                <a:cs typeface="David" panose="020E0502060401010101" pitchFamily="34" charset="-79"/>
              </a:rPr>
              <a:t>נ</a:t>
            </a:r>
            <a:r>
              <a:rPr lang="he-IL" sz="4400" b="1" dirty="0">
                <a:solidFill>
                  <a:srgbClr val="FFFF00"/>
                </a:solidFill>
                <a:latin typeface="David" panose="020E0502060401010101" pitchFamily="34" charset="-79"/>
                <a:cs typeface="David" panose="020E0502060401010101" pitchFamily="34" charset="-79"/>
              </a:rPr>
              <a:t>ִיחֶ</a:t>
            </a:r>
            <a:r>
              <a:rPr lang="he-IL" sz="4400" b="1" dirty="0">
                <a:latin typeface="David" panose="020E0502060401010101" pitchFamily="34" charset="-79"/>
                <a:cs typeface="David" panose="020E0502060401010101" pitchFamily="34" charset="-79"/>
              </a:rPr>
              <a:t>ךָ; וְיִתֵּן מַעֲדַנִּים לְנַפְשֶׁךָ.</a:t>
            </a:r>
            <a:endParaRPr lang="en-US" sz="4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387296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001087"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3600" dirty="0"/>
              <a:t>The traditional wish that Jews offer fellow Jews is “May you have </a:t>
            </a:r>
            <a:r>
              <a:rPr lang="en-US" sz="3600" i="1" dirty="0"/>
              <a:t>nachas</a:t>
            </a:r>
            <a:r>
              <a:rPr lang="en-US" sz="3600" dirty="0"/>
              <a:t> from your children.” Nachas is understood to be pride and joy. And for most Jews, pride and joy from their children is the greatest blessing in life.</a:t>
            </a:r>
            <a:endParaRPr lang="en-US" sz="6000" dirty="0"/>
          </a:p>
        </p:txBody>
      </p:sp>
      <p:pic>
        <p:nvPicPr>
          <p:cNvPr id="1026" name="Picture 2" descr="mp">
            <a:extLst>
              <a:ext uri="{FF2B5EF4-FFF2-40B4-BE49-F238E27FC236}">
                <a16:creationId xmlns:a16="http://schemas.microsoft.com/office/drawing/2014/main" id="{32FBB018-4394-CE90-5EC2-E1D0034F17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887" y="2404"/>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911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Intercession, spiritual warfare, is a form of rest:</a:t>
            </a:r>
          </a:p>
          <a:p>
            <a:pPr marL="0" indent="0">
              <a:buNone/>
            </a:pPr>
            <a:endParaRPr lang="en-US" sz="2400" dirty="0"/>
          </a:p>
          <a:p>
            <a:pPr marL="0" indent="0">
              <a:buNone/>
            </a:pPr>
            <a:r>
              <a:rPr lang="en-US" sz="4000" baseline="30000" dirty="0"/>
              <a:t>1 Peter 5:7  </a:t>
            </a:r>
            <a:r>
              <a:rPr lang="en-US" sz="4000" dirty="0"/>
              <a:t>Throw all your anxieties upon him, because he cares about you.</a:t>
            </a:r>
          </a:p>
        </p:txBody>
      </p:sp>
    </p:spTree>
    <p:extLst>
      <p:ext uri="{BB962C8B-B14F-4D97-AF65-F5344CB8AC3E}">
        <p14:creationId xmlns:p14="http://schemas.microsoft.com/office/powerpoint/2010/main" val="1952522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1C6DA87-8B70-A671-C04F-333BBAC50540}"/>
              </a:ext>
            </a:extLst>
          </p:cNvPr>
          <p:cNvPicPr>
            <a:picLocks noChangeAspect="1"/>
          </p:cNvPicPr>
          <p:nvPr/>
        </p:nvPicPr>
        <p:blipFill>
          <a:blip r:embed="rId3"/>
          <a:stretch>
            <a:fillRect/>
          </a:stretch>
        </p:blipFill>
        <p:spPr>
          <a:xfrm>
            <a:off x="885699" y="0"/>
            <a:ext cx="7372601" cy="5143500"/>
          </a:xfrm>
          <a:prstGeom prst="rect">
            <a:avLst/>
          </a:prstGeom>
        </p:spPr>
      </p:pic>
    </p:spTree>
    <p:extLst>
      <p:ext uri="{BB962C8B-B14F-4D97-AF65-F5344CB8AC3E}">
        <p14:creationId xmlns:p14="http://schemas.microsoft.com/office/powerpoint/2010/main" val="2766973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7E806BD6-96E7-5651-176E-3616007FDE27}"/>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t="50000"/>
          <a:stretch/>
        </p:blipFill>
        <p:spPr>
          <a:xfrm>
            <a:off x="1905000" y="-1412"/>
            <a:ext cx="5332537" cy="5144911"/>
          </a:xfrm>
          <a:prstGeom prst="rect">
            <a:avLst/>
          </a:prstGeom>
        </p:spPr>
      </p:pic>
    </p:spTree>
    <p:extLst>
      <p:ext uri="{BB962C8B-B14F-4D97-AF65-F5344CB8AC3E}">
        <p14:creationId xmlns:p14="http://schemas.microsoft.com/office/powerpoint/2010/main" val="803651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85EE3BC7-489C-6ED0-FAF6-7C9B5A5FEA93}"/>
              </a:ext>
            </a:extLst>
          </p:cNvPr>
          <p:cNvPicPr>
            <a:picLocks noChangeAspect="1"/>
          </p:cNvPicPr>
          <p:nvPr/>
        </p:nvPicPr>
        <p:blipFill>
          <a:blip r:embed="rId3"/>
          <a:stretch>
            <a:fillRect/>
          </a:stretch>
        </p:blipFill>
        <p:spPr>
          <a:xfrm>
            <a:off x="531159" y="0"/>
            <a:ext cx="8081682" cy="5143500"/>
          </a:xfrm>
          <a:prstGeom prst="rect">
            <a:avLst/>
          </a:prstGeom>
        </p:spPr>
      </p:pic>
      <p:sp>
        <p:nvSpPr>
          <p:cNvPr id="5" name="TextBox 4">
            <a:extLst>
              <a:ext uri="{FF2B5EF4-FFF2-40B4-BE49-F238E27FC236}">
                <a16:creationId xmlns:a16="http://schemas.microsoft.com/office/drawing/2014/main" id="{99277492-5D6F-90CA-9326-D3AAACA6B02D}"/>
              </a:ext>
            </a:extLst>
          </p:cNvPr>
          <p:cNvSpPr txBox="1"/>
          <p:nvPr/>
        </p:nvSpPr>
        <p:spPr>
          <a:xfrm>
            <a:off x="1371600" y="-144393"/>
            <a:ext cx="5826018"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Love, and rest, in war!!</a:t>
            </a:r>
          </a:p>
        </p:txBody>
      </p:sp>
    </p:spTree>
    <p:extLst>
      <p:ext uri="{BB962C8B-B14F-4D97-AF65-F5344CB8AC3E}">
        <p14:creationId xmlns:p14="http://schemas.microsoft.com/office/powerpoint/2010/main" val="2941655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919921DB-7962-5AD8-3A78-ADB548C8C073}"/>
              </a:ext>
            </a:extLst>
          </p:cNvPr>
          <p:cNvPicPr>
            <a:picLocks noChangeAspect="1"/>
          </p:cNvPicPr>
          <p:nvPr/>
        </p:nvPicPr>
        <p:blipFill>
          <a:blip r:embed="rId3"/>
          <a:stretch>
            <a:fillRect/>
          </a:stretch>
        </p:blipFill>
        <p:spPr>
          <a:xfrm>
            <a:off x="0" y="833855"/>
            <a:ext cx="9144000" cy="3475790"/>
          </a:xfrm>
          <a:prstGeom prst="rect">
            <a:avLst/>
          </a:prstGeom>
        </p:spPr>
      </p:pic>
    </p:spTree>
    <p:extLst>
      <p:ext uri="{BB962C8B-B14F-4D97-AF65-F5344CB8AC3E}">
        <p14:creationId xmlns:p14="http://schemas.microsoft.com/office/powerpoint/2010/main" val="670516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BA8D46ED-9A2E-50E7-3E82-BDC2809C2BF8}"/>
              </a:ext>
            </a:extLst>
          </p:cNvPr>
          <p:cNvPicPr>
            <a:picLocks noChangeAspect="1"/>
          </p:cNvPicPr>
          <p:nvPr/>
        </p:nvPicPr>
        <p:blipFill>
          <a:blip r:embed="rId3"/>
          <a:stretch>
            <a:fillRect/>
          </a:stretch>
        </p:blipFill>
        <p:spPr>
          <a:xfrm>
            <a:off x="0" y="1461127"/>
            <a:ext cx="9144000" cy="2221246"/>
          </a:xfrm>
          <a:prstGeom prst="rect">
            <a:avLst/>
          </a:prstGeom>
        </p:spPr>
      </p:pic>
    </p:spTree>
    <p:extLst>
      <p:ext uri="{BB962C8B-B14F-4D97-AF65-F5344CB8AC3E}">
        <p14:creationId xmlns:p14="http://schemas.microsoft.com/office/powerpoint/2010/main" val="627920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EA06001-82A3-D134-D8AD-69E7C9912F6C}"/>
              </a:ext>
            </a:extLst>
          </p:cNvPr>
          <p:cNvPicPr>
            <a:picLocks noChangeAspect="1"/>
          </p:cNvPicPr>
          <p:nvPr/>
        </p:nvPicPr>
        <p:blipFill>
          <a:blip r:embed="rId3"/>
          <a:stretch>
            <a:fillRect/>
          </a:stretch>
        </p:blipFill>
        <p:spPr>
          <a:xfrm>
            <a:off x="2873417" y="0"/>
            <a:ext cx="3397166" cy="5143500"/>
          </a:xfrm>
          <a:prstGeom prst="rect">
            <a:avLst/>
          </a:prstGeom>
        </p:spPr>
      </p:pic>
      <p:sp>
        <p:nvSpPr>
          <p:cNvPr id="5" name="AutoShape 6">
            <a:extLst>
              <a:ext uri="{FF2B5EF4-FFF2-40B4-BE49-F238E27FC236}">
                <a16:creationId xmlns:a16="http://schemas.microsoft.com/office/drawing/2014/main" id="{71A0B46B-FE68-FD93-783A-C3CC3E1FB70F}"/>
              </a:ext>
            </a:extLst>
          </p:cNvPr>
          <p:cNvSpPr txBox="1">
            <a:spLocks noChangeAspect="1" noChangeArrowheads="1"/>
          </p:cNvSpPr>
          <p:nvPr/>
        </p:nvSpPr>
        <p:spPr bwMode="auto">
          <a:xfrm>
            <a:off x="457200" y="438149"/>
            <a:ext cx="8382000" cy="4648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t" anchorCtr="0" compatLnSpc="1">
            <a:prstTxWarp prst="textNoShape">
              <a:avLst/>
            </a:prstTxWarp>
            <a:normAutofit/>
          </a:bodyPr>
          <a:lst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a:lstStyle>
          <a:p>
            <a:pPr marL="0" indent="0">
              <a:buFontTx/>
              <a:buNone/>
            </a:pPr>
            <a:r>
              <a:rPr lang="en-US" sz="4000" kern="0"/>
              <a:t> </a:t>
            </a:r>
            <a:endParaRPr lang="en-US" sz="4000" kern="0" dirty="0"/>
          </a:p>
        </p:txBody>
      </p:sp>
    </p:spTree>
    <p:extLst>
      <p:ext uri="{BB962C8B-B14F-4D97-AF65-F5344CB8AC3E}">
        <p14:creationId xmlns:p14="http://schemas.microsoft.com/office/powerpoint/2010/main" val="2502504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 name="Picture 5">
            <a:extLst>
              <a:ext uri="{FF2B5EF4-FFF2-40B4-BE49-F238E27FC236}">
                <a16:creationId xmlns:a16="http://schemas.microsoft.com/office/drawing/2014/main" id="{BA853AEA-187D-00EB-D84B-1AAB1DB8C6F9}"/>
              </a:ext>
            </a:extLst>
          </p:cNvPr>
          <p:cNvPicPr>
            <a:picLocks noChangeAspect="1"/>
          </p:cNvPicPr>
          <p:nvPr/>
        </p:nvPicPr>
        <p:blipFill>
          <a:blip r:embed="rId3"/>
          <a:stretch>
            <a:fillRect/>
          </a:stretch>
        </p:blipFill>
        <p:spPr>
          <a:xfrm>
            <a:off x="1066800" y="303680"/>
            <a:ext cx="6802582" cy="4401670"/>
          </a:xfrm>
          <a:prstGeom prst="rect">
            <a:avLst/>
          </a:prstGeom>
        </p:spPr>
      </p:pic>
      <p:sp>
        <p:nvSpPr>
          <p:cNvPr id="2" name="Rectangle: Rounded Corners 1">
            <a:extLst>
              <a:ext uri="{FF2B5EF4-FFF2-40B4-BE49-F238E27FC236}">
                <a16:creationId xmlns:a16="http://schemas.microsoft.com/office/drawing/2014/main" id="{9702EB16-A7C9-137D-4385-1F493F6B5837}"/>
              </a:ext>
            </a:extLst>
          </p:cNvPr>
          <p:cNvSpPr/>
          <p:nvPr/>
        </p:nvSpPr>
        <p:spPr bwMode="auto">
          <a:xfrm>
            <a:off x="1295400" y="4095750"/>
            <a:ext cx="6400800" cy="5334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939778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EA06001-82A3-D134-D8AD-69E7C9912F6C}"/>
              </a:ext>
            </a:extLst>
          </p:cNvPr>
          <p:cNvPicPr>
            <a:picLocks noChangeAspect="1"/>
          </p:cNvPicPr>
          <p:nvPr/>
        </p:nvPicPr>
        <p:blipFill>
          <a:blip r:embed="rId3"/>
          <a:stretch>
            <a:fillRect/>
          </a:stretch>
        </p:blipFill>
        <p:spPr>
          <a:xfrm>
            <a:off x="2873417" y="0"/>
            <a:ext cx="3397166" cy="5143500"/>
          </a:xfrm>
          <a:prstGeom prst="rect">
            <a:avLst/>
          </a:prstGeom>
        </p:spPr>
      </p:pic>
    </p:spTree>
    <p:extLst>
      <p:ext uri="{BB962C8B-B14F-4D97-AF65-F5344CB8AC3E}">
        <p14:creationId xmlns:p14="http://schemas.microsoft.com/office/powerpoint/2010/main" val="32049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7CAE2B9F-B853-13AD-9514-B426B0A8D90A}"/>
              </a:ext>
            </a:extLst>
          </p:cNvPr>
          <p:cNvPicPr>
            <a:picLocks noChangeAspect="1"/>
          </p:cNvPicPr>
          <p:nvPr/>
        </p:nvPicPr>
        <p:blipFill>
          <a:blip r:embed="rId3"/>
          <a:stretch>
            <a:fillRect/>
          </a:stretch>
        </p:blipFill>
        <p:spPr>
          <a:xfrm>
            <a:off x="2590800" y="29210"/>
            <a:ext cx="3886200" cy="4987291"/>
          </a:xfrm>
          <a:prstGeom prst="rect">
            <a:avLst/>
          </a:prstGeom>
        </p:spPr>
      </p:pic>
    </p:spTree>
    <p:extLst>
      <p:ext uri="{BB962C8B-B14F-4D97-AF65-F5344CB8AC3E}">
        <p14:creationId xmlns:p14="http://schemas.microsoft.com/office/powerpoint/2010/main" val="3727367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Intercession, spiritual warfare, is a form of rest:</a:t>
            </a:r>
          </a:p>
          <a:p>
            <a:pPr marL="0" indent="0">
              <a:buNone/>
            </a:pPr>
            <a:r>
              <a:rPr lang="en-US" sz="4000" baseline="30000" dirty="0"/>
              <a:t>1 Peter 5:7  </a:t>
            </a:r>
            <a:r>
              <a:rPr lang="en-US" sz="4000" dirty="0"/>
              <a:t>Throw all your anxieties upon him, because he cares about you.</a:t>
            </a:r>
          </a:p>
        </p:txBody>
      </p:sp>
    </p:spTree>
    <p:extLst>
      <p:ext uri="{BB962C8B-B14F-4D97-AF65-F5344CB8AC3E}">
        <p14:creationId xmlns:p14="http://schemas.microsoft.com/office/powerpoint/2010/main" val="2841358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9B8FE32-6407-88DF-222F-912EEDFD00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143000" y="0"/>
            <a:ext cx="6858000" cy="5143500"/>
          </a:xfrm>
          <a:prstGeom prst="rect">
            <a:avLst/>
          </a:prstGeom>
        </p:spPr>
      </p:pic>
    </p:spTree>
    <p:extLst>
      <p:ext uri="{BB962C8B-B14F-4D97-AF65-F5344CB8AC3E}">
        <p14:creationId xmlns:p14="http://schemas.microsoft.com/office/powerpoint/2010/main" val="1972780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E9E2F63C-CFD4-BF94-4847-5BA0A0194F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143000" y="0"/>
            <a:ext cx="6858000" cy="5143500"/>
          </a:xfrm>
          <a:prstGeom prst="rect">
            <a:avLst/>
          </a:prstGeom>
        </p:spPr>
      </p:pic>
    </p:spTree>
    <p:extLst>
      <p:ext uri="{BB962C8B-B14F-4D97-AF65-F5344CB8AC3E}">
        <p14:creationId xmlns:p14="http://schemas.microsoft.com/office/powerpoint/2010/main" val="3940240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690CE900-7BF1-6A4E-27C0-624FA8E9E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100" y="0"/>
            <a:ext cx="4553799" cy="5143500"/>
          </a:xfrm>
          <a:prstGeom prst="rect">
            <a:avLst/>
          </a:prstGeom>
        </p:spPr>
      </p:pic>
    </p:spTree>
    <p:extLst>
      <p:ext uri="{BB962C8B-B14F-4D97-AF65-F5344CB8AC3E}">
        <p14:creationId xmlns:p14="http://schemas.microsoft.com/office/powerpoint/2010/main" val="10927573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E9E2F63C-CFD4-BF94-4847-5BA0A0194F20}"/>
              </a:ext>
            </a:extLst>
          </p:cNvPr>
          <p:cNvPicPr>
            <a:picLocks noChangeAspect="1"/>
          </p:cNvPicPr>
          <p:nvPr/>
        </p:nvPicPr>
        <p:blipFill rotWithShape="1">
          <a:blip r:embed="rId3">
            <a:extLst>
              <a:ext uri="{28A0092B-C50C-407E-A947-70E740481C1C}">
                <a14:useLocalDpi xmlns:a14="http://schemas.microsoft.com/office/drawing/2010/main" val="0"/>
              </a:ext>
            </a:extLst>
          </a:blip>
          <a:srcRect l="54444" t="63333"/>
          <a:stretch/>
        </p:blipFill>
        <p:spPr>
          <a:xfrm rot="10800000">
            <a:off x="685800" y="-1"/>
            <a:ext cx="7873230" cy="4752743"/>
          </a:xfrm>
          <a:prstGeom prst="rect">
            <a:avLst/>
          </a:prstGeom>
        </p:spPr>
      </p:pic>
    </p:spTree>
    <p:extLst>
      <p:ext uri="{BB962C8B-B14F-4D97-AF65-F5344CB8AC3E}">
        <p14:creationId xmlns:p14="http://schemas.microsoft.com/office/powerpoint/2010/main" val="2200563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843503E9-1C12-698B-147E-CB6CA7E01ED1}"/>
              </a:ext>
            </a:extLst>
          </p:cNvPr>
          <p:cNvPicPr>
            <a:picLocks noChangeAspect="1"/>
          </p:cNvPicPr>
          <p:nvPr/>
        </p:nvPicPr>
        <p:blipFill>
          <a:blip r:embed="rId3"/>
          <a:stretch>
            <a:fillRect/>
          </a:stretch>
        </p:blipFill>
        <p:spPr>
          <a:xfrm rot="16200000">
            <a:off x="2590800" y="132708"/>
            <a:ext cx="3733800" cy="4596655"/>
          </a:xfrm>
          <a:prstGeom prst="rect">
            <a:avLst/>
          </a:prstGeom>
        </p:spPr>
      </p:pic>
    </p:spTree>
    <p:extLst>
      <p:ext uri="{BB962C8B-B14F-4D97-AF65-F5344CB8AC3E}">
        <p14:creationId xmlns:p14="http://schemas.microsoft.com/office/powerpoint/2010/main" val="18640322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a:extLst>
              <a:ext uri="{FF2B5EF4-FFF2-40B4-BE49-F238E27FC236}">
                <a16:creationId xmlns:a16="http://schemas.microsoft.com/office/drawing/2014/main" id="{DAE4BCD6-DEE4-BAD5-0953-E4B9B5D31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350"/>
            <a:ext cx="9144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F72095C-C4C5-6679-F5C6-FAB3916C2C61}"/>
              </a:ext>
            </a:extLst>
          </p:cNvPr>
          <p:cNvSpPr txBox="1"/>
          <p:nvPr/>
        </p:nvSpPr>
        <p:spPr>
          <a:xfrm>
            <a:off x="-76200" y="2589211"/>
            <a:ext cx="4128053"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Jaelene Daniels</a:t>
            </a:r>
          </a:p>
        </p:txBody>
      </p:sp>
      <p:sp>
        <p:nvSpPr>
          <p:cNvPr id="5" name="TextBox 4">
            <a:extLst>
              <a:ext uri="{FF2B5EF4-FFF2-40B4-BE49-F238E27FC236}">
                <a16:creationId xmlns:a16="http://schemas.microsoft.com/office/drawing/2014/main" id="{16C405CE-1A94-920C-959B-52CF0252D5C4}"/>
              </a:ext>
            </a:extLst>
          </p:cNvPr>
          <p:cNvSpPr txBox="1"/>
          <p:nvPr/>
        </p:nvSpPr>
        <p:spPr>
          <a:xfrm>
            <a:off x="4249340" y="2343150"/>
            <a:ext cx="2872581" cy="707886"/>
          </a:xfrm>
          <a:prstGeom prst="rect">
            <a:avLst/>
          </a:prstGeom>
          <a:noFill/>
        </p:spPr>
        <p:txBody>
          <a:bodyPr wrap="none" rtlCol="0">
            <a:spAutoFit/>
          </a:bodyPr>
          <a:lstStyle/>
          <a:p>
            <a:pPr algn="l"/>
            <a:r>
              <a:rPr lang="en-US" dirty="0"/>
              <a:t>Tyler </a:t>
            </a:r>
            <a:r>
              <a:rPr lang="en-US" dirty="0" err="1"/>
              <a:t>Lussi</a:t>
            </a:r>
            <a:endParaRPr lang="en-US" dirty="0"/>
          </a:p>
        </p:txBody>
      </p:sp>
    </p:spTree>
    <p:extLst>
      <p:ext uri="{BB962C8B-B14F-4D97-AF65-F5344CB8AC3E}">
        <p14:creationId xmlns:p14="http://schemas.microsoft.com/office/powerpoint/2010/main" val="29817438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On Jaelene Daniels’s Twitter page, there’s a single pinned tweet. It says, “If you live for people’s acceptance, you’ll die from their rejection.” “Unashamed,” she added below. The post is from 2016, a year before the soccer star made coast-to-coast headlines for refusing to wear an LGBT pride jersey. </a:t>
            </a:r>
          </a:p>
        </p:txBody>
      </p:sp>
    </p:spTree>
    <p:extLst>
      <p:ext uri="{BB962C8B-B14F-4D97-AF65-F5344CB8AC3E}">
        <p14:creationId xmlns:p14="http://schemas.microsoft.com/office/powerpoint/2010/main" val="32798094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It was a decision that cost Jaelene a spot on the U.S. Women’s National team — ending a longtime dream. “I just felt so convicted in my spirit that it wasn’t my job to wear this jersey,” she said. Five years later, that conviction hasn’t changed. </a:t>
            </a:r>
          </a:p>
        </p:txBody>
      </p:sp>
    </p:spTree>
    <p:extLst>
      <p:ext uri="{BB962C8B-B14F-4D97-AF65-F5344CB8AC3E}">
        <p14:creationId xmlns:p14="http://schemas.microsoft.com/office/powerpoint/2010/main" val="2574868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Intercession and warfare is a form of rest:</a:t>
            </a:r>
          </a:p>
          <a:p>
            <a:pPr marL="0" indent="0">
              <a:buNone/>
            </a:pPr>
            <a:r>
              <a:rPr lang="en-US" sz="4000" baseline="30000" dirty="0"/>
              <a:t>1 Peter 5:7  </a:t>
            </a:r>
            <a:r>
              <a:rPr lang="en-US" sz="4000" dirty="0"/>
              <a:t>Throw all your anxieties upon him, because he cares about you.</a:t>
            </a:r>
          </a:p>
        </p:txBody>
      </p:sp>
    </p:spTree>
    <p:extLst>
      <p:ext uri="{BB962C8B-B14F-4D97-AF65-F5344CB8AC3E}">
        <p14:creationId xmlns:p14="http://schemas.microsoft.com/office/powerpoint/2010/main" val="3272966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dirty="0"/>
              <a:t>Many tragic events for the people of Israel occurred on the Ninth of Av.</a:t>
            </a:r>
          </a:p>
          <a:p>
            <a:r>
              <a:rPr lang="en-US" sz="4000" dirty="0"/>
              <a:t>Both Holy Temples Were Destroyed</a:t>
            </a:r>
          </a:p>
          <a:p>
            <a:r>
              <a:rPr lang="en-US" sz="4000" dirty="0"/>
              <a:t>The Battle at </a:t>
            </a:r>
            <a:r>
              <a:rPr lang="en-US" sz="4000" dirty="0" err="1"/>
              <a:t>Betar</a:t>
            </a:r>
            <a:r>
              <a:rPr lang="en-US" sz="4000" dirty="0"/>
              <a:t> Was Lost</a:t>
            </a:r>
          </a:p>
          <a:p>
            <a:r>
              <a:rPr lang="en-US" sz="4000" dirty="0"/>
              <a:t>The Romans Plowed the second Temple</a:t>
            </a:r>
          </a:p>
          <a:p>
            <a:r>
              <a:rPr lang="en-US" sz="4000" dirty="0"/>
              <a:t>The Jews Were Expelled from England</a:t>
            </a:r>
          </a:p>
          <a:p>
            <a:r>
              <a:rPr lang="en-US" sz="4000" dirty="0"/>
              <a:t>The Jews Were Banished from Spain</a:t>
            </a:r>
          </a:p>
          <a:p>
            <a:r>
              <a:rPr lang="en-US" sz="4000" dirty="0"/>
              <a:t>Both World Wars Began</a:t>
            </a:r>
          </a:p>
        </p:txBody>
      </p:sp>
    </p:spTree>
    <p:extLst>
      <p:ext uri="{BB962C8B-B14F-4D97-AF65-F5344CB8AC3E}">
        <p14:creationId xmlns:p14="http://schemas.microsoft.com/office/powerpoint/2010/main" val="3927600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Our sages tell us that to rectify the world that had formed after the period of baseless hatred: </a:t>
            </a:r>
          </a:p>
          <a:p>
            <a:pPr marL="0" indent="0">
              <a:buNone/>
            </a:pPr>
            <a:r>
              <a:rPr lang="he-IL" sz="5100" b="1" dirty="0">
                <a:latin typeface="David" panose="020E0502060401010101" pitchFamily="34" charset="-79"/>
                <a:cs typeface="David" panose="020E0502060401010101" pitchFamily="34" charset="-79"/>
              </a:rPr>
              <a:t>שנאת חינם  </a:t>
            </a:r>
            <a:r>
              <a:rPr lang="he-IL" sz="4000" dirty="0"/>
              <a:t>- </a:t>
            </a:r>
            <a:r>
              <a:rPr lang="en-US" sz="4000" dirty="0"/>
              <a:t>  </a:t>
            </a:r>
            <a:r>
              <a:rPr lang="en-US" sz="4000" i="1" dirty="0" err="1"/>
              <a:t>sin’at</a:t>
            </a:r>
            <a:r>
              <a:rPr lang="en-US" sz="4000" i="1" dirty="0"/>
              <a:t> </a:t>
            </a:r>
            <a:r>
              <a:rPr lang="en-US" sz="4000" i="1" dirty="0" err="1"/>
              <a:t>khinam</a:t>
            </a:r>
            <a:endParaRPr lang="en-US" sz="4000" i="1" dirty="0"/>
          </a:p>
          <a:p>
            <a:pPr marL="0" indent="0">
              <a:buNone/>
            </a:pPr>
            <a:r>
              <a:rPr lang="en-US" sz="4000" dirty="0"/>
              <a:t>We have to get to a level of baseless love:</a:t>
            </a:r>
          </a:p>
          <a:p>
            <a:pPr marL="0" indent="0">
              <a:buNone/>
            </a:pPr>
            <a:r>
              <a:rPr lang="he-IL" sz="5100" b="1" dirty="0">
                <a:latin typeface="David" panose="020E0502060401010101" pitchFamily="34" charset="-79"/>
                <a:cs typeface="David" panose="020E0502060401010101" pitchFamily="34" charset="-79"/>
              </a:rPr>
              <a:t>אהבת חינם </a:t>
            </a:r>
            <a:r>
              <a:rPr lang="he-IL" sz="4000" dirty="0"/>
              <a:t>– </a:t>
            </a:r>
            <a:r>
              <a:rPr lang="en-US" sz="4000" dirty="0"/>
              <a:t>  </a:t>
            </a:r>
            <a:r>
              <a:rPr lang="en-US" sz="4000" i="1" dirty="0" err="1"/>
              <a:t>ahavat</a:t>
            </a:r>
            <a:r>
              <a:rPr lang="en-US" sz="4000" i="1" dirty="0"/>
              <a:t> </a:t>
            </a:r>
            <a:r>
              <a:rPr lang="en-US" sz="4000" i="1" dirty="0" err="1"/>
              <a:t>khinam</a:t>
            </a:r>
            <a:endParaRPr lang="en-US" sz="4000" i="1" dirty="0"/>
          </a:p>
          <a:p>
            <a:pPr marL="0" indent="0">
              <a:buNone/>
            </a:pPr>
            <a:r>
              <a:rPr lang="en-US" sz="4000" dirty="0"/>
              <a:t>The Baseless Love</a:t>
            </a:r>
          </a:p>
        </p:txBody>
      </p:sp>
    </p:spTree>
    <p:extLst>
      <p:ext uri="{BB962C8B-B14F-4D97-AF65-F5344CB8AC3E}">
        <p14:creationId xmlns:p14="http://schemas.microsoft.com/office/powerpoint/2010/main" val="37456035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0717F7DB-7C3C-436D-0843-F026AF1B5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6633"/>
            <a:ext cx="8209128" cy="5143500"/>
          </a:xfrm>
          <a:prstGeom prst="rect">
            <a:avLst/>
          </a:prstGeom>
        </p:spPr>
      </p:pic>
      <p:sp>
        <p:nvSpPr>
          <p:cNvPr id="5" name="TextBox 4">
            <a:extLst>
              <a:ext uri="{FF2B5EF4-FFF2-40B4-BE49-F238E27FC236}">
                <a16:creationId xmlns:a16="http://schemas.microsoft.com/office/drawing/2014/main" id="{3CE6B878-9358-0552-44D0-D53196586F13}"/>
              </a:ext>
            </a:extLst>
          </p:cNvPr>
          <p:cNvSpPr txBox="1"/>
          <p:nvPr/>
        </p:nvSpPr>
        <p:spPr>
          <a:xfrm>
            <a:off x="732425" y="49566"/>
            <a:ext cx="7933903"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Our campsite, Clear Lake, Iowa</a:t>
            </a:r>
          </a:p>
        </p:txBody>
      </p:sp>
      <p:pic>
        <p:nvPicPr>
          <p:cNvPr id="1026" name="Picture 2">
            <a:extLst>
              <a:ext uri="{FF2B5EF4-FFF2-40B4-BE49-F238E27FC236}">
                <a16:creationId xmlns:a16="http://schemas.microsoft.com/office/drawing/2014/main" id="{B9E0C279-7488-B819-4782-7766F358B8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66B47C3-1D9D-8DEF-071F-CE19380941B2}"/>
              </a:ext>
            </a:extLst>
          </p:cNvPr>
          <p:cNvSpPr txBox="1"/>
          <p:nvPr/>
        </p:nvSpPr>
        <p:spPr>
          <a:xfrm>
            <a:off x="3598426" y="3659081"/>
            <a:ext cx="5075300" cy="1077218"/>
          </a:xfrm>
          <a:prstGeom prst="rect">
            <a:avLst/>
          </a:prstGeom>
          <a:noFill/>
        </p:spPr>
        <p:txBody>
          <a:bodyPr wrap="none" rtlCol="0">
            <a:spAutoFit/>
          </a:bodyPr>
          <a:lstStyle/>
          <a:p>
            <a:pPr algn="l"/>
            <a:r>
              <a:rPr lang="en-US" sz="3200" dirty="0">
                <a:solidFill>
                  <a:schemeClr val="tx1"/>
                </a:solidFill>
                <a:effectLst>
                  <a:outerShdw blurRad="38100" dist="38100" dir="2700000" algn="tl">
                    <a:srgbClr val="000000">
                      <a:alpha val="43137"/>
                    </a:srgbClr>
                  </a:outerShdw>
                </a:effectLst>
              </a:rPr>
              <a:t>Repentance and trust </a:t>
            </a:r>
            <a:r>
              <a:rPr lang="en-US" sz="3200" dirty="0">
                <a:solidFill>
                  <a:schemeClr val="tx1"/>
                </a:solidFill>
                <a:effectLst>
                  <a:outerShdw blurRad="38100" dist="38100" dir="2700000" algn="tl">
                    <a:srgbClr val="000000">
                      <a:alpha val="43137"/>
                    </a:srgbClr>
                  </a:outerShdw>
                </a:effectLst>
                <a:sym typeface="Wingdings" panose="05000000000000000000" pitchFamily="2" charset="2"/>
              </a:rPr>
              <a:t> </a:t>
            </a:r>
          </a:p>
          <a:p>
            <a:pPr algn="l"/>
            <a:r>
              <a:rPr lang="en-US" sz="3200" dirty="0">
                <a:solidFill>
                  <a:schemeClr val="tx1"/>
                </a:solidFill>
                <a:effectLst>
                  <a:outerShdw blurRad="38100" dist="38100" dir="2700000" algn="tl">
                    <a:srgbClr val="000000">
                      <a:alpha val="43137"/>
                    </a:srgbClr>
                  </a:outerShdw>
                </a:effectLst>
                <a:sym typeface="Wingdings" panose="05000000000000000000" pitchFamily="2" charset="2"/>
              </a:rPr>
              <a:t>deep rest in Yeshua</a:t>
            </a:r>
            <a:r>
              <a:rPr lang="en-US" sz="3200" dirty="0">
                <a:solidFill>
                  <a:schemeClr val="tx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8015423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2900528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6BBDFF2E-D9F0-4985-BC2F-0974938295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57150"/>
            <a:ext cx="5105400" cy="5105400"/>
          </a:xfrm>
          <a:prstGeom prst="rect">
            <a:avLst/>
          </a:prstGeom>
        </p:spPr>
      </p:pic>
    </p:spTree>
    <p:extLst>
      <p:ext uri="{BB962C8B-B14F-4D97-AF65-F5344CB8AC3E}">
        <p14:creationId xmlns:p14="http://schemas.microsoft.com/office/powerpoint/2010/main" val="1754719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0717F7DB-7C3C-436D-0843-F026AF1B5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6633"/>
            <a:ext cx="8209128" cy="5143500"/>
          </a:xfrm>
          <a:prstGeom prst="rect">
            <a:avLst/>
          </a:prstGeom>
        </p:spPr>
      </p:pic>
      <p:sp>
        <p:nvSpPr>
          <p:cNvPr id="5" name="TextBox 4">
            <a:extLst>
              <a:ext uri="{FF2B5EF4-FFF2-40B4-BE49-F238E27FC236}">
                <a16:creationId xmlns:a16="http://schemas.microsoft.com/office/drawing/2014/main" id="{3CE6B878-9358-0552-44D0-D53196586F13}"/>
              </a:ext>
            </a:extLst>
          </p:cNvPr>
          <p:cNvSpPr txBox="1"/>
          <p:nvPr/>
        </p:nvSpPr>
        <p:spPr>
          <a:xfrm>
            <a:off x="732425" y="49566"/>
            <a:ext cx="7933903"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Our campsite, Clear Lake, Iowa</a:t>
            </a:r>
          </a:p>
        </p:txBody>
      </p:sp>
    </p:spTree>
    <p:extLst>
      <p:ext uri="{BB962C8B-B14F-4D97-AF65-F5344CB8AC3E}">
        <p14:creationId xmlns:p14="http://schemas.microsoft.com/office/powerpoint/2010/main" val="2904125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a:extLst>
              <a:ext uri="{FF2B5EF4-FFF2-40B4-BE49-F238E27FC236}">
                <a16:creationId xmlns:a16="http://schemas.microsoft.com/office/drawing/2014/main" id="{C9B350B9-5A9E-5DF1-6EB9-686ABE8FF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33"/>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638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r" rtl="1">
              <a:buNone/>
            </a:pPr>
            <a:r>
              <a:rPr lang="he-IL" sz="4800" b="1" i="0" dirty="0">
                <a:effectLst/>
                <a:latin typeface="David" panose="020E0502060401010101" pitchFamily="34" charset="-79"/>
                <a:cs typeface="David" panose="020E0502060401010101" pitchFamily="34" charset="-79"/>
              </a:rPr>
              <a:t>מְנוּחָה</a:t>
            </a:r>
            <a:r>
              <a:rPr lang="en-US" sz="4400" b="1" i="0" dirty="0">
                <a:effectLst/>
                <a:latin typeface="David" panose="020E0502060401010101" pitchFamily="34" charset="-79"/>
                <a:cs typeface="David" panose="020E0502060401010101" pitchFamily="34" charset="-79"/>
              </a:rPr>
              <a:t>  </a:t>
            </a:r>
            <a:r>
              <a:rPr lang="en-US" sz="4000" i="1" dirty="0" err="1"/>
              <a:t>M’nu</a:t>
            </a:r>
            <a:r>
              <a:rPr lang="en-US" sz="4000" i="1" u="sng" dirty="0" err="1"/>
              <a:t>kha</a:t>
            </a:r>
            <a:r>
              <a:rPr lang="en-US" sz="4400" b="1" i="0" dirty="0">
                <a:effectLst/>
                <a:latin typeface="David" panose="020E0502060401010101" pitchFamily="34" charset="-79"/>
                <a:cs typeface="David" panose="020E0502060401010101" pitchFamily="34" charset="-79"/>
              </a:rPr>
              <a:t> </a:t>
            </a:r>
            <a:endParaRPr lang="en-US" sz="5400" b="1" dirty="0">
              <a:latin typeface="David" panose="020E0502060401010101" pitchFamily="34" charset="-79"/>
              <a:cs typeface="David" panose="020E0502060401010101" pitchFamily="34" charset="-79"/>
            </a:endParaRPr>
          </a:p>
          <a:p>
            <a:r>
              <a:rPr lang="en-US" sz="4000" dirty="0"/>
              <a:t>rest, respite; quiet, calm, serenity, resting place, repose, peace, ease, tranquility</a:t>
            </a:r>
          </a:p>
          <a:p>
            <a:r>
              <a:rPr lang="en-US" sz="4000" dirty="0"/>
              <a:t>65x in Hebrew scriptures</a:t>
            </a:r>
          </a:p>
          <a:p>
            <a:pPr marL="0" indent="0">
              <a:buNone/>
            </a:pPr>
            <a:endParaRPr lang="he-IL" sz="4000" dirty="0"/>
          </a:p>
        </p:txBody>
      </p:sp>
    </p:spTree>
    <p:extLst>
      <p:ext uri="{BB962C8B-B14F-4D97-AF65-F5344CB8AC3E}">
        <p14:creationId xmlns:p14="http://schemas.microsoft.com/office/powerpoint/2010/main" val="996434746"/>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180789</TotalTime>
  <Words>2593</Words>
  <Application>Microsoft Office PowerPoint</Application>
  <PresentationFormat>On-screen Show (16:9)</PresentationFormat>
  <Paragraphs>342</Paragraphs>
  <Slides>59</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Arial Rounded MT Bold</vt:lpstr>
      <vt:lpstr>Calibri</vt:lpstr>
      <vt:lpstr>David</vt:lpstr>
      <vt:lpstr>DDG_ProximaNova</vt:lpstr>
      <vt:lpstr>Oxygen</vt:lpstr>
      <vt:lpstr>Trebuchet MS</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4618</cp:revision>
  <dcterms:created xsi:type="dcterms:W3CDTF">2006-04-21T19:34:43Z</dcterms:created>
  <dcterms:modified xsi:type="dcterms:W3CDTF">2022-08-06T13:54:51Z</dcterms:modified>
</cp:coreProperties>
</file>