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36" r:id="rId2"/>
    <p:sldMasterId id="2147483848" r:id="rId3"/>
  </p:sldMasterIdLst>
  <p:notesMasterIdLst>
    <p:notesMasterId r:id="rId99"/>
  </p:notesMasterIdLst>
  <p:handoutMasterIdLst>
    <p:handoutMasterId r:id="rId100"/>
  </p:handoutMasterIdLst>
  <p:sldIdLst>
    <p:sldId id="2045" r:id="rId4"/>
    <p:sldId id="64182" r:id="rId5"/>
    <p:sldId id="64181" r:id="rId6"/>
    <p:sldId id="64344" r:id="rId7"/>
    <p:sldId id="64248" r:id="rId8"/>
    <p:sldId id="64241" r:id="rId9"/>
    <p:sldId id="64281" r:id="rId10"/>
    <p:sldId id="64314" r:id="rId11"/>
    <p:sldId id="64337" r:id="rId12"/>
    <p:sldId id="64354" r:id="rId13"/>
    <p:sldId id="64359" r:id="rId14"/>
    <p:sldId id="64315" r:id="rId15"/>
    <p:sldId id="64316" r:id="rId16"/>
    <p:sldId id="64283" r:id="rId17"/>
    <p:sldId id="64284" r:id="rId18"/>
    <p:sldId id="64319" r:id="rId19"/>
    <p:sldId id="64291" r:id="rId20"/>
    <p:sldId id="64294" r:id="rId21"/>
    <p:sldId id="64289" r:id="rId22"/>
    <p:sldId id="64317" r:id="rId23"/>
    <p:sldId id="64318" r:id="rId24"/>
    <p:sldId id="64288" r:id="rId25"/>
    <p:sldId id="64292" r:id="rId26"/>
    <p:sldId id="64321" r:id="rId27"/>
    <p:sldId id="64322" r:id="rId28"/>
    <p:sldId id="64290" r:id="rId29"/>
    <p:sldId id="64360" r:id="rId30"/>
    <p:sldId id="64361" r:id="rId31"/>
    <p:sldId id="64295" r:id="rId32"/>
    <p:sldId id="64299" r:id="rId33"/>
    <p:sldId id="64296" r:id="rId34"/>
    <p:sldId id="64293" r:id="rId35"/>
    <p:sldId id="64300" r:id="rId36"/>
    <p:sldId id="64320" r:id="rId37"/>
    <p:sldId id="64345" r:id="rId38"/>
    <p:sldId id="64297" r:id="rId39"/>
    <p:sldId id="64346" r:id="rId40"/>
    <p:sldId id="64303" r:id="rId41"/>
    <p:sldId id="257" r:id="rId42"/>
    <p:sldId id="258" r:id="rId43"/>
    <p:sldId id="259" r:id="rId44"/>
    <p:sldId id="64306" r:id="rId45"/>
    <p:sldId id="64305" r:id="rId46"/>
    <p:sldId id="64307" r:id="rId47"/>
    <p:sldId id="260" r:id="rId48"/>
    <p:sldId id="64304" r:id="rId49"/>
    <p:sldId id="64302" r:id="rId50"/>
    <p:sldId id="64309" r:id="rId51"/>
    <p:sldId id="64347" r:id="rId52"/>
    <p:sldId id="64308" r:id="rId53"/>
    <p:sldId id="64310" r:id="rId54"/>
    <p:sldId id="633" r:id="rId55"/>
    <p:sldId id="64348" r:id="rId56"/>
    <p:sldId id="64323" r:id="rId57"/>
    <p:sldId id="634" r:id="rId58"/>
    <p:sldId id="635" r:id="rId59"/>
    <p:sldId id="636" r:id="rId60"/>
    <p:sldId id="640" r:id="rId61"/>
    <p:sldId id="64349" r:id="rId62"/>
    <p:sldId id="64350" r:id="rId63"/>
    <p:sldId id="64324" r:id="rId64"/>
    <p:sldId id="64311" r:id="rId65"/>
    <p:sldId id="64362" r:id="rId66"/>
    <p:sldId id="64363" r:id="rId67"/>
    <p:sldId id="64312" r:id="rId68"/>
    <p:sldId id="64325" r:id="rId69"/>
    <p:sldId id="64313" r:id="rId70"/>
    <p:sldId id="64326" r:id="rId71"/>
    <p:sldId id="64351" r:id="rId72"/>
    <p:sldId id="64352" r:id="rId73"/>
    <p:sldId id="64327" r:id="rId74"/>
    <p:sldId id="64282" r:id="rId75"/>
    <p:sldId id="64328" r:id="rId76"/>
    <p:sldId id="64329" r:id="rId77"/>
    <p:sldId id="64330" r:id="rId78"/>
    <p:sldId id="64333" r:id="rId79"/>
    <p:sldId id="64334" r:id="rId80"/>
    <p:sldId id="64331" r:id="rId81"/>
    <p:sldId id="64358" r:id="rId82"/>
    <p:sldId id="62809" r:id="rId83"/>
    <p:sldId id="64340" r:id="rId84"/>
    <p:sldId id="64339" r:id="rId85"/>
    <p:sldId id="62810" r:id="rId86"/>
    <p:sldId id="64335" r:id="rId87"/>
    <p:sldId id="64338" r:id="rId88"/>
    <p:sldId id="64336" r:id="rId89"/>
    <p:sldId id="64353" r:id="rId90"/>
    <p:sldId id="64342" r:id="rId91"/>
    <p:sldId id="64341" r:id="rId92"/>
    <p:sldId id="64343" r:id="rId93"/>
    <p:sldId id="64356" r:id="rId94"/>
    <p:sldId id="64357" r:id="rId95"/>
    <p:sldId id="64367" r:id="rId96"/>
    <p:sldId id="64366" r:id="rId97"/>
    <p:sldId id="64364" r:id="rId98"/>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333333"/>
    <a:srgbClr val="996633"/>
    <a:srgbClr val="9A6766"/>
    <a:srgbClr val="FFFF99"/>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86118" autoAdjust="0"/>
  </p:normalViewPr>
  <p:slideViewPr>
    <p:cSldViewPr>
      <p:cViewPr varScale="1">
        <p:scale>
          <a:sx n="105" d="100"/>
          <a:sy n="105" d="100"/>
        </p:scale>
        <p:origin x="120" y="39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5396"/>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presProps" Target="pres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Slikhot 5782</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Sept. 17, 2022</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Slikhot 5782</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Sept. 17, 2022</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n.wikipedia.org/wiki/Selichot"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israelnationalnews.com/news/342366"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israelnationalnews.com/news/342366"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8" Type="http://schemas.openxmlformats.org/officeDocument/2006/relationships/hyperlink" Target="http://en.wikipedia.org/wiki/DNA" TargetMode="External"/><Relationship Id="rId3" Type="http://schemas.openxmlformats.org/officeDocument/2006/relationships/hyperlink" Target="http://en.wikipedia.org/wiki/Biology" TargetMode="External"/><Relationship Id="rId7" Type="http://schemas.openxmlformats.org/officeDocument/2006/relationships/hyperlink" Target="http://en.wikipedia.org/wiki/Gene_expression" TargetMode="External"/><Relationship Id="rId2" Type="http://schemas.openxmlformats.org/officeDocument/2006/relationships/slide" Target="../slides/slide58.xml"/><Relationship Id="rId1" Type="http://schemas.openxmlformats.org/officeDocument/2006/relationships/notesMaster" Target="../notesMasters/notesMaster1.xml"/><Relationship Id="rId6" Type="http://schemas.openxmlformats.org/officeDocument/2006/relationships/hyperlink" Target="http://en.wikipedia.org/wiki/Phenotype" TargetMode="External"/><Relationship Id="rId5" Type="http://schemas.openxmlformats.org/officeDocument/2006/relationships/hyperlink" Target="http://en.wikipedia.org/wiki/Heredity" TargetMode="External"/><Relationship Id="rId10" Type="http://schemas.openxmlformats.org/officeDocument/2006/relationships/hyperlink" Target="http://en.wikipedia.org/wiki/Mitosis" TargetMode="External"/><Relationship Id="rId4" Type="http://schemas.openxmlformats.org/officeDocument/2006/relationships/hyperlink" Target="http://en.wikipedia.org/wiki/Genetics" TargetMode="External"/><Relationship Id="rId9" Type="http://schemas.openxmlformats.org/officeDocument/2006/relationships/hyperlink" Target="http://en.wikipedia.org/wiki/Cell_%28biology%29" TargetMode="Externa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Slikhot 5782</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17,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You may notice that I’m slowing down in my rate of speech.  This is because we may be getting language translation equipment for simultaneous translation.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737559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1291942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 are a Bible people.   That’s our source!</a:t>
            </a:r>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3743725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Blasts, not necessarily shofar.  Shout, cry out!  Great noise.</a:t>
            </a:r>
          </a:p>
          <a:p>
            <a:endParaRPr lang="en-US" dirty="0"/>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4134600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Cry out remembering…what? with a blast, a shout?</a:t>
            </a:r>
          </a:p>
          <a:p>
            <a:r>
              <a:rPr lang="en-US" dirty="0"/>
              <a:t>Shout of judgement</a:t>
            </a:r>
          </a:p>
          <a:p>
            <a:r>
              <a:rPr lang="en-US" dirty="0"/>
              <a:t>Remembering our sins before G-d!</a:t>
            </a:r>
          </a:p>
          <a:p>
            <a:endParaRPr lang="en-US" dirty="0"/>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2835254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https://www.tallahassee.com/story/life/faith/2017/09/15/reconnecting-god-hebrew-words-high-holy-days/670378001/</a:t>
            </a:r>
          </a:p>
          <a:p>
            <a:r>
              <a:rPr lang="en-US" dirty="0"/>
              <a:t>Scripturally reasonable conclusion from “Remember with a great sound.”</a:t>
            </a:r>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2215151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But I’ve already repented and received Messiah.   Enough!   No…not even enough for your own purification.</a:t>
            </a:r>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716774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https://www.israelnationalnews.com/news/342366</a:t>
            </a:r>
          </a:p>
          <a:p>
            <a:r>
              <a:rPr lang="en-US" dirty="0"/>
              <a:t>I pray that all of you, Jews, and people of the Nations, can identify in with this.   Mercy on G-d’s people Israel, the Jewish people, AND America!!</a:t>
            </a:r>
          </a:p>
          <a:p>
            <a:r>
              <a:rPr lang="en-US" dirty="0"/>
              <a:t>Daniel prayed a repentance prayer for his nation.  </a:t>
            </a:r>
          </a:p>
          <a:p>
            <a:endParaRPr lang="en-US" dirty="0"/>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120701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hlinkClick r:id="rId3"/>
              </a:rPr>
              <a:t>https://en.wikipedia.org/wiki/Selichot</a:t>
            </a:r>
            <a:endParaRPr lang="en-US" sz="1050" dirty="0"/>
          </a:p>
          <a:p>
            <a:r>
              <a:rPr lang="en-US" dirty="0"/>
              <a:t>So, tonight.</a:t>
            </a:r>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1232520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hlinkClick r:id="rId3"/>
              </a:rPr>
              <a:t>https://www.israelnationalnews.com/news/342366</a:t>
            </a:r>
            <a:r>
              <a:rPr lang="en-US" sz="1050" dirty="0"/>
              <a:t> </a:t>
            </a:r>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3458093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At MetLife Stadium</a:t>
            </a:r>
          </a:p>
          <a:p>
            <a:endParaRPr lang="en-US" dirty="0"/>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838897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451018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hlinkClick r:id="rId3"/>
              </a:rPr>
              <a:t>https://www.israelnationalnews.com/news/342366</a:t>
            </a:r>
            <a:endParaRPr lang="en-US" sz="1050" dirty="0"/>
          </a:p>
          <a:p>
            <a:r>
              <a:rPr lang="en-US" dirty="0"/>
              <a:t>Urge us to fast from RH to YK!   Extra prayer?</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Slikhot 5782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17, 2022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406759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Slikhot 5782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17, 2022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72518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Are believers scorned and mocked in the culture.  Israel in the UN, believers on TV.  </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Slikhot 5782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17, 2022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238163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3620567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1908396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https://www.messianicjewish.net/pages/rabbi-russell-Resnik</a:t>
            </a:r>
          </a:p>
          <a:p>
            <a:r>
              <a:rPr lang="en-US" dirty="0"/>
              <a:t>Later, he was drawn into the Messianic Jewish movement and founded Adat Yeshua, a Messianic congregation in Albuquerque, NM, which he led for nearly 20 years.  Later president of the UMJC.</a:t>
            </a:r>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3547745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19720630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1009611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a:effectLst/>
              </a:rPr>
              <a:t>That is why I start with jokes, to warm you up for the affliction, telling you your sins.</a:t>
            </a:r>
          </a:p>
          <a:p>
            <a:r>
              <a:rPr lang="en-US" b="0" i="0" dirty="0">
                <a:effectLst/>
              </a:rPr>
              <a:t>Rabbi Russ Resnik</a:t>
            </a:r>
          </a:p>
          <a:p>
            <a:r>
              <a:rPr lang="en-US" sz="1050" dirty="0"/>
              <a:t>https://www.umjc.org/commentary/2022/9/14/its-time-for-a-spiritual-u-turn?utm_source=UMJC+News&amp;utm_campaign=b88721f923-EMAIL_CAMPAIGN_2020_12_10_08_42_COPY_01&amp;utm_medium=email&amp;utm_term=0_cd802052fa-b88721f923-203688328</a:t>
            </a:r>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3941968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NYC, for all its corruption, yet</a:t>
            </a:r>
          </a:p>
          <a:p>
            <a:pPr marL="57150" indent="-57150">
              <a:buFont typeface="Arial" panose="020B0604020202020204" pitchFamily="34" charset="0"/>
              <a:buChar char="•"/>
            </a:pPr>
            <a:r>
              <a:rPr lang="en-US" dirty="0"/>
              <a:t>29</a:t>
            </a:r>
            <a:r>
              <a:rPr lang="en-US" baseline="30000" dirty="0"/>
              <a:t>th</a:t>
            </a:r>
            <a:r>
              <a:rPr lang="en-US" dirty="0"/>
              <a:t> St., my father’s business</a:t>
            </a:r>
          </a:p>
          <a:p>
            <a:pPr marL="57150" indent="-57150">
              <a:buFont typeface="Arial" panose="020B0604020202020204" pitchFamily="34" charset="0"/>
              <a:buChar char="•"/>
            </a:pPr>
            <a:r>
              <a:rPr lang="en-US" dirty="0"/>
              <a:t>Jamaica: my elementary years</a:t>
            </a:r>
          </a:p>
          <a:p>
            <a:pPr marL="57150" indent="-57150">
              <a:buFont typeface="Arial" panose="020B0604020202020204" pitchFamily="34" charset="0"/>
              <a:buChar char="•"/>
            </a:pPr>
            <a:r>
              <a:rPr lang="en-US" dirty="0"/>
              <a:t>Flushing Meadows Park, World’s Fair, UN vote 1947</a:t>
            </a:r>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16733260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Such as today, Isaiah 60</a:t>
            </a:r>
          </a:p>
          <a:p>
            <a:r>
              <a:rPr lang="en-US" dirty="0"/>
              <a:t>Rabbi Russ Resnik</a:t>
            </a:r>
          </a:p>
          <a:p>
            <a:r>
              <a:rPr lang="en-US" sz="1050" dirty="0"/>
              <a:t>https://www.umjc.org/commentary/2022/9/14/its-time-for-a-spiritual-u-turn?utm_source=UMJC+News&amp;utm_campaign=b88721f923-EMAIL_CAMPAIGN_2020_12_10_08_42_COPY_01&amp;utm_medium=email&amp;utm_term=0_cd802052fa-b88721f923-203688328</a:t>
            </a:r>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35461911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Israel about to perish, as are we, our culture in judgement.   </a:t>
            </a:r>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6702394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14012889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29563445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15755241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34293105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23556085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37030634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36068594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11355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At MetLife Stadium</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https://twitter.com/i/status/1569008604467929090</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2000" dirty="0"/>
          </a:p>
          <a:p>
            <a:endParaRPr lang="en-US" dirty="0"/>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6929120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42047744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32190100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10365459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25451169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17959625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12953077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35871521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14407942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191000"/>
            <a:ext cx="6172200" cy="4648200"/>
          </a:xfrm>
        </p:spPr>
        <p:txBody>
          <a:bodyPr/>
          <a:lstStyle/>
          <a:p>
            <a:pPr marL="173038" marR="0" lvl="0" indent="-173038"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0" i="0" dirty="0">
                <a:effectLst/>
              </a:rPr>
              <a:t>Forgiving offenses (</a:t>
            </a:r>
            <a:r>
              <a:rPr lang="en-US" b="0" i="1" dirty="0" err="1">
                <a:effectLst/>
              </a:rPr>
              <a:t>nosei</a:t>
            </a:r>
            <a:r>
              <a:rPr lang="en-US" b="0" i="1" dirty="0">
                <a:effectLst/>
              </a:rPr>
              <a:t> </a:t>
            </a:r>
            <a:r>
              <a:rPr lang="en-US" b="0" i="1" dirty="0" err="1">
                <a:effectLst/>
              </a:rPr>
              <a:t>avon</a:t>
            </a:r>
            <a:r>
              <a:rPr lang="en-US" b="0" i="0" dirty="0">
                <a:effectLst/>
              </a:rPr>
              <a:t>) </a:t>
            </a:r>
            <a:r>
              <a:rPr lang="en-US" b="0" i="1" dirty="0">
                <a:effectLst/>
              </a:rPr>
              <a:t>Avon</a:t>
            </a:r>
            <a:r>
              <a:rPr lang="en-US" b="0" i="0" dirty="0">
                <a:effectLst/>
              </a:rPr>
              <a:t> refers to intentional sin, which God forgives if the sinner turns back to him.</a:t>
            </a:r>
          </a:p>
          <a:p>
            <a:pPr marL="173038" marR="0" lvl="0" indent="-173038"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Crimes (</a:t>
            </a:r>
            <a:r>
              <a:rPr lang="en-US" dirty="0" err="1"/>
              <a:t>pesha</a:t>
            </a:r>
            <a:r>
              <a:rPr lang="en-US" dirty="0"/>
              <a:t>)—</a:t>
            </a:r>
            <a:r>
              <a:rPr lang="en-US" dirty="0" err="1"/>
              <a:t>Pesha</a:t>
            </a:r>
            <a:r>
              <a:rPr lang="en-US" dirty="0"/>
              <a:t> is sin with malicious intent, rebellion against God. God allows teshuva, turning back, leading to forgiveness even for this. </a:t>
            </a:r>
          </a:p>
          <a:p>
            <a:pPr marL="173038" marR="0" lvl="0" indent="-173038"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And sins (</a:t>
            </a:r>
            <a:r>
              <a:rPr lang="en-US" dirty="0" err="1"/>
              <a:t>v’hata’ah</a:t>
            </a:r>
            <a:r>
              <a:rPr lang="en-US" dirty="0"/>
              <a:t>)—And God forgives sins committed out of carelessness, thoughtlessness, or apathy.</a:t>
            </a:r>
          </a:p>
          <a:p>
            <a:endParaRPr lang="en-US" dirty="0"/>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37745397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https://www.umjc.org/commentary/2022/9/14/its-time-for-a-spiritual-u-turn?utm_source=UMJC+News&amp;utm_campaign=b88721f923-EMAIL_CAMPAIGN_2020_12_10_08_42_COPY_01&amp;utm_medium=email&amp;utm_term=0_cd802052fa-b88721f923-203688328</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Slikhot 5782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17, 2022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597469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3 aspects to this event: dessert, Havdalah, program</a:t>
            </a:r>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39842811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341812"/>
          </a:xfrm>
        </p:spPr>
        <p:txBody>
          <a:bodyPr/>
          <a:lstStyle/>
          <a:p>
            <a:endParaRPr lang="en-US" dirty="0"/>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1436588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Epigenetics.  </a:t>
            </a:r>
          </a:p>
          <a:p>
            <a:endParaRPr lang="en-US" dirty="0"/>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21853144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A1EA733C-F268-23DD-C812-AE02899538FD}"/>
              </a:ext>
            </a:extLst>
          </p:cNvPr>
          <p:cNvSpPr>
            <a:spLocks noGrp="1" noChangeArrowheads="1"/>
          </p:cNvSpPr>
          <p:nvPr>
            <p:ph type="hdr"/>
          </p:nvPr>
        </p:nvSpPr>
        <p:spPr>
          <a:ln/>
        </p:spPr>
        <p:txBody>
          <a:bodyPr/>
          <a:lstStyle/>
          <a:p>
            <a:pPr marL="0" marR="0" lvl="0" indent="0" algn="l"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Slikhot 5782</a:t>
            </a:r>
          </a:p>
        </p:txBody>
      </p:sp>
      <p:sp>
        <p:nvSpPr>
          <p:cNvPr id="3" name="Rectangle 6">
            <a:extLst>
              <a:ext uri="{FF2B5EF4-FFF2-40B4-BE49-F238E27FC236}">
                <a16:creationId xmlns:a16="http://schemas.microsoft.com/office/drawing/2014/main" id="{68B22B85-CBE3-B4C9-64F2-4F135D88F05F}"/>
              </a:ext>
            </a:extLst>
          </p:cNvPr>
          <p:cNvSpPr>
            <a:spLocks noGrp="1" noChangeArrowheads="1"/>
          </p:cNvSpPr>
          <p:nvPr>
            <p:ph type="dt"/>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Sept. 17, 2022</a:t>
            </a:r>
          </a:p>
        </p:txBody>
      </p:sp>
      <p:sp>
        <p:nvSpPr>
          <p:cNvPr id="5" name="Rectangle 10">
            <a:extLst>
              <a:ext uri="{FF2B5EF4-FFF2-40B4-BE49-F238E27FC236}">
                <a16:creationId xmlns:a16="http://schemas.microsoft.com/office/drawing/2014/main" id="{72F3B15A-DB32-2BFB-8EAF-B42B90380F15}"/>
              </a:ext>
            </a:extLst>
          </p:cNvPr>
          <p:cNvSpPr>
            <a:spLocks noGrp="1" noChangeArrowheads="1"/>
          </p:cNvSpPr>
          <p:nvPr>
            <p:ph type="sldNum"/>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fld id="{7B64A85C-936A-4F23-B39E-B79A2F9F1E4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t>52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366018" name="Rectangle 2">
            <a:extLst>
              <a:ext uri="{FF2B5EF4-FFF2-40B4-BE49-F238E27FC236}">
                <a16:creationId xmlns:a16="http://schemas.microsoft.com/office/drawing/2014/main" id="{40E0C9A3-5F4E-CE42-DBC8-3FD1497F0D21}"/>
              </a:ext>
            </a:extLst>
          </p:cNvPr>
          <p:cNvSpPr>
            <a:spLocks noGrp="1" noRot="1" noChangeAspect="1" noChangeArrowheads="1" noTextEdit="1"/>
          </p:cNvSpPr>
          <p:nvPr>
            <p:ph type="sldImg"/>
          </p:nvPr>
        </p:nvSpPr>
        <p:spPr>
          <a:xfrm>
            <a:off x="342900" y="685800"/>
            <a:ext cx="6197600" cy="3486150"/>
          </a:xfrm>
          <a:ln/>
        </p:spPr>
      </p:sp>
      <p:sp>
        <p:nvSpPr>
          <p:cNvPr id="1366019" name="Rectangle 3">
            <a:extLst>
              <a:ext uri="{FF2B5EF4-FFF2-40B4-BE49-F238E27FC236}">
                <a16:creationId xmlns:a16="http://schemas.microsoft.com/office/drawing/2014/main" id="{8724436D-BA3B-8984-0CDA-F6B4462774C5}"/>
              </a:ext>
            </a:extLst>
          </p:cNvPr>
          <p:cNvSpPr>
            <a:spLocks noGrp="1" noChangeArrowheads="1"/>
          </p:cNvSpPr>
          <p:nvPr>
            <p:ph type="body" idx="1"/>
          </p:nvPr>
        </p:nvSpPr>
        <p:spPr>
          <a:xfrm>
            <a:off x="688975" y="4416425"/>
            <a:ext cx="5505450" cy="4183063"/>
          </a:xfrm>
        </p:spPr>
        <p:txBody>
          <a:bodyPr/>
          <a:lstStyle/>
          <a:p>
            <a:endParaRPr lang="en-US" altLang="en-US" sz="2000">
              <a:latin typeface="Arial Rounded MT Bold" panose="020F070403050403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A1EA733C-F268-23DD-C812-AE02899538FD}"/>
              </a:ext>
            </a:extLst>
          </p:cNvPr>
          <p:cNvSpPr>
            <a:spLocks noGrp="1" noChangeArrowheads="1"/>
          </p:cNvSpPr>
          <p:nvPr>
            <p:ph type="hdr"/>
          </p:nvPr>
        </p:nvSpPr>
        <p:spPr>
          <a:ln/>
        </p:spPr>
        <p:txBody>
          <a:bodyPr/>
          <a:lstStyle/>
          <a:p>
            <a:pPr marL="0" marR="0" lvl="0" indent="0" algn="l"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Slikhot 5782</a:t>
            </a:r>
          </a:p>
        </p:txBody>
      </p:sp>
      <p:sp>
        <p:nvSpPr>
          <p:cNvPr id="3" name="Rectangle 6">
            <a:extLst>
              <a:ext uri="{FF2B5EF4-FFF2-40B4-BE49-F238E27FC236}">
                <a16:creationId xmlns:a16="http://schemas.microsoft.com/office/drawing/2014/main" id="{68B22B85-CBE3-B4C9-64F2-4F135D88F05F}"/>
              </a:ext>
            </a:extLst>
          </p:cNvPr>
          <p:cNvSpPr>
            <a:spLocks noGrp="1" noChangeArrowheads="1"/>
          </p:cNvSpPr>
          <p:nvPr>
            <p:ph type="dt"/>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Sept. 17, 2022</a:t>
            </a:r>
          </a:p>
        </p:txBody>
      </p:sp>
      <p:sp>
        <p:nvSpPr>
          <p:cNvPr id="5" name="Rectangle 10">
            <a:extLst>
              <a:ext uri="{FF2B5EF4-FFF2-40B4-BE49-F238E27FC236}">
                <a16:creationId xmlns:a16="http://schemas.microsoft.com/office/drawing/2014/main" id="{72F3B15A-DB32-2BFB-8EAF-B42B90380F15}"/>
              </a:ext>
            </a:extLst>
          </p:cNvPr>
          <p:cNvSpPr>
            <a:spLocks noGrp="1" noChangeArrowheads="1"/>
          </p:cNvSpPr>
          <p:nvPr>
            <p:ph type="sldNum"/>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fld id="{7B64A85C-936A-4F23-B39E-B79A2F9F1E4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366018" name="Rectangle 2">
            <a:extLst>
              <a:ext uri="{FF2B5EF4-FFF2-40B4-BE49-F238E27FC236}">
                <a16:creationId xmlns:a16="http://schemas.microsoft.com/office/drawing/2014/main" id="{40E0C9A3-5F4E-CE42-DBC8-3FD1497F0D21}"/>
              </a:ext>
            </a:extLst>
          </p:cNvPr>
          <p:cNvSpPr>
            <a:spLocks noGrp="1" noRot="1" noChangeAspect="1" noChangeArrowheads="1" noTextEdit="1"/>
          </p:cNvSpPr>
          <p:nvPr>
            <p:ph type="sldImg"/>
          </p:nvPr>
        </p:nvSpPr>
        <p:spPr>
          <a:xfrm>
            <a:off x="342900" y="685800"/>
            <a:ext cx="6197600" cy="3486150"/>
          </a:xfrm>
          <a:ln/>
        </p:spPr>
      </p:sp>
      <p:sp>
        <p:nvSpPr>
          <p:cNvPr id="1366019" name="Rectangle 3">
            <a:extLst>
              <a:ext uri="{FF2B5EF4-FFF2-40B4-BE49-F238E27FC236}">
                <a16:creationId xmlns:a16="http://schemas.microsoft.com/office/drawing/2014/main" id="{8724436D-BA3B-8984-0CDA-F6B4462774C5}"/>
              </a:ext>
            </a:extLst>
          </p:cNvPr>
          <p:cNvSpPr>
            <a:spLocks noGrp="1" noChangeArrowheads="1"/>
          </p:cNvSpPr>
          <p:nvPr>
            <p:ph type="body" idx="1"/>
          </p:nvPr>
        </p:nvSpPr>
        <p:spPr>
          <a:xfrm>
            <a:off x="688975" y="4416425"/>
            <a:ext cx="5505450" cy="4183063"/>
          </a:xfrm>
        </p:spPr>
        <p:txBody>
          <a:bodyPr/>
          <a:lstStyle/>
          <a:p>
            <a:endParaRPr lang="en-US" altLang="en-US" sz="2000">
              <a:latin typeface="Arial Rounded MT Bold" panose="020F0704030504030204" pitchFamily="34" charset="0"/>
            </a:endParaRPr>
          </a:p>
        </p:txBody>
      </p:sp>
    </p:spTree>
    <p:extLst>
      <p:ext uri="{BB962C8B-B14F-4D97-AF65-F5344CB8AC3E}">
        <p14:creationId xmlns:p14="http://schemas.microsoft.com/office/powerpoint/2010/main" val="2488292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FDD093E1-F7BE-5DD5-236D-96B9C144B9EA}"/>
              </a:ext>
            </a:extLst>
          </p:cNvPr>
          <p:cNvSpPr>
            <a:spLocks noGrp="1" noChangeArrowheads="1"/>
          </p:cNvSpPr>
          <p:nvPr>
            <p:ph type="hdr"/>
          </p:nvPr>
        </p:nvSpPr>
        <p:spPr>
          <a:ln/>
        </p:spPr>
        <p:txBody>
          <a:bodyPr/>
          <a:lstStyle/>
          <a:p>
            <a:pPr marL="0" marR="0" lvl="0" indent="0" algn="l"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Slikhot 5782</a:t>
            </a:r>
          </a:p>
        </p:txBody>
      </p:sp>
      <p:sp>
        <p:nvSpPr>
          <p:cNvPr id="3" name="Rectangle 6">
            <a:extLst>
              <a:ext uri="{FF2B5EF4-FFF2-40B4-BE49-F238E27FC236}">
                <a16:creationId xmlns:a16="http://schemas.microsoft.com/office/drawing/2014/main" id="{1B35F1D8-CA67-8F4E-F2FC-789419C22F8A}"/>
              </a:ext>
            </a:extLst>
          </p:cNvPr>
          <p:cNvSpPr>
            <a:spLocks noGrp="1" noChangeArrowheads="1"/>
          </p:cNvSpPr>
          <p:nvPr>
            <p:ph type="dt"/>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Sept. 17, 2022</a:t>
            </a:r>
          </a:p>
        </p:txBody>
      </p:sp>
      <p:sp>
        <p:nvSpPr>
          <p:cNvPr id="5" name="Rectangle 10">
            <a:extLst>
              <a:ext uri="{FF2B5EF4-FFF2-40B4-BE49-F238E27FC236}">
                <a16:creationId xmlns:a16="http://schemas.microsoft.com/office/drawing/2014/main" id="{C1154FE8-E4CF-9A3A-365F-099958FD590B}"/>
              </a:ext>
            </a:extLst>
          </p:cNvPr>
          <p:cNvSpPr>
            <a:spLocks noGrp="1" noChangeArrowheads="1"/>
          </p:cNvSpPr>
          <p:nvPr>
            <p:ph type="sldNum"/>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fld id="{2B7ECF79-D576-4812-B2B5-C6AE52BC95F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t>54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370114" name="Rectangle 2">
            <a:extLst>
              <a:ext uri="{FF2B5EF4-FFF2-40B4-BE49-F238E27FC236}">
                <a16:creationId xmlns:a16="http://schemas.microsoft.com/office/drawing/2014/main" id="{78A7D992-076F-F207-BC95-E2ECCE2A6A5E}"/>
              </a:ext>
            </a:extLst>
          </p:cNvPr>
          <p:cNvSpPr>
            <a:spLocks noGrp="1" noRot="1" noChangeAspect="1" noChangeArrowheads="1" noTextEdit="1"/>
          </p:cNvSpPr>
          <p:nvPr>
            <p:ph type="sldImg"/>
          </p:nvPr>
        </p:nvSpPr>
        <p:spPr>
          <a:xfrm>
            <a:off x="216847" y="609600"/>
            <a:ext cx="6341756" cy="3568700"/>
          </a:xfrm>
          <a:ln/>
        </p:spPr>
      </p:sp>
      <p:sp>
        <p:nvSpPr>
          <p:cNvPr id="1370115" name="Rectangle 3">
            <a:extLst>
              <a:ext uri="{FF2B5EF4-FFF2-40B4-BE49-F238E27FC236}">
                <a16:creationId xmlns:a16="http://schemas.microsoft.com/office/drawing/2014/main" id="{47B19129-D916-74F6-0E0A-A18CC106531A}"/>
              </a:ext>
            </a:extLst>
          </p:cNvPr>
          <p:cNvSpPr>
            <a:spLocks noGrp="1" noChangeArrowheads="1"/>
          </p:cNvSpPr>
          <p:nvPr>
            <p:ph type="body" idx="1"/>
          </p:nvPr>
        </p:nvSpPr>
        <p:spPr>
          <a:xfrm>
            <a:off x="152400" y="4183063"/>
            <a:ext cx="6577013" cy="4957762"/>
          </a:xfrm>
        </p:spPr>
        <p:txBody>
          <a:bodyPr/>
          <a:lstStyle/>
          <a:p>
            <a:r>
              <a:rPr lang="en-US" altLang="en-US"/>
              <a:t>http://en.wikipedia.org/wiki/Behavioral_epigenetics</a:t>
            </a:r>
          </a:p>
        </p:txBody>
      </p:sp>
    </p:spTree>
    <p:extLst>
      <p:ext uri="{BB962C8B-B14F-4D97-AF65-F5344CB8AC3E}">
        <p14:creationId xmlns:p14="http://schemas.microsoft.com/office/powerpoint/2010/main" val="24122240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41D35AD6-C332-1BA5-FAF3-9C84E7510F43}"/>
              </a:ext>
            </a:extLst>
          </p:cNvPr>
          <p:cNvSpPr>
            <a:spLocks noGrp="1" noChangeArrowheads="1"/>
          </p:cNvSpPr>
          <p:nvPr>
            <p:ph type="hdr"/>
          </p:nvPr>
        </p:nvSpPr>
        <p:spPr>
          <a:ln/>
        </p:spPr>
        <p:txBody>
          <a:bodyPr/>
          <a:lstStyle/>
          <a:p>
            <a:pPr marL="0" marR="0" lvl="0" indent="0" algn="l"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Slikhot 5782</a:t>
            </a:r>
          </a:p>
        </p:txBody>
      </p:sp>
      <p:sp>
        <p:nvSpPr>
          <p:cNvPr id="3" name="Rectangle 6">
            <a:extLst>
              <a:ext uri="{FF2B5EF4-FFF2-40B4-BE49-F238E27FC236}">
                <a16:creationId xmlns:a16="http://schemas.microsoft.com/office/drawing/2014/main" id="{38C34614-B2DF-9085-6BAD-D48F4E21A054}"/>
              </a:ext>
            </a:extLst>
          </p:cNvPr>
          <p:cNvSpPr>
            <a:spLocks noGrp="1" noChangeArrowheads="1"/>
          </p:cNvSpPr>
          <p:nvPr>
            <p:ph type="dt"/>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Sept. 17, 2022</a:t>
            </a:r>
          </a:p>
        </p:txBody>
      </p:sp>
      <p:sp>
        <p:nvSpPr>
          <p:cNvPr id="5" name="Rectangle 10">
            <a:extLst>
              <a:ext uri="{FF2B5EF4-FFF2-40B4-BE49-F238E27FC236}">
                <a16:creationId xmlns:a16="http://schemas.microsoft.com/office/drawing/2014/main" id="{5EEE335A-3BC0-8999-EE39-57678069D122}"/>
              </a:ext>
            </a:extLst>
          </p:cNvPr>
          <p:cNvSpPr>
            <a:spLocks noGrp="1" noChangeArrowheads="1"/>
          </p:cNvSpPr>
          <p:nvPr>
            <p:ph type="sldNum"/>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fld id="{BB588DEB-2644-4317-823F-9CE08D19E0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368066" name="Rectangle 2">
            <a:extLst>
              <a:ext uri="{FF2B5EF4-FFF2-40B4-BE49-F238E27FC236}">
                <a16:creationId xmlns:a16="http://schemas.microsoft.com/office/drawing/2014/main" id="{191E5893-6697-A68D-CE68-D6C601D4D7DC}"/>
              </a:ext>
            </a:extLst>
          </p:cNvPr>
          <p:cNvSpPr>
            <a:spLocks noGrp="1" noRot="1" noChangeAspect="1" noChangeArrowheads="1" noTextEdit="1"/>
          </p:cNvSpPr>
          <p:nvPr>
            <p:ph type="sldImg"/>
          </p:nvPr>
        </p:nvSpPr>
        <p:spPr>
          <a:xfrm>
            <a:off x="150813" y="609600"/>
            <a:ext cx="6350000" cy="3573463"/>
          </a:xfrm>
          <a:ln/>
        </p:spPr>
      </p:sp>
      <p:sp>
        <p:nvSpPr>
          <p:cNvPr id="1368067" name="Rectangle 3">
            <a:extLst>
              <a:ext uri="{FF2B5EF4-FFF2-40B4-BE49-F238E27FC236}">
                <a16:creationId xmlns:a16="http://schemas.microsoft.com/office/drawing/2014/main" id="{0E13CC1D-ED68-220D-04ED-3DAC3AD6BD16}"/>
              </a:ext>
            </a:extLst>
          </p:cNvPr>
          <p:cNvSpPr>
            <a:spLocks noGrp="1" noChangeArrowheads="1"/>
          </p:cNvSpPr>
          <p:nvPr>
            <p:ph type="body" idx="1"/>
          </p:nvPr>
        </p:nvSpPr>
        <p:spPr>
          <a:xfrm>
            <a:off x="152400" y="4183063"/>
            <a:ext cx="6577013" cy="4957762"/>
          </a:xfrm>
        </p:spPr>
        <p:txBody>
          <a:bodyPr/>
          <a:lstStyle/>
          <a:p>
            <a:r>
              <a:rPr lang="en-US" altLang="en-US" sz="1050" dirty="0"/>
              <a:t>http://en.wikipedia.org/wiki/Behavioral_epigenetics</a:t>
            </a:r>
          </a:p>
          <a:p>
            <a:endParaRPr lang="en-US" altLang="en-US" dirty="0"/>
          </a:p>
          <a:p>
            <a:r>
              <a:rPr lang="en-US" altLang="en-US" sz="2000" dirty="0">
                <a:latin typeface="Arial Rounded MT Bold" panose="020F0704030504030204" pitchFamily="34" charset="0"/>
              </a:rPr>
              <a:t>Once aberrant behavior, hormonal activity occurs, epigenetic alterations may exacerbate the biological.   So it SEEMS to be a genetic </a:t>
            </a:r>
            <a:r>
              <a:rPr lang="en-US" altLang="en-US" sz="2000" dirty="0" err="1">
                <a:latin typeface="Arial Rounded MT Bold" panose="020F0704030504030204" pitchFamily="34" charset="0"/>
              </a:rPr>
              <a:t>tendency,but</a:t>
            </a:r>
            <a:r>
              <a:rPr lang="en-US" altLang="en-US" sz="2000" dirty="0">
                <a:latin typeface="Arial Rounded MT Bold" panose="020F0704030504030204" pitchFamily="34" charset="0"/>
              </a:rPr>
              <a:t>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FDD093E1-F7BE-5DD5-236D-96B9C144B9EA}"/>
              </a:ext>
            </a:extLst>
          </p:cNvPr>
          <p:cNvSpPr>
            <a:spLocks noGrp="1" noChangeArrowheads="1"/>
          </p:cNvSpPr>
          <p:nvPr>
            <p:ph type="hdr"/>
          </p:nvPr>
        </p:nvSpPr>
        <p:spPr>
          <a:ln/>
        </p:spPr>
        <p:txBody>
          <a:bodyPr/>
          <a:lstStyle/>
          <a:p>
            <a:pPr marL="0" marR="0" lvl="0" indent="0" algn="l"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Slikhot 5782</a:t>
            </a:r>
          </a:p>
        </p:txBody>
      </p:sp>
      <p:sp>
        <p:nvSpPr>
          <p:cNvPr id="3" name="Rectangle 6">
            <a:extLst>
              <a:ext uri="{FF2B5EF4-FFF2-40B4-BE49-F238E27FC236}">
                <a16:creationId xmlns:a16="http://schemas.microsoft.com/office/drawing/2014/main" id="{1B35F1D8-CA67-8F4E-F2FC-789419C22F8A}"/>
              </a:ext>
            </a:extLst>
          </p:cNvPr>
          <p:cNvSpPr>
            <a:spLocks noGrp="1" noChangeArrowheads="1"/>
          </p:cNvSpPr>
          <p:nvPr>
            <p:ph type="dt"/>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Sept. 17, 2022</a:t>
            </a:r>
          </a:p>
        </p:txBody>
      </p:sp>
      <p:sp>
        <p:nvSpPr>
          <p:cNvPr id="5" name="Rectangle 10">
            <a:extLst>
              <a:ext uri="{FF2B5EF4-FFF2-40B4-BE49-F238E27FC236}">
                <a16:creationId xmlns:a16="http://schemas.microsoft.com/office/drawing/2014/main" id="{C1154FE8-E4CF-9A3A-365F-099958FD590B}"/>
              </a:ext>
            </a:extLst>
          </p:cNvPr>
          <p:cNvSpPr>
            <a:spLocks noGrp="1" noChangeArrowheads="1"/>
          </p:cNvSpPr>
          <p:nvPr>
            <p:ph type="sldNum"/>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fld id="{2B7ECF79-D576-4812-B2B5-C6AE52BC95F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t>56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370114" name="Rectangle 2">
            <a:extLst>
              <a:ext uri="{FF2B5EF4-FFF2-40B4-BE49-F238E27FC236}">
                <a16:creationId xmlns:a16="http://schemas.microsoft.com/office/drawing/2014/main" id="{78A7D992-076F-F207-BC95-E2ECCE2A6A5E}"/>
              </a:ext>
            </a:extLst>
          </p:cNvPr>
          <p:cNvSpPr>
            <a:spLocks noGrp="1" noRot="1" noChangeAspect="1" noChangeArrowheads="1" noTextEdit="1"/>
          </p:cNvSpPr>
          <p:nvPr>
            <p:ph type="sldImg"/>
          </p:nvPr>
        </p:nvSpPr>
        <p:spPr>
          <a:xfrm>
            <a:off x="171450" y="457200"/>
            <a:ext cx="6613525" cy="3721100"/>
          </a:xfrm>
          <a:ln/>
        </p:spPr>
      </p:sp>
      <p:sp>
        <p:nvSpPr>
          <p:cNvPr id="1370115" name="Rectangle 3">
            <a:extLst>
              <a:ext uri="{FF2B5EF4-FFF2-40B4-BE49-F238E27FC236}">
                <a16:creationId xmlns:a16="http://schemas.microsoft.com/office/drawing/2014/main" id="{47B19129-D916-74F6-0E0A-A18CC106531A}"/>
              </a:ext>
            </a:extLst>
          </p:cNvPr>
          <p:cNvSpPr>
            <a:spLocks noGrp="1" noChangeArrowheads="1"/>
          </p:cNvSpPr>
          <p:nvPr>
            <p:ph type="body" idx="1"/>
          </p:nvPr>
        </p:nvSpPr>
        <p:spPr>
          <a:xfrm>
            <a:off x="152400" y="4183063"/>
            <a:ext cx="6577013" cy="4957762"/>
          </a:xfrm>
        </p:spPr>
        <p:txBody>
          <a:bodyPr/>
          <a:lstStyle/>
          <a:p>
            <a:r>
              <a:rPr lang="en-US" altLang="en-US" sz="1000" dirty="0"/>
              <a:t>http://en.wikipedia.org/wiki/Behavioral_epigenetics</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149E2A1B-3084-DF22-B625-2C9E040F3C98}"/>
              </a:ext>
            </a:extLst>
          </p:cNvPr>
          <p:cNvSpPr>
            <a:spLocks noGrp="1" noChangeArrowheads="1"/>
          </p:cNvSpPr>
          <p:nvPr>
            <p:ph type="hdr"/>
          </p:nvPr>
        </p:nvSpPr>
        <p:spPr>
          <a:ln/>
        </p:spPr>
        <p:txBody>
          <a:bodyPr/>
          <a:lstStyle/>
          <a:p>
            <a:pPr marL="0" marR="0" lvl="0" indent="0" algn="l"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Slikhot 5782</a:t>
            </a:r>
          </a:p>
        </p:txBody>
      </p:sp>
      <p:sp>
        <p:nvSpPr>
          <p:cNvPr id="3" name="Rectangle 6">
            <a:extLst>
              <a:ext uri="{FF2B5EF4-FFF2-40B4-BE49-F238E27FC236}">
                <a16:creationId xmlns:a16="http://schemas.microsoft.com/office/drawing/2014/main" id="{4D86D6AD-F711-C5BE-7ECA-834DC44FBE7A}"/>
              </a:ext>
            </a:extLst>
          </p:cNvPr>
          <p:cNvSpPr>
            <a:spLocks noGrp="1" noChangeArrowheads="1"/>
          </p:cNvSpPr>
          <p:nvPr>
            <p:ph type="dt"/>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Sept. 17, 2022</a:t>
            </a:r>
          </a:p>
        </p:txBody>
      </p:sp>
      <p:sp>
        <p:nvSpPr>
          <p:cNvPr id="5" name="Rectangle 10">
            <a:extLst>
              <a:ext uri="{FF2B5EF4-FFF2-40B4-BE49-F238E27FC236}">
                <a16:creationId xmlns:a16="http://schemas.microsoft.com/office/drawing/2014/main" id="{C65EEAAB-136E-C106-6F36-B7B5D0BA645E}"/>
              </a:ext>
            </a:extLst>
          </p:cNvPr>
          <p:cNvSpPr>
            <a:spLocks noGrp="1" noChangeArrowheads="1"/>
          </p:cNvSpPr>
          <p:nvPr>
            <p:ph type="sldNum"/>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fld id="{3DB73251-105D-47F0-8F4A-69568143BCE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t>57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372162" name="Rectangle 2">
            <a:extLst>
              <a:ext uri="{FF2B5EF4-FFF2-40B4-BE49-F238E27FC236}">
                <a16:creationId xmlns:a16="http://schemas.microsoft.com/office/drawing/2014/main" id="{456E1F9F-2364-52B7-C9F9-CE13DD31C529}"/>
              </a:ext>
            </a:extLst>
          </p:cNvPr>
          <p:cNvSpPr>
            <a:spLocks noGrp="1" noRot="1" noChangeAspect="1" noChangeArrowheads="1" noTextEdit="1"/>
          </p:cNvSpPr>
          <p:nvPr>
            <p:ph type="sldImg"/>
          </p:nvPr>
        </p:nvSpPr>
        <p:spPr>
          <a:xfrm>
            <a:off x="469106" y="309563"/>
            <a:ext cx="6019800" cy="3873500"/>
          </a:xfrm>
          <a:ln/>
        </p:spPr>
      </p:sp>
      <p:sp>
        <p:nvSpPr>
          <p:cNvPr id="1372163" name="Rectangle 3">
            <a:extLst>
              <a:ext uri="{FF2B5EF4-FFF2-40B4-BE49-F238E27FC236}">
                <a16:creationId xmlns:a16="http://schemas.microsoft.com/office/drawing/2014/main" id="{9FDA5427-E19E-F782-DB2B-7441A0B52906}"/>
              </a:ext>
            </a:extLst>
          </p:cNvPr>
          <p:cNvSpPr>
            <a:spLocks noGrp="1" noChangeArrowheads="1"/>
          </p:cNvSpPr>
          <p:nvPr>
            <p:ph type="body" idx="1"/>
          </p:nvPr>
        </p:nvSpPr>
        <p:spPr>
          <a:xfrm>
            <a:off x="152400" y="4183063"/>
            <a:ext cx="6577013" cy="4957762"/>
          </a:xfrm>
        </p:spPr>
        <p:txBody>
          <a:bodyPr/>
          <a:lstStyle/>
          <a:p>
            <a:r>
              <a:rPr lang="en-US" altLang="en-US" sz="2000">
                <a:latin typeface="Arial Rounded MT Bold" panose="020F0704030504030204" pitchFamily="34" charset="0"/>
              </a:rPr>
              <a:t>Four colors are the four nucleic acids, guanine, cytosine, adenine, thiamine. Controlling components, alphabet of life.  Determines if an organism is a fish or an elephant.  All have the same DNA alphabet.</a:t>
            </a:r>
          </a:p>
          <a:p>
            <a:r>
              <a:rPr lang="en-US" altLang="en-US" sz="2000">
                <a:latin typeface="Arial Rounded MT Bold" panose="020F0704030504030204" pitchFamily="34" charset="0"/>
              </a:rPr>
              <a:t>Epigentics doesn’t change the underlying guanine, cytosine, adenine, thiamine.  But DOES affect expressions: on/off </a:t>
            </a:r>
            <a:r>
              <a:rPr lang="en-US" altLang="en-US" sz="2000">
                <a:solidFill>
                  <a:srgbClr val="FF3300"/>
                </a:solidFill>
                <a:latin typeface="Arial Rounded MT Bold" panose="020F0704030504030204" pitchFamily="34" charset="0"/>
              </a:rPr>
              <a:t>switch</a:t>
            </a:r>
            <a:r>
              <a:rPr lang="en-US" altLang="en-US" sz="2000">
                <a:latin typeface="Arial Rounded MT Bold" panose="020F0704030504030204" pitchFamily="34" charset="0"/>
              </a:rPr>
              <a:t>.  Behavior of past generations affects your tendency to behave a certain way.  TENDENCY. </a:t>
            </a:r>
          </a:p>
          <a:p>
            <a:r>
              <a:rPr lang="en-US" altLang="en-US" sz="2000">
                <a:solidFill>
                  <a:srgbClr val="FF3300"/>
                </a:solidFill>
                <a:latin typeface="Arial Rounded MT Bold" panose="020F0704030504030204" pitchFamily="34" charset="0"/>
              </a:rPr>
              <a:t>Sins of our ancestors can make a proclivity in us.  BUT,  ancestors added it on by willful behavior, we can overcome by willful choices</a:t>
            </a:r>
            <a:r>
              <a:rPr lang="en-US" altLang="en-US" sz="2000">
                <a:latin typeface="Arial Rounded MT Bold" panose="020F0704030504030204" pitchFamily="34" charset="0"/>
              </a:rPr>
              <a:t>.</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3F26F147-5C8D-03CA-25AB-48BB8054E5A2}"/>
              </a:ext>
            </a:extLst>
          </p:cNvPr>
          <p:cNvSpPr>
            <a:spLocks noGrp="1" noChangeArrowheads="1"/>
          </p:cNvSpPr>
          <p:nvPr>
            <p:ph type="hdr"/>
          </p:nvPr>
        </p:nvSpPr>
        <p:spPr>
          <a:ln/>
        </p:spPr>
        <p:txBody>
          <a:bodyPr/>
          <a:lstStyle/>
          <a:p>
            <a:r>
              <a:rPr lang="en-US" altLang="en-US"/>
              <a:t>Slikhot 5782</a:t>
            </a:r>
          </a:p>
        </p:txBody>
      </p:sp>
      <p:sp>
        <p:nvSpPr>
          <p:cNvPr id="3" name="Rectangle 6">
            <a:extLst>
              <a:ext uri="{FF2B5EF4-FFF2-40B4-BE49-F238E27FC236}">
                <a16:creationId xmlns:a16="http://schemas.microsoft.com/office/drawing/2014/main" id="{93413392-5351-7ABF-9C16-5CBC8E302D30}"/>
              </a:ext>
            </a:extLst>
          </p:cNvPr>
          <p:cNvSpPr>
            <a:spLocks noGrp="1" noChangeArrowheads="1"/>
          </p:cNvSpPr>
          <p:nvPr>
            <p:ph type="dt"/>
          </p:nvPr>
        </p:nvSpPr>
        <p:spPr>
          <a:ln/>
        </p:spPr>
        <p:txBody>
          <a:bodyPr/>
          <a:lstStyle/>
          <a:p>
            <a:r>
              <a:rPr lang="en-US" altLang="en-US"/>
              <a:t>Sept. 17, 2022</a:t>
            </a:r>
          </a:p>
        </p:txBody>
      </p:sp>
      <p:sp>
        <p:nvSpPr>
          <p:cNvPr id="5" name="Rectangle 10">
            <a:extLst>
              <a:ext uri="{FF2B5EF4-FFF2-40B4-BE49-F238E27FC236}">
                <a16:creationId xmlns:a16="http://schemas.microsoft.com/office/drawing/2014/main" id="{B02DB1E3-5409-0C60-E882-A88168AC3907}"/>
              </a:ext>
            </a:extLst>
          </p:cNvPr>
          <p:cNvSpPr>
            <a:spLocks noGrp="1" noChangeArrowheads="1"/>
          </p:cNvSpPr>
          <p:nvPr>
            <p:ph type="sldNum"/>
          </p:nvPr>
        </p:nvSpPr>
        <p:spPr>
          <a:ln/>
        </p:spPr>
        <p:txBody>
          <a:bodyPr/>
          <a:lstStyle/>
          <a:p>
            <a:fld id="{CF9B370D-B664-4DA5-8922-BF5400A1AB9B}" type="slidenum">
              <a:rPr lang="en-US" altLang="en-US"/>
              <a:pPr/>
              <a:t>58</a:t>
            </a:fld>
            <a:endParaRPr lang="en-US" altLang="en-US"/>
          </a:p>
        </p:txBody>
      </p:sp>
      <p:sp>
        <p:nvSpPr>
          <p:cNvPr id="1380354" name="Rectangle 2">
            <a:extLst>
              <a:ext uri="{FF2B5EF4-FFF2-40B4-BE49-F238E27FC236}">
                <a16:creationId xmlns:a16="http://schemas.microsoft.com/office/drawing/2014/main" id="{14B1C600-CFA9-CBE5-BBB3-D560BCA26923}"/>
              </a:ext>
            </a:extLst>
          </p:cNvPr>
          <p:cNvSpPr>
            <a:spLocks noGrp="1" noRot="1" noChangeAspect="1" noChangeArrowheads="1" noTextEdit="1"/>
          </p:cNvSpPr>
          <p:nvPr>
            <p:ph type="sldImg"/>
          </p:nvPr>
        </p:nvSpPr>
        <p:spPr>
          <a:xfrm>
            <a:off x="236538" y="542925"/>
            <a:ext cx="6483350" cy="3648075"/>
          </a:xfrm>
          <a:ln/>
        </p:spPr>
      </p:sp>
      <p:sp>
        <p:nvSpPr>
          <p:cNvPr id="1380355" name="Rectangle 3">
            <a:extLst>
              <a:ext uri="{FF2B5EF4-FFF2-40B4-BE49-F238E27FC236}">
                <a16:creationId xmlns:a16="http://schemas.microsoft.com/office/drawing/2014/main" id="{B0D9996C-F0F8-3967-5D96-65573D343772}"/>
              </a:ext>
            </a:extLst>
          </p:cNvPr>
          <p:cNvSpPr>
            <a:spLocks noGrp="1" noChangeArrowheads="1"/>
          </p:cNvSpPr>
          <p:nvPr>
            <p:ph type="body" idx="1"/>
          </p:nvPr>
        </p:nvSpPr>
        <p:spPr>
          <a:xfrm>
            <a:off x="545306" y="4419599"/>
            <a:ext cx="6011067" cy="4265613"/>
          </a:xfrm>
        </p:spPr>
        <p:txBody>
          <a:bodyPr/>
          <a:lstStyle/>
          <a:p>
            <a:r>
              <a:rPr lang="en-US" altLang="en-US" sz="2000" dirty="0">
                <a:latin typeface="Arial Rounded MT Bold" panose="020F0704030504030204" pitchFamily="34" charset="0"/>
              </a:rPr>
              <a:t>In </a:t>
            </a:r>
            <a:r>
              <a:rPr lang="en-US" altLang="en-US" sz="2000" dirty="0">
                <a:latin typeface="Arial Rounded MT Bold" panose="020F0704030504030204" pitchFamily="34" charset="0"/>
                <a:hlinkClick r:id="rId3" tooltip="Biology"/>
              </a:rPr>
              <a:t>biology</a:t>
            </a:r>
            <a:r>
              <a:rPr lang="en-US" altLang="en-US" sz="2000" dirty="0">
                <a:latin typeface="Arial Rounded MT Bold" panose="020F0704030504030204" pitchFamily="34" charset="0"/>
              </a:rPr>
              <a:t>, and specifically </a:t>
            </a:r>
            <a:r>
              <a:rPr lang="en-US" altLang="en-US" sz="2000" dirty="0">
                <a:latin typeface="Arial Rounded MT Bold" panose="020F0704030504030204" pitchFamily="34" charset="0"/>
                <a:hlinkClick r:id="rId4" tooltip="Genetics"/>
              </a:rPr>
              <a:t>genetics</a:t>
            </a:r>
            <a:r>
              <a:rPr lang="en-US" altLang="en-US" sz="2000" dirty="0">
                <a:latin typeface="Arial Rounded MT Bold" panose="020F0704030504030204" pitchFamily="34" charset="0"/>
              </a:rPr>
              <a:t>, </a:t>
            </a:r>
            <a:r>
              <a:rPr lang="en-US" altLang="en-US" sz="2000" b="1" dirty="0">
                <a:latin typeface="Arial Rounded MT Bold" panose="020F0704030504030204" pitchFamily="34" charset="0"/>
              </a:rPr>
              <a:t>epigenetics</a:t>
            </a:r>
            <a:r>
              <a:rPr lang="en-US" altLang="en-US" sz="2000" dirty="0">
                <a:latin typeface="Arial Rounded MT Bold" panose="020F0704030504030204" pitchFamily="34" charset="0"/>
              </a:rPr>
              <a:t> is the study of </a:t>
            </a:r>
            <a:r>
              <a:rPr lang="en-US" altLang="en-US" sz="2000" dirty="0">
                <a:latin typeface="Arial Rounded MT Bold" panose="020F0704030504030204" pitchFamily="34" charset="0"/>
                <a:hlinkClick r:id="rId5" tooltip="Heredity"/>
              </a:rPr>
              <a:t>inherited</a:t>
            </a:r>
            <a:r>
              <a:rPr lang="en-US" altLang="en-US" sz="2000" dirty="0">
                <a:latin typeface="Arial Rounded MT Bold" panose="020F0704030504030204" pitchFamily="34" charset="0"/>
              </a:rPr>
              <a:t> changes in </a:t>
            </a:r>
            <a:r>
              <a:rPr lang="en-US" altLang="en-US" sz="2000" dirty="0">
                <a:latin typeface="Arial Rounded MT Bold" panose="020F0704030504030204" pitchFamily="34" charset="0"/>
                <a:hlinkClick r:id="rId6" tooltip="Phenotype"/>
              </a:rPr>
              <a:t>phenotype</a:t>
            </a:r>
            <a:r>
              <a:rPr lang="en-US" altLang="en-US" sz="2000" dirty="0">
                <a:latin typeface="Arial Rounded MT Bold" panose="020F0704030504030204" pitchFamily="34" charset="0"/>
              </a:rPr>
              <a:t> (appearance) or </a:t>
            </a:r>
            <a:r>
              <a:rPr lang="en-US" altLang="en-US" sz="2000" dirty="0">
                <a:latin typeface="Arial Rounded MT Bold" panose="020F0704030504030204" pitchFamily="34" charset="0"/>
                <a:hlinkClick r:id="rId7" tooltip="Gene &#10;expression"/>
              </a:rPr>
              <a:t>gene expression</a:t>
            </a:r>
            <a:r>
              <a:rPr lang="en-US" altLang="en-US" sz="2000" dirty="0">
                <a:latin typeface="Arial Rounded MT Bold" panose="020F0704030504030204" pitchFamily="34" charset="0"/>
              </a:rPr>
              <a:t> caused by mechanisms other than changes in the underlying </a:t>
            </a:r>
            <a:r>
              <a:rPr lang="en-US" altLang="en-US" sz="2000" dirty="0">
                <a:latin typeface="Arial Rounded MT Bold" panose="020F0704030504030204" pitchFamily="34" charset="0"/>
                <a:hlinkClick r:id="rId8" tooltip="DNA"/>
              </a:rPr>
              <a:t>DNA</a:t>
            </a:r>
            <a:r>
              <a:rPr lang="en-US" altLang="en-US" sz="2000" dirty="0">
                <a:latin typeface="Arial Rounded MT Bold" panose="020F0704030504030204" pitchFamily="34" charset="0"/>
              </a:rPr>
              <a:t> sequence, hence the name </a:t>
            </a:r>
            <a:r>
              <a:rPr lang="en-US" altLang="en-US" sz="2000" i="1" dirty="0">
                <a:latin typeface="Arial Rounded MT Bold" panose="020F0704030504030204" pitchFamily="34" charset="0"/>
              </a:rPr>
              <a:t>epi-</a:t>
            </a:r>
            <a:r>
              <a:rPr lang="en-US" altLang="en-US" sz="2000" dirty="0">
                <a:latin typeface="Arial Rounded MT Bold" panose="020F0704030504030204" pitchFamily="34" charset="0"/>
              </a:rPr>
              <a:t> (Greek: </a:t>
            </a:r>
            <a:r>
              <a:rPr lang="en-US" altLang="en-US" sz="2000" i="1" dirty="0">
                <a:latin typeface="Arial Rounded MT Bold" panose="020F0704030504030204" pitchFamily="34" charset="0"/>
              </a:rPr>
              <a:t>επί</a:t>
            </a:r>
            <a:r>
              <a:rPr lang="en-US" altLang="en-US" sz="2000" dirty="0">
                <a:latin typeface="Arial Rounded MT Bold" panose="020F0704030504030204" pitchFamily="34" charset="0"/>
              </a:rPr>
              <a:t>- over, above) </a:t>
            </a:r>
            <a:r>
              <a:rPr lang="en-US" altLang="en-US" sz="2000" i="1" dirty="0">
                <a:latin typeface="Arial Rounded MT Bold" panose="020F0704030504030204" pitchFamily="34" charset="0"/>
              </a:rPr>
              <a:t>-</a:t>
            </a:r>
            <a:r>
              <a:rPr lang="en-US" altLang="en-US" sz="2000" i="1" dirty="0">
                <a:latin typeface="Arial Rounded MT Bold" panose="020F0704030504030204" pitchFamily="34" charset="0"/>
                <a:hlinkClick r:id="rId4" tooltip="Genetics"/>
              </a:rPr>
              <a:t>genetics</a:t>
            </a:r>
            <a:r>
              <a:rPr lang="en-US" altLang="en-US" sz="2000" dirty="0">
                <a:latin typeface="Arial Rounded MT Bold" panose="020F0704030504030204" pitchFamily="34" charset="0"/>
              </a:rPr>
              <a:t>. These changes may remain through </a:t>
            </a:r>
            <a:r>
              <a:rPr lang="en-US" altLang="en-US" sz="2000" dirty="0">
                <a:latin typeface="Arial Rounded MT Bold" panose="020F0704030504030204" pitchFamily="34" charset="0"/>
                <a:hlinkClick r:id="rId9" tooltip="Cell &#10;(biology)"/>
              </a:rPr>
              <a:t>cell</a:t>
            </a:r>
            <a:r>
              <a:rPr lang="en-US" altLang="en-US" sz="2000" dirty="0">
                <a:latin typeface="Arial Rounded MT Bold" panose="020F0704030504030204" pitchFamily="34" charset="0"/>
              </a:rPr>
              <a:t> </a:t>
            </a:r>
            <a:r>
              <a:rPr lang="en-US" altLang="en-US" sz="2000" dirty="0">
                <a:latin typeface="Arial Rounded MT Bold" panose="020F0704030504030204" pitchFamily="34" charset="0"/>
                <a:hlinkClick r:id="rId10" tooltip="Mitosis"/>
              </a:rPr>
              <a:t>divisions</a:t>
            </a:r>
            <a:r>
              <a:rPr lang="en-US" altLang="en-US" sz="2000" dirty="0">
                <a:latin typeface="Arial Rounded MT Bold" panose="020F0704030504030204" pitchFamily="34" charset="0"/>
              </a:rPr>
              <a:t> for the remainder of the cell's life and may also </a:t>
            </a:r>
            <a:r>
              <a:rPr lang="en-US" altLang="en-US" sz="2000" dirty="0">
                <a:solidFill>
                  <a:srgbClr val="990000"/>
                </a:solidFill>
                <a:latin typeface="Arial Rounded MT Bold" panose="020F0704030504030204" pitchFamily="34" charset="0"/>
              </a:rPr>
              <a:t>last for multiple generations.</a:t>
            </a:r>
            <a:r>
              <a:rPr lang="en-US" altLang="en-US" sz="2000" dirty="0">
                <a:latin typeface="Arial Rounded MT Bold" panose="020F0704030504030204" pitchFamily="34" charset="0"/>
              </a:rPr>
              <a:t> </a:t>
            </a:r>
          </a:p>
          <a:p>
            <a:r>
              <a:rPr lang="en-US" altLang="en-US" sz="2000" dirty="0">
                <a:latin typeface="Arial Rounded MT Bold" panose="020F0704030504030204" pitchFamily="34" charset="0"/>
              </a:rPr>
              <a:t>“third or fourth generation…”</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 can bring the epigenetic tendencies in, we can bring them out.   Gone in 3 or 4 generations!</a:t>
            </a:r>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738173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4</a:t>
            </a:r>
            <a:r>
              <a:rPr lang="en-US" baseline="30000" dirty="0"/>
              <a:t>th</a:t>
            </a:r>
            <a:r>
              <a:rPr lang="en-US" dirty="0"/>
              <a:t> aspect, siddur prayer service, in three locations!</a:t>
            </a:r>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10046733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22801059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191000"/>
            <a:ext cx="6172200" cy="4648200"/>
          </a:xfrm>
        </p:spPr>
        <p:txBody>
          <a:bodyPr/>
          <a:lstStyle/>
          <a:p>
            <a:pPr marL="173038" marR="0" lvl="0" indent="-173038"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0" i="0" dirty="0">
                <a:effectLst/>
              </a:rPr>
              <a:t>Forgiving offenses (</a:t>
            </a:r>
            <a:r>
              <a:rPr lang="en-US" b="0" i="1" dirty="0" err="1">
                <a:effectLst/>
              </a:rPr>
              <a:t>nosei</a:t>
            </a:r>
            <a:r>
              <a:rPr lang="en-US" b="0" i="1" dirty="0">
                <a:effectLst/>
              </a:rPr>
              <a:t> </a:t>
            </a:r>
            <a:r>
              <a:rPr lang="en-US" b="0" i="1" dirty="0" err="1">
                <a:effectLst/>
              </a:rPr>
              <a:t>avon</a:t>
            </a:r>
            <a:r>
              <a:rPr lang="en-US" b="0" i="0" dirty="0">
                <a:effectLst/>
              </a:rPr>
              <a:t>) </a:t>
            </a:r>
            <a:r>
              <a:rPr lang="en-US" b="0" i="1" dirty="0">
                <a:effectLst/>
              </a:rPr>
              <a:t>Avon</a:t>
            </a:r>
            <a:r>
              <a:rPr lang="en-US" b="0" i="0" dirty="0">
                <a:effectLst/>
              </a:rPr>
              <a:t> refers to intentional sin, which God forgives if the sinner turns back to him.</a:t>
            </a:r>
          </a:p>
          <a:p>
            <a:pPr marL="173038" marR="0" lvl="0" indent="-173038"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Crimes (</a:t>
            </a:r>
            <a:r>
              <a:rPr lang="en-US" dirty="0" err="1"/>
              <a:t>pesha</a:t>
            </a:r>
            <a:r>
              <a:rPr lang="en-US" dirty="0"/>
              <a:t>)—</a:t>
            </a:r>
            <a:r>
              <a:rPr lang="en-US" dirty="0" err="1"/>
              <a:t>Pesha</a:t>
            </a:r>
            <a:r>
              <a:rPr lang="en-US" dirty="0"/>
              <a:t> is sin with malicious intent, rebellion against God. God allows teshuva, turning back, leading to forgiveness even for this. </a:t>
            </a:r>
          </a:p>
          <a:p>
            <a:pPr marL="173038" marR="0" lvl="0" indent="-173038"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And sins (</a:t>
            </a:r>
            <a:r>
              <a:rPr lang="en-US" dirty="0" err="1"/>
              <a:t>v’hata’ah</a:t>
            </a:r>
            <a:r>
              <a:rPr lang="en-US" dirty="0"/>
              <a:t>)—And God forgives sins committed out of carelessness, thoughtlessness, or apathy.</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Slikhot 5782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17, 2022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071071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00" dirty="0"/>
              <a:t>https://www.umjc.org/commentary/2022/9/14/its-time-for-a-spiritual-u-turn?utm_source=UMJC+News&amp;utm_campaign=b88721f923-EMAIL_CAMPAIGN_2020_12_10_08_42_COPY_01&amp;utm_medium=email&amp;utm_term=0_cd802052fa-b88721f923-203688328</a:t>
            </a:r>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42505787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39565829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1176858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https://www.umjc.org/commentary/2022/9/14/its-time-for-a-spiritual-u-turn?utm_source=UMJC+News&amp;utm_campaign=b88721f923-EMAIL_CAMPAIGN_2020_12_10_08_42_COPY_01&amp;utm_medium=email&amp;utm_term=0_cd802052fa-b88721f923-203688328</a:t>
            </a:r>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3257931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https://www.umjc.org/commentary/2022/9/14/its-time-for-a-spiritual-u-turn?utm_source=UMJC+News&amp;utm_campaign=b88721f923-EMAIL_CAMPAIGN_2020_12_10_08_42_COPY_01&amp;utm_medium=email&amp;utm_term=0_cd802052fa-b88721f923-203688328</a:t>
            </a:r>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28967014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https://www.umjc.org/commentary/2022/9/14/its-time-for-a-spiritual-u-turn?utm_source=UMJC+News&amp;utm_campaign=b88721f923-EMAIL_CAMPAIGN_2020_12_10_08_42_COPY_01&amp;utm_medium=email&amp;utm_term=0_cd802052fa-b88721f923-203688328</a:t>
            </a:r>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37396041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https://www.umjc.org/commentary/2022/9/14/its-time-for-a-spiritual-u-turn?utm_source=UMJC+News&amp;utm_campaign=b88721f923-EMAIL_CAMPAIGN_2020_12_10_08_42_COPY_01&amp;utm_medium=email&amp;utm_term=0_cd802052fa-b88721f923-203688328</a:t>
            </a:r>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32793783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00" dirty="0"/>
              <a:t>https://www.umjc.org/commentary/2022/9/14/its-time-for-a-spiritual-u-turn?utm_source=UMJC+News&amp;utm_campaign=b88721f923-EMAIL_CAMPAIGN_2020_12_10_08_42_COPY_01&amp;utm_medium=email&amp;utm_term=0_cd802052fa-b88721f923-203688328</a:t>
            </a:r>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2732765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347887925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310783835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https://www.umjc.org/commentary/2022/9/14/its-time-for-a-spiritual-u-turn?utm_source=UMJC+News&amp;utm_campaign=b88721f923-EMAIL_CAMPAIGN_2020_12_10_08_42_COPY_01&amp;utm_medium=email&amp;utm_term=0_cd802052fa-b88721f923-203688328</a:t>
            </a:r>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19986401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7069278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https://institute.careerguide.com/fomo-fear-of-missing-out/</a:t>
            </a:r>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6596815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When my wife walks into my study I take my hands OFF the keyboard and look her in the eye and smile, </a:t>
            </a:r>
          </a:p>
          <a:p>
            <a:r>
              <a:rPr lang="en-US" dirty="0"/>
              <a:t>or say just one moment…</a:t>
            </a:r>
          </a:p>
          <a:p>
            <a:endParaRPr lang="en-US" dirty="0"/>
          </a:p>
          <a:p>
            <a:r>
              <a:rPr lang="en-US" sz="1050" dirty="0"/>
              <a:t>https://www.umjc.org/commentary/2022/9/14/its-time-for-a-spiritual-u-turn?utm_source=UMJC+News&amp;utm_campaign=b88721f923-EMAIL_CAMPAIGN_2020_12_10_08_42_COPY_01&amp;utm_medium=email&amp;utm_term=0_cd802052fa-b88721f923-203688328</a:t>
            </a:r>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19816990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baseline="30000" dirty="0" err="1">
                <a:solidFill>
                  <a:srgbClr val="000000"/>
                </a:solidFill>
                <a:effectLst/>
                <a:latin typeface="Arial Rounded MT Bold" panose="020F0704030504030204" pitchFamily="34" charset="0"/>
              </a:rPr>
              <a:t>Shmot</a:t>
            </a:r>
            <a:r>
              <a:rPr lang="en-US" b="0" i="0" baseline="30000" dirty="0">
                <a:solidFill>
                  <a:srgbClr val="000000"/>
                </a:solidFill>
                <a:effectLst/>
                <a:latin typeface="Arial Rounded MT Bold" panose="020F0704030504030204" pitchFamily="34" charset="0"/>
              </a:rPr>
              <a:t> Ex 12.16</a:t>
            </a:r>
            <a:r>
              <a:rPr lang="en-US" b="1" i="0" baseline="30000" dirty="0">
                <a:solidFill>
                  <a:srgbClr val="000000"/>
                </a:solidFill>
                <a:effectLst/>
                <a:latin typeface="system-ui"/>
              </a:rPr>
              <a:t> </a:t>
            </a:r>
            <a:r>
              <a:rPr lang="en-US" sz="2000" b="0" i="0" dirty="0">
                <a:solidFill>
                  <a:srgbClr val="000000"/>
                </a:solidFill>
                <a:effectLst/>
                <a:latin typeface="Arial Rounded MT Bold" panose="020F0704030504030204" pitchFamily="34" charset="0"/>
              </a:rPr>
              <a:t>The first day is to be a holy assembly for you as well as the seventh day. No manner of work is to be done on those days, except what is to be eaten by every person—that alone may be prepared by you. </a:t>
            </a:r>
            <a:endParaRPr lang="en-US" dirty="0">
              <a:latin typeface="Arial Rounded MT Bold" panose="020F0704030504030204" pitchFamily="34" charset="0"/>
            </a:endParaRPr>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358155681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defTabSz="914400" eaLnBrk="1" latinLnBrk="0" hangingPunct="1">
              <a:lnSpc>
                <a:spcPct val="100000"/>
              </a:lnSpc>
              <a:buClrTx/>
              <a:buSzTx/>
              <a:buFontTx/>
              <a:buNone/>
              <a:tabLst/>
              <a:defRPr/>
            </a:pPr>
            <a:r>
              <a:rPr lang="en-US" sz="1050" dirty="0"/>
              <a:t>https://www.umjc.org/commentary/2022/9/14/its-time-for-a-spiritual-u-turn?utm_source=UMJC+News&amp;utm_campaign=b88721f923-EMAIL_CAMPAIGN_2020_12_10_08_42_COPY_01&amp;utm_medium=email&amp;utm_term=0_cd802052fa-b88721f923-203688328</a:t>
            </a:r>
          </a:p>
          <a:p>
            <a:endParaRPr lang="en-US" dirty="0"/>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249468301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the invitation and focus of Yeshua, inviting us to repentance and obedience.</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Slikhot 5782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17, 2022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4202599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78</a:t>
            </a:fld>
            <a:endParaRPr lang="en-US" altLang="en-US"/>
          </a:p>
        </p:txBody>
      </p:sp>
    </p:spTree>
    <p:extLst>
      <p:ext uri="{BB962C8B-B14F-4D97-AF65-F5344CB8AC3E}">
        <p14:creationId xmlns:p14="http://schemas.microsoft.com/office/powerpoint/2010/main" val="131507180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79</a:t>
            </a:fld>
            <a:endParaRPr lang="en-US" altLang="en-US"/>
          </a:p>
        </p:txBody>
      </p:sp>
    </p:spTree>
    <p:extLst>
      <p:ext uri="{BB962C8B-B14F-4D97-AF65-F5344CB8AC3E}">
        <p14:creationId xmlns:p14="http://schemas.microsoft.com/office/powerpoint/2010/main" val="896564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63490282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80</a:t>
            </a:fld>
            <a:endParaRPr lang="en-US" altLang="en-US"/>
          </a:p>
        </p:txBody>
      </p:sp>
    </p:spTree>
    <p:extLst>
      <p:ext uri="{BB962C8B-B14F-4D97-AF65-F5344CB8AC3E}">
        <p14:creationId xmlns:p14="http://schemas.microsoft.com/office/powerpoint/2010/main" val="92415381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81</a:t>
            </a:fld>
            <a:endParaRPr lang="en-US" altLang="en-US"/>
          </a:p>
        </p:txBody>
      </p:sp>
    </p:spTree>
    <p:extLst>
      <p:ext uri="{BB962C8B-B14F-4D97-AF65-F5344CB8AC3E}">
        <p14:creationId xmlns:p14="http://schemas.microsoft.com/office/powerpoint/2010/main" val="259767275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82</a:t>
            </a:fld>
            <a:endParaRPr lang="en-US" altLang="en-US"/>
          </a:p>
        </p:txBody>
      </p:sp>
    </p:spTree>
    <p:extLst>
      <p:ext uri="{BB962C8B-B14F-4D97-AF65-F5344CB8AC3E}">
        <p14:creationId xmlns:p14="http://schemas.microsoft.com/office/powerpoint/2010/main" val="95436647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83</a:t>
            </a:fld>
            <a:endParaRPr lang="en-US" altLang="en-US"/>
          </a:p>
        </p:txBody>
      </p:sp>
    </p:spTree>
    <p:extLst>
      <p:ext uri="{BB962C8B-B14F-4D97-AF65-F5344CB8AC3E}">
        <p14:creationId xmlns:p14="http://schemas.microsoft.com/office/powerpoint/2010/main" val="4243178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https://www.eventbrite.co.uk/e/10-days-of-prayer-2022-tickets-412034194367</a:t>
            </a:r>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84</a:t>
            </a:fld>
            <a:endParaRPr lang="en-US" altLang="en-US"/>
          </a:p>
        </p:txBody>
      </p:sp>
    </p:spTree>
    <p:extLst>
      <p:ext uri="{BB962C8B-B14F-4D97-AF65-F5344CB8AC3E}">
        <p14:creationId xmlns:p14="http://schemas.microsoft.com/office/powerpoint/2010/main" val="294580849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https://www.eventbrite.co.uk/e/10-days-of-prayer-2022-tickets-412034194367</a:t>
            </a:r>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85</a:t>
            </a:fld>
            <a:endParaRPr lang="en-US" altLang="en-US"/>
          </a:p>
        </p:txBody>
      </p:sp>
    </p:spTree>
    <p:extLst>
      <p:ext uri="{BB962C8B-B14F-4D97-AF65-F5344CB8AC3E}">
        <p14:creationId xmlns:p14="http://schemas.microsoft.com/office/powerpoint/2010/main" val="93608616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https://www.10days.net/about10days</a:t>
            </a:r>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86</a:t>
            </a:fld>
            <a:endParaRPr lang="en-US" altLang="en-US"/>
          </a:p>
        </p:txBody>
      </p:sp>
    </p:spTree>
    <p:extLst>
      <p:ext uri="{BB962C8B-B14F-4D97-AF65-F5344CB8AC3E}">
        <p14:creationId xmlns:p14="http://schemas.microsoft.com/office/powerpoint/2010/main" val="265657493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https://www.10days.net/about10days</a:t>
            </a:r>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87</a:t>
            </a:fld>
            <a:endParaRPr lang="en-US" altLang="en-US"/>
          </a:p>
        </p:txBody>
      </p:sp>
    </p:spTree>
    <p:extLst>
      <p:ext uri="{BB962C8B-B14F-4D97-AF65-F5344CB8AC3E}">
        <p14:creationId xmlns:p14="http://schemas.microsoft.com/office/powerpoint/2010/main" val="327196614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88</a:t>
            </a:fld>
            <a:endParaRPr lang="en-US" altLang="en-US"/>
          </a:p>
        </p:txBody>
      </p:sp>
    </p:spTree>
    <p:extLst>
      <p:ext uri="{BB962C8B-B14F-4D97-AF65-F5344CB8AC3E}">
        <p14:creationId xmlns:p14="http://schemas.microsoft.com/office/powerpoint/2010/main" val="301374282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err="1"/>
              <a:t>Evalutating</a:t>
            </a:r>
            <a:r>
              <a:rPr lang="en-US" dirty="0"/>
              <a:t> employment, contracting, loan applications</a:t>
            </a:r>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89</a:t>
            </a:fld>
            <a:endParaRPr lang="en-US" altLang="en-US"/>
          </a:p>
        </p:txBody>
      </p:sp>
    </p:spTree>
    <p:extLst>
      <p:ext uri="{BB962C8B-B14F-4D97-AF65-F5344CB8AC3E}">
        <p14:creationId xmlns:p14="http://schemas.microsoft.com/office/powerpoint/2010/main" val="1012026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Varying transliteration: </a:t>
            </a:r>
            <a:r>
              <a:rPr lang="en-US" dirty="0" err="1"/>
              <a:t>Selikhot</a:t>
            </a:r>
            <a:r>
              <a:rPr lang="en-US" dirty="0"/>
              <a:t>, </a:t>
            </a:r>
            <a:r>
              <a:rPr lang="en-US" dirty="0" err="1"/>
              <a:t>Selichot</a:t>
            </a:r>
            <a:endParaRPr lang="en-US" dirty="0"/>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111719133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https://www.umjc.org/commentary/2022/9/14/its-time-for-a-spiritual-u-turn?utm_source=UMJC+News&amp;utm_campaign=b88721f923-EMAIL_CAMPAIGN_2020_12_10_08_42_COPY_01&amp;utm_medium=email&amp;utm_term=0_cd802052fa-b88721f923-203688328</a:t>
            </a:r>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90</a:t>
            </a:fld>
            <a:endParaRPr lang="en-US" altLang="en-US"/>
          </a:p>
        </p:txBody>
      </p:sp>
    </p:spTree>
    <p:extLst>
      <p:ext uri="{BB962C8B-B14F-4D97-AF65-F5344CB8AC3E}">
        <p14:creationId xmlns:p14="http://schemas.microsoft.com/office/powerpoint/2010/main" val="21031560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Slikhot 5782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17, 2022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9266850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Slikhot 5782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17, 2022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5787581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Slikhot 5782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17, 2022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38798200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Slikhot 5782</a:t>
            </a:r>
          </a:p>
        </p:txBody>
      </p:sp>
      <p:sp>
        <p:nvSpPr>
          <p:cNvPr id="5" name="Date Placeholder 4"/>
          <p:cNvSpPr>
            <a:spLocks noGrp="1"/>
          </p:cNvSpPr>
          <p:nvPr>
            <p:ph type="dt" idx="1"/>
          </p:nvPr>
        </p:nvSpPr>
        <p:spPr/>
        <p:txBody>
          <a:bodyPr/>
          <a:lstStyle/>
          <a:p>
            <a:r>
              <a:rPr lang="en-US" altLang="en-US"/>
              <a:t>Sept. 17,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94</a:t>
            </a:fld>
            <a:endParaRPr lang="en-US" altLang="en-US"/>
          </a:p>
        </p:txBody>
      </p:sp>
    </p:spTree>
    <p:extLst>
      <p:ext uri="{BB962C8B-B14F-4D97-AF65-F5344CB8AC3E}">
        <p14:creationId xmlns:p14="http://schemas.microsoft.com/office/powerpoint/2010/main" val="37416904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Slikhot 5782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17, 2022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801324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8F80D-2A80-C6B1-99B2-A6A696E19C9D}"/>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7307E38-5FB6-69B6-2EC9-96D77011EF7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4AC0131-736E-1FAE-97EB-A68678C383A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A0311EE-7C02-932B-BC40-CB0C8EBE66D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AE8D732-EAC8-6843-9B3A-65D7AE8CC2D7}"/>
              </a:ext>
            </a:extLst>
          </p:cNvPr>
          <p:cNvSpPr>
            <a:spLocks noGrp="1"/>
          </p:cNvSpPr>
          <p:nvPr>
            <p:ph type="sldNum" sz="quarter" idx="12"/>
          </p:nvPr>
        </p:nvSpPr>
        <p:spPr/>
        <p:txBody>
          <a:bodyPr/>
          <a:lstStyle>
            <a:lvl1pPr>
              <a:defRPr/>
            </a:lvl1pPr>
          </a:lstStyle>
          <a:p>
            <a:fld id="{92302B8E-077A-49BE-837D-8D83FE81CFEA}" type="slidenum">
              <a:rPr lang="en-US" altLang="en-US"/>
              <a:pPr/>
              <a:t>‹#›</a:t>
            </a:fld>
            <a:endParaRPr lang="en-US" altLang="en-US"/>
          </a:p>
        </p:txBody>
      </p:sp>
    </p:spTree>
    <p:extLst>
      <p:ext uri="{BB962C8B-B14F-4D97-AF65-F5344CB8AC3E}">
        <p14:creationId xmlns:p14="http://schemas.microsoft.com/office/powerpoint/2010/main" val="800832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1596B-4158-BD7F-EBAF-60F94C0204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73A830-C761-00E6-31AB-F5844BCBEC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5C8D80-5538-FBB0-45FE-349F625A1FD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743D71D-5C21-E092-385A-27EE106DFCF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6547370-699A-FB39-FEC4-BA234951CA3E}"/>
              </a:ext>
            </a:extLst>
          </p:cNvPr>
          <p:cNvSpPr>
            <a:spLocks noGrp="1"/>
          </p:cNvSpPr>
          <p:nvPr>
            <p:ph type="sldNum" sz="quarter" idx="12"/>
          </p:nvPr>
        </p:nvSpPr>
        <p:spPr/>
        <p:txBody>
          <a:bodyPr/>
          <a:lstStyle>
            <a:lvl1pPr>
              <a:defRPr/>
            </a:lvl1pPr>
          </a:lstStyle>
          <a:p>
            <a:fld id="{BE0797F8-1434-43B5-A84D-64F8D00CCEED}" type="slidenum">
              <a:rPr lang="en-US" altLang="en-US"/>
              <a:pPr/>
              <a:t>‹#›</a:t>
            </a:fld>
            <a:endParaRPr lang="en-US" altLang="en-US"/>
          </a:p>
        </p:txBody>
      </p:sp>
    </p:spTree>
    <p:extLst>
      <p:ext uri="{BB962C8B-B14F-4D97-AF65-F5344CB8AC3E}">
        <p14:creationId xmlns:p14="http://schemas.microsoft.com/office/powerpoint/2010/main" val="3684713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29885-BBE0-3A82-8459-EDAF4FF66A68}"/>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B3F24B3-29FE-5F56-384B-63A1D4F15835}"/>
              </a:ext>
            </a:extLst>
          </p:cNvPr>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Date Placeholder 3">
            <a:extLst>
              <a:ext uri="{FF2B5EF4-FFF2-40B4-BE49-F238E27FC236}">
                <a16:creationId xmlns:a16="http://schemas.microsoft.com/office/drawing/2014/main" id="{48F3A755-C5F5-C86F-A90C-4C4BF631794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CDB9BAD-F7EC-2700-73BB-653CA883EB4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76AD4CA-55AC-6966-A5C8-D5D2EAD4A938}"/>
              </a:ext>
            </a:extLst>
          </p:cNvPr>
          <p:cNvSpPr>
            <a:spLocks noGrp="1"/>
          </p:cNvSpPr>
          <p:nvPr>
            <p:ph type="sldNum" sz="quarter" idx="12"/>
          </p:nvPr>
        </p:nvSpPr>
        <p:spPr/>
        <p:txBody>
          <a:bodyPr/>
          <a:lstStyle>
            <a:lvl1pPr>
              <a:defRPr/>
            </a:lvl1pPr>
          </a:lstStyle>
          <a:p>
            <a:fld id="{97609C29-2F9E-4070-AE53-B4B71EB10B2F}" type="slidenum">
              <a:rPr lang="en-US" altLang="en-US"/>
              <a:pPr/>
              <a:t>‹#›</a:t>
            </a:fld>
            <a:endParaRPr lang="en-US" altLang="en-US"/>
          </a:p>
        </p:txBody>
      </p:sp>
    </p:spTree>
    <p:extLst>
      <p:ext uri="{BB962C8B-B14F-4D97-AF65-F5344CB8AC3E}">
        <p14:creationId xmlns:p14="http://schemas.microsoft.com/office/powerpoint/2010/main" val="3524744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8297D-03F3-7306-4C89-B7A1532C79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98E9A2-1023-59ED-6AA4-AA974FE278B9}"/>
              </a:ext>
            </a:extLst>
          </p:cNvPr>
          <p:cNvSpPr>
            <a:spLocks noGrp="1"/>
          </p:cNvSpPr>
          <p:nvPr>
            <p:ph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2E3D87-D092-162D-CFEC-4D6149B3C91E}"/>
              </a:ext>
            </a:extLst>
          </p:cNvPr>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755E4F-097A-67D0-C456-5612663D5B5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898A4F5-5FCD-A0C1-C803-1C3F85211B6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36F578C-FD32-4E7B-D3AF-F286976678F6}"/>
              </a:ext>
            </a:extLst>
          </p:cNvPr>
          <p:cNvSpPr>
            <a:spLocks noGrp="1"/>
          </p:cNvSpPr>
          <p:nvPr>
            <p:ph type="sldNum" sz="quarter" idx="12"/>
          </p:nvPr>
        </p:nvSpPr>
        <p:spPr/>
        <p:txBody>
          <a:bodyPr/>
          <a:lstStyle>
            <a:lvl1pPr>
              <a:defRPr/>
            </a:lvl1pPr>
          </a:lstStyle>
          <a:p>
            <a:fld id="{8A8A8668-00BF-4FEE-AF56-D222689D097B}" type="slidenum">
              <a:rPr lang="en-US" altLang="en-US"/>
              <a:pPr/>
              <a:t>‹#›</a:t>
            </a:fld>
            <a:endParaRPr lang="en-US" altLang="en-US"/>
          </a:p>
        </p:txBody>
      </p:sp>
    </p:spTree>
    <p:extLst>
      <p:ext uri="{BB962C8B-B14F-4D97-AF65-F5344CB8AC3E}">
        <p14:creationId xmlns:p14="http://schemas.microsoft.com/office/powerpoint/2010/main" val="3881952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00694-5B66-C4FD-47B9-E43BAED7C3D2}"/>
              </a:ext>
            </a:extLst>
          </p:cNvPr>
          <p:cNvSpPr>
            <a:spLocks noGrp="1"/>
          </p:cNvSpPr>
          <p:nvPr>
            <p:ph type="title"/>
          </p:nvPr>
        </p:nvSpPr>
        <p:spPr>
          <a:xfrm>
            <a:off x="630238"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46F5B7-C981-D4F5-86FC-D8B2B8B89D18}"/>
              </a:ext>
            </a:extLst>
          </p:cNvPr>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A987E11-B3BF-44E5-275B-AD7C8AF625EC}"/>
              </a:ext>
            </a:extLst>
          </p:cNvPr>
          <p:cNvSpPr>
            <a:spLocks noGrp="1"/>
          </p:cNvSpPr>
          <p:nvPr>
            <p:ph sz="half" idx="2"/>
          </p:nvPr>
        </p:nvSpPr>
        <p:spPr>
          <a:xfrm>
            <a:off x="630239" y="1878806"/>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BE3B97-E46A-D627-6A8E-DB29C4560B63}"/>
              </a:ext>
            </a:extLst>
          </p:cNvPr>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F7C4552-5AB7-5A6F-73F0-289B4317B3C2}"/>
              </a:ext>
            </a:extLst>
          </p:cNvPr>
          <p:cNvSpPr>
            <a:spLocks noGrp="1"/>
          </p:cNvSpPr>
          <p:nvPr>
            <p:ph sz="quarter" idx="4"/>
          </p:nvPr>
        </p:nvSpPr>
        <p:spPr>
          <a:xfrm>
            <a:off x="4629150" y="1878806"/>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971305-C492-40E4-CCDB-E7D15495792C}"/>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50AA2188-A511-E04B-A123-850AC27484C7}"/>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7F167630-868D-B33C-A6F2-C11F7FBA8F79}"/>
              </a:ext>
            </a:extLst>
          </p:cNvPr>
          <p:cNvSpPr>
            <a:spLocks noGrp="1"/>
          </p:cNvSpPr>
          <p:nvPr>
            <p:ph type="sldNum" sz="quarter" idx="12"/>
          </p:nvPr>
        </p:nvSpPr>
        <p:spPr/>
        <p:txBody>
          <a:bodyPr/>
          <a:lstStyle>
            <a:lvl1pPr>
              <a:defRPr/>
            </a:lvl1pPr>
          </a:lstStyle>
          <a:p>
            <a:fld id="{D99108C6-10BB-4714-8FAD-D8EF6E87EE0E}" type="slidenum">
              <a:rPr lang="en-US" altLang="en-US"/>
              <a:pPr/>
              <a:t>‹#›</a:t>
            </a:fld>
            <a:endParaRPr lang="en-US" altLang="en-US"/>
          </a:p>
        </p:txBody>
      </p:sp>
    </p:spTree>
    <p:extLst>
      <p:ext uri="{BB962C8B-B14F-4D97-AF65-F5344CB8AC3E}">
        <p14:creationId xmlns:p14="http://schemas.microsoft.com/office/powerpoint/2010/main" val="1064782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485BE-D5B9-CF19-33BE-8976D939A7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F135AE-2C95-21F7-9951-66E2CDDA615E}"/>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5394DF01-B346-D02D-2B58-482A46C42AB3}"/>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D8578A8A-9F7D-F786-278F-46DA27F3B113}"/>
              </a:ext>
            </a:extLst>
          </p:cNvPr>
          <p:cNvSpPr>
            <a:spLocks noGrp="1"/>
          </p:cNvSpPr>
          <p:nvPr>
            <p:ph type="sldNum" sz="quarter" idx="12"/>
          </p:nvPr>
        </p:nvSpPr>
        <p:spPr/>
        <p:txBody>
          <a:bodyPr/>
          <a:lstStyle>
            <a:lvl1pPr>
              <a:defRPr/>
            </a:lvl1pPr>
          </a:lstStyle>
          <a:p>
            <a:fld id="{6D7E3BBC-8215-4006-99C9-DB3E58C928D7}" type="slidenum">
              <a:rPr lang="en-US" altLang="en-US"/>
              <a:pPr/>
              <a:t>‹#›</a:t>
            </a:fld>
            <a:endParaRPr lang="en-US" altLang="en-US"/>
          </a:p>
        </p:txBody>
      </p:sp>
    </p:spTree>
    <p:extLst>
      <p:ext uri="{BB962C8B-B14F-4D97-AF65-F5344CB8AC3E}">
        <p14:creationId xmlns:p14="http://schemas.microsoft.com/office/powerpoint/2010/main" val="369725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3785DB-2853-3841-6EDB-23101305EE08}"/>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00EC8595-0F97-1707-77E1-1B51AC54FE5B}"/>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0A295639-23A7-7FE8-B2B5-7B0D4F11B534}"/>
              </a:ext>
            </a:extLst>
          </p:cNvPr>
          <p:cNvSpPr>
            <a:spLocks noGrp="1"/>
          </p:cNvSpPr>
          <p:nvPr>
            <p:ph type="sldNum" sz="quarter" idx="12"/>
          </p:nvPr>
        </p:nvSpPr>
        <p:spPr/>
        <p:txBody>
          <a:bodyPr/>
          <a:lstStyle>
            <a:lvl1pPr>
              <a:defRPr/>
            </a:lvl1pPr>
          </a:lstStyle>
          <a:p>
            <a:fld id="{4F7E8F9A-FCF7-450E-AC15-FA442AB89454}" type="slidenum">
              <a:rPr lang="en-US" altLang="en-US"/>
              <a:pPr/>
              <a:t>‹#›</a:t>
            </a:fld>
            <a:endParaRPr lang="en-US" altLang="en-US"/>
          </a:p>
        </p:txBody>
      </p:sp>
    </p:spTree>
    <p:extLst>
      <p:ext uri="{BB962C8B-B14F-4D97-AF65-F5344CB8AC3E}">
        <p14:creationId xmlns:p14="http://schemas.microsoft.com/office/powerpoint/2010/main" val="2647275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22AE8-5423-4B48-44C9-F11C4DDCD11F}"/>
              </a:ext>
            </a:extLst>
          </p:cNvPr>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555B0D9-383A-9F2C-CC8F-FC8E5E2D79BF}"/>
              </a:ext>
            </a:extLst>
          </p:cNvPr>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2FC62E-FE2D-BD44-58DA-AF629A7AED09}"/>
              </a:ext>
            </a:extLst>
          </p:cNvPr>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7F318DB-6734-E574-D5A3-1A05E08DAE2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36CAF35-7822-785B-078E-9634AED812D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B106FC1-84F8-5594-505D-EC030E75B35F}"/>
              </a:ext>
            </a:extLst>
          </p:cNvPr>
          <p:cNvSpPr>
            <a:spLocks noGrp="1"/>
          </p:cNvSpPr>
          <p:nvPr>
            <p:ph type="sldNum" sz="quarter" idx="12"/>
          </p:nvPr>
        </p:nvSpPr>
        <p:spPr/>
        <p:txBody>
          <a:bodyPr/>
          <a:lstStyle>
            <a:lvl1pPr>
              <a:defRPr/>
            </a:lvl1pPr>
          </a:lstStyle>
          <a:p>
            <a:fld id="{594FD750-601B-4B52-8ACB-1A9B2430C269}" type="slidenum">
              <a:rPr lang="en-US" altLang="en-US"/>
              <a:pPr/>
              <a:t>‹#›</a:t>
            </a:fld>
            <a:endParaRPr lang="en-US" altLang="en-US"/>
          </a:p>
        </p:txBody>
      </p:sp>
    </p:spTree>
    <p:extLst>
      <p:ext uri="{BB962C8B-B14F-4D97-AF65-F5344CB8AC3E}">
        <p14:creationId xmlns:p14="http://schemas.microsoft.com/office/powerpoint/2010/main" val="2047628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47435-1214-90EC-6561-0D73A262B8A8}"/>
              </a:ext>
            </a:extLst>
          </p:cNvPr>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AFA7819-2802-4093-BDEB-CA5F032286D8}"/>
              </a:ext>
            </a:extLst>
          </p:cNvPr>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C7FD4AB-A9B5-E880-B5D6-8E749324A19B}"/>
              </a:ext>
            </a:extLst>
          </p:cNvPr>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57826AC-A166-8324-0FE9-68804A95C4D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7298C25-892D-6BD1-000A-AE822E37EC8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105578A-1F50-FB9F-1D4E-3A1050B30BEA}"/>
              </a:ext>
            </a:extLst>
          </p:cNvPr>
          <p:cNvSpPr>
            <a:spLocks noGrp="1"/>
          </p:cNvSpPr>
          <p:nvPr>
            <p:ph type="sldNum" sz="quarter" idx="12"/>
          </p:nvPr>
        </p:nvSpPr>
        <p:spPr/>
        <p:txBody>
          <a:bodyPr/>
          <a:lstStyle>
            <a:lvl1pPr>
              <a:defRPr/>
            </a:lvl1pPr>
          </a:lstStyle>
          <a:p>
            <a:fld id="{D2F82C18-0E55-4C57-8B50-B74476FE9722}" type="slidenum">
              <a:rPr lang="en-US" altLang="en-US"/>
              <a:pPr/>
              <a:t>‹#›</a:t>
            </a:fld>
            <a:endParaRPr lang="en-US" altLang="en-US"/>
          </a:p>
        </p:txBody>
      </p:sp>
    </p:spTree>
    <p:extLst>
      <p:ext uri="{BB962C8B-B14F-4D97-AF65-F5344CB8AC3E}">
        <p14:creationId xmlns:p14="http://schemas.microsoft.com/office/powerpoint/2010/main" val="11770918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5CB62-9375-F7B5-ECAA-7887F975DD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D4C9E0-B6DF-DB96-7134-F52D590689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9AB012-8E82-B0ED-6132-47C7B414506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570C9BB-3E36-6770-BB46-8FEB9CC08D7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CABE0A1-BDB8-582D-4E0F-B5A3F5DE4DE0}"/>
              </a:ext>
            </a:extLst>
          </p:cNvPr>
          <p:cNvSpPr>
            <a:spLocks noGrp="1"/>
          </p:cNvSpPr>
          <p:nvPr>
            <p:ph type="sldNum" sz="quarter" idx="12"/>
          </p:nvPr>
        </p:nvSpPr>
        <p:spPr/>
        <p:txBody>
          <a:bodyPr/>
          <a:lstStyle>
            <a:lvl1pPr>
              <a:defRPr/>
            </a:lvl1pPr>
          </a:lstStyle>
          <a:p>
            <a:fld id="{8C3639D2-C668-40E2-B33D-2253E4533B2C}" type="slidenum">
              <a:rPr lang="en-US" altLang="en-US"/>
              <a:pPr/>
              <a:t>‹#›</a:t>
            </a:fld>
            <a:endParaRPr lang="en-US" altLang="en-US"/>
          </a:p>
        </p:txBody>
      </p:sp>
    </p:spTree>
    <p:extLst>
      <p:ext uri="{BB962C8B-B14F-4D97-AF65-F5344CB8AC3E}">
        <p14:creationId xmlns:p14="http://schemas.microsoft.com/office/powerpoint/2010/main" val="295220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7E6F27-E2B9-D1D9-4ADD-B7EB5D39FE0A}"/>
              </a:ext>
            </a:extLst>
          </p:cNvPr>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4E3F81-1D16-7C4D-2CA3-E415FB69D448}"/>
              </a:ext>
            </a:extLst>
          </p:cNvPr>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34D902-ABA9-EF4A-9AD0-109C581B7A5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37AB4AC-BA31-3533-E48A-3E64D378138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9F5A8E1-E1F2-6DBB-39E6-974E28858DCA}"/>
              </a:ext>
            </a:extLst>
          </p:cNvPr>
          <p:cNvSpPr>
            <a:spLocks noGrp="1"/>
          </p:cNvSpPr>
          <p:nvPr>
            <p:ph type="sldNum" sz="quarter" idx="12"/>
          </p:nvPr>
        </p:nvSpPr>
        <p:spPr/>
        <p:txBody>
          <a:bodyPr/>
          <a:lstStyle>
            <a:lvl1pPr>
              <a:defRPr/>
            </a:lvl1pPr>
          </a:lstStyle>
          <a:p>
            <a:fld id="{3BA0CA27-9B3B-4102-8959-A33137A321FB}" type="slidenum">
              <a:rPr lang="en-US" altLang="en-US"/>
              <a:pPr/>
              <a:t>‹#›</a:t>
            </a:fld>
            <a:endParaRPr lang="en-US" altLang="en-US"/>
          </a:p>
        </p:txBody>
      </p:sp>
    </p:spTree>
    <p:extLst>
      <p:ext uri="{BB962C8B-B14F-4D97-AF65-F5344CB8AC3E}">
        <p14:creationId xmlns:p14="http://schemas.microsoft.com/office/powerpoint/2010/main" val="35490037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9C2DF-12BF-9D26-A7F7-B5F29F5519A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6D0F3E2-0AE4-8265-DD0E-653F6B0A8FF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759088A-DDC3-9B0D-1605-8BCCEC0A122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950116E-CCA8-3261-BDC6-07E9BC84775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83A4BB5-7797-1D6A-0128-DAC5F931DDDF}"/>
              </a:ext>
            </a:extLst>
          </p:cNvPr>
          <p:cNvSpPr>
            <a:spLocks noGrp="1"/>
          </p:cNvSpPr>
          <p:nvPr>
            <p:ph type="sldNum" sz="quarter" idx="12"/>
          </p:nvPr>
        </p:nvSpPr>
        <p:spPr/>
        <p:txBody>
          <a:bodyPr/>
          <a:lstStyle>
            <a:lvl1pPr>
              <a:defRPr/>
            </a:lvl1pPr>
          </a:lstStyle>
          <a:p>
            <a:fld id="{7E1C857F-60F9-4078-AB07-4FBFF7DF3D68}" type="slidenum">
              <a:rPr lang="en-US" altLang="en-US"/>
              <a:pPr/>
              <a:t>‹#›</a:t>
            </a:fld>
            <a:endParaRPr lang="en-US" altLang="en-US"/>
          </a:p>
        </p:txBody>
      </p:sp>
    </p:spTree>
    <p:extLst>
      <p:ext uri="{BB962C8B-B14F-4D97-AF65-F5344CB8AC3E}">
        <p14:creationId xmlns:p14="http://schemas.microsoft.com/office/powerpoint/2010/main" val="1854348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9DB5B-8E4C-E44D-6641-EC9954D63E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A3BA99-2ED0-F54A-F517-A6DB040B9F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83D3E8-77C0-F947-19B9-F13D33B39C4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D8E42C5-57F2-E117-046D-4BC05E00F2A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353C204-CB0C-8EBC-7893-00072922C1E5}"/>
              </a:ext>
            </a:extLst>
          </p:cNvPr>
          <p:cNvSpPr>
            <a:spLocks noGrp="1"/>
          </p:cNvSpPr>
          <p:nvPr>
            <p:ph type="sldNum" sz="quarter" idx="12"/>
          </p:nvPr>
        </p:nvSpPr>
        <p:spPr/>
        <p:txBody>
          <a:bodyPr/>
          <a:lstStyle>
            <a:lvl1pPr>
              <a:defRPr/>
            </a:lvl1pPr>
          </a:lstStyle>
          <a:p>
            <a:fld id="{18E929AC-E602-469B-A428-FF50907BFB6E}" type="slidenum">
              <a:rPr lang="en-US" altLang="en-US"/>
              <a:pPr/>
              <a:t>‹#›</a:t>
            </a:fld>
            <a:endParaRPr lang="en-US" altLang="en-US"/>
          </a:p>
        </p:txBody>
      </p:sp>
    </p:spTree>
    <p:extLst>
      <p:ext uri="{BB962C8B-B14F-4D97-AF65-F5344CB8AC3E}">
        <p14:creationId xmlns:p14="http://schemas.microsoft.com/office/powerpoint/2010/main" val="40630231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AE65-88A7-DE5E-CB75-C2C1C11B75D9}"/>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67D38BC-FE06-1EDA-EBD5-1975D0732ACA}"/>
              </a:ext>
            </a:extLst>
          </p:cNvPr>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Date Placeholder 3">
            <a:extLst>
              <a:ext uri="{FF2B5EF4-FFF2-40B4-BE49-F238E27FC236}">
                <a16:creationId xmlns:a16="http://schemas.microsoft.com/office/drawing/2014/main" id="{DFDE1E4A-D007-D0DF-5281-FFA3EADAEA1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B905D65-4F02-A5BB-F73C-7A3E4B2F7F7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D20C64D-7BCC-ACBE-F032-E263EBFA1E54}"/>
              </a:ext>
            </a:extLst>
          </p:cNvPr>
          <p:cNvSpPr>
            <a:spLocks noGrp="1"/>
          </p:cNvSpPr>
          <p:nvPr>
            <p:ph type="sldNum" sz="quarter" idx="12"/>
          </p:nvPr>
        </p:nvSpPr>
        <p:spPr/>
        <p:txBody>
          <a:bodyPr/>
          <a:lstStyle>
            <a:lvl1pPr>
              <a:defRPr/>
            </a:lvl1pPr>
          </a:lstStyle>
          <a:p>
            <a:fld id="{0B52BBDB-D32B-4EE9-BA9A-6BBE16ACF344}" type="slidenum">
              <a:rPr lang="en-US" altLang="en-US"/>
              <a:pPr/>
              <a:t>‹#›</a:t>
            </a:fld>
            <a:endParaRPr lang="en-US" altLang="en-US"/>
          </a:p>
        </p:txBody>
      </p:sp>
    </p:spTree>
    <p:extLst>
      <p:ext uri="{BB962C8B-B14F-4D97-AF65-F5344CB8AC3E}">
        <p14:creationId xmlns:p14="http://schemas.microsoft.com/office/powerpoint/2010/main" val="3239856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6008-7101-5E6A-B383-5D08546C64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B378D2-7DFE-311E-78FF-18E85B613761}"/>
              </a:ext>
            </a:extLst>
          </p:cNvPr>
          <p:cNvSpPr>
            <a:spLocks noGrp="1"/>
          </p:cNvSpPr>
          <p:nvPr>
            <p:ph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6819E0-3909-5A50-CD97-932F066B9C0E}"/>
              </a:ext>
            </a:extLst>
          </p:cNvPr>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C47E51-039F-E91D-CC41-B0E1910B20E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C202657-3328-B81A-9E2F-A778C8ACFC1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A283264-F96A-578A-F62C-2BCAD3965149}"/>
              </a:ext>
            </a:extLst>
          </p:cNvPr>
          <p:cNvSpPr>
            <a:spLocks noGrp="1"/>
          </p:cNvSpPr>
          <p:nvPr>
            <p:ph type="sldNum" sz="quarter" idx="12"/>
          </p:nvPr>
        </p:nvSpPr>
        <p:spPr/>
        <p:txBody>
          <a:bodyPr/>
          <a:lstStyle>
            <a:lvl1pPr>
              <a:defRPr/>
            </a:lvl1pPr>
          </a:lstStyle>
          <a:p>
            <a:fld id="{D5D40DC3-F2C3-4A59-9159-2A86C916115F}" type="slidenum">
              <a:rPr lang="en-US" altLang="en-US"/>
              <a:pPr/>
              <a:t>‹#›</a:t>
            </a:fld>
            <a:endParaRPr lang="en-US" altLang="en-US"/>
          </a:p>
        </p:txBody>
      </p:sp>
    </p:spTree>
    <p:extLst>
      <p:ext uri="{BB962C8B-B14F-4D97-AF65-F5344CB8AC3E}">
        <p14:creationId xmlns:p14="http://schemas.microsoft.com/office/powerpoint/2010/main" val="22627358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32027-B0FE-EBA5-C3F2-5084E294EA22}"/>
              </a:ext>
            </a:extLst>
          </p:cNvPr>
          <p:cNvSpPr>
            <a:spLocks noGrp="1"/>
          </p:cNvSpPr>
          <p:nvPr>
            <p:ph type="title"/>
          </p:nvPr>
        </p:nvSpPr>
        <p:spPr>
          <a:xfrm>
            <a:off x="630238"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09972B-5E29-DF83-66F9-02378B719D51}"/>
              </a:ext>
            </a:extLst>
          </p:cNvPr>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A045C52-3F30-95EB-0265-C9CBA4B4AEB7}"/>
              </a:ext>
            </a:extLst>
          </p:cNvPr>
          <p:cNvSpPr>
            <a:spLocks noGrp="1"/>
          </p:cNvSpPr>
          <p:nvPr>
            <p:ph sz="half" idx="2"/>
          </p:nvPr>
        </p:nvSpPr>
        <p:spPr>
          <a:xfrm>
            <a:off x="630239" y="1878806"/>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496D66-7D42-7D10-F8ED-A50224525832}"/>
              </a:ext>
            </a:extLst>
          </p:cNvPr>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3EEFEE1-986A-FC47-51F7-0DCA2423B4C7}"/>
              </a:ext>
            </a:extLst>
          </p:cNvPr>
          <p:cNvSpPr>
            <a:spLocks noGrp="1"/>
          </p:cNvSpPr>
          <p:nvPr>
            <p:ph sz="quarter" idx="4"/>
          </p:nvPr>
        </p:nvSpPr>
        <p:spPr>
          <a:xfrm>
            <a:off x="4629150" y="1878806"/>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BBF699-3EFA-0B19-611B-3CB1473A6CE7}"/>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5DC50BD5-F8AA-262D-BB60-F12EAABBF636}"/>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256C0350-8FEF-52B6-8431-D048863248D8}"/>
              </a:ext>
            </a:extLst>
          </p:cNvPr>
          <p:cNvSpPr>
            <a:spLocks noGrp="1"/>
          </p:cNvSpPr>
          <p:nvPr>
            <p:ph type="sldNum" sz="quarter" idx="12"/>
          </p:nvPr>
        </p:nvSpPr>
        <p:spPr/>
        <p:txBody>
          <a:bodyPr/>
          <a:lstStyle>
            <a:lvl1pPr>
              <a:defRPr/>
            </a:lvl1pPr>
          </a:lstStyle>
          <a:p>
            <a:fld id="{965326BA-ADBA-4605-BD71-38F549F4FB1B}" type="slidenum">
              <a:rPr lang="en-US" altLang="en-US"/>
              <a:pPr/>
              <a:t>‹#›</a:t>
            </a:fld>
            <a:endParaRPr lang="en-US" altLang="en-US"/>
          </a:p>
        </p:txBody>
      </p:sp>
    </p:spTree>
    <p:extLst>
      <p:ext uri="{BB962C8B-B14F-4D97-AF65-F5344CB8AC3E}">
        <p14:creationId xmlns:p14="http://schemas.microsoft.com/office/powerpoint/2010/main" val="29159660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2CABD-E78E-D3D0-54C5-7631F50AA1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729AD6-BE44-236D-575A-1A73720DCBD8}"/>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FA795F5C-2F16-9D33-E895-A90E13666765}"/>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2B7A58AC-8C9A-93C5-4C09-47FC2D898325}"/>
              </a:ext>
            </a:extLst>
          </p:cNvPr>
          <p:cNvSpPr>
            <a:spLocks noGrp="1"/>
          </p:cNvSpPr>
          <p:nvPr>
            <p:ph type="sldNum" sz="quarter" idx="12"/>
          </p:nvPr>
        </p:nvSpPr>
        <p:spPr/>
        <p:txBody>
          <a:bodyPr/>
          <a:lstStyle>
            <a:lvl1pPr>
              <a:defRPr/>
            </a:lvl1pPr>
          </a:lstStyle>
          <a:p>
            <a:fld id="{95556FF2-973C-4723-9B8B-BB56457A2CF4}" type="slidenum">
              <a:rPr lang="en-US" altLang="en-US"/>
              <a:pPr/>
              <a:t>‹#›</a:t>
            </a:fld>
            <a:endParaRPr lang="en-US" altLang="en-US"/>
          </a:p>
        </p:txBody>
      </p:sp>
    </p:spTree>
    <p:extLst>
      <p:ext uri="{BB962C8B-B14F-4D97-AF65-F5344CB8AC3E}">
        <p14:creationId xmlns:p14="http://schemas.microsoft.com/office/powerpoint/2010/main" val="26006539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018614-4A8B-CFF7-5ECC-8FDF86FA1C51}"/>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A2476EBD-558F-4881-2971-C63AC4051AA0}"/>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42FE965D-5CFE-4686-715F-84769A1FD0DC}"/>
              </a:ext>
            </a:extLst>
          </p:cNvPr>
          <p:cNvSpPr>
            <a:spLocks noGrp="1"/>
          </p:cNvSpPr>
          <p:nvPr>
            <p:ph type="sldNum" sz="quarter" idx="12"/>
          </p:nvPr>
        </p:nvSpPr>
        <p:spPr/>
        <p:txBody>
          <a:bodyPr/>
          <a:lstStyle>
            <a:lvl1pPr>
              <a:defRPr/>
            </a:lvl1pPr>
          </a:lstStyle>
          <a:p>
            <a:fld id="{A59050DE-23DD-4814-BE52-19845A294C2B}" type="slidenum">
              <a:rPr lang="en-US" altLang="en-US"/>
              <a:pPr/>
              <a:t>‹#›</a:t>
            </a:fld>
            <a:endParaRPr lang="en-US" altLang="en-US"/>
          </a:p>
        </p:txBody>
      </p:sp>
    </p:spTree>
    <p:extLst>
      <p:ext uri="{BB962C8B-B14F-4D97-AF65-F5344CB8AC3E}">
        <p14:creationId xmlns:p14="http://schemas.microsoft.com/office/powerpoint/2010/main" val="3594854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A750A-E19B-6C92-A3E6-BAA40F16B80A}"/>
              </a:ext>
            </a:extLst>
          </p:cNvPr>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BAA282A-28AB-B6D6-C941-A977299724E0}"/>
              </a:ext>
            </a:extLst>
          </p:cNvPr>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DCA481-583F-4C76-5D0A-73BE30A33FBF}"/>
              </a:ext>
            </a:extLst>
          </p:cNvPr>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9FDCA69-8FA4-0BD6-7670-580B5A5B080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B67707F-AA3E-8143-0AA8-38B3822CF5E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40A3F81-78F0-D661-809F-D2151C805CC6}"/>
              </a:ext>
            </a:extLst>
          </p:cNvPr>
          <p:cNvSpPr>
            <a:spLocks noGrp="1"/>
          </p:cNvSpPr>
          <p:nvPr>
            <p:ph type="sldNum" sz="quarter" idx="12"/>
          </p:nvPr>
        </p:nvSpPr>
        <p:spPr/>
        <p:txBody>
          <a:bodyPr/>
          <a:lstStyle>
            <a:lvl1pPr>
              <a:defRPr/>
            </a:lvl1pPr>
          </a:lstStyle>
          <a:p>
            <a:fld id="{D62078D1-5535-48B9-989B-F5F1C6B247D3}" type="slidenum">
              <a:rPr lang="en-US" altLang="en-US"/>
              <a:pPr/>
              <a:t>‹#›</a:t>
            </a:fld>
            <a:endParaRPr lang="en-US" altLang="en-US"/>
          </a:p>
        </p:txBody>
      </p:sp>
    </p:spTree>
    <p:extLst>
      <p:ext uri="{BB962C8B-B14F-4D97-AF65-F5344CB8AC3E}">
        <p14:creationId xmlns:p14="http://schemas.microsoft.com/office/powerpoint/2010/main" val="7164369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66B23-A772-315F-354A-BE8C695155EE}"/>
              </a:ext>
            </a:extLst>
          </p:cNvPr>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A2EA11F-2D81-4060-A63A-9D552145D97D}"/>
              </a:ext>
            </a:extLst>
          </p:cNvPr>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F5949F7-B424-3AE1-DEAB-493DCBD1E266}"/>
              </a:ext>
            </a:extLst>
          </p:cNvPr>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6146735-AAC5-C5D3-50A7-5E14EC21E1D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2B5BAA6-A423-CB05-5DFD-79BD2F7E735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B90E698-D877-F757-3B43-567B9BA80616}"/>
              </a:ext>
            </a:extLst>
          </p:cNvPr>
          <p:cNvSpPr>
            <a:spLocks noGrp="1"/>
          </p:cNvSpPr>
          <p:nvPr>
            <p:ph type="sldNum" sz="quarter" idx="12"/>
          </p:nvPr>
        </p:nvSpPr>
        <p:spPr/>
        <p:txBody>
          <a:bodyPr/>
          <a:lstStyle>
            <a:lvl1pPr>
              <a:defRPr/>
            </a:lvl1pPr>
          </a:lstStyle>
          <a:p>
            <a:fld id="{6D65AAD4-9F9F-4B31-895D-16B1EB56E28C}" type="slidenum">
              <a:rPr lang="en-US" altLang="en-US"/>
              <a:pPr/>
              <a:t>‹#›</a:t>
            </a:fld>
            <a:endParaRPr lang="en-US" altLang="en-US"/>
          </a:p>
        </p:txBody>
      </p:sp>
    </p:spTree>
    <p:extLst>
      <p:ext uri="{BB962C8B-B14F-4D97-AF65-F5344CB8AC3E}">
        <p14:creationId xmlns:p14="http://schemas.microsoft.com/office/powerpoint/2010/main" val="2728687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CC059-58E6-0A25-2C8B-6BDCB60C9E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715DAF-D3CC-002A-C0B9-E9010F98C8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A4E7D-352B-6E04-1991-4FFFB080387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9893A6B-3677-66BA-EA27-BB8DD797FBB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3B3D2CA-DF5A-CA54-E71C-F2145B470DB0}"/>
              </a:ext>
            </a:extLst>
          </p:cNvPr>
          <p:cNvSpPr>
            <a:spLocks noGrp="1"/>
          </p:cNvSpPr>
          <p:nvPr>
            <p:ph type="sldNum" sz="quarter" idx="12"/>
          </p:nvPr>
        </p:nvSpPr>
        <p:spPr/>
        <p:txBody>
          <a:bodyPr/>
          <a:lstStyle>
            <a:lvl1pPr>
              <a:defRPr/>
            </a:lvl1pPr>
          </a:lstStyle>
          <a:p>
            <a:fld id="{DEF3508B-FC36-47E7-B7A2-920952A6101E}" type="slidenum">
              <a:rPr lang="en-US" altLang="en-US"/>
              <a:pPr/>
              <a:t>‹#›</a:t>
            </a:fld>
            <a:endParaRPr lang="en-US" altLang="en-US"/>
          </a:p>
        </p:txBody>
      </p:sp>
    </p:spTree>
    <p:extLst>
      <p:ext uri="{BB962C8B-B14F-4D97-AF65-F5344CB8AC3E}">
        <p14:creationId xmlns:p14="http://schemas.microsoft.com/office/powerpoint/2010/main" val="1063170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73F918-7ED8-4884-F899-90B544436E18}"/>
              </a:ext>
            </a:extLst>
          </p:cNvPr>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75DB3C-0373-41BE-67B7-1AC5002E81A4}"/>
              </a:ext>
            </a:extLst>
          </p:cNvPr>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1E3497-F193-B727-12F5-EEC779CE7EC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8581A4A-139F-7A1F-AC61-B29F5523693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4BE5A5D-0A33-293E-63F1-5D342ABAA45A}"/>
              </a:ext>
            </a:extLst>
          </p:cNvPr>
          <p:cNvSpPr>
            <a:spLocks noGrp="1"/>
          </p:cNvSpPr>
          <p:nvPr>
            <p:ph type="sldNum" sz="quarter" idx="12"/>
          </p:nvPr>
        </p:nvSpPr>
        <p:spPr/>
        <p:txBody>
          <a:bodyPr/>
          <a:lstStyle>
            <a:lvl1pPr>
              <a:defRPr/>
            </a:lvl1pPr>
          </a:lstStyle>
          <a:p>
            <a:fld id="{340816FA-85AD-4035-82B7-3325090F23E4}" type="slidenum">
              <a:rPr lang="en-US" altLang="en-US"/>
              <a:pPr/>
              <a:t>‹#›</a:t>
            </a:fld>
            <a:endParaRPr lang="en-US" altLang="en-US"/>
          </a:p>
        </p:txBody>
      </p:sp>
    </p:spTree>
    <p:extLst>
      <p:ext uri="{BB962C8B-B14F-4D97-AF65-F5344CB8AC3E}">
        <p14:creationId xmlns:p14="http://schemas.microsoft.com/office/powerpoint/2010/main" val="74184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BADC14A-2DE5-6905-904B-89F70A0135D7}"/>
              </a:ext>
            </a:extLst>
          </p:cNvPr>
          <p:cNvSpPr>
            <a:spLocks noGrp="1" noChangeArrowheads="1"/>
          </p:cNvSpPr>
          <p:nvPr>
            <p:ph type="title"/>
          </p:nvPr>
        </p:nvSpPr>
        <p:spPr bwMode="auto">
          <a:xfrm>
            <a:off x="457200" y="205979"/>
            <a:ext cx="8229600"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99DFB8A-97EA-726D-65F4-2BFD4F49484E}"/>
              </a:ext>
            </a:extLst>
          </p:cNvPr>
          <p:cNvSpPr>
            <a:spLocks noGrp="1" noChangeArrowheads="1"/>
          </p:cNvSpPr>
          <p:nvPr>
            <p:ph type="body" idx="1"/>
          </p:nvPr>
        </p:nvSpPr>
        <p:spPr bwMode="auto">
          <a:xfrm>
            <a:off x="457200" y="1200151"/>
            <a:ext cx="8229600"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4E2C3D3-F48E-F7DA-FF28-1A7F887DED15}"/>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endParaRPr lang="en-US" altLang="en-US"/>
          </a:p>
        </p:txBody>
      </p:sp>
      <p:sp>
        <p:nvSpPr>
          <p:cNvPr id="1029" name="Rectangle 5">
            <a:extLst>
              <a:ext uri="{FF2B5EF4-FFF2-40B4-BE49-F238E27FC236}">
                <a16:creationId xmlns:a16="http://schemas.microsoft.com/office/drawing/2014/main" id="{00B11E12-ACF5-B8D0-0CEB-0F1B1BEC8E38}"/>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endParaRPr lang="en-US" altLang="en-US"/>
          </a:p>
        </p:txBody>
      </p:sp>
      <p:sp>
        <p:nvSpPr>
          <p:cNvPr id="1030" name="Rectangle 6">
            <a:extLst>
              <a:ext uri="{FF2B5EF4-FFF2-40B4-BE49-F238E27FC236}">
                <a16:creationId xmlns:a16="http://schemas.microsoft.com/office/drawing/2014/main" id="{7201302C-02F0-3CE9-D263-50E88E91ADCB}"/>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fld id="{F3841485-E176-45E9-B612-A8963F3DE47F}" type="slidenum">
              <a:rPr lang="en-US" altLang="en-US"/>
              <a:pPr/>
              <a:t>‹#›</a:t>
            </a:fld>
            <a:endParaRPr lang="en-US" altLang="en-US"/>
          </a:p>
        </p:txBody>
      </p:sp>
    </p:spTree>
    <p:extLst>
      <p:ext uri="{BB962C8B-B14F-4D97-AF65-F5344CB8AC3E}">
        <p14:creationId xmlns:p14="http://schemas.microsoft.com/office/powerpoint/2010/main" val="378842537"/>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rtl="0" fontAlgn="base">
        <a:spcBef>
          <a:spcPct val="0"/>
        </a:spcBef>
        <a:spcAft>
          <a:spcPct val="0"/>
        </a:spcAft>
        <a:defRPr sz="3300" kern="1200">
          <a:solidFill>
            <a:schemeClr val="bg1"/>
          </a:solidFill>
          <a:latin typeface="+mj-lt"/>
          <a:ea typeface="+mj-ea"/>
          <a:cs typeface="+mj-cs"/>
        </a:defRPr>
      </a:lvl1pPr>
      <a:lvl2pPr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2pPr>
      <a:lvl3pPr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3pPr>
      <a:lvl4pPr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4pPr>
      <a:lvl5pPr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5pPr>
      <a:lvl6pPr marL="342900"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6pPr>
      <a:lvl7pPr marL="685800"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7pPr>
      <a:lvl8pPr marL="1028700"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8pPr>
      <a:lvl9pPr marL="1371600"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9pPr>
    </p:titleStyle>
    <p:bodyStyle>
      <a:lvl1pPr marL="257175" indent="-257175" algn="l" rtl="0" fontAlgn="base">
        <a:spcBef>
          <a:spcPct val="20000"/>
        </a:spcBef>
        <a:spcAft>
          <a:spcPct val="0"/>
        </a:spcAft>
        <a:defRPr sz="3300" kern="1200">
          <a:solidFill>
            <a:schemeClr val="bg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Arial" panose="020B0604020202020204" pitchFamily="34" charset="0"/>
          <a:ea typeface="+mn-ea"/>
          <a:cs typeface="+mn-cs"/>
        </a:defRPr>
      </a:lvl2pPr>
      <a:lvl3pPr marL="857250" indent="-171450" algn="l" rtl="0" fontAlgn="base">
        <a:spcBef>
          <a:spcPct val="20000"/>
        </a:spcBef>
        <a:spcAft>
          <a:spcPct val="0"/>
        </a:spcAft>
        <a:buChar char="•"/>
        <a:defRPr sz="1800" kern="1200">
          <a:solidFill>
            <a:schemeClr val="tx1"/>
          </a:solidFill>
          <a:latin typeface="Arial" panose="020B0604020202020204" pitchFamily="34" charset="0"/>
          <a:ea typeface="+mn-ea"/>
          <a:cs typeface="+mn-cs"/>
        </a:defRPr>
      </a:lvl3pPr>
      <a:lvl4pPr marL="1200150" indent="-171450" algn="l" rtl="0" fontAlgn="base">
        <a:spcBef>
          <a:spcPct val="20000"/>
        </a:spcBef>
        <a:spcAft>
          <a:spcPct val="0"/>
        </a:spcAft>
        <a:buChar char="–"/>
        <a:defRPr sz="1500" kern="1200">
          <a:solidFill>
            <a:schemeClr val="tx1"/>
          </a:solidFill>
          <a:latin typeface="Arial" panose="020B0604020202020204" pitchFamily="34" charset="0"/>
          <a:ea typeface="+mn-ea"/>
          <a:cs typeface="+mn-cs"/>
        </a:defRPr>
      </a:lvl4pPr>
      <a:lvl5pPr marL="1543050" indent="-171450" algn="l" rtl="0" fontAlgn="base">
        <a:spcBef>
          <a:spcPct val="20000"/>
        </a:spcBef>
        <a:spcAft>
          <a:spcPct val="0"/>
        </a:spcAft>
        <a:buChar char="»"/>
        <a:defRPr sz="150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7A6E85A3-80ED-0F43-A350-BA6BC7345E03}"/>
              </a:ext>
            </a:extLst>
          </p:cNvPr>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6323" name="Rectangle 3">
            <a:extLst>
              <a:ext uri="{FF2B5EF4-FFF2-40B4-BE49-F238E27FC236}">
                <a16:creationId xmlns:a16="http://schemas.microsoft.com/office/drawing/2014/main" id="{AB1D7830-04B3-C80B-5C0C-ADE87EFA87E6}"/>
              </a:ext>
            </a:extLst>
          </p:cNvPr>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6324" name="Rectangle 4">
            <a:extLst>
              <a:ext uri="{FF2B5EF4-FFF2-40B4-BE49-F238E27FC236}">
                <a16:creationId xmlns:a16="http://schemas.microsoft.com/office/drawing/2014/main" id="{1A596F29-B596-92DE-CF48-01F94C9E08E9}"/>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buClrTx/>
              <a:buSzTx/>
              <a:buFontTx/>
              <a:buNone/>
              <a:defRPr sz="1050">
                <a:solidFill>
                  <a:schemeClr val="tx1"/>
                </a:solidFill>
                <a:latin typeface="+mj-lt"/>
              </a:defRPr>
            </a:lvl1pPr>
          </a:lstStyle>
          <a:p>
            <a:endParaRPr lang="en-US" altLang="en-US"/>
          </a:p>
        </p:txBody>
      </p:sp>
      <p:sp>
        <p:nvSpPr>
          <p:cNvPr id="56325" name="Rectangle 5">
            <a:extLst>
              <a:ext uri="{FF2B5EF4-FFF2-40B4-BE49-F238E27FC236}">
                <a16:creationId xmlns:a16="http://schemas.microsoft.com/office/drawing/2014/main" id="{BA8DD292-BE0F-128E-69CB-0A1CCE35019A}"/>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buClrTx/>
              <a:buSzTx/>
              <a:buFontTx/>
              <a:buNone/>
              <a:defRPr sz="1050">
                <a:solidFill>
                  <a:schemeClr val="tx1"/>
                </a:solidFill>
                <a:latin typeface="+mj-lt"/>
              </a:defRPr>
            </a:lvl1pPr>
          </a:lstStyle>
          <a:p>
            <a:endParaRPr lang="en-US" altLang="en-US"/>
          </a:p>
        </p:txBody>
      </p:sp>
      <p:sp>
        <p:nvSpPr>
          <p:cNvPr id="56326" name="Rectangle 6">
            <a:extLst>
              <a:ext uri="{FF2B5EF4-FFF2-40B4-BE49-F238E27FC236}">
                <a16:creationId xmlns:a16="http://schemas.microsoft.com/office/drawing/2014/main" id="{2BC2A8CC-5667-6E43-6C2F-94BB16044470}"/>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buClrTx/>
              <a:buSzTx/>
              <a:buFontTx/>
              <a:buNone/>
              <a:defRPr sz="1050">
                <a:solidFill>
                  <a:schemeClr val="tx1"/>
                </a:solidFill>
                <a:latin typeface="+mj-lt"/>
              </a:defRPr>
            </a:lvl1pPr>
          </a:lstStyle>
          <a:p>
            <a:fld id="{A823DFC5-5E3E-42D5-80F1-D9BC848BECEA}" type="slidenum">
              <a:rPr lang="en-US" altLang="en-US"/>
              <a:pPr/>
              <a:t>‹#›</a:t>
            </a:fld>
            <a:endParaRPr lang="en-US" altLang="en-US"/>
          </a:p>
        </p:txBody>
      </p:sp>
    </p:spTree>
    <p:extLst>
      <p:ext uri="{BB962C8B-B14F-4D97-AF65-F5344CB8AC3E}">
        <p14:creationId xmlns:p14="http://schemas.microsoft.com/office/powerpoint/2010/main" val="134498809"/>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fade">
                                      <p:cBhvr>
                                        <p:cTn id="7" dur="2000"/>
                                        <p:tgtEl>
                                          <p:spTgt spid="56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323">
                                            <p:txEl>
                                              <p:pRg st="0" end="0"/>
                                            </p:txEl>
                                          </p:spTgt>
                                        </p:tgtEl>
                                        <p:attrNameLst>
                                          <p:attrName>style.visibility</p:attrName>
                                        </p:attrNameLst>
                                      </p:cBhvr>
                                      <p:to>
                                        <p:strVal val="visible"/>
                                      </p:to>
                                    </p:set>
                                    <p:animEffect transition="in" filter="wipe(left)">
                                      <p:cBhvr>
                                        <p:cTn id="12" dur="500"/>
                                        <p:tgtEl>
                                          <p:spTgt spid="5632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6323">
                                            <p:txEl>
                                              <p:pRg st="1" end="1"/>
                                            </p:txEl>
                                          </p:spTgt>
                                        </p:tgtEl>
                                        <p:attrNameLst>
                                          <p:attrName>style.visibility</p:attrName>
                                        </p:attrNameLst>
                                      </p:cBhvr>
                                      <p:to>
                                        <p:strVal val="visible"/>
                                      </p:to>
                                    </p:set>
                                    <p:animEffect transition="in" filter="wipe(left)">
                                      <p:cBhvr>
                                        <p:cTn id="15" dur="500"/>
                                        <p:tgtEl>
                                          <p:spTgt spid="5632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6323">
                                            <p:txEl>
                                              <p:pRg st="2" end="2"/>
                                            </p:txEl>
                                          </p:spTgt>
                                        </p:tgtEl>
                                        <p:attrNameLst>
                                          <p:attrName>style.visibility</p:attrName>
                                        </p:attrNameLst>
                                      </p:cBhvr>
                                      <p:to>
                                        <p:strVal val="visible"/>
                                      </p:to>
                                    </p:set>
                                    <p:animEffect transition="in" filter="wipe(left)">
                                      <p:cBhvr>
                                        <p:cTn id="18" dur="500"/>
                                        <p:tgtEl>
                                          <p:spTgt spid="5632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6323">
                                            <p:txEl>
                                              <p:pRg st="3" end="3"/>
                                            </p:txEl>
                                          </p:spTgt>
                                        </p:tgtEl>
                                        <p:attrNameLst>
                                          <p:attrName>style.visibility</p:attrName>
                                        </p:attrNameLst>
                                      </p:cBhvr>
                                      <p:to>
                                        <p:strVal val="visible"/>
                                      </p:to>
                                    </p:set>
                                    <p:animEffect transition="in" filter="wipe(left)">
                                      <p:cBhvr>
                                        <p:cTn id="21" dur="500"/>
                                        <p:tgtEl>
                                          <p:spTgt spid="5632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6323">
                                            <p:txEl>
                                              <p:pRg st="4" end="4"/>
                                            </p:txEl>
                                          </p:spTgt>
                                        </p:tgtEl>
                                        <p:attrNameLst>
                                          <p:attrName>style.visibility</p:attrName>
                                        </p:attrNameLst>
                                      </p:cBhvr>
                                      <p:to>
                                        <p:strVal val="visible"/>
                                      </p:to>
                                    </p:set>
                                    <p:animEffect transition="in" filter="wipe(left)">
                                      <p:cBhvr>
                                        <p:cTn id="24" dur="500"/>
                                        <p:tgtEl>
                                          <p:spTgt spid="56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p">
        <p:tmplLst>
          <p:tmpl lvl="1">
            <p:tnLst>
              <p:par>
                <p:cTn presetID="22" presetClass="entr" presetSubtype="8" fill="hold" nodeType="click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3000" kern="1200">
          <a:solidFill>
            <a:schemeClr val="bg1"/>
          </a:solidFill>
          <a:latin typeface="+mn-lt"/>
          <a:ea typeface="+mn-ea"/>
          <a:cs typeface="+mn-cs"/>
        </a:defRPr>
      </a:lvl1pPr>
      <a:lvl2pPr marL="557213" indent="-214313" algn="l" rtl="0" fontAlgn="base">
        <a:spcBef>
          <a:spcPct val="20000"/>
        </a:spcBef>
        <a:spcAft>
          <a:spcPct val="0"/>
        </a:spcAft>
        <a:buChar char="–"/>
        <a:defRPr sz="3000" kern="1200">
          <a:solidFill>
            <a:schemeClr val="bg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j-lt"/>
          <a:ea typeface="+mn-ea"/>
          <a:cs typeface="+mn-cs"/>
        </a:defRPr>
      </a:lvl3pPr>
      <a:lvl4pPr marL="1200150" indent="-171450" algn="l" rtl="0" fontAlgn="base">
        <a:spcBef>
          <a:spcPct val="20000"/>
        </a:spcBef>
        <a:spcAft>
          <a:spcPct val="0"/>
        </a:spcAft>
        <a:buChar char="–"/>
        <a:defRPr sz="1500" kern="1200">
          <a:solidFill>
            <a:schemeClr val="tx1"/>
          </a:solidFill>
          <a:latin typeface="+mj-lt"/>
          <a:ea typeface="+mn-ea"/>
          <a:cs typeface="+mn-cs"/>
        </a:defRPr>
      </a:lvl4pPr>
      <a:lvl5pPr marL="1543050" indent="-171450" algn="l" rtl="0" fontAlgn="base">
        <a:spcBef>
          <a:spcPct val="20000"/>
        </a:spcBef>
        <a:spcAft>
          <a:spcPct val="0"/>
        </a:spcAft>
        <a:buChar char="»"/>
        <a:defRPr sz="15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7.xml"/><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www.10days.net/virtual-2022"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2022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2050" name="Picture 2" descr="Selichot: Prayers of Repentance | My Jewish Learning">
            <a:extLst>
              <a:ext uri="{FF2B5EF4-FFF2-40B4-BE49-F238E27FC236}">
                <a16:creationId xmlns:a16="http://schemas.microsoft.com/office/drawing/2014/main" id="{42BD315E-CFF9-57F9-28AA-1BEC6241EF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0"/>
            <a:ext cx="9132888"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79DADD6-05E8-2C87-164C-FF072942D24F}"/>
              </a:ext>
            </a:extLst>
          </p:cNvPr>
          <p:cNvSpPr txBox="1"/>
          <p:nvPr/>
        </p:nvSpPr>
        <p:spPr>
          <a:xfrm>
            <a:off x="2291109" y="1650314"/>
            <a:ext cx="6694141" cy="3170099"/>
          </a:xfrm>
          <a:prstGeom prst="rect">
            <a:avLst/>
          </a:prstGeom>
          <a:noFill/>
        </p:spPr>
        <p:txBody>
          <a:bodyPr wrap="none" rtlCol="0">
            <a:spAutoFit/>
          </a:bodyPr>
          <a:lstStyle/>
          <a:p>
            <a:pPr marL="0" indent="0" algn="l">
              <a:buNone/>
              <a:tabLst>
                <a:tab pos="630238" algn="l"/>
              </a:tabLst>
            </a:pPr>
            <a:r>
              <a:rPr lang="en-US" sz="4000" dirty="0" err="1">
                <a:effectLst>
                  <a:outerShdw blurRad="38100" dist="38100" dir="2700000" algn="tl">
                    <a:srgbClr val="000000">
                      <a:alpha val="43137"/>
                    </a:srgbClr>
                  </a:outerShdw>
                </a:effectLst>
              </a:rPr>
              <a:t>Slikhot</a:t>
            </a:r>
            <a:r>
              <a:rPr lang="en-US" sz="4000" dirty="0">
                <a:effectLst>
                  <a:outerShdw blurRad="38100" dist="38100" dir="2700000" algn="tl">
                    <a:srgbClr val="000000">
                      <a:alpha val="43137"/>
                    </a:srgbClr>
                  </a:outerShdw>
                </a:effectLst>
              </a:rPr>
              <a:t> outline:</a:t>
            </a:r>
          </a:p>
          <a:p>
            <a:pPr marL="512763" indent="-512763" algn="l">
              <a:buFont typeface="+mj-lt"/>
              <a:buAutoNum type="arabicPeriod"/>
              <a:tabLst>
                <a:tab pos="630238" algn="l"/>
              </a:tabLst>
            </a:pPr>
            <a:r>
              <a:rPr lang="en-US" sz="4000" dirty="0">
                <a:effectLst>
                  <a:outerShdw blurRad="38100" dist="38100" dir="2700000" algn="tl">
                    <a:srgbClr val="000000">
                      <a:alpha val="43137"/>
                    </a:srgbClr>
                  </a:outerShdw>
                </a:effectLst>
              </a:rPr>
              <a:t>Biblical basis </a:t>
            </a:r>
            <a:r>
              <a:rPr lang="en-US" sz="4000" dirty="0" err="1">
                <a:effectLst>
                  <a:outerShdw blurRad="38100" dist="38100" dir="2700000" algn="tl">
                    <a:srgbClr val="000000">
                      <a:alpha val="43137"/>
                    </a:srgbClr>
                  </a:outerShdw>
                </a:effectLst>
              </a:rPr>
              <a:t>Slikhot</a:t>
            </a:r>
            <a:endParaRPr lang="en-US" sz="4000" dirty="0">
              <a:effectLst>
                <a:outerShdw blurRad="38100" dist="38100" dir="2700000" algn="tl">
                  <a:srgbClr val="000000">
                    <a:alpha val="43137"/>
                  </a:srgbClr>
                </a:outerShdw>
              </a:effectLst>
            </a:endParaRPr>
          </a:p>
          <a:p>
            <a:pPr marL="512763" indent="-512763" algn="l">
              <a:buFont typeface="+mj-lt"/>
              <a:buAutoNum type="arabicPeriod"/>
              <a:tabLst>
                <a:tab pos="630238" algn="l"/>
              </a:tabLst>
            </a:pPr>
            <a:r>
              <a:rPr lang="en-US" sz="4000" dirty="0" err="1">
                <a:effectLst>
                  <a:outerShdw blurRad="38100" dist="38100" dir="2700000" algn="tl">
                    <a:srgbClr val="000000">
                      <a:alpha val="43137"/>
                    </a:srgbClr>
                  </a:outerShdw>
                </a:effectLst>
              </a:rPr>
              <a:t>Slikhot</a:t>
            </a:r>
            <a:r>
              <a:rPr lang="en-US" sz="4000" dirty="0">
                <a:effectLst>
                  <a:outerShdw blurRad="38100" dist="38100" dir="2700000" algn="tl">
                    <a:srgbClr val="000000">
                      <a:alpha val="43137"/>
                    </a:srgbClr>
                  </a:outerShdw>
                </a:effectLst>
              </a:rPr>
              <a:t> today: Perishing </a:t>
            </a:r>
          </a:p>
          <a:p>
            <a:pPr marL="512763" indent="-512763" algn="l">
              <a:buFont typeface="+mj-lt"/>
              <a:buAutoNum type="arabicPeriod"/>
              <a:tabLst>
                <a:tab pos="630238" algn="l"/>
              </a:tabLst>
            </a:pPr>
            <a:r>
              <a:rPr lang="en-US" sz="4000" dirty="0">
                <a:effectLst>
                  <a:outerShdw blurRad="38100" dist="38100" dir="2700000" algn="tl">
                    <a:srgbClr val="000000">
                      <a:alpha val="43137"/>
                    </a:srgbClr>
                  </a:outerShdw>
                </a:effectLst>
              </a:rPr>
              <a:t>Resistance to </a:t>
            </a:r>
            <a:r>
              <a:rPr lang="en-US" sz="4000" dirty="0" err="1">
                <a:effectLst>
                  <a:outerShdw blurRad="38100" dist="38100" dir="2700000" algn="tl">
                    <a:srgbClr val="000000">
                      <a:alpha val="43137"/>
                    </a:srgbClr>
                  </a:outerShdw>
                </a:effectLst>
              </a:rPr>
              <a:t>Slikhot</a:t>
            </a:r>
            <a:endParaRPr lang="en-US" sz="4000" dirty="0">
              <a:effectLst>
                <a:outerShdw blurRad="38100" dist="38100" dir="2700000" algn="tl">
                  <a:srgbClr val="000000">
                    <a:alpha val="43137"/>
                  </a:srgbClr>
                </a:outerShdw>
              </a:effectLst>
            </a:endParaRPr>
          </a:p>
          <a:p>
            <a:pPr algn="l"/>
            <a:endParaRPr lang="en-US" dirty="0"/>
          </a:p>
        </p:txBody>
      </p:sp>
    </p:spTree>
    <p:extLst>
      <p:ext uri="{BB962C8B-B14F-4D97-AF65-F5344CB8AC3E}">
        <p14:creationId xmlns:p14="http://schemas.microsoft.com/office/powerpoint/2010/main" val="3656951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2050" name="Picture 2" descr="Selichot: Prayers of Repentance | My Jewish Learning">
            <a:extLst>
              <a:ext uri="{FF2B5EF4-FFF2-40B4-BE49-F238E27FC236}">
                <a16:creationId xmlns:a16="http://schemas.microsoft.com/office/drawing/2014/main" id="{42BD315E-CFF9-57F9-28AA-1BEC6241EF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0"/>
            <a:ext cx="9132888"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79DADD6-05E8-2C87-164C-FF072942D24F}"/>
              </a:ext>
            </a:extLst>
          </p:cNvPr>
          <p:cNvSpPr txBox="1"/>
          <p:nvPr/>
        </p:nvSpPr>
        <p:spPr>
          <a:xfrm>
            <a:off x="2291109" y="1650314"/>
            <a:ext cx="6694141" cy="3170099"/>
          </a:xfrm>
          <a:prstGeom prst="rect">
            <a:avLst/>
          </a:prstGeom>
          <a:noFill/>
        </p:spPr>
        <p:txBody>
          <a:bodyPr wrap="none" rtlCol="0">
            <a:spAutoFit/>
          </a:bodyPr>
          <a:lstStyle/>
          <a:p>
            <a:pPr marL="0" indent="0" algn="l">
              <a:buNone/>
              <a:tabLst>
                <a:tab pos="630238" algn="l"/>
              </a:tabLst>
            </a:pPr>
            <a:r>
              <a:rPr lang="en-US" sz="4000" dirty="0" err="1">
                <a:effectLst>
                  <a:outerShdw blurRad="38100" dist="38100" dir="2700000" algn="tl">
                    <a:srgbClr val="000000">
                      <a:alpha val="43137"/>
                    </a:srgbClr>
                  </a:outerShdw>
                </a:effectLst>
              </a:rPr>
              <a:t>Slikhot</a:t>
            </a:r>
            <a:r>
              <a:rPr lang="en-US" sz="4000" dirty="0">
                <a:effectLst>
                  <a:outerShdw blurRad="38100" dist="38100" dir="2700000" algn="tl">
                    <a:srgbClr val="000000">
                      <a:alpha val="43137"/>
                    </a:srgbClr>
                  </a:outerShdw>
                </a:effectLst>
              </a:rPr>
              <a:t> outline:</a:t>
            </a:r>
          </a:p>
          <a:p>
            <a:pPr marL="512763" indent="-512763" algn="l">
              <a:buFont typeface="+mj-lt"/>
              <a:buAutoNum type="arabicPeriod"/>
              <a:tabLst>
                <a:tab pos="630238" algn="l"/>
              </a:tabLst>
            </a:pPr>
            <a:r>
              <a:rPr lang="en-US" sz="4000" u="sng" dirty="0">
                <a:effectLst>
                  <a:outerShdw blurRad="38100" dist="38100" dir="2700000" algn="tl">
                    <a:srgbClr val="000000">
                      <a:alpha val="43137"/>
                    </a:srgbClr>
                  </a:outerShdw>
                </a:effectLst>
              </a:rPr>
              <a:t>Biblical basis </a:t>
            </a:r>
            <a:r>
              <a:rPr lang="en-US" sz="4000" u="sng" dirty="0" err="1">
                <a:effectLst>
                  <a:outerShdw blurRad="38100" dist="38100" dir="2700000" algn="tl">
                    <a:srgbClr val="000000">
                      <a:alpha val="43137"/>
                    </a:srgbClr>
                  </a:outerShdw>
                </a:effectLst>
              </a:rPr>
              <a:t>Slikhot</a:t>
            </a:r>
            <a:endParaRPr lang="en-US" sz="4000" u="sng" dirty="0">
              <a:effectLst>
                <a:outerShdw blurRad="38100" dist="38100" dir="2700000" algn="tl">
                  <a:srgbClr val="000000">
                    <a:alpha val="43137"/>
                  </a:srgbClr>
                </a:outerShdw>
              </a:effectLst>
            </a:endParaRPr>
          </a:p>
          <a:p>
            <a:pPr marL="512763" indent="-512763" algn="l">
              <a:buFont typeface="+mj-lt"/>
              <a:buAutoNum type="arabicPeriod"/>
              <a:tabLst>
                <a:tab pos="630238" algn="l"/>
              </a:tabLst>
            </a:pPr>
            <a:r>
              <a:rPr lang="en-US" sz="4000" dirty="0" err="1">
                <a:effectLst>
                  <a:outerShdw blurRad="38100" dist="38100" dir="2700000" algn="tl">
                    <a:srgbClr val="000000">
                      <a:alpha val="43137"/>
                    </a:srgbClr>
                  </a:outerShdw>
                </a:effectLst>
              </a:rPr>
              <a:t>Slikhot</a:t>
            </a:r>
            <a:r>
              <a:rPr lang="en-US" sz="4000" dirty="0">
                <a:effectLst>
                  <a:outerShdw blurRad="38100" dist="38100" dir="2700000" algn="tl">
                    <a:srgbClr val="000000">
                      <a:alpha val="43137"/>
                    </a:srgbClr>
                  </a:outerShdw>
                </a:effectLst>
              </a:rPr>
              <a:t> today: Perishing </a:t>
            </a:r>
          </a:p>
          <a:p>
            <a:pPr marL="512763" indent="-512763" algn="l">
              <a:buFont typeface="+mj-lt"/>
              <a:buAutoNum type="arabicPeriod"/>
              <a:tabLst>
                <a:tab pos="630238" algn="l"/>
              </a:tabLst>
            </a:pPr>
            <a:r>
              <a:rPr lang="en-US" sz="4000" dirty="0">
                <a:effectLst>
                  <a:outerShdw blurRad="38100" dist="38100" dir="2700000" algn="tl">
                    <a:srgbClr val="000000">
                      <a:alpha val="43137"/>
                    </a:srgbClr>
                  </a:outerShdw>
                </a:effectLst>
              </a:rPr>
              <a:t>Resistance to </a:t>
            </a:r>
            <a:r>
              <a:rPr lang="en-US" sz="4000" dirty="0" err="1">
                <a:effectLst>
                  <a:outerShdw blurRad="38100" dist="38100" dir="2700000" algn="tl">
                    <a:srgbClr val="000000">
                      <a:alpha val="43137"/>
                    </a:srgbClr>
                  </a:outerShdw>
                </a:effectLst>
              </a:rPr>
              <a:t>Slikhot</a:t>
            </a:r>
            <a:endParaRPr lang="en-US" sz="4000" dirty="0">
              <a:effectLst>
                <a:outerShdw blurRad="38100" dist="38100" dir="2700000" algn="tl">
                  <a:srgbClr val="000000">
                    <a:alpha val="43137"/>
                  </a:srgbClr>
                </a:outerShdw>
              </a:effectLst>
            </a:endParaRPr>
          </a:p>
          <a:p>
            <a:pPr algn="l"/>
            <a:endParaRPr lang="en-US" dirty="0"/>
          </a:p>
        </p:txBody>
      </p:sp>
    </p:spTree>
    <p:extLst>
      <p:ext uri="{BB962C8B-B14F-4D97-AF65-F5344CB8AC3E}">
        <p14:creationId xmlns:p14="http://schemas.microsoft.com/office/powerpoint/2010/main" val="390030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What is the Biblical meaning </a:t>
            </a:r>
          </a:p>
          <a:p>
            <a:pPr marL="0" indent="0" algn="ctr">
              <a:buNone/>
            </a:pPr>
            <a:r>
              <a:rPr lang="en-US" sz="4000" dirty="0"/>
              <a:t>of Rosh HaShanah?</a:t>
            </a:r>
          </a:p>
        </p:txBody>
      </p:sp>
    </p:spTree>
    <p:extLst>
      <p:ext uri="{BB962C8B-B14F-4D97-AF65-F5344CB8AC3E}">
        <p14:creationId xmlns:p14="http://schemas.microsoft.com/office/powerpoint/2010/main" val="1777552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baseline="30000" dirty="0"/>
              <a:t>Vayikra/Lev 23.24</a:t>
            </a:r>
            <a:r>
              <a:rPr lang="en-US" sz="4000" dirty="0"/>
              <a:t> ‘In the seventh month, the first of the month is to be for you a day of complete rest for remembering, a holy gathering announced </a:t>
            </a:r>
            <a:r>
              <a:rPr lang="en-US" sz="4000" u="sng" dirty="0">
                <a:solidFill>
                  <a:srgbClr val="FFFF66"/>
                </a:solidFill>
              </a:rPr>
              <a:t>with blasts</a:t>
            </a:r>
            <a:r>
              <a:rPr lang="en-US" sz="4000" dirty="0"/>
              <a:t>.  </a:t>
            </a:r>
            <a:r>
              <a:rPr lang="he-IL" sz="4800" b="1" dirty="0" err="1">
                <a:latin typeface="David" panose="020E0502060401010101" pitchFamily="34" charset="-79"/>
                <a:cs typeface="David" panose="020E0502060401010101" pitchFamily="34" charset="-79"/>
              </a:rPr>
              <a:t>זִכְרוֹן</a:t>
            </a:r>
            <a:r>
              <a:rPr lang="he-IL" sz="4800" b="1" dirty="0">
                <a:latin typeface="David" panose="020E0502060401010101" pitchFamily="34" charset="-79"/>
                <a:cs typeface="David" panose="020E0502060401010101" pitchFamily="34" charset="-79"/>
              </a:rPr>
              <a:t> </a:t>
            </a:r>
            <a:r>
              <a:rPr lang="he-IL" sz="4800" b="1" dirty="0">
                <a:solidFill>
                  <a:srgbClr val="FFFF66"/>
                </a:solidFill>
                <a:latin typeface="David" panose="020E0502060401010101" pitchFamily="34" charset="-79"/>
                <a:cs typeface="David" panose="020E0502060401010101" pitchFamily="34" charset="-79"/>
              </a:rPr>
              <a:t>תְּרוּעָה</a:t>
            </a:r>
            <a:endParaRPr lang="en-US" sz="4800" b="1" dirty="0">
              <a:solidFill>
                <a:srgbClr val="FFFF66"/>
              </a:solidFill>
              <a:latin typeface="David" panose="020E0502060401010101" pitchFamily="34" charset="-79"/>
              <a:cs typeface="David" panose="020E0502060401010101" pitchFamily="34" charset="-79"/>
            </a:endParaRPr>
          </a:p>
          <a:p>
            <a:pPr marL="0" indent="0" algn="ctr">
              <a:buNone/>
            </a:pPr>
            <a:r>
              <a:rPr lang="en-US" sz="4000" u="sng" dirty="0">
                <a:solidFill>
                  <a:srgbClr val="FFFF66"/>
                </a:solidFill>
              </a:rPr>
              <a:t>shout, cry; blast</a:t>
            </a:r>
          </a:p>
        </p:txBody>
      </p:sp>
    </p:spTree>
    <p:extLst>
      <p:ext uri="{BB962C8B-B14F-4D97-AF65-F5344CB8AC3E}">
        <p14:creationId xmlns:p14="http://schemas.microsoft.com/office/powerpoint/2010/main" val="2529072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baseline="30000" dirty="0"/>
              <a:t>Vayikra/Lev 23.24</a:t>
            </a:r>
            <a:r>
              <a:rPr lang="en-US" sz="4000" dirty="0"/>
              <a:t> ‘In the seventh month, the first of the month is to be for you a day of complete rest for remembering, a holy gathering announced </a:t>
            </a:r>
            <a:r>
              <a:rPr lang="en-US" sz="4000" u="sng" dirty="0">
                <a:solidFill>
                  <a:srgbClr val="FFFF66"/>
                </a:solidFill>
              </a:rPr>
              <a:t>with blasts</a:t>
            </a:r>
            <a:r>
              <a:rPr lang="en-US" sz="4000" dirty="0"/>
              <a:t>.  </a:t>
            </a:r>
            <a:r>
              <a:rPr lang="he-IL" sz="4800" b="1" dirty="0" err="1">
                <a:latin typeface="David" panose="020E0502060401010101" pitchFamily="34" charset="-79"/>
                <a:cs typeface="David" panose="020E0502060401010101" pitchFamily="34" charset="-79"/>
              </a:rPr>
              <a:t>זִכְרוֹן</a:t>
            </a:r>
            <a:r>
              <a:rPr lang="he-IL" sz="4800" b="1" dirty="0">
                <a:latin typeface="David" panose="020E0502060401010101" pitchFamily="34" charset="-79"/>
                <a:cs typeface="David" panose="020E0502060401010101" pitchFamily="34" charset="-79"/>
              </a:rPr>
              <a:t> </a:t>
            </a:r>
            <a:r>
              <a:rPr lang="he-IL" sz="4800" b="1" dirty="0">
                <a:solidFill>
                  <a:srgbClr val="FFFF66"/>
                </a:solidFill>
                <a:latin typeface="David" panose="020E0502060401010101" pitchFamily="34" charset="-79"/>
                <a:cs typeface="David" panose="020E0502060401010101" pitchFamily="34" charset="-79"/>
              </a:rPr>
              <a:t>תְּרוּעָה</a:t>
            </a:r>
            <a:endParaRPr lang="en-US" sz="4800" b="1" dirty="0">
              <a:solidFill>
                <a:srgbClr val="FFFF66"/>
              </a:solidFill>
              <a:latin typeface="David" panose="020E0502060401010101" pitchFamily="34" charset="-79"/>
              <a:cs typeface="David" panose="020E0502060401010101" pitchFamily="34" charset="-79"/>
            </a:endParaRPr>
          </a:p>
          <a:p>
            <a:pPr marL="0" indent="0" algn="ctr">
              <a:buNone/>
            </a:pPr>
            <a:r>
              <a:rPr lang="en-US" sz="4000" u="sng" dirty="0">
                <a:solidFill>
                  <a:srgbClr val="FFFF66"/>
                </a:solidFill>
              </a:rPr>
              <a:t>shout, cry; blast</a:t>
            </a:r>
          </a:p>
        </p:txBody>
      </p:sp>
      <p:sp>
        <p:nvSpPr>
          <p:cNvPr id="8" name="Rectangle: Rounded Corners 7">
            <a:extLst>
              <a:ext uri="{FF2B5EF4-FFF2-40B4-BE49-F238E27FC236}">
                <a16:creationId xmlns:a16="http://schemas.microsoft.com/office/drawing/2014/main" id="{35D26949-E9F6-C290-68D7-A4D35E8A8019}"/>
              </a:ext>
            </a:extLst>
          </p:cNvPr>
          <p:cNvSpPr/>
          <p:nvPr/>
        </p:nvSpPr>
        <p:spPr bwMode="auto">
          <a:xfrm>
            <a:off x="4648200" y="3409950"/>
            <a:ext cx="1371600" cy="685800"/>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
        <p:nvSpPr>
          <p:cNvPr id="9" name="Rectangle: Rounded Corners 8">
            <a:extLst>
              <a:ext uri="{FF2B5EF4-FFF2-40B4-BE49-F238E27FC236}">
                <a16:creationId xmlns:a16="http://schemas.microsoft.com/office/drawing/2014/main" id="{8561ACA3-842A-8753-5283-6342C3B4BE9B}"/>
              </a:ext>
            </a:extLst>
          </p:cNvPr>
          <p:cNvSpPr/>
          <p:nvPr/>
        </p:nvSpPr>
        <p:spPr bwMode="auto">
          <a:xfrm>
            <a:off x="1447800" y="2190750"/>
            <a:ext cx="4267200" cy="609600"/>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cxnSp>
        <p:nvCxnSpPr>
          <p:cNvPr id="11" name="Straight Connector 10">
            <a:extLst>
              <a:ext uri="{FF2B5EF4-FFF2-40B4-BE49-F238E27FC236}">
                <a16:creationId xmlns:a16="http://schemas.microsoft.com/office/drawing/2014/main" id="{A2FE3534-05BA-FD63-7D0B-92D25581F995}"/>
              </a:ext>
            </a:extLst>
          </p:cNvPr>
          <p:cNvCxnSpPr/>
          <p:nvPr/>
        </p:nvCxnSpPr>
        <p:spPr bwMode="auto">
          <a:xfrm>
            <a:off x="4876800" y="2800350"/>
            <a:ext cx="228600" cy="609600"/>
          </a:xfrm>
          <a:prstGeom prst="line">
            <a:avLst/>
          </a:prstGeom>
          <a:solidFill>
            <a:schemeClr val="accent1"/>
          </a:solidFill>
          <a:ln w="4445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97826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So, it is also called </a:t>
            </a:r>
            <a:r>
              <a:rPr lang="en-US" sz="4000" i="1" dirty="0"/>
              <a:t>Yom </a:t>
            </a:r>
            <a:r>
              <a:rPr lang="en-US" sz="4000" i="1" dirty="0" err="1"/>
              <a:t>Ha</a:t>
            </a:r>
            <a:r>
              <a:rPr lang="en-US" sz="4000" i="1" u="sng" dirty="0" err="1"/>
              <a:t>din</a:t>
            </a:r>
            <a:r>
              <a:rPr lang="en-US" sz="4000" dirty="0"/>
              <a:t>, </a:t>
            </a:r>
          </a:p>
          <a:p>
            <a:pPr marL="0" indent="0">
              <a:buNone/>
            </a:pPr>
            <a:r>
              <a:rPr lang="he-IL" sz="4400" b="1" dirty="0">
                <a:latin typeface="David" panose="020E0502060401010101" pitchFamily="34" charset="-79"/>
                <a:cs typeface="David" panose="020E0502060401010101" pitchFamily="34" charset="-79"/>
              </a:rPr>
              <a:t>יוֹם הַדִּין</a:t>
            </a:r>
            <a:r>
              <a:rPr lang="en-US" sz="4400" b="1" dirty="0">
                <a:latin typeface="David" panose="020E0502060401010101" pitchFamily="34" charset="-79"/>
                <a:cs typeface="David" panose="020E0502060401010101" pitchFamily="34" charset="-79"/>
              </a:rPr>
              <a:t> </a:t>
            </a:r>
            <a:r>
              <a:rPr lang="en-US" sz="4000" dirty="0"/>
              <a:t>which means “the day of judgment”.  It is the day on which Jews believe God starts to judge our actions of the past year.</a:t>
            </a:r>
          </a:p>
        </p:txBody>
      </p:sp>
    </p:spTree>
    <p:extLst>
      <p:ext uri="{BB962C8B-B14F-4D97-AF65-F5344CB8AC3E}">
        <p14:creationId xmlns:p14="http://schemas.microsoft.com/office/powerpoint/2010/main" val="2560113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err="1"/>
              <a:t>Slikhot</a:t>
            </a:r>
            <a:r>
              <a:rPr lang="en-US" sz="4000" dirty="0"/>
              <a:t> is to prepare us for Rosh HaShanah and Days of Awe, a time of self examination and </a:t>
            </a:r>
            <a:r>
              <a:rPr lang="en-US" sz="4000" dirty="0" err="1"/>
              <a:t>Tshuvah</a:t>
            </a:r>
            <a:r>
              <a:rPr lang="en-US" sz="4000" dirty="0"/>
              <a:t>, repentance!</a:t>
            </a:r>
          </a:p>
        </p:txBody>
      </p:sp>
    </p:spTree>
    <p:extLst>
      <p:ext uri="{BB962C8B-B14F-4D97-AF65-F5344CB8AC3E}">
        <p14:creationId xmlns:p14="http://schemas.microsoft.com/office/powerpoint/2010/main" val="1817024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The objective of </a:t>
            </a:r>
            <a:r>
              <a:rPr lang="en-US" sz="4000" dirty="0" err="1"/>
              <a:t>Selikhot</a:t>
            </a:r>
            <a:r>
              <a:rPr lang="en-US" sz="4000" dirty="0"/>
              <a:t> is </a:t>
            </a:r>
            <a:r>
              <a:rPr lang="en-US" sz="4000" u="sng" dirty="0"/>
              <a:t>not only</a:t>
            </a:r>
            <a:r>
              <a:rPr lang="en-US" sz="4000" dirty="0"/>
              <a:t> to pray about one’s individual life, the main intention is to pray for </a:t>
            </a:r>
            <a:r>
              <a:rPr lang="en-US" sz="4000" dirty="0" err="1"/>
              <a:t>Clal</a:t>
            </a:r>
            <a:r>
              <a:rPr lang="en-US" sz="4000" dirty="0"/>
              <a:t> Yisrael, all of the Jews – to awaken to teshuva (repentance), to beg God to forgive us for our sins and </a:t>
            </a:r>
            <a:r>
              <a:rPr lang="en-US" sz="4000" u="sng" dirty="0">
                <a:solidFill>
                  <a:srgbClr val="FFFF66"/>
                </a:solidFill>
              </a:rPr>
              <a:t>have mercy on His people</a:t>
            </a:r>
            <a:r>
              <a:rPr lang="en-US" sz="4000" dirty="0"/>
              <a:t> in their exile and tribulations.</a:t>
            </a:r>
          </a:p>
        </p:txBody>
      </p:sp>
    </p:spTree>
    <p:extLst>
      <p:ext uri="{BB962C8B-B14F-4D97-AF65-F5344CB8AC3E}">
        <p14:creationId xmlns:p14="http://schemas.microsoft.com/office/powerpoint/2010/main" val="84364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err="1"/>
              <a:t>Selichot</a:t>
            </a:r>
            <a:r>
              <a:rPr lang="he-IL" sz="4000" b="1" dirty="0">
                <a:latin typeface="David" panose="020E0502060401010101" pitchFamily="34" charset="-79"/>
                <a:cs typeface="David" panose="020E0502060401010101" pitchFamily="34" charset="-79"/>
              </a:rPr>
              <a:t>סְלִיחוֹת</a:t>
            </a:r>
            <a:r>
              <a:rPr lang="he-IL" sz="4000" dirty="0"/>
              <a:t> </a:t>
            </a:r>
            <a:r>
              <a:rPr lang="en-US" sz="4000" dirty="0"/>
              <a:t> are Jewish penitential poems and prayers, especially those said in the period leading up to the High Holidays. The Thirteen Attributes of Mercy are a central theme throughout these prayers. In the Ashkenazic tradition, it begins on the Saturday night before Rosh Hashanah.</a:t>
            </a:r>
          </a:p>
        </p:txBody>
      </p:sp>
    </p:spTree>
    <p:extLst>
      <p:ext uri="{BB962C8B-B14F-4D97-AF65-F5344CB8AC3E}">
        <p14:creationId xmlns:p14="http://schemas.microsoft.com/office/powerpoint/2010/main" val="1242368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Since the times of the Geonim (589-1038),Jews have had the custom of rising in the early hours of the morning during the Ten Days of Repentance to recite </a:t>
            </a:r>
            <a:r>
              <a:rPr lang="en-US" sz="4000" i="1" dirty="0" err="1"/>
              <a:t>Selikhot</a:t>
            </a:r>
            <a:r>
              <a:rPr lang="en-US" sz="4000" dirty="0"/>
              <a:t> penitential poems and prayers. </a:t>
            </a:r>
          </a:p>
        </p:txBody>
      </p:sp>
    </p:spTree>
    <p:extLst>
      <p:ext uri="{BB962C8B-B14F-4D97-AF65-F5344CB8AC3E}">
        <p14:creationId xmlns:p14="http://schemas.microsoft.com/office/powerpoint/2010/main" val="3871847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29362403-0EE2-514F-F41D-3B55AC504D80}"/>
              </a:ext>
            </a:extLst>
          </p:cNvPr>
          <p:cNvPicPr>
            <a:picLocks noChangeAspect="1"/>
          </p:cNvPicPr>
          <p:nvPr/>
        </p:nvPicPr>
        <p:blipFill>
          <a:blip r:embed="rId3"/>
          <a:stretch>
            <a:fillRect/>
          </a:stretch>
        </p:blipFill>
        <p:spPr>
          <a:xfrm>
            <a:off x="12577" y="-41392"/>
            <a:ext cx="9146830" cy="5141909"/>
          </a:xfrm>
          <a:prstGeom prst="rect">
            <a:avLst/>
          </a:prstGeom>
        </p:spPr>
      </p:pic>
      <p:sp>
        <p:nvSpPr>
          <p:cNvPr id="6" name="TextBox 5">
            <a:extLst>
              <a:ext uri="{FF2B5EF4-FFF2-40B4-BE49-F238E27FC236}">
                <a16:creationId xmlns:a16="http://schemas.microsoft.com/office/drawing/2014/main" id="{D91666E5-288A-92BF-4B86-5E8909AEADDA}"/>
              </a:ext>
            </a:extLst>
          </p:cNvPr>
          <p:cNvSpPr txBox="1"/>
          <p:nvPr/>
        </p:nvSpPr>
        <p:spPr>
          <a:xfrm>
            <a:off x="12577" y="42983"/>
            <a:ext cx="9055223" cy="2923877"/>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Fans Sing National Anthem </a:t>
            </a:r>
          </a:p>
          <a:p>
            <a:r>
              <a:rPr lang="en-US" sz="3600" dirty="0">
                <a:effectLst>
                  <a:outerShdw blurRad="38100" dist="38100" dir="2700000" algn="tl">
                    <a:srgbClr val="000000">
                      <a:alpha val="43137"/>
                    </a:srgbClr>
                  </a:outerShdw>
                </a:effectLst>
              </a:rPr>
              <a:t>Along With NYPD Officer At </a:t>
            </a:r>
          </a:p>
          <a:p>
            <a:r>
              <a:rPr lang="en-US" sz="3600" dirty="0">
                <a:effectLst>
                  <a:outerShdw blurRad="38100" dist="38100" dir="2700000" algn="tl">
                    <a:srgbClr val="000000">
                      <a:alpha val="43137"/>
                    </a:srgbClr>
                  </a:outerShdw>
                </a:effectLst>
              </a:rPr>
              <a:t>Jets-Ravens Game</a:t>
            </a:r>
          </a:p>
          <a:p>
            <a:r>
              <a:rPr lang="en-US" sz="3600" dirty="0">
                <a:effectLst>
                  <a:outerShdw blurRad="38100" dist="38100" dir="2700000" algn="tl">
                    <a:srgbClr val="000000">
                      <a:alpha val="43137"/>
                    </a:srgbClr>
                  </a:outerShdw>
                </a:effectLst>
              </a:rPr>
              <a:t>12:02 PM · Sept. 11, 2022</a:t>
            </a:r>
          </a:p>
          <a:p>
            <a:endParaRPr lang="en-US" dirty="0"/>
          </a:p>
        </p:txBody>
      </p:sp>
    </p:spTree>
    <p:extLst>
      <p:ext uri="{BB962C8B-B14F-4D97-AF65-F5344CB8AC3E}">
        <p14:creationId xmlns:p14="http://schemas.microsoft.com/office/powerpoint/2010/main" val="3462754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2804219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Prophetic Origins</a:t>
            </a:r>
          </a:p>
          <a:p>
            <a:pPr marL="0" indent="0">
              <a:buNone/>
            </a:pPr>
            <a:r>
              <a:rPr lang="en-US" sz="4000" dirty="0"/>
              <a:t>In times of trouble, the Prophets aroused Israel to gather in fasting and prayer, begging God to spare His people and land, as it is written:</a:t>
            </a:r>
          </a:p>
        </p:txBody>
      </p:sp>
    </p:spTree>
    <p:extLst>
      <p:ext uri="{BB962C8B-B14F-4D97-AF65-F5344CB8AC3E}">
        <p14:creationId xmlns:p14="http://schemas.microsoft.com/office/powerpoint/2010/main" val="2907613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Yoel</a:t>
            </a:r>
            <a:r>
              <a:rPr lang="en-US" sz="4000" baseline="30000" dirty="0"/>
              <a:t> 2.15-17 </a:t>
            </a:r>
            <a:r>
              <a:rPr lang="en-US" sz="4000" dirty="0"/>
              <a:t>Blow the shofar in Zion! Sanctify a fast; proclaim an assembly. Gather the people; sanctify the congregation; assemble the elders; gather the children, even those nursing at breasts. </a:t>
            </a:r>
          </a:p>
        </p:txBody>
      </p:sp>
    </p:spTree>
    <p:extLst>
      <p:ext uri="{BB962C8B-B14F-4D97-AF65-F5344CB8AC3E}">
        <p14:creationId xmlns:p14="http://schemas.microsoft.com/office/powerpoint/2010/main" val="2062957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baseline="30000" dirty="0" err="1"/>
              <a:t>Yoel</a:t>
            </a:r>
            <a:r>
              <a:rPr lang="en-US" sz="4000" baseline="30000" dirty="0"/>
              <a:t> 2.15-17  </a:t>
            </a:r>
            <a:r>
              <a:rPr lang="en-US" sz="4000" dirty="0"/>
              <a:t>Let the bridegroom come out from his bedroom and the bride from her chamber. Between the porch and the altar let the kohanim, ministers of </a:t>
            </a:r>
            <a:r>
              <a:rPr lang="en-US" sz="4000" cap="small" dirty="0"/>
              <a:t>Adoni</a:t>
            </a:r>
            <a:r>
              <a:rPr lang="en-US" sz="4000" dirty="0"/>
              <a:t>, weep, and let them say: “Have pity, </a:t>
            </a:r>
            <a:r>
              <a:rPr lang="en-US" sz="4000" cap="small" dirty="0"/>
              <a:t>Adoni</a:t>
            </a:r>
            <a:r>
              <a:rPr lang="en-US" sz="4000" dirty="0"/>
              <a:t>, on Your people. Don’t make Your heritage a scorn, a byword among the nations. Why should the peoples say, ‘Where is their God?’</a:t>
            </a:r>
          </a:p>
        </p:txBody>
      </p:sp>
    </p:spTree>
    <p:extLst>
      <p:ext uri="{BB962C8B-B14F-4D97-AF65-F5344CB8AC3E}">
        <p14:creationId xmlns:p14="http://schemas.microsoft.com/office/powerpoint/2010/main" val="2673910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Daniel 9.8-11</a:t>
            </a:r>
            <a:r>
              <a:rPr lang="en-US" sz="4000" dirty="0"/>
              <a:t> I, Daniel…prayed to </a:t>
            </a:r>
            <a:r>
              <a:rPr lang="en-US" sz="4000" cap="small" dirty="0"/>
              <a:t>Adoni</a:t>
            </a:r>
            <a:r>
              <a:rPr lang="en-US" sz="4000" dirty="0"/>
              <a:t> and confessed…</a:t>
            </a:r>
            <a:r>
              <a:rPr lang="en-US" sz="4000" cap="small" dirty="0"/>
              <a:t>Adoni</a:t>
            </a:r>
            <a:r>
              <a:rPr lang="en-US" sz="4000" dirty="0"/>
              <a:t>, shame covers our face—our kings, our leaders, our fathers—because we have sinned against you. </a:t>
            </a:r>
            <a:r>
              <a:rPr lang="en-US" sz="4000" cap="small" dirty="0"/>
              <a:t>Adoni </a:t>
            </a:r>
            <a:r>
              <a:rPr lang="en-US" sz="4000" dirty="0"/>
              <a:t>our God is compassionate and forgiving, even though we have rebelled against Him. </a:t>
            </a:r>
          </a:p>
        </p:txBody>
      </p:sp>
    </p:spTree>
    <p:extLst>
      <p:ext uri="{BB962C8B-B14F-4D97-AF65-F5344CB8AC3E}">
        <p14:creationId xmlns:p14="http://schemas.microsoft.com/office/powerpoint/2010/main" val="213723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Daniel 9.8-11</a:t>
            </a:r>
            <a:r>
              <a:rPr lang="en-US" sz="4000" dirty="0"/>
              <a:t> We have not obeyed the voice of </a:t>
            </a:r>
            <a:r>
              <a:rPr lang="en-US" sz="4000" cap="small" dirty="0"/>
              <a:t>Adoni </a:t>
            </a:r>
            <a:r>
              <a:rPr lang="en-US" sz="4000" dirty="0" err="1"/>
              <a:t>Eloheinu</a:t>
            </a:r>
            <a:r>
              <a:rPr lang="en-US" sz="4000" dirty="0"/>
              <a:t> by walking in His Torah that He set before us through His servants the prophets.  Yes, all Israel has transgressed Your Torah and has turned away—not obeying Your voice.</a:t>
            </a:r>
          </a:p>
        </p:txBody>
      </p:sp>
    </p:spTree>
    <p:extLst>
      <p:ext uri="{BB962C8B-B14F-4D97-AF65-F5344CB8AC3E}">
        <p14:creationId xmlns:p14="http://schemas.microsoft.com/office/powerpoint/2010/main" val="3019117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178303"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Russ Resnik encountered Yeshua as Lord and Messiah in the early 70s as a young radical in the mountains of northern New Mexico. </a:t>
            </a:r>
            <a:endParaRPr lang="en-US" sz="6600" dirty="0"/>
          </a:p>
        </p:txBody>
      </p:sp>
      <p:pic>
        <p:nvPicPr>
          <p:cNvPr id="1026" name="Picture 2" descr="Rabbi Russell Resnik – Messianic Jewish Publishers">
            <a:extLst>
              <a:ext uri="{FF2B5EF4-FFF2-40B4-BE49-F238E27FC236}">
                <a16:creationId xmlns:a16="http://schemas.microsoft.com/office/drawing/2014/main" id="{249AA22A-D614-1A62-D7DF-C68921492A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63" r="6723"/>
          <a:stretch/>
        </p:blipFill>
        <p:spPr bwMode="auto">
          <a:xfrm>
            <a:off x="4483103" y="18680"/>
            <a:ext cx="4356097" cy="5124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897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1026" name="Picture 2">
            <a:extLst>
              <a:ext uri="{FF2B5EF4-FFF2-40B4-BE49-F238E27FC236}">
                <a16:creationId xmlns:a16="http://schemas.microsoft.com/office/drawing/2014/main" id="{6C8A1248-E420-5875-3172-CB00B4EE16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308C453-C4B4-EEFE-2625-A2AC9A09FFC2}"/>
              </a:ext>
            </a:extLst>
          </p:cNvPr>
          <p:cNvSpPr txBox="1"/>
          <p:nvPr/>
        </p:nvSpPr>
        <p:spPr>
          <a:xfrm>
            <a:off x="3149919" y="3792230"/>
            <a:ext cx="2691764" cy="1107996"/>
          </a:xfrm>
          <a:prstGeom prst="rect">
            <a:avLst/>
          </a:prstGeom>
          <a:noFill/>
        </p:spPr>
        <p:txBody>
          <a:bodyPr wrap="none" rtlCol="0">
            <a:spAutoFit/>
          </a:bodyPr>
          <a:lstStyle/>
          <a:p>
            <a:r>
              <a:rPr lang="he-IL" sz="6600" b="1" dirty="0">
                <a:latin typeface="David" panose="020E0502060401010101" pitchFamily="34" charset="-79"/>
                <a:cs typeface="David" panose="020E0502060401010101" pitchFamily="34" charset="-79"/>
              </a:rPr>
              <a:t>סְלִיחות</a:t>
            </a:r>
            <a:r>
              <a:rPr lang="he-IL" dirty="0"/>
              <a:t> </a:t>
            </a:r>
            <a:endParaRPr lang="en-US" dirty="0"/>
          </a:p>
        </p:txBody>
      </p:sp>
    </p:spTree>
    <p:extLst>
      <p:ext uri="{BB962C8B-B14F-4D97-AF65-F5344CB8AC3E}">
        <p14:creationId xmlns:p14="http://schemas.microsoft.com/office/powerpoint/2010/main" val="149088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2050" name="Picture 2" descr="Selichot: Prayers of Repentance | My Jewish Learning">
            <a:extLst>
              <a:ext uri="{FF2B5EF4-FFF2-40B4-BE49-F238E27FC236}">
                <a16:creationId xmlns:a16="http://schemas.microsoft.com/office/drawing/2014/main" id="{42BD315E-CFF9-57F9-28AA-1BEC6241EF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0"/>
            <a:ext cx="9132888"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79DADD6-05E8-2C87-164C-FF072942D24F}"/>
              </a:ext>
            </a:extLst>
          </p:cNvPr>
          <p:cNvSpPr txBox="1"/>
          <p:nvPr/>
        </p:nvSpPr>
        <p:spPr>
          <a:xfrm>
            <a:off x="2291109" y="1650314"/>
            <a:ext cx="6694141" cy="3170099"/>
          </a:xfrm>
          <a:prstGeom prst="rect">
            <a:avLst/>
          </a:prstGeom>
          <a:noFill/>
        </p:spPr>
        <p:txBody>
          <a:bodyPr wrap="none" rtlCol="0">
            <a:spAutoFit/>
          </a:bodyPr>
          <a:lstStyle/>
          <a:p>
            <a:pPr marL="0" indent="0" algn="l">
              <a:buNone/>
              <a:tabLst>
                <a:tab pos="630238" algn="l"/>
              </a:tabLst>
            </a:pPr>
            <a:r>
              <a:rPr lang="en-US" sz="4000" dirty="0" err="1">
                <a:effectLst>
                  <a:outerShdw blurRad="38100" dist="38100" dir="2700000" algn="tl">
                    <a:srgbClr val="000000">
                      <a:alpha val="43137"/>
                    </a:srgbClr>
                  </a:outerShdw>
                </a:effectLst>
              </a:rPr>
              <a:t>Slikhot</a:t>
            </a:r>
            <a:r>
              <a:rPr lang="en-US" sz="4000" dirty="0">
                <a:effectLst>
                  <a:outerShdw blurRad="38100" dist="38100" dir="2700000" algn="tl">
                    <a:srgbClr val="000000">
                      <a:alpha val="43137"/>
                    </a:srgbClr>
                  </a:outerShdw>
                </a:effectLst>
              </a:rPr>
              <a:t> outline:</a:t>
            </a:r>
          </a:p>
          <a:p>
            <a:pPr marL="512763" indent="-512763" algn="l">
              <a:buFont typeface="+mj-lt"/>
              <a:buAutoNum type="arabicPeriod"/>
              <a:tabLst>
                <a:tab pos="630238" algn="l"/>
              </a:tabLst>
            </a:pPr>
            <a:r>
              <a:rPr lang="en-US" sz="4000" dirty="0">
                <a:effectLst>
                  <a:outerShdw blurRad="38100" dist="38100" dir="2700000" algn="tl">
                    <a:srgbClr val="000000">
                      <a:alpha val="43137"/>
                    </a:srgbClr>
                  </a:outerShdw>
                </a:effectLst>
              </a:rPr>
              <a:t>Biblical basis </a:t>
            </a:r>
            <a:r>
              <a:rPr lang="en-US" sz="4000" dirty="0" err="1">
                <a:effectLst>
                  <a:outerShdw blurRad="38100" dist="38100" dir="2700000" algn="tl">
                    <a:srgbClr val="000000">
                      <a:alpha val="43137"/>
                    </a:srgbClr>
                  </a:outerShdw>
                </a:effectLst>
              </a:rPr>
              <a:t>Slikhot</a:t>
            </a:r>
            <a:endParaRPr lang="en-US" sz="4000" dirty="0">
              <a:effectLst>
                <a:outerShdw blurRad="38100" dist="38100" dir="2700000" algn="tl">
                  <a:srgbClr val="000000">
                    <a:alpha val="43137"/>
                  </a:srgbClr>
                </a:outerShdw>
              </a:effectLst>
            </a:endParaRPr>
          </a:p>
          <a:p>
            <a:pPr marL="512763" indent="-512763" algn="l">
              <a:buFont typeface="+mj-lt"/>
              <a:buAutoNum type="arabicPeriod"/>
              <a:tabLst>
                <a:tab pos="630238" algn="l"/>
              </a:tabLst>
            </a:pPr>
            <a:r>
              <a:rPr lang="en-US" sz="4000" u="sng" dirty="0" err="1">
                <a:effectLst>
                  <a:outerShdw blurRad="38100" dist="38100" dir="2700000" algn="tl">
                    <a:srgbClr val="000000">
                      <a:alpha val="43137"/>
                    </a:srgbClr>
                  </a:outerShdw>
                </a:effectLst>
              </a:rPr>
              <a:t>Slikhot</a:t>
            </a:r>
            <a:r>
              <a:rPr lang="en-US" sz="4000" u="sng" dirty="0">
                <a:effectLst>
                  <a:outerShdw blurRad="38100" dist="38100" dir="2700000" algn="tl">
                    <a:srgbClr val="000000">
                      <a:alpha val="43137"/>
                    </a:srgbClr>
                  </a:outerShdw>
                </a:effectLst>
              </a:rPr>
              <a:t> today: Perishing</a:t>
            </a:r>
            <a:r>
              <a:rPr lang="en-US" sz="4000" dirty="0">
                <a:effectLst>
                  <a:outerShdw blurRad="38100" dist="38100" dir="2700000" algn="tl">
                    <a:srgbClr val="000000">
                      <a:alpha val="43137"/>
                    </a:srgbClr>
                  </a:outerShdw>
                </a:effectLst>
              </a:rPr>
              <a:t> </a:t>
            </a:r>
          </a:p>
          <a:p>
            <a:pPr marL="512763" indent="-512763" algn="l">
              <a:buFont typeface="+mj-lt"/>
              <a:buAutoNum type="arabicPeriod"/>
              <a:tabLst>
                <a:tab pos="630238" algn="l"/>
              </a:tabLst>
            </a:pPr>
            <a:r>
              <a:rPr lang="en-US" sz="4000" dirty="0">
                <a:effectLst>
                  <a:outerShdw blurRad="38100" dist="38100" dir="2700000" algn="tl">
                    <a:srgbClr val="000000">
                      <a:alpha val="43137"/>
                    </a:srgbClr>
                  </a:outerShdw>
                </a:effectLst>
              </a:rPr>
              <a:t>Resistance to </a:t>
            </a:r>
            <a:r>
              <a:rPr lang="en-US" sz="4000" dirty="0" err="1">
                <a:effectLst>
                  <a:outerShdw blurRad="38100" dist="38100" dir="2700000" algn="tl">
                    <a:srgbClr val="000000">
                      <a:alpha val="43137"/>
                    </a:srgbClr>
                  </a:outerShdw>
                </a:effectLst>
              </a:rPr>
              <a:t>Slikhot</a:t>
            </a:r>
            <a:endParaRPr lang="en-US" sz="4000" dirty="0">
              <a:effectLst>
                <a:outerShdw blurRad="38100" dist="38100" dir="2700000" algn="tl">
                  <a:srgbClr val="000000">
                    <a:alpha val="43137"/>
                  </a:srgbClr>
                </a:outerShdw>
              </a:effectLst>
            </a:endParaRPr>
          </a:p>
          <a:p>
            <a:pPr algn="l"/>
            <a:endParaRPr lang="en-US" dirty="0"/>
          </a:p>
        </p:txBody>
      </p:sp>
    </p:spTree>
    <p:extLst>
      <p:ext uri="{BB962C8B-B14F-4D97-AF65-F5344CB8AC3E}">
        <p14:creationId xmlns:p14="http://schemas.microsoft.com/office/powerpoint/2010/main" val="3768369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As a well-worn saying goes, it’s the preacher’s job to comfort the afflicted and afflict the comfortable. They’re both challenging tasks, which is why Jewish tradition devotes, not just a day or two, but a whole season to affliction and comfort. </a:t>
            </a:r>
          </a:p>
        </p:txBody>
      </p:sp>
    </p:spTree>
    <p:extLst>
      <p:ext uri="{BB962C8B-B14F-4D97-AF65-F5344CB8AC3E}">
        <p14:creationId xmlns:p14="http://schemas.microsoft.com/office/powerpoint/2010/main" val="1927436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C05C358F-E586-0084-E8EC-285A653932B0}"/>
              </a:ext>
            </a:extLst>
          </p:cNvPr>
          <p:cNvPicPr>
            <a:picLocks noChangeAspect="1"/>
          </p:cNvPicPr>
          <p:nvPr/>
        </p:nvPicPr>
        <p:blipFill>
          <a:blip r:embed="rId3"/>
          <a:stretch>
            <a:fillRect/>
          </a:stretch>
        </p:blipFill>
        <p:spPr>
          <a:xfrm>
            <a:off x="0" y="222089"/>
            <a:ext cx="9144000" cy="4699322"/>
          </a:xfrm>
          <a:prstGeom prst="rect">
            <a:avLst/>
          </a:prstGeom>
        </p:spPr>
      </p:pic>
    </p:spTree>
    <p:extLst>
      <p:ext uri="{BB962C8B-B14F-4D97-AF65-F5344CB8AC3E}">
        <p14:creationId xmlns:p14="http://schemas.microsoft.com/office/powerpoint/2010/main" val="2065991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For three weeks leading up to Tisha </a:t>
            </a:r>
            <a:r>
              <a:rPr lang="en-US" sz="4000" dirty="0" err="1"/>
              <a:t>B’Av</a:t>
            </a:r>
            <a:r>
              <a:rPr lang="en-US" sz="4000" dirty="0"/>
              <a:t> we read the </a:t>
            </a:r>
            <a:r>
              <a:rPr lang="en-US" sz="4000" dirty="0" err="1"/>
              <a:t>Haftarot</a:t>
            </a:r>
            <a:r>
              <a:rPr lang="en-US" sz="4000" dirty="0"/>
              <a:t> of Affliction, and for seven weeks afterwards the </a:t>
            </a:r>
            <a:r>
              <a:rPr lang="en-US" sz="4000" dirty="0" err="1"/>
              <a:t>Haftarot</a:t>
            </a:r>
            <a:r>
              <a:rPr lang="en-US" sz="4000" dirty="0"/>
              <a:t> of Comfort.</a:t>
            </a:r>
          </a:p>
        </p:txBody>
      </p:sp>
    </p:spTree>
    <p:extLst>
      <p:ext uri="{BB962C8B-B14F-4D97-AF65-F5344CB8AC3E}">
        <p14:creationId xmlns:p14="http://schemas.microsoft.com/office/powerpoint/2010/main" val="3944994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most important text for </a:t>
            </a:r>
            <a:r>
              <a:rPr lang="en-US" sz="4000" dirty="0" err="1"/>
              <a:t>Selikhot</a:t>
            </a:r>
            <a:r>
              <a:rPr lang="en-US" sz="4000" dirty="0"/>
              <a:t>, is the Thirteen Attributes of Mercy from </a:t>
            </a:r>
            <a:r>
              <a:rPr lang="en-US" sz="4000" dirty="0" err="1"/>
              <a:t>Shmot</a:t>
            </a:r>
            <a:r>
              <a:rPr lang="en-US" sz="4000" dirty="0"/>
              <a:t> / Exodus 34:6–7. Moshe is speaking with Hashem after the incident of the golden calf.</a:t>
            </a:r>
          </a:p>
        </p:txBody>
      </p:sp>
    </p:spTree>
    <p:extLst>
      <p:ext uri="{BB962C8B-B14F-4D97-AF65-F5344CB8AC3E}">
        <p14:creationId xmlns:p14="http://schemas.microsoft.com/office/powerpoint/2010/main" val="527664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Shmot</a:t>
            </a:r>
            <a:r>
              <a:rPr lang="en-US" sz="4000" baseline="30000" dirty="0"/>
              <a:t>/Ex 32.9-10 </a:t>
            </a:r>
            <a:r>
              <a:rPr lang="en-US" sz="4000" cap="small" dirty="0"/>
              <a:t>Adoni</a:t>
            </a:r>
            <a:r>
              <a:rPr lang="en-US" sz="4000" dirty="0"/>
              <a:t> said to Moshe, “I have seen this people, and behold, it is a stiff-necked people. Now therefore, leave Me alone, so My wrath may burn hot against them, and so </a:t>
            </a:r>
            <a:r>
              <a:rPr lang="en-US" sz="4000" dirty="0">
                <a:solidFill>
                  <a:srgbClr val="FFFF66"/>
                </a:solidFill>
              </a:rPr>
              <a:t>I may consume them </a:t>
            </a:r>
            <a:r>
              <a:rPr lang="en-US" sz="4000" dirty="0"/>
              <a:t>— and make from you a great nation!”</a:t>
            </a:r>
          </a:p>
        </p:txBody>
      </p:sp>
    </p:spTree>
    <p:extLst>
      <p:ext uri="{BB962C8B-B14F-4D97-AF65-F5344CB8AC3E}">
        <p14:creationId xmlns:p14="http://schemas.microsoft.com/office/powerpoint/2010/main" val="211267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err="1"/>
              <a:t>Shmot</a:t>
            </a:r>
            <a:r>
              <a:rPr lang="en-US" sz="4000" baseline="30000" dirty="0"/>
              <a:t>/Ex 32.31-32</a:t>
            </a:r>
            <a:r>
              <a:rPr lang="en-US" sz="4000" dirty="0"/>
              <a:t> Moshe went back to </a:t>
            </a:r>
            <a:r>
              <a:rPr lang="en-US" sz="4000" cap="small" dirty="0"/>
              <a:t>Adoni</a:t>
            </a:r>
            <a:r>
              <a:rPr lang="en-US" sz="4000" dirty="0"/>
              <a:t> and said, “Please! These people have committed a terrible sin: they have made themselves a god out of gold. Now, if you will just forgive their sin! But if you won’t, then, I beg you, blot me out of your book which you have written!”</a:t>
            </a:r>
          </a:p>
        </p:txBody>
      </p:sp>
    </p:spTree>
    <p:extLst>
      <p:ext uri="{BB962C8B-B14F-4D97-AF65-F5344CB8AC3E}">
        <p14:creationId xmlns:p14="http://schemas.microsoft.com/office/powerpoint/2010/main" val="2992688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Paul writes similarly:</a:t>
            </a:r>
          </a:p>
          <a:p>
            <a:pPr marL="0" indent="0">
              <a:buNone/>
            </a:pPr>
            <a:r>
              <a:rPr lang="en-US" sz="4000" baseline="30000" dirty="0"/>
              <a:t>Ro. 9.1-3</a:t>
            </a:r>
            <a:r>
              <a:rPr lang="en-US" sz="4000" dirty="0"/>
              <a:t> I tell the truth in Messiah—I do not lie, my conscience assuring me in the Ruakh ha-</a:t>
            </a:r>
            <a:r>
              <a:rPr lang="en-US" sz="4000" dirty="0" err="1"/>
              <a:t>Kodesh</a:t>
            </a:r>
            <a:r>
              <a:rPr lang="en-US" sz="4000" dirty="0"/>
              <a:t> —  that my sorrow is great and the anguish in my heart unending. </a:t>
            </a:r>
          </a:p>
        </p:txBody>
      </p:sp>
    </p:spTree>
    <p:extLst>
      <p:ext uri="{BB962C8B-B14F-4D97-AF65-F5344CB8AC3E}">
        <p14:creationId xmlns:p14="http://schemas.microsoft.com/office/powerpoint/2010/main" val="2416108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Paul writes similarly:</a:t>
            </a:r>
          </a:p>
          <a:p>
            <a:pPr marL="0" indent="0">
              <a:buNone/>
            </a:pPr>
            <a:r>
              <a:rPr lang="en-US" sz="4000" baseline="30000" dirty="0"/>
              <a:t>Ro. 9.1-3</a:t>
            </a:r>
            <a:r>
              <a:rPr lang="en-US" sz="4000" dirty="0"/>
              <a:t>  For I would pray that I myself were cursed, banished from Messiah for the sake of my people — my own flesh and blood, </a:t>
            </a:r>
          </a:p>
        </p:txBody>
      </p:sp>
    </p:spTree>
    <p:extLst>
      <p:ext uri="{BB962C8B-B14F-4D97-AF65-F5344CB8AC3E}">
        <p14:creationId xmlns:p14="http://schemas.microsoft.com/office/powerpoint/2010/main" val="3801621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Shmot</a:t>
            </a:r>
            <a:r>
              <a:rPr lang="en-US" sz="4000" baseline="30000" dirty="0"/>
              <a:t>/Ex 33.17-18 </a:t>
            </a:r>
            <a:r>
              <a:rPr lang="en-US" sz="4000" cap="small" dirty="0"/>
              <a:t>Adoni</a:t>
            </a:r>
            <a:r>
              <a:rPr lang="en-US" sz="4000" dirty="0"/>
              <a:t> said to Moshe, “I will also do what you have asked me to do, because you have found favor in my sight, and I know you by name.”</a:t>
            </a:r>
          </a:p>
        </p:txBody>
      </p:sp>
    </p:spTree>
    <p:extLst>
      <p:ext uri="{BB962C8B-B14F-4D97-AF65-F5344CB8AC3E}">
        <p14:creationId xmlns:p14="http://schemas.microsoft.com/office/powerpoint/2010/main" val="11379457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Shmot</a:t>
            </a:r>
            <a:r>
              <a:rPr lang="en-US" sz="4000" baseline="30000" dirty="0"/>
              <a:t>/Ex 33.17 </a:t>
            </a:r>
            <a:r>
              <a:rPr lang="en-US" sz="4000" cap="small" dirty="0"/>
              <a:t>Adoni</a:t>
            </a:r>
            <a:r>
              <a:rPr lang="en-US" sz="4000" dirty="0"/>
              <a:t> said to Moshe, “I will also do what you have asked me to do, because you have found favor in my sight, and I know you by name.”</a:t>
            </a:r>
          </a:p>
        </p:txBody>
      </p:sp>
    </p:spTree>
    <p:extLst>
      <p:ext uri="{BB962C8B-B14F-4D97-AF65-F5344CB8AC3E}">
        <p14:creationId xmlns:p14="http://schemas.microsoft.com/office/powerpoint/2010/main" val="13750272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Shmot</a:t>
            </a:r>
            <a:r>
              <a:rPr lang="en-US" sz="4000" baseline="30000" dirty="0"/>
              <a:t>/Ex 33.18 </a:t>
            </a:r>
            <a:r>
              <a:rPr lang="en-US" sz="4000" dirty="0"/>
              <a:t>But Moshe said, “I beg you to show me your glory!” </a:t>
            </a:r>
            <a:r>
              <a:rPr lang="en-US" sz="4000" baseline="30000" dirty="0" err="1"/>
              <a:t>Shmot</a:t>
            </a:r>
            <a:r>
              <a:rPr lang="en-US" sz="4000" baseline="30000" dirty="0"/>
              <a:t>/Ex 34.5-6 </a:t>
            </a:r>
            <a:r>
              <a:rPr lang="en-US" sz="4000" cap="small" dirty="0"/>
              <a:t>Adoni</a:t>
            </a:r>
            <a:r>
              <a:rPr lang="en-US" sz="4000" dirty="0"/>
              <a:t> descended in the cloud, stood with him there and pronounced the name of </a:t>
            </a:r>
            <a:r>
              <a:rPr lang="en-US" sz="4000" cap="small" dirty="0"/>
              <a:t>Adoni</a:t>
            </a:r>
            <a:r>
              <a:rPr lang="en-US" sz="4000" dirty="0"/>
              <a:t>. </a:t>
            </a:r>
            <a:r>
              <a:rPr lang="en-US" sz="4000" cap="small" dirty="0"/>
              <a:t>Adoni</a:t>
            </a:r>
            <a:r>
              <a:rPr lang="en-US" sz="4000" dirty="0"/>
              <a:t> passed before him and proclaimed:</a:t>
            </a:r>
          </a:p>
        </p:txBody>
      </p:sp>
    </p:spTree>
    <p:extLst>
      <p:ext uri="{BB962C8B-B14F-4D97-AF65-F5344CB8AC3E}">
        <p14:creationId xmlns:p14="http://schemas.microsoft.com/office/powerpoint/2010/main" val="6969769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1BC1AD7-C547-15F1-B9A9-68EB432E1762}"/>
              </a:ext>
            </a:extLst>
          </p:cNvPr>
          <p:cNvSpPr>
            <a:spLocks noGrp="1" noChangeArrowheads="1"/>
          </p:cNvSpPr>
          <p:nvPr>
            <p:ph type="body" idx="1"/>
          </p:nvPr>
        </p:nvSpPr>
        <p:spPr>
          <a:xfrm>
            <a:off x="1314450" y="114300"/>
            <a:ext cx="6515100" cy="2343150"/>
          </a:xfrm>
        </p:spPr>
        <p:txBody>
          <a:bodyPr/>
          <a:lstStyle/>
          <a:p>
            <a:pPr algn="ctr">
              <a:spcBef>
                <a:spcPct val="0"/>
              </a:spcBef>
            </a:pPr>
            <a:r>
              <a:rPr lang="en-US" altLang="en-US" sz="3600"/>
              <a:t>The Thirteen Attributes                        of A</a:t>
            </a:r>
            <a:r>
              <a:rPr lang="en-US" altLang="en-US"/>
              <a:t>DONI</a:t>
            </a:r>
            <a:endParaRPr lang="en-US" altLang="en-US" sz="3600"/>
          </a:p>
          <a:p>
            <a:pPr algn="ctr">
              <a:spcBef>
                <a:spcPct val="0"/>
              </a:spcBef>
            </a:pPr>
            <a:r>
              <a:rPr lang="en-US" altLang="en-US" sz="3000">
                <a:cs typeface="David" panose="020E0502060401010101" pitchFamily="34" charset="-79"/>
              </a:rPr>
              <a:t>[Sh</a:t>
            </a:r>
            <a:r>
              <a:rPr lang="en-US" altLang="en-US" sz="3000">
                <a:latin typeface="Arial" panose="020B0604020202020204" pitchFamily="34" charset="0"/>
                <a:cs typeface="David" panose="020E0502060401010101" pitchFamily="34" charset="-79"/>
              </a:rPr>
              <a:t>’</a:t>
            </a:r>
            <a:r>
              <a:rPr lang="en-US" altLang="en-US" sz="3000">
                <a:cs typeface="David" panose="020E0502060401010101" pitchFamily="34" charset="-79"/>
              </a:rPr>
              <a:t>mot (</a:t>
            </a:r>
            <a:r>
              <a:rPr lang="en-US" altLang="en-US" sz="3000" i="1">
                <a:cs typeface="David" panose="020E0502060401010101" pitchFamily="34" charset="-79"/>
              </a:rPr>
              <a:t>Exodus</a:t>
            </a:r>
            <a:r>
              <a:rPr lang="en-US" altLang="en-US" sz="3000">
                <a:cs typeface="David" panose="020E0502060401010101" pitchFamily="34" charset="-79"/>
              </a:rPr>
              <a:t>) 34: 6-7]</a:t>
            </a:r>
          </a:p>
          <a:p>
            <a:pPr algn="ctr"/>
            <a:endParaRPr lang="en-US" altLang="en-US" sz="3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29362403-0EE2-514F-F41D-3B55AC504D80}"/>
              </a:ext>
            </a:extLst>
          </p:cNvPr>
          <p:cNvPicPr>
            <a:picLocks noChangeAspect="1"/>
          </p:cNvPicPr>
          <p:nvPr/>
        </p:nvPicPr>
        <p:blipFill>
          <a:blip r:embed="rId3"/>
          <a:stretch>
            <a:fillRect/>
          </a:stretch>
        </p:blipFill>
        <p:spPr>
          <a:xfrm>
            <a:off x="12577" y="-41392"/>
            <a:ext cx="9146830" cy="5141909"/>
          </a:xfrm>
          <a:prstGeom prst="rect">
            <a:avLst/>
          </a:prstGeom>
        </p:spPr>
      </p:pic>
      <p:sp>
        <p:nvSpPr>
          <p:cNvPr id="6" name="TextBox 5">
            <a:extLst>
              <a:ext uri="{FF2B5EF4-FFF2-40B4-BE49-F238E27FC236}">
                <a16:creationId xmlns:a16="http://schemas.microsoft.com/office/drawing/2014/main" id="{D91666E5-288A-92BF-4B86-5E8909AEADDA}"/>
              </a:ext>
            </a:extLst>
          </p:cNvPr>
          <p:cNvSpPr txBox="1"/>
          <p:nvPr/>
        </p:nvSpPr>
        <p:spPr>
          <a:xfrm>
            <a:off x="12577" y="42983"/>
            <a:ext cx="9055223" cy="2923877"/>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Fans Sing National Anthem </a:t>
            </a:r>
          </a:p>
          <a:p>
            <a:r>
              <a:rPr lang="en-US" sz="3600" dirty="0">
                <a:effectLst>
                  <a:outerShdw blurRad="38100" dist="38100" dir="2700000" algn="tl">
                    <a:srgbClr val="000000">
                      <a:alpha val="43137"/>
                    </a:srgbClr>
                  </a:outerShdw>
                </a:effectLst>
              </a:rPr>
              <a:t>Along With NYPD Officer At </a:t>
            </a:r>
          </a:p>
          <a:p>
            <a:r>
              <a:rPr lang="en-US" sz="3600" dirty="0">
                <a:effectLst>
                  <a:outerShdw blurRad="38100" dist="38100" dir="2700000" algn="tl">
                    <a:srgbClr val="000000">
                      <a:alpha val="43137"/>
                    </a:srgbClr>
                  </a:outerShdw>
                </a:effectLst>
              </a:rPr>
              <a:t>Jets-Ravens Game</a:t>
            </a:r>
          </a:p>
          <a:p>
            <a:r>
              <a:rPr lang="en-US" sz="3600" dirty="0">
                <a:effectLst>
                  <a:outerShdw blurRad="38100" dist="38100" dir="2700000" algn="tl">
                    <a:srgbClr val="000000">
                      <a:alpha val="43137"/>
                    </a:srgbClr>
                  </a:outerShdw>
                </a:effectLst>
              </a:rPr>
              <a:t>12:02 PM · Sept. 11, 2022</a:t>
            </a:r>
          </a:p>
          <a:p>
            <a:endParaRPr lang="en-US" dirty="0"/>
          </a:p>
        </p:txBody>
      </p:sp>
    </p:spTree>
    <p:extLst>
      <p:ext uri="{BB962C8B-B14F-4D97-AF65-F5344CB8AC3E}">
        <p14:creationId xmlns:p14="http://schemas.microsoft.com/office/powerpoint/2010/main" val="18490008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5482C8D-819A-7CC5-8ED7-E2F7EBED9C21}"/>
              </a:ext>
            </a:extLst>
          </p:cNvPr>
          <p:cNvSpPr>
            <a:spLocks noGrp="1" noChangeArrowheads="1"/>
          </p:cNvSpPr>
          <p:nvPr>
            <p:ph type="body" idx="1"/>
          </p:nvPr>
        </p:nvSpPr>
        <p:spPr>
          <a:xfrm>
            <a:off x="304800" y="114300"/>
            <a:ext cx="8610600" cy="4914900"/>
          </a:xfrm>
        </p:spPr>
        <p:txBody>
          <a:bodyPr/>
          <a:lstStyle/>
          <a:p>
            <a:pPr marL="0" indent="0" algn="ctr" rtl="1">
              <a:spcBef>
                <a:spcPct val="0"/>
              </a:spcBef>
            </a:pPr>
            <a:r>
              <a:rPr lang="he-IL" altLang="en-US" sz="5400" b="1" dirty="0">
                <a:latin typeface="Times New Roman" panose="02020603050405020304" pitchFamily="18" charset="0"/>
                <a:cs typeface="Vilna" pitchFamily="2" charset="-79"/>
              </a:rPr>
              <a:t>יְיָ</a:t>
            </a:r>
            <a:r>
              <a:rPr lang="ar-SA" altLang="en-US" sz="5400" b="1" dirty="0">
                <a:latin typeface="Times New Roman" panose="02020603050405020304" pitchFamily="18" charset="0"/>
                <a:cs typeface="Vilna" pitchFamily="2" charset="-79"/>
              </a:rPr>
              <a:t> </a:t>
            </a:r>
            <a:r>
              <a:rPr lang="he-IL" altLang="en-US" sz="5400" b="1" dirty="0">
                <a:latin typeface="Times New Roman" panose="02020603050405020304" pitchFamily="18" charset="0"/>
                <a:cs typeface="Vilna" pitchFamily="2" charset="-79"/>
              </a:rPr>
              <a:t>יְיָ</a:t>
            </a:r>
            <a:r>
              <a:rPr lang="ar-SA" altLang="en-US" sz="5400" b="1" dirty="0">
                <a:latin typeface="Times New Roman" panose="02020603050405020304" pitchFamily="18" charset="0"/>
                <a:cs typeface="Vilna" pitchFamily="2" charset="-79"/>
              </a:rPr>
              <a:t> </a:t>
            </a:r>
            <a:r>
              <a:rPr lang="he-IL" altLang="en-US" sz="5400" b="1" dirty="0">
                <a:latin typeface="Times New Roman" panose="02020603050405020304" pitchFamily="18" charset="0"/>
                <a:cs typeface="Vilna" pitchFamily="2" charset="-79"/>
              </a:rPr>
              <a:t>אֵל רַחוּם וְחַנּוּן</a:t>
            </a:r>
            <a:endParaRPr lang="en-US" altLang="en-US" sz="5400" b="1" dirty="0">
              <a:latin typeface="Times New Roman" panose="02020603050405020304" pitchFamily="18" charset="0"/>
              <a:cs typeface="Vilna" pitchFamily="2" charset="-79"/>
            </a:endParaRPr>
          </a:p>
          <a:p>
            <a:pPr marL="0" indent="0" algn="ctr">
              <a:spcBef>
                <a:spcPct val="0"/>
              </a:spcBef>
            </a:pPr>
            <a:r>
              <a:rPr lang="en-US" altLang="en-US" i="1" cap="small" dirty="0"/>
              <a:t>Adoni</a:t>
            </a:r>
            <a:r>
              <a:rPr lang="en-US" altLang="en-US" i="1" dirty="0"/>
              <a:t>, </a:t>
            </a:r>
            <a:r>
              <a:rPr lang="en-US" altLang="en-US" i="1" cap="small" dirty="0"/>
              <a:t>Adoni</a:t>
            </a:r>
            <a:r>
              <a:rPr lang="en-US" altLang="en-US" i="1" dirty="0"/>
              <a:t>, El </a:t>
            </a:r>
            <a:r>
              <a:rPr lang="en-US" altLang="en-US" i="1" dirty="0" err="1"/>
              <a:t>ra-khum</a:t>
            </a:r>
            <a:r>
              <a:rPr lang="en-US" altLang="en-US" i="1" dirty="0"/>
              <a:t> </a:t>
            </a:r>
            <a:r>
              <a:rPr lang="en-US" altLang="en-US" i="1" dirty="0" err="1"/>
              <a:t>v'kha</a:t>
            </a:r>
            <a:r>
              <a:rPr lang="en-US" altLang="en-US" i="1" dirty="0"/>
              <a:t>-nun</a:t>
            </a:r>
          </a:p>
          <a:p>
            <a:pPr marL="0" indent="0" algn="ctr">
              <a:spcBef>
                <a:spcPct val="0"/>
              </a:spcBef>
            </a:pPr>
            <a:endParaRPr lang="en-US" altLang="en-US" sz="1100" i="1" dirty="0"/>
          </a:p>
          <a:p>
            <a:pPr marL="0" indent="0" algn="ctr" rtl="1">
              <a:spcBef>
                <a:spcPct val="0"/>
              </a:spcBef>
            </a:pPr>
            <a:r>
              <a:rPr lang="he-IL" altLang="en-US" sz="5400" b="1" dirty="0">
                <a:latin typeface="Times New Roman" panose="02020603050405020304" pitchFamily="18" charset="0"/>
                <a:cs typeface="Vilna" pitchFamily="2" charset="-79"/>
              </a:rPr>
              <a:t>אֶֽרֶךְ אַפַּֽיִם</a:t>
            </a:r>
            <a:r>
              <a:rPr lang="ar-SA" altLang="en-US" sz="5400" b="1" dirty="0">
                <a:latin typeface="Times New Roman" panose="02020603050405020304" pitchFamily="18" charset="0"/>
                <a:cs typeface="Vilna" pitchFamily="2" charset="-79"/>
              </a:rPr>
              <a:t>, </a:t>
            </a:r>
            <a:r>
              <a:rPr lang="he-IL" altLang="en-US" sz="5400" b="1" dirty="0">
                <a:latin typeface="Times New Roman" panose="02020603050405020304" pitchFamily="18" charset="0"/>
                <a:cs typeface="Vilna" pitchFamily="2" charset="-79"/>
              </a:rPr>
              <a:t>וְרַב חֶֽסֶד וְאֶמֶת</a:t>
            </a:r>
            <a:endParaRPr lang="ar-SA" altLang="en-US" sz="3000" dirty="0">
              <a:latin typeface="Times New Roman" panose="02020603050405020304" pitchFamily="18" charset="0"/>
              <a:cs typeface="Times New Roman" panose="02020603050405020304" pitchFamily="18" charset="0"/>
            </a:endParaRPr>
          </a:p>
          <a:p>
            <a:pPr marL="0" indent="0" algn="ctr">
              <a:spcBef>
                <a:spcPct val="0"/>
              </a:spcBef>
            </a:pPr>
            <a:r>
              <a:rPr lang="en-US" altLang="en-US" sz="3000" i="1" dirty="0">
                <a:latin typeface="Times New Roman" panose="02020603050405020304" pitchFamily="18" charset="0"/>
                <a:cs typeface="David" panose="020E0502060401010101" pitchFamily="34" charset="-79"/>
              </a:rPr>
              <a:t> </a:t>
            </a:r>
            <a:r>
              <a:rPr lang="en-US" altLang="en-US" i="1" dirty="0"/>
              <a:t>Eh-</a:t>
            </a:r>
            <a:r>
              <a:rPr lang="en-US" altLang="en-US" i="1" dirty="0" err="1"/>
              <a:t>rekh</a:t>
            </a:r>
            <a:r>
              <a:rPr lang="en-US" altLang="en-US" i="1" dirty="0"/>
              <a:t> a-pi-</a:t>
            </a:r>
            <a:r>
              <a:rPr lang="en-US" altLang="en-US" i="1" dirty="0" err="1"/>
              <a:t>yeem</a:t>
            </a:r>
            <a:r>
              <a:rPr lang="en-US" altLang="en-US" i="1" dirty="0"/>
              <a:t>, </a:t>
            </a:r>
            <a:r>
              <a:rPr lang="en-US" altLang="en-US" i="1" dirty="0" err="1"/>
              <a:t>v'rav</a:t>
            </a:r>
            <a:r>
              <a:rPr lang="en-US" altLang="en-US" i="1" dirty="0"/>
              <a:t> </a:t>
            </a:r>
          </a:p>
          <a:p>
            <a:pPr marL="0" indent="0" algn="ctr">
              <a:spcBef>
                <a:spcPct val="0"/>
              </a:spcBef>
            </a:pPr>
            <a:r>
              <a:rPr lang="en-US" altLang="en-US" i="1" dirty="0" err="1"/>
              <a:t>khe</a:t>
            </a:r>
            <a:r>
              <a:rPr lang="en-US" altLang="en-US" i="1" dirty="0"/>
              <a:t>-sed </a:t>
            </a:r>
            <a:r>
              <a:rPr lang="en-US" altLang="en-US" i="1" dirty="0" err="1"/>
              <a:t>v'eh</a:t>
            </a:r>
            <a:r>
              <a:rPr lang="en-US" altLang="en-US" i="1" dirty="0"/>
              <a:t>-met</a:t>
            </a:r>
          </a:p>
          <a:p>
            <a:pPr marL="0" indent="0" algn="ctr">
              <a:spcBef>
                <a:spcPct val="0"/>
              </a:spcBef>
            </a:pPr>
            <a:endParaRPr lang="en-US" altLang="en-US" sz="1400" i="1" dirty="0"/>
          </a:p>
          <a:p>
            <a:pPr marL="0" indent="0" algn="ctr">
              <a:spcBef>
                <a:spcPct val="0"/>
              </a:spcBef>
            </a:pPr>
            <a:r>
              <a:rPr lang="en-US" altLang="en-US" sz="2800" dirty="0"/>
              <a:t>A</a:t>
            </a:r>
            <a:r>
              <a:rPr lang="en-US" altLang="en-US" sz="2400" dirty="0"/>
              <a:t>DONI</a:t>
            </a:r>
            <a:r>
              <a:rPr lang="en-US" altLang="en-US" sz="2800" dirty="0"/>
              <a:t>, A</a:t>
            </a:r>
            <a:r>
              <a:rPr lang="en-US" altLang="en-US" sz="2400" dirty="0"/>
              <a:t>DONI</a:t>
            </a:r>
            <a:r>
              <a:rPr lang="en-US" altLang="en-US" sz="2800" dirty="0"/>
              <a:t> is G-d, merciful and compassionate, slow to anger </a:t>
            </a:r>
          </a:p>
          <a:p>
            <a:pPr marL="0" indent="0" algn="ctr">
              <a:spcBef>
                <a:spcPct val="0"/>
              </a:spcBef>
            </a:pPr>
            <a:r>
              <a:rPr lang="en-US" altLang="en-US" sz="2800" dirty="0"/>
              <a:t>and rich in grace and truth, </a:t>
            </a:r>
          </a:p>
          <a:p>
            <a:pPr marL="0" indent="0" algn="ctr">
              <a:spcBef>
                <a:spcPct val="0"/>
              </a:spcBef>
            </a:pPr>
            <a:endParaRPr lang="en-US" altLang="en-US" i="1" dirty="0"/>
          </a:p>
          <a:p>
            <a:pPr marL="0" indent="0" algn="ctr"/>
            <a:endParaRPr lang="en-US"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562E255-6FA4-DAD9-42D8-33261F8D60D1}"/>
              </a:ext>
            </a:extLst>
          </p:cNvPr>
          <p:cNvSpPr>
            <a:spLocks noGrp="1" noChangeArrowheads="1"/>
          </p:cNvSpPr>
          <p:nvPr>
            <p:ph type="body" idx="1"/>
          </p:nvPr>
        </p:nvSpPr>
        <p:spPr>
          <a:xfrm>
            <a:off x="381000" y="114300"/>
            <a:ext cx="8458200" cy="5029200"/>
          </a:xfrm>
        </p:spPr>
        <p:txBody>
          <a:bodyPr/>
          <a:lstStyle/>
          <a:p>
            <a:pPr marL="0" indent="0" algn="ctr" rtl="1">
              <a:spcBef>
                <a:spcPct val="0"/>
              </a:spcBef>
            </a:pPr>
            <a:r>
              <a:rPr lang="he-IL" altLang="en-US" sz="4800" b="1" dirty="0">
                <a:latin typeface="Times New Roman" panose="02020603050405020304" pitchFamily="18" charset="0"/>
                <a:cs typeface="Vilna" pitchFamily="2" charset="-79"/>
              </a:rPr>
              <a:t>נֹצֵר חֶֽסֶד לָאֲלָפִים</a:t>
            </a:r>
            <a:endParaRPr lang="en-US" altLang="en-US" sz="4800" b="1" dirty="0">
              <a:latin typeface="Times New Roman" panose="02020603050405020304" pitchFamily="18" charset="0"/>
              <a:cs typeface="Vilna" pitchFamily="2" charset="-79"/>
            </a:endParaRPr>
          </a:p>
          <a:p>
            <a:pPr marL="0" indent="0" algn="ctr" rtl="1">
              <a:spcBef>
                <a:spcPct val="0"/>
              </a:spcBef>
            </a:pPr>
            <a:r>
              <a:rPr lang="ar-SA" altLang="en-US" sz="4800" b="1" dirty="0">
                <a:latin typeface="Times New Roman" panose="02020603050405020304" pitchFamily="18" charset="0"/>
                <a:cs typeface="Vilna" pitchFamily="2" charset="-79"/>
              </a:rPr>
              <a:t> </a:t>
            </a:r>
            <a:r>
              <a:rPr lang="he-IL" altLang="en-US" sz="4800" b="1" dirty="0">
                <a:latin typeface="Times New Roman" panose="02020603050405020304" pitchFamily="18" charset="0"/>
                <a:cs typeface="Vilna" pitchFamily="2" charset="-79"/>
              </a:rPr>
              <a:t>נֹשֵׂא </a:t>
            </a:r>
            <a:r>
              <a:rPr lang="he-IL" altLang="en-US" sz="4800" b="1" dirty="0" err="1">
                <a:latin typeface="Times New Roman" panose="02020603050405020304" pitchFamily="18" charset="0"/>
                <a:cs typeface="Vilna" pitchFamily="2" charset="-79"/>
              </a:rPr>
              <a:t>עָוֹן</a:t>
            </a:r>
            <a:r>
              <a:rPr lang="he-IL" altLang="en-US" sz="4800" b="1" dirty="0">
                <a:latin typeface="Times New Roman" panose="02020603050405020304" pitchFamily="18" charset="0"/>
                <a:cs typeface="Vilna" pitchFamily="2" charset="-79"/>
              </a:rPr>
              <a:t> וָפֶֽשַׁע וְחַטָּאָה</a:t>
            </a:r>
            <a:endParaRPr lang="he-IL" altLang="en-US" sz="2800" dirty="0">
              <a:latin typeface="Times New Roman" panose="02020603050405020304" pitchFamily="18" charset="0"/>
              <a:cs typeface="Vilna" pitchFamily="2" charset="-79"/>
            </a:endParaRPr>
          </a:p>
          <a:p>
            <a:pPr marL="0" indent="0" algn="ctr">
              <a:spcBef>
                <a:spcPct val="0"/>
              </a:spcBef>
            </a:pPr>
            <a:r>
              <a:rPr lang="en-US" altLang="en-US" i="1" dirty="0"/>
              <a:t>No-</a:t>
            </a:r>
            <a:r>
              <a:rPr lang="en-US" altLang="en-US" i="1" dirty="0" err="1"/>
              <a:t>tsayr</a:t>
            </a:r>
            <a:r>
              <a:rPr lang="en-US" altLang="en-US" i="1" dirty="0"/>
              <a:t> </a:t>
            </a:r>
            <a:r>
              <a:rPr lang="en-US" altLang="en-US" i="1" dirty="0" err="1"/>
              <a:t>khe</a:t>
            </a:r>
            <a:r>
              <a:rPr lang="en-US" altLang="en-US" i="1" dirty="0"/>
              <a:t>-sed a-ah-la-</a:t>
            </a:r>
            <a:r>
              <a:rPr lang="en-US" altLang="en-US" i="1" dirty="0" err="1"/>
              <a:t>feem</a:t>
            </a:r>
            <a:r>
              <a:rPr lang="en-US" altLang="en-US" i="1" dirty="0"/>
              <a:t>, </a:t>
            </a:r>
          </a:p>
          <a:p>
            <a:pPr marL="0" indent="0" algn="ctr">
              <a:spcBef>
                <a:spcPct val="0"/>
              </a:spcBef>
            </a:pPr>
            <a:r>
              <a:rPr lang="en-US" altLang="en-US" i="1" dirty="0"/>
              <a:t>no-say ah-von </a:t>
            </a:r>
            <a:r>
              <a:rPr lang="en-US" altLang="en-US" i="1" dirty="0" err="1"/>
              <a:t>v'feh</a:t>
            </a:r>
            <a:r>
              <a:rPr lang="en-US" altLang="en-US" i="1" dirty="0"/>
              <a:t>-shah </a:t>
            </a:r>
            <a:r>
              <a:rPr lang="en-US" altLang="en-US" i="1" dirty="0" err="1"/>
              <a:t>v'kha</a:t>
            </a:r>
            <a:r>
              <a:rPr lang="en-US" altLang="en-US" i="1" dirty="0"/>
              <a:t>-ta-ah</a:t>
            </a:r>
          </a:p>
          <a:p>
            <a:pPr marL="0" indent="0" algn="ctr" rtl="1">
              <a:spcBef>
                <a:spcPct val="0"/>
              </a:spcBef>
            </a:pPr>
            <a:r>
              <a:rPr lang="en-US" altLang="en-US" sz="1100" dirty="0">
                <a:latin typeface="Times New Roman" panose="02020603050405020304" pitchFamily="18" charset="0"/>
                <a:cs typeface="Vilna" pitchFamily="2" charset="-79"/>
              </a:rPr>
              <a:t> </a:t>
            </a:r>
          </a:p>
          <a:p>
            <a:pPr marL="0" indent="0" algn="ctr">
              <a:spcBef>
                <a:spcPct val="0"/>
              </a:spcBef>
            </a:pPr>
            <a:endParaRPr lang="en-US" altLang="en-US" sz="2800" dirty="0"/>
          </a:p>
          <a:p>
            <a:pPr marL="0" indent="0" algn="ctr">
              <a:spcBef>
                <a:spcPct val="0"/>
              </a:spcBef>
            </a:pPr>
            <a:r>
              <a:rPr lang="en-US" altLang="en-US" sz="2800" dirty="0"/>
              <a:t>Showing grace to the thousandth generation, forgiving offenses, crimes, and sins,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562E255-6FA4-DAD9-42D8-33261F8D60D1}"/>
              </a:ext>
            </a:extLst>
          </p:cNvPr>
          <p:cNvSpPr>
            <a:spLocks noGrp="1" noChangeArrowheads="1"/>
          </p:cNvSpPr>
          <p:nvPr>
            <p:ph type="body" idx="1"/>
          </p:nvPr>
        </p:nvSpPr>
        <p:spPr>
          <a:xfrm>
            <a:off x="381000" y="114300"/>
            <a:ext cx="8458200" cy="5029200"/>
          </a:xfrm>
        </p:spPr>
        <p:txBody>
          <a:bodyPr/>
          <a:lstStyle/>
          <a:p>
            <a:pPr marL="0" indent="0" algn="ctr" rtl="1">
              <a:spcBef>
                <a:spcPct val="0"/>
              </a:spcBef>
            </a:pPr>
            <a:r>
              <a:rPr lang="en-US" altLang="en-US" sz="1100" dirty="0">
                <a:latin typeface="Times New Roman" panose="02020603050405020304" pitchFamily="18" charset="0"/>
                <a:cs typeface="Vilna" pitchFamily="2" charset="-79"/>
              </a:rPr>
              <a:t> </a:t>
            </a:r>
          </a:p>
          <a:p>
            <a:pPr marL="0" indent="0" algn="ctr" rtl="1">
              <a:spcBef>
                <a:spcPct val="0"/>
              </a:spcBef>
            </a:pPr>
            <a:r>
              <a:rPr lang="he-IL" altLang="en-US" sz="4800" b="1" dirty="0">
                <a:latin typeface="Times New Roman" panose="02020603050405020304" pitchFamily="18" charset="0"/>
                <a:cs typeface="Vilna" pitchFamily="2" charset="-79"/>
              </a:rPr>
              <a:t>וְנַקֵּה לֹא יְנַקֶּה</a:t>
            </a:r>
            <a:endParaRPr lang="en-US" altLang="en-US" sz="4800" b="1" dirty="0">
              <a:latin typeface="Times New Roman" panose="02020603050405020304" pitchFamily="18" charset="0"/>
              <a:cs typeface="Vilna" pitchFamily="2" charset="-79"/>
            </a:endParaRPr>
          </a:p>
          <a:p>
            <a:pPr marL="0" indent="0" algn="ctr">
              <a:spcBef>
                <a:spcPct val="0"/>
              </a:spcBef>
            </a:pPr>
            <a:r>
              <a:rPr lang="en-US" altLang="en-US" sz="3000" i="1" dirty="0">
                <a:latin typeface="Times New Roman" panose="02020603050405020304" pitchFamily="18" charset="0"/>
                <a:cs typeface="David" panose="020E0502060401010101" pitchFamily="34" charset="-79"/>
              </a:rPr>
              <a:t> </a:t>
            </a:r>
            <a:r>
              <a:rPr lang="en-US" altLang="en-US" i="1" dirty="0" err="1"/>
              <a:t>V'nah</a:t>
            </a:r>
            <a:r>
              <a:rPr lang="en-US" altLang="en-US" i="1" dirty="0"/>
              <a:t>-kay lo </a:t>
            </a:r>
            <a:r>
              <a:rPr lang="en-US" altLang="en-US" i="1" dirty="0" err="1"/>
              <a:t>y'nah-keh</a:t>
            </a:r>
            <a:endParaRPr lang="en-US" altLang="en-US" i="1" dirty="0"/>
          </a:p>
          <a:p>
            <a:pPr marL="0" indent="0" algn="ctr">
              <a:spcBef>
                <a:spcPct val="0"/>
              </a:spcBef>
            </a:pPr>
            <a:endParaRPr lang="en-US" altLang="en-US" sz="2800" dirty="0"/>
          </a:p>
          <a:p>
            <a:pPr marL="0" indent="0" algn="ctr">
              <a:spcBef>
                <a:spcPct val="0"/>
              </a:spcBef>
            </a:pPr>
            <a:r>
              <a:rPr lang="en-US" altLang="en-US" sz="3600" dirty="0"/>
              <a:t>Yet not exonerating the guilty.</a:t>
            </a:r>
          </a:p>
        </p:txBody>
      </p:sp>
    </p:spTree>
    <p:extLst>
      <p:ext uri="{BB962C8B-B14F-4D97-AF65-F5344CB8AC3E}">
        <p14:creationId xmlns:p14="http://schemas.microsoft.com/office/powerpoint/2010/main" val="3721407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562E255-6FA4-DAD9-42D8-33261F8D60D1}"/>
              </a:ext>
            </a:extLst>
          </p:cNvPr>
          <p:cNvSpPr>
            <a:spLocks noGrp="1" noChangeArrowheads="1"/>
          </p:cNvSpPr>
          <p:nvPr>
            <p:ph type="body" idx="1"/>
          </p:nvPr>
        </p:nvSpPr>
        <p:spPr>
          <a:xfrm>
            <a:off x="457200" y="57150"/>
            <a:ext cx="8382000" cy="5029200"/>
          </a:xfrm>
        </p:spPr>
        <p:txBody>
          <a:bodyPr/>
          <a:lstStyle/>
          <a:p>
            <a:pPr marL="0" indent="0" algn="ctr" rtl="1"/>
            <a:r>
              <a:rPr lang="he-IL" altLang="en-US" sz="5400" b="1" dirty="0">
                <a:latin typeface="Times New Roman" panose="02020603050405020304" pitchFamily="18" charset="0"/>
                <a:cs typeface="Vilna" pitchFamily="2" charset="-79"/>
              </a:rPr>
              <a:t>פֹּקֵד </a:t>
            </a:r>
            <a:r>
              <a:rPr lang="he-IL" altLang="en-US" sz="5400" b="1" dirty="0" err="1">
                <a:latin typeface="Times New Roman" panose="02020603050405020304" pitchFamily="18" charset="0"/>
                <a:cs typeface="Vilna" pitchFamily="2" charset="-79"/>
              </a:rPr>
              <a:t>עֲוֺן</a:t>
            </a:r>
            <a:r>
              <a:rPr lang="he-IL" altLang="en-US" sz="5400" b="1" dirty="0">
                <a:latin typeface="Times New Roman" panose="02020603050405020304" pitchFamily="18" charset="0"/>
                <a:cs typeface="Vilna" pitchFamily="2" charset="-79"/>
              </a:rPr>
              <a:t> אָבוֹת עַל-בָּנִים</a:t>
            </a:r>
            <a:endParaRPr lang="en-US" altLang="en-US" sz="5400" b="1" dirty="0">
              <a:latin typeface="Times New Roman" panose="02020603050405020304" pitchFamily="18" charset="0"/>
              <a:cs typeface="Vilna" pitchFamily="2" charset="-79"/>
            </a:endParaRPr>
          </a:p>
          <a:p>
            <a:pPr marL="0" indent="0" algn="ctr"/>
            <a:r>
              <a:rPr lang="en-US" altLang="en-US" i="1" dirty="0"/>
              <a:t>Poked </a:t>
            </a:r>
            <a:r>
              <a:rPr lang="en-US" altLang="en-US" i="1" dirty="0" err="1"/>
              <a:t>avon</a:t>
            </a:r>
            <a:r>
              <a:rPr lang="en-US" altLang="en-US" i="1" dirty="0"/>
              <a:t> </a:t>
            </a:r>
            <a:r>
              <a:rPr lang="en-US" altLang="en-US" i="1" dirty="0" err="1"/>
              <a:t>avot</a:t>
            </a:r>
            <a:r>
              <a:rPr lang="en-US" altLang="en-US" i="1" dirty="0"/>
              <a:t> al </a:t>
            </a:r>
            <a:r>
              <a:rPr lang="en-US" altLang="en-US" i="1" dirty="0" err="1"/>
              <a:t>banim</a:t>
            </a:r>
            <a:endParaRPr lang="en-US" altLang="en-US" i="1" dirty="0"/>
          </a:p>
          <a:p>
            <a:pPr marL="0" indent="0" algn="ctr" rtl="1"/>
            <a:r>
              <a:rPr lang="he-IL" altLang="en-US" sz="5400" b="1" dirty="0">
                <a:latin typeface="Times New Roman" panose="02020603050405020304" pitchFamily="18" charset="0"/>
                <a:cs typeface="Vilna" pitchFamily="2" charset="-79"/>
              </a:rPr>
              <a:t> וְעַל-בְּנֵי בָנִים,</a:t>
            </a:r>
            <a:endParaRPr lang="en-US" altLang="en-US" sz="5400" b="1" dirty="0">
              <a:latin typeface="Times New Roman" panose="02020603050405020304" pitchFamily="18" charset="0"/>
              <a:cs typeface="Vilna" pitchFamily="2" charset="-79"/>
            </a:endParaRPr>
          </a:p>
          <a:p>
            <a:pPr marL="0" indent="0" algn="ctr"/>
            <a:r>
              <a:rPr lang="en-US" altLang="en-US" i="1" dirty="0" err="1"/>
              <a:t>V’al</a:t>
            </a:r>
            <a:r>
              <a:rPr lang="en-US" altLang="en-US" i="1" dirty="0"/>
              <a:t> </a:t>
            </a:r>
            <a:r>
              <a:rPr lang="en-US" altLang="en-US" i="1" dirty="0" err="1"/>
              <a:t>bn’ay</a:t>
            </a:r>
            <a:r>
              <a:rPr lang="en-US" altLang="en-US" i="1" dirty="0"/>
              <a:t> </a:t>
            </a:r>
            <a:r>
              <a:rPr lang="en-US" altLang="en-US" i="1" dirty="0" err="1"/>
              <a:t>vanim</a:t>
            </a:r>
            <a:endParaRPr lang="en-US" altLang="en-US" i="1" dirty="0"/>
          </a:p>
          <a:p>
            <a:pPr marL="0" indent="0" algn="ctr"/>
            <a:r>
              <a:rPr lang="en-US" sz="3200" dirty="0"/>
              <a:t>But causing the negative effects of the parents’ offenses to be experienced by their children and grandchildren,</a:t>
            </a:r>
            <a:endParaRPr lang="en-US" altLang="en-US" sz="3200" i="1" dirty="0"/>
          </a:p>
          <a:p>
            <a:pPr marL="0" indent="0" algn="ctr" rtl="1"/>
            <a:r>
              <a:rPr lang="he-IL" altLang="en-US" sz="5400" b="1" dirty="0">
                <a:latin typeface="Times New Roman" panose="02020603050405020304" pitchFamily="18" charset="0"/>
                <a:cs typeface="Vilna" pitchFamily="2" charset="-79"/>
              </a:rPr>
              <a:t> </a:t>
            </a:r>
            <a:endParaRPr lang="en-US" altLang="en-US" i="1" dirty="0"/>
          </a:p>
        </p:txBody>
      </p:sp>
    </p:spTree>
    <p:extLst>
      <p:ext uri="{BB962C8B-B14F-4D97-AF65-F5344CB8AC3E}">
        <p14:creationId xmlns:p14="http://schemas.microsoft.com/office/powerpoint/2010/main" val="1394941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562E255-6FA4-DAD9-42D8-33261F8D60D1}"/>
              </a:ext>
            </a:extLst>
          </p:cNvPr>
          <p:cNvSpPr>
            <a:spLocks noGrp="1" noChangeArrowheads="1"/>
          </p:cNvSpPr>
          <p:nvPr>
            <p:ph type="body" idx="1"/>
          </p:nvPr>
        </p:nvSpPr>
        <p:spPr>
          <a:xfrm>
            <a:off x="457200" y="57150"/>
            <a:ext cx="8001000" cy="5029200"/>
          </a:xfrm>
        </p:spPr>
        <p:txBody>
          <a:bodyPr/>
          <a:lstStyle/>
          <a:p>
            <a:pPr marL="0" indent="0" algn="ctr" rtl="1"/>
            <a:r>
              <a:rPr lang="he-IL" altLang="en-US" sz="5400" b="1" dirty="0">
                <a:latin typeface="Times New Roman" panose="02020603050405020304" pitchFamily="18" charset="0"/>
                <a:cs typeface="Vilna" pitchFamily="2" charset="-79"/>
              </a:rPr>
              <a:t>עַל-שִׁלֵּשִׁים וְעַל-רִבֵּעִים. </a:t>
            </a:r>
            <a:endParaRPr lang="en-US" altLang="en-US" sz="5400" b="1" dirty="0">
              <a:latin typeface="Times New Roman" panose="02020603050405020304" pitchFamily="18" charset="0"/>
              <a:cs typeface="Vilna" pitchFamily="2" charset="-79"/>
            </a:endParaRPr>
          </a:p>
          <a:p>
            <a:pPr marL="0" indent="0" algn="ctr"/>
            <a:r>
              <a:rPr lang="en-US" altLang="en-US" i="1" dirty="0"/>
              <a:t>Al </a:t>
            </a:r>
            <a:r>
              <a:rPr lang="en-US" altLang="en-US" i="1" dirty="0" err="1"/>
              <a:t>shilesheem</a:t>
            </a:r>
            <a:r>
              <a:rPr lang="en-US" altLang="en-US" i="1" dirty="0"/>
              <a:t> </a:t>
            </a:r>
            <a:r>
              <a:rPr lang="en-US" altLang="en-US" i="1" dirty="0" err="1"/>
              <a:t>v’al</a:t>
            </a:r>
            <a:r>
              <a:rPr lang="en-US" altLang="en-US" i="1" dirty="0"/>
              <a:t> </a:t>
            </a:r>
            <a:r>
              <a:rPr lang="en-US" altLang="en-US" i="1" dirty="0" err="1"/>
              <a:t>riba-eem</a:t>
            </a:r>
            <a:endParaRPr lang="en-US" altLang="en-US" i="1" dirty="0"/>
          </a:p>
          <a:p>
            <a:pPr marL="0" indent="0" algn="ctr"/>
            <a:endParaRPr lang="en-US" altLang="en-US" i="1" dirty="0"/>
          </a:p>
          <a:p>
            <a:pPr marL="0" indent="0" algn="ctr"/>
            <a:r>
              <a:rPr lang="en-US" sz="3600" dirty="0"/>
              <a:t>and even by the third </a:t>
            </a:r>
          </a:p>
          <a:p>
            <a:pPr marL="0" indent="0" algn="ctr"/>
            <a:r>
              <a:rPr lang="en-US" sz="3600" dirty="0"/>
              <a:t>and fourth generations.”</a:t>
            </a:r>
          </a:p>
          <a:p>
            <a:pPr marL="0" indent="0" algn="ctr"/>
            <a:endParaRPr lang="en-US" altLang="en-US" i="1" dirty="0"/>
          </a:p>
        </p:txBody>
      </p:sp>
    </p:spTree>
    <p:extLst>
      <p:ext uri="{BB962C8B-B14F-4D97-AF65-F5344CB8AC3E}">
        <p14:creationId xmlns:p14="http://schemas.microsoft.com/office/powerpoint/2010/main" val="2866035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7ADD473-7010-2739-C7B5-AC9B2E244035}"/>
              </a:ext>
            </a:extLst>
          </p:cNvPr>
          <p:cNvSpPr>
            <a:spLocks noGrp="1" noChangeArrowheads="1"/>
          </p:cNvSpPr>
          <p:nvPr>
            <p:ph type="body" idx="1"/>
          </p:nvPr>
        </p:nvSpPr>
        <p:spPr>
          <a:xfrm>
            <a:off x="304800" y="114300"/>
            <a:ext cx="8458200" cy="4857750"/>
          </a:xfrm>
        </p:spPr>
        <p:txBody>
          <a:bodyPr/>
          <a:lstStyle/>
          <a:p>
            <a:pPr marL="0" indent="0" algn="ctr">
              <a:spcBef>
                <a:spcPct val="0"/>
              </a:spcBef>
            </a:pPr>
            <a:r>
              <a:rPr lang="en-US" altLang="en-US" sz="4000" dirty="0"/>
              <a:t>A</a:t>
            </a:r>
            <a:r>
              <a:rPr lang="en-US" altLang="en-US" sz="3600" dirty="0"/>
              <a:t>DONI</a:t>
            </a:r>
            <a:r>
              <a:rPr lang="en-US" altLang="en-US" sz="4000" dirty="0"/>
              <a:t>, A</a:t>
            </a:r>
            <a:r>
              <a:rPr lang="en-US" altLang="en-US" sz="3600" dirty="0"/>
              <a:t>DONI</a:t>
            </a:r>
            <a:r>
              <a:rPr lang="en-US" altLang="en-US" sz="4000" dirty="0"/>
              <a:t> is G-d, merciful and compassionate, slow to anger and rich in grace and truth, </a:t>
            </a:r>
          </a:p>
          <a:p>
            <a:pPr marL="0" indent="0" algn="ctr">
              <a:spcBef>
                <a:spcPct val="0"/>
              </a:spcBef>
            </a:pPr>
            <a:r>
              <a:rPr lang="en-US" altLang="en-US" sz="4000" dirty="0"/>
              <a:t>showing grace to the thousandth generation, forgiving offenses, crimes, and sins, yet not exonerating the guilty.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AC12139-18CB-54CF-4C36-067873881E7E}"/>
              </a:ext>
            </a:extLst>
          </p:cNvPr>
          <p:cNvSpPr>
            <a:spLocks noGrp="1" noChangeArrowheads="1"/>
          </p:cNvSpPr>
          <p:nvPr>
            <p:ph type="body" idx="1"/>
          </p:nvPr>
        </p:nvSpPr>
        <p:spPr>
          <a:xfrm>
            <a:off x="304800" y="114300"/>
            <a:ext cx="8610600" cy="4857750"/>
          </a:xfrm>
        </p:spPr>
        <p:txBody>
          <a:bodyPr/>
          <a:lstStyle/>
          <a:p>
            <a:pPr marL="0" indent="0" algn="ctr">
              <a:spcBef>
                <a:spcPct val="0"/>
              </a:spcBef>
            </a:pPr>
            <a:r>
              <a:rPr lang="en-US" sz="4000" dirty="0"/>
              <a:t>but causing the negative effects of the parents’ offenses to be experienced by their children and grandchildren, and even by the third and fourth generations.”</a:t>
            </a:r>
          </a:p>
          <a:p>
            <a:pPr marL="0" indent="0" algn="ctr">
              <a:spcBef>
                <a:spcPct val="0"/>
              </a:spcBef>
            </a:pPr>
            <a:endParaRPr lang="en-US" altLang="en-US" dirty="0"/>
          </a:p>
        </p:txBody>
      </p:sp>
    </p:spTree>
    <p:extLst>
      <p:ext uri="{BB962C8B-B14F-4D97-AF65-F5344CB8AC3E}">
        <p14:creationId xmlns:p14="http://schemas.microsoft.com/office/powerpoint/2010/main" val="10633032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In this ultimate moment of divine self-revelation, God’s “glory” is not a visual display, but a verbal declaration of mercy and compassion.</a:t>
            </a:r>
          </a:p>
        </p:txBody>
      </p:sp>
    </p:spTree>
    <p:extLst>
      <p:ext uri="{BB962C8B-B14F-4D97-AF65-F5344CB8AC3E}">
        <p14:creationId xmlns:p14="http://schemas.microsoft.com/office/powerpoint/2010/main" val="11521293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562E255-6FA4-DAD9-42D8-33261F8D60D1}"/>
              </a:ext>
            </a:extLst>
          </p:cNvPr>
          <p:cNvSpPr>
            <a:spLocks noGrp="1" noChangeArrowheads="1"/>
          </p:cNvSpPr>
          <p:nvPr>
            <p:ph type="body" idx="1"/>
          </p:nvPr>
        </p:nvSpPr>
        <p:spPr>
          <a:xfrm>
            <a:off x="381000" y="114300"/>
            <a:ext cx="8458200" cy="5029200"/>
          </a:xfrm>
        </p:spPr>
        <p:txBody>
          <a:bodyPr/>
          <a:lstStyle/>
          <a:p>
            <a:pPr marL="0" indent="0" algn="ctr" rtl="1">
              <a:spcBef>
                <a:spcPct val="0"/>
              </a:spcBef>
            </a:pPr>
            <a:r>
              <a:rPr lang="he-IL" altLang="en-US" sz="5400" b="1" dirty="0">
                <a:latin typeface="Times New Roman" panose="02020603050405020304" pitchFamily="18" charset="0"/>
                <a:cs typeface="Vilna" pitchFamily="2" charset="-79"/>
              </a:rPr>
              <a:t>נ</a:t>
            </a:r>
            <a:r>
              <a:rPr lang="he-IL" altLang="en-US" sz="4800" b="1" dirty="0">
                <a:latin typeface="Times New Roman" panose="02020603050405020304" pitchFamily="18" charset="0"/>
                <a:cs typeface="Vilna" pitchFamily="2" charset="-79"/>
              </a:rPr>
              <a:t>ֹצֵר חֶֽסֶד לָאֲלָפִים</a:t>
            </a:r>
            <a:endParaRPr lang="en-US" altLang="en-US" sz="4800" b="1" dirty="0">
              <a:latin typeface="Times New Roman" panose="02020603050405020304" pitchFamily="18" charset="0"/>
              <a:cs typeface="Vilna" pitchFamily="2" charset="-79"/>
            </a:endParaRPr>
          </a:p>
          <a:p>
            <a:pPr marL="0" indent="0" algn="ctr" rtl="1">
              <a:spcBef>
                <a:spcPct val="0"/>
              </a:spcBef>
            </a:pPr>
            <a:r>
              <a:rPr lang="ar-SA" altLang="en-US" sz="4800" b="1" dirty="0">
                <a:latin typeface="Times New Roman" panose="02020603050405020304" pitchFamily="18" charset="0"/>
                <a:cs typeface="Vilna" pitchFamily="2" charset="-79"/>
              </a:rPr>
              <a:t> </a:t>
            </a:r>
            <a:r>
              <a:rPr lang="he-IL" altLang="en-US" sz="4800" b="1" dirty="0">
                <a:latin typeface="Times New Roman" panose="02020603050405020304" pitchFamily="18" charset="0"/>
                <a:cs typeface="Vilna" pitchFamily="2" charset="-79"/>
              </a:rPr>
              <a:t>נֹשֵׂא </a:t>
            </a:r>
            <a:r>
              <a:rPr lang="he-IL" altLang="en-US" sz="4800" b="1" dirty="0" err="1">
                <a:latin typeface="Times New Roman" panose="02020603050405020304" pitchFamily="18" charset="0"/>
                <a:cs typeface="Vilna" pitchFamily="2" charset="-79"/>
              </a:rPr>
              <a:t>עָוֹן</a:t>
            </a:r>
            <a:r>
              <a:rPr lang="he-IL" altLang="en-US" sz="4800" b="1" dirty="0">
                <a:latin typeface="Times New Roman" panose="02020603050405020304" pitchFamily="18" charset="0"/>
                <a:cs typeface="Vilna" pitchFamily="2" charset="-79"/>
              </a:rPr>
              <a:t> וָפֶֽשַׁע וְחַטָּאָה</a:t>
            </a:r>
            <a:endParaRPr lang="he-IL" altLang="en-US" sz="2800" dirty="0">
              <a:latin typeface="Times New Roman" panose="02020603050405020304" pitchFamily="18" charset="0"/>
              <a:cs typeface="Vilna" pitchFamily="2" charset="-79"/>
            </a:endParaRPr>
          </a:p>
          <a:p>
            <a:pPr marL="0" indent="0" algn="ctr">
              <a:spcBef>
                <a:spcPct val="0"/>
              </a:spcBef>
            </a:pPr>
            <a:r>
              <a:rPr lang="en-US" altLang="en-US" i="1" dirty="0"/>
              <a:t>No-</a:t>
            </a:r>
            <a:r>
              <a:rPr lang="en-US" altLang="en-US" i="1" dirty="0" err="1"/>
              <a:t>tsayr</a:t>
            </a:r>
            <a:r>
              <a:rPr lang="en-US" altLang="en-US" i="1" dirty="0"/>
              <a:t> </a:t>
            </a:r>
            <a:r>
              <a:rPr lang="en-US" altLang="en-US" i="1" dirty="0" err="1"/>
              <a:t>khe</a:t>
            </a:r>
            <a:r>
              <a:rPr lang="en-US" altLang="en-US" i="1" dirty="0"/>
              <a:t>-sed a-ah-la-</a:t>
            </a:r>
            <a:r>
              <a:rPr lang="en-US" altLang="en-US" i="1" dirty="0" err="1"/>
              <a:t>feem</a:t>
            </a:r>
            <a:r>
              <a:rPr lang="en-US" altLang="en-US" i="1" dirty="0"/>
              <a:t>, </a:t>
            </a:r>
          </a:p>
          <a:p>
            <a:pPr marL="0" indent="0" algn="ctr">
              <a:spcBef>
                <a:spcPct val="0"/>
              </a:spcBef>
            </a:pPr>
            <a:r>
              <a:rPr lang="en-US" altLang="en-US" i="1" dirty="0"/>
              <a:t>no-say ah-von </a:t>
            </a:r>
            <a:r>
              <a:rPr lang="en-US" altLang="en-US" i="1" dirty="0" err="1"/>
              <a:t>v'feh</a:t>
            </a:r>
            <a:r>
              <a:rPr lang="en-US" altLang="en-US" i="1" dirty="0"/>
              <a:t>-shah </a:t>
            </a:r>
            <a:r>
              <a:rPr lang="en-US" altLang="en-US" i="1" dirty="0" err="1"/>
              <a:t>v'kha</a:t>
            </a:r>
            <a:r>
              <a:rPr lang="en-US" altLang="en-US" i="1" dirty="0"/>
              <a:t>-ta-ah</a:t>
            </a:r>
          </a:p>
          <a:p>
            <a:pPr marL="0" indent="0" algn="ctr" rtl="1">
              <a:spcBef>
                <a:spcPct val="0"/>
              </a:spcBef>
            </a:pPr>
            <a:r>
              <a:rPr lang="en-US" altLang="en-US" sz="1100" dirty="0">
                <a:latin typeface="Times New Roman" panose="02020603050405020304" pitchFamily="18" charset="0"/>
                <a:cs typeface="Vilna" pitchFamily="2" charset="-79"/>
              </a:rPr>
              <a:t> </a:t>
            </a:r>
          </a:p>
          <a:p>
            <a:pPr marL="0" indent="0" algn="ctr">
              <a:spcBef>
                <a:spcPct val="0"/>
              </a:spcBef>
            </a:pPr>
            <a:endParaRPr lang="en-US" altLang="en-US" sz="2800" dirty="0"/>
          </a:p>
          <a:p>
            <a:pPr marL="0" indent="0" algn="ctr">
              <a:spcBef>
                <a:spcPct val="0"/>
              </a:spcBef>
            </a:pPr>
            <a:r>
              <a:rPr lang="en-US" altLang="en-US" sz="2800" dirty="0"/>
              <a:t>Showing grace to the thousandth generation, forgiving offenses, crimes, and sins, </a:t>
            </a:r>
          </a:p>
        </p:txBody>
      </p:sp>
    </p:spTree>
    <p:extLst>
      <p:ext uri="{BB962C8B-B14F-4D97-AF65-F5344CB8AC3E}">
        <p14:creationId xmlns:p14="http://schemas.microsoft.com/office/powerpoint/2010/main" val="6236514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3695701"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0" i="0" dirty="0">
                <a:effectLst/>
              </a:rPr>
              <a:t>These attributes call for teshuva, a U-turn from our own ways and back to God.</a:t>
            </a:r>
            <a:endParaRPr lang="en-US" sz="4800" dirty="0"/>
          </a:p>
        </p:txBody>
      </p:sp>
      <p:pic>
        <p:nvPicPr>
          <p:cNvPr id="21506" name="Picture 2">
            <a:extLst>
              <a:ext uri="{FF2B5EF4-FFF2-40B4-BE49-F238E27FC236}">
                <a16:creationId xmlns:a16="http://schemas.microsoft.com/office/drawing/2014/main" id="{6ADE2BCF-ED67-D31E-4F3E-E68D1628A8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1" y="0"/>
            <a:ext cx="51435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79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6A0034DF-C4F4-9EA1-69F0-E3BE4ACA6655}"/>
              </a:ext>
            </a:extLst>
          </p:cNvPr>
          <p:cNvPicPr>
            <a:picLocks noChangeAspect="1"/>
          </p:cNvPicPr>
          <p:nvPr/>
        </p:nvPicPr>
        <p:blipFill>
          <a:blip r:embed="rId3"/>
          <a:stretch>
            <a:fillRect/>
          </a:stretch>
        </p:blipFill>
        <p:spPr>
          <a:xfrm>
            <a:off x="0" y="438150"/>
            <a:ext cx="9168985" cy="3495675"/>
          </a:xfrm>
          <a:prstGeom prst="rect">
            <a:avLst/>
          </a:prstGeom>
        </p:spPr>
      </p:pic>
    </p:spTree>
    <p:extLst>
      <p:ext uri="{BB962C8B-B14F-4D97-AF65-F5344CB8AC3E}">
        <p14:creationId xmlns:p14="http://schemas.microsoft.com/office/powerpoint/2010/main" val="39253163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562E255-6FA4-DAD9-42D8-33261F8D60D1}"/>
              </a:ext>
            </a:extLst>
          </p:cNvPr>
          <p:cNvSpPr>
            <a:spLocks noGrp="1" noChangeArrowheads="1"/>
          </p:cNvSpPr>
          <p:nvPr>
            <p:ph type="body" idx="1"/>
          </p:nvPr>
        </p:nvSpPr>
        <p:spPr>
          <a:xfrm>
            <a:off x="457200" y="57150"/>
            <a:ext cx="8382000" cy="5029200"/>
          </a:xfrm>
        </p:spPr>
        <p:txBody>
          <a:bodyPr/>
          <a:lstStyle/>
          <a:p>
            <a:pPr marL="0" indent="0" algn="ctr" rtl="1"/>
            <a:r>
              <a:rPr lang="he-IL" altLang="en-US" sz="5400" b="1" dirty="0">
                <a:latin typeface="Times New Roman" panose="02020603050405020304" pitchFamily="18" charset="0"/>
                <a:cs typeface="Vilna" pitchFamily="2" charset="-79"/>
              </a:rPr>
              <a:t>פֹּקֵד </a:t>
            </a:r>
            <a:r>
              <a:rPr lang="he-IL" altLang="en-US" sz="5400" b="1" dirty="0" err="1">
                <a:latin typeface="Times New Roman" panose="02020603050405020304" pitchFamily="18" charset="0"/>
                <a:cs typeface="Vilna" pitchFamily="2" charset="-79"/>
              </a:rPr>
              <a:t>עֲוֺן</a:t>
            </a:r>
            <a:r>
              <a:rPr lang="he-IL" altLang="en-US" sz="5400" b="1" dirty="0">
                <a:latin typeface="Times New Roman" panose="02020603050405020304" pitchFamily="18" charset="0"/>
                <a:cs typeface="Vilna" pitchFamily="2" charset="-79"/>
              </a:rPr>
              <a:t> אָבוֹת עַל-בָּנִים</a:t>
            </a:r>
            <a:endParaRPr lang="en-US" altLang="en-US" sz="5400" b="1" dirty="0">
              <a:latin typeface="Times New Roman" panose="02020603050405020304" pitchFamily="18" charset="0"/>
              <a:cs typeface="Vilna" pitchFamily="2" charset="-79"/>
            </a:endParaRPr>
          </a:p>
          <a:p>
            <a:pPr marL="0" indent="0" algn="ctr"/>
            <a:r>
              <a:rPr lang="en-US" altLang="en-US" i="1" dirty="0"/>
              <a:t>Poked </a:t>
            </a:r>
            <a:r>
              <a:rPr lang="en-US" altLang="en-US" i="1" dirty="0" err="1"/>
              <a:t>avon</a:t>
            </a:r>
            <a:r>
              <a:rPr lang="en-US" altLang="en-US" i="1" dirty="0"/>
              <a:t> </a:t>
            </a:r>
            <a:r>
              <a:rPr lang="en-US" altLang="en-US" i="1" dirty="0" err="1"/>
              <a:t>avot</a:t>
            </a:r>
            <a:r>
              <a:rPr lang="en-US" altLang="en-US" i="1" dirty="0"/>
              <a:t> al </a:t>
            </a:r>
            <a:r>
              <a:rPr lang="en-US" altLang="en-US" i="1" dirty="0" err="1"/>
              <a:t>banim</a:t>
            </a:r>
            <a:endParaRPr lang="en-US" altLang="en-US" i="1" dirty="0"/>
          </a:p>
          <a:p>
            <a:pPr marL="0" indent="0" algn="ctr" rtl="1"/>
            <a:r>
              <a:rPr lang="he-IL" altLang="en-US" sz="5400" b="1" dirty="0">
                <a:latin typeface="Times New Roman" panose="02020603050405020304" pitchFamily="18" charset="0"/>
                <a:cs typeface="Vilna" pitchFamily="2" charset="-79"/>
              </a:rPr>
              <a:t> וְעַל-בְּנֵי בָנִים,</a:t>
            </a:r>
            <a:endParaRPr lang="en-US" altLang="en-US" sz="5400" b="1" dirty="0">
              <a:latin typeface="Times New Roman" panose="02020603050405020304" pitchFamily="18" charset="0"/>
              <a:cs typeface="Vilna" pitchFamily="2" charset="-79"/>
            </a:endParaRPr>
          </a:p>
          <a:p>
            <a:pPr marL="0" indent="0" algn="ctr"/>
            <a:r>
              <a:rPr lang="en-US" altLang="en-US" i="1" dirty="0" err="1"/>
              <a:t>V’al</a:t>
            </a:r>
            <a:r>
              <a:rPr lang="en-US" altLang="en-US" i="1" dirty="0"/>
              <a:t> </a:t>
            </a:r>
            <a:r>
              <a:rPr lang="en-US" altLang="en-US" i="1" dirty="0" err="1"/>
              <a:t>bn’ay</a:t>
            </a:r>
            <a:r>
              <a:rPr lang="en-US" altLang="en-US" i="1" dirty="0"/>
              <a:t> </a:t>
            </a:r>
            <a:r>
              <a:rPr lang="en-US" altLang="en-US" i="1" dirty="0" err="1"/>
              <a:t>vanim</a:t>
            </a:r>
            <a:endParaRPr lang="en-US" altLang="en-US" i="1" dirty="0"/>
          </a:p>
          <a:p>
            <a:pPr marL="0" indent="0" algn="ctr"/>
            <a:r>
              <a:rPr lang="en-US" sz="3200" dirty="0"/>
              <a:t>But causing the negative effects of the parents’ offenses to be experienced by their children and grandchildren,</a:t>
            </a:r>
            <a:endParaRPr lang="en-US" altLang="en-US" sz="3200" i="1" dirty="0"/>
          </a:p>
          <a:p>
            <a:pPr marL="0" indent="0" algn="ctr" rtl="1"/>
            <a:r>
              <a:rPr lang="he-IL" altLang="en-US" sz="5400" b="1" dirty="0">
                <a:latin typeface="Times New Roman" panose="02020603050405020304" pitchFamily="18" charset="0"/>
                <a:cs typeface="Vilna" pitchFamily="2" charset="-79"/>
              </a:rPr>
              <a:t> </a:t>
            </a:r>
            <a:endParaRPr lang="en-US" altLang="en-US" i="1" dirty="0"/>
          </a:p>
        </p:txBody>
      </p:sp>
    </p:spTree>
    <p:extLst>
      <p:ext uri="{BB962C8B-B14F-4D97-AF65-F5344CB8AC3E}">
        <p14:creationId xmlns:p14="http://schemas.microsoft.com/office/powerpoint/2010/main" val="36919760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562E255-6FA4-DAD9-42D8-33261F8D60D1}"/>
              </a:ext>
            </a:extLst>
          </p:cNvPr>
          <p:cNvSpPr>
            <a:spLocks noGrp="1" noChangeArrowheads="1"/>
          </p:cNvSpPr>
          <p:nvPr>
            <p:ph type="body" idx="1"/>
          </p:nvPr>
        </p:nvSpPr>
        <p:spPr>
          <a:xfrm>
            <a:off x="457200" y="57150"/>
            <a:ext cx="8001000" cy="5029200"/>
          </a:xfrm>
        </p:spPr>
        <p:txBody>
          <a:bodyPr/>
          <a:lstStyle/>
          <a:p>
            <a:pPr marL="0" indent="0" algn="ctr" rtl="1"/>
            <a:r>
              <a:rPr lang="he-IL" altLang="en-US" sz="5400" b="1" dirty="0">
                <a:latin typeface="Times New Roman" panose="02020603050405020304" pitchFamily="18" charset="0"/>
                <a:cs typeface="Vilna" pitchFamily="2" charset="-79"/>
              </a:rPr>
              <a:t>עַל-שִׁלֵּשִׁים וְעַל-רִבֵּעִים. </a:t>
            </a:r>
            <a:endParaRPr lang="en-US" altLang="en-US" sz="5400" b="1" dirty="0">
              <a:latin typeface="Times New Roman" panose="02020603050405020304" pitchFamily="18" charset="0"/>
              <a:cs typeface="Vilna" pitchFamily="2" charset="-79"/>
            </a:endParaRPr>
          </a:p>
          <a:p>
            <a:pPr marL="0" indent="0" algn="ctr"/>
            <a:r>
              <a:rPr lang="en-US" altLang="en-US" i="1" dirty="0"/>
              <a:t>Al </a:t>
            </a:r>
            <a:r>
              <a:rPr lang="en-US" altLang="en-US" i="1" dirty="0" err="1"/>
              <a:t>shilesheem</a:t>
            </a:r>
            <a:r>
              <a:rPr lang="en-US" altLang="en-US" i="1" dirty="0"/>
              <a:t> </a:t>
            </a:r>
            <a:r>
              <a:rPr lang="en-US" altLang="en-US" i="1" dirty="0" err="1"/>
              <a:t>v’al</a:t>
            </a:r>
            <a:r>
              <a:rPr lang="en-US" altLang="en-US" i="1" dirty="0"/>
              <a:t> </a:t>
            </a:r>
            <a:r>
              <a:rPr lang="en-US" altLang="en-US" i="1" dirty="0" err="1"/>
              <a:t>riba-eem</a:t>
            </a:r>
            <a:endParaRPr lang="en-US" altLang="en-US" i="1" dirty="0"/>
          </a:p>
          <a:p>
            <a:pPr marL="0" indent="0" algn="ctr"/>
            <a:endParaRPr lang="en-US" altLang="en-US" i="1" dirty="0"/>
          </a:p>
          <a:p>
            <a:pPr marL="0" indent="0" algn="ctr"/>
            <a:r>
              <a:rPr lang="en-US" sz="3600" dirty="0"/>
              <a:t>and even by the third </a:t>
            </a:r>
          </a:p>
          <a:p>
            <a:pPr marL="0" indent="0" algn="ctr"/>
            <a:r>
              <a:rPr lang="en-US" sz="3600" dirty="0"/>
              <a:t>and fourth generations.”</a:t>
            </a:r>
          </a:p>
          <a:p>
            <a:pPr marL="0" indent="0" algn="ctr"/>
            <a:endParaRPr lang="en-US" altLang="en-US" i="1" dirty="0"/>
          </a:p>
        </p:txBody>
      </p:sp>
    </p:spTree>
    <p:extLst>
      <p:ext uri="{BB962C8B-B14F-4D97-AF65-F5344CB8AC3E}">
        <p14:creationId xmlns:p14="http://schemas.microsoft.com/office/powerpoint/2010/main" val="36658518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4994" name="Rectangle 2">
            <a:extLst>
              <a:ext uri="{FF2B5EF4-FFF2-40B4-BE49-F238E27FC236}">
                <a16:creationId xmlns:a16="http://schemas.microsoft.com/office/drawing/2014/main" id="{71988DB7-FEDA-A19D-16AD-0B39435A94F5}"/>
              </a:ext>
            </a:extLst>
          </p:cNvPr>
          <p:cNvSpPr>
            <a:spLocks noGrp="1" noChangeArrowheads="1"/>
          </p:cNvSpPr>
          <p:nvPr>
            <p:ph type="subTitle" idx="1"/>
          </p:nvPr>
        </p:nvSpPr>
        <p:spPr>
          <a:xfrm>
            <a:off x="381000" y="133350"/>
            <a:ext cx="8534400" cy="4800600"/>
          </a:xfrm>
        </p:spPr>
        <p:txBody>
          <a:bodyPr/>
          <a:lstStyle/>
          <a:p>
            <a:pPr algn="l">
              <a:spcBef>
                <a:spcPct val="0"/>
              </a:spcBef>
            </a:pPr>
            <a:r>
              <a:rPr lang="en-US" altLang="en-US" sz="3600" dirty="0">
                <a:cs typeface="Vilna" pitchFamily="2" charset="-79"/>
              </a:rPr>
              <a:t>Some say that sin is inherited. </a:t>
            </a:r>
          </a:p>
          <a:p>
            <a:pPr algn="l">
              <a:spcBef>
                <a:spcPct val="0"/>
              </a:spcBef>
            </a:pPr>
            <a:r>
              <a:rPr lang="en-US" altLang="en-US" sz="3600" dirty="0">
                <a:cs typeface="Vilna" pitchFamily="2" charset="-79"/>
              </a:rPr>
              <a:t>Half truth.</a:t>
            </a:r>
          </a:p>
          <a:p>
            <a:pPr algn="l">
              <a:spcBef>
                <a:spcPct val="0"/>
              </a:spcBef>
            </a:pPr>
            <a:r>
              <a:rPr lang="en-US" altLang="en-US" sz="3600" dirty="0">
                <a:cs typeface="Vilna" pitchFamily="2" charset="-79"/>
              </a:rPr>
              <a:t>G-d doesn’t punish the next generation, but the sins continue.</a:t>
            </a:r>
          </a:p>
          <a:p>
            <a:pPr algn="l">
              <a:spcBef>
                <a:spcPct val="0"/>
              </a:spcBef>
            </a:pPr>
            <a:r>
              <a:rPr lang="en-US" altLang="en-US" sz="3600" dirty="0">
                <a:cs typeface="Vilna" pitchFamily="2" charset="-79"/>
              </a:rPr>
              <a:t>The consequences continue.</a:t>
            </a:r>
          </a:p>
          <a:p>
            <a:pPr algn="l">
              <a:spcBef>
                <a:spcPct val="0"/>
              </a:spcBef>
            </a:pPr>
            <a:endParaRPr lang="en-US" altLang="en-US" sz="1600" dirty="0">
              <a:cs typeface="Vilna" pitchFamily="2" charset="-79"/>
            </a:endParaRPr>
          </a:p>
          <a:p>
            <a:pPr algn="l">
              <a:spcBef>
                <a:spcPct val="0"/>
              </a:spcBef>
            </a:pPr>
            <a:r>
              <a:rPr lang="en-US" altLang="en-US" sz="3600" dirty="0">
                <a:cs typeface="Vilna" pitchFamily="2" charset="-79"/>
              </a:rPr>
              <a:t>[Science illustration and digression]</a:t>
            </a:r>
          </a:p>
          <a:p>
            <a:pPr algn="l">
              <a:spcBef>
                <a:spcPct val="0"/>
              </a:spcBef>
            </a:pPr>
            <a:endParaRPr lang="en-US" altLang="en-US" sz="1600" dirty="0">
              <a:cs typeface="Vilna" pitchFamily="2" charset="-79"/>
            </a:endParaRPr>
          </a:p>
          <a:p>
            <a:pPr algn="l">
              <a:spcBef>
                <a:spcPct val="0"/>
              </a:spcBef>
            </a:pPr>
            <a:endParaRPr lang="en-US" altLang="en-US" sz="3600" dirty="0">
              <a:cs typeface="Vilna" pitchFamily="2" charset="-79"/>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4994" name="Rectangle 2">
            <a:extLst>
              <a:ext uri="{FF2B5EF4-FFF2-40B4-BE49-F238E27FC236}">
                <a16:creationId xmlns:a16="http://schemas.microsoft.com/office/drawing/2014/main" id="{71988DB7-FEDA-A19D-16AD-0B39435A94F5}"/>
              </a:ext>
            </a:extLst>
          </p:cNvPr>
          <p:cNvSpPr>
            <a:spLocks noGrp="1" noChangeArrowheads="1"/>
          </p:cNvSpPr>
          <p:nvPr>
            <p:ph type="subTitle" idx="1"/>
          </p:nvPr>
        </p:nvSpPr>
        <p:spPr>
          <a:xfrm>
            <a:off x="381000" y="133350"/>
            <a:ext cx="8534400" cy="4800600"/>
          </a:xfrm>
        </p:spPr>
        <p:txBody>
          <a:bodyPr/>
          <a:lstStyle/>
          <a:p>
            <a:pPr algn="l">
              <a:spcBef>
                <a:spcPct val="0"/>
              </a:spcBef>
            </a:pPr>
            <a:r>
              <a:rPr lang="en-US" altLang="en-US" sz="4000" dirty="0">
                <a:cs typeface="Vilna" pitchFamily="2" charset="-79"/>
              </a:rPr>
              <a:t>Epigenetics</a:t>
            </a:r>
          </a:p>
          <a:p>
            <a:pPr algn="l">
              <a:spcBef>
                <a:spcPct val="0"/>
              </a:spcBef>
            </a:pPr>
            <a:r>
              <a:rPr lang="en-US" altLang="en-US" sz="4000" dirty="0">
                <a:cs typeface="Vilna" pitchFamily="2" charset="-79"/>
              </a:rPr>
              <a:t>Genetics is the study of DNA sequences.  4 nucleic acids are the alphabet of life: </a:t>
            </a:r>
          </a:p>
          <a:p>
            <a:pPr algn="l">
              <a:spcBef>
                <a:spcPct val="0"/>
              </a:spcBef>
            </a:pPr>
            <a:r>
              <a:rPr lang="en-US" altLang="en-US" sz="4000" dirty="0">
                <a:cs typeface="Vilna" pitchFamily="2" charset="-79"/>
              </a:rPr>
              <a:t>C A T G</a:t>
            </a:r>
          </a:p>
          <a:p>
            <a:pPr algn="l">
              <a:spcBef>
                <a:spcPct val="0"/>
              </a:spcBef>
            </a:pPr>
            <a:r>
              <a:rPr lang="en-US" altLang="en-US" sz="4000" dirty="0">
                <a:cs typeface="Vilna" pitchFamily="2" charset="-79"/>
              </a:rPr>
              <a:t>Cytosine, adenine, </a:t>
            </a:r>
            <a:r>
              <a:rPr lang="en-US" altLang="en-US" sz="4000" dirty="0" err="1">
                <a:cs typeface="Vilna" pitchFamily="2" charset="-79"/>
              </a:rPr>
              <a:t>thyamine</a:t>
            </a:r>
            <a:r>
              <a:rPr lang="en-US" altLang="en-US" sz="4000" dirty="0">
                <a:cs typeface="Vilna" pitchFamily="2" charset="-79"/>
              </a:rPr>
              <a:t>, guanine</a:t>
            </a:r>
          </a:p>
        </p:txBody>
      </p:sp>
    </p:spTree>
    <p:extLst>
      <p:ext uri="{BB962C8B-B14F-4D97-AF65-F5344CB8AC3E}">
        <p14:creationId xmlns:p14="http://schemas.microsoft.com/office/powerpoint/2010/main" val="24461021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9090" name="Rectangle 2">
            <a:extLst>
              <a:ext uri="{FF2B5EF4-FFF2-40B4-BE49-F238E27FC236}">
                <a16:creationId xmlns:a16="http://schemas.microsoft.com/office/drawing/2014/main" id="{B08F0710-1DE4-0680-00CE-EC4CA0D91A82}"/>
              </a:ext>
            </a:extLst>
          </p:cNvPr>
          <p:cNvSpPr>
            <a:spLocks noGrp="1" noChangeArrowheads="1"/>
          </p:cNvSpPr>
          <p:nvPr>
            <p:ph type="subTitle" idx="1"/>
          </p:nvPr>
        </p:nvSpPr>
        <p:spPr>
          <a:xfrm>
            <a:off x="381000" y="209550"/>
            <a:ext cx="8534400" cy="4648200"/>
          </a:xfrm>
        </p:spPr>
        <p:txBody>
          <a:bodyPr/>
          <a:lstStyle/>
          <a:p>
            <a:pPr algn="l"/>
            <a:r>
              <a:rPr lang="en-US" altLang="en-US" sz="4000" dirty="0">
                <a:solidFill>
                  <a:srgbClr val="FFFF66"/>
                </a:solidFill>
              </a:rPr>
              <a:t>Genetics, DNA cannot be changed by behavior.  But the molecules surrounding it [epi] can be changed.</a:t>
            </a:r>
          </a:p>
        </p:txBody>
      </p:sp>
    </p:spTree>
    <p:extLst>
      <p:ext uri="{BB962C8B-B14F-4D97-AF65-F5344CB8AC3E}">
        <p14:creationId xmlns:p14="http://schemas.microsoft.com/office/powerpoint/2010/main" val="24234871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7042" name="Rectangle 2">
            <a:extLst>
              <a:ext uri="{FF2B5EF4-FFF2-40B4-BE49-F238E27FC236}">
                <a16:creationId xmlns:a16="http://schemas.microsoft.com/office/drawing/2014/main" id="{10327027-9F0B-80D1-7894-B06DAC64FC28}"/>
              </a:ext>
            </a:extLst>
          </p:cNvPr>
          <p:cNvSpPr>
            <a:spLocks noGrp="1" noChangeArrowheads="1"/>
          </p:cNvSpPr>
          <p:nvPr>
            <p:ph type="subTitle" idx="1"/>
          </p:nvPr>
        </p:nvSpPr>
        <p:spPr>
          <a:xfrm>
            <a:off x="457200" y="209550"/>
            <a:ext cx="8305800" cy="4648200"/>
          </a:xfrm>
        </p:spPr>
        <p:txBody>
          <a:bodyPr>
            <a:normAutofit fontScale="85000" lnSpcReduction="10000"/>
          </a:bodyPr>
          <a:lstStyle/>
          <a:p>
            <a:pPr algn="l">
              <a:lnSpc>
                <a:spcPct val="120000"/>
              </a:lnSpc>
            </a:pPr>
            <a:r>
              <a:rPr lang="en-US" altLang="en-US" sz="4000" dirty="0"/>
              <a:t>Environmental stress [and sin] has been shown to increase the risk of substance use.   In an attempt to cope with stress, alcohol and drugs can be used as an escape. Once substance use commences, however, </a:t>
            </a:r>
            <a:r>
              <a:rPr lang="en-US" altLang="en-US" sz="4000" u="sng" dirty="0">
                <a:solidFill>
                  <a:srgbClr val="FFFF66"/>
                </a:solidFill>
              </a:rPr>
              <a:t>epigenetic</a:t>
            </a:r>
            <a:r>
              <a:rPr lang="en-US" altLang="en-US" sz="4000" dirty="0"/>
              <a:t> alterations may further exacerbate the biological</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9090" name="Rectangle 2">
            <a:extLst>
              <a:ext uri="{FF2B5EF4-FFF2-40B4-BE49-F238E27FC236}">
                <a16:creationId xmlns:a16="http://schemas.microsoft.com/office/drawing/2014/main" id="{B08F0710-1DE4-0680-00CE-EC4CA0D91A82}"/>
              </a:ext>
            </a:extLst>
          </p:cNvPr>
          <p:cNvSpPr>
            <a:spLocks noGrp="1" noChangeArrowheads="1"/>
          </p:cNvSpPr>
          <p:nvPr>
            <p:ph type="subTitle" idx="1"/>
          </p:nvPr>
        </p:nvSpPr>
        <p:spPr>
          <a:xfrm>
            <a:off x="381000" y="209550"/>
            <a:ext cx="8534400" cy="4648200"/>
          </a:xfrm>
        </p:spPr>
        <p:txBody>
          <a:bodyPr/>
          <a:lstStyle/>
          <a:p>
            <a:pPr algn="l"/>
            <a:r>
              <a:rPr lang="en-US" altLang="en-US" sz="4000" dirty="0"/>
              <a:t>and behavioral changes associated with addiction.</a:t>
            </a:r>
          </a:p>
          <a:p>
            <a:pPr algn="l"/>
            <a:r>
              <a:rPr lang="en-US" altLang="en-US" sz="4000" dirty="0"/>
              <a:t>Even short-term substance use can produce long-lasting epigenetic changes in the brain of rodents, via </a:t>
            </a:r>
            <a:r>
              <a:rPr lang="en-US" altLang="en-US" sz="4000" dirty="0">
                <a:solidFill>
                  <a:srgbClr val="FFFF66"/>
                </a:solidFill>
              </a:rPr>
              <a:t>DNA methylation and histone modification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1138" name="Picture 2">
            <a:extLst>
              <a:ext uri="{FF2B5EF4-FFF2-40B4-BE49-F238E27FC236}">
                <a16:creationId xmlns:a16="http://schemas.microsoft.com/office/drawing/2014/main" id="{46791ABF-42BB-CD76-C1C0-4CF0C958411C}"/>
              </a:ext>
            </a:extLst>
          </p:cNvPr>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1143000" y="0"/>
            <a:ext cx="6858000" cy="5143500"/>
          </a:xfrm>
        </p:spPr>
      </p:pic>
      <p:sp>
        <p:nvSpPr>
          <p:cNvPr id="1371139" name="Text Box 3">
            <a:extLst>
              <a:ext uri="{FF2B5EF4-FFF2-40B4-BE49-F238E27FC236}">
                <a16:creationId xmlns:a16="http://schemas.microsoft.com/office/drawing/2014/main" id="{C76BF09C-601B-1862-7385-16C6A77B2E40}"/>
              </a:ext>
            </a:extLst>
          </p:cNvPr>
          <p:cNvSpPr txBox="1">
            <a:spLocks noChangeArrowheads="1"/>
          </p:cNvSpPr>
          <p:nvPr/>
        </p:nvSpPr>
        <p:spPr bwMode="auto">
          <a:xfrm>
            <a:off x="2000250" y="0"/>
            <a:ext cx="4548938" cy="553998"/>
          </a:xfrm>
          <a:prstGeom prst="rect">
            <a:avLst/>
          </a:prstGeom>
          <a:noFill/>
          <a:ln w="25400" algn="ctr">
            <a:solidFill>
              <a:srgbClr val="FF66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342900">
              <a:buClr>
                <a:srgbClr val="000000"/>
              </a:buClr>
              <a:buSzPct val="100000"/>
            </a:pPr>
            <a:r>
              <a:rPr lang="en-US" altLang="en-US" sz="3000" dirty="0">
                <a:solidFill>
                  <a:srgbClr val="FFFFFF"/>
                </a:solidFill>
                <a:cs typeface="Arial" panose="020B0604020202020204" pitchFamily="34" charset="0"/>
              </a:rPr>
              <a:t> </a:t>
            </a:r>
            <a:r>
              <a:rPr lang="en-US" altLang="en-US" sz="3000" dirty="0" err="1">
                <a:solidFill>
                  <a:srgbClr val="FFFFFF"/>
                </a:solidFill>
                <a:cs typeface="Arial" panose="020B0604020202020204" pitchFamily="34" charset="0"/>
              </a:rPr>
              <a:t>epigentic</a:t>
            </a:r>
            <a:r>
              <a:rPr lang="en-US" altLang="en-US" sz="3000" dirty="0">
                <a:solidFill>
                  <a:srgbClr val="FFFFFF"/>
                </a:solidFill>
                <a:cs typeface="Arial" panose="020B0604020202020204" pitchFamily="34" charset="0"/>
              </a:rPr>
              <a:t> methyl group</a:t>
            </a:r>
          </a:p>
        </p:txBody>
      </p:sp>
      <p:sp>
        <p:nvSpPr>
          <p:cNvPr id="1371140" name="Line 4">
            <a:extLst>
              <a:ext uri="{FF2B5EF4-FFF2-40B4-BE49-F238E27FC236}">
                <a16:creationId xmlns:a16="http://schemas.microsoft.com/office/drawing/2014/main" id="{A0350FEA-ACB3-E72A-D0AE-3A22C2D9EF3E}"/>
              </a:ext>
            </a:extLst>
          </p:cNvPr>
          <p:cNvSpPr>
            <a:spLocks noChangeShapeType="1"/>
          </p:cNvSpPr>
          <p:nvPr/>
        </p:nvSpPr>
        <p:spPr bwMode="auto">
          <a:xfrm>
            <a:off x="4057650" y="514350"/>
            <a:ext cx="342900" cy="9715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FF6600"/>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342900">
              <a:buClr>
                <a:srgbClr val="000000"/>
              </a:buClr>
              <a:buSzPct val="100000"/>
            </a:pPr>
            <a:endParaRPr lang="en-US" sz="3000">
              <a:solidFill>
                <a:srgbClr val="FFFFFF"/>
              </a:solidFill>
              <a:latin typeface="r" charset="0"/>
              <a:cs typeface="Arial" panose="020B0604020202020204" pitchFamily="34" charset="0"/>
            </a:endParaRPr>
          </a:p>
        </p:txBody>
      </p:sp>
      <p:sp>
        <p:nvSpPr>
          <p:cNvPr id="1371141" name="Line 5">
            <a:extLst>
              <a:ext uri="{FF2B5EF4-FFF2-40B4-BE49-F238E27FC236}">
                <a16:creationId xmlns:a16="http://schemas.microsoft.com/office/drawing/2014/main" id="{1A8E8E80-9E38-402A-0623-0B1B488682CC}"/>
              </a:ext>
            </a:extLst>
          </p:cNvPr>
          <p:cNvSpPr>
            <a:spLocks noChangeShapeType="1"/>
          </p:cNvSpPr>
          <p:nvPr/>
        </p:nvSpPr>
        <p:spPr bwMode="auto">
          <a:xfrm>
            <a:off x="3886200" y="514350"/>
            <a:ext cx="514350" cy="1028700"/>
          </a:xfrm>
          <a:prstGeom prst="line">
            <a:avLst/>
          </a:prstGeom>
          <a:noFill/>
          <a:ln w="25400">
            <a:solidFill>
              <a:srgbClr val="FF66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342900">
              <a:buClr>
                <a:srgbClr val="000000"/>
              </a:buClr>
              <a:buSzPct val="100000"/>
            </a:pPr>
            <a:endParaRPr lang="en-US" sz="3000">
              <a:solidFill>
                <a:srgbClr val="FFFFFF"/>
              </a:solidFill>
              <a:latin typeface="r" charset="0"/>
              <a:cs typeface="Arial" panose="020B0604020202020204" pitchFamily="34" charset="0"/>
            </a:endParaRPr>
          </a:p>
        </p:txBody>
      </p:sp>
      <p:sp>
        <p:nvSpPr>
          <p:cNvPr id="1371142" name="Text Box 6">
            <a:extLst>
              <a:ext uri="{FF2B5EF4-FFF2-40B4-BE49-F238E27FC236}">
                <a16:creationId xmlns:a16="http://schemas.microsoft.com/office/drawing/2014/main" id="{7D334DBA-CD44-78CF-E4D3-7A8D51DCE31C}"/>
              </a:ext>
            </a:extLst>
          </p:cNvPr>
          <p:cNvSpPr txBox="1">
            <a:spLocks noChangeArrowheads="1"/>
          </p:cNvSpPr>
          <p:nvPr/>
        </p:nvSpPr>
        <p:spPr bwMode="auto">
          <a:xfrm>
            <a:off x="1188244" y="4506516"/>
            <a:ext cx="6793335" cy="55399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342900">
              <a:buClr>
                <a:srgbClr val="000000"/>
              </a:buClr>
              <a:buSzPct val="100000"/>
            </a:pPr>
            <a:r>
              <a:rPr lang="en-US" altLang="en-US" sz="3000">
                <a:solidFill>
                  <a:srgbClr val="FFFFFF"/>
                </a:solidFill>
                <a:cs typeface="Arial" panose="020B0604020202020204" pitchFamily="34" charset="0"/>
              </a:rPr>
              <a:t>Epigenetics is affected by behavior</a:t>
            </a:r>
            <a:r>
              <a:rPr lang="en-US" altLang="en-US" sz="3000">
                <a:solidFill>
                  <a:srgbClr val="000000"/>
                </a:solidFill>
                <a:cs typeface="Arial" panose="020B0604020202020204" pitchFamily="34" charset="0"/>
              </a:rPr>
              <a: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9330" name="Picture 2">
            <a:extLst>
              <a:ext uri="{FF2B5EF4-FFF2-40B4-BE49-F238E27FC236}">
                <a16:creationId xmlns:a16="http://schemas.microsoft.com/office/drawing/2014/main" id="{A98A1ABE-DD99-4E49-CF45-0A35D79E07E7}"/>
              </a:ext>
            </a:extLst>
          </p:cNvPr>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1143000" y="0"/>
            <a:ext cx="6858000" cy="5143500"/>
          </a:xfrm>
        </p:spPr>
      </p:pic>
      <p:sp>
        <p:nvSpPr>
          <p:cNvPr id="2" name="Rectangle: Rounded Corners 1">
            <a:extLst>
              <a:ext uri="{FF2B5EF4-FFF2-40B4-BE49-F238E27FC236}">
                <a16:creationId xmlns:a16="http://schemas.microsoft.com/office/drawing/2014/main" id="{475C9F1A-D944-757B-8ECC-6435CB69067C}"/>
              </a:ext>
            </a:extLst>
          </p:cNvPr>
          <p:cNvSpPr/>
          <p:nvPr/>
        </p:nvSpPr>
        <p:spPr bwMode="auto">
          <a:xfrm>
            <a:off x="5562600" y="4019550"/>
            <a:ext cx="2286000" cy="762000"/>
          </a:xfrm>
          <a:prstGeom prst="roundRect">
            <a:avLst/>
          </a:prstGeom>
          <a:noFill/>
          <a:ln w="25400" cap="flat" cmpd="sng" algn="ctr">
            <a:solidFill>
              <a:srgbClr val="FF6600"/>
            </a:solidFill>
            <a:prstDash val="solid"/>
            <a:round/>
            <a:headEnd type="none" w="med" len="med"/>
            <a:tailEnd type="non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4000" b="0" i="0" u="none" strike="noStrike" cap="none" normalizeH="0" baseline="0">
              <a:ln>
                <a:noFill/>
              </a:ln>
              <a:solidFill>
                <a:schemeClr val="bg1"/>
              </a:solidFill>
              <a:effectLst/>
              <a:latin typeface="r" charset="0"/>
              <a:cs typeface="Arial" panose="020B0604020202020204" pitchFamily="34" charset="0"/>
            </a:endParaRPr>
          </a:p>
        </p:txBody>
      </p:sp>
      <p:sp>
        <p:nvSpPr>
          <p:cNvPr id="3" name="Rectangle: Rounded Corners 2">
            <a:extLst>
              <a:ext uri="{FF2B5EF4-FFF2-40B4-BE49-F238E27FC236}">
                <a16:creationId xmlns:a16="http://schemas.microsoft.com/office/drawing/2014/main" id="{924F9480-4A42-925F-C852-13F7034FEB5F}"/>
              </a:ext>
            </a:extLst>
          </p:cNvPr>
          <p:cNvSpPr/>
          <p:nvPr/>
        </p:nvSpPr>
        <p:spPr bwMode="auto">
          <a:xfrm>
            <a:off x="1600200" y="4248150"/>
            <a:ext cx="2133600" cy="533400"/>
          </a:xfrm>
          <a:prstGeom prst="roundRect">
            <a:avLst/>
          </a:prstGeom>
          <a:noFill/>
          <a:ln w="25400" cap="flat" cmpd="sng" algn="ctr">
            <a:solidFill>
              <a:srgbClr val="FF6600"/>
            </a:solidFill>
            <a:prstDash val="solid"/>
            <a:round/>
            <a:headEnd type="none" w="med" len="med"/>
            <a:tailEnd type="non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4000" b="0" i="0" u="none" strike="noStrike" cap="none" normalizeH="0" baseline="0">
              <a:ln>
                <a:noFill/>
              </a:ln>
              <a:solidFill>
                <a:schemeClr val="bg1"/>
              </a:solidFill>
              <a:effectLst/>
              <a:latin typeface="r" charset="0"/>
              <a:cs typeface="Arial" panose="020B0604020202020204" pitchFamily="34" charset="0"/>
            </a:endParaRPr>
          </a:p>
        </p:txBody>
      </p:sp>
      <p:sp>
        <p:nvSpPr>
          <p:cNvPr id="4" name="Rectangle: Rounded Corners 3">
            <a:extLst>
              <a:ext uri="{FF2B5EF4-FFF2-40B4-BE49-F238E27FC236}">
                <a16:creationId xmlns:a16="http://schemas.microsoft.com/office/drawing/2014/main" id="{72E3BEC1-10C3-75EF-A675-937CC873BBF3}"/>
              </a:ext>
            </a:extLst>
          </p:cNvPr>
          <p:cNvSpPr/>
          <p:nvPr/>
        </p:nvSpPr>
        <p:spPr bwMode="auto">
          <a:xfrm>
            <a:off x="2057400" y="133350"/>
            <a:ext cx="1828800" cy="1066800"/>
          </a:xfrm>
          <a:prstGeom prst="roundRect">
            <a:avLst/>
          </a:prstGeom>
          <a:noFill/>
          <a:ln w="25400" cap="flat" cmpd="sng" algn="ctr">
            <a:solidFill>
              <a:srgbClr val="FF6600"/>
            </a:solidFill>
            <a:prstDash val="solid"/>
            <a:round/>
            <a:headEnd type="none" w="med" len="med"/>
            <a:tailEnd type="non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4000" b="0" i="0" u="none" strike="noStrike" cap="none" normalizeH="0" baseline="0">
              <a:ln>
                <a:noFill/>
              </a:ln>
              <a:solidFill>
                <a:schemeClr val="bg1"/>
              </a:solidFill>
              <a:effectLst/>
              <a:latin typeface="r" charset="0"/>
              <a:cs typeface="Arial" panose="020B0604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So someone can appear to be </a:t>
            </a:r>
            <a:r>
              <a:rPr lang="en-US" sz="4000" u="sng" dirty="0">
                <a:solidFill>
                  <a:srgbClr val="FFFF66"/>
                </a:solidFill>
              </a:rPr>
              <a:t>genetically</a:t>
            </a:r>
            <a:r>
              <a:rPr lang="en-US" sz="4000" dirty="0"/>
              <a:t> prone to sin: alcoholism, homosexuality, drugs. </a:t>
            </a:r>
          </a:p>
          <a:p>
            <a:pPr marL="0" indent="0">
              <a:buNone/>
            </a:pPr>
            <a:r>
              <a:rPr lang="en-US" sz="4000" dirty="0"/>
              <a:t>But they are only </a:t>
            </a:r>
            <a:r>
              <a:rPr lang="en-US" sz="4000" u="sng" dirty="0">
                <a:solidFill>
                  <a:srgbClr val="FFFF66"/>
                </a:solidFill>
              </a:rPr>
              <a:t>epigenetically</a:t>
            </a:r>
            <a:r>
              <a:rPr lang="en-US" sz="4000" dirty="0"/>
              <a:t> prone to the sin.</a:t>
            </a:r>
          </a:p>
        </p:txBody>
      </p:sp>
    </p:spTree>
    <p:extLst>
      <p:ext uri="{BB962C8B-B14F-4D97-AF65-F5344CB8AC3E}">
        <p14:creationId xmlns:p14="http://schemas.microsoft.com/office/powerpoint/2010/main" val="1348370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23B69A93-BA04-AEBD-F682-05C3106F07EA}"/>
              </a:ext>
            </a:extLst>
          </p:cNvPr>
          <p:cNvPicPr>
            <a:picLocks noChangeAspect="1"/>
          </p:cNvPicPr>
          <p:nvPr/>
        </p:nvPicPr>
        <p:blipFill>
          <a:blip r:embed="rId3"/>
          <a:stretch>
            <a:fillRect/>
          </a:stretch>
        </p:blipFill>
        <p:spPr>
          <a:xfrm>
            <a:off x="0" y="438150"/>
            <a:ext cx="9090944" cy="1890795"/>
          </a:xfrm>
          <a:prstGeom prst="rect">
            <a:avLst/>
          </a:prstGeom>
        </p:spPr>
      </p:pic>
      <p:pic>
        <p:nvPicPr>
          <p:cNvPr id="6" name="Picture 5">
            <a:extLst>
              <a:ext uri="{FF2B5EF4-FFF2-40B4-BE49-F238E27FC236}">
                <a16:creationId xmlns:a16="http://schemas.microsoft.com/office/drawing/2014/main" id="{127ADF75-BE38-F229-0947-F71EFC1276C4}"/>
              </a:ext>
            </a:extLst>
          </p:cNvPr>
          <p:cNvPicPr>
            <a:picLocks noChangeAspect="1"/>
          </p:cNvPicPr>
          <p:nvPr/>
        </p:nvPicPr>
        <p:blipFill>
          <a:blip r:embed="rId4"/>
          <a:stretch>
            <a:fillRect/>
          </a:stretch>
        </p:blipFill>
        <p:spPr>
          <a:xfrm>
            <a:off x="0" y="2902263"/>
            <a:ext cx="9406208" cy="952527"/>
          </a:xfrm>
          <a:prstGeom prst="rect">
            <a:avLst/>
          </a:prstGeom>
        </p:spPr>
      </p:pic>
    </p:spTree>
    <p:extLst>
      <p:ext uri="{BB962C8B-B14F-4D97-AF65-F5344CB8AC3E}">
        <p14:creationId xmlns:p14="http://schemas.microsoft.com/office/powerpoint/2010/main" val="42054523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25962118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562E255-6FA4-DAD9-42D8-33261F8D60D1}"/>
              </a:ext>
            </a:extLst>
          </p:cNvPr>
          <p:cNvSpPr>
            <a:spLocks noGrp="1" noChangeArrowheads="1"/>
          </p:cNvSpPr>
          <p:nvPr>
            <p:ph type="body" idx="1"/>
          </p:nvPr>
        </p:nvSpPr>
        <p:spPr>
          <a:xfrm>
            <a:off x="381000" y="114300"/>
            <a:ext cx="8458200" cy="5029200"/>
          </a:xfrm>
        </p:spPr>
        <p:txBody>
          <a:bodyPr/>
          <a:lstStyle/>
          <a:p>
            <a:pPr marL="0" indent="0" algn="ctr" rtl="1">
              <a:spcBef>
                <a:spcPct val="0"/>
              </a:spcBef>
            </a:pPr>
            <a:r>
              <a:rPr lang="he-IL" altLang="en-US" sz="5400" b="1" dirty="0">
                <a:latin typeface="Times New Roman" panose="02020603050405020304" pitchFamily="18" charset="0"/>
                <a:cs typeface="Vilna" pitchFamily="2" charset="-79"/>
              </a:rPr>
              <a:t>נ</a:t>
            </a:r>
            <a:r>
              <a:rPr lang="he-IL" altLang="en-US" sz="4800" b="1" dirty="0">
                <a:latin typeface="Times New Roman" panose="02020603050405020304" pitchFamily="18" charset="0"/>
                <a:cs typeface="Vilna" pitchFamily="2" charset="-79"/>
              </a:rPr>
              <a:t>ֹצֵר חֶֽסֶד לָאֲלָפִים</a:t>
            </a:r>
            <a:endParaRPr lang="en-US" altLang="en-US" sz="4800" b="1" dirty="0">
              <a:latin typeface="Times New Roman" panose="02020603050405020304" pitchFamily="18" charset="0"/>
              <a:cs typeface="Vilna" pitchFamily="2" charset="-79"/>
            </a:endParaRPr>
          </a:p>
          <a:p>
            <a:pPr marL="0" indent="0" algn="ctr" rtl="1">
              <a:spcBef>
                <a:spcPct val="0"/>
              </a:spcBef>
            </a:pPr>
            <a:r>
              <a:rPr lang="ar-SA" altLang="en-US" sz="4800" b="1" dirty="0">
                <a:latin typeface="Times New Roman" panose="02020603050405020304" pitchFamily="18" charset="0"/>
                <a:cs typeface="Vilna" pitchFamily="2" charset="-79"/>
              </a:rPr>
              <a:t> </a:t>
            </a:r>
            <a:r>
              <a:rPr lang="he-IL" altLang="en-US" sz="4800" b="1" dirty="0">
                <a:latin typeface="Times New Roman" panose="02020603050405020304" pitchFamily="18" charset="0"/>
                <a:cs typeface="Vilna" pitchFamily="2" charset="-79"/>
              </a:rPr>
              <a:t>נֹשֵׂא </a:t>
            </a:r>
            <a:r>
              <a:rPr lang="he-IL" altLang="en-US" sz="4800" b="1" dirty="0" err="1">
                <a:latin typeface="Times New Roman" panose="02020603050405020304" pitchFamily="18" charset="0"/>
                <a:cs typeface="Vilna" pitchFamily="2" charset="-79"/>
              </a:rPr>
              <a:t>עָוֹן</a:t>
            </a:r>
            <a:r>
              <a:rPr lang="he-IL" altLang="en-US" sz="4800" b="1" dirty="0">
                <a:latin typeface="Times New Roman" panose="02020603050405020304" pitchFamily="18" charset="0"/>
                <a:cs typeface="Vilna" pitchFamily="2" charset="-79"/>
              </a:rPr>
              <a:t> וָפֶֽשַׁע וְחַטָּאָה</a:t>
            </a:r>
            <a:endParaRPr lang="he-IL" altLang="en-US" sz="2800" dirty="0">
              <a:latin typeface="Times New Roman" panose="02020603050405020304" pitchFamily="18" charset="0"/>
              <a:cs typeface="Vilna" pitchFamily="2" charset="-79"/>
            </a:endParaRPr>
          </a:p>
          <a:p>
            <a:pPr marL="0" indent="0" algn="ctr">
              <a:spcBef>
                <a:spcPct val="0"/>
              </a:spcBef>
            </a:pPr>
            <a:r>
              <a:rPr lang="en-US" altLang="en-US" i="1" dirty="0"/>
              <a:t>No-</a:t>
            </a:r>
            <a:r>
              <a:rPr lang="en-US" altLang="en-US" i="1" dirty="0" err="1"/>
              <a:t>tsayr</a:t>
            </a:r>
            <a:r>
              <a:rPr lang="en-US" altLang="en-US" i="1" dirty="0"/>
              <a:t> </a:t>
            </a:r>
            <a:r>
              <a:rPr lang="en-US" altLang="en-US" i="1" dirty="0" err="1"/>
              <a:t>khe</a:t>
            </a:r>
            <a:r>
              <a:rPr lang="en-US" altLang="en-US" i="1" dirty="0"/>
              <a:t>-sed a-ah-la-</a:t>
            </a:r>
            <a:r>
              <a:rPr lang="en-US" altLang="en-US" i="1" dirty="0" err="1"/>
              <a:t>feem</a:t>
            </a:r>
            <a:r>
              <a:rPr lang="en-US" altLang="en-US" i="1" dirty="0"/>
              <a:t>, </a:t>
            </a:r>
          </a:p>
          <a:p>
            <a:pPr marL="0" indent="0" algn="ctr">
              <a:spcBef>
                <a:spcPct val="0"/>
              </a:spcBef>
            </a:pPr>
            <a:r>
              <a:rPr lang="en-US" altLang="en-US" i="1" dirty="0"/>
              <a:t>no-say ah-von </a:t>
            </a:r>
            <a:r>
              <a:rPr lang="en-US" altLang="en-US" i="1" dirty="0" err="1"/>
              <a:t>v'feh</a:t>
            </a:r>
            <a:r>
              <a:rPr lang="en-US" altLang="en-US" i="1" dirty="0"/>
              <a:t>-shah </a:t>
            </a:r>
            <a:r>
              <a:rPr lang="en-US" altLang="en-US" i="1" dirty="0" err="1"/>
              <a:t>v'kha</a:t>
            </a:r>
            <a:r>
              <a:rPr lang="en-US" altLang="en-US" i="1" dirty="0"/>
              <a:t>-ta-ah</a:t>
            </a:r>
          </a:p>
          <a:p>
            <a:pPr marL="0" indent="0" algn="ctr" rtl="1">
              <a:spcBef>
                <a:spcPct val="0"/>
              </a:spcBef>
            </a:pPr>
            <a:r>
              <a:rPr lang="en-US" altLang="en-US" sz="1100" dirty="0">
                <a:latin typeface="Times New Roman" panose="02020603050405020304" pitchFamily="18" charset="0"/>
                <a:cs typeface="Vilna" pitchFamily="2" charset="-79"/>
              </a:rPr>
              <a:t> </a:t>
            </a:r>
          </a:p>
          <a:p>
            <a:pPr marL="0" indent="0" algn="ctr">
              <a:spcBef>
                <a:spcPct val="0"/>
              </a:spcBef>
            </a:pPr>
            <a:endParaRPr lang="en-US" altLang="en-US" sz="2800" dirty="0"/>
          </a:p>
          <a:p>
            <a:pPr marL="0" indent="0" algn="ctr">
              <a:spcBef>
                <a:spcPct val="0"/>
              </a:spcBef>
            </a:pPr>
            <a:r>
              <a:rPr lang="en-US" altLang="en-US" sz="2800" dirty="0"/>
              <a:t>Showing grace to the thousandth generation, forgiving offenses, crimes, and sins, </a:t>
            </a:r>
          </a:p>
        </p:txBody>
      </p:sp>
    </p:spTree>
    <p:extLst>
      <p:ext uri="{BB962C8B-B14F-4D97-AF65-F5344CB8AC3E}">
        <p14:creationId xmlns:p14="http://schemas.microsoft.com/office/powerpoint/2010/main" val="19685725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3695701"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0" i="0" dirty="0">
                <a:effectLst/>
              </a:rPr>
              <a:t>These attributes call for teshuva, a U-turn from our own ways and back to God.</a:t>
            </a:r>
            <a:endParaRPr lang="en-US" sz="4800" dirty="0"/>
          </a:p>
        </p:txBody>
      </p:sp>
      <p:pic>
        <p:nvPicPr>
          <p:cNvPr id="21506" name="Picture 2">
            <a:extLst>
              <a:ext uri="{FF2B5EF4-FFF2-40B4-BE49-F238E27FC236}">
                <a16:creationId xmlns:a16="http://schemas.microsoft.com/office/drawing/2014/main" id="{6ADE2BCF-ED67-D31E-4F3E-E68D1628A8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1" y="0"/>
            <a:ext cx="51435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5471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1026" name="Picture 2">
            <a:extLst>
              <a:ext uri="{FF2B5EF4-FFF2-40B4-BE49-F238E27FC236}">
                <a16:creationId xmlns:a16="http://schemas.microsoft.com/office/drawing/2014/main" id="{6C8A1248-E420-5875-3172-CB00B4EE16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B5FD7FF-31E5-A436-DEEF-A17264145BB8}"/>
              </a:ext>
            </a:extLst>
          </p:cNvPr>
          <p:cNvSpPr txBox="1"/>
          <p:nvPr/>
        </p:nvSpPr>
        <p:spPr>
          <a:xfrm>
            <a:off x="3149919" y="3792230"/>
            <a:ext cx="2691764" cy="1107996"/>
          </a:xfrm>
          <a:prstGeom prst="rect">
            <a:avLst/>
          </a:prstGeom>
          <a:noFill/>
        </p:spPr>
        <p:txBody>
          <a:bodyPr wrap="none" rtlCol="0">
            <a:spAutoFit/>
          </a:bodyPr>
          <a:lstStyle/>
          <a:p>
            <a:r>
              <a:rPr lang="he-IL" sz="6600" b="1" dirty="0">
                <a:latin typeface="David" panose="020E0502060401010101" pitchFamily="34" charset="-79"/>
                <a:cs typeface="David" panose="020E0502060401010101" pitchFamily="34" charset="-79"/>
              </a:rPr>
              <a:t>סְלִיחות</a:t>
            </a:r>
            <a:r>
              <a:rPr lang="he-IL" dirty="0"/>
              <a:t> </a:t>
            </a:r>
            <a:endParaRPr lang="en-US" dirty="0"/>
          </a:p>
        </p:txBody>
      </p:sp>
    </p:spTree>
    <p:extLst>
      <p:ext uri="{BB962C8B-B14F-4D97-AF65-F5344CB8AC3E}">
        <p14:creationId xmlns:p14="http://schemas.microsoft.com/office/powerpoint/2010/main" val="40240287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2050" name="Picture 2" descr="Selichot: Prayers of Repentance | My Jewish Learning">
            <a:extLst>
              <a:ext uri="{FF2B5EF4-FFF2-40B4-BE49-F238E27FC236}">
                <a16:creationId xmlns:a16="http://schemas.microsoft.com/office/drawing/2014/main" id="{42BD315E-CFF9-57F9-28AA-1BEC6241EF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0"/>
            <a:ext cx="9132888"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79DADD6-05E8-2C87-164C-FF072942D24F}"/>
              </a:ext>
            </a:extLst>
          </p:cNvPr>
          <p:cNvSpPr txBox="1"/>
          <p:nvPr/>
        </p:nvSpPr>
        <p:spPr>
          <a:xfrm>
            <a:off x="2291109" y="1650314"/>
            <a:ext cx="6694141" cy="3170099"/>
          </a:xfrm>
          <a:prstGeom prst="rect">
            <a:avLst/>
          </a:prstGeom>
          <a:noFill/>
        </p:spPr>
        <p:txBody>
          <a:bodyPr wrap="none" rtlCol="0">
            <a:spAutoFit/>
          </a:bodyPr>
          <a:lstStyle/>
          <a:p>
            <a:pPr marL="0" indent="0" algn="l">
              <a:buNone/>
              <a:tabLst>
                <a:tab pos="630238" algn="l"/>
              </a:tabLst>
            </a:pPr>
            <a:r>
              <a:rPr lang="en-US" sz="4000" dirty="0" err="1">
                <a:effectLst>
                  <a:outerShdw blurRad="38100" dist="38100" dir="2700000" algn="tl">
                    <a:srgbClr val="000000">
                      <a:alpha val="43137"/>
                    </a:srgbClr>
                  </a:outerShdw>
                </a:effectLst>
              </a:rPr>
              <a:t>Slikhot</a:t>
            </a:r>
            <a:r>
              <a:rPr lang="en-US" sz="4000" dirty="0">
                <a:effectLst>
                  <a:outerShdw blurRad="38100" dist="38100" dir="2700000" algn="tl">
                    <a:srgbClr val="000000">
                      <a:alpha val="43137"/>
                    </a:srgbClr>
                  </a:outerShdw>
                </a:effectLst>
              </a:rPr>
              <a:t> outline:</a:t>
            </a:r>
          </a:p>
          <a:p>
            <a:pPr marL="512763" indent="-512763" algn="l">
              <a:buFont typeface="+mj-lt"/>
              <a:buAutoNum type="arabicPeriod"/>
              <a:tabLst>
                <a:tab pos="630238" algn="l"/>
              </a:tabLst>
            </a:pPr>
            <a:r>
              <a:rPr lang="en-US" sz="4000" dirty="0">
                <a:effectLst>
                  <a:outerShdw blurRad="38100" dist="38100" dir="2700000" algn="tl">
                    <a:srgbClr val="000000">
                      <a:alpha val="43137"/>
                    </a:srgbClr>
                  </a:outerShdw>
                </a:effectLst>
              </a:rPr>
              <a:t>Biblical basis </a:t>
            </a:r>
            <a:r>
              <a:rPr lang="en-US" sz="4000" dirty="0" err="1">
                <a:effectLst>
                  <a:outerShdw blurRad="38100" dist="38100" dir="2700000" algn="tl">
                    <a:srgbClr val="000000">
                      <a:alpha val="43137"/>
                    </a:srgbClr>
                  </a:outerShdw>
                </a:effectLst>
              </a:rPr>
              <a:t>Slikhot</a:t>
            </a:r>
            <a:endParaRPr lang="en-US" sz="4000" dirty="0">
              <a:effectLst>
                <a:outerShdw blurRad="38100" dist="38100" dir="2700000" algn="tl">
                  <a:srgbClr val="000000">
                    <a:alpha val="43137"/>
                  </a:srgbClr>
                </a:outerShdw>
              </a:effectLst>
            </a:endParaRPr>
          </a:p>
          <a:p>
            <a:pPr marL="512763" indent="-512763" algn="l">
              <a:buFont typeface="+mj-lt"/>
              <a:buAutoNum type="arabicPeriod"/>
              <a:tabLst>
                <a:tab pos="630238" algn="l"/>
              </a:tabLst>
            </a:pPr>
            <a:r>
              <a:rPr lang="en-US" sz="4000" dirty="0" err="1">
                <a:effectLst>
                  <a:outerShdw blurRad="38100" dist="38100" dir="2700000" algn="tl">
                    <a:srgbClr val="000000">
                      <a:alpha val="43137"/>
                    </a:srgbClr>
                  </a:outerShdw>
                </a:effectLst>
              </a:rPr>
              <a:t>Slikhot</a:t>
            </a:r>
            <a:r>
              <a:rPr lang="en-US" sz="4000" dirty="0">
                <a:effectLst>
                  <a:outerShdw blurRad="38100" dist="38100" dir="2700000" algn="tl">
                    <a:srgbClr val="000000">
                      <a:alpha val="43137"/>
                    </a:srgbClr>
                  </a:outerShdw>
                </a:effectLst>
              </a:rPr>
              <a:t> today: Perishing </a:t>
            </a:r>
          </a:p>
          <a:p>
            <a:pPr marL="512763" indent="-512763" algn="l">
              <a:buFont typeface="+mj-lt"/>
              <a:buAutoNum type="arabicPeriod"/>
              <a:tabLst>
                <a:tab pos="630238" algn="l"/>
              </a:tabLst>
            </a:pPr>
            <a:r>
              <a:rPr lang="en-US" sz="4000" u="sng" dirty="0">
                <a:effectLst>
                  <a:outerShdw blurRad="38100" dist="38100" dir="2700000" algn="tl">
                    <a:srgbClr val="000000">
                      <a:alpha val="43137"/>
                    </a:srgbClr>
                  </a:outerShdw>
                </a:effectLst>
              </a:rPr>
              <a:t>Resistance to </a:t>
            </a:r>
            <a:r>
              <a:rPr lang="en-US" sz="4000" u="sng" dirty="0" err="1">
                <a:effectLst>
                  <a:outerShdw blurRad="38100" dist="38100" dir="2700000" algn="tl">
                    <a:srgbClr val="000000">
                      <a:alpha val="43137"/>
                    </a:srgbClr>
                  </a:outerShdw>
                </a:effectLst>
              </a:rPr>
              <a:t>Slikhot</a:t>
            </a:r>
            <a:endParaRPr lang="en-US" sz="4000" u="sng" dirty="0">
              <a:effectLst>
                <a:outerShdw blurRad="38100" dist="38100" dir="2700000" algn="tl">
                  <a:srgbClr val="000000">
                    <a:alpha val="43137"/>
                  </a:srgbClr>
                </a:outerShdw>
              </a:effectLst>
            </a:endParaRPr>
          </a:p>
          <a:p>
            <a:pPr algn="l"/>
            <a:endParaRPr lang="en-US" dirty="0"/>
          </a:p>
        </p:txBody>
      </p:sp>
    </p:spTree>
    <p:extLst>
      <p:ext uri="{BB962C8B-B14F-4D97-AF65-F5344CB8AC3E}">
        <p14:creationId xmlns:p14="http://schemas.microsoft.com/office/powerpoint/2010/main" val="2139577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But something within our human nature resists the sort of change that teshuva entails. We love routine and the status quo—especially when it comes to inward things. We might like to try out new experiences, new flavors and colors and places, </a:t>
            </a:r>
          </a:p>
        </p:txBody>
      </p:sp>
    </p:spTree>
    <p:extLst>
      <p:ext uri="{BB962C8B-B14F-4D97-AF65-F5344CB8AC3E}">
        <p14:creationId xmlns:p14="http://schemas.microsoft.com/office/powerpoint/2010/main" val="40209042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but when it comes to changing the things closest to ourselves, we’re most likely to resist. Just ask anyone—including yourself—who’s tried to exercise more or eat less or phase out some unhealthy habit. We resist change. </a:t>
            </a:r>
          </a:p>
        </p:txBody>
      </p:sp>
    </p:spTree>
    <p:extLst>
      <p:ext uri="{BB962C8B-B14F-4D97-AF65-F5344CB8AC3E}">
        <p14:creationId xmlns:p14="http://schemas.microsoft.com/office/powerpoint/2010/main" val="24901270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Remember my job description: To comfort the afflicted and afflict the comfortable. Yes, we emphasize teshuva during this whole season, because genuine comfort only comes after affliction. </a:t>
            </a:r>
          </a:p>
        </p:txBody>
      </p:sp>
    </p:spTree>
    <p:extLst>
      <p:ext uri="{BB962C8B-B14F-4D97-AF65-F5344CB8AC3E}">
        <p14:creationId xmlns:p14="http://schemas.microsoft.com/office/powerpoint/2010/main" val="33750127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Our tradition provides lengthy prayers of remorse and confession through the Days of Awe. We might end up like Moshe, who “bowed his head down to the earth and worshiped” after hearing the Thirteen Attributes </a:t>
            </a:r>
            <a:r>
              <a:rPr lang="en-US" sz="4000" baseline="30000" dirty="0"/>
              <a:t>(Ex 34:8), </a:t>
            </a:r>
            <a:r>
              <a:rPr lang="en-US" sz="4000" dirty="0"/>
              <a:t>seeing not only </a:t>
            </a:r>
            <a:r>
              <a:rPr lang="en-US" sz="4000" u="sng" dirty="0"/>
              <a:t>who God was</a:t>
            </a:r>
            <a:r>
              <a:rPr lang="en-US" sz="4000" dirty="0"/>
              <a:t>, </a:t>
            </a:r>
            <a:r>
              <a:rPr lang="en-US" sz="4000" u="sng" dirty="0"/>
              <a:t>but who he himself was too</a:t>
            </a:r>
            <a:r>
              <a:rPr lang="en-US" sz="4000" dirty="0"/>
              <a:t>. </a:t>
            </a:r>
          </a:p>
        </p:txBody>
      </p:sp>
    </p:spTree>
    <p:extLst>
      <p:ext uri="{BB962C8B-B14F-4D97-AF65-F5344CB8AC3E}">
        <p14:creationId xmlns:p14="http://schemas.microsoft.com/office/powerpoint/2010/main" val="29671896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But we’re unlikely to respond like Moshe amid our entertainment, distraction, and info-glutted lives, so let’s prepare ourselves during this season with practices like these: </a:t>
            </a:r>
          </a:p>
        </p:txBody>
      </p:sp>
    </p:spTree>
    <p:extLst>
      <p:ext uri="{BB962C8B-B14F-4D97-AF65-F5344CB8AC3E}">
        <p14:creationId xmlns:p14="http://schemas.microsoft.com/office/powerpoint/2010/main" val="2451451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Why is </a:t>
            </a:r>
            <a:r>
              <a:rPr lang="en-US" sz="4000" dirty="0" err="1"/>
              <a:t>Slikhot</a:t>
            </a:r>
            <a:r>
              <a:rPr lang="en-US" sz="4000" dirty="0"/>
              <a:t> such a big deal?</a:t>
            </a:r>
          </a:p>
          <a:p>
            <a:pPr marL="0" indent="0" algn="ctr">
              <a:buNone/>
            </a:pPr>
            <a:r>
              <a:rPr lang="en-US" sz="4000" dirty="0"/>
              <a:t>Fourfold event?</a:t>
            </a:r>
          </a:p>
          <a:p>
            <a:pPr marL="0" indent="0" algn="ctr">
              <a:buNone/>
            </a:pPr>
            <a:r>
              <a:rPr lang="en-US" sz="4000" dirty="0"/>
              <a:t>Not a Biblical holiday.</a:t>
            </a:r>
          </a:p>
        </p:txBody>
      </p:sp>
    </p:spTree>
    <p:extLst>
      <p:ext uri="{BB962C8B-B14F-4D97-AF65-F5344CB8AC3E}">
        <p14:creationId xmlns:p14="http://schemas.microsoft.com/office/powerpoint/2010/main" val="20134455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8835945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u="sng" dirty="0">
                <a:solidFill>
                  <a:srgbClr val="FFFF66"/>
                </a:solidFill>
              </a:rPr>
              <a:t>Distraction</a:t>
            </a:r>
            <a:r>
              <a:rPr lang="en-US" sz="4000" dirty="0"/>
              <a:t> entertainment, and information inflation</a:t>
            </a:r>
          </a:p>
          <a:p>
            <a:pPr lvl="1"/>
            <a:r>
              <a:rPr lang="en-US" sz="4000" dirty="0"/>
              <a:t>Looking at our screens during prayer </a:t>
            </a:r>
          </a:p>
          <a:p>
            <a:pPr lvl="1"/>
            <a:r>
              <a:rPr lang="en-US" sz="4000" dirty="0"/>
              <a:t>Talking to someone and texting</a:t>
            </a:r>
          </a:p>
          <a:p>
            <a:pPr lvl="1"/>
            <a:r>
              <a:rPr lang="en-US" sz="4000" dirty="0"/>
              <a:t>Sitting in service and texting</a:t>
            </a:r>
          </a:p>
        </p:txBody>
      </p:sp>
    </p:spTree>
    <p:extLst>
      <p:ext uri="{BB962C8B-B14F-4D97-AF65-F5344CB8AC3E}">
        <p14:creationId xmlns:p14="http://schemas.microsoft.com/office/powerpoint/2010/main" val="41935136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24578" name="Picture 2" descr="Experiencing 'Data Fomo'?. App analytics advice from Appsee's CMO… | by  Appsee | Medium">
            <a:extLst>
              <a:ext uri="{FF2B5EF4-FFF2-40B4-BE49-F238E27FC236}">
                <a16:creationId xmlns:a16="http://schemas.microsoft.com/office/drawing/2014/main" id="{1F7E4EA8-D915-346E-6D3F-CEF7A2CB22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96" y="-1"/>
            <a:ext cx="9059704" cy="5191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5436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25602" name="Picture 2" descr="FOMO: Fear of Missing Out - Careerguide">
            <a:extLst>
              <a:ext uri="{FF2B5EF4-FFF2-40B4-BE49-F238E27FC236}">
                <a16:creationId xmlns:a16="http://schemas.microsoft.com/office/drawing/2014/main" id="{22AA5F39-67B2-44D4-6950-E9EE3A5D82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54" y="0"/>
            <a:ext cx="9163954" cy="51323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CD477DA-6C9E-14C0-B650-8AEC9F481BB3}"/>
              </a:ext>
            </a:extLst>
          </p:cNvPr>
          <p:cNvSpPr txBox="1"/>
          <p:nvPr/>
        </p:nvSpPr>
        <p:spPr>
          <a:xfrm>
            <a:off x="298704" y="4248308"/>
            <a:ext cx="3003707" cy="523220"/>
          </a:xfrm>
          <a:prstGeom prst="rect">
            <a:avLst/>
          </a:prstGeom>
          <a:noFill/>
        </p:spPr>
        <p:txBody>
          <a:bodyPr wrap="none" rtlCol="0">
            <a:spAutoFit/>
          </a:bodyPr>
          <a:lstStyle/>
          <a:p>
            <a:r>
              <a:rPr lang="en-US" sz="2800" b="1" dirty="0">
                <a:solidFill>
                  <a:schemeClr val="accent6"/>
                </a:solidFill>
                <a:latin typeface="Arial Nova Light" panose="020B0304020202020204" pitchFamily="34" charset="0"/>
                <a:cs typeface="Aharoni" panose="02010803020104030203" pitchFamily="2" charset="-79"/>
              </a:rPr>
              <a:t>Ignorance of news</a:t>
            </a:r>
          </a:p>
        </p:txBody>
      </p:sp>
    </p:spTree>
    <p:extLst>
      <p:ext uri="{BB962C8B-B14F-4D97-AF65-F5344CB8AC3E}">
        <p14:creationId xmlns:p14="http://schemas.microsoft.com/office/powerpoint/2010/main" val="40510172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u="sng" dirty="0">
                <a:solidFill>
                  <a:srgbClr val="FFFF66"/>
                </a:solidFill>
              </a:rPr>
              <a:t>Monotasking</a:t>
            </a:r>
            <a:r>
              <a:rPr lang="en-US" sz="4000" dirty="0"/>
              <a:t>. We all know that you can’t really multitask, as in doing two or three things at the same time, but we keep trying. Let’s refrain for a while and instead give full attention to one thing at a time, hour by hour and day by day.  So can really repent!</a:t>
            </a:r>
          </a:p>
        </p:txBody>
      </p:sp>
    </p:spTree>
    <p:extLst>
      <p:ext uri="{BB962C8B-B14F-4D97-AF65-F5344CB8AC3E}">
        <p14:creationId xmlns:p14="http://schemas.microsoft.com/office/powerpoint/2010/main" val="14595231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dirty="0">
                <a:solidFill>
                  <a:srgbClr val="FFFF66"/>
                </a:solidFill>
              </a:rPr>
              <a:t>Shabbat focus</a:t>
            </a:r>
          </a:p>
          <a:p>
            <a:r>
              <a:rPr lang="en-US" sz="4000" dirty="0"/>
              <a:t>No commercial activity: easy</a:t>
            </a:r>
          </a:p>
          <a:p>
            <a:r>
              <a:rPr lang="en-US" sz="4000" dirty="0"/>
              <a:t>Spare the </a:t>
            </a:r>
            <a:r>
              <a:rPr lang="en-US" sz="4000" dirty="0" err="1"/>
              <a:t>Oneg</a:t>
            </a:r>
            <a:r>
              <a:rPr lang="en-US" sz="4000" dirty="0"/>
              <a:t> staff: </a:t>
            </a:r>
          </a:p>
          <a:p>
            <a:pPr lvl="1"/>
            <a:r>
              <a:rPr lang="en-US" sz="4000" dirty="0"/>
              <a:t>Bring in your </a:t>
            </a:r>
            <a:r>
              <a:rPr lang="en-US" sz="4000" dirty="0" err="1"/>
              <a:t>oneg</a:t>
            </a:r>
            <a:r>
              <a:rPr lang="en-US" sz="4000" dirty="0"/>
              <a:t> </a:t>
            </a:r>
            <a:r>
              <a:rPr lang="en-US" sz="4000" dirty="0" err="1"/>
              <a:t>ie</a:t>
            </a:r>
            <a:r>
              <a:rPr lang="en-US" sz="4000" dirty="0"/>
              <a:t>., salad food cut, sliced, prepped </a:t>
            </a:r>
          </a:p>
          <a:p>
            <a:pPr lvl="1"/>
            <a:r>
              <a:rPr lang="en-US" sz="4000" dirty="0"/>
              <a:t>plug in crock pots right temp</a:t>
            </a:r>
          </a:p>
        </p:txBody>
      </p:sp>
    </p:spTree>
    <p:extLst>
      <p:ext uri="{BB962C8B-B14F-4D97-AF65-F5344CB8AC3E}">
        <p14:creationId xmlns:p14="http://schemas.microsoft.com/office/powerpoint/2010/main" val="8006442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u="sng" dirty="0">
                <a:solidFill>
                  <a:srgbClr val="FFFF66"/>
                </a:solidFill>
              </a:rPr>
              <a:t>Hesed-casting</a:t>
            </a:r>
            <a:r>
              <a:rPr lang="en-US" sz="4000" dirty="0">
                <a:solidFill>
                  <a:schemeClr val="bg1">
                    <a:lumMod val="95000"/>
                  </a:schemeClr>
                </a:solidFill>
              </a:rPr>
              <a:t>  Give someone close to you a genuine, but unexpected, word of affirmation or encouragement. Decide not to criticize or minimize the efforts of someone else, even if you think they deserve it. Give relational freebies—and enjoy doing it!</a:t>
            </a:r>
          </a:p>
        </p:txBody>
      </p:sp>
    </p:spTree>
    <p:extLst>
      <p:ext uri="{BB962C8B-B14F-4D97-AF65-F5344CB8AC3E}">
        <p14:creationId xmlns:p14="http://schemas.microsoft.com/office/powerpoint/2010/main" val="19443674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7ADD473-7010-2739-C7B5-AC9B2E244035}"/>
              </a:ext>
            </a:extLst>
          </p:cNvPr>
          <p:cNvSpPr>
            <a:spLocks noGrp="1" noChangeArrowheads="1"/>
          </p:cNvSpPr>
          <p:nvPr>
            <p:ph type="body" idx="1"/>
          </p:nvPr>
        </p:nvSpPr>
        <p:spPr>
          <a:xfrm>
            <a:off x="304800" y="114300"/>
            <a:ext cx="8458200" cy="4857750"/>
          </a:xfrm>
        </p:spPr>
        <p:txBody>
          <a:bodyPr/>
          <a:lstStyle/>
          <a:p>
            <a:pPr marL="0" indent="0" algn="ctr">
              <a:spcBef>
                <a:spcPct val="0"/>
              </a:spcBef>
            </a:pPr>
            <a:r>
              <a:rPr lang="en-US" altLang="en-US" sz="4000" dirty="0"/>
              <a:t>A</a:t>
            </a:r>
            <a:r>
              <a:rPr lang="en-US" altLang="en-US" sz="3600" dirty="0"/>
              <a:t>DONI</a:t>
            </a:r>
            <a:r>
              <a:rPr lang="en-US" altLang="en-US" sz="4000" dirty="0"/>
              <a:t>, A</a:t>
            </a:r>
            <a:r>
              <a:rPr lang="en-US" altLang="en-US" sz="3600" dirty="0"/>
              <a:t>DONI</a:t>
            </a:r>
            <a:r>
              <a:rPr lang="en-US" altLang="en-US" sz="4000" dirty="0"/>
              <a:t> is G-d, merciful and compassionate, slow to anger and rich in grace and truth, </a:t>
            </a:r>
          </a:p>
          <a:p>
            <a:pPr marL="0" indent="0" algn="ctr">
              <a:spcBef>
                <a:spcPct val="0"/>
              </a:spcBef>
            </a:pPr>
            <a:r>
              <a:rPr lang="en-US" altLang="en-US" sz="4000" dirty="0"/>
              <a:t>showing grace to the thousandth generation, forgiving offenses, crimes, and sins, yet not exonerating the guilty.</a:t>
            </a:r>
          </a:p>
        </p:txBody>
      </p:sp>
    </p:spTree>
    <p:extLst>
      <p:ext uri="{BB962C8B-B14F-4D97-AF65-F5344CB8AC3E}">
        <p14:creationId xmlns:p14="http://schemas.microsoft.com/office/powerpoint/2010/main" val="36037351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Yn</a:t>
            </a:r>
            <a:r>
              <a:rPr lang="en-US" sz="4000" baseline="30000" dirty="0"/>
              <a:t> 14.15-16  </a:t>
            </a:r>
            <a:r>
              <a:rPr lang="en-US" sz="4000" dirty="0"/>
              <a:t>“If you love me, you will keep my commands; and I will ask the Father, and he will give you another comforting Counselor like me, the Spirit of Truth, to be with you forever.</a:t>
            </a:r>
          </a:p>
        </p:txBody>
      </p:sp>
    </p:spTree>
    <p:extLst>
      <p:ext uri="{BB962C8B-B14F-4D97-AF65-F5344CB8AC3E}">
        <p14:creationId xmlns:p14="http://schemas.microsoft.com/office/powerpoint/2010/main" val="35120362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 </a:t>
            </a:r>
            <a:r>
              <a:rPr lang="en-US" sz="4000" dirty="0" err="1"/>
              <a:t>slikhot</a:t>
            </a:r>
            <a:r>
              <a:rPr lang="en-US" sz="4000" dirty="0"/>
              <a:t> help…</a:t>
            </a:r>
          </a:p>
        </p:txBody>
      </p:sp>
    </p:spTree>
    <p:extLst>
      <p:ext uri="{BB962C8B-B14F-4D97-AF65-F5344CB8AC3E}">
        <p14:creationId xmlns:p14="http://schemas.microsoft.com/office/powerpoint/2010/main" val="133124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Why is </a:t>
            </a:r>
            <a:r>
              <a:rPr lang="en-US" sz="4000" dirty="0" err="1"/>
              <a:t>Slikhot</a:t>
            </a:r>
            <a:r>
              <a:rPr lang="en-US" sz="4000" dirty="0"/>
              <a:t> such a big deal?</a:t>
            </a:r>
          </a:p>
          <a:p>
            <a:pPr marL="0" indent="0" algn="ctr">
              <a:buNone/>
            </a:pPr>
            <a:r>
              <a:rPr lang="en-US" sz="4000" dirty="0"/>
              <a:t>Fourfold event?</a:t>
            </a:r>
          </a:p>
          <a:p>
            <a:pPr marL="0" indent="0" algn="ctr">
              <a:buNone/>
            </a:pPr>
            <a:r>
              <a:rPr lang="en-US" sz="4000" dirty="0"/>
              <a:t>Not a Biblical holiday.</a:t>
            </a:r>
          </a:p>
          <a:p>
            <a:pPr marL="0" indent="0" algn="ctr">
              <a:buNone/>
            </a:pPr>
            <a:r>
              <a:rPr lang="en-US" sz="4000" dirty="0"/>
              <a:t>“Prepare for the approaching of Rosh HaShanah and the</a:t>
            </a:r>
          </a:p>
          <a:p>
            <a:pPr marL="0" indent="0" algn="ctr">
              <a:buNone/>
            </a:pPr>
            <a:r>
              <a:rPr lang="en-US" sz="4000" dirty="0"/>
              <a:t>Days of Awe” </a:t>
            </a:r>
          </a:p>
        </p:txBody>
      </p:sp>
    </p:spTree>
    <p:extLst>
      <p:ext uri="{BB962C8B-B14F-4D97-AF65-F5344CB8AC3E}">
        <p14:creationId xmlns:p14="http://schemas.microsoft.com/office/powerpoint/2010/main" val="11538906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7DBA30BC-EA9E-3F69-9EDE-5498E93F9BAD}"/>
              </a:ext>
            </a:extLst>
          </p:cNvPr>
          <p:cNvPicPr>
            <a:picLocks noChangeAspect="1"/>
          </p:cNvPicPr>
          <p:nvPr/>
        </p:nvPicPr>
        <p:blipFill>
          <a:blip r:embed="rId3"/>
          <a:stretch>
            <a:fillRect/>
          </a:stretch>
        </p:blipFill>
        <p:spPr>
          <a:xfrm>
            <a:off x="-57152" y="285749"/>
            <a:ext cx="9201151" cy="4543778"/>
          </a:xfrm>
          <a:prstGeom prst="rect">
            <a:avLst/>
          </a:prstGeom>
        </p:spPr>
      </p:pic>
    </p:spTree>
    <p:extLst>
      <p:ext uri="{BB962C8B-B14F-4D97-AF65-F5344CB8AC3E}">
        <p14:creationId xmlns:p14="http://schemas.microsoft.com/office/powerpoint/2010/main" val="34339122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3680549"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AC18D00B-A4DA-BEB0-66FA-1BE39858BDB6}"/>
              </a:ext>
            </a:extLst>
          </p:cNvPr>
          <p:cNvPicPr>
            <a:picLocks noChangeAspect="1"/>
          </p:cNvPicPr>
          <p:nvPr/>
        </p:nvPicPr>
        <p:blipFill>
          <a:blip r:embed="rId3"/>
          <a:stretch>
            <a:fillRect/>
          </a:stretch>
        </p:blipFill>
        <p:spPr>
          <a:xfrm>
            <a:off x="4003637" y="2286"/>
            <a:ext cx="5152555" cy="5143500"/>
          </a:xfrm>
          <a:prstGeom prst="rect">
            <a:avLst/>
          </a:prstGeom>
        </p:spPr>
      </p:pic>
      <p:sp>
        <p:nvSpPr>
          <p:cNvPr id="11" name="TextBox 10">
            <a:extLst>
              <a:ext uri="{FF2B5EF4-FFF2-40B4-BE49-F238E27FC236}">
                <a16:creationId xmlns:a16="http://schemas.microsoft.com/office/drawing/2014/main" id="{55161124-B0E4-8BF8-59A9-11A2C6C4258B}"/>
              </a:ext>
            </a:extLst>
          </p:cNvPr>
          <p:cNvSpPr txBox="1"/>
          <p:nvPr/>
        </p:nvSpPr>
        <p:spPr>
          <a:xfrm rot="3355397">
            <a:off x="-632960" y="1990259"/>
            <a:ext cx="5463601" cy="646331"/>
          </a:xfrm>
          <a:prstGeom prst="rect">
            <a:avLst/>
          </a:prstGeom>
          <a:noFill/>
        </p:spPr>
        <p:txBody>
          <a:bodyPr wrap="square" rtlCol="0">
            <a:spAutoFit/>
          </a:bodyPr>
          <a:lstStyle/>
          <a:p>
            <a:r>
              <a:rPr lang="en-US" sz="3600" dirty="0"/>
              <a:t>10days.net/virtual-2022</a:t>
            </a:r>
          </a:p>
        </p:txBody>
      </p:sp>
    </p:spTree>
    <p:extLst>
      <p:ext uri="{BB962C8B-B14F-4D97-AF65-F5344CB8AC3E}">
        <p14:creationId xmlns:p14="http://schemas.microsoft.com/office/powerpoint/2010/main" val="10366163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3686532"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Monday, Sept. 25, 2022:</a:t>
            </a:r>
          </a:p>
          <a:p>
            <a:r>
              <a:rPr lang="en-US" sz="4000" dirty="0"/>
              <a:t>6 pm Kevin Jessup </a:t>
            </a:r>
          </a:p>
          <a:p>
            <a:r>
              <a:rPr lang="en-US" sz="4000" dirty="0"/>
              <a:t>10 pm  Grant Berry </a:t>
            </a:r>
          </a:p>
        </p:txBody>
      </p:sp>
      <p:pic>
        <p:nvPicPr>
          <p:cNvPr id="3" name="Picture 2">
            <a:extLst>
              <a:ext uri="{FF2B5EF4-FFF2-40B4-BE49-F238E27FC236}">
                <a16:creationId xmlns:a16="http://schemas.microsoft.com/office/drawing/2014/main" id="{C51634BC-B508-F71F-6564-8DD5E50BADD6}"/>
              </a:ext>
            </a:extLst>
          </p:cNvPr>
          <p:cNvPicPr>
            <a:picLocks noChangeAspect="1"/>
          </p:cNvPicPr>
          <p:nvPr/>
        </p:nvPicPr>
        <p:blipFill>
          <a:blip r:embed="rId3"/>
          <a:stretch>
            <a:fillRect/>
          </a:stretch>
        </p:blipFill>
        <p:spPr>
          <a:xfrm>
            <a:off x="3991332" y="0"/>
            <a:ext cx="5152668" cy="5143500"/>
          </a:xfrm>
          <a:prstGeom prst="rect">
            <a:avLst/>
          </a:prstGeom>
        </p:spPr>
      </p:pic>
    </p:spTree>
    <p:extLst>
      <p:ext uri="{BB962C8B-B14F-4D97-AF65-F5344CB8AC3E}">
        <p14:creationId xmlns:p14="http://schemas.microsoft.com/office/powerpoint/2010/main" val="39277604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20000"/>
          </a:bodyPr>
          <a:lstStyle/>
          <a:p>
            <a:r>
              <a:rPr lang="en-US" sz="4000" dirty="0"/>
              <a:t>During the Days of Awe (Sept 25 - Oct 5), we will have 24/10 prayer with a teaching time at Noon Eastern (7pm Israel).</a:t>
            </a:r>
          </a:p>
          <a:p>
            <a:r>
              <a:rPr lang="en-US" sz="4000" dirty="0"/>
              <a:t>To find out more, please visit: </a:t>
            </a:r>
            <a:r>
              <a:rPr lang="en-US" sz="4000" dirty="0">
                <a:hlinkClick r:id="rId3"/>
              </a:rPr>
              <a:t>https://www.10days.net/virtual-2022</a:t>
            </a:r>
            <a:endParaRPr lang="en-US" sz="4000" dirty="0"/>
          </a:p>
          <a:p>
            <a:r>
              <a:rPr lang="en-US" sz="4000" dirty="0"/>
              <a:t>The accompanying prayer guide is available at: https://www.10days.net/10daysresources</a:t>
            </a:r>
          </a:p>
        </p:txBody>
      </p:sp>
    </p:spTree>
    <p:extLst>
      <p:ext uri="{BB962C8B-B14F-4D97-AF65-F5344CB8AC3E}">
        <p14:creationId xmlns:p14="http://schemas.microsoft.com/office/powerpoint/2010/main" val="38718726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dirty="0">
                <a:solidFill>
                  <a:srgbClr val="FFFF66"/>
                </a:solidFill>
              </a:rPr>
              <a:t>Our teaching and prayer times are focused on the following Biblical topics:</a:t>
            </a:r>
          </a:p>
          <a:p>
            <a:r>
              <a:rPr lang="en-US" sz="4000" dirty="0"/>
              <a:t>Personal Repentance and Transformation</a:t>
            </a:r>
          </a:p>
          <a:p>
            <a:r>
              <a:rPr lang="en-US" sz="4000" dirty="0"/>
              <a:t>The Salvation of all Nations (The Harvest)</a:t>
            </a:r>
          </a:p>
        </p:txBody>
      </p:sp>
    </p:spTree>
    <p:extLst>
      <p:ext uri="{BB962C8B-B14F-4D97-AF65-F5344CB8AC3E}">
        <p14:creationId xmlns:p14="http://schemas.microsoft.com/office/powerpoint/2010/main" val="11243247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r>
              <a:rPr lang="en-US" sz="4000" dirty="0"/>
              <a:t>Supernatural Unity in the Body of Messiah (John 17)</a:t>
            </a:r>
          </a:p>
          <a:p>
            <a:r>
              <a:rPr lang="en-US" sz="4000" dirty="0"/>
              <a:t>The Outpouring of the Holy Spirit</a:t>
            </a:r>
          </a:p>
          <a:p>
            <a:r>
              <a:rPr lang="en-US" sz="4000" dirty="0"/>
              <a:t>The Salvation of the Jewish People</a:t>
            </a:r>
          </a:p>
          <a:p>
            <a:r>
              <a:rPr lang="en-US" sz="4000" dirty="0"/>
              <a:t>The Preparation of the Bride for the Lord's Return</a:t>
            </a:r>
          </a:p>
          <a:p>
            <a:r>
              <a:rPr lang="en-US" sz="4000" dirty="0"/>
              <a:t>The Lord's Return</a:t>
            </a:r>
          </a:p>
        </p:txBody>
      </p:sp>
    </p:spTree>
    <p:extLst>
      <p:ext uri="{BB962C8B-B14F-4D97-AF65-F5344CB8AC3E}">
        <p14:creationId xmlns:p14="http://schemas.microsoft.com/office/powerpoint/2010/main" val="38925283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Our vision is to see thousands of cities simultaneously and continually seeking God’s face for 10 Days in unity and to see individuals taking time off from work, fasting food, taking days off from social media, and devoting themselves to prayer with other believers.  </a:t>
            </a:r>
          </a:p>
        </p:txBody>
      </p:sp>
    </p:spTree>
    <p:extLst>
      <p:ext uri="{BB962C8B-B14F-4D97-AF65-F5344CB8AC3E}">
        <p14:creationId xmlns:p14="http://schemas.microsoft.com/office/powerpoint/2010/main" val="10760409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Together, we are forming a global upper room (Acts 1-2) as an act of intercession so that entire cities and regions may come to repentance (Jonah 1-4) and be transformed. </a:t>
            </a:r>
          </a:p>
        </p:txBody>
      </p:sp>
    </p:spTree>
    <p:extLst>
      <p:ext uri="{BB962C8B-B14F-4D97-AF65-F5344CB8AC3E}">
        <p14:creationId xmlns:p14="http://schemas.microsoft.com/office/powerpoint/2010/main" val="16222495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a:p>
            <a:pPr marL="0" indent="0" algn="ctr">
              <a:buNone/>
            </a:pPr>
            <a:r>
              <a:rPr lang="en-US" sz="4000" dirty="0"/>
              <a:t>A new danger and </a:t>
            </a:r>
            <a:r>
              <a:rPr lang="en-US" sz="4000" dirty="0" err="1"/>
              <a:t>Slikhot</a:t>
            </a:r>
            <a:r>
              <a:rPr lang="en-US" sz="4000" dirty="0"/>
              <a:t> distraction </a:t>
            </a:r>
          </a:p>
          <a:p>
            <a:pPr marL="0" indent="0" algn="ctr">
              <a:buNone/>
            </a:pPr>
            <a:r>
              <a:rPr lang="en-US" sz="4000" dirty="0"/>
              <a:t>in the culture war:</a:t>
            </a:r>
          </a:p>
        </p:txBody>
      </p:sp>
    </p:spTree>
    <p:extLst>
      <p:ext uri="{BB962C8B-B14F-4D97-AF65-F5344CB8AC3E}">
        <p14:creationId xmlns:p14="http://schemas.microsoft.com/office/powerpoint/2010/main" val="2063923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11" name="Picture 10">
            <a:extLst>
              <a:ext uri="{FF2B5EF4-FFF2-40B4-BE49-F238E27FC236}">
                <a16:creationId xmlns:a16="http://schemas.microsoft.com/office/drawing/2014/main" id="{E7A9566A-45EF-6039-C5C2-879F2C063F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411"/>
            <a:ext cx="9144000" cy="4666677"/>
          </a:xfrm>
          <a:prstGeom prst="rect">
            <a:avLst/>
          </a:prstGeom>
        </p:spPr>
      </p:pic>
    </p:spTree>
    <p:extLst>
      <p:ext uri="{BB962C8B-B14F-4D97-AF65-F5344CB8AC3E}">
        <p14:creationId xmlns:p14="http://schemas.microsoft.com/office/powerpoint/2010/main" val="674289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1026" name="Picture 2">
            <a:extLst>
              <a:ext uri="{FF2B5EF4-FFF2-40B4-BE49-F238E27FC236}">
                <a16:creationId xmlns:a16="http://schemas.microsoft.com/office/drawing/2014/main" id="{6C8A1248-E420-5875-3172-CB00B4EE16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7E17BB2-0299-FF10-8EBC-41DA63532907}"/>
              </a:ext>
            </a:extLst>
          </p:cNvPr>
          <p:cNvSpPr txBox="1"/>
          <p:nvPr/>
        </p:nvSpPr>
        <p:spPr>
          <a:xfrm>
            <a:off x="3149919" y="3792230"/>
            <a:ext cx="2691764" cy="1107996"/>
          </a:xfrm>
          <a:prstGeom prst="rect">
            <a:avLst/>
          </a:prstGeom>
          <a:noFill/>
        </p:spPr>
        <p:txBody>
          <a:bodyPr wrap="none" rtlCol="0">
            <a:spAutoFit/>
          </a:bodyPr>
          <a:lstStyle/>
          <a:p>
            <a:r>
              <a:rPr lang="he-IL" sz="6600" b="1" dirty="0">
                <a:latin typeface="David" panose="020E0502060401010101" pitchFamily="34" charset="-79"/>
                <a:cs typeface="David" panose="020E0502060401010101" pitchFamily="34" charset="-79"/>
              </a:rPr>
              <a:t>סְלִיחות</a:t>
            </a:r>
            <a:r>
              <a:rPr lang="he-IL" dirty="0"/>
              <a:t> </a:t>
            </a:r>
            <a:endParaRPr lang="en-US" dirty="0"/>
          </a:p>
        </p:txBody>
      </p:sp>
    </p:spTree>
    <p:extLst>
      <p:ext uri="{BB962C8B-B14F-4D97-AF65-F5344CB8AC3E}">
        <p14:creationId xmlns:p14="http://schemas.microsoft.com/office/powerpoint/2010/main" val="29959422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We’ll repeat the Thirteen Attributes in our prayers from the night of </a:t>
            </a:r>
            <a:r>
              <a:rPr lang="en-US" sz="4000" dirty="0" err="1"/>
              <a:t>Selichot</a:t>
            </a:r>
            <a:r>
              <a:rPr lang="en-US" sz="4000" dirty="0"/>
              <a:t> through Yom Kippur. They provide the essential backdrop for all our confessions of sin.</a:t>
            </a:r>
          </a:p>
        </p:txBody>
      </p:sp>
    </p:spTree>
    <p:extLst>
      <p:ext uri="{BB962C8B-B14F-4D97-AF65-F5344CB8AC3E}">
        <p14:creationId xmlns:p14="http://schemas.microsoft.com/office/powerpoint/2010/main" val="37235100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7ADD473-7010-2739-C7B5-AC9B2E244035}"/>
              </a:ext>
            </a:extLst>
          </p:cNvPr>
          <p:cNvSpPr>
            <a:spLocks noGrp="1" noChangeArrowheads="1"/>
          </p:cNvSpPr>
          <p:nvPr>
            <p:ph type="body" idx="1"/>
          </p:nvPr>
        </p:nvSpPr>
        <p:spPr>
          <a:xfrm>
            <a:off x="304800" y="114300"/>
            <a:ext cx="8458200" cy="4857750"/>
          </a:xfrm>
        </p:spPr>
        <p:txBody>
          <a:bodyPr/>
          <a:lstStyle/>
          <a:p>
            <a:pPr marL="0" indent="0" algn="ctr">
              <a:spcBef>
                <a:spcPct val="0"/>
              </a:spcBef>
            </a:pPr>
            <a:r>
              <a:rPr lang="en-US" altLang="en-US" sz="4000" dirty="0"/>
              <a:t>A</a:t>
            </a:r>
            <a:r>
              <a:rPr lang="en-US" altLang="en-US" sz="3600" dirty="0"/>
              <a:t>DONI</a:t>
            </a:r>
            <a:r>
              <a:rPr lang="en-US" altLang="en-US" sz="4000" dirty="0"/>
              <a:t>, A</a:t>
            </a:r>
            <a:r>
              <a:rPr lang="en-US" altLang="en-US" sz="3600" dirty="0"/>
              <a:t>DONI</a:t>
            </a:r>
            <a:r>
              <a:rPr lang="en-US" altLang="en-US" sz="4000" dirty="0"/>
              <a:t> is G-d, merciful and compassionate, slow to anger and rich in grace and truth, </a:t>
            </a:r>
          </a:p>
          <a:p>
            <a:pPr marL="0" indent="0" algn="ctr">
              <a:spcBef>
                <a:spcPct val="0"/>
              </a:spcBef>
            </a:pPr>
            <a:r>
              <a:rPr lang="en-US" altLang="en-US" sz="4000" dirty="0"/>
              <a:t>showing grace to the thousandth generation, forgiving offenses, crimes, and sins, yet not exonerating the guilty.</a:t>
            </a:r>
          </a:p>
        </p:txBody>
      </p:sp>
    </p:spTree>
    <p:extLst>
      <p:ext uri="{BB962C8B-B14F-4D97-AF65-F5344CB8AC3E}">
        <p14:creationId xmlns:p14="http://schemas.microsoft.com/office/powerpoint/2010/main" val="22071243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Yn</a:t>
            </a:r>
            <a:r>
              <a:rPr lang="en-US" sz="4000" baseline="30000" dirty="0"/>
              <a:t> 14.15-16  </a:t>
            </a:r>
            <a:r>
              <a:rPr lang="en-US" sz="4000" dirty="0"/>
              <a:t>“If you love me, you will keep my commands; and I will ask the Father, and he will give you another comforting Counselor like me, the Spirit of Truth, to be with you forever.</a:t>
            </a:r>
          </a:p>
        </p:txBody>
      </p:sp>
    </p:spTree>
    <p:extLst>
      <p:ext uri="{BB962C8B-B14F-4D97-AF65-F5344CB8AC3E}">
        <p14:creationId xmlns:p14="http://schemas.microsoft.com/office/powerpoint/2010/main" val="34069285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1026" name="Picture 2">
            <a:extLst>
              <a:ext uri="{FF2B5EF4-FFF2-40B4-BE49-F238E27FC236}">
                <a16:creationId xmlns:a16="http://schemas.microsoft.com/office/drawing/2014/main" id="{6C8A1248-E420-5875-3172-CB00B4EE16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308C453-C4B4-EEFE-2625-A2AC9A09FFC2}"/>
              </a:ext>
            </a:extLst>
          </p:cNvPr>
          <p:cNvSpPr txBox="1"/>
          <p:nvPr/>
        </p:nvSpPr>
        <p:spPr>
          <a:xfrm>
            <a:off x="3149919" y="3792230"/>
            <a:ext cx="2691764" cy="110799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e-IL" sz="6600" b="1" i="0" u="none" strike="noStrike" kern="1200" cap="none" spc="0" normalizeH="0" baseline="0" noProof="0" dirty="0">
                <a:ln>
                  <a:noFill/>
                </a:ln>
                <a:solidFill>
                  <a:srgbClr val="FFFFFF"/>
                </a:solidFill>
                <a:effectLst/>
                <a:uLnTx/>
                <a:uFillTx/>
                <a:latin typeface="David" panose="020E0502060401010101" pitchFamily="34" charset="-79"/>
                <a:ea typeface="+mn-ea"/>
                <a:cs typeface="David" panose="020E0502060401010101" pitchFamily="34" charset="-79"/>
              </a:rPr>
              <a:t>סְלִיחות</a:t>
            </a:r>
            <a:r>
              <a:rPr kumimoji="0" lang="he-IL"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 </a:t>
            </a:r>
            <a:endPar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8272720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2050" name="Picture 2" descr="Selichot: Prayers of Repentance | My Jewish Learning">
            <a:extLst>
              <a:ext uri="{FF2B5EF4-FFF2-40B4-BE49-F238E27FC236}">
                <a16:creationId xmlns:a16="http://schemas.microsoft.com/office/drawing/2014/main" id="{42BD315E-CFF9-57F9-28AA-1BEC6241EF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0"/>
            <a:ext cx="9132888"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79DADD6-05E8-2C87-164C-FF072942D24F}"/>
              </a:ext>
            </a:extLst>
          </p:cNvPr>
          <p:cNvSpPr txBox="1"/>
          <p:nvPr/>
        </p:nvSpPr>
        <p:spPr>
          <a:xfrm>
            <a:off x="2291109" y="1650314"/>
            <a:ext cx="6694141" cy="3170099"/>
          </a:xfrm>
          <a:prstGeom prst="rect">
            <a:avLst/>
          </a:prstGeom>
          <a:noFill/>
        </p:spPr>
        <p:txBody>
          <a:bodyPr wrap="none" rtlCol="0">
            <a:spAutoFit/>
          </a:bodyPr>
          <a:lstStyle/>
          <a:p>
            <a:pPr marL="0" indent="0" algn="l">
              <a:buNone/>
              <a:tabLst>
                <a:tab pos="630238" algn="l"/>
              </a:tabLst>
            </a:pPr>
            <a:r>
              <a:rPr lang="en-US" sz="4000" dirty="0" err="1">
                <a:effectLst>
                  <a:outerShdw blurRad="38100" dist="38100" dir="2700000" algn="tl">
                    <a:srgbClr val="000000">
                      <a:alpha val="43137"/>
                    </a:srgbClr>
                  </a:outerShdw>
                </a:effectLst>
              </a:rPr>
              <a:t>Slikhot</a:t>
            </a:r>
            <a:r>
              <a:rPr lang="en-US" sz="4000" dirty="0">
                <a:effectLst>
                  <a:outerShdw blurRad="38100" dist="38100" dir="2700000" algn="tl">
                    <a:srgbClr val="000000">
                      <a:alpha val="43137"/>
                    </a:srgbClr>
                  </a:outerShdw>
                </a:effectLst>
              </a:rPr>
              <a:t> outline:</a:t>
            </a:r>
          </a:p>
          <a:p>
            <a:pPr marL="512763" indent="-512763" algn="l">
              <a:buFont typeface="+mj-lt"/>
              <a:buAutoNum type="arabicPeriod"/>
              <a:tabLst>
                <a:tab pos="630238" algn="l"/>
              </a:tabLst>
            </a:pPr>
            <a:r>
              <a:rPr lang="en-US" sz="4000" dirty="0">
                <a:effectLst>
                  <a:outerShdw blurRad="38100" dist="38100" dir="2700000" algn="tl">
                    <a:srgbClr val="000000">
                      <a:alpha val="43137"/>
                    </a:srgbClr>
                  </a:outerShdw>
                </a:effectLst>
              </a:rPr>
              <a:t>Biblical basis </a:t>
            </a:r>
            <a:r>
              <a:rPr lang="en-US" sz="4000" dirty="0" err="1">
                <a:effectLst>
                  <a:outerShdw blurRad="38100" dist="38100" dir="2700000" algn="tl">
                    <a:srgbClr val="000000">
                      <a:alpha val="43137"/>
                    </a:srgbClr>
                  </a:outerShdw>
                </a:effectLst>
              </a:rPr>
              <a:t>Slikhot</a:t>
            </a:r>
            <a:endParaRPr lang="en-US" sz="4000" dirty="0">
              <a:effectLst>
                <a:outerShdw blurRad="38100" dist="38100" dir="2700000" algn="tl">
                  <a:srgbClr val="000000">
                    <a:alpha val="43137"/>
                  </a:srgbClr>
                </a:outerShdw>
              </a:effectLst>
            </a:endParaRPr>
          </a:p>
          <a:p>
            <a:pPr marL="512763" indent="-512763" algn="l">
              <a:buFont typeface="+mj-lt"/>
              <a:buAutoNum type="arabicPeriod"/>
              <a:tabLst>
                <a:tab pos="630238" algn="l"/>
              </a:tabLst>
            </a:pPr>
            <a:r>
              <a:rPr lang="en-US" sz="4000" dirty="0" err="1">
                <a:effectLst>
                  <a:outerShdw blurRad="38100" dist="38100" dir="2700000" algn="tl">
                    <a:srgbClr val="000000">
                      <a:alpha val="43137"/>
                    </a:srgbClr>
                  </a:outerShdw>
                </a:effectLst>
              </a:rPr>
              <a:t>Slikhot</a:t>
            </a:r>
            <a:r>
              <a:rPr lang="en-US" sz="4000" dirty="0">
                <a:effectLst>
                  <a:outerShdw blurRad="38100" dist="38100" dir="2700000" algn="tl">
                    <a:srgbClr val="000000">
                      <a:alpha val="43137"/>
                    </a:srgbClr>
                  </a:outerShdw>
                </a:effectLst>
              </a:rPr>
              <a:t> today: Perishing </a:t>
            </a:r>
          </a:p>
          <a:p>
            <a:pPr marL="512763" indent="-512763" algn="l">
              <a:buFont typeface="+mj-lt"/>
              <a:buAutoNum type="arabicPeriod"/>
              <a:tabLst>
                <a:tab pos="630238" algn="l"/>
              </a:tabLst>
            </a:pPr>
            <a:r>
              <a:rPr lang="en-US" sz="4000" dirty="0">
                <a:effectLst>
                  <a:outerShdw blurRad="38100" dist="38100" dir="2700000" algn="tl">
                    <a:srgbClr val="000000">
                      <a:alpha val="43137"/>
                    </a:srgbClr>
                  </a:outerShdw>
                </a:effectLst>
              </a:rPr>
              <a:t>Resistance to </a:t>
            </a:r>
            <a:r>
              <a:rPr lang="en-US" sz="4000" dirty="0" err="1">
                <a:effectLst>
                  <a:outerShdw blurRad="38100" dist="38100" dir="2700000" algn="tl">
                    <a:srgbClr val="000000">
                      <a:alpha val="43137"/>
                    </a:srgbClr>
                  </a:outerShdw>
                </a:effectLst>
              </a:rPr>
              <a:t>Slikhot</a:t>
            </a:r>
            <a:endParaRPr lang="en-US" sz="4000" dirty="0">
              <a:effectLst>
                <a:outerShdw blurRad="38100" dist="38100" dir="2700000" algn="tl">
                  <a:srgbClr val="000000">
                    <a:alpha val="43137"/>
                  </a:srgbClr>
                </a:outerShdw>
              </a:effectLst>
            </a:endParaRPr>
          </a:p>
          <a:p>
            <a:pPr algn="l"/>
            <a:endParaRPr lang="en-US" dirty="0"/>
          </a:p>
        </p:txBody>
      </p:sp>
    </p:spTree>
    <p:extLst>
      <p:ext uri="{BB962C8B-B14F-4D97-AF65-F5344CB8AC3E}">
        <p14:creationId xmlns:p14="http://schemas.microsoft.com/office/powerpoint/2010/main" val="37955872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Prayer points </a:t>
            </a:r>
            <a:r>
              <a:rPr lang="en-US" sz="4000" dirty="0" err="1"/>
              <a:t>Slikhot</a:t>
            </a:r>
            <a:r>
              <a:rPr lang="en-US" sz="4000" dirty="0"/>
              <a:t> </a:t>
            </a:r>
            <a:r>
              <a:rPr lang="en-US" sz="4000" dirty="0" err="1"/>
              <a:t>tshuvah</a:t>
            </a:r>
            <a:endParaRPr lang="en-US" sz="4000" dirty="0"/>
          </a:p>
          <a:p>
            <a:pPr marL="512763" indent="-512763">
              <a:buFont typeface="+mj-lt"/>
              <a:buAutoNum type="arabicPeriod"/>
            </a:pPr>
            <a:r>
              <a:rPr lang="en-US" sz="4000" dirty="0"/>
              <a:t>Individual </a:t>
            </a:r>
            <a:r>
              <a:rPr lang="en-US" sz="4000" dirty="0" err="1"/>
              <a:t>tshuvah</a:t>
            </a:r>
            <a:endParaRPr lang="en-US" sz="4000" dirty="0"/>
          </a:p>
          <a:p>
            <a:pPr marL="512763" indent="-512763">
              <a:buFont typeface="+mj-lt"/>
              <a:buAutoNum type="arabicPeriod"/>
            </a:pPr>
            <a:r>
              <a:rPr lang="en-US" sz="4000" dirty="0"/>
              <a:t>Community </a:t>
            </a:r>
            <a:r>
              <a:rPr lang="en-US" sz="4000" dirty="0" err="1"/>
              <a:t>tshuvah</a:t>
            </a:r>
            <a:endParaRPr lang="en-US" sz="4000" dirty="0"/>
          </a:p>
          <a:p>
            <a:pPr marL="512763" indent="-512763">
              <a:buFont typeface="+mj-lt"/>
              <a:buAutoNum type="arabicPeriod"/>
            </a:pPr>
            <a:r>
              <a:rPr lang="en-US" sz="4000" dirty="0"/>
              <a:t>Cultural </a:t>
            </a:r>
            <a:r>
              <a:rPr lang="en-US" sz="4000" dirty="0" err="1"/>
              <a:t>tshuvah</a:t>
            </a:r>
            <a:endParaRPr lang="en-US" sz="4000" dirty="0"/>
          </a:p>
        </p:txBody>
      </p:sp>
    </p:spTree>
    <p:extLst>
      <p:ext uri="{BB962C8B-B14F-4D97-AF65-F5344CB8AC3E}">
        <p14:creationId xmlns:p14="http://schemas.microsoft.com/office/powerpoint/2010/main" val="10324990"/>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25400" cap="flat" cmpd="sng" algn="ctr">
          <a:solidFill>
            <a:srgbClr val="FF6600"/>
          </a:solidFill>
          <a:prstDash val="solid"/>
          <a:round/>
          <a:headEnd type="none" w="med" len="med"/>
          <a:tailEnd type="non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4000" b="0" i="0" u="none" strike="noStrike" cap="none" normalizeH="0" baseline="0" smtClean="0">
            <a:ln>
              <a:noFill/>
            </a:ln>
            <a:solidFill>
              <a:schemeClr val="bg1"/>
            </a:solidFill>
            <a:effectLst/>
            <a:latin typeface="r" charset="0"/>
            <a:cs typeface="Arial" panose="020B0604020202020204" pitchFamily="34" charset="0"/>
          </a:defRPr>
        </a:defPPr>
      </a:lstStyle>
    </a:spDef>
    <a:lnDef>
      <a:spPr bwMode="auto">
        <a:xfrm>
          <a:off x="0" y="0"/>
          <a:ext cx="1" cy="1"/>
        </a:xfrm>
        <a:custGeom>
          <a:avLst/>
          <a:gdLst/>
          <a:ahLst/>
          <a:cxnLst/>
          <a:rect l="0" t="0" r="0" b="0"/>
          <a:pathLst/>
        </a:custGeom>
        <a:noFill/>
        <a:ln w="25400" cap="flat" cmpd="sng" algn="ctr">
          <a:solidFill>
            <a:srgbClr val="FF6600"/>
          </a:solidFill>
          <a:prstDash val="solid"/>
          <a:round/>
          <a:headEnd type="none" w="med" len="med"/>
          <a:tailEnd type="non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4000" b="0" i="0" u="none" strike="noStrike" cap="none" normalizeH="0" baseline="0" smtClean="0">
            <a:ln>
              <a:noFill/>
            </a:ln>
            <a:solidFill>
              <a:schemeClr val="bg1"/>
            </a:solidFill>
            <a:effectLst/>
            <a:latin typeface="r" charset="0"/>
            <a:cs typeface="Arial" panose="020B060402020202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182343</TotalTime>
  <Words>4965</Words>
  <Application>Microsoft Office PowerPoint</Application>
  <PresentationFormat>On-screen Show (16:9)</PresentationFormat>
  <Paragraphs>581</Paragraphs>
  <Slides>95</Slides>
  <Notes>95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95</vt:i4>
      </vt:variant>
    </vt:vector>
  </HeadingPairs>
  <TitlesOfParts>
    <vt:vector size="105" baseType="lpstr">
      <vt:lpstr>Arial</vt:lpstr>
      <vt:lpstr>Arial Nova Light</vt:lpstr>
      <vt:lpstr>Arial Rounded MT Bold</vt:lpstr>
      <vt:lpstr>David</vt:lpstr>
      <vt:lpstr>r</vt:lpstr>
      <vt:lpstr>system-ui</vt:lpstr>
      <vt:lpstr>Times New Roman</vt:lpstr>
      <vt:lpstr>1_Default Design</vt:lpstr>
      <vt:lpstr>2_Default Design</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4646</cp:revision>
  <dcterms:created xsi:type="dcterms:W3CDTF">2006-04-21T19:34:43Z</dcterms:created>
  <dcterms:modified xsi:type="dcterms:W3CDTF">2022-09-17T13:38:42Z</dcterms:modified>
</cp:coreProperties>
</file>