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09"/>
  </p:notesMasterIdLst>
  <p:handoutMasterIdLst>
    <p:handoutMasterId r:id="rId110"/>
  </p:handoutMasterIdLst>
  <p:sldIdLst>
    <p:sldId id="2045" r:id="rId2"/>
    <p:sldId id="65894" r:id="rId3"/>
    <p:sldId id="65960" r:id="rId4"/>
    <p:sldId id="65976" r:id="rId5"/>
    <p:sldId id="65977" r:id="rId6"/>
    <p:sldId id="66014" r:id="rId7"/>
    <p:sldId id="65957" r:id="rId8"/>
    <p:sldId id="65958" r:id="rId9"/>
    <p:sldId id="65963" r:id="rId10"/>
    <p:sldId id="66028" r:id="rId11"/>
    <p:sldId id="66053" r:id="rId12"/>
    <p:sldId id="66016" r:id="rId13"/>
    <p:sldId id="66015" r:id="rId14"/>
    <p:sldId id="66018" r:id="rId15"/>
    <p:sldId id="66013" r:id="rId16"/>
    <p:sldId id="66029" r:id="rId17"/>
    <p:sldId id="66017" r:id="rId18"/>
    <p:sldId id="66019" r:id="rId19"/>
    <p:sldId id="66056" r:id="rId20"/>
    <p:sldId id="66020" r:id="rId21"/>
    <p:sldId id="66023" r:id="rId22"/>
    <p:sldId id="66021" r:id="rId23"/>
    <p:sldId id="66022" r:id="rId24"/>
    <p:sldId id="66032" r:id="rId25"/>
    <p:sldId id="66005" r:id="rId26"/>
    <p:sldId id="66033" r:id="rId27"/>
    <p:sldId id="66026" r:id="rId28"/>
    <p:sldId id="65993" r:id="rId29"/>
    <p:sldId id="65997" r:id="rId30"/>
    <p:sldId id="65995" r:id="rId31"/>
    <p:sldId id="65998" r:id="rId32"/>
    <p:sldId id="65996" r:id="rId33"/>
    <p:sldId id="66027" r:id="rId34"/>
    <p:sldId id="65999" r:id="rId35"/>
    <p:sldId id="66000" r:id="rId36"/>
    <p:sldId id="66004" r:id="rId37"/>
    <p:sldId id="66008" r:id="rId38"/>
    <p:sldId id="65994" r:id="rId39"/>
    <p:sldId id="66034" r:id="rId40"/>
    <p:sldId id="66043" r:id="rId41"/>
    <p:sldId id="65972" r:id="rId42"/>
    <p:sldId id="66001" r:id="rId43"/>
    <p:sldId id="66010" r:id="rId44"/>
    <p:sldId id="65932" r:id="rId45"/>
    <p:sldId id="65930" r:id="rId46"/>
    <p:sldId id="65953" r:id="rId47"/>
    <p:sldId id="65933" r:id="rId48"/>
    <p:sldId id="65818" r:id="rId49"/>
    <p:sldId id="65937" r:id="rId50"/>
    <p:sldId id="65936" r:id="rId51"/>
    <p:sldId id="65819" r:id="rId52"/>
    <p:sldId id="65938" r:id="rId53"/>
    <p:sldId id="66035" r:id="rId54"/>
    <p:sldId id="65892" r:id="rId55"/>
    <p:sldId id="65895" r:id="rId56"/>
    <p:sldId id="65982" r:id="rId57"/>
    <p:sldId id="65985" r:id="rId58"/>
    <p:sldId id="65986" r:id="rId59"/>
    <p:sldId id="65987" r:id="rId60"/>
    <p:sldId id="66044" r:id="rId61"/>
    <p:sldId id="65983" r:id="rId62"/>
    <p:sldId id="66006" r:id="rId63"/>
    <p:sldId id="65954" r:id="rId64"/>
    <p:sldId id="65955" r:id="rId65"/>
    <p:sldId id="65962" r:id="rId66"/>
    <p:sldId id="65959" r:id="rId67"/>
    <p:sldId id="66011" r:id="rId68"/>
    <p:sldId id="66012" r:id="rId69"/>
    <p:sldId id="65964" r:id="rId70"/>
    <p:sldId id="66048" r:id="rId71"/>
    <p:sldId id="65956" r:id="rId72"/>
    <p:sldId id="66036" r:id="rId73"/>
    <p:sldId id="65975" r:id="rId74"/>
    <p:sldId id="65973" r:id="rId75"/>
    <p:sldId id="66045" r:id="rId76"/>
    <p:sldId id="66046" r:id="rId77"/>
    <p:sldId id="66047" r:id="rId78"/>
    <p:sldId id="66054" r:id="rId79"/>
    <p:sldId id="66055" r:id="rId80"/>
    <p:sldId id="65992" r:id="rId81"/>
    <p:sldId id="65934" r:id="rId82"/>
    <p:sldId id="66037" r:id="rId83"/>
    <p:sldId id="65988" r:id="rId84"/>
    <p:sldId id="65989" r:id="rId85"/>
    <p:sldId id="65979" r:id="rId86"/>
    <p:sldId id="66038" r:id="rId87"/>
    <p:sldId id="66039" r:id="rId88"/>
    <p:sldId id="66051" r:id="rId89"/>
    <p:sldId id="65980" r:id="rId90"/>
    <p:sldId id="66009" r:id="rId91"/>
    <p:sldId id="65981" r:id="rId92"/>
    <p:sldId id="65984" r:id="rId93"/>
    <p:sldId id="65991" r:id="rId94"/>
    <p:sldId id="65968" r:id="rId95"/>
    <p:sldId id="66042" r:id="rId96"/>
    <p:sldId id="65969" r:id="rId97"/>
    <p:sldId id="66052" r:id="rId98"/>
    <p:sldId id="65971" r:id="rId99"/>
    <p:sldId id="65943" r:id="rId100"/>
    <p:sldId id="65820" r:id="rId101"/>
    <p:sldId id="65822" r:id="rId102"/>
    <p:sldId id="65935" r:id="rId103"/>
    <p:sldId id="65939" r:id="rId104"/>
    <p:sldId id="65940" r:id="rId105"/>
    <p:sldId id="66049" r:id="rId106"/>
    <p:sldId id="66050" r:id="rId107"/>
    <p:sldId id="64774" r:id="rId108"/>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66"/>
    <a:srgbClr val="333333"/>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016" autoAdjust="0"/>
    <p:restoredTop sz="87933" autoAdjust="0"/>
  </p:normalViewPr>
  <p:slideViewPr>
    <p:cSldViewPr>
      <p:cViewPr varScale="1">
        <p:scale>
          <a:sx n="101" d="100"/>
          <a:sy n="101" d="100"/>
        </p:scale>
        <p:origin x="126" y="588"/>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5560"/>
    </p:cViewPr>
  </p:sorterViewPr>
  <p:notesViewPr>
    <p:cSldViewPr>
      <p:cViewPr varScale="1">
        <p:scale>
          <a:sx n="85" d="100"/>
          <a:sy n="85" d="100"/>
        </p:scale>
        <p:origin x="1968"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handoutMaster" Target="handoutMasters/handoutMaster1.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Carrol Mills Memorial</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 2017  5777</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Carrol Mills Memorial</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 2017  5777</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xternal-content.duckduckgo.com/iu/?u=https%3A%2F%2Ftse4.mm.bing.net%2Fth%3Fid%3DOIP.eSKTTsvR9MClt512Zo4WQgHaEx%26pid%3DApi&amp;f=1&amp;ipt=158d2da9d5eb3ef260a10243015e82af463b9b0374ff8161ead0294ea2391f0e&amp;ipo=imag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dailywire.com/news/ex-centcom-commander-isis-threat-to-u-s-becoming-serious-because-of-bidens-foreign-policy"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5405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https://genesis123.co/</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33713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https://genesis123.co/</a:t>
            </a:r>
          </a:p>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43671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indent="0">
              <a:buFont typeface="+mj-lt"/>
              <a:buNone/>
            </a:pP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9380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6071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73623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79875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56841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Messiah has come: By water and by Blood</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Oct. 22, 2022  5783</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206060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587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April 22  </a:t>
            </a:r>
          </a:p>
          <a:p>
            <a:r>
              <a:rPr lang="en-US" altLang="en-US" sz="900" dirty="0">
                <a:hlinkClick r:id="rId3"/>
              </a:rPr>
              <a:t>https://external-content.duckduckgo.com/iu/?u=https%3A%2F%2Ftse4.mm.bing.net%2Fth%3Fid%3DOIP.eSKTTsvR9MClt512Zo4WQgHaEx%26pid%3DApi&amp;f=1&amp;ipt=158d2da9d5eb3ef260a10243015e82af463b9b0374ff8161ead0294ea2391f0e&amp;ipo=images</a:t>
            </a:r>
            <a:endParaRPr lang="en-US" altLang="en-US" sz="900" dirty="0"/>
          </a:p>
          <a:p>
            <a:r>
              <a:rPr lang="en-US" altLang="en-US" dirty="0"/>
              <a:t>Solar system moves counter clockwise as viewed from above the North Pole</a:t>
            </a:r>
            <a:endParaRPr lang="en-US" altLang="en-US" sz="5400"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00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514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Is there a deeper meaning to these instructions?   I seem to have something maybe strange, from the Ruakh, to present today.</a:t>
            </a:r>
          </a:p>
          <a:p>
            <a:r>
              <a:rPr lang="en-US" altLang="en-US" dirty="0"/>
              <a:t>[pray]</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54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Four weeks ago, Mar 16, 2024 </a:t>
            </a:r>
          </a:p>
          <a:p>
            <a:r>
              <a:rPr lang="en-US" altLang="en-US" dirty="0"/>
              <a:t>A Real Mensch </a:t>
            </a:r>
            <a:r>
              <a:rPr lang="he-IL" altLang="en-US" sz="2400" b="1" dirty="0">
                <a:latin typeface="David" panose="020E0502060401010101" pitchFamily="34" charset="-79"/>
                <a:cs typeface="David" panose="020E0502060401010101" pitchFamily="34" charset="-79"/>
              </a:rPr>
              <a:t>מענטש</a:t>
            </a:r>
            <a:r>
              <a:rPr lang="en-US" altLang="en-US" dirty="0"/>
              <a:t> Ephesians 4.11-13</a:t>
            </a:r>
          </a:p>
          <a:p>
            <a:r>
              <a:rPr lang="en-US" altLang="en-US" dirty="0"/>
              <a:t>That is, </a:t>
            </a:r>
            <a:r>
              <a:rPr lang="en-US" altLang="en-US" dirty="0" err="1"/>
              <a:t>Pesakh</a:t>
            </a:r>
            <a:r>
              <a:rPr lang="en-US" altLang="en-US" dirty="0"/>
              <a:t> / Passover should make us MORE menschy!</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173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Exoduses?  </a:t>
            </a:r>
            <a:r>
              <a:rPr lang="en-US" altLang="en-US" dirty="0" err="1"/>
              <a:t>Exodusim</a:t>
            </a:r>
            <a:r>
              <a:rPr lang="en-US" altLang="en-US" dirty="0"/>
              <a:t>   </a:t>
            </a:r>
            <a:r>
              <a:rPr lang="en-US" altLang="en-US" dirty="0" err="1"/>
              <a:t>Exodusi</a:t>
            </a: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717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354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697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027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Scott Hahn</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310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78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1221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It is the most observed holiday among the Jewish people, even seculars, assimilating.</a:t>
            </a:r>
          </a:p>
          <a:p>
            <a:endParaRPr lang="en-US" altLang="en-US" dirty="0"/>
          </a:p>
          <a:p>
            <a:r>
              <a:rPr lang="en-US" altLang="en-US" dirty="0"/>
              <a:t>Spirit of the Seder…</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3597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305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4223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346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176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Ephesians 4.11-13.</a:t>
            </a:r>
          </a:p>
          <a:p>
            <a:r>
              <a:rPr lang="en-US" altLang="en-US" dirty="0"/>
              <a:t>A Real Mensch </a:t>
            </a:r>
            <a:r>
              <a:rPr lang="he-IL" altLang="en-US" sz="2400" b="1" dirty="0">
                <a:latin typeface="David" panose="020E0502060401010101" pitchFamily="34" charset="-79"/>
                <a:cs typeface="David" panose="020E0502060401010101" pitchFamily="34" charset="-79"/>
              </a:rPr>
              <a:t>מענטש</a:t>
            </a:r>
            <a:r>
              <a:rPr lang="en-US" altLang="en-US" dirty="0"/>
              <a:t>  </a:t>
            </a:r>
          </a:p>
          <a:p>
            <a:r>
              <a:rPr lang="en-US" altLang="en-US" dirty="0"/>
              <a:t>Mar 16, 2024</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723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1090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algn="l"/>
            <a:r>
              <a:rPr lang="en-US" sz="2000" dirty="0"/>
              <a:t>Home of Max &amp; Rose Levy, my now deceased maternal grandparents</a:t>
            </a:r>
          </a:p>
          <a:p>
            <a:pPr algn="l"/>
            <a:r>
              <a:rPr lang="en-US" sz="2000" dirty="0"/>
              <a:t>1449 E 4th St, Brooklyn, NY 11230</a:t>
            </a: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0181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Scott Hahn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0229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Note Ave N Jewish Center on right, Grandpa’s tailor shop on left, candy store on left.   Grandpa give my cousin Isabel and me a quarter each to walk down there and buy candy before Shabbat dinner.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297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Where I had my first glass of Manischewitz or Mogen David sweet wine, and Passover horse radish.   These are the steps where I would go down from 2</a:t>
            </a:r>
            <a:r>
              <a:rPr lang="en-US" altLang="en-US" baseline="30000" dirty="0"/>
              <a:t>nd</a:t>
            </a:r>
            <a:r>
              <a:rPr lang="en-US" altLang="en-US" dirty="0"/>
              <a:t> floor apt go to see if Eliyahu/ Elijah the prophet had come to introduce the Messiah to the Jewish people and the world!  </a:t>
            </a:r>
          </a:p>
          <a:p>
            <a:r>
              <a:rPr lang="en-US" altLang="en-US" dirty="0"/>
              <a:t>.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4231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Mom Miriam, me, cousin Isabel, Dad Irving</a:t>
            </a:r>
          </a:p>
          <a:p>
            <a:r>
              <a:rPr lang="en-US" altLang="en-US" dirty="0"/>
              <a:t>Grandma Rose Levy, Aunt Francis, Uncle Murray, [Isabel’s parents] Grandpa Max Levy the tailor.</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882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When we were having our Seders there, all was right with the world.   Age 10 or so.  Grandpa, Grandma, Dad, Mom, Aunts, Uncles, cousins.  A Seder is a place of redemptive refuge.  One of the happiest memories of my childhood.</a:t>
            </a:r>
          </a:p>
          <a:p>
            <a:r>
              <a:rPr lang="en-US" altLang="en-US" dirty="0"/>
              <a:t>Build that culture into Or HaOlam families, Jewish and Gentile grafted it.</a:t>
            </a:r>
          </a:p>
          <a:p>
            <a:r>
              <a:rPr lang="en-US" altLang="en-US" dirty="0"/>
              <a:t>.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3003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Family redemption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8759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00" dirty="0"/>
              <a:t>https://external-content.duckduckgo.com/iu/?u=https%3A%2F%2Fkitchenteller.com%2Fwp-content%2Fuploads%2F2021%2F09%2FLamb-cuts-chart-diagram.jpeg&amp;f=1&amp;nofb=1&amp;ipt=4fec82f27a0af9eed1d1255a264216ceb196b558f09bc949d7c6cc3034ff937f&amp;ipo=images</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1678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2000" dirty="0"/>
              <a:t>With the help of our Chef John Stewart</a:t>
            </a:r>
          </a:p>
          <a:p>
            <a:endParaRPr lang="en-US" altLang="en-US" sz="1000" dirty="0"/>
          </a:p>
          <a:p>
            <a:r>
              <a:rPr lang="en-US" altLang="en-US" sz="1000" dirty="0"/>
              <a:t>https://images.squarespace-cdn.com/content/v1/57a100f7e4fcb592ee30586c/1531879631530-MPOLMQ4CTYN3JGA4OLYL/ke17ZwdGBToddI8pDm48kCaV558uD8AygXjJj_awbU8UqsxRUqqbr1mOJYKfIPR7LoDQ9mXPOjoJoqy81S2I8N_N4V1vUb5AoIIIbLZhVYxCRW4BPu10St3TBAUQYVKcFtRpSW8rpPJTjxekQxbGl2zHaCVY1W0eYyReGKb0BibeEvFP2jVY73SMrwGb4vO8/Screen+Shot+2018-07-17+at+9.06.48+PM.png</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203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Even if some of the OH next gen not walking in Messiah’s redemption, it is still TRUE!</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0334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6559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418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Shay Weber</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5156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Segue to the Messianic Scriptures book of Ephesians, my current series.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4793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769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Every one of our rules should be praise and salvation!</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7592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Last week’s unfinished message:</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4542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dirty="0"/>
              <a:t>David Stern:  Because the Greek is ambiguous, some take the two terms "shepherds" (pastors) and "teachers" to be speaking of one office — "shepherd-teachers." Pastoring and teaching are overlapping yet distinguishable skills. </a:t>
            </a: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2604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indent="0">
              <a:buFont typeface="+mj-lt"/>
              <a:buNone/>
            </a:pP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7812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indent="0">
              <a:buFont typeface="+mj-lt"/>
              <a:buNone/>
            </a:pPr>
            <a:r>
              <a:rPr lang="en-US" altLang="en-US" dirty="0"/>
              <a:t>7 major conflicts 2024.  More than I ever remember.   </a:t>
            </a:r>
          </a:p>
          <a:p>
            <a:pPr marL="0" indent="0">
              <a:buFont typeface="+mj-lt"/>
              <a:buNone/>
            </a:pPr>
            <a:r>
              <a:rPr lang="en-US" altLang="en-US" dirty="0"/>
              <a:t>Are you in any conflict, with anyone?   Not reconciled.  Some things can’t be reconciled, must be forgiven and WAITED.</a:t>
            </a:r>
          </a:p>
          <a:p>
            <a:pPr marL="0" indent="0">
              <a:buFont typeface="+mj-lt"/>
              <a:buNone/>
            </a:pPr>
            <a:r>
              <a:rPr lang="en-US" altLang="en-US" dirty="0"/>
              <a:t>Especially settle all conflicts BEFORE Passover.</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7073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indent="0">
              <a:buFont typeface="+mj-lt"/>
              <a:buNone/>
            </a:pPr>
            <a:r>
              <a:rPr lang="en-US" altLang="en-US" dirty="0"/>
              <a:t>Avner Boskey</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2387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b="0" i="1" dirty="0">
                <a:solidFill>
                  <a:srgbClr val="656565"/>
                </a:solidFill>
                <a:effectLst/>
                <a:highlight>
                  <a:srgbClr val="FAFAFA"/>
                </a:highlight>
                <a:latin typeface="Helvetica" panose="020B0604020202020204" pitchFamily="34" charset="0"/>
              </a:rPr>
              <a:t>Copyright © 2024 Final Frontier Ministries, All rights reserved.</a:t>
            </a: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7681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b="0" i="1" dirty="0">
                <a:solidFill>
                  <a:srgbClr val="656565"/>
                </a:solidFill>
                <a:effectLst/>
                <a:highlight>
                  <a:srgbClr val="FAFAFA"/>
                </a:highlight>
                <a:latin typeface="Helvetica" panose="020B0604020202020204" pitchFamily="34" charset="0"/>
              </a:rPr>
              <a:t>Copyright © 2024 Final Frontier Ministries, All rights reserved.</a:t>
            </a: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095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Shay Weber</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6436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b="0" i="1" dirty="0">
                <a:solidFill>
                  <a:srgbClr val="656565"/>
                </a:solidFill>
                <a:effectLst/>
                <a:highlight>
                  <a:srgbClr val="FAFAFA"/>
                </a:highlight>
                <a:latin typeface="Helvetica" panose="020B0604020202020204" pitchFamily="34" charset="0"/>
              </a:rPr>
              <a:t>Copyright © 2024 Final Frontier Ministries, All rights reserved.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https://davidstent.org/in-a-wilderness-of-mirrors/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t>7 major conflicts 2024</a:t>
            </a:r>
          </a:p>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7737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Avner Boskey</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3169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Avner Boskey</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96957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7224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Words that harm, </a:t>
            </a:r>
            <a:r>
              <a:rPr lang="en-US" altLang="en-US" dirty="0" err="1"/>
              <a:t>Telushkin</a:t>
            </a:r>
            <a:r>
              <a:rPr lang="en-US" altLang="en-US" dirty="0"/>
              <a:t>.   </a:t>
            </a:r>
          </a:p>
          <a:p>
            <a:r>
              <a:rPr lang="en-US" altLang="en-US" dirty="0"/>
              <a:t>Do we speak the truth in love?</a:t>
            </a:r>
            <a:br>
              <a:rPr lang="en-US" altLang="en-US" dirty="0"/>
            </a:b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15938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Are we building up?</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168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50" dirty="0"/>
              <a:t>https://unitedwithisrael.org/an-american-historian-explains-why-israelis-are-so-happy/ </a:t>
            </a:r>
            <a:r>
              <a:rPr lang="en-US" altLang="en-US" dirty="0"/>
              <a:t>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683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50" dirty="0"/>
              <a:t>https://unitedwithisrael.org/an-american-historian-explains-why-israelis-are-so-happy/</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6804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b="0" i="0" dirty="0">
                <a:solidFill>
                  <a:srgbClr val="000000"/>
                </a:solidFill>
                <a:effectLst/>
                <a:highlight>
                  <a:srgbClr val="FFFFFF"/>
                </a:highlight>
              </a:rPr>
              <a:t>Troy added, “They feel part of a bigger story, Jews’ historical saga reaching back 3,500 years. The pain punctuating this story helps transcend passing traumas.”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dirty="0"/>
              <a:t>https://unitedwithisrael.org/an-american-historian-explains-why-israelis-are-so-happy/</a:t>
            </a:r>
          </a:p>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142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00" dirty="0"/>
              <a:t>https://unitedwithisrael.org/an-american-historian-explains-why-israelis-are-so-happy/</a:t>
            </a:r>
          </a:p>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9224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8350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00" dirty="0"/>
              <a:t>https://unitedwithisrael.org/an-american-historian-explains-why-israelis-are-so-happy/</a:t>
            </a:r>
          </a:p>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494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00" dirty="0"/>
              <a:t>https://www.instagram.com/p/C5SPkvvtnN0/</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86617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7961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30974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Nature Illustration of LIFE.</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65670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65050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br>
              <a:rPr lang="en-US" dirty="0"/>
            </a:br>
            <a:r>
              <a:rPr lang="en-US" b="0" i="0" dirty="0">
                <a:solidFill>
                  <a:srgbClr val="222222"/>
                </a:solidFill>
                <a:effectLst/>
                <a:highlight>
                  <a:srgbClr val="FFFFFF"/>
                </a:highlight>
              </a:rPr>
              <a:t>Hi. The tree would be one of the ones in front of the blue looking car on our parking lot</a:t>
            </a: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20266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2267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23660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We HAVE life.  Sometimes it might seem that the world is prospering, but note, in Yeshua we have LIFE!!   Even the tree knew.</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764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Time Mag</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9806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1833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https://youtu.be/wt091XiILmw</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82365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0641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dirty="0"/>
              <a:t>https://www.fdd.org/analysis/2024/04/09/hamas-run-gaza-health-ministry-admits-to-flaws-in-casualty-data/</a:t>
            </a:r>
          </a:p>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2593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00" dirty="0"/>
              <a:t>https://www.fdd.org/analysis/2024/04/09/hamas-run-gaza-health-ministry-admits-to-flaws-in-casualty-data/</a:t>
            </a:r>
          </a:p>
          <a:p>
            <a:r>
              <a:rPr lang="en-US" altLang="en-US" sz="1000" dirty="0"/>
              <a:t>https://www.tabletmag.com/sections/news/articles/how-gaza-health-ministry-fakes-casualty-numbers</a:t>
            </a:r>
          </a:p>
          <a:p>
            <a:r>
              <a:rPr lang="en-US" altLang="en-US" sz="1000" dirty="0"/>
              <a:t>https://allisrael.com/renowned-statistics-professor-explains-how-hamas-exaggerates-distorts-civilian-death-toll-in-gaza</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5219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00" dirty="0"/>
              <a:t>https://www.fdd.org/analysis/2024/04/09/hamas-run-gaza-health-ministry-admits-to-flaws-in-casualty-data/</a:t>
            </a:r>
          </a:p>
          <a:p>
            <a:r>
              <a:rPr lang="en-US" altLang="en-US" sz="1000" dirty="0"/>
              <a:t>https://www.tabletmag.com/sections/news/articles/how-gaza-health-ministry-fakes-casualty-numbers</a:t>
            </a:r>
          </a:p>
          <a:p>
            <a:r>
              <a:rPr lang="en-US" altLang="en-US" sz="1000" dirty="0"/>
              <a:t>https://allisrael.com/renowned-statistics-professor-explains-how-hamas-exaggerates-distorts-civilian-death-toll-in-gaza</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536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00" dirty="0"/>
              <a:t>https://www.fdd.org/analysis/2024/04/09/hamas-run-gaza-health-ministry-admits-to-flaws-in-casualty-data/</a:t>
            </a:r>
          </a:p>
          <a:p>
            <a:r>
              <a:rPr lang="en-US" altLang="en-US" sz="1000" dirty="0"/>
              <a:t>https://www.tabletmag.com/sections/news/articles/how-gaza-health-ministry-fakes-casualty-numbers</a:t>
            </a:r>
          </a:p>
          <a:p>
            <a:r>
              <a:rPr lang="en-US" altLang="en-US" sz="1000" dirty="0"/>
              <a:t>https://allisrael.com/renowned-statistics-professor-explains-how-hamas-exaggerates-distorts-civilian-death-toll-in-gaza</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0157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54529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Words that harm, </a:t>
            </a:r>
            <a:r>
              <a:rPr lang="en-US" altLang="en-US" dirty="0" err="1"/>
              <a:t>Telushkin</a:t>
            </a:r>
            <a:r>
              <a:rPr lang="en-US" altLang="en-US" dirty="0"/>
              <a:t>.   </a:t>
            </a:r>
          </a:p>
          <a:p>
            <a:r>
              <a:rPr lang="en-US" altLang="en-US" dirty="0"/>
              <a:t>Do we speak the truth in love?</a:t>
            </a:r>
            <a:br>
              <a:rPr lang="en-US" altLang="en-US" dirty="0"/>
            </a:b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2683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Are we building up?</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8472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From Jim Templer in Mt Pleasant Arkansas. </a:t>
            </a:r>
          </a:p>
          <a:p>
            <a:endParaRPr lang="en-US" altLang="en-US" dirty="0"/>
          </a:p>
          <a:p>
            <a:r>
              <a:rPr lang="en-US" altLang="en-US" dirty="0"/>
              <a:t>Zoom in on the photo…</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8261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81050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 Real Mensch </a:t>
            </a:r>
            <a:r>
              <a:rPr kumimoji="0" lang="he-IL" altLang="en-US" sz="1200" b="0" i="0" u="none" strike="noStrike" kern="1200" cap="none" spc="0" normalizeH="0" baseline="0" noProof="0">
                <a:ln>
                  <a:noFill/>
                </a:ln>
                <a:solidFill>
                  <a:prstClr val="white"/>
                </a:solidFill>
                <a:effectLst/>
                <a:uLnTx/>
                <a:uFillTx/>
                <a:latin typeface="Arial" charset="0"/>
                <a:ea typeface="+mn-ea"/>
                <a:cs typeface="Arial" charset="0"/>
              </a:rPr>
              <a:t>מענטש  </a:t>
            </a: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Eph 4.11-13</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Mar 16, 2024 5784</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indent="0">
              <a:buFont typeface="+mj-lt"/>
              <a:buNone/>
            </a:pPr>
            <a:r>
              <a:rPr lang="en-US" b="0" i="0" dirty="0">
                <a:solidFill>
                  <a:srgbClr val="0D0D0D"/>
                </a:solidFill>
                <a:effectLst/>
                <a:highlight>
                  <a:srgbClr val="FFFFFF"/>
                </a:highlight>
              </a:rPr>
              <a:t> just days before the Moscow attack that ISIS-K, ‘retains the capability and will to attack U.S. and Western interests abroad in as little as six months and with little or no warning’,” “In Afghanistan, we have almost no ability to see into that country and almost no ability to strike into that country. And so, ISIS there is able to grow unabated.</a:t>
            </a:r>
          </a:p>
          <a:p>
            <a:pPr marL="0" indent="0">
              <a:buFont typeface="+mj-lt"/>
              <a:buNone/>
            </a:pPr>
            <a:endParaRPr lang="en-US" altLang="en-US" dirty="0">
              <a:solidFill>
                <a:srgbClr val="0D0D0D"/>
              </a:solidFill>
              <a:highlight>
                <a:srgbClr val="FFFFFF"/>
              </a:highlight>
              <a:latin typeface="NeueHaasGroteskText55Roman"/>
            </a:endParaRPr>
          </a:p>
          <a:p>
            <a:r>
              <a:rPr lang="en-US" sz="2000" dirty="0">
                <a:hlinkClick r:id="rId3"/>
              </a:rPr>
              <a:t>https://www.dailywire.com/news/ex-centcom-commander-isis-threat-to-u-s-becoming-serious-because-of-bidens-foreign-policy</a:t>
            </a:r>
            <a:endParaRPr lang="en-US" sz="2000" dirty="0"/>
          </a:p>
          <a:p>
            <a:pPr marL="0" indent="0">
              <a:buFont typeface="+mj-lt"/>
              <a:buNone/>
            </a:pP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2244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82115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00" dirty="0"/>
              <a:t>https://metrovoicenews.com/fbi-details-idaho-mans-isis-plot-against-churches/</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6164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00" dirty="0"/>
              <a:t>https://metrovoicenews.com/fbi-details-idaho-mans-isis-plot-against-churches</a:t>
            </a:r>
            <a:r>
              <a:rPr lang="en-US" altLang="en-US" dirty="0"/>
              <a:t>/</a:t>
            </a:r>
          </a:p>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430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00" dirty="0"/>
              <a:t>https://vfinews.com/news/hamas-wont-release-40-hostages-netanyahu-is-determ/fbi-arrests-idaho-18-year-old-for-violent-plot-to-</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7361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00" dirty="0"/>
              <a:t>https://metrovoicenews.com/fbi-details-idaho-mans-isis-plot-against-churches</a:t>
            </a:r>
            <a:r>
              <a:rPr lang="en-US" altLang="en-US" dirty="0"/>
              <a:t>/</a:t>
            </a:r>
          </a:p>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5537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08820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3510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00" dirty="0"/>
              <a:t>https://www.amazon.com/Thorn-Carnation-Yahya-Al-Sinwar/dp/B0CPCPLQZX?language=en_US </a:t>
            </a:r>
            <a:r>
              <a:rPr lang="en-US" altLang="en-US" dirty="0"/>
              <a:t>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26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From Jim Templer in Mt Pleasant Arkansas.  Granddaughter promised me she'd set up my birthday party for the next one on August 12, 2044.  Jim will be 91.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A solar eclipse can only happen at the beginning of a lunar / Hebrew calendar month.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9077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https://www.amazon.com/Thorn-Carnation-Yahya-Al-Sinwar/dp/B0CPCPLQZX?language=en_US 	</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43943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https://www.amazon.com/Thorn-Carnation-Yahya-Al-Sinwar/dp/B0CPCPLQZX?language=en_US</a:t>
            </a:r>
          </a:p>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470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92792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https://cmsedit.cbn.com/cbnnews/israel/2024/april/documentary-filmmaker-explains-why-christians-must-understand-what-led-to-hamas-massacre-christians-role-in-israels-founding</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7091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sz="1050" dirty="0"/>
              <a:t>https://www.meforum.org/65766/iran-four-options-for-revenge-against-israel?goal=0_086cfd423c-3736f7e6e3-33765913&amp;mc_cid=3736f7e6e3&amp;mc_eid=2515d15785</a:t>
            </a:r>
          </a:p>
          <a:p>
            <a:r>
              <a:rPr lang="en-US" sz="1050" dirty="0"/>
              <a:t>https://allisrael.com/us-intel-warns-iranian-attack-on-israel-imminent-centcom-commander-to-visit-israel</a:t>
            </a:r>
            <a:endParaRPr lang="en-US" altLang="en-US" sz="1050"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79546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https://www.meforum.org/65766/iran-four-options-for-revenge-against-israel?goal=0_086cfd423c-3736f7e6e3-33765913&amp;mc_cid=3736f7e6e3&amp;mc_eid=2515d15785</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592382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George Whitten</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52638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George Whitten</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64435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pPr algn="l" rtl="0"/>
            <a:r>
              <a:rPr lang="en-US" b="0" i="0" dirty="0">
                <a:solidFill>
                  <a:srgbClr val="000000"/>
                </a:solidFill>
                <a:effectLst/>
                <a:highlight>
                  <a:srgbClr val="FFFFFF"/>
                </a:highlight>
                <a:latin typeface="Georgia" panose="02040502050405020303" pitchFamily="18" charset="0"/>
              </a:rPr>
              <a:t>Gregg Roman Director  Middle East Forum  	</a:t>
            </a:r>
            <a:r>
              <a:rPr lang="en-US" b="0" i="0" dirty="0">
                <a:solidFill>
                  <a:srgbClr val="797979"/>
                </a:solidFill>
                <a:effectLst/>
                <a:highlight>
                  <a:srgbClr val="FFFFFF"/>
                </a:highlight>
                <a:latin typeface="Georgia" panose="02040502050405020303" pitchFamily="18" charset="0"/>
              </a:rPr>
              <a:t>Copyright © 2024 Middle East Forum, All rights reserved.</a:t>
            </a:r>
            <a:endParaRPr lang="en-US" altLang="en-US" dirty="0"/>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94594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49A5-B026-985E-296F-C435EFC449A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8BF9A2-F84B-1229-F8CA-766CF0DC24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RH erev 5778 New</a:t>
            </a:r>
          </a:p>
        </p:txBody>
      </p:sp>
      <p:sp>
        <p:nvSpPr>
          <p:cNvPr id="5" name="Rectangle 3">
            <a:extLst>
              <a:ext uri="{FF2B5EF4-FFF2-40B4-BE49-F238E27FC236}">
                <a16:creationId xmlns:a16="http://schemas.microsoft.com/office/drawing/2014/main" id="{06024668-4031-B0F1-EE44-CFF1F7512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April 2, 2022</a:t>
            </a:r>
          </a:p>
        </p:txBody>
      </p:sp>
      <p:sp>
        <p:nvSpPr>
          <p:cNvPr id="6" name="Rectangle 7">
            <a:extLst>
              <a:ext uri="{FF2B5EF4-FFF2-40B4-BE49-F238E27FC236}">
                <a16:creationId xmlns:a16="http://schemas.microsoft.com/office/drawing/2014/main" id="{EC09E7F2-265F-C1BE-83CF-C27DCF7195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59B49-45BE-104D-21A1-74D8E7DA09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F26EE19-D198-1E08-3CD0-E08FC2A418B5}"/>
              </a:ext>
            </a:extLst>
          </p:cNvPr>
          <p:cNvSpPr>
            <a:spLocks noGrp="1" noChangeArrowheads="1"/>
          </p:cNvSpPr>
          <p:nvPr>
            <p:ph type="body" idx="1"/>
          </p:nvPr>
        </p:nvSpPr>
        <p:spPr>
          <a:xfrm>
            <a:off x="152400" y="4114800"/>
            <a:ext cx="6553200" cy="4876800"/>
          </a:xfrm>
        </p:spPr>
        <p:txBody>
          <a:bodyPr/>
          <a:lstStyle/>
          <a:p>
            <a:r>
              <a:rPr lang="en-US" altLang="en-US" dirty="0"/>
              <a:t>https://genesis123.co/</a:t>
            </a:r>
          </a:p>
        </p:txBody>
      </p:sp>
      <p:cxnSp>
        <p:nvCxnSpPr>
          <p:cNvPr id="3" name="Straight Connector 2">
            <a:extLst>
              <a:ext uri="{FF2B5EF4-FFF2-40B4-BE49-F238E27FC236}">
                <a16:creationId xmlns:a16="http://schemas.microsoft.com/office/drawing/2014/main" id="{A42A9F21-EFFE-5673-36D5-A18A174682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474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xml"/><Relationship Id="rId1" Type="http://schemas.openxmlformats.org/officeDocument/2006/relationships/video" Target="https://www.youtube.com/embed/wt091XiILmw?feature=oembed" TargetMode="External"/><Relationship Id="rId4" Type="http://schemas.openxmlformats.org/officeDocument/2006/relationships/image" Target="../media/image23.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dirty="0">
                <a:solidFill>
                  <a:srgbClr val="FFFF66"/>
                </a:solidFill>
              </a:rPr>
              <a:t> 2024 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FF64CCA0-AB2B-5D76-87D2-7BA9B24546ED}"/>
              </a:ext>
            </a:extLst>
          </p:cNvPr>
          <p:cNvSpPr>
            <a:spLocks noGrp="1"/>
          </p:cNvSpPr>
          <p:nvPr>
            <p:ph type="subTitle" idx="1"/>
          </p:nvPr>
        </p:nvSpPr>
        <p:spPr>
          <a:xfrm>
            <a:off x="304800" y="285750"/>
            <a:ext cx="8458199" cy="4495800"/>
          </a:xfrm>
        </p:spPr>
        <p:txBody>
          <a:bodyPr/>
          <a:lstStyle/>
          <a:p>
            <a:pPr algn="l"/>
            <a:r>
              <a:rPr lang="en-US" sz="4000" dirty="0"/>
              <a:t>Sun    moon     earth for solar eclipse</a:t>
            </a:r>
          </a:p>
          <a:p>
            <a:pPr algn="l"/>
            <a:endParaRPr lang="en-US" sz="1800" dirty="0"/>
          </a:p>
          <a:p>
            <a:pPr algn="l"/>
            <a:endParaRPr lang="en-US" sz="4000" dirty="0"/>
          </a:p>
          <a:p>
            <a:pPr algn="l"/>
            <a:endParaRPr lang="en-US" sz="4000" dirty="0"/>
          </a:p>
        </p:txBody>
      </p:sp>
      <p:cxnSp>
        <p:nvCxnSpPr>
          <p:cNvPr id="4" name="Straight Arrow Connector 3">
            <a:extLst>
              <a:ext uri="{FF2B5EF4-FFF2-40B4-BE49-F238E27FC236}">
                <a16:creationId xmlns:a16="http://schemas.microsoft.com/office/drawing/2014/main" id="{05D58F3A-1C72-73CE-7273-AFB84C40BA0C}"/>
              </a:ext>
            </a:extLst>
          </p:cNvPr>
          <p:cNvCxnSpPr/>
          <p:nvPr/>
        </p:nvCxnSpPr>
        <p:spPr bwMode="auto">
          <a:xfrm>
            <a:off x="3276600" y="666750"/>
            <a:ext cx="304800" cy="0"/>
          </a:xfrm>
          <a:prstGeom prst="straightConnector1">
            <a:avLst/>
          </a:prstGeom>
          <a:solidFill>
            <a:schemeClr val="accent1"/>
          </a:solidFill>
          <a:ln w="44450"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Arrow Connector 4">
            <a:extLst>
              <a:ext uri="{FF2B5EF4-FFF2-40B4-BE49-F238E27FC236}">
                <a16:creationId xmlns:a16="http://schemas.microsoft.com/office/drawing/2014/main" id="{E180CFFF-9A26-4494-16FF-2A0E5C036AC0}"/>
              </a:ext>
            </a:extLst>
          </p:cNvPr>
          <p:cNvCxnSpPr/>
          <p:nvPr/>
        </p:nvCxnSpPr>
        <p:spPr bwMode="auto">
          <a:xfrm>
            <a:off x="1371600" y="666750"/>
            <a:ext cx="304800" cy="0"/>
          </a:xfrm>
          <a:prstGeom prst="straightConnector1">
            <a:avLst/>
          </a:prstGeom>
          <a:solidFill>
            <a:schemeClr val="accent1"/>
          </a:solidFill>
          <a:ln w="44450"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63322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and GPS is being jammed as far south as Tel Aviv because Hezbollah has many (tens or hundreds of) thousands of precision GPS guided missiles that can hit most everywhere here.</a:t>
            </a:r>
          </a:p>
        </p:txBody>
      </p:sp>
    </p:spTree>
    <p:extLst>
      <p:ext uri="{BB962C8B-B14F-4D97-AF65-F5344CB8AC3E}">
        <p14:creationId xmlns:p14="http://schemas.microsoft.com/office/powerpoint/2010/main" val="10921228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Last week I was driving in northern Israel and my GPS kept saying I was in Beirut. Yesterday, amid rocket fire from Gaza (still) and Lebanon (dozens a day), big news here was the GPS jamming created huge traffic problems. </a:t>
            </a:r>
          </a:p>
        </p:txBody>
      </p:sp>
    </p:spTree>
    <p:extLst>
      <p:ext uri="{BB962C8B-B14F-4D97-AF65-F5344CB8AC3E}">
        <p14:creationId xmlns:p14="http://schemas.microsoft.com/office/powerpoint/2010/main" val="26091946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baseline="30000" dirty="0"/>
              <a:t>Yn 17.22-23</a:t>
            </a:r>
            <a:r>
              <a:rPr lang="en-US" sz="4000" dirty="0"/>
              <a:t> The glory which you have given to me, I have given to them; so that they may be one, just as we are one — I united with them and you with me, so that they may be completely one, and the world thus realize that you sent me, and that you have loved them just as you have loved me.</a:t>
            </a:r>
          </a:p>
        </p:txBody>
      </p:sp>
    </p:spTree>
    <p:extLst>
      <p:ext uri="{BB962C8B-B14F-4D97-AF65-F5344CB8AC3E}">
        <p14:creationId xmlns:p14="http://schemas.microsoft.com/office/powerpoint/2010/main" val="32611003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2 Cor 4.6  </a:t>
            </a:r>
            <a:r>
              <a:rPr lang="en-US" sz="4000" dirty="0"/>
              <a:t>For it is the God who once said, “Let light shine out of darkness,” who has made his light shine in our hearts, the light of the knowledge of God’s glory shining in the face of the Messiah Yeshua.</a:t>
            </a:r>
            <a:endParaRPr lang="en-US" sz="6600" dirty="0"/>
          </a:p>
        </p:txBody>
      </p:sp>
    </p:spTree>
    <p:extLst>
      <p:ext uri="{BB962C8B-B14F-4D97-AF65-F5344CB8AC3E}">
        <p14:creationId xmlns:p14="http://schemas.microsoft.com/office/powerpoint/2010/main" val="25618753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2 Cor 3.18 </a:t>
            </a:r>
            <a:r>
              <a:rPr lang="en-US" sz="4000" dirty="0"/>
              <a:t>All of us, with faces unveiled, see as in a mirror the glory of the Lord; and we are being changed into his very image, from one degree of glory to the next, by </a:t>
            </a:r>
            <a:r>
              <a:rPr lang="en-US" sz="4000" cap="small" dirty="0"/>
              <a:t>Adoni</a:t>
            </a:r>
            <a:r>
              <a:rPr lang="en-US" sz="4000" dirty="0"/>
              <a:t> the Spirit.</a:t>
            </a:r>
            <a:endParaRPr lang="en-US" sz="6600" dirty="0"/>
          </a:p>
        </p:txBody>
      </p:sp>
    </p:spTree>
    <p:extLst>
      <p:ext uri="{BB962C8B-B14F-4D97-AF65-F5344CB8AC3E}">
        <p14:creationId xmlns:p14="http://schemas.microsoft.com/office/powerpoint/2010/main" val="12058964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8273483"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An eclipse from above, in the ISS</a:t>
            </a:r>
          </a:p>
        </p:txBody>
      </p:sp>
      <p:pic>
        <p:nvPicPr>
          <p:cNvPr id="3" name="Picture 2">
            <a:extLst>
              <a:ext uri="{FF2B5EF4-FFF2-40B4-BE49-F238E27FC236}">
                <a16:creationId xmlns:a16="http://schemas.microsoft.com/office/drawing/2014/main" id="{5CD14CB4-FC16-4E52-CFC3-F73D57AE7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899342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8273483"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An eclipse from above, in the ISS</a:t>
            </a:r>
          </a:p>
        </p:txBody>
      </p:sp>
      <p:pic>
        <p:nvPicPr>
          <p:cNvPr id="3" name="Picture 2">
            <a:extLst>
              <a:ext uri="{FF2B5EF4-FFF2-40B4-BE49-F238E27FC236}">
                <a16:creationId xmlns:a16="http://schemas.microsoft.com/office/drawing/2014/main" id="{87F10412-C41D-2810-9504-27DB78E312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B2017BAA-A78D-F83C-2199-2BD03B513103}"/>
              </a:ext>
            </a:extLst>
          </p:cNvPr>
          <p:cNvSpPr txBox="1"/>
          <p:nvPr/>
        </p:nvSpPr>
        <p:spPr>
          <a:xfrm>
            <a:off x="342901" y="133350"/>
            <a:ext cx="8686799" cy="2616101"/>
          </a:xfrm>
          <a:prstGeom prst="rect">
            <a:avLst/>
          </a:prstGeom>
          <a:noFill/>
        </p:spPr>
        <p:txBody>
          <a:bodyPr wrap="square" rtlCol="0">
            <a:spAutoFit/>
          </a:bodyPr>
          <a:lstStyle/>
          <a:p>
            <a:pPr algn="l"/>
            <a:r>
              <a:rPr lang="en-US" u="sng" dirty="0">
                <a:effectLst>
                  <a:outerShdw blurRad="38100" dist="38100" dir="2700000" algn="tl">
                    <a:srgbClr val="000000">
                      <a:alpha val="43137"/>
                    </a:srgbClr>
                  </a:outerShdw>
                </a:effectLst>
              </a:rPr>
              <a:t>A Passover Mensch </a:t>
            </a:r>
            <a:r>
              <a:rPr lang="he-IL" sz="4400" b="1" u="sng" dirty="0">
                <a:effectLst>
                  <a:outerShdw blurRad="38100" dist="38100" dir="2700000" algn="tl">
                    <a:srgbClr val="000000">
                      <a:alpha val="43137"/>
                    </a:srgbClr>
                  </a:outerShdw>
                </a:effectLst>
                <a:latin typeface="David" panose="020E0502060401010101" pitchFamily="34" charset="-79"/>
                <a:cs typeface="David" panose="020E0502060401010101" pitchFamily="34" charset="-79"/>
              </a:rPr>
              <a:t>מענטש</a:t>
            </a:r>
            <a:endParaRPr lang="en-US" sz="4400" b="1" u="sng" dirty="0">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a:p>
            <a:pPr marL="404813" indent="-404813" algn="l">
              <a:buFont typeface="+mj-lt"/>
              <a:buAutoNum type="arabicPeriod"/>
            </a:pPr>
            <a:r>
              <a:rPr lang="en-US" dirty="0">
                <a:effectLst>
                  <a:outerShdw blurRad="38100" dist="38100" dir="2700000" algn="tl">
                    <a:srgbClr val="000000">
                      <a:alpha val="43137"/>
                    </a:srgbClr>
                  </a:outerShdw>
                </a:effectLst>
              </a:rPr>
              <a:t>Passover Parallel Exodus</a:t>
            </a:r>
          </a:p>
          <a:p>
            <a:pPr marL="404813" indent="-404813" algn="l">
              <a:buFont typeface="+mj-lt"/>
              <a:buAutoNum type="arabicPeriod"/>
            </a:pPr>
            <a:r>
              <a:rPr lang="en-US" dirty="0">
                <a:effectLst>
                  <a:outerShdw blurRad="38100" dist="38100" dir="2700000" algn="tl">
                    <a:srgbClr val="000000">
                      <a:alpha val="43137"/>
                    </a:srgbClr>
                  </a:outerShdw>
                </a:effectLst>
              </a:rPr>
              <a:t>Passover Personal SW history</a:t>
            </a:r>
          </a:p>
          <a:p>
            <a:pPr marL="404813" indent="-404813" algn="l">
              <a:buFont typeface="+mj-lt"/>
              <a:buAutoNum type="arabicPeriod"/>
            </a:pPr>
            <a:r>
              <a:rPr lang="en-US" dirty="0">
                <a:effectLst>
                  <a:outerShdw blurRad="38100" dist="38100" dir="2700000" algn="tl">
                    <a:srgbClr val="000000">
                      <a:alpha val="43137"/>
                    </a:srgbClr>
                  </a:outerShdw>
                </a:effectLst>
              </a:rPr>
              <a:t>Passover Maturity</a:t>
            </a:r>
          </a:p>
        </p:txBody>
      </p:sp>
    </p:spTree>
    <p:extLst>
      <p:ext uri="{BB962C8B-B14F-4D97-AF65-F5344CB8AC3E}">
        <p14:creationId xmlns:p14="http://schemas.microsoft.com/office/powerpoint/2010/main" val="1466867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457200" indent="-457200">
              <a:buFont typeface="+mj-lt"/>
              <a:buAutoNum type="arabicPeriod"/>
            </a:pPr>
            <a:r>
              <a:rPr lang="en-US" sz="4000" dirty="0"/>
              <a:t>Do you KNOW Yeshua and drinking the water of LIFE?</a:t>
            </a:r>
          </a:p>
          <a:p>
            <a:pPr marL="457200" indent="-457200">
              <a:buFont typeface="+mj-lt"/>
              <a:buAutoNum type="arabicPeriod"/>
            </a:pPr>
            <a:r>
              <a:rPr lang="en-US" sz="4000" dirty="0"/>
              <a:t>Are you hearing daily from His Word?</a:t>
            </a:r>
          </a:p>
          <a:p>
            <a:pPr marL="457200" indent="-457200">
              <a:buFont typeface="+mj-lt"/>
              <a:buAutoNum type="arabicPeriod"/>
            </a:pPr>
            <a:r>
              <a:rPr lang="en-US" sz="4000" dirty="0"/>
              <a:t>How are you applying what you heard?</a:t>
            </a:r>
          </a:p>
          <a:p>
            <a:pPr marL="457200" indent="-457200">
              <a:buFont typeface="+mj-lt"/>
              <a:buAutoNum type="arabicPeriod"/>
            </a:pPr>
            <a:r>
              <a:rPr lang="en-US" sz="4000" dirty="0"/>
              <a:t>Are you offering that water of life to anyone?</a:t>
            </a:r>
          </a:p>
        </p:txBody>
      </p:sp>
    </p:spTree>
    <p:extLst>
      <p:ext uri="{BB962C8B-B14F-4D97-AF65-F5344CB8AC3E}">
        <p14:creationId xmlns:p14="http://schemas.microsoft.com/office/powerpoint/2010/main" val="1088132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FF64CCA0-AB2B-5D76-87D2-7BA9B24546ED}"/>
              </a:ext>
            </a:extLst>
          </p:cNvPr>
          <p:cNvSpPr>
            <a:spLocks noGrp="1"/>
          </p:cNvSpPr>
          <p:nvPr>
            <p:ph type="subTitle" idx="1"/>
          </p:nvPr>
        </p:nvSpPr>
        <p:spPr>
          <a:xfrm>
            <a:off x="304800" y="285750"/>
            <a:ext cx="8458199" cy="4495800"/>
          </a:xfrm>
        </p:spPr>
        <p:txBody>
          <a:bodyPr/>
          <a:lstStyle/>
          <a:p>
            <a:pPr algn="l"/>
            <a:r>
              <a:rPr lang="en-US" sz="4000" dirty="0"/>
              <a:t>Sun    moon     earth for solar eclipse</a:t>
            </a:r>
          </a:p>
          <a:p>
            <a:pPr algn="l"/>
            <a:endParaRPr lang="en-US" sz="1800" dirty="0"/>
          </a:p>
          <a:p>
            <a:pPr algn="l"/>
            <a:r>
              <a:rPr lang="en-US" sz="4000" dirty="0"/>
              <a:t>15 days later…</a:t>
            </a:r>
          </a:p>
          <a:p>
            <a:pPr algn="l"/>
            <a:endParaRPr lang="en-US" sz="1800" dirty="0"/>
          </a:p>
          <a:p>
            <a:pPr algn="l"/>
            <a:r>
              <a:rPr lang="en-US" sz="4000" dirty="0"/>
              <a:t>Sun    earth     moon for lunar eclipse, Passover full moon</a:t>
            </a:r>
          </a:p>
          <a:p>
            <a:pPr algn="l"/>
            <a:endParaRPr lang="en-US" sz="4000" dirty="0"/>
          </a:p>
          <a:p>
            <a:pPr algn="l"/>
            <a:endParaRPr lang="en-US" sz="4000" dirty="0"/>
          </a:p>
        </p:txBody>
      </p:sp>
      <p:cxnSp>
        <p:nvCxnSpPr>
          <p:cNvPr id="3" name="Straight Arrow Connector 2">
            <a:extLst>
              <a:ext uri="{FF2B5EF4-FFF2-40B4-BE49-F238E27FC236}">
                <a16:creationId xmlns:a16="http://schemas.microsoft.com/office/drawing/2014/main" id="{2CE7BD84-6FEA-F83A-A88D-1DD3792E3104}"/>
              </a:ext>
            </a:extLst>
          </p:cNvPr>
          <p:cNvCxnSpPr/>
          <p:nvPr/>
        </p:nvCxnSpPr>
        <p:spPr bwMode="auto">
          <a:xfrm>
            <a:off x="1371600" y="3409950"/>
            <a:ext cx="304800" cy="0"/>
          </a:xfrm>
          <a:prstGeom prst="straightConnector1">
            <a:avLst/>
          </a:prstGeom>
          <a:solidFill>
            <a:schemeClr val="accent1"/>
          </a:solidFill>
          <a:ln w="44450"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Straight Arrow Connector 3">
            <a:extLst>
              <a:ext uri="{FF2B5EF4-FFF2-40B4-BE49-F238E27FC236}">
                <a16:creationId xmlns:a16="http://schemas.microsoft.com/office/drawing/2014/main" id="{05D58F3A-1C72-73CE-7273-AFB84C40BA0C}"/>
              </a:ext>
            </a:extLst>
          </p:cNvPr>
          <p:cNvCxnSpPr/>
          <p:nvPr/>
        </p:nvCxnSpPr>
        <p:spPr bwMode="auto">
          <a:xfrm>
            <a:off x="3276600" y="666750"/>
            <a:ext cx="304800" cy="0"/>
          </a:xfrm>
          <a:prstGeom prst="straightConnector1">
            <a:avLst/>
          </a:prstGeom>
          <a:solidFill>
            <a:schemeClr val="accent1"/>
          </a:solidFill>
          <a:ln w="44450"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Arrow Connector 4">
            <a:extLst>
              <a:ext uri="{FF2B5EF4-FFF2-40B4-BE49-F238E27FC236}">
                <a16:creationId xmlns:a16="http://schemas.microsoft.com/office/drawing/2014/main" id="{E180CFFF-9A26-4494-16FF-2A0E5C036AC0}"/>
              </a:ext>
            </a:extLst>
          </p:cNvPr>
          <p:cNvCxnSpPr/>
          <p:nvPr/>
        </p:nvCxnSpPr>
        <p:spPr bwMode="auto">
          <a:xfrm>
            <a:off x="1371600" y="666750"/>
            <a:ext cx="304800" cy="0"/>
          </a:xfrm>
          <a:prstGeom prst="straightConnector1">
            <a:avLst/>
          </a:prstGeom>
          <a:solidFill>
            <a:schemeClr val="accent1"/>
          </a:solidFill>
          <a:ln w="44450"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a:extLst>
              <a:ext uri="{FF2B5EF4-FFF2-40B4-BE49-F238E27FC236}">
                <a16:creationId xmlns:a16="http://schemas.microsoft.com/office/drawing/2014/main" id="{F486A295-EBC5-1269-5442-89F726F72E3C}"/>
              </a:ext>
            </a:extLst>
          </p:cNvPr>
          <p:cNvCxnSpPr/>
          <p:nvPr/>
        </p:nvCxnSpPr>
        <p:spPr bwMode="auto">
          <a:xfrm>
            <a:off x="3276600" y="3409950"/>
            <a:ext cx="304800" cy="0"/>
          </a:xfrm>
          <a:prstGeom prst="straightConnector1">
            <a:avLst/>
          </a:prstGeom>
          <a:solidFill>
            <a:schemeClr val="accent1"/>
          </a:solidFill>
          <a:ln w="44450"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14600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FF64CCA0-AB2B-5D76-87D2-7BA9B24546ED}"/>
              </a:ext>
            </a:extLst>
          </p:cNvPr>
          <p:cNvSpPr>
            <a:spLocks noGrp="1"/>
          </p:cNvSpPr>
          <p:nvPr>
            <p:ph type="subTitle" idx="1"/>
          </p:nvPr>
        </p:nvSpPr>
        <p:spPr>
          <a:xfrm>
            <a:off x="304800" y="285750"/>
            <a:ext cx="8458199" cy="4495800"/>
          </a:xfrm>
        </p:spPr>
        <p:txBody>
          <a:bodyPr/>
          <a:lstStyle/>
          <a:p>
            <a:pPr algn="l"/>
            <a:r>
              <a:rPr lang="en-US" sz="4000" dirty="0"/>
              <a:t>  </a:t>
            </a:r>
          </a:p>
        </p:txBody>
      </p:sp>
      <p:sp>
        <p:nvSpPr>
          <p:cNvPr id="3" name="TextBox 2">
            <a:extLst>
              <a:ext uri="{FF2B5EF4-FFF2-40B4-BE49-F238E27FC236}">
                <a16:creationId xmlns:a16="http://schemas.microsoft.com/office/drawing/2014/main" id="{9A4CD3BD-1307-A59F-5344-05F8748DC186}"/>
              </a:ext>
            </a:extLst>
          </p:cNvPr>
          <p:cNvSpPr txBox="1"/>
          <p:nvPr/>
        </p:nvSpPr>
        <p:spPr>
          <a:xfrm rot="16200000">
            <a:off x="-1573542" y="1910028"/>
            <a:ext cx="4775324" cy="1323439"/>
          </a:xfrm>
          <a:prstGeom prst="rect">
            <a:avLst/>
          </a:prstGeom>
          <a:noFill/>
        </p:spPr>
        <p:txBody>
          <a:bodyPr wrap="square" rtlCol="0">
            <a:spAutoFit/>
          </a:bodyPr>
          <a:lstStyle/>
          <a:p>
            <a:r>
              <a:rPr lang="en-US" dirty="0"/>
              <a:t>Passover 15 Nisan full moon</a:t>
            </a:r>
          </a:p>
        </p:txBody>
      </p:sp>
      <p:pic>
        <p:nvPicPr>
          <p:cNvPr id="8194" name="Picture 2" descr="Labeled Map Of The Moon">
            <a:extLst>
              <a:ext uri="{FF2B5EF4-FFF2-40B4-BE49-F238E27FC236}">
                <a16:creationId xmlns:a16="http://schemas.microsoft.com/office/drawing/2014/main" id="{CB484480-5A3A-BF6C-55D1-A8F988FE2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510" y="184087"/>
            <a:ext cx="7419440" cy="4775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EB7B80E-B57C-B198-6960-F86B7D71B72D}"/>
              </a:ext>
            </a:extLst>
          </p:cNvPr>
          <p:cNvSpPr txBox="1"/>
          <p:nvPr/>
        </p:nvSpPr>
        <p:spPr>
          <a:xfrm>
            <a:off x="914400" y="8007"/>
            <a:ext cx="7864845" cy="707886"/>
          </a:xfrm>
          <a:prstGeom prst="rect">
            <a:avLst/>
          </a:prstGeom>
          <a:noFill/>
        </p:spPr>
        <p:txBody>
          <a:bodyPr wrap="none" rtlCol="0">
            <a:spAutoFit/>
          </a:bodyPr>
          <a:lstStyle/>
          <a:p>
            <a:pPr algn="l"/>
            <a:r>
              <a:rPr lang="en-US" dirty="0"/>
              <a:t>Sun   earth   moon for Passover</a:t>
            </a:r>
          </a:p>
        </p:txBody>
      </p:sp>
      <p:cxnSp>
        <p:nvCxnSpPr>
          <p:cNvPr id="5" name="Straight Arrow Connector 4">
            <a:extLst>
              <a:ext uri="{FF2B5EF4-FFF2-40B4-BE49-F238E27FC236}">
                <a16:creationId xmlns:a16="http://schemas.microsoft.com/office/drawing/2014/main" id="{00FD583D-1D94-4FFA-4143-85452437CB9D}"/>
              </a:ext>
            </a:extLst>
          </p:cNvPr>
          <p:cNvCxnSpPr/>
          <p:nvPr/>
        </p:nvCxnSpPr>
        <p:spPr bwMode="auto">
          <a:xfrm>
            <a:off x="1981200" y="438150"/>
            <a:ext cx="304800" cy="0"/>
          </a:xfrm>
          <a:prstGeom prst="straightConnector1">
            <a:avLst/>
          </a:prstGeom>
          <a:solidFill>
            <a:schemeClr val="accent1"/>
          </a:solidFill>
          <a:ln w="44450"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a:extLst>
              <a:ext uri="{FF2B5EF4-FFF2-40B4-BE49-F238E27FC236}">
                <a16:creationId xmlns:a16="http://schemas.microsoft.com/office/drawing/2014/main" id="{43D102E1-8998-66F5-4A0B-E29F22D5AFDF}"/>
              </a:ext>
            </a:extLst>
          </p:cNvPr>
          <p:cNvCxnSpPr/>
          <p:nvPr/>
        </p:nvCxnSpPr>
        <p:spPr bwMode="auto">
          <a:xfrm>
            <a:off x="3657600" y="438150"/>
            <a:ext cx="304800" cy="0"/>
          </a:xfrm>
          <a:prstGeom prst="straightConnector1">
            <a:avLst/>
          </a:prstGeom>
          <a:solidFill>
            <a:schemeClr val="accent1"/>
          </a:solidFill>
          <a:ln w="44450"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a:extLst>
              <a:ext uri="{FF2B5EF4-FFF2-40B4-BE49-F238E27FC236}">
                <a16:creationId xmlns:a16="http://schemas.microsoft.com/office/drawing/2014/main" id="{AA2245BC-ACA1-E4B2-5E71-DD4F289986AF}"/>
              </a:ext>
            </a:extLst>
          </p:cNvPr>
          <p:cNvCxnSpPr/>
          <p:nvPr/>
        </p:nvCxnSpPr>
        <p:spPr bwMode="auto">
          <a:xfrm>
            <a:off x="1400710" y="2571750"/>
            <a:ext cx="304800" cy="0"/>
          </a:xfrm>
          <a:prstGeom prst="straightConnector1">
            <a:avLst/>
          </a:prstGeom>
          <a:solidFill>
            <a:schemeClr val="accent1"/>
          </a:solidFill>
          <a:ln w="44450"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58377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FF64CCA0-AB2B-5D76-87D2-7BA9B24546ED}"/>
              </a:ext>
            </a:extLst>
          </p:cNvPr>
          <p:cNvSpPr>
            <a:spLocks noGrp="1"/>
          </p:cNvSpPr>
          <p:nvPr>
            <p:ph type="subTitle" idx="1"/>
          </p:nvPr>
        </p:nvSpPr>
        <p:spPr>
          <a:xfrm>
            <a:off x="304800" y="285750"/>
            <a:ext cx="8458199" cy="4495800"/>
          </a:xfrm>
        </p:spPr>
        <p:txBody>
          <a:bodyPr>
            <a:normAutofit fontScale="92500" lnSpcReduction="10000"/>
          </a:bodyPr>
          <a:lstStyle/>
          <a:p>
            <a:pPr algn="l"/>
            <a:r>
              <a:rPr lang="en-US" sz="4000" baseline="30000" dirty="0" err="1"/>
              <a:t>Shmot</a:t>
            </a:r>
            <a:r>
              <a:rPr lang="en-US" sz="4000" baseline="30000" dirty="0"/>
              <a:t>/ Ex 12.3,6</a:t>
            </a:r>
            <a:r>
              <a:rPr lang="en-US" sz="4000" dirty="0"/>
              <a:t> ‘On the tenth day of this month, each man is to take a lamb or kid for his family, one per household…You are to keep it until the fourteenth day of the month, and then the entire assembly of the community of Isra’el will slaughter it at dusk.  [15</a:t>
            </a:r>
            <a:r>
              <a:rPr lang="en-US" sz="4000" baseline="30000" dirty="0"/>
              <a:t>th</a:t>
            </a:r>
            <a:r>
              <a:rPr lang="en-US" sz="4000" dirty="0"/>
              <a:t> day, April 22]</a:t>
            </a:r>
          </a:p>
        </p:txBody>
      </p:sp>
    </p:spTree>
    <p:extLst>
      <p:ext uri="{BB962C8B-B14F-4D97-AF65-F5344CB8AC3E}">
        <p14:creationId xmlns:p14="http://schemas.microsoft.com/office/powerpoint/2010/main" val="1866389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err="1"/>
              <a:t>Shmot</a:t>
            </a:r>
            <a:r>
              <a:rPr lang="en-US" sz="4000" baseline="30000" dirty="0"/>
              <a:t>/Ex  12.11</a:t>
            </a:r>
            <a:r>
              <a:rPr lang="en-US" sz="4000" dirty="0"/>
              <a:t> “‘Here is how you are to eat it: </a:t>
            </a:r>
            <a:r>
              <a:rPr lang="en-US" sz="4000" dirty="0">
                <a:solidFill>
                  <a:srgbClr val="FFFF00"/>
                </a:solidFill>
              </a:rPr>
              <a:t>with your belt fastened, your shoes on your feet and your staff in your hand</a:t>
            </a:r>
            <a:r>
              <a:rPr lang="en-US" sz="4000" dirty="0"/>
              <a:t>.</a:t>
            </a:r>
          </a:p>
        </p:txBody>
      </p:sp>
    </p:spTree>
    <p:extLst>
      <p:ext uri="{BB962C8B-B14F-4D97-AF65-F5344CB8AC3E}">
        <p14:creationId xmlns:p14="http://schemas.microsoft.com/office/powerpoint/2010/main" val="3296260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8273483"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An eclipse from above, in the ISS</a:t>
            </a:r>
          </a:p>
        </p:txBody>
      </p:sp>
      <p:pic>
        <p:nvPicPr>
          <p:cNvPr id="3" name="Picture 2">
            <a:extLst>
              <a:ext uri="{FF2B5EF4-FFF2-40B4-BE49-F238E27FC236}">
                <a16:creationId xmlns:a16="http://schemas.microsoft.com/office/drawing/2014/main" id="{5CD14CB4-FC16-4E52-CFC3-F73D57AE7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426448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8273483"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An eclipse from above, in the ISS</a:t>
            </a:r>
          </a:p>
        </p:txBody>
      </p:sp>
      <p:pic>
        <p:nvPicPr>
          <p:cNvPr id="3" name="Picture 2">
            <a:extLst>
              <a:ext uri="{FF2B5EF4-FFF2-40B4-BE49-F238E27FC236}">
                <a16:creationId xmlns:a16="http://schemas.microsoft.com/office/drawing/2014/main" id="{87F10412-C41D-2810-9504-27DB78E312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B2017BAA-A78D-F83C-2199-2BD03B513103}"/>
              </a:ext>
            </a:extLst>
          </p:cNvPr>
          <p:cNvSpPr txBox="1"/>
          <p:nvPr/>
        </p:nvSpPr>
        <p:spPr>
          <a:xfrm>
            <a:off x="228599" y="111213"/>
            <a:ext cx="8686799" cy="2616101"/>
          </a:xfrm>
          <a:prstGeom prst="rect">
            <a:avLst/>
          </a:prstGeom>
          <a:noFill/>
        </p:spPr>
        <p:txBody>
          <a:bodyPr wrap="square" rtlCol="0">
            <a:spAutoFit/>
          </a:bodyPr>
          <a:lstStyle/>
          <a:p>
            <a:pPr algn="l"/>
            <a:r>
              <a:rPr lang="en-US" u="sng" dirty="0">
                <a:effectLst>
                  <a:outerShdw blurRad="38100" dist="38100" dir="2700000" algn="tl">
                    <a:srgbClr val="000000">
                      <a:alpha val="43137"/>
                    </a:srgbClr>
                  </a:outerShdw>
                </a:effectLst>
              </a:rPr>
              <a:t>A Passover Mensch </a:t>
            </a:r>
            <a:r>
              <a:rPr lang="he-IL" sz="4400" b="1" u="sng" dirty="0">
                <a:effectLst>
                  <a:outerShdw blurRad="38100" dist="38100" dir="2700000" algn="tl">
                    <a:srgbClr val="000000">
                      <a:alpha val="43137"/>
                    </a:srgbClr>
                  </a:outerShdw>
                </a:effectLst>
                <a:latin typeface="David" panose="020E0502060401010101" pitchFamily="34" charset="-79"/>
                <a:cs typeface="David" panose="020E0502060401010101" pitchFamily="34" charset="-79"/>
              </a:rPr>
              <a:t>מענטש</a:t>
            </a:r>
            <a:endParaRPr lang="en-US" sz="4400" b="1" u="sng" dirty="0">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a:p>
            <a:pPr marL="404813" indent="-404813" algn="l">
              <a:buFont typeface="+mj-lt"/>
              <a:buAutoNum type="arabicPeriod"/>
            </a:pPr>
            <a:r>
              <a:rPr lang="en-US" u="sng" dirty="0">
                <a:solidFill>
                  <a:srgbClr val="FFFF00"/>
                </a:solidFill>
                <a:effectLst>
                  <a:outerShdw blurRad="38100" dist="38100" dir="2700000" algn="tl">
                    <a:srgbClr val="000000">
                      <a:alpha val="43137"/>
                    </a:srgbClr>
                  </a:outerShdw>
                </a:effectLst>
              </a:rPr>
              <a:t>Passover Parallel Exodus</a:t>
            </a:r>
          </a:p>
          <a:p>
            <a:pPr marL="404813" indent="-404813" algn="l">
              <a:buFont typeface="+mj-lt"/>
              <a:buAutoNum type="arabicPeriod"/>
            </a:pPr>
            <a:r>
              <a:rPr lang="en-US" dirty="0">
                <a:effectLst>
                  <a:outerShdw blurRad="38100" dist="38100" dir="2700000" algn="tl">
                    <a:srgbClr val="000000">
                      <a:alpha val="43137"/>
                    </a:srgbClr>
                  </a:outerShdw>
                </a:effectLst>
              </a:rPr>
              <a:t>Passover Personal SW history</a:t>
            </a:r>
          </a:p>
          <a:p>
            <a:pPr marL="404813" indent="-404813" algn="l">
              <a:buFont typeface="+mj-lt"/>
              <a:buAutoNum type="arabicPeriod"/>
            </a:pPr>
            <a:r>
              <a:rPr lang="en-US" dirty="0">
                <a:effectLst>
                  <a:outerShdw blurRad="38100" dist="38100" dir="2700000" algn="tl">
                    <a:srgbClr val="000000">
                      <a:alpha val="43137"/>
                    </a:srgbClr>
                  </a:outerShdw>
                </a:effectLst>
              </a:rPr>
              <a:t>Passover Maturity</a:t>
            </a:r>
          </a:p>
        </p:txBody>
      </p:sp>
    </p:spTree>
    <p:extLst>
      <p:ext uri="{BB962C8B-B14F-4D97-AF65-F5344CB8AC3E}">
        <p14:creationId xmlns:p14="http://schemas.microsoft.com/office/powerpoint/2010/main" val="904131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FF64CCA0-AB2B-5D76-87D2-7BA9B24546ED}"/>
              </a:ext>
            </a:extLst>
          </p:cNvPr>
          <p:cNvSpPr>
            <a:spLocks noGrp="1"/>
          </p:cNvSpPr>
          <p:nvPr>
            <p:ph type="subTitle" idx="1"/>
          </p:nvPr>
        </p:nvSpPr>
        <p:spPr>
          <a:xfrm>
            <a:off x="304800" y="285750"/>
            <a:ext cx="8458199" cy="4495800"/>
          </a:xfrm>
        </p:spPr>
        <p:txBody>
          <a:bodyPr/>
          <a:lstStyle/>
          <a:p>
            <a:pPr algn="l"/>
            <a:r>
              <a:rPr lang="en-US" sz="4000" dirty="0"/>
              <a:t>Eat it ready to go!</a:t>
            </a:r>
          </a:p>
        </p:txBody>
      </p:sp>
    </p:spTree>
    <p:extLst>
      <p:ext uri="{BB962C8B-B14F-4D97-AF65-F5344CB8AC3E}">
        <p14:creationId xmlns:p14="http://schemas.microsoft.com/office/powerpoint/2010/main" val="4059254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FF64CCA0-AB2B-5D76-87D2-7BA9B24546ED}"/>
              </a:ext>
            </a:extLst>
          </p:cNvPr>
          <p:cNvSpPr>
            <a:spLocks noGrp="1"/>
          </p:cNvSpPr>
          <p:nvPr>
            <p:ph type="subTitle" idx="1"/>
          </p:nvPr>
        </p:nvSpPr>
        <p:spPr>
          <a:xfrm>
            <a:off x="304800" y="209550"/>
            <a:ext cx="8458199" cy="4572000"/>
          </a:xfrm>
        </p:spPr>
        <p:txBody>
          <a:bodyPr>
            <a:normAutofit/>
          </a:bodyPr>
          <a:lstStyle/>
          <a:p>
            <a:pPr algn="l"/>
            <a:r>
              <a:rPr lang="en-US" sz="4000" baseline="30000" dirty="0" err="1"/>
              <a:t>Shmot</a:t>
            </a:r>
            <a:r>
              <a:rPr lang="en-US" sz="4000" baseline="30000" dirty="0"/>
              <a:t>/ Ex 12.6-7  </a:t>
            </a:r>
            <a:r>
              <a:rPr lang="en-US" sz="4000" dirty="0"/>
              <a:t>“‘On the tenth day of this month, each man is to take </a:t>
            </a:r>
            <a:r>
              <a:rPr lang="en-US" sz="4000" dirty="0">
                <a:solidFill>
                  <a:srgbClr val="FFFF00"/>
                </a:solidFill>
              </a:rPr>
              <a:t>a lamb or kid for his family</a:t>
            </a:r>
            <a:r>
              <a:rPr lang="en-US" sz="4000" dirty="0"/>
              <a:t>. You are to keep it until the fourteenth day of the month, and then the entire assembly of the community of Isra’el will slaughter it at dusk.  </a:t>
            </a:r>
          </a:p>
        </p:txBody>
      </p:sp>
    </p:spTree>
    <p:extLst>
      <p:ext uri="{BB962C8B-B14F-4D97-AF65-F5344CB8AC3E}">
        <p14:creationId xmlns:p14="http://schemas.microsoft.com/office/powerpoint/2010/main" val="2962444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FF64CCA0-AB2B-5D76-87D2-7BA9B24546ED}"/>
              </a:ext>
            </a:extLst>
          </p:cNvPr>
          <p:cNvSpPr>
            <a:spLocks noGrp="1"/>
          </p:cNvSpPr>
          <p:nvPr>
            <p:ph type="subTitle" idx="1"/>
          </p:nvPr>
        </p:nvSpPr>
        <p:spPr>
          <a:xfrm>
            <a:off x="304800" y="209550"/>
            <a:ext cx="8458199" cy="4572000"/>
          </a:xfrm>
        </p:spPr>
        <p:txBody>
          <a:bodyPr>
            <a:normAutofit/>
          </a:bodyPr>
          <a:lstStyle/>
          <a:p>
            <a:pPr algn="l"/>
            <a:r>
              <a:rPr lang="en-US" sz="4000" baseline="30000" dirty="0" err="1"/>
              <a:t>Shmot</a:t>
            </a:r>
            <a:r>
              <a:rPr lang="en-US" sz="4000" baseline="30000" dirty="0"/>
              <a:t>/ Ex 12.6-7  </a:t>
            </a:r>
            <a:r>
              <a:rPr lang="en-US" sz="4000" dirty="0"/>
              <a:t>“‘They are to take some of the blood and smear it on the two sides and top of the door-frame at the entrance of the house in which they eat it. </a:t>
            </a:r>
          </a:p>
        </p:txBody>
      </p:sp>
    </p:spTree>
    <p:extLst>
      <p:ext uri="{BB962C8B-B14F-4D97-AF65-F5344CB8AC3E}">
        <p14:creationId xmlns:p14="http://schemas.microsoft.com/office/powerpoint/2010/main" val="2895530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8273483"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An eclipse from above, in the ISS</a:t>
            </a:r>
          </a:p>
        </p:txBody>
      </p:sp>
      <p:pic>
        <p:nvPicPr>
          <p:cNvPr id="5" name="Picture 4">
            <a:extLst>
              <a:ext uri="{FF2B5EF4-FFF2-40B4-BE49-F238E27FC236}">
                <a16:creationId xmlns:a16="http://schemas.microsoft.com/office/drawing/2014/main" id="{9747B8A6-C332-E410-6143-5A830CDD8D1B}"/>
              </a:ext>
            </a:extLst>
          </p:cNvPr>
          <p:cNvPicPr>
            <a:picLocks noChangeAspect="1"/>
          </p:cNvPicPr>
          <p:nvPr/>
        </p:nvPicPr>
        <p:blipFill rotWithShape="1">
          <a:blip r:embed="rId3">
            <a:extLst>
              <a:ext uri="{28A0092B-C50C-407E-A947-70E740481C1C}">
                <a14:useLocalDpi xmlns:a14="http://schemas.microsoft.com/office/drawing/2010/main" val="0"/>
              </a:ext>
            </a:extLst>
          </a:blip>
          <a:srcRect b="27778"/>
          <a:stretch/>
        </p:blipFill>
        <p:spPr>
          <a:xfrm>
            <a:off x="1595054" y="0"/>
            <a:ext cx="5953891" cy="3714750"/>
          </a:xfrm>
          <a:prstGeom prst="rect">
            <a:avLst/>
          </a:prstGeom>
        </p:spPr>
      </p:pic>
    </p:spTree>
    <p:extLst>
      <p:ext uri="{BB962C8B-B14F-4D97-AF65-F5344CB8AC3E}">
        <p14:creationId xmlns:p14="http://schemas.microsoft.com/office/powerpoint/2010/main" val="2309077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FF64CCA0-AB2B-5D76-87D2-7BA9B24546ED}"/>
              </a:ext>
            </a:extLst>
          </p:cNvPr>
          <p:cNvSpPr>
            <a:spLocks noGrp="1"/>
          </p:cNvSpPr>
          <p:nvPr>
            <p:ph type="subTitle" idx="1"/>
          </p:nvPr>
        </p:nvSpPr>
        <p:spPr>
          <a:xfrm>
            <a:off x="304800" y="285750"/>
            <a:ext cx="8458199" cy="4495800"/>
          </a:xfrm>
        </p:spPr>
        <p:txBody>
          <a:bodyPr>
            <a:normAutofit fontScale="92500" lnSpcReduction="20000"/>
          </a:bodyPr>
          <a:lstStyle/>
          <a:p>
            <a:pPr algn="l"/>
            <a:r>
              <a:rPr lang="en-US" sz="4000" baseline="30000" dirty="0" err="1"/>
              <a:t>Shmot</a:t>
            </a:r>
            <a:r>
              <a:rPr lang="en-US" sz="4000" baseline="30000" dirty="0"/>
              <a:t>/Ex  12.11-13  </a:t>
            </a:r>
            <a:r>
              <a:rPr lang="en-US" sz="4000" dirty="0"/>
              <a:t>“‘Here is how you are to eat it: with your belt fastened, your shoes on your feet and your staff in your hand; and you are to eat it hurriedly. It is </a:t>
            </a:r>
            <a:r>
              <a:rPr lang="en-US" sz="4000" cap="small" dirty="0"/>
              <a:t>Adoni</a:t>
            </a:r>
            <a:r>
              <a:rPr lang="en-US" sz="4000" dirty="0"/>
              <a:t>’s </a:t>
            </a:r>
            <a:r>
              <a:rPr lang="en-US" sz="4000" dirty="0" err="1"/>
              <a:t>Pesakh</a:t>
            </a:r>
            <a:r>
              <a:rPr lang="en-US" sz="4000" dirty="0"/>
              <a:t> [Passover].  For that night, I will pass through the land of Egypt and kill all the firstborn in the land of Egypt, </a:t>
            </a:r>
          </a:p>
        </p:txBody>
      </p:sp>
    </p:spTree>
    <p:extLst>
      <p:ext uri="{BB962C8B-B14F-4D97-AF65-F5344CB8AC3E}">
        <p14:creationId xmlns:p14="http://schemas.microsoft.com/office/powerpoint/2010/main" val="4244343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FF64CCA0-AB2B-5D76-87D2-7BA9B24546ED}"/>
              </a:ext>
            </a:extLst>
          </p:cNvPr>
          <p:cNvSpPr>
            <a:spLocks noGrp="1"/>
          </p:cNvSpPr>
          <p:nvPr>
            <p:ph type="subTitle" idx="1"/>
          </p:nvPr>
        </p:nvSpPr>
        <p:spPr>
          <a:xfrm>
            <a:off x="304800" y="285750"/>
            <a:ext cx="8458199" cy="4495800"/>
          </a:xfrm>
        </p:spPr>
        <p:txBody>
          <a:bodyPr>
            <a:normAutofit fontScale="92500" lnSpcReduction="20000"/>
          </a:bodyPr>
          <a:lstStyle/>
          <a:p>
            <a:pPr algn="l"/>
            <a:r>
              <a:rPr lang="en-US" sz="4000" baseline="30000" dirty="0" err="1"/>
              <a:t>Shmot</a:t>
            </a:r>
            <a:r>
              <a:rPr lang="en-US" sz="4000" baseline="30000" dirty="0"/>
              <a:t>/Ex  12.11-13  </a:t>
            </a:r>
            <a:r>
              <a:rPr lang="en-US" sz="4000" dirty="0"/>
              <a:t>both men and animals; and I will execute judgment against all the gods of Egypt; I am </a:t>
            </a:r>
            <a:r>
              <a:rPr lang="en-US" sz="4000" cap="small" dirty="0"/>
              <a:t>Adoni</a:t>
            </a:r>
            <a:r>
              <a:rPr lang="en-US" sz="4000" dirty="0"/>
              <a:t>. The blood will serve you as a sign marking the houses where you are; when I see the blood, I will pass over [</a:t>
            </a:r>
            <a:r>
              <a:rPr lang="he-IL" sz="4300" b="1" dirty="0">
                <a:latin typeface="David" panose="020E0502060401010101" pitchFamily="34" charset="-79"/>
                <a:cs typeface="David" panose="020E0502060401010101" pitchFamily="34" charset="-79"/>
              </a:rPr>
              <a:t>פסח</a:t>
            </a:r>
            <a:r>
              <a:rPr lang="en-US" sz="4000" dirty="0"/>
              <a:t> </a:t>
            </a:r>
            <a:r>
              <a:rPr lang="en-US" sz="4000" dirty="0" err="1"/>
              <a:t>pasakh</a:t>
            </a:r>
            <a:r>
              <a:rPr lang="en-US" sz="4000" dirty="0"/>
              <a:t>] you — when I strike the land of Egypt, the death blow will not strike you.</a:t>
            </a:r>
          </a:p>
        </p:txBody>
      </p:sp>
    </p:spTree>
    <p:extLst>
      <p:ext uri="{BB962C8B-B14F-4D97-AF65-F5344CB8AC3E}">
        <p14:creationId xmlns:p14="http://schemas.microsoft.com/office/powerpoint/2010/main" val="976114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FF64CCA0-AB2B-5D76-87D2-7BA9B24546ED}"/>
              </a:ext>
            </a:extLst>
          </p:cNvPr>
          <p:cNvSpPr>
            <a:spLocks noGrp="1"/>
          </p:cNvSpPr>
          <p:nvPr>
            <p:ph type="subTitle" idx="1"/>
          </p:nvPr>
        </p:nvSpPr>
        <p:spPr>
          <a:xfrm>
            <a:off x="304800" y="285750"/>
            <a:ext cx="8458199" cy="4495800"/>
          </a:xfrm>
        </p:spPr>
        <p:txBody>
          <a:bodyPr/>
          <a:lstStyle/>
          <a:p>
            <a:pPr algn="l"/>
            <a:r>
              <a:rPr lang="en-US" sz="4000" baseline="30000" dirty="0" err="1"/>
              <a:t>Shmot</a:t>
            </a:r>
            <a:r>
              <a:rPr lang="en-US" sz="4000" baseline="30000" dirty="0"/>
              <a:t>/Ex  12.14 </a:t>
            </a:r>
            <a:r>
              <a:rPr lang="en-US" sz="4000" dirty="0"/>
              <a:t> “‘This will be a day for you to remember and celebrate as a festival to </a:t>
            </a:r>
            <a:r>
              <a:rPr lang="en-US" sz="4000" cap="small" dirty="0"/>
              <a:t>Adoni</a:t>
            </a:r>
            <a:r>
              <a:rPr lang="en-US" sz="4000" dirty="0"/>
              <a:t>; from generation to generation you are to celebrate it by a perpetual regulation.</a:t>
            </a:r>
          </a:p>
        </p:txBody>
      </p:sp>
    </p:spTree>
    <p:extLst>
      <p:ext uri="{BB962C8B-B14F-4D97-AF65-F5344CB8AC3E}">
        <p14:creationId xmlns:p14="http://schemas.microsoft.com/office/powerpoint/2010/main" val="2572098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FF64CCA0-AB2B-5D76-87D2-7BA9B24546ED}"/>
              </a:ext>
            </a:extLst>
          </p:cNvPr>
          <p:cNvSpPr>
            <a:spLocks noGrp="1"/>
          </p:cNvSpPr>
          <p:nvPr>
            <p:ph type="subTitle" idx="1"/>
          </p:nvPr>
        </p:nvSpPr>
        <p:spPr>
          <a:xfrm>
            <a:off x="304800" y="285750"/>
            <a:ext cx="8458199" cy="4495800"/>
          </a:xfrm>
        </p:spPr>
        <p:txBody>
          <a:bodyPr/>
          <a:lstStyle/>
          <a:p>
            <a:pPr algn="l"/>
            <a:r>
              <a:rPr lang="en-US" sz="4000" dirty="0"/>
              <a:t>Eat the Seder as a model of family redemption!</a:t>
            </a:r>
          </a:p>
          <a:p>
            <a:pPr marL="231775" indent="-231775" algn="l">
              <a:buFont typeface="Arial" panose="020B0604020202020204" pitchFamily="34" charset="0"/>
              <a:buChar char="•"/>
            </a:pPr>
            <a:r>
              <a:rPr lang="en-US" sz="4000" dirty="0"/>
              <a:t>Hebrews to be out of slavery in Egypt, by the blood of a lamb.</a:t>
            </a:r>
          </a:p>
          <a:p>
            <a:pPr marL="231775" indent="-231775" algn="l">
              <a:buFont typeface="Arial" panose="020B0604020202020204" pitchFamily="34" charset="0"/>
              <a:buChar char="•"/>
            </a:pPr>
            <a:r>
              <a:rPr lang="en-US" sz="4000" dirty="0"/>
              <a:t>We all are to be out of slavery to sin, by the blood of the Lamb!</a:t>
            </a:r>
          </a:p>
        </p:txBody>
      </p:sp>
    </p:spTree>
    <p:extLst>
      <p:ext uri="{BB962C8B-B14F-4D97-AF65-F5344CB8AC3E}">
        <p14:creationId xmlns:p14="http://schemas.microsoft.com/office/powerpoint/2010/main" val="2630421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altLang="en-US" sz="3600" dirty="0"/>
              <a:t>Eat </a:t>
            </a:r>
            <a:r>
              <a:rPr lang="en-US" sz="3600" dirty="0"/>
              <a:t>the Seder as a model of family redemption!</a:t>
            </a:r>
          </a:p>
          <a:p>
            <a:pPr marL="342900" indent="-342900" algn="l">
              <a:buFont typeface="Arial" panose="020B0604020202020204" pitchFamily="34" charset="0"/>
              <a:buChar char="•"/>
            </a:pPr>
            <a:r>
              <a:rPr lang="en-US" altLang="en-US" sz="3600" dirty="0"/>
              <a:t>ready to separate from the corrupted splendor of the pagan world.</a:t>
            </a:r>
          </a:p>
          <a:p>
            <a:pPr marL="342900" indent="-342900" algn="l">
              <a:buFont typeface="Arial" panose="020B0604020202020204" pitchFamily="34" charset="0"/>
              <a:buChar char="•"/>
            </a:pPr>
            <a:r>
              <a:rPr lang="en-US" altLang="en-US" sz="3600" dirty="0"/>
              <a:t>Ready to see judgement on the gods of this world.</a:t>
            </a:r>
          </a:p>
          <a:p>
            <a:pPr algn="l"/>
            <a:endParaRPr lang="en-US" sz="4000" dirty="0"/>
          </a:p>
        </p:txBody>
      </p:sp>
    </p:spTree>
    <p:extLst>
      <p:ext uri="{BB962C8B-B14F-4D97-AF65-F5344CB8AC3E}">
        <p14:creationId xmlns:p14="http://schemas.microsoft.com/office/powerpoint/2010/main" val="1130933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altLang="en-US" sz="3600" dirty="0"/>
              <a:t>Eat </a:t>
            </a:r>
            <a:r>
              <a:rPr lang="en-US" sz="3600" dirty="0"/>
              <a:t>the Seder as a model of family redemption!</a:t>
            </a:r>
            <a:endParaRPr lang="en-US" altLang="en-US" sz="3600" dirty="0"/>
          </a:p>
          <a:p>
            <a:pPr marL="342900" indent="-342900" algn="l">
              <a:buFont typeface="Arial" panose="020B0604020202020204" pitchFamily="34" charset="0"/>
              <a:buChar char="•"/>
            </a:pPr>
            <a:r>
              <a:rPr lang="en-US" altLang="en-US" sz="3600" dirty="0"/>
              <a:t>Ready to TRUST the power of G-d, blood of redemption / angel of death to selectively destroy.</a:t>
            </a:r>
          </a:p>
          <a:p>
            <a:pPr marL="342900" indent="-342900" algn="l">
              <a:buFont typeface="Arial" panose="020B0604020202020204" pitchFamily="34" charset="0"/>
              <a:buChar char="•"/>
            </a:pPr>
            <a:r>
              <a:rPr lang="en-US" altLang="en-US" sz="3600" dirty="0"/>
              <a:t>Ready to TRUST the power of G-d, blood of redemption / angel of death to liberate.</a:t>
            </a:r>
          </a:p>
          <a:p>
            <a:pPr algn="l"/>
            <a:endParaRPr lang="en-US" sz="4000" dirty="0"/>
          </a:p>
        </p:txBody>
      </p:sp>
    </p:spTree>
    <p:extLst>
      <p:ext uri="{BB962C8B-B14F-4D97-AF65-F5344CB8AC3E}">
        <p14:creationId xmlns:p14="http://schemas.microsoft.com/office/powerpoint/2010/main" val="1743754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altLang="en-US" sz="3600" dirty="0"/>
              <a:t>Eat </a:t>
            </a:r>
            <a:r>
              <a:rPr lang="en-US" sz="3600" dirty="0"/>
              <a:t>the Seder as a model of family redemption!</a:t>
            </a:r>
          </a:p>
          <a:p>
            <a:pPr marL="342900" indent="-342900" algn="l">
              <a:buFont typeface="Arial" panose="020B0604020202020204" pitchFamily="34" charset="0"/>
              <a:buChar char="•"/>
            </a:pPr>
            <a:r>
              <a:rPr lang="en-US" altLang="en-US" sz="3600" dirty="0"/>
              <a:t>Ready to mark this as an annual celebration for 4000 years</a:t>
            </a:r>
          </a:p>
          <a:p>
            <a:pPr marL="342900" indent="-342900" algn="l">
              <a:buFont typeface="Arial" panose="020B0604020202020204" pitchFamily="34" charset="0"/>
              <a:buChar char="•"/>
            </a:pPr>
            <a:r>
              <a:rPr lang="en-US" altLang="en-US" sz="3600" dirty="0"/>
              <a:t>Ready to rejoice </a:t>
            </a:r>
            <a:r>
              <a:rPr lang="en-US" altLang="en-US" sz="3600" u="sng" dirty="0">
                <a:solidFill>
                  <a:srgbClr val="FFFF00"/>
                </a:solidFill>
              </a:rPr>
              <a:t>with each other</a:t>
            </a:r>
            <a:r>
              <a:rPr lang="en-US" altLang="en-US" sz="3600" dirty="0">
                <a:solidFill>
                  <a:srgbClr val="FFFF00"/>
                </a:solidFill>
              </a:rPr>
              <a:t> </a:t>
            </a:r>
            <a:r>
              <a:rPr lang="en-US" altLang="en-US" sz="3600" dirty="0"/>
              <a:t>in family redemption!</a:t>
            </a:r>
          </a:p>
          <a:p>
            <a:pPr algn="l"/>
            <a:endParaRPr lang="en-US" sz="4000" dirty="0"/>
          </a:p>
        </p:txBody>
      </p:sp>
    </p:spTree>
    <p:extLst>
      <p:ext uri="{BB962C8B-B14F-4D97-AF65-F5344CB8AC3E}">
        <p14:creationId xmlns:p14="http://schemas.microsoft.com/office/powerpoint/2010/main" val="3126094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8273483"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An eclipse from above, in the ISS</a:t>
            </a:r>
          </a:p>
        </p:txBody>
      </p:sp>
      <p:pic>
        <p:nvPicPr>
          <p:cNvPr id="3" name="Picture 2">
            <a:extLst>
              <a:ext uri="{FF2B5EF4-FFF2-40B4-BE49-F238E27FC236}">
                <a16:creationId xmlns:a16="http://schemas.microsoft.com/office/drawing/2014/main" id="{5CD14CB4-FC16-4E52-CFC3-F73D57AE7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039035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8273483"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An eclipse from above, in the ISS</a:t>
            </a:r>
          </a:p>
        </p:txBody>
      </p:sp>
      <p:pic>
        <p:nvPicPr>
          <p:cNvPr id="3" name="Picture 2">
            <a:extLst>
              <a:ext uri="{FF2B5EF4-FFF2-40B4-BE49-F238E27FC236}">
                <a16:creationId xmlns:a16="http://schemas.microsoft.com/office/drawing/2014/main" id="{87F10412-C41D-2810-9504-27DB78E312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B2017BAA-A78D-F83C-2199-2BD03B513103}"/>
              </a:ext>
            </a:extLst>
          </p:cNvPr>
          <p:cNvSpPr txBox="1"/>
          <p:nvPr/>
        </p:nvSpPr>
        <p:spPr>
          <a:xfrm>
            <a:off x="228599" y="111213"/>
            <a:ext cx="8686799" cy="2616101"/>
          </a:xfrm>
          <a:prstGeom prst="rect">
            <a:avLst/>
          </a:prstGeom>
          <a:noFill/>
        </p:spPr>
        <p:txBody>
          <a:bodyPr wrap="square" rtlCol="0">
            <a:spAutoFit/>
          </a:bodyPr>
          <a:lstStyle/>
          <a:p>
            <a:pPr algn="l"/>
            <a:r>
              <a:rPr lang="en-US" u="sng" dirty="0">
                <a:effectLst>
                  <a:outerShdw blurRad="38100" dist="38100" dir="2700000" algn="tl">
                    <a:srgbClr val="000000">
                      <a:alpha val="43137"/>
                    </a:srgbClr>
                  </a:outerShdw>
                </a:effectLst>
              </a:rPr>
              <a:t>A Passover Mensch </a:t>
            </a:r>
            <a:r>
              <a:rPr lang="he-IL" sz="4400" b="1" u="sng" dirty="0">
                <a:effectLst>
                  <a:outerShdw blurRad="38100" dist="38100" dir="2700000" algn="tl">
                    <a:srgbClr val="000000">
                      <a:alpha val="43137"/>
                    </a:srgbClr>
                  </a:outerShdw>
                </a:effectLst>
                <a:latin typeface="David" panose="020E0502060401010101" pitchFamily="34" charset="-79"/>
                <a:cs typeface="David" panose="020E0502060401010101" pitchFamily="34" charset="-79"/>
              </a:rPr>
              <a:t>מענטש</a:t>
            </a:r>
            <a:endParaRPr lang="en-US" sz="4400" b="1" u="sng" dirty="0">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a:p>
            <a:pPr marL="404813" indent="-404813" algn="l">
              <a:buFont typeface="+mj-lt"/>
              <a:buAutoNum type="arabicPeriod"/>
            </a:pPr>
            <a:r>
              <a:rPr lang="en-US" dirty="0">
                <a:effectLst>
                  <a:outerShdw blurRad="38100" dist="38100" dir="2700000" algn="tl">
                    <a:srgbClr val="000000">
                      <a:alpha val="43137"/>
                    </a:srgbClr>
                  </a:outerShdw>
                </a:effectLst>
              </a:rPr>
              <a:t>Passover Parallel Exodus</a:t>
            </a:r>
          </a:p>
          <a:p>
            <a:pPr marL="404813" indent="-404813" algn="l">
              <a:buFont typeface="+mj-lt"/>
              <a:buAutoNum type="arabicPeriod"/>
            </a:pPr>
            <a:r>
              <a:rPr lang="en-US" u="sng" dirty="0">
                <a:solidFill>
                  <a:srgbClr val="FFFF00"/>
                </a:solidFill>
                <a:effectLst>
                  <a:outerShdw blurRad="38100" dist="38100" dir="2700000" algn="tl">
                    <a:srgbClr val="000000">
                      <a:alpha val="43137"/>
                    </a:srgbClr>
                  </a:outerShdw>
                </a:effectLst>
              </a:rPr>
              <a:t>Passover Personal SW history</a:t>
            </a:r>
          </a:p>
          <a:p>
            <a:pPr marL="404813" indent="-404813" algn="l">
              <a:buFont typeface="+mj-lt"/>
              <a:buAutoNum type="arabicPeriod"/>
            </a:pPr>
            <a:r>
              <a:rPr lang="en-US" dirty="0">
                <a:effectLst>
                  <a:outerShdw blurRad="38100" dist="38100" dir="2700000" algn="tl">
                    <a:srgbClr val="000000">
                      <a:alpha val="43137"/>
                    </a:srgbClr>
                  </a:outerShdw>
                </a:effectLst>
              </a:rPr>
              <a:t>Passover Maturity</a:t>
            </a:r>
          </a:p>
        </p:txBody>
      </p:sp>
    </p:spTree>
    <p:extLst>
      <p:ext uri="{BB962C8B-B14F-4D97-AF65-F5344CB8AC3E}">
        <p14:creationId xmlns:p14="http://schemas.microsoft.com/office/powerpoint/2010/main" val="2183449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8273483"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An eclipse from above, in the ISS</a:t>
            </a:r>
          </a:p>
        </p:txBody>
      </p:sp>
      <p:pic>
        <p:nvPicPr>
          <p:cNvPr id="3" name="Picture 2">
            <a:extLst>
              <a:ext uri="{FF2B5EF4-FFF2-40B4-BE49-F238E27FC236}">
                <a16:creationId xmlns:a16="http://schemas.microsoft.com/office/drawing/2014/main" id="{59D57D57-3F98-270D-A1EE-4DC4D1203850}"/>
              </a:ext>
            </a:extLst>
          </p:cNvPr>
          <p:cNvPicPr>
            <a:picLocks noChangeAspect="1"/>
          </p:cNvPicPr>
          <p:nvPr/>
        </p:nvPicPr>
        <p:blipFill>
          <a:blip r:embed="rId3"/>
          <a:stretch>
            <a:fillRect/>
          </a:stretch>
        </p:blipFill>
        <p:spPr>
          <a:xfrm>
            <a:off x="801063" y="0"/>
            <a:ext cx="7541873" cy="5143500"/>
          </a:xfrm>
          <a:prstGeom prst="rect">
            <a:avLst/>
          </a:prstGeom>
        </p:spPr>
      </p:pic>
      <p:cxnSp>
        <p:nvCxnSpPr>
          <p:cNvPr id="6" name="Straight Arrow Connector 5">
            <a:extLst>
              <a:ext uri="{FF2B5EF4-FFF2-40B4-BE49-F238E27FC236}">
                <a16:creationId xmlns:a16="http://schemas.microsoft.com/office/drawing/2014/main" id="{8D1330B0-6C08-3576-A5F9-43A7FA05D4C5}"/>
              </a:ext>
            </a:extLst>
          </p:cNvPr>
          <p:cNvCxnSpPr/>
          <p:nvPr/>
        </p:nvCxnSpPr>
        <p:spPr bwMode="auto">
          <a:xfrm flipV="1">
            <a:off x="2743200" y="3028950"/>
            <a:ext cx="1295400" cy="1143000"/>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148723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8273483"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An eclipse from above, in the ISS</a:t>
            </a:r>
          </a:p>
        </p:txBody>
      </p:sp>
      <p:pic>
        <p:nvPicPr>
          <p:cNvPr id="5" name="Picture 4">
            <a:extLst>
              <a:ext uri="{FF2B5EF4-FFF2-40B4-BE49-F238E27FC236}">
                <a16:creationId xmlns:a16="http://schemas.microsoft.com/office/drawing/2014/main" id="{9747B8A6-C332-E410-6143-5A830CDD8D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054" y="0"/>
            <a:ext cx="5953891" cy="5143500"/>
          </a:xfrm>
          <a:prstGeom prst="rect">
            <a:avLst/>
          </a:prstGeom>
        </p:spPr>
      </p:pic>
    </p:spTree>
    <p:extLst>
      <p:ext uri="{BB962C8B-B14F-4D97-AF65-F5344CB8AC3E}">
        <p14:creationId xmlns:p14="http://schemas.microsoft.com/office/powerpoint/2010/main" val="4104036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3600" dirty="0"/>
              <a:t>Home of Max &amp; Rose Levy, my now deceased maternal grandparents</a:t>
            </a:r>
          </a:p>
          <a:p>
            <a:pPr algn="l"/>
            <a:r>
              <a:rPr lang="en-US" sz="3600" dirty="0"/>
              <a:t>1449 E 4th St, Brooklyn, NY 11230</a:t>
            </a:r>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8273483"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An eclipse from above, in the ISS</a:t>
            </a:r>
          </a:p>
        </p:txBody>
      </p:sp>
      <p:pic>
        <p:nvPicPr>
          <p:cNvPr id="3" name="Picture 2">
            <a:extLst>
              <a:ext uri="{FF2B5EF4-FFF2-40B4-BE49-F238E27FC236}">
                <a16:creationId xmlns:a16="http://schemas.microsoft.com/office/drawing/2014/main" id="{433C02C5-2D02-2A75-594C-F5B58CA73036}"/>
              </a:ext>
            </a:extLst>
          </p:cNvPr>
          <p:cNvPicPr>
            <a:picLocks noChangeAspect="1"/>
          </p:cNvPicPr>
          <p:nvPr/>
        </p:nvPicPr>
        <p:blipFill>
          <a:blip r:embed="rId3"/>
          <a:stretch>
            <a:fillRect/>
          </a:stretch>
        </p:blipFill>
        <p:spPr>
          <a:xfrm>
            <a:off x="0" y="1921278"/>
            <a:ext cx="9144000" cy="3193647"/>
          </a:xfrm>
          <a:prstGeom prst="rect">
            <a:avLst/>
          </a:prstGeom>
        </p:spPr>
      </p:pic>
      <p:cxnSp>
        <p:nvCxnSpPr>
          <p:cNvPr id="6" name="Straight Arrow Connector 5">
            <a:extLst>
              <a:ext uri="{FF2B5EF4-FFF2-40B4-BE49-F238E27FC236}">
                <a16:creationId xmlns:a16="http://schemas.microsoft.com/office/drawing/2014/main" id="{490F2CFF-37A9-32E5-AFD0-1D9FA95E4149}"/>
              </a:ext>
            </a:extLst>
          </p:cNvPr>
          <p:cNvCxnSpPr/>
          <p:nvPr/>
        </p:nvCxnSpPr>
        <p:spPr bwMode="auto">
          <a:xfrm flipV="1">
            <a:off x="76200" y="3943350"/>
            <a:ext cx="762000" cy="152400"/>
          </a:xfrm>
          <a:prstGeom prst="straightConnector1">
            <a:avLst/>
          </a:prstGeom>
          <a:solidFill>
            <a:schemeClr val="accent1"/>
          </a:solidFill>
          <a:ln w="47625"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a:extLst>
              <a:ext uri="{FF2B5EF4-FFF2-40B4-BE49-F238E27FC236}">
                <a16:creationId xmlns:a16="http://schemas.microsoft.com/office/drawing/2014/main" id="{E7E9977D-6549-369D-E6E3-FF44847F1304}"/>
              </a:ext>
            </a:extLst>
          </p:cNvPr>
          <p:cNvCxnSpPr/>
          <p:nvPr/>
        </p:nvCxnSpPr>
        <p:spPr bwMode="auto">
          <a:xfrm>
            <a:off x="76200" y="4095750"/>
            <a:ext cx="990600" cy="76200"/>
          </a:xfrm>
          <a:prstGeom prst="straightConnector1">
            <a:avLst/>
          </a:prstGeom>
          <a:solidFill>
            <a:schemeClr val="accent1"/>
          </a:solidFill>
          <a:ln w="47625"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Oval 9">
            <a:extLst>
              <a:ext uri="{FF2B5EF4-FFF2-40B4-BE49-F238E27FC236}">
                <a16:creationId xmlns:a16="http://schemas.microsoft.com/office/drawing/2014/main" id="{1226CC96-9F23-F852-1162-55CAB34FC69F}"/>
              </a:ext>
            </a:extLst>
          </p:cNvPr>
          <p:cNvSpPr/>
          <p:nvPr/>
        </p:nvSpPr>
        <p:spPr bwMode="auto">
          <a:xfrm>
            <a:off x="7315200" y="2952749"/>
            <a:ext cx="1905000" cy="1244739"/>
          </a:xfrm>
          <a:prstGeom prst="ellipse">
            <a:avLst/>
          </a:prstGeom>
          <a:noFill/>
          <a:ln w="444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Tree>
    <p:extLst>
      <p:ext uri="{BB962C8B-B14F-4D97-AF65-F5344CB8AC3E}">
        <p14:creationId xmlns:p14="http://schemas.microsoft.com/office/powerpoint/2010/main" val="2918419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8273483"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An eclipse from above, in the ISS</a:t>
            </a:r>
          </a:p>
        </p:txBody>
      </p:sp>
      <p:pic>
        <p:nvPicPr>
          <p:cNvPr id="3" name="Picture 2">
            <a:extLst>
              <a:ext uri="{FF2B5EF4-FFF2-40B4-BE49-F238E27FC236}">
                <a16:creationId xmlns:a16="http://schemas.microsoft.com/office/drawing/2014/main" id="{A93355C9-57EB-2C30-4D19-9CE7D09D0C88}"/>
              </a:ext>
            </a:extLst>
          </p:cNvPr>
          <p:cNvPicPr>
            <a:picLocks noChangeAspect="1"/>
          </p:cNvPicPr>
          <p:nvPr/>
        </p:nvPicPr>
        <p:blipFill>
          <a:blip r:embed="rId3"/>
          <a:stretch>
            <a:fillRect/>
          </a:stretch>
        </p:blipFill>
        <p:spPr>
          <a:xfrm>
            <a:off x="442608" y="0"/>
            <a:ext cx="8258783" cy="5143500"/>
          </a:xfrm>
          <a:prstGeom prst="rect">
            <a:avLst/>
          </a:prstGeom>
        </p:spPr>
      </p:pic>
    </p:spTree>
    <p:extLst>
      <p:ext uri="{BB962C8B-B14F-4D97-AF65-F5344CB8AC3E}">
        <p14:creationId xmlns:p14="http://schemas.microsoft.com/office/powerpoint/2010/main" val="1441384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8273483"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An eclipse from above, in the ISS</a:t>
            </a:r>
          </a:p>
        </p:txBody>
      </p:sp>
      <p:pic>
        <p:nvPicPr>
          <p:cNvPr id="3" name="Picture 2">
            <a:extLst>
              <a:ext uri="{FF2B5EF4-FFF2-40B4-BE49-F238E27FC236}">
                <a16:creationId xmlns:a16="http://schemas.microsoft.com/office/drawing/2014/main" id="{3D5EDF09-19A0-7E1D-2E57-9E92BB0FD283}"/>
              </a:ext>
            </a:extLst>
          </p:cNvPr>
          <p:cNvPicPr>
            <a:picLocks noChangeAspect="1"/>
          </p:cNvPicPr>
          <p:nvPr/>
        </p:nvPicPr>
        <p:blipFill rotWithShape="1">
          <a:blip r:embed="rId3">
            <a:extLst>
              <a:ext uri="{28A0092B-C50C-407E-A947-70E740481C1C}">
                <a14:useLocalDpi xmlns:a14="http://schemas.microsoft.com/office/drawing/2010/main" val="0"/>
              </a:ext>
            </a:extLst>
          </a:blip>
          <a:srcRect t="3371" r="13483" b="3371"/>
          <a:stretch/>
        </p:blipFill>
        <p:spPr>
          <a:xfrm rot="16200000">
            <a:off x="2015863" y="-1098573"/>
            <a:ext cx="5112273" cy="7347520"/>
          </a:xfrm>
          <a:prstGeom prst="rect">
            <a:avLst/>
          </a:prstGeom>
        </p:spPr>
      </p:pic>
      <p:sp>
        <p:nvSpPr>
          <p:cNvPr id="5" name="Oval 4">
            <a:extLst>
              <a:ext uri="{FF2B5EF4-FFF2-40B4-BE49-F238E27FC236}">
                <a16:creationId xmlns:a16="http://schemas.microsoft.com/office/drawing/2014/main" id="{9FF9952F-C672-1666-2849-764A038129F8}"/>
              </a:ext>
            </a:extLst>
          </p:cNvPr>
          <p:cNvSpPr/>
          <p:nvPr/>
        </p:nvSpPr>
        <p:spPr bwMode="auto">
          <a:xfrm>
            <a:off x="1752600" y="1962150"/>
            <a:ext cx="1676400" cy="1676400"/>
          </a:xfrm>
          <a:prstGeom prst="ellipse">
            <a:avLst/>
          </a:prstGeom>
          <a:noFill/>
          <a:ln w="444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
        <p:nvSpPr>
          <p:cNvPr id="6" name="Oval 5">
            <a:extLst>
              <a:ext uri="{FF2B5EF4-FFF2-40B4-BE49-F238E27FC236}">
                <a16:creationId xmlns:a16="http://schemas.microsoft.com/office/drawing/2014/main" id="{F83C0C82-1C87-E63C-AA67-68EF1B599BE3}"/>
              </a:ext>
            </a:extLst>
          </p:cNvPr>
          <p:cNvSpPr/>
          <p:nvPr/>
        </p:nvSpPr>
        <p:spPr bwMode="auto">
          <a:xfrm>
            <a:off x="6474110" y="1315052"/>
            <a:ext cx="1834580" cy="1676400"/>
          </a:xfrm>
          <a:prstGeom prst="ellipse">
            <a:avLst/>
          </a:prstGeom>
          <a:noFill/>
          <a:ln w="444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Tree>
    <p:extLst>
      <p:ext uri="{BB962C8B-B14F-4D97-AF65-F5344CB8AC3E}">
        <p14:creationId xmlns:p14="http://schemas.microsoft.com/office/powerpoint/2010/main" val="1913868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8273483"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An eclipse from above, in the ISS</a:t>
            </a:r>
          </a:p>
        </p:txBody>
      </p:sp>
      <p:pic>
        <p:nvPicPr>
          <p:cNvPr id="3" name="Picture 2">
            <a:extLst>
              <a:ext uri="{FF2B5EF4-FFF2-40B4-BE49-F238E27FC236}">
                <a16:creationId xmlns:a16="http://schemas.microsoft.com/office/drawing/2014/main" id="{A93355C9-57EB-2C30-4D19-9CE7D09D0C88}"/>
              </a:ext>
            </a:extLst>
          </p:cNvPr>
          <p:cNvPicPr>
            <a:picLocks noChangeAspect="1"/>
          </p:cNvPicPr>
          <p:nvPr/>
        </p:nvPicPr>
        <p:blipFill>
          <a:blip r:embed="rId3"/>
          <a:stretch>
            <a:fillRect/>
          </a:stretch>
        </p:blipFill>
        <p:spPr>
          <a:xfrm>
            <a:off x="442608" y="0"/>
            <a:ext cx="8258783" cy="5143500"/>
          </a:xfrm>
          <a:prstGeom prst="rect">
            <a:avLst/>
          </a:prstGeom>
        </p:spPr>
      </p:pic>
    </p:spTree>
    <p:extLst>
      <p:ext uri="{BB962C8B-B14F-4D97-AF65-F5344CB8AC3E}">
        <p14:creationId xmlns:p14="http://schemas.microsoft.com/office/powerpoint/2010/main" val="1370954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lnSpcReduction="20000"/>
          </a:bodyPr>
          <a:lstStyle/>
          <a:p>
            <a:pPr algn="l"/>
            <a:r>
              <a:rPr lang="en-US" sz="4000" baseline="30000" dirty="0" err="1"/>
              <a:t>Shmot</a:t>
            </a:r>
            <a:r>
              <a:rPr lang="en-US" sz="4000" baseline="30000" dirty="0"/>
              <a:t>/Ex  12.3</a:t>
            </a:r>
            <a:r>
              <a:rPr lang="en-US" sz="4000" dirty="0"/>
              <a:t> Speak to all the assembly of Isra’el and say, ‘On the tenth day of this month, each man is to take a </a:t>
            </a:r>
            <a:r>
              <a:rPr lang="en-US" sz="4000" dirty="0">
                <a:solidFill>
                  <a:srgbClr val="FFFF00"/>
                </a:solidFill>
              </a:rPr>
              <a:t>lamb or kid for his family</a:t>
            </a:r>
            <a:r>
              <a:rPr lang="en-US" sz="4000" dirty="0"/>
              <a:t>, one per household, except that if the household is too small for a whole lamb or kid, then he and his next-door neighbor should share one, dividing it in proportion to the number of people eating it.  </a:t>
            </a:r>
          </a:p>
        </p:txBody>
      </p:sp>
    </p:spTree>
    <p:extLst>
      <p:ext uri="{BB962C8B-B14F-4D97-AF65-F5344CB8AC3E}">
        <p14:creationId xmlns:p14="http://schemas.microsoft.com/office/powerpoint/2010/main" val="3118490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8273483"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An eclipse from above, in the ISS</a:t>
            </a:r>
          </a:p>
        </p:txBody>
      </p:sp>
      <p:pic>
        <p:nvPicPr>
          <p:cNvPr id="5122" name="Picture 2" descr="14 Lamb Cuts To Know Before Dining Out! | Chart &amp; Guide">
            <a:extLst>
              <a:ext uri="{FF2B5EF4-FFF2-40B4-BE49-F238E27FC236}">
                <a16:creationId xmlns:a16="http://schemas.microsoft.com/office/drawing/2014/main" id="{22A2155A-AE7F-14F9-65F4-CD4E14829C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238" y="0"/>
            <a:ext cx="68675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288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620574"/>
            <a:ext cx="8686800" cy="2389576"/>
          </a:xfrm>
        </p:spPr>
        <p:txBody>
          <a:bodyPr>
            <a:normAutofit/>
          </a:bodyPr>
          <a:lstStyle/>
          <a:p>
            <a:pPr algn="l"/>
            <a:r>
              <a:rPr lang="en-US" sz="4000" dirty="0"/>
              <a:t>As a general rule of thumb, plan for about ½ to ¾ pound of bone-in lamb per person.  </a:t>
            </a:r>
            <a:r>
              <a:rPr lang="en-US" sz="4000" dirty="0">
                <a:solidFill>
                  <a:srgbClr val="FFFF00"/>
                </a:solidFill>
              </a:rPr>
              <a:t>30-35  people</a:t>
            </a:r>
            <a:endParaRPr lang="en-US" sz="6600" dirty="0">
              <a:solidFill>
                <a:srgbClr val="FFFF00"/>
              </a:solidFill>
            </a:endParaRPr>
          </a:p>
        </p:txBody>
      </p:sp>
      <p:pic>
        <p:nvPicPr>
          <p:cNvPr id="3" name="Picture 2">
            <a:extLst>
              <a:ext uri="{FF2B5EF4-FFF2-40B4-BE49-F238E27FC236}">
                <a16:creationId xmlns:a16="http://schemas.microsoft.com/office/drawing/2014/main" id="{3131B7DC-DE63-A664-221F-517668F74809}"/>
              </a:ext>
            </a:extLst>
          </p:cNvPr>
          <p:cNvPicPr>
            <a:picLocks noChangeAspect="1"/>
          </p:cNvPicPr>
          <p:nvPr/>
        </p:nvPicPr>
        <p:blipFill>
          <a:blip r:embed="rId3"/>
          <a:stretch>
            <a:fillRect/>
          </a:stretch>
        </p:blipFill>
        <p:spPr>
          <a:xfrm>
            <a:off x="48591" y="71430"/>
            <a:ext cx="9095409" cy="2451496"/>
          </a:xfrm>
          <a:prstGeom prst="rect">
            <a:avLst/>
          </a:prstGeom>
        </p:spPr>
      </p:pic>
      <p:sp>
        <p:nvSpPr>
          <p:cNvPr id="6" name="Rectangle 5">
            <a:extLst>
              <a:ext uri="{FF2B5EF4-FFF2-40B4-BE49-F238E27FC236}">
                <a16:creationId xmlns:a16="http://schemas.microsoft.com/office/drawing/2014/main" id="{61EDD6CB-D7F6-D498-0EB9-81815A4F29A6}"/>
              </a:ext>
            </a:extLst>
          </p:cNvPr>
          <p:cNvSpPr/>
          <p:nvPr/>
        </p:nvSpPr>
        <p:spPr bwMode="auto">
          <a:xfrm>
            <a:off x="3124200" y="514350"/>
            <a:ext cx="1447800" cy="381000"/>
          </a:xfrm>
          <a:prstGeom prst="rect">
            <a:avLst/>
          </a:prstGeom>
          <a:noFill/>
          <a:ln w="476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Tree>
    <p:extLst>
      <p:ext uri="{BB962C8B-B14F-4D97-AF65-F5344CB8AC3E}">
        <p14:creationId xmlns:p14="http://schemas.microsoft.com/office/powerpoint/2010/main" val="2876430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err="1"/>
              <a:t>Shmot</a:t>
            </a:r>
            <a:r>
              <a:rPr lang="en-US" sz="4000" baseline="30000" dirty="0"/>
              <a:t>/Ex  12.11</a:t>
            </a:r>
            <a:r>
              <a:rPr lang="en-US" sz="4000" dirty="0"/>
              <a:t> “‘Here is how you are to eat it: with your belt fastened, your shoes on your feet and your staff in your hand.</a:t>
            </a:r>
          </a:p>
          <a:p>
            <a:pPr algn="l"/>
            <a:endParaRPr lang="en-US" sz="4000" dirty="0"/>
          </a:p>
          <a:p>
            <a:pPr algn="l"/>
            <a:r>
              <a:rPr lang="en-US" sz="4000" dirty="0"/>
              <a:t>Ready to GO, follow G-d, OUT of Egypt.</a:t>
            </a:r>
          </a:p>
        </p:txBody>
      </p:sp>
    </p:spTree>
    <p:extLst>
      <p:ext uri="{BB962C8B-B14F-4D97-AF65-F5344CB8AC3E}">
        <p14:creationId xmlns:p14="http://schemas.microsoft.com/office/powerpoint/2010/main" val="3208761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8273483"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An eclipse from above, in the ISS</a:t>
            </a:r>
          </a:p>
        </p:txBody>
      </p:sp>
      <p:pic>
        <p:nvPicPr>
          <p:cNvPr id="3" name="Picture 2">
            <a:extLst>
              <a:ext uri="{FF2B5EF4-FFF2-40B4-BE49-F238E27FC236}">
                <a16:creationId xmlns:a16="http://schemas.microsoft.com/office/drawing/2014/main" id="{5CD14CB4-FC16-4E52-CFC3-F73D57AE7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918809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8273483"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An eclipse from above, in the ISS</a:t>
            </a:r>
          </a:p>
        </p:txBody>
      </p:sp>
      <p:pic>
        <p:nvPicPr>
          <p:cNvPr id="3" name="Picture 2">
            <a:extLst>
              <a:ext uri="{FF2B5EF4-FFF2-40B4-BE49-F238E27FC236}">
                <a16:creationId xmlns:a16="http://schemas.microsoft.com/office/drawing/2014/main" id="{87F10412-C41D-2810-9504-27DB78E312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B2017BAA-A78D-F83C-2199-2BD03B513103}"/>
              </a:ext>
            </a:extLst>
          </p:cNvPr>
          <p:cNvSpPr txBox="1"/>
          <p:nvPr/>
        </p:nvSpPr>
        <p:spPr>
          <a:xfrm>
            <a:off x="342901" y="133350"/>
            <a:ext cx="8686799" cy="2616101"/>
          </a:xfrm>
          <a:prstGeom prst="rect">
            <a:avLst/>
          </a:prstGeom>
          <a:noFill/>
        </p:spPr>
        <p:txBody>
          <a:bodyPr wrap="square" rtlCol="0">
            <a:spAutoFit/>
          </a:bodyPr>
          <a:lstStyle/>
          <a:p>
            <a:pPr algn="l"/>
            <a:r>
              <a:rPr lang="en-US" u="sng" dirty="0">
                <a:effectLst>
                  <a:outerShdw blurRad="38100" dist="38100" dir="2700000" algn="tl">
                    <a:srgbClr val="000000">
                      <a:alpha val="43137"/>
                    </a:srgbClr>
                  </a:outerShdw>
                </a:effectLst>
              </a:rPr>
              <a:t>A Passover Mensch </a:t>
            </a:r>
            <a:r>
              <a:rPr lang="he-IL" sz="4400" b="1" u="sng" dirty="0">
                <a:effectLst>
                  <a:outerShdw blurRad="38100" dist="38100" dir="2700000" algn="tl">
                    <a:srgbClr val="000000">
                      <a:alpha val="43137"/>
                    </a:srgbClr>
                  </a:outerShdw>
                </a:effectLst>
                <a:latin typeface="David" panose="020E0502060401010101" pitchFamily="34" charset="-79"/>
                <a:cs typeface="David" panose="020E0502060401010101" pitchFamily="34" charset="-79"/>
              </a:rPr>
              <a:t>מענטש</a:t>
            </a:r>
            <a:endParaRPr lang="en-US" sz="4400" b="1" u="sng" dirty="0">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a:p>
            <a:pPr marL="404813" indent="-404813" algn="l">
              <a:buFont typeface="+mj-lt"/>
              <a:buAutoNum type="arabicPeriod"/>
            </a:pPr>
            <a:r>
              <a:rPr lang="en-US" dirty="0">
                <a:effectLst>
                  <a:outerShdw blurRad="38100" dist="38100" dir="2700000" algn="tl">
                    <a:srgbClr val="000000">
                      <a:alpha val="43137"/>
                    </a:srgbClr>
                  </a:outerShdw>
                </a:effectLst>
              </a:rPr>
              <a:t>Passover Parallel Exodus</a:t>
            </a:r>
          </a:p>
          <a:p>
            <a:pPr marL="404813" indent="-404813" algn="l">
              <a:buFont typeface="+mj-lt"/>
              <a:buAutoNum type="arabicPeriod"/>
            </a:pPr>
            <a:r>
              <a:rPr lang="en-US" dirty="0">
                <a:effectLst>
                  <a:outerShdw blurRad="38100" dist="38100" dir="2700000" algn="tl">
                    <a:srgbClr val="000000">
                      <a:alpha val="43137"/>
                    </a:srgbClr>
                  </a:outerShdw>
                </a:effectLst>
              </a:rPr>
              <a:t>Passover Personal SW history</a:t>
            </a:r>
          </a:p>
          <a:p>
            <a:pPr marL="404813" indent="-404813" algn="l">
              <a:buFont typeface="+mj-lt"/>
              <a:buAutoNum type="arabicPeriod"/>
            </a:pPr>
            <a:r>
              <a:rPr lang="en-US" u="sng" dirty="0">
                <a:solidFill>
                  <a:srgbClr val="FFFF00"/>
                </a:solidFill>
                <a:effectLst>
                  <a:outerShdw blurRad="38100" dist="38100" dir="2700000" algn="tl">
                    <a:srgbClr val="000000">
                      <a:alpha val="43137"/>
                    </a:srgbClr>
                  </a:outerShdw>
                </a:effectLst>
              </a:rPr>
              <a:t>Passover Maturity</a:t>
            </a:r>
          </a:p>
        </p:txBody>
      </p:sp>
    </p:spTree>
    <p:extLst>
      <p:ext uri="{BB962C8B-B14F-4D97-AF65-F5344CB8AC3E}">
        <p14:creationId xmlns:p14="http://schemas.microsoft.com/office/powerpoint/2010/main" val="3909769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There is a US Military Base that is off-limits for Passover</a:t>
            </a:r>
          </a:p>
          <a:p>
            <a:pPr algn="l"/>
            <a:endParaRPr lang="en-US" sz="4000" dirty="0"/>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8273483"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An eclipse from above, in the ISS</a:t>
            </a:r>
          </a:p>
        </p:txBody>
      </p:sp>
    </p:spTree>
    <p:extLst>
      <p:ext uri="{BB962C8B-B14F-4D97-AF65-F5344CB8AC3E}">
        <p14:creationId xmlns:p14="http://schemas.microsoft.com/office/powerpoint/2010/main" val="1678220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err="1"/>
              <a:t>Shmot</a:t>
            </a:r>
            <a:r>
              <a:rPr lang="en-US" sz="4000" baseline="30000" dirty="0"/>
              <a:t>/Ex  12.11</a:t>
            </a:r>
            <a:r>
              <a:rPr lang="en-US" sz="4000" dirty="0"/>
              <a:t> “‘Here is how you are to eat it: with your belt fastened, your shoes on your feet and your staff in your hand.</a:t>
            </a:r>
          </a:p>
          <a:p>
            <a:pPr algn="l"/>
            <a:endParaRPr lang="en-US" sz="4000" dirty="0"/>
          </a:p>
          <a:p>
            <a:pPr algn="l"/>
            <a:r>
              <a:rPr lang="en-US" sz="4000" dirty="0"/>
              <a:t>Ready to GO, follow G-d, OUT of Egypt.</a:t>
            </a:r>
          </a:p>
        </p:txBody>
      </p:sp>
    </p:spTree>
    <p:extLst>
      <p:ext uri="{BB962C8B-B14F-4D97-AF65-F5344CB8AC3E}">
        <p14:creationId xmlns:p14="http://schemas.microsoft.com/office/powerpoint/2010/main" val="2207528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Eph 6.14 </a:t>
            </a:r>
            <a:r>
              <a:rPr lang="en-US" sz="4000" dirty="0"/>
              <a:t>Therefore, stand! Have the belt of truth buckled around your waist, </a:t>
            </a:r>
            <a:r>
              <a:rPr lang="en-US" sz="4000" u="sng" dirty="0">
                <a:solidFill>
                  <a:srgbClr val="FFFF00"/>
                </a:solidFill>
              </a:rPr>
              <a:t>put on righteousness for a breastplate</a:t>
            </a:r>
            <a:r>
              <a:rPr lang="en-US" sz="4000" dirty="0"/>
              <a:t>.</a:t>
            </a:r>
          </a:p>
          <a:p>
            <a:pPr algn="l"/>
            <a:r>
              <a:rPr lang="en-US" sz="4000" dirty="0"/>
              <a:t>Passover is NOT a religious event, but a righteous, fun event!</a:t>
            </a:r>
          </a:p>
        </p:txBody>
      </p:sp>
    </p:spTree>
    <p:extLst>
      <p:ext uri="{BB962C8B-B14F-4D97-AF65-F5344CB8AC3E}">
        <p14:creationId xmlns:p14="http://schemas.microsoft.com/office/powerpoint/2010/main" val="3199110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Yeshayahu / Isaiah 60.18-20  </a:t>
            </a:r>
            <a:r>
              <a:rPr lang="en-US" sz="4000" dirty="0"/>
              <a:t>Violence will no longer be heard in your land, desolation or destruction within your borders; instead, you will call your </a:t>
            </a:r>
            <a:r>
              <a:rPr lang="en-US" sz="4000" u="sng" dirty="0"/>
              <a:t>walls</a:t>
            </a:r>
            <a:r>
              <a:rPr lang="en-US" sz="4000" dirty="0"/>
              <a:t> Salvation and your </a:t>
            </a:r>
            <a:r>
              <a:rPr lang="en-US" sz="4000" u="sng" dirty="0"/>
              <a:t>gates</a:t>
            </a:r>
            <a:r>
              <a:rPr lang="en-US" sz="4000" dirty="0"/>
              <a:t> Praise.  </a:t>
            </a:r>
          </a:p>
        </p:txBody>
      </p:sp>
    </p:spTree>
    <p:extLst>
      <p:ext uri="{BB962C8B-B14F-4D97-AF65-F5344CB8AC3E}">
        <p14:creationId xmlns:p14="http://schemas.microsoft.com/office/powerpoint/2010/main" val="40294472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baseline="30000" dirty="0"/>
              <a:t>Yeshayahu / Isaiah 60.18-20  </a:t>
            </a:r>
            <a:r>
              <a:rPr lang="en-US" sz="4000" dirty="0"/>
              <a:t>“No more will the sun be your light by day, nor will moonlight shine on you; instead </a:t>
            </a:r>
            <a:r>
              <a:rPr lang="en-US" sz="4000" cap="small" dirty="0"/>
              <a:t>Adoni</a:t>
            </a:r>
            <a:r>
              <a:rPr lang="en-US" sz="4000" dirty="0"/>
              <a:t> will be your light forever and your God your glory.</a:t>
            </a:r>
          </a:p>
          <a:p>
            <a:pPr algn="l"/>
            <a:endParaRPr lang="en-US" sz="1900" dirty="0"/>
          </a:p>
          <a:p>
            <a:pPr algn="l"/>
            <a:r>
              <a:rPr lang="en-US" sz="4000" dirty="0"/>
              <a:t>This is why the music and dance time is so important, really prophetic.  </a:t>
            </a:r>
          </a:p>
        </p:txBody>
      </p:sp>
    </p:spTree>
    <p:extLst>
      <p:ext uri="{BB962C8B-B14F-4D97-AF65-F5344CB8AC3E}">
        <p14:creationId xmlns:p14="http://schemas.microsoft.com/office/powerpoint/2010/main" val="4153607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8692BBED-B8FB-7014-E900-59696E8B65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2" name="TextBox 1">
            <a:extLst>
              <a:ext uri="{FF2B5EF4-FFF2-40B4-BE49-F238E27FC236}">
                <a16:creationId xmlns:a16="http://schemas.microsoft.com/office/drawing/2014/main" id="{7860B5B5-D7C6-1AE4-C153-8DDA07DD704D}"/>
              </a:ext>
            </a:extLst>
          </p:cNvPr>
          <p:cNvSpPr txBox="1"/>
          <p:nvPr/>
        </p:nvSpPr>
        <p:spPr>
          <a:xfrm>
            <a:off x="152400" y="209550"/>
            <a:ext cx="8915400" cy="452431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00"/>
                </a:solidFill>
                <a:effectLst/>
                <a:uLnTx/>
                <a:uFillTx/>
                <a:latin typeface="Arial Rounded MT Bold" pitchFamily="34" charset="0"/>
                <a:ea typeface="+mn-ea"/>
                <a:cs typeface="Arial" charset="0"/>
              </a:rPr>
              <a:t>[from April 6] The Elite Rescue /</a:t>
            </a:r>
            <a:r>
              <a:rPr kumimoji="0" lang="en-US" sz="4400" b="0" i="0" u="none" strike="noStrike" kern="1200" cap="none" spc="0" normalizeH="0" baseline="0" noProof="0" dirty="0" err="1">
                <a:ln>
                  <a:noFill/>
                </a:ln>
                <a:solidFill>
                  <a:srgbClr val="FFFF00"/>
                </a:solidFill>
                <a:effectLst/>
                <a:uLnTx/>
                <a:uFillTx/>
                <a:latin typeface="Arial Rounded MT Bold" pitchFamily="34" charset="0"/>
                <a:ea typeface="+mn-ea"/>
                <a:cs typeface="Arial" charset="0"/>
              </a:rPr>
              <a:t>LiberationTeam</a:t>
            </a:r>
            <a:endParaRPr kumimoji="0" lang="en-US" sz="4400" b="0" i="0" u="none" strike="noStrike" kern="1200" cap="none" spc="0" normalizeH="0" baseline="0" noProof="0" dirty="0">
              <a:ln>
                <a:noFill/>
              </a:ln>
              <a:solidFill>
                <a:srgbClr val="FFFF00"/>
              </a:solidFill>
              <a:effectLst/>
              <a:uLnTx/>
              <a:uFillTx/>
              <a:latin typeface="Arial Rounded MT Bold" pitchFamily="34" charset="0"/>
              <a:ea typeface="+mn-ea"/>
              <a:cs typeface="Arial" charset="0"/>
            </a:endParaRP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Emissaries</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Prophets</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Proclaimers of the Good News, </a:t>
            </a:r>
          </a:p>
          <a:p>
            <a:pPr marL="509588" marR="0" lvl="0" indent="-50958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sng" strike="noStrike" kern="1200" cap="none" spc="0" normalizeH="0" baseline="0" noProof="0" dirty="0">
                <a:ln>
                  <a:noFill/>
                </a:ln>
                <a:solidFill>
                  <a:srgbClr val="FFFF00"/>
                </a:solidFill>
                <a:effectLst/>
                <a:uLnTx/>
                <a:uFillTx/>
                <a:latin typeface="Arial Rounded MT Bold" pitchFamily="34" charset="0"/>
                <a:ea typeface="+mn-ea"/>
                <a:cs typeface="Arial" charset="0"/>
              </a:rPr>
              <a:t>Shepherds and teachers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endParaRPr>
          </a:p>
        </p:txBody>
      </p:sp>
    </p:spTree>
    <p:extLst>
      <p:ext uri="{BB962C8B-B14F-4D97-AF65-F5344CB8AC3E}">
        <p14:creationId xmlns:p14="http://schemas.microsoft.com/office/powerpoint/2010/main" val="1068398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Instruction in </a:t>
            </a:r>
          </a:p>
          <a:p>
            <a:pPr marL="288925" indent="-288925" algn="l">
              <a:buFont typeface="Arial" panose="020B0604020202020204" pitchFamily="34" charset="0"/>
              <a:buChar char="•"/>
            </a:pPr>
            <a:r>
              <a:rPr lang="en-US" sz="4000" dirty="0"/>
              <a:t>The Word</a:t>
            </a:r>
          </a:p>
          <a:p>
            <a:pPr marL="288925" indent="-288925" algn="l">
              <a:buFont typeface="Arial" panose="020B0604020202020204" pitchFamily="34" charset="0"/>
              <a:buChar char="•"/>
            </a:pPr>
            <a:r>
              <a:rPr lang="en-US" sz="4000" dirty="0"/>
              <a:t>Worship</a:t>
            </a:r>
          </a:p>
          <a:p>
            <a:pPr marL="288925" indent="-288925" algn="l">
              <a:buFont typeface="Arial" panose="020B0604020202020204" pitchFamily="34" charset="0"/>
              <a:buChar char="•"/>
            </a:pPr>
            <a:r>
              <a:rPr lang="en-US" sz="4000" dirty="0"/>
              <a:t>Community</a:t>
            </a:r>
          </a:p>
          <a:p>
            <a:pPr marL="288925" indent="-288925" algn="l">
              <a:buFont typeface="Arial" panose="020B0604020202020204" pitchFamily="34" charset="0"/>
              <a:buChar char="•"/>
            </a:pPr>
            <a:r>
              <a:rPr lang="en-US" sz="4000" dirty="0"/>
              <a:t>Mission and vision</a:t>
            </a:r>
          </a:p>
          <a:p>
            <a:pPr marL="288925" indent="-288925" algn="l">
              <a:buFont typeface="Arial" panose="020B0604020202020204" pitchFamily="34" charset="0"/>
              <a:buChar char="•"/>
            </a:pPr>
            <a:r>
              <a:rPr lang="en-US" sz="4000" dirty="0"/>
              <a:t>Doctrine </a:t>
            </a:r>
          </a:p>
          <a:p>
            <a:pPr marL="288925" indent="-288925" algn="l">
              <a:buFont typeface="Arial" panose="020B0604020202020204" pitchFamily="34" charset="0"/>
              <a:buChar char="•"/>
            </a:pPr>
            <a:r>
              <a:rPr lang="en-US" sz="4000" dirty="0"/>
              <a:t>Torah Practice</a:t>
            </a:r>
          </a:p>
        </p:txBody>
      </p:sp>
    </p:spTree>
    <p:extLst>
      <p:ext uri="{BB962C8B-B14F-4D97-AF65-F5344CB8AC3E}">
        <p14:creationId xmlns:p14="http://schemas.microsoft.com/office/powerpoint/2010/main" val="1490353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baseline="30000" dirty="0"/>
              <a:t>T’hillim Ps 23 </a:t>
            </a:r>
            <a:r>
              <a:rPr lang="en-US" sz="4000" cap="small" dirty="0"/>
              <a:t>Adoni</a:t>
            </a:r>
            <a:r>
              <a:rPr lang="en-US" sz="4000" dirty="0"/>
              <a:t> is my shepherd; I lack nothing.  </a:t>
            </a:r>
            <a:r>
              <a:rPr lang="en-US" sz="4000" dirty="0">
                <a:solidFill>
                  <a:srgbClr val="FFFF00"/>
                </a:solidFill>
              </a:rPr>
              <a:t>He has me lie down in grassy pastures</a:t>
            </a:r>
            <a:r>
              <a:rPr lang="en-US" sz="4000" dirty="0"/>
              <a:t>, he leads me by quiet water,  he restores my inner person. He guides me in right paths for the sake of his own name. Even if I pass through death-dark ravines, I will fear no disaster; for you are with me; your rod and staff reassure me.</a:t>
            </a:r>
          </a:p>
        </p:txBody>
      </p:sp>
    </p:spTree>
    <p:extLst>
      <p:ext uri="{BB962C8B-B14F-4D97-AF65-F5344CB8AC3E}">
        <p14:creationId xmlns:p14="http://schemas.microsoft.com/office/powerpoint/2010/main" val="2256275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Shepherd</a:t>
            </a:r>
          </a:p>
          <a:p>
            <a:pPr algn="l"/>
            <a:r>
              <a:rPr lang="en-US" sz="4000" dirty="0"/>
              <a:t>The Babylonian Talmud TB Gittin 56a, describes Jerusalem of 68-70 A.D. just before its destruction, when the Romans were besieging the city and various Jewish political-religious parties were fighting amongst each other:</a:t>
            </a:r>
          </a:p>
          <a:p>
            <a:pPr algn="l"/>
            <a:endParaRPr lang="en-US" sz="4000" dirty="0"/>
          </a:p>
        </p:txBody>
      </p:sp>
    </p:spTree>
    <p:extLst>
      <p:ext uri="{BB962C8B-B14F-4D97-AF65-F5344CB8AC3E}">
        <p14:creationId xmlns:p14="http://schemas.microsoft.com/office/powerpoint/2010/main" val="18244219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dirty="0"/>
              <a:t>Rome sent Vespasian Caesar against the Jews. He came and laid siege to Jerusalem for three years. There were at that time in Jerusalem these three wealthy people: </a:t>
            </a:r>
            <a:r>
              <a:rPr lang="en-US" sz="4000" dirty="0" err="1"/>
              <a:t>Nakdimon</a:t>
            </a:r>
            <a:r>
              <a:rPr lang="en-US" sz="4000" dirty="0"/>
              <a:t> [i.e., Nicodemus] ben Gurion, ben </a:t>
            </a:r>
            <a:r>
              <a:rPr lang="en-US" sz="4000" dirty="0" err="1"/>
              <a:t>Kalba</a:t>
            </a:r>
            <a:r>
              <a:rPr lang="en-US" sz="4000" dirty="0"/>
              <a:t> </a:t>
            </a:r>
            <a:r>
              <a:rPr lang="en-US" sz="4000" dirty="0" err="1"/>
              <a:t>Savua</a:t>
            </a:r>
            <a:r>
              <a:rPr lang="en-US" sz="4000" dirty="0"/>
              <a:t>, and ben Tzitzit </a:t>
            </a:r>
            <a:r>
              <a:rPr lang="en-US" sz="4000" dirty="0" err="1"/>
              <a:t>HaKesat</a:t>
            </a:r>
            <a:r>
              <a:rPr lang="en-US" sz="4000" dirty="0"/>
              <a:t> . . .  </a:t>
            </a:r>
          </a:p>
        </p:txBody>
      </p:sp>
    </p:spTree>
    <p:extLst>
      <p:ext uri="{BB962C8B-B14F-4D97-AF65-F5344CB8AC3E}">
        <p14:creationId xmlns:p14="http://schemas.microsoft.com/office/powerpoint/2010/main" val="27320433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85000" lnSpcReduction="10000"/>
          </a:bodyPr>
          <a:lstStyle/>
          <a:p>
            <a:pPr algn="l"/>
            <a:r>
              <a:rPr lang="en-US" sz="4000" dirty="0"/>
              <a:t>These three wealthy men had between them enough commodities to sustain the besieged [populace] for twenty-one years. There were certain Zealots among the people of Jerusalem . . .  In order to force the residents of the city to engage in battle, the Zealots arose and burned down these storehouses of wheat and barley, and there was a general famine. </a:t>
            </a:r>
          </a:p>
        </p:txBody>
      </p:sp>
    </p:spTree>
    <p:extLst>
      <p:ext uri="{BB962C8B-B14F-4D97-AF65-F5344CB8AC3E}">
        <p14:creationId xmlns:p14="http://schemas.microsoft.com/office/powerpoint/2010/main" val="339662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There is a US Military Base that is off-limits for Passover</a:t>
            </a:r>
          </a:p>
          <a:p>
            <a:pPr algn="l"/>
            <a:endParaRPr lang="en-US" sz="4000" dirty="0"/>
          </a:p>
          <a:p>
            <a:pPr algn="l"/>
            <a:r>
              <a:rPr lang="en-US" sz="4000" dirty="0"/>
              <a:t>Fort Leavenworth.</a:t>
            </a:r>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8273483"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An eclipse from above, in the ISS</a:t>
            </a:r>
          </a:p>
        </p:txBody>
      </p:sp>
    </p:spTree>
    <p:extLst>
      <p:ext uri="{BB962C8B-B14F-4D97-AF65-F5344CB8AC3E}">
        <p14:creationId xmlns:p14="http://schemas.microsoft.com/office/powerpoint/2010/main" val="7774147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Modern Israelis make use of a phrase from that day – </a:t>
            </a:r>
          </a:p>
          <a:p>
            <a:pPr algn="l"/>
            <a:r>
              <a:rPr lang="he-IL" sz="4000" b="1" dirty="0">
                <a:latin typeface="David" panose="020E0502060401010101" pitchFamily="34" charset="-79"/>
                <a:cs typeface="David" panose="020E0502060401010101" pitchFamily="34" charset="-79"/>
              </a:rPr>
              <a:t>לשרוף את האסמים</a:t>
            </a:r>
            <a:endParaRPr lang="en-US" sz="4000" b="1" dirty="0">
              <a:latin typeface="David" panose="020E0502060401010101" pitchFamily="34" charset="-79"/>
              <a:cs typeface="David" panose="020E0502060401010101" pitchFamily="34" charset="-79"/>
            </a:endParaRPr>
          </a:p>
          <a:p>
            <a:pPr algn="l"/>
            <a:r>
              <a:rPr lang="en-US" sz="4000" i="1" dirty="0" err="1"/>
              <a:t>lisrof</a:t>
            </a:r>
            <a:r>
              <a:rPr lang="en-US" sz="4000" i="1" dirty="0"/>
              <a:t> et </a:t>
            </a:r>
            <a:r>
              <a:rPr lang="en-US" sz="4000" i="1" dirty="0" err="1"/>
              <a:t>ha’asamim</a:t>
            </a:r>
            <a:endParaRPr lang="en-US" sz="4000" i="1" dirty="0"/>
          </a:p>
          <a:p>
            <a:pPr algn="l"/>
            <a:r>
              <a:rPr lang="en-US" sz="4000" dirty="0"/>
              <a:t>[‘to burn down the</a:t>
            </a:r>
            <a:r>
              <a:rPr lang="he-IL" sz="4000" dirty="0"/>
              <a:t> </a:t>
            </a:r>
            <a:r>
              <a:rPr lang="en-US" sz="4000" dirty="0"/>
              <a:t>warehouses</a:t>
            </a:r>
            <a:r>
              <a:rPr lang="he-IL" sz="4000" dirty="0"/>
              <a:t> </a:t>
            </a:r>
            <a:r>
              <a:rPr lang="en-US" sz="4000" dirty="0"/>
              <a:t>‘]</a:t>
            </a:r>
            <a:endParaRPr lang="en-US" sz="4000" b="1" dirty="0">
              <a:latin typeface="David" panose="020E0502060401010101" pitchFamily="34" charset="-79"/>
              <a:cs typeface="David" panose="020E0502060401010101" pitchFamily="34" charset="-79"/>
            </a:endParaRPr>
          </a:p>
          <a:p>
            <a:pPr algn="l"/>
            <a:r>
              <a:rPr lang="en-US" sz="4000" u="sng" dirty="0">
                <a:solidFill>
                  <a:srgbClr val="FFFF00"/>
                </a:solidFill>
              </a:rPr>
              <a:t>Are we burning the warehouses?</a:t>
            </a:r>
          </a:p>
        </p:txBody>
      </p:sp>
    </p:spTree>
    <p:extLst>
      <p:ext uri="{BB962C8B-B14F-4D97-AF65-F5344CB8AC3E}">
        <p14:creationId xmlns:p14="http://schemas.microsoft.com/office/powerpoint/2010/main" val="19741825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dirty="0"/>
              <a:t>Avner Boskey concerning Israel: Our last newsletter went out on March 15, 2023. A lot has happened in the past two weeks. The Saturday night demonstrations in Tel Aviv’s </a:t>
            </a:r>
            <a:r>
              <a:rPr lang="en-US" sz="4000" dirty="0" err="1"/>
              <a:t>Habimah</a:t>
            </a:r>
            <a:r>
              <a:rPr lang="en-US" sz="4000" dirty="0"/>
              <a:t> Square have grown from approximately 100,000 people to close to 200,000 in attendance. </a:t>
            </a:r>
          </a:p>
        </p:txBody>
      </p:sp>
    </p:spTree>
    <p:extLst>
      <p:ext uri="{BB962C8B-B14F-4D97-AF65-F5344CB8AC3E}">
        <p14:creationId xmlns:p14="http://schemas.microsoft.com/office/powerpoint/2010/main" val="2218587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These have escalated, blocking Tel Aviv’s central freeway for hours, and closing down main municipal arteries. Eventually mounted police, stun grenades and water cannons have been deployed, and multiple arrests followed.</a:t>
            </a:r>
            <a:r>
              <a:rPr lang="he-IL" sz="4000" dirty="0"/>
              <a:t>   </a:t>
            </a:r>
            <a:r>
              <a:rPr lang="en-US" sz="4000" dirty="0"/>
              <a:t> Kaplan St. protests</a:t>
            </a:r>
          </a:p>
        </p:txBody>
      </p:sp>
    </p:spTree>
    <p:extLst>
      <p:ext uri="{BB962C8B-B14F-4D97-AF65-F5344CB8AC3E}">
        <p14:creationId xmlns:p14="http://schemas.microsoft.com/office/powerpoint/2010/main" val="35824463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8273483"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An eclipse from above, in the ISS</a:t>
            </a:r>
          </a:p>
        </p:txBody>
      </p:sp>
      <p:pic>
        <p:nvPicPr>
          <p:cNvPr id="3" name="Picture 2">
            <a:extLst>
              <a:ext uri="{FF2B5EF4-FFF2-40B4-BE49-F238E27FC236}">
                <a16:creationId xmlns:a16="http://schemas.microsoft.com/office/drawing/2014/main" id="{87F10412-C41D-2810-9504-27DB78E312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B2017BAA-A78D-F83C-2199-2BD03B513103}"/>
              </a:ext>
            </a:extLst>
          </p:cNvPr>
          <p:cNvSpPr txBox="1"/>
          <p:nvPr/>
        </p:nvSpPr>
        <p:spPr>
          <a:xfrm>
            <a:off x="342901" y="133350"/>
            <a:ext cx="8686799" cy="2616101"/>
          </a:xfrm>
          <a:prstGeom prst="rect">
            <a:avLst/>
          </a:prstGeom>
          <a:noFill/>
        </p:spPr>
        <p:txBody>
          <a:bodyPr wrap="square" rtlCol="0">
            <a:spAutoFit/>
          </a:bodyPr>
          <a:lstStyle/>
          <a:p>
            <a:pPr algn="l"/>
            <a:r>
              <a:rPr lang="en-US" u="sng" dirty="0">
                <a:effectLst>
                  <a:outerShdw blurRad="38100" dist="38100" dir="2700000" algn="tl">
                    <a:srgbClr val="000000">
                      <a:alpha val="43137"/>
                    </a:srgbClr>
                  </a:outerShdw>
                </a:effectLst>
              </a:rPr>
              <a:t>A Passover Mensch </a:t>
            </a:r>
            <a:r>
              <a:rPr lang="he-IL" sz="4400" b="1" u="sng" dirty="0">
                <a:effectLst>
                  <a:outerShdw blurRad="38100" dist="38100" dir="2700000" algn="tl">
                    <a:srgbClr val="000000">
                      <a:alpha val="43137"/>
                    </a:srgbClr>
                  </a:outerShdw>
                </a:effectLst>
                <a:latin typeface="David" panose="020E0502060401010101" pitchFamily="34" charset="-79"/>
                <a:cs typeface="David" panose="020E0502060401010101" pitchFamily="34" charset="-79"/>
              </a:rPr>
              <a:t>מענטש</a:t>
            </a:r>
            <a:endParaRPr lang="en-US" sz="4400" b="1" u="sng" dirty="0">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a:p>
            <a:pPr marL="404813" indent="-404813" algn="l">
              <a:buFont typeface="+mj-lt"/>
              <a:buAutoNum type="arabicPeriod"/>
            </a:pPr>
            <a:r>
              <a:rPr lang="en-US" dirty="0">
                <a:effectLst>
                  <a:outerShdw blurRad="38100" dist="38100" dir="2700000" algn="tl">
                    <a:srgbClr val="000000">
                      <a:alpha val="43137"/>
                    </a:srgbClr>
                  </a:outerShdw>
                </a:effectLst>
              </a:rPr>
              <a:t>Passover Parallel Exodus</a:t>
            </a:r>
          </a:p>
          <a:p>
            <a:pPr marL="404813" indent="-404813" algn="l">
              <a:buFont typeface="+mj-lt"/>
              <a:buAutoNum type="arabicPeriod"/>
            </a:pPr>
            <a:r>
              <a:rPr lang="en-US" dirty="0">
                <a:effectLst>
                  <a:outerShdw blurRad="38100" dist="38100" dir="2700000" algn="tl">
                    <a:srgbClr val="000000">
                      <a:alpha val="43137"/>
                    </a:srgbClr>
                  </a:outerShdw>
                </a:effectLst>
              </a:rPr>
              <a:t>Passover Personal SW history</a:t>
            </a:r>
          </a:p>
          <a:p>
            <a:pPr marL="404813" indent="-404813" algn="l">
              <a:buFont typeface="+mj-lt"/>
              <a:buAutoNum type="arabicPeriod"/>
            </a:pPr>
            <a:r>
              <a:rPr lang="en-US" u="sng" dirty="0">
                <a:solidFill>
                  <a:srgbClr val="FFFF00"/>
                </a:solidFill>
                <a:effectLst>
                  <a:outerShdw blurRad="38100" dist="38100" dir="2700000" algn="tl">
                    <a:srgbClr val="000000">
                      <a:alpha val="43137"/>
                    </a:srgbClr>
                  </a:outerShdw>
                </a:effectLst>
              </a:rPr>
              <a:t>Passover Maturity</a:t>
            </a:r>
          </a:p>
        </p:txBody>
      </p:sp>
    </p:spTree>
    <p:extLst>
      <p:ext uri="{BB962C8B-B14F-4D97-AF65-F5344CB8AC3E}">
        <p14:creationId xmlns:p14="http://schemas.microsoft.com/office/powerpoint/2010/main" val="41107651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baseline="30000" dirty="0"/>
              <a:t>Ephesians 4.14-16</a:t>
            </a:r>
            <a:r>
              <a:rPr lang="en-US" sz="4000" dirty="0"/>
              <a:t> We will then no longer be infants tossed about by the waves and blown along by every wind of teaching, at the mercy of people clever in devising ways to deceive. Instead, </a:t>
            </a:r>
            <a:r>
              <a:rPr lang="en-US" sz="3900" u="sng" dirty="0">
                <a:solidFill>
                  <a:srgbClr val="FFFF00"/>
                </a:solidFill>
              </a:rPr>
              <a:t>speaking the truth in love</a:t>
            </a:r>
            <a:r>
              <a:rPr lang="en-US" sz="4000" dirty="0"/>
              <a:t>, we will in every respect grow up into him who is the head, the Messiah. </a:t>
            </a:r>
          </a:p>
        </p:txBody>
      </p:sp>
    </p:spTree>
    <p:extLst>
      <p:ext uri="{BB962C8B-B14F-4D97-AF65-F5344CB8AC3E}">
        <p14:creationId xmlns:p14="http://schemas.microsoft.com/office/powerpoint/2010/main" val="30626790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Ephesians 4.14-16</a:t>
            </a:r>
            <a:r>
              <a:rPr lang="en-US" sz="4000" dirty="0"/>
              <a:t> Under his control, the whole body is being fitted and held together by the support of every joint, with each part working to fulfill its function; this is how the body grows and </a:t>
            </a:r>
            <a:r>
              <a:rPr lang="en-US" sz="4000" u="sng" dirty="0">
                <a:solidFill>
                  <a:srgbClr val="FFFF00"/>
                </a:solidFill>
              </a:rPr>
              <a:t>builds itself up in love.</a:t>
            </a:r>
            <a:endParaRPr lang="en-US" sz="3600" u="sng" dirty="0">
              <a:solidFill>
                <a:srgbClr val="FFFF00"/>
              </a:solidFill>
            </a:endParaRPr>
          </a:p>
        </p:txBody>
      </p:sp>
    </p:spTree>
    <p:extLst>
      <p:ext uri="{BB962C8B-B14F-4D97-AF65-F5344CB8AC3E}">
        <p14:creationId xmlns:p14="http://schemas.microsoft.com/office/powerpoint/2010/main" val="21679414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3200400" cy="4800600"/>
          </a:xfrm>
        </p:spPr>
        <p:txBody>
          <a:bodyPr>
            <a:normAutofit fontScale="70000" lnSpcReduction="20000"/>
          </a:bodyPr>
          <a:lstStyle/>
          <a:p>
            <a:pPr algn="l"/>
            <a:r>
              <a:rPr lang="en-US" sz="5500" dirty="0"/>
              <a:t>Israel ranked 5th in the most recent World Happiness Index in spite of the recent war </a:t>
            </a:r>
            <a:r>
              <a:rPr lang="en-US" sz="4000" dirty="0"/>
              <a:t>	</a:t>
            </a:r>
          </a:p>
        </p:txBody>
      </p:sp>
      <p:pic>
        <p:nvPicPr>
          <p:cNvPr id="3074" name="Picture 2" descr="Israeli Happiness">
            <a:extLst>
              <a:ext uri="{FF2B5EF4-FFF2-40B4-BE49-F238E27FC236}">
                <a16:creationId xmlns:a16="http://schemas.microsoft.com/office/drawing/2014/main" id="{2E732280-E7BF-07CB-16B4-C2540D7C7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9525"/>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B830D5-BABF-8BFD-B9B7-16E9043FA0E9}"/>
              </a:ext>
            </a:extLst>
          </p:cNvPr>
          <p:cNvSpPr txBox="1"/>
          <p:nvPr/>
        </p:nvSpPr>
        <p:spPr>
          <a:xfrm>
            <a:off x="3429000" y="3819526"/>
            <a:ext cx="5715000" cy="1200329"/>
          </a:xfrm>
          <a:prstGeom prst="rect">
            <a:avLst/>
          </a:prstGeom>
          <a:noFill/>
        </p:spPr>
        <p:txBody>
          <a:bodyPr wrap="square" rtlCol="0">
            <a:spAutoFit/>
          </a:bodyPr>
          <a:lstStyle/>
          <a:p>
            <a:pPr algn="l"/>
            <a:r>
              <a:rPr lang="en-US" sz="3600" dirty="0"/>
              <a:t>whereas the United States fell from 20 to 23. 	</a:t>
            </a:r>
          </a:p>
        </p:txBody>
      </p:sp>
    </p:spTree>
    <p:extLst>
      <p:ext uri="{BB962C8B-B14F-4D97-AF65-F5344CB8AC3E}">
        <p14:creationId xmlns:p14="http://schemas.microsoft.com/office/powerpoint/2010/main" val="34960589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In a Wall Street Journal Op-Ed, historian Gil Troy attributed Israel’s high happiness rating on a feeling of social cohesiveness, family ties and a sense of tradition and history. </a:t>
            </a:r>
          </a:p>
        </p:txBody>
      </p:sp>
    </p:spTree>
    <p:extLst>
      <p:ext uri="{BB962C8B-B14F-4D97-AF65-F5344CB8AC3E}">
        <p14:creationId xmlns:p14="http://schemas.microsoft.com/office/powerpoint/2010/main" val="16622190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dirty="0"/>
              <a:t>“Israelis pursue happiness through family and community, by feeling rooted and having a sense of purpose,” he wrote. He added, “Amid unspeakable suffering, Israelis have found comfort in one another and a higher calling. Too many Americans feel lonely and lost.”</a:t>
            </a:r>
          </a:p>
        </p:txBody>
      </p:sp>
    </p:spTree>
    <p:extLst>
      <p:ext uri="{BB962C8B-B14F-4D97-AF65-F5344CB8AC3E}">
        <p14:creationId xmlns:p14="http://schemas.microsoft.com/office/powerpoint/2010/main" val="22912969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lnSpcReduction="20000"/>
          </a:bodyPr>
          <a:lstStyle/>
          <a:p>
            <a:pPr algn="l"/>
            <a:r>
              <a:rPr lang="en-US" sz="4000" dirty="0"/>
              <a:t>In addition, in spite of demonstrations and passionate disagreements, as witnessed during anti-government demonstrations, Israelis nevertheless “live in an intimate society that runs on trust and generates hope. Israelis feel they’re never alone, and that their relatives and friends will never abandon them.”</a:t>
            </a:r>
          </a:p>
        </p:txBody>
      </p:sp>
    </p:spTree>
    <p:extLst>
      <p:ext uri="{BB962C8B-B14F-4D97-AF65-F5344CB8AC3E}">
        <p14:creationId xmlns:p14="http://schemas.microsoft.com/office/powerpoint/2010/main" val="453586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6146" name="Picture 2" descr="Eclipses of the Sun and Moon · Astronomy">
            <a:extLst>
              <a:ext uri="{FF2B5EF4-FFF2-40B4-BE49-F238E27FC236}">
                <a16:creationId xmlns:a16="http://schemas.microsoft.com/office/drawing/2014/main" id="{50C2D157-6577-AD69-7D4D-5F299763B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3950"/>
            <a:ext cx="9144000" cy="4079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B0BC4C9-9235-903F-9D17-07E7D1B16C68}"/>
              </a:ext>
            </a:extLst>
          </p:cNvPr>
          <p:cNvSpPr txBox="1"/>
          <p:nvPr/>
        </p:nvSpPr>
        <p:spPr>
          <a:xfrm>
            <a:off x="247650" y="209550"/>
            <a:ext cx="8742714" cy="1323439"/>
          </a:xfrm>
          <a:prstGeom prst="rect">
            <a:avLst/>
          </a:prstGeom>
          <a:noFill/>
        </p:spPr>
        <p:txBody>
          <a:bodyPr wrap="none" rtlCol="0">
            <a:spAutoFit/>
          </a:bodyPr>
          <a:lstStyle/>
          <a:p>
            <a:pPr algn="l"/>
            <a:r>
              <a:rPr lang="en-US" dirty="0"/>
              <a:t>Monday, April 8, 2024</a:t>
            </a:r>
          </a:p>
          <a:p>
            <a:pPr algn="l"/>
            <a:r>
              <a:rPr lang="en-US" dirty="0"/>
              <a:t>Sun   moon   earth for solar eclipse</a:t>
            </a:r>
          </a:p>
        </p:txBody>
      </p:sp>
      <p:cxnSp>
        <p:nvCxnSpPr>
          <p:cNvPr id="6" name="Straight Arrow Connector 5">
            <a:extLst>
              <a:ext uri="{FF2B5EF4-FFF2-40B4-BE49-F238E27FC236}">
                <a16:creationId xmlns:a16="http://schemas.microsoft.com/office/drawing/2014/main" id="{570842C3-CD2F-40CA-5798-1057711D97B6}"/>
              </a:ext>
            </a:extLst>
          </p:cNvPr>
          <p:cNvCxnSpPr/>
          <p:nvPr/>
        </p:nvCxnSpPr>
        <p:spPr bwMode="auto">
          <a:xfrm>
            <a:off x="1371600" y="1238250"/>
            <a:ext cx="304800" cy="0"/>
          </a:xfrm>
          <a:prstGeom prst="straightConnector1">
            <a:avLst/>
          </a:prstGeom>
          <a:solidFill>
            <a:schemeClr val="accent1"/>
          </a:solidFill>
          <a:ln w="44450"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a:extLst>
              <a:ext uri="{FF2B5EF4-FFF2-40B4-BE49-F238E27FC236}">
                <a16:creationId xmlns:a16="http://schemas.microsoft.com/office/drawing/2014/main" id="{9D5D48C8-2F77-FAA6-A510-CF680E8A0FB6}"/>
              </a:ext>
            </a:extLst>
          </p:cNvPr>
          <p:cNvCxnSpPr/>
          <p:nvPr/>
        </p:nvCxnSpPr>
        <p:spPr bwMode="auto">
          <a:xfrm>
            <a:off x="3048000" y="1228725"/>
            <a:ext cx="304800" cy="0"/>
          </a:xfrm>
          <a:prstGeom prst="straightConnector1">
            <a:avLst/>
          </a:prstGeom>
          <a:solidFill>
            <a:schemeClr val="accent1"/>
          </a:solidFill>
          <a:ln w="44450"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756682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Troy quoted the Father of Political Zionism, Theodor Herzl, and wrote “Israelis don’t count in days and decades but in millennia and eternity.”</a:t>
            </a:r>
          </a:p>
        </p:txBody>
      </p:sp>
    </p:spTree>
    <p:extLst>
      <p:ext uri="{BB962C8B-B14F-4D97-AF65-F5344CB8AC3E}">
        <p14:creationId xmlns:p14="http://schemas.microsoft.com/office/powerpoint/2010/main" val="1452207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3200400" cy="4800600"/>
          </a:xfrm>
        </p:spPr>
        <p:txBody>
          <a:bodyPr>
            <a:normAutofit fontScale="92500" lnSpcReduction="10000"/>
          </a:bodyPr>
          <a:lstStyle/>
          <a:p>
            <a:pPr algn="l"/>
            <a:r>
              <a:rPr lang="en-US" sz="4000" dirty="0"/>
              <a:t>“If you’re going through a tough financial time, you need not pay. Take it and go.” </a:t>
            </a:r>
          </a:p>
        </p:txBody>
      </p:sp>
      <p:pic>
        <p:nvPicPr>
          <p:cNvPr id="3" name="Picture 2">
            <a:extLst>
              <a:ext uri="{FF2B5EF4-FFF2-40B4-BE49-F238E27FC236}">
                <a16:creationId xmlns:a16="http://schemas.microsoft.com/office/drawing/2014/main" id="{E6D9C7E0-3DAA-86B9-E60D-B530F41F4EB7}"/>
              </a:ext>
            </a:extLst>
          </p:cNvPr>
          <p:cNvPicPr>
            <a:picLocks noChangeAspect="1"/>
          </p:cNvPicPr>
          <p:nvPr/>
        </p:nvPicPr>
        <p:blipFill>
          <a:blip r:embed="rId3"/>
          <a:stretch>
            <a:fillRect/>
          </a:stretch>
        </p:blipFill>
        <p:spPr>
          <a:xfrm>
            <a:off x="3468143" y="0"/>
            <a:ext cx="5675857" cy="5143500"/>
          </a:xfrm>
          <a:prstGeom prst="rect">
            <a:avLst/>
          </a:prstGeom>
        </p:spPr>
      </p:pic>
    </p:spTree>
    <p:extLst>
      <p:ext uri="{BB962C8B-B14F-4D97-AF65-F5344CB8AC3E}">
        <p14:creationId xmlns:p14="http://schemas.microsoft.com/office/powerpoint/2010/main" val="38561635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marL="509588" indent="-509588" algn="l">
              <a:buFont typeface="+mj-lt"/>
              <a:buAutoNum type="arabicPeriod"/>
            </a:pPr>
            <a:r>
              <a:rPr lang="en-US" sz="4000" dirty="0"/>
              <a:t>Do we always speak the truth in love?</a:t>
            </a:r>
          </a:p>
          <a:p>
            <a:pPr marL="509588" indent="-509588" algn="l">
              <a:buFont typeface="+mj-lt"/>
              <a:buAutoNum type="arabicPeriod"/>
            </a:pPr>
            <a:r>
              <a:rPr lang="en-US" sz="4000" dirty="0"/>
              <a:t>Are our spiritual practices, Passover, unleavened bread, Shabbat expressions of family joy and unity, or rigidity?</a:t>
            </a:r>
          </a:p>
          <a:p>
            <a:pPr marL="509588" indent="-509588" algn="l">
              <a:buFont typeface="+mj-lt"/>
              <a:buAutoNum type="arabicPeriod"/>
            </a:pPr>
            <a:r>
              <a:rPr lang="en-US" sz="4000" dirty="0"/>
              <a:t>Do we celebrate life?</a:t>
            </a:r>
          </a:p>
        </p:txBody>
      </p:sp>
    </p:spTree>
    <p:extLst>
      <p:ext uri="{BB962C8B-B14F-4D97-AF65-F5344CB8AC3E}">
        <p14:creationId xmlns:p14="http://schemas.microsoft.com/office/powerpoint/2010/main" val="42082474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3810000" cy="4800600"/>
          </a:xfrm>
        </p:spPr>
        <p:txBody>
          <a:bodyPr>
            <a:normAutofit/>
          </a:bodyPr>
          <a:lstStyle/>
          <a:p>
            <a:pPr algn="r" rtl="1"/>
            <a:r>
              <a:rPr lang="he-IL" sz="4400" b="1" dirty="0">
                <a:latin typeface="David" panose="020E0502060401010101" pitchFamily="34" charset="-79"/>
                <a:cs typeface="David" panose="020E0502060401010101" pitchFamily="34" charset="-79"/>
              </a:rPr>
              <a:t>אזור חופשי לשון הרע</a:t>
            </a:r>
            <a:endParaRPr lang="en-US" sz="4400" b="1" dirty="0">
              <a:latin typeface="David" panose="020E0502060401010101" pitchFamily="34" charset="-79"/>
              <a:cs typeface="David" panose="020E0502060401010101" pitchFamily="34" charset="-79"/>
            </a:endParaRPr>
          </a:p>
          <a:p>
            <a:pPr algn="l"/>
            <a:r>
              <a:rPr lang="en-US" sz="4000" i="1" dirty="0" err="1"/>
              <a:t>Azor</a:t>
            </a:r>
            <a:r>
              <a:rPr lang="en-US" sz="4000" i="1" dirty="0"/>
              <a:t> </a:t>
            </a:r>
            <a:r>
              <a:rPr lang="en-US" sz="4000" i="1" dirty="0" err="1"/>
              <a:t>khofshi</a:t>
            </a:r>
            <a:endParaRPr lang="en-US" sz="4000" i="1" dirty="0"/>
          </a:p>
          <a:p>
            <a:pPr algn="l"/>
            <a:r>
              <a:rPr lang="en-US" sz="4000" i="1" dirty="0"/>
              <a:t>Lashon </a:t>
            </a:r>
            <a:r>
              <a:rPr lang="en-US" sz="4000" i="1" dirty="0" err="1"/>
              <a:t>HaRa</a:t>
            </a:r>
            <a:endParaRPr lang="en-US" sz="4000" i="1" dirty="0"/>
          </a:p>
          <a:p>
            <a:pPr algn="l"/>
            <a:r>
              <a:rPr lang="en-US" sz="4000" dirty="0"/>
              <a:t>Defamation free zone</a:t>
            </a:r>
          </a:p>
          <a:p>
            <a:pPr algn="l"/>
            <a:endParaRPr lang="en-US" sz="4000" dirty="0"/>
          </a:p>
        </p:txBody>
      </p:sp>
      <p:pic>
        <p:nvPicPr>
          <p:cNvPr id="3" name="Picture 2">
            <a:extLst>
              <a:ext uri="{FF2B5EF4-FFF2-40B4-BE49-F238E27FC236}">
                <a16:creationId xmlns:a16="http://schemas.microsoft.com/office/drawing/2014/main" id="{7A83121B-32A9-B711-88A4-1A3108C9E2DC}"/>
              </a:ext>
            </a:extLst>
          </p:cNvPr>
          <p:cNvPicPr>
            <a:picLocks noChangeAspect="1"/>
          </p:cNvPicPr>
          <p:nvPr/>
        </p:nvPicPr>
        <p:blipFill>
          <a:blip r:embed="rId3"/>
          <a:stretch>
            <a:fillRect/>
          </a:stretch>
        </p:blipFill>
        <p:spPr>
          <a:xfrm>
            <a:off x="4038600" y="9525"/>
            <a:ext cx="5029199" cy="4677814"/>
          </a:xfrm>
          <a:prstGeom prst="rect">
            <a:avLst/>
          </a:prstGeom>
        </p:spPr>
      </p:pic>
    </p:spTree>
    <p:extLst>
      <p:ext uri="{BB962C8B-B14F-4D97-AF65-F5344CB8AC3E}">
        <p14:creationId xmlns:p14="http://schemas.microsoft.com/office/powerpoint/2010/main" val="33212004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30AC6935-0ACB-A89A-D5F8-E23D05267F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3187" y="0"/>
            <a:ext cx="3857625" cy="5143500"/>
          </a:xfrm>
          <a:prstGeom prst="rect">
            <a:avLst/>
          </a:prstGeom>
        </p:spPr>
      </p:pic>
    </p:spTree>
    <p:extLst>
      <p:ext uri="{BB962C8B-B14F-4D97-AF65-F5344CB8AC3E}">
        <p14:creationId xmlns:p14="http://schemas.microsoft.com/office/powerpoint/2010/main" val="1267975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120083" y="190500"/>
            <a:ext cx="5148830" cy="4800600"/>
          </a:xfrm>
        </p:spPr>
        <p:txBody>
          <a:bodyPr>
            <a:normAutofit lnSpcReduction="10000"/>
          </a:bodyPr>
          <a:lstStyle/>
          <a:p>
            <a:pPr algn="l"/>
            <a:r>
              <a:rPr lang="en-US" sz="4000" dirty="0"/>
              <a:t>That tree grows on the property where Advice &amp; Aid Pregnancy Center resides at 10901 Granada Lane in Overland Park, Kansas. </a:t>
            </a:r>
            <a:endParaRPr lang="en-US" sz="6600" dirty="0"/>
          </a:p>
        </p:txBody>
      </p:sp>
      <p:pic>
        <p:nvPicPr>
          <p:cNvPr id="1026" name="Picture 2">
            <a:extLst>
              <a:ext uri="{FF2B5EF4-FFF2-40B4-BE49-F238E27FC236}">
                <a16:creationId xmlns:a16="http://schemas.microsoft.com/office/drawing/2014/main" id="{3F49527A-3493-4CD4-1531-6A399213A8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8913" y="19050"/>
            <a:ext cx="385603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8678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8273483"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An eclipse from above, in the ISS</a:t>
            </a:r>
          </a:p>
        </p:txBody>
      </p:sp>
      <p:sp>
        <p:nvSpPr>
          <p:cNvPr id="2" name="AutoShape 2">
            <a:extLst>
              <a:ext uri="{FF2B5EF4-FFF2-40B4-BE49-F238E27FC236}">
                <a16:creationId xmlns:a16="http://schemas.microsoft.com/office/drawing/2014/main" id="{5F84035E-76BC-A9B0-C122-D08B5E7F8520}"/>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F58DC4A7-ED23-31C5-01A1-9D22858FA32D}"/>
              </a:ext>
            </a:extLst>
          </p:cNvPr>
          <p:cNvPicPr>
            <a:picLocks noChangeAspect="1"/>
          </p:cNvPicPr>
          <p:nvPr/>
        </p:nvPicPr>
        <p:blipFill>
          <a:blip r:embed="rId3"/>
          <a:stretch>
            <a:fillRect/>
          </a:stretch>
        </p:blipFill>
        <p:spPr>
          <a:xfrm>
            <a:off x="723900" y="-35398"/>
            <a:ext cx="8000999" cy="5214296"/>
          </a:xfrm>
          <a:prstGeom prst="rect">
            <a:avLst/>
          </a:prstGeom>
        </p:spPr>
      </p:pic>
      <p:cxnSp>
        <p:nvCxnSpPr>
          <p:cNvPr id="6" name="Straight Arrow Connector 5">
            <a:extLst>
              <a:ext uri="{FF2B5EF4-FFF2-40B4-BE49-F238E27FC236}">
                <a16:creationId xmlns:a16="http://schemas.microsoft.com/office/drawing/2014/main" id="{A601C2EC-59B8-9F41-01E4-00D401B24611}"/>
              </a:ext>
            </a:extLst>
          </p:cNvPr>
          <p:cNvCxnSpPr/>
          <p:nvPr/>
        </p:nvCxnSpPr>
        <p:spPr bwMode="auto">
          <a:xfrm flipV="1">
            <a:off x="4230958" y="2724150"/>
            <a:ext cx="798242" cy="212410"/>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a:extLst>
              <a:ext uri="{FF2B5EF4-FFF2-40B4-BE49-F238E27FC236}">
                <a16:creationId xmlns:a16="http://schemas.microsoft.com/office/drawing/2014/main" id="{9393D503-03B8-9A01-ADA8-736DB9655988}"/>
              </a:ext>
            </a:extLst>
          </p:cNvPr>
          <p:cNvSpPr txBox="1"/>
          <p:nvPr/>
        </p:nvSpPr>
        <p:spPr>
          <a:xfrm rot="20132590">
            <a:off x="1679373" y="2012663"/>
            <a:ext cx="2731261" cy="584775"/>
          </a:xfrm>
          <a:prstGeom prst="rect">
            <a:avLst/>
          </a:prstGeom>
          <a:noFill/>
        </p:spPr>
        <p:txBody>
          <a:bodyPr wrap="none" rtlCol="0">
            <a:spAutoFit/>
          </a:bodyPr>
          <a:lstStyle/>
          <a:p>
            <a:pPr algn="l"/>
            <a:r>
              <a:rPr lang="en-US" sz="3200" dirty="0"/>
              <a:t>Advice &amp; Aid</a:t>
            </a:r>
          </a:p>
        </p:txBody>
      </p:sp>
      <p:sp>
        <p:nvSpPr>
          <p:cNvPr id="8" name="TextBox 7">
            <a:extLst>
              <a:ext uri="{FF2B5EF4-FFF2-40B4-BE49-F238E27FC236}">
                <a16:creationId xmlns:a16="http://schemas.microsoft.com/office/drawing/2014/main" id="{E0668759-CD2A-E923-563A-CDBFD9F7CDFB}"/>
              </a:ext>
            </a:extLst>
          </p:cNvPr>
          <p:cNvSpPr txBox="1"/>
          <p:nvPr/>
        </p:nvSpPr>
        <p:spPr>
          <a:xfrm rot="20256069">
            <a:off x="6052247" y="1429695"/>
            <a:ext cx="3066609" cy="1323439"/>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Planned </a:t>
            </a:r>
          </a:p>
          <a:p>
            <a:pPr algn="l"/>
            <a:r>
              <a:rPr lang="en-US" dirty="0">
                <a:effectLst>
                  <a:outerShdw blurRad="38100" dist="38100" dir="2700000" algn="tl">
                    <a:srgbClr val="000000">
                      <a:alpha val="43137"/>
                    </a:srgbClr>
                  </a:outerShdw>
                </a:effectLst>
              </a:rPr>
              <a:t>Parenthood</a:t>
            </a:r>
          </a:p>
        </p:txBody>
      </p:sp>
    </p:spTree>
    <p:extLst>
      <p:ext uri="{BB962C8B-B14F-4D97-AF65-F5344CB8AC3E}">
        <p14:creationId xmlns:p14="http://schemas.microsoft.com/office/powerpoint/2010/main" val="30646542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120083" y="190500"/>
            <a:ext cx="8686800" cy="4800600"/>
          </a:xfrm>
        </p:spPr>
        <p:txBody>
          <a:bodyPr>
            <a:normAutofit fontScale="92500" lnSpcReduction="10000"/>
          </a:bodyPr>
          <a:lstStyle/>
          <a:p>
            <a:pPr algn="l"/>
            <a:r>
              <a:rPr lang="en-US" sz="4000" dirty="0"/>
              <a:t>Many of you have been to our center and know that on the other side of those evergreens is the largest abortion facility in the Kansas City Metro which serves women from Kansas, Missouri, and neighboring states. This picture represents what is happening in this corner of Overland Park. </a:t>
            </a:r>
            <a:endParaRPr lang="en-US" sz="6600" dirty="0"/>
          </a:p>
        </p:txBody>
      </p:sp>
    </p:spTree>
    <p:extLst>
      <p:ext uri="{BB962C8B-B14F-4D97-AF65-F5344CB8AC3E}">
        <p14:creationId xmlns:p14="http://schemas.microsoft.com/office/powerpoint/2010/main" val="25206841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120083" y="190500"/>
            <a:ext cx="5148830" cy="4800600"/>
          </a:xfrm>
        </p:spPr>
        <p:txBody>
          <a:bodyPr>
            <a:normAutofit fontScale="92500" lnSpcReduction="10000"/>
          </a:bodyPr>
          <a:lstStyle/>
          <a:p>
            <a:pPr algn="l"/>
            <a:r>
              <a:rPr lang="en-US" sz="3600" dirty="0"/>
              <a:t>As you can see, the branches that hang above the Advice &amp; Aid property are filled with green leaves, they have life; while the branches that are over the abortion clinic side are lifeless, nothing really is growing there.</a:t>
            </a:r>
            <a:endParaRPr lang="en-US" sz="6000" dirty="0"/>
          </a:p>
        </p:txBody>
      </p:sp>
      <p:pic>
        <p:nvPicPr>
          <p:cNvPr id="1026" name="Picture 2">
            <a:extLst>
              <a:ext uri="{FF2B5EF4-FFF2-40B4-BE49-F238E27FC236}">
                <a16:creationId xmlns:a16="http://schemas.microsoft.com/office/drawing/2014/main" id="{3F49527A-3493-4CD4-1531-6A399213A8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8913" y="19050"/>
            <a:ext cx="385603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9563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8273483"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An eclipse from above, in the ISS</a:t>
            </a:r>
          </a:p>
        </p:txBody>
      </p:sp>
      <p:pic>
        <p:nvPicPr>
          <p:cNvPr id="3" name="Picture 2">
            <a:extLst>
              <a:ext uri="{FF2B5EF4-FFF2-40B4-BE49-F238E27FC236}">
                <a16:creationId xmlns:a16="http://schemas.microsoft.com/office/drawing/2014/main" id="{4114BE8D-B737-4534-C279-51DD1FB76C9C}"/>
              </a:ext>
            </a:extLst>
          </p:cNvPr>
          <p:cNvPicPr>
            <a:picLocks noChangeAspect="1"/>
          </p:cNvPicPr>
          <p:nvPr/>
        </p:nvPicPr>
        <p:blipFill>
          <a:blip r:embed="rId3"/>
          <a:stretch>
            <a:fillRect/>
          </a:stretch>
        </p:blipFill>
        <p:spPr>
          <a:xfrm>
            <a:off x="48940" y="0"/>
            <a:ext cx="9046119" cy="5143500"/>
          </a:xfrm>
          <a:prstGeom prst="rect">
            <a:avLst/>
          </a:prstGeom>
        </p:spPr>
      </p:pic>
    </p:spTree>
    <p:extLst>
      <p:ext uri="{BB962C8B-B14F-4D97-AF65-F5344CB8AC3E}">
        <p14:creationId xmlns:p14="http://schemas.microsoft.com/office/powerpoint/2010/main" val="2746856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453D3BA3-92EC-4994-3780-43A407961458}"/>
              </a:ext>
            </a:extLst>
          </p:cNvPr>
          <p:cNvPicPr>
            <a:picLocks noChangeAspect="1"/>
          </p:cNvPicPr>
          <p:nvPr/>
        </p:nvPicPr>
        <p:blipFill>
          <a:blip r:embed="rId3"/>
          <a:stretch>
            <a:fillRect/>
          </a:stretch>
        </p:blipFill>
        <p:spPr>
          <a:xfrm>
            <a:off x="-19050" y="0"/>
            <a:ext cx="9150406" cy="5139901"/>
          </a:xfrm>
          <a:prstGeom prst="rect">
            <a:avLst/>
          </a:prstGeom>
        </p:spPr>
      </p:pic>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8273483"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An eclipse from above, in the ISS</a:t>
            </a:r>
          </a:p>
        </p:txBody>
      </p:sp>
    </p:spTree>
    <p:extLst>
      <p:ext uri="{BB962C8B-B14F-4D97-AF65-F5344CB8AC3E}">
        <p14:creationId xmlns:p14="http://schemas.microsoft.com/office/powerpoint/2010/main" val="32102815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For our congregational Seder Wednesday, April 24, we have open seating.  So, newcomers and visitors may be isolated unless YOU scope them out and befriend them.   Plan to share LIFE.</a:t>
            </a:r>
          </a:p>
        </p:txBody>
      </p:sp>
    </p:spTree>
    <p:extLst>
      <p:ext uri="{BB962C8B-B14F-4D97-AF65-F5344CB8AC3E}">
        <p14:creationId xmlns:p14="http://schemas.microsoft.com/office/powerpoint/2010/main" val="3792794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2" name="Online Media 1" title="A new study shows &quot;woke&quot; people have anxiety issues?">
            <a:hlinkClick r:id="" action="ppaction://media"/>
            <a:extLst>
              <a:ext uri="{FF2B5EF4-FFF2-40B4-BE49-F238E27FC236}">
                <a16:creationId xmlns:a16="http://schemas.microsoft.com/office/drawing/2014/main" id="{2D0A9B52-08B1-F40D-0176-B442EA57DB77}"/>
              </a:ext>
            </a:extLst>
          </p:cNvPr>
          <p:cNvPicPr>
            <a:picLocks noRot="1" noChangeAspect="1"/>
          </p:cNvPicPr>
          <p:nvPr>
            <a:videoFile r:link="rId1"/>
          </p:nvPr>
        </p:nvPicPr>
        <p:blipFill>
          <a:blip r:embed="rId4"/>
          <a:stretch>
            <a:fillRect/>
          </a:stretch>
        </p:blipFill>
        <p:spPr>
          <a:xfrm>
            <a:off x="0" y="-101867"/>
            <a:ext cx="9110663" cy="5143500"/>
          </a:xfrm>
          <a:prstGeom prst="rect">
            <a:avLst/>
          </a:prstGeom>
        </p:spPr>
      </p:pic>
      <p:sp>
        <p:nvSpPr>
          <p:cNvPr id="3" name="TextBox 2">
            <a:extLst>
              <a:ext uri="{FF2B5EF4-FFF2-40B4-BE49-F238E27FC236}">
                <a16:creationId xmlns:a16="http://schemas.microsoft.com/office/drawing/2014/main" id="{CEC1B147-182E-4842-97F1-DA03BDCBD5F7}"/>
              </a:ext>
            </a:extLst>
          </p:cNvPr>
          <p:cNvSpPr txBox="1"/>
          <p:nvPr/>
        </p:nvSpPr>
        <p:spPr>
          <a:xfrm>
            <a:off x="76200" y="590550"/>
            <a:ext cx="2677400" cy="1754326"/>
          </a:xfrm>
          <a:prstGeom prst="rect">
            <a:avLst/>
          </a:prstGeom>
          <a:noFill/>
        </p:spPr>
        <p:txBody>
          <a:bodyPr wrap="none" rtlCol="0">
            <a:spAutoFit/>
          </a:bodyPr>
          <a:lstStyle/>
          <a:p>
            <a:pPr algn="l"/>
            <a:r>
              <a:rPr lang="en-US" sz="3600" dirty="0"/>
              <a:t>Wokeness</a:t>
            </a:r>
          </a:p>
          <a:p>
            <a:pPr algn="l"/>
            <a:r>
              <a:rPr lang="en-US" sz="3600" dirty="0"/>
              <a:t>and</a:t>
            </a:r>
          </a:p>
          <a:p>
            <a:pPr algn="l"/>
            <a:r>
              <a:rPr lang="en-US" sz="3600" dirty="0"/>
              <a:t>depression</a:t>
            </a:r>
          </a:p>
        </p:txBody>
      </p:sp>
    </p:spTree>
    <p:extLst>
      <p:ext uri="{BB962C8B-B14F-4D97-AF65-F5344CB8AC3E}">
        <p14:creationId xmlns:p14="http://schemas.microsoft.com/office/powerpoint/2010/main" val="186967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a:p>
            <a:r>
              <a:rPr lang="en-US" sz="4000" dirty="0"/>
              <a:t>Some more good news </a:t>
            </a:r>
          </a:p>
          <a:p>
            <a:r>
              <a:rPr lang="en-US" sz="4000" dirty="0"/>
              <a:t>about living in LIFE</a:t>
            </a:r>
          </a:p>
        </p:txBody>
      </p:sp>
    </p:spTree>
    <p:extLst>
      <p:ext uri="{BB962C8B-B14F-4D97-AF65-F5344CB8AC3E}">
        <p14:creationId xmlns:p14="http://schemas.microsoft.com/office/powerpoint/2010/main" val="4351787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8273483"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An eclipse from above, in the ISS</a:t>
            </a:r>
          </a:p>
        </p:txBody>
      </p:sp>
      <p:pic>
        <p:nvPicPr>
          <p:cNvPr id="3" name="Picture 2">
            <a:extLst>
              <a:ext uri="{FF2B5EF4-FFF2-40B4-BE49-F238E27FC236}">
                <a16:creationId xmlns:a16="http://schemas.microsoft.com/office/drawing/2014/main" id="{9F07E7C9-B38C-D8D9-76F3-CF852F3C68D1}"/>
              </a:ext>
            </a:extLst>
          </p:cNvPr>
          <p:cNvPicPr>
            <a:picLocks noChangeAspect="1"/>
          </p:cNvPicPr>
          <p:nvPr/>
        </p:nvPicPr>
        <p:blipFill>
          <a:blip r:embed="rId3"/>
          <a:stretch>
            <a:fillRect/>
          </a:stretch>
        </p:blipFill>
        <p:spPr>
          <a:xfrm>
            <a:off x="6015" y="666750"/>
            <a:ext cx="9132519" cy="3353002"/>
          </a:xfrm>
          <a:prstGeom prst="rect">
            <a:avLst/>
          </a:prstGeom>
        </p:spPr>
      </p:pic>
    </p:spTree>
    <p:extLst>
      <p:ext uri="{BB962C8B-B14F-4D97-AF65-F5344CB8AC3E}">
        <p14:creationId xmlns:p14="http://schemas.microsoft.com/office/powerpoint/2010/main" val="25924666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dirty="0"/>
              <a:t>BREAKING - Gaza Health Ministry has now 𝗮𝗱𝗺𝗶𝘁𝘁𝗲𝗱 that the TOTAL death count in Gaza stands at 𝟮𝟭,𝟳𝟮𝟬. An estimated 13,000 of those militant deaths from IDF estimates. Which means that 𝗼𝗻𝗹𝘆 𝟴,𝟳𝟮𝟬 𝗵𝗮𝘃𝗲 𝗯𝗲𝗲𝗻 𝗰𝗶𝘃𝗶𝗹𝗶𝗮𝗻 𝗱𝗲𝗮𝘁𝗵𝘀.Combatant to civilian ratio stands as 𝘂𝗻𝗱𝗲𝗿 𝟭:𝟭</a:t>
            </a:r>
          </a:p>
        </p:txBody>
      </p:sp>
    </p:spTree>
    <p:extLst>
      <p:ext uri="{BB962C8B-B14F-4D97-AF65-F5344CB8AC3E}">
        <p14:creationId xmlns:p14="http://schemas.microsoft.com/office/powerpoint/2010/main" val="34704347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We have never seen that before in any war in Modern History. 𝙐𝙨𝙪𝙖𝙡 𝙨𝙩𝙖𝙣𝙙𝙖𝙧𝙙𝙨: According to the UN, civilians usually make up around 90 percent of casualties in war. That’s a 1:9 ratio. Compared to the IDF’s 1:1</a:t>
            </a:r>
          </a:p>
        </p:txBody>
      </p:sp>
    </p:spTree>
    <p:extLst>
      <p:ext uri="{BB962C8B-B14F-4D97-AF65-F5344CB8AC3E}">
        <p14:creationId xmlns:p14="http://schemas.microsoft.com/office/powerpoint/2010/main" val="26264024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We have never seen a war with such a precise ratio. The IDF are also operating in an Urban War environment where Hamas hide amongst the civilian population. What they are pulling off is just next level.</a:t>
            </a:r>
          </a:p>
        </p:txBody>
      </p:sp>
    </p:spTree>
    <p:extLst>
      <p:ext uri="{BB962C8B-B14F-4D97-AF65-F5344CB8AC3E}">
        <p14:creationId xmlns:p14="http://schemas.microsoft.com/office/powerpoint/2010/main" val="7379382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Tree>
    <p:extLst>
      <p:ext uri="{BB962C8B-B14F-4D97-AF65-F5344CB8AC3E}">
        <p14:creationId xmlns:p14="http://schemas.microsoft.com/office/powerpoint/2010/main" val="20194231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baseline="30000" dirty="0"/>
              <a:t>Ephesians 4.14-16</a:t>
            </a:r>
            <a:r>
              <a:rPr lang="en-US" sz="4000" dirty="0"/>
              <a:t> We will then no longer be infants tossed about by the waves and blown along by every wind of teaching, at the mercy of people clever in devising ways to deceive. Instead, </a:t>
            </a:r>
            <a:r>
              <a:rPr lang="en-US" sz="3900" u="sng" dirty="0">
                <a:solidFill>
                  <a:srgbClr val="FFFF00"/>
                </a:solidFill>
              </a:rPr>
              <a:t>speaking the truth in love</a:t>
            </a:r>
            <a:r>
              <a:rPr lang="en-US" sz="4000" dirty="0"/>
              <a:t>, we will in every respect grow up into him who is the head, the Messiah. </a:t>
            </a:r>
          </a:p>
        </p:txBody>
      </p:sp>
    </p:spTree>
    <p:extLst>
      <p:ext uri="{BB962C8B-B14F-4D97-AF65-F5344CB8AC3E}">
        <p14:creationId xmlns:p14="http://schemas.microsoft.com/office/powerpoint/2010/main" val="19372560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Ephesians 4.14-16</a:t>
            </a:r>
            <a:r>
              <a:rPr lang="en-US" sz="4000" dirty="0"/>
              <a:t> Under his control, the whole body is being fitted and held together by the support of every joint, with each part working to fulfill its function; this is how the body grows and </a:t>
            </a:r>
            <a:r>
              <a:rPr lang="en-US" sz="4000" u="sng" dirty="0">
                <a:solidFill>
                  <a:srgbClr val="FFFF00"/>
                </a:solidFill>
              </a:rPr>
              <a:t>builds itself up in love.</a:t>
            </a:r>
            <a:endParaRPr lang="en-US" sz="3600" u="sng" dirty="0">
              <a:solidFill>
                <a:srgbClr val="FFFF00"/>
              </a:solidFill>
            </a:endParaRPr>
          </a:p>
        </p:txBody>
      </p:sp>
    </p:spTree>
    <p:extLst>
      <p:ext uri="{BB962C8B-B14F-4D97-AF65-F5344CB8AC3E}">
        <p14:creationId xmlns:p14="http://schemas.microsoft.com/office/powerpoint/2010/main" val="130843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4357036" cy="4800600"/>
          </a:xfrm>
        </p:spPr>
        <p:txBody>
          <a:bodyPr>
            <a:normAutofit/>
          </a:bodyPr>
          <a:lstStyle/>
          <a:p>
            <a:pPr algn="l"/>
            <a:r>
              <a:rPr lang="en-US" sz="4000" dirty="0"/>
              <a:t>Solar eclipse</a:t>
            </a:r>
          </a:p>
          <a:p>
            <a:pPr algn="l"/>
            <a:r>
              <a:rPr lang="en-US" sz="4000" dirty="0"/>
              <a:t>April 8, 2024 </a:t>
            </a:r>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8273483"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An eclipse from above, in the ISS</a:t>
            </a:r>
          </a:p>
        </p:txBody>
      </p:sp>
      <p:pic>
        <p:nvPicPr>
          <p:cNvPr id="3" name="Picture 2">
            <a:extLst>
              <a:ext uri="{FF2B5EF4-FFF2-40B4-BE49-F238E27FC236}">
                <a16:creationId xmlns:a16="http://schemas.microsoft.com/office/drawing/2014/main" id="{6704450F-F9C2-77F3-86F6-C59F97A0FF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5636" y="38100"/>
            <a:ext cx="3857625" cy="5143500"/>
          </a:xfrm>
          <a:prstGeom prst="rect">
            <a:avLst/>
          </a:prstGeom>
        </p:spPr>
      </p:pic>
    </p:spTree>
    <p:extLst>
      <p:ext uri="{BB962C8B-B14F-4D97-AF65-F5344CB8AC3E}">
        <p14:creationId xmlns:p14="http://schemas.microsoft.com/office/powerpoint/2010/main" val="19639158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We live in the immediate risk of attack and disaster, and need to esteem and value each other all the more!</a:t>
            </a:r>
          </a:p>
        </p:txBody>
      </p:sp>
    </p:spTree>
    <p:extLst>
      <p:ext uri="{BB962C8B-B14F-4D97-AF65-F5344CB8AC3E}">
        <p14:creationId xmlns:p14="http://schemas.microsoft.com/office/powerpoint/2010/main" val="32045216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2050" name="Picture 2" descr="UNITED STATES - DECEMBER 4: Lt. Gen. Kenneth F. McKenzie, Jr., USMC, testifies during a Senate Armed Services Committee confirmation hearing in Dirksen Building on December 4, 2018. McKenzie is nominated to serve as General And Commander, U.S. Central Command, and Lt. Gen. Richard D. Clarke, U.S. Army, is nominated to serve as General And Commander, US Special Operations Command.">
            <a:extLst>
              <a:ext uri="{FF2B5EF4-FFF2-40B4-BE49-F238E27FC236}">
                <a16:creationId xmlns:a16="http://schemas.microsoft.com/office/drawing/2014/main" id="{01F3C57F-DC7F-5BBA-9F34-C13116CCF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D97A705-98CD-4EA9-C13D-2F372EC9C732}"/>
              </a:ext>
            </a:extLst>
          </p:cNvPr>
          <p:cNvSpPr txBox="1"/>
          <p:nvPr/>
        </p:nvSpPr>
        <p:spPr>
          <a:xfrm>
            <a:off x="152400" y="-19251"/>
            <a:ext cx="8636723" cy="132343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pitchFamily="34" charset="0"/>
                <a:ea typeface="+mn-ea"/>
                <a:cs typeface="Arial" charset="0"/>
              </a:rPr>
              <a:t>Former U.S. Central Command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pitchFamily="34" charset="0"/>
                <a:ea typeface="+mn-ea"/>
                <a:cs typeface="Arial" charset="0"/>
              </a:rPr>
              <a:t>Commander Gen. Frank McKenzie</a:t>
            </a:r>
          </a:p>
        </p:txBody>
      </p:sp>
    </p:spTree>
    <p:extLst>
      <p:ext uri="{BB962C8B-B14F-4D97-AF65-F5344CB8AC3E}">
        <p14:creationId xmlns:p14="http://schemas.microsoft.com/office/powerpoint/2010/main" val="22963547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“And so, I think the threat is growing,” he continued. “It began to grow as soon as we left Afghanistan, took pressure off ISIS-K. So I think we should expect further attempts of this nature against the United States as well as our partners and other nations abroad. I think this is inevitable.”</a:t>
            </a:r>
          </a:p>
        </p:txBody>
      </p:sp>
    </p:spTree>
    <p:extLst>
      <p:ext uri="{BB962C8B-B14F-4D97-AF65-F5344CB8AC3E}">
        <p14:creationId xmlns:p14="http://schemas.microsoft.com/office/powerpoint/2010/main" val="26081659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4098" name="Picture 2" descr="idaho isis">
            <a:extLst>
              <a:ext uri="{FF2B5EF4-FFF2-40B4-BE49-F238E27FC236}">
                <a16:creationId xmlns:a16="http://schemas.microsoft.com/office/drawing/2014/main" id="{6E526503-9520-153C-233B-8C132A615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76" y="138266"/>
            <a:ext cx="9010073" cy="47956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4173C0-C332-EFEA-8B4C-391270B46304}"/>
              </a:ext>
            </a:extLst>
          </p:cNvPr>
          <p:cNvSpPr txBox="1"/>
          <p:nvPr/>
        </p:nvSpPr>
        <p:spPr>
          <a:xfrm>
            <a:off x="838200" y="3486150"/>
            <a:ext cx="5081071"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Alexander </a:t>
            </a:r>
            <a:r>
              <a:rPr lang="en-US" sz="4000" dirty="0" err="1">
                <a:effectLst>
                  <a:outerShdw blurRad="38100" dist="38100" dir="2700000" algn="tl">
                    <a:srgbClr val="000000">
                      <a:alpha val="43137"/>
                    </a:srgbClr>
                  </a:outerShdw>
                </a:effectLst>
              </a:rPr>
              <a:t>Mercurio</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87188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In a release, the Department of Justice (DOJ) said Alexander </a:t>
            </a:r>
            <a:r>
              <a:rPr lang="en-US" sz="4000" dirty="0" err="1"/>
              <a:t>Mercurio</a:t>
            </a:r>
            <a:r>
              <a:rPr lang="en-US" sz="4000" dirty="0"/>
              <a:t> was plotting to incapacitate his father with a pipe, handcuff him and restrain him, steal his guns and other weapons, and attack churches in Coeur d’Alene, Idaho, on Sunday.</a:t>
            </a:r>
          </a:p>
        </p:txBody>
      </p:sp>
    </p:spTree>
    <p:extLst>
      <p:ext uri="{BB962C8B-B14F-4D97-AF65-F5344CB8AC3E}">
        <p14:creationId xmlns:p14="http://schemas.microsoft.com/office/powerpoint/2010/main" val="26926488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3276600" cy="4800600"/>
          </a:xfrm>
        </p:spPr>
        <p:txBody>
          <a:bodyPr>
            <a:normAutofit fontScale="92500" lnSpcReduction="20000"/>
          </a:bodyPr>
          <a:lstStyle/>
          <a:p>
            <a:pPr algn="l"/>
            <a:r>
              <a:rPr lang="en-US" sz="4000" dirty="0"/>
              <a:t>The defendant allegedly pledged loyalty to ISIS and sought to attack people attending churches in Idaho.</a:t>
            </a:r>
          </a:p>
        </p:txBody>
      </p:sp>
      <p:pic>
        <p:nvPicPr>
          <p:cNvPr id="1026" name="Picture 2" descr="Isis">
            <a:extLst>
              <a:ext uri="{FF2B5EF4-FFF2-40B4-BE49-F238E27FC236}">
                <a16:creationId xmlns:a16="http://schemas.microsoft.com/office/drawing/2014/main" id="{A651E8E1-446C-DEE0-30C4-F633F63EF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657350"/>
            <a:ext cx="4894306" cy="34257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1C72107-B97D-3329-196A-A3578496A392}"/>
              </a:ext>
            </a:extLst>
          </p:cNvPr>
          <p:cNvSpPr/>
          <p:nvPr/>
        </p:nvSpPr>
        <p:spPr bwMode="auto">
          <a:xfrm>
            <a:off x="3911944" y="1524000"/>
            <a:ext cx="5105400" cy="3486150"/>
          </a:xfrm>
          <a:prstGeom prst="rect">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Tree>
    <p:extLst>
      <p:ext uri="{BB962C8B-B14F-4D97-AF65-F5344CB8AC3E}">
        <p14:creationId xmlns:p14="http://schemas.microsoft.com/office/powerpoint/2010/main" val="11065384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FBI Director Christopher Wray said Tuesday that the defendant swore devotion to ISIS “and sought to attack people attending churches in Idaho, a truly horrific plan which was detected and thwarted by the FBI’s Joint Terrorism Task Force.”</a:t>
            </a:r>
          </a:p>
        </p:txBody>
      </p:sp>
    </p:spTree>
    <p:extLst>
      <p:ext uri="{BB962C8B-B14F-4D97-AF65-F5344CB8AC3E}">
        <p14:creationId xmlns:p14="http://schemas.microsoft.com/office/powerpoint/2010/main" val="10383708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We live in the immediate risk of attack and disaster, and need to esteem and value each other all the more!</a:t>
            </a:r>
          </a:p>
          <a:p>
            <a:pPr algn="l"/>
            <a:endParaRPr lang="en-US" sz="4000" dirty="0"/>
          </a:p>
        </p:txBody>
      </p:sp>
    </p:spTree>
    <p:extLst>
      <p:ext uri="{BB962C8B-B14F-4D97-AF65-F5344CB8AC3E}">
        <p14:creationId xmlns:p14="http://schemas.microsoft.com/office/powerpoint/2010/main" val="32517747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a:p>
            <a:pPr algn="l"/>
            <a:r>
              <a:rPr lang="en-US" sz="4000" dirty="0"/>
              <a:t>Some action you can take if you have an Amazon account.</a:t>
            </a:r>
          </a:p>
        </p:txBody>
      </p:sp>
    </p:spTree>
    <p:extLst>
      <p:ext uri="{BB962C8B-B14F-4D97-AF65-F5344CB8AC3E}">
        <p14:creationId xmlns:p14="http://schemas.microsoft.com/office/powerpoint/2010/main" val="29589211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9393" y="209550"/>
            <a:ext cx="5409407" cy="4800600"/>
          </a:xfrm>
        </p:spPr>
        <p:txBody>
          <a:bodyPr>
            <a:normAutofit fontScale="92500"/>
          </a:bodyPr>
          <a:lstStyle/>
          <a:p>
            <a:pPr algn="l"/>
            <a:r>
              <a:rPr lang="en-US" sz="3600" dirty="0"/>
              <a:t>Set against the backdrop of the occupied territories of Palestine, "The Thorn and the Carnation" is a narrative that delves deep into the heart of Gaza's resilience and the Palestinian spirit of endurance. </a:t>
            </a:r>
          </a:p>
        </p:txBody>
      </p:sp>
      <p:pic>
        <p:nvPicPr>
          <p:cNvPr id="2050" name="Picture 2">
            <a:extLst>
              <a:ext uri="{FF2B5EF4-FFF2-40B4-BE49-F238E27FC236}">
                <a16:creationId xmlns:a16="http://schemas.microsoft.com/office/drawing/2014/main" id="{267BAC60-F13A-D532-0FE0-485D07A9B3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0"/>
            <a:ext cx="343058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674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8273483"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An eclipse from above, in the ISS</a:t>
            </a:r>
          </a:p>
        </p:txBody>
      </p:sp>
      <p:pic>
        <p:nvPicPr>
          <p:cNvPr id="3" name="Picture 2">
            <a:extLst>
              <a:ext uri="{FF2B5EF4-FFF2-40B4-BE49-F238E27FC236}">
                <a16:creationId xmlns:a16="http://schemas.microsoft.com/office/drawing/2014/main" id="{6704450F-F9C2-77F3-86F6-C59F97A0FFE9}"/>
              </a:ext>
            </a:extLst>
          </p:cNvPr>
          <p:cNvPicPr>
            <a:picLocks noChangeAspect="1"/>
          </p:cNvPicPr>
          <p:nvPr/>
        </p:nvPicPr>
        <p:blipFill rotWithShape="1">
          <a:blip r:embed="rId3">
            <a:extLst>
              <a:ext uri="{28A0092B-C50C-407E-A947-70E740481C1C}">
                <a14:useLocalDpi xmlns:a14="http://schemas.microsoft.com/office/drawing/2010/main" val="0"/>
              </a:ext>
            </a:extLst>
          </a:blip>
          <a:srcRect l="25488" t="7169" r="55396" b="72090"/>
          <a:stretch/>
        </p:blipFill>
        <p:spPr>
          <a:xfrm>
            <a:off x="533400" y="256794"/>
            <a:ext cx="3200400" cy="4629912"/>
          </a:xfrm>
          <a:prstGeom prst="rect">
            <a:avLst/>
          </a:prstGeom>
        </p:spPr>
      </p:pic>
      <p:pic>
        <p:nvPicPr>
          <p:cNvPr id="2" name="Picture 1">
            <a:extLst>
              <a:ext uri="{FF2B5EF4-FFF2-40B4-BE49-F238E27FC236}">
                <a16:creationId xmlns:a16="http://schemas.microsoft.com/office/drawing/2014/main" id="{862C536F-79A7-7850-1E93-B2C00BF4256D}"/>
              </a:ext>
            </a:extLst>
          </p:cNvPr>
          <p:cNvPicPr>
            <a:picLocks noChangeAspect="1"/>
          </p:cNvPicPr>
          <p:nvPr/>
        </p:nvPicPr>
        <p:blipFill>
          <a:blip r:embed="rId4"/>
          <a:stretch>
            <a:fillRect/>
          </a:stretch>
        </p:blipFill>
        <p:spPr>
          <a:xfrm>
            <a:off x="4036417" y="644153"/>
            <a:ext cx="4467849" cy="3658111"/>
          </a:xfrm>
          <a:prstGeom prst="rect">
            <a:avLst/>
          </a:prstGeom>
        </p:spPr>
      </p:pic>
    </p:spTree>
    <p:extLst>
      <p:ext uri="{BB962C8B-B14F-4D97-AF65-F5344CB8AC3E}">
        <p14:creationId xmlns:p14="http://schemas.microsoft.com/office/powerpoint/2010/main" val="10407773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9393" y="209550"/>
            <a:ext cx="8609807" cy="4800600"/>
          </a:xfrm>
        </p:spPr>
        <p:txBody>
          <a:bodyPr>
            <a:normAutofit/>
          </a:bodyPr>
          <a:lstStyle/>
          <a:p>
            <a:pPr algn="l"/>
            <a:r>
              <a:rPr lang="en-US" sz="4000" dirty="0"/>
              <a:t>Authored by Yahya Al-Sinwar during his time in Israeli detention, this work offers a poignant exploration of the human condition under the shadows of the Israeli occupation.</a:t>
            </a:r>
          </a:p>
        </p:txBody>
      </p:sp>
    </p:spTree>
    <p:extLst>
      <p:ext uri="{BB962C8B-B14F-4D97-AF65-F5344CB8AC3E}">
        <p14:creationId xmlns:p14="http://schemas.microsoft.com/office/powerpoint/2010/main" val="28661649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Go to your Amazon account, and to this book The Thorn and the Carnation, and then	 		</a:t>
            </a:r>
          </a:p>
        </p:txBody>
      </p:sp>
      <p:pic>
        <p:nvPicPr>
          <p:cNvPr id="3" name="Picture 2">
            <a:extLst>
              <a:ext uri="{FF2B5EF4-FFF2-40B4-BE49-F238E27FC236}">
                <a16:creationId xmlns:a16="http://schemas.microsoft.com/office/drawing/2014/main" id="{2DDDFBC8-2D05-C72E-9CDA-F5B5B580FA12}"/>
              </a:ext>
            </a:extLst>
          </p:cNvPr>
          <p:cNvPicPr>
            <a:picLocks noChangeAspect="1"/>
          </p:cNvPicPr>
          <p:nvPr/>
        </p:nvPicPr>
        <p:blipFill>
          <a:blip r:embed="rId3"/>
          <a:stretch>
            <a:fillRect/>
          </a:stretch>
        </p:blipFill>
        <p:spPr>
          <a:xfrm>
            <a:off x="0" y="2076439"/>
            <a:ext cx="9201317" cy="1066821"/>
          </a:xfrm>
          <a:prstGeom prst="rect">
            <a:avLst/>
          </a:prstGeom>
        </p:spPr>
      </p:pic>
    </p:spTree>
    <p:extLst>
      <p:ext uri="{BB962C8B-B14F-4D97-AF65-F5344CB8AC3E}">
        <p14:creationId xmlns:p14="http://schemas.microsoft.com/office/powerpoint/2010/main" val="40995501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C9CAA02F-0970-BB29-1271-61BDA6CBCD1F}"/>
              </a:ext>
            </a:extLst>
          </p:cNvPr>
          <p:cNvPicPr>
            <a:picLocks noChangeAspect="1"/>
          </p:cNvPicPr>
          <p:nvPr/>
        </p:nvPicPr>
        <p:blipFill rotWithShape="1">
          <a:blip r:embed="rId3"/>
          <a:srcRect l="836" t="3070"/>
          <a:stretch/>
        </p:blipFill>
        <p:spPr>
          <a:xfrm>
            <a:off x="-152400" y="-26144"/>
            <a:ext cx="9307629" cy="5169644"/>
          </a:xfrm>
          <a:prstGeom prst="rect">
            <a:avLst/>
          </a:prstGeom>
        </p:spPr>
      </p:pic>
      <p:sp>
        <p:nvSpPr>
          <p:cNvPr id="4" name="Rectangle: Rounded Corners 3">
            <a:extLst>
              <a:ext uri="{FF2B5EF4-FFF2-40B4-BE49-F238E27FC236}">
                <a16:creationId xmlns:a16="http://schemas.microsoft.com/office/drawing/2014/main" id="{B90CAC97-9A2E-4A1E-74D3-2C9BAB51278B}"/>
              </a:ext>
            </a:extLst>
          </p:cNvPr>
          <p:cNvSpPr/>
          <p:nvPr/>
        </p:nvSpPr>
        <p:spPr bwMode="auto">
          <a:xfrm>
            <a:off x="3733800" y="4486275"/>
            <a:ext cx="3962400" cy="590550"/>
          </a:xfrm>
          <a:prstGeom prst="roundRect">
            <a:avLst/>
          </a:prstGeom>
          <a:noFill/>
          <a:ln w="508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Tree>
    <p:extLst>
      <p:ext uri="{BB962C8B-B14F-4D97-AF65-F5344CB8AC3E}">
        <p14:creationId xmlns:p14="http://schemas.microsoft.com/office/powerpoint/2010/main" val="31540087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2743200" cy="4800600"/>
          </a:xfrm>
        </p:spPr>
        <p:txBody>
          <a:bodyPr>
            <a:normAutofit/>
          </a:bodyPr>
          <a:lstStyle/>
          <a:p>
            <a:pPr algn="l"/>
            <a:r>
              <a:rPr lang="en-US" sz="4000" dirty="0"/>
              <a:t>Jewish Israeli-American filmmaker Dan Gordon</a:t>
            </a:r>
          </a:p>
        </p:txBody>
      </p:sp>
      <p:pic>
        <p:nvPicPr>
          <p:cNvPr id="3" name="Picture 2">
            <a:extLst>
              <a:ext uri="{FF2B5EF4-FFF2-40B4-BE49-F238E27FC236}">
                <a16:creationId xmlns:a16="http://schemas.microsoft.com/office/drawing/2014/main" id="{30E668A4-93D9-85C3-2084-015D1C3DECCF}"/>
              </a:ext>
            </a:extLst>
          </p:cNvPr>
          <p:cNvPicPr>
            <a:picLocks noChangeAspect="1"/>
          </p:cNvPicPr>
          <p:nvPr/>
        </p:nvPicPr>
        <p:blipFill>
          <a:blip r:embed="rId3"/>
          <a:stretch>
            <a:fillRect/>
          </a:stretch>
        </p:blipFill>
        <p:spPr>
          <a:xfrm>
            <a:off x="2971800" y="9525"/>
            <a:ext cx="6068927" cy="5143500"/>
          </a:xfrm>
          <a:prstGeom prst="rect">
            <a:avLst/>
          </a:prstGeom>
        </p:spPr>
      </p:pic>
    </p:spTree>
    <p:extLst>
      <p:ext uri="{BB962C8B-B14F-4D97-AF65-F5344CB8AC3E}">
        <p14:creationId xmlns:p14="http://schemas.microsoft.com/office/powerpoint/2010/main" val="5399949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U.S. intelligence warned on Wednesday that a major strike against Israel to be carried out by Iran or one of its proxies using missiles or drones was “imminent,” Bloomberg reported. </a:t>
            </a:r>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184731" cy="707886"/>
          </a:xfrm>
          <a:prstGeom prst="rect">
            <a:avLst/>
          </a:prstGeom>
          <a:noFill/>
        </p:spPr>
        <p:txBody>
          <a:bodyPr wrap="none" rtlCol="0">
            <a:spAutoFit/>
          </a:bodyPr>
          <a:lstStyle/>
          <a:p>
            <a:pPr algn="l"/>
            <a:endParaRPr lang="en-US"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05250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Four options</a:t>
            </a:r>
          </a:p>
          <a:p>
            <a:pPr algn="l"/>
            <a:r>
              <a:rPr lang="en-US" sz="4000" dirty="0"/>
              <a:t>Iran usually favors using proxies over staging direct attacks. In an unkind formulation common in Israel, Teheran is prepared to 'fight to the last Arab'. (Iranians are obviously Persian, unlike their Arab proxies.) </a:t>
            </a:r>
          </a:p>
        </p:txBody>
      </p:sp>
      <p:sp>
        <p:nvSpPr>
          <p:cNvPr id="4" name="TextBox 3">
            <a:extLst>
              <a:ext uri="{FF2B5EF4-FFF2-40B4-BE49-F238E27FC236}">
                <a16:creationId xmlns:a16="http://schemas.microsoft.com/office/drawing/2014/main" id="{043E0523-D5C1-11DC-702A-1E9A6A7A7E7D}"/>
              </a:ext>
            </a:extLst>
          </p:cNvPr>
          <p:cNvSpPr txBox="1"/>
          <p:nvPr/>
        </p:nvSpPr>
        <p:spPr>
          <a:xfrm>
            <a:off x="533400" y="4302264"/>
            <a:ext cx="184731" cy="707886"/>
          </a:xfrm>
          <a:prstGeom prst="rect">
            <a:avLst/>
          </a:prstGeom>
          <a:noFill/>
        </p:spPr>
        <p:txBody>
          <a:bodyPr wrap="none" rtlCol="0">
            <a:spAutoFit/>
          </a:bodyPr>
          <a:lstStyle/>
          <a:p>
            <a:pPr algn="l"/>
            <a:endParaRPr lang="en-US"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7866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3600" dirty="0"/>
              <a:t>Yesterday marked the 1st day of Nissan, the beginning of the year on the Hebrew calendar. Nissan is known as the "month of miracles", derived from the Hebrew word, "</a:t>
            </a:r>
            <a:r>
              <a:rPr lang="en-US" sz="3600" dirty="0" err="1"/>
              <a:t>nissim</a:t>
            </a:r>
            <a:r>
              <a:rPr lang="en-US" sz="3600" dirty="0"/>
              <a:t>", which means "miracles". Israel finally and miraculously left Egypt in the month of Nissan after hundreds of years of slavery. God orchestrated their escape, "nus" in Hebrew, (which some say is connected to Nissan), </a:t>
            </a:r>
            <a:endParaRPr lang="en-US" sz="5400" dirty="0"/>
          </a:p>
        </p:txBody>
      </p:sp>
    </p:spTree>
    <p:extLst>
      <p:ext uri="{BB962C8B-B14F-4D97-AF65-F5344CB8AC3E}">
        <p14:creationId xmlns:p14="http://schemas.microsoft.com/office/powerpoint/2010/main" val="32152019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dirty="0"/>
              <a:t>displaying His power over the Egyptian gods and His sovereignty over every pantheon. Nissan may also be related to the Hebrew word "</a:t>
            </a:r>
            <a:r>
              <a:rPr lang="en-US" sz="4000" dirty="0" err="1"/>
              <a:t>nitzan</a:t>
            </a:r>
            <a:r>
              <a:rPr lang="en-US" sz="4000" dirty="0"/>
              <a:t>", which means "to bud" or "to start fresh and anew", reflecting the seasonal advent of new life and new beginnings...springtime.</a:t>
            </a:r>
            <a:endParaRPr lang="en-US" sz="6600" dirty="0"/>
          </a:p>
        </p:txBody>
      </p:sp>
    </p:spTree>
    <p:extLst>
      <p:ext uri="{BB962C8B-B14F-4D97-AF65-F5344CB8AC3E}">
        <p14:creationId xmlns:p14="http://schemas.microsoft.com/office/powerpoint/2010/main" val="27343039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3600" dirty="0"/>
              <a:t>While I don't wish to diminish the gravity of attacks against Israel by Hamas, the Houthis in the south, or Hezbollah's missiles from the north, Iran poses a threat of an entirely different magnitude. Yet even in the face of this menace, I firmly believe in Israel's ability to defend itself. More than that, I am confident that if Iran decides to attack, Israel will deliver a devastating counterstrike.</a:t>
            </a:r>
            <a:endParaRPr lang="en-US" sz="6000" dirty="0"/>
          </a:p>
        </p:txBody>
      </p:sp>
    </p:spTree>
    <p:extLst>
      <p:ext uri="{BB962C8B-B14F-4D97-AF65-F5344CB8AC3E}">
        <p14:creationId xmlns:p14="http://schemas.microsoft.com/office/powerpoint/2010/main" val="39644335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8B7BF-9DA7-09B0-9A20-960E604EE90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40017F-86D5-789D-B262-FE60E450A3E5}"/>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dirty="0"/>
              <a:t>Jonathan Feldstein President Genesis 123 Foundation</a:t>
            </a:r>
          </a:p>
          <a:p>
            <a:pPr algn="l"/>
            <a:r>
              <a:rPr lang="en-US" sz="4000" dirty="0"/>
              <a:t>The army has canceled the leave for combat soldiers, more reservists are being called up again, public bomb shelters are open (we have one in our home as do many Israelis), the air force is on high alert, </a:t>
            </a:r>
          </a:p>
        </p:txBody>
      </p:sp>
    </p:spTree>
    <p:extLst>
      <p:ext uri="{BB962C8B-B14F-4D97-AF65-F5344CB8AC3E}">
        <p14:creationId xmlns:p14="http://schemas.microsoft.com/office/powerpoint/2010/main" val="4202566172"/>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221845</TotalTime>
  <Words>5658</Words>
  <Application>Microsoft Office PowerPoint</Application>
  <PresentationFormat>On-screen Show (16:9)</PresentationFormat>
  <Paragraphs>636</Paragraphs>
  <Slides>107</Slides>
  <Notes>107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107</vt:i4>
      </vt:variant>
    </vt:vector>
  </HeadingPairs>
  <TitlesOfParts>
    <vt:vector size="114" baseType="lpstr">
      <vt:lpstr>Arial</vt:lpstr>
      <vt:lpstr>Arial Rounded MT Bold</vt:lpstr>
      <vt:lpstr>David</vt:lpstr>
      <vt:lpstr>Georgia</vt:lpstr>
      <vt:lpstr>Helvetica</vt:lpstr>
      <vt:lpstr>NeueHaasGroteskText55Roman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5160</cp:revision>
  <dcterms:created xsi:type="dcterms:W3CDTF">2006-04-21T19:34:43Z</dcterms:created>
  <dcterms:modified xsi:type="dcterms:W3CDTF">2024-04-13T13:57:16Z</dcterms:modified>
</cp:coreProperties>
</file>