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Lst>
  <p:notesMasterIdLst>
    <p:notesMasterId r:id="rId57"/>
  </p:notesMasterIdLst>
  <p:handoutMasterIdLst>
    <p:handoutMasterId r:id="rId58"/>
  </p:handoutMasterIdLst>
  <p:sldIdLst>
    <p:sldId id="2045" r:id="rId5"/>
    <p:sldId id="2357" r:id="rId6"/>
    <p:sldId id="2358" r:id="rId7"/>
    <p:sldId id="2668" r:id="rId8"/>
    <p:sldId id="2675" r:id="rId9"/>
    <p:sldId id="2703" r:id="rId10"/>
    <p:sldId id="2676" r:id="rId11"/>
    <p:sldId id="2678" r:id="rId12"/>
    <p:sldId id="2677" r:id="rId13"/>
    <p:sldId id="2700" r:id="rId14"/>
    <p:sldId id="2701" r:id="rId15"/>
    <p:sldId id="2714" r:id="rId16"/>
    <p:sldId id="2704" r:id="rId17"/>
    <p:sldId id="2705" r:id="rId18"/>
    <p:sldId id="2708" r:id="rId19"/>
    <p:sldId id="2710" r:id="rId20"/>
    <p:sldId id="2709" r:id="rId21"/>
    <p:sldId id="2715" r:id="rId22"/>
    <p:sldId id="2716" r:id="rId23"/>
    <p:sldId id="2717" r:id="rId24"/>
    <p:sldId id="2730" r:id="rId25"/>
    <p:sldId id="2713" r:id="rId26"/>
    <p:sldId id="2712" r:id="rId27"/>
    <p:sldId id="2669" r:id="rId28"/>
    <p:sldId id="2679" r:id="rId29"/>
    <p:sldId id="2680" r:id="rId30"/>
    <p:sldId id="2722" r:id="rId31"/>
    <p:sldId id="2723" r:id="rId32"/>
    <p:sldId id="2724" r:id="rId33"/>
    <p:sldId id="2725" r:id="rId34"/>
    <p:sldId id="2718" r:id="rId35"/>
    <p:sldId id="2681" r:id="rId36"/>
    <p:sldId id="2670" r:id="rId37"/>
    <p:sldId id="2672" r:id="rId38"/>
    <p:sldId id="2673" r:id="rId39"/>
    <p:sldId id="2682" r:id="rId40"/>
    <p:sldId id="2683" r:id="rId41"/>
    <p:sldId id="2684" r:id="rId42"/>
    <p:sldId id="2726" r:id="rId43"/>
    <p:sldId id="2702" r:id="rId44"/>
    <p:sldId id="2688" r:id="rId45"/>
    <p:sldId id="2690" r:id="rId46"/>
    <p:sldId id="2687" r:id="rId47"/>
    <p:sldId id="2692" r:id="rId48"/>
    <p:sldId id="2721" r:id="rId49"/>
    <p:sldId id="2727" r:id="rId50"/>
    <p:sldId id="2728" r:id="rId51"/>
    <p:sldId id="2696" r:id="rId52"/>
    <p:sldId id="2697" r:id="rId53"/>
    <p:sldId id="2720" r:id="rId54"/>
    <p:sldId id="2729" r:id="rId55"/>
    <p:sldId id="2698" r:id="rId56"/>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298"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746"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924"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7335"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6481" algn="l" defTabSz="678746" rtl="0" eaLnBrk="1" latinLnBrk="0" hangingPunct="1">
      <a:defRPr sz="4000" kern="1200">
        <a:solidFill>
          <a:schemeClr val="bg1"/>
        </a:solidFill>
        <a:latin typeface="Arial Rounded MT Bold" pitchFamily="34" charset="0"/>
        <a:ea typeface="+mn-ea"/>
        <a:cs typeface="Arial" charset="0"/>
      </a:defRPr>
    </a:lvl6pPr>
    <a:lvl7pPr marL="2035738" algn="l" defTabSz="678746" rtl="0" eaLnBrk="1" latinLnBrk="0" hangingPunct="1">
      <a:defRPr sz="4000" kern="1200">
        <a:solidFill>
          <a:schemeClr val="bg1"/>
        </a:solidFill>
        <a:latin typeface="Arial Rounded MT Bold" pitchFamily="34" charset="0"/>
        <a:ea typeface="+mn-ea"/>
        <a:cs typeface="Arial" charset="0"/>
      </a:defRPr>
    </a:lvl7pPr>
    <a:lvl8pPr marL="2375069" algn="l" defTabSz="678746" rtl="0" eaLnBrk="1" latinLnBrk="0" hangingPunct="1">
      <a:defRPr sz="4000" kern="1200">
        <a:solidFill>
          <a:schemeClr val="bg1"/>
        </a:solidFill>
        <a:latin typeface="Arial Rounded MT Bold" pitchFamily="34" charset="0"/>
        <a:ea typeface="+mn-ea"/>
        <a:cs typeface="Arial" charset="0"/>
      </a:defRPr>
    </a:lvl8pPr>
    <a:lvl9pPr marL="2714396" algn="l" defTabSz="678746"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76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15934" autoAdjust="0"/>
    <p:restoredTop sz="91132" autoAdjust="0"/>
  </p:normalViewPr>
  <p:slideViewPr>
    <p:cSldViewPr>
      <p:cViewPr varScale="1">
        <p:scale>
          <a:sx n="70" d="100"/>
          <a:sy n="70" d="100"/>
        </p:scale>
        <p:origin x="-76" y="-152"/>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280"/>
    </p:cViewPr>
  </p:sorterViewPr>
  <p:notesViewPr>
    <p:cSldViewPr>
      <p:cViewPr varScale="1">
        <p:scale>
          <a:sx n="47" d="100"/>
          <a:sy n="47" d="100"/>
        </p:scale>
        <p:origin x="-141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21.12-13 Angry Yeshua </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Oct. 21, 2017 5778</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21.12-13 Angry Yeshua </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Oct. 21, 2017 5778</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298"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746" algn="l" rtl="0" fontAlgn="base">
      <a:spcBef>
        <a:spcPct val="30000"/>
      </a:spcBef>
      <a:spcAft>
        <a:spcPct val="0"/>
      </a:spcAft>
      <a:defRPr sz="1200" kern="1200">
        <a:solidFill>
          <a:schemeClr val="tx1"/>
        </a:solidFill>
        <a:latin typeface="Arial" charset="0"/>
        <a:ea typeface="+mn-ea"/>
        <a:cs typeface="Arial" charset="0"/>
      </a:defRPr>
    </a:lvl3pPr>
    <a:lvl4pPr marL="1017924" algn="l" rtl="0" fontAlgn="base">
      <a:spcBef>
        <a:spcPct val="30000"/>
      </a:spcBef>
      <a:spcAft>
        <a:spcPct val="0"/>
      </a:spcAft>
      <a:defRPr sz="1200" kern="1200">
        <a:solidFill>
          <a:schemeClr val="tx1"/>
        </a:solidFill>
        <a:latin typeface="Arial" charset="0"/>
        <a:ea typeface="+mn-ea"/>
        <a:cs typeface="Arial" charset="0"/>
      </a:defRPr>
    </a:lvl4pPr>
    <a:lvl5pPr marL="1357335" algn="l" rtl="0" fontAlgn="base">
      <a:spcBef>
        <a:spcPct val="30000"/>
      </a:spcBef>
      <a:spcAft>
        <a:spcPct val="0"/>
      </a:spcAft>
      <a:defRPr sz="1200" kern="1200">
        <a:solidFill>
          <a:schemeClr val="tx1"/>
        </a:solidFill>
        <a:latin typeface="Arial" charset="0"/>
        <a:ea typeface="+mn-ea"/>
        <a:cs typeface="Arial" charset="0"/>
      </a:defRPr>
    </a:lvl5pPr>
    <a:lvl6pPr marL="1696481" algn="l" defTabSz="678746" rtl="0" eaLnBrk="1" latinLnBrk="0" hangingPunct="1">
      <a:defRPr sz="1200" kern="1200">
        <a:solidFill>
          <a:schemeClr val="tx1"/>
        </a:solidFill>
        <a:latin typeface="+mn-lt"/>
        <a:ea typeface="+mn-ea"/>
        <a:cs typeface="+mn-cs"/>
      </a:defRPr>
    </a:lvl6pPr>
    <a:lvl7pPr marL="2035738" algn="l" defTabSz="678746" rtl="0" eaLnBrk="1" latinLnBrk="0" hangingPunct="1">
      <a:defRPr sz="1200" kern="1200">
        <a:solidFill>
          <a:schemeClr val="tx1"/>
        </a:solidFill>
        <a:latin typeface="+mn-lt"/>
        <a:ea typeface="+mn-ea"/>
        <a:cs typeface="+mn-cs"/>
      </a:defRPr>
    </a:lvl7pPr>
    <a:lvl8pPr marL="2375069" algn="l" defTabSz="678746" rtl="0" eaLnBrk="1" latinLnBrk="0" hangingPunct="1">
      <a:defRPr sz="1200" kern="1200">
        <a:solidFill>
          <a:schemeClr val="tx1"/>
        </a:solidFill>
        <a:latin typeface="+mn-lt"/>
        <a:ea typeface="+mn-ea"/>
        <a:cs typeface="+mn-cs"/>
      </a:defRPr>
    </a:lvl8pPr>
    <a:lvl9pPr marL="2714396" algn="l" defTabSz="6787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timesofisrael.com/ancient-temple-mount-warning-stone-is-closest-thing-we-have-to-the-temple/"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google.com/search?q=Second+temple+models&amp;safe=active&amp;source=lnms&amp;tbm=isch&amp;sa=X&amp;ved=0ahUKEwjM_7fZ5oDXAhUB0YMKHR7aCyYQ_AUICigB&amp;biw=1282&amp;bih=884"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rogerebert.com/reviews/great-movie-gospel-according-to-st-matthew-196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Passover, so note similar chronology.  More Temple sacrificial animals listed here, but probably no different  event. </a:t>
            </a:r>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Artist’s rendering, bit of a </a:t>
            </a:r>
            <a:r>
              <a:rPr lang="en-US" altLang="en-US" dirty="0" err="1" smtClean="0"/>
              <a:t>cariature</a:t>
            </a:r>
            <a:r>
              <a:rPr lang="en-US" altLang="en-US" dirty="0" smtClean="0"/>
              <a:t>…</a:t>
            </a:r>
            <a:r>
              <a:rPr lang="en-US" altLang="en-US" sz="1050" dirty="0" smtClean="0"/>
              <a:t> </a:t>
            </a:r>
            <a:endParaRPr lang="en-US" altLang="en-US" sz="105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smtClean="0"/>
              <a:t>Seems</a:t>
            </a:r>
            <a:r>
              <a:rPr lang="en-US" altLang="en-US" sz="2000" baseline="0" dirty="0" smtClean="0"/>
              <a:t> so out of character.</a:t>
            </a:r>
          </a:p>
          <a:p>
            <a:endParaRPr lang="en-US" altLang="en-US" sz="2000" baseline="0" dirty="0" smtClean="0"/>
          </a:p>
          <a:p>
            <a:r>
              <a:rPr lang="en-US" altLang="en-US" sz="2000" baseline="0" dirty="0" err="1" smtClean="0"/>
              <a:t>Franky</a:t>
            </a:r>
            <a:r>
              <a:rPr lang="en-US" altLang="en-US" sz="2000" baseline="0" dirty="0" smtClean="0"/>
              <a:t> Schaeffer, son of Francis, wrote </a:t>
            </a:r>
            <a:r>
              <a:rPr lang="en-US" altLang="en-US" sz="2000" i="1" baseline="0" dirty="0" smtClean="0"/>
              <a:t>Time for Anger.  </a:t>
            </a:r>
            <a:r>
              <a:rPr lang="en-US" altLang="en-US" sz="2000" i="0" baseline="0" dirty="0" smtClean="0"/>
              <a:t>Political activist 1982</a:t>
            </a:r>
          </a:p>
          <a:p>
            <a:endParaRPr lang="en-US" altLang="en-US" dirty="0" smtClean="0"/>
          </a:p>
          <a:p>
            <a:r>
              <a:rPr lang="en-US" altLang="en-US" sz="2000" i="0" dirty="0" smtClean="0"/>
              <a:t>Context: first century money matters.</a:t>
            </a:r>
            <a:endParaRPr lang="en-US" altLang="en-US" sz="2000" i="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Mtt. 21.12-13 Angry Yeshua </a:t>
            </a:r>
            <a:endParaRPr lang="en-US"/>
          </a:p>
        </p:txBody>
      </p:sp>
      <p:sp>
        <p:nvSpPr>
          <p:cNvPr id="5" name="Rectangle 3"/>
          <p:cNvSpPr>
            <a:spLocks noGrp="1" noChangeArrowheads="1"/>
          </p:cNvSpPr>
          <p:nvPr>
            <p:ph type="dt" idx="1"/>
          </p:nvPr>
        </p:nvSpPr>
        <p:spPr>
          <a:ln/>
        </p:spPr>
        <p:txBody>
          <a:bodyPr/>
          <a:lstStyle/>
          <a:p>
            <a:r>
              <a:rPr lang="en-US" smtClean="0"/>
              <a:t>Oct. 21, 2017 5778</a:t>
            </a:r>
            <a:endParaRPr lang="en-US"/>
          </a:p>
        </p:txBody>
      </p:sp>
      <p:sp>
        <p:nvSpPr>
          <p:cNvPr id="6" name="Rectangle 7"/>
          <p:cNvSpPr>
            <a:spLocks noGrp="1" noChangeArrowheads="1"/>
          </p:cNvSpPr>
          <p:nvPr>
            <p:ph type="sldNum" sz="quarter" idx="5"/>
          </p:nvPr>
        </p:nvSpPr>
        <p:spPr>
          <a:ln/>
        </p:spPr>
        <p:txBody>
          <a:bodyPr/>
          <a:lstStyle/>
          <a:p>
            <a:fld id="{E3DB4B05-5745-4E72-A845-694431004C2F}" type="slidenum">
              <a:rPr lang="en-US"/>
              <a:pPr/>
              <a:t>14</a:t>
            </a:fld>
            <a:endParaRPr lang="en-US"/>
          </a:p>
        </p:txBody>
      </p:sp>
      <p:sp>
        <p:nvSpPr>
          <p:cNvPr id="4444162" name="Rectangle 2"/>
          <p:cNvSpPr>
            <a:spLocks noGrp="1" noRot="1" noChangeAspect="1" noChangeArrowheads="1" noTextEdit="1"/>
          </p:cNvSpPr>
          <p:nvPr>
            <p:ph type="sldImg"/>
          </p:nvPr>
        </p:nvSpPr>
        <p:spPr>
          <a:xfrm>
            <a:off x="203200" y="304800"/>
            <a:ext cx="6502400" cy="3810000"/>
          </a:xfrm>
          <a:ln/>
        </p:spPr>
      </p:sp>
      <p:sp>
        <p:nvSpPr>
          <p:cNvPr id="4444163" name="Rectangle 3"/>
          <p:cNvSpPr>
            <a:spLocks noGrp="1" noChangeArrowheads="1"/>
          </p:cNvSpPr>
          <p:nvPr>
            <p:ph type="body" idx="1"/>
          </p:nvPr>
        </p:nvSpPr>
        <p:spPr>
          <a:xfrm>
            <a:off x="152400" y="4114800"/>
            <a:ext cx="6553200" cy="4876800"/>
          </a:xfrm>
        </p:spPr>
        <p:txBody>
          <a:bodyPr/>
          <a:lstStyle/>
          <a:p>
            <a:r>
              <a:rPr lang="en-US" dirty="0" smtClean="0"/>
              <a:t>Description of how to manage the second tithe…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Mtt. 21.12-13 Angry Yeshua </a:t>
            </a:r>
            <a:endParaRPr lang="en-US"/>
          </a:p>
        </p:txBody>
      </p:sp>
      <p:sp>
        <p:nvSpPr>
          <p:cNvPr id="5" name="Rectangle 3"/>
          <p:cNvSpPr>
            <a:spLocks noGrp="1" noChangeArrowheads="1"/>
          </p:cNvSpPr>
          <p:nvPr>
            <p:ph type="dt" idx="1"/>
          </p:nvPr>
        </p:nvSpPr>
        <p:spPr>
          <a:ln/>
        </p:spPr>
        <p:txBody>
          <a:bodyPr/>
          <a:lstStyle/>
          <a:p>
            <a:r>
              <a:rPr lang="en-US" smtClean="0"/>
              <a:t>Oct. 21, 2017 5778</a:t>
            </a:r>
            <a:endParaRPr lang="en-US"/>
          </a:p>
        </p:txBody>
      </p:sp>
      <p:sp>
        <p:nvSpPr>
          <p:cNvPr id="6" name="Rectangle 7"/>
          <p:cNvSpPr>
            <a:spLocks noGrp="1" noChangeArrowheads="1"/>
          </p:cNvSpPr>
          <p:nvPr>
            <p:ph type="sldNum" sz="quarter" idx="5"/>
          </p:nvPr>
        </p:nvSpPr>
        <p:spPr>
          <a:ln/>
        </p:spPr>
        <p:txBody>
          <a:bodyPr/>
          <a:lstStyle/>
          <a:p>
            <a:fld id="{E3EAB886-497E-400F-A4B0-DC8ED87EECD4}" type="slidenum">
              <a:rPr lang="en-US"/>
              <a:pPr/>
              <a:t>15</a:t>
            </a:fld>
            <a:endParaRPr lang="en-US"/>
          </a:p>
        </p:txBody>
      </p:sp>
      <p:sp>
        <p:nvSpPr>
          <p:cNvPr id="4462594" name="Rectangle 2"/>
          <p:cNvSpPr>
            <a:spLocks noGrp="1" noRot="1" noChangeAspect="1" noChangeArrowheads="1" noTextEdit="1"/>
          </p:cNvSpPr>
          <p:nvPr>
            <p:ph type="sldImg"/>
          </p:nvPr>
        </p:nvSpPr>
        <p:spPr>
          <a:xfrm>
            <a:off x="203200" y="304800"/>
            <a:ext cx="6502400" cy="3810000"/>
          </a:xfrm>
          <a:ln/>
        </p:spPr>
      </p:sp>
      <p:sp>
        <p:nvSpPr>
          <p:cNvPr id="4462595" name="Rectangle 3"/>
          <p:cNvSpPr>
            <a:spLocks noGrp="1" noChangeArrowheads="1"/>
          </p:cNvSpPr>
          <p:nvPr>
            <p:ph type="body" idx="1"/>
          </p:nvPr>
        </p:nvSpPr>
        <p:spPr>
          <a:xfrm>
            <a:off x="152400" y="4114800"/>
            <a:ext cx="6553200" cy="4876800"/>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Mtt. 21.12-13 Angry Yeshua </a:t>
            </a:r>
            <a:endParaRPr lang="en-US"/>
          </a:p>
        </p:txBody>
      </p:sp>
      <p:sp>
        <p:nvSpPr>
          <p:cNvPr id="5" name="Rectangle 3"/>
          <p:cNvSpPr>
            <a:spLocks noGrp="1" noChangeArrowheads="1"/>
          </p:cNvSpPr>
          <p:nvPr>
            <p:ph type="dt" idx="1"/>
          </p:nvPr>
        </p:nvSpPr>
        <p:spPr>
          <a:ln/>
        </p:spPr>
        <p:txBody>
          <a:bodyPr/>
          <a:lstStyle/>
          <a:p>
            <a:r>
              <a:rPr lang="en-US" smtClean="0"/>
              <a:t>Oct. 21, 2017 5778</a:t>
            </a:r>
            <a:endParaRPr lang="en-US"/>
          </a:p>
        </p:txBody>
      </p:sp>
      <p:sp>
        <p:nvSpPr>
          <p:cNvPr id="6" name="Rectangle 7"/>
          <p:cNvSpPr>
            <a:spLocks noGrp="1" noChangeArrowheads="1"/>
          </p:cNvSpPr>
          <p:nvPr>
            <p:ph type="sldNum" sz="quarter" idx="5"/>
          </p:nvPr>
        </p:nvSpPr>
        <p:spPr>
          <a:ln/>
        </p:spPr>
        <p:txBody>
          <a:bodyPr/>
          <a:lstStyle/>
          <a:p>
            <a:fld id="{E3EAB886-497E-400F-A4B0-DC8ED87EECD4}" type="slidenum">
              <a:rPr lang="en-US"/>
              <a:pPr/>
              <a:t>16</a:t>
            </a:fld>
            <a:endParaRPr lang="en-US"/>
          </a:p>
        </p:txBody>
      </p:sp>
      <p:sp>
        <p:nvSpPr>
          <p:cNvPr id="4462594" name="Rectangle 2"/>
          <p:cNvSpPr>
            <a:spLocks noGrp="1" noRot="1" noChangeAspect="1" noChangeArrowheads="1" noTextEdit="1"/>
          </p:cNvSpPr>
          <p:nvPr>
            <p:ph type="sldImg"/>
          </p:nvPr>
        </p:nvSpPr>
        <p:spPr>
          <a:xfrm>
            <a:off x="203200" y="304800"/>
            <a:ext cx="6502400" cy="3810000"/>
          </a:xfrm>
          <a:ln/>
        </p:spPr>
      </p:sp>
      <p:sp>
        <p:nvSpPr>
          <p:cNvPr id="4462595" name="Rectangle 3"/>
          <p:cNvSpPr>
            <a:spLocks noGrp="1" noChangeArrowheads="1"/>
          </p:cNvSpPr>
          <p:nvPr>
            <p:ph type="body" idx="1"/>
          </p:nvPr>
        </p:nvSpPr>
        <p:spPr>
          <a:xfrm>
            <a:off x="152400" y="4114800"/>
            <a:ext cx="6553200" cy="4876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Mtt. 21.12-13 Angry Yeshua </a:t>
            </a:r>
            <a:endParaRPr lang="en-US"/>
          </a:p>
        </p:txBody>
      </p:sp>
      <p:sp>
        <p:nvSpPr>
          <p:cNvPr id="5" name="Rectangle 3"/>
          <p:cNvSpPr>
            <a:spLocks noGrp="1" noChangeArrowheads="1"/>
          </p:cNvSpPr>
          <p:nvPr>
            <p:ph type="dt" idx="1"/>
          </p:nvPr>
        </p:nvSpPr>
        <p:spPr>
          <a:ln/>
        </p:spPr>
        <p:txBody>
          <a:bodyPr/>
          <a:lstStyle/>
          <a:p>
            <a:r>
              <a:rPr lang="en-US" smtClean="0"/>
              <a:t>Oct. 21, 2017 5778</a:t>
            </a:r>
            <a:endParaRPr lang="en-US"/>
          </a:p>
        </p:txBody>
      </p:sp>
      <p:sp>
        <p:nvSpPr>
          <p:cNvPr id="6" name="Rectangle 7"/>
          <p:cNvSpPr>
            <a:spLocks noGrp="1" noChangeArrowheads="1"/>
          </p:cNvSpPr>
          <p:nvPr>
            <p:ph type="sldNum" sz="quarter" idx="5"/>
          </p:nvPr>
        </p:nvSpPr>
        <p:spPr>
          <a:ln/>
        </p:spPr>
        <p:txBody>
          <a:bodyPr/>
          <a:lstStyle/>
          <a:p>
            <a:fld id="{AE369EE1-CF85-47E3-B9F8-A6E2E03B2764}" type="slidenum">
              <a:rPr lang="en-US"/>
              <a:pPr/>
              <a:t>17</a:t>
            </a:fld>
            <a:endParaRPr lang="en-US"/>
          </a:p>
        </p:txBody>
      </p:sp>
      <p:sp>
        <p:nvSpPr>
          <p:cNvPr id="4464642" name="Rectangle 2"/>
          <p:cNvSpPr>
            <a:spLocks noGrp="1" noRot="1" noChangeAspect="1" noChangeArrowheads="1" noTextEdit="1"/>
          </p:cNvSpPr>
          <p:nvPr>
            <p:ph type="sldImg"/>
          </p:nvPr>
        </p:nvSpPr>
        <p:spPr>
          <a:xfrm>
            <a:off x="203200" y="304800"/>
            <a:ext cx="6502400" cy="3810000"/>
          </a:xfrm>
          <a:ln/>
        </p:spPr>
      </p:sp>
      <p:sp>
        <p:nvSpPr>
          <p:cNvPr id="4464643" name="Rectangle 3"/>
          <p:cNvSpPr>
            <a:spLocks noGrp="1" noChangeArrowheads="1"/>
          </p:cNvSpPr>
          <p:nvPr>
            <p:ph type="body" idx="1"/>
          </p:nvPr>
        </p:nvSpPr>
        <p:spPr>
          <a:xfrm>
            <a:off x="152400" y="4114800"/>
            <a:ext cx="6553200" cy="4876800"/>
          </a:xfrm>
        </p:spPr>
        <p:txBody>
          <a:bodyPr/>
          <a:lstStyle/>
          <a:p>
            <a:r>
              <a:rPr lang="en-US" dirty="0"/>
              <a:t>Intoxicating liquor</a:t>
            </a:r>
            <a:r>
              <a:rPr lang="en-US" dirty="0" smtClean="0"/>
              <a:t>!??</a:t>
            </a:r>
          </a:p>
          <a:p>
            <a:r>
              <a:rPr lang="en-US" dirty="0" smtClean="0"/>
              <a:t>Quite normative to have money changers and sales of Temple sacrifices.  </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Mtt. 21.12-13 Angry Yeshua </a:t>
            </a:r>
            <a:endParaRPr lang="en-US"/>
          </a:p>
        </p:txBody>
      </p:sp>
      <p:sp>
        <p:nvSpPr>
          <p:cNvPr id="5" name="Rectangle 3"/>
          <p:cNvSpPr>
            <a:spLocks noGrp="1" noChangeArrowheads="1"/>
          </p:cNvSpPr>
          <p:nvPr>
            <p:ph type="dt" idx="1"/>
          </p:nvPr>
        </p:nvSpPr>
        <p:spPr>
          <a:ln/>
        </p:spPr>
        <p:txBody>
          <a:bodyPr/>
          <a:lstStyle/>
          <a:p>
            <a:r>
              <a:rPr lang="en-US" smtClean="0"/>
              <a:t>Oct. 21, 2017 5778</a:t>
            </a:r>
            <a:endParaRPr lang="en-US"/>
          </a:p>
        </p:txBody>
      </p:sp>
      <p:sp>
        <p:nvSpPr>
          <p:cNvPr id="6" name="Rectangle 7"/>
          <p:cNvSpPr>
            <a:spLocks noGrp="1" noChangeArrowheads="1"/>
          </p:cNvSpPr>
          <p:nvPr>
            <p:ph type="sldNum" sz="quarter" idx="5"/>
          </p:nvPr>
        </p:nvSpPr>
        <p:spPr>
          <a:ln/>
        </p:spPr>
        <p:txBody>
          <a:bodyPr/>
          <a:lstStyle/>
          <a:p>
            <a:fld id="{DF68356E-62AF-4498-926F-9597BD4C5211}" type="slidenum">
              <a:rPr lang="en-US"/>
              <a:pPr/>
              <a:t>18</a:t>
            </a:fld>
            <a:endParaRPr lang="en-US"/>
          </a:p>
        </p:txBody>
      </p:sp>
      <p:sp>
        <p:nvSpPr>
          <p:cNvPr id="4446210" name="Rectangle 2"/>
          <p:cNvSpPr>
            <a:spLocks noGrp="1" noRot="1" noChangeAspect="1" noChangeArrowheads="1" noTextEdit="1"/>
          </p:cNvSpPr>
          <p:nvPr>
            <p:ph type="sldImg"/>
          </p:nvPr>
        </p:nvSpPr>
        <p:spPr>
          <a:xfrm>
            <a:off x="203200" y="304800"/>
            <a:ext cx="6502400" cy="3810000"/>
          </a:xfrm>
          <a:ln/>
        </p:spPr>
      </p:sp>
      <p:sp>
        <p:nvSpPr>
          <p:cNvPr id="4446211" name="Rectangle 3"/>
          <p:cNvSpPr>
            <a:spLocks noGrp="1" noChangeArrowheads="1"/>
          </p:cNvSpPr>
          <p:nvPr>
            <p:ph type="body" idx="1"/>
          </p:nvPr>
        </p:nvSpPr>
        <p:spPr>
          <a:xfrm>
            <a:off x="152400" y="4114800"/>
            <a:ext cx="6553200" cy="4876800"/>
          </a:xfrm>
        </p:spPr>
        <p:txBody>
          <a:bodyPr/>
          <a:lstStyle/>
          <a:p>
            <a:r>
              <a:rPr lang="en-US" dirty="0"/>
              <a:t>in the </a:t>
            </a:r>
            <a:r>
              <a:rPr lang="en-US" dirty="0" err="1"/>
              <a:t>Misnah</a:t>
            </a:r>
            <a:r>
              <a:rPr lang="en-US" dirty="0"/>
              <a:t> is a whole treatise called "</a:t>
            </a:r>
            <a:r>
              <a:rPr lang="en-US" dirty="0" err="1"/>
              <a:t>Shekalim</a:t>
            </a:r>
            <a:r>
              <a:rPr lang="en-US" dirty="0"/>
              <a:t>", in which an account is given of the time and manner of collecting this ransom money, and for what uses, and who were obliged to pay it, and who not; on the first of Adar (or February) they proclaimed concerning the payment of it, on the fifteenth the tables were set for that purpose, and on the twenty fifth the proper persons sat in the sanctuary to receive </a:t>
            </a:r>
            <a:r>
              <a:rPr lang="en-US" dirty="0" smtClean="0"/>
              <a:t>it.  Had to be paid in </a:t>
            </a:r>
            <a:r>
              <a:rPr lang="en-US" dirty="0" err="1" smtClean="0"/>
              <a:t>Tyrian</a:t>
            </a:r>
            <a:r>
              <a:rPr lang="en-US" dirty="0" smtClean="0"/>
              <a:t> coinage, since no idolatrous pix.</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Mtt. 21.12-13 Angry Yeshua </a:t>
            </a:r>
            <a:endParaRPr lang="en-US"/>
          </a:p>
        </p:txBody>
      </p:sp>
      <p:sp>
        <p:nvSpPr>
          <p:cNvPr id="5" name="Rectangle 3"/>
          <p:cNvSpPr>
            <a:spLocks noGrp="1" noChangeArrowheads="1"/>
          </p:cNvSpPr>
          <p:nvPr>
            <p:ph type="dt" idx="1"/>
          </p:nvPr>
        </p:nvSpPr>
        <p:spPr>
          <a:ln/>
        </p:spPr>
        <p:txBody>
          <a:bodyPr/>
          <a:lstStyle/>
          <a:p>
            <a:r>
              <a:rPr lang="en-US" smtClean="0"/>
              <a:t>Oct. 21, 2017 5778</a:t>
            </a:r>
            <a:endParaRPr lang="en-US"/>
          </a:p>
        </p:txBody>
      </p:sp>
      <p:sp>
        <p:nvSpPr>
          <p:cNvPr id="6" name="Rectangle 7"/>
          <p:cNvSpPr>
            <a:spLocks noGrp="1" noChangeArrowheads="1"/>
          </p:cNvSpPr>
          <p:nvPr>
            <p:ph type="sldNum" sz="quarter" idx="5"/>
          </p:nvPr>
        </p:nvSpPr>
        <p:spPr>
          <a:ln/>
        </p:spPr>
        <p:txBody>
          <a:bodyPr/>
          <a:lstStyle/>
          <a:p>
            <a:fld id="{DF68356E-62AF-4498-926F-9597BD4C5211}" type="slidenum">
              <a:rPr lang="en-US"/>
              <a:pPr/>
              <a:t>19</a:t>
            </a:fld>
            <a:endParaRPr lang="en-US"/>
          </a:p>
        </p:txBody>
      </p:sp>
      <p:sp>
        <p:nvSpPr>
          <p:cNvPr id="4446210" name="Rectangle 2"/>
          <p:cNvSpPr>
            <a:spLocks noGrp="1" noRot="1" noChangeAspect="1" noChangeArrowheads="1" noTextEdit="1"/>
          </p:cNvSpPr>
          <p:nvPr>
            <p:ph type="sldImg"/>
          </p:nvPr>
        </p:nvSpPr>
        <p:spPr>
          <a:xfrm>
            <a:off x="203200" y="304800"/>
            <a:ext cx="6502400" cy="3810000"/>
          </a:xfrm>
          <a:ln/>
        </p:spPr>
      </p:sp>
      <p:sp>
        <p:nvSpPr>
          <p:cNvPr id="4446211" name="Rectangle 3"/>
          <p:cNvSpPr>
            <a:spLocks noGrp="1" noChangeArrowheads="1"/>
          </p:cNvSpPr>
          <p:nvPr>
            <p:ph type="body" idx="1"/>
          </p:nvPr>
        </p:nvSpPr>
        <p:spPr>
          <a:xfrm>
            <a:off x="152400" y="4114800"/>
            <a:ext cx="6553200" cy="4876800"/>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Mtt. 21.12-13 Angry Yeshua </a:t>
            </a:r>
            <a:endParaRPr lang="en-US"/>
          </a:p>
        </p:txBody>
      </p:sp>
      <p:sp>
        <p:nvSpPr>
          <p:cNvPr id="5" name="Rectangle 3"/>
          <p:cNvSpPr>
            <a:spLocks noGrp="1" noChangeArrowheads="1"/>
          </p:cNvSpPr>
          <p:nvPr>
            <p:ph type="dt" idx="1"/>
          </p:nvPr>
        </p:nvSpPr>
        <p:spPr>
          <a:ln/>
        </p:spPr>
        <p:txBody>
          <a:bodyPr/>
          <a:lstStyle/>
          <a:p>
            <a:r>
              <a:rPr lang="en-US" smtClean="0"/>
              <a:t>Oct. 21, 2017 5778</a:t>
            </a:r>
            <a:endParaRPr lang="en-US"/>
          </a:p>
        </p:txBody>
      </p:sp>
      <p:sp>
        <p:nvSpPr>
          <p:cNvPr id="6" name="Rectangle 7"/>
          <p:cNvSpPr>
            <a:spLocks noGrp="1" noChangeArrowheads="1"/>
          </p:cNvSpPr>
          <p:nvPr>
            <p:ph type="sldNum" sz="quarter" idx="5"/>
          </p:nvPr>
        </p:nvSpPr>
        <p:spPr>
          <a:ln/>
        </p:spPr>
        <p:txBody>
          <a:bodyPr/>
          <a:lstStyle/>
          <a:p>
            <a:fld id="{BC797C93-BF77-4F30-831E-51AF2D879CFB}" type="slidenum">
              <a:rPr lang="en-US"/>
              <a:pPr/>
              <a:t>20</a:t>
            </a:fld>
            <a:endParaRPr lang="en-US"/>
          </a:p>
        </p:txBody>
      </p:sp>
      <p:sp>
        <p:nvSpPr>
          <p:cNvPr id="4468738" name="Rectangle 2"/>
          <p:cNvSpPr>
            <a:spLocks noGrp="1" noRot="1" noChangeAspect="1" noChangeArrowheads="1" noTextEdit="1"/>
          </p:cNvSpPr>
          <p:nvPr>
            <p:ph type="sldImg"/>
          </p:nvPr>
        </p:nvSpPr>
        <p:spPr>
          <a:xfrm>
            <a:off x="203200" y="304800"/>
            <a:ext cx="6502400" cy="3810000"/>
          </a:xfrm>
          <a:ln/>
        </p:spPr>
      </p:sp>
      <p:sp>
        <p:nvSpPr>
          <p:cNvPr id="4468739" name="Rectangle 3"/>
          <p:cNvSpPr>
            <a:spLocks noGrp="1" noChangeArrowheads="1"/>
          </p:cNvSpPr>
          <p:nvPr>
            <p:ph type="body" idx="1"/>
          </p:nvPr>
        </p:nvSpPr>
        <p:spPr>
          <a:xfrm>
            <a:off x="152400" y="4114800"/>
            <a:ext cx="6553200" cy="4876800"/>
          </a:xfrm>
        </p:spPr>
        <p:txBody>
          <a:bodyPr/>
          <a:lstStyle/>
          <a:p>
            <a:r>
              <a:rPr lang="en-US" dirty="0"/>
              <a:t>Remember </a:t>
            </a:r>
            <a:r>
              <a:rPr lang="en-US" dirty="0" err="1"/>
              <a:t>Daveed’s</a:t>
            </a:r>
            <a:r>
              <a:rPr lang="en-US" dirty="0"/>
              <a:t> census and the plague.</a:t>
            </a:r>
          </a:p>
          <a:p>
            <a:r>
              <a:rPr lang="en-US" dirty="0" smtClean="0"/>
              <a:t>And the coins were from all over the Empire, but had to be converted to </a:t>
            </a:r>
            <a:r>
              <a:rPr lang="en-US" dirty="0" err="1" smtClean="0"/>
              <a:t>Tyrian</a:t>
            </a:r>
            <a:r>
              <a:rPr lang="en-US" dirty="0" smtClean="0"/>
              <a:t> coinage: no idolatrous images.</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smtClean="0"/>
              <a:t>Mtt. 21.12-13 Angry Yeshua </a:t>
            </a:r>
            <a:endParaRPr lang="en-US"/>
          </a:p>
        </p:txBody>
      </p:sp>
      <p:sp>
        <p:nvSpPr>
          <p:cNvPr id="5" name="Rectangle 3"/>
          <p:cNvSpPr>
            <a:spLocks noGrp="1" noChangeArrowheads="1"/>
          </p:cNvSpPr>
          <p:nvPr>
            <p:ph type="dt" idx="1"/>
          </p:nvPr>
        </p:nvSpPr>
        <p:spPr>
          <a:ln/>
        </p:spPr>
        <p:txBody>
          <a:bodyPr/>
          <a:lstStyle/>
          <a:p>
            <a:r>
              <a:rPr lang="en-US" smtClean="0"/>
              <a:t>Oct. 21, 2017 5778</a:t>
            </a:r>
            <a:endParaRPr lang="en-US"/>
          </a:p>
        </p:txBody>
      </p:sp>
      <p:sp>
        <p:nvSpPr>
          <p:cNvPr id="6" name="Rectangle 7"/>
          <p:cNvSpPr>
            <a:spLocks noGrp="1" noChangeArrowheads="1"/>
          </p:cNvSpPr>
          <p:nvPr>
            <p:ph type="sldNum" sz="quarter" idx="5"/>
          </p:nvPr>
        </p:nvSpPr>
        <p:spPr>
          <a:ln/>
        </p:spPr>
        <p:txBody>
          <a:bodyPr/>
          <a:lstStyle/>
          <a:p>
            <a:fld id="{E3DB4B05-5745-4E72-A845-694431004C2F}" type="slidenum">
              <a:rPr lang="en-US"/>
              <a:pPr/>
              <a:t>21</a:t>
            </a:fld>
            <a:endParaRPr lang="en-US"/>
          </a:p>
        </p:txBody>
      </p:sp>
      <p:sp>
        <p:nvSpPr>
          <p:cNvPr id="4444162" name="Rectangle 2"/>
          <p:cNvSpPr>
            <a:spLocks noGrp="1" noRot="1" noChangeAspect="1" noChangeArrowheads="1" noTextEdit="1"/>
          </p:cNvSpPr>
          <p:nvPr>
            <p:ph type="sldImg"/>
          </p:nvPr>
        </p:nvSpPr>
        <p:spPr>
          <a:xfrm>
            <a:off x="203200" y="304800"/>
            <a:ext cx="6502400" cy="3810000"/>
          </a:xfrm>
          <a:ln/>
        </p:spPr>
      </p:sp>
      <p:sp>
        <p:nvSpPr>
          <p:cNvPr id="4444163" name="Rectangle 3"/>
          <p:cNvSpPr>
            <a:spLocks noGrp="1" noChangeArrowheads="1"/>
          </p:cNvSpPr>
          <p:nvPr>
            <p:ph type="body" idx="1"/>
          </p:nvPr>
        </p:nvSpPr>
        <p:spPr>
          <a:xfrm>
            <a:off x="152400" y="4114800"/>
            <a:ext cx="6553200" cy="4876800"/>
          </a:xfrm>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i="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228600" y="4191000"/>
            <a:ext cx="6324600" cy="4419600"/>
          </a:xfrm>
        </p:spPr>
        <p:txBody>
          <a:bodyPr/>
          <a:lstStyle/>
          <a:p>
            <a:endParaRPr lang="en-US" dirty="0" smtClean="0"/>
          </a:p>
          <a:p>
            <a:r>
              <a:rPr lang="en-US" dirty="0" smtClean="0"/>
              <a:t>People in those</a:t>
            </a:r>
            <a:r>
              <a:rPr lang="en-US" baseline="0" dirty="0" smtClean="0"/>
              <a:t> days memorized scripture.  No</a:t>
            </a:r>
            <a:r>
              <a:rPr lang="en-US" dirty="0" smtClean="0"/>
              <a:t> other way to retain.</a:t>
            </a:r>
            <a:r>
              <a:rPr lang="en-US" baseline="0" dirty="0" smtClean="0"/>
              <a:t> He quoted a phrase, hearers thinking a chapter.</a:t>
            </a:r>
            <a:endParaRPr lang="en-US" dirty="0" smtClean="0"/>
          </a:p>
          <a:p>
            <a:r>
              <a:rPr lang="en-US" dirty="0" err="1" smtClean="0"/>
              <a:t>Yeshayahu</a:t>
            </a:r>
            <a:r>
              <a:rPr lang="en-US" dirty="0" smtClean="0"/>
              <a:t>/Isaiah</a:t>
            </a:r>
            <a:r>
              <a:rPr lang="en-US" dirty="0" smtClean="0"/>
              <a:t>, </a:t>
            </a:r>
          </a:p>
          <a:p>
            <a:r>
              <a:rPr lang="en-US" dirty="0" smtClean="0"/>
              <a:t>then </a:t>
            </a:r>
            <a:r>
              <a:rPr lang="en-US" dirty="0" err="1" smtClean="0"/>
              <a:t>Yermiyahu</a:t>
            </a:r>
            <a:r>
              <a:rPr lang="en-US" dirty="0" smtClean="0"/>
              <a:t>/Jeremiah</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smtClean="0">
                <a:solidFill>
                  <a:sysClr val="windowText" lastClr="000000"/>
                </a:solidFill>
              </a:rPr>
              <a:pPr defTabSz="897301" fontAlgn="auto">
                <a:spcBef>
                  <a:spcPts val="0"/>
                </a:spcBef>
                <a:spcAft>
                  <a:spcPts val="0"/>
                </a:spcAft>
                <a:defRPr/>
              </a:pPr>
              <a:t>23</a:t>
            </a:fld>
            <a:endParaRPr lang="en-US" sz="1800" kern="0" dirty="0">
              <a:solidFill>
                <a:sysClr val="windowText" lastClr="000000"/>
              </a:solidFill>
            </a:endParaRPr>
          </a:p>
        </p:txBody>
      </p:sp>
    </p:spTree>
    <p:extLst>
      <p:ext uri="{BB962C8B-B14F-4D97-AF65-F5344CB8AC3E}">
        <p14:creationId xmlns="" xmlns:p14="http://schemas.microsoft.com/office/powerpoint/2010/main" val="1498209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Passion to have</a:t>
            </a:r>
            <a:r>
              <a:rPr lang="en-US" altLang="en-US" baseline="0" dirty="0" smtClean="0"/>
              <a:t> the Temple as a house of prayer: praise, </a:t>
            </a:r>
            <a:r>
              <a:rPr lang="en-US" altLang="en-US" baseline="0" dirty="0" smtClean="0"/>
              <a:t>reading, study </a:t>
            </a:r>
            <a:r>
              <a:rPr lang="en-US" altLang="en-US" baseline="0" dirty="0" smtClean="0"/>
              <a:t>concomitant</a:t>
            </a:r>
            <a:r>
              <a:rPr lang="en-US" altLang="en-US" baseline="0" dirty="0" smtClean="0"/>
              <a:t>.  Under porches.</a:t>
            </a:r>
            <a:endParaRPr lang="en-US" altLang="en-US" baseline="0" dirty="0" smtClean="0"/>
          </a:p>
          <a:p>
            <a:r>
              <a:rPr lang="en-US" altLang="en-US" dirty="0" smtClean="0"/>
              <a:t>For all nations.   All nations.  Poor example to help Gentiles</a:t>
            </a:r>
            <a:r>
              <a:rPr lang="en-US" altLang="en-US" dirty="0" smtClean="0"/>
              <a:t>?  Back to Garden.</a:t>
            </a:r>
            <a:endParaRPr lang="en-US" altLang="en-US" baseline="0" dirty="0" smtClean="0"/>
          </a:p>
          <a:p>
            <a:endParaRPr lang="en-US" altLang="en-US" sz="1100" dirty="0" smtClean="0"/>
          </a:p>
          <a:p>
            <a:r>
              <a:rPr lang="en-US" altLang="en-US" dirty="0" smtClean="0"/>
              <a:t>NOT a political uprising since He left Temple w/o organizing followers.  Just a statement to the </a:t>
            </a:r>
            <a:r>
              <a:rPr lang="en-US" altLang="en-US" dirty="0" err="1" smtClean="0"/>
              <a:t>Cohanim</a:t>
            </a:r>
            <a:r>
              <a:rPr lang="en-US" altLang="en-US" dirty="0" smtClean="0"/>
              <a:t>/</a:t>
            </a:r>
            <a:r>
              <a:rPr lang="en-US" altLang="en-US" dirty="0" err="1" smtClean="0"/>
              <a:t>Saducees</a:t>
            </a:r>
            <a:r>
              <a:rPr lang="en-US" altLang="en-US" dirty="0" smtClean="0"/>
              <a:t>, and all observers</a:t>
            </a:r>
            <a:r>
              <a:rPr lang="en-US" altLang="en-US" dirty="0" smtClean="0"/>
              <a:t>.   Prophets given to symbolic actions.  </a:t>
            </a:r>
            <a:r>
              <a:rPr lang="en-US" altLang="en-US" dirty="0" err="1" smtClean="0"/>
              <a:t>Ezk</a:t>
            </a:r>
            <a:r>
              <a:rPr lang="en-US" altLang="en-US" dirty="0" smtClean="0"/>
              <a:t> </a:t>
            </a:r>
            <a:r>
              <a:rPr lang="en-US" altLang="en-US" dirty="0" err="1" smtClean="0"/>
              <a:t>paraylzed</a:t>
            </a:r>
            <a:r>
              <a:rPr lang="en-US" altLang="en-US" dirty="0" smtClean="0"/>
              <a:t>.  Dug in wall.  Jeremiah’s wife died,   </a:t>
            </a:r>
            <a:endParaRPr lang="en-US" altLang="en-US" dirty="0" smtClean="0"/>
          </a:p>
          <a:p>
            <a:endParaRPr lang="en-US" altLang="en-US" dirty="0" smtClean="0"/>
          </a:p>
          <a:p>
            <a:r>
              <a:rPr lang="en-US" altLang="en-US" dirty="0" smtClean="0"/>
              <a:t>Similar here to the Qumran DSS community, believed the Temple corrupt.</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dirty="0" smtClean="0">
                <a:solidFill>
                  <a:srgbClr val="000000"/>
                </a:solidFill>
              </a:rPr>
              <a:t>Limit of attendance for Gentiles and ritually unclean  [haven’t been immersed in </a:t>
            </a:r>
            <a:r>
              <a:rPr lang="en-US" altLang="en-US" dirty="0" err="1" smtClean="0">
                <a:solidFill>
                  <a:srgbClr val="000000"/>
                </a:solidFill>
              </a:rPr>
              <a:t>mikveh</a:t>
            </a:r>
            <a:r>
              <a:rPr lang="en-US" altLang="en-US" dirty="0" smtClean="0">
                <a:solidFill>
                  <a:srgbClr val="000000"/>
                </a:solidFill>
              </a:rPr>
              <a:t>]</a:t>
            </a:r>
          </a:p>
          <a:p>
            <a:pPr lvl="0"/>
            <a:r>
              <a:rPr lang="en-US" altLang="en-US" dirty="0" smtClean="0">
                <a:solidFill>
                  <a:srgbClr val="000000"/>
                </a:solidFill>
              </a:rPr>
              <a:t>Porches for rabbis to teach their </a:t>
            </a:r>
            <a:r>
              <a:rPr lang="en-US" altLang="en-US" dirty="0" err="1" smtClean="0">
                <a:solidFill>
                  <a:srgbClr val="000000"/>
                </a:solidFill>
              </a:rPr>
              <a:t>talmidim</a:t>
            </a:r>
            <a:r>
              <a:rPr lang="en-US" altLang="en-US" dirty="0" smtClean="0">
                <a:solidFill>
                  <a:srgbClr val="000000"/>
                </a:solidFill>
              </a:rPr>
              <a:t>/disciples. </a:t>
            </a:r>
            <a:endParaRPr lang="en-US" altLang="en-US" dirty="0" smtClean="0">
              <a:solidFill>
                <a:srgbClr val="000000"/>
              </a:solidFill>
            </a:endParaRPr>
          </a:p>
          <a:p>
            <a:endParaRPr lang="en-US" altLang="en-US" sz="105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Limit of attendance for Gentiles and ritually unclean  [haven’t been immersed in </a:t>
            </a:r>
            <a:r>
              <a:rPr lang="en-US" altLang="en-US" dirty="0" err="1" smtClean="0"/>
              <a:t>mikveh</a:t>
            </a:r>
            <a:r>
              <a:rPr lang="en-US" altLang="en-US" dirty="0" smtClean="0"/>
              <a:t>]</a:t>
            </a:r>
          </a:p>
          <a:p>
            <a:endParaRPr lang="en-US" altLang="en-US" dirty="0" smtClean="0"/>
          </a:p>
          <a:p>
            <a:r>
              <a:rPr lang="en-US" altLang="en-US" dirty="0" smtClean="0"/>
              <a:t>Stone with</a:t>
            </a:r>
            <a:r>
              <a:rPr lang="en-US" altLang="en-US" baseline="0" dirty="0" smtClean="0"/>
              <a:t> inscription from the </a:t>
            </a:r>
            <a:r>
              <a:rPr lang="en-US" altLang="en-US" baseline="0" dirty="0" err="1" smtClean="0"/>
              <a:t>soreg</a:t>
            </a:r>
            <a:r>
              <a:rPr lang="en-US" altLang="en-US" baseline="0" dirty="0" smtClean="0"/>
              <a:t>.  Two like this, one in Turkish museum Ankara, this is Israel Museum Jerusalem.</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hlinkClick r:id="rId3"/>
              </a:rPr>
              <a:t>https://www.timesofisrael.com/ancient-temple-mount-warning-stone-is-closest-thing-we-have-to-the-temple</a:t>
            </a:r>
            <a:r>
              <a:rPr lang="en-US" altLang="en-US" sz="1050" dirty="0" smtClean="0">
                <a:hlinkClick r:id="rId3"/>
              </a:rPr>
              <a:t>/</a:t>
            </a:r>
            <a:endParaRPr lang="en-US" altLang="en-US" sz="1050" dirty="0" smtClean="0"/>
          </a:p>
          <a:p>
            <a:endParaRPr lang="en-US" altLang="en-US" sz="1050" dirty="0" smtClean="0"/>
          </a:p>
          <a:p>
            <a:r>
              <a:rPr lang="en-US" altLang="en-US" dirty="0" err="1" smtClean="0"/>
              <a:t>Yeshua</a:t>
            </a:r>
            <a:r>
              <a:rPr lang="en-US" altLang="en-US" dirty="0" smtClean="0"/>
              <a:t> knew salvation of Israel was for all the world.  Grieved at poor example of exclusion.</a:t>
            </a:r>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Context from </a:t>
            </a:r>
            <a:r>
              <a:rPr lang="en-US" dirty="0" err="1" smtClean="0"/>
              <a:t>Yermiyahu</a:t>
            </a:r>
            <a:r>
              <a:rPr lang="en-US" dirty="0" smtClean="0"/>
              <a:t>/</a:t>
            </a:r>
            <a:r>
              <a:rPr lang="en-US" dirty="0" err="1" smtClean="0"/>
              <a:t>Jer</a:t>
            </a:r>
            <a:r>
              <a:rPr lang="en-US" dirty="0" smtClean="0"/>
              <a:t>…</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smtClean="0">
                <a:solidFill>
                  <a:sysClr val="windowText" lastClr="000000"/>
                </a:solidFill>
              </a:rPr>
              <a:pPr defTabSz="897301" fontAlgn="auto">
                <a:spcBef>
                  <a:spcPts val="0"/>
                </a:spcBef>
                <a:spcAft>
                  <a:spcPts val="0"/>
                </a:spcAft>
                <a:defRPr/>
              </a:pPr>
              <a:t>31</a:t>
            </a:fld>
            <a:endParaRPr lang="en-US" sz="1800" kern="0" dirty="0">
              <a:solidFill>
                <a:sysClr val="windowText" lastClr="000000"/>
              </a:solidFill>
            </a:endParaRPr>
          </a:p>
        </p:txBody>
      </p:sp>
    </p:spTree>
    <p:extLst>
      <p:ext uri="{BB962C8B-B14F-4D97-AF65-F5344CB8AC3E}">
        <p14:creationId xmlns="" xmlns:p14="http://schemas.microsoft.com/office/powerpoint/2010/main" val="1498209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Some ancient temples were indeed a refuge of thieves.</a:t>
            </a:r>
          </a:p>
          <a:p>
            <a:r>
              <a:rPr lang="en-US" altLang="en-US" dirty="0" err="1" smtClean="0"/>
              <a:t>Edersheim</a:t>
            </a:r>
            <a:r>
              <a:rPr lang="en-US" altLang="en-US" dirty="0" smtClean="0"/>
              <a:t> </a:t>
            </a:r>
            <a:r>
              <a:rPr lang="en-US" altLang="en-US" i="1" dirty="0" smtClean="0"/>
              <a:t>Life and Times of…the Messiah </a:t>
            </a:r>
            <a:r>
              <a:rPr lang="en-US" altLang="en-US" dirty="0" smtClean="0"/>
              <a:t> pp 368-372</a:t>
            </a:r>
            <a:endParaRPr lang="en-US" altLang="en-US" i="1"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Here is the pattern of the Temple worship.</a:t>
            </a:r>
          </a:p>
          <a:p>
            <a:r>
              <a:rPr lang="en-US" altLang="en-US" dirty="0" smtClean="0"/>
              <a:t>And power over enemies…  not scripture…</a:t>
            </a:r>
            <a:r>
              <a:rPr lang="en-US" altLang="en-US" dirty="0" err="1" smtClean="0"/>
              <a:t>aphocryphal</a:t>
            </a:r>
            <a:r>
              <a:rPr lang="en-US" altLang="en-US" baseline="0" dirty="0" smtClean="0"/>
              <a:t> Bk. Macc.</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Back to </a:t>
            </a:r>
            <a:r>
              <a:rPr lang="en-US" altLang="en-US" dirty="0" err="1" smtClean="0"/>
              <a:t>Yeshua’s</a:t>
            </a:r>
            <a:r>
              <a:rPr lang="en-US" altLang="en-US" dirty="0" smtClean="0"/>
              <a:t> scripture…</a:t>
            </a:r>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smtClean="0">
                <a:solidFill>
                  <a:sysClr val="windowText" lastClr="000000"/>
                </a:solidFill>
              </a:rPr>
              <a:pPr defTabSz="897301" fontAlgn="auto">
                <a:spcBef>
                  <a:spcPts val="0"/>
                </a:spcBef>
                <a:spcAft>
                  <a:spcPts val="0"/>
                </a:spcAft>
                <a:defRPr/>
              </a:pPr>
              <a:t>39</a:t>
            </a:fld>
            <a:endParaRPr lang="en-US" sz="1800" kern="0" dirty="0">
              <a:solidFill>
                <a:sysClr val="windowText" lastClr="000000"/>
              </a:solidFill>
            </a:endParaRPr>
          </a:p>
        </p:txBody>
      </p:sp>
    </p:spTree>
    <p:extLst>
      <p:ext uri="{BB962C8B-B14F-4D97-AF65-F5344CB8AC3E}">
        <p14:creationId xmlns="" xmlns:p14="http://schemas.microsoft.com/office/powerpoint/2010/main" val="149820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Beautiful</a:t>
            </a:r>
            <a:r>
              <a:rPr lang="en-US" altLang="en-US" baseline="0" dirty="0" smtClean="0"/>
              <a:t> </a:t>
            </a:r>
            <a:r>
              <a:rPr lang="en-US" altLang="en-US" baseline="0" dirty="0" smtClean="0"/>
              <a:t>picture one of sweetest moments of my life, in community!</a:t>
            </a:r>
            <a:endParaRPr lang="en-US" altLang="en-US" dirty="0" smtClean="0"/>
          </a:p>
          <a:p>
            <a:r>
              <a:rPr lang="en-US" altLang="en-US" dirty="0" smtClean="0"/>
              <a:t>The joy of</a:t>
            </a:r>
            <a:r>
              <a:rPr lang="en-US" altLang="en-US" baseline="0" dirty="0" smtClean="0"/>
              <a:t> an anointed, joyful evening!   Kudos to </a:t>
            </a:r>
          </a:p>
          <a:p>
            <a:r>
              <a:rPr lang="en-US" altLang="en-US" baseline="0" dirty="0" smtClean="0"/>
              <a:t>-my wife, whose idea and labor of love built the </a:t>
            </a:r>
            <a:r>
              <a:rPr lang="en-US" altLang="en-US" baseline="0" dirty="0" err="1" smtClean="0"/>
              <a:t>firepit</a:t>
            </a:r>
            <a:r>
              <a:rPr lang="en-US" altLang="en-US" baseline="0" dirty="0" smtClean="0"/>
              <a:t>, </a:t>
            </a:r>
          </a:p>
          <a:p>
            <a:r>
              <a:rPr lang="en-US" altLang="en-US" baseline="0" dirty="0" smtClean="0"/>
              <a:t>-Sergio and Gerardo and the men who designed and built the beautiful </a:t>
            </a:r>
            <a:r>
              <a:rPr lang="en-US" altLang="en-US" baseline="0" dirty="0" err="1" smtClean="0"/>
              <a:t>Sukkah</a:t>
            </a:r>
            <a:r>
              <a:rPr lang="en-US" altLang="en-US" baseline="0" dirty="0" smtClean="0"/>
              <a:t>, </a:t>
            </a:r>
          </a:p>
          <a:p>
            <a:r>
              <a:rPr lang="en-US" altLang="en-US" baseline="0" dirty="0" smtClean="0"/>
              <a:t>-Steve and Michael, the anointed musicians of the evening, </a:t>
            </a:r>
          </a:p>
          <a:p>
            <a:r>
              <a:rPr lang="en-US" altLang="en-US" baseline="0" dirty="0" smtClean="0"/>
              <a:t>-Steve who </a:t>
            </a:r>
            <a:r>
              <a:rPr lang="en-US" altLang="en-US" baseline="0" dirty="0" smtClean="0"/>
              <a:t>hustled to </a:t>
            </a:r>
            <a:r>
              <a:rPr lang="en-US" altLang="en-US" baseline="0" dirty="0" smtClean="0"/>
              <a:t>get the electric installed, </a:t>
            </a:r>
          </a:p>
          <a:p>
            <a:r>
              <a:rPr lang="en-US" altLang="en-US" baseline="0" dirty="0" smtClean="0"/>
              <a:t>-all of YOU</a:t>
            </a:r>
            <a:r>
              <a:rPr lang="en-US" altLang="en-US" dirty="0" smtClean="0"/>
              <a:t> worshipers!</a:t>
            </a:r>
            <a:r>
              <a:rPr lang="en-US" altLang="en-US" baseline="0" dirty="0" smtClean="0"/>
              <a:t>   </a:t>
            </a:r>
          </a:p>
          <a:p>
            <a:r>
              <a:rPr lang="en-US" altLang="en-US" baseline="0" dirty="0" smtClean="0"/>
              <a:t>Great evening that GREATLY impacted my grandson!!      </a:t>
            </a:r>
            <a:r>
              <a:rPr lang="en-US" altLang="en-US" dirty="0" smtClean="0"/>
              <a:t>This picture</a:t>
            </a:r>
            <a:r>
              <a:rPr lang="en-US" altLang="en-US" baseline="0" dirty="0" smtClean="0"/>
              <a:t> will be on the re-formatted OH website.  It’s really cool, but if you don’t want your mug there, let me know.</a:t>
            </a: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israel-jerusalem-israel-museum-model-of-jerusalem-in-the-late-second-BTDTN7</a:t>
            </a:r>
          </a:p>
          <a:p>
            <a:endParaRPr lang="en-US" altLang="en-US" sz="1050" dirty="0" smtClean="0"/>
          </a:p>
          <a:p>
            <a:r>
              <a:rPr lang="en-US" altLang="en-US" sz="1050" dirty="0" smtClean="0">
                <a:hlinkClick r:id="rId3"/>
              </a:rPr>
              <a:t>https://www.google.com/search?q=Second+temple+models&amp;safe=active&amp;source=lnms&amp;tbm=isch&amp;sa=X&amp;ved=0ahUKEwjM_7fZ5oDXAhUB0YMKHR7aCyYQ_AUICigB&amp;biw=1282&amp;bih=884#imgdii=gEU_yAUrHa-mCM:&amp;imgrc=Dko-JRhpAtwr2M</a:t>
            </a:r>
            <a:r>
              <a:rPr lang="en-US" altLang="en-US" sz="1050" dirty="0" smtClean="0"/>
              <a:t>:</a:t>
            </a:r>
          </a:p>
          <a:p>
            <a:endParaRPr lang="en-US" altLang="en-US" dirty="0" smtClean="0"/>
          </a:p>
          <a:p>
            <a:r>
              <a:rPr lang="en-US" altLang="en-US" dirty="0" smtClean="0"/>
              <a:t>See Robinson’s Arch?</a:t>
            </a: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See the shops on the left behind this venerable pilgrim and worshiper</a:t>
            </a: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Later law</a:t>
            </a:r>
            <a:r>
              <a:rPr lang="en-US" altLang="en-US" baseline="0" dirty="0" smtClean="0"/>
              <a:t> to keep trade out of Temple Plaza. </a:t>
            </a:r>
            <a:r>
              <a:rPr lang="en-US" altLang="en-US" baseline="0" dirty="0" smtClean="0"/>
              <a:t>Streets </a:t>
            </a:r>
            <a:r>
              <a:rPr lang="en-US" altLang="en-US" baseline="0" dirty="0" smtClean="0"/>
              <a:t>to </a:t>
            </a:r>
            <a:r>
              <a:rPr lang="en-US" altLang="en-US" baseline="0" dirty="0" smtClean="0"/>
              <a:t>west just shown, </a:t>
            </a:r>
            <a:r>
              <a:rPr lang="en-US" altLang="en-US" baseline="0" dirty="0" smtClean="0"/>
              <a:t>and throughout city.</a:t>
            </a: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According to David </a:t>
            </a:r>
            <a:r>
              <a:rPr lang="en-US" altLang="en-US" dirty="0" err="1" smtClean="0"/>
              <a:t>Flusser</a:t>
            </a:r>
            <a:r>
              <a:rPr lang="en-US" altLang="en-US" dirty="0" smtClean="0"/>
              <a:t>, after </a:t>
            </a:r>
            <a:r>
              <a:rPr lang="en-US" altLang="en-US" dirty="0" err="1" smtClean="0"/>
              <a:t>Yeshua</a:t>
            </a:r>
            <a:r>
              <a:rPr lang="en-US" altLang="en-US" dirty="0" smtClean="0"/>
              <a:t> they thought to </a:t>
            </a:r>
            <a:r>
              <a:rPr lang="en-US" altLang="en-US" u="sng" dirty="0" smtClean="0"/>
              <a:t>ban</a:t>
            </a:r>
            <a:r>
              <a:rPr lang="en-US" altLang="en-US" dirty="0" smtClean="0"/>
              <a:t> such transactions from the Temple Mount Plaza, but </a:t>
            </a:r>
            <a:r>
              <a:rPr lang="en-US" altLang="en-US" dirty="0" err="1" smtClean="0"/>
              <a:t>Yeshua</a:t>
            </a:r>
            <a:r>
              <a:rPr lang="en-US" altLang="en-US" dirty="0" smtClean="0"/>
              <a:t> was NOT alone in loathing the contamination.</a:t>
            </a: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Prophetic role, </a:t>
            </a:r>
            <a:r>
              <a:rPr lang="en-US" altLang="en-US" dirty="0" err="1" smtClean="0"/>
              <a:t>cleasning</a:t>
            </a:r>
            <a:r>
              <a:rPr lang="en-US" altLang="en-US" dirty="0" smtClean="0"/>
              <a:t> His Father’s house of leaven, just before </a:t>
            </a:r>
            <a:r>
              <a:rPr lang="en-US" altLang="en-US" dirty="0" err="1" smtClean="0"/>
              <a:t>Pesakh</a:t>
            </a: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Mal 3 read on the Great Shabbat,</a:t>
            </a:r>
            <a:r>
              <a:rPr lang="en-US" altLang="en-US" baseline="0" dirty="0" smtClean="0"/>
              <a:t> Shabbat </a:t>
            </a:r>
            <a:r>
              <a:rPr lang="en-US" altLang="en-US" baseline="0" dirty="0" err="1" smtClean="0"/>
              <a:t>HaGadol</a:t>
            </a:r>
            <a:r>
              <a:rPr lang="en-US" altLang="en-US" baseline="0" dirty="0" smtClean="0"/>
              <a:t>, just before </a:t>
            </a:r>
            <a:r>
              <a:rPr lang="en-US" altLang="en-US" baseline="0" dirty="0" err="1" smtClean="0"/>
              <a:t>Pesakh</a:t>
            </a:r>
            <a:r>
              <a:rPr lang="en-US" altLang="en-US" baseline="0" dirty="0" smtClean="0"/>
              <a:t>.  </a:t>
            </a:r>
            <a:r>
              <a:rPr lang="en-US" altLang="en-US" baseline="0" dirty="0" err="1" smtClean="0"/>
              <a:t>Yeshua</a:t>
            </a:r>
            <a:r>
              <a:rPr lang="en-US" altLang="en-US" baseline="0" dirty="0" smtClean="0"/>
              <a:t> was fulfilling this NOW.  </a:t>
            </a: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xfrm>
            <a:off x="381000" y="4191000"/>
            <a:ext cx="6096000" cy="43434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err="1" smtClean="0">
                <a:cs typeface="Arial" pitchFamily="34" charset="0"/>
              </a:rPr>
              <a:t>Yeshua</a:t>
            </a:r>
            <a:r>
              <a:rPr lang="en-US" altLang="en-US" dirty="0" smtClean="0">
                <a:cs typeface="Arial" pitchFamily="34" charset="0"/>
              </a:rPr>
              <a:t> just had </a:t>
            </a:r>
            <a:r>
              <a:rPr lang="en-US" altLang="en-US" dirty="0" smtClean="0">
                <a:cs typeface="Arial" pitchFamily="34" charset="0"/>
              </a:rPr>
              <a:t>done what </a:t>
            </a:r>
            <a:r>
              <a:rPr lang="en-US" altLang="en-US" dirty="0" smtClean="0">
                <a:cs typeface="Arial" pitchFamily="34" charset="0"/>
              </a:rPr>
              <a:t>is called the “Triumphal</a:t>
            </a:r>
            <a:r>
              <a:rPr lang="en-US" altLang="en-US" baseline="0" dirty="0" smtClean="0">
                <a:cs typeface="Arial" pitchFamily="34" charset="0"/>
              </a:rPr>
              <a:t> Entry” to Jerusalem.  Celebrated and honored.  </a:t>
            </a:r>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5</a:t>
            </a:fld>
            <a:endParaRPr lang="en-US" altLang="en-US" sz="1800" kern="0" dirty="0">
              <a:solidFill>
                <a:srgbClr val="000000"/>
              </a:solidFill>
            </a:endParaRPr>
          </a:p>
        </p:txBody>
      </p:sp>
    </p:spTree>
    <p:extLst>
      <p:ext uri="{BB962C8B-B14F-4D97-AF65-F5344CB8AC3E}">
        <p14:creationId xmlns="" xmlns:p14="http://schemas.microsoft.com/office/powerpoint/2010/main" val="36861576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92100" indent="-292100"/>
            <a:r>
              <a:rPr lang="en-US" altLang="en-US" dirty="0" smtClean="0"/>
              <a:t>1. Put away your smart phones.  Focus thoughts on thanksgiving, praise, dance, </a:t>
            </a:r>
            <a:r>
              <a:rPr lang="en-US" altLang="en-US" dirty="0" smtClean="0"/>
              <a:t>study, entering </a:t>
            </a:r>
            <a:r>
              <a:rPr lang="en-US" altLang="en-US" dirty="0" smtClean="0"/>
              <a:t>in.  How </a:t>
            </a:r>
            <a:r>
              <a:rPr lang="en-US" altLang="en-US" dirty="0" smtClean="0"/>
              <a:t>many stay for classes, </a:t>
            </a:r>
            <a:r>
              <a:rPr lang="en-US" altLang="en-US" dirty="0" smtClean="0"/>
              <a:t>come for Tuesday night </a:t>
            </a:r>
            <a:r>
              <a:rPr lang="en-US" altLang="en-US" dirty="0" err="1" smtClean="0"/>
              <a:t>Teerosh</a:t>
            </a:r>
            <a:r>
              <a:rPr lang="en-US" altLang="en-US" dirty="0" smtClean="0"/>
              <a:t>?  Intense corporate </a:t>
            </a:r>
            <a:r>
              <a:rPr lang="en-US" altLang="en-US" dirty="0" smtClean="0"/>
              <a:t>prayer!</a:t>
            </a:r>
            <a:endParaRPr lang="en-US" altLang="en-US" dirty="0" smtClean="0"/>
          </a:p>
          <a:p>
            <a:pPr marL="292100" indent="-292100"/>
            <a:r>
              <a:rPr lang="en-US" altLang="en-US" dirty="0" smtClean="0"/>
              <a:t>2. Transparent life of honesty, humility, transparency.  </a:t>
            </a:r>
          </a:p>
          <a:p>
            <a:pPr marL="292100" indent="-292100"/>
            <a:r>
              <a:rPr lang="en-US" altLang="en-US" dirty="0" smtClean="0"/>
              <a:t>3. Have you invited anyone, befriended anyone, served anyone?  Outside your comfort zone.  My trip to New York.  Can’t say I dramatically shared, but as I could.  </a:t>
            </a:r>
            <a:r>
              <a:rPr lang="en-US" altLang="en-US" dirty="0" err="1" smtClean="0"/>
              <a:t>Oxana’s</a:t>
            </a:r>
            <a:r>
              <a:rPr lang="en-US" altLang="en-US" dirty="0" smtClean="0"/>
              <a:t> concert tonight, invited any Jewish or non-Jewish people?   Calling Jews and those of the Nations to their covenantal identity in Messiah!!   </a:t>
            </a:r>
          </a:p>
          <a:p>
            <a:pPr marL="292100" indent="-292100"/>
            <a:r>
              <a:rPr lang="en-US" altLang="en-US" dirty="0" smtClean="0"/>
              <a:t>Prayer now…</a:t>
            </a:r>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smtClean="0">
                <a:solidFill>
                  <a:sysClr val="windowText" lastClr="000000"/>
                </a:solidFill>
              </a:rPr>
              <a:pPr defTabSz="897301" fontAlgn="auto">
                <a:spcBef>
                  <a:spcPts val="0"/>
                </a:spcBef>
                <a:spcAft>
                  <a:spcPts val="0"/>
                </a:spcAft>
                <a:defRPr/>
              </a:pPr>
              <a:t>51</a:t>
            </a:fld>
            <a:endParaRPr lang="en-US" sz="1800" kern="0" dirty="0">
              <a:solidFill>
                <a:sysClr val="windowText" lastClr="000000"/>
              </a:solidFill>
            </a:endParaRPr>
          </a:p>
        </p:txBody>
      </p:sp>
    </p:spTree>
    <p:extLst>
      <p:ext uri="{BB962C8B-B14F-4D97-AF65-F5344CB8AC3E}">
        <p14:creationId xmlns="" xmlns:p14="http://schemas.microsoft.com/office/powerpoint/2010/main" val="14982091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21.12-13 Angry Yeshua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Oct. 21, 2017 5778</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smtClean="0">
                <a:hlinkClick r:id="rId3"/>
              </a:rPr>
              <a:t>http://www.rogerebert.com/reviews/great-movie-gospel-according-to-st-matthew-1964</a:t>
            </a:r>
            <a:endParaRPr lang="en-US" sz="1050" dirty="0" smtClean="0"/>
          </a:p>
          <a:p>
            <a:endParaRPr lang="en-US" sz="1200" dirty="0" smtClean="0"/>
          </a:p>
          <a:p>
            <a:r>
              <a:rPr lang="en-US" dirty="0" smtClean="0"/>
              <a:t>Arts movie at my college.  I </a:t>
            </a:r>
            <a:r>
              <a:rPr lang="en-US" dirty="0" smtClean="0"/>
              <a:t>perceived an angry </a:t>
            </a:r>
            <a:r>
              <a:rPr lang="en-US" dirty="0" err="1" smtClean="0"/>
              <a:t>Yeshua</a:t>
            </a:r>
            <a:r>
              <a:rPr lang="en-US" dirty="0" smtClean="0"/>
              <a:t>.  I saw it </a:t>
            </a:r>
            <a:r>
              <a:rPr lang="en-US" dirty="0" smtClean="0"/>
              <a:t> in 1969 uncomfortably </a:t>
            </a:r>
            <a:r>
              <a:rPr lang="en-US" dirty="0" smtClean="0"/>
              <a:t>as a secular Jewish unbeliever, but  squirmed at the angry </a:t>
            </a:r>
            <a:r>
              <a:rPr lang="en-US" dirty="0" err="1" smtClean="0"/>
              <a:t>Yeshua</a:t>
            </a:r>
            <a:r>
              <a:rPr lang="en-US" dirty="0" smtClean="0"/>
              <a:t>.  I said so to the only believer I knew, who </a:t>
            </a:r>
            <a:r>
              <a:rPr lang="en-US" dirty="0" smtClean="0"/>
              <a:t>went to the movie.  </a:t>
            </a:r>
            <a:endParaRPr lang="en-US" dirty="0" smtClean="0"/>
          </a:p>
          <a:p>
            <a:endParaRPr lang="en-US" sz="1050" dirty="0" smtClean="0"/>
          </a:p>
          <a:p>
            <a:r>
              <a:rPr lang="en-US" dirty="0" smtClean="0"/>
              <a:t>Director Pier Paolo </a:t>
            </a:r>
            <a:r>
              <a:rPr lang="en-US" dirty="0" err="1" smtClean="0"/>
              <a:t>Pasolini</a:t>
            </a:r>
            <a:r>
              <a:rPr lang="en-US" dirty="0" smtClean="0"/>
              <a:t>, atheist, Marxist, homosexual, decided to produce a film literally from the Gospel of Matthew</a:t>
            </a:r>
            <a:r>
              <a:rPr lang="en-US" dirty="0" smtClean="0"/>
              <a:t>.   One angry scene in Y life.</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(Forty years later, Mel Gibson would film </a:t>
            </a:r>
            <a:r>
              <a:rPr lang="en-US" i="1" dirty="0" smtClean="0"/>
              <a:t>The Passion of the Christ</a:t>
            </a:r>
            <a:r>
              <a:rPr lang="en-US" dirty="0" smtClean="0"/>
              <a:t>  on the very same Italian impoverished locations.)</a:t>
            </a:r>
          </a:p>
          <a:p>
            <a:endParaRPr lang="en-US" altLang="en-US" sz="105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r>
              <a:rPr lang="en-US" dirty="0" smtClean="0"/>
              <a:t>Keep in mind that it’s Passover week.</a:t>
            </a:r>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smtClean="0">
                <a:solidFill>
                  <a:sysClr val="windowText" lastClr="000000"/>
                </a:solidFill>
              </a:rPr>
              <a:pPr defTabSz="897301" fontAlgn="auto">
                <a:spcBef>
                  <a:spcPts val="0"/>
                </a:spcBef>
                <a:spcAft>
                  <a:spcPts val="0"/>
                </a:spcAft>
                <a:defRPr/>
              </a:pPr>
              <a:t>7</a:t>
            </a:fld>
            <a:endParaRPr lang="en-US" sz="1800" kern="0" dirty="0">
              <a:solidFill>
                <a:sysClr val="windowText" lastClr="000000"/>
              </a:solidFill>
            </a:endParaRPr>
          </a:p>
        </p:txBody>
      </p:sp>
    </p:spTree>
    <p:extLst>
      <p:ext uri="{BB962C8B-B14F-4D97-AF65-F5344CB8AC3E}">
        <p14:creationId xmlns="" xmlns:p14="http://schemas.microsoft.com/office/powerpoint/2010/main" val="2335453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smtClean="0">
                <a:solidFill>
                  <a:sysClr val="windowText" lastClr="000000"/>
                </a:solidFill>
              </a:rPr>
              <a:pPr defTabSz="897301" fontAlgn="auto">
                <a:spcBef>
                  <a:spcPts val="0"/>
                </a:spcBef>
                <a:spcAft>
                  <a:spcPts val="0"/>
                </a:spcAft>
                <a:defRPr/>
              </a:pPr>
              <a:t>8</a:t>
            </a:fld>
            <a:endParaRPr lang="en-US" sz="1800" kern="0" dirty="0">
              <a:solidFill>
                <a:sysClr val="windowText" lastClr="000000"/>
              </a:solidFill>
            </a:endParaRPr>
          </a:p>
        </p:txBody>
      </p:sp>
    </p:spTree>
    <p:extLst>
      <p:ext uri="{BB962C8B-B14F-4D97-AF65-F5344CB8AC3E}">
        <p14:creationId xmlns="" xmlns:p14="http://schemas.microsoft.com/office/powerpoint/2010/main" val="233545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smtClean="0">
                <a:solidFill>
                  <a:sysClr val="windowText" lastClr="000000"/>
                </a:solidFill>
              </a:rPr>
              <a:pPr defTabSz="897301" fontAlgn="auto">
                <a:spcBef>
                  <a:spcPts val="0"/>
                </a:spcBef>
                <a:spcAft>
                  <a:spcPts val="0"/>
                </a:spcAft>
                <a:defRPr/>
              </a:pPr>
              <a:t>9</a:t>
            </a:fld>
            <a:endParaRPr lang="en-US" sz="1800" kern="0" dirty="0">
              <a:solidFill>
                <a:sysClr val="windowText" lastClr="000000"/>
              </a:solidFill>
            </a:endParaRPr>
          </a:p>
        </p:txBody>
      </p:sp>
    </p:spTree>
    <p:extLst>
      <p:ext uri="{BB962C8B-B14F-4D97-AF65-F5344CB8AC3E}">
        <p14:creationId xmlns="" xmlns:p14="http://schemas.microsoft.com/office/powerpoint/2010/main" val="149820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36"/>
            <a:ext cx="7462044" cy="1102519"/>
          </a:xfrm>
        </p:spPr>
        <p:txBody>
          <a:bodyPr/>
          <a:lstStyle/>
          <a:p>
            <a:r>
              <a:rPr lang="en-US"/>
              <a:t>Click to edit Master title style</a:t>
            </a:r>
          </a:p>
        </p:txBody>
      </p:sp>
      <p:sp>
        <p:nvSpPr>
          <p:cNvPr id="3" name="Subtitle 2"/>
          <p:cNvSpPr>
            <a:spLocks noGrp="1"/>
          </p:cNvSpPr>
          <p:nvPr>
            <p:ph type="subTitle" idx="1"/>
          </p:nvPr>
        </p:nvSpPr>
        <p:spPr>
          <a:xfrm>
            <a:off x="1319900" y="2914650"/>
            <a:ext cx="6145213" cy="1314450"/>
          </a:xfrm>
        </p:spPr>
        <p:txBody>
          <a:bodyPr/>
          <a:lstStyle>
            <a:lvl1pPr marL="0" indent="0" algn="ctr">
              <a:buNone/>
              <a:defRPr/>
            </a:lvl1pPr>
            <a:lvl2pPr marL="339298" indent="0" algn="ctr">
              <a:buNone/>
              <a:defRPr/>
            </a:lvl2pPr>
            <a:lvl3pPr marL="678746" indent="0" algn="ctr">
              <a:buNone/>
              <a:defRPr/>
            </a:lvl3pPr>
            <a:lvl4pPr marL="1017924" indent="0" algn="ctr">
              <a:buNone/>
              <a:defRPr/>
            </a:lvl4pPr>
            <a:lvl5pPr marL="1357335" indent="0" algn="ctr">
              <a:buNone/>
              <a:defRPr/>
            </a:lvl5pPr>
            <a:lvl6pPr marL="1696481" indent="0" algn="ctr">
              <a:buNone/>
              <a:defRPr/>
            </a:lvl6pPr>
            <a:lvl7pPr marL="2035738" indent="0" algn="ctr">
              <a:buNone/>
              <a:defRPr/>
            </a:lvl7pPr>
            <a:lvl8pPr marL="2375069" indent="0" algn="ctr">
              <a:buNone/>
              <a:defRPr/>
            </a:lvl8pPr>
            <a:lvl9pPr marL="2714396"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 xmlns:p14="http://schemas.microsoft.com/office/powerpoint/2010/main" val="3898241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 xmlns:p14="http://schemas.microsoft.com/office/powerpoint/2010/main" val="130245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 xmlns:p14="http://schemas.microsoft.com/office/powerpoint/2010/main" val="130245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298" indent="0">
              <a:buNone/>
              <a:defRPr sz="1800"/>
            </a:lvl2pPr>
            <a:lvl3pPr marL="678746" indent="0">
              <a:buNone/>
              <a:defRPr sz="1600"/>
            </a:lvl3pPr>
            <a:lvl4pPr marL="1017924" indent="0">
              <a:buNone/>
              <a:defRPr sz="1400"/>
            </a:lvl4pPr>
            <a:lvl5pPr marL="1357335" indent="0">
              <a:buNone/>
              <a:defRPr sz="1400"/>
            </a:lvl5pPr>
            <a:lvl6pPr marL="1696481" indent="0">
              <a:buNone/>
              <a:defRPr sz="1400"/>
            </a:lvl6pPr>
            <a:lvl7pPr marL="2035738" indent="0">
              <a:buNone/>
              <a:defRPr sz="1400"/>
            </a:lvl7pPr>
            <a:lvl8pPr marL="2375069" indent="0">
              <a:buNone/>
              <a:defRPr sz="1400"/>
            </a:lvl8pPr>
            <a:lvl9pPr marL="2714396"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50" y="1151335"/>
            <a:ext cx="3878861" cy="479822"/>
          </a:xfrm>
        </p:spPr>
        <p:txBody>
          <a:bodyPr anchor="b"/>
          <a:lstStyle>
            <a:lvl1pPr marL="0" indent="0">
              <a:buNone/>
              <a:defRPr sz="2400" b="1"/>
            </a:lvl1pPr>
            <a:lvl2pPr marL="339298" indent="0">
              <a:buNone/>
              <a:defRPr sz="2000" b="1"/>
            </a:lvl2pPr>
            <a:lvl3pPr marL="678746" indent="0">
              <a:buNone/>
              <a:defRPr sz="1800" b="1"/>
            </a:lvl3pPr>
            <a:lvl4pPr marL="1017924" indent="0">
              <a:buNone/>
              <a:defRPr sz="1600" b="1"/>
            </a:lvl4pPr>
            <a:lvl5pPr marL="1357335" indent="0">
              <a:buNone/>
              <a:defRPr sz="1600" b="1"/>
            </a:lvl5pPr>
            <a:lvl6pPr marL="1696481" indent="0">
              <a:buNone/>
              <a:defRPr sz="1600" b="1"/>
            </a:lvl6pPr>
            <a:lvl7pPr marL="2035738" indent="0">
              <a:buNone/>
              <a:defRPr sz="1600" b="1"/>
            </a:lvl7pPr>
            <a:lvl8pPr marL="2375069" indent="0">
              <a:buNone/>
              <a:defRPr sz="1600" b="1"/>
            </a:lvl8pPr>
            <a:lvl9pPr marL="2714396"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50"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298" indent="0">
              <a:buNone/>
              <a:defRPr sz="2000" b="1"/>
            </a:lvl2pPr>
            <a:lvl3pPr marL="678746" indent="0">
              <a:buNone/>
              <a:defRPr sz="1800" b="1"/>
            </a:lvl3pPr>
            <a:lvl4pPr marL="1017924" indent="0">
              <a:buNone/>
              <a:defRPr sz="1600" b="1"/>
            </a:lvl4pPr>
            <a:lvl5pPr marL="1357335" indent="0">
              <a:buNone/>
              <a:defRPr sz="1600" b="1"/>
            </a:lvl5pPr>
            <a:lvl6pPr marL="1696481" indent="0">
              <a:buNone/>
              <a:defRPr sz="1600" b="1"/>
            </a:lvl6pPr>
            <a:lvl7pPr marL="2035738" indent="0">
              <a:buNone/>
              <a:defRPr sz="1600" b="1"/>
            </a:lvl7pPr>
            <a:lvl8pPr marL="2375069" indent="0">
              <a:buNone/>
              <a:defRPr sz="1600" b="1"/>
            </a:lvl8pPr>
            <a:lvl9pPr marL="271439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32"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790" y="208702"/>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32" y="1076343"/>
            <a:ext cx="2888189" cy="3518297"/>
          </a:xfrm>
        </p:spPr>
        <p:txBody>
          <a:bodyPr/>
          <a:lstStyle>
            <a:lvl1pPr marL="0" indent="0">
              <a:buNone/>
              <a:defRPr sz="1400"/>
            </a:lvl1pPr>
            <a:lvl2pPr marL="339298" indent="0">
              <a:buNone/>
              <a:defRPr sz="1200"/>
            </a:lvl2pPr>
            <a:lvl3pPr marL="678746" indent="0">
              <a:buNone/>
              <a:defRPr sz="1000"/>
            </a:lvl3pPr>
            <a:lvl4pPr marL="1017924" indent="0">
              <a:buNone/>
              <a:defRPr sz="900"/>
            </a:lvl4pPr>
            <a:lvl5pPr marL="1357335" indent="0">
              <a:buNone/>
              <a:defRPr sz="900"/>
            </a:lvl5pPr>
            <a:lvl6pPr marL="1696481" indent="0">
              <a:buNone/>
              <a:defRPr sz="900"/>
            </a:lvl6pPr>
            <a:lvl7pPr marL="2035738" indent="0">
              <a:buNone/>
              <a:defRPr sz="900"/>
            </a:lvl7pPr>
            <a:lvl8pPr marL="2375069" indent="0">
              <a:buNone/>
              <a:defRPr sz="900"/>
            </a:lvl8pPr>
            <a:lvl9pPr marL="271439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298" indent="0">
              <a:buNone/>
              <a:defRPr sz="2800"/>
            </a:lvl2pPr>
            <a:lvl3pPr marL="678746" indent="0">
              <a:buNone/>
              <a:defRPr sz="2400"/>
            </a:lvl3pPr>
            <a:lvl4pPr marL="1017924" indent="0">
              <a:buNone/>
              <a:defRPr sz="2000"/>
            </a:lvl4pPr>
            <a:lvl5pPr marL="1357335" indent="0">
              <a:buNone/>
              <a:defRPr sz="2000"/>
            </a:lvl5pPr>
            <a:lvl6pPr marL="1696481" indent="0">
              <a:buNone/>
              <a:defRPr sz="2000"/>
            </a:lvl6pPr>
            <a:lvl7pPr marL="2035738" indent="0">
              <a:buNone/>
              <a:defRPr sz="2000"/>
            </a:lvl7pPr>
            <a:lvl8pPr marL="2375069" indent="0">
              <a:buNone/>
              <a:defRPr sz="2000"/>
            </a:lvl8pPr>
            <a:lvl9pPr marL="2714396" indent="0">
              <a:buNone/>
              <a:defRPr sz="2000"/>
            </a:lvl9pPr>
          </a:lstStyle>
          <a:p>
            <a:endParaRPr lang="en-US"/>
          </a:p>
        </p:txBody>
      </p:sp>
      <p:sp>
        <p:nvSpPr>
          <p:cNvPr id="4" name="Text Placeholder 3"/>
          <p:cNvSpPr>
            <a:spLocks noGrp="1"/>
          </p:cNvSpPr>
          <p:nvPr>
            <p:ph type="body" sz="half" idx="2"/>
          </p:nvPr>
        </p:nvSpPr>
        <p:spPr>
          <a:xfrm>
            <a:off x="1720734" y="4029404"/>
            <a:ext cx="5267325" cy="603647"/>
          </a:xfrm>
        </p:spPr>
        <p:txBody>
          <a:bodyPr/>
          <a:lstStyle>
            <a:lvl1pPr marL="0" indent="0">
              <a:buNone/>
              <a:defRPr sz="1400"/>
            </a:lvl1pPr>
            <a:lvl2pPr marL="339298" indent="0">
              <a:buNone/>
              <a:defRPr sz="1200"/>
            </a:lvl2pPr>
            <a:lvl3pPr marL="678746" indent="0">
              <a:buNone/>
              <a:defRPr sz="1000"/>
            </a:lvl3pPr>
            <a:lvl4pPr marL="1017924" indent="0">
              <a:buNone/>
              <a:defRPr sz="900"/>
            </a:lvl4pPr>
            <a:lvl5pPr marL="1357335" indent="0">
              <a:buNone/>
              <a:defRPr sz="900"/>
            </a:lvl5pPr>
            <a:lvl6pPr marL="1696481" indent="0">
              <a:buNone/>
              <a:defRPr sz="900"/>
            </a:lvl6pPr>
            <a:lvl7pPr marL="2035738" indent="0">
              <a:buNone/>
              <a:defRPr sz="900"/>
            </a:lvl7pPr>
            <a:lvl8pPr marL="2375069" indent="0">
              <a:buNone/>
              <a:defRPr sz="900"/>
            </a:lvl8pPr>
            <a:lvl9pPr marL="271439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056" tIns="33944" rIns="68056" bIns="339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056" tIns="33944" rIns="68056" bIns="339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056" tIns="33944" rIns="68056" bIns="33944"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056" tIns="33944" rIns="68056" bIns="33944"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056" tIns="33944" rIns="68056" bIns="3394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298" algn="ctr" rtl="0" fontAlgn="base">
        <a:spcBef>
          <a:spcPct val="0"/>
        </a:spcBef>
        <a:spcAft>
          <a:spcPct val="0"/>
        </a:spcAft>
        <a:defRPr sz="4400">
          <a:solidFill>
            <a:schemeClr val="tx2"/>
          </a:solidFill>
          <a:latin typeface="Arial" charset="0"/>
          <a:cs typeface="Arial" charset="0"/>
        </a:defRPr>
      </a:lvl6pPr>
      <a:lvl7pPr marL="678746" algn="ctr" rtl="0" fontAlgn="base">
        <a:spcBef>
          <a:spcPct val="0"/>
        </a:spcBef>
        <a:spcAft>
          <a:spcPct val="0"/>
        </a:spcAft>
        <a:defRPr sz="4400">
          <a:solidFill>
            <a:schemeClr val="tx2"/>
          </a:solidFill>
          <a:latin typeface="Arial" charset="0"/>
          <a:cs typeface="Arial" charset="0"/>
        </a:defRPr>
      </a:lvl7pPr>
      <a:lvl8pPr marL="1017924" algn="ctr" rtl="0" fontAlgn="base">
        <a:spcBef>
          <a:spcPct val="0"/>
        </a:spcBef>
        <a:spcAft>
          <a:spcPct val="0"/>
        </a:spcAft>
        <a:defRPr sz="4400">
          <a:solidFill>
            <a:schemeClr val="tx2"/>
          </a:solidFill>
          <a:latin typeface="Arial" charset="0"/>
          <a:cs typeface="Arial" charset="0"/>
        </a:defRPr>
      </a:lvl8pPr>
      <a:lvl9pPr marL="1357335" algn="ctr" rtl="0" fontAlgn="base">
        <a:spcBef>
          <a:spcPct val="0"/>
        </a:spcBef>
        <a:spcAft>
          <a:spcPct val="0"/>
        </a:spcAft>
        <a:defRPr sz="4400">
          <a:solidFill>
            <a:schemeClr val="tx2"/>
          </a:solidFill>
          <a:latin typeface="Arial" charset="0"/>
          <a:cs typeface="Arial" charset="0"/>
        </a:defRPr>
      </a:lvl9pPr>
    </p:titleStyle>
    <p:bodyStyle>
      <a:lvl1pPr marL="254408" indent="-254408" algn="l" rtl="0" fontAlgn="base">
        <a:spcBef>
          <a:spcPct val="20000"/>
        </a:spcBef>
        <a:spcAft>
          <a:spcPct val="0"/>
        </a:spcAft>
        <a:buChar char="•"/>
        <a:defRPr sz="4000">
          <a:solidFill>
            <a:schemeClr val="bg1"/>
          </a:solidFill>
          <a:latin typeface="+mn-lt"/>
          <a:ea typeface="+mn-ea"/>
          <a:cs typeface="+mn-cs"/>
        </a:defRPr>
      </a:lvl1pPr>
      <a:lvl2pPr marL="551516" indent="-212037" algn="l" rtl="0" fontAlgn="base">
        <a:spcBef>
          <a:spcPct val="20000"/>
        </a:spcBef>
        <a:spcAft>
          <a:spcPct val="0"/>
        </a:spcAft>
        <a:buChar char="–"/>
        <a:defRPr sz="4000">
          <a:solidFill>
            <a:schemeClr val="bg1"/>
          </a:solidFill>
          <a:latin typeface="+mn-lt"/>
        </a:defRPr>
      </a:lvl2pPr>
      <a:lvl3pPr marL="848228" indent="-169683" algn="l" rtl="0" fontAlgn="base">
        <a:spcBef>
          <a:spcPct val="20000"/>
        </a:spcBef>
        <a:spcAft>
          <a:spcPct val="0"/>
        </a:spcAft>
        <a:buChar char="•"/>
        <a:defRPr sz="2400">
          <a:solidFill>
            <a:schemeClr val="tx1"/>
          </a:solidFill>
          <a:latin typeface="+mj-lt"/>
          <a:cs typeface="+mj-cs"/>
        </a:defRPr>
      </a:lvl3pPr>
      <a:lvl4pPr marL="1187613" indent="-169683" algn="l" rtl="0" fontAlgn="base">
        <a:spcBef>
          <a:spcPct val="20000"/>
        </a:spcBef>
        <a:spcAft>
          <a:spcPct val="0"/>
        </a:spcAft>
        <a:buChar char="–"/>
        <a:defRPr sz="2000">
          <a:solidFill>
            <a:schemeClr val="tx1"/>
          </a:solidFill>
          <a:latin typeface="+mj-lt"/>
          <a:cs typeface="+mj-cs"/>
        </a:defRPr>
      </a:lvl4pPr>
      <a:lvl5pPr marL="1526973" indent="-169683" algn="l" rtl="0" fontAlgn="base">
        <a:spcBef>
          <a:spcPct val="20000"/>
        </a:spcBef>
        <a:spcAft>
          <a:spcPct val="0"/>
        </a:spcAft>
        <a:buChar char="»"/>
        <a:defRPr sz="2000">
          <a:solidFill>
            <a:schemeClr val="tx1"/>
          </a:solidFill>
          <a:latin typeface="+mj-lt"/>
          <a:cs typeface="+mj-cs"/>
        </a:defRPr>
      </a:lvl5pPr>
      <a:lvl6pPr marL="1866061" indent="-169683" algn="l" rtl="0" fontAlgn="base">
        <a:spcBef>
          <a:spcPct val="20000"/>
        </a:spcBef>
        <a:spcAft>
          <a:spcPct val="0"/>
        </a:spcAft>
        <a:buChar char="»"/>
        <a:defRPr sz="2000">
          <a:solidFill>
            <a:schemeClr val="tx1"/>
          </a:solidFill>
          <a:latin typeface="+mj-lt"/>
          <a:cs typeface="+mj-cs"/>
        </a:defRPr>
      </a:lvl6pPr>
      <a:lvl7pPr marL="2205464" indent="-169683" algn="l" rtl="0" fontAlgn="base">
        <a:spcBef>
          <a:spcPct val="20000"/>
        </a:spcBef>
        <a:spcAft>
          <a:spcPct val="0"/>
        </a:spcAft>
        <a:buChar char="»"/>
        <a:defRPr sz="2000">
          <a:solidFill>
            <a:schemeClr val="tx1"/>
          </a:solidFill>
          <a:latin typeface="+mj-lt"/>
          <a:cs typeface="+mj-cs"/>
        </a:defRPr>
      </a:lvl7pPr>
      <a:lvl8pPr marL="2544743" indent="-169683" algn="l" rtl="0" fontAlgn="base">
        <a:spcBef>
          <a:spcPct val="20000"/>
        </a:spcBef>
        <a:spcAft>
          <a:spcPct val="0"/>
        </a:spcAft>
        <a:buChar char="»"/>
        <a:defRPr sz="2000">
          <a:solidFill>
            <a:schemeClr val="tx1"/>
          </a:solidFill>
          <a:latin typeface="+mj-lt"/>
          <a:cs typeface="+mj-cs"/>
        </a:defRPr>
      </a:lvl8pPr>
      <a:lvl9pPr marL="2884129" indent="-16968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746" rtl="0" eaLnBrk="1" latinLnBrk="0" hangingPunct="1">
        <a:defRPr sz="1800" kern="1200">
          <a:solidFill>
            <a:schemeClr val="tx1"/>
          </a:solidFill>
          <a:latin typeface="+mn-lt"/>
          <a:ea typeface="+mn-ea"/>
          <a:cs typeface="+mn-cs"/>
        </a:defRPr>
      </a:lvl1pPr>
      <a:lvl2pPr marL="339298" algn="l" defTabSz="678746" rtl="0" eaLnBrk="1" latinLnBrk="0" hangingPunct="1">
        <a:defRPr sz="1800" kern="1200">
          <a:solidFill>
            <a:schemeClr val="tx1"/>
          </a:solidFill>
          <a:latin typeface="+mn-lt"/>
          <a:ea typeface="+mn-ea"/>
          <a:cs typeface="+mn-cs"/>
        </a:defRPr>
      </a:lvl2pPr>
      <a:lvl3pPr marL="678746" algn="l" defTabSz="678746" rtl="0" eaLnBrk="1" latinLnBrk="0" hangingPunct="1">
        <a:defRPr sz="1800" kern="1200">
          <a:solidFill>
            <a:schemeClr val="tx1"/>
          </a:solidFill>
          <a:latin typeface="+mn-lt"/>
          <a:ea typeface="+mn-ea"/>
          <a:cs typeface="+mn-cs"/>
        </a:defRPr>
      </a:lvl3pPr>
      <a:lvl4pPr marL="1017924" algn="l" defTabSz="678746" rtl="0" eaLnBrk="1" latinLnBrk="0" hangingPunct="1">
        <a:defRPr sz="1800" kern="1200">
          <a:solidFill>
            <a:schemeClr val="tx1"/>
          </a:solidFill>
          <a:latin typeface="+mn-lt"/>
          <a:ea typeface="+mn-ea"/>
          <a:cs typeface="+mn-cs"/>
        </a:defRPr>
      </a:lvl4pPr>
      <a:lvl5pPr marL="1357335" algn="l" defTabSz="678746" rtl="0" eaLnBrk="1" latinLnBrk="0" hangingPunct="1">
        <a:defRPr sz="1800" kern="1200">
          <a:solidFill>
            <a:schemeClr val="tx1"/>
          </a:solidFill>
          <a:latin typeface="+mn-lt"/>
          <a:ea typeface="+mn-ea"/>
          <a:cs typeface="+mn-cs"/>
        </a:defRPr>
      </a:lvl5pPr>
      <a:lvl6pPr marL="1696481" algn="l" defTabSz="678746" rtl="0" eaLnBrk="1" latinLnBrk="0" hangingPunct="1">
        <a:defRPr sz="1800" kern="1200">
          <a:solidFill>
            <a:schemeClr val="tx1"/>
          </a:solidFill>
          <a:latin typeface="+mn-lt"/>
          <a:ea typeface="+mn-ea"/>
          <a:cs typeface="+mn-cs"/>
        </a:defRPr>
      </a:lvl6pPr>
      <a:lvl7pPr marL="2035738" algn="l" defTabSz="678746" rtl="0" eaLnBrk="1" latinLnBrk="0" hangingPunct="1">
        <a:defRPr sz="1800" kern="1200">
          <a:solidFill>
            <a:schemeClr val="tx1"/>
          </a:solidFill>
          <a:latin typeface="+mn-lt"/>
          <a:ea typeface="+mn-ea"/>
          <a:cs typeface="+mn-cs"/>
        </a:defRPr>
      </a:lvl7pPr>
      <a:lvl8pPr marL="2375069" algn="l" defTabSz="678746" rtl="0" eaLnBrk="1" latinLnBrk="0" hangingPunct="1">
        <a:defRPr sz="1800" kern="1200">
          <a:solidFill>
            <a:schemeClr val="tx1"/>
          </a:solidFill>
          <a:latin typeface="+mn-lt"/>
          <a:ea typeface="+mn-ea"/>
          <a:cs typeface="+mn-cs"/>
        </a:defRPr>
      </a:lvl8pPr>
      <a:lvl9pPr marL="2714396" algn="l" defTabSz="6787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6815" tIns="33408" rIns="66815" bIns="33408"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6815" tIns="33408" rIns="66815" bIns="334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15" tIns="33408" rIns="66815" bIns="33408"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15" tIns="33408" rIns="66815" bIns="33408"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15" tIns="33408" rIns="66815" bIns="33408" numCol="1" anchor="t" anchorCtr="0" compatLnSpc="1">
            <a:prstTxWarp prst="textNoShape">
              <a:avLst/>
            </a:prstTxWarp>
          </a:bodyPr>
          <a:lstStyle>
            <a:lvl1pPr algn="r" eaLnBrk="1" hangingPunct="1">
              <a:defRPr sz="1000">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 xmlns:p14="http://schemas.microsoft.com/office/powerpoint/2010/main" val="443233456"/>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74" algn="ctr" rtl="0" fontAlgn="base">
        <a:spcBef>
          <a:spcPct val="0"/>
        </a:spcBef>
        <a:spcAft>
          <a:spcPct val="0"/>
        </a:spcAft>
        <a:defRPr sz="3200">
          <a:solidFill>
            <a:schemeClr val="bg1"/>
          </a:solidFill>
          <a:latin typeface="Arial Rounded MT Bold" pitchFamily="34" charset="0"/>
          <a:cs typeface="Arial" charset="0"/>
        </a:defRPr>
      </a:lvl6pPr>
      <a:lvl7pPr marL="668151" algn="ctr" rtl="0" fontAlgn="base">
        <a:spcBef>
          <a:spcPct val="0"/>
        </a:spcBef>
        <a:spcAft>
          <a:spcPct val="0"/>
        </a:spcAft>
        <a:defRPr sz="3200">
          <a:solidFill>
            <a:schemeClr val="bg1"/>
          </a:solidFill>
          <a:latin typeface="Arial Rounded MT Bold" pitchFamily="34" charset="0"/>
          <a:cs typeface="Arial" charset="0"/>
        </a:defRPr>
      </a:lvl7pPr>
      <a:lvl8pPr marL="1002226" algn="ctr" rtl="0" fontAlgn="base">
        <a:spcBef>
          <a:spcPct val="0"/>
        </a:spcBef>
        <a:spcAft>
          <a:spcPct val="0"/>
        </a:spcAft>
        <a:defRPr sz="3200">
          <a:solidFill>
            <a:schemeClr val="bg1"/>
          </a:solidFill>
          <a:latin typeface="Arial Rounded MT Bold" pitchFamily="34" charset="0"/>
          <a:cs typeface="Arial" charset="0"/>
        </a:defRPr>
      </a:lvl8pPr>
      <a:lvl9pPr marL="133630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58" indent="-250558" algn="l" rtl="0" eaLnBrk="0" fontAlgn="base" hangingPunct="0">
        <a:spcBef>
          <a:spcPct val="20000"/>
        </a:spcBef>
        <a:spcAft>
          <a:spcPct val="0"/>
        </a:spcAft>
        <a:defRPr sz="3200">
          <a:solidFill>
            <a:schemeClr val="bg1"/>
          </a:solidFill>
          <a:latin typeface="+mn-lt"/>
          <a:ea typeface="+mn-ea"/>
          <a:cs typeface="+mn-cs"/>
        </a:defRPr>
      </a:lvl1pPr>
      <a:lvl2pPr marL="542873" indent="-208798" algn="l" rtl="0" eaLnBrk="0" fontAlgn="base" hangingPunct="0">
        <a:spcBef>
          <a:spcPct val="20000"/>
        </a:spcBef>
        <a:spcAft>
          <a:spcPct val="0"/>
        </a:spcAft>
        <a:buChar char="–"/>
        <a:defRPr sz="2000">
          <a:solidFill>
            <a:schemeClr val="tx1"/>
          </a:solidFill>
          <a:latin typeface="Arial" charset="0"/>
          <a:cs typeface="+mn-cs"/>
        </a:defRPr>
      </a:lvl2pPr>
      <a:lvl3pPr marL="835187" indent="-167038" algn="l" rtl="0" eaLnBrk="0" fontAlgn="base" hangingPunct="0">
        <a:spcBef>
          <a:spcPct val="20000"/>
        </a:spcBef>
        <a:spcAft>
          <a:spcPct val="0"/>
        </a:spcAft>
        <a:buChar char="•"/>
        <a:defRPr sz="1800">
          <a:solidFill>
            <a:schemeClr val="tx1"/>
          </a:solidFill>
          <a:latin typeface="Arial" charset="0"/>
          <a:cs typeface="+mn-cs"/>
        </a:defRPr>
      </a:lvl3pPr>
      <a:lvl4pPr marL="1169264" indent="-167038" algn="l" rtl="0" eaLnBrk="0" fontAlgn="base" hangingPunct="0">
        <a:spcBef>
          <a:spcPct val="20000"/>
        </a:spcBef>
        <a:spcAft>
          <a:spcPct val="0"/>
        </a:spcAft>
        <a:buChar char="–"/>
        <a:defRPr sz="1500">
          <a:solidFill>
            <a:schemeClr val="tx1"/>
          </a:solidFill>
          <a:latin typeface="Arial" charset="0"/>
          <a:cs typeface="+mn-cs"/>
        </a:defRPr>
      </a:lvl4pPr>
      <a:lvl5pPr marL="1503338" indent="-167038" algn="l" rtl="0" eaLnBrk="0" fontAlgn="base" hangingPunct="0">
        <a:spcBef>
          <a:spcPct val="20000"/>
        </a:spcBef>
        <a:spcAft>
          <a:spcPct val="0"/>
        </a:spcAft>
        <a:buChar char="»"/>
        <a:defRPr sz="1500">
          <a:solidFill>
            <a:schemeClr val="tx1"/>
          </a:solidFill>
          <a:latin typeface="Arial" charset="0"/>
          <a:cs typeface="+mn-cs"/>
        </a:defRPr>
      </a:lvl5pPr>
      <a:lvl6pPr marL="1837415" indent="-167038" algn="l" rtl="0" fontAlgn="base">
        <a:spcBef>
          <a:spcPct val="20000"/>
        </a:spcBef>
        <a:spcAft>
          <a:spcPct val="0"/>
        </a:spcAft>
        <a:buChar char="»"/>
        <a:defRPr sz="1500">
          <a:solidFill>
            <a:schemeClr val="tx1"/>
          </a:solidFill>
          <a:latin typeface="Arial" charset="0"/>
          <a:cs typeface="+mn-cs"/>
        </a:defRPr>
      </a:lvl6pPr>
      <a:lvl7pPr marL="2171490" indent="-167038" algn="l" rtl="0" fontAlgn="base">
        <a:spcBef>
          <a:spcPct val="20000"/>
        </a:spcBef>
        <a:spcAft>
          <a:spcPct val="0"/>
        </a:spcAft>
        <a:buChar char="»"/>
        <a:defRPr sz="1500">
          <a:solidFill>
            <a:schemeClr val="tx1"/>
          </a:solidFill>
          <a:latin typeface="Arial" charset="0"/>
          <a:cs typeface="+mn-cs"/>
        </a:defRPr>
      </a:lvl7pPr>
      <a:lvl8pPr marL="2505565" indent="-167038" algn="l" rtl="0" fontAlgn="base">
        <a:spcBef>
          <a:spcPct val="20000"/>
        </a:spcBef>
        <a:spcAft>
          <a:spcPct val="0"/>
        </a:spcAft>
        <a:buChar char="»"/>
        <a:defRPr sz="1500">
          <a:solidFill>
            <a:schemeClr val="tx1"/>
          </a:solidFill>
          <a:latin typeface="Arial" charset="0"/>
          <a:cs typeface="+mn-cs"/>
        </a:defRPr>
      </a:lvl8pPr>
      <a:lvl9pPr marL="2839640" indent="-167038"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151" rtl="0" eaLnBrk="1" latinLnBrk="0" hangingPunct="1">
        <a:defRPr sz="1300" kern="1200">
          <a:solidFill>
            <a:schemeClr val="tx1"/>
          </a:solidFill>
          <a:latin typeface="+mn-lt"/>
          <a:ea typeface="+mn-ea"/>
          <a:cs typeface="+mn-cs"/>
        </a:defRPr>
      </a:lvl1pPr>
      <a:lvl2pPr marL="334074" algn="l" defTabSz="668151" rtl="0" eaLnBrk="1" latinLnBrk="0" hangingPunct="1">
        <a:defRPr sz="1300" kern="1200">
          <a:solidFill>
            <a:schemeClr val="tx1"/>
          </a:solidFill>
          <a:latin typeface="+mn-lt"/>
          <a:ea typeface="+mn-ea"/>
          <a:cs typeface="+mn-cs"/>
        </a:defRPr>
      </a:lvl2pPr>
      <a:lvl3pPr marL="668151" algn="l" defTabSz="668151" rtl="0" eaLnBrk="1" latinLnBrk="0" hangingPunct="1">
        <a:defRPr sz="1300" kern="1200">
          <a:solidFill>
            <a:schemeClr val="tx1"/>
          </a:solidFill>
          <a:latin typeface="+mn-lt"/>
          <a:ea typeface="+mn-ea"/>
          <a:cs typeface="+mn-cs"/>
        </a:defRPr>
      </a:lvl3pPr>
      <a:lvl4pPr marL="1002226" algn="l" defTabSz="668151" rtl="0" eaLnBrk="1" latinLnBrk="0" hangingPunct="1">
        <a:defRPr sz="1300" kern="1200">
          <a:solidFill>
            <a:schemeClr val="tx1"/>
          </a:solidFill>
          <a:latin typeface="+mn-lt"/>
          <a:ea typeface="+mn-ea"/>
          <a:cs typeface="+mn-cs"/>
        </a:defRPr>
      </a:lvl4pPr>
      <a:lvl5pPr marL="1336301" algn="l" defTabSz="668151" rtl="0" eaLnBrk="1" latinLnBrk="0" hangingPunct="1">
        <a:defRPr sz="1300" kern="1200">
          <a:solidFill>
            <a:schemeClr val="tx1"/>
          </a:solidFill>
          <a:latin typeface="+mn-lt"/>
          <a:ea typeface="+mn-ea"/>
          <a:cs typeface="+mn-cs"/>
        </a:defRPr>
      </a:lvl5pPr>
      <a:lvl6pPr marL="1670376" algn="l" defTabSz="668151" rtl="0" eaLnBrk="1" latinLnBrk="0" hangingPunct="1">
        <a:defRPr sz="1300" kern="1200">
          <a:solidFill>
            <a:schemeClr val="tx1"/>
          </a:solidFill>
          <a:latin typeface="+mn-lt"/>
          <a:ea typeface="+mn-ea"/>
          <a:cs typeface="+mn-cs"/>
        </a:defRPr>
      </a:lvl6pPr>
      <a:lvl7pPr marL="2004452" algn="l" defTabSz="668151" rtl="0" eaLnBrk="1" latinLnBrk="0" hangingPunct="1">
        <a:defRPr sz="1300" kern="1200">
          <a:solidFill>
            <a:schemeClr val="tx1"/>
          </a:solidFill>
          <a:latin typeface="+mn-lt"/>
          <a:ea typeface="+mn-ea"/>
          <a:cs typeface="+mn-cs"/>
        </a:defRPr>
      </a:lvl7pPr>
      <a:lvl8pPr marL="2338526" algn="l" defTabSz="668151" rtl="0" eaLnBrk="1" latinLnBrk="0" hangingPunct="1">
        <a:defRPr sz="1300" kern="1200">
          <a:solidFill>
            <a:schemeClr val="tx1"/>
          </a:solidFill>
          <a:latin typeface="+mn-lt"/>
          <a:ea typeface="+mn-ea"/>
          <a:cs typeface="+mn-cs"/>
        </a:defRPr>
      </a:lvl8pPr>
      <a:lvl9pPr marL="2672602" algn="l" defTabSz="668151"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6815" tIns="33408" rIns="66815" bIns="33408"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6815" tIns="33408" rIns="66815" bIns="3340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15" tIns="33408" rIns="66815" bIns="33408" numCol="1" anchor="t" anchorCtr="0" compatLnSpc="1">
            <a:prstTxWarp prst="textNoShape">
              <a:avLst/>
            </a:prstTxWarp>
          </a:bodyPr>
          <a:lstStyle>
            <a:lvl1pPr>
              <a:defRPr sz="1000">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15" tIns="33408" rIns="66815" bIns="33408"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15" tIns="33408" rIns="66815" bIns="33408"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74" algn="ctr" rtl="0" fontAlgn="base">
        <a:spcBef>
          <a:spcPct val="0"/>
        </a:spcBef>
        <a:spcAft>
          <a:spcPct val="0"/>
        </a:spcAft>
        <a:defRPr sz="3200">
          <a:solidFill>
            <a:schemeClr val="bg1"/>
          </a:solidFill>
          <a:latin typeface="Arial Rounded MT Bold" pitchFamily="34" charset="0"/>
          <a:cs typeface="Arial" charset="0"/>
        </a:defRPr>
      </a:lvl6pPr>
      <a:lvl7pPr marL="668151" algn="ctr" rtl="0" fontAlgn="base">
        <a:spcBef>
          <a:spcPct val="0"/>
        </a:spcBef>
        <a:spcAft>
          <a:spcPct val="0"/>
        </a:spcAft>
        <a:defRPr sz="3200">
          <a:solidFill>
            <a:schemeClr val="bg1"/>
          </a:solidFill>
          <a:latin typeface="Arial Rounded MT Bold" pitchFamily="34" charset="0"/>
          <a:cs typeface="Arial" charset="0"/>
        </a:defRPr>
      </a:lvl7pPr>
      <a:lvl8pPr marL="1002226" algn="ctr" rtl="0" fontAlgn="base">
        <a:spcBef>
          <a:spcPct val="0"/>
        </a:spcBef>
        <a:spcAft>
          <a:spcPct val="0"/>
        </a:spcAft>
        <a:defRPr sz="3200">
          <a:solidFill>
            <a:schemeClr val="bg1"/>
          </a:solidFill>
          <a:latin typeface="Arial Rounded MT Bold" pitchFamily="34" charset="0"/>
          <a:cs typeface="Arial" charset="0"/>
        </a:defRPr>
      </a:lvl8pPr>
      <a:lvl9pPr marL="133630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58" indent="-250558" algn="l" rtl="0" eaLnBrk="0" fontAlgn="base" hangingPunct="0">
        <a:spcBef>
          <a:spcPct val="20000"/>
        </a:spcBef>
        <a:spcAft>
          <a:spcPct val="0"/>
        </a:spcAft>
        <a:defRPr sz="3200">
          <a:solidFill>
            <a:schemeClr val="bg1"/>
          </a:solidFill>
          <a:latin typeface="+mn-lt"/>
          <a:ea typeface="+mn-ea"/>
          <a:cs typeface="+mn-cs"/>
        </a:defRPr>
      </a:lvl1pPr>
      <a:lvl2pPr marL="542873" indent="-208798" algn="l" rtl="0" eaLnBrk="0" fontAlgn="base" hangingPunct="0">
        <a:spcBef>
          <a:spcPct val="20000"/>
        </a:spcBef>
        <a:spcAft>
          <a:spcPct val="0"/>
        </a:spcAft>
        <a:buChar char="–"/>
        <a:defRPr sz="2000">
          <a:solidFill>
            <a:schemeClr val="tx1"/>
          </a:solidFill>
          <a:latin typeface="Arial" charset="0"/>
          <a:cs typeface="+mn-cs"/>
        </a:defRPr>
      </a:lvl2pPr>
      <a:lvl3pPr marL="835187" indent="-167038" algn="l" rtl="0" eaLnBrk="0" fontAlgn="base" hangingPunct="0">
        <a:spcBef>
          <a:spcPct val="20000"/>
        </a:spcBef>
        <a:spcAft>
          <a:spcPct val="0"/>
        </a:spcAft>
        <a:buChar char="•"/>
        <a:defRPr sz="1800">
          <a:solidFill>
            <a:schemeClr val="tx1"/>
          </a:solidFill>
          <a:latin typeface="Arial" charset="0"/>
          <a:cs typeface="+mn-cs"/>
        </a:defRPr>
      </a:lvl3pPr>
      <a:lvl4pPr marL="1169264" indent="-167038" algn="l" rtl="0" eaLnBrk="0" fontAlgn="base" hangingPunct="0">
        <a:spcBef>
          <a:spcPct val="20000"/>
        </a:spcBef>
        <a:spcAft>
          <a:spcPct val="0"/>
        </a:spcAft>
        <a:buChar char="–"/>
        <a:defRPr sz="1500">
          <a:solidFill>
            <a:schemeClr val="tx1"/>
          </a:solidFill>
          <a:latin typeface="Arial" charset="0"/>
          <a:cs typeface="+mn-cs"/>
        </a:defRPr>
      </a:lvl4pPr>
      <a:lvl5pPr marL="1503338" indent="-167038" algn="l" rtl="0" eaLnBrk="0" fontAlgn="base" hangingPunct="0">
        <a:spcBef>
          <a:spcPct val="20000"/>
        </a:spcBef>
        <a:spcAft>
          <a:spcPct val="0"/>
        </a:spcAft>
        <a:buChar char="»"/>
        <a:defRPr sz="1500">
          <a:solidFill>
            <a:schemeClr val="tx1"/>
          </a:solidFill>
          <a:latin typeface="Arial" charset="0"/>
          <a:cs typeface="+mn-cs"/>
        </a:defRPr>
      </a:lvl5pPr>
      <a:lvl6pPr marL="1837415" indent="-167038" algn="l" rtl="0" fontAlgn="base">
        <a:spcBef>
          <a:spcPct val="20000"/>
        </a:spcBef>
        <a:spcAft>
          <a:spcPct val="0"/>
        </a:spcAft>
        <a:buChar char="»"/>
        <a:defRPr sz="1500">
          <a:solidFill>
            <a:schemeClr val="tx1"/>
          </a:solidFill>
          <a:latin typeface="Arial" charset="0"/>
          <a:cs typeface="+mn-cs"/>
        </a:defRPr>
      </a:lvl6pPr>
      <a:lvl7pPr marL="2171490" indent="-167038" algn="l" rtl="0" fontAlgn="base">
        <a:spcBef>
          <a:spcPct val="20000"/>
        </a:spcBef>
        <a:spcAft>
          <a:spcPct val="0"/>
        </a:spcAft>
        <a:buChar char="»"/>
        <a:defRPr sz="1500">
          <a:solidFill>
            <a:schemeClr val="tx1"/>
          </a:solidFill>
          <a:latin typeface="Arial" charset="0"/>
          <a:cs typeface="+mn-cs"/>
        </a:defRPr>
      </a:lvl7pPr>
      <a:lvl8pPr marL="2505565" indent="-167038" algn="l" rtl="0" fontAlgn="base">
        <a:spcBef>
          <a:spcPct val="20000"/>
        </a:spcBef>
        <a:spcAft>
          <a:spcPct val="0"/>
        </a:spcAft>
        <a:buChar char="»"/>
        <a:defRPr sz="1500">
          <a:solidFill>
            <a:schemeClr val="tx1"/>
          </a:solidFill>
          <a:latin typeface="Arial" charset="0"/>
          <a:cs typeface="+mn-cs"/>
        </a:defRPr>
      </a:lvl8pPr>
      <a:lvl9pPr marL="2839640" indent="-167038"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151" rtl="0" eaLnBrk="1" latinLnBrk="0" hangingPunct="1">
        <a:defRPr sz="1300" kern="1200">
          <a:solidFill>
            <a:schemeClr val="tx1"/>
          </a:solidFill>
          <a:latin typeface="+mn-lt"/>
          <a:ea typeface="+mn-ea"/>
          <a:cs typeface="+mn-cs"/>
        </a:defRPr>
      </a:lvl1pPr>
      <a:lvl2pPr marL="334074" algn="l" defTabSz="668151" rtl="0" eaLnBrk="1" latinLnBrk="0" hangingPunct="1">
        <a:defRPr sz="1300" kern="1200">
          <a:solidFill>
            <a:schemeClr val="tx1"/>
          </a:solidFill>
          <a:latin typeface="+mn-lt"/>
          <a:ea typeface="+mn-ea"/>
          <a:cs typeface="+mn-cs"/>
        </a:defRPr>
      </a:lvl2pPr>
      <a:lvl3pPr marL="668151" algn="l" defTabSz="668151" rtl="0" eaLnBrk="1" latinLnBrk="0" hangingPunct="1">
        <a:defRPr sz="1300" kern="1200">
          <a:solidFill>
            <a:schemeClr val="tx1"/>
          </a:solidFill>
          <a:latin typeface="+mn-lt"/>
          <a:ea typeface="+mn-ea"/>
          <a:cs typeface="+mn-cs"/>
        </a:defRPr>
      </a:lvl3pPr>
      <a:lvl4pPr marL="1002226" algn="l" defTabSz="668151" rtl="0" eaLnBrk="1" latinLnBrk="0" hangingPunct="1">
        <a:defRPr sz="1300" kern="1200">
          <a:solidFill>
            <a:schemeClr val="tx1"/>
          </a:solidFill>
          <a:latin typeface="+mn-lt"/>
          <a:ea typeface="+mn-ea"/>
          <a:cs typeface="+mn-cs"/>
        </a:defRPr>
      </a:lvl4pPr>
      <a:lvl5pPr marL="1336301" algn="l" defTabSz="668151" rtl="0" eaLnBrk="1" latinLnBrk="0" hangingPunct="1">
        <a:defRPr sz="1300" kern="1200">
          <a:solidFill>
            <a:schemeClr val="tx1"/>
          </a:solidFill>
          <a:latin typeface="+mn-lt"/>
          <a:ea typeface="+mn-ea"/>
          <a:cs typeface="+mn-cs"/>
        </a:defRPr>
      </a:lvl5pPr>
      <a:lvl6pPr marL="1670376" algn="l" defTabSz="668151" rtl="0" eaLnBrk="1" latinLnBrk="0" hangingPunct="1">
        <a:defRPr sz="1300" kern="1200">
          <a:solidFill>
            <a:schemeClr val="tx1"/>
          </a:solidFill>
          <a:latin typeface="+mn-lt"/>
          <a:ea typeface="+mn-ea"/>
          <a:cs typeface="+mn-cs"/>
        </a:defRPr>
      </a:lvl6pPr>
      <a:lvl7pPr marL="2004452" algn="l" defTabSz="668151" rtl="0" eaLnBrk="1" latinLnBrk="0" hangingPunct="1">
        <a:defRPr sz="1300" kern="1200">
          <a:solidFill>
            <a:schemeClr val="tx1"/>
          </a:solidFill>
          <a:latin typeface="+mn-lt"/>
          <a:ea typeface="+mn-ea"/>
          <a:cs typeface="+mn-cs"/>
        </a:defRPr>
      </a:lvl7pPr>
      <a:lvl8pPr marL="2338526" algn="l" defTabSz="668151" rtl="0" eaLnBrk="1" latinLnBrk="0" hangingPunct="1">
        <a:defRPr sz="1300" kern="1200">
          <a:solidFill>
            <a:schemeClr val="tx1"/>
          </a:solidFill>
          <a:latin typeface="+mn-lt"/>
          <a:ea typeface="+mn-ea"/>
          <a:cs typeface="+mn-cs"/>
        </a:defRPr>
      </a:lvl8pPr>
      <a:lvl9pPr marL="2672602" algn="l" defTabSz="668151"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6818" tIns="33409" rIns="66818" bIns="33409"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6818" tIns="33409" rIns="66818" bIns="334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18" tIns="33409" rIns="66818" bIns="33409" numCol="1" anchor="t" anchorCtr="0" compatLnSpc="1">
            <a:prstTxWarp prst="textNoShape">
              <a:avLst/>
            </a:prstTxWarp>
          </a:bodyPr>
          <a:lstStyle>
            <a:lvl1pPr>
              <a:defRPr sz="1000">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18" tIns="33409" rIns="66818" bIns="33409"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18" tIns="33409" rIns="66818" bIns="33409"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90" algn="ctr" rtl="0" fontAlgn="base">
        <a:spcBef>
          <a:spcPct val="0"/>
        </a:spcBef>
        <a:spcAft>
          <a:spcPct val="0"/>
        </a:spcAft>
        <a:defRPr sz="3200">
          <a:solidFill>
            <a:schemeClr val="bg1"/>
          </a:solidFill>
          <a:latin typeface="Arial Rounded MT Bold" pitchFamily="34" charset="0"/>
          <a:cs typeface="Arial" charset="0"/>
        </a:defRPr>
      </a:lvl6pPr>
      <a:lvl7pPr marL="668182" algn="ctr" rtl="0" fontAlgn="base">
        <a:spcBef>
          <a:spcPct val="0"/>
        </a:spcBef>
        <a:spcAft>
          <a:spcPct val="0"/>
        </a:spcAft>
        <a:defRPr sz="3200">
          <a:solidFill>
            <a:schemeClr val="bg1"/>
          </a:solidFill>
          <a:latin typeface="Arial Rounded MT Bold" pitchFamily="34" charset="0"/>
          <a:cs typeface="Arial" charset="0"/>
        </a:defRPr>
      </a:lvl7pPr>
      <a:lvl8pPr marL="1002272" algn="ctr" rtl="0" fontAlgn="base">
        <a:spcBef>
          <a:spcPct val="0"/>
        </a:spcBef>
        <a:spcAft>
          <a:spcPct val="0"/>
        </a:spcAft>
        <a:defRPr sz="3200">
          <a:solidFill>
            <a:schemeClr val="bg1"/>
          </a:solidFill>
          <a:latin typeface="Arial Rounded MT Bold" pitchFamily="34" charset="0"/>
          <a:cs typeface="Arial" charset="0"/>
        </a:defRPr>
      </a:lvl8pPr>
      <a:lvl9pPr marL="1336363"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69" indent="-250569" algn="l" rtl="0" eaLnBrk="0" fontAlgn="base" hangingPunct="0">
        <a:spcBef>
          <a:spcPct val="20000"/>
        </a:spcBef>
        <a:spcAft>
          <a:spcPct val="0"/>
        </a:spcAft>
        <a:defRPr sz="3200">
          <a:solidFill>
            <a:schemeClr val="bg1"/>
          </a:solidFill>
          <a:latin typeface="+mn-lt"/>
          <a:ea typeface="+mn-ea"/>
          <a:cs typeface="+mn-cs"/>
        </a:defRPr>
      </a:lvl1pPr>
      <a:lvl2pPr marL="542898" indent="-208807" algn="l" rtl="0" eaLnBrk="0" fontAlgn="base" hangingPunct="0">
        <a:spcBef>
          <a:spcPct val="20000"/>
        </a:spcBef>
        <a:spcAft>
          <a:spcPct val="0"/>
        </a:spcAft>
        <a:buChar char="–"/>
        <a:defRPr sz="2000">
          <a:solidFill>
            <a:schemeClr val="tx1"/>
          </a:solidFill>
          <a:latin typeface="Arial" charset="0"/>
          <a:cs typeface="+mn-cs"/>
        </a:defRPr>
      </a:lvl2pPr>
      <a:lvl3pPr marL="835226" indent="-167046" algn="l" rtl="0" eaLnBrk="0" fontAlgn="base" hangingPunct="0">
        <a:spcBef>
          <a:spcPct val="20000"/>
        </a:spcBef>
        <a:spcAft>
          <a:spcPct val="0"/>
        </a:spcAft>
        <a:buChar char="•"/>
        <a:defRPr sz="1800">
          <a:solidFill>
            <a:schemeClr val="tx1"/>
          </a:solidFill>
          <a:latin typeface="Arial" charset="0"/>
          <a:cs typeface="+mn-cs"/>
        </a:defRPr>
      </a:lvl3pPr>
      <a:lvl4pPr marL="1169318" indent="-167046" algn="l" rtl="0" eaLnBrk="0" fontAlgn="base" hangingPunct="0">
        <a:spcBef>
          <a:spcPct val="20000"/>
        </a:spcBef>
        <a:spcAft>
          <a:spcPct val="0"/>
        </a:spcAft>
        <a:buChar char="–"/>
        <a:defRPr sz="1500">
          <a:solidFill>
            <a:schemeClr val="tx1"/>
          </a:solidFill>
          <a:latin typeface="Arial" charset="0"/>
          <a:cs typeface="+mn-cs"/>
        </a:defRPr>
      </a:lvl4pPr>
      <a:lvl5pPr marL="1503408" indent="-167046" algn="l" rtl="0" eaLnBrk="0" fontAlgn="base" hangingPunct="0">
        <a:spcBef>
          <a:spcPct val="20000"/>
        </a:spcBef>
        <a:spcAft>
          <a:spcPct val="0"/>
        </a:spcAft>
        <a:buChar char="»"/>
        <a:defRPr sz="1500">
          <a:solidFill>
            <a:schemeClr val="tx1"/>
          </a:solidFill>
          <a:latin typeface="Arial" charset="0"/>
          <a:cs typeface="+mn-cs"/>
        </a:defRPr>
      </a:lvl5pPr>
      <a:lvl6pPr marL="1837500" indent="-167046" algn="l" rtl="0" fontAlgn="base">
        <a:spcBef>
          <a:spcPct val="20000"/>
        </a:spcBef>
        <a:spcAft>
          <a:spcPct val="0"/>
        </a:spcAft>
        <a:buChar char="»"/>
        <a:defRPr sz="1500">
          <a:solidFill>
            <a:schemeClr val="tx1"/>
          </a:solidFill>
          <a:latin typeface="Arial" charset="0"/>
          <a:cs typeface="+mn-cs"/>
        </a:defRPr>
      </a:lvl6pPr>
      <a:lvl7pPr marL="2171590" indent="-167046" algn="l" rtl="0" fontAlgn="base">
        <a:spcBef>
          <a:spcPct val="20000"/>
        </a:spcBef>
        <a:spcAft>
          <a:spcPct val="0"/>
        </a:spcAft>
        <a:buChar char="»"/>
        <a:defRPr sz="1500">
          <a:solidFill>
            <a:schemeClr val="tx1"/>
          </a:solidFill>
          <a:latin typeface="Arial" charset="0"/>
          <a:cs typeface="+mn-cs"/>
        </a:defRPr>
      </a:lvl7pPr>
      <a:lvl8pPr marL="2505681" indent="-167046" algn="l" rtl="0" fontAlgn="base">
        <a:spcBef>
          <a:spcPct val="20000"/>
        </a:spcBef>
        <a:spcAft>
          <a:spcPct val="0"/>
        </a:spcAft>
        <a:buChar char="»"/>
        <a:defRPr sz="1500">
          <a:solidFill>
            <a:schemeClr val="tx1"/>
          </a:solidFill>
          <a:latin typeface="Arial" charset="0"/>
          <a:cs typeface="+mn-cs"/>
        </a:defRPr>
      </a:lvl8pPr>
      <a:lvl9pPr marL="2839771" indent="-167046"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182" rtl="0" eaLnBrk="1" latinLnBrk="0" hangingPunct="1">
        <a:defRPr sz="1300" kern="1200">
          <a:solidFill>
            <a:schemeClr val="tx1"/>
          </a:solidFill>
          <a:latin typeface="+mn-lt"/>
          <a:ea typeface="+mn-ea"/>
          <a:cs typeface="+mn-cs"/>
        </a:defRPr>
      </a:lvl1pPr>
      <a:lvl2pPr marL="334090" algn="l" defTabSz="668182" rtl="0" eaLnBrk="1" latinLnBrk="0" hangingPunct="1">
        <a:defRPr sz="1300" kern="1200">
          <a:solidFill>
            <a:schemeClr val="tx1"/>
          </a:solidFill>
          <a:latin typeface="+mn-lt"/>
          <a:ea typeface="+mn-ea"/>
          <a:cs typeface="+mn-cs"/>
        </a:defRPr>
      </a:lvl2pPr>
      <a:lvl3pPr marL="668182" algn="l" defTabSz="668182" rtl="0" eaLnBrk="1" latinLnBrk="0" hangingPunct="1">
        <a:defRPr sz="1300" kern="1200">
          <a:solidFill>
            <a:schemeClr val="tx1"/>
          </a:solidFill>
          <a:latin typeface="+mn-lt"/>
          <a:ea typeface="+mn-ea"/>
          <a:cs typeface="+mn-cs"/>
        </a:defRPr>
      </a:lvl3pPr>
      <a:lvl4pPr marL="1002272" algn="l" defTabSz="668182" rtl="0" eaLnBrk="1" latinLnBrk="0" hangingPunct="1">
        <a:defRPr sz="1300" kern="1200">
          <a:solidFill>
            <a:schemeClr val="tx1"/>
          </a:solidFill>
          <a:latin typeface="+mn-lt"/>
          <a:ea typeface="+mn-ea"/>
          <a:cs typeface="+mn-cs"/>
        </a:defRPr>
      </a:lvl4pPr>
      <a:lvl5pPr marL="1336363" algn="l" defTabSz="668182" rtl="0" eaLnBrk="1" latinLnBrk="0" hangingPunct="1">
        <a:defRPr sz="1300" kern="1200">
          <a:solidFill>
            <a:schemeClr val="tx1"/>
          </a:solidFill>
          <a:latin typeface="+mn-lt"/>
          <a:ea typeface="+mn-ea"/>
          <a:cs typeface="+mn-cs"/>
        </a:defRPr>
      </a:lvl5pPr>
      <a:lvl6pPr marL="1670454" algn="l" defTabSz="668182" rtl="0" eaLnBrk="1" latinLnBrk="0" hangingPunct="1">
        <a:defRPr sz="1300" kern="1200">
          <a:solidFill>
            <a:schemeClr val="tx1"/>
          </a:solidFill>
          <a:latin typeface="+mn-lt"/>
          <a:ea typeface="+mn-ea"/>
          <a:cs typeface="+mn-cs"/>
        </a:defRPr>
      </a:lvl6pPr>
      <a:lvl7pPr marL="2004545" algn="l" defTabSz="668182" rtl="0" eaLnBrk="1" latinLnBrk="0" hangingPunct="1">
        <a:defRPr sz="1300" kern="1200">
          <a:solidFill>
            <a:schemeClr val="tx1"/>
          </a:solidFill>
          <a:latin typeface="+mn-lt"/>
          <a:ea typeface="+mn-ea"/>
          <a:cs typeface="+mn-cs"/>
        </a:defRPr>
      </a:lvl7pPr>
      <a:lvl8pPr marL="2338635" algn="l" defTabSz="668182" rtl="0" eaLnBrk="1" latinLnBrk="0" hangingPunct="1">
        <a:defRPr sz="1300" kern="1200">
          <a:solidFill>
            <a:schemeClr val="tx1"/>
          </a:solidFill>
          <a:latin typeface="+mn-lt"/>
          <a:ea typeface="+mn-ea"/>
          <a:cs typeface="+mn-cs"/>
        </a:defRPr>
      </a:lvl8pPr>
      <a:lvl9pPr marL="2672726" algn="l" defTabSz="66818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To easily follow these notes, log on to our </a:t>
            </a:r>
            <a:r>
              <a:rPr lang="en-US" dirty="0" err="1" smtClean="0"/>
              <a:t>Wifi</a:t>
            </a:r>
            <a:r>
              <a:rPr lang="en-US" dirty="0" smtClean="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smtClean="0">
                <a:solidFill>
                  <a:srgbClr val="FFFF66"/>
                </a:solidFill>
              </a:rPr>
              <a:t>ancientquail060</a:t>
            </a:r>
          </a:p>
          <a:p>
            <a:r>
              <a:rPr lang="en-US" dirty="0"/>
              <a:t>Go to </a:t>
            </a:r>
            <a:r>
              <a:rPr lang="en-US" dirty="0">
                <a:solidFill>
                  <a:srgbClr val="FFFF66"/>
                </a:solidFill>
              </a:rPr>
              <a:t>OrHaOlam.com</a:t>
            </a:r>
          </a:p>
          <a:p>
            <a:r>
              <a:rPr lang="en-US" dirty="0" smtClean="0"/>
              <a:t>Click on</a:t>
            </a:r>
            <a:r>
              <a:rPr lang="en-US" dirty="0" smtClean="0">
                <a:solidFill>
                  <a:srgbClr val="FFFF66"/>
                </a:solidFill>
              </a:rPr>
              <a:t> downloads, messages, 2017</a:t>
            </a:r>
            <a:endParaRPr lang="en-US" dirty="0">
              <a:solidFill>
                <a:srgbClr val="FFFF66"/>
              </a:solidFill>
            </a:endParaRPr>
          </a:p>
        </p:txBody>
      </p:sp>
    </p:spTree>
    <p:extLst>
      <p:ext uri="{BB962C8B-B14F-4D97-AF65-F5344CB8AC3E}">
        <p14:creationId xmlns="" xmlns:p14="http://schemas.microsoft.com/office/powerpoint/2010/main" val="320401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baseline="30000" dirty="0" smtClean="0">
                <a:solidFill>
                  <a:srgbClr val="FFFF99"/>
                </a:solidFill>
              </a:rPr>
              <a:t>Similar but 3 years earlier</a:t>
            </a:r>
            <a:r>
              <a:rPr lang="en-US" baseline="30000" dirty="0" smtClean="0"/>
              <a:t>: </a:t>
            </a:r>
            <a:r>
              <a:rPr lang="en-US" baseline="30000" dirty="0" err="1" smtClean="0"/>
              <a:t>Yn</a:t>
            </a:r>
            <a:r>
              <a:rPr lang="en-US" baseline="30000" dirty="0" smtClean="0"/>
              <a:t> 2.13-17 </a:t>
            </a:r>
            <a:r>
              <a:rPr lang="en-US" b="1" baseline="30000" dirty="0" smtClean="0"/>
              <a:t> </a:t>
            </a:r>
            <a:r>
              <a:rPr lang="en-US" dirty="0" smtClean="0"/>
              <a:t>The Jewish feast of </a:t>
            </a:r>
            <a:r>
              <a:rPr lang="en-US" dirty="0" smtClean="0">
                <a:solidFill>
                  <a:srgbClr val="FFFF99"/>
                </a:solidFill>
              </a:rPr>
              <a:t>Passover was near</a:t>
            </a:r>
            <a:r>
              <a:rPr lang="en-US" dirty="0" smtClean="0"/>
              <a:t>, so </a:t>
            </a:r>
            <a:r>
              <a:rPr lang="en-US" dirty="0" err="1" smtClean="0"/>
              <a:t>Yeshua</a:t>
            </a:r>
            <a:r>
              <a:rPr lang="en-US" dirty="0" smtClean="0"/>
              <a:t> went up to Jerusalem. In the Temple, He found the merchants selling </a:t>
            </a:r>
            <a:r>
              <a:rPr lang="en-US" dirty="0" smtClean="0">
                <a:solidFill>
                  <a:srgbClr val="FFFF99"/>
                </a:solidFill>
              </a:rPr>
              <a:t>oxen, sheep, and doves;</a:t>
            </a:r>
            <a:r>
              <a:rPr lang="en-US" dirty="0" smtClean="0"/>
              <a:t> also the moneychangers sitting there. Then He made a whip of cords and drove them all out of the Temple, </a:t>
            </a:r>
            <a:endParaRPr lang="en-US" dirty="0"/>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baseline="30000" dirty="0" smtClean="0"/>
              <a:t>Similar but 3 years earlier: </a:t>
            </a:r>
            <a:r>
              <a:rPr lang="en-US" baseline="30000" dirty="0" err="1" smtClean="0"/>
              <a:t>Yn</a:t>
            </a:r>
            <a:r>
              <a:rPr lang="en-US" baseline="30000" dirty="0" smtClean="0"/>
              <a:t> 2.13-17 </a:t>
            </a:r>
            <a:r>
              <a:rPr lang="en-US" b="1" baseline="30000" dirty="0" smtClean="0"/>
              <a:t> </a:t>
            </a:r>
            <a:r>
              <a:rPr lang="en-US" dirty="0" smtClean="0"/>
              <a:t>both the sheep and oxen. He dumped out the coins of the moneychangers and overturned their tables. To those selling doves, He said, “Get these things out of here! Stop making My Father’s house a marketplace!” His disciples remembered that it is written, “Zeal for your House will consume Me!”</a:t>
            </a:r>
            <a:endParaRPr lang="en-US" dirty="0"/>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chasing-out-the-moneychangers.jpg"/>
          <p:cNvPicPr>
            <a:picLocks noChangeAspect="1"/>
          </p:cNvPicPr>
          <p:nvPr/>
        </p:nvPicPr>
        <p:blipFill>
          <a:blip r:embed="rId3"/>
          <a:stretch>
            <a:fillRect/>
          </a:stretch>
        </p:blipFill>
        <p:spPr>
          <a:xfrm>
            <a:off x="960437" y="-10211"/>
            <a:ext cx="6705600" cy="5163922"/>
          </a:xfrm>
          <a:prstGeom prst="rect">
            <a:avLst/>
          </a:prstGeom>
        </p:spPr>
      </p:pic>
    </p:spTree>
    <p:extLst>
      <p:ext uri="{BB962C8B-B14F-4D97-AF65-F5344CB8AC3E}">
        <p14:creationId xmlns="" xmlns:p14="http://schemas.microsoft.com/office/powerpoint/2010/main" val="3185956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endParaRPr lang="en-US" dirty="0" smtClean="0"/>
          </a:p>
          <a:p>
            <a:r>
              <a:rPr lang="en-US" dirty="0" smtClean="0"/>
              <a:t>Why the anger?</a:t>
            </a:r>
            <a:endParaRPr lang="en-US" dirty="0"/>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3138" name="Rectangle 2"/>
          <p:cNvSpPr>
            <a:spLocks noGrp="1" noChangeArrowheads="1"/>
          </p:cNvSpPr>
          <p:nvPr>
            <p:ph type="subTitle" idx="1"/>
          </p:nvPr>
        </p:nvSpPr>
        <p:spPr>
          <a:xfrm>
            <a:off x="0" y="0"/>
            <a:ext cx="8778875" cy="5143500"/>
          </a:xfrm>
          <a:noFill/>
        </p:spPr>
        <p:txBody>
          <a:bodyPr lIns="15911" rIns="15911"/>
          <a:lstStyle/>
          <a:p>
            <a:pPr marL="662940" indent="-662940" algn="l">
              <a:buFontTx/>
              <a:buChar char="•"/>
            </a:pPr>
            <a:r>
              <a:rPr lang="en-US" dirty="0"/>
              <a:t>First tithe to the </a:t>
            </a:r>
            <a:r>
              <a:rPr lang="en-US" dirty="0" err="1"/>
              <a:t>Leviim</a:t>
            </a:r>
            <a:r>
              <a:rPr lang="en-US" dirty="0"/>
              <a:t>, </a:t>
            </a:r>
            <a:r>
              <a:rPr lang="en-US" dirty="0" err="1"/>
              <a:t>Cohenim</a:t>
            </a:r>
            <a:endParaRPr lang="en-US" dirty="0"/>
          </a:p>
          <a:p>
            <a:pPr marL="662940" indent="-662940" algn="l">
              <a:buFontTx/>
              <a:buChar char="•"/>
            </a:pPr>
            <a:r>
              <a:rPr lang="en-US" dirty="0"/>
              <a:t>Second tithe for family celebration in </a:t>
            </a:r>
            <a:r>
              <a:rPr lang="en-US" dirty="0" err="1"/>
              <a:t>Yerushaliyim</a:t>
            </a:r>
            <a:r>
              <a:rPr lang="en-US" dirty="0"/>
              <a:t> except </a:t>
            </a:r>
            <a:r>
              <a:rPr lang="en-US" dirty="0">
                <a:solidFill>
                  <a:srgbClr val="FFFF66"/>
                </a:solidFill>
              </a:rPr>
              <a:t>third and sixth</a:t>
            </a:r>
            <a:r>
              <a:rPr lang="en-US" dirty="0"/>
              <a:t> year given to </a:t>
            </a:r>
            <a:r>
              <a:rPr lang="en-US" dirty="0" smtClean="0"/>
              <a:t>poor.</a:t>
            </a:r>
            <a:endParaRPr lang="en-US" dirty="0"/>
          </a:p>
          <a:p>
            <a:pPr marL="662940" indent="-662940" algn="l"/>
            <a:r>
              <a:rPr lang="en-US" dirty="0"/>
              <a:t>	</a:t>
            </a:r>
          </a:p>
          <a:p>
            <a:pPr marL="662940" indent="-662940" algn="l"/>
            <a:r>
              <a:rPr lang="en-US"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1570" name="Rectangle 2"/>
          <p:cNvSpPr>
            <a:spLocks noGrp="1" noChangeArrowheads="1"/>
          </p:cNvSpPr>
          <p:nvPr>
            <p:ph type="subTitle" idx="1"/>
          </p:nvPr>
        </p:nvSpPr>
        <p:spPr>
          <a:xfrm>
            <a:off x="0" y="0"/>
            <a:ext cx="8778875" cy="5143500"/>
          </a:xfrm>
        </p:spPr>
        <p:txBody>
          <a:bodyPr>
            <a:normAutofit/>
          </a:bodyPr>
          <a:lstStyle/>
          <a:p>
            <a:pPr marL="662940" indent="-662940" algn="l">
              <a:lnSpc>
                <a:spcPct val="90000"/>
              </a:lnSpc>
            </a:pPr>
            <a:r>
              <a:rPr lang="en-US" dirty="0"/>
              <a:t>	</a:t>
            </a:r>
            <a:r>
              <a:rPr lang="en-US" baseline="30000" dirty="0" err="1"/>
              <a:t>Dvarim</a:t>
            </a:r>
            <a:r>
              <a:rPr lang="en-US" baseline="30000" dirty="0"/>
              <a:t> 14.22-26</a:t>
            </a:r>
            <a:r>
              <a:rPr lang="en-US" dirty="0"/>
              <a:t> "But if the </a:t>
            </a:r>
            <a:r>
              <a:rPr lang="en-US" dirty="0" smtClean="0"/>
              <a:t>distance [to </a:t>
            </a:r>
            <a:r>
              <a:rPr lang="en-US" dirty="0" err="1" smtClean="0"/>
              <a:t>Yeruashalayim</a:t>
            </a:r>
            <a:r>
              <a:rPr lang="en-US" dirty="0" smtClean="0"/>
              <a:t>] </a:t>
            </a:r>
            <a:r>
              <a:rPr lang="en-US" dirty="0"/>
              <a:t>is too great for you, so that you are unable to transport </a:t>
            </a:r>
            <a:r>
              <a:rPr lang="en-US" dirty="0" smtClean="0"/>
              <a:t>it [wheat, goats, etc.], </a:t>
            </a:r>
            <a:r>
              <a:rPr lang="en-US" dirty="0"/>
              <a:t>because the place where A</a:t>
            </a:r>
            <a:r>
              <a:rPr lang="en-US" sz="2800" dirty="0"/>
              <a:t>DONI</a:t>
            </a:r>
            <a:r>
              <a:rPr lang="en-US" dirty="0"/>
              <a:t> chooses to put his name is too far away from you; then, when A</a:t>
            </a:r>
            <a:r>
              <a:rPr lang="en-US" sz="2800" dirty="0"/>
              <a:t>DONI</a:t>
            </a:r>
            <a:r>
              <a:rPr lang="en-US" dirty="0"/>
              <a:t> your God prospers you,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1570" name="Rectangle 2"/>
          <p:cNvSpPr>
            <a:spLocks noGrp="1" noChangeArrowheads="1"/>
          </p:cNvSpPr>
          <p:nvPr>
            <p:ph type="subTitle" idx="1"/>
          </p:nvPr>
        </p:nvSpPr>
        <p:spPr>
          <a:xfrm>
            <a:off x="0" y="0"/>
            <a:ext cx="8778875" cy="5143500"/>
          </a:xfrm>
        </p:spPr>
        <p:txBody>
          <a:bodyPr>
            <a:normAutofit/>
          </a:bodyPr>
          <a:lstStyle/>
          <a:p>
            <a:pPr marL="662940" indent="-662940" algn="l">
              <a:lnSpc>
                <a:spcPct val="90000"/>
              </a:lnSpc>
            </a:pPr>
            <a:r>
              <a:rPr lang="en-US" dirty="0"/>
              <a:t>	</a:t>
            </a:r>
            <a:r>
              <a:rPr lang="en-US" baseline="30000" dirty="0" err="1"/>
              <a:t>Dvarim</a:t>
            </a:r>
            <a:r>
              <a:rPr lang="en-US" baseline="30000" dirty="0"/>
              <a:t> 14.22-26</a:t>
            </a:r>
            <a:r>
              <a:rPr lang="en-US" dirty="0"/>
              <a:t> </a:t>
            </a:r>
            <a:r>
              <a:rPr lang="en-US" dirty="0" smtClean="0"/>
              <a:t> you </a:t>
            </a:r>
            <a:r>
              <a:rPr lang="en-US" dirty="0"/>
              <a:t>are </a:t>
            </a:r>
            <a:r>
              <a:rPr lang="en-US" dirty="0">
                <a:solidFill>
                  <a:srgbClr val="FFFF99"/>
                </a:solidFill>
              </a:rPr>
              <a:t>to convert it into money, take the money with you, go to the place which A</a:t>
            </a:r>
            <a:r>
              <a:rPr lang="en-US" sz="2800" dirty="0">
                <a:solidFill>
                  <a:srgbClr val="FFFF99"/>
                </a:solidFill>
              </a:rPr>
              <a:t>DONI</a:t>
            </a:r>
            <a:r>
              <a:rPr lang="en-US" dirty="0">
                <a:solidFill>
                  <a:srgbClr val="FFFF99"/>
                </a:solidFill>
              </a:rPr>
              <a:t> your God will choose, and exchange the money for anything you want </a:t>
            </a:r>
            <a:r>
              <a:rPr lang="en-US" dirty="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3618" name="Rectangle 2"/>
          <p:cNvSpPr>
            <a:spLocks noGrp="1" noChangeArrowheads="1"/>
          </p:cNvSpPr>
          <p:nvPr>
            <p:ph type="subTitle" idx="1"/>
          </p:nvPr>
        </p:nvSpPr>
        <p:spPr>
          <a:xfrm>
            <a:off x="0" y="0"/>
            <a:ext cx="8778875" cy="5143500"/>
          </a:xfrm>
        </p:spPr>
        <p:txBody>
          <a:bodyPr/>
          <a:lstStyle/>
          <a:p>
            <a:pPr marL="662940" indent="-662940" algn="l"/>
            <a:r>
              <a:rPr lang="en-US" dirty="0"/>
              <a:t>	</a:t>
            </a:r>
            <a:r>
              <a:rPr lang="en-US" baseline="30000" dirty="0" err="1"/>
              <a:t>Dvarim</a:t>
            </a:r>
            <a:r>
              <a:rPr lang="en-US" baseline="30000" dirty="0"/>
              <a:t> 14.22-26</a:t>
            </a:r>
            <a:r>
              <a:rPr lang="en-US" dirty="0"/>
              <a:t> </a:t>
            </a:r>
            <a:r>
              <a:rPr lang="en-US" dirty="0" smtClean="0"/>
              <a:t>  - </a:t>
            </a:r>
            <a:r>
              <a:rPr lang="en-US" dirty="0"/>
              <a:t>cattle, sheep, wine, other intoxicating liquor, or anything you please - and you are to eat there in the presence of A</a:t>
            </a:r>
            <a:r>
              <a:rPr lang="en-US" sz="2800" dirty="0"/>
              <a:t>DONI</a:t>
            </a:r>
            <a:r>
              <a:rPr lang="en-US" dirty="0"/>
              <a:t> your God, and enjoy yourselves, you and your household.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5186" name="Rectangle 2"/>
          <p:cNvSpPr>
            <a:spLocks noGrp="1" noChangeArrowheads="1"/>
          </p:cNvSpPr>
          <p:nvPr>
            <p:ph type="subTitle" idx="1"/>
          </p:nvPr>
        </p:nvSpPr>
        <p:spPr>
          <a:xfrm>
            <a:off x="0" y="0"/>
            <a:ext cx="8778875" cy="5143500"/>
          </a:xfrm>
        </p:spPr>
        <p:txBody>
          <a:bodyPr>
            <a:normAutofit/>
          </a:bodyPr>
          <a:lstStyle/>
          <a:p>
            <a:pPr marL="662940" indent="-662940" algn="l"/>
            <a:r>
              <a:rPr lang="en-US" baseline="30000" dirty="0"/>
              <a:t>	</a:t>
            </a:r>
            <a:r>
              <a:rPr lang="en-US" dirty="0" smtClean="0"/>
              <a:t> What maintains the sanctuary? </a:t>
            </a:r>
            <a:r>
              <a:rPr lang="en-US" baseline="30000" dirty="0" err="1" smtClean="0"/>
              <a:t>Shmot</a:t>
            </a:r>
            <a:r>
              <a:rPr lang="en-US" baseline="30000" dirty="0" smtClean="0"/>
              <a:t>/Ex </a:t>
            </a:r>
            <a:r>
              <a:rPr lang="en-US" baseline="30000" dirty="0"/>
              <a:t>30.12-15</a:t>
            </a:r>
            <a:r>
              <a:rPr lang="en-US" dirty="0"/>
              <a:t> "When you take a census of the people of </a:t>
            </a:r>
            <a:r>
              <a:rPr lang="en-US" dirty="0" err="1"/>
              <a:t>Isra'el</a:t>
            </a:r>
            <a:r>
              <a:rPr lang="en-US" dirty="0"/>
              <a:t> and register them, each, upon registration, is to pay a ransom for his life to A</a:t>
            </a:r>
            <a:r>
              <a:rPr lang="en-US" sz="2800" dirty="0"/>
              <a:t>DONI</a:t>
            </a:r>
            <a:r>
              <a:rPr lang="en-US" dirty="0"/>
              <a:t>, to avoid any breakout of plague among them during the time of the </a:t>
            </a:r>
            <a:r>
              <a:rPr lang="en-US" dirty="0" smtClean="0"/>
              <a:t>census.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5186" name="Rectangle 2"/>
          <p:cNvSpPr>
            <a:spLocks noGrp="1" noChangeArrowheads="1"/>
          </p:cNvSpPr>
          <p:nvPr>
            <p:ph type="subTitle" idx="1"/>
          </p:nvPr>
        </p:nvSpPr>
        <p:spPr>
          <a:xfrm>
            <a:off x="0" y="0"/>
            <a:ext cx="8778875" cy="5143500"/>
          </a:xfrm>
        </p:spPr>
        <p:txBody>
          <a:bodyPr>
            <a:normAutofit/>
          </a:bodyPr>
          <a:lstStyle/>
          <a:p>
            <a:pPr marL="662940" indent="-662940" algn="l"/>
            <a:r>
              <a:rPr lang="en-US" baseline="30000" dirty="0"/>
              <a:t>	</a:t>
            </a:r>
            <a:r>
              <a:rPr lang="en-US" baseline="30000" dirty="0" err="1"/>
              <a:t>Shmot</a:t>
            </a:r>
            <a:r>
              <a:rPr lang="en-US" baseline="30000" dirty="0"/>
              <a:t>/Ex 30.12-15</a:t>
            </a:r>
            <a:r>
              <a:rPr lang="en-US" dirty="0"/>
              <a:t> </a:t>
            </a:r>
            <a:r>
              <a:rPr lang="en-US" dirty="0" smtClean="0"/>
              <a:t>  Everyone </a:t>
            </a:r>
            <a:r>
              <a:rPr lang="en-US" dirty="0"/>
              <a:t>subject to the census is to pay as an offering to A</a:t>
            </a:r>
            <a:r>
              <a:rPr lang="en-US" sz="2800" dirty="0"/>
              <a:t>DONI</a:t>
            </a:r>
            <a:r>
              <a:rPr lang="en-US" dirty="0"/>
              <a:t> half a shekel [one-fifth of an ounce of silver</a:t>
            </a:r>
            <a:r>
              <a:rPr lang="en-US" dirty="0" smtClean="0"/>
              <a:t>]- by the standard of the sanctuary shekel (a shekel equals twenty </a:t>
            </a:r>
            <a:r>
              <a:rPr lang="en-US" dirty="0" err="1" smtClean="0"/>
              <a:t>gerahs</a:t>
            </a:r>
            <a:r>
              <a:rPr lang="en-US" dirty="0" smtClean="0"/>
              <a: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26672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7714" name="Rectangle 2"/>
          <p:cNvSpPr>
            <a:spLocks noGrp="1" noChangeArrowheads="1"/>
          </p:cNvSpPr>
          <p:nvPr>
            <p:ph type="subTitle" idx="1"/>
          </p:nvPr>
        </p:nvSpPr>
        <p:spPr>
          <a:xfrm>
            <a:off x="0" y="0"/>
            <a:ext cx="8778875" cy="5143500"/>
          </a:xfrm>
        </p:spPr>
        <p:txBody>
          <a:bodyPr>
            <a:normAutofit/>
          </a:bodyPr>
          <a:lstStyle/>
          <a:p>
            <a:pPr marL="662940" indent="-662940" algn="l"/>
            <a:r>
              <a:rPr lang="en-US" baseline="30000" dirty="0"/>
              <a:t>	</a:t>
            </a:r>
            <a:r>
              <a:rPr lang="en-US" baseline="30000" dirty="0" err="1"/>
              <a:t>Shmot</a:t>
            </a:r>
            <a:r>
              <a:rPr lang="en-US" baseline="30000" dirty="0"/>
              <a:t>/Ex 30.12-15</a:t>
            </a:r>
            <a:r>
              <a:rPr lang="en-US" dirty="0"/>
              <a:t> </a:t>
            </a:r>
            <a:r>
              <a:rPr lang="en-US" dirty="0" smtClean="0"/>
              <a:t>Everyone </a:t>
            </a:r>
            <a:r>
              <a:rPr lang="en-US" dirty="0"/>
              <a:t>over twenty years of age who is subject to the census is to give this offering to A</a:t>
            </a:r>
            <a:r>
              <a:rPr lang="en-US" sz="2800" dirty="0"/>
              <a:t>DONI</a:t>
            </a:r>
            <a:r>
              <a:rPr lang="en-US" dirty="0"/>
              <a:t> -  the rich is not to give more or the poor less than the half-shekel when giving A</a:t>
            </a:r>
            <a:r>
              <a:rPr lang="en-US" sz="2800" dirty="0"/>
              <a:t>DONI</a:t>
            </a:r>
            <a:r>
              <a:rPr lang="en-US" dirty="0"/>
              <a:t>'s offering to atone for your lives.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3138" name="Rectangle 2"/>
          <p:cNvSpPr>
            <a:spLocks noGrp="1" noChangeArrowheads="1"/>
          </p:cNvSpPr>
          <p:nvPr>
            <p:ph type="subTitle" idx="1"/>
          </p:nvPr>
        </p:nvSpPr>
        <p:spPr>
          <a:xfrm>
            <a:off x="274637" y="0"/>
            <a:ext cx="8504238" cy="5143500"/>
          </a:xfrm>
          <a:noFill/>
        </p:spPr>
        <p:txBody>
          <a:bodyPr lIns="15911" rIns="15911">
            <a:normAutofit fontScale="77500" lnSpcReduction="20000"/>
          </a:bodyPr>
          <a:lstStyle/>
          <a:p>
            <a:pPr marL="227013" indent="-227013" algn="l">
              <a:buFontTx/>
              <a:buChar char="•"/>
            </a:pPr>
            <a:r>
              <a:rPr lang="en-US" sz="5200" dirty="0"/>
              <a:t>First tithe to the </a:t>
            </a:r>
            <a:r>
              <a:rPr lang="en-US" sz="5200" dirty="0" err="1"/>
              <a:t>Leviim</a:t>
            </a:r>
            <a:r>
              <a:rPr lang="en-US" sz="5200" dirty="0"/>
              <a:t>, </a:t>
            </a:r>
            <a:r>
              <a:rPr lang="en-US" sz="5200" dirty="0" err="1"/>
              <a:t>Cohenim</a:t>
            </a:r>
            <a:endParaRPr lang="en-US" sz="5200" dirty="0"/>
          </a:p>
          <a:p>
            <a:pPr marL="227013" indent="-227013" algn="l">
              <a:buFontTx/>
              <a:buChar char="•"/>
            </a:pPr>
            <a:r>
              <a:rPr lang="en-US" sz="5200" dirty="0"/>
              <a:t>Second tithe for family celebration in </a:t>
            </a:r>
            <a:r>
              <a:rPr lang="en-US" sz="5200" dirty="0" err="1"/>
              <a:t>Yerushaliyim</a:t>
            </a:r>
            <a:r>
              <a:rPr lang="en-US" sz="5200" dirty="0"/>
              <a:t> except </a:t>
            </a:r>
            <a:r>
              <a:rPr lang="en-US" sz="5200" dirty="0">
                <a:solidFill>
                  <a:srgbClr val="FFFF66"/>
                </a:solidFill>
              </a:rPr>
              <a:t>third and sixth</a:t>
            </a:r>
            <a:r>
              <a:rPr lang="en-US" sz="5200" dirty="0"/>
              <a:t> year given to </a:t>
            </a:r>
            <a:r>
              <a:rPr lang="en-US" sz="5200" dirty="0" smtClean="0"/>
              <a:t>poor</a:t>
            </a:r>
            <a:r>
              <a:rPr lang="en-US" sz="5200" dirty="0" smtClean="0"/>
              <a:t>.</a:t>
            </a:r>
          </a:p>
          <a:p>
            <a:pPr marL="227013" indent="-227013" algn="l">
              <a:buFontTx/>
              <a:buChar char="•"/>
            </a:pPr>
            <a:r>
              <a:rPr lang="en-US" sz="5200" dirty="0" smtClean="0"/>
              <a:t>Half shekel for Temple maintenance </a:t>
            </a:r>
          </a:p>
          <a:p>
            <a:pPr marL="227013" indent="-227013" algn="l"/>
            <a:endParaRPr lang="en-US" sz="2300" dirty="0" smtClean="0"/>
          </a:p>
          <a:p>
            <a:pPr marL="227013" indent="-227013" algn="l"/>
            <a:r>
              <a:rPr lang="en-US" sz="5200" dirty="0" smtClean="0"/>
              <a:t>Required money exchange.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endParaRPr lang="en-US" dirty="0" smtClean="0"/>
          </a:p>
          <a:p>
            <a:r>
              <a:rPr lang="en-US" dirty="0" smtClean="0"/>
              <a:t>Why the anger?</a:t>
            </a:r>
          </a:p>
          <a:p>
            <a:endParaRPr lang="en-US" sz="2000" dirty="0" smtClean="0"/>
          </a:p>
          <a:p>
            <a:r>
              <a:rPr lang="en-US" dirty="0" smtClean="0"/>
              <a:t>Context: </a:t>
            </a:r>
          </a:p>
          <a:p>
            <a:r>
              <a:rPr lang="en-US" dirty="0" smtClean="0"/>
              <a:t>Scriptures quoted by </a:t>
            </a:r>
            <a:endParaRPr lang="en-US" dirty="0" smtClean="0"/>
          </a:p>
          <a:p>
            <a:r>
              <a:rPr lang="en-US" dirty="0" smtClean="0"/>
              <a:t>Messiah </a:t>
            </a:r>
            <a:r>
              <a:rPr lang="en-US" dirty="0" smtClean="0"/>
              <a:t>the King</a:t>
            </a:r>
            <a:endParaRPr lang="en-US" dirty="0"/>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fontScale="92500"/>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אָמַר לָהֶם: "הֵן כָּתוּב, 'בֵּיתִי בֵּית-תְּפִלָּה יִקָּרֵא', אַךְ אַתֶּם הוֹפְכִים אוֹתוֹ לִמְעָרַת פָּרִיצִים."  </a:t>
            </a:r>
            <a:endParaRPr lang="en-US" sz="4100" b="1" dirty="0">
              <a:latin typeface="David" panose="020E0502060401010101" pitchFamily="34" charset="-79"/>
              <a:cs typeface="David" panose="020E0502060401010101" pitchFamily="34" charset="-79"/>
            </a:endParaRPr>
          </a:p>
          <a:p>
            <a:pPr marL="0" indent="0"/>
            <a:r>
              <a:rPr lang="en-US" sz="4000" dirty="0"/>
              <a:t>He said to them, </a:t>
            </a:r>
            <a:r>
              <a:rPr lang="en-US" sz="4000" dirty="0">
                <a:solidFill>
                  <a:srgbClr val="FFFF99"/>
                </a:solidFill>
              </a:rPr>
              <a:t>"It has been written, 'My house will be called a house of prayer.' </a:t>
            </a:r>
            <a:r>
              <a:rPr lang="en-US" sz="4000" dirty="0"/>
              <a:t>But you are making it into a den of robbers!"</a:t>
            </a:r>
          </a:p>
        </p:txBody>
      </p:sp>
      <p:sp>
        <p:nvSpPr>
          <p:cNvPr id="372738" name="Rectangle 2"/>
          <p:cNvSpPr>
            <a:spLocks noGrp="1" noChangeArrowheads="1"/>
          </p:cNvSpPr>
          <p:nvPr>
            <p:ph type="title"/>
          </p:nvPr>
        </p:nvSpPr>
        <p:spPr>
          <a:xfrm>
            <a:off x="1426570"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21:13</a:t>
            </a:r>
            <a:endParaRPr lang="en-US" altLang="en-US" sz="2000" dirty="0">
              <a:solidFill>
                <a:srgbClr val="FFFF00"/>
              </a:solidFill>
              <a:cs typeface="Vilna" pitchFamily="2" charset="-79"/>
            </a:endParaRPr>
          </a:p>
        </p:txBody>
      </p:sp>
    </p:spTree>
    <p:extLst>
      <p:ext uri="{BB962C8B-B14F-4D97-AF65-F5344CB8AC3E}">
        <p14:creationId xmlns="" xmlns:p14="http://schemas.microsoft.com/office/powerpoint/2010/main" val="636856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/Is 56.6-8</a:t>
            </a:r>
            <a:r>
              <a:rPr lang="en-US" dirty="0" smtClean="0"/>
              <a:t> “And </a:t>
            </a:r>
            <a:r>
              <a:rPr lang="en-US" dirty="0" smtClean="0">
                <a:solidFill>
                  <a:srgbClr val="FFFF99"/>
                </a:solidFill>
              </a:rPr>
              <a:t>the foreigners </a:t>
            </a:r>
            <a:r>
              <a:rPr lang="en-US" dirty="0" smtClean="0"/>
              <a:t>who join themselves to A</a:t>
            </a:r>
            <a:r>
              <a:rPr lang="en-US" sz="2900" dirty="0" smtClean="0"/>
              <a:t>DONI</a:t>
            </a:r>
            <a:r>
              <a:rPr lang="en-US" dirty="0" smtClean="0"/>
              <a:t> to serve him, to love the name of A</a:t>
            </a:r>
            <a:r>
              <a:rPr lang="en-US" sz="2900" dirty="0" smtClean="0"/>
              <a:t>DONI</a:t>
            </a:r>
            <a:r>
              <a:rPr lang="en-US" dirty="0" smtClean="0"/>
              <a:t>, and to be his workers, all who keep Shabbat and do not profane it, and hold fast to my covenant, I will bring them to my holy mountain</a:t>
            </a:r>
            <a:endParaRPr lang="en-US" dirty="0"/>
          </a:p>
        </p:txBody>
      </p:sp>
    </p:spTree>
    <p:extLst>
      <p:ext uri="{BB962C8B-B14F-4D97-AF65-F5344CB8AC3E}">
        <p14:creationId xmlns="" xmlns:p14="http://schemas.microsoft.com/office/powerpoint/2010/main" val="1311329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/Is 56.6-8</a:t>
            </a:r>
            <a:r>
              <a:rPr lang="en-US" dirty="0" smtClean="0"/>
              <a:t> and make them joyful in my house of prayer; their burnt offerings and sacrifices will be accepted on my altar; for </a:t>
            </a:r>
            <a:r>
              <a:rPr lang="en-US" dirty="0" smtClean="0">
                <a:solidFill>
                  <a:srgbClr val="FFFF99"/>
                </a:solidFill>
              </a:rPr>
              <a:t>my house will be called a house of prayer for all peoples.” </a:t>
            </a:r>
            <a:r>
              <a:rPr lang="en-US" dirty="0" err="1" smtClean="0"/>
              <a:t>Adonai</a:t>
            </a:r>
            <a:r>
              <a:rPr lang="en-US" dirty="0" smtClean="0"/>
              <a:t> E</a:t>
            </a:r>
            <a:r>
              <a:rPr lang="en-US" sz="2900" dirty="0" smtClean="0"/>
              <a:t>LOHIM</a:t>
            </a:r>
            <a:r>
              <a:rPr lang="en-US" dirty="0" smtClean="0"/>
              <a:t> says, he who gathers </a:t>
            </a:r>
            <a:r>
              <a:rPr lang="en-US" dirty="0" err="1" smtClean="0"/>
              <a:t>Isra'el's</a:t>
            </a:r>
            <a:r>
              <a:rPr lang="en-US" dirty="0" smtClean="0"/>
              <a:t> exiles:</a:t>
            </a:r>
          </a:p>
          <a:p>
            <a:pPr algn="l"/>
            <a:endParaRPr lang="en-US" dirty="0"/>
          </a:p>
        </p:txBody>
      </p:sp>
    </p:spTree>
    <p:extLst>
      <p:ext uri="{BB962C8B-B14F-4D97-AF65-F5344CB8AC3E}">
        <p14:creationId xmlns="" xmlns:p14="http://schemas.microsoft.com/office/powerpoint/2010/main" val="1311329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/Is 56.6-8</a:t>
            </a:r>
            <a:r>
              <a:rPr lang="en-US" dirty="0" smtClean="0"/>
              <a:t>   “There are yet others I will gather, besides those gathered already.”</a:t>
            </a:r>
          </a:p>
          <a:p>
            <a:pPr algn="l"/>
            <a:endParaRPr lang="en-US" dirty="0"/>
          </a:p>
        </p:txBody>
      </p:sp>
    </p:spTree>
    <p:extLst>
      <p:ext uri="{BB962C8B-B14F-4D97-AF65-F5344CB8AC3E}">
        <p14:creationId xmlns="" xmlns:p14="http://schemas.microsoft.com/office/powerpoint/2010/main" val="1311329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diagram Temple.jpg"/>
          <p:cNvPicPr>
            <a:picLocks noChangeAspect="1"/>
          </p:cNvPicPr>
          <p:nvPr/>
        </p:nvPicPr>
        <p:blipFill>
          <a:blip r:embed="rId3"/>
          <a:stretch>
            <a:fillRect/>
          </a:stretch>
        </p:blipFill>
        <p:spPr>
          <a:xfrm>
            <a:off x="1341437" y="276225"/>
            <a:ext cx="6096000" cy="4591050"/>
          </a:xfrm>
          <a:prstGeom prst="rect">
            <a:avLst/>
          </a:prstGeom>
        </p:spPr>
      </p:pic>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soreg.jpg"/>
          <p:cNvPicPr>
            <a:picLocks noChangeAspect="1"/>
          </p:cNvPicPr>
          <p:nvPr/>
        </p:nvPicPr>
        <p:blipFill>
          <a:blip r:embed="rId3"/>
          <a:stretch>
            <a:fillRect/>
          </a:stretch>
        </p:blipFill>
        <p:spPr>
          <a:xfrm>
            <a:off x="198437" y="0"/>
            <a:ext cx="8306686" cy="5143500"/>
          </a:xfrm>
          <a:prstGeom prst="rect">
            <a:avLst/>
          </a:prstGeom>
        </p:spPr>
      </p:pic>
      <p:sp>
        <p:nvSpPr>
          <p:cNvPr id="4" name="TextBox 3"/>
          <p:cNvSpPr txBox="1"/>
          <p:nvPr/>
        </p:nvSpPr>
        <p:spPr>
          <a:xfrm rot="1442937">
            <a:off x="2668699" y="2306605"/>
            <a:ext cx="2589235" cy="707886"/>
          </a:xfrm>
          <a:prstGeom prst="rect">
            <a:avLst/>
          </a:prstGeom>
          <a:noFill/>
        </p:spPr>
        <p:txBody>
          <a:bodyPr wrap="none" rtlCol="0">
            <a:spAutoFit/>
          </a:bodyPr>
          <a:lstStyle/>
          <a:p>
            <a:pPr algn="r" rtl="1"/>
            <a:r>
              <a:rPr lang="he-IL" b="1" dirty="0" smtClean="0">
                <a:solidFill>
                  <a:schemeClr val="accent6"/>
                </a:solidFill>
                <a:effectLst>
                  <a:outerShdw blurRad="38100" dist="38100" dir="2700000" algn="tl">
                    <a:srgbClr val="000000">
                      <a:alpha val="43137"/>
                    </a:srgbClr>
                  </a:outerShdw>
                </a:effectLst>
                <a:latin typeface="David" pitchFamily="34" charset="-79"/>
                <a:cs typeface="David" pitchFamily="34" charset="-79"/>
              </a:rPr>
              <a:t>סוֹרָג</a:t>
            </a:r>
            <a:r>
              <a:rPr lang="en-US" sz="3600" dirty="0" err="1" smtClean="0">
                <a:solidFill>
                  <a:schemeClr val="accent6"/>
                </a:solidFill>
                <a:effectLst>
                  <a:outerShdw blurRad="38100" dist="38100" dir="2700000" algn="tl">
                    <a:srgbClr val="000000">
                      <a:alpha val="43137"/>
                    </a:srgbClr>
                  </a:outerShdw>
                </a:effectLst>
              </a:rPr>
              <a:t>Soreg</a:t>
            </a:r>
            <a:r>
              <a:rPr lang="en-US" sz="3600" dirty="0" smtClean="0">
                <a:solidFill>
                  <a:schemeClr val="accent6"/>
                </a:solidFill>
                <a:effectLst>
                  <a:outerShdw blurRad="38100" dist="38100" dir="2700000" algn="tl">
                    <a:srgbClr val="000000">
                      <a:alpha val="43137"/>
                    </a:srgbClr>
                  </a:outerShdw>
                </a:effectLst>
              </a:rPr>
              <a:t> </a:t>
            </a:r>
            <a:endParaRPr lang="en-US"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jerusalem-temple-model-1249450-wallpaper.jpg"/>
          <p:cNvPicPr>
            <a:picLocks noChangeAspect="1"/>
          </p:cNvPicPr>
          <p:nvPr/>
        </p:nvPicPr>
        <p:blipFill>
          <a:blip r:embed="rId3" cstate="print"/>
          <a:stretch>
            <a:fillRect/>
          </a:stretch>
        </p:blipFill>
        <p:spPr>
          <a:xfrm>
            <a:off x="960973" y="0"/>
            <a:ext cx="6856928" cy="5143500"/>
          </a:xfrm>
          <a:prstGeom prst="rect">
            <a:avLst/>
          </a:prstGeom>
        </p:spPr>
      </p:pic>
      <p:sp>
        <p:nvSpPr>
          <p:cNvPr id="4" name="Rectangle 3"/>
          <p:cNvSpPr/>
          <p:nvPr/>
        </p:nvSpPr>
        <p:spPr>
          <a:xfrm rot="2388807">
            <a:off x="1036637" y="2495550"/>
            <a:ext cx="2846998" cy="769441"/>
          </a:xfrm>
          <a:prstGeom prst="rect">
            <a:avLst/>
          </a:prstGeom>
        </p:spPr>
        <p:txBody>
          <a:bodyPr wrap="none">
            <a:spAutoFit/>
          </a:bodyPr>
          <a:lstStyle/>
          <a:p>
            <a:pPr rtl="1"/>
            <a:r>
              <a:rPr lang="he-IL" sz="4400" b="1" dirty="0" smtClean="0">
                <a:solidFill>
                  <a:schemeClr val="accent6"/>
                </a:solidFill>
                <a:latin typeface="David" pitchFamily="34" charset="-79"/>
                <a:cs typeface="David" pitchFamily="34" charset="-79"/>
              </a:rPr>
              <a:t>סוֹרָג</a:t>
            </a:r>
            <a:r>
              <a:rPr lang="en-US" dirty="0" err="1" smtClean="0">
                <a:solidFill>
                  <a:schemeClr val="accent6"/>
                </a:solidFill>
              </a:rPr>
              <a:t>Soreg</a:t>
            </a:r>
            <a:r>
              <a:rPr lang="en-US" dirty="0" smtClean="0">
                <a:solidFill>
                  <a:schemeClr val="accent6"/>
                </a:solidFill>
              </a:rPr>
              <a:t> </a:t>
            </a:r>
            <a:endParaRPr lang="en-US" dirty="0">
              <a:solidFill>
                <a:schemeClr val="accent6"/>
              </a:solidFill>
            </a:endParaRPr>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143" y="1390746"/>
            <a:ext cx="4724353" cy="377948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1113395" y="681"/>
            <a:ext cx="5720275" cy="1313299"/>
          </a:xfrm>
          <a:prstGeom prst="rect">
            <a:avLst/>
          </a:prstGeom>
          <a:noFill/>
          <a:ln w="38100">
            <a:solidFill>
              <a:srgbClr val="FFC000"/>
            </a:solidFill>
          </a:ln>
        </p:spPr>
        <p:txBody>
          <a:bodyPr wrap="none" lIns="81466" tIns="40699" rIns="81466" bIns="40699" rtlCol="0">
            <a:spAutoFit/>
          </a:bodyPr>
          <a:lstStyle/>
          <a:p>
            <a:pPr algn="l"/>
            <a:r>
              <a:rPr lang="en-US" dirty="0" smtClean="0">
                <a:solidFill>
                  <a:srgbClr val="FFFFFF"/>
                </a:solidFill>
              </a:rPr>
              <a:t>Downloads\messages\</a:t>
            </a:r>
          </a:p>
          <a:p>
            <a:pPr algn="l"/>
            <a:r>
              <a:rPr lang="en-US" dirty="0" smtClean="0">
                <a:solidFill>
                  <a:srgbClr val="FFFFFF"/>
                </a:solidFill>
              </a:rPr>
              <a:t>2017 Messages</a:t>
            </a:r>
            <a:endParaRPr lang="en-US" dirty="0">
              <a:solidFill>
                <a:srgbClr val="FFFFFF"/>
              </a:solidFill>
            </a:endParaRPr>
          </a:p>
        </p:txBody>
      </p:sp>
    </p:spTree>
    <p:extLst>
      <p:ext uri="{BB962C8B-B14F-4D97-AF65-F5344CB8AC3E}">
        <p14:creationId xmlns="" xmlns:p14="http://schemas.microsoft.com/office/powerpoint/2010/main" val="3814417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IMG_20151018_155451.jpg"/>
          <p:cNvPicPr>
            <a:picLocks noChangeAspect="1"/>
          </p:cNvPicPr>
          <p:nvPr/>
        </p:nvPicPr>
        <p:blipFill>
          <a:blip r:embed="rId3"/>
          <a:stretch>
            <a:fillRect/>
          </a:stretch>
        </p:blipFill>
        <p:spPr>
          <a:xfrm>
            <a:off x="655637" y="0"/>
            <a:ext cx="3857625" cy="5143500"/>
          </a:xfrm>
          <a:prstGeom prst="rect">
            <a:avLst/>
          </a:prstGeom>
        </p:spPr>
      </p:pic>
      <p:sp>
        <p:nvSpPr>
          <p:cNvPr id="4" name="TextBox 3"/>
          <p:cNvSpPr txBox="1"/>
          <p:nvPr/>
        </p:nvSpPr>
        <p:spPr>
          <a:xfrm>
            <a:off x="4465637" y="285750"/>
            <a:ext cx="18497626" cy="4524315"/>
          </a:xfrm>
          <a:prstGeom prst="rect">
            <a:avLst/>
          </a:prstGeom>
          <a:noFill/>
        </p:spPr>
        <p:txBody>
          <a:bodyPr wrap="square" rtlCol="0">
            <a:spAutoFit/>
          </a:bodyPr>
          <a:lstStyle/>
          <a:p>
            <a:pPr algn="l"/>
            <a:r>
              <a:rPr lang="en-US" sz="3200" dirty="0" smtClean="0"/>
              <a:t>No foreigner may </a:t>
            </a:r>
          </a:p>
          <a:p>
            <a:pPr algn="l"/>
            <a:r>
              <a:rPr lang="en-US" sz="3200" dirty="0" smtClean="0"/>
              <a:t>enter within the </a:t>
            </a:r>
          </a:p>
          <a:p>
            <a:pPr algn="l"/>
            <a:r>
              <a:rPr lang="en-US" sz="3200" dirty="0" smtClean="0"/>
              <a:t>balustrade around </a:t>
            </a:r>
          </a:p>
          <a:p>
            <a:pPr algn="l"/>
            <a:r>
              <a:rPr lang="en-US" sz="3200" dirty="0" smtClean="0"/>
              <a:t>the sanctuary and </a:t>
            </a:r>
          </a:p>
          <a:p>
            <a:pPr algn="l"/>
            <a:r>
              <a:rPr lang="en-US" sz="3200" dirty="0" smtClean="0"/>
              <a:t>the enclosure. Who-</a:t>
            </a:r>
          </a:p>
          <a:p>
            <a:pPr algn="l"/>
            <a:r>
              <a:rPr lang="en-US" sz="3200" dirty="0" smtClean="0"/>
              <a:t>ever is caught, on </a:t>
            </a:r>
          </a:p>
          <a:p>
            <a:pPr algn="l"/>
            <a:r>
              <a:rPr lang="en-US" sz="3200" dirty="0" smtClean="0"/>
              <a:t>himself shall he put </a:t>
            </a:r>
          </a:p>
          <a:p>
            <a:pPr algn="l"/>
            <a:r>
              <a:rPr lang="en-US" sz="3200" dirty="0" smtClean="0"/>
              <a:t>blame for the death </a:t>
            </a:r>
          </a:p>
          <a:p>
            <a:pPr algn="l"/>
            <a:r>
              <a:rPr lang="en-US" sz="3200" dirty="0" smtClean="0"/>
              <a:t>which will ensue.</a:t>
            </a:r>
            <a:endParaRPr lang="en-US" dirty="0"/>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fontScale="92500"/>
          </a:bodyPr>
          <a:lstStyle/>
          <a:p>
            <a:pPr marL="0" algn="r" rtl="1">
              <a:spcBef>
                <a:spcPts val="0"/>
              </a:spcBef>
              <a:spcAft>
                <a:spcPts val="585"/>
              </a:spcAft>
              <a:buNone/>
            </a:pPr>
            <a:r>
              <a:rPr lang="he-IL" sz="4400" b="1" dirty="0">
                <a:latin typeface="David" panose="020E0502060401010101" pitchFamily="34" charset="-79"/>
                <a:cs typeface="David" panose="020E0502060401010101" pitchFamily="34" charset="-79"/>
              </a:rPr>
              <a:t>אָמַר לָהֶם: "הֵן כָּתוּב, 'בֵּיתִי בֵּית-תְּפִלָּה יִקָּרֵא', אַךְ אַתֶּם הוֹפְכִים אוֹתוֹ לִמְעָרַת פָּרִיצִים."  </a:t>
            </a:r>
            <a:endParaRPr lang="en-US" sz="4100" b="1" dirty="0">
              <a:latin typeface="David" panose="020E0502060401010101" pitchFamily="34" charset="-79"/>
              <a:cs typeface="David" panose="020E0502060401010101" pitchFamily="34" charset="-79"/>
            </a:endParaRPr>
          </a:p>
          <a:p>
            <a:pPr marL="0" indent="0">
              <a:buNone/>
            </a:pPr>
            <a:r>
              <a:rPr lang="en-US" sz="4000" dirty="0"/>
              <a:t>He said to them, "It has been written, 'My house will be called a house of prayer.' </a:t>
            </a:r>
            <a:r>
              <a:rPr lang="en-US" sz="4000" dirty="0">
                <a:solidFill>
                  <a:srgbClr val="FFFF99"/>
                </a:solidFill>
              </a:rPr>
              <a:t>But you are making it into a den of robbers!"</a:t>
            </a:r>
          </a:p>
        </p:txBody>
      </p:sp>
      <p:sp>
        <p:nvSpPr>
          <p:cNvPr id="372738" name="Rectangle 2"/>
          <p:cNvSpPr>
            <a:spLocks noGrp="1" noChangeArrowheads="1"/>
          </p:cNvSpPr>
          <p:nvPr>
            <p:ph type="title"/>
          </p:nvPr>
        </p:nvSpPr>
        <p:spPr>
          <a:xfrm>
            <a:off x="1426570"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21:13</a:t>
            </a:r>
            <a:endParaRPr lang="en-US" altLang="en-US" sz="2000" dirty="0">
              <a:solidFill>
                <a:srgbClr val="FFFF00"/>
              </a:solidFill>
              <a:cs typeface="Vilna" pitchFamily="2" charset="-79"/>
            </a:endParaRPr>
          </a:p>
        </p:txBody>
      </p:sp>
    </p:spTree>
    <p:extLst>
      <p:ext uri="{BB962C8B-B14F-4D97-AF65-F5344CB8AC3E}">
        <p14:creationId xmlns="" xmlns:p14="http://schemas.microsoft.com/office/powerpoint/2010/main" val="636856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Yermiyahu</a:t>
            </a:r>
            <a:r>
              <a:rPr lang="en-US" baseline="30000" dirty="0" smtClean="0"/>
              <a:t>/</a:t>
            </a:r>
            <a:r>
              <a:rPr lang="en-US" baseline="30000" dirty="0" err="1" smtClean="0"/>
              <a:t>Jer</a:t>
            </a:r>
            <a:r>
              <a:rPr lang="en-US" baseline="30000" dirty="0" smtClean="0"/>
              <a:t> 7.8-11</a:t>
            </a:r>
            <a:r>
              <a:rPr lang="en-US" dirty="0" smtClean="0"/>
              <a:t> Look! You are relying on deceitful words that can't do you any good. First you steal, murder, commit adultery, swear falsely, offer to </a:t>
            </a:r>
            <a:r>
              <a:rPr lang="en-US" dirty="0" err="1" smtClean="0"/>
              <a:t>Ba'al</a:t>
            </a:r>
            <a:r>
              <a:rPr lang="en-US" dirty="0" smtClean="0"/>
              <a:t> and go after other gods that you haven't known. </a:t>
            </a:r>
            <a:endParaRPr lang="en-US" dirty="0"/>
          </a:p>
        </p:txBody>
      </p:sp>
    </p:spTree>
    <p:extLst>
      <p:ext uri="{BB962C8B-B14F-4D97-AF65-F5344CB8AC3E}">
        <p14:creationId xmlns="" xmlns:p14="http://schemas.microsoft.com/office/powerpoint/2010/main" val="1826629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baseline="30000" dirty="0" err="1" smtClean="0"/>
              <a:t>Yermiyahu</a:t>
            </a:r>
            <a:r>
              <a:rPr lang="en-US" baseline="30000" dirty="0" smtClean="0"/>
              <a:t>/</a:t>
            </a:r>
            <a:r>
              <a:rPr lang="en-US" baseline="30000" dirty="0" err="1" smtClean="0"/>
              <a:t>Jer</a:t>
            </a:r>
            <a:r>
              <a:rPr lang="en-US" baseline="30000" dirty="0" smtClean="0"/>
              <a:t> 7.8-11</a:t>
            </a:r>
            <a:r>
              <a:rPr lang="en-US" dirty="0" smtClean="0"/>
              <a:t> Then you come and stand before me in this house that bears my name and say, 'We are saved' - so that you can go on doing these abominations!  Do you regard this house, which bears my name, </a:t>
            </a:r>
            <a:r>
              <a:rPr lang="en-US" dirty="0" smtClean="0">
                <a:solidFill>
                  <a:srgbClr val="FFFF99"/>
                </a:solidFill>
              </a:rPr>
              <a:t>as a cave for bandits? </a:t>
            </a:r>
            <a:r>
              <a:rPr lang="en-US" dirty="0" smtClean="0"/>
              <a:t>I can see for myself what's going on," says A</a:t>
            </a:r>
            <a:r>
              <a:rPr lang="en-US" sz="2600" dirty="0" smtClean="0"/>
              <a:t>DONI</a:t>
            </a:r>
            <a:r>
              <a:rPr lang="en-US" dirty="0" smtClean="0"/>
              <a:t>. </a:t>
            </a:r>
          </a:p>
          <a:p>
            <a:pPr algn="l"/>
            <a:endParaRPr lang="en-US" dirty="0"/>
          </a:p>
        </p:txBody>
      </p:sp>
    </p:spTree>
    <p:extLst>
      <p:ext uri="{BB962C8B-B14F-4D97-AF65-F5344CB8AC3E}">
        <p14:creationId xmlns="" xmlns:p14="http://schemas.microsoft.com/office/powerpoint/2010/main" val="1826629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T’hillim</a:t>
            </a:r>
            <a:r>
              <a:rPr lang="en-US" baseline="30000" dirty="0" smtClean="0"/>
              <a:t> 141.2</a:t>
            </a:r>
            <a:r>
              <a:rPr lang="en-US" dirty="0" smtClean="0"/>
              <a:t> Let my prayer be like incense set before you, my uplifted hands like an evening sacrifice. </a:t>
            </a:r>
            <a:endParaRPr lang="en-US" dirty="0"/>
          </a:p>
        </p:txBody>
      </p:sp>
    </p:spTree>
    <p:extLst>
      <p:ext uri="{BB962C8B-B14F-4D97-AF65-F5344CB8AC3E}">
        <p14:creationId xmlns="" xmlns:p14="http://schemas.microsoft.com/office/powerpoint/2010/main" val="2280408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1 </a:t>
            </a:r>
            <a:r>
              <a:rPr lang="en-US" baseline="30000" dirty="0" err="1" smtClean="0"/>
              <a:t>Maccabees</a:t>
            </a:r>
            <a:r>
              <a:rPr lang="en-US" baseline="30000" dirty="0" smtClean="0"/>
              <a:t> 7.37-43</a:t>
            </a:r>
            <a:r>
              <a:rPr lang="en-US" dirty="0" smtClean="0"/>
              <a:t>  ”</a:t>
            </a:r>
            <a:r>
              <a:rPr lang="en-US" dirty="0" smtClean="0">
                <a:solidFill>
                  <a:srgbClr val="FFFF99"/>
                </a:solidFill>
              </a:rPr>
              <a:t>You chose this house to be called by your name, and to be for your people a house of prayer and </a:t>
            </a:r>
            <a:r>
              <a:rPr lang="en-US" dirty="0" err="1" smtClean="0">
                <a:solidFill>
                  <a:srgbClr val="FFFF99"/>
                </a:solidFill>
              </a:rPr>
              <a:t>supplica-tion</a:t>
            </a:r>
            <a:r>
              <a:rPr lang="en-US" dirty="0" smtClean="0">
                <a:solidFill>
                  <a:srgbClr val="FFFF99"/>
                </a:solidFill>
              </a:rPr>
              <a:t>. </a:t>
            </a:r>
            <a:r>
              <a:rPr lang="en-US" dirty="0" smtClean="0"/>
              <a:t>Take vengeance on this man and on his army, and let them fall by the sword; </a:t>
            </a:r>
            <a:r>
              <a:rPr lang="en-US" dirty="0" err="1" smtClean="0"/>
              <a:t>remem-ber</a:t>
            </a:r>
            <a:r>
              <a:rPr lang="en-US" dirty="0" smtClean="0"/>
              <a:t> their blasphemies, and let them live no longer.”  </a:t>
            </a:r>
            <a:endParaRPr lang="en-US" dirty="0"/>
          </a:p>
        </p:txBody>
      </p:sp>
    </p:spTree>
    <p:extLst>
      <p:ext uri="{BB962C8B-B14F-4D97-AF65-F5344CB8AC3E}">
        <p14:creationId xmlns="" xmlns:p14="http://schemas.microsoft.com/office/powerpoint/2010/main" val="2985087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baseline="30000" dirty="0" smtClean="0"/>
              <a:t>1 </a:t>
            </a:r>
            <a:r>
              <a:rPr lang="en-US" baseline="30000" dirty="0" err="1" smtClean="0"/>
              <a:t>Maccabees</a:t>
            </a:r>
            <a:r>
              <a:rPr lang="en-US" baseline="30000" dirty="0" smtClean="0"/>
              <a:t> 7.37-43</a:t>
            </a:r>
            <a:r>
              <a:rPr lang="en-US" dirty="0" smtClean="0"/>
              <a:t>  Now </a:t>
            </a:r>
            <a:r>
              <a:rPr lang="en-US" dirty="0" err="1" smtClean="0"/>
              <a:t>Nicanor</a:t>
            </a:r>
            <a:r>
              <a:rPr lang="en-US" dirty="0" smtClean="0"/>
              <a:t> went out from Jerusalem and encamped in Beth-</a:t>
            </a:r>
            <a:r>
              <a:rPr lang="en-US" dirty="0" err="1" smtClean="0"/>
              <a:t>horon</a:t>
            </a:r>
            <a:r>
              <a:rPr lang="en-US" dirty="0" smtClean="0"/>
              <a:t>, and the Syrian army joined him. Judas encamped in </a:t>
            </a:r>
            <a:r>
              <a:rPr lang="en-US" dirty="0" err="1" smtClean="0"/>
              <a:t>Adasa</a:t>
            </a:r>
            <a:r>
              <a:rPr lang="en-US" dirty="0" smtClean="0"/>
              <a:t> with three thousand men. Then Judas prayed and said, "When the messengers from the king spoke blasphemy, your angel went out and struck down</a:t>
            </a:r>
            <a:endParaRPr lang="en-US" dirty="0"/>
          </a:p>
        </p:txBody>
      </p:sp>
    </p:spTree>
    <p:extLst>
      <p:ext uri="{BB962C8B-B14F-4D97-AF65-F5344CB8AC3E}">
        <p14:creationId xmlns="" xmlns:p14="http://schemas.microsoft.com/office/powerpoint/2010/main" val="2985087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1 </a:t>
            </a:r>
            <a:r>
              <a:rPr lang="en-US" baseline="30000" dirty="0" err="1" smtClean="0"/>
              <a:t>Maccabees</a:t>
            </a:r>
            <a:r>
              <a:rPr lang="en-US" baseline="30000" dirty="0" smtClean="0"/>
              <a:t> 7.37-43</a:t>
            </a:r>
            <a:r>
              <a:rPr lang="en-US" dirty="0" smtClean="0"/>
              <a:t>  one hundred eighty-five thousand of the Assyrians. So also crush this army before us today; let the rest learn that </a:t>
            </a:r>
            <a:r>
              <a:rPr lang="en-US" dirty="0" err="1" smtClean="0"/>
              <a:t>Nicanor</a:t>
            </a:r>
            <a:r>
              <a:rPr lang="en-US" dirty="0" smtClean="0"/>
              <a:t> has spoken wickedly against the sanctuary, and judge him</a:t>
            </a:r>
            <a:endParaRPr lang="en-US" dirty="0"/>
          </a:p>
        </p:txBody>
      </p:sp>
    </p:spTree>
    <p:extLst>
      <p:ext uri="{BB962C8B-B14F-4D97-AF65-F5344CB8AC3E}">
        <p14:creationId xmlns="" xmlns:p14="http://schemas.microsoft.com/office/powerpoint/2010/main" val="2985087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1 </a:t>
            </a:r>
            <a:r>
              <a:rPr lang="en-US" baseline="30000" dirty="0" err="1" smtClean="0"/>
              <a:t>Maccabees</a:t>
            </a:r>
            <a:r>
              <a:rPr lang="en-US" baseline="30000" dirty="0" smtClean="0"/>
              <a:t> 7.37-43</a:t>
            </a:r>
            <a:r>
              <a:rPr lang="en-US" dirty="0" smtClean="0"/>
              <a:t> according to this wickedness.“ So the armies met in battle on the thirteenth day of the month of Adar. The army of </a:t>
            </a:r>
            <a:r>
              <a:rPr lang="en-US" dirty="0" err="1" smtClean="0"/>
              <a:t>Nicanor</a:t>
            </a:r>
            <a:r>
              <a:rPr lang="en-US" dirty="0" smtClean="0"/>
              <a:t> was crushed, and he himself was the first to fall in the battle. </a:t>
            </a:r>
          </a:p>
          <a:p>
            <a:pPr algn="l"/>
            <a:endParaRPr lang="en-US" dirty="0"/>
          </a:p>
        </p:txBody>
      </p:sp>
    </p:spTree>
    <p:extLst>
      <p:ext uri="{BB962C8B-B14F-4D97-AF65-F5344CB8AC3E}">
        <p14:creationId xmlns="" xmlns:p14="http://schemas.microsoft.com/office/powerpoint/2010/main" val="2985087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fontScale="92500"/>
          </a:bodyPr>
          <a:lstStyle/>
          <a:p>
            <a:pPr marL="0" algn="r" rtl="1">
              <a:spcBef>
                <a:spcPts val="0"/>
              </a:spcBef>
              <a:spcAft>
                <a:spcPts val="585"/>
              </a:spcAft>
              <a:buNone/>
            </a:pPr>
            <a:r>
              <a:rPr lang="he-IL" sz="4400" b="1" dirty="0">
                <a:latin typeface="David" panose="020E0502060401010101" pitchFamily="34" charset="-79"/>
                <a:cs typeface="David" panose="020E0502060401010101" pitchFamily="34" charset="-79"/>
              </a:rPr>
              <a:t>אָמַר לָהֶם: "הֵן כָּתוּב, 'בֵּיתִי בֵּית-תְּפִלָּה יִקָּרֵא', אַךְ אַתֶּם הוֹפְכִים אוֹתוֹ לִמְעָרַת פָּרִיצִים."  </a:t>
            </a:r>
            <a:endParaRPr lang="en-US" sz="4100" b="1" dirty="0">
              <a:latin typeface="David" panose="020E0502060401010101" pitchFamily="34" charset="-79"/>
              <a:cs typeface="David" panose="020E0502060401010101" pitchFamily="34" charset="-79"/>
            </a:endParaRPr>
          </a:p>
          <a:p>
            <a:pPr marL="0" indent="0">
              <a:buNone/>
            </a:pPr>
            <a:r>
              <a:rPr lang="en-US" sz="4000" dirty="0"/>
              <a:t>He said to them, "It has been written, 'My house will be called a house of prayer.' </a:t>
            </a:r>
            <a:r>
              <a:rPr lang="en-US" sz="4000" dirty="0">
                <a:solidFill>
                  <a:srgbClr val="FFFF99"/>
                </a:solidFill>
              </a:rPr>
              <a:t>But you are making it into a den of robbers!"</a:t>
            </a:r>
          </a:p>
        </p:txBody>
      </p:sp>
      <p:sp>
        <p:nvSpPr>
          <p:cNvPr id="372738" name="Rectangle 2"/>
          <p:cNvSpPr>
            <a:spLocks noGrp="1" noChangeArrowheads="1"/>
          </p:cNvSpPr>
          <p:nvPr>
            <p:ph type="title"/>
          </p:nvPr>
        </p:nvSpPr>
        <p:spPr>
          <a:xfrm>
            <a:off x="1426570"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21:13</a:t>
            </a:r>
            <a:endParaRPr lang="en-US" altLang="en-US" sz="2000" dirty="0">
              <a:solidFill>
                <a:srgbClr val="FFFF00"/>
              </a:solidFill>
              <a:cs typeface="Vilna" pitchFamily="2" charset="-79"/>
            </a:endParaRPr>
          </a:p>
        </p:txBody>
      </p:sp>
    </p:spTree>
    <p:extLst>
      <p:ext uri="{BB962C8B-B14F-4D97-AF65-F5344CB8AC3E}">
        <p14:creationId xmlns="" xmlns:p14="http://schemas.microsoft.com/office/powerpoint/2010/main" val="636856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31812" y="0"/>
            <a:ext cx="7715250" cy="5143500"/>
          </a:xfrm>
          <a:prstGeom prst="rect">
            <a:avLst/>
          </a:prstGeom>
        </p:spPr>
      </p:pic>
      <p:sp>
        <p:nvSpPr>
          <p:cNvPr id="4" name="TextBox 3"/>
          <p:cNvSpPr txBox="1"/>
          <p:nvPr/>
        </p:nvSpPr>
        <p:spPr>
          <a:xfrm>
            <a:off x="960437" y="133350"/>
            <a:ext cx="5283754" cy="523220"/>
          </a:xfrm>
          <a:prstGeom prst="rect">
            <a:avLst/>
          </a:prstGeom>
          <a:noFill/>
        </p:spPr>
        <p:txBody>
          <a:bodyPr wrap="none" rtlCol="0">
            <a:spAutoFit/>
          </a:bodyPr>
          <a:lstStyle/>
          <a:p>
            <a:r>
              <a:rPr lang="en-US" sz="2800" dirty="0" err="1" smtClean="0"/>
              <a:t>Sukkot</a:t>
            </a:r>
            <a:r>
              <a:rPr lang="en-US" sz="2800" dirty="0" smtClean="0"/>
              <a:t> </a:t>
            </a:r>
            <a:r>
              <a:rPr lang="en-US" sz="2800" dirty="0" err="1" smtClean="0"/>
              <a:t>Havdalah</a:t>
            </a:r>
            <a:r>
              <a:rPr lang="en-US" sz="2800" dirty="0" smtClean="0"/>
              <a:t> Oct. 7, 2017</a:t>
            </a:r>
            <a:endParaRPr lang="en-US" dirty="0"/>
          </a:p>
        </p:txBody>
      </p:sp>
    </p:spTree>
    <p:extLst>
      <p:ext uri="{BB962C8B-B14F-4D97-AF65-F5344CB8AC3E}">
        <p14:creationId xmlns="" xmlns:p14="http://schemas.microsoft.com/office/powerpoint/2010/main" val="2000231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israel-jerusalem-israel-museum-model-of-jerusalem-in-the-late-second-BTDTN7.jpg"/>
          <p:cNvPicPr>
            <a:picLocks noChangeAspect="1"/>
          </p:cNvPicPr>
          <p:nvPr/>
        </p:nvPicPr>
        <p:blipFill>
          <a:blip r:embed="rId3"/>
          <a:stretch>
            <a:fillRect/>
          </a:stretch>
        </p:blipFill>
        <p:spPr>
          <a:xfrm>
            <a:off x="881279" y="0"/>
            <a:ext cx="7016317" cy="5143500"/>
          </a:xfrm>
          <a:prstGeom prst="rect">
            <a:avLst/>
          </a:prstGeom>
        </p:spPr>
      </p:pic>
      <p:sp>
        <p:nvSpPr>
          <p:cNvPr id="4" name="TextBox 3"/>
          <p:cNvSpPr txBox="1"/>
          <p:nvPr/>
        </p:nvSpPr>
        <p:spPr>
          <a:xfrm>
            <a:off x="960437" y="0"/>
            <a:ext cx="4497578" cy="707886"/>
          </a:xfrm>
          <a:prstGeom prst="rect">
            <a:avLst/>
          </a:prstGeom>
          <a:noFill/>
          <a:ln>
            <a:solidFill>
              <a:schemeClr val="accent1"/>
            </a:solidFill>
          </a:ln>
        </p:spPr>
        <p:txBody>
          <a:bodyPr wrap="none" rtlCol="0">
            <a:spAutoFit/>
          </a:bodyPr>
          <a:lstStyle/>
          <a:p>
            <a:r>
              <a:rPr lang="en-US" dirty="0" smtClean="0">
                <a:solidFill>
                  <a:schemeClr val="accent6"/>
                </a:solidFill>
                <a:effectLst>
                  <a:outerShdw blurRad="38100" dist="38100" dir="2700000" algn="tl">
                    <a:srgbClr val="000000">
                      <a:alpha val="43137"/>
                    </a:srgbClr>
                  </a:outerShdw>
                </a:effectLst>
              </a:rPr>
              <a:t>Commercial zone</a:t>
            </a:r>
            <a:endParaRPr lang="en-US" dirty="0">
              <a:solidFill>
                <a:schemeClr val="accent6"/>
              </a:solidFill>
              <a:effectLst>
                <a:outerShdw blurRad="38100" dist="38100" dir="2700000" algn="tl">
                  <a:srgbClr val="000000">
                    <a:alpha val="43137"/>
                  </a:srgbClr>
                </a:outerShdw>
              </a:effectLst>
            </a:endParaRPr>
          </a:p>
        </p:txBody>
      </p:sp>
      <p:cxnSp>
        <p:nvCxnSpPr>
          <p:cNvPr id="6" name="Straight Arrow Connector 5"/>
          <p:cNvCxnSpPr/>
          <p:nvPr/>
        </p:nvCxnSpPr>
        <p:spPr bwMode="auto">
          <a:xfrm>
            <a:off x="3398837" y="590550"/>
            <a:ext cx="1981200" cy="685800"/>
          </a:xfrm>
          <a:prstGeom prst="straightConnector1">
            <a:avLst/>
          </a:prstGeom>
          <a:solidFill>
            <a:schemeClr val="accent1"/>
          </a:solidFill>
          <a:ln w="44450" cap="flat" cmpd="sng" algn="ctr">
            <a:solidFill>
              <a:schemeClr val="accent2"/>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robinson2.gif"/>
          <p:cNvPicPr>
            <a:picLocks noChangeAspect="1"/>
          </p:cNvPicPr>
          <p:nvPr/>
        </p:nvPicPr>
        <p:blipFill>
          <a:blip r:embed="rId3"/>
          <a:stretch>
            <a:fillRect/>
          </a:stretch>
        </p:blipFill>
        <p:spPr>
          <a:xfrm>
            <a:off x="965509" y="0"/>
            <a:ext cx="6847856" cy="5143500"/>
          </a:xfrm>
          <a:prstGeom prst="rect">
            <a:avLst/>
          </a:prstGeom>
        </p:spPr>
      </p:pic>
      <p:sp>
        <p:nvSpPr>
          <p:cNvPr id="4" name="TextBox 3"/>
          <p:cNvSpPr txBox="1"/>
          <p:nvPr/>
        </p:nvSpPr>
        <p:spPr>
          <a:xfrm>
            <a:off x="1646237" y="1200150"/>
            <a:ext cx="1678665" cy="707886"/>
          </a:xfrm>
          <a:prstGeom prst="rect">
            <a:avLst/>
          </a:prstGeom>
          <a:noFill/>
          <a:ln w="38100">
            <a:solidFill>
              <a:schemeClr val="accent2"/>
            </a:solidFill>
          </a:ln>
        </p:spPr>
        <p:txBody>
          <a:bodyPr wrap="none" rtlCol="0">
            <a:spAutoFit/>
          </a:bodyPr>
          <a:lstStyle/>
          <a:p>
            <a:r>
              <a:rPr lang="en-US" dirty="0" smtClean="0">
                <a:effectLst>
                  <a:outerShdw blurRad="38100" dist="38100" dir="2700000" algn="tl">
                    <a:srgbClr val="000000">
                      <a:alpha val="43137"/>
                    </a:srgbClr>
                  </a:outerShdw>
                </a:effectLst>
              </a:rPr>
              <a:t>shops</a:t>
            </a:r>
            <a:endParaRPr lang="en-US" dirty="0">
              <a:effectLst>
                <a:outerShdw blurRad="38100" dist="38100" dir="2700000" algn="tl">
                  <a:srgbClr val="000000">
                    <a:alpha val="43137"/>
                  </a:srgbClr>
                </a:outerShdw>
              </a:effectLst>
            </a:endParaRPr>
          </a:p>
        </p:txBody>
      </p:sp>
      <p:cxnSp>
        <p:nvCxnSpPr>
          <p:cNvPr id="6" name="Straight Arrow Connector 5"/>
          <p:cNvCxnSpPr/>
          <p:nvPr/>
        </p:nvCxnSpPr>
        <p:spPr bwMode="auto">
          <a:xfrm rot="5400000">
            <a:off x="1417637" y="2647950"/>
            <a:ext cx="2057400" cy="228600"/>
          </a:xfrm>
          <a:prstGeom prst="straightConnector1">
            <a:avLst/>
          </a:prstGeom>
          <a:solidFill>
            <a:schemeClr val="accent1"/>
          </a:solidFill>
          <a:ln w="44450" cap="flat" cmpd="sng" algn="ctr">
            <a:solidFill>
              <a:schemeClr val="accent2"/>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Israel.trip2006 108.jpg"/>
          <p:cNvPicPr>
            <a:picLocks noChangeAspect="1"/>
          </p:cNvPicPr>
          <p:nvPr/>
        </p:nvPicPr>
        <p:blipFill>
          <a:blip r:embed="rId3" cstate="print"/>
          <a:stretch>
            <a:fillRect/>
          </a:stretch>
        </p:blipFill>
        <p:spPr>
          <a:xfrm>
            <a:off x="960437" y="0"/>
            <a:ext cx="6858000" cy="5143500"/>
          </a:xfrm>
          <a:prstGeom prst="rect">
            <a:avLst/>
          </a:prstGeom>
        </p:spPr>
      </p:pic>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Israel.trip2006 105.jpg"/>
          <p:cNvPicPr>
            <a:picLocks noChangeAspect="1"/>
          </p:cNvPicPr>
          <p:nvPr/>
        </p:nvPicPr>
        <p:blipFill>
          <a:blip r:embed="rId3" cstate="print"/>
          <a:stretch>
            <a:fillRect/>
          </a:stretch>
        </p:blipFill>
        <p:spPr>
          <a:xfrm>
            <a:off x="960437" y="0"/>
            <a:ext cx="6858000" cy="5143500"/>
          </a:xfrm>
          <a:prstGeom prst="rect">
            <a:avLst/>
          </a:prstGeom>
        </p:spPr>
      </p:pic>
      <p:sp>
        <p:nvSpPr>
          <p:cNvPr id="4" name="TextBox 3"/>
          <p:cNvSpPr txBox="1"/>
          <p:nvPr/>
        </p:nvSpPr>
        <p:spPr>
          <a:xfrm>
            <a:off x="1189037" y="0"/>
            <a:ext cx="6157199" cy="1323439"/>
          </a:xfrm>
          <a:prstGeom prst="rect">
            <a:avLst/>
          </a:prstGeom>
          <a:noFill/>
        </p:spPr>
        <p:txBody>
          <a:bodyPr wrap="none" rtlCol="0">
            <a:spAutoFit/>
          </a:bodyPr>
          <a:lstStyle/>
          <a:p>
            <a:r>
              <a:rPr lang="en-US" dirty="0" err="1" smtClean="0">
                <a:effectLst>
                  <a:outerShdw blurRad="38100" dist="38100" dir="2700000" algn="tl">
                    <a:srgbClr val="000000">
                      <a:alpha val="43137"/>
                    </a:srgbClr>
                  </a:outerShdw>
                </a:effectLst>
              </a:rPr>
              <a:t>Mikveh</a:t>
            </a:r>
            <a:r>
              <a:rPr lang="en-US" dirty="0" smtClean="0">
                <a:effectLst>
                  <a:outerShdw blurRad="38100" dist="38100" dir="2700000" algn="tl">
                    <a:srgbClr val="000000">
                      <a:alpha val="43137"/>
                    </a:srgbClr>
                  </a:outerShdw>
                </a:effectLst>
              </a:rPr>
              <a:t> / </a:t>
            </a:r>
            <a:r>
              <a:rPr lang="en-US" dirty="0" smtClean="0">
                <a:effectLst>
                  <a:outerShdw blurRad="38100" dist="38100" dir="2700000" algn="tl">
                    <a:srgbClr val="000000">
                      <a:alpha val="43137"/>
                    </a:srgbClr>
                  </a:outerShdw>
                </a:effectLst>
              </a:rPr>
              <a:t>Immersion pool</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on this street</a:t>
            </a:r>
            <a:endParaRPr lang="en-US"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Kotel.jpg"/>
          <p:cNvPicPr>
            <a:picLocks noChangeAspect="1"/>
          </p:cNvPicPr>
          <p:nvPr/>
        </p:nvPicPr>
        <p:blipFill>
          <a:blip r:embed="rId3"/>
          <a:stretch>
            <a:fillRect/>
          </a:stretch>
        </p:blipFill>
        <p:spPr>
          <a:xfrm>
            <a:off x="198436" y="0"/>
            <a:ext cx="8270789" cy="4781550"/>
          </a:xfrm>
          <a:prstGeom prst="rect">
            <a:avLst/>
          </a:prstGeom>
        </p:spPr>
      </p:pic>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soreg.jpg"/>
          <p:cNvPicPr>
            <a:picLocks noChangeAspect="1"/>
          </p:cNvPicPr>
          <p:nvPr/>
        </p:nvPicPr>
        <p:blipFill>
          <a:blip r:embed="rId3"/>
          <a:stretch>
            <a:fillRect/>
          </a:stretch>
        </p:blipFill>
        <p:spPr>
          <a:xfrm>
            <a:off x="236094" y="0"/>
            <a:ext cx="8306686" cy="5143500"/>
          </a:xfrm>
          <a:prstGeom prst="rect">
            <a:avLst/>
          </a:prstGeom>
        </p:spPr>
      </p:pic>
      <p:sp>
        <p:nvSpPr>
          <p:cNvPr id="4" name="TextBox 3"/>
          <p:cNvSpPr txBox="1"/>
          <p:nvPr/>
        </p:nvSpPr>
        <p:spPr>
          <a:xfrm rot="1298637">
            <a:off x="2789237" y="2343150"/>
            <a:ext cx="2681889" cy="707886"/>
          </a:xfrm>
          <a:prstGeom prst="rect">
            <a:avLst/>
          </a:prstGeom>
          <a:noFill/>
        </p:spPr>
        <p:txBody>
          <a:bodyPr wrap="none" rtlCol="0">
            <a:spAutoFit/>
          </a:bodyPr>
          <a:lstStyle/>
          <a:p>
            <a:r>
              <a:rPr lang="en-US" dirty="0" err="1" smtClean="0">
                <a:solidFill>
                  <a:schemeClr val="accent2"/>
                </a:solidFill>
              </a:rPr>
              <a:t>Soreg</a:t>
            </a:r>
            <a:r>
              <a:rPr lang="en-US" dirty="0" smtClean="0">
                <a:solidFill>
                  <a:schemeClr val="accent2"/>
                </a:solidFill>
              </a:rPr>
              <a:t> </a:t>
            </a:r>
            <a:r>
              <a:rPr lang="he-IL" b="1" dirty="0" smtClean="0">
                <a:solidFill>
                  <a:schemeClr val="accent2"/>
                </a:solidFill>
                <a:latin typeface="David" pitchFamily="34" charset="-79"/>
                <a:cs typeface="David" pitchFamily="34" charset="-79"/>
              </a:rPr>
              <a:t>סורג</a:t>
            </a:r>
            <a:endParaRPr lang="en-US" b="1" dirty="0">
              <a:solidFill>
                <a:schemeClr val="accent2"/>
              </a:solidFill>
              <a:latin typeface="David" pitchFamily="34" charset="-79"/>
              <a:cs typeface="David" pitchFamily="34" charset="-79"/>
            </a:endParaRPr>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a:bodyPr>
          <a:lstStyle/>
          <a:p>
            <a:pPr algn="l"/>
            <a:r>
              <a:rPr lang="en-US" baseline="30000" dirty="0" err="1" smtClean="0"/>
              <a:t>Malakhi</a:t>
            </a:r>
            <a:r>
              <a:rPr lang="en-US" baseline="30000" dirty="0" smtClean="0"/>
              <a:t> 3.1-3 </a:t>
            </a:r>
            <a:r>
              <a:rPr lang="en-US" dirty="0" smtClean="0"/>
              <a:t>“Look! I am sending my messenger to clear the way before me; and </a:t>
            </a:r>
            <a:r>
              <a:rPr lang="en-US" dirty="0" err="1" smtClean="0"/>
              <a:t>HaAdon</a:t>
            </a:r>
            <a:r>
              <a:rPr lang="en-US" dirty="0" smtClean="0"/>
              <a:t>, whom you seek,</a:t>
            </a:r>
            <a:br>
              <a:rPr lang="en-US" dirty="0" smtClean="0"/>
            </a:br>
            <a:r>
              <a:rPr lang="en-US" dirty="0" smtClean="0"/>
              <a:t>will suddenly come to his temple.</a:t>
            </a:r>
            <a:br>
              <a:rPr lang="en-US" dirty="0" smtClean="0"/>
            </a:br>
            <a:r>
              <a:rPr lang="en-US" dirty="0" smtClean="0"/>
              <a:t>Yes, the messenger of the covenant, in whom you take such delight — look! Here he comes,”</a:t>
            </a:r>
            <a:br>
              <a:rPr lang="en-US" dirty="0" smtClean="0"/>
            </a:br>
            <a:r>
              <a:rPr lang="en-US" dirty="0" smtClean="0"/>
              <a:t>says </a:t>
            </a:r>
            <a:r>
              <a:rPr lang="en-US" cap="small" dirty="0" err="1" smtClean="0"/>
              <a:t>Adonai</a:t>
            </a:r>
            <a:r>
              <a:rPr lang="en-US" dirty="0" err="1" smtClean="0"/>
              <a:t>-Tzva’ot</a:t>
            </a:r>
            <a:r>
              <a:rPr lang="en-US" dirty="0" smtClean="0"/>
              <a:t>.</a:t>
            </a:r>
            <a:endParaRPr lang="en-US" dirty="0"/>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baseline="30000" dirty="0" err="1" smtClean="0"/>
              <a:t>Malakhi</a:t>
            </a:r>
            <a:r>
              <a:rPr lang="en-US" baseline="30000" dirty="0" smtClean="0"/>
              <a:t> 3.1-3 </a:t>
            </a:r>
            <a:r>
              <a:rPr lang="en-US" b="1" baseline="30000" dirty="0" smtClean="0"/>
              <a:t> </a:t>
            </a:r>
            <a:r>
              <a:rPr lang="en-US" dirty="0" smtClean="0"/>
              <a:t>But who can endure the day when he comes?</a:t>
            </a:r>
            <a:br>
              <a:rPr lang="en-US" dirty="0" smtClean="0"/>
            </a:br>
            <a:r>
              <a:rPr lang="en-US" dirty="0" smtClean="0"/>
              <a:t>Who can stand when he appears?</a:t>
            </a:r>
            <a:br>
              <a:rPr lang="en-US" dirty="0" smtClean="0"/>
            </a:br>
            <a:r>
              <a:rPr lang="en-US" dirty="0" smtClean="0"/>
              <a:t>For he will be like a refiner’s fire,</a:t>
            </a:r>
            <a:br>
              <a:rPr lang="en-US" dirty="0" smtClean="0"/>
            </a:br>
            <a:r>
              <a:rPr lang="en-US" dirty="0" smtClean="0"/>
              <a:t>like the soap maker’s lye.</a:t>
            </a:r>
            <a:br>
              <a:rPr lang="en-US" dirty="0" smtClean="0"/>
            </a:br>
            <a:r>
              <a:rPr lang="en-US" b="1" baseline="30000" dirty="0" smtClean="0"/>
              <a:t> </a:t>
            </a:r>
            <a:r>
              <a:rPr lang="en-US" dirty="0" smtClean="0"/>
              <a:t>He will sit, testing and purifying the silver; he will purify the sons of Levi, refining them like gold and </a:t>
            </a:r>
            <a:r>
              <a:rPr lang="en-US" dirty="0" err="1" smtClean="0"/>
              <a:t>silver,so</a:t>
            </a:r>
            <a:r>
              <a:rPr lang="en-US" dirty="0" smtClean="0"/>
              <a:t> that they can bring offerings to </a:t>
            </a:r>
            <a:r>
              <a:rPr lang="en-US" cap="small" dirty="0" err="1" smtClean="0"/>
              <a:t>Adoni</a:t>
            </a:r>
            <a:r>
              <a:rPr lang="en-US" dirty="0" smtClean="0"/>
              <a:t> uprightly.</a:t>
            </a:r>
            <a:endParaRPr lang="en-US" dirty="0"/>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Zekh</a:t>
            </a:r>
            <a:r>
              <a:rPr lang="en-US" baseline="30000" dirty="0" smtClean="0"/>
              <a:t> 14.20-21</a:t>
            </a:r>
            <a:r>
              <a:rPr lang="en-US" dirty="0" smtClean="0"/>
              <a:t> </a:t>
            </a:r>
            <a:r>
              <a:rPr lang="en-US" b="1" baseline="30000" dirty="0" smtClean="0"/>
              <a:t> </a:t>
            </a:r>
            <a:r>
              <a:rPr lang="en-US" dirty="0" smtClean="0"/>
              <a:t>In that day “Holy to </a:t>
            </a:r>
            <a:r>
              <a:rPr lang="en-US" cap="small" dirty="0" err="1" smtClean="0"/>
              <a:t>Adoni</a:t>
            </a:r>
            <a:r>
              <a:rPr lang="en-US" dirty="0" smtClean="0"/>
              <a:t>” will be inscribed on the bells of the horses and the pots in House of </a:t>
            </a:r>
            <a:r>
              <a:rPr lang="en-US" cap="small" dirty="0" err="1" smtClean="0"/>
              <a:t>Adoni</a:t>
            </a:r>
            <a:r>
              <a:rPr lang="en-US" dirty="0" smtClean="0"/>
              <a:t> will be like the sacred bowls in front of the altar. In fact every pot in Jerusalem and in Judah will be Holy to </a:t>
            </a:r>
            <a:r>
              <a:rPr lang="en-US" cap="small" dirty="0" err="1" smtClean="0"/>
              <a:t>Adoni</a:t>
            </a:r>
            <a:r>
              <a:rPr lang="en-US" dirty="0" err="1" smtClean="0"/>
              <a:t>-Tzva’ot</a:t>
            </a:r>
            <a:r>
              <a:rPr lang="en-US" dirty="0" smtClean="0"/>
              <a:t>, </a:t>
            </a:r>
            <a:endParaRPr lang="en-US" dirty="0"/>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Zekh</a:t>
            </a:r>
            <a:r>
              <a:rPr lang="en-US" baseline="30000" dirty="0" smtClean="0"/>
              <a:t> 14.20-21</a:t>
            </a:r>
            <a:r>
              <a:rPr lang="en-US" dirty="0" smtClean="0"/>
              <a:t> </a:t>
            </a:r>
            <a:r>
              <a:rPr lang="en-US" b="1" baseline="30000" dirty="0" smtClean="0"/>
              <a:t> s</a:t>
            </a:r>
            <a:r>
              <a:rPr lang="en-US" dirty="0" smtClean="0"/>
              <a:t>o that everyone who comes to sacrifice will take them, and cook in them. In that day there will no longer be a </a:t>
            </a:r>
            <a:r>
              <a:rPr lang="en-US" dirty="0" smtClean="0">
                <a:solidFill>
                  <a:srgbClr val="FFFF99"/>
                </a:solidFill>
              </a:rPr>
              <a:t>Canaanite</a:t>
            </a:r>
            <a:r>
              <a:rPr lang="en-US" dirty="0" smtClean="0"/>
              <a:t> [</a:t>
            </a:r>
            <a:r>
              <a:rPr lang="en-US" i="1" dirty="0" smtClean="0"/>
              <a:t>merchant,  </a:t>
            </a:r>
          </a:p>
          <a:p>
            <a:pPr algn="l"/>
            <a:r>
              <a:rPr lang="he-IL" b="1" dirty="0" smtClean="0">
                <a:latin typeface="David" pitchFamily="34" charset="-79"/>
                <a:cs typeface="David" pitchFamily="34" charset="-79"/>
              </a:rPr>
              <a:t>וְלֹא-יִהְיֶה </a:t>
            </a:r>
            <a:r>
              <a:rPr lang="he-IL" b="1" dirty="0" smtClean="0">
                <a:solidFill>
                  <a:srgbClr val="FFFF99"/>
                </a:solidFill>
                <a:latin typeface="David" pitchFamily="34" charset="-79"/>
                <a:cs typeface="David" pitchFamily="34" charset="-79"/>
              </a:rPr>
              <a:t>כְנַעֲנִי</a:t>
            </a:r>
            <a:r>
              <a:rPr lang="he-IL" b="1" dirty="0" smtClean="0">
                <a:latin typeface="David" pitchFamily="34" charset="-79"/>
                <a:cs typeface="David" pitchFamily="34" charset="-79"/>
              </a:rPr>
              <a:t> עוֹד </a:t>
            </a:r>
            <a:r>
              <a:rPr lang="en-US" b="1" dirty="0" smtClean="0">
                <a:latin typeface="David" pitchFamily="34" charset="-79"/>
                <a:cs typeface="David" pitchFamily="34" charset="-79"/>
              </a:rPr>
              <a:t> </a:t>
            </a:r>
            <a:r>
              <a:rPr lang="en-US" dirty="0" smtClean="0"/>
              <a:t>Canaanites, especially Phoenicians were merchant traders] in the House of </a:t>
            </a:r>
            <a:r>
              <a:rPr lang="en-US" cap="small" dirty="0" err="1" smtClean="0"/>
              <a:t>Adoni</a:t>
            </a:r>
            <a:r>
              <a:rPr lang="en-US" dirty="0" err="1" smtClean="0"/>
              <a:t>-Tzva’ot</a:t>
            </a:r>
            <a:endParaRPr lang="en-US" dirty="0"/>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rtl="1" eaLnBrk="1" hangingPunct="1"/>
            <a:r>
              <a:rPr lang="he-IL" altLang="en-US" sz="5300" b="1" dirty="0">
                <a:solidFill>
                  <a:srgbClr val="FFFFFF"/>
                </a:solidFill>
                <a:cs typeface="David" panose="020E0502060401010101" pitchFamily="34" charset="-79"/>
              </a:rPr>
              <a:t>מַתִּתְיָהוּ</a:t>
            </a:r>
            <a:r>
              <a:rPr lang="en-US" altLang="en-US" sz="3500" dirty="0">
                <a:solidFill>
                  <a:srgbClr val="FFFFFF"/>
                </a:solidFill>
              </a:rPr>
              <a:t> </a:t>
            </a:r>
            <a:r>
              <a:rPr lang="en-US" altLang="en-US" sz="3500" dirty="0" err="1">
                <a:solidFill>
                  <a:srgbClr val="FFFFFF"/>
                </a:solidFill>
              </a:rPr>
              <a:t>Mattityahu</a:t>
            </a:r>
            <a:r>
              <a:rPr lang="en-US" altLang="en-US" sz="3500" dirty="0">
                <a:solidFill>
                  <a:srgbClr val="FFFFFF"/>
                </a:solidFill>
              </a:rPr>
              <a:t>  </a:t>
            </a:r>
          </a:p>
          <a:p>
            <a:pPr lvl="0" algn="r" eaLnBrk="1" hangingPunct="1"/>
            <a:r>
              <a:rPr lang="en-US" altLang="en-US" sz="3500" dirty="0">
                <a:solidFill>
                  <a:srgbClr val="FFFFFF"/>
                </a:solidFill>
              </a:rPr>
              <a:t>(Matthew) 21:12-13</a:t>
            </a:r>
          </a:p>
        </p:txBody>
      </p:sp>
    </p:spTree>
    <p:extLst>
      <p:ext uri="{BB962C8B-B14F-4D97-AF65-F5344CB8AC3E}">
        <p14:creationId xmlns="" xmlns:p14="http://schemas.microsoft.com/office/powerpoint/2010/main" val="19261309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Why the anger, lesson for us?</a:t>
            </a:r>
          </a:p>
          <a:p>
            <a:pPr marL="515938" indent="-515938" algn="l">
              <a:buFont typeface="+mj-lt"/>
              <a:buAutoNum type="arabicPeriod"/>
            </a:pPr>
            <a:r>
              <a:rPr lang="en-US" dirty="0" smtClean="0"/>
              <a:t>Lack of focus on worship.</a:t>
            </a:r>
          </a:p>
          <a:p>
            <a:pPr marL="515938" indent="-515938" algn="l">
              <a:buFont typeface="+mj-lt"/>
              <a:buAutoNum type="arabicPeriod"/>
            </a:pPr>
            <a:r>
              <a:rPr lang="en-US" dirty="0" smtClean="0"/>
              <a:t>Lack of integrity.</a:t>
            </a:r>
          </a:p>
          <a:p>
            <a:pPr marL="515938" indent="-515938" algn="l">
              <a:buFont typeface="+mj-lt"/>
              <a:buAutoNum type="arabicPeriod"/>
            </a:pPr>
            <a:r>
              <a:rPr lang="en-US" dirty="0" smtClean="0"/>
              <a:t>Exclusion of newcomers/ Gentiles.</a:t>
            </a:r>
            <a:endParaRPr lang="en-US" dirty="0"/>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fontScale="92500"/>
          </a:bodyPr>
          <a:lstStyle/>
          <a:p>
            <a:pPr marL="0" algn="r" rtl="1">
              <a:spcBef>
                <a:spcPts val="0"/>
              </a:spcBef>
              <a:spcAft>
                <a:spcPts val="585"/>
              </a:spcAft>
              <a:buNone/>
            </a:pPr>
            <a:r>
              <a:rPr lang="he-IL" sz="4400" b="1" dirty="0">
                <a:latin typeface="David" panose="020E0502060401010101" pitchFamily="34" charset="-79"/>
                <a:cs typeface="David" panose="020E0502060401010101" pitchFamily="34" charset="-79"/>
              </a:rPr>
              <a:t>אָמַר לָהֶם: "הֵן כָּתוּב, 'בֵּיתִי בֵּית-תְּפִלָּה יִקָּרֵא', אַךְ אַתֶּם הוֹפְכִים אוֹתוֹ לִמְעָרַת פָּרִיצִים."  </a:t>
            </a:r>
            <a:endParaRPr lang="en-US" sz="4100" b="1" dirty="0">
              <a:latin typeface="David" panose="020E0502060401010101" pitchFamily="34" charset="-79"/>
              <a:cs typeface="David" panose="020E0502060401010101" pitchFamily="34" charset="-79"/>
            </a:endParaRPr>
          </a:p>
          <a:p>
            <a:pPr marL="0" indent="0">
              <a:buNone/>
            </a:pPr>
            <a:r>
              <a:rPr lang="en-US" sz="4000" dirty="0"/>
              <a:t>He said to them, "It has been written, 'My house will be called a house of prayer.' But you are making it into a den of robbers!"</a:t>
            </a:r>
          </a:p>
        </p:txBody>
      </p:sp>
      <p:sp>
        <p:nvSpPr>
          <p:cNvPr id="372738" name="Rectangle 2"/>
          <p:cNvSpPr>
            <a:spLocks noGrp="1" noChangeArrowheads="1"/>
          </p:cNvSpPr>
          <p:nvPr>
            <p:ph type="title"/>
          </p:nvPr>
        </p:nvSpPr>
        <p:spPr>
          <a:xfrm>
            <a:off x="1426570"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21:13</a:t>
            </a:r>
            <a:endParaRPr lang="en-US" altLang="en-US" sz="2000" dirty="0">
              <a:solidFill>
                <a:srgbClr val="FFFF00"/>
              </a:solidFill>
              <a:cs typeface="Vilna" pitchFamily="2" charset="-79"/>
            </a:endParaRPr>
          </a:p>
        </p:txBody>
      </p:sp>
    </p:spTree>
    <p:extLst>
      <p:ext uri="{BB962C8B-B14F-4D97-AF65-F5344CB8AC3E}">
        <p14:creationId xmlns="" xmlns:p14="http://schemas.microsoft.com/office/powerpoint/2010/main" val="6368566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 name="Picture 2" descr="gospel matt.jpg"/>
          <p:cNvPicPr>
            <a:picLocks noChangeAspect="1"/>
          </p:cNvPicPr>
          <p:nvPr/>
        </p:nvPicPr>
        <p:blipFill>
          <a:blip r:embed="rId3"/>
          <a:stretch>
            <a:fillRect/>
          </a:stretch>
        </p:blipFill>
        <p:spPr>
          <a:xfrm>
            <a:off x="579437" y="0"/>
            <a:ext cx="3510922" cy="5143500"/>
          </a:xfrm>
          <a:prstGeom prst="rect">
            <a:avLst/>
          </a:prstGeom>
        </p:spPr>
      </p:pic>
      <p:sp>
        <p:nvSpPr>
          <p:cNvPr id="4" name="TextBox 3"/>
          <p:cNvSpPr txBox="1"/>
          <p:nvPr/>
        </p:nvSpPr>
        <p:spPr>
          <a:xfrm>
            <a:off x="4084637" y="0"/>
            <a:ext cx="4768998" cy="5016758"/>
          </a:xfrm>
          <a:prstGeom prst="rect">
            <a:avLst/>
          </a:prstGeom>
          <a:noFill/>
        </p:spPr>
        <p:txBody>
          <a:bodyPr wrap="none" rtlCol="0">
            <a:spAutoFit/>
          </a:bodyPr>
          <a:lstStyle/>
          <a:p>
            <a:pPr algn="l"/>
            <a:r>
              <a:rPr lang="en-US" i="1" dirty="0" smtClean="0"/>
              <a:t>The </a:t>
            </a:r>
            <a:r>
              <a:rPr lang="en-US" i="1" dirty="0" smtClean="0"/>
              <a:t>Gospel </a:t>
            </a:r>
          </a:p>
          <a:p>
            <a:pPr algn="l"/>
            <a:r>
              <a:rPr lang="en-US" i="1" dirty="0" smtClean="0"/>
              <a:t>According to </a:t>
            </a:r>
          </a:p>
          <a:p>
            <a:pPr algn="l"/>
            <a:r>
              <a:rPr lang="en-US" i="1" dirty="0" smtClean="0"/>
              <a:t>St. </a:t>
            </a:r>
            <a:r>
              <a:rPr lang="en-US" i="1" dirty="0" smtClean="0"/>
              <a:t>Matthew</a:t>
            </a:r>
            <a:r>
              <a:rPr lang="en-US" dirty="0" smtClean="0"/>
              <a:t> </a:t>
            </a:r>
            <a:endParaRPr lang="en-US" dirty="0" smtClean="0"/>
          </a:p>
          <a:p>
            <a:pPr algn="l"/>
            <a:r>
              <a:rPr lang="en-US" dirty="0" smtClean="0"/>
              <a:t>(1964), which was </a:t>
            </a:r>
          </a:p>
          <a:p>
            <a:pPr algn="l"/>
            <a:r>
              <a:rPr lang="en-US" dirty="0" smtClean="0"/>
              <a:t>filmed mostly in </a:t>
            </a:r>
          </a:p>
          <a:p>
            <a:pPr algn="l"/>
            <a:r>
              <a:rPr lang="en-US" dirty="0" smtClean="0"/>
              <a:t>the poor, desolate </a:t>
            </a:r>
          </a:p>
          <a:p>
            <a:pPr algn="l"/>
            <a:r>
              <a:rPr lang="en-US" dirty="0" smtClean="0"/>
              <a:t>Italian district of </a:t>
            </a:r>
          </a:p>
          <a:p>
            <a:pPr algn="l"/>
            <a:r>
              <a:rPr lang="en-US" dirty="0" smtClean="0"/>
              <a:t>Basilicata</a:t>
            </a:r>
            <a:endParaRPr lang="en-US" dirty="0"/>
          </a:p>
        </p:txBody>
      </p:sp>
    </p:spTree>
    <p:extLst>
      <p:ext uri="{BB962C8B-B14F-4D97-AF65-F5344CB8AC3E}">
        <p14:creationId xmlns="" xmlns:p14="http://schemas.microsoft.com/office/powerpoint/2010/main" val="2067220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algn="r" rtl="1">
              <a:spcBef>
                <a:spcPts val="0"/>
              </a:spcBef>
              <a:spcAft>
                <a:spcPts val="585"/>
              </a:spcAft>
            </a:pPr>
            <a:r>
              <a:rPr lang="he-IL" sz="4300" b="1" dirty="0">
                <a:latin typeface="David" panose="020E0502060401010101" pitchFamily="34" charset="-79"/>
                <a:cs typeface="David" panose="020E0502060401010101" pitchFamily="34" charset="-79"/>
              </a:rPr>
              <a:t>יֵשׁוּעַ נִכְנַס לְבֵית הַמִּקְדָּשׁ וְגֵרֵשׁ אֶת כָּל הַמּוֹכְרִים וְהַקּוֹנִים </a:t>
            </a:r>
            <a:r>
              <a:rPr lang="he-IL" sz="4300" b="1" dirty="0" smtClean="0">
                <a:latin typeface="David" panose="020E0502060401010101" pitchFamily="34" charset="-79"/>
                <a:cs typeface="David" panose="020E0502060401010101" pitchFamily="34" charset="-79"/>
              </a:rPr>
              <a:t>בְּבֵית הַמִּקְדָּשׁ </a:t>
            </a:r>
            <a:endParaRPr lang="en-US" sz="4300" b="1" dirty="0">
              <a:latin typeface="David" panose="020E0502060401010101" pitchFamily="34" charset="-79"/>
              <a:cs typeface="David" panose="020E0502060401010101" pitchFamily="34" charset="-79"/>
            </a:endParaRPr>
          </a:p>
          <a:p>
            <a:pPr marL="0" indent="0"/>
            <a:endParaRPr lang="en-US" sz="1000" dirty="0"/>
          </a:p>
          <a:p>
            <a:pPr marL="0" indent="0"/>
            <a:r>
              <a:rPr lang="en-US" sz="3600" dirty="0"/>
              <a:t>Yeshua entered the Temple grounds and drove out those who were doing business there, both the merchants and their customers. </a:t>
            </a:r>
          </a:p>
        </p:txBody>
      </p:sp>
      <p:sp>
        <p:nvSpPr>
          <p:cNvPr id="372738" name="Rectangle 2"/>
          <p:cNvSpPr>
            <a:spLocks noGrp="1" noChangeArrowheads="1"/>
          </p:cNvSpPr>
          <p:nvPr>
            <p:ph type="title"/>
          </p:nvPr>
        </p:nvSpPr>
        <p:spPr>
          <a:xfrm>
            <a:off x="1426571"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21:12</a:t>
            </a:r>
            <a:endParaRPr lang="en-US" altLang="en-US" sz="2000" dirty="0">
              <a:solidFill>
                <a:srgbClr val="FFFF00"/>
              </a:solidFill>
              <a:cs typeface="Vilna" pitchFamily="2" charset="-79"/>
            </a:endParaRPr>
          </a:p>
        </p:txBody>
      </p:sp>
    </p:spTree>
    <p:extLst>
      <p:ext uri="{BB962C8B-B14F-4D97-AF65-F5344CB8AC3E}">
        <p14:creationId xmlns="" xmlns:p14="http://schemas.microsoft.com/office/powerpoint/2010/main" val="4051515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a:bodyPr>
          <a:lstStyle/>
          <a:p>
            <a:pPr marL="0" algn="r" rtl="1">
              <a:spcBef>
                <a:spcPts val="0"/>
              </a:spcBef>
              <a:spcAft>
                <a:spcPts val="585"/>
              </a:spcAft>
            </a:pPr>
            <a:r>
              <a:rPr lang="he-IL" sz="4400" b="1" dirty="0" smtClean="0">
                <a:latin typeface="David" panose="020E0502060401010101" pitchFamily="34" charset="-79"/>
                <a:cs typeface="David" panose="020E0502060401010101" pitchFamily="34" charset="-79"/>
              </a:rPr>
              <a:t>וְהָפַךְ </a:t>
            </a:r>
            <a:r>
              <a:rPr lang="he-IL" sz="4400" b="1" dirty="0">
                <a:latin typeface="David" panose="020E0502060401010101" pitchFamily="34" charset="-79"/>
                <a:cs typeface="David" panose="020E0502060401010101" pitchFamily="34" charset="-79"/>
              </a:rPr>
              <a:t>אֶת שֻׁלְחֲנוֹת הַחַלְּפָנִים וְאֶת כִּסְאוֹת מוֹכְרֵי הַיּוֹנִים.  </a:t>
            </a:r>
            <a:endParaRPr lang="en-US" sz="4100" b="1" dirty="0">
              <a:latin typeface="David" panose="020E0502060401010101" pitchFamily="34" charset="-79"/>
              <a:cs typeface="David" panose="020E0502060401010101" pitchFamily="34" charset="-79"/>
            </a:endParaRPr>
          </a:p>
          <a:p>
            <a:pPr marL="0" indent="0"/>
            <a:endParaRPr lang="en-US" sz="1000" dirty="0"/>
          </a:p>
          <a:p>
            <a:pPr marL="0" indent="0"/>
            <a:r>
              <a:rPr lang="en-US" sz="4000" dirty="0" smtClean="0"/>
              <a:t>He </a:t>
            </a:r>
            <a:r>
              <a:rPr lang="en-US" sz="4000" dirty="0"/>
              <a:t>upset the desks of the money-changers and knocked over the benches of those who were selling </a:t>
            </a:r>
            <a:r>
              <a:rPr lang="en-US" sz="4000" dirty="0" smtClean="0">
                <a:solidFill>
                  <a:srgbClr val="FFFF99"/>
                </a:solidFill>
              </a:rPr>
              <a:t>pigeons </a:t>
            </a:r>
            <a:r>
              <a:rPr lang="en-US" sz="4000" dirty="0" smtClean="0"/>
              <a:t>[doves].</a:t>
            </a:r>
            <a:endParaRPr lang="en-US" sz="4000" dirty="0"/>
          </a:p>
        </p:txBody>
      </p:sp>
      <p:sp>
        <p:nvSpPr>
          <p:cNvPr id="372738" name="Rectangle 2"/>
          <p:cNvSpPr>
            <a:spLocks noGrp="1" noChangeArrowheads="1"/>
          </p:cNvSpPr>
          <p:nvPr>
            <p:ph type="title"/>
          </p:nvPr>
        </p:nvSpPr>
        <p:spPr>
          <a:xfrm>
            <a:off x="1426571"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21:12</a:t>
            </a:r>
            <a:endParaRPr lang="en-US" altLang="en-US" sz="2000" dirty="0">
              <a:solidFill>
                <a:srgbClr val="FFFF00"/>
              </a:solidFill>
              <a:cs typeface="Vilna" pitchFamily="2" charset="-79"/>
            </a:endParaRPr>
          </a:p>
        </p:txBody>
      </p:sp>
    </p:spTree>
    <p:extLst>
      <p:ext uri="{BB962C8B-B14F-4D97-AF65-F5344CB8AC3E}">
        <p14:creationId xmlns="" xmlns:p14="http://schemas.microsoft.com/office/powerpoint/2010/main" val="4051515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0"/>
            <a:ext cx="7900988" cy="4629150"/>
          </a:xfrm>
        </p:spPr>
        <p:txBody>
          <a:bodyPr>
            <a:normAutofit fontScale="92500"/>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אָמַר לָהֶם: "הֵן כָּתוּב, 'בֵּיתִי בֵּית-תְּפִלָּה יִקָּרֵא', אַךְ אַתֶּם הוֹפְכִים אוֹתוֹ לִמְעָרַת פָּרִיצִים."  </a:t>
            </a:r>
            <a:endParaRPr lang="en-US" sz="4100" b="1" dirty="0">
              <a:latin typeface="David" panose="020E0502060401010101" pitchFamily="34" charset="-79"/>
              <a:cs typeface="David" panose="020E0502060401010101" pitchFamily="34" charset="-79"/>
            </a:endParaRPr>
          </a:p>
          <a:p>
            <a:pPr marL="0" indent="0"/>
            <a:r>
              <a:rPr lang="en-US" sz="4000" dirty="0"/>
              <a:t>He said to them, "It has been written, 'My house will be called a house of prayer.' But you are making it into a den of robbers!"</a:t>
            </a:r>
          </a:p>
        </p:txBody>
      </p:sp>
      <p:sp>
        <p:nvSpPr>
          <p:cNvPr id="372738" name="Rectangle 2"/>
          <p:cNvSpPr>
            <a:spLocks noGrp="1" noChangeArrowheads="1"/>
          </p:cNvSpPr>
          <p:nvPr>
            <p:ph type="title"/>
          </p:nvPr>
        </p:nvSpPr>
        <p:spPr>
          <a:xfrm>
            <a:off x="1426570" y="57151"/>
            <a:ext cx="5925741" cy="422672"/>
          </a:xfrm>
        </p:spPr>
        <p:txBody>
          <a:bodyPr/>
          <a:lstStyle/>
          <a:p>
            <a:pPr eaLnBrk="1" hangingPunct="1"/>
            <a:r>
              <a:rPr lang="en-US" altLang="en-US" sz="2000" dirty="0" err="1">
                <a:solidFill>
                  <a:srgbClr val="FFFF00"/>
                </a:solidFill>
              </a:rPr>
              <a:t>Mattityahu</a:t>
            </a:r>
            <a:r>
              <a:rPr lang="en-US" altLang="en-US" sz="2000" dirty="0">
                <a:solidFill>
                  <a:srgbClr val="FFFF00"/>
                </a:solidFill>
              </a:rPr>
              <a:t> (Matthew) 21:13</a:t>
            </a:r>
            <a:endParaRPr lang="en-US" altLang="en-US" sz="2000" dirty="0">
              <a:solidFill>
                <a:srgbClr val="FFFF00"/>
              </a:solidFill>
              <a:cs typeface="Vilna" pitchFamily="2" charset="-79"/>
            </a:endParaRPr>
          </a:p>
        </p:txBody>
      </p:sp>
    </p:spTree>
    <p:extLst>
      <p:ext uri="{BB962C8B-B14F-4D97-AF65-F5344CB8AC3E}">
        <p14:creationId xmlns="" xmlns:p14="http://schemas.microsoft.com/office/powerpoint/2010/main" val="636856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54662</TotalTime>
  <Words>2179</Words>
  <Application>Microsoft Office PowerPoint</Application>
  <PresentationFormat>Custom</PresentationFormat>
  <Paragraphs>323</Paragraphs>
  <Slides>52</Slides>
  <Notes>52</Notes>
  <HiddenSlides>0</HiddenSlides>
  <MMClips>0</MMClips>
  <ScaleCrop>false</ScaleCrop>
  <HeadingPairs>
    <vt:vector size="4" baseType="variant">
      <vt:variant>
        <vt:lpstr>Theme</vt:lpstr>
      </vt:variant>
      <vt:variant>
        <vt:i4>4</vt:i4>
      </vt:variant>
      <vt:variant>
        <vt:lpstr>Slide Titles</vt:lpstr>
      </vt:variant>
      <vt:variant>
        <vt:i4>52</vt:i4>
      </vt:variant>
    </vt:vector>
  </HeadingPairs>
  <TitlesOfParts>
    <vt:vector size="56" baseType="lpstr">
      <vt:lpstr>1_Default Design</vt:lpstr>
      <vt:lpstr>136_Default Design</vt:lpstr>
      <vt:lpstr>128_Default Design</vt:lpstr>
      <vt:lpstr>129_Default Design</vt:lpstr>
      <vt:lpstr>Slide 1</vt:lpstr>
      <vt:lpstr>Slide 2</vt:lpstr>
      <vt:lpstr>Slide 3</vt:lpstr>
      <vt:lpstr>Slide 4</vt:lpstr>
      <vt:lpstr>Slide 5</vt:lpstr>
      <vt:lpstr>Slide 6</vt:lpstr>
      <vt:lpstr>Mattityahu (Matthew) 21:12</vt:lpstr>
      <vt:lpstr>Mattityahu (Matthew) 21:12</vt:lpstr>
      <vt:lpstr>Mattityahu (Matthew) 21:13</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Mattityahu (Matthew) 21:13</vt:lpstr>
      <vt:lpstr>Slide 24</vt:lpstr>
      <vt:lpstr>Slide 25</vt:lpstr>
      <vt:lpstr>Slide 26</vt:lpstr>
      <vt:lpstr>Slide 27</vt:lpstr>
      <vt:lpstr>Slide 28</vt:lpstr>
      <vt:lpstr>Slide 29</vt:lpstr>
      <vt:lpstr>Slide 30</vt:lpstr>
      <vt:lpstr>Mattityahu (Matthew) 21:13</vt:lpstr>
      <vt:lpstr>Slide 32</vt:lpstr>
      <vt:lpstr>Slide 33</vt:lpstr>
      <vt:lpstr>Slide 34</vt:lpstr>
      <vt:lpstr>Slide 35</vt:lpstr>
      <vt:lpstr>Slide 36</vt:lpstr>
      <vt:lpstr>Slide 37</vt:lpstr>
      <vt:lpstr>Slide 38</vt:lpstr>
      <vt:lpstr>Mattityahu (Matthew) 21:13</vt:lpstr>
      <vt:lpstr>Slide 40</vt:lpstr>
      <vt:lpstr>Slide 41</vt:lpstr>
      <vt:lpstr>Slide 42</vt:lpstr>
      <vt:lpstr>Slide 43</vt:lpstr>
      <vt:lpstr>Slide 44</vt:lpstr>
      <vt:lpstr>Slide 45</vt:lpstr>
      <vt:lpstr>Slide 46</vt:lpstr>
      <vt:lpstr>Slide 47</vt:lpstr>
      <vt:lpstr>Slide 48</vt:lpstr>
      <vt:lpstr>Slide 49</vt:lpstr>
      <vt:lpstr>Slide 50</vt:lpstr>
      <vt:lpstr>Mattityahu (Matthew) 21:13</vt:lpstr>
      <vt:lpstr>Slide 52</vt:lpstr>
    </vt:vector>
  </TitlesOfParts>
  <Company>Or HaOlam Messianic Congregation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1380</cp:revision>
  <dcterms:created xsi:type="dcterms:W3CDTF">2006-04-21T19:34:43Z</dcterms:created>
  <dcterms:modified xsi:type="dcterms:W3CDTF">2017-10-21T13:15:16Z</dcterms:modified>
</cp:coreProperties>
</file>