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Lst>
  <p:notesMasterIdLst>
    <p:notesMasterId r:id="rId101"/>
  </p:notesMasterIdLst>
  <p:handoutMasterIdLst>
    <p:handoutMasterId r:id="rId102"/>
  </p:handoutMasterIdLst>
  <p:sldIdLst>
    <p:sldId id="2045" r:id="rId5"/>
    <p:sldId id="2357" r:id="rId6"/>
    <p:sldId id="2358" r:id="rId7"/>
    <p:sldId id="2796" r:id="rId8"/>
    <p:sldId id="2810" r:id="rId9"/>
    <p:sldId id="2829" r:id="rId10"/>
    <p:sldId id="2758" r:id="rId11"/>
    <p:sldId id="2789" r:id="rId12"/>
    <p:sldId id="2843" r:id="rId13"/>
    <p:sldId id="2873" r:id="rId14"/>
    <p:sldId id="2795" r:id="rId15"/>
    <p:sldId id="2871" r:id="rId16"/>
    <p:sldId id="2872" r:id="rId17"/>
    <p:sldId id="2945" r:id="rId18"/>
    <p:sldId id="2865" r:id="rId19"/>
    <p:sldId id="2866" r:id="rId20"/>
    <p:sldId id="2867" r:id="rId21"/>
    <p:sldId id="2868" r:id="rId22"/>
    <p:sldId id="2870" r:id="rId23"/>
    <p:sldId id="2869" r:id="rId24"/>
    <p:sldId id="2849" r:id="rId25"/>
    <p:sldId id="2850" r:id="rId26"/>
    <p:sldId id="2851" r:id="rId27"/>
    <p:sldId id="2853" r:id="rId28"/>
    <p:sldId id="2852" r:id="rId29"/>
    <p:sldId id="2880" r:id="rId30"/>
    <p:sldId id="2881" r:id="rId31"/>
    <p:sldId id="2882" r:id="rId32"/>
    <p:sldId id="2885" r:id="rId33"/>
    <p:sldId id="2883" r:id="rId34"/>
    <p:sldId id="2886" r:id="rId35"/>
    <p:sldId id="2884" r:id="rId36"/>
    <p:sldId id="2844" r:id="rId37"/>
    <p:sldId id="2845" r:id="rId38"/>
    <p:sldId id="2846" r:id="rId39"/>
    <p:sldId id="2892" r:id="rId40"/>
    <p:sldId id="2888" r:id="rId41"/>
    <p:sldId id="2893" r:id="rId42"/>
    <p:sldId id="2889" r:id="rId43"/>
    <p:sldId id="2894" r:id="rId44"/>
    <p:sldId id="2895" r:id="rId45"/>
    <p:sldId id="2896" r:id="rId46"/>
    <p:sldId id="2898" r:id="rId47"/>
    <p:sldId id="2899" r:id="rId48"/>
    <p:sldId id="2897" r:id="rId49"/>
    <p:sldId id="2946" r:id="rId50"/>
    <p:sldId id="2901" r:id="rId51"/>
    <p:sldId id="2847" r:id="rId52"/>
    <p:sldId id="2854" r:id="rId53"/>
    <p:sldId id="2848" r:id="rId54"/>
    <p:sldId id="2902" r:id="rId55"/>
    <p:sldId id="2900" r:id="rId56"/>
    <p:sldId id="2836" r:id="rId57"/>
    <p:sldId id="2837" r:id="rId58"/>
    <p:sldId id="2924" r:id="rId59"/>
    <p:sldId id="2923" r:id="rId60"/>
    <p:sldId id="2925" r:id="rId61"/>
    <p:sldId id="2922" r:id="rId62"/>
    <p:sldId id="2934" r:id="rId63"/>
    <p:sldId id="2935" r:id="rId64"/>
    <p:sldId id="2936" r:id="rId65"/>
    <p:sldId id="2937" r:id="rId66"/>
    <p:sldId id="2938" r:id="rId67"/>
    <p:sldId id="2939" r:id="rId68"/>
    <p:sldId id="2940" r:id="rId69"/>
    <p:sldId id="2941" r:id="rId70"/>
    <p:sldId id="2942" r:id="rId71"/>
    <p:sldId id="2947" r:id="rId72"/>
    <p:sldId id="2830" r:id="rId73"/>
    <p:sldId id="2929" r:id="rId74"/>
    <p:sldId id="2948" r:id="rId75"/>
    <p:sldId id="2930" r:id="rId76"/>
    <p:sldId id="2932" r:id="rId77"/>
    <p:sldId id="2931" r:id="rId78"/>
    <p:sldId id="2903" r:id="rId79"/>
    <p:sldId id="2904" r:id="rId80"/>
    <p:sldId id="2905" r:id="rId81"/>
    <p:sldId id="2906" r:id="rId82"/>
    <p:sldId id="2907" r:id="rId83"/>
    <p:sldId id="2908" r:id="rId84"/>
    <p:sldId id="2909" r:id="rId85"/>
    <p:sldId id="2910" r:id="rId86"/>
    <p:sldId id="2911" r:id="rId87"/>
    <p:sldId id="2912" r:id="rId88"/>
    <p:sldId id="2913" r:id="rId89"/>
    <p:sldId id="2914" r:id="rId90"/>
    <p:sldId id="2915" r:id="rId91"/>
    <p:sldId id="2916" r:id="rId92"/>
    <p:sldId id="2917" r:id="rId93"/>
    <p:sldId id="2918" r:id="rId94"/>
    <p:sldId id="2919" r:id="rId95"/>
    <p:sldId id="2920" r:id="rId96"/>
    <p:sldId id="2943" r:id="rId97"/>
    <p:sldId id="2876" r:id="rId98"/>
    <p:sldId id="2921" r:id="rId99"/>
    <p:sldId id="2862" r:id="rId100"/>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5292" autoAdjust="0"/>
  </p:normalViewPr>
  <p:slideViewPr>
    <p:cSldViewPr>
      <p:cViewPr varScale="1">
        <p:scale>
          <a:sx n="111" d="100"/>
          <a:sy n="111" d="100"/>
        </p:scale>
        <p:origin x="80" y="220"/>
      </p:cViewPr>
      <p:guideLst>
        <p:guide orient="horz" pos="1620"/>
        <p:guide pos="2765"/>
      </p:guideLst>
    </p:cSldViewPr>
  </p:slideViewPr>
  <p:outlineViewPr>
    <p:cViewPr>
      <p:scale>
        <a:sx n="33" d="100"/>
        <a:sy n="33" d="100"/>
      </p:scale>
      <p:origin x="0" y="0"/>
    </p:cViewPr>
  </p:outlineViewPr>
  <p:notesTextViewPr>
    <p:cViewPr>
      <p:scale>
        <a:sx n="133" d="100"/>
        <a:sy n="133" d="100"/>
      </p:scale>
      <p:origin x="0" y="0"/>
    </p:cViewPr>
  </p:notesTextViewPr>
  <p:sorterViewPr>
    <p:cViewPr>
      <p:scale>
        <a:sx n="110" d="100"/>
        <a:sy n="110" d="100"/>
      </p:scale>
      <p:origin x="0" y="-8544"/>
    </p:cViewPr>
  </p:sorterViewPr>
  <p:notesViewPr>
    <p:cSldViewPr>
      <p:cViewPr varScale="1">
        <p:scale>
          <a:sx n="81" d="100"/>
          <a:sy n="81" d="100"/>
        </p:scale>
        <p:origin x="1980"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22.11-14 Prep for Unexpected Leadership Hanukkah 2017.Dec.16.,2017.pptx</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23, 2017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22.11-14 Prep for Unexpected Leadership Hanukkah 2017.Dec.16.,2017.pptx</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23, 2017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mohs.org/recipient-detail/3284/fox-wesley-l.ph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en.wikipedia.org/wiki/Knesset"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en.wikipedia.org/wiki/Biblical_apocrypha"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myjewishlearning.com/article/mishnah/"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 photograph of chromosomes.  </a:t>
            </a:r>
          </a:p>
          <a:p>
            <a:r>
              <a:rPr lang="en-US" altLang="en-US" dirty="0"/>
              <a:t>Only males have the shorter Y chromosome.  If you are a father of daughters, then you only have contributed X chromosomes to your offspring.</a:t>
            </a:r>
          </a:p>
          <a:p>
            <a:r>
              <a:rPr lang="en-US" altLang="en-US" dirty="0"/>
              <a:t>All the pair separate for conception, and each parent contributes one. </a:t>
            </a:r>
          </a:p>
          <a:p>
            <a:endParaRPr lang="en-US" altLang="en-US" dirty="0"/>
          </a:p>
          <a:p>
            <a:r>
              <a:rPr lang="en-US" altLang="en-US" dirty="0"/>
              <a:t>XY vs XX difference effects many chromosomes.  </a:t>
            </a:r>
          </a:p>
        </p:txBody>
      </p:sp>
    </p:spTree>
    <p:extLst>
      <p:ext uri="{BB962C8B-B14F-4D97-AF65-F5344CB8AC3E}">
        <p14:creationId xmlns:p14="http://schemas.microsoft.com/office/powerpoint/2010/main" val="172101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1206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http://www.israeltoday.co.il/NewsItem/tabid/178/nid/32827/Default.aspx</a:t>
            </a:r>
          </a:p>
        </p:txBody>
      </p:sp>
    </p:spTree>
    <p:extLst>
      <p:ext uri="{BB962C8B-B14F-4D97-AF65-F5344CB8AC3E}">
        <p14:creationId xmlns:p14="http://schemas.microsoft.com/office/powerpoint/2010/main" val="3435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http://www.israeltoday.co.il/NewsItem/tabid/178/nid/32827/Default.aspx</a:t>
            </a:r>
          </a:p>
          <a:p>
            <a:endParaRPr lang="en-US" altLang="en-US" sz="1050" dirty="0"/>
          </a:p>
          <a:p>
            <a:r>
              <a:rPr lang="en-US" altLang="en-US" dirty="0"/>
              <a:t>Am I deriding people with gender uncertainty?  No, No, No.  I just am saying that there IS gender.  It’s not fluid.  There is healing for gender dysphoria, although it’s illegal to say this in California.</a:t>
            </a:r>
          </a:p>
        </p:txBody>
      </p:sp>
    </p:spTree>
    <p:extLst>
      <p:ext uri="{BB962C8B-B14F-4D97-AF65-F5344CB8AC3E}">
        <p14:creationId xmlns:p14="http://schemas.microsoft.com/office/powerpoint/2010/main" val="2526793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dirty="0"/>
          </a:p>
        </p:txBody>
      </p:sp>
    </p:spTree>
    <p:extLst>
      <p:ext uri="{BB962C8B-B14F-4D97-AF65-F5344CB8AC3E}">
        <p14:creationId xmlns:p14="http://schemas.microsoft.com/office/powerpoint/2010/main" val="1192860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Story of fellow jail inmate, forgot promise to Joseph.</a:t>
            </a:r>
          </a:p>
        </p:txBody>
      </p:sp>
    </p:spTree>
    <p:extLst>
      <p:ext uri="{BB962C8B-B14F-4D97-AF65-F5344CB8AC3E}">
        <p14:creationId xmlns:p14="http://schemas.microsoft.com/office/powerpoint/2010/main" val="244957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8492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6168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72660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5336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53949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Mtt. 22.11-14 Prep for Unexpected Leadership Hanukkah 2017.Dec.16.,2017.pptx</a:t>
            </a:r>
          </a:p>
        </p:txBody>
      </p:sp>
      <p:sp>
        <p:nvSpPr>
          <p:cNvPr id="5" name="Date Placeholder 4"/>
          <p:cNvSpPr>
            <a:spLocks noGrp="1"/>
          </p:cNvSpPr>
          <p:nvPr>
            <p:ph type="dt" idx="11"/>
          </p:nvPr>
        </p:nvSpPr>
        <p:spPr/>
        <p:txBody>
          <a:bodyPr/>
          <a:lstStyle/>
          <a:p>
            <a:r>
              <a:rPr lang="en-US" altLang="en-US"/>
              <a:t>Dec. 23, 2017 5778</a:t>
            </a: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688489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528979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21845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660314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343400"/>
            <a:ext cx="6156324" cy="4341813"/>
          </a:xfrm>
        </p:spPr>
        <p:txBody>
          <a:bodyPr/>
          <a:lstStyle/>
          <a:p>
            <a:r>
              <a:rPr lang="en-US" dirty="0"/>
              <a:t>He interpreted more than asked.  Saw need and considered it.  </a:t>
            </a:r>
          </a:p>
          <a:p>
            <a:r>
              <a:rPr lang="en-US" dirty="0"/>
              <a:t>Is our mode to look for needs that we can fill?  Not do everything, but everything we can.</a:t>
            </a:r>
          </a:p>
          <a:p>
            <a:r>
              <a:rPr lang="en-US" dirty="0"/>
              <a:t>Above and beyond the call of duty.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080613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http://www.cmohs.org/recipient-detail/3284/fox-wesley-l.php</a:t>
            </a:r>
          </a:p>
        </p:txBody>
      </p:sp>
    </p:spTree>
    <p:extLst>
      <p:ext uri="{BB962C8B-B14F-4D97-AF65-F5344CB8AC3E}">
        <p14:creationId xmlns:p14="http://schemas.microsoft.com/office/powerpoint/2010/main" val="456003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http://www.cmohs.org/recipient-detail/3284/fox-wesley-l.php</a:t>
            </a:r>
            <a:endParaRPr lang="en-US" altLang="en-US" sz="1050" dirty="0"/>
          </a:p>
          <a:p>
            <a:endParaRPr lang="en-US" altLang="en-US" sz="1050" dirty="0"/>
          </a:p>
          <a:p>
            <a:r>
              <a:rPr lang="en-US" altLang="en-US" dirty="0"/>
              <a:t>There is a theme in scripture about doing, giving, loving, service, above and beyond the call of duty!</a:t>
            </a:r>
          </a:p>
        </p:txBody>
      </p:sp>
    </p:spTree>
    <p:extLst>
      <p:ext uri="{BB962C8B-B14F-4D97-AF65-F5344CB8AC3E}">
        <p14:creationId xmlns:p14="http://schemas.microsoft.com/office/powerpoint/2010/main" val="2440893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45807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2288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20266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44568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 giver mentality.  Do we look to give, emotionally, socially, spiritually, financially, gastronomically?</a:t>
            </a:r>
          </a:p>
          <a:p>
            <a:r>
              <a:rPr lang="en-US" altLang="en-US" dirty="0"/>
              <a:t>Relates to Hanukkah? you’ll see shortly.</a:t>
            </a:r>
          </a:p>
          <a:p>
            <a:r>
              <a:rPr lang="en-US" altLang="en-US" dirty="0"/>
              <a:t>Introduce reading from Matityahu</a:t>
            </a:r>
          </a:p>
        </p:txBody>
      </p:sp>
    </p:spTree>
    <p:extLst>
      <p:ext uri="{BB962C8B-B14F-4D97-AF65-F5344CB8AC3E}">
        <p14:creationId xmlns:p14="http://schemas.microsoft.com/office/powerpoint/2010/main" val="3904230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Last week, King’s passion to FILL His house, his banquet party.</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33</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56696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800497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90999"/>
            <a:ext cx="6172200" cy="4494213"/>
          </a:xfrm>
        </p:spPr>
        <p:txBody>
          <a:bodyPr/>
          <a:lstStyle/>
          <a:p>
            <a:r>
              <a:rPr lang="en-US" dirty="0" err="1"/>
              <a:t>Edersheim</a:t>
            </a:r>
            <a:r>
              <a:rPr lang="en-US" dirty="0"/>
              <a:t> </a:t>
            </a:r>
            <a:r>
              <a:rPr lang="en-US" i="1" dirty="0"/>
              <a:t>Life and Times</a:t>
            </a:r>
            <a:r>
              <a:rPr lang="en-US" dirty="0"/>
              <a:t> ii 429 seems reasonable to infer garments were supplied by the palace.</a:t>
            </a:r>
          </a:p>
          <a:p>
            <a:pPr marL="228600" indent="-228600">
              <a:buFont typeface="+mj-lt"/>
              <a:buAutoNum type="arabicPeriod"/>
            </a:pPr>
            <a:r>
              <a:rPr lang="en-US" dirty="0"/>
              <a:t>Invitation given to people on street corners, no dress up time.</a:t>
            </a:r>
          </a:p>
          <a:p>
            <a:pPr marL="228600" indent="-228600">
              <a:buFont typeface="+mj-lt"/>
              <a:buAutoNum type="arabicPeriod"/>
            </a:pPr>
            <a:r>
              <a:rPr lang="en-US" dirty="0"/>
              <a:t>Man made no excuse.  </a:t>
            </a:r>
          </a:p>
          <a:p>
            <a:pPr marL="228600" indent="-228600">
              <a:buFont typeface="+mj-lt"/>
              <a:buAutoNum type="arabicPeriod"/>
            </a:pPr>
            <a:r>
              <a:rPr lang="en-US" dirty="0"/>
              <a:t>Many scriptures about given wedding garments.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963107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80953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78192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59344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Clothing metaphors.</a:t>
            </a:r>
          </a:p>
        </p:txBody>
      </p:sp>
    </p:spTree>
    <p:extLst>
      <p:ext uri="{BB962C8B-B14F-4D97-AF65-F5344CB8AC3E}">
        <p14:creationId xmlns:p14="http://schemas.microsoft.com/office/powerpoint/2010/main" val="140985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Just go </a:t>
            </a:r>
            <a:r>
              <a:rPr lang="en-US" altLang="en-US" sz="1050"/>
              <a:t>to OrHaOlam.com</a:t>
            </a:r>
            <a:endParaRPr lang="en-US" altLang="en-US" sz="1050" dirty="0"/>
          </a:p>
        </p:txBody>
      </p:sp>
    </p:spTree>
    <p:extLst>
      <p:ext uri="{BB962C8B-B14F-4D97-AF65-F5344CB8AC3E}">
        <p14:creationId xmlns:p14="http://schemas.microsoft.com/office/powerpoint/2010/main" val="3510649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Clothing metaphors.</a:t>
            </a:r>
          </a:p>
        </p:txBody>
      </p:sp>
    </p:spTree>
    <p:extLst>
      <p:ext uri="{BB962C8B-B14F-4D97-AF65-F5344CB8AC3E}">
        <p14:creationId xmlns:p14="http://schemas.microsoft.com/office/powerpoint/2010/main" val="875264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How does that apply to us, here and now?</a:t>
            </a:r>
          </a:p>
          <a:p>
            <a:endParaRPr lang="en-US" altLang="en-US" dirty="0"/>
          </a:p>
          <a:p>
            <a:r>
              <a:rPr lang="en-US" altLang="en-US" dirty="0"/>
              <a:t>Our supernatural garment…</a:t>
            </a:r>
          </a:p>
        </p:txBody>
      </p:sp>
    </p:spTree>
    <p:extLst>
      <p:ext uri="{BB962C8B-B14F-4D97-AF65-F5344CB8AC3E}">
        <p14:creationId xmlns:p14="http://schemas.microsoft.com/office/powerpoint/2010/main" val="1993383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87748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88759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1732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90013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Do more than asked, with supernatural joy, because of the power of the </a:t>
            </a:r>
            <a:r>
              <a:rPr lang="en-US" altLang="en-US" dirty="0" err="1"/>
              <a:t>Ruakh</a:t>
            </a:r>
            <a:endParaRPr lang="en-US" altLang="en-US" dirty="0"/>
          </a:p>
        </p:txBody>
      </p:sp>
    </p:spTree>
    <p:extLst>
      <p:ext uri="{BB962C8B-B14F-4D97-AF65-F5344CB8AC3E}">
        <p14:creationId xmlns:p14="http://schemas.microsoft.com/office/powerpoint/2010/main" val="177516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745258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who had no wedding garment.</a:t>
            </a:r>
          </a:p>
          <a:p>
            <a:r>
              <a:rPr lang="en-US" dirty="0"/>
              <a:t>Us…doing religion in our own strength, without the presence of Yeshua in the </a:t>
            </a:r>
            <a:r>
              <a:rPr lang="en-US" dirty="0" err="1"/>
              <a:t>Ruakh</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7959834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0368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Just go to OrHaOlam.com</a:t>
            </a:r>
          </a:p>
          <a:p>
            <a:endParaRPr lang="en-US" altLang="en-US" dirty="0"/>
          </a:p>
          <a:p>
            <a:r>
              <a:rPr lang="en-US" altLang="en-US" dirty="0"/>
              <a:t>Correction: air fare is from Kanas City, MCI.   Previously said erroneously, from NY</a:t>
            </a:r>
          </a:p>
        </p:txBody>
      </p:sp>
    </p:spTree>
    <p:extLst>
      <p:ext uri="{BB962C8B-B14F-4D97-AF65-F5344CB8AC3E}">
        <p14:creationId xmlns:p14="http://schemas.microsoft.com/office/powerpoint/2010/main" val="3424181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90999"/>
            <a:ext cx="6096000" cy="4494213"/>
          </a:xfrm>
        </p:spPr>
        <p:txBody>
          <a:bodyPr/>
          <a:lstStyle/>
          <a:p>
            <a:r>
              <a:rPr lang="en-US" baseline="30000" dirty="0" err="1"/>
              <a:t>Edersheim</a:t>
            </a:r>
            <a:r>
              <a:rPr lang="en-US" baseline="30000" dirty="0"/>
              <a:t>, </a:t>
            </a:r>
            <a:r>
              <a:rPr lang="en-US" i="1" baseline="30000" dirty="0"/>
              <a:t>Life and Times </a:t>
            </a:r>
            <a:r>
              <a:rPr lang="en-US" baseline="30000" dirty="0"/>
              <a:t>ii 430</a:t>
            </a:r>
            <a:r>
              <a:rPr lang="en-US" dirty="0"/>
              <a:t> </a:t>
            </a:r>
          </a:p>
          <a:p>
            <a:r>
              <a:rPr lang="en-US" dirty="0"/>
              <a:t>The call comes to all; but it may be outwardly accepted, and a man may sit down to the feast, and yet he may not be chosen to partake of the feast, because he has not the wedding garment of the empowering, transforming grace. </a:t>
            </a:r>
          </a:p>
          <a:p>
            <a:r>
              <a:rPr lang="en-US" dirty="0"/>
              <a:t>We have a culture of doing, giving, with the joy of the </a:t>
            </a:r>
            <a:r>
              <a:rPr lang="en-US" dirty="0" err="1"/>
              <a:t>Ruakh</a:t>
            </a:r>
            <a:r>
              <a:rPr lang="en-US" dirty="0"/>
              <a:t>???   But all?   I saw a sneak peak of the Hanukkah drama: 8 cylinders high performance.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005278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1539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51175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https://en.wikipedia.org/wiki/Great_Assembly</a:t>
            </a:r>
          </a:p>
        </p:txBody>
      </p:sp>
    </p:spTree>
    <p:extLst>
      <p:ext uri="{BB962C8B-B14F-4D97-AF65-F5344CB8AC3E}">
        <p14:creationId xmlns:p14="http://schemas.microsoft.com/office/powerpoint/2010/main" val="17877594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https://en.wikipedia.org/wiki/Knesset</a:t>
            </a:r>
            <a:endParaRPr lang="en-US" altLang="en-US" sz="1050" dirty="0"/>
          </a:p>
          <a:p>
            <a:endParaRPr lang="en-US" altLang="en-US" dirty="0"/>
          </a:p>
          <a:p>
            <a:r>
              <a:rPr lang="en-US" altLang="en-US" dirty="0"/>
              <a:t>Almost to the time of Hanukkah events</a:t>
            </a:r>
          </a:p>
        </p:txBody>
      </p:sp>
    </p:spTree>
    <p:extLst>
      <p:ext uri="{BB962C8B-B14F-4D97-AF65-F5344CB8AC3E}">
        <p14:creationId xmlns:p14="http://schemas.microsoft.com/office/powerpoint/2010/main" val="38823682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https://en.wikipedia.org/wiki/Great_Assembly</a:t>
            </a:r>
          </a:p>
        </p:txBody>
      </p:sp>
    </p:spTree>
    <p:extLst>
      <p:ext uri="{BB962C8B-B14F-4D97-AF65-F5344CB8AC3E}">
        <p14:creationId xmlns:p14="http://schemas.microsoft.com/office/powerpoint/2010/main" val="35061072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https://en.wikipedia.org/wiki/Great_Assembly</a:t>
            </a:r>
          </a:p>
        </p:txBody>
      </p:sp>
    </p:spTree>
    <p:extLst>
      <p:ext uri="{BB962C8B-B14F-4D97-AF65-F5344CB8AC3E}">
        <p14:creationId xmlns:p14="http://schemas.microsoft.com/office/powerpoint/2010/main" val="3285443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https://en.wikipedia.org/wiki/Great_Assembly</a:t>
            </a:r>
          </a:p>
        </p:txBody>
      </p:sp>
    </p:spTree>
    <p:extLst>
      <p:ext uri="{BB962C8B-B14F-4D97-AF65-F5344CB8AC3E}">
        <p14:creationId xmlns:p14="http://schemas.microsoft.com/office/powerpoint/2010/main" val="3137234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https://www.sefaria.org/Pirkei_Avot.1.5?lang=bi&amp;with=all&amp;lang2=en</a:t>
            </a:r>
          </a:p>
          <a:p>
            <a:endParaRPr lang="en-US" altLang="en-US" sz="1050" dirty="0"/>
          </a:p>
          <a:p>
            <a:r>
              <a:rPr lang="en-US" altLang="en-US" dirty="0"/>
              <a:t>He is someone known only to us through rabbinic writings, that we could really relate to. </a:t>
            </a:r>
          </a:p>
          <a:p>
            <a:r>
              <a:rPr lang="en-US" altLang="en-US" dirty="0"/>
              <a:t>Moreover, there were huge and powerful </a:t>
            </a:r>
            <a:r>
              <a:rPr lang="en-US" altLang="en-US" dirty="0" err="1"/>
              <a:t>literay</a:t>
            </a:r>
            <a:r>
              <a:rPr lang="en-US" altLang="en-US" dirty="0"/>
              <a:t> movements, producing…</a:t>
            </a:r>
          </a:p>
        </p:txBody>
      </p:sp>
    </p:spTree>
    <p:extLst>
      <p:ext uri="{BB962C8B-B14F-4D97-AF65-F5344CB8AC3E}">
        <p14:creationId xmlns:p14="http://schemas.microsoft.com/office/powerpoint/2010/main" val="2819631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https://en.wikipedia.org/wiki/Biblical_apocrypha</a:t>
            </a:r>
          </a:p>
        </p:txBody>
      </p:sp>
    </p:spTree>
    <p:extLst>
      <p:ext uri="{BB962C8B-B14F-4D97-AF65-F5344CB8AC3E}">
        <p14:creationId xmlns:p14="http://schemas.microsoft.com/office/powerpoint/2010/main" val="337470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219988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https://en.wikipedia.org/wiki/Biblical_apocrypha</a:t>
            </a:r>
            <a:endParaRPr lang="en-US" altLang="en-US" sz="1050" dirty="0"/>
          </a:p>
          <a:p>
            <a:endParaRPr lang="en-US" altLang="en-US" sz="1050" dirty="0"/>
          </a:p>
          <a:p>
            <a:r>
              <a:rPr lang="en-US" altLang="en-US" dirty="0"/>
              <a:t>Not determined to be divinely inspired like the </a:t>
            </a:r>
            <a:r>
              <a:rPr lang="en-US" altLang="en-US" dirty="0" err="1"/>
              <a:t>Tanakh</a:t>
            </a:r>
            <a:r>
              <a:rPr lang="en-US" altLang="en-US" dirty="0"/>
              <a:t>, but useful.</a:t>
            </a:r>
          </a:p>
          <a:p>
            <a:endParaRPr lang="en-US" altLang="en-US" sz="1050" dirty="0"/>
          </a:p>
        </p:txBody>
      </p:sp>
    </p:spTree>
    <p:extLst>
      <p:ext uri="{BB962C8B-B14F-4D97-AF65-F5344CB8AC3E}">
        <p14:creationId xmlns:p14="http://schemas.microsoft.com/office/powerpoint/2010/main" val="6623365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http://www.templemount.org/0240.html</a:t>
            </a:r>
          </a:p>
        </p:txBody>
      </p:sp>
    </p:spTree>
    <p:extLst>
      <p:ext uri="{BB962C8B-B14F-4D97-AF65-F5344CB8AC3E}">
        <p14:creationId xmlns:p14="http://schemas.microsoft.com/office/powerpoint/2010/main" val="4184474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http://www.templemount.org/0240.html</a:t>
            </a:r>
          </a:p>
        </p:txBody>
      </p:sp>
    </p:spTree>
    <p:extLst>
      <p:ext uri="{BB962C8B-B14F-4D97-AF65-F5344CB8AC3E}">
        <p14:creationId xmlns:p14="http://schemas.microsoft.com/office/powerpoint/2010/main" val="25965353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http://www.templemount.org/0240.html</a:t>
            </a:r>
          </a:p>
        </p:txBody>
      </p:sp>
    </p:spTree>
    <p:extLst>
      <p:ext uri="{BB962C8B-B14F-4D97-AF65-F5344CB8AC3E}">
        <p14:creationId xmlns:p14="http://schemas.microsoft.com/office/powerpoint/2010/main" val="26822408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http://www.templemount.org/0240.html</a:t>
            </a:r>
          </a:p>
        </p:txBody>
      </p:sp>
    </p:spTree>
    <p:extLst>
      <p:ext uri="{BB962C8B-B14F-4D97-AF65-F5344CB8AC3E}">
        <p14:creationId xmlns:p14="http://schemas.microsoft.com/office/powerpoint/2010/main" val="31210501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https://www.myjewishlearning.com/article/mishnah/</a:t>
            </a:r>
          </a:p>
          <a:p>
            <a:endParaRPr lang="en-US" altLang="en-US" sz="1050" dirty="0"/>
          </a:p>
          <a:p>
            <a:r>
              <a:rPr lang="en-US" altLang="en-US" sz="1050" dirty="0"/>
              <a:t>Written after Yeshua, but records much older material.  Simon the Just, the </a:t>
            </a:r>
            <a:r>
              <a:rPr lang="en-US" altLang="en-US" sz="1050" dirty="0" err="1"/>
              <a:t>Tsadik</a:t>
            </a:r>
            <a:r>
              <a:rPr lang="en-US" altLang="en-US" sz="1050" dirty="0"/>
              <a:t>.</a:t>
            </a:r>
          </a:p>
        </p:txBody>
      </p:sp>
    </p:spTree>
    <p:extLst>
      <p:ext uri="{BB962C8B-B14F-4D97-AF65-F5344CB8AC3E}">
        <p14:creationId xmlns:p14="http://schemas.microsoft.com/office/powerpoint/2010/main" val="1729872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https://www.myjewishlearning.com/article/mishnah/</a:t>
            </a:r>
          </a:p>
          <a:p>
            <a:endParaRPr lang="en-US" altLang="en-US" sz="1050" dirty="0"/>
          </a:p>
        </p:txBody>
      </p:sp>
    </p:spTree>
    <p:extLst>
      <p:ext uri="{BB962C8B-B14F-4D97-AF65-F5344CB8AC3E}">
        <p14:creationId xmlns:p14="http://schemas.microsoft.com/office/powerpoint/2010/main" val="34084608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hlinkClick r:id="rId3"/>
              </a:rPr>
              <a:t>https://www.myjewishlearning.com/article/mishnah/</a:t>
            </a: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So there was a LOT of spiritual stuff happening.  I person could be pre-occupied with just getting by.  Staying out of trouble.  Avoid the Greeks.  Then it got worse.</a:t>
            </a:r>
          </a:p>
          <a:p>
            <a:endParaRPr lang="en-US" altLang="en-US" sz="1050" dirty="0"/>
          </a:p>
        </p:txBody>
      </p:sp>
    </p:spTree>
    <p:extLst>
      <p:ext uri="{BB962C8B-B14F-4D97-AF65-F5344CB8AC3E}">
        <p14:creationId xmlns:p14="http://schemas.microsoft.com/office/powerpoint/2010/main" val="6554422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779146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http://www.templemount.org/0240.html</a:t>
            </a:r>
          </a:p>
        </p:txBody>
      </p:sp>
    </p:spTree>
    <p:extLst>
      <p:ext uri="{BB962C8B-B14F-4D97-AF65-F5344CB8AC3E}">
        <p14:creationId xmlns:p14="http://schemas.microsoft.com/office/powerpoint/2010/main" val="1843778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Barry &amp; </a:t>
            </a:r>
            <a:r>
              <a:rPr lang="en-US" altLang="en-US" dirty="0" err="1"/>
              <a:t>Batya</a:t>
            </a:r>
            <a:r>
              <a:rPr lang="en-US" altLang="en-US" dirty="0"/>
              <a:t> Segal Newsletter </a:t>
            </a:r>
            <a:r>
              <a:rPr lang="en-US" sz="2000" b="0" i="0" kern="1200" dirty="0">
                <a:solidFill>
                  <a:schemeClr val="tx1"/>
                </a:solidFill>
                <a:latin typeface="Arial Rounded MT Bold" pitchFamily="34" charset="0"/>
                <a:ea typeface="+mn-ea"/>
                <a:cs typeface="Arial" charset="0"/>
              </a:rPr>
              <a:t>November 15, 2017</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a:defRPr/>
            </a:pPr>
            <a:r>
              <a:rPr lang="en-US" dirty="0"/>
              <a:t>78.74 years (2015)</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2000" b="0" i="0" kern="1200" dirty="0">
              <a:solidFill>
                <a:schemeClr val="tx1"/>
              </a:solidFill>
              <a:latin typeface="Arial Rounded MT Bold" pitchFamily="34" charset="0"/>
              <a:ea typeface="+mn-ea"/>
              <a:cs typeface="Arial" charset="0"/>
            </a:endParaRPr>
          </a:p>
          <a:p>
            <a:endParaRPr lang="en-US" altLang="en-US" sz="105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http://www.templemount.org/0240.html</a:t>
            </a:r>
          </a:p>
        </p:txBody>
      </p:sp>
    </p:spTree>
    <p:extLst>
      <p:ext uri="{BB962C8B-B14F-4D97-AF65-F5344CB8AC3E}">
        <p14:creationId xmlns:p14="http://schemas.microsoft.com/office/powerpoint/2010/main" val="31289465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http://www.templemount.org/0240.html</a:t>
            </a:r>
          </a:p>
        </p:txBody>
      </p:sp>
    </p:spTree>
    <p:extLst>
      <p:ext uri="{BB962C8B-B14F-4D97-AF65-F5344CB8AC3E}">
        <p14:creationId xmlns:p14="http://schemas.microsoft.com/office/powerpoint/2010/main" val="22001901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http://www.templemount.org/0240.html</a:t>
            </a:r>
          </a:p>
        </p:txBody>
      </p:sp>
    </p:spTree>
    <p:extLst>
      <p:ext uri="{BB962C8B-B14F-4D97-AF65-F5344CB8AC3E}">
        <p14:creationId xmlns:p14="http://schemas.microsoft.com/office/powerpoint/2010/main" val="2913511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http://www.templemount.org/0240.html</a:t>
            </a:r>
          </a:p>
        </p:txBody>
      </p:sp>
    </p:spTree>
    <p:extLst>
      <p:ext uri="{BB962C8B-B14F-4D97-AF65-F5344CB8AC3E}">
        <p14:creationId xmlns:p14="http://schemas.microsoft.com/office/powerpoint/2010/main" val="22272827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http://www.templemount.org/0240.html</a:t>
            </a:r>
          </a:p>
        </p:txBody>
      </p:sp>
    </p:spTree>
    <p:extLst>
      <p:ext uri="{BB962C8B-B14F-4D97-AF65-F5344CB8AC3E}">
        <p14:creationId xmlns:p14="http://schemas.microsoft.com/office/powerpoint/2010/main" val="5996837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sz="2000" dirty="0"/>
              <a:t>Some Jewish people LOVED</a:t>
            </a:r>
            <a:r>
              <a:rPr lang="el-GR" altLang="en-US" sz="2000" baseline="0" dirty="0"/>
              <a:t> the Hellenization.  Competition</a:t>
            </a:r>
            <a:r>
              <a:rPr lang="el-GR" altLang="en-US" sz="2000" dirty="0"/>
              <a:t> among the successors of Alexander the Great’s world empire.</a:t>
            </a:r>
            <a:endParaRPr lang="en-US" altLang="en-US" sz="2000" dirty="0"/>
          </a:p>
          <a:p>
            <a:r>
              <a:rPr lang="en-US" altLang="en-US" dirty="0"/>
              <a:t>Most just tried to get by, not make trouble.</a:t>
            </a:r>
            <a:endParaRPr lang="el-GR" altLang="en-US" sz="2000" dirty="0"/>
          </a:p>
          <a:p>
            <a:r>
              <a:rPr lang="en-US" altLang="en-US" sz="1050" dirty="0"/>
              <a:t>https://en.wikipedia.org/wiki/Antiochus_IV_Epiphanes</a:t>
            </a:r>
            <a:endParaRPr lang="el-GR"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http://www.jewishvirtuallibrary.org/jsource/judaica/ejud_0002_0002_0_01155.html</a:t>
            </a:r>
          </a:p>
          <a:p>
            <a:endParaRPr lang="en-US" altLang="en-US" sz="1050" dirty="0"/>
          </a:p>
        </p:txBody>
      </p:sp>
    </p:spTree>
    <p:extLst>
      <p:ext uri="{BB962C8B-B14F-4D97-AF65-F5344CB8AC3E}">
        <p14:creationId xmlns:p14="http://schemas.microsoft.com/office/powerpoint/2010/main" val="3497836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Rot="1" noChangeAspect="1" noChangeArrowheads="1" noTextEdit="1"/>
          </p:cNvSpPr>
          <p:nvPr>
            <p:ph type="sldImg"/>
          </p:nvPr>
        </p:nvSpPr>
        <p:spPr>
          <a:xfrm>
            <a:off x="47625" y="304800"/>
            <a:ext cx="6762750" cy="3962400"/>
          </a:xfrm>
          <a:ln/>
        </p:spPr>
      </p:sp>
      <p:sp>
        <p:nvSpPr>
          <p:cNvPr id="888835" name="Rectangle 3"/>
          <p:cNvSpPr>
            <a:spLocks noGrp="1" noChangeArrowheads="1"/>
          </p:cNvSpPr>
          <p:nvPr>
            <p:ph type="body" idx="1"/>
          </p:nvPr>
        </p:nvSpPr>
        <p:spPr>
          <a:xfrm>
            <a:off x="228600" y="4343400"/>
            <a:ext cx="64008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itchFamily="34" charset="0"/>
                <a:cs typeface="Arial" pitchFamily="34" charset="0"/>
              </a:rPr>
              <a:t>Hwy 1 also called </a:t>
            </a:r>
            <a:r>
              <a:rPr lang="en-US" altLang="en-US" dirty="0" err="1">
                <a:latin typeface="Arial Rounded MT Bold" pitchFamily="34" charset="0"/>
                <a:cs typeface="Arial" pitchFamily="34" charset="0"/>
              </a:rPr>
              <a:t>Shaar</a:t>
            </a:r>
            <a:r>
              <a:rPr lang="en-US" altLang="en-US" dirty="0">
                <a:latin typeface="Arial Rounded MT Bold" pitchFamily="34" charset="0"/>
                <a:cs typeface="Arial" pitchFamily="34" charset="0"/>
              </a:rPr>
              <a:t> </a:t>
            </a:r>
            <a:r>
              <a:rPr lang="en-US" altLang="en-US" dirty="0" err="1">
                <a:latin typeface="Arial Rounded MT Bold" pitchFamily="34" charset="0"/>
                <a:cs typeface="Arial" pitchFamily="34" charset="0"/>
              </a:rPr>
              <a:t>haGai</a:t>
            </a:r>
            <a:r>
              <a:rPr lang="en-US" altLang="en-US" dirty="0">
                <a:latin typeface="Arial Rounded MT Bold" pitchFamily="34" charset="0"/>
                <a:cs typeface="Arial" pitchFamily="34" charset="0"/>
              </a:rPr>
              <a:t> </a:t>
            </a:r>
          </a:p>
          <a:p>
            <a:r>
              <a:rPr lang="he-IL" altLang="en-US" sz="2400" b="1" dirty="0">
                <a:latin typeface="David" panose="020E0502060401010101" pitchFamily="34" charset="-79"/>
                <a:cs typeface="David" panose="020E0502060401010101" pitchFamily="34" charset="-79"/>
              </a:rPr>
              <a:t>גַּיְא</a:t>
            </a:r>
            <a:r>
              <a:rPr lang="en-US" altLang="en-US" sz="2400" b="1" dirty="0">
                <a:latin typeface="David" panose="020E0502060401010101" pitchFamily="34" charset="-79"/>
                <a:cs typeface="David" panose="020E0502060401010101" pitchFamily="34" charset="-79"/>
              </a:rPr>
              <a:t> </a:t>
            </a:r>
            <a:r>
              <a:rPr lang="he-IL" altLang="en-US" sz="2400" b="1" dirty="0">
                <a:latin typeface="David" panose="020E0502060401010101" pitchFamily="34" charset="-79"/>
                <a:cs typeface="David" panose="020E0502060401010101" pitchFamily="34" charset="-79"/>
              </a:rPr>
              <a:t>שער ה</a:t>
            </a:r>
            <a:r>
              <a:rPr lang="en-US" altLang="en-US" sz="2400" b="1" dirty="0">
                <a:latin typeface="David" panose="020E0502060401010101" pitchFamily="34" charset="-79"/>
                <a:cs typeface="David" panose="020E0502060401010101" pitchFamily="34" charset="-79"/>
              </a:rPr>
              <a:t>‎ or </a:t>
            </a:r>
            <a:r>
              <a:rPr lang="he-IL" altLang="en-US" sz="2400" b="1" dirty="0">
                <a:latin typeface="David" panose="020E0502060401010101" pitchFamily="34" charset="-79"/>
                <a:cs typeface="David" panose="020E0502060401010101" pitchFamily="34" charset="-79"/>
              </a:rPr>
              <a:t>באב אל-ואד</a:t>
            </a:r>
            <a:r>
              <a:rPr lang="en-US" altLang="en-US" sz="2400" b="1" dirty="0">
                <a:latin typeface="David" panose="020E0502060401010101" pitchFamily="34" charset="-79"/>
                <a:cs typeface="David" panose="020E0502060401010101" pitchFamily="34" charset="-79"/>
              </a:rPr>
              <a:t> </a:t>
            </a:r>
            <a:r>
              <a:rPr lang="en-US" altLang="en-US" dirty="0">
                <a:latin typeface="Arial Rounded MT Bold" pitchFamily="34" charset="0"/>
                <a:cs typeface="Arial" pitchFamily="34" charset="0"/>
              </a:rPr>
              <a:t>Bab El Wad</a:t>
            </a:r>
            <a:r>
              <a:rPr lang="he-IL" altLang="en-US" dirty="0">
                <a:latin typeface="Arial Rounded MT Bold" pitchFamily="34" charset="0"/>
                <a:cs typeface="Arial" pitchFamily="34" charset="0"/>
              </a:rPr>
              <a:t> </a:t>
            </a:r>
          </a:p>
          <a:p>
            <a:r>
              <a:rPr lang="en-US" altLang="en-US" dirty="0">
                <a:latin typeface="Arial Rounded MT Bold" pitchFamily="34" charset="0"/>
                <a:cs typeface="Arial" pitchFamily="34" charset="0"/>
              </a:rPr>
              <a:t>Matthias family sometimes </a:t>
            </a:r>
            <a:r>
              <a:rPr lang="en-US" altLang="en-US" dirty="0">
                <a:latin typeface="Arial Rounded MT Bold" pitchFamily="34" charset="0"/>
                <a:cs typeface="Arial" pitchFamily="34" charset="0"/>
                <a:sym typeface="Wingdings" pitchFamily="2" charset="2"/>
              </a:rPr>
              <a:t> </a:t>
            </a:r>
            <a:r>
              <a:rPr lang="en-US" altLang="en-US" dirty="0" err="1">
                <a:latin typeface="Arial Rounded MT Bold" pitchFamily="34" charset="0"/>
                <a:cs typeface="Arial" pitchFamily="34" charset="0"/>
                <a:sym typeface="Wingdings" pitchFamily="2" charset="2"/>
              </a:rPr>
              <a:t>Jerus</a:t>
            </a:r>
            <a:endParaRPr lang="en-US" altLang="en-US" dirty="0">
              <a:latin typeface="Arial Rounded MT Bold" pitchFamily="34" charset="0"/>
              <a:cs typeface="Arial" pitchFamily="34" charset="0"/>
              <a:sym typeface="Wingdings" pitchFamily="2" charset="2"/>
            </a:endParaRPr>
          </a:p>
          <a:p>
            <a:r>
              <a:rPr lang="en-US" altLang="en-US" dirty="0">
                <a:latin typeface="Arial Rounded MT Bold" pitchFamily="34" charset="0"/>
                <a:cs typeface="Arial" pitchFamily="34" charset="0"/>
              </a:rPr>
              <a:t>One day though they were shocked to find that the T</a:t>
            </a:r>
            <a:r>
              <a:rPr lang="el-GR" altLang="en-US" dirty="0">
                <a:cs typeface="Arial" pitchFamily="34" charset="0"/>
              </a:rPr>
              <a:t>emple </a:t>
            </a:r>
            <a:r>
              <a:rPr lang="en-US" altLang="en-US" dirty="0">
                <a:latin typeface="Arial Rounded MT Bold" pitchFamily="34" charset="0"/>
                <a:cs typeface="Arial" pitchFamily="34" charset="0"/>
              </a:rPr>
              <a:t>gold leaf had been ripped from the walls, the tapestries torn down, all plundered and sold for profit by the Syrians. Upon the Jewish altar they had build an altar to the Greek god, Zeus.</a:t>
            </a:r>
          </a:p>
          <a:p>
            <a:r>
              <a:rPr lang="en-US" altLang="en-US" dirty="0">
                <a:latin typeface="Arial Rounded MT Bold" pitchFamily="34" charset="0"/>
                <a:cs typeface="Arial" pitchFamily="34" charset="0"/>
              </a:rPr>
              <a:t>Syrian officers came to </a:t>
            </a:r>
            <a:r>
              <a:rPr lang="en-US" altLang="en-US" dirty="0" err="1">
                <a:latin typeface="Arial Rounded MT Bold" pitchFamily="34" charset="0"/>
                <a:cs typeface="Arial" pitchFamily="34" charset="0"/>
              </a:rPr>
              <a:t>Modin</a:t>
            </a:r>
            <a:r>
              <a:rPr lang="en-US" altLang="en-US" dirty="0">
                <a:latin typeface="Arial Rounded MT Bold" pitchFamily="34" charset="0"/>
                <a:cs typeface="Arial" pitchFamily="34" charset="0"/>
              </a:rPr>
              <a:t>.  166 BCE</a:t>
            </a:r>
          </a:p>
        </p:txBody>
      </p:sp>
    </p:spTree>
    <p:extLst>
      <p:ext uri="{BB962C8B-B14F-4D97-AF65-F5344CB8AC3E}">
        <p14:creationId xmlns:p14="http://schemas.microsoft.com/office/powerpoint/2010/main" val="41703691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xfrm>
            <a:off x="47625" y="304800"/>
            <a:ext cx="6762750" cy="3962400"/>
          </a:xfrm>
          <a:ln/>
        </p:spPr>
      </p:sp>
      <p:sp>
        <p:nvSpPr>
          <p:cNvPr id="882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a:latin typeface="Arial Rounded MT Bold" pitchFamily="34" charset="0"/>
                <a:cs typeface="Arial" pitchFamily="34" charset="0"/>
              </a:rPr>
            </a:br>
            <a:r>
              <a:rPr lang="en-US" altLang="en-US">
                <a:latin typeface="Arial Rounded MT Bold" pitchFamily="34" charset="0"/>
                <a:cs typeface="Arial" pitchFamily="34" charset="0"/>
              </a:rPr>
              <a:t>ie sacrifice a pig</a:t>
            </a:r>
          </a:p>
          <a:p>
            <a:r>
              <a:rPr lang="en-US" altLang="en-US">
                <a:latin typeface="Arial Rounded MT Bold" pitchFamily="34" charset="0"/>
                <a:cs typeface="Arial" pitchFamily="34" charset="0"/>
              </a:rPr>
              <a:t>from Apocrypha: additional ancient Jewish books, NOT Scripture</a:t>
            </a:r>
          </a:p>
          <a:p>
            <a:r>
              <a:rPr lang="en-US" altLang="en-US">
                <a:latin typeface="Arial Rounded MT Bold" pitchFamily="34" charset="0"/>
                <a:cs typeface="Arial" pitchFamily="34" charset="0"/>
              </a:rPr>
              <a:t>This one in Heb orig, Greek surviving</a:t>
            </a:r>
          </a:p>
        </p:txBody>
      </p:sp>
    </p:spTree>
    <p:extLst>
      <p:ext uri="{BB962C8B-B14F-4D97-AF65-F5344CB8AC3E}">
        <p14:creationId xmlns:p14="http://schemas.microsoft.com/office/powerpoint/2010/main" val="10070844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Rot="1" noChangeAspect="1" noChangeArrowheads="1" noTextEdit="1"/>
          </p:cNvSpPr>
          <p:nvPr>
            <p:ph type="sldImg"/>
          </p:nvPr>
        </p:nvSpPr>
        <p:spPr>
          <a:xfrm>
            <a:off x="47625" y="304800"/>
            <a:ext cx="6762750" cy="3962400"/>
          </a:xfrm>
          <a:ln/>
        </p:spPr>
      </p:sp>
      <p:sp>
        <p:nvSpPr>
          <p:cNvPr id="884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itchFamily="34" charset="0"/>
              <a:cs typeface="Arial" pitchFamily="34" charset="0"/>
            </a:endParaRPr>
          </a:p>
        </p:txBody>
      </p:sp>
    </p:spTree>
    <p:extLst>
      <p:ext uri="{BB962C8B-B14F-4D97-AF65-F5344CB8AC3E}">
        <p14:creationId xmlns:p14="http://schemas.microsoft.com/office/powerpoint/2010/main" val="36014527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Rot="1" noChangeAspect="1" noChangeArrowheads="1" noTextEdit="1"/>
          </p:cNvSpPr>
          <p:nvPr>
            <p:ph type="sldImg"/>
          </p:nvPr>
        </p:nvSpPr>
        <p:spPr>
          <a:xfrm>
            <a:off x="47625" y="304800"/>
            <a:ext cx="6762750" cy="3962400"/>
          </a:xfrm>
          <a:ln/>
        </p:spPr>
      </p:sp>
      <p:sp>
        <p:nvSpPr>
          <p:cNvPr id="884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Rounded MT Bold" pitchFamily="34" charset="0"/>
              <a:cs typeface="Arial" pitchFamily="34" charset="0"/>
            </a:endParaRPr>
          </a:p>
        </p:txBody>
      </p:sp>
    </p:spTree>
    <p:extLst>
      <p:ext uri="{BB962C8B-B14F-4D97-AF65-F5344CB8AC3E}">
        <p14:creationId xmlns:p14="http://schemas.microsoft.com/office/powerpoint/2010/main" val="57999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2625"/>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Barry &amp; </a:t>
            </a:r>
            <a:r>
              <a:rPr lang="en-US" altLang="en-US" dirty="0" err="1"/>
              <a:t>Batya</a:t>
            </a:r>
            <a:r>
              <a:rPr lang="en-US" altLang="en-US" dirty="0"/>
              <a:t> Segal Newsletter </a:t>
            </a:r>
            <a:r>
              <a:rPr lang="en-US" sz="2000" b="0" i="0" kern="1200" dirty="0">
                <a:solidFill>
                  <a:schemeClr val="tx1"/>
                </a:solidFill>
                <a:latin typeface="Arial Rounded MT Bold" pitchFamily="34" charset="0"/>
                <a:ea typeface="+mn-ea"/>
                <a:cs typeface="Arial" charset="0"/>
              </a:rPr>
              <a:t>November 15, 2017</a:t>
            </a:r>
          </a:p>
          <a:p>
            <a:endParaRPr lang="en-US" altLang="en-US" sz="1050" dirty="0"/>
          </a:p>
        </p:txBody>
      </p:sp>
    </p:spTree>
    <p:extLst>
      <p:ext uri="{BB962C8B-B14F-4D97-AF65-F5344CB8AC3E}">
        <p14:creationId xmlns:p14="http://schemas.microsoft.com/office/powerpoint/2010/main" val="35388829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Rot="1" noChangeAspect="1" noChangeArrowheads="1" noTextEdit="1"/>
          </p:cNvSpPr>
          <p:nvPr>
            <p:ph type="sldImg"/>
          </p:nvPr>
        </p:nvSpPr>
        <p:spPr>
          <a:xfrm>
            <a:off x="47625" y="304800"/>
            <a:ext cx="6762750" cy="3962400"/>
          </a:xfrm>
          <a:ln/>
        </p:spPr>
      </p:sp>
      <p:sp>
        <p:nvSpPr>
          <p:cNvPr id="886787" name="Rectangle 3"/>
          <p:cNvSpPr>
            <a:spLocks noGrp="1" noChangeArrowheads="1"/>
          </p:cNvSpPr>
          <p:nvPr>
            <p:ph type="body" idx="1"/>
          </p:nvPr>
        </p:nvSpPr>
        <p:spPr>
          <a:xfrm>
            <a:off x="381000" y="4343400"/>
            <a:ext cx="61722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itchFamily="34" charset="0"/>
                <a:cs typeface="Arial" pitchFamily="34" charset="0"/>
              </a:rPr>
              <a:t>Us also.  Purpose of Messianic Judaism is COVENANT</a:t>
            </a:r>
          </a:p>
          <a:p>
            <a:r>
              <a:rPr lang="en-US" altLang="en-US" dirty="0">
                <a:cs typeface="Arial" pitchFamily="34" charset="0"/>
              </a:rPr>
              <a:t>He could have just gotten by.  </a:t>
            </a:r>
            <a:endParaRPr lang="el-GR" altLang="en-US" dirty="0">
              <a:latin typeface="Arial Rounded MT Bold" pitchFamily="34" charset="0"/>
              <a:cs typeface="Arial" pitchFamily="34" charset="0"/>
            </a:endParaRPr>
          </a:p>
        </p:txBody>
      </p:sp>
    </p:spTree>
    <p:extLst>
      <p:ext uri="{BB962C8B-B14F-4D97-AF65-F5344CB8AC3E}">
        <p14:creationId xmlns:p14="http://schemas.microsoft.com/office/powerpoint/2010/main" val="16219196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Rot="1" noChangeAspect="1" noChangeArrowheads="1" noTextEdit="1"/>
          </p:cNvSpPr>
          <p:nvPr>
            <p:ph type="sldImg"/>
          </p:nvPr>
        </p:nvSpPr>
        <p:spPr>
          <a:xfrm>
            <a:off x="47625" y="304800"/>
            <a:ext cx="6762750" cy="3962400"/>
          </a:xfrm>
          <a:ln/>
        </p:spPr>
      </p:sp>
      <p:sp>
        <p:nvSpPr>
          <p:cNvPr id="890883" name="Rectangle 3"/>
          <p:cNvSpPr>
            <a:spLocks noGrp="1" noChangeArrowheads="1"/>
          </p:cNvSpPr>
          <p:nvPr>
            <p:ph type="body" idx="1"/>
          </p:nvPr>
        </p:nvSpPr>
        <p:spPr>
          <a:xfrm>
            <a:off x="304800" y="4343400"/>
            <a:ext cx="63246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Rounded MT Bold" pitchFamily="34" charset="0"/>
              <a:cs typeface="Arial" pitchFamily="34" charset="0"/>
            </a:endParaRPr>
          </a:p>
        </p:txBody>
      </p:sp>
    </p:spTree>
    <p:extLst>
      <p:ext uri="{BB962C8B-B14F-4D97-AF65-F5344CB8AC3E}">
        <p14:creationId xmlns:p14="http://schemas.microsoft.com/office/powerpoint/2010/main" val="34877307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Rot="1" noChangeAspect="1" noChangeArrowheads="1" noTextEdit="1"/>
          </p:cNvSpPr>
          <p:nvPr>
            <p:ph type="sldImg"/>
          </p:nvPr>
        </p:nvSpPr>
        <p:spPr>
          <a:xfrm>
            <a:off x="47625" y="304800"/>
            <a:ext cx="6762750" cy="3962400"/>
          </a:xfrm>
          <a:ln/>
        </p:spPr>
      </p:sp>
      <p:sp>
        <p:nvSpPr>
          <p:cNvPr id="890883" name="Rectangle 3"/>
          <p:cNvSpPr>
            <a:spLocks noGrp="1" noChangeArrowheads="1"/>
          </p:cNvSpPr>
          <p:nvPr>
            <p:ph type="body" idx="1"/>
          </p:nvPr>
        </p:nvSpPr>
        <p:spPr>
          <a:xfrm>
            <a:off x="304800" y="4343400"/>
            <a:ext cx="63246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Rounded MT Bold" pitchFamily="34" charset="0"/>
                <a:cs typeface="Arial" pitchFamily="34" charset="0"/>
              </a:rPr>
              <a:t>Compliant.</a:t>
            </a:r>
          </a:p>
          <a:p>
            <a:r>
              <a:rPr lang="en-US" altLang="en-US">
                <a:latin typeface="Arial Rounded MT Bold" pitchFamily="34" charset="0"/>
                <a:cs typeface="Arial" pitchFamily="34" charset="0"/>
              </a:rPr>
              <a:t>What can it hurt?</a:t>
            </a:r>
          </a:p>
          <a:p>
            <a:r>
              <a:rPr lang="en-US" altLang="en-US">
                <a:latin typeface="Arial Rounded MT Bold" pitchFamily="34" charset="0"/>
                <a:cs typeface="Arial" pitchFamily="34" charset="0"/>
              </a:rPr>
              <a:t>Let’s don’t make trouble. Ralph Beren Jewish humor there were these two Jewish men standing before a firing squad in Czarist Russia. Their crime? Being Jewish. So the Cossack captain [Ive forgiven Cossack, Poles] heading the firing squad looks at Abie and Yankele and shouts, “Jews, take off your hats.” Abie takes off his hat. But Yankele says, “No, I won’t take off my hat.” So Abie leans over to Yankele and whispers, “Yankele, don’t make trouble.” </a:t>
            </a:r>
          </a:p>
        </p:txBody>
      </p:sp>
    </p:spTree>
    <p:extLst>
      <p:ext uri="{BB962C8B-B14F-4D97-AF65-F5344CB8AC3E}">
        <p14:creationId xmlns:p14="http://schemas.microsoft.com/office/powerpoint/2010/main" val="42555710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Rot="1" noChangeAspect="1" noChangeArrowheads="1" noTextEdit="1"/>
          </p:cNvSpPr>
          <p:nvPr>
            <p:ph type="sldImg"/>
          </p:nvPr>
        </p:nvSpPr>
        <p:spPr>
          <a:xfrm>
            <a:off x="47625" y="304800"/>
            <a:ext cx="6762750" cy="3962400"/>
          </a:xfrm>
          <a:ln/>
        </p:spPr>
      </p:sp>
      <p:sp>
        <p:nvSpPr>
          <p:cNvPr id="894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itchFamily="34" charset="0"/>
              <a:cs typeface="Arial" pitchFamily="34" charset="0"/>
            </a:endParaRPr>
          </a:p>
        </p:txBody>
      </p:sp>
    </p:spTree>
    <p:extLst>
      <p:ext uri="{BB962C8B-B14F-4D97-AF65-F5344CB8AC3E}">
        <p14:creationId xmlns:p14="http://schemas.microsoft.com/office/powerpoint/2010/main" val="33811767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Rot="1" noChangeAspect="1" noChangeArrowheads="1" noTextEdit="1"/>
          </p:cNvSpPr>
          <p:nvPr>
            <p:ph type="sldImg"/>
          </p:nvPr>
        </p:nvSpPr>
        <p:spPr>
          <a:xfrm>
            <a:off x="47625" y="304800"/>
            <a:ext cx="6762750" cy="3962400"/>
          </a:xfrm>
          <a:ln/>
        </p:spPr>
      </p:sp>
      <p:sp>
        <p:nvSpPr>
          <p:cNvPr id="899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itchFamily="34" charset="0"/>
                <a:cs typeface="Arial" pitchFamily="34" charset="0"/>
              </a:rPr>
              <a:t>Best photo we have sepia</a:t>
            </a:r>
          </a:p>
          <a:p>
            <a:r>
              <a:rPr lang="en-US" altLang="en-US" dirty="0">
                <a:latin typeface="Arial Rounded MT Bold" pitchFamily="34" charset="0"/>
                <a:cs typeface="Arial" pitchFamily="34" charset="0"/>
              </a:rPr>
              <a:t>This guy was about to sacrifice a pig on the altar.  </a:t>
            </a:r>
          </a:p>
        </p:txBody>
      </p:sp>
    </p:spTree>
    <p:extLst>
      <p:ext uri="{BB962C8B-B14F-4D97-AF65-F5344CB8AC3E}">
        <p14:creationId xmlns:p14="http://schemas.microsoft.com/office/powerpoint/2010/main" val="16425135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Rot="1" noChangeAspect="1" noChangeArrowheads="1" noTextEdit="1"/>
          </p:cNvSpPr>
          <p:nvPr>
            <p:ph type="sldImg"/>
          </p:nvPr>
        </p:nvSpPr>
        <p:spPr>
          <a:xfrm>
            <a:off x="47625" y="304800"/>
            <a:ext cx="6762750" cy="3962400"/>
          </a:xfrm>
          <a:ln/>
        </p:spPr>
      </p:sp>
      <p:sp>
        <p:nvSpPr>
          <p:cNvPr id="89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itchFamily="34" charset="0"/>
              <a:cs typeface="Arial" pitchFamily="34" charset="0"/>
            </a:endParaRPr>
          </a:p>
        </p:txBody>
      </p:sp>
    </p:spTree>
    <p:extLst>
      <p:ext uri="{BB962C8B-B14F-4D97-AF65-F5344CB8AC3E}">
        <p14:creationId xmlns:p14="http://schemas.microsoft.com/office/powerpoint/2010/main" val="13444361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Rot="1" noChangeAspect="1" noChangeArrowheads="1" noTextEdit="1"/>
          </p:cNvSpPr>
          <p:nvPr>
            <p:ph type="sldImg"/>
          </p:nvPr>
        </p:nvSpPr>
        <p:spPr>
          <a:xfrm>
            <a:off x="47625" y="304800"/>
            <a:ext cx="6762750" cy="3962400"/>
          </a:xfrm>
          <a:ln/>
        </p:spPr>
      </p:sp>
      <p:sp>
        <p:nvSpPr>
          <p:cNvPr id="89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latin typeface="Arial Rounded MT Bold" pitchFamily="34" charset="0"/>
                <a:cs typeface="Arial" pitchFamily="34" charset="0"/>
              </a:rPr>
              <a:t>That’s the question yet today, slightly amplified.  Who is zealous for scripture, and the covenant of death and resurrection of the Messiah, follow me!</a:t>
            </a:r>
            <a:endParaRPr lang="en-US" altLang="en-US" dirty="0">
              <a:latin typeface="Arial Rounded MT Bold" pitchFamily="34" charset="0"/>
              <a:cs typeface="Arial" pitchFamily="34" charset="0"/>
            </a:endParaRPr>
          </a:p>
          <a:p>
            <a:endParaRPr lang="en-US" altLang="en-US" dirty="0">
              <a:cs typeface="Arial" pitchFamily="34" charset="0"/>
            </a:endParaRPr>
          </a:p>
          <a:p>
            <a:r>
              <a:rPr lang="en-US" altLang="en-US" dirty="0">
                <a:latin typeface="Arial Rounded MT Bold" pitchFamily="34" charset="0"/>
                <a:cs typeface="Arial" pitchFamily="34" charset="0"/>
              </a:rPr>
              <a:t>Who wants to just do minimums: prayer, service, giving, caring.</a:t>
            </a:r>
          </a:p>
        </p:txBody>
      </p:sp>
    </p:spTree>
    <p:extLst>
      <p:ext uri="{BB962C8B-B14F-4D97-AF65-F5344CB8AC3E}">
        <p14:creationId xmlns:p14="http://schemas.microsoft.com/office/powerpoint/2010/main" val="14753772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Rot="1" noChangeAspect="1" noChangeArrowheads="1" noTextEdit="1"/>
          </p:cNvSpPr>
          <p:nvPr>
            <p:ph type="sldImg"/>
          </p:nvPr>
        </p:nvSpPr>
        <p:spPr>
          <a:xfrm>
            <a:off x="47625" y="304800"/>
            <a:ext cx="6762750" cy="3962400"/>
          </a:xfrm>
          <a:ln/>
        </p:spPr>
      </p:sp>
      <p:sp>
        <p:nvSpPr>
          <p:cNvPr id="903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itchFamily="34" charset="0"/>
                <a:cs typeface="Arial" pitchFamily="34" charset="0"/>
              </a:rPr>
              <a:t>Tremendously outnumbered, weapons inferior.</a:t>
            </a:r>
          </a:p>
          <a:p>
            <a:r>
              <a:rPr lang="en-US" altLang="en-US" dirty="0">
                <a:latin typeface="Arial Rounded MT Bold" pitchFamily="34" charset="0"/>
                <a:cs typeface="Arial" pitchFamily="34" charset="0"/>
              </a:rPr>
              <a:t>Just had to do what was right.</a:t>
            </a:r>
            <a:endParaRPr lang="el-GR" altLang="en-US" dirty="0">
              <a:latin typeface="Arial Rounded MT Bold" pitchFamily="34" charset="0"/>
              <a:cs typeface="Arial" pitchFamily="34" charset="0"/>
            </a:endParaRPr>
          </a:p>
          <a:p>
            <a:r>
              <a:rPr lang="en-US" altLang="en-US" dirty="0">
                <a:latin typeface="Arial Rounded MT Bold" pitchFamily="34" charset="0"/>
                <a:cs typeface="Arial" pitchFamily="34" charset="0"/>
              </a:rPr>
              <a:t> </a:t>
            </a:r>
          </a:p>
        </p:txBody>
      </p:sp>
    </p:spTree>
    <p:extLst>
      <p:ext uri="{BB962C8B-B14F-4D97-AF65-F5344CB8AC3E}">
        <p14:creationId xmlns:p14="http://schemas.microsoft.com/office/powerpoint/2010/main" val="10595357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Rot="1" noChangeAspect="1" noChangeArrowheads="1" noTextEdit="1"/>
          </p:cNvSpPr>
          <p:nvPr>
            <p:ph type="sldImg"/>
          </p:nvPr>
        </p:nvSpPr>
        <p:spPr>
          <a:xfrm>
            <a:off x="47625" y="304800"/>
            <a:ext cx="6762750" cy="3962400"/>
          </a:xfrm>
          <a:ln/>
        </p:spPr>
      </p:sp>
      <p:sp>
        <p:nvSpPr>
          <p:cNvPr id="901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Rounded MT Bold" pitchFamily="34" charset="0"/>
              <a:cs typeface="Arial" pitchFamily="34" charset="0"/>
            </a:endParaRPr>
          </a:p>
        </p:txBody>
      </p:sp>
    </p:spTree>
    <p:extLst>
      <p:ext uri="{BB962C8B-B14F-4D97-AF65-F5344CB8AC3E}">
        <p14:creationId xmlns:p14="http://schemas.microsoft.com/office/powerpoint/2010/main" val="89916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Mtt. 22.11-14 Prep for Unexpected Leadership Hanukkah 2017.Dec.16.,2017.pptx</a:t>
            </a:r>
          </a:p>
        </p:txBody>
      </p:sp>
      <p:sp>
        <p:nvSpPr>
          <p:cNvPr id="5" name="Rectangle 6"/>
          <p:cNvSpPr>
            <a:spLocks noGrp="1" noChangeArrowheads="1"/>
          </p:cNvSpPr>
          <p:nvPr>
            <p:ph type="dt"/>
          </p:nvPr>
        </p:nvSpPr>
        <p:spPr>
          <a:ln/>
        </p:spPr>
        <p:txBody>
          <a:bodyPr/>
          <a:lstStyle/>
          <a:p>
            <a:r>
              <a:rPr lang="en-US" altLang="en-US"/>
              <a:t>Dec. 23, 2017 5778</a:t>
            </a:r>
          </a:p>
        </p:txBody>
      </p:sp>
      <p:sp>
        <p:nvSpPr>
          <p:cNvPr id="7" name="Rectangle 10"/>
          <p:cNvSpPr>
            <a:spLocks noGrp="1" noChangeArrowheads="1"/>
          </p:cNvSpPr>
          <p:nvPr>
            <p:ph type="sldNum"/>
          </p:nvPr>
        </p:nvSpPr>
        <p:spPr>
          <a:ln/>
        </p:spPr>
        <p:txBody>
          <a:bodyPr/>
          <a:lstStyle/>
          <a:p>
            <a:fld id="{A840CAFD-D0D5-425D-AC04-BB57DA02E538}" type="slidenum">
              <a:rPr lang="en-US" altLang="en-US"/>
              <a:pPr/>
              <a:t>89</a:t>
            </a:fld>
            <a:endParaRPr lang="en-US" altLang="en-US"/>
          </a:p>
        </p:txBody>
      </p:sp>
      <p:sp>
        <p:nvSpPr>
          <p:cNvPr id="1531906" name="Rectangle 2"/>
          <p:cNvSpPr>
            <a:spLocks noGrp="1" noRot="1" noChangeAspect="1" noChangeArrowheads="1" noTextEdit="1"/>
          </p:cNvSpPr>
          <p:nvPr>
            <p:ph type="sldImg"/>
          </p:nvPr>
        </p:nvSpPr>
        <p:spPr>
          <a:xfrm>
            <a:off x="203200" y="304800"/>
            <a:ext cx="6502400" cy="3810000"/>
          </a:xfrm>
          <a:ln/>
        </p:spPr>
      </p:sp>
      <p:sp>
        <p:nvSpPr>
          <p:cNvPr id="1531907" name="Rectangle 3"/>
          <p:cNvSpPr>
            <a:spLocks noGrp="1" noChangeArrowheads="1"/>
          </p:cNvSpPr>
          <p:nvPr>
            <p:ph type="body" idx="1"/>
          </p:nvPr>
        </p:nvSpPr>
        <p:spPr>
          <a:xfrm>
            <a:off x="152400" y="4114800"/>
            <a:ext cx="6553200" cy="4876800"/>
          </a:xfrm>
        </p:spPr>
        <p:txBody>
          <a:bodyPr/>
          <a:lstStyle/>
          <a:p>
            <a:endParaRPr lang="en-US" altLang="en-US" dirty="0">
              <a:cs typeface="Arial" pitchFamily="34" charset="0"/>
            </a:endParaRPr>
          </a:p>
          <a:p>
            <a:endParaRPr lang="en-US" altLang="en-US" dirty="0"/>
          </a:p>
          <a:p>
            <a:endParaRPr lang="en-US" altLang="en-US" dirty="0"/>
          </a:p>
        </p:txBody>
      </p:sp>
    </p:spTree>
    <p:extLst>
      <p:ext uri="{BB962C8B-B14F-4D97-AF65-F5344CB8AC3E}">
        <p14:creationId xmlns:p14="http://schemas.microsoft.com/office/powerpoint/2010/main" val="420225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Would you like to see the fundamental difference between men and women?</a:t>
            </a:r>
          </a:p>
        </p:txBody>
      </p:sp>
    </p:spTree>
    <p:extLst>
      <p:ext uri="{BB962C8B-B14F-4D97-AF65-F5344CB8AC3E}">
        <p14:creationId xmlns:p14="http://schemas.microsoft.com/office/powerpoint/2010/main" val="104978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Mtt. 22.11-14 Prep for Unexpected Leadership Hanukkah 2017.Dec.16.,2017.pptx</a:t>
            </a:r>
          </a:p>
        </p:txBody>
      </p:sp>
      <p:sp>
        <p:nvSpPr>
          <p:cNvPr id="5" name="Rectangle 6"/>
          <p:cNvSpPr>
            <a:spLocks noGrp="1" noChangeArrowheads="1"/>
          </p:cNvSpPr>
          <p:nvPr>
            <p:ph type="dt"/>
          </p:nvPr>
        </p:nvSpPr>
        <p:spPr>
          <a:ln/>
        </p:spPr>
        <p:txBody>
          <a:bodyPr/>
          <a:lstStyle/>
          <a:p>
            <a:r>
              <a:rPr lang="en-US" altLang="en-US"/>
              <a:t>Dec. 23, 2017 5778</a:t>
            </a:r>
          </a:p>
        </p:txBody>
      </p:sp>
      <p:sp>
        <p:nvSpPr>
          <p:cNvPr id="7" name="Rectangle 10"/>
          <p:cNvSpPr>
            <a:spLocks noGrp="1" noChangeArrowheads="1"/>
          </p:cNvSpPr>
          <p:nvPr>
            <p:ph type="sldNum"/>
          </p:nvPr>
        </p:nvSpPr>
        <p:spPr>
          <a:ln/>
        </p:spPr>
        <p:txBody>
          <a:bodyPr/>
          <a:lstStyle/>
          <a:p>
            <a:fld id="{A840CAFD-D0D5-425D-AC04-BB57DA02E538}" type="slidenum">
              <a:rPr lang="en-US" altLang="en-US"/>
              <a:pPr/>
              <a:t>90</a:t>
            </a:fld>
            <a:endParaRPr lang="en-US" altLang="en-US"/>
          </a:p>
        </p:txBody>
      </p:sp>
      <p:sp>
        <p:nvSpPr>
          <p:cNvPr id="1531906" name="Rectangle 2"/>
          <p:cNvSpPr>
            <a:spLocks noGrp="1" noRot="1" noChangeAspect="1" noChangeArrowheads="1" noTextEdit="1"/>
          </p:cNvSpPr>
          <p:nvPr>
            <p:ph type="sldImg"/>
          </p:nvPr>
        </p:nvSpPr>
        <p:spPr>
          <a:xfrm>
            <a:off x="203200" y="304800"/>
            <a:ext cx="6502400" cy="3810000"/>
          </a:xfrm>
          <a:ln/>
        </p:spPr>
      </p:sp>
      <p:sp>
        <p:nvSpPr>
          <p:cNvPr id="1531907" name="Rectangle 3"/>
          <p:cNvSpPr>
            <a:spLocks noGrp="1" noChangeArrowheads="1"/>
          </p:cNvSpPr>
          <p:nvPr>
            <p:ph type="body" idx="1"/>
          </p:nvPr>
        </p:nvSpPr>
        <p:spPr>
          <a:xfrm>
            <a:off x="152400" y="4114800"/>
            <a:ext cx="6553200" cy="4876800"/>
          </a:xfrm>
        </p:spPr>
        <p:txBody>
          <a:bodyPr/>
          <a:lstStyle/>
          <a:p>
            <a:r>
              <a:rPr lang="en-US" altLang="en-US" dirty="0"/>
              <a:t>Judah then determined to enter Jerusalem and liberate the city, and also to purify the Temple</a:t>
            </a:r>
            <a:endParaRPr lang="el-GR" altLang="en-US" dirty="0"/>
          </a:p>
          <a:p>
            <a:r>
              <a:rPr lang="en-US" altLang="en-US" dirty="0">
                <a:cs typeface="Arial" pitchFamily="34" charset="0"/>
              </a:rPr>
              <a:t>166 to 164 to liberate Jerusalem</a:t>
            </a:r>
          </a:p>
          <a:p>
            <a:r>
              <a:rPr lang="en-US" altLang="en-US" dirty="0">
                <a:cs typeface="Arial" pitchFamily="34" charset="0"/>
              </a:rPr>
              <a:t>Liberation Jerusalem, cleansed the Temple.  Enacted Holiday ~Sukkot</a:t>
            </a:r>
            <a:endParaRPr lang="el-GR" altLang="en-US" dirty="0">
              <a:cs typeface="Arial" pitchFamily="34" charset="0"/>
            </a:endParaRPr>
          </a:p>
          <a:p>
            <a:r>
              <a:rPr lang="el-GR" altLang="en-US" dirty="0">
                <a:cs typeface="Arial" pitchFamily="34" charset="0"/>
              </a:rPr>
              <a:t>That’s what Hanukkah is about.  Military victory.  Eight days of oil lamp later recorded.  May be true, not really essential.</a:t>
            </a:r>
            <a:endParaRPr lang="en-US" altLang="en-US" dirty="0">
              <a:cs typeface="Arial" pitchFamily="34" charset="0"/>
            </a:endParaRPr>
          </a:p>
          <a:p>
            <a:endParaRPr lang="en-US" altLang="en-US" dirty="0">
              <a:cs typeface="Arial" pitchFamily="34" charset="0"/>
            </a:endParaRPr>
          </a:p>
          <a:p>
            <a:r>
              <a:rPr lang="en-US" altLang="en-US" dirty="0">
                <a:cs typeface="Arial" pitchFamily="34" charset="0"/>
              </a:rPr>
              <a:t>Ever other situations like that?</a:t>
            </a:r>
          </a:p>
          <a:p>
            <a:endParaRPr lang="en-US" altLang="en-US" dirty="0">
              <a:cs typeface="Arial" pitchFamily="34" charset="0"/>
            </a:endParaRPr>
          </a:p>
          <a:p>
            <a:endParaRPr lang="en-US" altLang="en-US" dirty="0"/>
          </a:p>
          <a:p>
            <a:endParaRPr lang="en-US" altLang="en-US" dirty="0"/>
          </a:p>
        </p:txBody>
      </p:sp>
    </p:spTree>
    <p:extLst>
      <p:ext uri="{BB962C8B-B14F-4D97-AF65-F5344CB8AC3E}">
        <p14:creationId xmlns:p14="http://schemas.microsoft.com/office/powerpoint/2010/main" val="11280366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Mtt. 22.11-14 Prep for Unexpected Leadership Hanukkah 2017.Dec.16.,2017.pptx</a:t>
            </a:r>
          </a:p>
        </p:txBody>
      </p:sp>
      <p:sp>
        <p:nvSpPr>
          <p:cNvPr id="5" name="Rectangle 6"/>
          <p:cNvSpPr>
            <a:spLocks noGrp="1" noChangeArrowheads="1"/>
          </p:cNvSpPr>
          <p:nvPr>
            <p:ph type="dt"/>
          </p:nvPr>
        </p:nvSpPr>
        <p:spPr>
          <a:ln/>
        </p:spPr>
        <p:txBody>
          <a:bodyPr/>
          <a:lstStyle/>
          <a:p>
            <a:r>
              <a:rPr lang="en-US" altLang="en-US"/>
              <a:t>Dec. 23, 2017 5778</a:t>
            </a:r>
          </a:p>
        </p:txBody>
      </p:sp>
      <p:sp>
        <p:nvSpPr>
          <p:cNvPr id="7" name="Rectangle 10"/>
          <p:cNvSpPr>
            <a:spLocks noGrp="1" noChangeArrowheads="1"/>
          </p:cNvSpPr>
          <p:nvPr>
            <p:ph type="sldNum"/>
          </p:nvPr>
        </p:nvSpPr>
        <p:spPr>
          <a:ln/>
        </p:spPr>
        <p:txBody>
          <a:bodyPr/>
          <a:lstStyle/>
          <a:p>
            <a:fld id="{9B41130B-EB4D-4FCC-8279-9C4CE0DE1BC9}" type="slidenum">
              <a:rPr lang="en-US" altLang="en-US"/>
              <a:pPr/>
              <a:t>91</a:t>
            </a:fld>
            <a:endParaRPr lang="en-US" altLang="en-US"/>
          </a:p>
        </p:txBody>
      </p:sp>
      <p:sp>
        <p:nvSpPr>
          <p:cNvPr id="1536002" name="Rectangle 2"/>
          <p:cNvSpPr>
            <a:spLocks noGrp="1" noRot="1" noChangeAspect="1" noChangeArrowheads="1" noTextEdit="1"/>
          </p:cNvSpPr>
          <p:nvPr>
            <p:ph type="sldImg"/>
          </p:nvPr>
        </p:nvSpPr>
        <p:spPr>
          <a:xfrm>
            <a:off x="203200" y="304800"/>
            <a:ext cx="6502400" cy="3810000"/>
          </a:xfrm>
          <a:ln/>
        </p:spPr>
      </p:sp>
      <p:sp>
        <p:nvSpPr>
          <p:cNvPr id="1536003" name="Rectangle 3"/>
          <p:cNvSpPr>
            <a:spLocks noGrp="1" noChangeArrowheads="1"/>
          </p:cNvSpPr>
          <p:nvPr>
            <p:ph type="body" idx="1"/>
          </p:nvPr>
        </p:nvSpPr>
        <p:spPr>
          <a:xfrm>
            <a:off x="152400" y="4114800"/>
            <a:ext cx="6553200" cy="4876800"/>
          </a:xfrm>
        </p:spPr>
        <p:txBody>
          <a:bodyPr/>
          <a:lstStyle/>
          <a:p>
            <a:r>
              <a:rPr lang="en-US" altLang="en-US" sz="2000">
                <a:latin typeface="Arial Rounded MT Bold" pitchFamily="34" charset="0"/>
              </a:rPr>
              <a:t>Wisdom. Likely first guerilla warfare in history.</a:t>
            </a:r>
          </a:p>
          <a:p>
            <a:r>
              <a:rPr lang="en-US" altLang="en-US" sz="2000">
                <a:latin typeface="Arial Rounded MT Bold" pitchFamily="34" charset="0"/>
              </a:rPr>
              <a:t>What opposition do you face?  What will be the price for us to maintain worship.  How are we dedicated to the living God?</a:t>
            </a:r>
            <a:r>
              <a:rPr lang="en-US" altLang="en-US"/>
              <a:t> </a:t>
            </a:r>
          </a:p>
          <a:p>
            <a:endParaRPr lang="en-US" altLang="en-US"/>
          </a:p>
        </p:txBody>
      </p:sp>
    </p:spTree>
    <p:extLst>
      <p:ext uri="{BB962C8B-B14F-4D97-AF65-F5344CB8AC3E}">
        <p14:creationId xmlns:p14="http://schemas.microsoft.com/office/powerpoint/2010/main" val="14565663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Mtt. 22.11-14 Prep for Unexpected Leadership Hanukkah 2017.Dec.16.,2017.pptx</a:t>
            </a:r>
          </a:p>
        </p:txBody>
      </p:sp>
      <p:sp>
        <p:nvSpPr>
          <p:cNvPr id="5" name="Rectangle 6"/>
          <p:cNvSpPr>
            <a:spLocks noGrp="1" noChangeArrowheads="1"/>
          </p:cNvSpPr>
          <p:nvPr>
            <p:ph type="dt"/>
          </p:nvPr>
        </p:nvSpPr>
        <p:spPr>
          <a:ln/>
        </p:spPr>
        <p:txBody>
          <a:bodyPr/>
          <a:lstStyle/>
          <a:p>
            <a:r>
              <a:rPr lang="en-US" altLang="en-US"/>
              <a:t>Dec. 23, 2017 5778</a:t>
            </a:r>
          </a:p>
        </p:txBody>
      </p:sp>
      <p:sp>
        <p:nvSpPr>
          <p:cNvPr id="7" name="Rectangle 10"/>
          <p:cNvSpPr>
            <a:spLocks noGrp="1" noChangeArrowheads="1"/>
          </p:cNvSpPr>
          <p:nvPr>
            <p:ph type="sldNum"/>
          </p:nvPr>
        </p:nvSpPr>
        <p:spPr>
          <a:ln/>
        </p:spPr>
        <p:txBody>
          <a:bodyPr/>
          <a:lstStyle/>
          <a:p>
            <a:fld id="{A99630C7-0496-4F4E-8D0D-A2F9C37D155C}" type="slidenum">
              <a:rPr lang="en-US" altLang="en-US"/>
              <a:pPr/>
              <a:t>92</a:t>
            </a:fld>
            <a:endParaRPr lang="en-US" altLang="en-US"/>
          </a:p>
        </p:txBody>
      </p:sp>
      <p:sp>
        <p:nvSpPr>
          <p:cNvPr id="1411074" name="Rectangle 2"/>
          <p:cNvSpPr>
            <a:spLocks noGrp="1" noRot="1" noChangeAspect="1" noChangeArrowheads="1" noTextEdit="1"/>
          </p:cNvSpPr>
          <p:nvPr>
            <p:ph type="sldImg"/>
          </p:nvPr>
        </p:nvSpPr>
        <p:spPr>
          <a:xfrm>
            <a:off x="203200" y="304800"/>
            <a:ext cx="6502400" cy="3810000"/>
          </a:xfrm>
          <a:ln/>
        </p:spPr>
      </p:sp>
      <p:sp>
        <p:nvSpPr>
          <p:cNvPr id="1411075"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extLst>
      <p:ext uri="{BB962C8B-B14F-4D97-AF65-F5344CB8AC3E}">
        <p14:creationId xmlns:p14="http://schemas.microsoft.com/office/powerpoint/2010/main" val="25716320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22.11-14 Prep for Unexpected Leadership Hanukkah 2017.Dec.16.,2017.pptx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23,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Caring, giving, building</a:t>
            </a:r>
          </a:p>
        </p:txBody>
      </p:sp>
    </p:spTree>
    <p:extLst>
      <p:ext uri="{BB962C8B-B14F-4D97-AF65-F5344CB8AC3E}">
        <p14:creationId xmlns:p14="http://schemas.microsoft.com/office/powerpoint/2010/main" val="28945236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365802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Mtt. 22.11-14 Prep for Unexpected Leadership Hanukkah 2017.Dec.16.,2017.pptx</a:t>
            </a:r>
          </a:p>
        </p:txBody>
      </p:sp>
      <p:sp>
        <p:nvSpPr>
          <p:cNvPr id="5" name="Rectangle 6"/>
          <p:cNvSpPr>
            <a:spLocks noGrp="1" noChangeArrowheads="1"/>
          </p:cNvSpPr>
          <p:nvPr>
            <p:ph type="dt"/>
          </p:nvPr>
        </p:nvSpPr>
        <p:spPr>
          <a:ln/>
        </p:spPr>
        <p:txBody>
          <a:bodyPr/>
          <a:lstStyle/>
          <a:p>
            <a:r>
              <a:rPr lang="en-US" altLang="en-US"/>
              <a:t>Dec. 23, 2017 5778</a:t>
            </a:r>
          </a:p>
        </p:txBody>
      </p:sp>
      <p:sp>
        <p:nvSpPr>
          <p:cNvPr id="7" name="Rectangle 10"/>
          <p:cNvSpPr>
            <a:spLocks noGrp="1" noChangeArrowheads="1"/>
          </p:cNvSpPr>
          <p:nvPr>
            <p:ph type="sldNum"/>
          </p:nvPr>
        </p:nvSpPr>
        <p:spPr>
          <a:ln/>
        </p:spPr>
        <p:txBody>
          <a:bodyPr/>
          <a:lstStyle/>
          <a:p>
            <a:fld id="{3A1D09A6-4B57-4669-8317-DEA24D06950C}" type="slidenum">
              <a:rPr lang="en-US" altLang="en-US"/>
              <a:pPr/>
              <a:t>95</a:t>
            </a:fld>
            <a:endParaRPr lang="en-US" altLang="en-US"/>
          </a:p>
        </p:txBody>
      </p:sp>
      <p:sp>
        <p:nvSpPr>
          <p:cNvPr id="1538050" name="Rectangle 2"/>
          <p:cNvSpPr>
            <a:spLocks noGrp="1" noRot="1" noChangeAspect="1" noChangeArrowheads="1" noTextEdit="1"/>
          </p:cNvSpPr>
          <p:nvPr>
            <p:ph type="sldImg"/>
          </p:nvPr>
        </p:nvSpPr>
        <p:spPr>
          <a:xfrm>
            <a:off x="203200" y="304800"/>
            <a:ext cx="6502400" cy="3810000"/>
          </a:xfrm>
          <a:ln/>
        </p:spPr>
      </p:sp>
      <p:sp>
        <p:nvSpPr>
          <p:cNvPr id="1538051" name="Rectangle 3"/>
          <p:cNvSpPr>
            <a:spLocks noGrp="1" noChangeArrowheads="1"/>
          </p:cNvSpPr>
          <p:nvPr>
            <p:ph type="body" idx="1"/>
          </p:nvPr>
        </p:nvSpPr>
        <p:spPr>
          <a:xfrm>
            <a:off x="152400" y="4114800"/>
            <a:ext cx="6553200" cy="4876800"/>
          </a:xfrm>
        </p:spPr>
        <p:txBody>
          <a:bodyPr/>
          <a:lstStyle/>
          <a:p>
            <a:endParaRPr lang="en-US" altLang="en-US" sz="2000" dirty="0">
              <a:latin typeface="Arial Rounded MT Bold" pitchFamily="34" charset="0"/>
            </a:endParaRPr>
          </a:p>
        </p:txBody>
      </p:sp>
    </p:spTree>
    <p:extLst>
      <p:ext uri="{BB962C8B-B14F-4D97-AF65-F5344CB8AC3E}">
        <p14:creationId xmlns:p14="http://schemas.microsoft.com/office/powerpoint/2010/main" val="12367145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22.11-14 Prep for Unexpected Leadership Hanukkah 2017.Dec.16.,2017.pptx</a:t>
            </a:r>
          </a:p>
        </p:txBody>
      </p:sp>
      <p:sp>
        <p:nvSpPr>
          <p:cNvPr id="5" name="Rectangle 3"/>
          <p:cNvSpPr>
            <a:spLocks noGrp="1" noChangeArrowheads="1"/>
          </p:cNvSpPr>
          <p:nvPr>
            <p:ph type="dt" idx="1"/>
          </p:nvPr>
        </p:nvSpPr>
        <p:spPr>
          <a:ln/>
        </p:spPr>
        <p:txBody>
          <a:bodyPr/>
          <a:lstStyle/>
          <a:p>
            <a:r>
              <a:rPr lang="en-US" altLang="en-US">
                <a:solidFill>
                  <a:prstClr val="white"/>
                </a:solidFill>
              </a:rPr>
              <a:t>Dec. 23,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AutoNum type="arabicPeriod"/>
            </a:pPr>
            <a:r>
              <a:rPr lang="en-US" altLang="en-US" dirty="0"/>
              <a:t>I got a sneak preview of the Hanukkah drama.  It’s amazing.  Vicki and cast really worked this hard.  Way above and beyond the call of duty.  Lawncare!  Menorah</a:t>
            </a:r>
          </a:p>
          <a:p>
            <a:pPr marL="228600" indent="-228600">
              <a:buAutoNum type="arabicPeriod"/>
            </a:pPr>
            <a:r>
              <a:rPr lang="en-US" altLang="en-US" dirty="0"/>
              <a:t>Invite friends, Jewish friends.  Bring LOTS of food.</a:t>
            </a:r>
          </a:p>
          <a:p>
            <a:pPr marL="228600" indent="-228600">
              <a:buAutoNum type="arabicPeriod"/>
            </a:pPr>
            <a:r>
              <a:rPr lang="en-US" altLang="en-US" dirty="0"/>
              <a:t>Spiritual taker or giver.  Prayer, </a:t>
            </a:r>
            <a:r>
              <a:rPr lang="en-US" altLang="en-US" dirty="0" err="1"/>
              <a:t>Ruakh</a:t>
            </a:r>
            <a:r>
              <a:rPr lang="en-US" altLang="en-US" dirty="0"/>
              <a:t>.  We are fighting against a culture, for survival.  </a:t>
            </a:r>
          </a:p>
        </p:txBody>
      </p:sp>
    </p:spTree>
    <p:extLst>
      <p:ext uri="{BB962C8B-B14F-4D97-AF65-F5344CB8AC3E}">
        <p14:creationId xmlns:p14="http://schemas.microsoft.com/office/powerpoint/2010/main" val="415393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fld id="{008EDFD0-AEF6-440D-A2A9-52A80FF54F5E}" type="slidenum">
              <a:rPr lang="en-US" altLang="en-US" smtClean="0">
                <a:latin typeface="Arial" pitchFamily="34" charset="0"/>
                <a:cs typeface="Arial" pitchFamily="34" charset="0"/>
              </a:rPr>
              <a:pPr defTabSz="658459"/>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310544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1670132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defTabSz="658459" fontAlgn="auto">
              <a:spcBef>
                <a:spcPts val="0"/>
              </a:spcBef>
              <a:spcAft>
                <a:spcPts val="0"/>
              </a:spcAft>
              <a:defRPr/>
            </a:pPr>
            <a:endParaRPr lang="en-US" sz="1296" kern="0">
              <a:solidFill>
                <a:sysClr val="windowText" lastClr="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58459" fontAlgn="auto">
              <a:spcBef>
                <a:spcPts val="0"/>
              </a:spcBef>
              <a:spcAft>
                <a:spcPts val="0"/>
              </a:spcAft>
              <a:defRPr/>
            </a:pPr>
            <a:endParaRPr lang="en-US" sz="1296" kern="0">
              <a:solidFill>
                <a:sysClr val="windowText" lastClr="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58459" fontAlgn="auto">
              <a:spcBef>
                <a:spcPts val="0"/>
              </a:spcBef>
              <a:spcAft>
                <a:spcPts val="0"/>
              </a:spcAft>
              <a:defRPr/>
            </a:pPr>
            <a:fld id="{9190C161-9D9C-4219-9159-98AF22DD1E1E}" type="slidenum">
              <a:rPr lang="en-US" altLang="en-US" sz="1296" kern="0" smtClean="0">
                <a:solidFill>
                  <a:sysClr val="windowText" lastClr="000000"/>
                </a:solidFill>
                <a:latin typeface="Arial" pitchFamily="34" charset="0"/>
                <a:cs typeface="Arial" pitchFamily="34" charset="0"/>
              </a:rPr>
              <a:pPr defTabSz="658459" fontAlgn="auto">
                <a:spcBef>
                  <a:spcPts val="0"/>
                </a:spcBef>
                <a:spcAft>
                  <a:spcPts val="0"/>
                </a:spcAft>
                <a:defRPr/>
              </a:pPr>
              <a:t>‹#›</a:t>
            </a:fld>
            <a:endParaRPr lang="en-US" altLang="en-US" sz="1296" kern="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420559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427940376"/>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1834991476"/>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defRPr>
            </a:lvl1pPr>
          </a:lstStyle>
          <a:p>
            <a:fld id="{3BA7F456-1CD9-4C2B-BE79-D530064A1CD5}" type="slidenum">
              <a:rPr lang="en-US" altLang="en-US"/>
              <a:pPr/>
              <a:t>‹#›</a:t>
            </a:fld>
            <a:endParaRPr lang="en-US" altLang="en-US"/>
          </a:p>
        </p:txBody>
      </p:sp>
    </p:spTree>
    <p:extLst>
      <p:ext uri="{BB962C8B-B14F-4D97-AF65-F5344CB8AC3E}">
        <p14:creationId xmlns:p14="http://schemas.microsoft.com/office/powerpoint/2010/main" val="34823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notes, log on to our </a:t>
            </a:r>
            <a:r>
              <a:rPr lang="en-US" dirty="0" err="1"/>
              <a:t>Wifi</a:t>
            </a:r>
            <a:r>
              <a:rPr lang="en-US" dirty="0"/>
              <a:t> </a:t>
            </a:r>
          </a:p>
          <a:p>
            <a:r>
              <a:rPr lang="en-US" dirty="0" err="1"/>
              <a:t>Wifi</a:t>
            </a:r>
            <a:r>
              <a:rPr lang="en-US" dirty="0"/>
              <a:t>: </a:t>
            </a:r>
            <a:r>
              <a:rPr lang="en-US" dirty="0">
                <a:solidFill>
                  <a:srgbClr val="FFFF66"/>
                </a:solidFill>
              </a:rPr>
              <a:t>mycci01</a:t>
            </a:r>
            <a:br>
              <a:rPr lang="en-US" dirty="0"/>
            </a:br>
            <a:r>
              <a:rPr lang="en-US" dirty="0"/>
              <a:t>p/w: </a:t>
            </a:r>
            <a:r>
              <a:rPr lang="en-US" dirty="0">
                <a:solidFill>
                  <a:srgbClr val="FFFF66"/>
                </a:solidFill>
              </a:rPr>
              <a:t>ancientquail060</a:t>
            </a:r>
          </a:p>
          <a:p>
            <a:r>
              <a:rPr lang="en-US" dirty="0"/>
              <a:t>Go to </a:t>
            </a:r>
            <a:r>
              <a:rPr lang="en-US" dirty="0">
                <a:solidFill>
                  <a:srgbClr val="FFFF66"/>
                </a:solidFill>
              </a:rPr>
              <a:t>OrHaOlam.com</a:t>
            </a:r>
          </a:p>
          <a:p>
            <a:r>
              <a:rPr lang="en-US" dirty="0"/>
              <a:t>Click on</a:t>
            </a:r>
            <a:r>
              <a:rPr lang="en-US" dirty="0">
                <a:solidFill>
                  <a:srgbClr val="FFFF66"/>
                </a:solidFill>
              </a:rPr>
              <a:t> downloads, messages, 2017</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Image result for xy chromosome male">
            <a:extLst>
              <a:ext uri="{FF2B5EF4-FFF2-40B4-BE49-F238E27FC236}">
                <a16:creationId xmlns:a16="http://schemas.microsoft.com/office/drawing/2014/main" id="{0778183E-CF29-4EEB-BF3C-BB92FC322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64294"/>
            <a:ext cx="8023648" cy="31289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2776464F-7690-406A-81D6-E784BBC57B7E}"/>
              </a:ext>
            </a:extLst>
          </p:cNvPr>
          <p:cNvCxnSpPr>
            <a:cxnSpLocks/>
          </p:cNvCxnSpPr>
          <p:nvPr/>
        </p:nvCxnSpPr>
        <p:spPr bwMode="auto">
          <a:xfrm flipH="1" flipV="1">
            <a:off x="3246437" y="2647950"/>
            <a:ext cx="221956" cy="747817"/>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6196B762-E57B-4B83-B766-BB37BABB71B7}"/>
              </a:ext>
            </a:extLst>
          </p:cNvPr>
          <p:cNvCxnSpPr>
            <a:cxnSpLocks/>
          </p:cNvCxnSpPr>
          <p:nvPr/>
        </p:nvCxnSpPr>
        <p:spPr bwMode="auto">
          <a:xfrm flipV="1">
            <a:off x="7182141" y="2800350"/>
            <a:ext cx="407696" cy="6858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ight Brace 6">
            <a:extLst>
              <a:ext uri="{FF2B5EF4-FFF2-40B4-BE49-F238E27FC236}">
                <a16:creationId xmlns:a16="http://schemas.microsoft.com/office/drawing/2014/main" id="{1C63B64C-1BE1-4F76-8D4F-65F4D3745BAF}"/>
              </a:ext>
            </a:extLst>
          </p:cNvPr>
          <p:cNvSpPr/>
          <p:nvPr/>
        </p:nvSpPr>
        <p:spPr bwMode="auto">
          <a:xfrm rot="5400000">
            <a:off x="7338865" y="2111228"/>
            <a:ext cx="457200" cy="1111543"/>
          </a:xfrm>
          <a:prstGeom prst="rightBrace">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13" name="TextBox 12">
            <a:extLst>
              <a:ext uri="{FF2B5EF4-FFF2-40B4-BE49-F238E27FC236}">
                <a16:creationId xmlns:a16="http://schemas.microsoft.com/office/drawing/2014/main" id="{DE8095D4-0172-41C6-B867-29001DDB951A}"/>
              </a:ext>
            </a:extLst>
          </p:cNvPr>
          <p:cNvSpPr txBox="1"/>
          <p:nvPr/>
        </p:nvSpPr>
        <p:spPr>
          <a:xfrm>
            <a:off x="1493837" y="3303002"/>
            <a:ext cx="7000313" cy="707886"/>
          </a:xfrm>
          <a:prstGeom prst="rect">
            <a:avLst/>
          </a:prstGeom>
          <a:noFill/>
        </p:spPr>
        <p:txBody>
          <a:bodyPr wrap="none" rtlCol="0">
            <a:spAutoFit/>
          </a:bodyPr>
          <a:lstStyle/>
          <a:p>
            <a:r>
              <a:rPr lang="en-US" dirty="0"/>
              <a:t>XX female                   XY male</a:t>
            </a:r>
          </a:p>
        </p:txBody>
      </p:sp>
      <p:sp>
        <p:nvSpPr>
          <p:cNvPr id="14" name="TextBox 13">
            <a:extLst>
              <a:ext uri="{FF2B5EF4-FFF2-40B4-BE49-F238E27FC236}">
                <a16:creationId xmlns:a16="http://schemas.microsoft.com/office/drawing/2014/main" id="{6313B4CB-9C14-4732-9275-1F8FF0CCCBAC}"/>
              </a:ext>
            </a:extLst>
          </p:cNvPr>
          <p:cNvSpPr txBox="1"/>
          <p:nvPr/>
        </p:nvSpPr>
        <p:spPr>
          <a:xfrm>
            <a:off x="-73933" y="4233103"/>
            <a:ext cx="8852808" cy="707886"/>
          </a:xfrm>
          <a:prstGeom prst="rect">
            <a:avLst/>
          </a:prstGeom>
          <a:noFill/>
        </p:spPr>
        <p:txBody>
          <a:bodyPr wrap="none" rtlCol="0">
            <a:spAutoFit/>
          </a:bodyPr>
          <a:lstStyle/>
          <a:p>
            <a:pPr algn="l"/>
            <a:r>
              <a:rPr lang="en-US" dirty="0"/>
              <a:t>In every one of your 40 trillion cells</a:t>
            </a:r>
          </a:p>
        </p:txBody>
      </p:sp>
      <p:cxnSp>
        <p:nvCxnSpPr>
          <p:cNvPr id="18" name="Straight Connector 17">
            <a:extLst>
              <a:ext uri="{FF2B5EF4-FFF2-40B4-BE49-F238E27FC236}">
                <a16:creationId xmlns:a16="http://schemas.microsoft.com/office/drawing/2014/main" id="{AA811F0E-B0F2-4C72-A3B5-38D7F0652542}"/>
              </a:ext>
            </a:extLst>
          </p:cNvPr>
          <p:cNvCxnSpPr>
            <a:cxnSpLocks/>
          </p:cNvCxnSpPr>
          <p:nvPr/>
        </p:nvCxnSpPr>
        <p:spPr bwMode="auto">
          <a:xfrm>
            <a:off x="4237037" y="0"/>
            <a:ext cx="0" cy="3395767"/>
          </a:xfrm>
          <a:prstGeom prst="line">
            <a:avLst/>
          </a:prstGeom>
          <a:solidFill>
            <a:schemeClr val="accent1"/>
          </a:solidFill>
          <a:ln w="444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1263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lstStyle/>
          <a:p>
            <a:pPr algn="l"/>
            <a:r>
              <a:rPr lang="en-US" dirty="0"/>
              <a:t> </a:t>
            </a:r>
          </a:p>
        </p:txBody>
      </p:sp>
      <p:pic>
        <p:nvPicPr>
          <p:cNvPr id="1026" name="Picture 2" descr="http://www.israeltoday.co.il/Portals/0/news/weizmann.jpg">
            <a:extLst>
              <a:ext uri="{FF2B5EF4-FFF2-40B4-BE49-F238E27FC236}">
                <a16:creationId xmlns:a16="http://schemas.microsoft.com/office/drawing/2014/main" id="{A16E83E8-AFD2-46D2-A280-6CF4EAE29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0" y="0"/>
            <a:ext cx="8398933"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42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Geneticists at the Weizmann Institute of Science, one of the world's leading scientific institutes, recently published a study showing just how many biological differences there are between the male and female of our species.</a:t>
            </a:r>
          </a:p>
          <a:p>
            <a:pPr algn="l"/>
            <a:endParaRPr lang="en-US" dirty="0"/>
          </a:p>
        </p:txBody>
      </p:sp>
    </p:spTree>
    <p:extLst>
      <p:ext uri="{BB962C8B-B14F-4D97-AF65-F5344CB8AC3E}">
        <p14:creationId xmlns:p14="http://schemas.microsoft.com/office/powerpoint/2010/main" val="15156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They eventually found around </a:t>
            </a:r>
            <a:r>
              <a:rPr lang="en-US" dirty="0">
                <a:solidFill>
                  <a:srgbClr val="FFFF99"/>
                </a:solidFill>
              </a:rPr>
              <a:t>"6,500 genes with activity that was biased toward one sex or the other</a:t>
            </a:r>
            <a:r>
              <a:rPr lang="en-US" dirty="0"/>
              <a:t> in at least one tissue, adding to the already major biological differences between men and women."</a:t>
            </a:r>
          </a:p>
          <a:p>
            <a:pPr algn="l"/>
            <a:endParaRPr lang="en-US" dirty="0"/>
          </a:p>
        </p:txBody>
      </p:sp>
    </p:spTree>
    <p:extLst>
      <p:ext uri="{BB962C8B-B14F-4D97-AF65-F5344CB8AC3E}">
        <p14:creationId xmlns:p14="http://schemas.microsoft.com/office/powerpoint/2010/main" val="975837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Good news from Israel, despite all her enemies.</a:t>
            </a:r>
          </a:p>
          <a:p>
            <a:pPr algn="l"/>
            <a:r>
              <a:rPr lang="en-US" dirty="0"/>
              <a:t>What about us and our difficulties?</a:t>
            </a:r>
          </a:p>
          <a:p>
            <a:pPr algn="l"/>
            <a:r>
              <a:rPr lang="en-US" dirty="0"/>
              <a:t>Hanukkah lesson?</a:t>
            </a:r>
          </a:p>
          <a:p>
            <a:pPr algn="l"/>
            <a:r>
              <a:rPr lang="en-US" dirty="0"/>
              <a:t>Today’s </a:t>
            </a:r>
            <a:r>
              <a:rPr lang="en-US" dirty="0" err="1"/>
              <a:t>parasha</a:t>
            </a:r>
            <a:r>
              <a:rPr lang="en-US" dirty="0"/>
              <a:t>…</a:t>
            </a:r>
          </a:p>
        </p:txBody>
      </p:sp>
    </p:spTree>
    <p:extLst>
      <p:ext uri="{BB962C8B-B14F-4D97-AF65-F5344CB8AC3E}">
        <p14:creationId xmlns:p14="http://schemas.microsoft.com/office/powerpoint/2010/main" val="299780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Beresheet</a:t>
            </a:r>
            <a:r>
              <a:rPr lang="en-US" baseline="30000" dirty="0"/>
              <a:t>/Gen 41.8  </a:t>
            </a:r>
            <a:r>
              <a:rPr lang="en-US" dirty="0"/>
              <a:t>[Pharaoh] sent and called for the fortune-telling priests of Egypt and all its wise men and Pharaoh told them his dream. But no one could interpret them for Pharaoh…</a:t>
            </a:r>
          </a:p>
        </p:txBody>
      </p:sp>
    </p:spTree>
    <p:extLst>
      <p:ext uri="{BB962C8B-B14F-4D97-AF65-F5344CB8AC3E}">
        <p14:creationId xmlns:p14="http://schemas.microsoft.com/office/powerpoint/2010/main" val="402487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Beresheet</a:t>
            </a:r>
            <a:r>
              <a:rPr lang="en-US" baseline="30000" dirty="0"/>
              <a:t>/Gen 41.14-15 </a:t>
            </a:r>
            <a:r>
              <a:rPr lang="en-US" dirty="0"/>
              <a:t>Pharaoh sent and called for Joseph. So they quickly fetched him from the pit. He shaved, changed his clothes, and came to Pharaoh. Then Pharaoh said to Joseph, “I dreamed a dream and there’s no one to interpret it. </a:t>
            </a:r>
          </a:p>
        </p:txBody>
      </p:sp>
    </p:spTree>
    <p:extLst>
      <p:ext uri="{BB962C8B-B14F-4D97-AF65-F5344CB8AC3E}">
        <p14:creationId xmlns:p14="http://schemas.microsoft.com/office/powerpoint/2010/main" val="213802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Beresheet</a:t>
            </a:r>
            <a:r>
              <a:rPr lang="en-US" baseline="30000" dirty="0"/>
              <a:t>/Gen 41.15-16 TLV  </a:t>
            </a:r>
            <a:r>
              <a:rPr lang="en-US" dirty="0"/>
              <a:t>I heard about you—it’s said that you can listen to a dream to interpret it.”  </a:t>
            </a:r>
          </a:p>
          <a:p>
            <a:pPr algn="l"/>
            <a:r>
              <a:rPr lang="en-US" dirty="0"/>
              <a:t>Then Joseph answered Pharaoh saying, “It’s not within me. God will answer with shalom for Pharaoh.”</a:t>
            </a:r>
          </a:p>
        </p:txBody>
      </p:sp>
    </p:spTree>
    <p:extLst>
      <p:ext uri="{BB962C8B-B14F-4D97-AF65-F5344CB8AC3E}">
        <p14:creationId xmlns:p14="http://schemas.microsoft.com/office/powerpoint/2010/main" val="70968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 </a:t>
            </a:r>
            <a:r>
              <a:rPr lang="en-US" baseline="30000" dirty="0"/>
              <a:t> </a:t>
            </a:r>
            <a:r>
              <a:rPr lang="en-US" baseline="30000" dirty="0" err="1"/>
              <a:t>Beresheet</a:t>
            </a:r>
            <a:r>
              <a:rPr lang="en-US" baseline="30000" dirty="0"/>
              <a:t>/Gen 41.29-31 TLV </a:t>
            </a:r>
            <a:r>
              <a:rPr lang="en-US" dirty="0"/>
              <a:t>[Joseph said] Seven years of abundance are about to come in the whole land of Egypt. Then seven years of famine will come up after them and all the abundance in the land of Egypt will be forgotten and the famine will consume the land.</a:t>
            </a:r>
          </a:p>
        </p:txBody>
      </p:sp>
    </p:spTree>
    <p:extLst>
      <p:ext uri="{BB962C8B-B14F-4D97-AF65-F5344CB8AC3E}">
        <p14:creationId xmlns:p14="http://schemas.microsoft.com/office/powerpoint/2010/main" val="3787601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 </a:t>
            </a:r>
            <a:r>
              <a:rPr lang="en-US" baseline="30000" dirty="0"/>
              <a:t> </a:t>
            </a:r>
            <a:r>
              <a:rPr lang="en-US" baseline="30000" dirty="0" err="1"/>
              <a:t>Beresheet</a:t>
            </a:r>
            <a:r>
              <a:rPr lang="en-US" baseline="30000" dirty="0"/>
              <a:t>/Gen 41.29-31 TLV  </a:t>
            </a:r>
            <a:r>
              <a:rPr lang="en-US" dirty="0"/>
              <a:t>So the abundance in the land will be unknown because of the famine that follows, for it will be a very oppressive famine.</a:t>
            </a:r>
          </a:p>
        </p:txBody>
      </p:sp>
    </p:spTree>
    <p:extLst>
      <p:ext uri="{BB962C8B-B14F-4D97-AF65-F5344CB8AC3E}">
        <p14:creationId xmlns:p14="http://schemas.microsoft.com/office/powerpoint/2010/main" val="299851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672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All he was asked to do</a:t>
            </a:r>
          </a:p>
          <a:p>
            <a:r>
              <a:rPr lang="en-US" dirty="0"/>
              <a:t>was to interpret the dream.</a:t>
            </a:r>
          </a:p>
          <a:p>
            <a:r>
              <a:rPr lang="en-US" dirty="0"/>
              <a:t> However, he didn’t stop talking.</a:t>
            </a:r>
          </a:p>
        </p:txBody>
      </p:sp>
    </p:spTree>
    <p:extLst>
      <p:ext uri="{BB962C8B-B14F-4D97-AF65-F5344CB8AC3E}">
        <p14:creationId xmlns:p14="http://schemas.microsoft.com/office/powerpoint/2010/main" val="4277305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329208" y="212428"/>
            <a:ext cx="8065591" cy="4718645"/>
          </a:xfrm>
        </p:spPr>
        <p:txBody>
          <a:bodyPr/>
          <a:lstStyle/>
          <a:p>
            <a:pPr lvl="0" algn="r">
              <a:defRPr/>
            </a:pPr>
            <a:endParaRPr lang="en-US" dirty="0">
              <a:solidFill>
                <a:srgbClr val="FFFFFF"/>
              </a:solidFill>
              <a:cs typeface="David" pitchFamily="2" charset="-79"/>
            </a:endParaRPr>
          </a:p>
          <a:p>
            <a:pPr lvl="0" algn="r">
              <a:defRPr/>
            </a:pPr>
            <a:endParaRPr lang="en-US" sz="3889" dirty="0">
              <a:solidFill>
                <a:srgbClr val="FFFFFF"/>
              </a:solidFill>
              <a:cs typeface="David" pitchFamily="2" charset="-79"/>
            </a:endParaRPr>
          </a:p>
          <a:p>
            <a:pPr lvl="0" algn="r">
              <a:defRPr/>
            </a:pPr>
            <a:r>
              <a:rPr lang="en-US" sz="3456" dirty="0">
                <a:solidFill>
                  <a:srgbClr val="FFFFFF"/>
                </a:solidFill>
                <a:cs typeface="David" pitchFamily="2" charset="-79"/>
              </a:rPr>
              <a:t>B’resheet</a:t>
            </a:r>
            <a:r>
              <a:rPr lang="en-US" sz="6913" dirty="0">
                <a:solidFill>
                  <a:srgbClr val="FFFFFF"/>
                </a:solidFill>
                <a:cs typeface="David" pitchFamily="2" charset="-79"/>
              </a:rPr>
              <a:t> </a:t>
            </a:r>
            <a:r>
              <a:rPr lang="he-IL" sz="5761" b="1" dirty="0">
                <a:solidFill>
                  <a:srgbClr val="FFFFFF"/>
                </a:solidFill>
                <a:cs typeface="David" pitchFamily="2" charset="-79"/>
              </a:rPr>
              <a:t>בְּרֵאשִׁית</a:t>
            </a:r>
            <a:r>
              <a:rPr lang="en-US" sz="2952" dirty="0">
                <a:solidFill>
                  <a:srgbClr val="FFFFFF"/>
                </a:solidFill>
                <a:cs typeface="David" pitchFamily="2" charset="-79"/>
              </a:rPr>
              <a:t> </a:t>
            </a:r>
          </a:p>
          <a:p>
            <a:pPr lvl="0" algn="r">
              <a:defRPr/>
            </a:pPr>
            <a:r>
              <a:rPr lang="en-US" dirty="0">
                <a:solidFill>
                  <a:srgbClr val="FFFFFF"/>
                </a:solidFill>
                <a:latin typeface="+mj-lt"/>
                <a:cs typeface="David" pitchFamily="2" charset="-79"/>
              </a:rPr>
              <a:t>(Genesis) 41:33-34, 38</a:t>
            </a:r>
            <a:endParaRPr lang="en-US" b="1" dirty="0">
              <a:solidFill>
                <a:srgbClr val="FFFFFF"/>
              </a:solidFill>
              <a:latin typeface="+mj-lt"/>
              <a:cs typeface="David" panose="020E0502060401010101" pitchFamily="34" charset="-79"/>
            </a:endParaRPr>
          </a:p>
          <a:p>
            <a:pPr marL="0" indent="0" algn="r" rtl="1">
              <a:defRPr/>
            </a:pPr>
            <a:r>
              <a:rPr lang="he-IL" sz="4753" b="1" dirty="0">
                <a:latin typeface="David" panose="020E0502060401010101" pitchFamily="34" charset="-79"/>
                <a:cs typeface="David" panose="020E0502060401010101" pitchFamily="34" charset="-79"/>
              </a:rPr>
              <a:t>מִקֵּץ</a:t>
            </a:r>
            <a:r>
              <a:rPr lang="en-US" sz="4393" b="1" dirty="0">
                <a:solidFill>
                  <a:srgbClr val="FFFFFF"/>
                </a:solidFill>
                <a:cs typeface="David" pitchFamily="2" charset="-79"/>
              </a:rPr>
              <a:t> </a:t>
            </a:r>
            <a:r>
              <a:rPr lang="en-US" sz="2304" i="1" dirty="0">
                <a:solidFill>
                  <a:srgbClr val="FFFFFF"/>
                </a:solidFill>
                <a:cs typeface="David" pitchFamily="2" charset="-79"/>
              </a:rPr>
              <a:t>(</a:t>
            </a:r>
            <a:r>
              <a:rPr lang="en-US" sz="2304" b="1" i="1" dirty="0">
                <a:solidFill>
                  <a:srgbClr val="FFFFFF"/>
                </a:solidFill>
                <a:cs typeface="David" pitchFamily="2" charset="-79"/>
              </a:rPr>
              <a:t>from) </a:t>
            </a:r>
            <a:r>
              <a:rPr lang="en-US" sz="2880" i="1" dirty="0" err="1">
                <a:solidFill>
                  <a:srgbClr val="FFFFFF"/>
                </a:solidFill>
                <a:cs typeface="David" pitchFamily="2" charset="-79"/>
              </a:rPr>
              <a:t>Mikketz</a:t>
            </a:r>
            <a:r>
              <a:rPr lang="en-US" sz="2880" i="1" dirty="0">
                <a:solidFill>
                  <a:srgbClr val="FFFFFF"/>
                </a:solidFill>
                <a:cs typeface="David" pitchFamily="2" charset="-79"/>
              </a:rPr>
              <a:t> (At the end)  </a:t>
            </a:r>
          </a:p>
        </p:txBody>
      </p:sp>
    </p:spTree>
    <p:extLst>
      <p:ext uri="{BB962C8B-B14F-4D97-AF65-F5344CB8AC3E}">
        <p14:creationId xmlns:p14="http://schemas.microsoft.com/office/powerpoint/2010/main" val="2244519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B’resheet (Genesis) 41:33</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a:solidFill>
                  <a:srgbClr val="000000"/>
                </a:solidFill>
                <a:latin typeface="Arial" panose="020B0604020202020204" pitchFamily="34" charset="0"/>
                <a:cs typeface="Arial" panose="020B0604020202020204" pitchFamily="34" charset="0"/>
              </a:rPr>
              <a:t>ג</a:t>
            </a:r>
            <a:r>
              <a:rPr lang="en-US" altLang="en-US" sz="1296">
                <a:solidFill>
                  <a:srgbClr val="000000"/>
                </a:solidFill>
                <a:latin typeface="Arial" panose="020B0604020202020204" pitchFamily="34" charset="0"/>
                <a:cs typeface="Arial" pitchFamily="34" charset="0"/>
              </a:rPr>
              <a:t> </a:t>
            </a:r>
            <a:r>
              <a:rPr lang="he-IL" altLang="en-US" sz="1296">
                <a:solidFill>
                  <a:srgbClr val="000000"/>
                </a:solidFill>
                <a:latin typeface="Arial" panose="020B0604020202020204" pitchFamily="34" charset="0"/>
                <a:cs typeface="Arial" panose="020B0604020202020204" pitchFamily="34" charset="0"/>
              </a:rPr>
              <a:t>כִּי שֵׁם יְהוָה אֶקְרָא</a:t>
            </a:r>
            <a:r>
              <a:rPr lang="en-US" altLang="en-US" sz="1296">
                <a:solidFill>
                  <a:srgbClr val="000000"/>
                </a:solidFill>
                <a:latin typeface="Arial" panose="020B0604020202020204" pitchFamily="34" charset="0"/>
                <a:cs typeface="Arial" pitchFamily="34" charset="0"/>
              </a:rPr>
              <a:t>  </a:t>
            </a:r>
            <a:r>
              <a:rPr lang="he-IL" altLang="en-US" sz="1368">
                <a:solidFill>
                  <a:srgbClr val="000000"/>
                </a:solidFill>
                <a:latin typeface="Arial" panose="020B0604020202020204" pitchFamily="34" charset="0"/>
                <a:cs typeface="Arial" panose="020B0604020202020204" pitchFamily="34" charset="0"/>
              </a:rPr>
              <a:t>ס</a:t>
            </a:r>
            <a:r>
              <a:rPr lang="en-US" altLang="en-US" sz="576">
                <a:solidFill>
                  <a:srgbClr val="000000"/>
                </a:solidFill>
                <a:latin typeface="Arial" panose="020B0604020202020204" pitchFamily="34" charset="0"/>
                <a:cs typeface="Arial" pitchFamily="34" charset="0"/>
              </a:rPr>
              <a:t> </a:t>
            </a:r>
            <a:r>
              <a:rPr lang="he-IL" altLang="en-US" sz="576">
                <a:solidFill>
                  <a:srgbClr val="000000"/>
                </a:solidFill>
                <a:latin typeface="Arial" panose="020B0604020202020204" pitchFamily="34" charset="0"/>
                <a:cs typeface="Arial" panose="020B0604020202020204" pitchFamily="34" charset="0"/>
              </a:rPr>
              <a:t>הָבוּ גֹדֶל לֵאלֹהֵינוּ׃</a:t>
            </a:r>
            <a:r>
              <a:rPr lang="en-US" altLang="en-US" sz="576">
                <a:solidFill>
                  <a:srgbClr val="000000"/>
                </a:solidFill>
                <a:latin typeface="Arial" panose="020B0604020202020204" pitchFamily="34" charset="0"/>
                <a:cs typeface="Arial" pitchFamily="34" charset="0"/>
              </a:rPr>
              <a:t> </a:t>
            </a:r>
            <a:endParaRPr lang="en-US" altLang="en-US" sz="1296">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321" b="1" dirty="0">
                <a:latin typeface="David" panose="020E0502060401010101" pitchFamily="34" charset="-79"/>
                <a:cs typeface="David" panose="020E0502060401010101" pitchFamily="34" charset="-79"/>
              </a:rPr>
              <a:t>וְעַתָּה יֵרֶא פַרְעֹה אִישׁ נָבוֹן וְחָכָם וִישִׁיתֵהוּ עַל-אֶרֶץ מִצְרָיִם׃</a:t>
            </a:r>
            <a:endParaRPr lang="en-US" sz="576" b="1" dirty="0">
              <a:latin typeface="David" panose="020E0502060401010101" pitchFamily="34" charset="-79"/>
              <a:cs typeface="David" panose="020E0502060401010101" pitchFamily="34" charset="-79"/>
            </a:endParaRPr>
          </a:p>
          <a:p>
            <a:pPr marL="0" indent="0"/>
            <a:r>
              <a:rPr lang="en-US" sz="4000" dirty="0"/>
              <a:t>"Therefore, Pharaoh should look for a man both discreet and wise to put in charge of the land of Egypt.</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3558379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B’resheet (Genesis) 41:34</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a:solidFill>
                  <a:srgbClr val="000000"/>
                </a:solidFill>
                <a:latin typeface="Arial" panose="020B0604020202020204" pitchFamily="34" charset="0"/>
                <a:cs typeface="Arial" panose="020B0604020202020204" pitchFamily="34" charset="0"/>
              </a:rPr>
              <a:t>ג</a:t>
            </a:r>
            <a:r>
              <a:rPr lang="en-US" altLang="en-US" sz="1296">
                <a:solidFill>
                  <a:srgbClr val="000000"/>
                </a:solidFill>
                <a:latin typeface="Arial" panose="020B0604020202020204" pitchFamily="34" charset="0"/>
                <a:cs typeface="Arial" pitchFamily="34" charset="0"/>
              </a:rPr>
              <a:t> </a:t>
            </a:r>
            <a:r>
              <a:rPr lang="he-IL" altLang="en-US" sz="1296">
                <a:solidFill>
                  <a:srgbClr val="000000"/>
                </a:solidFill>
                <a:latin typeface="Arial" panose="020B0604020202020204" pitchFamily="34" charset="0"/>
                <a:cs typeface="Arial" panose="020B0604020202020204" pitchFamily="34" charset="0"/>
              </a:rPr>
              <a:t>כִּי שֵׁם יְהוָה אֶקְרָא</a:t>
            </a:r>
            <a:r>
              <a:rPr lang="en-US" altLang="en-US" sz="1296">
                <a:solidFill>
                  <a:srgbClr val="000000"/>
                </a:solidFill>
                <a:latin typeface="Arial" panose="020B0604020202020204" pitchFamily="34" charset="0"/>
                <a:cs typeface="Arial" pitchFamily="34" charset="0"/>
              </a:rPr>
              <a:t>  </a:t>
            </a:r>
            <a:r>
              <a:rPr lang="he-IL" altLang="en-US" sz="1368">
                <a:solidFill>
                  <a:srgbClr val="000000"/>
                </a:solidFill>
                <a:latin typeface="Arial" panose="020B0604020202020204" pitchFamily="34" charset="0"/>
                <a:cs typeface="Arial" panose="020B0604020202020204" pitchFamily="34" charset="0"/>
              </a:rPr>
              <a:t>ס</a:t>
            </a:r>
            <a:r>
              <a:rPr lang="en-US" altLang="en-US" sz="576">
                <a:solidFill>
                  <a:srgbClr val="000000"/>
                </a:solidFill>
                <a:latin typeface="Arial" panose="020B0604020202020204" pitchFamily="34" charset="0"/>
                <a:cs typeface="Arial" pitchFamily="34" charset="0"/>
              </a:rPr>
              <a:t> </a:t>
            </a:r>
            <a:r>
              <a:rPr lang="he-IL" altLang="en-US" sz="576">
                <a:solidFill>
                  <a:srgbClr val="000000"/>
                </a:solidFill>
                <a:latin typeface="Arial" panose="020B0604020202020204" pitchFamily="34" charset="0"/>
                <a:cs typeface="Arial" panose="020B0604020202020204" pitchFamily="34" charset="0"/>
              </a:rPr>
              <a:t>הָבוּ גֹדֶל לֵאלֹהֵינוּ׃</a:t>
            </a:r>
            <a:r>
              <a:rPr lang="en-US" altLang="en-US" sz="576">
                <a:solidFill>
                  <a:srgbClr val="000000"/>
                </a:solidFill>
                <a:latin typeface="Arial" panose="020B0604020202020204" pitchFamily="34" charset="0"/>
                <a:cs typeface="Arial" pitchFamily="34" charset="0"/>
              </a:rPr>
              <a:t> </a:t>
            </a:r>
            <a:endParaRPr lang="en-US" altLang="en-US" sz="1296">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321" b="1" dirty="0">
                <a:latin typeface="David" panose="020E0502060401010101" pitchFamily="34" charset="-79"/>
                <a:cs typeface="David" panose="020E0502060401010101" pitchFamily="34" charset="-79"/>
              </a:rPr>
              <a:t>יַעֲשֶׂה פַרְעֹה וְיַפְקֵד פְּקִדִים עַל-הָאָרֶץ </a:t>
            </a:r>
            <a:endParaRPr lang="en-US" sz="4321" b="1" dirty="0">
              <a:latin typeface="David" panose="020E0502060401010101" pitchFamily="34" charset="-79"/>
              <a:cs typeface="David" panose="020E0502060401010101" pitchFamily="34" charset="-79"/>
            </a:endParaRPr>
          </a:p>
          <a:p>
            <a:pPr marL="0" indent="0"/>
            <a:r>
              <a:rPr lang="en-US" sz="4000" dirty="0"/>
              <a:t>Pharaoh should do this, and he should appoint supervisors over the land</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11090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B’resheet (Genesis) 41:34</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a:solidFill>
                  <a:srgbClr val="000000"/>
                </a:solidFill>
                <a:latin typeface="Arial" panose="020B0604020202020204" pitchFamily="34" charset="0"/>
                <a:cs typeface="Arial" panose="020B0604020202020204" pitchFamily="34" charset="0"/>
              </a:rPr>
              <a:t>ג</a:t>
            </a:r>
            <a:r>
              <a:rPr lang="en-US" altLang="en-US" sz="1296">
                <a:solidFill>
                  <a:srgbClr val="000000"/>
                </a:solidFill>
                <a:latin typeface="Arial" panose="020B0604020202020204" pitchFamily="34" charset="0"/>
                <a:cs typeface="Arial" pitchFamily="34" charset="0"/>
              </a:rPr>
              <a:t> </a:t>
            </a:r>
            <a:r>
              <a:rPr lang="he-IL" altLang="en-US" sz="1296">
                <a:solidFill>
                  <a:srgbClr val="000000"/>
                </a:solidFill>
                <a:latin typeface="Arial" panose="020B0604020202020204" pitchFamily="34" charset="0"/>
                <a:cs typeface="Arial" panose="020B0604020202020204" pitchFamily="34" charset="0"/>
              </a:rPr>
              <a:t>כִּי שֵׁם יְהוָה אֶקְרָא</a:t>
            </a:r>
            <a:r>
              <a:rPr lang="en-US" altLang="en-US" sz="1296">
                <a:solidFill>
                  <a:srgbClr val="000000"/>
                </a:solidFill>
                <a:latin typeface="Arial" panose="020B0604020202020204" pitchFamily="34" charset="0"/>
                <a:cs typeface="Arial" pitchFamily="34" charset="0"/>
              </a:rPr>
              <a:t>  </a:t>
            </a:r>
            <a:r>
              <a:rPr lang="he-IL" altLang="en-US" sz="1368">
                <a:solidFill>
                  <a:srgbClr val="000000"/>
                </a:solidFill>
                <a:latin typeface="Arial" panose="020B0604020202020204" pitchFamily="34" charset="0"/>
                <a:cs typeface="Arial" panose="020B0604020202020204" pitchFamily="34" charset="0"/>
              </a:rPr>
              <a:t>ס</a:t>
            </a:r>
            <a:r>
              <a:rPr lang="en-US" altLang="en-US" sz="576">
                <a:solidFill>
                  <a:srgbClr val="000000"/>
                </a:solidFill>
                <a:latin typeface="Arial" panose="020B0604020202020204" pitchFamily="34" charset="0"/>
                <a:cs typeface="Arial" pitchFamily="34" charset="0"/>
              </a:rPr>
              <a:t> </a:t>
            </a:r>
            <a:r>
              <a:rPr lang="he-IL" altLang="en-US" sz="576">
                <a:solidFill>
                  <a:srgbClr val="000000"/>
                </a:solidFill>
                <a:latin typeface="Arial" panose="020B0604020202020204" pitchFamily="34" charset="0"/>
                <a:cs typeface="Arial" panose="020B0604020202020204" pitchFamily="34" charset="0"/>
              </a:rPr>
              <a:t>הָבוּ גֹדֶל לֵאלֹהֵינוּ׃</a:t>
            </a:r>
            <a:r>
              <a:rPr lang="en-US" altLang="en-US" sz="576">
                <a:solidFill>
                  <a:srgbClr val="000000"/>
                </a:solidFill>
                <a:latin typeface="Arial" panose="020B0604020202020204" pitchFamily="34" charset="0"/>
                <a:cs typeface="Arial" pitchFamily="34" charset="0"/>
              </a:rPr>
              <a:t> </a:t>
            </a:r>
            <a:endParaRPr lang="en-US" altLang="en-US" sz="1296">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321" b="1" dirty="0">
                <a:latin typeface="David" panose="020E0502060401010101" pitchFamily="34" charset="-79"/>
                <a:cs typeface="David" panose="020E0502060401010101" pitchFamily="34" charset="-79"/>
              </a:rPr>
              <a:t>וְחִמֵּשׁ אֶת-אֶרֶץ מִצְרַיִם בְּשֶׁבַע שְׁנֵי הַשָּׂבָע׃</a:t>
            </a:r>
            <a:endParaRPr lang="en-US" sz="4321" b="1" dirty="0">
              <a:latin typeface="David" panose="020E0502060401010101" pitchFamily="34" charset="-79"/>
              <a:cs typeface="David" panose="020E0502060401010101" pitchFamily="34" charset="-79"/>
            </a:endParaRPr>
          </a:p>
          <a:p>
            <a:pPr marL="0" indent="0"/>
            <a:r>
              <a:rPr lang="en-US" sz="4000" dirty="0"/>
              <a:t>to receive a twenty percent tax on the produce of the land of Egypt during the seven years of abundance…</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17615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B’resheet (Genesis) 41:38</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a:solidFill>
                  <a:srgbClr val="000000"/>
                </a:solidFill>
                <a:latin typeface="Arial" panose="020B0604020202020204" pitchFamily="34" charset="0"/>
                <a:cs typeface="Arial" panose="020B0604020202020204" pitchFamily="34" charset="0"/>
              </a:rPr>
              <a:t>ג</a:t>
            </a:r>
            <a:r>
              <a:rPr lang="en-US" altLang="en-US" sz="1296">
                <a:solidFill>
                  <a:srgbClr val="000000"/>
                </a:solidFill>
                <a:latin typeface="Arial" panose="020B0604020202020204" pitchFamily="34" charset="0"/>
                <a:cs typeface="Arial" pitchFamily="34" charset="0"/>
              </a:rPr>
              <a:t> </a:t>
            </a:r>
            <a:r>
              <a:rPr lang="he-IL" altLang="en-US" sz="1296">
                <a:solidFill>
                  <a:srgbClr val="000000"/>
                </a:solidFill>
                <a:latin typeface="Arial" panose="020B0604020202020204" pitchFamily="34" charset="0"/>
                <a:cs typeface="Arial" panose="020B0604020202020204" pitchFamily="34" charset="0"/>
              </a:rPr>
              <a:t>כִּי שֵׁם יְהוָה אֶקְרָא</a:t>
            </a:r>
            <a:r>
              <a:rPr lang="en-US" altLang="en-US" sz="1296">
                <a:solidFill>
                  <a:srgbClr val="000000"/>
                </a:solidFill>
                <a:latin typeface="Arial" panose="020B0604020202020204" pitchFamily="34" charset="0"/>
                <a:cs typeface="Arial" pitchFamily="34" charset="0"/>
              </a:rPr>
              <a:t>  </a:t>
            </a:r>
            <a:r>
              <a:rPr lang="he-IL" altLang="en-US" sz="1368">
                <a:solidFill>
                  <a:srgbClr val="000000"/>
                </a:solidFill>
                <a:latin typeface="Arial" panose="020B0604020202020204" pitchFamily="34" charset="0"/>
                <a:cs typeface="Arial" panose="020B0604020202020204" pitchFamily="34" charset="0"/>
              </a:rPr>
              <a:t>ס</a:t>
            </a:r>
            <a:r>
              <a:rPr lang="en-US" altLang="en-US" sz="576">
                <a:solidFill>
                  <a:srgbClr val="000000"/>
                </a:solidFill>
                <a:latin typeface="Arial" panose="020B0604020202020204" pitchFamily="34" charset="0"/>
                <a:cs typeface="Arial" pitchFamily="34" charset="0"/>
              </a:rPr>
              <a:t> </a:t>
            </a:r>
            <a:r>
              <a:rPr lang="he-IL" altLang="en-US" sz="576">
                <a:solidFill>
                  <a:srgbClr val="000000"/>
                </a:solidFill>
                <a:latin typeface="Arial" panose="020B0604020202020204" pitchFamily="34" charset="0"/>
                <a:cs typeface="Arial" panose="020B0604020202020204" pitchFamily="34" charset="0"/>
              </a:rPr>
              <a:t>הָבוּ גֹדֶל לֵאלֹהֵינוּ׃</a:t>
            </a:r>
            <a:r>
              <a:rPr lang="en-US" altLang="en-US" sz="576">
                <a:solidFill>
                  <a:srgbClr val="000000"/>
                </a:solidFill>
                <a:latin typeface="Arial" panose="020B0604020202020204" pitchFamily="34" charset="0"/>
                <a:cs typeface="Arial" pitchFamily="34" charset="0"/>
              </a:rPr>
              <a:t> </a:t>
            </a:r>
            <a:endParaRPr lang="en-US" altLang="en-US" sz="1296">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321" b="1" dirty="0">
                <a:latin typeface="David" panose="020E0502060401010101" pitchFamily="34" charset="-79"/>
                <a:cs typeface="David" panose="020E0502060401010101" pitchFamily="34" charset="-79"/>
              </a:rPr>
              <a:t>וַיֹּאמֶר פַּרְעֹה אֶל-עֲבָדָיו הֲנִמְצָא כָזֶה אִישׁ אֲשֶׁר רוּחַ אֱלֹהִים בּוֹ׃</a:t>
            </a:r>
            <a:endParaRPr lang="en-US" sz="4321" b="1" dirty="0">
              <a:latin typeface="David" panose="020E0502060401010101" pitchFamily="34" charset="-79"/>
              <a:cs typeface="David" panose="020E0502060401010101" pitchFamily="34" charset="-79"/>
            </a:endParaRPr>
          </a:p>
          <a:p>
            <a:pPr marL="0" indent="0"/>
            <a:r>
              <a:rPr lang="en-US" sz="4000" dirty="0"/>
              <a:t>Pharaoh said to his officials, "Can we find anyone else like him?  The Spirit of God lives in him!"</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3499875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1st Lieutenant </a:t>
            </a:r>
          </a:p>
          <a:p>
            <a:pPr algn="l"/>
            <a:r>
              <a:rPr lang="en-US" dirty="0"/>
              <a:t>Wesley L. Fox</a:t>
            </a:r>
          </a:p>
          <a:p>
            <a:pPr algn="l"/>
            <a:r>
              <a:rPr lang="en-US" dirty="0"/>
              <a:t>Congressional Medal</a:t>
            </a:r>
          </a:p>
          <a:p>
            <a:pPr algn="l"/>
            <a:r>
              <a:rPr lang="en-US" dirty="0"/>
              <a:t>of Honor</a:t>
            </a:r>
          </a:p>
          <a:p>
            <a:pPr algn="l"/>
            <a:r>
              <a:rPr lang="en-US" dirty="0"/>
              <a:t>Date of Issue: </a:t>
            </a:r>
          </a:p>
          <a:p>
            <a:pPr algn="l"/>
            <a:r>
              <a:rPr lang="en-US" dirty="0"/>
              <a:t>March 2,1971</a:t>
            </a:r>
          </a:p>
        </p:txBody>
      </p:sp>
      <p:pic>
        <p:nvPicPr>
          <p:cNvPr id="5122" name="Picture 2" descr="FOX, WESLEY L. Photo">
            <a:extLst>
              <a:ext uri="{FF2B5EF4-FFF2-40B4-BE49-F238E27FC236}">
                <a16:creationId xmlns:a16="http://schemas.microsoft.com/office/drawing/2014/main" id="{C2CF98D3-26A8-42D8-8EBF-57083CD06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37" y="0"/>
            <a:ext cx="238125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53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For conspicuous gallantry and intrepidity at the risk of his life </a:t>
            </a:r>
            <a:r>
              <a:rPr lang="en-US" dirty="0">
                <a:solidFill>
                  <a:srgbClr val="FFFF99"/>
                </a:solidFill>
              </a:rPr>
              <a:t>above and beyond the call of duty </a:t>
            </a:r>
            <a:r>
              <a:rPr lang="en-US" dirty="0"/>
              <a:t>while serving as commanding officer of Company A, in action against the enemy in the northern A </a:t>
            </a:r>
            <a:r>
              <a:rPr lang="en-US" dirty="0" err="1"/>
              <a:t>Shau</a:t>
            </a:r>
            <a:r>
              <a:rPr lang="en-US" dirty="0"/>
              <a:t> Valley…</a:t>
            </a:r>
          </a:p>
        </p:txBody>
      </p:sp>
    </p:spTree>
    <p:extLst>
      <p:ext uri="{BB962C8B-B14F-4D97-AF65-F5344CB8AC3E}">
        <p14:creationId xmlns:p14="http://schemas.microsoft.com/office/powerpoint/2010/main" val="316958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Philemon 21</a:t>
            </a:r>
            <a:r>
              <a:rPr lang="en-US" b="1" baseline="30000" dirty="0"/>
              <a:t> </a:t>
            </a:r>
            <a:r>
              <a:rPr lang="en-US" dirty="0"/>
              <a:t>Having confidence in your obedience, I write to you, knowing that you will do </a:t>
            </a:r>
            <a:r>
              <a:rPr lang="en-US" dirty="0">
                <a:solidFill>
                  <a:srgbClr val="FFFF99"/>
                </a:solidFill>
              </a:rPr>
              <a:t>even more than what I say.</a:t>
            </a:r>
          </a:p>
        </p:txBody>
      </p:sp>
    </p:spTree>
    <p:extLst>
      <p:ext uri="{BB962C8B-B14F-4D97-AF65-F5344CB8AC3E}">
        <p14:creationId xmlns:p14="http://schemas.microsoft.com/office/powerpoint/2010/main" val="1164589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14.21</a:t>
            </a:r>
            <a:r>
              <a:rPr lang="en-US" b="1" baseline="30000" dirty="0"/>
              <a:t> </a:t>
            </a:r>
            <a:r>
              <a:rPr lang="en-US" dirty="0"/>
              <a:t>He who has My command-</a:t>
            </a:r>
            <a:r>
              <a:rPr lang="en-US" dirty="0" err="1"/>
              <a:t>ments</a:t>
            </a:r>
            <a:r>
              <a:rPr lang="en-US" dirty="0"/>
              <a:t> and keeps them is the one who loves Me. He who loves Me will be loved by My Father, and I will love him and reveal Myself to him.”</a:t>
            </a:r>
            <a:endParaRPr lang="en-US" dirty="0">
              <a:solidFill>
                <a:srgbClr val="FFFF99"/>
              </a:solidFill>
            </a:endParaRPr>
          </a:p>
          <a:p>
            <a:pPr algn="l"/>
            <a:endParaRPr lang="en-US" dirty="0">
              <a:solidFill>
                <a:srgbClr val="FFFF99"/>
              </a:solidFill>
            </a:endParaRPr>
          </a:p>
        </p:txBody>
      </p:sp>
    </p:spTree>
    <p:extLst>
      <p:ext uri="{BB962C8B-B14F-4D97-AF65-F5344CB8AC3E}">
        <p14:creationId xmlns:p14="http://schemas.microsoft.com/office/powerpoint/2010/main" val="373113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158" y="1390761"/>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400" y="691"/>
            <a:ext cx="5720160" cy="1313239"/>
          </a:xfrm>
          <a:prstGeom prst="rect">
            <a:avLst/>
          </a:prstGeom>
          <a:noFill/>
          <a:ln w="38100">
            <a:solidFill>
              <a:srgbClr val="FFC000"/>
            </a:solidFill>
          </a:ln>
        </p:spPr>
        <p:txBody>
          <a:bodyPr wrap="none" lIns="81409" tIns="40669" rIns="81409" bIns="40669" rtlCol="0">
            <a:spAutoFit/>
          </a:bodyPr>
          <a:lstStyle/>
          <a:p>
            <a:pPr algn="l"/>
            <a:r>
              <a:rPr lang="en-US" dirty="0">
                <a:solidFill>
                  <a:srgbClr val="FFFFFF"/>
                </a:solidFill>
              </a:rPr>
              <a:t>Downloads\messages\</a:t>
            </a:r>
          </a:p>
          <a:p>
            <a:pPr algn="l"/>
            <a:r>
              <a:rPr lang="en-US" dirty="0">
                <a:solidFill>
                  <a:srgbClr val="FFFFFF"/>
                </a:solidFill>
              </a:rPr>
              <a:t>2017 Messages</a:t>
            </a:r>
          </a:p>
        </p:txBody>
      </p:sp>
    </p:spTree>
    <p:extLst>
      <p:ext uri="{BB962C8B-B14F-4D97-AF65-F5344CB8AC3E}">
        <p14:creationId xmlns:p14="http://schemas.microsoft.com/office/powerpoint/2010/main" val="3814417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baseline="30000" dirty="0" err="1"/>
              <a:t>T’hillim</a:t>
            </a:r>
            <a:r>
              <a:rPr lang="en-US" baseline="30000" dirty="0"/>
              <a:t>/Ps 119.10-14</a:t>
            </a:r>
            <a:r>
              <a:rPr lang="en-US" dirty="0"/>
              <a:t> I seek you </a:t>
            </a:r>
            <a:r>
              <a:rPr lang="en-US" dirty="0">
                <a:solidFill>
                  <a:srgbClr val="FFFF99"/>
                </a:solidFill>
              </a:rPr>
              <a:t>with all my heart;</a:t>
            </a:r>
            <a:r>
              <a:rPr lang="en-US" dirty="0"/>
              <a:t> don’t let me stray from your</a:t>
            </a:r>
          </a:p>
          <a:p>
            <a:pPr algn="l"/>
            <a:r>
              <a:rPr lang="en-US" dirty="0"/>
              <a:t>mitzvot. </a:t>
            </a:r>
            <a:r>
              <a:rPr lang="en-US" dirty="0">
                <a:solidFill>
                  <a:srgbClr val="FFFF99"/>
                </a:solidFill>
              </a:rPr>
              <a:t>I treasure your word </a:t>
            </a:r>
            <a:r>
              <a:rPr lang="en-US" dirty="0"/>
              <a:t>in my heart, so that I won’t sin against you.</a:t>
            </a:r>
            <a:r>
              <a:rPr lang="en-US" b="1" baseline="30000" dirty="0"/>
              <a:t> </a:t>
            </a:r>
            <a:r>
              <a:rPr lang="en-US" dirty="0"/>
              <a:t>Blessed are you, </a:t>
            </a:r>
            <a:r>
              <a:rPr lang="en-US" cap="small" dirty="0" err="1"/>
              <a:t>Adoni</a:t>
            </a:r>
            <a:r>
              <a:rPr lang="en-US" dirty="0"/>
              <a:t>! Teach me your laws.</a:t>
            </a:r>
            <a:r>
              <a:rPr lang="en-US" b="1" baseline="30000" dirty="0"/>
              <a:t> </a:t>
            </a:r>
            <a:r>
              <a:rPr lang="en-US" dirty="0">
                <a:solidFill>
                  <a:srgbClr val="FFFF99"/>
                </a:solidFill>
              </a:rPr>
              <a:t>I proclaim with my mouth</a:t>
            </a:r>
            <a:r>
              <a:rPr lang="en-US" dirty="0"/>
              <a:t> all the rulings you have spoken.</a:t>
            </a:r>
            <a:r>
              <a:rPr lang="en-US" b="1" baseline="30000" dirty="0"/>
              <a:t> </a:t>
            </a:r>
            <a:r>
              <a:rPr lang="en-US" dirty="0">
                <a:solidFill>
                  <a:srgbClr val="FFFF99"/>
                </a:solidFill>
              </a:rPr>
              <a:t>I rejoice </a:t>
            </a:r>
            <a:r>
              <a:rPr lang="en-US" dirty="0"/>
              <a:t>in the way of your instruction more than in any kind of wealth.</a:t>
            </a:r>
          </a:p>
        </p:txBody>
      </p:sp>
    </p:spTree>
    <p:extLst>
      <p:ext uri="{BB962C8B-B14F-4D97-AF65-F5344CB8AC3E}">
        <p14:creationId xmlns:p14="http://schemas.microsoft.com/office/powerpoint/2010/main" val="41666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Phil. 3.12</a:t>
            </a:r>
            <a:r>
              <a:rPr lang="en-US" dirty="0"/>
              <a:t>  </a:t>
            </a:r>
            <a:r>
              <a:rPr lang="en-US" dirty="0">
                <a:solidFill>
                  <a:srgbClr val="FFFF99"/>
                </a:solidFill>
              </a:rPr>
              <a:t>I press on </a:t>
            </a:r>
            <a:r>
              <a:rPr lang="en-US" dirty="0"/>
              <a:t>if only I might take hold of that for which Messiah </a:t>
            </a:r>
            <a:r>
              <a:rPr lang="en-US" i="1" dirty="0"/>
              <a:t>Yeshua</a:t>
            </a:r>
            <a:r>
              <a:rPr lang="en-US" dirty="0"/>
              <a:t> took hold of me.</a:t>
            </a:r>
          </a:p>
        </p:txBody>
      </p:sp>
    </p:spTree>
    <p:extLst>
      <p:ext uri="{BB962C8B-B14F-4D97-AF65-F5344CB8AC3E}">
        <p14:creationId xmlns:p14="http://schemas.microsoft.com/office/powerpoint/2010/main" val="4037547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r>
              <a:rPr lang="en-US" dirty="0"/>
              <a:t>Do more than asked or required.</a:t>
            </a:r>
          </a:p>
        </p:txBody>
      </p:sp>
    </p:spTree>
    <p:extLst>
      <p:ext uri="{BB962C8B-B14F-4D97-AF65-F5344CB8AC3E}">
        <p14:creationId xmlns:p14="http://schemas.microsoft.com/office/powerpoint/2010/main" val="2807157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22:11-14</a:t>
            </a:r>
          </a:p>
        </p:txBody>
      </p:sp>
    </p:spTree>
    <p:extLst>
      <p:ext uri="{BB962C8B-B14F-4D97-AF65-F5344CB8AC3E}">
        <p14:creationId xmlns:p14="http://schemas.microsoft.com/office/powerpoint/2010/main" val="2179334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כְּשֶׁבָּא הַמֶּלֶךְ לִרְאוֹת אֶת הַמְסֻבִּים רָאָה שָׁם אִישׁ שֶׁאֵינֶנּוּ לָבוּשׁ בִּגְדֵי חֲתֻנָּה.</a:t>
            </a:r>
            <a:endParaRPr lang="en-US" sz="1008" b="1" dirty="0">
              <a:latin typeface="David" panose="020E0502060401010101" pitchFamily="34" charset="-79"/>
              <a:cs typeface="David" panose="020E0502060401010101" pitchFamily="34" charset="-79"/>
            </a:endParaRPr>
          </a:p>
          <a:p>
            <a:pPr marL="0" indent="0"/>
            <a:r>
              <a:rPr lang="en-US" sz="4000" dirty="0"/>
              <a:t>"Now when the king came in to look at the guests, he saw there a man who wasn't dressed for a wedding; so he asked him,</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22:11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092905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אָמַר אֵלָיו, 'חָבֵר, אֵיךְ בָּאתָ לְכָאן בְּלִי בִּגְדֵי חֲתֻנָּה?' הַלָּה הֶחֱרִישׁ.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'Friend, how did you get in here without wedding clothes?' The man was speechless.</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22:12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805038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Gal 3.27 </a:t>
            </a:r>
            <a:r>
              <a:rPr lang="en-US" b="1" baseline="30000" dirty="0"/>
              <a:t> </a:t>
            </a:r>
            <a:r>
              <a:rPr lang="en-US" dirty="0"/>
              <a:t>For all of you who were immersed in Messiah have </a:t>
            </a:r>
            <a:r>
              <a:rPr lang="en-US" dirty="0">
                <a:solidFill>
                  <a:srgbClr val="FFFF99"/>
                </a:solidFill>
              </a:rPr>
              <a:t>clothed yourselves with Messiah. </a:t>
            </a:r>
          </a:p>
          <a:p>
            <a:pPr algn="l"/>
            <a:r>
              <a:rPr lang="en-US" baseline="30000" dirty="0"/>
              <a:t>Rev 6.11</a:t>
            </a:r>
            <a:r>
              <a:rPr lang="en-US" dirty="0"/>
              <a:t> Then a white robe was given to each of them, and they were told to rest a little while longer, until the number of their fellow servants was complete.</a:t>
            </a:r>
            <a:endParaRPr lang="en-US" dirty="0">
              <a:solidFill>
                <a:srgbClr val="FFFF99"/>
              </a:solidFill>
            </a:endParaRPr>
          </a:p>
          <a:p>
            <a:pPr algn="l"/>
            <a:endParaRPr lang="en-US" dirty="0"/>
          </a:p>
          <a:p>
            <a:pPr algn="l"/>
            <a:endParaRPr lang="en-US" dirty="0"/>
          </a:p>
        </p:txBody>
      </p:sp>
    </p:spTree>
    <p:extLst>
      <p:ext uri="{BB962C8B-B14F-4D97-AF65-F5344CB8AC3E}">
        <p14:creationId xmlns:p14="http://schemas.microsoft.com/office/powerpoint/2010/main" val="2473582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Rev. 3.18 </a:t>
            </a:r>
            <a:r>
              <a:rPr lang="en-US" dirty="0"/>
              <a:t>I advise you to buy from Me gold refined by fire so that you may be rich, and </a:t>
            </a:r>
            <a:r>
              <a:rPr lang="en-US" dirty="0">
                <a:solidFill>
                  <a:srgbClr val="FFFF99"/>
                </a:solidFill>
              </a:rPr>
              <a:t>white clothes </a:t>
            </a:r>
            <a:r>
              <a:rPr lang="en-US" dirty="0"/>
              <a:t>so that you may dress yourself and so the shame of your nakedness will not be revealed</a:t>
            </a:r>
          </a:p>
        </p:txBody>
      </p:sp>
    </p:spTree>
    <p:extLst>
      <p:ext uri="{BB962C8B-B14F-4D97-AF65-F5344CB8AC3E}">
        <p14:creationId xmlns:p14="http://schemas.microsoft.com/office/powerpoint/2010/main" val="3491104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Rev 19.7-8</a:t>
            </a:r>
            <a:r>
              <a:rPr lang="en-US" dirty="0"/>
              <a:t> For the wedding of the Lamb has come, and His bride has made herself ready,</a:t>
            </a:r>
            <a:r>
              <a:rPr lang="en-US" b="1" baseline="30000" dirty="0"/>
              <a:t> </a:t>
            </a:r>
            <a:r>
              <a:rPr lang="en-US" dirty="0">
                <a:solidFill>
                  <a:srgbClr val="FFFF99"/>
                </a:solidFill>
              </a:rPr>
              <a:t>She was given fine linen to wear,</a:t>
            </a:r>
            <a:r>
              <a:rPr lang="en-US" dirty="0"/>
              <a:t> bright and clean! For </a:t>
            </a:r>
            <a:r>
              <a:rPr lang="en-US" dirty="0">
                <a:solidFill>
                  <a:srgbClr val="FFFF99"/>
                </a:solidFill>
              </a:rPr>
              <a:t>the fine linen is the righteous deeds of the </a:t>
            </a:r>
            <a:r>
              <a:rPr lang="en-US" i="1" dirty="0" err="1">
                <a:solidFill>
                  <a:srgbClr val="FFFF99"/>
                </a:solidFill>
              </a:rPr>
              <a:t>kedoshim</a:t>
            </a:r>
            <a:r>
              <a:rPr lang="en-US" i="1" dirty="0">
                <a:solidFill>
                  <a:srgbClr val="FFFF99"/>
                </a:solidFill>
              </a:rPr>
              <a:t> </a:t>
            </a:r>
            <a:r>
              <a:rPr lang="en-US" dirty="0">
                <a:solidFill>
                  <a:srgbClr val="FFFF99"/>
                </a:solidFill>
              </a:rPr>
              <a:t>[set apart &amp; sealed.”]</a:t>
            </a:r>
          </a:p>
        </p:txBody>
      </p:sp>
    </p:spTree>
    <p:extLst>
      <p:ext uri="{BB962C8B-B14F-4D97-AF65-F5344CB8AC3E}">
        <p14:creationId xmlns:p14="http://schemas.microsoft.com/office/powerpoint/2010/main" val="1318082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Eph. 4.22-24</a:t>
            </a:r>
            <a:r>
              <a:rPr lang="en-US" dirty="0"/>
              <a:t> You must </a:t>
            </a:r>
            <a:r>
              <a:rPr lang="en-US" dirty="0">
                <a:solidFill>
                  <a:srgbClr val="FFFF99"/>
                </a:solidFill>
              </a:rPr>
              <a:t>strip off your old nature</a:t>
            </a:r>
            <a:r>
              <a:rPr lang="en-US" dirty="0"/>
              <a:t>, because your old nature is thoroughly rotted by its deceptive desires;</a:t>
            </a:r>
            <a:r>
              <a:rPr lang="en-US" b="1" baseline="30000" dirty="0"/>
              <a:t> </a:t>
            </a:r>
            <a:r>
              <a:rPr lang="en-US" dirty="0"/>
              <a:t>and you must let your spirits and minds keep being renewed, and </a:t>
            </a:r>
            <a:r>
              <a:rPr lang="en-US" dirty="0">
                <a:solidFill>
                  <a:srgbClr val="FFFF99"/>
                </a:solidFill>
              </a:rPr>
              <a:t>clothe yourselves with the new nature</a:t>
            </a:r>
          </a:p>
        </p:txBody>
      </p:sp>
    </p:spTree>
    <p:extLst>
      <p:ext uri="{BB962C8B-B14F-4D97-AF65-F5344CB8AC3E}">
        <p14:creationId xmlns:p14="http://schemas.microsoft.com/office/powerpoint/2010/main" val="22422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lstStyle/>
          <a:p>
            <a:pPr algn="l"/>
            <a:r>
              <a:rPr lang="en-US" dirty="0"/>
              <a:t> </a:t>
            </a:r>
          </a:p>
        </p:txBody>
      </p:sp>
      <p:pic>
        <p:nvPicPr>
          <p:cNvPr id="7" name="Picture 6">
            <a:extLst>
              <a:ext uri="{FF2B5EF4-FFF2-40B4-BE49-F238E27FC236}">
                <a16:creationId xmlns:a16="http://schemas.microsoft.com/office/drawing/2014/main" id="{B796CEB0-DF91-417C-A8CC-7A2B2BEA5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237" y="57150"/>
            <a:ext cx="7772400" cy="5029200"/>
          </a:xfrm>
          <a:prstGeom prst="rect">
            <a:avLst/>
          </a:prstGeom>
        </p:spPr>
      </p:pic>
    </p:spTree>
    <p:extLst>
      <p:ext uri="{BB962C8B-B14F-4D97-AF65-F5344CB8AC3E}">
        <p14:creationId xmlns:p14="http://schemas.microsoft.com/office/powerpoint/2010/main" val="2200144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Eph. 4.22-24</a:t>
            </a:r>
            <a:r>
              <a:rPr lang="en-US" dirty="0"/>
              <a:t>  created to be godly, which expresses itself in the righteousness and holiness that flow from the truth.</a:t>
            </a:r>
          </a:p>
        </p:txBody>
      </p:sp>
    </p:spTree>
    <p:extLst>
      <p:ext uri="{BB962C8B-B14F-4D97-AF65-F5344CB8AC3E}">
        <p14:creationId xmlns:p14="http://schemas.microsoft.com/office/powerpoint/2010/main" val="3880463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Yeshayhu</a:t>
            </a:r>
            <a:r>
              <a:rPr lang="en-US" baseline="30000" dirty="0"/>
              <a:t>/Isaiah 61:10 </a:t>
            </a:r>
            <a:r>
              <a:rPr lang="en-US" dirty="0"/>
              <a:t>I will rejoice greatly in Adonai. My soul will be joyful in my G-d. For He has </a:t>
            </a:r>
            <a:r>
              <a:rPr lang="en-US" dirty="0">
                <a:solidFill>
                  <a:srgbClr val="FFFF99"/>
                </a:solidFill>
              </a:rPr>
              <a:t>clothed me with garments of salvation, He has wrapped me in a robe of righteousness</a:t>
            </a:r>
            <a:r>
              <a:rPr lang="en-US" dirty="0"/>
              <a:t>— like a bridegroom wearing a priestly turban, like a bride adorning herself with her jewels.</a:t>
            </a:r>
          </a:p>
        </p:txBody>
      </p:sp>
    </p:spTree>
    <p:extLst>
      <p:ext uri="{BB962C8B-B14F-4D97-AF65-F5344CB8AC3E}">
        <p14:creationId xmlns:p14="http://schemas.microsoft.com/office/powerpoint/2010/main" val="831508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8.14-17 </a:t>
            </a:r>
            <a:r>
              <a:rPr lang="en-US" dirty="0"/>
              <a:t>For all who are led by the </a:t>
            </a:r>
            <a:r>
              <a:rPr lang="en-US" i="1" dirty="0" err="1"/>
              <a:t>Ruach</a:t>
            </a:r>
            <a:r>
              <a:rPr lang="en-US" i="1" dirty="0"/>
              <a:t> Elohim</a:t>
            </a:r>
            <a:r>
              <a:rPr lang="en-US" dirty="0"/>
              <a:t>, these are sons of God. For you did not receive the spirit of slavery to fall again into fear; rather, you received the Spirit of adoption, by whom we cry, “Abba! Father!” </a:t>
            </a:r>
            <a:r>
              <a:rPr lang="en-US" b="1" baseline="30000" dirty="0"/>
              <a:t> </a:t>
            </a:r>
            <a:endParaRPr lang="en-US" dirty="0"/>
          </a:p>
        </p:txBody>
      </p:sp>
    </p:spTree>
    <p:extLst>
      <p:ext uri="{BB962C8B-B14F-4D97-AF65-F5344CB8AC3E}">
        <p14:creationId xmlns:p14="http://schemas.microsoft.com/office/powerpoint/2010/main" val="3008328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8.14-17  </a:t>
            </a:r>
            <a:r>
              <a:rPr lang="en-US" dirty="0"/>
              <a:t>The </a:t>
            </a:r>
            <a:r>
              <a:rPr lang="en-US" i="1" dirty="0" err="1"/>
              <a:t>Ruakh</a:t>
            </a:r>
            <a:r>
              <a:rPr lang="en-US" dirty="0"/>
              <a:t> Himself bears witness with our spirit that we are children of God. And if children, also heirs—heirs of God and joint-heirs with Messiah—if indeed we suffer with Him so that we may also be glorified with Him.</a:t>
            </a:r>
          </a:p>
        </p:txBody>
      </p:sp>
    </p:spTree>
    <p:extLst>
      <p:ext uri="{BB962C8B-B14F-4D97-AF65-F5344CB8AC3E}">
        <p14:creationId xmlns:p14="http://schemas.microsoft.com/office/powerpoint/2010/main" val="264130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8.28-29 </a:t>
            </a:r>
            <a:r>
              <a:rPr lang="en-US" dirty="0"/>
              <a:t>Now we know that all things work together for good for those who love God, who are called according to His purpose. For those whom He foreknew He also predestined to be conformed to the image of His Son</a:t>
            </a:r>
          </a:p>
        </p:txBody>
      </p:sp>
    </p:spTree>
    <p:extLst>
      <p:ext uri="{BB962C8B-B14F-4D97-AF65-F5344CB8AC3E}">
        <p14:creationId xmlns:p14="http://schemas.microsoft.com/office/powerpoint/2010/main" val="3633807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Cor.13.5 </a:t>
            </a:r>
            <a:r>
              <a:rPr lang="en-US" dirty="0"/>
              <a:t>Examine yourselves to see whether you are in the life of trust. Test yourselves. Don’t you realize that Yeshua the Messiah is in you? </a:t>
            </a:r>
          </a:p>
        </p:txBody>
      </p:sp>
    </p:spTree>
    <p:extLst>
      <p:ext uri="{BB962C8B-B14F-4D97-AF65-F5344CB8AC3E}">
        <p14:creationId xmlns:p14="http://schemas.microsoft.com/office/powerpoint/2010/main" val="1633326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Put two themes together:</a:t>
            </a:r>
          </a:p>
          <a:p>
            <a:pPr marL="511175" indent="-511175" algn="l">
              <a:buFont typeface="+mj-lt"/>
              <a:buAutoNum type="arabicPeriod"/>
            </a:pPr>
            <a:r>
              <a:rPr lang="en-US" dirty="0"/>
              <a:t>Do more than required</a:t>
            </a:r>
          </a:p>
          <a:p>
            <a:pPr marL="511175" indent="-511175" algn="l">
              <a:buFont typeface="+mj-lt"/>
              <a:buAutoNum type="arabicPeriod"/>
            </a:pPr>
            <a:r>
              <a:rPr lang="en-US" dirty="0"/>
              <a:t>Have the garment of righteousness.</a:t>
            </a:r>
          </a:p>
        </p:txBody>
      </p:sp>
    </p:spTree>
    <p:extLst>
      <p:ext uri="{BB962C8B-B14F-4D97-AF65-F5344CB8AC3E}">
        <p14:creationId xmlns:p14="http://schemas.microsoft.com/office/powerpoint/2010/main" val="1830703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4096108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אָמַר הַמֶּלֶךְ לַמְשָׁרְתִים, 'קִשְׁרוּ אֶת יָדָיו וְרַגְלָיו</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Then the king said to the servants, 'Bind him hand and foot, </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22:13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104282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וְהַשְׁלִיכוּהוּ אֶל הַחֹשֶׁךְ הַחִיצוֹן; שָׁם יִהְיוּ הַיְלָלָה וַחֲרוֹק הַשִּׁנַּיִם'.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and throw him outside in the dark!' In that place people will wail and grind their teeth,</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22:13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42055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lstStyle/>
          <a:p>
            <a:pPr algn="l"/>
            <a:r>
              <a:rPr lang="en-US" dirty="0"/>
              <a:t> </a:t>
            </a:r>
          </a:p>
        </p:txBody>
      </p:sp>
      <p:pic>
        <p:nvPicPr>
          <p:cNvPr id="7" name="Picture 6">
            <a:extLst>
              <a:ext uri="{FF2B5EF4-FFF2-40B4-BE49-F238E27FC236}">
                <a16:creationId xmlns:a16="http://schemas.microsoft.com/office/drawing/2014/main" id="{B796CEB0-DF91-417C-A8CC-7A2B2BEA508B}"/>
              </a:ext>
            </a:extLst>
          </p:cNvPr>
          <p:cNvPicPr>
            <a:picLocks noChangeAspect="1"/>
          </p:cNvPicPr>
          <p:nvPr/>
        </p:nvPicPr>
        <p:blipFill rotWithShape="1">
          <a:blip r:embed="rId3">
            <a:extLst>
              <a:ext uri="{28A0092B-C50C-407E-A947-70E740481C1C}">
                <a14:useLocalDpi xmlns:a14="http://schemas.microsoft.com/office/drawing/2010/main" val="0"/>
              </a:ext>
            </a:extLst>
          </a:blip>
          <a:srcRect l="57843" t="50000"/>
          <a:stretch/>
        </p:blipFill>
        <p:spPr>
          <a:xfrm>
            <a:off x="1265237" y="-1329"/>
            <a:ext cx="6629400" cy="5087679"/>
          </a:xfrm>
          <a:prstGeom prst="rect">
            <a:avLst/>
          </a:prstGeom>
        </p:spPr>
      </p:pic>
    </p:spTree>
    <p:extLst>
      <p:ext uri="{BB962C8B-B14F-4D97-AF65-F5344CB8AC3E}">
        <p14:creationId xmlns:p14="http://schemas.microsoft.com/office/powerpoint/2010/main" val="1593346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הֵן רַבִּים הַקְּרוּאִים וּמְעַטִּים הַנִּבְחָרִים."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dirty="0"/>
              <a:t> </a:t>
            </a:r>
            <a:r>
              <a:rPr lang="en-US" sz="4000" dirty="0"/>
              <a:t>for many are invited, but few are chosen."</a:t>
            </a:r>
            <a:endParaRPr lang="en-US"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22:14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393033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Put themes together:</a:t>
            </a:r>
          </a:p>
          <a:p>
            <a:pPr marL="511175" indent="-511175" algn="l">
              <a:buFont typeface="+mj-lt"/>
              <a:buAutoNum type="arabicPeriod"/>
            </a:pPr>
            <a:r>
              <a:rPr lang="en-US" dirty="0"/>
              <a:t>Do more than required</a:t>
            </a:r>
          </a:p>
          <a:p>
            <a:pPr marL="511175" indent="-511175" algn="l">
              <a:buFont typeface="+mj-lt"/>
              <a:buAutoNum type="arabicPeriod"/>
            </a:pPr>
            <a:r>
              <a:rPr lang="en-US" dirty="0"/>
              <a:t>Have the garment of righteousness = Messiah.</a:t>
            </a:r>
          </a:p>
          <a:p>
            <a:pPr marL="511175" indent="-511175" algn="l">
              <a:buFont typeface="+mj-lt"/>
              <a:buAutoNum type="arabicPeriod"/>
            </a:pPr>
            <a:r>
              <a:rPr lang="en-US" dirty="0"/>
              <a:t>How does this relate to Hanukkah?</a:t>
            </a:r>
          </a:p>
        </p:txBody>
      </p:sp>
    </p:spTree>
    <p:extLst>
      <p:ext uri="{BB962C8B-B14F-4D97-AF65-F5344CB8AC3E}">
        <p14:creationId xmlns:p14="http://schemas.microsoft.com/office/powerpoint/2010/main" val="1739046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Context of Hanukkah.  168 BCE.</a:t>
            </a:r>
          </a:p>
          <a:p>
            <a:pPr algn="l"/>
            <a:r>
              <a:rPr lang="en-US" dirty="0"/>
              <a:t>Theologians talk of the 400 silent years between the prophet </a:t>
            </a:r>
            <a:r>
              <a:rPr lang="en-US" dirty="0" err="1"/>
              <a:t>Malakhi</a:t>
            </a:r>
            <a:r>
              <a:rPr lang="en-US" dirty="0"/>
              <a:t>, and the appearance and power of </a:t>
            </a:r>
            <a:r>
              <a:rPr lang="en-US" dirty="0" err="1"/>
              <a:t>Yokhanan</a:t>
            </a:r>
            <a:r>
              <a:rPr lang="en-US" dirty="0"/>
              <a:t>, John the Immerser.</a:t>
            </a:r>
          </a:p>
          <a:p>
            <a:pPr algn="l"/>
            <a:r>
              <a:rPr lang="en-US" dirty="0"/>
              <a:t>They weren’t so silent.</a:t>
            </a:r>
          </a:p>
        </p:txBody>
      </p:sp>
    </p:spTree>
    <p:extLst>
      <p:ext uri="{BB962C8B-B14F-4D97-AF65-F5344CB8AC3E}">
        <p14:creationId xmlns:p14="http://schemas.microsoft.com/office/powerpoint/2010/main" val="2438638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Haggai, Zechariah, and Malachi received from the Prophets; and the men of the Great Synagogue received from Haggai, Zechariah, and Malachi.</a:t>
            </a:r>
          </a:p>
        </p:txBody>
      </p:sp>
    </p:spTree>
    <p:extLst>
      <p:ext uri="{BB962C8B-B14F-4D97-AF65-F5344CB8AC3E}">
        <p14:creationId xmlns:p14="http://schemas.microsoft.com/office/powerpoint/2010/main" val="1240995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i="1" dirty="0"/>
              <a:t>Knesset </a:t>
            </a:r>
            <a:r>
              <a:rPr lang="en-US" i="1" dirty="0" err="1"/>
              <a:t>HaGdola</a:t>
            </a:r>
            <a:r>
              <a:rPr lang="en-US" dirty="0"/>
              <a:t>  </a:t>
            </a:r>
            <a:r>
              <a:rPr lang="he-IL" b="1" dirty="0">
                <a:latin typeface="David" panose="020E0502060401010101" pitchFamily="34" charset="-79"/>
                <a:cs typeface="David" panose="020E0502060401010101" pitchFamily="34" charset="-79"/>
              </a:rPr>
              <a:t>כְּנֶסֶת הַגְּדוֹלָה</a:t>
            </a:r>
            <a:r>
              <a:rPr lang="he-IL" dirty="0"/>
              <a:t>‎ </a:t>
            </a:r>
            <a:r>
              <a:rPr lang="en-US" dirty="0"/>
              <a:t>“The Great Assembly,” which according to Jewish tradition was an assembly of 120 scribes, sages, and prophets, in the period from the end of the Biblical prophets to the time of the development of Rabbinic Judaism – about two centuries ending c. 200 BCE.</a:t>
            </a:r>
          </a:p>
        </p:txBody>
      </p:sp>
    </p:spTree>
    <p:extLst>
      <p:ext uri="{BB962C8B-B14F-4D97-AF65-F5344CB8AC3E}">
        <p14:creationId xmlns:p14="http://schemas.microsoft.com/office/powerpoint/2010/main" val="1473498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comprised such prophets as Haggai, Zechariah, Malachi (who is Ezra), Daniel, Hananiah, </a:t>
            </a:r>
            <a:r>
              <a:rPr lang="en-US" dirty="0" err="1"/>
              <a:t>Mishael</a:t>
            </a:r>
            <a:r>
              <a:rPr lang="en-US" dirty="0"/>
              <a:t>, Azariah, Nehemiah b. </a:t>
            </a:r>
            <a:r>
              <a:rPr lang="en-US" dirty="0" err="1"/>
              <a:t>Hachaliah</a:t>
            </a:r>
            <a:r>
              <a:rPr lang="en-US" dirty="0"/>
              <a:t>, Mordechai and </a:t>
            </a:r>
            <a:r>
              <a:rPr lang="en-US" dirty="0" err="1"/>
              <a:t>Zerubabel</a:t>
            </a:r>
            <a:r>
              <a:rPr lang="en-US" dirty="0"/>
              <a:t> b. </a:t>
            </a:r>
            <a:r>
              <a:rPr lang="en-US" dirty="0" err="1"/>
              <a:t>Shaaltiel</a:t>
            </a:r>
            <a:r>
              <a:rPr lang="en-US" dirty="0"/>
              <a:t>, among others</a:t>
            </a:r>
          </a:p>
        </p:txBody>
      </p:sp>
    </p:spTree>
    <p:extLst>
      <p:ext uri="{BB962C8B-B14F-4D97-AF65-F5344CB8AC3E}">
        <p14:creationId xmlns:p14="http://schemas.microsoft.com/office/powerpoint/2010/main" val="278620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Among the developments in Judaism that are attributed to them are the fixing of the Jewish Biblical canon, including the books of Ezekiel, Daniel, Esther, and the Twelve Minor Prophets; </a:t>
            </a:r>
          </a:p>
        </p:txBody>
      </p:sp>
    </p:spTree>
    <p:extLst>
      <p:ext uri="{BB962C8B-B14F-4D97-AF65-F5344CB8AC3E}">
        <p14:creationId xmlns:p14="http://schemas.microsoft.com/office/powerpoint/2010/main" val="2648598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introduction of the Feast of Purim; and the institution of the prayer known as the "</a:t>
            </a:r>
            <a:r>
              <a:rPr lang="en-US" dirty="0" err="1"/>
              <a:t>Shemoneh</a:t>
            </a:r>
            <a:r>
              <a:rPr lang="en-US" dirty="0"/>
              <a:t> '</a:t>
            </a:r>
            <a:r>
              <a:rPr lang="en-US" dirty="0" err="1"/>
              <a:t>Esreh</a:t>
            </a:r>
            <a:r>
              <a:rPr lang="en-US" dirty="0"/>
              <a:t>" as well as the </a:t>
            </a:r>
            <a:r>
              <a:rPr lang="en-US" dirty="0" err="1"/>
              <a:t>synagogal</a:t>
            </a:r>
            <a:r>
              <a:rPr lang="en-US" dirty="0"/>
              <a:t> prayers, rituals, and benedictions.</a:t>
            </a:r>
          </a:p>
        </p:txBody>
      </p:sp>
    </p:spTree>
    <p:extLst>
      <p:ext uri="{BB962C8B-B14F-4D97-AF65-F5344CB8AC3E}">
        <p14:creationId xmlns:p14="http://schemas.microsoft.com/office/powerpoint/2010/main" val="2242324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rtl="1"/>
            <a:r>
              <a:rPr lang="he-IL" b="1" dirty="0">
                <a:latin typeface="David" panose="020E0502060401010101" pitchFamily="34" charset="-79"/>
                <a:cs typeface="David" panose="020E0502060401010101" pitchFamily="34" charset="-79"/>
              </a:rPr>
              <a:t>שִׁמְעוֹן הַצַּדִּיק הָיָה מִשְּׁיָרֵי כְנֶסֶת הַגְּדוֹלָה. הוּא הָיָה אוֹמֵר, עַל שְׁלשָׁה דְבָרִים הָעוֹלָם עוֹמֵד, עַל הַתּוֹרָה וְעַל הָעֲבוֹדָה וְעַל גְּמִילוּת חֲסָדִים:</a:t>
            </a:r>
          </a:p>
          <a:p>
            <a:pPr algn="l"/>
            <a:r>
              <a:rPr lang="en-US" dirty="0"/>
              <a:t>Shimon the Righteous was from the last survivors of the Great Assembly. He would say, "On three things the world stands: on the Torah, on the [Temple] service and on acts of lovingkindness."</a:t>
            </a:r>
          </a:p>
          <a:p>
            <a:pPr algn="l"/>
            <a:endParaRPr lang="en-US" dirty="0"/>
          </a:p>
        </p:txBody>
      </p:sp>
    </p:spTree>
    <p:extLst>
      <p:ext uri="{BB962C8B-B14F-4D97-AF65-F5344CB8AC3E}">
        <p14:creationId xmlns:p14="http://schemas.microsoft.com/office/powerpoint/2010/main" val="3335226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numCol="2">
            <a:normAutofit fontScale="85000" lnSpcReduction="20000"/>
          </a:bodyPr>
          <a:lstStyle/>
          <a:p>
            <a:pPr algn="l"/>
            <a:r>
              <a:rPr lang="en-US" u="sng" dirty="0">
                <a:solidFill>
                  <a:srgbClr val="FFFF99"/>
                </a:solidFill>
              </a:rPr>
              <a:t>Apocrypha</a:t>
            </a:r>
          </a:p>
          <a:p>
            <a:pPr algn="l"/>
            <a:r>
              <a:rPr lang="en-US" dirty="0"/>
              <a:t>1 Esdras </a:t>
            </a:r>
          </a:p>
          <a:p>
            <a:pPr algn="l"/>
            <a:r>
              <a:rPr lang="en-US" dirty="0"/>
              <a:t>2 Esdras </a:t>
            </a:r>
          </a:p>
          <a:p>
            <a:pPr algn="l"/>
            <a:r>
              <a:rPr lang="en-US" dirty="0"/>
              <a:t>Tobit</a:t>
            </a:r>
          </a:p>
          <a:p>
            <a:pPr algn="l"/>
            <a:r>
              <a:rPr lang="en-US" dirty="0"/>
              <a:t>Judith</a:t>
            </a:r>
          </a:p>
          <a:p>
            <a:pPr algn="l"/>
            <a:r>
              <a:rPr lang="en-US" dirty="0"/>
              <a:t>Rest of Esther</a:t>
            </a:r>
          </a:p>
          <a:p>
            <a:pPr algn="l"/>
            <a:r>
              <a:rPr lang="en-US" dirty="0"/>
              <a:t>Wisdom</a:t>
            </a:r>
          </a:p>
          <a:p>
            <a:pPr algn="l"/>
            <a:r>
              <a:rPr lang="en-US" dirty="0"/>
              <a:t>Ecclesiasticus (</a:t>
            </a:r>
            <a:r>
              <a:rPr lang="en-US" i="1" dirty="0"/>
              <a:t>aka </a:t>
            </a:r>
            <a:r>
              <a:rPr lang="en-US" dirty="0"/>
              <a:t>ben Sirach)</a:t>
            </a:r>
          </a:p>
          <a:p>
            <a:pPr algn="l"/>
            <a:r>
              <a:rPr lang="en-US" dirty="0"/>
              <a:t>Baruch</a:t>
            </a:r>
          </a:p>
          <a:p>
            <a:pPr algn="l"/>
            <a:r>
              <a:rPr lang="en-US" dirty="0"/>
              <a:t>Epistle of Jeremy </a:t>
            </a:r>
          </a:p>
          <a:p>
            <a:pPr algn="l"/>
            <a:r>
              <a:rPr lang="en-US" dirty="0"/>
              <a:t>Song of the Three Children </a:t>
            </a:r>
          </a:p>
          <a:p>
            <a:pPr algn="l"/>
            <a:r>
              <a:rPr lang="en-US" dirty="0"/>
              <a:t>Story of Susanna </a:t>
            </a:r>
          </a:p>
          <a:p>
            <a:pPr algn="l"/>
            <a:r>
              <a:rPr lang="en-US" dirty="0"/>
              <a:t>The Idol Bel and the Dragon </a:t>
            </a:r>
          </a:p>
          <a:p>
            <a:pPr algn="l"/>
            <a:r>
              <a:rPr lang="en-US" dirty="0"/>
              <a:t>Prayer of </a:t>
            </a:r>
            <a:r>
              <a:rPr lang="en-US" dirty="0" err="1"/>
              <a:t>Manasses</a:t>
            </a:r>
            <a:endParaRPr lang="en-US" dirty="0"/>
          </a:p>
          <a:p>
            <a:pPr algn="l"/>
            <a:r>
              <a:rPr lang="en-US" dirty="0"/>
              <a:t>1 Maccabees</a:t>
            </a:r>
          </a:p>
          <a:p>
            <a:pPr algn="l"/>
            <a:r>
              <a:rPr lang="en-US" dirty="0"/>
              <a:t>2 Maccabees</a:t>
            </a:r>
          </a:p>
        </p:txBody>
      </p:sp>
    </p:spTree>
    <p:extLst>
      <p:ext uri="{BB962C8B-B14F-4D97-AF65-F5344CB8AC3E}">
        <p14:creationId xmlns:p14="http://schemas.microsoft.com/office/powerpoint/2010/main" val="228130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Good News from Israel</a:t>
            </a:r>
          </a:p>
        </p:txBody>
      </p:sp>
    </p:spTree>
    <p:extLst>
      <p:ext uri="{BB962C8B-B14F-4D97-AF65-F5344CB8AC3E}">
        <p14:creationId xmlns:p14="http://schemas.microsoft.com/office/powerpoint/2010/main" val="2187020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numCol="2">
            <a:normAutofit fontScale="77500" lnSpcReduction="20000"/>
          </a:bodyPr>
          <a:lstStyle/>
          <a:p>
            <a:pPr algn="l"/>
            <a:r>
              <a:rPr lang="en-US" u="sng" dirty="0" err="1">
                <a:solidFill>
                  <a:srgbClr val="FFFF99"/>
                </a:solidFill>
              </a:rPr>
              <a:t>Pseudepgrapha</a:t>
            </a:r>
            <a:endParaRPr lang="en-US" u="sng" dirty="0">
              <a:solidFill>
                <a:srgbClr val="FFFF99"/>
              </a:solidFill>
            </a:endParaRPr>
          </a:p>
          <a:p>
            <a:pPr algn="l"/>
            <a:r>
              <a:rPr lang="en-US" dirty="0"/>
              <a:t>Apocalypse of Abraham</a:t>
            </a:r>
          </a:p>
          <a:p>
            <a:pPr algn="l"/>
            <a:r>
              <a:rPr lang="en-US" dirty="0"/>
              <a:t>Apocalypse of Moses</a:t>
            </a:r>
          </a:p>
          <a:p>
            <a:pPr algn="l"/>
            <a:r>
              <a:rPr lang="en-US" dirty="0"/>
              <a:t>Letter of </a:t>
            </a:r>
            <a:r>
              <a:rPr lang="en-US" dirty="0" err="1"/>
              <a:t>Aristeas</a:t>
            </a:r>
            <a:endParaRPr lang="en-US" dirty="0"/>
          </a:p>
          <a:p>
            <a:pPr algn="l"/>
            <a:r>
              <a:rPr lang="en-US" dirty="0"/>
              <a:t>Martyrdom and Ascension of Isaiah</a:t>
            </a:r>
          </a:p>
          <a:p>
            <a:pPr algn="l"/>
            <a:r>
              <a:rPr lang="en-US" dirty="0"/>
              <a:t>Joseph and </a:t>
            </a:r>
            <a:r>
              <a:rPr lang="en-US" dirty="0" err="1"/>
              <a:t>Aseneth</a:t>
            </a:r>
            <a:endParaRPr lang="en-US" dirty="0"/>
          </a:p>
          <a:p>
            <a:pPr algn="l"/>
            <a:r>
              <a:rPr lang="en-US" dirty="0"/>
              <a:t>Life of Adam and Eve</a:t>
            </a:r>
          </a:p>
          <a:p>
            <a:pPr algn="l"/>
            <a:r>
              <a:rPr lang="en-US" dirty="0"/>
              <a:t>Lives of the Prophets</a:t>
            </a:r>
          </a:p>
          <a:p>
            <a:pPr algn="l"/>
            <a:r>
              <a:rPr lang="en-US" dirty="0"/>
              <a:t>Ladder of Jacob</a:t>
            </a:r>
          </a:p>
          <a:p>
            <a:pPr algn="l"/>
            <a:r>
              <a:rPr lang="en-US" dirty="0" err="1"/>
              <a:t>Jannes</a:t>
            </a:r>
            <a:r>
              <a:rPr lang="en-US" dirty="0"/>
              <a:t> and </a:t>
            </a:r>
            <a:r>
              <a:rPr lang="en-US" dirty="0" err="1"/>
              <a:t>Jambres</a:t>
            </a:r>
            <a:endParaRPr lang="en-US" dirty="0"/>
          </a:p>
          <a:p>
            <a:pPr algn="l"/>
            <a:r>
              <a:rPr lang="en-US" dirty="0"/>
              <a:t>History of the Captivity in Babylon</a:t>
            </a:r>
          </a:p>
          <a:p>
            <a:pPr algn="l"/>
            <a:r>
              <a:rPr lang="en-US" dirty="0"/>
              <a:t>History of the Rechabites</a:t>
            </a:r>
          </a:p>
          <a:p>
            <a:pPr algn="l"/>
            <a:r>
              <a:rPr lang="en-US" dirty="0"/>
              <a:t>Eldad and </a:t>
            </a:r>
            <a:r>
              <a:rPr lang="en-US" dirty="0" err="1"/>
              <a:t>Modad</a:t>
            </a:r>
            <a:endParaRPr lang="en-US" dirty="0"/>
          </a:p>
          <a:p>
            <a:pPr algn="l"/>
            <a:r>
              <a:rPr lang="en-US" dirty="0"/>
              <a:t>History of Joseph</a:t>
            </a:r>
          </a:p>
          <a:p>
            <a:pPr algn="l"/>
            <a:r>
              <a:rPr lang="en-US" dirty="0"/>
              <a:t>Odes of Solomon</a:t>
            </a:r>
          </a:p>
          <a:p>
            <a:pPr algn="l"/>
            <a:r>
              <a:rPr lang="en-US" dirty="0"/>
              <a:t>Prayer of Joseph</a:t>
            </a:r>
          </a:p>
          <a:p>
            <a:pPr algn="l"/>
            <a:r>
              <a:rPr lang="en-US" dirty="0"/>
              <a:t>Prayer of Jacob</a:t>
            </a:r>
          </a:p>
          <a:p>
            <a:pPr algn="l"/>
            <a:r>
              <a:rPr lang="en-US" dirty="0"/>
              <a:t>Vision of Ezra</a:t>
            </a:r>
          </a:p>
        </p:txBody>
      </p:sp>
    </p:spTree>
    <p:extLst>
      <p:ext uri="{BB962C8B-B14F-4D97-AF65-F5344CB8AC3E}">
        <p14:creationId xmlns:p14="http://schemas.microsoft.com/office/powerpoint/2010/main" val="1189221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Now there was also a young rebel Jewish </a:t>
            </a:r>
            <a:r>
              <a:rPr lang="en-US" dirty="0" err="1"/>
              <a:t>cohen</a:t>
            </a:r>
            <a:r>
              <a:rPr lang="en-US" dirty="0"/>
              <a:t>, priest who married a </a:t>
            </a:r>
            <a:r>
              <a:rPr lang="en-US" dirty="0">
                <a:solidFill>
                  <a:srgbClr val="FFFF99"/>
                </a:solidFill>
              </a:rPr>
              <a:t>Samaritan</a:t>
            </a:r>
            <a:r>
              <a:rPr lang="en-US" dirty="0"/>
              <a:t>, went down to Samaria, and in rebellion against the Jewish laws, built a temple on Mount Gerizim that became a rival of the temple in Jerusalem. </a:t>
            </a:r>
          </a:p>
        </p:txBody>
      </p:sp>
    </p:spTree>
    <p:extLst>
      <p:ext uri="{BB962C8B-B14F-4D97-AF65-F5344CB8AC3E}">
        <p14:creationId xmlns:p14="http://schemas.microsoft.com/office/powerpoint/2010/main" val="3396914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Also during this time, in Egypt, under the reign of one of the Ptolemies, </a:t>
            </a:r>
            <a:r>
              <a:rPr lang="en-US" dirty="0">
                <a:solidFill>
                  <a:srgbClr val="FFFF99"/>
                </a:solidFill>
              </a:rPr>
              <a:t>the Hebrew scriptures were translated for the first time </a:t>
            </a:r>
            <a:r>
              <a:rPr lang="en-US" dirty="0"/>
              <a:t>into another language, in about 284 B.C. A group of 70 scholars was called together by the Egyptian king to make a translation of the Hebrew scriptures</a:t>
            </a:r>
          </a:p>
        </p:txBody>
      </p:sp>
    </p:spTree>
    <p:extLst>
      <p:ext uri="{BB962C8B-B14F-4D97-AF65-F5344CB8AC3E}">
        <p14:creationId xmlns:p14="http://schemas.microsoft.com/office/powerpoint/2010/main" val="21046960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Book by book they translated the Old Testament into Greek. When they had finished, it was given the name of the </a:t>
            </a:r>
            <a:r>
              <a:rPr lang="en-US" dirty="0">
                <a:solidFill>
                  <a:srgbClr val="FFFF99"/>
                </a:solidFill>
              </a:rPr>
              <a:t>Septuagint</a:t>
            </a:r>
            <a:r>
              <a:rPr lang="en-US" dirty="0"/>
              <a:t>, which means 70, because of the number of translators. This became the Greek version of the Hebrew Bible</a:t>
            </a:r>
          </a:p>
        </p:txBody>
      </p:sp>
    </p:spTree>
    <p:extLst>
      <p:ext uri="{BB962C8B-B14F-4D97-AF65-F5344CB8AC3E}">
        <p14:creationId xmlns:p14="http://schemas.microsoft.com/office/powerpoint/2010/main" val="2704354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From it many of the quotations in the Messianic Scriptures/New Testament are derived. That is why New Testament quotations of Old Testament verses are sometimes in different words -- because they come from the Greek translation.</a:t>
            </a:r>
          </a:p>
        </p:txBody>
      </p:sp>
    </p:spTree>
    <p:extLst>
      <p:ext uri="{BB962C8B-B14F-4D97-AF65-F5344CB8AC3E}">
        <p14:creationId xmlns:p14="http://schemas.microsoft.com/office/powerpoint/2010/main" val="2069450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u="sng" dirty="0">
                <a:solidFill>
                  <a:srgbClr val="FFFF99"/>
                </a:solidFill>
              </a:rPr>
              <a:t>The Mishnah</a:t>
            </a:r>
            <a:r>
              <a:rPr lang="en-US" dirty="0">
                <a:solidFill>
                  <a:srgbClr val="FFFF99"/>
                </a:solidFill>
              </a:rPr>
              <a:t> [~200 CE] </a:t>
            </a:r>
            <a:r>
              <a:rPr lang="en-US" dirty="0"/>
              <a:t>is not a code of Jewish law; it is a study book of law. As the Mishnah itself describes, ‘Why are the opinions of the minority included with the opinions of the majority even though the law is not like them? So that a later court can examine their words and rely upon them?’ </a:t>
            </a:r>
            <a:r>
              <a:rPr lang="en-US" sz="2200" baseline="30000" dirty="0"/>
              <a:t>Mishnah </a:t>
            </a:r>
            <a:r>
              <a:rPr lang="en-US" sz="2200" baseline="30000" dirty="0" err="1"/>
              <a:t>Eduyot</a:t>
            </a:r>
            <a:r>
              <a:rPr lang="en-US" sz="2200" baseline="30000" dirty="0"/>
              <a:t> 1:3</a:t>
            </a:r>
          </a:p>
        </p:txBody>
      </p:sp>
    </p:spTree>
    <p:extLst>
      <p:ext uri="{BB962C8B-B14F-4D97-AF65-F5344CB8AC3E}">
        <p14:creationId xmlns:p14="http://schemas.microsoft.com/office/powerpoint/2010/main" val="1479308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Most passages in the Mishnah contain a dispute between different rabbinic sages. When does one begin the morning prayers? How does one treat produce that may or may not have had the priestly gifts separated from it? </a:t>
            </a:r>
          </a:p>
        </p:txBody>
      </p:sp>
    </p:spTree>
    <p:extLst>
      <p:ext uri="{BB962C8B-B14F-4D97-AF65-F5344CB8AC3E}">
        <p14:creationId xmlns:p14="http://schemas.microsoft.com/office/powerpoint/2010/main" val="25865486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does one constitute a Jewish marriage? What are the limitations of the liability of someone who watches another’s property? Can cheese and meat be on the same table? </a:t>
            </a:r>
          </a:p>
        </p:txBody>
      </p:sp>
    </p:spTree>
    <p:extLst>
      <p:ext uri="{BB962C8B-B14F-4D97-AF65-F5344CB8AC3E}">
        <p14:creationId xmlns:p14="http://schemas.microsoft.com/office/powerpoint/2010/main" val="17527897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Put themes together:</a:t>
            </a:r>
          </a:p>
          <a:p>
            <a:pPr marL="511175" indent="-511175" algn="l">
              <a:buFont typeface="+mj-lt"/>
              <a:buAutoNum type="arabicPeriod"/>
            </a:pPr>
            <a:r>
              <a:rPr lang="en-US" dirty="0"/>
              <a:t>Do more than required</a:t>
            </a:r>
          </a:p>
          <a:p>
            <a:pPr marL="511175" indent="-511175" algn="l">
              <a:buFont typeface="+mj-lt"/>
              <a:buAutoNum type="arabicPeriod"/>
            </a:pPr>
            <a:r>
              <a:rPr lang="en-US" dirty="0"/>
              <a:t>Have the garment of righteousness = Messiah.</a:t>
            </a:r>
          </a:p>
          <a:p>
            <a:pPr marL="511175" indent="-511175" algn="l">
              <a:buFont typeface="+mj-lt"/>
              <a:buAutoNum type="arabicPeriod"/>
            </a:pPr>
            <a:r>
              <a:rPr lang="en-US" dirty="0"/>
              <a:t>Much spiritual activity between </a:t>
            </a:r>
            <a:r>
              <a:rPr lang="en-US" dirty="0" err="1"/>
              <a:t>Malakhi</a:t>
            </a:r>
            <a:r>
              <a:rPr lang="en-US" dirty="0"/>
              <a:t> and </a:t>
            </a:r>
            <a:r>
              <a:rPr lang="en-US" dirty="0" err="1"/>
              <a:t>Yokhanan</a:t>
            </a:r>
            <a:r>
              <a:rPr lang="en-US" dirty="0"/>
              <a:t>. </a:t>
            </a:r>
          </a:p>
          <a:p>
            <a:pPr marL="511175" indent="-511175" algn="l">
              <a:buFont typeface="+mj-lt"/>
              <a:buAutoNum type="arabicPeriod"/>
            </a:pPr>
            <a:r>
              <a:rPr lang="en-US" dirty="0"/>
              <a:t>How does this relate to Hanukkah?</a:t>
            </a:r>
          </a:p>
        </p:txBody>
      </p:sp>
    </p:spTree>
    <p:extLst>
      <p:ext uri="{BB962C8B-B14F-4D97-AF65-F5344CB8AC3E}">
        <p14:creationId xmlns:p14="http://schemas.microsoft.com/office/powerpoint/2010/main" val="1634708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In 171 B.C. Antiochus invaded Egypt and once again Israel was caught in the nutcracker of rivalry. Israel is the most fought-over country in the world, and Jerusalem is the most captured city in all history. It has been pillaged, ravished, burned and destroyed more than 27 times in its history.</a:t>
            </a:r>
          </a:p>
        </p:txBody>
      </p:sp>
    </p:spTree>
    <p:extLst>
      <p:ext uri="{BB962C8B-B14F-4D97-AF65-F5344CB8AC3E}">
        <p14:creationId xmlns:p14="http://schemas.microsoft.com/office/powerpoint/2010/main" val="254536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1" dirty="0">
                <a:solidFill>
                  <a:srgbClr val="FFFF99"/>
                </a:solidFill>
              </a:rPr>
              <a:t>Israelis Live 10 Years Longer Than In 1970:</a:t>
            </a:r>
            <a:r>
              <a:rPr lang="en-US" b="1" dirty="0"/>
              <a:t> </a:t>
            </a:r>
            <a:r>
              <a:rPr lang="en-US" dirty="0"/>
              <a:t>Thanks to a more healthful lifestyle, better economic situation, improved education and a more advanced medical system, the Israeli life expectancy has increased by 10.3 years since 1970 – from 71.8 years to 82.1 years in 2015.</a:t>
            </a:r>
          </a:p>
        </p:txBody>
      </p:sp>
    </p:spTree>
    <p:extLst>
      <p:ext uri="{BB962C8B-B14F-4D97-AF65-F5344CB8AC3E}">
        <p14:creationId xmlns:p14="http://schemas.microsoft.com/office/powerpoint/2010/main" val="20672207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While Antiochus was in Egypt, it was reported that he had been killed in battle, and Jerusalem rejoiced. The people organized a revolt and overthrew Menelaus, the pseudo-priest. </a:t>
            </a:r>
          </a:p>
        </p:txBody>
      </p:sp>
    </p:spTree>
    <p:extLst>
      <p:ext uri="{BB962C8B-B14F-4D97-AF65-F5344CB8AC3E}">
        <p14:creationId xmlns:p14="http://schemas.microsoft.com/office/powerpoint/2010/main" val="31487568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report reached Antiochus that Jerusalem was delighted at the report of his death, he organized his armies and swept like a fury back across the land, falling upon Jerusalem with terrible vengeance.</a:t>
            </a:r>
          </a:p>
        </p:txBody>
      </p:sp>
    </p:spTree>
    <p:extLst>
      <p:ext uri="{BB962C8B-B14F-4D97-AF65-F5344CB8AC3E}">
        <p14:creationId xmlns:p14="http://schemas.microsoft.com/office/powerpoint/2010/main" val="1117051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He overturned the city, regained his power, and guided by the treacherous Menelaus, intruded into the very Holy of Holies in the temple itself. Some 40,000 people were slain in three days of fighting during this terrible time. When he forced his way into the Holy of Holies, he destroyed the scrolls of the Torah and, to the absolute horror of the Jews,</a:t>
            </a:r>
          </a:p>
        </p:txBody>
      </p:sp>
    </p:spTree>
    <p:extLst>
      <p:ext uri="{BB962C8B-B14F-4D97-AF65-F5344CB8AC3E}">
        <p14:creationId xmlns:p14="http://schemas.microsoft.com/office/powerpoint/2010/main" val="39738745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took a sow and offered it upon the sacred altar. Then with a broth made from the flesh of this unclean animal, he sprinkled everything in the temple, thus completely defiling and violating the sanctuary. </a:t>
            </a:r>
          </a:p>
        </p:txBody>
      </p:sp>
    </p:spTree>
    <p:extLst>
      <p:ext uri="{BB962C8B-B14F-4D97-AF65-F5344CB8AC3E}">
        <p14:creationId xmlns:p14="http://schemas.microsoft.com/office/powerpoint/2010/main" val="2571928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Daniel the prophet had said the sanctuary would be polluted for 2300 days. (Dan. 8:14) In exact accordance with that prophecy, it was exactly 2300 days -- six and a half years -- before the temple was cleansed. </a:t>
            </a:r>
          </a:p>
        </p:txBody>
      </p:sp>
    </p:spTree>
    <p:extLst>
      <p:ext uri="{BB962C8B-B14F-4D97-AF65-F5344CB8AC3E}">
        <p14:creationId xmlns:p14="http://schemas.microsoft.com/office/powerpoint/2010/main" val="19658126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z="4000" dirty="0"/>
              <a:t>Antiochus </a:t>
            </a:r>
            <a:r>
              <a:rPr lang="el-GR" sz="4000" dirty="0"/>
              <a:t>decided b</a:t>
            </a:r>
            <a:r>
              <a:rPr lang="en-US" sz="4000" dirty="0"/>
              <a:t>y 167 </a:t>
            </a:r>
            <a:r>
              <a:rPr lang="el-GR" sz="4000" dirty="0"/>
              <a:t>BCE to do an </a:t>
            </a:r>
            <a:r>
              <a:rPr lang="en-US" sz="4000" dirty="0"/>
              <a:t>enforced Hellenization of the Jews</a:t>
            </a:r>
            <a:r>
              <a:rPr lang="el-GR" sz="4000" dirty="0"/>
              <a:t>.</a:t>
            </a:r>
            <a:r>
              <a:rPr lang="en-US" sz="4000" dirty="0"/>
              <a:t> He outlawed Jewish religious rites and traditions kept by observant Jews and ordered the worship of Zeus as the supreme god </a:t>
            </a:r>
            <a:r>
              <a:rPr lang="en-US" sz="1800" dirty="0"/>
              <a:t>(2 Maccabees 6:1–12)</a:t>
            </a:r>
            <a:endParaRPr lang="en-US" dirty="0"/>
          </a:p>
        </p:txBody>
      </p:sp>
    </p:spTree>
    <p:extLst>
      <p:ext uri="{BB962C8B-B14F-4D97-AF65-F5344CB8AC3E}">
        <p14:creationId xmlns:p14="http://schemas.microsoft.com/office/powerpoint/2010/main" val="3243826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810" name="Picture 2"/>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884237" y="-19050"/>
            <a:ext cx="7315200" cy="5143500"/>
          </a:xfrm>
        </p:spPr>
      </p:pic>
    </p:spTree>
    <p:extLst>
      <p:ext uri="{BB962C8B-B14F-4D97-AF65-F5344CB8AC3E}">
        <p14:creationId xmlns:p14="http://schemas.microsoft.com/office/powerpoint/2010/main" val="3467784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subTitle" idx="1"/>
          </p:nvPr>
        </p:nvSpPr>
        <p:spPr>
          <a:xfrm>
            <a:off x="350837" y="0"/>
            <a:ext cx="8229600" cy="5143500"/>
          </a:xfrm>
        </p:spPr>
        <p:txBody>
          <a:bodyPr/>
          <a:lstStyle/>
          <a:p>
            <a:pPr marL="57150" algn="l"/>
            <a:r>
              <a:rPr lang="en-US" altLang="en-US" baseline="30000" dirty="0"/>
              <a:t>1 </a:t>
            </a:r>
            <a:r>
              <a:rPr lang="en-US" altLang="en-US" baseline="30000" dirty="0" err="1"/>
              <a:t>Macabees</a:t>
            </a:r>
            <a:r>
              <a:rPr lang="en-US" altLang="en-US" baseline="30000" dirty="0"/>
              <a:t> 2.15-28</a:t>
            </a:r>
            <a:r>
              <a:rPr lang="en-US" altLang="en-US" b="1" dirty="0"/>
              <a:t> </a:t>
            </a:r>
            <a:r>
              <a:rPr lang="en-US" altLang="en-US" dirty="0"/>
              <a:t> </a:t>
            </a:r>
            <a:r>
              <a:rPr lang="en-US" altLang="en-US" sz="4000" dirty="0"/>
              <a:t>The king's officers</a:t>
            </a:r>
            <a:r>
              <a:rPr lang="el-GR" altLang="en-US" sz="4000" dirty="0"/>
              <a:t>... </a:t>
            </a:r>
            <a:r>
              <a:rPr lang="en-US" altLang="en-US" sz="4000" dirty="0"/>
              <a:t>came into the city </a:t>
            </a:r>
            <a:r>
              <a:rPr lang="en-US" altLang="en-US" sz="4000" dirty="0" err="1"/>
              <a:t>Modin</a:t>
            </a:r>
            <a:r>
              <a:rPr lang="en-US" altLang="en-US" sz="4000" dirty="0"/>
              <a:t>, to make them sacrifice.  And when many of Israel came unto them, Mattathias also and his sons came together.  </a:t>
            </a:r>
          </a:p>
        </p:txBody>
      </p:sp>
    </p:spTree>
    <p:extLst>
      <p:ext uri="{BB962C8B-B14F-4D97-AF65-F5344CB8AC3E}">
        <p14:creationId xmlns:p14="http://schemas.microsoft.com/office/powerpoint/2010/main" val="297301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subTitle" idx="1"/>
          </p:nvPr>
        </p:nvSpPr>
        <p:spPr>
          <a:xfrm>
            <a:off x="12" y="0"/>
            <a:ext cx="8778875" cy="5143500"/>
          </a:xfrm>
        </p:spPr>
        <p:txBody>
          <a:bodyPr/>
          <a:lstStyle/>
          <a:p>
            <a:pPr marL="227644" algn="l">
              <a:lnSpc>
                <a:spcPct val="90000"/>
              </a:lnSpc>
            </a:pPr>
            <a:r>
              <a:rPr lang="en-US" altLang="en-US" baseline="30000" dirty="0"/>
              <a:t>1 </a:t>
            </a:r>
            <a:r>
              <a:rPr lang="en-US" altLang="en-US" baseline="30000" dirty="0" err="1"/>
              <a:t>Macabees</a:t>
            </a:r>
            <a:r>
              <a:rPr lang="en-US" altLang="en-US" baseline="30000" dirty="0"/>
              <a:t> 2.15-28</a:t>
            </a:r>
            <a:r>
              <a:rPr lang="en-US" altLang="en-US" b="1" dirty="0"/>
              <a:t> </a:t>
            </a:r>
            <a:r>
              <a:rPr lang="en-US" altLang="en-US" sz="4000" dirty="0"/>
              <a:t>Then answered the king's officers, and said to Mattathias on this wise, You are a ruler, and an honorable and great man in this city, and strengthened with sons and brethren:  Now therefore come first, and fulfill the king's command, like as all the heathen have done, </a:t>
            </a:r>
            <a:endParaRPr lang="en-US" altLang="en-US" sz="3600" dirty="0"/>
          </a:p>
        </p:txBody>
      </p:sp>
    </p:spTree>
    <p:extLst>
      <p:ext uri="{BB962C8B-B14F-4D97-AF65-F5344CB8AC3E}">
        <p14:creationId xmlns:p14="http://schemas.microsoft.com/office/powerpoint/2010/main" val="3330452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subTitle" idx="1"/>
          </p:nvPr>
        </p:nvSpPr>
        <p:spPr>
          <a:xfrm>
            <a:off x="12" y="0"/>
            <a:ext cx="8778875" cy="5143500"/>
          </a:xfrm>
        </p:spPr>
        <p:txBody>
          <a:bodyPr/>
          <a:lstStyle/>
          <a:p>
            <a:pPr marL="227644" algn="l">
              <a:lnSpc>
                <a:spcPct val="90000"/>
              </a:lnSpc>
            </a:pPr>
            <a:r>
              <a:rPr lang="en-US" altLang="en-US" baseline="30000" dirty="0"/>
              <a:t>1 </a:t>
            </a:r>
            <a:r>
              <a:rPr lang="en-US" altLang="en-US" baseline="30000" dirty="0" err="1"/>
              <a:t>Macabees</a:t>
            </a:r>
            <a:r>
              <a:rPr lang="en-US" altLang="en-US" baseline="30000" dirty="0"/>
              <a:t> 2.15-28</a:t>
            </a:r>
            <a:r>
              <a:rPr lang="en-US" altLang="en-US" b="1" dirty="0"/>
              <a:t> </a:t>
            </a:r>
            <a:r>
              <a:rPr lang="en-US" altLang="en-US" sz="4000" dirty="0"/>
              <a:t>and the men of Judah also, and such as remain at Jerusalem: so shall you and thy </a:t>
            </a:r>
            <a:r>
              <a:rPr lang="el-GR" altLang="en-US" sz="4000" dirty="0"/>
              <a:t>thy </a:t>
            </a:r>
            <a:r>
              <a:rPr lang="en-US" altLang="en-US" sz="4000" dirty="0"/>
              <a:t>house be in the number of the king's friends, and you and your children shall be honored with silver and gold, and many rewards.</a:t>
            </a:r>
            <a:r>
              <a:rPr lang="en-US" altLang="en-US" dirty="0"/>
              <a:t>  </a:t>
            </a:r>
          </a:p>
        </p:txBody>
      </p:sp>
    </p:spTree>
    <p:extLst>
      <p:ext uri="{BB962C8B-B14F-4D97-AF65-F5344CB8AC3E}">
        <p14:creationId xmlns:p14="http://schemas.microsoft.com/office/powerpoint/2010/main" val="139908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Men with bachelor’s degrees lived an average of 7.5 years longer than men with much less formal education, </a:t>
            </a:r>
          </a:p>
          <a:p>
            <a:pPr algn="l"/>
            <a:r>
              <a:rPr lang="en-US" dirty="0"/>
              <a:t>comparable for women was five years. </a:t>
            </a:r>
          </a:p>
        </p:txBody>
      </p:sp>
    </p:spTree>
    <p:extLst>
      <p:ext uri="{BB962C8B-B14F-4D97-AF65-F5344CB8AC3E}">
        <p14:creationId xmlns:p14="http://schemas.microsoft.com/office/powerpoint/2010/main" val="30741333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subTitle" idx="1"/>
          </p:nvPr>
        </p:nvSpPr>
        <p:spPr>
          <a:xfrm>
            <a:off x="12" y="0"/>
            <a:ext cx="8778875" cy="5143500"/>
          </a:xfrm>
        </p:spPr>
        <p:txBody>
          <a:bodyPr>
            <a:normAutofit fontScale="92500"/>
          </a:bodyPr>
          <a:lstStyle/>
          <a:p>
            <a:pPr marL="281019" algn="l"/>
            <a:r>
              <a:rPr lang="en-US" altLang="en-US" baseline="30000" dirty="0"/>
              <a:t>1 </a:t>
            </a:r>
            <a:r>
              <a:rPr lang="en-US" altLang="en-US" baseline="30000" dirty="0" err="1"/>
              <a:t>Macabees</a:t>
            </a:r>
            <a:r>
              <a:rPr lang="en-US" altLang="en-US" baseline="30000" dirty="0"/>
              <a:t> 2.15-28</a:t>
            </a:r>
            <a:r>
              <a:rPr lang="en-US" altLang="en-US" b="1" dirty="0"/>
              <a:t> </a:t>
            </a:r>
            <a:r>
              <a:rPr lang="en-US" altLang="en-US" dirty="0"/>
              <a:t>Then Mattathias answered and </a:t>
            </a:r>
            <a:r>
              <a:rPr lang="en-US" altLang="en-US" dirty="0" err="1"/>
              <a:t>spake</a:t>
            </a:r>
            <a:r>
              <a:rPr lang="en-US" altLang="en-US" dirty="0"/>
              <a:t> with a loud voice, Though all the nations that are under the king's dominion obey him, and fall away every one from the religion of their fathers, and give consent to his commandments:  Yet will I and my sons and my brethren walk </a:t>
            </a:r>
            <a:r>
              <a:rPr lang="en-US" altLang="en-US" dirty="0">
                <a:solidFill>
                  <a:srgbClr val="FFFF66"/>
                </a:solidFill>
              </a:rPr>
              <a:t>in the covenant of our fathers</a:t>
            </a:r>
            <a:r>
              <a:rPr lang="en-US" altLang="en-US" dirty="0"/>
              <a:t>.  </a:t>
            </a:r>
          </a:p>
        </p:txBody>
      </p:sp>
    </p:spTree>
    <p:extLst>
      <p:ext uri="{BB962C8B-B14F-4D97-AF65-F5344CB8AC3E}">
        <p14:creationId xmlns:p14="http://schemas.microsoft.com/office/powerpoint/2010/main" val="27032946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subTitle" idx="1"/>
          </p:nvPr>
        </p:nvSpPr>
        <p:spPr>
          <a:xfrm>
            <a:off x="12" y="0"/>
            <a:ext cx="8778875" cy="5143500"/>
          </a:xfrm>
        </p:spPr>
        <p:txBody>
          <a:bodyPr/>
          <a:lstStyle/>
          <a:p>
            <a:pPr marL="342248" algn="l"/>
            <a:r>
              <a:rPr lang="en-US" altLang="en-US" baseline="30000" dirty="0"/>
              <a:t>1 </a:t>
            </a:r>
            <a:r>
              <a:rPr lang="en-US" altLang="en-US" baseline="30000" dirty="0" err="1"/>
              <a:t>Macabees</a:t>
            </a:r>
            <a:r>
              <a:rPr lang="en-US" altLang="en-US" baseline="30000" dirty="0"/>
              <a:t> </a:t>
            </a:r>
            <a:r>
              <a:rPr lang="en-US" altLang="en-US" baseline="30000" dirty="0">
                <a:solidFill>
                  <a:srgbClr val="FFFF99"/>
                </a:solidFill>
              </a:rPr>
              <a:t>2.15-28</a:t>
            </a:r>
            <a:r>
              <a:rPr lang="en-US" altLang="en-US" b="1" dirty="0">
                <a:solidFill>
                  <a:srgbClr val="FFFF99"/>
                </a:solidFill>
              </a:rPr>
              <a:t> </a:t>
            </a:r>
            <a:r>
              <a:rPr lang="en-US" altLang="en-US" sz="4000" dirty="0">
                <a:solidFill>
                  <a:srgbClr val="FFFF99"/>
                </a:solidFill>
              </a:rPr>
              <a:t>God forbid that we should forsake the law and the ordinances. </a:t>
            </a:r>
            <a:r>
              <a:rPr lang="en-US" altLang="en-US" sz="4000" dirty="0"/>
              <a:t> We will not hearken to the king's words, to go from our religion, either on the right hand, or the left.  Now when he had left speaking these words, </a:t>
            </a:r>
            <a:endParaRPr lang="en-US" altLang="en-US" dirty="0"/>
          </a:p>
        </p:txBody>
      </p:sp>
    </p:spTree>
    <p:extLst>
      <p:ext uri="{BB962C8B-B14F-4D97-AF65-F5344CB8AC3E}">
        <p14:creationId xmlns:p14="http://schemas.microsoft.com/office/powerpoint/2010/main" val="18327254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subTitle" idx="1"/>
          </p:nvPr>
        </p:nvSpPr>
        <p:spPr>
          <a:xfrm>
            <a:off x="12" y="0"/>
            <a:ext cx="8778875" cy="5143500"/>
          </a:xfrm>
        </p:spPr>
        <p:txBody>
          <a:bodyPr/>
          <a:lstStyle/>
          <a:p>
            <a:pPr marL="342248" algn="l"/>
            <a:r>
              <a:rPr lang="en-US" altLang="en-US" baseline="30000" dirty="0"/>
              <a:t>1 </a:t>
            </a:r>
            <a:r>
              <a:rPr lang="en-US" altLang="en-US" baseline="30000" dirty="0" err="1"/>
              <a:t>Macabees</a:t>
            </a:r>
            <a:r>
              <a:rPr lang="en-US" altLang="en-US" baseline="30000" dirty="0"/>
              <a:t> 2.15-28</a:t>
            </a:r>
            <a:r>
              <a:rPr lang="en-US" altLang="en-US" b="1" dirty="0"/>
              <a:t> </a:t>
            </a:r>
            <a:r>
              <a:rPr lang="en-US" altLang="en-US" sz="4000" dirty="0"/>
              <a:t>there came one of the Jews in the sight of all to sacrifice on the altar which was at </a:t>
            </a:r>
            <a:r>
              <a:rPr lang="en-US" altLang="en-US" sz="4000" dirty="0" err="1"/>
              <a:t>Modin</a:t>
            </a:r>
            <a:r>
              <a:rPr lang="en-US" altLang="en-US" sz="4000" dirty="0"/>
              <a:t>, according to the king's commandment.  </a:t>
            </a:r>
          </a:p>
        </p:txBody>
      </p:sp>
    </p:spTree>
    <p:extLst>
      <p:ext uri="{BB962C8B-B14F-4D97-AF65-F5344CB8AC3E}">
        <p14:creationId xmlns:p14="http://schemas.microsoft.com/office/powerpoint/2010/main" val="20752357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subTitle" idx="1"/>
          </p:nvPr>
        </p:nvSpPr>
        <p:spPr>
          <a:xfrm>
            <a:off x="12" y="0"/>
            <a:ext cx="8778875" cy="5143500"/>
          </a:xfrm>
        </p:spPr>
        <p:txBody>
          <a:bodyPr/>
          <a:lstStyle/>
          <a:p>
            <a:pPr marL="395612" algn="l"/>
            <a:r>
              <a:rPr lang="en-US" altLang="en-US" baseline="30000" dirty="0"/>
              <a:t>1 </a:t>
            </a:r>
            <a:r>
              <a:rPr lang="en-US" altLang="en-US" baseline="30000" dirty="0" err="1"/>
              <a:t>Macabees</a:t>
            </a:r>
            <a:r>
              <a:rPr lang="en-US" altLang="en-US" baseline="30000" dirty="0"/>
              <a:t> 2.15-28</a:t>
            </a:r>
            <a:r>
              <a:rPr lang="en-US" altLang="en-US" b="1" dirty="0"/>
              <a:t> </a:t>
            </a:r>
            <a:r>
              <a:rPr lang="en-US" altLang="en-US" sz="4000" dirty="0"/>
              <a:t>Which thing when Mattathias saw, he was inflamed with zeal, and his reins trembled, neither could he forbear to show his anger according to judgment: wherefore he ran, and slew him upon the altar.  </a:t>
            </a:r>
          </a:p>
        </p:txBody>
      </p:sp>
    </p:spTree>
    <p:extLst>
      <p:ext uri="{BB962C8B-B14F-4D97-AF65-F5344CB8AC3E}">
        <p14:creationId xmlns:p14="http://schemas.microsoft.com/office/powerpoint/2010/main" val="10057361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8050" name="Picture 2"/>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975247" y="0"/>
            <a:ext cx="4974696" cy="5143500"/>
          </a:xfrm>
        </p:spPr>
      </p:pic>
    </p:spTree>
    <p:extLst>
      <p:ext uri="{BB962C8B-B14F-4D97-AF65-F5344CB8AC3E}">
        <p14:creationId xmlns:p14="http://schemas.microsoft.com/office/powerpoint/2010/main" val="12818037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subTitle" idx="1"/>
          </p:nvPr>
        </p:nvSpPr>
        <p:spPr>
          <a:xfrm>
            <a:off x="12" y="0"/>
            <a:ext cx="8778875" cy="5143500"/>
          </a:xfrm>
        </p:spPr>
        <p:txBody>
          <a:bodyPr/>
          <a:lstStyle/>
          <a:p>
            <a:pPr marL="342248" algn="l"/>
            <a:r>
              <a:rPr lang="en-US" altLang="en-US" baseline="30000" dirty="0"/>
              <a:t>1 </a:t>
            </a:r>
            <a:r>
              <a:rPr lang="en-US" altLang="en-US" baseline="30000" dirty="0" err="1"/>
              <a:t>Macabees</a:t>
            </a:r>
            <a:r>
              <a:rPr lang="en-US" altLang="en-US" baseline="30000" dirty="0"/>
              <a:t> 2.15-28</a:t>
            </a:r>
            <a:r>
              <a:rPr lang="en-US" altLang="en-US" b="1" dirty="0"/>
              <a:t> </a:t>
            </a:r>
            <a:r>
              <a:rPr lang="en-US" altLang="en-US" sz="4000" dirty="0"/>
              <a:t>Also the king's commissioner, who compelled men to sacrifice, he killed at that time, and the altar he pulled down.  And Mattathias cried throughout the city with a loud voice, saying, </a:t>
            </a:r>
            <a:r>
              <a:rPr lang="en-US" altLang="en-US" sz="4000" dirty="0">
                <a:solidFill>
                  <a:srgbClr val="FFFF99"/>
                </a:solidFill>
              </a:rPr>
              <a:t>Whosoever is</a:t>
            </a:r>
          </a:p>
        </p:txBody>
      </p:sp>
    </p:spTree>
    <p:extLst>
      <p:ext uri="{BB962C8B-B14F-4D97-AF65-F5344CB8AC3E}">
        <p14:creationId xmlns:p14="http://schemas.microsoft.com/office/powerpoint/2010/main" val="6905500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subTitle" idx="1"/>
          </p:nvPr>
        </p:nvSpPr>
        <p:spPr>
          <a:xfrm>
            <a:off x="12" y="0"/>
            <a:ext cx="8778875" cy="5143500"/>
          </a:xfrm>
        </p:spPr>
        <p:txBody>
          <a:bodyPr/>
          <a:lstStyle/>
          <a:p>
            <a:pPr marL="281019" algn="l"/>
            <a:r>
              <a:rPr lang="en-US" altLang="en-US" baseline="30000" dirty="0"/>
              <a:t>1 </a:t>
            </a:r>
            <a:r>
              <a:rPr lang="en-US" altLang="en-US" baseline="30000" dirty="0" err="1"/>
              <a:t>Macabees</a:t>
            </a:r>
            <a:r>
              <a:rPr lang="en-US" altLang="en-US" baseline="30000" dirty="0"/>
              <a:t> 2.15-28</a:t>
            </a:r>
            <a:r>
              <a:rPr lang="en-US" altLang="en-US" b="1" dirty="0"/>
              <a:t> </a:t>
            </a:r>
            <a:r>
              <a:rPr lang="en-US" altLang="en-US" sz="4000" dirty="0">
                <a:solidFill>
                  <a:srgbClr val="FFFF99"/>
                </a:solidFill>
              </a:rPr>
              <a:t>zealous of the law, and maintaining the covenant, let him follow me</a:t>
            </a:r>
            <a:r>
              <a:rPr lang="en-US" altLang="en-US" sz="4000" dirty="0"/>
              <a:t>.  So he and his sons fled into the mountains, and left all that ever they had in the city. </a:t>
            </a:r>
            <a:endParaRPr lang="en-US" altLang="en-US" dirty="0"/>
          </a:p>
        </p:txBody>
      </p:sp>
    </p:spTree>
    <p:extLst>
      <p:ext uri="{BB962C8B-B14F-4D97-AF65-F5344CB8AC3E}">
        <p14:creationId xmlns:p14="http://schemas.microsoft.com/office/powerpoint/2010/main" val="3123450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6" name="Picture 2"/>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536303" y="0"/>
            <a:ext cx="5194168" cy="5143500"/>
          </a:xfrm>
        </p:spPr>
      </p:pic>
      <p:sp>
        <p:nvSpPr>
          <p:cNvPr id="902147" name="Text Box 3"/>
          <p:cNvSpPr txBox="1">
            <a:spLocks noChangeArrowheads="1"/>
          </p:cNvSpPr>
          <p:nvPr/>
        </p:nvSpPr>
        <p:spPr bwMode="auto">
          <a:xfrm>
            <a:off x="274686" y="3714811"/>
            <a:ext cx="8111563" cy="130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335" tIns="38664" rIns="77335" bIns="38664">
            <a:spAutoFit/>
          </a:bodyPr>
          <a:lstStyle/>
          <a:p>
            <a:pPr algn="l"/>
            <a:r>
              <a:rPr lang="en-US" altLang="en-US" dirty="0">
                <a:solidFill>
                  <a:srgbClr val="FFFFFF"/>
                </a:solidFill>
                <a:effectLst>
                  <a:outerShdw blurRad="38100" dist="38100" dir="2700000" algn="tl">
                    <a:srgbClr val="808080"/>
                  </a:outerShdw>
                </a:effectLst>
                <a:cs typeface="Arial" pitchFamily="34" charset="0"/>
              </a:rPr>
              <a:t>Mattathias exhorts the </a:t>
            </a:r>
            <a:r>
              <a:rPr lang="el-GR" altLang="en-US" dirty="0">
                <a:solidFill>
                  <a:srgbClr val="FFFFFF"/>
                </a:solidFill>
                <a:effectLst>
                  <a:outerShdw blurRad="38100" dist="38100" dir="2700000" algn="tl">
                    <a:srgbClr val="808080"/>
                  </a:outerShdw>
                </a:effectLst>
                <a:cs typeface="Arial" pitchFamily="34" charset="0"/>
              </a:rPr>
              <a:t>mountain</a:t>
            </a:r>
          </a:p>
          <a:p>
            <a:r>
              <a:rPr lang="el-GR" altLang="en-US" dirty="0">
                <a:solidFill>
                  <a:srgbClr val="FFFFFF"/>
                </a:solidFill>
                <a:effectLst>
                  <a:outerShdw blurRad="38100" dist="38100" dir="2700000" algn="tl">
                    <a:srgbClr val="808080"/>
                  </a:outerShdw>
                </a:effectLst>
                <a:cs typeface="Arial" pitchFamily="34" charset="0"/>
              </a:rPr>
              <a:t>hidden </a:t>
            </a:r>
            <a:r>
              <a:rPr lang="en-US" altLang="en-US" dirty="0">
                <a:solidFill>
                  <a:srgbClr val="FFFFFF"/>
                </a:solidFill>
                <a:effectLst>
                  <a:outerShdw blurRad="38100" dist="38100" dir="2700000" algn="tl">
                    <a:srgbClr val="808080"/>
                  </a:outerShdw>
                </a:effectLst>
                <a:cs typeface="Arial" pitchFamily="34" charset="0"/>
              </a:rPr>
              <a:t>Jewish refugees</a:t>
            </a:r>
          </a:p>
        </p:txBody>
      </p:sp>
    </p:spTree>
    <p:extLst>
      <p:ext uri="{BB962C8B-B14F-4D97-AF65-F5344CB8AC3E}">
        <p14:creationId xmlns:p14="http://schemas.microsoft.com/office/powerpoint/2010/main" val="10041915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098" name="Picture 2"/>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a:stretch>
            <a:fillRect/>
          </a:stretch>
        </p:blipFill>
        <p:spPr>
          <a:xfrm>
            <a:off x="427037" y="0"/>
            <a:ext cx="8153400" cy="5143500"/>
          </a:xfrm>
        </p:spPr>
      </p:pic>
      <p:sp>
        <p:nvSpPr>
          <p:cNvPr id="900099" name="Text Box 3"/>
          <p:cNvSpPr txBox="1">
            <a:spLocks noChangeArrowheads="1"/>
          </p:cNvSpPr>
          <p:nvPr/>
        </p:nvSpPr>
        <p:spPr bwMode="auto">
          <a:xfrm>
            <a:off x="951161" y="4457842"/>
            <a:ext cx="3999035" cy="69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561" tIns="38775" rIns="77561" bIns="38775">
            <a:spAutoFit/>
          </a:bodyPr>
          <a:lstStyle/>
          <a:p>
            <a:pPr algn="l"/>
            <a:r>
              <a:rPr lang="en-US" altLang="en-US">
                <a:solidFill>
                  <a:srgbClr val="FFFFFF"/>
                </a:solidFill>
                <a:effectLst>
                  <a:outerShdw blurRad="38100" dist="38100" dir="2700000" algn="tl">
                    <a:srgbClr val="808080"/>
                  </a:outerShdw>
                </a:effectLst>
                <a:cs typeface="Arial" pitchFamily="34" charset="0"/>
              </a:rPr>
              <a:t>Elazar 162 BCE</a:t>
            </a:r>
          </a:p>
        </p:txBody>
      </p:sp>
    </p:spTree>
    <p:extLst>
      <p:ext uri="{BB962C8B-B14F-4D97-AF65-F5344CB8AC3E}">
        <p14:creationId xmlns:p14="http://schemas.microsoft.com/office/powerpoint/2010/main" val="13744745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subTitle" idx="1"/>
          </p:nvPr>
        </p:nvSpPr>
        <p:spPr>
          <a:xfrm>
            <a:off x="350837" y="0"/>
            <a:ext cx="8428050" cy="5143500"/>
          </a:xfrm>
        </p:spPr>
        <p:txBody>
          <a:bodyPr/>
          <a:lstStyle/>
          <a:p>
            <a:pPr algn="l"/>
            <a:r>
              <a:rPr lang="en-US" altLang="en-US" sz="4000" dirty="0" err="1"/>
              <a:t>Lysias</a:t>
            </a:r>
            <a:r>
              <a:rPr lang="en-US" altLang="en-US" sz="4000" dirty="0"/>
              <a:t>, the commander-in-chief of the </a:t>
            </a:r>
            <a:r>
              <a:rPr lang="en-US" altLang="en-US" sz="4000" dirty="0">
                <a:solidFill>
                  <a:srgbClr val="FFFF66"/>
                </a:solidFill>
              </a:rPr>
              <a:t>Seleucid army</a:t>
            </a:r>
            <a:r>
              <a:rPr lang="en-US" altLang="en-US" sz="4000" dirty="0"/>
              <a:t>, along with </a:t>
            </a:r>
            <a:r>
              <a:rPr lang="en-US" altLang="en-US" sz="4000" dirty="0">
                <a:solidFill>
                  <a:srgbClr val="FFFF66"/>
                </a:solidFill>
              </a:rPr>
              <a:t>60,000 infantrymen</a:t>
            </a:r>
            <a:r>
              <a:rPr lang="en-US" altLang="en-US" sz="4000" dirty="0"/>
              <a:t> and 5000 cavalry, encountered </a:t>
            </a:r>
            <a:r>
              <a:rPr lang="en-US" altLang="en-US" sz="4000" dirty="0">
                <a:solidFill>
                  <a:srgbClr val="FFFF66"/>
                </a:solidFill>
              </a:rPr>
              <a:t>Judah</a:t>
            </a:r>
            <a:r>
              <a:rPr lang="en-US" altLang="en-US" sz="4000" dirty="0"/>
              <a:t>, who had a force of only </a:t>
            </a:r>
            <a:r>
              <a:rPr lang="en-US" altLang="en-US" sz="4000" dirty="0">
                <a:solidFill>
                  <a:srgbClr val="FFFF66"/>
                </a:solidFill>
              </a:rPr>
              <a:t>3000 poorly equipped rebels</a:t>
            </a:r>
            <a:r>
              <a:rPr lang="en-US" altLang="en-US" sz="4000" dirty="0"/>
              <a:t>, in the town of Emmaus, 7 miles from Jerusalem. </a:t>
            </a:r>
          </a:p>
        </p:txBody>
      </p:sp>
    </p:spTree>
    <p:extLst>
      <p:ext uri="{BB962C8B-B14F-4D97-AF65-F5344CB8AC3E}">
        <p14:creationId xmlns:p14="http://schemas.microsoft.com/office/powerpoint/2010/main" val="325281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More good News from Israel</a:t>
            </a:r>
          </a:p>
        </p:txBody>
      </p:sp>
    </p:spTree>
    <p:extLst>
      <p:ext uri="{BB962C8B-B14F-4D97-AF65-F5344CB8AC3E}">
        <p14:creationId xmlns:p14="http://schemas.microsoft.com/office/powerpoint/2010/main" val="3554504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subTitle" idx="1"/>
          </p:nvPr>
        </p:nvSpPr>
        <p:spPr>
          <a:xfrm>
            <a:off x="427037" y="0"/>
            <a:ext cx="8351850" cy="5143500"/>
          </a:xfrm>
        </p:spPr>
        <p:txBody>
          <a:bodyPr/>
          <a:lstStyle/>
          <a:p>
            <a:pPr algn="l"/>
            <a:r>
              <a:rPr lang="en-US" altLang="en-US" sz="4000" dirty="0">
                <a:solidFill>
                  <a:srgbClr val="FFFF66"/>
                </a:solidFill>
              </a:rPr>
              <a:t>Judah</a:t>
            </a:r>
            <a:r>
              <a:rPr lang="en-US" altLang="en-US" sz="4000" dirty="0"/>
              <a:t> managed to gather together </a:t>
            </a:r>
            <a:r>
              <a:rPr lang="en-US" altLang="en-US" sz="4000" dirty="0">
                <a:solidFill>
                  <a:srgbClr val="FFFF66"/>
                </a:solidFill>
              </a:rPr>
              <a:t>another 7000 rebels</a:t>
            </a:r>
            <a:r>
              <a:rPr lang="en-US" altLang="en-US" sz="4000" dirty="0"/>
              <a:t>. He prayed to God for strength and deliverance </a:t>
            </a:r>
            <a:r>
              <a:rPr lang="en-US" altLang="en-US" sz="4000" baseline="30000" dirty="0"/>
              <a:t>(I Maccabees 4:30-33)</a:t>
            </a:r>
            <a:r>
              <a:rPr lang="en-US" altLang="en-US" sz="4000" dirty="0"/>
              <a:t>, and God answered! </a:t>
            </a:r>
          </a:p>
        </p:txBody>
      </p:sp>
    </p:spTree>
    <p:extLst>
      <p:ext uri="{BB962C8B-B14F-4D97-AF65-F5344CB8AC3E}">
        <p14:creationId xmlns:p14="http://schemas.microsoft.com/office/powerpoint/2010/main" val="11874017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subTitle" idx="1"/>
          </p:nvPr>
        </p:nvSpPr>
        <p:spPr>
          <a:xfrm>
            <a:off x="12" y="0"/>
            <a:ext cx="8778875" cy="5143500"/>
          </a:xfrm>
        </p:spPr>
        <p:txBody>
          <a:bodyPr/>
          <a:lstStyle/>
          <a:p>
            <a:pPr algn="l"/>
            <a:r>
              <a:rPr lang="en-US" altLang="en-US" baseline="30000"/>
              <a:t>Dan. 11.35 </a:t>
            </a:r>
            <a:r>
              <a:rPr lang="en-US" altLang="en-US"/>
              <a:t>the people who know their God will stand firm and prevail.  Those among the people who </a:t>
            </a:r>
            <a:r>
              <a:rPr lang="en-US" altLang="en-US">
                <a:solidFill>
                  <a:srgbClr val="FFFF66"/>
                </a:solidFill>
              </a:rPr>
              <a:t>have discernment</a:t>
            </a:r>
            <a:r>
              <a:rPr lang="en-US" altLang="en-US"/>
              <a:t> will cause the rest of the people to understand.</a:t>
            </a:r>
          </a:p>
        </p:txBody>
      </p:sp>
    </p:spTree>
    <p:extLst>
      <p:ext uri="{BB962C8B-B14F-4D97-AF65-F5344CB8AC3E}">
        <p14:creationId xmlns:p14="http://schemas.microsoft.com/office/powerpoint/2010/main" val="27293540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Grp="1" noChangeArrowheads="1"/>
          </p:cNvSpPr>
          <p:nvPr>
            <p:ph type="subTitle" idx="1"/>
          </p:nvPr>
        </p:nvSpPr>
        <p:spPr>
          <a:xfrm>
            <a:off x="12" y="0"/>
            <a:ext cx="8778875" cy="5143500"/>
          </a:xfrm>
        </p:spPr>
        <p:txBody>
          <a:bodyPr/>
          <a:lstStyle/>
          <a:p>
            <a:pPr marL="230188" algn="l"/>
            <a:r>
              <a:rPr lang="en-US" altLang="en-US" dirty="0"/>
              <a:t>If there had been no Hanukkah, there would be no </a:t>
            </a:r>
            <a:r>
              <a:rPr lang="el-GR" altLang="en-US" dirty="0"/>
              <a:t>Messiah’s Birth or Birthday</a:t>
            </a:r>
            <a:r>
              <a:rPr lang="en-US" altLang="en-US" dirty="0"/>
              <a:t>.  Knowledge of God, through the Bible, would have been lost.</a:t>
            </a:r>
            <a:endParaRPr lang="el-GR" altLang="en-US" dirty="0"/>
          </a:p>
          <a:p>
            <a:pPr marL="230188" algn="l"/>
            <a:r>
              <a:rPr lang="el-GR" altLang="en-US" dirty="0"/>
              <a:t>Redemption, salvation, would not have happened as we know it.</a:t>
            </a:r>
            <a:endParaRPr lang="en-US" altLang="en-US" dirty="0"/>
          </a:p>
        </p:txBody>
      </p:sp>
    </p:spTree>
    <p:extLst>
      <p:ext uri="{BB962C8B-B14F-4D97-AF65-F5344CB8AC3E}">
        <p14:creationId xmlns:p14="http://schemas.microsoft.com/office/powerpoint/2010/main" val="4938758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Put themes together:</a:t>
            </a:r>
          </a:p>
          <a:p>
            <a:pPr marL="511175" indent="-511175" algn="l">
              <a:buFont typeface="+mj-lt"/>
              <a:buAutoNum type="arabicPeriod"/>
            </a:pPr>
            <a:r>
              <a:rPr lang="en-US" dirty="0"/>
              <a:t>Do more than required</a:t>
            </a:r>
          </a:p>
          <a:p>
            <a:pPr marL="511175" indent="-511175" algn="l">
              <a:buFont typeface="+mj-lt"/>
              <a:buAutoNum type="arabicPeriod"/>
            </a:pPr>
            <a:r>
              <a:rPr lang="en-US" dirty="0"/>
              <a:t>Have the garment of righteousness = Messiah.</a:t>
            </a:r>
          </a:p>
          <a:p>
            <a:pPr marL="511175" indent="-511175" algn="l">
              <a:buFont typeface="+mj-lt"/>
              <a:buAutoNum type="arabicPeriod"/>
            </a:pPr>
            <a:r>
              <a:rPr lang="en-US" dirty="0"/>
              <a:t>Much spiritual activity between </a:t>
            </a:r>
            <a:r>
              <a:rPr lang="en-US" dirty="0" err="1"/>
              <a:t>Malakhi</a:t>
            </a:r>
            <a:r>
              <a:rPr lang="en-US" dirty="0"/>
              <a:t> and </a:t>
            </a:r>
            <a:r>
              <a:rPr lang="en-US" dirty="0" err="1"/>
              <a:t>Yokhanan</a:t>
            </a:r>
            <a:r>
              <a:rPr lang="en-US" dirty="0"/>
              <a:t>. </a:t>
            </a:r>
          </a:p>
          <a:p>
            <a:pPr marL="511175" indent="-511175" algn="l">
              <a:buFont typeface="+mj-lt"/>
              <a:buAutoNum type="arabicPeriod"/>
            </a:pPr>
            <a:r>
              <a:rPr lang="en-US" dirty="0"/>
              <a:t>Hanukkah is a time of WHOLEHEARTED dedication</a:t>
            </a:r>
          </a:p>
        </p:txBody>
      </p:sp>
    </p:spTree>
    <p:extLst>
      <p:ext uri="{BB962C8B-B14F-4D97-AF65-F5344CB8AC3E}">
        <p14:creationId xmlns:p14="http://schemas.microsoft.com/office/powerpoint/2010/main" val="18818987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Judah and the </a:t>
            </a:r>
            <a:r>
              <a:rPr lang="en-US" dirty="0" err="1"/>
              <a:t>Macabbes</a:t>
            </a:r>
            <a:r>
              <a:rPr lang="en-US" dirty="0"/>
              <a:t> did MORE than required.  They didn’t just survive, they reconstituted the Hebrew nation and worship!</a:t>
            </a:r>
          </a:p>
          <a:p>
            <a:pPr algn="l"/>
            <a:r>
              <a:rPr lang="en-US" dirty="0"/>
              <a:t>They did it in the ‘fog of war’</a:t>
            </a:r>
          </a:p>
          <a:p>
            <a:pPr marL="230188" indent="-230188" algn="l">
              <a:buFont typeface="Arial" panose="020B0604020202020204" pitchFamily="34" charset="0"/>
              <a:buChar char="•"/>
            </a:pPr>
            <a:r>
              <a:rPr lang="en-US" dirty="0"/>
              <a:t>Zeal, boldness of the </a:t>
            </a:r>
            <a:r>
              <a:rPr lang="en-US" dirty="0" err="1"/>
              <a:t>Ruakh</a:t>
            </a:r>
            <a:endParaRPr lang="en-US" dirty="0"/>
          </a:p>
          <a:p>
            <a:pPr marL="230188" indent="-230188" algn="l">
              <a:buFont typeface="Arial" panose="020B0604020202020204" pitchFamily="34" charset="0"/>
              <a:buChar char="•"/>
            </a:pPr>
            <a:r>
              <a:rPr lang="en-US" dirty="0"/>
              <a:t>Faith against all odds</a:t>
            </a:r>
          </a:p>
        </p:txBody>
      </p:sp>
    </p:spTree>
    <p:extLst>
      <p:ext uri="{BB962C8B-B14F-4D97-AF65-F5344CB8AC3E}">
        <p14:creationId xmlns:p14="http://schemas.microsoft.com/office/powerpoint/2010/main" val="6495139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ChangeArrowheads="1"/>
          </p:cNvSpPr>
          <p:nvPr>
            <p:ph type="subTitle" idx="1"/>
          </p:nvPr>
        </p:nvSpPr>
        <p:spPr>
          <a:xfrm>
            <a:off x="4" y="0"/>
            <a:ext cx="8778875" cy="5143500"/>
          </a:xfrm>
        </p:spPr>
        <p:txBody>
          <a:bodyPr/>
          <a:lstStyle/>
          <a:p>
            <a:pPr marL="230188" algn="l"/>
            <a:r>
              <a:rPr lang="en-US" altLang="en-US" dirty="0"/>
              <a:t>We are a people in Hanukkah mode.</a:t>
            </a:r>
          </a:p>
        </p:txBody>
      </p:sp>
    </p:spTree>
    <p:extLst>
      <p:ext uri="{BB962C8B-B14F-4D97-AF65-F5344CB8AC3E}">
        <p14:creationId xmlns:p14="http://schemas.microsoft.com/office/powerpoint/2010/main" val="27097783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511175" indent="-511175" algn="l">
              <a:buFont typeface="+mj-lt"/>
              <a:buAutoNum type="arabicPeriod"/>
            </a:pPr>
            <a:r>
              <a:rPr lang="en-US" dirty="0"/>
              <a:t>Do we look for ways to serve, beyond the minimums?  </a:t>
            </a:r>
          </a:p>
          <a:p>
            <a:pPr marL="511175" indent="-511175" algn="l">
              <a:buFont typeface="+mj-lt"/>
              <a:buAutoNum type="arabicPeriod"/>
            </a:pPr>
            <a:r>
              <a:rPr lang="en-US" dirty="0"/>
              <a:t>Look for people to visit with or cluster with our friends? </a:t>
            </a:r>
          </a:p>
          <a:p>
            <a:pPr marL="511175" indent="-511175" algn="l">
              <a:buFont typeface="+mj-lt"/>
              <a:buAutoNum type="arabicPeriod"/>
            </a:pPr>
            <a:r>
              <a:rPr lang="en-US" dirty="0"/>
              <a:t>Is wedding garment, the flame of G-d’s presence real in your life, so that death is not dreadful?</a:t>
            </a:r>
          </a:p>
        </p:txBody>
      </p:sp>
    </p:spTree>
    <p:extLst>
      <p:ext uri="{BB962C8B-B14F-4D97-AF65-F5344CB8AC3E}">
        <p14:creationId xmlns:p14="http://schemas.microsoft.com/office/powerpoint/2010/main" val="221110711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59615</TotalTime>
  <Words>5671</Words>
  <Application>Microsoft Office PowerPoint</Application>
  <PresentationFormat>Custom</PresentationFormat>
  <Paragraphs>555</Paragraphs>
  <Slides>96</Slides>
  <Notes>96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96</vt:i4>
      </vt:variant>
    </vt:vector>
  </HeadingPairs>
  <TitlesOfParts>
    <vt:vector size="105" baseType="lpstr">
      <vt:lpstr>Arial</vt:lpstr>
      <vt:lpstr>Arial Rounded MT Bold</vt:lpstr>
      <vt:lpstr>David</vt:lpstr>
      <vt:lpstr>Vilna</vt:lpstr>
      <vt:lpstr>Wingdings</vt:lpstr>
      <vt:lpstr>1_Default Design</vt:lpstr>
      <vt:lpstr>136_Default Design</vt:lpstr>
      <vt:lpstr>128_Default Design</vt:lpstr>
      <vt:lpstr>24_Default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B’resheet (Genesis) 41:33</vt:lpstr>
      <vt:lpstr>B’resheet (Genesis) 41:34</vt:lpstr>
      <vt:lpstr>B’resheet (Genesis) 41:34</vt:lpstr>
      <vt:lpstr>B’resheet (Genesis) 41:38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22:11</vt:lpstr>
      <vt:lpstr>Mattityahu (Matthew) 22:12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22:13</vt:lpstr>
      <vt:lpstr>Mattityahu (Matthew) 22:13</vt:lpstr>
      <vt:lpstr>Mattityahu (Matthew) 22:14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1524</cp:revision>
  <dcterms:created xsi:type="dcterms:W3CDTF">2006-04-21T19:34:43Z</dcterms:created>
  <dcterms:modified xsi:type="dcterms:W3CDTF">2017-12-16T14:58:22Z</dcterms:modified>
</cp:coreProperties>
</file>