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9"/>
  </p:notesMasterIdLst>
  <p:handoutMasterIdLst>
    <p:handoutMasterId r:id="rId50"/>
  </p:handoutMasterIdLst>
  <p:sldIdLst>
    <p:sldId id="1476" r:id="rId2"/>
    <p:sldId id="1477" r:id="rId3"/>
    <p:sldId id="1478" r:id="rId4"/>
    <p:sldId id="1526" r:id="rId5"/>
    <p:sldId id="1512" r:id="rId6"/>
    <p:sldId id="1482" r:id="rId7"/>
    <p:sldId id="1483" r:id="rId8"/>
    <p:sldId id="1472" r:id="rId9"/>
    <p:sldId id="1484" r:id="rId10"/>
    <p:sldId id="1488" r:id="rId11"/>
    <p:sldId id="1489" r:id="rId12"/>
    <p:sldId id="1490" r:id="rId13"/>
    <p:sldId id="1485" r:id="rId14"/>
    <p:sldId id="1513" r:id="rId15"/>
    <p:sldId id="1486" r:id="rId16"/>
    <p:sldId id="1487" r:id="rId17"/>
    <p:sldId id="1480" r:id="rId18"/>
    <p:sldId id="1498" r:id="rId19"/>
    <p:sldId id="1499" r:id="rId20"/>
    <p:sldId id="1516" r:id="rId21"/>
    <p:sldId id="1479" r:id="rId22"/>
    <p:sldId id="1514" r:id="rId23"/>
    <p:sldId id="1491" r:id="rId24"/>
    <p:sldId id="1517" r:id="rId25"/>
    <p:sldId id="1518" r:id="rId26"/>
    <p:sldId id="1492" r:id="rId27"/>
    <p:sldId id="1493" r:id="rId28"/>
    <p:sldId id="1495" r:id="rId29"/>
    <p:sldId id="1496" r:id="rId30"/>
    <p:sldId id="1494" r:id="rId31"/>
    <p:sldId id="1520" r:id="rId32"/>
    <p:sldId id="1519" r:id="rId33"/>
    <p:sldId id="1510" r:id="rId34"/>
    <p:sldId id="1527" r:id="rId35"/>
    <p:sldId id="1528" r:id="rId36"/>
    <p:sldId id="1497" r:id="rId37"/>
    <p:sldId id="1511" r:id="rId38"/>
    <p:sldId id="1500" r:id="rId39"/>
    <p:sldId id="1504" r:id="rId40"/>
    <p:sldId id="1506" r:id="rId41"/>
    <p:sldId id="1507" r:id="rId42"/>
    <p:sldId id="1522" r:id="rId43"/>
    <p:sldId id="1524" r:id="rId44"/>
    <p:sldId id="1525" r:id="rId45"/>
    <p:sldId id="1529" r:id="rId46"/>
    <p:sldId id="1530" r:id="rId47"/>
    <p:sldId id="1523" r:id="rId48"/>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431500"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86312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294588"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726207"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2157530" algn="l" defTabSz="863121" rtl="0" eaLnBrk="1" latinLnBrk="0" hangingPunct="1">
      <a:defRPr sz="4000" kern="1200">
        <a:solidFill>
          <a:schemeClr val="bg1"/>
        </a:solidFill>
        <a:latin typeface="Arial Rounded MT Bold" pitchFamily="34" charset="0"/>
        <a:ea typeface="+mn-ea"/>
        <a:cs typeface="Arial" charset="0"/>
      </a:defRPr>
    </a:lvl6pPr>
    <a:lvl7pPr marL="2589045" algn="l" defTabSz="863121" rtl="0" eaLnBrk="1" latinLnBrk="0" hangingPunct="1">
      <a:defRPr sz="4000" kern="1200">
        <a:solidFill>
          <a:schemeClr val="bg1"/>
        </a:solidFill>
        <a:latin typeface="Arial Rounded MT Bold" pitchFamily="34" charset="0"/>
        <a:ea typeface="+mn-ea"/>
        <a:cs typeface="Arial" charset="0"/>
      </a:defRPr>
    </a:lvl7pPr>
    <a:lvl8pPr marL="3020589" algn="l" defTabSz="863121" rtl="0" eaLnBrk="1" latinLnBrk="0" hangingPunct="1">
      <a:defRPr sz="4000" kern="1200">
        <a:solidFill>
          <a:schemeClr val="bg1"/>
        </a:solidFill>
        <a:latin typeface="Arial Rounded MT Bold" pitchFamily="34" charset="0"/>
        <a:ea typeface="+mn-ea"/>
        <a:cs typeface="Arial" charset="0"/>
      </a:defRPr>
    </a:lvl8pPr>
    <a:lvl9pPr marL="3452144" algn="l" defTabSz="863121" rtl="0" eaLnBrk="1" latinLnBrk="0" hangingPunct="1">
      <a:defRPr sz="4000" kern="1200">
        <a:solidFill>
          <a:schemeClr val="bg1"/>
        </a:solidFill>
        <a:latin typeface="Arial Rounded MT Bold"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34" autoAdjust="0"/>
    <p:restoredTop sz="84512" autoAdjust="0"/>
  </p:normalViewPr>
  <p:slideViewPr>
    <p:cSldViewPr>
      <p:cViewPr varScale="1">
        <p:scale>
          <a:sx n="86" d="100"/>
          <a:sy n="86" d="100"/>
        </p:scale>
        <p:origin x="-72" y="-197"/>
      </p:cViewPr>
      <p:guideLst>
        <p:guide orient="horz" pos="1620"/>
        <p:guide pos="27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190"/>
    </p:cViewPr>
  </p:sorterViewPr>
  <p:notesViewPr>
    <p:cSldViewPr>
      <p:cViewPr varScale="1">
        <p:scale>
          <a:sx n="63" d="100"/>
          <a:sy n="63" d="100"/>
        </p:scale>
        <p:origin x="-1579"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Vision Assessment Jan 2017</a:t>
            </a:r>
            <a:endParaRPr lang="en-US" altLang="en-US"/>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Jan 7, 2017</a:t>
            </a:r>
            <a:endParaRPr lang="en-US" altLang="en-US"/>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Vision Assessment Jan 2017</a:t>
            </a: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Jan 7, 2017</a:t>
            </a:r>
            <a:endParaRPr lang="en-US" altLang="en-US"/>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431500"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863121" algn="l" rtl="0" fontAlgn="base">
      <a:spcBef>
        <a:spcPct val="30000"/>
      </a:spcBef>
      <a:spcAft>
        <a:spcPct val="0"/>
      </a:spcAft>
      <a:defRPr sz="1200" kern="1200">
        <a:solidFill>
          <a:schemeClr val="tx1"/>
        </a:solidFill>
        <a:latin typeface="Arial" charset="0"/>
        <a:ea typeface="+mn-ea"/>
        <a:cs typeface="Arial" charset="0"/>
      </a:defRPr>
    </a:lvl3pPr>
    <a:lvl4pPr marL="1294588" algn="l" rtl="0" fontAlgn="base">
      <a:spcBef>
        <a:spcPct val="30000"/>
      </a:spcBef>
      <a:spcAft>
        <a:spcPct val="0"/>
      </a:spcAft>
      <a:defRPr sz="1200" kern="1200">
        <a:solidFill>
          <a:schemeClr val="tx1"/>
        </a:solidFill>
        <a:latin typeface="Arial" charset="0"/>
        <a:ea typeface="+mn-ea"/>
        <a:cs typeface="Arial" charset="0"/>
      </a:defRPr>
    </a:lvl4pPr>
    <a:lvl5pPr marL="1726207" algn="l" rtl="0" fontAlgn="base">
      <a:spcBef>
        <a:spcPct val="30000"/>
      </a:spcBef>
      <a:spcAft>
        <a:spcPct val="0"/>
      </a:spcAft>
      <a:defRPr sz="1200" kern="1200">
        <a:solidFill>
          <a:schemeClr val="tx1"/>
        </a:solidFill>
        <a:latin typeface="Arial" charset="0"/>
        <a:ea typeface="+mn-ea"/>
        <a:cs typeface="Arial" charset="0"/>
      </a:defRPr>
    </a:lvl5pPr>
    <a:lvl6pPr marL="2157530" algn="l" defTabSz="863121" rtl="0" eaLnBrk="1" latinLnBrk="0" hangingPunct="1">
      <a:defRPr sz="1200" kern="1200">
        <a:solidFill>
          <a:schemeClr val="tx1"/>
        </a:solidFill>
        <a:latin typeface="+mn-lt"/>
        <a:ea typeface="+mn-ea"/>
        <a:cs typeface="+mn-cs"/>
      </a:defRPr>
    </a:lvl6pPr>
    <a:lvl7pPr marL="2589045" algn="l" defTabSz="863121" rtl="0" eaLnBrk="1" latinLnBrk="0" hangingPunct="1">
      <a:defRPr sz="1200" kern="1200">
        <a:solidFill>
          <a:schemeClr val="tx1"/>
        </a:solidFill>
        <a:latin typeface="+mn-lt"/>
        <a:ea typeface="+mn-ea"/>
        <a:cs typeface="+mn-cs"/>
      </a:defRPr>
    </a:lvl7pPr>
    <a:lvl8pPr marL="3020589" algn="l" defTabSz="863121" rtl="0" eaLnBrk="1" latinLnBrk="0" hangingPunct="1">
      <a:defRPr sz="1200" kern="1200">
        <a:solidFill>
          <a:schemeClr val="tx1"/>
        </a:solidFill>
        <a:latin typeface="+mn-lt"/>
        <a:ea typeface="+mn-ea"/>
        <a:cs typeface="+mn-cs"/>
      </a:defRPr>
    </a:lvl8pPr>
    <a:lvl9pPr marL="3452144" algn="l" defTabSz="86312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ndoherty.com/stockdale-paradox/"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ndoherty.com/stockdale-parado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gatesofzion.net/new"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gatesofzion.net/content.cfm?id=9027"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gatesofzion.net/content.cfm?id=9027"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Hardpoin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100" b="0" i="0" u="none" strike="noStrike" kern="1200" cap="none" spc="0" normalizeH="0" baseline="0" noProof="0" smtClean="0">
                <a:ln>
                  <a:noFill/>
                </a:ln>
                <a:solidFill>
                  <a:srgbClr val="000000"/>
                </a:solidFill>
                <a:effectLst/>
                <a:uLnTx/>
                <a:uFillTx/>
                <a:latin typeface="Arial Rounded MT Bold" pitchFamily="34" charset="0"/>
                <a:ea typeface="+mn-ea"/>
                <a:cs typeface="Arial" charset="0"/>
              </a:rPr>
              <a:t>https://en.wikipedia.org/wiki/James_Stockdale</a:t>
            </a:r>
          </a:p>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100" b="0" i="0" u="none" strike="noStrike" kern="1200" cap="none" spc="0" normalizeH="0" baseline="0" noProof="0" smtClean="0">
                <a:ln>
                  <a:noFill/>
                </a:ln>
                <a:solidFill>
                  <a:srgbClr val="000000"/>
                </a:solidFill>
                <a:effectLst/>
                <a:uLnTx/>
                <a:uFillTx/>
                <a:latin typeface="Arial Rounded MT Bold" pitchFamily="34" charset="0"/>
                <a:ea typeface="+mn-ea"/>
                <a:cs typeface="Arial" charset="0"/>
              </a:rPr>
              <a:t>https://en.wikipedia.org/wiki/James_Stockdale</a:t>
            </a:r>
          </a:p>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https://en.wikipedia.org/wiki/James_Stockdale</a:t>
            </a:r>
          </a:p>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lvl="0">
              <a:defRPr/>
            </a:pPr>
            <a:r>
              <a:rPr lang="en-US" altLang="en-US" sz="1100" dirty="0">
                <a:solidFill>
                  <a:srgbClr val="000000"/>
                </a:solidFill>
              </a:rPr>
              <a:t>https://en.wikipedia.org/wiki/James_Stockdale</a:t>
            </a:r>
          </a:p>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A real American hero.</a:t>
            </a:r>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hlinkClick r:id="rId3"/>
              </a:rPr>
              <a:t>http://ndoherty.com/stockdale-paradox/</a:t>
            </a:r>
            <a:endParaRPr lang="el-GR" altLang="en-US" sz="1050" dirty="0" smtClean="0"/>
          </a:p>
          <a:p>
            <a:endParaRPr lang="el-GR" altLang="en-US" dirty="0"/>
          </a:p>
          <a:p>
            <a:r>
              <a:rPr lang="el-GR" altLang="en-US" dirty="0" smtClean="0"/>
              <a:t>Never doubted his future.  Faith?</a:t>
            </a:r>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http://ndoherty.com/stockdale-paradox/</a:t>
            </a:r>
          </a:p>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smtClean="0">
                <a:ln>
                  <a:noFill/>
                </a:ln>
                <a:solidFill>
                  <a:srgbClr val="000000"/>
                </a:solidFill>
                <a:effectLst/>
                <a:uLnTx/>
                <a:uFillTx/>
                <a:latin typeface="Arial Rounded MT Bold" pitchFamily="34" charset="0"/>
                <a:ea typeface="+mn-ea"/>
                <a:cs typeface="Arial" charset="0"/>
              </a:rPr>
              <a:t>http://ndoherty.com/stockdale-paradox/</a:t>
            </a:r>
          </a:p>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hlinkClick r:id="rId3"/>
              </a:rPr>
              <a:t>http://ndoherty.com/stockdale-paradox/</a:t>
            </a:r>
            <a:endParaRPr kumimoji="0" lang="el-GR"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l-GR" altLang="en-US"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l-GR" altLang="en-US" b="0" i="0" u="none" strike="noStrike" kern="1200" cap="none" spc="0" normalizeH="0" baseline="0" noProof="0" dirty="0" smtClean="0">
                <a:ln>
                  <a:noFill/>
                </a:ln>
                <a:solidFill>
                  <a:srgbClr val="000000"/>
                </a:solidFill>
                <a:effectLst/>
                <a:uLnTx/>
                <a:uFillTx/>
              </a:rPr>
              <a:t>Lots applications here: faith in the face of reality.  Not a gloss on reality.  Faith in his destiny, his calling.  Our calling?</a:t>
            </a:r>
            <a:endParaRPr kumimoji="0" lang="en-US" altLang="en-US" b="0" i="0" u="none" strike="noStrike" kern="1200" cap="none" spc="0" normalizeH="0" baseline="0" noProof="0" dirty="0" smtClean="0">
              <a:ln>
                <a:noFill/>
              </a:ln>
              <a:solidFill>
                <a:srgbClr val="000000"/>
              </a:solidFill>
              <a:effectLst/>
              <a:uLnTx/>
              <a:uFillTx/>
            </a:endParaRPr>
          </a:p>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Sukkot campout ~2012</a:t>
            </a:r>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solidFill>
                  <a:srgbClr val="000000"/>
                </a:solidFill>
              </a:rPr>
              <a:t>faith in the face of </a:t>
            </a:r>
            <a:r>
              <a:rPr lang="el-GR" altLang="en-US" dirty="0" smtClean="0">
                <a:solidFill>
                  <a:srgbClr val="000000"/>
                </a:solidFill>
              </a:rPr>
              <a:t>reality </a:t>
            </a: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91000"/>
            <a:ext cx="6553200" cy="4876800"/>
          </a:xfrm>
        </p:spPr>
        <p:txBody>
          <a:bodyPr/>
          <a:lstStyle/>
          <a:p>
            <a:r>
              <a:rPr lang="en-US" altLang="en-US" dirty="0" smtClean="0"/>
              <a:t>Divided</a:t>
            </a:r>
            <a:r>
              <a:rPr lang="en-US" altLang="en-US" baseline="0" dirty="0" smtClean="0"/>
              <a:t> vision can work for a while in synergy and mentoring, but ultimately we must bless and release you to follow your vision/calling.</a:t>
            </a:r>
            <a:endParaRPr lang="el-GR" altLang="en-US" baseline="0" dirty="0" smtClean="0"/>
          </a:p>
          <a:p>
            <a:r>
              <a:rPr lang="el-GR" altLang="en-US" dirty="0" smtClean="0"/>
              <a:t>Not that we’re getting there so quickly, or apparently at all. But believing, trusting, purposing!</a:t>
            </a:r>
          </a:p>
          <a:p>
            <a:r>
              <a:rPr lang="el-GR" altLang="en-US" dirty="0" smtClean="0">
                <a:solidFill>
                  <a:srgbClr val="000000"/>
                </a:solidFill>
              </a:rPr>
              <a:t>‘faith </a:t>
            </a:r>
            <a:r>
              <a:rPr lang="el-GR" altLang="en-US" dirty="0">
                <a:solidFill>
                  <a:srgbClr val="000000"/>
                </a:solidFill>
              </a:rPr>
              <a:t>in the face of </a:t>
            </a:r>
            <a:r>
              <a:rPr lang="el-GR" altLang="en-US" dirty="0" smtClean="0">
                <a:solidFill>
                  <a:srgbClr val="000000"/>
                </a:solidFill>
              </a:rPr>
              <a:t>reality’</a:t>
            </a:r>
          </a:p>
          <a:p>
            <a:r>
              <a:rPr lang="el-GR" altLang="en-US" dirty="0" smtClean="0">
                <a:solidFill>
                  <a:srgbClr val="000000"/>
                </a:solidFill>
              </a:rPr>
              <a:t>What about your specific call, hopefully within the congregational vision I’m about to articulate.</a:t>
            </a: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Maybe now computerized inventory and scanners.  Still have to somehow physically count.   </a:t>
            </a:r>
          </a:p>
          <a:p>
            <a:r>
              <a:rPr lang="el-GR" altLang="en-US" dirty="0" smtClean="0"/>
              <a:t>We need to account, spiritual inventory.</a:t>
            </a:r>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This one should be </a:t>
            </a:r>
            <a:r>
              <a:rPr lang="el-GR" altLang="en-US" dirty="0" smtClean="0"/>
              <a:t>the only one for 2017.</a:t>
            </a:r>
          </a:p>
          <a:p>
            <a:endParaRPr lang="el-GR" altLang="en-US" dirty="0" smtClean="0"/>
          </a:p>
          <a:p>
            <a:r>
              <a:rPr lang="el-GR" altLang="en-US" dirty="0" smtClean="0"/>
              <a:t>Before we forget about</a:t>
            </a:r>
            <a:r>
              <a:rPr lang="el-GR" altLang="en-US" baseline="0" dirty="0" smtClean="0"/>
              <a:t> Hanukkah, I want to deeply thank...</a:t>
            </a:r>
          </a:p>
          <a:p>
            <a:endParaRPr lang="el-GR" altLang="en-US" dirty="0"/>
          </a:p>
          <a:p>
            <a:r>
              <a:rPr lang="el-GR" altLang="en-US" baseline="0" dirty="0" smtClean="0"/>
              <a:t>Rabbi’s Conf taught us a new way to light</a:t>
            </a:r>
            <a:r>
              <a:rPr lang="el-GR" altLang="en-US" dirty="0" smtClean="0"/>
              <a:t> the Hanukkah Menorah</a:t>
            </a:r>
            <a:endParaRPr lang="el-GR" altLang="en-US" baseline="0" dirty="0" smtClean="0"/>
          </a:p>
          <a:p>
            <a:endParaRPr lang="el-GR" altLang="en-US" dirty="0"/>
          </a:p>
          <a:p>
            <a:endParaRPr lang="el-GR" altLang="en-US" baseline="0" dirty="0" smtClean="0"/>
          </a:p>
          <a:p>
            <a:endParaRPr lang="el-GR" altLang="en-US" baseline="0" dirty="0" smtClean="0"/>
          </a:p>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This is where my face is set.  Not just cerebral affirmation, but personal...</a:t>
            </a: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Maybe</a:t>
            </a:r>
            <a:r>
              <a:rPr lang="el-GR" altLang="en-US" baseline="0" dirty="0" smtClean="0"/>
              <a:t> you have sins, anger, porn...Can be forgiven and cleansed!!  Family issues, emotional</a:t>
            </a:r>
            <a:r>
              <a:rPr lang="el-GR" altLang="en-US" dirty="0" smtClean="0"/>
              <a:t> issues, bitterness.  By confession to G-d, search the Word for wisdom, confession to people/mentors.  Sozo, Life Model, marriage helps, etc.</a:t>
            </a:r>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228600" indent="-228600">
              <a:buFont typeface="+mj-lt"/>
              <a:buAutoNum type="arabicPeriod" startAt="2"/>
            </a:pPr>
            <a:r>
              <a:rPr lang="el-GR" altLang="en-US" dirty="0" smtClean="0"/>
              <a:t>Jews and Nations one in Messiah: </a:t>
            </a:r>
            <a:r>
              <a:rPr lang="el-GR" altLang="en-US" dirty="0"/>
              <a:t>art, this building as expression.  Logo in front soon!</a:t>
            </a:r>
            <a:endParaRPr lang="el-GR" altLang="en-US" dirty="0" smtClean="0"/>
          </a:p>
          <a:p>
            <a:pPr marL="228600" indent="-228600">
              <a:buFont typeface="+mj-lt"/>
              <a:buAutoNum type="arabicPeriod" startAt="2"/>
            </a:pPr>
            <a:r>
              <a:rPr lang="el-GR" altLang="en-US" dirty="0" smtClean="0"/>
              <a:t>Liturgy, holidays, dance, </a:t>
            </a:r>
            <a:r>
              <a:rPr lang="el-GR" altLang="en-US" dirty="0" smtClean="0"/>
              <a:t>Shabbat, food</a:t>
            </a:r>
          </a:p>
          <a:p>
            <a:pPr marL="228600" indent="-228600">
              <a:buFont typeface="+mj-lt"/>
              <a:buAutoNum type="arabicPeriod" startAt="2"/>
            </a:pPr>
            <a:r>
              <a:rPr lang="el-GR" altLang="en-US" dirty="0" smtClean="0"/>
              <a:t>Prayer on Tues. </a:t>
            </a:r>
            <a:r>
              <a:rPr lang="en-US" altLang="en-US" dirty="0" smtClean="0"/>
              <a:t>A</a:t>
            </a:r>
            <a:r>
              <a:rPr lang="el-GR" altLang="en-US" dirty="0" smtClean="0"/>
              <a:t>bout Jan 15 Paris Conf.</a:t>
            </a: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That is, our success in sharing LIFE in Messiah with</a:t>
            </a:r>
            <a:r>
              <a:rPr lang="el-GR" altLang="en-US" baseline="0" dirty="0" smtClean="0"/>
              <a:t> our Jewish people will have a dynamic to change all peoples!!</a:t>
            </a:r>
          </a:p>
          <a:p>
            <a:r>
              <a:rPr lang="el-GR" altLang="en-US" baseline="0" dirty="0" smtClean="0"/>
              <a:t>Spin off effects on </a:t>
            </a:r>
            <a:r>
              <a:rPr lang="el-GR" altLang="en-US" u="sng" baseline="0" dirty="0" smtClean="0"/>
              <a:t>every</a:t>
            </a:r>
            <a:r>
              <a:rPr lang="el-GR" altLang="en-US" baseline="0" dirty="0" smtClean="0"/>
              <a:t> ill in society.  Life from the dead.  We are doing the MOST important work, if we are building the Kingdom in Israel and the Nations.</a:t>
            </a: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Is G calling you the be part, whether Jewish or of the Nations, part of the spiritual restoration of Israel!!</a:t>
            </a:r>
          </a:p>
          <a:p>
            <a:endParaRPr lang="el-GR" altLang="en-US" dirty="0"/>
          </a:p>
          <a:p>
            <a:r>
              <a:rPr lang="el-GR" altLang="en-US" dirty="0" smtClean="0"/>
              <a:t>At the Rabbi’s Conf...</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Something really radical I had heard of, but much more at Conference.</a:t>
            </a:r>
          </a:p>
          <a:p>
            <a:endParaRPr lang="el-GR" altLang="en-US" dirty="0"/>
          </a:p>
          <a:p>
            <a:r>
              <a:rPr lang="el-GR" altLang="en-US" dirty="0" smtClean="0"/>
              <a:t>I need to do some name dropping of our leaders.  Many of you will recognize names.  If not, check them out, or take my word for it.</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smtClean="0"/>
              <a:t>Transition: Serious and gripping story that illustrates the message.  </a:t>
            </a:r>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hlinkClick r:id="rId3"/>
              </a:rPr>
              <a:t>http://www.gatesofzion.net/new</a:t>
            </a:r>
            <a:endParaRPr lang="el-GR" altLang="en-US" sz="1100" dirty="0" smtClean="0"/>
          </a:p>
          <a:p>
            <a:r>
              <a:rPr lang="el-GR" altLang="en-US" dirty="0" smtClean="0"/>
              <a:t>Jeff Bernstein, has spoken here some years ago.</a:t>
            </a: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hlinkClick r:id="rId3"/>
              </a:rPr>
              <a:t>http://www.gatesofzion.net/content.cfm?id=9027</a:t>
            </a:r>
            <a:endParaRPr lang="el-GR" altLang="en-US" sz="1100" dirty="0" smtClean="0"/>
          </a:p>
          <a:p>
            <a:endParaRPr lang="el-GR" altLang="en-US" dirty="0"/>
          </a:p>
          <a:p>
            <a:r>
              <a:rPr lang="el-GR" altLang="en-US" dirty="0" smtClean="0"/>
              <a:t>Dan Juster, leading theologian and spokesman for the Messianic movement.  Many profound &amp; powerful books.</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hlinkClick r:id="rId3"/>
              </a:rPr>
              <a:t>http://www.gatesofzion.net/content.cfm?id=9027</a:t>
            </a:r>
            <a:r>
              <a:rPr lang="el-GR" altLang="en-US" sz="1100" dirty="0" smtClean="0"/>
              <a:t> </a:t>
            </a:r>
          </a:p>
          <a:p>
            <a:endParaRPr lang="el-GR" altLang="en-US" dirty="0"/>
          </a:p>
          <a:p>
            <a:r>
              <a:rPr lang="el-GR" altLang="en-US" dirty="0" smtClean="0"/>
              <a:t>Fasten your seatbelts for what comes next.  Fulfilling vision of Or HaOlam, but hazards.</a:t>
            </a: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200" dirty="0" smtClean="0"/>
              <a:t>https://bethmessiahfla.com/index.php?submenu=home&amp;src=</a:t>
            </a:r>
            <a:endParaRPr lang="el-GR" altLang="en-US" sz="1200" dirty="0" smtClean="0"/>
          </a:p>
          <a:p>
            <a:endParaRPr lang="el-GR" altLang="en-US" dirty="0" smtClean="0"/>
          </a:p>
          <a:p>
            <a:r>
              <a:rPr lang="el-GR" altLang="en-US" dirty="0" smtClean="0"/>
              <a:t>And other places.  </a:t>
            </a:r>
          </a:p>
          <a:p>
            <a:r>
              <a:rPr lang="el-GR" altLang="en-US" dirty="0" smtClean="0"/>
              <a:t>Stewart most of you know is on our Board of Directors, and in the fivefold Ephesian model of leadership, is our ‘Apostle’  Doesn’t like the term, too grandiose.  Breakthrough guy: Minsk, Holocaust Survivors, Israeli trekkies in Himalayas.  Knows Bernstein well for many years.  Willing to help us see this happen here, but not overwhelmingly.</a:t>
            </a:r>
          </a:p>
          <a:p>
            <a:r>
              <a:rPr lang="el-GR" altLang="en-US" dirty="0" smtClean="0"/>
              <a:t>If we have one/ year it’s wonderful.</a:t>
            </a: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 </a:t>
            </a:r>
            <a:r>
              <a:rPr lang="el-GR" sz="2000" b="0" i="0" kern="1200" dirty="0" smtClean="0">
                <a:solidFill>
                  <a:schemeClr val="tx1"/>
                </a:solidFill>
                <a:effectLst/>
                <a:latin typeface="Arial Rounded MT Bold" pitchFamily="34" charset="0"/>
                <a:ea typeface="+mn-ea"/>
                <a:cs typeface="Arial" charset="0"/>
              </a:rPr>
              <a:t>Vietnam era fighter / bomber, </a:t>
            </a:r>
            <a:r>
              <a:rPr lang="en-US" sz="2000" b="0" i="0" kern="1200" dirty="0" smtClean="0">
                <a:solidFill>
                  <a:schemeClr val="tx1"/>
                </a:solidFill>
                <a:effectLst/>
                <a:latin typeface="Arial Rounded MT Bold" pitchFamily="34" charset="0"/>
                <a:ea typeface="+mn-ea"/>
                <a:cs typeface="Arial" charset="0"/>
              </a:rPr>
              <a:t>top speed of more than 670 miles per hour (1,080 km/h). The aircraft's five </a:t>
            </a:r>
            <a:r>
              <a:rPr lang="en-US" sz="2000" b="0" i="0" u="none" strike="noStrike" kern="1200" dirty="0" err="1" smtClean="0">
                <a:solidFill>
                  <a:schemeClr val="tx1"/>
                </a:solidFill>
                <a:effectLst/>
                <a:latin typeface="Arial Rounded MT Bold" pitchFamily="34" charset="0"/>
                <a:ea typeface="+mn-ea"/>
                <a:cs typeface="Arial" charset="0"/>
                <a:hlinkClick r:id="rId3" tooltip="Hardpoint"/>
              </a:rPr>
              <a:t>hardpoints</a:t>
            </a:r>
            <a:r>
              <a:rPr lang="en-US" sz="2000" b="0" i="0" kern="1200" dirty="0" smtClean="0">
                <a:solidFill>
                  <a:schemeClr val="tx1"/>
                </a:solidFill>
                <a:effectLst/>
                <a:latin typeface="Arial Rounded MT Bold" pitchFamily="34" charset="0"/>
                <a:ea typeface="+mn-ea"/>
                <a:cs typeface="Arial" charset="0"/>
              </a:rPr>
              <a:t> support a variety of missiles, bombs and other munitions. It was capable of carrying a bomb load equivalent to that of a World War II-era Boeing B-17 bomber, and could deliver nuclear weapons.  </a:t>
            </a:r>
            <a:r>
              <a:rPr lang="en-US" sz="2000" b="0" i="0" kern="1200" dirty="0" err="1" smtClean="0">
                <a:solidFill>
                  <a:schemeClr val="tx1"/>
                </a:solidFill>
                <a:effectLst/>
                <a:latin typeface="Arial Rounded MT Bold" pitchFamily="34" charset="0"/>
                <a:ea typeface="+mn-ea"/>
                <a:cs typeface="Arial" charset="0"/>
              </a:rPr>
              <a:t>Skyhawks</a:t>
            </a:r>
            <a:r>
              <a:rPr lang="en-US" sz="2000" b="0" i="0" kern="1200" dirty="0" smtClean="0">
                <a:solidFill>
                  <a:schemeClr val="tx1"/>
                </a:solidFill>
                <a:effectLst/>
                <a:latin typeface="Arial Rounded MT Bold" pitchFamily="34" charset="0"/>
                <a:ea typeface="+mn-ea"/>
                <a:cs typeface="Arial" charset="0"/>
              </a:rPr>
              <a:t> played key roles in the Vietnam War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https://en.wikipedia.org/wiki/Douglas_A-4_Skyhawk</a:t>
            </a:r>
          </a:p>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33400"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https://en.wikipedia.org/wiki/Douglas_A-4_Skyhawk</a:t>
            </a:r>
          </a:p>
          <a:p>
            <a:r>
              <a:rPr lang="en-US" altLang="en-US" sz="2000" dirty="0" smtClean="0"/>
              <a:t>Jan Fields used to be that flight deck officer</a:t>
            </a:r>
            <a:endParaRPr lang="en-US" altLang="en-US" sz="20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https://en.wikipedia.org/wiki/James_Stockdale</a:t>
            </a:r>
          </a:p>
          <a:p>
            <a:r>
              <a:rPr lang="en-US" altLang="en-US" sz="2000" dirty="0" smtClean="0"/>
              <a:t>On 9 September 1965, while flying from USS </a:t>
            </a:r>
            <a:r>
              <a:rPr lang="en-US" altLang="en-US" sz="2000" dirty="0" err="1" smtClean="0"/>
              <a:t>Oriskany</a:t>
            </a:r>
            <a:r>
              <a:rPr lang="en-US" altLang="en-US" sz="2000" dirty="0" smtClean="0"/>
              <a:t> on a mission over North Vietnam, Stockdale ejected from his Douglas A-4 Skyhawk, which had been struck by enemy fire and completely disabled. He parachuted into a small village, where he was severely beaten and taken prisoner.</a:t>
            </a:r>
            <a:endParaRPr lang="en-US" altLang="en-US" sz="2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Vision Assessment Jan 2017</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Jan 7, 2017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https://en.wikipedia.org/wiki/James_Stockdale</a:t>
            </a:r>
          </a:p>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987"/>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290" y="2914650"/>
            <a:ext cx="6145213" cy="1314450"/>
          </a:xfrm>
        </p:spPr>
        <p:txBody>
          <a:bodyPr/>
          <a:lstStyle>
            <a:lvl1pPr marL="0" indent="0" algn="ctr">
              <a:buNone/>
              <a:defRPr/>
            </a:lvl1pPr>
            <a:lvl2pPr marL="431500" indent="0" algn="ctr">
              <a:buNone/>
              <a:defRPr/>
            </a:lvl2pPr>
            <a:lvl3pPr marL="863121" indent="0" algn="ctr">
              <a:buNone/>
              <a:defRPr/>
            </a:lvl3pPr>
            <a:lvl4pPr marL="1294588" indent="0" algn="ctr">
              <a:buNone/>
              <a:defRPr/>
            </a:lvl4pPr>
            <a:lvl5pPr marL="1726207" indent="0" algn="ctr">
              <a:buNone/>
              <a:defRPr/>
            </a:lvl5pPr>
            <a:lvl6pPr marL="2157530" indent="0" algn="ctr">
              <a:buNone/>
              <a:defRPr/>
            </a:lvl6pPr>
            <a:lvl7pPr marL="2589045" indent="0" algn="ctr">
              <a:buNone/>
              <a:defRPr/>
            </a:lvl7pPr>
            <a:lvl8pPr marL="3020589" indent="0" algn="ctr">
              <a:buNone/>
              <a:defRPr/>
            </a:lvl8pPr>
            <a:lvl9pPr marL="345214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8944" y="205992"/>
            <a:ext cx="5779426"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431500" indent="0">
              <a:buNone/>
              <a:defRPr sz="1800"/>
            </a:lvl2pPr>
            <a:lvl3pPr marL="863121" indent="0">
              <a:buNone/>
              <a:defRPr sz="1600"/>
            </a:lvl3pPr>
            <a:lvl4pPr marL="1294588" indent="0">
              <a:buNone/>
              <a:defRPr sz="1400"/>
            </a:lvl4pPr>
            <a:lvl5pPr marL="1726207" indent="0">
              <a:buNone/>
              <a:defRPr sz="1400"/>
            </a:lvl5pPr>
            <a:lvl6pPr marL="2157530" indent="0">
              <a:buNone/>
              <a:defRPr sz="1400"/>
            </a:lvl6pPr>
            <a:lvl7pPr marL="2589045" indent="0">
              <a:buNone/>
              <a:defRPr sz="1400"/>
            </a:lvl7pPr>
            <a:lvl8pPr marL="3020589" indent="0">
              <a:buNone/>
              <a:defRPr sz="1400"/>
            </a:lvl8pPr>
            <a:lvl9pPr marL="3452144"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8944"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8950" y="1151335"/>
            <a:ext cx="3878861" cy="479822"/>
          </a:xfrm>
        </p:spPr>
        <p:txBody>
          <a:bodyPr anchor="b"/>
          <a:lstStyle>
            <a:lvl1pPr marL="0" indent="0">
              <a:buNone/>
              <a:defRPr sz="2400" b="1"/>
            </a:lvl1pPr>
            <a:lvl2pPr marL="431500" indent="0">
              <a:buNone/>
              <a:defRPr sz="2000" b="1"/>
            </a:lvl2pPr>
            <a:lvl3pPr marL="863121" indent="0">
              <a:buNone/>
              <a:defRPr sz="1800" b="1"/>
            </a:lvl3pPr>
            <a:lvl4pPr marL="1294588" indent="0">
              <a:buNone/>
              <a:defRPr sz="1600" b="1"/>
            </a:lvl4pPr>
            <a:lvl5pPr marL="1726207" indent="0">
              <a:buNone/>
              <a:defRPr sz="1600" b="1"/>
            </a:lvl5pPr>
            <a:lvl6pPr marL="2157530" indent="0">
              <a:buNone/>
              <a:defRPr sz="1600" b="1"/>
            </a:lvl6pPr>
            <a:lvl7pPr marL="2589045" indent="0">
              <a:buNone/>
              <a:defRPr sz="1600" b="1"/>
            </a:lvl7pPr>
            <a:lvl8pPr marL="3020589" indent="0">
              <a:buNone/>
              <a:defRPr sz="1600" b="1"/>
            </a:lvl8pPr>
            <a:lvl9pPr marL="34521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8950"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60385" y="1151335"/>
            <a:ext cx="3880385" cy="479822"/>
          </a:xfrm>
        </p:spPr>
        <p:txBody>
          <a:bodyPr anchor="b"/>
          <a:lstStyle>
            <a:lvl1pPr marL="0" indent="0">
              <a:buNone/>
              <a:defRPr sz="2400" b="1"/>
            </a:lvl1pPr>
            <a:lvl2pPr marL="431500" indent="0">
              <a:buNone/>
              <a:defRPr sz="2000" b="1"/>
            </a:lvl2pPr>
            <a:lvl3pPr marL="863121" indent="0">
              <a:buNone/>
              <a:defRPr sz="1800" b="1"/>
            </a:lvl3pPr>
            <a:lvl4pPr marL="1294588" indent="0">
              <a:buNone/>
              <a:defRPr sz="1600" b="1"/>
            </a:lvl4pPr>
            <a:lvl5pPr marL="1726207" indent="0">
              <a:buNone/>
              <a:defRPr sz="1600" b="1"/>
            </a:lvl5pPr>
            <a:lvl6pPr marL="2157530" indent="0">
              <a:buNone/>
              <a:defRPr sz="1600" b="1"/>
            </a:lvl6pPr>
            <a:lvl7pPr marL="2589045" indent="0">
              <a:buNone/>
              <a:defRPr sz="1600" b="1"/>
            </a:lvl7pPr>
            <a:lvl8pPr marL="3020589" indent="0">
              <a:buNone/>
              <a:defRPr sz="1600" b="1"/>
            </a:lvl8pPr>
            <a:lvl9pPr marL="34521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60385"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9422" y="204787"/>
            <a:ext cx="2888189"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432296" y="205955"/>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9422" y="1076328"/>
            <a:ext cx="2888189" cy="3518297"/>
          </a:xfrm>
        </p:spPr>
        <p:txBody>
          <a:bodyPr/>
          <a:lstStyle>
            <a:lvl1pPr marL="0" indent="0">
              <a:buNone/>
              <a:defRPr sz="1400"/>
            </a:lvl1pPr>
            <a:lvl2pPr marL="431500" indent="0">
              <a:buNone/>
              <a:defRPr sz="1200"/>
            </a:lvl2pPr>
            <a:lvl3pPr marL="863121" indent="0">
              <a:buNone/>
              <a:defRPr sz="1000"/>
            </a:lvl3pPr>
            <a:lvl4pPr marL="1294588" indent="0">
              <a:buNone/>
              <a:defRPr sz="900"/>
            </a:lvl4pPr>
            <a:lvl5pPr marL="1726207" indent="0">
              <a:buNone/>
              <a:defRPr sz="900"/>
            </a:lvl5pPr>
            <a:lvl6pPr marL="2157530" indent="0">
              <a:buNone/>
              <a:defRPr sz="900"/>
            </a:lvl6pPr>
            <a:lvl7pPr marL="2589045" indent="0">
              <a:buNone/>
              <a:defRPr sz="900"/>
            </a:lvl7pPr>
            <a:lvl8pPr marL="3020589" indent="0">
              <a:buNone/>
              <a:defRPr sz="900"/>
            </a:lvl8pPr>
            <a:lvl9pPr marL="34521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2" y="3600451"/>
            <a:ext cx="5267325"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20732" y="459581"/>
            <a:ext cx="5267325" cy="3086100"/>
          </a:xfrm>
        </p:spPr>
        <p:txBody>
          <a:bodyPr/>
          <a:lstStyle>
            <a:lvl1pPr marL="0" indent="0">
              <a:buNone/>
              <a:defRPr sz="3200"/>
            </a:lvl1pPr>
            <a:lvl2pPr marL="431500" indent="0">
              <a:buNone/>
              <a:defRPr sz="2800"/>
            </a:lvl2pPr>
            <a:lvl3pPr marL="863121" indent="0">
              <a:buNone/>
              <a:defRPr sz="2400"/>
            </a:lvl3pPr>
            <a:lvl4pPr marL="1294588" indent="0">
              <a:buNone/>
              <a:defRPr sz="2000"/>
            </a:lvl4pPr>
            <a:lvl5pPr marL="1726207" indent="0">
              <a:buNone/>
              <a:defRPr sz="2000"/>
            </a:lvl5pPr>
            <a:lvl6pPr marL="2157530" indent="0">
              <a:buNone/>
              <a:defRPr sz="2000"/>
            </a:lvl6pPr>
            <a:lvl7pPr marL="2589045" indent="0">
              <a:buNone/>
              <a:defRPr sz="2000"/>
            </a:lvl7pPr>
            <a:lvl8pPr marL="3020589" indent="0">
              <a:buNone/>
              <a:defRPr sz="2000"/>
            </a:lvl8pPr>
            <a:lvl9pPr marL="3452144" indent="0">
              <a:buNone/>
              <a:defRPr sz="2000"/>
            </a:lvl9pPr>
          </a:lstStyle>
          <a:p>
            <a:endParaRPr lang="en-US"/>
          </a:p>
        </p:txBody>
      </p:sp>
      <p:sp>
        <p:nvSpPr>
          <p:cNvPr id="4" name="Text Placeholder 3"/>
          <p:cNvSpPr>
            <a:spLocks noGrp="1"/>
          </p:cNvSpPr>
          <p:nvPr>
            <p:ph type="body" sz="half" idx="2"/>
          </p:nvPr>
        </p:nvSpPr>
        <p:spPr>
          <a:xfrm>
            <a:off x="1720732" y="4026657"/>
            <a:ext cx="5267325" cy="603647"/>
          </a:xfrm>
        </p:spPr>
        <p:txBody>
          <a:bodyPr/>
          <a:lstStyle>
            <a:lvl1pPr marL="0" indent="0">
              <a:buNone/>
              <a:defRPr sz="1400"/>
            </a:lvl1pPr>
            <a:lvl2pPr marL="431500" indent="0">
              <a:buNone/>
              <a:defRPr sz="1200"/>
            </a:lvl2pPr>
            <a:lvl3pPr marL="863121" indent="0">
              <a:buNone/>
              <a:defRPr sz="1000"/>
            </a:lvl3pPr>
            <a:lvl4pPr marL="1294588" indent="0">
              <a:buNone/>
              <a:defRPr sz="900"/>
            </a:lvl4pPr>
            <a:lvl5pPr marL="1726207" indent="0">
              <a:buNone/>
              <a:defRPr sz="900"/>
            </a:lvl5pPr>
            <a:lvl6pPr marL="2157530" indent="0">
              <a:buNone/>
              <a:defRPr sz="900"/>
            </a:lvl6pPr>
            <a:lvl7pPr marL="2589045" indent="0">
              <a:buNone/>
              <a:defRPr sz="900"/>
            </a:lvl7pPr>
            <a:lvl8pPr marL="3020589" indent="0">
              <a:buNone/>
              <a:defRPr sz="900"/>
            </a:lvl8pPr>
            <a:lvl9pPr marL="34521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344" tIns="43158" rIns="86344" bIns="4315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344" tIns="43158" rIns="86344" bIns="4315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344" tIns="43158" rIns="86344" bIns="43158"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344" tIns="43158" rIns="86344" bIns="43158"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344" tIns="43158" rIns="86344" bIns="43158"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31500" algn="ctr" rtl="0" fontAlgn="base">
        <a:spcBef>
          <a:spcPct val="0"/>
        </a:spcBef>
        <a:spcAft>
          <a:spcPct val="0"/>
        </a:spcAft>
        <a:defRPr sz="4400">
          <a:solidFill>
            <a:schemeClr val="tx2"/>
          </a:solidFill>
          <a:latin typeface="Arial" charset="0"/>
          <a:cs typeface="Arial" charset="0"/>
        </a:defRPr>
      </a:lvl6pPr>
      <a:lvl7pPr marL="863121" algn="ctr" rtl="0" fontAlgn="base">
        <a:spcBef>
          <a:spcPct val="0"/>
        </a:spcBef>
        <a:spcAft>
          <a:spcPct val="0"/>
        </a:spcAft>
        <a:defRPr sz="4400">
          <a:solidFill>
            <a:schemeClr val="tx2"/>
          </a:solidFill>
          <a:latin typeface="Arial" charset="0"/>
          <a:cs typeface="Arial" charset="0"/>
        </a:defRPr>
      </a:lvl7pPr>
      <a:lvl8pPr marL="1294588" algn="ctr" rtl="0" fontAlgn="base">
        <a:spcBef>
          <a:spcPct val="0"/>
        </a:spcBef>
        <a:spcAft>
          <a:spcPct val="0"/>
        </a:spcAft>
        <a:defRPr sz="4400">
          <a:solidFill>
            <a:schemeClr val="tx2"/>
          </a:solidFill>
          <a:latin typeface="Arial" charset="0"/>
          <a:cs typeface="Arial" charset="0"/>
        </a:defRPr>
      </a:lvl8pPr>
      <a:lvl9pPr marL="1726207" algn="ctr" rtl="0" fontAlgn="base">
        <a:spcBef>
          <a:spcPct val="0"/>
        </a:spcBef>
        <a:spcAft>
          <a:spcPct val="0"/>
        </a:spcAft>
        <a:defRPr sz="4400">
          <a:solidFill>
            <a:schemeClr val="tx2"/>
          </a:solidFill>
          <a:latin typeface="Arial" charset="0"/>
          <a:cs typeface="Arial" charset="0"/>
        </a:defRPr>
      </a:lvl9pPr>
    </p:titleStyle>
    <p:bodyStyle>
      <a:lvl1pPr marL="323499" indent="-323499" algn="l" rtl="0" fontAlgn="base">
        <a:spcBef>
          <a:spcPct val="20000"/>
        </a:spcBef>
        <a:spcAft>
          <a:spcPct val="0"/>
        </a:spcAft>
        <a:buChar char="•"/>
        <a:defRPr sz="4000">
          <a:solidFill>
            <a:schemeClr val="bg1"/>
          </a:solidFill>
          <a:latin typeface="+mn-lt"/>
          <a:ea typeface="+mn-ea"/>
          <a:cs typeface="+mn-cs"/>
        </a:defRPr>
      </a:lvl1pPr>
      <a:lvl2pPr marL="701336" indent="-269731" algn="l" rtl="0" fontAlgn="base">
        <a:spcBef>
          <a:spcPct val="20000"/>
        </a:spcBef>
        <a:spcAft>
          <a:spcPct val="0"/>
        </a:spcAft>
        <a:buChar char="–"/>
        <a:defRPr sz="4000">
          <a:solidFill>
            <a:schemeClr val="bg1"/>
          </a:solidFill>
          <a:latin typeface="+mn-lt"/>
        </a:defRPr>
      </a:lvl2pPr>
      <a:lvl3pPr marL="1078780" indent="-215672" algn="l" rtl="0" fontAlgn="base">
        <a:spcBef>
          <a:spcPct val="20000"/>
        </a:spcBef>
        <a:spcAft>
          <a:spcPct val="0"/>
        </a:spcAft>
        <a:buChar char="•"/>
        <a:defRPr sz="2400">
          <a:solidFill>
            <a:schemeClr val="tx1"/>
          </a:solidFill>
          <a:latin typeface="+mj-lt"/>
          <a:cs typeface="+mj-cs"/>
        </a:defRPr>
      </a:lvl3pPr>
      <a:lvl4pPr marL="1510412" indent="-215672" algn="l" rtl="0" fontAlgn="base">
        <a:spcBef>
          <a:spcPct val="20000"/>
        </a:spcBef>
        <a:spcAft>
          <a:spcPct val="0"/>
        </a:spcAft>
        <a:buChar char="–"/>
        <a:defRPr sz="2000">
          <a:solidFill>
            <a:schemeClr val="tx1"/>
          </a:solidFill>
          <a:latin typeface="+mj-lt"/>
          <a:cs typeface="+mj-cs"/>
        </a:defRPr>
      </a:lvl4pPr>
      <a:lvl5pPr marL="1941869" indent="-215672" algn="l" rtl="0" fontAlgn="base">
        <a:spcBef>
          <a:spcPct val="20000"/>
        </a:spcBef>
        <a:spcAft>
          <a:spcPct val="0"/>
        </a:spcAft>
        <a:buChar char="»"/>
        <a:defRPr sz="2000">
          <a:solidFill>
            <a:schemeClr val="tx1"/>
          </a:solidFill>
          <a:latin typeface="+mj-lt"/>
          <a:cs typeface="+mj-cs"/>
        </a:defRPr>
      </a:lvl5pPr>
      <a:lvl6pPr marL="2373178" indent="-215672" algn="l" rtl="0" fontAlgn="base">
        <a:spcBef>
          <a:spcPct val="20000"/>
        </a:spcBef>
        <a:spcAft>
          <a:spcPct val="0"/>
        </a:spcAft>
        <a:buChar char="»"/>
        <a:defRPr sz="2000">
          <a:solidFill>
            <a:schemeClr val="tx1"/>
          </a:solidFill>
          <a:latin typeface="+mj-lt"/>
          <a:cs typeface="+mj-cs"/>
        </a:defRPr>
      </a:lvl6pPr>
      <a:lvl7pPr marL="2804840" indent="-215672" algn="l" rtl="0" fontAlgn="base">
        <a:spcBef>
          <a:spcPct val="20000"/>
        </a:spcBef>
        <a:spcAft>
          <a:spcPct val="0"/>
        </a:spcAft>
        <a:buChar char="»"/>
        <a:defRPr sz="2000">
          <a:solidFill>
            <a:schemeClr val="tx1"/>
          </a:solidFill>
          <a:latin typeface="+mj-lt"/>
          <a:cs typeface="+mj-cs"/>
        </a:defRPr>
      </a:lvl7pPr>
      <a:lvl8pPr marL="3236358" indent="-215672" algn="l" rtl="0" fontAlgn="base">
        <a:spcBef>
          <a:spcPct val="20000"/>
        </a:spcBef>
        <a:spcAft>
          <a:spcPct val="0"/>
        </a:spcAft>
        <a:buChar char="»"/>
        <a:defRPr sz="2000">
          <a:solidFill>
            <a:schemeClr val="tx1"/>
          </a:solidFill>
          <a:latin typeface="+mj-lt"/>
          <a:cs typeface="+mj-cs"/>
        </a:defRPr>
      </a:lvl8pPr>
      <a:lvl9pPr marL="3667941" indent="-215672"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863121" rtl="0" eaLnBrk="1" latinLnBrk="0" hangingPunct="1">
        <a:defRPr sz="1800" kern="1200">
          <a:solidFill>
            <a:schemeClr val="tx1"/>
          </a:solidFill>
          <a:latin typeface="+mn-lt"/>
          <a:ea typeface="+mn-ea"/>
          <a:cs typeface="+mn-cs"/>
        </a:defRPr>
      </a:lvl1pPr>
      <a:lvl2pPr marL="431500" algn="l" defTabSz="863121" rtl="0" eaLnBrk="1" latinLnBrk="0" hangingPunct="1">
        <a:defRPr sz="1800" kern="1200">
          <a:solidFill>
            <a:schemeClr val="tx1"/>
          </a:solidFill>
          <a:latin typeface="+mn-lt"/>
          <a:ea typeface="+mn-ea"/>
          <a:cs typeface="+mn-cs"/>
        </a:defRPr>
      </a:lvl2pPr>
      <a:lvl3pPr marL="863121" algn="l" defTabSz="863121" rtl="0" eaLnBrk="1" latinLnBrk="0" hangingPunct="1">
        <a:defRPr sz="1800" kern="1200">
          <a:solidFill>
            <a:schemeClr val="tx1"/>
          </a:solidFill>
          <a:latin typeface="+mn-lt"/>
          <a:ea typeface="+mn-ea"/>
          <a:cs typeface="+mn-cs"/>
        </a:defRPr>
      </a:lvl3pPr>
      <a:lvl4pPr marL="1294588" algn="l" defTabSz="863121" rtl="0" eaLnBrk="1" latinLnBrk="0" hangingPunct="1">
        <a:defRPr sz="1800" kern="1200">
          <a:solidFill>
            <a:schemeClr val="tx1"/>
          </a:solidFill>
          <a:latin typeface="+mn-lt"/>
          <a:ea typeface="+mn-ea"/>
          <a:cs typeface="+mn-cs"/>
        </a:defRPr>
      </a:lvl4pPr>
      <a:lvl5pPr marL="1726207" algn="l" defTabSz="863121" rtl="0" eaLnBrk="1" latinLnBrk="0" hangingPunct="1">
        <a:defRPr sz="1800" kern="1200">
          <a:solidFill>
            <a:schemeClr val="tx1"/>
          </a:solidFill>
          <a:latin typeface="+mn-lt"/>
          <a:ea typeface="+mn-ea"/>
          <a:cs typeface="+mn-cs"/>
        </a:defRPr>
      </a:lvl5pPr>
      <a:lvl6pPr marL="2157530" algn="l" defTabSz="863121" rtl="0" eaLnBrk="1" latinLnBrk="0" hangingPunct="1">
        <a:defRPr sz="1800" kern="1200">
          <a:solidFill>
            <a:schemeClr val="tx1"/>
          </a:solidFill>
          <a:latin typeface="+mn-lt"/>
          <a:ea typeface="+mn-ea"/>
          <a:cs typeface="+mn-cs"/>
        </a:defRPr>
      </a:lvl6pPr>
      <a:lvl7pPr marL="2589045" algn="l" defTabSz="863121" rtl="0" eaLnBrk="1" latinLnBrk="0" hangingPunct="1">
        <a:defRPr sz="1800" kern="1200">
          <a:solidFill>
            <a:schemeClr val="tx1"/>
          </a:solidFill>
          <a:latin typeface="+mn-lt"/>
          <a:ea typeface="+mn-ea"/>
          <a:cs typeface="+mn-cs"/>
        </a:defRPr>
      </a:lvl7pPr>
      <a:lvl8pPr marL="3020589" algn="l" defTabSz="863121" rtl="0" eaLnBrk="1" latinLnBrk="0" hangingPunct="1">
        <a:defRPr sz="1800" kern="1200">
          <a:solidFill>
            <a:schemeClr val="tx1"/>
          </a:solidFill>
          <a:latin typeface="+mn-lt"/>
          <a:ea typeface="+mn-ea"/>
          <a:cs typeface="+mn-cs"/>
        </a:defRPr>
      </a:lvl8pPr>
      <a:lvl9pPr marL="3452144" algn="l" defTabSz="86312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To easily follow these notes, log on to our </a:t>
            </a:r>
            <a:r>
              <a:rPr lang="en-US" dirty="0" err="1" smtClean="0"/>
              <a:t>Wifi</a:t>
            </a:r>
            <a:r>
              <a:rPr lang="en-US" dirty="0" smtClean="0"/>
              <a:t> </a:t>
            </a:r>
          </a:p>
          <a:p>
            <a:r>
              <a:rPr lang="en-US" dirty="0" err="1"/>
              <a:t>Wifi</a:t>
            </a:r>
            <a:r>
              <a:rPr lang="en-US" dirty="0"/>
              <a:t>: </a:t>
            </a:r>
            <a:r>
              <a:rPr lang="en-US" dirty="0">
                <a:solidFill>
                  <a:srgbClr val="FFFF66"/>
                </a:solidFill>
              </a:rPr>
              <a:t>mycci01</a:t>
            </a:r>
            <a:r>
              <a:rPr lang="en-US" dirty="0"/>
              <a:t/>
            </a:r>
            <a:br>
              <a:rPr lang="en-US" dirty="0"/>
            </a:br>
            <a:r>
              <a:rPr lang="en-US" dirty="0"/>
              <a:t>p/w: </a:t>
            </a:r>
            <a:r>
              <a:rPr lang="en-US" dirty="0" smtClean="0">
                <a:solidFill>
                  <a:srgbClr val="FFFF66"/>
                </a:solidFill>
              </a:rPr>
              <a:t>ancientquail060</a:t>
            </a:r>
          </a:p>
          <a:p>
            <a:r>
              <a:rPr lang="en-US" dirty="0"/>
              <a:t>Go to </a:t>
            </a:r>
            <a:r>
              <a:rPr lang="en-US" dirty="0">
                <a:solidFill>
                  <a:srgbClr val="FFFF66"/>
                </a:solidFill>
              </a:rPr>
              <a:t>OrHaOlam.com</a:t>
            </a:r>
          </a:p>
          <a:p>
            <a:r>
              <a:rPr lang="en-US" dirty="0" smtClean="0"/>
              <a:t>Click on</a:t>
            </a:r>
            <a:r>
              <a:rPr lang="en-US" dirty="0" smtClean="0">
                <a:solidFill>
                  <a:srgbClr val="FFFF66"/>
                </a:solidFill>
              </a:rPr>
              <a:t> downloads, messages, </a:t>
            </a:r>
            <a:r>
              <a:rPr lang="en-US" dirty="0" smtClean="0">
                <a:solidFill>
                  <a:srgbClr val="FFFF66"/>
                </a:solidFill>
              </a:rPr>
              <a:t>2017</a:t>
            </a:r>
            <a:endParaRPr lang="en-US" dirty="0">
              <a:solidFill>
                <a:srgbClr val="FFFF66"/>
              </a:solidFill>
            </a:endParaRPr>
          </a:p>
        </p:txBody>
      </p:sp>
    </p:spTree>
    <p:extLst>
      <p:ext uri="{BB962C8B-B14F-4D97-AF65-F5344CB8AC3E}">
        <p14:creationId xmlns:p14="http://schemas.microsoft.com/office/powerpoint/2010/main" val="1084237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Stockdale </a:t>
            </a:r>
            <a:r>
              <a:rPr lang="en-US" dirty="0"/>
              <a:t>created and enforced a code of conduct for all prisoners which governed torture, secret communications, and behavior. In the summer of 1969, </a:t>
            </a:r>
            <a:r>
              <a:rPr lang="el-GR" dirty="0" smtClean="0"/>
              <a:t>[4 years POW] </a:t>
            </a:r>
            <a:r>
              <a:rPr lang="en-US" dirty="0" smtClean="0"/>
              <a:t>he </a:t>
            </a:r>
            <a:r>
              <a:rPr lang="en-US" dirty="0"/>
              <a:t>was locked in leg irons in a bath stall and routinely tortured and beaten. </a:t>
            </a:r>
            <a:endParaRPr lang="en-US" dirty="0"/>
          </a:p>
        </p:txBody>
      </p:sp>
    </p:spTree>
    <p:extLst>
      <p:ext uri="{BB962C8B-B14F-4D97-AF65-F5344CB8AC3E}">
        <p14:creationId xmlns:p14="http://schemas.microsoft.com/office/powerpoint/2010/main" val="39092662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When </a:t>
            </a:r>
            <a:r>
              <a:rPr lang="en-US" dirty="0"/>
              <a:t>told by his captors that he was to be paraded in public, Stockdale slit his scalp with a razor to purposely disfigure himself so that his captors could not use him as propaganda. When they covered his head with a hat, </a:t>
            </a:r>
            <a:endParaRPr lang="en-US" dirty="0"/>
          </a:p>
        </p:txBody>
      </p:sp>
    </p:spTree>
    <p:extLst>
      <p:ext uri="{BB962C8B-B14F-4D97-AF65-F5344CB8AC3E}">
        <p14:creationId xmlns:p14="http://schemas.microsoft.com/office/powerpoint/2010/main" val="849480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he </a:t>
            </a:r>
            <a:r>
              <a:rPr lang="en-US" dirty="0"/>
              <a:t>beat himself with a stool until his face was swollen beyond recognition. When Stockdale was discovered with information that could implicate his friends' "black activities", he slit his wrists so they could not torture him into confession</a:t>
            </a:r>
            <a:r>
              <a:rPr lang="en-US" dirty="0" smtClean="0"/>
              <a:t>.</a:t>
            </a:r>
            <a:endParaRPr lang="en-US" dirty="0"/>
          </a:p>
        </p:txBody>
      </p:sp>
    </p:spTree>
    <p:extLst>
      <p:ext uri="{BB962C8B-B14F-4D97-AF65-F5344CB8AC3E}">
        <p14:creationId xmlns:p14="http://schemas.microsoft.com/office/powerpoint/2010/main" val="3477682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Stockdale was released as a prisoner of war on February 12, 1973 during </a:t>
            </a:r>
            <a:r>
              <a:rPr lang="en-US" dirty="0" smtClean="0"/>
              <a:t>Operation Homecoming. His </a:t>
            </a:r>
            <a:r>
              <a:rPr lang="en-US" dirty="0"/>
              <a:t>shoulders had been wrenched from their sockets, his leg shattered by angry villagers and a torturer, </a:t>
            </a:r>
            <a:endParaRPr lang="en-US" dirty="0"/>
          </a:p>
        </p:txBody>
      </p:sp>
    </p:spTree>
    <p:extLst>
      <p:ext uri="{BB962C8B-B14F-4D97-AF65-F5344CB8AC3E}">
        <p14:creationId xmlns:p14="http://schemas.microsoft.com/office/powerpoint/2010/main" val="3842628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and </a:t>
            </a:r>
            <a:r>
              <a:rPr lang="en-US" dirty="0"/>
              <a:t>his back </a:t>
            </a:r>
            <a:r>
              <a:rPr lang="en-US" dirty="0" smtClean="0"/>
              <a:t>broken. On </a:t>
            </a:r>
            <a:r>
              <a:rPr lang="en-US" dirty="0"/>
              <a:t>March 4, 1976, Stockdale received the Medal of </a:t>
            </a:r>
            <a:r>
              <a:rPr lang="en-US" dirty="0" smtClean="0"/>
              <a:t>Honor.</a:t>
            </a:r>
            <a:endParaRPr lang="en-US" dirty="0"/>
          </a:p>
        </p:txBody>
      </p:sp>
    </p:spTree>
    <p:extLst>
      <p:ext uri="{BB962C8B-B14F-4D97-AF65-F5344CB8AC3E}">
        <p14:creationId xmlns:p14="http://schemas.microsoft.com/office/powerpoint/2010/main" val="2643100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 y="0"/>
            <a:ext cx="6755784" cy="5157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4637" y="2578608"/>
            <a:ext cx="7857664" cy="2554545"/>
          </a:xfrm>
          <a:prstGeom prst="rect">
            <a:avLst/>
          </a:prstGeom>
          <a:noFill/>
        </p:spPr>
        <p:txBody>
          <a:bodyPr wrap="none" rtlCol="0">
            <a:spAutoFit/>
          </a:bodyPr>
          <a:lstStyle/>
          <a:p>
            <a:pPr algn="l"/>
            <a:r>
              <a:rPr lang="en-US" dirty="0" smtClean="0">
                <a:effectLst>
                  <a:outerShdw blurRad="38100" dist="38100" dir="2700000" algn="tl">
                    <a:srgbClr val="000000">
                      <a:alpha val="43137"/>
                    </a:srgbClr>
                  </a:outerShdw>
                </a:effectLst>
              </a:rPr>
              <a:t>Pres.</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Gerald Ford</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presents </a:t>
            </a:r>
          </a:p>
          <a:p>
            <a:pPr algn="l"/>
            <a:r>
              <a:rPr lang="en-US" dirty="0" smtClean="0">
                <a:effectLst>
                  <a:outerShdw blurRad="38100" dist="38100" dir="2700000" algn="tl">
                    <a:srgbClr val="000000">
                      <a:alpha val="43137"/>
                    </a:srgbClr>
                  </a:outerShdw>
                </a:effectLst>
              </a:rPr>
              <a:t>the </a:t>
            </a:r>
            <a:r>
              <a:rPr lang="en-US" dirty="0">
                <a:effectLst>
                  <a:outerShdw blurRad="38100" dist="38100" dir="2700000" algn="tl">
                    <a:srgbClr val="000000">
                      <a:alpha val="43137"/>
                    </a:srgbClr>
                  </a:outerShdw>
                </a:effectLst>
              </a:rPr>
              <a:t>Medal of Honor </a:t>
            </a:r>
            <a:r>
              <a:rPr lang="en-US" dirty="0" smtClean="0">
                <a:effectLst>
                  <a:outerShdw blurRad="38100" dist="38100" dir="2700000" algn="tl">
                    <a:srgbClr val="000000">
                      <a:alpha val="43137"/>
                    </a:srgbClr>
                  </a:outerShdw>
                </a:effectLst>
              </a:rPr>
              <a:t>to</a:t>
            </a:r>
          </a:p>
          <a:p>
            <a:pPr algn="l"/>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Stockdale at the White </a:t>
            </a:r>
            <a:r>
              <a:rPr lang="en-US" dirty="0" smtClean="0">
                <a:effectLst>
                  <a:outerShdw blurRad="38100" dist="38100" dir="2700000" algn="tl">
                    <a:srgbClr val="000000">
                      <a:alpha val="43137"/>
                    </a:srgbClr>
                  </a:outerShdw>
                </a:effectLst>
              </a:rPr>
              <a:t>House</a:t>
            </a:r>
          </a:p>
          <a:p>
            <a:pPr algn="l"/>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on 4 March 1976.</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67568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sz="3500" dirty="0"/>
              <a:t>In a business book by James C. Collins called </a:t>
            </a:r>
            <a:r>
              <a:rPr lang="en-US" sz="3500" i="1" dirty="0"/>
              <a:t>Good to Great</a:t>
            </a:r>
            <a:r>
              <a:rPr lang="en-US" sz="3500" dirty="0"/>
              <a:t>, </a:t>
            </a:r>
            <a:r>
              <a:rPr lang="en-US" sz="3500" dirty="0" smtClean="0"/>
              <a:t>there is </a:t>
            </a:r>
            <a:r>
              <a:rPr lang="en-US" sz="3500" dirty="0"/>
              <a:t>a conversation </a:t>
            </a:r>
            <a:r>
              <a:rPr lang="en-US" sz="3500" dirty="0" smtClean="0"/>
              <a:t>with Stockdale.</a:t>
            </a:r>
          </a:p>
          <a:p>
            <a:pPr algn="l">
              <a:tabLst>
                <a:tab pos="2343150" algn="l"/>
              </a:tabLst>
            </a:pPr>
            <a:r>
              <a:rPr lang="en-US" dirty="0" smtClean="0"/>
              <a:t>“</a:t>
            </a:r>
            <a:r>
              <a:rPr lang="en-US" dirty="0">
                <a:solidFill>
                  <a:srgbClr val="FFFF99"/>
                </a:solidFill>
              </a:rPr>
              <a:t>I never doubted </a:t>
            </a:r>
            <a:r>
              <a:rPr lang="en-US" dirty="0"/>
              <a:t>not only that I would get out, but also that </a:t>
            </a:r>
            <a:r>
              <a:rPr lang="en-US" dirty="0">
                <a:solidFill>
                  <a:srgbClr val="FFFF99"/>
                </a:solidFill>
              </a:rPr>
              <a:t>I would prevail in the end</a:t>
            </a:r>
            <a:r>
              <a:rPr lang="en-US" dirty="0">
                <a:solidFill>
                  <a:srgbClr val="FFFF00"/>
                </a:solidFill>
              </a:rPr>
              <a:t> </a:t>
            </a:r>
            <a:r>
              <a:rPr lang="en-US" dirty="0"/>
              <a:t>and turn the experience into the defining event of my life, which, in retrospect, I would not trade.”</a:t>
            </a:r>
            <a:endParaRPr lang="en-US" dirty="0"/>
          </a:p>
        </p:txBody>
      </p:sp>
    </p:spTree>
    <p:extLst>
      <p:ext uri="{BB962C8B-B14F-4D97-AF65-F5344CB8AC3E}">
        <p14:creationId xmlns:p14="http://schemas.microsoft.com/office/powerpoint/2010/main" val="3002371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u="sng" dirty="0" smtClean="0"/>
              <a:t>Stockdale Paradox</a:t>
            </a:r>
          </a:p>
          <a:p>
            <a:pPr algn="l"/>
            <a:r>
              <a:rPr lang="en-US" sz="3500" dirty="0"/>
              <a:t>When Collins asked </a:t>
            </a:r>
            <a:r>
              <a:rPr lang="en-US" sz="3500" dirty="0">
                <a:solidFill>
                  <a:srgbClr val="FFFF99"/>
                </a:solidFill>
              </a:rPr>
              <a:t>who didn't make it out of Vietnam</a:t>
            </a:r>
            <a:r>
              <a:rPr lang="en-US" sz="3500" dirty="0"/>
              <a:t>, Stockdale replied:</a:t>
            </a:r>
          </a:p>
          <a:p>
            <a:pPr algn="l"/>
            <a:r>
              <a:rPr lang="en-US" dirty="0"/>
              <a:t>Oh, that's easy, </a:t>
            </a:r>
            <a:r>
              <a:rPr lang="en-US" dirty="0">
                <a:solidFill>
                  <a:srgbClr val="FFFF99"/>
                </a:solidFill>
              </a:rPr>
              <a:t>the optimists</a:t>
            </a:r>
            <a:r>
              <a:rPr lang="en-US" dirty="0"/>
              <a:t>. Oh, they were the ones who said, 'We're going to be out by Christmas.' And Christmas would come, and Christmas would go</a:t>
            </a:r>
            <a:r>
              <a:rPr lang="en-US" dirty="0" smtClean="0"/>
              <a:t>.</a:t>
            </a:r>
            <a:endParaRPr lang="en-US" dirty="0"/>
          </a:p>
        </p:txBody>
      </p:sp>
    </p:spTree>
    <p:extLst>
      <p:ext uri="{BB962C8B-B14F-4D97-AF65-F5344CB8AC3E}">
        <p14:creationId xmlns:p14="http://schemas.microsoft.com/office/powerpoint/2010/main" val="37741552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u="sng" dirty="0" smtClean="0"/>
              <a:t>Stockdale Paradox</a:t>
            </a:r>
          </a:p>
          <a:p>
            <a:pPr algn="l"/>
            <a:r>
              <a:rPr lang="en-US" dirty="0" smtClean="0"/>
              <a:t>Then </a:t>
            </a:r>
            <a:r>
              <a:rPr lang="en-US" dirty="0"/>
              <a:t>they'd say, 'We're going to be out by Easter.' And Easter would come, and Easter would go. And then Thanksgiving, and then it would be Christmas again. And they died of a broken heart</a:t>
            </a:r>
            <a:r>
              <a:rPr lang="en-US" dirty="0" smtClean="0"/>
              <a:t>.</a:t>
            </a:r>
            <a:endParaRPr lang="en-US" dirty="0"/>
          </a:p>
        </p:txBody>
      </p:sp>
    </p:spTree>
    <p:extLst>
      <p:ext uri="{BB962C8B-B14F-4D97-AF65-F5344CB8AC3E}">
        <p14:creationId xmlns:p14="http://schemas.microsoft.com/office/powerpoint/2010/main" val="4108956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sz="3900" dirty="0" smtClean="0"/>
              <a:t>Stockdale </a:t>
            </a:r>
            <a:r>
              <a:rPr lang="en-US" sz="3900" dirty="0"/>
              <a:t>then added:</a:t>
            </a:r>
          </a:p>
          <a:p>
            <a:pPr algn="l"/>
            <a:r>
              <a:rPr lang="en-US" dirty="0"/>
              <a:t>This is a very important lesson. You must </a:t>
            </a:r>
            <a:r>
              <a:rPr lang="en-US" dirty="0">
                <a:solidFill>
                  <a:srgbClr val="FFFF99"/>
                </a:solidFill>
              </a:rPr>
              <a:t>never confuse faith that you will prevail in the end</a:t>
            </a:r>
            <a:r>
              <a:rPr lang="en-US" dirty="0"/>
              <a:t>—which you can never afford to lose—with the discipline to </a:t>
            </a:r>
            <a:r>
              <a:rPr lang="en-US" dirty="0">
                <a:solidFill>
                  <a:srgbClr val="FFFF99"/>
                </a:solidFill>
              </a:rPr>
              <a:t>confront the </a:t>
            </a:r>
            <a:r>
              <a:rPr lang="en-US" u="sng" dirty="0">
                <a:solidFill>
                  <a:srgbClr val="FFFF99"/>
                </a:solidFill>
              </a:rPr>
              <a:t>most brutal facts </a:t>
            </a:r>
            <a:r>
              <a:rPr lang="en-US" dirty="0">
                <a:solidFill>
                  <a:srgbClr val="FFFF99"/>
                </a:solidFill>
              </a:rPr>
              <a:t>of your current reality</a:t>
            </a:r>
            <a:r>
              <a:rPr lang="en-US" dirty="0"/>
              <a:t>, whatever they might be</a:t>
            </a:r>
            <a:r>
              <a:rPr lang="en-US" dirty="0" smtClean="0"/>
              <a:t>.</a:t>
            </a:r>
            <a:endParaRPr lang="en-US" dirty="0"/>
          </a:p>
          <a:p>
            <a:pPr algn="l"/>
            <a:endParaRPr lang="en-US" dirty="0" smtClean="0"/>
          </a:p>
          <a:p>
            <a:pPr algn="l"/>
            <a:endParaRPr lang="en-US" dirty="0"/>
          </a:p>
        </p:txBody>
      </p:sp>
    </p:spTree>
    <p:extLst>
      <p:ext uri="{BB962C8B-B14F-4D97-AF65-F5344CB8AC3E}">
        <p14:creationId xmlns:p14="http://schemas.microsoft.com/office/powerpoint/2010/main" val="2947146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01" b="20899"/>
          <a:stretch/>
        </p:blipFill>
        <p:spPr bwMode="auto">
          <a:xfrm>
            <a:off x="365810" y="5832"/>
            <a:ext cx="8143206"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621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Did Yeshua have a “</a:t>
            </a:r>
            <a:r>
              <a:rPr lang="en-US" dirty="0">
                <a:solidFill>
                  <a:srgbClr val="FFFF99"/>
                </a:solidFill>
              </a:rPr>
              <a:t>faith that </a:t>
            </a:r>
            <a:r>
              <a:rPr lang="en-US" dirty="0" smtClean="0">
                <a:solidFill>
                  <a:srgbClr val="FFFF99"/>
                </a:solidFill>
              </a:rPr>
              <a:t>[he] </a:t>
            </a:r>
            <a:r>
              <a:rPr lang="en-US" dirty="0">
                <a:solidFill>
                  <a:srgbClr val="FFFF99"/>
                </a:solidFill>
              </a:rPr>
              <a:t>will prevail in the </a:t>
            </a:r>
            <a:r>
              <a:rPr lang="en-US" dirty="0" smtClean="0">
                <a:solidFill>
                  <a:srgbClr val="FFFF99"/>
                </a:solidFill>
              </a:rPr>
              <a:t>end,</a:t>
            </a:r>
            <a:r>
              <a:rPr lang="en-US" dirty="0" smtClean="0"/>
              <a:t>” despite the “</a:t>
            </a:r>
            <a:r>
              <a:rPr lang="en-US" dirty="0" smtClean="0">
                <a:solidFill>
                  <a:srgbClr val="FFFF99"/>
                </a:solidFill>
              </a:rPr>
              <a:t>most brutal facts</a:t>
            </a:r>
            <a:r>
              <a:rPr lang="en-US" dirty="0" smtClean="0"/>
              <a:t>”</a:t>
            </a:r>
            <a:r>
              <a:rPr lang="en-US" dirty="0" smtClean="0"/>
              <a:t>?</a:t>
            </a:r>
          </a:p>
          <a:p>
            <a:pPr algn="l"/>
            <a:endParaRPr lang="en-US" dirty="0"/>
          </a:p>
          <a:p>
            <a:pPr algn="l"/>
            <a:r>
              <a:rPr lang="en-US" altLang="en-US" dirty="0"/>
              <a:t>Prophet </a:t>
            </a:r>
            <a:r>
              <a:rPr lang="en-US" altLang="en-US" dirty="0" smtClean="0"/>
              <a:t>Yeshayahu/Isaiah…</a:t>
            </a:r>
            <a:endParaRPr lang="en-US" altLang="en-US" dirty="0"/>
          </a:p>
          <a:p>
            <a:pPr algn="l"/>
            <a:endParaRPr lang="en-US" dirty="0"/>
          </a:p>
        </p:txBody>
      </p:sp>
    </p:spTree>
    <p:extLst>
      <p:ext uri="{BB962C8B-B14F-4D97-AF65-F5344CB8AC3E}">
        <p14:creationId xmlns:p14="http://schemas.microsoft.com/office/powerpoint/2010/main" val="16828537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Yeshayahu/Is 50.6-7</a:t>
            </a:r>
            <a:r>
              <a:rPr lang="en-US" dirty="0" smtClean="0"/>
              <a:t> I </a:t>
            </a:r>
            <a:r>
              <a:rPr lang="en-US" dirty="0"/>
              <a:t>offered my back to those who struck </a:t>
            </a:r>
            <a:r>
              <a:rPr lang="en-US" dirty="0" smtClean="0"/>
              <a:t>me, my </a:t>
            </a:r>
            <a:r>
              <a:rPr lang="en-US" dirty="0"/>
              <a:t>cheeks to those who plucked out my </a:t>
            </a:r>
            <a:r>
              <a:rPr lang="en-US" dirty="0" smtClean="0"/>
              <a:t>beard; I </a:t>
            </a:r>
            <a:r>
              <a:rPr lang="en-US" dirty="0"/>
              <a:t>did not hide my </a:t>
            </a:r>
            <a:r>
              <a:rPr lang="en-US" dirty="0" smtClean="0"/>
              <a:t>face from </a:t>
            </a:r>
            <a:r>
              <a:rPr lang="en-US" dirty="0"/>
              <a:t>insult and </a:t>
            </a:r>
            <a:r>
              <a:rPr lang="en-US" dirty="0" smtClean="0"/>
              <a:t>spitting.  For Adonai</a:t>
            </a:r>
            <a:r>
              <a:rPr lang="en-US" dirty="0"/>
              <a:t> </a:t>
            </a:r>
            <a:r>
              <a:rPr lang="en-US" cap="small" dirty="0"/>
              <a:t>Elohim</a:t>
            </a:r>
            <a:r>
              <a:rPr lang="en-US" dirty="0"/>
              <a:t> will </a:t>
            </a:r>
            <a:r>
              <a:rPr lang="en-US" dirty="0" smtClean="0"/>
              <a:t>help. This </a:t>
            </a:r>
            <a:r>
              <a:rPr lang="en-US" dirty="0"/>
              <a:t>is why no insult can wound </a:t>
            </a:r>
            <a:r>
              <a:rPr lang="en-US" dirty="0" smtClean="0"/>
              <a:t>me</a:t>
            </a:r>
            <a:endParaRPr lang="en-US" dirty="0"/>
          </a:p>
        </p:txBody>
      </p:sp>
    </p:spTree>
    <p:extLst>
      <p:ext uri="{BB962C8B-B14F-4D97-AF65-F5344CB8AC3E}">
        <p14:creationId xmlns:p14="http://schemas.microsoft.com/office/powerpoint/2010/main" val="1501393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Yeshayahu/Is 50.6-7</a:t>
            </a:r>
            <a:r>
              <a:rPr lang="en-US" dirty="0" smtClean="0"/>
              <a:t>  This </a:t>
            </a:r>
            <a:r>
              <a:rPr lang="en-US" dirty="0"/>
              <a:t>is why </a:t>
            </a:r>
            <a:r>
              <a:rPr lang="en-US" dirty="0">
                <a:solidFill>
                  <a:srgbClr val="FFFF99"/>
                </a:solidFill>
              </a:rPr>
              <a:t>I have set my face like </a:t>
            </a:r>
            <a:r>
              <a:rPr lang="en-US" dirty="0" smtClean="0">
                <a:solidFill>
                  <a:srgbClr val="FFFF99"/>
                </a:solidFill>
              </a:rPr>
              <a:t>flint</a:t>
            </a:r>
            <a:r>
              <a:rPr lang="en-US" dirty="0" smtClean="0"/>
              <a:t>, knowing </a:t>
            </a:r>
            <a:r>
              <a:rPr lang="en-US" dirty="0"/>
              <a:t>I will not be put to shame.</a:t>
            </a:r>
            <a:endParaRPr lang="en-US" dirty="0"/>
          </a:p>
        </p:txBody>
      </p:sp>
    </p:spTree>
    <p:extLst>
      <p:ext uri="{BB962C8B-B14F-4D97-AF65-F5344CB8AC3E}">
        <p14:creationId xmlns:p14="http://schemas.microsoft.com/office/powerpoint/2010/main" val="1673720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Lk 9.51</a:t>
            </a:r>
            <a:r>
              <a:rPr lang="en-US" baseline="30000" dirty="0"/>
              <a:t> </a:t>
            </a:r>
            <a:r>
              <a:rPr lang="en-US" baseline="30000" dirty="0" smtClean="0"/>
              <a:t> </a:t>
            </a:r>
            <a:r>
              <a:rPr lang="en-US" dirty="0" smtClean="0"/>
              <a:t>Now </a:t>
            </a:r>
            <a:r>
              <a:rPr lang="en-US" dirty="0"/>
              <a:t>it came to pass, when the time had come for Him to be received up, that </a:t>
            </a:r>
            <a:r>
              <a:rPr lang="en-US" dirty="0">
                <a:solidFill>
                  <a:srgbClr val="FFFF99"/>
                </a:solidFill>
              </a:rPr>
              <a:t>He steadfastly set His face to go to </a:t>
            </a:r>
            <a:r>
              <a:rPr lang="en-US" dirty="0" smtClean="0">
                <a:solidFill>
                  <a:srgbClr val="FFFF99"/>
                </a:solidFill>
              </a:rPr>
              <a:t>Jerusalem</a:t>
            </a:r>
            <a:r>
              <a:rPr lang="en-US" dirty="0"/>
              <a:t>.</a:t>
            </a:r>
            <a:endParaRPr lang="en-US" dirty="0"/>
          </a:p>
        </p:txBody>
      </p:sp>
    </p:spTree>
    <p:extLst>
      <p:ext uri="{BB962C8B-B14F-4D97-AF65-F5344CB8AC3E}">
        <p14:creationId xmlns:p14="http://schemas.microsoft.com/office/powerpoint/2010/main" val="3945347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Mes</a:t>
            </a:r>
            <a:r>
              <a:rPr lang="en-US" baseline="30000" dirty="0" smtClean="0"/>
              <a:t> Jews/</a:t>
            </a:r>
            <a:r>
              <a:rPr lang="en-US" baseline="30000" dirty="0" err="1" smtClean="0"/>
              <a:t>Heb</a:t>
            </a:r>
            <a:r>
              <a:rPr lang="en-US" baseline="30000" dirty="0" smtClean="0"/>
              <a:t> 12.1-2 </a:t>
            </a:r>
            <a:r>
              <a:rPr lang="en-US" dirty="0" smtClean="0"/>
              <a:t>Let </a:t>
            </a:r>
            <a:r>
              <a:rPr lang="en-US" dirty="0"/>
              <a:t>us also get rid of every weight and entangling sin. </a:t>
            </a:r>
            <a:r>
              <a:rPr lang="en-US" dirty="0">
                <a:solidFill>
                  <a:srgbClr val="FFFF99"/>
                </a:solidFill>
              </a:rPr>
              <a:t>Let us run with endurance the race set </a:t>
            </a:r>
            <a:r>
              <a:rPr lang="en-US" dirty="0"/>
              <a:t>before us, </a:t>
            </a:r>
            <a:r>
              <a:rPr lang="en-US" dirty="0" smtClean="0"/>
              <a:t>focusing </a:t>
            </a:r>
            <a:r>
              <a:rPr lang="en-US" dirty="0"/>
              <a:t>on Yeshua, the initiator and </a:t>
            </a:r>
            <a:r>
              <a:rPr lang="en-US" dirty="0" err="1"/>
              <a:t>perfecter</a:t>
            </a:r>
            <a:r>
              <a:rPr lang="en-US" dirty="0"/>
              <a:t> of </a:t>
            </a:r>
            <a:r>
              <a:rPr lang="en-US" dirty="0" smtClean="0"/>
              <a:t>faith.</a:t>
            </a:r>
            <a:endParaRPr lang="en-US" dirty="0"/>
          </a:p>
        </p:txBody>
      </p:sp>
    </p:spTree>
    <p:extLst>
      <p:ext uri="{BB962C8B-B14F-4D97-AF65-F5344CB8AC3E}">
        <p14:creationId xmlns:p14="http://schemas.microsoft.com/office/powerpoint/2010/main" val="12369720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Mes</a:t>
            </a:r>
            <a:r>
              <a:rPr lang="en-US" baseline="30000" dirty="0" smtClean="0"/>
              <a:t> Jews/</a:t>
            </a:r>
            <a:r>
              <a:rPr lang="en-US" baseline="30000" dirty="0" err="1" smtClean="0"/>
              <a:t>Heb</a:t>
            </a:r>
            <a:r>
              <a:rPr lang="en-US" baseline="30000" dirty="0" smtClean="0"/>
              <a:t> 12.1-2  </a:t>
            </a:r>
            <a:r>
              <a:rPr lang="en-US" dirty="0" smtClean="0"/>
              <a:t>For </a:t>
            </a:r>
            <a:r>
              <a:rPr lang="en-US" dirty="0"/>
              <a:t>the joy set before Him, </a:t>
            </a:r>
            <a:r>
              <a:rPr lang="en-US" dirty="0">
                <a:solidFill>
                  <a:srgbClr val="FFFF99"/>
                </a:solidFill>
              </a:rPr>
              <a:t>He endured the </a:t>
            </a:r>
            <a:r>
              <a:rPr lang="en-US" dirty="0" smtClean="0">
                <a:solidFill>
                  <a:srgbClr val="FFFF99"/>
                </a:solidFill>
              </a:rPr>
              <a:t>execution on a stake as a criminal, </a:t>
            </a:r>
            <a:r>
              <a:rPr lang="en-US" dirty="0">
                <a:solidFill>
                  <a:srgbClr val="FFFF99"/>
                </a:solidFill>
              </a:rPr>
              <a:t>disregarding its shame;</a:t>
            </a:r>
            <a:r>
              <a:rPr lang="en-US" dirty="0"/>
              <a:t> and He has taken His seat at the right hand of the throne of God</a:t>
            </a:r>
            <a:endParaRPr lang="en-US" dirty="0"/>
          </a:p>
        </p:txBody>
      </p:sp>
    </p:spTree>
    <p:extLst>
      <p:ext uri="{BB962C8B-B14F-4D97-AF65-F5344CB8AC3E}">
        <p14:creationId xmlns:p14="http://schemas.microsoft.com/office/powerpoint/2010/main" val="1283345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Where are our faces set?</a:t>
            </a:r>
          </a:p>
          <a:p>
            <a:pPr algn="l"/>
            <a:r>
              <a:rPr lang="en-US" dirty="0"/>
              <a:t>“</a:t>
            </a:r>
            <a:r>
              <a:rPr lang="en-US" dirty="0">
                <a:solidFill>
                  <a:srgbClr val="FFFF99"/>
                </a:solidFill>
              </a:rPr>
              <a:t>faith that </a:t>
            </a:r>
            <a:r>
              <a:rPr lang="en-US" dirty="0" smtClean="0">
                <a:solidFill>
                  <a:srgbClr val="FFFF99"/>
                </a:solidFill>
              </a:rPr>
              <a:t>will </a:t>
            </a:r>
            <a:r>
              <a:rPr lang="en-US" dirty="0">
                <a:solidFill>
                  <a:srgbClr val="FFFF99"/>
                </a:solidFill>
              </a:rPr>
              <a:t>prevail in the end,</a:t>
            </a:r>
            <a:r>
              <a:rPr lang="en-US" dirty="0"/>
              <a:t>” despite the “</a:t>
            </a:r>
            <a:r>
              <a:rPr lang="en-US" dirty="0">
                <a:solidFill>
                  <a:srgbClr val="FFFF99"/>
                </a:solidFill>
              </a:rPr>
              <a:t>most brutal facts</a:t>
            </a:r>
            <a:r>
              <a:rPr lang="en-US" dirty="0"/>
              <a:t>”?</a:t>
            </a:r>
            <a:endParaRPr lang="en-US" dirty="0" smtClean="0"/>
          </a:p>
          <a:p>
            <a:pPr marL="230188" indent="-230188" algn="l">
              <a:buFont typeface="Arial" panose="020B0604020202020204" pitchFamily="34" charset="0"/>
              <a:buChar char="•"/>
            </a:pPr>
            <a:r>
              <a:rPr lang="en-US" dirty="0" smtClean="0"/>
              <a:t>What is our congregational </a:t>
            </a:r>
            <a:r>
              <a:rPr lang="en-US" dirty="0" smtClean="0">
                <a:solidFill>
                  <a:srgbClr val="FFFF99"/>
                </a:solidFill>
              </a:rPr>
              <a:t>vision</a:t>
            </a:r>
            <a:r>
              <a:rPr lang="en-US" dirty="0" smtClean="0"/>
              <a:t>?  </a:t>
            </a:r>
          </a:p>
          <a:p>
            <a:pPr marL="230188" indent="-230188" algn="l">
              <a:buFont typeface="Arial" panose="020B0604020202020204" pitchFamily="34" charset="0"/>
              <a:buChar char="•"/>
            </a:pPr>
            <a:r>
              <a:rPr lang="en-US" dirty="0" smtClean="0"/>
              <a:t>Not vision</a:t>
            </a:r>
            <a:r>
              <a:rPr lang="en-US" u="sng" dirty="0" smtClean="0"/>
              <a:t>s</a:t>
            </a:r>
            <a:r>
              <a:rPr lang="en-US" dirty="0" smtClean="0"/>
              <a:t> </a:t>
            </a:r>
            <a:r>
              <a:rPr lang="en-US" dirty="0" smtClean="0">
                <a:sym typeface="Wingdings" panose="05000000000000000000" pitchFamily="2" charset="2"/>
              </a:rPr>
              <a:t> division.</a:t>
            </a:r>
          </a:p>
          <a:p>
            <a:pPr marL="230188" indent="-230188" algn="l">
              <a:buFont typeface="Arial" panose="020B0604020202020204" pitchFamily="34" charset="0"/>
              <a:buChar char="•"/>
            </a:pPr>
            <a:r>
              <a:rPr lang="en-US" dirty="0" smtClean="0">
                <a:sym typeface="Wingdings" panose="05000000000000000000" pitchFamily="2" charset="2"/>
              </a:rPr>
              <a:t>Why are we here?</a:t>
            </a:r>
          </a:p>
          <a:p>
            <a:pPr marL="230188" indent="-230188" algn="l">
              <a:buFont typeface="Arial" panose="020B0604020202020204" pitchFamily="34" charset="0"/>
              <a:buChar char="•"/>
            </a:pPr>
            <a:r>
              <a:rPr lang="en-US" dirty="0" smtClean="0">
                <a:sym typeface="Wingdings" panose="05000000000000000000" pitchFamily="2" charset="2"/>
              </a:rPr>
              <a:t>Where are we going, or trying to go?</a:t>
            </a:r>
            <a:endParaRPr lang="en-US" dirty="0"/>
          </a:p>
        </p:txBody>
      </p:sp>
    </p:spTree>
    <p:extLst>
      <p:ext uri="{BB962C8B-B14F-4D97-AF65-F5344CB8AC3E}">
        <p14:creationId xmlns:p14="http://schemas.microsoft.com/office/powerpoint/2010/main" val="2624972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Important to take inventory.  End of every year businesses used to close for several days for any sales.</a:t>
            </a:r>
            <a:endParaRPr lang="en-US" dirty="0"/>
          </a:p>
        </p:txBody>
      </p:sp>
    </p:spTree>
    <p:extLst>
      <p:ext uri="{BB962C8B-B14F-4D97-AF65-F5344CB8AC3E}">
        <p14:creationId xmlns:p14="http://schemas.microsoft.com/office/powerpoint/2010/main" val="2506191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373" y="0"/>
            <a:ext cx="3998129" cy="5143500"/>
          </a:xfrm>
          <a:prstGeom prst="rect">
            <a:avLst/>
          </a:prstGeom>
        </p:spPr>
      </p:pic>
    </p:spTree>
    <p:extLst>
      <p:ext uri="{BB962C8B-B14F-4D97-AF65-F5344CB8AC3E}">
        <p14:creationId xmlns:p14="http://schemas.microsoft.com/office/powerpoint/2010/main" val="24234944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592" y="0"/>
            <a:ext cx="3961691" cy="5143500"/>
          </a:xfrm>
          <a:prstGeom prst="rect">
            <a:avLst/>
          </a:prstGeom>
        </p:spPr>
      </p:pic>
    </p:spTree>
    <p:extLst>
      <p:ext uri="{BB962C8B-B14F-4D97-AF65-F5344CB8AC3E}">
        <p14:creationId xmlns:p14="http://schemas.microsoft.com/office/powerpoint/2010/main" val="16372292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56051" y="27992"/>
            <a:ext cx="8266774" cy="5143500"/>
          </a:xfrm>
        </p:spPr>
        <p:txBody>
          <a:bodyPr>
            <a:normAutofit/>
          </a:bodyPr>
          <a:lstStyle/>
          <a:p>
            <a:pPr algn="l"/>
            <a:r>
              <a:rPr lang="en-US" dirty="0" smtClean="0"/>
              <a:t> </a:t>
            </a:r>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403" b="19439"/>
          <a:stretch/>
        </p:blipFill>
        <p:spPr bwMode="auto">
          <a:xfrm>
            <a:off x="438944" y="21385"/>
            <a:ext cx="7803444" cy="5017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5267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0637" y="2485"/>
            <a:ext cx="3657600" cy="5138530"/>
          </a:xfrm>
          <a:prstGeom prst="rect">
            <a:avLst/>
          </a:prstGeom>
        </p:spPr>
      </p:pic>
    </p:spTree>
    <p:extLst>
      <p:ext uri="{BB962C8B-B14F-4D97-AF65-F5344CB8AC3E}">
        <p14:creationId xmlns:p14="http://schemas.microsoft.com/office/powerpoint/2010/main" val="480474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for several days count every tweezer, file, buffing wheel, machine, chemical…etc. </a:t>
            </a:r>
          </a:p>
          <a:p>
            <a:pPr algn="l"/>
            <a:endParaRPr lang="en-US" dirty="0"/>
          </a:p>
          <a:p>
            <a:pPr algn="l"/>
            <a:r>
              <a:rPr lang="en-US" dirty="0" smtClean="0"/>
              <a:t>Or </a:t>
            </a:r>
            <a:r>
              <a:rPr lang="en-US" dirty="0" err="1" smtClean="0"/>
              <a:t>HaOlamnik</a:t>
            </a:r>
            <a:r>
              <a:rPr lang="en-US" dirty="0" smtClean="0"/>
              <a:t> inventory…</a:t>
            </a:r>
          </a:p>
          <a:p>
            <a:pPr algn="l"/>
            <a:endParaRPr lang="en-US" dirty="0"/>
          </a:p>
        </p:txBody>
      </p:sp>
    </p:spTree>
    <p:extLst>
      <p:ext uri="{BB962C8B-B14F-4D97-AF65-F5344CB8AC3E}">
        <p14:creationId xmlns:p14="http://schemas.microsoft.com/office/powerpoint/2010/main" val="3142717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Where are our faces set?</a:t>
            </a:r>
          </a:p>
          <a:p>
            <a:pPr algn="l"/>
            <a:r>
              <a:rPr lang="en-US" dirty="0"/>
              <a:t>“</a:t>
            </a:r>
            <a:r>
              <a:rPr lang="en-US" dirty="0">
                <a:solidFill>
                  <a:srgbClr val="FFFF99"/>
                </a:solidFill>
              </a:rPr>
              <a:t>faith that </a:t>
            </a:r>
            <a:r>
              <a:rPr lang="en-US" dirty="0" smtClean="0">
                <a:solidFill>
                  <a:srgbClr val="FFFF99"/>
                </a:solidFill>
              </a:rPr>
              <a:t>will </a:t>
            </a:r>
            <a:r>
              <a:rPr lang="en-US" dirty="0">
                <a:solidFill>
                  <a:srgbClr val="FFFF99"/>
                </a:solidFill>
              </a:rPr>
              <a:t>prevail in the end,</a:t>
            </a:r>
            <a:r>
              <a:rPr lang="en-US" dirty="0"/>
              <a:t>” despite the “</a:t>
            </a:r>
            <a:r>
              <a:rPr lang="en-US" dirty="0">
                <a:solidFill>
                  <a:srgbClr val="FFFF99"/>
                </a:solidFill>
              </a:rPr>
              <a:t>most brutal facts</a:t>
            </a:r>
            <a:r>
              <a:rPr lang="en-US" dirty="0"/>
              <a:t>”?</a:t>
            </a:r>
            <a:endParaRPr lang="en-US" dirty="0" smtClean="0"/>
          </a:p>
          <a:p>
            <a:pPr marL="230188" indent="-230188" algn="l">
              <a:buFont typeface="Arial" panose="020B0604020202020204" pitchFamily="34" charset="0"/>
              <a:buChar char="•"/>
            </a:pPr>
            <a:r>
              <a:rPr lang="en-US" dirty="0" smtClean="0"/>
              <a:t>What is our </a:t>
            </a:r>
            <a:r>
              <a:rPr lang="en-US" dirty="0" err="1" smtClean="0"/>
              <a:t>congre</a:t>
            </a:r>
            <a:r>
              <a:rPr lang="el-GR" dirty="0" smtClean="0"/>
              <a:t>ga</a:t>
            </a:r>
            <a:r>
              <a:rPr lang="en-US" dirty="0" err="1" smtClean="0"/>
              <a:t>tional</a:t>
            </a:r>
            <a:r>
              <a:rPr lang="en-US" dirty="0" smtClean="0"/>
              <a:t> </a:t>
            </a:r>
            <a:r>
              <a:rPr lang="en-US" dirty="0" smtClean="0">
                <a:solidFill>
                  <a:srgbClr val="FFFF99"/>
                </a:solidFill>
              </a:rPr>
              <a:t>vision</a:t>
            </a:r>
            <a:r>
              <a:rPr lang="en-US" dirty="0" smtClean="0"/>
              <a:t>?  </a:t>
            </a:r>
          </a:p>
          <a:p>
            <a:pPr marL="230188" indent="-230188" algn="l">
              <a:buFont typeface="Arial" panose="020B0604020202020204" pitchFamily="34" charset="0"/>
              <a:buChar char="•"/>
            </a:pPr>
            <a:r>
              <a:rPr lang="en-US" dirty="0" smtClean="0"/>
              <a:t>Not vision</a:t>
            </a:r>
            <a:r>
              <a:rPr lang="en-US" u="sng" dirty="0" smtClean="0"/>
              <a:t>s</a:t>
            </a:r>
            <a:r>
              <a:rPr lang="en-US" dirty="0" smtClean="0"/>
              <a:t> </a:t>
            </a:r>
            <a:r>
              <a:rPr lang="en-US" dirty="0" smtClean="0">
                <a:sym typeface="Wingdings" panose="05000000000000000000" pitchFamily="2" charset="2"/>
              </a:rPr>
              <a:t> division.</a:t>
            </a:r>
          </a:p>
          <a:p>
            <a:pPr marL="230188" indent="-230188" algn="l">
              <a:buFont typeface="Arial" panose="020B0604020202020204" pitchFamily="34" charset="0"/>
              <a:buChar char="•"/>
            </a:pPr>
            <a:r>
              <a:rPr lang="en-US" dirty="0" smtClean="0">
                <a:sym typeface="Wingdings" panose="05000000000000000000" pitchFamily="2" charset="2"/>
              </a:rPr>
              <a:t>Why are we here?</a:t>
            </a:r>
          </a:p>
          <a:p>
            <a:pPr marL="230188" indent="-230188" algn="l">
              <a:buFont typeface="Arial" panose="020B0604020202020204" pitchFamily="34" charset="0"/>
              <a:buChar char="•"/>
            </a:pPr>
            <a:r>
              <a:rPr lang="en-US" dirty="0" smtClean="0">
                <a:sym typeface="Wingdings" panose="05000000000000000000" pitchFamily="2" charset="2"/>
              </a:rPr>
              <a:t>Where are we going, or trying to go?</a:t>
            </a:r>
            <a:endParaRPr lang="en-US" dirty="0"/>
          </a:p>
        </p:txBody>
      </p:sp>
    </p:spTree>
    <p:extLst>
      <p:ext uri="{BB962C8B-B14F-4D97-AF65-F5344CB8AC3E}">
        <p14:creationId xmlns:p14="http://schemas.microsoft.com/office/powerpoint/2010/main" val="14180016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a:t>Working to bring Jewish people, and those grafted in, to their covenantal identity in Messiah. Implies: </a:t>
            </a:r>
          </a:p>
          <a:p>
            <a:pPr marL="400050" indent="-400050" algn="l">
              <a:buFont typeface="+mj-lt"/>
              <a:buAutoNum type="arabicPeriod"/>
            </a:pPr>
            <a:r>
              <a:rPr lang="en-US" dirty="0" smtClean="0">
                <a:solidFill>
                  <a:srgbClr val="FFFF99"/>
                </a:solidFill>
              </a:rPr>
              <a:t>Salvation</a:t>
            </a:r>
            <a:r>
              <a:rPr lang="en-US" dirty="0" smtClean="0"/>
              <a:t> </a:t>
            </a:r>
            <a:r>
              <a:rPr lang="en-US" dirty="0"/>
              <a:t>through the Atonement of the Messiah. Personal faith in the atoning death and resurrection of Yeshua. It’s all about the </a:t>
            </a:r>
            <a:r>
              <a:rPr lang="en-US" dirty="0" smtClean="0"/>
              <a:t>King</a:t>
            </a:r>
            <a:r>
              <a:rPr lang="el-GR" dirty="0" smtClean="0"/>
              <a:t>.</a:t>
            </a:r>
            <a:r>
              <a:rPr lang="en-US" dirty="0"/>
              <a:t> </a:t>
            </a:r>
            <a:endParaRPr lang="en-US" dirty="0"/>
          </a:p>
        </p:txBody>
      </p:sp>
    </p:spTree>
    <p:extLst>
      <p:ext uri="{BB962C8B-B14F-4D97-AF65-F5344CB8AC3E}">
        <p14:creationId xmlns:p14="http://schemas.microsoft.com/office/powerpoint/2010/main" val="35197294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baseline="30000" dirty="0" err="1"/>
              <a:t>Mes</a:t>
            </a:r>
            <a:r>
              <a:rPr lang="en-US" baseline="30000" dirty="0"/>
              <a:t> Jews/</a:t>
            </a:r>
            <a:r>
              <a:rPr lang="en-US" baseline="30000" dirty="0" err="1"/>
              <a:t>Heb</a:t>
            </a:r>
            <a:r>
              <a:rPr lang="en-US" baseline="30000" dirty="0"/>
              <a:t> </a:t>
            </a:r>
            <a:r>
              <a:rPr lang="en-US" baseline="30000" dirty="0" smtClean="0"/>
              <a:t>6.19-20 </a:t>
            </a:r>
            <a:r>
              <a:rPr lang="en-US" dirty="0"/>
              <a:t>We have this hope as an anchor of the soul, both firm and steady—a hope that enters the inner place behind the curtain</a:t>
            </a:r>
            <a:r>
              <a:rPr lang="en-US" dirty="0" smtClean="0"/>
              <a:t>. </a:t>
            </a:r>
            <a:r>
              <a:rPr lang="en-US" i="1" dirty="0" smtClean="0"/>
              <a:t>Yeshua</a:t>
            </a:r>
            <a:r>
              <a:rPr lang="en-US" dirty="0"/>
              <a:t> has entered there as a forerunner on our behalf, having become </a:t>
            </a:r>
            <a:r>
              <a:rPr lang="en-US" i="1" dirty="0"/>
              <a:t>Kohen </a:t>
            </a:r>
            <a:r>
              <a:rPr lang="en-US" i="1" dirty="0" err="1" smtClean="0"/>
              <a:t>Gadol</a:t>
            </a:r>
            <a:r>
              <a:rPr lang="en-US" dirty="0" smtClean="0"/>
              <a:t> “</a:t>
            </a:r>
            <a:r>
              <a:rPr lang="en-US" dirty="0"/>
              <a:t>forever, according to the order of Melchizedek</a:t>
            </a:r>
            <a:r>
              <a:rPr lang="en-US" dirty="0" smtClean="0"/>
              <a:t>.”</a:t>
            </a:r>
            <a:endParaRPr lang="en-US" dirty="0"/>
          </a:p>
        </p:txBody>
      </p:sp>
    </p:spTree>
    <p:extLst>
      <p:ext uri="{BB962C8B-B14F-4D97-AF65-F5344CB8AC3E}">
        <p14:creationId xmlns:p14="http://schemas.microsoft.com/office/powerpoint/2010/main" val="2492380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Mes</a:t>
            </a:r>
            <a:r>
              <a:rPr lang="en-US" baseline="30000" dirty="0" smtClean="0"/>
              <a:t> Jews/</a:t>
            </a:r>
            <a:r>
              <a:rPr lang="en-US" baseline="30000" dirty="0" err="1" smtClean="0"/>
              <a:t>Heb</a:t>
            </a:r>
            <a:r>
              <a:rPr lang="en-US" baseline="30000" dirty="0" smtClean="0"/>
              <a:t> 7.25</a:t>
            </a:r>
            <a:r>
              <a:rPr lang="en-US" dirty="0" smtClean="0"/>
              <a:t> Therefore </a:t>
            </a:r>
            <a:r>
              <a:rPr lang="en-US" dirty="0"/>
              <a:t>He is also able to save completely those who draw near to God through Him, always living to make intercession for them.</a:t>
            </a:r>
            <a:endParaRPr lang="en-US" dirty="0"/>
          </a:p>
        </p:txBody>
      </p:sp>
    </p:spTree>
    <p:extLst>
      <p:ext uri="{BB962C8B-B14F-4D97-AF65-F5344CB8AC3E}">
        <p14:creationId xmlns:p14="http://schemas.microsoft.com/office/powerpoint/2010/main" val="11347098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marL="514350" indent="-514350" algn="l">
              <a:buFont typeface="+mj-lt"/>
              <a:buAutoNum type="arabicPeriod" startAt="2"/>
            </a:pPr>
            <a:r>
              <a:rPr lang="en-US" dirty="0" smtClean="0"/>
              <a:t>Covenantal identity of Jewish people, not replacement; </a:t>
            </a:r>
          </a:p>
          <a:p>
            <a:pPr marL="514350" indent="-514350" algn="l">
              <a:buFont typeface="+mj-lt"/>
              <a:buAutoNum type="arabicPeriod" startAt="2"/>
            </a:pPr>
            <a:r>
              <a:rPr lang="en-US" dirty="0" smtClean="0"/>
              <a:t>Restoration to Torah lifestyle; </a:t>
            </a:r>
          </a:p>
          <a:p>
            <a:pPr marL="514350" indent="-514350" algn="l">
              <a:buFont typeface="+mj-lt"/>
              <a:buAutoNum type="arabicPeriod" startAt="2"/>
            </a:pPr>
            <a:r>
              <a:rPr lang="en-US" dirty="0" smtClean="0"/>
              <a:t>Restoration/survival of the nation of Israel.</a:t>
            </a:r>
            <a:endParaRPr lang="en-US" dirty="0"/>
          </a:p>
        </p:txBody>
      </p:sp>
    </p:spTree>
    <p:extLst>
      <p:ext uri="{BB962C8B-B14F-4D97-AF65-F5344CB8AC3E}">
        <p14:creationId xmlns:p14="http://schemas.microsoft.com/office/powerpoint/2010/main" val="455210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[Covenantal identity, so Jewish believers don’t assimilate. </a:t>
            </a:r>
            <a:r>
              <a:rPr lang="en-US" baseline="30000" dirty="0" smtClean="0"/>
              <a:t>Ro 11.15</a:t>
            </a:r>
            <a:r>
              <a:rPr lang="en-US" dirty="0" smtClean="0"/>
              <a:t> For if their casting Yeshua aside means reconciliation for the world, what will their accepting him mean? It will be </a:t>
            </a:r>
            <a:r>
              <a:rPr lang="en-US" dirty="0" smtClean="0">
                <a:solidFill>
                  <a:srgbClr val="FFFF99"/>
                </a:solidFill>
              </a:rPr>
              <a:t>life from the dead</a:t>
            </a:r>
            <a:r>
              <a:rPr lang="en-US" dirty="0" smtClean="0"/>
              <a:t>!]</a:t>
            </a:r>
          </a:p>
          <a:p>
            <a:pPr algn="l"/>
            <a:endParaRPr lang="en-US" dirty="0"/>
          </a:p>
        </p:txBody>
      </p:sp>
    </p:spTree>
    <p:extLst>
      <p:ext uri="{BB962C8B-B14F-4D97-AF65-F5344CB8AC3E}">
        <p14:creationId xmlns:p14="http://schemas.microsoft.com/office/powerpoint/2010/main" val="28607595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solidFill>
                  <a:srgbClr val="FFFF99"/>
                </a:solidFill>
              </a:rPr>
              <a:t>Stockdale: </a:t>
            </a:r>
          </a:p>
          <a:p>
            <a:pPr algn="l"/>
            <a:r>
              <a:rPr lang="en-US" dirty="0" smtClean="0">
                <a:solidFill>
                  <a:srgbClr val="FFFF99"/>
                </a:solidFill>
              </a:rPr>
              <a:t>Faith </a:t>
            </a:r>
            <a:r>
              <a:rPr lang="en-US" dirty="0">
                <a:solidFill>
                  <a:srgbClr val="FFFF99"/>
                </a:solidFill>
              </a:rPr>
              <a:t>that you will prevail </a:t>
            </a:r>
            <a:r>
              <a:rPr lang="en-US" dirty="0"/>
              <a:t>in the </a:t>
            </a:r>
            <a:r>
              <a:rPr lang="en-US" dirty="0" smtClean="0"/>
              <a:t>end — which </a:t>
            </a:r>
            <a:r>
              <a:rPr lang="en-US" dirty="0"/>
              <a:t>you can never afford to lose</a:t>
            </a:r>
            <a:endParaRPr lang="en-US" dirty="0"/>
          </a:p>
        </p:txBody>
      </p:sp>
    </p:spTree>
    <p:extLst>
      <p:ext uri="{BB962C8B-B14F-4D97-AF65-F5344CB8AC3E}">
        <p14:creationId xmlns:p14="http://schemas.microsoft.com/office/powerpoint/2010/main" val="5661880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Make Messianic Judaism great again!</a:t>
            </a:r>
          </a:p>
          <a:p>
            <a:pPr marL="284163" indent="-284163" algn="l">
              <a:buFont typeface="Arial" panose="020B0604020202020204" pitchFamily="34" charset="0"/>
              <a:buChar char="•"/>
            </a:pPr>
            <a:r>
              <a:rPr lang="en-US" dirty="0" smtClean="0"/>
              <a:t>Started as a revival movement among 1000’s youth.</a:t>
            </a:r>
          </a:p>
          <a:p>
            <a:pPr marL="284163" indent="-284163" algn="l">
              <a:buFont typeface="Arial" panose="020B0604020202020204" pitchFamily="34" charset="0"/>
              <a:buChar char="•"/>
            </a:pPr>
            <a:r>
              <a:rPr lang="en-US" dirty="0" smtClean="0"/>
              <a:t>Pioneers = </a:t>
            </a:r>
            <a:r>
              <a:rPr lang="en-US" dirty="0" err="1" smtClean="0"/>
              <a:t>halutzim</a:t>
            </a:r>
            <a:r>
              <a:rPr lang="en-US" dirty="0" smtClean="0"/>
              <a:t> </a:t>
            </a:r>
            <a:r>
              <a:rPr lang="he-IL" b="1" dirty="0" smtClean="0">
                <a:latin typeface="David" panose="020E0502060401010101" pitchFamily="34" charset="-79"/>
                <a:cs typeface="David" panose="020E0502060401010101" pitchFamily="34" charset="-79"/>
              </a:rPr>
              <a:t>חלוצים </a:t>
            </a:r>
            <a:r>
              <a:rPr lang="el-GR" dirty="0" smtClean="0">
                <a:cs typeface="David" panose="020E0502060401010101" pitchFamily="34" charset="-79"/>
              </a:rPr>
              <a:t>warriors</a:t>
            </a:r>
            <a:endParaRPr lang="en-US" dirty="0">
              <a:cs typeface="David" panose="020E0502060401010101" pitchFamily="34" charset="-79"/>
            </a:endParaRPr>
          </a:p>
        </p:txBody>
      </p:sp>
    </p:spTree>
    <p:extLst>
      <p:ext uri="{BB962C8B-B14F-4D97-AF65-F5344CB8AC3E}">
        <p14:creationId xmlns:p14="http://schemas.microsoft.com/office/powerpoint/2010/main" val="1821545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97" y="0"/>
            <a:ext cx="8078680" cy="5143500"/>
          </a:xfrm>
          <a:prstGeom prst="rect">
            <a:avLst/>
          </a:prstGeom>
        </p:spPr>
      </p:pic>
    </p:spTree>
    <p:extLst>
      <p:ext uri="{BB962C8B-B14F-4D97-AF65-F5344CB8AC3E}">
        <p14:creationId xmlns:p14="http://schemas.microsoft.com/office/powerpoint/2010/main" val="4017737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 </a:t>
            </a:r>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04" t="14335" r="13479" b="16481"/>
          <a:stretch/>
        </p:blipFill>
        <p:spPr bwMode="auto">
          <a:xfrm>
            <a:off x="655637" y="0"/>
            <a:ext cx="708309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6202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237" y="0"/>
            <a:ext cx="2183130" cy="2248788"/>
          </a:xfrm>
          <a:prstGeom prst="rect">
            <a:avLst/>
          </a:prstGeom>
        </p:spPr>
      </p:pic>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a:t> I have known </a:t>
            </a:r>
            <a:r>
              <a:rPr lang="en-US" dirty="0" smtClean="0"/>
              <a:t>J</a:t>
            </a:r>
            <a:r>
              <a:rPr lang="el-GR" dirty="0" smtClean="0"/>
              <a:t>eff</a:t>
            </a:r>
            <a:r>
              <a:rPr lang="en-US" dirty="0" smtClean="0"/>
              <a:t> </a:t>
            </a:r>
            <a:endParaRPr lang="el-GR" dirty="0" smtClean="0"/>
          </a:p>
          <a:p>
            <a:pPr algn="l"/>
            <a:r>
              <a:rPr lang="en-US" dirty="0" smtClean="0"/>
              <a:t>Bernstein</a:t>
            </a:r>
            <a:r>
              <a:rPr lang="el-GR" dirty="0" smtClean="0"/>
              <a:t> </a:t>
            </a:r>
            <a:r>
              <a:rPr lang="en-US" dirty="0" smtClean="0"/>
              <a:t> </a:t>
            </a:r>
            <a:r>
              <a:rPr lang="en-US" dirty="0"/>
              <a:t>for over 30 </a:t>
            </a:r>
            <a:endParaRPr lang="el-GR" dirty="0" smtClean="0"/>
          </a:p>
          <a:p>
            <a:pPr algn="l"/>
            <a:r>
              <a:rPr lang="en-US" dirty="0" smtClean="0"/>
              <a:t>years</a:t>
            </a:r>
            <a:r>
              <a:rPr lang="en-US" dirty="0"/>
              <a:t>.  I know of </a:t>
            </a:r>
            <a:r>
              <a:rPr lang="en-US" dirty="0" smtClean="0"/>
              <a:t>no </a:t>
            </a:r>
            <a:r>
              <a:rPr lang="en-US" dirty="0"/>
              <a:t>one </a:t>
            </a:r>
            <a:endParaRPr lang="el-GR" dirty="0" smtClean="0"/>
          </a:p>
          <a:p>
            <a:pPr algn="l"/>
            <a:r>
              <a:rPr lang="en-US" dirty="0" smtClean="0"/>
              <a:t>who </a:t>
            </a:r>
            <a:r>
              <a:rPr lang="en-US" dirty="0"/>
              <a:t>shares a deeper </a:t>
            </a:r>
            <a:endParaRPr lang="el-GR" dirty="0" smtClean="0"/>
          </a:p>
          <a:p>
            <a:pPr algn="l"/>
            <a:r>
              <a:rPr lang="en-US" dirty="0" smtClean="0"/>
              <a:t>passion </a:t>
            </a:r>
            <a:r>
              <a:rPr lang="en-US" dirty="0"/>
              <a:t>for our people, </a:t>
            </a:r>
            <a:r>
              <a:rPr lang="en-US" dirty="0" smtClean="0"/>
              <a:t>the </a:t>
            </a:r>
            <a:r>
              <a:rPr lang="en-US" dirty="0"/>
              <a:t>Jewish people to </a:t>
            </a:r>
            <a:r>
              <a:rPr lang="en-US" dirty="0"/>
              <a:t>come</a:t>
            </a:r>
            <a:r>
              <a:rPr lang="en-US" dirty="0"/>
              <a:t> into a saving relationship to </a:t>
            </a:r>
            <a:r>
              <a:rPr lang="en-US" dirty="0" smtClean="0"/>
              <a:t>the Messiah </a:t>
            </a:r>
            <a:r>
              <a:rPr lang="en-US" dirty="0"/>
              <a:t>Yeshua</a:t>
            </a:r>
            <a:r>
              <a:rPr lang="en-US" dirty="0" smtClean="0"/>
              <a:t>. </a:t>
            </a:r>
            <a:endParaRPr lang="en-US" dirty="0"/>
          </a:p>
        </p:txBody>
      </p:sp>
    </p:spTree>
    <p:extLst>
      <p:ext uri="{BB962C8B-B14F-4D97-AF65-F5344CB8AC3E}">
        <p14:creationId xmlns:p14="http://schemas.microsoft.com/office/powerpoint/2010/main" val="30829430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237" y="0"/>
            <a:ext cx="2183130" cy="2248788"/>
          </a:xfrm>
          <a:prstGeom prst="rect">
            <a:avLst/>
          </a:prstGeom>
        </p:spPr>
      </p:pic>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t>
            </a:r>
            <a:r>
              <a:rPr lang="en-US" dirty="0"/>
              <a:t>JB's understanding of </a:t>
            </a:r>
            <a:endParaRPr lang="el-GR" dirty="0" smtClean="0"/>
          </a:p>
          <a:p>
            <a:pPr algn="l"/>
            <a:r>
              <a:rPr lang="en-US" dirty="0" smtClean="0"/>
              <a:t>our </a:t>
            </a:r>
            <a:r>
              <a:rPr lang="en-US" dirty="0"/>
              <a:t>people and how to communicate the </a:t>
            </a:r>
            <a:endParaRPr lang="el-GR" dirty="0" smtClean="0"/>
          </a:p>
          <a:p>
            <a:pPr algn="l"/>
            <a:r>
              <a:rPr lang="el-GR" dirty="0"/>
              <a:t>m</a:t>
            </a:r>
            <a:r>
              <a:rPr lang="el-GR" dirty="0" smtClean="0"/>
              <a:t>essage of Messiah </a:t>
            </a:r>
            <a:r>
              <a:rPr lang="en-US" dirty="0" smtClean="0"/>
              <a:t>with </a:t>
            </a:r>
            <a:r>
              <a:rPr lang="en-US" dirty="0"/>
              <a:t>them  </a:t>
            </a:r>
            <a:r>
              <a:rPr lang="en-US" dirty="0"/>
              <a:t/>
            </a:r>
            <a:br>
              <a:rPr lang="en-US" dirty="0"/>
            </a:br>
            <a:r>
              <a:rPr lang="en-US" dirty="0" smtClean="0"/>
              <a:t>is </a:t>
            </a:r>
            <a:r>
              <a:rPr lang="en-US" dirty="0"/>
              <a:t>brilliant.  He </a:t>
            </a:r>
            <a:r>
              <a:rPr lang="en-US" dirty="0" smtClean="0"/>
              <a:t>is </a:t>
            </a:r>
            <a:r>
              <a:rPr lang="en-US" dirty="0"/>
              <a:t>very perceptive </a:t>
            </a:r>
            <a:r>
              <a:rPr lang="el-GR" dirty="0" smtClean="0"/>
              <a:t>at effective outreach</a:t>
            </a:r>
            <a:r>
              <a:rPr lang="en-US" dirty="0" smtClean="0"/>
              <a:t>.</a:t>
            </a:r>
            <a:r>
              <a:rPr lang="en-US" dirty="0"/>
              <a:t> </a:t>
            </a:r>
            <a:endParaRPr lang="en-US" dirty="0"/>
          </a:p>
        </p:txBody>
      </p:sp>
    </p:spTree>
    <p:extLst>
      <p:ext uri="{BB962C8B-B14F-4D97-AF65-F5344CB8AC3E}">
        <p14:creationId xmlns:p14="http://schemas.microsoft.com/office/powerpoint/2010/main" val="31754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A</a:t>
            </a:r>
            <a:r>
              <a:rPr lang="en-US" dirty="0" smtClean="0"/>
              <a:t>mazing </a:t>
            </a:r>
            <a:r>
              <a:rPr lang="en-US" dirty="0"/>
              <a:t>things </a:t>
            </a:r>
            <a:r>
              <a:rPr lang="el-GR" dirty="0" smtClean="0"/>
              <a:t>are </a:t>
            </a:r>
            <a:r>
              <a:rPr lang="en-US" dirty="0" smtClean="0"/>
              <a:t>happening </a:t>
            </a:r>
            <a:r>
              <a:rPr lang="en-US" dirty="0"/>
              <a:t>through Jeff Bernstein. </a:t>
            </a:r>
            <a:r>
              <a:rPr lang="el-GR" dirty="0" smtClean="0">
                <a:solidFill>
                  <a:srgbClr val="FFFF99"/>
                </a:solidFill>
              </a:rPr>
              <a:t>Up to </a:t>
            </a:r>
            <a:r>
              <a:rPr lang="en-US" dirty="0" smtClean="0">
                <a:solidFill>
                  <a:srgbClr val="FFFF99"/>
                </a:solidFill>
              </a:rPr>
              <a:t>5 </a:t>
            </a:r>
            <a:r>
              <a:rPr lang="en-US" dirty="0">
                <a:solidFill>
                  <a:srgbClr val="FFFF99"/>
                </a:solidFill>
              </a:rPr>
              <a:t>Jewish salvations / day </a:t>
            </a:r>
            <a:r>
              <a:rPr lang="en-US" dirty="0"/>
              <a:t>at Judah </a:t>
            </a:r>
            <a:r>
              <a:rPr lang="en-US" dirty="0" err="1"/>
              <a:t>Hungerman's</a:t>
            </a:r>
            <a:r>
              <a:rPr lang="en-US" dirty="0"/>
              <a:t> </a:t>
            </a:r>
            <a:r>
              <a:rPr lang="en-US" dirty="0" err="1" smtClean="0"/>
              <a:t>cong</a:t>
            </a:r>
            <a:r>
              <a:rPr lang="el-GR" dirty="0" smtClean="0"/>
              <a:t> in Sarasota, FL.</a:t>
            </a:r>
            <a:r>
              <a:rPr lang="en-US" dirty="0" smtClean="0"/>
              <a:t> </a:t>
            </a:r>
            <a:r>
              <a:rPr lang="en-US" dirty="0"/>
              <a:t>But, deficient in discipleship</a:t>
            </a:r>
            <a:r>
              <a:rPr lang="en-US" dirty="0" smtClean="0"/>
              <a:t>.</a:t>
            </a:r>
            <a:r>
              <a:rPr lang="el-GR" dirty="0" smtClean="0"/>
              <a:t> </a:t>
            </a:r>
            <a:r>
              <a:rPr lang="el-GR" dirty="0"/>
              <a:t>Stewart </a:t>
            </a:r>
            <a:r>
              <a:rPr lang="en-US" dirty="0" err="1"/>
              <a:t>Winograd</a:t>
            </a:r>
            <a:r>
              <a:rPr lang="en-US" dirty="0"/>
              <a:t> is working with them.</a:t>
            </a:r>
            <a:r>
              <a:rPr lang="en-US" dirty="0" smtClean="0"/>
              <a:t> </a:t>
            </a:r>
            <a:r>
              <a:rPr lang="el-GR" dirty="0" smtClean="0"/>
              <a:t> </a:t>
            </a:r>
            <a:endParaRPr lang="en-US" dirty="0"/>
          </a:p>
        </p:txBody>
      </p:sp>
    </p:spTree>
    <p:extLst>
      <p:ext uri="{BB962C8B-B14F-4D97-AF65-F5344CB8AC3E}">
        <p14:creationId xmlns:p14="http://schemas.microsoft.com/office/powerpoint/2010/main" val="4093654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l-GR" dirty="0" smtClean="0"/>
              <a:t>Stewart is w</a:t>
            </a:r>
            <a:r>
              <a:rPr lang="en-US" dirty="0" err="1" smtClean="0"/>
              <a:t>illing</a:t>
            </a:r>
            <a:r>
              <a:rPr lang="en-US" dirty="0" smtClean="0"/>
              <a:t> </a:t>
            </a:r>
            <a:r>
              <a:rPr lang="en-US" dirty="0"/>
              <a:t>to work this at Or </a:t>
            </a:r>
            <a:r>
              <a:rPr lang="en-US" dirty="0" err="1"/>
              <a:t>HaOlam</a:t>
            </a:r>
            <a:r>
              <a:rPr lang="en-US" dirty="0" smtClean="0"/>
              <a:t>.</a:t>
            </a:r>
            <a:r>
              <a:rPr lang="el-GR" dirty="0" smtClean="0"/>
              <a:t>  Jonathan</a:t>
            </a:r>
            <a:r>
              <a:rPr lang="en-US" dirty="0" smtClean="0"/>
              <a:t> </a:t>
            </a:r>
            <a:r>
              <a:rPr lang="en-US" dirty="0" err="1"/>
              <a:t>Bernis</a:t>
            </a:r>
            <a:r>
              <a:rPr lang="en-US" dirty="0"/>
              <a:t> also connected </a:t>
            </a:r>
            <a:r>
              <a:rPr lang="en-US" dirty="0" err="1"/>
              <a:t>Hungerman's</a:t>
            </a:r>
            <a:r>
              <a:rPr lang="en-US" dirty="0"/>
              <a:t> to Peter van der </a:t>
            </a:r>
            <a:r>
              <a:rPr lang="en-US" dirty="0" err="1"/>
              <a:t>Steur</a:t>
            </a:r>
            <a:r>
              <a:rPr lang="en-US" dirty="0"/>
              <a:t> to help develop Jewish discipleship materials. </a:t>
            </a:r>
            <a:r>
              <a:rPr lang="el-GR" dirty="0" smtClean="0"/>
              <a:t>I spoke to Jeff extensively by phone.  </a:t>
            </a:r>
            <a:r>
              <a:rPr lang="en-US" dirty="0" smtClean="0"/>
              <a:t>I </a:t>
            </a:r>
            <a:r>
              <a:rPr lang="en-US" dirty="0"/>
              <a:t>think great things are coming our way.</a:t>
            </a:r>
            <a:endParaRPr lang="en-US" dirty="0"/>
          </a:p>
        </p:txBody>
      </p:sp>
    </p:spTree>
    <p:extLst>
      <p:ext uri="{BB962C8B-B14F-4D97-AF65-F5344CB8AC3E}">
        <p14:creationId xmlns:p14="http://schemas.microsoft.com/office/powerpoint/2010/main" val="2755958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Make Messianic Judaism great again!</a:t>
            </a:r>
          </a:p>
          <a:p>
            <a:pPr marL="284163" indent="-284163" algn="l">
              <a:buFont typeface="Arial" panose="020B0604020202020204" pitchFamily="34" charset="0"/>
              <a:buChar char="•"/>
            </a:pPr>
            <a:r>
              <a:rPr lang="en-US" dirty="0" smtClean="0"/>
              <a:t>Started as a revival movement among 1000’s youth.</a:t>
            </a:r>
          </a:p>
          <a:p>
            <a:pPr marL="284163" indent="-284163" algn="l">
              <a:buFont typeface="Arial" panose="020B0604020202020204" pitchFamily="34" charset="0"/>
              <a:buChar char="•"/>
            </a:pPr>
            <a:r>
              <a:rPr lang="en-US" dirty="0" smtClean="0"/>
              <a:t>Pioneers = </a:t>
            </a:r>
            <a:r>
              <a:rPr lang="en-US" dirty="0" err="1" smtClean="0"/>
              <a:t>halutzim</a:t>
            </a:r>
            <a:r>
              <a:rPr lang="en-US" dirty="0" smtClean="0"/>
              <a:t> </a:t>
            </a:r>
            <a:r>
              <a:rPr lang="he-IL" b="1" dirty="0" smtClean="0">
                <a:latin typeface="David" panose="020E0502060401010101" pitchFamily="34" charset="-79"/>
                <a:cs typeface="David" panose="020E0502060401010101" pitchFamily="34" charset="-79"/>
              </a:rPr>
              <a:t>חלוצים </a:t>
            </a:r>
            <a:r>
              <a:rPr lang="el-GR" dirty="0" smtClean="0">
                <a:cs typeface="David" panose="020E0502060401010101" pitchFamily="34" charset="-79"/>
              </a:rPr>
              <a:t>warriors</a:t>
            </a:r>
            <a:endParaRPr lang="en-US" dirty="0">
              <a:cs typeface="David" panose="020E0502060401010101" pitchFamily="34" charset="-79"/>
            </a:endParaRPr>
          </a:p>
        </p:txBody>
      </p:sp>
    </p:spTree>
    <p:extLst>
      <p:ext uri="{BB962C8B-B14F-4D97-AF65-F5344CB8AC3E}">
        <p14:creationId xmlns:p14="http://schemas.microsoft.com/office/powerpoint/2010/main" val="12939912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a:t>Working to bring Jewish people, and those grafted in, to their covenantal identity in Messiah. Implies: </a:t>
            </a:r>
          </a:p>
          <a:p>
            <a:pPr marL="400050" indent="-400050" algn="l">
              <a:buFont typeface="+mj-lt"/>
              <a:buAutoNum type="arabicPeriod"/>
            </a:pPr>
            <a:r>
              <a:rPr lang="en-US" dirty="0" smtClean="0"/>
              <a:t>Salvation </a:t>
            </a:r>
            <a:r>
              <a:rPr lang="en-US" dirty="0"/>
              <a:t>through the Atonement of the Messiah. Personal faith in the atoning death and resurrection of Yeshua. It’s all about the </a:t>
            </a:r>
            <a:r>
              <a:rPr lang="en-US" dirty="0" smtClean="0"/>
              <a:t>King</a:t>
            </a:r>
            <a:r>
              <a:rPr lang="el-GR" dirty="0" smtClean="0"/>
              <a:t>.</a:t>
            </a:r>
            <a:r>
              <a:rPr lang="en-US" dirty="0"/>
              <a:t> </a:t>
            </a:r>
            <a:endParaRPr lang="en-US" dirty="0"/>
          </a:p>
        </p:txBody>
      </p:sp>
    </p:spTree>
    <p:extLst>
      <p:ext uri="{BB962C8B-B14F-4D97-AF65-F5344CB8AC3E}">
        <p14:creationId xmlns:p14="http://schemas.microsoft.com/office/powerpoint/2010/main" val="202672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l-GR" dirty="0" smtClean="0"/>
              <a:t>As Matityahu, the founder of the Macabbes proclaimed, </a:t>
            </a:r>
            <a:r>
              <a:rPr lang="el-GR" dirty="0" smtClean="0"/>
              <a:t>‘He that is for G-d and for the covenant, follow me.’</a:t>
            </a:r>
          </a:p>
          <a:p>
            <a:pPr algn="l"/>
            <a:r>
              <a:rPr lang="el-GR" dirty="0" smtClean="0"/>
              <a:t>Hearts open for renewal, revival, outreach?</a:t>
            </a:r>
          </a:p>
        </p:txBody>
      </p:sp>
    </p:spTree>
    <p:extLst>
      <p:ext uri="{BB962C8B-B14F-4D97-AF65-F5344CB8AC3E}">
        <p14:creationId xmlns:p14="http://schemas.microsoft.com/office/powerpoint/2010/main" val="1804399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37" y="-4572"/>
            <a:ext cx="3610945"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09382" y="209550"/>
            <a:ext cx="4969493" cy="3785652"/>
          </a:xfrm>
          <a:prstGeom prst="rect">
            <a:avLst/>
          </a:prstGeom>
          <a:noFill/>
        </p:spPr>
        <p:txBody>
          <a:bodyPr wrap="square" rtlCol="0">
            <a:spAutoFit/>
          </a:bodyPr>
          <a:lstStyle/>
          <a:p>
            <a:pPr algn="l"/>
            <a:r>
              <a:rPr lang="en-US" dirty="0"/>
              <a:t>Rear Admiral </a:t>
            </a:r>
            <a:endParaRPr lang="en-US" dirty="0" smtClean="0"/>
          </a:p>
          <a:p>
            <a:pPr algn="l"/>
            <a:r>
              <a:rPr lang="en-US" dirty="0" smtClean="0"/>
              <a:t>James </a:t>
            </a:r>
            <a:r>
              <a:rPr lang="en-US" dirty="0"/>
              <a:t>Stockdale </a:t>
            </a:r>
            <a:r>
              <a:rPr lang="en-US" dirty="0" smtClean="0"/>
              <a:t>in</a:t>
            </a:r>
          </a:p>
          <a:p>
            <a:pPr algn="l"/>
            <a:r>
              <a:rPr lang="en-US" dirty="0" smtClean="0"/>
              <a:t>full dress </a:t>
            </a:r>
            <a:r>
              <a:rPr lang="en-US" dirty="0"/>
              <a:t>white </a:t>
            </a:r>
            <a:endParaRPr lang="en-US" dirty="0" smtClean="0"/>
          </a:p>
          <a:p>
            <a:pPr algn="l"/>
            <a:r>
              <a:rPr lang="el-GR" dirty="0"/>
              <a:t>u</a:t>
            </a:r>
            <a:r>
              <a:rPr lang="en-US" dirty="0" err="1" smtClean="0"/>
              <a:t>niform</a:t>
            </a:r>
            <a:endParaRPr lang="en-US" dirty="0" smtClean="0"/>
          </a:p>
          <a:p>
            <a:pPr algn="l"/>
            <a:r>
              <a:rPr lang="en-US" dirty="0" smtClean="0"/>
              <a:t>Dec. </a:t>
            </a:r>
            <a:r>
              <a:rPr lang="en-US" dirty="0"/>
              <a:t>23, </a:t>
            </a:r>
            <a:r>
              <a:rPr lang="en-US" dirty="0" smtClean="0"/>
              <a:t>1923</a:t>
            </a:r>
            <a:r>
              <a:rPr lang="en-US" dirty="0"/>
              <a:t> – July 5, 2005</a:t>
            </a:r>
            <a:endParaRPr lang="en-US" dirty="0"/>
          </a:p>
        </p:txBody>
      </p:sp>
    </p:spTree>
    <p:extLst>
      <p:ext uri="{BB962C8B-B14F-4D97-AF65-F5344CB8AC3E}">
        <p14:creationId xmlns:p14="http://schemas.microsoft.com/office/powerpoint/2010/main" val="1981101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446837" cy="515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4305724"/>
            <a:ext cx="5636671" cy="707886"/>
          </a:xfrm>
          <a:prstGeom prst="rect">
            <a:avLst/>
          </a:prstGeom>
          <a:noFill/>
        </p:spPr>
        <p:txBody>
          <a:bodyPr wrap="none" rtlCol="0">
            <a:spAutoFit/>
          </a:bodyPr>
          <a:lstStyle/>
          <a:p>
            <a:pPr algn="l"/>
            <a:r>
              <a:rPr lang="en-US" dirty="0"/>
              <a:t>Douglas A-4 Skyhawk </a:t>
            </a:r>
            <a:endParaRPr lang="en-US" dirty="0"/>
          </a:p>
        </p:txBody>
      </p:sp>
    </p:spTree>
    <p:extLst>
      <p:ext uri="{BB962C8B-B14F-4D97-AF65-F5344CB8AC3E}">
        <p14:creationId xmlns:p14="http://schemas.microsoft.com/office/powerpoint/2010/main" val="3957894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763" y="0"/>
            <a:ext cx="8065679" cy="5157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2238" y="209550"/>
            <a:ext cx="7543800" cy="1323439"/>
          </a:xfrm>
          <a:prstGeom prst="rect">
            <a:avLst/>
          </a:prstGeom>
          <a:noFill/>
        </p:spPr>
        <p:txBody>
          <a:bodyPr wrap="square" rtlCol="0">
            <a:spAutoFit/>
          </a:bodyPr>
          <a:lstStyle/>
          <a:p>
            <a:pPr algn="l"/>
            <a:r>
              <a:rPr lang="en-US" dirty="0">
                <a:effectLst>
                  <a:outerShdw blurRad="38100" dist="38100" dir="2700000" algn="tl">
                    <a:srgbClr val="000000">
                      <a:alpha val="43137"/>
                    </a:srgbClr>
                  </a:outerShdw>
                </a:effectLst>
              </a:rPr>
              <a:t>A U.S. Navy </a:t>
            </a:r>
            <a:r>
              <a:rPr lang="en-US" dirty="0" smtClean="0">
                <a:effectLst>
                  <a:outerShdw blurRad="38100" dist="38100" dir="2700000" algn="tl">
                    <a:srgbClr val="000000">
                      <a:alpha val="43137"/>
                    </a:srgbClr>
                  </a:outerShdw>
                </a:effectLst>
              </a:rPr>
              <a:t>A-4 </a:t>
            </a:r>
            <a:r>
              <a:rPr lang="en-US" dirty="0">
                <a:effectLst>
                  <a:outerShdw blurRad="38100" dist="38100" dir="2700000" algn="tl">
                    <a:srgbClr val="000000">
                      <a:alpha val="43137"/>
                    </a:srgbClr>
                  </a:outerShdw>
                </a:effectLst>
              </a:rPr>
              <a:t>Skyhawk </a:t>
            </a:r>
            <a:endParaRPr lang="en-US" dirty="0">
              <a:effectLst>
                <a:outerShdw blurRad="38100" dist="38100" dir="2700000" algn="tl">
                  <a:srgbClr val="000000">
                    <a:alpha val="43137"/>
                  </a:srgbClr>
                </a:outerShdw>
              </a:effectLst>
            </a:endParaRPr>
          </a:p>
          <a:p>
            <a:pPr algn="l"/>
            <a:r>
              <a:rPr lang="en-US" dirty="0" smtClean="0">
                <a:effectLst>
                  <a:outerShdw blurRad="38100" dist="38100" dir="2700000" algn="tl">
                    <a:srgbClr val="000000">
                      <a:alpha val="43137"/>
                    </a:srgbClr>
                  </a:outerShdw>
                </a:effectLst>
              </a:rPr>
              <a:t>on </a:t>
            </a:r>
            <a:r>
              <a:rPr lang="en-US" dirty="0">
                <a:effectLst>
                  <a:outerShdw blurRad="38100" dist="38100" dir="2700000" algn="tl">
                    <a:srgbClr val="000000">
                      <a:alpha val="43137"/>
                    </a:srgbClr>
                  </a:outerShdw>
                </a:effectLst>
              </a:rPr>
              <a:t>the deck of USS </a:t>
            </a:r>
            <a:r>
              <a:rPr lang="en-US" i="1" dirty="0">
                <a:effectLst>
                  <a:outerShdw blurRad="38100" dist="38100" dir="2700000" algn="tl">
                    <a:srgbClr val="000000">
                      <a:alpha val="43137"/>
                    </a:srgbClr>
                  </a:outerShdw>
                </a:effectLst>
              </a:rPr>
              <a:t>Lexington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1375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5" y="9102"/>
            <a:ext cx="3358752" cy="5134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74456" y="9102"/>
            <a:ext cx="4180267" cy="4401205"/>
          </a:xfrm>
          <a:prstGeom prst="rect">
            <a:avLst/>
          </a:prstGeom>
          <a:noFill/>
        </p:spPr>
        <p:txBody>
          <a:bodyPr wrap="square" rtlCol="0">
            <a:spAutoFit/>
          </a:bodyPr>
          <a:lstStyle/>
          <a:p>
            <a:pPr algn="l"/>
            <a:r>
              <a:rPr lang="en-US" dirty="0"/>
              <a:t>Stockdale exiting his A-4 </a:t>
            </a:r>
            <a:endParaRPr lang="en-US" dirty="0" smtClean="0"/>
          </a:p>
          <a:p>
            <a:pPr algn="l"/>
            <a:r>
              <a:rPr lang="en-US" dirty="0" smtClean="0"/>
              <a:t>fighter-bomber </a:t>
            </a:r>
            <a:r>
              <a:rPr lang="en-US" dirty="0"/>
              <a:t>weeks before </a:t>
            </a:r>
            <a:endParaRPr lang="en-US" dirty="0" smtClean="0"/>
          </a:p>
          <a:p>
            <a:pPr algn="l"/>
            <a:r>
              <a:rPr lang="en-US" dirty="0" smtClean="0"/>
              <a:t>becoming </a:t>
            </a:r>
            <a:r>
              <a:rPr lang="en-US" dirty="0"/>
              <a:t>a </a:t>
            </a:r>
            <a:r>
              <a:rPr lang="en-US" dirty="0" smtClean="0"/>
              <a:t>POW on</a:t>
            </a:r>
            <a:r>
              <a:rPr lang="en-US" dirty="0"/>
              <a:t> </a:t>
            </a:r>
            <a:r>
              <a:rPr lang="en-US" dirty="0" smtClean="0"/>
              <a:t>Sept. 9, </a:t>
            </a:r>
            <a:r>
              <a:rPr lang="en-US" dirty="0"/>
              <a:t>1965</a:t>
            </a:r>
            <a:endParaRPr lang="en-US" dirty="0"/>
          </a:p>
        </p:txBody>
      </p:sp>
    </p:spTree>
    <p:extLst>
      <p:ext uri="{BB962C8B-B14F-4D97-AF65-F5344CB8AC3E}">
        <p14:creationId xmlns:p14="http://schemas.microsoft.com/office/powerpoint/2010/main" val="470303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a:t>Stockdale was held as a prisoner of war in the </a:t>
            </a:r>
            <a:r>
              <a:rPr lang="en-US" dirty="0" err="1"/>
              <a:t>Hoa</a:t>
            </a:r>
            <a:r>
              <a:rPr lang="en-US" dirty="0"/>
              <a:t> Lo prison (the infamous "Hanoi Hilton") for the next seven and a half years. As the senior Naval officer, he was one of the primary organizers of prisoner resistance. Tortured routinely and denied medical </a:t>
            </a:r>
            <a:r>
              <a:rPr lang="en-US" dirty="0" smtClean="0"/>
              <a:t>attention</a:t>
            </a:r>
            <a:r>
              <a:rPr lang="el-GR" dirty="0" smtClean="0"/>
              <a:t>.</a:t>
            </a:r>
            <a:endParaRPr lang="en-US" dirty="0"/>
          </a:p>
        </p:txBody>
      </p:sp>
    </p:spTree>
    <p:extLst>
      <p:ext uri="{BB962C8B-B14F-4D97-AF65-F5344CB8AC3E}">
        <p14:creationId xmlns:p14="http://schemas.microsoft.com/office/powerpoint/2010/main" val="963130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31048</TotalTime>
  <Words>2159</Words>
  <Application>Microsoft Office PowerPoint</Application>
  <PresentationFormat>Custom</PresentationFormat>
  <Paragraphs>298</Paragraphs>
  <Slides>47</Slides>
  <Notes>47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806</cp:revision>
  <dcterms:created xsi:type="dcterms:W3CDTF">2006-04-21T19:34:43Z</dcterms:created>
  <dcterms:modified xsi:type="dcterms:W3CDTF">2017-01-07T14:57:58Z</dcterms:modified>
</cp:coreProperties>
</file>