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698" r:id="rId3"/>
    <p:sldMasterId id="2147483700" r:id="rId4"/>
    <p:sldMasterId id="2147483702" r:id="rId5"/>
    <p:sldMasterId id="2147483704" r:id="rId6"/>
  </p:sldMasterIdLst>
  <p:notesMasterIdLst>
    <p:notesMasterId r:id="rId85"/>
  </p:notesMasterIdLst>
  <p:handoutMasterIdLst>
    <p:handoutMasterId r:id="rId86"/>
  </p:handoutMasterIdLst>
  <p:sldIdLst>
    <p:sldId id="1476" r:id="rId7"/>
    <p:sldId id="1524" r:id="rId8"/>
    <p:sldId id="1525" r:id="rId9"/>
    <p:sldId id="1731" r:id="rId10"/>
    <p:sldId id="1732" r:id="rId11"/>
    <p:sldId id="1733" r:id="rId12"/>
    <p:sldId id="1643" r:id="rId13"/>
    <p:sldId id="1672" r:id="rId14"/>
    <p:sldId id="1673" r:id="rId15"/>
    <p:sldId id="1674" r:id="rId16"/>
    <p:sldId id="1675" r:id="rId17"/>
    <p:sldId id="1676" r:id="rId18"/>
    <p:sldId id="1644" r:id="rId19"/>
    <p:sldId id="1678" r:id="rId20"/>
    <p:sldId id="1685" r:id="rId21"/>
    <p:sldId id="1684" r:id="rId22"/>
    <p:sldId id="1679" r:id="rId23"/>
    <p:sldId id="1680" r:id="rId24"/>
    <p:sldId id="1738" r:id="rId25"/>
    <p:sldId id="1682" r:id="rId26"/>
    <p:sldId id="1683" r:id="rId27"/>
    <p:sldId id="1686" r:id="rId28"/>
    <p:sldId id="1677" r:id="rId29"/>
    <p:sldId id="1645" r:id="rId30"/>
    <p:sldId id="1646" r:id="rId31"/>
    <p:sldId id="1647" r:id="rId32"/>
    <p:sldId id="1734" r:id="rId33"/>
    <p:sldId id="1687" r:id="rId34"/>
    <p:sldId id="1692" r:id="rId35"/>
    <p:sldId id="1693" r:id="rId36"/>
    <p:sldId id="1697" r:id="rId37"/>
    <p:sldId id="1696" r:id="rId38"/>
    <p:sldId id="1695" r:id="rId39"/>
    <p:sldId id="1694" r:id="rId40"/>
    <p:sldId id="1700" r:id="rId41"/>
    <p:sldId id="1669" r:id="rId42"/>
    <p:sldId id="1702" r:id="rId43"/>
    <p:sldId id="1641" r:id="rId44"/>
    <p:sldId id="1610" r:id="rId45"/>
    <p:sldId id="1670" r:id="rId46"/>
    <p:sldId id="1619" r:id="rId47"/>
    <p:sldId id="1704" r:id="rId48"/>
    <p:sldId id="1703" r:id="rId49"/>
    <p:sldId id="1705" r:id="rId50"/>
    <p:sldId id="1706" r:id="rId51"/>
    <p:sldId id="1708" r:id="rId52"/>
    <p:sldId id="1709" r:id="rId53"/>
    <p:sldId id="1707" r:id="rId54"/>
    <p:sldId id="1639" r:id="rId55"/>
    <p:sldId id="1710" r:id="rId56"/>
    <p:sldId id="1736" r:id="rId57"/>
    <p:sldId id="1711" r:id="rId58"/>
    <p:sldId id="1713" r:id="rId59"/>
    <p:sldId id="1715" r:id="rId60"/>
    <p:sldId id="1716" r:id="rId61"/>
    <p:sldId id="1717" r:id="rId62"/>
    <p:sldId id="1640" r:id="rId63"/>
    <p:sldId id="1649" r:id="rId64"/>
    <p:sldId id="1648" r:id="rId65"/>
    <p:sldId id="1650" r:id="rId66"/>
    <p:sldId id="1668" r:id="rId67"/>
    <p:sldId id="1651" r:id="rId68"/>
    <p:sldId id="1724" r:id="rId69"/>
    <p:sldId id="1725" r:id="rId70"/>
    <p:sldId id="1726" r:id="rId71"/>
    <p:sldId id="1727" r:id="rId72"/>
    <p:sldId id="1652" r:id="rId73"/>
    <p:sldId id="1728" r:id="rId74"/>
    <p:sldId id="1719" r:id="rId75"/>
    <p:sldId id="1729" r:id="rId76"/>
    <p:sldId id="1737" r:id="rId77"/>
    <p:sldId id="1720" r:id="rId78"/>
    <p:sldId id="1721" r:id="rId79"/>
    <p:sldId id="1722" r:id="rId80"/>
    <p:sldId id="1723" r:id="rId81"/>
    <p:sldId id="1739" r:id="rId82"/>
    <p:sldId id="1667" r:id="rId83"/>
    <p:sldId id="1740" r:id="rId84"/>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430880"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86188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292728"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723727"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2154430" algn="l" defTabSz="861881" rtl="0" eaLnBrk="1" latinLnBrk="0" hangingPunct="1">
      <a:defRPr sz="4000" kern="1200">
        <a:solidFill>
          <a:schemeClr val="bg1"/>
        </a:solidFill>
        <a:latin typeface="Arial Rounded MT Bold" pitchFamily="34" charset="0"/>
        <a:ea typeface="+mn-ea"/>
        <a:cs typeface="Arial" charset="0"/>
      </a:defRPr>
    </a:lvl6pPr>
    <a:lvl7pPr marL="2585325" algn="l" defTabSz="861881" rtl="0" eaLnBrk="1" latinLnBrk="0" hangingPunct="1">
      <a:defRPr sz="4000" kern="1200">
        <a:solidFill>
          <a:schemeClr val="bg1"/>
        </a:solidFill>
        <a:latin typeface="Arial Rounded MT Bold" pitchFamily="34" charset="0"/>
        <a:ea typeface="+mn-ea"/>
        <a:cs typeface="Arial" charset="0"/>
      </a:defRPr>
    </a:lvl7pPr>
    <a:lvl8pPr marL="3016249" algn="l" defTabSz="861881" rtl="0" eaLnBrk="1" latinLnBrk="0" hangingPunct="1">
      <a:defRPr sz="4000" kern="1200">
        <a:solidFill>
          <a:schemeClr val="bg1"/>
        </a:solidFill>
        <a:latin typeface="Arial Rounded MT Bold" pitchFamily="34" charset="0"/>
        <a:ea typeface="+mn-ea"/>
        <a:cs typeface="Arial" charset="0"/>
      </a:defRPr>
    </a:lvl8pPr>
    <a:lvl9pPr marL="3447185" algn="l" defTabSz="861881" rtl="0" eaLnBrk="1" latinLnBrk="0" hangingPunct="1">
      <a:defRPr sz="4000" kern="1200">
        <a:solidFill>
          <a:schemeClr val="bg1"/>
        </a:solidFill>
        <a:latin typeface="Arial Rounded MT Bold"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85244" autoAdjust="0"/>
  </p:normalViewPr>
  <p:slideViewPr>
    <p:cSldViewPr>
      <p:cViewPr varScale="1">
        <p:scale>
          <a:sx n="85" d="100"/>
          <a:sy n="85" d="100"/>
        </p:scale>
        <p:origin x="-86" y="-221"/>
      </p:cViewPr>
      <p:guideLst>
        <p:guide orient="horz" pos="1620"/>
        <p:guide pos="27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613"/>
    </p:cViewPr>
  </p:sorterViewPr>
  <p:notesViewPr>
    <p:cSldViewPr>
      <p:cViewPr varScale="1">
        <p:scale>
          <a:sx n="63" d="100"/>
          <a:sy n="63" d="100"/>
        </p:scale>
        <p:origin x="-1579"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tableStyles" Target="tableStyles.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Mtt. 16.13-18 Deity Revealed</a:t>
            </a:r>
            <a:endParaRPr lang="en-US" altLang="en-US"/>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Feb. 4, 2017</a:t>
            </a:r>
            <a:endParaRPr lang="en-US" altLang="en-US"/>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Mtt. 16.13-18 Deity Revealed</a:t>
            </a: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Feb. 4, 2017</a:t>
            </a:r>
            <a:endParaRPr lang="en-US" altLang="en-US"/>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430880"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861881" algn="l" rtl="0" fontAlgn="base">
      <a:spcBef>
        <a:spcPct val="30000"/>
      </a:spcBef>
      <a:spcAft>
        <a:spcPct val="0"/>
      </a:spcAft>
      <a:defRPr sz="1200" kern="1200">
        <a:solidFill>
          <a:schemeClr val="tx1"/>
        </a:solidFill>
        <a:latin typeface="Arial" charset="0"/>
        <a:ea typeface="+mn-ea"/>
        <a:cs typeface="Arial" charset="0"/>
      </a:defRPr>
    </a:lvl3pPr>
    <a:lvl4pPr marL="1292728" algn="l" rtl="0" fontAlgn="base">
      <a:spcBef>
        <a:spcPct val="30000"/>
      </a:spcBef>
      <a:spcAft>
        <a:spcPct val="0"/>
      </a:spcAft>
      <a:defRPr sz="1200" kern="1200">
        <a:solidFill>
          <a:schemeClr val="tx1"/>
        </a:solidFill>
        <a:latin typeface="Arial" charset="0"/>
        <a:ea typeface="+mn-ea"/>
        <a:cs typeface="Arial" charset="0"/>
      </a:defRPr>
    </a:lvl4pPr>
    <a:lvl5pPr marL="1723727" algn="l" rtl="0" fontAlgn="base">
      <a:spcBef>
        <a:spcPct val="30000"/>
      </a:spcBef>
      <a:spcAft>
        <a:spcPct val="0"/>
      </a:spcAft>
      <a:defRPr sz="1200" kern="1200">
        <a:solidFill>
          <a:schemeClr val="tx1"/>
        </a:solidFill>
        <a:latin typeface="Arial" charset="0"/>
        <a:ea typeface="+mn-ea"/>
        <a:cs typeface="Arial" charset="0"/>
      </a:defRPr>
    </a:lvl5pPr>
    <a:lvl6pPr marL="2154430" algn="l" defTabSz="861881" rtl="0" eaLnBrk="1" latinLnBrk="0" hangingPunct="1">
      <a:defRPr sz="1200" kern="1200">
        <a:solidFill>
          <a:schemeClr val="tx1"/>
        </a:solidFill>
        <a:latin typeface="+mn-lt"/>
        <a:ea typeface="+mn-ea"/>
        <a:cs typeface="+mn-cs"/>
      </a:defRPr>
    </a:lvl6pPr>
    <a:lvl7pPr marL="2585325" algn="l" defTabSz="861881" rtl="0" eaLnBrk="1" latinLnBrk="0" hangingPunct="1">
      <a:defRPr sz="1200" kern="1200">
        <a:solidFill>
          <a:schemeClr val="tx1"/>
        </a:solidFill>
        <a:latin typeface="+mn-lt"/>
        <a:ea typeface="+mn-ea"/>
        <a:cs typeface="+mn-cs"/>
      </a:defRPr>
    </a:lvl7pPr>
    <a:lvl8pPr marL="3016249" algn="l" defTabSz="861881" rtl="0" eaLnBrk="1" latinLnBrk="0" hangingPunct="1">
      <a:defRPr sz="1200" kern="1200">
        <a:solidFill>
          <a:schemeClr val="tx1"/>
        </a:solidFill>
        <a:latin typeface="+mn-lt"/>
        <a:ea typeface="+mn-ea"/>
        <a:cs typeface="+mn-cs"/>
      </a:defRPr>
    </a:lvl8pPr>
    <a:lvl9pPr marL="3447185" algn="l" defTabSz="8618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Google earth </a:t>
            </a:r>
            <a:r>
              <a:rPr lang="en-US" altLang="en-US" dirty="0" err="1" smtClean="0"/>
              <a:t>northeasternmost</a:t>
            </a:r>
            <a:r>
              <a:rPr lang="en-US" altLang="en-US" baseline="0" dirty="0" smtClean="0"/>
              <a:t> corner of Israel  High </a:t>
            </a:r>
            <a:r>
              <a:rPr lang="en-US" altLang="en-US" baseline="0" dirty="0" err="1" smtClean="0"/>
              <a:t>Galil</a:t>
            </a:r>
            <a:r>
              <a:rPr lang="en-US" altLang="en-US" baseline="0" dirty="0" smtClean="0"/>
              <a:t>, next to </a:t>
            </a:r>
            <a:r>
              <a:rPr lang="en-US" altLang="en-US" baseline="0" dirty="0" err="1" smtClean="0"/>
              <a:t>Kiryat</a:t>
            </a:r>
            <a:r>
              <a:rPr lang="en-US" altLang="en-US" baseline="0" dirty="0" smtClean="0"/>
              <a:t> </a:t>
            </a:r>
            <a:r>
              <a:rPr lang="en-US" altLang="en-US" baseline="0" dirty="0" err="1" smtClean="0"/>
              <a:t>Shmonah</a:t>
            </a:r>
            <a:r>
              <a:rPr lang="en-US" altLang="en-US" baseline="0" dirty="0" smtClean="0"/>
              <a:t> [airplane] called </a:t>
            </a:r>
            <a:r>
              <a:rPr lang="en-US" altLang="en-US" baseline="0" dirty="0" err="1" smtClean="0"/>
              <a:t>Kiryat</a:t>
            </a:r>
            <a:r>
              <a:rPr lang="en-US" altLang="en-US" baseline="0" dirty="0" smtClean="0"/>
              <a:t> </a:t>
            </a:r>
            <a:r>
              <a:rPr lang="en-US" altLang="en-US" baseline="0" dirty="0" err="1" smtClean="0"/>
              <a:t>Ketusha</a:t>
            </a:r>
            <a:r>
              <a:rPr lang="en-US" altLang="en-US" baseline="0" dirty="0" smtClean="0"/>
              <a:t> for </a:t>
            </a:r>
            <a:r>
              <a:rPr lang="en-US" altLang="en-US" baseline="0" dirty="0" err="1" smtClean="0"/>
              <a:t>Ketusha</a:t>
            </a:r>
            <a:r>
              <a:rPr lang="en-US" altLang="en-US" baseline="0" dirty="0" smtClean="0"/>
              <a:t> rockets from </a:t>
            </a:r>
            <a:r>
              <a:rPr lang="el-GR" altLang="en-US" baseline="0" dirty="0" smtClean="0"/>
              <a:t>Lebanon, Hezbulloh.  Note Banias Nature Reserve.  Arab name of the place.</a:t>
            </a: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Google earth</a:t>
            </a:r>
          </a:p>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Google earth</a:t>
            </a:r>
            <a:r>
              <a:rPr lang="el-GR" altLang="en-US" dirty="0" smtClean="0"/>
              <a:t>.  Note the cave at the top of the screen.  Was the source of the Jordan previously.</a:t>
            </a:r>
            <a:r>
              <a:rPr lang="el-GR" altLang="en-US" baseline="0" dirty="0" smtClean="0"/>
              <a:t>  Still near it.</a:t>
            </a:r>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r>
              <a:rPr lang="el-GR" dirty="0" smtClean="0"/>
              <a:t>25 miles north,</a:t>
            </a:r>
            <a:r>
              <a:rPr lang="el-GR" baseline="0" dirty="0" smtClean="0"/>
              <a:t> and 1700 feet elevation from Yam Kinneret, Sea of Galilee.</a:t>
            </a:r>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13</a:t>
            </a:fld>
            <a:endParaRPr lang="en-US" sz="1800" kern="0">
              <a:solidFill>
                <a:sysClr val="windowText" lastClr="000000"/>
              </a:solidFill>
            </a:endParaRPr>
          </a:p>
        </p:txBody>
      </p:sp>
    </p:spTree>
    <p:extLst>
      <p:ext uri="{BB962C8B-B14F-4D97-AF65-F5344CB8AC3E}">
        <p14:creationId xmlns:p14="http://schemas.microsoft.com/office/powerpoint/2010/main" val="1417226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https://www.thattheworldmayknow.com/gates-of-hell-article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The Hebrew word for husband is </a:t>
            </a:r>
            <a:r>
              <a:rPr kumimoji="0" lang="en-US" altLang="en-US" sz="1050" b="0" i="0" u="none" strike="noStrike" kern="1200" cap="none" spc="0" normalizeH="0" baseline="0" noProof="0" dirty="0" err="1" smtClean="0">
                <a:ln>
                  <a:noFill/>
                </a:ln>
                <a:solidFill>
                  <a:srgbClr val="000000"/>
                </a:solidFill>
                <a:effectLst/>
                <a:uLnTx/>
                <a:uFillTx/>
                <a:latin typeface="Arial Rounded MT Bold" pitchFamily="34" charset="0"/>
                <a:ea typeface="+mn-ea"/>
                <a:cs typeface="Arial" charset="0"/>
              </a:rPr>
              <a:t>baal</a:t>
            </a: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  </a:t>
            </a:r>
            <a:r>
              <a:rPr kumimoji="0" lang="en-US" altLang="en-US" sz="1050" b="0" i="0" u="none" strike="noStrike" kern="1200" cap="none" spc="0" normalizeH="0" baseline="0" noProof="0" dirty="0" err="1" smtClean="0">
                <a:ln>
                  <a:noFill/>
                </a:ln>
                <a:solidFill>
                  <a:srgbClr val="000000"/>
                </a:solidFill>
                <a:effectLst/>
                <a:uLnTx/>
                <a:uFillTx/>
                <a:latin typeface="Arial Rounded MT Bold" pitchFamily="34" charset="0"/>
                <a:ea typeface="+mn-ea"/>
                <a:cs typeface="Arial" charset="0"/>
              </a:rPr>
              <a:t>Baali</a:t>
            </a: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 = my husband.  Baal ha </a:t>
            </a:r>
            <a:r>
              <a:rPr kumimoji="0" lang="en-US" altLang="en-US" sz="1050" b="0" i="0" u="none" strike="noStrike" kern="1200" cap="none" spc="0" normalizeH="0" baseline="0" noProof="0" dirty="0" err="1" smtClean="0">
                <a:ln>
                  <a:noFill/>
                </a:ln>
                <a:solidFill>
                  <a:srgbClr val="000000"/>
                </a:solidFill>
                <a:effectLst/>
                <a:uLnTx/>
                <a:uFillTx/>
                <a:latin typeface="Arial Rounded MT Bold" pitchFamily="34" charset="0"/>
                <a:ea typeface="+mn-ea"/>
                <a:cs typeface="Arial" charset="0"/>
              </a:rPr>
              <a:t>bayit</a:t>
            </a: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 </a:t>
            </a: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sym typeface="Wingdings" panose="05000000000000000000" pitchFamily="2" charset="2"/>
              </a:rPr>
              <a:t> </a:t>
            </a:r>
            <a:r>
              <a:rPr kumimoji="0" lang="en-US" altLang="en-US" sz="1050" b="0" i="0" u="none" strike="noStrike" kern="1200" cap="none" spc="0" normalizeH="0" baseline="0" noProof="0" dirty="0" err="1" smtClean="0">
                <a:ln>
                  <a:noFill/>
                </a:ln>
                <a:solidFill>
                  <a:srgbClr val="000000"/>
                </a:solidFill>
                <a:effectLst/>
                <a:uLnTx/>
                <a:uFillTx/>
                <a:latin typeface="Arial Rounded MT Bold" pitchFamily="34" charset="0"/>
                <a:ea typeface="+mn-ea"/>
                <a:cs typeface="Arial" charset="0"/>
                <a:sym typeface="Wingdings" panose="05000000000000000000" pitchFamily="2" charset="2"/>
              </a:rPr>
              <a:t>balabuster</a:t>
            </a: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sym typeface="Wingdings" panose="05000000000000000000" pitchFamily="2" charset="2"/>
              </a:rPr>
              <a:t> = lady of the house in </a:t>
            </a:r>
            <a:r>
              <a:rPr kumimoji="0" lang="en-US" altLang="en-US" sz="1050" b="0" i="0" u="none" strike="noStrike" kern="1200" cap="none" spc="0" normalizeH="0" baseline="0" noProof="0" dirty="0" err="1" smtClean="0">
                <a:ln>
                  <a:noFill/>
                </a:ln>
                <a:solidFill>
                  <a:srgbClr val="000000"/>
                </a:solidFill>
                <a:effectLst/>
                <a:uLnTx/>
                <a:uFillTx/>
                <a:latin typeface="Arial Rounded MT Bold" pitchFamily="34" charset="0"/>
                <a:ea typeface="+mn-ea"/>
                <a:cs typeface="Arial" charset="0"/>
                <a:sym typeface="Wingdings" panose="05000000000000000000" pitchFamily="2" charset="2"/>
              </a:rPr>
              <a:t>Yiddush</a:t>
            </a: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sym typeface="Wingdings" panose="05000000000000000000" pitchFamily="2" charset="2"/>
              </a:rPr>
              <a:t>.  Matriarchal Master.  Baal </a:t>
            </a:r>
            <a:r>
              <a:rPr kumimoji="0" lang="en-US" altLang="en-US" sz="1050" b="0" i="0" u="none" strike="noStrike" kern="1200" cap="none" spc="0" normalizeH="0" baseline="0" noProof="0" dirty="0" err="1" smtClean="0">
                <a:ln>
                  <a:noFill/>
                </a:ln>
                <a:solidFill>
                  <a:srgbClr val="000000"/>
                </a:solidFill>
                <a:effectLst/>
                <a:uLnTx/>
                <a:uFillTx/>
                <a:latin typeface="Arial Rounded MT Bold" pitchFamily="34" charset="0"/>
                <a:ea typeface="+mn-ea"/>
                <a:cs typeface="Arial" charset="0"/>
                <a:sym typeface="Wingdings" panose="05000000000000000000" pitchFamily="2" charset="2"/>
              </a:rPr>
              <a:t>Zevuv</a:t>
            </a: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sym typeface="Wingdings" panose="05000000000000000000" pitchFamily="2" charset="2"/>
              </a:rPr>
              <a:t> = Lord of the flies.</a:t>
            </a:r>
            <a:endPar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endParaRPr>
          </a:p>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One</a:t>
            </a:r>
            <a:r>
              <a:rPr lang="el-GR" altLang="en-US" baseline="0" dirty="0" smtClean="0"/>
              <a:t> lady re ‘baali’ my husband, false god</a:t>
            </a:r>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http://www.crivoice.org/baal.html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https://www.thattheworldmayknow.com/gates-of-hell-article</a:t>
            </a:r>
          </a:p>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https://www.thattheworldmayknow.com/gates-of-hell-article</a:t>
            </a:r>
          </a:p>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Google earth</a:t>
            </a:r>
            <a:endParaRPr lang="el-GR" altLang="en-US" dirty="0" smtClean="0"/>
          </a:p>
          <a:p>
            <a:r>
              <a:rPr lang="el-GR" altLang="en-US" dirty="0" smtClean="0"/>
              <a:t>On tour you can walk amon</a:t>
            </a:r>
            <a:r>
              <a:rPr lang="el-GR" altLang="en-US" baseline="0" dirty="0" smtClean="0"/>
              <a:t> these foot bridges.   Great place to praise, pray, and picnic!</a:t>
            </a: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https://www.thattheworldmayknow.com/gates-of-hell-article</a:t>
            </a:r>
          </a:p>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https://www.thattheworldmayknow.com/gates-of-hell-article</a:t>
            </a:r>
          </a:p>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https://www.thattheworldmayknow.com/gates-of-hell-article</a:t>
            </a:r>
          </a:p>
          <a:p>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23</a:t>
            </a:fld>
            <a:endParaRPr lang="en-US" sz="1800" kern="0">
              <a:solidFill>
                <a:sysClr val="windowText" lastClr="000000"/>
              </a:solidFill>
            </a:endParaRPr>
          </a:p>
        </p:txBody>
      </p:sp>
    </p:spTree>
    <p:extLst>
      <p:ext uri="{BB962C8B-B14F-4D97-AF65-F5344CB8AC3E}">
        <p14:creationId xmlns:p14="http://schemas.microsoft.com/office/powerpoint/2010/main" val="1417226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All powerful</a:t>
            </a:r>
            <a:r>
              <a:rPr lang="el-GR" baseline="0" dirty="0" smtClean="0"/>
              <a:t> men of G-d</a:t>
            </a:r>
            <a:endParaRPr lang="en-US" dirty="0"/>
          </a:p>
        </p:txBody>
      </p:sp>
      <p:sp>
        <p:nvSpPr>
          <p:cNvPr id="4" name="Header Placeholder 3"/>
          <p:cNvSpPr>
            <a:spLocks noGrp="1"/>
          </p:cNvSpPr>
          <p:nvPr>
            <p:ph type="hdr" sz="quarter" idx="10"/>
          </p:nvPr>
        </p:nvSpPr>
        <p:spPr/>
        <p:txBody>
          <a:bodyPr/>
          <a:lstStyle/>
          <a:p>
            <a:r>
              <a:rPr lang="en-US" altLang="en-US" smtClean="0"/>
              <a:t>Mtt. 16.13-18 Deity Revealed</a:t>
            </a:r>
            <a:endParaRPr lang="en-US" altLang="en-US"/>
          </a:p>
        </p:txBody>
      </p:sp>
      <p:sp>
        <p:nvSpPr>
          <p:cNvPr id="5" name="Date Placeholder 4"/>
          <p:cNvSpPr>
            <a:spLocks noGrp="1"/>
          </p:cNvSpPr>
          <p:nvPr>
            <p:ph type="dt" idx="11"/>
          </p:nvPr>
        </p:nvSpPr>
        <p:spPr/>
        <p:txBody>
          <a:bodyPr/>
          <a:lstStyle/>
          <a:p>
            <a:r>
              <a:rPr lang="en-US" altLang="en-US" smtClean="0"/>
              <a:t>Feb. 4, 2017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3127188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That is also a question</a:t>
            </a:r>
            <a:r>
              <a:rPr lang="el-GR" baseline="0" dirty="0" smtClean="0"/>
              <a:t> for each of us.  Who is Yeshua?</a:t>
            </a:r>
            <a:endParaRPr lang="en-US" dirty="0"/>
          </a:p>
        </p:txBody>
      </p:sp>
      <p:sp>
        <p:nvSpPr>
          <p:cNvPr id="4" name="Header Placeholder 3"/>
          <p:cNvSpPr>
            <a:spLocks noGrp="1"/>
          </p:cNvSpPr>
          <p:nvPr>
            <p:ph type="hdr" sz="quarter" idx="10"/>
          </p:nvPr>
        </p:nvSpPr>
        <p:spPr/>
        <p:txBody>
          <a:bodyPr/>
          <a:lstStyle/>
          <a:p>
            <a:r>
              <a:rPr lang="en-US" altLang="en-US" smtClean="0"/>
              <a:t>Mtt. 16.13-18 Deity Revealed</a:t>
            </a:r>
            <a:endParaRPr lang="en-US" altLang="en-US"/>
          </a:p>
        </p:txBody>
      </p:sp>
      <p:sp>
        <p:nvSpPr>
          <p:cNvPr id="5" name="Date Placeholder 4"/>
          <p:cNvSpPr>
            <a:spLocks noGrp="1"/>
          </p:cNvSpPr>
          <p:nvPr>
            <p:ph type="dt" idx="11"/>
          </p:nvPr>
        </p:nvSpPr>
        <p:spPr/>
        <p:txBody>
          <a:bodyPr/>
          <a:lstStyle/>
          <a:p>
            <a:r>
              <a:rPr lang="en-US" altLang="en-US" smtClean="0"/>
              <a:t>Feb. 4, 2017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3179488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How did he get that?</a:t>
            </a:r>
            <a:endParaRPr lang="en-US" dirty="0"/>
          </a:p>
        </p:txBody>
      </p:sp>
      <p:sp>
        <p:nvSpPr>
          <p:cNvPr id="4" name="Header Placeholder 3"/>
          <p:cNvSpPr>
            <a:spLocks noGrp="1"/>
          </p:cNvSpPr>
          <p:nvPr>
            <p:ph type="hdr" sz="quarter" idx="10"/>
          </p:nvPr>
        </p:nvSpPr>
        <p:spPr/>
        <p:txBody>
          <a:bodyPr/>
          <a:lstStyle/>
          <a:p>
            <a:r>
              <a:rPr lang="en-US" altLang="en-US" smtClean="0"/>
              <a:t>Mtt. 16.13-18 Deity Revealed</a:t>
            </a:r>
            <a:endParaRPr lang="en-US" altLang="en-US"/>
          </a:p>
        </p:txBody>
      </p:sp>
      <p:sp>
        <p:nvSpPr>
          <p:cNvPr id="5" name="Date Placeholder 4"/>
          <p:cNvSpPr>
            <a:spLocks noGrp="1"/>
          </p:cNvSpPr>
          <p:nvPr>
            <p:ph type="dt" idx="11"/>
          </p:nvPr>
        </p:nvSpPr>
        <p:spPr/>
        <p:txBody>
          <a:bodyPr/>
          <a:lstStyle/>
          <a:p>
            <a:r>
              <a:rPr lang="en-US" altLang="en-US" smtClean="0"/>
              <a:t>Feb. 4, 2017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4235832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Revelation, but not just Ruakh, also the Word,</a:t>
            </a:r>
            <a:r>
              <a:rPr lang="el-GR" altLang="en-US" baseline="0" dirty="0" smtClean="0"/>
              <a:t> insight.</a:t>
            </a:r>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Great book.  A bit complex history and rabbinic</a:t>
            </a:r>
            <a:r>
              <a:rPr lang="el-GR" altLang="en-US" baseline="0" dirty="0" smtClean="0"/>
              <a:t> reading, but the BEST on the divine Messiah.  Tsakhi’s own struggle.</a:t>
            </a:r>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b="0" i="0" kern="1200" dirty="0" smtClean="0">
                <a:solidFill>
                  <a:schemeClr val="tx1"/>
                </a:solidFill>
                <a:effectLst/>
                <a:latin typeface="Arial Rounded MT Bold" pitchFamily="34" charset="0"/>
                <a:ea typeface="+mn-ea"/>
                <a:cs typeface="Arial" charset="0"/>
              </a:rPr>
              <a:t>https://en.wikipedia.org/wiki/Isaac_Abravanel</a:t>
            </a:r>
            <a:endParaRPr lang="el-GR" sz="1050" b="0" i="0" kern="1200" dirty="0" smtClean="0">
              <a:solidFill>
                <a:schemeClr val="tx1"/>
              </a:solidFill>
              <a:effectLst/>
              <a:latin typeface="Arial Rounded MT Bold" pitchFamily="34" charset="0"/>
              <a:ea typeface="+mn-ea"/>
              <a:cs typeface="Arial" charset="0"/>
            </a:endParaRPr>
          </a:p>
          <a:p>
            <a:r>
              <a:rPr lang="el-GR" altLang="en-US" sz="1050" b="0" i="0" kern="1200" dirty="0" smtClean="0">
                <a:solidFill>
                  <a:schemeClr val="tx1"/>
                </a:solidFill>
                <a:effectLst/>
                <a:ea typeface="+mn-ea"/>
                <a:cs typeface="Arial" charset="0"/>
              </a:rPr>
              <a:t>Jews expelled from</a:t>
            </a:r>
            <a:r>
              <a:rPr lang="el-GR" altLang="en-US" sz="1050" b="0" i="0" kern="1200" baseline="0" dirty="0" smtClean="0">
                <a:solidFill>
                  <a:schemeClr val="tx1"/>
                </a:solidFill>
                <a:effectLst/>
                <a:ea typeface="+mn-ea"/>
                <a:cs typeface="Arial" charset="0"/>
              </a:rPr>
              <a:t> Portugal 1497</a:t>
            </a:r>
            <a:endParaRPr lang="en-US" altLang="en-US" sz="105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Three</a:t>
            </a:r>
            <a:r>
              <a:rPr lang="el-GR" altLang="en-US" baseline="0" dirty="0" smtClean="0"/>
              <a:t> proofs from the </a:t>
            </a:r>
            <a:r>
              <a:rPr lang="en-US" altLang="en-US" baseline="0" dirty="0" smtClean="0"/>
              <a:t>Hebrew scriptures that the Messiah is divine.</a:t>
            </a:r>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Divine Messiah is a source of praise, joy, celebration.</a:t>
            </a:r>
            <a:r>
              <a:rPr lang="el-GR" altLang="en-US" baseline="0" dirty="0" smtClean="0"/>
              <a:t>  Tell Him so every now and then.</a:t>
            </a:r>
          </a:p>
          <a:p>
            <a:r>
              <a:rPr lang="el-GR" altLang="en-US" baseline="0" dirty="0" smtClean="0"/>
              <a:t>Story from about 8 years ago.  Many of you have heard, but illustrates importance of this.</a:t>
            </a: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Senior Rabbi of </a:t>
            </a:r>
            <a:r>
              <a:rPr lang="en-US" sz="2000" b="0" i="0" kern="1200" dirty="0" err="1" smtClean="0">
                <a:solidFill>
                  <a:schemeClr val="tx1"/>
                </a:solidFill>
                <a:effectLst/>
                <a:latin typeface="Arial Rounded MT Bold" pitchFamily="34" charset="0"/>
                <a:ea typeface="+mn-ea"/>
                <a:cs typeface="Arial" charset="0"/>
              </a:rPr>
              <a:t>Kehilath</a:t>
            </a:r>
            <a:r>
              <a:rPr lang="en-US" sz="2000" b="0" i="0" kern="1200" dirty="0" smtClean="0">
                <a:solidFill>
                  <a:schemeClr val="tx1"/>
                </a:solidFill>
                <a:effectLst/>
                <a:latin typeface="Arial Rounded MT Bold" pitchFamily="34" charset="0"/>
                <a:ea typeface="+mn-ea"/>
                <a:cs typeface="Arial" charset="0"/>
              </a:rPr>
              <a:t> Israel since 1977 and became Rabbi Emeritus in 2012. He has served on many commissions, boards and committees in the Jewish, civic and community. In his continuing academic pursuits, he was honored by the Vatican by allowing him to do research in the Vatican Library in 2013.</a:t>
            </a:r>
            <a:r>
              <a:rPr lang="el-GR" sz="2000" b="0" i="0" kern="1200" dirty="0" smtClean="0">
                <a:solidFill>
                  <a:schemeClr val="tx1"/>
                </a:solidFill>
                <a:effectLst/>
                <a:latin typeface="Arial Rounded MT Bold" pitchFamily="34" charset="0"/>
                <a:ea typeface="+mn-ea"/>
                <a:cs typeface="Arial" charset="0"/>
              </a:rPr>
              <a:t>  O</a:t>
            </a:r>
            <a:r>
              <a:rPr lang="en-US" sz="2000" b="0" i="0" kern="1200" dirty="0" smtClean="0">
                <a:solidFill>
                  <a:schemeClr val="tx1"/>
                </a:solidFill>
                <a:effectLst/>
                <a:latin typeface="Arial Rounded MT Bold" pitchFamily="34" charset="0"/>
                <a:ea typeface="+mn-ea"/>
                <a:cs typeface="Arial" charset="0"/>
              </a:rPr>
              <a:t>n</a:t>
            </a:r>
            <a:r>
              <a:rPr lang="el-GR" sz="2000" b="0" i="0" kern="1200" dirty="0" smtClean="0">
                <a:solidFill>
                  <a:schemeClr val="tx1"/>
                </a:solidFill>
                <a:effectLst/>
                <a:latin typeface="Arial Rounded MT Bold" pitchFamily="34" charset="0"/>
                <a:ea typeface="+mn-ea"/>
                <a:cs typeface="Arial" charset="0"/>
              </a:rPr>
              <a:t>ly rabbi to have done so.</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Google earth  105</a:t>
            </a:r>
            <a:r>
              <a:rPr lang="el-GR" altLang="en-US" baseline="30000" dirty="0" smtClean="0"/>
              <a:t>th</a:t>
            </a:r>
            <a:r>
              <a:rPr lang="el-GR" altLang="en-US" dirty="0" smtClean="0"/>
              <a:t> and Conser, Overland</a:t>
            </a:r>
            <a:r>
              <a:rPr lang="el-GR" altLang="en-US" baseline="0" dirty="0" smtClean="0"/>
              <a:t> Park</a:t>
            </a:r>
            <a:r>
              <a:rPr lang="en-US" altLang="en-US" baseline="0" dirty="0" smtClean="0"/>
              <a:t>.  It’s a bit bigger than our lovely place.</a:t>
            </a: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algn="l"/>
            <a:r>
              <a:rPr lang="en-US" dirty="0" smtClean="0"/>
              <a:t>[This is an approximate reconstruction of our conversation, but done only a few hours after.  The concepts are correct.  The phraseology is close.]  </a:t>
            </a:r>
          </a:p>
          <a:p>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algn="l"/>
            <a:r>
              <a:rPr lang="en-US" dirty="0" smtClean="0"/>
              <a:t>They say the</a:t>
            </a:r>
            <a:r>
              <a:rPr lang="en-US" baseline="0" dirty="0" smtClean="0"/>
              <a:t> Greek name of the Messiah.  I’m using it since quoting </a:t>
            </a:r>
            <a:r>
              <a:rPr lang="en-US" baseline="0" dirty="0" err="1" smtClean="0"/>
              <a:t>Mandl</a:t>
            </a:r>
            <a:r>
              <a:rPr lang="en-US" baseline="0" dirty="0" smtClean="0"/>
              <a:t> and Cohen.</a:t>
            </a:r>
          </a:p>
          <a:p>
            <a:pPr algn="l"/>
            <a:r>
              <a:rPr lang="el-GR" dirty="0" smtClean="0"/>
              <a:t>Actually I bristled</a:t>
            </a:r>
            <a:r>
              <a:rPr lang="el-GR" baseline="0" dirty="0" smtClean="0"/>
              <a:t> a bit, internally here.  The word ‘rabbi’ is not copyrighted.</a:t>
            </a:r>
            <a:r>
              <a:rPr lang="en-US" dirty="0" smtClean="0"/>
              <a:t> </a:t>
            </a:r>
          </a:p>
          <a:p>
            <a:r>
              <a:rPr lang="en-US" altLang="en-US" dirty="0" smtClean="0"/>
              <a:t>Divine Messiah</a:t>
            </a:r>
            <a:r>
              <a:rPr lang="en-US" altLang="en-US" baseline="0" dirty="0" smtClean="0"/>
              <a:t> is what made me NOT a rabbi, in their eyes.</a:t>
            </a: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That’s maybe</a:t>
            </a:r>
            <a:r>
              <a:rPr lang="en-US" altLang="en-US" baseline="0" dirty="0" smtClean="0"/>
              <a:t> why we have a LOT of dance here.  Men’s, front, back, line, choreography, and one ballerina!  Hasidic ancestry in your rabbi.</a:t>
            </a:r>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algn="l"/>
            <a:r>
              <a:rPr lang="en-US" dirty="0" err="1" smtClean="0"/>
              <a:t>Misnagdim</a:t>
            </a:r>
            <a:r>
              <a:rPr lang="en-US" dirty="0" smtClean="0"/>
              <a:t> = </a:t>
            </a:r>
            <a:r>
              <a:rPr lang="en-US" dirty="0" err="1" smtClean="0"/>
              <a:t>opposers</a:t>
            </a:r>
            <a:r>
              <a:rPr lang="en-US" dirty="0" smtClean="0"/>
              <a:t>.</a:t>
            </a:r>
          </a:p>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Note this if you are in conversations</a:t>
            </a:r>
            <a:r>
              <a:rPr lang="en-US" altLang="en-US" baseline="0" dirty="0" smtClean="0"/>
              <a:t> with Orthodox Jewish people.</a:t>
            </a:r>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algn="l"/>
            <a:r>
              <a:rPr lang="en-US" dirty="0" smtClean="0"/>
              <a:t>Where Yeshua</a:t>
            </a:r>
            <a:r>
              <a:rPr lang="en-US" baseline="0" dirty="0" smtClean="0"/>
              <a:t> says, “Don’t be called rabbi.”  In context, also “Don’t be called father.”</a:t>
            </a:r>
            <a:r>
              <a:rPr lang="en-US" dirty="0" smtClean="0"/>
              <a:t> </a:t>
            </a:r>
          </a:p>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Then I had a </a:t>
            </a:r>
            <a:r>
              <a:rPr lang="en-US" altLang="en-US" dirty="0" err="1" smtClean="0"/>
              <a:t>Ruakh</a:t>
            </a:r>
            <a:r>
              <a:rPr lang="en-US" altLang="en-US" dirty="0" smtClean="0"/>
              <a:t>/Spirit brainstorm…</a:t>
            </a:r>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Incredibly spendid gathering place, overwhelmed many visiting ministers.</a:t>
            </a:r>
            <a:r>
              <a:rPr lang="en-US" altLang="en-US" dirty="0" smtClean="0"/>
              <a:t>  Good access Roman roads.</a:t>
            </a: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Kathleen nee Steele Eltrich</a:t>
            </a:r>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https://en.wikipedia.org/wiki/First_Council_of_Nicaea</a:t>
            </a:r>
            <a:endParaRPr lang="en-US" altLang="en-US" sz="105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https://www.thattheworldmayknow.com/gates-of-hell-article</a:t>
            </a:r>
          </a:p>
          <a:p>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https://en.wikipedia.org/wiki/First_Council_of_Nicaea</a:t>
            </a:r>
          </a:p>
          <a:p>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http://www.kesherjournal.com/index.php?option=com_content&amp;view=article&amp;id=135&amp;Itemid=</a:t>
            </a:r>
            <a:endParaRPr lang="en-US" altLang="en-US" sz="105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https://www.thattheworldmayknow.com/gates-of-hell-article</a:t>
            </a:r>
          </a:p>
          <a:p>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https://www.thattheworldmayknow.com/gates-of-hell-article</a:t>
            </a:r>
          </a:p>
          <a:p>
            <a:r>
              <a:rPr lang="en-US" altLang="en-US" dirty="0" smtClean="0"/>
              <a:t>Major</a:t>
            </a:r>
            <a:r>
              <a:rPr lang="en-US" altLang="en-US" baseline="0" dirty="0" smtClean="0"/>
              <a:t> impetus to Christian anti-Semitism, and replacement theology at the spirit of </a:t>
            </a:r>
            <a:r>
              <a:rPr lang="en-US" altLang="en-US" baseline="0" dirty="0" err="1" smtClean="0"/>
              <a:t>Nicea</a:t>
            </a:r>
            <a:r>
              <a:rPr lang="en-US" altLang="en-US" baseline="0" dirty="0" smtClean="0"/>
              <a:t>.  Moreover, the Nicene creed says nothing about the covenantal identity of Israel. It’s a non-issue.  That might be OK, but Israel is a great negation in Constantine’s mindset.</a:t>
            </a:r>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https://www.thattheworldmayknow.com/gates-of-hell-article</a:t>
            </a:r>
          </a:p>
          <a:p>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http://messianicfellowship.50webs.com/nicea.html</a:t>
            </a:r>
            <a:endParaRPr lang="en-US" altLang="en-US" sz="11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http://messianicfellowship.50webs.com/nicea.html</a:t>
            </a:r>
            <a:endParaRPr lang="en-US" altLang="en-US" sz="110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http://messianicfellowship.50webs.com/nicea.html</a:t>
            </a:r>
            <a:endParaRPr lang="en-US" altLang="en-US" sz="11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7838" y="674688"/>
            <a:ext cx="5746750" cy="3367087"/>
          </a:xfrm>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cs typeface="Arial" pitchFamily="34" charset="0"/>
              </a:rPr>
              <a:t>Start with a little tour, fly in</a:t>
            </a:r>
            <a:endParaRPr lang="en-US" altLang="en-US" dirty="0">
              <a:cs typeface="Arial" pitchFamily="34" charset="0"/>
            </a:endParaRPr>
          </a:p>
        </p:txBody>
      </p:sp>
      <p:sp>
        <p:nvSpPr>
          <p:cNvPr id="4" name="Slide Number Placeholder 3"/>
          <p:cNvSpPr>
            <a:spLocks noGrp="1"/>
          </p:cNvSpPr>
          <p:nvPr>
            <p:ph type="sldNum" sz="quarter" idx="5"/>
          </p:nvPr>
        </p:nvSpPr>
        <p:spPr/>
        <p:txBody>
          <a:bodyPr/>
          <a:lstStyle>
            <a:lvl1pPr>
              <a:defRPr sz="7800">
                <a:solidFill>
                  <a:schemeClr val="tx1"/>
                </a:solidFill>
                <a:latin typeface="Arial" pitchFamily="34" charset="0"/>
                <a:cs typeface="Arial" pitchFamily="34" charset="0"/>
              </a:defRPr>
            </a:lvl1pPr>
            <a:lvl2pPr marL="715424" indent="-275162">
              <a:defRPr sz="7800">
                <a:solidFill>
                  <a:schemeClr val="tx1"/>
                </a:solidFill>
                <a:latin typeface="Arial" pitchFamily="34" charset="0"/>
                <a:cs typeface="Arial" pitchFamily="34" charset="0"/>
              </a:defRPr>
            </a:lvl2pPr>
            <a:lvl3pPr marL="1100652" indent="-220130">
              <a:defRPr sz="7800">
                <a:solidFill>
                  <a:schemeClr val="tx1"/>
                </a:solidFill>
                <a:latin typeface="Arial" pitchFamily="34" charset="0"/>
                <a:cs typeface="Arial" pitchFamily="34" charset="0"/>
              </a:defRPr>
            </a:lvl3pPr>
            <a:lvl4pPr marL="1540912" indent="-220130">
              <a:defRPr sz="7800">
                <a:solidFill>
                  <a:schemeClr val="tx1"/>
                </a:solidFill>
                <a:latin typeface="Arial" pitchFamily="34" charset="0"/>
                <a:cs typeface="Arial" pitchFamily="34" charset="0"/>
              </a:defRPr>
            </a:lvl4pPr>
            <a:lvl5pPr marL="1981173" indent="-220130">
              <a:defRPr sz="7800">
                <a:solidFill>
                  <a:schemeClr val="tx1"/>
                </a:solidFill>
                <a:latin typeface="Arial" pitchFamily="34" charset="0"/>
                <a:cs typeface="Arial" pitchFamily="34" charset="0"/>
              </a:defRPr>
            </a:lvl5pPr>
            <a:lvl6pPr marL="2421433" indent="-220130" eaLnBrk="0" fontAlgn="base" hangingPunct="0">
              <a:spcBef>
                <a:spcPct val="0"/>
              </a:spcBef>
              <a:spcAft>
                <a:spcPct val="0"/>
              </a:spcAft>
              <a:defRPr sz="7800">
                <a:solidFill>
                  <a:schemeClr val="tx1"/>
                </a:solidFill>
                <a:latin typeface="Arial" pitchFamily="34" charset="0"/>
                <a:cs typeface="Arial" pitchFamily="34" charset="0"/>
              </a:defRPr>
            </a:lvl6pPr>
            <a:lvl7pPr marL="2861694" indent="-220130" eaLnBrk="0" fontAlgn="base" hangingPunct="0">
              <a:spcBef>
                <a:spcPct val="0"/>
              </a:spcBef>
              <a:spcAft>
                <a:spcPct val="0"/>
              </a:spcAft>
              <a:defRPr sz="7800">
                <a:solidFill>
                  <a:schemeClr val="tx1"/>
                </a:solidFill>
                <a:latin typeface="Arial" pitchFamily="34" charset="0"/>
                <a:cs typeface="Arial" pitchFamily="34" charset="0"/>
              </a:defRPr>
            </a:lvl7pPr>
            <a:lvl8pPr marL="3301955" indent="-220130" eaLnBrk="0" fontAlgn="base" hangingPunct="0">
              <a:spcBef>
                <a:spcPct val="0"/>
              </a:spcBef>
              <a:spcAft>
                <a:spcPct val="0"/>
              </a:spcAft>
              <a:defRPr sz="7800">
                <a:solidFill>
                  <a:schemeClr val="tx1"/>
                </a:solidFill>
                <a:latin typeface="Arial" pitchFamily="34" charset="0"/>
                <a:cs typeface="Arial" pitchFamily="34" charset="0"/>
              </a:defRPr>
            </a:lvl8pPr>
            <a:lvl9pPr marL="3742215" indent="-220130" eaLnBrk="0" fontAlgn="base" hangingPunct="0">
              <a:spcBef>
                <a:spcPct val="0"/>
              </a:spcBef>
              <a:spcAft>
                <a:spcPct val="0"/>
              </a:spcAft>
              <a:defRPr sz="7800">
                <a:solidFill>
                  <a:schemeClr val="tx1"/>
                </a:solidFill>
                <a:latin typeface="Arial" pitchFamily="34" charset="0"/>
                <a:cs typeface="Arial" pitchFamily="34" charset="0"/>
              </a:defRPr>
            </a:lvl9pPr>
          </a:lstStyle>
          <a:p>
            <a:pPr defTabSz="880521" fontAlgn="auto">
              <a:spcBef>
                <a:spcPts val="0"/>
              </a:spcBef>
              <a:spcAft>
                <a:spcPts val="0"/>
              </a:spcAft>
              <a:defRPr/>
            </a:pPr>
            <a:fld id="{45F6C25F-6C70-4A78-AE69-304999D70D58}" type="slidenum">
              <a:rPr lang="en-US" altLang="en-US" sz="1800" kern="0">
                <a:solidFill>
                  <a:srgbClr val="000000"/>
                </a:solidFill>
              </a:rPr>
              <a:pPr defTabSz="880521" fontAlgn="auto">
                <a:spcBef>
                  <a:spcPts val="0"/>
                </a:spcBef>
                <a:spcAft>
                  <a:spcPts val="0"/>
                </a:spcAft>
                <a:defRPr/>
              </a:pPr>
              <a:t>7</a:t>
            </a:fld>
            <a:endParaRPr lang="en-US" altLang="en-US" sz="1800" kern="0">
              <a:solidFill>
                <a:srgbClr val="000000"/>
              </a:solidFill>
            </a:endParaRPr>
          </a:p>
        </p:txBody>
      </p:sp>
    </p:spTree>
    <p:extLst>
      <p:ext uri="{BB962C8B-B14F-4D97-AF65-F5344CB8AC3E}">
        <p14:creationId xmlns:p14="http://schemas.microsoft.com/office/powerpoint/2010/main" val="1081723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http://messianicfellowship.50webs.com/nicea.html</a:t>
            </a:r>
            <a:endParaRPr lang="en-US" altLang="en-US" sz="1100"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https://www.thattheworldmayknow.com/gates-of-hell-article</a:t>
            </a:r>
          </a:p>
          <a:p>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https://www.thattheworldmayknow.com/gates-of-hell-article</a:t>
            </a:r>
          </a:p>
          <a:p>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https://www.thattheworldmayknow.com/gates-of-hell-article</a:t>
            </a:r>
          </a:p>
          <a:p>
            <a:endParaRPr lang="en-US"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Google earth</a:t>
            </a:r>
            <a:endParaRPr lang="el-GR" altLang="en-US" dirty="0" smtClean="0"/>
          </a:p>
          <a:p>
            <a:r>
              <a:rPr lang="el-GR" altLang="en-US" dirty="0" smtClean="0"/>
              <a:t>On tour you can walk amon</a:t>
            </a:r>
            <a:r>
              <a:rPr lang="el-GR" altLang="en-US" baseline="0" dirty="0" smtClean="0"/>
              <a:t> these foot bridges.   Great place to praise, pray, and picnic!</a:t>
            </a:r>
            <a:endParaRPr lang="en-US"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Unsaved family.  Unsaved co-workers.  Arguments.  Family difficulties.  </a:t>
            </a:r>
            <a:endParaRPr lang="en-US"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Google earth</a:t>
            </a: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16.13-18 Deity Revealed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Feb. 4,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Google</a:t>
            </a:r>
            <a:r>
              <a:rPr lang="en-US" altLang="en-US" sz="1050" baseline="0" dirty="0" smtClean="0"/>
              <a:t> earth</a:t>
            </a:r>
            <a:r>
              <a:rPr lang="el-GR" altLang="en-US" sz="1050" baseline="0" dirty="0" smtClean="0"/>
              <a:t>   next is a big zoom in, north of Yam Kinneret, Sea of Galilee</a:t>
            </a:r>
            <a:endParaRPr lang="en-US" altLang="en-US" sz="105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018"/>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321" y="2914650"/>
            <a:ext cx="6145213" cy="1314450"/>
          </a:xfrm>
        </p:spPr>
        <p:txBody>
          <a:bodyPr/>
          <a:lstStyle>
            <a:lvl1pPr marL="0" indent="0" algn="ctr">
              <a:buNone/>
              <a:defRPr/>
            </a:lvl1pPr>
            <a:lvl2pPr marL="430880" indent="0" algn="ctr">
              <a:buNone/>
              <a:defRPr/>
            </a:lvl2pPr>
            <a:lvl3pPr marL="861881" indent="0" algn="ctr">
              <a:buNone/>
              <a:defRPr/>
            </a:lvl3pPr>
            <a:lvl4pPr marL="1292728" indent="0" algn="ctr">
              <a:buNone/>
              <a:defRPr/>
            </a:lvl4pPr>
            <a:lvl5pPr marL="1723727" indent="0" algn="ctr">
              <a:buNone/>
              <a:defRPr/>
            </a:lvl5pPr>
            <a:lvl6pPr marL="2154430" indent="0" algn="ctr">
              <a:buNone/>
              <a:defRPr/>
            </a:lvl6pPr>
            <a:lvl7pPr marL="2585325" indent="0" algn="ctr">
              <a:buNone/>
              <a:defRPr/>
            </a:lvl7pPr>
            <a:lvl8pPr marL="3016249" indent="0" algn="ctr">
              <a:buNone/>
              <a:defRPr/>
            </a:lvl8pPr>
            <a:lvl9pPr marL="344718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8944" y="205992"/>
            <a:ext cx="5779426"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8EDFD0-AEF6-440D-A2A9-52A80FF54F5E}" type="slidenum">
              <a:rPr lang="en-US" altLang="en-US"/>
              <a:pPr/>
              <a:t>‹#›</a:t>
            </a:fld>
            <a:endParaRPr lang="en-US" altLang="en-US"/>
          </a:p>
        </p:txBody>
      </p:sp>
    </p:spTree>
    <p:extLst>
      <p:ext uri="{BB962C8B-B14F-4D97-AF65-F5344CB8AC3E}">
        <p14:creationId xmlns:p14="http://schemas.microsoft.com/office/powerpoint/2010/main" val="665494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401745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4017451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4017451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401745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430880" indent="0">
              <a:buNone/>
              <a:defRPr sz="1800"/>
            </a:lvl2pPr>
            <a:lvl3pPr marL="861881" indent="0">
              <a:buNone/>
              <a:defRPr sz="1600"/>
            </a:lvl3pPr>
            <a:lvl4pPr marL="1292728" indent="0">
              <a:buNone/>
              <a:defRPr sz="1400"/>
            </a:lvl4pPr>
            <a:lvl5pPr marL="1723727" indent="0">
              <a:buNone/>
              <a:defRPr sz="1400"/>
            </a:lvl5pPr>
            <a:lvl6pPr marL="2154430" indent="0">
              <a:buNone/>
              <a:defRPr sz="1400"/>
            </a:lvl6pPr>
            <a:lvl7pPr marL="2585325" indent="0">
              <a:buNone/>
              <a:defRPr sz="1400"/>
            </a:lvl7pPr>
            <a:lvl8pPr marL="3016249" indent="0">
              <a:buNone/>
              <a:defRPr sz="1400"/>
            </a:lvl8pPr>
            <a:lvl9pPr marL="344718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8981" y="1151335"/>
            <a:ext cx="3878861" cy="479822"/>
          </a:xfrm>
        </p:spPr>
        <p:txBody>
          <a:bodyPr anchor="b"/>
          <a:lstStyle>
            <a:lvl1pPr marL="0" indent="0">
              <a:buNone/>
              <a:defRPr sz="2400" b="1"/>
            </a:lvl1pPr>
            <a:lvl2pPr marL="430880" indent="0">
              <a:buNone/>
              <a:defRPr sz="2000" b="1"/>
            </a:lvl2pPr>
            <a:lvl3pPr marL="861881" indent="0">
              <a:buNone/>
              <a:defRPr sz="1800" b="1"/>
            </a:lvl3pPr>
            <a:lvl4pPr marL="1292728" indent="0">
              <a:buNone/>
              <a:defRPr sz="1600" b="1"/>
            </a:lvl4pPr>
            <a:lvl5pPr marL="1723727" indent="0">
              <a:buNone/>
              <a:defRPr sz="1600" b="1"/>
            </a:lvl5pPr>
            <a:lvl6pPr marL="2154430" indent="0">
              <a:buNone/>
              <a:defRPr sz="1600" b="1"/>
            </a:lvl6pPr>
            <a:lvl7pPr marL="2585325" indent="0">
              <a:buNone/>
              <a:defRPr sz="1600" b="1"/>
            </a:lvl7pPr>
            <a:lvl8pPr marL="3016249" indent="0">
              <a:buNone/>
              <a:defRPr sz="1600" b="1"/>
            </a:lvl8pPr>
            <a:lvl9pPr marL="34471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8981"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60386" y="1151335"/>
            <a:ext cx="3880385" cy="479822"/>
          </a:xfrm>
        </p:spPr>
        <p:txBody>
          <a:bodyPr anchor="b"/>
          <a:lstStyle>
            <a:lvl1pPr marL="0" indent="0">
              <a:buNone/>
              <a:defRPr sz="2400" b="1"/>
            </a:lvl1pPr>
            <a:lvl2pPr marL="430880" indent="0">
              <a:buNone/>
              <a:defRPr sz="2000" b="1"/>
            </a:lvl2pPr>
            <a:lvl3pPr marL="861881" indent="0">
              <a:buNone/>
              <a:defRPr sz="1800" b="1"/>
            </a:lvl3pPr>
            <a:lvl4pPr marL="1292728" indent="0">
              <a:buNone/>
              <a:defRPr sz="1600" b="1"/>
            </a:lvl4pPr>
            <a:lvl5pPr marL="1723727" indent="0">
              <a:buNone/>
              <a:defRPr sz="1600" b="1"/>
            </a:lvl5pPr>
            <a:lvl6pPr marL="2154430" indent="0">
              <a:buNone/>
              <a:defRPr sz="1600" b="1"/>
            </a:lvl6pPr>
            <a:lvl7pPr marL="2585325" indent="0">
              <a:buNone/>
              <a:defRPr sz="1600" b="1"/>
            </a:lvl7pPr>
            <a:lvl8pPr marL="3016249" indent="0">
              <a:buNone/>
              <a:defRPr sz="1600" b="1"/>
            </a:lvl8pPr>
            <a:lvl9pPr marL="34471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60386"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9453" y="204787"/>
            <a:ext cx="2888189"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432327" y="205986"/>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9453" y="1076328"/>
            <a:ext cx="2888189" cy="3518297"/>
          </a:xfrm>
        </p:spPr>
        <p:txBody>
          <a:bodyPr/>
          <a:lstStyle>
            <a:lvl1pPr marL="0" indent="0">
              <a:buNone/>
              <a:defRPr sz="1400"/>
            </a:lvl1pPr>
            <a:lvl2pPr marL="430880" indent="0">
              <a:buNone/>
              <a:defRPr sz="1200"/>
            </a:lvl2pPr>
            <a:lvl3pPr marL="861881" indent="0">
              <a:buNone/>
              <a:defRPr sz="1000"/>
            </a:lvl3pPr>
            <a:lvl4pPr marL="1292728" indent="0">
              <a:buNone/>
              <a:defRPr sz="900"/>
            </a:lvl4pPr>
            <a:lvl5pPr marL="1723727" indent="0">
              <a:buNone/>
              <a:defRPr sz="900"/>
            </a:lvl5pPr>
            <a:lvl6pPr marL="2154430" indent="0">
              <a:buNone/>
              <a:defRPr sz="900"/>
            </a:lvl6pPr>
            <a:lvl7pPr marL="2585325" indent="0">
              <a:buNone/>
              <a:defRPr sz="900"/>
            </a:lvl7pPr>
            <a:lvl8pPr marL="3016249" indent="0">
              <a:buNone/>
              <a:defRPr sz="900"/>
            </a:lvl8pPr>
            <a:lvl9pPr marL="34471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2" y="3600451"/>
            <a:ext cx="5267325"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20732" y="459581"/>
            <a:ext cx="5267325" cy="3086100"/>
          </a:xfrm>
        </p:spPr>
        <p:txBody>
          <a:bodyPr/>
          <a:lstStyle>
            <a:lvl1pPr marL="0" indent="0">
              <a:buNone/>
              <a:defRPr sz="3200"/>
            </a:lvl1pPr>
            <a:lvl2pPr marL="430880" indent="0">
              <a:buNone/>
              <a:defRPr sz="2800"/>
            </a:lvl2pPr>
            <a:lvl3pPr marL="861881" indent="0">
              <a:buNone/>
              <a:defRPr sz="2400"/>
            </a:lvl3pPr>
            <a:lvl4pPr marL="1292728" indent="0">
              <a:buNone/>
              <a:defRPr sz="2000"/>
            </a:lvl4pPr>
            <a:lvl5pPr marL="1723727" indent="0">
              <a:buNone/>
              <a:defRPr sz="2000"/>
            </a:lvl5pPr>
            <a:lvl6pPr marL="2154430" indent="0">
              <a:buNone/>
              <a:defRPr sz="2000"/>
            </a:lvl6pPr>
            <a:lvl7pPr marL="2585325" indent="0">
              <a:buNone/>
              <a:defRPr sz="2000"/>
            </a:lvl7pPr>
            <a:lvl8pPr marL="3016249" indent="0">
              <a:buNone/>
              <a:defRPr sz="2000"/>
            </a:lvl8pPr>
            <a:lvl9pPr marL="3447185" indent="0">
              <a:buNone/>
              <a:defRPr sz="2000"/>
            </a:lvl9pPr>
          </a:lstStyle>
          <a:p>
            <a:endParaRPr lang="en-US"/>
          </a:p>
        </p:txBody>
      </p:sp>
      <p:sp>
        <p:nvSpPr>
          <p:cNvPr id="4" name="Text Placeholder 3"/>
          <p:cNvSpPr>
            <a:spLocks noGrp="1"/>
          </p:cNvSpPr>
          <p:nvPr>
            <p:ph type="body" sz="half" idx="2"/>
          </p:nvPr>
        </p:nvSpPr>
        <p:spPr>
          <a:xfrm>
            <a:off x="1720732" y="4026688"/>
            <a:ext cx="5267325" cy="603647"/>
          </a:xfrm>
        </p:spPr>
        <p:txBody>
          <a:bodyPr/>
          <a:lstStyle>
            <a:lvl1pPr marL="0" indent="0">
              <a:buNone/>
              <a:defRPr sz="1400"/>
            </a:lvl1pPr>
            <a:lvl2pPr marL="430880" indent="0">
              <a:buNone/>
              <a:defRPr sz="1200"/>
            </a:lvl2pPr>
            <a:lvl3pPr marL="861881" indent="0">
              <a:buNone/>
              <a:defRPr sz="1000"/>
            </a:lvl3pPr>
            <a:lvl4pPr marL="1292728" indent="0">
              <a:buNone/>
              <a:defRPr sz="900"/>
            </a:lvl4pPr>
            <a:lvl5pPr marL="1723727" indent="0">
              <a:buNone/>
              <a:defRPr sz="900"/>
            </a:lvl5pPr>
            <a:lvl6pPr marL="2154430" indent="0">
              <a:buNone/>
              <a:defRPr sz="900"/>
            </a:lvl6pPr>
            <a:lvl7pPr marL="2585325" indent="0">
              <a:buNone/>
              <a:defRPr sz="900"/>
            </a:lvl7pPr>
            <a:lvl8pPr marL="3016249" indent="0">
              <a:buNone/>
              <a:defRPr sz="900"/>
            </a:lvl8pPr>
            <a:lvl9pPr marL="34471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20" tIns="43096" rIns="86220" bIns="4309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20" tIns="43096" rIns="86220" bIns="4309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20" tIns="43096" rIns="86220" bIns="43096"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20" tIns="43096" rIns="86220" bIns="43096"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20" tIns="43096" rIns="86220" bIns="43096"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30880" algn="ctr" rtl="0" fontAlgn="base">
        <a:spcBef>
          <a:spcPct val="0"/>
        </a:spcBef>
        <a:spcAft>
          <a:spcPct val="0"/>
        </a:spcAft>
        <a:defRPr sz="4400">
          <a:solidFill>
            <a:schemeClr val="tx2"/>
          </a:solidFill>
          <a:latin typeface="Arial" charset="0"/>
          <a:cs typeface="Arial" charset="0"/>
        </a:defRPr>
      </a:lvl6pPr>
      <a:lvl7pPr marL="861881" algn="ctr" rtl="0" fontAlgn="base">
        <a:spcBef>
          <a:spcPct val="0"/>
        </a:spcBef>
        <a:spcAft>
          <a:spcPct val="0"/>
        </a:spcAft>
        <a:defRPr sz="4400">
          <a:solidFill>
            <a:schemeClr val="tx2"/>
          </a:solidFill>
          <a:latin typeface="Arial" charset="0"/>
          <a:cs typeface="Arial" charset="0"/>
        </a:defRPr>
      </a:lvl7pPr>
      <a:lvl8pPr marL="1292728" algn="ctr" rtl="0" fontAlgn="base">
        <a:spcBef>
          <a:spcPct val="0"/>
        </a:spcBef>
        <a:spcAft>
          <a:spcPct val="0"/>
        </a:spcAft>
        <a:defRPr sz="4400">
          <a:solidFill>
            <a:schemeClr val="tx2"/>
          </a:solidFill>
          <a:latin typeface="Arial" charset="0"/>
          <a:cs typeface="Arial" charset="0"/>
        </a:defRPr>
      </a:lvl8pPr>
      <a:lvl9pPr marL="1723727" algn="ctr" rtl="0" fontAlgn="base">
        <a:spcBef>
          <a:spcPct val="0"/>
        </a:spcBef>
        <a:spcAft>
          <a:spcPct val="0"/>
        </a:spcAft>
        <a:defRPr sz="4400">
          <a:solidFill>
            <a:schemeClr val="tx2"/>
          </a:solidFill>
          <a:latin typeface="Arial" charset="0"/>
          <a:cs typeface="Arial" charset="0"/>
        </a:defRPr>
      </a:lvl9pPr>
    </p:titleStyle>
    <p:bodyStyle>
      <a:lvl1pPr marL="323034" indent="-323034" algn="l" rtl="0" fontAlgn="base">
        <a:spcBef>
          <a:spcPct val="20000"/>
        </a:spcBef>
        <a:spcAft>
          <a:spcPct val="0"/>
        </a:spcAft>
        <a:buChar char="•"/>
        <a:defRPr sz="4000">
          <a:solidFill>
            <a:schemeClr val="bg1"/>
          </a:solidFill>
          <a:latin typeface="+mn-lt"/>
          <a:ea typeface="+mn-ea"/>
          <a:cs typeface="+mn-cs"/>
        </a:defRPr>
      </a:lvl1pPr>
      <a:lvl2pPr marL="700326" indent="-269339" algn="l" rtl="0" fontAlgn="base">
        <a:spcBef>
          <a:spcPct val="20000"/>
        </a:spcBef>
        <a:spcAft>
          <a:spcPct val="0"/>
        </a:spcAft>
        <a:buChar char="–"/>
        <a:defRPr sz="4000">
          <a:solidFill>
            <a:schemeClr val="bg1"/>
          </a:solidFill>
          <a:latin typeface="+mn-lt"/>
        </a:defRPr>
      </a:lvl2pPr>
      <a:lvl3pPr marL="1077230" indent="-215362" algn="l" rtl="0" fontAlgn="base">
        <a:spcBef>
          <a:spcPct val="20000"/>
        </a:spcBef>
        <a:spcAft>
          <a:spcPct val="0"/>
        </a:spcAft>
        <a:buChar char="•"/>
        <a:defRPr sz="2400">
          <a:solidFill>
            <a:schemeClr val="tx1"/>
          </a:solidFill>
          <a:latin typeface="+mj-lt"/>
          <a:cs typeface="+mj-cs"/>
        </a:defRPr>
      </a:lvl3pPr>
      <a:lvl4pPr marL="1508242" indent="-215362" algn="l" rtl="0" fontAlgn="base">
        <a:spcBef>
          <a:spcPct val="20000"/>
        </a:spcBef>
        <a:spcAft>
          <a:spcPct val="0"/>
        </a:spcAft>
        <a:buChar char="–"/>
        <a:defRPr sz="2000">
          <a:solidFill>
            <a:schemeClr val="tx1"/>
          </a:solidFill>
          <a:latin typeface="+mj-lt"/>
          <a:cs typeface="+mj-cs"/>
        </a:defRPr>
      </a:lvl4pPr>
      <a:lvl5pPr marL="1939079" indent="-215362" algn="l" rtl="0" fontAlgn="base">
        <a:spcBef>
          <a:spcPct val="20000"/>
        </a:spcBef>
        <a:spcAft>
          <a:spcPct val="0"/>
        </a:spcAft>
        <a:buChar char="»"/>
        <a:defRPr sz="2000">
          <a:solidFill>
            <a:schemeClr val="tx1"/>
          </a:solidFill>
          <a:latin typeface="+mj-lt"/>
          <a:cs typeface="+mj-cs"/>
        </a:defRPr>
      </a:lvl5pPr>
      <a:lvl6pPr marL="2369768" indent="-215362" algn="l" rtl="0" fontAlgn="base">
        <a:spcBef>
          <a:spcPct val="20000"/>
        </a:spcBef>
        <a:spcAft>
          <a:spcPct val="0"/>
        </a:spcAft>
        <a:buChar char="»"/>
        <a:defRPr sz="2000">
          <a:solidFill>
            <a:schemeClr val="tx1"/>
          </a:solidFill>
          <a:latin typeface="+mj-lt"/>
          <a:cs typeface="+mj-cs"/>
        </a:defRPr>
      </a:lvl6pPr>
      <a:lvl7pPr marL="2800810" indent="-215362" algn="l" rtl="0" fontAlgn="base">
        <a:spcBef>
          <a:spcPct val="20000"/>
        </a:spcBef>
        <a:spcAft>
          <a:spcPct val="0"/>
        </a:spcAft>
        <a:buChar char="»"/>
        <a:defRPr sz="2000">
          <a:solidFill>
            <a:schemeClr val="tx1"/>
          </a:solidFill>
          <a:latin typeface="+mj-lt"/>
          <a:cs typeface="+mj-cs"/>
        </a:defRPr>
      </a:lvl7pPr>
      <a:lvl8pPr marL="3231708" indent="-215362" algn="l" rtl="0" fontAlgn="base">
        <a:spcBef>
          <a:spcPct val="20000"/>
        </a:spcBef>
        <a:spcAft>
          <a:spcPct val="0"/>
        </a:spcAft>
        <a:buChar char="»"/>
        <a:defRPr sz="2000">
          <a:solidFill>
            <a:schemeClr val="tx1"/>
          </a:solidFill>
          <a:latin typeface="+mj-lt"/>
          <a:cs typeface="+mj-cs"/>
        </a:defRPr>
      </a:lvl8pPr>
      <a:lvl9pPr marL="3662671" indent="-215362"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861881" rtl="0" eaLnBrk="1" latinLnBrk="0" hangingPunct="1">
        <a:defRPr sz="1800" kern="1200">
          <a:solidFill>
            <a:schemeClr val="tx1"/>
          </a:solidFill>
          <a:latin typeface="+mn-lt"/>
          <a:ea typeface="+mn-ea"/>
          <a:cs typeface="+mn-cs"/>
        </a:defRPr>
      </a:lvl1pPr>
      <a:lvl2pPr marL="430880" algn="l" defTabSz="861881" rtl="0" eaLnBrk="1" latinLnBrk="0" hangingPunct="1">
        <a:defRPr sz="1800" kern="1200">
          <a:solidFill>
            <a:schemeClr val="tx1"/>
          </a:solidFill>
          <a:latin typeface="+mn-lt"/>
          <a:ea typeface="+mn-ea"/>
          <a:cs typeface="+mn-cs"/>
        </a:defRPr>
      </a:lvl2pPr>
      <a:lvl3pPr marL="861881" algn="l" defTabSz="861881" rtl="0" eaLnBrk="1" latinLnBrk="0" hangingPunct="1">
        <a:defRPr sz="1800" kern="1200">
          <a:solidFill>
            <a:schemeClr val="tx1"/>
          </a:solidFill>
          <a:latin typeface="+mn-lt"/>
          <a:ea typeface="+mn-ea"/>
          <a:cs typeface="+mn-cs"/>
        </a:defRPr>
      </a:lvl3pPr>
      <a:lvl4pPr marL="1292728" algn="l" defTabSz="861881" rtl="0" eaLnBrk="1" latinLnBrk="0" hangingPunct="1">
        <a:defRPr sz="1800" kern="1200">
          <a:solidFill>
            <a:schemeClr val="tx1"/>
          </a:solidFill>
          <a:latin typeface="+mn-lt"/>
          <a:ea typeface="+mn-ea"/>
          <a:cs typeface="+mn-cs"/>
        </a:defRPr>
      </a:lvl4pPr>
      <a:lvl5pPr marL="1723727" algn="l" defTabSz="861881" rtl="0" eaLnBrk="1" latinLnBrk="0" hangingPunct="1">
        <a:defRPr sz="1800" kern="1200">
          <a:solidFill>
            <a:schemeClr val="tx1"/>
          </a:solidFill>
          <a:latin typeface="+mn-lt"/>
          <a:ea typeface="+mn-ea"/>
          <a:cs typeface="+mn-cs"/>
        </a:defRPr>
      </a:lvl5pPr>
      <a:lvl6pPr marL="2154430" algn="l" defTabSz="861881" rtl="0" eaLnBrk="1" latinLnBrk="0" hangingPunct="1">
        <a:defRPr sz="1800" kern="1200">
          <a:solidFill>
            <a:schemeClr val="tx1"/>
          </a:solidFill>
          <a:latin typeface="+mn-lt"/>
          <a:ea typeface="+mn-ea"/>
          <a:cs typeface="+mn-cs"/>
        </a:defRPr>
      </a:lvl6pPr>
      <a:lvl7pPr marL="2585325" algn="l" defTabSz="861881" rtl="0" eaLnBrk="1" latinLnBrk="0" hangingPunct="1">
        <a:defRPr sz="1800" kern="1200">
          <a:solidFill>
            <a:schemeClr val="tx1"/>
          </a:solidFill>
          <a:latin typeface="+mn-lt"/>
          <a:ea typeface="+mn-ea"/>
          <a:cs typeface="+mn-cs"/>
        </a:defRPr>
      </a:lvl7pPr>
      <a:lvl8pPr marL="3016249" algn="l" defTabSz="861881" rtl="0" eaLnBrk="1" latinLnBrk="0" hangingPunct="1">
        <a:defRPr sz="1800" kern="1200">
          <a:solidFill>
            <a:schemeClr val="tx1"/>
          </a:solidFill>
          <a:latin typeface="+mn-lt"/>
          <a:ea typeface="+mn-ea"/>
          <a:cs typeface="+mn-cs"/>
        </a:defRPr>
      </a:lvl8pPr>
      <a:lvl9pPr marL="3447185" algn="l" defTabSz="86188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82" tIns="33390" rIns="66782" bIns="33390"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82" tIns="33390" rIns="66782" bIns="3339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782" tIns="33390" rIns="66782" bIns="33390" numCol="1" anchor="t" anchorCtr="0" compatLnSpc="1">
            <a:prstTxWarp prst="textNoShape">
              <a:avLst/>
            </a:prstTxWarp>
          </a:bodyPr>
          <a:lstStyle>
            <a:lvl1pPr eaLnBrk="1" hangingPunct="1">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782" tIns="33390" rIns="66782" bIns="33390" numCol="1" anchor="t" anchorCtr="0" compatLnSpc="1">
            <a:prstTxWarp prst="textNoShape">
              <a:avLst/>
            </a:prstTxWarp>
          </a:bodyPr>
          <a:lstStyle>
            <a:lvl1pPr algn="ctr" eaLnBrk="1" hangingPunct="1">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782" tIns="33390" rIns="66782" bIns="33390" numCol="1" anchor="t" anchorCtr="0" compatLnSpc="1">
            <a:prstTxWarp prst="textNoShape">
              <a:avLst/>
            </a:prstTxWarp>
          </a:bodyPr>
          <a:lstStyle>
            <a:lvl1pPr algn="r" eaLnBrk="1" hangingPunct="1">
              <a:defRPr sz="1000">
                <a:solidFill>
                  <a:srgbClr val="000000"/>
                </a:solidFill>
              </a:defRPr>
            </a:lvl1pPr>
          </a:lstStyle>
          <a:p>
            <a:fld id="{94317EE0-CD2D-4428-881C-38C7122CD0C7}" type="slidenum">
              <a:rPr lang="en-US" altLang="en-US" smtClean="0">
                <a:latin typeface="Arial" pitchFamily="34" charset="0"/>
                <a:cs typeface="Arial" pitchFamily="34" charset="0"/>
              </a: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3298131531"/>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3900" algn="ctr" rtl="0" fontAlgn="base">
        <a:spcBef>
          <a:spcPct val="0"/>
        </a:spcBef>
        <a:spcAft>
          <a:spcPct val="0"/>
        </a:spcAft>
        <a:defRPr sz="3200">
          <a:solidFill>
            <a:schemeClr val="bg1"/>
          </a:solidFill>
          <a:latin typeface="Arial Rounded MT Bold" pitchFamily="34" charset="0"/>
          <a:cs typeface="Arial" charset="0"/>
        </a:defRPr>
      </a:lvl6pPr>
      <a:lvl7pPr marL="667810" algn="ctr" rtl="0" fontAlgn="base">
        <a:spcBef>
          <a:spcPct val="0"/>
        </a:spcBef>
        <a:spcAft>
          <a:spcPct val="0"/>
        </a:spcAft>
        <a:defRPr sz="3200">
          <a:solidFill>
            <a:schemeClr val="bg1"/>
          </a:solidFill>
          <a:latin typeface="Arial Rounded MT Bold" pitchFamily="34" charset="0"/>
          <a:cs typeface="Arial" charset="0"/>
        </a:defRPr>
      </a:lvl7pPr>
      <a:lvl8pPr marL="1001719" algn="ctr" rtl="0" fontAlgn="base">
        <a:spcBef>
          <a:spcPct val="0"/>
        </a:spcBef>
        <a:spcAft>
          <a:spcPct val="0"/>
        </a:spcAft>
        <a:defRPr sz="3200">
          <a:solidFill>
            <a:schemeClr val="bg1"/>
          </a:solidFill>
          <a:latin typeface="Arial Rounded MT Bold" pitchFamily="34" charset="0"/>
          <a:cs typeface="Arial" charset="0"/>
        </a:defRPr>
      </a:lvl8pPr>
      <a:lvl9pPr marL="1335619"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433" indent="-250433" algn="l" rtl="0" eaLnBrk="0" fontAlgn="base" hangingPunct="0">
        <a:spcBef>
          <a:spcPct val="20000"/>
        </a:spcBef>
        <a:spcAft>
          <a:spcPct val="0"/>
        </a:spcAft>
        <a:defRPr sz="3200">
          <a:solidFill>
            <a:schemeClr val="bg1"/>
          </a:solidFill>
          <a:latin typeface="+mn-lt"/>
          <a:ea typeface="+mn-ea"/>
          <a:cs typeface="+mn-cs"/>
        </a:defRPr>
      </a:lvl1pPr>
      <a:lvl2pPr marL="542598" indent="-208693" algn="l" rtl="0" eaLnBrk="0" fontAlgn="base" hangingPunct="0">
        <a:spcBef>
          <a:spcPct val="20000"/>
        </a:spcBef>
        <a:spcAft>
          <a:spcPct val="0"/>
        </a:spcAft>
        <a:buChar char="–"/>
        <a:defRPr sz="2000">
          <a:solidFill>
            <a:schemeClr val="tx1"/>
          </a:solidFill>
          <a:latin typeface="Arial" charset="0"/>
          <a:cs typeface="+mn-cs"/>
        </a:defRPr>
      </a:lvl2pPr>
      <a:lvl3pPr marL="834767" indent="-166951" algn="l" rtl="0" eaLnBrk="0" fontAlgn="base" hangingPunct="0">
        <a:spcBef>
          <a:spcPct val="20000"/>
        </a:spcBef>
        <a:spcAft>
          <a:spcPct val="0"/>
        </a:spcAft>
        <a:buChar char="•"/>
        <a:defRPr sz="1800">
          <a:solidFill>
            <a:schemeClr val="tx1"/>
          </a:solidFill>
          <a:latin typeface="Arial" charset="0"/>
          <a:cs typeface="+mn-cs"/>
        </a:defRPr>
      </a:lvl3pPr>
      <a:lvl4pPr marL="1168668" indent="-166951" algn="l" rtl="0" eaLnBrk="0" fontAlgn="base" hangingPunct="0">
        <a:spcBef>
          <a:spcPct val="20000"/>
        </a:spcBef>
        <a:spcAft>
          <a:spcPct val="0"/>
        </a:spcAft>
        <a:buChar char="–"/>
        <a:defRPr sz="1500">
          <a:solidFill>
            <a:schemeClr val="tx1"/>
          </a:solidFill>
          <a:latin typeface="Arial" charset="0"/>
          <a:cs typeface="+mn-cs"/>
        </a:defRPr>
      </a:lvl4pPr>
      <a:lvl5pPr marL="1502572" indent="-166951" algn="l" rtl="0" eaLnBrk="0" fontAlgn="base" hangingPunct="0">
        <a:spcBef>
          <a:spcPct val="20000"/>
        </a:spcBef>
        <a:spcAft>
          <a:spcPct val="0"/>
        </a:spcAft>
        <a:buChar char="»"/>
        <a:defRPr sz="1500">
          <a:solidFill>
            <a:schemeClr val="tx1"/>
          </a:solidFill>
          <a:latin typeface="Arial" charset="0"/>
          <a:cs typeface="+mn-cs"/>
        </a:defRPr>
      </a:lvl5pPr>
      <a:lvl6pPr marL="1836480" indent="-166951" algn="l" rtl="0" fontAlgn="base">
        <a:spcBef>
          <a:spcPct val="20000"/>
        </a:spcBef>
        <a:spcAft>
          <a:spcPct val="0"/>
        </a:spcAft>
        <a:buChar char="»"/>
        <a:defRPr sz="1500">
          <a:solidFill>
            <a:schemeClr val="tx1"/>
          </a:solidFill>
          <a:latin typeface="Arial" charset="0"/>
          <a:cs typeface="+mn-cs"/>
        </a:defRPr>
      </a:lvl6pPr>
      <a:lvl7pPr marL="2170385" indent="-166951" algn="l" rtl="0" fontAlgn="base">
        <a:spcBef>
          <a:spcPct val="20000"/>
        </a:spcBef>
        <a:spcAft>
          <a:spcPct val="0"/>
        </a:spcAft>
        <a:buChar char="»"/>
        <a:defRPr sz="1500">
          <a:solidFill>
            <a:schemeClr val="tx1"/>
          </a:solidFill>
          <a:latin typeface="Arial" charset="0"/>
          <a:cs typeface="+mn-cs"/>
        </a:defRPr>
      </a:lvl7pPr>
      <a:lvl8pPr marL="2504289" indent="-166951" algn="l" rtl="0" fontAlgn="base">
        <a:spcBef>
          <a:spcPct val="20000"/>
        </a:spcBef>
        <a:spcAft>
          <a:spcPct val="0"/>
        </a:spcAft>
        <a:buChar char="»"/>
        <a:defRPr sz="1500">
          <a:solidFill>
            <a:schemeClr val="tx1"/>
          </a:solidFill>
          <a:latin typeface="Arial" charset="0"/>
          <a:cs typeface="+mn-cs"/>
        </a:defRPr>
      </a:lvl8pPr>
      <a:lvl9pPr marL="2838194" indent="-166951"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7810" rtl="0" eaLnBrk="1" latinLnBrk="0" hangingPunct="1">
        <a:defRPr sz="1300" kern="1200">
          <a:solidFill>
            <a:schemeClr val="tx1"/>
          </a:solidFill>
          <a:latin typeface="+mn-lt"/>
          <a:ea typeface="+mn-ea"/>
          <a:cs typeface="+mn-cs"/>
        </a:defRPr>
      </a:lvl1pPr>
      <a:lvl2pPr marL="333900" algn="l" defTabSz="667810" rtl="0" eaLnBrk="1" latinLnBrk="0" hangingPunct="1">
        <a:defRPr sz="1300" kern="1200">
          <a:solidFill>
            <a:schemeClr val="tx1"/>
          </a:solidFill>
          <a:latin typeface="+mn-lt"/>
          <a:ea typeface="+mn-ea"/>
          <a:cs typeface="+mn-cs"/>
        </a:defRPr>
      </a:lvl2pPr>
      <a:lvl3pPr marL="667810" algn="l" defTabSz="667810" rtl="0" eaLnBrk="1" latinLnBrk="0" hangingPunct="1">
        <a:defRPr sz="1300" kern="1200">
          <a:solidFill>
            <a:schemeClr val="tx1"/>
          </a:solidFill>
          <a:latin typeface="+mn-lt"/>
          <a:ea typeface="+mn-ea"/>
          <a:cs typeface="+mn-cs"/>
        </a:defRPr>
      </a:lvl3pPr>
      <a:lvl4pPr marL="1001719" algn="l" defTabSz="667810" rtl="0" eaLnBrk="1" latinLnBrk="0" hangingPunct="1">
        <a:defRPr sz="1300" kern="1200">
          <a:solidFill>
            <a:schemeClr val="tx1"/>
          </a:solidFill>
          <a:latin typeface="+mn-lt"/>
          <a:ea typeface="+mn-ea"/>
          <a:cs typeface="+mn-cs"/>
        </a:defRPr>
      </a:lvl4pPr>
      <a:lvl5pPr marL="1335619" algn="l" defTabSz="667810" rtl="0" eaLnBrk="1" latinLnBrk="0" hangingPunct="1">
        <a:defRPr sz="1300" kern="1200">
          <a:solidFill>
            <a:schemeClr val="tx1"/>
          </a:solidFill>
          <a:latin typeface="+mn-lt"/>
          <a:ea typeface="+mn-ea"/>
          <a:cs typeface="+mn-cs"/>
        </a:defRPr>
      </a:lvl5pPr>
      <a:lvl6pPr marL="1669523" algn="l" defTabSz="667810" rtl="0" eaLnBrk="1" latinLnBrk="0" hangingPunct="1">
        <a:defRPr sz="1300" kern="1200">
          <a:solidFill>
            <a:schemeClr val="tx1"/>
          </a:solidFill>
          <a:latin typeface="+mn-lt"/>
          <a:ea typeface="+mn-ea"/>
          <a:cs typeface="+mn-cs"/>
        </a:defRPr>
      </a:lvl6pPr>
      <a:lvl7pPr marL="2003429" algn="l" defTabSz="667810" rtl="0" eaLnBrk="1" latinLnBrk="0" hangingPunct="1">
        <a:defRPr sz="1300" kern="1200">
          <a:solidFill>
            <a:schemeClr val="tx1"/>
          </a:solidFill>
          <a:latin typeface="+mn-lt"/>
          <a:ea typeface="+mn-ea"/>
          <a:cs typeface="+mn-cs"/>
        </a:defRPr>
      </a:lvl7pPr>
      <a:lvl8pPr marL="2337332" algn="l" defTabSz="667810" rtl="0" eaLnBrk="1" latinLnBrk="0" hangingPunct="1">
        <a:defRPr sz="1300" kern="1200">
          <a:solidFill>
            <a:schemeClr val="tx1"/>
          </a:solidFill>
          <a:latin typeface="+mn-lt"/>
          <a:ea typeface="+mn-ea"/>
          <a:cs typeface="+mn-cs"/>
        </a:defRPr>
      </a:lvl8pPr>
      <a:lvl9pPr marL="2671238" algn="l" defTabSz="667810"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85" tIns="33392" rIns="66785" bIns="33392"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85" tIns="33392" rIns="66785" bIns="3339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785" tIns="33392" rIns="66785" bIns="33392"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785" tIns="33392" rIns="66785" bIns="33392"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785" tIns="33392" rIns="66785" bIns="33392"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990176574"/>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3916" algn="ctr" rtl="0" fontAlgn="base">
        <a:spcBef>
          <a:spcPct val="0"/>
        </a:spcBef>
        <a:spcAft>
          <a:spcPct val="0"/>
        </a:spcAft>
        <a:defRPr sz="3200">
          <a:solidFill>
            <a:schemeClr val="bg1"/>
          </a:solidFill>
          <a:latin typeface="Arial Rounded MT Bold" pitchFamily="34" charset="0"/>
          <a:cs typeface="Arial" charset="0"/>
        </a:defRPr>
      </a:lvl6pPr>
      <a:lvl7pPr marL="667841" algn="ctr" rtl="0" fontAlgn="base">
        <a:spcBef>
          <a:spcPct val="0"/>
        </a:spcBef>
        <a:spcAft>
          <a:spcPct val="0"/>
        </a:spcAft>
        <a:defRPr sz="3200">
          <a:solidFill>
            <a:schemeClr val="bg1"/>
          </a:solidFill>
          <a:latin typeface="Arial Rounded MT Bold" pitchFamily="34" charset="0"/>
          <a:cs typeface="Arial" charset="0"/>
        </a:defRPr>
      </a:lvl7pPr>
      <a:lvl8pPr marL="1001765" algn="ctr" rtl="0" fontAlgn="base">
        <a:spcBef>
          <a:spcPct val="0"/>
        </a:spcBef>
        <a:spcAft>
          <a:spcPct val="0"/>
        </a:spcAft>
        <a:defRPr sz="3200">
          <a:solidFill>
            <a:schemeClr val="bg1"/>
          </a:solidFill>
          <a:latin typeface="Arial Rounded MT Bold" pitchFamily="34" charset="0"/>
          <a:cs typeface="Arial" charset="0"/>
        </a:defRPr>
      </a:lvl8pPr>
      <a:lvl9pPr marL="1335681"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444" indent="-250444" algn="l" rtl="0" eaLnBrk="0" fontAlgn="base" hangingPunct="0">
        <a:spcBef>
          <a:spcPct val="20000"/>
        </a:spcBef>
        <a:spcAft>
          <a:spcPct val="0"/>
        </a:spcAft>
        <a:defRPr sz="3200">
          <a:solidFill>
            <a:schemeClr val="bg1"/>
          </a:solidFill>
          <a:latin typeface="+mn-lt"/>
          <a:ea typeface="+mn-ea"/>
          <a:cs typeface="+mn-cs"/>
        </a:defRPr>
      </a:lvl1pPr>
      <a:lvl2pPr marL="542623" indent="-208703" algn="l" rtl="0" eaLnBrk="0" fontAlgn="base" hangingPunct="0">
        <a:spcBef>
          <a:spcPct val="20000"/>
        </a:spcBef>
        <a:spcAft>
          <a:spcPct val="0"/>
        </a:spcAft>
        <a:buChar char="–"/>
        <a:defRPr sz="2000">
          <a:solidFill>
            <a:schemeClr val="tx1"/>
          </a:solidFill>
          <a:latin typeface="Arial" charset="0"/>
          <a:cs typeface="+mn-cs"/>
        </a:defRPr>
      </a:lvl2pPr>
      <a:lvl3pPr marL="834805" indent="-166959" algn="l" rtl="0" eaLnBrk="0" fontAlgn="base" hangingPunct="0">
        <a:spcBef>
          <a:spcPct val="20000"/>
        </a:spcBef>
        <a:spcAft>
          <a:spcPct val="0"/>
        </a:spcAft>
        <a:buChar char="•"/>
        <a:defRPr sz="1800">
          <a:solidFill>
            <a:schemeClr val="tx1"/>
          </a:solidFill>
          <a:latin typeface="Arial" charset="0"/>
          <a:cs typeface="+mn-cs"/>
        </a:defRPr>
      </a:lvl3pPr>
      <a:lvl4pPr marL="1168722" indent="-166959" algn="l" rtl="0" eaLnBrk="0" fontAlgn="base" hangingPunct="0">
        <a:spcBef>
          <a:spcPct val="20000"/>
        </a:spcBef>
        <a:spcAft>
          <a:spcPct val="0"/>
        </a:spcAft>
        <a:buChar char="–"/>
        <a:defRPr sz="1500">
          <a:solidFill>
            <a:schemeClr val="tx1"/>
          </a:solidFill>
          <a:latin typeface="Arial" charset="0"/>
          <a:cs typeface="+mn-cs"/>
        </a:defRPr>
      </a:lvl4pPr>
      <a:lvl5pPr marL="1502641" indent="-166959" algn="l" rtl="0" eaLnBrk="0" fontAlgn="base" hangingPunct="0">
        <a:spcBef>
          <a:spcPct val="20000"/>
        </a:spcBef>
        <a:spcAft>
          <a:spcPct val="0"/>
        </a:spcAft>
        <a:buChar char="»"/>
        <a:defRPr sz="1500">
          <a:solidFill>
            <a:schemeClr val="tx1"/>
          </a:solidFill>
          <a:latin typeface="Arial" charset="0"/>
          <a:cs typeface="+mn-cs"/>
        </a:defRPr>
      </a:lvl5pPr>
      <a:lvl6pPr marL="1836565" indent="-166959" algn="l" rtl="0" fontAlgn="base">
        <a:spcBef>
          <a:spcPct val="20000"/>
        </a:spcBef>
        <a:spcAft>
          <a:spcPct val="0"/>
        </a:spcAft>
        <a:buChar char="»"/>
        <a:defRPr sz="1500">
          <a:solidFill>
            <a:schemeClr val="tx1"/>
          </a:solidFill>
          <a:latin typeface="Arial" charset="0"/>
          <a:cs typeface="+mn-cs"/>
        </a:defRPr>
      </a:lvl6pPr>
      <a:lvl7pPr marL="2170486" indent="-166959" algn="l" rtl="0" fontAlgn="base">
        <a:spcBef>
          <a:spcPct val="20000"/>
        </a:spcBef>
        <a:spcAft>
          <a:spcPct val="0"/>
        </a:spcAft>
        <a:buChar char="»"/>
        <a:defRPr sz="1500">
          <a:solidFill>
            <a:schemeClr val="tx1"/>
          </a:solidFill>
          <a:latin typeface="Arial" charset="0"/>
          <a:cs typeface="+mn-cs"/>
        </a:defRPr>
      </a:lvl7pPr>
      <a:lvl8pPr marL="2504405" indent="-166959" algn="l" rtl="0" fontAlgn="base">
        <a:spcBef>
          <a:spcPct val="20000"/>
        </a:spcBef>
        <a:spcAft>
          <a:spcPct val="0"/>
        </a:spcAft>
        <a:buChar char="»"/>
        <a:defRPr sz="1500">
          <a:solidFill>
            <a:schemeClr val="tx1"/>
          </a:solidFill>
          <a:latin typeface="Arial" charset="0"/>
          <a:cs typeface="+mn-cs"/>
        </a:defRPr>
      </a:lvl8pPr>
      <a:lvl9pPr marL="2838326" indent="-166959"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7841" rtl="0" eaLnBrk="1" latinLnBrk="0" hangingPunct="1">
        <a:defRPr sz="1300" kern="1200">
          <a:solidFill>
            <a:schemeClr val="tx1"/>
          </a:solidFill>
          <a:latin typeface="+mn-lt"/>
          <a:ea typeface="+mn-ea"/>
          <a:cs typeface="+mn-cs"/>
        </a:defRPr>
      </a:lvl1pPr>
      <a:lvl2pPr marL="333916" algn="l" defTabSz="667841" rtl="0" eaLnBrk="1" latinLnBrk="0" hangingPunct="1">
        <a:defRPr sz="1300" kern="1200">
          <a:solidFill>
            <a:schemeClr val="tx1"/>
          </a:solidFill>
          <a:latin typeface="+mn-lt"/>
          <a:ea typeface="+mn-ea"/>
          <a:cs typeface="+mn-cs"/>
        </a:defRPr>
      </a:lvl2pPr>
      <a:lvl3pPr marL="667841" algn="l" defTabSz="667841" rtl="0" eaLnBrk="1" latinLnBrk="0" hangingPunct="1">
        <a:defRPr sz="1300" kern="1200">
          <a:solidFill>
            <a:schemeClr val="tx1"/>
          </a:solidFill>
          <a:latin typeface="+mn-lt"/>
          <a:ea typeface="+mn-ea"/>
          <a:cs typeface="+mn-cs"/>
        </a:defRPr>
      </a:lvl3pPr>
      <a:lvl4pPr marL="1001765" algn="l" defTabSz="667841" rtl="0" eaLnBrk="1" latinLnBrk="0" hangingPunct="1">
        <a:defRPr sz="1300" kern="1200">
          <a:solidFill>
            <a:schemeClr val="tx1"/>
          </a:solidFill>
          <a:latin typeface="+mn-lt"/>
          <a:ea typeface="+mn-ea"/>
          <a:cs typeface="+mn-cs"/>
        </a:defRPr>
      </a:lvl4pPr>
      <a:lvl5pPr marL="1335681" algn="l" defTabSz="667841" rtl="0" eaLnBrk="1" latinLnBrk="0" hangingPunct="1">
        <a:defRPr sz="1300" kern="1200">
          <a:solidFill>
            <a:schemeClr val="tx1"/>
          </a:solidFill>
          <a:latin typeface="+mn-lt"/>
          <a:ea typeface="+mn-ea"/>
          <a:cs typeface="+mn-cs"/>
        </a:defRPr>
      </a:lvl5pPr>
      <a:lvl6pPr marL="1669600" algn="l" defTabSz="667841" rtl="0" eaLnBrk="1" latinLnBrk="0" hangingPunct="1">
        <a:defRPr sz="1300" kern="1200">
          <a:solidFill>
            <a:schemeClr val="tx1"/>
          </a:solidFill>
          <a:latin typeface="+mn-lt"/>
          <a:ea typeface="+mn-ea"/>
          <a:cs typeface="+mn-cs"/>
        </a:defRPr>
      </a:lvl6pPr>
      <a:lvl7pPr marL="2003522" algn="l" defTabSz="667841" rtl="0" eaLnBrk="1" latinLnBrk="0" hangingPunct="1">
        <a:defRPr sz="1300" kern="1200">
          <a:solidFill>
            <a:schemeClr val="tx1"/>
          </a:solidFill>
          <a:latin typeface="+mn-lt"/>
          <a:ea typeface="+mn-ea"/>
          <a:cs typeface="+mn-cs"/>
        </a:defRPr>
      </a:lvl7pPr>
      <a:lvl8pPr marL="2337440" algn="l" defTabSz="667841" rtl="0" eaLnBrk="1" latinLnBrk="0" hangingPunct="1">
        <a:defRPr sz="1300" kern="1200">
          <a:solidFill>
            <a:schemeClr val="tx1"/>
          </a:solidFill>
          <a:latin typeface="+mn-lt"/>
          <a:ea typeface="+mn-ea"/>
          <a:cs typeface="+mn-cs"/>
        </a:defRPr>
      </a:lvl8pPr>
      <a:lvl9pPr marL="2671362" algn="l" defTabSz="667841"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1" tIns="33395" rIns="66791" bIns="33395"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1" tIns="33395" rIns="66791" bIns="3339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791" tIns="33395" rIns="66791" bIns="33395"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791" tIns="33395" rIns="66791" bIns="33395"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791" tIns="33395" rIns="66791" bIns="33395"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990176574"/>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3948" algn="ctr" rtl="0" fontAlgn="base">
        <a:spcBef>
          <a:spcPct val="0"/>
        </a:spcBef>
        <a:spcAft>
          <a:spcPct val="0"/>
        </a:spcAft>
        <a:defRPr sz="3200">
          <a:solidFill>
            <a:schemeClr val="bg1"/>
          </a:solidFill>
          <a:latin typeface="Arial Rounded MT Bold" pitchFamily="34" charset="0"/>
          <a:cs typeface="Arial" charset="0"/>
        </a:defRPr>
      </a:lvl6pPr>
      <a:lvl7pPr marL="667903" algn="ctr" rtl="0" fontAlgn="base">
        <a:spcBef>
          <a:spcPct val="0"/>
        </a:spcBef>
        <a:spcAft>
          <a:spcPct val="0"/>
        </a:spcAft>
        <a:defRPr sz="3200">
          <a:solidFill>
            <a:schemeClr val="bg1"/>
          </a:solidFill>
          <a:latin typeface="Arial Rounded MT Bold" pitchFamily="34" charset="0"/>
          <a:cs typeface="Arial" charset="0"/>
        </a:defRPr>
      </a:lvl7pPr>
      <a:lvl8pPr marL="1001857" algn="ctr" rtl="0" fontAlgn="base">
        <a:spcBef>
          <a:spcPct val="0"/>
        </a:spcBef>
        <a:spcAft>
          <a:spcPct val="0"/>
        </a:spcAft>
        <a:defRPr sz="3200">
          <a:solidFill>
            <a:schemeClr val="bg1"/>
          </a:solidFill>
          <a:latin typeface="Arial Rounded MT Bold" pitchFamily="34" charset="0"/>
          <a:cs typeface="Arial" charset="0"/>
        </a:defRPr>
      </a:lvl8pPr>
      <a:lvl9pPr marL="1335805"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466" indent="-250466" algn="l" rtl="0" eaLnBrk="0" fontAlgn="base" hangingPunct="0">
        <a:spcBef>
          <a:spcPct val="20000"/>
        </a:spcBef>
        <a:spcAft>
          <a:spcPct val="0"/>
        </a:spcAft>
        <a:defRPr sz="3200">
          <a:solidFill>
            <a:schemeClr val="bg1"/>
          </a:solidFill>
          <a:latin typeface="+mn-lt"/>
          <a:ea typeface="+mn-ea"/>
          <a:cs typeface="+mn-cs"/>
        </a:defRPr>
      </a:lvl1pPr>
      <a:lvl2pPr marL="542673" indent="-208722" algn="l" rtl="0" eaLnBrk="0" fontAlgn="base" hangingPunct="0">
        <a:spcBef>
          <a:spcPct val="20000"/>
        </a:spcBef>
        <a:spcAft>
          <a:spcPct val="0"/>
        </a:spcAft>
        <a:buChar char="–"/>
        <a:defRPr sz="2000">
          <a:solidFill>
            <a:schemeClr val="tx1"/>
          </a:solidFill>
          <a:latin typeface="Arial" charset="0"/>
          <a:cs typeface="+mn-cs"/>
        </a:defRPr>
      </a:lvl2pPr>
      <a:lvl3pPr marL="834881" indent="-166974" algn="l" rtl="0" eaLnBrk="0" fontAlgn="base" hangingPunct="0">
        <a:spcBef>
          <a:spcPct val="20000"/>
        </a:spcBef>
        <a:spcAft>
          <a:spcPct val="0"/>
        </a:spcAft>
        <a:buChar char="•"/>
        <a:defRPr sz="1800">
          <a:solidFill>
            <a:schemeClr val="tx1"/>
          </a:solidFill>
          <a:latin typeface="Arial" charset="0"/>
          <a:cs typeface="+mn-cs"/>
        </a:defRPr>
      </a:lvl3pPr>
      <a:lvl4pPr marL="1168831" indent="-166974" algn="l" rtl="0" eaLnBrk="0" fontAlgn="base" hangingPunct="0">
        <a:spcBef>
          <a:spcPct val="20000"/>
        </a:spcBef>
        <a:spcAft>
          <a:spcPct val="0"/>
        </a:spcAft>
        <a:buChar char="–"/>
        <a:defRPr sz="1500">
          <a:solidFill>
            <a:schemeClr val="tx1"/>
          </a:solidFill>
          <a:latin typeface="Arial" charset="0"/>
          <a:cs typeface="+mn-cs"/>
        </a:defRPr>
      </a:lvl4pPr>
      <a:lvl5pPr marL="1502781" indent="-166974" algn="l" rtl="0" eaLnBrk="0" fontAlgn="base" hangingPunct="0">
        <a:spcBef>
          <a:spcPct val="20000"/>
        </a:spcBef>
        <a:spcAft>
          <a:spcPct val="0"/>
        </a:spcAft>
        <a:buChar char="»"/>
        <a:defRPr sz="1500">
          <a:solidFill>
            <a:schemeClr val="tx1"/>
          </a:solidFill>
          <a:latin typeface="Arial" charset="0"/>
          <a:cs typeface="+mn-cs"/>
        </a:defRPr>
      </a:lvl5pPr>
      <a:lvl6pPr marL="1836735" indent="-166974" algn="l" rtl="0" fontAlgn="base">
        <a:spcBef>
          <a:spcPct val="20000"/>
        </a:spcBef>
        <a:spcAft>
          <a:spcPct val="0"/>
        </a:spcAft>
        <a:buChar char="»"/>
        <a:defRPr sz="1500">
          <a:solidFill>
            <a:schemeClr val="tx1"/>
          </a:solidFill>
          <a:latin typeface="Arial" charset="0"/>
          <a:cs typeface="+mn-cs"/>
        </a:defRPr>
      </a:lvl6pPr>
      <a:lvl7pPr marL="2170686" indent="-166974" algn="l" rtl="0" fontAlgn="base">
        <a:spcBef>
          <a:spcPct val="20000"/>
        </a:spcBef>
        <a:spcAft>
          <a:spcPct val="0"/>
        </a:spcAft>
        <a:buChar char="»"/>
        <a:defRPr sz="1500">
          <a:solidFill>
            <a:schemeClr val="tx1"/>
          </a:solidFill>
          <a:latin typeface="Arial" charset="0"/>
          <a:cs typeface="+mn-cs"/>
        </a:defRPr>
      </a:lvl7pPr>
      <a:lvl8pPr marL="2504637" indent="-166974" algn="l" rtl="0" fontAlgn="base">
        <a:spcBef>
          <a:spcPct val="20000"/>
        </a:spcBef>
        <a:spcAft>
          <a:spcPct val="0"/>
        </a:spcAft>
        <a:buChar char="»"/>
        <a:defRPr sz="1500">
          <a:solidFill>
            <a:schemeClr val="tx1"/>
          </a:solidFill>
          <a:latin typeface="Arial" charset="0"/>
          <a:cs typeface="+mn-cs"/>
        </a:defRPr>
      </a:lvl8pPr>
      <a:lvl9pPr marL="2838589" indent="-166974"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7903" rtl="0" eaLnBrk="1" latinLnBrk="0" hangingPunct="1">
        <a:defRPr sz="1300" kern="1200">
          <a:solidFill>
            <a:schemeClr val="tx1"/>
          </a:solidFill>
          <a:latin typeface="+mn-lt"/>
          <a:ea typeface="+mn-ea"/>
          <a:cs typeface="+mn-cs"/>
        </a:defRPr>
      </a:lvl1pPr>
      <a:lvl2pPr marL="333948" algn="l" defTabSz="667903" rtl="0" eaLnBrk="1" latinLnBrk="0" hangingPunct="1">
        <a:defRPr sz="1300" kern="1200">
          <a:solidFill>
            <a:schemeClr val="tx1"/>
          </a:solidFill>
          <a:latin typeface="+mn-lt"/>
          <a:ea typeface="+mn-ea"/>
          <a:cs typeface="+mn-cs"/>
        </a:defRPr>
      </a:lvl2pPr>
      <a:lvl3pPr marL="667903" algn="l" defTabSz="667903" rtl="0" eaLnBrk="1" latinLnBrk="0" hangingPunct="1">
        <a:defRPr sz="1300" kern="1200">
          <a:solidFill>
            <a:schemeClr val="tx1"/>
          </a:solidFill>
          <a:latin typeface="+mn-lt"/>
          <a:ea typeface="+mn-ea"/>
          <a:cs typeface="+mn-cs"/>
        </a:defRPr>
      </a:lvl3pPr>
      <a:lvl4pPr marL="1001857" algn="l" defTabSz="667903" rtl="0" eaLnBrk="1" latinLnBrk="0" hangingPunct="1">
        <a:defRPr sz="1300" kern="1200">
          <a:solidFill>
            <a:schemeClr val="tx1"/>
          </a:solidFill>
          <a:latin typeface="+mn-lt"/>
          <a:ea typeface="+mn-ea"/>
          <a:cs typeface="+mn-cs"/>
        </a:defRPr>
      </a:lvl4pPr>
      <a:lvl5pPr marL="1335805" algn="l" defTabSz="667903" rtl="0" eaLnBrk="1" latinLnBrk="0" hangingPunct="1">
        <a:defRPr sz="1300" kern="1200">
          <a:solidFill>
            <a:schemeClr val="tx1"/>
          </a:solidFill>
          <a:latin typeface="+mn-lt"/>
          <a:ea typeface="+mn-ea"/>
          <a:cs typeface="+mn-cs"/>
        </a:defRPr>
      </a:lvl5pPr>
      <a:lvl6pPr marL="1669755" algn="l" defTabSz="667903" rtl="0" eaLnBrk="1" latinLnBrk="0" hangingPunct="1">
        <a:defRPr sz="1300" kern="1200">
          <a:solidFill>
            <a:schemeClr val="tx1"/>
          </a:solidFill>
          <a:latin typeface="+mn-lt"/>
          <a:ea typeface="+mn-ea"/>
          <a:cs typeface="+mn-cs"/>
        </a:defRPr>
      </a:lvl6pPr>
      <a:lvl7pPr marL="2003708" algn="l" defTabSz="667903" rtl="0" eaLnBrk="1" latinLnBrk="0" hangingPunct="1">
        <a:defRPr sz="1300" kern="1200">
          <a:solidFill>
            <a:schemeClr val="tx1"/>
          </a:solidFill>
          <a:latin typeface="+mn-lt"/>
          <a:ea typeface="+mn-ea"/>
          <a:cs typeface="+mn-cs"/>
        </a:defRPr>
      </a:lvl7pPr>
      <a:lvl8pPr marL="2337657" algn="l" defTabSz="667903" rtl="0" eaLnBrk="1" latinLnBrk="0" hangingPunct="1">
        <a:defRPr sz="1300" kern="1200">
          <a:solidFill>
            <a:schemeClr val="tx1"/>
          </a:solidFill>
          <a:latin typeface="+mn-lt"/>
          <a:ea typeface="+mn-ea"/>
          <a:cs typeface="+mn-cs"/>
        </a:defRPr>
      </a:lvl8pPr>
      <a:lvl9pPr marL="2671610" algn="l" defTabSz="667903"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00" tIns="33400" rIns="66800" bIns="3340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00" tIns="33400" rIns="66800" bIns="334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800" tIns="33400" rIns="66800" bIns="33400"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800" tIns="33400" rIns="66800" bIns="33400"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800" tIns="33400" rIns="66800" bIns="33400"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990176574"/>
      </p:ext>
    </p:extLst>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3995" algn="ctr" rtl="0" fontAlgn="base">
        <a:spcBef>
          <a:spcPct val="0"/>
        </a:spcBef>
        <a:spcAft>
          <a:spcPct val="0"/>
        </a:spcAft>
        <a:defRPr sz="3200">
          <a:solidFill>
            <a:schemeClr val="bg1"/>
          </a:solidFill>
          <a:latin typeface="Arial Rounded MT Bold" pitchFamily="34" charset="0"/>
          <a:cs typeface="Arial" charset="0"/>
        </a:defRPr>
      </a:lvl6pPr>
      <a:lvl7pPr marL="667996" algn="ctr" rtl="0" fontAlgn="base">
        <a:spcBef>
          <a:spcPct val="0"/>
        </a:spcBef>
        <a:spcAft>
          <a:spcPct val="0"/>
        </a:spcAft>
        <a:defRPr sz="3200">
          <a:solidFill>
            <a:schemeClr val="bg1"/>
          </a:solidFill>
          <a:latin typeface="Arial Rounded MT Bold" pitchFamily="34" charset="0"/>
          <a:cs typeface="Arial" charset="0"/>
        </a:defRPr>
      </a:lvl7pPr>
      <a:lvl8pPr marL="1001995" algn="ctr" rtl="0" fontAlgn="base">
        <a:spcBef>
          <a:spcPct val="0"/>
        </a:spcBef>
        <a:spcAft>
          <a:spcPct val="0"/>
        </a:spcAft>
        <a:defRPr sz="3200">
          <a:solidFill>
            <a:schemeClr val="bg1"/>
          </a:solidFill>
          <a:latin typeface="Arial Rounded MT Bold" pitchFamily="34" charset="0"/>
          <a:cs typeface="Arial" charset="0"/>
        </a:defRPr>
      </a:lvl8pPr>
      <a:lvl9pPr marL="1335991"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501" indent="-250501" algn="l" rtl="0" eaLnBrk="0" fontAlgn="base" hangingPunct="0">
        <a:spcBef>
          <a:spcPct val="20000"/>
        </a:spcBef>
        <a:spcAft>
          <a:spcPct val="0"/>
        </a:spcAft>
        <a:defRPr sz="3200">
          <a:solidFill>
            <a:schemeClr val="bg1"/>
          </a:solidFill>
          <a:latin typeface="+mn-lt"/>
          <a:ea typeface="+mn-ea"/>
          <a:cs typeface="+mn-cs"/>
        </a:defRPr>
      </a:lvl1pPr>
      <a:lvl2pPr marL="542748" indent="-208750" algn="l" rtl="0" eaLnBrk="0" fontAlgn="base" hangingPunct="0">
        <a:spcBef>
          <a:spcPct val="20000"/>
        </a:spcBef>
        <a:spcAft>
          <a:spcPct val="0"/>
        </a:spcAft>
        <a:buChar char="–"/>
        <a:defRPr sz="2000">
          <a:solidFill>
            <a:schemeClr val="tx1"/>
          </a:solidFill>
          <a:latin typeface="Arial" charset="0"/>
          <a:cs typeface="+mn-cs"/>
        </a:defRPr>
      </a:lvl2pPr>
      <a:lvl3pPr marL="834995" indent="-166998" algn="l" rtl="0" eaLnBrk="0" fontAlgn="base" hangingPunct="0">
        <a:spcBef>
          <a:spcPct val="20000"/>
        </a:spcBef>
        <a:spcAft>
          <a:spcPct val="0"/>
        </a:spcAft>
        <a:buChar char="•"/>
        <a:defRPr sz="1800">
          <a:solidFill>
            <a:schemeClr val="tx1"/>
          </a:solidFill>
          <a:latin typeface="Arial" charset="0"/>
          <a:cs typeface="+mn-cs"/>
        </a:defRPr>
      </a:lvl3pPr>
      <a:lvl4pPr marL="1168994" indent="-166998" algn="l" rtl="0" eaLnBrk="0" fontAlgn="base" hangingPunct="0">
        <a:spcBef>
          <a:spcPct val="20000"/>
        </a:spcBef>
        <a:spcAft>
          <a:spcPct val="0"/>
        </a:spcAft>
        <a:buChar char="–"/>
        <a:defRPr sz="1500">
          <a:solidFill>
            <a:schemeClr val="tx1"/>
          </a:solidFill>
          <a:latin typeface="Arial" charset="0"/>
          <a:cs typeface="+mn-cs"/>
        </a:defRPr>
      </a:lvl4pPr>
      <a:lvl5pPr marL="1502990" indent="-166998" algn="l" rtl="0" eaLnBrk="0" fontAlgn="base" hangingPunct="0">
        <a:spcBef>
          <a:spcPct val="20000"/>
        </a:spcBef>
        <a:spcAft>
          <a:spcPct val="0"/>
        </a:spcAft>
        <a:buChar char="»"/>
        <a:defRPr sz="1500">
          <a:solidFill>
            <a:schemeClr val="tx1"/>
          </a:solidFill>
          <a:latin typeface="Arial" charset="0"/>
          <a:cs typeface="+mn-cs"/>
        </a:defRPr>
      </a:lvl5pPr>
      <a:lvl6pPr marL="1836990" indent="-166998" algn="l" rtl="0" fontAlgn="base">
        <a:spcBef>
          <a:spcPct val="20000"/>
        </a:spcBef>
        <a:spcAft>
          <a:spcPct val="0"/>
        </a:spcAft>
        <a:buChar char="»"/>
        <a:defRPr sz="1500">
          <a:solidFill>
            <a:schemeClr val="tx1"/>
          </a:solidFill>
          <a:latin typeface="Arial" charset="0"/>
          <a:cs typeface="+mn-cs"/>
        </a:defRPr>
      </a:lvl6pPr>
      <a:lvl7pPr marL="2170988" indent="-166998" algn="l" rtl="0" fontAlgn="base">
        <a:spcBef>
          <a:spcPct val="20000"/>
        </a:spcBef>
        <a:spcAft>
          <a:spcPct val="0"/>
        </a:spcAft>
        <a:buChar char="»"/>
        <a:defRPr sz="1500">
          <a:solidFill>
            <a:schemeClr val="tx1"/>
          </a:solidFill>
          <a:latin typeface="Arial" charset="0"/>
          <a:cs typeface="+mn-cs"/>
        </a:defRPr>
      </a:lvl7pPr>
      <a:lvl8pPr marL="2504985" indent="-166998" algn="l" rtl="0" fontAlgn="base">
        <a:spcBef>
          <a:spcPct val="20000"/>
        </a:spcBef>
        <a:spcAft>
          <a:spcPct val="0"/>
        </a:spcAft>
        <a:buChar char="»"/>
        <a:defRPr sz="1500">
          <a:solidFill>
            <a:schemeClr val="tx1"/>
          </a:solidFill>
          <a:latin typeface="Arial" charset="0"/>
          <a:cs typeface="+mn-cs"/>
        </a:defRPr>
      </a:lvl8pPr>
      <a:lvl9pPr marL="2838983" indent="-166998"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7996" rtl="0" eaLnBrk="1" latinLnBrk="0" hangingPunct="1">
        <a:defRPr sz="1300" kern="1200">
          <a:solidFill>
            <a:schemeClr val="tx1"/>
          </a:solidFill>
          <a:latin typeface="+mn-lt"/>
          <a:ea typeface="+mn-ea"/>
          <a:cs typeface="+mn-cs"/>
        </a:defRPr>
      </a:lvl1pPr>
      <a:lvl2pPr marL="333995" algn="l" defTabSz="667996" rtl="0" eaLnBrk="1" latinLnBrk="0" hangingPunct="1">
        <a:defRPr sz="1300" kern="1200">
          <a:solidFill>
            <a:schemeClr val="tx1"/>
          </a:solidFill>
          <a:latin typeface="+mn-lt"/>
          <a:ea typeface="+mn-ea"/>
          <a:cs typeface="+mn-cs"/>
        </a:defRPr>
      </a:lvl2pPr>
      <a:lvl3pPr marL="667996" algn="l" defTabSz="667996" rtl="0" eaLnBrk="1" latinLnBrk="0" hangingPunct="1">
        <a:defRPr sz="1300" kern="1200">
          <a:solidFill>
            <a:schemeClr val="tx1"/>
          </a:solidFill>
          <a:latin typeface="+mn-lt"/>
          <a:ea typeface="+mn-ea"/>
          <a:cs typeface="+mn-cs"/>
        </a:defRPr>
      </a:lvl3pPr>
      <a:lvl4pPr marL="1001995" algn="l" defTabSz="667996" rtl="0" eaLnBrk="1" latinLnBrk="0" hangingPunct="1">
        <a:defRPr sz="1300" kern="1200">
          <a:solidFill>
            <a:schemeClr val="tx1"/>
          </a:solidFill>
          <a:latin typeface="+mn-lt"/>
          <a:ea typeface="+mn-ea"/>
          <a:cs typeface="+mn-cs"/>
        </a:defRPr>
      </a:lvl4pPr>
      <a:lvl5pPr marL="1335991" algn="l" defTabSz="667996" rtl="0" eaLnBrk="1" latinLnBrk="0" hangingPunct="1">
        <a:defRPr sz="1300" kern="1200">
          <a:solidFill>
            <a:schemeClr val="tx1"/>
          </a:solidFill>
          <a:latin typeface="+mn-lt"/>
          <a:ea typeface="+mn-ea"/>
          <a:cs typeface="+mn-cs"/>
        </a:defRPr>
      </a:lvl5pPr>
      <a:lvl6pPr marL="1669988" algn="l" defTabSz="667996" rtl="0" eaLnBrk="1" latinLnBrk="0" hangingPunct="1">
        <a:defRPr sz="1300" kern="1200">
          <a:solidFill>
            <a:schemeClr val="tx1"/>
          </a:solidFill>
          <a:latin typeface="+mn-lt"/>
          <a:ea typeface="+mn-ea"/>
          <a:cs typeface="+mn-cs"/>
        </a:defRPr>
      </a:lvl6pPr>
      <a:lvl7pPr marL="2003987" algn="l" defTabSz="667996" rtl="0" eaLnBrk="1" latinLnBrk="0" hangingPunct="1">
        <a:defRPr sz="1300" kern="1200">
          <a:solidFill>
            <a:schemeClr val="tx1"/>
          </a:solidFill>
          <a:latin typeface="+mn-lt"/>
          <a:ea typeface="+mn-ea"/>
          <a:cs typeface="+mn-cs"/>
        </a:defRPr>
      </a:lvl7pPr>
      <a:lvl8pPr marL="2337983" algn="l" defTabSz="667996" rtl="0" eaLnBrk="1" latinLnBrk="0" hangingPunct="1">
        <a:defRPr sz="1300" kern="1200">
          <a:solidFill>
            <a:schemeClr val="tx1"/>
          </a:solidFill>
          <a:latin typeface="+mn-lt"/>
          <a:ea typeface="+mn-ea"/>
          <a:cs typeface="+mn-cs"/>
        </a:defRPr>
      </a:lvl8pPr>
      <a:lvl9pPr marL="2671982" algn="l" defTabSz="667996"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2" tIns="33406" rIns="66812" bIns="33406"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2" tIns="33406" rIns="66812" bIns="3340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812" tIns="33406" rIns="66812" bIns="33406"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812" tIns="33406" rIns="66812" bIns="33406"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812" tIns="33406" rIns="66812" bIns="33406"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990176574"/>
      </p:ext>
    </p:extLst>
  </p:cSld>
  <p:clrMap bg1="lt1" tx1="dk1" bg2="lt2" tx2="dk2" accent1="accent1" accent2="accent2" accent3="accent3" accent4="accent4" accent5="accent5" accent6="accent6" hlink="hlink" folHlink="folHlink"/>
  <p:sldLayoutIdLst>
    <p:sldLayoutId id="2147483705"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58" algn="ctr" rtl="0" fontAlgn="base">
        <a:spcBef>
          <a:spcPct val="0"/>
        </a:spcBef>
        <a:spcAft>
          <a:spcPct val="0"/>
        </a:spcAft>
        <a:defRPr sz="3200">
          <a:solidFill>
            <a:schemeClr val="bg1"/>
          </a:solidFill>
          <a:latin typeface="Arial Rounded MT Bold" pitchFamily="34" charset="0"/>
          <a:cs typeface="Arial" charset="0"/>
        </a:defRPr>
      </a:lvl6pPr>
      <a:lvl7pPr marL="668120" algn="ctr" rtl="0" fontAlgn="base">
        <a:spcBef>
          <a:spcPct val="0"/>
        </a:spcBef>
        <a:spcAft>
          <a:spcPct val="0"/>
        </a:spcAft>
        <a:defRPr sz="3200">
          <a:solidFill>
            <a:schemeClr val="bg1"/>
          </a:solidFill>
          <a:latin typeface="Arial Rounded MT Bold" pitchFamily="34" charset="0"/>
          <a:cs typeface="Arial" charset="0"/>
        </a:defRPr>
      </a:lvl7pPr>
      <a:lvl8pPr marL="1002180" algn="ctr" rtl="0" fontAlgn="base">
        <a:spcBef>
          <a:spcPct val="0"/>
        </a:spcBef>
        <a:spcAft>
          <a:spcPct val="0"/>
        </a:spcAft>
        <a:defRPr sz="3200">
          <a:solidFill>
            <a:schemeClr val="bg1"/>
          </a:solidFill>
          <a:latin typeface="Arial Rounded MT Bold" pitchFamily="34" charset="0"/>
          <a:cs typeface="Arial" charset="0"/>
        </a:defRPr>
      </a:lvl8pPr>
      <a:lvl9pPr marL="1336239"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547" indent="-250547" algn="l" rtl="0" eaLnBrk="0" fontAlgn="base" hangingPunct="0">
        <a:spcBef>
          <a:spcPct val="20000"/>
        </a:spcBef>
        <a:spcAft>
          <a:spcPct val="0"/>
        </a:spcAft>
        <a:defRPr sz="3200">
          <a:solidFill>
            <a:schemeClr val="bg1"/>
          </a:solidFill>
          <a:latin typeface="+mn-lt"/>
          <a:ea typeface="+mn-ea"/>
          <a:cs typeface="+mn-cs"/>
        </a:defRPr>
      </a:lvl1pPr>
      <a:lvl2pPr marL="542848" indent="-208788" algn="l" rtl="0" eaLnBrk="0" fontAlgn="base" hangingPunct="0">
        <a:spcBef>
          <a:spcPct val="20000"/>
        </a:spcBef>
        <a:spcAft>
          <a:spcPct val="0"/>
        </a:spcAft>
        <a:buChar char="–"/>
        <a:defRPr sz="2000">
          <a:solidFill>
            <a:schemeClr val="tx1"/>
          </a:solidFill>
          <a:latin typeface="Arial" charset="0"/>
          <a:cs typeface="+mn-cs"/>
        </a:defRPr>
      </a:lvl2pPr>
      <a:lvl3pPr marL="835148" indent="-167030" algn="l" rtl="0" eaLnBrk="0" fontAlgn="base" hangingPunct="0">
        <a:spcBef>
          <a:spcPct val="20000"/>
        </a:spcBef>
        <a:spcAft>
          <a:spcPct val="0"/>
        </a:spcAft>
        <a:buChar char="•"/>
        <a:defRPr sz="1800">
          <a:solidFill>
            <a:schemeClr val="tx1"/>
          </a:solidFill>
          <a:latin typeface="Arial" charset="0"/>
          <a:cs typeface="+mn-cs"/>
        </a:defRPr>
      </a:lvl3pPr>
      <a:lvl4pPr marL="1169210" indent="-167030" algn="l" rtl="0" eaLnBrk="0" fontAlgn="base" hangingPunct="0">
        <a:spcBef>
          <a:spcPct val="20000"/>
        </a:spcBef>
        <a:spcAft>
          <a:spcPct val="0"/>
        </a:spcAft>
        <a:buChar char="–"/>
        <a:defRPr sz="1500">
          <a:solidFill>
            <a:schemeClr val="tx1"/>
          </a:solidFill>
          <a:latin typeface="Arial" charset="0"/>
          <a:cs typeface="+mn-cs"/>
        </a:defRPr>
      </a:lvl4pPr>
      <a:lvl5pPr marL="1503268" indent="-167030" algn="l" rtl="0" eaLnBrk="0" fontAlgn="base" hangingPunct="0">
        <a:spcBef>
          <a:spcPct val="20000"/>
        </a:spcBef>
        <a:spcAft>
          <a:spcPct val="0"/>
        </a:spcAft>
        <a:buChar char="»"/>
        <a:defRPr sz="1500">
          <a:solidFill>
            <a:schemeClr val="tx1"/>
          </a:solidFill>
          <a:latin typeface="Arial" charset="0"/>
          <a:cs typeface="+mn-cs"/>
        </a:defRPr>
      </a:lvl5pPr>
      <a:lvl6pPr marL="1837330" indent="-167030" algn="l" rtl="0" fontAlgn="base">
        <a:spcBef>
          <a:spcPct val="20000"/>
        </a:spcBef>
        <a:spcAft>
          <a:spcPct val="0"/>
        </a:spcAft>
        <a:buChar char="»"/>
        <a:defRPr sz="1500">
          <a:solidFill>
            <a:schemeClr val="tx1"/>
          </a:solidFill>
          <a:latin typeface="Arial" charset="0"/>
          <a:cs typeface="+mn-cs"/>
        </a:defRPr>
      </a:lvl6pPr>
      <a:lvl7pPr marL="2171390" indent="-167030" algn="l" rtl="0" fontAlgn="base">
        <a:spcBef>
          <a:spcPct val="20000"/>
        </a:spcBef>
        <a:spcAft>
          <a:spcPct val="0"/>
        </a:spcAft>
        <a:buChar char="»"/>
        <a:defRPr sz="1500">
          <a:solidFill>
            <a:schemeClr val="tx1"/>
          </a:solidFill>
          <a:latin typeface="Arial" charset="0"/>
          <a:cs typeface="+mn-cs"/>
        </a:defRPr>
      </a:lvl7pPr>
      <a:lvl8pPr marL="2505449" indent="-167030" algn="l" rtl="0" fontAlgn="base">
        <a:spcBef>
          <a:spcPct val="20000"/>
        </a:spcBef>
        <a:spcAft>
          <a:spcPct val="0"/>
        </a:spcAft>
        <a:buChar char="»"/>
        <a:defRPr sz="1500">
          <a:solidFill>
            <a:schemeClr val="tx1"/>
          </a:solidFill>
          <a:latin typeface="Arial" charset="0"/>
          <a:cs typeface="+mn-cs"/>
        </a:defRPr>
      </a:lvl8pPr>
      <a:lvl9pPr marL="2839508" indent="-167030"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8120" rtl="0" eaLnBrk="1" latinLnBrk="0" hangingPunct="1">
        <a:defRPr sz="1300" kern="1200">
          <a:solidFill>
            <a:schemeClr val="tx1"/>
          </a:solidFill>
          <a:latin typeface="+mn-lt"/>
          <a:ea typeface="+mn-ea"/>
          <a:cs typeface="+mn-cs"/>
        </a:defRPr>
      </a:lvl1pPr>
      <a:lvl2pPr marL="334058" algn="l" defTabSz="668120" rtl="0" eaLnBrk="1" latinLnBrk="0" hangingPunct="1">
        <a:defRPr sz="1300" kern="1200">
          <a:solidFill>
            <a:schemeClr val="tx1"/>
          </a:solidFill>
          <a:latin typeface="+mn-lt"/>
          <a:ea typeface="+mn-ea"/>
          <a:cs typeface="+mn-cs"/>
        </a:defRPr>
      </a:lvl2pPr>
      <a:lvl3pPr marL="668120" algn="l" defTabSz="668120" rtl="0" eaLnBrk="1" latinLnBrk="0" hangingPunct="1">
        <a:defRPr sz="1300" kern="1200">
          <a:solidFill>
            <a:schemeClr val="tx1"/>
          </a:solidFill>
          <a:latin typeface="+mn-lt"/>
          <a:ea typeface="+mn-ea"/>
          <a:cs typeface="+mn-cs"/>
        </a:defRPr>
      </a:lvl3pPr>
      <a:lvl4pPr marL="1002180" algn="l" defTabSz="668120" rtl="0" eaLnBrk="1" latinLnBrk="0" hangingPunct="1">
        <a:defRPr sz="1300" kern="1200">
          <a:solidFill>
            <a:schemeClr val="tx1"/>
          </a:solidFill>
          <a:latin typeface="+mn-lt"/>
          <a:ea typeface="+mn-ea"/>
          <a:cs typeface="+mn-cs"/>
        </a:defRPr>
      </a:lvl4pPr>
      <a:lvl5pPr marL="1336239" algn="l" defTabSz="668120" rtl="0" eaLnBrk="1" latinLnBrk="0" hangingPunct="1">
        <a:defRPr sz="1300" kern="1200">
          <a:solidFill>
            <a:schemeClr val="tx1"/>
          </a:solidFill>
          <a:latin typeface="+mn-lt"/>
          <a:ea typeface="+mn-ea"/>
          <a:cs typeface="+mn-cs"/>
        </a:defRPr>
      </a:lvl5pPr>
      <a:lvl6pPr marL="1670298" algn="l" defTabSz="668120" rtl="0" eaLnBrk="1" latinLnBrk="0" hangingPunct="1">
        <a:defRPr sz="1300" kern="1200">
          <a:solidFill>
            <a:schemeClr val="tx1"/>
          </a:solidFill>
          <a:latin typeface="+mn-lt"/>
          <a:ea typeface="+mn-ea"/>
          <a:cs typeface="+mn-cs"/>
        </a:defRPr>
      </a:lvl6pPr>
      <a:lvl7pPr marL="2004359" algn="l" defTabSz="668120" rtl="0" eaLnBrk="1" latinLnBrk="0" hangingPunct="1">
        <a:defRPr sz="1300" kern="1200">
          <a:solidFill>
            <a:schemeClr val="tx1"/>
          </a:solidFill>
          <a:latin typeface="+mn-lt"/>
          <a:ea typeface="+mn-ea"/>
          <a:cs typeface="+mn-cs"/>
        </a:defRPr>
      </a:lvl7pPr>
      <a:lvl8pPr marL="2338417" algn="l" defTabSz="668120" rtl="0" eaLnBrk="1" latinLnBrk="0" hangingPunct="1">
        <a:defRPr sz="1300" kern="1200">
          <a:solidFill>
            <a:schemeClr val="tx1"/>
          </a:solidFill>
          <a:latin typeface="+mn-lt"/>
          <a:ea typeface="+mn-ea"/>
          <a:cs typeface="+mn-cs"/>
        </a:defRPr>
      </a:lvl8pPr>
      <a:lvl9pPr marL="2672478" algn="l" defTabSz="66812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To easily follow these notes, log on to our </a:t>
            </a:r>
            <a:r>
              <a:rPr lang="en-US" dirty="0" err="1" smtClean="0"/>
              <a:t>Wifi</a:t>
            </a:r>
            <a:r>
              <a:rPr lang="en-US" dirty="0" smtClean="0"/>
              <a:t> </a:t>
            </a:r>
          </a:p>
          <a:p>
            <a:r>
              <a:rPr lang="en-US" dirty="0" err="1"/>
              <a:t>Wifi</a:t>
            </a:r>
            <a:r>
              <a:rPr lang="en-US" dirty="0"/>
              <a:t>: </a:t>
            </a:r>
            <a:r>
              <a:rPr lang="en-US" dirty="0">
                <a:solidFill>
                  <a:srgbClr val="FFFF66"/>
                </a:solidFill>
              </a:rPr>
              <a:t>mycci01</a:t>
            </a:r>
            <a:r>
              <a:rPr lang="en-US" dirty="0"/>
              <a:t/>
            </a:r>
            <a:br>
              <a:rPr lang="en-US" dirty="0"/>
            </a:br>
            <a:r>
              <a:rPr lang="en-US" dirty="0"/>
              <a:t>p/w: </a:t>
            </a:r>
            <a:r>
              <a:rPr lang="en-US" dirty="0" smtClean="0">
                <a:solidFill>
                  <a:srgbClr val="FFFF66"/>
                </a:solidFill>
              </a:rPr>
              <a:t>ancientquail060</a:t>
            </a:r>
          </a:p>
          <a:p>
            <a:r>
              <a:rPr lang="en-US" dirty="0"/>
              <a:t>Go to </a:t>
            </a:r>
            <a:r>
              <a:rPr lang="en-US" dirty="0">
                <a:solidFill>
                  <a:srgbClr val="FFFF66"/>
                </a:solidFill>
              </a:rPr>
              <a:t>OrHaOlam.com</a:t>
            </a:r>
          </a:p>
          <a:p>
            <a:r>
              <a:rPr lang="en-US" dirty="0" smtClean="0"/>
              <a:t>Click on</a:t>
            </a:r>
            <a:r>
              <a:rPr lang="en-US" dirty="0" smtClean="0">
                <a:solidFill>
                  <a:srgbClr val="FFFF66"/>
                </a:solidFill>
              </a:rPr>
              <a:t> downloads, messages, 2017</a:t>
            </a:r>
            <a:endParaRPr lang="en-US" dirty="0">
              <a:solidFill>
                <a:srgbClr val="FFFF66"/>
              </a:solidFill>
            </a:endParaRPr>
          </a:p>
        </p:txBody>
      </p:sp>
    </p:spTree>
    <p:extLst>
      <p:ext uri="{BB962C8B-B14F-4D97-AF65-F5344CB8AC3E}">
        <p14:creationId xmlns:p14="http://schemas.microsoft.com/office/powerpoint/2010/main" val="1084237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65" t="8410" r="2311" b="13970"/>
          <a:stretch/>
        </p:blipFill>
        <p:spPr bwMode="auto">
          <a:xfrm>
            <a:off x="808037" y="0"/>
            <a:ext cx="6324600" cy="514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4197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032" t="8272" r="879" b="15212"/>
          <a:stretch/>
        </p:blipFill>
        <p:spPr bwMode="auto">
          <a:xfrm>
            <a:off x="1036637" y="3361"/>
            <a:ext cx="6477000" cy="5077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363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033" t="8410" r="1982" b="16039"/>
          <a:stretch/>
        </p:blipFill>
        <p:spPr bwMode="auto">
          <a:xfrm>
            <a:off x="1265237" y="16808"/>
            <a:ext cx="6529981" cy="512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0534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4" y="400052"/>
            <a:ext cx="7900988" cy="4835127"/>
          </a:xfrm>
        </p:spPr>
        <p:txBody>
          <a:bodyPr>
            <a:normAutofit/>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כְּשֶׁבָּא יֵשׁוּעַ אֶל סְבִיבוֹת קֵיסַרְיָה שֶׁל פִילִיפּוֹס </a:t>
            </a:r>
            <a:endParaRPr lang="en-US" sz="4400" b="1" dirty="0" smtClean="0">
              <a:latin typeface="David" panose="020E0502060401010101" pitchFamily="34" charset="-79"/>
              <a:cs typeface="David" panose="020E0502060401010101" pitchFamily="34" charset="-79"/>
            </a:endParaRPr>
          </a:p>
          <a:p>
            <a:pPr marL="0" rtl="1">
              <a:spcBef>
                <a:spcPts val="0"/>
              </a:spcBef>
              <a:spcAft>
                <a:spcPts val="585"/>
              </a:spcAft>
            </a:pPr>
            <a:r>
              <a:rPr lang="en-US" sz="4000" dirty="0" smtClean="0"/>
              <a:t>When </a:t>
            </a:r>
            <a:r>
              <a:rPr lang="en-US" sz="4000" dirty="0"/>
              <a:t>Yeshua came into the territory around </a:t>
            </a:r>
            <a:r>
              <a:rPr lang="en-US" sz="4000" dirty="0">
                <a:solidFill>
                  <a:srgbClr val="FFFF99"/>
                </a:solidFill>
              </a:rPr>
              <a:t>Caesarea </a:t>
            </a:r>
            <a:r>
              <a:rPr lang="en-US" sz="4000" dirty="0" smtClean="0">
                <a:solidFill>
                  <a:srgbClr val="FFFF99"/>
                </a:solidFill>
              </a:rPr>
              <a:t>Philippi</a:t>
            </a:r>
            <a:endParaRPr lang="en-US" altLang="en-US" sz="4000" b="1" dirty="0">
              <a:solidFill>
                <a:srgbClr val="FFFF99"/>
              </a:solidFill>
              <a:latin typeface="David" panose="020E0502060401010101" pitchFamily="34" charset="-79"/>
              <a:cs typeface="David" panose="020E0502060401010101" pitchFamily="34" charset="-79"/>
            </a:endParaRPr>
          </a:p>
        </p:txBody>
      </p:sp>
      <p:sp>
        <p:nvSpPr>
          <p:cNvPr id="372738" name="Rectangle 2"/>
          <p:cNvSpPr>
            <a:spLocks noGrp="1" noChangeArrowheads="1"/>
          </p:cNvSpPr>
          <p:nvPr>
            <p:ph type="title"/>
          </p:nvPr>
        </p:nvSpPr>
        <p:spPr>
          <a:xfrm>
            <a:off x="1426581" y="57151"/>
            <a:ext cx="5925741" cy="422672"/>
          </a:xfrm>
        </p:spPr>
        <p:txBody>
          <a:bodyPr/>
          <a:lstStyle/>
          <a:p>
            <a:pPr rtl="1" eaLnBrk="1" hangingPunct="1"/>
            <a:r>
              <a:rPr lang="en-US" altLang="en-US" sz="2000" dirty="0" err="1">
                <a:solidFill>
                  <a:srgbClr val="FFFF00"/>
                </a:solidFill>
              </a:rPr>
              <a:t>Mattityahu</a:t>
            </a:r>
            <a:r>
              <a:rPr lang="en-US" altLang="en-US" sz="2000" dirty="0">
                <a:solidFill>
                  <a:srgbClr val="FFFF00"/>
                </a:solidFill>
              </a:rPr>
              <a:t> (Matthew) 16:13</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2707811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T</a:t>
            </a:r>
            <a:r>
              <a:rPr lang="en-US" dirty="0" smtClean="0"/>
              <a:t>he </a:t>
            </a:r>
            <a:r>
              <a:rPr lang="en-US" dirty="0"/>
              <a:t>northeastern area of Israel became a center for Baal worship. In the nearby city of Dan, Israelite king </a:t>
            </a:r>
            <a:r>
              <a:rPr lang="en-US" dirty="0" err="1" smtClean="0"/>
              <a:t>Yerovam</a:t>
            </a:r>
            <a:r>
              <a:rPr lang="en-US" dirty="0" smtClean="0"/>
              <a:t> </a:t>
            </a:r>
            <a:r>
              <a:rPr lang="en-US" dirty="0"/>
              <a:t>built the high place that </a:t>
            </a:r>
            <a:r>
              <a:rPr lang="en-US" dirty="0" smtClean="0"/>
              <a:t>eventually </a:t>
            </a:r>
            <a:r>
              <a:rPr lang="en-US" dirty="0"/>
              <a:t>led the Israelites to worship false gods. Eventually, worship of the </a:t>
            </a:r>
            <a:r>
              <a:rPr lang="en-US" dirty="0" err="1" smtClean="0">
                <a:solidFill>
                  <a:srgbClr val="FFFF99"/>
                </a:solidFill>
              </a:rPr>
              <a:t>baals</a:t>
            </a:r>
            <a:r>
              <a:rPr lang="en-US" dirty="0" smtClean="0"/>
              <a:t> was there, “lords”</a:t>
            </a:r>
            <a:endParaRPr lang="en-US" dirty="0"/>
          </a:p>
        </p:txBody>
      </p:sp>
    </p:spTree>
    <p:extLst>
      <p:ext uri="{BB962C8B-B14F-4D97-AF65-F5344CB8AC3E}">
        <p14:creationId xmlns:p14="http://schemas.microsoft.com/office/powerpoint/2010/main" val="680560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smtClean="0"/>
              <a:t>Baal</a:t>
            </a:r>
            <a:r>
              <a:rPr lang="he-IL" dirty="0" smtClean="0"/>
              <a:t>= </a:t>
            </a:r>
            <a:r>
              <a:rPr lang="en-US" dirty="0" smtClean="0"/>
              <a:t> </a:t>
            </a:r>
            <a:r>
              <a:rPr lang="he-IL" dirty="0" smtClean="0"/>
              <a:t>= </a:t>
            </a:r>
            <a:r>
              <a:rPr lang="he-IL" b="1" dirty="0" smtClean="0">
                <a:latin typeface="David" panose="020E0502060401010101" pitchFamily="34" charset="-79"/>
                <a:cs typeface="David" panose="020E0502060401010101" pitchFamily="34" charset="-79"/>
              </a:rPr>
              <a:t>בַּעַל</a:t>
            </a:r>
            <a:r>
              <a:rPr lang="el-GR" dirty="0" smtClean="0">
                <a:cs typeface="David" panose="020E0502060401010101" pitchFamily="34" charset="-79"/>
              </a:rPr>
              <a:t> lord</a:t>
            </a:r>
            <a:endParaRPr lang="en-US" dirty="0" smtClean="0">
              <a:cs typeface="David" panose="020E0502060401010101" pitchFamily="34" charset="-79"/>
            </a:endParaRPr>
          </a:p>
          <a:p>
            <a:pPr algn="l"/>
            <a:r>
              <a:rPr lang="en-US" dirty="0" smtClean="0"/>
              <a:t>The </a:t>
            </a:r>
            <a:r>
              <a:rPr lang="en-US" dirty="0"/>
              <a:t>Hebrew word for husband is </a:t>
            </a:r>
            <a:r>
              <a:rPr lang="en-US" dirty="0" err="1"/>
              <a:t>baal</a:t>
            </a:r>
            <a:r>
              <a:rPr lang="en-US" dirty="0"/>
              <a:t>.  </a:t>
            </a:r>
            <a:r>
              <a:rPr lang="en-US" dirty="0" err="1" smtClean="0"/>
              <a:t>Baali</a:t>
            </a:r>
            <a:r>
              <a:rPr lang="el-GR" dirty="0" smtClean="0"/>
              <a:t> </a:t>
            </a:r>
            <a:r>
              <a:rPr lang="he-IL" b="1" dirty="0" smtClean="0">
                <a:latin typeface="David" panose="020E0502060401010101" pitchFamily="34" charset="-79"/>
                <a:cs typeface="David" panose="020E0502060401010101" pitchFamily="34" charset="-79"/>
              </a:rPr>
              <a:t>בַּעַל</a:t>
            </a:r>
            <a:r>
              <a:rPr lang="he-IL" b="1" dirty="0">
                <a:latin typeface="David" panose="020E0502060401010101" pitchFamily="34" charset="-79"/>
                <a:cs typeface="David" panose="020E0502060401010101" pitchFamily="34" charset="-79"/>
              </a:rPr>
              <a:t>י</a:t>
            </a:r>
            <a:r>
              <a:rPr lang="en-US" dirty="0" smtClean="0"/>
              <a:t> </a:t>
            </a:r>
            <a:r>
              <a:rPr lang="en-US" dirty="0"/>
              <a:t>= my husband.  </a:t>
            </a:r>
            <a:endParaRPr lang="en-US" dirty="0" smtClean="0"/>
          </a:p>
          <a:p>
            <a:pPr algn="l"/>
            <a:r>
              <a:rPr lang="en-US" dirty="0" smtClean="0"/>
              <a:t>Baal </a:t>
            </a:r>
            <a:r>
              <a:rPr lang="en-US" dirty="0"/>
              <a:t>ha </a:t>
            </a:r>
            <a:r>
              <a:rPr lang="en-US" dirty="0" err="1"/>
              <a:t>bayit</a:t>
            </a:r>
            <a:r>
              <a:rPr lang="en-US" dirty="0"/>
              <a:t> </a:t>
            </a:r>
            <a:r>
              <a:rPr lang="en-US" dirty="0" smtClean="0">
                <a:sym typeface="Wingdings" panose="05000000000000000000" pitchFamily="2" charset="2"/>
              </a:rPr>
              <a:t></a:t>
            </a:r>
            <a:r>
              <a:rPr lang="en-US" dirty="0" err="1" smtClean="0"/>
              <a:t>balabuster</a:t>
            </a:r>
            <a:r>
              <a:rPr lang="en-US" dirty="0" smtClean="0"/>
              <a:t> </a:t>
            </a:r>
            <a:r>
              <a:rPr lang="en-US" dirty="0"/>
              <a:t>= lady of the house in </a:t>
            </a:r>
            <a:r>
              <a:rPr lang="en-US" dirty="0" err="1"/>
              <a:t>Yiddush</a:t>
            </a:r>
            <a:r>
              <a:rPr lang="en-US" dirty="0"/>
              <a:t>.  Matriarchal </a:t>
            </a:r>
            <a:r>
              <a:rPr lang="en-US" dirty="0" smtClean="0"/>
              <a:t>M</a:t>
            </a:r>
            <a:r>
              <a:rPr lang="el-GR" dirty="0"/>
              <a:t>i</a:t>
            </a:r>
            <a:r>
              <a:rPr lang="en-US" dirty="0" err="1" smtClean="0"/>
              <a:t>str</a:t>
            </a:r>
            <a:r>
              <a:rPr lang="el-GR" dirty="0" smtClean="0"/>
              <a:t>ess</a:t>
            </a:r>
            <a:r>
              <a:rPr lang="en-US" dirty="0" smtClean="0"/>
              <a:t>.  </a:t>
            </a:r>
          </a:p>
          <a:p>
            <a:pPr algn="l"/>
            <a:r>
              <a:rPr lang="en-US" dirty="0" smtClean="0"/>
              <a:t>Baal </a:t>
            </a:r>
            <a:r>
              <a:rPr lang="en-US" dirty="0" err="1"/>
              <a:t>Zevuv</a:t>
            </a:r>
            <a:r>
              <a:rPr lang="en-US" dirty="0"/>
              <a:t> = Lord of the flies</a:t>
            </a:r>
            <a:r>
              <a:rPr lang="en-US" dirty="0" smtClean="0"/>
              <a:t>. Beelzebub. </a:t>
            </a:r>
            <a:endParaRPr lang="en-US" dirty="0"/>
          </a:p>
        </p:txBody>
      </p:sp>
    </p:spTree>
    <p:extLst>
      <p:ext uri="{BB962C8B-B14F-4D97-AF65-F5344CB8AC3E}">
        <p14:creationId xmlns:p14="http://schemas.microsoft.com/office/powerpoint/2010/main" val="1577894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a:t>Hosea suggests and Jeremiah graphically depicts the debauchery and excesses that developed in the worship of </a:t>
            </a:r>
            <a:r>
              <a:rPr lang="en-US" dirty="0" err="1"/>
              <a:t>Ba‘al</a:t>
            </a:r>
            <a:r>
              <a:rPr lang="en-US" dirty="0"/>
              <a:t>. Because of the sexual overtones of </a:t>
            </a:r>
            <a:r>
              <a:rPr lang="en-US" dirty="0" err="1"/>
              <a:t>Ba‘al</a:t>
            </a:r>
            <a:r>
              <a:rPr lang="en-US" dirty="0"/>
              <a:t> worship, it was easy to use the metaphor of adultery or prostitution to describe the problem</a:t>
            </a:r>
            <a:endParaRPr lang="en-US" dirty="0"/>
          </a:p>
        </p:txBody>
      </p:sp>
    </p:spTree>
    <p:extLst>
      <p:ext uri="{BB962C8B-B14F-4D97-AF65-F5344CB8AC3E}">
        <p14:creationId xmlns:p14="http://schemas.microsoft.com/office/powerpoint/2010/main" val="3103694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Baal worship was replaced </a:t>
            </a:r>
            <a:r>
              <a:rPr lang="en-US" dirty="0"/>
              <a:t>with worship of Greek fertility </a:t>
            </a:r>
            <a:r>
              <a:rPr lang="en-US" dirty="0" smtClean="0"/>
              <a:t>gods, the </a:t>
            </a:r>
            <a:r>
              <a:rPr lang="en-US" dirty="0"/>
              <a:t>Greek god, Pan. The Greeks named the city </a:t>
            </a:r>
            <a:r>
              <a:rPr lang="en-US" dirty="0" err="1"/>
              <a:t>Panias</a:t>
            </a:r>
            <a:r>
              <a:rPr lang="en-US" dirty="0"/>
              <a:t> in his honor</a:t>
            </a:r>
            <a:r>
              <a:rPr lang="en-US" dirty="0" smtClean="0"/>
              <a:t>.  Arabs can’t </a:t>
            </a:r>
            <a:r>
              <a:rPr lang="en-US" dirty="0" err="1" smtClean="0"/>
              <a:t>pronouce</a:t>
            </a:r>
            <a:r>
              <a:rPr lang="en-US" dirty="0" smtClean="0"/>
              <a:t> “p” so </a:t>
            </a:r>
            <a:r>
              <a:rPr lang="en-US" dirty="0" err="1" smtClean="0"/>
              <a:t>Panias</a:t>
            </a:r>
            <a:r>
              <a:rPr lang="en-US" dirty="0" smtClean="0"/>
              <a:t> became </a:t>
            </a:r>
            <a:r>
              <a:rPr lang="en-US" dirty="0" err="1" smtClean="0"/>
              <a:t>Banias</a:t>
            </a:r>
            <a:r>
              <a:rPr lang="en-US" dirty="0" smtClean="0"/>
              <a:t>.</a:t>
            </a:r>
            <a:r>
              <a:rPr lang="el-GR" dirty="0" smtClean="0"/>
              <a:t> Common name till today.</a:t>
            </a:r>
            <a:endParaRPr lang="en-US" dirty="0"/>
          </a:p>
          <a:p>
            <a:pPr algn="l"/>
            <a:endParaRPr lang="en-US" dirty="0"/>
          </a:p>
        </p:txBody>
      </p:sp>
    </p:spTree>
    <p:extLst>
      <p:ext uri="{BB962C8B-B14F-4D97-AF65-F5344CB8AC3E}">
        <p14:creationId xmlns:p14="http://schemas.microsoft.com/office/powerpoint/2010/main" val="5097062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W</a:t>
            </a:r>
            <a:r>
              <a:rPr lang="en-US" dirty="0" smtClean="0"/>
              <a:t>hen </a:t>
            </a:r>
            <a:r>
              <a:rPr lang="en-US" dirty="0"/>
              <a:t>Romans conquered the territory, Herod Philip rebuilt the city and named it after himself. </a:t>
            </a:r>
            <a:r>
              <a:rPr lang="en-US" dirty="0" smtClean="0"/>
              <a:t>In </a:t>
            </a:r>
            <a:r>
              <a:rPr lang="en-US" dirty="0"/>
              <a:t>the cliff that stood above the city, local people built shrines and temples to Pan.</a:t>
            </a:r>
            <a:endParaRPr lang="en-US" dirty="0"/>
          </a:p>
        </p:txBody>
      </p:sp>
    </p:spTree>
    <p:extLst>
      <p:ext uri="{BB962C8B-B14F-4D97-AF65-F5344CB8AC3E}">
        <p14:creationId xmlns:p14="http://schemas.microsoft.com/office/powerpoint/2010/main" val="133289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033" t="8410" r="1982" b="16039"/>
          <a:stretch/>
        </p:blipFill>
        <p:spPr bwMode="auto">
          <a:xfrm>
            <a:off x="1265237" y="16808"/>
            <a:ext cx="6529981" cy="512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bwMode="auto">
          <a:xfrm>
            <a:off x="4084637" y="361950"/>
            <a:ext cx="1828800" cy="152400"/>
          </a:xfrm>
          <a:prstGeom prst="straightConnector1">
            <a:avLst/>
          </a:prstGeom>
          <a:solidFill>
            <a:schemeClr val="accent1"/>
          </a:solidFill>
          <a:ln w="38100" cap="flat" cmpd="sng" algn="ctr">
            <a:solidFill>
              <a:srgbClr val="FFC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986171" y="84207"/>
            <a:ext cx="3412857" cy="707886"/>
          </a:xfrm>
          <a:prstGeom prst="rect">
            <a:avLst/>
          </a:prstGeom>
          <a:noFill/>
        </p:spPr>
        <p:txBody>
          <a:bodyPr wrap="none" rtlCol="0">
            <a:spAutoFit/>
          </a:bodyPr>
          <a:lstStyle/>
          <a:p>
            <a:pPr algn="l"/>
            <a:r>
              <a:rPr lang="el-GR" dirty="0" smtClean="0"/>
              <a:t>Gates of Hell</a:t>
            </a:r>
            <a:endParaRPr lang="en-US" dirty="0"/>
          </a:p>
        </p:txBody>
      </p:sp>
    </p:spTree>
    <p:extLst>
      <p:ext uri="{BB962C8B-B14F-4D97-AF65-F5344CB8AC3E}">
        <p14:creationId xmlns:p14="http://schemas.microsoft.com/office/powerpoint/2010/main" val="19896284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68" y="-58419"/>
            <a:ext cx="6502401" cy="5201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12848" y="15"/>
            <a:ext cx="5740161" cy="1323314"/>
          </a:xfrm>
          <a:prstGeom prst="rect">
            <a:avLst/>
          </a:prstGeom>
          <a:noFill/>
          <a:ln w="38100">
            <a:solidFill>
              <a:srgbClr val="FFC000"/>
            </a:solidFill>
          </a:ln>
        </p:spPr>
        <p:txBody>
          <a:bodyPr wrap="none" lIns="91313" tIns="45658" rIns="91313" bIns="45658" rtlCol="0">
            <a:spAutoFit/>
          </a:bodyPr>
          <a:lstStyle/>
          <a:p>
            <a:pPr algn="l"/>
            <a:r>
              <a:rPr lang="en-US" dirty="0" smtClean="0">
                <a:solidFill>
                  <a:schemeClr val="tx1"/>
                </a:solidFill>
              </a:rPr>
              <a:t>Downloads\messages\</a:t>
            </a:r>
          </a:p>
          <a:p>
            <a:pPr algn="l"/>
            <a:r>
              <a:rPr lang="en-US" dirty="0" smtClean="0">
                <a:solidFill>
                  <a:schemeClr val="tx1"/>
                </a:solidFill>
              </a:rPr>
              <a:t>2017 Messages</a:t>
            </a:r>
            <a:endParaRPr lang="en-US" dirty="0">
              <a:solidFill>
                <a:schemeClr val="tx1"/>
              </a:solidFill>
            </a:endParaRPr>
          </a:p>
        </p:txBody>
      </p:sp>
    </p:spTree>
    <p:extLst>
      <p:ext uri="{BB962C8B-B14F-4D97-AF65-F5344CB8AC3E}">
        <p14:creationId xmlns:p14="http://schemas.microsoft.com/office/powerpoint/2010/main" val="1967408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To the pagan </a:t>
            </a:r>
            <a:r>
              <a:rPr lang="en-US" dirty="0" smtClean="0"/>
              <a:t>mind the </a:t>
            </a:r>
            <a:r>
              <a:rPr lang="en-US" dirty="0"/>
              <a:t>cave at Caesarea Philippi created a gate to the underworld, where fertility gods lived during the winter. They committed detestable acts to worship these false </a:t>
            </a:r>
            <a:r>
              <a:rPr lang="en-US" dirty="0" smtClean="0"/>
              <a:t>gods. It </a:t>
            </a:r>
            <a:r>
              <a:rPr lang="en-US" dirty="0"/>
              <a:t>stood at the base of a cliff where spring water </a:t>
            </a:r>
            <a:r>
              <a:rPr lang="en-US" dirty="0" smtClean="0"/>
              <a:t>flowed </a:t>
            </a:r>
            <a:r>
              <a:rPr lang="en-US" dirty="0"/>
              <a:t>a</a:t>
            </a:r>
            <a:r>
              <a:rPr lang="en-US" dirty="0" smtClean="0"/>
              <a:t>t </a:t>
            </a:r>
            <a:r>
              <a:rPr lang="en-US" dirty="0"/>
              <a:t>one </a:t>
            </a:r>
            <a:r>
              <a:rPr lang="en-US" dirty="0" smtClean="0"/>
              <a:t>time.</a:t>
            </a:r>
            <a:endParaRPr lang="en-US" dirty="0"/>
          </a:p>
          <a:p>
            <a:pPr algn="l"/>
            <a:endParaRPr lang="en-US" dirty="0"/>
          </a:p>
        </p:txBody>
      </p:sp>
    </p:spTree>
    <p:extLst>
      <p:ext uri="{BB962C8B-B14F-4D97-AF65-F5344CB8AC3E}">
        <p14:creationId xmlns:p14="http://schemas.microsoft.com/office/powerpoint/2010/main" val="105012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In order to entice the return of their god, Pan, each year, the people of Caesarea Philippi engaged in horrible deeds, including prostitution and sexual interaction between humans and goats.</a:t>
            </a:r>
            <a:endParaRPr lang="en-US" dirty="0"/>
          </a:p>
        </p:txBody>
      </p:sp>
    </p:spTree>
    <p:extLst>
      <p:ext uri="{BB962C8B-B14F-4D97-AF65-F5344CB8AC3E}">
        <p14:creationId xmlns:p14="http://schemas.microsoft.com/office/powerpoint/2010/main" val="2087498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a:bodyPr>
          <a:lstStyle/>
          <a:p>
            <a:pPr algn="l"/>
            <a:r>
              <a:rPr lang="en-US" dirty="0"/>
              <a:t>Caesarea Philippi was like a red-light district in their world and devout Jews would have avoided any contact with the despicable acts committed there.</a:t>
            </a:r>
          </a:p>
          <a:p>
            <a:pPr algn="l"/>
            <a:r>
              <a:rPr lang="en-US" dirty="0"/>
              <a:t>It was a city of people eagerly knocking on the doors of hell.</a:t>
            </a:r>
          </a:p>
          <a:p>
            <a:pPr algn="l"/>
            <a:r>
              <a:rPr lang="en-US" dirty="0"/>
              <a:t> </a:t>
            </a:r>
            <a:endParaRPr lang="en-US" dirty="0"/>
          </a:p>
        </p:txBody>
      </p:sp>
    </p:spTree>
    <p:extLst>
      <p:ext uri="{BB962C8B-B14F-4D97-AF65-F5344CB8AC3E}">
        <p14:creationId xmlns:p14="http://schemas.microsoft.com/office/powerpoint/2010/main" val="3332148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4" y="400052"/>
            <a:ext cx="7900988" cy="4835127"/>
          </a:xfrm>
        </p:spPr>
        <p:txBody>
          <a:bodyPr>
            <a:normAutofit fontScale="92500" lnSpcReduction="10000"/>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כְּשֶׁבָּא יֵשׁוּעַ אֶל סְבִיבוֹת קֵיסַרְיָה שֶׁל פִילִיפּוֹס שָׁאַל אֶת תַּלְמִידָיו: "מָה אוֹמְרִים הָאֲנָשִׁים עַל בֶּן-הָאָדָם, מִי הוּא?" </a:t>
            </a:r>
            <a:endParaRPr lang="en-US" sz="4100" b="1" dirty="0">
              <a:latin typeface="David" panose="020E0502060401010101" pitchFamily="34" charset="-79"/>
              <a:cs typeface="David" panose="020E0502060401010101" pitchFamily="34" charset="-79"/>
            </a:endParaRPr>
          </a:p>
          <a:p>
            <a:pPr marL="0">
              <a:spcBef>
                <a:spcPts val="0"/>
              </a:spcBef>
              <a:spcAft>
                <a:spcPts val="585"/>
              </a:spcAft>
            </a:pPr>
            <a:r>
              <a:rPr lang="en-US" sz="4000" dirty="0"/>
              <a:t>When Yeshua came into the territory around Caesarea Philippi, he asked his </a:t>
            </a:r>
            <a:r>
              <a:rPr lang="en-US" sz="4000" dirty="0" err="1"/>
              <a:t>talmidim</a:t>
            </a:r>
            <a:r>
              <a:rPr lang="en-US" sz="4000" dirty="0"/>
              <a:t>, "Who are people saying the Son of Man is?"</a:t>
            </a:r>
            <a:endParaRPr lang="en-US" altLang="en-US" sz="4000" b="1" dirty="0">
              <a:solidFill>
                <a:srgbClr val="FFFF00"/>
              </a:solidFill>
              <a:latin typeface="David" panose="020E0502060401010101" pitchFamily="34" charset="-79"/>
              <a:cs typeface="David" panose="020E0502060401010101" pitchFamily="34" charset="-79"/>
            </a:endParaRPr>
          </a:p>
        </p:txBody>
      </p:sp>
      <p:sp>
        <p:nvSpPr>
          <p:cNvPr id="372738" name="Rectangle 2"/>
          <p:cNvSpPr>
            <a:spLocks noGrp="1" noChangeArrowheads="1"/>
          </p:cNvSpPr>
          <p:nvPr>
            <p:ph type="title"/>
          </p:nvPr>
        </p:nvSpPr>
        <p:spPr>
          <a:xfrm>
            <a:off x="1426581" y="57151"/>
            <a:ext cx="5925741" cy="422672"/>
          </a:xfrm>
        </p:spPr>
        <p:txBody>
          <a:bodyPr/>
          <a:lstStyle/>
          <a:p>
            <a:pPr rtl="1" eaLnBrk="1" hangingPunct="1"/>
            <a:r>
              <a:rPr lang="en-US" altLang="en-US" sz="2000" dirty="0" err="1">
                <a:solidFill>
                  <a:srgbClr val="FFFF00"/>
                </a:solidFill>
              </a:rPr>
              <a:t>Mattityahu</a:t>
            </a:r>
            <a:r>
              <a:rPr lang="en-US" altLang="en-US" sz="2000" dirty="0">
                <a:solidFill>
                  <a:srgbClr val="FFFF00"/>
                </a:solidFill>
              </a:rPr>
              <a:t> (Matthew) 16:13</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2847844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56" y="457200"/>
            <a:ext cx="7955855" cy="4629150"/>
          </a:xfrm>
        </p:spPr>
        <p:txBody>
          <a:bodyPr>
            <a:normAutofit lnSpcReduction="10000"/>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הֵשִׁיבוּ: "יֵשׁ אוֹמְרִים, 'יוֹחָנָן הַמַּטְבִּיל'; אֲחֵרִים אוֹמְרִים, 'אֵלִיָּהוּ'; וַאֲחֵרִים -- 'יִרְמְיָהוּ אוֹ אֶחָד מֵהַנְּבִיאִים'." </a:t>
            </a:r>
            <a:r>
              <a:rPr lang="he-IL" sz="3900" b="1" dirty="0">
                <a:latin typeface="David" panose="020E0502060401010101" pitchFamily="34" charset="-79"/>
                <a:cs typeface="David" panose="020E0502060401010101" pitchFamily="34" charset="-79"/>
              </a:rPr>
              <a:t> </a:t>
            </a:r>
            <a:endParaRPr lang="en-US" sz="900" b="1" dirty="0">
              <a:latin typeface="David" panose="020E0502060401010101" pitchFamily="34" charset="-79"/>
              <a:cs typeface="David" panose="020E0502060401010101" pitchFamily="34" charset="-79"/>
            </a:endParaRPr>
          </a:p>
          <a:p>
            <a:pPr marL="0" indent="0" algn="just" eaLnBrk="1" hangingPunct="1">
              <a:lnSpc>
                <a:spcPct val="110000"/>
              </a:lnSpc>
            </a:pPr>
            <a:r>
              <a:rPr lang="en-US" sz="4000" dirty="0"/>
              <a:t>They said, "Well, some say </a:t>
            </a:r>
            <a:r>
              <a:rPr lang="en-US" sz="4000" dirty="0" err="1"/>
              <a:t>Yochanan</a:t>
            </a:r>
            <a:r>
              <a:rPr lang="en-US" sz="4000" dirty="0"/>
              <a:t> the Immerser, others </a:t>
            </a:r>
            <a:r>
              <a:rPr lang="en-US" sz="4000" dirty="0" err="1"/>
              <a:t>Eliyahu</a:t>
            </a:r>
            <a:r>
              <a:rPr lang="en-US" sz="4000" dirty="0"/>
              <a:t>, still others </a:t>
            </a:r>
            <a:r>
              <a:rPr lang="en-US" sz="4000" dirty="0" err="1"/>
              <a:t>Yirmeyahu</a:t>
            </a:r>
            <a:r>
              <a:rPr lang="en-US" sz="4000" dirty="0"/>
              <a:t> or one of the prophets."</a:t>
            </a:r>
            <a:endParaRPr lang="en-US" altLang="en-US" sz="4000" b="1" dirty="0">
              <a:solidFill>
                <a:srgbClr val="FFFF00"/>
              </a:solidFill>
              <a:latin typeface="David" panose="020E0502060401010101" pitchFamily="34" charset="-79"/>
              <a:cs typeface="David" panose="020E0502060401010101" pitchFamily="34" charset="-79"/>
            </a:endParaRPr>
          </a:p>
        </p:txBody>
      </p:sp>
      <p:sp>
        <p:nvSpPr>
          <p:cNvPr id="372738" name="Rectangle 2"/>
          <p:cNvSpPr>
            <a:spLocks noGrp="1" noChangeArrowheads="1"/>
          </p:cNvSpPr>
          <p:nvPr>
            <p:ph type="title"/>
          </p:nvPr>
        </p:nvSpPr>
        <p:spPr>
          <a:xfrm>
            <a:off x="1426579" y="57151"/>
            <a:ext cx="5925741" cy="422672"/>
          </a:xfrm>
        </p:spPr>
        <p:txBody>
          <a:bodyPr/>
          <a:lstStyle/>
          <a:p>
            <a:pPr rtl="1" eaLnBrk="1" hangingPunct="1"/>
            <a:r>
              <a:rPr lang="en-US" altLang="en-US" sz="2000" dirty="0" err="1">
                <a:solidFill>
                  <a:srgbClr val="FFFF00"/>
                </a:solidFill>
              </a:rPr>
              <a:t>Mattityahu</a:t>
            </a:r>
            <a:r>
              <a:rPr lang="en-US" altLang="en-US" sz="2000" dirty="0">
                <a:solidFill>
                  <a:srgbClr val="FFFF00"/>
                </a:solidFill>
              </a:rPr>
              <a:t> (Matthew) 16:14</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2397534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53" y="457200"/>
            <a:ext cx="7955855" cy="4629150"/>
          </a:xfrm>
        </p:spPr>
        <p:txBody>
          <a:bodyPr>
            <a:normAutofit/>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שָׁאַל אוֹתָם: "וְאַתֶּם מָה אוֹמְרִים, מִי אֲנִי?" </a:t>
            </a:r>
            <a:r>
              <a:rPr lang="he-IL" sz="3900" b="1" dirty="0">
                <a:latin typeface="David" panose="020E0502060401010101" pitchFamily="34" charset="-79"/>
                <a:cs typeface="David" panose="020E0502060401010101" pitchFamily="34" charset="-79"/>
              </a:rPr>
              <a:t> </a:t>
            </a:r>
            <a:endParaRPr lang="en-US" sz="900" b="1" dirty="0">
              <a:latin typeface="David" panose="020E0502060401010101" pitchFamily="34" charset="-79"/>
              <a:cs typeface="David" panose="020E0502060401010101" pitchFamily="34" charset="-79"/>
            </a:endParaRPr>
          </a:p>
          <a:p>
            <a:pPr marL="0" indent="0" algn="just" eaLnBrk="1" hangingPunct="1"/>
            <a:r>
              <a:rPr lang="en-US" sz="4000" dirty="0"/>
              <a:t>"But you," he said to them, "who do you say I am?"</a:t>
            </a:r>
            <a:endParaRPr lang="en-US" altLang="en-US" sz="4000" b="1" dirty="0">
              <a:solidFill>
                <a:srgbClr val="FFFF00"/>
              </a:solidFill>
              <a:latin typeface="David" panose="020E0502060401010101" pitchFamily="34" charset="-79"/>
              <a:cs typeface="David" panose="020E0502060401010101" pitchFamily="34" charset="-79"/>
            </a:endParaRPr>
          </a:p>
        </p:txBody>
      </p:sp>
      <p:sp>
        <p:nvSpPr>
          <p:cNvPr id="372738" name="Rectangle 2"/>
          <p:cNvSpPr>
            <a:spLocks noGrp="1" noChangeArrowheads="1"/>
          </p:cNvSpPr>
          <p:nvPr>
            <p:ph type="title"/>
          </p:nvPr>
        </p:nvSpPr>
        <p:spPr>
          <a:xfrm>
            <a:off x="1426576" y="57151"/>
            <a:ext cx="5925741" cy="422672"/>
          </a:xfrm>
        </p:spPr>
        <p:txBody>
          <a:bodyPr/>
          <a:lstStyle/>
          <a:p>
            <a:pPr rtl="1" eaLnBrk="1" hangingPunct="1"/>
            <a:r>
              <a:rPr lang="en-US" altLang="en-US" sz="2000" dirty="0" err="1">
                <a:solidFill>
                  <a:srgbClr val="FFFF00"/>
                </a:solidFill>
              </a:rPr>
              <a:t>Mattityahu</a:t>
            </a:r>
            <a:r>
              <a:rPr lang="en-US" altLang="en-US" sz="2000" dirty="0">
                <a:solidFill>
                  <a:srgbClr val="FFFF00"/>
                </a:solidFill>
              </a:rPr>
              <a:t> (Matthew) 16:15</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16475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9" y="457200"/>
            <a:ext cx="7955855" cy="4629150"/>
          </a:xfrm>
        </p:spPr>
        <p:txBody>
          <a:bodyPr>
            <a:normAutofit/>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עָנָה שִׁמְעוֹן כֵּיפָא וְאָמַר: "אַתָּה הַמָּשִׁיחַ, בֶּן-אֱלֹהִים חַיִּים!" </a:t>
            </a:r>
            <a:r>
              <a:rPr lang="he-IL" sz="3900" b="1" dirty="0">
                <a:latin typeface="David" panose="020E0502060401010101" pitchFamily="34" charset="-79"/>
                <a:cs typeface="David" panose="020E0502060401010101" pitchFamily="34" charset="-79"/>
              </a:rPr>
              <a:t> </a:t>
            </a:r>
            <a:endParaRPr lang="en-US" sz="900" b="1" dirty="0">
              <a:latin typeface="David" panose="020E0502060401010101" pitchFamily="34" charset="-79"/>
              <a:cs typeface="David" panose="020E0502060401010101" pitchFamily="34" charset="-79"/>
            </a:endParaRPr>
          </a:p>
          <a:p>
            <a:pPr marL="0" indent="0" algn="just" eaLnBrk="1" hangingPunct="1"/>
            <a:r>
              <a:rPr lang="en-US" sz="4000" dirty="0"/>
              <a:t>Shim`on Kefa answered, "You are </a:t>
            </a:r>
            <a:r>
              <a:rPr lang="en-US" sz="4000" dirty="0">
                <a:solidFill>
                  <a:srgbClr val="FFFF99"/>
                </a:solidFill>
              </a:rPr>
              <a:t>the Mashiach, the Son of the living God</a:t>
            </a:r>
            <a:r>
              <a:rPr lang="en-US" sz="4000" dirty="0" smtClean="0"/>
              <a:t>.</a:t>
            </a:r>
            <a:r>
              <a:rPr lang="el-GR" sz="4000" dirty="0" smtClean="0"/>
              <a:t>’’</a:t>
            </a:r>
          </a:p>
          <a:p>
            <a:pPr marL="0" indent="0" algn="just" eaLnBrk="1" hangingPunct="1"/>
            <a:r>
              <a:rPr lang="el-GR" altLang="en-US" sz="4000" u="sng" dirty="0" smtClean="0">
                <a:cs typeface="David" panose="020E0502060401010101" pitchFamily="34" charset="-79"/>
              </a:rPr>
              <a:t>Divine Messiah</a:t>
            </a:r>
            <a:endParaRPr lang="en-US" altLang="en-US" sz="4000" u="sng" dirty="0">
              <a:cs typeface="David" panose="020E0502060401010101" pitchFamily="34" charset="-79"/>
            </a:endParaRPr>
          </a:p>
        </p:txBody>
      </p:sp>
      <p:sp>
        <p:nvSpPr>
          <p:cNvPr id="372738" name="Rectangle 2"/>
          <p:cNvSpPr>
            <a:spLocks noGrp="1" noChangeArrowheads="1"/>
          </p:cNvSpPr>
          <p:nvPr>
            <p:ph type="title"/>
          </p:nvPr>
        </p:nvSpPr>
        <p:spPr>
          <a:xfrm>
            <a:off x="1426572" y="57151"/>
            <a:ext cx="5925741" cy="422672"/>
          </a:xfrm>
        </p:spPr>
        <p:txBody>
          <a:bodyPr/>
          <a:lstStyle/>
          <a:p>
            <a:pPr rtl="1" eaLnBrk="1" hangingPunct="1"/>
            <a:r>
              <a:rPr lang="en-US" altLang="en-US" sz="2000" dirty="0" err="1">
                <a:solidFill>
                  <a:srgbClr val="FFFF00"/>
                </a:solidFill>
              </a:rPr>
              <a:t>Mattityahu</a:t>
            </a:r>
            <a:r>
              <a:rPr lang="en-US" altLang="en-US" sz="2000" dirty="0">
                <a:solidFill>
                  <a:srgbClr val="FFFF00"/>
                </a:solidFill>
              </a:rPr>
              <a:t> (Matthew) 16:16</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3507635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Autofit/>
          </a:bodyPr>
          <a:lstStyle/>
          <a:p>
            <a:pPr algn="l"/>
            <a:r>
              <a:rPr lang="en-US" dirty="0"/>
              <a:t> </a:t>
            </a:r>
            <a:endParaRPr lang="en-US" dirty="0" smtClean="0"/>
          </a:p>
          <a:p>
            <a:pPr algn="l"/>
            <a:r>
              <a:rPr lang="en-US" dirty="0" smtClean="0"/>
              <a:t>"</a:t>
            </a:r>
            <a:r>
              <a:rPr lang="en-US" dirty="0"/>
              <a:t>Shim`on Bar-Yochanan," Yeshua said to him, "how blessed you are! For no human being revealed this to you, no, it was my Father in heaven. </a:t>
            </a:r>
            <a:endParaRPr lang="en-US" dirty="0"/>
          </a:p>
        </p:txBody>
      </p:sp>
      <p:sp>
        <p:nvSpPr>
          <p:cNvPr id="3" name="Rectangle 2"/>
          <p:cNvSpPr txBox="1">
            <a:spLocks noChangeArrowheads="1"/>
          </p:cNvSpPr>
          <p:nvPr/>
        </p:nvSpPr>
        <p:spPr bwMode="auto">
          <a:xfrm>
            <a:off x="1423303" y="57151"/>
            <a:ext cx="5925741" cy="42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20" tIns="43096" rIns="86220" bIns="43096"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30880" algn="ctr" rtl="0" fontAlgn="base">
              <a:spcBef>
                <a:spcPct val="0"/>
              </a:spcBef>
              <a:spcAft>
                <a:spcPct val="0"/>
              </a:spcAft>
              <a:defRPr sz="4400">
                <a:solidFill>
                  <a:schemeClr val="tx2"/>
                </a:solidFill>
                <a:latin typeface="Arial" charset="0"/>
                <a:cs typeface="Arial" charset="0"/>
              </a:defRPr>
            </a:lvl6pPr>
            <a:lvl7pPr marL="861881" algn="ctr" rtl="0" fontAlgn="base">
              <a:spcBef>
                <a:spcPct val="0"/>
              </a:spcBef>
              <a:spcAft>
                <a:spcPct val="0"/>
              </a:spcAft>
              <a:defRPr sz="4400">
                <a:solidFill>
                  <a:schemeClr val="tx2"/>
                </a:solidFill>
                <a:latin typeface="Arial" charset="0"/>
                <a:cs typeface="Arial" charset="0"/>
              </a:defRPr>
            </a:lvl7pPr>
            <a:lvl8pPr marL="1292728" algn="ctr" rtl="0" fontAlgn="base">
              <a:spcBef>
                <a:spcPct val="0"/>
              </a:spcBef>
              <a:spcAft>
                <a:spcPct val="0"/>
              </a:spcAft>
              <a:defRPr sz="4400">
                <a:solidFill>
                  <a:schemeClr val="tx2"/>
                </a:solidFill>
                <a:latin typeface="Arial" charset="0"/>
                <a:cs typeface="Arial" charset="0"/>
              </a:defRPr>
            </a:lvl8pPr>
            <a:lvl9pPr marL="1723727" algn="ctr" rtl="0" fontAlgn="base">
              <a:spcBef>
                <a:spcPct val="0"/>
              </a:spcBef>
              <a:spcAft>
                <a:spcPct val="0"/>
              </a:spcAft>
              <a:defRPr sz="4400">
                <a:solidFill>
                  <a:schemeClr val="tx2"/>
                </a:solidFill>
                <a:latin typeface="Arial" charset="0"/>
                <a:cs typeface="Arial" charset="0"/>
              </a:defRPr>
            </a:lvl9pPr>
          </a:lstStyle>
          <a:p>
            <a:pPr rtl="1"/>
            <a:r>
              <a:rPr lang="en-US" altLang="en-US" sz="2000" kern="0" dirty="0" smtClean="0">
                <a:solidFill>
                  <a:srgbClr val="FFFF00"/>
                </a:solidFill>
                <a:latin typeface="Arial Rounded MT Bold"/>
              </a:rPr>
              <a:t>Mattityahu (Matthew) 16:17-18</a:t>
            </a:r>
            <a:endParaRPr lang="en-US" altLang="en-US" sz="2000" kern="0" dirty="0">
              <a:solidFill>
                <a:srgbClr val="FFFF00"/>
              </a:solidFill>
              <a:latin typeface="Arial Rounded MT Bold"/>
              <a:cs typeface="Vilna" pitchFamily="2" charset="-79"/>
            </a:endParaRPr>
          </a:p>
        </p:txBody>
      </p:sp>
    </p:spTree>
    <p:extLst>
      <p:ext uri="{BB962C8B-B14F-4D97-AF65-F5344CB8AC3E}">
        <p14:creationId xmlns:p14="http://schemas.microsoft.com/office/powerpoint/2010/main" val="31394485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a:t> </a:t>
            </a:r>
            <a:r>
              <a:rPr lang="el-GR" baseline="30000" dirty="0" smtClean="0"/>
              <a:t>Mishlei/Prov 30.4 </a:t>
            </a:r>
            <a:r>
              <a:rPr lang="en-US" dirty="0"/>
              <a:t>Who has gone up to heaven and come down? Who has cupped the wind in the palms of his hands? Who has wrapped up the waters in his cloak? Who established all the ends of the earth? </a:t>
            </a:r>
            <a:r>
              <a:rPr lang="en-US" dirty="0">
                <a:solidFill>
                  <a:srgbClr val="FFFF99"/>
                </a:solidFill>
              </a:rPr>
              <a:t>What is his name, and what is his son's name? </a:t>
            </a:r>
            <a:endParaRPr lang="en-US" dirty="0">
              <a:solidFill>
                <a:srgbClr val="FFFF99"/>
              </a:solidFill>
            </a:endParaRPr>
          </a:p>
        </p:txBody>
      </p:sp>
    </p:spTree>
    <p:extLst>
      <p:ext uri="{BB962C8B-B14F-4D97-AF65-F5344CB8AC3E}">
        <p14:creationId xmlns:p14="http://schemas.microsoft.com/office/powerpoint/2010/main" val="24622025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baseline="30000" dirty="0" smtClean="0"/>
              <a:t>Daniel 7.13</a:t>
            </a:r>
            <a:r>
              <a:rPr lang="en-US" dirty="0"/>
              <a:t> "I kept watching the night visions, when I saw, coming with the clouds of heaven, </a:t>
            </a:r>
            <a:r>
              <a:rPr lang="en-US" dirty="0">
                <a:solidFill>
                  <a:srgbClr val="FFFF99"/>
                </a:solidFill>
              </a:rPr>
              <a:t>someone like a son of man</a:t>
            </a:r>
            <a:r>
              <a:rPr lang="en-US" dirty="0"/>
              <a:t>. He approached </a:t>
            </a:r>
            <a:r>
              <a:rPr lang="en-US" dirty="0">
                <a:solidFill>
                  <a:srgbClr val="FFFF99"/>
                </a:solidFill>
              </a:rPr>
              <a:t>the Ancient One</a:t>
            </a:r>
            <a:r>
              <a:rPr lang="en-US" dirty="0"/>
              <a:t> and was led into his presence.   </a:t>
            </a:r>
            <a:endParaRPr lang="en-US" dirty="0"/>
          </a:p>
        </p:txBody>
      </p:sp>
    </p:spTree>
    <p:extLst>
      <p:ext uri="{BB962C8B-B14F-4D97-AF65-F5344CB8AC3E}">
        <p14:creationId xmlns:p14="http://schemas.microsoft.com/office/powerpoint/2010/main" val="3660659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899"/>
          <a:stretch/>
        </p:blipFill>
        <p:spPr bwMode="auto">
          <a:xfrm>
            <a:off x="325438" y="0"/>
            <a:ext cx="812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225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l-GR" baseline="30000" dirty="0" smtClean="0"/>
              <a:t>Zekharyah 4.6-7</a:t>
            </a:r>
            <a:r>
              <a:rPr lang="el-GR" dirty="0" smtClean="0"/>
              <a:t> </a:t>
            </a:r>
            <a:r>
              <a:rPr lang="en-US" dirty="0" smtClean="0"/>
              <a:t>"This </a:t>
            </a:r>
            <a:r>
              <a:rPr lang="en-US" dirty="0"/>
              <a:t>is the word of </a:t>
            </a:r>
            <a:r>
              <a:rPr lang="en-US" dirty="0" smtClean="0"/>
              <a:t>A</a:t>
            </a:r>
            <a:r>
              <a:rPr lang="en-US" sz="3200" dirty="0" smtClean="0"/>
              <a:t>DONI</a:t>
            </a:r>
            <a:r>
              <a:rPr lang="el-GR" dirty="0" smtClean="0"/>
              <a:t> </a:t>
            </a:r>
            <a:r>
              <a:rPr lang="en-US" dirty="0" smtClean="0"/>
              <a:t>to </a:t>
            </a:r>
            <a:r>
              <a:rPr lang="en-US" dirty="0" err="1"/>
              <a:t>Z'rubavel</a:t>
            </a:r>
            <a:r>
              <a:rPr lang="en-US" dirty="0"/>
              <a:t>: 'Not by force, and not by power, but by my Spirit,' says </a:t>
            </a:r>
            <a:r>
              <a:rPr lang="en-US" dirty="0" smtClean="0"/>
              <a:t>A</a:t>
            </a:r>
            <a:r>
              <a:rPr lang="en-US" sz="3200" dirty="0" smtClean="0"/>
              <a:t>DONI</a:t>
            </a:r>
            <a:r>
              <a:rPr lang="en-US" dirty="0" smtClean="0"/>
              <a:t>-Tzva'ot</a:t>
            </a:r>
            <a:r>
              <a:rPr lang="en-US" dirty="0"/>
              <a:t>. </a:t>
            </a:r>
            <a:r>
              <a:rPr lang="en-US" dirty="0" smtClean="0"/>
              <a:t> </a:t>
            </a:r>
            <a:r>
              <a:rPr lang="en-US" dirty="0"/>
              <a:t>'What are you, you big mountain? </a:t>
            </a:r>
            <a:r>
              <a:rPr lang="el-GR" dirty="0" smtClean="0"/>
              <a:t> </a:t>
            </a:r>
            <a:r>
              <a:rPr lang="en-US" dirty="0" smtClean="0"/>
              <a:t>Before </a:t>
            </a:r>
            <a:r>
              <a:rPr lang="en-US" dirty="0" err="1"/>
              <a:t>Z'rubavel</a:t>
            </a:r>
            <a:r>
              <a:rPr lang="en-US" dirty="0"/>
              <a:t> you will become a </a:t>
            </a:r>
            <a:r>
              <a:rPr lang="en-US" dirty="0" smtClean="0"/>
              <a:t>plain</a:t>
            </a:r>
            <a:r>
              <a:rPr lang="en-US" dirty="0"/>
              <a:t> and he will put the capstone in place, as everyone shouts, "It's beautiful! Beautiful!"' </a:t>
            </a:r>
            <a:endParaRPr lang="en-US" dirty="0"/>
          </a:p>
        </p:txBody>
      </p:sp>
    </p:spTree>
    <p:extLst>
      <p:ext uri="{BB962C8B-B14F-4D97-AF65-F5344CB8AC3E}">
        <p14:creationId xmlns:p14="http://schemas.microsoft.com/office/powerpoint/2010/main" val="24850391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237" y="5427"/>
            <a:ext cx="3886200" cy="503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38984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Quotes</a:t>
            </a:r>
            <a:r>
              <a:rPr lang="en-US" dirty="0" smtClean="0"/>
              <a:t> </a:t>
            </a:r>
            <a:r>
              <a:rPr lang="el-GR" dirty="0" smtClean="0"/>
              <a:t>Rabbi Do Iszhak Abarbanel, </a:t>
            </a:r>
            <a:r>
              <a:rPr lang="en-US" dirty="0"/>
              <a:t>a Portuguese Jewish statesman, philosopher, Bible commentator, and financier. </a:t>
            </a:r>
            <a:endParaRPr lang="el-GR" dirty="0" smtClean="0"/>
          </a:p>
          <a:p>
            <a:pPr algn="l"/>
            <a:r>
              <a:rPr lang="en-US" dirty="0" smtClean="0"/>
              <a:t>Born</a:t>
            </a:r>
            <a:r>
              <a:rPr lang="en-US" dirty="0"/>
              <a:t>: 1437, Lisbon, Portugal</a:t>
            </a:r>
          </a:p>
          <a:p>
            <a:pPr algn="l"/>
            <a:r>
              <a:rPr lang="en-US" dirty="0"/>
              <a:t>Died: 1508, Venice, Italy</a:t>
            </a:r>
            <a:r>
              <a:rPr lang="el-GR" dirty="0" smtClean="0"/>
              <a:t> </a:t>
            </a:r>
            <a:endParaRPr lang="en-US" dirty="0"/>
          </a:p>
        </p:txBody>
      </p:sp>
    </p:spTree>
    <p:extLst>
      <p:ext uri="{BB962C8B-B14F-4D97-AF65-F5344CB8AC3E}">
        <p14:creationId xmlns:p14="http://schemas.microsoft.com/office/powerpoint/2010/main" val="2995048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According to R. Abarbanel, the mountain that becomes a plain is the Messiah, who similarly...</a:t>
            </a:r>
            <a:r>
              <a:rPr lang="en-US" dirty="0"/>
              <a:t> </a:t>
            </a:r>
            <a:endParaRPr lang="en-US" dirty="0"/>
          </a:p>
        </p:txBody>
      </p:sp>
    </p:spTree>
    <p:extLst>
      <p:ext uri="{BB962C8B-B14F-4D97-AF65-F5344CB8AC3E}">
        <p14:creationId xmlns:p14="http://schemas.microsoft.com/office/powerpoint/2010/main" val="32322446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l-GR" baseline="30000" dirty="0" smtClean="0"/>
              <a:t>Yeshayahu/Is 2.4</a:t>
            </a:r>
            <a:r>
              <a:rPr lang="el-GR" dirty="0" smtClean="0"/>
              <a:t> </a:t>
            </a:r>
            <a:r>
              <a:rPr lang="en-US" dirty="0" smtClean="0"/>
              <a:t>He </a:t>
            </a:r>
            <a:r>
              <a:rPr lang="en-US" dirty="0"/>
              <a:t>will judge between the nations and arbitrate for many peoples. Then they will hammer their swords into plow-blades and their spears into pruning-knives; nations will not raise swords at each other, and they will no longer learn war.  </a:t>
            </a:r>
            <a:endParaRPr lang="en-US" dirty="0"/>
          </a:p>
        </p:txBody>
      </p:sp>
    </p:spTree>
    <p:extLst>
      <p:ext uri="{BB962C8B-B14F-4D97-AF65-F5344CB8AC3E}">
        <p14:creationId xmlns:p14="http://schemas.microsoft.com/office/powerpoint/2010/main" val="4973822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r>
              <a:rPr lang="el-GR" dirty="0" smtClean="0"/>
              <a:t>That is, no one but a supernatural, divine Person could straighten out humanity as a whole.</a:t>
            </a:r>
            <a:endParaRPr lang="en-US" dirty="0"/>
          </a:p>
        </p:txBody>
      </p:sp>
    </p:spTree>
    <p:extLst>
      <p:ext uri="{BB962C8B-B14F-4D97-AF65-F5344CB8AC3E}">
        <p14:creationId xmlns:p14="http://schemas.microsoft.com/office/powerpoint/2010/main" val="19741957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Autofit/>
          </a:bodyPr>
          <a:lstStyle/>
          <a:p>
            <a:pPr algn="l"/>
            <a:r>
              <a:rPr lang="en-US" dirty="0"/>
              <a:t> </a:t>
            </a:r>
            <a:endParaRPr lang="en-US" dirty="0" smtClean="0"/>
          </a:p>
          <a:p>
            <a:pPr algn="l"/>
            <a:r>
              <a:rPr lang="en-US" dirty="0" smtClean="0"/>
              <a:t>"</a:t>
            </a:r>
            <a:r>
              <a:rPr lang="en-US" dirty="0"/>
              <a:t>Shim`on Bar-Yochanan," Yeshua said to him, "</a:t>
            </a:r>
            <a:r>
              <a:rPr lang="en-US" dirty="0">
                <a:solidFill>
                  <a:srgbClr val="FFFF99"/>
                </a:solidFill>
              </a:rPr>
              <a:t>how blessed you are!</a:t>
            </a:r>
            <a:r>
              <a:rPr lang="en-US" dirty="0"/>
              <a:t> For no human being revealed this to you, no, it was my Father in heaven. </a:t>
            </a:r>
            <a:endParaRPr lang="en-US" dirty="0"/>
          </a:p>
        </p:txBody>
      </p:sp>
      <p:sp>
        <p:nvSpPr>
          <p:cNvPr id="3" name="Rectangle 2"/>
          <p:cNvSpPr txBox="1">
            <a:spLocks noChangeArrowheads="1"/>
          </p:cNvSpPr>
          <p:nvPr/>
        </p:nvSpPr>
        <p:spPr bwMode="auto">
          <a:xfrm>
            <a:off x="1423303" y="57151"/>
            <a:ext cx="5925741" cy="42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20" tIns="43096" rIns="86220" bIns="43096"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30880" algn="ctr" rtl="0" fontAlgn="base">
              <a:spcBef>
                <a:spcPct val="0"/>
              </a:spcBef>
              <a:spcAft>
                <a:spcPct val="0"/>
              </a:spcAft>
              <a:defRPr sz="4400">
                <a:solidFill>
                  <a:schemeClr val="tx2"/>
                </a:solidFill>
                <a:latin typeface="Arial" charset="0"/>
                <a:cs typeface="Arial" charset="0"/>
              </a:defRPr>
            </a:lvl6pPr>
            <a:lvl7pPr marL="861881" algn="ctr" rtl="0" fontAlgn="base">
              <a:spcBef>
                <a:spcPct val="0"/>
              </a:spcBef>
              <a:spcAft>
                <a:spcPct val="0"/>
              </a:spcAft>
              <a:defRPr sz="4400">
                <a:solidFill>
                  <a:schemeClr val="tx2"/>
                </a:solidFill>
                <a:latin typeface="Arial" charset="0"/>
                <a:cs typeface="Arial" charset="0"/>
              </a:defRPr>
            </a:lvl7pPr>
            <a:lvl8pPr marL="1292728" algn="ctr" rtl="0" fontAlgn="base">
              <a:spcBef>
                <a:spcPct val="0"/>
              </a:spcBef>
              <a:spcAft>
                <a:spcPct val="0"/>
              </a:spcAft>
              <a:defRPr sz="4400">
                <a:solidFill>
                  <a:schemeClr val="tx2"/>
                </a:solidFill>
                <a:latin typeface="Arial" charset="0"/>
                <a:cs typeface="Arial" charset="0"/>
              </a:defRPr>
            </a:lvl8pPr>
            <a:lvl9pPr marL="1723727" algn="ctr" rtl="0" fontAlgn="base">
              <a:spcBef>
                <a:spcPct val="0"/>
              </a:spcBef>
              <a:spcAft>
                <a:spcPct val="0"/>
              </a:spcAft>
              <a:defRPr sz="4400">
                <a:solidFill>
                  <a:schemeClr val="tx2"/>
                </a:solidFill>
                <a:latin typeface="Arial" charset="0"/>
                <a:cs typeface="Arial" charset="0"/>
              </a:defRPr>
            </a:lvl9pPr>
          </a:lstStyle>
          <a:p>
            <a:pPr rtl="1"/>
            <a:r>
              <a:rPr lang="en-US" altLang="en-US" sz="2000" kern="0" dirty="0" smtClean="0">
                <a:solidFill>
                  <a:srgbClr val="FFFF00"/>
                </a:solidFill>
                <a:latin typeface="+mn-lt"/>
              </a:rPr>
              <a:t>Mattityahu (Matthew) 16:17-18</a:t>
            </a:r>
            <a:endParaRPr lang="en-US" altLang="en-US" sz="2000" kern="0" dirty="0">
              <a:solidFill>
                <a:srgbClr val="FFFF00"/>
              </a:solidFill>
              <a:latin typeface="+mn-lt"/>
              <a:cs typeface="Vilna" pitchFamily="2" charset="-79"/>
            </a:endParaRPr>
          </a:p>
        </p:txBody>
      </p:sp>
    </p:spTree>
    <p:extLst>
      <p:ext uri="{BB962C8B-B14F-4D97-AF65-F5344CB8AC3E}">
        <p14:creationId xmlns:p14="http://schemas.microsoft.com/office/powerpoint/2010/main" val="30147651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solidFill>
                  <a:srgbClr val="FFFF99"/>
                </a:solidFill>
              </a:rPr>
              <a:t>H</a:t>
            </a:r>
            <a:r>
              <a:rPr lang="en-US" dirty="0" smtClean="0">
                <a:solidFill>
                  <a:srgbClr val="FFFF99"/>
                </a:solidFill>
              </a:rPr>
              <a:t>ow </a:t>
            </a:r>
            <a:r>
              <a:rPr lang="en-US" dirty="0">
                <a:solidFill>
                  <a:srgbClr val="FFFF99"/>
                </a:solidFill>
              </a:rPr>
              <a:t>blessed you are</a:t>
            </a:r>
            <a:r>
              <a:rPr lang="en-US" dirty="0" smtClean="0">
                <a:solidFill>
                  <a:srgbClr val="FFFF99"/>
                </a:solidFill>
              </a:rPr>
              <a:t>!</a:t>
            </a:r>
            <a:endParaRPr lang="el-GR" dirty="0" smtClean="0">
              <a:solidFill>
                <a:srgbClr val="FFFF99"/>
              </a:solidFill>
            </a:endParaRPr>
          </a:p>
          <a:p>
            <a:pPr algn="l"/>
            <a:r>
              <a:rPr lang="el-GR" dirty="0" smtClean="0"/>
              <a:t>Blessed = joyful</a:t>
            </a:r>
          </a:p>
          <a:p>
            <a:pPr algn="l"/>
            <a:r>
              <a:rPr lang="el-GR" dirty="0" smtClean="0"/>
              <a:t>Our Divine Redeemer is </a:t>
            </a:r>
            <a:r>
              <a:rPr lang="el-GR" dirty="0" smtClean="0">
                <a:solidFill>
                  <a:srgbClr val="FFFF99"/>
                </a:solidFill>
              </a:rPr>
              <a:t>adequate</a:t>
            </a:r>
            <a:r>
              <a:rPr lang="el-GR" dirty="0" smtClean="0"/>
              <a:t> to overcome </a:t>
            </a:r>
          </a:p>
          <a:p>
            <a:pPr marL="233363" indent="-233363" algn="l">
              <a:buFont typeface="Arial" panose="020B0604020202020204" pitchFamily="34" charset="0"/>
              <a:buChar char="•"/>
            </a:pPr>
            <a:r>
              <a:rPr lang="en-US" dirty="0" smtClean="0"/>
              <a:t>A</a:t>
            </a:r>
            <a:r>
              <a:rPr lang="el-GR" dirty="0" smtClean="0"/>
              <a:t>ll our sin. </a:t>
            </a:r>
          </a:p>
          <a:p>
            <a:pPr marL="233363" indent="-233363" algn="l">
              <a:buFont typeface="Arial" panose="020B0604020202020204" pitchFamily="34" charset="0"/>
              <a:buChar char="•"/>
            </a:pPr>
            <a:r>
              <a:rPr lang="en-US" dirty="0" smtClean="0"/>
              <a:t>A</a:t>
            </a:r>
            <a:r>
              <a:rPr lang="el-GR" dirty="0" smtClean="0"/>
              <a:t>ll </a:t>
            </a:r>
            <a:r>
              <a:rPr lang="el-GR" dirty="0"/>
              <a:t>our </a:t>
            </a:r>
            <a:r>
              <a:rPr lang="el-GR" dirty="0" smtClean="0"/>
              <a:t>opposers.</a:t>
            </a:r>
          </a:p>
          <a:p>
            <a:pPr marL="233363" indent="-233363" algn="l">
              <a:buFont typeface="Arial" panose="020B0604020202020204" pitchFamily="34" charset="0"/>
              <a:buChar char="•"/>
            </a:pPr>
            <a:r>
              <a:rPr lang="en-US" dirty="0" smtClean="0"/>
              <a:t>A</a:t>
            </a:r>
            <a:r>
              <a:rPr lang="el-GR" dirty="0" smtClean="0"/>
              <a:t>ll difficulties </a:t>
            </a:r>
            <a:r>
              <a:rPr lang="en-US" dirty="0" smtClean="0"/>
              <a:t>in</a:t>
            </a:r>
            <a:r>
              <a:rPr lang="el-GR" dirty="0" smtClean="0"/>
              <a:t> His kindgom.</a:t>
            </a:r>
          </a:p>
          <a:p>
            <a:pPr marL="233363" indent="-233363" algn="l">
              <a:buFont typeface="Arial" panose="020B0604020202020204" pitchFamily="34" charset="0"/>
              <a:buChar char="•"/>
            </a:pPr>
            <a:endParaRPr lang="el-GR" dirty="0"/>
          </a:p>
        </p:txBody>
      </p:sp>
    </p:spTree>
    <p:extLst>
      <p:ext uri="{BB962C8B-B14F-4D97-AF65-F5344CB8AC3E}">
        <p14:creationId xmlns:p14="http://schemas.microsoft.com/office/powerpoint/2010/main" val="3736939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In November of 2009 </a:t>
            </a:r>
            <a:r>
              <a:rPr lang="en-US" dirty="0" smtClean="0"/>
              <a:t>I received a phone call from Rabbi Herb</a:t>
            </a:r>
            <a:r>
              <a:rPr lang="el-GR" dirty="0" smtClean="0"/>
              <a:t>ert</a:t>
            </a:r>
            <a:r>
              <a:rPr lang="en-US" dirty="0" smtClean="0"/>
              <a:t> </a:t>
            </a:r>
            <a:r>
              <a:rPr lang="en-US" dirty="0" err="1" smtClean="0"/>
              <a:t>Mandl</a:t>
            </a:r>
            <a:r>
              <a:rPr lang="en-US" dirty="0" smtClean="0"/>
              <a:t> of K</a:t>
            </a:r>
            <a:r>
              <a:rPr lang="el-GR" dirty="0" smtClean="0"/>
              <a:t>e</a:t>
            </a:r>
            <a:r>
              <a:rPr lang="en-US" dirty="0" smtClean="0"/>
              <a:t>h</a:t>
            </a:r>
            <a:r>
              <a:rPr lang="el-GR" dirty="0" smtClean="0"/>
              <a:t>ilath Yisrael Synagogue.  He said, ‘Hi this is Herbie Mandl.  Alan Cohen and I would like to have coffee with you.’ </a:t>
            </a:r>
          </a:p>
        </p:txBody>
      </p:sp>
    </p:spTree>
    <p:extLst>
      <p:ext uri="{BB962C8B-B14F-4D97-AF65-F5344CB8AC3E}">
        <p14:creationId xmlns:p14="http://schemas.microsoft.com/office/powerpoint/2010/main" val="15772724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8253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err="1" smtClean="0"/>
              <a:t>Paraprosdokians</a:t>
            </a:r>
            <a:r>
              <a:rPr lang="en-US" dirty="0" smtClean="0"/>
              <a:t> </a:t>
            </a:r>
            <a:r>
              <a:rPr lang="en-US" dirty="0"/>
              <a:t>(Winston Churchill loved them) are figures of speech in which the latter part of a sentence or phrase is surprising or unexpected; frequently humorous.</a:t>
            </a:r>
          </a:p>
          <a:p>
            <a:pPr algn="l"/>
            <a:r>
              <a:rPr lang="en-US" dirty="0"/>
              <a:t>1. Where there's a will, I want to be in it.</a:t>
            </a:r>
          </a:p>
          <a:p>
            <a:pPr algn="l"/>
            <a:r>
              <a:rPr lang="en-US" dirty="0"/>
              <a:t>2. The last thing I want to do is hurt you. But it's still on my list</a:t>
            </a:r>
            <a:r>
              <a:rPr lang="en-US" dirty="0" smtClean="0"/>
              <a:t>.</a:t>
            </a:r>
            <a:endParaRPr lang="en-US" dirty="0"/>
          </a:p>
        </p:txBody>
      </p:sp>
    </p:spTree>
    <p:extLst>
      <p:ext uri="{BB962C8B-B14F-4D97-AF65-F5344CB8AC3E}">
        <p14:creationId xmlns:p14="http://schemas.microsoft.com/office/powerpoint/2010/main" val="20872565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endParaRPr 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585" t="8134" b="15746"/>
          <a:stretch/>
        </p:blipFill>
        <p:spPr bwMode="auto">
          <a:xfrm>
            <a:off x="939403" y="1"/>
            <a:ext cx="662326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66476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a:bodyPr>
          <a:lstStyle/>
          <a:p>
            <a:pPr algn="l"/>
            <a:r>
              <a:rPr lang="en-US" dirty="0" smtClean="0"/>
              <a:t>Wednesday</a:t>
            </a:r>
            <a:r>
              <a:rPr lang="en-US" dirty="0"/>
              <a:t>, </a:t>
            </a:r>
            <a:r>
              <a:rPr lang="en-US" dirty="0" smtClean="0"/>
              <a:t>Dec</a:t>
            </a:r>
            <a:r>
              <a:rPr lang="el-GR" dirty="0" smtClean="0"/>
              <a:t>.</a:t>
            </a:r>
            <a:r>
              <a:rPr lang="en-US" dirty="0" smtClean="0"/>
              <a:t> 2</a:t>
            </a:r>
            <a:r>
              <a:rPr lang="en-US" dirty="0"/>
              <a:t>, 2009 10 a.m. visit with Herb </a:t>
            </a:r>
            <a:r>
              <a:rPr lang="en-US" dirty="0" err="1"/>
              <a:t>Mandl</a:t>
            </a:r>
            <a:r>
              <a:rPr lang="en-US" dirty="0"/>
              <a:t> </a:t>
            </a:r>
            <a:r>
              <a:rPr lang="en-US" dirty="0" smtClean="0"/>
              <a:t>and </a:t>
            </a:r>
            <a:r>
              <a:rPr lang="en-US" dirty="0"/>
              <a:t>Alan Cohen </a:t>
            </a:r>
            <a:r>
              <a:rPr lang="en-US" sz="3000" dirty="0"/>
              <a:t>Jewish Community Relations Bureau Am Jewish </a:t>
            </a:r>
            <a:r>
              <a:rPr lang="en-US" sz="3000" dirty="0" smtClean="0"/>
              <a:t>Committee</a:t>
            </a:r>
            <a:r>
              <a:rPr lang="el-GR" sz="3000" dirty="0" smtClean="0"/>
              <a:t>, Rabbi Emeritus of Beth Shalom.</a:t>
            </a:r>
            <a:r>
              <a:rPr lang="en-US" sz="3000" dirty="0" smtClean="0"/>
              <a:t>  </a:t>
            </a:r>
            <a:endParaRPr lang="en-US" dirty="0"/>
          </a:p>
          <a:p>
            <a:pPr algn="l"/>
            <a:r>
              <a:rPr lang="en-US" dirty="0" smtClean="0"/>
              <a:t>AC</a:t>
            </a:r>
            <a:r>
              <a:rPr lang="en-US" dirty="0"/>
              <a:t>: There have been various interactions between you and the Jewish population of KC, at times of funerals, news events, etc.  </a:t>
            </a:r>
          </a:p>
        </p:txBody>
      </p:sp>
    </p:spTree>
    <p:extLst>
      <p:ext uri="{BB962C8B-B14F-4D97-AF65-F5344CB8AC3E}">
        <p14:creationId xmlns:p14="http://schemas.microsoft.com/office/powerpoint/2010/main" val="29704890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People </a:t>
            </a:r>
            <a:r>
              <a:rPr lang="en-US" dirty="0"/>
              <a:t>refer to you as rabbi, and it seems inappropriate since you are outside the normative definition, in terms of your belief in </a:t>
            </a:r>
            <a:r>
              <a:rPr lang="en-US" dirty="0">
                <a:solidFill>
                  <a:srgbClr val="FFFF99"/>
                </a:solidFill>
              </a:rPr>
              <a:t>Jesus as divine Messiah.</a:t>
            </a:r>
            <a:r>
              <a:rPr lang="en-US" dirty="0"/>
              <a:t> </a:t>
            </a:r>
            <a:r>
              <a:rPr lang="en-US" dirty="0" smtClean="0"/>
              <a:t>What </a:t>
            </a:r>
            <a:r>
              <a:rPr lang="en-US" dirty="0"/>
              <a:t>people call you in your own circles is your business, but in the media and community you are not a rabbi by normative standards</a:t>
            </a:r>
            <a:r>
              <a:rPr lang="en-US" dirty="0" smtClean="0"/>
              <a:t>.</a:t>
            </a:r>
            <a:r>
              <a:rPr lang="en-US" dirty="0"/>
              <a:t> </a:t>
            </a:r>
          </a:p>
        </p:txBody>
      </p:sp>
    </p:spTree>
    <p:extLst>
      <p:ext uri="{BB962C8B-B14F-4D97-AF65-F5344CB8AC3E}">
        <p14:creationId xmlns:p14="http://schemas.microsoft.com/office/powerpoint/2010/main" val="4081356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l-GR" dirty="0" smtClean="0"/>
              <a:t>SW: </a:t>
            </a:r>
            <a:r>
              <a:rPr lang="en-US" dirty="0" smtClean="0"/>
              <a:t>In </a:t>
            </a:r>
            <a:r>
              <a:rPr lang="en-US" dirty="0"/>
              <a:t>the history of Judaism there have been many groups that were viewed as unacceptable to the pale of Jewish legitimacy.  A cousin of mine in Tel Aviv has traced our lineage directly to Rabbi </a:t>
            </a:r>
            <a:r>
              <a:rPr lang="en-US" dirty="0" err="1"/>
              <a:t>Elimelech</a:t>
            </a:r>
            <a:r>
              <a:rPr lang="en-US" dirty="0"/>
              <a:t> </a:t>
            </a:r>
            <a:r>
              <a:rPr lang="en-US" dirty="0" err="1"/>
              <a:t>Weisblum</a:t>
            </a:r>
            <a:r>
              <a:rPr lang="en-US" dirty="0"/>
              <a:t> of </a:t>
            </a:r>
            <a:r>
              <a:rPr lang="en-US" dirty="0" err="1"/>
              <a:t>Lizhensk</a:t>
            </a:r>
            <a:r>
              <a:rPr lang="en-US" dirty="0"/>
              <a:t> [one of the great founding </a:t>
            </a:r>
            <a:r>
              <a:rPr lang="en-US" dirty="0" err="1"/>
              <a:t>Rebbes</a:t>
            </a:r>
            <a:r>
              <a:rPr lang="en-US" dirty="0"/>
              <a:t> of the Hasidic movement].  </a:t>
            </a:r>
          </a:p>
        </p:txBody>
      </p:sp>
    </p:spTree>
    <p:extLst>
      <p:ext uri="{BB962C8B-B14F-4D97-AF65-F5344CB8AC3E}">
        <p14:creationId xmlns:p14="http://schemas.microsoft.com/office/powerpoint/2010/main" val="19312248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The </a:t>
            </a:r>
            <a:r>
              <a:rPr lang="en-US" dirty="0" err="1"/>
              <a:t>Hasids</a:t>
            </a:r>
            <a:r>
              <a:rPr lang="en-US" dirty="0"/>
              <a:t> were not accepted by mainstream Judaism for a while</a:t>
            </a:r>
            <a:r>
              <a:rPr lang="en-US" dirty="0" smtClean="0"/>
              <a:t>.</a:t>
            </a:r>
            <a:r>
              <a:rPr lang="el-GR" dirty="0" smtClean="0"/>
              <a:t>  So, are we.</a:t>
            </a:r>
            <a:endParaRPr lang="en-US" dirty="0"/>
          </a:p>
          <a:p>
            <a:pPr algn="l"/>
            <a:r>
              <a:rPr lang="en-US" dirty="0"/>
              <a:t> </a:t>
            </a:r>
            <a:r>
              <a:rPr lang="en-US" dirty="0" smtClean="0"/>
              <a:t>AC</a:t>
            </a:r>
            <a:r>
              <a:rPr lang="en-US" dirty="0"/>
              <a:t>: It’s true that the </a:t>
            </a:r>
            <a:r>
              <a:rPr lang="en-US" dirty="0" err="1"/>
              <a:t>Misnagdim</a:t>
            </a:r>
            <a:r>
              <a:rPr lang="en-US" dirty="0"/>
              <a:t> jailed some of the early Hasidic leaders.  However, that was over matters of practice, </a:t>
            </a:r>
          </a:p>
        </p:txBody>
      </p:sp>
    </p:spTree>
    <p:extLst>
      <p:ext uri="{BB962C8B-B14F-4D97-AF65-F5344CB8AC3E}">
        <p14:creationId xmlns:p14="http://schemas.microsoft.com/office/powerpoint/2010/main" val="3967263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a:t>NOT the issue of the deity of Jesus or a rabbi.</a:t>
            </a:r>
          </a:p>
          <a:p>
            <a:pPr algn="l"/>
            <a:r>
              <a:rPr lang="el-GR" dirty="0" smtClean="0"/>
              <a:t>SW: </a:t>
            </a:r>
            <a:r>
              <a:rPr lang="en-US" dirty="0" smtClean="0"/>
              <a:t> </a:t>
            </a:r>
            <a:r>
              <a:rPr lang="en-US" dirty="0"/>
              <a:t>actually, </a:t>
            </a:r>
            <a:r>
              <a:rPr lang="en-US" dirty="0" err="1"/>
              <a:t>Hasids</a:t>
            </a:r>
            <a:r>
              <a:rPr lang="en-US" dirty="0"/>
              <a:t> recently have written that </a:t>
            </a:r>
            <a:r>
              <a:rPr lang="en-US" dirty="0" err="1"/>
              <a:t>Schneerson</a:t>
            </a:r>
            <a:r>
              <a:rPr lang="en-US" dirty="0"/>
              <a:t> represents the divine presence and …</a:t>
            </a:r>
          </a:p>
          <a:p>
            <a:pPr algn="l"/>
            <a:r>
              <a:rPr lang="en-US" dirty="0"/>
              <a:t> </a:t>
            </a:r>
            <a:r>
              <a:rPr lang="en-US" dirty="0" smtClean="0"/>
              <a:t>HM</a:t>
            </a:r>
            <a:r>
              <a:rPr lang="en-US" dirty="0"/>
              <a:t>: I know and I find that scary.</a:t>
            </a:r>
          </a:p>
          <a:p>
            <a:pPr algn="l"/>
            <a:r>
              <a:rPr lang="en-US" dirty="0"/>
              <a:t> </a:t>
            </a:r>
            <a:r>
              <a:rPr lang="el-GR" dirty="0" smtClean="0"/>
              <a:t>SW: </a:t>
            </a:r>
            <a:r>
              <a:rPr lang="en-US" dirty="0" smtClean="0"/>
              <a:t>you </a:t>
            </a:r>
            <a:r>
              <a:rPr lang="en-US" dirty="0"/>
              <a:t>find it scary but to us it’s a comfort that it’s not so </a:t>
            </a:r>
            <a:r>
              <a:rPr lang="en-US" dirty="0" err="1"/>
              <a:t>unJewish</a:t>
            </a:r>
            <a:r>
              <a:rPr lang="en-US" dirty="0"/>
              <a:t> to consider </a:t>
            </a:r>
            <a:r>
              <a:rPr lang="en-US" dirty="0">
                <a:solidFill>
                  <a:srgbClr val="FFFF99"/>
                </a:solidFill>
              </a:rPr>
              <a:t>the Messiah to be divine</a:t>
            </a:r>
            <a:r>
              <a:rPr lang="en-US" dirty="0"/>
              <a:t>. </a:t>
            </a:r>
          </a:p>
        </p:txBody>
      </p:sp>
    </p:spTree>
    <p:extLst>
      <p:ext uri="{BB962C8B-B14F-4D97-AF65-F5344CB8AC3E}">
        <p14:creationId xmlns:p14="http://schemas.microsoft.com/office/powerpoint/2010/main" val="24634469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l-GR" dirty="0" smtClean="0"/>
              <a:t>SW: </a:t>
            </a:r>
            <a:r>
              <a:rPr lang="en-US" dirty="0" smtClean="0"/>
              <a:t>Concerning </a:t>
            </a:r>
            <a:r>
              <a:rPr lang="en-US" dirty="0"/>
              <a:t>the title of ‘rabbi’ there really isn’t any other title that works. ‘Pastor’ doesn’t fit, ‘priest’ certainly doesn’t work.  ‘Congregational leader’ we tried for a while, but it’s just too clumsy.  We had our own hesitations at using the term ‘rabbi’ because of the words of the </a:t>
            </a:r>
            <a:r>
              <a:rPr lang="en-US" dirty="0" smtClean="0"/>
              <a:t>Messiah</a:t>
            </a:r>
            <a:endParaRPr lang="en-US" dirty="0"/>
          </a:p>
        </p:txBody>
      </p:sp>
    </p:spTree>
    <p:extLst>
      <p:ext uri="{BB962C8B-B14F-4D97-AF65-F5344CB8AC3E}">
        <p14:creationId xmlns:p14="http://schemas.microsoft.com/office/powerpoint/2010/main" val="6316241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but </a:t>
            </a:r>
            <a:r>
              <a:rPr lang="en-US" dirty="0"/>
              <a:t>His injunction was really based on the fact that we shouldn’t take the title without adequate preparation and qualification.  </a:t>
            </a:r>
          </a:p>
          <a:p>
            <a:pPr algn="l"/>
            <a:r>
              <a:rPr lang="en-US" u="sng" dirty="0" smtClean="0"/>
              <a:t>HM</a:t>
            </a:r>
            <a:r>
              <a:rPr lang="en-US" dirty="0"/>
              <a:t>: What about ‘spiritual leader?’  </a:t>
            </a:r>
          </a:p>
        </p:txBody>
      </p:sp>
    </p:spTree>
    <p:extLst>
      <p:ext uri="{BB962C8B-B14F-4D97-AF65-F5344CB8AC3E}">
        <p14:creationId xmlns:p14="http://schemas.microsoft.com/office/powerpoint/2010/main" val="31391642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l-GR" dirty="0" smtClean="0"/>
              <a:t>SW</a:t>
            </a:r>
            <a:r>
              <a:rPr lang="en-US" dirty="0" smtClean="0"/>
              <a:t>: </a:t>
            </a:r>
            <a:r>
              <a:rPr lang="en-US" dirty="0"/>
              <a:t>It’s also just too clumsy to use in conversation.  My </a:t>
            </a:r>
            <a:r>
              <a:rPr lang="en-US" i="1" dirty="0" err="1"/>
              <a:t>smikha</a:t>
            </a:r>
            <a:r>
              <a:rPr lang="en-US" dirty="0"/>
              <a:t> </a:t>
            </a:r>
            <a:r>
              <a:rPr lang="el-GR" dirty="0" smtClean="0"/>
              <a:t>[ordination] </a:t>
            </a:r>
            <a:r>
              <a:rPr lang="en-US" dirty="0" smtClean="0"/>
              <a:t>is </a:t>
            </a:r>
            <a:r>
              <a:rPr lang="en-US" dirty="0"/>
              <a:t>not from any Christian organization.  It’s from the </a:t>
            </a:r>
            <a:r>
              <a:rPr lang="en-US" dirty="0" err="1" smtClean="0"/>
              <a:t>Int</a:t>
            </a:r>
            <a:r>
              <a:rPr lang="el-GR" dirty="0" smtClean="0"/>
              <a:t>r</a:t>
            </a:r>
            <a:r>
              <a:rPr lang="en-US" dirty="0" err="1" smtClean="0"/>
              <a:t>natl</a:t>
            </a:r>
            <a:r>
              <a:rPr lang="en-US" dirty="0" smtClean="0"/>
              <a:t> </a:t>
            </a:r>
            <a:r>
              <a:rPr lang="en-US" dirty="0"/>
              <a:t>Alliance of Messianic Congregations and Synagogues.</a:t>
            </a:r>
          </a:p>
          <a:p>
            <a:pPr algn="l"/>
            <a:r>
              <a:rPr lang="en-US" dirty="0" smtClean="0"/>
              <a:t>HM</a:t>
            </a:r>
            <a:r>
              <a:rPr lang="en-US" dirty="0"/>
              <a:t>: probably all Jews.  I don’t know if that makes it better or worse</a:t>
            </a:r>
            <a:r>
              <a:rPr lang="en-US" dirty="0" smtClean="0"/>
              <a:t>.</a:t>
            </a:r>
            <a:endParaRPr lang="en-US" dirty="0"/>
          </a:p>
        </p:txBody>
      </p:sp>
    </p:spTree>
    <p:extLst>
      <p:ext uri="{BB962C8B-B14F-4D97-AF65-F5344CB8AC3E}">
        <p14:creationId xmlns:p14="http://schemas.microsoft.com/office/powerpoint/2010/main" val="17189865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SW: </a:t>
            </a:r>
            <a:r>
              <a:rPr lang="en-US" dirty="0" smtClean="0"/>
              <a:t>actually</a:t>
            </a:r>
            <a:r>
              <a:rPr lang="en-US" dirty="0"/>
              <a:t>, mostly Jewish men from New York, if that matters.  </a:t>
            </a:r>
            <a:r>
              <a:rPr lang="en-US" sz="2800" dirty="0"/>
              <a:t>[maybe that’s not </a:t>
            </a:r>
            <a:r>
              <a:rPr lang="en-US" sz="2800" dirty="0" smtClean="0"/>
              <a:t>so</a:t>
            </a:r>
            <a:r>
              <a:rPr lang="el-GR" sz="2800" dirty="0" smtClean="0"/>
              <a:t>, I thought later.</a:t>
            </a:r>
            <a:r>
              <a:rPr lang="en-US" sz="2800" dirty="0" smtClean="0"/>
              <a:t>]</a:t>
            </a:r>
            <a:endParaRPr lang="en-US" sz="2800" dirty="0"/>
          </a:p>
          <a:p>
            <a:pPr algn="l"/>
            <a:r>
              <a:rPr lang="en-US" dirty="0" smtClean="0"/>
              <a:t>AC</a:t>
            </a:r>
            <a:r>
              <a:rPr lang="en-US" dirty="0"/>
              <a:t>: [at length] Since the 4</a:t>
            </a:r>
            <a:r>
              <a:rPr lang="en-US" baseline="30000" dirty="0"/>
              <a:t>th</a:t>
            </a:r>
            <a:r>
              <a:rPr lang="en-US" dirty="0"/>
              <a:t> century, Constantine at the Council of </a:t>
            </a:r>
            <a:r>
              <a:rPr lang="en-US" dirty="0" err="1"/>
              <a:t>Nicea</a:t>
            </a:r>
            <a:r>
              <a:rPr lang="en-US" dirty="0"/>
              <a:t>, declared the deity of Jesus and that the whole Roman Empire was Christian.  </a:t>
            </a:r>
          </a:p>
        </p:txBody>
      </p:sp>
    </p:spTree>
    <p:extLst>
      <p:ext uri="{BB962C8B-B14F-4D97-AF65-F5344CB8AC3E}">
        <p14:creationId xmlns:p14="http://schemas.microsoft.com/office/powerpoint/2010/main" val="249007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3</a:t>
            </a:r>
            <a:r>
              <a:rPr lang="en-US" dirty="0"/>
              <a:t>. Since light travels faster than sound, some people appear bright until you hear them speak.</a:t>
            </a:r>
          </a:p>
          <a:p>
            <a:pPr algn="l"/>
            <a:r>
              <a:rPr lang="en-US" dirty="0"/>
              <a:t>4. If I agreed with you, we'd both be wrong</a:t>
            </a:r>
            <a:r>
              <a:rPr lang="en-US" dirty="0" smtClean="0"/>
              <a:t>.</a:t>
            </a:r>
            <a:endParaRPr lang="en-US" dirty="0"/>
          </a:p>
        </p:txBody>
      </p:sp>
    </p:spTree>
    <p:extLst>
      <p:ext uri="{BB962C8B-B14F-4D97-AF65-F5344CB8AC3E}">
        <p14:creationId xmlns:p14="http://schemas.microsoft.com/office/powerpoint/2010/main" val="21132345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r>
              <a:rPr lang="en-US" dirty="0"/>
              <a:t>This has been a watershed dividing point between Jews and Christians</a:t>
            </a:r>
            <a:r>
              <a:rPr lang="en-US" dirty="0" smtClean="0"/>
              <a:t>.</a:t>
            </a:r>
            <a:r>
              <a:rPr lang="el-GR" dirty="0" smtClean="0"/>
              <a:t> </a:t>
            </a:r>
            <a:r>
              <a:rPr lang="en-US" dirty="0" smtClean="0"/>
              <a:t>Rabbis </a:t>
            </a:r>
            <a:r>
              <a:rPr lang="en-US" dirty="0"/>
              <a:t>have not accepted </a:t>
            </a:r>
            <a:r>
              <a:rPr lang="en-US" dirty="0" smtClean="0"/>
              <a:t>you</a:t>
            </a:r>
            <a:endParaRPr lang="el-GR" dirty="0" smtClean="0"/>
          </a:p>
          <a:p>
            <a:pPr algn="l"/>
            <a:r>
              <a:rPr lang="en-US" dirty="0"/>
              <a:t> </a:t>
            </a:r>
            <a:r>
              <a:rPr lang="el-GR" dirty="0" smtClean="0"/>
              <a:t>SW: </a:t>
            </a:r>
            <a:r>
              <a:rPr lang="en-US" dirty="0" smtClean="0"/>
              <a:t>Rabbis </a:t>
            </a:r>
            <a:r>
              <a:rPr lang="en-US" dirty="0"/>
              <a:t>have not accepted us, and the church hasn’t accepted us as continuing to be </a:t>
            </a:r>
            <a:r>
              <a:rPr lang="en-US" dirty="0" smtClean="0"/>
              <a:t>Jews</a:t>
            </a:r>
            <a:endParaRPr lang="en-US" dirty="0"/>
          </a:p>
        </p:txBody>
      </p:sp>
    </p:spTree>
    <p:extLst>
      <p:ext uri="{BB962C8B-B14F-4D97-AF65-F5344CB8AC3E}">
        <p14:creationId xmlns:p14="http://schemas.microsoft.com/office/powerpoint/2010/main" val="14035605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We </a:t>
            </a:r>
            <a:r>
              <a:rPr lang="en-US" dirty="0"/>
              <a:t>weren’t recognized as Jews from either side.  That’s most of the reason why the Messianic population disappeared from history: isolation and opposition.  </a:t>
            </a:r>
          </a:p>
        </p:txBody>
      </p:sp>
    </p:spTree>
    <p:extLst>
      <p:ext uri="{BB962C8B-B14F-4D97-AF65-F5344CB8AC3E}">
        <p14:creationId xmlns:p14="http://schemas.microsoft.com/office/powerpoint/2010/main" val="550714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85000" lnSpcReduction="20000"/>
          </a:bodyPr>
          <a:lstStyle/>
          <a:p>
            <a:pPr algn="l"/>
            <a:r>
              <a:rPr lang="el-GR" dirty="0" smtClean="0"/>
              <a:t>BUT, w</a:t>
            </a:r>
            <a:r>
              <a:rPr lang="en-US" dirty="0" smtClean="0"/>
              <a:t>e </a:t>
            </a:r>
            <a:r>
              <a:rPr lang="en-US" dirty="0"/>
              <a:t>represent a restoration of that early community of faith in the Jewish Messiah.</a:t>
            </a:r>
          </a:p>
          <a:p>
            <a:pPr algn="l"/>
            <a:r>
              <a:rPr lang="en-US" dirty="0"/>
              <a:t> </a:t>
            </a:r>
            <a:r>
              <a:rPr lang="en-US" dirty="0" smtClean="0"/>
              <a:t>AC</a:t>
            </a:r>
            <a:r>
              <a:rPr lang="en-US" dirty="0"/>
              <a:t>: I’ve noticed that some Christians today don’t seem comfortable with </a:t>
            </a:r>
            <a:r>
              <a:rPr lang="en-US" dirty="0" err="1"/>
              <a:t>Messianics</a:t>
            </a:r>
            <a:r>
              <a:rPr lang="en-US" dirty="0"/>
              <a:t> identifying themselves as Jews.  Since the 4</a:t>
            </a:r>
            <a:r>
              <a:rPr lang="en-US" baseline="30000" dirty="0"/>
              <a:t>th</a:t>
            </a:r>
            <a:r>
              <a:rPr lang="en-US" dirty="0"/>
              <a:t> century there has been this separation.  This has been the normative understanding of Jewish and rabbi.  The deity issue has been the divider</a:t>
            </a:r>
            <a:r>
              <a:rPr lang="en-US" dirty="0" smtClean="0"/>
              <a:t>.</a:t>
            </a:r>
            <a:endParaRPr lang="en-US" dirty="0"/>
          </a:p>
        </p:txBody>
      </p:sp>
    </p:spTree>
    <p:extLst>
      <p:ext uri="{BB962C8B-B14F-4D97-AF65-F5344CB8AC3E}">
        <p14:creationId xmlns:p14="http://schemas.microsoft.com/office/powerpoint/2010/main" val="34718336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l-GR" dirty="0" smtClean="0"/>
              <a:t>SW: </a:t>
            </a:r>
            <a:r>
              <a:rPr lang="en-US" dirty="0" smtClean="0"/>
              <a:t>Before </a:t>
            </a:r>
            <a:r>
              <a:rPr lang="en-US" dirty="0"/>
              <a:t>the 4</a:t>
            </a:r>
            <a:r>
              <a:rPr lang="en-US" baseline="30000" dirty="0"/>
              <a:t>th</a:t>
            </a:r>
            <a:r>
              <a:rPr lang="en-US" dirty="0"/>
              <a:t> century there were rabbis who were Messianic, probably.  Yeshua Himself was called ‘rabbi.’  Paul/</a:t>
            </a:r>
            <a:r>
              <a:rPr lang="en-US" dirty="0" err="1"/>
              <a:t>Shual</a:t>
            </a:r>
            <a:r>
              <a:rPr lang="en-US" dirty="0"/>
              <a:t> may have been called a rabbi.  [Was a </a:t>
            </a:r>
            <a:r>
              <a:rPr lang="en-US" dirty="0" err="1"/>
              <a:t>Parush</a:t>
            </a:r>
            <a:r>
              <a:rPr lang="en-US" dirty="0"/>
              <a:t>, therefore a rabbi] He certainly believed in the deity of the Messiah.  </a:t>
            </a:r>
          </a:p>
          <a:p>
            <a:pPr algn="l"/>
            <a:r>
              <a:rPr lang="en-US" dirty="0"/>
              <a:t> </a:t>
            </a:r>
            <a:r>
              <a:rPr lang="en-US" dirty="0" smtClean="0"/>
              <a:t>AC</a:t>
            </a:r>
            <a:r>
              <a:rPr lang="en-US" dirty="0"/>
              <a:t>: It’s just not been normative since the 4</a:t>
            </a:r>
            <a:r>
              <a:rPr lang="en-US" baseline="30000" dirty="0"/>
              <a:t>th</a:t>
            </a:r>
            <a:r>
              <a:rPr lang="en-US" dirty="0"/>
              <a:t> century</a:t>
            </a:r>
            <a:r>
              <a:rPr lang="en-US" dirty="0" smtClean="0"/>
              <a:t>.</a:t>
            </a:r>
            <a:endParaRPr lang="en-US" dirty="0"/>
          </a:p>
        </p:txBody>
      </p:sp>
    </p:spTree>
    <p:extLst>
      <p:ext uri="{BB962C8B-B14F-4D97-AF65-F5344CB8AC3E}">
        <p14:creationId xmlns:p14="http://schemas.microsoft.com/office/powerpoint/2010/main" val="10789734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SW: </a:t>
            </a:r>
            <a:r>
              <a:rPr lang="en-US" dirty="0" smtClean="0"/>
              <a:t>What </a:t>
            </a:r>
            <a:r>
              <a:rPr lang="en-US" dirty="0"/>
              <a:t>if I labeled myself a ‘first century rabbi’?  It would require a bit of explanation, but that would be just fine.  I’m saying this tentatively, and sort of facetiously, but what about it?</a:t>
            </a:r>
          </a:p>
          <a:p>
            <a:pPr algn="l"/>
            <a:r>
              <a:rPr lang="en-US" dirty="0"/>
              <a:t> </a:t>
            </a:r>
          </a:p>
        </p:txBody>
      </p:sp>
    </p:spTree>
    <p:extLst>
      <p:ext uri="{BB962C8B-B14F-4D97-AF65-F5344CB8AC3E}">
        <p14:creationId xmlns:p14="http://schemas.microsoft.com/office/powerpoint/2010/main" val="28138656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AC </a:t>
            </a:r>
            <a:r>
              <a:rPr lang="en-US" dirty="0"/>
              <a:t>and HM [were taken by surprise, and didn’t really have an answer.]  We don’t know what to say, and of course we’d have to consult with many others</a:t>
            </a:r>
            <a:r>
              <a:rPr lang="en-US" dirty="0" smtClean="0"/>
              <a:t>.</a:t>
            </a:r>
            <a:endParaRPr lang="en-US" dirty="0"/>
          </a:p>
        </p:txBody>
      </p:sp>
    </p:spTree>
    <p:extLst>
      <p:ext uri="{BB962C8B-B14F-4D97-AF65-F5344CB8AC3E}">
        <p14:creationId xmlns:p14="http://schemas.microsoft.com/office/powerpoint/2010/main" val="27699081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l-GR" dirty="0" smtClean="0"/>
              <a:t>SW: </a:t>
            </a:r>
            <a:r>
              <a:rPr lang="en-US" dirty="0" smtClean="0"/>
              <a:t>I </a:t>
            </a:r>
            <a:r>
              <a:rPr lang="en-US" dirty="0"/>
              <a:t>don’t’ think I’d mind the restriction at all, but I’d also have to consult with a national, international movement.  But, it’s a start.  I could put it on my business card.  However, if we bought into this qualification, would you guys introduce me as “a first century rabbi</a:t>
            </a:r>
            <a:r>
              <a:rPr lang="en-US" dirty="0" smtClean="0"/>
              <a:t>’?</a:t>
            </a:r>
            <a:endParaRPr lang="en-US" dirty="0"/>
          </a:p>
        </p:txBody>
      </p:sp>
    </p:spTree>
    <p:extLst>
      <p:ext uri="{BB962C8B-B14F-4D97-AF65-F5344CB8AC3E}">
        <p14:creationId xmlns:p14="http://schemas.microsoft.com/office/powerpoint/2010/main" val="32541526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AC and HM: Well, I don’t know where this will go, but I’m glad we had this dialogue. </a:t>
            </a:r>
            <a:endParaRPr lang="en-US" dirty="0" smtClean="0"/>
          </a:p>
          <a:p>
            <a:pPr algn="l"/>
            <a:endParaRPr lang="el-GR" dirty="0" smtClean="0"/>
          </a:p>
          <a:p>
            <a:pPr algn="l"/>
            <a:r>
              <a:rPr lang="en-US" dirty="0" smtClean="0"/>
              <a:t>Both retired.  It didn’t go anywhere. </a:t>
            </a:r>
            <a:endParaRPr lang="en-US" dirty="0"/>
          </a:p>
        </p:txBody>
      </p:sp>
    </p:spTree>
    <p:extLst>
      <p:ext uri="{BB962C8B-B14F-4D97-AF65-F5344CB8AC3E}">
        <p14:creationId xmlns:p14="http://schemas.microsoft.com/office/powerpoint/2010/main" val="3347231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But, what was that 4</a:t>
            </a:r>
            <a:r>
              <a:rPr lang="el-GR" baseline="30000" dirty="0" smtClean="0"/>
              <a:t>th</a:t>
            </a:r>
            <a:r>
              <a:rPr lang="el-GR" dirty="0" smtClean="0"/>
              <a:t> Century event?</a:t>
            </a:r>
          </a:p>
          <a:p>
            <a:pPr algn="l"/>
            <a:r>
              <a:rPr lang="en-US" dirty="0" smtClean="0"/>
              <a:t>The</a:t>
            </a:r>
            <a:r>
              <a:rPr lang="en-US" dirty="0"/>
              <a:t> First Council of Nicaea </a:t>
            </a:r>
            <a:r>
              <a:rPr lang="en-US" dirty="0" smtClean="0"/>
              <a:t>was </a:t>
            </a:r>
            <a:r>
              <a:rPr lang="en-US" dirty="0"/>
              <a:t>a council of Christian bishops convened in the Bithynian city of Nicaea (now Iznik, Bursa province, Turkey) by the Roman Emperor Constantine </a:t>
            </a:r>
            <a:r>
              <a:rPr lang="en-US" dirty="0" smtClean="0"/>
              <a:t>I in </a:t>
            </a:r>
            <a:r>
              <a:rPr lang="en-US" sz="2800" dirty="0" smtClean="0"/>
              <a:t>CE </a:t>
            </a:r>
            <a:r>
              <a:rPr lang="en-US" dirty="0" smtClean="0"/>
              <a:t>325.</a:t>
            </a:r>
            <a:endParaRPr lang="en-US" dirty="0"/>
          </a:p>
        </p:txBody>
      </p:sp>
    </p:spTree>
    <p:extLst>
      <p:ext uri="{BB962C8B-B14F-4D97-AF65-F5344CB8AC3E}">
        <p14:creationId xmlns:p14="http://schemas.microsoft.com/office/powerpoint/2010/main" val="9420694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90" t="24678"/>
          <a:stretch/>
        </p:blipFill>
        <p:spPr bwMode="auto">
          <a:xfrm>
            <a:off x="510987" y="12326"/>
            <a:ext cx="7688449" cy="506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55837" y="750794"/>
            <a:ext cx="4941546" cy="707886"/>
          </a:xfrm>
          <a:prstGeom prst="rect">
            <a:avLst/>
          </a:prstGeom>
          <a:noFill/>
          <a:ln w="38100">
            <a:solidFill>
              <a:srgbClr val="FFC000"/>
            </a:solidFill>
          </a:ln>
        </p:spPr>
        <p:txBody>
          <a:bodyPr wrap="none" rtlCol="0">
            <a:spAutoFit/>
          </a:bodyPr>
          <a:lstStyle/>
          <a:p>
            <a:pPr algn="l"/>
            <a:r>
              <a:rPr lang="el-GR" dirty="0" smtClean="0">
                <a:solidFill>
                  <a:schemeClr val="tx1"/>
                </a:solidFill>
                <a:effectLst>
                  <a:outerShdw blurRad="38100" dist="38100" dir="2700000" algn="tl">
                    <a:srgbClr val="000000">
                      <a:alpha val="43137"/>
                    </a:srgbClr>
                  </a:outerShdw>
                </a:effectLst>
              </a:rPr>
              <a:t>3</a:t>
            </a:r>
            <a:r>
              <a:rPr lang="el-GR" baseline="30000" dirty="0" smtClean="0">
                <a:solidFill>
                  <a:schemeClr val="tx1"/>
                </a:solidFill>
                <a:effectLst>
                  <a:outerShdw blurRad="38100" dist="38100" dir="2700000" algn="tl">
                    <a:srgbClr val="000000">
                      <a:alpha val="43137"/>
                    </a:srgbClr>
                  </a:outerShdw>
                </a:effectLst>
              </a:rPr>
              <a:t>rd</a:t>
            </a:r>
            <a:r>
              <a:rPr lang="el-GR" dirty="0" smtClean="0">
                <a:solidFill>
                  <a:schemeClr val="tx1"/>
                </a:solidFill>
                <a:effectLst>
                  <a:outerShdw blurRad="38100" dist="38100" dir="2700000" algn="tl">
                    <a:srgbClr val="000000">
                      <a:alpha val="43137"/>
                    </a:srgbClr>
                  </a:outerShdw>
                </a:effectLst>
              </a:rPr>
              <a:t> C Council </a:t>
            </a:r>
            <a:r>
              <a:rPr lang="en-US" dirty="0" err="1" smtClean="0">
                <a:solidFill>
                  <a:schemeClr val="tx1"/>
                </a:solidFill>
                <a:effectLst>
                  <a:outerShdw blurRad="38100" dist="38100" dir="2700000" algn="tl">
                    <a:srgbClr val="000000">
                      <a:alpha val="43137"/>
                    </a:srgbClr>
                  </a:outerShdw>
                </a:effectLst>
              </a:rPr>
              <a:t>Nicea</a:t>
            </a:r>
            <a:endParaRPr lang="en-US" dirty="0">
              <a:solidFill>
                <a:schemeClr val="tx1"/>
              </a:solidFill>
              <a:effectLst>
                <a:outerShdw blurRad="38100" dist="38100" dir="2700000" algn="tl">
                  <a:srgbClr val="000000">
                    <a:alpha val="43137"/>
                  </a:srgbClr>
                </a:outerShdw>
              </a:effectLst>
            </a:endParaRPr>
          </a:p>
        </p:txBody>
      </p:sp>
      <p:cxnSp>
        <p:nvCxnSpPr>
          <p:cNvPr id="4" name="Straight Arrow Connector 3"/>
          <p:cNvCxnSpPr/>
          <p:nvPr/>
        </p:nvCxnSpPr>
        <p:spPr bwMode="auto">
          <a:xfrm flipH="1">
            <a:off x="4160837" y="1450836"/>
            <a:ext cx="194374" cy="358914"/>
          </a:xfrm>
          <a:prstGeom prst="straightConnector1">
            <a:avLst/>
          </a:prstGeom>
          <a:solidFill>
            <a:schemeClr val="accent1"/>
          </a:solidFill>
          <a:ln w="44450" cap="flat" cmpd="sng" algn="ctr">
            <a:solidFill>
              <a:srgbClr val="FFC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15671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5</a:t>
            </a:r>
            <a:r>
              <a:rPr lang="en-US" dirty="0"/>
              <a:t>. We never really grow up, we only learn how to act in public.</a:t>
            </a:r>
          </a:p>
          <a:p>
            <a:pPr algn="l"/>
            <a:r>
              <a:rPr lang="en-US" dirty="0"/>
              <a:t>6. War does not determine who is right - only who is left.</a:t>
            </a:r>
          </a:p>
          <a:p>
            <a:pPr algn="l"/>
            <a:r>
              <a:rPr lang="en-US" dirty="0"/>
              <a:t>7. Knowledge is knowing a tomato is a fruit . . . Wisdom is not putting it in a fruit salad.</a:t>
            </a:r>
          </a:p>
          <a:p>
            <a:pPr algn="l"/>
            <a:endParaRPr lang="en-US" dirty="0"/>
          </a:p>
        </p:txBody>
      </p:sp>
    </p:spTree>
    <p:extLst>
      <p:ext uri="{BB962C8B-B14F-4D97-AF65-F5344CB8AC3E}">
        <p14:creationId xmlns:p14="http://schemas.microsoft.com/office/powerpoint/2010/main" val="28401074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The Council declared that the Son was true God, co-eternal with the Father and begotten from His same substance, arguing that such a doctrine best codified the Scriptural presentation of the </a:t>
            </a:r>
            <a:r>
              <a:rPr lang="en-US" dirty="0" smtClean="0"/>
              <a:t>Son</a:t>
            </a:r>
            <a:r>
              <a:rPr lang="el-GR" dirty="0" smtClean="0"/>
              <a:t>.</a:t>
            </a:r>
            <a:endParaRPr lang="en-US" dirty="0"/>
          </a:p>
        </p:txBody>
      </p:sp>
    </p:spTree>
    <p:extLst>
      <p:ext uri="{BB962C8B-B14F-4D97-AF65-F5344CB8AC3E}">
        <p14:creationId xmlns:p14="http://schemas.microsoft.com/office/powerpoint/2010/main" val="7496444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This was an appropriate authoritative decision.</a:t>
            </a:r>
          </a:p>
          <a:p>
            <a:pPr algn="l"/>
            <a:r>
              <a:rPr lang="el-GR" dirty="0" smtClean="0"/>
              <a:t>However, some decisions from Nicea 325 CE not so great.</a:t>
            </a:r>
            <a:r>
              <a:rPr lang="en-US" dirty="0"/>
              <a:t> </a:t>
            </a:r>
            <a:endParaRPr lang="en-US" dirty="0"/>
          </a:p>
        </p:txBody>
      </p:sp>
    </p:spTree>
    <p:extLst>
      <p:ext uri="{BB962C8B-B14F-4D97-AF65-F5344CB8AC3E}">
        <p14:creationId xmlns:p14="http://schemas.microsoft.com/office/powerpoint/2010/main" val="22634568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Easter was henceforward to be a Sunday in a lunar month chosen according to Christian criteria—in effect, a Christian Nisan—not in the month of Nisan as defined by Jews</a:t>
            </a:r>
            <a:r>
              <a:rPr lang="en-US" dirty="0" smtClean="0"/>
              <a:t>. </a:t>
            </a:r>
            <a:endParaRPr lang="en-US" dirty="0"/>
          </a:p>
        </p:txBody>
      </p:sp>
    </p:spTree>
    <p:extLst>
      <p:ext uri="{BB962C8B-B14F-4D97-AF65-F5344CB8AC3E}">
        <p14:creationId xmlns:p14="http://schemas.microsoft.com/office/powerpoint/2010/main" val="17779559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endParaRPr lang="en-US" dirty="0"/>
          </a:p>
        </p:txBody>
      </p:sp>
      <p:sp>
        <p:nvSpPr>
          <p:cNvPr id="2" name="Rectangle 1"/>
          <p:cNvSpPr>
            <a:spLocks noChangeArrowheads="1"/>
          </p:cNvSpPr>
          <p:nvPr/>
        </p:nvSpPr>
        <p:spPr bwMode="auto">
          <a:xfrm>
            <a:off x="137505" y="-3229"/>
            <a:ext cx="8428038"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a:defRPr>
                <a:solidFill>
                  <a:schemeClr val="tx1"/>
                </a:solidFill>
                <a:latin typeface="Arial" pitchFamily="34" charset="0"/>
                <a:cs typeface="Arial" pitchFamily="34" charset="0"/>
              </a:defRPr>
            </a:lvl1pPr>
            <a:lvl2pPr marL="457200" algn="l">
              <a:defRPr>
                <a:solidFill>
                  <a:schemeClr val="tx1"/>
                </a:solidFill>
                <a:latin typeface="Arial" pitchFamily="34" charset="0"/>
                <a:cs typeface="Arial" pitchFamily="34" charset="0"/>
              </a:defRPr>
            </a:lvl2pPr>
            <a:lvl3pPr marL="914400" algn="l">
              <a:defRPr>
                <a:solidFill>
                  <a:schemeClr val="tx1"/>
                </a:solidFill>
                <a:latin typeface="Arial" pitchFamily="34" charset="0"/>
                <a:cs typeface="Arial" pitchFamily="34" charset="0"/>
              </a:defRPr>
            </a:lvl3pPr>
            <a:lvl4pPr marL="1371600" algn="l">
              <a:defRPr>
                <a:solidFill>
                  <a:schemeClr val="tx1"/>
                </a:solidFill>
                <a:latin typeface="Arial" pitchFamily="34" charset="0"/>
                <a:cs typeface="Arial" pitchFamily="34" charset="0"/>
              </a:defRPr>
            </a:lvl4pPr>
            <a:lvl5pPr marL="1828800" algn="l">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bg1"/>
                </a:solidFill>
                <a:effectLst/>
                <a:latin typeface="+mn-lt"/>
                <a:cs typeface="Arial" pitchFamily="34" charset="0"/>
              </a:rPr>
              <a:t> </a:t>
            </a:r>
            <a:r>
              <a:rPr kumimoji="0" lang="el-GR" altLang="en-US" b="0" i="0" u="none" strike="noStrike" cap="none" normalizeH="0" baseline="0" dirty="0" smtClean="0">
                <a:ln>
                  <a:noFill/>
                </a:ln>
                <a:solidFill>
                  <a:schemeClr val="bg1"/>
                </a:solidFill>
                <a:effectLst/>
                <a:latin typeface="+mn-lt"/>
                <a:cs typeface="Arial" pitchFamily="34" charset="0"/>
              </a:rPr>
              <a:t>T</a:t>
            </a:r>
            <a:r>
              <a:rPr kumimoji="0" lang="en-US" altLang="en-US" b="0" i="0" u="none" strike="noStrike" cap="none" normalizeH="0" baseline="0" dirty="0" smtClean="0">
                <a:ln>
                  <a:noFill/>
                </a:ln>
                <a:solidFill>
                  <a:schemeClr val="bg1"/>
                </a:solidFill>
                <a:effectLst/>
                <a:latin typeface="+mn-lt"/>
                <a:cs typeface="Arial" pitchFamily="34" charset="0"/>
              </a:rPr>
              <a:t>he letter written by the Emperor Constantine announcing the results of the Council:</a:t>
            </a:r>
            <a:r>
              <a:rPr kumimoji="0" lang="el-GR" altLang="en-US" b="0" i="0" u="none" strike="noStrike" cap="none" normalizeH="0" baseline="0" dirty="0" smtClean="0">
                <a:ln>
                  <a:noFill/>
                </a:ln>
                <a:solidFill>
                  <a:schemeClr val="bg1"/>
                </a:solidFill>
                <a:effectLst/>
                <a:latin typeface="+mn-lt"/>
                <a:cs typeface="Arial" pitchFamily="34" charset="0"/>
              </a:rPr>
              <a:t>     </a:t>
            </a:r>
            <a:r>
              <a:rPr kumimoji="0" lang="en-US" altLang="en-US" b="0" i="0" u="none" strike="noStrike" cap="none" normalizeH="0" baseline="0" dirty="0" smtClean="0">
                <a:ln>
                  <a:noFill/>
                </a:ln>
                <a:solidFill>
                  <a:schemeClr val="bg1"/>
                </a:solidFill>
                <a:effectLst/>
                <a:latin typeface="+mn-lt"/>
                <a:cs typeface="Arial" pitchFamily="34" charset="0"/>
              </a:rPr>
              <a:t>It</a:t>
            </a:r>
            <a:r>
              <a:rPr kumimoji="0" lang="el-GR" altLang="en-US" b="0" i="0" u="none" strike="noStrike" cap="none" normalizeH="0" baseline="0" dirty="0" smtClean="0">
                <a:ln>
                  <a:noFill/>
                </a:ln>
                <a:solidFill>
                  <a:schemeClr val="bg1"/>
                </a:solidFill>
                <a:effectLst/>
                <a:latin typeface="+mn-lt"/>
                <a:cs typeface="Arial" pitchFamily="34" charset="0"/>
              </a:rPr>
              <a:t> </a:t>
            </a:r>
            <a:r>
              <a:rPr kumimoji="0" lang="en-US" altLang="en-US" b="0" i="0" u="none" strike="noStrike" cap="none" normalizeH="0" baseline="0" dirty="0" smtClean="0">
                <a:ln>
                  <a:noFill/>
                </a:ln>
                <a:solidFill>
                  <a:schemeClr val="bg1"/>
                </a:solidFill>
                <a:effectLst/>
                <a:latin typeface="+mn-lt"/>
                <a:cs typeface="Arial" pitchFamily="34" charset="0"/>
              </a:rPr>
              <a:t>was declared to be particularly unworthy for this, the holiest of all festivals, to follow the custom [the calculation] of the Jews, who had soiled their</a:t>
            </a:r>
          </a:p>
        </p:txBody>
      </p:sp>
    </p:spTree>
    <p:extLst>
      <p:ext uri="{BB962C8B-B14F-4D97-AF65-F5344CB8AC3E}">
        <p14:creationId xmlns:p14="http://schemas.microsoft.com/office/powerpoint/2010/main" val="30421683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hands with the most fearful of crimes, and whose minds were blinded . . . We ought not, therefore, to have anything in common with the Jews . . . and consequently, in unanimously adopting this mode, </a:t>
            </a:r>
            <a:endParaRPr lang="en-US" dirty="0"/>
          </a:p>
        </p:txBody>
      </p:sp>
    </p:spTree>
    <p:extLst>
      <p:ext uri="{BB962C8B-B14F-4D97-AF65-F5344CB8AC3E}">
        <p14:creationId xmlns:p14="http://schemas.microsoft.com/office/powerpoint/2010/main" val="19938369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we </a:t>
            </a:r>
            <a:r>
              <a:rPr lang="en-US" dirty="0"/>
              <a:t>desire, dearest brethren, to separate ourselves from the </a:t>
            </a:r>
            <a:r>
              <a:rPr lang="en-US" dirty="0">
                <a:solidFill>
                  <a:srgbClr val="FFFF99"/>
                </a:solidFill>
              </a:rPr>
              <a:t>detestable company of the </a:t>
            </a:r>
            <a:r>
              <a:rPr lang="en-US" dirty="0" smtClean="0">
                <a:solidFill>
                  <a:srgbClr val="FFFF99"/>
                </a:solidFill>
              </a:rPr>
              <a:t>Jews. </a:t>
            </a:r>
            <a:r>
              <a:rPr lang="en-US" dirty="0"/>
              <a:t> </a:t>
            </a:r>
            <a:endParaRPr lang="en-US" dirty="0"/>
          </a:p>
        </p:txBody>
      </p:sp>
    </p:spTree>
    <p:extLst>
      <p:ext uri="{BB962C8B-B14F-4D97-AF65-F5344CB8AC3E}">
        <p14:creationId xmlns:p14="http://schemas.microsoft.com/office/powerpoint/2010/main" val="13312140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r>
              <a:rPr lang="el-GR" dirty="0" smtClean="0"/>
              <a:t>Worst of all...</a:t>
            </a:r>
            <a:endParaRPr lang="en-US" dirty="0"/>
          </a:p>
        </p:txBody>
      </p:sp>
    </p:spTree>
    <p:extLst>
      <p:ext uri="{BB962C8B-B14F-4D97-AF65-F5344CB8AC3E}">
        <p14:creationId xmlns:p14="http://schemas.microsoft.com/office/powerpoint/2010/main" val="33517677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Christians were no longer persecuted by the pagans. Instead, Christians persecuted others (including other Christians) with a zeal and a vengeance that would shock the pagans. </a:t>
            </a:r>
          </a:p>
        </p:txBody>
      </p:sp>
    </p:spTree>
    <p:extLst>
      <p:ext uri="{BB962C8B-B14F-4D97-AF65-F5344CB8AC3E}">
        <p14:creationId xmlns:p14="http://schemas.microsoft.com/office/powerpoint/2010/main" val="31251077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More </a:t>
            </a:r>
            <a:r>
              <a:rPr lang="en-US" dirty="0"/>
              <a:t>Christians were killed (by other Christians!) in the first century after the Council of </a:t>
            </a:r>
            <a:r>
              <a:rPr lang="en-US" dirty="0" err="1"/>
              <a:t>Nicea</a:t>
            </a:r>
            <a:r>
              <a:rPr lang="en-US" dirty="0"/>
              <a:t> than had been killed by pagans in the century before </a:t>
            </a:r>
            <a:r>
              <a:rPr lang="en-US" dirty="0" err="1"/>
              <a:t>Nicea</a:t>
            </a:r>
            <a:r>
              <a:rPr lang="en-US" dirty="0" smtClean="0"/>
              <a:t>.</a:t>
            </a:r>
            <a:endParaRPr lang="en-US" dirty="0"/>
          </a:p>
        </p:txBody>
      </p:sp>
    </p:spTree>
    <p:extLst>
      <p:ext uri="{BB962C8B-B14F-4D97-AF65-F5344CB8AC3E}">
        <p14:creationId xmlns:p14="http://schemas.microsoft.com/office/powerpoint/2010/main" val="25443168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Constantine</a:t>
            </a:r>
            <a:r>
              <a:rPr lang="en-US" dirty="0"/>
              <a:t>, only one year after convening the Council of </a:t>
            </a:r>
            <a:r>
              <a:rPr lang="en-US" dirty="0" err="1"/>
              <a:t>Nicea</a:t>
            </a:r>
            <a:r>
              <a:rPr lang="en-US" dirty="0"/>
              <a:t>, had his own son (</a:t>
            </a:r>
            <a:r>
              <a:rPr lang="en-US" dirty="0" err="1"/>
              <a:t>Crispus</a:t>
            </a:r>
            <a:r>
              <a:rPr lang="en-US" dirty="0"/>
              <a:t>) put to death. Later he suffocated </a:t>
            </a:r>
            <a:r>
              <a:rPr lang="en-US" dirty="0" err="1"/>
              <a:t>Fausta</a:t>
            </a:r>
            <a:r>
              <a:rPr lang="en-US" dirty="0"/>
              <a:t> (his wife) in an overheated bath. </a:t>
            </a:r>
            <a:endParaRPr lang="en-US" dirty="0"/>
          </a:p>
        </p:txBody>
      </p:sp>
    </p:spTree>
    <p:extLst>
      <p:ext uri="{BB962C8B-B14F-4D97-AF65-F5344CB8AC3E}">
        <p14:creationId xmlns:p14="http://schemas.microsoft.com/office/powerpoint/2010/main" val="27461199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4" y="3086100"/>
            <a:ext cx="7900988" cy="1714500"/>
          </a:xfrm>
        </p:spPr>
        <p:txBody>
          <a:bodyPr/>
          <a:lstStyle/>
          <a:p>
            <a:pPr lvl="0" algn="r" rtl="1" eaLnBrk="1" hangingPunct="1"/>
            <a:r>
              <a:rPr lang="he-IL" altLang="en-US" sz="5300" b="1" dirty="0">
                <a:solidFill>
                  <a:srgbClr val="FFFFFF"/>
                </a:solidFill>
                <a:cs typeface="David" panose="020E0502060401010101" pitchFamily="34" charset="-79"/>
              </a:rPr>
              <a:t>מַתִּתְיָהוּ</a:t>
            </a:r>
            <a:r>
              <a:rPr lang="en-US" altLang="en-US" sz="3500" dirty="0">
                <a:solidFill>
                  <a:srgbClr val="FFFFFF"/>
                </a:solidFill>
              </a:rPr>
              <a:t> </a:t>
            </a:r>
            <a:r>
              <a:rPr lang="en-US" altLang="en-US" sz="3500" dirty="0" err="1">
                <a:solidFill>
                  <a:srgbClr val="FFFFFF"/>
                </a:solidFill>
              </a:rPr>
              <a:t>Mattityahu</a:t>
            </a:r>
            <a:r>
              <a:rPr lang="en-US" altLang="en-US" sz="3500" dirty="0">
                <a:solidFill>
                  <a:srgbClr val="FFFFFF"/>
                </a:solidFill>
              </a:rPr>
              <a:t>  </a:t>
            </a:r>
          </a:p>
          <a:p>
            <a:pPr lvl="0" algn="r" eaLnBrk="1" hangingPunct="1"/>
            <a:r>
              <a:rPr lang="en-US" altLang="en-US" sz="3500" dirty="0">
                <a:solidFill>
                  <a:srgbClr val="FFFFFF"/>
                </a:solidFill>
              </a:rPr>
              <a:t>(Matthew) 16:13-16</a:t>
            </a:r>
          </a:p>
        </p:txBody>
      </p:sp>
    </p:spTree>
    <p:extLst>
      <p:ext uri="{BB962C8B-B14F-4D97-AF65-F5344CB8AC3E}">
        <p14:creationId xmlns:p14="http://schemas.microsoft.com/office/powerpoint/2010/main" val="42299950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Then </a:t>
            </a:r>
            <a:r>
              <a:rPr lang="en-US" dirty="0"/>
              <a:t>he had his sister's son flogged to death and her husband strangled. </a:t>
            </a:r>
            <a:endParaRPr lang="el-GR" dirty="0" smtClean="0"/>
          </a:p>
          <a:p>
            <a:pPr algn="l"/>
            <a:r>
              <a:rPr lang="en-US" dirty="0" smtClean="0"/>
              <a:t>It </a:t>
            </a:r>
            <a:r>
              <a:rPr lang="en-US" dirty="0"/>
              <a:t>was also during the reign of Constantine that the cross became a sacred symbol in </a:t>
            </a:r>
            <a:r>
              <a:rPr lang="en-US" dirty="0" smtClean="0"/>
              <a:t>Christianity</a:t>
            </a:r>
            <a:r>
              <a:rPr lang="el-GR" dirty="0" smtClean="0"/>
              <a:t>.</a:t>
            </a:r>
            <a:endParaRPr lang="en-US" dirty="0"/>
          </a:p>
          <a:p>
            <a:pPr algn="l"/>
            <a:endParaRPr lang="en-US" dirty="0"/>
          </a:p>
        </p:txBody>
      </p:sp>
    </p:spTree>
    <p:extLst>
      <p:ext uri="{BB962C8B-B14F-4D97-AF65-F5344CB8AC3E}">
        <p14:creationId xmlns:p14="http://schemas.microsoft.com/office/powerpoint/2010/main" val="19490352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4</a:t>
            </a:r>
            <a:r>
              <a:rPr lang="el-GR" baseline="30000" dirty="0" smtClean="0"/>
              <a:t>th</a:t>
            </a:r>
            <a:r>
              <a:rPr lang="el-GR" dirty="0" smtClean="0"/>
              <a:t> century Nicean codification of deity of Yeshua.  A good thing.  Peter/Kefa’s revelation publicized.</a:t>
            </a:r>
            <a:r>
              <a:rPr lang="en-US" dirty="0"/>
              <a:t> </a:t>
            </a:r>
            <a:endParaRPr lang="en-US" dirty="0"/>
          </a:p>
        </p:txBody>
      </p:sp>
    </p:spTree>
    <p:extLst>
      <p:ext uri="{BB962C8B-B14F-4D97-AF65-F5344CB8AC3E}">
        <p14:creationId xmlns:p14="http://schemas.microsoft.com/office/powerpoint/2010/main" val="38203492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Autofit/>
          </a:bodyPr>
          <a:lstStyle/>
          <a:p>
            <a:pPr algn="l"/>
            <a:r>
              <a:rPr lang="en-US" dirty="0"/>
              <a:t> </a:t>
            </a:r>
            <a:endParaRPr lang="en-US" dirty="0" smtClean="0"/>
          </a:p>
          <a:p>
            <a:pPr algn="l"/>
            <a:r>
              <a:rPr lang="en-US" dirty="0"/>
              <a:t> I also tell you this: </a:t>
            </a:r>
            <a:r>
              <a:rPr lang="en-US" dirty="0" smtClean="0"/>
              <a:t>“</a:t>
            </a:r>
            <a:r>
              <a:rPr lang="el-GR" dirty="0" smtClean="0"/>
              <a:t>Y</a:t>
            </a:r>
            <a:r>
              <a:rPr lang="en-US" dirty="0" err="1" smtClean="0"/>
              <a:t>ou</a:t>
            </a:r>
            <a:r>
              <a:rPr lang="en-US" dirty="0" smtClean="0"/>
              <a:t> </a:t>
            </a:r>
            <a:r>
              <a:rPr lang="en-US" dirty="0"/>
              <a:t>are Kefa</a:t>
            </a:r>
            <a:r>
              <a:rPr lang="en-US" dirty="0" smtClean="0"/>
              <a:t>,</a:t>
            </a:r>
            <a:r>
              <a:rPr lang="en-US" dirty="0"/>
              <a:t> </a:t>
            </a:r>
            <a:r>
              <a:rPr lang="en-US" dirty="0" smtClean="0"/>
              <a:t>” </a:t>
            </a:r>
            <a:r>
              <a:rPr lang="en-US" dirty="0"/>
              <a:t>[which means `Rock</a:t>
            </a:r>
            <a:r>
              <a:rPr lang="en-US" dirty="0" smtClean="0"/>
              <a:t>’</a:t>
            </a:r>
            <a:r>
              <a:rPr lang="el-GR" dirty="0" smtClean="0"/>
              <a:t>]</a:t>
            </a:r>
            <a:endParaRPr lang="en-US" dirty="0"/>
          </a:p>
          <a:p>
            <a:pPr algn="l"/>
            <a:r>
              <a:rPr lang="en-US" dirty="0" smtClean="0"/>
              <a:t>“and </a:t>
            </a:r>
            <a:r>
              <a:rPr lang="en-US" dirty="0"/>
              <a:t>on this rock I will build my </a:t>
            </a:r>
            <a:r>
              <a:rPr lang="en-US" dirty="0" smtClean="0"/>
              <a:t>Community</a:t>
            </a:r>
            <a:r>
              <a:rPr lang="en-US" dirty="0"/>
              <a:t>, and the gates of </a:t>
            </a:r>
            <a:r>
              <a:rPr lang="en-US" dirty="0" err="1"/>
              <a:t>Sh'ol</a:t>
            </a:r>
            <a:r>
              <a:rPr lang="en-US" dirty="0"/>
              <a:t> will not overcome it</a:t>
            </a:r>
            <a:r>
              <a:rPr lang="en-US" dirty="0" smtClean="0"/>
              <a:t>.”</a:t>
            </a:r>
            <a:r>
              <a:rPr lang="en-US" dirty="0"/>
              <a:t> </a:t>
            </a:r>
            <a:endParaRPr lang="el-GR" dirty="0" smtClean="0"/>
          </a:p>
          <a:p>
            <a:pPr algn="l"/>
            <a:r>
              <a:rPr lang="el-GR" dirty="0" smtClean="0"/>
              <a:t>This rock = Divine Messiah.</a:t>
            </a:r>
            <a:endParaRPr lang="en-US" dirty="0"/>
          </a:p>
          <a:p>
            <a:pPr algn="l"/>
            <a:r>
              <a:rPr lang="en-US" dirty="0"/>
              <a:t> </a:t>
            </a:r>
            <a:endParaRPr lang="en-US" dirty="0"/>
          </a:p>
        </p:txBody>
      </p:sp>
      <p:sp>
        <p:nvSpPr>
          <p:cNvPr id="3" name="Rectangle 2"/>
          <p:cNvSpPr txBox="1">
            <a:spLocks noChangeArrowheads="1"/>
          </p:cNvSpPr>
          <p:nvPr/>
        </p:nvSpPr>
        <p:spPr bwMode="auto">
          <a:xfrm>
            <a:off x="1423303" y="57151"/>
            <a:ext cx="5925741" cy="42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20" tIns="43096" rIns="86220" bIns="43096"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30880" algn="ctr" rtl="0" fontAlgn="base">
              <a:spcBef>
                <a:spcPct val="0"/>
              </a:spcBef>
              <a:spcAft>
                <a:spcPct val="0"/>
              </a:spcAft>
              <a:defRPr sz="4400">
                <a:solidFill>
                  <a:schemeClr val="tx2"/>
                </a:solidFill>
                <a:latin typeface="Arial" charset="0"/>
                <a:cs typeface="Arial" charset="0"/>
              </a:defRPr>
            </a:lvl6pPr>
            <a:lvl7pPr marL="861881" algn="ctr" rtl="0" fontAlgn="base">
              <a:spcBef>
                <a:spcPct val="0"/>
              </a:spcBef>
              <a:spcAft>
                <a:spcPct val="0"/>
              </a:spcAft>
              <a:defRPr sz="4400">
                <a:solidFill>
                  <a:schemeClr val="tx2"/>
                </a:solidFill>
                <a:latin typeface="Arial" charset="0"/>
                <a:cs typeface="Arial" charset="0"/>
              </a:defRPr>
            </a:lvl7pPr>
            <a:lvl8pPr marL="1292728" algn="ctr" rtl="0" fontAlgn="base">
              <a:spcBef>
                <a:spcPct val="0"/>
              </a:spcBef>
              <a:spcAft>
                <a:spcPct val="0"/>
              </a:spcAft>
              <a:defRPr sz="4400">
                <a:solidFill>
                  <a:schemeClr val="tx2"/>
                </a:solidFill>
                <a:latin typeface="Arial" charset="0"/>
                <a:cs typeface="Arial" charset="0"/>
              </a:defRPr>
            </a:lvl8pPr>
            <a:lvl9pPr marL="1723727" algn="ctr" rtl="0" fontAlgn="base">
              <a:spcBef>
                <a:spcPct val="0"/>
              </a:spcBef>
              <a:spcAft>
                <a:spcPct val="0"/>
              </a:spcAft>
              <a:defRPr sz="4400">
                <a:solidFill>
                  <a:schemeClr val="tx2"/>
                </a:solidFill>
                <a:latin typeface="Arial" charset="0"/>
                <a:cs typeface="Arial" charset="0"/>
              </a:defRPr>
            </a:lvl9pPr>
          </a:lstStyle>
          <a:p>
            <a:pPr rtl="1"/>
            <a:r>
              <a:rPr lang="en-US" altLang="en-US" sz="2000" kern="0" dirty="0" smtClean="0">
                <a:solidFill>
                  <a:srgbClr val="FFFF00"/>
                </a:solidFill>
                <a:latin typeface="+mn-lt"/>
              </a:rPr>
              <a:t>Mattityahu (Matthew) 16:17-18</a:t>
            </a:r>
            <a:endParaRPr lang="en-US" altLang="en-US" sz="2000" kern="0" dirty="0">
              <a:solidFill>
                <a:srgbClr val="FFFF00"/>
              </a:solidFill>
              <a:latin typeface="+mn-lt"/>
              <a:cs typeface="Vilna" pitchFamily="2" charset="-79"/>
            </a:endParaRPr>
          </a:p>
        </p:txBody>
      </p:sp>
    </p:spTree>
    <p:extLst>
      <p:ext uri="{BB962C8B-B14F-4D97-AF65-F5344CB8AC3E}">
        <p14:creationId xmlns:p14="http://schemas.microsoft.com/office/powerpoint/2010/main" val="41488345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Gates were </a:t>
            </a:r>
            <a:r>
              <a:rPr lang="en-US" dirty="0">
                <a:solidFill>
                  <a:srgbClr val="FFFF99"/>
                </a:solidFill>
              </a:rPr>
              <a:t>defensive</a:t>
            </a:r>
            <a:r>
              <a:rPr lang="en-US" dirty="0"/>
              <a:t> structures in the ancient world. By saying that the gates of hell would not overcome, </a:t>
            </a:r>
            <a:r>
              <a:rPr lang="el-GR" dirty="0" smtClean="0"/>
              <a:t>Yeshua </a:t>
            </a:r>
            <a:r>
              <a:rPr lang="en-US" dirty="0" smtClean="0"/>
              <a:t>suggested </a:t>
            </a:r>
            <a:r>
              <a:rPr lang="en-US" dirty="0"/>
              <a:t>that those gates were going to </a:t>
            </a:r>
            <a:r>
              <a:rPr lang="en-US" u="sng" dirty="0">
                <a:solidFill>
                  <a:srgbClr val="FFFF99"/>
                </a:solidFill>
              </a:rPr>
              <a:t>be</a:t>
            </a:r>
            <a:r>
              <a:rPr lang="en-US" dirty="0">
                <a:solidFill>
                  <a:srgbClr val="FFFF99"/>
                </a:solidFill>
              </a:rPr>
              <a:t> </a:t>
            </a:r>
            <a:r>
              <a:rPr lang="en-US" dirty="0" smtClean="0">
                <a:solidFill>
                  <a:srgbClr val="FFFF99"/>
                </a:solidFill>
              </a:rPr>
              <a:t>attacked</a:t>
            </a:r>
            <a:r>
              <a:rPr lang="en-US" dirty="0" smtClean="0"/>
              <a:t>.</a:t>
            </a:r>
            <a:r>
              <a:rPr lang="el-GR" dirty="0" smtClean="0"/>
              <a:t> </a:t>
            </a:r>
            <a:r>
              <a:rPr lang="en-US" dirty="0" smtClean="0"/>
              <a:t>Standing </a:t>
            </a:r>
            <a:r>
              <a:rPr lang="en-US" dirty="0"/>
              <a:t>as they were at a literal "Gate of Hades," the disciples may have </a:t>
            </a:r>
            <a:r>
              <a:rPr lang="en-US" dirty="0" smtClean="0"/>
              <a:t>been</a:t>
            </a:r>
            <a:endParaRPr lang="en-US" dirty="0"/>
          </a:p>
        </p:txBody>
      </p:sp>
    </p:spTree>
    <p:extLst>
      <p:ext uri="{BB962C8B-B14F-4D97-AF65-F5344CB8AC3E}">
        <p14:creationId xmlns:p14="http://schemas.microsoft.com/office/powerpoint/2010/main" val="32527021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a:t>overwhelmed by </a:t>
            </a:r>
            <a:r>
              <a:rPr lang="el-GR" dirty="0"/>
              <a:t>Yeshua</a:t>
            </a:r>
            <a:r>
              <a:rPr lang="en-US" dirty="0"/>
              <a:t>‘</a:t>
            </a:r>
            <a:r>
              <a:rPr lang="el-GR" dirty="0"/>
              <a:t>s</a:t>
            </a:r>
            <a:r>
              <a:rPr lang="en-US" dirty="0"/>
              <a:t> challenge</a:t>
            </a:r>
            <a:r>
              <a:rPr lang="el-GR" dirty="0" smtClean="0"/>
              <a:t>. </a:t>
            </a:r>
            <a:r>
              <a:rPr lang="en-US" dirty="0" smtClean="0"/>
              <a:t>They </a:t>
            </a:r>
            <a:r>
              <a:rPr lang="en-US" dirty="0"/>
              <a:t>had studied under their rabbi for several years, and now he was commissioning them to a huge task: to attack evil, and to build the </a:t>
            </a:r>
            <a:r>
              <a:rPr lang="el-GR" dirty="0" smtClean="0"/>
              <a:t>congregation </a:t>
            </a:r>
            <a:r>
              <a:rPr lang="en-US" dirty="0" smtClean="0"/>
              <a:t>on </a:t>
            </a:r>
            <a:r>
              <a:rPr lang="en-US" dirty="0"/>
              <a:t>the very places that were most filled with moral corruption</a:t>
            </a:r>
            <a:r>
              <a:rPr lang="en-US" dirty="0" smtClean="0"/>
              <a:t>.</a:t>
            </a:r>
            <a:endParaRPr lang="en-US" dirty="0"/>
          </a:p>
        </p:txBody>
      </p:sp>
    </p:spTree>
    <p:extLst>
      <p:ext uri="{BB962C8B-B14F-4D97-AF65-F5344CB8AC3E}">
        <p14:creationId xmlns:p14="http://schemas.microsoft.com/office/powerpoint/2010/main" val="20013266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Yeshua </a:t>
            </a:r>
            <a:r>
              <a:rPr lang="en-US" dirty="0" smtClean="0"/>
              <a:t>presented </a:t>
            </a:r>
            <a:r>
              <a:rPr lang="en-US" dirty="0"/>
              <a:t>a clear challenge with his words at Caesarea Philippi: </a:t>
            </a:r>
            <a:r>
              <a:rPr lang="en-US" dirty="0">
                <a:solidFill>
                  <a:srgbClr val="FFFF99"/>
                </a:solidFill>
              </a:rPr>
              <a:t>He didn't want his followers hiding from evil: He wanted them to storm the gates of hell.</a:t>
            </a:r>
          </a:p>
          <a:p>
            <a:pPr algn="l"/>
            <a:endParaRPr lang="en-US" dirty="0"/>
          </a:p>
        </p:txBody>
      </p:sp>
    </p:spTree>
    <p:extLst>
      <p:ext uri="{BB962C8B-B14F-4D97-AF65-F5344CB8AC3E}">
        <p14:creationId xmlns:p14="http://schemas.microsoft.com/office/powerpoint/2010/main" val="14953158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033" t="8410" r="1982" b="16039"/>
          <a:stretch/>
        </p:blipFill>
        <p:spPr bwMode="auto">
          <a:xfrm>
            <a:off x="1265237" y="16808"/>
            <a:ext cx="6529981" cy="512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bwMode="auto">
          <a:xfrm>
            <a:off x="4084637" y="361950"/>
            <a:ext cx="1828800" cy="152400"/>
          </a:xfrm>
          <a:prstGeom prst="straightConnector1">
            <a:avLst/>
          </a:prstGeom>
          <a:solidFill>
            <a:schemeClr val="accent1"/>
          </a:solidFill>
          <a:ln w="38100" cap="flat" cmpd="sng" algn="ctr">
            <a:solidFill>
              <a:srgbClr val="FFC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986171" y="84207"/>
            <a:ext cx="3412857" cy="707886"/>
          </a:xfrm>
          <a:prstGeom prst="rect">
            <a:avLst/>
          </a:prstGeom>
          <a:noFill/>
        </p:spPr>
        <p:txBody>
          <a:bodyPr wrap="none" rtlCol="0">
            <a:spAutoFit/>
          </a:bodyPr>
          <a:lstStyle/>
          <a:p>
            <a:pPr algn="l"/>
            <a:r>
              <a:rPr lang="el-GR" dirty="0" smtClean="0"/>
              <a:t>Gates of Hell</a:t>
            </a:r>
            <a:endParaRPr lang="en-US" dirty="0"/>
          </a:p>
        </p:txBody>
      </p:sp>
    </p:spTree>
    <p:extLst>
      <p:ext uri="{BB962C8B-B14F-4D97-AF65-F5344CB8AC3E}">
        <p14:creationId xmlns:p14="http://schemas.microsoft.com/office/powerpoint/2010/main" val="707814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What are the ‘gates of hell in your life?’</a:t>
            </a:r>
          </a:p>
          <a:p>
            <a:pPr marL="233363" indent="-233363" algn="l">
              <a:buFont typeface="Arial" panose="020B0604020202020204" pitchFamily="34" charset="0"/>
              <a:buChar char="•"/>
            </a:pPr>
            <a:r>
              <a:rPr lang="en-US" dirty="0" smtClean="0"/>
              <a:t>S</a:t>
            </a:r>
            <a:r>
              <a:rPr lang="el-GR" dirty="0" smtClean="0"/>
              <a:t>ensuality</a:t>
            </a:r>
          </a:p>
          <a:p>
            <a:pPr marL="233363" indent="-233363" algn="l">
              <a:buFont typeface="Arial" panose="020B0604020202020204" pitchFamily="34" charset="0"/>
              <a:buChar char="•"/>
            </a:pPr>
            <a:r>
              <a:rPr lang="en-US" dirty="0" smtClean="0"/>
              <a:t>B</a:t>
            </a:r>
            <a:r>
              <a:rPr lang="el-GR" dirty="0" smtClean="0"/>
              <a:t>itterness</a:t>
            </a:r>
          </a:p>
          <a:p>
            <a:pPr marL="233363" indent="-233363" algn="l">
              <a:buFont typeface="Arial" panose="020B0604020202020204" pitchFamily="34" charset="0"/>
              <a:buChar char="•"/>
            </a:pPr>
            <a:r>
              <a:rPr lang="el-GR" dirty="0" smtClean="0"/>
              <a:t>Pride</a:t>
            </a:r>
          </a:p>
          <a:p>
            <a:pPr marL="233363" indent="-233363" algn="l">
              <a:buFont typeface="Arial" panose="020B0604020202020204" pitchFamily="34" charset="0"/>
              <a:buChar char="•"/>
            </a:pPr>
            <a:r>
              <a:rPr lang="en-US" dirty="0" smtClean="0"/>
              <a:t>O</a:t>
            </a:r>
            <a:r>
              <a:rPr lang="el-GR" dirty="0" smtClean="0"/>
              <a:t>pposers</a:t>
            </a:r>
          </a:p>
          <a:p>
            <a:pPr marL="233363" indent="-233363" algn="l">
              <a:buFont typeface="Arial" panose="020B0604020202020204" pitchFamily="34" charset="0"/>
              <a:buChar char="•"/>
            </a:pPr>
            <a:r>
              <a:rPr lang="el-GR" dirty="0" smtClean="0"/>
              <a:t>Conflicts</a:t>
            </a:r>
            <a:r>
              <a:rPr lang="en-US" dirty="0"/>
              <a:t> </a:t>
            </a:r>
            <a:endParaRPr lang="en-US" dirty="0"/>
          </a:p>
        </p:txBody>
      </p:sp>
    </p:spTree>
    <p:extLst>
      <p:ext uri="{BB962C8B-B14F-4D97-AF65-F5344CB8AC3E}">
        <p14:creationId xmlns:p14="http://schemas.microsoft.com/office/powerpoint/2010/main" val="14066101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Autofit/>
          </a:bodyPr>
          <a:lstStyle/>
          <a:p>
            <a:pPr algn="l"/>
            <a:r>
              <a:rPr lang="en-US" dirty="0"/>
              <a:t> </a:t>
            </a:r>
            <a:endParaRPr lang="en-US" dirty="0" smtClean="0"/>
          </a:p>
          <a:p>
            <a:pPr algn="l"/>
            <a:r>
              <a:rPr lang="en-US" dirty="0"/>
              <a:t> I also tell you this: </a:t>
            </a:r>
            <a:r>
              <a:rPr lang="en-US" dirty="0" smtClean="0"/>
              <a:t>“</a:t>
            </a:r>
            <a:r>
              <a:rPr lang="el-GR" dirty="0" smtClean="0"/>
              <a:t>Y</a:t>
            </a:r>
            <a:r>
              <a:rPr lang="en-US" dirty="0" err="1" smtClean="0"/>
              <a:t>ou</a:t>
            </a:r>
            <a:r>
              <a:rPr lang="en-US" dirty="0" smtClean="0"/>
              <a:t> </a:t>
            </a:r>
            <a:r>
              <a:rPr lang="en-US" dirty="0"/>
              <a:t>are Kefa</a:t>
            </a:r>
            <a:r>
              <a:rPr lang="en-US" dirty="0" smtClean="0"/>
              <a:t>,</a:t>
            </a:r>
            <a:r>
              <a:rPr lang="en-US" dirty="0"/>
              <a:t> </a:t>
            </a:r>
            <a:r>
              <a:rPr lang="en-US" dirty="0" smtClean="0"/>
              <a:t>” </a:t>
            </a:r>
            <a:r>
              <a:rPr lang="en-US" dirty="0"/>
              <a:t>[which means `Rock</a:t>
            </a:r>
            <a:r>
              <a:rPr lang="en-US" dirty="0" smtClean="0"/>
              <a:t>’</a:t>
            </a:r>
            <a:r>
              <a:rPr lang="el-GR" dirty="0" smtClean="0"/>
              <a:t>]</a:t>
            </a:r>
            <a:endParaRPr lang="en-US" dirty="0"/>
          </a:p>
          <a:p>
            <a:pPr algn="l"/>
            <a:r>
              <a:rPr lang="en-US" dirty="0" smtClean="0"/>
              <a:t>“and </a:t>
            </a:r>
            <a:r>
              <a:rPr lang="en-US" dirty="0"/>
              <a:t>on this rock I will build my </a:t>
            </a:r>
            <a:r>
              <a:rPr lang="en-US" dirty="0" smtClean="0"/>
              <a:t>Community</a:t>
            </a:r>
            <a:r>
              <a:rPr lang="en-US" dirty="0"/>
              <a:t>, and the gates of </a:t>
            </a:r>
            <a:r>
              <a:rPr lang="en-US" dirty="0" err="1"/>
              <a:t>Sh'ol</a:t>
            </a:r>
            <a:r>
              <a:rPr lang="en-US" dirty="0"/>
              <a:t> will not overcome it</a:t>
            </a:r>
            <a:r>
              <a:rPr lang="en-US" dirty="0" smtClean="0"/>
              <a:t>.”</a:t>
            </a:r>
            <a:r>
              <a:rPr lang="en-US" dirty="0"/>
              <a:t> </a:t>
            </a:r>
            <a:endParaRPr lang="el-GR" dirty="0" smtClean="0"/>
          </a:p>
          <a:p>
            <a:pPr algn="l"/>
            <a:r>
              <a:rPr lang="el-GR" dirty="0" smtClean="0"/>
              <a:t>This rock = </a:t>
            </a:r>
            <a:r>
              <a:rPr lang="el-GR" dirty="0" smtClean="0">
                <a:solidFill>
                  <a:srgbClr val="FFFF99"/>
                </a:solidFill>
              </a:rPr>
              <a:t>Divine Messiah</a:t>
            </a:r>
            <a:r>
              <a:rPr lang="el-GR" dirty="0" smtClean="0"/>
              <a:t>.</a:t>
            </a:r>
            <a:endParaRPr lang="en-US" dirty="0"/>
          </a:p>
          <a:p>
            <a:pPr algn="l"/>
            <a:r>
              <a:rPr lang="en-US" dirty="0"/>
              <a:t> </a:t>
            </a:r>
            <a:endParaRPr lang="en-US" dirty="0"/>
          </a:p>
        </p:txBody>
      </p:sp>
      <p:sp>
        <p:nvSpPr>
          <p:cNvPr id="3" name="Rectangle 2"/>
          <p:cNvSpPr txBox="1">
            <a:spLocks noChangeArrowheads="1"/>
          </p:cNvSpPr>
          <p:nvPr/>
        </p:nvSpPr>
        <p:spPr bwMode="auto">
          <a:xfrm>
            <a:off x="1423303" y="57151"/>
            <a:ext cx="5925741" cy="42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20" tIns="43096" rIns="86220" bIns="43096"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30880" algn="ctr" rtl="0" fontAlgn="base">
              <a:spcBef>
                <a:spcPct val="0"/>
              </a:spcBef>
              <a:spcAft>
                <a:spcPct val="0"/>
              </a:spcAft>
              <a:defRPr sz="4400">
                <a:solidFill>
                  <a:schemeClr val="tx2"/>
                </a:solidFill>
                <a:latin typeface="Arial" charset="0"/>
                <a:cs typeface="Arial" charset="0"/>
              </a:defRPr>
            </a:lvl6pPr>
            <a:lvl7pPr marL="861881" algn="ctr" rtl="0" fontAlgn="base">
              <a:spcBef>
                <a:spcPct val="0"/>
              </a:spcBef>
              <a:spcAft>
                <a:spcPct val="0"/>
              </a:spcAft>
              <a:defRPr sz="4400">
                <a:solidFill>
                  <a:schemeClr val="tx2"/>
                </a:solidFill>
                <a:latin typeface="Arial" charset="0"/>
                <a:cs typeface="Arial" charset="0"/>
              </a:defRPr>
            </a:lvl7pPr>
            <a:lvl8pPr marL="1292728" algn="ctr" rtl="0" fontAlgn="base">
              <a:spcBef>
                <a:spcPct val="0"/>
              </a:spcBef>
              <a:spcAft>
                <a:spcPct val="0"/>
              </a:spcAft>
              <a:defRPr sz="4400">
                <a:solidFill>
                  <a:schemeClr val="tx2"/>
                </a:solidFill>
                <a:latin typeface="Arial" charset="0"/>
                <a:cs typeface="Arial" charset="0"/>
              </a:defRPr>
            </a:lvl8pPr>
            <a:lvl9pPr marL="1723727" algn="ctr" rtl="0" fontAlgn="base">
              <a:spcBef>
                <a:spcPct val="0"/>
              </a:spcBef>
              <a:spcAft>
                <a:spcPct val="0"/>
              </a:spcAft>
              <a:defRPr sz="4400">
                <a:solidFill>
                  <a:schemeClr val="tx2"/>
                </a:solidFill>
                <a:latin typeface="Arial" charset="0"/>
                <a:cs typeface="Arial" charset="0"/>
              </a:defRPr>
            </a:lvl9pPr>
          </a:lstStyle>
          <a:p>
            <a:pPr rtl="1"/>
            <a:r>
              <a:rPr lang="en-US" altLang="en-US" sz="2000" kern="0" dirty="0" smtClean="0">
                <a:solidFill>
                  <a:srgbClr val="FFFF00"/>
                </a:solidFill>
                <a:latin typeface="+mn-lt"/>
              </a:rPr>
              <a:t>Mattityahu (Matthew) 16:17-18</a:t>
            </a:r>
            <a:endParaRPr lang="en-US" altLang="en-US" sz="2000" kern="0" dirty="0">
              <a:solidFill>
                <a:srgbClr val="FFFF00"/>
              </a:solidFill>
              <a:latin typeface="+mn-lt"/>
              <a:cs typeface="Vilna" pitchFamily="2" charset="-79"/>
            </a:endParaRPr>
          </a:p>
        </p:txBody>
      </p:sp>
    </p:spTree>
    <p:extLst>
      <p:ext uri="{BB962C8B-B14F-4D97-AF65-F5344CB8AC3E}">
        <p14:creationId xmlns:p14="http://schemas.microsoft.com/office/powerpoint/2010/main" val="13188850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74" t="8824" b="17831"/>
          <a:stretch/>
        </p:blipFill>
        <p:spPr bwMode="auto">
          <a:xfrm>
            <a:off x="1036637" y="0"/>
            <a:ext cx="688347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5486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922" t="7858" r="4809" b="14798"/>
          <a:stretch/>
        </p:blipFill>
        <p:spPr bwMode="auto">
          <a:xfrm>
            <a:off x="1036637" y="0"/>
            <a:ext cx="6036516"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18069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9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0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1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33432</TotalTime>
  <Words>3402</Words>
  <Application>Microsoft Office PowerPoint</Application>
  <PresentationFormat>Custom</PresentationFormat>
  <Paragraphs>439</Paragraphs>
  <Slides>78</Slides>
  <Notes>78</Notes>
  <HiddenSlides>0</HiddenSlides>
  <MMClips>0</MMClips>
  <ScaleCrop>false</ScaleCrop>
  <HeadingPairs>
    <vt:vector size="4" baseType="variant">
      <vt:variant>
        <vt:lpstr>Theme</vt:lpstr>
      </vt:variant>
      <vt:variant>
        <vt:i4>6</vt:i4>
      </vt:variant>
      <vt:variant>
        <vt:lpstr>Slide Titles</vt:lpstr>
      </vt:variant>
      <vt:variant>
        <vt:i4>78</vt:i4>
      </vt:variant>
    </vt:vector>
  </HeadingPairs>
  <TitlesOfParts>
    <vt:vector size="84" baseType="lpstr">
      <vt:lpstr>1_Default Design</vt:lpstr>
      <vt:lpstr>136_Default Design</vt:lpstr>
      <vt:lpstr>128_Default Design</vt:lpstr>
      <vt:lpstr>129_Default Design</vt:lpstr>
      <vt:lpstr>130_Default Design</vt:lpstr>
      <vt:lpstr>131_Default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16:13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16:13</vt:lpstr>
      <vt:lpstr>Mattityahu (Matthew) 16:14</vt:lpstr>
      <vt:lpstr>Mattityahu (Matthew) 16:15</vt:lpstr>
      <vt:lpstr>Mattityahu (Matthew) 16:16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895</cp:revision>
  <dcterms:created xsi:type="dcterms:W3CDTF">2006-04-21T19:34:43Z</dcterms:created>
  <dcterms:modified xsi:type="dcterms:W3CDTF">2017-02-04T14:41:34Z</dcterms:modified>
</cp:coreProperties>
</file>