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 id="2147483700" r:id="rId4"/>
  </p:sldMasterIdLst>
  <p:notesMasterIdLst>
    <p:notesMasterId r:id="rId69"/>
  </p:notesMasterIdLst>
  <p:handoutMasterIdLst>
    <p:handoutMasterId r:id="rId70"/>
  </p:handoutMasterIdLst>
  <p:sldIdLst>
    <p:sldId id="2045" r:id="rId5"/>
    <p:sldId id="2046" r:id="rId6"/>
    <p:sldId id="2047" r:id="rId7"/>
    <p:sldId id="2042" r:id="rId8"/>
    <p:sldId id="2043" r:id="rId9"/>
    <p:sldId id="2044" r:id="rId10"/>
    <p:sldId id="2048" r:id="rId11"/>
    <p:sldId id="2049" r:id="rId12"/>
    <p:sldId id="2064" r:id="rId13"/>
    <p:sldId id="2065" r:id="rId14"/>
    <p:sldId id="2054" r:id="rId15"/>
    <p:sldId id="2092" r:id="rId16"/>
    <p:sldId id="2051" r:id="rId17"/>
    <p:sldId id="2050" r:id="rId18"/>
    <p:sldId id="2083" r:id="rId19"/>
    <p:sldId id="2093" r:id="rId20"/>
    <p:sldId id="2074" r:id="rId21"/>
    <p:sldId id="2094" r:id="rId22"/>
    <p:sldId id="2095" r:id="rId23"/>
    <p:sldId id="2096" r:id="rId24"/>
    <p:sldId id="2097" r:id="rId25"/>
    <p:sldId id="2098" r:id="rId26"/>
    <p:sldId id="2100" r:id="rId27"/>
    <p:sldId id="2101" r:id="rId28"/>
    <p:sldId id="2102" r:id="rId29"/>
    <p:sldId id="2103" r:id="rId30"/>
    <p:sldId id="2099" r:id="rId31"/>
    <p:sldId id="2104" r:id="rId32"/>
    <p:sldId id="2038" r:id="rId33"/>
    <p:sldId id="2105" r:id="rId34"/>
    <p:sldId id="2039" r:id="rId35"/>
    <p:sldId id="2067" r:id="rId36"/>
    <p:sldId id="2055" r:id="rId37"/>
    <p:sldId id="2075" r:id="rId38"/>
    <p:sldId id="2107" r:id="rId39"/>
    <p:sldId id="2108" r:id="rId40"/>
    <p:sldId id="2106" r:id="rId41"/>
    <p:sldId id="2076" r:id="rId42"/>
    <p:sldId id="2111" r:id="rId43"/>
    <p:sldId id="2112" r:id="rId44"/>
    <p:sldId id="2113" r:id="rId45"/>
    <p:sldId id="2114" r:id="rId46"/>
    <p:sldId id="2115" r:id="rId47"/>
    <p:sldId id="2116" r:id="rId48"/>
    <p:sldId id="2070" r:id="rId49"/>
    <p:sldId id="2072" r:id="rId50"/>
    <p:sldId id="2060" r:id="rId51"/>
    <p:sldId id="2061" r:id="rId52"/>
    <p:sldId id="2068" r:id="rId53"/>
    <p:sldId id="2059" r:id="rId54"/>
    <p:sldId id="2056" r:id="rId55"/>
    <p:sldId id="2121" r:id="rId56"/>
    <p:sldId id="2117" r:id="rId57"/>
    <p:sldId id="2118" r:id="rId58"/>
    <p:sldId id="2110" r:id="rId59"/>
    <p:sldId id="2127" r:id="rId60"/>
    <p:sldId id="2128" r:id="rId61"/>
    <p:sldId id="2129" r:id="rId62"/>
    <p:sldId id="2122" r:id="rId63"/>
    <p:sldId id="2123" r:id="rId64"/>
    <p:sldId id="2124" r:id="rId65"/>
    <p:sldId id="2130" r:id="rId66"/>
    <p:sldId id="2125" r:id="rId67"/>
    <p:sldId id="2126" r:id="rId68"/>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68694"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737452"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105985"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474726"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843225" algn="l" defTabSz="737452" rtl="0" eaLnBrk="1" latinLnBrk="0" hangingPunct="1">
      <a:defRPr sz="4000" kern="1200">
        <a:solidFill>
          <a:schemeClr val="bg1"/>
        </a:solidFill>
        <a:latin typeface="Arial Rounded MT Bold" pitchFamily="34" charset="0"/>
        <a:ea typeface="+mn-ea"/>
        <a:cs typeface="Arial" charset="0"/>
      </a:defRPr>
    </a:lvl6pPr>
    <a:lvl7pPr marL="2211849" algn="l" defTabSz="737452" rtl="0" eaLnBrk="1" latinLnBrk="0" hangingPunct="1">
      <a:defRPr sz="4000" kern="1200">
        <a:solidFill>
          <a:schemeClr val="bg1"/>
        </a:solidFill>
        <a:latin typeface="Arial Rounded MT Bold" pitchFamily="34" charset="0"/>
        <a:ea typeface="+mn-ea"/>
        <a:cs typeface="Arial" charset="0"/>
      </a:defRPr>
    </a:lvl7pPr>
    <a:lvl8pPr marL="2580523" algn="l" defTabSz="737452" rtl="0" eaLnBrk="1" latinLnBrk="0" hangingPunct="1">
      <a:defRPr sz="4000" kern="1200">
        <a:solidFill>
          <a:schemeClr val="bg1"/>
        </a:solidFill>
        <a:latin typeface="Arial Rounded MT Bold" pitchFamily="34" charset="0"/>
        <a:ea typeface="+mn-ea"/>
        <a:cs typeface="Arial" charset="0"/>
      </a:defRPr>
    </a:lvl8pPr>
    <a:lvl9pPr marL="2949206" algn="l" defTabSz="737452"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 xmlns:p15="http://schemas.microsoft.com/office/powerpoint/2012/main">
        <p15:guide id="1" orient="horz" pos="1620">
          <p15:clr>
            <a:srgbClr val="A4A3A4"/>
          </p15:clr>
        </p15:guide>
        <p15:guide id="2" pos="276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84868" autoAdjust="0"/>
  </p:normalViewPr>
  <p:slideViewPr>
    <p:cSldViewPr>
      <p:cViewPr varScale="1">
        <p:scale>
          <a:sx n="108" d="100"/>
          <a:sy n="108" d="100"/>
        </p:scale>
        <p:origin x="-84" y="-342"/>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280"/>
    </p:cViewPr>
  </p:sorterViewPr>
  <p:notesViewPr>
    <p:cSldViewPr>
      <p:cViewPr varScale="1">
        <p:scale>
          <a:sx n="84" d="100"/>
          <a:sy n="84" d="100"/>
        </p:scale>
        <p:origin x="-1884"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Mtt. 18. 12-13 Seek the Lost</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June 10, 2017  5777</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Mtt. 18. 12-13 Seek the Lost</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June 10, 2017  5777</a:t>
            </a:r>
            <a:endParaRPr lang="en-US" altLang="en-US"/>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68694"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737452" algn="l" rtl="0" fontAlgn="base">
      <a:spcBef>
        <a:spcPct val="30000"/>
      </a:spcBef>
      <a:spcAft>
        <a:spcPct val="0"/>
      </a:spcAft>
      <a:defRPr sz="1200" kern="1200">
        <a:solidFill>
          <a:schemeClr val="tx1"/>
        </a:solidFill>
        <a:latin typeface="Arial" charset="0"/>
        <a:ea typeface="+mn-ea"/>
        <a:cs typeface="Arial" charset="0"/>
      </a:defRPr>
    </a:lvl3pPr>
    <a:lvl4pPr marL="1105985" algn="l" rtl="0" fontAlgn="base">
      <a:spcBef>
        <a:spcPct val="30000"/>
      </a:spcBef>
      <a:spcAft>
        <a:spcPct val="0"/>
      </a:spcAft>
      <a:defRPr sz="1200" kern="1200">
        <a:solidFill>
          <a:schemeClr val="tx1"/>
        </a:solidFill>
        <a:latin typeface="Arial" charset="0"/>
        <a:ea typeface="+mn-ea"/>
        <a:cs typeface="Arial" charset="0"/>
      </a:defRPr>
    </a:lvl4pPr>
    <a:lvl5pPr marL="1474726" algn="l" rtl="0" fontAlgn="base">
      <a:spcBef>
        <a:spcPct val="30000"/>
      </a:spcBef>
      <a:spcAft>
        <a:spcPct val="0"/>
      </a:spcAft>
      <a:defRPr sz="1200" kern="1200">
        <a:solidFill>
          <a:schemeClr val="tx1"/>
        </a:solidFill>
        <a:latin typeface="Arial" charset="0"/>
        <a:ea typeface="+mn-ea"/>
        <a:cs typeface="Arial" charset="0"/>
      </a:defRPr>
    </a:lvl5pPr>
    <a:lvl6pPr marL="1843225" algn="l" defTabSz="737452" rtl="0" eaLnBrk="1" latinLnBrk="0" hangingPunct="1">
      <a:defRPr sz="1200" kern="1200">
        <a:solidFill>
          <a:schemeClr val="tx1"/>
        </a:solidFill>
        <a:latin typeface="+mn-lt"/>
        <a:ea typeface="+mn-ea"/>
        <a:cs typeface="+mn-cs"/>
      </a:defRPr>
    </a:lvl6pPr>
    <a:lvl7pPr marL="2211849" algn="l" defTabSz="737452" rtl="0" eaLnBrk="1" latinLnBrk="0" hangingPunct="1">
      <a:defRPr sz="1200" kern="1200">
        <a:solidFill>
          <a:schemeClr val="tx1"/>
        </a:solidFill>
        <a:latin typeface="+mn-lt"/>
        <a:ea typeface="+mn-ea"/>
        <a:cs typeface="+mn-cs"/>
      </a:defRPr>
    </a:lvl7pPr>
    <a:lvl8pPr marL="2580523" algn="l" defTabSz="737452" rtl="0" eaLnBrk="1" latinLnBrk="0" hangingPunct="1">
      <a:defRPr sz="1200" kern="1200">
        <a:solidFill>
          <a:schemeClr val="tx1"/>
        </a:solidFill>
        <a:latin typeface="+mn-lt"/>
        <a:ea typeface="+mn-ea"/>
        <a:cs typeface="+mn-cs"/>
      </a:defRPr>
    </a:lvl8pPr>
    <a:lvl9pPr marL="2949206" algn="l" defTabSz="7374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https://en.wikipedia.org/wiki/Elizabeth_Smart_kidnapping</a:t>
            </a:r>
            <a:endParaRPr lang="en-US" altLang="en-US" sz="105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smtClean="0"/>
              <a:t>Need </a:t>
            </a:r>
            <a:r>
              <a:rPr lang="en-US" dirty="0"/>
              <a:t>based service.  Wandered.  </a:t>
            </a:r>
          </a:p>
          <a:p>
            <a:pPr marL="112713" indent="-112713">
              <a:buFont typeface="Arial" panose="020B0604020202020204" pitchFamily="34" charset="0"/>
              <a:buChar char="•"/>
            </a:pPr>
            <a:r>
              <a:rPr lang="en-US" dirty="0"/>
              <a:t>Impossible meet every need.</a:t>
            </a:r>
          </a:p>
          <a:p>
            <a:pPr marL="112713" indent="-112713">
              <a:buFont typeface="Arial" panose="020B0604020202020204" pitchFamily="34" charset="0"/>
              <a:buChar char="•"/>
            </a:pPr>
            <a:r>
              <a:rPr lang="en-US" dirty="0"/>
              <a:t>Yet needs of lost should be our consuming passion. &gt; material goods, reputation, convenience.  LOST. </a:t>
            </a:r>
          </a:p>
          <a:p>
            <a:endParaRPr lang="en-US" dirty="0" smtClean="0"/>
          </a:p>
          <a:p>
            <a:r>
              <a:rPr lang="en-US" dirty="0" smtClean="0"/>
              <a:t>100 </a:t>
            </a:r>
            <a:r>
              <a:rPr lang="en-US" dirty="0" smtClean="0"/>
              <a:t>Sheep</a:t>
            </a:r>
            <a:r>
              <a:rPr lang="en-US" baseline="0" dirty="0" smtClean="0"/>
              <a:t> typical flock size then.  Lots to keep count of.  Our tour guide always 22, 19, </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13</a:t>
            </a:fld>
            <a:endParaRPr lang="en-US" sz="1800" kern="0">
              <a:solidFill>
                <a:sysClr val="windowText" lastClr="000000"/>
              </a:solidFill>
            </a:endParaRPr>
          </a:p>
        </p:txBody>
      </p:sp>
    </p:spTree>
    <p:extLst>
      <p:ext uri="{BB962C8B-B14F-4D97-AF65-F5344CB8AC3E}">
        <p14:creationId xmlns:p14="http://schemas.microsoft.com/office/powerpoint/2010/main" val="1748311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939377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Three toxicities in all of us</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Why did he do it?</a:t>
            </a:r>
            <a:endParaRPr lang="en-US" altLang="en-US" sz="105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http://shaunti.com/2017/06/you-need-to-know-these-four-pitfalls-for-teenage-boys/</a:t>
            </a:r>
            <a:endParaRPr lang="en-US" altLang="en-US" sz="105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http://shaunti.com/2017/06/you-need-to-know-these-four-pitfalls-for-teenage-boys/</a:t>
            </a:r>
            <a:endParaRPr lang="en-US" altLang="en-US" sz="105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http://shaunti.com/2017/06/you-need-to-know-these-four-pitfalls-for-teenage-boys/</a:t>
            </a:r>
            <a:endParaRPr lang="en-US" altLang="en-US" sz="105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http://shaunti.com/2017/06/you-need-to-know-these-four-pitfalls-for-teenage-boys/</a:t>
            </a:r>
            <a:endParaRPr lang="en-US" altLang="en-US" sz="105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685800"/>
            <a:ext cx="5851525" cy="3429000"/>
          </a:xfrm>
        </p:spPr>
      </p:sp>
      <p:sp>
        <p:nvSpPr>
          <p:cNvPr id="3" name="Notes Placeholder 2"/>
          <p:cNvSpPr>
            <a:spLocks noGrp="1"/>
          </p:cNvSpPr>
          <p:nvPr>
            <p:ph type="body" idx="1"/>
          </p:nvPr>
        </p:nvSpPr>
        <p:spPr>
          <a:xfrm>
            <a:off x="381000" y="4267200"/>
            <a:ext cx="6248400" cy="4343400"/>
          </a:xfrm>
        </p:spPr>
        <p:txBody>
          <a:bodyPr/>
          <a:lstStyle/>
          <a:p>
            <a:pPr eaLnBrk="1" hangingPunct="1"/>
            <a:r>
              <a:rPr lang="en-US" b="1" dirty="0" smtClean="0"/>
              <a:t>This</a:t>
            </a:r>
            <a:r>
              <a:rPr lang="en-US" b="1" baseline="0" dirty="0" smtClean="0"/>
              <a:t> brain </a:t>
            </a:r>
            <a:r>
              <a:rPr lang="en-US" b="1" dirty="0" smtClean="0"/>
              <a:t>is a</a:t>
            </a:r>
            <a:r>
              <a:rPr lang="en-US" b="1" baseline="0" dirty="0" smtClean="0"/>
              <a:t> top down view of a </a:t>
            </a:r>
            <a:r>
              <a:rPr lang="en-US" b="1" dirty="0" smtClean="0"/>
              <a:t>38 year old with 17 years of weekend alcohol use</a:t>
            </a:r>
            <a:r>
              <a:rPr lang="en-US" dirty="0" smtClean="0"/>
              <a:t>. The holes you see are not physical holes in the brain.  The brain matter is still there.   The holes reveal places in the brain where blood</a:t>
            </a:r>
            <a:r>
              <a:rPr lang="en-US" baseline="0" dirty="0" smtClean="0"/>
              <a:t> is not flowing and are </a:t>
            </a:r>
            <a:r>
              <a:rPr lang="en-US" dirty="0" smtClean="0"/>
              <a:t>therefore,</a:t>
            </a:r>
            <a:r>
              <a:rPr lang="en-US" baseline="0" dirty="0" smtClean="0"/>
              <a:t> </a:t>
            </a:r>
            <a:r>
              <a:rPr lang="en-US" dirty="0" smtClean="0"/>
              <a:t>not functioning.  The physical brain structure is there but from a practical standpoint it might as well not be.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BD9700-2AAF-1D45-A688-BFAFE8BA928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96024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191000"/>
            <a:ext cx="6248400" cy="4724400"/>
          </a:xfrm>
        </p:spPr>
        <p:txBody>
          <a:bodyPr/>
          <a:lstStyle/>
          <a:p>
            <a:r>
              <a:rPr lang="en-US" dirty="0" smtClean="0"/>
              <a:t>Here is a brain damaged by</a:t>
            </a:r>
            <a:r>
              <a:rPr lang="en-US" baseline="0" dirty="0" smtClean="0"/>
              <a:t> internet pornography</a:t>
            </a:r>
          </a:p>
          <a:p>
            <a:r>
              <a:rPr lang="en-US" sz="2000" b="0" i="0" kern="1200" dirty="0" smtClean="0">
                <a:solidFill>
                  <a:schemeClr val="tx1"/>
                </a:solidFill>
                <a:effectLst/>
                <a:latin typeface="Arial Rounded MT Bold" pitchFamily="34" charset="0"/>
                <a:ea typeface="+mn-ea"/>
                <a:cs typeface="Arial" charset="0"/>
              </a:rPr>
              <a:t>Just like other addictive substances, pornography floods the brain with dopamine. [7] But since the brain gets overwhelmed by the constant overload of chemicals that comes with consistent porn use, it fights back by taking away some of its dopamine receptors As a result, the pornography they were looking at doesn’t seem as arousing or exciting, and many pornography users go hunting for more pornography or more hardcore pornography to get the effect the old pornography used to offer. [10]</a:t>
            </a:r>
          </a:p>
          <a:p>
            <a:r>
              <a:rPr lang="en-US" sz="1050" dirty="0"/>
              <a:t>http://www.upliftfamilies.org/pornography_changes_the_brain</a:t>
            </a:r>
            <a:endParaRPr lang="en-US" sz="1050" b="0" i="0" kern="1200" dirty="0" smtClean="0">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fld id="{2BBD9700-2AAF-1D45-A688-BFAFE8BA928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996024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050" kern="1200" dirty="0" smtClean="0">
                <a:solidFill>
                  <a:schemeClr val="tx1"/>
                </a:solidFill>
                <a:effectLst/>
                <a:latin typeface="Arial Rounded MT Bold" pitchFamily="34" charset="0"/>
                <a:ea typeface="+mn-ea"/>
                <a:cs typeface="Arial" charset="0"/>
              </a:rPr>
              <a:t>http://www.charismamag.com/life/men/17635-how-premarital-sex-rewires-the-brain</a:t>
            </a:r>
          </a:p>
          <a:p>
            <a:endParaRPr lang="en-US" altLang="en-US" sz="105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100" kern="1200" dirty="0" smtClean="0">
                <a:solidFill>
                  <a:schemeClr val="tx1"/>
                </a:solidFill>
                <a:effectLst/>
                <a:latin typeface="Arial Rounded MT Bold" pitchFamily="34" charset="0"/>
                <a:ea typeface="+mn-ea"/>
                <a:cs typeface="Arial" charset="0"/>
              </a:rPr>
              <a:t>http://www.charismamag.com/life/men/17635-how-premarital-sex-rewires-the-brain</a:t>
            </a:r>
          </a:p>
          <a:p>
            <a:endParaRPr lang="en-US" altLang="en-US" sz="105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2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http://www.tikkuninternational.org/newsletters/dj-jun17.php</a:t>
            </a: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http://www.tikkuninternational.org/newsletters/dj-jun17.php</a:t>
            </a:r>
            <a:endParaRPr lang="en-US" altLang="en-US" sz="11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http://www.tikkuninternational.org/newsletters/dj-jun17.php</a:t>
            </a:r>
            <a:endParaRPr lang="en-US" altLang="en-US" sz="105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http://www.tikkuninternational.org/newsletters/dj-jun17.php</a:t>
            </a:r>
            <a:endParaRPr lang="en-US" altLang="en-US" sz="105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smtClean="0"/>
              <a:t>Josh</a:t>
            </a:r>
            <a:r>
              <a:rPr lang="en-US" altLang="en-US" sz="2000" baseline="0" dirty="0" smtClean="0"/>
              <a:t> McDowell</a:t>
            </a:r>
            <a:endParaRPr lang="en-US" altLang="en-US" sz="2000" dirty="0" smtClean="0"/>
          </a:p>
          <a:p>
            <a:r>
              <a:rPr lang="en-US" altLang="en-US" sz="1050" dirty="0" smtClean="0"/>
              <a:t>https://www.josh.org/even-possible-know-truth/</a:t>
            </a:r>
          </a:p>
          <a:p>
            <a:endParaRPr lang="en-US" altLang="en-US" sz="105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https://www.josh.org/even-possible-know-truth/</a:t>
            </a:r>
          </a:p>
          <a:p>
            <a:endParaRPr lang="en-US" altLang="en-US" sz="105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smtClean="0">
                <a:ln>
                  <a:noFill/>
                </a:ln>
                <a:solidFill>
                  <a:srgbClr val="000000"/>
                </a:solidFill>
                <a:effectLst/>
                <a:uLnTx/>
                <a:uFillTx/>
                <a:latin typeface="Arial Rounded MT Bold" pitchFamily="34" charset="0"/>
                <a:ea typeface="+mn-ea"/>
                <a:cs typeface="Arial" charset="0"/>
              </a:rPr>
              <a:t>https://www.josh.org/even-possible-know-truth/</a:t>
            </a:r>
          </a:p>
          <a:p>
            <a:endParaRPr lang="en-US" altLang="en-US" sz="105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050" b="0" i="0" u="none" strike="noStrike" kern="1200" cap="none" spc="0" normalizeH="0" baseline="0" noProof="0" smtClean="0">
                <a:ln>
                  <a:noFill/>
                </a:ln>
                <a:solidFill>
                  <a:srgbClr val="000000"/>
                </a:solidFill>
                <a:effectLst/>
                <a:uLnTx/>
                <a:uFillTx/>
                <a:latin typeface="Arial Rounded MT Bold" pitchFamily="34" charset="0"/>
                <a:ea typeface="+mn-ea"/>
                <a:cs typeface="Arial" charset="0"/>
              </a:rPr>
              <a:t>https://www.josh.org/even-possible-know-truth/</a:t>
            </a:r>
          </a:p>
          <a:p>
            <a:endParaRPr lang="en-US" altLang="en-US" sz="105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We visited an olive</a:t>
            </a:r>
            <a:r>
              <a:rPr lang="en-US" altLang="en-US" baseline="0" dirty="0" smtClean="0"/>
              <a:t> press, olive oil factory.  Questioned about grafting…olive branches never die.  Story of stump for decoration in yard.  If other fruit grafted in, has DNA of apple, pear, peach, etc.  Still produce the same.  BUT, different </a:t>
            </a:r>
            <a:r>
              <a:rPr lang="en-US" altLang="en-US" baseline="0" dirty="0" smtClean="0"/>
              <a:t>xylem…minerals, osmotic flow, different flavor!!  Chinese, Polynesian, Hispanic, Slavic…keep the same identity, yet the LIFE is different!</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About a half hour in bird pursuit!</a:t>
            </a: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Running water, total contact with water.  </a:t>
            </a:r>
            <a:endParaRPr lang="en-US" altLang="en-US" sz="105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Geoff Martin</a:t>
            </a:r>
            <a:endParaRPr lang="en-US" altLang="en-US" sz="105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smtClean="0"/>
              <a:t>Need </a:t>
            </a:r>
            <a:r>
              <a:rPr lang="en-US" dirty="0"/>
              <a:t>based service.  Wandered.  </a:t>
            </a:r>
          </a:p>
          <a:p>
            <a:pPr marL="112713" indent="-112713">
              <a:buFont typeface="Arial" panose="020B0604020202020204" pitchFamily="34" charset="0"/>
              <a:buChar char="•"/>
            </a:pPr>
            <a:r>
              <a:rPr lang="en-US" dirty="0"/>
              <a:t>Impossible meet every need.</a:t>
            </a:r>
          </a:p>
          <a:p>
            <a:pPr marL="112713" indent="-112713">
              <a:buFont typeface="Arial" panose="020B0604020202020204" pitchFamily="34" charset="0"/>
              <a:buChar char="•"/>
            </a:pPr>
            <a:r>
              <a:rPr lang="en-US" dirty="0"/>
              <a:t>Yet needs of lost should be our consuming passion. &gt; material goods, reputation, convenience.  LOST. </a:t>
            </a:r>
          </a:p>
          <a:p>
            <a:endParaRPr lang="en-US" dirty="0" smtClean="0"/>
          </a:p>
          <a:p>
            <a:r>
              <a:rPr lang="en-US" dirty="0" smtClean="0"/>
              <a:t>100 </a:t>
            </a:r>
            <a:r>
              <a:rPr lang="en-US" dirty="0" smtClean="0"/>
              <a:t>Sheep</a:t>
            </a:r>
            <a:r>
              <a:rPr lang="en-US" baseline="0" dirty="0" smtClean="0"/>
              <a:t> typical flock size then.  Lots to keep count of.  Our tour guide always 22, 19, </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53</a:t>
            </a:fld>
            <a:endParaRPr lang="en-US" sz="1800" kern="0">
              <a:solidFill>
                <a:sysClr val="windowText" lastClr="000000"/>
              </a:solidFill>
            </a:endParaRPr>
          </a:p>
        </p:txBody>
      </p:sp>
    </p:spTree>
    <p:extLst>
      <p:ext uri="{BB962C8B-B14F-4D97-AF65-F5344CB8AC3E}">
        <p14:creationId xmlns:p14="http://schemas.microsoft.com/office/powerpoint/2010/main" val="17483110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54</a:t>
            </a:fld>
            <a:endParaRPr lang="en-US">
              <a:solidFill>
                <a:srgbClr val="000000"/>
              </a:solidFill>
            </a:endParaRPr>
          </a:p>
        </p:txBody>
      </p:sp>
    </p:spTree>
    <p:extLst>
      <p:ext uri="{BB962C8B-B14F-4D97-AF65-F5344CB8AC3E}">
        <p14:creationId xmlns:p14="http://schemas.microsoft.com/office/powerpoint/2010/main" val="939377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After wetted with vinegar water, flew lower and found door at southwest corner</a:t>
            </a:r>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939377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7838" y="674688"/>
            <a:ext cx="5746750" cy="3367087"/>
          </a:xfrm>
          <a:ln/>
        </p:spPr>
      </p:sp>
      <p:sp>
        <p:nvSpPr>
          <p:cNvPr id="338947" name="Notes Placeholder 2"/>
          <p:cNvSpPr>
            <a:spLocks noGrp="1"/>
          </p:cNvSpPr>
          <p:nvPr>
            <p:ph type="body" idx="1"/>
          </p:nvPr>
        </p:nvSpPr>
        <p:spPr>
          <a:xfrm>
            <a:off x="304800" y="4343400"/>
            <a:ext cx="61722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cs typeface="Arial" pitchFamily="34" charset="0"/>
              </a:rPr>
              <a:t>Last week about offending one</a:t>
            </a:r>
            <a:r>
              <a:rPr lang="en-US" altLang="en-US" baseline="0" dirty="0" smtClean="0">
                <a:cs typeface="Arial" pitchFamily="34" charset="0"/>
              </a:rPr>
              <a:t> of these little ones, and the acts of repentance </a:t>
            </a:r>
            <a:r>
              <a:rPr lang="en-US" altLang="en-US" baseline="0" dirty="0" err="1" smtClean="0">
                <a:cs typeface="Arial" pitchFamily="34" charset="0"/>
              </a:rPr>
              <a:t>MoR</a:t>
            </a:r>
            <a:r>
              <a:rPr lang="en-US" altLang="en-US" baseline="0" dirty="0" smtClean="0">
                <a:cs typeface="Arial" pitchFamily="34" charset="0"/>
              </a:rPr>
              <a:t> and good works [Little Hearts, Dental Clinic, poverty care at Millennium Center] to cover for offenses to little ones.  Who are little ones?  New believers, pre-believers.  Today, a step further.  Proactive.  Seek and find the lost little ones who’ve strayed from offense or their own corruption.   Seek and find. </a:t>
            </a:r>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800">
                <a:solidFill>
                  <a:schemeClr val="tx1"/>
                </a:solidFill>
                <a:latin typeface="Arial" pitchFamily="34" charset="0"/>
                <a:cs typeface="Arial" pitchFamily="34" charset="0"/>
              </a:defRPr>
            </a:lvl1pPr>
            <a:lvl2pPr marL="715424" indent="-275162">
              <a:defRPr sz="7800">
                <a:solidFill>
                  <a:schemeClr val="tx1"/>
                </a:solidFill>
                <a:latin typeface="Arial" pitchFamily="34" charset="0"/>
                <a:cs typeface="Arial" pitchFamily="34" charset="0"/>
              </a:defRPr>
            </a:lvl2pPr>
            <a:lvl3pPr marL="1100652" indent="-220130">
              <a:defRPr sz="7800">
                <a:solidFill>
                  <a:schemeClr val="tx1"/>
                </a:solidFill>
                <a:latin typeface="Arial" pitchFamily="34" charset="0"/>
                <a:cs typeface="Arial" pitchFamily="34" charset="0"/>
              </a:defRPr>
            </a:lvl3pPr>
            <a:lvl4pPr marL="1540912" indent="-220130">
              <a:defRPr sz="7800">
                <a:solidFill>
                  <a:schemeClr val="tx1"/>
                </a:solidFill>
                <a:latin typeface="Arial" pitchFamily="34" charset="0"/>
                <a:cs typeface="Arial" pitchFamily="34" charset="0"/>
              </a:defRPr>
            </a:lvl4pPr>
            <a:lvl5pPr marL="1981173" indent="-220130">
              <a:defRPr sz="7800">
                <a:solidFill>
                  <a:schemeClr val="tx1"/>
                </a:solidFill>
                <a:latin typeface="Arial" pitchFamily="34" charset="0"/>
                <a:cs typeface="Arial" pitchFamily="34" charset="0"/>
              </a:defRPr>
            </a:lvl5pPr>
            <a:lvl6pPr marL="2421433" indent="-220130" eaLnBrk="0" fontAlgn="base" hangingPunct="0">
              <a:spcBef>
                <a:spcPct val="0"/>
              </a:spcBef>
              <a:spcAft>
                <a:spcPct val="0"/>
              </a:spcAft>
              <a:defRPr sz="7800">
                <a:solidFill>
                  <a:schemeClr val="tx1"/>
                </a:solidFill>
                <a:latin typeface="Arial" pitchFamily="34" charset="0"/>
                <a:cs typeface="Arial" pitchFamily="34" charset="0"/>
              </a:defRPr>
            </a:lvl6pPr>
            <a:lvl7pPr marL="2861694" indent="-220130" eaLnBrk="0" fontAlgn="base" hangingPunct="0">
              <a:spcBef>
                <a:spcPct val="0"/>
              </a:spcBef>
              <a:spcAft>
                <a:spcPct val="0"/>
              </a:spcAft>
              <a:defRPr sz="7800">
                <a:solidFill>
                  <a:schemeClr val="tx1"/>
                </a:solidFill>
                <a:latin typeface="Arial" pitchFamily="34" charset="0"/>
                <a:cs typeface="Arial" pitchFamily="34" charset="0"/>
              </a:defRPr>
            </a:lvl7pPr>
            <a:lvl8pPr marL="3301955" indent="-220130" eaLnBrk="0" fontAlgn="base" hangingPunct="0">
              <a:spcBef>
                <a:spcPct val="0"/>
              </a:spcBef>
              <a:spcAft>
                <a:spcPct val="0"/>
              </a:spcAft>
              <a:defRPr sz="7800">
                <a:solidFill>
                  <a:schemeClr val="tx1"/>
                </a:solidFill>
                <a:latin typeface="Arial" pitchFamily="34" charset="0"/>
                <a:cs typeface="Arial" pitchFamily="34" charset="0"/>
              </a:defRPr>
            </a:lvl8pPr>
            <a:lvl9pPr marL="3742215" indent="-220130" eaLnBrk="0" fontAlgn="base" hangingPunct="0">
              <a:spcBef>
                <a:spcPct val="0"/>
              </a:spcBef>
              <a:spcAft>
                <a:spcPct val="0"/>
              </a:spcAft>
              <a:defRPr sz="7800">
                <a:solidFill>
                  <a:schemeClr val="tx1"/>
                </a:solidFill>
                <a:latin typeface="Arial" pitchFamily="34" charset="0"/>
                <a:cs typeface="Arial" pitchFamily="34" charset="0"/>
              </a:defRPr>
            </a:lvl9pPr>
          </a:lstStyle>
          <a:p>
            <a:pPr defTabSz="880521" fontAlgn="auto">
              <a:spcBef>
                <a:spcPts val="0"/>
              </a:spcBef>
              <a:spcAft>
                <a:spcPts val="0"/>
              </a:spcAft>
              <a:defRPr/>
            </a:pPr>
            <a:fld id="{45F6C25F-6C70-4A78-AE69-304999D70D58}" type="slidenum">
              <a:rPr lang="en-US" altLang="en-US" sz="1800" kern="0">
                <a:solidFill>
                  <a:srgbClr val="000000"/>
                </a:solidFill>
              </a:rPr>
              <a:pPr defTabSz="880521" fontAlgn="auto">
                <a:spcBef>
                  <a:spcPts val="0"/>
                </a:spcBef>
                <a:spcAft>
                  <a:spcPts val="0"/>
                </a:spcAft>
                <a:defRPr/>
              </a:pPr>
              <a:t>7</a:t>
            </a:fld>
            <a:endParaRPr lang="en-US" altLang="en-US" sz="1800" kern="0">
              <a:solidFill>
                <a:srgbClr val="000000"/>
              </a:solidFill>
            </a:endParaRPr>
          </a:p>
        </p:txBody>
      </p:sp>
    </p:spTree>
    <p:extLst>
      <p:ext uri="{BB962C8B-B14F-4D97-AF65-F5344CB8AC3E}">
        <p14:creationId xmlns:p14="http://schemas.microsoft.com/office/powerpoint/2010/main" val="17597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a:xfrm>
            <a:off x="304800" y="4191000"/>
            <a:ext cx="6172200" cy="4572000"/>
          </a:xfrm>
        </p:spPr>
        <p:txBody>
          <a:bodyPr/>
          <a:lstStyle/>
          <a:p>
            <a:r>
              <a:rPr lang="en-US" dirty="0" smtClean="0"/>
              <a:t>Lost.  Remember story Elizabeth</a:t>
            </a:r>
            <a:r>
              <a:rPr lang="en-US" baseline="0" dirty="0" smtClean="0"/>
              <a:t> Smart?  Abducted 14 year old</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8</a:t>
            </a:fld>
            <a:endParaRPr lang="en-US" sz="1800" kern="0">
              <a:solidFill>
                <a:sysClr val="windowText" lastClr="000000"/>
              </a:solidFill>
            </a:endParaRPr>
          </a:p>
        </p:txBody>
      </p:sp>
    </p:spTree>
    <p:extLst>
      <p:ext uri="{BB962C8B-B14F-4D97-AF65-F5344CB8AC3E}">
        <p14:creationId xmlns:p14="http://schemas.microsoft.com/office/powerpoint/2010/main" val="174831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12-13 Seek the Lost</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10,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775"/>
            <a:ext cx="7462044" cy="1102519"/>
          </a:xfrm>
        </p:spPr>
        <p:txBody>
          <a:bodyPr/>
          <a:lstStyle/>
          <a:p>
            <a:r>
              <a:rPr lang="en-US"/>
              <a:t>Click to edit Master title style</a:t>
            </a:r>
          </a:p>
        </p:txBody>
      </p:sp>
      <p:sp>
        <p:nvSpPr>
          <p:cNvPr id="3" name="Subtitle 2"/>
          <p:cNvSpPr>
            <a:spLocks noGrp="1"/>
          </p:cNvSpPr>
          <p:nvPr>
            <p:ph type="subTitle" idx="1"/>
          </p:nvPr>
        </p:nvSpPr>
        <p:spPr>
          <a:xfrm>
            <a:off x="1318972" y="2914650"/>
            <a:ext cx="6145213" cy="1314450"/>
          </a:xfrm>
        </p:spPr>
        <p:txBody>
          <a:bodyPr/>
          <a:lstStyle>
            <a:lvl1pPr marL="0" indent="0" algn="ctr">
              <a:buNone/>
              <a:defRPr/>
            </a:lvl1pPr>
            <a:lvl2pPr marL="368694" indent="0" algn="ctr">
              <a:buNone/>
              <a:defRPr/>
            </a:lvl2pPr>
            <a:lvl3pPr marL="737452" indent="0" algn="ctr">
              <a:buNone/>
              <a:defRPr/>
            </a:lvl3pPr>
            <a:lvl4pPr marL="1105985" indent="0" algn="ctr">
              <a:buNone/>
              <a:defRPr/>
            </a:lvl4pPr>
            <a:lvl5pPr marL="1474726" indent="0" algn="ctr">
              <a:buNone/>
              <a:defRPr/>
            </a:lvl5pPr>
            <a:lvl6pPr marL="1843225" indent="0" algn="ctr">
              <a:buNone/>
              <a:defRPr/>
            </a:lvl6pPr>
            <a:lvl7pPr marL="2211849" indent="0" algn="ctr">
              <a:buNone/>
              <a:defRPr/>
            </a:lvl7pPr>
            <a:lvl8pPr marL="2580523" indent="0" algn="ctr">
              <a:buNone/>
              <a:defRPr/>
            </a:lvl8pPr>
            <a:lvl9pPr marL="294920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8EDFD0-AEF6-440D-A2A9-52A80FF54F5E}" type="slidenum">
              <a:rPr lang="en-US" altLang="en-US"/>
              <a:pPr/>
              <a:t>‹#›</a:t>
            </a:fld>
            <a:endParaRPr lang="en-US" altLang="en-US"/>
          </a:p>
        </p:txBody>
      </p:sp>
    </p:spTree>
    <p:extLst>
      <p:ext uri="{BB962C8B-B14F-4D97-AF65-F5344CB8AC3E}">
        <p14:creationId xmlns:p14="http://schemas.microsoft.com/office/powerpoint/2010/main" val="3776611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68694" indent="0">
              <a:buNone/>
              <a:defRPr sz="1800"/>
            </a:lvl2pPr>
            <a:lvl3pPr marL="737452" indent="0">
              <a:buNone/>
              <a:defRPr sz="1600"/>
            </a:lvl3pPr>
            <a:lvl4pPr marL="1105985" indent="0">
              <a:buNone/>
              <a:defRPr sz="1400"/>
            </a:lvl4pPr>
            <a:lvl5pPr marL="1474726" indent="0">
              <a:buNone/>
              <a:defRPr sz="1400"/>
            </a:lvl5pPr>
            <a:lvl6pPr marL="1843225" indent="0">
              <a:buNone/>
              <a:defRPr sz="1400"/>
            </a:lvl6pPr>
            <a:lvl7pPr marL="2211849" indent="0">
              <a:buNone/>
              <a:defRPr sz="1400"/>
            </a:lvl7pPr>
            <a:lvl8pPr marL="2580523" indent="0">
              <a:buNone/>
              <a:defRPr sz="1400"/>
            </a:lvl8pPr>
            <a:lvl9pPr marL="294920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205" y="1151335"/>
            <a:ext cx="3878861" cy="479822"/>
          </a:xfrm>
        </p:spPr>
        <p:txBody>
          <a:bodyPr anchor="b"/>
          <a:lstStyle>
            <a:lvl1pPr marL="0" indent="0">
              <a:buNone/>
              <a:defRPr sz="2400" b="1"/>
            </a:lvl1pPr>
            <a:lvl2pPr marL="368694" indent="0">
              <a:buNone/>
              <a:defRPr sz="2000" b="1"/>
            </a:lvl2pPr>
            <a:lvl3pPr marL="737452" indent="0">
              <a:buNone/>
              <a:defRPr sz="1800" b="1"/>
            </a:lvl3pPr>
            <a:lvl4pPr marL="1105985" indent="0">
              <a:buNone/>
              <a:defRPr sz="1600" b="1"/>
            </a:lvl4pPr>
            <a:lvl5pPr marL="1474726" indent="0">
              <a:buNone/>
              <a:defRPr sz="1600" b="1"/>
            </a:lvl5pPr>
            <a:lvl6pPr marL="1843225" indent="0">
              <a:buNone/>
              <a:defRPr sz="1600" b="1"/>
            </a:lvl6pPr>
            <a:lvl7pPr marL="2211849" indent="0">
              <a:buNone/>
              <a:defRPr sz="1600" b="1"/>
            </a:lvl7pPr>
            <a:lvl8pPr marL="2580523" indent="0">
              <a:buNone/>
              <a:defRPr sz="1600" b="1"/>
            </a:lvl8pPr>
            <a:lvl9pPr marL="2949206" indent="0">
              <a:buNone/>
              <a:defRPr sz="1600" b="1"/>
            </a:lvl9pPr>
          </a:lstStyle>
          <a:p>
            <a:pPr lvl="0"/>
            <a:r>
              <a:rPr lang="en-US"/>
              <a:t>Click to edit Master text styles</a:t>
            </a:r>
          </a:p>
        </p:txBody>
      </p:sp>
      <p:sp>
        <p:nvSpPr>
          <p:cNvPr id="4" name="Content Placeholder 3"/>
          <p:cNvSpPr>
            <a:spLocks noGrp="1"/>
          </p:cNvSpPr>
          <p:nvPr>
            <p:ph sz="half" idx="2"/>
          </p:nvPr>
        </p:nvSpPr>
        <p:spPr>
          <a:xfrm>
            <a:off x="43920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1845" y="1151335"/>
            <a:ext cx="3880385" cy="479822"/>
          </a:xfrm>
        </p:spPr>
        <p:txBody>
          <a:bodyPr anchor="b"/>
          <a:lstStyle>
            <a:lvl1pPr marL="0" indent="0">
              <a:buNone/>
              <a:defRPr sz="2400" b="1"/>
            </a:lvl1pPr>
            <a:lvl2pPr marL="368694" indent="0">
              <a:buNone/>
              <a:defRPr sz="2000" b="1"/>
            </a:lvl2pPr>
            <a:lvl3pPr marL="737452" indent="0">
              <a:buNone/>
              <a:defRPr sz="1800" b="1"/>
            </a:lvl3pPr>
            <a:lvl4pPr marL="1105985" indent="0">
              <a:buNone/>
              <a:defRPr sz="1600" b="1"/>
            </a:lvl4pPr>
            <a:lvl5pPr marL="1474726" indent="0">
              <a:buNone/>
              <a:defRPr sz="1600" b="1"/>
            </a:lvl5pPr>
            <a:lvl6pPr marL="1843225" indent="0">
              <a:buNone/>
              <a:defRPr sz="1600" b="1"/>
            </a:lvl6pPr>
            <a:lvl7pPr marL="2211849" indent="0">
              <a:buNone/>
              <a:defRPr sz="1600" b="1"/>
            </a:lvl7pPr>
            <a:lvl8pPr marL="2580523" indent="0">
              <a:buNone/>
              <a:defRPr sz="1600" b="1"/>
            </a:lvl8pPr>
            <a:lvl9pPr marL="29492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1845"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104"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545" y="207741"/>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1104" y="1076343"/>
            <a:ext cx="2888189" cy="3518297"/>
          </a:xfrm>
        </p:spPr>
        <p:txBody>
          <a:bodyPr/>
          <a:lstStyle>
            <a:lvl1pPr marL="0" indent="0">
              <a:buNone/>
              <a:defRPr sz="1400"/>
            </a:lvl1pPr>
            <a:lvl2pPr marL="368694" indent="0">
              <a:buNone/>
              <a:defRPr sz="1200"/>
            </a:lvl2pPr>
            <a:lvl3pPr marL="737452" indent="0">
              <a:buNone/>
              <a:defRPr sz="1000"/>
            </a:lvl3pPr>
            <a:lvl4pPr marL="1105985" indent="0">
              <a:buNone/>
              <a:defRPr sz="900"/>
            </a:lvl4pPr>
            <a:lvl5pPr marL="1474726" indent="0">
              <a:buNone/>
              <a:defRPr sz="900"/>
            </a:lvl5pPr>
            <a:lvl6pPr marL="1843225" indent="0">
              <a:buNone/>
              <a:defRPr sz="900"/>
            </a:lvl6pPr>
            <a:lvl7pPr marL="2211849" indent="0">
              <a:buNone/>
              <a:defRPr sz="900"/>
            </a:lvl7pPr>
            <a:lvl8pPr marL="2580523" indent="0">
              <a:buNone/>
              <a:defRPr sz="900"/>
            </a:lvl8pPr>
            <a:lvl9pPr marL="294920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68694" indent="0">
              <a:buNone/>
              <a:defRPr sz="2800"/>
            </a:lvl2pPr>
            <a:lvl3pPr marL="737452" indent="0">
              <a:buNone/>
              <a:defRPr sz="2400"/>
            </a:lvl3pPr>
            <a:lvl4pPr marL="1105985" indent="0">
              <a:buNone/>
              <a:defRPr sz="2000"/>
            </a:lvl4pPr>
            <a:lvl5pPr marL="1474726" indent="0">
              <a:buNone/>
              <a:defRPr sz="2000"/>
            </a:lvl5pPr>
            <a:lvl6pPr marL="1843225" indent="0">
              <a:buNone/>
              <a:defRPr sz="2000"/>
            </a:lvl6pPr>
            <a:lvl7pPr marL="2211849" indent="0">
              <a:buNone/>
              <a:defRPr sz="2000"/>
            </a:lvl7pPr>
            <a:lvl8pPr marL="2580523" indent="0">
              <a:buNone/>
              <a:defRPr sz="2000"/>
            </a:lvl8pPr>
            <a:lvl9pPr marL="2949206" indent="0">
              <a:buNone/>
              <a:defRPr sz="2000"/>
            </a:lvl9pPr>
          </a:lstStyle>
          <a:p>
            <a:endParaRPr lang="en-US"/>
          </a:p>
        </p:txBody>
      </p:sp>
      <p:sp>
        <p:nvSpPr>
          <p:cNvPr id="4" name="Text Placeholder 3"/>
          <p:cNvSpPr>
            <a:spLocks noGrp="1"/>
          </p:cNvSpPr>
          <p:nvPr>
            <p:ph type="body" sz="half" idx="2"/>
          </p:nvPr>
        </p:nvSpPr>
        <p:spPr>
          <a:xfrm>
            <a:off x="1720734" y="4028443"/>
            <a:ext cx="5267325" cy="603647"/>
          </a:xfrm>
        </p:spPr>
        <p:txBody>
          <a:bodyPr/>
          <a:lstStyle>
            <a:lvl1pPr marL="0" indent="0">
              <a:buNone/>
              <a:defRPr sz="1400"/>
            </a:lvl1pPr>
            <a:lvl2pPr marL="368694" indent="0">
              <a:buNone/>
              <a:defRPr sz="1200"/>
            </a:lvl2pPr>
            <a:lvl3pPr marL="737452" indent="0">
              <a:buNone/>
              <a:defRPr sz="1000"/>
            </a:lvl3pPr>
            <a:lvl4pPr marL="1105985" indent="0">
              <a:buNone/>
              <a:defRPr sz="900"/>
            </a:lvl4pPr>
            <a:lvl5pPr marL="1474726" indent="0">
              <a:buNone/>
              <a:defRPr sz="900"/>
            </a:lvl5pPr>
            <a:lvl6pPr marL="1843225" indent="0">
              <a:buNone/>
              <a:defRPr sz="900"/>
            </a:lvl6pPr>
            <a:lvl7pPr marL="2211849" indent="0">
              <a:buNone/>
              <a:defRPr sz="900"/>
            </a:lvl7pPr>
            <a:lvl8pPr marL="2580523" indent="0">
              <a:buNone/>
              <a:defRPr sz="900"/>
            </a:lvl8pPr>
            <a:lvl9pPr marL="294920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90" tIns="36881" rIns="73790" bIns="36881"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90" tIns="36881" rIns="73790" bIns="3688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90" tIns="36881" rIns="73790" bIns="36881"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90" tIns="36881" rIns="73790" bIns="36881"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90" tIns="36881" rIns="73790" bIns="36881"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68694" algn="ctr" rtl="0" fontAlgn="base">
        <a:spcBef>
          <a:spcPct val="0"/>
        </a:spcBef>
        <a:spcAft>
          <a:spcPct val="0"/>
        </a:spcAft>
        <a:defRPr sz="4400">
          <a:solidFill>
            <a:schemeClr val="tx2"/>
          </a:solidFill>
          <a:latin typeface="Arial" charset="0"/>
          <a:cs typeface="Arial" charset="0"/>
        </a:defRPr>
      </a:lvl6pPr>
      <a:lvl7pPr marL="737452" algn="ctr" rtl="0" fontAlgn="base">
        <a:spcBef>
          <a:spcPct val="0"/>
        </a:spcBef>
        <a:spcAft>
          <a:spcPct val="0"/>
        </a:spcAft>
        <a:defRPr sz="4400">
          <a:solidFill>
            <a:schemeClr val="tx2"/>
          </a:solidFill>
          <a:latin typeface="Arial" charset="0"/>
          <a:cs typeface="Arial" charset="0"/>
        </a:defRPr>
      </a:lvl7pPr>
      <a:lvl8pPr marL="1105985" algn="ctr" rtl="0" fontAlgn="base">
        <a:spcBef>
          <a:spcPct val="0"/>
        </a:spcBef>
        <a:spcAft>
          <a:spcPct val="0"/>
        </a:spcAft>
        <a:defRPr sz="4400">
          <a:solidFill>
            <a:schemeClr val="tx2"/>
          </a:solidFill>
          <a:latin typeface="Arial" charset="0"/>
          <a:cs typeface="Arial" charset="0"/>
        </a:defRPr>
      </a:lvl8pPr>
      <a:lvl9pPr marL="1474726" algn="ctr" rtl="0" fontAlgn="base">
        <a:spcBef>
          <a:spcPct val="0"/>
        </a:spcBef>
        <a:spcAft>
          <a:spcPct val="0"/>
        </a:spcAft>
        <a:defRPr sz="4400">
          <a:solidFill>
            <a:schemeClr val="tx2"/>
          </a:solidFill>
          <a:latin typeface="Arial" charset="0"/>
          <a:cs typeface="Arial" charset="0"/>
        </a:defRPr>
      </a:lvl9pPr>
    </p:titleStyle>
    <p:bodyStyle>
      <a:lvl1pPr marL="276395" indent="-276395" algn="l" rtl="0" fontAlgn="base">
        <a:spcBef>
          <a:spcPct val="20000"/>
        </a:spcBef>
        <a:spcAft>
          <a:spcPct val="0"/>
        </a:spcAft>
        <a:buChar char="•"/>
        <a:defRPr sz="4000">
          <a:solidFill>
            <a:schemeClr val="bg1"/>
          </a:solidFill>
          <a:latin typeface="+mn-lt"/>
          <a:ea typeface="+mn-ea"/>
          <a:cs typeface="+mn-cs"/>
        </a:defRPr>
      </a:lvl1pPr>
      <a:lvl2pPr marL="599116" indent="-230434" algn="l" rtl="0" fontAlgn="base">
        <a:spcBef>
          <a:spcPct val="20000"/>
        </a:spcBef>
        <a:spcAft>
          <a:spcPct val="0"/>
        </a:spcAft>
        <a:buChar char="–"/>
        <a:defRPr sz="4000">
          <a:solidFill>
            <a:schemeClr val="bg1"/>
          </a:solidFill>
          <a:latin typeface="+mn-lt"/>
        </a:defRPr>
      </a:lvl2pPr>
      <a:lvl3pPr marL="921619" indent="-184414" algn="l" rtl="0" fontAlgn="base">
        <a:spcBef>
          <a:spcPct val="20000"/>
        </a:spcBef>
        <a:spcAft>
          <a:spcPct val="0"/>
        </a:spcAft>
        <a:buChar char="•"/>
        <a:defRPr sz="2400">
          <a:solidFill>
            <a:schemeClr val="tx1"/>
          </a:solidFill>
          <a:latin typeface="+mj-lt"/>
          <a:cs typeface="+mj-cs"/>
        </a:defRPr>
      </a:lvl3pPr>
      <a:lvl4pPr marL="1290369" indent="-184414" algn="l" rtl="0" fontAlgn="base">
        <a:spcBef>
          <a:spcPct val="20000"/>
        </a:spcBef>
        <a:spcAft>
          <a:spcPct val="0"/>
        </a:spcAft>
        <a:buChar char="–"/>
        <a:defRPr sz="2000">
          <a:solidFill>
            <a:schemeClr val="tx1"/>
          </a:solidFill>
          <a:latin typeface="+mj-lt"/>
          <a:cs typeface="+mj-cs"/>
        </a:defRPr>
      </a:lvl4pPr>
      <a:lvl5pPr marL="1658976" indent="-184414" algn="l" rtl="0" fontAlgn="base">
        <a:spcBef>
          <a:spcPct val="20000"/>
        </a:spcBef>
        <a:spcAft>
          <a:spcPct val="0"/>
        </a:spcAft>
        <a:buChar char="»"/>
        <a:defRPr sz="2000">
          <a:solidFill>
            <a:schemeClr val="tx1"/>
          </a:solidFill>
          <a:latin typeface="+mj-lt"/>
          <a:cs typeface="+mj-cs"/>
        </a:defRPr>
      </a:lvl5pPr>
      <a:lvl6pPr marL="2027472" indent="-184414" algn="l" rtl="0" fontAlgn="base">
        <a:spcBef>
          <a:spcPct val="20000"/>
        </a:spcBef>
        <a:spcAft>
          <a:spcPct val="0"/>
        </a:spcAft>
        <a:buChar char="»"/>
        <a:defRPr sz="2000">
          <a:solidFill>
            <a:schemeClr val="tx1"/>
          </a:solidFill>
          <a:latin typeface="+mj-lt"/>
          <a:cs typeface="+mj-cs"/>
        </a:defRPr>
      </a:lvl6pPr>
      <a:lvl7pPr marL="2396241" indent="-184414" algn="l" rtl="0" fontAlgn="base">
        <a:spcBef>
          <a:spcPct val="20000"/>
        </a:spcBef>
        <a:spcAft>
          <a:spcPct val="0"/>
        </a:spcAft>
        <a:buChar char="»"/>
        <a:defRPr sz="2000">
          <a:solidFill>
            <a:schemeClr val="tx1"/>
          </a:solidFill>
          <a:latin typeface="+mj-lt"/>
          <a:cs typeface="+mj-cs"/>
        </a:defRPr>
      </a:lvl7pPr>
      <a:lvl8pPr marL="2764864" indent="-184414" algn="l" rtl="0" fontAlgn="base">
        <a:spcBef>
          <a:spcPct val="20000"/>
        </a:spcBef>
        <a:spcAft>
          <a:spcPct val="0"/>
        </a:spcAft>
        <a:buChar char="»"/>
        <a:defRPr sz="2000">
          <a:solidFill>
            <a:schemeClr val="tx1"/>
          </a:solidFill>
          <a:latin typeface="+mj-lt"/>
          <a:cs typeface="+mj-cs"/>
        </a:defRPr>
      </a:lvl8pPr>
      <a:lvl9pPr marL="3133567" indent="-184414"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737452" rtl="0" eaLnBrk="1" latinLnBrk="0" hangingPunct="1">
        <a:defRPr sz="1800" kern="1200">
          <a:solidFill>
            <a:schemeClr val="tx1"/>
          </a:solidFill>
          <a:latin typeface="+mn-lt"/>
          <a:ea typeface="+mn-ea"/>
          <a:cs typeface="+mn-cs"/>
        </a:defRPr>
      </a:lvl1pPr>
      <a:lvl2pPr marL="368694" algn="l" defTabSz="737452" rtl="0" eaLnBrk="1" latinLnBrk="0" hangingPunct="1">
        <a:defRPr sz="1800" kern="1200">
          <a:solidFill>
            <a:schemeClr val="tx1"/>
          </a:solidFill>
          <a:latin typeface="+mn-lt"/>
          <a:ea typeface="+mn-ea"/>
          <a:cs typeface="+mn-cs"/>
        </a:defRPr>
      </a:lvl2pPr>
      <a:lvl3pPr marL="737452" algn="l" defTabSz="737452" rtl="0" eaLnBrk="1" latinLnBrk="0" hangingPunct="1">
        <a:defRPr sz="1800" kern="1200">
          <a:solidFill>
            <a:schemeClr val="tx1"/>
          </a:solidFill>
          <a:latin typeface="+mn-lt"/>
          <a:ea typeface="+mn-ea"/>
          <a:cs typeface="+mn-cs"/>
        </a:defRPr>
      </a:lvl3pPr>
      <a:lvl4pPr marL="1105985" algn="l" defTabSz="737452" rtl="0" eaLnBrk="1" latinLnBrk="0" hangingPunct="1">
        <a:defRPr sz="1800" kern="1200">
          <a:solidFill>
            <a:schemeClr val="tx1"/>
          </a:solidFill>
          <a:latin typeface="+mn-lt"/>
          <a:ea typeface="+mn-ea"/>
          <a:cs typeface="+mn-cs"/>
        </a:defRPr>
      </a:lvl4pPr>
      <a:lvl5pPr marL="1474726" algn="l" defTabSz="737452" rtl="0" eaLnBrk="1" latinLnBrk="0" hangingPunct="1">
        <a:defRPr sz="1800" kern="1200">
          <a:solidFill>
            <a:schemeClr val="tx1"/>
          </a:solidFill>
          <a:latin typeface="+mn-lt"/>
          <a:ea typeface="+mn-ea"/>
          <a:cs typeface="+mn-cs"/>
        </a:defRPr>
      </a:lvl5pPr>
      <a:lvl6pPr marL="1843225" algn="l" defTabSz="737452" rtl="0" eaLnBrk="1" latinLnBrk="0" hangingPunct="1">
        <a:defRPr sz="1800" kern="1200">
          <a:solidFill>
            <a:schemeClr val="tx1"/>
          </a:solidFill>
          <a:latin typeface="+mn-lt"/>
          <a:ea typeface="+mn-ea"/>
          <a:cs typeface="+mn-cs"/>
        </a:defRPr>
      </a:lvl6pPr>
      <a:lvl7pPr marL="2211849" algn="l" defTabSz="737452" rtl="0" eaLnBrk="1" latinLnBrk="0" hangingPunct="1">
        <a:defRPr sz="1800" kern="1200">
          <a:solidFill>
            <a:schemeClr val="tx1"/>
          </a:solidFill>
          <a:latin typeface="+mn-lt"/>
          <a:ea typeface="+mn-ea"/>
          <a:cs typeface="+mn-cs"/>
        </a:defRPr>
      </a:lvl7pPr>
      <a:lvl8pPr marL="2580523" algn="l" defTabSz="737452" rtl="0" eaLnBrk="1" latinLnBrk="0" hangingPunct="1">
        <a:defRPr sz="1800" kern="1200">
          <a:solidFill>
            <a:schemeClr val="tx1"/>
          </a:solidFill>
          <a:latin typeface="+mn-lt"/>
          <a:ea typeface="+mn-ea"/>
          <a:cs typeface="+mn-cs"/>
        </a:defRPr>
      </a:lvl8pPr>
      <a:lvl9pPr marL="2949206" algn="l" defTabSz="7374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99" tIns="32819" rIns="65699" bIns="32819"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699" tIns="32819" rIns="65699" bIns="328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699" tIns="32819" rIns="65699" bIns="32819" numCol="1" anchor="t" anchorCtr="0" compatLnSpc="1">
            <a:prstTxWarp prst="textNoShape">
              <a:avLst/>
            </a:prstTxWarp>
          </a:bodyPr>
          <a:lstStyle>
            <a:lvl1pPr eaLnBrk="1" hangingPunct="1">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5699" tIns="32819" rIns="65699" bIns="32819" numCol="1" anchor="t" anchorCtr="0" compatLnSpc="1">
            <a:prstTxWarp prst="textNoShape">
              <a:avLst/>
            </a:prstTxWarp>
          </a:bodyPr>
          <a:lstStyle>
            <a:lvl1pPr algn="ctr" eaLnBrk="1" hangingPunct="1">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699" tIns="32819" rIns="65699" bIns="32819" numCol="1" anchor="t" anchorCtr="0" compatLnSpc="1">
            <a:prstTxWarp prst="textNoShape">
              <a:avLst/>
            </a:prstTxWarp>
          </a:bodyPr>
          <a:lstStyle>
            <a:lvl1pPr algn="r" eaLnBrk="1" hangingPunct="1">
              <a:defRPr sz="1000">
                <a:solidFill>
                  <a:srgbClr val="000000"/>
                </a:solidFill>
              </a:defRPr>
            </a:lvl1pPr>
          </a:lstStyle>
          <a:p>
            <a:fld id="{94317EE0-CD2D-4428-881C-38C7122CD0C7}"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965785634"/>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8402" algn="ctr" rtl="0" fontAlgn="base">
        <a:spcBef>
          <a:spcPct val="0"/>
        </a:spcBef>
        <a:spcAft>
          <a:spcPct val="0"/>
        </a:spcAft>
        <a:defRPr sz="3200">
          <a:solidFill>
            <a:schemeClr val="bg1"/>
          </a:solidFill>
          <a:latin typeface="Arial Rounded MT Bold" pitchFamily="34" charset="0"/>
          <a:cs typeface="Arial" charset="0"/>
        </a:defRPr>
      </a:lvl6pPr>
      <a:lvl7pPr marL="656773" algn="ctr" rtl="0" fontAlgn="base">
        <a:spcBef>
          <a:spcPct val="0"/>
        </a:spcBef>
        <a:spcAft>
          <a:spcPct val="0"/>
        </a:spcAft>
        <a:defRPr sz="3200">
          <a:solidFill>
            <a:schemeClr val="bg1"/>
          </a:solidFill>
          <a:latin typeface="Arial Rounded MT Bold" pitchFamily="34" charset="0"/>
          <a:cs typeface="Arial" charset="0"/>
        </a:defRPr>
      </a:lvl7pPr>
      <a:lvl8pPr marL="985102" algn="ctr" rtl="0" fontAlgn="base">
        <a:spcBef>
          <a:spcPct val="0"/>
        </a:spcBef>
        <a:spcAft>
          <a:spcPct val="0"/>
        </a:spcAft>
        <a:defRPr sz="3200">
          <a:solidFill>
            <a:schemeClr val="bg1"/>
          </a:solidFill>
          <a:latin typeface="Arial Rounded MT Bold" pitchFamily="34" charset="0"/>
          <a:cs typeface="Arial" charset="0"/>
        </a:defRPr>
      </a:lvl8pPr>
      <a:lvl9pPr marL="1313438"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46344" indent="-246344" algn="l" rtl="0" eaLnBrk="0" fontAlgn="base" hangingPunct="0">
        <a:spcBef>
          <a:spcPct val="20000"/>
        </a:spcBef>
        <a:spcAft>
          <a:spcPct val="0"/>
        </a:spcAft>
        <a:defRPr sz="3200">
          <a:solidFill>
            <a:schemeClr val="bg1"/>
          </a:solidFill>
          <a:latin typeface="+mn-lt"/>
          <a:ea typeface="+mn-ea"/>
          <a:cs typeface="+mn-cs"/>
        </a:defRPr>
      </a:lvl1pPr>
      <a:lvl2pPr marL="533586" indent="-205264" algn="l" rtl="0" eaLnBrk="0" fontAlgn="base" hangingPunct="0">
        <a:spcBef>
          <a:spcPct val="20000"/>
        </a:spcBef>
        <a:spcAft>
          <a:spcPct val="0"/>
        </a:spcAft>
        <a:buChar char="–"/>
        <a:defRPr sz="2000">
          <a:solidFill>
            <a:schemeClr val="tx1"/>
          </a:solidFill>
          <a:latin typeface="Arial" charset="0"/>
          <a:cs typeface="+mn-cs"/>
        </a:defRPr>
      </a:lvl2pPr>
      <a:lvl3pPr marL="821044" indent="-164093" algn="l" rtl="0" eaLnBrk="0" fontAlgn="base" hangingPunct="0">
        <a:spcBef>
          <a:spcPct val="20000"/>
        </a:spcBef>
        <a:spcAft>
          <a:spcPct val="0"/>
        </a:spcAft>
        <a:buChar char="•"/>
        <a:defRPr sz="1800">
          <a:solidFill>
            <a:schemeClr val="tx1"/>
          </a:solidFill>
          <a:latin typeface="Arial" charset="0"/>
          <a:cs typeface="+mn-cs"/>
        </a:defRPr>
      </a:lvl3pPr>
      <a:lvl4pPr marL="1149259" indent="-164093" algn="l" rtl="0" eaLnBrk="0" fontAlgn="base" hangingPunct="0">
        <a:spcBef>
          <a:spcPct val="20000"/>
        </a:spcBef>
        <a:spcAft>
          <a:spcPct val="0"/>
        </a:spcAft>
        <a:buChar char="–"/>
        <a:defRPr sz="1500">
          <a:solidFill>
            <a:schemeClr val="tx1"/>
          </a:solidFill>
          <a:latin typeface="Arial" charset="0"/>
          <a:cs typeface="+mn-cs"/>
        </a:defRPr>
      </a:lvl4pPr>
      <a:lvl5pPr marL="1477645" indent="-164093" algn="l" rtl="0" eaLnBrk="0" fontAlgn="base" hangingPunct="0">
        <a:spcBef>
          <a:spcPct val="20000"/>
        </a:spcBef>
        <a:spcAft>
          <a:spcPct val="0"/>
        </a:spcAft>
        <a:buChar char="»"/>
        <a:defRPr sz="1500">
          <a:solidFill>
            <a:schemeClr val="tx1"/>
          </a:solidFill>
          <a:latin typeface="Arial" charset="0"/>
          <a:cs typeface="+mn-cs"/>
        </a:defRPr>
      </a:lvl5pPr>
      <a:lvl6pPr marL="1806025" indent="-164093" algn="l" rtl="0" fontAlgn="base">
        <a:spcBef>
          <a:spcPct val="20000"/>
        </a:spcBef>
        <a:spcAft>
          <a:spcPct val="0"/>
        </a:spcAft>
        <a:buChar char="»"/>
        <a:defRPr sz="1500">
          <a:solidFill>
            <a:schemeClr val="tx1"/>
          </a:solidFill>
          <a:latin typeface="Arial" charset="0"/>
          <a:cs typeface="+mn-cs"/>
        </a:defRPr>
      </a:lvl6pPr>
      <a:lvl7pPr marL="2134362" indent="-164093" algn="l" rtl="0" fontAlgn="base">
        <a:spcBef>
          <a:spcPct val="20000"/>
        </a:spcBef>
        <a:spcAft>
          <a:spcPct val="0"/>
        </a:spcAft>
        <a:buChar char="»"/>
        <a:defRPr sz="1500">
          <a:solidFill>
            <a:schemeClr val="tx1"/>
          </a:solidFill>
          <a:latin typeface="Arial" charset="0"/>
          <a:cs typeface="+mn-cs"/>
        </a:defRPr>
      </a:lvl7pPr>
      <a:lvl8pPr marL="2462770" indent="-164093" algn="l" rtl="0" fontAlgn="base">
        <a:spcBef>
          <a:spcPct val="20000"/>
        </a:spcBef>
        <a:spcAft>
          <a:spcPct val="0"/>
        </a:spcAft>
        <a:buChar char="»"/>
        <a:defRPr sz="1500">
          <a:solidFill>
            <a:schemeClr val="tx1"/>
          </a:solidFill>
          <a:latin typeface="Arial" charset="0"/>
          <a:cs typeface="+mn-cs"/>
        </a:defRPr>
      </a:lvl8pPr>
      <a:lvl9pPr marL="2791089" indent="-164093"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6773" rtl="0" eaLnBrk="1" latinLnBrk="0" hangingPunct="1">
        <a:defRPr sz="1300" kern="1200">
          <a:solidFill>
            <a:schemeClr val="tx1"/>
          </a:solidFill>
          <a:latin typeface="+mn-lt"/>
          <a:ea typeface="+mn-ea"/>
          <a:cs typeface="+mn-cs"/>
        </a:defRPr>
      </a:lvl1pPr>
      <a:lvl2pPr marL="328402" algn="l" defTabSz="656773" rtl="0" eaLnBrk="1" latinLnBrk="0" hangingPunct="1">
        <a:defRPr sz="1300" kern="1200">
          <a:solidFill>
            <a:schemeClr val="tx1"/>
          </a:solidFill>
          <a:latin typeface="+mn-lt"/>
          <a:ea typeface="+mn-ea"/>
          <a:cs typeface="+mn-cs"/>
        </a:defRPr>
      </a:lvl2pPr>
      <a:lvl3pPr marL="656773" algn="l" defTabSz="656773" rtl="0" eaLnBrk="1" latinLnBrk="0" hangingPunct="1">
        <a:defRPr sz="1300" kern="1200">
          <a:solidFill>
            <a:schemeClr val="tx1"/>
          </a:solidFill>
          <a:latin typeface="+mn-lt"/>
          <a:ea typeface="+mn-ea"/>
          <a:cs typeface="+mn-cs"/>
        </a:defRPr>
      </a:lvl3pPr>
      <a:lvl4pPr marL="985102" algn="l" defTabSz="656773" rtl="0" eaLnBrk="1" latinLnBrk="0" hangingPunct="1">
        <a:defRPr sz="1300" kern="1200">
          <a:solidFill>
            <a:schemeClr val="tx1"/>
          </a:solidFill>
          <a:latin typeface="+mn-lt"/>
          <a:ea typeface="+mn-ea"/>
          <a:cs typeface="+mn-cs"/>
        </a:defRPr>
      </a:lvl4pPr>
      <a:lvl5pPr marL="1313438" algn="l" defTabSz="656773" rtl="0" eaLnBrk="1" latinLnBrk="0" hangingPunct="1">
        <a:defRPr sz="1300" kern="1200">
          <a:solidFill>
            <a:schemeClr val="tx1"/>
          </a:solidFill>
          <a:latin typeface="+mn-lt"/>
          <a:ea typeface="+mn-ea"/>
          <a:cs typeface="+mn-cs"/>
        </a:defRPr>
      </a:lvl5pPr>
      <a:lvl6pPr marL="1641896" algn="l" defTabSz="656773" rtl="0" eaLnBrk="1" latinLnBrk="0" hangingPunct="1">
        <a:defRPr sz="1300" kern="1200">
          <a:solidFill>
            <a:schemeClr val="tx1"/>
          </a:solidFill>
          <a:latin typeface="+mn-lt"/>
          <a:ea typeface="+mn-ea"/>
          <a:cs typeface="+mn-cs"/>
        </a:defRPr>
      </a:lvl6pPr>
      <a:lvl7pPr marL="1970182" algn="l" defTabSz="656773" rtl="0" eaLnBrk="1" latinLnBrk="0" hangingPunct="1">
        <a:defRPr sz="1300" kern="1200">
          <a:solidFill>
            <a:schemeClr val="tx1"/>
          </a:solidFill>
          <a:latin typeface="+mn-lt"/>
          <a:ea typeface="+mn-ea"/>
          <a:cs typeface="+mn-cs"/>
        </a:defRPr>
      </a:lvl7pPr>
      <a:lvl8pPr marL="2298541" algn="l" defTabSz="656773" rtl="0" eaLnBrk="1" latinLnBrk="0" hangingPunct="1">
        <a:defRPr sz="1300" kern="1200">
          <a:solidFill>
            <a:schemeClr val="tx1"/>
          </a:solidFill>
          <a:latin typeface="+mn-lt"/>
          <a:ea typeface="+mn-ea"/>
          <a:cs typeface="+mn-cs"/>
        </a:defRPr>
      </a:lvl8pPr>
      <a:lvl9pPr marL="2626922" algn="l" defTabSz="656773"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702" tIns="32820" rIns="65702" bIns="328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702" tIns="32820" rIns="65702" bIns="328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702" tIns="32820" rIns="65702" bIns="32820"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5702" tIns="32820" rIns="65702" bIns="32820"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702" tIns="32820" rIns="65702" bIns="32820"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8417" algn="ctr" rtl="0" fontAlgn="base">
        <a:spcBef>
          <a:spcPct val="0"/>
        </a:spcBef>
        <a:spcAft>
          <a:spcPct val="0"/>
        </a:spcAft>
        <a:defRPr sz="3200">
          <a:solidFill>
            <a:schemeClr val="bg1"/>
          </a:solidFill>
          <a:latin typeface="Arial Rounded MT Bold" pitchFamily="34" charset="0"/>
          <a:cs typeface="Arial" charset="0"/>
        </a:defRPr>
      </a:lvl6pPr>
      <a:lvl7pPr marL="656803" algn="ctr" rtl="0" fontAlgn="base">
        <a:spcBef>
          <a:spcPct val="0"/>
        </a:spcBef>
        <a:spcAft>
          <a:spcPct val="0"/>
        </a:spcAft>
        <a:defRPr sz="3200">
          <a:solidFill>
            <a:schemeClr val="bg1"/>
          </a:solidFill>
          <a:latin typeface="Arial Rounded MT Bold" pitchFamily="34" charset="0"/>
          <a:cs typeface="Arial" charset="0"/>
        </a:defRPr>
      </a:lvl7pPr>
      <a:lvl8pPr marL="985148" algn="ctr" rtl="0" fontAlgn="base">
        <a:spcBef>
          <a:spcPct val="0"/>
        </a:spcBef>
        <a:spcAft>
          <a:spcPct val="0"/>
        </a:spcAft>
        <a:defRPr sz="3200">
          <a:solidFill>
            <a:schemeClr val="bg1"/>
          </a:solidFill>
          <a:latin typeface="Arial Rounded MT Bold" pitchFamily="34" charset="0"/>
          <a:cs typeface="Arial" charset="0"/>
        </a:defRPr>
      </a:lvl8pPr>
      <a:lvl9pPr marL="131349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46355" indent="-246355" algn="l" rtl="0" eaLnBrk="0" fontAlgn="base" hangingPunct="0">
        <a:spcBef>
          <a:spcPct val="20000"/>
        </a:spcBef>
        <a:spcAft>
          <a:spcPct val="0"/>
        </a:spcAft>
        <a:defRPr sz="3200">
          <a:solidFill>
            <a:schemeClr val="bg1"/>
          </a:solidFill>
          <a:latin typeface="+mn-lt"/>
          <a:ea typeface="+mn-ea"/>
          <a:cs typeface="+mn-cs"/>
        </a:defRPr>
      </a:lvl1pPr>
      <a:lvl2pPr marL="533610" indent="-205274" algn="l" rtl="0" eaLnBrk="0" fontAlgn="base" hangingPunct="0">
        <a:spcBef>
          <a:spcPct val="20000"/>
        </a:spcBef>
        <a:spcAft>
          <a:spcPct val="0"/>
        </a:spcAft>
        <a:buChar char="–"/>
        <a:defRPr sz="2000">
          <a:solidFill>
            <a:schemeClr val="tx1"/>
          </a:solidFill>
          <a:latin typeface="Arial" charset="0"/>
          <a:cs typeface="+mn-cs"/>
        </a:defRPr>
      </a:lvl2pPr>
      <a:lvl3pPr marL="821082" indent="-164101" algn="l" rtl="0" eaLnBrk="0" fontAlgn="base" hangingPunct="0">
        <a:spcBef>
          <a:spcPct val="20000"/>
        </a:spcBef>
        <a:spcAft>
          <a:spcPct val="0"/>
        </a:spcAft>
        <a:buChar char="•"/>
        <a:defRPr sz="1800">
          <a:solidFill>
            <a:schemeClr val="tx1"/>
          </a:solidFill>
          <a:latin typeface="Arial" charset="0"/>
          <a:cs typeface="+mn-cs"/>
        </a:defRPr>
      </a:lvl3pPr>
      <a:lvl4pPr marL="1149312" indent="-164101" algn="l" rtl="0" eaLnBrk="0" fontAlgn="base" hangingPunct="0">
        <a:spcBef>
          <a:spcPct val="20000"/>
        </a:spcBef>
        <a:spcAft>
          <a:spcPct val="0"/>
        </a:spcAft>
        <a:buChar char="–"/>
        <a:defRPr sz="1500">
          <a:solidFill>
            <a:schemeClr val="tx1"/>
          </a:solidFill>
          <a:latin typeface="Arial" charset="0"/>
          <a:cs typeface="+mn-cs"/>
        </a:defRPr>
      </a:lvl4pPr>
      <a:lvl5pPr marL="1477714" indent="-164101" algn="l" rtl="0" eaLnBrk="0" fontAlgn="base" hangingPunct="0">
        <a:spcBef>
          <a:spcPct val="20000"/>
        </a:spcBef>
        <a:spcAft>
          <a:spcPct val="0"/>
        </a:spcAft>
        <a:buChar char="»"/>
        <a:defRPr sz="1500">
          <a:solidFill>
            <a:schemeClr val="tx1"/>
          </a:solidFill>
          <a:latin typeface="Arial" charset="0"/>
          <a:cs typeface="+mn-cs"/>
        </a:defRPr>
      </a:lvl5pPr>
      <a:lvl6pPr marL="1806109" indent="-164101" algn="l" rtl="0" fontAlgn="base">
        <a:spcBef>
          <a:spcPct val="20000"/>
        </a:spcBef>
        <a:spcAft>
          <a:spcPct val="0"/>
        </a:spcAft>
        <a:buChar char="»"/>
        <a:defRPr sz="1500">
          <a:solidFill>
            <a:schemeClr val="tx1"/>
          </a:solidFill>
          <a:latin typeface="Arial" charset="0"/>
          <a:cs typeface="+mn-cs"/>
        </a:defRPr>
      </a:lvl6pPr>
      <a:lvl7pPr marL="2134461" indent="-164101" algn="l" rtl="0" fontAlgn="base">
        <a:spcBef>
          <a:spcPct val="20000"/>
        </a:spcBef>
        <a:spcAft>
          <a:spcPct val="0"/>
        </a:spcAft>
        <a:buChar char="»"/>
        <a:defRPr sz="1500">
          <a:solidFill>
            <a:schemeClr val="tx1"/>
          </a:solidFill>
          <a:latin typeface="Arial" charset="0"/>
          <a:cs typeface="+mn-cs"/>
        </a:defRPr>
      </a:lvl7pPr>
      <a:lvl8pPr marL="2462884" indent="-164101" algn="l" rtl="0" fontAlgn="base">
        <a:spcBef>
          <a:spcPct val="20000"/>
        </a:spcBef>
        <a:spcAft>
          <a:spcPct val="0"/>
        </a:spcAft>
        <a:buChar char="»"/>
        <a:defRPr sz="1500">
          <a:solidFill>
            <a:schemeClr val="tx1"/>
          </a:solidFill>
          <a:latin typeface="Arial" charset="0"/>
          <a:cs typeface="+mn-cs"/>
        </a:defRPr>
      </a:lvl8pPr>
      <a:lvl9pPr marL="2791218" indent="-164101"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6803" rtl="0" eaLnBrk="1" latinLnBrk="0" hangingPunct="1">
        <a:defRPr sz="1300" kern="1200">
          <a:solidFill>
            <a:schemeClr val="tx1"/>
          </a:solidFill>
          <a:latin typeface="+mn-lt"/>
          <a:ea typeface="+mn-ea"/>
          <a:cs typeface="+mn-cs"/>
        </a:defRPr>
      </a:lvl1pPr>
      <a:lvl2pPr marL="328417" algn="l" defTabSz="656803" rtl="0" eaLnBrk="1" latinLnBrk="0" hangingPunct="1">
        <a:defRPr sz="1300" kern="1200">
          <a:solidFill>
            <a:schemeClr val="tx1"/>
          </a:solidFill>
          <a:latin typeface="+mn-lt"/>
          <a:ea typeface="+mn-ea"/>
          <a:cs typeface="+mn-cs"/>
        </a:defRPr>
      </a:lvl2pPr>
      <a:lvl3pPr marL="656803" algn="l" defTabSz="656803" rtl="0" eaLnBrk="1" latinLnBrk="0" hangingPunct="1">
        <a:defRPr sz="1300" kern="1200">
          <a:solidFill>
            <a:schemeClr val="tx1"/>
          </a:solidFill>
          <a:latin typeface="+mn-lt"/>
          <a:ea typeface="+mn-ea"/>
          <a:cs typeface="+mn-cs"/>
        </a:defRPr>
      </a:lvl3pPr>
      <a:lvl4pPr marL="985148" algn="l" defTabSz="656803" rtl="0" eaLnBrk="1" latinLnBrk="0" hangingPunct="1">
        <a:defRPr sz="1300" kern="1200">
          <a:solidFill>
            <a:schemeClr val="tx1"/>
          </a:solidFill>
          <a:latin typeface="+mn-lt"/>
          <a:ea typeface="+mn-ea"/>
          <a:cs typeface="+mn-cs"/>
        </a:defRPr>
      </a:lvl4pPr>
      <a:lvl5pPr marL="1313499" algn="l" defTabSz="656803" rtl="0" eaLnBrk="1" latinLnBrk="0" hangingPunct="1">
        <a:defRPr sz="1300" kern="1200">
          <a:solidFill>
            <a:schemeClr val="tx1"/>
          </a:solidFill>
          <a:latin typeface="+mn-lt"/>
          <a:ea typeface="+mn-ea"/>
          <a:cs typeface="+mn-cs"/>
        </a:defRPr>
      </a:lvl5pPr>
      <a:lvl6pPr marL="1641972" algn="l" defTabSz="656803" rtl="0" eaLnBrk="1" latinLnBrk="0" hangingPunct="1">
        <a:defRPr sz="1300" kern="1200">
          <a:solidFill>
            <a:schemeClr val="tx1"/>
          </a:solidFill>
          <a:latin typeface="+mn-lt"/>
          <a:ea typeface="+mn-ea"/>
          <a:cs typeface="+mn-cs"/>
        </a:defRPr>
      </a:lvl6pPr>
      <a:lvl7pPr marL="1970273" algn="l" defTabSz="656803" rtl="0" eaLnBrk="1" latinLnBrk="0" hangingPunct="1">
        <a:defRPr sz="1300" kern="1200">
          <a:solidFill>
            <a:schemeClr val="tx1"/>
          </a:solidFill>
          <a:latin typeface="+mn-lt"/>
          <a:ea typeface="+mn-ea"/>
          <a:cs typeface="+mn-cs"/>
        </a:defRPr>
      </a:lvl7pPr>
      <a:lvl8pPr marL="2298648" algn="l" defTabSz="656803" rtl="0" eaLnBrk="1" latinLnBrk="0" hangingPunct="1">
        <a:defRPr sz="1300" kern="1200">
          <a:solidFill>
            <a:schemeClr val="tx1"/>
          </a:solidFill>
          <a:latin typeface="+mn-lt"/>
          <a:ea typeface="+mn-ea"/>
          <a:cs typeface="+mn-cs"/>
        </a:defRPr>
      </a:lvl8pPr>
      <a:lvl9pPr marL="2627044" algn="l" defTabSz="65680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708" tIns="32823" rIns="65708" bIns="32823"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708" tIns="32823" rIns="65708" bIns="3282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5708" tIns="32823" rIns="65708" bIns="32823"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5708" tIns="32823" rIns="65708" bIns="32823"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5708" tIns="32823" rIns="65708" bIns="32823"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28447" algn="ctr" rtl="0" fontAlgn="base">
        <a:spcBef>
          <a:spcPct val="0"/>
        </a:spcBef>
        <a:spcAft>
          <a:spcPct val="0"/>
        </a:spcAft>
        <a:defRPr sz="3200">
          <a:solidFill>
            <a:schemeClr val="bg1"/>
          </a:solidFill>
          <a:latin typeface="Arial Rounded MT Bold" pitchFamily="34" charset="0"/>
          <a:cs typeface="Arial" charset="0"/>
        </a:defRPr>
      </a:lvl6pPr>
      <a:lvl7pPr marL="656863" algn="ctr" rtl="0" fontAlgn="base">
        <a:spcBef>
          <a:spcPct val="0"/>
        </a:spcBef>
        <a:spcAft>
          <a:spcPct val="0"/>
        </a:spcAft>
        <a:defRPr sz="3200">
          <a:solidFill>
            <a:schemeClr val="bg1"/>
          </a:solidFill>
          <a:latin typeface="Arial Rounded MT Bold" pitchFamily="34" charset="0"/>
          <a:cs typeface="Arial" charset="0"/>
        </a:defRPr>
      </a:lvl7pPr>
      <a:lvl8pPr marL="985239" algn="ctr" rtl="0" fontAlgn="base">
        <a:spcBef>
          <a:spcPct val="0"/>
        </a:spcBef>
        <a:spcAft>
          <a:spcPct val="0"/>
        </a:spcAft>
        <a:defRPr sz="3200">
          <a:solidFill>
            <a:schemeClr val="bg1"/>
          </a:solidFill>
          <a:latin typeface="Arial Rounded MT Bold" pitchFamily="34" charset="0"/>
          <a:cs typeface="Arial" charset="0"/>
        </a:defRPr>
      </a:lvl8pPr>
      <a:lvl9pPr marL="1313621"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46377" indent="-246377" algn="l" rtl="0" eaLnBrk="0" fontAlgn="base" hangingPunct="0">
        <a:spcBef>
          <a:spcPct val="20000"/>
        </a:spcBef>
        <a:spcAft>
          <a:spcPct val="0"/>
        </a:spcAft>
        <a:defRPr sz="3200">
          <a:solidFill>
            <a:schemeClr val="bg1"/>
          </a:solidFill>
          <a:latin typeface="+mn-lt"/>
          <a:ea typeface="+mn-ea"/>
          <a:cs typeface="+mn-cs"/>
        </a:defRPr>
      </a:lvl1pPr>
      <a:lvl2pPr marL="533659" indent="-205293" algn="l" rtl="0" eaLnBrk="0" fontAlgn="base" hangingPunct="0">
        <a:spcBef>
          <a:spcPct val="20000"/>
        </a:spcBef>
        <a:spcAft>
          <a:spcPct val="0"/>
        </a:spcAft>
        <a:buChar char="–"/>
        <a:defRPr sz="2000">
          <a:solidFill>
            <a:schemeClr val="tx1"/>
          </a:solidFill>
          <a:latin typeface="Arial" charset="0"/>
          <a:cs typeface="+mn-cs"/>
        </a:defRPr>
      </a:lvl2pPr>
      <a:lvl3pPr marL="821158" indent="-164117" algn="l" rtl="0" eaLnBrk="0" fontAlgn="base" hangingPunct="0">
        <a:spcBef>
          <a:spcPct val="20000"/>
        </a:spcBef>
        <a:spcAft>
          <a:spcPct val="0"/>
        </a:spcAft>
        <a:buChar char="•"/>
        <a:defRPr sz="1800">
          <a:solidFill>
            <a:schemeClr val="tx1"/>
          </a:solidFill>
          <a:latin typeface="Arial" charset="0"/>
          <a:cs typeface="+mn-cs"/>
        </a:defRPr>
      </a:lvl3pPr>
      <a:lvl4pPr marL="1149419" indent="-164117" algn="l" rtl="0" eaLnBrk="0" fontAlgn="base" hangingPunct="0">
        <a:spcBef>
          <a:spcPct val="20000"/>
        </a:spcBef>
        <a:spcAft>
          <a:spcPct val="0"/>
        </a:spcAft>
        <a:buChar char="–"/>
        <a:defRPr sz="1500">
          <a:solidFill>
            <a:schemeClr val="tx1"/>
          </a:solidFill>
          <a:latin typeface="Arial" charset="0"/>
          <a:cs typeface="+mn-cs"/>
        </a:defRPr>
      </a:lvl4pPr>
      <a:lvl5pPr marL="1477851" indent="-164117" algn="l" rtl="0" eaLnBrk="0" fontAlgn="base" hangingPunct="0">
        <a:spcBef>
          <a:spcPct val="20000"/>
        </a:spcBef>
        <a:spcAft>
          <a:spcPct val="0"/>
        </a:spcAft>
        <a:buChar char="»"/>
        <a:defRPr sz="1500">
          <a:solidFill>
            <a:schemeClr val="tx1"/>
          </a:solidFill>
          <a:latin typeface="Arial" charset="0"/>
          <a:cs typeface="+mn-cs"/>
        </a:defRPr>
      </a:lvl5pPr>
      <a:lvl6pPr marL="1806276" indent="-164117" algn="l" rtl="0" fontAlgn="base">
        <a:spcBef>
          <a:spcPct val="20000"/>
        </a:spcBef>
        <a:spcAft>
          <a:spcPct val="0"/>
        </a:spcAft>
        <a:buChar char="»"/>
        <a:defRPr sz="1500">
          <a:solidFill>
            <a:schemeClr val="tx1"/>
          </a:solidFill>
          <a:latin typeface="Arial" charset="0"/>
          <a:cs typeface="+mn-cs"/>
        </a:defRPr>
      </a:lvl6pPr>
      <a:lvl7pPr marL="2134659" indent="-164117" algn="l" rtl="0" fontAlgn="base">
        <a:spcBef>
          <a:spcPct val="20000"/>
        </a:spcBef>
        <a:spcAft>
          <a:spcPct val="0"/>
        </a:spcAft>
        <a:buChar char="»"/>
        <a:defRPr sz="1500">
          <a:solidFill>
            <a:schemeClr val="tx1"/>
          </a:solidFill>
          <a:latin typeface="Arial" charset="0"/>
          <a:cs typeface="+mn-cs"/>
        </a:defRPr>
      </a:lvl7pPr>
      <a:lvl8pPr marL="2463112" indent="-164117" algn="l" rtl="0" fontAlgn="base">
        <a:spcBef>
          <a:spcPct val="20000"/>
        </a:spcBef>
        <a:spcAft>
          <a:spcPct val="0"/>
        </a:spcAft>
        <a:buChar char="»"/>
        <a:defRPr sz="1500">
          <a:solidFill>
            <a:schemeClr val="tx1"/>
          </a:solidFill>
          <a:latin typeface="Arial" charset="0"/>
          <a:cs typeface="+mn-cs"/>
        </a:defRPr>
      </a:lvl8pPr>
      <a:lvl9pPr marL="2791476" indent="-164117"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56863" rtl="0" eaLnBrk="1" latinLnBrk="0" hangingPunct="1">
        <a:defRPr sz="1300" kern="1200">
          <a:solidFill>
            <a:schemeClr val="tx1"/>
          </a:solidFill>
          <a:latin typeface="+mn-lt"/>
          <a:ea typeface="+mn-ea"/>
          <a:cs typeface="+mn-cs"/>
        </a:defRPr>
      </a:lvl1pPr>
      <a:lvl2pPr marL="328447" algn="l" defTabSz="656863" rtl="0" eaLnBrk="1" latinLnBrk="0" hangingPunct="1">
        <a:defRPr sz="1300" kern="1200">
          <a:solidFill>
            <a:schemeClr val="tx1"/>
          </a:solidFill>
          <a:latin typeface="+mn-lt"/>
          <a:ea typeface="+mn-ea"/>
          <a:cs typeface="+mn-cs"/>
        </a:defRPr>
      </a:lvl2pPr>
      <a:lvl3pPr marL="656863" algn="l" defTabSz="656863" rtl="0" eaLnBrk="1" latinLnBrk="0" hangingPunct="1">
        <a:defRPr sz="1300" kern="1200">
          <a:solidFill>
            <a:schemeClr val="tx1"/>
          </a:solidFill>
          <a:latin typeface="+mn-lt"/>
          <a:ea typeface="+mn-ea"/>
          <a:cs typeface="+mn-cs"/>
        </a:defRPr>
      </a:lvl3pPr>
      <a:lvl4pPr marL="985239" algn="l" defTabSz="656863" rtl="0" eaLnBrk="1" latinLnBrk="0" hangingPunct="1">
        <a:defRPr sz="1300" kern="1200">
          <a:solidFill>
            <a:schemeClr val="tx1"/>
          </a:solidFill>
          <a:latin typeface="+mn-lt"/>
          <a:ea typeface="+mn-ea"/>
          <a:cs typeface="+mn-cs"/>
        </a:defRPr>
      </a:lvl4pPr>
      <a:lvl5pPr marL="1313621" algn="l" defTabSz="656863" rtl="0" eaLnBrk="1" latinLnBrk="0" hangingPunct="1">
        <a:defRPr sz="1300" kern="1200">
          <a:solidFill>
            <a:schemeClr val="tx1"/>
          </a:solidFill>
          <a:latin typeface="+mn-lt"/>
          <a:ea typeface="+mn-ea"/>
          <a:cs typeface="+mn-cs"/>
        </a:defRPr>
      </a:lvl5pPr>
      <a:lvl6pPr marL="1642124" algn="l" defTabSz="656863" rtl="0" eaLnBrk="1" latinLnBrk="0" hangingPunct="1">
        <a:defRPr sz="1300" kern="1200">
          <a:solidFill>
            <a:schemeClr val="tx1"/>
          </a:solidFill>
          <a:latin typeface="+mn-lt"/>
          <a:ea typeface="+mn-ea"/>
          <a:cs typeface="+mn-cs"/>
        </a:defRPr>
      </a:lvl6pPr>
      <a:lvl7pPr marL="1970455" algn="l" defTabSz="656863" rtl="0" eaLnBrk="1" latinLnBrk="0" hangingPunct="1">
        <a:defRPr sz="1300" kern="1200">
          <a:solidFill>
            <a:schemeClr val="tx1"/>
          </a:solidFill>
          <a:latin typeface="+mn-lt"/>
          <a:ea typeface="+mn-ea"/>
          <a:cs typeface="+mn-cs"/>
        </a:defRPr>
      </a:lvl7pPr>
      <a:lvl8pPr marL="2298861" algn="l" defTabSz="656863" rtl="0" eaLnBrk="1" latinLnBrk="0" hangingPunct="1">
        <a:defRPr sz="1300" kern="1200">
          <a:solidFill>
            <a:schemeClr val="tx1"/>
          </a:solidFill>
          <a:latin typeface="+mn-lt"/>
          <a:ea typeface="+mn-ea"/>
          <a:cs typeface="+mn-cs"/>
        </a:defRPr>
      </a:lvl8pPr>
      <a:lvl9pPr marL="2627288" algn="l" defTabSz="65686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 easily follow these notes, log on to our </a:t>
            </a:r>
            <a:r>
              <a:rPr lang="en-US" dirty="0" err="1" smtClean="0"/>
              <a:t>Wifi</a:t>
            </a:r>
            <a:r>
              <a:rPr lang="en-US" dirty="0" smtClean="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smtClean="0">
                <a:solidFill>
                  <a:srgbClr val="FFFF66"/>
                </a:solidFill>
              </a:rPr>
              <a:t>ancientquail060</a:t>
            </a:r>
          </a:p>
          <a:p>
            <a:r>
              <a:rPr lang="en-US" dirty="0"/>
              <a:t>Go to </a:t>
            </a:r>
            <a:r>
              <a:rPr lang="en-US" dirty="0">
                <a:solidFill>
                  <a:srgbClr val="FFFF66"/>
                </a:solidFill>
              </a:rPr>
              <a:t>OrHaOlam.com</a:t>
            </a:r>
          </a:p>
          <a:p>
            <a:r>
              <a:rPr lang="en-US" dirty="0" smtClean="0"/>
              <a:t>Click on</a:t>
            </a:r>
            <a:r>
              <a:rPr lang="en-US" dirty="0" smtClean="0">
                <a:solidFill>
                  <a:srgbClr val="FFFF66"/>
                </a:solidFill>
              </a:rPr>
              <a:t> downloads, messages, 2017</a:t>
            </a:r>
            <a:endParaRPr lang="en-US" dirty="0">
              <a:solidFill>
                <a:srgbClr val="FFFF66"/>
              </a:solidFill>
            </a:endParaRPr>
          </a:p>
        </p:txBody>
      </p:sp>
    </p:spTree>
    <p:extLst>
      <p:ext uri="{BB962C8B-B14F-4D97-AF65-F5344CB8AC3E}">
        <p14:creationId xmlns:p14="http://schemas.microsoft.com/office/powerpoint/2010/main" val="3204019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In the early hours of June 5</a:t>
            </a:r>
            <a:r>
              <a:rPr lang="en-US" dirty="0" smtClean="0"/>
              <a:t>, 2002, </a:t>
            </a:r>
            <a:r>
              <a:rPr lang="en-US" dirty="0"/>
              <a:t>Brian David Mitchell broke into the home and came to the bedroom that Elizabeth shared with her 9-year-old sister, Mary Katherine</a:t>
            </a:r>
            <a:r>
              <a:rPr lang="en-US" dirty="0" smtClean="0"/>
              <a:t>. </a:t>
            </a:r>
            <a:r>
              <a:rPr lang="en-US" dirty="0"/>
              <a:t>While Mary Katherine pretended to be asleep</a:t>
            </a:r>
            <a:r>
              <a:rPr lang="en-US" dirty="0" smtClean="0"/>
              <a:t>, </a:t>
            </a:r>
            <a:r>
              <a:rPr lang="en-US" dirty="0"/>
              <a:t>she watched the </a:t>
            </a:r>
            <a:r>
              <a:rPr lang="en-US" dirty="0" smtClean="0"/>
              <a:t>abduction.</a:t>
            </a:r>
            <a:endParaRPr lang="en-US" dirty="0"/>
          </a:p>
        </p:txBody>
      </p:sp>
    </p:spTree>
    <p:extLst>
      <p:ext uri="{BB962C8B-B14F-4D97-AF65-F5344CB8AC3E}">
        <p14:creationId xmlns:p14="http://schemas.microsoft.com/office/powerpoint/2010/main" val="2094467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Yekhezkael</a:t>
            </a:r>
            <a:r>
              <a:rPr lang="en-US" baseline="30000" dirty="0" smtClean="0"/>
              <a:t>/</a:t>
            </a:r>
            <a:r>
              <a:rPr lang="en-US" baseline="30000" dirty="0" err="1" smtClean="0"/>
              <a:t>Ezk</a:t>
            </a:r>
            <a:r>
              <a:rPr lang="en-US" baseline="30000" dirty="0" smtClean="0"/>
              <a:t> 34.2-4</a:t>
            </a:r>
            <a:r>
              <a:rPr lang="en-US" dirty="0" smtClean="0"/>
              <a:t> Adonai </a:t>
            </a:r>
            <a:r>
              <a:rPr lang="en-US" dirty="0"/>
              <a:t>E</a:t>
            </a:r>
            <a:r>
              <a:rPr lang="en-US" sz="3200" dirty="0"/>
              <a:t>LOHIM</a:t>
            </a:r>
            <a:r>
              <a:rPr lang="en-US" dirty="0"/>
              <a:t> says this: 'Woe to the shepherds of </a:t>
            </a:r>
            <a:r>
              <a:rPr lang="en-US" dirty="0" err="1" smtClean="0"/>
              <a:t>Isra'el</a:t>
            </a:r>
            <a:r>
              <a:rPr lang="en-US" dirty="0" smtClean="0"/>
              <a:t>…You </a:t>
            </a:r>
            <a:r>
              <a:rPr lang="en-US" dirty="0"/>
              <a:t>don't strengthen the weak, heal the sick, bandage the broken, bring back the outcasts or </a:t>
            </a:r>
            <a:r>
              <a:rPr lang="en-US" dirty="0">
                <a:solidFill>
                  <a:srgbClr val="FFFF66"/>
                </a:solidFill>
              </a:rPr>
              <a:t>seek the lost</a:t>
            </a:r>
            <a:r>
              <a:rPr lang="en-US" dirty="0" smtClean="0"/>
              <a:t>;’</a:t>
            </a:r>
            <a:endParaRPr lang="en-US" dirty="0"/>
          </a:p>
        </p:txBody>
      </p:sp>
    </p:spTree>
    <p:extLst>
      <p:ext uri="{BB962C8B-B14F-4D97-AF65-F5344CB8AC3E}">
        <p14:creationId xmlns:p14="http://schemas.microsoft.com/office/powerpoint/2010/main" val="298388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Lost: </a:t>
            </a:r>
          </a:p>
          <a:p>
            <a:pPr marL="519113" indent="-519113" algn="l">
              <a:buFont typeface="+mj-lt"/>
              <a:buAutoNum type="arabicPeriod"/>
            </a:pPr>
            <a:r>
              <a:rPr lang="en-US" dirty="0" smtClean="0"/>
              <a:t>From the health of the </a:t>
            </a:r>
            <a:r>
              <a:rPr lang="en-US" dirty="0" err="1" smtClean="0"/>
              <a:t>Ruakh</a:t>
            </a:r>
            <a:endParaRPr lang="en-US" dirty="0" smtClean="0"/>
          </a:p>
          <a:p>
            <a:pPr marL="519113" indent="-519113" algn="l">
              <a:buFont typeface="+mj-lt"/>
              <a:buAutoNum type="arabicPeriod"/>
            </a:pPr>
            <a:r>
              <a:rPr lang="en-US" dirty="0" smtClean="0"/>
              <a:t>From the fellowship of the family.</a:t>
            </a:r>
          </a:p>
          <a:p>
            <a:pPr marL="519113" indent="-519113" algn="l">
              <a:buFont typeface="+mj-lt"/>
              <a:buAutoNum type="arabicPeriod"/>
            </a:pPr>
            <a:r>
              <a:rPr lang="en-US" dirty="0" smtClean="0"/>
              <a:t>From eternal salvation.</a:t>
            </a:r>
            <a:endParaRPr lang="en-US" dirty="0"/>
          </a:p>
        </p:txBody>
      </p:sp>
    </p:spTree>
    <p:extLst>
      <p:ext uri="{BB962C8B-B14F-4D97-AF65-F5344CB8AC3E}">
        <p14:creationId xmlns:p14="http://schemas.microsoft.com/office/powerpoint/2010/main" val="2573742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0"/>
            <a:ext cx="7900988" cy="4629150"/>
          </a:xfrm>
        </p:spPr>
        <p:txBody>
          <a:bodyPr>
            <a:normAutofit/>
          </a:bodyPr>
          <a:lstStyle/>
          <a:p>
            <a:pPr marL="0" algn="r" rtl="1">
              <a:spcBef>
                <a:spcPts val="0"/>
              </a:spcBef>
              <a:spcAft>
                <a:spcPts val="585"/>
              </a:spcAft>
            </a:pPr>
            <a:r>
              <a:rPr lang="he-IL" sz="4400" b="1" dirty="0" smtClean="0">
                <a:latin typeface="David" panose="020E0502060401010101" pitchFamily="34" charset="-79"/>
                <a:cs typeface="David" panose="020E0502060401010101" pitchFamily="34" charset="-79"/>
              </a:rPr>
              <a:t>הַאִם </a:t>
            </a:r>
            <a:r>
              <a:rPr lang="he-IL" sz="4400" b="1" dirty="0">
                <a:latin typeface="David" panose="020E0502060401010101" pitchFamily="34" charset="-79"/>
                <a:cs typeface="David" panose="020E0502060401010101" pitchFamily="34" charset="-79"/>
              </a:rPr>
              <a:t>לֹא יַעֲזֹב אֶת הַתִּשְׁעִים וְתִשְׁעָה עַל הֶהָרִים וְיֵלֵךְ לְחַפֵּשׂ אֶת הָאוֹבֵד?  </a:t>
            </a:r>
            <a:endParaRPr lang="en-US" sz="4100" b="1" dirty="0">
              <a:latin typeface="David" panose="020E0502060401010101" pitchFamily="34" charset="-79"/>
              <a:cs typeface="David" panose="020E0502060401010101" pitchFamily="34" charset="-79"/>
            </a:endParaRPr>
          </a:p>
          <a:p>
            <a:pPr marL="0" indent="0"/>
            <a:r>
              <a:rPr lang="en-US" sz="4000" dirty="0" smtClean="0"/>
              <a:t>Won't </a:t>
            </a:r>
            <a:r>
              <a:rPr lang="en-US" sz="4000" dirty="0"/>
              <a:t>he leave the ninety-nine on the hillsides and go off to find the stray?</a:t>
            </a:r>
          </a:p>
        </p:txBody>
      </p:sp>
      <p:sp>
        <p:nvSpPr>
          <p:cNvPr id="372738" name="Rectangle 2"/>
          <p:cNvSpPr>
            <a:spLocks noGrp="1" noChangeArrowheads="1"/>
          </p:cNvSpPr>
          <p:nvPr>
            <p:ph type="title"/>
          </p:nvPr>
        </p:nvSpPr>
        <p:spPr>
          <a:xfrm>
            <a:off x="1426942"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18:12</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1827010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9317" y="457200"/>
            <a:ext cx="7955855" cy="468630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וְכַאֲשֶׁר יִמְצָא אוֹתוֹ, אָמֵן אוֹמֵר אֲנִי לָכֶם, יִשְׂמַח עָלָיו יוֹתֵר מֵאֲשֶׁר עַל הַתִּשְׁעִים וְתִשְׁעָה שֶׁלֹּא אָבְדוּ.</a:t>
            </a:r>
            <a:endParaRPr lang="en-US" sz="4100" b="1" dirty="0">
              <a:latin typeface="David" panose="020E0502060401010101" pitchFamily="34" charset="-79"/>
              <a:cs typeface="David" panose="020E0502060401010101" pitchFamily="34" charset="-79"/>
            </a:endParaRPr>
          </a:p>
          <a:p>
            <a:pPr marL="0">
              <a:spcBef>
                <a:spcPts val="0"/>
              </a:spcBef>
              <a:spcAft>
                <a:spcPts val="585"/>
              </a:spcAft>
            </a:pPr>
            <a:r>
              <a:rPr lang="en-US" sz="4000" dirty="0"/>
              <a:t>And if he happens to find it? Yes! I tell you he is happier over it than over the ninety-nine that never strayed!</a:t>
            </a:r>
            <a:endParaRPr lang="en-US" sz="3600" dirty="0"/>
          </a:p>
        </p:txBody>
      </p:sp>
      <p:sp>
        <p:nvSpPr>
          <p:cNvPr id="372738" name="Rectangle 2"/>
          <p:cNvSpPr>
            <a:spLocks noGrp="1" noChangeArrowheads="1"/>
          </p:cNvSpPr>
          <p:nvPr>
            <p:ph type="title"/>
          </p:nvPr>
        </p:nvSpPr>
        <p:spPr>
          <a:xfrm>
            <a:off x="1426940"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18:13</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3552089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Ways to be lost</a:t>
            </a:r>
          </a:p>
          <a:p>
            <a:pPr marL="519113" indent="-519113" algn="l">
              <a:buFont typeface="+mj-lt"/>
              <a:buAutoNum type="arabicPeriod"/>
              <a:tabLst>
                <a:tab pos="457200" algn="l"/>
              </a:tabLst>
            </a:pPr>
            <a:r>
              <a:rPr lang="en-US" dirty="0" smtClean="0"/>
              <a:t>Rebel against G-d for pleasure.</a:t>
            </a:r>
          </a:p>
          <a:p>
            <a:pPr marL="519113" indent="-519113" algn="l">
              <a:buFont typeface="+mj-lt"/>
              <a:buAutoNum type="arabicPeriod"/>
              <a:tabLst>
                <a:tab pos="457200" algn="l"/>
              </a:tabLst>
            </a:pPr>
            <a:r>
              <a:rPr lang="en-US" dirty="0" smtClean="0"/>
              <a:t>Accept another concept of Truth: Islam, Buddhism, etc.</a:t>
            </a:r>
          </a:p>
          <a:p>
            <a:pPr marL="519113" indent="-519113" algn="l">
              <a:buFont typeface="+mj-lt"/>
              <a:buAutoNum type="arabicPeriod"/>
              <a:tabLst>
                <a:tab pos="457200" algn="l"/>
              </a:tabLst>
            </a:pPr>
            <a:r>
              <a:rPr lang="en-US" dirty="0" smtClean="0"/>
              <a:t>Deny that there IS any truth.</a:t>
            </a:r>
          </a:p>
          <a:p>
            <a:pPr marL="519113" indent="-519113" algn="l">
              <a:buFont typeface="+mj-lt"/>
              <a:buAutoNum type="arabicPeriod"/>
              <a:tabLst>
                <a:tab pos="457200" algn="l"/>
              </a:tabLst>
            </a:pPr>
            <a:endParaRPr lang="en-US" dirty="0"/>
          </a:p>
        </p:txBody>
      </p:sp>
    </p:spTree>
    <p:extLst>
      <p:ext uri="{BB962C8B-B14F-4D97-AF65-F5344CB8AC3E}">
        <p14:creationId xmlns:p14="http://schemas.microsoft.com/office/powerpoint/2010/main" val="1534766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Ways to be lost</a:t>
            </a:r>
          </a:p>
          <a:p>
            <a:pPr marL="519113" indent="-519113" algn="l">
              <a:buFont typeface="+mj-lt"/>
              <a:buAutoNum type="arabicPeriod"/>
              <a:tabLst>
                <a:tab pos="457200" algn="l"/>
              </a:tabLst>
            </a:pPr>
            <a:r>
              <a:rPr lang="en-US" dirty="0" smtClean="0">
                <a:solidFill>
                  <a:srgbClr val="FFFF66"/>
                </a:solidFill>
              </a:rPr>
              <a:t>Rebel against G-d for pleasure.</a:t>
            </a:r>
          </a:p>
          <a:p>
            <a:pPr marL="519113" indent="-519113" algn="l">
              <a:buFont typeface="+mj-lt"/>
              <a:buAutoNum type="arabicPeriod"/>
              <a:tabLst>
                <a:tab pos="457200" algn="l"/>
              </a:tabLst>
            </a:pPr>
            <a:r>
              <a:rPr lang="en-US" dirty="0" smtClean="0"/>
              <a:t>Accept another concept of Truth: Islam, Buddhism, etc.</a:t>
            </a:r>
          </a:p>
          <a:p>
            <a:pPr marL="519113" indent="-519113" algn="l">
              <a:buFont typeface="+mj-lt"/>
              <a:buAutoNum type="arabicPeriod"/>
              <a:tabLst>
                <a:tab pos="457200" algn="l"/>
              </a:tabLst>
            </a:pPr>
            <a:r>
              <a:rPr lang="en-US" dirty="0" smtClean="0"/>
              <a:t>Deny that there IS any truth.</a:t>
            </a:r>
          </a:p>
          <a:p>
            <a:pPr marL="519113" indent="-519113" algn="l">
              <a:buFont typeface="+mj-lt"/>
              <a:buAutoNum type="arabicPeriod"/>
              <a:tabLst>
                <a:tab pos="457200" algn="l"/>
              </a:tabLst>
            </a:pPr>
            <a:endParaRPr lang="en-US" dirty="0"/>
          </a:p>
        </p:txBody>
      </p:sp>
    </p:spTree>
    <p:extLst>
      <p:ext uri="{BB962C8B-B14F-4D97-AF65-F5344CB8AC3E}">
        <p14:creationId xmlns:p14="http://schemas.microsoft.com/office/powerpoint/2010/main" val="3017555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aseline="30000" dirty="0" smtClean="0"/>
              <a:t>1 </a:t>
            </a:r>
            <a:r>
              <a:rPr lang="en-US" baseline="30000" dirty="0" err="1" smtClean="0"/>
              <a:t>Yn</a:t>
            </a:r>
            <a:r>
              <a:rPr lang="en-US" baseline="30000" dirty="0" smtClean="0"/>
              <a:t> 2.15-16</a:t>
            </a:r>
            <a:r>
              <a:rPr lang="en-US" baseline="30000" dirty="0"/>
              <a:t> </a:t>
            </a:r>
            <a:r>
              <a:rPr lang="en-US" dirty="0"/>
              <a:t>Do not love the world or the things in the world. If anyone loves the world, the love of the Father is not in </a:t>
            </a:r>
            <a:r>
              <a:rPr lang="en-US" dirty="0" smtClean="0"/>
              <a:t>him. For </a:t>
            </a:r>
            <a:r>
              <a:rPr lang="en-US" dirty="0"/>
              <a:t>everything in the world—the desire of </a:t>
            </a:r>
            <a:r>
              <a:rPr lang="en-US" dirty="0">
                <a:solidFill>
                  <a:srgbClr val="FFFF66"/>
                </a:solidFill>
              </a:rPr>
              <a:t>the flesh</a:t>
            </a:r>
            <a:r>
              <a:rPr lang="en-US" dirty="0"/>
              <a:t>, the desire of </a:t>
            </a:r>
            <a:r>
              <a:rPr lang="en-US" dirty="0">
                <a:solidFill>
                  <a:srgbClr val="FFFF66"/>
                </a:solidFill>
              </a:rPr>
              <a:t>the </a:t>
            </a:r>
            <a:r>
              <a:rPr lang="en-US" dirty="0" smtClean="0">
                <a:solidFill>
                  <a:srgbClr val="FFFF66"/>
                </a:solidFill>
              </a:rPr>
              <a:t>eyes</a:t>
            </a:r>
            <a:r>
              <a:rPr lang="en-US" dirty="0" smtClean="0"/>
              <a:t>,</a:t>
            </a:r>
            <a:r>
              <a:rPr lang="en-US" baseline="30000" dirty="0"/>
              <a:t> </a:t>
            </a:r>
            <a:r>
              <a:rPr lang="en-US" dirty="0" smtClean="0"/>
              <a:t>and </a:t>
            </a:r>
            <a:r>
              <a:rPr lang="en-US" dirty="0">
                <a:solidFill>
                  <a:srgbClr val="FFFF66"/>
                </a:solidFill>
              </a:rPr>
              <a:t>the boasting of life</a:t>
            </a:r>
            <a:r>
              <a:rPr lang="en-US" dirty="0"/>
              <a:t>—is not from the Father but from the world.</a:t>
            </a:r>
          </a:p>
        </p:txBody>
      </p:sp>
    </p:spTree>
    <p:extLst>
      <p:ext uri="{BB962C8B-B14F-4D97-AF65-F5344CB8AC3E}">
        <p14:creationId xmlns:p14="http://schemas.microsoft.com/office/powerpoint/2010/main" val="3783365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baseline="30000" dirty="0" smtClean="0"/>
              <a:t>Lk 15.11-13</a:t>
            </a:r>
            <a:r>
              <a:rPr lang="en-US" b="1" baseline="30000" dirty="0"/>
              <a:t> </a:t>
            </a:r>
            <a:r>
              <a:rPr lang="en-US" dirty="0"/>
              <a:t>Then </a:t>
            </a:r>
            <a:r>
              <a:rPr lang="en-US" i="1" dirty="0"/>
              <a:t>Yeshua</a:t>
            </a:r>
            <a:r>
              <a:rPr lang="en-US" dirty="0"/>
              <a:t> said, “A certain man had two sons, </a:t>
            </a:r>
            <a:r>
              <a:rPr lang="en-US" dirty="0" smtClean="0"/>
              <a:t>and </a:t>
            </a:r>
            <a:r>
              <a:rPr lang="en-US" dirty="0"/>
              <a:t>the younger of them said to the father, ‘Father, give me the share of the property that comes to me</a:t>
            </a:r>
            <a:r>
              <a:rPr lang="en-US" dirty="0" smtClean="0"/>
              <a:t>.’…“</a:t>
            </a:r>
            <a:r>
              <a:rPr lang="en-US" dirty="0"/>
              <a:t>Not many days later, the younger son </a:t>
            </a:r>
            <a:r>
              <a:rPr lang="en-US" dirty="0" smtClean="0"/>
              <a:t>…traveled </a:t>
            </a:r>
            <a:r>
              <a:rPr lang="en-US" dirty="0"/>
              <a:t>to a far country, and there he squandered his inheritance on </a:t>
            </a:r>
            <a:r>
              <a:rPr lang="en-US" dirty="0">
                <a:solidFill>
                  <a:srgbClr val="FFFF66"/>
                </a:solidFill>
              </a:rPr>
              <a:t>wild </a:t>
            </a:r>
            <a:r>
              <a:rPr lang="en-US" dirty="0" smtClean="0">
                <a:solidFill>
                  <a:srgbClr val="FFFF66"/>
                </a:solidFill>
              </a:rPr>
              <a:t>living</a:t>
            </a:r>
            <a:r>
              <a:rPr lang="en-US" dirty="0" smtClean="0"/>
              <a:t>.”</a:t>
            </a:r>
            <a:endParaRPr lang="en-US" dirty="0"/>
          </a:p>
          <a:p>
            <a:pPr algn="l"/>
            <a:endParaRPr lang="en-US" dirty="0"/>
          </a:p>
        </p:txBody>
      </p:sp>
    </p:spTree>
    <p:extLst>
      <p:ext uri="{BB962C8B-B14F-4D97-AF65-F5344CB8AC3E}">
        <p14:creationId xmlns:p14="http://schemas.microsoft.com/office/powerpoint/2010/main" val="1992161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err="1" smtClean="0"/>
              <a:t>Shaunti</a:t>
            </a:r>
            <a:r>
              <a:rPr lang="en-US" dirty="0" smtClean="0"/>
              <a:t> </a:t>
            </a:r>
            <a:r>
              <a:rPr lang="en-US" dirty="0" err="1" smtClean="0"/>
              <a:t>Feldhan</a:t>
            </a:r>
            <a:r>
              <a:rPr lang="en-US" dirty="0" smtClean="0"/>
              <a:t>: It </a:t>
            </a:r>
            <a:r>
              <a:rPr lang="en-US" dirty="0"/>
              <a:t>starts </a:t>
            </a:r>
            <a:r>
              <a:rPr lang="en-US" dirty="0">
                <a:solidFill>
                  <a:srgbClr val="FFFF66"/>
                </a:solidFill>
              </a:rPr>
              <a:t>young.</a:t>
            </a:r>
            <a:r>
              <a:rPr lang="en-US" dirty="0"/>
              <a:t> Yes, I knew men and boys were visual – but I didn’t really grasp just </a:t>
            </a:r>
            <a:r>
              <a:rPr lang="en-US" i="1" dirty="0"/>
              <a:t>how </a:t>
            </a:r>
            <a:r>
              <a:rPr lang="en-US" dirty="0"/>
              <a:t>visual until my son was thunderstruck by the pictures in the Victoria’s Secret shop window </a:t>
            </a:r>
            <a:r>
              <a:rPr lang="en-US" dirty="0">
                <a:solidFill>
                  <a:srgbClr val="FFFF66"/>
                </a:solidFill>
              </a:rPr>
              <a:t>at age of 4</a:t>
            </a:r>
            <a:r>
              <a:rPr lang="en-US" dirty="0"/>
              <a:t>. “I like those ladies,” he said, in an awed tone of voice, </a:t>
            </a:r>
          </a:p>
        </p:txBody>
      </p:sp>
    </p:spTree>
    <p:extLst>
      <p:ext uri="{BB962C8B-B14F-4D97-AF65-F5344CB8AC3E}">
        <p14:creationId xmlns:p14="http://schemas.microsoft.com/office/powerpoint/2010/main" val="47066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41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suddenly </a:t>
            </a:r>
            <a:r>
              <a:rPr lang="en-US" dirty="0"/>
              <a:t>and completely oblivious to everything else around him. “Their bare tummies make my tummy feel good.” The male brain is the male brain from the earliest </a:t>
            </a:r>
            <a:r>
              <a:rPr lang="en-US" dirty="0" smtClean="0"/>
              <a:t>age.“</a:t>
            </a:r>
            <a:endParaRPr lang="en-US" dirty="0"/>
          </a:p>
        </p:txBody>
      </p:sp>
    </p:spTree>
    <p:extLst>
      <p:ext uri="{BB962C8B-B14F-4D97-AF65-F5344CB8AC3E}">
        <p14:creationId xmlns:p14="http://schemas.microsoft.com/office/powerpoint/2010/main" val="3809615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2</a:t>
            </a:r>
            <a:r>
              <a:rPr lang="en-US" dirty="0"/>
              <a:t>. It is an almost overwhelming curiosity — and </a:t>
            </a:r>
            <a:r>
              <a:rPr lang="en-US" i="1" dirty="0"/>
              <a:t>temptation.</a:t>
            </a:r>
            <a:r>
              <a:rPr lang="en-US" dirty="0"/>
              <a:t> Even the most honorable, godly young men have a deep-down curiosity to see the naked female form. And once they do, they are usually incredibly tempted to do whatever is necessary, to click on whatever link, to investigate whatever source will allow them to see it again. </a:t>
            </a:r>
          </a:p>
        </p:txBody>
      </p:sp>
    </p:spTree>
    <p:extLst>
      <p:ext uri="{BB962C8B-B14F-4D97-AF65-F5344CB8AC3E}">
        <p14:creationId xmlns:p14="http://schemas.microsoft.com/office/powerpoint/2010/main" val="1729070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And </a:t>
            </a:r>
            <a:r>
              <a:rPr lang="en-US" dirty="0"/>
              <a:t>again. Last year, I remember a few of my fellow moms being shocked that the eighth grade boys at our Christian school had all listed “pornography” as the primary life temptation they were trying to </a:t>
            </a:r>
            <a:r>
              <a:rPr lang="en-US" dirty="0" smtClean="0"/>
              <a:t>fight</a:t>
            </a:r>
            <a:endParaRPr lang="en-US" dirty="0"/>
          </a:p>
        </p:txBody>
      </p:sp>
    </p:spTree>
    <p:extLst>
      <p:ext uri="{BB962C8B-B14F-4D97-AF65-F5344CB8AC3E}">
        <p14:creationId xmlns:p14="http://schemas.microsoft.com/office/powerpoint/2010/main" val="172876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017" y="131281"/>
            <a:ext cx="5863961" cy="857250"/>
          </a:xfrm>
        </p:spPr>
        <p:txBody>
          <a:bodyPr/>
          <a:lstStyle/>
          <a:p>
            <a:r>
              <a:rPr lang="en-US" sz="3600" dirty="0" smtClean="0">
                <a:solidFill>
                  <a:srgbClr val="595959"/>
                </a:solidFill>
              </a:rPr>
              <a:t>Weekend Alcohol Use Brain</a:t>
            </a:r>
            <a:endParaRPr lang="en-US" sz="3600" dirty="0">
              <a:solidFill>
                <a:srgbClr val="595959"/>
              </a:solidFill>
            </a:endParaRPr>
          </a:p>
        </p:txBody>
      </p:sp>
      <p:sp>
        <p:nvSpPr>
          <p:cNvPr id="9" name="TextBox 8"/>
          <p:cNvSpPr txBox="1"/>
          <p:nvPr/>
        </p:nvSpPr>
        <p:spPr>
          <a:xfrm>
            <a:off x="1460660" y="1296192"/>
            <a:ext cx="184731" cy="369332"/>
          </a:xfrm>
          <a:prstGeom prst="rect">
            <a:avLst/>
          </a:prstGeom>
          <a:noFill/>
        </p:spPr>
        <p:txBody>
          <a:bodyPr wrap="none" rtlCol="0">
            <a:spAutoFit/>
          </a:bodyPr>
          <a:lstStyle/>
          <a:p>
            <a:pPr algn="l" defTabSz="457200" fontAlgn="auto">
              <a:spcBef>
                <a:spcPts val="0"/>
              </a:spcBef>
              <a:spcAft>
                <a:spcPts val="0"/>
              </a:spcAft>
            </a:pPr>
            <a:endParaRPr lang="en-US" sz="1800" dirty="0">
              <a:solidFill>
                <a:prstClr val="black"/>
              </a:solidFill>
              <a:latin typeface="Calibri"/>
              <a:cs typeface="+mn-cs"/>
            </a:endParaRPr>
          </a:p>
        </p:txBody>
      </p:sp>
      <p:pic>
        <p:nvPicPr>
          <p:cNvPr id="10" name="Picture 9" descr="New Hope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31" y="169105"/>
            <a:ext cx="2291196" cy="933118"/>
          </a:xfrm>
          <a:prstGeom prst="rect">
            <a:avLst/>
          </a:prstGeom>
        </p:spPr>
      </p:pic>
      <p:sp>
        <p:nvSpPr>
          <p:cNvPr id="11" name="TextBox 10"/>
          <p:cNvSpPr txBox="1"/>
          <p:nvPr/>
        </p:nvSpPr>
        <p:spPr>
          <a:xfrm>
            <a:off x="434484" y="1665524"/>
            <a:ext cx="2184647" cy="1569660"/>
          </a:xfrm>
          <a:prstGeom prst="rect">
            <a:avLst/>
          </a:prstGeom>
          <a:noFill/>
        </p:spPr>
        <p:txBody>
          <a:bodyPr wrap="square" rtlCol="0">
            <a:spAutoFit/>
          </a:bodyPr>
          <a:lstStyle/>
          <a:p>
            <a:pPr defTabSz="457200" fontAlgn="auto">
              <a:spcBef>
                <a:spcPts val="0"/>
              </a:spcBef>
              <a:spcAft>
                <a:spcPts val="0"/>
              </a:spcAft>
            </a:pPr>
            <a:r>
              <a:rPr lang="en-US" sz="3200" dirty="0" smtClean="0">
                <a:solidFill>
                  <a:prstClr val="black">
                    <a:lumMod val="65000"/>
                    <a:lumOff val="35000"/>
                  </a:prstClr>
                </a:solidFill>
                <a:latin typeface="Calibri"/>
                <a:cs typeface="+mn-cs"/>
              </a:rPr>
              <a:t>Amen Clinic</a:t>
            </a:r>
          </a:p>
          <a:p>
            <a:pPr defTabSz="457200" fontAlgn="auto">
              <a:spcBef>
                <a:spcPts val="0"/>
              </a:spcBef>
              <a:spcAft>
                <a:spcPts val="0"/>
              </a:spcAft>
            </a:pPr>
            <a:r>
              <a:rPr lang="en-US" sz="3200" dirty="0" smtClean="0">
                <a:solidFill>
                  <a:prstClr val="black">
                    <a:lumMod val="65000"/>
                    <a:lumOff val="35000"/>
                  </a:prstClr>
                </a:solidFill>
                <a:latin typeface="Calibri"/>
                <a:cs typeface="+mn-cs"/>
              </a:rPr>
              <a:t>SPECT</a:t>
            </a:r>
          </a:p>
          <a:p>
            <a:pPr defTabSz="457200" fontAlgn="auto">
              <a:spcBef>
                <a:spcPts val="0"/>
              </a:spcBef>
              <a:spcAft>
                <a:spcPts val="0"/>
              </a:spcAft>
            </a:pPr>
            <a:r>
              <a:rPr lang="en-US" sz="3200" dirty="0" smtClean="0">
                <a:solidFill>
                  <a:prstClr val="black">
                    <a:lumMod val="65000"/>
                    <a:lumOff val="35000"/>
                  </a:prstClr>
                </a:solidFill>
                <a:latin typeface="Calibri"/>
                <a:cs typeface="+mn-cs"/>
              </a:rPr>
              <a:t>Scans</a:t>
            </a:r>
            <a:endParaRPr lang="en-US" sz="3200" dirty="0">
              <a:solidFill>
                <a:prstClr val="black">
                  <a:lumMod val="65000"/>
                  <a:lumOff val="35000"/>
                </a:prstClr>
              </a:solidFill>
              <a:latin typeface="Calibri"/>
              <a:cs typeface="+mn-cs"/>
            </a:endParaRPr>
          </a:p>
        </p:txBody>
      </p:sp>
      <p:pic>
        <p:nvPicPr>
          <p:cNvPr id="8" name="Picture 3"/>
          <p:cNvPicPr>
            <a:picLocks noChangeAspect="1" noChangeArrowheads="1"/>
          </p:cNvPicPr>
          <p:nvPr/>
        </p:nvPicPr>
        <p:blipFill>
          <a:blip r:embed="rId4" cstate="print"/>
          <a:srcRect l="21698" t="11098" r="27359" b="12323"/>
          <a:stretch>
            <a:fillRect/>
          </a:stretch>
        </p:blipFill>
        <p:spPr bwMode="auto">
          <a:xfrm>
            <a:off x="2837877" y="1102223"/>
            <a:ext cx="2939601" cy="3911906"/>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l="20755" t="8879" r="24529" b="11214"/>
          <a:stretch>
            <a:fillRect/>
          </a:stretch>
        </p:blipFill>
        <p:spPr bwMode="auto">
          <a:xfrm>
            <a:off x="5764644" y="1098455"/>
            <a:ext cx="2910334" cy="3915674"/>
          </a:xfrm>
          <a:prstGeom prst="rect">
            <a:avLst/>
          </a:prstGeom>
          <a:noFill/>
          <a:ln w="9525">
            <a:noFill/>
            <a:miter lim="800000"/>
            <a:headEnd/>
            <a:tailEnd/>
          </a:ln>
        </p:spPr>
      </p:pic>
    </p:spTree>
    <p:extLst>
      <p:ext uri="{BB962C8B-B14F-4D97-AF65-F5344CB8AC3E}">
        <p14:creationId xmlns:p14="http://schemas.microsoft.com/office/powerpoint/2010/main" val="20911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cstate="print"/>
          <a:srcRect l="16531" t="7962" r="21930" b="9236"/>
          <a:stretch>
            <a:fillRect/>
          </a:stretch>
        </p:blipFill>
        <p:spPr bwMode="auto">
          <a:xfrm>
            <a:off x="2865959" y="1102222"/>
            <a:ext cx="3120386" cy="4041277"/>
          </a:xfrm>
          <a:prstGeom prst="rect">
            <a:avLst/>
          </a:prstGeom>
          <a:noFill/>
          <a:ln w="9525">
            <a:noFill/>
            <a:miter lim="800000"/>
            <a:headEnd/>
            <a:tailEnd/>
          </a:ln>
        </p:spPr>
      </p:pic>
      <p:sp>
        <p:nvSpPr>
          <p:cNvPr id="2" name="Title 1"/>
          <p:cNvSpPr>
            <a:spLocks noGrp="1"/>
          </p:cNvSpPr>
          <p:nvPr>
            <p:ph type="title"/>
          </p:nvPr>
        </p:nvSpPr>
        <p:spPr>
          <a:xfrm>
            <a:off x="2811014" y="131281"/>
            <a:ext cx="5863961" cy="857250"/>
          </a:xfrm>
        </p:spPr>
        <p:txBody>
          <a:bodyPr/>
          <a:lstStyle/>
          <a:p>
            <a:r>
              <a:rPr lang="en-US" sz="3600" dirty="0" smtClean="0">
                <a:solidFill>
                  <a:srgbClr val="595959"/>
                </a:solidFill>
              </a:rPr>
              <a:t>Internet Porn Addicted </a:t>
            </a:r>
            <a:r>
              <a:rPr lang="en-US" sz="3600" dirty="0">
                <a:solidFill>
                  <a:srgbClr val="595959"/>
                </a:solidFill>
              </a:rPr>
              <a:t>Brain</a:t>
            </a:r>
          </a:p>
        </p:txBody>
      </p:sp>
      <p:sp>
        <p:nvSpPr>
          <p:cNvPr id="9" name="TextBox 8"/>
          <p:cNvSpPr txBox="1"/>
          <p:nvPr/>
        </p:nvSpPr>
        <p:spPr>
          <a:xfrm>
            <a:off x="1456939" y="1296192"/>
            <a:ext cx="184731" cy="707886"/>
          </a:xfrm>
          <a:prstGeom prst="rect">
            <a:avLst/>
          </a:prstGeom>
          <a:noFill/>
        </p:spPr>
        <p:txBody>
          <a:bodyPr wrap="none" rtlCol="0">
            <a:spAutoFit/>
          </a:bodyPr>
          <a:lstStyle/>
          <a:p>
            <a:endParaRPr lang="en-US" dirty="0">
              <a:solidFill>
                <a:prstClr val="black"/>
              </a:solidFill>
              <a:latin typeface="Calibri"/>
            </a:endParaRPr>
          </a:p>
        </p:txBody>
      </p:sp>
      <p:pic>
        <p:nvPicPr>
          <p:cNvPr id="10" name="Picture 9" descr="New Hope 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31" y="169105"/>
            <a:ext cx="2291196" cy="933118"/>
          </a:xfrm>
          <a:prstGeom prst="rect">
            <a:avLst/>
          </a:prstGeom>
        </p:spPr>
      </p:pic>
      <p:sp>
        <p:nvSpPr>
          <p:cNvPr id="11" name="TextBox 10"/>
          <p:cNvSpPr txBox="1"/>
          <p:nvPr/>
        </p:nvSpPr>
        <p:spPr>
          <a:xfrm>
            <a:off x="434481" y="1665524"/>
            <a:ext cx="2184647" cy="1569660"/>
          </a:xfrm>
          <a:prstGeom prst="rect">
            <a:avLst/>
          </a:prstGeom>
          <a:noFill/>
        </p:spPr>
        <p:txBody>
          <a:bodyPr wrap="square" rtlCol="0">
            <a:spAutoFit/>
          </a:bodyPr>
          <a:lstStyle/>
          <a:p>
            <a:pPr algn="ctr"/>
            <a:r>
              <a:rPr lang="en-US" sz="3200" dirty="0" smtClean="0">
                <a:solidFill>
                  <a:prstClr val="black">
                    <a:lumMod val="65000"/>
                    <a:lumOff val="35000"/>
                  </a:prstClr>
                </a:solidFill>
                <a:latin typeface="Calibri"/>
              </a:rPr>
              <a:t>Amen Clinic</a:t>
            </a:r>
          </a:p>
          <a:p>
            <a:pPr algn="ctr"/>
            <a:r>
              <a:rPr lang="en-US" sz="3200" dirty="0" smtClean="0">
                <a:solidFill>
                  <a:prstClr val="black">
                    <a:lumMod val="65000"/>
                    <a:lumOff val="35000"/>
                  </a:prstClr>
                </a:solidFill>
                <a:latin typeface="Calibri"/>
              </a:rPr>
              <a:t>SPECT</a:t>
            </a:r>
          </a:p>
          <a:p>
            <a:pPr algn="ctr"/>
            <a:r>
              <a:rPr lang="en-US" sz="3200" dirty="0" smtClean="0">
                <a:solidFill>
                  <a:prstClr val="black">
                    <a:lumMod val="65000"/>
                    <a:lumOff val="35000"/>
                  </a:prstClr>
                </a:solidFill>
                <a:latin typeface="Calibri"/>
              </a:rPr>
              <a:t>Scans</a:t>
            </a:r>
            <a:endParaRPr lang="en-US" sz="3200" dirty="0">
              <a:solidFill>
                <a:prstClr val="black">
                  <a:lumMod val="65000"/>
                  <a:lumOff val="35000"/>
                </a:prstClr>
              </a:solidFill>
              <a:latin typeface="Calibri"/>
            </a:endParaRPr>
          </a:p>
        </p:txBody>
      </p:sp>
      <p:pic>
        <p:nvPicPr>
          <p:cNvPr id="12" name="Picture 11" descr="Internet Porn SPECT.jpg"/>
          <p:cNvPicPr>
            <a:picLocks noChangeAspect="1"/>
          </p:cNvPicPr>
          <p:nvPr/>
        </p:nvPicPr>
        <p:blipFill>
          <a:blip r:embed="rId5"/>
          <a:srcRect l="55000" t="21108" r="4167" b="12218"/>
          <a:stretch>
            <a:fillRect/>
          </a:stretch>
        </p:blipFill>
        <p:spPr>
          <a:xfrm>
            <a:off x="5718269" y="1094361"/>
            <a:ext cx="2971249" cy="4049138"/>
          </a:xfrm>
          <a:prstGeom prst="rect">
            <a:avLst/>
          </a:prstGeom>
        </p:spPr>
      </p:pic>
    </p:spTree>
    <p:extLst>
      <p:ext uri="{BB962C8B-B14F-4D97-AF65-F5344CB8AC3E}">
        <p14:creationId xmlns:p14="http://schemas.microsoft.com/office/powerpoint/2010/main" val="350764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When </a:t>
            </a:r>
            <a:r>
              <a:rPr lang="en-US" dirty="0"/>
              <a:t>a woman is intimate with a </a:t>
            </a:r>
            <a:r>
              <a:rPr lang="en-US" dirty="0" smtClean="0"/>
              <a:t>man, oxytocin </a:t>
            </a:r>
            <a:r>
              <a:rPr lang="en-US" dirty="0"/>
              <a:t>is released, and this makes her bond to him emotionally. Have you wondered sometimes why a woman will stay with a man who’s abusing her? We know now that it’s because she bonded to him emotionally because of the oxytocin released during sex</a:t>
            </a:r>
            <a:r>
              <a:rPr lang="en-US" dirty="0" smtClean="0"/>
              <a:t>.</a:t>
            </a:r>
            <a:endParaRPr lang="en-US" dirty="0"/>
          </a:p>
        </p:txBody>
      </p:sp>
    </p:spTree>
    <p:extLst>
      <p:ext uri="{BB962C8B-B14F-4D97-AF65-F5344CB8AC3E}">
        <p14:creationId xmlns:p14="http://schemas.microsoft.com/office/powerpoint/2010/main" val="2248641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Men </a:t>
            </a:r>
            <a:r>
              <a:rPr lang="en-US" dirty="0"/>
              <a:t>produce vasopressin, which is also referred to as the “monogamy hormone,” and it has the same effect as oxytocin has on a woman. It bonds a man to a woman.</a:t>
            </a:r>
          </a:p>
        </p:txBody>
      </p:sp>
    </p:spTree>
    <p:extLst>
      <p:ext uri="{BB962C8B-B14F-4D97-AF65-F5344CB8AC3E}">
        <p14:creationId xmlns:p14="http://schemas.microsoft.com/office/powerpoint/2010/main" val="3836138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Remedy for those lost in the choice to sin:</a:t>
            </a:r>
          </a:p>
          <a:p>
            <a:pPr algn="l"/>
            <a:r>
              <a:rPr lang="en-US" dirty="0" smtClean="0"/>
              <a:t>[</a:t>
            </a:r>
            <a:r>
              <a:rPr lang="en-US" altLang="en-US" dirty="0"/>
              <a:t>No particular intellectual </a:t>
            </a:r>
            <a:r>
              <a:rPr lang="en-US" altLang="en-US" dirty="0" err="1"/>
              <a:t>hangup</a:t>
            </a:r>
            <a:r>
              <a:rPr lang="en-US" altLang="en-US" dirty="0"/>
              <a:t>, no particular resentment issues with believers less than exemplary</a:t>
            </a:r>
            <a:r>
              <a:rPr lang="en-US" altLang="en-US" dirty="0" smtClean="0"/>
              <a:t>.]</a:t>
            </a:r>
          </a:p>
          <a:p>
            <a:pPr algn="l"/>
            <a:r>
              <a:rPr lang="en-US" altLang="en-US" dirty="0" smtClean="0"/>
              <a:t>“Repent, and trust Yeshua.”</a:t>
            </a:r>
            <a:endParaRPr lang="en-US" altLang="en-US" dirty="0"/>
          </a:p>
          <a:p>
            <a:pPr algn="l"/>
            <a:endParaRPr lang="en-US" dirty="0" smtClean="0"/>
          </a:p>
          <a:p>
            <a:pPr algn="l"/>
            <a:endParaRPr lang="en-US" dirty="0"/>
          </a:p>
        </p:txBody>
      </p:sp>
    </p:spTree>
    <p:extLst>
      <p:ext uri="{BB962C8B-B14F-4D97-AF65-F5344CB8AC3E}">
        <p14:creationId xmlns:p14="http://schemas.microsoft.com/office/powerpoint/2010/main" val="253178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Ways to be lost</a:t>
            </a:r>
          </a:p>
          <a:p>
            <a:pPr marL="519113" indent="-519113" algn="l">
              <a:buFont typeface="+mj-lt"/>
              <a:buAutoNum type="arabicPeriod"/>
              <a:tabLst>
                <a:tab pos="457200" algn="l"/>
              </a:tabLst>
            </a:pPr>
            <a:r>
              <a:rPr lang="en-US" dirty="0" smtClean="0"/>
              <a:t>Rebel against G-d for pleasure.</a:t>
            </a:r>
          </a:p>
          <a:p>
            <a:pPr marL="519113" indent="-519113" algn="l">
              <a:buFont typeface="+mj-lt"/>
              <a:buAutoNum type="arabicPeriod"/>
              <a:tabLst>
                <a:tab pos="457200" algn="l"/>
              </a:tabLst>
            </a:pPr>
            <a:r>
              <a:rPr lang="en-US" dirty="0" smtClean="0"/>
              <a:t>Accept another concept of Truth: Islam, Buddhism, etc.</a:t>
            </a:r>
          </a:p>
          <a:p>
            <a:pPr marL="519113" indent="-519113" algn="l">
              <a:buFont typeface="+mj-lt"/>
              <a:buAutoNum type="arabicPeriod"/>
              <a:tabLst>
                <a:tab pos="457200" algn="l"/>
              </a:tabLst>
            </a:pPr>
            <a:r>
              <a:rPr lang="en-US" dirty="0" smtClean="0">
                <a:solidFill>
                  <a:srgbClr val="FFFF66"/>
                </a:solidFill>
              </a:rPr>
              <a:t>Deny that there IS any truth.</a:t>
            </a:r>
          </a:p>
          <a:p>
            <a:pPr marL="519113" indent="-519113" algn="l">
              <a:buFont typeface="+mj-lt"/>
              <a:buAutoNum type="arabicPeriod"/>
              <a:tabLst>
                <a:tab pos="457200" algn="l"/>
              </a:tabLst>
            </a:pPr>
            <a:endParaRPr lang="en-US" dirty="0"/>
          </a:p>
        </p:txBody>
      </p:sp>
    </p:spTree>
    <p:extLst>
      <p:ext uri="{BB962C8B-B14F-4D97-AF65-F5344CB8AC3E}">
        <p14:creationId xmlns:p14="http://schemas.microsoft.com/office/powerpoint/2010/main" val="3252248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Dan </a:t>
            </a:r>
            <a:r>
              <a:rPr lang="en-US" dirty="0" err="1" smtClean="0"/>
              <a:t>Juster</a:t>
            </a:r>
            <a:r>
              <a:rPr lang="en-US" dirty="0" smtClean="0"/>
              <a:t>, recently: Today's </a:t>
            </a:r>
            <a:r>
              <a:rPr lang="en-US" dirty="0"/>
              <a:t>culturally pervasive post-modernism teaches that </a:t>
            </a:r>
            <a:r>
              <a:rPr lang="en-US" dirty="0">
                <a:solidFill>
                  <a:srgbClr val="FFFF66"/>
                </a:solidFill>
              </a:rPr>
              <a:t>there is no ultimate narrative to explain existence (meta-narrative) so that on the level of religious truth we have no way to judge one world view over against another</a:t>
            </a:r>
            <a:r>
              <a:rPr lang="en-US" b="1" dirty="0" smtClean="0"/>
              <a:t>.</a:t>
            </a:r>
            <a:endParaRPr lang="en-US" dirty="0"/>
          </a:p>
        </p:txBody>
      </p:sp>
    </p:spTree>
    <p:extLst>
      <p:ext uri="{BB962C8B-B14F-4D97-AF65-F5344CB8AC3E}">
        <p14:creationId xmlns:p14="http://schemas.microsoft.com/office/powerpoint/2010/main" val="498939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8242" y="1389836"/>
            <a:ext cx="4724353" cy="377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3004" y="197"/>
            <a:ext cx="5734434" cy="1320450"/>
          </a:xfrm>
          <a:prstGeom prst="rect">
            <a:avLst/>
          </a:prstGeom>
          <a:noFill/>
          <a:ln w="38100">
            <a:solidFill>
              <a:srgbClr val="FFC000"/>
            </a:solidFill>
          </a:ln>
        </p:spPr>
        <p:txBody>
          <a:bodyPr wrap="none" lIns="88477" tIns="44240" rIns="88477" bIns="44240" rtlCol="0">
            <a:spAutoFit/>
          </a:bodyPr>
          <a:lstStyle/>
          <a:p>
            <a:pPr algn="l"/>
            <a:r>
              <a:rPr lang="en-US" dirty="0" smtClean="0">
                <a:solidFill>
                  <a:srgbClr val="FFFFFF"/>
                </a:solidFill>
              </a:rPr>
              <a:t>Downloads\messages\</a:t>
            </a:r>
          </a:p>
          <a:p>
            <a:pPr algn="l"/>
            <a:r>
              <a:rPr lang="en-US" dirty="0" smtClean="0">
                <a:solidFill>
                  <a:srgbClr val="FFFFFF"/>
                </a:solidFill>
              </a:rPr>
              <a:t>2017 Messages</a:t>
            </a:r>
            <a:endParaRPr lang="en-US" dirty="0">
              <a:solidFill>
                <a:srgbClr val="FFFFFF"/>
              </a:solidFill>
            </a:endParaRPr>
          </a:p>
        </p:txBody>
      </p:sp>
    </p:spTree>
    <p:extLst>
      <p:ext uri="{BB962C8B-B14F-4D97-AF65-F5344CB8AC3E}">
        <p14:creationId xmlns:p14="http://schemas.microsoft.com/office/powerpoint/2010/main" val="652624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As such there is an equalization of all religions, and one preference becomes as good as another. Indeed, suggesting that one is superior to another is considered gross prejudice. Of course, this </a:t>
            </a:r>
            <a:r>
              <a:rPr lang="en-US" i="1" dirty="0"/>
              <a:t>trivializes claims of religious truth.</a:t>
            </a:r>
            <a:r>
              <a:rPr lang="en-US" dirty="0"/>
              <a:t> </a:t>
            </a:r>
          </a:p>
        </p:txBody>
      </p:sp>
    </p:spTree>
    <p:extLst>
      <p:ext uri="{BB962C8B-B14F-4D97-AF65-F5344CB8AC3E}">
        <p14:creationId xmlns:p14="http://schemas.microsoft.com/office/powerpoint/2010/main" val="3143192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Over </a:t>
            </a:r>
            <a:r>
              <a:rPr lang="en-US" dirty="0"/>
              <a:t>the decades I have found that if a person can be brought to the place of asking God to reveal the truth, and then orient to study and seek the truth, the person usually becomes a believer in Yeshua</a:t>
            </a:r>
            <a:r>
              <a:rPr lang="en-US" dirty="0" smtClean="0"/>
              <a:t>.</a:t>
            </a:r>
            <a:endParaRPr lang="en-US" dirty="0"/>
          </a:p>
        </p:txBody>
      </p:sp>
    </p:spTree>
    <p:extLst>
      <p:ext uri="{BB962C8B-B14F-4D97-AF65-F5344CB8AC3E}">
        <p14:creationId xmlns:p14="http://schemas.microsoft.com/office/powerpoint/2010/main" val="980967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Our </a:t>
            </a:r>
            <a:r>
              <a:rPr lang="en-US" dirty="0"/>
              <a:t>challenge is to orient our young people to be truth seekers and to believe that there is an ultimate Truth. It is also to teach that the loss of seeking the truth and replacing it with the desire to be in the mainstream culture, is actually choosing self-centeredness above living by the Truth. </a:t>
            </a:r>
          </a:p>
        </p:txBody>
      </p:sp>
    </p:spTree>
    <p:extLst>
      <p:ext uri="{BB962C8B-B14F-4D97-AF65-F5344CB8AC3E}">
        <p14:creationId xmlns:p14="http://schemas.microsoft.com/office/powerpoint/2010/main" val="8763044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7163"/>
            <a:ext cx="7254875" cy="482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469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a:t>Some people, however, say “There is no truth.” The problem with this phrase is that it’s self-contradictory. The sentence refutes itself through its very existence. The statement “there is no truth” is a truth claim about at least one thing—namely that “there is no truth</a:t>
            </a:r>
            <a:r>
              <a:rPr lang="en-US" dirty="0" smtClean="0"/>
              <a:t>.”</a:t>
            </a:r>
            <a:endParaRPr lang="en-US" dirty="0"/>
          </a:p>
        </p:txBody>
      </p:sp>
    </p:spTree>
    <p:extLst>
      <p:ext uri="{BB962C8B-B14F-4D97-AF65-F5344CB8AC3E}">
        <p14:creationId xmlns:p14="http://schemas.microsoft.com/office/powerpoint/2010/main" val="73211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a:t>
            </a:r>
            <a:r>
              <a:rPr lang="en-US" dirty="0"/>
              <a:t>We cannot be sure about anything” is another sentence that refutes itself, as does “Never say the word ‘never.’” Thus, the most important question becomes not if we can know truth, but what </a:t>
            </a:r>
            <a:r>
              <a:rPr lang="en-US" i="1" dirty="0"/>
              <a:t>is</a:t>
            </a:r>
            <a:r>
              <a:rPr lang="en-US" dirty="0"/>
              <a:t> truth? </a:t>
            </a:r>
          </a:p>
        </p:txBody>
      </p:sp>
    </p:spTree>
    <p:extLst>
      <p:ext uri="{BB962C8B-B14F-4D97-AF65-F5344CB8AC3E}">
        <p14:creationId xmlns:p14="http://schemas.microsoft.com/office/powerpoint/2010/main" val="1386813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God </a:t>
            </a:r>
            <a:r>
              <a:rPr lang="en-US" dirty="0"/>
              <a:t>is not only our standard of moral truth, but he has gone to extraordinary lengths to form a relationship with us. And relationship is key in knowing and living the truth.</a:t>
            </a:r>
          </a:p>
        </p:txBody>
      </p:sp>
    </p:spTree>
    <p:extLst>
      <p:ext uri="{BB962C8B-B14F-4D97-AF65-F5344CB8AC3E}">
        <p14:creationId xmlns:p14="http://schemas.microsoft.com/office/powerpoint/2010/main" val="3900398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Yn</a:t>
            </a:r>
            <a:r>
              <a:rPr lang="en-US" baseline="30000" dirty="0" smtClean="0"/>
              <a:t> 8. 31-32 </a:t>
            </a:r>
            <a:r>
              <a:rPr lang="en-US" dirty="0" smtClean="0"/>
              <a:t>So </a:t>
            </a:r>
            <a:r>
              <a:rPr lang="en-US" dirty="0"/>
              <a:t>Yeshua said to the Judeans who had trusted him, "If you obey what I say, then you are really my </a:t>
            </a:r>
            <a:r>
              <a:rPr lang="en-US" dirty="0" err="1" smtClean="0"/>
              <a:t>talmidim</a:t>
            </a:r>
            <a:r>
              <a:rPr lang="en-US" dirty="0" smtClean="0"/>
              <a:t>,</a:t>
            </a:r>
            <a:r>
              <a:rPr lang="en-US" dirty="0"/>
              <a:t> </a:t>
            </a:r>
            <a:r>
              <a:rPr lang="en-US" dirty="0" smtClean="0"/>
              <a:t>you </a:t>
            </a:r>
            <a:r>
              <a:rPr lang="en-US" dirty="0"/>
              <a:t>will know the truth, and the truth will set you free." </a:t>
            </a:r>
          </a:p>
          <a:p>
            <a:pPr algn="l"/>
            <a:endParaRPr lang="en-US" dirty="0"/>
          </a:p>
        </p:txBody>
      </p:sp>
    </p:spTree>
    <p:extLst>
      <p:ext uri="{BB962C8B-B14F-4D97-AF65-F5344CB8AC3E}">
        <p14:creationId xmlns:p14="http://schemas.microsoft.com/office/powerpoint/2010/main" val="153151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Ro 11.17-18</a:t>
            </a:r>
            <a:r>
              <a:rPr lang="en-US" dirty="0" smtClean="0"/>
              <a:t> </a:t>
            </a:r>
            <a:r>
              <a:rPr lang="en-US" dirty="0"/>
              <a:t> </a:t>
            </a:r>
            <a:r>
              <a:rPr lang="en-US" dirty="0" smtClean="0"/>
              <a:t>A </a:t>
            </a:r>
            <a:r>
              <a:rPr lang="en-US" dirty="0"/>
              <a:t>wild olive — were grafted in among them and have become </a:t>
            </a:r>
            <a:r>
              <a:rPr lang="en-US" dirty="0">
                <a:solidFill>
                  <a:srgbClr val="FFFF66"/>
                </a:solidFill>
              </a:rPr>
              <a:t>equal sharers </a:t>
            </a:r>
            <a:r>
              <a:rPr lang="en-US" dirty="0"/>
              <a:t>in the rich root of the olive </a:t>
            </a:r>
            <a:r>
              <a:rPr lang="en-US" dirty="0" smtClean="0"/>
              <a:t>tree…you </a:t>
            </a:r>
            <a:r>
              <a:rPr lang="en-US" dirty="0"/>
              <a:t>are not supporting the root, the root is supporting you.</a:t>
            </a:r>
          </a:p>
        </p:txBody>
      </p:sp>
    </p:spTree>
    <p:extLst>
      <p:ext uri="{BB962C8B-B14F-4D97-AF65-F5344CB8AC3E}">
        <p14:creationId xmlns:p14="http://schemas.microsoft.com/office/powerpoint/2010/main" val="234024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baseline="30000" dirty="0" smtClean="0"/>
              <a:t>Ro.6.3-4 </a:t>
            </a:r>
            <a:r>
              <a:rPr lang="en-US" dirty="0"/>
              <a:t>T</a:t>
            </a:r>
            <a:r>
              <a:rPr lang="en-US" dirty="0" smtClean="0"/>
              <a:t>hose </a:t>
            </a:r>
            <a:r>
              <a:rPr lang="en-US" dirty="0"/>
              <a:t>of us who have been immersed into the Messiah Yeshua have been immersed into his </a:t>
            </a:r>
            <a:r>
              <a:rPr lang="en-US" dirty="0" smtClean="0"/>
              <a:t>death? Through </a:t>
            </a:r>
            <a:r>
              <a:rPr lang="en-US" dirty="0"/>
              <a:t>immersion into his death we were buried with him; so that just as, through the glory of the Father, the Messiah was raised from the dead, likewise we too might live a new life.</a:t>
            </a:r>
            <a:endParaRPr lang="en-US" dirty="0"/>
          </a:p>
        </p:txBody>
      </p:sp>
    </p:spTree>
    <p:extLst>
      <p:ext uri="{BB962C8B-B14F-4D97-AF65-F5344CB8AC3E}">
        <p14:creationId xmlns:p14="http://schemas.microsoft.com/office/powerpoint/2010/main" val="423038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5240"/>
          <a:stretch/>
        </p:blipFill>
        <p:spPr>
          <a:xfrm>
            <a:off x="1189037" y="2314"/>
            <a:ext cx="5956786" cy="5143500"/>
          </a:xfrm>
          <a:prstGeom prst="rect">
            <a:avLst/>
          </a:prstGeom>
        </p:spPr>
      </p:pic>
      <p:sp>
        <p:nvSpPr>
          <p:cNvPr id="3" name="TextBox 2"/>
          <p:cNvSpPr txBox="1"/>
          <p:nvPr/>
        </p:nvSpPr>
        <p:spPr>
          <a:xfrm>
            <a:off x="1570037" y="19581"/>
            <a:ext cx="5317410" cy="1364333"/>
          </a:xfrm>
          <a:prstGeom prst="rect">
            <a:avLst/>
          </a:prstGeom>
          <a:noFill/>
        </p:spPr>
        <p:txBody>
          <a:bodyPr wrap="none" lIns="91415" tIns="45708" rIns="91415" bIns="45708" rtlCol="0">
            <a:spAutoFit/>
          </a:bodyPr>
          <a:lstStyle/>
          <a:p>
            <a:pPr algn="l"/>
            <a:r>
              <a:rPr lang="en-US" dirty="0" smtClean="0">
                <a:effectLst>
                  <a:outerShdw blurRad="38100" dist="38100" dir="2700000" algn="tl">
                    <a:srgbClr val="000000">
                      <a:alpha val="43137"/>
                    </a:srgbClr>
                  </a:outerShdw>
                </a:effectLst>
              </a:rPr>
              <a:t>Sunday night, June 3</a:t>
            </a:r>
          </a:p>
          <a:p>
            <a:pPr algn="l"/>
            <a:r>
              <a:rPr lang="en-US" dirty="0" smtClean="0">
                <a:effectLst>
                  <a:outerShdw blurRad="38100" dist="38100" dir="2700000" algn="tl">
                    <a:srgbClr val="000000">
                      <a:alpha val="43137"/>
                    </a:srgbClr>
                  </a:outerShdw>
                </a:effectLst>
              </a:rPr>
              <a:t>~8:45 p.m.</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4829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Water immersion is a Torah practice expanded by </a:t>
            </a:r>
            <a:r>
              <a:rPr lang="en-US" dirty="0" err="1" smtClean="0"/>
              <a:t>Yokhanan</a:t>
            </a:r>
            <a:r>
              <a:rPr lang="en-US" dirty="0" smtClean="0"/>
              <a:t>/ John to be for a new life of repentance.  </a:t>
            </a:r>
          </a:p>
          <a:p>
            <a:pPr algn="l"/>
            <a:r>
              <a:rPr lang="en-US" dirty="0" smtClean="0"/>
              <a:t>Jewish immersion = </a:t>
            </a:r>
            <a:r>
              <a:rPr lang="en-US" dirty="0" err="1" smtClean="0"/>
              <a:t>T’vilah</a:t>
            </a:r>
            <a:endParaRPr lang="en-US" dirty="0" smtClean="0"/>
          </a:p>
          <a:p>
            <a:pPr marL="228600" indent="-228600" algn="l">
              <a:buFont typeface="Arial" panose="020B0604020202020204" pitchFamily="34" charset="0"/>
              <a:buChar char="•"/>
            </a:pPr>
            <a:r>
              <a:rPr lang="en-US" dirty="0" smtClean="0"/>
              <a:t>Immerse yourself</a:t>
            </a:r>
          </a:p>
          <a:p>
            <a:pPr marL="228600" indent="-228600" algn="l">
              <a:buFont typeface="Arial" panose="020B0604020202020204" pitchFamily="34" charset="0"/>
              <a:buChar char="•"/>
            </a:pPr>
            <a:r>
              <a:rPr lang="en-US" dirty="0" smtClean="0"/>
              <a:t>Three times</a:t>
            </a:r>
          </a:p>
        </p:txBody>
      </p:sp>
    </p:spTree>
    <p:extLst>
      <p:ext uri="{BB962C8B-B14F-4D97-AF65-F5344CB8AC3E}">
        <p14:creationId xmlns:p14="http://schemas.microsoft.com/office/powerpoint/2010/main" val="2229089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a:bodyPr>
          <a:lstStyle/>
          <a:p>
            <a:pPr rtl="1"/>
            <a:r>
              <a:rPr lang="en-US" dirty="0" smtClean="0"/>
              <a:t> </a:t>
            </a:r>
            <a:r>
              <a:rPr lang="he-IL" sz="4600" b="1" dirty="0">
                <a:latin typeface="David" panose="020E0502060401010101" pitchFamily="34" charset="-79"/>
                <a:cs typeface="David" panose="020E0502060401010101" pitchFamily="34" charset="-79"/>
              </a:rPr>
              <a:t>בָּרוּךְ אַתָּה יְיָ, אֶלהֵנוּ מֶלֶךְ הָעוֹלָם, אֲשֶׁר קִדְשָׁנוּ בְּמִצְווֹתָיו, וְצִוָּנוּ עַל הַטְּבִילָה</a:t>
            </a:r>
            <a:endParaRPr lang="en-US" sz="4600" b="1" dirty="0">
              <a:latin typeface="David" panose="020E0502060401010101" pitchFamily="34" charset="-79"/>
              <a:cs typeface="David" panose="020E0502060401010101" pitchFamily="34" charset="-79"/>
            </a:endParaRPr>
          </a:p>
          <a:p>
            <a:r>
              <a:rPr lang="he-IL" sz="1800" dirty="0"/>
              <a:t> </a:t>
            </a:r>
            <a:endParaRPr lang="en-US" sz="1200" dirty="0"/>
          </a:p>
          <a:p>
            <a:r>
              <a:rPr lang="en-US" sz="4300" i="1" dirty="0"/>
              <a:t>Ba-</a:t>
            </a:r>
            <a:r>
              <a:rPr lang="en-US" sz="4300" i="1" dirty="0" err="1"/>
              <a:t>rookh</a:t>
            </a:r>
            <a:r>
              <a:rPr lang="en-US" sz="4300" i="1" dirty="0"/>
              <a:t> A-</a:t>
            </a:r>
            <a:r>
              <a:rPr lang="en-US" sz="4300" i="1" dirty="0" err="1"/>
              <a:t>tah</a:t>
            </a:r>
            <a:r>
              <a:rPr lang="en-US" sz="4300" i="1" dirty="0"/>
              <a:t> A-do-</a:t>
            </a:r>
            <a:r>
              <a:rPr lang="en-US" sz="4300" i="1" dirty="0" err="1"/>
              <a:t>ni</a:t>
            </a:r>
            <a:r>
              <a:rPr lang="en-US" sz="4300" i="1" dirty="0"/>
              <a:t>, </a:t>
            </a:r>
            <a:endParaRPr lang="en-US" sz="4300" i="1" dirty="0" smtClean="0"/>
          </a:p>
          <a:p>
            <a:r>
              <a:rPr lang="en-US" sz="4300" i="1" dirty="0" smtClean="0"/>
              <a:t>E-lo-hay-</a:t>
            </a:r>
            <a:r>
              <a:rPr lang="en-US" sz="4300" i="1" dirty="0" err="1" smtClean="0"/>
              <a:t>noo</a:t>
            </a:r>
            <a:r>
              <a:rPr lang="en-US" sz="4300" i="1" dirty="0" smtClean="0"/>
              <a:t> </a:t>
            </a:r>
            <a:r>
              <a:rPr lang="en-US" sz="4300" i="1" dirty="0"/>
              <a:t>me-</a:t>
            </a:r>
            <a:r>
              <a:rPr lang="en-US" sz="4300" i="1" dirty="0" err="1"/>
              <a:t>lekh</a:t>
            </a:r>
            <a:r>
              <a:rPr lang="en-US" sz="4300" i="1" dirty="0"/>
              <a:t> ha-o-lam, a-</a:t>
            </a:r>
            <a:r>
              <a:rPr lang="en-US" sz="4300" i="1" dirty="0" err="1"/>
              <a:t>sher</a:t>
            </a:r>
            <a:r>
              <a:rPr lang="en-US" sz="4300" i="1" dirty="0"/>
              <a:t> </a:t>
            </a:r>
            <a:r>
              <a:rPr lang="en-US" sz="4300" i="1" dirty="0" err="1"/>
              <a:t>keed-sha-noo</a:t>
            </a:r>
            <a:r>
              <a:rPr lang="en-US" sz="4300" i="1" dirty="0"/>
              <a:t> </a:t>
            </a:r>
            <a:r>
              <a:rPr lang="en-US" sz="4300" i="1" dirty="0" err="1"/>
              <a:t>b'mitz-vo-tav</a:t>
            </a:r>
            <a:r>
              <a:rPr lang="en-US" sz="4300" i="1" dirty="0"/>
              <a:t>, </a:t>
            </a:r>
            <a:r>
              <a:rPr lang="en-US" sz="4300" i="1" dirty="0" err="1"/>
              <a:t>v'tsee-va-noo</a:t>
            </a:r>
            <a:r>
              <a:rPr lang="en-US" sz="4300" i="1" dirty="0"/>
              <a:t> al ha-</a:t>
            </a:r>
            <a:r>
              <a:rPr lang="en-US" sz="4300" i="1" dirty="0" err="1"/>
              <a:t>t'vee</a:t>
            </a:r>
            <a:r>
              <a:rPr lang="en-US" sz="4300" i="1" dirty="0"/>
              <a:t>-</a:t>
            </a:r>
            <a:r>
              <a:rPr lang="en-US" sz="4300" i="1" dirty="0" err="1"/>
              <a:t>lah</a:t>
            </a:r>
            <a:r>
              <a:rPr lang="en-US" sz="4300" i="1" dirty="0" smtClean="0"/>
              <a:t>.</a:t>
            </a:r>
          </a:p>
          <a:p>
            <a:endParaRPr lang="en-US" sz="2300" dirty="0"/>
          </a:p>
        </p:txBody>
      </p:sp>
    </p:spTree>
    <p:extLst>
      <p:ext uri="{BB962C8B-B14F-4D97-AF65-F5344CB8AC3E}">
        <p14:creationId xmlns:p14="http://schemas.microsoft.com/office/powerpoint/2010/main" val="2070854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rtl="1"/>
            <a:r>
              <a:rPr lang="en-US" dirty="0" smtClean="0"/>
              <a:t>Blessed </a:t>
            </a:r>
            <a:r>
              <a:rPr lang="en-US" dirty="0"/>
              <a:t>are You, </a:t>
            </a:r>
            <a:endParaRPr lang="en-US" dirty="0" smtClean="0"/>
          </a:p>
          <a:p>
            <a:r>
              <a:rPr lang="en-US" dirty="0" smtClean="0"/>
              <a:t>Adoni </a:t>
            </a:r>
            <a:r>
              <a:rPr lang="en-US" dirty="0"/>
              <a:t>our G-d, </a:t>
            </a:r>
            <a:endParaRPr lang="en-US" dirty="0" smtClean="0"/>
          </a:p>
          <a:p>
            <a:r>
              <a:rPr lang="en-US" dirty="0" smtClean="0"/>
              <a:t>King </a:t>
            </a:r>
            <a:r>
              <a:rPr lang="en-US" dirty="0"/>
              <a:t>of the Universe, </a:t>
            </a:r>
            <a:endParaRPr lang="en-US" dirty="0" smtClean="0"/>
          </a:p>
          <a:p>
            <a:r>
              <a:rPr lang="en-US" dirty="0" smtClean="0"/>
              <a:t>Who </a:t>
            </a:r>
            <a:r>
              <a:rPr lang="en-US" dirty="0"/>
              <a:t>sanctifies us with His commandments, </a:t>
            </a:r>
            <a:endParaRPr lang="en-US" dirty="0" smtClean="0"/>
          </a:p>
          <a:p>
            <a:r>
              <a:rPr lang="en-US" dirty="0" smtClean="0"/>
              <a:t>and </a:t>
            </a:r>
            <a:r>
              <a:rPr lang="en-US" dirty="0"/>
              <a:t>has commanded us concerning the immersion</a:t>
            </a:r>
            <a:r>
              <a:rPr lang="en-US" dirty="0" smtClean="0"/>
              <a:t>.</a:t>
            </a:r>
            <a:endParaRPr lang="en-US" sz="4600" dirty="0"/>
          </a:p>
        </p:txBody>
      </p:sp>
    </p:spTree>
    <p:extLst>
      <p:ext uri="{BB962C8B-B14F-4D97-AF65-F5344CB8AC3E}">
        <p14:creationId xmlns:p14="http://schemas.microsoft.com/office/powerpoint/2010/main" val="2313901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rtl="1"/>
            <a:r>
              <a:rPr lang="he-IL" b="1" dirty="0">
                <a:latin typeface="David" panose="020E0502060401010101" pitchFamily="34" charset="-79"/>
                <a:cs typeface="David" panose="020E0502060401010101" pitchFamily="34" charset="-79"/>
              </a:rPr>
              <a:t>אֲנִי מַאֲמִין בְּאַב, וּבְבֵן, וּבְרוּחַ הַקּדֶשׁ</a:t>
            </a:r>
            <a:endParaRPr lang="en-US" dirty="0">
              <a:latin typeface="David" panose="020E0502060401010101" pitchFamily="34" charset="-79"/>
              <a:cs typeface="David" panose="020E0502060401010101" pitchFamily="34" charset="-79"/>
            </a:endParaRPr>
          </a:p>
          <a:p>
            <a:endParaRPr lang="en-US" sz="1800" i="1" dirty="0" smtClean="0"/>
          </a:p>
          <a:p>
            <a:r>
              <a:rPr lang="en-US" i="1" dirty="0" err="1" smtClean="0"/>
              <a:t>Anee</a:t>
            </a:r>
            <a:r>
              <a:rPr lang="en-US" i="1" dirty="0" smtClean="0"/>
              <a:t> </a:t>
            </a:r>
            <a:r>
              <a:rPr lang="en-US" i="1" dirty="0"/>
              <a:t>ma-a-</a:t>
            </a:r>
            <a:r>
              <a:rPr lang="en-US" i="1" dirty="0" err="1"/>
              <a:t>meen</a:t>
            </a:r>
            <a:r>
              <a:rPr lang="en-US" i="1" dirty="0"/>
              <a:t> </a:t>
            </a:r>
            <a:r>
              <a:rPr lang="en-US" i="1" dirty="0" err="1"/>
              <a:t>b'av</a:t>
            </a:r>
            <a:r>
              <a:rPr lang="en-US" i="1" dirty="0"/>
              <a:t>, </a:t>
            </a:r>
            <a:r>
              <a:rPr lang="en-US" i="1" dirty="0" err="1"/>
              <a:t>oo-veh-bayn</a:t>
            </a:r>
            <a:r>
              <a:rPr lang="en-US" i="1" dirty="0"/>
              <a:t>, </a:t>
            </a:r>
            <a:r>
              <a:rPr lang="en-US" i="1" dirty="0" err="1"/>
              <a:t>oov-roo-akh</a:t>
            </a:r>
            <a:r>
              <a:rPr lang="en-US" i="1" dirty="0"/>
              <a:t> ha-</a:t>
            </a:r>
            <a:r>
              <a:rPr lang="en-US" i="1" dirty="0" err="1"/>
              <a:t>ko</a:t>
            </a:r>
            <a:r>
              <a:rPr lang="en-US" i="1" dirty="0"/>
              <a:t>-</a:t>
            </a:r>
            <a:r>
              <a:rPr lang="en-US" i="1" dirty="0" err="1"/>
              <a:t>desh</a:t>
            </a:r>
            <a:endParaRPr lang="en-US" dirty="0"/>
          </a:p>
          <a:p>
            <a:endParaRPr lang="en-US" sz="1600" dirty="0" smtClean="0"/>
          </a:p>
          <a:p>
            <a:r>
              <a:rPr lang="en-US" dirty="0" smtClean="0"/>
              <a:t>I </a:t>
            </a:r>
            <a:r>
              <a:rPr lang="en-US" dirty="0"/>
              <a:t>believe in the Father, and the Son, and the Holy Spirit.</a:t>
            </a:r>
          </a:p>
          <a:p>
            <a:pPr algn="l"/>
            <a:endParaRPr lang="en-US" dirty="0"/>
          </a:p>
        </p:txBody>
      </p:sp>
    </p:spTree>
    <p:extLst>
      <p:ext uri="{BB962C8B-B14F-4D97-AF65-F5344CB8AC3E}">
        <p14:creationId xmlns:p14="http://schemas.microsoft.com/office/powerpoint/2010/main" val="261573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3. A </a:t>
            </a:r>
            <a:r>
              <a:rPr lang="en-US" dirty="0"/>
              <a:t>brief exclamation of testimony and praise.</a:t>
            </a:r>
          </a:p>
          <a:p>
            <a:pPr algn="l"/>
            <a:endParaRPr lang="en-US" dirty="0"/>
          </a:p>
        </p:txBody>
      </p:sp>
    </p:spTree>
    <p:extLst>
      <p:ext uri="{BB962C8B-B14F-4D97-AF65-F5344CB8AC3E}">
        <p14:creationId xmlns:p14="http://schemas.microsoft.com/office/powerpoint/2010/main" val="459764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585" t="23761"/>
          <a:stretch/>
        </p:blipFill>
        <p:spPr>
          <a:xfrm>
            <a:off x="448090" y="0"/>
            <a:ext cx="7683373" cy="5143499"/>
          </a:xfrm>
          <a:prstGeom prst="rect">
            <a:avLst/>
          </a:prstGeom>
        </p:spPr>
      </p:pic>
    </p:spTree>
    <p:extLst>
      <p:ext uri="{BB962C8B-B14F-4D97-AF65-F5344CB8AC3E}">
        <p14:creationId xmlns:p14="http://schemas.microsoft.com/office/powerpoint/2010/main" val="3922060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895461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40284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457482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71508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31" y="0"/>
            <a:ext cx="3857625" cy="5143500"/>
          </a:xfrm>
          <a:prstGeom prst="rect">
            <a:avLst/>
          </a:prstGeom>
          <a:ln w="38100">
            <a:solidFill>
              <a:srgbClr val="FFC000"/>
            </a:solidFill>
          </a:ln>
        </p:spPr>
      </p:pic>
      <p:sp>
        <p:nvSpPr>
          <p:cNvPr id="3" name="TextBox 2"/>
          <p:cNvSpPr txBox="1"/>
          <p:nvPr/>
        </p:nvSpPr>
        <p:spPr>
          <a:xfrm>
            <a:off x="6904038" y="438156"/>
            <a:ext cx="1575702" cy="1323415"/>
          </a:xfrm>
          <a:prstGeom prst="rect">
            <a:avLst/>
          </a:prstGeom>
          <a:noFill/>
          <a:ln w="38100">
            <a:solidFill>
              <a:srgbClr val="FFC000"/>
            </a:solidFill>
          </a:ln>
        </p:spPr>
        <p:txBody>
          <a:bodyPr wrap="none" lIns="91415" tIns="45708" rIns="91415" bIns="45708" rtlCol="0">
            <a:spAutoFit/>
          </a:bodyPr>
          <a:lstStyle/>
          <a:p>
            <a:pPr algn="l"/>
            <a:r>
              <a:rPr lang="en-US" dirty="0" smtClean="0"/>
              <a:t>Black</a:t>
            </a:r>
          </a:p>
          <a:p>
            <a:pPr algn="l"/>
            <a:r>
              <a:rPr lang="en-US" dirty="0" smtClean="0"/>
              <a:t>Bird</a:t>
            </a:r>
            <a:endParaRPr lang="en-US" dirty="0"/>
          </a:p>
        </p:txBody>
      </p:sp>
      <p:cxnSp>
        <p:nvCxnSpPr>
          <p:cNvPr id="5" name="Straight Arrow Connector 4"/>
          <p:cNvCxnSpPr>
            <a:stCxn id="3" idx="1"/>
          </p:cNvCxnSpPr>
          <p:nvPr/>
        </p:nvCxnSpPr>
        <p:spPr bwMode="auto">
          <a:xfrm flipH="1">
            <a:off x="6065838" y="1099864"/>
            <a:ext cx="838200" cy="252691"/>
          </a:xfrm>
          <a:prstGeom prst="straightConnector1">
            <a:avLst/>
          </a:prstGeom>
          <a:solidFill>
            <a:schemeClr val="accent1"/>
          </a:solidFill>
          <a:ln w="381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60201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496841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911037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sp>
        <p:nvSpPr>
          <p:cNvPr id="3" name="Rectangle 2"/>
          <p:cNvSpPr/>
          <p:nvPr/>
        </p:nvSpPr>
        <p:spPr>
          <a:xfrm>
            <a:off x="655637" y="63371"/>
            <a:ext cx="7848600" cy="2554545"/>
          </a:xfrm>
          <a:prstGeom prst="rect">
            <a:avLst/>
          </a:prstGeom>
        </p:spPr>
        <p:txBody>
          <a:bodyPr wrap="square">
            <a:spAutoFit/>
          </a:bodyPr>
          <a:lstStyle/>
          <a:p>
            <a:pPr algn="l"/>
            <a:r>
              <a:rPr lang="en-US" baseline="30000" dirty="0"/>
              <a:t> </a:t>
            </a:r>
            <a:r>
              <a:rPr lang="en-US" baseline="30000" dirty="0" smtClean="0"/>
              <a:t>Ro 8.5 </a:t>
            </a:r>
            <a:r>
              <a:rPr lang="en-US" dirty="0" smtClean="0"/>
              <a:t>For </a:t>
            </a:r>
            <a:r>
              <a:rPr lang="en-US" dirty="0"/>
              <a:t>if we have been united with him in a death like his, we will also be united with him in a resurrection like his</a:t>
            </a:r>
            <a:endParaRPr lang="en-US" dirty="0"/>
          </a:p>
        </p:txBody>
      </p:sp>
    </p:spTree>
    <p:extLst>
      <p:ext uri="{BB962C8B-B14F-4D97-AF65-F5344CB8AC3E}">
        <p14:creationId xmlns:p14="http://schemas.microsoft.com/office/powerpoint/2010/main" val="561942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0"/>
            <a:ext cx="7900988" cy="4629150"/>
          </a:xfrm>
        </p:spPr>
        <p:txBody>
          <a:bodyPr>
            <a:normAutofit/>
          </a:bodyPr>
          <a:lstStyle/>
          <a:p>
            <a:pPr marL="0" algn="r" rtl="1">
              <a:spcBef>
                <a:spcPts val="0"/>
              </a:spcBef>
              <a:spcAft>
                <a:spcPts val="585"/>
              </a:spcAft>
            </a:pPr>
            <a:r>
              <a:rPr lang="he-IL" sz="4400" b="1" dirty="0" smtClean="0">
                <a:latin typeface="David" panose="020E0502060401010101" pitchFamily="34" charset="-79"/>
                <a:cs typeface="David" panose="020E0502060401010101" pitchFamily="34" charset="-79"/>
              </a:rPr>
              <a:t>הַאִם </a:t>
            </a:r>
            <a:r>
              <a:rPr lang="he-IL" sz="4400" b="1" dirty="0">
                <a:latin typeface="David" panose="020E0502060401010101" pitchFamily="34" charset="-79"/>
                <a:cs typeface="David" panose="020E0502060401010101" pitchFamily="34" charset="-79"/>
              </a:rPr>
              <a:t>לֹא יַעֲזֹב אֶת הַתִּשְׁעִים וְתִשְׁעָה עַל הֶהָרִים וְיֵלֵךְ לְחַפֵּשׂ אֶת הָאוֹבֵד?  </a:t>
            </a:r>
            <a:endParaRPr lang="en-US" sz="4100" b="1" dirty="0">
              <a:latin typeface="David" panose="020E0502060401010101" pitchFamily="34" charset="-79"/>
              <a:cs typeface="David" panose="020E0502060401010101" pitchFamily="34" charset="-79"/>
            </a:endParaRPr>
          </a:p>
          <a:p>
            <a:pPr marL="0" indent="0">
              <a:buNone/>
            </a:pPr>
            <a:r>
              <a:rPr lang="en-US" sz="4000" dirty="0" smtClean="0"/>
              <a:t>Won't </a:t>
            </a:r>
            <a:r>
              <a:rPr lang="en-US" sz="4000" dirty="0"/>
              <a:t>he leave the ninety-nine on the hillsides and go off to find the stray?</a:t>
            </a:r>
          </a:p>
        </p:txBody>
      </p:sp>
      <p:sp>
        <p:nvSpPr>
          <p:cNvPr id="372738" name="Rectangle 2"/>
          <p:cNvSpPr>
            <a:spLocks noGrp="1" noChangeArrowheads="1"/>
          </p:cNvSpPr>
          <p:nvPr>
            <p:ph type="title"/>
          </p:nvPr>
        </p:nvSpPr>
        <p:spPr>
          <a:xfrm>
            <a:off x="1426942"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18:12</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161699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9317" y="457200"/>
            <a:ext cx="7955855" cy="4686300"/>
          </a:xfrm>
        </p:spPr>
        <p:txBody>
          <a:bodyPr>
            <a:normAutofit/>
          </a:bodyPr>
          <a:lstStyle/>
          <a:p>
            <a:pPr marL="0" indent="0" algn="r" rtl="1">
              <a:spcBef>
                <a:spcPts val="0"/>
              </a:spcBef>
              <a:spcAft>
                <a:spcPts val="585"/>
              </a:spcAft>
              <a:buNone/>
            </a:pPr>
            <a:r>
              <a:rPr lang="he-IL" sz="4400" b="1" dirty="0">
                <a:latin typeface="David" panose="020E0502060401010101" pitchFamily="34" charset="-79"/>
                <a:cs typeface="David" panose="020E0502060401010101" pitchFamily="34" charset="-79"/>
              </a:rPr>
              <a:t>וְכַאֲשֶׁר יִמְצָא אוֹתוֹ, אָמֵן אוֹמֵר אֲנִי לָכֶם, יִשְׂמַח עָלָיו יוֹתֵר מֵאֲשֶׁר עַל הַתִּשְׁעִים וְתִשְׁעָה שֶׁלֹּא אָבְדוּ.</a:t>
            </a:r>
            <a:endParaRPr lang="en-US" sz="4100" b="1" dirty="0">
              <a:latin typeface="David" panose="020E0502060401010101" pitchFamily="34" charset="-79"/>
              <a:cs typeface="David" panose="020E0502060401010101" pitchFamily="34" charset="-79"/>
            </a:endParaRPr>
          </a:p>
          <a:p>
            <a:pPr marL="0" indent="0">
              <a:spcBef>
                <a:spcPts val="0"/>
              </a:spcBef>
              <a:spcAft>
                <a:spcPts val="585"/>
              </a:spcAft>
              <a:buNone/>
            </a:pPr>
            <a:r>
              <a:rPr lang="en-US" sz="4000" dirty="0"/>
              <a:t>And if he happens to find it? Yes! I tell you he is happier over it than over the ninety-nine that never strayed!</a:t>
            </a:r>
            <a:endParaRPr lang="en-US" sz="3600" dirty="0"/>
          </a:p>
        </p:txBody>
      </p:sp>
      <p:sp>
        <p:nvSpPr>
          <p:cNvPr id="372738" name="Rectangle 2"/>
          <p:cNvSpPr>
            <a:spLocks noGrp="1" noChangeArrowheads="1"/>
          </p:cNvSpPr>
          <p:nvPr>
            <p:ph type="title"/>
          </p:nvPr>
        </p:nvSpPr>
        <p:spPr>
          <a:xfrm>
            <a:off x="1426940"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18:13</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814107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What has Or </a:t>
            </a:r>
            <a:r>
              <a:rPr lang="en-US" dirty="0" err="1" smtClean="0"/>
              <a:t>HaOlam</a:t>
            </a:r>
            <a:r>
              <a:rPr lang="en-US" dirty="0" smtClean="0"/>
              <a:t> done to find and save the lost?</a:t>
            </a:r>
          </a:p>
          <a:p>
            <a:pPr algn="l"/>
            <a:r>
              <a:rPr lang="en-US" dirty="0" smtClean="0"/>
              <a:t>Prayer station</a:t>
            </a:r>
            <a:endParaRPr lang="en-US" dirty="0" smtClean="0"/>
          </a:p>
          <a:p>
            <a:pPr algn="l"/>
            <a:endParaRPr lang="en-US" dirty="0"/>
          </a:p>
        </p:txBody>
      </p:sp>
    </p:spTree>
    <p:extLst>
      <p:ext uri="{BB962C8B-B14F-4D97-AF65-F5344CB8AC3E}">
        <p14:creationId xmlns:p14="http://schemas.microsoft.com/office/powerpoint/2010/main" val="2689427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767" y="0"/>
            <a:ext cx="3863340" cy="5143500"/>
          </a:xfrm>
          <a:prstGeom prst="rect">
            <a:avLst/>
          </a:prstGeom>
        </p:spPr>
      </p:pic>
    </p:spTree>
    <p:extLst>
      <p:ext uri="{BB962C8B-B14F-4D97-AF65-F5344CB8AC3E}">
        <p14:creationId xmlns:p14="http://schemas.microsoft.com/office/powerpoint/2010/main" val="2739435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1664669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err="1" smtClean="0"/>
              <a:t>Alef</a:t>
            </a:r>
            <a:endParaRPr lang="en-US" dirty="0" smtClean="0"/>
          </a:p>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237" y="0"/>
            <a:ext cx="6858000" cy="5143500"/>
          </a:xfrm>
          <a:prstGeom prst="rect">
            <a:avLst/>
          </a:prstGeom>
        </p:spPr>
      </p:pic>
    </p:spTree>
    <p:extLst>
      <p:ext uri="{BB962C8B-B14F-4D97-AF65-F5344CB8AC3E}">
        <p14:creationId xmlns:p14="http://schemas.microsoft.com/office/powerpoint/2010/main" val="1070545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Movies</a:t>
            </a:r>
          </a:p>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442" y="0"/>
            <a:ext cx="3605991" cy="5143500"/>
          </a:xfrm>
          <a:prstGeom prst="rect">
            <a:avLst/>
          </a:prstGeom>
        </p:spPr>
      </p:pic>
    </p:spTree>
    <p:extLst>
      <p:ext uri="{BB962C8B-B14F-4D97-AF65-F5344CB8AC3E}">
        <p14:creationId xmlns:p14="http://schemas.microsoft.com/office/powerpoint/2010/main" val="309868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556"/>
          <a:stretch/>
        </p:blipFill>
        <p:spPr>
          <a:xfrm>
            <a:off x="1874837" y="4396"/>
            <a:ext cx="5404353" cy="514807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7" y="361950"/>
            <a:ext cx="207005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bwMode="auto">
          <a:xfrm flipV="1">
            <a:off x="2103437" y="666750"/>
            <a:ext cx="1752600" cy="571500"/>
          </a:xfrm>
          <a:prstGeom prst="straightConnector1">
            <a:avLst/>
          </a:prstGeom>
          <a:solidFill>
            <a:schemeClr val="accent1"/>
          </a:solidFill>
          <a:ln w="38100" cap="flat" cmpd="sng" algn="ctr">
            <a:solidFill>
              <a:srgbClr val="FFC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94907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Movies</a:t>
            </a:r>
          </a:p>
          <a:p>
            <a:pPr algn="l"/>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784" y="0"/>
            <a:ext cx="3505306" cy="5143500"/>
          </a:xfrm>
          <a:prstGeom prst="rect">
            <a:avLst/>
          </a:prstGeom>
        </p:spPr>
      </p:pic>
    </p:spTree>
    <p:extLst>
      <p:ext uri="{BB962C8B-B14F-4D97-AF65-F5344CB8AC3E}">
        <p14:creationId xmlns:p14="http://schemas.microsoft.com/office/powerpoint/2010/main" val="2153603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Literature distribution</a:t>
            </a:r>
          </a:p>
          <a:p>
            <a:pPr algn="l"/>
            <a:r>
              <a:rPr lang="en-US" dirty="0" smtClean="0"/>
              <a:t>Mailings</a:t>
            </a:r>
          </a:p>
          <a:p>
            <a:pPr algn="l"/>
            <a:r>
              <a:rPr lang="en-US" dirty="0" smtClean="0"/>
              <a:t>Passover outreach</a:t>
            </a:r>
          </a:p>
          <a:p>
            <a:pPr algn="l"/>
            <a:r>
              <a:rPr lang="en-US" dirty="0" smtClean="0"/>
              <a:t>JB coming.</a:t>
            </a:r>
            <a:endParaRPr lang="en-US" dirty="0"/>
          </a:p>
        </p:txBody>
      </p:sp>
    </p:spTree>
    <p:extLst>
      <p:ext uri="{BB962C8B-B14F-4D97-AF65-F5344CB8AC3E}">
        <p14:creationId xmlns:p14="http://schemas.microsoft.com/office/powerpoint/2010/main" val="2343687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9317" y="457200"/>
            <a:ext cx="7955855" cy="4686300"/>
          </a:xfrm>
        </p:spPr>
        <p:txBody>
          <a:bodyPr>
            <a:normAutofit/>
          </a:bodyPr>
          <a:lstStyle/>
          <a:p>
            <a:pPr marL="0" indent="0" algn="r" rtl="1">
              <a:spcBef>
                <a:spcPts val="0"/>
              </a:spcBef>
              <a:spcAft>
                <a:spcPts val="585"/>
              </a:spcAft>
              <a:buNone/>
            </a:pPr>
            <a:r>
              <a:rPr lang="he-IL" sz="4400" b="1" dirty="0" smtClean="0">
                <a:latin typeface="David" panose="020E0502060401010101" pitchFamily="34" charset="-79"/>
                <a:cs typeface="David" panose="020E0502060401010101" pitchFamily="34" charset="-79"/>
              </a:rPr>
              <a:t>וְכַאֲשֶׁר </a:t>
            </a:r>
            <a:r>
              <a:rPr lang="he-IL" sz="4400" b="1" dirty="0">
                <a:latin typeface="David" panose="020E0502060401010101" pitchFamily="34" charset="-79"/>
                <a:cs typeface="David" panose="020E0502060401010101" pitchFamily="34" charset="-79"/>
              </a:rPr>
              <a:t>יִמְצָא אוֹתוֹ, אָמֵן אוֹמֵר אֲנִי לָכֶם, יִשְׂמַח עָלָיו יוֹתֵר מֵאֲשֶׁר עַל הַתִּשְׁעִים וְתִשְׁעָה שֶׁלֹּא אָבְדוּ.</a:t>
            </a:r>
            <a:endParaRPr lang="en-US" sz="4100" b="1" dirty="0">
              <a:latin typeface="David" panose="020E0502060401010101" pitchFamily="34" charset="-79"/>
              <a:cs typeface="David" panose="020E0502060401010101" pitchFamily="34" charset="-79"/>
            </a:endParaRPr>
          </a:p>
          <a:p>
            <a:pPr marL="0" indent="0">
              <a:spcBef>
                <a:spcPts val="0"/>
              </a:spcBef>
              <a:spcAft>
                <a:spcPts val="585"/>
              </a:spcAft>
              <a:buNone/>
            </a:pPr>
            <a:r>
              <a:rPr lang="en-US" sz="4000" dirty="0"/>
              <a:t>And if he happens to find it? Yes! I tell you he is happier over it than over the ninety-nine that never strayed!</a:t>
            </a:r>
            <a:endParaRPr lang="en-US" sz="3600" dirty="0"/>
          </a:p>
        </p:txBody>
      </p:sp>
      <p:sp>
        <p:nvSpPr>
          <p:cNvPr id="372738" name="Rectangle 2"/>
          <p:cNvSpPr>
            <a:spLocks noGrp="1" noChangeArrowheads="1"/>
          </p:cNvSpPr>
          <p:nvPr>
            <p:ph type="title"/>
          </p:nvPr>
        </p:nvSpPr>
        <p:spPr>
          <a:xfrm>
            <a:off x="1426940"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18:13</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5880198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2736164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464127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4" y="3086100"/>
            <a:ext cx="7900988" cy="1714500"/>
          </a:xfrm>
        </p:spPr>
        <p:txBody>
          <a:bodyPr/>
          <a:lstStyle/>
          <a:p>
            <a:pPr lvl="0" algn="r" rtl="1" eaLnBrk="1" hangingPunct="1"/>
            <a:r>
              <a:rPr lang="he-IL" altLang="en-US" sz="5300" b="1" dirty="0">
                <a:solidFill>
                  <a:srgbClr val="FFFFFF"/>
                </a:solidFill>
                <a:cs typeface="David" panose="020E0502060401010101" pitchFamily="34" charset="-79"/>
              </a:rPr>
              <a:t>מַתִּתְיָהוּ</a:t>
            </a:r>
            <a:r>
              <a:rPr lang="en-US" altLang="en-US" sz="3500" dirty="0">
                <a:solidFill>
                  <a:srgbClr val="FFFFFF"/>
                </a:solidFill>
              </a:rPr>
              <a:t> </a:t>
            </a:r>
            <a:r>
              <a:rPr lang="en-US" altLang="en-US" sz="3500" dirty="0" err="1">
                <a:solidFill>
                  <a:srgbClr val="FFFFFF"/>
                </a:solidFill>
              </a:rPr>
              <a:t>Mattityahu</a:t>
            </a:r>
            <a:r>
              <a:rPr lang="en-US" altLang="en-US" sz="3500" dirty="0">
                <a:solidFill>
                  <a:srgbClr val="FFFFFF"/>
                </a:solidFill>
              </a:rPr>
              <a:t>  </a:t>
            </a:r>
          </a:p>
          <a:p>
            <a:pPr lvl="0" algn="r" eaLnBrk="1" hangingPunct="1"/>
            <a:r>
              <a:rPr lang="en-US" altLang="en-US" sz="3500" dirty="0">
                <a:solidFill>
                  <a:srgbClr val="FFFFFF"/>
                </a:solidFill>
              </a:rPr>
              <a:t>(Matthew) 18:12-13</a:t>
            </a:r>
          </a:p>
        </p:txBody>
      </p:sp>
    </p:spTree>
    <p:extLst>
      <p:ext uri="{BB962C8B-B14F-4D97-AF65-F5344CB8AC3E}">
        <p14:creationId xmlns:p14="http://schemas.microsoft.com/office/powerpoint/2010/main" val="422999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350837" y="400050"/>
            <a:ext cx="8077200" cy="4629150"/>
          </a:xfrm>
        </p:spPr>
        <p:txBody>
          <a:bodyPr>
            <a:normAutofit fontScale="92500" lnSpcReduction="100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מַה דַּעְתְּכֶם? אִם יֵשׁ לְאִישׁ מֵאָה כְּבָשִׂים וְ</a:t>
            </a:r>
            <a:r>
              <a:rPr lang="he-IL" sz="4400" b="1" dirty="0">
                <a:solidFill>
                  <a:srgbClr val="FFFF66"/>
                </a:solidFill>
                <a:latin typeface="David" panose="020E0502060401010101" pitchFamily="34" charset="-79"/>
                <a:cs typeface="David" panose="020E0502060401010101" pitchFamily="34" charset="-79"/>
              </a:rPr>
              <a:t>אָבַד</a:t>
            </a:r>
            <a:r>
              <a:rPr lang="he-IL" sz="4400" b="1" dirty="0">
                <a:latin typeface="David" panose="020E0502060401010101" pitchFamily="34" charset="-79"/>
                <a:cs typeface="David" panose="020E0502060401010101" pitchFamily="34" charset="-79"/>
              </a:rPr>
              <a:t> אֶחָד מֵהֶם, </a:t>
            </a:r>
            <a:endParaRPr lang="en-US" sz="4100" b="1" dirty="0">
              <a:latin typeface="David" panose="020E0502060401010101" pitchFamily="34" charset="-79"/>
              <a:cs typeface="David" panose="020E0502060401010101" pitchFamily="34" charset="-79"/>
            </a:endParaRPr>
          </a:p>
          <a:p>
            <a:pPr marL="0" indent="0"/>
            <a:r>
              <a:rPr lang="en-US" sz="4000" dirty="0"/>
              <a:t>What's your opinion? What will somebody do who has a hundred sheep, and one of them wanders away? </a:t>
            </a:r>
            <a:endParaRPr lang="he-IL" sz="4000" dirty="0" smtClean="0"/>
          </a:p>
          <a:p>
            <a:pPr marL="0" indent="0" algn="ctr" rtl="1"/>
            <a:r>
              <a:rPr lang="he-IL" sz="4300" b="1" dirty="0" smtClean="0">
                <a:solidFill>
                  <a:srgbClr val="FFFF66"/>
                </a:solidFill>
                <a:latin typeface="David" panose="020E0502060401010101" pitchFamily="34" charset="-79"/>
                <a:cs typeface="David" panose="020E0502060401010101" pitchFamily="34" charset="-79"/>
              </a:rPr>
              <a:t>אָבַד</a:t>
            </a:r>
            <a:r>
              <a:rPr lang="en-US" sz="4300" b="1" dirty="0" smtClean="0">
                <a:solidFill>
                  <a:srgbClr val="FFFF66"/>
                </a:solidFill>
                <a:latin typeface="David" panose="020E0502060401010101" pitchFamily="34" charset="-79"/>
                <a:cs typeface="David" panose="020E0502060401010101" pitchFamily="34" charset="-79"/>
              </a:rPr>
              <a:t> </a:t>
            </a:r>
            <a:r>
              <a:rPr lang="he-IL" sz="4300" dirty="0" smtClean="0">
                <a:solidFill>
                  <a:srgbClr val="FFFF66"/>
                </a:solidFill>
                <a:latin typeface="David" panose="020E0502060401010101" pitchFamily="34" charset="-79"/>
                <a:cs typeface="David" panose="020E0502060401010101" pitchFamily="34" charset="-79"/>
              </a:rPr>
              <a:t> </a:t>
            </a:r>
            <a:r>
              <a:rPr lang="en-US" sz="4000" b="1" i="1" dirty="0" err="1" smtClean="0">
                <a:solidFill>
                  <a:srgbClr val="FFFF66"/>
                </a:solidFill>
                <a:latin typeface="David" panose="020E0502060401010101" pitchFamily="34" charset="-79"/>
                <a:cs typeface="David" panose="020E0502060401010101" pitchFamily="34" charset="-79"/>
              </a:rPr>
              <a:t>avad</a:t>
            </a:r>
            <a:r>
              <a:rPr lang="he-IL" sz="4000" dirty="0" smtClean="0">
                <a:solidFill>
                  <a:srgbClr val="FFFF66"/>
                </a:solidFill>
                <a:latin typeface="David" panose="020E0502060401010101" pitchFamily="34" charset="-79"/>
                <a:cs typeface="David" panose="020E0502060401010101" pitchFamily="34" charset="-79"/>
              </a:rPr>
              <a:t> </a:t>
            </a:r>
            <a:r>
              <a:rPr lang="en-US" sz="4000" dirty="0" smtClean="0">
                <a:latin typeface="Arial Rounded MT Bold" panose="020F0704030504030204" pitchFamily="34" charset="0"/>
                <a:cs typeface="David" panose="020E0502060401010101" pitchFamily="34" charset="-79"/>
              </a:rPr>
              <a:t>lost, stray, wander about, perish, die, cease</a:t>
            </a:r>
            <a:endParaRPr lang="en-US" sz="4000" dirty="0"/>
          </a:p>
        </p:txBody>
      </p:sp>
      <p:sp>
        <p:nvSpPr>
          <p:cNvPr id="372738" name="Rectangle 2"/>
          <p:cNvSpPr>
            <a:spLocks noGrp="1" noChangeArrowheads="1"/>
          </p:cNvSpPr>
          <p:nvPr>
            <p:ph type="title"/>
          </p:nvPr>
        </p:nvSpPr>
        <p:spPr>
          <a:xfrm>
            <a:off x="1426942"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18:12</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707811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 y="0"/>
            <a:ext cx="5140432"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79489" y="514350"/>
            <a:ext cx="3216009" cy="2554545"/>
          </a:xfrm>
          <a:prstGeom prst="rect">
            <a:avLst/>
          </a:prstGeom>
          <a:noFill/>
        </p:spPr>
        <p:txBody>
          <a:bodyPr wrap="none" rtlCol="0">
            <a:spAutoFit/>
          </a:bodyPr>
          <a:lstStyle/>
          <a:p>
            <a:pPr algn="l"/>
            <a:r>
              <a:rPr lang="en-US" dirty="0" smtClean="0">
                <a:solidFill>
                  <a:srgbClr val="FFFFFF"/>
                </a:solidFill>
              </a:rPr>
              <a:t>Elizabeth</a:t>
            </a:r>
          </a:p>
          <a:p>
            <a:pPr algn="l"/>
            <a:r>
              <a:rPr lang="en-US" dirty="0" smtClean="0">
                <a:solidFill>
                  <a:srgbClr val="FFFFFF"/>
                </a:solidFill>
              </a:rPr>
              <a:t>Smart, </a:t>
            </a:r>
          </a:p>
          <a:p>
            <a:pPr algn="l"/>
            <a:r>
              <a:rPr lang="en-US" dirty="0" smtClean="0">
                <a:solidFill>
                  <a:srgbClr val="FFFFFF"/>
                </a:solidFill>
              </a:rPr>
              <a:t>abducted at</a:t>
            </a:r>
          </a:p>
          <a:p>
            <a:pPr algn="l"/>
            <a:r>
              <a:rPr lang="en-US" dirty="0" smtClean="0">
                <a:solidFill>
                  <a:srgbClr val="FFFFFF"/>
                </a:solidFill>
              </a:rPr>
              <a:t>age 14</a:t>
            </a:r>
            <a:endParaRPr lang="en-US" dirty="0">
              <a:solidFill>
                <a:srgbClr val="FFFFFF"/>
              </a:solidFill>
            </a:endParaRPr>
          </a:p>
        </p:txBody>
      </p:sp>
    </p:spTree>
    <p:extLst>
      <p:ext uri="{BB962C8B-B14F-4D97-AF65-F5344CB8AC3E}">
        <p14:creationId xmlns:p14="http://schemas.microsoft.com/office/powerpoint/2010/main" val="3246197296"/>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43330</TotalTime>
  <Words>2517</Words>
  <Application>Microsoft Office PowerPoint</Application>
  <PresentationFormat>Custom</PresentationFormat>
  <Paragraphs>339</Paragraphs>
  <Slides>64</Slides>
  <Notes>64</Notes>
  <HiddenSlides>0</HiddenSlides>
  <MMClips>0</MMClips>
  <ScaleCrop>false</ScaleCrop>
  <HeadingPairs>
    <vt:vector size="4" baseType="variant">
      <vt:variant>
        <vt:lpstr>Theme</vt:lpstr>
      </vt:variant>
      <vt:variant>
        <vt:i4>4</vt:i4>
      </vt:variant>
      <vt:variant>
        <vt:lpstr>Slide Titles</vt:lpstr>
      </vt:variant>
      <vt:variant>
        <vt:i4>64</vt:i4>
      </vt:variant>
    </vt:vector>
  </HeadingPairs>
  <TitlesOfParts>
    <vt:vector size="68" baseType="lpstr">
      <vt:lpstr>1_Default Design</vt:lpstr>
      <vt:lpstr>136_Default Design</vt:lpstr>
      <vt:lpstr>128_Default Design</vt:lpstr>
      <vt:lpstr>129_Default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18:12</vt:lpstr>
      <vt:lpstr>PowerPoint Presentation</vt:lpstr>
      <vt:lpstr>PowerPoint Presentation</vt:lpstr>
      <vt:lpstr>PowerPoint Presentation</vt:lpstr>
      <vt:lpstr>PowerPoint Presentation</vt:lpstr>
      <vt:lpstr>Mattityahu (Matthew) 18:12</vt:lpstr>
      <vt:lpstr>Mattityahu (Matthew) 18:13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Weekend Alcohol Use Brain</vt:lpstr>
      <vt:lpstr>Internet Porn Addicted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18:12</vt:lpstr>
      <vt:lpstr>Mattityahu (Matthew) 18:13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18:13</vt:lpstr>
      <vt:lpstr>PowerPoint Presentation</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1083</cp:revision>
  <dcterms:created xsi:type="dcterms:W3CDTF">2006-04-21T19:34:43Z</dcterms:created>
  <dcterms:modified xsi:type="dcterms:W3CDTF">2017-06-10T05:26:32Z</dcterms:modified>
</cp:coreProperties>
</file>