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698" r:id="rId3"/>
    <p:sldMasterId id="2147483700" r:id="rId4"/>
    <p:sldMasterId id="2147483702" r:id="rId5"/>
    <p:sldMasterId id="2147483704" r:id="rId6"/>
  </p:sldMasterIdLst>
  <p:notesMasterIdLst>
    <p:notesMasterId r:id="rId71"/>
  </p:notesMasterIdLst>
  <p:handoutMasterIdLst>
    <p:handoutMasterId r:id="rId72"/>
  </p:handoutMasterIdLst>
  <p:sldIdLst>
    <p:sldId id="2045" r:id="rId7"/>
    <p:sldId id="2046" r:id="rId8"/>
    <p:sldId id="2047" r:id="rId9"/>
    <p:sldId id="2121" r:id="rId10"/>
    <p:sldId id="2163" r:id="rId11"/>
    <p:sldId id="2122" r:id="rId12"/>
    <p:sldId id="2085" r:id="rId13"/>
    <p:sldId id="2123" r:id="rId14"/>
    <p:sldId id="2124" r:id="rId15"/>
    <p:sldId id="2125" r:id="rId16"/>
    <p:sldId id="2093" r:id="rId17"/>
    <p:sldId id="2094" r:id="rId18"/>
    <p:sldId id="2096" r:id="rId19"/>
    <p:sldId id="2138" r:id="rId20"/>
    <p:sldId id="2107" r:id="rId21"/>
    <p:sldId id="2131" r:id="rId22"/>
    <p:sldId id="2132" r:id="rId23"/>
    <p:sldId id="2133" r:id="rId24"/>
    <p:sldId id="2108" r:id="rId25"/>
    <p:sldId id="2134" r:id="rId26"/>
    <p:sldId id="2161" r:id="rId27"/>
    <p:sldId id="2162" r:id="rId28"/>
    <p:sldId id="2098" r:id="rId29"/>
    <p:sldId id="2104" r:id="rId30"/>
    <p:sldId id="2097" r:id="rId31"/>
    <p:sldId id="2115" r:id="rId32"/>
    <p:sldId id="2136" r:id="rId33"/>
    <p:sldId id="2149" r:id="rId34"/>
    <p:sldId id="2139" r:id="rId35"/>
    <p:sldId id="2140" r:id="rId36"/>
    <p:sldId id="2142" r:id="rId37"/>
    <p:sldId id="2141" r:id="rId38"/>
    <p:sldId id="2143" r:id="rId39"/>
    <p:sldId id="2144" r:id="rId40"/>
    <p:sldId id="2109" r:id="rId41"/>
    <p:sldId id="2147" r:id="rId42"/>
    <p:sldId id="2148" r:id="rId43"/>
    <p:sldId id="2150" r:id="rId44"/>
    <p:sldId id="2135" r:id="rId45"/>
    <p:sldId id="2154" r:id="rId46"/>
    <p:sldId id="2117" r:id="rId47"/>
    <p:sldId id="2118" r:id="rId48"/>
    <p:sldId id="2119" r:id="rId49"/>
    <p:sldId id="2105" r:id="rId50"/>
    <p:sldId id="2116" r:id="rId51"/>
    <p:sldId id="2126" r:id="rId52"/>
    <p:sldId id="2127" r:id="rId53"/>
    <p:sldId id="2128" r:id="rId54"/>
    <p:sldId id="2129" r:id="rId55"/>
    <p:sldId id="2130" r:id="rId56"/>
    <p:sldId id="2151" r:id="rId57"/>
    <p:sldId id="2153" r:id="rId58"/>
    <p:sldId id="2155" r:id="rId59"/>
    <p:sldId id="2156" r:id="rId60"/>
    <p:sldId id="2110" r:id="rId61"/>
    <p:sldId id="2152" r:id="rId62"/>
    <p:sldId id="2111" r:id="rId63"/>
    <p:sldId id="2112" r:id="rId64"/>
    <p:sldId id="2120" r:id="rId65"/>
    <p:sldId id="2113" r:id="rId66"/>
    <p:sldId id="2157" r:id="rId67"/>
    <p:sldId id="2114" r:id="rId68"/>
    <p:sldId id="2160" r:id="rId69"/>
    <p:sldId id="2159" r:id="rId70"/>
  </p:sldIdLst>
  <p:sldSz cx="8778875" cy="51435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1pPr>
    <a:lvl2pPr marL="367759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2pPr>
    <a:lvl3pPr marL="735579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3pPr>
    <a:lvl4pPr marL="1103170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4pPr>
    <a:lvl5pPr marL="1470982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5pPr>
    <a:lvl6pPr marL="1838525" algn="l" defTabSz="735579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6pPr>
    <a:lvl7pPr marL="2206208" algn="l" defTabSz="735579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7pPr>
    <a:lvl8pPr marL="2573954" algn="l" defTabSz="735579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8pPr>
    <a:lvl9pPr marL="2941701" algn="l" defTabSz="735579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7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1132" autoAdjust="0"/>
  </p:normalViewPr>
  <p:slideViewPr>
    <p:cSldViewPr>
      <p:cViewPr varScale="1">
        <p:scale>
          <a:sx n="111" d="100"/>
          <a:sy n="111" d="100"/>
        </p:scale>
        <p:origin x="-84" y="-774"/>
      </p:cViewPr>
      <p:guideLst>
        <p:guide orient="horz" pos="1620"/>
        <p:guide pos="27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6"/>
    </p:cViewPr>
  </p:sorterViewPr>
  <p:notesViewPr>
    <p:cSldViewPr>
      <p:cViewPr varScale="1">
        <p:scale>
          <a:sx n="84" d="100"/>
          <a:sy n="84" d="100"/>
        </p:scale>
        <p:origin x="-1884" y="-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 smtClean="0"/>
              <a:t>Mt 18.21-23 Communicate-&gt;Forgive-&gt;Praise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 smtClean="0"/>
              <a:t>June 24, 2017  5777</a:t>
            </a:r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43E3E74-A71D-4F9E-A274-799584BDC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5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 smtClean="0"/>
              <a:t>Mt 18.21-23 Communicate-&gt;Forgive-&gt;Praise</a:t>
            </a: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 smtClean="0"/>
              <a:t>June 24, 2017  5777</a:t>
            </a:r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3238" y="685800"/>
            <a:ext cx="5851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0E9F95B-100C-4401-AFC8-043CE70D5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79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1pPr>
    <a:lvl2pPr marL="367759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2pPr>
    <a:lvl3pPr marL="73557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0317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47098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8525" algn="l" defTabSz="735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206208" algn="l" defTabSz="735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573954" algn="l" defTabSz="735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941701" algn="l" defTabSz="7355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leyirvin.com/Family-Law-Blog/2012/October/32-Shocking-Divorce-Statistics.aspx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Teach, model, exemplify, lead by serving, by imparting life in the </a:t>
            </a:r>
            <a:r>
              <a:rPr lang="en-US" altLang="en-US" dirty="0" err="1" smtClean="0"/>
              <a:t>Ruakh</a:t>
            </a:r>
            <a:r>
              <a:rPr lang="en-US" altLang="en-US" dirty="0" smtClean="0"/>
              <a:t>, building relations, making peace.</a:t>
            </a:r>
          </a:p>
          <a:p>
            <a:r>
              <a:rPr lang="en-US" altLang="en-US" dirty="0" smtClean="0"/>
              <a:t>We spoke last week about some of the external hazards that our children, as well as ourselves, face</a:t>
            </a:r>
            <a:r>
              <a:rPr lang="en-US" altLang="en-US" baseline="0" dirty="0" smtClean="0"/>
              <a:t> in being </a:t>
            </a:r>
            <a:r>
              <a:rPr lang="en-US" altLang="en-US" dirty="0" smtClean="0"/>
              <a:t>righteous </a:t>
            </a:r>
            <a:r>
              <a:rPr lang="en-US" altLang="en-US" baseline="0" dirty="0" smtClean="0"/>
              <a:t>and communicating righteous living.  I won’t go back into those external hazards today.  I will address the internal hazards of our own hearts and failings.  </a:t>
            </a:r>
          </a:p>
          <a:p>
            <a:r>
              <a:rPr lang="en-US" altLang="en-US" baseline="0" dirty="0" smtClean="0"/>
              <a:t>Solve problems.  Last week</a:t>
            </a:r>
            <a:r>
              <a:rPr lang="en-US" altLang="en-US" dirty="0" smtClean="0"/>
              <a:t>’s reading: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Here </a:t>
            </a:r>
            <a:r>
              <a:rPr lang="en-US" altLang="en-US" u="sng" dirty="0" smtClean="0"/>
              <a:t>you</a:t>
            </a:r>
            <a:r>
              <a:rPr lang="en-US" altLang="en-US" dirty="0" smtClean="0"/>
              <a:t> are the victim.  Been violated, sinned against.  Have accusation.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What is the teaching / exhortation of Yeshua in</a:t>
            </a:r>
            <a:r>
              <a:rPr lang="en-US" altLang="en-US" baseline="0" dirty="0" smtClean="0"/>
              <a:t> a word??   </a:t>
            </a:r>
            <a:r>
              <a:rPr lang="en-US" altLang="en-US" baseline="0" dirty="0" smtClean="0">
                <a:solidFill>
                  <a:srgbClr val="C00000"/>
                </a:solidFill>
              </a:rPr>
              <a:t>GO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Accusation, you are guilty, or thought</a:t>
            </a:r>
            <a:r>
              <a:rPr lang="en-US" altLang="en-US" baseline="0" dirty="0" smtClean="0"/>
              <a:t> to be, at the bar of judgement, in trouble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 smtClean="0"/>
              <a:t>What do you do??</a:t>
            </a:r>
            <a:r>
              <a:rPr lang="en-US" altLang="en-US" sz="2000" baseline="0" dirty="0" smtClean="0"/>
              <a:t>   </a:t>
            </a:r>
            <a:r>
              <a:rPr lang="en-US" altLang="en-US" sz="2000" baseline="0" dirty="0" smtClean="0">
                <a:solidFill>
                  <a:srgbClr val="C00000"/>
                </a:solidFill>
              </a:rPr>
              <a:t>GO</a:t>
            </a:r>
            <a:r>
              <a:rPr lang="en-US" altLang="en-US" sz="2000" baseline="0" dirty="0" smtClean="0"/>
              <a:t>.  Stop offering:  praying, praising.   Immediately?  May need to pray about, counsel about:  how, when, where.</a:t>
            </a:r>
            <a:r>
              <a:rPr lang="en-US" altLang="en-US" sz="2000" dirty="0" smtClean="0"/>
              <a:t>   </a:t>
            </a:r>
            <a:r>
              <a:rPr lang="en-US" altLang="en-US" dirty="0" smtClean="0"/>
              <a:t>But…</a:t>
            </a:r>
            <a:r>
              <a:rPr lang="en-US" altLang="en-US" dirty="0" smtClean="0">
                <a:solidFill>
                  <a:srgbClr val="C00000"/>
                </a:solidFill>
              </a:rPr>
              <a:t>GO</a:t>
            </a:r>
            <a:r>
              <a:rPr lang="en-US" altLang="en-US" dirty="0" smtClean="0"/>
              <a:t>.  </a:t>
            </a:r>
          </a:p>
          <a:p>
            <a:r>
              <a:rPr lang="en-US" altLang="en-US" dirty="0" smtClean="0"/>
              <a:t>Might be a long</a:t>
            </a:r>
            <a:r>
              <a:rPr lang="en-US" altLang="en-US" baseline="0" dirty="0" smtClean="0"/>
              <a:t> distance, since His hearers here Galileans, and offering in </a:t>
            </a:r>
            <a:r>
              <a:rPr lang="en-US" altLang="en-US" baseline="0" dirty="0" err="1" smtClean="0"/>
              <a:t>Yerushalayim</a:t>
            </a:r>
            <a:r>
              <a:rPr lang="en-US" altLang="en-US" baseline="0" dirty="0" smtClean="0"/>
              <a:t>.  </a:t>
            </a:r>
            <a:r>
              <a:rPr lang="en-US" altLang="en-US" baseline="0" dirty="0" smtClean="0">
                <a:solidFill>
                  <a:srgbClr val="C00000"/>
                </a:solidFill>
              </a:rPr>
              <a:t>GO</a:t>
            </a:r>
          </a:p>
          <a:p>
            <a:r>
              <a:rPr lang="en-US" altLang="en-US" sz="2000" dirty="0" smtClean="0"/>
              <a:t>Reverse situation…</a:t>
            </a:r>
            <a:endParaRPr lang="en-US" altLang="en-US" sz="20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In shepherding, there a LOT of times when people DON’T want to GO</a:t>
            </a:r>
            <a:r>
              <a:rPr lang="en-US" altLang="en-US" dirty="0" smtClean="0"/>
              <a:t>.  Refuse to go.</a:t>
            </a:r>
            <a:endParaRPr lang="en-US" altLang="en-US" dirty="0" smtClean="0"/>
          </a:p>
          <a:p>
            <a:pPr marL="225425" indent="-225425">
              <a:buFont typeface="+mj-lt"/>
              <a:buAutoNum type="arabicPeriod"/>
            </a:pPr>
            <a:r>
              <a:rPr lang="en-US" altLang="en-US" dirty="0" smtClean="0"/>
              <a:t>I’ll just pray about it.  [Good starter, but not what it says.]</a:t>
            </a:r>
          </a:p>
          <a:p>
            <a:pPr marL="225425" indent="-225425">
              <a:buFont typeface="+mj-lt"/>
              <a:buAutoNum type="arabicPeriod"/>
            </a:pPr>
            <a:r>
              <a:rPr lang="en-US" altLang="en-US" dirty="0" smtClean="0"/>
              <a:t>I have to find the will of G-d.  [It says!]</a:t>
            </a:r>
          </a:p>
          <a:p>
            <a:pPr marL="225425" indent="-225425">
              <a:buFont typeface="+mj-lt"/>
              <a:buAutoNum type="arabicPeriod"/>
            </a:pPr>
            <a:r>
              <a:rPr lang="en-US" altLang="en-US" dirty="0" smtClean="0"/>
              <a:t>I don’t know how.  [Very valid for a while.  Seek wisdom.]</a:t>
            </a:r>
          </a:p>
          <a:p>
            <a:pPr marL="225425" indent="-225425">
              <a:buFont typeface="+mj-lt"/>
              <a:buAutoNum type="arabicPeriod"/>
            </a:pPr>
            <a:r>
              <a:rPr lang="en-US" altLang="en-US" dirty="0" smtClean="0"/>
              <a:t>I don’t like confrontation.  [Me neither.  I’m not a conflict avoider, but certainly a conflict delayer.]</a:t>
            </a:r>
          </a:p>
          <a:p>
            <a:pPr marL="225425" indent="-225425">
              <a:buFont typeface="+mj-lt"/>
              <a:buAutoNum type="arabicPeriod"/>
            </a:pPr>
            <a:r>
              <a:rPr lang="en-US" altLang="en-US" dirty="0" smtClean="0"/>
              <a:t>It’s not my gifting.  [Obeying scripture</a:t>
            </a:r>
            <a:r>
              <a:rPr lang="en-US" altLang="en-US" dirty="0" smtClean="0"/>
              <a:t>?]</a:t>
            </a:r>
          </a:p>
          <a:p>
            <a:pPr marL="225425" indent="-225425">
              <a:buFont typeface="+mj-lt"/>
              <a:buAutoNum type="arabicPeriod"/>
            </a:pPr>
            <a:r>
              <a:rPr lang="en-US" altLang="en-US" dirty="0" smtClean="0"/>
              <a:t>You go, rabbi, and fix this.  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It DOESN’T say,</a:t>
            </a:r>
            <a:r>
              <a:rPr lang="en-US" altLang="en-US" baseline="0" dirty="0" smtClean="0"/>
              <a:t> only pray and fast, study and memorize.  Those are implied, but it says “GO.”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Before witnesses only if necessary </a:t>
            </a:r>
            <a:r>
              <a:rPr lang="en-US" altLang="en-US" baseline="30000" dirty="0" err="1"/>
              <a:t>Shab</a:t>
            </a:r>
            <a:r>
              <a:rPr lang="en-US" altLang="en-US" baseline="30000" dirty="0"/>
              <a:t> 119b</a:t>
            </a:r>
          </a:p>
          <a:p>
            <a:r>
              <a:rPr lang="en-US" altLang="en-US" dirty="0" smtClean="0"/>
              <a:t>But always</a:t>
            </a:r>
            <a:r>
              <a:rPr lang="en-US" altLang="en-US" baseline="0" dirty="0" smtClean="0"/>
              <a:t> with a purpose of restoration.  1 </a:t>
            </a:r>
            <a:r>
              <a:rPr lang="en-US" altLang="en-US" baseline="0" dirty="0" err="1" smtClean="0"/>
              <a:t>Cor</a:t>
            </a:r>
            <a:r>
              <a:rPr lang="en-US" altLang="en-US" baseline="0" dirty="0" smtClean="0"/>
              <a:t> 5.5, 2 Cor. 2:5-11, 1 Tim 1.20</a:t>
            </a:r>
          </a:p>
          <a:p>
            <a:r>
              <a:rPr lang="en-US" altLang="en-US" dirty="0" smtClean="0"/>
              <a:t>DSS </a:t>
            </a:r>
            <a:r>
              <a:rPr lang="en-US" altLang="en-US" dirty="0"/>
              <a:t>same sequence: private reproof, witnesses, gathered assembly.  Qumran community detested disrespect.  Heard recently of a Congregational community that had a great culture of honor.  Gateway in Dallas.</a:t>
            </a:r>
          </a:p>
          <a:p>
            <a:r>
              <a:rPr lang="en-US" altLang="en-US" sz="2400" u="sng" dirty="0"/>
              <a:t>If intractable…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7 individuals in the course of 22 years of Or </a:t>
            </a:r>
            <a:r>
              <a:rPr lang="en-US" altLang="en-US" dirty="0" err="1" smtClean="0"/>
              <a:t>HaOlam</a:t>
            </a:r>
            <a:r>
              <a:rPr lang="en-US" altLang="en-US" dirty="0" smtClean="0"/>
              <a:t>.  3 guys,</a:t>
            </a:r>
            <a:r>
              <a:rPr lang="en-US" altLang="en-US" baseline="0" dirty="0" smtClean="0"/>
              <a:t> 4 women.  3 for stalking, 4 for contentions Ro 16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These verses have been greatly misunderstood by the Christian world.  Commonly interpreted as prayer.  Messianic minyan.  That is an application, a midrash, an expansion.  Real meaning…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 smtClean="0"/>
              <a:t>http://kifa.kz/eng/bible/stern/stern_matfey_18.php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 smtClean="0"/>
              <a:t>http://kifa.kz/eng/bible/stern/stern_matfey_18.php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smtClean="0"/>
              <a:t>http://kifa.kz/eng/bible/stern/stern_matfey_18.php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smtClean="0"/>
              <a:t>http://kifa.kz/eng/bible/stern/stern_matfey_18.php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smtClean="0"/>
              <a:t>http://kifa.kz/eng/bible/stern/stern_matfey_18.php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smtClean="0"/>
              <a:t>http://kifa.kz/eng/bible/stern/stern_matfey_18.php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smtClean="0"/>
              <a:t>http://kifa.kz/eng/bible/stern/stern_matfey_18.php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 smtClean="0"/>
              <a:t>http://kifa.kz/eng/bible/stern/stern_matfey_18.php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 smtClean="0"/>
              <a:t>http://kifa.kz/eng/bible/stern/stern_matfey_18.php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smtClean="0"/>
              <a:t>http://kifa.kz/eng/bible/stern/stern_matfey_18.php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smtClean="0"/>
              <a:t>http://kifa.kz/eng/bible/stern/stern_matfey_18.php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7838" y="674688"/>
            <a:ext cx="5746750" cy="3367087"/>
          </a:xfrm>
          <a:ln/>
        </p:spPr>
      </p:sp>
      <p:sp>
        <p:nvSpPr>
          <p:cNvPr id="338947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191000"/>
            <a:ext cx="57150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5424" indent="-275162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00652" indent="-22013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40912" indent="-22013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1173" indent="-22013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21433" indent="-22013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61694" indent="-22013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01955" indent="-22013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42215" indent="-22013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0521" fontAlgn="auto">
              <a:spcBef>
                <a:spcPts val="0"/>
              </a:spcBef>
              <a:spcAft>
                <a:spcPts val="0"/>
              </a:spcAft>
              <a:defRPr/>
            </a:pPr>
            <a:fld id="{45F6C25F-6C70-4A78-AE69-304999D70D58}" type="slidenum">
              <a:rPr lang="en-US" altLang="en-US" sz="1800" kern="0">
                <a:solidFill>
                  <a:srgbClr val="000000"/>
                </a:solidFill>
              </a:rPr>
              <a:pPr defTabSz="880521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altLang="en-US" sz="180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7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85800"/>
            <a:ext cx="5851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191000"/>
            <a:ext cx="6324600" cy="4572000"/>
          </a:xfrm>
        </p:spPr>
        <p:txBody>
          <a:bodyPr/>
          <a:lstStyle/>
          <a:p>
            <a:r>
              <a:rPr lang="en-US" dirty="0" smtClean="0"/>
              <a:t>SW paraphrase:</a:t>
            </a:r>
          </a:p>
          <a:p>
            <a:r>
              <a:rPr lang="en-US" dirty="0" smtClean="0"/>
              <a:t>How long do I have to keep up this work of correcting with love, pleading, substantiating with truth, witnesses, evidence, building community?  </a:t>
            </a:r>
          </a:p>
          <a:p>
            <a:r>
              <a:rPr lang="en-US" dirty="0" smtClean="0"/>
              <a:t>How long do I have to put up with…left and right, deal with their baggage, lift their loads, correct, instruct.  I can walk.  This is a free country.  No necessity to build community.  No need to stay in this marriage.  No need to stay in this family.</a:t>
            </a:r>
          </a:p>
          <a:p>
            <a:r>
              <a:rPr lang="en-US" dirty="0" smtClean="0"/>
              <a:t>“My brother.”  So, a sinning brother.  I thought all the brothers and sisters were perfect.  No sin.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 fontAlgn="auto">
              <a:spcBef>
                <a:spcPts val="0"/>
              </a:spcBef>
              <a:spcAft>
                <a:spcPts val="0"/>
              </a:spcAft>
              <a:defRPr/>
            </a:pPr>
            <a:fld id="{59E7A7E2-61D4-416D-8868-15EA825CCC56}" type="slidenum">
              <a:rPr lang="en-US" sz="1800" kern="0">
                <a:solidFill>
                  <a:sysClr val="windowText" lastClr="000000"/>
                </a:solidFill>
              </a:rPr>
              <a:pPr defTabSz="897301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110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85800"/>
            <a:ext cx="5851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267200"/>
            <a:ext cx="6172200" cy="4419600"/>
          </a:xfrm>
        </p:spPr>
        <p:txBody>
          <a:bodyPr/>
          <a:lstStyle/>
          <a:p>
            <a:r>
              <a:rPr lang="en-US" dirty="0" smtClean="0"/>
              <a:t>There is an</a:t>
            </a:r>
            <a:r>
              <a:rPr lang="en-US" baseline="0" dirty="0" smtClean="0"/>
              <a:t> ancient Greek translation of the Torah called the Septuagint, which renders Gen. 4.24 different from the Hebrew text.  Masoretic text, written in </a:t>
            </a:r>
            <a:r>
              <a:rPr lang="en-US" baseline="0" dirty="0" err="1" smtClean="0"/>
              <a:t>Tiveriah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Tiberias</a:t>
            </a:r>
            <a:r>
              <a:rPr lang="en-US" baseline="0" dirty="0" smtClean="0"/>
              <a:t>, where we were on tour.  Found the ATM.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7A7E2-61D4-416D-8868-15EA825CCC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779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 smtClean="0"/>
              <a:t>Did Yeshua know about the LXX?  Think so!   Yeshua takes</a:t>
            </a:r>
            <a:r>
              <a:rPr lang="en-US" altLang="en-US" sz="2000" baseline="0" dirty="0" smtClean="0"/>
              <a:t> the words of </a:t>
            </a:r>
            <a:r>
              <a:rPr lang="en-US" altLang="en-US" sz="2000" baseline="0" dirty="0" err="1" smtClean="0"/>
              <a:t>Lamech</a:t>
            </a:r>
            <a:r>
              <a:rPr lang="en-US" altLang="en-US" sz="2000" baseline="0" dirty="0" smtClean="0"/>
              <a:t> on 490x vengeance, and applies it in a new way.</a:t>
            </a:r>
          </a:p>
          <a:p>
            <a:r>
              <a:rPr lang="en-US" altLang="en-US" sz="2000" baseline="0" dirty="0" smtClean="0"/>
              <a:t>All this processing of offenses takes a LOT of forgiveness.  How could you…?  </a:t>
            </a:r>
          </a:p>
          <a:p>
            <a:r>
              <a:rPr lang="en-US" altLang="en-US" dirty="0" smtClean="0"/>
              <a:t>Bring this home a bit.  Who is closest to you, and greatest expectations of safety, love, affirmation?  Therefore, most likely to offend you?</a:t>
            </a:r>
          </a:p>
          <a:p>
            <a:r>
              <a:rPr lang="en-US" altLang="en-US" sz="2000" dirty="0" smtClean="0"/>
              <a:t>Family.</a:t>
            </a:r>
          </a:p>
          <a:p>
            <a:r>
              <a:rPr lang="en-US" altLang="en-US" dirty="0" smtClean="0"/>
              <a:t>Spouse.</a:t>
            </a:r>
            <a:endParaRPr lang="en-US" altLang="en-US" sz="20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Note 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year spike in divorces.</a:t>
            </a:r>
          </a:p>
          <a:p>
            <a:r>
              <a:rPr lang="en-US" altLang="en-US" dirty="0" smtClean="0"/>
              <a:t>Family Talk Dobson Thursday, June 22, 3 main </a:t>
            </a:r>
            <a:r>
              <a:rPr lang="en-US" altLang="en-US" dirty="0" smtClean="0"/>
              <a:t>times of </a:t>
            </a:r>
            <a:r>
              <a:rPr lang="en-US" altLang="en-US" dirty="0" smtClean="0"/>
              <a:t>divorce</a:t>
            </a:r>
          </a:p>
          <a:p>
            <a:pPr marL="225425" indent="-225425">
              <a:buFont typeface="+mj-lt"/>
              <a:buAutoNum type="arabicPeriod"/>
            </a:pPr>
            <a:r>
              <a:rPr lang="en-US" altLang="en-US" dirty="0" smtClean="0"/>
              <a:t>Few years in, the glow fades.  “I thought I loved you, but I don’t.”</a:t>
            </a:r>
          </a:p>
          <a:p>
            <a:pPr marL="225425" indent="-225425">
              <a:buFont typeface="+mj-lt"/>
              <a:buAutoNum type="arabicPeriod"/>
            </a:pPr>
            <a:r>
              <a:rPr lang="en-US" altLang="en-US" dirty="0" smtClean="0"/>
              <a:t>Height of career</a:t>
            </a:r>
            <a:r>
              <a:rPr lang="en-US" altLang="en-US" dirty="0" smtClean="0"/>
              <a:t>.  Other things more important than relationship.</a:t>
            </a:r>
            <a:endParaRPr lang="en-US" altLang="en-US" dirty="0" smtClean="0"/>
          </a:p>
          <a:p>
            <a:pPr marL="225425" indent="-225425">
              <a:buFont typeface="+mj-lt"/>
              <a:buAutoNum type="arabicPeriod"/>
            </a:pPr>
            <a:r>
              <a:rPr lang="en-US" altLang="en-US" dirty="0" smtClean="0"/>
              <a:t>Empty nest</a:t>
            </a:r>
            <a:r>
              <a:rPr lang="en-US" altLang="en-US" dirty="0" smtClean="0"/>
              <a:t>.  Just each other.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kern="1200" dirty="0" smtClean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 </a:t>
            </a:r>
          </a:p>
          <a:p>
            <a:r>
              <a:rPr lang="en-US" sz="1050" kern="1200" dirty="0" smtClean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From https://www.mckinleyirvin.com/Family-Law-Blog/2012/October/32-Shocking-Divorce-Statistics.aspx</a:t>
            </a:r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r>
              <a:rPr lang="en-US" altLang="en-US" dirty="0" smtClean="0"/>
              <a:t>By twenty years </a:t>
            </a:r>
            <a:r>
              <a:rPr lang="en-US" altLang="en-US" dirty="0" smtClean="0"/>
              <a:t>on </a:t>
            </a:r>
            <a:r>
              <a:rPr lang="en-US" altLang="en-US" dirty="0" smtClean="0"/>
              <a:t>average 50</a:t>
            </a:r>
            <a:r>
              <a:rPr lang="en-US" altLang="en-US" dirty="0" smtClean="0"/>
              <a:t>%.  Varies somewhat by ethnic group.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1050" dirty="0"/>
              <a:t>From </a:t>
            </a:r>
            <a:r>
              <a:rPr lang="en-US" sz="1050" dirty="0">
                <a:hlinkClick r:id="rId3"/>
              </a:rPr>
              <a:t>https://</a:t>
            </a:r>
            <a:r>
              <a:rPr lang="en-US" sz="1050" dirty="0" smtClean="0">
                <a:hlinkClick r:id="rId3"/>
              </a:rPr>
              <a:t>www.mckinleyirvin.com/Family-Law-Blog/2012/October/32-Shocking-Divorce-Statistics.aspx</a:t>
            </a:r>
            <a:r>
              <a:rPr lang="en-US" sz="1050" dirty="0"/>
              <a:t> </a:t>
            </a:r>
            <a:endParaRPr lang="en-US" sz="105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 smtClean="0"/>
              <a:t>Proud </a:t>
            </a:r>
            <a:r>
              <a:rPr lang="en-US" altLang="en-US" dirty="0" smtClean="0"/>
              <a:t>of Grace: read Yid.</a:t>
            </a:r>
          </a:p>
          <a:p>
            <a:r>
              <a:rPr lang="en-US" altLang="en-US" dirty="0" smtClean="0"/>
              <a:t>Show something from our new technology.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20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Mt 18.21-23 Communicate-&gt;Forgive-&gt;Praise</a:t>
            </a: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June 24, 2017  5777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We are envisioning groups of 10 couples, some senior, some newlywed, sharing wisdom and struggles and victories and defeats.  </a:t>
            </a:r>
          </a:p>
          <a:p>
            <a:r>
              <a:rPr lang="en-US" altLang="en-US" sz="2000" dirty="0" smtClean="0"/>
              <a:t>Participating </a:t>
            </a:r>
            <a:r>
              <a:rPr lang="en-US" altLang="en-US" sz="2000" dirty="0" smtClean="0"/>
              <a:t>does</a:t>
            </a:r>
            <a:r>
              <a:rPr lang="en-US" altLang="en-US" sz="2000" baseline="0" dirty="0" smtClean="0"/>
              <a:t> NOT mean that your marriage is on the rocks.  </a:t>
            </a:r>
          </a:p>
          <a:p>
            <a:r>
              <a:rPr lang="en-US" altLang="en-US" dirty="0" smtClean="0"/>
              <a:t>Relate to forgiveness: one counselor described a married couple as ‘a </a:t>
            </a:r>
            <a:r>
              <a:rPr lang="en-US" altLang="en-US" dirty="0" smtClean="0"/>
              <a:t>pair of </a:t>
            </a:r>
            <a:r>
              <a:rPr lang="en-US" altLang="en-US" dirty="0" smtClean="0"/>
              <a:t>forgivers.’</a:t>
            </a:r>
          </a:p>
          <a:p>
            <a:r>
              <a:rPr lang="en-US" altLang="en-US" sz="2000" dirty="0" smtClean="0"/>
              <a:t>Forgive, release, renew.  </a:t>
            </a:r>
          </a:p>
          <a:p>
            <a:r>
              <a:rPr lang="en-US" altLang="en-US" sz="2000" dirty="0" smtClean="0"/>
              <a:t>So, if I’m not married, I can nod</a:t>
            </a:r>
            <a:r>
              <a:rPr lang="en-US" altLang="en-US" sz="2000" baseline="0" dirty="0" smtClean="0"/>
              <a:t> off now? </a:t>
            </a:r>
            <a:endParaRPr lang="en-US" altLang="en-US" sz="2000" baseline="0" dirty="0" smtClean="0"/>
          </a:p>
          <a:p>
            <a:r>
              <a:rPr lang="en-US" altLang="en-US" dirty="0" smtClean="0"/>
              <a:t>Marriage is the MOST intense relationship, this message applies to all relationships.</a:t>
            </a:r>
            <a:r>
              <a:rPr lang="en-US" altLang="en-US" sz="2000" baseline="0" dirty="0" smtClean="0"/>
              <a:t> </a:t>
            </a:r>
            <a:endParaRPr lang="en-US" altLang="en-US" sz="20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85800"/>
            <a:ext cx="5851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191000"/>
            <a:ext cx="63246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 fontAlgn="auto">
              <a:spcBef>
                <a:spcPts val="0"/>
              </a:spcBef>
              <a:spcAft>
                <a:spcPts val="0"/>
              </a:spcAft>
              <a:defRPr/>
            </a:pPr>
            <a:fld id="{59E7A7E2-61D4-416D-8868-15EA825CCC56}" type="slidenum">
              <a:rPr lang="en-US" sz="1800" kern="0">
                <a:solidFill>
                  <a:sysClr val="windowText" lastClr="000000"/>
                </a:solidFill>
              </a:rPr>
              <a:pPr defTabSz="897301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110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85800"/>
            <a:ext cx="5851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267200"/>
            <a:ext cx="6172200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7A7E2-61D4-416D-8868-15EA825CCC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779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400" dirty="0" smtClean="0"/>
              <a:t>Last week I spoke on things in the culture that are horrific.  Non-binary gender neutrality, </a:t>
            </a:r>
            <a:r>
              <a:rPr lang="en-US" altLang="en-US" sz="2400" dirty="0" smtClean="0"/>
              <a:t>on-ramp </a:t>
            </a:r>
            <a:r>
              <a:rPr lang="en-US" altLang="en-US" sz="2400" dirty="0" smtClean="0"/>
              <a:t>to rampant sensuality.  </a:t>
            </a:r>
          </a:p>
          <a:p>
            <a:r>
              <a:rPr lang="en-US" altLang="en-US" sz="2400" dirty="0" smtClean="0"/>
              <a:t>More of that to say, but this week I think the King Messiah wants me to talk about the real antidote to all that.  By the time I was an older teen, I had no interest in marriage, and could have done…did do some.  The first apparently happy marriages I ever saw…</a:t>
            </a:r>
            <a:r>
              <a:rPr lang="en-US" altLang="en-US" sz="2400" dirty="0" err="1" smtClean="0"/>
              <a:t>cf</a:t>
            </a:r>
            <a:r>
              <a:rPr lang="en-US" altLang="en-US" sz="2400" dirty="0" smtClean="0"/>
              <a:t> aunts, uncles.</a:t>
            </a:r>
          </a:p>
          <a:p>
            <a:r>
              <a:rPr lang="en-US" altLang="en-US" sz="2400" dirty="0" smtClean="0"/>
              <a:t>If we work to make our heterosexual marriages happy, we will influence cultural reversal.  Not casting stones, building…</a:t>
            </a:r>
            <a:endParaRPr lang="en-US" altLang="en-US" sz="2400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from </a:t>
            </a:r>
            <a:r>
              <a:rPr lang="en-US" altLang="en-US" i="1" dirty="0" smtClean="0"/>
              <a:t>Highly </a:t>
            </a:r>
            <a:r>
              <a:rPr lang="en-US" altLang="en-US" i="1" dirty="0" smtClean="0"/>
              <a:t>Happy </a:t>
            </a:r>
            <a:r>
              <a:rPr lang="en-US" altLang="en-US" dirty="0" smtClean="0"/>
              <a:t> </a:t>
            </a:r>
            <a:r>
              <a:rPr lang="en-US" altLang="en-US" baseline="0" dirty="0" smtClean="0"/>
              <a:t>p 51</a:t>
            </a:r>
          </a:p>
          <a:p>
            <a:r>
              <a:rPr lang="en-US" altLang="en-US" dirty="0" smtClean="0"/>
              <a:t>There </a:t>
            </a:r>
            <a:r>
              <a:rPr lang="en-US" altLang="en-US" u="sng" dirty="0" smtClean="0"/>
              <a:t>are</a:t>
            </a:r>
            <a:r>
              <a:rPr lang="en-US" altLang="en-US" dirty="0" smtClean="0"/>
              <a:t> abusers.  But, much of the time, we envision our spouses to be evil intended.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from </a:t>
            </a:r>
            <a:r>
              <a:rPr lang="en-US" altLang="en-US" i="1" dirty="0" smtClean="0"/>
              <a:t>Highly Happy </a:t>
            </a:r>
            <a:r>
              <a:rPr lang="en-US" altLang="en-US" dirty="0" smtClean="0"/>
              <a:t>p 51  Positive spin.  </a:t>
            </a:r>
          </a:p>
          <a:p>
            <a:r>
              <a:rPr lang="en-US" altLang="en-US" dirty="0" smtClean="0"/>
              <a:t>Read p </a:t>
            </a:r>
            <a:r>
              <a:rPr lang="en-US" altLang="en-US" dirty="0" smtClean="0"/>
              <a:t>56 bottom 58, 106</a:t>
            </a:r>
          </a:p>
          <a:p>
            <a:r>
              <a:rPr lang="en-US" altLang="en-US" dirty="0" smtClean="0"/>
              <a:t>Forgiveness </a:t>
            </a:r>
            <a:r>
              <a:rPr lang="en-US" altLang="en-US" dirty="0" smtClean="0"/>
              <a:t>relates?  The things you suspect are ill will…release.    Breathe.   </a:t>
            </a:r>
          </a:p>
          <a:p>
            <a:endParaRPr lang="en-US" altLang="en-US" i="1" dirty="0"/>
          </a:p>
          <a:p>
            <a:r>
              <a:rPr lang="en-US" altLang="en-US" dirty="0" smtClean="0"/>
              <a:t>We can’t really forgive since it leaves a debt.  </a:t>
            </a:r>
            <a:r>
              <a:rPr lang="en-US" altLang="en-US" i="1" dirty="0" smtClean="0"/>
              <a:t>Say Thank You</a:t>
            </a:r>
            <a:r>
              <a:rPr lang="en-US" altLang="en-US" dirty="0" smtClean="0"/>
              <a:t>. P 15, 16, 19,  </a:t>
            </a:r>
            <a:r>
              <a:rPr lang="en-US" altLang="en-US" dirty="0" smtClean="0"/>
              <a:t>20  Black Mercedes story p41</a:t>
            </a:r>
            <a:endParaRPr lang="en-US" altLang="en-US" dirty="0" smtClean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85800"/>
            <a:ext cx="5851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7A7E2-61D4-416D-8868-15EA825CCC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81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Proud </a:t>
            </a:r>
            <a:r>
              <a:rPr lang="en-US" altLang="en-US" dirty="0" smtClean="0"/>
              <a:t>of Grace: read Yid.</a:t>
            </a:r>
          </a:p>
          <a:p>
            <a:r>
              <a:rPr lang="en-US" altLang="en-US" dirty="0" smtClean="0"/>
              <a:t>Show something from our new technology.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I proposed</a:t>
            </a:r>
            <a:r>
              <a:rPr lang="en-US" altLang="en-US" baseline="0" dirty="0" smtClean="0"/>
              <a:t> a radical definition or characterization of fatherhood,</a:t>
            </a:r>
            <a:r>
              <a:rPr lang="en-US" altLang="en-US" dirty="0" smtClean="0"/>
              <a:t> leaders in general.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18.21-23 Communicate-&gt;Forgive-&gt;Praise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June 24,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English, Hebrew, Aramaic, Greek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Real </a:t>
            </a:r>
            <a:r>
              <a:rPr lang="en-US" altLang="en-US" dirty="0" smtClean="0"/>
              <a:t>difference between us and animals…living soul in Genesis rendered “speaking spirit.”  </a:t>
            </a:r>
            <a:r>
              <a:rPr lang="en-US" altLang="en-US" dirty="0" err="1" smtClean="0"/>
              <a:t>Nefesh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khayah</a:t>
            </a:r>
            <a:r>
              <a:rPr lang="en-US" altLang="en-US" dirty="0" smtClean="0"/>
              <a:t>.  </a:t>
            </a:r>
            <a:r>
              <a:rPr lang="he-IL" alt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נפש חיה</a:t>
            </a:r>
            <a:endParaRPr lang="en-US" altLang="en-US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en-US" dirty="0" smtClean="0"/>
              <a:t>Especially when things get difficult.</a:t>
            </a: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416" y="1600830"/>
            <a:ext cx="7462044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027" y="2914650"/>
            <a:ext cx="6145213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7759" indent="0" algn="ctr">
              <a:buNone/>
              <a:defRPr/>
            </a:lvl2pPr>
            <a:lvl3pPr marL="735579" indent="0" algn="ctr">
              <a:buNone/>
              <a:defRPr/>
            </a:lvl3pPr>
            <a:lvl4pPr marL="1103170" indent="0" algn="ctr">
              <a:buNone/>
              <a:defRPr/>
            </a:lvl4pPr>
            <a:lvl5pPr marL="1470982" indent="0" algn="ctr">
              <a:buNone/>
              <a:defRPr/>
            </a:lvl5pPr>
            <a:lvl6pPr marL="1838525" indent="0" algn="ctr">
              <a:buNone/>
              <a:defRPr/>
            </a:lvl6pPr>
            <a:lvl7pPr marL="2206208" indent="0" algn="ctr">
              <a:buNone/>
              <a:defRPr/>
            </a:lvl7pPr>
            <a:lvl8pPr marL="2573954" indent="0" algn="ctr">
              <a:buNone/>
              <a:defRPr/>
            </a:lvl8pPr>
            <a:lvl9pPr marL="294170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B06D-C9AC-4BAA-90E1-11627B68C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6C97D-7EB4-4470-B36A-8CE1DF3533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3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4684" y="205992"/>
            <a:ext cx="197524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945" y="205992"/>
            <a:ext cx="5779426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C997-1C84-4E42-B804-9E6F0693A6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7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EDFD0-AEF6-440D-A2A9-52A80FF54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6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E32F-A007-40FE-BCD5-17EC31FC5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6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E32F-A007-40FE-BCD5-17EC31FC5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0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E32F-A007-40FE-BCD5-17EC31FC5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7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416" y="1600820"/>
            <a:ext cx="7462044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017" y="2914650"/>
            <a:ext cx="6145213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7929" indent="0" algn="ctr">
              <a:buNone/>
              <a:defRPr/>
            </a:lvl2pPr>
            <a:lvl3pPr marL="735919" indent="0" algn="ctr">
              <a:buNone/>
              <a:defRPr/>
            </a:lvl3pPr>
            <a:lvl4pPr marL="1103680" indent="0" algn="ctr">
              <a:buNone/>
              <a:defRPr/>
            </a:lvl4pPr>
            <a:lvl5pPr marL="1471663" indent="0" algn="ctr">
              <a:buNone/>
              <a:defRPr/>
            </a:lvl5pPr>
            <a:lvl6pPr marL="1839380" indent="0" algn="ctr">
              <a:buNone/>
              <a:defRPr/>
            </a:lvl6pPr>
            <a:lvl7pPr marL="2207232" indent="0" algn="ctr">
              <a:buNone/>
              <a:defRPr/>
            </a:lvl7pPr>
            <a:lvl8pPr marL="2575148" indent="0" algn="ctr">
              <a:buNone/>
              <a:defRPr/>
            </a:lvl8pPr>
            <a:lvl9pPr marL="29430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B06D-C9AC-4BAA-90E1-11627B68C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809BE-4F75-4AE8-85BB-D151C4B7CC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71" y="3305191"/>
            <a:ext cx="746204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71" y="2180035"/>
            <a:ext cx="7462044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367759" indent="0">
              <a:buNone/>
              <a:defRPr sz="1800"/>
            </a:lvl2pPr>
            <a:lvl3pPr marL="735579" indent="0">
              <a:buNone/>
              <a:defRPr sz="1600"/>
            </a:lvl3pPr>
            <a:lvl4pPr marL="1103170" indent="0">
              <a:buNone/>
              <a:defRPr sz="1400"/>
            </a:lvl4pPr>
            <a:lvl5pPr marL="1470982" indent="0">
              <a:buNone/>
              <a:defRPr sz="1400"/>
            </a:lvl5pPr>
            <a:lvl6pPr marL="1838525" indent="0">
              <a:buNone/>
              <a:defRPr sz="1400"/>
            </a:lvl6pPr>
            <a:lvl7pPr marL="2206208" indent="0">
              <a:buNone/>
              <a:defRPr sz="1400"/>
            </a:lvl7pPr>
            <a:lvl8pPr marL="2573954" indent="0">
              <a:buNone/>
              <a:defRPr sz="1400"/>
            </a:lvl8pPr>
            <a:lvl9pPr marL="294170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E4B22-24C9-4BD8-A2D6-8E3898629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945" y="1200155"/>
            <a:ext cx="38773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595" y="1200155"/>
            <a:ext cx="38773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1E98B-EED2-4B67-A443-F4B6B35947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60" y="1151335"/>
            <a:ext cx="387886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67759" indent="0">
              <a:buNone/>
              <a:defRPr sz="2000" b="1"/>
            </a:lvl2pPr>
            <a:lvl3pPr marL="735579" indent="0">
              <a:buNone/>
              <a:defRPr sz="1800" b="1"/>
            </a:lvl3pPr>
            <a:lvl4pPr marL="1103170" indent="0">
              <a:buNone/>
              <a:defRPr sz="1600" b="1"/>
            </a:lvl4pPr>
            <a:lvl5pPr marL="1470982" indent="0">
              <a:buNone/>
              <a:defRPr sz="1600" b="1"/>
            </a:lvl5pPr>
            <a:lvl6pPr marL="1838525" indent="0">
              <a:buNone/>
              <a:defRPr sz="1600" b="1"/>
            </a:lvl6pPr>
            <a:lvl7pPr marL="2206208" indent="0">
              <a:buNone/>
              <a:defRPr sz="1600" b="1"/>
            </a:lvl7pPr>
            <a:lvl8pPr marL="2573954" indent="0">
              <a:buNone/>
              <a:defRPr sz="1600" b="1"/>
            </a:lvl8pPr>
            <a:lvl9pPr marL="29417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60" y="1631156"/>
            <a:ext cx="387886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1845" y="1151335"/>
            <a:ext cx="388038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67759" indent="0">
              <a:buNone/>
              <a:defRPr sz="2000" b="1"/>
            </a:lvl2pPr>
            <a:lvl3pPr marL="735579" indent="0">
              <a:buNone/>
              <a:defRPr sz="1800" b="1"/>
            </a:lvl3pPr>
            <a:lvl4pPr marL="1103170" indent="0">
              <a:buNone/>
              <a:defRPr sz="1600" b="1"/>
            </a:lvl4pPr>
            <a:lvl5pPr marL="1470982" indent="0">
              <a:buNone/>
              <a:defRPr sz="1600" b="1"/>
            </a:lvl5pPr>
            <a:lvl6pPr marL="1838525" indent="0">
              <a:buNone/>
              <a:defRPr sz="1600" b="1"/>
            </a:lvl6pPr>
            <a:lvl7pPr marL="2206208" indent="0">
              <a:buNone/>
              <a:defRPr sz="1600" b="1"/>
            </a:lvl7pPr>
            <a:lvl8pPr marL="2573954" indent="0">
              <a:buNone/>
              <a:defRPr sz="1600" b="1"/>
            </a:lvl8pPr>
            <a:lvl9pPr marL="29417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1845" y="1631156"/>
            <a:ext cx="388038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C162-1900-40CE-9BEB-10030CC81F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2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B589C-4D57-407B-91A2-640CFE24FC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9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5A7C8-905E-4755-8782-9AD9A4FE91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6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59" y="204787"/>
            <a:ext cx="28881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600" y="207796"/>
            <a:ext cx="49076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159" y="1076343"/>
            <a:ext cx="28881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367759" indent="0">
              <a:buNone/>
              <a:defRPr sz="1200"/>
            </a:lvl2pPr>
            <a:lvl3pPr marL="735579" indent="0">
              <a:buNone/>
              <a:defRPr sz="1000"/>
            </a:lvl3pPr>
            <a:lvl4pPr marL="1103170" indent="0">
              <a:buNone/>
              <a:defRPr sz="900"/>
            </a:lvl4pPr>
            <a:lvl5pPr marL="1470982" indent="0">
              <a:buNone/>
              <a:defRPr sz="900"/>
            </a:lvl5pPr>
            <a:lvl6pPr marL="1838525" indent="0">
              <a:buNone/>
              <a:defRPr sz="900"/>
            </a:lvl6pPr>
            <a:lvl7pPr marL="2206208" indent="0">
              <a:buNone/>
              <a:defRPr sz="900"/>
            </a:lvl7pPr>
            <a:lvl8pPr marL="2573954" indent="0">
              <a:buNone/>
              <a:defRPr sz="900"/>
            </a:lvl8pPr>
            <a:lvl9pPr marL="29417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A99C-07AA-42E0-A17B-9B37B53AD9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34" y="3600451"/>
            <a:ext cx="52673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734" y="459581"/>
            <a:ext cx="526732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367759" indent="0">
              <a:buNone/>
              <a:defRPr sz="2800"/>
            </a:lvl2pPr>
            <a:lvl3pPr marL="735579" indent="0">
              <a:buNone/>
              <a:defRPr sz="2400"/>
            </a:lvl3pPr>
            <a:lvl4pPr marL="1103170" indent="0">
              <a:buNone/>
              <a:defRPr sz="2000"/>
            </a:lvl4pPr>
            <a:lvl5pPr marL="1470982" indent="0">
              <a:buNone/>
              <a:defRPr sz="2000"/>
            </a:lvl5pPr>
            <a:lvl6pPr marL="1838525" indent="0">
              <a:buNone/>
              <a:defRPr sz="2000"/>
            </a:lvl6pPr>
            <a:lvl7pPr marL="2206208" indent="0">
              <a:buNone/>
              <a:defRPr sz="2000"/>
            </a:lvl7pPr>
            <a:lvl8pPr marL="2573954" indent="0">
              <a:buNone/>
              <a:defRPr sz="2000"/>
            </a:lvl8pPr>
            <a:lvl9pPr marL="294170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734" y="4028498"/>
            <a:ext cx="52673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367759" indent="0">
              <a:buNone/>
              <a:defRPr sz="1200"/>
            </a:lvl2pPr>
            <a:lvl3pPr marL="735579" indent="0">
              <a:buNone/>
              <a:defRPr sz="1000"/>
            </a:lvl3pPr>
            <a:lvl4pPr marL="1103170" indent="0">
              <a:buNone/>
              <a:defRPr sz="900"/>
            </a:lvl4pPr>
            <a:lvl5pPr marL="1470982" indent="0">
              <a:buNone/>
              <a:defRPr sz="900"/>
            </a:lvl5pPr>
            <a:lvl6pPr marL="1838525" indent="0">
              <a:buNone/>
              <a:defRPr sz="900"/>
            </a:lvl6pPr>
            <a:lvl7pPr marL="2206208" indent="0">
              <a:buNone/>
              <a:defRPr sz="900"/>
            </a:lvl7pPr>
            <a:lvl8pPr marL="2573954" indent="0">
              <a:buNone/>
              <a:defRPr sz="900"/>
            </a:lvl8pPr>
            <a:lvl9pPr marL="294170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B7C7D-F77A-452E-A8B2-BE455B7E5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16" tIns="36786" rIns="73616" bIns="367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5"/>
            <a:ext cx="7900988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16" tIns="36786" rIns="73616" bIns="36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16" tIns="36786" rIns="73616" bIns="36786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63" y="4683919"/>
            <a:ext cx="277997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16" tIns="36786" rIns="73616" bIns="3678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8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16" tIns="36786" rIns="73616" bIns="3678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2B47646A-D41E-4824-8B47-F94474723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3677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7355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1031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4709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5694" indent="-275694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597591" indent="-229837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bg1"/>
          </a:solidFill>
          <a:latin typeface="+mn-lt"/>
        </a:defRPr>
      </a:lvl2pPr>
      <a:lvl3pPr marL="919268" indent="-183966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cs typeface="+mj-cs"/>
        </a:defRPr>
      </a:lvl3pPr>
      <a:lvl4pPr marL="1287083" indent="-183966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j-cs"/>
        </a:defRPr>
      </a:lvl4pPr>
      <a:lvl5pPr marL="1654767" indent="-1839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5pPr>
      <a:lvl6pPr marL="2022304" indent="-1839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6pPr>
      <a:lvl7pPr marL="2390136" indent="-1839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7pPr>
      <a:lvl8pPr marL="2757824" indent="-1839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8pPr>
      <a:lvl9pPr marL="3125590" indent="-18396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9pPr>
    </p:bodyStyle>
    <p:otherStyle>
      <a:defPPr>
        <a:defRPr lang="en-US"/>
      </a:defPPr>
      <a:lvl1pPr marL="0" algn="l" defTabSz="735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59" algn="l" defTabSz="735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5579" algn="l" defTabSz="735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03170" algn="l" defTabSz="735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982" algn="l" defTabSz="735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38525" algn="l" defTabSz="735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06208" algn="l" defTabSz="735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73954" algn="l" defTabSz="735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941701" algn="l" defTabSz="735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797" tIns="33398" rIns="66797" bIns="333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797" tIns="33398" rIns="66797" bIns="33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797" tIns="33398" rIns="66797" bIns="333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50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797" tIns="33398" rIns="66797" bIns="3339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797" tIns="33398" rIns="66797" bIns="333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94317EE0-CD2D-4428-881C-38C7122CD0C7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6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33979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67965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1001949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35929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50490" indent="-25049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42723" indent="-20874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2pPr>
      <a:lvl3pPr marL="834957" indent="-16699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  <a:cs typeface="+mn-cs"/>
        </a:defRPr>
      </a:lvl3pPr>
      <a:lvl4pPr marL="1168939" indent="-16699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cs typeface="+mn-cs"/>
        </a:defRPr>
      </a:lvl4pPr>
      <a:lvl5pPr marL="1502920" indent="-16699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5pPr>
      <a:lvl6pPr marL="1836905" indent="-16699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6pPr>
      <a:lvl7pPr marL="2170887" indent="-16699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7pPr>
      <a:lvl8pPr marL="2504869" indent="-16699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8pPr>
      <a:lvl9pPr marL="2838851" indent="-16699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3979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7965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1949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5929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9911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03894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37875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71858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00" tIns="33400" rIns="66800" bIns="33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00" tIns="33400" rIns="66800" bIns="33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00" tIns="33400" rIns="66800" bIns="3340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50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00" tIns="33400" rIns="66800" bIns="3340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00" tIns="33400" rIns="66800" bIns="3340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5AB1D-1CA0-4FDF-B570-0BA71515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33995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67996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1001995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35991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50501" indent="-250501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42748" indent="-208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2pPr>
      <a:lvl3pPr marL="834995" indent="-16699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  <a:cs typeface="+mn-cs"/>
        </a:defRPr>
      </a:lvl3pPr>
      <a:lvl4pPr marL="1168994" indent="-16699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cs typeface="+mn-cs"/>
        </a:defRPr>
      </a:lvl4pPr>
      <a:lvl5pPr marL="1502990" indent="-16699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5pPr>
      <a:lvl6pPr marL="1836990" indent="-16699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6pPr>
      <a:lvl7pPr marL="2170988" indent="-16699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7pPr>
      <a:lvl8pPr marL="2504985" indent="-16699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8pPr>
      <a:lvl9pPr marL="2838983" indent="-16699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3995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7996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1995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5991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9988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03987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37983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71982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06" tIns="33403" rIns="66806" bIns="334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06" tIns="33403" rIns="66806" bIns="33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06" tIns="33403" rIns="66806" bIns="33403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50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06" tIns="33403" rIns="66806" bIns="33403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06" tIns="33403" rIns="66806" bIns="33403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5AB1D-1CA0-4FDF-B570-0BA71515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3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34027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68058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1002088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36115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50523" indent="-250523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42798" indent="-20876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2pPr>
      <a:lvl3pPr marL="835071" indent="-16701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  <a:cs typeface="+mn-cs"/>
        </a:defRPr>
      </a:lvl3pPr>
      <a:lvl4pPr marL="1169102" indent="-16701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cs typeface="+mn-cs"/>
        </a:defRPr>
      </a:lvl4pPr>
      <a:lvl5pPr marL="1503129" indent="-16701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5pPr>
      <a:lvl6pPr marL="1837160" indent="-1670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6pPr>
      <a:lvl7pPr marL="2171189" indent="-1670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7pPr>
      <a:lvl8pPr marL="2505217" indent="-1670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8pPr>
      <a:lvl9pPr marL="2839246" indent="-1670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4027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8058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2088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6115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0143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04173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38200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72230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15" tIns="33408" rIns="66815" bIns="334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15" tIns="33408" rIns="66815" bIns="33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15" tIns="33408" rIns="66815" bIns="3340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50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15" tIns="33408" rIns="66815" bIns="3340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15" tIns="33408" rIns="66815" bIns="3340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5AB1D-1CA0-4FDF-B570-0BA71515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8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34074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68151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1002226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36301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50558" indent="-250558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42873" indent="-20879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2pPr>
      <a:lvl3pPr marL="835187" indent="-16703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  <a:cs typeface="+mn-cs"/>
        </a:defRPr>
      </a:lvl3pPr>
      <a:lvl4pPr marL="1169264" indent="-16703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cs typeface="+mn-cs"/>
        </a:defRPr>
      </a:lvl4pPr>
      <a:lvl5pPr marL="1503338" indent="-16703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5pPr>
      <a:lvl6pPr marL="1837415" indent="-1670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6pPr>
      <a:lvl7pPr marL="2171490" indent="-1670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7pPr>
      <a:lvl8pPr marL="2505565" indent="-1670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8pPr>
      <a:lvl9pPr marL="2839640" indent="-1670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4074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8151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2226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6301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0376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04452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38526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72602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48" tIns="36803" rIns="73648" bIns="368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5"/>
            <a:ext cx="7900988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48" tIns="36803" rIns="73648" bIns="36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48" tIns="36803" rIns="73648" bIns="36803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63" y="4683919"/>
            <a:ext cx="277997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48" tIns="36803" rIns="73648" bIns="3680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8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48" tIns="36803" rIns="73648" bIns="3680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2B47646A-D41E-4824-8B47-F94474723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3679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7359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1036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4716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5822" indent="-275822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597867" indent="-229945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bg1"/>
          </a:solidFill>
          <a:latin typeface="+mn-lt"/>
        </a:defRPr>
      </a:lvl2pPr>
      <a:lvl3pPr marL="919696" indent="-18404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cs typeface="+mj-cs"/>
        </a:defRPr>
      </a:lvl3pPr>
      <a:lvl4pPr marL="1287681" indent="-18404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j-cs"/>
        </a:defRPr>
      </a:lvl4pPr>
      <a:lvl5pPr marL="1655527" indent="-1840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5pPr>
      <a:lvl6pPr marL="2023243" indent="-1840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6pPr>
      <a:lvl7pPr marL="2391246" indent="-1840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7pPr>
      <a:lvl8pPr marL="2759104" indent="-1840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8pPr>
      <a:lvl9pPr marL="3127040" indent="-1840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9pPr>
    </p:bodyStyle>
    <p:otherStyle>
      <a:defPPr>
        <a:defRPr lang="en-US"/>
      </a:defPPr>
      <a:lvl1pPr marL="0" algn="l" defTabSz="735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929" algn="l" defTabSz="735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5919" algn="l" defTabSz="735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03680" algn="l" defTabSz="735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71663" algn="l" defTabSz="735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39380" algn="l" defTabSz="735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232" algn="l" defTabSz="735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148" algn="l" defTabSz="735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943062" algn="l" defTabSz="735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To easily follow these notes, log on to our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</a:p>
          <a:p>
            <a:r>
              <a:rPr lang="en-US" dirty="0" err="1"/>
              <a:t>Wifi</a:t>
            </a:r>
            <a:r>
              <a:rPr lang="en-US" dirty="0"/>
              <a:t>: </a:t>
            </a:r>
            <a:r>
              <a:rPr lang="en-US" dirty="0">
                <a:solidFill>
                  <a:srgbClr val="FFFF66"/>
                </a:solidFill>
              </a:rPr>
              <a:t>mycci01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p/w: </a:t>
            </a:r>
            <a:r>
              <a:rPr lang="en-US" dirty="0" smtClean="0">
                <a:solidFill>
                  <a:srgbClr val="FFFF66"/>
                </a:solidFill>
              </a:rPr>
              <a:t>ancientquail060</a:t>
            </a:r>
          </a:p>
          <a:p>
            <a:r>
              <a:rPr lang="en-US" dirty="0"/>
              <a:t>Go to </a:t>
            </a:r>
            <a:r>
              <a:rPr lang="en-US" dirty="0">
                <a:solidFill>
                  <a:srgbClr val="FFFF66"/>
                </a:solidFill>
              </a:rPr>
              <a:t>OrHaOlam.com</a:t>
            </a:r>
          </a:p>
          <a:p>
            <a:r>
              <a:rPr lang="en-US" dirty="0" smtClean="0"/>
              <a:t>Click on</a:t>
            </a:r>
            <a:r>
              <a:rPr lang="en-US" dirty="0" smtClean="0">
                <a:solidFill>
                  <a:srgbClr val="FFFF66"/>
                </a:solidFill>
              </a:rPr>
              <a:t> downloads, messages, 2017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Work to solve problems, bridge barriers, overcome difficulties.  </a:t>
            </a:r>
          </a:p>
          <a:p>
            <a:pPr algn="l"/>
            <a:r>
              <a:rPr lang="en-US" dirty="0" smtClean="0"/>
              <a:t>Be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6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aseline="30000" dirty="0" err="1" smtClean="0"/>
              <a:t>Matit</a:t>
            </a:r>
            <a:r>
              <a:rPr lang="en-US" baseline="30000" dirty="0" smtClean="0"/>
              <a:t> 18.15</a:t>
            </a:r>
            <a:r>
              <a:rPr lang="en-US" dirty="0" smtClean="0"/>
              <a:t> Moreover</a:t>
            </a:r>
            <a:r>
              <a:rPr lang="en-US" dirty="0"/>
              <a:t>, if your brother commits a </a:t>
            </a:r>
            <a:r>
              <a:rPr lang="en-US" dirty="0">
                <a:solidFill>
                  <a:srgbClr val="FFFF66"/>
                </a:solidFill>
              </a:rPr>
              <a:t>sin </a:t>
            </a:r>
            <a:r>
              <a:rPr lang="en-US" u="sng" dirty="0">
                <a:solidFill>
                  <a:srgbClr val="FFFF66"/>
                </a:solidFill>
              </a:rPr>
              <a:t>against</a:t>
            </a:r>
            <a:r>
              <a:rPr lang="en-US" dirty="0">
                <a:solidFill>
                  <a:srgbClr val="FFFF66"/>
                </a:solidFill>
              </a:rPr>
              <a:t> you</a:t>
            </a:r>
            <a:r>
              <a:rPr lang="en-US" dirty="0" smtClean="0"/>
              <a:t>,</a:t>
            </a:r>
          </a:p>
          <a:p>
            <a:pPr algn="l"/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35183" r="54365" b="56278"/>
          <a:stretch/>
        </p:blipFill>
        <p:spPr bwMode="auto">
          <a:xfrm>
            <a:off x="503237" y="1657350"/>
            <a:ext cx="7640494" cy="17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913437" y="1809750"/>
            <a:ext cx="1905000" cy="15240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5303837" y="1276350"/>
            <a:ext cx="609600" cy="5334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150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0837" y="1319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err="1">
                <a:solidFill>
                  <a:srgbClr val="FFFF66"/>
                </a:solidFill>
              </a:rPr>
              <a:t>eis</a:t>
            </a:r>
            <a:r>
              <a:rPr lang="en-US" dirty="0"/>
              <a:t> (a preposition) – properly, </a:t>
            </a:r>
            <a:r>
              <a:rPr lang="en-US" i="1" dirty="0"/>
              <a:t>into</a:t>
            </a:r>
            <a:r>
              <a:rPr lang="en-US" dirty="0"/>
              <a:t> (</a:t>
            </a:r>
            <a:r>
              <a:rPr lang="en-US" i="1" dirty="0"/>
              <a:t>unto</a:t>
            </a:r>
            <a:r>
              <a:rPr lang="en-US" dirty="0"/>
              <a:t>) – literally, "</a:t>
            </a:r>
            <a:r>
              <a:rPr lang="en-US" i="1" dirty="0"/>
              <a:t>motion into</a:t>
            </a:r>
            <a:r>
              <a:rPr lang="en-US" dirty="0"/>
              <a:t> which" </a:t>
            </a:r>
            <a:r>
              <a:rPr lang="en-US" dirty="0" smtClean="0"/>
              <a:t>implying </a:t>
            </a:r>
            <a:r>
              <a:rPr lang="en-US" i="1" dirty="0" smtClean="0"/>
              <a:t>penetration</a:t>
            </a:r>
            <a:r>
              <a:rPr lang="en-US" dirty="0"/>
              <a:t> ("unto," "union") to </a:t>
            </a:r>
            <a:r>
              <a:rPr lang="en-US" dirty="0" smtClean="0"/>
              <a:t>a particular </a:t>
            </a:r>
            <a:r>
              <a:rPr lang="en-US" i="1" dirty="0" smtClean="0"/>
              <a:t>purpose</a:t>
            </a:r>
            <a:r>
              <a:rPr lang="en-US" dirty="0" smtClean="0"/>
              <a:t> or</a:t>
            </a:r>
            <a:r>
              <a:rPr lang="en-US" dirty="0"/>
              <a:t> </a:t>
            </a:r>
            <a:r>
              <a:rPr lang="en-US" i="1" dirty="0"/>
              <a:t>result</a:t>
            </a:r>
            <a:r>
              <a:rPr lang="en-US" dirty="0"/>
              <a:t>.</a:t>
            </a:r>
          </a:p>
          <a:p>
            <a:pPr algn="l"/>
            <a:endParaRPr lang="en-US" dirty="0" smtClean="0"/>
          </a:p>
          <a:p>
            <a:pPr algn="l"/>
            <a:r>
              <a:rPr lang="en-US" altLang="en-US" dirty="0"/>
              <a:t>You are the aggrieved party.  </a:t>
            </a:r>
          </a:p>
        </p:txBody>
      </p:sp>
    </p:spTree>
    <p:extLst>
      <p:ext uri="{BB962C8B-B14F-4D97-AF65-F5344CB8AC3E}">
        <p14:creationId xmlns:p14="http://schemas.microsoft.com/office/powerpoint/2010/main" val="186805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smtClean="0"/>
              <a:t>Mt 18.15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66"/>
                </a:solidFill>
              </a:rPr>
              <a:t>go</a:t>
            </a:r>
            <a:r>
              <a:rPr lang="en-US" dirty="0" smtClean="0"/>
              <a:t> </a:t>
            </a:r>
            <a:r>
              <a:rPr lang="en-US" dirty="0"/>
              <a:t>and show him his fault — but privately, just between the two </a:t>
            </a:r>
            <a:r>
              <a:rPr lang="en-US" dirty="0" smtClean="0"/>
              <a:t>of </a:t>
            </a:r>
            <a:r>
              <a:rPr lang="en-US" dirty="0"/>
              <a:t>you</a:t>
            </a:r>
            <a:r>
              <a:rPr lang="en-US" dirty="0" smtClean="0"/>
              <a:t>.</a:t>
            </a:r>
          </a:p>
          <a:p>
            <a:pPr algn="l"/>
            <a:endParaRPr lang="en-US" sz="2000" dirty="0" smtClean="0"/>
          </a:p>
          <a:p>
            <a:pPr algn="l"/>
            <a:r>
              <a:rPr lang="en-US" dirty="0" smtClean="0"/>
              <a:t>A person should never shame another publicly or he/she could be excluded from the world to come.  </a:t>
            </a:r>
            <a:r>
              <a:rPr lang="en-US" baseline="30000" dirty="0" err="1" smtClean="0"/>
              <a:t>Sanh</a:t>
            </a:r>
            <a:r>
              <a:rPr lang="en-US" baseline="30000" dirty="0" smtClean="0"/>
              <a:t>. 107a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9227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Work to solve problems, bridge barriers, overcome difficulties.  </a:t>
            </a:r>
          </a:p>
          <a:p>
            <a:pPr algn="l"/>
            <a:r>
              <a:rPr lang="en-US" dirty="0" smtClean="0"/>
              <a:t>Be there.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9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Somewhat parallel teaching in Matityahu 5, </a:t>
            </a:r>
          </a:p>
          <a:p>
            <a:pPr algn="l"/>
            <a:r>
              <a:rPr lang="en-US" dirty="0" smtClean="0"/>
              <a:t>Midrash on the Mountain</a:t>
            </a:r>
          </a:p>
          <a:p>
            <a:pPr algn="l"/>
            <a:r>
              <a:rPr lang="en-US" dirty="0" smtClean="0"/>
              <a:t>Parallel but reversed, and so strengthens the teaching/ exhortation.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3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 smtClean="0"/>
              <a:t>Matit</a:t>
            </a:r>
            <a:r>
              <a:rPr lang="en-US" baseline="30000" dirty="0" smtClean="0"/>
              <a:t> 5.23 </a:t>
            </a:r>
            <a:r>
              <a:rPr lang="en-US" dirty="0"/>
              <a:t>you remember there that your brother has </a:t>
            </a:r>
            <a:r>
              <a:rPr lang="en-US" dirty="0">
                <a:solidFill>
                  <a:srgbClr val="FFFF66"/>
                </a:solidFill>
              </a:rPr>
              <a:t>something against </a:t>
            </a:r>
            <a:r>
              <a:rPr lang="en-US" dirty="0" smtClean="0">
                <a:solidFill>
                  <a:srgbClr val="FFFF66"/>
                </a:solidFill>
              </a:rPr>
              <a:t>you</a:t>
            </a:r>
          </a:p>
          <a:p>
            <a:pPr algn="l"/>
            <a:endParaRPr lang="en-US" dirty="0">
              <a:solidFill>
                <a:srgbClr val="FFFF66"/>
              </a:solidFill>
            </a:endParaRPr>
          </a:p>
          <a:p>
            <a:pPr algn="l"/>
            <a:r>
              <a:rPr lang="en-US" altLang="en-US" dirty="0"/>
              <a:t>Your conscience speaks up.  Not nebulous, but </a:t>
            </a:r>
            <a:r>
              <a:rPr lang="en-US" altLang="en-US" dirty="0" smtClean="0"/>
              <a:t>specific wrong you’ve done in word, deed…</a:t>
            </a:r>
            <a:endParaRPr lang="en-US" altLang="en-US" dirty="0"/>
          </a:p>
          <a:p>
            <a:pPr algn="l"/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0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8515" y="1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2" t="52944" r="17338" b="38517"/>
          <a:stretch/>
        </p:blipFill>
        <p:spPr bwMode="auto">
          <a:xfrm>
            <a:off x="1759202" y="714810"/>
            <a:ext cx="5105400" cy="24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3271" y="3194250"/>
            <a:ext cx="53313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 </a:t>
            </a:r>
            <a:r>
              <a:rPr lang="en-US" dirty="0">
                <a:solidFill>
                  <a:srgbClr val="FFFFFF"/>
                </a:solidFill>
              </a:rPr>
              <a:t>down from, against,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according </a:t>
            </a:r>
            <a:r>
              <a:rPr lang="en-US" dirty="0">
                <a:solidFill>
                  <a:srgbClr val="FFFFFF"/>
                </a:solidFill>
              </a:rPr>
              <a:t>to,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throughout</a:t>
            </a:r>
            <a:r>
              <a:rPr lang="en-US" dirty="0">
                <a:solidFill>
                  <a:srgbClr val="FFFFFF"/>
                </a:solidFill>
              </a:rPr>
              <a:t>, during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1437" y="1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FFFF66"/>
                </a:solidFill>
              </a:rPr>
              <a:t>something against you</a:t>
            </a:r>
          </a:p>
        </p:txBody>
      </p:sp>
    </p:spTree>
    <p:extLst>
      <p:ext uri="{BB962C8B-B14F-4D97-AF65-F5344CB8AC3E}">
        <p14:creationId xmlns:p14="http://schemas.microsoft.com/office/powerpoint/2010/main" val="2013517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smtClean="0"/>
              <a:t>Mt 5.24</a:t>
            </a:r>
            <a:r>
              <a:rPr lang="en-US" dirty="0"/>
              <a:t> leave your gift where it is by the altar, and </a:t>
            </a:r>
            <a:r>
              <a:rPr lang="en-US" dirty="0">
                <a:solidFill>
                  <a:srgbClr val="FFFF66"/>
                </a:solidFill>
              </a:rPr>
              <a:t>go</a:t>
            </a:r>
            <a:r>
              <a:rPr lang="en-US" dirty="0"/>
              <a:t>, make peace with your brother. Then come back and offer your gift.</a:t>
            </a:r>
          </a:p>
        </p:txBody>
      </p:sp>
    </p:spTree>
    <p:extLst>
      <p:ext uri="{BB962C8B-B14F-4D97-AF65-F5344CB8AC3E}">
        <p14:creationId xmlns:p14="http://schemas.microsoft.com/office/powerpoint/2010/main" val="2438357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n-US" dirty="0" smtClean="0"/>
              <a:t>Matityahu 5 -- </a:t>
            </a:r>
            <a:r>
              <a:rPr lang="en-US" dirty="0"/>
              <a:t>W</a:t>
            </a:r>
            <a:r>
              <a:rPr lang="en-US" dirty="0" smtClean="0"/>
              <a:t>e are at fault, sinned against someone.</a:t>
            </a:r>
          </a:p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n-US" dirty="0" err="1" smtClean="0"/>
              <a:t>Mtit</a:t>
            </a:r>
            <a:r>
              <a:rPr lang="en-US" dirty="0" smtClean="0"/>
              <a:t>. 18 – Someone else is at fault, and has sinned against us.</a:t>
            </a:r>
          </a:p>
          <a:p>
            <a:pPr algn="l"/>
            <a:r>
              <a:rPr lang="en-US" dirty="0" smtClean="0"/>
              <a:t>In both cases, the exhortation is the same:  </a:t>
            </a:r>
            <a:r>
              <a:rPr lang="en-US" dirty="0" smtClean="0">
                <a:solidFill>
                  <a:srgbClr val="FFFF66"/>
                </a:solidFill>
              </a:rPr>
              <a:t>GO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8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9"/>
          <a:stretch/>
        </p:blipFill>
        <p:spPr bwMode="auto">
          <a:xfrm>
            <a:off x="325438" y="0"/>
            <a:ext cx="812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Work to solve problems, bridge barriers, overcome difficulties.  </a:t>
            </a:r>
          </a:p>
          <a:p>
            <a:pPr algn="l"/>
            <a:r>
              <a:rPr lang="en-US" dirty="0" smtClean="0"/>
              <a:t>Be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lvl="0" algn="l"/>
            <a:r>
              <a:rPr lang="en-US" u="sng" dirty="0" smtClean="0"/>
              <a:t>Or </a:t>
            </a:r>
            <a:r>
              <a:rPr lang="en-US" u="sng" dirty="0" err="1" smtClean="0"/>
              <a:t>HaOlam</a:t>
            </a:r>
            <a:r>
              <a:rPr lang="en-US" u="sng" dirty="0" smtClean="0"/>
              <a:t> Statement of Faith</a:t>
            </a:r>
          </a:p>
          <a:p>
            <a:pPr lvl="0" algn="l"/>
            <a:r>
              <a:rPr lang="en-US" dirty="0" smtClean="0"/>
              <a:t>8. I </a:t>
            </a:r>
            <a:r>
              <a:rPr lang="en-US" dirty="0"/>
              <a:t>will practice the scriptural process, as needed, of conflict resolution.  When a conflict arises, we will go to the individual in a loving, appreciative spirit, and try to get reconciliation.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6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lvl="0" algn="l"/>
            <a:r>
              <a:rPr lang="en-US" u="sng" dirty="0" smtClean="0"/>
              <a:t>Or </a:t>
            </a:r>
            <a:r>
              <a:rPr lang="en-US" u="sng" dirty="0" err="1" smtClean="0"/>
              <a:t>HaOlam</a:t>
            </a:r>
            <a:r>
              <a:rPr lang="en-US" u="sng" dirty="0" smtClean="0"/>
              <a:t> Statement of Faith</a:t>
            </a:r>
          </a:p>
          <a:p>
            <a:pPr lvl="0" algn="l"/>
            <a:r>
              <a:rPr lang="en-US" dirty="0" smtClean="0"/>
              <a:t>If </a:t>
            </a:r>
            <a:r>
              <a:rPr lang="en-US" dirty="0"/>
              <a:t>that fails, we will seek the help of the "one or two" intermediaries appointed by the elders. (</a:t>
            </a:r>
            <a:r>
              <a:rPr lang="en-US" dirty="0" err="1"/>
              <a:t>Mattityahu</a:t>
            </a:r>
            <a:r>
              <a:rPr lang="en-US" dirty="0"/>
              <a:t> 18:15–18)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71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Goal: </a:t>
            </a:r>
            <a:r>
              <a:rPr lang="en-US" dirty="0" smtClean="0">
                <a:solidFill>
                  <a:srgbClr val="FFFF66"/>
                </a:solidFill>
              </a:rPr>
              <a:t>GO</a:t>
            </a:r>
            <a:r>
              <a:rPr lang="en-US" dirty="0" smtClean="0"/>
              <a:t> and…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 err="1" smtClean="0"/>
              <a:t>Mtt</a:t>
            </a:r>
            <a:r>
              <a:rPr lang="en-US" dirty="0" smtClean="0"/>
              <a:t> 5 “</a:t>
            </a:r>
            <a:r>
              <a:rPr lang="en-US" dirty="0"/>
              <a:t>make peace with your </a:t>
            </a:r>
            <a:r>
              <a:rPr lang="en-US" dirty="0" smtClean="0"/>
              <a:t>brother”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 err="1" smtClean="0"/>
              <a:t>Mtt</a:t>
            </a:r>
            <a:r>
              <a:rPr lang="en-US" dirty="0" smtClean="0"/>
              <a:t> 18 “If </a:t>
            </a:r>
            <a:r>
              <a:rPr lang="en-US" dirty="0"/>
              <a:t>he listens to you, you have won back your brother</a:t>
            </a:r>
            <a:r>
              <a:rPr lang="en-US" dirty="0" smtClean="0"/>
              <a:t>.”</a:t>
            </a:r>
            <a:r>
              <a:rPr lang="en-US" dirty="0"/>
              <a:t> </a:t>
            </a:r>
            <a:endParaRPr lang="en-US" dirty="0" smtClean="0"/>
          </a:p>
          <a:p>
            <a:pPr algn="l"/>
            <a:r>
              <a:rPr lang="en-US" dirty="0" smtClean="0"/>
              <a:t>Be reconciled.  </a:t>
            </a:r>
          </a:p>
          <a:p>
            <a:pPr algn="l"/>
            <a:r>
              <a:rPr lang="en-US" dirty="0" smtClean="0"/>
              <a:t>But if not…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 err="1" smtClean="0"/>
              <a:t>Matit</a:t>
            </a:r>
            <a:r>
              <a:rPr lang="en-US" baseline="30000" dirty="0" smtClean="0"/>
              <a:t> 18.16-17</a:t>
            </a:r>
            <a:r>
              <a:rPr lang="en-US" dirty="0" smtClean="0"/>
              <a:t> </a:t>
            </a:r>
            <a:r>
              <a:rPr lang="en-US" dirty="0"/>
              <a:t>If he doesn't listen, take one or two others with you so that every accusation can be supported by the testimony of two or three </a:t>
            </a:r>
            <a:r>
              <a:rPr lang="en-US" dirty="0" smtClean="0"/>
              <a:t>witnesses.  If </a:t>
            </a:r>
            <a:r>
              <a:rPr lang="en-US" dirty="0"/>
              <a:t>he refuses to hear them, tell the congregation; and if he refuses to listen even to the congregation, </a:t>
            </a:r>
          </a:p>
        </p:txBody>
      </p:sp>
    </p:spTree>
    <p:extLst>
      <p:ext uri="{BB962C8B-B14F-4D97-AF65-F5344CB8AC3E}">
        <p14:creationId xmlns:p14="http://schemas.microsoft.com/office/powerpoint/2010/main" val="12110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 smtClean="0"/>
              <a:t>Matit</a:t>
            </a:r>
            <a:r>
              <a:rPr lang="en-US" baseline="30000" dirty="0" smtClean="0"/>
              <a:t> 18.16-20</a:t>
            </a:r>
            <a:r>
              <a:rPr lang="en-US" dirty="0" smtClean="0"/>
              <a:t> </a:t>
            </a:r>
            <a:r>
              <a:rPr lang="en-US" dirty="0"/>
              <a:t>treat him as you would a pagan or a tax-collector. Yes! I tell you people that whatever you prohibit on earth will be prohibited in heaven, and whatever you permit on earth will be permitted in heaven. </a:t>
            </a:r>
          </a:p>
        </p:txBody>
      </p:sp>
    </p:spTree>
    <p:extLst>
      <p:ext uri="{BB962C8B-B14F-4D97-AF65-F5344CB8AC3E}">
        <p14:creationId xmlns:p14="http://schemas.microsoft.com/office/powerpoint/2010/main" val="346195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 smtClean="0"/>
              <a:t>Matit</a:t>
            </a:r>
            <a:r>
              <a:rPr lang="en-US" baseline="30000" dirty="0" smtClean="0"/>
              <a:t> 18.16-20</a:t>
            </a:r>
            <a:r>
              <a:rPr lang="en-US" dirty="0" smtClean="0"/>
              <a:t> To </a:t>
            </a:r>
            <a:r>
              <a:rPr lang="en-US" dirty="0"/>
              <a:t>repeat, I tell you that if two of you here on earth agree about anything people ask, it will be for them from my Father in heaven</a:t>
            </a:r>
            <a:r>
              <a:rPr lang="en-US" dirty="0" smtClean="0"/>
              <a:t>. </a:t>
            </a:r>
            <a:r>
              <a:rPr lang="en-US" dirty="0"/>
              <a:t>For wherever two or three are assembled in my name, I am there with them."</a:t>
            </a:r>
          </a:p>
        </p:txBody>
      </p:sp>
    </p:spTree>
    <p:extLst>
      <p:ext uri="{BB962C8B-B14F-4D97-AF65-F5344CB8AC3E}">
        <p14:creationId xmlns:p14="http://schemas.microsoft.com/office/powerpoint/2010/main" val="1748099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David Sterns Jewish New Testament Commentary:</a:t>
            </a:r>
          </a:p>
          <a:p>
            <a:pPr algn="l"/>
            <a:r>
              <a:rPr lang="en-US" dirty="0" smtClean="0"/>
              <a:t>I </a:t>
            </a:r>
            <a:r>
              <a:rPr lang="en-US" dirty="0"/>
              <a:t>take the </a:t>
            </a:r>
            <a:r>
              <a:rPr lang="en-US" dirty="0" err="1"/>
              <a:t>p'shat</a:t>
            </a:r>
            <a:r>
              <a:rPr lang="en-US" dirty="0"/>
              <a:t> ("plain sense") of this passage to be dealing with making legal judgments and </a:t>
            </a:r>
            <a:r>
              <a:rPr lang="en-US" dirty="0" err="1"/>
              <a:t>halakhah</a:t>
            </a:r>
            <a:r>
              <a:rPr lang="en-US" dirty="0"/>
              <a:t>, not prayer. The words rendered "prohibit" and "permit" (v. 18) are, </a:t>
            </a:r>
          </a:p>
        </p:txBody>
      </p:sp>
    </p:spTree>
    <p:extLst>
      <p:ext uri="{BB962C8B-B14F-4D97-AF65-F5344CB8AC3E}">
        <p14:creationId xmlns:p14="http://schemas.microsoft.com/office/powerpoint/2010/main" val="1857650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literally</a:t>
            </a:r>
            <a:r>
              <a:rPr lang="en-US" dirty="0"/>
              <a:t>, "bind" and "loose." These terms were used in first century Judaism to mean "prohibit" and "permit," as is clear from the article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8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"</a:t>
            </a:r>
            <a:r>
              <a:rPr lang="en-US" dirty="0"/>
              <a:t>Binding and Loosing," in the Jewish Encyclopedia. 3:215:</a:t>
            </a:r>
            <a:br>
              <a:rPr lang="en-US" dirty="0"/>
            </a:br>
            <a:r>
              <a:rPr lang="en-US" dirty="0"/>
              <a:t>"Binding and loosing (Hebrew </a:t>
            </a:r>
            <a:r>
              <a:rPr lang="en-US" dirty="0" err="1"/>
              <a:t>asar</a:t>
            </a:r>
            <a:r>
              <a:rPr lang="en-US" dirty="0"/>
              <a:t> </a:t>
            </a:r>
            <a:r>
              <a:rPr lang="en-US" dirty="0" err="1"/>
              <a:t>ve-hittir</a:t>
            </a:r>
            <a:r>
              <a:rPr lang="en-US" dirty="0"/>
              <a:t>)... Rabbinical term for 'forbidding and permitting</a:t>
            </a:r>
            <a:r>
              <a:rPr lang="en-US" dirty="0" smtClean="0"/>
              <a:t>."...</a:t>
            </a:r>
          </a:p>
          <a:p>
            <a:pPr algn="l"/>
            <a:r>
              <a:rPr lang="en-US" dirty="0"/>
              <a:t>"The power of binding and loosing was always claimed by the Pharisees. </a:t>
            </a:r>
          </a:p>
        </p:txBody>
      </p:sp>
    </p:spTree>
    <p:extLst>
      <p:ext uri="{BB962C8B-B14F-4D97-AF65-F5344CB8AC3E}">
        <p14:creationId xmlns:p14="http://schemas.microsoft.com/office/powerpoint/2010/main" val="11421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7" y="1389891"/>
            <a:ext cx="4724353" cy="37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3020" y="233"/>
            <a:ext cx="5733989" cy="13202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lIns="88257" tIns="44130" rIns="88257" bIns="44130" rtlCol="0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Downloads\messages\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2017 Messages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Under </a:t>
            </a:r>
            <a:r>
              <a:rPr lang="en-US" dirty="0"/>
              <a:t>Queen Alexandra the Pharisees, says Josephus </a:t>
            </a:r>
            <a:r>
              <a:rPr lang="en-US" baseline="30000" dirty="0"/>
              <a:t>(Wars of the Jews 1:5:2)</a:t>
            </a:r>
            <a:r>
              <a:rPr lang="en-US" dirty="0"/>
              <a:t>, 'became the administrators of all public affairs so as to be empowered to banish and readmit whom they pleased, as well as to loose and to bind."...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77467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</a:t>
            </a:r>
            <a:r>
              <a:rPr lang="en-US" dirty="0"/>
              <a:t>various schools had the power 'to bind and to loose'; that is, to forbid and to permit </a:t>
            </a:r>
            <a:r>
              <a:rPr lang="en-US" baseline="30000" dirty="0"/>
              <a:t>(Talmud: Chagigah 3b)</a:t>
            </a:r>
            <a:r>
              <a:rPr lang="en-US" dirty="0"/>
              <a:t>: and they could bind any day by declaring it a fast-day </a:t>
            </a:r>
            <a:r>
              <a:rPr lang="en-US" sz="2000" dirty="0"/>
              <a:t>(...Talmud: </a:t>
            </a:r>
            <a:r>
              <a:rPr lang="en-US" sz="2000" dirty="0" err="1"/>
              <a:t>Ta'anit</a:t>
            </a:r>
            <a:r>
              <a:rPr lang="en-US" sz="2000" dirty="0"/>
              <a:t> 12a...). </a:t>
            </a:r>
          </a:p>
        </p:txBody>
      </p:sp>
    </p:spTree>
    <p:extLst>
      <p:ext uri="{BB962C8B-B14F-4D97-AF65-F5344CB8AC3E}">
        <p14:creationId xmlns:p14="http://schemas.microsoft.com/office/powerpoint/2010/main" val="2918903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This </a:t>
            </a:r>
            <a:r>
              <a:rPr lang="en-US" dirty="0"/>
              <a:t>power and authority, vested in the rabbinical body of each age or in the Sanhedrin, received its ratification and final sanction from the celestial court of justice </a:t>
            </a:r>
            <a:r>
              <a:rPr lang="en-US" baseline="30000" dirty="0"/>
              <a:t>(</a:t>
            </a:r>
            <a:r>
              <a:rPr lang="en-US" baseline="30000" dirty="0" err="1"/>
              <a:t>Sifra</a:t>
            </a:r>
            <a:r>
              <a:rPr lang="en-US" baseline="30000" dirty="0"/>
              <a:t>, </a:t>
            </a:r>
            <a:r>
              <a:rPr lang="en-US" baseline="30000" dirty="0" err="1"/>
              <a:t>Emor</a:t>
            </a:r>
            <a:r>
              <a:rPr lang="en-US" baseline="30000" dirty="0"/>
              <a:t>, ix: Talmud: </a:t>
            </a:r>
            <a:r>
              <a:rPr lang="en-US" baseline="30000" dirty="0" err="1"/>
              <a:t>Makkot</a:t>
            </a:r>
            <a:r>
              <a:rPr lang="en-US" baseline="30000" dirty="0"/>
              <a:t> 23b).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060666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"</a:t>
            </a:r>
            <a:r>
              <a:rPr lang="en-US" dirty="0"/>
              <a:t>In this sense </a:t>
            </a:r>
            <a:r>
              <a:rPr lang="en-US" dirty="0" smtClean="0"/>
              <a:t>Yeshua, </a:t>
            </a:r>
            <a:r>
              <a:rPr lang="en-US" dirty="0"/>
              <a:t>when appointing his disciples to be his successors, used the familiar </a:t>
            </a:r>
            <a:r>
              <a:rPr lang="en-US" dirty="0" smtClean="0"/>
              <a:t>formula. </a:t>
            </a:r>
            <a:r>
              <a:rPr lang="en-US" baseline="30000" dirty="0"/>
              <a:t>(Matt 16:19, 18:18</a:t>
            </a:r>
            <a:r>
              <a:rPr lang="en-US" baseline="30000" dirty="0" smtClean="0"/>
              <a:t>)  </a:t>
            </a:r>
            <a:r>
              <a:rPr lang="en-US" dirty="0"/>
              <a:t>By these words he virtually invested them with the same authority as that which he found belonging </a:t>
            </a:r>
            <a:r>
              <a:rPr lang="en-US" dirty="0" smtClean="0"/>
              <a:t>to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90654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</a:t>
            </a:r>
            <a:r>
              <a:rPr lang="en-US" dirty="0"/>
              <a:t>scribes and Pharisees who 'bind heavy burdens and lay them on men's shoulders, but will not move them with one of their fingers'; that is, 'loose them,' as they have the power to do </a:t>
            </a:r>
            <a:r>
              <a:rPr lang="en-US" baseline="30000" dirty="0"/>
              <a:t>(Matt 23:2-4). </a:t>
            </a:r>
          </a:p>
        </p:txBody>
      </p:sp>
    </p:spTree>
    <p:extLst>
      <p:ext uri="{BB962C8B-B14F-4D97-AF65-F5344CB8AC3E}">
        <p14:creationId xmlns:p14="http://schemas.microsoft.com/office/powerpoint/2010/main" val="1430696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66"/>
                </a:solidFill>
              </a:rPr>
              <a:t>The </a:t>
            </a:r>
            <a:r>
              <a:rPr lang="en-US" dirty="0">
                <a:solidFill>
                  <a:srgbClr val="FFFF66"/>
                </a:solidFill>
              </a:rPr>
              <a:t>passage is not about prayer </a:t>
            </a:r>
            <a:r>
              <a:rPr lang="en-US" dirty="0"/>
              <a:t>— although it is not wrong to make a midrash on it which does apply </a:t>
            </a:r>
            <a:r>
              <a:rPr lang="en-US" dirty="0" smtClean="0"/>
              <a:t>to prayer.</a:t>
            </a:r>
          </a:p>
          <a:p>
            <a:pPr algn="l"/>
            <a:r>
              <a:rPr lang="en-US" dirty="0"/>
              <a:t> the Mishna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"Rabbi </a:t>
            </a:r>
            <a:r>
              <a:rPr lang="en-US" dirty="0" err="1"/>
              <a:t>Chananyah</a:t>
            </a:r>
            <a:r>
              <a:rPr lang="en-US" dirty="0"/>
              <a:t> ben-</a:t>
            </a:r>
            <a:r>
              <a:rPr lang="en-US" dirty="0" err="1"/>
              <a:t>T'radyon</a:t>
            </a:r>
            <a:r>
              <a:rPr lang="en-US" dirty="0"/>
              <a:t> said,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50153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'If </a:t>
            </a:r>
            <a:r>
              <a:rPr lang="en-US" dirty="0"/>
              <a:t>two sit together and words of Torah pass between them, the </a:t>
            </a:r>
            <a:r>
              <a:rPr lang="en-US" dirty="0" err="1" smtClean="0"/>
              <a:t>Sh'khinah</a:t>
            </a:r>
            <a:r>
              <a:rPr lang="en-US" dirty="0" smtClean="0"/>
              <a:t> </a:t>
            </a:r>
            <a:r>
              <a:rPr lang="en-US" dirty="0"/>
              <a:t>abides between them, as it is said, "Those who feared Adonai spoke together, and Adonai paid heed and listened,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60280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and </a:t>
            </a:r>
            <a:r>
              <a:rPr lang="en-US" dirty="0"/>
              <a:t>a record was written before him for those who feared Adonai and thought on his </a:t>
            </a:r>
            <a:r>
              <a:rPr lang="en-US" dirty="0" smtClean="0"/>
              <a:t>name” </a:t>
            </a:r>
            <a:r>
              <a:rPr lang="en-US" sz="2000" dirty="0" smtClean="0"/>
              <a:t>(Malachi3:16).  (</a:t>
            </a:r>
            <a:r>
              <a:rPr lang="en-US" sz="2000" dirty="0"/>
              <a:t>Avot3:2)</a:t>
            </a:r>
          </a:p>
        </p:txBody>
      </p:sp>
    </p:spTree>
    <p:extLst>
      <p:ext uri="{BB962C8B-B14F-4D97-AF65-F5344CB8AC3E}">
        <p14:creationId xmlns:p14="http://schemas.microsoft.com/office/powerpoint/2010/main" val="1081827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 smtClean="0"/>
              <a:t>Matit</a:t>
            </a:r>
            <a:r>
              <a:rPr lang="en-US" baseline="30000" dirty="0" smtClean="0"/>
              <a:t> 18.16-20</a:t>
            </a:r>
            <a:r>
              <a:rPr lang="en-US" dirty="0" smtClean="0"/>
              <a:t> </a:t>
            </a:r>
            <a:r>
              <a:rPr lang="en-US" dirty="0"/>
              <a:t>treat him as you would a pagan or a tax-collector. Yes! I tell you people that whatever you prohibit on earth will be prohibited in heaven, and whatever you permit on earth will be permitted in heaven. </a:t>
            </a:r>
          </a:p>
        </p:txBody>
      </p:sp>
    </p:spTree>
    <p:extLst>
      <p:ext uri="{BB962C8B-B14F-4D97-AF65-F5344CB8AC3E}">
        <p14:creationId xmlns:p14="http://schemas.microsoft.com/office/powerpoint/2010/main" val="4058302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Is this easy?</a:t>
            </a:r>
          </a:p>
          <a:p>
            <a:pPr algn="l"/>
            <a:r>
              <a:rPr lang="en-US" dirty="0" smtClean="0"/>
              <a:t>Is this painful?</a:t>
            </a:r>
          </a:p>
          <a:p>
            <a:pPr algn="l"/>
            <a:r>
              <a:rPr lang="en-US" dirty="0" smtClean="0"/>
              <a:t>If someone sins against you, or if you’ve sinned against them…risky.  They could get angry, alienated…fracture.  </a:t>
            </a:r>
          </a:p>
          <a:p>
            <a:pPr algn="l"/>
            <a:r>
              <a:rPr lang="en-US" dirty="0" smtClean="0"/>
              <a:t>Do you find confrontation easy?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0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>
                <a:cs typeface="Arial" pitchFamily="34" charset="0"/>
              </a:rPr>
              <a:t>New level of Hebrew authenticity at Or </a:t>
            </a:r>
            <a:r>
              <a:rPr lang="en-US" altLang="en-US" dirty="0" err="1">
                <a:cs typeface="Arial" pitchFamily="34" charset="0"/>
              </a:rPr>
              <a:t>HaOlam</a:t>
            </a:r>
            <a:r>
              <a:rPr lang="en-US" altLang="en-US" dirty="0">
                <a:cs typeface="Arial" pitchFamily="34" charset="0"/>
              </a:rPr>
              <a:t> last week. I </a:t>
            </a:r>
            <a:r>
              <a:rPr lang="en-US" altLang="en-US" dirty="0" smtClean="0">
                <a:cs typeface="Arial" pitchFamily="34" charset="0"/>
              </a:rPr>
              <a:t>read two Hebrew words </a:t>
            </a:r>
            <a:r>
              <a:rPr lang="en-US" altLang="en-US" dirty="0">
                <a:cs typeface="Arial" pitchFamily="34" charset="0"/>
              </a:rPr>
              <a:t>wrong. </a:t>
            </a:r>
            <a:endParaRPr lang="en-US" altLang="en-US" dirty="0" smtClean="0">
              <a:cs typeface="Arial" pitchFamily="34" charset="0"/>
            </a:endParaRPr>
          </a:p>
          <a:p>
            <a:pPr algn="l"/>
            <a:r>
              <a:rPr lang="he-IL" alt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לגרום </a:t>
            </a:r>
            <a:r>
              <a:rPr lang="en-US" altLang="en-US" dirty="0" smtClean="0">
                <a:cs typeface="Arial" pitchFamily="34" charset="0"/>
              </a:rPr>
              <a:t> </a:t>
            </a:r>
            <a:r>
              <a:rPr lang="en-US" altLang="en-US" i="1" dirty="0" err="1" smtClean="0">
                <a:cs typeface="Arial" pitchFamily="34" charset="0"/>
              </a:rPr>
              <a:t>ligrom</a:t>
            </a:r>
            <a:r>
              <a:rPr lang="en-US" altLang="en-US" i="1" dirty="0" smtClean="0">
                <a:cs typeface="Arial" pitchFamily="34" charset="0"/>
              </a:rPr>
              <a:t> </a:t>
            </a:r>
            <a:r>
              <a:rPr lang="en-US" altLang="en-US" dirty="0" smtClean="0">
                <a:cs typeface="Arial" pitchFamily="34" charset="0"/>
              </a:rPr>
              <a:t>“to </a:t>
            </a:r>
            <a:r>
              <a:rPr lang="en-US" altLang="en-US" dirty="0">
                <a:cs typeface="Arial" pitchFamily="34" charset="0"/>
              </a:rPr>
              <a:t>cause” was </a:t>
            </a:r>
            <a:r>
              <a:rPr lang="en-US" altLang="en-US" dirty="0" smtClean="0">
                <a:cs typeface="Arial" pitchFamily="34" charset="0"/>
              </a:rPr>
              <a:t>	supposed </a:t>
            </a:r>
            <a:r>
              <a:rPr lang="en-US" altLang="en-US" dirty="0">
                <a:cs typeface="Arial" pitchFamily="34" charset="0"/>
              </a:rPr>
              <a:t>to be </a:t>
            </a:r>
            <a:endParaRPr lang="en-US" altLang="en-US" dirty="0" smtClean="0">
              <a:cs typeface="Arial" pitchFamily="34" charset="0"/>
            </a:endParaRPr>
          </a:p>
          <a:p>
            <a:pPr algn="l"/>
            <a:r>
              <a:rPr lang="he-IL" alt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לרגום</a:t>
            </a:r>
            <a:r>
              <a:rPr lang="en-US" altLang="en-US" dirty="0" smtClean="0">
                <a:cs typeface="Arial" pitchFamily="34" charset="0"/>
              </a:rPr>
              <a:t> </a:t>
            </a:r>
            <a:r>
              <a:rPr lang="en-US" altLang="en-US" i="1" dirty="0" err="1" smtClean="0">
                <a:cs typeface="Arial" pitchFamily="34" charset="0"/>
              </a:rPr>
              <a:t>lirgom</a:t>
            </a:r>
            <a:r>
              <a:rPr lang="en-US" altLang="en-US" i="1" dirty="0" smtClean="0">
                <a:cs typeface="Arial" pitchFamily="34" charset="0"/>
              </a:rPr>
              <a:t> </a:t>
            </a:r>
            <a:r>
              <a:rPr lang="en-US" altLang="en-US" dirty="0" smtClean="0">
                <a:cs typeface="Arial" pitchFamily="34" charset="0"/>
              </a:rPr>
              <a:t>“to </a:t>
            </a:r>
            <a:r>
              <a:rPr lang="en-US" altLang="en-US" dirty="0">
                <a:cs typeface="Arial" pitchFamily="34" charset="0"/>
              </a:rPr>
              <a:t>stone</a:t>
            </a:r>
            <a:r>
              <a:rPr lang="en-US" altLang="en-US" dirty="0" smtClean="0">
                <a:cs typeface="Arial" pitchFamily="34" charset="0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71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Work to solve problems, bridge barriers, overcome difficulties.  </a:t>
            </a:r>
          </a:p>
          <a:p>
            <a:pPr algn="l"/>
            <a:r>
              <a:rPr lang="en-US" dirty="0" smtClean="0"/>
              <a:t>Be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8944" y="3086100"/>
            <a:ext cx="7900988" cy="1714500"/>
          </a:xfrm>
        </p:spPr>
        <p:txBody>
          <a:bodyPr/>
          <a:lstStyle/>
          <a:p>
            <a:pPr lvl="0" algn="r" rtl="1" eaLnBrk="1" hangingPunct="1"/>
            <a:r>
              <a:rPr lang="he-IL" altLang="en-US" sz="5300" b="1" dirty="0">
                <a:solidFill>
                  <a:srgbClr val="FFFFFF"/>
                </a:solidFill>
                <a:cs typeface="David" panose="020E0502060401010101" pitchFamily="34" charset="-79"/>
              </a:rPr>
              <a:t>מַתִּתְיָהוּ</a:t>
            </a:r>
            <a:r>
              <a:rPr lang="en-US" altLang="en-US" sz="3500" dirty="0">
                <a:solidFill>
                  <a:srgbClr val="FFFFFF"/>
                </a:solidFill>
              </a:rPr>
              <a:t> </a:t>
            </a:r>
            <a:r>
              <a:rPr lang="en-US" altLang="en-US" sz="3500" dirty="0" err="1">
                <a:solidFill>
                  <a:srgbClr val="FFFFFF"/>
                </a:solidFill>
              </a:rPr>
              <a:t>Mattityahu</a:t>
            </a:r>
            <a:r>
              <a:rPr lang="en-US" altLang="en-US" sz="3500" dirty="0">
                <a:solidFill>
                  <a:srgbClr val="FFFFFF"/>
                </a:solidFill>
              </a:rPr>
              <a:t>  </a:t>
            </a:r>
          </a:p>
          <a:p>
            <a:pPr lvl="0" algn="r" eaLnBrk="1" hangingPunct="1"/>
            <a:r>
              <a:rPr lang="en-US" altLang="en-US" sz="3500" dirty="0">
                <a:solidFill>
                  <a:srgbClr val="FFFFFF"/>
                </a:solidFill>
              </a:rPr>
              <a:t>(Matthew) 18:21-23</a:t>
            </a:r>
          </a:p>
        </p:txBody>
      </p:sp>
    </p:spTree>
    <p:extLst>
      <p:ext uri="{BB962C8B-B14F-4D97-AF65-F5344CB8AC3E}">
        <p14:creationId xmlns:p14="http://schemas.microsoft.com/office/powerpoint/2010/main" val="1641205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7" y="400050"/>
            <a:ext cx="8077199" cy="4629150"/>
          </a:xfrm>
        </p:spPr>
        <p:txBody>
          <a:bodyPr>
            <a:normAutofit/>
          </a:bodyPr>
          <a:lstStyle/>
          <a:p>
            <a:pPr marL="0" algn="r" rtl="1">
              <a:spcBef>
                <a:spcPts val="0"/>
              </a:spcBef>
              <a:spcAft>
                <a:spcPts val="585"/>
              </a:spcAft>
            </a:pP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כֵּיפָא נִגַּשׁ וְשָׁאַל אוֹתוֹ: "אֲדוֹנִי, כַמָּה פְּעָמִים יֶחֱטָא לִי אָחִי וְאֶסְלַח לוֹ? הַאִם עַד שֶׁבַע פְּעָמִים?"  </a:t>
            </a:r>
            <a:endParaRPr lang="en-US" sz="41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/>
            <a:r>
              <a:rPr lang="en-US" sz="3600" dirty="0"/>
              <a:t>Then </a:t>
            </a:r>
            <a:r>
              <a:rPr lang="en-US" sz="3600" dirty="0" err="1"/>
              <a:t>Kefa</a:t>
            </a:r>
            <a:r>
              <a:rPr lang="en-US" sz="3600" dirty="0"/>
              <a:t> came up and said to him, "Rabbi, how often can my brother sin against me and I have to forgive him? As many as seven times?"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6576" y="57151"/>
            <a:ext cx="5925741" cy="422672"/>
          </a:xfrm>
        </p:spPr>
        <p:txBody>
          <a:bodyPr/>
          <a:lstStyle/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</a:rPr>
              <a:t>Mattityahu</a:t>
            </a:r>
            <a:r>
              <a:rPr lang="en-US" altLang="en-US" sz="2000" dirty="0">
                <a:solidFill>
                  <a:srgbClr val="FFFF00"/>
                </a:solidFill>
              </a:rPr>
              <a:t> (Matthew) 18:21</a:t>
            </a:r>
            <a:endParaRPr lang="en-US" altLang="en-US" sz="2000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4154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51" y="457200"/>
            <a:ext cx="7955855" cy="4686300"/>
          </a:xfrm>
        </p:spPr>
        <p:txBody>
          <a:bodyPr>
            <a:normAutofit/>
          </a:bodyPr>
          <a:lstStyle/>
          <a:p>
            <a:pPr marL="0" algn="r" rtl="1">
              <a:spcBef>
                <a:spcPts val="0"/>
              </a:spcBef>
              <a:spcAft>
                <a:spcPts val="585"/>
              </a:spcAft>
            </a:pP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הֵשִׁיב לוֹ יֵשׁוּעַ: "אֵינֶנִּי אוֹמֵר לְךָ עַד שֶׁבַע פְּעָמִים אֶלָּא עַד שִׁבְעִים וָשֶׁבַע.</a:t>
            </a:r>
            <a:endParaRPr lang="en-US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>
              <a:spcBef>
                <a:spcPts val="0"/>
              </a:spcBef>
              <a:spcAft>
                <a:spcPts val="585"/>
              </a:spcAft>
            </a:pPr>
            <a:r>
              <a:rPr lang="en-US" sz="4000" dirty="0"/>
              <a:t>"No, not seven times," answered Yeshua, "but seventy times seven!</a:t>
            </a:r>
            <a:endParaRPr lang="en-US" sz="3600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6574" y="57151"/>
            <a:ext cx="5925741" cy="422672"/>
          </a:xfrm>
        </p:spPr>
        <p:txBody>
          <a:bodyPr/>
          <a:lstStyle/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</a:rPr>
              <a:t>Mattityahu</a:t>
            </a:r>
            <a:r>
              <a:rPr lang="en-US" altLang="en-US" sz="2000" dirty="0">
                <a:solidFill>
                  <a:srgbClr val="FFFF00"/>
                </a:solidFill>
              </a:rPr>
              <a:t> (Matthew) 18:22</a:t>
            </a:r>
            <a:endParaRPr lang="en-US" altLang="en-US" sz="2000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21380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smtClean="0"/>
              <a:t>Gen 4.23-24 LXX</a:t>
            </a:r>
            <a:r>
              <a:rPr lang="en-US" dirty="0" smtClean="0"/>
              <a:t> And </a:t>
            </a:r>
            <a:r>
              <a:rPr lang="en-US" dirty="0" err="1"/>
              <a:t>Lamech</a:t>
            </a:r>
            <a:r>
              <a:rPr lang="en-US" dirty="0"/>
              <a:t> said to his wives, Ada and Sella, Hear my voice, ye wives of </a:t>
            </a:r>
            <a:r>
              <a:rPr lang="en-US" dirty="0" err="1"/>
              <a:t>Lamech</a:t>
            </a:r>
            <a:r>
              <a:rPr lang="en-US" dirty="0"/>
              <a:t>, consider my words, because I have slain a man to my sorrow and a youth to my </a:t>
            </a:r>
            <a:r>
              <a:rPr lang="en-US" dirty="0" smtClean="0"/>
              <a:t>grief.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67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smtClean="0"/>
              <a:t>Gen 4.23-24 </a:t>
            </a:r>
            <a:r>
              <a:rPr lang="en-US" baseline="30000" dirty="0" smtClean="0">
                <a:solidFill>
                  <a:srgbClr val="FFFF66"/>
                </a:solidFill>
              </a:rPr>
              <a:t>LXX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smtClean="0"/>
              <a:t>Because </a:t>
            </a:r>
            <a:r>
              <a:rPr lang="en-US" dirty="0" smtClean="0">
                <a:solidFill>
                  <a:srgbClr val="FFFF66"/>
                </a:solidFill>
              </a:rPr>
              <a:t>vengeance</a:t>
            </a:r>
            <a:r>
              <a:rPr lang="en-US" dirty="0" smtClean="0"/>
              <a:t> has </a:t>
            </a:r>
            <a:r>
              <a:rPr lang="en-US" dirty="0"/>
              <a:t>been exacted seven times on Cain’s behalf, </a:t>
            </a:r>
            <a:r>
              <a:rPr lang="en-US" dirty="0" smtClean="0"/>
              <a:t>on </a:t>
            </a:r>
            <a:r>
              <a:rPr lang="en-US" dirty="0" err="1" smtClean="0"/>
              <a:t>Lamech’s</a:t>
            </a:r>
            <a:r>
              <a:rPr lang="en-US" dirty="0" smtClean="0"/>
              <a:t> </a:t>
            </a:r>
            <a:r>
              <a:rPr lang="en-US" i="1" dirty="0" smtClean="0"/>
              <a:t>it </a:t>
            </a:r>
            <a:r>
              <a:rPr lang="en-US" i="1" dirty="0"/>
              <a:t>shall be</a:t>
            </a:r>
            <a:r>
              <a:rPr lang="en-US" dirty="0"/>
              <a:t> </a:t>
            </a:r>
            <a:r>
              <a:rPr lang="en-US" dirty="0">
                <a:solidFill>
                  <a:srgbClr val="FFFF66"/>
                </a:solidFill>
              </a:rPr>
              <a:t>seventy times seven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788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s://pix-media.priceonomics-media.com/blog/711/Divorces-1999-201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4" y="0"/>
            <a:ext cx="762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99578" y="4709553"/>
            <a:ext cx="532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</a:rPr>
              <a:t>American census data shows a similar pattern to the </a:t>
            </a:r>
            <a:r>
              <a:rPr lang="en-US" sz="1400" dirty="0" smtClean="0">
                <a:solidFill>
                  <a:srgbClr val="000000"/>
                </a:solidFill>
              </a:rPr>
              <a:t>above.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56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ttps://pix-media.priceonomics-media.com/blog/711/ScreenShot2014-05-08at11.48.59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5" y="0"/>
            <a:ext cx="745380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050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41 percent of first marriages end in </a:t>
            </a:r>
            <a:r>
              <a:rPr lang="en-US" dirty="0" smtClean="0"/>
              <a:t>divorce.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 smtClean="0"/>
              <a:t>60 </a:t>
            </a:r>
            <a:r>
              <a:rPr lang="en-US" dirty="0"/>
              <a:t>percent of second marriages end in </a:t>
            </a:r>
            <a:r>
              <a:rPr lang="en-US" dirty="0" smtClean="0"/>
              <a:t>divorce.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 smtClean="0"/>
              <a:t>73 </a:t>
            </a:r>
            <a:r>
              <a:rPr lang="en-US" dirty="0"/>
              <a:t>percent of third marriages end in divorce.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97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Divorce </a:t>
            </a:r>
            <a:r>
              <a:rPr lang="en-US" dirty="0"/>
              <a:t>rates spikes at about the 4</a:t>
            </a:r>
            <a:r>
              <a:rPr lang="en-US" baseline="30000" dirty="0"/>
              <a:t>th</a:t>
            </a:r>
            <a:r>
              <a:rPr lang="en-US" dirty="0"/>
              <a:t> year.  However, they don’t stop and the cumulative effect is such that only about 50% of marriages are intact by the 20</a:t>
            </a:r>
            <a:r>
              <a:rPr lang="en-US" baseline="30000" dirty="0"/>
              <a:t>th</a:t>
            </a:r>
            <a:r>
              <a:rPr lang="en-US" dirty="0"/>
              <a:t> year!  The spike in divorce rate may be </a:t>
            </a:r>
            <a:r>
              <a:rPr lang="en-US" dirty="0" smtClean="0"/>
              <a:t>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9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he-IL" alt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ענבים</a:t>
            </a:r>
            <a:r>
              <a:rPr lang="he-IL" altLang="en-US" dirty="0" smtClean="0">
                <a:cs typeface="Arial" pitchFamily="34" charset="0"/>
              </a:rPr>
              <a:t> </a:t>
            </a:r>
            <a:r>
              <a:rPr lang="en-US" altLang="en-US" dirty="0" smtClean="0">
                <a:cs typeface="Arial" pitchFamily="34" charset="0"/>
              </a:rPr>
              <a:t> </a:t>
            </a:r>
            <a:r>
              <a:rPr lang="en-US" altLang="en-US" i="1" dirty="0" err="1" smtClean="0">
                <a:cs typeface="Arial" pitchFamily="34" charset="0"/>
              </a:rPr>
              <a:t>anavim</a:t>
            </a:r>
            <a:r>
              <a:rPr lang="en-US" altLang="en-US" dirty="0" smtClean="0">
                <a:cs typeface="Arial" pitchFamily="34" charset="0"/>
              </a:rPr>
              <a:t> “grapes” was 	supposed </a:t>
            </a:r>
            <a:r>
              <a:rPr lang="en-US" altLang="en-US" dirty="0">
                <a:cs typeface="Arial" pitchFamily="34" charset="0"/>
              </a:rPr>
              <a:t>to </a:t>
            </a:r>
            <a:r>
              <a:rPr lang="en-US" altLang="en-US" dirty="0" smtClean="0">
                <a:cs typeface="Arial" pitchFamily="34" charset="0"/>
              </a:rPr>
              <a:t>be</a:t>
            </a:r>
          </a:p>
          <a:p>
            <a:pPr algn="l"/>
            <a:r>
              <a:rPr lang="en-US" altLang="en-US" dirty="0" smtClean="0">
                <a:cs typeface="Arial" pitchFamily="34" charset="0"/>
              </a:rPr>
              <a:t> </a:t>
            </a:r>
            <a:r>
              <a:rPr lang="he-IL" altLang="en-US" b="1" dirty="0">
                <a:latin typeface="David" panose="020E0502060401010101" pitchFamily="34" charset="-79"/>
                <a:cs typeface="David" panose="020E0502060401010101" pitchFamily="34" charset="-79"/>
              </a:rPr>
              <a:t>אבנים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n-US" altLang="en-US" i="1" dirty="0" err="1" smtClean="0">
                <a:cs typeface="Arial" pitchFamily="34" charset="0"/>
              </a:rPr>
              <a:t>avanim</a:t>
            </a:r>
            <a:r>
              <a:rPr lang="en-US" altLang="en-US" dirty="0" smtClean="0">
                <a:cs typeface="Arial" pitchFamily="34" charset="0"/>
              </a:rPr>
              <a:t> “Stones</a:t>
            </a:r>
            <a:r>
              <a:rPr lang="en-US" altLang="en-US" dirty="0">
                <a:cs typeface="Arial" pitchFamily="34" charset="0"/>
              </a:rPr>
              <a:t>.”</a:t>
            </a:r>
          </a:p>
          <a:p>
            <a:pPr algn="r" rtl="1"/>
            <a:r>
              <a:rPr lang="he-IL" dirty="0"/>
              <a:t>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לִרְגּוֹם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אֹתָם בָּאֲבָנִים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לִ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ג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רוֹם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אֹתָם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בָּענבים</a:t>
            </a:r>
            <a:endParaRPr lang="en-US" alt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US" altLang="en-US" dirty="0" err="1" smtClean="0">
                <a:cs typeface="Arial" pitchFamily="34" charset="0"/>
              </a:rPr>
              <a:t>leergom</a:t>
            </a:r>
            <a:r>
              <a:rPr lang="en-US" altLang="en-US" dirty="0" smtClean="0">
                <a:cs typeface="Arial" pitchFamily="34" charset="0"/>
              </a:rPr>
              <a:t> </a:t>
            </a:r>
            <a:r>
              <a:rPr lang="en-US" altLang="en-US" dirty="0" err="1" smtClean="0">
                <a:cs typeface="Arial" pitchFamily="34" charset="0"/>
              </a:rPr>
              <a:t>otam</a:t>
            </a:r>
            <a:r>
              <a:rPr lang="en-US" altLang="en-US" dirty="0" smtClean="0">
                <a:cs typeface="Arial" pitchFamily="34" charset="0"/>
              </a:rPr>
              <a:t> </a:t>
            </a:r>
            <a:r>
              <a:rPr lang="en-US" altLang="en-US" dirty="0" err="1" smtClean="0">
                <a:cs typeface="Arial" pitchFamily="34" charset="0"/>
              </a:rPr>
              <a:t>b’avanim</a:t>
            </a:r>
            <a:r>
              <a:rPr lang="en-US" altLang="en-US" dirty="0" smtClean="0">
                <a:cs typeface="Arial" pitchFamily="34" charset="0"/>
                <a:sym typeface="Wingdings" panose="05000000000000000000" pitchFamily="2" charset="2"/>
              </a:rPr>
              <a:t> </a:t>
            </a:r>
          </a:p>
          <a:p>
            <a:pPr algn="l"/>
            <a:r>
              <a:rPr lang="en-US" altLang="en-US" dirty="0" err="1" smtClean="0">
                <a:cs typeface="Arial" pitchFamily="34" charset="0"/>
                <a:sym typeface="Wingdings" panose="05000000000000000000" pitchFamily="2" charset="2"/>
              </a:rPr>
              <a:t>leegrom</a:t>
            </a:r>
            <a:r>
              <a:rPr lang="en-US" altLang="en-US" dirty="0" smtClean="0"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cs typeface="Arial" pitchFamily="34" charset="0"/>
                <a:sym typeface="Wingdings" panose="05000000000000000000" pitchFamily="2" charset="2"/>
              </a:rPr>
              <a:t>otam</a:t>
            </a:r>
            <a:r>
              <a:rPr lang="en-US" altLang="en-US" dirty="0" smtClean="0"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cs typeface="Arial" pitchFamily="34" charset="0"/>
                <a:sym typeface="Wingdings" panose="05000000000000000000" pitchFamily="2" charset="2"/>
              </a:rPr>
              <a:t>b’anavim</a:t>
            </a:r>
            <a:endParaRPr lang="en-US" altLang="en-US" dirty="0" smtClean="0">
              <a:cs typeface="Arial" pitchFamily="34" charset="0"/>
            </a:endParaRPr>
          </a:p>
          <a:p>
            <a:pPr algn="l"/>
            <a:endParaRPr lang="en-US" altLang="en-US" dirty="0">
              <a:cs typeface="Arial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but </a:t>
            </a:r>
            <a:r>
              <a:rPr lang="en-US" dirty="0"/>
              <a:t>the trickle of tragedy continues. Moreover,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marriages do worse yet!   So, no marriage is guaranteed.   However, that is NOT the intention of the Inventor of marriage!</a:t>
            </a:r>
          </a:p>
        </p:txBody>
      </p:sp>
    </p:spTree>
    <p:extLst>
      <p:ext uri="{BB962C8B-B14F-4D97-AF65-F5344CB8AC3E}">
        <p14:creationId xmlns:p14="http://schemas.microsoft.com/office/powerpoint/2010/main" val="277028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Marriage was intended, by its Designer, to be a joyful unity of spirit, soul, and body for life!  We want to ensure that this is the case with ALL the marriages at Or </a:t>
            </a:r>
            <a:r>
              <a:rPr lang="en-US" dirty="0" err="1"/>
              <a:t>HaOlam</a:t>
            </a:r>
            <a:r>
              <a:rPr lang="en-US" dirty="0"/>
              <a:t>.  If you are newlywed, silver or golden anniversary, you need to work on your relationship!  </a:t>
            </a:r>
          </a:p>
        </p:txBody>
      </p:sp>
    </p:spTree>
    <p:extLst>
      <p:ext uri="{BB962C8B-B14F-4D97-AF65-F5344CB8AC3E}">
        <p14:creationId xmlns:p14="http://schemas.microsoft.com/office/powerpoint/2010/main" val="35676280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One </a:t>
            </a:r>
            <a:r>
              <a:rPr lang="en-US" dirty="0"/>
              <a:t>tool that we are offering is an eight session small group study called </a:t>
            </a:r>
            <a:r>
              <a:rPr lang="en-US" i="1" dirty="0"/>
              <a:t>Marriage on the Rock</a:t>
            </a:r>
            <a:r>
              <a:rPr lang="en-US" dirty="0"/>
              <a:t>, with video teacher Jimmy Evans. </a:t>
            </a:r>
          </a:p>
        </p:txBody>
      </p:sp>
    </p:spTree>
    <p:extLst>
      <p:ext uri="{BB962C8B-B14F-4D97-AF65-F5344CB8AC3E}">
        <p14:creationId xmlns:p14="http://schemas.microsoft.com/office/powerpoint/2010/main" val="1924026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7" y="400050"/>
            <a:ext cx="8077199" cy="4629150"/>
          </a:xfrm>
        </p:spPr>
        <p:txBody>
          <a:bodyPr>
            <a:normAutofit/>
          </a:bodyPr>
          <a:lstStyle/>
          <a:p>
            <a:pPr marL="0" algn="r" rtl="1">
              <a:spcBef>
                <a:spcPts val="0"/>
              </a:spcBef>
              <a:spcAft>
                <a:spcPts val="585"/>
              </a:spcAft>
            </a:pP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כֵּיפָא נִגַּשׁ וְשָׁאַל אוֹתוֹ: "אֲדוֹנִי, כַמָּה פְּעָמִים יֶחֱטָא לִי אָחִי וְאֶסְלַח לוֹ? הַאִם עַד שֶׁבַע פְּעָמִים?"  </a:t>
            </a:r>
            <a:endParaRPr lang="en-US" sz="41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/>
            <a:r>
              <a:rPr lang="en-US" sz="3600" dirty="0"/>
              <a:t>Then </a:t>
            </a:r>
            <a:r>
              <a:rPr lang="en-US" sz="3600" dirty="0" err="1"/>
              <a:t>Kefa</a:t>
            </a:r>
            <a:r>
              <a:rPr lang="en-US" sz="3600" dirty="0"/>
              <a:t> came up and said to him, "Rabbi, how often can my brother sin against me and I have to forgive him? As many as seven times?"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6576" y="57151"/>
            <a:ext cx="5925741" cy="422672"/>
          </a:xfrm>
        </p:spPr>
        <p:txBody>
          <a:bodyPr/>
          <a:lstStyle/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</a:rPr>
              <a:t>Mattityahu</a:t>
            </a:r>
            <a:r>
              <a:rPr lang="en-US" altLang="en-US" sz="2000" dirty="0">
                <a:solidFill>
                  <a:srgbClr val="FFFF00"/>
                </a:solidFill>
              </a:rPr>
              <a:t> (Matthew) 18:21</a:t>
            </a:r>
            <a:endParaRPr lang="en-US" altLang="en-US" sz="2000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3493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51" y="457200"/>
            <a:ext cx="7955855" cy="4686300"/>
          </a:xfrm>
        </p:spPr>
        <p:txBody>
          <a:bodyPr>
            <a:normAutofit/>
          </a:bodyPr>
          <a:lstStyle/>
          <a:p>
            <a:pPr marL="0" algn="r" rtl="1">
              <a:spcBef>
                <a:spcPts val="0"/>
              </a:spcBef>
              <a:spcAft>
                <a:spcPts val="585"/>
              </a:spcAft>
            </a:pP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הֵשִׁיב לוֹ יֵשׁוּעַ: "אֵינֶנִּי אוֹמֵר לְךָ עַד שֶׁבַע פְּעָמִים אֶלָּא עַד שִׁבְעִים וָשֶׁבַע.</a:t>
            </a:r>
            <a:endParaRPr lang="en-US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>
              <a:spcBef>
                <a:spcPts val="0"/>
              </a:spcBef>
              <a:spcAft>
                <a:spcPts val="585"/>
              </a:spcAft>
            </a:pPr>
            <a:r>
              <a:rPr lang="en-US" sz="4000" dirty="0"/>
              <a:t>"No, not seven times," answered Yeshua, "but seventy times seven!</a:t>
            </a:r>
            <a:endParaRPr lang="en-US" sz="3600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6574" y="57151"/>
            <a:ext cx="5925741" cy="422672"/>
          </a:xfrm>
        </p:spPr>
        <p:txBody>
          <a:bodyPr/>
          <a:lstStyle/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</a:rPr>
              <a:t>Mattityahu</a:t>
            </a:r>
            <a:r>
              <a:rPr lang="en-US" altLang="en-US" sz="2000" dirty="0">
                <a:solidFill>
                  <a:srgbClr val="FFFF00"/>
                </a:solidFill>
              </a:rPr>
              <a:t> (Matthew) 18:22</a:t>
            </a:r>
            <a:endParaRPr lang="en-US" altLang="en-US" sz="2000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83442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8" t="40135" r="14195" b="18363"/>
          <a:stretch/>
        </p:blipFill>
        <p:spPr bwMode="auto">
          <a:xfrm>
            <a:off x="2636836" y="23270"/>
            <a:ext cx="3665087" cy="51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132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Some relational principles that form the relational core of “Highly Happy Marriages”</a:t>
            </a:r>
          </a:p>
          <a:p>
            <a:pPr algn="l"/>
            <a:r>
              <a:rPr lang="en-US" dirty="0" smtClean="0"/>
              <a:t>The most important factor for a happy marriage is believing that you married a well-intentioned person.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77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smtClean="0"/>
              <a:t>1 Cor. 13.5-7</a:t>
            </a:r>
            <a:r>
              <a:rPr lang="en-US" dirty="0" smtClean="0"/>
              <a:t> </a:t>
            </a:r>
            <a:r>
              <a:rPr lang="en-US" dirty="0"/>
              <a:t> </a:t>
            </a:r>
            <a:r>
              <a:rPr lang="en-US" dirty="0" smtClean="0"/>
              <a:t>Love…keeps </a:t>
            </a:r>
            <a:r>
              <a:rPr lang="en-US" dirty="0"/>
              <a:t>no record of </a:t>
            </a:r>
            <a:r>
              <a:rPr lang="en-US" dirty="0" smtClean="0"/>
              <a:t>wrongs. </a:t>
            </a:r>
            <a:r>
              <a:rPr lang="en-US" b="1" baseline="30000" dirty="0"/>
              <a:t> </a:t>
            </a:r>
            <a:r>
              <a:rPr lang="en-US" dirty="0"/>
              <a:t>Love does not gloat over other people’s sins</a:t>
            </a:r>
            <a:br>
              <a:rPr lang="en-US" dirty="0"/>
            </a:br>
            <a:r>
              <a:rPr lang="en-US" dirty="0"/>
              <a:t>but takes its delight in the </a:t>
            </a:r>
            <a:r>
              <a:rPr lang="en-US" dirty="0" smtClean="0"/>
              <a:t>truth... </a:t>
            </a:r>
            <a:r>
              <a:rPr lang="en-US" dirty="0"/>
              <a:t>it believes all </a:t>
            </a:r>
            <a:r>
              <a:rPr lang="en-US" dirty="0" smtClean="0"/>
              <a:t>things, it </a:t>
            </a:r>
            <a:r>
              <a:rPr lang="en-US" dirty="0"/>
              <a:t>hopes all </a:t>
            </a:r>
            <a:r>
              <a:rPr lang="en-US" dirty="0" smtClean="0"/>
              <a:t>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89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8437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“So many divorces could be prevented if people would assume that their spouses had goodwill instead of presuming that they didn’t.”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176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8" y="457200"/>
            <a:ext cx="7955855" cy="4686300"/>
          </a:xfrm>
        </p:spPr>
        <p:txBody>
          <a:bodyPr>
            <a:normAutofit lnSpcReduction="10000"/>
          </a:bodyPr>
          <a:lstStyle/>
          <a:p>
            <a:pPr marL="0" algn="r" rtl="1">
              <a:spcBef>
                <a:spcPts val="0"/>
              </a:spcBef>
              <a:spcAft>
                <a:spcPts val="585"/>
              </a:spcAft>
            </a:pP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עַל כֵּן דּוֹמָה מַלְכוּת הַשָּׁמַיִם לְמֶלֶךְ בָּשָׂר וָדָם שֶׁרָצָה לַעֲרֹךְ חֶשְׁבּוֹן עִם עֲבָדָיו.</a:t>
            </a:r>
            <a:endParaRPr lang="en-US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>
              <a:spcBef>
                <a:spcPts val="0"/>
              </a:spcBef>
              <a:spcAft>
                <a:spcPts val="585"/>
              </a:spcAft>
            </a:pPr>
            <a:r>
              <a:rPr lang="en-US" sz="4400" dirty="0"/>
              <a:t>Because of this, the Kingdom of Heaven may be compared with a king who decided to settle accounts with his deputies.</a:t>
            </a:r>
            <a:r>
              <a:rPr lang="en-US" sz="4000" dirty="0"/>
              <a:t>"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6571" y="57151"/>
            <a:ext cx="5925741" cy="422672"/>
          </a:xfrm>
        </p:spPr>
        <p:txBody>
          <a:bodyPr/>
          <a:lstStyle/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</a:rPr>
              <a:t>Mattityahu</a:t>
            </a:r>
            <a:r>
              <a:rPr lang="en-US" altLang="en-US" sz="2000" dirty="0">
                <a:solidFill>
                  <a:srgbClr val="FFFF00"/>
                </a:solidFill>
              </a:rPr>
              <a:t> (Matthew) 18:23</a:t>
            </a:r>
            <a:endParaRPr lang="en-US" altLang="en-US" sz="2000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992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en-US" dirty="0">
                <a:cs typeface="Arial" pitchFamily="34" charset="0"/>
              </a:rPr>
              <a:t>Supposed to say, </a:t>
            </a:r>
            <a:endParaRPr lang="en-US" altLang="en-US" dirty="0" smtClean="0">
              <a:cs typeface="Arial" pitchFamily="34" charset="0"/>
            </a:endParaRPr>
          </a:p>
          <a:p>
            <a:pPr algn="l"/>
            <a:r>
              <a:rPr lang="en-US" altLang="en-US" dirty="0" smtClean="0">
                <a:cs typeface="Arial" pitchFamily="34" charset="0"/>
              </a:rPr>
              <a:t>“</a:t>
            </a:r>
            <a:r>
              <a:rPr lang="en-US" altLang="en-US" dirty="0">
                <a:cs typeface="Arial" pitchFamily="34" charset="0"/>
              </a:rPr>
              <a:t>to stone them with stones.”</a:t>
            </a:r>
          </a:p>
          <a:p>
            <a:pPr algn="l"/>
            <a:r>
              <a:rPr lang="en-US" altLang="en-US" dirty="0">
                <a:cs typeface="Arial" pitchFamily="34" charset="0"/>
              </a:rPr>
              <a:t>Instead, I said, </a:t>
            </a:r>
            <a:endParaRPr lang="en-US" altLang="en-US" dirty="0" smtClean="0">
              <a:cs typeface="Arial" pitchFamily="34" charset="0"/>
            </a:endParaRPr>
          </a:p>
          <a:p>
            <a:pPr algn="l"/>
            <a:r>
              <a:rPr lang="en-US" altLang="en-US" dirty="0" smtClean="0">
                <a:cs typeface="Arial" pitchFamily="34" charset="0"/>
              </a:rPr>
              <a:t>“</a:t>
            </a:r>
            <a:r>
              <a:rPr lang="en-US" altLang="en-US" dirty="0">
                <a:cs typeface="Arial" pitchFamily="34" charset="0"/>
              </a:rPr>
              <a:t>to cause them with grapes.”</a:t>
            </a:r>
          </a:p>
          <a:p>
            <a:pPr algn="l"/>
            <a:r>
              <a:rPr lang="en-US" altLang="en-US" dirty="0" smtClean="0">
                <a:cs typeface="Arial" pitchFamily="34" charset="0"/>
              </a:rPr>
              <a:t>I </a:t>
            </a:r>
            <a:r>
              <a:rPr lang="en-US" altLang="en-US" dirty="0">
                <a:cs typeface="Arial" pitchFamily="34" charset="0"/>
              </a:rPr>
              <a:t>was caught by one of our wonderful young women who made </a:t>
            </a:r>
            <a:r>
              <a:rPr lang="en-US" altLang="en-US" dirty="0" err="1">
                <a:cs typeface="Arial" pitchFamily="34" charset="0"/>
              </a:rPr>
              <a:t>aliyah</a:t>
            </a:r>
            <a:r>
              <a:rPr lang="en-US" altLang="en-US" dirty="0">
                <a:cs typeface="Arial" pitchFamily="34" charset="0"/>
              </a:rPr>
              <a:t> and surpassed my Hebrew </a:t>
            </a:r>
            <a:r>
              <a:rPr lang="en-US" altLang="en-US" dirty="0" smtClean="0">
                <a:cs typeface="Arial" pitchFamily="34" charset="0"/>
              </a:rPr>
              <a:t>skills!</a:t>
            </a:r>
            <a:endParaRPr lang="en-US" altLang="en-US" dirty="0">
              <a:cs typeface="Arial" pitchFamily="34" charset="0"/>
            </a:endParaRPr>
          </a:p>
          <a:p>
            <a:pPr algn="l"/>
            <a:endParaRPr lang="en-US" altLang="en-US" dirty="0">
              <a:cs typeface="Arial" pitchFamily="34" charset="0"/>
            </a:endParaRPr>
          </a:p>
          <a:p>
            <a:pPr algn="l"/>
            <a:endParaRPr lang="en-US" altLang="en-US" dirty="0">
              <a:cs typeface="Arial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583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smtClean="0"/>
              <a:t>Mt 18.24-27 </a:t>
            </a:r>
            <a:r>
              <a:rPr lang="en-US" baseline="30000" dirty="0"/>
              <a:t> </a:t>
            </a:r>
            <a:r>
              <a:rPr lang="en-US" dirty="0"/>
              <a:t>Right away they brought forward a man who owed him many millions; </a:t>
            </a:r>
            <a:r>
              <a:rPr lang="en-US" b="1" baseline="30000" dirty="0"/>
              <a:t> </a:t>
            </a:r>
            <a:r>
              <a:rPr lang="en-US" dirty="0"/>
              <a:t>and since he couldn’t pay, his master ordered that he, his wife, his children and all his possessions be sold to pay the </a:t>
            </a:r>
            <a:r>
              <a:rPr lang="en-US" dirty="0" smtClean="0"/>
              <a:t>debt.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7991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smtClean="0"/>
              <a:t>Mt 18.24-27 </a:t>
            </a:r>
            <a:r>
              <a:rPr lang="en-US" baseline="30000" dirty="0"/>
              <a:t> </a:t>
            </a:r>
            <a:r>
              <a:rPr lang="en-US" dirty="0" smtClean="0"/>
              <a:t>But </a:t>
            </a:r>
            <a:r>
              <a:rPr lang="en-US" dirty="0"/>
              <a:t>the servant fell down before him. ‘Be patient with me,’ he begged, ‘and I will pay back everything</a:t>
            </a:r>
            <a:r>
              <a:rPr lang="en-US" dirty="0" smtClean="0"/>
              <a:t>.’</a:t>
            </a:r>
            <a:r>
              <a:rPr lang="en-US" dirty="0"/>
              <a:t> </a:t>
            </a:r>
            <a:r>
              <a:rPr lang="en-US" dirty="0" smtClean="0"/>
              <a:t>So </a:t>
            </a:r>
            <a:r>
              <a:rPr lang="en-US" dirty="0"/>
              <a:t>out of pity for him, the master let him go and forgave the </a:t>
            </a:r>
            <a:r>
              <a:rPr lang="en-US" dirty="0" smtClean="0"/>
              <a:t>debt…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765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Mt </a:t>
            </a:r>
            <a:r>
              <a:rPr lang="en-US" baseline="30000" dirty="0" smtClean="0"/>
              <a:t>18.33-35 </a:t>
            </a:r>
            <a:r>
              <a:rPr lang="en-US" dirty="0" smtClean="0"/>
              <a:t>Wasn’t </a:t>
            </a:r>
            <a:r>
              <a:rPr lang="en-US" dirty="0"/>
              <a:t>it necessary for you also to show mercy to your fellow slave, just as I showed mercy to you?’ </a:t>
            </a:r>
            <a:r>
              <a:rPr lang="en-US" dirty="0" smtClean="0"/>
              <a:t>Enraged</a:t>
            </a:r>
            <a:r>
              <a:rPr lang="en-US" dirty="0"/>
              <a:t>, the master handed him over to the torturers until he paid back all he </a:t>
            </a:r>
            <a:r>
              <a:rPr lang="en-US" dirty="0" smtClean="0"/>
              <a:t>owed.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565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Mt </a:t>
            </a:r>
            <a:r>
              <a:rPr lang="en-US" baseline="30000" dirty="0" smtClean="0"/>
              <a:t>18.33-35   </a:t>
            </a:r>
            <a:r>
              <a:rPr lang="en-US" dirty="0" smtClean="0"/>
              <a:t>“</a:t>
            </a:r>
            <a:r>
              <a:rPr lang="en-US" dirty="0"/>
              <a:t>So also My heavenly Father will do to you, unless each of you, from your hearts, forgives his brother.”</a:t>
            </a:r>
          </a:p>
        </p:txBody>
      </p:sp>
    </p:spTree>
    <p:extLst>
      <p:ext uri="{BB962C8B-B14F-4D97-AF65-F5344CB8AC3E}">
        <p14:creationId xmlns:p14="http://schemas.microsoft.com/office/powerpoint/2010/main" val="2255313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Conclusion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With resource of praise to Yeshua, forgive, release.</a:t>
            </a:r>
          </a:p>
          <a:p>
            <a:pPr marL="519113" indent="-519113" algn="l">
              <a:buFont typeface="+mj-lt"/>
              <a:buAutoNum type="arabicPeriod"/>
            </a:pPr>
            <a:r>
              <a:rPr lang="en-US" dirty="0" smtClean="0"/>
              <a:t>In the spirit of forgiveness, put the BEST construction on actions of offender.</a:t>
            </a:r>
          </a:p>
          <a:p>
            <a:pPr marL="519113" indent="-519113" algn="l">
              <a:buFont typeface="+mj-lt"/>
              <a:buAutoNum type="arabicPeriod"/>
            </a:pPr>
            <a:r>
              <a:rPr lang="en-US" dirty="0" smtClean="0">
                <a:solidFill>
                  <a:srgbClr val="FFFF66"/>
                </a:solidFill>
              </a:rPr>
              <a:t>Go</a:t>
            </a:r>
            <a:r>
              <a:rPr lang="en-US" dirty="0" smtClean="0"/>
              <a:t>: reconciliation, intervention, adjudication.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9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VID-20170616-WA0001.mp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270" y="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Last Shabbat was our </a:t>
            </a:r>
          </a:p>
          <a:p>
            <a:r>
              <a:rPr lang="en-US" dirty="0" smtClean="0"/>
              <a:t>Father’s Day celebration.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3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A primary identity of Messiah is Word, 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דָּבָר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i="1" dirty="0" err="1" smtClean="0"/>
              <a:t>Davar</a:t>
            </a:r>
            <a:r>
              <a:rPr lang="en-US" i="1" dirty="0" smtClean="0"/>
              <a:t>, 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מֵימְרָה </a:t>
            </a:r>
            <a:r>
              <a:rPr lang="en-US" i="1" dirty="0" err="1" smtClean="0"/>
              <a:t>Memra</a:t>
            </a:r>
            <a:r>
              <a:rPr lang="en-US" i="1" dirty="0" smtClean="0"/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/>
              <a:t>Logos</a:t>
            </a:r>
          </a:p>
          <a:p>
            <a:pPr algn="l"/>
            <a:r>
              <a:rPr lang="en-US" dirty="0" smtClean="0">
                <a:solidFill>
                  <a:srgbClr val="FFFF66"/>
                </a:solidFill>
              </a:rPr>
              <a:t>Communication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Radical statement:</a:t>
            </a:r>
          </a:p>
          <a:p>
            <a:pPr algn="l"/>
            <a:r>
              <a:rPr lang="en-US" dirty="0" smtClean="0">
                <a:solidFill>
                  <a:srgbClr val="FFFF66"/>
                </a:solidFill>
              </a:rPr>
              <a:t>A primary characteristic of a leader / father is communication.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7733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6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9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0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44843</TotalTime>
  <Words>3595</Words>
  <Application>Microsoft Office PowerPoint</Application>
  <PresentationFormat>Custom</PresentationFormat>
  <Paragraphs>394</Paragraphs>
  <Slides>64</Slides>
  <Notes>64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1_Default Design</vt:lpstr>
      <vt:lpstr>136_Default Design</vt:lpstr>
      <vt:lpstr>128_Default Design</vt:lpstr>
      <vt:lpstr>129_Default Design</vt:lpstr>
      <vt:lpstr>130_Default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18:21</vt:lpstr>
      <vt:lpstr>Mattityahu (Matthew) 18:22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18:21</vt:lpstr>
      <vt:lpstr>Mattityahu (Matthew) 18:22</vt:lpstr>
      <vt:lpstr>PowerPoint Presentation</vt:lpstr>
      <vt:lpstr>PowerPoint Presentation</vt:lpstr>
      <vt:lpstr>PowerPoint Presentation</vt:lpstr>
      <vt:lpstr>PowerPoint Presentation</vt:lpstr>
      <vt:lpstr>Mattityahu (Matthew) 18:23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 HaOlam Messianic Congregation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Shmuel Wolkenfeld</dc:creator>
  <cp:lastModifiedBy>Shmuel</cp:lastModifiedBy>
  <cp:revision>1132</cp:revision>
  <dcterms:created xsi:type="dcterms:W3CDTF">2006-04-21T19:34:43Z</dcterms:created>
  <dcterms:modified xsi:type="dcterms:W3CDTF">2017-06-24T13:47:24Z</dcterms:modified>
</cp:coreProperties>
</file>