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handoutMasterIdLst>
    <p:handoutMasterId r:id="rId68"/>
  </p:handoutMasterIdLst>
  <p:sldIdLst>
    <p:sldId id="2045" r:id="rId2"/>
    <p:sldId id="2357" r:id="rId3"/>
    <p:sldId id="2358" r:id="rId4"/>
    <p:sldId id="2552" r:id="rId5"/>
    <p:sldId id="2546" r:id="rId6"/>
    <p:sldId id="2547" r:id="rId7"/>
    <p:sldId id="2548" r:id="rId8"/>
    <p:sldId id="2549" r:id="rId9"/>
    <p:sldId id="2550" r:id="rId10"/>
    <p:sldId id="2551" r:id="rId11"/>
    <p:sldId id="2593" r:id="rId12"/>
    <p:sldId id="2556" r:id="rId13"/>
    <p:sldId id="2554" r:id="rId14"/>
    <p:sldId id="2534" r:id="rId15"/>
    <p:sldId id="2553" r:id="rId16"/>
    <p:sldId id="2555" r:id="rId17"/>
    <p:sldId id="2557" r:id="rId18"/>
    <p:sldId id="2558" r:id="rId19"/>
    <p:sldId id="2559" r:id="rId20"/>
    <p:sldId id="2564" r:id="rId21"/>
    <p:sldId id="2560" r:id="rId22"/>
    <p:sldId id="2561" r:id="rId23"/>
    <p:sldId id="2592" r:id="rId24"/>
    <p:sldId id="2621" r:id="rId25"/>
    <p:sldId id="2597" r:id="rId26"/>
    <p:sldId id="2598" r:id="rId27"/>
    <p:sldId id="2599" r:id="rId28"/>
    <p:sldId id="2600" r:id="rId29"/>
    <p:sldId id="2562" r:id="rId30"/>
    <p:sldId id="2567" r:id="rId31"/>
    <p:sldId id="2563" r:id="rId32"/>
    <p:sldId id="2570" r:id="rId33"/>
    <p:sldId id="2568" r:id="rId34"/>
    <p:sldId id="2569" r:id="rId35"/>
    <p:sldId id="2603" r:id="rId36"/>
    <p:sldId id="2604" r:id="rId37"/>
    <p:sldId id="2596" r:id="rId38"/>
    <p:sldId id="2583" r:id="rId39"/>
    <p:sldId id="2602" r:id="rId40"/>
    <p:sldId id="2575" r:id="rId41"/>
    <p:sldId id="2565" r:id="rId42"/>
    <p:sldId id="2571" r:id="rId43"/>
    <p:sldId id="2605" r:id="rId44"/>
    <p:sldId id="2606" r:id="rId45"/>
    <p:sldId id="2607" r:id="rId46"/>
    <p:sldId id="2608" r:id="rId47"/>
    <p:sldId id="2609" r:id="rId48"/>
    <p:sldId id="2610" r:id="rId49"/>
    <p:sldId id="2611" r:id="rId50"/>
    <p:sldId id="2572" r:id="rId51"/>
    <p:sldId id="2613" r:id="rId52"/>
    <p:sldId id="2622" r:id="rId53"/>
    <p:sldId id="2573" r:id="rId54"/>
    <p:sldId id="2612" r:id="rId55"/>
    <p:sldId id="2614" r:id="rId56"/>
    <p:sldId id="2617" r:id="rId57"/>
    <p:sldId id="2615" r:id="rId58"/>
    <p:sldId id="2620" r:id="rId59"/>
    <p:sldId id="2601" r:id="rId60"/>
    <p:sldId id="2616" r:id="rId61"/>
    <p:sldId id="2542" r:id="rId62"/>
    <p:sldId id="2585" r:id="rId63"/>
    <p:sldId id="2588" r:id="rId64"/>
    <p:sldId id="2619" r:id="rId65"/>
    <p:sldId id="2545" r:id="rId6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65413"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30887"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96133"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461601"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826798" algn="l" defTabSz="730887" rtl="0" eaLnBrk="1" latinLnBrk="0" hangingPunct="1">
      <a:defRPr sz="4000" kern="1200">
        <a:solidFill>
          <a:schemeClr val="bg1"/>
        </a:solidFill>
        <a:latin typeface="Arial Rounded MT Bold" pitchFamily="34" charset="0"/>
        <a:ea typeface="+mn-ea"/>
        <a:cs typeface="Arial" charset="0"/>
      </a:defRPr>
    </a:lvl6pPr>
    <a:lvl7pPr marL="2192133" algn="l" defTabSz="730887" rtl="0" eaLnBrk="1" latinLnBrk="0" hangingPunct="1">
      <a:defRPr sz="4000" kern="1200">
        <a:solidFill>
          <a:schemeClr val="bg1"/>
        </a:solidFill>
        <a:latin typeface="Arial Rounded MT Bold" pitchFamily="34" charset="0"/>
        <a:ea typeface="+mn-ea"/>
        <a:cs typeface="Arial" charset="0"/>
      </a:defRPr>
    </a:lvl7pPr>
    <a:lvl8pPr marL="2557530" algn="l" defTabSz="730887" rtl="0" eaLnBrk="1" latinLnBrk="0" hangingPunct="1">
      <a:defRPr sz="4000" kern="1200">
        <a:solidFill>
          <a:schemeClr val="bg1"/>
        </a:solidFill>
        <a:latin typeface="Arial Rounded MT Bold" pitchFamily="34" charset="0"/>
        <a:ea typeface="+mn-ea"/>
        <a:cs typeface="Arial" charset="0"/>
      </a:defRPr>
    </a:lvl8pPr>
    <a:lvl9pPr marL="2922941" algn="l" defTabSz="730887"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1132" autoAdjust="0"/>
  </p:normalViewPr>
  <p:slideViewPr>
    <p:cSldViewPr>
      <p:cViewPr varScale="1">
        <p:scale>
          <a:sx n="111" d="100"/>
          <a:sy n="111" d="100"/>
        </p:scale>
        <p:origin x="-84" y="-534"/>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80"/>
    </p:cViewPr>
  </p:sorterViewPr>
  <p:notesViewPr>
    <p:cSldViewPr>
      <p:cViewPr varScale="1">
        <p:scale>
          <a:sx n="86" d="100"/>
          <a:sy n="86" d="100"/>
        </p:scale>
        <p:origin x="-19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RH erev 5778 New</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Sept. 20, 2017  5778</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RH erev 5778 New</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Sept. 20, 2017  5778</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65413"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30887" algn="l" rtl="0" fontAlgn="base">
      <a:spcBef>
        <a:spcPct val="30000"/>
      </a:spcBef>
      <a:spcAft>
        <a:spcPct val="0"/>
      </a:spcAft>
      <a:defRPr sz="1200" kern="1200">
        <a:solidFill>
          <a:schemeClr val="tx1"/>
        </a:solidFill>
        <a:latin typeface="Arial" charset="0"/>
        <a:ea typeface="+mn-ea"/>
        <a:cs typeface="Arial" charset="0"/>
      </a:defRPr>
    </a:lvl3pPr>
    <a:lvl4pPr marL="1096133" algn="l" rtl="0" fontAlgn="base">
      <a:spcBef>
        <a:spcPct val="30000"/>
      </a:spcBef>
      <a:spcAft>
        <a:spcPct val="0"/>
      </a:spcAft>
      <a:defRPr sz="1200" kern="1200">
        <a:solidFill>
          <a:schemeClr val="tx1"/>
        </a:solidFill>
        <a:latin typeface="Arial" charset="0"/>
        <a:ea typeface="+mn-ea"/>
        <a:cs typeface="Arial" charset="0"/>
      </a:defRPr>
    </a:lvl4pPr>
    <a:lvl5pPr marL="1461601" algn="l" rtl="0" fontAlgn="base">
      <a:spcBef>
        <a:spcPct val="30000"/>
      </a:spcBef>
      <a:spcAft>
        <a:spcPct val="0"/>
      </a:spcAft>
      <a:defRPr sz="1200" kern="1200">
        <a:solidFill>
          <a:schemeClr val="tx1"/>
        </a:solidFill>
        <a:latin typeface="Arial" charset="0"/>
        <a:ea typeface="+mn-ea"/>
        <a:cs typeface="Arial" charset="0"/>
      </a:defRPr>
    </a:lvl5pPr>
    <a:lvl6pPr marL="1826798" algn="l" defTabSz="730887" rtl="0" eaLnBrk="1" latinLnBrk="0" hangingPunct="1">
      <a:defRPr sz="1200" kern="1200">
        <a:solidFill>
          <a:schemeClr val="tx1"/>
        </a:solidFill>
        <a:latin typeface="+mn-lt"/>
        <a:ea typeface="+mn-ea"/>
        <a:cs typeface="+mn-cs"/>
      </a:defRPr>
    </a:lvl6pPr>
    <a:lvl7pPr marL="2192133" algn="l" defTabSz="730887" rtl="0" eaLnBrk="1" latinLnBrk="0" hangingPunct="1">
      <a:defRPr sz="1200" kern="1200">
        <a:solidFill>
          <a:schemeClr val="tx1"/>
        </a:solidFill>
        <a:latin typeface="+mn-lt"/>
        <a:ea typeface="+mn-ea"/>
        <a:cs typeface="+mn-cs"/>
      </a:defRPr>
    </a:lvl7pPr>
    <a:lvl8pPr marL="2557530" algn="l" defTabSz="730887" rtl="0" eaLnBrk="1" latinLnBrk="0" hangingPunct="1">
      <a:defRPr sz="1200" kern="1200">
        <a:solidFill>
          <a:schemeClr val="tx1"/>
        </a:solidFill>
        <a:latin typeface="+mn-lt"/>
        <a:ea typeface="+mn-ea"/>
        <a:cs typeface="+mn-cs"/>
      </a:defRPr>
    </a:lvl8pPr>
    <a:lvl9pPr marL="2922941" algn="l" defTabSz="7308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RH erev 5778 New</a:t>
            </a:r>
            <a:endParaRPr lang="en-US" altLang="en-US"/>
          </a:p>
        </p:txBody>
      </p:sp>
      <p:sp>
        <p:nvSpPr>
          <p:cNvPr id="5" name="Rectangle 3"/>
          <p:cNvSpPr>
            <a:spLocks noGrp="1" noChangeArrowheads="1"/>
          </p:cNvSpPr>
          <p:nvPr>
            <p:ph type="dt" idx="1"/>
          </p:nvPr>
        </p:nvSpPr>
        <p:spPr>
          <a:ln/>
        </p:spPr>
        <p:txBody>
          <a:bodyPr/>
          <a:lstStyle/>
          <a:p>
            <a:r>
              <a:rPr lang="en-US" altLang="en-US" smtClean="0"/>
              <a:t>Sept. 20,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There are amazing things</a:t>
            </a:r>
            <a:r>
              <a:rPr lang="en-US" altLang="en-US" sz="1050" baseline="0" dirty="0" smtClean="0"/>
              <a:t> happening in this day, from man, and from G-d!!</a:t>
            </a:r>
            <a:endParaRPr lang="en-US" altLang="en-US" sz="10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https://www.technologyreview.com/lists/technologies/2017/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https://www.technologyreview.com/lists/technologies/2017/</a:t>
            </a:r>
          </a:p>
          <a:p>
            <a:endParaRPr lang="en-US" altLang="en-US" sz="105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https://www.technologyreview.com/lists/technologies/2017/</a:t>
            </a:r>
          </a:p>
          <a:p>
            <a:endParaRPr lang="en-US" altLang="en-US" sz="105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https://www.technologyreview.com/lists/technologies/2017/</a:t>
            </a:r>
          </a:p>
          <a:p>
            <a:endParaRPr lang="en-US" altLang="en-US" sz="105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https://www.technologyreview.com/lists/technologies/2017/</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5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2000" b="0" i="0" kern="1200" dirty="0" smtClean="0">
                <a:solidFill>
                  <a:schemeClr val="tx1"/>
                </a:solidFill>
                <a:effectLst/>
                <a:latin typeface="Arial Rounded MT Bold" pitchFamily="34" charset="0"/>
                <a:ea typeface="+mn-ea"/>
                <a:cs typeface="Arial" charset="0"/>
              </a:rPr>
              <a:t>In this video made by EPFL researchers, a monkey with a spinal cord injury that paralyzed its right leg is able to walk again.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2000" b="0" i="0" kern="1200" dirty="0" smtClean="0">
                <a:solidFill>
                  <a:schemeClr val="tx1"/>
                </a:solidFill>
                <a:effectLst/>
                <a:latin typeface="Arial Rounded MT Bold" pitchFamily="34" charset="0"/>
                <a:ea typeface="+mn-ea"/>
                <a:cs typeface="Arial" charset="0"/>
              </a:rPr>
              <a:t>Hypothetically,</a:t>
            </a:r>
            <a:r>
              <a:rPr lang="en-US" sz="2000" b="0" i="0" kern="1200" baseline="0" dirty="0" smtClean="0">
                <a:solidFill>
                  <a:schemeClr val="tx1"/>
                </a:solidFill>
                <a:effectLst/>
                <a:latin typeface="Arial Rounded MT Bold" pitchFamily="34" charset="0"/>
                <a:ea typeface="+mn-ea"/>
                <a:cs typeface="Arial" charset="0"/>
              </a:rPr>
              <a:t> one could control anything by their thoughts!!</a:t>
            </a:r>
            <a:endParaRPr lang="en-US" sz="1050" dirty="0" smtClean="0"/>
          </a:p>
          <a:p>
            <a:endParaRPr lang="en-US" altLang="en-US" sz="105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https://www.technologyreview.com/lists/technologies/2017/</a:t>
            </a:r>
          </a:p>
          <a:p>
            <a:endParaRPr lang="en-US" altLang="en-US" sz="105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https://www.technologyreview.com/lists/technologies/2017/</a:t>
            </a:r>
          </a:p>
          <a:p>
            <a:endParaRPr lang="en-US" altLang="en-US" sz="105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https://www.forbes.com/sites/jacobmorgan/2014/05/13/simple-explanation-internet-things-that-anyone-can-understand/#78853bd31d09</a:t>
            </a:r>
            <a:endParaRPr lang="en-US" altLang="en-US" sz="105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https://www.forbes.com/sites/jacobmorgan/2014/05/13/simple-explanation-internet-things-that-anyone-can-understand/#78853bd31d09</a:t>
            </a:r>
            <a:r>
              <a:rPr lang="en-US" sz="1050" baseline="0" dirty="0"/>
              <a:t> </a:t>
            </a:r>
            <a:endParaRPr lang="en-US" altLang="en-US" sz="105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https://www.forbes.com/sites/jacobmorgan/2014/05/13/simple-explanation-internet-things-that-anyone-can-understand/#78853bd31d09</a:t>
            </a:r>
            <a:r>
              <a:rPr lang="en-US" sz="1050" baseline="0" dirty="0"/>
              <a:t> </a:t>
            </a:r>
            <a:endParaRPr lang="en-US" altLang="en-US" sz="105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http://www.thebookmyproject.com/cars/relay-selection-for-geographical-forwarding-in-sleep-wake-cycling-wireless-sensor-networks/</a:t>
            </a:r>
            <a:endParaRPr lang="en-US" altLang="en-US" sz="105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This is the amazing Messianic prophecy that precipitated this message</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 royal</a:t>
            </a:r>
            <a:r>
              <a:rPr lang="en-US" altLang="en-US" baseline="0" dirty="0" smtClean="0"/>
              <a:t> offspring, yet David promised an eternal dynasty.  ????</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http://www.biblestudytools.com/commentaries/gills-exposition-of-the-bible/jeremiah-31-22.html</a:t>
            </a:r>
            <a:endParaRPr lang="en-US" altLang="en-US" sz="105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http://www.biblestudytools.com/commentaries/gills-exposition-of-the-bible/jeremiah-31-22.html</a:t>
            </a:r>
            <a:endParaRPr lang="en-US" altLang="en-US" sz="105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http://www.biblestudytools.com/commentaries/gills-exposition-of-the-bible/jeremiah-31-22.html</a:t>
            </a:r>
            <a:endParaRPr lang="en-US" altLang="en-US" sz="105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http://www.biblestudytools.com/commentaries/gills-exposition-of-the-bible/jeremiah-31-22.html</a:t>
            </a:r>
            <a:endParaRPr lang="en-US" altLang="en-US" sz="105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To</a:t>
            </a:r>
          </a:p>
          <a:p>
            <a:pPr marL="457200" indent="-457200">
              <a:buAutoNum type="arabicPeriod"/>
            </a:pPr>
            <a:r>
              <a:rPr lang="en-US" altLang="en-US" dirty="0" smtClean="0"/>
              <a:t>The Curse on </a:t>
            </a:r>
            <a:r>
              <a:rPr lang="en-US" altLang="en-US" dirty="0" err="1" smtClean="0"/>
              <a:t>Jeconiah</a:t>
            </a:r>
            <a:endParaRPr lang="en-US" altLang="en-US" dirty="0" smtClean="0"/>
          </a:p>
          <a:p>
            <a:pPr marL="457200" indent="-457200">
              <a:buAutoNum type="arabicPeriod"/>
            </a:pPr>
            <a:r>
              <a:rPr lang="en-US" altLang="en-US" dirty="0" smtClean="0"/>
              <a:t>The promise of the seed of a woman defeating</a:t>
            </a:r>
            <a:r>
              <a:rPr lang="en-US" altLang="en-US" baseline="0" dirty="0" smtClean="0"/>
              <a:t> </a:t>
            </a:r>
            <a:r>
              <a:rPr lang="en-US" altLang="en-US" baseline="0" dirty="0" err="1" smtClean="0"/>
              <a:t>HaSatan</a:t>
            </a:r>
            <a:endParaRPr lang="en-US" altLang="en-US" baseline="0" dirty="0" smtClean="0"/>
          </a:p>
          <a:p>
            <a:pPr marL="457200" indent="-457200">
              <a:buAutoNum type="arabicPeriod"/>
            </a:pPr>
            <a:r>
              <a:rPr lang="en-US" altLang="en-US" baseline="0" dirty="0" smtClean="0"/>
              <a:t>The redemption of Israel through the young woman.</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 A little plug</a:t>
            </a:r>
            <a:r>
              <a:rPr lang="en-US" altLang="en-US" sz="1050" baseline="0" dirty="0" smtClean="0"/>
              <a:t> here for our Tuesday </a:t>
            </a:r>
            <a:r>
              <a:rPr lang="en-US" altLang="en-US" sz="1050" baseline="0" dirty="0" err="1" smtClean="0"/>
              <a:t>Teerosh</a:t>
            </a:r>
            <a:r>
              <a:rPr lang="en-US" altLang="en-US" sz="1050" baseline="0" dirty="0" smtClean="0"/>
              <a:t>.  Spectacular meeting with G-d!  See the spam yesterday?</a:t>
            </a:r>
            <a:endParaRPr lang="en-US" altLang="en-US" sz="105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Lets practice together.  </a:t>
            </a:r>
          </a:p>
          <a:p>
            <a:r>
              <a:rPr lang="en-US" altLang="en-US" dirty="0" smtClean="0"/>
              <a:t>There are several variant forms, but this is the simplest</a:t>
            </a:r>
            <a:r>
              <a:rPr lang="en-US" altLang="en-US" baseline="0" dirty="0" smtClean="0"/>
              <a:t> and clearest. </a:t>
            </a:r>
            <a:r>
              <a:rPr lang="en-US" altLang="en-US" baseline="0" smtClean="0"/>
              <a:t>And scriptural.</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By Brad - Revelation 12 Daily, &lt;a </a:t>
            </a:r>
            <a:r>
              <a:rPr lang="en-US" altLang="en-US" sz="1050" dirty="0" err="1" smtClean="0"/>
              <a:t>href</a:t>
            </a:r>
            <a:r>
              <a:rPr lang="en-US" altLang="en-US" sz="1050" dirty="0" smtClean="0"/>
              <a:t>="http://creativecommons.org/</a:t>
            </a:r>
            <a:r>
              <a:rPr lang="en-US" altLang="en-US" sz="1050" dirty="0" err="1" smtClean="0"/>
              <a:t>publicdomain</a:t>
            </a:r>
            <a:r>
              <a:rPr lang="en-US" altLang="en-US" sz="1050" dirty="0" smtClean="0"/>
              <a:t>/zero/1.0/</a:t>
            </a:r>
            <a:r>
              <a:rPr lang="en-US" altLang="en-US" sz="1050" dirty="0" err="1" smtClean="0"/>
              <a:t>deed.en</a:t>
            </a:r>
            <a:r>
              <a:rPr lang="en-US" altLang="en-US" sz="1050" dirty="0" smtClean="0"/>
              <a:t>" title="Creative Commons Zero, Public Domain Dedication"&gt;CC0&lt;/a&gt;, &lt;a </a:t>
            </a:r>
            <a:r>
              <a:rPr lang="en-US" altLang="en-US" sz="1050" dirty="0" err="1" smtClean="0"/>
              <a:t>href</a:t>
            </a:r>
            <a:r>
              <a:rPr lang="en-US" altLang="en-US" sz="1050" dirty="0" smtClean="0"/>
              <a:t>="https://commons.wikimedia.org/w/</a:t>
            </a:r>
            <a:r>
              <a:rPr lang="en-US" altLang="en-US" sz="1050" dirty="0" err="1" smtClean="0"/>
              <a:t>index.php?curid</a:t>
            </a:r>
            <a:r>
              <a:rPr lang="en-US" altLang="en-US" sz="1050" dirty="0" smtClean="0"/>
              <a:t>=60081275"&gt;Link&lt;/a&gt;</a:t>
            </a:r>
          </a:p>
          <a:p>
            <a:endParaRPr lang="en-US" altLang="en-US" sz="2000" dirty="0" smtClean="0"/>
          </a:p>
          <a:p>
            <a:r>
              <a:rPr lang="en-US" altLang="en-US" sz="2000" dirty="0" smtClean="0"/>
              <a:t>Not so obvious that these</a:t>
            </a:r>
            <a:r>
              <a:rPr lang="en-US" altLang="en-US" sz="2000" baseline="0" dirty="0" smtClean="0"/>
              <a:t> stars can be connected to make drawings, but since ancient times…</a:t>
            </a:r>
            <a:endParaRPr lang="en-US" altLang="en-US" sz="20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Note</a:t>
            </a:r>
            <a:r>
              <a:rPr lang="en-US" altLang="en-US" baseline="0" dirty="0" smtClean="0"/>
              <a:t> blue lines.  Sort of see a woman.  Sort of see a lion.</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https://en.wikipedia.org/wiki/Revelation_12_Sign</a:t>
            </a: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(normal gestation periods lasting from 37 to 42 weeks).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Planets generally move to the west relative to the fixed stars. Retrograde motion is the apparent backwards movement</a:t>
            </a:r>
            <a:r>
              <a:rPr lang="en-US" baseline="0" dirty="0" smtClean="0"/>
              <a:t> of a planet  as the earth overtakes an outer planet.  </a:t>
            </a:r>
            <a:endParaRPr lang="en-US" dirty="0" smtClean="0"/>
          </a:p>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https://en.wikipedia.org/wiki/Revelation_12_Sign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50" smtClean="0"/>
              <a:t>(normal gestation periods lasting from 37 to 42 weeks).</a:t>
            </a:r>
          </a:p>
          <a:p>
            <a:endParaRPr lang="en-US" altLang="en-US" sz="105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Location of Jupiter in the constellation Virgo.</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Location of Jupiter in the constellation Virgo.</a:t>
            </a:r>
          </a:p>
          <a:p>
            <a:r>
              <a:rPr lang="en-US" altLang="en-US" dirty="0" smtClean="0"/>
              <a:t>Moving</a:t>
            </a:r>
            <a:r>
              <a:rPr lang="en-US" altLang="en-US" baseline="0" dirty="0" smtClean="0"/>
              <a:t> “backwards” and then forwards relative to normal motion.  42 weeks retrograde motion.</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Gave birth</a:t>
            </a:r>
            <a:r>
              <a:rPr lang="en-US" altLang="en-US" baseline="0" dirty="0" smtClean="0"/>
              <a:t> to the Messiah Yeshua.   Fast forward </a:t>
            </a: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RH erev 5778 New</a:t>
            </a:r>
            <a:endParaRPr lang="en-US" altLang="en-US"/>
          </a:p>
        </p:txBody>
      </p:sp>
      <p:sp>
        <p:nvSpPr>
          <p:cNvPr id="5" name="Rectangle 3"/>
          <p:cNvSpPr>
            <a:spLocks noGrp="1" noChangeArrowheads="1"/>
          </p:cNvSpPr>
          <p:nvPr>
            <p:ph type="dt" idx="1"/>
          </p:nvPr>
        </p:nvSpPr>
        <p:spPr>
          <a:ln/>
        </p:spPr>
        <p:txBody>
          <a:bodyPr/>
          <a:lstStyle/>
          <a:p>
            <a:r>
              <a:rPr lang="en-US" altLang="en-US" smtClean="0"/>
              <a:t>Sept. 20,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http://www.jerusalemonline.com/news/world-news/around-the-globe/us-forces-evacuate-base-on-syria-iraq-border-31217</a:t>
            </a:r>
            <a:endParaRPr lang="en-US" altLang="en-US" sz="105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http://www.jerusalemonline.com/news/world-news/around-the-globe/us-forces-evacuate-base-on-syria-iraq-border-31217</a:t>
            </a:r>
            <a:endParaRPr lang="en-US" altLang="en-US" sz="105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http://www.jerusalemonline.com/news/world-news/around-the-globe/us-forces-evacuate-base-on-syria-iraq-border-31217</a:t>
            </a:r>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around-the-globe/us-forces-evacuate-base-on-syria-iraq-border-31217?utm_source=ActiveCampaign&amp;utm_medium=email&amp;utm_content=Over+200+killed+in+Mexico+City+earthquake%2C+Raqqa+operation+in+final+stages%2C+Sisi+urges+Palestinians+to+accept+Israel+and+more+news+at+JerusalemOnline&amp;utm_campaign=MiddayNewsletter+-+Recurring+2017</a:t>
            </a:r>
            <a:endParaRPr lang="en-US" altLang="en-US" sz="105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http://www.jerusalemonline.com/news/world-news/around-the-globe/us-forces-evacuate-base-on-syria-iraq-border-31217</a:t>
            </a:r>
            <a:endParaRPr lang="en-US" altLang="en-US" sz="105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http://www.jerusalemonline.com/news/world-news/around-the-globe/us-forces-evacuate-base-on-syria-iraq-border-31217</a:t>
            </a:r>
            <a:endParaRPr lang="en-US" altLang="en-US" sz="105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Ezek</a:t>
            </a:r>
            <a:r>
              <a:rPr lang="en-US" altLang="en-US" dirty="0" smtClean="0"/>
              <a:t> 38, invasion of Gog, may be about to happen!  Danger, Will Robinson…</a:t>
            </a:r>
          </a:p>
          <a:p>
            <a:r>
              <a:rPr lang="en-US" dirty="0"/>
              <a:t>You will hear the noise of wars nearby and the news of wars far off; see to it that you don't become frightened. Such things must happen, but the end is yet to come.  For peoples will fight each other, nations will fight each other, and there will be famines and earthquakes in various parts of the world;  all this is but the beginning of the `birth pains.' </a:t>
            </a:r>
          </a:p>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 really new, just in new standard, new role model.   Andy Stanley class</a:t>
            </a:r>
            <a:r>
              <a:rPr lang="en-US" altLang="en-US" baseline="0" dirty="0" smtClean="0"/>
              <a:t> on staying married.  </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RH erev 5778 New</a:t>
            </a:r>
            <a:endParaRPr lang="en-US" altLang="en-US"/>
          </a:p>
        </p:txBody>
      </p:sp>
      <p:sp>
        <p:nvSpPr>
          <p:cNvPr id="5" name="Rectangle 3"/>
          <p:cNvSpPr>
            <a:spLocks noGrp="1" noChangeArrowheads="1"/>
          </p:cNvSpPr>
          <p:nvPr>
            <p:ph type="dt" idx="1"/>
          </p:nvPr>
        </p:nvSpPr>
        <p:spPr>
          <a:ln/>
        </p:spPr>
        <p:txBody>
          <a:bodyPr/>
          <a:lstStyle/>
          <a:p>
            <a:r>
              <a:rPr lang="en-US" altLang="en-US" smtClean="0"/>
              <a:t>Sept. 20,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Encyclopaedia Judaica</a:t>
            </a: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Doesn’t always seem</a:t>
            </a:r>
            <a:r>
              <a:rPr lang="en-US" altLang="en-US" sz="1050" baseline="0" dirty="0" smtClean="0"/>
              <a:t> so ideal….</a:t>
            </a:r>
            <a:r>
              <a:rPr lang="en-US" altLang="en-US" sz="1050" dirty="0" smtClean="0"/>
              <a:t>Do the work!!  </a:t>
            </a:r>
            <a:r>
              <a:rPr lang="en-US" altLang="en-US" sz="1050" dirty="0" err="1" smtClean="0"/>
              <a:t>Sozo</a:t>
            </a:r>
            <a:r>
              <a:rPr lang="en-US" altLang="en-US" sz="1050" dirty="0" smtClean="0"/>
              <a:t>, fellowship, </a:t>
            </a:r>
            <a:r>
              <a:rPr lang="en-US" altLang="en-US" sz="1050" dirty="0" err="1" smtClean="0"/>
              <a:t>Mens</a:t>
            </a:r>
            <a:r>
              <a:rPr lang="en-US" altLang="en-US" sz="1050" dirty="0" smtClean="0"/>
              <a:t>’ meeting, counselor,</a:t>
            </a:r>
            <a:r>
              <a:rPr lang="en-US" altLang="en-US" sz="1050" baseline="0" dirty="0" smtClean="0"/>
              <a:t> intercession.  </a:t>
            </a:r>
            <a:endParaRPr lang="en-US" altLang="en-US" sz="105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RH erev 5778 New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20,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This is the new Men’s Dance</a:t>
            </a:r>
          </a:p>
          <a:p>
            <a:endParaRPr lang="en-US" altLang="en-US" sz="105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RH erev 5778 New</a:t>
            </a:r>
            <a:endParaRPr lang="en-US" altLang="en-US"/>
          </a:p>
        </p:txBody>
      </p:sp>
      <p:sp>
        <p:nvSpPr>
          <p:cNvPr id="5" name="Rectangle 3"/>
          <p:cNvSpPr>
            <a:spLocks noGrp="1" noChangeArrowheads="1"/>
          </p:cNvSpPr>
          <p:nvPr>
            <p:ph type="dt" idx="1"/>
          </p:nvPr>
        </p:nvSpPr>
        <p:spPr>
          <a:ln/>
        </p:spPr>
        <p:txBody>
          <a:bodyPr/>
          <a:lstStyle/>
          <a:p>
            <a:r>
              <a:rPr lang="en-US" altLang="en-US" smtClean="0"/>
              <a:t>Sept. 20,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a:t>
            </a:fld>
            <a:endParaRPr lang="en-US" altLang="en-US"/>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https://en.wikipedia.org/wiki/Rosh_Hashanah</a:t>
            </a:r>
            <a:endParaRPr lang="en-US" altLang="en-US" sz="2400" dirty="0" smtClean="0"/>
          </a:p>
          <a:p>
            <a:r>
              <a:rPr lang="en-US" altLang="en-US" sz="2400" dirty="0" smtClean="0"/>
              <a:t>Definitely</a:t>
            </a:r>
            <a:r>
              <a:rPr lang="en-US" altLang="en-US" sz="2400" baseline="0" dirty="0" smtClean="0"/>
              <a:t> for young </a:t>
            </a:r>
            <a:r>
              <a:rPr lang="en-US" altLang="en-US" sz="2400" baseline="0" dirty="0" err="1" smtClean="0"/>
              <a:t>earthers</a:t>
            </a:r>
            <a:r>
              <a:rPr lang="en-US" altLang="en-US" sz="2400" baseline="0" dirty="0" smtClean="0"/>
              <a:t>.  True in a spiritual sense in any case.</a:t>
            </a:r>
            <a:endParaRPr lang="en-US" altLang="en-US" sz="2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RH erev 5778 New</a:t>
            </a:r>
            <a:endParaRPr lang="en-US" altLang="en-US"/>
          </a:p>
        </p:txBody>
      </p:sp>
      <p:sp>
        <p:nvSpPr>
          <p:cNvPr id="5" name="Rectangle 3"/>
          <p:cNvSpPr>
            <a:spLocks noGrp="1" noChangeArrowheads="1"/>
          </p:cNvSpPr>
          <p:nvPr>
            <p:ph type="dt" idx="1"/>
          </p:nvPr>
        </p:nvSpPr>
        <p:spPr>
          <a:ln/>
        </p:spPr>
        <p:txBody>
          <a:bodyPr/>
          <a:lstStyle/>
          <a:p>
            <a:r>
              <a:rPr lang="en-US" altLang="en-US" smtClean="0"/>
              <a:t>Sept. 20,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School</a:t>
            </a:r>
            <a:r>
              <a:rPr lang="el-GR" altLang="en-US" baseline="0" dirty="0" smtClean="0"/>
              <a:t> year too, probably based on agricultural cycle.</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RH erev 5778 New</a:t>
            </a:r>
            <a:endParaRPr lang="en-US" altLang="en-US"/>
          </a:p>
        </p:txBody>
      </p:sp>
      <p:sp>
        <p:nvSpPr>
          <p:cNvPr id="5" name="Rectangle 3"/>
          <p:cNvSpPr>
            <a:spLocks noGrp="1" noChangeArrowheads="1"/>
          </p:cNvSpPr>
          <p:nvPr>
            <p:ph type="dt" idx="1"/>
          </p:nvPr>
        </p:nvSpPr>
        <p:spPr>
          <a:ln/>
        </p:spPr>
        <p:txBody>
          <a:bodyPr/>
          <a:lstStyle/>
          <a:p>
            <a:r>
              <a:rPr lang="en-US" altLang="en-US" smtClean="0"/>
              <a:t>Sept. 20,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a:t>
            </a:fld>
            <a:endParaRPr lang="en-US" altLang="en-US"/>
          </a:p>
        </p:txBody>
      </p:sp>
      <p:sp>
        <p:nvSpPr>
          <p:cNvPr id="840706" name="Rectangle 2"/>
          <p:cNvSpPr>
            <a:spLocks noGrp="1" noRot="1" noChangeAspect="1" noChangeArrowheads="1" noTextEdit="1"/>
          </p:cNvSpPr>
          <p:nvPr>
            <p:ph type="sldImg"/>
          </p:nvPr>
        </p:nvSpPr>
        <p:spPr>
          <a:xfrm>
            <a:off x="381000" y="720725"/>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034"/>
            <a:ext cx="7462044" cy="1102519"/>
          </a:xfrm>
        </p:spPr>
        <p:txBody>
          <a:bodyPr/>
          <a:lstStyle/>
          <a:p>
            <a:r>
              <a:rPr lang="en-US"/>
              <a:t>Click to edit Master title style</a:t>
            </a:r>
          </a:p>
        </p:txBody>
      </p:sp>
      <p:sp>
        <p:nvSpPr>
          <p:cNvPr id="3" name="Subtitle 2"/>
          <p:cNvSpPr>
            <a:spLocks noGrp="1"/>
          </p:cNvSpPr>
          <p:nvPr>
            <p:ph type="subTitle" idx="1"/>
          </p:nvPr>
        </p:nvSpPr>
        <p:spPr>
          <a:xfrm>
            <a:off x="1319198" y="2914650"/>
            <a:ext cx="6145213" cy="1314450"/>
          </a:xfrm>
        </p:spPr>
        <p:txBody>
          <a:bodyPr/>
          <a:lstStyle>
            <a:lvl1pPr marL="0" indent="0" algn="ctr">
              <a:buNone/>
              <a:defRPr/>
            </a:lvl1pPr>
            <a:lvl2pPr marL="365413" indent="0" algn="ctr">
              <a:buNone/>
              <a:defRPr/>
            </a:lvl2pPr>
            <a:lvl3pPr marL="730887" indent="0" algn="ctr">
              <a:buNone/>
              <a:defRPr/>
            </a:lvl3pPr>
            <a:lvl4pPr marL="1096133" indent="0" algn="ctr">
              <a:buNone/>
              <a:defRPr/>
            </a:lvl4pPr>
            <a:lvl5pPr marL="1461601" indent="0" algn="ctr">
              <a:buNone/>
              <a:defRPr/>
            </a:lvl5pPr>
            <a:lvl6pPr marL="1826798" indent="0" algn="ctr">
              <a:buNone/>
              <a:defRPr/>
            </a:lvl6pPr>
            <a:lvl7pPr marL="2192133" indent="0" algn="ctr">
              <a:buNone/>
              <a:defRPr/>
            </a:lvl7pPr>
            <a:lvl8pPr marL="2557530" indent="0" algn="ctr">
              <a:buNone/>
              <a:defRPr/>
            </a:lvl8pPr>
            <a:lvl9pPr marL="292294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65413" indent="0">
              <a:buNone/>
              <a:defRPr sz="1800"/>
            </a:lvl2pPr>
            <a:lvl3pPr marL="730887" indent="0">
              <a:buNone/>
              <a:defRPr sz="1600"/>
            </a:lvl3pPr>
            <a:lvl4pPr marL="1096133" indent="0">
              <a:buNone/>
              <a:defRPr sz="1400"/>
            </a:lvl4pPr>
            <a:lvl5pPr marL="1461601" indent="0">
              <a:buNone/>
              <a:defRPr sz="1400"/>
            </a:lvl5pPr>
            <a:lvl6pPr marL="1826798" indent="0">
              <a:buNone/>
              <a:defRPr sz="1400"/>
            </a:lvl6pPr>
            <a:lvl7pPr marL="2192133" indent="0">
              <a:buNone/>
              <a:defRPr sz="1400"/>
            </a:lvl7pPr>
            <a:lvl8pPr marL="2557530" indent="0">
              <a:buNone/>
              <a:defRPr sz="1400"/>
            </a:lvl8pPr>
            <a:lvl9pPr marL="2922941"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05" y="1151335"/>
            <a:ext cx="3878861" cy="479822"/>
          </a:xfrm>
        </p:spPr>
        <p:txBody>
          <a:bodyPr anchor="b"/>
          <a:lstStyle>
            <a:lvl1pPr marL="0" indent="0">
              <a:buNone/>
              <a:defRPr sz="2400" b="1"/>
            </a:lvl1pPr>
            <a:lvl2pPr marL="365413" indent="0">
              <a:buNone/>
              <a:defRPr sz="2000" b="1"/>
            </a:lvl2pPr>
            <a:lvl3pPr marL="730887" indent="0">
              <a:buNone/>
              <a:defRPr sz="1800" b="1"/>
            </a:lvl3pPr>
            <a:lvl4pPr marL="1096133" indent="0">
              <a:buNone/>
              <a:defRPr sz="1600" b="1"/>
            </a:lvl4pPr>
            <a:lvl5pPr marL="1461601" indent="0">
              <a:buNone/>
              <a:defRPr sz="1600" b="1"/>
            </a:lvl5pPr>
            <a:lvl6pPr marL="1826798" indent="0">
              <a:buNone/>
              <a:defRPr sz="1600" b="1"/>
            </a:lvl6pPr>
            <a:lvl7pPr marL="2192133" indent="0">
              <a:buNone/>
              <a:defRPr sz="1600" b="1"/>
            </a:lvl7pPr>
            <a:lvl8pPr marL="2557530" indent="0">
              <a:buNone/>
              <a:defRPr sz="1600" b="1"/>
            </a:lvl8pPr>
            <a:lvl9pPr marL="2922941"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0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881" y="1151335"/>
            <a:ext cx="3880385" cy="479822"/>
          </a:xfrm>
        </p:spPr>
        <p:txBody>
          <a:bodyPr anchor="b"/>
          <a:lstStyle>
            <a:lvl1pPr marL="0" indent="0">
              <a:buNone/>
              <a:defRPr sz="2400" b="1"/>
            </a:lvl1pPr>
            <a:lvl2pPr marL="365413" indent="0">
              <a:buNone/>
              <a:defRPr sz="2000" b="1"/>
            </a:lvl2pPr>
            <a:lvl3pPr marL="730887" indent="0">
              <a:buNone/>
              <a:defRPr sz="1800" b="1"/>
            </a:lvl3pPr>
            <a:lvl4pPr marL="1096133" indent="0">
              <a:buNone/>
              <a:defRPr sz="1600" b="1"/>
            </a:lvl4pPr>
            <a:lvl5pPr marL="1461601" indent="0">
              <a:buNone/>
              <a:defRPr sz="1600" b="1"/>
            </a:lvl5pPr>
            <a:lvl6pPr marL="1826798" indent="0">
              <a:buNone/>
              <a:defRPr sz="1600" b="1"/>
            </a:lvl6pPr>
            <a:lvl7pPr marL="2192133" indent="0">
              <a:buNone/>
              <a:defRPr sz="1600" b="1"/>
            </a:lvl7pPr>
            <a:lvl8pPr marL="2557530" indent="0">
              <a:buNone/>
              <a:defRPr sz="1600" b="1"/>
            </a:lvl8pPr>
            <a:lvl9pPr marL="29229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881"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330"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45" y="208000"/>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330" y="1076343"/>
            <a:ext cx="2888189" cy="3518297"/>
          </a:xfrm>
        </p:spPr>
        <p:txBody>
          <a:bodyPr/>
          <a:lstStyle>
            <a:lvl1pPr marL="0" indent="0">
              <a:buNone/>
              <a:defRPr sz="1400"/>
            </a:lvl1pPr>
            <a:lvl2pPr marL="365413" indent="0">
              <a:buNone/>
              <a:defRPr sz="1200"/>
            </a:lvl2pPr>
            <a:lvl3pPr marL="730887" indent="0">
              <a:buNone/>
              <a:defRPr sz="1000"/>
            </a:lvl3pPr>
            <a:lvl4pPr marL="1096133" indent="0">
              <a:buNone/>
              <a:defRPr sz="900"/>
            </a:lvl4pPr>
            <a:lvl5pPr marL="1461601" indent="0">
              <a:buNone/>
              <a:defRPr sz="900"/>
            </a:lvl5pPr>
            <a:lvl6pPr marL="1826798" indent="0">
              <a:buNone/>
              <a:defRPr sz="900"/>
            </a:lvl6pPr>
            <a:lvl7pPr marL="2192133" indent="0">
              <a:buNone/>
              <a:defRPr sz="900"/>
            </a:lvl7pPr>
            <a:lvl8pPr marL="2557530" indent="0">
              <a:buNone/>
              <a:defRPr sz="900"/>
            </a:lvl8pPr>
            <a:lvl9pPr marL="29229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65413" indent="0">
              <a:buNone/>
              <a:defRPr sz="2800"/>
            </a:lvl2pPr>
            <a:lvl3pPr marL="730887" indent="0">
              <a:buNone/>
              <a:defRPr sz="2400"/>
            </a:lvl3pPr>
            <a:lvl4pPr marL="1096133" indent="0">
              <a:buNone/>
              <a:defRPr sz="2000"/>
            </a:lvl4pPr>
            <a:lvl5pPr marL="1461601" indent="0">
              <a:buNone/>
              <a:defRPr sz="2000"/>
            </a:lvl5pPr>
            <a:lvl6pPr marL="1826798" indent="0">
              <a:buNone/>
              <a:defRPr sz="2000"/>
            </a:lvl6pPr>
            <a:lvl7pPr marL="2192133" indent="0">
              <a:buNone/>
              <a:defRPr sz="2000"/>
            </a:lvl7pPr>
            <a:lvl8pPr marL="2557530" indent="0">
              <a:buNone/>
              <a:defRPr sz="2000"/>
            </a:lvl8pPr>
            <a:lvl9pPr marL="2922941" indent="0">
              <a:buNone/>
              <a:defRPr sz="2000"/>
            </a:lvl9pPr>
          </a:lstStyle>
          <a:p>
            <a:endParaRPr lang="en-US"/>
          </a:p>
        </p:txBody>
      </p:sp>
      <p:sp>
        <p:nvSpPr>
          <p:cNvPr id="4" name="Text Placeholder 3"/>
          <p:cNvSpPr>
            <a:spLocks noGrp="1"/>
          </p:cNvSpPr>
          <p:nvPr>
            <p:ph type="body" sz="half" idx="2"/>
          </p:nvPr>
        </p:nvSpPr>
        <p:spPr>
          <a:xfrm>
            <a:off x="1720734" y="4028702"/>
            <a:ext cx="5267325" cy="603647"/>
          </a:xfrm>
        </p:spPr>
        <p:txBody>
          <a:bodyPr/>
          <a:lstStyle>
            <a:lvl1pPr marL="0" indent="0">
              <a:buNone/>
              <a:defRPr sz="1400"/>
            </a:lvl1pPr>
            <a:lvl2pPr marL="365413" indent="0">
              <a:buNone/>
              <a:defRPr sz="1200"/>
            </a:lvl2pPr>
            <a:lvl3pPr marL="730887" indent="0">
              <a:buNone/>
              <a:defRPr sz="1000"/>
            </a:lvl3pPr>
            <a:lvl4pPr marL="1096133" indent="0">
              <a:buNone/>
              <a:defRPr sz="900"/>
            </a:lvl4pPr>
            <a:lvl5pPr marL="1461601" indent="0">
              <a:buNone/>
              <a:defRPr sz="900"/>
            </a:lvl5pPr>
            <a:lvl6pPr marL="1826798" indent="0">
              <a:buNone/>
              <a:defRPr sz="900"/>
            </a:lvl6pPr>
            <a:lvl7pPr marL="2192133" indent="0">
              <a:buNone/>
              <a:defRPr sz="900"/>
            </a:lvl7pPr>
            <a:lvl8pPr marL="2557530" indent="0">
              <a:buNone/>
              <a:defRPr sz="900"/>
            </a:lvl8pPr>
            <a:lvl9pPr marL="29229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5413" algn="ctr" rtl="0" fontAlgn="base">
        <a:spcBef>
          <a:spcPct val="0"/>
        </a:spcBef>
        <a:spcAft>
          <a:spcPct val="0"/>
        </a:spcAft>
        <a:defRPr sz="4400">
          <a:solidFill>
            <a:schemeClr val="tx2"/>
          </a:solidFill>
          <a:latin typeface="Arial" charset="0"/>
          <a:cs typeface="Arial" charset="0"/>
        </a:defRPr>
      </a:lvl6pPr>
      <a:lvl7pPr marL="730887" algn="ctr" rtl="0" fontAlgn="base">
        <a:spcBef>
          <a:spcPct val="0"/>
        </a:spcBef>
        <a:spcAft>
          <a:spcPct val="0"/>
        </a:spcAft>
        <a:defRPr sz="4400">
          <a:solidFill>
            <a:schemeClr val="tx2"/>
          </a:solidFill>
          <a:latin typeface="Arial" charset="0"/>
          <a:cs typeface="Arial" charset="0"/>
        </a:defRPr>
      </a:lvl7pPr>
      <a:lvl8pPr marL="1096133" algn="ctr" rtl="0" fontAlgn="base">
        <a:spcBef>
          <a:spcPct val="0"/>
        </a:spcBef>
        <a:spcAft>
          <a:spcPct val="0"/>
        </a:spcAft>
        <a:defRPr sz="4400">
          <a:solidFill>
            <a:schemeClr val="tx2"/>
          </a:solidFill>
          <a:latin typeface="Arial" charset="0"/>
          <a:cs typeface="Arial" charset="0"/>
        </a:defRPr>
      </a:lvl8pPr>
      <a:lvl9pPr marL="1461601" algn="ctr" rtl="0" fontAlgn="base">
        <a:spcBef>
          <a:spcPct val="0"/>
        </a:spcBef>
        <a:spcAft>
          <a:spcPct val="0"/>
        </a:spcAft>
        <a:defRPr sz="4400">
          <a:solidFill>
            <a:schemeClr val="tx2"/>
          </a:solidFill>
          <a:latin typeface="Arial" charset="0"/>
          <a:cs typeface="Arial" charset="0"/>
        </a:defRPr>
      </a:lvl9pPr>
    </p:titleStyle>
    <p:bodyStyle>
      <a:lvl1pPr marL="273946" indent="-273946" algn="l" rtl="0" fontAlgn="base">
        <a:spcBef>
          <a:spcPct val="20000"/>
        </a:spcBef>
        <a:spcAft>
          <a:spcPct val="0"/>
        </a:spcAft>
        <a:buChar char="•"/>
        <a:defRPr sz="4000">
          <a:solidFill>
            <a:schemeClr val="bg1"/>
          </a:solidFill>
          <a:latin typeface="+mn-lt"/>
          <a:ea typeface="+mn-ea"/>
          <a:cs typeface="+mn-cs"/>
        </a:defRPr>
      </a:lvl1pPr>
      <a:lvl2pPr marL="593828" indent="-228338" algn="l" rtl="0" fontAlgn="base">
        <a:spcBef>
          <a:spcPct val="20000"/>
        </a:spcBef>
        <a:spcAft>
          <a:spcPct val="0"/>
        </a:spcAft>
        <a:buChar char="–"/>
        <a:defRPr sz="4000">
          <a:solidFill>
            <a:schemeClr val="bg1"/>
          </a:solidFill>
          <a:latin typeface="+mn-lt"/>
        </a:defRPr>
      </a:lvl2pPr>
      <a:lvl3pPr marL="913386" indent="-182843" algn="l" rtl="0" fontAlgn="base">
        <a:spcBef>
          <a:spcPct val="20000"/>
        </a:spcBef>
        <a:spcAft>
          <a:spcPct val="0"/>
        </a:spcAft>
        <a:buChar char="•"/>
        <a:defRPr sz="2400">
          <a:solidFill>
            <a:schemeClr val="tx1"/>
          </a:solidFill>
          <a:latin typeface="+mj-lt"/>
          <a:cs typeface="+mj-cs"/>
        </a:defRPr>
      </a:lvl3pPr>
      <a:lvl4pPr marL="1278844" indent="-182843" algn="l" rtl="0" fontAlgn="base">
        <a:spcBef>
          <a:spcPct val="20000"/>
        </a:spcBef>
        <a:spcAft>
          <a:spcPct val="0"/>
        </a:spcAft>
        <a:buChar char="–"/>
        <a:defRPr sz="2000">
          <a:solidFill>
            <a:schemeClr val="tx1"/>
          </a:solidFill>
          <a:latin typeface="+mj-lt"/>
          <a:cs typeface="+mj-cs"/>
        </a:defRPr>
      </a:lvl4pPr>
      <a:lvl5pPr marL="1644271" indent="-182843" algn="l" rtl="0" fontAlgn="base">
        <a:spcBef>
          <a:spcPct val="20000"/>
        </a:spcBef>
        <a:spcAft>
          <a:spcPct val="0"/>
        </a:spcAft>
        <a:buChar char="»"/>
        <a:defRPr sz="2000">
          <a:solidFill>
            <a:schemeClr val="tx1"/>
          </a:solidFill>
          <a:latin typeface="+mj-lt"/>
          <a:cs typeface="+mj-cs"/>
        </a:defRPr>
      </a:lvl5pPr>
      <a:lvl6pPr marL="2009417" indent="-182843" algn="l" rtl="0" fontAlgn="base">
        <a:spcBef>
          <a:spcPct val="20000"/>
        </a:spcBef>
        <a:spcAft>
          <a:spcPct val="0"/>
        </a:spcAft>
        <a:buChar char="»"/>
        <a:defRPr sz="2000">
          <a:solidFill>
            <a:schemeClr val="tx1"/>
          </a:solidFill>
          <a:latin typeface="+mj-lt"/>
          <a:cs typeface="+mj-cs"/>
        </a:defRPr>
      </a:lvl6pPr>
      <a:lvl7pPr marL="2374890" indent="-182843" algn="l" rtl="0" fontAlgn="base">
        <a:spcBef>
          <a:spcPct val="20000"/>
        </a:spcBef>
        <a:spcAft>
          <a:spcPct val="0"/>
        </a:spcAft>
        <a:buChar char="»"/>
        <a:defRPr sz="2000">
          <a:solidFill>
            <a:schemeClr val="tx1"/>
          </a:solidFill>
          <a:latin typeface="+mj-lt"/>
          <a:cs typeface="+mj-cs"/>
        </a:defRPr>
      </a:lvl7pPr>
      <a:lvl8pPr marL="2740231" indent="-182843" algn="l" rtl="0" fontAlgn="base">
        <a:spcBef>
          <a:spcPct val="20000"/>
        </a:spcBef>
        <a:spcAft>
          <a:spcPct val="0"/>
        </a:spcAft>
        <a:buChar char="»"/>
        <a:defRPr sz="2000">
          <a:solidFill>
            <a:schemeClr val="tx1"/>
          </a:solidFill>
          <a:latin typeface="+mj-lt"/>
          <a:cs typeface="+mj-cs"/>
        </a:defRPr>
      </a:lvl8pPr>
      <a:lvl9pPr marL="3105680" indent="-18284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0887" rtl="0" eaLnBrk="1" latinLnBrk="0" hangingPunct="1">
        <a:defRPr sz="1800" kern="1200">
          <a:solidFill>
            <a:schemeClr val="tx1"/>
          </a:solidFill>
          <a:latin typeface="+mn-lt"/>
          <a:ea typeface="+mn-ea"/>
          <a:cs typeface="+mn-cs"/>
        </a:defRPr>
      </a:lvl1pPr>
      <a:lvl2pPr marL="365413" algn="l" defTabSz="730887" rtl="0" eaLnBrk="1" latinLnBrk="0" hangingPunct="1">
        <a:defRPr sz="1800" kern="1200">
          <a:solidFill>
            <a:schemeClr val="tx1"/>
          </a:solidFill>
          <a:latin typeface="+mn-lt"/>
          <a:ea typeface="+mn-ea"/>
          <a:cs typeface="+mn-cs"/>
        </a:defRPr>
      </a:lvl2pPr>
      <a:lvl3pPr marL="730887" algn="l" defTabSz="730887" rtl="0" eaLnBrk="1" latinLnBrk="0" hangingPunct="1">
        <a:defRPr sz="1800" kern="1200">
          <a:solidFill>
            <a:schemeClr val="tx1"/>
          </a:solidFill>
          <a:latin typeface="+mn-lt"/>
          <a:ea typeface="+mn-ea"/>
          <a:cs typeface="+mn-cs"/>
        </a:defRPr>
      </a:lvl3pPr>
      <a:lvl4pPr marL="1096133" algn="l" defTabSz="730887" rtl="0" eaLnBrk="1" latinLnBrk="0" hangingPunct="1">
        <a:defRPr sz="1800" kern="1200">
          <a:solidFill>
            <a:schemeClr val="tx1"/>
          </a:solidFill>
          <a:latin typeface="+mn-lt"/>
          <a:ea typeface="+mn-ea"/>
          <a:cs typeface="+mn-cs"/>
        </a:defRPr>
      </a:lvl4pPr>
      <a:lvl5pPr marL="1461601" algn="l" defTabSz="730887" rtl="0" eaLnBrk="1" latinLnBrk="0" hangingPunct="1">
        <a:defRPr sz="1800" kern="1200">
          <a:solidFill>
            <a:schemeClr val="tx1"/>
          </a:solidFill>
          <a:latin typeface="+mn-lt"/>
          <a:ea typeface="+mn-ea"/>
          <a:cs typeface="+mn-cs"/>
        </a:defRPr>
      </a:lvl5pPr>
      <a:lvl6pPr marL="1826798" algn="l" defTabSz="730887" rtl="0" eaLnBrk="1" latinLnBrk="0" hangingPunct="1">
        <a:defRPr sz="1800" kern="1200">
          <a:solidFill>
            <a:schemeClr val="tx1"/>
          </a:solidFill>
          <a:latin typeface="+mn-lt"/>
          <a:ea typeface="+mn-ea"/>
          <a:cs typeface="+mn-cs"/>
        </a:defRPr>
      </a:lvl6pPr>
      <a:lvl7pPr marL="2192133" algn="l" defTabSz="730887" rtl="0" eaLnBrk="1" latinLnBrk="0" hangingPunct="1">
        <a:defRPr sz="1800" kern="1200">
          <a:solidFill>
            <a:schemeClr val="tx1"/>
          </a:solidFill>
          <a:latin typeface="+mn-lt"/>
          <a:ea typeface="+mn-ea"/>
          <a:cs typeface="+mn-cs"/>
        </a:defRPr>
      </a:lvl7pPr>
      <a:lvl8pPr marL="2557530" algn="l" defTabSz="730887" rtl="0" eaLnBrk="1" latinLnBrk="0" hangingPunct="1">
        <a:defRPr sz="1800" kern="1200">
          <a:solidFill>
            <a:schemeClr val="tx1"/>
          </a:solidFill>
          <a:latin typeface="+mn-lt"/>
          <a:ea typeface="+mn-ea"/>
          <a:cs typeface="+mn-cs"/>
        </a:defRPr>
      </a:lvl8pPr>
      <a:lvl9pPr marL="2922941" algn="l" defTabSz="7308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5.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video" Target="https://www.youtube.com/embed/vCYRM7KYJY4?list=RD79gyNgF-5RI"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l-GR" baseline="30000" dirty="0"/>
              <a:t>Shmot/</a:t>
            </a:r>
            <a:r>
              <a:rPr lang="en-US" baseline="30000" dirty="0"/>
              <a:t>Ex. 12:1-2 </a:t>
            </a:r>
            <a:r>
              <a:rPr lang="en-US" dirty="0"/>
              <a:t>Now Adoni said</a:t>
            </a:r>
          </a:p>
          <a:p>
            <a:pPr algn="l"/>
            <a:r>
              <a:rPr lang="en-US" dirty="0" smtClean="0"/>
              <a:t>to </a:t>
            </a:r>
            <a:r>
              <a:rPr lang="en-US" dirty="0"/>
              <a:t>Moses and Aaron in the land of Egypt</a:t>
            </a:r>
            <a:r>
              <a:rPr lang="en-US" dirty="0" smtClean="0"/>
              <a:t>,</a:t>
            </a:r>
            <a:r>
              <a:rPr lang="el-GR" dirty="0" smtClean="0"/>
              <a:t> </a:t>
            </a:r>
            <a:r>
              <a:rPr lang="en-US" dirty="0" smtClean="0"/>
              <a:t>"</a:t>
            </a:r>
            <a:r>
              <a:rPr lang="en-US" dirty="0"/>
              <a:t>This month shall be the beginning of months </a:t>
            </a:r>
            <a:r>
              <a:rPr lang="en-US" dirty="0">
                <a:solidFill>
                  <a:srgbClr val="FFFF66"/>
                </a:solidFill>
              </a:rPr>
              <a:t>for you</a:t>
            </a:r>
            <a:r>
              <a:rPr lang="en-US" dirty="0"/>
              <a:t>; it is to be the first month of the year </a:t>
            </a:r>
            <a:r>
              <a:rPr lang="en-US" dirty="0">
                <a:solidFill>
                  <a:srgbClr val="FFFF66"/>
                </a:solidFill>
              </a:rPr>
              <a:t>to you</a:t>
            </a:r>
            <a:r>
              <a:rPr lang="en-US" dirty="0" smtClean="0"/>
              <a:t>." </a:t>
            </a:r>
            <a:r>
              <a:rPr lang="en-US" sz="1600" dirty="0"/>
              <a:t>NASU </a:t>
            </a:r>
            <a:endParaRPr lang="el-GR" sz="1600" dirty="0" smtClean="0"/>
          </a:p>
          <a:p>
            <a:pPr algn="l"/>
            <a:r>
              <a:rPr lang="el-GR" dirty="0" smtClean="0">
                <a:solidFill>
                  <a:srgbClr val="FFFF66"/>
                </a:solidFill>
              </a:rPr>
              <a:t>So, it’s scripturally OK to call this holiday Rosh HaShanah!</a:t>
            </a:r>
            <a:endParaRPr lang="en-US" dirty="0">
              <a:solidFill>
                <a:srgbClr val="FFFF66"/>
              </a:solidFill>
            </a:endParaRPr>
          </a:p>
        </p:txBody>
      </p:sp>
    </p:spTree>
    <p:extLst>
      <p:ext uri="{BB962C8B-B14F-4D97-AF65-F5344CB8AC3E}">
        <p14:creationId xmlns:p14="http://schemas.microsoft.com/office/powerpoint/2010/main" val="364265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Contemplate and Celebrate </a:t>
            </a:r>
            <a:r>
              <a:rPr lang="en-US" dirty="0" smtClean="0"/>
              <a:t>what is </a:t>
            </a:r>
            <a:r>
              <a:rPr lang="en-US" dirty="0" smtClean="0">
                <a:solidFill>
                  <a:srgbClr val="FFFF99"/>
                </a:solidFill>
              </a:rPr>
              <a:t>new</a:t>
            </a:r>
            <a:r>
              <a:rPr lang="en-US" dirty="0" smtClean="0"/>
              <a:t> and exciting…</a:t>
            </a:r>
          </a:p>
          <a:p>
            <a:pPr algn="l"/>
            <a:r>
              <a:rPr lang="en-US" dirty="0" smtClean="0"/>
              <a:t>in the last 12 months…New things!</a:t>
            </a:r>
          </a:p>
        </p:txBody>
      </p:sp>
    </p:spTree>
    <p:extLst>
      <p:ext uri="{BB962C8B-B14F-4D97-AF65-F5344CB8AC3E}">
        <p14:creationId xmlns:p14="http://schemas.microsoft.com/office/powerpoint/2010/main" val="290904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r>
              <a:rPr lang="en-US" dirty="0" smtClean="0">
                <a:solidFill>
                  <a:srgbClr val="FFFF99"/>
                </a:solidFill>
              </a:rPr>
              <a:t>NEW </a:t>
            </a:r>
            <a:r>
              <a:rPr lang="en-US" dirty="0" smtClean="0"/>
              <a:t>Breakthrough </a:t>
            </a:r>
          </a:p>
          <a:p>
            <a:r>
              <a:rPr lang="en-US" dirty="0" smtClean="0"/>
              <a:t>Technologies</a:t>
            </a:r>
          </a:p>
          <a:p>
            <a:pPr marL="519113" indent="-519113" algn="l">
              <a:buFont typeface="+mj-lt"/>
              <a:buAutoNum type="arabicPeriod"/>
            </a:pPr>
            <a:r>
              <a:rPr lang="en-US" dirty="0"/>
              <a:t>Reversing Paralysis</a:t>
            </a:r>
          </a:p>
          <a:p>
            <a:pPr algn="l"/>
            <a:r>
              <a:rPr lang="en-US" dirty="0"/>
              <a:t>wirelessly connecting the brain-reading technology directly to electrical stimulators on the body, creating what </a:t>
            </a:r>
            <a:r>
              <a:rPr lang="en-US" dirty="0" smtClean="0"/>
              <a:t>is called </a:t>
            </a:r>
            <a:r>
              <a:rPr lang="en-US" dirty="0"/>
              <a:t>a “neural bypass” so that people’s thoughts can again move their limbs. </a:t>
            </a:r>
            <a:endParaRPr lang="en-US" dirty="0" smtClean="0"/>
          </a:p>
          <a:p>
            <a:pPr algn="l"/>
            <a:endParaRPr lang="en-US" dirty="0"/>
          </a:p>
        </p:txBody>
      </p:sp>
    </p:spTree>
    <p:extLst>
      <p:ext uri="{BB962C8B-B14F-4D97-AF65-F5344CB8AC3E}">
        <p14:creationId xmlns:p14="http://schemas.microsoft.com/office/powerpoint/2010/main" val="117383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000"/>
                    </a14:imgEffect>
                    <a14:imgEffect>
                      <a14:brightnessContrast bright="15000" contrast="-44000"/>
                    </a14:imgEffect>
                  </a14:imgLayer>
                </a14:imgProps>
              </a:ext>
              <a:ext uri="{28A0092B-C50C-407E-A947-70E740481C1C}">
                <a14:useLocalDpi xmlns:a14="http://schemas.microsoft.com/office/drawing/2010/main" val="0"/>
              </a:ext>
            </a:extLst>
          </a:blip>
          <a:srcRect t="21483" b="17533"/>
          <a:stretch/>
        </p:blipFill>
        <p:spPr bwMode="auto">
          <a:xfrm>
            <a:off x="1646237" y="-19050"/>
            <a:ext cx="4762500" cy="386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479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val="0"/>
              </a:ext>
            </a:extLst>
          </a:blip>
          <a:srcRect l="25004" t="30742" r="2992" b="14777"/>
          <a:stretch/>
        </p:blipFill>
        <p:spPr bwMode="auto">
          <a:xfrm>
            <a:off x="731837" y="34110"/>
            <a:ext cx="7315199" cy="442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5389" y="3714750"/>
            <a:ext cx="8488093" cy="1323439"/>
          </a:xfrm>
          <a:prstGeom prst="rect">
            <a:avLst/>
          </a:prstGeom>
          <a:noFill/>
        </p:spPr>
        <p:txBody>
          <a:bodyPr wrap="none" rtlCol="0">
            <a:spAutoFit/>
          </a:bodyPr>
          <a:lstStyle/>
          <a:p>
            <a:pPr algn="l"/>
            <a:r>
              <a:rPr lang="en-US" dirty="0" smtClean="0"/>
              <a:t>Monkey with severed spinal cord</a:t>
            </a:r>
          </a:p>
          <a:p>
            <a:pPr algn="l"/>
            <a:r>
              <a:rPr lang="en-US" dirty="0" smtClean="0"/>
              <a:t>And wireless transmitter/receiver</a:t>
            </a:r>
            <a:endParaRPr lang="en-US" dirty="0"/>
          </a:p>
        </p:txBody>
      </p:sp>
    </p:spTree>
    <p:extLst>
      <p:ext uri="{BB962C8B-B14F-4D97-AF65-F5344CB8AC3E}">
        <p14:creationId xmlns:p14="http://schemas.microsoft.com/office/powerpoint/2010/main" val="3017155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347" t="16737" r="4495" b="17167"/>
          <a:stretch/>
        </p:blipFill>
        <p:spPr bwMode="auto">
          <a:xfrm>
            <a:off x="427038" y="20140"/>
            <a:ext cx="7804366" cy="508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37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monkeyfaster.gi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8275" y="0"/>
            <a:ext cx="8440738" cy="5143500"/>
          </a:xfrm>
          <a:prstGeom prst="rect">
            <a:avLst/>
          </a:prstGeom>
        </p:spPr>
      </p:pic>
    </p:spTree>
    <p:extLst>
      <p:ext uri="{BB962C8B-B14F-4D97-AF65-F5344CB8AC3E}">
        <p14:creationId xmlns:p14="http://schemas.microsoft.com/office/powerpoint/2010/main" val="229554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2.  Quantum </a:t>
            </a:r>
            <a:r>
              <a:rPr lang="en-US" dirty="0"/>
              <a:t>computers could be </a:t>
            </a:r>
            <a:r>
              <a:rPr lang="en-US" dirty="0">
                <a:solidFill>
                  <a:srgbClr val="FFFF99"/>
                </a:solidFill>
              </a:rPr>
              <a:t>exponentially faster</a:t>
            </a:r>
            <a:r>
              <a:rPr lang="en-US" dirty="0"/>
              <a:t> at running artificial-intelligence programs and handling complex simulations and scheduling problems. They could even create </a:t>
            </a:r>
            <a:r>
              <a:rPr lang="en-US" dirty="0" err="1"/>
              <a:t>uncrackable</a:t>
            </a:r>
            <a:r>
              <a:rPr lang="en-US" dirty="0"/>
              <a:t> encryption.</a:t>
            </a:r>
          </a:p>
        </p:txBody>
      </p:sp>
    </p:spTree>
    <p:extLst>
      <p:ext uri="{BB962C8B-B14F-4D97-AF65-F5344CB8AC3E}">
        <p14:creationId xmlns:p14="http://schemas.microsoft.com/office/powerpoint/2010/main" val="60569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At the heart of quantum computing is the quantum bit, or </a:t>
            </a:r>
            <a:r>
              <a:rPr lang="en-US" dirty="0">
                <a:solidFill>
                  <a:srgbClr val="FFFF99"/>
                </a:solidFill>
              </a:rPr>
              <a:t>qubit</a:t>
            </a:r>
            <a:r>
              <a:rPr lang="en-US" dirty="0"/>
              <a:t>, a basic unit of information analogous to the </a:t>
            </a:r>
            <a:r>
              <a:rPr lang="en-US" dirty="0" smtClean="0"/>
              <a:t>zeros </a:t>
            </a:r>
            <a:r>
              <a:rPr lang="en-US" dirty="0"/>
              <a:t>and </a:t>
            </a:r>
            <a:r>
              <a:rPr lang="en-US" dirty="0" smtClean="0"/>
              <a:t>ones represented </a:t>
            </a:r>
            <a:r>
              <a:rPr lang="en-US" dirty="0"/>
              <a:t>by transistors in your computer.</a:t>
            </a:r>
          </a:p>
        </p:txBody>
      </p:sp>
    </p:spTree>
    <p:extLst>
      <p:ext uri="{BB962C8B-B14F-4D97-AF65-F5344CB8AC3E}">
        <p14:creationId xmlns:p14="http://schemas.microsoft.com/office/powerpoint/2010/main" val="2441987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3.  </a:t>
            </a:r>
            <a:r>
              <a:rPr lang="en-US" dirty="0" err="1" smtClean="0"/>
              <a:t>IoT</a:t>
            </a:r>
            <a:r>
              <a:rPr lang="en-US" dirty="0" smtClean="0"/>
              <a:t>  Internet of Things</a:t>
            </a:r>
          </a:p>
          <a:p>
            <a:pPr algn="l"/>
            <a:r>
              <a:rPr lang="en-US" dirty="0" smtClean="0"/>
              <a:t>connecting </a:t>
            </a:r>
            <a:r>
              <a:rPr lang="en-US" dirty="0"/>
              <a:t>any device with an on and off switch to the Internet (and/or to each other). This includes everything from cellphones, coffee makers, washing machines, headphones, lamps, wearable devices and almost anything else you can think of.</a:t>
            </a:r>
          </a:p>
        </p:txBody>
      </p:sp>
    </p:spTree>
    <p:extLst>
      <p:ext uri="{BB962C8B-B14F-4D97-AF65-F5344CB8AC3E}">
        <p14:creationId xmlns:p14="http://schemas.microsoft.com/office/powerpoint/2010/main" val="332311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672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Say for example you are on your way to a meeting; your car could have access to your calendar and already know the best route to take. If the traffic is heavy your car might send a text to the other party notifying them that you will be late. </a:t>
            </a:r>
          </a:p>
        </p:txBody>
      </p:sp>
    </p:spTree>
    <p:extLst>
      <p:ext uri="{BB962C8B-B14F-4D97-AF65-F5344CB8AC3E}">
        <p14:creationId xmlns:p14="http://schemas.microsoft.com/office/powerpoint/2010/main" val="1434964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 </a:t>
            </a:r>
            <a:r>
              <a:rPr lang="en-US" dirty="0"/>
              <a:t>if your alarm clock wakes up you at 6 a.m. and then notifies your coffee maker to start brewing coffee for you? What if your office equipment knew when it was running low on supplies and automatically re-ordered more?  </a:t>
            </a:r>
          </a:p>
        </p:txBody>
      </p:sp>
    </p:spTree>
    <p:extLst>
      <p:ext uri="{BB962C8B-B14F-4D97-AF65-F5344CB8AC3E}">
        <p14:creationId xmlns:p14="http://schemas.microsoft.com/office/powerpoint/2010/main" val="4171949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0"/>
            <a:ext cx="837247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466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endParaRPr lang="en-US" dirty="0"/>
          </a:p>
          <a:p>
            <a:r>
              <a:rPr lang="en-US" dirty="0" smtClean="0"/>
              <a:t>G-d Gives New Things</a:t>
            </a:r>
          </a:p>
          <a:p>
            <a:r>
              <a:rPr lang="en-US" dirty="0" smtClean="0"/>
              <a:t>Better new things!!</a:t>
            </a:r>
            <a:endParaRPr lang="en-US" dirty="0"/>
          </a:p>
        </p:txBody>
      </p:sp>
    </p:spTree>
    <p:extLst>
      <p:ext uri="{BB962C8B-B14F-4D97-AF65-F5344CB8AC3E}">
        <p14:creationId xmlns:p14="http://schemas.microsoft.com/office/powerpoint/2010/main" val="86694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lvl="0" algn="l"/>
            <a:r>
              <a:rPr lang="en-US" dirty="0" smtClean="0"/>
              <a:t>#1 </a:t>
            </a:r>
            <a:r>
              <a:rPr lang="en-US" baseline="30000" dirty="0" err="1" smtClean="0"/>
              <a:t>Yermiyahu</a:t>
            </a:r>
            <a:r>
              <a:rPr lang="en-US" baseline="30000" dirty="0" smtClean="0"/>
              <a:t> /</a:t>
            </a:r>
            <a:r>
              <a:rPr lang="en-US" baseline="30000" dirty="0" err="1" smtClean="0"/>
              <a:t>Jer</a:t>
            </a:r>
            <a:r>
              <a:rPr lang="en-US" baseline="30000" dirty="0" smtClean="0"/>
              <a:t> 21.22 </a:t>
            </a:r>
            <a:r>
              <a:rPr lang="en-US" dirty="0"/>
              <a:t>For </a:t>
            </a:r>
            <a:r>
              <a:rPr lang="en-US" cap="small" dirty="0" smtClean="0"/>
              <a:t>Adoni</a:t>
            </a:r>
            <a:r>
              <a:rPr lang="en-US" dirty="0"/>
              <a:t> has created </a:t>
            </a:r>
            <a:r>
              <a:rPr lang="en-US" dirty="0">
                <a:solidFill>
                  <a:srgbClr val="FFFF99"/>
                </a:solidFill>
              </a:rPr>
              <a:t>a new thing on earth</a:t>
            </a:r>
            <a:r>
              <a:rPr lang="en-US" dirty="0"/>
              <a:t>:</a:t>
            </a:r>
            <a:br>
              <a:rPr lang="en-US" dirty="0"/>
            </a:br>
            <a:r>
              <a:rPr lang="en-US" dirty="0"/>
              <a:t>a woman surrounds a man.</a:t>
            </a:r>
            <a:endParaRPr lang="en-US" baseline="30000" dirty="0" smtClean="0"/>
          </a:p>
          <a:p>
            <a:pPr lvl="0" algn="l"/>
            <a:r>
              <a:rPr lang="en-US" dirty="0" smtClean="0"/>
              <a:t> </a:t>
            </a:r>
            <a:r>
              <a:rPr lang="he-IL" b="1" dirty="0">
                <a:latin typeface="David" panose="020E0502060401010101" pitchFamily="34" charset="-79"/>
                <a:cs typeface="David" panose="020E0502060401010101" pitchFamily="34" charset="-79"/>
              </a:rPr>
              <a:t>כִּי בָרָא יְי חֲדָשָׁה בָּאָרֶץ נְקֵבָה תְּ</a:t>
            </a:r>
            <a:r>
              <a:rPr lang="he-IL" b="1" dirty="0">
                <a:solidFill>
                  <a:srgbClr val="FFFF99"/>
                </a:solidFill>
                <a:latin typeface="David" panose="020E0502060401010101" pitchFamily="34" charset="-79"/>
                <a:cs typeface="David" panose="020E0502060401010101" pitchFamily="34" charset="-79"/>
              </a:rPr>
              <a:t>סוֹבֵב</a:t>
            </a:r>
            <a:r>
              <a:rPr lang="he-IL" b="1" dirty="0">
                <a:latin typeface="David" panose="020E0502060401010101" pitchFamily="34" charset="-79"/>
                <a:cs typeface="David" panose="020E0502060401010101" pitchFamily="34" charset="-79"/>
              </a:rPr>
              <a:t> גָּבֶר</a:t>
            </a:r>
            <a:r>
              <a:rPr lang="he-IL" dirty="0"/>
              <a:t>  </a:t>
            </a:r>
            <a:r>
              <a:rPr lang="en-US" dirty="0"/>
              <a:t>   </a:t>
            </a:r>
            <a:r>
              <a:rPr lang="he-IL" b="1" dirty="0">
                <a:solidFill>
                  <a:srgbClr val="FFFF99"/>
                </a:solidFill>
                <a:latin typeface="David" panose="020E0502060401010101" pitchFamily="34" charset="-79"/>
                <a:cs typeface="David" panose="020E0502060401010101" pitchFamily="34" charset="-79"/>
              </a:rPr>
              <a:t>סוֹבֵב</a:t>
            </a:r>
            <a:r>
              <a:rPr lang="en-US" dirty="0">
                <a:solidFill>
                  <a:srgbClr val="FFFF99"/>
                </a:solidFill>
              </a:rPr>
              <a:t> </a:t>
            </a:r>
            <a:r>
              <a:rPr lang="en-US" dirty="0"/>
              <a:t>to spin ; to surround, to encircle ; (flowery) to wander ; (colloquial) to wrap, to bind </a:t>
            </a:r>
          </a:p>
          <a:p>
            <a:pPr algn="l"/>
            <a:endParaRPr lang="en-US" dirty="0"/>
          </a:p>
        </p:txBody>
      </p:sp>
    </p:spTree>
    <p:extLst>
      <p:ext uri="{BB962C8B-B14F-4D97-AF65-F5344CB8AC3E}">
        <p14:creationId xmlns:p14="http://schemas.microsoft.com/office/powerpoint/2010/main" val="1303760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smtClean="0"/>
              <a:t>Three enigmatic scriptures resolved by this.</a:t>
            </a:r>
          </a:p>
        </p:txBody>
      </p:sp>
    </p:spTree>
    <p:extLst>
      <p:ext uri="{BB962C8B-B14F-4D97-AF65-F5344CB8AC3E}">
        <p14:creationId xmlns:p14="http://schemas.microsoft.com/office/powerpoint/2010/main" val="256156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Yermihahu</a:t>
            </a:r>
            <a:r>
              <a:rPr lang="en-US" baseline="30000" dirty="0" smtClean="0"/>
              <a:t>/</a:t>
            </a:r>
            <a:r>
              <a:rPr lang="en-US" baseline="30000" dirty="0" err="1" smtClean="0"/>
              <a:t>Jer</a:t>
            </a:r>
            <a:r>
              <a:rPr lang="en-US" baseline="30000" dirty="0" smtClean="0"/>
              <a:t> 22:30</a:t>
            </a:r>
            <a:r>
              <a:rPr lang="en-US" dirty="0" smtClean="0"/>
              <a:t> This what </a:t>
            </a:r>
            <a:r>
              <a:rPr lang="en-US" cap="small" dirty="0" smtClean="0"/>
              <a:t>Adoni</a:t>
            </a:r>
            <a:r>
              <a:rPr lang="en-US" dirty="0" smtClean="0"/>
              <a:t> says: “</a:t>
            </a:r>
            <a:r>
              <a:rPr lang="en-US" dirty="0"/>
              <a:t>List this man as childless;</a:t>
            </a:r>
            <a:br>
              <a:rPr lang="en-US" dirty="0"/>
            </a:br>
            <a:r>
              <a:rPr lang="en-US" dirty="0"/>
              <a:t>he is a lifetime failure </a:t>
            </a:r>
            <a:r>
              <a:rPr lang="en-US" dirty="0" smtClean="0"/>
              <a:t>— none </a:t>
            </a:r>
            <a:r>
              <a:rPr lang="en-US" dirty="0"/>
              <a:t>of his offspring will </a:t>
            </a:r>
            <a:r>
              <a:rPr lang="en-US" dirty="0" smtClean="0"/>
              <a:t>succeed, none </a:t>
            </a:r>
            <a:r>
              <a:rPr lang="en-US" dirty="0"/>
              <a:t>will sit on David’s </a:t>
            </a:r>
            <a:r>
              <a:rPr lang="en-US" dirty="0" smtClean="0"/>
              <a:t>throne or </a:t>
            </a:r>
            <a:r>
              <a:rPr lang="en-US" dirty="0"/>
              <a:t>rule again in </a:t>
            </a:r>
            <a:r>
              <a:rPr lang="en-US" dirty="0" err="1"/>
              <a:t>Y’hudah</a:t>
            </a:r>
            <a:r>
              <a:rPr lang="en-US" dirty="0"/>
              <a:t>.”</a:t>
            </a:r>
          </a:p>
          <a:p>
            <a:pPr algn="l"/>
            <a:endParaRPr lang="en-US" dirty="0" smtClean="0"/>
          </a:p>
        </p:txBody>
      </p:sp>
    </p:spTree>
    <p:extLst>
      <p:ext uri="{BB962C8B-B14F-4D97-AF65-F5344CB8AC3E}">
        <p14:creationId xmlns:p14="http://schemas.microsoft.com/office/powerpoint/2010/main" val="1451820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Beresheet</a:t>
            </a:r>
            <a:r>
              <a:rPr lang="en-US" baseline="30000" dirty="0" smtClean="0"/>
              <a:t>/Gen 3.15</a:t>
            </a:r>
            <a:r>
              <a:rPr lang="en-US" dirty="0" smtClean="0"/>
              <a:t> </a:t>
            </a:r>
            <a:r>
              <a:rPr lang="en-US" dirty="0"/>
              <a:t>I will </a:t>
            </a:r>
            <a:r>
              <a:rPr lang="en-US" dirty="0" smtClean="0"/>
              <a:t>put animosity between </a:t>
            </a:r>
            <a:r>
              <a:rPr lang="en-US" dirty="0"/>
              <a:t>you and the </a:t>
            </a:r>
            <a:r>
              <a:rPr lang="en-US" dirty="0" smtClean="0"/>
              <a:t>woman — between </a:t>
            </a:r>
            <a:r>
              <a:rPr lang="en-US" dirty="0">
                <a:solidFill>
                  <a:srgbClr val="FFFF99"/>
                </a:solidFill>
              </a:rPr>
              <a:t>your seed </a:t>
            </a:r>
            <a:r>
              <a:rPr lang="en-US" dirty="0"/>
              <a:t>and her seed</a:t>
            </a:r>
            <a:r>
              <a:rPr lang="en-US" dirty="0" smtClean="0"/>
              <a:t>. He </a:t>
            </a:r>
            <a:r>
              <a:rPr lang="en-US" dirty="0"/>
              <a:t>will crush your </a:t>
            </a:r>
            <a:r>
              <a:rPr lang="en-US" dirty="0" smtClean="0"/>
              <a:t>head, and </a:t>
            </a:r>
            <a:r>
              <a:rPr lang="en-US" dirty="0"/>
              <a:t>you will crush his </a:t>
            </a:r>
            <a:r>
              <a:rPr lang="en-US" dirty="0" smtClean="0"/>
              <a:t>heel.</a:t>
            </a:r>
          </a:p>
          <a:p>
            <a:pPr algn="l"/>
            <a:r>
              <a:rPr lang="en-US" dirty="0" smtClean="0"/>
              <a:t>Several verses with a woman having seed. Gen. 16.10 Hagar</a:t>
            </a:r>
          </a:p>
          <a:p>
            <a:pPr algn="l"/>
            <a:r>
              <a:rPr lang="en-US" dirty="0" smtClean="0"/>
              <a:t>Not a proof, a hint.</a:t>
            </a:r>
            <a:endParaRPr lang="en-US" dirty="0"/>
          </a:p>
        </p:txBody>
      </p:sp>
    </p:spTree>
    <p:extLst>
      <p:ext uri="{BB962C8B-B14F-4D97-AF65-F5344CB8AC3E}">
        <p14:creationId xmlns:p14="http://schemas.microsoft.com/office/powerpoint/2010/main" val="3545983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7.14</a:t>
            </a:r>
            <a:r>
              <a:rPr lang="en-US" dirty="0" smtClean="0"/>
              <a:t> </a:t>
            </a:r>
            <a:r>
              <a:rPr lang="en-US" dirty="0"/>
              <a:t>Therefore </a:t>
            </a:r>
            <a:r>
              <a:rPr lang="en-US" dirty="0" smtClean="0"/>
              <a:t>Adoni </a:t>
            </a:r>
            <a:r>
              <a:rPr lang="en-US" dirty="0"/>
              <a:t>Himself will give you a </a:t>
            </a:r>
            <a:r>
              <a:rPr lang="en-US" dirty="0" smtClean="0"/>
              <a:t>sign: Behold</a:t>
            </a:r>
            <a:r>
              <a:rPr lang="en-US" dirty="0"/>
              <a:t>, the </a:t>
            </a:r>
            <a:r>
              <a:rPr lang="en-US" dirty="0" smtClean="0"/>
              <a:t>virgin </a:t>
            </a:r>
            <a:r>
              <a:rPr lang="en-US" dirty="0"/>
              <a:t>will </a:t>
            </a:r>
            <a:r>
              <a:rPr lang="en-US" dirty="0" smtClean="0"/>
              <a:t>conceive. When </a:t>
            </a:r>
            <a:r>
              <a:rPr lang="en-US" dirty="0"/>
              <a:t>she is giving birth to a son</a:t>
            </a:r>
            <a:r>
              <a:rPr lang="en-US" dirty="0" smtClean="0"/>
              <a:t>, </a:t>
            </a:r>
            <a:r>
              <a:rPr lang="en-US" dirty="0"/>
              <a:t>she will call his name Immanuel</a:t>
            </a:r>
            <a:r>
              <a:rPr lang="en-US" dirty="0" smtClean="0"/>
              <a:t>.</a:t>
            </a:r>
          </a:p>
        </p:txBody>
      </p:sp>
    </p:spTree>
    <p:extLst>
      <p:ext uri="{BB962C8B-B14F-4D97-AF65-F5344CB8AC3E}">
        <p14:creationId xmlns:p14="http://schemas.microsoft.com/office/powerpoint/2010/main" val="1557078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lvl="0" algn="l"/>
            <a:r>
              <a:rPr lang="en-US" dirty="0" smtClean="0"/>
              <a:t>#1 </a:t>
            </a:r>
            <a:r>
              <a:rPr lang="en-US" baseline="30000" dirty="0" err="1" smtClean="0"/>
              <a:t>Yermiyahu</a:t>
            </a:r>
            <a:r>
              <a:rPr lang="en-US" baseline="30000" dirty="0" smtClean="0"/>
              <a:t> /</a:t>
            </a:r>
            <a:r>
              <a:rPr lang="en-US" baseline="30000" dirty="0" err="1" smtClean="0"/>
              <a:t>Jer</a:t>
            </a:r>
            <a:r>
              <a:rPr lang="en-US" baseline="30000" dirty="0" smtClean="0"/>
              <a:t> 21.22 </a:t>
            </a:r>
            <a:r>
              <a:rPr lang="en-US" dirty="0"/>
              <a:t>For </a:t>
            </a:r>
            <a:r>
              <a:rPr lang="en-US" cap="small" dirty="0" smtClean="0"/>
              <a:t>Adoni</a:t>
            </a:r>
            <a:r>
              <a:rPr lang="en-US" dirty="0"/>
              <a:t> has created </a:t>
            </a:r>
            <a:r>
              <a:rPr lang="en-US" dirty="0">
                <a:solidFill>
                  <a:srgbClr val="FFFF99"/>
                </a:solidFill>
              </a:rPr>
              <a:t>a new thing on earth</a:t>
            </a:r>
            <a:r>
              <a:rPr lang="en-US" dirty="0"/>
              <a:t>:</a:t>
            </a:r>
            <a:br>
              <a:rPr lang="en-US" dirty="0"/>
            </a:br>
            <a:r>
              <a:rPr lang="en-US" dirty="0"/>
              <a:t>a woman surrounds a man.</a:t>
            </a:r>
            <a:endParaRPr lang="en-US" baseline="30000" dirty="0" smtClean="0"/>
          </a:p>
          <a:p>
            <a:pPr lvl="0" algn="l"/>
            <a:r>
              <a:rPr lang="en-US" dirty="0" smtClean="0"/>
              <a:t> </a:t>
            </a:r>
            <a:r>
              <a:rPr lang="he-IL" b="1" dirty="0">
                <a:latin typeface="David" panose="020E0502060401010101" pitchFamily="34" charset="-79"/>
                <a:cs typeface="David" panose="020E0502060401010101" pitchFamily="34" charset="-79"/>
              </a:rPr>
              <a:t>כִּי בָרָא יְי חֲדָשָׁה בָּאָרֶץ נְקֵבָה תְּ</a:t>
            </a:r>
            <a:r>
              <a:rPr lang="he-IL" b="1" dirty="0">
                <a:solidFill>
                  <a:srgbClr val="FFFF99"/>
                </a:solidFill>
                <a:latin typeface="David" panose="020E0502060401010101" pitchFamily="34" charset="-79"/>
                <a:cs typeface="David" panose="020E0502060401010101" pitchFamily="34" charset="-79"/>
              </a:rPr>
              <a:t>סוֹבֵב</a:t>
            </a:r>
            <a:r>
              <a:rPr lang="he-IL" b="1" dirty="0">
                <a:latin typeface="David" panose="020E0502060401010101" pitchFamily="34" charset="-79"/>
                <a:cs typeface="David" panose="020E0502060401010101" pitchFamily="34" charset="-79"/>
              </a:rPr>
              <a:t> גָּבֶר</a:t>
            </a:r>
            <a:r>
              <a:rPr lang="he-IL" dirty="0"/>
              <a:t>  </a:t>
            </a:r>
            <a:r>
              <a:rPr lang="en-US" dirty="0"/>
              <a:t>   </a:t>
            </a:r>
            <a:r>
              <a:rPr lang="he-IL" b="1" dirty="0">
                <a:solidFill>
                  <a:srgbClr val="FFFF99"/>
                </a:solidFill>
                <a:latin typeface="David" panose="020E0502060401010101" pitchFamily="34" charset="-79"/>
                <a:cs typeface="David" panose="020E0502060401010101" pitchFamily="34" charset="-79"/>
              </a:rPr>
              <a:t>סוֹבֵב</a:t>
            </a:r>
            <a:r>
              <a:rPr lang="en-US" dirty="0">
                <a:solidFill>
                  <a:srgbClr val="FFFF99"/>
                </a:solidFill>
              </a:rPr>
              <a:t> </a:t>
            </a:r>
            <a:r>
              <a:rPr lang="en-US" dirty="0"/>
              <a:t>to spin ; to surround, to encircle ; (flowery) to wander ; (colloquial) to wrap, to bind </a:t>
            </a:r>
          </a:p>
          <a:p>
            <a:pPr algn="l"/>
            <a:endParaRPr lang="en-US" dirty="0"/>
          </a:p>
        </p:txBody>
      </p:sp>
    </p:spTree>
    <p:extLst>
      <p:ext uri="{BB962C8B-B14F-4D97-AF65-F5344CB8AC3E}">
        <p14:creationId xmlns:p14="http://schemas.microsoft.com/office/powerpoint/2010/main" val="225368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441" y="1390044"/>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78" y="312"/>
            <a:ext cx="5732875" cy="1319671"/>
          </a:xfrm>
          <a:prstGeom prst="rect">
            <a:avLst/>
          </a:prstGeom>
          <a:noFill/>
          <a:ln w="38100">
            <a:solidFill>
              <a:srgbClr val="FFC000"/>
            </a:solidFill>
          </a:ln>
        </p:spPr>
        <p:txBody>
          <a:bodyPr wrap="none" lIns="87705" tIns="43854" rIns="87705" bIns="43854"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381441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rtl="1"/>
            <a:r>
              <a:rPr lang="en-US" dirty="0" smtClean="0"/>
              <a:t> </a:t>
            </a:r>
            <a:r>
              <a:rPr lang="he-IL" sz="4800" b="1" dirty="0" smtClean="0">
                <a:latin typeface="David" panose="020E0502060401010101" pitchFamily="34" charset="-79"/>
                <a:cs typeface="David" panose="020E0502060401010101" pitchFamily="34" charset="-79"/>
              </a:rPr>
              <a:t>נְקֵבָה </a:t>
            </a:r>
            <a:r>
              <a:rPr lang="he-IL" sz="4800" b="1" dirty="0">
                <a:latin typeface="David" panose="020E0502060401010101" pitchFamily="34" charset="-79"/>
                <a:cs typeface="David" panose="020E0502060401010101" pitchFamily="34" charset="-79"/>
              </a:rPr>
              <a:t>תְּסוֹבֵב </a:t>
            </a:r>
            <a:r>
              <a:rPr lang="he-IL" sz="4800" b="1" dirty="0" smtClean="0">
                <a:latin typeface="David" panose="020E0502060401010101" pitchFamily="34" charset="-79"/>
                <a:cs typeface="David" panose="020E0502060401010101" pitchFamily="34" charset="-79"/>
              </a:rPr>
              <a:t>גָּבֶר</a:t>
            </a:r>
            <a:r>
              <a:rPr lang="en-US" i="1" dirty="0" err="1" smtClean="0">
                <a:cs typeface="David" panose="020E0502060401010101" pitchFamily="34" charset="-79"/>
              </a:rPr>
              <a:t>n’kevah</a:t>
            </a:r>
            <a:r>
              <a:rPr lang="en-US" i="1" dirty="0" smtClean="0">
                <a:cs typeface="David" panose="020E0502060401010101" pitchFamily="34" charset="-79"/>
              </a:rPr>
              <a:t> </a:t>
            </a:r>
            <a:r>
              <a:rPr lang="en-US" i="1" dirty="0" err="1" smtClean="0">
                <a:cs typeface="David" panose="020E0502060401010101" pitchFamily="34" charset="-79"/>
              </a:rPr>
              <a:t>t’sovev</a:t>
            </a:r>
            <a:r>
              <a:rPr lang="en-US" i="1" dirty="0" smtClean="0">
                <a:cs typeface="David" panose="020E0502060401010101" pitchFamily="34" charset="-79"/>
              </a:rPr>
              <a:t>   </a:t>
            </a:r>
            <a:r>
              <a:rPr lang="en-US" i="1" dirty="0" err="1" smtClean="0">
                <a:cs typeface="David" panose="020E0502060401010101" pitchFamily="34" charset="-79"/>
              </a:rPr>
              <a:t>gever</a:t>
            </a:r>
            <a:r>
              <a:rPr lang="en-US" i="1" dirty="0" smtClean="0">
                <a:cs typeface="David" panose="020E0502060401010101" pitchFamily="34" charset="-79"/>
              </a:rPr>
              <a:t> </a:t>
            </a:r>
          </a:p>
          <a:p>
            <a:pPr algn="l"/>
            <a:r>
              <a:rPr lang="en-US" dirty="0" smtClean="0"/>
              <a:t>a </a:t>
            </a:r>
            <a:r>
              <a:rPr lang="en-US" dirty="0"/>
              <a:t>woman shall encircle a man.  </a:t>
            </a:r>
            <a:endParaRPr lang="en-US" dirty="0" smtClean="0"/>
          </a:p>
          <a:p>
            <a:pPr algn="l"/>
            <a:r>
              <a:rPr lang="en-US" dirty="0" smtClean="0"/>
              <a:t>That </a:t>
            </a:r>
            <a:r>
              <a:rPr lang="en-US" dirty="0"/>
              <a:t>is, the context in Jeremiah is “Come back, virgin </a:t>
            </a:r>
            <a:r>
              <a:rPr lang="en-US" dirty="0" err="1"/>
              <a:t>Isra'el</a:t>
            </a:r>
            <a:r>
              <a:rPr lang="en-US" dirty="0"/>
              <a:t>, come </a:t>
            </a:r>
            <a:r>
              <a:rPr lang="en-US" dirty="0" smtClean="0"/>
              <a:t>back…A</a:t>
            </a:r>
            <a:r>
              <a:rPr lang="en-US" sz="3500" cap="small" dirty="0" smtClean="0"/>
              <a:t>DONI</a:t>
            </a:r>
            <a:r>
              <a:rPr lang="en-US" dirty="0" smtClean="0"/>
              <a:t> </a:t>
            </a:r>
            <a:r>
              <a:rPr lang="en-US" dirty="0"/>
              <a:t>has created something new on earth:  a woman shall encircle a man</a:t>
            </a:r>
            <a:r>
              <a:rPr lang="en-US" dirty="0" smtClean="0"/>
              <a:t>”</a:t>
            </a:r>
            <a:endParaRPr lang="en-US" dirty="0"/>
          </a:p>
        </p:txBody>
      </p:sp>
    </p:spTree>
    <p:extLst>
      <p:ext uri="{BB962C8B-B14F-4D97-AF65-F5344CB8AC3E}">
        <p14:creationId xmlns:p14="http://schemas.microsoft.com/office/powerpoint/2010/main" val="147155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solidFill>
                  <a:srgbClr val="FFFF99"/>
                </a:solidFill>
              </a:rPr>
              <a:t>new</a:t>
            </a:r>
            <a:r>
              <a:rPr lang="en-US" dirty="0"/>
              <a:t> thing is the supernatural conception and birth of the Messiah.  Ancient Jewish commentaries say, “this shall be in the time of the Messiah, which will be on the sixth day;'' that is, the sixth millennium,   </a:t>
            </a:r>
          </a:p>
        </p:txBody>
      </p:sp>
    </p:spTree>
    <p:extLst>
      <p:ext uri="{BB962C8B-B14F-4D97-AF65-F5344CB8AC3E}">
        <p14:creationId xmlns:p14="http://schemas.microsoft.com/office/powerpoint/2010/main" val="3897485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elsewhere  "a woman shall compass a man"; says R. </a:t>
            </a:r>
            <a:r>
              <a:rPr lang="en-US" dirty="0" err="1"/>
              <a:t>Hona</a:t>
            </a:r>
            <a:r>
              <a:rPr lang="en-US" dirty="0"/>
              <a:t>, in the name of R. </a:t>
            </a:r>
            <a:r>
              <a:rPr lang="en-US" dirty="0" err="1"/>
              <a:t>Ame</a:t>
            </a:r>
            <a:r>
              <a:rPr lang="en-US" dirty="0"/>
              <a:t>, this is the King Messiah. </a:t>
            </a:r>
          </a:p>
        </p:txBody>
      </p:sp>
    </p:spTree>
    <p:extLst>
      <p:ext uri="{BB962C8B-B14F-4D97-AF65-F5344CB8AC3E}">
        <p14:creationId xmlns:p14="http://schemas.microsoft.com/office/powerpoint/2010/main" val="3028710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a:t>
            </a:r>
            <a:r>
              <a:rPr lang="en-US" dirty="0"/>
              <a:t>says R. Joshua ben Levi ,  “He, that is, God, heals with the same he wounds; so will you find in Israel, they sinned from their virginity and purity, </a:t>
            </a:r>
            <a:r>
              <a:rPr lang="en-US" baseline="30000" dirty="0" err="1" smtClean="0"/>
              <a:t>Ezek</a:t>
            </a:r>
            <a:r>
              <a:rPr lang="en-US" baseline="30000" dirty="0" smtClean="0"/>
              <a:t> 23:1-49, Lam </a:t>
            </a:r>
            <a:r>
              <a:rPr lang="en-US" baseline="30000" dirty="0"/>
              <a:t>5:1-22 ) </a:t>
            </a:r>
            <a:r>
              <a:rPr lang="en-US" dirty="0"/>
              <a:t>; so he comforts them by a virgin, according to this very scripture; </a:t>
            </a:r>
          </a:p>
        </p:txBody>
      </p:sp>
    </p:spTree>
    <p:extLst>
      <p:ext uri="{BB962C8B-B14F-4D97-AF65-F5344CB8AC3E}">
        <p14:creationId xmlns:p14="http://schemas.microsoft.com/office/powerpoint/2010/main" val="1124395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t>
            </a:r>
            <a:r>
              <a:rPr lang="en-US" dirty="0"/>
              <a:t>turn again, O virgin of Israel" "a woman shall compass a man". R Huna, in the name of R. Idi and R. Joshua, said, that this man is the King Messiah, of whom it is said, </a:t>
            </a:r>
            <a:r>
              <a:rPr lang="en-US" baseline="30000" dirty="0" smtClean="0"/>
              <a:t>Ps 2:7</a:t>
            </a:r>
            <a:r>
              <a:rPr lang="en-US" dirty="0" smtClean="0"/>
              <a:t> “this </a:t>
            </a:r>
            <a:r>
              <a:rPr lang="en-US" dirty="0"/>
              <a:t>day have I begotten </a:t>
            </a:r>
            <a:r>
              <a:rPr lang="en-US" dirty="0" smtClean="0"/>
              <a:t>thee.”  </a:t>
            </a:r>
            <a:endParaRPr lang="en-US" dirty="0"/>
          </a:p>
          <a:p>
            <a:pPr algn="l"/>
            <a:endParaRPr lang="en-US" dirty="0"/>
          </a:p>
          <a:p>
            <a:pPr algn="l"/>
            <a:endParaRPr lang="en-US" dirty="0"/>
          </a:p>
        </p:txBody>
      </p:sp>
    </p:spTree>
    <p:extLst>
      <p:ext uri="{BB962C8B-B14F-4D97-AF65-F5344CB8AC3E}">
        <p14:creationId xmlns:p14="http://schemas.microsoft.com/office/powerpoint/2010/main" val="2332488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lvl="0" algn="l"/>
            <a:r>
              <a:rPr lang="en-US" dirty="0" smtClean="0"/>
              <a:t>#1 Summary </a:t>
            </a:r>
            <a:r>
              <a:rPr lang="en-US" baseline="30000" dirty="0" err="1" smtClean="0"/>
              <a:t>Yermiyahu</a:t>
            </a:r>
            <a:r>
              <a:rPr lang="en-US" baseline="30000" dirty="0" smtClean="0"/>
              <a:t> /</a:t>
            </a:r>
            <a:r>
              <a:rPr lang="en-US" baseline="30000" dirty="0" err="1" smtClean="0"/>
              <a:t>Jer</a:t>
            </a:r>
            <a:r>
              <a:rPr lang="en-US" baseline="30000" dirty="0" smtClean="0"/>
              <a:t> 21.22 </a:t>
            </a:r>
            <a:r>
              <a:rPr lang="en-US" dirty="0"/>
              <a:t>For </a:t>
            </a:r>
            <a:r>
              <a:rPr lang="en-US" cap="small" dirty="0" smtClean="0"/>
              <a:t>Adoni</a:t>
            </a:r>
            <a:r>
              <a:rPr lang="en-US" dirty="0"/>
              <a:t> has created </a:t>
            </a:r>
            <a:r>
              <a:rPr lang="en-US" dirty="0">
                <a:solidFill>
                  <a:srgbClr val="FFFF99"/>
                </a:solidFill>
              </a:rPr>
              <a:t>a new thing on earth</a:t>
            </a:r>
            <a:r>
              <a:rPr lang="en-US" dirty="0"/>
              <a:t>:</a:t>
            </a:r>
            <a:br>
              <a:rPr lang="en-US" dirty="0"/>
            </a:br>
            <a:r>
              <a:rPr lang="en-US" dirty="0"/>
              <a:t>a woman surrounds a man.</a:t>
            </a:r>
            <a:endParaRPr lang="en-US" baseline="30000" dirty="0" smtClean="0"/>
          </a:p>
          <a:p>
            <a:pPr lvl="0" algn="l"/>
            <a:r>
              <a:rPr lang="en-US" dirty="0" smtClean="0"/>
              <a:t> </a:t>
            </a:r>
            <a:r>
              <a:rPr lang="he-IL" b="1" dirty="0">
                <a:latin typeface="David" panose="020E0502060401010101" pitchFamily="34" charset="-79"/>
                <a:cs typeface="David" panose="020E0502060401010101" pitchFamily="34" charset="-79"/>
              </a:rPr>
              <a:t>כִּי בָרָא יְי חֲדָשָׁה בָּאָרֶץ נְקֵבָה תְּ</a:t>
            </a:r>
            <a:r>
              <a:rPr lang="he-IL" b="1" dirty="0">
                <a:solidFill>
                  <a:srgbClr val="FFFF99"/>
                </a:solidFill>
                <a:latin typeface="David" panose="020E0502060401010101" pitchFamily="34" charset="-79"/>
                <a:cs typeface="David" panose="020E0502060401010101" pitchFamily="34" charset="-79"/>
              </a:rPr>
              <a:t>סוֹבֵב</a:t>
            </a:r>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גָּבֶר</a:t>
            </a:r>
            <a:endParaRPr lang="en-US" b="1" dirty="0" smtClean="0">
              <a:latin typeface="David" panose="020E0502060401010101" pitchFamily="34" charset="-79"/>
              <a:cs typeface="David" panose="020E0502060401010101" pitchFamily="34" charset="-79"/>
            </a:endParaRPr>
          </a:p>
          <a:p>
            <a:pPr lvl="0"/>
            <a:endParaRPr lang="en-US" sz="1800" dirty="0" smtClean="0">
              <a:cs typeface="David" panose="020E0502060401010101" pitchFamily="34" charset="-79"/>
            </a:endParaRPr>
          </a:p>
          <a:p>
            <a:pPr lvl="0"/>
            <a:r>
              <a:rPr lang="en-US" dirty="0" smtClean="0">
                <a:cs typeface="David" panose="020E0502060401010101" pitchFamily="34" charset="-79"/>
              </a:rPr>
              <a:t>Virgin birth of Messiah</a:t>
            </a:r>
          </a:p>
          <a:p>
            <a:pPr lvl="0"/>
            <a:r>
              <a:rPr lang="en-US" dirty="0" smtClean="0">
                <a:cs typeface="David" panose="020E0502060401010101" pitchFamily="34" charset="-79"/>
              </a:rPr>
              <a:t>Amazingly creative solution!</a:t>
            </a:r>
            <a:endParaRPr lang="en-US" dirty="0"/>
          </a:p>
          <a:p>
            <a:pPr algn="l"/>
            <a:endParaRPr lang="en-US" dirty="0"/>
          </a:p>
        </p:txBody>
      </p:sp>
    </p:spTree>
    <p:extLst>
      <p:ext uri="{BB962C8B-B14F-4D97-AF65-F5344CB8AC3E}">
        <p14:creationId xmlns:p14="http://schemas.microsoft.com/office/powerpoint/2010/main" val="3052616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#2  New Wine</a:t>
            </a:r>
          </a:p>
        </p:txBody>
      </p:sp>
    </p:spTree>
    <p:extLst>
      <p:ext uri="{BB962C8B-B14F-4D97-AF65-F5344CB8AC3E}">
        <p14:creationId xmlns:p14="http://schemas.microsoft.com/office/powerpoint/2010/main" val="4157178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Mishlei</a:t>
            </a:r>
            <a:r>
              <a:rPr lang="en-US" baseline="30000" dirty="0" smtClean="0"/>
              <a:t>/Prov. 3.10</a:t>
            </a:r>
            <a:r>
              <a:rPr lang="en-US" dirty="0" smtClean="0"/>
              <a:t> Honor</a:t>
            </a:r>
            <a:r>
              <a:rPr lang="en-US" dirty="0"/>
              <a:t> </a:t>
            </a:r>
            <a:r>
              <a:rPr lang="en-US" cap="small" dirty="0" smtClean="0"/>
              <a:t>Adoni</a:t>
            </a:r>
            <a:r>
              <a:rPr lang="en-US" dirty="0"/>
              <a:t> with your </a:t>
            </a:r>
            <a:r>
              <a:rPr lang="en-US" dirty="0" smtClean="0"/>
              <a:t>wealth and </a:t>
            </a:r>
            <a:r>
              <a:rPr lang="en-US" dirty="0"/>
              <a:t>with the </a:t>
            </a:r>
            <a:r>
              <a:rPr lang="en-US" dirty="0" err="1" smtClean="0"/>
              <a:t>firstfruits</a:t>
            </a:r>
            <a:r>
              <a:rPr lang="en-US" dirty="0" smtClean="0"/>
              <a:t> of </a:t>
            </a:r>
            <a:r>
              <a:rPr lang="en-US" dirty="0"/>
              <a:t>all your income.</a:t>
            </a:r>
            <a:br>
              <a:rPr lang="en-US" dirty="0"/>
            </a:br>
            <a:r>
              <a:rPr lang="en-US" dirty="0" smtClean="0"/>
              <a:t>Then </a:t>
            </a:r>
            <a:r>
              <a:rPr lang="en-US" dirty="0"/>
              <a:t>your granaries will be filled</a:t>
            </a:r>
            <a:br>
              <a:rPr lang="en-US" dirty="0"/>
            </a:br>
            <a:r>
              <a:rPr lang="en-US" dirty="0"/>
              <a:t>and your vats overflow with </a:t>
            </a:r>
            <a:r>
              <a:rPr lang="en-US" dirty="0">
                <a:solidFill>
                  <a:srgbClr val="FFFF99"/>
                </a:solidFill>
              </a:rPr>
              <a:t>new </a:t>
            </a:r>
            <a:r>
              <a:rPr lang="en-US" dirty="0" smtClean="0">
                <a:solidFill>
                  <a:srgbClr val="FFFF99"/>
                </a:solidFill>
              </a:rPr>
              <a:t>wine </a:t>
            </a:r>
            <a:r>
              <a:rPr lang="en-US" dirty="0" err="1">
                <a:solidFill>
                  <a:srgbClr val="FFFF99"/>
                </a:solidFill>
              </a:rPr>
              <a:t>Teerosh</a:t>
            </a:r>
            <a:r>
              <a:rPr lang="en-US" dirty="0">
                <a:solidFill>
                  <a:srgbClr val="FFFF99"/>
                </a:solidFill>
              </a:rPr>
              <a:t> </a:t>
            </a:r>
            <a:r>
              <a:rPr lang="he-IL" sz="4400" b="1" dirty="0">
                <a:solidFill>
                  <a:srgbClr val="FFFF99"/>
                </a:solidFill>
                <a:latin typeface="David" panose="020E0502060401010101" pitchFamily="34" charset="-79"/>
                <a:cs typeface="David" panose="020E0502060401010101" pitchFamily="34" charset="-79"/>
              </a:rPr>
              <a:t>תִירוֹש</a:t>
            </a:r>
            <a:r>
              <a:rPr lang="en-US" dirty="0" smtClean="0">
                <a:solidFill>
                  <a:srgbClr val="FFFF99"/>
                </a:solidFill>
              </a:rPr>
              <a:t>.</a:t>
            </a:r>
          </a:p>
        </p:txBody>
      </p:sp>
    </p:spTree>
    <p:extLst>
      <p:ext uri="{BB962C8B-B14F-4D97-AF65-F5344CB8AC3E}">
        <p14:creationId xmlns:p14="http://schemas.microsoft.com/office/powerpoint/2010/main" val="3676048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Dvarim</a:t>
            </a:r>
            <a:r>
              <a:rPr lang="en-US" baseline="30000" dirty="0" smtClean="0"/>
              <a:t>/Dt. 33.28-29</a:t>
            </a:r>
            <a:r>
              <a:rPr lang="en-US" dirty="0" smtClean="0"/>
              <a:t> </a:t>
            </a:r>
            <a:r>
              <a:rPr lang="en-US" dirty="0"/>
              <a:t>So </a:t>
            </a:r>
            <a:r>
              <a:rPr lang="en-US" dirty="0" err="1"/>
              <a:t>Isra'el</a:t>
            </a:r>
            <a:r>
              <a:rPr lang="en-US" dirty="0"/>
              <a:t> lives in security; the fountain of </a:t>
            </a:r>
            <a:r>
              <a:rPr lang="en-US" dirty="0" err="1"/>
              <a:t>Ya'akov</a:t>
            </a:r>
            <a:r>
              <a:rPr lang="en-US" dirty="0"/>
              <a:t> is alone in a land of grain and </a:t>
            </a:r>
            <a:r>
              <a:rPr lang="en-US" dirty="0">
                <a:solidFill>
                  <a:srgbClr val="FFFF99"/>
                </a:solidFill>
              </a:rPr>
              <a:t>new </a:t>
            </a:r>
            <a:r>
              <a:rPr lang="en-US" dirty="0" smtClean="0">
                <a:solidFill>
                  <a:srgbClr val="FFFF99"/>
                </a:solidFill>
              </a:rPr>
              <a:t>wine </a:t>
            </a:r>
            <a:r>
              <a:rPr lang="en-US" dirty="0" err="1" smtClean="0">
                <a:solidFill>
                  <a:srgbClr val="FFFF99"/>
                </a:solidFill>
              </a:rPr>
              <a:t>Teerosh</a:t>
            </a:r>
            <a:r>
              <a:rPr lang="en-US" dirty="0" smtClean="0">
                <a:solidFill>
                  <a:srgbClr val="FFFF99"/>
                </a:solidFill>
              </a:rPr>
              <a:t> </a:t>
            </a:r>
            <a:r>
              <a:rPr lang="he-IL" sz="4400" b="1" dirty="0" smtClean="0">
                <a:solidFill>
                  <a:srgbClr val="FFFF99"/>
                </a:solidFill>
                <a:latin typeface="David" panose="020E0502060401010101" pitchFamily="34" charset="-79"/>
                <a:cs typeface="David" panose="020E0502060401010101" pitchFamily="34" charset="-79"/>
              </a:rPr>
              <a:t>תִירוֹשׁ</a:t>
            </a:r>
            <a:r>
              <a:rPr lang="en-US" dirty="0" smtClean="0"/>
              <a:t>, </a:t>
            </a:r>
            <a:r>
              <a:rPr lang="en-US" dirty="0"/>
              <a:t>where the skies drip with dew. </a:t>
            </a:r>
            <a:r>
              <a:rPr lang="en-US" dirty="0" smtClean="0"/>
              <a:t>Happy </a:t>
            </a:r>
            <a:r>
              <a:rPr lang="en-US" dirty="0"/>
              <a:t>are you, </a:t>
            </a:r>
            <a:r>
              <a:rPr lang="en-US" dirty="0" err="1"/>
              <a:t>Isra'el</a:t>
            </a:r>
            <a:r>
              <a:rPr lang="en-US" dirty="0"/>
              <a:t>! "Who is like you, a people saved by </a:t>
            </a:r>
            <a:r>
              <a:rPr lang="en-US" dirty="0" smtClean="0"/>
              <a:t>A</a:t>
            </a:r>
            <a:r>
              <a:rPr lang="en-US" sz="3000" dirty="0" smtClean="0"/>
              <a:t>DONI</a:t>
            </a:r>
            <a:r>
              <a:rPr lang="en-US" dirty="0"/>
              <a:t>, your </a:t>
            </a:r>
            <a:r>
              <a:rPr lang="en-US" dirty="0" smtClean="0"/>
              <a:t>defender? </a:t>
            </a:r>
            <a:endParaRPr lang="en-US" dirty="0"/>
          </a:p>
        </p:txBody>
      </p:sp>
    </p:spTree>
    <p:extLst>
      <p:ext uri="{BB962C8B-B14F-4D97-AF65-F5344CB8AC3E}">
        <p14:creationId xmlns:p14="http://schemas.microsoft.com/office/powerpoint/2010/main" val="518721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#3  New Sign</a:t>
            </a:r>
          </a:p>
          <a:p>
            <a:pPr algn="l"/>
            <a:endParaRPr lang="en-US" dirty="0"/>
          </a:p>
          <a:p>
            <a:pPr algn="l"/>
            <a:endParaRPr lang="en-US" dirty="0" smtClean="0"/>
          </a:p>
          <a:p>
            <a:pPr algn="l"/>
            <a:r>
              <a:rPr lang="en-US" altLang="en-US" dirty="0"/>
              <a:t>Those of you who were part of Or </a:t>
            </a:r>
            <a:r>
              <a:rPr lang="en-US" altLang="en-US" dirty="0" err="1"/>
              <a:t>HaOlam</a:t>
            </a:r>
            <a:r>
              <a:rPr lang="en-US" altLang="en-US" dirty="0"/>
              <a:t> in the days of the Blood Moons know I pooh </a:t>
            </a:r>
            <a:r>
              <a:rPr lang="en-US" altLang="en-US" dirty="0" err="1"/>
              <a:t>poohed</a:t>
            </a:r>
            <a:r>
              <a:rPr lang="en-US" altLang="en-US" dirty="0"/>
              <a:t> all the </a:t>
            </a:r>
            <a:r>
              <a:rPr lang="en-US" altLang="en-US" dirty="0" err="1"/>
              <a:t>hooplah</a:t>
            </a:r>
            <a:r>
              <a:rPr lang="en-US" altLang="en-US" dirty="0"/>
              <a:t>.   This a bit similar, but more interesting.</a:t>
            </a:r>
          </a:p>
          <a:p>
            <a:pPr algn="l"/>
            <a:endParaRPr lang="en-US" dirty="0" smtClean="0"/>
          </a:p>
        </p:txBody>
      </p:sp>
    </p:spTree>
    <p:extLst>
      <p:ext uri="{BB962C8B-B14F-4D97-AF65-F5344CB8AC3E}">
        <p14:creationId xmlns:p14="http://schemas.microsoft.com/office/powerpoint/2010/main" val="1896449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smtClean="0"/>
              <a:t>We have entered 5778</a:t>
            </a:r>
          </a:p>
          <a:p>
            <a:r>
              <a:rPr lang="en-US" i="1" dirty="0" smtClean="0"/>
              <a:t>Shana </a:t>
            </a:r>
            <a:r>
              <a:rPr lang="en-US" i="1" dirty="0" err="1"/>
              <a:t>Tovah</a:t>
            </a:r>
            <a:r>
              <a:rPr lang="en-US" i="1" dirty="0"/>
              <a:t>  </a:t>
            </a:r>
            <a:r>
              <a:rPr lang="he-IL" b="1" dirty="0" smtClean="0">
                <a:latin typeface="David" panose="020E0502060401010101" pitchFamily="34" charset="-79"/>
                <a:cs typeface="David" panose="020E0502060401010101" pitchFamily="34" charset="-79"/>
              </a:rPr>
              <a:t>שָׁנָה </a:t>
            </a:r>
            <a:r>
              <a:rPr lang="he-IL" b="1" dirty="0">
                <a:latin typeface="David" panose="020E0502060401010101" pitchFamily="34" charset="-79"/>
                <a:cs typeface="David" panose="020E0502060401010101" pitchFamily="34" charset="-79"/>
              </a:rPr>
              <a:t>טוֹבָה</a:t>
            </a:r>
            <a:endParaRPr lang="en-US" b="1" dirty="0">
              <a:latin typeface="David" panose="020E0502060401010101" pitchFamily="34" charset="-79"/>
              <a:cs typeface="David" panose="020E0502060401010101" pitchFamily="34" charset="-79"/>
            </a:endParaRPr>
          </a:p>
          <a:p>
            <a:r>
              <a:rPr lang="en-US" dirty="0"/>
              <a:t>[Have a] Good Year</a:t>
            </a:r>
          </a:p>
          <a:p>
            <a:r>
              <a:rPr lang="en-US" sz="2000" b="1" dirty="0"/>
              <a:t> </a:t>
            </a:r>
            <a:endParaRPr lang="en-US" b="1" dirty="0"/>
          </a:p>
          <a:p>
            <a:pPr rtl="1"/>
            <a:r>
              <a:rPr lang="he-IL" b="1" dirty="0" smtClean="0">
                <a:latin typeface="David" panose="020E0502060401010101" pitchFamily="34" charset="-79"/>
                <a:cs typeface="David" panose="020E0502060401010101" pitchFamily="34" charset="-79"/>
              </a:rPr>
              <a:t>שָׁנָה </a:t>
            </a:r>
            <a:r>
              <a:rPr lang="he-IL" b="1" dirty="0">
                <a:latin typeface="David" panose="020E0502060401010101" pitchFamily="34" charset="-79"/>
                <a:cs typeface="David" panose="020E0502060401010101" pitchFamily="34" charset="-79"/>
              </a:rPr>
              <a:t>טוֹבָה </a:t>
            </a:r>
            <a:r>
              <a:rPr lang="he-IL" b="1" dirty="0" smtClean="0">
                <a:latin typeface="David" panose="020E0502060401010101" pitchFamily="34" charset="-79"/>
                <a:cs typeface="David" panose="020E0502060401010101" pitchFamily="34" charset="-79"/>
              </a:rPr>
              <a:t>וּמְתוּקָה</a:t>
            </a:r>
            <a:r>
              <a:rPr lang="en-US" b="1" dirty="0" smtClean="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en-US" i="1" dirty="0"/>
              <a:t>Shana </a:t>
            </a:r>
            <a:r>
              <a:rPr lang="en-US" i="1" dirty="0" err="1"/>
              <a:t>Tova</a:t>
            </a:r>
            <a:r>
              <a:rPr lang="en-US" i="1" dirty="0"/>
              <a:t> </a:t>
            </a:r>
            <a:r>
              <a:rPr lang="en-US" i="1" dirty="0" err="1"/>
              <a:t>oo-m’tuk</a:t>
            </a:r>
            <a:r>
              <a:rPr lang="en-US" i="1" u="sng" dirty="0" err="1"/>
              <a:t>ah</a:t>
            </a:r>
            <a:r>
              <a:rPr lang="en-US" dirty="0"/>
              <a:t>  </a:t>
            </a:r>
          </a:p>
          <a:p>
            <a:r>
              <a:rPr lang="en-US" dirty="0"/>
              <a:t>[Have a] Good and sweet year </a:t>
            </a:r>
          </a:p>
        </p:txBody>
      </p:sp>
    </p:spTree>
    <p:extLst>
      <p:ext uri="{BB962C8B-B14F-4D97-AF65-F5344CB8AC3E}">
        <p14:creationId xmlns:p14="http://schemas.microsoft.com/office/powerpoint/2010/main" val="1386253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19050"/>
            <a:ext cx="8266774" cy="5143500"/>
          </a:xfrm>
        </p:spPr>
        <p:txBody>
          <a:bodyPr>
            <a:normAutofit/>
          </a:bodyPr>
          <a:lstStyle/>
          <a:p>
            <a:pPr algn="l"/>
            <a:r>
              <a:rPr lang="en-US" baseline="30000" dirty="0" smtClean="0"/>
              <a:t>Rev 12.1-2</a:t>
            </a:r>
            <a:r>
              <a:rPr lang="en-US" b="1" dirty="0"/>
              <a:t> </a:t>
            </a:r>
            <a:r>
              <a:rPr lang="en-US" dirty="0"/>
              <a:t>Now a great sign was seen in heaven — a woman clothed with the sun, under her feet the moon, and on her head a crown of twelve stars. </a:t>
            </a:r>
            <a:r>
              <a:rPr lang="en-US" b="1" baseline="30000" dirty="0"/>
              <a:t> </a:t>
            </a:r>
            <a:r>
              <a:rPr lang="en-US" dirty="0"/>
              <a:t>She was pregnant and about to give birth, and she screamed in the agony of labor.</a:t>
            </a:r>
          </a:p>
        </p:txBody>
      </p:sp>
    </p:spTree>
    <p:extLst>
      <p:ext uri="{BB962C8B-B14F-4D97-AF65-F5344CB8AC3E}">
        <p14:creationId xmlns:p14="http://schemas.microsoft.com/office/powerpoint/2010/main" val="3266647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0"/>
            <a:ext cx="8138160" cy="457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4199" y="4351407"/>
            <a:ext cx="3730188" cy="707886"/>
          </a:xfrm>
          <a:prstGeom prst="rect">
            <a:avLst/>
          </a:prstGeom>
          <a:noFill/>
        </p:spPr>
        <p:txBody>
          <a:bodyPr wrap="none" rtlCol="0">
            <a:spAutoFit/>
          </a:bodyPr>
          <a:lstStyle/>
          <a:p>
            <a:pPr algn="l"/>
            <a:r>
              <a:rPr lang="en-US" dirty="0" smtClean="0"/>
              <a:t>Sept. 23, 2017</a:t>
            </a:r>
            <a:endParaRPr lang="en-US" dirty="0"/>
          </a:p>
        </p:txBody>
      </p:sp>
    </p:spTree>
    <p:extLst>
      <p:ext uri="{BB962C8B-B14F-4D97-AF65-F5344CB8AC3E}">
        <p14:creationId xmlns:p14="http://schemas.microsoft.com/office/powerpoint/2010/main" val="105128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614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37000" contrast="-15000"/>
                    </a14:imgEffect>
                  </a14:imgLayer>
                </a14:imgProps>
              </a:ext>
              <a:ext uri="{28A0092B-C50C-407E-A947-70E740481C1C}">
                <a14:useLocalDpi xmlns:a14="http://schemas.microsoft.com/office/drawing/2010/main" val="0"/>
              </a:ext>
            </a:extLst>
          </a:blip>
          <a:srcRect t="19273" b="10961"/>
          <a:stretch/>
        </p:blipFill>
        <p:spPr bwMode="auto">
          <a:xfrm>
            <a:off x="251103" y="29517"/>
            <a:ext cx="8207188" cy="459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3857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 "was pregnant and cried out in pain as she was about to give birth</a:t>
            </a:r>
            <a:r>
              <a:rPr lang="en-US" dirty="0" smtClean="0"/>
              <a:t>.“</a:t>
            </a:r>
          </a:p>
          <a:p>
            <a:pPr algn="l"/>
            <a:r>
              <a:rPr lang="en-US" dirty="0" smtClean="0"/>
              <a:t>Some suggest this </a:t>
            </a:r>
            <a:r>
              <a:rPr lang="en-US" dirty="0"/>
              <a:t>will be fulfilled because the planet Jupiter </a:t>
            </a:r>
            <a:r>
              <a:rPr lang="en-US" dirty="0" smtClean="0"/>
              <a:t>[King planet?] will </a:t>
            </a:r>
            <a:r>
              <a:rPr lang="en-US" dirty="0"/>
              <a:t>be traversing the constellation after having </a:t>
            </a:r>
            <a:r>
              <a:rPr lang="en-US" dirty="0" smtClean="0"/>
              <a:t>undergone apparent </a:t>
            </a:r>
            <a:r>
              <a:rPr lang="en-US" dirty="0"/>
              <a:t>retrograde motion. </a:t>
            </a:r>
          </a:p>
        </p:txBody>
      </p:sp>
    </p:spTree>
    <p:extLst>
      <p:ext uri="{BB962C8B-B14F-4D97-AF65-F5344CB8AC3E}">
        <p14:creationId xmlns:p14="http://schemas.microsoft.com/office/powerpoint/2010/main" val="2950025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After </a:t>
            </a:r>
            <a:r>
              <a:rPr lang="en-US" dirty="0"/>
              <a:t>entering what they perceive to be Virgo's "womb" around November 20, </a:t>
            </a:r>
            <a:r>
              <a:rPr lang="en-US" dirty="0" smtClean="0"/>
              <a:t>2016. Jupiter </a:t>
            </a:r>
            <a:r>
              <a:rPr lang="en-US" dirty="0"/>
              <a:t>exits the lower part of the "womb" </a:t>
            </a:r>
            <a:r>
              <a:rPr lang="en-US" dirty="0" smtClean="0"/>
              <a:t>42 </a:t>
            </a:r>
            <a:r>
              <a:rPr lang="en-US" dirty="0"/>
              <a:t>weeks later, which is the approximate length of a human </a:t>
            </a:r>
            <a:r>
              <a:rPr lang="en-US" dirty="0" smtClean="0"/>
              <a:t>gestation.</a:t>
            </a:r>
            <a:endParaRPr lang="en-US" dirty="0"/>
          </a:p>
        </p:txBody>
      </p:sp>
    </p:spTree>
    <p:extLst>
      <p:ext uri="{BB962C8B-B14F-4D97-AF65-F5344CB8AC3E}">
        <p14:creationId xmlns:p14="http://schemas.microsoft.com/office/powerpoint/2010/main" val="4237407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8000" contrast="10000"/>
                    </a14:imgEffect>
                  </a14:imgLayer>
                </a14:imgProps>
              </a:ext>
              <a:ext uri="{28A0092B-C50C-407E-A947-70E740481C1C}">
                <a14:useLocalDpi xmlns:a14="http://schemas.microsoft.com/office/drawing/2010/main" val="0"/>
              </a:ext>
            </a:extLst>
          </a:blip>
          <a:srcRect l="18467" t="24067" r="18954" b="25881"/>
          <a:stretch/>
        </p:blipFill>
        <p:spPr bwMode="auto">
          <a:xfrm>
            <a:off x="808037" y="13188"/>
            <a:ext cx="7478688" cy="480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V="1">
            <a:off x="2789237" y="3867150"/>
            <a:ext cx="76200" cy="1143000"/>
          </a:xfrm>
          <a:prstGeom prst="straightConnector1">
            <a:avLst/>
          </a:prstGeom>
          <a:solidFill>
            <a:schemeClr val="accent1"/>
          </a:solidFill>
          <a:ln w="381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60208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2000"/>
                    </a14:imgEffect>
                  </a14:imgLayer>
                </a14:imgProps>
              </a:ext>
              <a:ext uri="{28A0092B-C50C-407E-A947-70E740481C1C}">
                <a14:useLocalDpi xmlns:a14="http://schemas.microsoft.com/office/drawing/2010/main" val="0"/>
              </a:ext>
            </a:extLst>
          </a:blip>
          <a:srcRect l="20346" t="24579" r="19466" b="24511"/>
          <a:stretch/>
        </p:blipFill>
        <p:spPr bwMode="auto">
          <a:xfrm>
            <a:off x="893029" y="70338"/>
            <a:ext cx="7332785" cy="498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V="1">
            <a:off x="2789237" y="3790950"/>
            <a:ext cx="533400" cy="1219200"/>
          </a:xfrm>
          <a:prstGeom prst="straightConnector1">
            <a:avLst/>
          </a:prstGeom>
          <a:solidFill>
            <a:schemeClr val="accent1"/>
          </a:solidFill>
          <a:ln w="381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6969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Rev 12.5-6</a:t>
            </a:r>
            <a:r>
              <a:rPr lang="en-US" baseline="30000" dirty="0"/>
              <a:t> </a:t>
            </a:r>
            <a:r>
              <a:rPr lang="en-US" dirty="0"/>
              <a:t>She gave birth to a son, a male child, </a:t>
            </a:r>
            <a:r>
              <a:rPr lang="en-US" dirty="0">
                <a:solidFill>
                  <a:srgbClr val="FFFF99"/>
                </a:solidFill>
              </a:rPr>
              <a:t>the one </a:t>
            </a:r>
            <a:r>
              <a:rPr lang="en-US" dirty="0" smtClean="0">
                <a:solidFill>
                  <a:srgbClr val="FFFF99"/>
                </a:solidFill>
              </a:rPr>
              <a:t>who will rule all </a:t>
            </a:r>
            <a:r>
              <a:rPr lang="en-US" dirty="0">
                <a:solidFill>
                  <a:srgbClr val="FFFF99"/>
                </a:solidFill>
              </a:rPr>
              <a:t>the nations with a staff of iron</a:t>
            </a:r>
            <a:r>
              <a:rPr lang="en-US" dirty="0" smtClean="0"/>
              <a:t>.</a:t>
            </a:r>
            <a:r>
              <a:rPr lang="en-US" dirty="0"/>
              <a:t> But her child was snatched up to God and his throne; </a:t>
            </a:r>
            <a:r>
              <a:rPr lang="en-US" dirty="0" smtClean="0"/>
              <a:t>and </a:t>
            </a:r>
            <a:r>
              <a:rPr lang="en-US" dirty="0"/>
              <a:t>she fled into the desert, where she has a place prepared by God so that she can be taken care of for 1,260 days.</a:t>
            </a:r>
          </a:p>
        </p:txBody>
      </p:sp>
    </p:spTree>
    <p:extLst>
      <p:ext uri="{BB962C8B-B14F-4D97-AF65-F5344CB8AC3E}">
        <p14:creationId xmlns:p14="http://schemas.microsoft.com/office/powerpoint/2010/main" val="30945262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24912"/>
            <a:ext cx="8266774" cy="5143500"/>
          </a:xfrm>
        </p:spPr>
        <p:txBody>
          <a:bodyPr>
            <a:normAutofit/>
          </a:bodyPr>
          <a:lstStyle/>
          <a:p>
            <a:pPr algn="l"/>
            <a:r>
              <a:rPr lang="en-US" baseline="30000" dirty="0" smtClean="0"/>
              <a:t>Rev 12.13-14</a:t>
            </a:r>
            <a:r>
              <a:rPr lang="en-US" dirty="0" smtClean="0"/>
              <a:t> When </a:t>
            </a:r>
            <a:r>
              <a:rPr lang="en-US" dirty="0"/>
              <a:t>the dragon saw that he had been hurled down to the earth, he went in pursuit of the woman who had given birth to the male </a:t>
            </a:r>
            <a:r>
              <a:rPr lang="en-US" dirty="0" smtClean="0"/>
              <a:t>child.</a:t>
            </a:r>
            <a:r>
              <a:rPr lang="en-US" baseline="30000" dirty="0"/>
              <a:t> </a:t>
            </a:r>
            <a:r>
              <a:rPr lang="en-US" dirty="0"/>
              <a:t>But the woman was given the two wings of the great </a:t>
            </a:r>
            <a:r>
              <a:rPr lang="en-US" dirty="0" smtClean="0"/>
              <a:t>eagle, </a:t>
            </a:r>
            <a:r>
              <a:rPr lang="en-US" dirty="0"/>
              <a:t>so that she </a:t>
            </a:r>
            <a:r>
              <a:rPr lang="en-US" dirty="0" smtClean="0"/>
              <a:t>could</a:t>
            </a:r>
            <a:endParaRPr lang="en-US" dirty="0"/>
          </a:p>
        </p:txBody>
      </p:sp>
    </p:spTree>
    <p:extLst>
      <p:ext uri="{BB962C8B-B14F-4D97-AF65-F5344CB8AC3E}">
        <p14:creationId xmlns:p14="http://schemas.microsoft.com/office/powerpoint/2010/main" val="2500346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24912"/>
            <a:ext cx="8266774" cy="5143500"/>
          </a:xfrm>
        </p:spPr>
        <p:txBody>
          <a:bodyPr>
            <a:normAutofit/>
          </a:bodyPr>
          <a:lstStyle/>
          <a:p>
            <a:pPr algn="l"/>
            <a:r>
              <a:rPr lang="en-US" baseline="30000" dirty="0" smtClean="0"/>
              <a:t>Rev 12.13-14</a:t>
            </a:r>
            <a:r>
              <a:rPr lang="en-US" dirty="0" smtClean="0"/>
              <a:t> fly </a:t>
            </a:r>
            <a:r>
              <a:rPr lang="en-US" dirty="0"/>
              <a:t>to her place in the desert, where she is taken care of for a season and two seasons and half a </a:t>
            </a:r>
            <a:r>
              <a:rPr lang="en-US" dirty="0" smtClean="0"/>
              <a:t>season.</a:t>
            </a:r>
          </a:p>
          <a:p>
            <a:pPr algn="l"/>
            <a:r>
              <a:rPr lang="en-US" dirty="0" smtClean="0"/>
              <a:t>How this plays out…unknown.</a:t>
            </a:r>
          </a:p>
          <a:p>
            <a:pPr algn="l"/>
            <a:r>
              <a:rPr lang="en-US" dirty="0" smtClean="0"/>
              <a:t>What is known…</a:t>
            </a:r>
            <a:endParaRPr lang="en-US" dirty="0"/>
          </a:p>
        </p:txBody>
      </p:sp>
    </p:spTree>
    <p:extLst>
      <p:ext uri="{BB962C8B-B14F-4D97-AF65-F5344CB8AC3E}">
        <p14:creationId xmlns:p14="http://schemas.microsoft.com/office/powerpoint/2010/main" val="188147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Rosh Hashanah </a:t>
            </a:r>
            <a:r>
              <a:rPr lang="he-IL" b="1" dirty="0" smtClean="0">
                <a:latin typeface="David" panose="020E0502060401010101" pitchFamily="34" charset="-79"/>
                <a:cs typeface="David" panose="020E0502060401010101" pitchFamily="34" charset="-79"/>
              </a:rPr>
              <a:t>רֹאשׁ </a:t>
            </a:r>
            <a:r>
              <a:rPr lang="he-IL" b="1" dirty="0">
                <a:latin typeface="David" panose="020E0502060401010101" pitchFamily="34" charset="-79"/>
                <a:cs typeface="David" panose="020E0502060401010101" pitchFamily="34" charset="-79"/>
              </a:rPr>
              <a:t>הַשָּׁנָה‎‎</a:t>
            </a:r>
            <a:r>
              <a:rPr lang="he-IL" dirty="0"/>
              <a:t>, </a:t>
            </a:r>
            <a:r>
              <a:rPr lang="en-US" dirty="0"/>
              <a:t>literally "head [of] the </a:t>
            </a:r>
            <a:r>
              <a:rPr lang="en-US" dirty="0" smtClean="0"/>
              <a:t>year"</a:t>
            </a:r>
          </a:p>
          <a:p>
            <a:pPr algn="l"/>
            <a:r>
              <a:rPr lang="el-GR" dirty="0" smtClean="0"/>
              <a:t>Why that name?</a:t>
            </a:r>
            <a:endParaRPr lang="en-US" dirty="0"/>
          </a:p>
        </p:txBody>
      </p:sp>
    </p:spTree>
    <p:extLst>
      <p:ext uri="{BB962C8B-B14F-4D97-AF65-F5344CB8AC3E}">
        <p14:creationId xmlns:p14="http://schemas.microsoft.com/office/powerpoint/2010/main" val="3822207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Although US President Donald Trump spoke earlier against Iran, US special forces evacuated their military base in southeastern Syria, thus allowing Iranian militias to take control of the region</a:t>
            </a:r>
            <a:r>
              <a:rPr lang="en-US" dirty="0" smtClean="0"/>
              <a:t>.</a:t>
            </a:r>
            <a:endParaRPr lang="en-US" dirty="0"/>
          </a:p>
        </p:txBody>
      </p:sp>
    </p:spTree>
    <p:extLst>
      <p:ext uri="{BB962C8B-B14F-4D97-AF65-F5344CB8AC3E}">
        <p14:creationId xmlns:p14="http://schemas.microsoft.com/office/powerpoint/2010/main" val="4146686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decision to leave the Al-</a:t>
            </a:r>
            <a:r>
              <a:rPr lang="en-US" dirty="0" err="1"/>
              <a:t>Zaqaf</a:t>
            </a:r>
            <a:r>
              <a:rPr lang="en-US" dirty="0"/>
              <a:t> base, which sits on the border between Syria and Iraq, brings an end to the US effort to prevent Iranian militias from settling in the region. Even </a:t>
            </a:r>
            <a:r>
              <a:rPr lang="en-US" dirty="0" smtClean="0"/>
              <a:t>earlier</a:t>
            </a:r>
            <a:endParaRPr lang="en-US" dirty="0"/>
          </a:p>
        </p:txBody>
      </p:sp>
    </p:spTree>
    <p:extLst>
      <p:ext uri="{BB962C8B-B14F-4D97-AF65-F5344CB8AC3E}">
        <p14:creationId xmlns:p14="http://schemas.microsoft.com/office/powerpoint/2010/main" val="18656566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US </a:t>
            </a:r>
            <a:r>
              <a:rPr lang="en-US" dirty="0"/>
              <a:t>forces failed to prevent Assad’s military and Hezbollah from crossing the Euphrates to the east with the help of a Russian backed pontoon bridge</a:t>
            </a:r>
            <a:r>
              <a:rPr lang="en-US" dirty="0" smtClean="0"/>
              <a:t>.</a:t>
            </a:r>
            <a:endParaRPr lang="en-US" dirty="0"/>
          </a:p>
        </p:txBody>
      </p:sp>
    </p:spTree>
    <p:extLst>
      <p:ext uri="{BB962C8B-B14F-4D97-AF65-F5344CB8AC3E}">
        <p14:creationId xmlns:p14="http://schemas.microsoft.com/office/powerpoint/2010/main" val="3703512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57149"/>
            <a:ext cx="8193787"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7036" y="0"/>
            <a:ext cx="8193787" cy="1323439"/>
          </a:xfrm>
          <a:prstGeom prst="rect">
            <a:avLst/>
          </a:prstGeom>
          <a:noFill/>
        </p:spPr>
        <p:txBody>
          <a:bodyPr wrap="square" rtlCol="0">
            <a:spAutoFit/>
          </a:bodyPr>
          <a:lstStyle/>
          <a:p>
            <a:pPr algn="l"/>
            <a:r>
              <a:rPr lang="en-US" dirty="0">
                <a:solidFill>
                  <a:schemeClr val="tx1"/>
                </a:solidFill>
                <a:effectLst>
                  <a:outerShdw blurRad="38100" dist="38100" dir="2700000" algn="tl">
                    <a:srgbClr val="000000">
                      <a:alpha val="43137"/>
                    </a:srgbClr>
                  </a:outerShdw>
                </a:effectLst>
              </a:rPr>
              <a:t>US military forces are evacuating Al-</a:t>
            </a:r>
            <a:r>
              <a:rPr lang="en-US" dirty="0" err="1">
                <a:solidFill>
                  <a:schemeClr val="tx1"/>
                </a:solidFill>
                <a:effectLst>
                  <a:outerShdw blurRad="38100" dist="38100" dir="2700000" algn="tl">
                    <a:srgbClr val="000000">
                      <a:alpha val="43137"/>
                    </a:srgbClr>
                  </a:outerShdw>
                </a:effectLst>
              </a:rPr>
              <a:t>Zaqaf</a:t>
            </a:r>
            <a:r>
              <a:rPr lang="en-US"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08640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As </a:t>
            </a:r>
            <a:r>
              <a:rPr lang="en-US" dirty="0"/>
              <a:t>reported last week by JOL, Russia and the US rejected Israel’s request to forbid Iranian militias to settle closer than 60 kilometers (37 miles) from Israel’s border and instead agreed that the militias could be as close as 5 kilometers (3 miles) away from Israel</a:t>
            </a:r>
            <a:r>
              <a:rPr lang="en-US" dirty="0" smtClean="0"/>
              <a:t>.</a:t>
            </a:r>
            <a:endParaRPr lang="en-US" dirty="0"/>
          </a:p>
        </p:txBody>
      </p:sp>
    </p:spTree>
    <p:extLst>
      <p:ext uri="{BB962C8B-B14F-4D97-AF65-F5344CB8AC3E}">
        <p14:creationId xmlns:p14="http://schemas.microsoft.com/office/powerpoint/2010/main" val="943329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Iran’s </a:t>
            </a:r>
            <a:r>
              <a:rPr lang="en-US" dirty="0"/>
              <a:t>effort to strengthen its influence in the Middle East continues, especially in Syria and </a:t>
            </a:r>
            <a:r>
              <a:rPr lang="en-US" dirty="0" smtClean="0"/>
              <a:t>Lebanon.</a:t>
            </a:r>
            <a:endParaRPr lang="en-US" dirty="0"/>
          </a:p>
        </p:txBody>
      </p:sp>
    </p:spTree>
    <p:extLst>
      <p:ext uri="{BB962C8B-B14F-4D97-AF65-F5344CB8AC3E}">
        <p14:creationId xmlns:p14="http://schemas.microsoft.com/office/powerpoint/2010/main" val="2300197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Ezek</a:t>
            </a:r>
            <a:r>
              <a:rPr lang="en-US" baseline="30000" dirty="0" smtClean="0"/>
              <a:t> 38</a:t>
            </a:r>
            <a:r>
              <a:rPr lang="en-US" baseline="30000" dirty="0"/>
              <a:t> </a:t>
            </a:r>
            <a:r>
              <a:rPr lang="en-US" dirty="0"/>
              <a:t> The word of </a:t>
            </a:r>
            <a:r>
              <a:rPr lang="en-US" i="1" cap="small" dirty="0"/>
              <a:t>Adonai</a:t>
            </a:r>
            <a:r>
              <a:rPr lang="en-US" dirty="0"/>
              <a:t> came to me saying: </a:t>
            </a:r>
            <a:r>
              <a:rPr lang="en-US" dirty="0" smtClean="0"/>
              <a:t>“</a:t>
            </a:r>
            <a:r>
              <a:rPr lang="en-US" dirty="0"/>
              <a:t>Son of man, set your face toward Gog of the land of Magog, chief prince of </a:t>
            </a:r>
            <a:r>
              <a:rPr lang="en-US" dirty="0" err="1"/>
              <a:t>Meshech</a:t>
            </a:r>
            <a:r>
              <a:rPr lang="en-US" dirty="0"/>
              <a:t> and </a:t>
            </a:r>
            <a:r>
              <a:rPr lang="en-US" dirty="0" smtClean="0"/>
              <a:t>Tubal…</a:t>
            </a:r>
            <a:r>
              <a:rPr lang="en-US" dirty="0" smtClean="0">
                <a:solidFill>
                  <a:srgbClr val="FFFF99"/>
                </a:solidFill>
              </a:rPr>
              <a:t>Paras [Persia /Iran], </a:t>
            </a:r>
            <a:r>
              <a:rPr lang="en-US" dirty="0"/>
              <a:t>Ethiopia and Put </a:t>
            </a:r>
            <a:r>
              <a:rPr lang="en-US" dirty="0" smtClean="0"/>
              <a:t>[Libya] are </a:t>
            </a:r>
            <a:r>
              <a:rPr lang="en-US" dirty="0"/>
              <a:t>with them, all with breastplates and </a:t>
            </a:r>
            <a:r>
              <a:rPr lang="en-US" dirty="0" smtClean="0"/>
              <a:t>helmets; Gomer </a:t>
            </a:r>
            <a:r>
              <a:rPr lang="en-US" dirty="0"/>
              <a:t>with all its troops; the house of </a:t>
            </a:r>
            <a:r>
              <a:rPr lang="en-US" dirty="0" err="1"/>
              <a:t>Togarmah</a:t>
            </a:r>
            <a:r>
              <a:rPr lang="en-US" dirty="0"/>
              <a:t> </a:t>
            </a:r>
            <a:r>
              <a:rPr lang="en-US" dirty="0" smtClean="0"/>
              <a:t>[Turkey]</a:t>
            </a:r>
            <a:endParaRPr lang="en-US" dirty="0"/>
          </a:p>
        </p:txBody>
      </p:sp>
    </p:spTree>
    <p:extLst>
      <p:ext uri="{BB962C8B-B14F-4D97-AF65-F5344CB8AC3E}">
        <p14:creationId xmlns:p14="http://schemas.microsoft.com/office/powerpoint/2010/main" val="42646815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Mtt</a:t>
            </a:r>
            <a:r>
              <a:rPr lang="en-US" baseline="30000" dirty="0" smtClean="0"/>
              <a:t>. 24.44</a:t>
            </a:r>
            <a:r>
              <a:rPr lang="en-US" dirty="0"/>
              <a:t> Therefore you too must always be ready, for the Son of Man will come when you are not expecting him</a:t>
            </a:r>
            <a:r>
              <a:rPr lang="en-US" dirty="0" smtClean="0"/>
              <a:t>.</a:t>
            </a:r>
          </a:p>
          <a:p>
            <a:pPr algn="l"/>
            <a:r>
              <a:rPr lang="en-US" dirty="0" smtClean="0"/>
              <a:t>New thing?   </a:t>
            </a:r>
          </a:p>
          <a:p>
            <a:pPr algn="l"/>
            <a:r>
              <a:rPr lang="en-US" dirty="0" smtClean="0"/>
              <a:t>RETURN OF THE KING!</a:t>
            </a:r>
            <a:endParaRPr lang="en-US" dirty="0"/>
          </a:p>
        </p:txBody>
      </p:sp>
    </p:spTree>
    <p:extLst>
      <p:ext uri="{BB962C8B-B14F-4D97-AF65-F5344CB8AC3E}">
        <p14:creationId xmlns:p14="http://schemas.microsoft.com/office/powerpoint/2010/main" val="12965187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#4 A new command</a:t>
            </a:r>
            <a:endParaRPr lang="en-US" dirty="0"/>
          </a:p>
        </p:txBody>
      </p:sp>
    </p:spTree>
    <p:extLst>
      <p:ext uri="{BB962C8B-B14F-4D97-AF65-F5344CB8AC3E}">
        <p14:creationId xmlns:p14="http://schemas.microsoft.com/office/powerpoint/2010/main" val="4220448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13.34 </a:t>
            </a:r>
            <a:r>
              <a:rPr lang="en-US" b="1" baseline="30000" dirty="0"/>
              <a:t> </a:t>
            </a:r>
            <a:r>
              <a:rPr lang="en-US" dirty="0"/>
              <a:t>“I am giving you a </a:t>
            </a:r>
            <a:r>
              <a:rPr lang="en-US" dirty="0">
                <a:solidFill>
                  <a:srgbClr val="FFFF99"/>
                </a:solidFill>
              </a:rPr>
              <a:t>new</a:t>
            </a:r>
            <a:r>
              <a:rPr lang="en-US" dirty="0"/>
              <a:t> command: that you keep on loving </a:t>
            </a:r>
            <a:r>
              <a:rPr lang="en-US" dirty="0" smtClean="0"/>
              <a:t>each </a:t>
            </a:r>
            <a:r>
              <a:rPr lang="en-US" dirty="0"/>
              <a:t>other. </a:t>
            </a:r>
            <a:r>
              <a:rPr lang="en-US" dirty="0">
                <a:solidFill>
                  <a:srgbClr val="FFFF99"/>
                </a:solidFill>
              </a:rPr>
              <a:t>In the same way that I have loved you</a:t>
            </a:r>
            <a:r>
              <a:rPr lang="en-US" dirty="0"/>
              <a:t>, you are also to keep on loving each other.</a:t>
            </a:r>
            <a:endParaRPr lang="en-US" dirty="0" smtClean="0"/>
          </a:p>
        </p:txBody>
      </p:sp>
    </p:spTree>
    <p:extLst>
      <p:ext uri="{BB962C8B-B14F-4D97-AF65-F5344CB8AC3E}">
        <p14:creationId xmlns:p14="http://schemas.microsoft.com/office/powerpoint/2010/main" val="3578970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historian Josephus, and the ancient Aramaic translation of the Bible, the Targum Jonathan, identify Rosh </a:t>
            </a:r>
            <a:r>
              <a:rPr lang="en-US" dirty="0" err="1" smtClean="0"/>
              <a:t>HaShanah</a:t>
            </a:r>
            <a:r>
              <a:rPr lang="en-US" dirty="0" smtClean="0"/>
              <a:t> </a:t>
            </a:r>
            <a:r>
              <a:rPr lang="en-US" dirty="0"/>
              <a:t>as the New Year observed by the people of Israel </a:t>
            </a:r>
            <a:r>
              <a:rPr lang="en-US" dirty="0">
                <a:solidFill>
                  <a:srgbClr val="FFFF66"/>
                </a:solidFill>
              </a:rPr>
              <a:t>before</a:t>
            </a:r>
            <a:r>
              <a:rPr lang="en-US" dirty="0"/>
              <a:t> the holiday of Passover was instituted. </a:t>
            </a:r>
          </a:p>
        </p:txBody>
      </p:sp>
    </p:spTree>
    <p:extLst>
      <p:ext uri="{BB962C8B-B14F-4D97-AF65-F5344CB8AC3E}">
        <p14:creationId xmlns:p14="http://schemas.microsoft.com/office/powerpoint/2010/main" val="136320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#5 New Spirit</a:t>
            </a:r>
            <a:endParaRPr lang="en-US" dirty="0"/>
          </a:p>
        </p:txBody>
      </p:sp>
    </p:spTree>
    <p:extLst>
      <p:ext uri="{BB962C8B-B14F-4D97-AF65-F5344CB8AC3E}">
        <p14:creationId xmlns:p14="http://schemas.microsoft.com/office/powerpoint/2010/main" val="31090065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Yekhezkael</a:t>
            </a:r>
            <a:r>
              <a:rPr lang="en-US" baseline="30000" dirty="0" smtClean="0"/>
              <a:t>/</a:t>
            </a:r>
            <a:r>
              <a:rPr lang="en-US" baseline="30000" dirty="0" err="1" smtClean="0"/>
              <a:t>Ezek</a:t>
            </a:r>
            <a:r>
              <a:rPr lang="en-US" baseline="30000" dirty="0" smtClean="0"/>
              <a:t> 38. 24-28 </a:t>
            </a:r>
            <a:r>
              <a:rPr lang="en-US" dirty="0" smtClean="0"/>
              <a:t>For I will take you from among the nations, gather you from all the countries, and return you to your own soil. </a:t>
            </a:r>
            <a:r>
              <a:rPr lang="en-US" b="1" baseline="30000" dirty="0" smtClean="0"/>
              <a:t> </a:t>
            </a:r>
            <a:r>
              <a:rPr lang="en-US" dirty="0" smtClean="0"/>
              <a:t>Then I will sprinkle clean water on you, and you will be clean; I will cleanse you from all your uncleanness and from all your idols. I will give you a </a:t>
            </a:r>
            <a:r>
              <a:rPr lang="en-US" dirty="0" smtClean="0">
                <a:solidFill>
                  <a:srgbClr val="FFFF99"/>
                </a:solidFill>
              </a:rPr>
              <a:t>new</a:t>
            </a:r>
            <a:r>
              <a:rPr lang="en-US" dirty="0" smtClean="0"/>
              <a:t> </a:t>
            </a:r>
            <a:r>
              <a:rPr lang="en-US" dirty="0" smtClean="0">
                <a:solidFill>
                  <a:srgbClr val="FFFF99"/>
                </a:solidFill>
              </a:rPr>
              <a:t>heart</a:t>
            </a:r>
            <a:r>
              <a:rPr lang="en-US" dirty="0" smtClean="0"/>
              <a:t> and put a </a:t>
            </a:r>
            <a:r>
              <a:rPr lang="en-US" dirty="0" smtClean="0">
                <a:solidFill>
                  <a:srgbClr val="FFFF99"/>
                </a:solidFill>
              </a:rPr>
              <a:t>new</a:t>
            </a:r>
            <a:r>
              <a:rPr lang="en-US" dirty="0" smtClean="0"/>
              <a:t> </a:t>
            </a:r>
            <a:r>
              <a:rPr lang="en-US" dirty="0" smtClean="0">
                <a:solidFill>
                  <a:srgbClr val="FFFF99"/>
                </a:solidFill>
              </a:rPr>
              <a:t>spirit</a:t>
            </a:r>
            <a:r>
              <a:rPr lang="en-US" dirty="0" smtClean="0"/>
              <a:t> inside</a:t>
            </a:r>
            <a:endParaRPr lang="en-US" dirty="0"/>
          </a:p>
        </p:txBody>
      </p:sp>
    </p:spTree>
    <p:extLst>
      <p:ext uri="{BB962C8B-B14F-4D97-AF65-F5344CB8AC3E}">
        <p14:creationId xmlns:p14="http://schemas.microsoft.com/office/powerpoint/2010/main" val="766892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Yekhezkael</a:t>
            </a:r>
            <a:r>
              <a:rPr lang="en-US" baseline="30000" dirty="0" smtClean="0"/>
              <a:t>/</a:t>
            </a:r>
            <a:r>
              <a:rPr lang="en-US" baseline="30000" dirty="0" err="1" smtClean="0"/>
              <a:t>Ezek</a:t>
            </a:r>
            <a:r>
              <a:rPr lang="en-US" baseline="30000" dirty="0" smtClean="0"/>
              <a:t> 38. 24-28 </a:t>
            </a:r>
            <a:r>
              <a:rPr lang="en-US" dirty="0"/>
              <a:t>you; </a:t>
            </a:r>
            <a:r>
              <a:rPr lang="en-US" dirty="0" smtClean="0"/>
              <a:t>I </a:t>
            </a:r>
            <a:r>
              <a:rPr lang="en-US" dirty="0"/>
              <a:t>will take the stony heart out of your </a:t>
            </a:r>
            <a:r>
              <a:rPr lang="en-US" dirty="0" smtClean="0"/>
              <a:t>flesh and </a:t>
            </a:r>
            <a:r>
              <a:rPr lang="en-US" dirty="0"/>
              <a:t>give you a heart of </a:t>
            </a:r>
            <a:r>
              <a:rPr lang="en-US" dirty="0" smtClean="0"/>
              <a:t>flesh. I </a:t>
            </a:r>
            <a:r>
              <a:rPr lang="en-US" dirty="0"/>
              <a:t>will </a:t>
            </a:r>
            <a:r>
              <a:rPr lang="en-US" dirty="0">
                <a:solidFill>
                  <a:srgbClr val="FFFF99"/>
                </a:solidFill>
              </a:rPr>
              <a:t>put my Spirit inside </a:t>
            </a:r>
            <a:r>
              <a:rPr lang="en-US" dirty="0" smtClean="0">
                <a:solidFill>
                  <a:srgbClr val="FFFF99"/>
                </a:solidFill>
              </a:rPr>
              <a:t>you </a:t>
            </a:r>
            <a:r>
              <a:rPr lang="en-US" dirty="0" smtClean="0"/>
              <a:t>and </a:t>
            </a:r>
            <a:r>
              <a:rPr lang="en-US" dirty="0"/>
              <a:t>cause you to live by my </a:t>
            </a:r>
            <a:r>
              <a:rPr lang="en-US" dirty="0" smtClean="0"/>
              <a:t>laws, respect </a:t>
            </a:r>
            <a:r>
              <a:rPr lang="en-US" dirty="0"/>
              <a:t>my rulings and obey </a:t>
            </a:r>
            <a:r>
              <a:rPr lang="en-US" dirty="0" smtClean="0"/>
              <a:t>them. You </a:t>
            </a:r>
            <a:r>
              <a:rPr lang="en-US" dirty="0"/>
              <a:t>will live in the land I gave to your </a:t>
            </a:r>
            <a:r>
              <a:rPr lang="en-US" dirty="0" smtClean="0"/>
              <a:t>ancestors. You </a:t>
            </a:r>
            <a:r>
              <a:rPr lang="en-US" dirty="0"/>
              <a:t>will be my </a:t>
            </a:r>
            <a:r>
              <a:rPr lang="en-US" dirty="0" smtClean="0"/>
              <a:t>people, and </a:t>
            </a:r>
            <a:r>
              <a:rPr lang="en-US" dirty="0"/>
              <a:t>I will be your God.</a:t>
            </a:r>
          </a:p>
        </p:txBody>
      </p:sp>
    </p:spTree>
    <p:extLst>
      <p:ext uri="{BB962C8B-B14F-4D97-AF65-F5344CB8AC3E}">
        <p14:creationId xmlns:p14="http://schemas.microsoft.com/office/powerpoint/2010/main" val="1521395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Eph. 4.21-24</a:t>
            </a:r>
            <a:r>
              <a:rPr lang="en-US" dirty="0"/>
              <a:t> </a:t>
            </a:r>
            <a:r>
              <a:rPr lang="en-US" dirty="0" smtClean="0"/>
              <a:t>As </a:t>
            </a:r>
            <a:r>
              <a:rPr lang="en-US" dirty="0"/>
              <a:t>the truth is </a:t>
            </a:r>
            <a:r>
              <a:rPr lang="en-US" dirty="0" smtClean="0"/>
              <a:t>in Yeshua …you </a:t>
            </a:r>
            <a:r>
              <a:rPr lang="en-US" dirty="0"/>
              <a:t>are to lay aside the old self corrupted by its </a:t>
            </a:r>
            <a:r>
              <a:rPr lang="en-US" dirty="0">
                <a:solidFill>
                  <a:srgbClr val="FFFF99"/>
                </a:solidFill>
              </a:rPr>
              <a:t>deceitful</a:t>
            </a:r>
            <a:r>
              <a:rPr lang="en-US" dirty="0"/>
              <a:t> desires</a:t>
            </a:r>
            <a:r>
              <a:rPr lang="en-US" dirty="0" smtClean="0"/>
              <a:t>,</a:t>
            </a:r>
            <a:r>
              <a:rPr lang="en-US" b="1" baseline="30000" dirty="0"/>
              <a:t> </a:t>
            </a:r>
            <a:r>
              <a:rPr lang="en-US" dirty="0"/>
              <a:t>be </a:t>
            </a:r>
            <a:r>
              <a:rPr lang="en-US" dirty="0">
                <a:solidFill>
                  <a:srgbClr val="FFFF99"/>
                </a:solidFill>
              </a:rPr>
              <a:t>renewed </a:t>
            </a:r>
            <a:r>
              <a:rPr lang="en-US" dirty="0"/>
              <a:t>in the spirit of your </a:t>
            </a:r>
            <a:r>
              <a:rPr lang="en-US" dirty="0" smtClean="0"/>
              <a:t>mind, and </a:t>
            </a:r>
            <a:r>
              <a:rPr lang="en-US" dirty="0"/>
              <a:t>put on the </a:t>
            </a:r>
            <a:r>
              <a:rPr lang="en-US" dirty="0">
                <a:solidFill>
                  <a:srgbClr val="FFFF99"/>
                </a:solidFill>
              </a:rPr>
              <a:t>new</a:t>
            </a:r>
            <a:r>
              <a:rPr lang="en-US" dirty="0"/>
              <a:t> self—created to be like God in true righteousness and holiness.</a:t>
            </a:r>
          </a:p>
        </p:txBody>
      </p:sp>
    </p:spTree>
    <p:extLst>
      <p:ext uri="{BB962C8B-B14F-4D97-AF65-F5344CB8AC3E}">
        <p14:creationId xmlns:p14="http://schemas.microsoft.com/office/powerpoint/2010/main" val="2303690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Summary twitter line:</a:t>
            </a:r>
          </a:p>
          <a:p>
            <a:pPr algn="l"/>
            <a:r>
              <a:rPr lang="en-US" dirty="0" smtClean="0"/>
              <a:t>Expect NEW THINGS in your life from Adoni!!</a:t>
            </a:r>
            <a:endParaRPr lang="en-US" dirty="0"/>
          </a:p>
        </p:txBody>
      </p:sp>
    </p:spTree>
    <p:extLst>
      <p:ext uri="{BB962C8B-B14F-4D97-AF65-F5344CB8AC3E}">
        <p14:creationId xmlns:p14="http://schemas.microsoft.com/office/powerpoint/2010/main" val="8402039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22237" y="8546"/>
            <a:ext cx="8266774" cy="5143500"/>
          </a:xfrm>
        </p:spPr>
        <p:txBody>
          <a:bodyPr>
            <a:normAutofit/>
          </a:bodyPr>
          <a:lstStyle/>
          <a:p>
            <a:pPr algn="l"/>
            <a:r>
              <a:rPr lang="en-US" dirty="0" smtClean="0"/>
              <a:t> </a:t>
            </a:r>
            <a:endParaRPr lang="en-US" dirty="0"/>
          </a:p>
        </p:txBody>
      </p:sp>
      <p:pic>
        <p:nvPicPr>
          <p:cNvPr id="2" name="vCYRM7KYJY4?list=RD79gyNgF-5RI"/>
          <p:cNvPicPr>
            <a:picLocks noRot="1" noChangeAspect="1"/>
          </p:cNvPicPr>
          <p:nvPr>
            <a:videoFile r:link="rId1"/>
          </p:nvPr>
        </p:nvPicPr>
        <p:blipFill>
          <a:blip r:embed="rId4"/>
          <a:stretch>
            <a:fillRect/>
          </a:stretch>
        </p:blipFill>
        <p:spPr>
          <a:xfrm>
            <a:off x="274637" y="403432"/>
            <a:ext cx="8144934" cy="4581525"/>
          </a:xfrm>
          <a:prstGeom prst="rect">
            <a:avLst/>
          </a:prstGeom>
        </p:spPr>
      </p:pic>
      <p:sp>
        <p:nvSpPr>
          <p:cNvPr id="3" name="TextBox 2"/>
          <p:cNvSpPr txBox="1"/>
          <p:nvPr/>
        </p:nvSpPr>
        <p:spPr>
          <a:xfrm>
            <a:off x="579437" y="0"/>
            <a:ext cx="1948610" cy="461665"/>
          </a:xfrm>
          <a:prstGeom prst="rect">
            <a:avLst/>
          </a:prstGeom>
          <a:noFill/>
        </p:spPr>
        <p:txBody>
          <a:bodyPr wrap="none" rtlCol="0">
            <a:spAutoFit/>
          </a:bodyPr>
          <a:lstStyle/>
          <a:p>
            <a:pPr algn="l"/>
            <a:r>
              <a:rPr lang="en-US" sz="2400" dirty="0" smtClean="0"/>
              <a:t>RH creation</a:t>
            </a:r>
            <a:endParaRPr lang="en-US" sz="2400" dirty="0"/>
          </a:p>
        </p:txBody>
      </p:sp>
    </p:spTree>
    <p:extLst>
      <p:ext uri="{BB962C8B-B14F-4D97-AF65-F5344CB8AC3E}">
        <p14:creationId xmlns:p14="http://schemas.microsoft.com/office/powerpoint/2010/main" val="2596636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dirty="0" smtClean="0"/>
              <a:t>T</a:t>
            </a:r>
            <a:r>
              <a:rPr lang="en-US" dirty="0" smtClean="0"/>
              <a:t>he </a:t>
            </a:r>
            <a:r>
              <a:rPr lang="en-US" dirty="0"/>
              <a:t>traditional Jewish concept is that </a:t>
            </a:r>
            <a:r>
              <a:rPr lang="en-US" dirty="0">
                <a:solidFill>
                  <a:srgbClr val="FFFF99"/>
                </a:solidFill>
              </a:rPr>
              <a:t>the </a:t>
            </a:r>
            <a:r>
              <a:rPr lang="en-US" dirty="0" smtClean="0">
                <a:solidFill>
                  <a:srgbClr val="FFFF99"/>
                </a:solidFill>
              </a:rPr>
              <a:t>world</a:t>
            </a:r>
            <a:r>
              <a:rPr lang="el-GR" dirty="0" smtClean="0">
                <a:solidFill>
                  <a:srgbClr val="FFFF99"/>
                </a:solidFill>
              </a:rPr>
              <a:t>, Adam and Khava/Eve,</a:t>
            </a:r>
            <a:r>
              <a:rPr lang="en-US" dirty="0" smtClean="0">
                <a:solidFill>
                  <a:srgbClr val="FFFF99"/>
                </a:solidFill>
              </a:rPr>
              <a:t> </a:t>
            </a:r>
            <a:r>
              <a:rPr lang="el-GR" dirty="0" smtClean="0">
                <a:solidFill>
                  <a:srgbClr val="FFFF99"/>
                </a:solidFill>
              </a:rPr>
              <a:t>were </a:t>
            </a:r>
            <a:r>
              <a:rPr lang="en-US" dirty="0" smtClean="0">
                <a:solidFill>
                  <a:srgbClr val="FFFF99"/>
                </a:solidFill>
              </a:rPr>
              <a:t>created </a:t>
            </a:r>
            <a:r>
              <a:rPr lang="en-US" dirty="0">
                <a:solidFill>
                  <a:srgbClr val="FFFF99"/>
                </a:solidFill>
              </a:rPr>
              <a:t>on Rosh </a:t>
            </a:r>
            <a:r>
              <a:rPr lang="en-US" dirty="0" err="1" smtClean="0">
                <a:solidFill>
                  <a:srgbClr val="FFFF99"/>
                </a:solidFill>
              </a:rPr>
              <a:t>HaShanah</a:t>
            </a:r>
            <a:r>
              <a:rPr lang="en-US" dirty="0"/>
              <a:t>, so this day is indeed the beginning of the year chronologically</a:t>
            </a:r>
            <a:r>
              <a:rPr lang="en-US" dirty="0" smtClean="0"/>
              <a:t>.</a:t>
            </a:r>
          </a:p>
          <a:p>
            <a:r>
              <a:rPr lang="en-US" dirty="0" smtClean="0">
                <a:solidFill>
                  <a:srgbClr val="FFFF99"/>
                </a:solidFill>
              </a:rPr>
              <a:t>Birthday of the world!</a:t>
            </a:r>
            <a:endParaRPr lang="en-US" dirty="0">
              <a:solidFill>
                <a:srgbClr val="FFFF99"/>
              </a:solidFill>
            </a:endParaRPr>
          </a:p>
        </p:txBody>
      </p:sp>
    </p:spTree>
    <p:extLst>
      <p:ext uri="{BB962C8B-B14F-4D97-AF65-F5344CB8AC3E}">
        <p14:creationId xmlns:p14="http://schemas.microsoft.com/office/powerpoint/2010/main" val="2009193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a:t>The Babylonian name Tishri seems to derive from the root Ugaritic or Akkadian </a:t>
            </a:r>
            <a:r>
              <a:rPr lang="en-US" dirty="0" err="1"/>
              <a:t>seru</a:t>
            </a:r>
            <a:r>
              <a:rPr lang="en-US" dirty="0"/>
              <a:t>, which means "to begin." The ancient Semitic peoples thought of the year as beginning in the autumn, at the time of the late harvest. This was the beginning of the economic year, when crops began to be sold. </a:t>
            </a:r>
          </a:p>
        </p:txBody>
      </p:sp>
    </p:spTree>
    <p:extLst>
      <p:ext uri="{BB962C8B-B14F-4D97-AF65-F5344CB8AC3E}">
        <p14:creationId xmlns:p14="http://schemas.microsoft.com/office/powerpoint/2010/main" val="136519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G-d </a:t>
            </a:r>
            <a:r>
              <a:rPr lang="en-US" dirty="0"/>
              <a:t>made a spiritual cycle to start on </a:t>
            </a:r>
            <a:r>
              <a:rPr lang="en-US" dirty="0" err="1"/>
              <a:t>Pesakh</a:t>
            </a:r>
            <a:r>
              <a:rPr lang="en-US" dirty="0"/>
              <a:t>, but the chronological year didn't change. So, Jews have </a:t>
            </a:r>
            <a:r>
              <a:rPr lang="en-US" dirty="0" smtClean="0"/>
              <a:t>two</a:t>
            </a:r>
            <a:r>
              <a:rPr lang="el-GR" dirty="0" smtClean="0"/>
              <a:t> [</a:t>
            </a:r>
            <a:r>
              <a:rPr lang="en-US" dirty="0" smtClean="0"/>
              <a:t>actually more</a:t>
            </a:r>
            <a:r>
              <a:rPr lang="el-GR" dirty="0" smtClean="0"/>
              <a:t>]</a:t>
            </a:r>
            <a:r>
              <a:rPr lang="en-US" dirty="0" smtClean="0"/>
              <a:t> </a:t>
            </a:r>
            <a:r>
              <a:rPr lang="en-US" dirty="0"/>
              <a:t>new years, a chronological one, and a spiritual one. Passover is described in these </a:t>
            </a:r>
            <a:r>
              <a:rPr lang="en-US" dirty="0" smtClean="0"/>
              <a:t>terms. </a:t>
            </a:r>
          </a:p>
        </p:txBody>
      </p:sp>
    </p:spTree>
    <p:extLst>
      <p:ext uri="{BB962C8B-B14F-4D97-AF65-F5344CB8AC3E}">
        <p14:creationId xmlns:p14="http://schemas.microsoft.com/office/powerpoint/2010/main" val="1237774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51353</TotalTime>
  <Words>2634</Words>
  <Application>Microsoft Office PowerPoint</Application>
  <PresentationFormat>Custom</PresentationFormat>
  <Paragraphs>365</Paragraphs>
  <Slides>65</Slides>
  <Notes>65</Notes>
  <HiddenSlides>0</HiddenSlides>
  <MMClips>2</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1280</cp:revision>
  <dcterms:created xsi:type="dcterms:W3CDTF">2006-04-21T19:34:43Z</dcterms:created>
  <dcterms:modified xsi:type="dcterms:W3CDTF">2017-09-20T21:08:38Z</dcterms:modified>
</cp:coreProperties>
</file>