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handoutMasterIdLst>
    <p:handoutMasterId r:id="rId62"/>
  </p:handoutMasterIdLst>
  <p:sldIdLst>
    <p:sldId id="2045" r:id="rId2"/>
    <p:sldId id="2357" r:id="rId3"/>
    <p:sldId id="2358" r:id="rId4"/>
    <p:sldId id="2612" r:id="rId5"/>
    <p:sldId id="2614" r:id="rId6"/>
    <p:sldId id="2619" r:id="rId7"/>
    <p:sldId id="2620" r:id="rId8"/>
    <p:sldId id="2621" r:id="rId9"/>
    <p:sldId id="2661" r:id="rId10"/>
    <p:sldId id="2615" r:id="rId11"/>
    <p:sldId id="2630" r:id="rId12"/>
    <p:sldId id="2631" r:id="rId13"/>
    <p:sldId id="2632" r:id="rId14"/>
    <p:sldId id="2643" r:id="rId15"/>
    <p:sldId id="2616" r:id="rId16"/>
    <p:sldId id="2617" r:id="rId17"/>
    <p:sldId id="2618" r:id="rId18"/>
    <p:sldId id="2625" r:id="rId19"/>
    <p:sldId id="2634" r:id="rId20"/>
    <p:sldId id="2626" r:id="rId21"/>
    <p:sldId id="2662" r:id="rId22"/>
    <p:sldId id="2644" r:id="rId23"/>
    <p:sldId id="2663" r:id="rId24"/>
    <p:sldId id="2635" r:id="rId25"/>
    <p:sldId id="2636" r:id="rId26"/>
    <p:sldId id="2627" r:id="rId27"/>
    <p:sldId id="2640" r:id="rId28"/>
    <p:sldId id="2628" r:id="rId29"/>
    <p:sldId id="2637" r:id="rId30"/>
    <p:sldId id="2641" r:id="rId31"/>
    <p:sldId id="2638" r:id="rId32"/>
    <p:sldId id="2642" r:id="rId33"/>
    <p:sldId id="2645" r:id="rId34"/>
    <p:sldId id="2648" r:id="rId35"/>
    <p:sldId id="2649" r:id="rId36"/>
    <p:sldId id="2650" r:id="rId37"/>
    <p:sldId id="2651" r:id="rId38"/>
    <p:sldId id="2652" r:id="rId39"/>
    <p:sldId id="2653" r:id="rId40"/>
    <p:sldId id="2666" r:id="rId41"/>
    <p:sldId id="2658" r:id="rId42"/>
    <p:sldId id="2629" r:id="rId43"/>
    <p:sldId id="2664" r:id="rId44"/>
    <p:sldId id="2665" r:id="rId45"/>
    <p:sldId id="2654" r:id="rId46"/>
    <p:sldId id="2659" r:id="rId47"/>
    <p:sldId id="2657" r:id="rId48"/>
    <p:sldId id="2660" r:id="rId49"/>
    <p:sldId id="2655" r:id="rId50"/>
    <p:sldId id="2667" r:id="rId51"/>
    <p:sldId id="2669" r:id="rId52"/>
    <p:sldId id="2670" r:id="rId53"/>
    <p:sldId id="2668" r:id="rId54"/>
    <p:sldId id="2656" r:id="rId55"/>
    <p:sldId id="2672" r:id="rId56"/>
    <p:sldId id="2673" r:id="rId57"/>
    <p:sldId id="2671" r:id="rId58"/>
    <p:sldId id="2675" r:id="rId59"/>
    <p:sldId id="2674" r:id="rId60"/>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599"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9347"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8821"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8532"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7976" algn="l" defTabSz="679347" rtl="0" eaLnBrk="1" latinLnBrk="0" hangingPunct="1">
      <a:defRPr sz="4000" kern="1200">
        <a:solidFill>
          <a:schemeClr val="bg1"/>
        </a:solidFill>
        <a:latin typeface="Arial Rounded MT Bold" pitchFamily="34" charset="0"/>
        <a:ea typeface="+mn-ea"/>
        <a:cs typeface="Arial" charset="0"/>
      </a:defRPr>
    </a:lvl6pPr>
    <a:lvl7pPr marL="2037540" algn="l" defTabSz="679347" rtl="0" eaLnBrk="1" latinLnBrk="0" hangingPunct="1">
      <a:defRPr sz="4000" kern="1200">
        <a:solidFill>
          <a:schemeClr val="bg1"/>
        </a:solidFill>
        <a:latin typeface="Arial Rounded MT Bold" pitchFamily="34" charset="0"/>
        <a:ea typeface="+mn-ea"/>
        <a:cs typeface="Arial" charset="0"/>
      </a:defRPr>
    </a:lvl7pPr>
    <a:lvl8pPr marL="2377159" algn="l" defTabSz="679347" rtl="0" eaLnBrk="1" latinLnBrk="0" hangingPunct="1">
      <a:defRPr sz="4000" kern="1200">
        <a:solidFill>
          <a:schemeClr val="bg1"/>
        </a:solidFill>
        <a:latin typeface="Arial Rounded MT Bold" pitchFamily="34" charset="0"/>
        <a:ea typeface="+mn-ea"/>
        <a:cs typeface="Arial" charset="0"/>
      </a:defRPr>
    </a:lvl8pPr>
    <a:lvl9pPr marL="2716790" algn="l" defTabSz="679347"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7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34" autoAdjust="0"/>
    <p:restoredTop sz="91132" autoAdjust="0"/>
  </p:normalViewPr>
  <p:slideViewPr>
    <p:cSldViewPr>
      <p:cViewPr varScale="1">
        <p:scale>
          <a:sx n="108" d="100"/>
          <a:sy n="108" d="100"/>
        </p:scale>
        <p:origin x="-84" y="-456"/>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4"/>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YK erev Kol Nidre 5778 2017 Bondages</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Sept. 29, 2017 5778</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YK erev Kol Nidre 5778 2017 Bondages</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Sept. 29, 2017 5778</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599"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9347" algn="l" rtl="0" fontAlgn="base">
      <a:spcBef>
        <a:spcPct val="30000"/>
      </a:spcBef>
      <a:spcAft>
        <a:spcPct val="0"/>
      </a:spcAft>
      <a:defRPr sz="1200" kern="1200">
        <a:solidFill>
          <a:schemeClr val="tx1"/>
        </a:solidFill>
        <a:latin typeface="Arial" charset="0"/>
        <a:ea typeface="+mn-ea"/>
        <a:cs typeface="Arial" charset="0"/>
      </a:defRPr>
    </a:lvl3pPr>
    <a:lvl4pPr marL="1018821" algn="l" rtl="0" fontAlgn="base">
      <a:spcBef>
        <a:spcPct val="30000"/>
      </a:spcBef>
      <a:spcAft>
        <a:spcPct val="0"/>
      </a:spcAft>
      <a:defRPr sz="1200" kern="1200">
        <a:solidFill>
          <a:schemeClr val="tx1"/>
        </a:solidFill>
        <a:latin typeface="Arial" charset="0"/>
        <a:ea typeface="+mn-ea"/>
        <a:cs typeface="Arial" charset="0"/>
      </a:defRPr>
    </a:lvl4pPr>
    <a:lvl5pPr marL="1358532" algn="l" rtl="0" fontAlgn="base">
      <a:spcBef>
        <a:spcPct val="30000"/>
      </a:spcBef>
      <a:spcAft>
        <a:spcPct val="0"/>
      </a:spcAft>
      <a:defRPr sz="1200" kern="1200">
        <a:solidFill>
          <a:schemeClr val="tx1"/>
        </a:solidFill>
        <a:latin typeface="Arial" charset="0"/>
        <a:ea typeface="+mn-ea"/>
        <a:cs typeface="Arial" charset="0"/>
      </a:defRPr>
    </a:lvl5pPr>
    <a:lvl6pPr marL="1697976" algn="l" defTabSz="679347" rtl="0" eaLnBrk="1" latinLnBrk="0" hangingPunct="1">
      <a:defRPr sz="1200" kern="1200">
        <a:solidFill>
          <a:schemeClr val="tx1"/>
        </a:solidFill>
        <a:latin typeface="+mn-lt"/>
        <a:ea typeface="+mn-ea"/>
        <a:cs typeface="+mn-cs"/>
      </a:defRPr>
    </a:lvl6pPr>
    <a:lvl7pPr marL="2037540" algn="l" defTabSz="679347" rtl="0" eaLnBrk="1" latinLnBrk="0" hangingPunct="1">
      <a:defRPr sz="1200" kern="1200">
        <a:solidFill>
          <a:schemeClr val="tx1"/>
        </a:solidFill>
        <a:latin typeface="+mn-lt"/>
        <a:ea typeface="+mn-ea"/>
        <a:cs typeface="+mn-cs"/>
      </a:defRPr>
    </a:lvl7pPr>
    <a:lvl8pPr marL="2377159" algn="l" defTabSz="679347" rtl="0" eaLnBrk="1" latinLnBrk="0" hangingPunct="1">
      <a:defRPr sz="1200" kern="1200">
        <a:solidFill>
          <a:schemeClr val="tx1"/>
        </a:solidFill>
        <a:latin typeface="+mn-lt"/>
        <a:ea typeface="+mn-ea"/>
        <a:cs typeface="+mn-cs"/>
      </a:defRPr>
    </a:lvl8pPr>
    <a:lvl9pPr marL="2716790" algn="l" defTabSz="679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ewishencyclopedia.com/articles/9443-kol-nid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First</a:t>
            </a:r>
            <a:r>
              <a:rPr lang="en-US" altLang="en-US" baseline="0" dirty="0" smtClean="0"/>
              <a:t> of the Ten Words, Ten Commandments</a:t>
            </a:r>
          </a:p>
          <a:p>
            <a:r>
              <a:rPr lang="en-US" altLang="en-US" dirty="0" smtClean="0"/>
              <a:t>It’s WHO G-D is.  The Liberator!!</a:t>
            </a:r>
          </a:p>
          <a:p>
            <a:endParaRPr lang="en-US" altLang="en-US" dirty="0" smtClean="0"/>
          </a:p>
          <a:p>
            <a:r>
              <a:rPr lang="en-US" altLang="en-US" dirty="0" smtClean="0"/>
              <a:t>Moshe’s commission…</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TLV uses </a:t>
            </a:r>
            <a:r>
              <a:rPr lang="en-US" altLang="en-US" dirty="0" err="1" smtClean="0"/>
              <a:t>Bnei</a:t>
            </a:r>
            <a:r>
              <a:rPr lang="en-US" altLang="en-US" baseline="0" dirty="0" smtClean="0"/>
              <a:t> </a:t>
            </a:r>
            <a:r>
              <a:rPr lang="he-IL" altLang="en-US" baseline="0" dirty="0" smtClean="0"/>
              <a:t>כי</a:t>
            </a:r>
            <a:r>
              <a:rPr lang="en-US" altLang="en-US" baseline="0" dirty="0" smtClean="0"/>
              <a:t> children not literal, adult children too clumsy, sons not exactly.  Sort of gave up and transliterated.</a:t>
            </a:r>
            <a:endParaRPr lang="en-US" altLang="en-US" dirty="0" smtClean="0"/>
          </a:p>
          <a:p>
            <a:endParaRPr lang="en-US" altLang="en-US" dirty="0" smtClean="0"/>
          </a:p>
          <a:p>
            <a:endParaRPr lang="en-US" altLang="en-US" dirty="0" smtClean="0"/>
          </a:p>
          <a:p>
            <a:r>
              <a:rPr lang="en-US" altLang="en-US" dirty="0" smtClean="0"/>
              <a:t>Hundreds of years</a:t>
            </a:r>
            <a:r>
              <a:rPr lang="en-US" altLang="en-US" baseline="0" dirty="0" smtClean="0"/>
              <a:t> l</a:t>
            </a:r>
            <a:r>
              <a:rPr lang="en-US" altLang="en-US" dirty="0" smtClean="0"/>
              <a:t>ater, in the time of the Judges</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2400" dirty="0" smtClean="0"/>
              <a:t>Relative to Babylonian</a:t>
            </a:r>
            <a:r>
              <a:rPr lang="en-US" altLang="en-US" sz="2400" baseline="0" dirty="0" smtClean="0"/>
              <a:t> then Persian bondage</a:t>
            </a:r>
            <a:r>
              <a:rPr lang="en-US" altLang="en-US" sz="2400" dirty="0" smtClean="0"/>
              <a:t>…</a:t>
            </a:r>
            <a:endParaRPr lang="en-US" altLang="en-US" sz="2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Messiah’s commissioning…</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Bondage to fear is a big one in scripture.  Another translation of this verse…</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This is really powerful.  If you have fears, the best way out is the realization, deep receiving of the Spirit of </a:t>
            </a:r>
            <a:r>
              <a:rPr lang="en-US" altLang="en-US" dirty="0" err="1" smtClean="0"/>
              <a:t>sonship</a:t>
            </a:r>
            <a:r>
              <a:rPr lang="en-US" altLang="en-US" dirty="0" smtClean="0"/>
              <a:t>, daughter-ship.  </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Slave to sexual sin, pornography, improper staring, rage, </a:t>
            </a:r>
            <a:r>
              <a:rPr lang="en-US" altLang="en-US" dirty="0" err="1" smtClean="0"/>
              <a:t>unforgiveness</a:t>
            </a:r>
            <a:r>
              <a:rPr lang="en-US" altLang="en-US" dirty="0" smtClean="0"/>
              <a:t>, </a:t>
            </a:r>
            <a:r>
              <a:rPr lang="en-US" altLang="en-US" dirty="0" err="1" smtClean="0"/>
              <a:t>gevaltism</a:t>
            </a:r>
            <a:r>
              <a:rPr lang="en-US" altLang="en-US" dirty="0" smtClean="0"/>
              <a:t>.</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587"/>
            <a:ext cx="2971800" cy="457200"/>
          </a:xfrm>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xfrm>
            <a:off x="3884613" y="1587"/>
            <a:ext cx="2971800" cy="457200"/>
          </a:xfrm>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xfrm>
            <a:off x="3884613" y="8686800"/>
            <a:ext cx="2971800" cy="457200"/>
          </a:xfrm>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7388"/>
            <a:ext cx="5851525" cy="3429000"/>
          </a:xfrm>
          <a:ln/>
        </p:spPr>
      </p:sp>
      <p:sp>
        <p:nvSpPr>
          <p:cNvPr id="840707" name="Rectangle 3"/>
          <p:cNvSpPr>
            <a:spLocks noGrp="1" noChangeArrowheads="1"/>
          </p:cNvSpPr>
          <p:nvPr>
            <p:ph type="body" idx="1"/>
          </p:nvPr>
        </p:nvSpPr>
        <p:spPr>
          <a:xfrm>
            <a:off x="152400" y="4116387"/>
            <a:ext cx="6553200" cy="4876800"/>
          </a:xfrm>
        </p:spPr>
        <p:txBody>
          <a:bodyPr/>
          <a:lstStyle/>
          <a:p>
            <a:r>
              <a:rPr lang="en-US" altLang="en-US" dirty="0" smtClean="0"/>
              <a:t>RTF book:</a:t>
            </a:r>
            <a:r>
              <a:rPr lang="en-US" altLang="en-US" baseline="0" dirty="0" smtClean="0"/>
              <a:t> </a:t>
            </a:r>
            <a:r>
              <a:rPr lang="en-US" altLang="en-US" i="1" baseline="0" dirty="0" smtClean="0"/>
              <a:t>Biblical Healing and Deliverance </a:t>
            </a:r>
            <a:r>
              <a:rPr lang="en-US" altLang="en-US" baseline="0" dirty="0" smtClean="0"/>
              <a:t>Chester and Betsy </a:t>
            </a:r>
            <a:r>
              <a:rPr lang="en-US" altLang="en-US" baseline="0" dirty="0" err="1" smtClean="0"/>
              <a:t>Kylstra</a:t>
            </a:r>
            <a:r>
              <a:rPr lang="en-US" altLang="en-US" baseline="0" dirty="0" smtClean="0"/>
              <a:t> p. 276 fears</a:t>
            </a:r>
          </a:p>
          <a:p>
            <a:r>
              <a:rPr lang="en-US" altLang="en-US" dirty="0" smtClean="0"/>
              <a:t>Deliverance from bondage to these fears</a:t>
            </a:r>
          </a:p>
          <a:p>
            <a:pPr marL="225425" indent="-225425">
              <a:buFont typeface="+mj-lt"/>
              <a:buAutoNum type="arabicPeriod"/>
            </a:pPr>
            <a:r>
              <a:rPr lang="en-US" altLang="en-US" dirty="0" smtClean="0"/>
              <a:t>Forgiving the original perpetrator</a:t>
            </a:r>
          </a:p>
          <a:p>
            <a:pPr marL="225425" indent="-225425">
              <a:buFont typeface="+mj-lt"/>
              <a:buAutoNum type="arabicPeriod"/>
            </a:pPr>
            <a:r>
              <a:rPr lang="en-US" altLang="en-US" dirty="0" smtClean="0"/>
              <a:t>Confessin</a:t>
            </a:r>
            <a:r>
              <a:rPr lang="en-US" altLang="en-US" dirty="0" smtClean="0"/>
              <a:t>g retaining the fear and believing in the fearful</a:t>
            </a:r>
            <a:r>
              <a:rPr lang="en-US" altLang="en-US" baseline="0" dirty="0" smtClean="0"/>
              <a:t> image</a:t>
            </a:r>
            <a:endParaRPr lang="en-US" altLang="en-US" dirty="0" smtClean="0"/>
          </a:p>
          <a:p>
            <a:pPr marL="225425" indent="-225425">
              <a:buFont typeface="+mj-lt"/>
              <a:buAutoNum type="arabicPeriod"/>
            </a:pPr>
            <a:r>
              <a:rPr lang="en-US" altLang="en-US" dirty="0" smtClean="0"/>
              <a:t>Faith that G-d the Father is NOT like that.  </a:t>
            </a:r>
          </a:p>
          <a:p>
            <a:pPr marL="225425" indent="-225425">
              <a:buFont typeface="+mj-lt"/>
              <a:buAutoNum type="arabicPeriod"/>
            </a:pPr>
            <a:r>
              <a:rPr lang="en-US" altLang="en-US" dirty="0" smtClean="0"/>
              <a:t>Receiving His fatherly love.</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587"/>
            <a:ext cx="2971800" cy="457200"/>
          </a:xfrm>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xfrm>
            <a:off x="3884613" y="1587"/>
            <a:ext cx="2971800" cy="457200"/>
          </a:xfrm>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xfrm>
            <a:off x="3884613" y="8686800"/>
            <a:ext cx="2971800" cy="457200"/>
          </a:xfrm>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7388"/>
            <a:ext cx="5851525" cy="3429000"/>
          </a:xfrm>
          <a:ln/>
        </p:spPr>
      </p:sp>
      <p:sp>
        <p:nvSpPr>
          <p:cNvPr id="840707" name="Rectangle 3"/>
          <p:cNvSpPr>
            <a:spLocks noGrp="1" noChangeArrowheads="1"/>
          </p:cNvSpPr>
          <p:nvPr>
            <p:ph type="body" idx="1"/>
          </p:nvPr>
        </p:nvSpPr>
        <p:spPr>
          <a:xfrm>
            <a:off x="152400" y="4116387"/>
            <a:ext cx="6553200" cy="4876800"/>
          </a:xfrm>
        </p:spPr>
        <p:txBody>
          <a:bodyPr/>
          <a:lstStyle/>
          <a:p>
            <a:r>
              <a:rPr lang="en-US" altLang="en-US" dirty="0" smtClean="0"/>
              <a:t>Usually</a:t>
            </a:r>
            <a:r>
              <a:rPr lang="en-US" altLang="en-US" baseline="0" dirty="0" smtClean="0"/>
              <a:t> result from internal</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YK erev Kol Nidre 5778 2017 Bondages</a:t>
            </a:r>
            <a:endParaRPr lang="en-US" altLang="en-US"/>
          </a:p>
        </p:txBody>
      </p:sp>
      <p:sp>
        <p:nvSpPr>
          <p:cNvPr id="5" name="Rectangle 6"/>
          <p:cNvSpPr>
            <a:spLocks noGrp="1" noChangeArrowheads="1"/>
          </p:cNvSpPr>
          <p:nvPr>
            <p:ph type="dt"/>
          </p:nvPr>
        </p:nvSpPr>
        <p:spPr>
          <a:ln/>
        </p:spPr>
        <p:txBody>
          <a:bodyPr/>
          <a:lstStyle/>
          <a:p>
            <a:r>
              <a:rPr lang="en-US" altLang="en-US" smtClean="0"/>
              <a:t>Sept. 29, 2017 5778</a:t>
            </a:r>
            <a:endParaRPr lang="en-US" altLang="en-US"/>
          </a:p>
        </p:txBody>
      </p:sp>
      <p:sp>
        <p:nvSpPr>
          <p:cNvPr id="7" name="Rectangle 10"/>
          <p:cNvSpPr>
            <a:spLocks noGrp="1" noChangeArrowheads="1"/>
          </p:cNvSpPr>
          <p:nvPr>
            <p:ph type="sldNum"/>
          </p:nvPr>
        </p:nvSpPr>
        <p:spPr>
          <a:ln/>
        </p:spPr>
        <p:txBody>
          <a:bodyPr/>
          <a:lstStyle/>
          <a:p>
            <a:fld id="{BCB8D7F3-04A4-4B51-A3AF-F5647E282829}" type="slidenum">
              <a:rPr lang="en-US" altLang="en-US"/>
              <a:pPr/>
              <a:t>24</a:t>
            </a:fld>
            <a:endParaRPr lang="en-US" altLang="en-US"/>
          </a:p>
        </p:txBody>
      </p:sp>
      <p:sp>
        <p:nvSpPr>
          <p:cNvPr id="923650" name="Rectangle 2"/>
          <p:cNvSpPr>
            <a:spLocks noGrp="1" noRot="1" noChangeAspect="1" noChangeArrowheads="1" noTextEdit="1"/>
          </p:cNvSpPr>
          <p:nvPr>
            <p:ph type="sldImg"/>
          </p:nvPr>
        </p:nvSpPr>
        <p:spPr>
          <a:xfrm>
            <a:off x="381000" y="609600"/>
            <a:ext cx="6230493" cy="3505200"/>
          </a:xfrm>
          <a:ln/>
        </p:spPr>
      </p:sp>
      <p:sp>
        <p:nvSpPr>
          <p:cNvPr id="923651"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YK erev Kol Nidre 5778 2017 Bondages</a:t>
            </a:r>
            <a:endParaRPr lang="en-US" altLang="en-US"/>
          </a:p>
        </p:txBody>
      </p:sp>
      <p:sp>
        <p:nvSpPr>
          <p:cNvPr id="5" name="Rectangle 6"/>
          <p:cNvSpPr>
            <a:spLocks noGrp="1" noChangeArrowheads="1"/>
          </p:cNvSpPr>
          <p:nvPr>
            <p:ph type="dt"/>
          </p:nvPr>
        </p:nvSpPr>
        <p:spPr>
          <a:ln/>
        </p:spPr>
        <p:txBody>
          <a:bodyPr/>
          <a:lstStyle/>
          <a:p>
            <a:r>
              <a:rPr lang="en-US" altLang="en-US" smtClean="0"/>
              <a:t>Sept. 29, 2017 5778</a:t>
            </a:r>
            <a:endParaRPr lang="en-US" altLang="en-US"/>
          </a:p>
        </p:txBody>
      </p:sp>
      <p:sp>
        <p:nvSpPr>
          <p:cNvPr id="7" name="Rectangle 10"/>
          <p:cNvSpPr>
            <a:spLocks noGrp="1" noChangeArrowheads="1"/>
          </p:cNvSpPr>
          <p:nvPr>
            <p:ph type="sldNum"/>
          </p:nvPr>
        </p:nvSpPr>
        <p:spPr>
          <a:ln/>
        </p:spPr>
        <p:txBody>
          <a:bodyPr/>
          <a:lstStyle/>
          <a:p>
            <a:fld id="{BCB8D7F3-04A4-4B51-A3AF-F5647E282829}" type="slidenum">
              <a:rPr lang="en-US" altLang="en-US"/>
              <a:pPr/>
              <a:t>25</a:t>
            </a:fld>
            <a:endParaRPr lang="en-US" altLang="en-US"/>
          </a:p>
        </p:txBody>
      </p:sp>
      <p:sp>
        <p:nvSpPr>
          <p:cNvPr id="923650" name="Rectangle 2"/>
          <p:cNvSpPr>
            <a:spLocks noGrp="1" noRot="1" noChangeAspect="1" noChangeArrowheads="1" noTextEdit="1"/>
          </p:cNvSpPr>
          <p:nvPr>
            <p:ph type="sldImg"/>
          </p:nvPr>
        </p:nvSpPr>
        <p:spPr>
          <a:xfrm>
            <a:off x="228600" y="395004"/>
            <a:ext cx="6476492" cy="3643596"/>
          </a:xfrm>
          <a:ln/>
        </p:spPr>
      </p:sp>
      <p:sp>
        <p:nvSpPr>
          <p:cNvPr id="923651"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Some examples in scripture and life of words that have ensnared people…</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Why seek spiritual wisdom from G-d?  This one is obvious.</a:t>
            </a:r>
          </a:p>
          <a:p>
            <a:r>
              <a:rPr lang="en-US" altLang="en-US" dirty="0" smtClean="0"/>
              <a:t>So important to pray, get the sense of the </a:t>
            </a:r>
            <a:r>
              <a:rPr lang="en-US" altLang="en-US" dirty="0" err="1" smtClean="0"/>
              <a:t>Ruakh</a:t>
            </a:r>
            <a:r>
              <a:rPr lang="en-US" altLang="en-US" dirty="0" smtClean="0"/>
              <a:t> on everything.  Sometimes issues are just common sense, but not always.</a:t>
            </a:r>
            <a:endParaRPr lang="en-US" altLang="en-US" sz="2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Knew had to honor the oath, their words.  Military trouble, later trouble.  G-d walked with them thru troubles, but…</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Solution.</a:t>
            </a:r>
          </a:p>
          <a:p>
            <a:endParaRPr lang="en-US" altLang="en-US" dirty="0"/>
          </a:p>
          <a:p>
            <a:r>
              <a:rPr lang="en-US" altLang="en-US" dirty="0" smtClean="0"/>
              <a:t>Side note: I am</a:t>
            </a:r>
            <a:r>
              <a:rPr lang="en-US" altLang="en-US" baseline="0" dirty="0" smtClean="0"/>
              <a:t> basically a </a:t>
            </a:r>
            <a:r>
              <a:rPr lang="en-US" altLang="en-US" baseline="0" dirty="0" err="1" smtClean="0"/>
              <a:t>Gibeonite</a:t>
            </a:r>
            <a:r>
              <a:rPr lang="en-US" altLang="en-US" dirty="0"/>
              <a:t> </a:t>
            </a:r>
            <a:r>
              <a:rPr lang="en-US" altLang="en-US" dirty="0" smtClean="0"/>
              <a:t>in my home.</a:t>
            </a:r>
            <a:r>
              <a:rPr lang="en-US" altLang="en-US" baseline="0" dirty="0" smtClean="0"/>
              <a:t>  </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Two of the three 5 gallon RSO water jugs</a:t>
            </a:r>
            <a:r>
              <a:rPr lang="en-US" altLang="en-US" baseline="0" dirty="0" smtClean="0"/>
              <a:t> that I haul to Hy-Vee for refill for my wife.</a:t>
            </a:r>
          </a:p>
          <a:p>
            <a:r>
              <a:rPr lang="en-US" altLang="en-US" dirty="0" smtClean="0"/>
              <a:t>I am a draw-</a:t>
            </a:r>
            <a:r>
              <a:rPr lang="en-US" altLang="en-US" dirty="0" err="1" smtClean="0"/>
              <a:t>er</a:t>
            </a:r>
            <a:r>
              <a:rPr lang="en-US" altLang="en-US" dirty="0" smtClean="0"/>
              <a:t> of water.  </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You may remember this history</a:t>
            </a:r>
            <a:r>
              <a:rPr lang="en-US" altLang="en-US" sz="1050" baseline="0" dirty="0" smtClean="0"/>
              <a:t> that I’m about to share, but I need to add to it to relate how it reveals bondages.</a:t>
            </a:r>
            <a:endParaRPr lang="en-US" altLang="en-US" sz="105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http://metrovoicenews.com/kansas-city-archives/</a:t>
            </a:r>
          </a:p>
          <a:p>
            <a:endParaRPr lang="en-US" altLang="en-US" sz="105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http://metrovoicenews.com/kansas-city-archives/</a:t>
            </a:r>
          </a:p>
          <a:p>
            <a:endParaRPr lang="en-US" altLang="en-US" sz="105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http://metrovoicenews.com/kansas-city-archives/</a:t>
            </a:r>
          </a:p>
          <a:p>
            <a:r>
              <a:rPr lang="en-US" altLang="en-US" sz="2000" dirty="0" smtClean="0"/>
              <a:t>Israel Ariel, as told by Chaim</a:t>
            </a:r>
            <a:r>
              <a:rPr lang="en-US" altLang="en-US" sz="2000" baseline="0" dirty="0" smtClean="0"/>
              <a:t> Richman</a:t>
            </a:r>
            <a:endParaRPr lang="en-US" altLang="en-US" sz="20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http://metrovoicenews.com/kansas-city-archives/</a:t>
            </a:r>
          </a:p>
          <a:p>
            <a:endParaRPr lang="en-US" altLang="en-US" sz="105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From Evan </a:t>
            </a:r>
            <a:r>
              <a:rPr lang="en-US" altLang="en-US" dirty="0" err="1" smtClean="0"/>
              <a:t>Liberman’s</a:t>
            </a:r>
            <a:r>
              <a:rPr lang="en-US" altLang="en-US" dirty="0" smtClean="0"/>
              <a:t> promo </a:t>
            </a:r>
            <a:r>
              <a:rPr lang="en-US" altLang="en-US" dirty="0" err="1" smtClean="0"/>
              <a:t>WiseMoney</a:t>
            </a:r>
            <a:r>
              <a:rPr lang="en-US" altLang="en-US" baseline="0" dirty="0" err="1" smtClean="0"/>
              <a:t>Israel</a:t>
            </a:r>
            <a:r>
              <a:rPr lang="en-US" altLang="en-US" baseline="0" dirty="0" smtClean="0"/>
              <a:t>.</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800" dirty="0" smtClean="0"/>
              <a:t>https://www.google.com/search?q=the+temple+mount+is+in+our+hands&amp;safe=active&amp;tbm=isch&amp;tbs=rimg:CSyQqPysuOnsIjifDf8H0wqRD4QuANhIO8npSnJQsutpzV5i1SDYFZywGEh8dlFkWbNxSn7ErxPn1dsMI_1PJHmrqKioSCZ8N_1wfTCpEPERg8rJSUbOu7KhIJhC4A2Eg7yekRJIPz0cr4wVkqEglKclCy62nNXhEW-tysy42IAioSCWLVINgVnLAYEemHr7lxPkInKhIJSHx2UWRZs3ER3-7RD3FQ1IsqEglKfsSvE-fV2xHSbBbFkXHQNCoSCQwj88keauoqETbFBbr_1wWsU&amp;tbo=u&amp;sa=X&amp;ved=0ahUKEwilgLWF8crWAhXKy1QKHejbBogQ9C8IHw&amp;biw=1164&amp;bih=825&amp;dpr=1.1#imgrc=LJCo_Ky46ezAOM:</a:t>
            </a:r>
            <a:endParaRPr lang="en-US" altLang="en-US" sz="8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http://jcpa.org/al-aksa-is-in-danger-libel-temple-mount/</a:t>
            </a:r>
          </a:p>
          <a:p>
            <a:endParaRPr lang="en-US" altLang="en-US" sz="105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http://jcpa.org/al-aksa-is-in-danger-libel-temple-mount/</a:t>
            </a:r>
          </a:p>
          <a:p>
            <a:r>
              <a:rPr lang="en-US" sz="2000" b="0" i="0" kern="1200" dirty="0" err="1" smtClean="0">
                <a:solidFill>
                  <a:schemeClr val="tx1"/>
                </a:solidFill>
                <a:effectLst/>
                <a:latin typeface="Arial Rounded MT Bold" pitchFamily="34" charset="0"/>
                <a:ea typeface="+mn-ea"/>
                <a:cs typeface="Arial" charset="0"/>
              </a:rPr>
              <a:t>Narkiss</a:t>
            </a:r>
            <a:r>
              <a:rPr lang="en-US" sz="2000" b="0" i="0" kern="1200" dirty="0" smtClean="0">
                <a:solidFill>
                  <a:schemeClr val="tx1"/>
                </a:solidFill>
                <a:effectLst/>
                <a:latin typeface="Arial Rounded MT Bold" pitchFamily="34" charset="0"/>
                <a:ea typeface="+mn-ea"/>
                <a:cs typeface="Arial" charset="0"/>
              </a:rPr>
              <a:t> reminded Dayan that Jordan, too, had stationed a military contingent on the mount to maintain order, and that long ago the Romans had done the same, deploying a garrison force in the Antonia Fortress that Herod had built near the mount.</a:t>
            </a:r>
            <a:endParaRPr lang="en-US" altLang="en-US" sz="105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http://jcpa.org/al-aksa-is-in-danger-libel-temple-mount/</a:t>
            </a:r>
            <a:endParaRPr lang="en-US" altLang="en-US" sz="105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http://jcpa.org/al-aksa-is-in-danger-libel-temple-mount/</a:t>
            </a:r>
            <a:endParaRPr lang="en-US" altLang="en-US" sz="105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http://jcpa.org/al-aksa-is-in-danger-libel-temple-mount/</a:t>
            </a:r>
          </a:p>
          <a:p>
            <a:endParaRPr lang="en-US" altLang="en-US" sz="105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http://jcpa.org/al-aksa-is-in-danger-libel-temple-mount/</a:t>
            </a:r>
          </a:p>
          <a:p>
            <a:endParaRPr lang="en-US" altLang="en-US" sz="105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smtClean="0"/>
              <a:t>http://jcpa.org/al-aksa-is-in-danger-libel-temple-mount/</a:t>
            </a:r>
          </a:p>
          <a:p>
            <a:endParaRPr lang="en-US" altLang="en-US" sz="105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Not exact quote.</a:t>
            </a:r>
          </a:p>
          <a:p>
            <a:endParaRPr lang="en-US" altLang="en-US" dirty="0" smtClean="0"/>
          </a:p>
          <a:p>
            <a:r>
              <a:rPr lang="en-US" altLang="en-US" dirty="0" smtClean="0"/>
              <a:t>However, despite all that, there are plans afoot in the Temple Institute</a:t>
            </a:r>
            <a:r>
              <a:rPr lang="en-US" altLang="en-US" baseline="0" dirty="0" smtClean="0"/>
              <a:t> and other</a:t>
            </a:r>
            <a:r>
              <a:rPr lang="en-US" altLang="en-US" dirty="0" smtClean="0"/>
              <a:t> places to build the Temple, but it will take another divine intervention.  I’m counting on the muffed opportunity in June 1967 as a divine intervention.</a:t>
            </a:r>
          </a:p>
          <a:p>
            <a:r>
              <a:rPr lang="en-US" altLang="en-US" dirty="0" smtClean="0"/>
              <a:t>Keep in mind</a:t>
            </a:r>
            <a:r>
              <a:rPr lang="en-US" altLang="en-US" baseline="0" dirty="0" smtClean="0"/>
              <a:t> for May 2018 </a:t>
            </a:r>
            <a:r>
              <a:rPr lang="en-US" altLang="en-US" baseline="0" dirty="0" err="1" smtClean="0"/>
              <a:t>MoR</a:t>
            </a:r>
            <a:r>
              <a:rPr lang="en-US" altLang="en-US" baseline="0" dirty="0" smtClean="0"/>
              <a:t> tour!!</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r" rtl="1" fontAlgn="t"/>
            <a:r>
              <a:rPr lang="he-IL" sz="2000" b="1" i="0" kern="1200" dirty="0" smtClean="0">
                <a:solidFill>
                  <a:schemeClr val="tx1"/>
                </a:solidFill>
                <a:effectLst/>
                <a:latin typeface="David" panose="020E0502060401010101" pitchFamily="34" charset="-79"/>
                <a:cs typeface="David" panose="020E0502060401010101" pitchFamily="34" charset="-79"/>
              </a:rPr>
              <a:t>מוֹעִיל</a:t>
            </a:r>
            <a:r>
              <a:rPr lang="he-IL" sz="2000" b="0" i="0" kern="1200" dirty="0" smtClean="0">
                <a:solidFill>
                  <a:schemeClr val="tx1"/>
                </a:solidFill>
                <a:effectLst/>
                <a:latin typeface="Arial Rounded MT Bold" pitchFamily="34" charset="0"/>
                <a:ea typeface="+mn-ea"/>
                <a:cs typeface="Arial" charset="0"/>
              </a:rPr>
              <a:t>  </a:t>
            </a:r>
            <a:r>
              <a:rPr lang="en-US" sz="2000" b="0" i="0" kern="1200" dirty="0" smtClean="0">
                <a:solidFill>
                  <a:schemeClr val="tx1"/>
                </a:solidFill>
                <a:effectLst/>
                <a:latin typeface="Arial Rounded MT Bold" pitchFamily="34" charset="0"/>
                <a:ea typeface="+mn-ea"/>
                <a:cs typeface="Arial" charset="0"/>
              </a:rPr>
              <a:t>effective, helpful, useful</a:t>
            </a:r>
          </a:p>
          <a:p>
            <a:pPr fontAlgn="t"/>
            <a:r>
              <a:rPr lang="en-US" dirty="0" smtClean="0"/>
              <a:t>Spoken about the importance of admitting wrong, esp. re YK.  </a:t>
            </a:r>
          </a:p>
          <a:p>
            <a:pPr fontAlgn="t"/>
            <a:r>
              <a:rPr lang="en-US" dirty="0" smtClean="0"/>
              <a:t>Story of a rabbi visiting a sick, elderly person in nursing home.  She had a bowl of peanuts, and he was munching on them as visiting.  Ultimately realized he’d eaten them all.  Apologized and confessed, “I’ve eaten all your peanuts.”</a:t>
            </a:r>
          </a:p>
          <a:p>
            <a:pPr rtl="1" fontAlgn="t"/>
            <a:r>
              <a:rPr lang="en-US" sz="2000" b="0" i="0" kern="1200" dirty="0" smtClean="0">
                <a:solidFill>
                  <a:schemeClr val="tx1"/>
                </a:solidFill>
                <a:effectLst/>
                <a:latin typeface="Arial Rounded MT Bold" pitchFamily="34" charset="0"/>
                <a:ea typeface="+mn-ea"/>
                <a:cs typeface="Arial" charset="0"/>
              </a:rPr>
              <a:t>Lady responded, “That’ OK.  I’m not able to eat them.  I just suck off the chocolate.”</a:t>
            </a:r>
          </a:p>
          <a:p>
            <a:r>
              <a:rPr lang="en-US" sz="1050" dirty="0" smtClean="0"/>
              <a:t/>
            </a:r>
            <a:br>
              <a:rPr lang="en-US" sz="1050" dirty="0" smtClean="0"/>
            </a:br>
            <a:endParaRPr lang="en-US" altLang="en-US" sz="105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2000" dirty="0" smtClean="0"/>
              <a:t>Wednesday,</a:t>
            </a:r>
            <a:r>
              <a:rPr lang="en-US" altLang="en-US" sz="2000" baseline="0" dirty="0" smtClean="0"/>
              <a:t> Sept. 27, 2017</a:t>
            </a:r>
            <a:endParaRPr lang="en-US" altLang="en-US" sz="20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2000" dirty="0" smtClean="0"/>
              <a:t>Matt Britton leading opening rally.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smtClean="0"/>
          </a:p>
          <a:p>
            <a:pPr marL="112713" indent="-112713">
              <a:buFont typeface="Arial" panose="020B0604020202020204" pitchFamily="34" charset="0"/>
              <a:buChar char="•"/>
            </a:pPr>
            <a:r>
              <a:rPr lang="en-US" altLang="en-US" sz="2000" dirty="0" smtClean="0"/>
              <a:t>56 million deaths worldwide </a:t>
            </a:r>
          </a:p>
          <a:p>
            <a:pPr marL="112713" indent="-112713">
              <a:buFont typeface="Arial" panose="020B0604020202020204" pitchFamily="34" charset="0"/>
              <a:buChar char="•"/>
            </a:pPr>
            <a:r>
              <a:rPr lang="en-US" altLang="en-US" sz="2000" dirty="0" smtClean="0"/>
              <a:t>PLUS 56 meg abortions!  </a:t>
            </a:r>
          </a:p>
          <a:p>
            <a:pPr marL="112713" indent="-112713">
              <a:buFont typeface="Arial" panose="020B0604020202020204" pitchFamily="34" charset="0"/>
              <a:buChar char="•"/>
            </a:pPr>
            <a:r>
              <a:rPr lang="en-US" altLang="en-US" sz="2000" dirty="0" smtClean="0"/>
              <a:t>US 1 million plus abortions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smtClean="0"/>
          </a:p>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https://40daysforlife.com/browse-campaigns/</a:t>
            </a:r>
          </a:p>
          <a:p>
            <a:endParaRPr lang="en-US" altLang="en-US" sz="2000" dirty="0" smtClean="0"/>
          </a:p>
          <a:p>
            <a:r>
              <a:rPr lang="en-US" altLang="en-US" sz="2000" dirty="0" smtClean="0"/>
              <a:t>By just standing, praying outside abortion</a:t>
            </a:r>
            <a:r>
              <a:rPr lang="en-US" altLang="en-US" sz="2000" baseline="0" dirty="0" smtClean="0"/>
              <a:t> clinics, starting in Bryan TX, sometimes</a:t>
            </a:r>
            <a:r>
              <a:rPr lang="en-US" altLang="en-US" sz="2000" dirty="0" smtClean="0"/>
              <a:t> for decades</a:t>
            </a:r>
            <a:r>
              <a:rPr lang="en-US" altLang="en-US" sz="2000" baseline="0" dirty="0" smtClean="0"/>
              <a:t> </a:t>
            </a:r>
          </a:p>
          <a:p>
            <a:pPr marL="112713" indent="-112713">
              <a:buFont typeface="Arial" panose="020B0604020202020204" pitchFamily="34" charset="0"/>
              <a:buChar char="•"/>
            </a:pPr>
            <a:r>
              <a:rPr lang="en-US" altLang="en-US" sz="2000" baseline="0" dirty="0" smtClean="0"/>
              <a:t>13K babies have been saved</a:t>
            </a:r>
          </a:p>
          <a:p>
            <a:pPr marL="112713" indent="-112713">
              <a:buFont typeface="Arial" panose="020B0604020202020204" pitchFamily="34" charset="0"/>
              <a:buChar char="•"/>
            </a:pPr>
            <a:r>
              <a:rPr lang="en-US" altLang="en-US" sz="2000" baseline="0" dirty="0" smtClean="0"/>
              <a:t>150 abortion workers have repented</a:t>
            </a:r>
          </a:p>
          <a:p>
            <a:pPr marL="112713" indent="-112713">
              <a:buFont typeface="Arial" panose="020B0604020202020204" pitchFamily="34" charset="0"/>
              <a:buChar char="•"/>
            </a:pPr>
            <a:r>
              <a:rPr lang="en-US" altLang="en-US" sz="2000" dirty="0" smtClean="0"/>
              <a:t>87 clinics have closed one is now their headquarters!</a:t>
            </a:r>
            <a:r>
              <a:rPr lang="en-US" altLang="en-US" sz="2000" baseline="0" dirty="0" smtClean="0"/>
              <a:t>  Bryan TX</a:t>
            </a:r>
            <a:endParaRPr lang="en-US" altLang="en-US" sz="2000" dirty="0" smtClean="0"/>
          </a:p>
          <a:p>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smtClean="0"/>
              <a:t>Shaunti</a:t>
            </a:r>
            <a:r>
              <a:rPr lang="en-US" altLang="en-US" sz="1050" baseline="0" dirty="0" smtClean="0"/>
              <a:t> p 208</a:t>
            </a:r>
            <a:endParaRPr lang="en-US" altLang="en-US" sz="105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KN breakthrough</a:t>
            </a:r>
            <a:endParaRPr lang="en-US" altLang="en-US" sz="105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YK erev Kol Nidre 5778 2017 Bondages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29,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Your fears, lusts, evil, habits, porn viewing, rage, irritation?, language, pruned </a:t>
            </a:r>
            <a:r>
              <a:rPr lang="en-US" altLang="en-US" smtClean="0"/>
              <a:t>by the Master!</a:t>
            </a: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r>
              <a:rPr lang="en-US" altLang="en-US" smtClean="0"/>
              <a:t>YK erev Kol Nidre 5778 2017 Bondages</a:t>
            </a:r>
            <a:endParaRPr lang="en-US" altLang="en-US"/>
          </a:p>
        </p:txBody>
      </p:sp>
      <p:sp>
        <p:nvSpPr>
          <p:cNvPr id="5" name="Rectangle 6"/>
          <p:cNvSpPr>
            <a:spLocks noGrp="1" noChangeArrowheads="1"/>
          </p:cNvSpPr>
          <p:nvPr>
            <p:ph type="dt"/>
          </p:nvPr>
        </p:nvSpPr>
        <p:spPr>
          <a:ln/>
        </p:spPr>
        <p:txBody>
          <a:bodyPr/>
          <a:lstStyle/>
          <a:p>
            <a:r>
              <a:rPr lang="en-US" altLang="en-US" smtClean="0"/>
              <a:t>Sept. 29, 2017 5778</a:t>
            </a:r>
            <a:endParaRPr lang="en-US" altLang="en-US"/>
          </a:p>
        </p:txBody>
      </p:sp>
      <p:sp>
        <p:nvSpPr>
          <p:cNvPr id="7" name="Rectangle 10"/>
          <p:cNvSpPr>
            <a:spLocks noGrp="1" noChangeArrowheads="1"/>
          </p:cNvSpPr>
          <p:nvPr>
            <p:ph type="sldNum"/>
          </p:nvPr>
        </p:nvSpPr>
        <p:spPr>
          <a:ln/>
        </p:spPr>
        <p:txBody>
          <a:bodyPr/>
          <a:lstStyle/>
          <a:p>
            <a:fld id="{9F5B9DF0-27FB-42A1-BF70-7825BFF81F2B}" type="slidenum">
              <a:rPr lang="en-US" altLang="en-US"/>
              <a:pPr/>
              <a:t>6</a:t>
            </a:fld>
            <a:endParaRPr lang="en-US" altLang="en-US"/>
          </a:p>
        </p:txBody>
      </p:sp>
      <p:sp>
        <p:nvSpPr>
          <p:cNvPr id="937986" name="Rectangle 2"/>
          <p:cNvSpPr>
            <a:spLocks noGrp="1" noRot="1" noChangeAspect="1" noChangeArrowheads="1" noTextEdit="1"/>
          </p:cNvSpPr>
          <p:nvPr>
            <p:ph type="sldImg"/>
          </p:nvPr>
        </p:nvSpPr>
        <p:spPr>
          <a:xfrm>
            <a:off x="203200" y="304800"/>
            <a:ext cx="6502400" cy="3810000"/>
          </a:xfrm>
          <a:ln/>
        </p:spPr>
      </p:sp>
      <p:sp>
        <p:nvSpPr>
          <p:cNvPr id="937987" name="Rectangle 3"/>
          <p:cNvSpPr>
            <a:spLocks noGrp="1" noChangeArrowheads="1"/>
          </p:cNvSpPr>
          <p:nvPr>
            <p:ph type="body" idx="1"/>
          </p:nvPr>
        </p:nvSpPr>
        <p:spPr>
          <a:xfrm>
            <a:off x="152400" y="4114800"/>
            <a:ext cx="6553200" cy="4876800"/>
          </a:xfrm>
        </p:spPr>
        <p:txBody>
          <a:bodyPr/>
          <a:lstStyle/>
          <a:p>
            <a:r>
              <a:rPr lang="en-US" altLang="en-US" sz="2000" dirty="0" smtClean="0">
                <a:latin typeface="Arial Rounded MT Bold" pitchFamily="34" charset="0"/>
              </a:rPr>
              <a:t>Starting two slides</a:t>
            </a:r>
            <a:r>
              <a:rPr lang="en-US" altLang="en-US" sz="2000" baseline="0" dirty="0" smtClean="0">
                <a:latin typeface="Arial Rounded MT Bold" pitchFamily="34" charset="0"/>
              </a:rPr>
              <a:t> same as last year.  But varies after that!</a:t>
            </a:r>
            <a:endParaRPr lang="en-US" altLang="en-US" sz="2000" dirty="0">
              <a:latin typeface="Arial Rounded MT Bold"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YK erev Kol Nidre 5778 2017 Bondages</a:t>
            </a:r>
            <a:endParaRPr lang="en-US" altLang="en-US"/>
          </a:p>
        </p:txBody>
      </p:sp>
      <p:sp>
        <p:nvSpPr>
          <p:cNvPr id="5" name="Rectangle 3"/>
          <p:cNvSpPr>
            <a:spLocks noGrp="1" noChangeArrowheads="1"/>
          </p:cNvSpPr>
          <p:nvPr>
            <p:ph type="dt" idx="1"/>
          </p:nvPr>
        </p:nvSpPr>
        <p:spPr>
          <a:ln/>
        </p:spPr>
        <p:txBody>
          <a:bodyPr/>
          <a:lstStyle/>
          <a:p>
            <a:r>
              <a:rPr lang="en-US" altLang="en-US" smtClean="0"/>
              <a:t>Sept. 29,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7</a:t>
            </a:fld>
            <a:endParaRPr lang="en-US" altLang="en-US"/>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http://www.jewishencyclopedia.com/articles/9443-kol-nidre</a:t>
            </a:r>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YK erev Kol Nidre 5778 2017 Bondages</a:t>
            </a:r>
            <a:endParaRPr lang="en-US" altLang="en-US"/>
          </a:p>
        </p:txBody>
      </p:sp>
      <p:sp>
        <p:nvSpPr>
          <p:cNvPr id="5" name="Rectangle 3"/>
          <p:cNvSpPr>
            <a:spLocks noGrp="1" noChangeArrowheads="1"/>
          </p:cNvSpPr>
          <p:nvPr>
            <p:ph type="dt" idx="1"/>
          </p:nvPr>
        </p:nvSpPr>
        <p:spPr>
          <a:ln/>
        </p:spPr>
        <p:txBody>
          <a:bodyPr/>
          <a:lstStyle/>
          <a:p>
            <a:r>
              <a:rPr lang="en-US" altLang="en-US" smtClean="0"/>
              <a:t>Sept. 29, 2017 5778</a:t>
            </a:r>
            <a:endParaRPr lang="en-US" altLang="en-US"/>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pPr/>
              <a:t>8</a:t>
            </a:fld>
            <a:endParaRPr lang="en-US" altLang="en-US"/>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hlinkClick r:id="rId3"/>
              </a:rPr>
              <a:t>http://www.jewishencyclopedia.com/articles/9443-kol-nidre</a:t>
            </a:r>
            <a:endParaRPr lang="en-US" altLang="en-US" sz="1200" dirty="0" smtClean="0"/>
          </a:p>
          <a:p>
            <a:endParaRPr lang="en-US" altLang="en-US" dirty="0"/>
          </a:p>
          <a:p>
            <a:r>
              <a:rPr lang="en-US" altLang="en-US" dirty="0" smtClean="0"/>
              <a:t>Why have such a prayer, and why does it strike such a chord in Jewish </a:t>
            </a:r>
            <a:r>
              <a:rPr lang="en-US" altLang="en-US" dirty="0" smtClean="0"/>
              <a:t>and those joining us’ hearts</a:t>
            </a:r>
            <a:r>
              <a:rPr lang="en-US" altLang="en-US" dirty="0" smtClean="0"/>
              <a:t>?</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t>YK </a:t>
            </a:r>
            <a:r>
              <a:rPr lang="en-US" altLang="en-US" dirty="0" err="1" smtClean="0"/>
              <a:t>erev</a:t>
            </a:r>
            <a:r>
              <a:rPr lang="en-US" altLang="en-US" dirty="0" smtClean="0"/>
              <a:t> </a:t>
            </a:r>
            <a:r>
              <a:rPr lang="en-US" altLang="en-US" dirty="0" err="1" smtClean="0"/>
              <a:t>Kol</a:t>
            </a:r>
            <a:r>
              <a:rPr lang="en-US" altLang="en-US" dirty="0" smtClean="0"/>
              <a:t> </a:t>
            </a:r>
            <a:r>
              <a:rPr lang="en-US" altLang="en-US" dirty="0" err="1" smtClean="0"/>
              <a:t>Nidre</a:t>
            </a:r>
            <a:r>
              <a:rPr lang="en-US" altLang="en-US" dirty="0" smtClean="0"/>
              <a:t> 5778 2017 Bondages</a:t>
            </a:r>
            <a:endParaRPr lang="en-US" altLang="en-US" dirty="0"/>
          </a:p>
        </p:txBody>
      </p:sp>
      <p:sp>
        <p:nvSpPr>
          <p:cNvPr id="5" name="Rectangle 3"/>
          <p:cNvSpPr>
            <a:spLocks noGrp="1" noChangeArrowheads="1"/>
          </p:cNvSpPr>
          <p:nvPr>
            <p:ph type="dt" idx="1"/>
          </p:nvPr>
        </p:nvSpPr>
        <p:spPr>
          <a:ln/>
        </p:spPr>
        <p:txBody>
          <a:bodyPr/>
          <a:lstStyle/>
          <a:p>
            <a:r>
              <a:rPr lang="en-US" altLang="en-US" dirty="0" smtClean="0"/>
              <a:t>Sept. 29, 2017 5778</a:t>
            </a:r>
            <a:endParaRPr lang="en-US" altLang="en-US" dirty="0"/>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Are there things</a:t>
            </a:r>
            <a:r>
              <a:rPr lang="en-US" altLang="en-US" baseline="0" dirty="0" smtClean="0"/>
              <a:t> that bind you, and me?</a:t>
            </a:r>
          </a:p>
          <a:p>
            <a:r>
              <a:rPr lang="en-US" altLang="en-US" baseline="0" dirty="0" err="1" smtClean="0"/>
              <a:t>Shaul</a:t>
            </a:r>
            <a:r>
              <a:rPr lang="en-US" altLang="en-US" baseline="0" dirty="0" smtClean="0"/>
              <a:t> Paul</a:t>
            </a:r>
            <a:r>
              <a:rPr lang="en-US" altLang="en-US" dirty="0" smtClean="0"/>
              <a:t> wrote re this:</a:t>
            </a:r>
            <a:endParaRPr lang="en-US" altLang="en-US" baseline="0" dirty="0" smtClean="0"/>
          </a:p>
          <a:p>
            <a:r>
              <a:rPr lang="en-US" baseline="30000" dirty="0" smtClean="0"/>
              <a:t>Ro 7.18-19</a:t>
            </a:r>
            <a:r>
              <a:rPr lang="en-US" baseline="30000" dirty="0"/>
              <a:t> </a:t>
            </a:r>
            <a:r>
              <a:rPr lang="en-US" dirty="0"/>
              <a:t>I don’t understand my own behavior — I don’t do what I want to do; instead, I do the very thing I hate</a:t>
            </a:r>
            <a:r>
              <a:rPr lang="en-US" dirty="0" smtClean="0"/>
              <a:t>!...</a:t>
            </a:r>
            <a:r>
              <a:rPr lang="en-US" dirty="0"/>
              <a:t> I can want what is good, but I can’t do </a:t>
            </a:r>
            <a:r>
              <a:rPr lang="en-US" dirty="0" smtClean="0"/>
              <a:t>it!</a:t>
            </a:r>
            <a:r>
              <a:rPr lang="en-US" b="1" baseline="30000" dirty="0"/>
              <a:t> </a:t>
            </a:r>
            <a:r>
              <a:rPr lang="en-US" dirty="0" smtClean="0"/>
              <a:t>For </a:t>
            </a:r>
            <a:r>
              <a:rPr lang="en-US" dirty="0"/>
              <a:t>I don’t do the good I want; instead, the evil that I don’t want is what I do</a:t>
            </a:r>
            <a:r>
              <a:rPr lang="en-US" dirty="0" smtClean="0"/>
              <a:t>!</a:t>
            </a:r>
          </a:p>
          <a:p>
            <a:endParaRPr lang="en-US" dirty="0" smtClean="0"/>
          </a:p>
          <a:p>
            <a:r>
              <a:rPr lang="en-US" altLang="en-US" dirty="0" smtClean="0"/>
              <a:t>You might say, “Not me.”  I do everything purely Messiah-like.”  If so, raise hand…kidding.</a:t>
            </a:r>
          </a:p>
          <a:p>
            <a:r>
              <a:rPr lang="en-US" altLang="en-US" dirty="0" smtClean="0"/>
              <a:t>KN, spiritually, is about breaking bondages.</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17"/>
            <a:ext cx="7462044" cy="1102519"/>
          </a:xfrm>
        </p:spPr>
        <p:txBody>
          <a:bodyPr/>
          <a:lstStyle/>
          <a:p>
            <a:r>
              <a:rPr lang="en-US"/>
              <a:t>Click to edit Master title style</a:t>
            </a:r>
          </a:p>
        </p:txBody>
      </p:sp>
      <p:sp>
        <p:nvSpPr>
          <p:cNvPr id="3" name="Subtitle 2"/>
          <p:cNvSpPr>
            <a:spLocks noGrp="1"/>
          </p:cNvSpPr>
          <p:nvPr>
            <p:ph type="subTitle" idx="1"/>
          </p:nvPr>
        </p:nvSpPr>
        <p:spPr>
          <a:xfrm>
            <a:off x="1319881" y="2914650"/>
            <a:ext cx="6145213" cy="1314450"/>
          </a:xfrm>
        </p:spPr>
        <p:txBody>
          <a:bodyPr/>
          <a:lstStyle>
            <a:lvl1pPr marL="0" indent="0" algn="ctr">
              <a:buNone/>
              <a:defRPr/>
            </a:lvl1pPr>
            <a:lvl2pPr marL="339599" indent="0" algn="ctr">
              <a:buNone/>
              <a:defRPr/>
            </a:lvl2pPr>
            <a:lvl3pPr marL="679347" indent="0" algn="ctr">
              <a:buNone/>
              <a:defRPr/>
            </a:lvl3pPr>
            <a:lvl4pPr marL="1018821" indent="0" algn="ctr">
              <a:buNone/>
              <a:defRPr/>
            </a:lvl4pPr>
            <a:lvl5pPr marL="1358532" indent="0" algn="ctr">
              <a:buNone/>
              <a:defRPr/>
            </a:lvl5pPr>
            <a:lvl6pPr marL="1697976" indent="0" algn="ctr">
              <a:buNone/>
              <a:defRPr/>
            </a:lvl6pPr>
            <a:lvl7pPr marL="2037540" indent="0" algn="ctr">
              <a:buNone/>
              <a:defRPr/>
            </a:lvl7pPr>
            <a:lvl8pPr marL="2377159" indent="0" algn="ctr">
              <a:buNone/>
              <a:defRPr/>
            </a:lvl8pPr>
            <a:lvl9pPr marL="271679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599" indent="0">
              <a:buNone/>
              <a:defRPr sz="1800"/>
            </a:lvl2pPr>
            <a:lvl3pPr marL="679347" indent="0">
              <a:buNone/>
              <a:defRPr sz="1600"/>
            </a:lvl3pPr>
            <a:lvl4pPr marL="1018821" indent="0">
              <a:buNone/>
              <a:defRPr sz="1400"/>
            </a:lvl4pPr>
            <a:lvl5pPr marL="1358532" indent="0">
              <a:buNone/>
              <a:defRPr sz="1400"/>
            </a:lvl5pPr>
            <a:lvl6pPr marL="1697976" indent="0">
              <a:buNone/>
              <a:defRPr sz="1400"/>
            </a:lvl6pPr>
            <a:lvl7pPr marL="2037540" indent="0">
              <a:buNone/>
              <a:defRPr sz="1400"/>
            </a:lvl7pPr>
            <a:lvl8pPr marL="2377159" indent="0">
              <a:buNone/>
              <a:defRPr sz="1400"/>
            </a:lvl8pPr>
            <a:lvl9pPr marL="271679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31" y="1151335"/>
            <a:ext cx="3878861" cy="479822"/>
          </a:xfrm>
        </p:spPr>
        <p:txBody>
          <a:bodyPr anchor="b"/>
          <a:lstStyle>
            <a:lvl1pPr marL="0" indent="0">
              <a:buNone/>
              <a:defRPr sz="2400" b="1"/>
            </a:lvl1pPr>
            <a:lvl2pPr marL="339599" indent="0">
              <a:buNone/>
              <a:defRPr sz="2000" b="1"/>
            </a:lvl2pPr>
            <a:lvl3pPr marL="679347" indent="0">
              <a:buNone/>
              <a:defRPr sz="1800" b="1"/>
            </a:lvl3pPr>
            <a:lvl4pPr marL="1018821" indent="0">
              <a:buNone/>
              <a:defRPr sz="1600" b="1"/>
            </a:lvl4pPr>
            <a:lvl5pPr marL="1358532" indent="0">
              <a:buNone/>
              <a:defRPr sz="1600" b="1"/>
            </a:lvl5pPr>
            <a:lvl6pPr marL="1697976" indent="0">
              <a:buNone/>
              <a:defRPr sz="1600" b="1"/>
            </a:lvl6pPr>
            <a:lvl7pPr marL="2037540" indent="0">
              <a:buNone/>
              <a:defRPr sz="1600" b="1"/>
            </a:lvl7pPr>
            <a:lvl8pPr marL="2377159" indent="0">
              <a:buNone/>
              <a:defRPr sz="1600" b="1"/>
            </a:lvl8pPr>
            <a:lvl9pPr marL="271679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31"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3" y="1151335"/>
            <a:ext cx="3880385" cy="479822"/>
          </a:xfrm>
        </p:spPr>
        <p:txBody>
          <a:bodyPr anchor="b"/>
          <a:lstStyle>
            <a:lvl1pPr marL="0" indent="0">
              <a:buNone/>
              <a:defRPr sz="2400" b="1"/>
            </a:lvl1pPr>
            <a:lvl2pPr marL="339599" indent="0">
              <a:buNone/>
              <a:defRPr sz="2000" b="1"/>
            </a:lvl2pPr>
            <a:lvl3pPr marL="679347" indent="0">
              <a:buNone/>
              <a:defRPr sz="1800" b="1"/>
            </a:lvl3pPr>
            <a:lvl4pPr marL="1018821" indent="0">
              <a:buNone/>
              <a:defRPr sz="1600" b="1"/>
            </a:lvl4pPr>
            <a:lvl5pPr marL="1358532" indent="0">
              <a:buNone/>
              <a:defRPr sz="1600" b="1"/>
            </a:lvl5pPr>
            <a:lvl6pPr marL="1697976" indent="0">
              <a:buNone/>
              <a:defRPr sz="1600" b="1"/>
            </a:lvl6pPr>
            <a:lvl7pPr marL="2037540" indent="0">
              <a:buNone/>
              <a:defRPr sz="1600" b="1"/>
            </a:lvl7pPr>
            <a:lvl8pPr marL="2377159" indent="0">
              <a:buNone/>
              <a:defRPr sz="1600" b="1"/>
            </a:lvl8pPr>
            <a:lvl9pPr marL="271679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3"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13"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71" y="208683"/>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13" y="1076343"/>
            <a:ext cx="2888189" cy="3518297"/>
          </a:xfrm>
        </p:spPr>
        <p:txBody>
          <a:bodyPr/>
          <a:lstStyle>
            <a:lvl1pPr marL="0" indent="0">
              <a:buNone/>
              <a:defRPr sz="1400"/>
            </a:lvl1pPr>
            <a:lvl2pPr marL="339599" indent="0">
              <a:buNone/>
              <a:defRPr sz="1200"/>
            </a:lvl2pPr>
            <a:lvl3pPr marL="679347" indent="0">
              <a:buNone/>
              <a:defRPr sz="1000"/>
            </a:lvl3pPr>
            <a:lvl4pPr marL="1018821" indent="0">
              <a:buNone/>
              <a:defRPr sz="900"/>
            </a:lvl4pPr>
            <a:lvl5pPr marL="1358532" indent="0">
              <a:buNone/>
              <a:defRPr sz="900"/>
            </a:lvl5pPr>
            <a:lvl6pPr marL="1697976" indent="0">
              <a:buNone/>
              <a:defRPr sz="900"/>
            </a:lvl6pPr>
            <a:lvl7pPr marL="2037540" indent="0">
              <a:buNone/>
              <a:defRPr sz="900"/>
            </a:lvl7pPr>
            <a:lvl8pPr marL="2377159" indent="0">
              <a:buNone/>
              <a:defRPr sz="900"/>
            </a:lvl8pPr>
            <a:lvl9pPr marL="271679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599" indent="0">
              <a:buNone/>
              <a:defRPr sz="2800"/>
            </a:lvl2pPr>
            <a:lvl3pPr marL="679347" indent="0">
              <a:buNone/>
              <a:defRPr sz="2400"/>
            </a:lvl3pPr>
            <a:lvl4pPr marL="1018821" indent="0">
              <a:buNone/>
              <a:defRPr sz="2000"/>
            </a:lvl4pPr>
            <a:lvl5pPr marL="1358532" indent="0">
              <a:buNone/>
              <a:defRPr sz="2000"/>
            </a:lvl5pPr>
            <a:lvl6pPr marL="1697976" indent="0">
              <a:buNone/>
              <a:defRPr sz="2000"/>
            </a:lvl6pPr>
            <a:lvl7pPr marL="2037540" indent="0">
              <a:buNone/>
              <a:defRPr sz="2000"/>
            </a:lvl7pPr>
            <a:lvl8pPr marL="2377159" indent="0">
              <a:buNone/>
              <a:defRPr sz="2000"/>
            </a:lvl8pPr>
            <a:lvl9pPr marL="2716790" indent="0">
              <a:buNone/>
              <a:defRPr sz="2000"/>
            </a:lvl9pPr>
          </a:lstStyle>
          <a:p>
            <a:endParaRPr lang="en-US"/>
          </a:p>
        </p:txBody>
      </p:sp>
      <p:sp>
        <p:nvSpPr>
          <p:cNvPr id="4" name="Text Placeholder 3"/>
          <p:cNvSpPr>
            <a:spLocks noGrp="1"/>
          </p:cNvSpPr>
          <p:nvPr>
            <p:ph type="body" sz="half" idx="2"/>
          </p:nvPr>
        </p:nvSpPr>
        <p:spPr>
          <a:xfrm>
            <a:off x="1720734" y="4029385"/>
            <a:ext cx="5267325" cy="603647"/>
          </a:xfrm>
        </p:spPr>
        <p:txBody>
          <a:bodyPr/>
          <a:lstStyle>
            <a:lvl1pPr marL="0" indent="0">
              <a:buNone/>
              <a:defRPr sz="1400"/>
            </a:lvl1pPr>
            <a:lvl2pPr marL="339599" indent="0">
              <a:buNone/>
              <a:defRPr sz="1200"/>
            </a:lvl2pPr>
            <a:lvl3pPr marL="679347" indent="0">
              <a:buNone/>
              <a:defRPr sz="1000"/>
            </a:lvl3pPr>
            <a:lvl4pPr marL="1018821" indent="0">
              <a:buNone/>
              <a:defRPr sz="900"/>
            </a:lvl4pPr>
            <a:lvl5pPr marL="1358532" indent="0">
              <a:buNone/>
              <a:defRPr sz="900"/>
            </a:lvl5pPr>
            <a:lvl6pPr marL="1697976" indent="0">
              <a:buNone/>
              <a:defRPr sz="900"/>
            </a:lvl6pPr>
            <a:lvl7pPr marL="2037540" indent="0">
              <a:buNone/>
              <a:defRPr sz="900"/>
            </a:lvl7pPr>
            <a:lvl8pPr marL="2377159" indent="0">
              <a:buNone/>
              <a:defRPr sz="900"/>
            </a:lvl8pPr>
            <a:lvl9pPr marL="271679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599" algn="ctr" rtl="0" fontAlgn="base">
        <a:spcBef>
          <a:spcPct val="0"/>
        </a:spcBef>
        <a:spcAft>
          <a:spcPct val="0"/>
        </a:spcAft>
        <a:defRPr sz="4400">
          <a:solidFill>
            <a:schemeClr val="tx2"/>
          </a:solidFill>
          <a:latin typeface="Arial" charset="0"/>
          <a:cs typeface="Arial" charset="0"/>
        </a:defRPr>
      </a:lvl6pPr>
      <a:lvl7pPr marL="679347" algn="ctr" rtl="0" fontAlgn="base">
        <a:spcBef>
          <a:spcPct val="0"/>
        </a:spcBef>
        <a:spcAft>
          <a:spcPct val="0"/>
        </a:spcAft>
        <a:defRPr sz="4400">
          <a:solidFill>
            <a:schemeClr val="tx2"/>
          </a:solidFill>
          <a:latin typeface="Arial" charset="0"/>
          <a:cs typeface="Arial" charset="0"/>
        </a:defRPr>
      </a:lvl7pPr>
      <a:lvl8pPr marL="1018821" algn="ctr" rtl="0" fontAlgn="base">
        <a:spcBef>
          <a:spcPct val="0"/>
        </a:spcBef>
        <a:spcAft>
          <a:spcPct val="0"/>
        </a:spcAft>
        <a:defRPr sz="4400">
          <a:solidFill>
            <a:schemeClr val="tx2"/>
          </a:solidFill>
          <a:latin typeface="Arial" charset="0"/>
          <a:cs typeface="Arial" charset="0"/>
        </a:defRPr>
      </a:lvl8pPr>
      <a:lvl9pPr marL="1358532" algn="ctr" rtl="0" fontAlgn="base">
        <a:spcBef>
          <a:spcPct val="0"/>
        </a:spcBef>
        <a:spcAft>
          <a:spcPct val="0"/>
        </a:spcAft>
        <a:defRPr sz="4400">
          <a:solidFill>
            <a:schemeClr val="tx2"/>
          </a:solidFill>
          <a:latin typeface="Arial" charset="0"/>
          <a:cs typeface="Arial" charset="0"/>
        </a:defRPr>
      </a:lvl9pPr>
    </p:titleStyle>
    <p:bodyStyle>
      <a:lvl1pPr marL="254632" indent="-254632" algn="l" rtl="0" fontAlgn="base">
        <a:spcBef>
          <a:spcPct val="20000"/>
        </a:spcBef>
        <a:spcAft>
          <a:spcPct val="0"/>
        </a:spcAft>
        <a:buChar char="•"/>
        <a:defRPr sz="4000">
          <a:solidFill>
            <a:schemeClr val="bg1"/>
          </a:solidFill>
          <a:latin typeface="+mn-lt"/>
          <a:ea typeface="+mn-ea"/>
          <a:cs typeface="+mn-cs"/>
        </a:defRPr>
      </a:lvl1pPr>
      <a:lvl2pPr marL="551998" indent="-212223" algn="l" rtl="0" fontAlgn="base">
        <a:spcBef>
          <a:spcPct val="20000"/>
        </a:spcBef>
        <a:spcAft>
          <a:spcPct val="0"/>
        </a:spcAft>
        <a:buChar char="–"/>
        <a:defRPr sz="4000">
          <a:solidFill>
            <a:schemeClr val="bg1"/>
          </a:solidFill>
          <a:latin typeface="+mn-lt"/>
        </a:defRPr>
      </a:lvl2pPr>
      <a:lvl3pPr marL="848976" indent="-169835" algn="l" rtl="0" fontAlgn="base">
        <a:spcBef>
          <a:spcPct val="20000"/>
        </a:spcBef>
        <a:spcAft>
          <a:spcPct val="0"/>
        </a:spcAft>
        <a:buChar char="•"/>
        <a:defRPr sz="2400">
          <a:solidFill>
            <a:schemeClr val="tx1"/>
          </a:solidFill>
          <a:latin typeface="+mj-lt"/>
          <a:cs typeface="+mj-cs"/>
        </a:defRPr>
      </a:lvl3pPr>
      <a:lvl4pPr marL="1188658" indent="-169835" algn="l" rtl="0" fontAlgn="base">
        <a:spcBef>
          <a:spcPct val="20000"/>
        </a:spcBef>
        <a:spcAft>
          <a:spcPct val="0"/>
        </a:spcAft>
        <a:buChar char="–"/>
        <a:defRPr sz="2000">
          <a:solidFill>
            <a:schemeClr val="tx1"/>
          </a:solidFill>
          <a:latin typeface="+mj-lt"/>
          <a:cs typeface="+mj-cs"/>
        </a:defRPr>
      </a:lvl4pPr>
      <a:lvl5pPr marL="1528322" indent="-169835" algn="l" rtl="0" fontAlgn="base">
        <a:spcBef>
          <a:spcPct val="20000"/>
        </a:spcBef>
        <a:spcAft>
          <a:spcPct val="0"/>
        </a:spcAft>
        <a:buChar char="»"/>
        <a:defRPr sz="2000">
          <a:solidFill>
            <a:schemeClr val="tx1"/>
          </a:solidFill>
          <a:latin typeface="+mj-lt"/>
          <a:cs typeface="+mj-cs"/>
        </a:defRPr>
      </a:lvl5pPr>
      <a:lvl6pPr marL="1867711" indent="-169835" algn="l" rtl="0" fontAlgn="base">
        <a:spcBef>
          <a:spcPct val="20000"/>
        </a:spcBef>
        <a:spcAft>
          <a:spcPct val="0"/>
        </a:spcAft>
        <a:buChar char="»"/>
        <a:defRPr sz="2000">
          <a:solidFill>
            <a:schemeClr val="tx1"/>
          </a:solidFill>
          <a:latin typeface="+mj-lt"/>
          <a:cs typeface="+mj-cs"/>
        </a:defRPr>
      </a:lvl6pPr>
      <a:lvl7pPr marL="2207411" indent="-169835" algn="l" rtl="0" fontAlgn="base">
        <a:spcBef>
          <a:spcPct val="20000"/>
        </a:spcBef>
        <a:spcAft>
          <a:spcPct val="0"/>
        </a:spcAft>
        <a:buChar char="»"/>
        <a:defRPr sz="2000">
          <a:solidFill>
            <a:schemeClr val="tx1"/>
          </a:solidFill>
          <a:latin typeface="+mj-lt"/>
          <a:cs typeface="+mj-cs"/>
        </a:defRPr>
      </a:lvl7pPr>
      <a:lvl8pPr marL="2546985" indent="-169835" algn="l" rtl="0" fontAlgn="base">
        <a:spcBef>
          <a:spcPct val="20000"/>
        </a:spcBef>
        <a:spcAft>
          <a:spcPct val="0"/>
        </a:spcAft>
        <a:buChar char="»"/>
        <a:defRPr sz="2000">
          <a:solidFill>
            <a:schemeClr val="tx1"/>
          </a:solidFill>
          <a:latin typeface="+mj-lt"/>
          <a:cs typeface="+mj-cs"/>
        </a:defRPr>
      </a:lvl8pPr>
      <a:lvl9pPr marL="2886659" indent="-169835"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9347" rtl="0" eaLnBrk="1" latinLnBrk="0" hangingPunct="1">
        <a:defRPr sz="1800" kern="1200">
          <a:solidFill>
            <a:schemeClr val="tx1"/>
          </a:solidFill>
          <a:latin typeface="+mn-lt"/>
          <a:ea typeface="+mn-ea"/>
          <a:cs typeface="+mn-cs"/>
        </a:defRPr>
      </a:lvl1pPr>
      <a:lvl2pPr marL="339599" algn="l" defTabSz="679347" rtl="0" eaLnBrk="1" latinLnBrk="0" hangingPunct="1">
        <a:defRPr sz="1800" kern="1200">
          <a:solidFill>
            <a:schemeClr val="tx1"/>
          </a:solidFill>
          <a:latin typeface="+mn-lt"/>
          <a:ea typeface="+mn-ea"/>
          <a:cs typeface="+mn-cs"/>
        </a:defRPr>
      </a:lvl2pPr>
      <a:lvl3pPr marL="679347" algn="l" defTabSz="679347" rtl="0" eaLnBrk="1" latinLnBrk="0" hangingPunct="1">
        <a:defRPr sz="1800" kern="1200">
          <a:solidFill>
            <a:schemeClr val="tx1"/>
          </a:solidFill>
          <a:latin typeface="+mn-lt"/>
          <a:ea typeface="+mn-ea"/>
          <a:cs typeface="+mn-cs"/>
        </a:defRPr>
      </a:lvl3pPr>
      <a:lvl4pPr marL="1018821" algn="l" defTabSz="679347" rtl="0" eaLnBrk="1" latinLnBrk="0" hangingPunct="1">
        <a:defRPr sz="1800" kern="1200">
          <a:solidFill>
            <a:schemeClr val="tx1"/>
          </a:solidFill>
          <a:latin typeface="+mn-lt"/>
          <a:ea typeface="+mn-ea"/>
          <a:cs typeface="+mn-cs"/>
        </a:defRPr>
      </a:lvl4pPr>
      <a:lvl5pPr marL="1358532" algn="l" defTabSz="679347" rtl="0" eaLnBrk="1" latinLnBrk="0" hangingPunct="1">
        <a:defRPr sz="1800" kern="1200">
          <a:solidFill>
            <a:schemeClr val="tx1"/>
          </a:solidFill>
          <a:latin typeface="+mn-lt"/>
          <a:ea typeface="+mn-ea"/>
          <a:cs typeface="+mn-cs"/>
        </a:defRPr>
      </a:lvl5pPr>
      <a:lvl6pPr marL="1697976" algn="l" defTabSz="679347" rtl="0" eaLnBrk="1" latinLnBrk="0" hangingPunct="1">
        <a:defRPr sz="1800" kern="1200">
          <a:solidFill>
            <a:schemeClr val="tx1"/>
          </a:solidFill>
          <a:latin typeface="+mn-lt"/>
          <a:ea typeface="+mn-ea"/>
          <a:cs typeface="+mn-cs"/>
        </a:defRPr>
      </a:lvl6pPr>
      <a:lvl7pPr marL="2037540" algn="l" defTabSz="679347" rtl="0" eaLnBrk="1" latinLnBrk="0" hangingPunct="1">
        <a:defRPr sz="1800" kern="1200">
          <a:solidFill>
            <a:schemeClr val="tx1"/>
          </a:solidFill>
          <a:latin typeface="+mn-lt"/>
          <a:ea typeface="+mn-ea"/>
          <a:cs typeface="+mn-cs"/>
        </a:defRPr>
      </a:lvl7pPr>
      <a:lvl8pPr marL="2377159" algn="l" defTabSz="679347" rtl="0" eaLnBrk="1" latinLnBrk="0" hangingPunct="1">
        <a:defRPr sz="1800" kern="1200">
          <a:solidFill>
            <a:schemeClr val="tx1"/>
          </a:solidFill>
          <a:latin typeface="+mn-lt"/>
          <a:ea typeface="+mn-ea"/>
          <a:cs typeface="+mn-cs"/>
        </a:defRPr>
      </a:lvl8pPr>
      <a:lvl9pPr marL="2716790" algn="l" defTabSz="6793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This issue is th</a:t>
            </a:r>
            <a:r>
              <a:rPr lang="en-US" u="sng" dirty="0" smtClean="0"/>
              <a:t>e essence of </a:t>
            </a:r>
            <a:r>
              <a:rPr lang="en-US" u="sng" dirty="0" err="1" smtClean="0"/>
              <a:t>Adoni’s</a:t>
            </a:r>
            <a:r>
              <a:rPr lang="en-US" u="sng" dirty="0" smtClean="0"/>
              <a:t> identity.</a:t>
            </a:r>
            <a:r>
              <a:rPr lang="en-US" dirty="0" smtClean="0"/>
              <a:t>  Essence of His Name is freedom from bondage.</a:t>
            </a:r>
          </a:p>
          <a:p>
            <a:pPr algn="l"/>
            <a:endParaRPr lang="en-US" sz="3200" dirty="0" smtClean="0"/>
          </a:p>
          <a:p>
            <a:pPr algn="l"/>
            <a:r>
              <a:rPr lang="en-US" baseline="30000" dirty="0" err="1" smtClean="0"/>
              <a:t>Shmot</a:t>
            </a:r>
            <a:r>
              <a:rPr lang="en-US" baseline="30000" dirty="0" smtClean="0"/>
              <a:t>/Ex 20.2 </a:t>
            </a:r>
            <a:r>
              <a:rPr lang="en-US" dirty="0" smtClean="0"/>
              <a:t>“</a:t>
            </a:r>
            <a:r>
              <a:rPr lang="en-US" dirty="0"/>
              <a:t>I am </a:t>
            </a:r>
            <a:r>
              <a:rPr lang="en-US" cap="small" dirty="0" smtClean="0"/>
              <a:t>Adoni</a:t>
            </a:r>
            <a:r>
              <a:rPr lang="en-US" dirty="0"/>
              <a:t> your God, who brought you out of the land of Egypt, </a:t>
            </a:r>
            <a:r>
              <a:rPr lang="en-US" dirty="0">
                <a:solidFill>
                  <a:srgbClr val="FFFF99"/>
                </a:solidFill>
              </a:rPr>
              <a:t>out of the house of </a:t>
            </a:r>
            <a:r>
              <a:rPr lang="en-US" dirty="0" smtClean="0">
                <a:solidFill>
                  <a:srgbClr val="FFFF99"/>
                </a:solidFill>
              </a:rPr>
              <a:t>bondage</a:t>
            </a:r>
            <a:r>
              <a:rPr lang="en-US" dirty="0" smtClean="0"/>
              <a:t> [slavery].</a:t>
            </a:r>
            <a:endParaRPr lang="en-US" dirty="0" smtClean="0"/>
          </a:p>
          <a:p>
            <a:pPr algn="l"/>
            <a:endParaRPr lang="en-US" dirty="0"/>
          </a:p>
        </p:txBody>
      </p:sp>
    </p:spTree>
    <p:extLst>
      <p:ext uri="{BB962C8B-B14F-4D97-AF65-F5344CB8AC3E}">
        <p14:creationId xmlns:p14="http://schemas.microsoft.com/office/powerpoint/2010/main" val="3079334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Shmot</a:t>
            </a:r>
            <a:r>
              <a:rPr lang="en-US" baseline="30000" dirty="0" smtClean="0"/>
              <a:t>/Ex 6.6</a:t>
            </a:r>
            <a:r>
              <a:rPr lang="en-US" dirty="0" smtClean="0"/>
              <a:t> Therefore </a:t>
            </a:r>
            <a:r>
              <a:rPr lang="en-US" dirty="0"/>
              <a:t>say to </a:t>
            </a:r>
            <a:r>
              <a:rPr lang="en-US" dirty="0" err="1"/>
              <a:t>Bnei-Yisrael</a:t>
            </a:r>
            <a:r>
              <a:rPr lang="en-US" dirty="0"/>
              <a:t>: I am </a:t>
            </a:r>
            <a:r>
              <a:rPr lang="en-US" cap="small" dirty="0" smtClean="0"/>
              <a:t>Adoni</a:t>
            </a:r>
            <a:r>
              <a:rPr lang="en-US" dirty="0"/>
              <a:t>, and I will bring you out from under the burdens of the Egyptians. I will </a:t>
            </a:r>
            <a:r>
              <a:rPr lang="en-US" dirty="0">
                <a:solidFill>
                  <a:srgbClr val="FFFF99"/>
                </a:solidFill>
              </a:rPr>
              <a:t>deliver you from their bondage</a:t>
            </a:r>
            <a:r>
              <a:rPr lang="en-US" dirty="0"/>
              <a:t>, and I will redeem you with an outstretched arm and with great judgments.</a:t>
            </a:r>
            <a:endParaRPr lang="en-US" dirty="0"/>
          </a:p>
        </p:txBody>
      </p:sp>
    </p:spTree>
    <p:extLst>
      <p:ext uri="{BB962C8B-B14F-4D97-AF65-F5344CB8AC3E}">
        <p14:creationId xmlns:p14="http://schemas.microsoft.com/office/powerpoint/2010/main" val="184934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 </a:t>
            </a:r>
            <a:r>
              <a:rPr lang="en-US" baseline="30000" dirty="0" err="1" smtClean="0"/>
              <a:t>Shoftim</a:t>
            </a:r>
            <a:r>
              <a:rPr lang="en-US" baseline="30000" dirty="0" smtClean="0"/>
              <a:t>/</a:t>
            </a:r>
            <a:r>
              <a:rPr lang="en-US" baseline="30000" dirty="0" err="1" smtClean="0"/>
              <a:t>Ju</a:t>
            </a:r>
            <a:r>
              <a:rPr lang="en-US" baseline="30000" dirty="0" smtClean="0"/>
              <a:t> 6.8</a:t>
            </a:r>
            <a:r>
              <a:rPr lang="en-US" dirty="0" smtClean="0"/>
              <a:t> </a:t>
            </a:r>
            <a:r>
              <a:rPr lang="en-US" cap="small" dirty="0" smtClean="0"/>
              <a:t>Adoni</a:t>
            </a:r>
            <a:r>
              <a:rPr lang="en-US" dirty="0"/>
              <a:t> sent a prophet to </a:t>
            </a:r>
            <a:r>
              <a:rPr lang="en-US" i="1" dirty="0" err="1"/>
              <a:t>Bnei-Yisrael</a:t>
            </a:r>
            <a:r>
              <a:rPr lang="en-US" dirty="0"/>
              <a:t>, and he said to them, “Thus says </a:t>
            </a:r>
            <a:r>
              <a:rPr lang="en-US" cap="small" dirty="0" smtClean="0"/>
              <a:t>Adoni</a:t>
            </a:r>
            <a:r>
              <a:rPr lang="en-US" dirty="0"/>
              <a:t>, God of Israel, ‘It was I who brought you up from Egypt, and brought you </a:t>
            </a:r>
            <a:r>
              <a:rPr lang="en-US" dirty="0">
                <a:solidFill>
                  <a:srgbClr val="FFFF99"/>
                </a:solidFill>
              </a:rPr>
              <a:t>out of the house of</a:t>
            </a:r>
            <a:r>
              <a:rPr lang="en-US" dirty="0"/>
              <a:t> </a:t>
            </a:r>
            <a:r>
              <a:rPr lang="en-US" dirty="0">
                <a:solidFill>
                  <a:srgbClr val="FFFF99"/>
                </a:solidFill>
              </a:rPr>
              <a:t>bondage</a:t>
            </a:r>
            <a:r>
              <a:rPr lang="en-US" dirty="0"/>
              <a:t>.</a:t>
            </a:r>
            <a:r>
              <a:rPr lang="en-US" dirty="0"/>
              <a:t/>
            </a:r>
            <a:br>
              <a:rPr lang="en-US" dirty="0"/>
            </a:br>
            <a:endParaRPr lang="en-US" dirty="0"/>
          </a:p>
        </p:txBody>
      </p:sp>
    </p:spTree>
    <p:extLst>
      <p:ext uri="{BB962C8B-B14F-4D97-AF65-F5344CB8AC3E}">
        <p14:creationId xmlns:p14="http://schemas.microsoft.com/office/powerpoint/2010/main" val="3118588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Ezra 9.9 </a:t>
            </a:r>
            <a:r>
              <a:rPr lang="en-US" dirty="0" smtClean="0"/>
              <a:t>Though </a:t>
            </a:r>
            <a:r>
              <a:rPr lang="en-US" dirty="0"/>
              <a:t>we are slaves, our God has not forsaken us in our </a:t>
            </a:r>
            <a:r>
              <a:rPr lang="en-US" dirty="0">
                <a:solidFill>
                  <a:srgbClr val="FFFF99"/>
                </a:solidFill>
              </a:rPr>
              <a:t>bondage</a:t>
            </a:r>
            <a:r>
              <a:rPr lang="en-US" dirty="0"/>
              <a:t>. He has extended lovingkindness to us in the sight of the kings of Persia, reviving us in order to restore the House of our God, to raise up its ruins, and to give us a wall in Judah and in Jerusalem.</a:t>
            </a:r>
            <a:endParaRPr lang="en-US" dirty="0"/>
          </a:p>
        </p:txBody>
      </p:sp>
    </p:spTree>
    <p:extLst>
      <p:ext uri="{BB962C8B-B14F-4D97-AF65-F5344CB8AC3E}">
        <p14:creationId xmlns:p14="http://schemas.microsoft.com/office/powerpoint/2010/main" val="511825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Lk.4.18 TLV</a:t>
            </a:r>
            <a:r>
              <a:rPr lang="en-US" dirty="0" smtClean="0"/>
              <a:t> “The </a:t>
            </a:r>
            <a:r>
              <a:rPr lang="en-US" dirty="0" err="1" smtClean="0"/>
              <a:t>Ruakh</a:t>
            </a:r>
            <a:r>
              <a:rPr lang="en-US" dirty="0" smtClean="0"/>
              <a:t> A</a:t>
            </a:r>
            <a:r>
              <a:rPr lang="en-US" cap="small" dirty="0" smtClean="0"/>
              <a:t>doni</a:t>
            </a:r>
            <a:r>
              <a:rPr lang="en-US" dirty="0" smtClean="0"/>
              <a:t> </a:t>
            </a:r>
            <a:r>
              <a:rPr lang="en-US" dirty="0"/>
              <a:t>is on </a:t>
            </a:r>
            <a:r>
              <a:rPr lang="en-US" dirty="0" smtClean="0"/>
              <a:t>me, because </a:t>
            </a:r>
            <a:r>
              <a:rPr lang="en-US" dirty="0"/>
              <a:t>He has anointed </a:t>
            </a:r>
            <a:r>
              <a:rPr lang="en-US" dirty="0" smtClean="0"/>
              <a:t>me to </a:t>
            </a:r>
            <a:r>
              <a:rPr lang="en-US" dirty="0"/>
              <a:t>proclaim Good News to the </a:t>
            </a:r>
            <a:r>
              <a:rPr lang="en-US" dirty="0" smtClean="0"/>
              <a:t>poor. He </a:t>
            </a:r>
            <a:r>
              <a:rPr lang="en-US" dirty="0"/>
              <a:t>has sent </a:t>
            </a:r>
            <a:r>
              <a:rPr lang="en-US" dirty="0" smtClean="0"/>
              <a:t>me to </a:t>
            </a:r>
            <a:r>
              <a:rPr lang="en-US" dirty="0">
                <a:solidFill>
                  <a:srgbClr val="FFFF99"/>
                </a:solidFill>
              </a:rPr>
              <a:t>proclaim release to the </a:t>
            </a:r>
            <a:r>
              <a:rPr lang="en-US" dirty="0" smtClean="0">
                <a:solidFill>
                  <a:srgbClr val="FFFF99"/>
                </a:solidFill>
              </a:rPr>
              <a:t>imprisoned </a:t>
            </a:r>
            <a:r>
              <a:rPr lang="en-US" dirty="0" smtClean="0"/>
              <a:t>and </a:t>
            </a:r>
            <a:r>
              <a:rPr lang="en-US" dirty="0"/>
              <a:t>recovery of sight to the </a:t>
            </a:r>
            <a:r>
              <a:rPr lang="en-US" dirty="0" smtClean="0"/>
              <a:t>blind, to </a:t>
            </a:r>
            <a:r>
              <a:rPr lang="en-US" dirty="0">
                <a:solidFill>
                  <a:srgbClr val="FFFF99"/>
                </a:solidFill>
              </a:rPr>
              <a:t>set free the oppressed</a:t>
            </a:r>
            <a:r>
              <a:rPr lang="en-US" dirty="0"/>
              <a:t>,</a:t>
            </a:r>
            <a:endParaRPr lang="en-US" dirty="0"/>
          </a:p>
        </p:txBody>
      </p:sp>
    </p:spTree>
    <p:extLst>
      <p:ext uri="{BB962C8B-B14F-4D97-AF65-F5344CB8AC3E}">
        <p14:creationId xmlns:p14="http://schemas.microsoft.com/office/powerpoint/2010/main" val="3522086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8.15 Darby </a:t>
            </a:r>
            <a:r>
              <a:rPr lang="en-US" dirty="0" smtClean="0"/>
              <a:t>For you </a:t>
            </a:r>
            <a:r>
              <a:rPr lang="en-US" dirty="0"/>
              <a:t>have not received a </a:t>
            </a:r>
            <a:r>
              <a:rPr lang="en-US" dirty="0">
                <a:solidFill>
                  <a:srgbClr val="FFFF99"/>
                </a:solidFill>
              </a:rPr>
              <a:t>spirit of bondage </a:t>
            </a:r>
            <a:r>
              <a:rPr lang="en-US" dirty="0"/>
              <a:t>again for fear, but ye have received a spirit of adoption, whereby we cry, Abba, Father.</a:t>
            </a:r>
            <a:endParaRPr lang="en-US" dirty="0"/>
          </a:p>
        </p:txBody>
      </p:sp>
    </p:spTree>
    <p:extLst>
      <p:ext uri="{BB962C8B-B14F-4D97-AF65-F5344CB8AC3E}">
        <p14:creationId xmlns:p14="http://schemas.microsoft.com/office/powerpoint/2010/main" val="1324854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Ro 8.15 </a:t>
            </a:r>
            <a:r>
              <a:rPr lang="en-US" baseline="30000" dirty="0" smtClean="0"/>
              <a:t>CJB</a:t>
            </a:r>
            <a:r>
              <a:rPr lang="en-US" dirty="0" smtClean="0"/>
              <a:t> For </a:t>
            </a:r>
            <a:r>
              <a:rPr lang="en-US" dirty="0"/>
              <a:t>you did </a:t>
            </a:r>
            <a:r>
              <a:rPr lang="en-US" dirty="0">
                <a:solidFill>
                  <a:srgbClr val="FFFF99"/>
                </a:solidFill>
              </a:rPr>
              <a:t>not receive a spirit of slavery </a:t>
            </a:r>
            <a:r>
              <a:rPr lang="en-US" dirty="0"/>
              <a:t>to bring you back again into fear; on the contrary, you received the Spirit, who makes us sons and by whose power we cry out, "Abba!" (that is, "Dear Father!").</a:t>
            </a:r>
            <a:endParaRPr lang="en-US" dirty="0"/>
          </a:p>
        </p:txBody>
      </p:sp>
    </p:spTree>
    <p:extLst>
      <p:ext uri="{BB962C8B-B14F-4D97-AF65-F5344CB8AC3E}">
        <p14:creationId xmlns:p14="http://schemas.microsoft.com/office/powerpoint/2010/main" val="1702961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Tim 1.7 KJV </a:t>
            </a:r>
            <a:r>
              <a:rPr lang="en-US" dirty="0"/>
              <a:t>For God </a:t>
            </a:r>
            <a:r>
              <a:rPr lang="en-US" dirty="0" smtClean="0"/>
              <a:t>has </a:t>
            </a:r>
            <a:r>
              <a:rPr lang="en-US" dirty="0"/>
              <a:t>not given us the </a:t>
            </a:r>
            <a:r>
              <a:rPr lang="en-US" dirty="0">
                <a:solidFill>
                  <a:srgbClr val="FFFF99"/>
                </a:solidFill>
              </a:rPr>
              <a:t>spirit of fear</a:t>
            </a:r>
            <a:r>
              <a:rPr lang="en-US" dirty="0"/>
              <a:t>; but of power, and of love, and of a sound mind.</a:t>
            </a:r>
            <a:endParaRPr lang="en-US" dirty="0"/>
          </a:p>
        </p:txBody>
      </p:sp>
    </p:spTree>
    <p:extLst>
      <p:ext uri="{BB962C8B-B14F-4D97-AF65-F5344CB8AC3E}">
        <p14:creationId xmlns:p14="http://schemas.microsoft.com/office/powerpoint/2010/main" val="2844703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Mes</a:t>
            </a:r>
            <a:r>
              <a:rPr lang="en-US" baseline="30000" dirty="0"/>
              <a:t> </a:t>
            </a:r>
            <a:r>
              <a:rPr lang="en-US" baseline="30000" dirty="0" smtClean="0"/>
              <a:t>Jews/</a:t>
            </a:r>
            <a:r>
              <a:rPr lang="en-US" baseline="30000" dirty="0" err="1" smtClean="0"/>
              <a:t>Heb</a:t>
            </a:r>
            <a:r>
              <a:rPr lang="en-US" baseline="30000" dirty="0" smtClean="0"/>
              <a:t> 2.14-15</a:t>
            </a:r>
            <a:r>
              <a:rPr lang="en-US" b="1" baseline="30000" dirty="0" smtClean="0"/>
              <a:t> </a:t>
            </a:r>
            <a:r>
              <a:rPr lang="en-US" b="1" baseline="30000" dirty="0"/>
              <a:t> </a:t>
            </a:r>
            <a:r>
              <a:rPr lang="en-US" dirty="0"/>
              <a:t>Therefore, since the children share a common physical nature as human beings, he became like them and shared that same human nature; so that by his death he might render ineffective the one who had power </a:t>
            </a:r>
            <a:r>
              <a:rPr lang="en-US" dirty="0" smtClean="0"/>
              <a:t>over death</a:t>
            </a:r>
            <a:endParaRPr lang="en-US" dirty="0"/>
          </a:p>
        </p:txBody>
      </p:sp>
    </p:spTree>
    <p:extLst>
      <p:ext uri="{BB962C8B-B14F-4D97-AF65-F5344CB8AC3E}">
        <p14:creationId xmlns:p14="http://schemas.microsoft.com/office/powerpoint/2010/main" val="886979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Mes</a:t>
            </a:r>
            <a:r>
              <a:rPr lang="en-US" baseline="30000" dirty="0"/>
              <a:t> </a:t>
            </a:r>
            <a:r>
              <a:rPr lang="en-US" baseline="30000" dirty="0" smtClean="0"/>
              <a:t>Jews/</a:t>
            </a:r>
            <a:r>
              <a:rPr lang="en-US" baseline="30000" dirty="0" err="1" smtClean="0"/>
              <a:t>Heb</a:t>
            </a:r>
            <a:r>
              <a:rPr lang="en-US" baseline="30000" dirty="0" smtClean="0"/>
              <a:t> 2.14-15</a:t>
            </a:r>
            <a:r>
              <a:rPr lang="en-US" b="1" baseline="30000" dirty="0" smtClean="0"/>
              <a:t> </a:t>
            </a:r>
            <a:r>
              <a:rPr lang="en-US" b="1" baseline="30000" dirty="0"/>
              <a:t> </a:t>
            </a:r>
            <a:r>
              <a:rPr lang="en-US" dirty="0" smtClean="0"/>
              <a:t> (</a:t>
            </a:r>
            <a:r>
              <a:rPr lang="en-US" dirty="0"/>
              <a:t>that is, the </a:t>
            </a:r>
            <a:r>
              <a:rPr lang="en-US" dirty="0" smtClean="0"/>
              <a:t>Adversary) and </a:t>
            </a:r>
            <a:r>
              <a:rPr lang="en-US" dirty="0"/>
              <a:t>thus set free those who had been in </a:t>
            </a:r>
            <a:r>
              <a:rPr lang="en-US" dirty="0">
                <a:solidFill>
                  <a:srgbClr val="FFFF99"/>
                </a:solidFill>
              </a:rPr>
              <a:t>bondage all their lives because of their fear of death.</a:t>
            </a:r>
            <a:endParaRPr lang="en-US" dirty="0">
              <a:solidFill>
                <a:srgbClr val="FFFF99"/>
              </a:solidFill>
            </a:endParaRPr>
          </a:p>
        </p:txBody>
      </p:sp>
    </p:spTree>
    <p:extLst>
      <p:ext uri="{BB962C8B-B14F-4D97-AF65-F5344CB8AC3E}">
        <p14:creationId xmlns:p14="http://schemas.microsoft.com/office/powerpoint/2010/main" val="4100073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672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a:t>
            </a:r>
            <a:r>
              <a:rPr lang="en-US" baseline="30000" dirty="0" err="1" smtClean="0"/>
              <a:t>Kefa</a:t>
            </a:r>
            <a:r>
              <a:rPr lang="en-US" baseline="30000" dirty="0" smtClean="0"/>
              <a:t>/Peter 2.19</a:t>
            </a:r>
            <a:r>
              <a:rPr lang="en-US" b="1" baseline="30000" dirty="0"/>
              <a:t> </a:t>
            </a:r>
            <a:r>
              <a:rPr lang="en-US" dirty="0"/>
              <a:t>They promise them freedom, but they themselves </a:t>
            </a:r>
            <a:r>
              <a:rPr lang="en-US" dirty="0">
                <a:solidFill>
                  <a:srgbClr val="FFFF99"/>
                </a:solidFill>
              </a:rPr>
              <a:t>are slaves</a:t>
            </a:r>
            <a:r>
              <a:rPr lang="en-US" dirty="0"/>
              <a:t> of corruption; for a person is </a:t>
            </a:r>
            <a:r>
              <a:rPr lang="en-US" dirty="0">
                <a:solidFill>
                  <a:srgbClr val="FFFF99"/>
                </a:solidFill>
              </a:rPr>
              <a:t>slave to whatever has defeated him</a:t>
            </a:r>
            <a:r>
              <a:rPr lang="en-US" dirty="0"/>
              <a:t>.</a:t>
            </a:r>
            <a:endParaRPr lang="en-US" dirty="0"/>
          </a:p>
        </p:txBody>
      </p:sp>
    </p:spTree>
    <p:extLst>
      <p:ext uri="{BB962C8B-B14F-4D97-AF65-F5344CB8AC3E}">
        <p14:creationId xmlns:p14="http://schemas.microsoft.com/office/powerpoint/2010/main" val="2510953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err="1" smtClean="0"/>
              <a:t>Kol</a:t>
            </a:r>
            <a:r>
              <a:rPr lang="en-US" dirty="0" smtClean="0"/>
              <a:t> </a:t>
            </a:r>
            <a:r>
              <a:rPr lang="en-US" dirty="0" err="1" smtClean="0"/>
              <a:t>Nidre</a:t>
            </a:r>
            <a:r>
              <a:rPr lang="en-US" dirty="0" smtClean="0"/>
              <a:t> Breaking:</a:t>
            </a:r>
          </a:p>
          <a:p>
            <a:r>
              <a:rPr lang="en-US" dirty="0" smtClean="0"/>
              <a:t>Internal Bondages</a:t>
            </a:r>
          </a:p>
        </p:txBody>
      </p:sp>
    </p:spTree>
    <p:extLst>
      <p:ext uri="{BB962C8B-B14F-4D97-AF65-F5344CB8AC3E}">
        <p14:creationId xmlns:p14="http://schemas.microsoft.com/office/powerpoint/2010/main" val="367046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Ro.8.31-32</a:t>
            </a:r>
            <a:r>
              <a:rPr lang="en-US" dirty="0" smtClean="0"/>
              <a:t> What</a:t>
            </a:r>
            <a:r>
              <a:rPr lang="en-US" dirty="0"/>
              <a:t>, then, are we to say to these things? If God is for us, who can be against us? </a:t>
            </a:r>
            <a:r>
              <a:rPr lang="en-US" dirty="0" smtClean="0"/>
              <a:t>He </a:t>
            </a:r>
            <a:r>
              <a:rPr lang="en-US" dirty="0"/>
              <a:t>who did not spare even his own Son, but gave him up on behalf of us all — is it possible that, having given us his Son, he would not give us everything else too? </a:t>
            </a:r>
            <a:endParaRPr lang="en-US" dirty="0"/>
          </a:p>
        </p:txBody>
      </p:sp>
    </p:spTree>
    <p:extLst>
      <p:ext uri="{BB962C8B-B14F-4D97-AF65-F5344CB8AC3E}">
        <p14:creationId xmlns:p14="http://schemas.microsoft.com/office/powerpoint/2010/main" val="3528263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err="1"/>
              <a:t>Kol</a:t>
            </a:r>
            <a:r>
              <a:rPr lang="en-US" dirty="0"/>
              <a:t> </a:t>
            </a:r>
            <a:r>
              <a:rPr lang="en-US" dirty="0" err="1"/>
              <a:t>Nidre</a:t>
            </a:r>
            <a:r>
              <a:rPr lang="en-US" dirty="0"/>
              <a:t> Breaking:</a:t>
            </a:r>
          </a:p>
          <a:p>
            <a:r>
              <a:rPr lang="en-US" dirty="0" smtClean="0"/>
              <a:t>External Bondages</a:t>
            </a:r>
            <a:endParaRPr lang="en-US" dirty="0"/>
          </a:p>
        </p:txBody>
      </p:sp>
    </p:spTree>
    <p:extLst>
      <p:ext uri="{BB962C8B-B14F-4D97-AF65-F5344CB8AC3E}">
        <p14:creationId xmlns:p14="http://schemas.microsoft.com/office/powerpoint/2010/main" val="347456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subTitle" idx="1"/>
          </p:nvPr>
        </p:nvSpPr>
        <p:spPr>
          <a:xfrm>
            <a:off x="292629" y="0"/>
            <a:ext cx="8193617" cy="5143500"/>
          </a:xfrm>
        </p:spPr>
        <p:txBody>
          <a:bodyPr/>
          <a:lstStyle/>
          <a:p>
            <a:pPr algn="l"/>
            <a:r>
              <a:rPr lang="en-US" altLang="en-US" baseline="30000" dirty="0" err="1"/>
              <a:t>Dvarim</a:t>
            </a:r>
            <a:r>
              <a:rPr lang="en-US" altLang="en-US" baseline="30000" dirty="0"/>
              <a:t>/Dt 23.21-23</a:t>
            </a:r>
            <a:r>
              <a:rPr lang="en-US" altLang="en-US" dirty="0"/>
              <a:t> "When you make a </a:t>
            </a:r>
            <a:r>
              <a:rPr lang="en-US" altLang="en-US" dirty="0">
                <a:solidFill>
                  <a:srgbClr val="FFFF66"/>
                </a:solidFill>
              </a:rPr>
              <a:t>vow</a:t>
            </a:r>
            <a:r>
              <a:rPr lang="en-US" altLang="en-US" dirty="0"/>
              <a:t> to A</a:t>
            </a:r>
            <a:r>
              <a:rPr lang="en-US" altLang="en-US" sz="3200" dirty="0"/>
              <a:t>DONI</a:t>
            </a:r>
            <a:r>
              <a:rPr lang="en-US" altLang="en-US" dirty="0"/>
              <a:t> your God, you are not to delay in fulfilling it, for A</a:t>
            </a:r>
            <a:r>
              <a:rPr lang="en-US" altLang="en-US" sz="3200" dirty="0"/>
              <a:t>DONI</a:t>
            </a:r>
            <a:r>
              <a:rPr lang="en-US" altLang="en-US" dirty="0"/>
              <a:t> your God will certainly demand it of you…if a </a:t>
            </a:r>
            <a:r>
              <a:rPr lang="en-US" altLang="en-US" dirty="0">
                <a:solidFill>
                  <a:srgbClr val="FFFF66"/>
                </a:solidFill>
              </a:rPr>
              <a:t>vow</a:t>
            </a:r>
            <a:r>
              <a:rPr lang="en-US" altLang="en-US" dirty="0"/>
              <a:t> passes your lips, you must take care to perform it according to what </a:t>
            </a:r>
            <a:r>
              <a:rPr lang="en-US" altLang="en-US" dirty="0" smtClean="0"/>
              <a:t>you</a:t>
            </a:r>
            <a:endParaRPr lang="en-US" altLang="en-US" dirty="0"/>
          </a:p>
        </p:txBody>
      </p:sp>
    </p:spTree>
    <p:extLst>
      <p:ext uri="{BB962C8B-B14F-4D97-AF65-F5344CB8AC3E}">
        <p14:creationId xmlns:p14="http://schemas.microsoft.com/office/powerpoint/2010/main" val="1232120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subTitle" idx="1"/>
          </p:nvPr>
        </p:nvSpPr>
        <p:spPr>
          <a:xfrm>
            <a:off x="292629" y="0"/>
            <a:ext cx="8193617" cy="5143500"/>
          </a:xfrm>
        </p:spPr>
        <p:txBody>
          <a:bodyPr/>
          <a:lstStyle/>
          <a:p>
            <a:pPr algn="l"/>
            <a:r>
              <a:rPr lang="en-US" altLang="en-US" baseline="30000" dirty="0" err="1"/>
              <a:t>Dvarim</a:t>
            </a:r>
            <a:r>
              <a:rPr lang="en-US" altLang="en-US" baseline="30000" dirty="0"/>
              <a:t>/Dt 23.21-23</a:t>
            </a:r>
            <a:r>
              <a:rPr lang="en-US" altLang="en-US" dirty="0"/>
              <a:t> </a:t>
            </a:r>
            <a:r>
              <a:rPr lang="en-US" altLang="en-US" dirty="0" smtClean="0">
                <a:solidFill>
                  <a:srgbClr val="FFFF66"/>
                </a:solidFill>
              </a:rPr>
              <a:t>voluntarily </a:t>
            </a:r>
            <a:r>
              <a:rPr lang="en-US" altLang="en-US" dirty="0">
                <a:solidFill>
                  <a:srgbClr val="FFFF66"/>
                </a:solidFill>
              </a:rPr>
              <a:t>vowed </a:t>
            </a:r>
            <a:r>
              <a:rPr lang="en-US" altLang="en-US" dirty="0"/>
              <a:t>to A</a:t>
            </a:r>
            <a:r>
              <a:rPr lang="en-US" altLang="en-US" sz="3200" dirty="0"/>
              <a:t>DONI</a:t>
            </a:r>
            <a:r>
              <a:rPr lang="en-US" altLang="en-US" dirty="0"/>
              <a:t> your God, what you promised in words spoken aloud.</a:t>
            </a:r>
          </a:p>
        </p:txBody>
      </p:sp>
    </p:spTree>
    <p:extLst>
      <p:ext uri="{BB962C8B-B14F-4D97-AF65-F5344CB8AC3E}">
        <p14:creationId xmlns:p14="http://schemas.microsoft.com/office/powerpoint/2010/main" val="3180120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Mishlei</a:t>
            </a:r>
            <a:r>
              <a:rPr lang="en-US" baseline="30000" dirty="0" smtClean="0"/>
              <a:t>/</a:t>
            </a:r>
            <a:r>
              <a:rPr lang="en-US" baseline="30000" dirty="0" err="1" smtClean="0"/>
              <a:t>Prov</a:t>
            </a:r>
            <a:r>
              <a:rPr lang="en-US" baseline="30000" dirty="0" smtClean="0"/>
              <a:t> 2.1-2 </a:t>
            </a:r>
            <a:r>
              <a:rPr lang="en-US" dirty="0" smtClean="0"/>
              <a:t>My </a:t>
            </a:r>
            <a:r>
              <a:rPr lang="en-US" dirty="0"/>
              <a:t>son, if you have put up security for your friend,</a:t>
            </a:r>
            <a:r>
              <a:rPr lang="en-US" dirty="0"/>
              <a:t/>
            </a:r>
            <a:br>
              <a:rPr lang="en-US" dirty="0"/>
            </a:br>
            <a:r>
              <a:rPr lang="en-US" dirty="0"/>
              <a:t>if you committed yourself on behalf of </a:t>
            </a:r>
            <a:r>
              <a:rPr lang="en-US" dirty="0" smtClean="0"/>
              <a:t>another; you </a:t>
            </a:r>
            <a:r>
              <a:rPr lang="en-US" dirty="0"/>
              <a:t>have been </a:t>
            </a:r>
            <a:r>
              <a:rPr lang="en-US" dirty="0">
                <a:solidFill>
                  <a:srgbClr val="FFFF99"/>
                </a:solidFill>
              </a:rPr>
              <a:t>snared by the words of your </a:t>
            </a:r>
            <a:r>
              <a:rPr lang="en-US" dirty="0" smtClean="0">
                <a:solidFill>
                  <a:srgbClr val="FFFF99"/>
                </a:solidFill>
              </a:rPr>
              <a:t>mouth, caught </a:t>
            </a:r>
            <a:r>
              <a:rPr lang="en-US" dirty="0">
                <a:solidFill>
                  <a:srgbClr val="FFFF99"/>
                </a:solidFill>
              </a:rPr>
              <a:t>by the words of your own mouth.</a:t>
            </a:r>
            <a:endParaRPr lang="en-US" dirty="0">
              <a:solidFill>
                <a:srgbClr val="FFFF99"/>
              </a:solidFill>
            </a:endParaRPr>
          </a:p>
        </p:txBody>
      </p:sp>
    </p:spTree>
    <p:extLst>
      <p:ext uri="{BB962C8B-B14F-4D97-AF65-F5344CB8AC3E}">
        <p14:creationId xmlns:p14="http://schemas.microsoft.com/office/powerpoint/2010/main" val="2630535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solidFill>
                  <a:srgbClr val="FFFF99"/>
                </a:solidFill>
              </a:rPr>
              <a:t>Deception of the </a:t>
            </a:r>
            <a:r>
              <a:rPr lang="en-US" dirty="0" err="1" smtClean="0">
                <a:solidFill>
                  <a:srgbClr val="FFFF99"/>
                </a:solidFill>
              </a:rPr>
              <a:t>Givonim</a:t>
            </a:r>
            <a:r>
              <a:rPr lang="en-US" dirty="0" smtClean="0">
                <a:solidFill>
                  <a:srgbClr val="FFFF99"/>
                </a:solidFill>
              </a:rPr>
              <a:t>/</a:t>
            </a:r>
            <a:r>
              <a:rPr lang="en-US" dirty="0" err="1" smtClean="0">
                <a:solidFill>
                  <a:srgbClr val="FFFF99"/>
                </a:solidFill>
              </a:rPr>
              <a:t>Gibeonists</a:t>
            </a:r>
            <a:endParaRPr lang="en-US" dirty="0" smtClean="0">
              <a:solidFill>
                <a:srgbClr val="FFFF99"/>
              </a:solidFill>
            </a:endParaRPr>
          </a:p>
          <a:p>
            <a:pPr algn="l"/>
            <a:r>
              <a:rPr lang="en-US" baseline="30000" dirty="0" err="1" smtClean="0"/>
              <a:t>Yehoshua</a:t>
            </a:r>
            <a:r>
              <a:rPr lang="en-US" baseline="30000" dirty="0" smtClean="0"/>
              <a:t>/Josh 9.3-5 </a:t>
            </a:r>
            <a:r>
              <a:rPr lang="en-US" dirty="0" smtClean="0"/>
              <a:t>But </a:t>
            </a:r>
            <a:r>
              <a:rPr lang="en-US" dirty="0"/>
              <a:t>when the inhabitants of </a:t>
            </a:r>
            <a:r>
              <a:rPr lang="en-US" dirty="0" err="1"/>
              <a:t>Giv‘ah</a:t>
            </a:r>
            <a:r>
              <a:rPr lang="en-US" dirty="0"/>
              <a:t> heard what </a:t>
            </a:r>
            <a:r>
              <a:rPr lang="en-US" dirty="0" err="1"/>
              <a:t>Y’hoshua</a:t>
            </a:r>
            <a:r>
              <a:rPr lang="en-US" dirty="0"/>
              <a:t> had done to </a:t>
            </a:r>
            <a:r>
              <a:rPr lang="en-US" dirty="0" err="1"/>
              <a:t>Yericho</a:t>
            </a:r>
            <a:r>
              <a:rPr lang="en-US" dirty="0"/>
              <a:t> and ‘Ai, </a:t>
            </a:r>
            <a:r>
              <a:rPr lang="en-US" dirty="0" smtClean="0"/>
              <a:t>they </a:t>
            </a:r>
            <a:r>
              <a:rPr lang="en-US" dirty="0"/>
              <a:t>developed a clever deception: they made themselves look as if they had </a:t>
            </a:r>
            <a:r>
              <a:rPr lang="en-US" dirty="0" smtClean="0"/>
              <a:t>been</a:t>
            </a:r>
            <a:r>
              <a:rPr lang="en-US" dirty="0"/>
              <a:t> on a long journey by </a:t>
            </a:r>
            <a:endParaRPr lang="en-US" dirty="0"/>
          </a:p>
        </p:txBody>
      </p:sp>
    </p:spTree>
    <p:extLst>
      <p:ext uri="{BB962C8B-B14F-4D97-AF65-F5344CB8AC3E}">
        <p14:creationId xmlns:p14="http://schemas.microsoft.com/office/powerpoint/2010/main" val="4245503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solidFill>
                  <a:srgbClr val="FFFF99"/>
                </a:solidFill>
              </a:rPr>
              <a:t>Deception of the </a:t>
            </a:r>
            <a:r>
              <a:rPr lang="en-US" dirty="0" err="1" smtClean="0">
                <a:solidFill>
                  <a:srgbClr val="FFFF99"/>
                </a:solidFill>
              </a:rPr>
              <a:t>Givonim</a:t>
            </a:r>
            <a:r>
              <a:rPr lang="en-US" dirty="0" smtClean="0">
                <a:solidFill>
                  <a:srgbClr val="FFFF99"/>
                </a:solidFill>
              </a:rPr>
              <a:t>/</a:t>
            </a:r>
            <a:r>
              <a:rPr lang="en-US" dirty="0" err="1" smtClean="0">
                <a:solidFill>
                  <a:srgbClr val="FFFF99"/>
                </a:solidFill>
              </a:rPr>
              <a:t>Gibeonists</a:t>
            </a:r>
            <a:endParaRPr lang="en-US" dirty="0" smtClean="0">
              <a:solidFill>
                <a:srgbClr val="FFFF99"/>
              </a:solidFill>
            </a:endParaRPr>
          </a:p>
          <a:p>
            <a:pPr algn="l"/>
            <a:r>
              <a:rPr lang="en-US" baseline="30000" dirty="0" err="1" smtClean="0"/>
              <a:t>Yehoshua</a:t>
            </a:r>
            <a:r>
              <a:rPr lang="en-US" baseline="30000" dirty="0" smtClean="0"/>
              <a:t>/Josh 9.3-5 </a:t>
            </a:r>
            <a:r>
              <a:rPr lang="en-US" dirty="0" smtClean="0"/>
              <a:t>putting </a:t>
            </a:r>
            <a:r>
              <a:rPr lang="en-US" dirty="0"/>
              <a:t>old sacks on their donkeys and taking used wineskins that had burst and been mended back together. </a:t>
            </a:r>
            <a:r>
              <a:rPr lang="en-US" dirty="0" smtClean="0"/>
              <a:t>They </a:t>
            </a:r>
            <a:r>
              <a:rPr lang="en-US" dirty="0"/>
              <a:t>put old, patched sandals on their feet and dressed in worn-out clothes;</a:t>
            </a:r>
            <a:endParaRPr lang="en-US" dirty="0"/>
          </a:p>
        </p:txBody>
      </p:sp>
    </p:spTree>
    <p:extLst>
      <p:ext uri="{BB962C8B-B14F-4D97-AF65-F5344CB8AC3E}">
        <p14:creationId xmlns:p14="http://schemas.microsoft.com/office/powerpoint/2010/main" val="3036462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Yehoshua</a:t>
            </a:r>
            <a:r>
              <a:rPr lang="en-US" baseline="30000" dirty="0"/>
              <a:t>/Josh </a:t>
            </a:r>
            <a:r>
              <a:rPr lang="en-US" baseline="30000" dirty="0" smtClean="0"/>
              <a:t>9.14-16 </a:t>
            </a:r>
            <a:r>
              <a:rPr lang="en-US" b="1" baseline="30000" dirty="0"/>
              <a:t> </a:t>
            </a:r>
            <a:r>
              <a:rPr lang="en-US" dirty="0" smtClean="0"/>
              <a:t>The [</a:t>
            </a:r>
            <a:r>
              <a:rPr lang="en-US" dirty="0" err="1" smtClean="0"/>
              <a:t>Yehoshua</a:t>
            </a:r>
            <a:r>
              <a:rPr lang="en-US" dirty="0" smtClean="0"/>
              <a:t> and the men of Israel] </a:t>
            </a:r>
            <a:r>
              <a:rPr lang="en-US" dirty="0"/>
              <a:t>men sampled some of their food but </a:t>
            </a:r>
            <a:r>
              <a:rPr lang="en-US" u="sng" dirty="0"/>
              <a:t>didn’t seek the advice of </a:t>
            </a:r>
            <a:r>
              <a:rPr lang="en-US" u="sng" cap="small" dirty="0" smtClean="0"/>
              <a:t>Adoni</a:t>
            </a:r>
            <a:r>
              <a:rPr lang="en-US" dirty="0"/>
              <a:t>, </a:t>
            </a:r>
            <a:r>
              <a:rPr lang="en-US" dirty="0" smtClean="0"/>
              <a:t>so </a:t>
            </a:r>
            <a:r>
              <a:rPr lang="en-US" dirty="0" err="1"/>
              <a:t>Y’hoshua</a:t>
            </a:r>
            <a:r>
              <a:rPr lang="en-US" dirty="0"/>
              <a:t> made peace with them and </a:t>
            </a:r>
            <a:r>
              <a:rPr lang="en-US" dirty="0">
                <a:solidFill>
                  <a:srgbClr val="FFFF99"/>
                </a:solidFill>
              </a:rPr>
              <a:t>made a covenant </a:t>
            </a:r>
            <a:r>
              <a:rPr lang="en-US" dirty="0"/>
              <a:t>with </a:t>
            </a:r>
            <a:r>
              <a:rPr lang="en-US" dirty="0" smtClean="0"/>
              <a:t>them to spare their lives, </a:t>
            </a:r>
            <a:endParaRPr lang="en-US" dirty="0"/>
          </a:p>
        </p:txBody>
      </p:sp>
    </p:spTree>
    <p:extLst>
      <p:ext uri="{BB962C8B-B14F-4D97-AF65-F5344CB8AC3E}">
        <p14:creationId xmlns:p14="http://schemas.microsoft.com/office/powerpoint/2010/main" val="424746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124" y="1390727"/>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388" y="673"/>
            <a:ext cx="5720424" cy="1313376"/>
          </a:xfrm>
          <a:prstGeom prst="rect">
            <a:avLst/>
          </a:prstGeom>
          <a:noFill/>
          <a:ln w="38100">
            <a:solidFill>
              <a:srgbClr val="FFC000"/>
            </a:solidFill>
          </a:ln>
        </p:spPr>
        <p:txBody>
          <a:bodyPr wrap="none" lIns="81540" tIns="40737" rIns="81540" bIns="40737"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381441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Yehoshua</a:t>
            </a:r>
            <a:r>
              <a:rPr lang="en-US" baseline="30000" dirty="0"/>
              <a:t>/Josh </a:t>
            </a:r>
            <a:r>
              <a:rPr lang="en-US" baseline="30000" dirty="0" smtClean="0"/>
              <a:t>9.14-16 </a:t>
            </a:r>
            <a:r>
              <a:rPr lang="en-US" b="1" baseline="30000" dirty="0"/>
              <a:t> </a:t>
            </a:r>
            <a:r>
              <a:rPr lang="en-US" dirty="0" smtClean="0"/>
              <a:t>and </a:t>
            </a:r>
            <a:r>
              <a:rPr lang="en-US" dirty="0"/>
              <a:t>the leading officials of the community </a:t>
            </a:r>
            <a:r>
              <a:rPr lang="en-US" dirty="0">
                <a:solidFill>
                  <a:srgbClr val="FFFF99"/>
                </a:solidFill>
              </a:rPr>
              <a:t>swore to </a:t>
            </a:r>
            <a:r>
              <a:rPr lang="en-US" dirty="0" smtClean="0">
                <a:solidFill>
                  <a:srgbClr val="FFFF99"/>
                </a:solidFill>
              </a:rPr>
              <a:t>them</a:t>
            </a:r>
            <a:r>
              <a:rPr lang="en-US" dirty="0" smtClean="0"/>
              <a:t>.</a:t>
            </a:r>
            <a:r>
              <a:rPr lang="en-US" dirty="0"/>
              <a:t> </a:t>
            </a:r>
            <a:r>
              <a:rPr lang="en-US" dirty="0" smtClean="0"/>
              <a:t>But </a:t>
            </a:r>
            <a:r>
              <a:rPr lang="en-US" dirty="0"/>
              <a:t>three days later, after they had </a:t>
            </a:r>
            <a:r>
              <a:rPr lang="en-US" dirty="0">
                <a:solidFill>
                  <a:srgbClr val="FFFF99"/>
                </a:solidFill>
              </a:rPr>
              <a:t>made the covenant</a:t>
            </a:r>
            <a:r>
              <a:rPr lang="en-US" dirty="0"/>
              <a:t> with them, they heard that they were their neighbors, that they lived there with them.</a:t>
            </a:r>
            <a:endParaRPr lang="en-US" dirty="0"/>
          </a:p>
        </p:txBody>
      </p:sp>
    </p:spTree>
    <p:extLst>
      <p:ext uri="{BB962C8B-B14F-4D97-AF65-F5344CB8AC3E}">
        <p14:creationId xmlns:p14="http://schemas.microsoft.com/office/powerpoint/2010/main" val="40381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a:t>Yehoshua</a:t>
            </a:r>
            <a:r>
              <a:rPr lang="en-US" baseline="30000" dirty="0"/>
              <a:t>/Josh </a:t>
            </a:r>
            <a:r>
              <a:rPr lang="en-US" baseline="30000" dirty="0" smtClean="0"/>
              <a:t>9.19-21 </a:t>
            </a:r>
            <a:r>
              <a:rPr lang="en-US" dirty="0" smtClean="0"/>
              <a:t>the </a:t>
            </a:r>
            <a:r>
              <a:rPr lang="en-US" dirty="0"/>
              <a:t>leaders replied to the whole community, “We have sworn to them by </a:t>
            </a:r>
            <a:r>
              <a:rPr lang="en-US" cap="small" dirty="0" smtClean="0"/>
              <a:t>Adoni</a:t>
            </a:r>
            <a:r>
              <a:rPr lang="en-US" dirty="0"/>
              <a:t>, the God of </a:t>
            </a:r>
            <a:r>
              <a:rPr lang="en-US" dirty="0" err="1"/>
              <a:t>Isra’el</a:t>
            </a:r>
            <a:r>
              <a:rPr lang="en-US" dirty="0"/>
              <a:t>; so we can’t touch </a:t>
            </a:r>
            <a:r>
              <a:rPr lang="en-US" dirty="0" smtClean="0"/>
              <a:t>them.</a:t>
            </a:r>
            <a:r>
              <a:rPr lang="en-US" dirty="0"/>
              <a:t> </a:t>
            </a:r>
            <a:r>
              <a:rPr lang="en-US" dirty="0" smtClean="0"/>
              <a:t>Here </a:t>
            </a:r>
            <a:r>
              <a:rPr lang="en-US" dirty="0"/>
              <a:t>is what we will do to them: we will let them live, so that God’s anger will not be on us because of </a:t>
            </a:r>
            <a:r>
              <a:rPr lang="en-US" dirty="0">
                <a:solidFill>
                  <a:srgbClr val="FFFF99"/>
                </a:solidFill>
              </a:rPr>
              <a:t>the oath we swore to </a:t>
            </a:r>
            <a:r>
              <a:rPr lang="en-US" dirty="0" smtClean="0">
                <a:solidFill>
                  <a:srgbClr val="FFFF99"/>
                </a:solidFill>
              </a:rPr>
              <a:t>them. </a:t>
            </a:r>
            <a:endParaRPr lang="en-US" dirty="0">
              <a:solidFill>
                <a:srgbClr val="FFFF99"/>
              </a:solidFill>
            </a:endParaRPr>
          </a:p>
        </p:txBody>
      </p:sp>
    </p:spTree>
    <p:extLst>
      <p:ext uri="{BB962C8B-B14F-4D97-AF65-F5344CB8AC3E}">
        <p14:creationId xmlns:p14="http://schemas.microsoft.com/office/powerpoint/2010/main" val="3272238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Yehoshua</a:t>
            </a:r>
            <a:r>
              <a:rPr lang="en-US" baseline="30000" dirty="0"/>
              <a:t>/Josh </a:t>
            </a:r>
            <a:r>
              <a:rPr lang="en-US" baseline="30000" dirty="0" smtClean="0"/>
              <a:t>9.19-21 </a:t>
            </a:r>
            <a:r>
              <a:rPr lang="en-US" dirty="0" smtClean="0"/>
              <a:t>Yes</a:t>
            </a:r>
            <a:r>
              <a:rPr lang="en-US" dirty="0"/>
              <a:t>, let them live,” the leaders continued, “but let them chop wood and draw water for the whole community.” This is what the leaders said.</a:t>
            </a:r>
            <a:endParaRPr lang="en-US" dirty="0"/>
          </a:p>
        </p:txBody>
      </p:sp>
    </p:spTree>
    <p:extLst>
      <p:ext uri="{BB962C8B-B14F-4D97-AF65-F5344CB8AC3E}">
        <p14:creationId xmlns:p14="http://schemas.microsoft.com/office/powerpoint/2010/main" val="589558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014" r="19476"/>
          <a:stretch/>
        </p:blipFill>
        <p:spPr>
          <a:xfrm>
            <a:off x="651111" y="0"/>
            <a:ext cx="6538805" cy="5143499"/>
          </a:xfrm>
          <a:prstGeom prst="rect">
            <a:avLst/>
          </a:prstGeom>
        </p:spPr>
      </p:pic>
    </p:spTree>
    <p:extLst>
      <p:ext uri="{BB962C8B-B14F-4D97-AF65-F5344CB8AC3E}">
        <p14:creationId xmlns:p14="http://schemas.microsoft.com/office/powerpoint/2010/main" val="2318923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2128"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671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The </a:t>
            </a:r>
            <a:r>
              <a:rPr lang="en-US" dirty="0"/>
              <a:t>Institute shares </a:t>
            </a:r>
            <a:r>
              <a:rPr lang="en-US" dirty="0" smtClean="0"/>
              <a:t>a key </a:t>
            </a:r>
            <a:r>
              <a:rPr lang="en-US" dirty="0"/>
              <a:t>connection to the </a:t>
            </a:r>
            <a:r>
              <a:rPr lang="en-US" dirty="0" smtClean="0"/>
              <a:t>battle for </a:t>
            </a:r>
            <a:r>
              <a:rPr lang="en-US" dirty="0"/>
              <a:t>Jerusalem. Its founder, Rabbi </a:t>
            </a:r>
            <a:r>
              <a:rPr lang="en-US" dirty="0" err="1" smtClean="0"/>
              <a:t>Yisrael</a:t>
            </a:r>
            <a:r>
              <a:rPr lang="en-US" dirty="0" smtClean="0"/>
              <a:t> Ariel</a:t>
            </a:r>
            <a:r>
              <a:rPr lang="en-US" dirty="0"/>
              <a:t>, served with the </a:t>
            </a:r>
            <a:r>
              <a:rPr lang="en-US" dirty="0" smtClean="0"/>
              <a:t>55</a:t>
            </a:r>
            <a:r>
              <a:rPr lang="en-US" baseline="30000" dirty="0" smtClean="0"/>
              <a:t>th</a:t>
            </a:r>
            <a:r>
              <a:rPr lang="en-US" dirty="0" smtClean="0"/>
              <a:t> Paratroopers </a:t>
            </a:r>
            <a:r>
              <a:rPr lang="en-US" dirty="0"/>
              <a:t>Brigade that captured </a:t>
            </a:r>
            <a:r>
              <a:rPr lang="en-US" dirty="0" smtClean="0"/>
              <a:t>the Temple </a:t>
            </a:r>
            <a:r>
              <a:rPr lang="en-US" dirty="0"/>
              <a:t>Mount. After the victory, a </a:t>
            </a:r>
            <a:r>
              <a:rPr lang="en-US" dirty="0" smtClean="0"/>
              <a:t>Jordanian guide </a:t>
            </a:r>
            <a:r>
              <a:rPr lang="en-US" dirty="0"/>
              <a:t>gave them a </a:t>
            </a:r>
            <a:r>
              <a:rPr lang="en-US" dirty="0" smtClean="0"/>
              <a:t>remarkable tour. </a:t>
            </a:r>
            <a:endParaRPr lang="en-US" dirty="0"/>
          </a:p>
        </p:txBody>
      </p:sp>
    </p:spTree>
    <p:extLst>
      <p:ext uri="{BB962C8B-B14F-4D97-AF65-F5344CB8AC3E}">
        <p14:creationId xmlns:p14="http://schemas.microsoft.com/office/powerpoint/2010/main" val="3617026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The soldiers </a:t>
            </a:r>
            <a:r>
              <a:rPr lang="en-US" dirty="0"/>
              <a:t>were on the </a:t>
            </a:r>
            <a:r>
              <a:rPr lang="en-US" dirty="0" smtClean="0"/>
              <a:t>Temple Mount </a:t>
            </a:r>
            <a:r>
              <a:rPr lang="en-US" dirty="0"/>
              <a:t>and it was just like the first </a:t>
            </a:r>
            <a:r>
              <a:rPr lang="en-US" dirty="0" smtClean="0"/>
              <a:t>hour or </a:t>
            </a:r>
            <a:r>
              <a:rPr lang="en-US" dirty="0"/>
              <a:t>so. And they were approached by </a:t>
            </a:r>
            <a:r>
              <a:rPr lang="en-US" dirty="0" smtClean="0"/>
              <a:t>a Jordanian </a:t>
            </a:r>
            <a:r>
              <a:rPr lang="en-US" dirty="0"/>
              <a:t>fellow in Western dress </a:t>
            </a:r>
            <a:r>
              <a:rPr lang="en-US" dirty="0" smtClean="0"/>
              <a:t>who explained </a:t>
            </a:r>
            <a:r>
              <a:rPr lang="en-US" dirty="0"/>
              <a:t>that he was the official </a:t>
            </a:r>
            <a:r>
              <a:rPr lang="en-US" dirty="0" smtClean="0"/>
              <a:t>tour guide </a:t>
            </a:r>
            <a:r>
              <a:rPr lang="en-US" dirty="0"/>
              <a:t>for the Jordanian parliament </a:t>
            </a:r>
            <a:r>
              <a:rPr lang="en-US" dirty="0" smtClean="0"/>
              <a:t>and he </a:t>
            </a:r>
            <a:r>
              <a:rPr lang="en-US" dirty="0"/>
              <a:t>offered to take the soldiers and </a:t>
            </a:r>
            <a:r>
              <a:rPr lang="en-US" dirty="0" smtClean="0"/>
              <a:t>to show </a:t>
            </a:r>
            <a:r>
              <a:rPr lang="en-US" dirty="0"/>
              <a:t>them the sites on the </a:t>
            </a:r>
            <a:r>
              <a:rPr lang="en-US" dirty="0" smtClean="0"/>
              <a:t>Temple Mount.   [June 1967]</a:t>
            </a:r>
            <a:endParaRPr lang="en-US" dirty="0"/>
          </a:p>
        </p:txBody>
      </p:sp>
    </p:spTree>
    <p:extLst>
      <p:ext uri="{BB962C8B-B14F-4D97-AF65-F5344CB8AC3E}">
        <p14:creationId xmlns:p14="http://schemas.microsoft.com/office/powerpoint/2010/main" val="685559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a:t>
            </a:r>
            <a:r>
              <a:rPr lang="en-US" dirty="0"/>
              <a:t>He takes the soldiers, you know, </a:t>
            </a:r>
            <a:r>
              <a:rPr lang="en-US" dirty="0" smtClean="0"/>
              <a:t>and the </a:t>
            </a:r>
            <a:r>
              <a:rPr lang="en-US" dirty="0"/>
              <a:t>rabbi </a:t>
            </a:r>
            <a:r>
              <a:rPr lang="en-US" dirty="0" smtClean="0"/>
              <a:t>there, </a:t>
            </a:r>
            <a:r>
              <a:rPr lang="en-US" dirty="0"/>
              <a:t>and he says, 'well this </a:t>
            </a:r>
            <a:r>
              <a:rPr lang="en-US" dirty="0" smtClean="0"/>
              <a:t>is exactly </a:t>
            </a:r>
            <a:r>
              <a:rPr lang="en-US" dirty="0"/>
              <a:t>where the sanctuary stood. </a:t>
            </a:r>
            <a:r>
              <a:rPr lang="en-US" dirty="0" smtClean="0"/>
              <a:t>This is </a:t>
            </a:r>
            <a:r>
              <a:rPr lang="en-US" dirty="0"/>
              <a:t>where the altar stood and then this </a:t>
            </a:r>
            <a:r>
              <a:rPr lang="en-US" dirty="0" smtClean="0"/>
              <a:t>is where </a:t>
            </a:r>
            <a:r>
              <a:rPr lang="en-US" dirty="0"/>
              <a:t>the Menorah stood</a:t>
            </a:r>
            <a:r>
              <a:rPr lang="en-US" dirty="0" smtClean="0"/>
              <a:t>.‘ "</a:t>
            </a:r>
            <a:r>
              <a:rPr lang="en-US" dirty="0"/>
              <a:t>He tells them all these things </a:t>
            </a:r>
            <a:r>
              <a:rPr lang="en-US" dirty="0" smtClean="0"/>
              <a:t>about the </a:t>
            </a:r>
            <a:r>
              <a:rPr lang="en-US" dirty="0"/>
              <a:t>history of the </a:t>
            </a:r>
            <a:r>
              <a:rPr lang="en-US" dirty="0" smtClean="0"/>
              <a:t>Holy Temple …</a:t>
            </a:r>
            <a:endParaRPr lang="en-US" dirty="0"/>
          </a:p>
        </p:txBody>
      </p:sp>
    </p:spTree>
    <p:extLst>
      <p:ext uri="{BB962C8B-B14F-4D97-AF65-F5344CB8AC3E}">
        <p14:creationId xmlns:p14="http://schemas.microsoft.com/office/powerpoint/2010/main" val="3333526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Finally, the rabbi asked him, 'why are you telling us all this</a:t>
            </a:r>
            <a:r>
              <a:rPr lang="en-US" dirty="0" smtClean="0"/>
              <a:t>?‘</a:t>
            </a:r>
          </a:p>
          <a:p>
            <a:pPr algn="l"/>
            <a:r>
              <a:rPr lang="en-US" dirty="0"/>
              <a:t>And he said, 'well, we have tradition from our fathers [and] they from their fathers that one </a:t>
            </a:r>
            <a:r>
              <a:rPr lang="en-US" dirty="0" smtClean="0"/>
              <a:t>day</a:t>
            </a:r>
            <a:r>
              <a:rPr lang="en-US" dirty="0"/>
              <a:t> the Jews would wage a war and conquer this mountain </a:t>
            </a:r>
          </a:p>
          <a:p>
            <a:pPr algn="l"/>
            <a:endParaRPr lang="en-US" dirty="0"/>
          </a:p>
        </p:txBody>
      </p:sp>
    </p:spTree>
    <p:extLst>
      <p:ext uri="{BB962C8B-B14F-4D97-AF65-F5344CB8AC3E}">
        <p14:creationId xmlns:p14="http://schemas.microsoft.com/office/powerpoint/2010/main" val="15643304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rebuild the </a:t>
            </a:r>
            <a:r>
              <a:rPr lang="en-US" dirty="0" smtClean="0"/>
              <a:t>Holy Temple</a:t>
            </a:r>
            <a:r>
              <a:rPr lang="en-US" dirty="0"/>
              <a:t>, and I </a:t>
            </a:r>
            <a:r>
              <a:rPr lang="en-US" dirty="0" smtClean="0"/>
              <a:t>assume that </a:t>
            </a:r>
            <a:r>
              <a:rPr lang="en-US" dirty="0"/>
              <a:t>you're starting tomorrow. I </a:t>
            </a:r>
            <a:r>
              <a:rPr lang="en-US" dirty="0" smtClean="0"/>
              <a:t>want this </a:t>
            </a:r>
            <a:r>
              <a:rPr lang="en-US" dirty="0"/>
              <a:t>to be my part, my part in </a:t>
            </a:r>
            <a:r>
              <a:rPr lang="en-US" dirty="0" smtClean="0"/>
              <a:t>helping you</a:t>
            </a:r>
            <a:r>
              <a:rPr lang="en-US" dirty="0"/>
              <a:t>,'" he said, according to Rabbi </a:t>
            </a:r>
            <a:r>
              <a:rPr lang="en-US" dirty="0" smtClean="0"/>
              <a:t>Richman. </a:t>
            </a:r>
            <a:endParaRPr lang="en-US" dirty="0"/>
          </a:p>
        </p:txBody>
      </p:sp>
    </p:spTree>
    <p:extLst>
      <p:ext uri="{BB962C8B-B14F-4D97-AF65-F5344CB8AC3E}">
        <p14:creationId xmlns:p14="http://schemas.microsoft.com/office/powerpoint/2010/main" val="2945515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Major tech in Tel Aviv</a:t>
            </a:r>
            <a:endParaRPr lang="en-US" dirty="0"/>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846" b="21635"/>
          <a:stretch/>
        </p:blipFill>
        <p:spPr bwMode="auto">
          <a:xfrm>
            <a:off x="0" y="819150"/>
            <a:ext cx="876341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2500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19" y="0"/>
            <a:ext cx="716349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6931" y="285750"/>
            <a:ext cx="7955126" cy="1323439"/>
          </a:xfrm>
          <a:prstGeom prst="rect">
            <a:avLst/>
          </a:prstGeom>
          <a:noFill/>
        </p:spPr>
        <p:txBody>
          <a:bodyPr wrap="none" rtlCol="0">
            <a:spAutoFit/>
          </a:bodyPr>
          <a:lstStyle/>
          <a:p>
            <a:pPr algn="l"/>
            <a:r>
              <a:rPr lang="en-US" dirty="0" smtClean="0">
                <a:effectLst>
                  <a:outerShdw blurRad="38100" dist="38100" dir="2700000" algn="tl">
                    <a:srgbClr val="000000">
                      <a:alpha val="43137"/>
                    </a:srgbClr>
                  </a:outerShdw>
                </a:effectLst>
              </a:rPr>
              <a:t>June, 1967, “The Temple Mount</a:t>
            </a:r>
          </a:p>
          <a:p>
            <a:pPr algn="l"/>
            <a:r>
              <a:rPr lang="en-US" dirty="0" smtClean="0">
                <a:effectLst>
                  <a:outerShdw blurRad="38100" dist="38100" dir="2700000" algn="tl">
                    <a:srgbClr val="000000">
                      <a:alpha val="43137"/>
                    </a:srgbClr>
                  </a:outerShdw>
                </a:effectLst>
              </a:rPr>
              <a:t>Is in our hands.”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9509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solidFill>
                  <a:srgbClr val="FFFF99"/>
                </a:solidFill>
              </a:rPr>
              <a:t>Defense Minister Moshe </a:t>
            </a:r>
            <a:r>
              <a:rPr lang="en-US" dirty="0" smtClean="0">
                <a:solidFill>
                  <a:srgbClr val="FFFF99"/>
                </a:solidFill>
              </a:rPr>
              <a:t>Dayan’s </a:t>
            </a:r>
            <a:r>
              <a:rPr lang="en-US" dirty="0"/>
              <a:t>first act on the Temple Mount, only a few hours after IDF Chief Rabbi </a:t>
            </a:r>
            <a:r>
              <a:rPr lang="en-US" dirty="0" err="1"/>
              <a:t>Shlomo</a:t>
            </a:r>
            <a:r>
              <a:rPr lang="en-US" dirty="0"/>
              <a:t> Goren blew the shofar and gave the </a:t>
            </a:r>
            <a:r>
              <a:rPr lang="en-US" dirty="0" err="1"/>
              <a:t>Shehecheyanu</a:t>
            </a:r>
            <a:r>
              <a:rPr lang="en-US" dirty="0"/>
              <a:t> blessing beside the Western Wall, was to immediately remove the Israeli flag that </a:t>
            </a:r>
            <a:r>
              <a:rPr lang="en-US" dirty="0" smtClean="0"/>
              <a:t>the</a:t>
            </a:r>
            <a:endParaRPr lang="en-US" dirty="0"/>
          </a:p>
        </p:txBody>
      </p:sp>
    </p:spTree>
    <p:extLst>
      <p:ext uri="{BB962C8B-B14F-4D97-AF65-F5344CB8AC3E}">
        <p14:creationId xmlns:p14="http://schemas.microsoft.com/office/powerpoint/2010/main" val="2966863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paratroopers had raised on the mount.</a:t>
            </a:r>
          </a:p>
          <a:p>
            <a:pPr algn="l"/>
            <a:endParaRPr lang="en-US" dirty="0" smtClean="0"/>
          </a:p>
          <a:p>
            <a:pPr algn="l"/>
            <a:r>
              <a:rPr lang="en-US" dirty="0" smtClean="0"/>
              <a:t>Dayan’s </a:t>
            </a:r>
            <a:r>
              <a:rPr lang="en-US" dirty="0"/>
              <a:t>second act was to clear out the paratroop company that was supposed to remain permanently stationed in the northern part of the mount. </a:t>
            </a:r>
            <a:endParaRPr lang="en-US" dirty="0"/>
          </a:p>
        </p:txBody>
      </p:sp>
    </p:spTree>
    <p:extLst>
      <p:ext uri="{BB962C8B-B14F-4D97-AF65-F5344CB8AC3E}">
        <p14:creationId xmlns:p14="http://schemas.microsoft.com/office/powerpoint/2010/main" val="4060245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June 1967. Defense Minister Moshe Dayan announces to the </a:t>
            </a:r>
            <a:r>
              <a:rPr lang="en-US" dirty="0" err="1"/>
              <a:t>Wakf</a:t>
            </a:r>
            <a:r>
              <a:rPr lang="en-US" dirty="0"/>
              <a:t> and the heads of the Supreme Muslim Council that they will be able to administer the compound themselves, while the Jews will be able to visit but not pray there</a:t>
            </a:r>
            <a:r>
              <a:rPr lang="en-US" sz="2000" dirty="0"/>
              <a:t>. (courtesy of </a:t>
            </a:r>
            <a:r>
              <a:rPr lang="en-US" sz="2000" dirty="0" err="1"/>
              <a:t>Schocken</a:t>
            </a:r>
            <a:r>
              <a:rPr lang="en-US" sz="2000" dirty="0"/>
              <a:t> Books)</a:t>
            </a:r>
          </a:p>
          <a:p>
            <a:pPr algn="l"/>
            <a:endParaRPr lang="en-US" dirty="0"/>
          </a:p>
        </p:txBody>
      </p:sp>
    </p:spTree>
    <p:extLst>
      <p:ext uri="{BB962C8B-B14F-4D97-AF65-F5344CB8AC3E}">
        <p14:creationId xmlns:p14="http://schemas.microsoft.com/office/powerpoint/2010/main" val="20296925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8" y="-13188"/>
            <a:ext cx="8477249"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790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99"/>
                </a:solidFill>
              </a:rPr>
              <a:t>Israeli Prime Minister Levi Eshkol </a:t>
            </a:r>
            <a:r>
              <a:rPr lang="en-US" dirty="0" smtClean="0"/>
              <a:t>announced </a:t>
            </a:r>
            <a:r>
              <a:rPr lang="en-US" dirty="0"/>
              <a:t>to the chief rabbis of Israel that they would be responsible for arrangements in the vicinity of the Western Wall, and promised the religious leaders of </a:t>
            </a:r>
            <a:r>
              <a:rPr lang="en-US" dirty="0" smtClean="0"/>
              <a:t>the</a:t>
            </a:r>
            <a:endParaRPr lang="en-US" dirty="0"/>
          </a:p>
        </p:txBody>
      </p:sp>
    </p:spTree>
    <p:extLst>
      <p:ext uri="{BB962C8B-B14F-4D97-AF65-F5344CB8AC3E}">
        <p14:creationId xmlns:p14="http://schemas.microsoft.com/office/powerpoint/2010/main" val="40703661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Christian </a:t>
            </a:r>
            <a:r>
              <a:rPr lang="en-US" dirty="0"/>
              <a:t>and Muslim communities that they would continue to determine the arrangements at the places holy to them: the Church of the Holy </a:t>
            </a:r>
            <a:r>
              <a:rPr lang="en-US" dirty="0" err="1"/>
              <a:t>Sepulchre</a:t>
            </a:r>
            <a:r>
              <a:rPr lang="en-US" dirty="0"/>
              <a:t> and the Temple Mount.</a:t>
            </a:r>
            <a:endParaRPr lang="en-US" dirty="0"/>
          </a:p>
        </p:txBody>
      </p:sp>
    </p:spTree>
    <p:extLst>
      <p:ext uri="{BB962C8B-B14F-4D97-AF65-F5344CB8AC3E}">
        <p14:creationId xmlns:p14="http://schemas.microsoft.com/office/powerpoint/2010/main" val="1803794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a:ln>
            <a:solidFill>
              <a:schemeClr val="accent1"/>
            </a:solidFill>
          </a:ln>
        </p:spPr>
        <p:txBody>
          <a:bodyPr>
            <a:normAutofit/>
          </a:bodyPr>
          <a:lstStyle/>
          <a:p>
            <a:pPr algn="l"/>
            <a:r>
              <a:rPr lang="en-US" dirty="0"/>
              <a:t>The basic elements of the status quo that Dayan designed on the Temple Mount have remained the same up to the present</a:t>
            </a:r>
            <a:r>
              <a:rPr lang="en-US" dirty="0" smtClean="0"/>
              <a:t>.</a:t>
            </a:r>
          </a:p>
          <a:p>
            <a:pPr algn="l"/>
            <a:endParaRPr lang="en-US" dirty="0"/>
          </a:p>
          <a:p>
            <a:pPr algn="l"/>
            <a:r>
              <a:rPr lang="en-US" dirty="0" smtClean="0"/>
              <a:t>Israel is </a:t>
            </a:r>
            <a:r>
              <a:rPr lang="en-US" dirty="0" smtClean="0">
                <a:solidFill>
                  <a:srgbClr val="FFFF99"/>
                </a:solidFill>
              </a:rPr>
              <a:t>in bondage </a:t>
            </a:r>
            <a:r>
              <a:rPr lang="en-US" dirty="0" smtClean="0"/>
              <a:t>to the words of unwise leaders in 1967.</a:t>
            </a:r>
            <a:endParaRPr lang="en-US" dirty="0"/>
          </a:p>
        </p:txBody>
      </p:sp>
    </p:spTree>
    <p:extLst>
      <p:ext uri="{BB962C8B-B14F-4D97-AF65-F5344CB8AC3E}">
        <p14:creationId xmlns:p14="http://schemas.microsoft.com/office/powerpoint/2010/main" val="1693645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2128"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667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 Chaim Richman said to us on tour, “We Jews are so desperate to get the approval of the world that we give away our soul.”</a:t>
            </a:r>
          </a:p>
          <a:p>
            <a:pPr algn="l"/>
            <a:r>
              <a:rPr lang="en-US" dirty="0" smtClean="0">
                <a:solidFill>
                  <a:srgbClr val="FFFF99"/>
                </a:solidFill>
              </a:rPr>
              <a:t>Bondage to fear.</a:t>
            </a:r>
          </a:p>
          <a:p>
            <a:pPr algn="l"/>
            <a:r>
              <a:rPr lang="en-US" dirty="0" err="1" smtClean="0">
                <a:solidFill>
                  <a:srgbClr val="FFFF99"/>
                </a:solidFill>
              </a:rPr>
              <a:t>Kol</a:t>
            </a:r>
            <a:r>
              <a:rPr lang="en-US" dirty="0" smtClean="0">
                <a:solidFill>
                  <a:srgbClr val="FFFF99"/>
                </a:solidFill>
              </a:rPr>
              <a:t> </a:t>
            </a:r>
            <a:r>
              <a:rPr lang="en-US" dirty="0" err="1" smtClean="0">
                <a:solidFill>
                  <a:srgbClr val="FFFF99"/>
                </a:solidFill>
              </a:rPr>
              <a:t>Nidre</a:t>
            </a:r>
            <a:r>
              <a:rPr lang="en-US" dirty="0" smtClean="0">
                <a:solidFill>
                  <a:srgbClr val="FFFF99"/>
                </a:solidFill>
              </a:rPr>
              <a:t> breaking of bondages</a:t>
            </a:r>
            <a:endParaRPr lang="en-US" dirty="0">
              <a:solidFill>
                <a:srgbClr val="FFFF99"/>
              </a:solidFill>
            </a:endParaRPr>
          </a:p>
        </p:txBody>
      </p:sp>
    </p:spTree>
    <p:extLst>
      <p:ext uri="{BB962C8B-B14F-4D97-AF65-F5344CB8AC3E}">
        <p14:creationId xmlns:p14="http://schemas.microsoft.com/office/powerpoint/2010/main" val="344705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3722"/>
          <a:stretch/>
        </p:blipFill>
        <p:spPr bwMode="auto">
          <a:xfrm>
            <a:off x="239603" y="0"/>
            <a:ext cx="832701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5817" y="3409950"/>
            <a:ext cx="8265340" cy="1446550"/>
          </a:xfrm>
          <a:prstGeom prst="rect">
            <a:avLst/>
          </a:prstGeom>
          <a:noFill/>
        </p:spPr>
        <p:txBody>
          <a:bodyPr wrap="none" rtlCol="0">
            <a:spAutoFit/>
          </a:bodyPr>
          <a:lstStyle/>
          <a:p>
            <a:pPr algn="l"/>
            <a:r>
              <a:rPr lang="en-US" i="1" dirty="0" err="1" smtClean="0"/>
              <a:t>Tsom</a:t>
            </a:r>
            <a:r>
              <a:rPr lang="en-US" i="1" dirty="0" smtClean="0"/>
              <a:t> </a:t>
            </a:r>
            <a:r>
              <a:rPr lang="en-US" i="1" dirty="0" err="1" smtClean="0"/>
              <a:t>mo</a:t>
            </a:r>
            <a:r>
              <a:rPr lang="en-US" i="1" dirty="0" smtClean="0"/>
              <a:t>-eel</a:t>
            </a:r>
            <a:r>
              <a:rPr lang="en-US" dirty="0" smtClean="0"/>
              <a:t> ……..Profitable fast</a:t>
            </a:r>
          </a:p>
          <a:p>
            <a:pPr algn="l"/>
            <a:r>
              <a:rPr lang="en-US" i="1" dirty="0" err="1" smtClean="0"/>
              <a:t>Tsom</a:t>
            </a:r>
            <a:r>
              <a:rPr lang="en-US" i="1" dirty="0" smtClean="0"/>
              <a:t> </a:t>
            </a:r>
            <a:r>
              <a:rPr lang="en-US" i="1" dirty="0" err="1" smtClean="0"/>
              <a:t>Kal</a:t>
            </a:r>
            <a:r>
              <a:rPr lang="en-US" i="1" dirty="0" smtClean="0"/>
              <a:t>  </a:t>
            </a:r>
            <a:r>
              <a:rPr lang="he-IL" sz="4800" b="1" dirty="0" smtClean="0">
                <a:latin typeface="David" panose="020E0502060401010101" pitchFamily="34" charset="-79"/>
                <a:cs typeface="David" panose="020E0502060401010101" pitchFamily="34" charset="-79"/>
              </a:rPr>
              <a:t>צום קל</a:t>
            </a:r>
            <a:r>
              <a:rPr lang="en-US" dirty="0" smtClean="0">
                <a:latin typeface="+mn-lt"/>
                <a:cs typeface="David" panose="020E0502060401010101" pitchFamily="34" charset="-79"/>
              </a:rPr>
              <a:t>…Easy Fast</a:t>
            </a:r>
            <a:endParaRPr lang="en-US" dirty="0">
              <a:latin typeface="+mn-lt"/>
              <a:cs typeface="David" panose="020E0502060401010101" pitchFamily="34" charset="-79"/>
            </a:endParaRPr>
          </a:p>
        </p:txBody>
      </p:sp>
    </p:spTree>
    <p:extLst>
      <p:ext uri="{BB962C8B-B14F-4D97-AF65-F5344CB8AC3E}">
        <p14:creationId xmlns:p14="http://schemas.microsoft.com/office/powerpoint/2010/main" val="29955761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Some commitments CAN be broken. </a:t>
            </a:r>
          </a:p>
          <a:p>
            <a:pPr algn="l"/>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1347788"/>
            <a:ext cx="8077200" cy="378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095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Or </a:t>
            </a:r>
            <a:r>
              <a:rPr lang="en-US" dirty="0" err="1" smtClean="0"/>
              <a:t>HaOlam’s</a:t>
            </a:r>
            <a:r>
              <a:rPr lang="en-US" dirty="0" smtClean="0"/>
              <a:t> turn Oct. 10.</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666750"/>
            <a:ext cx="5695819"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639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3" t="8027" r="1458" b="48251"/>
          <a:stretch/>
        </p:blipFill>
        <p:spPr bwMode="auto">
          <a:xfrm>
            <a:off x="274636" y="23446"/>
            <a:ext cx="8126859" cy="292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7121" y="3181350"/>
            <a:ext cx="8049896" cy="1323439"/>
          </a:xfrm>
          <a:prstGeom prst="rect">
            <a:avLst/>
          </a:prstGeom>
          <a:noFill/>
        </p:spPr>
        <p:txBody>
          <a:bodyPr wrap="none" rtlCol="0">
            <a:spAutoFit/>
          </a:bodyPr>
          <a:lstStyle/>
          <a:p>
            <a:r>
              <a:rPr lang="en-US" dirty="0" err="1">
                <a:solidFill>
                  <a:srgbClr val="FFFF99"/>
                </a:solidFill>
              </a:rPr>
              <a:t>Kol</a:t>
            </a:r>
            <a:r>
              <a:rPr lang="en-US" dirty="0">
                <a:solidFill>
                  <a:srgbClr val="FFFF99"/>
                </a:solidFill>
              </a:rPr>
              <a:t> </a:t>
            </a:r>
            <a:r>
              <a:rPr lang="en-US" dirty="0" err="1">
                <a:solidFill>
                  <a:srgbClr val="FFFF99"/>
                </a:solidFill>
              </a:rPr>
              <a:t>Nidre</a:t>
            </a:r>
            <a:r>
              <a:rPr lang="en-US" dirty="0">
                <a:solidFill>
                  <a:srgbClr val="FFFF99"/>
                </a:solidFill>
              </a:rPr>
              <a:t> breaking of bondages</a:t>
            </a:r>
          </a:p>
          <a:p>
            <a:endParaRPr lang="en-US" dirty="0"/>
          </a:p>
        </p:txBody>
      </p:sp>
    </p:spTree>
    <p:extLst>
      <p:ext uri="{BB962C8B-B14F-4D97-AF65-F5344CB8AC3E}">
        <p14:creationId xmlns:p14="http://schemas.microsoft.com/office/powerpoint/2010/main" val="2584713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Some vows need to renew</a:t>
            </a:r>
            <a:endParaRPr lang="en-US" dirty="0"/>
          </a:p>
        </p:txBody>
      </p:sp>
    </p:spTree>
    <p:extLst>
      <p:ext uri="{BB962C8B-B14F-4D97-AF65-F5344CB8AC3E}">
        <p14:creationId xmlns:p14="http://schemas.microsoft.com/office/powerpoint/2010/main" val="27675000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Let’s determine to break all internal bondages with the love Atonement of Messiah.</a:t>
            </a:r>
            <a:endParaRPr lang="en-US" dirty="0"/>
          </a:p>
        </p:txBody>
      </p:sp>
    </p:spTree>
    <p:extLst>
      <p:ext uri="{BB962C8B-B14F-4D97-AF65-F5344CB8AC3E}">
        <p14:creationId xmlns:p14="http://schemas.microsoft.com/office/powerpoint/2010/main" val="12210011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15.1-7</a:t>
            </a:r>
            <a:r>
              <a:rPr lang="en-US" dirty="0" smtClean="0"/>
              <a:t> </a:t>
            </a:r>
            <a:r>
              <a:rPr lang="en-US" dirty="0"/>
              <a:t>“I am the real vine, and my Father is the gardener. </a:t>
            </a:r>
            <a:r>
              <a:rPr lang="en-US" dirty="0" smtClean="0"/>
              <a:t>Every </a:t>
            </a:r>
            <a:r>
              <a:rPr lang="en-US" dirty="0"/>
              <a:t>branch which is part of me but fails to bear fruit, he cuts off; and every branch that does bear fruit, he prunes, so that it may bear more </a:t>
            </a:r>
            <a:r>
              <a:rPr lang="en-US" dirty="0" smtClean="0"/>
              <a:t>fruit. </a:t>
            </a:r>
            <a:endParaRPr lang="en-US" dirty="0"/>
          </a:p>
        </p:txBody>
      </p:sp>
    </p:spTree>
    <p:extLst>
      <p:ext uri="{BB962C8B-B14F-4D97-AF65-F5344CB8AC3E}">
        <p14:creationId xmlns:p14="http://schemas.microsoft.com/office/powerpoint/2010/main" val="3324873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15.1-7</a:t>
            </a:r>
            <a:r>
              <a:rPr lang="en-US" dirty="0" smtClean="0"/>
              <a:t> Right </a:t>
            </a:r>
            <a:r>
              <a:rPr lang="en-US" dirty="0"/>
              <a:t>now, because of the word which I have spoken to you, you are </a:t>
            </a:r>
            <a:r>
              <a:rPr lang="en-US" dirty="0" smtClean="0"/>
              <a:t>pruned. Stay </a:t>
            </a:r>
            <a:r>
              <a:rPr lang="en-US" dirty="0"/>
              <a:t>united with me, as I will with you — for just as the branch can’t put forth fruit by itself apart from the vine, so you can’t bear fruit apart from me</a:t>
            </a:r>
            <a:r>
              <a:rPr lang="en-US" dirty="0" smtClean="0"/>
              <a:t>.</a:t>
            </a:r>
            <a:endParaRPr lang="en-US" dirty="0"/>
          </a:p>
        </p:txBody>
      </p:sp>
    </p:spTree>
    <p:extLst>
      <p:ext uri="{BB962C8B-B14F-4D97-AF65-F5344CB8AC3E}">
        <p14:creationId xmlns:p14="http://schemas.microsoft.com/office/powerpoint/2010/main" val="2760096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15.1-7 </a:t>
            </a:r>
            <a:r>
              <a:rPr lang="en-US" dirty="0" smtClean="0"/>
              <a:t>“I </a:t>
            </a:r>
            <a:r>
              <a:rPr lang="en-US" dirty="0"/>
              <a:t>am the vine and you are the branches. Those who stay united with me, and I with them, are the ones who bear much fruit; because apart from me you can’t do a </a:t>
            </a:r>
            <a:r>
              <a:rPr lang="en-US" dirty="0" smtClean="0"/>
              <a:t>thing. </a:t>
            </a:r>
            <a:endParaRPr lang="en-US" dirty="0"/>
          </a:p>
        </p:txBody>
      </p:sp>
    </p:spTree>
    <p:extLst>
      <p:ext uri="{BB962C8B-B14F-4D97-AF65-F5344CB8AC3E}">
        <p14:creationId xmlns:p14="http://schemas.microsoft.com/office/powerpoint/2010/main" val="7781591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15.1-7 </a:t>
            </a:r>
            <a:r>
              <a:rPr lang="en-US" dirty="0" smtClean="0"/>
              <a:t>Unless </a:t>
            </a:r>
            <a:r>
              <a:rPr lang="en-US" dirty="0"/>
              <a:t>a person remains united with me, he is thrown away like a branch and dries up. Such branches are gathered and thrown into the fire, where they are burned up</a:t>
            </a:r>
            <a:r>
              <a:rPr lang="en-US" dirty="0" smtClean="0"/>
              <a:t>.</a:t>
            </a:r>
            <a:endParaRPr lang="en-US" dirty="0"/>
          </a:p>
        </p:txBody>
      </p:sp>
    </p:spTree>
    <p:extLst>
      <p:ext uri="{BB962C8B-B14F-4D97-AF65-F5344CB8AC3E}">
        <p14:creationId xmlns:p14="http://schemas.microsoft.com/office/powerpoint/2010/main" val="2790107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15.1-8 </a:t>
            </a:r>
            <a:r>
              <a:rPr lang="en-US" dirty="0" smtClean="0"/>
              <a:t>“If </a:t>
            </a:r>
            <a:r>
              <a:rPr lang="en-US" dirty="0"/>
              <a:t>you remain united with me, and my words with you, then ask whatever you want, and it will happen for you. </a:t>
            </a:r>
            <a:r>
              <a:rPr lang="en-US" dirty="0" smtClean="0"/>
              <a:t>This </a:t>
            </a:r>
            <a:r>
              <a:rPr lang="en-US" dirty="0"/>
              <a:t>is how my Father is glorified — in your bearing much fruit; this is how you will prove to be my </a:t>
            </a:r>
            <a:r>
              <a:rPr lang="en-US" dirty="0" err="1"/>
              <a:t>talmidim</a:t>
            </a:r>
            <a:r>
              <a:rPr lang="en-US" dirty="0"/>
              <a:t>.</a:t>
            </a:r>
            <a:endParaRPr lang="en-US" dirty="0"/>
          </a:p>
        </p:txBody>
      </p:sp>
    </p:spTree>
    <p:extLst>
      <p:ext uri="{BB962C8B-B14F-4D97-AF65-F5344CB8AC3E}">
        <p14:creationId xmlns:p14="http://schemas.microsoft.com/office/powerpoint/2010/main" val="384069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subTitle" idx="1"/>
          </p:nvPr>
        </p:nvSpPr>
        <p:spPr>
          <a:xfrm>
            <a:off x="585258" y="0"/>
            <a:ext cx="7827830" cy="5143500"/>
          </a:xfrm>
        </p:spPr>
        <p:txBody>
          <a:bodyPr/>
          <a:lstStyle/>
          <a:p>
            <a:endParaRPr lang="en-US" altLang="en-US" dirty="0"/>
          </a:p>
          <a:p>
            <a:r>
              <a:rPr lang="en-US" altLang="en-US" dirty="0"/>
              <a:t>Why </a:t>
            </a:r>
            <a:r>
              <a:rPr lang="en-US" altLang="en-US" dirty="0" err="1"/>
              <a:t>Kol</a:t>
            </a:r>
            <a:r>
              <a:rPr lang="en-US" altLang="en-US" dirty="0"/>
              <a:t> </a:t>
            </a:r>
            <a:r>
              <a:rPr lang="en-US" altLang="en-US" dirty="0" err="1"/>
              <a:t>Nidre</a:t>
            </a:r>
            <a:r>
              <a:rPr lang="en-US" altLang="en-US" dirty="0"/>
              <a:t>?</a:t>
            </a:r>
          </a:p>
          <a:p>
            <a:r>
              <a:rPr lang="en-US" altLang="en-US" dirty="0" smtClean="0"/>
              <a:t>“All Vows?</a:t>
            </a:r>
            <a:endParaRPr lang="en-US" altLang="en-US" dirty="0" smtClean="0"/>
          </a:p>
          <a:p>
            <a:r>
              <a:rPr lang="en-US" altLang="en-US" dirty="0" smtClean="0"/>
              <a:t>And why on </a:t>
            </a:r>
            <a:r>
              <a:rPr lang="en-US" altLang="en-US" dirty="0" err="1" smtClean="0"/>
              <a:t>Erev</a:t>
            </a:r>
            <a:r>
              <a:rPr lang="en-US" altLang="en-US" dirty="0" smtClean="0"/>
              <a:t> Yom Kippur? </a:t>
            </a:r>
          </a:p>
          <a:p>
            <a:endParaRPr lang="en-US" altLang="en-US" dirty="0"/>
          </a:p>
          <a:p>
            <a:r>
              <a:rPr lang="en-US" altLang="en-US" dirty="0" smtClean="0"/>
              <a:t>Traditional text… </a:t>
            </a:r>
            <a:endParaRPr lang="en-US" altLang="en-US" dirty="0"/>
          </a:p>
        </p:txBody>
      </p:sp>
    </p:spTree>
    <p:extLst>
      <p:ext uri="{BB962C8B-B14F-4D97-AF65-F5344CB8AC3E}">
        <p14:creationId xmlns:p14="http://schemas.microsoft.com/office/powerpoint/2010/main" val="240072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"All vows </a:t>
            </a:r>
            <a:r>
              <a:rPr lang="en-US" dirty="0" smtClean="0"/>
              <a:t>[</a:t>
            </a:r>
            <a:r>
              <a:rPr lang="el-GR" dirty="0" smtClean="0"/>
              <a:t>Kol Nidre </a:t>
            </a:r>
            <a:r>
              <a:rPr lang="he-IL" sz="4100" b="1" dirty="0" smtClean="0">
                <a:latin typeface="David" panose="020E0502060401010101" pitchFamily="34" charset="-79"/>
                <a:cs typeface="David" panose="020E0502060401010101" pitchFamily="34" charset="-79"/>
              </a:rPr>
              <a:t>כל נדרי</a:t>
            </a:r>
            <a:r>
              <a:rPr lang="en-US" dirty="0" smtClean="0"/>
              <a:t>], </a:t>
            </a:r>
            <a:r>
              <a:rPr lang="en-US" dirty="0"/>
              <a:t>obligations, oaths, and anathemas, whether called '</a:t>
            </a:r>
            <a:r>
              <a:rPr lang="en-US" dirty="0" err="1"/>
              <a:t>ḳonam</a:t>
            </a:r>
            <a:r>
              <a:rPr lang="en-US" dirty="0"/>
              <a:t>,' '</a:t>
            </a:r>
            <a:r>
              <a:rPr lang="en-US" dirty="0" err="1"/>
              <a:t>ḳonas</a:t>
            </a:r>
            <a:r>
              <a:rPr lang="en-US" dirty="0"/>
              <a:t>,' or by any other name, which we may vow, or swear, or pledge, or </a:t>
            </a:r>
            <a:r>
              <a:rPr lang="en-US" dirty="0">
                <a:solidFill>
                  <a:srgbClr val="FFFF99"/>
                </a:solidFill>
              </a:rPr>
              <a:t>whereby we may be bound</a:t>
            </a:r>
            <a:r>
              <a:rPr lang="en-US" dirty="0"/>
              <a:t>, from this Day of Atonement until the next (whose happy coming we </a:t>
            </a:r>
            <a:r>
              <a:rPr lang="en-US" dirty="0" smtClean="0"/>
              <a:t>await)</a:t>
            </a:r>
            <a:endParaRPr lang="en-US" dirty="0"/>
          </a:p>
        </p:txBody>
      </p:sp>
    </p:spTree>
    <p:extLst>
      <p:ext uri="{BB962C8B-B14F-4D97-AF65-F5344CB8AC3E}">
        <p14:creationId xmlns:p14="http://schemas.microsoft.com/office/powerpoint/2010/main" val="185610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we </a:t>
            </a:r>
            <a:r>
              <a:rPr lang="en-US" dirty="0"/>
              <a:t>do repent. May they be deemed absolved, forgiven, annulled, and void, and made of no effect; </a:t>
            </a:r>
            <a:r>
              <a:rPr lang="en-US" dirty="0">
                <a:solidFill>
                  <a:srgbClr val="FFFF99"/>
                </a:solidFill>
              </a:rPr>
              <a:t>they shall not bind us nor have power over us</a:t>
            </a:r>
            <a:r>
              <a:rPr lang="en-US" dirty="0"/>
              <a:t>. The vows shall not be reckoned vows; the obligations shall not be obligatory; nor the oaths be oaths."</a:t>
            </a:r>
          </a:p>
        </p:txBody>
      </p:sp>
    </p:spTree>
    <p:extLst>
      <p:ext uri="{BB962C8B-B14F-4D97-AF65-F5344CB8AC3E}">
        <p14:creationId xmlns:p14="http://schemas.microsoft.com/office/powerpoint/2010/main" val="139641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err="1"/>
              <a:t>Kol</a:t>
            </a:r>
            <a:r>
              <a:rPr lang="en-US" dirty="0"/>
              <a:t> </a:t>
            </a:r>
            <a:r>
              <a:rPr lang="en-US" dirty="0" err="1"/>
              <a:t>Nidre</a:t>
            </a:r>
            <a:r>
              <a:rPr lang="en-US" dirty="0"/>
              <a:t> </a:t>
            </a:r>
            <a:r>
              <a:rPr lang="en-US" dirty="0" smtClean="0"/>
              <a:t>Breaking</a:t>
            </a:r>
          </a:p>
          <a:p>
            <a:r>
              <a:rPr lang="en-US" dirty="0" smtClean="0"/>
              <a:t>Things </a:t>
            </a:r>
            <a:r>
              <a:rPr lang="en-US" dirty="0"/>
              <a:t>that bind us: </a:t>
            </a:r>
            <a:endParaRPr lang="en-US" dirty="0" smtClean="0"/>
          </a:p>
          <a:p>
            <a:r>
              <a:rPr lang="en-US" dirty="0" smtClean="0"/>
              <a:t>bondages.</a:t>
            </a:r>
            <a:endParaRPr lang="en-US" dirty="0"/>
          </a:p>
        </p:txBody>
      </p:sp>
    </p:spTree>
    <p:extLst>
      <p:ext uri="{BB962C8B-B14F-4D97-AF65-F5344CB8AC3E}">
        <p14:creationId xmlns:p14="http://schemas.microsoft.com/office/powerpoint/2010/main" val="393720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53618</TotalTime>
  <Words>2787</Words>
  <Application>Microsoft Office PowerPoint</Application>
  <PresentationFormat>Custom</PresentationFormat>
  <Paragraphs>347</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1317</cp:revision>
  <dcterms:created xsi:type="dcterms:W3CDTF">2006-04-21T19:34:43Z</dcterms:created>
  <dcterms:modified xsi:type="dcterms:W3CDTF">2017-09-29T22:51:44Z</dcterms:modified>
</cp:coreProperties>
</file>