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698" r:id="rId3"/>
    <p:sldMasterId id="2147483700" r:id="rId4"/>
    <p:sldMasterId id="2147483702" r:id="rId5"/>
  </p:sldMasterIdLst>
  <p:notesMasterIdLst>
    <p:notesMasterId r:id="rId61"/>
  </p:notesMasterIdLst>
  <p:handoutMasterIdLst>
    <p:handoutMasterId r:id="rId62"/>
  </p:handoutMasterIdLst>
  <p:sldIdLst>
    <p:sldId id="2045" r:id="rId6"/>
    <p:sldId id="2357" r:id="rId7"/>
    <p:sldId id="2358" r:id="rId8"/>
    <p:sldId id="2530" r:id="rId9"/>
    <p:sldId id="2522" r:id="rId10"/>
    <p:sldId id="2523" r:id="rId11"/>
    <p:sldId id="2524" r:id="rId12"/>
    <p:sldId id="2525" r:id="rId13"/>
    <p:sldId id="2526" r:id="rId14"/>
    <p:sldId id="2527" r:id="rId15"/>
    <p:sldId id="2528" r:id="rId16"/>
    <p:sldId id="2476" r:id="rId17"/>
    <p:sldId id="2481" r:id="rId18"/>
    <p:sldId id="2477" r:id="rId19"/>
    <p:sldId id="2478" r:id="rId20"/>
    <p:sldId id="2495" r:id="rId21"/>
    <p:sldId id="2496" r:id="rId22"/>
    <p:sldId id="2482" r:id="rId23"/>
    <p:sldId id="2497" r:id="rId24"/>
    <p:sldId id="2483" r:id="rId25"/>
    <p:sldId id="2484" r:id="rId26"/>
    <p:sldId id="2498" r:id="rId27"/>
    <p:sldId id="2479" r:id="rId28"/>
    <p:sldId id="2531" r:id="rId29"/>
    <p:sldId id="2532" r:id="rId30"/>
    <p:sldId id="2533" r:id="rId31"/>
    <p:sldId id="2534" r:id="rId32"/>
    <p:sldId id="2535" r:id="rId33"/>
    <p:sldId id="2485" r:id="rId34"/>
    <p:sldId id="2486" r:id="rId35"/>
    <p:sldId id="2487" r:id="rId36"/>
    <p:sldId id="2488" r:id="rId37"/>
    <p:sldId id="2489" r:id="rId38"/>
    <p:sldId id="2490" r:id="rId39"/>
    <p:sldId id="2491" r:id="rId40"/>
    <p:sldId id="2536" r:id="rId41"/>
    <p:sldId id="2537" r:id="rId42"/>
    <p:sldId id="2492" r:id="rId43"/>
    <p:sldId id="2499" r:id="rId44"/>
    <p:sldId id="2500" r:id="rId45"/>
    <p:sldId id="2501" r:id="rId46"/>
    <p:sldId id="2516" r:id="rId47"/>
    <p:sldId id="2502" r:id="rId48"/>
    <p:sldId id="2503" r:id="rId49"/>
    <p:sldId id="2514" r:id="rId50"/>
    <p:sldId id="2515" r:id="rId51"/>
    <p:sldId id="2508" r:id="rId52"/>
    <p:sldId id="2493" r:id="rId53"/>
    <p:sldId id="2504" r:id="rId54"/>
    <p:sldId id="2517" r:id="rId55"/>
    <p:sldId id="2505" r:id="rId56"/>
    <p:sldId id="2507" r:id="rId57"/>
    <p:sldId id="2506" r:id="rId58"/>
    <p:sldId id="2529" r:id="rId59"/>
    <p:sldId id="2539" r:id="rId60"/>
  </p:sldIdLst>
  <p:sldSz cx="8778875" cy="51435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1pPr>
    <a:lvl2pPr marL="365583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2pPr>
    <a:lvl3pPr marL="731227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3pPr>
    <a:lvl4pPr marL="1096642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4pPr>
    <a:lvl5pPr marL="1462280" algn="ctr" rtl="0" fontAlgn="base">
      <a:spcBef>
        <a:spcPct val="0"/>
      </a:spcBef>
      <a:spcAft>
        <a:spcPct val="0"/>
      </a:spcAft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5pPr>
    <a:lvl6pPr marL="1827645" algn="l" defTabSz="731227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6pPr>
    <a:lvl7pPr marL="2193149" algn="l" defTabSz="731227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7pPr>
    <a:lvl8pPr marL="2558717" algn="l" defTabSz="731227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8pPr>
    <a:lvl9pPr marL="2924298" algn="l" defTabSz="731227" rtl="0" eaLnBrk="1" latinLnBrk="0" hangingPunct="1">
      <a:defRPr sz="4000" kern="1200">
        <a:solidFill>
          <a:schemeClr val="bg1"/>
        </a:solidFill>
        <a:latin typeface="Arial Rounded MT Bold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1832" autoAdjust="0"/>
  </p:normalViewPr>
  <p:slideViewPr>
    <p:cSldViewPr>
      <p:cViewPr varScale="1">
        <p:scale>
          <a:sx n="111" d="100"/>
          <a:sy n="111" d="100"/>
        </p:scale>
        <p:origin x="-84" y="-798"/>
      </p:cViewPr>
      <p:guideLst>
        <p:guide orient="horz" pos="1620"/>
        <p:guide pos="27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notesViewPr>
    <p:cSldViewPr>
      <p:cViewPr varScale="1">
        <p:scale>
          <a:sx n="84" d="100"/>
          <a:sy n="84" d="100"/>
        </p:scale>
        <p:origin x="-188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8FD35-1F64-4D00-80D9-1F5FF547F8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C6119-6A23-48B6-B088-8D3CA6B4CDCD}">
      <dgm:prSet phldrT="[Text]" custT="1"/>
      <dgm:spPr>
        <a:noFill/>
      </dgm:spPr>
      <dgm:t>
        <a:bodyPr/>
        <a:lstStyle/>
        <a:p>
          <a:r>
            <a:rPr lang="en-US" sz="4000" dirty="0" smtClean="0"/>
            <a:t>Rabbi</a:t>
          </a:r>
          <a:endParaRPr lang="en-US" sz="4000" dirty="0"/>
        </a:p>
      </dgm:t>
    </dgm:pt>
    <dgm:pt modelId="{EBC66612-31E3-4DA6-855B-353C328E7A9E}" type="parTrans" cxnId="{C07367BB-309C-41A6-B894-D85F70078A90}">
      <dgm:prSet/>
      <dgm:spPr/>
      <dgm:t>
        <a:bodyPr/>
        <a:lstStyle/>
        <a:p>
          <a:endParaRPr lang="en-US"/>
        </a:p>
      </dgm:t>
    </dgm:pt>
    <dgm:pt modelId="{F9F6B811-76B8-4902-80F0-6E75EA6ED454}" type="sibTrans" cxnId="{C07367BB-309C-41A6-B894-D85F70078A90}">
      <dgm:prSet/>
      <dgm:spPr/>
      <dgm:t>
        <a:bodyPr/>
        <a:lstStyle/>
        <a:p>
          <a:endParaRPr lang="en-US"/>
        </a:p>
      </dgm:t>
    </dgm:pt>
    <dgm:pt modelId="{45D3D2D6-0146-4298-8633-F9ED9F04F450}" type="asst">
      <dgm:prSet phldrT="[Text]" custT="1"/>
      <dgm:spPr>
        <a:noFill/>
      </dgm:spPr>
      <dgm:t>
        <a:bodyPr/>
        <a:lstStyle/>
        <a:p>
          <a:r>
            <a:rPr lang="en-US" sz="3600" dirty="0" smtClean="0"/>
            <a:t>Directors</a:t>
          </a:r>
          <a:endParaRPr lang="en-US" sz="3600" dirty="0"/>
        </a:p>
      </dgm:t>
    </dgm:pt>
    <dgm:pt modelId="{060B4CC2-8745-4832-AE6E-0DE31D0623F4}" type="parTrans" cxnId="{856B2562-AD10-4F86-A2F6-70E7AD7FABE7}">
      <dgm:prSet/>
      <dgm:spPr/>
      <dgm:t>
        <a:bodyPr/>
        <a:lstStyle/>
        <a:p>
          <a:endParaRPr lang="en-US"/>
        </a:p>
      </dgm:t>
    </dgm:pt>
    <dgm:pt modelId="{7B218FF1-24D5-487B-A26A-8BB555B9FA81}" type="sibTrans" cxnId="{856B2562-AD10-4F86-A2F6-70E7AD7FABE7}">
      <dgm:prSet/>
      <dgm:spPr/>
      <dgm:t>
        <a:bodyPr/>
        <a:lstStyle/>
        <a:p>
          <a:endParaRPr lang="en-US"/>
        </a:p>
      </dgm:t>
    </dgm:pt>
    <dgm:pt modelId="{773B6DFB-5A86-44F2-94A1-A8C4C15FCE23}">
      <dgm:prSet phldrT="[Text]" custT="1"/>
      <dgm:spPr>
        <a:noFill/>
      </dgm:spPr>
      <dgm:t>
        <a:bodyPr/>
        <a:lstStyle/>
        <a:p>
          <a:r>
            <a:rPr lang="en-US" sz="3600" dirty="0" smtClean="0"/>
            <a:t>Elders</a:t>
          </a:r>
          <a:endParaRPr lang="en-US" sz="3600" dirty="0"/>
        </a:p>
      </dgm:t>
    </dgm:pt>
    <dgm:pt modelId="{B511151A-5EBF-41CB-B507-EC47CA4DBD95}" type="parTrans" cxnId="{05DD177F-43CB-49B2-A085-00E6715082B5}">
      <dgm:prSet/>
      <dgm:spPr/>
      <dgm:t>
        <a:bodyPr/>
        <a:lstStyle/>
        <a:p>
          <a:endParaRPr lang="en-US"/>
        </a:p>
      </dgm:t>
    </dgm:pt>
    <dgm:pt modelId="{0A0A31D4-66A3-497D-9809-0640C857EF92}" type="sibTrans" cxnId="{05DD177F-43CB-49B2-A085-00E6715082B5}">
      <dgm:prSet/>
      <dgm:spPr/>
      <dgm:t>
        <a:bodyPr/>
        <a:lstStyle/>
        <a:p>
          <a:endParaRPr lang="en-US"/>
        </a:p>
      </dgm:t>
    </dgm:pt>
    <dgm:pt modelId="{021B98C2-7E65-4847-9A34-DC3264140AF9}">
      <dgm:prSet phldrT="[Text]"/>
      <dgm:spPr>
        <a:noFill/>
      </dgm:spPr>
      <dgm:t>
        <a:bodyPr/>
        <a:lstStyle/>
        <a:p>
          <a:r>
            <a:rPr lang="en-US" dirty="0" err="1" smtClean="0"/>
            <a:t>Shamashim</a:t>
          </a:r>
          <a:endParaRPr lang="en-US" dirty="0"/>
        </a:p>
      </dgm:t>
    </dgm:pt>
    <dgm:pt modelId="{2DBF91E3-49AF-40BB-BA5E-F7AFAA5F6F77}" type="parTrans" cxnId="{7357B7B7-5568-4E64-8DFE-5784B598AA60}">
      <dgm:prSet/>
      <dgm:spPr/>
      <dgm:t>
        <a:bodyPr/>
        <a:lstStyle/>
        <a:p>
          <a:endParaRPr lang="en-US"/>
        </a:p>
      </dgm:t>
    </dgm:pt>
    <dgm:pt modelId="{850D3214-C906-4E1A-97D9-D4BEB567B41E}" type="sibTrans" cxnId="{7357B7B7-5568-4E64-8DFE-5784B598AA60}">
      <dgm:prSet/>
      <dgm:spPr/>
      <dgm:t>
        <a:bodyPr/>
        <a:lstStyle/>
        <a:p>
          <a:endParaRPr lang="en-US"/>
        </a:p>
      </dgm:t>
    </dgm:pt>
    <dgm:pt modelId="{419DC62C-5AED-49AA-8F6B-1B942ACF1BE5}">
      <dgm:prSet phldrT="[Text]" custT="1"/>
      <dgm:spPr>
        <a:noFill/>
      </dgm:spPr>
      <dgm:t>
        <a:bodyPr/>
        <a:lstStyle/>
        <a:p>
          <a:r>
            <a:rPr lang="en-US" sz="4000" dirty="0" smtClean="0"/>
            <a:t>Staff</a:t>
          </a:r>
          <a:endParaRPr lang="en-US" sz="4000" dirty="0"/>
        </a:p>
      </dgm:t>
    </dgm:pt>
    <dgm:pt modelId="{2B45A360-F49A-4D5E-9A0C-A8AF8E90A09A}" type="parTrans" cxnId="{A2D2461A-1A04-471D-948E-A94CAD321476}">
      <dgm:prSet/>
      <dgm:spPr/>
      <dgm:t>
        <a:bodyPr/>
        <a:lstStyle/>
        <a:p>
          <a:endParaRPr lang="en-US"/>
        </a:p>
      </dgm:t>
    </dgm:pt>
    <dgm:pt modelId="{74E0FC39-DE5D-4CE9-9501-C0F1C1F802F4}" type="sibTrans" cxnId="{A2D2461A-1A04-471D-948E-A94CAD321476}">
      <dgm:prSet/>
      <dgm:spPr/>
      <dgm:t>
        <a:bodyPr/>
        <a:lstStyle/>
        <a:p>
          <a:endParaRPr lang="en-US"/>
        </a:p>
      </dgm:t>
    </dgm:pt>
    <dgm:pt modelId="{E3132981-DA26-48FE-BAFC-E53483E266DF}" type="pres">
      <dgm:prSet presAssocID="{D158FD35-1F64-4D00-80D9-1F5FF547F8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C25050-E340-439C-B244-FD2FC2E3C8C4}" type="pres">
      <dgm:prSet presAssocID="{A45C6119-6A23-48B6-B088-8D3CA6B4CDCD}" presName="hierRoot1" presStyleCnt="0">
        <dgm:presLayoutVars>
          <dgm:hierBranch val="init"/>
        </dgm:presLayoutVars>
      </dgm:prSet>
      <dgm:spPr/>
    </dgm:pt>
    <dgm:pt modelId="{BAF56781-5E1E-4DE1-A8E1-80B5AD462110}" type="pres">
      <dgm:prSet presAssocID="{A45C6119-6A23-48B6-B088-8D3CA6B4CDCD}" presName="rootComposite1" presStyleCnt="0"/>
      <dgm:spPr/>
    </dgm:pt>
    <dgm:pt modelId="{8306EE23-4249-4111-A734-01F63944A278}" type="pres">
      <dgm:prSet presAssocID="{A45C6119-6A23-48B6-B088-8D3CA6B4CDCD}" presName="rootText1" presStyleLbl="node0" presStyleIdx="0" presStyleCnt="1" custLinFactNeighborX="-7008" custLinFactNeighborY="-170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0D41B-D432-4B2B-9BD4-75F1BF942451}" type="pres">
      <dgm:prSet presAssocID="{A45C6119-6A23-48B6-B088-8D3CA6B4CDC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56608FB-5FF9-45B1-AF12-B7DF1B7A78C4}" type="pres">
      <dgm:prSet presAssocID="{A45C6119-6A23-48B6-B088-8D3CA6B4CDCD}" presName="hierChild2" presStyleCnt="0"/>
      <dgm:spPr/>
    </dgm:pt>
    <dgm:pt modelId="{EF787944-D1D5-4E85-B933-96992FA1179E}" type="pres">
      <dgm:prSet presAssocID="{B511151A-5EBF-41CB-B507-EC47CA4DBD9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246C780-BA37-4591-9E24-918D8C1B1762}" type="pres">
      <dgm:prSet presAssocID="{773B6DFB-5A86-44F2-94A1-A8C4C15FCE23}" presName="hierRoot2" presStyleCnt="0">
        <dgm:presLayoutVars>
          <dgm:hierBranch val="init"/>
        </dgm:presLayoutVars>
      </dgm:prSet>
      <dgm:spPr/>
    </dgm:pt>
    <dgm:pt modelId="{2C10F522-26F1-422C-B1FC-64D27F196DF9}" type="pres">
      <dgm:prSet presAssocID="{773B6DFB-5A86-44F2-94A1-A8C4C15FCE23}" presName="rootComposite" presStyleCnt="0"/>
      <dgm:spPr/>
    </dgm:pt>
    <dgm:pt modelId="{FB070900-BD45-4C5F-88E7-84790123FA1C}" type="pres">
      <dgm:prSet presAssocID="{773B6DFB-5A86-44F2-94A1-A8C4C15FCE23}" presName="rootText" presStyleLbl="node2" presStyleIdx="0" presStyleCnt="3" custScaleY="52021" custLinFactX="13992" custLinFactY="-87013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5421A2-8EEA-4DEE-B2CE-15166CB397DD}" type="pres">
      <dgm:prSet presAssocID="{773B6DFB-5A86-44F2-94A1-A8C4C15FCE23}" presName="rootConnector" presStyleLbl="node2" presStyleIdx="0" presStyleCnt="3"/>
      <dgm:spPr/>
      <dgm:t>
        <a:bodyPr/>
        <a:lstStyle/>
        <a:p>
          <a:endParaRPr lang="en-US"/>
        </a:p>
      </dgm:t>
    </dgm:pt>
    <dgm:pt modelId="{AC2AAC73-EE65-40FC-9F63-0A3C6122A53D}" type="pres">
      <dgm:prSet presAssocID="{773B6DFB-5A86-44F2-94A1-A8C4C15FCE23}" presName="hierChild4" presStyleCnt="0"/>
      <dgm:spPr/>
    </dgm:pt>
    <dgm:pt modelId="{AAC383D2-3ECB-4699-B063-D83115955575}" type="pres">
      <dgm:prSet presAssocID="{773B6DFB-5A86-44F2-94A1-A8C4C15FCE23}" presName="hierChild5" presStyleCnt="0"/>
      <dgm:spPr/>
    </dgm:pt>
    <dgm:pt modelId="{D2C3C0F1-CA39-4D14-8C7F-9BF63AE6095C}" type="pres">
      <dgm:prSet presAssocID="{2DBF91E3-49AF-40BB-BA5E-F7AFAA5F6F7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48BA931-8A91-442A-950B-9E33745587AD}" type="pres">
      <dgm:prSet presAssocID="{021B98C2-7E65-4847-9A34-DC3264140AF9}" presName="hierRoot2" presStyleCnt="0">
        <dgm:presLayoutVars>
          <dgm:hierBranch val="init"/>
        </dgm:presLayoutVars>
      </dgm:prSet>
      <dgm:spPr/>
    </dgm:pt>
    <dgm:pt modelId="{0A941249-7FEC-471D-8D5A-B659E24B98D4}" type="pres">
      <dgm:prSet presAssocID="{021B98C2-7E65-4847-9A34-DC3264140AF9}" presName="rootComposite" presStyleCnt="0"/>
      <dgm:spPr/>
    </dgm:pt>
    <dgm:pt modelId="{3F59ED5F-EBFC-4A5B-90EF-5A17F9FFCC9C}" type="pres">
      <dgm:prSet presAssocID="{021B98C2-7E65-4847-9A34-DC3264140AF9}" presName="rootText" presStyleLbl="node2" presStyleIdx="1" presStyleCnt="3" custScaleX="121695" custScaleY="64689" custLinFactX="-5187" custLinFactNeighborX="-100000" custLinFactNeighborY="-92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26FE1-AD41-4611-9B3B-C7FD5128252F}" type="pres">
      <dgm:prSet presAssocID="{021B98C2-7E65-4847-9A34-DC3264140AF9}" presName="rootConnector" presStyleLbl="node2" presStyleIdx="1" presStyleCnt="3"/>
      <dgm:spPr/>
      <dgm:t>
        <a:bodyPr/>
        <a:lstStyle/>
        <a:p>
          <a:endParaRPr lang="en-US"/>
        </a:p>
      </dgm:t>
    </dgm:pt>
    <dgm:pt modelId="{41B38E50-13D3-41BD-B23F-18196C1DBC23}" type="pres">
      <dgm:prSet presAssocID="{021B98C2-7E65-4847-9A34-DC3264140AF9}" presName="hierChild4" presStyleCnt="0"/>
      <dgm:spPr/>
    </dgm:pt>
    <dgm:pt modelId="{731937D7-1B5E-40AA-826E-A0DC811EDEBE}" type="pres">
      <dgm:prSet presAssocID="{021B98C2-7E65-4847-9A34-DC3264140AF9}" presName="hierChild5" presStyleCnt="0"/>
      <dgm:spPr/>
    </dgm:pt>
    <dgm:pt modelId="{71E6E242-2A79-4995-8E48-6FBE32F2DF5F}" type="pres">
      <dgm:prSet presAssocID="{2B45A360-F49A-4D5E-9A0C-A8AF8E90A09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59E2C999-4CFC-4AFB-A343-EF8B4CA6B2CC}" type="pres">
      <dgm:prSet presAssocID="{419DC62C-5AED-49AA-8F6B-1B942ACF1BE5}" presName="hierRoot2" presStyleCnt="0">
        <dgm:presLayoutVars>
          <dgm:hierBranch val="init"/>
        </dgm:presLayoutVars>
      </dgm:prSet>
      <dgm:spPr/>
    </dgm:pt>
    <dgm:pt modelId="{1CDB1405-10E2-42DD-AD2A-0C6875E6D093}" type="pres">
      <dgm:prSet presAssocID="{419DC62C-5AED-49AA-8F6B-1B942ACF1BE5}" presName="rootComposite" presStyleCnt="0"/>
      <dgm:spPr/>
    </dgm:pt>
    <dgm:pt modelId="{A2B3EC58-DC99-43FA-8363-D3B360BF6CD6}" type="pres">
      <dgm:prSet presAssocID="{419DC62C-5AED-49AA-8F6B-1B942ACF1BE5}" presName="rootText" presStyleLbl="node2" presStyleIdx="2" presStyleCnt="3" custScaleY="74662" custLinFactNeighborX="-42496" custLinFactNeighborY="-920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B3DFC8-7780-4730-B069-0C4370F7FC13}" type="pres">
      <dgm:prSet presAssocID="{419DC62C-5AED-49AA-8F6B-1B942ACF1BE5}" presName="rootConnector" presStyleLbl="node2" presStyleIdx="2" presStyleCnt="3"/>
      <dgm:spPr/>
      <dgm:t>
        <a:bodyPr/>
        <a:lstStyle/>
        <a:p>
          <a:endParaRPr lang="en-US"/>
        </a:p>
      </dgm:t>
    </dgm:pt>
    <dgm:pt modelId="{3E6B8349-48A4-4AA1-88E5-A2C7235E8D15}" type="pres">
      <dgm:prSet presAssocID="{419DC62C-5AED-49AA-8F6B-1B942ACF1BE5}" presName="hierChild4" presStyleCnt="0"/>
      <dgm:spPr/>
    </dgm:pt>
    <dgm:pt modelId="{E6889FF7-D73A-4C73-BB05-F9186FB46F56}" type="pres">
      <dgm:prSet presAssocID="{419DC62C-5AED-49AA-8F6B-1B942ACF1BE5}" presName="hierChild5" presStyleCnt="0"/>
      <dgm:spPr/>
    </dgm:pt>
    <dgm:pt modelId="{7459E11A-1DC6-4B9E-91B8-507F8B726D48}" type="pres">
      <dgm:prSet presAssocID="{A45C6119-6A23-48B6-B088-8D3CA6B4CDCD}" presName="hierChild3" presStyleCnt="0"/>
      <dgm:spPr/>
    </dgm:pt>
    <dgm:pt modelId="{7345C647-18F0-4281-BA80-6F9B087FE2D5}" type="pres">
      <dgm:prSet presAssocID="{060B4CC2-8745-4832-AE6E-0DE31D0623F4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EF2C4803-9AF3-4A1A-AC04-DDCD312EB417}" type="pres">
      <dgm:prSet presAssocID="{45D3D2D6-0146-4298-8633-F9ED9F04F450}" presName="hierRoot3" presStyleCnt="0">
        <dgm:presLayoutVars>
          <dgm:hierBranch val="init"/>
        </dgm:presLayoutVars>
      </dgm:prSet>
      <dgm:spPr/>
    </dgm:pt>
    <dgm:pt modelId="{FC389C93-4690-4E60-827F-1D7F767AA600}" type="pres">
      <dgm:prSet presAssocID="{45D3D2D6-0146-4298-8633-F9ED9F04F450}" presName="rootComposite3" presStyleCnt="0"/>
      <dgm:spPr/>
    </dgm:pt>
    <dgm:pt modelId="{700870AA-0CF7-4610-B3BC-36765D0D3BCF}" type="pres">
      <dgm:prSet presAssocID="{45D3D2D6-0146-4298-8633-F9ED9F04F450}" presName="rootText3" presStyleLbl="asst1" presStyleIdx="0" presStyleCnt="1" custLinFactY="-62106" custLinFactNeighborX="-605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4FA88D-D045-42A1-A55D-89F2761E0BA0}" type="pres">
      <dgm:prSet presAssocID="{45D3D2D6-0146-4298-8633-F9ED9F04F450}" presName="rootConnector3" presStyleLbl="asst1" presStyleIdx="0" presStyleCnt="1"/>
      <dgm:spPr/>
      <dgm:t>
        <a:bodyPr/>
        <a:lstStyle/>
        <a:p>
          <a:endParaRPr lang="en-US"/>
        </a:p>
      </dgm:t>
    </dgm:pt>
    <dgm:pt modelId="{BFFF1B33-A010-4AC2-91C9-A6127B6F853A}" type="pres">
      <dgm:prSet presAssocID="{45D3D2D6-0146-4298-8633-F9ED9F04F450}" presName="hierChild6" presStyleCnt="0"/>
      <dgm:spPr/>
    </dgm:pt>
    <dgm:pt modelId="{795AD9CE-35BB-47BF-AB9A-8E21EB74FD9D}" type="pres">
      <dgm:prSet presAssocID="{45D3D2D6-0146-4298-8633-F9ED9F04F450}" presName="hierChild7" presStyleCnt="0"/>
      <dgm:spPr/>
    </dgm:pt>
  </dgm:ptLst>
  <dgm:cxnLst>
    <dgm:cxn modelId="{7357B7B7-5568-4E64-8DFE-5784B598AA60}" srcId="{A45C6119-6A23-48B6-B088-8D3CA6B4CDCD}" destId="{021B98C2-7E65-4847-9A34-DC3264140AF9}" srcOrd="2" destOrd="0" parTransId="{2DBF91E3-49AF-40BB-BA5E-F7AFAA5F6F77}" sibTransId="{850D3214-C906-4E1A-97D9-D4BEB567B41E}"/>
    <dgm:cxn modelId="{693ABF52-080D-4FDC-9772-90D2E9DC0082}" type="presOf" srcId="{060B4CC2-8745-4832-AE6E-0DE31D0623F4}" destId="{7345C647-18F0-4281-BA80-6F9B087FE2D5}" srcOrd="0" destOrd="0" presId="urn:microsoft.com/office/officeart/2005/8/layout/orgChart1"/>
    <dgm:cxn modelId="{65923325-8B7C-40CF-BCA5-E6487C326387}" type="presOf" srcId="{D158FD35-1F64-4D00-80D9-1F5FF547F82F}" destId="{E3132981-DA26-48FE-BAFC-E53483E266DF}" srcOrd="0" destOrd="0" presId="urn:microsoft.com/office/officeart/2005/8/layout/orgChart1"/>
    <dgm:cxn modelId="{05DD177F-43CB-49B2-A085-00E6715082B5}" srcId="{A45C6119-6A23-48B6-B088-8D3CA6B4CDCD}" destId="{773B6DFB-5A86-44F2-94A1-A8C4C15FCE23}" srcOrd="1" destOrd="0" parTransId="{B511151A-5EBF-41CB-B507-EC47CA4DBD95}" sibTransId="{0A0A31D4-66A3-497D-9809-0640C857EF92}"/>
    <dgm:cxn modelId="{0EA6699F-BE02-4C84-B01B-8095C07A4A1D}" type="presOf" srcId="{A45C6119-6A23-48B6-B088-8D3CA6B4CDCD}" destId="{B4B0D41B-D432-4B2B-9BD4-75F1BF942451}" srcOrd="1" destOrd="0" presId="urn:microsoft.com/office/officeart/2005/8/layout/orgChart1"/>
    <dgm:cxn modelId="{D8EFDCB8-5DFE-4B68-8C94-1F19742C0EA4}" type="presOf" srcId="{021B98C2-7E65-4847-9A34-DC3264140AF9}" destId="{3F59ED5F-EBFC-4A5B-90EF-5A17F9FFCC9C}" srcOrd="0" destOrd="0" presId="urn:microsoft.com/office/officeart/2005/8/layout/orgChart1"/>
    <dgm:cxn modelId="{5E3DB025-3DAB-4875-B866-A8100E44001C}" type="presOf" srcId="{773B6DFB-5A86-44F2-94A1-A8C4C15FCE23}" destId="{FB070900-BD45-4C5F-88E7-84790123FA1C}" srcOrd="0" destOrd="0" presId="urn:microsoft.com/office/officeart/2005/8/layout/orgChart1"/>
    <dgm:cxn modelId="{6BC62828-0B9A-4F45-A9F6-AA3387FC915E}" type="presOf" srcId="{45D3D2D6-0146-4298-8633-F9ED9F04F450}" destId="{700870AA-0CF7-4610-B3BC-36765D0D3BCF}" srcOrd="0" destOrd="0" presId="urn:microsoft.com/office/officeart/2005/8/layout/orgChart1"/>
    <dgm:cxn modelId="{99817D68-53DA-4C98-B652-82D50C17FE70}" type="presOf" srcId="{419DC62C-5AED-49AA-8F6B-1B942ACF1BE5}" destId="{F3B3DFC8-7780-4730-B069-0C4370F7FC13}" srcOrd="1" destOrd="0" presId="urn:microsoft.com/office/officeart/2005/8/layout/orgChart1"/>
    <dgm:cxn modelId="{9C3EA83A-EED0-471B-AB6F-C44C73E715E5}" type="presOf" srcId="{2B45A360-F49A-4D5E-9A0C-A8AF8E90A09A}" destId="{71E6E242-2A79-4995-8E48-6FBE32F2DF5F}" srcOrd="0" destOrd="0" presId="urn:microsoft.com/office/officeart/2005/8/layout/orgChart1"/>
    <dgm:cxn modelId="{504F7D9E-7AE5-4D15-B876-F1065D97B05C}" type="presOf" srcId="{773B6DFB-5A86-44F2-94A1-A8C4C15FCE23}" destId="{A15421A2-8EEA-4DEE-B2CE-15166CB397DD}" srcOrd="1" destOrd="0" presId="urn:microsoft.com/office/officeart/2005/8/layout/orgChart1"/>
    <dgm:cxn modelId="{C07367BB-309C-41A6-B894-D85F70078A90}" srcId="{D158FD35-1F64-4D00-80D9-1F5FF547F82F}" destId="{A45C6119-6A23-48B6-B088-8D3CA6B4CDCD}" srcOrd="0" destOrd="0" parTransId="{EBC66612-31E3-4DA6-855B-353C328E7A9E}" sibTransId="{F9F6B811-76B8-4902-80F0-6E75EA6ED454}"/>
    <dgm:cxn modelId="{BF0B930F-F657-4641-B7A7-626DA809F5D9}" type="presOf" srcId="{A45C6119-6A23-48B6-B088-8D3CA6B4CDCD}" destId="{8306EE23-4249-4111-A734-01F63944A278}" srcOrd="0" destOrd="0" presId="urn:microsoft.com/office/officeart/2005/8/layout/orgChart1"/>
    <dgm:cxn modelId="{E673B20F-0900-4DD5-BE73-F066E235D005}" type="presOf" srcId="{45D3D2D6-0146-4298-8633-F9ED9F04F450}" destId="{EF4FA88D-D045-42A1-A55D-89F2761E0BA0}" srcOrd="1" destOrd="0" presId="urn:microsoft.com/office/officeart/2005/8/layout/orgChart1"/>
    <dgm:cxn modelId="{5362DE1C-2B43-418D-937E-069D4B97C568}" type="presOf" srcId="{2DBF91E3-49AF-40BB-BA5E-F7AFAA5F6F77}" destId="{D2C3C0F1-CA39-4D14-8C7F-9BF63AE6095C}" srcOrd="0" destOrd="0" presId="urn:microsoft.com/office/officeart/2005/8/layout/orgChart1"/>
    <dgm:cxn modelId="{7BE2ECCE-1566-453A-875E-C7E2FFDBAB83}" type="presOf" srcId="{B511151A-5EBF-41CB-B507-EC47CA4DBD95}" destId="{EF787944-D1D5-4E85-B933-96992FA1179E}" srcOrd="0" destOrd="0" presId="urn:microsoft.com/office/officeart/2005/8/layout/orgChart1"/>
    <dgm:cxn modelId="{1532231F-6EC7-45D0-8D4B-2FF755CD3597}" type="presOf" srcId="{021B98C2-7E65-4847-9A34-DC3264140AF9}" destId="{52026FE1-AD41-4611-9B3B-C7FD5128252F}" srcOrd="1" destOrd="0" presId="urn:microsoft.com/office/officeart/2005/8/layout/orgChart1"/>
    <dgm:cxn modelId="{C5D1DBB2-A4EC-41EB-B2DF-65F04738CD62}" type="presOf" srcId="{419DC62C-5AED-49AA-8F6B-1B942ACF1BE5}" destId="{A2B3EC58-DC99-43FA-8363-D3B360BF6CD6}" srcOrd="0" destOrd="0" presId="urn:microsoft.com/office/officeart/2005/8/layout/orgChart1"/>
    <dgm:cxn modelId="{856B2562-AD10-4F86-A2F6-70E7AD7FABE7}" srcId="{A45C6119-6A23-48B6-B088-8D3CA6B4CDCD}" destId="{45D3D2D6-0146-4298-8633-F9ED9F04F450}" srcOrd="0" destOrd="0" parTransId="{060B4CC2-8745-4832-AE6E-0DE31D0623F4}" sibTransId="{7B218FF1-24D5-487B-A26A-8BB555B9FA81}"/>
    <dgm:cxn modelId="{A2D2461A-1A04-471D-948E-A94CAD321476}" srcId="{A45C6119-6A23-48B6-B088-8D3CA6B4CDCD}" destId="{419DC62C-5AED-49AA-8F6B-1B942ACF1BE5}" srcOrd="3" destOrd="0" parTransId="{2B45A360-F49A-4D5E-9A0C-A8AF8E90A09A}" sibTransId="{74E0FC39-DE5D-4CE9-9501-C0F1C1F802F4}"/>
    <dgm:cxn modelId="{09AAFB6E-CB04-4416-9E53-D9359355695D}" type="presParOf" srcId="{E3132981-DA26-48FE-BAFC-E53483E266DF}" destId="{41C25050-E340-439C-B244-FD2FC2E3C8C4}" srcOrd="0" destOrd="0" presId="urn:microsoft.com/office/officeart/2005/8/layout/orgChart1"/>
    <dgm:cxn modelId="{269CF33B-4290-4E34-9A04-F3AF3BA1C471}" type="presParOf" srcId="{41C25050-E340-439C-B244-FD2FC2E3C8C4}" destId="{BAF56781-5E1E-4DE1-A8E1-80B5AD462110}" srcOrd="0" destOrd="0" presId="urn:microsoft.com/office/officeart/2005/8/layout/orgChart1"/>
    <dgm:cxn modelId="{9CA41DC6-1179-48D7-A45A-9CA9E5115201}" type="presParOf" srcId="{BAF56781-5E1E-4DE1-A8E1-80B5AD462110}" destId="{8306EE23-4249-4111-A734-01F63944A278}" srcOrd="0" destOrd="0" presId="urn:microsoft.com/office/officeart/2005/8/layout/orgChart1"/>
    <dgm:cxn modelId="{B035C572-B514-499C-8651-1B6B193A6236}" type="presParOf" srcId="{BAF56781-5E1E-4DE1-A8E1-80B5AD462110}" destId="{B4B0D41B-D432-4B2B-9BD4-75F1BF942451}" srcOrd="1" destOrd="0" presId="urn:microsoft.com/office/officeart/2005/8/layout/orgChart1"/>
    <dgm:cxn modelId="{41BA4E7D-0CC2-4B5A-8AD5-CCB543BC29EB}" type="presParOf" srcId="{41C25050-E340-439C-B244-FD2FC2E3C8C4}" destId="{456608FB-5FF9-45B1-AF12-B7DF1B7A78C4}" srcOrd="1" destOrd="0" presId="urn:microsoft.com/office/officeart/2005/8/layout/orgChart1"/>
    <dgm:cxn modelId="{AD0C7E29-3CFF-4966-B1A3-41A984B25A6C}" type="presParOf" srcId="{456608FB-5FF9-45B1-AF12-B7DF1B7A78C4}" destId="{EF787944-D1D5-4E85-B933-96992FA1179E}" srcOrd="0" destOrd="0" presId="urn:microsoft.com/office/officeart/2005/8/layout/orgChart1"/>
    <dgm:cxn modelId="{D6D8C77A-AEE0-4F74-B99A-48AB227CC805}" type="presParOf" srcId="{456608FB-5FF9-45B1-AF12-B7DF1B7A78C4}" destId="{A246C780-BA37-4591-9E24-918D8C1B1762}" srcOrd="1" destOrd="0" presId="urn:microsoft.com/office/officeart/2005/8/layout/orgChart1"/>
    <dgm:cxn modelId="{5568AB51-DAD8-4A85-8A23-DEAD03065EB0}" type="presParOf" srcId="{A246C780-BA37-4591-9E24-918D8C1B1762}" destId="{2C10F522-26F1-422C-B1FC-64D27F196DF9}" srcOrd="0" destOrd="0" presId="urn:microsoft.com/office/officeart/2005/8/layout/orgChart1"/>
    <dgm:cxn modelId="{D14C57B6-6F81-4D56-9538-A403746DE4E1}" type="presParOf" srcId="{2C10F522-26F1-422C-B1FC-64D27F196DF9}" destId="{FB070900-BD45-4C5F-88E7-84790123FA1C}" srcOrd="0" destOrd="0" presId="urn:microsoft.com/office/officeart/2005/8/layout/orgChart1"/>
    <dgm:cxn modelId="{A9C1D69C-5139-43ED-AC0F-36F2AB4C119C}" type="presParOf" srcId="{2C10F522-26F1-422C-B1FC-64D27F196DF9}" destId="{A15421A2-8EEA-4DEE-B2CE-15166CB397DD}" srcOrd="1" destOrd="0" presId="urn:microsoft.com/office/officeart/2005/8/layout/orgChart1"/>
    <dgm:cxn modelId="{3AD91032-8915-4A11-9226-718CF03CB78B}" type="presParOf" srcId="{A246C780-BA37-4591-9E24-918D8C1B1762}" destId="{AC2AAC73-EE65-40FC-9F63-0A3C6122A53D}" srcOrd="1" destOrd="0" presId="urn:microsoft.com/office/officeart/2005/8/layout/orgChart1"/>
    <dgm:cxn modelId="{CCD0A4A0-5834-4D81-8721-39A53FDA25CB}" type="presParOf" srcId="{A246C780-BA37-4591-9E24-918D8C1B1762}" destId="{AAC383D2-3ECB-4699-B063-D83115955575}" srcOrd="2" destOrd="0" presId="urn:microsoft.com/office/officeart/2005/8/layout/orgChart1"/>
    <dgm:cxn modelId="{C42AFF2B-54B5-4F86-9730-5483340732D4}" type="presParOf" srcId="{456608FB-5FF9-45B1-AF12-B7DF1B7A78C4}" destId="{D2C3C0F1-CA39-4D14-8C7F-9BF63AE6095C}" srcOrd="2" destOrd="0" presId="urn:microsoft.com/office/officeart/2005/8/layout/orgChart1"/>
    <dgm:cxn modelId="{D5A3B9A1-2D40-4AC7-8CC6-7A8696CE3D89}" type="presParOf" srcId="{456608FB-5FF9-45B1-AF12-B7DF1B7A78C4}" destId="{D48BA931-8A91-442A-950B-9E33745587AD}" srcOrd="3" destOrd="0" presId="urn:microsoft.com/office/officeart/2005/8/layout/orgChart1"/>
    <dgm:cxn modelId="{101B6915-E1DD-4357-8D13-2FCCB391621B}" type="presParOf" srcId="{D48BA931-8A91-442A-950B-9E33745587AD}" destId="{0A941249-7FEC-471D-8D5A-B659E24B98D4}" srcOrd="0" destOrd="0" presId="urn:microsoft.com/office/officeart/2005/8/layout/orgChart1"/>
    <dgm:cxn modelId="{7B5FB1CD-672D-408E-BE30-DEBC67987F82}" type="presParOf" srcId="{0A941249-7FEC-471D-8D5A-B659E24B98D4}" destId="{3F59ED5F-EBFC-4A5B-90EF-5A17F9FFCC9C}" srcOrd="0" destOrd="0" presId="urn:microsoft.com/office/officeart/2005/8/layout/orgChart1"/>
    <dgm:cxn modelId="{E2449E1D-20C5-41F3-ABA9-5297E1F0FC17}" type="presParOf" srcId="{0A941249-7FEC-471D-8D5A-B659E24B98D4}" destId="{52026FE1-AD41-4611-9B3B-C7FD5128252F}" srcOrd="1" destOrd="0" presId="urn:microsoft.com/office/officeart/2005/8/layout/orgChart1"/>
    <dgm:cxn modelId="{6530296D-C603-41B8-A68B-A05E4E4BAC0A}" type="presParOf" srcId="{D48BA931-8A91-442A-950B-9E33745587AD}" destId="{41B38E50-13D3-41BD-B23F-18196C1DBC23}" srcOrd="1" destOrd="0" presId="urn:microsoft.com/office/officeart/2005/8/layout/orgChart1"/>
    <dgm:cxn modelId="{A2EA9860-B9DC-482B-BF41-6E9B78A580D2}" type="presParOf" srcId="{D48BA931-8A91-442A-950B-9E33745587AD}" destId="{731937D7-1B5E-40AA-826E-A0DC811EDEBE}" srcOrd="2" destOrd="0" presId="urn:microsoft.com/office/officeart/2005/8/layout/orgChart1"/>
    <dgm:cxn modelId="{AD508B23-589A-4B76-A425-AF7E95B73E64}" type="presParOf" srcId="{456608FB-5FF9-45B1-AF12-B7DF1B7A78C4}" destId="{71E6E242-2A79-4995-8E48-6FBE32F2DF5F}" srcOrd="4" destOrd="0" presId="urn:microsoft.com/office/officeart/2005/8/layout/orgChart1"/>
    <dgm:cxn modelId="{E8D6CD48-7E2F-4621-8054-22C61226C140}" type="presParOf" srcId="{456608FB-5FF9-45B1-AF12-B7DF1B7A78C4}" destId="{59E2C999-4CFC-4AFB-A343-EF8B4CA6B2CC}" srcOrd="5" destOrd="0" presId="urn:microsoft.com/office/officeart/2005/8/layout/orgChart1"/>
    <dgm:cxn modelId="{7022247B-8AAC-4147-B2DA-80E182E9F14A}" type="presParOf" srcId="{59E2C999-4CFC-4AFB-A343-EF8B4CA6B2CC}" destId="{1CDB1405-10E2-42DD-AD2A-0C6875E6D093}" srcOrd="0" destOrd="0" presId="urn:microsoft.com/office/officeart/2005/8/layout/orgChart1"/>
    <dgm:cxn modelId="{7E04E95C-BAC5-40EA-9A7A-6096ADBF1F0C}" type="presParOf" srcId="{1CDB1405-10E2-42DD-AD2A-0C6875E6D093}" destId="{A2B3EC58-DC99-43FA-8363-D3B360BF6CD6}" srcOrd="0" destOrd="0" presId="urn:microsoft.com/office/officeart/2005/8/layout/orgChart1"/>
    <dgm:cxn modelId="{CB58A0F3-DA4E-4849-AF5F-C9F1062C9806}" type="presParOf" srcId="{1CDB1405-10E2-42DD-AD2A-0C6875E6D093}" destId="{F3B3DFC8-7780-4730-B069-0C4370F7FC13}" srcOrd="1" destOrd="0" presId="urn:microsoft.com/office/officeart/2005/8/layout/orgChart1"/>
    <dgm:cxn modelId="{20997540-F9E1-4192-B4A2-CF38ECF16ADA}" type="presParOf" srcId="{59E2C999-4CFC-4AFB-A343-EF8B4CA6B2CC}" destId="{3E6B8349-48A4-4AA1-88E5-A2C7235E8D15}" srcOrd="1" destOrd="0" presId="urn:microsoft.com/office/officeart/2005/8/layout/orgChart1"/>
    <dgm:cxn modelId="{C8254B44-F33C-4DCC-A4E7-54CA636AB5C5}" type="presParOf" srcId="{59E2C999-4CFC-4AFB-A343-EF8B4CA6B2CC}" destId="{E6889FF7-D73A-4C73-BB05-F9186FB46F56}" srcOrd="2" destOrd="0" presId="urn:microsoft.com/office/officeart/2005/8/layout/orgChart1"/>
    <dgm:cxn modelId="{C5260B38-A617-46DD-AD65-C8F54C893CEC}" type="presParOf" srcId="{41C25050-E340-439C-B244-FD2FC2E3C8C4}" destId="{7459E11A-1DC6-4B9E-91B8-507F8B726D48}" srcOrd="2" destOrd="0" presId="urn:microsoft.com/office/officeart/2005/8/layout/orgChart1"/>
    <dgm:cxn modelId="{113CC3D6-93FD-4314-ACB5-C69051792D95}" type="presParOf" srcId="{7459E11A-1DC6-4B9E-91B8-507F8B726D48}" destId="{7345C647-18F0-4281-BA80-6F9B087FE2D5}" srcOrd="0" destOrd="0" presId="urn:microsoft.com/office/officeart/2005/8/layout/orgChart1"/>
    <dgm:cxn modelId="{C3776EDA-090E-4076-A5E1-D7DD5D2D7356}" type="presParOf" srcId="{7459E11A-1DC6-4B9E-91B8-507F8B726D48}" destId="{EF2C4803-9AF3-4A1A-AC04-DDCD312EB417}" srcOrd="1" destOrd="0" presId="urn:microsoft.com/office/officeart/2005/8/layout/orgChart1"/>
    <dgm:cxn modelId="{AEE79D3C-114F-4BCF-881F-AB13659445E0}" type="presParOf" srcId="{EF2C4803-9AF3-4A1A-AC04-DDCD312EB417}" destId="{FC389C93-4690-4E60-827F-1D7F767AA600}" srcOrd="0" destOrd="0" presId="urn:microsoft.com/office/officeart/2005/8/layout/orgChart1"/>
    <dgm:cxn modelId="{525E006C-3396-4C42-BCE8-DCF659728A41}" type="presParOf" srcId="{FC389C93-4690-4E60-827F-1D7F767AA600}" destId="{700870AA-0CF7-4610-B3BC-36765D0D3BCF}" srcOrd="0" destOrd="0" presId="urn:microsoft.com/office/officeart/2005/8/layout/orgChart1"/>
    <dgm:cxn modelId="{ECC243BD-EF33-4152-AACA-8ABF29E706A8}" type="presParOf" srcId="{FC389C93-4690-4E60-827F-1D7F767AA600}" destId="{EF4FA88D-D045-42A1-A55D-89F2761E0BA0}" srcOrd="1" destOrd="0" presId="urn:microsoft.com/office/officeart/2005/8/layout/orgChart1"/>
    <dgm:cxn modelId="{B9416C10-2ED0-43B7-9F76-9DF8844352B8}" type="presParOf" srcId="{EF2C4803-9AF3-4A1A-AC04-DDCD312EB417}" destId="{BFFF1B33-A010-4AC2-91C9-A6127B6F853A}" srcOrd="1" destOrd="0" presId="urn:microsoft.com/office/officeart/2005/8/layout/orgChart1"/>
    <dgm:cxn modelId="{A50A293B-B614-4581-9836-4645DD52FE36}" type="presParOf" srcId="{EF2C4803-9AF3-4A1A-AC04-DDCD312EB417}" destId="{795AD9CE-35BB-47BF-AB9A-8E21EB74FD9D}" srcOrd="2" destOrd="0" presId="urn:microsoft.com/office/officeart/2005/8/layout/orgChart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C647-18F0-4281-BA80-6F9B087FE2D5}">
      <dsp:nvSpPr>
        <dsp:cNvPr id="0" name=""/>
        <dsp:cNvSpPr/>
      </dsp:nvSpPr>
      <dsp:spPr>
        <a:xfrm>
          <a:off x="2509447" y="882867"/>
          <a:ext cx="1446948" cy="599868"/>
        </a:xfrm>
        <a:custGeom>
          <a:avLst/>
          <a:gdLst/>
          <a:ahLst/>
          <a:cxnLst/>
          <a:rect l="0" t="0" r="0" b="0"/>
          <a:pathLst>
            <a:path>
              <a:moveTo>
                <a:pt x="1446948" y="599868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6E242-2A79-4995-8E48-6FBE32F2DF5F}">
      <dsp:nvSpPr>
        <dsp:cNvPr id="0" name=""/>
        <dsp:cNvSpPr/>
      </dsp:nvSpPr>
      <dsp:spPr>
        <a:xfrm>
          <a:off x="3956395" y="1482735"/>
          <a:ext cx="2178039" cy="1232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848"/>
              </a:lnTo>
              <a:lnTo>
                <a:pt x="2178039" y="994848"/>
              </a:lnTo>
              <a:lnTo>
                <a:pt x="2178039" y="1232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3C0F1-CA39-4D14-8C7F-9BF63AE6095C}">
      <dsp:nvSpPr>
        <dsp:cNvPr id="0" name=""/>
        <dsp:cNvSpPr/>
      </dsp:nvSpPr>
      <dsp:spPr>
        <a:xfrm>
          <a:off x="1737229" y="1482735"/>
          <a:ext cx="2219166" cy="1232194"/>
        </a:xfrm>
        <a:custGeom>
          <a:avLst/>
          <a:gdLst/>
          <a:ahLst/>
          <a:cxnLst/>
          <a:rect l="0" t="0" r="0" b="0"/>
          <a:pathLst>
            <a:path>
              <a:moveTo>
                <a:pt x="2219166" y="0"/>
              </a:moveTo>
              <a:lnTo>
                <a:pt x="2219166" y="994860"/>
              </a:lnTo>
              <a:lnTo>
                <a:pt x="0" y="994860"/>
              </a:lnTo>
              <a:lnTo>
                <a:pt x="0" y="1232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87944-D1D5-4E85-B933-96992FA1179E}">
      <dsp:nvSpPr>
        <dsp:cNvPr id="0" name=""/>
        <dsp:cNvSpPr/>
      </dsp:nvSpPr>
      <dsp:spPr>
        <a:xfrm>
          <a:off x="3711206" y="1482735"/>
          <a:ext cx="245188" cy="158392"/>
        </a:xfrm>
        <a:custGeom>
          <a:avLst/>
          <a:gdLst/>
          <a:ahLst/>
          <a:cxnLst/>
          <a:rect l="0" t="0" r="0" b="0"/>
          <a:pathLst>
            <a:path>
              <a:moveTo>
                <a:pt x="245188" y="0"/>
              </a:moveTo>
              <a:lnTo>
                <a:pt x="0" y="0"/>
              </a:lnTo>
              <a:lnTo>
                <a:pt x="0" y="158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6EE23-4249-4111-A734-01F63944A278}">
      <dsp:nvSpPr>
        <dsp:cNvPr id="0" name=""/>
        <dsp:cNvSpPr/>
      </dsp:nvSpPr>
      <dsp:spPr>
        <a:xfrm>
          <a:off x="2826232" y="352572"/>
          <a:ext cx="2260326" cy="113016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Rabbi</a:t>
          </a:r>
          <a:endParaRPr lang="en-US" sz="4000" kern="1200" dirty="0"/>
        </a:p>
      </dsp:txBody>
      <dsp:txXfrm>
        <a:off x="2826232" y="352572"/>
        <a:ext cx="2260326" cy="1130163"/>
      </dsp:txXfrm>
    </dsp:sp>
    <dsp:sp modelId="{FB070900-BD45-4C5F-88E7-84790123FA1C}">
      <dsp:nvSpPr>
        <dsp:cNvPr id="0" name=""/>
        <dsp:cNvSpPr/>
      </dsp:nvSpPr>
      <dsp:spPr>
        <a:xfrm>
          <a:off x="2581043" y="1641128"/>
          <a:ext cx="2260326" cy="58792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Elders</a:t>
          </a:r>
          <a:endParaRPr lang="en-US" sz="3600" kern="1200" dirty="0"/>
        </a:p>
      </dsp:txBody>
      <dsp:txXfrm>
        <a:off x="2581043" y="1641128"/>
        <a:ext cx="2260326" cy="587922"/>
      </dsp:txXfrm>
    </dsp:sp>
    <dsp:sp modelId="{3F59ED5F-EBFC-4A5B-90EF-5A17F9FFCC9C}">
      <dsp:nvSpPr>
        <dsp:cNvPr id="0" name=""/>
        <dsp:cNvSpPr/>
      </dsp:nvSpPr>
      <dsp:spPr>
        <a:xfrm>
          <a:off x="361877" y="2714930"/>
          <a:ext cx="2750704" cy="73109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Shamashim</a:t>
          </a:r>
          <a:endParaRPr lang="en-US" sz="3700" kern="1200" dirty="0"/>
        </a:p>
      </dsp:txBody>
      <dsp:txXfrm>
        <a:off x="361877" y="2714930"/>
        <a:ext cx="2750704" cy="731091"/>
      </dsp:txXfrm>
    </dsp:sp>
    <dsp:sp modelId="{A2B3EC58-DC99-43FA-8363-D3B360BF6CD6}">
      <dsp:nvSpPr>
        <dsp:cNvPr id="0" name=""/>
        <dsp:cNvSpPr/>
      </dsp:nvSpPr>
      <dsp:spPr>
        <a:xfrm>
          <a:off x="5004272" y="2714919"/>
          <a:ext cx="2260326" cy="843802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Staff</a:t>
          </a:r>
          <a:endParaRPr lang="en-US" sz="4000" kern="1200" dirty="0"/>
        </a:p>
      </dsp:txBody>
      <dsp:txXfrm>
        <a:off x="5004272" y="2714919"/>
        <a:ext cx="2260326" cy="843802"/>
      </dsp:txXfrm>
    </dsp:sp>
    <dsp:sp modelId="{700870AA-0CF7-4610-B3BC-36765D0D3BCF}">
      <dsp:nvSpPr>
        <dsp:cNvPr id="0" name=""/>
        <dsp:cNvSpPr/>
      </dsp:nvSpPr>
      <dsp:spPr>
        <a:xfrm>
          <a:off x="249120" y="317785"/>
          <a:ext cx="2260326" cy="113016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Directors</a:t>
          </a:r>
          <a:endParaRPr lang="en-US" sz="3600" kern="1200" dirty="0"/>
        </a:p>
      </dsp:txBody>
      <dsp:txXfrm>
        <a:off x="249120" y="317785"/>
        <a:ext cx="2260326" cy="1130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Mt 20.25-27 Passion of Yeshua 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Sept. 9, 2017  5777</a:t>
            </a:r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43E3E74-A71D-4F9E-A274-799584BDC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5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Mt 20.25-27 Passion of Yeshua 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altLang="en-US" smtClean="0"/>
              <a:t>Sept. 9, 2017  5777</a:t>
            </a:r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3238" y="685800"/>
            <a:ext cx="58515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0E9F95B-100C-4401-AFC8-043CE70D5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79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1pPr>
    <a:lvl2pPr marL="365583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 Rounded MT Bold" pitchFamily="34" charset="0"/>
        <a:ea typeface="+mn-ea"/>
        <a:cs typeface="Arial" charset="0"/>
      </a:defRPr>
    </a:lvl2pPr>
    <a:lvl3pPr marL="73122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9664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46228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27645" algn="l" defTabSz="731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193149" algn="l" defTabSz="731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558717" algn="l" defTabSz="731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924298" algn="l" defTabSz="731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900" dirty="0" smtClean="0"/>
              <a:t>https://worldisraelnews.com/tel-aviv-shines-research-hotbed-corporate-giants/?utm_source=MadMimi&amp;utm_medium=email&amp;utm_content=Israel%27s+Ties+with+Arab+World+%27Stronger+than+Ever%27%3B+IDF+Intel+Chief+Advises+Trump+to+Strike+North+Korea&amp;utm_campaign=20170906_m141302951_Israel%27s+Ties+with+Arab+World+%27Stronger+than+Ever%27%3B+IDF+Intel+Chief+Advises+Trump+to+Strike+North+Korea&amp;utm_term=_0A_09_09_09_09_09_09_09_09_09_09Read+Now_0A_09_09_09_09_09_09_09_09_09</a:t>
            </a:r>
            <a:endParaRPr lang="en-US" altLang="en-US" sz="9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900" dirty="0" smtClean="0"/>
              <a:t>https://worldisraelnews.com/tel-aviv-shines-research-hotbed-corporate-giants/?utm_source=MadMimi&amp;utm_medium=email&amp;utm_content=Israel%27s+Ties+with+Arab+World+%27Stronger+than+Ever%27%3B+IDF+Intel+Chief+Advises+Trump+to+Strike+North+Korea&amp;utm_campaign=20170906_m141302951_Israel%27s+Ties+with+Arab+World+%27Stronger+than+Ever%27%3B+IDF+Intel+Chief+Advises+Trump+to+Strike+North+Korea&amp;utm_term=_0A_09_09_09_09_09_09_09_09_09_09Read+Now_0A_09_09_09_09_09_09_09_09_09</a:t>
            </a:r>
            <a:endParaRPr lang="en-US" altLang="en-US" sz="9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7838" y="674688"/>
            <a:ext cx="5746750" cy="3367087"/>
          </a:xfrm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cs typeface="Arial" pitchFamily="34" charset="0"/>
              </a:rPr>
              <a:t>Last week we talked about drinking His cup:</a:t>
            </a:r>
            <a:r>
              <a:rPr lang="en-US" altLang="en-US" baseline="0" dirty="0" smtClean="0">
                <a:cs typeface="Arial" pitchFamily="34" charset="0"/>
              </a:rPr>
              <a:t> sacrifice for others.  Mitigate if possible.  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15424" indent="-275162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00652" indent="-22013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40912" indent="-22013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981173" indent="-22013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21433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861694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01955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742215" indent="-220130" eaLnBrk="0" fontAlgn="base" hangingPunct="0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0521" fontAlgn="auto">
              <a:spcBef>
                <a:spcPts val="0"/>
              </a:spcBef>
              <a:spcAft>
                <a:spcPts val="0"/>
              </a:spcAft>
              <a:defRPr/>
            </a:pPr>
            <a:fld id="{45F6C25F-6C70-4A78-AE69-304999D70D58}" type="slidenum">
              <a:rPr lang="en-US" altLang="en-US" sz="1800" kern="0">
                <a:solidFill>
                  <a:srgbClr val="000000"/>
                </a:solidFill>
              </a:rPr>
              <a:pPr defTabSz="880521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1800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67200"/>
            <a:ext cx="6019800" cy="4114800"/>
          </a:xfrm>
        </p:spPr>
        <p:txBody>
          <a:bodyPr/>
          <a:lstStyle/>
          <a:p>
            <a:r>
              <a:rPr lang="en-US" dirty="0" smtClean="0"/>
              <a:t>The Jews were familiar with Roman rulers and their client kings, like</a:t>
            </a:r>
            <a:r>
              <a:rPr lang="en-US" baseline="0" dirty="0" smtClean="0"/>
              <a:t> Herod.  Plus their own history…</a:t>
            </a:r>
          </a:p>
          <a:p>
            <a:r>
              <a:rPr lang="en-US" dirty="0" smtClean="0"/>
              <a:t>Greek for tyrants: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 fontAlgn="auto">
              <a:spcBef>
                <a:spcPts val="0"/>
              </a:spcBef>
              <a:spcAft>
                <a:spcPts val="0"/>
              </a:spcAft>
              <a:defRPr/>
            </a:pPr>
            <a:fld id="{59E7A7E2-61D4-416D-8868-15EA825CCC56}" type="slidenum">
              <a:rPr lang="en-US" sz="1800" kern="0">
                <a:solidFill>
                  <a:sysClr val="windowText" lastClr="000000"/>
                </a:solidFill>
              </a:rPr>
              <a:pPr defTabSz="897301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04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18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Brought</a:t>
            </a:r>
            <a:r>
              <a:rPr lang="en-US" altLang="en-US" baseline="0" dirty="0" smtClean="0"/>
              <a:t> my grandson Max here, and he asked, “Are you the boss of this place?”</a:t>
            </a:r>
          </a:p>
          <a:p>
            <a:r>
              <a:rPr lang="en-US" altLang="en-US" dirty="0" smtClean="0"/>
              <a:t>OK assessment from a 6 year old. 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of </a:t>
            </a:r>
            <a:r>
              <a:rPr lang="en-US" dirty="0" err="1" smtClean="0"/>
              <a:t>RekhavAm</a:t>
            </a:r>
            <a:r>
              <a:rPr lang="en-US" dirty="0" smtClean="0"/>
              <a:t>,</a:t>
            </a:r>
            <a:r>
              <a:rPr lang="en-US" baseline="0" dirty="0" smtClean="0"/>
              <a:t> son of Solomon, who was approached for tax relief by his nation at his ascension to Solomon’s throne.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 fontAlgn="auto">
              <a:spcBef>
                <a:spcPts val="0"/>
              </a:spcBef>
              <a:spcAft>
                <a:spcPts val="0"/>
              </a:spcAft>
              <a:defRPr/>
            </a:pPr>
            <a:fld id="{59E7A7E2-61D4-416D-8868-15EA825CCC56}" type="slidenum">
              <a:rPr lang="en-US" sz="1800" kern="0">
                <a:solidFill>
                  <a:sysClr val="windowText" lastClr="000000"/>
                </a:solidFill>
              </a:rPr>
              <a:pPr defTabSz="897301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76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noblesse oblige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Arial" charset="0"/>
              </a:rPr>
              <a:t>the inferred responsibility of privileged people to act with generosity and nobility toward those less privileged.</a:t>
            </a:r>
            <a:endParaRPr lang="en-US" sz="2000" b="0" i="0" kern="1200" dirty="0">
              <a:solidFill>
                <a:schemeClr val="tx1"/>
              </a:solidFill>
              <a:effectLst/>
              <a:latin typeface="Arial Rounded MT Bold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Divided</a:t>
            </a:r>
            <a:r>
              <a:rPr lang="en-US" altLang="en-US" baseline="0" dirty="0" smtClean="0"/>
              <a:t> kingdom never restored. 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Surprising</a:t>
            </a:r>
            <a:r>
              <a:rPr lang="en-US" baseline="0" dirty="0" smtClean="0"/>
              <a:t> Kingdom rank and reward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 fontAlgn="auto">
              <a:spcBef>
                <a:spcPts val="0"/>
              </a:spcBef>
              <a:spcAft>
                <a:spcPts val="0"/>
              </a:spcAft>
              <a:defRPr/>
            </a:pPr>
            <a:fld id="{59E7A7E2-61D4-416D-8868-15EA825CCC56}" type="slidenum">
              <a:rPr lang="en-US" sz="1800" kern="0">
                <a:solidFill>
                  <a:sysClr val="windowText" lastClr="000000"/>
                </a:solidFill>
              </a:rPr>
              <a:pPr defTabSz="897301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88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smtClean="0"/>
              <a:t>Bi</a:t>
            </a:r>
            <a:r>
              <a:rPr lang="en-US" altLang="en-US" sz="2000" baseline="0" dirty="0" smtClean="0"/>
              <a:t>g picture of </a:t>
            </a:r>
            <a:r>
              <a:rPr lang="en-US" altLang="en-US" sz="2000" baseline="0" dirty="0" err="1" smtClean="0"/>
              <a:t>Yeshua’s</a:t>
            </a:r>
            <a:r>
              <a:rPr lang="en-US" altLang="en-US" sz="2000" baseline="0" dirty="0" smtClean="0"/>
              <a:t> life and heart…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To be continued today,</a:t>
            </a:r>
            <a:r>
              <a:rPr lang="en-US" altLang="en-US" baseline="0" dirty="0" smtClean="0"/>
              <a:t> but first, let’s try to look into the heart of Yeshua.  </a:t>
            </a:r>
          </a:p>
          <a:p>
            <a:r>
              <a:rPr lang="en-US" altLang="en-US" baseline="0" dirty="0" smtClean="0"/>
              <a:t>How </a:t>
            </a:r>
            <a:r>
              <a:rPr lang="en-US" altLang="en-US" baseline="0" dirty="0" smtClean="0"/>
              <a:t>can we understand Him better?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Fulfilling prophecy of Messiah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err="1" smtClean="0"/>
              <a:t>Yeshua’s</a:t>
            </a:r>
            <a:r>
              <a:rPr lang="en-US" altLang="en-US" sz="2000" dirty="0" smtClean="0"/>
              <a:t> passion was to empower people to walk in righteousness, beyond expectation.</a:t>
            </a:r>
          </a:p>
          <a:p>
            <a:endParaRPr lang="en-US" altLang="en-US" dirty="0"/>
          </a:p>
          <a:p>
            <a:r>
              <a:rPr lang="en-US" altLang="en-US" sz="2000" dirty="0" smtClean="0"/>
              <a:t>This is no hurried</a:t>
            </a:r>
            <a:r>
              <a:rPr lang="en-US" altLang="en-US" sz="2000" baseline="0" dirty="0" smtClean="0"/>
              <a:t> add on to the Plan of the Ages from the beginning of time!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29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smtClean="0"/>
              <a:t>Common notion</a:t>
            </a:r>
            <a:r>
              <a:rPr lang="en-US" altLang="en-US" sz="2000" baseline="0" dirty="0" smtClean="0"/>
              <a:t> that G-d saw sin in </a:t>
            </a:r>
            <a:r>
              <a:rPr lang="en-US" altLang="en-US" sz="2000" baseline="0" dirty="0" err="1" smtClean="0"/>
              <a:t>Gan</a:t>
            </a:r>
            <a:r>
              <a:rPr lang="en-US" altLang="en-US" sz="2000" baseline="0" dirty="0" smtClean="0"/>
              <a:t> Eden, the Garden, and scrambled for a remedy.</a:t>
            </a:r>
          </a:p>
          <a:p>
            <a:r>
              <a:rPr lang="en-US" altLang="en-US" sz="2000" baseline="0" dirty="0" smtClean="0"/>
              <a:t>Rather, G-d gave humanity the risky gift of free will, and with it was a contingency of infinite love, if we chose wrong.  And we did</a:t>
            </a:r>
            <a:r>
              <a:rPr lang="en-US" altLang="en-US" sz="2000" dirty="0" smtClean="0"/>
              <a:t> choose evil, not just our first parents, but all of us!</a:t>
            </a:r>
            <a:r>
              <a:rPr lang="en-US" altLang="en-US" sz="2000" baseline="0" dirty="0" smtClean="0"/>
              <a:t> </a:t>
            </a:r>
            <a:endParaRPr lang="en-US" altLang="en-US" sz="2000" baseline="0" dirty="0" smtClean="0"/>
          </a:p>
          <a:p>
            <a:endParaRPr lang="en-US" altLang="en-US" sz="2000" baseline="0" dirty="0" smtClean="0"/>
          </a:p>
          <a:p>
            <a:r>
              <a:rPr lang="en-US" altLang="en-US" dirty="0" smtClean="0"/>
              <a:t>Two ways to read this verse:</a:t>
            </a:r>
          </a:p>
          <a:p>
            <a:r>
              <a:rPr lang="en-US" altLang="en-US" sz="2000" dirty="0" smtClean="0"/>
              <a:t>G-d chose us, </a:t>
            </a:r>
            <a:r>
              <a:rPr lang="en-US" altLang="en-US" sz="2000" dirty="0" err="1" smtClean="0"/>
              <a:t>ie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individuals  pre-</a:t>
            </a:r>
            <a:r>
              <a:rPr lang="en-US" altLang="en-US" sz="2000" dirty="0" err="1" smtClean="0"/>
              <a:t>destiniation</a:t>
            </a:r>
            <a:r>
              <a:rPr lang="en-US" altLang="en-US" sz="2000" dirty="0" smtClean="0"/>
              <a:t>, form</a:t>
            </a:r>
            <a:r>
              <a:rPr lang="en-US" altLang="en-US" sz="2000" baseline="0" dirty="0" smtClean="0"/>
              <a:t> of Calvinism</a:t>
            </a:r>
            <a:endParaRPr lang="en-US" altLang="en-US" sz="2000" dirty="0" smtClean="0"/>
          </a:p>
          <a:p>
            <a:r>
              <a:rPr lang="en-US" altLang="en-US" dirty="0" smtClean="0"/>
              <a:t>G-d chose us in love, </a:t>
            </a:r>
            <a:r>
              <a:rPr lang="en-US" altLang="en-US" dirty="0" err="1" smtClean="0"/>
              <a:t>ie</a:t>
            </a:r>
            <a:r>
              <a:rPr lang="en-US" altLang="en-US" dirty="0" smtClean="0"/>
              <a:t> means of redemption. </a:t>
            </a:r>
            <a:r>
              <a:rPr lang="en-US" altLang="en-US" dirty="0" smtClean="0"/>
              <a:t>  Arminianism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Expressed in the Servant</a:t>
            </a:r>
            <a:r>
              <a:rPr lang="en-US" altLang="en-US" baseline="0" dirty="0" smtClean="0"/>
              <a:t> Songs of Isaiah/ </a:t>
            </a:r>
            <a:r>
              <a:rPr lang="en-US" altLang="en-US" baseline="0" dirty="0" err="1" smtClean="0"/>
              <a:t>Yeshayahu</a:t>
            </a:r>
            <a:r>
              <a:rPr lang="en-US" altLang="en-US" baseline="0" dirty="0" smtClean="0"/>
              <a:t> 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lvl="0"/>
            <a:r>
              <a:rPr lang="en-US" altLang="en-US" dirty="0" err="1">
                <a:solidFill>
                  <a:srgbClr val="000000"/>
                </a:solidFill>
              </a:rPr>
              <a:t>Yeshua’s</a:t>
            </a:r>
            <a:r>
              <a:rPr lang="en-US" altLang="en-US" dirty="0">
                <a:solidFill>
                  <a:srgbClr val="000000"/>
                </a:solidFill>
              </a:rPr>
              <a:t> passion was to </a:t>
            </a:r>
            <a:r>
              <a:rPr lang="en-US" altLang="en-US" dirty="0" smtClean="0">
                <a:solidFill>
                  <a:srgbClr val="000000"/>
                </a:solidFill>
              </a:rPr>
              <a:t>empower people </a:t>
            </a:r>
            <a:r>
              <a:rPr lang="en-US" altLang="en-US" dirty="0">
                <a:solidFill>
                  <a:srgbClr val="000000"/>
                </a:solidFill>
              </a:rPr>
              <a:t>to walk in righteousness, beyond expectation</a:t>
            </a:r>
            <a:r>
              <a:rPr lang="en-US" altLang="en-US" dirty="0" smtClean="0">
                <a:solidFill>
                  <a:srgbClr val="000000"/>
                </a:solidFill>
              </a:rPr>
              <a:t>.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Here’s another view of Messiah </a:t>
            </a:r>
            <a:r>
              <a:rPr lang="en-US" altLang="en-US" dirty="0" err="1" smtClean="0"/>
              <a:t>Yeshua’s</a:t>
            </a:r>
            <a:r>
              <a:rPr lang="en-US" altLang="en-US" dirty="0" smtClean="0"/>
              <a:t> passion: Joy of obtaining a bride.  Empowering us to be so.  Story</a:t>
            </a:r>
            <a:r>
              <a:rPr lang="en-US" altLang="en-US" baseline="0" dirty="0" smtClean="0"/>
              <a:t> of Yaakov/Jacob</a:t>
            </a:r>
            <a:r>
              <a:rPr lang="en-US" altLang="en-US" dirty="0" smtClean="0"/>
              <a:t> laboring for Rachel to be his bride.  Seven years seems as 7 days, because of the love he had for her.  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lvl="0"/>
            <a:r>
              <a:rPr lang="en-US" altLang="en-US" dirty="0" err="1">
                <a:solidFill>
                  <a:srgbClr val="000000"/>
                </a:solidFill>
              </a:rPr>
              <a:t>Yeshua’s</a:t>
            </a:r>
            <a:r>
              <a:rPr lang="en-US" altLang="en-US" dirty="0">
                <a:solidFill>
                  <a:srgbClr val="000000"/>
                </a:solidFill>
              </a:rPr>
              <a:t> passion was to </a:t>
            </a:r>
            <a:r>
              <a:rPr lang="en-US" altLang="en-US" dirty="0" smtClean="0">
                <a:solidFill>
                  <a:srgbClr val="000000"/>
                </a:solidFill>
              </a:rPr>
              <a:t>empower people </a:t>
            </a:r>
            <a:r>
              <a:rPr lang="en-US" altLang="en-US" dirty="0">
                <a:solidFill>
                  <a:srgbClr val="000000"/>
                </a:solidFill>
              </a:rPr>
              <a:t>to walk in righteousness, beyond expectation.</a:t>
            </a:r>
          </a:p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Mt 20.25-27 Passion of Yeshua 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Sept. 9, 2017  5777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Many of the following points defining the passion of Yeshua are from John Piper’s</a:t>
            </a:r>
            <a:r>
              <a:rPr lang="en-US" altLang="en-US" i="1" dirty="0" smtClean="0"/>
              <a:t> The Passion of Yeshua</a:t>
            </a:r>
            <a:r>
              <a:rPr lang="en-US" altLang="en-US" i="1" baseline="0" dirty="0" smtClean="0"/>
              <a:t> the Messiah</a:t>
            </a:r>
            <a:r>
              <a:rPr lang="en-US" altLang="en-US" baseline="0" dirty="0" smtClean="0"/>
              <a:t>  [actually other wording: ‘Jesus Christ’]</a:t>
            </a:r>
            <a:endParaRPr lang="en-US" altLang="en-US" dirty="0" smtClean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38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Piper p 23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z="2800" smtClean="0">
                <a:solidFill>
                  <a:prstClr val="white"/>
                </a:solidFill>
              </a:rPr>
              <a:t>Mt 20.25-27 Passion of Yeshua </a:t>
            </a:r>
            <a:endParaRPr lang="en-US" altLang="en-US" sz="2800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z="2800" smtClean="0">
                <a:solidFill>
                  <a:prstClr val="white"/>
                </a:solidFill>
              </a:rPr>
              <a:t>Sept. 9, 2017  5777</a:t>
            </a:r>
            <a:endParaRPr lang="en-US" altLang="en-US" sz="28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 sz="2800">
                <a:solidFill>
                  <a:prstClr val="white"/>
                </a:solidFill>
              </a:rPr>
              <a:pPr/>
              <a:t>39</a:t>
            </a:fld>
            <a:endParaRPr lang="en-US" altLang="en-US" sz="2800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Piper 29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 smtClean="0"/>
              <a:t>If</a:t>
            </a:r>
            <a:r>
              <a:rPr lang="en-US" altLang="en-US" sz="1050" baseline="0" dirty="0" smtClean="0"/>
              <a:t> you have to tell the crowd it’s humor, probably isn’t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z="2800" smtClean="0">
                <a:solidFill>
                  <a:prstClr val="white"/>
                </a:solidFill>
              </a:rPr>
              <a:t>Mt 20.25-27 Passion of Yeshua </a:t>
            </a:r>
            <a:endParaRPr lang="en-US" altLang="en-US" sz="2800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z="2800" smtClean="0">
                <a:solidFill>
                  <a:prstClr val="white"/>
                </a:solidFill>
              </a:rPr>
              <a:t>Sept. 9, 2017  5777</a:t>
            </a:r>
            <a:endParaRPr lang="en-US" altLang="en-US" sz="2800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 sz="2800">
                <a:solidFill>
                  <a:prstClr val="white"/>
                </a:solidFill>
              </a:rPr>
              <a:pPr/>
              <a:t>40</a:t>
            </a:fld>
            <a:endParaRPr lang="en-US" altLang="en-US" sz="2800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31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smtClean="0"/>
              <a:t>Often said that “Our good deeds will outweigh</a:t>
            </a:r>
            <a:r>
              <a:rPr lang="en-US" altLang="en-US" sz="2000" baseline="0" dirty="0" smtClean="0"/>
              <a:t> our bad deeds.”  Nonsense.  Doesn’t work that way at law.  Traffic ticket.   Y didn’t come to make bad people good.  Rather, make dead people alive!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Didn’t nail the Torah, but the charges against us.  P 33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Do you think Y was consciously aware of </a:t>
            </a:r>
            <a:r>
              <a:rPr lang="en-US" altLang="en-US" dirty="0" err="1" smtClean="0"/>
              <a:t>Jer</a:t>
            </a:r>
            <a:r>
              <a:rPr lang="en-US" altLang="en-US" dirty="0" smtClean="0"/>
              <a:t> 31 when he said this??   ABSOLUTELY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38-39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40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In the Life Model series, the book </a:t>
            </a:r>
            <a:r>
              <a:rPr lang="en-US" altLang="en-US" i="1" dirty="0" smtClean="0"/>
              <a:t>Joy Starts Here </a:t>
            </a:r>
            <a:r>
              <a:rPr lang="en-US" altLang="en-US" dirty="0" smtClean="0"/>
              <a:t>that we worked through over about 3 years, we learned one relational matrix.  All people are: </a:t>
            </a:r>
          </a:p>
          <a:p>
            <a:r>
              <a:rPr lang="en-US" altLang="en-US" dirty="0" smtClean="0"/>
              <a:t>Predators: takers, defile others</a:t>
            </a:r>
            <a:endParaRPr lang="en-US" altLang="en-US" dirty="0"/>
          </a:p>
          <a:p>
            <a:r>
              <a:rPr lang="en-US" altLang="en-US" dirty="0" smtClean="0"/>
              <a:t>Protectors: givers, bless others</a:t>
            </a:r>
          </a:p>
          <a:p>
            <a:r>
              <a:rPr lang="en-US" altLang="en-US" dirty="0" smtClean="0"/>
              <a:t>Possums: avoiders</a:t>
            </a:r>
          </a:p>
          <a:p>
            <a:r>
              <a:rPr lang="en-US" altLang="en-US" dirty="0" smtClean="0"/>
              <a:t>Possums hide mostly </a:t>
            </a:r>
            <a:r>
              <a:rPr lang="he-IL" altLang="en-US" dirty="0" smtClean="0"/>
              <a:t>כי</a:t>
            </a:r>
            <a:r>
              <a:rPr lang="en-US" altLang="en-US" dirty="0" smtClean="0"/>
              <a:t> abuse and false condemnation.  Who will beat me up next?  Yeshua is here to take that away, if we enter into it.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49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50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48,</a:t>
            </a:r>
            <a:r>
              <a:rPr lang="en-US" altLang="en-US" baseline="0" dirty="0" smtClean="0"/>
              <a:t> 49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51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1050" dirty="0" smtClean="0"/>
              <a:t>51</a:t>
            </a:r>
            <a:endParaRPr lang="en-US" altLang="en-US" sz="105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52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smtClean="0"/>
              <a:t>This is </a:t>
            </a:r>
            <a:r>
              <a:rPr lang="en-US" altLang="en-US" sz="2000" dirty="0" err="1" smtClean="0"/>
              <a:t>kal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v’homer</a:t>
            </a:r>
            <a:r>
              <a:rPr lang="en-US" altLang="en-US" sz="2000" dirty="0" smtClean="0"/>
              <a:t>, if this then surely that.  53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53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54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sz="2000" dirty="0" smtClean="0"/>
              <a:t>Directors visited </a:t>
            </a:r>
            <a:r>
              <a:rPr lang="en-US" altLang="en-US" sz="2000" dirty="0" err="1" smtClean="0"/>
              <a:t>erev</a:t>
            </a:r>
            <a:r>
              <a:rPr lang="en-US" altLang="en-US" sz="2000" dirty="0" smtClean="0"/>
              <a:t> Shabbat Friday night dinner with Elders, and went around</a:t>
            </a:r>
            <a:r>
              <a:rPr lang="en-US" altLang="en-US" sz="2000" baseline="0" dirty="0" smtClean="0"/>
              <a:t> the table sharing our life passion. Impacting enough to share here…</a:t>
            </a:r>
            <a:endParaRPr lang="en-US" altLang="en-US" sz="200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06413" y="685800"/>
            <a:ext cx="58515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GRACE</a:t>
            </a:r>
            <a:r>
              <a:rPr lang="en-US" baseline="0" dirty="0" smtClean="0"/>
              <a:t> and help and fire from the </a:t>
            </a:r>
            <a:r>
              <a:rPr lang="en-US" baseline="0" dirty="0" err="1" smtClean="0"/>
              <a:t>Ruakh</a:t>
            </a:r>
            <a:r>
              <a:rPr lang="en-US" baseline="0" dirty="0" smtClean="0"/>
              <a:t>/Spirit!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01" fontAlgn="auto">
              <a:spcBef>
                <a:spcPts val="0"/>
              </a:spcBef>
              <a:spcAft>
                <a:spcPts val="0"/>
              </a:spcAft>
              <a:defRPr/>
            </a:pPr>
            <a:fld id="{59E7A7E2-61D4-416D-8868-15EA825CCC56}" type="slidenum">
              <a:rPr lang="en-US" sz="1800" kern="0">
                <a:solidFill>
                  <a:sysClr val="windowText" lastClr="000000"/>
                </a:solidFill>
              </a:rPr>
              <a:pPr defTabSz="897301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7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7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8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r>
              <a:rPr lang="en-US" altLang="en-US" dirty="0" smtClean="0"/>
              <a:t>Trust and thank</a:t>
            </a:r>
            <a:r>
              <a:rPr lang="en-US" altLang="en-US" baseline="0" dirty="0" smtClean="0"/>
              <a:t> Messiah!  Imperfect analogy, but useful.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Mt 20.25-27 Passion of Yeshua 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 smtClean="0">
                <a:solidFill>
                  <a:prstClr val="white"/>
                </a:solidFill>
              </a:rPr>
              <a:t>Sept. 9, 2017  5777</a:t>
            </a: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CE499-F156-423F-B67F-0AD8D4D9AE7B}" type="slidenum">
              <a:rPr lang="en-US" altLang="en-US">
                <a:solidFill>
                  <a:prstClr val="white"/>
                </a:solidFill>
              </a:rPr>
              <a:pPr/>
              <a:t>9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4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3238" y="685800"/>
            <a:ext cx="5851525" cy="3429000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114800"/>
            <a:ext cx="6553200" cy="4876800"/>
          </a:xfrm>
        </p:spPr>
        <p:txBody>
          <a:bodyPr/>
          <a:lstStyle/>
          <a:p>
            <a:endParaRPr lang="en-US" altLang="en-US" sz="105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416" y="1601024"/>
            <a:ext cx="7462044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9188" y="2914650"/>
            <a:ext cx="6145213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5583" indent="0" algn="ctr">
              <a:buNone/>
              <a:defRPr/>
            </a:lvl2pPr>
            <a:lvl3pPr marL="731227" indent="0" algn="ctr">
              <a:buNone/>
              <a:defRPr/>
            </a:lvl3pPr>
            <a:lvl4pPr marL="1096642" indent="0" algn="ctr">
              <a:buNone/>
              <a:defRPr/>
            </a:lvl4pPr>
            <a:lvl5pPr marL="1462280" indent="0" algn="ctr">
              <a:buNone/>
              <a:defRPr/>
            </a:lvl5pPr>
            <a:lvl6pPr marL="1827645" indent="0" algn="ctr">
              <a:buNone/>
              <a:defRPr/>
            </a:lvl6pPr>
            <a:lvl7pPr marL="2193149" indent="0" algn="ctr">
              <a:buNone/>
              <a:defRPr/>
            </a:lvl7pPr>
            <a:lvl8pPr marL="2558717" indent="0" algn="ctr">
              <a:buNone/>
              <a:defRPr/>
            </a:lvl8pPr>
            <a:lvl9pPr marL="2924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B06D-C9AC-4BAA-90E1-11627B68C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6C97D-7EB4-4470-B36A-8CE1DF35336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3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4684" y="205992"/>
            <a:ext cx="197524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945" y="205992"/>
            <a:ext cx="5779426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1C997-1C84-4E42-B804-9E6F0693A64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7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EDFD0-AEF6-440D-A2A9-52A80FF54F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70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E32F-A007-40FE-BCD5-17EC31FC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E32F-A007-40FE-BCD5-17EC31FC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0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9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7E32F-A007-40FE-BCD5-17EC31FC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809BE-4F75-4AE8-85BB-D151C4B7CC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71" y="3305191"/>
            <a:ext cx="7462044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71" y="2180035"/>
            <a:ext cx="7462044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365583" indent="0">
              <a:buNone/>
              <a:defRPr sz="1800"/>
            </a:lvl2pPr>
            <a:lvl3pPr marL="731227" indent="0">
              <a:buNone/>
              <a:defRPr sz="1600"/>
            </a:lvl3pPr>
            <a:lvl4pPr marL="1096642" indent="0">
              <a:buNone/>
              <a:defRPr sz="1400"/>
            </a:lvl4pPr>
            <a:lvl5pPr marL="1462280" indent="0">
              <a:buNone/>
              <a:defRPr sz="1400"/>
            </a:lvl5pPr>
            <a:lvl6pPr marL="1827645" indent="0">
              <a:buNone/>
              <a:defRPr sz="1400"/>
            </a:lvl6pPr>
            <a:lvl7pPr marL="2193149" indent="0">
              <a:buNone/>
              <a:defRPr sz="1400"/>
            </a:lvl7pPr>
            <a:lvl8pPr marL="2558717" indent="0">
              <a:buNone/>
              <a:defRPr sz="1400"/>
            </a:lvl8pPr>
            <a:lvl9pPr marL="29242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4B22-24C9-4BD8-A2D6-8E3898629F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94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2595" y="1200155"/>
            <a:ext cx="38773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1E98B-EED2-4B67-A443-F4B6B35947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395" y="1151335"/>
            <a:ext cx="387886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65583" indent="0">
              <a:buNone/>
              <a:defRPr sz="2000" b="1"/>
            </a:lvl2pPr>
            <a:lvl3pPr marL="731227" indent="0">
              <a:buNone/>
              <a:defRPr sz="1800" b="1"/>
            </a:lvl3pPr>
            <a:lvl4pPr marL="1096642" indent="0">
              <a:buNone/>
              <a:defRPr sz="1600" b="1"/>
            </a:lvl4pPr>
            <a:lvl5pPr marL="1462280" indent="0">
              <a:buNone/>
              <a:defRPr sz="1600" b="1"/>
            </a:lvl5pPr>
            <a:lvl6pPr marL="1827645" indent="0">
              <a:buNone/>
              <a:defRPr sz="1600" b="1"/>
            </a:lvl6pPr>
            <a:lvl7pPr marL="2193149" indent="0">
              <a:buNone/>
              <a:defRPr sz="1600" b="1"/>
            </a:lvl7pPr>
            <a:lvl8pPr marL="2558717" indent="0">
              <a:buNone/>
              <a:defRPr sz="1600" b="1"/>
            </a:lvl8pPr>
            <a:lvl9pPr marL="29242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395" y="1631156"/>
            <a:ext cx="387886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1881" y="1151335"/>
            <a:ext cx="388038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65583" indent="0">
              <a:buNone/>
              <a:defRPr sz="2000" b="1"/>
            </a:lvl2pPr>
            <a:lvl3pPr marL="731227" indent="0">
              <a:buNone/>
              <a:defRPr sz="1800" b="1"/>
            </a:lvl3pPr>
            <a:lvl4pPr marL="1096642" indent="0">
              <a:buNone/>
              <a:defRPr sz="1600" b="1"/>
            </a:lvl4pPr>
            <a:lvl5pPr marL="1462280" indent="0">
              <a:buNone/>
              <a:defRPr sz="1600" b="1"/>
            </a:lvl5pPr>
            <a:lvl6pPr marL="1827645" indent="0">
              <a:buNone/>
              <a:defRPr sz="1600" b="1"/>
            </a:lvl6pPr>
            <a:lvl7pPr marL="2193149" indent="0">
              <a:buNone/>
              <a:defRPr sz="1600" b="1"/>
            </a:lvl7pPr>
            <a:lvl8pPr marL="2558717" indent="0">
              <a:buNone/>
              <a:defRPr sz="1600" b="1"/>
            </a:lvl8pPr>
            <a:lvl9pPr marL="29242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61881" y="1631156"/>
            <a:ext cx="388038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DC162-1900-40CE-9BEB-10030CC81F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2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B589C-4D57-407B-91A2-640CFE24FC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9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5A7C8-905E-4755-8782-9AD9A4FE91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0" y="204787"/>
            <a:ext cx="28881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735" y="207990"/>
            <a:ext cx="49076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320" y="1076343"/>
            <a:ext cx="28881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365583" indent="0">
              <a:buNone/>
              <a:defRPr sz="1200"/>
            </a:lvl2pPr>
            <a:lvl3pPr marL="731227" indent="0">
              <a:buNone/>
              <a:defRPr sz="1000"/>
            </a:lvl3pPr>
            <a:lvl4pPr marL="1096642" indent="0">
              <a:buNone/>
              <a:defRPr sz="900"/>
            </a:lvl4pPr>
            <a:lvl5pPr marL="1462280" indent="0">
              <a:buNone/>
              <a:defRPr sz="900"/>
            </a:lvl5pPr>
            <a:lvl6pPr marL="1827645" indent="0">
              <a:buNone/>
              <a:defRPr sz="900"/>
            </a:lvl6pPr>
            <a:lvl7pPr marL="2193149" indent="0">
              <a:buNone/>
              <a:defRPr sz="900"/>
            </a:lvl7pPr>
            <a:lvl8pPr marL="2558717" indent="0">
              <a:buNone/>
              <a:defRPr sz="900"/>
            </a:lvl8pPr>
            <a:lvl9pPr marL="29242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A99C-07AA-42E0-A17B-9B37B53AD9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7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34" y="3600451"/>
            <a:ext cx="52673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20734" y="459581"/>
            <a:ext cx="5267325" cy="3086100"/>
          </a:xfrm>
        </p:spPr>
        <p:txBody>
          <a:bodyPr/>
          <a:lstStyle>
            <a:lvl1pPr marL="0" indent="0">
              <a:buNone/>
              <a:defRPr sz="3200"/>
            </a:lvl1pPr>
            <a:lvl2pPr marL="365583" indent="0">
              <a:buNone/>
              <a:defRPr sz="2800"/>
            </a:lvl2pPr>
            <a:lvl3pPr marL="731227" indent="0">
              <a:buNone/>
              <a:defRPr sz="2400"/>
            </a:lvl3pPr>
            <a:lvl4pPr marL="1096642" indent="0">
              <a:buNone/>
              <a:defRPr sz="2000"/>
            </a:lvl4pPr>
            <a:lvl5pPr marL="1462280" indent="0">
              <a:buNone/>
              <a:defRPr sz="2000"/>
            </a:lvl5pPr>
            <a:lvl6pPr marL="1827645" indent="0">
              <a:buNone/>
              <a:defRPr sz="2000"/>
            </a:lvl6pPr>
            <a:lvl7pPr marL="2193149" indent="0">
              <a:buNone/>
              <a:defRPr sz="2000"/>
            </a:lvl7pPr>
            <a:lvl8pPr marL="2558717" indent="0">
              <a:buNone/>
              <a:defRPr sz="2000"/>
            </a:lvl8pPr>
            <a:lvl9pPr marL="29242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734" y="4028692"/>
            <a:ext cx="52673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365583" indent="0">
              <a:buNone/>
              <a:defRPr sz="1200"/>
            </a:lvl2pPr>
            <a:lvl3pPr marL="731227" indent="0">
              <a:buNone/>
              <a:defRPr sz="1000"/>
            </a:lvl3pPr>
            <a:lvl4pPr marL="1096642" indent="0">
              <a:buNone/>
              <a:defRPr sz="900"/>
            </a:lvl4pPr>
            <a:lvl5pPr marL="1462280" indent="0">
              <a:buNone/>
              <a:defRPr sz="900"/>
            </a:lvl5pPr>
            <a:lvl6pPr marL="1827645" indent="0">
              <a:buNone/>
              <a:defRPr sz="900"/>
            </a:lvl6pPr>
            <a:lvl7pPr marL="2193149" indent="0">
              <a:buNone/>
              <a:defRPr sz="900"/>
            </a:lvl7pPr>
            <a:lvl8pPr marL="2558717" indent="0">
              <a:buNone/>
              <a:defRPr sz="900"/>
            </a:lvl8pPr>
            <a:lvl9pPr marL="29242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B7C7D-F77A-452E-A8B2-BE455B7E51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211" tIns="36580" rIns="73211" bIns="36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5"/>
            <a:ext cx="7900988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211" tIns="36580" rIns="73211" bIns="3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211" tIns="36580" rIns="73211" bIns="3658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63" y="4683919"/>
            <a:ext cx="277997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211" tIns="36580" rIns="73211" bIns="3658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8" y="4683919"/>
            <a:ext cx="2048404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211" tIns="36580" rIns="73211" bIns="3658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fld id="{2B47646A-D41E-4824-8B47-F944747235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3655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7312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0966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4622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4073" indent="-274073" algn="l" rtl="0" fontAlgn="base">
        <a:spcBef>
          <a:spcPct val="20000"/>
        </a:spcBef>
        <a:spcAft>
          <a:spcPct val="0"/>
        </a:spcAft>
        <a:buChar char="•"/>
        <a:defRPr sz="4000">
          <a:solidFill>
            <a:schemeClr val="bg1"/>
          </a:solidFill>
          <a:latin typeface="+mn-lt"/>
          <a:ea typeface="+mn-ea"/>
          <a:cs typeface="+mn-cs"/>
        </a:defRPr>
      </a:lvl1pPr>
      <a:lvl2pPr marL="594099" indent="-228447" algn="l" rtl="0" fontAlgn="base">
        <a:spcBef>
          <a:spcPct val="20000"/>
        </a:spcBef>
        <a:spcAft>
          <a:spcPct val="0"/>
        </a:spcAft>
        <a:buChar char="–"/>
        <a:defRPr sz="4000">
          <a:solidFill>
            <a:schemeClr val="bg1"/>
          </a:solidFill>
          <a:latin typeface="+mn-lt"/>
        </a:defRPr>
      </a:lvl2pPr>
      <a:lvl3pPr marL="913810" indent="-18292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cs typeface="+mj-cs"/>
        </a:defRPr>
      </a:lvl3pPr>
      <a:lvl4pPr marL="1279439" indent="-18292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cs typeface="+mj-cs"/>
        </a:defRPr>
      </a:lvl4pPr>
      <a:lvl5pPr marL="1645032" indent="-1829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5pPr>
      <a:lvl6pPr marL="2010347" indent="-1829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6pPr>
      <a:lvl7pPr marL="2375991" indent="-1829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7pPr>
      <a:lvl8pPr marL="2741501" indent="-1829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8pPr>
      <a:lvl9pPr marL="3107120" indent="-18292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cs typeface="+mj-cs"/>
        </a:defRPr>
      </a:lvl9pPr>
    </p:bodyStyle>
    <p:otherStyle>
      <a:defPPr>
        <a:defRPr lang="en-US"/>
      </a:defPPr>
      <a:lvl1pPr marL="0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5583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227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642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280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7645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93149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58717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924298" algn="l" defTabSz="731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797" tIns="33398" rIns="66797" bIns="333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797" tIns="33398" rIns="66797" bIns="333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fld id="{94317EE0-CD2D-4428-881C-38C7122CD0C7}" type="slidenum">
              <a:rPr lang="en-US" alt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5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397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796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194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5929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490" indent="-25049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723" indent="-20874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4957" indent="-16699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8939" indent="-16699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2920" indent="-16699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6905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0887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4869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8851" indent="-16699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3979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7965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1949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5929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9911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3894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7875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1858" algn="l" defTabSz="6679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0" tIns="33400" rIns="66800" bIns="334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0" tIns="33400" rIns="66800" bIns="3340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399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799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199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5991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501" indent="-250501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748" indent="-208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4995" indent="-16699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8994" indent="-16699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2990" indent="-16699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6990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0988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4985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8983" indent="-16699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3995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7996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1995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5991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69988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3987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7983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1982" algn="l" defTabSz="66799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6" tIns="33403" rIns="66806" bIns="334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06" tIns="33403" rIns="66806" bIns="33403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4027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8058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2088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6115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523" indent="-250523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798" indent="-20876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5071" indent="-167014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9102" indent="-16701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3129" indent="-16701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7160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1189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5217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9246" indent="-16701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4027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8058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2088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6115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0143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4173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8200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2230" algn="l" defTabSz="6680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944" y="205979"/>
            <a:ext cx="7900988" cy="857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15" tIns="33408" rIns="66815" bIns="334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944" y="1200151"/>
            <a:ext cx="7900988" cy="3394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8944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algn="l"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9450" y="4683919"/>
            <a:ext cx="277997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1527" y="4683919"/>
            <a:ext cx="2048404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6815" tIns="33408" rIns="66815" bIns="3340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5AB1D-1CA0-4FDF-B570-0BA71515F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5pPr>
      <a:lvl6pPr marL="334074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6pPr>
      <a:lvl7pPr marL="668151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7pPr>
      <a:lvl8pPr marL="1002226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8pPr>
      <a:lvl9pPr marL="1336301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Rounded MT Bold" pitchFamily="34" charset="0"/>
          <a:cs typeface="Arial" charset="0"/>
        </a:defRPr>
      </a:lvl9pPr>
    </p:titleStyle>
    <p:bodyStyle>
      <a:lvl1pPr marL="250558" indent="-250558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542873" indent="-2087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2pPr>
      <a:lvl3pPr marL="835187" indent="-16703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charset="0"/>
          <a:cs typeface="+mn-cs"/>
        </a:defRPr>
      </a:lvl3pPr>
      <a:lvl4pPr marL="1169264" indent="-1670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cs typeface="+mn-cs"/>
        </a:defRPr>
      </a:lvl4pPr>
      <a:lvl5pPr marL="1503338" indent="-16703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5pPr>
      <a:lvl6pPr marL="1837415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6pPr>
      <a:lvl7pPr marL="2171490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7pPr>
      <a:lvl8pPr marL="2505565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8pPr>
      <a:lvl9pPr marL="2839640" indent="-1670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4074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68151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2226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6301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0376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04452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38526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72602" algn="l" defTabSz="6681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To easily follow these notes, log on to our </a:t>
            </a:r>
            <a:r>
              <a:rPr lang="en-US" dirty="0" err="1" smtClean="0"/>
              <a:t>Wifi</a:t>
            </a:r>
            <a:r>
              <a:rPr lang="en-US" dirty="0" smtClean="0"/>
              <a:t> </a:t>
            </a:r>
          </a:p>
          <a:p>
            <a:r>
              <a:rPr lang="en-US" dirty="0" err="1"/>
              <a:t>Wifi</a:t>
            </a:r>
            <a:r>
              <a:rPr lang="en-US" dirty="0"/>
              <a:t>: </a:t>
            </a:r>
            <a:r>
              <a:rPr lang="en-US" dirty="0">
                <a:solidFill>
                  <a:srgbClr val="FFFF66"/>
                </a:solidFill>
              </a:rPr>
              <a:t>mycci01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p/w: </a:t>
            </a:r>
            <a:r>
              <a:rPr lang="en-US" dirty="0" smtClean="0">
                <a:solidFill>
                  <a:srgbClr val="FFFF66"/>
                </a:solidFill>
              </a:rPr>
              <a:t>ancientquail060</a:t>
            </a:r>
          </a:p>
          <a:p>
            <a:r>
              <a:rPr lang="en-US" dirty="0"/>
              <a:t>Go to </a:t>
            </a:r>
            <a:r>
              <a:rPr lang="en-US" dirty="0">
                <a:solidFill>
                  <a:srgbClr val="FFFF66"/>
                </a:solidFill>
              </a:rPr>
              <a:t>OrHaOlam.com</a:t>
            </a:r>
          </a:p>
          <a:p>
            <a:r>
              <a:rPr lang="en-US" dirty="0" smtClean="0"/>
              <a:t>Click on</a:t>
            </a:r>
            <a:r>
              <a:rPr lang="en-US" dirty="0" smtClean="0">
                <a:solidFill>
                  <a:srgbClr val="FFFF66"/>
                </a:solidFill>
              </a:rPr>
              <a:t> downloads, messages, 2017</a:t>
            </a:r>
            <a:endParaRPr lang="en-US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8437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33187" r="74614" b="29167"/>
          <a:stretch/>
        </p:blipFill>
        <p:spPr bwMode="auto">
          <a:xfrm>
            <a:off x="2103437" y="-37333"/>
            <a:ext cx="4608144" cy="51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7971" y="4681835"/>
            <a:ext cx="3399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Kathleen </a:t>
            </a:r>
            <a:r>
              <a:rPr lang="en-US" sz="24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Eltrich</a:t>
            </a:r>
            <a:endParaRPr lang="en-US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7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Encouraging </a:t>
            </a:r>
            <a:r>
              <a:rPr lang="en-US" dirty="0" smtClean="0"/>
              <a:t>news</a:t>
            </a:r>
          </a:p>
          <a:p>
            <a:r>
              <a:rPr lang="en-US" dirty="0" smtClean="0"/>
              <a:t>From Israel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Tel Aviv, known as the “Start-up City,” has doubled the number of international research  and development (R&amp;D) centers in the city over the past five years, </a:t>
            </a:r>
            <a:r>
              <a:rPr lang="en-US" dirty="0">
                <a:solidFill>
                  <a:srgbClr val="FFFF99"/>
                </a:solidFill>
              </a:rPr>
              <a:t>jumping from 35 R&amp;D centers in 2012, to 73 centers in 2017</a:t>
            </a:r>
            <a:r>
              <a:rPr lang="en-US" dirty="0"/>
              <a:t>, serving as a home to 20 percent of all R&amp;D centers in “Start-up Nation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international credit card and </a:t>
            </a:r>
            <a:r>
              <a:rPr lang="en-US" dirty="0" err="1"/>
              <a:t>fintech</a:t>
            </a:r>
            <a:r>
              <a:rPr lang="en-US" dirty="0"/>
              <a:t> giant </a:t>
            </a:r>
            <a:r>
              <a:rPr lang="en-US" dirty="0">
                <a:solidFill>
                  <a:srgbClr val="FFFF99"/>
                </a:solidFill>
              </a:rPr>
              <a:t>Visa</a:t>
            </a:r>
            <a:r>
              <a:rPr lang="en-US" dirty="0"/>
              <a:t> just recently decided to establish an R&amp;D center in Tel Aviv, joining </a:t>
            </a:r>
            <a:r>
              <a:rPr lang="en-US" dirty="0">
                <a:solidFill>
                  <a:srgbClr val="FFFF99"/>
                </a:solidFill>
              </a:rPr>
              <a:t>Renault, Bosch, MasterCard, Google, Facebook, Amazon, Coca Cola, Microsoft, AOL, Samsung, Siemens, </a:t>
            </a:r>
            <a:r>
              <a:rPr lang="en-US" dirty="0" err="1">
                <a:solidFill>
                  <a:srgbClr val="FFFF99"/>
                </a:solidFill>
              </a:rPr>
              <a:t>Paypal</a:t>
            </a:r>
            <a:r>
              <a:rPr lang="en-US" dirty="0">
                <a:solidFill>
                  <a:srgbClr val="FFFF99"/>
                </a:solidFill>
              </a:rPr>
              <a:t>, Deutsche Telekom, Citibank, Intel, Yahoo, Barclays, IBM, Apple</a:t>
            </a:r>
            <a:r>
              <a:rPr lang="en-US" dirty="0" smtClean="0">
                <a:solidFill>
                  <a:srgbClr val="FFFF99"/>
                </a:solidFill>
              </a:rPr>
              <a:t>, Porsche</a:t>
            </a:r>
            <a:r>
              <a:rPr lang="en-US" dirty="0" smtClean="0"/>
              <a:t>, and </a:t>
            </a:r>
            <a:r>
              <a:rPr lang="en-US" dirty="0"/>
              <a:t>other multinational companies.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“The Tel Aviv ecosystem is considered a leader in the </a:t>
            </a:r>
            <a:r>
              <a:rPr lang="en-US" dirty="0">
                <a:solidFill>
                  <a:srgbClr val="FFFF99"/>
                </a:solidFill>
              </a:rPr>
              <a:t>nurturing of entrepreneurial spirit</a:t>
            </a:r>
            <a:r>
              <a:rPr lang="en-US" dirty="0"/>
              <a:t> and is home to a large amount of start-ups, collaborative workspaces and acceleration </a:t>
            </a:r>
            <a:r>
              <a:rPr lang="en-US" dirty="0" smtClean="0"/>
              <a:t>programs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5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/>
              <a:t>From the maker of WhatsApp:</a:t>
            </a:r>
          </a:p>
          <a:p>
            <a:pPr marL="234840" indent="-234840" algn="l">
              <a:buFont typeface="Arial" panose="020B0604020202020204" pitchFamily="34" charset="0"/>
              <a:buChar char="•"/>
            </a:pPr>
            <a:r>
              <a:rPr lang="en-US" dirty="0" smtClean="0"/>
              <a:t>Israelis learn in the military to make the best [creative] decisions, under pressure, with imperfect information.</a:t>
            </a:r>
          </a:p>
          <a:p>
            <a:pPr marL="234840" indent="-234840" algn="l">
              <a:buFont typeface="Arial" panose="020B0604020202020204" pitchFamily="34" charset="0"/>
              <a:buChar char="•"/>
            </a:pPr>
            <a:r>
              <a:rPr lang="en-US" dirty="0" smtClean="0"/>
              <a:t>It’s no shame in Israeli culture to fail in a venture.  Second start ups are much more successful!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8944" y="3086100"/>
            <a:ext cx="7900988" cy="1714500"/>
          </a:xfrm>
        </p:spPr>
        <p:txBody>
          <a:bodyPr/>
          <a:lstStyle/>
          <a:p>
            <a:pPr lvl="0" algn="r" rtl="1" eaLnBrk="1" hangingPunct="1"/>
            <a:r>
              <a:rPr lang="he-IL" altLang="en-US" sz="5300" b="1" dirty="0">
                <a:solidFill>
                  <a:srgbClr val="FFFFFF"/>
                </a:solidFill>
                <a:cs typeface="David" panose="020E0502060401010101" pitchFamily="34" charset="-79"/>
              </a:rPr>
              <a:t>מַתִּתְיָהוּ</a:t>
            </a:r>
            <a:r>
              <a:rPr lang="en-US" altLang="en-US" sz="3500" dirty="0">
                <a:solidFill>
                  <a:srgbClr val="FFFFFF"/>
                </a:solidFill>
              </a:rPr>
              <a:t> </a:t>
            </a:r>
            <a:r>
              <a:rPr lang="en-US" altLang="en-US" sz="3500" dirty="0" err="1">
                <a:solidFill>
                  <a:srgbClr val="FFFFFF"/>
                </a:solidFill>
              </a:rPr>
              <a:t>Mattityahu</a:t>
            </a:r>
            <a:r>
              <a:rPr lang="en-US" altLang="en-US" sz="3500" dirty="0">
                <a:solidFill>
                  <a:srgbClr val="FFFFFF"/>
                </a:solidFill>
              </a:rPr>
              <a:t>  </a:t>
            </a:r>
          </a:p>
          <a:p>
            <a:pPr lvl="0" algn="r" eaLnBrk="1" hangingPunct="1"/>
            <a:r>
              <a:rPr lang="en-US" altLang="en-US" sz="3500" dirty="0">
                <a:solidFill>
                  <a:srgbClr val="FFFFFF"/>
                </a:solidFill>
              </a:rPr>
              <a:t>(Matthew) 20:25-27</a:t>
            </a:r>
          </a:p>
        </p:txBody>
      </p:sp>
    </p:spTree>
    <p:extLst>
      <p:ext uri="{BB962C8B-B14F-4D97-AF65-F5344CB8AC3E}">
        <p14:creationId xmlns:p14="http://schemas.microsoft.com/office/powerpoint/2010/main" val="19261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4" y="400050"/>
            <a:ext cx="7900988" cy="4629150"/>
          </a:xfrm>
        </p:spPr>
        <p:txBody>
          <a:bodyPr>
            <a:normAutofit fontScale="92500" lnSpcReduction="10000"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קָרָא לָהֶם יֵשׁוּעַ וְאָמַר: "אַתֶּם יוֹדְעִים שֶׁהַמּוֹשְׁלִים בַּגּוֹיִים </a:t>
            </a:r>
            <a:r>
              <a:rPr lang="he-IL" sz="4400" b="1" dirty="0">
                <a:solidFill>
                  <a:srgbClr val="FFFF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רוֹדִים</a:t>
            </a: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 בָּהֶם וְהַגְּדוֹלִים שׁוֹלְטִים בָּהֶם.  </a:t>
            </a:r>
            <a:endParaRPr lang="en-US" sz="41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/>
            <a:r>
              <a:rPr lang="en-US" sz="4000" dirty="0"/>
              <a:t>But Yeshua called them and said, "You know that among the Goyim, those who are supposed to rule them become </a:t>
            </a:r>
            <a:r>
              <a:rPr lang="en-US" sz="4000" dirty="0">
                <a:solidFill>
                  <a:srgbClr val="FFFF99"/>
                </a:solidFill>
              </a:rPr>
              <a:t>tyrants</a:t>
            </a:r>
            <a:r>
              <a:rPr lang="en-US" sz="4000" dirty="0"/>
              <a:t>, and their superiors become dictators.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6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20:25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15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cs typeface="Times New Roman" panose="02020603050405020304" pitchFamily="18" charset="0"/>
              </a:rPr>
              <a:t>Tyrant:</a:t>
            </a:r>
            <a:endParaRPr lang="en-US" sz="4400" dirty="0" smtClean="0">
              <a:cs typeface="Times New Roman" panose="02020603050405020304" pitchFamily="18" charset="0"/>
            </a:endParaRPr>
          </a:p>
          <a:p>
            <a:pPr algn="l"/>
            <a:r>
              <a:rPr lang="el-G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κατακυριεύω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/>
              <a:t>katakurieuo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/>
              <a:t>From</a:t>
            </a:r>
            <a:r>
              <a:rPr lang="en-US" dirty="0"/>
              <a:t> </a:t>
            </a:r>
            <a:r>
              <a:rPr lang="en-US" i="1" dirty="0"/>
              <a:t>kata</a:t>
            </a:r>
            <a:r>
              <a:rPr lang="en-US" dirty="0"/>
              <a:t> and </a:t>
            </a:r>
            <a:r>
              <a:rPr lang="en-US" i="1" dirty="0" err="1" smtClean="0"/>
              <a:t>kurieuo</a:t>
            </a:r>
            <a:r>
              <a:rPr lang="en-US" dirty="0"/>
              <a:t>; </a:t>
            </a:r>
            <a:endParaRPr lang="en-US" dirty="0" smtClean="0"/>
          </a:p>
          <a:p>
            <a:pPr algn="l"/>
            <a:r>
              <a:rPr lang="en-US" dirty="0" smtClean="0"/>
              <a:t>to </a:t>
            </a:r>
            <a:r>
              <a:rPr lang="en-US" dirty="0"/>
              <a:t>lord against, </a:t>
            </a:r>
            <a:endParaRPr lang="en-US" dirty="0" smtClean="0"/>
          </a:p>
          <a:p>
            <a:pPr algn="l"/>
            <a:r>
              <a:rPr lang="en-US" dirty="0" smtClean="0"/>
              <a:t>i.e</a:t>
            </a:r>
            <a:r>
              <a:rPr lang="en-US" dirty="0"/>
              <a:t>. Control, subjugate -- exercise dominion over (lordship), be lord over, overcome.</a:t>
            </a:r>
          </a:p>
        </p:txBody>
      </p:sp>
    </p:spTree>
    <p:extLst>
      <p:ext uri="{BB962C8B-B14F-4D97-AF65-F5344CB8AC3E}">
        <p14:creationId xmlns:p14="http://schemas.microsoft.com/office/powerpoint/2010/main" val="27547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4" y="400050"/>
            <a:ext cx="7900988" cy="4629150"/>
          </a:xfrm>
        </p:spPr>
        <p:txBody>
          <a:bodyPr>
            <a:normAutofit lnSpcReduction="10000"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אַל יְהִי כֵן בֵּינֵיכֶם. אַדְּרַבָּא, הֶחָפֵץ לִהְיוֹת גָּדוֹל בָּכֶם יְהֵא מְשָׁרֵת שֶׁלָּכֶם,  </a:t>
            </a:r>
            <a:endParaRPr lang="en-US" sz="41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/>
            <a:r>
              <a:rPr lang="en-US" sz="4000" dirty="0"/>
              <a:t>Among you, it must not be like that. On the contrary, whoever among you wants to be a leader must become your </a:t>
            </a:r>
            <a:r>
              <a:rPr lang="en-US" sz="4000" dirty="0" smtClean="0"/>
              <a:t>servant</a:t>
            </a:r>
            <a:endParaRPr lang="en-US" sz="4000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4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20:26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68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9"/>
          <a:stretch/>
        </p:blipFill>
        <p:spPr bwMode="auto">
          <a:xfrm>
            <a:off x="325438" y="0"/>
            <a:ext cx="812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/>
              <a:t>2 K </a:t>
            </a:r>
            <a:r>
              <a:rPr lang="en-US" baseline="30000" dirty="0" smtClean="0"/>
              <a:t>12.6-7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older men who had been in attendance on </a:t>
            </a:r>
            <a:r>
              <a:rPr lang="en-US" dirty="0" err="1"/>
              <a:t>Shlomo</a:t>
            </a:r>
            <a:r>
              <a:rPr lang="en-US" dirty="0"/>
              <a:t> his </a:t>
            </a:r>
            <a:r>
              <a:rPr lang="en-US" dirty="0" smtClean="0"/>
              <a:t>father…said </a:t>
            </a:r>
            <a:r>
              <a:rPr lang="en-US" dirty="0"/>
              <a:t>to him, “If you will start today </a:t>
            </a:r>
            <a:r>
              <a:rPr lang="en-US" dirty="0">
                <a:solidFill>
                  <a:srgbClr val="FFFF99"/>
                </a:solidFill>
              </a:rPr>
              <a:t>being a servant to these people </a:t>
            </a:r>
            <a:r>
              <a:rPr lang="en-US" dirty="0"/>
              <a:t>— if you will serve them, be responsive to them and give them favorable consideration, then they will be your servants forever.”</a:t>
            </a:r>
          </a:p>
        </p:txBody>
      </p:sp>
    </p:spTree>
    <p:extLst>
      <p:ext uri="{BB962C8B-B14F-4D97-AF65-F5344CB8AC3E}">
        <p14:creationId xmlns:p14="http://schemas.microsoft.com/office/powerpoint/2010/main" val="9387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aseline="30000" dirty="0" smtClean="0"/>
              <a:t>2 K 12.10-11</a:t>
            </a:r>
            <a:r>
              <a:rPr lang="en-US" dirty="0" smtClean="0"/>
              <a:t> The </a:t>
            </a:r>
            <a:r>
              <a:rPr lang="en-US" dirty="0"/>
              <a:t>young men he had grown up with said to </a:t>
            </a:r>
            <a:r>
              <a:rPr lang="en-US" dirty="0" smtClean="0"/>
              <a:t>him…“Here’s </a:t>
            </a:r>
            <a:r>
              <a:rPr lang="en-US" dirty="0"/>
              <a:t>the answer you should give them: ‘My little finger is thicker than my father’s </a:t>
            </a:r>
            <a:r>
              <a:rPr lang="en-US" dirty="0" smtClean="0"/>
              <a:t>waist!</a:t>
            </a:r>
            <a:r>
              <a:rPr lang="en-US" dirty="0"/>
              <a:t> </a:t>
            </a:r>
            <a:r>
              <a:rPr lang="en-US" dirty="0" smtClean="0"/>
              <a:t>Yes</a:t>
            </a:r>
            <a:r>
              <a:rPr lang="en-US" dirty="0"/>
              <a:t>, my father burdened you with a heavy yoke, but I will make it heavier! My father controlled you with whips, but I will control you with scorpions</a:t>
            </a:r>
            <a:r>
              <a:rPr lang="en-US" dirty="0" smtClean="0"/>
              <a:t>!’”</a:t>
            </a:r>
          </a:p>
          <a:p>
            <a:pPr algn="l"/>
            <a:endParaRPr lang="en-US" sz="1100" dirty="0" smtClean="0"/>
          </a:p>
          <a:p>
            <a:pPr algn="l"/>
            <a:r>
              <a:rPr lang="en-US" u="sng" dirty="0" smtClean="0"/>
              <a:t>Fomented a rebellion still ongoing.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7465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944" y="400050"/>
            <a:ext cx="7900988" cy="4629150"/>
          </a:xfrm>
        </p:spPr>
        <p:txBody>
          <a:bodyPr>
            <a:normAutofit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וְהֶחָפֵץ לִהְיוֹת רִאשׁוֹן בֵּינֵיכֶם יְהֵא עֶבֶד לָכֶם,  </a:t>
            </a:r>
            <a:endParaRPr lang="en-US" sz="41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/>
            <a:r>
              <a:rPr lang="en-US" sz="4000" dirty="0"/>
              <a:t>and whoever wants to be first must be your slave!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1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20:27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78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altLang="en-US" sz="2000" dirty="0" err="1">
                <a:solidFill>
                  <a:srgbClr val="FFFF00"/>
                </a:solidFill>
                <a:ea typeface="+mj-ea"/>
                <a:cs typeface="Arial"/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  <a:ea typeface="+mj-ea"/>
                <a:cs typeface="Arial"/>
              </a:rPr>
              <a:t> (Matthew) </a:t>
            </a:r>
            <a:r>
              <a:rPr lang="en-US" altLang="en-US" sz="2000" dirty="0" smtClean="0">
                <a:solidFill>
                  <a:srgbClr val="FFFF00"/>
                </a:solidFill>
                <a:ea typeface="+mj-ea"/>
                <a:cs typeface="Arial"/>
              </a:rPr>
              <a:t>20:28</a:t>
            </a:r>
            <a:endParaRPr lang="en-US" dirty="0" smtClean="0"/>
          </a:p>
          <a:p>
            <a:pPr algn="l"/>
            <a:r>
              <a:rPr lang="en-US" dirty="0" smtClean="0"/>
              <a:t>For </a:t>
            </a:r>
            <a:r>
              <a:rPr lang="en-US" dirty="0"/>
              <a:t>the Son of Man did not come to be served, but to serve -- and to give his life as a ransom for many."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78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What was the driving passion of the Messiah Yeshua?</a:t>
            </a:r>
          </a:p>
          <a:p>
            <a:pPr algn="l"/>
            <a:r>
              <a:rPr lang="en-US" dirty="0"/>
              <a:t>A few weeks ago we talked about the passion in the hearts of some of our leaders.  </a:t>
            </a:r>
          </a:p>
          <a:p>
            <a:pPr algn="l"/>
            <a:r>
              <a:rPr lang="en-US" dirty="0" smtClean="0"/>
              <a:t>What is your driving passion?</a:t>
            </a:r>
          </a:p>
          <a:p>
            <a:pPr algn="l"/>
            <a:r>
              <a:rPr lang="en-US" dirty="0" err="1" smtClean="0"/>
              <a:t>Yeshua’s</a:t>
            </a:r>
            <a:r>
              <a:rPr lang="en-US" dirty="0" smtClean="0"/>
              <a:t> driving passion?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smtClean="0"/>
              <a:t>Lk. 12.49-50 </a:t>
            </a:r>
            <a:r>
              <a:rPr lang="en-US" dirty="0" smtClean="0"/>
              <a:t>“I </a:t>
            </a:r>
            <a:r>
              <a:rPr lang="en-US" dirty="0"/>
              <a:t>came to pour out </a:t>
            </a:r>
            <a:r>
              <a:rPr lang="en-US" dirty="0">
                <a:solidFill>
                  <a:srgbClr val="FFFF99"/>
                </a:solidFill>
              </a:rPr>
              <a:t>fire on the earth, </a:t>
            </a:r>
            <a:r>
              <a:rPr lang="en-US" dirty="0"/>
              <a:t>and how I wish it were already ablaze! 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But </a:t>
            </a:r>
            <a:r>
              <a:rPr lang="en-US" dirty="0"/>
              <a:t>I have an immersion to </a:t>
            </a:r>
            <a:r>
              <a:rPr lang="en-US" dirty="0" smtClean="0"/>
              <a:t>endure, and </a:t>
            </a:r>
            <a:r>
              <a:rPr lang="en-US" dirty="0"/>
              <a:t>how distressed I am until it is finished</a:t>
            </a:r>
            <a:r>
              <a:rPr lang="en-US" dirty="0" smtClean="0"/>
              <a:t>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 smtClean="0"/>
              <a:t>Malakhi</a:t>
            </a:r>
            <a:r>
              <a:rPr lang="en-US" baseline="30000" dirty="0" smtClean="0"/>
              <a:t> 3.1-4 </a:t>
            </a:r>
            <a:r>
              <a:rPr lang="en-US" dirty="0" smtClean="0"/>
              <a:t>“Behold</a:t>
            </a:r>
            <a:r>
              <a:rPr lang="en-US" dirty="0"/>
              <a:t>, I am sending My </a:t>
            </a:r>
            <a:r>
              <a:rPr lang="en-US" dirty="0" smtClean="0"/>
              <a:t>messenger and </a:t>
            </a:r>
            <a:r>
              <a:rPr lang="en-US" dirty="0"/>
              <a:t>he will clear the way before </a:t>
            </a:r>
            <a:r>
              <a:rPr lang="en-US" dirty="0" smtClean="0"/>
              <a:t>Me.  Suddenly </a:t>
            </a:r>
            <a:r>
              <a:rPr lang="en-US" dirty="0"/>
              <a:t>He will come to His </a:t>
            </a:r>
            <a:r>
              <a:rPr lang="en-US" dirty="0" smtClean="0"/>
              <a:t>Temple —the </a:t>
            </a:r>
            <a:r>
              <a:rPr lang="en-US" dirty="0"/>
              <a:t>Lord whom you </a:t>
            </a:r>
            <a:r>
              <a:rPr lang="en-US" dirty="0" smtClean="0"/>
              <a:t>seek— and </a:t>
            </a:r>
            <a:r>
              <a:rPr lang="en-US" dirty="0"/>
              <a:t>the </a:t>
            </a:r>
            <a:r>
              <a:rPr lang="en-US" dirty="0" smtClean="0"/>
              <a:t>Messenger </a:t>
            </a:r>
            <a:r>
              <a:rPr lang="en-US" dirty="0"/>
              <a:t>of the </a:t>
            </a:r>
            <a:r>
              <a:rPr lang="en-US" dirty="0" smtClean="0"/>
              <a:t>covenant —the </a:t>
            </a:r>
            <a:r>
              <a:rPr lang="en-US" dirty="0"/>
              <a:t>One whom you </a:t>
            </a:r>
            <a:r>
              <a:rPr lang="en-US" dirty="0" smtClean="0"/>
              <a:t>desire—behold</a:t>
            </a:r>
            <a:r>
              <a:rPr lang="en-US" dirty="0"/>
              <a:t>, He is coming</a:t>
            </a:r>
            <a:r>
              <a:rPr lang="en-US" dirty="0" smtClean="0"/>
              <a:t>,” says Adonai-</a:t>
            </a:r>
            <a:r>
              <a:rPr lang="en-US" dirty="0" err="1" smtClean="0"/>
              <a:t>Tzva’ot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Malakhi</a:t>
            </a:r>
            <a:r>
              <a:rPr lang="en-US" baseline="30000" dirty="0" smtClean="0"/>
              <a:t> 3.1-4</a:t>
            </a:r>
            <a:r>
              <a:rPr lang="en-US" dirty="0" smtClean="0"/>
              <a:t> </a:t>
            </a:r>
            <a:r>
              <a:rPr lang="en-US" baseline="30000" dirty="0" smtClean="0"/>
              <a:t>TLV</a:t>
            </a:r>
            <a:r>
              <a:rPr lang="en-US" dirty="0" smtClean="0"/>
              <a:t> But </a:t>
            </a:r>
            <a:r>
              <a:rPr lang="en-US" dirty="0"/>
              <a:t>who can endure the day of His </a:t>
            </a:r>
            <a:r>
              <a:rPr lang="en-US" dirty="0" smtClean="0"/>
              <a:t>coming? Or </a:t>
            </a:r>
            <a:r>
              <a:rPr lang="en-US" dirty="0"/>
              <a:t>who can stand when He </a:t>
            </a:r>
            <a:r>
              <a:rPr lang="en-US" dirty="0" smtClean="0"/>
              <a:t>appears? For </a:t>
            </a:r>
            <a:r>
              <a:rPr lang="en-US" dirty="0">
                <a:solidFill>
                  <a:srgbClr val="FFFF99"/>
                </a:solidFill>
              </a:rPr>
              <a:t>He will be like a refiner’s fire</a:t>
            </a:r>
            <a:r>
              <a:rPr lang="en-US" dirty="0" smtClean="0"/>
              <a:t>, and </a:t>
            </a:r>
            <a:r>
              <a:rPr lang="en-US" dirty="0"/>
              <a:t>like soap for cleaning raw </a:t>
            </a:r>
            <a:r>
              <a:rPr lang="en-US" dirty="0" smtClean="0"/>
              <a:t>wool. </a:t>
            </a:r>
            <a:r>
              <a:rPr lang="en-US" dirty="0"/>
              <a:t>And He will sit as a smelter or a purifier of </a:t>
            </a:r>
            <a:r>
              <a:rPr lang="en-US" dirty="0" smtClean="0"/>
              <a:t>silver, and </a:t>
            </a:r>
            <a:r>
              <a:rPr lang="en-US" dirty="0"/>
              <a:t>He will cleanse the sons of </a:t>
            </a:r>
            <a:r>
              <a:rPr lang="en-US" dirty="0" smtClean="0"/>
              <a:t>Levi,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Malakhi</a:t>
            </a:r>
            <a:r>
              <a:rPr lang="en-US" baseline="30000" dirty="0" smtClean="0"/>
              <a:t> 3.1-4 </a:t>
            </a:r>
            <a:r>
              <a:rPr lang="en-US" baseline="30000" dirty="0"/>
              <a:t>TLV</a:t>
            </a:r>
            <a:r>
              <a:rPr lang="en-US" baseline="30000" dirty="0" smtClean="0"/>
              <a:t>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FF99"/>
                </a:solidFill>
              </a:rPr>
              <a:t>purify them like gold or </a:t>
            </a:r>
            <a:r>
              <a:rPr lang="en-US" dirty="0" smtClean="0">
                <a:solidFill>
                  <a:srgbClr val="FFFF99"/>
                </a:solidFill>
              </a:rPr>
              <a:t>silver.</a:t>
            </a:r>
            <a:r>
              <a:rPr lang="en-US" dirty="0" smtClean="0"/>
              <a:t> Then </a:t>
            </a:r>
            <a:r>
              <a:rPr lang="en-US" dirty="0"/>
              <a:t>they will become for </a:t>
            </a:r>
            <a:r>
              <a:rPr lang="en-US" dirty="0" smtClean="0"/>
              <a:t>Adonai those </a:t>
            </a:r>
            <a:r>
              <a:rPr lang="en-US" dirty="0"/>
              <a:t>who present an offering in </a:t>
            </a:r>
            <a:r>
              <a:rPr lang="en-US" dirty="0" smtClean="0"/>
              <a:t>righteousness. </a:t>
            </a:r>
            <a:r>
              <a:rPr lang="en-US" dirty="0"/>
              <a:t>Then the offering of Judah and Jerusalem will be pleasing to </a:t>
            </a:r>
            <a:r>
              <a:rPr lang="en-US" dirty="0" smtClean="0"/>
              <a:t>Adonai, as </a:t>
            </a:r>
            <a:r>
              <a:rPr lang="en-US" dirty="0"/>
              <a:t>in days of antiquity and years of old.</a:t>
            </a:r>
          </a:p>
        </p:txBody>
      </p:sp>
    </p:spTree>
    <p:extLst>
      <p:ext uri="{BB962C8B-B14F-4D97-AF65-F5344CB8AC3E}">
        <p14:creationId xmlns:p14="http://schemas.microsoft.com/office/powerpoint/2010/main" val="13952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 smtClean="0"/>
              <a:t>Eph</a:t>
            </a:r>
            <a:r>
              <a:rPr lang="en-US" baseline="30000" dirty="0" smtClean="0"/>
              <a:t> 1.3-4</a:t>
            </a:r>
            <a:r>
              <a:rPr lang="en-US" b="1" baseline="30000" dirty="0"/>
              <a:t> </a:t>
            </a:r>
            <a:r>
              <a:rPr lang="en-US" b="1" baseline="30000" dirty="0" smtClean="0"/>
              <a:t> </a:t>
            </a:r>
            <a:r>
              <a:rPr lang="en-US" dirty="0" smtClean="0"/>
              <a:t>Praised </a:t>
            </a:r>
            <a:r>
              <a:rPr lang="en-US" dirty="0"/>
              <a:t>be </a:t>
            </a:r>
            <a:r>
              <a:rPr lang="en-US" cap="small" dirty="0" smtClean="0"/>
              <a:t>Adoni</a:t>
            </a:r>
            <a:r>
              <a:rPr lang="en-US" dirty="0"/>
              <a:t>, Father of our Lord Yeshua the Messiah, who in the Messiah has blessed us with every spiritual blessing in </a:t>
            </a:r>
            <a:r>
              <a:rPr lang="en-US" dirty="0" smtClean="0"/>
              <a:t>heaven.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Messiah </a:t>
            </a:r>
            <a:r>
              <a:rPr lang="en-US" dirty="0">
                <a:solidFill>
                  <a:srgbClr val="FFFF99"/>
                </a:solidFill>
              </a:rPr>
              <a:t>he chose us in love before the creation of the universe</a:t>
            </a:r>
            <a:r>
              <a:rPr lang="en-US" dirty="0"/>
              <a:t> to be holy and without defect in his presence.</a:t>
            </a:r>
          </a:p>
        </p:txBody>
      </p:sp>
    </p:spTree>
    <p:extLst>
      <p:ext uri="{BB962C8B-B14F-4D97-AF65-F5344CB8AC3E}">
        <p14:creationId xmlns:p14="http://schemas.microsoft.com/office/powerpoint/2010/main" val="32194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31" y="1390034"/>
            <a:ext cx="4724353" cy="377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3071" y="302"/>
            <a:ext cx="5732955" cy="131971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lIns="87745" tIns="43874" rIns="87745" bIns="43874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Downloads\messages\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2017 Messages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/>
              <a:t>Eph</a:t>
            </a:r>
            <a:r>
              <a:rPr lang="en-US" baseline="30000" dirty="0"/>
              <a:t> </a:t>
            </a:r>
            <a:r>
              <a:rPr lang="en-US" baseline="30000" dirty="0" smtClean="0"/>
              <a:t>1.5-6</a:t>
            </a:r>
            <a:r>
              <a:rPr lang="en-US" b="1" baseline="30000" dirty="0"/>
              <a:t> </a:t>
            </a:r>
            <a:r>
              <a:rPr lang="en-US" dirty="0" smtClean="0"/>
              <a:t>He </a:t>
            </a:r>
            <a:r>
              <a:rPr lang="en-US" dirty="0"/>
              <a:t>determined </a:t>
            </a:r>
            <a:r>
              <a:rPr lang="en-US" dirty="0">
                <a:solidFill>
                  <a:srgbClr val="FFFF99"/>
                </a:solidFill>
              </a:rPr>
              <a:t>in advance that through Yeshua the Messiah </a:t>
            </a:r>
            <a:r>
              <a:rPr lang="en-US" dirty="0"/>
              <a:t>we would be his sons — in keeping with his pleasure and purpose — </a:t>
            </a:r>
            <a:r>
              <a:rPr lang="en-US" dirty="0" smtClean="0"/>
              <a:t>so </a:t>
            </a:r>
            <a:r>
              <a:rPr lang="en-US" dirty="0"/>
              <a:t>that we would bring him praise commensurate with the glory of the grace he gave us through the Beloved One.</a:t>
            </a:r>
          </a:p>
        </p:txBody>
      </p:sp>
    </p:spTree>
    <p:extLst>
      <p:ext uri="{BB962C8B-B14F-4D97-AF65-F5344CB8AC3E}">
        <p14:creationId xmlns:p14="http://schemas.microsoft.com/office/powerpoint/2010/main" val="21086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Yeshuyahu</a:t>
            </a:r>
            <a:r>
              <a:rPr lang="en-US" baseline="30000" dirty="0" smtClean="0"/>
              <a:t>/Is 43.1</a:t>
            </a:r>
            <a:r>
              <a:rPr lang="en-US" dirty="0" smtClean="0"/>
              <a:t> But </a:t>
            </a:r>
            <a:r>
              <a:rPr lang="en-US" dirty="0"/>
              <a:t>now this is what </a:t>
            </a:r>
            <a:r>
              <a:rPr lang="en-US" cap="small" dirty="0" smtClean="0"/>
              <a:t>Adoni</a:t>
            </a:r>
            <a:r>
              <a:rPr lang="en-US" dirty="0"/>
              <a:t> </a:t>
            </a:r>
            <a:r>
              <a:rPr lang="en-US" dirty="0" smtClean="0"/>
              <a:t>says, he who </a:t>
            </a:r>
            <a:r>
              <a:rPr lang="en-US" dirty="0"/>
              <a:t>created you, </a:t>
            </a:r>
            <a:r>
              <a:rPr lang="en-US" dirty="0" err="1" smtClean="0"/>
              <a:t>Ya‘akov</a:t>
            </a:r>
            <a:r>
              <a:rPr lang="en-US" dirty="0" smtClean="0"/>
              <a:t>, he </a:t>
            </a:r>
            <a:r>
              <a:rPr lang="en-US" dirty="0"/>
              <a:t>who formed you, </a:t>
            </a:r>
            <a:r>
              <a:rPr lang="en-US" dirty="0" err="1"/>
              <a:t>Isra’el</a:t>
            </a:r>
            <a:r>
              <a:rPr lang="en-US" dirty="0" smtClean="0"/>
              <a:t>: “</a:t>
            </a:r>
            <a:r>
              <a:rPr lang="en-US" dirty="0"/>
              <a:t>Don’t be afraid, for </a:t>
            </a:r>
            <a:r>
              <a:rPr lang="en-US" dirty="0">
                <a:solidFill>
                  <a:srgbClr val="FFFF99"/>
                </a:solidFill>
              </a:rPr>
              <a:t>I have redeemed </a:t>
            </a:r>
            <a:r>
              <a:rPr lang="en-US" dirty="0" smtClean="0">
                <a:solidFill>
                  <a:srgbClr val="FFFF99"/>
                </a:solidFill>
              </a:rPr>
              <a:t>you</a:t>
            </a:r>
            <a:r>
              <a:rPr lang="en-US" dirty="0" smtClean="0"/>
              <a:t>; I </a:t>
            </a:r>
            <a:r>
              <a:rPr lang="en-US" dirty="0"/>
              <a:t>am calling you by your name; you are mine.</a:t>
            </a:r>
          </a:p>
        </p:txBody>
      </p:sp>
    </p:spTree>
    <p:extLst>
      <p:ext uri="{BB962C8B-B14F-4D97-AF65-F5344CB8AC3E}">
        <p14:creationId xmlns:p14="http://schemas.microsoft.com/office/powerpoint/2010/main" val="26500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/>
              <a:t>Yeshuyahu</a:t>
            </a:r>
            <a:r>
              <a:rPr lang="en-US" baseline="30000" dirty="0"/>
              <a:t>/Is </a:t>
            </a:r>
            <a:r>
              <a:rPr lang="en-US" baseline="30000" dirty="0" smtClean="0"/>
              <a:t>44.21-22 </a:t>
            </a:r>
            <a:r>
              <a:rPr lang="en-US" dirty="0" smtClean="0"/>
              <a:t>“Keep </a:t>
            </a:r>
            <a:r>
              <a:rPr lang="en-US" dirty="0"/>
              <a:t>these matters in mind, </a:t>
            </a:r>
            <a:r>
              <a:rPr lang="en-US" dirty="0" err="1" smtClean="0"/>
              <a:t>Ya‘akov</a:t>
            </a:r>
            <a:r>
              <a:rPr lang="en-US" dirty="0" smtClean="0"/>
              <a:t>, for </a:t>
            </a:r>
            <a:r>
              <a:rPr lang="en-US" dirty="0"/>
              <a:t>you, </a:t>
            </a:r>
            <a:r>
              <a:rPr lang="en-US" dirty="0" err="1"/>
              <a:t>Isra’el</a:t>
            </a:r>
            <a:r>
              <a:rPr lang="en-US" dirty="0"/>
              <a:t>, are my </a:t>
            </a:r>
            <a:r>
              <a:rPr lang="en-US" dirty="0" smtClean="0"/>
              <a:t>servant. I </a:t>
            </a:r>
            <a:r>
              <a:rPr lang="en-US" dirty="0"/>
              <a:t>formed you, you are my own </a:t>
            </a:r>
            <a:r>
              <a:rPr lang="en-US" dirty="0" smtClean="0"/>
              <a:t>servant; </a:t>
            </a:r>
            <a:r>
              <a:rPr lang="en-US" dirty="0" err="1" smtClean="0"/>
              <a:t>Isra’el</a:t>
            </a:r>
            <a:r>
              <a:rPr lang="en-US" dirty="0"/>
              <a:t>, don’t forget </a:t>
            </a:r>
            <a:r>
              <a:rPr lang="en-US" dirty="0" smtClean="0"/>
              <a:t>me. Like </a:t>
            </a:r>
            <a:r>
              <a:rPr lang="en-US" dirty="0"/>
              <a:t>a thick cloud, I wipe away your </a:t>
            </a:r>
            <a:r>
              <a:rPr lang="en-US" dirty="0" smtClean="0"/>
              <a:t>offenses; like </a:t>
            </a:r>
            <a:r>
              <a:rPr lang="en-US" dirty="0"/>
              <a:t>a cloud, your </a:t>
            </a:r>
            <a:r>
              <a:rPr lang="en-US" dirty="0" smtClean="0"/>
              <a:t>sins. Come </a:t>
            </a:r>
            <a:r>
              <a:rPr lang="en-US" dirty="0"/>
              <a:t>back to me, for </a:t>
            </a:r>
            <a:r>
              <a:rPr lang="en-US" dirty="0">
                <a:solidFill>
                  <a:srgbClr val="FFFF99"/>
                </a:solidFill>
              </a:rPr>
              <a:t>I have redeemed you.”</a:t>
            </a:r>
          </a:p>
        </p:txBody>
      </p:sp>
    </p:spTree>
    <p:extLst>
      <p:ext uri="{BB962C8B-B14F-4D97-AF65-F5344CB8AC3E}">
        <p14:creationId xmlns:p14="http://schemas.microsoft.com/office/powerpoint/2010/main" val="40618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T’hillim</a:t>
            </a:r>
            <a:r>
              <a:rPr lang="en-US" baseline="30000" dirty="0" smtClean="0"/>
              <a:t>/Ps 77.15-16 </a:t>
            </a:r>
            <a:r>
              <a:rPr lang="en-US" b="1" baseline="30000" dirty="0"/>
              <a:t> </a:t>
            </a:r>
            <a:r>
              <a:rPr lang="en-US" dirty="0"/>
              <a:t>You are the God who does </a:t>
            </a:r>
            <a:r>
              <a:rPr lang="en-US" dirty="0" smtClean="0"/>
              <a:t>wonders, you </a:t>
            </a:r>
            <a:r>
              <a:rPr lang="en-US" dirty="0"/>
              <a:t>revealed your strength to the peoples.</a:t>
            </a:r>
            <a:br>
              <a:rPr lang="en-US" dirty="0"/>
            </a:br>
            <a:r>
              <a:rPr lang="en-US" dirty="0" smtClean="0"/>
              <a:t>With </a:t>
            </a:r>
            <a:r>
              <a:rPr lang="en-US" dirty="0"/>
              <a:t>your arm </a:t>
            </a:r>
            <a:r>
              <a:rPr lang="en-US" dirty="0" smtClean="0">
                <a:solidFill>
                  <a:srgbClr val="FFFF99"/>
                </a:solidFill>
              </a:rPr>
              <a:t>you redeemed </a:t>
            </a:r>
            <a:r>
              <a:rPr lang="en-US" dirty="0">
                <a:solidFill>
                  <a:srgbClr val="FFFF99"/>
                </a:solidFill>
              </a:rPr>
              <a:t>your </a:t>
            </a:r>
            <a:r>
              <a:rPr lang="en-US" dirty="0" smtClean="0">
                <a:solidFill>
                  <a:srgbClr val="FFFF99"/>
                </a:solidFill>
              </a:rPr>
              <a:t>people,</a:t>
            </a:r>
            <a:r>
              <a:rPr lang="en-US" dirty="0" smtClean="0"/>
              <a:t> the </a:t>
            </a:r>
            <a:r>
              <a:rPr lang="en-US" dirty="0"/>
              <a:t>descendants of </a:t>
            </a:r>
            <a:r>
              <a:rPr lang="en-US" dirty="0" err="1"/>
              <a:t>Ya‘akov</a:t>
            </a:r>
            <a:r>
              <a:rPr lang="en-US" dirty="0"/>
              <a:t> and Yosef. </a:t>
            </a:r>
          </a:p>
        </p:txBody>
      </p:sp>
    </p:spTree>
    <p:extLst>
      <p:ext uri="{BB962C8B-B14F-4D97-AF65-F5344CB8AC3E}">
        <p14:creationId xmlns:p14="http://schemas.microsoft.com/office/powerpoint/2010/main" val="35750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Yeshuyahu</a:t>
            </a:r>
            <a:r>
              <a:rPr lang="en-US" baseline="30000" dirty="0" smtClean="0"/>
              <a:t>/Is 53.5   </a:t>
            </a:r>
            <a:r>
              <a:rPr lang="en-US" dirty="0" smtClean="0"/>
              <a:t>But </a:t>
            </a:r>
            <a:r>
              <a:rPr lang="en-US" dirty="0"/>
              <a:t>he was wounded because of our </a:t>
            </a:r>
            <a:r>
              <a:rPr lang="en-US" dirty="0" smtClean="0"/>
              <a:t>crimes, crushed </a:t>
            </a:r>
            <a:r>
              <a:rPr lang="en-US" dirty="0"/>
              <a:t>because of our </a:t>
            </a:r>
            <a:r>
              <a:rPr lang="en-US" dirty="0" smtClean="0"/>
              <a:t>sins; the </a:t>
            </a:r>
            <a:r>
              <a:rPr lang="en-US" dirty="0"/>
              <a:t>disciplining that makes us whole fell on </a:t>
            </a:r>
            <a:r>
              <a:rPr lang="en-US" dirty="0" smtClean="0"/>
              <a:t>him, and </a:t>
            </a:r>
            <a:r>
              <a:rPr lang="en-US" dirty="0"/>
              <a:t>by his </a:t>
            </a:r>
            <a:r>
              <a:rPr lang="en-US" dirty="0" smtClean="0"/>
              <a:t>bruises </a:t>
            </a:r>
            <a:r>
              <a:rPr lang="en-US" dirty="0">
                <a:solidFill>
                  <a:srgbClr val="FFFF99"/>
                </a:solidFill>
              </a:rPr>
              <a:t>we are healed.</a:t>
            </a:r>
          </a:p>
        </p:txBody>
      </p:sp>
    </p:spTree>
    <p:extLst>
      <p:ext uri="{BB962C8B-B14F-4D97-AF65-F5344CB8AC3E}">
        <p14:creationId xmlns:p14="http://schemas.microsoft.com/office/powerpoint/2010/main" val="4986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baseline="30000" dirty="0" err="1" smtClean="0"/>
              <a:t>Mes</a:t>
            </a:r>
            <a:r>
              <a:rPr lang="en-US" baseline="30000" dirty="0" smtClean="0"/>
              <a:t>. Jews/</a:t>
            </a:r>
            <a:r>
              <a:rPr lang="en-US" baseline="30000" dirty="0" err="1" smtClean="0"/>
              <a:t>Heb</a:t>
            </a:r>
            <a:r>
              <a:rPr lang="en-US" baseline="30000" dirty="0" smtClean="0"/>
              <a:t> 12.2</a:t>
            </a:r>
            <a:r>
              <a:rPr lang="en-US" dirty="0"/>
              <a:t> Yeshua — who, </a:t>
            </a:r>
            <a:r>
              <a:rPr lang="en-US" dirty="0">
                <a:solidFill>
                  <a:srgbClr val="FFFF99"/>
                </a:solidFill>
              </a:rPr>
              <a:t>in exchange for obtaining the joy set before him</a:t>
            </a:r>
            <a:r>
              <a:rPr lang="en-US" dirty="0"/>
              <a:t>, endured execution on a stake as a criminal, scorning the shame, and has sat down at the right hand </a:t>
            </a:r>
            <a:r>
              <a:rPr lang="en-US" dirty="0" smtClean="0"/>
              <a:t>of the </a:t>
            </a:r>
            <a:r>
              <a:rPr lang="en-US" dirty="0"/>
              <a:t>throne of God.</a:t>
            </a:r>
          </a:p>
        </p:txBody>
      </p:sp>
    </p:spTree>
    <p:extLst>
      <p:ext uri="{BB962C8B-B14F-4D97-AF65-F5344CB8AC3E}">
        <p14:creationId xmlns:p14="http://schemas.microsoft.com/office/powerpoint/2010/main" val="21132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aseline="30000" dirty="0" err="1" smtClean="0"/>
              <a:t>Yn</a:t>
            </a:r>
            <a:r>
              <a:rPr lang="en-US" baseline="30000" dirty="0" smtClean="0"/>
              <a:t> 17.17-19 </a:t>
            </a:r>
            <a:r>
              <a:rPr lang="en-US" dirty="0" smtClean="0">
                <a:solidFill>
                  <a:srgbClr val="FFFF99"/>
                </a:solidFill>
              </a:rPr>
              <a:t>Set </a:t>
            </a:r>
            <a:r>
              <a:rPr lang="en-US" dirty="0">
                <a:solidFill>
                  <a:srgbClr val="FFFF99"/>
                </a:solidFill>
              </a:rPr>
              <a:t>them apart for holiness </a:t>
            </a:r>
            <a:r>
              <a:rPr lang="en-US" dirty="0"/>
              <a:t>by means of the truth — your word is </a:t>
            </a:r>
            <a:r>
              <a:rPr lang="en-US" dirty="0" smtClean="0"/>
              <a:t>truth. Just </a:t>
            </a:r>
            <a:r>
              <a:rPr lang="en-US" dirty="0"/>
              <a:t>as you sent me into the world, I have sent them into the </a:t>
            </a:r>
            <a:r>
              <a:rPr lang="en-US" dirty="0" smtClean="0"/>
              <a:t>world. On </a:t>
            </a:r>
            <a:r>
              <a:rPr lang="en-US" dirty="0"/>
              <a:t>their behalf </a:t>
            </a:r>
            <a:r>
              <a:rPr lang="en-US" dirty="0">
                <a:solidFill>
                  <a:srgbClr val="FFFF99"/>
                </a:solidFill>
              </a:rPr>
              <a:t>I am setting myself apart for holiness</a:t>
            </a:r>
            <a:r>
              <a:rPr lang="en-US" dirty="0"/>
              <a:t>, so that they too may be set apart for holiness by means of the truth.</a:t>
            </a:r>
          </a:p>
        </p:txBody>
      </p:sp>
    </p:spTree>
    <p:extLst>
      <p:ext uri="{BB962C8B-B14F-4D97-AF65-F5344CB8AC3E}">
        <p14:creationId xmlns:p14="http://schemas.microsoft.com/office/powerpoint/2010/main" val="20547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aseline="30000" dirty="0" err="1" smtClean="0"/>
              <a:t>Yn</a:t>
            </a:r>
            <a:r>
              <a:rPr lang="en-US" baseline="30000" dirty="0" smtClean="0"/>
              <a:t> 17.22-23</a:t>
            </a:r>
            <a:r>
              <a:rPr lang="en-US" b="1" baseline="30000" dirty="0"/>
              <a:t> </a:t>
            </a:r>
            <a:r>
              <a:rPr lang="en-US" dirty="0"/>
              <a:t>The </a:t>
            </a:r>
            <a:r>
              <a:rPr lang="en-US" dirty="0">
                <a:solidFill>
                  <a:srgbClr val="FFFF99"/>
                </a:solidFill>
              </a:rPr>
              <a:t>glory which you have given to me, I have given to them</a:t>
            </a:r>
            <a:r>
              <a:rPr lang="en-US" dirty="0"/>
              <a:t>; so that they may be one, just as we are one — </a:t>
            </a:r>
            <a:r>
              <a:rPr lang="en-US" dirty="0" smtClean="0"/>
              <a:t>I </a:t>
            </a:r>
            <a:r>
              <a:rPr lang="en-US" dirty="0"/>
              <a:t>united with them and you with me, </a:t>
            </a:r>
            <a:r>
              <a:rPr lang="en-US" dirty="0">
                <a:solidFill>
                  <a:srgbClr val="FFFF99"/>
                </a:solidFill>
              </a:rPr>
              <a:t>so that they may be completely one, and the world thus realize that you sent me</a:t>
            </a:r>
            <a:r>
              <a:rPr lang="en-US" dirty="0"/>
              <a:t>, and that you have loved them just as you have loved me.</a:t>
            </a:r>
          </a:p>
        </p:txBody>
      </p:sp>
    </p:spTree>
    <p:extLst>
      <p:ext uri="{BB962C8B-B14F-4D97-AF65-F5344CB8AC3E}">
        <p14:creationId xmlns:p14="http://schemas.microsoft.com/office/powerpoint/2010/main" val="24449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please the Father</a:t>
            </a:r>
            <a:endParaRPr lang="en-US" baseline="30000" dirty="0" smtClean="0">
              <a:solidFill>
                <a:srgbClr val="FFFF99"/>
              </a:solidFill>
            </a:endParaRPr>
          </a:p>
          <a:p>
            <a:pPr algn="l"/>
            <a:r>
              <a:rPr lang="en-US" baseline="30000" dirty="0" err="1" smtClean="0"/>
              <a:t>Eph</a:t>
            </a:r>
            <a:r>
              <a:rPr lang="en-US" baseline="30000" dirty="0" smtClean="0"/>
              <a:t> 5.2 </a:t>
            </a:r>
            <a:r>
              <a:rPr lang="en-US" dirty="0"/>
              <a:t>Messiah loved us, indeed, on our behalf gave himself up as an offering, as a </a:t>
            </a:r>
            <a:r>
              <a:rPr lang="en-US" dirty="0">
                <a:solidFill>
                  <a:srgbClr val="FFFF99"/>
                </a:solidFill>
              </a:rPr>
              <a:t>slaughtered sacrifice to God with a pleasing fragrance. </a:t>
            </a:r>
          </a:p>
        </p:txBody>
      </p:sp>
    </p:spTree>
    <p:extLst>
      <p:ext uri="{BB962C8B-B14F-4D97-AF65-F5344CB8AC3E}">
        <p14:creationId xmlns:p14="http://schemas.microsoft.com/office/powerpoint/2010/main" val="41061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show the wealth of G-d’s love</a:t>
            </a:r>
          </a:p>
          <a:p>
            <a:pPr algn="l"/>
            <a:r>
              <a:rPr lang="en-US" baseline="30000" dirty="0" smtClean="0"/>
              <a:t>Eph. 1.7-9 </a:t>
            </a:r>
            <a:r>
              <a:rPr lang="en-US" dirty="0" smtClean="0"/>
              <a:t>In </a:t>
            </a:r>
            <a:r>
              <a:rPr lang="en-US" dirty="0"/>
              <a:t>union with him, through the shedding of his blood, we are set free — our sins are forgiven; this accords with </a:t>
            </a:r>
            <a:r>
              <a:rPr lang="en-US" dirty="0">
                <a:solidFill>
                  <a:srgbClr val="FFFF99"/>
                </a:solidFill>
              </a:rPr>
              <a:t>the wealth of the grace </a:t>
            </a:r>
            <a:r>
              <a:rPr lang="en-US" b="1" baseline="30000" dirty="0">
                <a:solidFill>
                  <a:srgbClr val="FFFF99"/>
                </a:solidFill>
              </a:rPr>
              <a:t> </a:t>
            </a:r>
            <a:r>
              <a:rPr lang="en-US" dirty="0">
                <a:solidFill>
                  <a:srgbClr val="FFFF99"/>
                </a:solidFill>
              </a:rPr>
              <a:t>he has lavished on us</a:t>
            </a:r>
            <a:r>
              <a:rPr lang="en-US" dirty="0"/>
              <a:t>. In all his wisdom and insight </a:t>
            </a:r>
            <a:r>
              <a:rPr lang="en-US" b="1" baseline="30000" dirty="0"/>
              <a:t> </a:t>
            </a:r>
            <a:r>
              <a:rPr lang="en-US" dirty="0"/>
              <a:t>he has made known to us his secret plan</a:t>
            </a:r>
          </a:p>
        </p:txBody>
      </p:sp>
    </p:spTree>
    <p:extLst>
      <p:ext uri="{BB962C8B-B14F-4D97-AF65-F5344CB8AC3E}">
        <p14:creationId xmlns:p14="http://schemas.microsoft.com/office/powerpoint/2010/main" val="35747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Humorous </a:t>
            </a:r>
            <a:r>
              <a:rPr lang="en-US" dirty="0" smtClean="0"/>
              <a:t>I</a:t>
            </a:r>
            <a:r>
              <a:rPr lang="en-US" dirty="0" smtClean="0"/>
              <a:t>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Demonstrate His own love for us</a:t>
            </a:r>
          </a:p>
          <a:p>
            <a:pPr algn="l"/>
            <a:r>
              <a:rPr lang="en-US" baseline="30000" dirty="0" smtClean="0"/>
              <a:t>Eph. 5.25-26</a:t>
            </a:r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Messiah </a:t>
            </a:r>
            <a:r>
              <a:rPr lang="en-US" dirty="0">
                <a:solidFill>
                  <a:srgbClr val="FFFF99"/>
                </a:solidFill>
              </a:rPr>
              <a:t>loved the Messianic Community, indeed, gave himself up on its behalf</a:t>
            </a:r>
            <a:r>
              <a:rPr lang="en-US" dirty="0"/>
              <a:t>, </a:t>
            </a:r>
            <a:r>
              <a:rPr lang="en-US" dirty="0" smtClean="0"/>
              <a:t>in </a:t>
            </a:r>
            <a:r>
              <a:rPr lang="en-US" dirty="0"/>
              <a:t>order to set it apart for God, making it clean through immersion in the </a:t>
            </a:r>
            <a:r>
              <a:rPr lang="en-US" i="1" dirty="0" err="1" smtClean="0"/>
              <a:t>mikveh</a:t>
            </a:r>
            <a:r>
              <a:rPr lang="en-US" i="1" dirty="0" smtClean="0"/>
              <a:t>.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Cancel the Legal Demands of Torah</a:t>
            </a:r>
          </a:p>
          <a:p>
            <a:pPr algn="l"/>
            <a:r>
              <a:rPr lang="en-US" b="1" baseline="30000" dirty="0" smtClean="0"/>
              <a:t>Col 2.13-14</a:t>
            </a:r>
            <a:r>
              <a:rPr lang="en-US" b="1" baseline="30000" dirty="0"/>
              <a:t> </a:t>
            </a:r>
            <a:r>
              <a:rPr lang="en-US" b="1" baseline="30000" dirty="0" smtClean="0"/>
              <a:t>  </a:t>
            </a:r>
            <a:r>
              <a:rPr lang="en-US" dirty="0" smtClean="0"/>
              <a:t>You </a:t>
            </a:r>
            <a:r>
              <a:rPr lang="en-US" dirty="0"/>
              <a:t>were dead because of your sins, that </a:t>
            </a:r>
            <a:r>
              <a:rPr lang="en-US" dirty="0" smtClean="0"/>
              <a:t>is…your </a:t>
            </a:r>
            <a:r>
              <a:rPr lang="en-US" dirty="0"/>
              <a:t>old nature. But God made you alive along with the Messiah by forgiving you all your sins. 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Cancel the Legal Demands of Torah</a:t>
            </a:r>
          </a:p>
          <a:p>
            <a:pPr algn="l"/>
            <a:r>
              <a:rPr lang="en-US" b="1" baseline="30000" dirty="0" smtClean="0"/>
              <a:t>Col 2.13-14</a:t>
            </a:r>
            <a:r>
              <a:rPr lang="en-US" b="1" baseline="30000" dirty="0"/>
              <a:t>  </a:t>
            </a:r>
            <a:r>
              <a:rPr lang="en-US" dirty="0"/>
              <a:t>He wiped away the bill of charges against us. Because of the regulations, </a:t>
            </a:r>
            <a:r>
              <a:rPr lang="en-US" dirty="0">
                <a:solidFill>
                  <a:srgbClr val="FFFF99"/>
                </a:solidFill>
              </a:rPr>
              <a:t>it stood as a testimony against us; but he removed it by nailing it to the execution-stake.</a:t>
            </a:r>
          </a:p>
        </p:txBody>
      </p:sp>
    </p:spTree>
    <p:extLst>
      <p:ext uri="{BB962C8B-B14F-4D97-AF65-F5344CB8AC3E}">
        <p14:creationId xmlns:p14="http://schemas.microsoft.com/office/powerpoint/2010/main" val="40132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establish the New Covenant</a:t>
            </a:r>
          </a:p>
          <a:p>
            <a:pPr algn="l"/>
            <a:r>
              <a:rPr lang="en-US" baseline="30000" dirty="0" err="1" smtClean="0"/>
              <a:t>Yer</a:t>
            </a:r>
            <a:r>
              <a:rPr lang="en-US" baseline="30000" dirty="0" smtClean="0"/>
              <a:t>. 31 </a:t>
            </a:r>
            <a:r>
              <a:rPr lang="en-US" dirty="0" smtClean="0"/>
              <a:t>I </a:t>
            </a:r>
            <a:r>
              <a:rPr lang="en-US" dirty="0"/>
              <a:t>will make a new covenant with the house of </a:t>
            </a:r>
            <a:r>
              <a:rPr lang="en-US" dirty="0" err="1"/>
              <a:t>Isra’el</a:t>
            </a:r>
            <a:r>
              <a:rPr lang="en-US" dirty="0"/>
              <a:t> and with the house of </a:t>
            </a:r>
            <a:r>
              <a:rPr lang="en-US" dirty="0" err="1" smtClean="0"/>
              <a:t>Y’hudah</a:t>
            </a:r>
            <a:r>
              <a:rPr lang="en-US" dirty="0" smtClean="0"/>
              <a:t>...All </a:t>
            </a:r>
            <a:r>
              <a:rPr lang="en-US" dirty="0"/>
              <a:t>will know me, from the least of them to the greatest; because </a:t>
            </a:r>
            <a:r>
              <a:rPr lang="en-US" dirty="0">
                <a:solidFill>
                  <a:srgbClr val="FFFF99"/>
                </a:solidFill>
              </a:rPr>
              <a:t>I will forgive </a:t>
            </a:r>
            <a:r>
              <a:rPr lang="en-US" dirty="0"/>
              <a:t>their </a:t>
            </a:r>
            <a:r>
              <a:rPr lang="en-US" dirty="0" err="1"/>
              <a:t>wickednesses</a:t>
            </a:r>
            <a:r>
              <a:rPr lang="en-US" dirty="0"/>
              <a:t> and remember their sins no more.”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4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establish the New Covenant</a:t>
            </a:r>
          </a:p>
          <a:p>
            <a:pPr algn="l"/>
            <a:r>
              <a:rPr lang="en-US" baseline="30000" dirty="0" err="1" smtClean="0"/>
              <a:t>Mtt</a:t>
            </a:r>
            <a:r>
              <a:rPr lang="en-US" baseline="30000" dirty="0" smtClean="0"/>
              <a:t>. 26.28 </a:t>
            </a:r>
            <a:r>
              <a:rPr lang="en-US" b="1" baseline="30000" dirty="0"/>
              <a:t> </a:t>
            </a:r>
            <a:r>
              <a:rPr lang="en-US" dirty="0"/>
              <a:t>For this is my blood, which ratifies the </a:t>
            </a:r>
            <a:r>
              <a:rPr lang="en-US" dirty="0">
                <a:solidFill>
                  <a:srgbClr val="FFFF99"/>
                </a:solidFill>
              </a:rPr>
              <a:t>New Covenant</a:t>
            </a:r>
            <a:r>
              <a:rPr lang="en-US" dirty="0"/>
              <a:t>, my blood shed on behalf of many, so that they may have their </a:t>
            </a:r>
            <a:r>
              <a:rPr lang="en-US" dirty="0">
                <a:solidFill>
                  <a:srgbClr val="FFFF99"/>
                </a:solidFill>
              </a:rPr>
              <a:t>sins forgiven</a:t>
            </a:r>
            <a:r>
              <a:rPr lang="en-US" dirty="0"/>
              <a:t>. </a:t>
            </a:r>
            <a:endParaRPr lang="en-US" dirty="0" smtClean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Provide the basis of justification</a:t>
            </a:r>
          </a:p>
          <a:p>
            <a:pPr algn="l"/>
            <a:endParaRPr lang="en-US" altLang="en-US" dirty="0" smtClean="0"/>
          </a:p>
          <a:p>
            <a:pPr algn="l"/>
            <a:r>
              <a:rPr lang="en-US" altLang="en-US" dirty="0" smtClean="0"/>
              <a:t>Justified </a:t>
            </a:r>
            <a:r>
              <a:rPr lang="en-US" altLang="en-US" dirty="0"/>
              <a:t>= just as if I’d never sinned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Provide the basis of justification</a:t>
            </a:r>
          </a:p>
          <a:p>
            <a:pPr algn="l"/>
            <a:r>
              <a:rPr lang="en-US" baseline="30000" dirty="0" smtClean="0"/>
              <a:t>Ro 3.28</a:t>
            </a:r>
            <a:r>
              <a:rPr lang="en-US" dirty="0" smtClean="0"/>
              <a:t> Therefore</a:t>
            </a:r>
            <a:r>
              <a:rPr lang="en-US" dirty="0"/>
              <a:t>, we hold the view that a person comes to be considered </a:t>
            </a:r>
            <a:r>
              <a:rPr lang="en-US" dirty="0" smtClean="0"/>
              <a:t>righteous [justified] </a:t>
            </a:r>
            <a:r>
              <a:rPr lang="en-US" dirty="0"/>
              <a:t>by God on the ground of trusting, which has nothing to do with </a:t>
            </a:r>
            <a:r>
              <a:rPr lang="en-US" dirty="0" smtClean="0"/>
              <a:t>observance </a:t>
            </a:r>
            <a:r>
              <a:rPr lang="en-US" dirty="0"/>
              <a:t>of </a:t>
            </a:r>
            <a:r>
              <a:rPr lang="en-US" dirty="0" smtClean="0"/>
              <a:t>Torah</a:t>
            </a:r>
            <a:r>
              <a:rPr lang="en-US" i="1" dirty="0" smtClean="0"/>
              <a:t> </a:t>
            </a:r>
            <a:r>
              <a:rPr lang="en-US" dirty="0" smtClean="0"/>
              <a:t>commands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7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impute righteousness to us</a:t>
            </a:r>
          </a:p>
          <a:p>
            <a:pPr algn="l"/>
            <a:r>
              <a:rPr lang="en-US" baseline="30000" dirty="0"/>
              <a:t>2 Cor. </a:t>
            </a:r>
            <a:r>
              <a:rPr lang="en-US" baseline="30000" dirty="0" smtClean="0"/>
              <a:t>5.21 </a:t>
            </a:r>
            <a:r>
              <a:rPr lang="en-US" dirty="0"/>
              <a:t>He made the One who knew no sin to become a sin offering on our </a:t>
            </a:r>
            <a:r>
              <a:rPr lang="en-US" dirty="0" smtClean="0"/>
              <a:t>behalf, so </a:t>
            </a:r>
            <a:r>
              <a:rPr lang="en-US" dirty="0"/>
              <a:t>that in Him we might become the righteousness of God.</a:t>
            </a:r>
            <a:endParaRPr lang="en-US" dirty="0" smtClean="0">
              <a:solidFill>
                <a:srgbClr val="FFFF99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take away our condemnation </a:t>
            </a:r>
          </a:p>
          <a:p>
            <a:pPr algn="l"/>
            <a:r>
              <a:rPr lang="en-US" baseline="30000" dirty="0" smtClean="0"/>
              <a:t>Ro 8. 33-34 </a:t>
            </a:r>
            <a:r>
              <a:rPr lang="en-US" dirty="0" smtClean="0"/>
              <a:t>Who </a:t>
            </a:r>
            <a:r>
              <a:rPr lang="en-US" dirty="0"/>
              <a:t>shall bring a charge against God’s elect? It is God who </a:t>
            </a:r>
            <a:r>
              <a:rPr lang="en-US" dirty="0" smtClean="0"/>
              <a:t>justifies.</a:t>
            </a:r>
            <a:r>
              <a:rPr lang="en-US" b="1" baseline="30000" dirty="0"/>
              <a:t> </a:t>
            </a:r>
            <a:r>
              <a:rPr lang="en-US" dirty="0">
                <a:solidFill>
                  <a:srgbClr val="FFFF99"/>
                </a:solidFill>
              </a:rPr>
              <a:t>Who is the one who condemns?</a:t>
            </a:r>
            <a:r>
              <a:rPr lang="en-US" dirty="0"/>
              <a:t> It is </a:t>
            </a:r>
            <a:r>
              <a:rPr lang="en-US" dirty="0" smtClean="0"/>
              <a:t>Messiah who died </a:t>
            </a:r>
            <a:r>
              <a:rPr lang="en-US" dirty="0"/>
              <a:t>and moreover was </a:t>
            </a:r>
            <a:r>
              <a:rPr lang="en-US" dirty="0" smtClean="0"/>
              <a:t>raised,</a:t>
            </a:r>
            <a:r>
              <a:rPr lang="en-US" baseline="30000" dirty="0"/>
              <a:t> </a:t>
            </a:r>
            <a:r>
              <a:rPr lang="en-US" dirty="0" smtClean="0"/>
              <a:t>and </a:t>
            </a:r>
            <a:r>
              <a:rPr lang="en-US" dirty="0"/>
              <a:t>is now at the right hand of God and who also intercedes for us.</a:t>
            </a:r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make us holy, “unleavened”</a:t>
            </a:r>
          </a:p>
          <a:p>
            <a:pPr algn="l"/>
            <a:r>
              <a:rPr lang="en-US" baseline="30000" dirty="0" smtClean="0"/>
              <a:t>1 Cor. 5.7-8</a:t>
            </a:r>
            <a:r>
              <a:rPr lang="en-US" dirty="0" smtClean="0"/>
              <a:t> Get </a:t>
            </a:r>
            <a:r>
              <a:rPr lang="en-US" dirty="0"/>
              <a:t>rid of the old </a:t>
            </a:r>
            <a:r>
              <a:rPr lang="en-US" i="1" dirty="0" err="1"/>
              <a:t>hametz</a:t>
            </a:r>
            <a:r>
              <a:rPr lang="en-US" dirty="0"/>
              <a:t>, so that you can be a new batch of dough, because in reality you are unleavened. </a:t>
            </a:r>
            <a:r>
              <a:rPr lang="en-US" dirty="0">
                <a:solidFill>
                  <a:srgbClr val="FFFF99"/>
                </a:solidFill>
              </a:rPr>
              <a:t>For our </a:t>
            </a:r>
            <a:r>
              <a:rPr lang="en-US" dirty="0" err="1" smtClean="0">
                <a:solidFill>
                  <a:srgbClr val="FFFF99"/>
                </a:solidFill>
              </a:rPr>
              <a:t>Pesakh</a:t>
            </a:r>
            <a:r>
              <a:rPr lang="en-US" dirty="0">
                <a:solidFill>
                  <a:srgbClr val="FFFF99"/>
                </a:solidFill>
              </a:rPr>
              <a:t> lamb, the Messiah, has been </a:t>
            </a:r>
            <a:r>
              <a:rPr lang="en-US" dirty="0" smtClean="0">
                <a:solidFill>
                  <a:srgbClr val="FFFF99"/>
                </a:solidFill>
              </a:rPr>
              <a:t>sacrificed.</a:t>
            </a:r>
            <a:r>
              <a:rPr lang="en-US" dirty="0">
                <a:solidFill>
                  <a:srgbClr val="FFFF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5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t="36605" r="14606" b="11532"/>
          <a:stretch/>
        </p:blipFill>
        <p:spPr bwMode="auto">
          <a:xfrm>
            <a:off x="650631" y="13188"/>
            <a:ext cx="7432501" cy="48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make us holy, “unleavened”</a:t>
            </a:r>
          </a:p>
          <a:p>
            <a:pPr algn="l"/>
            <a:r>
              <a:rPr lang="en-US" baseline="30000" dirty="0" smtClean="0"/>
              <a:t>1 Cor. 5.7-8</a:t>
            </a:r>
            <a:r>
              <a:rPr lang="en-US" dirty="0" smtClean="0"/>
              <a:t> So </a:t>
            </a:r>
            <a:r>
              <a:rPr lang="en-US" dirty="0"/>
              <a:t>let us celebrate the Seder </a:t>
            </a:r>
            <a:r>
              <a:rPr lang="en-US" dirty="0">
                <a:solidFill>
                  <a:srgbClr val="FFFF99"/>
                </a:solidFill>
              </a:rPr>
              <a:t>not with </a:t>
            </a:r>
            <a:r>
              <a:rPr lang="en-US" dirty="0" smtClean="0">
                <a:solidFill>
                  <a:srgbClr val="FFFF99"/>
                </a:solidFill>
              </a:rPr>
              <a:t>leftover </a:t>
            </a:r>
            <a:r>
              <a:rPr lang="en-US" dirty="0" err="1" smtClean="0">
                <a:solidFill>
                  <a:srgbClr val="FFFF99"/>
                </a:solidFill>
              </a:rPr>
              <a:t>hametz</a:t>
            </a:r>
            <a:r>
              <a:rPr lang="en-US" i="1" dirty="0"/>
              <a:t>,</a:t>
            </a:r>
            <a:r>
              <a:rPr lang="en-US" dirty="0"/>
              <a:t> the </a:t>
            </a:r>
            <a:r>
              <a:rPr lang="en-US" dirty="0" err="1"/>
              <a:t>hametz</a:t>
            </a:r>
            <a:r>
              <a:rPr lang="en-US" dirty="0"/>
              <a:t> of </a:t>
            </a:r>
            <a:r>
              <a:rPr lang="en-US" dirty="0" smtClean="0"/>
              <a:t>wicked-ness and </a:t>
            </a:r>
            <a:r>
              <a:rPr lang="en-US" dirty="0"/>
              <a:t>evil, but with </a:t>
            </a:r>
            <a:r>
              <a:rPr lang="en-US" dirty="0" smtClean="0"/>
              <a:t>the matzah of </a:t>
            </a:r>
            <a:r>
              <a:rPr lang="en-US" dirty="0"/>
              <a:t>purity and truth.</a:t>
            </a:r>
          </a:p>
        </p:txBody>
      </p:sp>
    </p:spTree>
    <p:extLst>
      <p:ext uri="{BB962C8B-B14F-4D97-AF65-F5344CB8AC3E}">
        <p14:creationId xmlns:p14="http://schemas.microsoft.com/office/powerpoint/2010/main" val="30765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8437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clear our consciences</a:t>
            </a:r>
          </a:p>
          <a:p>
            <a:pPr algn="l"/>
            <a:r>
              <a:rPr lang="en-US" baseline="30000" dirty="0" err="1" smtClean="0"/>
              <a:t>Mes</a:t>
            </a:r>
            <a:r>
              <a:rPr lang="en-US" baseline="30000" dirty="0" smtClean="0"/>
              <a:t> Jews/Heb.9.14</a:t>
            </a:r>
            <a:r>
              <a:rPr lang="en-US" dirty="0"/>
              <a:t> </a:t>
            </a:r>
            <a:r>
              <a:rPr lang="en-US" dirty="0" smtClean="0"/>
              <a:t>How </a:t>
            </a:r>
            <a:r>
              <a:rPr lang="en-US" dirty="0"/>
              <a:t>much more the blood of the Messiah, who, through the eternal Spirit, </a:t>
            </a:r>
            <a:r>
              <a:rPr lang="en-US" dirty="0" smtClean="0"/>
              <a:t>offered himself </a:t>
            </a:r>
            <a:r>
              <a:rPr lang="en-US" dirty="0"/>
              <a:t>to God as a sacrifice without blemish, will </a:t>
            </a:r>
            <a:r>
              <a:rPr lang="en-US" dirty="0">
                <a:solidFill>
                  <a:srgbClr val="FFFF99"/>
                </a:solidFill>
              </a:rPr>
              <a:t>purify our conscience </a:t>
            </a:r>
            <a:r>
              <a:rPr lang="en-US" dirty="0"/>
              <a:t>from works that lead to death, so that we can serve the living God!</a:t>
            </a:r>
          </a:p>
        </p:txBody>
      </p:sp>
    </p:spTree>
    <p:extLst>
      <p:ext uri="{BB962C8B-B14F-4D97-AF65-F5344CB8AC3E}">
        <p14:creationId xmlns:p14="http://schemas.microsoft.com/office/powerpoint/2010/main" val="40611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give us access to all blessings</a:t>
            </a:r>
          </a:p>
          <a:p>
            <a:pPr algn="l"/>
            <a:r>
              <a:rPr lang="en-US" baseline="30000" dirty="0" smtClean="0"/>
              <a:t>Ro 8.31-32 </a:t>
            </a:r>
            <a:r>
              <a:rPr lang="en-US" dirty="0"/>
              <a:t>If God is for us, who can be against us? </a:t>
            </a:r>
            <a:r>
              <a:rPr lang="en-US" dirty="0" smtClean="0"/>
              <a:t>He </a:t>
            </a:r>
            <a:r>
              <a:rPr lang="en-US" dirty="0"/>
              <a:t>who did not spare even his own Son, but gave him up on behalf of us all — is it possible that, having given us his Son, he would </a:t>
            </a:r>
            <a:r>
              <a:rPr lang="en-US" dirty="0">
                <a:solidFill>
                  <a:srgbClr val="FFFF99"/>
                </a:solidFill>
              </a:rPr>
              <a:t>not give us everything else too? </a:t>
            </a:r>
            <a:endParaRPr lang="en-US" baseline="30000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FF99"/>
                </a:solidFill>
              </a:rPr>
              <a:t>To bring us healing</a:t>
            </a:r>
          </a:p>
          <a:p>
            <a:pPr algn="l"/>
            <a:r>
              <a:rPr lang="en-US" baseline="30000" dirty="0" err="1" smtClean="0"/>
              <a:t>Mtt</a:t>
            </a:r>
            <a:r>
              <a:rPr lang="en-US" baseline="30000" dirty="0" smtClean="0"/>
              <a:t> 8.16-17 </a:t>
            </a:r>
            <a:r>
              <a:rPr lang="en-US" b="1" baseline="30000" dirty="0"/>
              <a:t> </a:t>
            </a:r>
            <a:r>
              <a:rPr lang="en-US" dirty="0"/>
              <a:t>When evening came, many </a:t>
            </a:r>
            <a:r>
              <a:rPr lang="en-US" dirty="0" smtClean="0"/>
              <a:t>people…were </a:t>
            </a:r>
            <a:r>
              <a:rPr lang="en-US" dirty="0"/>
              <a:t>brought to him. </a:t>
            </a:r>
            <a:r>
              <a:rPr lang="en-US" dirty="0" smtClean="0"/>
              <a:t>He… healed </a:t>
            </a:r>
            <a:r>
              <a:rPr lang="en-US" dirty="0"/>
              <a:t>all who were ill. </a:t>
            </a:r>
            <a:r>
              <a:rPr lang="en-US" b="1" baseline="30000" dirty="0"/>
              <a:t> </a:t>
            </a:r>
            <a:r>
              <a:rPr lang="en-US" dirty="0"/>
              <a:t>This was done to fulfill what had been spoken through the prophet </a:t>
            </a:r>
            <a:r>
              <a:rPr lang="en-US" dirty="0" err="1"/>
              <a:t>Yesha‘yahu</a:t>
            </a:r>
            <a:r>
              <a:rPr lang="en-US" dirty="0" smtClean="0"/>
              <a:t>, “</a:t>
            </a:r>
            <a:r>
              <a:rPr lang="en-US" dirty="0"/>
              <a:t>He himself took our </a:t>
            </a:r>
            <a:r>
              <a:rPr lang="en-US" dirty="0" smtClean="0"/>
              <a:t>weaknesses and </a:t>
            </a:r>
            <a:r>
              <a:rPr lang="en-US" dirty="0"/>
              <a:t>bore our diseases”</a:t>
            </a:r>
          </a:p>
          <a:p>
            <a:pPr algn="l"/>
            <a:endParaRPr lang="en-US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9417960"/>
              </p:ext>
            </p:extLst>
          </p:nvPr>
        </p:nvGraphicFramePr>
        <p:xfrm>
          <a:off x="274637" y="0"/>
          <a:ext cx="8229599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27037" y="3867150"/>
            <a:ext cx="7848600" cy="1219200"/>
          </a:xfrm>
          <a:prstGeom prst="rect">
            <a:avLst/>
          </a:prstGeom>
          <a:noFill/>
          <a:ln w="4064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Rounded MT Bold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4437" y="3853765"/>
            <a:ext cx="3676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Members and </a:t>
            </a:r>
          </a:p>
          <a:p>
            <a:pPr algn="l"/>
            <a:r>
              <a:rPr lang="en-US" dirty="0" smtClean="0"/>
              <a:t>Congregants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874837" y="3486150"/>
            <a:ext cx="0" cy="367615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6370637" y="3562350"/>
            <a:ext cx="0" cy="335573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82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7" y="400050"/>
            <a:ext cx="8153399" cy="4743450"/>
          </a:xfrm>
        </p:spPr>
        <p:txBody>
          <a:bodyPr>
            <a:normAutofit fontScale="92500"/>
          </a:bodyPr>
          <a:lstStyle/>
          <a:p>
            <a:pPr marL="0" algn="r" rtl="1">
              <a:spcBef>
                <a:spcPts val="0"/>
              </a:spcBef>
              <a:spcAft>
                <a:spcPts val="585"/>
              </a:spcAft>
            </a:pPr>
            <a:r>
              <a:rPr lang="he-IL" sz="4400" b="1" dirty="0">
                <a:latin typeface="David" panose="020E0502060401010101" pitchFamily="34" charset="-79"/>
                <a:cs typeface="David" panose="020E0502060401010101" pitchFamily="34" charset="-79"/>
              </a:rPr>
              <a:t>אַל יְהִי כֵן בֵּינֵיכֶם. אַדְּרַבָּא, הֶחָפֵץ לִהְיוֹת גָּדוֹל בָּכֶם יְהֵא מְשָׁרֵת שֶׁלָּכֶם,  </a:t>
            </a:r>
            <a:endParaRPr lang="en-US" sz="41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/>
            <a:r>
              <a:rPr lang="en-US" sz="4000" dirty="0"/>
              <a:t>Among you, it must not be like that. On the contrary, whoever among you wants to be a leader must become your </a:t>
            </a:r>
            <a:r>
              <a:rPr lang="en-US" sz="4000" dirty="0" smtClean="0"/>
              <a:t>servant.</a:t>
            </a:r>
          </a:p>
          <a:p>
            <a:pPr marL="0" indent="0"/>
            <a:r>
              <a:rPr lang="en-US" sz="4000" dirty="0" smtClean="0"/>
              <a:t>Look left, right: </a:t>
            </a:r>
            <a:r>
              <a:rPr lang="en-US" sz="4000" u="sng" dirty="0" smtClean="0"/>
              <a:t>serve, pray, give.</a:t>
            </a:r>
            <a:endParaRPr lang="en-US" sz="4000" u="sng" dirty="0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574" y="57151"/>
            <a:ext cx="5925741" cy="422672"/>
          </a:xfrm>
        </p:spPr>
        <p:txBody>
          <a:bodyPr/>
          <a:lstStyle/>
          <a:p>
            <a:pPr eaLnBrk="1" hangingPunct="1"/>
            <a:r>
              <a:rPr lang="en-US" altLang="en-US" sz="2000" dirty="0" err="1">
                <a:solidFill>
                  <a:srgbClr val="FFFF00"/>
                </a:solidFill>
              </a:rPr>
              <a:t>Mattityahu</a:t>
            </a:r>
            <a:r>
              <a:rPr lang="en-US" altLang="en-US" sz="2000" dirty="0">
                <a:solidFill>
                  <a:srgbClr val="FFFF00"/>
                </a:solidFill>
              </a:rPr>
              <a:t> (Matthew) 20:26</a:t>
            </a:r>
            <a:endParaRPr lang="en-US" altLang="en-US" sz="2000" dirty="0">
              <a:solidFill>
                <a:srgbClr val="FFFF00"/>
              </a:solidFill>
              <a:cs typeface="Viln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91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2" t="19811" r="23076" b="40094"/>
          <a:stretch/>
        </p:blipFill>
        <p:spPr bwMode="auto">
          <a:xfrm>
            <a:off x="274637" y="0"/>
            <a:ext cx="8275320" cy="471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8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58239" r="22542" b="9653"/>
          <a:stretch/>
        </p:blipFill>
        <p:spPr bwMode="auto">
          <a:xfrm>
            <a:off x="198437" y="0"/>
            <a:ext cx="8374063" cy="376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42014" r="22121" b="36295"/>
          <a:stretch/>
        </p:blipFill>
        <p:spPr bwMode="auto">
          <a:xfrm>
            <a:off x="274637" y="0"/>
            <a:ext cx="8275320" cy="24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2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9472" y="0"/>
            <a:ext cx="8266774" cy="51435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1" t="63703" r="22667" b="6921"/>
          <a:stretch/>
        </p:blipFill>
        <p:spPr bwMode="auto">
          <a:xfrm>
            <a:off x="350837" y="0"/>
            <a:ext cx="8275320" cy="338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0037" y="3555023"/>
            <a:ext cx="6080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Depression looks within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Rounded MT Bold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6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9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0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 Rounded MT Bold"/>
        <a:ea typeface=""/>
        <a:cs typeface="Arial"/>
      </a:majorFont>
      <a:minorFont>
        <a:latin typeface="Arial Rounded MT Bol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50384</TotalTime>
  <Words>2458</Words>
  <Application>Microsoft Office PowerPoint</Application>
  <PresentationFormat>Custom</PresentationFormat>
  <Paragraphs>319</Paragraphs>
  <Slides>55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1_Default Design</vt:lpstr>
      <vt:lpstr>136_Default Design</vt:lpstr>
      <vt:lpstr>128_Default Design</vt:lpstr>
      <vt:lpstr>129_Default Design</vt:lpstr>
      <vt:lpstr>130_Default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20:25</vt:lpstr>
      <vt:lpstr>PowerPoint Presentation</vt:lpstr>
      <vt:lpstr>Mattityahu (Matthew) 20:26</vt:lpstr>
      <vt:lpstr>PowerPoint Presentation</vt:lpstr>
      <vt:lpstr>PowerPoint Presentation</vt:lpstr>
      <vt:lpstr>Mattityahu (Matthew) 20:27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Mattityahu (Matthew) 20:26</vt:lpstr>
    </vt:vector>
  </TitlesOfParts>
  <Company>Or HaOlam Messianic Congregation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Shmuel Wolkenfeld</dc:creator>
  <cp:lastModifiedBy>Shmuel</cp:lastModifiedBy>
  <cp:revision>1266</cp:revision>
  <dcterms:created xsi:type="dcterms:W3CDTF">2006-04-21T19:34:43Z</dcterms:created>
  <dcterms:modified xsi:type="dcterms:W3CDTF">2017-09-09T13:22:21Z</dcterms:modified>
</cp:coreProperties>
</file>