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106"/>
  </p:notesMasterIdLst>
  <p:handoutMasterIdLst>
    <p:handoutMasterId r:id="rId107"/>
  </p:handoutMasterIdLst>
  <p:sldIdLst>
    <p:sldId id="2045" r:id="rId4"/>
    <p:sldId id="57147" r:id="rId5"/>
    <p:sldId id="57173" r:id="rId6"/>
    <p:sldId id="57243" r:id="rId7"/>
    <p:sldId id="57256" r:id="rId8"/>
    <p:sldId id="56113" r:id="rId9"/>
    <p:sldId id="55943" r:id="rId10"/>
    <p:sldId id="57257" r:id="rId11"/>
    <p:sldId id="56886" r:id="rId12"/>
    <p:sldId id="57061" r:id="rId13"/>
    <p:sldId id="57215" r:id="rId14"/>
    <p:sldId id="57258" r:id="rId15"/>
    <p:sldId id="57267" r:id="rId16"/>
    <p:sldId id="57226" r:id="rId17"/>
    <p:sldId id="57184" r:id="rId18"/>
    <p:sldId id="57177" r:id="rId19"/>
    <p:sldId id="57276" r:id="rId20"/>
    <p:sldId id="57279" r:id="rId21"/>
    <p:sldId id="57281" r:id="rId22"/>
    <p:sldId id="57275" r:id="rId23"/>
    <p:sldId id="57277" r:id="rId24"/>
    <p:sldId id="57295" r:id="rId25"/>
    <p:sldId id="57268" r:id="rId26"/>
    <p:sldId id="57278" r:id="rId27"/>
    <p:sldId id="57178" r:id="rId28"/>
    <p:sldId id="57179" r:id="rId29"/>
    <p:sldId id="57216" r:id="rId30"/>
    <p:sldId id="57180" r:id="rId31"/>
    <p:sldId id="57217" r:id="rId32"/>
    <p:sldId id="57181" r:id="rId33"/>
    <p:sldId id="57182" r:id="rId34"/>
    <p:sldId id="57183" r:id="rId35"/>
    <p:sldId id="57222" r:id="rId36"/>
    <p:sldId id="57266" r:id="rId37"/>
    <p:sldId id="57263" r:id="rId38"/>
    <p:sldId id="57218" r:id="rId39"/>
    <p:sldId id="57287" r:id="rId40"/>
    <p:sldId id="57248" r:id="rId41"/>
    <p:sldId id="57150" r:id="rId42"/>
    <p:sldId id="57255" r:id="rId43"/>
    <p:sldId id="57246" r:id="rId44"/>
    <p:sldId id="57169" r:id="rId45"/>
    <p:sldId id="57250" r:id="rId46"/>
    <p:sldId id="57251" r:id="rId47"/>
    <p:sldId id="57252" r:id="rId48"/>
    <p:sldId id="57253" r:id="rId49"/>
    <p:sldId id="57170" r:id="rId50"/>
    <p:sldId id="57254" r:id="rId51"/>
    <p:sldId id="57172" r:id="rId52"/>
    <p:sldId id="57296" r:id="rId53"/>
    <p:sldId id="57219" r:id="rId54"/>
    <p:sldId id="57264" r:id="rId55"/>
    <p:sldId id="57265" r:id="rId56"/>
    <p:sldId id="57220" r:id="rId57"/>
    <p:sldId id="57224" r:id="rId58"/>
    <p:sldId id="57225" r:id="rId59"/>
    <p:sldId id="57221" r:id="rId60"/>
    <p:sldId id="57223" r:id="rId61"/>
    <p:sldId id="57227" r:id="rId62"/>
    <p:sldId id="57228" r:id="rId63"/>
    <p:sldId id="57229" r:id="rId64"/>
    <p:sldId id="57234" r:id="rId65"/>
    <p:sldId id="57231" r:id="rId66"/>
    <p:sldId id="57236" r:id="rId67"/>
    <p:sldId id="57269" r:id="rId68"/>
    <p:sldId id="57230" r:id="rId69"/>
    <p:sldId id="57273" r:id="rId70"/>
    <p:sldId id="57270" r:id="rId71"/>
    <p:sldId id="57272" r:id="rId72"/>
    <p:sldId id="57294" r:id="rId73"/>
    <p:sldId id="57232" r:id="rId74"/>
    <p:sldId id="57233" r:id="rId75"/>
    <p:sldId id="57271" r:id="rId76"/>
    <p:sldId id="57274" r:id="rId77"/>
    <p:sldId id="57238" r:id="rId78"/>
    <p:sldId id="57282" r:id="rId79"/>
    <p:sldId id="57283" r:id="rId80"/>
    <p:sldId id="57284" r:id="rId81"/>
    <p:sldId id="57280" r:id="rId82"/>
    <p:sldId id="57285" r:id="rId83"/>
    <p:sldId id="57245" r:id="rId84"/>
    <p:sldId id="2968" r:id="rId85"/>
    <p:sldId id="2967" r:id="rId86"/>
    <p:sldId id="57237" r:id="rId87"/>
    <p:sldId id="57241" r:id="rId88"/>
    <p:sldId id="57239" r:id="rId89"/>
    <p:sldId id="57261" r:id="rId90"/>
    <p:sldId id="57291" r:id="rId91"/>
    <p:sldId id="57242" r:id="rId92"/>
    <p:sldId id="57297" r:id="rId93"/>
    <p:sldId id="57286" r:id="rId94"/>
    <p:sldId id="57240" r:id="rId95"/>
    <p:sldId id="57298" r:id="rId96"/>
    <p:sldId id="57262" r:id="rId97"/>
    <p:sldId id="57174" r:id="rId98"/>
    <p:sldId id="57289" r:id="rId99"/>
    <p:sldId id="57260" r:id="rId100"/>
    <p:sldId id="57288" r:id="rId101"/>
    <p:sldId id="57247" r:id="rId102"/>
    <p:sldId id="57249" r:id="rId103"/>
    <p:sldId id="57293" r:id="rId104"/>
    <p:sldId id="57292" r:id="rId105"/>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554" autoAdjust="0"/>
  </p:normalViewPr>
  <p:slideViewPr>
    <p:cSldViewPr>
      <p:cViewPr varScale="1">
        <p:scale>
          <a:sx n="103" d="100"/>
          <a:sy n="103" d="100"/>
        </p:scale>
        <p:origin x="102" y="32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106"/>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handoutMaster" Target="handoutMasters/handout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Olive_oil#/media/File:Frantoio_Maraldi_2.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pinterest.com/pin/302585668683842218/visual-search/?x=12&amp;y=12&amp;w=377&amp;h=376"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zackhunt.net/2015/08/07/the-curious-faith-of-puddleglum-the-marshwiggle/"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Been a lot of promotion of online dating…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02231109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Prayer afterward.  RTF in a few weeks. </a:t>
            </a:r>
          </a:p>
        </p:txBody>
      </p:sp>
    </p:spTree>
    <p:extLst>
      <p:ext uri="{BB962C8B-B14F-4D97-AF65-F5344CB8AC3E}">
        <p14:creationId xmlns:p14="http://schemas.microsoft.com/office/powerpoint/2010/main" val="23336948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0495354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3021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rgbClr val="C00000"/>
                </a:solidFill>
              </a:rPr>
              <a:t>Issue: some not prep sufficient oil.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679104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80988" indent="-280988">
              <a:buFont typeface="+mj-lt"/>
              <a:buAutoNum type="arabicPeriod"/>
            </a:pPr>
            <a:r>
              <a:rPr lang="en-US" altLang="en-US" sz="2000" dirty="0"/>
              <a:t>What may have been in the women’s mind about oil?   What was in </a:t>
            </a:r>
            <a:r>
              <a:rPr lang="en-US" altLang="en-US" sz="2000" dirty="0" err="1"/>
              <a:t>Yeshua’s</a:t>
            </a:r>
            <a:r>
              <a:rPr lang="en-US" altLang="en-US" sz="2000" dirty="0"/>
              <a:t> mind about oil?</a:t>
            </a:r>
          </a:p>
          <a:p>
            <a:endParaRPr lang="en-US" altLang="en-US" sz="2000" dirty="0"/>
          </a:p>
        </p:txBody>
      </p:sp>
    </p:spTree>
    <p:extLst>
      <p:ext uri="{BB962C8B-B14F-4D97-AF65-F5344CB8AC3E}">
        <p14:creationId xmlns:p14="http://schemas.microsoft.com/office/powerpoint/2010/main" val="315550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34185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Linoleic acid is one of the essential acids that our body needs, but cannot make from other sources. </a:t>
            </a:r>
          </a:p>
        </p:txBody>
      </p:sp>
    </p:spTree>
    <p:extLst>
      <p:ext uri="{BB962C8B-B14F-4D97-AF65-F5344CB8AC3E}">
        <p14:creationId xmlns:p14="http://schemas.microsoft.com/office/powerpoint/2010/main" val="1599668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28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2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That should explain everything.  No?   </a:t>
            </a:r>
          </a:p>
        </p:txBody>
      </p:sp>
    </p:spTree>
    <p:extLst>
      <p:ext uri="{BB962C8B-B14F-4D97-AF65-F5344CB8AC3E}">
        <p14:creationId xmlns:p14="http://schemas.microsoft.com/office/powerpoint/2010/main" val="123735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https://en.wikipedia.org/wiki/Olive_oil</a:t>
            </a:r>
          </a:p>
        </p:txBody>
      </p:sp>
    </p:spTree>
    <p:extLst>
      <p:ext uri="{BB962C8B-B14F-4D97-AF65-F5344CB8AC3E}">
        <p14:creationId xmlns:p14="http://schemas.microsoft.com/office/powerpoint/2010/main" val="582143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https://www.jewishvirtuallibrary.org/oils</a:t>
            </a:r>
          </a:p>
          <a:p>
            <a:endParaRPr lang="en-US" altLang="en-US" sz="1050" dirty="0"/>
          </a:p>
        </p:txBody>
      </p:sp>
    </p:spTree>
    <p:extLst>
      <p:ext uri="{BB962C8B-B14F-4D97-AF65-F5344CB8AC3E}">
        <p14:creationId xmlns:p14="http://schemas.microsoft.com/office/powerpoint/2010/main" val="1771415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https://en.wikipedia.org/wiki/Olive_oil#/media/File:Frantoio_Maraldi_2.JPG</a:t>
            </a:r>
            <a:endParaRPr lang="en-US" altLang="en-US" sz="1050" dirty="0"/>
          </a:p>
          <a:p>
            <a:r>
              <a:rPr lang="en-US" altLang="en-US" dirty="0"/>
              <a:t>Still using wicker</a:t>
            </a:r>
          </a:p>
        </p:txBody>
      </p:sp>
    </p:spTree>
    <p:extLst>
      <p:ext uri="{BB962C8B-B14F-4D97-AF65-F5344CB8AC3E}">
        <p14:creationId xmlns:p14="http://schemas.microsoft.com/office/powerpoint/2010/main" val="4047864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https://en.wikipedia.org/wiki/Olive_oil</a:t>
            </a:r>
          </a:p>
        </p:txBody>
      </p:sp>
    </p:spTree>
    <p:extLst>
      <p:ext uri="{BB962C8B-B14F-4D97-AF65-F5344CB8AC3E}">
        <p14:creationId xmlns:p14="http://schemas.microsoft.com/office/powerpoint/2010/main" val="18530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9997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https://www.jewishvirtuallibrary.org/oils</a:t>
            </a:r>
          </a:p>
        </p:txBody>
      </p:sp>
    </p:spTree>
    <p:extLst>
      <p:ext uri="{BB962C8B-B14F-4D97-AF65-F5344CB8AC3E}">
        <p14:creationId xmlns:p14="http://schemas.microsoft.com/office/powerpoint/2010/main" val="684598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https://www.jewishvirtuallibrary.org/oils</a:t>
            </a:r>
          </a:p>
          <a:p>
            <a:endParaRPr lang="en-US" altLang="en-US" sz="1050" dirty="0"/>
          </a:p>
        </p:txBody>
      </p:sp>
    </p:spTree>
    <p:extLst>
      <p:ext uri="{BB962C8B-B14F-4D97-AF65-F5344CB8AC3E}">
        <p14:creationId xmlns:p14="http://schemas.microsoft.com/office/powerpoint/2010/main" val="2683576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03247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07327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To mark it, according to Ibn Ezra.  [Seems unlikely marker for decades till return?]</a:t>
            </a:r>
          </a:p>
          <a:p>
            <a:r>
              <a:rPr lang="en-US" altLang="en-US" sz="2000" dirty="0"/>
              <a:t>First vow in the Bible.</a:t>
            </a:r>
          </a:p>
          <a:p>
            <a:r>
              <a:rPr lang="en-US" altLang="en-US" sz="2000" dirty="0"/>
              <a:t>Oil was an indication of holy purpose.</a:t>
            </a:r>
          </a:p>
          <a:p>
            <a:pPr algn="l"/>
            <a:endParaRPr lang="en-US" dirty="0"/>
          </a:p>
          <a:p>
            <a:pPr marL="231775" indent="-231775" algn="l">
              <a:buFont typeface="+mj-lt"/>
              <a:buAutoNum type="arabicPeriod"/>
            </a:pPr>
            <a:r>
              <a:rPr lang="en-US" dirty="0"/>
              <a:t>What is the significance of oil?</a:t>
            </a:r>
          </a:p>
          <a:p>
            <a:pPr marL="231775" indent="-231775" algn="l">
              <a:buFont typeface="+mj-lt"/>
              <a:buAutoNum type="arabicPeriod"/>
            </a:pPr>
            <a:r>
              <a:rPr lang="en-US" dirty="0"/>
              <a:t>What is the meaning and application of insufficient oil to the young women, to Yeshua?</a:t>
            </a:r>
          </a:p>
          <a:p>
            <a:pPr marL="231775" indent="-231775">
              <a:buFont typeface="+mj-lt"/>
              <a:buAutoNum type="arabicPeriod"/>
            </a:pPr>
            <a:r>
              <a:rPr lang="en-US" dirty="0"/>
              <a:t>What is the meaning and application of sufficient oil to the young women, to Yeshua? </a:t>
            </a:r>
          </a:p>
          <a:p>
            <a:endParaRPr lang="en-US" altLang="en-US" sz="2000" dirty="0"/>
          </a:p>
        </p:txBody>
      </p:sp>
    </p:spTree>
    <p:extLst>
      <p:ext uri="{BB962C8B-B14F-4D97-AF65-F5344CB8AC3E}">
        <p14:creationId xmlns:p14="http://schemas.microsoft.com/office/powerpoint/2010/main" val="3901082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Only oil allowed.</a:t>
            </a:r>
          </a:p>
        </p:txBody>
      </p:sp>
    </p:spTree>
    <p:extLst>
      <p:ext uri="{BB962C8B-B14F-4D97-AF65-F5344CB8AC3E}">
        <p14:creationId xmlns:p14="http://schemas.microsoft.com/office/powerpoint/2010/main" val="3567892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a:t>Matzot</a:t>
            </a:r>
            <a:r>
              <a:rPr lang="en-US" altLang="en-US" dirty="0"/>
              <a:t> not puffed up, but G-d’s glory, anointing oil.</a:t>
            </a:r>
          </a:p>
        </p:txBody>
      </p:sp>
    </p:spTree>
    <p:extLst>
      <p:ext uri="{BB962C8B-B14F-4D97-AF65-F5344CB8AC3E}">
        <p14:creationId xmlns:p14="http://schemas.microsoft.com/office/powerpoint/2010/main" val="1679131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62308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Ornament ~ crown.  Jewish Kings not described with crowns, only anointing. </a:t>
            </a:r>
            <a:r>
              <a:rPr lang="en-US" altLang="en-US" dirty="0" err="1"/>
              <a:t>Cohanim</a:t>
            </a:r>
            <a:r>
              <a:rPr lang="en-US" altLang="en-US" dirty="0"/>
              <a:t>/priests had crown.  </a:t>
            </a:r>
          </a:p>
          <a:p>
            <a:endParaRPr lang="en-US" altLang="en-US" dirty="0"/>
          </a:p>
          <a:p>
            <a:pPr marL="231775" indent="-231775">
              <a:buFont typeface="+mj-lt"/>
              <a:buAutoNum type="arabicPeriod"/>
            </a:pPr>
            <a:r>
              <a:rPr lang="en-US" dirty="0"/>
              <a:t>What is the significance of oil?</a:t>
            </a:r>
          </a:p>
          <a:p>
            <a:pPr marL="231775" indent="-231775">
              <a:buFont typeface="+mj-lt"/>
              <a:buAutoNum type="arabicPeriod"/>
            </a:pPr>
            <a:r>
              <a:rPr lang="en-US" dirty="0"/>
              <a:t>What is the meaning and application of insufficient oil to the young women, to Yeshua?</a:t>
            </a:r>
          </a:p>
          <a:p>
            <a:pPr marL="231775" indent="-231775">
              <a:buFont typeface="+mj-lt"/>
              <a:buAutoNum type="arabicPeriod"/>
            </a:pPr>
            <a:r>
              <a:rPr lang="en-US" dirty="0"/>
              <a:t>What is the meaning and application of sufficient oil to the young women, to Yeshua? </a:t>
            </a:r>
          </a:p>
          <a:p>
            <a:endParaRPr lang="en-US" altLang="en-US" dirty="0"/>
          </a:p>
        </p:txBody>
      </p:sp>
    </p:spTree>
    <p:extLst>
      <p:ext uri="{BB962C8B-B14F-4D97-AF65-F5344CB8AC3E}">
        <p14:creationId xmlns:p14="http://schemas.microsoft.com/office/powerpoint/2010/main" val="2117297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3068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Segal</a:t>
            </a:r>
          </a:p>
        </p:txBody>
      </p:sp>
    </p:spTree>
    <p:extLst>
      <p:ext uri="{BB962C8B-B14F-4D97-AF65-F5344CB8AC3E}">
        <p14:creationId xmlns:p14="http://schemas.microsoft.com/office/powerpoint/2010/main" val="900669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94353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31775" lvl="0" indent="-231775">
              <a:buFont typeface="+mj-lt"/>
              <a:buAutoNum type="arabicPeriod"/>
            </a:pPr>
            <a:r>
              <a:rPr lang="en-US" dirty="0">
                <a:solidFill>
                  <a:srgbClr val="000000"/>
                </a:solidFill>
              </a:rPr>
              <a:t>What is the significance of oil?</a:t>
            </a:r>
          </a:p>
          <a:p>
            <a:pPr marL="231775" lvl="0" indent="-231775">
              <a:buFont typeface="+mj-lt"/>
              <a:buAutoNum type="arabicPeriod"/>
            </a:pPr>
            <a:r>
              <a:rPr lang="en-US" dirty="0">
                <a:solidFill>
                  <a:srgbClr val="000000"/>
                </a:solidFill>
              </a:rPr>
              <a:t>What is the meaning and application of insufficient oil to the young women, to Yeshua?</a:t>
            </a:r>
          </a:p>
          <a:p>
            <a:pPr marL="231775" lvl="0" indent="-231775">
              <a:buFont typeface="+mj-lt"/>
              <a:buAutoNum type="arabicPeriod"/>
            </a:pPr>
            <a:r>
              <a:rPr lang="en-US" dirty="0">
                <a:solidFill>
                  <a:srgbClr val="000000"/>
                </a:solidFill>
              </a:rPr>
              <a:t>What is the meaning and application of sufficient oil to the young women, to Yeshua? </a:t>
            </a:r>
          </a:p>
          <a:p>
            <a:endParaRPr lang="en-US" altLang="en-US" sz="1050" dirty="0"/>
          </a:p>
        </p:txBody>
      </p:sp>
    </p:spTree>
    <p:extLst>
      <p:ext uri="{BB962C8B-B14F-4D97-AF65-F5344CB8AC3E}">
        <p14:creationId xmlns:p14="http://schemas.microsoft.com/office/powerpoint/2010/main" val="563177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61528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80379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Example of this with immediate family member, not parent, in Vayikra 10.   </a:t>
            </a:r>
            <a:r>
              <a:rPr lang="en-US" altLang="en-US" dirty="0" err="1"/>
              <a:t>Aharon’s</a:t>
            </a:r>
            <a:r>
              <a:rPr lang="en-US" altLang="en-US" dirty="0"/>
              <a:t> sons just struck dead by G-d. </a:t>
            </a:r>
          </a:p>
        </p:txBody>
      </p:sp>
    </p:spTree>
    <p:extLst>
      <p:ext uri="{BB962C8B-B14F-4D97-AF65-F5344CB8AC3E}">
        <p14:creationId xmlns:p14="http://schemas.microsoft.com/office/powerpoint/2010/main" val="1504639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31871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i="1" dirty="0"/>
              <a:t>Marriage Builder</a:t>
            </a:r>
            <a:r>
              <a:rPr lang="en-US" altLang="en-US" sz="2000" dirty="0"/>
              <a:t> by Larry Crabb, p111-112</a:t>
            </a:r>
          </a:p>
        </p:txBody>
      </p:sp>
    </p:spTree>
    <p:extLst>
      <p:ext uri="{BB962C8B-B14F-4D97-AF65-F5344CB8AC3E}">
        <p14:creationId xmlns:p14="http://schemas.microsoft.com/office/powerpoint/2010/main" val="588082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31775" lvl="0" indent="-231775">
              <a:buFont typeface="+mj-lt"/>
              <a:buAutoNum type="arabicPeriod"/>
            </a:pPr>
            <a:r>
              <a:rPr lang="en-US" dirty="0">
                <a:solidFill>
                  <a:srgbClr val="000000"/>
                </a:solidFill>
              </a:rPr>
              <a:t>What is the significance of oil?</a:t>
            </a:r>
          </a:p>
          <a:p>
            <a:pPr marL="231775" lvl="0" indent="-231775">
              <a:buFont typeface="+mj-lt"/>
              <a:buAutoNum type="arabicPeriod"/>
            </a:pPr>
            <a:r>
              <a:rPr lang="en-US" dirty="0">
                <a:solidFill>
                  <a:srgbClr val="000000"/>
                </a:solidFill>
              </a:rPr>
              <a:t>What is the meaning and application of insufficient oil to the young women, to Yeshua?</a:t>
            </a:r>
          </a:p>
          <a:p>
            <a:pPr marL="231775" lvl="0" indent="-231775">
              <a:buFont typeface="+mj-lt"/>
              <a:buAutoNum type="arabicPeriod"/>
            </a:pPr>
            <a:r>
              <a:rPr lang="en-US" dirty="0">
                <a:solidFill>
                  <a:srgbClr val="000000"/>
                </a:solidFill>
              </a:rPr>
              <a:t>What is the meaning and application of sufficient oil to the young women, to Yeshua? </a:t>
            </a:r>
          </a:p>
          <a:p>
            <a:endParaRPr lang="en-US" altLang="en-US" sz="1050" dirty="0"/>
          </a:p>
        </p:txBody>
      </p:sp>
    </p:spTree>
    <p:extLst>
      <p:ext uri="{BB962C8B-B14F-4D97-AF65-F5344CB8AC3E}">
        <p14:creationId xmlns:p14="http://schemas.microsoft.com/office/powerpoint/2010/main" val="1395529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https://www.pinterest.com/pin/295196950553868715/?conversation_id=4994523222578844787&amp;message=4994523221733699408&amp;sender=808959289224934930</a:t>
            </a:r>
          </a:p>
          <a:p>
            <a:endParaRPr lang="en-US" altLang="en-US" sz="1050" dirty="0"/>
          </a:p>
        </p:txBody>
      </p:sp>
    </p:spTree>
    <p:extLst>
      <p:ext uri="{BB962C8B-B14F-4D97-AF65-F5344CB8AC3E}">
        <p14:creationId xmlns:p14="http://schemas.microsoft.com/office/powerpoint/2010/main" val="4034716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http://zackhunt.net/2015/08/07/the-curious-faith-of-puddleglum-the-marshwiggle/</a:t>
            </a:r>
          </a:p>
        </p:txBody>
      </p:sp>
    </p:spTree>
    <p:extLst>
      <p:ext uri="{BB962C8B-B14F-4D97-AF65-F5344CB8AC3E}">
        <p14:creationId xmlns:p14="http://schemas.microsoft.com/office/powerpoint/2010/main" val="237531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Segal</a:t>
            </a:r>
          </a:p>
          <a:p>
            <a:r>
              <a:rPr lang="en-US" altLang="en-US" sz="2000" dirty="0"/>
              <a:t>Concerning the difficulties of police work…</a:t>
            </a:r>
          </a:p>
        </p:txBody>
      </p:sp>
    </p:spTree>
    <p:extLst>
      <p:ext uri="{BB962C8B-B14F-4D97-AF65-F5344CB8AC3E}">
        <p14:creationId xmlns:p14="http://schemas.microsoft.com/office/powerpoint/2010/main" val="3380741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http://zackhunt.net/2015/08/07/the-curious-faith-of-puddleglum-the-marshwiggle/</a:t>
            </a:r>
          </a:p>
        </p:txBody>
      </p:sp>
    </p:spTree>
    <p:extLst>
      <p:ext uri="{BB962C8B-B14F-4D97-AF65-F5344CB8AC3E}">
        <p14:creationId xmlns:p14="http://schemas.microsoft.com/office/powerpoint/2010/main" val="804351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hlinkClick r:id="rId3"/>
              </a:rPr>
              <a:t>https://www.pinterest.com/pin/302585668683842218/visual-search/?x=12&amp;y=12&amp;w=377&amp;h=376</a:t>
            </a:r>
            <a:endParaRPr lang="en-US" altLang="en-US" sz="1050" dirty="0"/>
          </a:p>
          <a:p>
            <a:endParaRPr lang="en-US" altLang="en-US" sz="1050" dirty="0"/>
          </a:p>
        </p:txBody>
      </p:sp>
    </p:spTree>
    <p:extLst>
      <p:ext uri="{BB962C8B-B14F-4D97-AF65-F5344CB8AC3E}">
        <p14:creationId xmlns:p14="http://schemas.microsoft.com/office/powerpoint/2010/main" val="3292982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rct=j&amp;q=&amp;esrc=s&amp;source=images&amp;cd=&amp;cad=rja&amp;uact=8&amp;ved=2ahUKEwjixNSn5obeAhUBI6wKHRBCCfsQjRx6BAgBEAU&amp;url=http%3A%2F%2Fwww.patheos.com%2Fblogs%2Fstandingonmyhead%2F2015%2F11%2Fthanksgiving-and-narnias-puddleglum.html&amp;psig=AOvVaw1v61hQE1Pze1WrO-eeTgsf&amp;ust=1539635517102607</a:t>
            </a:r>
          </a:p>
        </p:txBody>
      </p:sp>
    </p:spTree>
    <p:extLst>
      <p:ext uri="{BB962C8B-B14F-4D97-AF65-F5344CB8AC3E}">
        <p14:creationId xmlns:p14="http://schemas.microsoft.com/office/powerpoint/2010/main" val="26220227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http://zackhunt.net/2015/08/07/the-curious-faith-of-puddleglum-the-marshwiggle/</a:t>
            </a:r>
          </a:p>
        </p:txBody>
      </p:sp>
    </p:spTree>
    <p:extLst>
      <p:ext uri="{BB962C8B-B14F-4D97-AF65-F5344CB8AC3E}">
        <p14:creationId xmlns:p14="http://schemas.microsoft.com/office/powerpoint/2010/main" val="885319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http://zackhunt.net/2015/08/07/the-curious-faith-of-puddleglum-the-marshwiggle/</a:t>
            </a:r>
          </a:p>
        </p:txBody>
      </p:sp>
    </p:spTree>
    <p:extLst>
      <p:ext uri="{BB962C8B-B14F-4D97-AF65-F5344CB8AC3E}">
        <p14:creationId xmlns:p14="http://schemas.microsoft.com/office/powerpoint/2010/main" val="1163719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http://zackhunt.net/2015/08/07/the-curious-faith-of-puddleglum-the-marshwiggle/</a:t>
            </a:r>
          </a:p>
        </p:txBody>
      </p:sp>
    </p:spTree>
    <p:extLst>
      <p:ext uri="{BB962C8B-B14F-4D97-AF65-F5344CB8AC3E}">
        <p14:creationId xmlns:p14="http://schemas.microsoft.com/office/powerpoint/2010/main" val="18336661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http://zackhunt.net/2015/08/07/the-curious-faith-of-puddleglum-the-marshwiggle/</a:t>
            </a:r>
            <a:r>
              <a:rPr lang="en-US" altLang="en-US" sz="1050" dirty="0"/>
              <a:t> </a:t>
            </a:r>
          </a:p>
          <a:p>
            <a:endParaRPr lang="en-US" altLang="en-US" sz="1050" dirty="0"/>
          </a:p>
          <a:p>
            <a:r>
              <a:rPr lang="en-US" altLang="en-US" dirty="0"/>
              <a:t>Three forms of the speech, for backup</a:t>
            </a:r>
          </a:p>
        </p:txBody>
      </p:sp>
    </p:spTree>
    <p:extLst>
      <p:ext uri="{BB962C8B-B14F-4D97-AF65-F5344CB8AC3E}">
        <p14:creationId xmlns:p14="http://schemas.microsoft.com/office/powerpoint/2010/main" val="24910856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58218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http://zackhunt.net/2015/08/07/the-curious-faith-of-puddleglum-the-marshwiggle/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https://www.goodreads.com/quotes/tag/puddleglum</a:t>
            </a:r>
          </a:p>
          <a:p>
            <a:endParaRPr lang="en-US" altLang="en-US" sz="1050" dirty="0"/>
          </a:p>
        </p:txBody>
      </p:sp>
    </p:spTree>
    <p:extLst>
      <p:ext uri="{BB962C8B-B14F-4D97-AF65-F5344CB8AC3E}">
        <p14:creationId xmlns:p14="http://schemas.microsoft.com/office/powerpoint/2010/main" val="23320168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1236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34852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31775" lvl="0" indent="-231775">
              <a:buFont typeface="+mj-lt"/>
              <a:buAutoNum type="arabicPeriod"/>
            </a:pPr>
            <a:r>
              <a:rPr lang="en-US" dirty="0">
                <a:solidFill>
                  <a:srgbClr val="000000"/>
                </a:solidFill>
              </a:rPr>
              <a:t>What is the significance of oil?</a:t>
            </a:r>
          </a:p>
          <a:p>
            <a:pPr marL="231775" lvl="0" indent="-231775">
              <a:buFont typeface="+mj-lt"/>
              <a:buAutoNum type="arabicPeriod"/>
            </a:pPr>
            <a:r>
              <a:rPr lang="en-US" dirty="0">
                <a:solidFill>
                  <a:srgbClr val="000000"/>
                </a:solidFill>
              </a:rPr>
              <a:t>What is the meaning and application of insufficient oil to the young women, to Yeshua?</a:t>
            </a:r>
          </a:p>
          <a:p>
            <a:pPr marL="231775" lvl="0" indent="-231775">
              <a:buFont typeface="+mj-lt"/>
              <a:buAutoNum type="arabicPeriod"/>
            </a:pPr>
            <a:r>
              <a:rPr lang="en-US" dirty="0">
                <a:solidFill>
                  <a:srgbClr val="000000"/>
                </a:solidFill>
              </a:rPr>
              <a:t>What is the meaning and application of sufficient oil to the young women, to Yeshua? </a:t>
            </a:r>
          </a:p>
          <a:p>
            <a:endParaRPr lang="en-US" altLang="en-US" sz="1050" dirty="0"/>
          </a:p>
        </p:txBody>
      </p:sp>
    </p:spTree>
    <p:extLst>
      <p:ext uri="{BB962C8B-B14F-4D97-AF65-F5344CB8AC3E}">
        <p14:creationId xmlns:p14="http://schemas.microsoft.com/office/powerpoint/2010/main" val="2471010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Cleansing celebration from “leprosy” </a:t>
            </a:r>
            <a:r>
              <a:rPr lang="en-US" altLang="en-US" i="1" dirty="0" err="1"/>
              <a:t>tsaraat</a:t>
            </a:r>
            <a:r>
              <a:rPr lang="en-US" altLang="en-US" i="1" dirty="0"/>
              <a:t>.</a:t>
            </a:r>
          </a:p>
        </p:txBody>
      </p:sp>
    </p:spTree>
    <p:extLst>
      <p:ext uri="{BB962C8B-B14F-4D97-AF65-F5344CB8AC3E}">
        <p14:creationId xmlns:p14="http://schemas.microsoft.com/office/powerpoint/2010/main" val="35403994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Cleansing of the leper/</a:t>
            </a:r>
            <a:r>
              <a:rPr lang="en-US" altLang="en-US" sz="1050" dirty="0" err="1"/>
              <a:t>tsaraat</a:t>
            </a:r>
            <a:r>
              <a:rPr lang="en-US" altLang="en-US" sz="1050" dirty="0"/>
              <a:t>.  </a:t>
            </a:r>
          </a:p>
        </p:txBody>
      </p:sp>
    </p:spTree>
    <p:extLst>
      <p:ext uri="{BB962C8B-B14F-4D97-AF65-F5344CB8AC3E}">
        <p14:creationId xmlns:p14="http://schemas.microsoft.com/office/powerpoint/2010/main" val="14153724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06781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31775" marR="0" lvl="0" indent="-231775"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What is the significance of oil?</a:t>
            </a:r>
          </a:p>
          <a:p>
            <a:pPr marL="231775" marR="0" lvl="0" indent="-231775"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What is the meaning and application of insufficient oil to the young women, to Yeshua?</a:t>
            </a:r>
          </a:p>
          <a:p>
            <a:pPr marL="231775" marR="0" lvl="0" indent="-231775"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What is the meaning and application of sufficient oil to the young women, to Yeshua? </a:t>
            </a:r>
          </a:p>
          <a:p>
            <a:endParaRPr lang="en-US" altLang="en-US" sz="1050" dirty="0"/>
          </a:p>
        </p:txBody>
      </p:sp>
    </p:spTree>
    <p:extLst>
      <p:ext uri="{BB962C8B-B14F-4D97-AF65-F5344CB8AC3E}">
        <p14:creationId xmlns:p14="http://schemas.microsoft.com/office/powerpoint/2010/main" val="3035238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673308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31775" lvl="0" indent="-231775">
              <a:buFont typeface="+mj-lt"/>
              <a:buAutoNum type="arabicPeriod"/>
            </a:pPr>
            <a:r>
              <a:rPr lang="en-US" dirty="0">
                <a:solidFill>
                  <a:srgbClr val="000000"/>
                </a:solidFill>
              </a:rPr>
              <a:t>What is the significance of oil?</a:t>
            </a:r>
          </a:p>
          <a:p>
            <a:pPr lvl="0"/>
            <a:r>
              <a:rPr lang="en-US" dirty="0">
                <a:solidFill>
                  <a:srgbClr val="000000"/>
                </a:solidFill>
              </a:rPr>
              <a:t>Supernatural provision.  Bondage of indebtedness.  Pour out.  Multiplied at point of pouring out.</a:t>
            </a:r>
            <a:endParaRPr lang="en-US" altLang="en-US" sz="1050" dirty="0"/>
          </a:p>
        </p:txBody>
      </p:sp>
    </p:spTree>
    <p:extLst>
      <p:ext uri="{BB962C8B-B14F-4D97-AF65-F5344CB8AC3E}">
        <p14:creationId xmlns:p14="http://schemas.microsoft.com/office/powerpoint/2010/main" val="24831409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are to be healers to the world, albeit wounded healers.</a:t>
            </a:r>
          </a:p>
        </p:txBody>
      </p:sp>
    </p:spTree>
    <p:extLst>
      <p:ext uri="{BB962C8B-B14F-4D97-AF65-F5344CB8AC3E}">
        <p14:creationId xmlns:p14="http://schemas.microsoft.com/office/powerpoint/2010/main" val="40742829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Oil is a treasure!!</a:t>
            </a:r>
          </a:p>
        </p:txBody>
      </p:sp>
    </p:spTree>
    <p:extLst>
      <p:ext uri="{BB962C8B-B14F-4D97-AF65-F5344CB8AC3E}">
        <p14:creationId xmlns:p14="http://schemas.microsoft.com/office/powerpoint/2010/main" val="16937020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2445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535883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337298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54551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Oil…grace, mercy, purity, power of love, influence</a:t>
            </a:r>
          </a:p>
        </p:txBody>
      </p:sp>
    </p:spTree>
    <p:extLst>
      <p:ext uri="{BB962C8B-B14F-4D97-AF65-F5344CB8AC3E}">
        <p14:creationId xmlns:p14="http://schemas.microsoft.com/office/powerpoint/2010/main" val="18384323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Me at Ein </a:t>
            </a:r>
            <a:r>
              <a:rPr lang="en-US" altLang="en-US" dirty="0" err="1"/>
              <a:t>Gedi</a:t>
            </a:r>
            <a:r>
              <a:rPr lang="en-US" altLang="en-US" dirty="0"/>
              <a:t> 1971</a:t>
            </a:r>
          </a:p>
        </p:txBody>
      </p:sp>
    </p:spTree>
    <p:extLst>
      <p:ext uri="{BB962C8B-B14F-4D97-AF65-F5344CB8AC3E}">
        <p14:creationId xmlns:p14="http://schemas.microsoft.com/office/powerpoint/2010/main" val="17721122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927085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Dawn and I saw </a:t>
            </a:r>
            <a:r>
              <a:rPr lang="en-US" altLang="en-US" dirty="0" err="1"/>
              <a:t>Pureflix</a:t>
            </a:r>
            <a:r>
              <a:rPr lang="en-US" altLang="en-US" dirty="0"/>
              <a:t> movie [better than Netflix] Samson.  Pour a horn full of oil on him.</a:t>
            </a:r>
          </a:p>
          <a:p>
            <a:endParaRPr lang="en-US" altLang="en-US" dirty="0"/>
          </a:p>
          <a:p>
            <a:r>
              <a:rPr lang="en-US" altLang="en-US" dirty="0"/>
              <a:t>We need.</a:t>
            </a:r>
          </a:p>
        </p:txBody>
      </p:sp>
    </p:spTree>
    <p:extLst>
      <p:ext uri="{BB962C8B-B14F-4D97-AF65-F5344CB8AC3E}">
        <p14:creationId xmlns:p14="http://schemas.microsoft.com/office/powerpoint/2010/main" val="7866860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352260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208321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427494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9694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14801"/>
            <a:ext cx="6553200" cy="5027612"/>
          </a:xfrm>
        </p:spPr>
        <p:txBody>
          <a:bodyPr/>
          <a:lstStyle/>
          <a:p>
            <a:pPr>
              <a:buFont typeface="Arial" panose="020B0604020202020204" pitchFamily="34" charset="0"/>
              <a:buChar char="•"/>
            </a:pPr>
            <a:r>
              <a:rPr lang="en-US" sz="1600" dirty="0"/>
              <a:t>In Hebraic speech and writing "heaven" is often a circumlocution for God as occurs in the book of Matthew.  [Robison]  For those Sacred </a:t>
            </a:r>
            <a:r>
              <a:rPr lang="en-US" sz="1600" dirty="0" err="1"/>
              <a:t>Namers</a:t>
            </a:r>
            <a:r>
              <a:rPr lang="en-US" sz="1600" dirty="0"/>
              <a:t>.  </a:t>
            </a:r>
          </a:p>
          <a:p>
            <a:pPr>
              <a:buFont typeface="Arial" panose="020B0604020202020204" pitchFamily="34" charset="0"/>
              <a:buChar char="•"/>
            </a:pPr>
            <a:r>
              <a:rPr lang="en-US" sz="1600" dirty="0"/>
              <a:t> Stern says, "The concept of the Kingdom of God …</a:t>
            </a:r>
            <a:r>
              <a:rPr lang="en-US" sz="1600" u="sng" dirty="0"/>
              <a:t>refers neither to a place or time, but to a condition </a:t>
            </a:r>
            <a:r>
              <a:rPr lang="en-US" sz="1600" dirty="0"/>
              <a:t>in which the rulership of God is acknowledged by humankind, a condition in which God’s promises of a restored universe free from sin and death are, or begin to be fulfilled“</a:t>
            </a:r>
          </a:p>
          <a:p>
            <a:pPr>
              <a:buFont typeface="Arial" panose="020B0604020202020204" pitchFamily="34" charset="0"/>
              <a:buChar char="•"/>
            </a:pPr>
            <a:r>
              <a:rPr lang="en-US" sz="1600" dirty="0"/>
              <a:t>Parable.  Analogy, but not minutely.  </a:t>
            </a:r>
          </a:p>
          <a:p>
            <a:r>
              <a:rPr lang="en-US" sz="1600" dirty="0"/>
              <a:t>Amy Jill Levine: Bridesmaids </a:t>
            </a:r>
            <a:r>
              <a:rPr lang="he-IL" sz="1800" b="1" dirty="0">
                <a:latin typeface="David" panose="020E0502060401010101" pitchFamily="34" charset="-79"/>
                <a:cs typeface="David" panose="020E0502060401010101" pitchFamily="34" charset="-79"/>
              </a:rPr>
              <a:t>עלמות</a:t>
            </a:r>
            <a:r>
              <a:rPr lang="en-US" sz="1600" dirty="0"/>
              <a:t> </a:t>
            </a:r>
            <a:r>
              <a:rPr lang="en-US" sz="1600" dirty="0" err="1"/>
              <a:t>Gk</a:t>
            </a:r>
            <a:r>
              <a:rPr lang="en-US" sz="1600" dirty="0"/>
              <a:t> </a:t>
            </a:r>
            <a:r>
              <a:rPr lang="en-US" sz="1600" i="1" dirty="0" err="1"/>
              <a:t>parthenoi</a:t>
            </a:r>
            <a:r>
              <a:rPr lang="en-US" sz="1600" i="1" dirty="0"/>
              <a:t> = </a:t>
            </a:r>
            <a:r>
              <a:rPr lang="en-US" sz="1600" i="0" dirty="0"/>
              <a:t>virgins  “</a:t>
            </a:r>
            <a:r>
              <a:rPr lang="en-US" sz="1600" dirty="0"/>
              <a:t>They a</a:t>
            </a:r>
            <a:r>
              <a:rPr lang="en-US" sz="1600" i="0" dirty="0"/>
              <a:t>ccompany bridegroom to the house of the bride, and then escort both to the house where the wedding and feast will take place.</a:t>
            </a:r>
          </a:p>
          <a:p>
            <a:r>
              <a:rPr lang="en-US" sz="1600" dirty="0" err="1"/>
              <a:t>Edersheim</a:t>
            </a:r>
            <a:r>
              <a:rPr lang="en-US" sz="1600" dirty="0"/>
              <a:t>: custom in the east to carry in a bridal procession ten lamps.  Round receptacle for oil with wick, then long pole so borne aloft.  Ten ~ minyan.</a:t>
            </a:r>
          </a:p>
          <a:p>
            <a:r>
              <a:rPr lang="en-US" sz="1600" dirty="0"/>
              <a:t>Keener: some see torches sticks wrapped w oiled rags, only good for 15 minutes, need to be rewrapped w oiled cloth.  </a:t>
            </a:r>
            <a:endParaRPr lang="en-US" sz="1600" b="1" u="sng" dirty="0">
              <a:solidFill>
                <a:srgbClr val="C00000"/>
              </a:solidFill>
            </a:endParaRPr>
          </a:p>
          <a:p>
            <a:endParaRPr lang="en-US" sz="1600" dirty="0"/>
          </a:p>
          <a:p>
            <a:endParaRPr lang="en-US" i="0" dirty="0"/>
          </a:p>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2115907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jerusalem+temple+diagram&amp;safe=active&amp;tbm=isch&amp;source=iu&amp;ictx=1&amp;fir=wFopPvOinEWHgM%253A%252C6AENVeKH-0r9mM%252C_&amp;usg=AI4_-kTFlegd45LR0bRoD1Psq2n2T9xaWw&amp;sa=X&amp;ved=2ahUKEwjR-dSrk5TeAhUFc60KHTrNAGcQ9QEwDHoECAQQHA#imgrc=wFopPvOinEWHgM:</a:t>
            </a:r>
          </a:p>
        </p:txBody>
      </p:sp>
    </p:spTree>
    <p:extLst>
      <p:ext uri="{BB962C8B-B14F-4D97-AF65-F5344CB8AC3E}">
        <p14:creationId xmlns:p14="http://schemas.microsoft.com/office/powerpoint/2010/main" val="3216031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635847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158593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880134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323945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284283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345150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80988" indent="-280988">
              <a:buFont typeface="+mj-lt"/>
              <a:buAutoNum type="arabicPeriod"/>
            </a:pPr>
            <a:r>
              <a:rPr lang="en-US" altLang="en-US" sz="2000" dirty="0"/>
              <a:t>What may have been in the women’s mind about oil?   What was in </a:t>
            </a:r>
            <a:r>
              <a:rPr lang="en-US" altLang="en-US" sz="2000" dirty="0" err="1"/>
              <a:t>Yeshua’s</a:t>
            </a:r>
            <a:r>
              <a:rPr lang="en-US" altLang="en-US" sz="2000" dirty="0"/>
              <a:t> mind about oil?</a:t>
            </a:r>
          </a:p>
          <a:p>
            <a:endParaRPr lang="en-US" altLang="en-US" sz="2000" dirty="0"/>
          </a:p>
        </p:txBody>
      </p:sp>
    </p:spTree>
    <p:extLst>
      <p:ext uri="{BB962C8B-B14F-4D97-AF65-F5344CB8AC3E}">
        <p14:creationId xmlns:p14="http://schemas.microsoft.com/office/powerpoint/2010/main" val="39135027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668018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1682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 David sends messengers to fetch Abigail, a widow, to be his wife. Abigail has five maidens (Heb. </a:t>
            </a:r>
            <a:r>
              <a:rPr lang="en-US" sz="2000" b="0" i="1" kern="1200" dirty="0" err="1">
                <a:solidFill>
                  <a:schemeClr val="tx1"/>
                </a:solidFill>
                <a:effectLst/>
                <a:latin typeface="Arial Rounded MT Bold" pitchFamily="34" charset="0"/>
                <a:ea typeface="+mn-ea"/>
                <a:cs typeface="Arial" charset="0"/>
              </a:rPr>
              <a:t>na'arah</a:t>
            </a:r>
            <a:r>
              <a:rPr lang="en-US" sz="2000" b="0" i="0" kern="1200" dirty="0">
                <a:solidFill>
                  <a:schemeClr val="tx1"/>
                </a:solidFill>
                <a:effectLst/>
                <a:latin typeface="Arial Rounded MT Bold" pitchFamily="34" charset="0"/>
                <a:ea typeface="+mn-ea"/>
                <a:cs typeface="Arial" charset="0"/>
              </a:rPr>
              <a:t>) who attend her as she goes to David.</a:t>
            </a:r>
          </a:p>
          <a:p>
            <a:r>
              <a:rPr lang="en-US" sz="2000" b="0" i="0" kern="1200" dirty="0">
                <a:solidFill>
                  <a:schemeClr val="tx1"/>
                </a:solidFill>
                <a:effectLst/>
                <a:latin typeface="Arial Rounded MT Bold" pitchFamily="34" charset="0"/>
                <a:ea typeface="+mn-ea"/>
                <a:cs typeface="Arial" charset="0"/>
              </a:rPr>
              <a:t>"Our ignorance of ancient Semitic marriage customs exceeds our knowledge. And what knowledge we do have shows considerable variation in those customs" </a:t>
            </a:r>
            <a:r>
              <a:rPr lang="en-US" sz="2000" b="0" i="0" kern="1200" baseline="30000" dirty="0">
                <a:solidFill>
                  <a:schemeClr val="tx1"/>
                </a:solidFill>
                <a:effectLst/>
                <a:latin typeface="Arial Rounded MT Bold" pitchFamily="34" charset="0"/>
                <a:ea typeface="+mn-ea"/>
                <a:cs typeface="Arial" charset="0"/>
              </a:rPr>
              <a:t>BlaineRobison.com</a:t>
            </a:r>
            <a:endParaRPr lang="en-US" altLang="en-US" sz="1050" baseline="30000" dirty="0"/>
          </a:p>
        </p:txBody>
      </p:sp>
    </p:spTree>
    <p:extLst>
      <p:ext uri="{BB962C8B-B14F-4D97-AF65-F5344CB8AC3E}">
        <p14:creationId xmlns:p14="http://schemas.microsoft.com/office/powerpoint/2010/main" val="39308930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850991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558913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Darrel </a:t>
            </a:r>
            <a:r>
              <a:rPr lang="en-US" altLang="en-US" sz="1050" dirty="0" err="1"/>
              <a:t>Brazell</a:t>
            </a:r>
            <a:r>
              <a:rPr lang="en-US" altLang="en-US" sz="1050" dirty="0"/>
              <a:t> Power of Joy lectures.  </a:t>
            </a:r>
          </a:p>
        </p:txBody>
      </p:sp>
    </p:spTree>
    <p:extLst>
      <p:ext uri="{BB962C8B-B14F-4D97-AF65-F5344CB8AC3E}">
        <p14:creationId xmlns:p14="http://schemas.microsoft.com/office/powerpoint/2010/main" val="22046348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https://bodyecology.com/articles/this-bliss-hormone-can-heal-your-body-the-many-benefits-of-oxytocin</a:t>
            </a:r>
          </a:p>
        </p:txBody>
      </p:sp>
    </p:spTree>
    <p:extLst>
      <p:ext uri="{BB962C8B-B14F-4D97-AF65-F5344CB8AC3E}">
        <p14:creationId xmlns:p14="http://schemas.microsoft.com/office/powerpoint/2010/main" val="6600829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106451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https://www.charismanews.com/world/73475-pilot-saves-hundreds-when-holy-spirit-prompts-him-to-take-off-moments-before-quake-strikes</a:t>
            </a:r>
          </a:p>
        </p:txBody>
      </p:sp>
    </p:spTree>
    <p:extLst>
      <p:ext uri="{BB962C8B-B14F-4D97-AF65-F5344CB8AC3E}">
        <p14:creationId xmlns:p14="http://schemas.microsoft.com/office/powerpoint/2010/main" val="13310836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https://www.charismanews.com/world/73475-pilot-saves-hundreds-when-holy-spirit-prompts-him-to-take-off-moments-before-quake-strikes</a:t>
            </a:r>
          </a:p>
        </p:txBody>
      </p:sp>
    </p:spTree>
    <p:extLst>
      <p:ext uri="{BB962C8B-B14F-4D97-AF65-F5344CB8AC3E}">
        <p14:creationId xmlns:p14="http://schemas.microsoft.com/office/powerpoint/2010/main" val="3812768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https://www.charismanews.com/world/73475-pilot-saves-hundreds-when-holy-spirit-prompts-him-to-take-off-moments-before-quake-strikes</a:t>
            </a:r>
          </a:p>
        </p:txBody>
      </p:sp>
    </p:spTree>
    <p:extLst>
      <p:ext uri="{BB962C8B-B14F-4D97-AF65-F5344CB8AC3E}">
        <p14:creationId xmlns:p14="http://schemas.microsoft.com/office/powerpoint/2010/main" val="97932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672400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https://www.charismanews.com/world/73475-pilot-saves-hundreds-when-holy-spirit-prompts-him-to-take-off-moments-before-quake-strikes</a:t>
            </a:r>
          </a:p>
        </p:txBody>
      </p:sp>
    </p:spTree>
    <p:extLst>
      <p:ext uri="{BB962C8B-B14F-4D97-AF65-F5344CB8AC3E}">
        <p14:creationId xmlns:p14="http://schemas.microsoft.com/office/powerpoint/2010/main" val="113754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7396691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https://www.charismanews.com/world/73475-pilot-saves-hundreds-when-holy-spirit-prompts-him-to-take-off-moments-before-quake-strikes</a:t>
            </a:r>
          </a:p>
        </p:txBody>
      </p:sp>
    </p:spTree>
    <p:extLst>
      <p:ext uri="{BB962C8B-B14F-4D97-AF65-F5344CB8AC3E}">
        <p14:creationId xmlns:p14="http://schemas.microsoft.com/office/powerpoint/2010/main" val="29984378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https://www.charismanews.com/world/73475-pilot-saves-hundreds-when-holy-spirit-prompts-him-to-take-off-moments-before-quake-strikes</a:t>
            </a:r>
          </a:p>
        </p:txBody>
      </p:sp>
    </p:spTree>
    <p:extLst>
      <p:ext uri="{BB962C8B-B14F-4D97-AF65-F5344CB8AC3E}">
        <p14:creationId xmlns:p14="http://schemas.microsoft.com/office/powerpoint/2010/main" val="1523334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https://www.charismanews.com/world/73475-pilot-saves-hundreds-when-holy-spirit-prompts-him-to-take-off-moments-before-quake-strikes</a:t>
            </a:r>
          </a:p>
        </p:txBody>
      </p:sp>
    </p:spTree>
    <p:extLst>
      <p:ext uri="{BB962C8B-B14F-4D97-AF65-F5344CB8AC3E}">
        <p14:creationId xmlns:p14="http://schemas.microsoft.com/office/powerpoint/2010/main" val="33622055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972871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https://www.charismanews.com/world/73475-pilot-saves-hundreds-when-holy-spirit-prompts-him-to-take-off-moments-before-quake-strikes</a:t>
            </a:r>
          </a:p>
          <a:p>
            <a:r>
              <a:rPr lang="en-US" altLang="en-US" sz="1050" dirty="0"/>
              <a:t>I have one story a bit like that on a small scale.  Leaving my dorm room after Messiah Conf.  Everything packed and rolling.  STRONG sense that I was leaving something behind.  Looked again.  Again.  Finally thought to look in my roommate’s dresser.  “Is that even right?”  Finally did, and there was lots of clothes.  I had no room left except the liner of the garbage bag.  Took and met him later.  </a:t>
            </a:r>
          </a:p>
        </p:txBody>
      </p:sp>
    </p:spTree>
    <p:extLst>
      <p:ext uri="{BB962C8B-B14F-4D97-AF65-F5344CB8AC3E}">
        <p14:creationId xmlns:p14="http://schemas.microsoft.com/office/powerpoint/2010/main" val="27250763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cad=rja&amp;uact=8&amp;ved=2ahUKEwiZlcyziZTeAhXJDewKHZt2ArkQjRx6BAgBEAU&amp;url=http%3A%2F%2Fwww.tribunnews.com%2Fregional%2F2018%2F09%2F30%2Fantonius-gunawan-agung-sempat-lompat-ke-luar-menara-saat-gempa-mengguncang-palu&amp;psig=AOvVaw1YxgNmLbTKQPxZakywRHrc&amp;ust=1540092211423916</a:t>
            </a:r>
          </a:p>
        </p:txBody>
      </p:sp>
    </p:spTree>
    <p:extLst>
      <p:ext uri="{BB962C8B-B14F-4D97-AF65-F5344CB8AC3E}">
        <p14:creationId xmlns:p14="http://schemas.microsoft.com/office/powerpoint/2010/main" val="196529677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https://www.charismanews.com/world/73475-pilot-saves-hundreds-when-holy-spirit-prompts-him-to-take-off-moments-before-quake-strikes</a:t>
            </a:r>
          </a:p>
          <a:p>
            <a:r>
              <a:rPr lang="en-US" altLang="en-US" sz="1050" dirty="0"/>
              <a:t>I have one story a bit like that on a small scale.  Leaving my dorm room after Messiah Conf.  Everything packed and rolling.  STRONG sense that I was leaving something behind.  Looked again.  Again.  Finally thought to look in my roommate’s dresser.  “Is that even right?”  Finally did, and there was lots of clothes.  I had no room left except the liner of the garbage bag.  Took and met him later.  </a:t>
            </a:r>
          </a:p>
        </p:txBody>
      </p:sp>
    </p:spTree>
    <p:extLst>
      <p:ext uri="{BB962C8B-B14F-4D97-AF65-F5344CB8AC3E}">
        <p14:creationId xmlns:p14="http://schemas.microsoft.com/office/powerpoint/2010/main" val="25893174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3557616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51963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6660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809529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62249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1016879881"/>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102807287"/>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video" Target="https://www.youtube.com/embed/1Wuiq7j4nCA" TargetMode="External"/><Relationship Id="rId5" Type="http://schemas.openxmlformats.org/officeDocument/2006/relationships/hyperlink" Target="https://youtu.be/1Wuiq7j4nCA" TargetMode="Externa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video" Target="https://www.youtube.com/embed/1Wuiq7j4nCA"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2018</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שֶׁכֵּן הַכְּסִילוֹת לָקְחוּ אֶת הַמְּנוֹרוֹת וְלֹא לָקְחוּ אִתָּן שֶׁמֶן,</a:t>
            </a:r>
            <a:r>
              <a:rPr lang="he-IL" sz="4321" dirty="0"/>
              <a:t> </a:t>
            </a:r>
            <a:r>
              <a:rPr lang="en-US" baseline="30000" dirty="0"/>
              <a:t>    </a:t>
            </a:r>
          </a:p>
          <a:p>
            <a:r>
              <a:rPr lang="en-US" baseline="30000" dirty="0"/>
              <a:t>    </a:t>
            </a:r>
          </a:p>
          <a:p>
            <a:r>
              <a:rPr lang="en-US" sz="4000" baseline="30000" dirty="0"/>
              <a:t>”</a:t>
            </a:r>
            <a:r>
              <a:rPr lang="en-US" sz="4000" dirty="0"/>
              <a:t>The foolish ones took lamps with them but no oil,</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5874351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Yeshayahu</a:t>
            </a:r>
            <a:r>
              <a:rPr lang="en-US" baseline="30000" dirty="0"/>
              <a:t>/Is 55.1-2</a:t>
            </a:r>
            <a:r>
              <a:rPr lang="en-US" dirty="0"/>
              <a:t> “All you who are thirsty, come to the water! You without money, come, buy, and eat! Yes, come! Buy wine and milk without money — it’s free! </a:t>
            </a:r>
            <a:r>
              <a:rPr lang="en-US" b="1" baseline="30000" dirty="0"/>
              <a:t>2 </a:t>
            </a:r>
            <a:r>
              <a:rPr lang="en-US" dirty="0"/>
              <a:t>Why spend money for what isn’t food,</a:t>
            </a:r>
            <a:br>
              <a:rPr lang="en-US" dirty="0"/>
            </a:br>
            <a:r>
              <a:rPr lang="en-US" dirty="0"/>
              <a:t>your wages for what doesn’t satisfy? Listen carefully to me, and you will eat well, you will </a:t>
            </a:r>
            <a:r>
              <a:rPr lang="en-US" dirty="0">
                <a:solidFill>
                  <a:srgbClr val="FFFF99"/>
                </a:solidFill>
              </a:rPr>
              <a:t>enjoy the fat of the land.</a:t>
            </a:r>
          </a:p>
        </p:txBody>
      </p:sp>
    </p:spTree>
    <p:extLst>
      <p:ext uri="{BB962C8B-B14F-4D97-AF65-F5344CB8AC3E}">
        <p14:creationId xmlns:p14="http://schemas.microsoft.com/office/powerpoint/2010/main" val="17925431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Be filled with the Spirit.</a:t>
            </a:r>
          </a:p>
          <a:p>
            <a:pPr algn="l"/>
            <a:r>
              <a:rPr lang="en-US" dirty="0"/>
              <a:t>Keep being filled with the Spirit.</a:t>
            </a:r>
          </a:p>
        </p:txBody>
      </p:sp>
    </p:spTree>
    <p:extLst>
      <p:ext uri="{BB962C8B-B14F-4D97-AF65-F5344CB8AC3E}">
        <p14:creationId xmlns:p14="http://schemas.microsoft.com/office/powerpoint/2010/main" val="9082451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160071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אֲבָל הַנְּבוֹנוֹת לָקְחוּ שֶׁמֶן בִּכְלֵיהֶן יַחַד עִם מְנוֹרוֹתֵיהֶן. </a:t>
            </a:r>
            <a:r>
              <a:rPr lang="en-US" baseline="30000" dirty="0"/>
              <a:t>    </a:t>
            </a:r>
          </a:p>
          <a:p>
            <a:r>
              <a:rPr lang="en-US" baseline="30000" dirty="0"/>
              <a:t>    </a:t>
            </a:r>
          </a:p>
          <a:p>
            <a:r>
              <a:rPr lang="en-US" sz="4000" baseline="30000" dirty="0"/>
              <a:t>    </a:t>
            </a:r>
            <a:r>
              <a:rPr lang="en-US" sz="4000" dirty="0"/>
              <a:t>“whereas the others took flasks of oil with their lamps.”</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74117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565547-5CCA-4909-BADC-4B47E962D090}"/>
              </a:ext>
            </a:extLst>
          </p:cNvPr>
          <p:cNvSpPr>
            <a:spLocks noGrp="1"/>
          </p:cNvSpPr>
          <p:nvPr>
            <p:ph type="subTitle" idx="1"/>
          </p:nvPr>
        </p:nvSpPr>
        <p:spPr>
          <a:xfrm>
            <a:off x="198437" y="0"/>
            <a:ext cx="8382000" cy="5143500"/>
          </a:xfrm>
        </p:spPr>
        <p:txBody>
          <a:bodyPr/>
          <a:lstStyle/>
          <a:p>
            <a:pPr algn="l"/>
            <a:r>
              <a:rPr lang="en-US" dirty="0"/>
              <a:t>Since this is a parable, and the thrust is </a:t>
            </a:r>
            <a:r>
              <a:rPr lang="en-US" u="sng" dirty="0"/>
              <a:t>insufficient oil</a:t>
            </a:r>
            <a:r>
              <a:rPr lang="en-US" dirty="0"/>
              <a:t>, </a:t>
            </a:r>
          </a:p>
          <a:p>
            <a:pPr marL="457200" indent="-457200" algn="l">
              <a:buFont typeface="+mj-lt"/>
              <a:buAutoNum type="arabicPeriod"/>
            </a:pPr>
            <a:r>
              <a:rPr lang="en-US" dirty="0"/>
              <a:t>What is the significance of oil?</a:t>
            </a:r>
          </a:p>
          <a:p>
            <a:pPr marL="457200" indent="-457200" algn="l">
              <a:buFont typeface="+mj-lt"/>
              <a:buAutoNum type="arabicPeriod"/>
            </a:pPr>
            <a:r>
              <a:rPr lang="en-US" dirty="0"/>
              <a:t>What is the meaning and application of insufficient oil?</a:t>
            </a:r>
          </a:p>
          <a:p>
            <a:pPr marL="457200" indent="-457200" algn="l">
              <a:buFont typeface="+mj-lt"/>
              <a:buAutoNum type="arabicPeriod"/>
            </a:pPr>
            <a:r>
              <a:rPr lang="en-US" dirty="0"/>
              <a:t>What is the meaning and application of sufficient oil? </a:t>
            </a:r>
          </a:p>
        </p:txBody>
      </p:sp>
    </p:spTree>
    <p:extLst>
      <p:ext uri="{BB962C8B-B14F-4D97-AF65-F5344CB8AC3E}">
        <p14:creationId xmlns:p14="http://schemas.microsoft.com/office/powerpoint/2010/main" val="148854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565547-5CCA-4909-BADC-4B47E962D090}"/>
              </a:ext>
            </a:extLst>
          </p:cNvPr>
          <p:cNvSpPr>
            <a:spLocks noGrp="1"/>
          </p:cNvSpPr>
          <p:nvPr>
            <p:ph type="subTitle" idx="1"/>
          </p:nvPr>
        </p:nvSpPr>
        <p:spPr>
          <a:xfrm>
            <a:off x="198437" y="0"/>
            <a:ext cx="8382000" cy="5143500"/>
          </a:xfrm>
        </p:spPr>
        <p:txBody>
          <a:bodyPr/>
          <a:lstStyle/>
          <a:p>
            <a:pPr algn="l"/>
            <a:r>
              <a:rPr lang="en-US" dirty="0"/>
              <a:t>Since this is a parable, and the thrust is insufficient oil, </a:t>
            </a:r>
          </a:p>
          <a:p>
            <a:pPr marL="233363" indent="-233363" algn="l">
              <a:buFont typeface="Arial" panose="020B0604020202020204" pitchFamily="34" charset="0"/>
              <a:buChar char="•"/>
            </a:pPr>
            <a:r>
              <a:rPr lang="en-US" dirty="0">
                <a:solidFill>
                  <a:srgbClr val="FFFF99"/>
                </a:solidFill>
              </a:rPr>
              <a:t>What is the significance of oil?</a:t>
            </a:r>
            <a:endParaRPr lang="en-US" dirty="0"/>
          </a:p>
        </p:txBody>
      </p:sp>
    </p:spTree>
    <p:extLst>
      <p:ext uri="{BB962C8B-B14F-4D97-AF65-F5344CB8AC3E}">
        <p14:creationId xmlns:p14="http://schemas.microsoft.com/office/powerpoint/2010/main" val="194028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First, the facts:</a:t>
            </a:r>
          </a:p>
          <a:p>
            <a:pPr algn="l"/>
            <a:r>
              <a:rPr lang="en-US" dirty="0"/>
              <a:t>Olive oil consists mainly of </a:t>
            </a:r>
          </a:p>
          <a:p>
            <a:pPr marL="288925" indent="-288925" algn="l">
              <a:buFont typeface="Arial" panose="020B0604020202020204" pitchFamily="34" charset="0"/>
              <a:buChar char="•"/>
            </a:pPr>
            <a:r>
              <a:rPr lang="en-US" dirty="0"/>
              <a:t>oleic acid (up to 83%),  </a:t>
            </a:r>
          </a:p>
          <a:p>
            <a:pPr marL="288925" indent="-288925" algn="l">
              <a:buFont typeface="Arial" panose="020B0604020202020204" pitchFamily="34" charset="0"/>
              <a:buChar char="•"/>
            </a:pPr>
            <a:r>
              <a:rPr lang="en-US" dirty="0"/>
              <a:t>linoleic acid (up to 21%) and </a:t>
            </a:r>
          </a:p>
          <a:p>
            <a:pPr marL="288925" indent="-288925" algn="l">
              <a:buFont typeface="Arial" panose="020B0604020202020204" pitchFamily="34" charset="0"/>
              <a:buChar char="•"/>
            </a:pPr>
            <a:r>
              <a:rPr lang="en-US" dirty="0"/>
              <a:t>palmitic acid (up to 20%). </a:t>
            </a:r>
          </a:p>
        </p:txBody>
      </p:sp>
    </p:spTree>
    <p:extLst>
      <p:ext uri="{BB962C8B-B14F-4D97-AF65-F5344CB8AC3E}">
        <p14:creationId xmlns:p14="http://schemas.microsoft.com/office/powerpoint/2010/main" val="301527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Oleic acid: </a:t>
            </a:r>
            <a:r>
              <a:rPr lang="en-US" sz="2800" dirty="0"/>
              <a:t>CH</a:t>
            </a:r>
            <a:r>
              <a:rPr lang="en-US" sz="2800" baseline="-25000" dirty="0"/>
              <a:t>3</a:t>
            </a:r>
            <a:r>
              <a:rPr lang="en-US" sz="2800" dirty="0"/>
              <a:t>(CH</a:t>
            </a:r>
            <a:r>
              <a:rPr lang="en-US" sz="2800" baseline="-25000" dirty="0"/>
              <a:t>2</a:t>
            </a:r>
            <a:r>
              <a:rPr lang="en-US" sz="2800" dirty="0"/>
              <a:t>)</a:t>
            </a:r>
            <a:r>
              <a:rPr lang="en-US" sz="2800" baseline="-25000" dirty="0"/>
              <a:t>7</a:t>
            </a:r>
            <a:r>
              <a:rPr lang="en-US" sz="2800" dirty="0"/>
              <a:t>CH=CH(CH</a:t>
            </a:r>
            <a:r>
              <a:rPr lang="en-US" sz="2800" baseline="-25000" dirty="0"/>
              <a:t>2</a:t>
            </a:r>
            <a:r>
              <a:rPr lang="en-US" sz="2800" dirty="0"/>
              <a:t>)</a:t>
            </a:r>
            <a:r>
              <a:rPr lang="en-US" sz="2800" baseline="-25000" dirty="0"/>
              <a:t>7</a:t>
            </a:r>
            <a:r>
              <a:rPr lang="en-US" sz="2800" dirty="0"/>
              <a:t>COOH</a:t>
            </a:r>
            <a:endParaRPr lang="en-US" dirty="0"/>
          </a:p>
          <a:p>
            <a:pPr algn="l"/>
            <a:endParaRPr lang="en-US" dirty="0"/>
          </a:p>
        </p:txBody>
      </p:sp>
      <p:pic>
        <p:nvPicPr>
          <p:cNvPr id="2" name="Picture 1">
            <a:extLst>
              <a:ext uri="{FF2B5EF4-FFF2-40B4-BE49-F238E27FC236}">
                <a16:creationId xmlns:a16="http://schemas.microsoft.com/office/drawing/2014/main" id="{7059FE0F-AD0B-4015-A9B7-C1C14B92AA1A}"/>
              </a:ext>
            </a:extLst>
          </p:cNvPr>
          <p:cNvPicPr>
            <a:picLocks noChangeAspect="1"/>
          </p:cNvPicPr>
          <p:nvPr/>
        </p:nvPicPr>
        <p:blipFill rotWithShape="1">
          <a:blip r:embed="rId3"/>
          <a:srcRect t="1716" r="972"/>
          <a:stretch/>
        </p:blipFill>
        <p:spPr>
          <a:xfrm>
            <a:off x="738001" y="1036281"/>
            <a:ext cx="7302872" cy="4107219"/>
          </a:xfrm>
          <a:prstGeom prst="rect">
            <a:avLst/>
          </a:prstGeom>
        </p:spPr>
      </p:pic>
    </p:spTree>
    <p:extLst>
      <p:ext uri="{BB962C8B-B14F-4D97-AF65-F5344CB8AC3E}">
        <p14:creationId xmlns:p14="http://schemas.microsoft.com/office/powerpoint/2010/main" val="359987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In Jewish observance, </a:t>
            </a:r>
          </a:p>
          <a:p>
            <a:pPr marL="288925" indent="-288925" algn="l">
              <a:buFont typeface="Arial" panose="020B0604020202020204" pitchFamily="34" charset="0"/>
              <a:buChar char="•"/>
            </a:pPr>
            <a:r>
              <a:rPr lang="en-US" dirty="0"/>
              <a:t>olive oil was the only fuel allowed to be used in the seven-branched menorah in the </a:t>
            </a:r>
            <a:r>
              <a:rPr lang="en-US" dirty="0" err="1"/>
              <a:t>Mishkan</a:t>
            </a:r>
            <a:r>
              <a:rPr lang="en-US" dirty="0"/>
              <a:t> service during the Exodus of the tribes of Israel from Egypt, </a:t>
            </a:r>
          </a:p>
          <a:p>
            <a:pPr marL="288925" indent="-288925" algn="l">
              <a:buFont typeface="Arial" panose="020B0604020202020204" pitchFamily="34" charset="0"/>
              <a:buChar char="•"/>
            </a:pPr>
            <a:r>
              <a:rPr lang="en-US" dirty="0"/>
              <a:t>and later in the permanent Temple in Jerusalem. </a:t>
            </a:r>
          </a:p>
          <a:p>
            <a:pPr marL="288925" indent="-288925" algn="l">
              <a:buFont typeface="Arial" panose="020B0604020202020204" pitchFamily="34" charset="0"/>
              <a:buChar char="•"/>
            </a:pPr>
            <a:r>
              <a:rPr lang="en-US" dirty="0"/>
              <a:t>It was obtained by using only the first drop from a squeezed olive. </a:t>
            </a:r>
          </a:p>
        </p:txBody>
      </p:sp>
    </p:spTree>
    <p:extLst>
      <p:ext uri="{BB962C8B-B14F-4D97-AF65-F5344CB8AC3E}">
        <p14:creationId xmlns:p14="http://schemas.microsoft.com/office/powerpoint/2010/main" val="185277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 olives were beaten down from the tree with poles (Isa. 17:6) and were pounded into pulp in mortars or by the feet (Micah 6:15). The pulp was placed in wicker baskets from which the lightest and finest oil could easily run off. This grade of oil, known as beaten oil (Heb. </a:t>
            </a:r>
            <a:r>
              <a:rPr lang="en-US" i="1" dirty="0" err="1"/>
              <a:t>shemen</a:t>
            </a:r>
            <a:r>
              <a:rPr lang="en-US" i="1" dirty="0"/>
              <a:t> </a:t>
            </a:r>
            <a:r>
              <a:rPr lang="en-US" i="1" dirty="0" err="1"/>
              <a:t>katit</a:t>
            </a:r>
            <a:r>
              <a:rPr lang="en-US" dirty="0"/>
              <a:t>), is mentioned five times in the Bible</a:t>
            </a:r>
          </a:p>
        </p:txBody>
      </p:sp>
    </p:spTree>
    <p:extLst>
      <p:ext uri="{BB962C8B-B14F-4D97-AF65-F5344CB8AC3E}">
        <p14:creationId xmlns:p14="http://schemas.microsoft.com/office/powerpoint/2010/main" val="410426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6" name="Picture 4" descr="https://upload.wikimedia.org/wikipedia/commons/1/14/Frantoio_Maraldi_2.JPG">
            <a:extLst>
              <a:ext uri="{FF2B5EF4-FFF2-40B4-BE49-F238E27FC236}">
                <a16:creationId xmlns:a16="http://schemas.microsoft.com/office/drawing/2014/main" id="{1E718AA2-4B46-4EBF-959A-0AD4118AA3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037" y="57150"/>
            <a:ext cx="70104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67D8C33-106C-4718-9AB1-09E572F05BB8}"/>
              </a:ext>
            </a:extLst>
          </p:cNvPr>
          <p:cNvSpPr txBox="1"/>
          <p:nvPr/>
        </p:nvSpPr>
        <p:spPr>
          <a:xfrm>
            <a:off x="808037" y="27214"/>
            <a:ext cx="2964017"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Olive press</a:t>
            </a:r>
          </a:p>
        </p:txBody>
      </p:sp>
    </p:spTree>
    <p:extLst>
      <p:ext uri="{BB962C8B-B14F-4D97-AF65-F5344CB8AC3E}">
        <p14:creationId xmlns:p14="http://schemas.microsoft.com/office/powerpoint/2010/main" val="4012462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marL="288925" indent="-288925" algn="l">
              <a:buFont typeface="Arial" panose="020B0604020202020204" pitchFamily="34" charset="0"/>
              <a:buChar char="•"/>
            </a:pPr>
            <a:r>
              <a:rPr lang="en-US" dirty="0"/>
              <a:t>and was consecrated for use only in the Temple by the priests and stored in special containers. </a:t>
            </a:r>
          </a:p>
          <a:p>
            <a:pPr marL="288925" indent="-288925" algn="l">
              <a:buFont typeface="Arial" panose="020B0604020202020204" pitchFamily="34" charset="0"/>
              <a:buChar char="•"/>
            </a:pPr>
            <a:r>
              <a:rPr lang="en-US" dirty="0"/>
              <a:t>Another use of oil in Jewish religion was for anointing the kings and prophets of the Kingdom of Israel, originating from King </a:t>
            </a:r>
            <a:r>
              <a:rPr lang="en-US" dirty="0" err="1"/>
              <a:t>Shaul</a:t>
            </a:r>
            <a:r>
              <a:rPr lang="en-US" dirty="0"/>
              <a:t>. Tzidkiyahu was the last anointed King of Israel. </a:t>
            </a:r>
          </a:p>
        </p:txBody>
      </p:sp>
    </p:spTree>
    <p:extLst>
      <p:ext uri="{BB962C8B-B14F-4D97-AF65-F5344CB8AC3E}">
        <p14:creationId xmlns:p14="http://schemas.microsoft.com/office/powerpoint/2010/main" val="43043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565547-5CCA-4909-BADC-4B47E962D090}"/>
              </a:ext>
            </a:extLst>
          </p:cNvPr>
          <p:cNvSpPr>
            <a:spLocks noGrp="1"/>
          </p:cNvSpPr>
          <p:nvPr>
            <p:ph type="subTitle" idx="1"/>
          </p:nvPr>
        </p:nvSpPr>
        <p:spPr>
          <a:xfrm>
            <a:off x="198437" y="0"/>
            <a:ext cx="8382000" cy="5143500"/>
          </a:xfrm>
        </p:spPr>
        <p:txBody>
          <a:bodyPr/>
          <a:lstStyle/>
          <a:p>
            <a:pPr algn="l"/>
            <a:r>
              <a:rPr lang="en-US" dirty="0"/>
              <a:t> </a:t>
            </a:r>
          </a:p>
        </p:txBody>
      </p:sp>
      <p:pic>
        <p:nvPicPr>
          <p:cNvPr id="6" name="Picture 5">
            <a:extLst>
              <a:ext uri="{FF2B5EF4-FFF2-40B4-BE49-F238E27FC236}">
                <a16:creationId xmlns:a16="http://schemas.microsoft.com/office/drawing/2014/main" id="{0A3B86A2-FDAB-4325-99B0-93FE262F7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687" y="0"/>
            <a:ext cx="5143500" cy="5143500"/>
          </a:xfrm>
          <a:prstGeom prst="rect">
            <a:avLst/>
          </a:prstGeom>
        </p:spPr>
      </p:pic>
    </p:spTree>
    <p:extLst>
      <p:ext uri="{BB962C8B-B14F-4D97-AF65-F5344CB8AC3E}">
        <p14:creationId xmlns:p14="http://schemas.microsoft.com/office/powerpoint/2010/main" val="25022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Oil served as an element in food (I Kings 17:12), as a cosmetic (Eccles. 9:7–8), as a fuel for lamps (Ex. 25:6), as a medicine (Isa. 1:6), and as a principal export in foreign trade (I Kings 5:25). </a:t>
            </a:r>
          </a:p>
        </p:txBody>
      </p:sp>
    </p:spTree>
    <p:extLst>
      <p:ext uri="{BB962C8B-B14F-4D97-AF65-F5344CB8AC3E}">
        <p14:creationId xmlns:p14="http://schemas.microsoft.com/office/powerpoint/2010/main" val="901646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three blessings of the land in time of God's favor – grain, wine, and oil (Deut. 11:14,</a:t>
            </a:r>
          </a:p>
        </p:txBody>
      </p:sp>
    </p:spTree>
    <p:extLst>
      <p:ext uri="{BB962C8B-B14F-4D97-AF65-F5344CB8AC3E}">
        <p14:creationId xmlns:p14="http://schemas.microsoft.com/office/powerpoint/2010/main" val="229345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802486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Ber./Gen 28:18 </a:t>
            </a:r>
            <a:r>
              <a:rPr lang="en-US" dirty="0"/>
              <a:t>Early in the morning Jacob got up and took the stone, which he had placed by his head, and set it up as a memorial stone and poured oil on top of it.</a:t>
            </a:r>
          </a:p>
          <a:p>
            <a:pPr algn="l"/>
            <a:r>
              <a:rPr lang="en-US" dirty="0"/>
              <a:t>Why do that?</a:t>
            </a:r>
          </a:p>
        </p:txBody>
      </p:sp>
    </p:spTree>
    <p:extLst>
      <p:ext uri="{BB962C8B-B14F-4D97-AF65-F5344CB8AC3E}">
        <p14:creationId xmlns:p14="http://schemas.microsoft.com/office/powerpoint/2010/main" val="3991418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 </a:t>
            </a:r>
            <a:r>
              <a:rPr lang="en-US" baseline="30000" dirty="0"/>
              <a:t> Ber./Gen 28:22 </a:t>
            </a:r>
            <a:r>
              <a:rPr lang="en-US" dirty="0"/>
              <a:t>and this stone, which I have set up as a standing-stone, will be God’s house; and of everything you give me, I will faithfully return one-tenth to you.”</a:t>
            </a:r>
          </a:p>
        </p:txBody>
      </p:sp>
    </p:spTree>
    <p:extLst>
      <p:ext uri="{BB962C8B-B14F-4D97-AF65-F5344CB8AC3E}">
        <p14:creationId xmlns:p14="http://schemas.microsoft.com/office/powerpoint/2010/main" val="3561761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/Ex.27.20</a:t>
            </a:r>
            <a:r>
              <a:rPr lang="en-US" b="1" baseline="30000" dirty="0"/>
              <a:t> </a:t>
            </a:r>
            <a:r>
              <a:rPr lang="en-US" dirty="0"/>
              <a:t>“Also you are to command </a:t>
            </a:r>
            <a:r>
              <a:rPr lang="en-US" dirty="0" err="1"/>
              <a:t>Bnei-Yisrael</a:t>
            </a:r>
            <a:r>
              <a:rPr lang="en-US" dirty="0"/>
              <a:t>, that they are to bring to you pure olive oil beaten for the light, to cause a lamp to burn continually. </a:t>
            </a:r>
          </a:p>
        </p:txBody>
      </p:sp>
    </p:spTree>
    <p:extLst>
      <p:ext uri="{BB962C8B-B14F-4D97-AF65-F5344CB8AC3E}">
        <p14:creationId xmlns:p14="http://schemas.microsoft.com/office/powerpoint/2010/main" val="1017259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Shmot</a:t>
            </a:r>
            <a:r>
              <a:rPr lang="en-US" baseline="30000" dirty="0"/>
              <a:t>/Ex 29.1-3</a:t>
            </a:r>
            <a:r>
              <a:rPr lang="en-US" b="1" dirty="0"/>
              <a:t> </a:t>
            </a:r>
            <a:r>
              <a:rPr lang="en-US" dirty="0"/>
              <a:t>“Now this is what you are to do to consecrate them, so that they may minister as </a:t>
            </a:r>
            <a:r>
              <a:rPr lang="en-US" i="1" dirty="0"/>
              <a:t>kohanim</a:t>
            </a:r>
            <a:r>
              <a:rPr lang="en-US" dirty="0"/>
              <a:t>. Take one young bull and two rams without blemish, along with </a:t>
            </a:r>
            <a:r>
              <a:rPr lang="en-US" dirty="0" err="1"/>
              <a:t>matzot</a:t>
            </a:r>
            <a:r>
              <a:rPr lang="en-US" dirty="0"/>
              <a:t>, cakes of </a:t>
            </a:r>
            <a:r>
              <a:rPr lang="en-US" dirty="0" err="1"/>
              <a:t>matzot</a:t>
            </a:r>
            <a:r>
              <a:rPr lang="en-US" dirty="0"/>
              <a:t> </a:t>
            </a:r>
            <a:r>
              <a:rPr lang="en-US" dirty="0">
                <a:solidFill>
                  <a:srgbClr val="FFFF99"/>
                </a:solidFill>
              </a:rPr>
              <a:t>mixed with oil</a:t>
            </a:r>
            <a:r>
              <a:rPr lang="en-US" dirty="0"/>
              <a:t>, and </a:t>
            </a:r>
            <a:r>
              <a:rPr lang="en-US" dirty="0" err="1"/>
              <a:t>matzot</a:t>
            </a:r>
            <a:r>
              <a:rPr lang="en-US" dirty="0"/>
              <a:t> wafers </a:t>
            </a:r>
            <a:r>
              <a:rPr lang="en-US" dirty="0">
                <a:solidFill>
                  <a:srgbClr val="FFFF99"/>
                </a:solidFill>
              </a:rPr>
              <a:t>spread with oil. </a:t>
            </a:r>
          </a:p>
        </p:txBody>
      </p:sp>
    </p:spTree>
    <p:extLst>
      <p:ext uri="{BB962C8B-B14F-4D97-AF65-F5344CB8AC3E}">
        <p14:creationId xmlns:p14="http://schemas.microsoft.com/office/powerpoint/2010/main" val="1094354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29.1-3</a:t>
            </a:r>
            <a:r>
              <a:rPr lang="en-US" b="1" dirty="0"/>
              <a:t>   </a:t>
            </a:r>
            <a:r>
              <a:rPr lang="en-US" dirty="0"/>
              <a:t>Make them from fine wheat flour. You are to put them into one basket and present them, along with the bull and the two rams.</a:t>
            </a:r>
          </a:p>
        </p:txBody>
      </p:sp>
    </p:spTree>
    <p:extLst>
      <p:ext uri="{BB962C8B-B14F-4D97-AF65-F5344CB8AC3E}">
        <p14:creationId xmlns:p14="http://schemas.microsoft.com/office/powerpoint/2010/main" val="508462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 </a:t>
            </a:r>
            <a:r>
              <a:rPr lang="en-US" baseline="30000" dirty="0"/>
              <a:t> </a:t>
            </a:r>
            <a:r>
              <a:rPr lang="en-US" baseline="30000" dirty="0" err="1"/>
              <a:t>Shmot</a:t>
            </a:r>
            <a:r>
              <a:rPr lang="en-US" baseline="30000" dirty="0"/>
              <a:t>/Ex 29.6-7  </a:t>
            </a:r>
            <a:r>
              <a:rPr lang="en-US" dirty="0"/>
              <a:t>Put the turban on his head and attach the holy ornament to the turban.</a:t>
            </a:r>
            <a:r>
              <a:rPr lang="en-US" b="1" baseline="30000" dirty="0"/>
              <a:t> </a:t>
            </a:r>
            <a:r>
              <a:rPr lang="en-US" dirty="0"/>
              <a:t>Then take the anointing oil, and anoint him by pouring it on his head. </a:t>
            </a:r>
          </a:p>
        </p:txBody>
      </p:sp>
    </p:spTree>
    <p:extLst>
      <p:ext uri="{BB962C8B-B14F-4D97-AF65-F5344CB8AC3E}">
        <p14:creationId xmlns:p14="http://schemas.microsoft.com/office/powerpoint/2010/main" val="3651202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30.22-25</a:t>
            </a:r>
            <a:r>
              <a:rPr lang="en-US" b="1" baseline="30000" dirty="0"/>
              <a:t> </a:t>
            </a:r>
            <a:r>
              <a:rPr lang="en-US" cap="small" dirty="0"/>
              <a:t>Adoni</a:t>
            </a:r>
            <a:r>
              <a:rPr lang="en-US" dirty="0"/>
              <a:t> said to Moshe, “Take the best spices — 500 shekels of myrrh [12 1/2 pounds], half this amount (250 shekels) of aromatic cinnamon [6 1/4 pounds], 250 </a:t>
            </a:r>
            <a:r>
              <a:rPr lang="en-US" i="1" dirty="0"/>
              <a:t>shekel</a:t>
            </a:r>
            <a:r>
              <a:rPr lang="en-US" dirty="0"/>
              <a:t>s of aromatic cane, 500 shekels of cassia</a:t>
            </a:r>
          </a:p>
        </p:txBody>
      </p:sp>
    </p:spTree>
    <p:extLst>
      <p:ext uri="{BB962C8B-B14F-4D97-AF65-F5344CB8AC3E}">
        <p14:creationId xmlns:p14="http://schemas.microsoft.com/office/powerpoint/2010/main" val="2709201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1" dirty="0">
                <a:solidFill>
                  <a:srgbClr val="FFFF99"/>
                </a:solidFill>
              </a:rPr>
              <a:t>Report: Nearly 80% Of Israeli Drivers Say Traffic Biggest Cause Of Stress:</a:t>
            </a:r>
            <a:r>
              <a:rPr lang="en-US" dirty="0"/>
              <a:t> Respondents said dangerous driving on Israeli roads and traffic congestion to and from work were more stressful than the increasing price of food, the security situation and the divide between the country’s religious and secular communities. </a:t>
            </a:r>
          </a:p>
        </p:txBody>
      </p:sp>
    </p:spTree>
    <p:extLst>
      <p:ext uri="{BB962C8B-B14F-4D97-AF65-F5344CB8AC3E}">
        <p14:creationId xmlns:p14="http://schemas.microsoft.com/office/powerpoint/2010/main" val="2741949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30.22-25</a:t>
            </a:r>
            <a:r>
              <a:rPr lang="en-US" b="1" baseline="30000" dirty="0"/>
              <a:t> </a:t>
            </a:r>
            <a:r>
              <a:rPr lang="en-US" cap="small" dirty="0"/>
              <a:t> </a:t>
            </a:r>
            <a:r>
              <a:rPr lang="en-US" dirty="0"/>
              <a:t>(use the sanctuary standard), and one gallon of olive oil — and make them into a holy anointing oil; blend it and perfume it as would an expert perfume-maker; it will be a holy anointing oil.</a:t>
            </a:r>
          </a:p>
        </p:txBody>
      </p:sp>
    </p:spTree>
    <p:extLst>
      <p:ext uri="{BB962C8B-B14F-4D97-AF65-F5344CB8AC3E}">
        <p14:creationId xmlns:p14="http://schemas.microsoft.com/office/powerpoint/2010/main" val="1315538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40.9-10 </a:t>
            </a:r>
            <a:r>
              <a:rPr lang="en-US" dirty="0"/>
              <a:t>“Take the anointing oil, and anoint the tabernacle and everything in it — consecrate it with all its furnishings; then it will be holy. </a:t>
            </a:r>
            <a:r>
              <a:rPr lang="en-US" b="1" baseline="30000" dirty="0"/>
              <a:t> </a:t>
            </a:r>
            <a:r>
              <a:rPr lang="en-US" dirty="0"/>
              <a:t>Anoint the altar for burnt offerings with all its utensils — consecrate the altar; then the altar will be especially holy. </a:t>
            </a:r>
          </a:p>
        </p:txBody>
      </p:sp>
    </p:spTree>
    <p:extLst>
      <p:ext uri="{BB962C8B-B14F-4D97-AF65-F5344CB8AC3E}">
        <p14:creationId xmlns:p14="http://schemas.microsoft.com/office/powerpoint/2010/main" val="1216313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Vayikra/Lev 2:4 </a:t>
            </a:r>
            <a:r>
              <a:rPr lang="en-US" dirty="0"/>
              <a:t>“‘When you bring a grain offering which has been baked in the oven, it is to consist of either unleavened cakes made of fine flour mixed with olive oil or matzah spread with olive oil.</a:t>
            </a:r>
          </a:p>
        </p:txBody>
      </p:sp>
    </p:spTree>
    <p:extLst>
      <p:ext uri="{BB962C8B-B14F-4D97-AF65-F5344CB8AC3E}">
        <p14:creationId xmlns:p14="http://schemas.microsoft.com/office/powerpoint/2010/main" val="244196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Vayikra/Lev 21.10-12</a:t>
            </a:r>
            <a:r>
              <a:rPr lang="en-US" b="1" baseline="30000" dirty="0"/>
              <a:t> </a:t>
            </a:r>
            <a:r>
              <a:rPr lang="en-US" dirty="0"/>
              <a:t>“‘The </a:t>
            </a:r>
            <a:r>
              <a:rPr lang="en-US" dirty="0" err="1"/>
              <a:t>cohen</a:t>
            </a:r>
            <a:r>
              <a:rPr lang="en-US" dirty="0"/>
              <a:t> who is ranked highest among his brothers, the one on whose head the anointing oil is poured and who is consecrated to put on the garments, is not to stop grooming his hair, tear his clothes, </a:t>
            </a:r>
            <a:r>
              <a:rPr lang="en-US" b="1" baseline="30000" dirty="0"/>
              <a:t> </a:t>
            </a:r>
            <a:r>
              <a:rPr lang="en-US" dirty="0"/>
              <a:t>go in to where any dead body is or make himself unclean, </a:t>
            </a:r>
          </a:p>
        </p:txBody>
      </p:sp>
    </p:spTree>
    <p:extLst>
      <p:ext uri="{BB962C8B-B14F-4D97-AF65-F5344CB8AC3E}">
        <p14:creationId xmlns:p14="http://schemas.microsoft.com/office/powerpoint/2010/main" val="1913820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Vayikra/Lev 21.10-12</a:t>
            </a:r>
            <a:r>
              <a:rPr lang="en-US" b="1" baseline="30000" dirty="0"/>
              <a:t> </a:t>
            </a:r>
            <a:r>
              <a:rPr lang="en-US" dirty="0"/>
              <a:t>even when his father or mother dies. </a:t>
            </a:r>
            <a:r>
              <a:rPr lang="en-US" b="1" baseline="30000" dirty="0"/>
              <a:t> </a:t>
            </a:r>
            <a:r>
              <a:rPr lang="en-US" dirty="0"/>
              <a:t>He may not leave the sanctuary then or profane the sanctuary of his God, because the consecration of the anointing oil of his God is on him; I am </a:t>
            </a:r>
            <a:r>
              <a:rPr lang="en-US" cap="small" dirty="0"/>
              <a:t>Adoni</a:t>
            </a:r>
            <a:r>
              <a:rPr lang="en-US" dirty="0"/>
              <a:t>.</a:t>
            </a:r>
          </a:p>
        </p:txBody>
      </p:sp>
    </p:spTree>
    <p:extLst>
      <p:ext uri="{BB962C8B-B14F-4D97-AF65-F5344CB8AC3E}">
        <p14:creationId xmlns:p14="http://schemas.microsoft.com/office/powerpoint/2010/main" val="1554273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Vayikra/Lev 10:6-7 </a:t>
            </a:r>
            <a:r>
              <a:rPr lang="en-US" dirty="0"/>
              <a:t> Then Moshe told Aharon and his sons </a:t>
            </a:r>
            <a:r>
              <a:rPr lang="en-US" dirty="0" err="1"/>
              <a:t>El‘azar</a:t>
            </a:r>
            <a:r>
              <a:rPr lang="en-US" dirty="0"/>
              <a:t> and </a:t>
            </a:r>
            <a:r>
              <a:rPr lang="en-US" dirty="0" err="1"/>
              <a:t>Itamar</a:t>
            </a:r>
            <a:r>
              <a:rPr lang="en-US" dirty="0"/>
              <a:t>, “Don’t unbind your hair [</a:t>
            </a:r>
            <a:r>
              <a:rPr lang="he-IL" b="1" dirty="0">
                <a:latin typeface="David" panose="020E0502060401010101" pitchFamily="34" charset="-79"/>
                <a:cs typeface="David" panose="020E0502060401010101" pitchFamily="34" charset="-79"/>
              </a:rPr>
              <a:t>תִּפְרָעוּ</a:t>
            </a:r>
            <a:r>
              <a:rPr lang="en-US" b="1" dirty="0">
                <a:latin typeface="David" panose="020E0502060401010101" pitchFamily="34" charset="-79"/>
                <a:cs typeface="David" panose="020E0502060401010101" pitchFamily="34" charset="-79"/>
              </a:rPr>
              <a:t> </a:t>
            </a:r>
            <a:r>
              <a:rPr lang="en-US" i="1" dirty="0" err="1">
                <a:cs typeface="David" panose="020E0502060401010101" pitchFamily="34" charset="-79"/>
              </a:rPr>
              <a:t>tif’r’oo</a:t>
            </a:r>
            <a:r>
              <a:rPr lang="en-US" i="1" dirty="0">
                <a:cs typeface="David" panose="020E0502060401010101" pitchFamily="34" charset="-79"/>
              </a:rPr>
              <a:t> </a:t>
            </a:r>
            <a:r>
              <a:rPr lang="en-US" dirty="0">
                <a:cs typeface="David" panose="020E0502060401010101" pitchFamily="34" charset="-79"/>
              </a:rPr>
              <a:t>dishevel] </a:t>
            </a:r>
            <a:r>
              <a:rPr lang="en-US" dirty="0"/>
              <a:t>or tear your clothes in mourning, so that you won’t die and so that A</a:t>
            </a:r>
            <a:r>
              <a:rPr lang="en-US" cap="small" dirty="0"/>
              <a:t>doni</a:t>
            </a:r>
            <a:r>
              <a:rPr lang="en-US" dirty="0"/>
              <a:t> won’t be angry with the entire community. Rather, let your kinsmen — </a:t>
            </a:r>
          </a:p>
        </p:txBody>
      </p:sp>
    </p:spTree>
    <p:extLst>
      <p:ext uri="{BB962C8B-B14F-4D97-AF65-F5344CB8AC3E}">
        <p14:creationId xmlns:p14="http://schemas.microsoft.com/office/powerpoint/2010/main" val="1685319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Vayikra/Lev 10:6-7 </a:t>
            </a:r>
            <a:r>
              <a:rPr lang="en-US" dirty="0"/>
              <a:t> Moreover, don’t leave the entrance to the tent of meeting, or you will die, because </a:t>
            </a:r>
            <a:r>
              <a:rPr lang="en-US" dirty="0" err="1"/>
              <a:t>A</a:t>
            </a:r>
            <a:r>
              <a:rPr lang="en-US" cap="small" dirty="0" err="1"/>
              <a:t>doni’s</a:t>
            </a:r>
            <a:r>
              <a:rPr lang="en-US" dirty="0"/>
              <a:t> anointing oil is on you.”</a:t>
            </a:r>
          </a:p>
        </p:txBody>
      </p:sp>
    </p:spTree>
    <p:extLst>
      <p:ext uri="{BB962C8B-B14F-4D97-AF65-F5344CB8AC3E}">
        <p14:creationId xmlns:p14="http://schemas.microsoft.com/office/powerpoint/2010/main" val="3480545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Never despair!</a:t>
            </a:r>
          </a:p>
          <a:p>
            <a:r>
              <a:rPr lang="en-US" dirty="0"/>
              <a:t>The anointing oil is on you!</a:t>
            </a:r>
          </a:p>
          <a:p>
            <a:endParaRPr lang="en-US" dirty="0"/>
          </a:p>
          <a:p>
            <a:r>
              <a:rPr lang="en-US" dirty="0"/>
              <a:t>Never rage.</a:t>
            </a:r>
          </a:p>
        </p:txBody>
      </p:sp>
    </p:spTree>
    <p:extLst>
      <p:ext uri="{BB962C8B-B14F-4D97-AF65-F5344CB8AC3E}">
        <p14:creationId xmlns:p14="http://schemas.microsoft.com/office/powerpoint/2010/main" val="142904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4636" y="0"/>
            <a:ext cx="8305801" cy="5143500"/>
          </a:xfrm>
        </p:spPr>
        <p:txBody>
          <a:bodyPr>
            <a:normAutofit/>
          </a:bodyPr>
          <a:lstStyle/>
          <a:p>
            <a:pPr algn="l"/>
            <a:r>
              <a:rPr lang="en-US" dirty="0"/>
              <a:t> </a:t>
            </a:r>
          </a:p>
        </p:txBody>
      </p:sp>
      <p:pic>
        <p:nvPicPr>
          <p:cNvPr id="3076" name="Picture 4" descr="Iâm not ashamed to admit that Iâm a 32 year old man who still enjoys the occasional childrenâs book. Well, mostly just the Chronicles of Narnia (with the occasional dash of Harry Potter). I mean, Iâm not perusingÂ the childrenâs section of my local Barnes &amp; Noble to find something new to read. But I doÂ Continue Reading">
            <a:extLst>
              <a:ext uri="{FF2B5EF4-FFF2-40B4-BE49-F238E27FC236}">
                <a16:creationId xmlns:a16="http://schemas.microsoft.com/office/drawing/2014/main" id="{B5E57F84-A70B-4354-9873-25A7C3ECB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1"/>
            <a:ext cx="7036709"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E4B76F-C8B6-446F-869A-92DF11CBC587}"/>
              </a:ext>
            </a:extLst>
          </p:cNvPr>
          <p:cNvSpPr txBox="1"/>
          <p:nvPr/>
        </p:nvSpPr>
        <p:spPr>
          <a:xfrm>
            <a:off x="655637" y="0"/>
            <a:ext cx="3130345"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Rounded MT Bold" pitchFamily="34" charset="0"/>
                <a:ea typeface="+mn-ea"/>
                <a:cs typeface="Arial" charset="0"/>
              </a:rPr>
              <a:t>Puddleglum</a:t>
            </a:r>
            <a:endParaRPr kumimoji="0" lang="en-US" sz="4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7505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C.S. Lewis’ </a:t>
            </a:r>
            <a:r>
              <a:rPr lang="en-US" i="1" dirty="0"/>
              <a:t>Chronicles</a:t>
            </a:r>
            <a:r>
              <a:rPr lang="en-US" dirty="0"/>
              <a:t> The Silver Chair, I love the eternal pessimist </a:t>
            </a:r>
            <a:r>
              <a:rPr lang="en-US" dirty="0" err="1"/>
              <a:t>Puddleglum</a:t>
            </a:r>
            <a:r>
              <a:rPr lang="en-US" dirty="0"/>
              <a:t>. He’s always convinced doom is just around the corner, he nevertheless perseveres, TRUSTS…</a:t>
            </a:r>
          </a:p>
        </p:txBody>
      </p:sp>
    </p:spTree>
    <p:extLst>
      <p:ext uri="{BB962C8B-B14F-4D97-AF65-F5344CB8AC3E}">
        <p14:creationId xmlns:p14="http://schemas.microsoft.com/office/powerpoint/2010/main" val="123369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 Waze study was based on a survey conducted via nearly 700 online interviews, in a representative sample of Jewish and Arab drivers. Since 2000, crowding on the country’s roads has grown by 63%, and the number of vehicles on Israel’s roads has increased by 84%,  (</a:t>
            </a:r>
            <a:r>
              <a:rPr lang="en-US" dirty="0" err="1"/>
              <a:t>J.Post</a:t>
            </a:r>
            <a:r>
              <a:rPr lang="en-US" dirty="0"/>
              <a:t>)</a:t>
            </a:r>
          </a:p>
        </p:txBody>
      </p:sp>
    </p:spTree>
    <p:extLst>
      <p:ext uri="{BB962C8B-B14F-4D97-AF65-F5344CB8AC3E}">
        <p14:creationId xmlns:p14="http://schemas.microsoft.com/office/powerpoint/2010/main" val="869776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 joins Eustace Scrub and Jill Pole in their search for </a:t>
            </a:r>
            <a:r>
              <a:rPr lang="en-US" dirty="0" err="1"/>
              <a:t>Rilian</a:t>
            </a:r>
            <a:r>
              <a:rPr lang="en-US" dirty="0"/>
              <a:t>, the lost prince of Narnia.</a:t>
            </a:r>
          </a:p>
        </p:txBody>
      </p:sp>
    </p:spTree>
    <p:extLst>
      <p:ext uri="{BB962C8B-B14F-4D97-AF65-F5344CB8AC3E}">
        <p14:creationId xmlns:p14="http://schemas.microsoft.com/office/powerpoint/2010/main" val="3384076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81959" y="-720090"/>
            <a:ext cx="11175999" cy="6735690"/>
          </a:xfrm>
        </p:spPr>
        <p:txBody>
          <a:bodyPr>
            <a:normAutofit/>
          </a:bodyPr>
          <a:lstStyle/>
          <a:p>
            <a:pPr algn="l"/>
            <a:r>
              <a:rPr lang="en-US" dirty="0"/>
              <a:t> </a:t>
            </a:r>
          </a:p>
        </p:txBody>
      </p:sp>
      <p:pic>
        <p:nvPicPr>
          <p:cNvPr id="1026" name="Picture 2" descr=" ">
            <a:extLst>
              <a:ext uri="{FF2B5EF4-FFF2-40B4-BE49-F238E27FC236}">
                <a16:creationId xmlns:a16="http://schemas.microsoft.com/office/drawing/2014/main" id="{2287355B-EDAC-4220-A968-7903EC7EF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0"/>
            <a:ext cx="5175410" cy="51496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0449B4-4D60-4EAB-BE97-62C179A9A298}"/>
              </a:ext>
            </a:extLst>
          </p:cNvPr>
          <p:cNvSpPr txBox="1"/>
          <p:nvPr/>
        </p:nvSpPr>
        <p:spPr>
          <a:xfrm>
            <a:off x="5684837" y="209550"/>
            <a:ext cx="2111155" cy="132343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Fishing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for eels</a:t>
            </a:r>
          </a:p>
        </p:txBody>
      </p:sp>
    </p:spTree>
    <p:extLst>
      <p:ext uri="{BB962C8B-B14F-4D97-AF65-F5344CB8AC3E}">
        <p14:creationId xmlns:p14="http://schemas.microsoft.com/office/powerpoint/2010/main" val="4189197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4098" name="Picture 2" descr="Related image">
            <a:extLst>
              <a:ext uri="{FF2B5EF4-FFF2-40B4-BE49-F238E27FC236}">
                <a16:creationId xmlns:a16="http://schemas.microsoft.com/office/drawing/2014/main" id="{BFCC9481-BC0A-4379-9613-24E8447C2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45" y="1"/>
            <a:ext cx="6222692" cy="516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56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Towards the end of the book, as </a:t>
            </a:r>
            <a:r>
              <a:rPr lang="en-US" dirty="0" err="1"/>
              <a:t>Puddleglum</a:t>
            </a:r>
            <a:r>
              <a:rPr lang="en-US" dirty="0"/>
              <a:t> himself would have predicted, doom walks through the door just as our heroes begin celebrating the successful discovery of the lost prince.</a:t>
            </a:r>
          </a:p>
        </p:txBody>
      </p:sp>
    </p:spTree>
    <p:extLst>
      <p:ext uri="{BB962C8B-B14F-4D97-AF65-F5344CB8AC3E}">
        <p14:creationId xmlns:p14="http://schemas.microsoft.com/office/powerpoint/2010/main" val="3514673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Just as their making plans to leave the underground kingdom where they found Prince </a:t>
            </a:r>
            <a:r>
              <a:rPr lang="en-US" dirty="0" err="1"/>
              <a:t>Rilian</a:t>
            </a:r>
            <a:r>
              <a:rPr lang="en-US" dirty="0"/>
              <a:t>, the lost prince’s captor, the Lady of the Green Kirtle, walks in and bars their escape. Rather than immediately engaging the escapees in combat, the Lady of the Green Kirtle – with the help of a fragrant fire and a magical instrument</a:t>
            </a:r>
          </a:p>
        </p:txBody>
      </p:sp>
    </p:spTree>
    <p:extLst>
      <p:ext uri="{BB962C8B-B14F-4D97-AF65-F5344CB8AC3E}">
        <p14:creationId xmlns:p14="http://schemas.microsoft.com/office/powerpoint/2010/main" val="2726924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tries to convince </a:t>
            </a:r>
            <a:r>
              <a:rPr lang="en-US" dirty="0" err="1"/>
              <a:t>Puddleglum</a:t>
            </a:r>
            <a:r>
              <a:rPr lang="en-US" dirty="0"/>
              <a:t> and company that neither Narnia nor Aslan nor anything in the world above ground is real and therefore they have no reason to leave.</a:t>
            </a:r>
          </a:p>
          <a:p>
            <a:pPr algn="l"/>
            <a:r>
              <a:rPr lang="en-US" dirty="0"/>
              <a:t>Hypnotizing, intoxicating music and aroma and speech…</a:t>
            </a:r>
          </a:p>
        </p:txBody>
      </p:sp>
    </p:spTree>
    <p:extLst>
      <p:ext uri="{BB962C8B-B14F-4D97-AF65-F5344CB8AC3E}">
        <p14:creationId xmlns:p14="http://schemas.microsoft.com/office/powerpoint/2010/main" val="1172451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 the brink of succumbing to the Lady’s deception, </a:t>
            </a:r>
            <a:r>
              <a:rPr lang="en-US" dirty="0" err="1"/>
              <a:t>Puddleglum</a:t>
            </a:r>
            <a:r>
              <a:rPr lang="en-US" dirty="0"/>
              <a:t> stomps out the magical fire with his bare feet and delivers one of the most inspiring declarations of faith I’ve ever read. </a:t>
            </a:r>
          </a:p>
        </p:txBody>
      </p:sp>
    </p:spTree>
    <p:extLst>
      <p:ext uri="{BB962C8B-B14F-4D97-AF65-F5344CB8AC3E}">
        <p14:creationId xmlns:p14="http://schemas.microsoft.com/office/powerpoint/2010/main" val="1065816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title="Puddleglum's Speech">
            <a:hlinkClick r:id="" action="ppaction://media"/>
            <a:extLst>
              <a:ext uri="{FF2B5EF4-FFF2-40B4-BE49-F238E27FC236}">
                <a16:creationId xmlns:a16="http://schemas.microsoft.com/office/drawing/2014/main" id="{14E250A5-2A6C-4730-AF15-E07DBA95B824}"/>
              </a:ext>
            </a:extLst>
          </p:cNvPr>
          <p:cNvPicPr>
            <a:picLocks noRot="1" noChangeAspect="1"/>
          </p:cNvPicPr>
          <p:nvPr>
            <a:videoFile r:link="rId1"/>
          </p:nvPr>
        </p:nvPicPr>
        <p:blipFill>
          <a:blip r:embed="rId4"/>
          <a:stretch>
            <a:fillRect/>
          </a:stretch>
        </p:blipFill>
        <p:spPr>
          <a:xfrm>
            <a:off x="54505" y="133350"/>
            <a:ext cx="8525924" cy="4795833"/>
          </a:xfrm>
          <a:prstGeom prst="rect">
            <a:avLst/>
          </a:prstGeom>
        </p:spPr>
      </p:pic>
      <p:sp>
        <p:nvSpPr>
          <p:cNvPr id="3" name="Rectangle 2">
            <a:extLst>
              <a:ext uri="{FF2B5EF4-FFF2-40B4-BE49-F238E27FC236}">
                <a16:creationId xmlns:a16="http://schemas.microsoft.com/office/drawing/2014/main" id="{5FB1ED8B-F815-4B4E-BA91-C232440E68DB}"/>
              </a:ext>
            </a:extLst>
          </p:cNvPr>
          <p:cNvSpPr/>
          <p:nvPr/>
        </p:nvSpPr>
        <p:spPr>
          <a:xfrm>
            <a:off x="274637" y="57151"/>
            <a:ext cx="8305792" cy="70788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hlinkClick r:id="rId5"/>
              </a:rPr>
              <a:t>https://youtu.be/1Wuiq7j4nCA</a:t>
            </a: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  </a:t>
            </a:r>
          </a:p>
        </p:txBody>
      </p:sp>
    </p:spTree>
    <p:extLst>
      <p:ext uri="{BB962C8B-B14F-4D97-AF65-F5344CB8AC3E}">
        <p14:creationId xmlns:p14="http://schemas.microsoft.com/office/powerpoint/2010/main" val="284935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47500" lnSpcReduction="20000"/>
          </a:bodyPr>
          <a:lstStyle/>
          <a:p>
            <a:pPr algn="l"/>
            <a:r>
              <a:rPr lang="en-US" dirty="0"/>
              <a:t>“One word, Ma’am,” he said, coming back from the fire; limping, because of the pain. “One word. All you’ve been saying is quite right, I shouldn’t wonder. I’m a chap who always liked to know the worst and then put the best face I can on it. So I won’t deny any of what you said. But there’s one more thing to be said, even so. Suppose we have only dreamed, or made up, all those things-trees and grass and sun and moon and stars and Aslan himself. Suppose we have. Then all I can say is that, in that case, the made-up things seem a good deal more important than the real ones. Suppose this black pit of a kingdom of yours is the only world. Well, it strikes me as a pretty poor one. And that’s a funny thing, when you come to think of it. We’re just babies making up a game, if you’re right. But four babies playing a game can make a play-world which licks your real world hollow. That’s why I’m going to stand by the play world</a:t>
            </a:r>
            <a:r>
              <a:rPr lang="en-US" dirty="0">
                <a:solidFill>
                  <a:srgbClr val="FFFF99"/>
                </a:solidFill>
              </a:rPr>
              <a:t>. I’m on Aslan’s side even if there isn’t any Aslan to lead it. </a:t>
            </a:r>
            <a:r>
              <a:rPr lang="en-US" dirty="0"/>
              <a:t>I’m going to live as like a Narnian as I can even if there isn’t any Narnia. So, thanking you kindly for our supper, if these two gentlemen and the young lady are ready, we’re leaving your court at once and setting out in the dark to spend our lives looking for Overland. Not that our lives will be very long, I should think; but that’s a small loss if the world’s as dull a place as you say.”</a:t>
            </a:r>
          </a:p>
        </p:txBody>
      </p:sp>
    </p:spTree>
    <p:extLst>
      <p:ext uri="{BB962C8B-B14F-4D97-AF65-F5344CB8AC3E}">
        <p14:creationId xmlns:p14="http://schemas.microsoft.com/office/powerpoint/2010/main" val="3645822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Puddleglum</a:t>
            </a:r>
            <a:r>
              <a:rPr lang="en-US" dirty="0"/>
              <a:t> and the Green Witch</a:t>
            </a:r>
          </a:p>
        </p:txBody>
      </p:sp>
      <p:pic>
        <p:nvPicPr>
          <p:cNvPr id="2" name="Online Media 1">
            <a:hlinkClick r:id="" action="ppaction://media"/>
            <a:extLst>
              <a:ext uri="{FF2B5EF4-FFF2-40B4-BE49-F238E27FC236}">
                <a16:creationId xmlns:a16="http://schemas.microsoft.com/office/drawing/2014/main" id="{B36811B3-1B7E-4741-85B8-3B29CF156108}"/>
              </a:ext>
            </a:extLst>
          </p:cNvPr>
          <p:cNvPicPr>
            <a:picLocks noRot="1" noChangeAspect="1"/>
          </p:cNvPicPr>
          <p:nvPr>
            <a:videoFile r:link="rId1"/>
          </p:nvPr>
        </p:nvPicPr>
        <p:blipFill>
          <a:blip r:embed="rId4"/>
          <a:stretch>
            <a:fillRect/>
          </a:stretch>
        </p:blipFill>
        <p:spPr>
          <a:xfrm>
            <a:off x="494772" y="666750"/>
            <a:ext cx="7958666" cy="4476750"/>
          </a:xfrm>
          <a:prstGeom prst="rect">
            <a:avLst/>
          </a:prstGeom>
        </p:spPr>
      </p:pic>
    </p:spTree>
    <p:extLst>
      <p:ext uri="{BB962C8B-B14F-4D97-AF65-F5344CB8AC3E}">
        <p14:creationId xmlns:p14="http://schemas.microsoft.com/office/powerpoint/2010/main" val="226133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565547-5CCA-4909-BADC-4B47E962D090}"/>
              </a:ext>
            </a:extLst>
          </p:cNvPr>
          <p:cNvSpPr>
            <a:spLocks noGrp="1"/>
          </p:cNvSpPr>
          <p:nvPr>
            <p:ph type="subTitle" idx="1"/>
          </p:nvPr>
        </p:nvSpPr>
        <p:spPr>
          <a:xfrm>
            <a:off x="198437" y="0"/>
            <a:ext cx="8382000" cy="5143500"/>
          </a:xfrm>
        </p:spPr>
        <p:txBody>
          <a:bodyPr/>
          <a:lstStyle/>
          <a:p>
            <a:pPr algn="l"/>
            <a:r>
              <a:rPr lang="en-US" dirty="0"/>
              <a:t> </a:t>
            </a:r>
          </a:p>
        </p:txBody>
      </p:sp>
      <p:pic>
        <p:nvPicPr>
          <p:cNvPr id="4" name="Picture 3">
            <a:extLst>
              <a:ext uri="{FF2B5EF4-FFF2-40B4-BE49-F238E27FC236}">
                <a16:creationId xmlns:a16="http://schemas.microsoft.com/office/drawing/2014/main" id="{BB98A2EC-804C-4FC0-8DE3-3C8DDFCF7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881" y="0"/>
            <a:ext cx="4329113" cy="5143500"/>
          </a:xfrm>
          <a:prstGeom prst="rect">
            <a:avLst/>
          </a:prstGeom>
        </p:spPr>
      </p:pic>
    </p:spTree>
    <p:extLst>
      <p:ext uri="{BB962C8B-B14F-4D97-AF65-F5344CB8AC3E}">
        <p14:creationId xmlns:p14="http://schemas.microsoft.com/office/powerpoint/2010/main" val="2133930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I’m on Aslan’s side even if there isn’t any Aslan to lead it.</a:t>
            </a:r>
          </a:p>
          <a:p>
            <a:pPr algn="l"/>
            <a:endParaRPr lang="en-US" dirty="0"/>
          </a:p>
          <a:p>
            <a:r>
              <a:rPr lang="en-US" dirty="0"/>
              <a:t>Never despair!</a:t>
            </a:r>
          </a:p>
          <a:p>
            <a:r>
              <a:rPr lang="en-US" dirty="0"/>
              <a:t>The anointing oil is on you!</a:t>
            </a:r>
          </a:p>
          <a:p>
            <a:r>
              <a:rPr lang="en-US" dirty="0"/>
              <a:t>Never rage, abandon kindness!</a:t>
            </a:r>
          </a:p>
          <a:p>
            <a:r>
              <a:rPr lang="en-US" dirty="0"/>
              <a:t>The anointing oil is on you!</a:t>
            </a:r>
          </a:p>
          <a:p>
            <a:endParaRPr lang="en-US" dirty="0"/>
          </a:p>
        </p:txBody>
      </p:sp>
    </p:spTree>
    <p:extLst>
      <p:ext uri="{BB962C8B-B14F-4D97-AF65-F5344CB8AC3E}">
        <p14:creationId xmlns:p14="http://schemas.microsoft.com/office/powerpoint/2010/main" val="3153681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Vayikra/Lev 14.15-18 </a:t>
            </a:r>
            <a:r>
              <a:rPr lang="en-US" dirty="0"/>
              <a:t>Next, the </a:t>
            </a:r>
            <a:r>
              <a:rPr lang="en-US" dirty="0" err="1"/>
              <a:t>cohen</a:t>
            </a:r>
            <a:r>
              <a:rPr lang="en-US" dirty="0"/>
              <a:t> is to take some of the two-thirds-pint of olive oil and pour it into the palm of his own left hand, dip his right finger in the oil that is in his left hand and sprinkle from the oil with his finger seven times before </a:t>
            </a:r>
            <a:r>
              <a:rPr lang="en-US" cap="small" dirty="0"/>
              <a:t>Adoni</a:t>
            </a:r>
            <a:r>
              <a:rPr lang="en-US" dirty="0"/>
              <a:t>. </a:t>
            </a:r>
            <a:r>
              <a:rPr lang="en-US" b="1" baseline="30000" dirty="0"/>
              <a:t> </a:t>
            </a:r>
            <a:endParaRPr lang="en-US" dirty="0"/>
          </a:p>
        </p:txBody>
      </p:sp>
    </p:spTree>
    <p:extLst>
      <p:ext uri="{BB962C8B-B14F-4D97-AF65-F5344CB8AC3E}">
        <p14:creationId xmlns:p14="http://schemas.microsoft.com/office/powerpoint/2010/main" val="1160969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Vayikra/Lev 14.15-18 </a:t>
            </a:r>
            <a:r>
              <a:rPr lang="en-US" b="1" baseline="30000" dirty="0"/>
              <a:t> </a:t>
            </a:r>
            <a:r>
              <a:rPr lang="en-US" dirty="0"/>
              <a:t>Then the </a:t>
            </a:r>
            <a:r>
              <a:rPr lang="en-US" dirty="0" err="1"/>
              <a:t>cohen</a:t>
            </a:r>
            <a:r>
              <a:rPr lang="en-US" dirty="0"/>
              <a:t> is to put some of the remaining oil in his hand on the tip of the right ear of the person being purified, on the thumb of his right hand, on the big toe of his right foot and on the blood of the guilt offering. </a:t>
            </a:r>
          </a:p>
        </p:txBody>
      </p:sp>
    </p:spTree>
    <p:extLst>
      <p:ext uri="{BB962C8B-B14F-4D97-AF65-F5344CB8AC3E}">
        <p14:creationId xmlns:p14="http://schemas.microsoft.com/office/powerpoint/2010/main" val="3111734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Vayikra/Lev 14.15-18 </a:t>
            </a:r>
            <a:r>
              <a:rPr lang="en-US" b="1" baseline="30000" dirty="0"/>
              <a:t> </a:t>
            </a:r>
            <a:r>
              <a:rPr lang="en-US" dirty="0"/>
              <a:t>Finally, the </a:t>
            </a:r>
            <a:r>
              <a:rPr lang="en-US" dirty="0" err="1"/>
              <a:t>cohen</a:t>
            </a:r>
            <a:r>
              <a:rPr lang="en-US" dirty="0"/>
              <a:t> is to put the rest of the oil in his hand on the head of the person being purified; and the </a:t>
            </a:r>
            <a:r>
              <a:rPr lang="en-US" dirty="0" err="1"/>
              <a:t>cohen</a:t>
            </a:r>
            <a:r>
              <a:rPr lang="en-US" dirty="0"/>
              <a:t> will make atonement for him before </a:t>
            </a:r>
            <a:r>
              <a:rPr lang="en-US" cap="small" dirty="0"/>
              <a:t> Adoni</a:t>
            </a:r>
            <a:r>
              <a:rPr lang="en-US" dirty="0"/>
              <a:t>.</a:t>
            </a:r>
          </a:p>
        </p:txBody>
      </p:sp>
    </p:spTree>
    <p:extLst>
      <p:ext uri="{BB962C8B-B14F-4D97-AF65-F5344CB8AC3E}">
        <p14:creationId xmlns:p14="http://schemas.microsoft.com/office/powerpoint/2010/main" val="2969904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Dvarim</a:t>
            </a:r>
            <a:r>
              <a:rPr lang="en-US" baseline="30000" dirty="0"/>
              <a:t>/Dt 8.7-8 </a:t>
            </a:r>
            <a:r>
              <a:rPr lang="en-US" dirty="0"/>
              <a:t>For </a:t>
            </a:r>
            <a:r>
              <a:rPr lang="en-US" cap="small" dirty="0"/>
              <a:t>Adoni</a:t>
            </a:r>
            <a:r>
              <a:rPr lang="en-US" dirty="0"/>
              <a:t> your God is bringing you into a good land, a land with streams, springs and water welling up from the depths in valleys and on hillsides. </a:t>
            </a:r>
            <a:r>
              <a:rPr lang="en-US" b="1" baseline="30000" dirty="0"/>
              <a:t> </a:t>
            </a:r>
            <a:r>
              <a:rPr lang="en-US" dirty="0"/>
              <a:t>It is a land of </a:t>
            </a:r>
            <a:r>
              <a:rPr lang="en-US" dirty="0">
                <a:solidFill>
                  <a:srgbClr val="FFFF99"/>
                </a:solidFill>
              </a:rPr>
              <a:t>wheat and barley, grapevines, fig trees and pomegranates; a land of olive oil and honey.</a:t>
            </a:r>
          </a:p>
        </p:txBody>
      </p:sp>
    </p:spTree>
    <p:extLst>
      <p:ext uri="{BB962C8B-B14F-4D97-AF65-F5344CB8AC3E}">
        <p14:creationId xmlns:p14="http://schemas.microsoft.com/office/powerpoint/2010/main" val="460279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M’lakhim</a:t>
            </a:r>
            <a:r>
              <a:rPr lang="en-US" baseline="30000" dirty="0"/>
              <a:t> 1 Kings 17.14-16</a:t>
            </a:r>
            <a:r>
              <a:rPr lang="en-US" dirty="0"/>
              <a:t> </a:t>
            </a:r>
            <a:r>
              <a:rPr lang="en-US" b="1" baseline="30000" dirty="0"/>
              <a:t> </a:t>
            </a:r>
            <a:r>
              <a:rPr lang="en-US" dirty="0"/>
              <a:t>For this is what </a:t>
            </a:r>
            <a:r>
              <a:rPr lang="en-US" cap="small" dirty="0"/>
              <a:t>Adoni</a:t>
            </a:r>
            <a:r>
              <a:rPr lang="en-US" dirty="0"/>
              <a:t> the God of </a:t>
            </a:r>
            <a:r>
              <a:rPr lang="en-US" dirty="0" err="1"/>
              <a:t>Isra’el</a:t>
            </a:r>
            <a:r>
              <a:rPr lang="en-US" dirty="0"/>
              <a:t>, says: ‘The pot of meal will not get used up, nor will there fail to be oil in the jug, until the day </a:t>
            </a:r>
            <a:r>
              <a:rPr lang="en-US" cap="small" dirty="0"/>
              <a:t>Adoni</a:t>
            </a:r>
            <a:r>
              <a:rPr lang="en-US" dirty="0"/>
              <a:t> sends rain down on the land.’” She went and acted according to what Eliyahu had said; and she, </a:t>
            </a:r>
          </a:p>
        </p:txBody>
      </p:sp>
    </p:spTree>
    <p:extLst>
      <p:ext uri="{BB962C8B-B14F-4D97-AF65-F5344CB8AC3E}">
        <p14:creationId xmlns:p14="http://schemas.microsoft.com/office/powerpoint/2010/main" val="1810718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M’lakhim</a:t>
            </a:r>
            <a:r>
              <a:rPr lang="en-US" baseline="30000" dirty="0"/>
              <a:t> 1 Kings 17.14-16</a:t>
            </a:r>
            <a:r>
              <a:rPr lang="en-US" dirty="0"/>
              <a:t> </a:t>
            </a:r>
            <a:r>
              <a:rPr lang="en-US" b="1" baseline="30000" dirty="0"/>
              <a:t> </a:t>
            </a:r>
            <a:r>
              <a:rPr lang="en-US" dirty="0"/>
              <a:t>he and her household had food to eat for a long time. </a:t>
            </a:r>
            <a:r>
              <a:rPr lang="en-US" b="1" baseline="30000" dirty="0"/>
              <a:t> </a:t>
            </a:r>
            <a:r>
              <a:rPr lang="en-US" dirty="0"/>
              <a:t>The pot of meal did not get used up, nor did there fail to be oil in the jug, in fulfillment of the word of </a:t>
            </a:r>
            <a:r>
              <a:rPr lang="en-US" cap="small" dirty="0"/>
              <a:t>Adoni</a:t>
            </a:r>
            <a:r>
              <a:rPr lang="en-US" dirty="0"/>
              <a:t> spoken through Eliyahu.</a:t>
            </a:r>
          </a:p>
        </p:txBody>
      </p:sp>
    </p:spTree>
    <p:extLst>
      <p:ext uri="{BB962C8B-B14F-4D97-AF65-F5344CB8AC3E}">
        <p14:creationId xmlns:p14="http://schemas.microsoft.com/office/powerpoint/2010/main" val="584839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/Is. 1.6</a:t>
            </a:r>
            <a:r>
              <a:rPr lang="en-US" dirty="0"/>
              <a:t> From the sole of the foot to the head there is nothing healthy, only wounds, bruises and festering sores that haven’t been dressed or bandaged or softened up with oil.</a:t>
            </a:r>
          </a:p>
        </p:txBody>
      </p:sp>
    </p:spTree>
    <p:extLst>
      <p:ext uri="{BB962C8B-B14F-4D97-AF65-F5344CB8AC3E}">
        <p14:creationId xmlns:p14="http://schemas.microsoft.com/office/powerpoint/2010/main" val="32478086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Yermiyahu</a:t>
            </a:r>
            <a:r>
              <a:rPr lang="en-US" baseline="30000" dirty="0"/>
              <a:t>/</a:t>
            </a:r>
            <a:r>
              <a:rPr lang="en-US" baseline="30000" dirty="0" err="1"/>
              <a:t>Jer</a:t>
            </a:r>
            <a:r>
              <a:rPr lang="en-US" baseline="30000" dirty="0"/>
              <a:t> 41.8</a:t>
            </a:r>
            <a:r>
              <a:rPr lang="en-US" dirty="0"/>
              <a:t> However, ten of them said to </a:t>
            </a:r>
            <a:r>
              <a:rPr lang="en-US" dirty="0" err="1"/>
              <a:t>Yishma‘el</a:t>
            </a:r>
            <a:r>
              <a:rPr lang="en-US" dirty="0"/>
              <a:t>, “Don’t kill us, for </a:t>
            </a:r>
            <a:r>
              <a:rPr lang="en-US" dirty="0">
                <a:solidFill>
                  <a:srgbClr val="FFFF99"/>
                </a:solidFill>
              </a:rPr>
              <a:t>we have stores of wheat, barley, olive oil and honey hidden in the field</a:t>
            </a:r>
            <a:r>
              <a:rPr lang="en-US" dirty="0"/>
              <a:t>.” So he relented, and did not kill them along with their comrades. </a:t>
            </a:r>
          </a:p>
        </p:txBody>
      </p:sp>
    </p:spTree>
    <p:extLst>
      <p:ext uri="{BB962C8B-B14F-4D97-AF65-F5344CB8AC3E}">
        <p14:creationId xmlns:p14="http://schemas.microsoft.com/office/powerpoint/2010/main" val="390160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Hoshea 2.10 </a:t>
            </a:r>
            <a:r>
              <a:rPr lang="en-US" dirty="0"/>
              <a:t>For she doesn’t know it was I who gave her the grain, the wine </a:t>
            </a:r>
            <a:r>
              <a:rPr lang="en-US" dirty="0">
                <a:solidFill>
                  <a:srgbClr val="FFFF99"/>
                </a:solidFill>
              </a:rPr>
              <a:t>and the oil; </a:t>
            </a:r>
            <a:r>
              <a:rPr lang="en-US" dirty="0"/>
              <a:t>I who increased her silver and gold, which they used for </a:t>
            </a:r>
            <a:r>
              <a:rPr lang="en-US" dirty="0" err="1"/>
              <a:t>Ba‘al</a:t>
            </a:r>
            <a:r>
              <a:rPr lang="en-US" dirty="0"/>
              <a:t>.</a:t>
            </a:r>
          </a:p>
        </p:txBody>
      </p:sp>
    </p:spTree>
    <p:extLst>
      <p:ext uri="{BB962C8B-B14F-4D97-AF65-F5344CB8AC3E}">
        <p14:creationId xmlns:p14="http://schemas.microsoft.com/office/powerpoint/2010/main" val="313012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25:1-4</a:t>
            </a:r>
          </a:p>
        </p:txBody>
      </p:sp>
    </p:spTree>
    <p:extLst>
      <p:ext uri="{BB962C8B-B14F-4D97-AF65-F5344CB8AC3E}">
        <p14:creationId xmlns:p14="http://schemas.microsoft.com/office/powerpoint/2010/main" val="5928134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Yoel</a:t>
            </a:r>
            <a:r>
              <a:rPr lang="en-US" baseline="30000" dirty="0"/>
              <a:t> 2.18-19 </a:t>
            </a:r>
            <a:r>
              <a:rPr lang="en-US" dirty="0"/>
              <a:t>Then </a:t>
            </a:r>
            <a:r>
              <a:rPr lang="en-US" cap="small" dirty="0"/>
              <a:t>Adoni</a:t>
            </a:r>
            <a:r>
              <a:rPr lang="en-US" dirty="0"/>
              <a:t> will become jealous for his land and have pity on his people. Here is how </a:t>
            </a:r>
            <a:r>
              <a:rPr lang="en-US" cap="small" dirty="0"/>
              <a:t>Adoni</a:t>
            </a:r>
            <a:r>
              <a:rPr lang="en-US" dirty="0"/>
              <a:t> will answer his people: “I will send you </a:t>
            </a:r>
            <a:r>
              <a:rPr lang="en-US" dirty="0">
                <a:solidFill>
                  <a:srgbClr val="FFFF99"/>
                </a:solidFill>
              </a:rPr>
              <a:t>grain, wine and olive oil</a:t>
            </a:r>
            <a:r>
              <a:rPr lang="en-US" dirty="0"/>
              <a:t>, enough to satisfy you; and no longer will I make you a mockery among the Goyim.</a:t>
            </a:r>
          </a:p>
        </p:txBody>
      </p:sp>
    </p:spTree>
    <p:extLst>
      <p:ext uri="{BB962C8B-B14F-4D97-AF65-F5344CB8AC3E}">
        <p14:creationId xmlns:p14="http://schemas.microsoft.com/office/powerpoint/2010/main" val="1268624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Zekh</a:t>
            </a:r>
            <a:r>
              <a:rPr lang="en-US" baseline="30000" dirty="0"/>
              <a:t> 4.2-7</a:t>
            </a:r>
            <a:r>
              <a:rPr lang="en-US" dirty="0"/>
              <a:t> “I’ve been looking at a menorah; it’s all of gold, with a bowl at its top, seven lamps on it, and </a:t>
            </a:r>
            <a:r>
              <a:rPr lang="en-US" dirty="0">
                <a:solidFill>
                  <a:srgbClr val="FFFF99"/>
                </a:solidFill>
              </a:rPr>
              <a:t>seven tubes leading to the lamps at its top</a:t>
            </a:r>
            <a:r>
              <a:rPr lang="en-US" dirty="0"/>
              <a:t>. Next to it are </a:t>
            </a:r>
            <a:r>
              <a:rPr lang="en-US" dirty="0">
                <a:solidFill>
                  <a:srgbClr val="FFFF99"/>
                </a:solidFill>
              </a:rPr>
              <a:t>two olive trees</a:t>
            </a:r>
            <a:r>
              <a:rPr lang="en-US" dirty="0"/>
              <a:t>, one on the right side of the bowl and the other on its left.”</a:t>
            </a:r>
            <a:r>
              <a:rPr lang="en-US" b="1" dirty="0"/>
              <a:t>…</a:t>
            </a:r>
            <a:endParaRPr lang="en-US" dirty="0"/>
          </a:p>
        </p:txBody>
      </p:sp>
    </p:spTree>
    <p:extLst>
      <p:ext uri="{BB962C8B-B14F-4D97-AF65-F5344CB8AC3E}">
        <p14:creationId xmlns:p14="http://schemas.microsoft.com/office/powerpoint/2010/main" val="649132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Zekh</a:t>
            </a:r>
            <a:r>
              <a:rPr lang="en-US" baseline="30000" dirty="0"/>
              <a:t> 4.2-7</a:t>
            </a:r>
            <a:r>
              <a:rPr lang="en-US" dirty="0"/>
              <a:t>  Then he answered me, “This is the word of </a:t>
            </a:r>
            <a:r>
              <a:rPr lang="en-US" cap="small" dirty="0"/>
              <a:t>Adoni</a:t>
            </a:r>
            <a:r>
              <a:rPr lang="en-US" dirty="0"/>
              <a:t> to </a:t>
            </a:r>
            <a:r>
              <a:rPr lang="en-US" dirty="0" err="1"/>
              <a:t>Z’rubavel</a:t>
            </a:r>
            <a:r>
              <a:rPr lang="en-US" dirty="0"/>
              <a:t>: </a:t>
            </a:r>
            <a:r>
              <a:rPr lang="en-US" dirty="0">
                <a:solidFill>
                  <a:srgbClr val="FFFF99"/>
                </a:solidFill>
              </a:rPr>
              <a:t>‘Not by force, and not by power, but by my Spirit</a:t>
            </a:r>
            <a:r>
              <a:rPr lang="en-US" dirty="0"/>
              <a:t>,’ says </a:t>
            </a:r>
            <a:r>
              <a:rPr lang="en-US" cap="small" dirty="0"/>
              <a:t>Adonai</a:t>
            </a:r>
            <a:r>
              <a:rPr lang="en-US" dirty="0"/>
              <a:t>-</a:t>
            </a:r>
            <a:r>
              <a:rPr lang="en-US" dirty="0" err="1"/>
              <a:t>Tzva’ot</a:t>
            </a:r>
            <a:r>
              <a:rPr lang="en-US" dirty="0"/>
              <a:t>.</a:t>
            </a:r>
            <a:r>
              <a:rPr lang="en-US" b="1" baseline="30000" dirty="0"/>
              <a:t> </a:t>
            </a:r>
            <a:r>
              <a:rPr lang="en-US" dirty="0"/>
              <a:t>‘What are you, you big mountain? Before </a:t>
            </a:r>
            <a:r>
              <a:rPr lang="en-US" dirty="0" err="1"/>
              <a:t>Z’rubavel</a:t>
            </a:r>
            <a:r>
              <a:rPr lang="en-US" dirty="0"/>
              <a:t> you will become a plain;</a:t>
            </a:r>
          </a:p>
        </p:txBody>
      </p:sp>
    </p:spTree>
    <p:extLst>
      <p:ext uri="{BB962C8B-B14F-4D97-AF65-F5344CB8AC3E}">
        <p14:creationId xmlns:p14="http://schemas.microsoft.com/office/powerpoint/2010/main" val="410060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23.5</a:t>
            </a:r>
            <a:r>
              <a:rPr lang="en-US" dirty="0"/>
              <a:t> You prepare a table for me, even as my enemies watch; you anoint my head with oil from an overflowing cup.</a:t>
            </a:r>
          </a:p>
        </p:txBody>
      </p:sp>
    </p:spTree>
    <p:extLst>
      <p:ext uri="{BB962C8B-B14F-4D97-AF65-F5344CB8AC3E}">
        <p14:creationId xmlns:p14="http://schemas.microsoft.com/office/powerpoint/2010/main" val="31744831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45.8 </a:t>
            </a:r>
            <a:r>
              <a:rPr lang="en-US" dirty="0"/>
              <a:t>You have loved righteousness and hated wickedness. Therefore, God, your God, </a:t>
            </a:r>
            <a:r>
              <a:rPr lang="en-US" dirty="0">
                <a:solidFill>
                  <a:srgbClr val="FFFF99"/>
                </a:solidFill>
              </a:rPr>
              <a:t>anointed you with the oil of gladness </a:t>
            </a:r>
            <a:r>
              <a:rPr lang="en-US" dirty="0"/>
              <a:t>above your companions.</a:t>
            </a:r>
          </a:p>
        </p:txBody>
      </p:sp>
    </p:spTree>
    <p:extLst>
      <p:ext uri="{BB962C8B-B14F-4D97-AF65-F5344CB8AC3E}">
        <p14:creationId xmlns:p14="http://schemas.microsoft.com/office/powerpoint/2010/main" val="2692278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133.1-2</a:t>
            </a:r>
            <a:r>
              <a:rPr lang="en-US" dirty="0"/>
              <a:t> Oh, how good, how pleasant it is for </a:t>
            </a:r>
            <a:r>
              <a:rPr lang="en-US" dirty="0">
                <a:solidFill>
                  <a:srgbClr val="FFFF99"/>
                </a:solidFill>
              </a:rPr>
              <a:t>brothers to live together in harmony. It is like fragrant oil on the head that runs </a:t>
            </a:r>
            <a:r>
              <a:rPr lang="en-US" dirty="0"/>
              <a:t>down over the beard, over the beard of Aharon, and flows down on the collar of his robes.</a:t>
            </a:r>
          </a:p>
        </p:txBody>
      </p:sp>
    </p:spTree>
    <p:extLst>
      <p:ext uri="{BB962C8B-B14F-4D97-AF65-F5344CB8AC3E}">
        <p14:creationId xmlns:p14="http://schemas.microsoft.com/office/powerpoint/2010/main" val="13418927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119.105 </a:t>
            </a:r>
            <a:r>
              <a:rPr lang="en-US" dirty="0"/>
              <a:t>Your word is a lamp to my feet and a light to my path.</a:t>
            </a:r>
          </a:p>
        </p:txBody>
      </p:sp>
    </p:spTree>
    <p:extLst>
      <p:ext uri="{BB962C8B-B14F-4D97-AF65-F5344CB8AC3E}">
        <p14:creationId xmlns:p14="http://schemas.microsoft.com/office/powerpoint/2010/main" val="2034998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Mishlei</a:t>
            </a:r>
            <a:r>
              <a:rPr lang="en-US" baseline="30000" dirty="0"/>
              <a:t>/Prov. 21:17, 20 </a:t>
            </a:r>
            <a:r>
              <a:rPr lang="en-US" dirty="0"/>
              <a:t>Pleasure-lovers will suffer want; he who loves wine and oil won’t get rich…In the home of the wise are fine treasures </a:t>
            </a:r>
            <a:r>
              <a:rPr lang="en-US" dirty="0">
                <a:solidFill>
                  <a:srgbClr val="FFFF99"/>
                </a:solidFill>
              </a:rPr>
              <a:t>and oil</a:t>
            </a:r>
            <a:r>
              <a:rPr lang="en-US" dirty="0"/>
              <a:t>, but a fool quickly devours it.</a:t>
            </a:r>
          </a:p>
        </p:txBody>
      </p:sp>
    </p:spTree>
    <p:extLst>
      <p:ext uri="{BB962C8B-B14F-4D97-AF65-F5344CB8AC3E}">
        <p14:creationId xmlns:p14="http://schemas.microsoft.com/office/powerpoint/2010/main" val="20337206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Song 1.3</a:t>
            </a:r>
            <a:r>
              <a:rPr lang="en-US" dirty="0"/>
              <a:t> Your anointing oils have a wonderful fragrance; your name is like anointing oil poured out.</a:t>
            </a:r>
          </a:p>
        </p:txBody>
      </p:sp>
    </p:spTree>
    <p:extLst>
      <p:ext uri="{BB962C8B-B14F-4D97-AF65-F5344CB8AC3E}">
        <p14:creationId xmlns:p14="http://schemas.microsoft.com/office/powerpoint/2010/main" val="24514034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Divrei</a:t>
            </a:r>
            <a:r>
              <a:rPr lang="en-US" baseline="30000" dirty="0"/>
              <a:t> </a:t>
            </a:r>
            <a:r>
              <a:rPr lang="en-US" baseline="30000" dirty="0" err="1"/>
              <a:t>Hayamim</a:t>
            </a:r>
            <a:r>
              <a:rPr lang="en-US" baseline="30000" dirty="0"/>
              <a:t> 1 Chron. 9.29</a:t>
            </a:r>
            <a:r>
              <a:rPr lang="en-US" dirty="0"/>
              <a:t> Some of [the </a:t>
            </a:r>
            <a:r>
              <a:rPr lang="en-US" i="1" dirty="0" err="1"/>
              <a:t>L’vi’im</a:t>
            </a:r>
            <a:r>
              <a:rPr lang="en-US" dirty="0"/>
              <a:t>] were in charge of the articles used for the service; they had to </a:t>
            </a:r>
            <a:r>
              <a:rPr lang="en-US" dirty="0">
                <a:solidFill>
                  <a:srgbClr val="FFFF99"/>
                </a:solidFill>
              </a:rPr>
              <a:t>keep records</a:t>
            </a:r>
            <a:r>
              <a:rPr lang="en-US" dirty="0"/>
              <a:t> of them when bringing them in and out. </a:t>
            </a:r>
            <a:r>
              <a:rPr lang="en-US" b="1" baseline="30000" dirty="0"/>
              <a:t> </a:t>
            </a:r>
            <a:r>
              <a:rPr lang="en-US" dirty="0"/>
              <a:t>Others were in charge of the equipment, the holy utensils, the fine flour, the wine, </a:t>
            </a:r>
            <a:r>
              <a:rPr lang="en-US" dirty="0">
                <a:solidFill>
                  <a:srgbClr val="FFFF99"/>
                </a:solidFill>
              </a:rPr>
              <a:t>the olive oil</a:t>
            </a:r>
            <a:r>
              <a:rPr lang="en-US" dirty="0"/>
              <a:t>, the frankincense and the spices</a:t>
            </a:r>
          </a:p>
        </p:txBody>
      </p:sp>
    </p:spTree>
    <p:extLst>
      <p:ext uri="{BB962C8B-B14F-4D97-AF65-F5344CB8AC3E}">
        <p14:creationId xmlns:p14="http://schemas.microsoft.com/office/powerpoint/2010/main" val="389876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fontScale="92500"/>
          </a:bodyPr>
          <a:lstStyle/>
          <a:p>
            <a:pPr algn="r"/>
            <a:r>
              <a:rPr lang="he-IL" sz="4321" b="1" dirty="0">
                <a:latin typeface="David" panose="020E0502060401010101" pitchFamily="34" charset="-79"/>
                <a:cs typeface="David" panose="020E0502060401010101" pitchFamily="34" charset="-79"/>
              </a:rPr>
              <a:t>”אָז תִּדְמֶה מַלְכוּת הַשָּׁמַיִם לְעֶשֶׂר עֲלָמוֹת אֲשֶׁר לָקְחוּ אֶת מְנוֹרוֹתֵיהֶן וְיָצְאוּ לִקְרַאת הֶחָתָן.</a:t>
            </a:r>
            <a:r>
              <a:rPr lang="he-IL" sz="4321" dirty="0"/>
              <a:t> </a:t>
            </a:r>
            <a:r>
              <a:rPr lang="en-US" baseline="30000" dirty="0"/>
              <a:t>    </a:t>
            </a:r>
          </a:p>
          <a:p>
            <a:r>
              <a:rPr lang="en-US" baseline="30000" dirty="0"/>
              <a:t>    </a:t>
            </a:r>
            <a:r>
              <a:rPr lang="en-US" sz="4000" dirty="0"/>
              <a:t>“The </a:t>
            </a:r>
            <a:r>
              <a:rPr lang="en-US" sz="4000" dirty="0">
                <a:solidFill>
                  <a:srgbClr val="FFFF99"/>
                </a:solidFill>
              </a:rPr>
              <a:t>Kingdom of Heaven </a:t>
            </a:r>
            <a:r>
              <a:rPr lang="en-US" sz="4000" dirty="0"/>
              <a:t>at that time will be </a:t>
            </a:r>
            <a:r>
              <a:rPr lang="en-US" sz="4000" dirty="0">
                <a:solidFill>
                  <a:srgbClr val="FFFF99"/>
                </a:solidFill>
              </a:rPr>
              <a:t>like</a:t>
            </a:r>
            <a:r>
              <a:rPr lang="en-US" sz="4000" dirty="0"/>
              <a:t> ten bridesmaids who took their lamps and went out to meet the groom.</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7905208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9218" name="Picture 2" descr="Related image">
            <a:extLst>
              <a:ext uri="{FF2B5EF4-FFF2-40B4-BE49-F238E27FC236}">
                <a16:creationId xmlns:a16="http://schemas.microsoft.com/office/drawing/2014/main" id="{638A44F6-CEB3-498E-9F24-3D2FBC801F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796" y="1166"/>
            <a:ext cx="5407025"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78057350-9F45-4272-82ED-F8C6ECC285C9}"/>
              </a:ext>
            </a:extLst>
          </p:cNvPr>
          <p:cNvCxnSpPr>
            <a:cxnSpLocks/>
          </p:cNvCxnSpPr>
          <p:nvPr/>
        </p:nvCxnSpPr>
        <p:spPr bwMode="auto">
          <a:xfrm flipH="1">
            <a:off x="3932237" y="1276350"/>
            <a:ext cx="2209800" cy="9906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DC11E740-6467-408F-A8A6-5AB66393246C}"/>
              </a:ext>
            </a:extLst>
          </p:cNvPr>
          <p:cNvSpPr txBox="1"/>
          <p:nvPr/>
        </p:nvSpPr>
        <p:spPr>
          <a:xfrm>
            <a:off x="5912821" y="590550"/>
            <a:ext cx="2591416" cy="37856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Chamber</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rPr>
              <a:t>o</a:t>
            </a: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f oils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rPr>
              <a:t>Note: 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stories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rPr>
              <a:t>Football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field</a:t>
            </a:r>
          </a:p>
        </p:txBody>
      </p:sp>
    </p:spTree>
    <p:extLst>
      <p:ext uri="{BB962C8B-B14F-4D97-AF65-F5344CB8AC3E}">
        <p14:creationId xmlns:p14="http://schemas.microsoft.com/office/powerpoint/2010/main" val="31511980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3600" dirty="0"/>
              <a:t>Oil is a metaphor for righteousness</a:t>
            </a:r>
          </a:p>
          <a:p>
            <a:pPr algn="l"/>
            <a:r>
              <a:rPr lang="en-US" baseline="30000" dirty="0" err="1"/>
              <a:t>Mishlei</a:t>
            </a:r>
            <a:r>
              <a:rPr lang="en-US" baseline="30000" dirty="0"/>
              <a:t>/</a:t>
            </a:r>
            <a:r>
              <a:rPr lang="en-US" baseline="30000" dirty="0" err="1"/>
              <a:t>Pr</a:t>
            </a:r>
            <a:r>
              <a:rPr lang="en-US" baseline="30000" dirty="0"/>
              <a:t> 6.23 </a:t>
            </a:r>
            <a:r>
              <a:rPr lang="en-US" dirty="0"/>
              <a:t>For the mitzvah is a lamp, Torah a light, and </a:t>
            </a:r>
            <a:r>
              <a:rPr lang="en-US" sz="3600" dirty="0"/>
              <a:t>corrective </a:t>
            </a:r>
            <a:r>
              <a:rPr lang="en-US" dirty="0"/>
              <a:t>discipline the way of life.</a:t>
            </a:r>
          </a:p>
          <a:p>
            <a:pPr algn="l"/>
            <a:r>
              <a:rPr lang="en-US" baseline="30000" dirty="0" err="1"/>
              <a:t>Mishlei</a:t>
            </a:r>
            <a:r>
              <a:rPr lang="en-US" baseline="30000" dirty="0"/>
              <a:t>/</a:t>
            </a:r>
            <a:r>
              <a:rPr lang="en-US" baseline="30000" dirty="0" err="1"/>
              <a:t>Pr</a:t>
            </a:r>
            <a:r>
              <a:rPr lang="en-US" baseline="30000" dirty="0"/>
              <a:t> 13.9 </a:t>
            </a:r>
            <a:r>
              <a:rPr lang="en-US" dirty="0"/>
              <a:t>The light of the righteous [shines] joyfully, but the lamp of the wicked will be extinguished.</a:t>
            </a:r>
          </a:p>
        </p:txBody>
      </p:sp>
    </p:spTree>
    <p:extLst>
      <p:ext uri="{BB962C8B-B14F-4D97-AF65-F5344CB8AC3E}">
        <p14:creationId xmlns:p14="http://schemas.microsoft.com/office/powerpoint/2010/main" val="14215257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Iyov</a:t>
            </a:r>
            <a:r>
              <a:rPr lang="en-US" baseline="30000" dirty="0"/>
              <a:t>/Job 18.5-6</a:t>
            </a:r>
            <a:r>
              <a:rPr lang="en-US" dirty="0"/>
              <a:t>  “The light of the wicked will flicker and die, not a spark from his fire will shine, the light in his tent is darkened, the lamp over him will be snuffed out.</a:t>
            </a:r>
          </a:p>
        </p:txBody>
      </p:sp>
    </p:spTree>
    <p:extLst>
      <p:ext uri="{BB962C8B-B14F-4D97-AF65-F5344CB8AC3E}">
        <p14:creationId xmlns:p14="http://schemas.microsoft.com/office/powerpoint/2010/main" val="1588940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Kohelet</a:t>
            </a:r>
            <a:r>
              <a:rPr lang="en-US" baseline="30000" dirty="0"/>
              <a:t>/Eccles. 7.1 </a:t>
            </a:r>
            <a:r>
              <a:rPr lang="en-US" dirty="0"/>
              <a:t>A good name is better than perfumed oil, and the day of death better than the day of birth.</a:t>
            </a:r>
          </a:p>
        </p:txBody>
      </p:sp>
    </p:spTree>
    <p:extLst>
      <p:ext uri="{BB962C8B-B14F-4D97-AF65-F5344CB8AC3E}">
        <p14:creationId xmlns:p14="http://schemas.microsoft.com/office/powerpoint/2010/main" val="999411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Cyrus / Koresh the Lord's "anointed</a:t>
            </a:r>
            <a:r>
              <a:rPr lang="en-US" baseline="30000" dirty="0"/>
              <a:t>" (Isa. 45:1) </a:t>
            </a:r>
            <a:r>
              <a:rPr lang="en-US" dirty="0"/>
              <a:t>Thus says </a:t>
            </a:r>
            <a:r>
              <a:rPr lang="en-US" cap="small" dirty="0"/>
              <a:t>Adoni</a:t>
            </a:r>
            <a:r>
              <a:rPr lang="en-US" dirty="0"/>
              <a:t> to Koresh, his anointed, whose right hand he has grasped, so that he subdues nations before him and strips kings of their robes, so that doors open in front of him, and no gates are barred:</a:t>
            </a:r>
          </a:p>
        </p:txBody>
      </p:sp>
    </p:spTree>
    <p:extLst>
      <p:ext uri="{BB962C8B-B14F-4D97-AF65-F5344CB8AC3E}">
        <p14:creationId xmlns:p14="http://schemas.microsoft.com/office/powerpoint/2010/main" val="3185903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 61.1-3 </a:t>
            </a:r>
            <a:r>
              <a:rPr lang="en-US" dirty="0"/>
              <a:t>The Ruakh of </a:t>
            </a:r>
            <a:r>
              <a:rPr lang="en-US" cap="small" dirty="0"/>
              <a:t>Adoni</a:t>
            </a:r>
            <a:r>
              <a:rPr lang="en-US" dirty="0"/>
              <a:t> Elohim is on me, because </a:t>
            </a:r>
            <a:r>
              <a:rPr lang="en-US" cap="small" dirty="0"/>
              <a:t>Adoni</a:t>
            </a:r>
            <a:r>
              <a:rPr lang="en-US" dirty="0"/>
              <a:t> has anointed me…to comfort all who mourn to console those who mourn in Zion, to give them beauty for ashes,</a:t>
            </a:r>
            <a:r>
              <a:rPr lang="en-US" dirty="0">
                <a:solidFill>
                  <a:srgbClr val="FFFF99"/>
                </a:solidFill>
              </a:rPr>
              <a:t> </a:t>
            </a:r>
            <a:endParaRPr lang="en-US" dirty="0"/>
          </a:p>
        </p:txBody>
      </p:sp>
    </p:spTree>
    <p:extLst>
      <p:ext uri="{BB962C8B-B14F-4D97-AF65-F5344CB8AC3E}">
        <p14:creationId xmlns:p14="http://schemas.microsoft.com/office/powerpoint/2010/main" val="10708132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 61.1-3 </a:t>
            </a:r>
            <a:r>
              <a:rPr lang="en-US" dirty="0">
                <a:solidFill>
                  <a:srgbClr val="FFFF99"/>
                </a:solidFill>
              </a:rPr>
              <a:t> the oil of joy for mourning</a:t>
            </a:r>
            <a:r>
              <a:rPr lang="en-US" dirty="0"/>
              <a:t>,</a:t>
            </a:r>
            <a:r>
              <a:rPr lang="en-US" baseline="30000" dirty="0"/>
              <a:t> </a:t>
            </a:r>
            <a:r>
              <a:rPr lang="en-US" dirty="0">
                <a:solidFill>
                  <a:srgbClr val="FFFF99"/>
                </a:solidFill>
              </a:rPr>
              <a:t>the garment of praise</a:t>
            </a:r>
            <a:r>
              <a:rPr lang="en-US" dirty="0"/>
              <a:t> for the spirit of heaviness, that they might be called oaks of righteousness, the planting of </a:t>
            </a:r>
            <a:r>
              <a:rPr lang="en-US" cap="small" dirty="0"/>
              <a:t>Adoni</a:t>
            </a:r>
            <a:r>
              <a:rPr lang="en-US" dirty="0"/>
              <a:t>, that He may be glorified.</a:t>
            </a:r>
          </a:p>
        </p:txBody>
      </p:sp>
    </p:spTree>
    <p:extLst>
      <p:ext uri="{BB962C8B-B14F-4D97-AF65-F5344CB8AC3E}">
        <p14:creationId xmlns:p14="http://schemas.microsoft.com/office/powerpoint/2010/main" val="1517533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565547-5CCA-4909-BADC-4B47E962D090}"/>
              </a:ext>
            </a:extLst>
          </p:cNvPr>
          <p:cNvSpPr>
            <a:spLocks noGrp="1"/>
          </p:cNvSpPr>
          <p:nvPr>
            <p:ph type="subTitle" idx="1"/>
          </p:nvPr>
        </p:nvSpPr>
        <p:spPr>
          <a:xfrm>
            <a:off x="198437" y="0"/>
            <a:ext cx="8382000" cy="5143500"/>
          </a:xfrm>
        </p:spPr>
        <p:txBody>
          <a:bodyPr/>
          <a:lstStyle/>
          <a:p>
            <a:pPr algn="l"/>
            <a:r>
              <a:rPr lang="en-US" dirty="0"/>
              <a:t>Since this is a parable, and the thrust is insufficient oil, </a:t>
            </a:r>
          </a:p>
          <a:p>
            <a:pPr marL="457200" indent="-457200" algn="l">
              <a:buFont typeface="+mj-lt"/>
              <a:buAutoNum type="arabicPeriod"/>
            </a:pPr>
            <a:r>
              <a:rPr lang="en-US" dirty="0"/>
              <a:t>What is the significance of oil?</a:t>
            </a:r>
          </a:p>
          <a:p>
            <a:pPr marL="457200" indent="-457200" algn="l">
              <a:buFont typeface="+mj-lt"/>
              <a:buAutoNum type="arabicPeriod"/>
            </a:pPr>
            <a:r>
              <a:rPr lang="en-US" dirty="0"/>
              <a:t>What is the meaning and application of insufficient oil?</a:t>
            </a:r>
          </a:p>
          <a:p>
            <a:pPr marL="457200" indent="-457200" algn="l">
              <a:buFont typeface="+mj-lt"/>
              <a:buAutoNum type="arabicPeriod"/>
            </a:pPr>
            <a:r>
              <a:rPr lang="en-US" dirty="0"/>
              <a:t>What is the meaning and application of sufficient oil? </a:t>
            </a:r>
          </a:p>
        </p:txBody>
      </p:sp>
    </p:spTree>
    <p:extLst>
      <p:ext uri="{BB962C8B-B14F-4D97-AF65-F5344CB8AC3E}">
        <p14:creationId xmlns:p14="http://schemas.microsoft.com/office/powerpoint/2010/main" val="2555286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565547-5CCA-4909-BADC-4B47E962D090}"/>
              </a:ext>
            </a:extLst>
          </p:cNvPr>
          <p:cNvSpPr>
            <a:spLocks noGrp="1"/>
          </p:cNvSpPr>
          <p:nvPr>
            <p:ph type="subTitle" idx="1"/>
          </p:nvPr>
        </p:nvSpPr>
        <p:spPr>
          <a:xfrm>
            <a:off x="198437" y="0"/>
            <a:ext cx="8382000" cy="5143500"/>
          </a:xfrm>
        </p:spPr>
        <p:txBody>
          <a:bodyPr/>
          <a:lstStyle/>
          <a:p>
            <a:pPr algn="l"/>
            <a:endParaRPr lang="en-US" dirty="0"/>
          </a:p>
          <a:p>
            <a:pPr marL="457200" indent="-457200" algn="l">
              <a:buFont typeface="+mj-lt"/>
              <a:buAutoNum type="arabicPeriod"/>
            </a:pPr>
            <a:endParaRPr lang="en-US" dirty="0"/>
          </a:p>
          <a:p>
            <a:pPr marL="457200" indent="-457200" algn="l">
              <a:buFont typeface="+mj-lt"/>
              <a:buAutoNum type="arabicPeriod"/>
            </a:pPr>
            <a:r>
              <a:rPr lang="en-US" dirty="0"/>
              <a:t>Most basic food</a:t>
            </a:r>
          </a:p>
          <a:p>
            <a:pPr marL="457200" indent="-457200" algn="l">
              <a:buFont typeface="+mj-lt"/>
              <a:buAutoNum type="arabicPeriod"/>
            </a:pPr>
            <a:r>
              <a:rPr lang="en-US" dirty="0"/>
              <a:t>Cosmetic, beauty</a:t>
            </a:r>
          </a:p>
          <a:p>
            <a:pPr marL="457200" indent="-457200" algn="l">
              <a:buFont typeface="+mj-lt"/>
              <a:buAutoNum type="arabicPeriod"/>
            </a:pPr>
            <a:r>
              <a:rPr lang="en-US" dirty="0"/>
              <a:t>Heat and light</a:t>
            </a:r>
          </a:p>
          <a:p>
            <a:pPr marL="457200" indent="-457200" algn="l">
              <a:buFont typeface="+mj-lt"/>
              <a:buAutoNum type="arabicPeriod"/>
            </a:pPr>
            <a:r>
              <a:rPr lang="en-US" dirty="0"/>
              <a:t>Medicine</a:t>
            </a:r>
          </a:p>
        </p:txBody>
      </p:sp>
    </p:spTree>
    <p:extLst>
      <p:ext uri="{BB962C8B-B14F-4D97-AF65-F5344CB8AC3E}">
        <p14:creationId xmlns:p14="http://schemas.microsoft.com/office/powerpoint/2010/main" val="29926172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57200" indent="-457200" algn="l">
              <a:buFont typeface="+mj-lt"/>
              <a:buAutoNum type="arabicPeriod" startAt="5"/>
            </a:pPr>
            <a:r>
              <a:rPr lang="en-US" dirty="0"/>
              <a:t>Designation for worship</a:t>
            </a:r>
          </a:p>
          <a:p>
            <a:pPr marL="457200" indent="-457200" algn="l">
              <a:buFont typeface="+mj-lt"/>
              <a:buAutoNum type="arabicPeriod" startAt="5"/>
            </a:pPr>
            <a:r>
              <a:rPr lang="en-US" dirty="0"/>
              <a:t>Symbol of G-d’s glory &amp; presence</a:t>
            </a:r>
          </a:p>
          <a:p>
            <a:pPr marL="457200" indent="-457200" algn="l">
              <a:buFont typeface="+mj-lt"/>
              <a:buAutoNum type="arabicPeriod" startAt="5"/>
            </a:pPr>
            <a:r>
              <a:rPr lang="en-US" dirty="0"/>
              <a:t>Denotes separation</a:t>
            </a:r>
          </a:p>
          <a:p>
            <a:pPr marL="457200" indent="-457200" algn="l">
              <a:buFont typeface="+mj-lt"/>
              <a:buAutoNum type="arabicPeriod" startAt="5"/>
            </a:pPr>
            <a:r>
              <a:rPr lang="en-US" dirty="0"/>
              <a:t>Supernatural sustenance</a:t>
            </a:r>
          </a:p>
          <a:p>
            <a:pPr marL="457200" indent="-457200" algn="l">
              <a:buFont typeface="+mj-lt"/>
              <a:buAutoNum type="arabicPeriod" startAt="5"/>
            </a:pPr>
            <a:r>
              <a:rPr lang="en-US" dirty="0"/>
              <a:t>Emblem of the Ruakh/Spirit</a:t>
            </a:r>
          </a:p>
          <a:p>
            <a:pPr marL="457200" indent="-457200" algn="l">
              <a:buFont typeface="+mj-lt"/>
              <a:buAutoNum type="arabicPeriod" startAt="5"/>
            </a:pPr>
            <a:r>
              <a:rPr lang="en-US" dirty="0"/>
              <a:t>Protection from UV</a:t>
            </a:r>
          </a:p>
          <a:p>
            <a:pPr marL="457200" indent="-457200" algn="l">
              <a:buFont typeface="+mj-lt"/>
              <a:buAutoNum type="arabicPeriod" startAt="5"/>
            </a:pPr>
            <a:endParaRPr lang="en-US" dirty="0"/>
          </a:p>
        </p:txBody>
      </p:sp>
    </p:spTree>
    <p:extLst>
      <p:ext uri="{BB962C8B-B14F-4D97-AF65-F5344CB8AC3E}">
        <p14:creationId xmlns:p14="http://schemas.microsoft.com/office/powerpoint/2010/main" val="410672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565547-5CCA-4909-BADC-4B47E962D090}"/>
              </a:ext>
            </a:extLst>
          </p:cNvPr>
          <p:cNvSpPr>
            <a:spLocks noGrp="1"/>
          </p:cNvSpPr>
          <p:nvPr>
            <p:ph type="subTitle" idx="1"/>
          </p:nvPr>
        </p:nvSpPr>
        <p:spPr>
          <a:xfrm>
            <a:off x="198437" y="0"/>
            <a:ext cx="8382000" cy="5143500"/>
          </a:xfrm>
        </p:spPr>
        <p:txBody>
          <a:bodyPr/>
          <a:lstStyle/>
          <a:p>
            <a:pPr algn="l"/>
            <a:r>
              <a:rPr lang="en-US" dirty="0"/>
              <a:t>The actions of the virgins may be an allusion to Psalm 45:14, "She will be led to the King in embroidered work; the virgins (Heb. </a:t>
            </a:r>
            <a:r>
              <a:rPr lang="en-US" i="1" dirty="0" err="1"/>
              <a:t>betulah</a:t>
            </a:r>
            <a:r>
              <a:rPr lang="en-US" dirty="0"/>
              <a:t>), her companions (Heb. </a:t>
            </a:r>
            <a:r>
              <a:rPr lang="en-US" i="1" dirty="0" err="1"/>
              <a:t>reah</a:t>
            </a:r>
            <a:r>
              <a:rPr lang="en-US" dirty="0"/>
              <a:t>) who follow her, will be brought to You.“ </a:t>
            </a:r>
            <a:r>
              <a:rPr lang="en-US" baseline="30000" dirty="0"/>
              <a:t>[blainerobison.com]</a:t>
            </a:r>
          </a:p>
        </p:txBody>
      </p:sp>
    </p:spTree>
    <p:extLst>
      <p:ext uri="{BB962C8B-B14F-4D97-AF65-F5344CB8AC3E}">
        <p14:creationId xmlns:p14="http://schemas.microsoft.com/office/powerpoint/2010/main" val="13297079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742950" indent="-742950" algn="l">
              <a:buFont typeface="+mj-lt"/>
              <a:buAutoNum type="arabicPeriod" startAt="11"/>
            </a:pPr>
            <a:r>
              <a:rPr lang="en-US" dirty="0"/>
              <a:t>Gladness</a:t>
            </a:r>
          </a:p>
          <a:p>
            <a:pPr marL="742950" indent="-742950" algn="l">
              <a:buFont typeface="+mj-lt"/>
              <a:buAutoNum type="arabicPeriod" startAt="11"/>
            </a:pPr>
            <a:r>
              <a:rPr lang="en-US" dirty="0"/>
              <a:t>Enlightenment in the Ruakh</a:t>
            </a:r>
          </a:p>
          <a:p>
            <a:pPr marL="742950" indent="-742950" algn="l">
              <a:buFont typeface="+mj-lt"/>
              <a:buAutoNum type="arabicPeriod" startAt="11"/>
            </a:pPr>
            <a:r>
              <a:rPr lang="en-US" dirty="0"/>
              <a:t>Oil of Righteousness</a:t>
            </a:r>
          </a:p>
          <a:p>
            <a:pPr marL="742950" indent="-742950" algn="l">
              <a:buFont typeface="+mj-lt"/>
              <a:buAutoNum type="arabicPeriod" startAt="11"/>
            </a:pPr>
            <a:r>
              <a:rPr lang="en-US" dirty="0"/>
              <a:t>G-d’s purpose</a:t>
            </a:r>
          </a:p>
          <a:p>
            <a:pPr marL="742950" indent="-742950" algn="l">
              <a:buFont typeface="+mj-lt"/>
              <a:buAutoNum type="arabicPeriod" startAt="11"/>
            </a:pPr>
            <a:r>
              <a:rPr lang="en-US" dirty="0"/>
              <a:t>Comfort</a:t>
            </a:r>
          </a:p>
          <a:p>
            <a:pPr marL="742950" indent="-742950" algn="l">
              <a:buFont typeface="+mj-lt"/>
              <a:buAutoNum type="arabicPeriod" startAt="11"/>
            </a:pPr>
            <a:endParaRPr lang="en-US" dirty="0"/>
          </a:p>
        </p:txBody>
      </p:sp>
    </p:spTree>
    <p:extLst>
      <p:ext uri="{BB962C8B-B14F-4D97-AF65-F5344CB8AC3E}">
        <p14:creationId xmlns:p14="http://schemas.microsoft.com/office/powerpoint/2010/main" val="30945226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Love, joy, peace.  Opposite of bitterness, pride, discouragement, raging lust, distrust, gloom.</a:t>
            </a:r>
          </a:p>
          <a:p>
            <a:pPr algn="l"/>
            <a:r>
              <a:rPr lang="en-US" dirty="0"/>
              <a:t>Servant spirit.</a:t>
            </a:r>
          </a:p>
          <a:p>
            <a:pPr algn="l"/>
            <a:r>
              <a:rPr lang="en-US" dirty="0"/>
              <a:t>Gifts of the Spirit: words of knowledge.</a:t>
            </a:r>
          </a:p>
          <a:p>
            <a:pPr algn="l"/>
            <a:endParaRPr lang="en-US" dirty="0"/>
          </a:p>
        </p:txBody>
      </p:sp>
    </p:spTree>
    <p:extLst>
      <p:ext uri="{BB962C8B-B14F-4D97-AF65-F5344CB8AC3E}">
        <p14:creationId xmlns:p14="http://schemas.microsoft.com/office/powerpoint/2010/main" val="23910752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kern="1200" dirty="0"/>
              <a:t>But you have to seek it, and remove false oils.</a:t>
            </a:r>
          </a:p>
          <a:p>
            <a:pPr algn="l"/>
            <a:r>
              <a:rPr lang="en-US" kern="1200" dirty="0"/>
              <a:t>Oil of the Ruakh stimulates…</a:t>
            </a:r>
          </a:p>
          <a:p>
            <a:pPr algn="l"/>
            <a:r>
              <a:rPr lang="en-US" kern="1200" dirty="0"/>
              <a:t>Dopamine…activates oxytocin production in your hypothalamus and hippocampus </a:t>
            </a:r>
            <a:endParaRPr lang="en-US" dirty="0"/>
          </a:p>
        </p:txBody>
      </p:sp>
    </p:spTree>
    <p:extLst>
      <p:ext uri="{BB962C8B-B14F-4D97-AF65-F5344CB8AC3E}">
        <p14:creationId xmlns:p14="http://schemas.microsoft.com/office/powerpoint/2010/main" val="18535013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special chemical in your body, called </a:t>
            </a:r>
            <a:r>
              <a:rPr lang="en-US" i="1" dirty="0"/>
              <a:t>oxytocin</a:t>
            </a:r>
            <a:r>
              <a:rPr lang="en-US" dirty="0"/>
              <a:t>, helps to create the feeling of falling in love.  Oxytocin naturally enhances a sense of: </a:t>
            </a:r>
          </a:p>
          <a:p>
            <a:pPr algn="l"/>
            <a:r>
              <a:rPr lang="en-US" dirty="0"/>
              <a:t>Optimism, Trust, Mastery, Self-esteem</a:t>
            </a:r>
          </a:p>
          <a:p>
            <a:pPr algn="l"/>
            <a:endParaRPr lang="en-US" dirty="0"/>
          </a:p>
        </p:txBody>
      </p:sp>
    </p:spTree>
    <p:extLst>
      <p:ext uri="{BB962C8B-B14F-4D97-AF65-F5344CB8AC3E}">
        <p14:creationId xmlns:p14="http://schemas.microsoft.com/office/powerpoint/2010/main" val="20270085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Conclusion: Keep seeking oil from Yeshua even if there seems to be no hope.  Keep on trusting that there will be deliverance.</a:t>
            </a:r>
          </a:p>
          <a:p>
            <a:pPr algn="l"/>
            <a:r>
              <a:rPr lang="en-US" dirty="0"/>
              <a:t>Keep on using EVERY resource, every oil source, remove every toxin that you can.</a:t>
            </a:r>
          </a:p>
          <a:p>
            <a:pPr algn="l"/>
            <a:r>
              <a:rPr lang="en-US" dirty="0"/>
              <a:t>Trust Yeshua.    For example…</a:t>
            </a:r>
          </a:p>
        </p:txBody>
      </p:sp>
    </p:spTree>
    <p:extLst>
      <p:ext uri="{BB962C8B-B14F-4D97-AF65-F5344CB8AC3E}">
        <p14:creationId xmlns:p14="http://schemas.microsoft.com/office/powerpoint/2010/main" val="4410182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"All day Friday I had been feeling unsettled and I didn't know why," Airline pilot, Captain </a:t>
            </a:r>
            <a:r>
              <a:rPr lang="en-US" dirty="0" err="1"/>
              <a:t>Icoze</a:t>
            </a:r>
            <a:r>
              <a:rPr lang="en-US" dirty="0"/>
              <a:t> </a:t>
            </a:r>
            <a:r>
              <a:rPr lang="en-US" dirty="0" err="1"/>
              <a:t>Mafella</a:t>
            </a:r>
            <a:r>
              <a:rPr lang="en-US" dirty="0"/>
              <a:t> recounted at a Jakarta congregation, on Sunday, Sept. 30, 2018</a:t>
            </a:r>
          </a:p>
        </p:txBody>
      </p:sp>
    </p:spTree>
    <p:extLst>
      <p:ext uri="{BB962C8B-B14F-4D97-AF65-F5344CB8AC3E}">
        <p14:creationId xmlns:p14="http://schemas.microsoft.com/office/powerpoint/2010/main" val="36200233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Captain </a:t>
            </a:r>
            <a:r>
              <a:rPr lang="en-US" dirty="0" err="1"/>
              <a:t>Mafella</a:t>
            </a:r>
            <a:r>
              <a:rPr lang="en-US" dirty="0"/>
              <a:t>, right </a:t>
            </a:r>
            <a:r>
              <a:rPr lang="en-US" i="1" dirty="0"/>
              <a:t>Reports/Courtesy</a:t>
            </a:r>
            <a:r>
              <a:rPr lang="en-US" dirty="0"/>
              <a:t>)</a:t>
            </a:r>
          </a:p>
        </p:txBody>
      </p:sp>
      <p:pic>
        <p:nvPicPr>
          <p:cNvPr id="4098" name="Picture 2" descr="Captain Mafella, right">
            <a:extLst>
              <a:ext uri="{FF2B5EF4-FFF2-40B4-BE49-F238E27FC236}">
                <a16:creationId xmlns:a16="http://schemas.microsoft.com/office/drawing/2014/main" id="{4F291DD4-BACE-4279-BE53-54E552CE9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0" y="655476"/>
            <a:ext cx="8137152"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3425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77500" lnSpcReduction="20000"/>
          </a:bodyPr>
          <a:lstStyle/>
          <a:p>
            <a:pPr algn="l"/>
            <a:r>
              <a:rPr lang="en-US" dirty="0"/>
              <a:t>To displace his feelings of unease, </a:t>
            </a:r>
            <a:r>
              <a:rPr lang="en-US" dirty="0" err="1"/>
              <a:t>Mafella</a:t>
            </a:r>
            <a:r>
              <a:rPr lang="en-US" dirty="0"/>
              <a:t>—a strong Christian—began to loudly sing worship songs on his flight from Ujung Pandang to </a:t>
            </a:r>
            <a:r>
              <a:rPr lang="en-US" dirty="0" err="1"/>
              <a:t>Palu</a:t>
            </a:r>
            <a:r>
              <a:rPr lang="en-US" dirty="0"/>
              <a:t>. "Usually I only hummed, but that day I wanted to praise the Lord as best I could," </a:t>
            </a:r>
            <a:r>
              <a:rPr lang="en-US" dirty="0" err="1"/>
              <a:t>Mafella</a:t>
            </a:r>
            <a:r>
              <a:rPr lang="en-US" dirty="0"/>
              <a:t> said.</a:t>
            </a:r>
          </a:p>
          <a:p>
            <a:pPr algn="l"/>
            <a:r>
              <a:rPr lang="en-US" dirty="0"/>
              <a:t>After they landed, the Holy Spirit prompted </a:t>
            </a:r>
            <a:r>
              <a:rPr lang="en-US" dirty="0" err="1"/>
              <a:t>Mafella</a:t>
            </a:r>
            <a:r>
              <a:rPr lang="en-US" dirty="0"/>
              <a:t> once more that he needed to be quick. He instructed his crew to take a shorter, 20-minute break before the plane was due to take off for Jakarta via Ujung Pandang</a:t>
            </a:r>
          </a:p>
        </p:txBody>
      </p:sp>
    </p:spTree>
    <p:extLst>
      <p:ext uri="{BB962C8B-B14F-4D97-AF65-F5344CB8AC3E}">
        <p14:creationId xmlns:p14="http://schemas.microsoft.com/office/powerpoint/2010/main" val="2585387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69A89-00E1-4DE5-A0A6-BD2D62D505BD}"/>
              </a:ext>
            </a:extLst>
          </p:cNvPr>
          <p:cNvPicPr>
            <a:picLocks noChangeAspect="1"/>
          </p:cNvPicPr>
          <p:nvPr/>
        </p:nvPicPr>
        <p:blipFill>
          <a:blip r:embed="rId3"/>
          <a:stretch>
            <a:fillRect/>
          </a:stretch>
        </p:blipFill>
        <p:spPr>
          <a:xfrm>
            <a:off x="956789" y="0"/>
            <a:ext cx="6865296"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lvl="2" algn="l">
              <a:tabLst>
                <a:tab pos="858838" algn="l"/>
              </a:tabLst>
            </a:pPr>
            <a:r>
              <a:rPr lang="en-US" sz="3600" dirty="0">
                <a:solidFill>
                  <a:srgbClr val="000000"/>
                </a:solidFill>
                <a:effectLst>
                  <a:outerShdw blurRad="38100" dist="38100" dir="2700000" algn="tl">
                    <a:srgbClr val="000000">
                      <a:alpha val="43137"/>
                    </a:srgbClr>
                  </a:outerShdw>
                </a:effectLst>
                <a:latin typeface="+mn-lt"/>
              </a:rPr>
              <a:t>Mutiara Sis Al </a:t>
            </a:r>
            <a:r>
              <a:rPr lang="en-US" sz="3600" dirty="0" err="1">
                <a:solidFill>
                  <a:srgbClr val="000000"/>
                </a:solidFill>
                <a:effectLst>
                  <a:outerShdw blurRad="38100" dist="38100" dir="2700000" algn="tl">
                    <a:srgbClr val="000000">
                      <a:alpha val="43137"/>
                    </a:srgbClr>
                  </a:outerShdw>
                </a:effectLst>
                <a:latin typeface="+mn-lt"/>
              </a:rPr>
              <a:t>Jufri</a:t>
            </a:r>
            <a:r>
              <a:rPr lang="en-US" sz="3600" dirty="0">
                <a:solidFill>
                  <a:srgbClr val="000000"/>
                </a:solidFill>
                <a:effectLst>
                  <a:outerShdw blurRad="38100" dist="38100" dir="2700000" algn="tl">
                    <a:srgbClr val="000000">
                      <a:alpha val="43137"/>
                    </a:srgbClr>
                  </a:outerShdw>
                </a:effectLst>
                <a:latin typeface="+mn-lt"/>
              </a:rPr>
              <a:t> Airport </a:t>
            </a:r>
          </a:p>
          <a:p>
            <a:pPr lvl="2" algn="l">
              <a:tabLst>
                <a:tab pos="858838" algn="l"/>
              </a:tabLst>
            </a:pPr>
            <a:r>
              <a:rPr lang="en-US" sz="3600" dirty="0">
                <a:solidFill>
                  <a:srgbClr val="000000"/>
                </a:solidFill>
                <a:effectLst>
                  <a:outerShdw blurRad="38100" dist="38100" dir="2700000" algn="tl">
                    <a:srgbClr val="000000">
                      <a:alpha val="43137"/>
                    </a:srgbClr>
                  </a:outerShdw>
                </a:effectLst>
                <a:latin typeface="+mn-lt"/>
              </a:rPr>
              <a:t>in </a:t>
            </a:r>
            <a:r>
              <a:rPr lang="en-US" sz="3600" dirty="0" err="1">
                <a:solidFill>
                  <a:srgbClr val="000000"/>
                </a:solidFill>
                <a:effectLst>
                  <a:outerShdw blurRad="38100" dist="38100" dir="2700000" algn="tl">
                    <a:srgbClr val="000000">
                      <a:alpha val="43137"/>
                    </a:srgbClr>
                  </a:outerShdw>
                </a:effectLst>
                <a:latin typeface="+mn-lt"/>
              </a:rPr>
              <a:t>Palu</a:t>
            </a:r>
            <a:endParaRPr lang="en-US" sz="3600" dirty="0">
              <a:solidFill>
                <a:srgbClr val="000000"/>
              </a:solidFill>
              <a:effectLst>
                <a:outerShdw blurRad="38100" dist="38100" dir="2700000" algn="tl">
                  <a:srgbClr val="000000">
                    <a:alpha val="43137"/>
                  </a:srgbClr>
                </a:outerShdw>
              </a:effectLst>
              <a:latin typeface="+mn-lt"/>
            </a:endParaRPr>
          </a:p>
          <a:p>
            <a:pPr lvl="2" algn="l"/>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09259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 didn't even leave the cockpit and requested permission from the control tower to depart three minutes ahead of schedule," </a:t>
            </a:r>
            <a:r>
              <a:rPr lang="en-US" dirty="0" err="1"/>
              <a:t>Mafella</a:t>
            </a:r>
            <a:r>
              <a:rPr lang="en-US" dirty="0"/>
              <a:t> recounted. He received approval for the expedited time for takeoff from Air Controller </a:t>
            </a:r>
            <a:r>
              <a:rPr lang="en-US" dirty="0" err="1"/>
              <a:t>Anthonius</a:t>
            </a:r>
            <a:r>
              <a:rPr lang="en-US" dirty="0"/>
              <a:t> Agung, and the crew prepared for departure. </a:t>
            </a:r>
          </a:p>
        </p:txBody>
      </p:sp>
    </p:spTree>
    <p:extLst>
      <p:ext uri="{BB962C8B-B14F-4D97-AF65-F5344CB8AC3E}">
        <p14:creationId xmlns:p14="http://schemas.microsoft.com/office/powerpoint/2010/main" val="418957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חָמֵשׁ מֵהֶן הָיוּ כְּסִילוֹת וְחָמֵשׁ הָיוּ נְבוֹנוֹת,</a:t>
            </a:r>
            <a:r>
              <a:rPr lang="he-IL" sz="4321" dirty="0"/>
              <a:t> </a:t>
            </a:r>
            <a:r>
              <a:rPr lang="en-US" baseline="30000" dirty="0"/>
              <a:t>    </a:t>
            </a:r>
          </a:p>
          <a:p>
            <a:r>
              <a:rPr lang="en-US" baseline="30000" dirty="0"/>
              <a:t>    </a:t>
            </a:r>
          </a:p>
          <a:p>
            <a:r>
              <a:rPr lang="en-US" sz="4000" dirty="0"/>
              <a:t>“Five of them were foolish and five were sensible.</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8399707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err="1"/>
              <a:t>Mafella</a:t>
            </a:r>
            <a:r>
              <a:rPr lang="en-US" dirty="0"/>
              <a:t> felt such an urgency that he broke with standard flight procedures and took over some of the co-pilot's responsibilities to speed up their exit.</a:t>
            </a:r>
          </a:p>
          <a:p>
            <a:pPr algn="l"/>
            <a:r>
              <a:rPr lang="en-US" dirty="0"/>
              <a:t>The moment arrived for takeoff, and the plane barreled down the runway. "I don't know why, but my hand kept pushing the lever, causing the plane to speed up as it took off," </a:t>
            </a:r>
            <a:r>
              <a:rPr lang="en-US" dirty="0" err="1"/>
              <a:t>Mafella</a:t>
            </a:r>
            <a:r>
              <a:rPr lang="en-US" dirty="0"/>
              <a:t> said.</a:t>
            </a:r>
          </a:p>
          <a:p>
            <a:pPr algn="l"/>
            <a:endParaRPr lang="en-US" dirty="0"/>
          </a:p>
        </p:txBody>
      </p:sp>
    </p:spTree>
    <p:extLst>
      <p:ext uri="{BB962C8B-B14F-4D97-AF65-F5344CB8AC3E}">
        <p14:creationId xmlns:p14="http://schemas.microsoft.com/office/powerpoint/2010/main" val="14016350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As they sped down the airstrip, the massive earthquake began to strike </a:t>
            </a:r>
            <a:r>
              <a:rPr lang="en-US" dirty="0" err="1"/>
              <a:t>Palu</a:t>
            </a:r>
            <a:r>
              <a:rPr lang="en-US" dirty="0"/>
              <a:t>, and both pilots felt the plane sway noticeably to the left and right. The Muslim co-pilot glanced at </a:t>
            </a:r>
            <a:r>
              <a:rPr lang="en-US" dirty="0" err="1"/>
              <a:t>Mafella</a:t>
            </a:r>
            <a:r>
              <a:rPr lang="en-US" dirty="0"/>
              <a:t> with a look of fear in his eyes. </a:t>
            </a:r>
          </a:p>
        </p:txBody>
      </p:sp>
    </p:spTree>
    <p:extLst>
      <p:ext uri="{BB962C8B-B14F-4D97-AF65-F5344CB8AC3E}">
        <p14:creationId xmlns:p14="http://schemas.microsoft.com/office/powerpoint/2010/main" val="36322347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I had taken off three minutes later, I would not have been able to save the 140 passengers, because the asphalt on the landing strip was moving up and down like a curtain blowing in the wind," </a:t>
            </a:r>
            <a:r>
              <a:rPr lang="en-US" dirty="0" err="1"/>
              <a:t>Mafella</a:t>
            </a:r>
            <a:r>
              <a:rPr lang="en-US" dirty="0"/>
              <a:t> testified.</a:t>
            </a:r>
          </a:p>
        </p:txBody>
      </p:sp>
    </p:spTree>
    <p:extLst>
      <p:ext uri="{BB962C8B-B14F-4D97-AF65-F5344CB8AC3E}">
        <p14:creationId xmlns:p14="http://schemas.microsoft.com/office/powerpoint/2010/main" val="1121363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69A89-00E1-4DE5-A0A6-BD2D62D505BD}"/>
              </a:ext>
            </a:extLst>
          </p:cNvPr>
          <p:cNvPicPr>
            <a:picLocks noChangeAspect="1"/>
          </p:cNvPicPr>
          <p:nvPr/>
        </p:nvPicPr>
        <p:blipFill>
          <a:blip r:embed="rId3"/>
          <a:stretch>
            <a:fillRect/>
          </a:stretch>
        </p:blipFill>
        <p:spPr>
          <a:xfrm>
            <a:off x="956789" y="0"/>
            <a:ext cx="6865296"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lvl="2" algn="l">
              <a:tabLst>
                <a:tab pos="858838" algn="l"/>
              </a:tabLst>
            </a:pPr>
            <a:r>
              <a:rPr lang="en-US" sz="3600" dirty="0">
                <a:solidFill>
                  <a:srgbClr val="000000"/>
                </a:solidFill>
                <a:effectLst>
                  <a:outerShdw blurRad="38100" dist="38100" dir="2700000" algn="tl">
                    <a:srgbClr val="000000">
                      <a:alpha val="43137"/>
                    </a:srgbClr>
                  </a:outerShdw>
                </a:effectLst>
                <a:latin typeface="+mn-lt"/>
              </a:rPr>
              <a:t>Mutiara Sis Al </a:t>
            </a:r>
            <a:r>
              <a:rPr lang="en-US" sz="3600" dirty="0" err="1">
                <a:solidFill>
                  <a:srgbClr val="000000"/>
                </a:solidFill>
                <a:effectLst>
                  <a:outerShdw blurRad="38100" dist="38100" dir="2700000" algn="tl">
                    <a:srgbClr val="000000">
                      <a:alpha val="43137"/>
                    </a:srgbClr>
                  </a:outerShdw>
                </a:effectLst>
                <a:latin typeface="+mn-lt"/>
              </a:rPr>
              <a:t>Jufri</a:t>
            </a:r>
            <a:r>
              <a:rPr lang="en-US" sz="3600" dirty="0">
                <a:solidFill>
                  <a:srgbClr val="000000"/>
                </a:solidFill>
                <a:effectLst>
                  <a:outerShdw blurRad="38100" dist="38100" dir="2700000" algn="tl">
                    <a:srgbClr val="000000">
                      <a:alpha val="43137"/>
                    </a:srgbClr>
                  </a:outerShdw>
                </a:effectLst>
                <a:latin typeface="+mn-lt"/>
              </a:rPr>
              <a:t> Airport </a:t>
            </a:r>
          </a:p>
          <a:p>
            <a:pPr lvl="2" algn="l">
              <a:tabLst>
                <a:tab pos="858838" algn="l"/>
              </a:tabLst>
            </a:pPr>
            <a:r>
              <a:rPr lang="en-US" sz="3600" dirty="0">
                <a:solidFill>
                  <a:srgbClr val="000000"/>
                </a:solidFill>
                <a:effectLst>
                  <a:outerShdw blurRad="38100" dist="38100" dir="2700000" algn="tl">
                    <a:srgbClr val="000000">
                      <a:alpha val="43137"/>
                    </a:srgbClr>
                  </a:outerShdw>
                </a:effectLst>
                <a:latin typeface="+mn-lt"/>
              </a:rPr>
              <a:t>in </a:t>
            </a:r>
            <a:r>
              <a:rPr lang="en-US" sz="3600" dirty="0" err="1">
                <a:solidFill>
                  <a:srgbClr val="000000"/>
                </a:solidFill>
                <a:effectLst>
                  <a:outerShdw blurRad="38100" dist="38100" dir="2700000" algn="tl">
                    <a:srgbClr val="000000">
                      <a:alpha val="43137"/>
                    </a:srgbClr>
                  </a:outerShdw>
                </a:effectLst>
                <a:latin typeface="+mn-lt"/>
              </a:rPr>
              <a:t>Palu</a:t>
            </a:r>
            <a:endParaRPr lang="en-US" sz="3600" dirty="0">
              <a:solidFill>
                <a:srgbClr val="000000"/>
              </a:solidFill>
              <a:effectLst>
                <a:outerShdw blurRad="38100" dist="38100" dir="2700000" algn="tl">
                  <a:srgbClr val="000000">
                    <a:alpha val="43137"/>
                  </a:srgbClr>
                </a:outerShdw>
              </a:effectLst>
              <a:latin typeface="+mn-lt"/>
            </a:endParaRPr>
          </a:p>
          <a:p>
            <a:pPr lvl="2" algn="l"/>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67719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When the plane arrived in Ujung Pandang, he was told the shocking news that there had been an earthquake and tsunami in </a:t>
            </a:r>
            <a:r>
              <a:rPr lang="en-US" dirty="0" err="1"/>
              <a:t>Palu</a:t>
            </a:r>
            <a:r>
              <a:rPr lang="en-US" dirty="0"/>
              <a:t>. The air controller, </a:t>
            </a:r>
            <a:r>
              <a:rPr lang="en-US" dirty="0" err="1"/>
              <a:t>Anthonius</a:t>
            </a:r>
            <a:r>
              <a:rPr lang="en-US" dirty="0"/>
              <a:t> Agung, 21, made sure their plane—the last to leave the airport — had safely taken off before he jumped from the crumbling control tower at the height of the quake.   </a:t>
            </a:r>
          </a:p>
        </p:txBody>
      </p:sp>
    </p:spTree>
    <p:extLst>
      <p:ext uri="{BB962C8B-B14F-4D97-AF65-F5344CB8AC3E}">
        <p14:creationId xmlns:p14="http://schemas.microsoft.com/office/powerpoint/2010/main" val="21696287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0820" y="-26740"/>
            <a:ext cx="8501742" cy="5168473"/>
          </a:xfrm>
        </p:spPr>
        <p:txBody>
          <a:bodyPr>
            <a:normAutofit/>
          </a:bodyPr>
          <a:lstStyle/>
          <a:p>
            <a:pPr algn="l"/>
            <a:r>
              <a:rPr lang="en-US" dirty="0" err="1"/>
              <a:t>Anthonius</a:t>
            </a:r>
            <a:r>
              <a:rPr lang="en-US" dirty="0"/>
              <a:t> Agung, </a:t>
            </a:r>
            <a:r>
              <a:rPr lang="en-US" dirty="0" err="1"/>
              <a:t>Palu</a:t>
            </a:r>
            <a:r>
              <a:rPr lang="en-US" dirty="0"/>
              <a:t> airport</a:t>
            </a:r>
          </a:p>
        </p:txBody>
      </p:sp>
      <p:pic>
        <p:nvPicPr>
          <p:cNvPr id="6146" name="Picture 2" descr="Related image">
            <a:extLst>
              <a:ext uri="{FF2B5EF4-FFF2-40B4-BE49-F238E27FC236}">
                <a16:creationId xmlns:a16="http://schemas.microsoft.com/office/drawing/2014/main" id="{25316246-1F7A-409B-8C37-9B2A1BAF4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86" y="673349"/>
            <a:ext cx="7860308" cy="441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999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"They said people tried to call him to get away from the tower, but he said, 'No, the aircraft isn't airborne yet.' Then the roof started collapsing, and he jumped," </a:t>
            </a:r>
            <a:r>
              <a:rPr lang="en-US" dirty="0" err="1"/>
              <a:t>Mafella</a:t>
            </a:r>
            <a:r>
              <a:rPr lang="en-US" dirty="0"/>
              <a:t> explained. Tragically, Agung broke his legs, arms and ribs as a result of the fall and died from internal injuries on his way to the hospital.</a:t>
            </a:r>
          </a:p>
        </p:txBody>
      </p:sp>
    </p:spTree>
    <p:extLst>
      <p:ext uri="{BB962C8B-B14F-4D97-AF65-F5344CB8AC3E}">
        <p14:creationId xmlns:p14="http://schemas.microsoft.com/office/powerpoint/2010/main" val="13361438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0836" y="0"/>
            <a:ext cx="8229609" cy="5109511"/>
          </a:xfrm>
        </p:spPr>
        <p:txBody>
          <a:bodyPr>
            <a:normAutofit/>
          </a:bodyPr>
          <a:lstStyle/>
          <a:p>
            <a:pPr algn="l"/>
            <a:r>
              <a:rPr lang="en-US" dirty="0"/>
              <a:t> Air Traffic Tower of Mutiara Sis Al </a:t>
            </a:r>
            <a:r>
              <a:rPr lang="en-US" dirty="0" err="1"/>
              <a:t>Jufri</a:t>
            </a:r>
            <a:r>
              <a:rPr lang="en-US" dirty="0"/>
              <a:t> Airport in </a:t>
            </a:r>
            <a:r>
              <a:rPr lang="en-US" dirty="0" err="1"/>
              <a:t>Palu</a:t>
            </a:r>
            <a:endParaRPr lang="en-US" dirty="0"/>
          </a:p>
        </p:txBody>
      </p:sp>
      <p:pic>
        <p:nvPicPr>
          <p:cNvPr id="8194" name="Picture 2" descr="Anthonius Gunawan Agung jumps from the collapsing tower.">
            <a:extLst>
              <a:ext uri="{FF2B5EF4-FFF2-40B4-BE49-F238E27FC236}">
                <a16:creationId xmlns:a16="http://schemas.microsoft.com/office/drawing/2014/main" id="{DDE14AFD-0C57-4794-A16F-315172640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237" y="1192159"/>
            <a:ext cx="5867400" cy="391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847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Conclusion: Keep on trusting that there will be deliverance.</a:t>
            </a:r>
          </a:p>
          <a:p>
            <a:pPr algn="l"/>
            <a:r>
              <a:rPr lang="en-US" dirty="0"/>
              <a:t>Keep on using EVERY resource, every oil source, remove every toxin that you can.  [RTF coming]</a:t>
            </a:r>
          </a:p>
          <a:p>
            <a:pPr algn="l"/>
            <a:r>
              <a:rPr lang="en-US" dirty="0"/>
              <a:t>Keep seeking oil from Yeshua even if there seems to be no hope. Listen to His voice. Trust Yeshua.  </a:t>
            </a:r>
          </a:p>
        </p:txBody>
      </p:sp>
    </p:spTree>
    <p:extLst>
      <p:ext uri="{BB962C8B-B14F-4D97-AF65-F5344CB8AC3E}">
        <p14:creationId xmlns:p14="http://schemas.microsoft.com/office/powerpoint/2010/main" val="37396304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6EF3B26-DDC0-48B7-B019-179168F6DA25}"/>
              </a:ext>
            </a:extLst>
          </p:cNvPr>
          <p:cNvSpPr>
            <a:spLocks noGrp="1"/>
          </p:cNvSpPr>
          <p:nvPr>
            <p:ph type="subTitle" idx="1"/>
          </p:nvPr>
        </p:nvSpPr>
        <p:spPr>
          <a:xfrm>
            <a:off x="198437" y="0"/>
            <a:ext cx="8305800" cy="5143500"/>
          </a:xfrm>
        </p:spPr>
        <p:txBody>
          <a:bodyPr>
            <a:normAutofit lnSpcReduction="10000"/>
          </a:bodyPr>
          <a:lstStyle/>
          <a:p>
            <a:pPr algn="l"/>
            <a:r>
              <a:rPr lang="en-US" baseline="30000" dirty="0"/>
              <a:t>Rev 3.18</a:t>
            </a:r>
            <a:r>
              <a:rPr lang="en-US" dirty="0"/>
              <a:t> Yeshua offers: My advice to you is to buy from me gold refined by fire, so that you may be rich; and white clothing, so that you may be dressed and not have to be ashamed of your nakedness; and </a:t>
            </a:r>
            <a:r>
              <a:rPr lang="en-US" dirty="0" err="1">
                <a:solidFill>
                  <a:srgbClr val="FFFF99"/>
                </a:solidFill>
              </a:rPr>
              <a:t>eyesalve</a:t>
            </a:r>
            <a:r>
              <a:rPr lang="en-US" dirty="0"/>
              <a:t> to rub on your eyes, so that you may see.</a:t>
            </a:r>
          </a:p>
        </p:txBody>
      </p:sp>
    </p:spTree>
    <p:extLst>
      <p:ext uri="{BB962C8B-B14F-4D97-AF65-F5344CB8AC3E}">
        <p14:creationId xmlns:p14="http://schemas.microsoft.com/office/powerpoint/2010/main" val="299198965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87396</TotalTime>
  <Words>4839</Words>
  <Application>Microsoft Office PowerPoint</Application>
  <PresentationFormat>Custom</PresentationFormat>
  <Paragraphs>573</Paragraphs>
  <Slides>102</Slides>
  <Notes>102</Notes>
  <HiddenSlides>0</HiddenSlides>
  <MMClips>2</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102</vt:i4>
      </vt:variant>
    </vt:vector>
  </HeadingPairs>
  <TitlesOfParts>
    <vt:vector size="109" baseType="lpstr">
      <vt:lpstr>Arial</vt:lpstr>
      <vt:lpstr>Arial Rounded MT Bold</vt:lpstr>
      <vt:lpstr>David</vt:lpstr>
      <vt:lpstr>Vilna</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Mattityahu (Matthew) 25:1</vt:lpstr>
      <vt:lpstr>PowerPoint Presentation</vt:lpstr>
      <vt:lpstr>Mattityahu (Matthew) 25:2</vt:lpstr>
      <vt:lpstr>Mattityahu (Matthew) 25:3</vt:lpstr>
      <vt:lpstr>Mattityahu (Matthew) 25:4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2390</cp:revision>
  <dcterms:created xsi:type="dcterms:W3CDTF">2006-04-21T19:34:43Z</dcterms:created>
  <dcterms:modified xsi:type="dcterms:W3CDTF">2018-10-20T13:57:00Z</dcterms:modified>
</cp:coreProperties>
</file>