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84"/>
  </p:notesMasterIdLst>
  <p:handoutMasterIdLst>
    <p:handoutMasterId r:id="rId85"/>
  </p:handoutMasterIdLst>
  <p:sldIdLst>
    <p:sldId id="2045" r:id="rId5"/>
    <p:sldId id="57250" r:id="rId6"/>
    <p:sldId id="57254" r:id="rId7"/>
    <p:sldId id="57272" r:id="rId8"/>
    <p:sldId id="57241" r:id="rId9"/>
    <p:sldId id="57251" r:id="rId10"/>
    <p:sldId id="261" r:id="rId11"/>
    <p:sldId id="57248" r:id="rId12"/>
    <p:sldId id="57319" r:id="rId13"/>
    <p:sldId id="56113" r:id="rId14"/>
    <p:sldId id="55943" r:id="rId15"/>
    <p:sldId id="57263" r:id="rId16"/>
    <p:sldId id="57257" r:id="rId17"/>
    <p:sldId id="57256" r:id="rId18"/>
    <p:sldId id="57255" r:id="rId19"/>
    <p:sldId id="57262" r:id="rId20"/>
    <p:sldId id="57306" r:id="rId21"/>
    <p:sldId id="57309" r:id="rId22"/>
    <p:sldId id="57264" r:id="rId23"/>
    <p:sldId id="57259" r:id="rId24"/>
    <p:sldId id="57258" r:id="rId25"/>
    <p:sldId id="57260" r:id="rId26"/>
    <p:sldId id="56886" r:id="rId27"/>
    <p:sldId id="57242" r:id="rId28"/>
    <p:sldId id="57273" r:id="rId29"/>
    <p:sldId id="57061" r:id="rId30"/>
    <p:sldId id="57278" r:id="rId31"/>
    <p:sldId id="57268" r:id="rId32"/>
    <p:sldId id="57276" r:id="rId33"/>
    <p:sldId id="57275" r:id="rId34"/>
    <p:sldId id="57280" r:id="rId35"/>
    <p:sldId id="57269" r:id="rId36"/>
    <p:sldId id="57283" r:id="rId37"/>
    <p:sldId id="57293" r:id="rId38"/>
    <p:sldId id="57282" r:id="rId39"/>
    <p:sldId id="57292" r:id="rId40"/>
    <p:sldId id="57313" r:id="rId41"/>
    <p:sldId id="57291" r:id="rId42"/>
    <p:sldId id="57310" r:id="rId43"/>
    <p:sldId id="57315" r:id="rId44"/>
    <p:sldId id="57314" r:id="rId45"/>
    <p:sldId id="57270" r:id="rId46"/>
    <p:sldId id="57305" r:id="rId47"/>
    <p:sldId id="57320" r:id="rId48"/>
    <p:sldId id="57271" r:id="rId49"/>
    <p:sldId id="57284" r:id="rId50"/>
    <p:sldId id="57281" r:id="rId51"/>
    <p:sldId id="57285" r:id="rId52"/>
    <p:sldId id="57286" r:id="rId53"/>
    <p:sldId id="57288" r:id="rId54"/>
    <p:sldId id="57287" r:id="rId55"/>
    <p:sldId id="57289" r:id="rId56"/>
    <p:sldId id="57290" r:id="rId57"/>
    <p:sldId id="57325" r:id="rId58"/>
    <p:sldId id="57316" r:id="rId59"/>
    <p:sldId id="57308" r:id="rId60"/>
    <p:sldId id="57253" r:id="rId61"/>
    <p:sldId id="57265" r:id="rId62"/>
    <p:sldId id="57252" r:id="rId63"/>
    <p:sldId id="57295" r:id="rId64"/>
    <p:sldId id="57294" r:id="rId65"/>
    <p:sldId id="57296" r:id="rId66"/>
    <p:sldId id="57311" r:id="rId67"/>
    <p:sldId id="57249" r:id="rId68"/>
    <p:sldId id="57299" r:id="rId69"/>
    <p:sldId id="57317" r:id="rId70"/>
    <p:sldId id="57300" r:id="rId71"/>
    <p:sldId id="256" r:id="rId72"/>
    <p:sldId id="57324" r:id="rId73"/>
    <p:sldId id="57297" r:id="rId74"/>
    <p:sldId id="57298" r:id="rId75"/>
    <p:sldId id="57322" r:id="rId76"/>
    <p:sldId id="57301" r:id="rId77"/>
    <p:sldId id="57312" r:id="rId78"/>
    <p:sldId id="57302" r:id="rId79"/>
    <p:sldId id="57304" r:id="rId80"/>
    <p:sldId id="57237" r:id="rId81"/>
    <p:sldId id="57261" r:id="rId82"/>
    <p:sldId id="57303" r:id="rId8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5" d="100"/>
          <a:sy n="105" d="100"/>
        </p:scale>
        <p:origin x="126" y="37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430"/>
    </p:cViewPr>
  </p:sorterViewPr>
  <p:notesViewPr>
    <p:cSldViewPr>
      <p:cViewPr varScale="1">
        <p:scale>
          <a:sx n="82" d="100"/>
          <a:sy n="82" d="100"/>
        </p:scale>
        <p:origin x="20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25.05-07 Delay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27, 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25.05-07 Delay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27, 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bs.edu/wp-content/uploads/2018/09/GR-2018-OCT-web-.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Continuing the somewhat enigmatic story of the 5 bridesmaids waiting for the bride.  They had insufficient oil.  </a:t>
            </a:r>
          </a:p>
          <a:p>
            <a:endParaRPr lang="en-US" altLang="en-US" dirty="0">
              <a:cs typeface="Arial" pitchFamily="34" charset="0"/>
            </a:endParaRPr>
          </a:p>
          <a:p>
            <a:r>
              <a:rPr lang="en-US" altLang="en-US" dirty="0">
                <a:cs typeface="Arial" pitchFamily="34" charset="0"/>
              </a:rPr>
              <a:t>I realize and apologize that I had far too much information last week about oil.  </a:t>
            </a:r>
          </a:p>
          <a:p>
            <a:endParaRPr lang="en-US" altLang="en-US" dirty="0">
              <a:cs typeface="Arial" pitchFamily="34" charset="0"/>
            </a:endParaRPr>
          </a:p>
          <a:p>
            <a:r>
              <a:rPr lang="en-US" altLang="en-US" dirty="0">
                <a:cs typeface="Arial" pitchFamily="34" charset="0"/>
              </a:rPr>
              <a:t>This is a bit different angle on the continuation of the story.</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0925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would have been OK if on time, but not prepared for unexpected. Craig Keener: common for delay.  </a:t>
            </a:r>
          </a:p>
          <a:p>
            <a:endParaRPr lang="en-US" dirty="0"/>
          </a:p>
          <a:p>
            <a:r>
              <a:rPr lang="en-US" dirty="0"/>
              <a:t>Personal illustration.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95651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Southern Ontario, Canada.  Note Toronto.   West on the 401 is the home city of my Queen and bride: Kitchener.  The word Kitchener is covered over by Google’s presentation of the street address.   So, zooming in…</a:t>
            </a:r>
          </a:p>
        </p:txBody>
      </p:sp>
    </p:spTree>
    <p:extLst>
      <p:ext uri="{BB962C8B-B14F-4D97-AF65-F5344CB8AC3E}">
        <p14:creationId xmlns:p14="http://schemas.microsoft.com/office/powerpoint/2010/main" val="329308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401 from Toronto then north on Homer Watson Blvd</a:t>
            </a:r>
            <a:r>
              <a:rPr lang="en-US" altLang="en-US" sz="1050" dirty="0"/>
              <a:t>.</a:t>
            </a:r>
          </a:p>
        </p:txBody>
      </p:sp>
    </p:spTree>
    <p:extLst>
      <p:ext uri="{BB962C8B-B14F-4D97-AF65-F5344CB8AC3E}">
        <p14:creationId xmlns:p14="http://schemas.microsoft.com/office/powerpoint/2010/main" val="25673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3311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2703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neighbors loaned the use of their house, on the right, to the grooms party to dress.  July, 21, 1973</a:t>
            </a:r>
          </a:p>
          <a:p>
            <a:r>
              <a:rPr lang="en-US" altLang="en-US" dirty="0"/>
              <a:t>Her Dad had a flower bed in the front of the house, and intended to take photos of his daughter, in front of that flower bed, but not until the groom and friends had left.  But, to quote a scripture, “</a:t>
            </a:r>
            <a:r>
              <a:rPr lang="en-US" sz="2000" dirty="0"/>
              <a:t>the bridegroom was late.</a:t>
            </a:r>
            <a:r>
              <a:rPr lang="en-US" altLang="en-US" dirty="0"/>
              <a:t>”   So, he wouldn’t let Dawn come out of the house till we were gone.  Then, he took his own sweet time, since he was the official photog.  So I got to the building at the time of the wedding, but I was supposed to be there 10 or 15 minutes earlier.  We were waiting and waiting and waiting for her to arrive.  People thought she was late, and maybe bailed, but it was me who was late.</a:t>
            </a:r>
          </a:p>
          <a:p>
            <a:r>
              <a:rPr lang="en-US" altLang="en-US" dirty="0"/>
              <a:t>Note the front of the house…</a:t>
            </a:r>
          </a:p>
        </p:txBody>
      </p:sp>
    </p:spTree>
    <p:extLst>
      <p:ext uri="{BB962C8B-B14F-4D97-AF65-F5344CB8AC3E}">
        <p14:creationId xmlns:p14="http://schemas.microsoft.com/office/powerpoint/2010/main" val="382654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bride		Me and Ray Glenn, my 			mentor and best man</a:t>
            </a:r>
          </a:p>
          <a:p>
            <a:endParaRPr lang="en-US" altLang="en-US" dirty="0"/>
          </a:p>
          <a:p>
            <a:r>
              <a:rPr lang="en-US" altLang="en-US" dirty="0"/>
              <a:t>So, it does happen in Jewish weddings.  </a:t>
            </a:r>
          </a:p>
        </p:txBody>
      </p:sp>
    </p:spTree>
    <p:extLst>
      <p:ext uri="{BB962C8B-B14F-4D97-AF65-F5344CB8AC3E}">
        <p14:creationId xmlns:p14="http://schemas.microsoft.com/office/powerpoint/2010/main" val="3219809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363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267200"/>
            <a:ext cx="5973762" cy="4267200"/>
          </a:xfrm>
        </p:spPr>
        <p:txBody>
          <a:bodyPr/>
          <a:lstStyle/>
          <a:p>
            <a:r>
              <a:rPr lang="en-US" dirty="0"/>
              <a:t>Maybe Yeshua was giving a forewarning relative to ancient and modern expectations, especially in times of trouble.  </a:t>
            </a:r>
          </a:p>
          <a:p>
            <a:r>
              <a:rPr lang="en-US" dirty="0"/>
              <a:t>Sleeping isn’t a sin, but it’s passive, instead of passionate waiting.  </a:t>
            </a:r>
          </a:p>
          <a:p>
            <a:r>
              <a:rPr lang="en-US" dirty="0"/>
              <a:t>A forewarning especially to be strong when the Temple fell in 70, or other disasters. In </a:t>
            </a:r>
            <a:r>
              <a:rPr lang="en-US" i="1" dirty="0"/>
              <a:t>Fiddler on the Roof,</a:t>
            </a:r>
            <a:r>
              <a:rPr lang="en-US" dirty="0"/>
              <a:t> when </a:t>
            </a:r>
            <a:r>
              <a:rPr lang="en-US" dirty="0" err="1"/>
              <a:t>Anatevka</a:t>
            </a:r>
            <a:r>
              <a:rPr lang="en-US" dirty="0"/>
              <a:t> was depopulated of Jews by the Tsar.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87535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2466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Backup, next slide</a:t>
            </a:r>
          </a:p>
        </p:txBody>
      </p:sp>
    </p:spTree>
    <p:extLst>
      <p:ext uri="{BB962C8B-B14F-4D97-AF65-F5344CB8AC3E}">
        <p14:creationId xmlns:p14="http://schemas.microsoft.com/office/powerpoint/2010/main" val="44643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2699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8794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96413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44382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 WILL come.  We want to be ready to go, how ever it plays out.</a:t>
            </a:r>
          </a:p>
        </p:txBody>
      </p:sp>
    </p:spTree>
    <p:extLst>
      <p:ext uri="{BB962C8B-B14F-4D97-AF65-F5344CB8AC3E}">
        <p14:creationId xmlns:p14="http://schemas.microsoft.com/office/powerpoint/2010/main" val="244657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4797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05055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9206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2715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Was Denise there, in the hazard zone?</a:t>
            </a:r>
          </a:p>
        </p:txBody>
      </p:sp>
    </p:spTree>
    <p:extLst>
      <p:ext uri="{BB962C8B-B14F-4D97-AF65-F5344CB8AC3E}">
        <p14:creationId xmlns:p14="http://schemas.microsoft.com/office/powerpoint/2010/main" val="214440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960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G-d has many children, but G-d has no grandchildren.  Can’t get by, in the judgement, on the strength of the community.  It helps lots, but ultimately, the secrets of our hearts are before Him privately, personally.  How are you living?  Praying, reading, fasting, loving Him and others?</a:t>
            </a:r>
          </a:p>
          <a:p>
            <a:endParaRPr lang="en-US" altLang="en-US" sz="1050" dirty="0"/>
          </a:p>
        </p:txBody>
      </p:sp>
    </p:spTree>
    <p:extLst>
      <p:ext uri="{BB962C8B-B14F-4D97-AF65-F5344CB8AC3E}">
        <p14:creationId xmlns:p14="http://schemas.microsoft.com/office/powerpoint/2010/main" val="2236710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Can’t get it from community in that day.</a:t>
            </a:r>
          </a:p>
        </p:txBody>
      </p:sp>
    </p:spTree>
    <p:extLst>
      <p:ext uri="{BB962C8B-B14F-4D97-AF65-F5344CB8AC3E}">
        <p14:creationId xmlns:p14="http://schemas.microsoft.com/office/powerpoint/2010/main" val="1306780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510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51851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7065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There were a few times before we were married that Dawn had to go home, from school in Cincinnati to home in Kitchener, Ontario, Canada, and I’d see her off at the bus station, and my heart would go with her.  But, I didn’t look around at other girls.  I had a vision of loveliness.  Kept me working, preparing, saving $ for travel, honeymoon.  Built our huppah and took it to Kitchener on the side of my 1964 Chevy Bel Aire..</a:t>
            </a:r>
          </a:p>
        </p:txBody>
      </p:sp>
    </p:spTree>
    <p:extLst>
      <p:ext uri="{BB962C8B-B14F-4D97-AF65-F5344CB8AC3E}">
        <p14:creationId xmlns:p14="http://schemas.microsoft.com/office/powerpoint/2010/main" val="1589085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Jewish covenantal </a:t>
            </a:r>
            <a:r>
              <a:rPr lang="en-US" altLang="en-US" sz="2000" u="sng" dirty="0"/>
              <a:t>leadership</a:t>
            </a:r>
            <a:r>
              <a:rPr lang="en-US" altLang="en-US" sz="2000" dirty="0"/>
              <a:t> of the Kingdom.  GLORY!!   We’re not just cruising along, we have royal leadership destiny.  </a:t>
            </a:r>
          </a:p>
          <a:p>
            <a:endParaRPr lang="en-US" altLang="en-US" sz="2000" dirty="0"/>
          </a:p>
          <a:p>
            <a:r>
              <a:rPr lang="en-US" altLang="en-US" sz="2000" dirty="0"/>
              <a:t>We have hope that is the basis of our trust and love!!</a:t>
            </a:r>
          </a:p>
        </p:txBody>
      </p:sp>
    </p:spTree>
    <p:extLst>
      <p:ext uri="{BB962C8B-B14F-4D97-AF65-F5344CB8AC3E}">
        <p14:creationId xmlns:p14="http://schemas.microsoft.com/office/powerpoint/2010/main" val="126836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we need to shine for the Messiah.  Not minimums</a:t>
            </a:r>
          </a:p>
        </p:txBody>
      </p:sp>
    </p:spTree>
    <p:extLst>
      <p:ext uri="{BB962C8B-B14F-4D97-AF65-F5344CB8AC3E}">
        <p14:creationId xmlns:p14="http://schemas.microsoft.com/office/powerpoint/2010/main" val="30814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255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1986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0885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00635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10673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33927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88964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https://www.gbs.edu/wp-content/uploads/2018/09/GR-2018-OCT-web-.pdf</a:t>
            </a:r>
            <a:endParaRPr lang="en-US" altLang="en-US" sz="1050" dirty="0"/>
          </a:p>
          <a:p>
            <a:r>
              <a:rPr lang="en-US" altLang="en-US" dirty="0"/>
              <a:t>Wesley is the English spiritual leader who in the 1700’s changed the course of British history.  Reversed the corruption of the culture so that there was no need for revolution, as in France.  Out of the transformation, the slave trade was abolished.  Great influence on America as well.  Wesleyan Methodists founded as abolitionists in the USA.</a:t>
            </a:r>
          </a:p>
        </p:txBody>
      </p:sp>
    </p:spTree>
    <p:extLst>
      <p:ext uri="{BB962C8B-B14F-4D97-AF65-F5344CB8AC3E}">
        <p14:creationId xmlns:p14="http://schemas.microsoft.com/office/powerpoint/2010/main" val="3404640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https://www.gbs.edu/wp-content/uploads/2018/09/GR-2018-OCT-web-.pdf</a:t>
            </a:r>
          </a:p>
        </p:txBody>
      </p:sp>
    </p:spTree>
    <p:extLst>
      <p:ext uri="{BB962C8B-B14F-4D97-AF65-F5344CB8AC3E}">
        <p14:creationId xmlns:p14="http://schemas.microsoft.com/office/powerpoint/2010/main" val="2218816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0972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71070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2093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FRC, Tony Perkins</a:t>
            </a:r>
          </a:p>
        </p:txBody>
      </p:sp>
    </p:spTree>
    <p:extLst>
      <p:ext uri="{BB962C8B-B14F-4D97-AF65-F5344CB8AC3E}">
        <p14:creationId xmlns:p14="http://schemas.microsoft.com/office/powerpoint/2010/main" val="1433673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97959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8007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18150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0385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58295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45600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41391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ages…</a:t>
            </a:r>
          </a:p>
        </p:txBody>
      </p:sp>
    </p:spTree>
    <p:extLst>
      <p:ext uri="{BB962C8B-B14F-4D97-AF65-F5344CB8AC3E}">
        <p14:creationId xmlns:p14="http://schemas.microsoft.com/office/powerpoint/2010/main" val="2879228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https://www.charismanews.com/us/73740-90-000-gather-to-hear-francis-chan-todd-white-hillsong-ravi-zacharias</a:t>
            </a:r>
          </a:p>
        </p:txBody>
      </p:sp>
    </p:spTree>
    <p:extLst>
      <p:ext uri="{BB962C8B-B14F-4D97-AF65-F5344CB8AC3E}">
        <p14:creationId xmlns:p14="http://schemas.microsoft.com/office/powerpoint/2010/main" val="609088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https://www.instagram.com/p/BpK6JoBjQBq/?utm_source=ig_embed</a:t>
            </a:r>
          </a:p>
        </p:txBody>
      </p:sp>
    </p:spTree>
    <p:extLst>
      <p:ext uri="{BB962C8B-B14F-4D97-AF65-F5344CB8AC3E}">
        <p14:creationId xmlns:p14="http://schemas.microsoft.com/office/powerpoint/2010/main" val="54810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FRC, Tony Perkins</a:t>
            </a:r>
          </a:p>
        </p:txBody>
      </p:sp>
    </p:spTree>
    <p:extLst>
      <p:ext uri="{BB962C8B-B14F-4D97-AF65-F5344CB8AC3E}">
        <p14:creationId xmlns:p14="http://schemas.microsoft.com/office/powerpoint/2010/main" val="2746081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https://www.charismanews.com/us/73740-90-000-gather-to-hear-francis-chan-todd-white-hillsong-ravi-zacharias</a:t>
            </a:r>
          </a:p>
        </p:txBody>
      </p:sp>
    </p:spTree>
    <p:extLst>
      <p:ext uri="{BB962C8B-B14F-4D97-AF65-F5344CB8AC3E}">
        <p14:creationId xmlns:p14="http://schemas.microsoft.com/office/powerpoint/2010/main" val="2927712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https://www.charismanews.com/us/73740-90-000-gather-to-hear-francis-chan-todd-white-hillsong-ravi-zacharias</a:t>
            </a:r>
          </a:p>
        </p:txBody>
      </p:sp>
    </p:spTree>
    <p:extLst>
      <p:ext uri="{BB962C8B-B14F-4D97-AF65-F5344CB8AC3E}">
        <p14:creationId xmlns:p14="http://schemas.microsoft.com/office/powerpoint/2010/main" val="426554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https://www.charismanews.com/us/73740-90-000-gather-to-hear-francis-chan-todd-white-hillsong-ravi-Zacharias</a:t>
            </a:r>
          </a:p>
          <a:p>
            <a:r>
              <a:rPr lang="en-US" altLang="en-US" sz="2000" dirty="0"/>
              <a:t>You may say, “Well, that’s not in the Jewish world…”</a:t>
            </a:r>
          </a:p>
        </p:txBody>
      </p:sp>
    </p:spTree>
    <p:extLst>
      <p:ext uri="{BB962C8B-B14F-4D97-AF65-F5344CB8AC3E}">
        <p14:creationId xmlns:p14="http://schemas.microsoft.com/office/powerpoint/2010/main" val="1652352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622157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https://tikkun.tv/the-favor-of-god-is-upon-you/</a:t>
            </a:r>
          </a:p>
        </p:txBody>
      </p:sp>
    </p:spTree>
    <p:extLst>
      <p:ext uri="{BB962C8B-B14F-4D97-AF65-F5344CB8AC3E}">
        <p14:creationId xmlns:p14="http://schemas.microsoft.com/office/powerpoint/2010/main" val="34973875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https://tikkun.tv/the-favor-of-god-is-upon-you/</a:t>
            </a:r>
          </a:p>
        </p:txBody>
      </p:sp>
    </p:spTree>
    <p:extLst>
      <p:ext uri="{BB962C8B-B14F-4D97-AF65-F5344CB8AC3E}">
        <p14:creationId xmlns:p14="http://schemas.microsoft.com/office/powerpoint/2010/main" val="1368843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Here is the thrust of the message.  So, all who are sleeping bridesmaids, WAKEN, ARISE</a:t>
            </a:r>
          </a:p>
        </p:txBody>
      </p:sp>
    </p:spTree>
    <p:extLst>
      <p:ext uri="{BB962C8B-B14F-4D97-AF65-F5344CB8AC3E}">
        <p14:creationId xmlns:p14="http://schemas.microsoft.com/office/powerpoint/2010/main" val="36114315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879709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25.05-07 Delay</a:t>
            </a:r>
          </a:p>
        </p:txBody>
      </p:sp>
      <p:sp>
        <p:nvSpPr>
          <p:cNvPr id="5" name="Date Placeholder 4"/>
          <p:cNvSpPr>
            <a:spLocks noGrp="1"/>
          </p:cNvSpPr>
          <p:nvPr>
            <p:ph type="dt" idx="1"/>
          </p:nvPr>
        </p:nvSpPr>
        <p:spPr/>
        <p:txBody>
          <a:bodyPr/>
          <a:lstStyle/>
          <a:p>
            <a:r>
              <a:rPr lang="en-US" altLang="en-US"/>
              <a:t>Oct. 27, 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40787027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Eruv is the area that is mentioned in the Book of Acts as a Sabbath Day’s journey.  How far you can carry a burden on Shabbat before it’s defined as work.  Many of the major Jewish institutions are in the eruv.  Or </a:t>
            </a:r>
            <a:r>
              <a:rPr lang="en-US" altLang="en-US" dirty="0" err="1"/>
              <a:t>HaOlam</a:t>
            </a:r>
            <a:r>
              <a:rPr lang="en-US" altLang="en-US" dirty="0"/>
              <a:t> is in the northwest corner.  </a:t>
            </a:r>
          </a:p>
        </p:txBody>
      </p:sp>
    </p:spTree>
    <p:extLst>
      <p:ext uri="{BB962C8B-B14F-4D97-AF65-F5344CB8AC3E}">
        <p14:creationId xmlns:p14="http://schemas.microsoft.com/office/powerpoint/2010/main" val="132865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25.05-07 Delay</a:t>
            </a:r>
          </a:p>
        </p:txBody>
      </p:sp>
      <p:sp>
        <p:nvSpPr>
          <p:cNvPr id="5" name="Date Placeholder 4"/>
          <p:cNvSpPr>
            <a:spLocks noGrp="1"/>
          </p:cNvSpPr>
          <p:nvPr>
            <p:ph type="dt" idx="1"/>
          </p:nvPr>
        </p:nvSpPr>
        <p:spPr/>
        <p:txBody>
          <a:bodyPr/>
          <a:lstStyle/>
          <a:p>
            <a:r>
              <a:rPr lang="en-US" altLang="en-US"/>
              <a:t>Oct. 27, 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018397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She eventually had people ask her questions, other encounters.</a:t>
            </a:r>
          </a:p>
        </p:txBody>
      </p:sp>
    </p:spTree>
    <p:extLst>
      <p:ext uri="{BB962C8B-B14F-4D97-AF65-F5344CB8AC3E}">
        <p14:creationId xmlns:p14="http://schemas.microsoft.com/office/powerpoint/2010/main" val="622970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a:t>
            </a:r>
            <a:r>
              <a:rPr lang="en-US" altLang="en-US" dirty="0"/>
              <a:t>How long?  Another 40 days…two months.  Then assess.</a:t>
            </a:r>
            <a:endParaRPr lang="en-US" altLang="en-US" sz="1050" dirty="0"/>
          </a:p>
        </p:txBody>
      </p:sp>
    </p:spTree>
    <p:extLst>
      <p:ext uri="{BB962C8B-B14F-4D97-AF65-F5344CB8AC3E}">
        <p14:creationId xmlns:p14="http://schemas.microsoft.com/office/powerpoint/2010/main" val="10925621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While the sheet is being passed around, </a:t>
            </a:r>
          </a:p>
          <a:p>
            <a:pPr marL="228600" indent="-228600">
              <a:buFont typeface="+mj-lt"/>
              <a:buAutoNum type="arabicPeriod"/>
            </a:pPr>
            <a:r>
              <a:rPr lang="en-US" altLang="en-US" dirty="0"/>
              <a:t>More than one person, couple, can sign up for a given street.</a:t>
            </a:r>
          </a:p>
          <a:p>
            <a:pPr marL="228600" indent="-228600">
              <a:buFont typeface="+mj-lt"/>
              <a:buAutoNum type="arabicPeriod"/>
            </a:pPr>
            <a:r>
              <a:rPr lang="en-US" altLang="en-US" dirty="0"/>
              <a:t>You can add your street, if outside the Eruv.</a:t>
            </a:r>
          </a:p>
          <a:p>
            <a:pPr marL="228600" indent="-228600">
              <a:buFont typeface="+mj-lt"/>
              <a:buAutoNum type="arabicPeriod"/>
            </a:pPr>
            <a:r>
              <a:rPr lang="en-US" altLang="en-US" dirty="0"/>
              <a:t>We’ll be making this available by spamming, etc., if you want to thing about it.</a:t>
            </a:r>
          </a:p>
          <a:p>
            <a:pPr marL="228600" indent="-228600">
              <a:buFont typeface="+mj-lt"/>
              <a:buAutoNum type="arabicPeriod"/>
            </a:pPr>
            <a:r>
              <a:rPr lang="en-US" altLang="en-US" dirty="0"/>
              <a:t>Please note what street you took, so Lori doesn’t have to send reminders.</a:t>
            </a:r>
          </a:p>
        </p:txBody>
      </p:sp>
    </p:spTree>
    <p:extLst>
      <p:ext uri="{BB962C8B-B14F-4D97-AF65-F5344CB8AC3E}">
        <p14:creationId xmlns:p14="http://schemas.microsoft.com/office/powerpoint/2010/main" val="3773474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While it’s being passed around, a victory in progress story.</a:t>
            </a:r>
          </a:p>
        </p:txBody>
      </p:sp>
    </p:spTree>
    <p:extLst>
      <p:ext uri="{BB962C8B-B14F-4D97-AF65-F5344CB8AC3E}">
        <p14:creationId xmlns:p14="http://schemas.microsoft.com/office/powerpoint/2010/main" val="31892761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37165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 are changing history.</a:t>
            </a:r>
          </a:p>
        </p:txBody>
      </p:sp>
    </p:spTree>
    <p:extLst>
      <p:ext uri="{BB962C8B-B14F-4D97-AF65-F5344CB8AC3E}">
        <p14:creationId xmlns:p14="http://schemas.microsoft.com/office/powerpoint/2010/main" val="12990787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https://unitycoalitionforisrael.org/?p=15708993</a:t>
            </a:r>
          </a:p>
        </p:txBody>
      </p:sp>
    </p:spTree>
    <p:extLst>
      <p:ext uri="{BB962C8B-B14F-4D97-AF65-F5344CB8AC3E}">
        <p14:creationId xmlns:p14="http://schemas.microsoft.com/office/powerpoint/2010/main" val="4225146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https://unitycoalitionforisrael.org/?p=15708993</a:t>
            </a:r>
          </a:p>
        </p:txBody>
      </p:sp>
    </p:spTree>
    <p:extLst>
      <p:ext uri="{BB962C8B-B14F-4D97-AF65-F5344CB8AC3E}">
        <p14:creationId xmlns:p14="http://schemas.microsoft.com/office/powerpoint/2010/main" val="10953900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https://unitycoalitionforisrael.org/?p=15708993</a:t>
            </a:r>
          </a:p>
          <a:p>
            <a:r>
              <a:rPr lang="en-US" dirty="0"/>
              <a:t>Pressure on the Iranian government of President, Hassan Rouhani is mounting</a:t>
            </a:r>
            <a:endParaRPr lang="en-US" altLang="en-US" dirty="0"/>
          </a:p>
          <a:p>
            <a:r>
              <a:rPr lang="en-US" altLang="en-US" dirty="0"/>
              <a:t>After the Evil Empire’s collapse</a:t>
            </a:r>
          </a:p>
          <a:p>
            <a:pPr marL="109538" indent="-109538">
              <a:buFont typeface="Arial" panose="020B0604020202020204" pitchFamily="34" charset="0"/>
              <a:buChar char="•"/>
            </a:pPr>
            <a:r>
              <a:rPr lang="en-US" altLang="en-US" dirty="0" err="1"/>
              <a:t>Refusniks</a:t>
            </a:r>
            <a:r>
              <a:rPr lang="en-US" altLang="en-US" dirty="0"/>
              <a:t> were allowed to emigrate [millions to Israel]</a:t>
            </a:r>
          </a:p>
          <a:p>
            <a:pPr marL="109538" indent="-109538">
              <a:buFont typeface="Arial" panose="020B0604020202020204" pitchFamily="34" charset="0"/>
              <a:buChar char="•"/>
            </a:pPr>
            <a:r>
              <a:rPr lang="en-US" altLang="en-US" dirty="0"/>
              <a:t>Spiritual outreach started: </a:t>
            </a:r>
          </a:p>
          <a:p>
            <a:pPr marL="448599" lvl="1" indent="-109538">
              <a:buFont typeface="Arial" panose="020B0604020202020204" pitchFamily="34" charset="0"/>
              <a:buChar char="•"/>
            </a:pPr>
            <a:r>
              <a:rPr lang="en-US" altLang="en-US" dirty="0"/>
              <a:t>Belarus, Minsk, David &amp; Philip’s parents and the congregation there</a:t>
            </a:r>
          </a:p>
          <a:p>
            <a:pPr marL="448599" lvl="1" indent="-109538">
              <a:buFont typeface="Arial" panose="020B0604020202020204" pitchFamily="34" charset="0"/>
              <a:buChar char="•"/>
            </a:pPr>
            <a:r>
              <a:rPr lang="en-US" altLang="en-US" dirty="0"/>
              <a:t>Other forms of outreach</a:t>
            </a:r>
          </a:p>
          <a:p>
            <a:pPr marL="109538" indent="-109538">
              <a:buFont typeface="Arial" panose="020B0604020202020204" pitchFamily="34" charset="0"/>
              <a:buChar char="•"/>
            </a:pPr>
            <a:r>
              <a:rPr lang="en-US" altLang="en-US" dirty="0"/>
              <a:t>Capitalism took off, but then mired in corruption.</a:t>
            </a:r>
          </a:p>
          <a:p>
            <a:pPr marL="109538" indent="-109538">
              <a:buFont typeface="Arial" panose="020B0604020202020204" pitchFamily="34" charset="0"/>
              <a:buChar char="•"/>
            </a:pPr>
            <a:endParaRPr lang="en-US" altLang="en-US" dirty="0"/>
          </a:p>
          <a:p>
            <a:endParaRPr lang="en-US" altLang="en-US" sz="1050" dirty="0"/>
          </a:p>
        </p:txBody>
      </p:sp>
    </p:spTree>
    <p:extLst>
      <p:ext uri="{BB962C8B-B14F-4D97-AF65-F5344CB8AC3E}">
        <p14:creationId xmlns:p14="http://schemas.microsoft.com/office/powerpoint/2010/main" val="34474729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7326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7389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25.05-07 Delay</a:t>
            </a:r>
          </a:p>
        </p:txBody>
      </p:sp>
      <p:sp>
        <p:nvSpPr>
          <p:cNvPr id="5" name="Rectangle 3"/>
          <p:cNvSpPr>
            <a:spLocks noGrp="1" noChangeArrowheads="1"/>
          </p:cNvSpPr>
          <p:nvPr>
            <p:ph type="dt" idx="1"/>
          </p:nvPr>
        </p:nvSpPr>
        <p:spPr>
          <a:ln/>
        </p:spPr>
        <p:txBody>
          <a:bodyPr/>
          <a:lstStyle/>
          <a:p>
            <a:r>
              <a:rPr lang="en-US" altLang="en-US">
                <a:solidFill>
                  <a:prstClr val="white"/>
                </a:solidFill>
              </a:rPr>
              <a:t>Oct. 27,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7784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35440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43058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10/27/2018</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87623774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1032820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10/27/2018</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u_QQLM4biQ"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uu_QQLM4biQ"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25:5-7</a:t>
            </a:r>
          </a:p>
        </p:txBody>
      </p:sp>
    </p:spTree>
    <p:extLst>
      <p:ext uri="{BB962C8B-B14F-4D97-AF65-F5344CB8AC3E}">
        <p14:creationId xmlns:p14="http://schemas.microsoft.com/office/powerpoint/2010/main" val="374579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כֵּיוָן שֶׁהִתְמַהְמַהּ הֶחָתָן נִמְנְמוּ כֻּלָּן וְנִרְדְּמוּ.</a:t>
            </a:r>
            <a:r>
              <a:rPr lang="en-US" baseline="30000" dirty="0"/>
              <a:t>    </a:t>
            </a:r>
          </a:p>
          <a:p>
            <a:r>
              <a:rPr lang="en-US" baseline="30000" dirty="0"/>
              <a:t>   </a:t>
            </a:r>
            <a:r>
              <a:rPr lang="en-US" sz="4000" baseline="30000" dirty="0"/>
              <a:t> </a:t>
            </a:r>
            <a:r>
              <a:rPr lang="en-US" sz="4000" dirty="0"/>
              <a:t>“</a:t>
            </a:r>
            <a:r>
              <a:rPr lang="en-US" sz="4000" baseline="30000" dirty="0"/>
              <a:t> </a:t>
            </a:r>
            <a:r>
              <a:rPr lang="en-US" sz="4000" dirty="0"/>
              <a:t>Now </a:t>
            </a:r>
            <a:r>
              <a:rPr lang="en-US" sz="4000" dirty="0">
                <a:solidFill>
                  <a:srgbClr val="FFFF99"/>
                </a:solidFill>
              </a:rPr>
              <a:t>the bridegroom was late</a:t>
            </a:r>
            <a:r>
              <a:rPr lang="en-US" sz="4000" dirty="0"/>
              <a:t>, so they all went to sleep.</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27437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FDF74-913E-4D54-94EF-F39A6C1A0408}"/>
              </a:ext>
            </a:extLst>
          </p:cNvPr>
          <p:cNvPicPr>
            <a:picLocks noChangeAspect="1"/>
          </p:cNvPicPr>
          <p:nvPr/>
        </p:nvPicPr>
        <p:blipFill>
          <a:blip r:embed="rId3"/>
          <a:stretch>
            <a:fillRect/>
          </a:stretch>
        </p:blipFill>
        <p:spPr>
          <a:xfrm>
            <a:off x="350837" y="27992"/>
            <a:ext cx="7687597" cy="5143500"/>
          </a:xfrm>
          <a:prstGeom prst="rect">
            <a:avLst/>
          </a:prstGeom>
        </p:spPr>
      </p:pic>
      <p:sp>
        <p:nvSpPr>
          <p:cNvPr id="5" name="TextBox 4">
            <a:extLst>
              <a:ext uri="{FF2B5EF4-FFF2-40B4-BE49-F238E27FC236}">
                <a16:creationId xmlns:a16="http://schemas.microsoft.com/office/drawing/2014/main" id="{38F73BC4-538B-46D0-B387-FDA6D4001A70}"/>
              </a:ext>
            </a:extLst>
          </p:cNvPr>
          <p:cNvSpPr txBox="1"/>
          <p:nvPr/>
        </p:nvSpPr>
        <p:spPr>
          <a:xfrm>
            <a:off x="3932853" y="1931437"/>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6" name="TextBox 5">
            <a:extLst>
              <a:ext uri="{FF2B5EF4-FFF2-40B4-BE49-F238E27FC236}">
                <a16:creationId xmlns:a16="http://schemas.microsoft.com/office/drawing/2014/main" id="{84CB1C97-2D3B-4C22-B417-2D28382BC94C}"/>
              </a:ext>
            </a:extLst>
          </p:cNvPr>
          <p:cNvSpPr txBox="1"/>
          <p:nvPr/>
        </p:nvSpPr>
        <p:spPr>
          <a:xfrm>
            <a:off x="3932853" y="1931437"/>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7" name="TextBox 6">
            <a:extLst>
              <a:ext uri="{FF2B5EF4-FFF2-40B4-BE49-F238E27FC236}">
                <a16:creationId xmlns:a16="http://schemas.microsoft.com/office/drawing/2014/main" id="{A0361EC5-D776-41FB-9589-E806498BFF00}"/>
              </a:ext>
            </a:extLst>
          </p:cNvPr>
          <p:cNvSpPr txBox="1"/>
          <p:nvPr/>
        </p:nvSpPr>
        <p:spPr>
          <a:xfrm>
            <a:off x="3932853" y="1931437"/>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8" name="TextBox 7">
            <a:extLst>
              <a:ext uri="{FF2B5EF4-FFF2-40B4-BE49-F238E27FC236}">
                <a16:creationId xmlns:a16="http://schemas.microsoft.com/office/drawing/2014/main" id="{D1256FF6-7499-4F56-8DDA-9C71BB4C2212}"/>
              </a:ext>
            </a:extLst>
          </p:cNvPr>
          <p:cNvSpPr txBox="1"/>
          <p:nvPr/>
        </p:nvSpPr>
        <p:spPr>
          <a:xfrm>
            <a:off x="3932853" y="1931437"/>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3" name="TextBox 2">
            <a:extLst>
              <a:ext uri="{FF2B5EF4-FFF2-40B4-BE49-F238E27FC236}">
                <a16:creationId xmlns:a16="http://schemas.microsoft.com/office/drawing/2014/main" id="{5F6BAB43-B73C-458C-96AD-EA70B00514FC}"/>
              </a:ext>
            </a:extLst>
          </p:cNvPr>
          <p:cNvSpPr txBox="1"/>
          <p:nvPr/>
        </p:nvSpPr>
        <p:spPr>
          <a:xfrm>
            <a:off x="5529748" y="1657350"/>
            <a:ext cx="1686680"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Lake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Ontario</a:t>
            </a:r>
          </a:p>
        </p:txBody>
      </p:sp>
      <p:sp>
        <p:nvSpPr>
          <p:cNvPr id="14" name="TextBox 13">
            <a:extLst>
              <a:ext uri="{FF2B5EF4-FFF2-40B4-BE49-F238E27FC236}">
                <a16:creationId xmlns:a16="http://schemas.microsoft.com/office/drawing/2014/main" id="{F8F35CD9-96FA-4A2C-8735-1FD7F73A1528}"/>
              </a:ext>
            </a:extLst>
          </p:cNvPr>
          <p:cNvSpPr txBox="1"/>
          <p:nvPr/>
        </p:nvSpPr>
        <p:spPr>
          <a:xfrm>
            <a:off x="5532437" y="1657350"/>
            <a:ext cx="1686680"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Lake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Ontario</a:t>
            </a:r>
          </a:p>
        </p:txBody>
      </p:sp>
      <p:sp>
        <p:nvSpPr>
          <p:cNvPr id="15" name="Subtitle 14">
            <a:extLst>
              <a:ext uri="{FF2B5EF4-FFF2-40B4-BE49-F238E27FC236}">
                <a16:creationId xmlns:a16="http://schemas.microsoft.com/office/drawing/2014/main" id="{0439E3E6-8D15-40A0-9A86-50EBD6836115}"/>
              </a:ext>
            </a:extLst>
          </p:cNvPr>
          <p:cNvSpPr txBox="1">
            <a:spLocks noGrp="1"/>
          </p:cNvSpPr>
          <p:nvPr>
            <p:ph type="subTitle" idx="1"/>
          </p:nvPr>
        </p:nvSpPr>
        <p:spPr>
          <a:xfrm>
            <a:off x="4824866" y="4610547"/>
            <a:ext cx="2019276" cy="560945"/>
          </a:xfrm>
          <a:prstGeom prst="rect">
            <a:avLst/>
          </a:prstGeom>
          <a:noFill/>
        </p:spPr>
        <p:txBody>
          <a:bodyPr wrap="none" rtlCol="0">
            <a:spAutoFit/>
          </a:bodyPr>
          <a:lstStyle/>
          <a:p>
            <a:pPr algn="l"/>
            <a:r>
              <a:rPr lang="en-US" sz="3200" dirty="0">
                <a:solidFill>
                  <a:schemeClr val="tx1"/>
                </a:solidFill>
                <a:effectLst>
                  <a:outerShdw blurRad="38100" dist="38100" dir="2700000" algn="tl">
                    <a:srgbClr val="000000">
                      <a:alpha val="43137"/>
                    </a:srgbClr>
                  </a:outerShdw>
                </a:effectLst>
              </a:rPr>
              <a:t>Lake Erie</a:t>
            </a:r>
          </a:p>
        </p:txBody>
      </p:sp>
    </p:spTree>
    <p:extLst>
      <p:ext uri="{BB962C8B-B14F-4D97-AF65-F5344CB8AC3E}">
        <p14:creationId xmlns:p14="http://schemas.microsoft.com/office/powerpoint/2010/main" val="191709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A847F4C7-C5ED-47F9-9AC2-D3F2B903D4EA}"/>
              </a:ext>
            </a:extLst>
          </p:cNvPr>
          <p:cNvPicPr>
            <a:picLocks noChangeAspect="1"/>
          </p:cNvPicPr>
          <p:nvPr/>
        </p:nvPicPr>
        <p:blipFill>
          <a:blip r:embed="rId3"/>
          <a:stretch>
            <a:fillRect/>
          </a:stretch>
        </p:blipFill>
        <p:spPr>
          <a:xfrm>
            <a:off x="198430" y="172069"/>
            <a:ext cx="8381999" cy="4799370"/>
          </a:xfrm>
          <a:prstGeom prst="rect">
            <a:avLst/>
          </a:prstGeom>
        </p:spPr>
      </p:pic>
    </p:spTree>
    <p:extLst>
      <p:ext uri="{BB962C8B-B14F-4D97-AF65-F5344CB8AC3E}">
        <p14:creationId xmlns:p14="http://schemas.microsoft.com/office/powerpoint/2010/main" val="216640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5FD642DA-1954-4CDC-ACC1-D48F85F10480}"/>
              </a:ext>
            </a:extLst>
          </p:cNvPr>
          <p:cNvPicPr>
            <a:picLocks noChangeAspect="1"/>
          </p:cNvPicPr>
          <p:nvPr/>
        </p:nvPicPr>
        <p:blipFill>
          <a:blip r:embed="rId3"/>
          <a:stretch>
            <a:fillRect/>
          </a:stretch>
        </p:blipFill>
        <p:spPr>
          <a:xfrm>
            <a:off x="449658" y="279533"/>
            <a:ext cx="8037380" cy="4197217"/>
          </a:xfrm>
          <a:prstGeom prst="rect">
            <a:avLst/>
          </a:prstGeom>
        </p:spPr>
      </p:pic>
    </p:spTree>
    <p:extLst>
      <p:ext uri="{BB962C8B-B14F-4D97-AF65-F5344CB8AC3E}">
        <p14:creationId xmlns:p14="http://schemas.microsoft.com/office/powerpoint/2010/main" val="119752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2CA5A5-8ECA-4D85-B49F-F136465A5866}"/>
              </a:ext>
            </a:extLst>
          </p:cNvPr>
          <p:cNvPicPr>
            <a:picLocks noChangeAspect="1"/>
          </p:cNvPicPr>
          <p:nvPr/>
        </p:nvPicPr>
        <p:blipFill>
          <a:blip r:embed="rId3"/>
          <a:stretch>
            <a:fillRect/>
          </a:stretch>
        </p:blipFill>
        <p:spPr>
          <a:xfrm>
            <a:off x="913089" y="0"/>
            <a:ext cx="695269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38968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689E41-8580-4FD6-81FF-3F7F36DB01CF}"/>
              </a:ext>
            </a:extLst>
          </p:cNvPr>
          <p:cNvPicPr>
            <a:picLocks noChangeAspect="1"/>
          </p:cNvPicPr>
          <p:nvPr/>
        </p:nvPicPr>
        <p:blipFill>
          <a:blip r:embed="rId3"/>
          <a:stretch>
            <a:fillRect/>
          </a:stretch>
        </p:blipFill>
        <p:spPr>
          <a:xfrm>
            <a:off x="0" y="495027"/>
            <a:ext cx="8778875" cy="4153446"/>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18 Lower Canada Crescent, Kitchener, Ont.</a:t>
            </a:r>
          </a:p>
        </p:txBody>
      </p:sp>
    </p:spTree>
    <p:extLst>
      <p:ext uri="{BB962C8B-B14F-4D97-AF65-F5344CB8AC3E}">
        <p14:creationId xmlns:p14="http://schemas.microsoft.com/office/powerpoint/2010/main" val="385896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6" name="Picture 5">
            <a:extLst>
              <a:ext uri="{FF2B5EF4-FFF2-40B4-BE49-F238E27FC236}">
                <a16:creationId xmlns:a16="http://schemas.microsoft.com/office/drawing/2014/main" id="{4ED7E626-9AE5-493E-97CF-E6C6E869D382}"/>
              </a:ext>
            </a:extLst>
          </p:cNvPr>
          <p:cNvPicPr>
            <a:picLocks noChangeAspect="1"/>
          </p:cNvPicPr>
          <p:nvPr/>
        </p:nvPicPr>
        <p:blipFill rotWithShape="1">
          <a:blip r:embed="rId3">
            <a:extLst>
              <a:ext uri="{28A0092B-C50C-407E-A947-70E740481C1C}">
                <a14:useLocalDpi xmlns:a14="http://schemas.microsoft.com/office/drawing/2010/main" val="0"/>
              </a:ext>
            </a:extLst>
          </a:blip>
          <a:srcRect l="10715" t="5013" r="9652" b="4746"/>
          <a:stretch/>
        </p:blipFill>
        <p:spPr>
          <a:xfrm>
            <a:off x="980544" y="-60615"/>
            <a:ext cx="3180294" cy="5204115"/>
          </a:xfrm>
          <a:prstGeom prst="rect">
            <a:avLst/>
          </a:prstGeom>
        </p:spPr>
      </p:pic>
      <p:pic>
        <p:nvPicPr>
          <p:cNvPr id="7" name="Picture 6">
            <a:extLst>
              <a:ext uri="{FF2B5EF4-FFF2-40B4-BE49-F238E27FC236}">
                <a16:creationId xmlns:a16="http://schemas.microsoft.com/office/drawing/2014/main" id="{9D8F6C70-596B-48F7-A4AF-962FA8603F5D}"/>
              </a:ext>
            </a:extLst>
          </p:cNvPr>
          <p:cNvPicPr>
            <a:picLocks noChangeAspect="1"/>
          </p:cNvPicPr>
          <p:nvPr/>
        </p:nvPicPr>
        <p:blipFill rotWithShape="1">
          <a:blip r:embed="rId4">
            <a:extLst>
              <a:ext uri="{28A0092B-C50C-407E-A947-70E740481C1C}">
                <a14:useLocalDpi xmlns:a14="http://schemas.microsoft.com/office/drawing/2010/main" val="0"/>
              </a:ext>
            </a:extLst>
          </a:blip>
          <a:srcRect l="8159" t="7600" r="8159" b="6030"/>
          <a:stretch/>
        </p:blipFill>
        <p:spPr>
          <a:xfrm>
            <a:off x="4770437" y="0"/>
            <a:ext cx="3048000" cy="5238750"/>
          </a:xfrm>
          <a:prstGeom prst="rect">
            <a:avLst/>
          </a:prstGeom>
        </p:spPr>
      </p:pic>
    </p:spTree>
    <p:extLst>
      <p:ext uri="{BB962C8B-B14F-4D97-AF65-F5344CB8AC3E}">
        <p14:creationId xmlns:p14="http://schemas.microsoft.com/office/powerpoint/2010/main" val="409931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48767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כֵּיוָן שֶׁהִתְמַהְמַהּ הֶחָתָן נִמְנְמוּ כֻּלָּן וְנִרְדְּמוּ.</a:t>
            </a:r>
            <a:r>
              <a:rPr lang="en-US" baseline="30000" dirty="0"/>
              <a:t>    </a:t>
            </a:r>
          </a:p>
          <a:p>
            <a:r>
              <a:rPr lang="en-US" baseline="30000" dirty="0"/>
              <a:t>   </a:t>
            </a:r>
            <a:r>
              <a:rPr lang="en-US" sz="4000" baseline="30000" dirty="0"/>
              <a:t> </a:t>
            </a:r>
            <a:r>
              <a:rPr lang="en-US" sz="4000" dirty="0"/>
              <a:t>“</a:t>
            </a:r>
            <a:r>
              <a:rPr lang="en-US" sz="4000" baseline="30000" dirty="0"/>
              <a:t> </a:t>
            </a:r>
            <a:r>
              <a:rPr lang="en-US" sz="4000" dirty="0"/>
              <a:t>Now </a:t>
            </a:r>
            <a:r>
              <a:rPr lang="en-US" sz="4000" dirty="0">
                <a:solidFill>
                  <a:srgbClr val="FFFF99"/>
                </a:solidFill>
              </a:rPr>
              <a:t>the bridegroom was late</a:t>
            </a:r>
            <a:r>
              <a:rPr lang="en-US" sz="4000" dirty="0"/>
              <a:t>, so they all went to sleep.</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3707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endParaRPr lang="en-US" dirty="0"/>
          </a:p>
          <a:p>
            <a:pPr algn="l"/>
            <a:endParaRPr lang="en-US" dirty="0"/>
          </a:p>
          <a:p>
            <a:pPr algn="l"/>
            <a:endParaRPr lang="en-US" dirty="0"/>
          </a:p>
          <a:p>
            <a:pPr algn="l"/>
            <a:endParaRPr lang="en-US" dirty="0"/>
          </a:p>
          <a:p>
            <a:pPr algn="l"/>
            <a:endParaRPr lang="en-US" sz="2400" dirty="0"/>
          </a:p>
          <a:p>
            <a:pPr algn="l"/>
            <a:r>
              <a:rPr lang="en-US" dirty="0"/>
              <a:t>The rest of the story…</a:t>
            </a:r>
          </a:p>
        </p:txBody>
      </p:sp>
      <p:pic>
        <p:nvPicPr>
          <p:cNvPr id="3" name="Picture 2">
            <a:extLst>
              <a:ext uri="{FF2B5EF4-FFF2-40B4-BE49-F238E27FC236}">
                <a16:creationId xmlns:a16="http://schemas.microsoft.com/office/drawing/2014/main" id="{F7637DC8-40D0-47B5-968C-47D1DD2F0D97}"/>
              </a:ext>
            </a:extLst>
          </p:cNvPr>
          <p:cNvPicPr>
            <a:picLocks noChangeAspect="1"/>
          </p:cNvPicPr>
          <p:nvPr/>
        </p:nvPicPr>
        <p:blipFill rotWithShape="1">
          <a:blip r:embed="rId3"/>
          <a:srcRect t="36677" b="21829"/>
          <a:stretch/>
        </p:blipFill>
        <p:spPr>
          <a:xfrm>
            <a:off x="148262" y="514350"/>
            <a:ext cx="8482350" cy="3200400"/>
          </a:xfrm>
          <a:prstGeom prst="rect">
            <a:avLst/>
          </a:prstGeom>
        </p:spPr>
      </p:pic>
    </p:spTree>
    <p:extLst>
      <p:ext uri="{BB962C8B-B14F-4D97-AF65-F5344CB8AC3E}">
        <p14:creationId xmlns:p14="http://schemas.microsoft.com/office/powerpoint/2010/main" val="626687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https://www.youtube.com/watch?v=uu_QQLM4biQ</a:t>
            </a:r>
            <a:r>
              <a:rPr lang="en-US" dirty="0"/>
              <a:t> </a:t>
            </a:r>
          </a:p>
          <a:p>
            <a:pPr algn="l"/>
            <a:endParaRPr lang="en-US" dirty="0"/>
          </a:p>
        </p:txBody>
      </p:sp>
      <p:pic>
        <p:nvPicPr>
          <p:cNvPr id="2" name="Picture 1">
            <a:extLst>
              <a:ext uri="{FF2B5EF4-FFF2-40B4-BE49-F238E27FC236}">
                <a16:creationId xmlns:a16="http://schemas.microsoft.com/office/drawing/2014/main" id="{053A5724-5109-4982-97CF-3F71FCD77089}"/>
              </a:ext>
            </a:extLst>
          </p:cNvPr>
          <p:cNvPicPr>
            <a:picLocks noChangeAspect="1"/>
          </p:cNvPicPr>
          <p:nvPr/>
        </p:nvPicPr>
        <p:blipFill>
          <a:blip r:embed="rId4"/>
          <a:stretch>
            <a:fillRect/>
          </a:stretch>
        </p:blipFill>
        <p:spPr>
          <a:xfrm>
            <a:off x="498929" y="1271691"/>
            <a:ext cx="7243310" cy="3814659"/>
          </a:xfrm>
          <a:prstGeom prst="rect">
            <a:avLst/>
          </a:prstGeom>
        </p:spPr>
      </p:pic>
    </p:spTree>
    <p:extLst>
      <p:ext uri="{BB962C8B-B14F-4D97-AF65-F5344CB8AC3E}">
        <p14:creationId xmlns:p14="http://schemas.microsoft.com/office/powerpoint/2010/main" val="2510690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Expulsion from </a:t>
            </a:r>
            <a:r>
              <a:rPr lang="en-US" dirty="0" err="1"/>
              <a:t>Anatevka</a:t>
            </a:r>
            <a:endParaRPr lang="en-US" dirty="0"/>
          </a:p>
        </p:txBody>
      </p:sp>
      <p:pic>
        <p:nvPicPr>
          <p:cNvPr id="2" name="Online Media 1">
            <a:hlinkClick r:id="" action="ppaction://media"/>
            <a:extLst>
              <a:ext uri="{FF2B5EF4-FFF2-40B4-BE49-F238E27FC236}">
                <a16:creationId xmlns:a16="http://schemas.microsoft.com/office/drawing/2014/main" id="{A79E3D9B-CD30-465C-A9BB-B0A6D9CD8564}"/>
              </a:ext>
            </a:extLst>
          </p:cNvPr>
          <p:cNvPicPr>
            <a:picLocks noRot="1" noChangeAspect="1"/>
          </p:cNvPicPr>
          <p:nvPr>
            <a:videoFile r:link="rId1"/>
          </p:nvPr>
        </p:nvPicPr>
        <p:blipFill>
          <a:blip r:embed="rId4"/>
          <a:stretch>
            <a:fillRect/>
          </a:stretch>
        </p:blipFill>
        <p:spPr>
          <a:xfrm>
            <a:off x="325438" y="547688"/>
            <a:ext cx="7950199" cy="4471987"/>
          </a:xfrm>
          <a:prstGeom prst="rect">
            <a:avLst/>
          </a:prstGeom>
        </p:spPr>
      </p:pic>
    </p:spTree>
    <p:extLst>
      <p:ext uri="{BB962C8B-B14F-4D97-AF65-F5344CB8AC3E}">
        <p14:creationId xmlns:p14="http://schemas.microsoft.com/office/powerpoint/2010/main" val="34186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“Rabbi, Wouldn’t this be a good time for the Messiah to come?”</a:t>
            </a:r>
          </a:p>
          <a:p>
            <a:pPr algn="l"/>
            <a:endParaRPr lang="en-US" dirty="0"/>
          </a:p>
          <a:p>
            <a:pPr algn="l"/>
            <a:r>
              <a:rPr lang="en-US" dirty="0"/>
              <a:t>“We’ll have to wait for Him someplace else.  </a:t>
            </a:r>
          </a:p>
          <a:p>
            <a:pPr algn="l"/>
            <a:r>
              <a:rPr lang="en-US" dirty="0"/>
              <a:t>Meanwhile, let’s start packing.”</a:t>
            </a:r>
          </a:p>
        </p:txBody>
      </p:sp>
    </p:spTree>
    <p:extLst>
      <p:ext uri="{BB962C8B-B14F-4D97-AF65-F5344CB8AC3E}">
        <p14:creationId xmlns:p14="http://schemas.microsoft.com/office/powerpoint/2010/main" val="56969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בַּחֲצוֹת הַלַּיְלָה נִשְׁמְעָה קְרִיאָה, ’הִנֵּה הֶחָתָן, צְאֶינָה לִקְרָאתוֹ!‘</a:t>
            </a:r>
            <a:r>
              <a:rPr lang="en-US" baseline="30000" dirty="0"/>
              <a:t>    </a:t>
            </a:r>
          </a:p>
          <a:p>
            <a:r>
              <a:rPr lang="en-US" baseline="30000" dirty="0"/>
              <a:t>    </a:t>
            </a:r>
          </a:p>
          <a:p>
            <a:pPr marL="0" indent="0"/>
            <a:r>
              <a:rPr lang="en-US" sz="4000" dirty="0"/>
              <a:t>It was the middle of the night when </a:t>
            </a:r>
            <a:r>
              <a:rPr lang="en-US" sz="4000" dirty="0">
                <a:solidFill>
                  <a:srgbClr val="FFFF99"/>
                </a:solidFill>
              </a:rPr>
              <a:t>the cry rang out</a:t>
            </a:r>
            <a:r>
              <a:rPr lang="en-US" sz="4000" dirty="0"/>
              <a:t>, ‘The bridegroom is here! Go out to meet him!’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61656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1 </a:t>
            </a:r>
            <a:r>
              <a:rPr lang="en-US" baseline="30000" dirty="0" err="1"/>
              <a:t>Thes</a:t>
            </a:r>
            <a:r>
              <a:rPr lang="en-US" baseline="30000" dirty="0"/>
              <a:t> 4.13, 16-17 </a:t>
            </a:r>
            <a:r>
              <a:rPr lang="en-US" dirty="0"/>
              <a:t> Now, brothers, we want you to know the truth about those who have died; otherwise, you might become sad the way other people do who have nothing to hope for…For the Lord himself will come down from heaven with </a:t>
            </a:r>
            <a:r>
              <a:rPr lang="en-US" dirty="0">
                <a:solidFill>
                  <a:srgbClr val="FFFF99"/>
                </a:solidFill>
              </a:rPr>
              <a:t>a rousing cry</a:t>
            </a:r>
            <a:r>
              <a:rPr lang="en-US" dirty="0"/>
              <a:t>, with </a:t>
            </a:r>
            <a:r>
              <a:rPr lang="en-US" dirty="0">
                <a:solidFill>
                  <a:srgbClr val="FFFF99"/>
                </a:solidFill>
              </a:rPr>
              <a:t>a call from one of the ruling angels, </a:t>
            </a:r>
            <a:endParaRPr lang="en-US" dirty="0"/>
          </a:p>
        </p:txBody>
      </p:sp>
    </p:spTree>
    <p:extLst>
      <p:ext uri="{BB962C8B-B14F-4D97-AF65-F5344CB8AC3E}">
        <p14:creationId xmlns:p14="http://schemas.microsoft.com/office/powerpoint/2010/main" val="396659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4.13, 16-17 </a:t>
            </a:r>
            <a:r>
              <a:rPr lang="en-US" dirty="0"/>
              <a:t> </a:t>
            </a:r>
            <a:r>
              <a:rPr lang="en-US" dirty="0">
                <a:solidFill>
                  <a:srgbClr val="FFFF99"/>
                </a:solidFill>
              </a:rPr>
              <a:t>and with God's shofar</a:t>
            </a:r>
            <a:r>
              <a:rPr lang="en-US" dirty="0"/>
              <a:t>; those who died united with the Messiah will be the first to rise; then we who are left still alive will be caught up with them in the clouds </a:t>
            </a:r>
            <a:r>
              <a:rPr lang="en-US" dirty="0">
                <a:solidFill>
                  <a:srgbClr val="FFFF99"/>
                </a:solidFill>
              </a:rPr>
              <a:t>to meet the Lord in the air</a:t>
            </a:r>
            <a:r>
              <a:rPr lang="en-US" dirty="0"/>
              <a:t>; and thus we will always be with the Lord. </a:t>
            </a:r>
          </a:p>
        </p:txBody>
      </p:sp>
    </p:spTree>
    <p:extLst>
      <p:ext uri="{BB962C8B-B14F-4D97-AF65-F5344CB8AC3E}">
        <p14:creationId xmlns:p14="http://schemas.microsoft.com/office/powerpoint/2010/main" val="348682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שאָז הִתְעוֹרְרוּ הָעֲלָמוֹת הָהֵן וְהֵכִינוּ אֶת מְנוֹרוֹתֵיהֶן. </a:t>
            </a:r>
            <a:r>
              <a:rPr lang="en-US" baseline="30000" dirty="0"/>
              <a:t>    </a:t>
            </a:r>
          </a:p>
          <a:p>
            <a:r>
              <a:rPr lang="en-US" baseline="30000" dirty="0"/>
              <a:t>    </a:t>
            </a:r>
          </a:p>
          <a:p>
            <a:r>
              <a:rPr lang="en-US" sz="4000" baseline="30000" dirty="0"/>
              <a:t>   “</a:t>
            </a:r>
            <a:r>
              <a:rPr lang="en-US" sz="4000" dirty="0"/>
              <a:t>The girls all woke up and prepared their lamps for lighting.”</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7294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a:bodyPr>
          <a:lstStyle/>
          <a:p>
            <a:r>
              <a:rPr lang="en-US" sz="4400" dirty="0"/>
              <a:t>Remember from last week</a:t>
            </a:r>
          </a:p>
          <a:p>
            <a:r>
              <a:rPr lang="en-US" sz="4400" dirty="0"/>
              <a:t>[my apologies: too much info]</a:t>
            </a:r>
          </a:p>
          <a:p>
            <a:pPr algn="r" rtl="1"/>
            <a:r>
              <a:rPr lang="he-IL" sz="4321" b="1" dirty="0">
                <a:latin typeface="David" panose="020E0502060401010101" pitchFamily="34" charset="-79"/>
                <a:cs typeface="David" panose="020E0502060401010101" pitchFamily="34" charset="-79"/>
              </a:rPr>
              <a:t>חָמֵשׁ מֵהֶן הָיוּ </a:t>
            </a:r>
            <a:r>
              <a:rPr lang="he-IL" sz="4321" b="1" dirty="0">
                <a:solidFill>
                  <a:srgbClr val="FFFF99"/>
                </a:solidFill>
                <a:latin typeface="David" panose="020E0502060401010101" pitchFamily="34" charset="-79"/>
                <a:cs typeface="David" panose="020E0502060401010101" pitchFamily="34" charset="-79"/>
              </a:rPr>
              <a:t>כְּסִיל</a:t>
            </a:r>
            <a:r>
              <a:rPr lang="he-IL" sz="4321" b="1" dirty="0">
                <a:latin typeface="David" panose="020E0502060401010101" pitchFamily="34" charset="-79"/>
                <a:cs typeface="David" panose="020E0502060401010101" pitchFamily="34" charset="-79"/>
              </a:rPr>
              <a:t>וֹת וְחָמֵשׁ הָיוּ נְבוֹנוֹת,</a:t>
            </a:r>
            <a:r>
              <a:rPr lang="he-IL" sz="4321" dirty="0"/>
              <a:t> </a:t>
            </a:r>
            <a:r>
              <a:rPr lang="en-US" baseline="30000" dirty="0"/>
              <a:t>    </a:t>
            </a:r>
          </a:p>
          <a:p>
            <a:r>
              <a:rPr lang="en-US" sz="4300" dirty="0"/>
              <a:t>“Five of them were </a:t>
            </a:r>
            <a:r>
              <a:rPr lang="en-US" sz="4300" dirty="0">
                <a:solidFill>
                  <a:srgbClr val="FFFF99"/>
                </a:solidFill>
              </a:rPr>
              <a:t>foolish</a:t>
            </a:r>
            <a:r>
              <a:rPr lang="en-US" sz="4300" dirty="0"/>
              <a:t> and five were sensible.”</a:t>
            </a:r>
          </a:p>
          <a:p>
            <a:pPr algn="r" rtl="1" fontAlgn="t"/>
            <a:r>
              <a:rPr lang="he-IL" sz="3900" b="1" dirty="0">
                <a:latin typeface="David" panose="020E0502060401010101" pitchFamily="34" charset="-79"/>
                <a:cs typeface="David" panose="020E0502060401010101" pitchFamily="34" charset="-79"/>
              </a:rPr>
              <a:t>כְּסִיל</a:t>
            </a:r>
            <a:r>
              <a:rPr lang="he-IL" sz="3000" dirty="0"/>
              <a:t> </a:t>
            </a:r>
            <a:r>
              <a:rPr lang="en-US" sz="3000" dirty="0"/>
              <a:t> literary: fool, idiot, imbecile, moron</a:t>
            </a:r>
          </a:p>
          <a:p>
            <a:endParaRPr lang="en-US" sz="43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494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baseline="30000" dirty="0"/>
              <a:t>Mtt.25.3 </a:t>
            </a:r>
            <a:r>
              <a:rPr lang="en-US" dirty="0"/>
              <a:t>For when the foolish ones took their lamps, </a:t>
            </a:r>
            <a:r>
              <a:rPr lang="en-US" dirty="0">
                <a:solidFill>
                  <a:srgbClr val="FFFF99"/>
                </a:solidFill>
              </a:rPr>
              <a:t>they took no oil with them. </a:t>
            </a:r>
          </a:p>
          <a:p>
            <a:pPr algn="l"/>
            <a:r>
              <a:rPr lang="en-US" u="sng" dirty="0">
                <a:solidFill>
                  <a:srgbClr val="FFFF99"/>
                </a:solidFill>
              </a:rPr>
              <a:t>Insufficient oil</a:t>
            </a:r>
          </a:p>
        </p:txBody>
      </p:sp>
    </p:spTree>
    <p:extLst>
      <p:ext uri="{BB962C8B-B14F-4D97-AF65-F5344CB8AC3E}">
        <p14:creationId xmlns:p14="http://schemas.microsoft.com/office/powerpoint/2010/main" val="2356361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234A5-CAC7-45AE-8144-56CFD6C0A836}"/>
              </a:ext>
            </a:extLst>
          </p:cNvPr>
          <p:cNvPicPr>
            <a:picLocks noChangeAspect="1"/>
          </p:cNvPicPr>
          <p:nvPr/>
        </p:nvPicPr>
        <p:blipFill>
          <a:blip r:embed="rId3"/>
          <a:stretch>
            <a:fillRect/>
          </a:stretch>
        </p:blipFill>
        <p:spPr>
          <a:xfrm>
            <a:off x="290803" y="1009650"/>
            <a:ext cx="8289626" cy="22860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Rectangle: Rounded Corners 4">
            <a:extLst>
              <a:ext uri="{FF2B5EF4-FFF2-40B4-BE49-F238E27FC236}">
                <a16:creationId xmlns:a16="http://schemas.microsoft.com/office/drawing/2014/main" id="{34B1356A-08DF-4140-98F7-58F7A03D8962}"/>
              </a:ext>
            </a:extLst>
          </p:cNvPr>
          <p:cNvSpPr/>
          <p:nvPr/>
        </p:nvSpPr>
        <p:spPr bwMode="auto">
          <a:xfrm>
            <a:off x="6980237" y="1123950"/>
            <a:ext cx="1524000" cy="20574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90357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47BDE-A6BF-410A-8544-AC87732824DC}"/>
              </a:ext>
            </a:extLst>
          </p:cNvPr>
          <p:cNvPicPr>
            <a:picLocks noChangeAspect="1"/>
          </p:cNvPicPr>
          <p:nvPr/>
        </p:nvPicPr>
        <p:blipFill>
          <a:blip r:embed="rId3"/>
          <a:stretch>
            <a:fillRect/>
          </a:stretch>
        </p:blipFill>
        <p:spPr>
          <a:xfrm>
            <a:off x="500640" y="0"/>
            <a:ext cx="777759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98860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root (</a:t>
            </a:r>
            <a:r>
              <a:rPr lang="en-US" i="1" dirty="0" err="1"/>
              <a:t>mōr</a:t>
            </a:r>
            <a:r>
              <a:rPr lang="en-US" i="1" dirty="0"/>
              <a:t>-</a:t>
            </a:r>
            <a:r>
              <a:rPr lang="en-US" dirty="0"/>
              <a:t>) "properly refers to physical nerves causing one to become </a:t>
            </a:r>
            <a:r>
              <a:rPr lang="en-US" i="1" dirty="0">
                <a:solidFill>
                  <a:srgbClr val="FFFF99"/>
                </a:solidFill>
              </a:rPr>
              <a:t>dull, sluggish</a:t>
            </a:r>
            <a:r>
              <a:rPr lang="en-US" i="1" dirty="0"/>
              <a:t> </a:t>
            </a:r>
            <a:r>
              <a:rPr lang="en-US" dirty="0"/>
              <a:t>(so </a:t>
            </a:r>
            <a:r>
              <a:rPr lang="en-US" dirty="0" err="1"/>
              <a:t>Hipp</a:t>
            </a:r>
            <a:r>
              <a:rPr lang="en-US" dirty="0"/>
              <a:t>., Aristotle); used of the mind, </a:t>
            </a:r>
            <a:r>
              <a:rPr lang="en-US" i="1" dirty="0">
                <a:solidFill>
                  <a:srgbClr val="FFFF99"/>
                </a:solidFill>
              </a:rPr>
              <a:t>dull, stupid, foolish</a:t>
            </a:r>
            <a:r>
              <a:rPr lang="en-US" dirty="0">
                <a:solidFill>
                  <a:srgbClr val="FFFF99"/>
                </a:solidFill>
              </a:rPr>
              <a:t>"</a:t>
            </a:r>
            <a:r>
              <a:rPr lang="en-US" dirty="0"/>
              <a:t> (</a:t>
            </a:r>
            <a:r>
              <a:rPr lang="en-US" i="1" dirty="0"/>
              <a:t>Abbott-Smith</a:t>
            </a:r>
            <a:r>
              <a:rPr lang="en-US" dirty="0"/>
              <a:t>); "</a:t>
            </a:r>
            <a:r>
              <a:rPr lang="en-US" dirty="0">
                <a:solidFill>
                  <a:srgbClr val="FFFF99"/>
                </a:solidFill>
              </a:rPr>
              <a:t>flat/insipid</a:t>
            </a:r>
            <a:r>
              <a:rPr lang="en-US" dirty="0"/>
              <a:t>“</a:t>
            </a:r>
          </a:p>
          <a:p>
            <a:r>
              <a:rPr lang="en-US" dirty="0"/>
              <a:t>“What were you thinking?”</a:t>
            </a:r>
          </a:p>
        </p:txBody>
      </p:sp>
    </p:spTree>
    <p:extLst>
      <p:ext uri="{BB962C8B-B14F-4D97-AF65-F5344CB8AC3E}">
        <p14:creationId xmlns:p14="http://schemas.microsoft.com/office/powerpoint/2010/main" val="1239997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Why were the foolish young women not prepared?   I have </a:t>
            </a:r>
            <a:r>
              <a:rPr lang="en-US" dirty="0">
                <a:solidFill>
                  <a:srgbClr val="FFFF99"/>
                </a:solidFill>
              </a:rPr>
              <a:t>four reasons</a:t>
            </a:r>
            <a:r>
              <a:rPr lang="en-US" dirty="0"/>
              <a:t>, that we need to address in our lives.</a:t>
            </a:r>
          </a:p>
          <a:p>
            <a:pPr algn="l"/>
            <a:endParaRPr lang="en-US" sz="1600" dirty="0"/>
          </a:p>
          <a:p>
            <a:pPr marL="512763" indent="-512763" algn="l">
              <a:buFont typeface="+mj-lt"/>
              <a:buAutoNum type="arabicPeriod"/>
            </a:pPr>
            <a:r>
              <a:rPr lang="en-US" dirty="0"/>
              <a:t>They assumed that they would ride the wave of benefit from the others.</a:t>
            </a:r>
          </a:p>
        </p:txBody>
      </p:sp>
    </p:spTree>
    <p:extLst>
      <p:ext uri="{BB962C8B-B14F-4D97-AF65-F5344CB8AC3E}">
        <p14:creationId xmlns:p14="http://schemas.microsoft.com/office/powerpoint/2010/main" val="35023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25.8</a:t>
            </a:r>
            <a:r>
              <a:rPr lang="en-US" dirty="0"/>
              <a:t> Now the foolish ones said to the wise, ‘Give us some of your oil, since our lamps are going out.’</a:t>
            </a:r>
          </a:p>
        </p:txBody>
      </p:sp>
    </p:spTree>
    <p:extLst>
      <p:ext uri="{BB962C8B-B14F-4D97-AF65-F5344CB8AC3E}">
        <p14:creationId xmlns:p14="http://schemas.microsoft.com/office/powerpoint/2010/main" val="3499741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Why were the foolish young women not prepared? </a:t>
            </a:r>
          </a:p>
          <a:p>
            <a:pPr algn="l"/>
            <a:r>
              <a:rPr lang="en-US" dirty="0"/>
              <a:t>2. </a:t>
            </a:r>
            <a:r>
              <a:rPr lang="en-US" dirty="0">
                <a:solidFill>
                  <a:srgbClr val="FFFF99"/>
                </a:solidFill>
              </a:rPr>
              <a:t>They need to be guided by a </a:t>
            </a:r>
            <a:r>
              <a:rPr lang="en-US" u="sng" dirty="0">
                <a:solidFill>
                  <a:srgbClr val="FFFF99"/>
                </a:solidFill>
              </a:rPr>
              <a:t>vision</a:t>
            </a:r>
            <a:r>
              <a:rPr lang="en-US" dirty="0">
                <a:solidFill>
                  <a:srgbClr val="FFFF99"/>
                </a:solidFill>
              </a:rPr>
              <a:t>.  </a:t>
            </a:r>
            <a:endParaRPr lang="en-US" dirty="0"/>
          </a:p>
        </p:txBody>
      </p:sp>
    </p:spTree>
    <p:extLst>
      <p:ext uri="{BB962C8B-B14F-4D97-AF65-F5344CB8AC3E}">
        <p14:creationId xmlns:p14="http://schemas.microsoft.com/office/powerpoint/2010/main" val="2048382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Mishlei</a:t>
            </a:r>
            <a:r>
              <a:rPr lang="en-US" baseline="30000" dirty="0"/>
              <a:t>/Prov 29.18</a:t>
            </a:r>
            <a:r>
              <a:rPr lang="en-US" dirty="0"/>
              <a:t> Without a prophetic </a:t>
            </a:r>
            <a:r>
              <a:rPr lang="en-US" u="sng" dirty="0"/>
              <a:t>vision</a:t>
            </a:r>
            <a:r>
              <a:rPr lang="en-US" dirty="0"/>
              <a:t>, the people throw off all restraint; but he who </a:t>
            </a:r>
            <a:r>
              <a:rPr lang="en-US" u="sng" dirty="0"/>
              <a:t>keeps</a:t>
            </a:r>
            <a:r>
              <a:rPr lang="en-US" dirty="0"/>
              <a:t> Torah is happy.</a:t>
            </a:r>
          </a:p>
          <a:p>
            <a:pPr algn="l"/>
            <a:r>
              <a:rPr lang="en-US" dirty="0"/>
              <a:t>So, we train to walk in the vision…to WIN.</a:t>
            </a:r>
          </a:p>
        </p:txBody>
      </p:sp>
    </p:spTree>
    <p:extLst>
      <p:ext uri="{BB962C8B-B14F-4D97-AF65-F5344CB8AC3E}">
        <p14:creationId xmlns:p14="http://schemas.microsoft.com/office/powerpoint/2010/main" val="504032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Guided by a </a:t>
            </a:r>
            <a:r>
              <a:rPr lang="en-US" u="sng" dirty="0"/>
              <a:t>vision</a:t>
            </a:r>
            <a:r>
              <a:rPr lang="en-US" dirty="0"/>
              <a:t>:</a:t>
            </a:r>
          </a:p>
          <a:p>
            <a:pPr algn="l"/>
            <a:r>
              <a:rPr lang="en-US" baseline="30000" dirty="0"/>
              <a:t>1 </a:t>
            </a:r>
            <a:r>
              <a:rPr lang="en-US" baseline="30000" dirty="0" err="1"/>
              <a:t>Kefa</a:t>
            </a:r>
            <a:r>
              <a:rPr lang="en-US" baseline="30000" dirty="0"/>
              <a:t>/Peter 1.3-4,8 </a:t>
            </a:r>
            <a:r>
              <a:rPr lang="en-US" b="1" baseline="30000" dirty="0"/>
              <a:t> </a:t>
            </a:r>
            <a:r>
              <a:rPr lang="en-US" dirty="0"/>
              <a:t>Praised be God, Father of our Lord Yeshua the Messiah, who, in keeping with his great mercy, has caused us, </a:t>
            </a:r>
            <a:r>
              <a:rPr lang="en-US" dirty="0">
                <a:solidFill>
                  <a:srgbClr val="FFFF99"/>
                </a:solidFill>
              </a:rPr>
              <a:t>through the resurrection of Yeshua the Messiah </a:t>
            </a:r>
            <a:r>
              <a:rPr lang="en-US" dirty="0"/>
              <a:t>from the dead, to be born again to </a:t>
            </a:r>
            <a:r>
              <a:rPr lang="en-US" dirty="0">
                <a:solidFill>
                  <a:srgbClr val="FFFF99"/>
                </a:solidFill>
              </a:rPr>
              <a:t>a living hope</a:t>
            </a:r>
            <a:r>
              <a:rPr lang="en-US" dirty="0"/>
              <a:t>, </a:t>
            </a:r>
          </a:p>
        </p:txBody>
      </p:sp>
    </p:spTree>
    <p:extLst>
      <p:ext uri="{BB962C8B-B14F-4D97-AF65-F5344CB8AC3E}">
        <p14:creationId xmlns:p14="http://schemas.microsoft.com/office/powerpoint/2010/main" val="2817099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Kefa</a:t>
            </a:r>
            <a:r>
              <a:rPr lang="en-US" baseline="30000" dirty="0"/>
              <a:t>/Peter 1.3-4,8  </a:t>
            </a:r>
            <a:r>
              <a:rPr lang="en-US" dirty="0"/>
              <a:t>to an inheritance that cannot decay, spoil or fade, kept safe for you in heaven…</a:t>
            </a:r>
            <a:r>
              <a:rPr lang="en-US" dirty="0">
                <a:solidFill>
                  <a:srgbClr val="FFFF99"/>
                </a:solidFill>
              </a:rPr>
              <a:t>Without having seen him, you love him. </a:t>
            </a:r>
            <a:r>
              <a:rPr lang="en-US" dirty="0"/>
              <a:t>Without seeing him now, but trusting in him, you continue to be full of joy that is glorious beyond words.  </a:t>
            </a:r>
          </a:p>
        </p:txBody>
      </p:sp>
    </p:spTree>
    <p:extLst>
      <p:ext uri="{BB962C8B-B14F-4D97-AF65-F5344CB8AC3E}">
        <p14:creationId xmlns:p14="http://schemas.microsoft.com/office/powerpoint/2010/main" val="3501689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Why were the foolish young women not prepared? </a:t>
            </a:r>
          </a:p>
          <a:p>
            <a:pPr algn="l"/>
            <a:r>
              <a:rPr lang="en-US" dirty="0"/>
              <a:t>2. </a:t>
            </a:r>
            <a:r>
              <a:rPr lang="en-US" dirty="0">
                <a:solidFill>
                  <a:srgbClr val="FFFF99"/>
                </a:solidFill>
              </a:rPr>
              <a:t>They need to be guided by a </a:t>
            </a:r>
            <a:r>
              <a:rPr lang="en-US" u="sng" dirty="0">
                <a:solidFill>
                  <a:srgbClr val="FFFF99"/>
                </a:solidFill>
              </a:rPr>
              <a:t>vision</a:t>
            </a:r>
            <a:r>
              <a:rPr lang="en-US" dirty="0">
                <a:solidFill>
                  <a:srgbClr val="FFFF99"/>
                </a:solidFill>
              </a:rPr>
              <a:t>.  Our vision: </a:t>
            </a:r>
          </a:p>
          <a:p>
            <a:pPr algn="l"/>
            <a:r>
              <a:rPr lang="en-US" baseline="30000" dirty="0"/>
              <a:t>Ro 11.15  </a:t>
            </a:r>
            <a:r>
              <a:rPr lang="en-US" dirty="0"/>
              <a:t> What will their [the Jewish people’s] acceptance [of Messiah and the Kingdom] be but life from the dead?</a:t>
            </a:r>
          </a:p>
        </p:txBody>
      </p:sp>
    </p:spTree>
    <p:extLst>
      <p:ext uri="{BB962C8B-B14F-4D97-AF65-F5344CB8AC3E}">
        <p14:creationId xmlns:p14="http://schemas.microsoft.com/office/powerpoint/2010/main" val="457964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13.13</a:t>
            </a:r>
            <a:r>
              <a:rPr lang="en-US" dirty="0"/>
              <a:t> Three things last — trust, hope, love; and the greatest of these is love.</a:t>
            </a:r>
          </a:p>
        </p:txBody>
      </p:sp>
    </p:spTree>
    <p:extLst>
      <p:ext uri="{BB962C8B-B14F-4D97-AF65-F5344CB8AC3E}">
        <p14:creationId xmlns:p14="http://schemas.microsoft.com/office/powerpoint/2010/main" val="4043708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Why were the foolish young women not prepared?  </a:t>
            </a:r>
          </a:p>
          <a:p>
            <a:pPr algn="l"/>
            <a:r>
              <a:rPr lang="en-US" dirty="0"/>
              <a:t>3. Training failure. No one should expect that serving the King in this antagonistic world will be easy.  </a:t>
            </a:r>
          </a:p>
        </p:txBody>
      </p:sp>
    </p:spTree>
    <p:extLst>
      <p:ext uri="{BB962C8B-B14F-4D97-AF65-F5344CB8AC3E}">
        <p14:creationId xmlns:p14="http://schemas.microsoft.com/office/powerpoint/2010/main" val="398604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four year old tugged on her dad who had been watching political ads, begging him to stop and read her a fairy tale before bed. Weary of seeing all these endless campaign ads, he agreed and started reading the fairy tale, </a:t>
            </a:r>
          </a:p>
        </p:txBody>
      </p:sp>
    </p:spTree>
    <p:extLst>
      <p:ext uri="{BB962C8B-B14F-4D97-AF65-F5344CB8AC3E}">
        <p14:creationId xmlns:p14="http://schemas.microsoft.com/office/powerpoint/2010/main" val="2287959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Acts 14.21-22</a:t>
            </a:r>
            <a:r>
              <a:rPr lang="en-US" b="1" baseline="30000" dirty="0"/>
              <a:t> </a:t>
            </a:r>
            <a:r>
              <a:rPr lang="en-US" dirty="0"/>
              <a:t>After proclaiming the Good News in that city and making many people into </a:t>
            </a:r>
            <a:r>
              <a:rPr lang="en-US" dirty="0" err="1"/>
              <a:t>talmidim</a:t>
            </a:r>
            <a:r>
              <a:rPr lang="en-US" dirty="0"/>
              <a:t>, they returned to Lystra, Iconium and Antioch, strengthening the </a:t>
            </a:r>
            <a:r>
              <a:rPr lang="en-US" dirty="0" err="1"/>
              <a:t>talmidim</a:t>
            </a:r>
            <a:r>
              <a:rPr lang="en-US" dirty="0"/>
              <a:t>, encouraging them to remain true to the faith, and reminding them that </a:t>
            </a:r>
            <a:r>
              <a:rPr lang="en-US" dirty="0">
                <a:solidFill>
                  <a:srgbClr val="FFFF99"/>
                </a:solidFill>
              </a:rPr>
              <a:t>it is through many hardships that we must enter the Kingdom of God</a:t>
            </a:r>
            <a:r>
              <a:rPr lang="en-US" dirty="0"/>
              <a:t>.</a:t>
            </a:r>
          </a:p>
        </p:txBody>
      </p:sp>
    </p:spTree>
    <p:extLst>
      <p:ext uri="{BB962C8B-B14F-4D97-AF65-F5344CB8AC3E}">
        <p14:creationId xmlns:p14="http://schemas.microsoft.com/office/powerpoint/2010/main" val="3848234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2400" dirty="0"/>
              <a:t>Why were the foolish young women not prepared?  </a:t>
            </a:r>
          </a:p>
          <a:p>
            <a:pPr algn="l"/>
            <a:r>
              <a:rPr lang="en-US" sz="2400" dirty="0"/>
              <a:t>3. Training failure.  </a:t>
            </a:r>
            <a:r>
              <a:rPr lang="en-US" dirty="0"/>
              <a:t>In the Israeli military: At the beginning of each basic training course, there are several days of 'integration', where drill instructors convert recruits from civilians to soldiers. </a:t>
            </a:r>
          </a:p>
        </p:txBody>
      </p:sp>
    </p:spTree>
    <p:extLst>
      <p:ext uri="{BB962C8B-B14F-4D97-AF65-F5344CB8AC3E}">
        <p14:creationId xmlns:p14="http://schemas.microsoft.com/office/powerpoint/2010/main" val="1727858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These are usually considered the most difficult days of any basic training program, even though they are not physically draining.</a:t>
            </a:r>
          </a:p>
        </p:txBody>
      </p:sp>
    </p:spTree>
    <p:extLst>
      <p:ext uri="{BB962C8B-B14F-4D97-AF65-F5344CB8AC3E}">
        <p14:creationId xmlns:p14="http://schemas.microsoft.com/office/powerpoint/2010/main" val="1246230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err="1"/>
              <a:t>Shaul’s</a:t>
            </a:r>
            <a:r>
              <a:rPr lang="en-US" dirty="0"/>
              <a:t> training regimen:</a:t>
            </a:r>
          </a:p>
          <a:p>
            <a:pPr algn="l"/>
            <a:r>
              <a:rPr lang="en-US" baseline="30000" dirty="0"/>
              <a:t>1 Cor 9.24-27</a:t>
            </a:r>
            <a:r>
              <a:rPr lang="en-US" b="1" baseline="30000" dirty="0"/>
              <a:t>  </a:t>
            </a:r>
            <a:r>
              <a:rPr lang="en-US" dirty="0"/>
              <a:t>Don’t you know that in a race all the runners compete, but only one wins the prize? So then, run to win! </a:t>
            </a:r>
            <a:r>
              <a:rPr lang="en-US" b="1" baseline="30000" dirty="0"/>
              <a:t> </a:t>
            </a:r>
            <a:r>
              <a:rPr lang="en-US" dirty="0"/>
              <a:t>Now every athlete in training submits himself to strict discipline, and he does it just to win a laurel wreath that will soon wither away. </a:t>
            </a:r>
          </a:p>
        </p:txBody>
      </p:sp>
    </p:spTree>
    <p:extLst>
      <p:ext uri="{BB962C8B-B14F-4D97-AF65-F5344CB8AC3E}">
        <p14:creationId xmlns:p14="http://schemas.microsoft.com/office/powerpoint/2010/main" val="3014453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1 Cor 9.24-27</a:t>
            </a:r>
            <a:r>
              <a:rPr lang="en-US" b="1" baseline="30000" dirty="0"/>
              <a:t>  </a:t>
            </a:r>
            <a:r>
              <a:rPr lang="en-US" dirty="0"/>
              <a:t>But we do it to win a crown that will last forever. Accordingly, I don’t run aimlessly but straight for the finish line; I don’t shadow-box but try to make every punch count. I treat my body hard and make it my slave so that, after proclaiming the Good News to others, I myself will not be disqualified.</a:t>
            </a:r>
          </a:p>
        </p:txBody>
      </p:sp>
    </p:spTree>
    <p:extLst>
      <p:ext uri="{BB962C8B-B14F-4D97-AF65-F5344CB8AC3E}">
        <p14:creationId xmlns:p14="http://schemas.microsoft.com/office/powerpoint/2010/main" val="2190841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John Wesley wrote the following words: I am a creature of a day, passing through life as an arrow through the air. I am a spirit come from God, and returning to God: just hovering over the great gulf; till, a few moments hence, I am no more seen; I drop into an unchangeable eternity! </a:t>
            </a:r>
          </a:p>
        </p:txBody>
      </p:sp>
    </p:spTree>
    <p:extLst>
      <p:ext uri="{BB962C8B-B14F-4D97-AF65-F5344CB8AC3E}">
        <p14:creationId xmlns:p14="http://schemas.microsoft.com/office/powerpoint/2010/main" val="3423585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 want to know one thing: the way to heaven; how to land safe on that happy shore. God Himself has condescended to teach the way. He hath written it down in a book. O give me that book! At any price, give me the book of God! I have it: here is knowledge enough for me.</a:t>
            </a:r>
          </a:p>
        </p:txBody>
      </p:sp>
    </p:spTree>
    <p:extLst>
      <p:ext uri="{BB962C8B-B14F-4D97-AF65-F5344CB8AC3E}">
        <p14:creationId xmlns:p14="http://schemas.microsoft.com/office/powerpoint/2010/main" val="1746726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1. Set apart a time each day, morning [and evening if possible] to read the Scriptures. Make it a habit to dedicate the best possible time of our day to the unhindered reading of the Bible.</a:t>
            </a:r>
          </a:p>
        </p:txBody>
      </p:sp>
    </p:spTree>
    <p:extLst>
      <p:ext uri="{BB962C8B-B14F-4D97-AF65-F5344CB8AC3E}">
        <p14:creationId xmlns:p14="http://schemas.microsoft.com/office/powerpoint/2010/main" val="1650384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2. At each time, read a chapter out of the Old and one out of the New Testament. If this is not possible, then focus on a single chapter or a part of a chapter. Have an orderly, systematic means of working through the Bible, and that we should do so with relatively small units of Scripture.</a:t>
            </a:r>
          </a:p>
        </p:txBody>
      </p:sp>
    </p:spTree>
    <p:extLst>
      <p:ext uri="{BB962C8B-B14F-4D97-AF65-F5344CB8AC3E}">
        <p14:creationId xmlns:p14="http://schemas.microsoft.com/office/powerpoint/2010/main" val="920829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 Read with a focus to know the whole will of God and a firm commitment to do His will as it is revealed to you. The Word of God should both enlighten and change us.</a:t>
            </a:r>
          </a:p>
        </p:txBody>
      </p:sp>
    </p:spTree>
    <p:extLst>
      <p:ext uri="{BB962C8B-B14F-4D97-AF65-F5344CB8AC3E}">
        <p14:creationId xmlns:p14="http://schemas.microsoft.com/office/powerpoint/2010/main" val="296010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but she interrupted him, looked up into his face and asked sweetly: "Daddy, do all fairy tales begin with: </a:t>
            </a:r>
            <a:r>
              <a:rPr lang="en-US" dirty="0">
                <a:solidFill>
                  <a:srgbClr val="FFFF99"/>
                </a:solidFill>
              </a:rPr>
              <a:t>‘Once Upon a Time?'</a:t>
            </a:r>
            <a:r>
              <a:rPr lang="en-US" dirty="0"/>
              <a:t>" He shook his head and answered cynically, "No sweetheart, most fairy tales begin with: </a:t>
            </a:r>
            <a:r>
              <a:rPr lang="en-US" dirty="0">
                <a:solidFill>
                  <a:srgbClr val="FFFF99"/>
                </a:solidFill>
              </a:rPr>
              <a:t>'And when I'm elected...</a:t>
            </a:r>
            <a:r>
              <a:rPr lang="en-US" dirty="0"/>
              <a:t>'"</a:t>
            </a:r>
          </a:p>
        </p:txBody>
      </p:sp>
    </p:spTree>
    <p:extLst>
      <p:ext uri="{BB962C8B-B14F-4D97-AF65-F5344CB8AC3E}">
        <p14:creationId xmlns:p14="http://schemas.microsoft.com/office/powerpoint/2010/main" val="4187500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4. As you read, look for any connection, clarification, and explanation you might find between the fundamental doctrines of sin, justification by faith, the new birth, inward and outward holiness. </a:t>
            </a:r>
          </a:p>
        </p:txBody>
      </p:sp>
    </p:spTree>
    <p:extLst>
      <p:ext uri="{BB962C8B-B14F-4D97-AF65-F5344CB8AC3E}">
        <p14:creationId xmlns:p14="http://schemas.microsoft.com/office/powerpoint/2010/main" val="356669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5. We should pray before, during, and after our time of Bible reading because Scripture can only be understood through the same Spirit who gave it. Prayer should accompany our reading of the Scriptures. </a:t>
            </a:r>
          </a:p>
        </p:txBody>
      </p:sp>
    </p:spTree>
    <p:extLst>
      <p:ext uri="{BB962C8B-B14F-4D97-AF65-F5344CB8AC3E}">
        <p14:creationId xmlns:p14="http://schemas.microsoft.com/office/powerpoint/2010/main" val="4176242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6. We should frequently pause as we read and examine ourselves both inwardly in our hearts and outwardly in our lives. Whatever light we receive, we should promptly obey it by its immediate application in our lives. </a:t>
            </a:r>
          </a:p>
        </p:txBody>
      </p:sp>
    </p:spTree>
    <p:extLst>
      <p:ext uri="{BB962C8B-B14F-4D97-AF65-F5344CB8AC3E}">
        <p14:creationId xmlns:p14="http://schemas.microsoft.com/office/powerpoint/2010/main" val="4121283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Quiet reflection and self-examination that is prompted by the Word of God, enabled by the Holy Spirit, and carried out in the context of grace can result in great spiritual blessing if we walk in the light of what has been revealed to us.</a:t>
            </a:r>
          </a:p>
        </p:txBody>
      </p:sp>
    </p:spTree>
    <p:extLst>
      <p:ext uri="{BB962C8B-B14F-4D97-AF65-F5344CB8AC3E}">
        <p14:creationId xmlns:p14="http://schemas.microsoft.com/office/powerpoint/2010/main" val="2270910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480871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Why were the foolish young women not prepared?  </a:t>
            </a:r>
          </a:p>
          <a:p>
            <a:pPr algn="l"/>
            <a:r>
              <a:rPr lang="en-US" dirty="0"/>
              <a:t>4. </a:t>
            </a:r>
            <a:r>
              <a:rPr lang="en-US" dirty="0">
                <a:solidFill>
                  <a:srgbClr val="FFFF99"/>
                </a:solidFill>
              </a:rPr>
              <a:t>Negativity</a:t>
            </a:r>
            <a:r>
              <a:rPr lang="en-US" dirty="0"/>
              <a:t>.  The life in Messiah is hard.  No fun.  We are defeated.  We are weird. We just have to bear with all this. </a:t>
            </a:r>
          </a:p>
        </p:txBody>
      </p:sp>
    </p:spTree>
    <p:extLst>
      <p:ext uri="{BB962C8B-B14F-4D97-AF65-F5344CB8AC3E}">
        <p14:creationId xmlns:p14="http://schemas.microsoft.com/office/powerpoint/2010/main" val="2423625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winning.  The Kingdom is advancing.  Our 40 days of fasting and nightly prayer…</a:t>
            </a:r>
          </a:p>
        </p:txBody>
      </p:sp>
    </p:spTree>
    <p:extLst>
      <p:ext uri="{BB962C8B-B14F-4D97-AF65-F5344CB8AC3E}">
        <p14:creationId xmlns:p14="http://schemas.microsoft.com/office/powerpoint/2010/main" val="2033153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BD25C-356D-4595-8BA9-DC8303D6A937}"/>
              </a:ext>
            </a:extLst>
          </p:cNvPr>
          <p:cNvPicPr>
            <a:picLocks noChangeAspect="1"/>
          </p:cNvPicPr>
          <p:nvPr/>
        </p:nvPicPr>
        <p:blipFill>
          <a:blip r:embed="rId3"/>
          <a:stretch>
            <a:fillRect/>
          </a:stretch>
        </p:blipFill>
        <p:spPr>
          <a:xfrm>
            <a:off x="3398837" y="0"/>
            <a:ext cx="5029199" cy="513079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5BED2B43-5BD0-49B3-81FC-53D5B4C98C65}"/>
              </a:ext>
            </a:extLst>
          </p:cNvPr>
          <p:cNvSpPr txBox="1"/>
          <p:nvPr/>
        </p:nvSpPr>
        <p:spPr>
          <a:xfrm>
            <a:off x="271890" y="438150"/>
            <a:ext cx="3111878" cy="4401205"/>
          </a:xfrm>
          <a:prstGeom prst="rect">
            <a:avLst/>
          </a:prstGeom>
          <a:noFill/>
        </p:spPr>
        <p:txBody>
          <a:bodyPr wrap="none" rtlCol="0">
            <a:spAutoFit/>
          </a:bodyPr>
          <a:lstStyle/>
          <a:p>
            <a:pPr algn="l"/>
            <a:r>
              <a:rPr lang="en-US" dirty="0"/>
              <a:t>This </a:t>
            </a:r>
          </a:p>
          <a:p>
            <a:pPr algn="l"/>
            <a:r>
              <a:rPr lang="en-US" dirty="0"/>
              <a:t>Generation:</a:t>
            </a:r>
          </a:p>
          <a:p>
            <a:pPr algn="l"/>
            <a:r>
              <a:rPr lang="en-US" dirty="0"/>
              <a:t>Gen Y</a:t>
            </a:r>
          </a:p>
          <a:p>
            <a:pPr algn="l"/>
            <a:r>
              <a:rPr lang="en-US" dirty="0"/>
              <a:t>Gen Z</a:t>
            </a:r>
          </a:p>
          <a:p>
            <a:pPr algn="l"/>
            <a:r>
              <a:rPr lang="en-US" dirty="0"/>
              <a:t>Millennials</a:t>
            </a:r>
          </a:p>
          <a:p>
            <a:pPr algn="l"/>
            <a:r>
              <a:rPr lang="en-US" dirty="0"/>
              <a:t>ARE </a:t>
            </a:r>
          </a:p>
          <a:p>
            <a:pPr algn="l"/>
            <a:r>
              <a:rPr lang="en-US" dirty="0"/>
              <a:t>arising…</a:t>
            </a:r>
          </a:p>
        </p:txBody>
      </p:sp>
    </p:spTree>
    <p:extLst>
      <p:ext uri="{BB962C8B-B14F-4D97-AF65-F5344CB8AC3E}">
        <p14:creationId xmlns:p14="http://schemas.microsoft.com/office/powerpoint/2010/main" val="649998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 New Yeshua Movement' : 90,000 Young People Gather to Hear “Encounter Yeshua.” More than 90,000 attendees gathered in Fort Worth at Texas Motor Speedway to hear from a diverse set of 45-plus Spirit filled music artists and speakers last weekend [Oct 20] at Together 2018. </a:t>
            </a:r>
          </a:p>
        </p:txBody>
      </p:sp>
    </p:spTree>
    <p:extLst>
      <p:ext uri="{BB962C8B-B14F-4D97-AF65-F5344CB8AC3E}">
        <p14:creationId xmlns:p14="http://schemas.microsoft.com/office/powerpoint/2010/main" val="2602791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37644-CFEC-4069-B0EB-663E570EAEF6}"/>
              </a:ext>
            </a:extLst>
          </p:cNvPr>
          <p:cNvPicPr>
            <a:picLocks noChangeAspect="1"/>
          </p:cNvPicPr>
          <p:nvPr/>
        </p:nvPicPr>
        <p:blipFill>
          <a:blip r:embed="rId3"/>
          <a:stretch>
            <a:fillRect/>
          </a:stretch>
        </p:blipFill>
        <p:spPr>
          <a:xfrm>
            <a:off x="942577" y="11430"/>
            <a:ext cx="6893719"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2363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 heard one preacher say that if Christopher Columbus were around today, he could have been the greatest politician of all time. When he left he didn't know where he was going. When he got here, he didn't know where he was. When he went back, he didn't know where he'd been. And he did it all on government money! </a:t>
            </a:r>
          </a:p>
        </p:txBody>
      </p:sp>
    </p:spTree>
    <p:extLst>
      <p:ext uri="{BB962C8B-B14F-4D97-AF65-F5344CB8AC3E}">
        <p14:creationId xmlns:p14="http://schemas.microsoft.com/office/powerpoint/2010/main" val="3285558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PULSE, a Minneapolis-based </a:t>
            </a:r>
            <a:r>
              <a:rPr lang="en-US" dirty="0">
                <a:solidFill>
                  <a:srgbClr val="FFFF99"/>
                </a:solidFill>
              </a:rPr>
              <a:t>Millennial-led</a:t>
            </a:r>
            <a:r>
              <a:rPr lang="en-US" dirty="0"/>
              <a:t> organization, joined forces with more than 1,000 congregations nationwide to bring thousands together with a focus and call to overcome the divisiveness that marks our country by moving closer to Yeshua and the world He loves.</a:t>
            </a:r>
          </a:p>
        </p:txBody>
      </p:sp>
    </p:spTree>
    <p:extLst>
      <p:ext uri="{BB962C8B-B14F-4D97-AF65-F5344CB8AC3E}">
        <p14:creationId xmlns:p14="http://schemas.microsoft.com/office/powerpoint/2010/main" val="1625001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 additional 13,000 people from 89 different countries joined Together 2018 via livestream, and attendees committed to sponsor 1,200 children.</a:t>
            </a:r>
          </a:p>
          <a:p>
            <a:pPr algn="l"/>
            <a:r>
              <a:rPr lang="en-US" dirty="0">
                <a:solidFill>
                  <a:srgbClr val="FFFF99"/>
                </a:solidFill>
              </a:rPr>
              <a:t>"This was not an event—this was the start of a movement</a:t>
            </a:r>
            <a:r>
              <a:rPr lang="en-US" dirty="0"/>
              <a:t>," said Nick Hall, founder of Pulse.</a:t>
            </a:r>
          </a:p>
        </p:txBody>
      </p:sp>
    </p:spTree>
    <p:extLst>
      <p:ext uri="{BB962C8B-B14F-4D97-AF65-F5344CB8AC3E}">
        <p14:creationId xmlns:p14="http://schemas.microsoft.com/office/powerpoint/2010/main" val="3203967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"Together is about equipping a generation to live a different way. The Together lifestyle is </a:t>
            </a:r>
            <a:r>
              <a:rPr lang="en-US" dirty="0">
                <a:solidFill>
                  <a:srgbClr val="FFFF99"/>
                </a:solidFill>
              </a:rPr>
              <a:t>rooted in prayer, discipleship, evangelism, Scripture reading and loving others</a:t>
            </a:r>
            <a:r>
              <a:rPr lang="en-US" dirty="0"/>
              <a:t>. The unity we saw this weekend gives me hope—hope that this generation is going to change the world—and the work starts once they leave the Speedway."</a:t>
            </a:r>
          </a:p>
          <a:p>
            <a:pPr algn="l"/>
            <a:endParaRPr lang="en-US" dirty="0"/>
          </a:p>
        </p:txBody>
      </p:sp>
    </p:spTree>
    <p:extLst>
      <p:ext uri="{BB962C8B-B14F-4D97-AF65-F5344CB8AC3E}">
        <p14:creationId xmlns:p14="http://schemas.microsoft.com/office/powerpoint/2010/main" val="3773689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winning.  The Kingdom IS advancing.  Our 40 days of fasting and nightly prayer is also done in Israel…</a:t>
            </a:r>
          </a:p>
        </p:txBody>
      </p:sp>
    </p:spTree>
    <p:extLst>
      <p:ext uri="{BB962C8B-B14F-4D97-AF65-F5344CB8AC3E}">
        <p14:creationId xmlns:p14="http://schemas.microsoft.com/office/powerpoint/2010/main" val="842432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70588" y="46653"/>
            <a:ext cx="8309849" cy="5096847"/>
          </a:xfrm>
        </p:spPr>
        <p:txBody>
          <a:bodyPr>
            <a:normAutofit fontScale="92500" lnSpcReduction="20000"/>
          </a:bodyPr>
          <a:lstStyle/>
          <a:p>
            <a:pPr algn="l"/>
            <a:r>
              <a:rPr lang="en-US" dirty="0"/>
              <a:t>Ron Cantor [Jewish Israeli leader] wrote: Earlier this week, my dear friend, Paul Wilbur, did a worship concert. The place was full. I had brought a friend who is not a believer. He is an Israeli—he is what we call “traditional.” That means he respects Judaism, goes to synagogue, but is not a super religious person. </a:t>
            </a:r>
          </a:p>
        </p:txBody>
      </p:sp>
    </p:spTree>
    <p:extLst>
      <p:ext uri="{BB962C8B-B14F-4D97-AF65-F5344CB8AC3E}">
        <p14:creationId xmlns:p14="http://schemas.microsoft.com/office/powerpoint/2010/main" val="1538533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70588" y="46653"/>
            <a:ext cx="8309849" cy="5096847"/>
          </a:xfrm>
        </p:spPr>
        <p:txBody>
          <a:bodyPr>
            <a:normAutofit fontScale="92500" lnSpcReduction="20000"/>
          </a:bodyPr>
          <a:lstStyle/>
          <a:p>
            <a:pPr algn="l"/>
            <a:r>
              <a:rPr lang="en-US" dirty="0"/>
              <a:t>He saw the joy and light in their </a:t>
            </a:r>
            <a:r>
              <a:rPr lang="en-US" i="1" dirty="0"/>
              <a:t>faces. </a:t>
            </a:r>
            <a:r>
              <a:rPr lang="en-US" dirty="0"/>
              <a:t>He saw God’s favor upon them. He turned to </a:t>
            </a:r>
            <a:r>
              <a:rPr lang="en-US" dirty="0" err="1"/>
              <a:t>Elana</a:t>
            </a:r>
            <a:r>
              <a:rPr lang="en-US" dirty="0"/>
              <a:t> [Ron’s wife] and said, “I have never seen anything like this. I’ve never see people who love God like this.” All he knew was the traditional synagogue and rote repetition. Now he is reading material about Yeshua.  </a:t>
            </a:r>
          </a:p>
        </p:txBody>
      </p:sp>
    </p:spTree>
    <p:extLst>
      <p:ext uri="{BB962C8B-B14F-4D97-AF65-F5344CB8AC3E}">
        <p14:creationId xmlns:p14="http://schemas.microsoft.com/office/powerpoint/2010/main" val="3521195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winning.  The Kingdom IS advancing.  Our 40 days of fasting and nightly prayer brings us to </a:t>
            </a:r>
            <a:r>
              <a:rPr lang="en-US" dirty="0">
                <a:solidFill>
                  <a:srgbClr val="FFFF99"/>
                </a:solidFill>
              </a:rPr>
              <a:t>the next step</a:t>
            </a:r>
            <a:r>
              <a:rPr lang="en-US" dirty="0"/>
              <a:t>.  </a:t>
            </a:r>
          </a:p>
          <a:p>
            <a:r>
              <a:rPr lang="en-US" dirty="0"/>
              <a:t>I am proposing an </a:t>
            </a:r>
          </a:p>
          <a:p>
            <a:r>
              <a:rPr lang="en-US" dirty="0"/>
              <a:t>Eruv+ prayer drive.</a:t>
            </a:r>
          </a:p>
        </p:txBody>
      </p:sp>
    </p:spTree>
    <p:extLst>
      <p:ext uri="{BB962C8B-B14F-4D97-AF65-F5344CB8AC3E}">
        <p14:creationId xmlns:p14="http://schemas.microsoft.com/office/powerpoint/2010/main" val="1555511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Mishlei</a:t>
            </a:r>
            <a:r>
              <a:rPr lang="en-US" baseline="30000" dirty="0"/>
              <a:t>/Prov 29.18</a:t>
            </a:r>
            <a:r>
              <a:rPr lang="en-US" dirty="0"/>
              <a:t> Without a prophetic vision, the people throw off all restraint; but he who keeps Torah is happy.</a:t>
            </a:r>
          </a:p>
          <a:p>
            <a:pPr algn="l"/>
            <a:r>
              <a:rPr lang="en-US" dirty="0"/>
              <a:t>So, we train…to WIN.</a:t>
            </a:r>
          </a:p>
        </p:txBody>
      </p:sp>
    </p:spTree>
    <p:extLst>
      <p:ext uri="{BB962C8B-B14F-4D97-AF65-F5344CB8AC3E}">
        <p14:creationId xmlns:p14="http://schemas.microsoft.com/office/powerpoint/2010/main" val="447639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4735B04-77FB-4F2A-BC7C-23F8C53B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8" y="0"/>
            <a:ext cx="8031079" cy="5143500"/>
          </a:xfrm>
          <a:prstGeom prst="rect">
            <a:avLst/>
          </a:prstGeom>
        </p:spPr>
      </p:pic>
    </p:spTree>
    <p:extLst>
      <p:ext uri="{BB962C8B-B14F-4D97-AF65-F5344CB8AC3E}">
        <p14:creationId xmlns:p14="http://schemas.microsoft.com/office/powerpoint/2010/main" val="205938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F00BF-1F22-4183-993D-3C3A9BC1C79C}"/>
              </a:ext>
            </a:extLst>
          </p:cNvPr>
          <p:cNvSpPr/>
          <p:nvPr/>
        </p:nvSpPr>
        <p:spPr>
          <a:xfrm>
            <a:off x="-1" y="1800170"/>
            <a:ext cx="8778875" cy="3240639"/>
          </a:xfrm>
          <a:prstGeom prst="rect">
            <a:avLst/>
          </a:prstGeom>
          <a:solidFill>
            <a:srgbClr val="3E9F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8459" fontAlgn="auto">
              <a:spcBef>
                <a:spcPts val="0"/>
              </a:spcBef>
              <a:spcAft>
                <a:spcPts val="0"/>
              </a:spcAft>
            </a:pPr>
            <a:endParaRPr lang="en-US" sz="1296">
              <a:solidFill>
                <a:prstClr val="white"/>
              </a:solidFill>
              <a:latin typeface="Calibri" panose="020F0502020204030204"/>
            </a:endParaRPr>
          </a:p>
        </p:txBody>
      </p:sp>
      <p:sp>
        <p:nvSpPr>
          <p:cNvPr id="2" name="Title 1">
            <a:extLst>
              <a:ext uri="{FF2B5EF4-FFF2-40B4-BE49-F238E27FC236}">
                <a16:creationId xmlns:a16="http://schemas.microsoft.com/office/drawing/2014/main" id="{11440141-6104-4448-9EC8-1BD0A7D255D1}"/>
              </a:ext>
            </a:extLst>
          </p:cNvPr>
          <p:cNvSpPr>
            <a:spLocks noGrp="1"/>
          </p:cNvSpPr>
          <p:nvPr>
            <p:ph type="ctrTitle"/>
          </p:nvPr>
        </p:nvSpPr>
        <p:spPr>
          <a:xfrm>
            <a:off x="-1" y="2289020"/>
            <a:ext cx="8778875" cy="1719196"/>
          </a:xfrm>
        </p:spPr>
        <p:txBody>
          <a:bodyPr>
            <a:normAutofit fontScale="90000"/>
          </a:bodyPr>
          <a:lstStyle/>
          <a:p>
            <a:r>
              <a:rPr lang="en-US" sz="5761" b="1" dirty="0">
                <a:solidFill>
                  <a:schemeClr val="bg1"/>
                </a:solidFill>
                <a:latin typeface="Arial" panose="020B0604020202020204" pitchFamily="34" charset="0"/>
                <a:cs typeface="Arial" panose="020B0604020202020204" pitchFamily="34" charset="0"/>
              </a:rPr>
              <a:t>For the Sake of America</a:t>
            </a:r>
            <a:br>
              <a:rPr lang="en-US" sz="5761" b="1" dirty="0">
                <a:solidFill>
                  <a:schemeClr val="bg1"/>
                </a:solidFill>
                <a:latin typeface="Arial" panose="020B0604020202020204" pitchFamily="34" charset="0"/>
                <a:cs typeface="Arial" panose="020B0604020202020204" pitchFamily="34" charset="0"/>
              </a:rPr>
            </a:br>
            <a:br>
              <a:rPr lang="en-US" dirty="0">
                <a:solidFill>
                  <a:srgbClr val="FF0000"/>
                </a:solidFill>
              </a:rPr>
            </a:br>
            <a:r>
              <a:rPr lang="en-US" sz="9577" dirty="0">
                <a:solidFill>
                  <a:srgbClr val="FF0000"/>
                </a:solidFill>
                <a:latin typeface="Impact" panose="020B0806030902050204" pitchFamily="34" charset="0"/>
              </a:rPr>
              <a:t>Pray </a:t>
            </a:r>
            <a:r>
              <a:rPr lang="en-US" sz="9577" dirty="0">
                <a:solidFill>
                  <a:srgbClr val="00B0F0"/>
                </a:solidFill>
                <a:latin typeface="Impact" panose="020B0806030902050204" pitchFamily="34" charset="0"/>
              </a:rPr>
              <a:t> </a:t>
            </a:r>
            <a:r>
              <a:rPr lang="en-US" sz="9577" dirty="0">
                <a:solidFill>
                  <a:schemeClr val="bg1"/>
                </a:solidFill>
                <a:latin typeface="Impact" panose="020B0806030902050204" pitchFamily="34" charset="0"/>
              </a:rPr>
              <a:t>Vote  </a:t>
            </a:r>
            <a:r>
              <a:rPr lang="en-US" sz="9577" dirty="0">
                <a:solidFill>
                  <a:srgbClr val="002060"/>
                </a:solidFill>
                <a:latin typeface="Impact" panose="020B0806030902050204" pitchFamily="34" charset="0"/>
              </a:rPr>
              <a:t>Stand</a:t>
            </a:r>
            <a:br>
              <a:rPr lang="en-US" sz="9577" dirty="0">
                <a:solidFill>
                  <a:srgbClr val="002060"/>
                </a:solidFill>
                <a:latin typeface="Impact" panose="020B0806030902050204" pitchFamily="34" charset="0"/>
              </a:rPr>
            </a:br>
            <a:r>
              <a:rPr lang="en-US" sz="6409" b="1" dirty="0">
                <a:solidFill>
                  <a:schemeClr val="bg1"/>
                </a:solidFill>
                <a:latin typeface="Arial" panose="020B0604020202020204" pitchFamily="34" charset="0"/>
                <a:cs typeface="Arial" panose="020B0604020202020204" pitchFamily="34" charset="0"/>
              </a:rPr>
              <a:t>Tuesday, November 6</a:t>
            </a:r>
            <a:endParaRPr lang="en-US" sz="6769" b="1" dirty="0">
              <a:solidFill>
                <a:schemeClr val="bg1"/>
              </a:solidFill>
              <a:latin typeface="Impact" panose="020B0806030902050204" pitchFamily="34" charset="0"/>
            </a:endParaRPr>
          </a:p>
        </p:txBody>
      </p:sp>
      <p:sp>
        <p:nvSpPr>
          <p:cNvPr id="3" name="Subtitle 2">
            <a:extLst>
              <a:ext uri="{FF2B5EF4-FFF2-40B4-BE49-F238E27FC236}">
                <a16:creationId xmlns:a16="http://schemas.microsoft.com/office/drawing/2014/main" id="{E6F08081-7D8B-4E15-BE7C-D77A69810D49}"/>
              </a:ext>
            </a:extLst>
          </p:cNvPr>
          <p:cNvSpPr>
            <a:spLocks noGrp="1"/>
          </p:cNvSpPr>
          <p:nvPr>
            <p:ph type="subTitle" idx="1"/>
          </p:nvPr>
        </p:nvSpPr>
        <p:spPr>
          <a:xfrm>
            <a:off x="1097359" y="4367990"/>
            <a:ext cx="6584156" cy="1192235"/>
          </a:xfrm>
        </p:spPr>
        <p:txBody>
          <a:bodyPr>
            <a:normAutofit/>
          </a:bodyPr>
          <a:lstStyle/>
          <a:p>
            <a:r>
              <a:rPr lang="en-US" sz="2880" b="1" dirty="0">
                <a:solidFill>
                  <a:schemeClr val="bg1"/>
                </a:solidFill>
                <a:latin typeface="Arial" panose="020B0604020202020204" pitchFamily="34" charset="0"/>
                <a:cs typeface="Arial" panose="020B0604020202020204" pitchFamily="34" charset="0"/>
              </a:rPr>
              <a:t>www.FRC.org/Pledge</a:t>
            </a:r>
          </a:p>
        </p:txBody>
      </p:sp>
    </p:spTree>
    <p:extLst>
      <p:ext uri="{BB962C8B-B14F-4D97-AF65-F5344CB8AC3E}">
        <p14:creationId xmlns:p14="http://schemas.microsoft.com/office/powerpoint/2010/main" val="2466877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am proposing a prayer drive project, like what  a friend that some of you know did in a Haredi Jewish neighborhood that seemed impenetrable. </a:t>
            </a:r>
          </a:p>
          <a:p>
            <a:pPr algn="l"/>
            <a:r>
              <a:rPr lang="en-US" dirty="0"/>
              <a:t>We have a list of the streets of the Eruv, and some nearby areas, and are looking for</a:t>
            </a:r>
          </a:p>
        </p:txBody>
      </p:sp>
    </p:spTree>
    <p:extLst>
      <p:ext uri="{BB962C8B-B14F-4D97-AF65-F5344CB8AC3E}">
        <p14:creationId xmlns:p14="http://schemas.microsoft.com/office/powerpoint/2010/main" val="1369171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volunteers	to </a:t>
            </a:r>
            <a:r>
              <a:rPr lang="en-US" dirty="0">
                <a:solidFill>
                  <a:srgbClr val="FFFF99"/>
                </a:solidFill>
              </a:rPr>
              <a:t>adopt a street</a:t>
            </a:r>
            <a:r>
              <a:rPr lang="en-US" dirty="0"/>
              <a:t>.  Drive through it relatively slowly once or twice or more each week, and pray for the homes, residents, families, fathers, mothers, teens, kids, marriages, businesses!  </a:t>
            </a:r>
          </a:p>
        </p:txBody>
      </p:sp>
    </p:spTree>
    <p:extLst>
      <p:ext uri="{BB962C8B-B14F-4D97-AF65-F5344CB8AC3E}">
        <p14:creationId xmlns:p14="http://schemas.microsoft.com/office/powerpoint/2010/main" val="766302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4735B04-77FB-4F2A-BC7C-23F8C53B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8" y="0"/>
            <a:ext cx="8031079" cy="5143500"/>
          </a:xfrm>
          <a:prstGeom prst="rect">
            <a:avLst/>
          </a:prstGeom>
        </p:spPr>
      </p:pic>
    </p:spTree>
    <p:extLst>
      <p:ext uri="{BB962C8B-B14F-4D97-AF65-F5344CB8AC3E}">
        <p14:creationId xmlns:p14="http://schemas.microsoft.com/office/powerpoint/2010/main" val="179479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Tuesday nights at </a:t>
            </a:r>
            <a:r>
              <a:rPr lang="en-US" dirty="0" err="1"/>
              <a:t>Teerosh</a:t>
            </a:r>
            <a:r>
              <a:rPr lang="en-US" dirty="0"/>
              <a:t> we’ll ask if there are impressions, testimonies, leadings.  Maybe do the drive at 8:30p.m., instead of, or on the way to Mi Ranchito!   I’m going to pass around a sign up sheet that Lori, who handles the details, wonderfully made.</a:t>
            </a:r>
          </a:p>
        </p:txBody>
      </p:sp>
    </p:spTree>
    <p:extLst>
      <p:ext uri="{BB962C8B-B14F-4D97-AF65-F5344CB8AC3E}">
        <p14:creationId xmlns:p14="http://schemas.microsoft.com/office/powerpoint/2010/main" val="3717284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we ARE winning.  The Kingdom IS advancing.  Our 40 days of fasting and nightly prayer brings us to see </a:t>
            </a:r>
            <a:r>
              <a:rPr lang="en-US" i="1" dirty="0"/>
              <a:t>Changing history through Prayer</a:t>
            </a:r>
          </a:p>
        </p:txBody>
      </p:sp>
    </p:spTree>
    <p:extLst>
      <p:ext uri="{BB962C8B-B14F-4D97-AF65-F5344CB8AC3E}">
        <p14:creationId xmlns:p14="http://schemas.microsoft.com/office/powerpoint/2010/main" val="859065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759028-4EA0-4C06-87D0-2BDB60F634CB}"/>
              </a:ext>
            </a:extLst>
          </p:cNvPr>
          <p:cNvPicPr>
            <a:picLocks noChangeAspect="1"/>
          </p:cNvPicPr>
          <p:nvPr/>
        </p:nvPicPr>
        <p:blipFill>
          <a:blip r:embed="rId3"/>
          <a:stretch>
            <a:fillRect/>
          </a:stretch>
        </p:blipFill>
        <p:spPr>
          <a:xfrm>
            <a:off x="4237037" y="-389"/>
            <a:ext cx="3238746" cy="5143500"/>
          </a:xfrm>
          <a:prstGeom prst="rect">
            <a:avLst/>
          </a:prstGeom>
        </p:spPr>
      </p:pic>
      <p:sp>
        <p:nvSpPr>
          <p:cNvPr id="4" name="Subtitle 3"/>
          <p:cNvSpPr>
            <a:spLocks noGrp="1"/>
          </p:cNvSpPr>
          <p:nvPr>
            <p:ph type="subTitle" idx="1"/>
          </p:nvPr>
        </p:nvSpPr>
        <p:spPr>
          <a:xfrm>
            <a:off x="198437" y="27992"/>
            <a:ext cx="8381999" cy="5143500"/>
          </a:xfrm>
        </p:spPr>
        <p:txBody>
          <a:bodyPr>
            <a:normAutofit/>
          </a:bodyPr>
          <a:lstStyle/>
          <a:p>
            <a:pPr algn="l"/>
            <a:r>
              <a:rPr lang="en-US" dirty="0"/>
              <a:t>book on </a:t>
            </a:r>
          </a:p>
          <a:p>
            <a:pPr algn="l"/>
            <a:r>
              <a:rPr lang="en-US" dirty="0"/>
              <a:t>prayer </a:t>
            </a:r>
          </a:p>
          <a:p>
            <a:pPr algn="l"/>
            <a:r>
              <a:rPr lang="en-US" dirty="0"/>
              <a:t>during </a:t>
            </a:r>
          </a:p>
          <a:p>
            <a:pPr algn="l"/>
            <a:r>
              <a:rPr lang="en-US" dirty="0"/>
              <a:t>WW II and the</a:t>
            </a:r>
          </a:p>
          <a:p>
            <a:pPr algn="l"/>
            <a:r>
              <a:rPr lang="en-US" dirty="0"/>
              <a:t>1948 Israeli</a:t>
            </a:r>
          </a:p>
          <a:p>
            <a:pPr algn="l"/>
            <a:r>
              <a:rPr lang="en-US" dirty="0"/>
              <a:t>War of </a:t>
            </a:r>
          </a:p>
          <a:p>
            <a:pPr algn="l"/>
            <a:r>
              <a:rPr lang="en-US" dirty="0"/>
              <a:t>Independence </a:t>
            </a:r>
          </a:p>
        </p:txBody>
      </p:sp>
    </p:spTree>
    <p:extLst>
      <p:ext uri="{BB962C8B-B14F-4D97-AF65-F5344CB8AC3E}">
        <p14:creationId xmlns:p14="http://schemas.microsoft.com/office/powerpoint/2010/main" val="1481212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Iran’s economic crisis has caused 70 per cent of factories, workshops and mines to shut down or go bankrupt, the </a:t>
            </a:r>
            <a:r>
              <a:rPr lang="en-US" i="1" dirty="0"/>
              <a:t>IRNA</a:t>
            </a:r>
            <a:r>
              <a:rPr lang="en-US" dirty="0"/>
              <a:t> news agency reported Expediency Discernment Council member Mostafa </a:t>
            </a:r>
            <a:r>
              <a:rPr lang="en-US" dirty="0" err="1"/>
              <a:t>Mirsalim</a:t>
            </a:r>
            <a:r>
              <a:rPr lang="en-US" dirty="0"/>
              <a:t> saying.</a:t>
            </a:r>
          </a:p>
        </p:txBody>
      </p:sp>
    </p:spTree>
    <p:extLst>
      <p:ext uri="{BB962C8B-B14F-4D97-AF65-F5344CB8AC3E}">
        <p14:creationId xmlns:p14="http://schemas.microsoft.com/office/powerpoint/2010/main" val="572975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had been warnings that factories had to shut down due to lack of raw materials and hard currency as a result of US sanctions imposed on Iran after America unilaterally withdrew from the nuclear deal sign in 2015.</a:t>
            </a:r>
          </a:p>
        </p:txBody>
      </p:sp>
    </p:spTree>
    <p:extLst>
      <p:ext uri="{BB962C8B-B14F-4D97-AF65-F5344CB8AC3E}">
        <p14:creationId xmlns:p14="http://schemas.microsoft.com/office/powerpoint/2010/main" val="865629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official figures, food prices have increased from between 50 and 100 per cent, prompting the government to consider distributing 10 million ration cards worth $7 per month.</a:t>
            </a:r>
          </a:p>
          <a:p>
            <a:pPr algn="l"/>
            <a:r>
              <a:rPr lang="en-US" dirty="0">
                <a:solidFill>
                  <a:srgbClr val="FFFF99"/>
                </a:solidFill>
              </a:rPr>
              <a:t>Remember the collapse of the dreaded Soviet evil empire?</a:t>
            </a:r>
          </a:p>
        </p:txBody>
      </p:sp>
    </p:spTree>
    <p:extLst>
      <p:ext uri="{BB962C8B-B14F-4D97-AF65-F5344CB8AC3E}">
        <p14:creationId xmlns:p14="http://schemas.microsoft.com/office/powerpoint/2010/main" val="3663631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the bridesmaids needed:</a:t>
            </a:r>
          </a:p>
          <a:p>
            <a:pPr marL="512763" indent="-512763" algn="l">
              <a:buFont typeface="+mj-lt"/>
              <a:buAutoNum type="arabicPeriod"/>
            </a:pPr>
            <a:r>
              <a:rPr lang="en-US" dirty="0"/>
              <a:t>Individual spirituality</a:t>
            </a:r>
          </a:p>
          <a:p>
            <a:pPr marL="512763" indent="-512763" algn="l">
              <a:buFont typeface="+mj-lt"/>
              <a:buAutoNum type="arabicPeriod"/>
            </a:pPr>
            <a:r>
              <a:rPr lang="en-US" dirty="0"/>
              <a:t>A captivating vision</a:t>
            </a:r>
          </a:p>
          <a:p>
            <a:pPr marL="512763" indent="-512763" algn="l">
              <a:buFont typeface="+mj-lt"/>
              <a:buAutoNum type="arabicPeriod"/>
            </a:pPr>
            <a:r>
              <a:rPr lang="en-US" dirty="0"/>
              <a:t>Disciplined reading &amp; prayer</a:t>
            </a:r>
          </a:p>
          <a:p>
            <a:pPr marL="512763" indent="-512763" algn="l">
              <a:buFont typeface="+mj-lt"/>
              <a:buAutoNum type="arabicPeriod"/>
            </a:pPr>
            <a:r>
              <a:rPr lang="en-US" dirty="0"/>
              <a:t>Hope and optimism!   We are on the winning side!!</a:t>
            </a:r>
          </a:p>
          <a:p>
            <a:pPr algn="l"/>
            <a:r>
              <a:rPr lang="en-US" dirty="0"/>
              <a:t>Commit!  Pray &amp; then do!</a:t>
            </a:r>
          </a:p>
          <a:p>
            <a:pPr marL="512763" indent="-512763" algn="l">
              <a:buFont typeface="+mj-lt"/>
              <a:buAutoNum type="arabicPeriod"/>
            </a:pPr>
            <a:endParaRPr lang="en-US" dirty="0"/>
          </a:p>
        </p:txBody>
      </p:sp>
    </p:spTree>
    <p:extLst>
      <p:ext uri="{BB962C8B-B14F-4D97-AF65-F5344CB8AC3E}">
        <p14:creationId xmlns:p14="http://schemas.microsoft.com/office/powerpoint/2010/main" val="251251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70588" y="46653"/>
            <a:ext cx="8309849" cy="5096847"/>
          </a:xfrm>
        </p:spPr>
        <p:txBody>
          <a:bodyPr>
            <a:normAutofit/>
          </a:bodyPr>
          <a:lstStyle/>
          <a:p>
            <a:pPr algn="l"/>
            <a:r>
              <a:rPr lang="en-US" sz="1600" dirty="0"/>
              <a:t>https://drjamesdobson.org/media/get-out-and-vote-pray/?sc=FEM&amp;mc=FEM1018GOVPV&amp;utm_source=SilverpopMailing&amp;utm_campaign=20181023%20-%20Get%20Out%20and%20Vote%20-%20(FEM1018GOVPV)%20(5)&amp;spMailingID=20438499&amp;spUserID=MTk2NDM5NTE5MAS2&amp;spJobID=1361388074&amp;spReportId=MTM2MTM4ODA3NAS2</a:t>
            </a:r>
            <a:r>
              <a:rPr lang="en-US" sz="2400" dirty="0"/>
              <a:t>   </a:t>
            </a:r>
          </a:p>
          <a:p>
            <a:pPr algn="l"/>
            <a:endParaRPr lang="en-US" sz="2400" dirty="0"/>
          </a:p>
        </p:txBody>
      </p:sp>
      <p:pic>
        <p:nvPicPr>
          <p:cNvPr id="2" name="Picture 1">
            <a:extLst>
              <a:ext uri="{FF2B5EF4-FFF2-40B4-BE49-F238E27FC236}">
                <a16:creationId xmlns:a16="http://schemas.microsoft.com/office/drawing/2014/main" id="{30BCC14E-BCC5-4F6E-8083-31364BBE8228}"/>
              </a:ext>
            </a:extLst>
          </p:cNvPr>
          <p:cNvPicPr>
            <a:picLocks noChangeAspect="1"/>
          </p:cNvPicPr>
          <p:nvPr/>
        </p:nvPicPr>
        <p:blipFill>
          <a:blip r:embed="rId3"/>
          <a:stretch>
            <a:fillRect/>
          </a:stretch>
        </p:blipFill>
        <p:spPr>
          <a:xfrm>
            <a:off x="884237" y="1408336"/>
            <a:ext cx="6726675" cy="3735164"/>
          </a:xfrm>
          <a:prstGeom prst="rect">
            <a:avLst/>
          </a:prstGeom>
        </p:spPr>
      </p:pic>
    </p:spTree>
    <p:extLst>
      <p:ext uri="{BB962C8B-B14F-4D97-AF65-F5344CB8AC3E}">
        <p14:creationId xmlns:p14="http://schemas.microsoft.com/office/powerpoint/2010/main" val="34305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4478B-325A-4391-A630-FCA0EAE70058}"/>
              </a:ext>
            </a:extLst>
          </p:cNvPr>
          <p:cNvPicPr>
            <a:picLocks noChangeAspect="1"/>
          </p:cNvPicPr>
          <p:nvPr/>
        </p:nvPicPr>
        <p:blipFill>
          <a:blip r:embed="rId3"/>
          <a:stretch>
            <a:fillRect/>
          </a:stretch>
        </p:blipFill>
        <p:spPr>
          <a:xfrm>
            <a:off x="269204" y="0"/>
            <a:ext cx="824046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04814186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88032</TotalTime>
  <Words>3947</Words>
  <Application>Microsoft Office PowerPoint</Application>
  <PresentationFormat>Custom</PresentationFormat>
  <Paragraphs>438</Paragraphs>
  <Slides>79</Slides>
  <Notes>79</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79</vt:i4>
      </vt:variant>
    </vt:vector>
  </HeadingPairs>
  <TitlesOfParts>
    <vt:vector size="90" baseType="lpstr">
      <vt:lpstr>Arial</vt:lpstr>
      <vt:lpstr>Arial Rounded MT Bold</vt:lpstr>
      <vt:lpstr>Calibri</vt:lpstr>
      <vt:lpstr>Calibri Light</vt:lpstr>
      <vt:lpstr>David</vt:lpstr>
      <vt:lpstr>Impact</vt:lpstr>
      <vt:lpstr>Vilna</vt:lpstr>
      <vt:lpstr>1_Default Design</vt:lpstr>
      <vt:lpstr>136_Default Design</vt:lpstr>
      <vt:lpstr>128_Default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For the Sake of America  Pray  Vote  Stand Tuesday, November 6</vt:lpstr>
      <vt:lpstr>PowerPoint Presentation</vt:lpstr>
      <vt:lpstr>PowerPoint Presentation</vt:lpstr>
      <vt:lpstr>PowerPoint Presentation</vt:lpstr>
      <vt:lpstr>Mattityahu (Matthew) 25:5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25:5</vt:lpstr>
      <vt:lpstr>PowerPoint Presentation</vt:lpstr>
      <vt:lpstr>PowerPoint Presentation</vt:lpstr>
      <vt:lpstr>PowerPoint Presentation</vt:lpstr>
      <vt:lpstr>Mattityahu (Matthew) 25:6</vt:lpstr>
      <vt:lpstr>PowerPoint Presentation</vt:lpstr>
      <vt:lpstr>PowerPoint Presentation</vt:lpstr>
      <vt:lpstr>Mattityahu (Matthew) 25:7</vt:lpstr>
      <vt:lpstr>Mattityahu (Matthew) 25:2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2424</cp:revision>
  <dcterms:created xsi:type="dcterms:W3CDTF">2006-04-21T19:34:43Z</dcterms:created>
  <dcterms:modified xsi:type="dcterms:W3CDTF">2018-10-27T13:59:16Z</dcterms:modified>
</cp:coreProperties>
</file>