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104"/>
  </p:notesMasterIdLst>
  <p:handoutMasterIdLst>
    <p:handoutMasterId r:id="rId105"/>
  </p:handoutMasterIdLst>
  <p:sldIdLst>
    <p:sldId id="2045" r:id="rId5"/>
    <p:sldId id="57071" r:id="rId6"/>
    <p:sldId id="57088" r:id="rId7"/>
    <p:sldId id="57089" r:id="rId8"/>
    <p:sldId id="57087" r:id="rId9"/>
    <p:sldId id="57097" r:id="rId10"/>
    <p:sldId id="57092" r:id="rId11"/>
    <p:sldId id="57093" r:id="rId12"/>
    <p:sldId id="57094" r:id="rId13"/>
    <p:sldId id="57090" r:id="rId14"/>
    <p:sldId id="57016" r:id="rId15"/>
    <p:sldId id="57075" r:id="rId16"/>
    <p:sldId id="57076" r:id="rId17"/>
    <p:sldId id="57077" r:id="rId18"/>
    <p:sldId id="57078" r:id="rId19"/>
    <p:sldId id="57017" r:id="rId20"/>
    <p:sldId id="57079" r:id="rId21"/>
    <p:sldId id="56113" r:id="rId22"/>
    <p:sldId id="55943" r:id="rId23"/>
    <p:sldId id="2282" r:id="rId24"/>
    <p:sldId id="2267" r:id="rId25"/>
    <p:sldId id="2284" r:id="rId26"/>
    <p:sldId id="2285" r:id="rId27"/>
    <p:sldId id="2286" r:id="rId28"/>
    <p:sldId id="56886" r:id="rId29"/>
    <p:sldId id="57061" r:id="rId30"/>
    <p:sldId id="57023" r:id="rId31"/>
    <p:sldId id="57080" r:id="rId32"/>
    <p:sldId id="57114" r:id="rId33"/>
    <p:sldId id="57112" r:id="rId34"/>
    <p:sldId id="57113" r:id="rId35"/>
    <p:sldId id="57115" r:id="rId36"/>
    <p:sldId id="57117" r:id="rId37"/>
    <p:sldId id="57084" r:id="rId38"/>
    <p:sldId id="57123" r:id="rId39"/>
    <p:sldId id="57118" r:id="rId40"/>
    <p:sldId id="57067" r:id="rId41"/>
    <p:sldId id="57027" r:id="rId42"/>
    <p:sldId id="57069" r:id="rId43"/>
    <p:sldId id="57063" r:id="rId44"/>
    <p:sldId id="57104" r:id="rId45"/>
    <p:sldId id="56348" r:id="rId46"/>
    <p:sldId id="56314" r:id="rId47"/>
    <p:sldId id="57120" r:id="rId48"/>
    <p:sldId id="57070" r:id="rId49"/>
    <p:sldId id="57100" r:id="rId50"/>
    <p:sldId id="57083" r:id="rId51"/>
    <p:sldId id="57065" r:id="rId52"/>
    <p:sldId id="57099" r:id="rId53"/>
    <p:sldId id="56998" r:id="rId54"/>
    <p:sldId id="57116" r:id="rId55"/>
    <p:sldId id="57026" r:id="rId56"/>
    <p:sldId id="57025" r:id="rId57"/>
    <p:sldId id="56997" r:id="rId58"/>
    <p:sldId id="57020" r:id="rId59"/>
    <p:sldId id="57021" r:id="rId60"/>
    <p:sldId id="57022" r:id="rId61"/>
    <p:sldId id="57024" r:id="rId62"/>
    <p:sldId id="57121" r:id="rId63"/>
    <p:sldId id="259" r:id="rId64"/>
    <p:sldId id="266" r:id="rId65"/>
    <p:sldId id="267" r:id="rId66"/>
    <p:sldId id="286" r:id="rId67"/>
    <p:sldId id="290" r:id="rId68"/>
    <p:sldId id="258" r:id="rId69"/>
    <p:sldId id="256" r:id="rId70"/>
    <p:sldId id="57086" r:id="rId71"/>
    <p:sldId id="57085" r:id="rId72"/>
    <p:sldId id="57122" r:id="rId73"/>
    <p:sldId id="261" r:id="rId74"/>
    <p:sldId id="271" r:id="rId75"/>
    <p:sldId id="273" r:id="rId76"/>
    <p:sldId id="275" r:id="rId77"/>
    <p:sldId id="276" r:id="rId78"/>
    <p:sldId id="277" r:id="rId79"/>
    <p:sldId id="278" r:id="rId80"/>
    <p:sldId id="279" r:id="rId81"/>
    <p:sldId id="280" r:id="rId82"/>
    <p:sldId id="281" r:id="rId83"/>
    <p:sldId id="282" r:id="rId84"/>
    <p:sldId id="283" r:id="rId85"/>
    <p:sldId id="57102" r:id="rId86"/>
    <p:sldId id="57105" r:id="rId87"/>
    <p:sldId id="57106" r:id="rId88"/>
    <p:sldId id="57095" r:id="rId89"/>
    <p:sldId id="57101" r:id="rId90"/>
    <p:sldId id="57110" r:id="rId91"/>
    <p:sldId id="57124" r:id="rId92"/>
    <p:sldId id="57073" r:id="rId93"/>
    <p:sldId id="57072" r:id="rId94"/>
    <p:sldId id="57074" r:id="rId95"/>
    <p:sldId id="57066" r:id="rId96"/>
    <p:sldId id="57103" r:id="rId97"/>
    <p:sldId id="57107" r:id="rId98"/>
    <p:sldId id="57108" r:id="rId99"/>
    <p:sldId id="57109" r:id="rId100"/>
    <p:sldId id="57082" r:id="rId101"/>
    <p:sldId id="57126" r:id="rId102"/>
    <p:sldId id="57125" r:id="rId10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66FF"/>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554" autoAdjust="0"/>
  </p:normalViewPr>
  <p:slideViewPr>
    <p:cSldViewPr>
      <p:cViewPr varScale="1">
        <p:scale>
          <a:sx n="103" d="100"/>
          <a:sy n="103" d="100"/>
        </p:scale>
        <p:origin x="102" y="324"/>
      </p:cViewPr>
      <p:guideLst>
        <p:guide orient="horz" pos="1620"/>
        <p:guide pos="276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3" d="2"/>
        <a:sy n="3" d="2"/>
      </p:scale>
      <p:origin x="0" y="0"/>
    </p:cViewPr>
  </p:notesTextViewPr>
  <p:sorterViewPr>
    <p:cViewPr varScale="1">
      <p:scale>
        <a:sx n="100" d="100"/>
        <a:sy n="100" d="100"/>
      </p:scale>
      <p:origin x="0" y="-2347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_rels/viewProps.xml.rels><?xml version="1.0" encoding="UTF-8" standalone="yes"?>
<Relationships xmlns="http://schemas.openxmlformats.org/package/2006/relationships"><Relationship Id="rId8" Type="http://schemas.openxmlformats.org/officeDocument/2006/relationships/slide" Target="slides/slide78.xml"/><Relationship Id="rId3" Type="http://schemas.openxmlformats.org/officeDocument/2006/relationships/slide" Target="slides/slide72.xml"/><Relationship Id="rId7" Type="http://schemas.openxmlformats.org/officeDocument/2006/relationships/slide" Target="slides/slide77.xml"/><Relationship Id="rId2" Type="http://schemas.openxmlformats.org/officeDocument/2006/relationships/slide" Target="slides/slide71.xml"/><Relationship Id="rId1" Type="http://schemas.openxmlformats.org/officeDocument/2006/relationships/slide" Target="slides/slide70.xml"/><Relationship Id="rId6" Type="http://schemas.openxmlformats.org/officeDocument/2006/relationships/slide" Target="slides/slide75.xml"/><Relationship Id="rId11" Type="http://schemas.openxmlformats.org/officeDocument/2006/relationships/slide" Target="slides/slide81.xml"/><Relationship Id="rId5" Type="http://schemas.openxmlformats.org/officeDocument/2006/relationships/slide" Target="slides/slide74.xml"/><Relationship Id="rId10" Type="http://schemas.openxmlformats.org/officeDocument/2006/relationships/slide" Target="slides/slide80.xml"/><Relationship Id="rId4" Type="http://schemas.openxmlformats.org/officeDocument/2006/relationships/slide" Target="slides/slide73.xml"/><Relationship Id="rId9"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24.36-44 No one knows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October 5, 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24.36-44 No one knows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October 5, 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iblestudytools.com/search/?q=php+2: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google.com/search?q=where+in+the+galaxy+is+earth&amp;safe=active&amp;source=lnms&amp;tbm=isch&amp;sa=X&amp;ved=0ahUKEwjtoobdq-7dAhUEW60KHapqASQQ_AUIDigB&amp;biw=1165&amp;bih=822#imgdii=Ni1DOKKgrOp6XM:&amp;imgrc=lK-hag3XcQtIGM"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It’s all finished being dismantled, and put into storage for next year.  But, we will prepare better for the west wind!!</a:t>
            </a:r>
          </a:p>
        </p:txBody>
      </p:sp>
    </p:spTree>
    <p:extLst>
      <p:ext uri="{BB962C8B-B14F-4D97-AF65-F5344CB8AC3E}">
        <p14:creationId xmlns:p14="http://schemas.microsoft.com/office/powerpoint/2010/main" val="297796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a:t>
            </a:r>
          </a:p>
        </p:txBody>
      </p:sp>
    </p:spTree>
    <p:extLst>
      <p:ext uri="{BB962C8B-B14F-4D97-AF65-F5344CB8AC3E}">
        <p14:creationId xmlns:p14="http://schemas.microsoft.com/office/powerpoint/2010/main" val="50309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a:t>
            </a:r>
          </a:p>
        </p:txBody>
      </p:sp>
    </p:spTree>
    <p:extLst>
      <p:ext uri="{BB962C8B-B14F-4D97-AF65-F5344CB8AC3E}">
        <p14:creationId xmlns:p14="http://schemas.microsoft.com/office/powerpoint/2010/main" val="396920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a:t>
            </a:r>
          </a:p>
        </p:txBody>
      </p:sp>
    </p:spTree>
    <p:extLst>
      <p:ext uri="{BB962C8B-B14F-4D97-AF65-F5344CB8AC3E}">
        <p14:creationId xmlns:p14="http://schemas.microsoft.com/office/powerpoint/2010/main" val="57588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a:t>
            </a:r>
          </a:p>
        </p:txBody>
      </p:sp>
    </p:spTree>
    <p:extLst>
      <p:ext uri="{BB962C8B-B14F-4D97-AF65-F5344CB8AC3E}">
        <p14:creationId xmlns:p14="http://schemas.microsoft.com/office/powerpoint/2010/main" val="1211434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a:t>
            </a:r>
          </a:p>
          <a:p>
            <a:r>
              <a:rPr lang="en-US" altLang="en-US" sz="2000" dirty="0"/>
              <a:t>I’ve heard the statement that women don’t lie about such things.  </a:t>
            </a:r>
            <a:endParaRPr lang="en-US" altLang="en-US" sz="1050" dirty="0"/>
          </a:p>
        </p:txBody>
      </p:sp>
    </p:spTree>
    <p:extLst>
      <p:ext uri="{BB962C8B-B14F-4D97-AF65-F5344CB8AC3E}">
        <p14:creationId xmlns:p14="http://schemas.microsoft.com/office/powerpoint/2010/main" val="426460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2809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u="sng" dirty="0"/>
              <a:t>Unsustainable</a:t>
            </a:r>
            <a:r>
              <a:rPr lang="en-US" altLang="en-US" sz="2000" dirty="0"/>
              <a:t>…  </a:t>
            </a:r>
            <a:r>
              <a:rPr lang="en-US" dirty="0"/>
              <a:t>$65,000 / US  each man, woman, child in America.  That’s why newborn babies cry!</a:t>
            </a:r>
          </a:p>
          <a:p>
            <a:r>
              <a:rPr lang="en-US" altLang="en-US" sz="2000" dirty="0"/>
              <a:t>$3000/year each US person.   </a:t>
            </a:r>
          </a:p>
          <a:p>
            <a:endParaRPr lang="en-US" altLang="en-US" sz="2000" dirty="0"/>
          </a:p>
          <a:p>
            <a:r>
              <a:rPr lang="en-US" altLang="en-US" sz="2000" dirty="0"/>
              <a:t>Actually the first info that ever cause me to think seriously about life.  Killer debt and govt shut down in 1960’s on the radio!   Get out of debt.</a:t>
            </a:r>
          </a:p>
          <a:p>
            <a:endParaRPr lang="en-US" altLang="en-US" sz="2000" dirty="0"/>
          </a:p>
          <a:p>
            <a:r>
              <a:rPr lang="en-US" altLang="en-US" sz="2000" dirty="0"/>
              <a:t>BTW, mortgage retirement promo on our building coming!</a:t>
            </a:r>
          </a:p>
          <a:p>
            <a:r>
              <a:rPr lang="en-US" altLang="en-US" sz="2000" dirty="0"/>
              <a:t>.</a:t>
            </a:r>
          </a:p>
        </p:txBody>
      </p:sp>
    </p:spTree>
    <p:extLst>
      <p:ext uri="{BB962C8B-B14F-4D97-AF65-F5344CB8AC3E}">
        <p14:creationId xmlns:p14="http://schemas.microsoft.com/office/powerpoint/2010/main" val="63001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Series through Matityahu.  Culmination…</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3866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Theological problem.  Son is Deity.   The Son doesn’t know?!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7233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Culture in Israel 40K abortions.  300 adoptions.  Less shameful to abort than to have someone else raise your child!!</a:t>
            </a:r>
          </a:p>
        </p:txBody>
      </p:sp>
    </p:spTree>
    <p:extLst>
      <p:ext uri="{BB962C8B-B14F-4D97-AF65-F5344CB8AC3E}">
        <p14:creationId xmlns:p14="http://schemas.microsoft.com/office/powerpoint/2010/main" val="2173195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3A3B39A-C8C5-441B-9F72-9E06C21A56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24.36-44 No one knows</a:t>
            </a:r>
          </a:p>
        </p:txBody>
      </p:sp>
      <p:sp>
        <p:nvSpPr>
          <p:cNvPr id="5" name="Rectangle 3">
            <a:extLst>
              <a:ext uri="{FF2B5EF4-FFF2-40B4-BE49-F238E27FC236}">
                <a16:creationId xmlns:a16="http://schemas.microsoft.com/office/drawing/2014/main" id="{8836EF47-8A7C-4485-8C55-940725D028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October 5, 2018 5779</a:t>
            </a:r>
          </a:p>
        </p:txBody>
      </p:sp>
      <p:sp>
        <p:nvSpPr>
          <p:cNvPr id="6" name="Rectangle 7">
            <a:extLst>
              <a:ext uri="{FF2B5EF4-FFF2-40B4-BE49-F238E27FC236}">
                <a16:creationId xmlns:a16="http://schemas.microsoft.com/office/drawing/2014/main" id="{E01D763C-6F53-4788-8FB0-F0184BD135C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EE93B5-365E-499E-B90B-86E801C2831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23330" name="Rectangle 2">
            <a:extLst>
              <a:ext uri="{FF2B5EF4-FFF2-40B4-BE49-F238E27FC236}">
                <a16:creationId xmlns:a16="http://schemas.microsoft.com/office/drawing/2014/main" id="{4ECB8727-0E24-414E-930F-0F560E7955B2}"/>
              </a:ext>
            </a:extLst>
          </p:cNvPr>
          <p:cNvSpPr>
            <a:spLocks noGrp="1" noRot="1" noChangeAspect="1" noChangeArrowheads="1" noTextEdit="1"/>
          </p:cNvSpPr>
          <p:nvPr>
            <p:ph type="sldImg"/>
          </p:nvPr>
        </p:nvSpPr>
        <p:spPr>
          <a:xfrm>
            <a:off x="203200" y="304800"/>
            <a:ext cx="6502400" cy="3810000"/>
          </a:xfrm>
          <a:ln/>
        </p:spPr>
      </p:sp>
      <p:pic>
        <p:nvPicPr>
          <p:cNvPr id="7523332" name="Picture 4" descr="Tsakhi on tsimtsum">
            <a:extLst>
              <a:ext uri="{FF2B5EF4-FFF2-40B4-BE49-F238E27FC236}">
                <a16:creationId xmlns:a16="http://schemas.microsoft.com/office/drawing/2014/main" id="{FFABAEDE-4938-4D7D-886A-6F0DDF24D229}"/>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79588" y="4114800"/>
            <a:ext cx="3297237"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497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75F611-994B-4D7B-9CCD-4E7FBC38C4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24.36-44 No one knows</a:t>
            </a:r>
          </a:p>
        </p:txBody>
      </p:sp>
      <p:sp>
        <p:nvSpPr>
          <p:cNvPr id="5" name="Rectangle 3">
            <a:extLst>
              <a:ext uri="{FF2B5EF4-FFF2-40B4-BE49-F238E27FC236}">
                <a16:creationId xmlns:a16="http://schemas.microsoft.com/office/drawing/2014/main" id="{31B7EC22-25F6-45F2-B31D-3E57424B4B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October 5, 2018 5779</a:t>
            </a:r>
          </a:p>
        </p:txBody>
      </p:sp>
      <p:sp>
        <p:nvSpPr>
          <p:cNvPr id="6" name="Rectangle 7">
            <a:extLst>
              <a:ext uri="{FF2B5EF4-FFF2-40B4-BE49-F238E27FC236}">
                <a16:creationId xmlns:a16="http://schemas.microsoft.com/office/drawing/2014/main" id="{25916145-4DDA-42BC-A520-0671FCBB83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D862D5-0B3A-4B55-96FE-43AB9FA2F37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488514" name="Rectangle 2">
            <a:extLst>
              <a:ext uri="{FF2B5EF4-FFF2-40B4-BE49-F238E27FC236}">
                <a16:creationId xmlns:a16="http://schemas.microsoft.com/office/drawing/2014/main" id="{E31F5705-A24B-4079-8D2F-39DFDC9BBA69}"/>
              </a:ext>
            </a:extLst>
          </p:cNvPr>
          <p:cNvSpPr>
            <a:spLocks noGrp="1" noRot="1" noChangeAspect="1" noChangeArrowheads="1" noTextEdit="1"/>
          </p:cNvSpPr>
          <p:nvPr>
            <p:ph type="sldImg"/>
          </p:nvPr>
        </p:nvSpPr>
        <p:spPr>
          <a:xfrm>
            <a:off x="254000" y="228600"/>
            <a:ext cx="6502400" cy="3810000"/>
          </a:xfrm>
          <a:ln/>
        </p:spPr>
      </p:sp>
      <p:sp>
        <p:nvSpPr>
          <p:cNvPr id="7488515" name="Rectangle 3">
            <a:extLst>
              <a:ext uri="{FF2B5EF4-FFF2-40B4-BE49-F238E27FC236}">
                <a16:creationId xmlns:a16="http://schemas.microsoft.com/office/drawing/2014/main" id="{B8278C94-B177-49FC-BBF3-B0E8B7BE510D}"/>
              </a:ext>
            </a:extLst>
          </p:cNvPr>
          <p:cNvSpPr>
            <a:spLocks noGrp="1" noChangeArrowheads="1"/>
          </p:cNvSpPr>
          <p:nvPr>
            <p:ph type="body" idx="1"/>
          </p:nvPr>
        </p:nvSpPr>
        <p:spPr>
          <a:xfrm>
            <a:off x="152400" y="4114800"/>
            <a:ext cx="6553200" cy="4876800"/>
          </a:xfrm>
        </p:spPr>
        <p:txBody>
          <a:bodyPr/>
          <a:lstStyle/>
          <a:p>
            <a:endParaRPr lang="en-US" altLang="en-US"/>
          </a:p>
        </p:txBody>
      </p:sp>
    </p:spTree>
    <p:extLst>
      <p:ext uri="{BB962C8B-B14F-4D97-AF65-F5344CB8AC3E}">
        <p14:creationId xmlns:p14="http://schemas.microsoft.com/office/powerpoint/2010/main" val="417675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FB561E-20E2-4DBD-8053-6C5A0D660C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24.36-44 No one knows</a:t>
            </a:r>
          </a:p>
        </p:txBody>
      </p:sp>
      <p:sp>
        <p:nvSpPr>
          <p:cNvPr id="5" name="Rectangle 3">
            <a:extLst>
              <a:ext uri="{FF2B5EF4-FFF2-40B4-BE49-F238E27FC236}">
                <a16:creationId xmlns:a16="http://schemas.microsoft.com/office/drawing/2014/main" id="{8CBAA6CE-E17E-4504-8645-08153E9E0A0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October 5, 2018 5779</a:t>
            </a:r>
          </a:p>
        </p:txBody>
      </p:sp>
      <p:sp>
        <p:nvSpPr>
          <p:cNvPr id="6" name="Rectangle 7">
            <a:extLst>
              <a:ext uri="{FF2B5EF4-FFF2-40B4-BE49-F238E27FC236}">
                <a16:creationId xmlns:a16="http://schemas.microsoft.com/office/drawing/2014/main" id="{239DE5DD-3E59-46D4-81B7-3F758AD526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7E6F37-1E9D-4D83-AB36-B72DD2B7530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27426" name="Rectangle 2">
            <a:extLst>
              <a:ext uri="{FF2B5EF4-FFF2-40B4-BE49-F238E27FC236}">
                <a16:creationId xmlns:a16="http://schemas.microsoft.com/office/drawing/2014/main" id="{433F0CF5-6998-4BE3-9CDC-DD3B281892A4}"/>
              </a:ext>
            </a:extLst>
          </p:cNvPr>
          <p:cNvSpPr>
            <a:spLocks noGrp="1" noRot="1" noChangeAspect="1" noChangeArrowheads="1" noTextEdit="1"/>
          </p:cNvSpPr>
          <p:nvPr>
            <p:ph type="sldImg"/>
          </p:nvPr>
        </p:nvSpPr>
        <p:spPr>
          <a:xfrm>
            <a:off x="914400" y="304800"/>
            <a:ext cx="5080000" cy="3810000"/>
          </a:xfrm>
          <a:ln/>
        </p:spPr>
      </p:sp>
      <p:sp>
        <p:nvSpPr>
          <p:cNvPr id="7527427" name="Rectangle 3">
            <a:extLst>
              <a:ext uri="{FF2B5EF4-FFF2-40B4-BE49-F238E27FC236}">
                <a16:creationId xmlns:a16="http://schemas.microsoft.com/office/drawing/2014/main" id="{21B06CAD-9650-46C7-A774-4271AF3FFA89}"/>
              </a:ext>
            </a:extLst>
          </p:cNvPr>
          <p:cNvSpPr>
            <a:spLocks noGrp="1" noChangeArrowheads="1"/>
          </p:cNvSpPr>
          <p:nvPr>
            <p:ph type="body" idx="1"/>
          </p:nvPr>
        </p:nvSpPr>
        <p:spPr>
          <a:xfrm>
            <a:off x="152400" y="4114800"/>
            <a:ext cx="6553200" cy="4876800"/>
          </a:xfrm>
        </p:spPr>
        <p:txBody>
          <a:bodyPr/>
          <a:lstStyle/>
          <a:p>
            <a:r>
              <a:rPr lang="en-US" altLang="en-US" dirty="0" err="1"/>
              <a:t>Morphe</a:t>
            </a:r>
            <a:r>
              <a:rPr lang="en-US" altLang="en-US" dirty="0"/>
              <a:t> is not just external form, but reality of form</a:t>
            </a:r>
          </a:p>
          <a:p>
            <a:r>
              <a:rPr lang="en-US" altLang="en-US" dirty="0"/>
              <a:t>the term </a:t>
            </a:r>
            <a:r>
              <a:rPr lang="en-US" altLang="en-US" i="1" dirty="0" err="1"/>
              <a:t>morphē</a:t>
            </a:r>
            <a:r>
              <a:rPr lang="en-US" altLang="en-US" dirty="0"/>
              <a:t>, which refers to the inner nature or substance of something, not its external or outward shape. So, while the English word </a:t>
            </a:r>
            <a:r>
              <a:rPr lang="en-US" altLang="en-US" i="1" dirty="0"/>
              <a:t>form</a:t>
            </a:r>
            <a:r>
              <a:rPr lang="en-US" altLang="en-US" dirty="0"/>
              <a:t> can convey merely the outward appearance of something (i.e., the shape or contour or facade of some object), not its inner reality, the Greek word </a:t>
            </a:r>
            <a:r>
              <a:rPr lang="en-US" altLang="en-US" i="1" dirty="0" err="1"/>
              <a:t>morphē</a:t>
            </a:r>
            <a:r>
              <a:rPr lang="en-US" altLang="en-US" dirty="0"/>
              <a:t> conveys just the opposite, as can be seen with Plato's “forms”—i.e., those substances of ultimate realities such as beauty, truth, justice, goodness </a:t>
            </a:r>
          </a:p>
        </p:txBody>
      </p:sp>
    </p:spTree>
    <p:extLst>
      <p:ext uri="{BB962C8B-B14F-4D97-AF65-F5344CB8AC3E}">
        <p14:creationId xmlns:p14="http://schemas.microsoft.com/office/powerpoint/2010/main" val="10360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3D39C41-E79D-432A-81F2-C0C6034ACA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24.36-44 No one knows</a:t>
            </a:r>
          </a:p>
        </p:txBody>
      </p:sp>
      <p:sp>
        <p:nvSpPr>
          <p:cNvPr id="5" name="Rectangle 3">
            <a:extLst>
              <a:ext uri="{FF2B5EF4-FFF2-40B4-BE49-F238E27FC236}">
                <a16:creationId xmlns:a16="http://schemas.microsoft.com/office/drawing/2014/main" id="{8C4FB27B-21BA-4CD7-953E-4452ADD5B2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October 5, 2018 5779</a:t>
            </a:r>
          </a:p>
        </p:txBody>
      </p:sp>
      <p:sp>
        <p:nvSpPr>
          <p:cNvPr id="6" name="Rectangle 7">
            <a:extLst>
              <a:ext uri="{FF2B5EF4-FFF2-40B4-BE49-F238E27FC236}">
                <a16:creationId xmlns:a16="http://schemas.microsoft.com/office/drawing/2014/main" id="{8C949AD3-D7D2-441B-BCD6-FA4AFC832A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7C9CF6-EE9B-4BD0-A7B9-CD090C9E09A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29474" name="Rectangle 2">
            <a:extLst>
              <a:ext uri="{FF2B5EF4-FFF2-40B4-BE49-F238E27FC236}">
                <a16:creationId xmlns:a16="http://schemas.microsoft.com/office/drawing/2014/main" id="{A843AFEE-AD50-465A-B2F9-6BB4A6AFC822}"/>
              </a:ext>
            </a:extLst>
          </p:cNvPr>
          <p:cNvSpPr>
            <a:spLocks noGrp="1" noRot="1" noChangeAspect="1" noChangeArrowheads="1" noTextEdit="1"/>
          </p:cNvSpPr>
          <p:nvPr>
            <p:ph type="sldImg"/>
          </p:nvPr>
        </p:nvSpPr>
        <p:spPr>
          <a:xfrm>
            <a:off x="914400" y="304800"/>
            <a:ext cx="5080000" cy="3810000"/>
          </a:xfrm>
          <a:ln/>
        </p:spPr>
      </p:sp>
      <p:sp>
        <p:nvSpPr>
          <p:cNvPr id="7529475" name="Rectangle 3">
            <a:extLst>
              <a:ext uri="{FF2B5EF4-FFF2-40B4-BE49-F238E27FC236}">
                <a16:creationId xmlns:a16="http://schemas.microsoft.com/office/drawing/2014/main" id="{79759EC1-91A1-42C8-99B4-2A3F73D78549}"/>
              </a:ext>
            </a:extLst>
          </p:cNvPr>
          <p:cNvSpPr>
            <a:spLocks noGrp="1" noChangeArrowheads="1"/>
          </p:cNvSpPr>
          <p:nvPr>
            <p:ph type="body" idx="1"/>
          </p:nvPr>
        </p:nvSpPr>
        <p:spPr>
          <a:xfrm>
            <a:off x="152400" y="4114800"/>
            <a:ext cx="6553200" cy="4876800"/>
          </a:xfrm>
        </p:spPr>
        <p:txBody>
          <a:bodyPr/>
          <a:lstStyle/>
          <a:p>
            <a:pPr>
              <a:lnSpc>
                <a:spcPct val="90000"/>
              </a:lnSpc>
            </a:pPr>
            <a:r>
              <a:rPr lang="en-US" altLang="en-US"/>
              <a:t>“equality [</a:t>
            </a:r>
            <a:r>
              <a:rPr lang="en-US" altLang="en-US" i="1"/>
              <a:t>isa</a:t>
            </a:r>
            <a:r>
              <a:rPr lang="en-US" altLang="en-US"/>
              <a:t>] with God” (</a:t>
            </a:r>
            <a:r>
              <a:rPr lang="en-US" altLang="en-US">
                <a:hlinkClick r:id="rId3"/>
              </a:rPr>
              <a:t>Philippians 2:6</a:t>
            </a:r>
            <a:r>
              <a:rPr lang="en-US" altLang="en-US"/>
              <a:t>), which likewise makes clear his full deity. Nothing is equal to God except God! “emptied himself” or “poured out himself.” Note that Paul is not saying that the Messiah emptied something from himself or poured something out of himself, as if in so doing he became less fully God than he was before (which, as we have seen, is impossible). Rather, he emptied </a:t>
            </a:r>
            <a:r>
              <a:rPr lang="en-US" altLang="en-US" i="1"/>
              <a:t>himself</a:t>
            </a:r>
            <a:r>
              <a:rPr lang="en-US" altLang="en-US"/>
              <a:t>; he poured out </a:t>
            </a:r>
            <a:r>
              <a:rPr lang="en-US" altLang="en-US" i="1"/>
              <a:t>himself</a:t>
            </a:r>
            <a:r>
              <a:rPr lang="en-US" altLang="en-US"/>
              <a:t>. the Messiah Yeshua, existing and remaining fully who he is as God, accepts his divine calling to come to earth and carry out the mission assigned him from the Father. As the eternal Son of God, who is himself the form (</a:t>
            </a:r>
            <a:r>
              <a:rPr lang="en-US" altLang="en-US" i="1"/>
              <a:t>morphē</a:t>
            </a:r>
            <a:r>
              <a:rPr lang="en-US" altLang="en-US"/>
              <a:t>, i.e., very nature) of God, he must come in the form (</a:t>
            </a:r>
            <a:r>
              <a:rPr lang="en-US" altLang="en-US" i="1"/>
              <a:t>morphēn</a:t>
            </a:r>
            <a:r>
              <a:rPr lang="en-US" altLang="en-US"/>
              <a:t>, i.e., very nature) of a servant. That is, he must come fully as a man, and as a man he must live his life and give his life as one of us. </a:t>
            </a:r>
          </a:p>
        </p:txBody>
      </p:sp>
    </p:spTree>
    <p:extLst>
      <p:ext uri="{BB962C8B-B14F-4D97-AF65-F5344CB8AC3E}">
        <p14:creationId xmlns:p14="http://schemas.microsoft.com/office/powerpoint/2010/main" val="327336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0086D9C-5E08-4848-9A33-33D5BBACDC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24.36-44 No one knows</a:t>
            </a:r>
          </a:p>
        </p:txBody>
      </p:sp>
      <p:sp>
        <p:nvSpPr>
          <p:cNvPr id="5" name="Rectangle 3">
            <a:extLst>
              <a:ext uri="{FF2B5EF4-FFF2-40B4-BE49-F238E27FC236}">
                <a16:creationId xmlns:a16="http://schemas.microsoft.com/office/drawing/2014/main" id="{6745DDCC-7205-4FCE-A3C0-585B8CF2FD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October 5, 2018 5779</a:t>
            </a:r>
          </a:p>
        </p:txBody>
      </p:sp>
      <p:sp>
        <p:nvSpPr>
          <p:cNvPr id="6" name="Rectangle 7">
            <a:extLst>
              <a:ext uri="{FF2B5EF4-FFF2-40B4-BE49-F238E27FC236}">
                <a16:creationId xmlns:a16="http://schemas.microsoft.com/office/drawing/2014/main" id="{D9037FE7-1905-467F-BED3-D9F32961A94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B0DD14-A234-4883-BA63-E6CB437DBEE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531522" name="Rectangle 2">
            <a:extLst>
              <a:ext uri="{FF2B5EF4-FFF2-40B4-BE49-F238E27FC236}">
                <a16:creationId xmlns:a16="http://schemas.microsoft.com/office/drawing/2014/main" id="{5E9CB665-5F42-4C4C-83AC-090FFEDF03AC}"/>
              </a:ext>
            </a:extLst>
          </p:cNvPr>
          <p:cNvSpPr>
            <a:spLocks noGrp="1" noRot="1" noChangeAspect="1" noChangeArrowheads="1" noTextEdit="1"/>
          </p:cNvSpPr>
          <p:nvPr>
            <p:ph type="sldImg"/>
          </p:nvPr>
        </p:nvSpPr>
        <p:spPr>
          <a:xfrm>
            <a:off x="854075" y="304800"/>
            <a:ext cx="5200650" cy="3048000"/>
          </a:xfrm>
          <a:ln/>
        </p:spPr>
      </p:sp>
      <p:sp>
        <p:nvSpPr>
          <p:cNvPr id="7531523" name="Rectangle 3">
            <a:extLst>
              <a:ext uri="{FF2B5EF4-FFF2-40B4-BE49-F238E27FC236}">
                <a16:creationId xmlns:a16="http://schemas.microsoft.com/office/drawing/2014/main" id="{955E598B-DF0F-4238-871B-B9D0739B7330}"/>
              </a:ext>
            </a:extLst>
          </p:cNvPr>
          <p:cNvSpPr>
            <a:spLocks noGrp="1" noChangeArrowheads="1"/>
          </p:cNvSpPr>
          <p:nvPr>
            <p:ph type="body" idx="1"/>
          </p:nvPr>
        </p:nvSpPr>
        <p:spPr>
          <a:xfrm>
            <a:off x="152400" y="3581400"/>
            <a:ext cx="6553200" cy="5410200"/>
          </a:xfrm>
        </p:spPr>
        <p:txBody>
          <a:bodyPr/>
          <a:lstStyle/>
          <a:p>
            <a:pPr>
              <a:lnSpc>
                <a:spcPct val="90000"/>
              </a:lnSpc>
            </a:pPr>
            <a:r>
              <a:rPr lang="en-US" altLang="en-US" dirty="0"/>
              <a:t>In so doing, the Messiah pours himself out (all of who he is) as he takes on, in addition to his full divine nature, a full human nature. Again, it is crucial to see that in the self-emptying (</a:t>
            </a:r>
            <a:r>
              <a:rPr lang="en-US" altLang="en-US" i="1" dirty="0" err="1"/>
              <a:t>ekenōsen</a:t>
            </a:r>
            <a:r>
              <a:rPr lang="en-US" altLang="en-US" dirty="0"/>
              <a:t>) of the eternal Son, Paul does not say that he poured something “out of” himself. No, absolutely not! Rather, he poured out </a:t>
            </a:r>
            <a:r>
              <a:rPr lang="en-US" altLang="en-US" i="1" dirty="0"/>
              <a:t>himself</a:t>
            </a:r>
            <a:r>
              <a:rPr lang="en-US" altLang="en-US" dirty="0"/>
              <a:t>. </a:t>
            </a:r>
            <a:r>
              <a:rPr lang="en-US" altLang="en-US" u="sng" dirty="0">
                <a:solidFill>
                  <a:srgbClr val="FF0000"/>
                </a:solidFill>
              </a:rPr>
              <a:t>It is a “subtraction” (i.e., a pouring out, an emptying) by adding human nature to his divine nature</a:t>
            </a:r>
            <a:r>
              <a:rPr lang="en-US" altLang="en-US" dirty="0">
                <a:solidFill>
                  <a:srgbClr val="FF0000"/>
                </a:solidFill>
              </a:rPr>
              <a:t>.</a:t>
            </a:r>
            <a:r>
              <a:rPr lang="en-US" altLang="en-US" dirty="0"/>
              <a:t> He came, then, to become the God-man—the one whose very divine nature took on fully the existence of a created human nature. He poured himself out by adding to himself the nature of a man, indeed, the nature of a servant </a:t>
            </a:r>
            <a:r>
              <a:rPr lang="en-US" altLang="en-US" i="1" dirty="0"/>
              <a:t>par excellence</a:t>
            </a:r>
            <a:r>
              <a:rPr lang="en-US" altLang="en-US" dirty="0"/>
              <a:t> who would give his life in obedience on the cross to fulfill the will of his Father. </a:t>
            </a:r>
          </a:p>
          <a:p>
            <a:pPr>
              <a:lnSpc>
                <a:spcPct val="90000"/>
              </a:lnSpc>
            </a:pPr>
            <a:r>
              <a:rPr lang="en-US" altLang="en-US" dirty="0"/>
              <a:t>Similar to “form of G-d” really a servant in every dimension.  </a:t>
            </a:r>
          </a:p>
        </p:txBody>
      </p:sp>
    </p:spTree>
    <p:extLst>
      <p:ext uri="{BB962C8B-B14F-4D97-AF65-F5344CB8AC3E}">
        <p14:creationId xmlns:p14="http://schemas.microsoft.com/office/powerpoint/2010/main" val="2487934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91499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a description of sinful revelry, licentious living, more likely just life at usual.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2238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33565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Watch…in the sense of active patrol?  We have had lights installed all around our building.   Still had theft and vandalism. </a:t>
            </a:r>
          </a:p>
          <a:p>
            <a:endParaRPr lang="en-US" altLang="en-US" sz="1050" dirty="0"/>
          </a:p>
          <a:p>
            <a:r>
              <a:rPr lang="en-US" altLang="en-US" sz="1050" dirty="0"/>
              <a:t>We are installing surveillance system to WATCH.  </a:t>
            </a:r>
          </a:p>
        </p:txBody>
      </p:sp>
    </p:spTree>
    <p:extLst>
      <p:ext uri="{BB962C8B-B14F-4D97-AF65-F5344CB8AC3E}">
        <p14:creationId xmlns:p14="http://schemas.microsoft.com/office/powerpoint/2010/main" val="1587276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Storage trailer stolen, robbed, then torched from our back parking lot.  </a:t>
            </a:r>
          </a:p>
        </p:txBody>
      </p:sp>
    </p:spTree>
    <p:extLst>
      <p:ext uri="{BB962C8B-B14F-4D97-AF65-F5344CB8AC3E}">
        <p14:creationId xmlns:p14="http://schemas.microsoft.com/office/powerpoint/2010/main" val="147322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67260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4631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0734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Stern’s Jewish New Testament Commentary</a:t>
            </a:r>
          </a:p>
        </p:txBody>
      </p:sp>
    </p:spTree>
    <p:extLst>
      <p:ext uri="{BB962C8B-B14F-4D97-AF65-F5344CB8AC3E}">
        <p14:creationId xmlns:p14="http://schemas.microsoft.com/office/powerpoint/2010/main" val="239368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David Stern’s Jewish New Testament Commentary</a:t>
            </a:r>
          </a:p>
        </p:txBody>
      </p:sp>
    </p:spTree>
    <p:extLst>
      <p:ext uri="{BB962C8B-B14F-4D97-AF65-F5344CB8AC3E}">
        <p14:creationId xmlns:p14="http://schemas.microsoft.com/office/powerpoint/2010/main" val="357080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 one knows, cannot pre-empt time to prepare.  Be ALWAYS ready.</a:t>
            </a:r>
          </a:p>
        </p:txBody>
      </p:sp>
    </p:spTree>
    <p:extLst>
      <p:ext uri="{BB962C8B-B14F-4D97-AF65-F5344CB8AC3E}">
        <p14:creationId xmlns:p14="http://schemas.microsoft.com/office/powerpoint/2010/main" val="2753988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30869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0720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76815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49017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2352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106891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8165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83457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a:t>
            </a:r>
          </a:p>
        </p:txBody>
      </p:sp>
    </p:spTree>
    <p:extLst>
      <p:ext uri="{BB962C8B-B14F-4D97-AF65-F5344CB8AC3E}">
        <p14:creationId xmlns:p14="http://schemas.microsoft.com/office/powerpoint/2010/main" val="1354511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Something is about to change!!</a:t>
            </a:r>
          </a:p>
          <a:p>
            <a:r>
              <a:rPr lang="en-US" altLang="en-US" sz="2000" dirty="0"/>
              <a:t>Imminent Heavenly signs?</a:t>
            </a:r>
          </a:p>
        </p:txBody>
      </p:sp>
    </p:spTree>
    <p:extLst>
      <p:ext uri="{BB962C8B-B14F-4D97-AF65-F5344CB8AC3E}">
        <p14:creationId xmlns:p14="http://schemas.microsoft.com/office/powerpoint/2010/main" val="232157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4238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302395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7134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0429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rct=j&amp;q=&amp;esrc=s&amp;source=imgres&amp;cd=&amp;cad=rja&amp;uact=8&amp;ved=2ahUKEwilgobfzO7dAhUHna0KHUyoBKwQjRx6BAgBEAU&amp;url=https%3A%2F%2Fwww.teacherspayteachers.com%2FProduct%2FUniversal-Gravitation-A-Physics-PowerPoint-Lesson-Note-1522532&amp;psig=AOvVaw1nM_twmWlm4m1Ty7JFnGlD&amp;ust=1538804082371273 </a:t>
            </a:r>
          </a:p>
          <a:p>
            <a:endParaRPr lang="en-US" altLang="en-US" sz="1050" dirty="0"/>
          </a:p>
          <a:p>
            <a:r>
              <a:rPr lang="en-US" altLang="en-US" sz="1050" dirty="0"/>
              <a:t>Kevin and Janel Lind, founding rabbinic couple of Brit </a:t>
            </a:r>
            <a:r>
              <a:rPr lang="en-US" altLang="en-US" sz="1050" dirty="0" err="1"/>
              <a:t>Ahavah</a:t>
            </a:r>
            <a:r>
              <a:rPr lang="en-US" altLang="en-US" sz="1050" dirty="0"/>
              <a:t>, now in Livermore, CA.  They both worked for NASA, and did the calculations on the early space probes.  I believe Pioneer 10 to Jupiter</a:t>
            </a:r>
          </a:p>
          <a:p>
            <a:r>
              <a:rPr lang="en-US" altLang="en-US" sz="1050" dirty="0"/>
              <a:t>Looped around Venus and Mars </a:t>
            </a:r>
            <a:r>
              <a:rPr lang="en-US" altLang="en-US" sz="1050" dirty="0">
                <a:sym typeface="Wingdings" panose="05000000000000000000" pitchFamily="2" charset="2"/>
              </a:rPr>
              <a:t> Jupiter.  </a:t>
            </a:r>
          </a:p>
          <a:p>
            <a:endParaRPr lang="en-US" altLang="en-US" sz="1050" dirty="0">
              <a:sym typeface="Wingdings" panose="05000000000000000000" pitchFamily="2" charset="2"/>
            </a:endParaRPr>
          </a:p>
          <a:p>
            <a:r>
              <a:rPr lang="en-US" altLang="en-US" sz="1050" dirty="0">
                <a:sym typeface="Wingdings" panose="05000000000000000000" pitchFamily="2" charset="2"/>
              </a:rPr>
              <a:t>Seen movie </a:t>
            </a:r>
            <a:r>
              <a:rPr lang="en-US" altLang="en-US" sz="1050" i="1" dirty="0">
                <a:sym typeface="Wingdings" panose="05000000000000000000" pitchFamily="2" charset="2"/>
              </a:rPr>
              <a:t>Hidden Figures</a:t>
            </a:r>
            <a:r>
              <a:rPr lang="en-US" altLang="en-US" sz="1050" dirty="0">
                <a:sym typeface="Wingdings" panose="05000000000000000000" pitchFamily="2" charset="2"/>
              </a:rPr>
              <a:t>?</a:t>
            </a:r>
            <a:endParaRPr lang="en-US" altLang="en-US" sz="1050" dirty="0"/>
          </a:p>
        </p:txBody>
      </p:sp>
    </p:spTree>
    <p:extLst>
      <p:ext uri="{BB962C8B-B14F-4D97-AF65-F5344CB8AC3E}">
        <p14:creationId xmlns:p14="http://schemas.microsoft.com/office/powerpoint/2010/main" val="2366414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185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Yehuda and </a:t>
            </a:r>
            <a:r>
              <a:rPr lang="en-US" altLang="en-US" sz="1050" dirty="0" err="1"/>
              <a:t>Hallel</a:t>
            </a:r>
            <a:r>
              <a:rPr lang="en-US" altLang="en-US" sz="1050" dirty="0"/>
              <a:t>, just made up</a:t>
            </a:r>
          </a:p>
        </p:txBody>
      </p:sp>
    </p:spTree>
    <p:extLst>
      <p:ext uri="{BB962C8B-B14F-4D97-AF65-F5344CB8AC3E}">
        <p14:creationId xmlns:p14="http://schemas.microsoft.com/office/powerpoint/2010/main" val="4180084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 Messianic circles, it’s a rabbi trail.  </a:t>
            </a:r>
          </a:p>
        </p:txBody>
      </p:sp>
    </p:spTree>
    <p:extLst>
      <p:ext uri="{BB962C8B-B14F-4D97-AF65-F5344CB8AC3E}">
        <p14:creationId xmlns:p14="http://schemas.microsoft.com/office/powerpoint/2010/main" val="2594268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7172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23689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02512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https://www.google.com/search?q=where+in+the+galaxy+is+earth&amp;safe=active&amp;source=lnms&amp;tbm=isch&amp;sa=X&amp;ved=0ahUKEwjtoobdq-7dAhUEW60KHapqASQQ_AUIDigB&amp;biw=1165&amp;bih=822#imgdii=Ni1DOKKgrOp6XM:&amp;imgrc=lK-hag3XcQtIGM</a:t>
            </a:r>
            <a:r>
              <a:rPr lang="en-US" altLang="en-US" sz="1050" dirty="0"/>
              <a:t>:</a:t>
            </a:r>
          </a:p>
          <a:p>
            <a:r>
              <a:rPr lang="en-US" dirty="0"/>
              <a:t>There are probably at least 100 billion stars in the Milky Way. The Solar System is located within the disk, 26,490 (± 100) light-years from the </a:t>
            </a:r>
            <a:r>
              <a:rPr lang="en-US" b="1" dirty="0"/>
              <a:t>Galactic Center</a:t>
            </a:r>
            <a:r>
              <a:rPr lang="en-US" dirty="0"/>
              <a:t>, on the inner edge of the </a:t>
            </a:r>
            <a:r>
              <a:rPr lang="en-US" b="1" dirty="0"/>
              <a:t>Orion Arm</a:t>
            </a:r>
            <a:r>
              <a:rPr lang="en-US" dirty="0"/>
              <a:t>, one of the spiral-shaped concentrations of gas and dust.</a:t>
            </a:r>
            <a:endParaRPr lang="en-US" altLang="en-US" sz="1050" dirty="0"/>
          </a:p>
        </p:txBody>
      </p:sp>
    </p:spTree>
    <p:extLst>
      <p:ext uri="{BB962C8B-B14F-4D97-AF65-F5344CB8AC3E}">
        <p14:creationId xmlns:p14="http://schemas.microsoft.com/office/powerpoint/2010/main" val="93945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rct=j&amp;q=&amp;esrc=s&amp;source=images&amp;cd=&amp;cad=rja&amp;uact=8&amp;ved=2ahUKEwjinafPsu7dAhUQHqwKHd-4CsMQjRx6BAgBEAU&amp;url=http%3A%2F%2Fchandra.harvard.edu%2Fresources%2Fillustrations%2FmilkyWay.html&amp;psig=AOvVaw0c-geYQuohTiSbwqjkFuo0&amp;ust=1538797735825087</a:t>
            </a:r>
          </a:p>
          <a:p>
            <a:r>
              <a:rPr lang="en-US" dirty="0"/>
              <a:t> </a:t>
            </a:r>
            <a:endParaRPr lang="en-US" altLang="en-US" sz="1050" dirty="0"/>
          </a:p>
        </p:txBody>
      </p:sp>
    </p:spTree>
    <p:extLst>
      <p:ext uri="{BB962C8B-B14F-4D97-AF65-F5344CB8AC3E}">
        <p14:creationId xmlns:p14="http://schemas.microsoft.com/office/powerpoint/2010/main" val="37421666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https://www.universetoday.com/119827/does-the-solar-system-line-up-with-the-milky-way/</a:t>
            </a:r>
          </a:p>
          <a:p>
            <a:endParaRPr lang="en-US" sz="1050" dirty="0"/>
          </a:p>
          <a:p>
            <a:r>
              <a:rPr lang="en-US" sz="2000" dirty="0"/>
              <a:t>Milky Way is actually inclined from the celestial equator at 63-degrees. </a:t>
            </a:r>
            <a:endParaRPr lang="en-US" altLang="en-US" sz="2000" dirty="0"/>
          </a:p>
        </p:txBody>
      </p:sp>
    </p:spTree>
    <p:extLst>
      <p:ext uri="{BB962C8B-B14F-4D97-AF65-F5344CB8AC3E}">
        <p14:creationId xmlns:p14="http://schemas.microsoft.com/office/powerpoint/2010/main" val="347078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https://www.google.com/search?q=orientation+of+the+ecliptic+in+the+galaxy&amp;safe=active&amp;source=lnms&amp;tbm=isch&amp;sa=X&amp;ved=0ahUKEwiFyMuBtu7dAhUHLK0KHe3mCtYQ_AUIDigB&amp;biw=1165&amp;bih=822#imgdii=5tNUxBTI1xVwyM:&amp;imgrc=NttAwESba2xY7M:</a:t>
            </a:r>
          </a:p>
        </p:txBody>
      </p:sp>
    </p:spTree>
    <p:extLst>
      <p:ext uri="{BB962C8B-B14F-4D97-AF65-F5344CB8AC3E}">
        <p14:creationId xmlns:p14="http://schemas.microsoft.com/office/powerpoint/2010/main" val="3403958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Line of the path of the sun is called the ecliptic.  All the planets appear on or close to this line.  </a:t>
            </a:r>
            <a:r>
              <a:rPr lang="en-US" altLang="en-US" sz="1050" dirty="0" err="1"/>
              <a:t>SkyView</a:t>
            </a:r>
            <a:r>
              <a:rPr lang="en-US" altLang="en-US" sz="1050" dirty="0"/>
              <a:t> free appl</a:t>
            </a:r>
          </a:p>
          <a:p>
            <a:endParaRPr lang="en-US" altLang="en-US" sz="1050" dirty="0"/>
          </a:p>
          <a:p>
            <a:r>
              <a:rPr lang="en-US" altLang="en-US" sz="1050" dirty="0"/>
              <a:t>Constellations that are on the path of the sun are call the Zodiac.  Maybe from Hebrew word Sod, for foundation.  </a:t>
            </a:r>
            <a:r>
              <a:rPr lang="en-US" altLang="en-US" sz="1050" dirty="0" err="1"/>
              <a:t>HaYesod</a:t>
            </a:r>
            <a:r>
              <a:rPr lang="en-US" altLang="en-US" sz="1050" dirty="0"/>
              <a:t>.</a:t>
            </a:r>
          </a:p>
        </p:txBody>
      </p:sp>
    </p:spTree>
    <p:extLst>
      <p:ext uri="{BB962C8B-B14F-4D97-AF65-F5344CB8AC3E}">
        <p14:creationId xmlns:p14="http://schemas.microsoft.com/office/powerpoint/2010/main" val="3687477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98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Got a text letting me know that the wind, Wednesday afternoon…</a:t>
            </a:r>
          </a:p>
        </p:txBody>
      </p:sp>
    </p:spTree>
    <p:extLst>
      <p:ext uri="{BB962C8B-B14F-4D97-AF65-F5344CB8AC3E}">
        <p14:creationId xmlns:p14="http://schemas.microsoft.com/office/powerpoint/2010/main" val="3042220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legs on left, arm, head.  </a:t>
            </a:r>
          </a:p>
        </p:txBody>
      </p:sp>
      <p:sp>
        <p:nvSpPr>
          <p:cNvPr id="4" name="Header Placeholder 3"/>
          <p:cNvSpPr>
            <a:spLocks noGrp="1"/>
          </p:cNvSpPr>
          <p:nvPr>
            <p:ph type="hdr" sz="quarter"/>
          </p:nvPr>
        </p:nvSpPr>
        <p:spPr/>
        <p:txBody>
          <a:bodyPr/>
          <a:lstStyle/>
          <a:p>
            <a:r>
              <a:rPr lang="en-US" altLang="en-US"/>
              <a:t>Mtt. 24.36-44 No one knows</a:t>
            </a:r>
          </a:p>
        </p:txBody>
      </p:sp>
      <p:sp>
        <p:nvSpPr>
          <p:cNvPr id="5" name="Date Placeholder 4"/>
          <p:cNvSpPr>
            <a:spLocks noGrp="1"/>
          </p:cNvSpPr>
          <p:nvPr>
            <p:ph type="dt" idx="1"/>
          </p:nvPr>
        </p:nvSpPr>
        <p:spPr/>
        <p:txBody>
          <a:bodyPr/>
          <a:lstStyle/>
          <a:p>
            <a:r>
              <a:rPr lang="en-US" altLang="en-US"/>
              <a:t>October 5, 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317051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we are on a Rabbi trail, but illustration of the astronomical thinks that can speak, as opposed to what we totally don’t know.</a:t>
            </a:r>
          </a:p>
        </p:txBody>
      </p:sp>
      <p:sp>
        <p:nvSpPr>
          <p:cNvPr id="4" name="Header Placeholder 3"/>
          <p:cNvSpPr>
            <a:spLocks noGrp="1"/>
          </p:cNvSpPr>
          <p:nvPr>
            <p:ph type="hdr" sz="quarter"/>
          </p:nvPr>
        </p:nvSpPr>
        <p:spPr/>
        <p:txBody>
          <a:bodyPr/>
          <a:lstStyle/>
          <a:p>
            <a:r>
              <a:rPr lang="en-US" altLang="en-US"/>
              <a:t>Mtt. 24.36-44 No one knows</a:t>
            </a:r>
          </a:p>
        </p:txBody>
      </p:sp>
      <p:sp>
        <p:nvSpPr>
          <p:cNvPr id="5" name="Date Placeholder 4"/>
          <p:cNvSpPr>
            <a:spLocks noGrp="1"/>
          </p:cNvSpPr>
          <p:nvPr>
            <p:ph type="dt" idx="1"/>
          </p:nvPr>
        </p:nvSpPr>
        <p:spPr/>
        <p:txBody>
          <a:bodyPr/>
          <a:lstStyle/>
          <a:p>
            <a:r>
              <a:rPr lang="en-US" altLang="en-US"/>
              <a:t>October 5, 2018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1315751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00623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rct=j&amp;q=&amp;esrc=s&amp;source=images&amp;cd=&amp;cad=rja&amp;uact=8&amp;ved=2ahUKEwjinafPsu7dAhUQHqwKHd-4CsMQjRx6BAgBEAU&amp;url=http%3A%2F%2Fchandra.harvard.edu%2Fresources%2Fillustrations%2FmilkyWay.html&amp;psig=AOvVaw0c-geYQuohTiSbwqjkFuo0&amp;ust=1538797735825087</a:t>
            </a:r>
          </a:p>
          <a:p>
            <a:r>
              <a:rPr lang="en-US" dirty="0"/>
              <a:t> Milky Way is actually inclined from the celestial equator at 63-degrees. </a:t>
            </a:r>
            <a:r>
              <a:rPr lang="en-US" sz="1050" dirty="0"/>
              <a:t>https://www.universetoday.com/119827/does-the-solar-system-line-up-with-the-milky-way/</a:t>
            </a:r>
            <a:endParaRPr lang="en-US" altLang="en-US" sz="1050" dirty="0"/>
          </a:p>
        </p:txBody>
      </p:sp>
    </p:spTree>
    <p:extLst>
      <p:ext uri="{BB962C8B-B14F-4D97-AF65-F5344CB8AC3E}">
        <p14:creationId xmlns:p14="http://schemas.microsoft.com/office/powerpoint/2010/main" val="2020041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But, it’s cool, and useful. </a:t>
            </a:r>
          </a:p>
        </p:txBody>
      </p:sp>
    </p:spTree>
    <p:extLst>
      <p:ext uri="{BB962C8B-B14F-4D97-AF65-F5344CB8AC3E}">
        <p14:creationId xmlns:p14="http://schemas.microsoft.com/office/powerpoint/2010/main" val="5193781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60BA22-B324-4319-92A1-B0F78978AC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5EEFDF-913D-4FFF-AF8D-19F63881DEB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0" name="Rectangle 2">
            <a:extLst>
              <a:ext uri="{FF2B5EF4-FFF2-40B4-BE49-F238E27FC236}">
                <a16:creationId xmlns:a16="http://schemas.microsoft.com/office/drawing/2014/main" id="{BE1175AE-AA07-4148-872A-2CF7442BA67F}"/>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C52D6BB3-1AE7-4521-B033-B301070607EF}"/>
              </a:ext>
            </a:extLst>
          </p:cNvPr>
          <p:cNvSpPr>
            <a:spLocks noGrp="1" noChangeArrowheads="1"/>
          </p:cNvSpPr>
          <p:nvPr>
            <p:ph type="body" idx="1"/>
          </p:nvPr>
        </p:nvSpPr>
        <p:spPr/>
        <p:txBody>
          <a:bodyPr/>
          <a:lstStyle/>
          <a:p>
            <a:pPr>
              <a:lnSpc>
                <a:spcPct val="80000"/>
              </a:lnSpc>
            </a:pP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C1440F-DCE5-4ACE-916A-0A802FC76B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E240CB-612B-4AC7-B132-7903EC14F4B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5234" name="Rectangle 2">
            <a:extLst>
              <a:ext uri="{FF2B5EF4-FFF2-40B4-BE49-F238E27FC236}">
                <a16:creationId xmlns:a16="http://schemas.microsoft.com/office/drawing/2014/main" id="{7755AA75-D2A0-4265-9498-30BB5A05C89B}"/>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F1127204-3D44-4956-A0EB-34F6644DF15C}"/>
              </a:ext>
            </a:extLst>
          </p:cNvPr>
          <p:cNvSpPr>
            <a:spLocks noGrp="1" noChangeArrowheads="1"/>
          </p:cNvSpPr>
          <p:nvPr>
            <p:ph type="body" idx="1"/>
          </p:nvPr>
        </p:nvSpPr>
        <p:spPr>
          <a:xfrm>
            <a:off x="228600" y="4343400"/>
            <a:ext cx="6477000" cy="4495800"/>
          </a:xfrm>
        </p:spPr>
        <p:txBody>
          <a:bodyPr/>
          <a:lstStyle/>
          <a:p>
            <a:pPr>
              <a:lnSpc>
                <a:spcPct val="80000"/>
              </a:lnSpc>
            </a:pPr>
            <a:endParaRPr lang="en-US" altLang="en-US" sz="18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1BFCEE-A91F-49C2-8550-1D806D6A06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E94C9F-426F-42A6-8482-4F386A4774E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258" name="Rectangle 2">
            <a:extLst>
              <a:ext uri="{FF2B5EF4-FFF2-40B4-BE49-F238E27FC236}">
                <a16:creationId xmlns:a16="http://schemas.microsoft.com/office/drawing/2014/main" id="{F3C790E5-BD6F-40B6-A647-FFA8D1D544E5}"/>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F2E2F3EE-41E0-4C44-8009-929F5C05C146}"/>
              </a:ext>
            </a:extLst>
          </p:cNvPr>
          <p:cNvSpPr>
            <a:spLocks noGrp="1" noChangeArrowheads="1"/>
          </p:cNvSpPr>
          <p:nvPr>
            <p:ph type="body" idx="1"/>
          </p:nvPr>
        </p:nvSpPr>
        <p:spPr/>
        <p:txBody>
          <a:bodyPr/>
          <a:lstStyle/>
          <a:p>
            <a:pPr>
              <a:lnSpc>
                <a:spcPct val="80000"/>
              </a:lnSpc>
            </a:pPr>
            <a:r>
              <a:rPr lang="en-US" altLang="en-US" dirty="0"/>
              <a:t>The Scorpion. Scorpius represents death, darkness, and everything that we look on as evil.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528C5-A94C-4B28-8EAF-EE55314576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72826C-2497-44B4-BA46-4E3305CE8D8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7282" name="Rectangle 2">
            <a:extLst>
              <a:ext uri="{FF2B5EF4-FFF2-40B4-BE49-F238E27FC236}">
                <a16:creationId xmlns:a16="http://schemas.microsoft.com/office/drawing/2014/main" id="{4C53E252-AB7D-4AAC-9544-AC15250AC6D1}"/>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8491FDA6-6AF7-496F-80B7-6A9FB2C9E611}"/>
              </a:ext>
            </a:extLst>
          </p:cNvPr>
          <p:cNvSpPr>
            <a:spLocks noGrp="1" noChangeArrowheads="1"/>
          </p:cNvSpPr>
          <p:nvPr>
            <p:ph type="body" idx="1"/>
          </p:nvPr>
        </p:nvSpPr>
        <p:spPr/>
        <p:txBody>
          <a:bodyPr/>
          <a:lstStyle/>
          <a:p>
            <a:pPr>
              <a:lnSpc>
                <a:spcPct val="80000"/>
              </a:lnSpc>
            </a:pPr>
            <a:endParaRPr lang="en-US" altLang="en-US" sz="9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357165-7E25-4278-9306-3EFF9460B1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73C79-FF10-41A9-9BA0-D574F6E7391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6" name="Rectangle 2">
            <a:extLst>
              <a:ext uri="{FF2B5EF4-FFF2-40B4-BE49-F238E27FC236}">
                <a16:creationId xmlns:a16="http://schemas.microsoft.com/office/drawing/2014/main" id="{D4B31E70-F839-4595-924B-85F23F77E38D}"/>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90096F65-0AF3-40A3-A4F6-E0B09F969EF3}"/>
              </a:ext>
            </a:extLst>
          </p:cNvPr>
          <p:cNvSpPr>
            <a:spLocks noGrp="1" noChangeArrowheads="1"/>
          </p:cNvSpPr>
          <p:nvPr>
            <p:ph type="body" idx="1"/>
          </p:nvPr>
        </p:nvSpPr>
        <p:spPr/>
        <p:txBody>
          <a:bodyPr/>
          <a:lstStyle/>
          <a:p>
            <a:pPr>
              <a:lnSpc>
                <a:spcPct val="90000"/>
              </a:lnSpc>
            </a:pPr>
            <a:r>
              <a:rPr lang="en-US" altLang="en-US" dirty="0"/>
              <a:t>The Arabs, Persians, Turks, and Syrians all knew Capricornus as the Goat. In certain parts of the Orient, the constellation was known as the Southern Gate of the Sun, indicating that it is in this constellation that the Sun reaches its lowest point on the ecliptic and thereafter begins to appear higher and higher each day.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Strong west wind</a:t>
            </a:r>
          </a:p>
        </p:txBody>
      </p:sp>
    </p:spTree>
    <p:extLst>
      <p:ext uri="{BB962C8B-B14F-4D97-AF65-F5344CB8AC3E}">
        <p14:creationId xmlns:p14="http://schemas.microsoft.com/office/powerpoint/2010/main" val="2301505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D6FFFA-7DCF-4876-B003-6938C0FE6C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98FBA-BA68-4F2E-BC4A-BE33EEF1E87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0" name="Rectangle 2">
            <a:extLst>
              <a:ext uri="{FF2B5EF4-FFF2-40B4-BE49-F238E27FC236}">
                <a16:creationId xmlns:a16="http://schemas.microsoft.com/office/drawing/2014/main" id="{D1B649A2-AA7D-4C8D-9116-14D853D7CDA5}"/>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2B4CFB4-374D-48E6-BEE8-50B6474037C7}"/>
              </a:ext>
            </a:extLst>
          </p:cNvPr>
          <p:cNvSpPr>
            <a:spLocks noGrp="1" noChangeArrowheads="1"/>
          </p:cNvSpPr>
          <p:nvPr>
            <p:ph type="body" idx="1"/>
          </p:nvPr>
        </p:nvSpPr>
        <p:spPr/>
        <p:txBody>
          <a:bodyPr/>
          <a:lstStyle/>
          <a:p>
            <a:pPr>
              <a:lnSpc>
                <a:spcPct val="90000"/>
              </a:lnSpc>
            </a:pPr>
            <a:r>
              <a:rPr lang="en-US" altLang="en-US" dirty="0"/>
              <a:t>In modern times this constellation was immortalized by the counterculture of the 1960's, which proclaimed the Age of Aquarius.  This was a bit premature as the Aquarian age will not actually begin for another 600 years.  As astrological age is identified by the name of the constellation in which the vernal equinox (the position of the Sun on the first day of spring, March 21 is located.  This location moves slowly from one zodiac constellation to the next as a results of Earth's procession.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6F2FF4-19DC-49F5-A52E-733A2FC31D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11C9D0-5DD6-4484-A116-7C71AFB0677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54" name="Rectangle 2">
            <a:extLst>
              <a:ext uri="{FF2B5EF4-FFF2-40B4-BE49-F238E27FC236}">
                <a16:creationId xmlns:a16="http://schemas.microsoft.com/office/drawing/2014/main" id="{D41B9364-7383-447E-A17D-7D6AEFB7746A}"/>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0D73357F-CB5B-4459-A2E6-1A8A19231320}"/>
              </a:ext>
            </a:extLst>
          </p:cNvPr>
          <p:cNvSpPr>
            <a:spLocks noGrp="1" noChangeArrowheads="1"/>
          </p:cNvSpPr>
          <p:nvPr>
            <p:ph type="body" idx="1"/>
          </p:nvPr>
        </p:nvSpPr>
        <p:spPr/>
        <p:txBody>
          <a:bodyPr/>
          <a:lstStyle/>
          <a:p>
            <a:pPr>
              <a:lnSpc>
                <a:spcPct val="80000"/>
              </a:lnSpc>
            </a:pPr>
            <a:r>
              <a:rPr lang="en-US" altLang="en-US" sz="2000" dirty="0"/>
              <a:t>Pisces was known by the Babylonians as </a:t>
            </a:r>
            <a:r>
              <a:rPr lang="en-US" altLang="en-US" sz="2000" dirty="0" err="1"/>
              <a:t>Nunu</a:t>
            </a:r>
            <a:r>
              <a:rPr lang="en-US" altLang="en-US" sz="2000" dirty="0"/>
              <a:t>, by the Persians as </a:t>
            </a:r>
            <a:r>
              <a:rPr lang="en-US" altLang="en-US" sz="2000" dirty="0" err="1"/>
              <a:t>Mahik</a:t>
            </a:r>
            <a:r>
              <a:rPr lang="en-US" altLang="en-US" sz="2000" dirty="0"/>
              <a:t>, and the Turks as </a:t>
            </a:r>
            <a:r>
              <a:rPr lang="en-US" altLang="en-US" sz="2000" dirty="0" err="1"/>
              <a:t>Balik</a:t>
            </a:r>
            <a:r>
              <a:rPr lang="en-US" altLang="en-US" sz="2000" dirty="0"/>
              <a:t>, all meaning "Fish." The Arabs also knew Pisces as Al </a:t>
            </a:r>
            <a:r>
              <a:rPr lang="en-US" altLang="en-US" sz="2000" dirty="0" err="1"/>
              <a:t>Samakatain</a:t>
            </a:r>
            <a:r>
              <a:rPr lang="en-US" altLang="en-US" sz="2000" dirty="0"/>
              <a:t>, or "the Two Fishes." The Syrians regarded fish as holy animals and so refused to eat them.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C6AD22-16B1-4C1C-8725-66ECCEA624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488D15-1E48-4089-871A-3D554BA9712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78" name="Rectangle 2">
            <a:extLst>
              <a:ext uri="{FF2B5EF4-FFF2-40B4-BE49-F238E27FC236}">
                <a16:creationId xmlns:a16="http://schemas.microsoft.com/office/drawing/2014/main" id="{CAE5A6B8-E1A1-41AA-BE89-442DDE7C6965}"/>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9C1A0776-7431-4F7A-9F6B-44A6AC00AEEC}"/>
              </a:ext>
            </a:extLst>
          </p:cNvPr>
          <p:cNvSpPr>
            <a:spLocks noGrp="1" noChangeArrowheads="1"/>
          </p:cNvSpPr>
          <p:nvPr>
            <p:ph type="body" idx="1"/>
          </p:nvPr>
        </p:nvSpPr>
        <p:spPr/>
        <p:txBody>
          <a:bodyPr/>
          <a:lstStyle/>
          <a:p>
            <a:pPr>
              <a:lnSpc>
                <a:spcPct val="80000"/>
              </a:lnSpc>
            </a:pPr>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3FBA0-727A-492B-835B-79689A03FA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5C570C-DAA1-47BD-B325-1CE710E7E5F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2" name="Rectangle 2">
            <a:extLst>
              <a:ext uri="{FF2B5EF4-FFF2-40B4-BE49-F238E27FC236}">
                <a16:creationId xmlns:a16="http://schemas.microsoft.com/office/drawing/2014/main" id="{53FCD2B9-B636-4819-86CD-C9256875A673}"/>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70E71162-C009-4F38-98AB-DA189C94B16A}"/>
              </a:ext>
            </a:extLst>
          </p:cNvPr>
          <p:cNvSpPr>
            <a:spLocks noGrp="1" noChangeArrowheads="1"/>
          </p:cNvSpPr>
          <p:nvPr>
            <p:ph type="body" idx="1"/>
          </p:nvPr>
        </p:nvSpPr>
        <p:spPr/>
        <p:txBody>
          <a:bodyPr/>
          <a:lstStyle/>
          <a:p>
            <a:pPr>
              <a:lnSpc>
                <a:spcPct val="80000"/>
              </a:lnSpc>
            </a:pPr>
            <a:r>
              <a:rPr lang="en-US" altLang="en-US" sz="1800" dirty="0"/>
              <a:t>     </a:t>
            </a:r>
            <a:endParaRPr lang="en-US" altLang="en-US" sz="8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D3C32D-DE2B-4306-9D40-3B0C324996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7E82B8-359A-463B-9A49-64F3A5B741A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26" name="Rectangle 2">
            <a:extLst>
              <a:ext uri="{FF2B5EF4-FFF2-40B4-BE49-F238E27FC236}">
                <a16:creationId xmlns:a16="http://schemas.microsoft.com/office/drawing/2014/main" id="{3EE10A49-F961-43BA-87A7-A72C9550678B}"/>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35C7032D-2053-45F6-87F6-C25579A75BCF}"/>
              </a:ext>
            </a:extLst>
          </p:cNvPr>
          <p:cNvSpPr>
            <a:spLocks noGrp="1" noChangeArrowheads="1"/>
          </p:cNvSpPr>
          <p:nvPr>
            <p:ph type="body" idx="1"/>
          </p:nvPr>
        </p:nvSpPr>
        <p:spPr/>
        <p:txBody>
          <a:bodyPr/>
          <a:lstStyle/>
          <a:p>
            <a:pPr>
              <a:lnSpc>
                <a:spcPct val="90000"/>
              </a:lnSpc>
            </a:pPr>
            <a:endParaRPr lang="en-US" altLang="en-US" sz="9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43E743-AAF8-45D2-BBFB-1F88BB5CD2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4B2DAD-7440-41B4-9AE5-6775904FE3A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0" name="Rectangle 2">
            <a:extLst>
              <a:ext uri="{FF2B5EF4-FFF2-40B4-BE49-F238E27FC236}">
                <a16:creationId xmlns:a16="http://schemas.microsoft.com/office/drawing/2014/main" id="{805801A4-0AB5-45E9-8D5B-2E499CF67BE5}"/>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0C088FBA-3362-4EC8-A467-413880D9D599}"/>
              </a:ext>
            </a:extLst>
          </p:cNvPr>
          <p:cNvSpPr>
            <a:spLocks noGrp="1" noChangeArrowheads="1"/>
          </p:cNvSpPr>
          <p:nvPr>
            <p:ph type="body" idx="1"/>
          </p:nvPr>
        </p:nvSpPr>
        <p:spPr/>
        <p:txBody>
          <a:bodyPr/>
          <a:lstStyle/>
          <a:p>
            <a:pPr>
              <a:lnSpc>
                <a:spcPct val="80000"/>
              </a:lnSpc>
            </a:pPr>
            <a:r>
              <a:rPr lang="en-US" altLang="en-US" dirty="0"/>
              <a:t>1531 Halley's Comet was discovered in this part of the sky. In the summer of 1895, all of the planets, except Neptune, congregated here--and extremely rare event.</a:t>
            </a:r>
          </a:p>
          <a:p>
            <a:pPr>
              <a:lnSpc>
                <a:spcPct val="80000"/>
              </a:lnSpc>
            </a:pPr>
            <a:r>
              <a:rPr lang="en-US" altLang="en-US" sz="900" dirty="0"/>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A83289-321F-462A-BA0A-C54AEA4ECF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764411-B672-4A81-B9BA-EE4DE24F6F7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4" name="Rectangle 2">
            <a:extLst>
              <a:ext uri="{FF2B5EF4-FFF2-40B4-BE49-F238E27FC236}">
                <a16:creationId xmlns:a16="http://schemas.microsoft.com/office/drawing/2014/main" id="{A6D94466-2B78-4F7B-9C14-6B417D81BF9F}"/>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4EF2B05E-F14D-43BD-8E6B-A8190CC8DB1B}"/>
              </a:ext>
            </a:extLst>
          </p:cNvPr>
          <p:cNvSpPr>
            <a:spLocks noGrp="1" noChangeArrowheads="1"/>
          </p:cNvSpPr>
          <p:nvPr>
            <p:ph type="body" idx="1"/>
          </p:nvPr>
        </p:nvSpPr>
        <p:spPr/>
        <p:txBody>
          <a:bodyPr/>
          <a:lstStyle/>
          <a:p>
            <a:r>
              <a:rPr lang="en-US" altLang="en-US" dirty="0"/>
              <a:t>The Sumerians also saw this group of stars as a lion.  The form of the Lion was probably passed along to the Babylonians, Greeks, Roman and others. </a:t>
            </a:r>
          </a:p>
          <a:p>
            <a:pPr>
              <a:lnSpc>
                <a:spcPct val="90000"/>
              </a:lnSpc>
            </a:pPr>
            <a:r>
              <a:rPr lang="en-US" altLang="en-US" dirty="0"/>
              <a:t>The Persians knew Leo as </a:t>
            </a:r>
            <a:r>
              <a:rPr lang="en-US" altLang="en-US" i="1" dirty="0"/>
              <a:t>Ser,</a:t>
            </a:r>
            <a:r>
              <a:rPr lang="en-US" altLang="en-US" dirty="0"/>
              <a:t> to the Turk, </a:t>
            </a:r>
            <a:r>
              <a:rPr lang="en-US" altLang="en-US" i="1" dirty="0" err="1"/>
              <a:t>Artan</a:t>
            </a:r>
            <a:r>
              <a:rPr lang="en-US" altLang="en-US" i="1" dirty="0"/>
              <a:t>,</a:t>
            </a:r>
            <a:r>
              <a:rPr lang="en-US" altLang="en-US" dirty="0"/>
              <a:t> to the Syrians, </a:t>
            </a:r>
            <a:r>
              <a:rPr lang="en-US" altLang="en-US" i="1" dirty="0" err="1"/>
              <a:t>Aryo</a:t>
            </a:r>
            <a:r>
              <a:rPr lang="en-US" altLang="en-US" i="1" dirty="0"/>
              <a:t>,</a:t>
            </a:r>
            <a:r>
              <a:rPr lang="en-US" altLang="en-US" dirty="0"/>
              <a:t> to the Jews, </a:t>
            </a:r>
            <a:r>
              <a:rPr lang="en-US" altLang="en-US" i="1" dirty="0" err="1"/>
              <a:t>Arye</a:t>
            </a:r>
            <a:r>
              <a:rPr lang="en-US" altLang="en-US" i="1" dirty="0"/>
              <a:t>,</a:t>
            </a:r>
            <a:r>
              <a:rPr lang="en-US" altLang="en-US" dirty="0"/>
              <a:t> and to the Babylonians, </a:t>
            </a:r>
            <a:r>
              <a:rPr lang="en-US" altLang="en-US" i="1" dirty="0"/>
              <a:t>Aru,</a:t>
            </a:r>
            <a:r>
              <a:rPr lang="en-US" altLang="en-US" dirty="0"/>
              <a:t> all meaning "Lion."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http://www.patheos.com/blogs/hedgerow/2016/02/the-original-horoscope/</a:t>
            </a:r>
          </a:p>
          <a:p>
            <a:endParaRPr lang="en-US" altLang="en-US" sz="1050" dirty="0"/>
          </a:p>
        </p:txBody>
      </p:sp>
    </p:spTree>
    <p:extLst>
      <p:ext uri="{BB962C8B-B14F-4D97-AF65-F5344CB8AC3E}">
        <p14:creationId xmlns:p14="http://schemas.microsoft.com/office/powerpoint/2010/main" val="4049110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http://www.patheos.com/blogs/hedgerow/2016/02/the-original-horoscope/</a:t>
            </a:r>
          </a:p>
          <a:p>
            <a:endParaRPr lang="en-US" altLang="en-US" sz="1050" dirty="0"/>
          </a:p>
        </p:txBody>
      </p:sp>
    </p:spTree>
    <p:extLst>
      <p:ext uri="{BB962C8B-B14F-4D97-AF65-F5344CB8AC3E}">
        <p14:creationId xmlns:p14="http://schemas.microsoft.com/office/powerpoint/2010/main" val="3331354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http://www.patheos.com/blogs/hedgerow/2016/02/the-original-horoscope/</a:t>
            </a:r>
          </a:p>
          <a:p>
            <a:endParaRPr lang="en-US" altLang="en-US" sz="1050" dirty="0"/>
          </a:p>
        </p:txBody>
      </p:sp>
    </p:spTree>
    <p:extLst>
      <p:ext uri="{BB962C8B-B14F-4D97-AF65-F5344CB8AC3E}">
        <p14:creationId xmlns:p14="http://schemas.microsoft.com/office/powerpoint/2010/main" val="20332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First stop gap.  I had to drive to Grandview to get my screw gun to disassemble.  By time I returned Roy almost swept away airborne.   Sukkah all twisted.  Did our best to remove decorations, lights, dismantle, but too twisted and misshapen.  </a:t>
            </a:r>
          </a:p>
        </p:txBody>
      </p:sp>
    </p:spTree>
    <p:extLst>
      <p:ext uri="{BB962C8B-B14F-4D97-AF65-F5344CB8AC3E}">
        <p14:creationId xmlns:p14="http://schemas.microsoft.com/office/powerpoint/2010/main" val="26882929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From </a:t>
            </a:r>
            <a:r>
              <a:rPr lang="en-US" altLang="en-US" sz="2000" i="1" dirty="0"/>
              <a:t>Signs in the Heavens</a:t>
            </a:r>
            <a:r>
              <a:rPr lang="en-US" altLang="en-US" sz="2000" dirty="0"/>
              <a:t> by </a:t>
            </a:r>
            <a:r>
              <a:rPr lang="en-US" altLang="en-US" sz="2000" dirty="0" err="1"/>
              <a:t>Avi</a:t>
            </a:r>
            <a:r>
              <a:rPr lang="en-US" altLang="en-US" sz="2000" dirty="0"/>
              <a:t> ben Mordechai p 78</a:t>
            </a:r>
          </a:p>
        </p:txBody>
      </p:sp>
    </p:spTree>
    <p:extLst>
      <p:ext uri="{BB962C8B-B14F-4D97-AF65-F5344CB8AC3E}">
        <p14:creationId xmlns:p14="http://schemas.microsoft.com/office/powerpoint/2010/main" val="5513448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From </a:t>
            </a:r>
            <a:r>
              <a:rPr kumimoji="0" lang="en-US" altLang="en-US" sz="2000" b="0" i="1" u="none" strike="noStrike" kern="1200" cap="none" spc="0" normalizeH="0" baseline="0" noProof="0" dirty="0">
                <a:ln>
                  <a:noFill/>
                </a:ln>
                <a:solidFill>
                  <a:srgbClr val="000000"/>
                </a:solidFill>
                <a:effectLst/>
                <a:uLnTx/>
                <a:uFillTx/>
                <a:latin typeface="Arial Rounded MT Bold" pitchFamily="34" charset="0"/>
                <a:ea typeface="+mn-ea"/>
                <a:cs typeface="Arial" charset="0"/>
              </a:rPr>
              <a:t>Signs in the Heavens</a:t>
            </a: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by </a:t>
            </a:r>
            <a:r>
              <a:rPr kumimoji="0" lang="en-US" altLang="en-US" sz="2000" b="0" i="0" u="none" strike="noStrike" kern="1200" cap="none" spc="0" normalizeH="0" baseline="0" noProof="0" dirty="0" err="1">
                <a:ln>
                  <a:noFill/>
                </a:ln>
                <a:solidFill>
                  <a:srgbClr val="000000"/>
                </a:solidFill>
                <a:effectLst/>
                <a:uLnTx/>
                <a:uFillTx/>
                <a:latin typeface="Arial Rounded MT Bold" pitchFamily="34" charset="0"/>
                <a:ea typeface="+mn-ea"/>
                <a:cs typeface="Arial" charset="0"/>
              </a:rPr>
              <a:t>Avi</a:t>
            </a:r>
            <a:r>
              <a:rPr kumimoji="0" lang="en-US" altLang="en-US" sz="20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 ben Mordechai p 78</a:t>
            </a:r>
          </a:p>
          <a:p>
            <a:endParaRPr lang="en-US" altLang="en-US" sz="1050" dirty="0"/>
          </a:p>
        </p:txBody>
      </p:sp>
    </p:spTree>
    <p:extLst>
      <p:ext uri="{BB962C8B-B14F-4D97-AF65-F5344CB8AC3E}">
        <p14:creationId xmlns:p14="http://schemas.microsoft.com/office/powerpoint/2010/main" val="5191475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78807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58678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515561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25070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Temper </a:t>
            </a:r>
            <a:r>
              <a:rPr lang="en-US" altLang="en-US" sz="1050" dirty="0" err="1"/>
              <a:t>cf</a:t>
            </a:r>
            <a:r>
              <a:rPr lang="en-US" altLang="en-US" sz="1050" dirty="0"/>
              <a:t> praises</a:t>
            </a:r>
          </a:p>
          <a:p>
            <a:r>
              <a:rPr lang="en-US" altLang="en-US" sz="1050" dirty="0"/>
              <a:t>Porn: just one click on that side bar</a:t>
            </a:r>
          </a:p>
          <a:p>
            <a:r>
              <a:rPr lang="en-US" altLang="en-US" sz="1050" dirty="0"/>
              <a:t>Servanthood</a:t>
            </a:r>
          </a:p>
        </p:txBody>
      </p:sp>
    </p:spTree>
    <p:extLst>
      <p:ext uri="{BB962C8B-B14F-4D97-AF65-F5344CB8AC3E}">
        <p14:creationId xmlns:p14="http://schemas.microsoft.com/office/powerpoint/2010/main" val="40064387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Always praying!  </a:t>
            </a:r>
          </a:p>
        </p:txBody>
      </p:sp>
    </p:spTree>
    <p:extLst>
      <p:ext uri="{BB962C8B-B14F-4D97-AF65-F5344CB8AC3E}">
        <p14:creationId xmlns:p14="http://schemas.microsoft.com/office/powerpoint/2010/main" val="38913756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675860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2431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42201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29657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84486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839321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24.36-44 No one knows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October 5,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Watch…in the sense of active patrol?  We have had lights installed all around our building.   Still had theft and vandalism. </a:t>
            </a:r>
          </a:p>
          <a:p>
            <a:endParaRPr lang="en-US" altLang="en-US" sz="1050" dirty="0"/>
          </a:p>
          <a:p>
            <a:r>
              <a:rPr lang="en-US" altLang="en-US" sz="1050" dirty="0"/>
              <a:t>We are installing surveillance system to WATCH.  </a:t>
            </a:r>
          </a:p>
        </p:txBody>
      </p:sp>
    </p:spTree>
    <p:extLst>
      <p:ext uri="{BB962C8B-B14F-4D97-AF65-F5344CB8AC3E}">
        <p14:creationId xmlns:p14="http://schemas.microsoft.com/office/powerpoint/2010/main" val="36449391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24.36-44 No one knows</a:t>
            </a:r>
          </a:p>
        </p:txBody>
      </p:sp>
      <p:sp>
        <p:nvSpPr>
          <p:cNvPr id="5" name="Rectangle 3"/>
          <p:cNvSpPr>
            <a:spLocks noGrp="1" noChangeArrowheads="1"/>
          </p:cNvSpPr>
          <p:nvPr>
            <p:ph type="dt" idx="1"/>
          </p:nvPr>
        </p:nvSpPr>
        <p:spPr>
          <a:ln/>
        </p:spPr>
        <p:txBody>
          <a:bodyPr/>
          <a:lstStyle/>
          <a:p>
            <a:r>
              <a:rPr lang="en-US" altLang="en-US">
                <a:solidFill>
                  <a:prstClr val="white"/>
                </a:solidFill>
              </a:rPr>
              <a:t>October 5, 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1634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82038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48950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3D90-7CBA-4C8A-BED0-6D2F9B4C948F}"/>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292467-E01E-4F7D-B5FB-07D96E6F3460}"/>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591C4C-C644-465A-858D-4A717C50C29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39BDB9-32B1-40D2-994C-C3E1661529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E10647C-2DF8-4435-9DEF-A9FF9C3CD735}"/>
              </a:ext>
            </a:extLst>
          </p:cNvPr>
          <p:cNvSpPr>
            <a:spLocks noGrp="1"/>
          </p:cNvSpPr>
          <p:nvPr>
            <p:ph type="sldNum" sz="quarter" idx="12"/>
          </p:nvPr>
        </p:nvSpPr>
        <p:spPr/>
        <p:txBody>
          <a:bodyPr/>
          <a:lstStyle>
            <a:lvl1pPr>
              <a:defRPr/>
            </a:lvl1pPr>
          </a:lstStyle>
          <a:p>
            <a:fld id="{2F9FFE4E-798F-4673-8F82-0F0158B99648}" type="slidenum">
              <a:rPr lang="en-US" altLang="en-US"/>
              <a:pPr/>
              <a:t>‹#›</a:t>
            </a:fld>
            <a:endParaRPr lang="en-US" altLang="en-US"/>
          </a:p>
        </p:txBody>
      </p:sp>
    </p:spTree>
    <p:extLst>
      <p:ext uri="{BB962C8B-B14F-4D97-AF65-F5344CB8AC3E}">
        <p14:creationId xmlns:p14="http://schemas.microsoft.com/office/powerpoint/2010/main" val="31895101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6AFD-3BA6-4726-A5A8-00F4B43AD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41E48-365C-4C82-AB5A-8AD40C2176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F72-678A-4B56-81E7-B432BBCFE1D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E4B05F-B6A7-48F6-AFCE-C128BE5C4F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999AE12-1147-4F11-B37C-2B83EA70EEBC}"/>
              </a:ext>
            </a:extLst>
          </p:cNvPr>
          <p:cNvSpPr>
            <a:spLocks noGrp="1"/>
          </p:cNvSpPr>
          <p:nvPr>
            <p:ph type="sldNum" sz="quarter" idx="12"/>
          </p:nvPr>
        </p:nvSpPr>
        <p:spPr/>
        <p:txBody>
          <a:bodyPr/>
          <a:lstStyle>
            <a:lvl1pPr>
              <a:defRPr/>
            </a:lvl1pPr>
          </a:lstStyle>
          <a:p>
            <a:fld id="{A3AD5C05-87C1-45F8-87C3-E51C2EA1DC23}" type="slidenum">
              <a:rPr lang="en-US" altLang="en-US"/>
              <a:pPr/>
              <a:t>‹#›</a:t>
            </a:fld>
            <a:endParaRPr lang="en-US" altLang="en-US"/>
          </a:p>
        </p:txBody>
      </p:sp>
    </p:spTree>
    <p:extLst>
      <p:ext uri="{BB962C8B-B14F-4D97-AF65-F5344CB8AC3E}">
        <p14:creationId xmlns:p14="http://schemas.microsoft.com/office/powerpoint/2010/main" val="7944212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5ACB-442F-4E58-AAF5-7B520906BF8C}"/>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DF22079-7569-4A69-8AE9-BD7D916B521E}"/>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C643DE27-149C-4721-88A3-12C8232D671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23A606-F137-4D30-A636-449BEE0673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5AB510-8CF8-4BA6-89A6-B040A50538D3}"/>
              </a:ext>
            </a:extLst>
          </p:cNvPr>
          <p:cNvSpPr>
            <a:spLocks noGrp="1"/>
          </p:cNvSpPr>
          <p:nvPr>
            <p:ph type="sldNum" sz="quarter" idx="12"/>
          </p:nvPr>
        </p:nvSpPr>
        <p:spPr/>
        <p:txBody>
          <a:bodyPr/>
          <a:lstStyle>
            <a:lvl1pPr>
              <a:defRPr/>
            </a:lvl1pPr>
          </a:lstStyle>
          <a:p>
            <a:fld id="{4E5D2D44-58AD-4266-9EE2-4E4A04CE008F}" type="slidenum">
              <a:rPr lang="en-US" altLang="en-US"/>
              <a:pPr/>
              <a:t>‹#›</a:t>
            </a:fld>
            <a:endParaRPr lang="en-US" altLang="en-US"/>
          </a:p>
        </p:txBody>
      </p:sp>
    </p:spTree>
    <p:extLst>
      <p:ext uri="{BB962C8B-B14F-4D97-AF65-F5344CB8AC3E}">
        <p14:creationId xmlns:p14="http://schemas.microsoft.com/office/powerpoint/2010/main" val="12321078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0B1F-2AD2-4E88-B663-650B38196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EE9E3-FAD5-4BE4-B671-871E84CA0447}"/>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434C1E-CF9B-4BB8-BE1E-6F385BACFE9B}"/>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6CC367-81B1-48DF-84F7-FD96D9D5A3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E554AF8-C526-4573-AA0B-881397AF04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E589C4-A2CD-4095-B8F8-7E6B3609F4DC}"/>
              </a:ext>
            </a:extLst>
          </p:cNvPr>
          <p:cNvSpPr>
            <a:spLocks noGrp="1"/>
          </p:cNvSpPr>
          <p:nvPr>
            <p:ph type="sldNum" sz="quarter" idx="12"/>
          </p:nvPr>
        </p:nvSpPr>
        <p:spPr/>
        <p:txBody>
          <a:bodyPr/>
          <a:lstStyle>
            <a:lvl1pPr>
              <a:defRPr/>
            </a:lvl1pPr>
          </a:lstStyle>
          <a:p>
            <a:fld id="{AA0053D6-FB1D-4FBB-876C-4D9CD2642E8A}" type="slidenum">
              <a:rPr lang="en-US" altLang="en-US"/>
              <a:pPr/>
              <a:t>‹#›</a:t>
            </a:fld>
            <a:endParaRPr lang="en-US" altLang="en-US"/>
          </a:p>
        </p:txBody>
      </p:sp>
    </p:spTree>
    <p:extLst>
      <p:ext uri="{BB962C8B-B14F-4D97-AF65-F5344CB8AC3E}">
        <p14:creationId xmlns:p14="http://schemas.microsoft.com/office/powerpoint/2010/main" val="36385065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125C-120A-431D-9C7E-56C5EAD4784E}"/>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F91BA-03E6-4461-8910-A5118AF91E60}"/>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6D3DAB3-997E-422E-84F1-DFF83F5459C8}"/>
              </a:ext>
            </a:extLst>
          </p:cNvPr>
          <p:cNvSpPr>
            <a:spLocks noGrp="1"/>
          </p:cNvSpPr>
          <p:nvPr>
            <p:ph sz="half" idx="2"/>
          </p:nvPr>
        </p:nvSpPr>
        <p:spPr>
          <a:xfrm>
            <a:off x="605073" y="1878806"/>
            <a:ext cx="371425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AE12-A45E-4BEA-974A-8647DDDC2C6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E298D81-E993-4494-A54F-7C45C6B2954F}"/>
              </a:ext>
            </a:extLst>
          </p:cNvPr>
          <p:cNvSpPr>
            <a:spLocks noGrp="1"/>
          </p:cNvSpPr>
          <p:nvPr>
            <p:ph sz="quarter" idx="4"/>
          </p:nvPr>
        </p:nvSpPr>
        <p:spPr>
          <a:xfrm>
            <a:off x="4444306" y="1878806"/>
            <a:ext cx="373254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91BD3E-E1BB-4341-ADA4-0596DAD4CF3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1C5FD28-122E-4A86-9CB8-4BDD61FC07A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0926D39-885E-4945-83F0-03CE05849FC4}"/>
              </a:ext>
            </a:extLst>
          </p:cNvPr>
          <p:cNvSpPr>
            <a:spLocks noGrp="1"/>
          </p:cNvSpPr>
          <p:nvPr>
            <p:ph type="sldNum" sz="quarter" idx="12"/>
          </p:nvPr>
        </p:nvSpPr>
        <p:spPr/>
        <p:txBody>
          <a:bodyPr/>
          <a:lstStyle>
            <a:lvl1pPr>
              <a:defRPr/>
            </a:lvl1pPr>
          </a:lstStyle>
          <a:p>
            <a:fld id="{AE7A575F-E6BB-4170-963B-628EB4AAF7E3}" type="slidenum">
              <a:rPr lang="en-US" altLang="en-US"/>
              <a:pPr/>
              <a:t>‹#›</a:t>
            </a:fld>
            <a:endParaRPr lang="en-US" altLang="en-US"/>
          </a:p>
        </p:txBody>
      </p:sp>
    </p:spTree>
    <p:extLst>
      <p:ext uri="{BB962C8B-B14F-4D97-AF65-F5344CB8AC3E}">
        <p14:creationId xmlns:p14="http://schemas.microsoft.com/office/powerpoint/2010/main" val="12421215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90E-4DA4-4367-96C8-6A86B82EE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35CA4-BC4C-443F-87E1-FE655C49D74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AB2F38D-F1F9-4DF8-AE95-B6DBFD51217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F97E5B-FAF4-4224-898F-2709B754ED6F}"/>
              </a:ext>
            </a:extLst>
          </p:cNvPr>
          <p:cNvSpPr>
            <a:spLocks noGrp="1"/>
          </p:cNvSpPr>
          <p:nvPr>
            <p:ph type="sldNum" sz="quarter" idx="12"/>
          </p:nvPr>
        </p:nvSpPr>
        <p:spPr/>
        <p:txBody>
          <a:bodyPr/>
          <a:lstStyle>
            <a:lvl1pPr>
              <a:defRPr/>
            </a:lvl1pPr>
          </a:lstStyle>
          <a:p>
            <a:fld id="{85C27ADD-392A-4EF8-8BD9-222B74B390BA}" type="slidenum">
              <a:rPr lang="en-US" altLang="en-US"/>
              <a:pPr/>
              <a:t>‹#›</a:t>
            </a:fld>
            <a:endParaRPr lang="en-US" altLang="en-US"/>
          </a:p>
        </p:txBody>
      </p:sp>
    </p:spTree>
    <p:extLst>
      <p:ext uri="{BB962C8B-B14F-4D97-AF65-F5344CB8AC3E}">
        <p14:creationId xmlns:p14="http://schemas.microsoft.com/office/powerpoint/2010/main" val="7247798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AD2C46-714F-42A7-954B-0FC2E746811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79CC402-E77C-4B73-8352-05B46E42C13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9ADF819-323E-48BD-813C-75C79195D706}"/>
              </a:ext>
            </a:extLst>
          </p:cNvPr>
          <p:cNvSpPr>
            <a:spLocks noGrp="1"/>
          </p:cNvSpPr>
          <p:nvPr>
            <p:ph type="sldNum" sz="quarter" idx="12"/>
          </p:nvPr>
        </p:nvSpPr>
        <p:spPr/>
        <p:txBody>
          <a:bodyPr/>
          <a:lstStyle>
            <a:lvl1pPr>
              <a:defRPr/>
            </a:lvl1pPr>
          </a:lstStyle>
          <a:p>
            <a:fld id="{2A81F7A5-77C6-4975-B9C7-7DB2C4951F32}" type="slidenum">
              <a:rPr lang="en-US" altLang="en-US"/>
              <a:pPr/>
              <a:t>‹#›</a:t>
            </a:fld>
            <a:endParaRPr lang="en-US" altLang="en-US"/>
          </a:p>
        </p:txBody>
      </p:sp>
    </p:spTree>
    <p:extLst>
      <p:ext uri="{BB962C8B-B14F-4D97-AF65-F5344CB8AC3E}">
        <p14:creationId xmlns:p14="http://schemas.microsoft.com/office/powerpoint/2010/main" val="19973939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D32A-ABE3-464B-BE67-2B755CF7122E}"/>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21A921-D4CC-4F83-B2B0-047F2EFC243B}"/>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EB07E-F65F-4A7F-B09F-6228CCD8141B}"/>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4C08936-6D7C-444C-B92E-5933CF19075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72163F6-3A77-48CE-9B06-59656B5DDF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FB80B3-80C1-47D9-AC14-2DC37F743CBD}"/>
              </a:ext>
            </a:extLst>
          </p:cNvPr>
          <p:cNvSpPr>
            <a:spLocks noGrp="1"/>
          </p:cNvSpPr>
          <p:nvPr>
            <p:ph type="sldNum" sz="quarter" idx="12"/>
          </p:nvPr>
        </p:nvSpPr>
        <p:spPr/>
        <p:txBody>
          <a:bodyPr/>
          <a:lstStyle>
            <a:lvl1pPr>
              <a:defRPr/>
            </a:lvl1pPr>
          </a:lstStyle>
          <a:p>
            <a:fld id="{E075B6E1-225B-4692-AB03-846DE4ED5403}" type="slidenum">
              <a:rPr lang="en-US" altLang="en-US"/>
              <a:pPr/>
              <a:t>‹#›</a:t>
            </a:fld>
            <a:endParaRPr lang="en-US" altLang="en-US"/>
          </a:p>
        </p:txBody>
      </p:sp>
    </p:spTree>
    <p:extLst>
      <p:ext uri="{BB962C8B-B14F-4D97-AF65-F5344CB8AC3E}">
        <p14:creationId xmlns:p14="http://schemas.microsoft.com/office/powerpoint/2010/main" val="5792406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60E0-C9E4-4D22-AB12-1DB33827335E}"/>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8267262-5746-4748-B305-D56F7EC20F73}"/>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787B2F2-289E-4E51-BE34-0ECBB653BA21}"/>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371EFD0-FE75-405D-B7E1-4525AD97F0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A7E082-5376-40CF-BD9B-2C8F4E81149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717646-5E89-48BF-AA16-CA7772B9ED78}"/>
              </a:ext>
            </a:extLst>
          </p:cNvPr>
          <p:cNvSpPr>
            <a:spLocks noGrp="1"/>
          </p:cNvSpPr>
          <p:nvPr>
            <p:ph type="sldNum" sz="quarter" idx="12"/>
          </p:nvPr>
        </p:nvSpPr>
        <p:spPr/>
        <p:txBody>
          <a:bodyPr/>
          <a:lstStyle>
            <a:lvl1pPr>
              <a:defRPr/>
            </a:lvl1pPr>
          </a:lstStyle>
          <a:p>
            <a:fld id="{C328CB3A-57AE-4D74-A435-BA282E96E70E}" type="slidenum">
              <a:rPr lang="en-US" altLang="en-US"/>
              <a:pPr/>
              <a:t>‹#›</a:t>
            </a:fld>
            <a:endParaRPr lang="en-US" altLang="en-US"/>
          </a:p>
        </p:txBody>
      </p:sp>
    </p:spTree>
    <p:extLst>
      <p:ext uri="{BB962C8B-B14F-4D97-AF65-F5344CB8AC3E}">
        <p14:creationId xmlns:p14="http://schemas.microsoft.com/office/powerpoint/2010/main" val="35091103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DDDB-80E8-41D9-9874-D7DA11B24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6F926-B08C-4DFD-9D49-DC9A539E13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5502D-0022-40A9-B374-315B7CE65F9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B93301-4005-47F0-A22D-E8F44BE478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CBA1FC3-CC63-4FA7-AB69-C87EAADCCCA0}"/>
              </a:ext>
            </a:extLst>
          </p:cNvPr>
          <p:cNvSpPr>
            <a:spLocks noGrp="1"/>
          </p:cNvSpPr>
          <p:nvPr>
            <p:ph type="sldNum" sz="quarter" idx="12"/>
          </p:nvPr>
        </p:nvSpPr>
        <p:spPr/>
        <p:txBody>
          <a:bodyPr/>
          <a:lstStyle>
            <a:lvl1pPr>
              <a:defRPr/>
            </a:lvl1pPr>
          </a:lstStyle>
          <a:p>
            <a:fld id="{D9959CB4-C519-45AB-B6B5-F60E59FD5ED8}" type="slidenum">
              <a:rPr lang="en-US" altLang="en-US"/>
              <a:pPr/>
              <a:t>‹#›</a:t>
            </a:fld>
            <a:endParaRPr lang="en-US" altLang="en-US"/>
          </a:p>
        </p:txBody>
      </p:sp>
    </p:spTree>
    <p:extLst>
      <p:ext uri="{BB962C8B-B14F-4D97-AF65-F5344CB8AC3E}">
        <p14:creationId xmlns:p14="http://schemas.microsoft.com/office/powerpoint/2010/main" val="34265957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CA2D3-91D7-45AC-AB72-6BC07AA066D2}"/>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761716-D0AD-4618-BC9B-68B00912D426}"/>
              </a:ext>
            </a:extLst>
          </p:cNvPr>
          <p:cNvSpPr>
            <a:spLocks noGrp="1"/>
          </p:cNvSpPr>
          <p:nvPr>
            <p:ph type="body" orient="vert" idx="1"/>
          </p:nvPr>
        </p:nvSpPr>
        <p:spPr>
          <a:xfrm>
            <a:off x="438944" y="205979"/>
            <a:ext cx="5779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7082A-D480-432C-B971-F1A32843B6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9D490A-A9EA-4F19-A0AF-DA69ECD27E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79BFDD-45C5-4A03-98CA-D46FD1EACB51}"/>
              </a:ext>
            </a:extLst>
          </p:cNvPr>
          <p:cNvSpPr>
            <a:spLocks noGrp="1"/>
          </p:cNvSpPr>
          <p:nvPr>
            <p:ph type="sldNum" sz="quarter" idx="12"/>
          </p:nvPr>
        </p:nvSpPr>
        <p:spPr/>
        <p:txBody>
          <a:bodyPr/>
          <a:lstStyle>
            <a:lvl1pPr>
              <a:defRPr/>
            </a:lvl1pPr>
          </a:lstStyle>
          <a:p>
            <a:fld id="{2D860516-7B9D-49F2-8B18-540F3DAAF608}" type="slidenum">
              <a:rPr lang="en-US" altLang="en-US"/>
              <a:pPr/>
              <a:t>‹#›</a:t>
            </a:fld>
            <a:endParaRPr lang="en-US" altLang="en-US"/>
          </a:p>
        </p:txBody>
      </p:sp>
    </p:spTree>
    <p:extLst>
      <p:ext uri="{BB962C8B-B14F-4D97-AF65-F5344CB8AC3E}">
        <p14:creationId xmlns:p14="http://schemas.microsoft.com/office/powerpoint/2010/main" val="37472878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E0A-4FAD-4837-B589-990F0F48E33D}"/>
              </a:ext>
            </a:extLst>
          </p:cNvPr>
          <p:cNvSpPr>
            <a:spLocks noGrp="1"/>
          </p:cNvSpPr>
          <p:nvPr>
            <p:ph type="title"/>
          </p:nvPr>
        </p:nvSpPr>
        <p:spPr>
          <a:xfrm>
            <a:off x="438944" y="205979"/>
            <a:ext cx="7900988" cy="857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44F17CC-799B-4917-98F3-B2ACBF6E4C41}"/>
              </a:ext>
            </a:extLst>
          </p:cNvPr>
          <p:cNvSpPr>
            <a:spLocks noGrp="1"/>
          </p:cNvSpPr>
          <p:nvPr>
            <p:ph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813F66-77AF-4AA5-9662-51DEB2B2316E}"/>
              </a:ext>
            </a:extLst>
          </p:cNvPr>
          <p:cNvSpPr>
            <a:spLocks noGrp="1"/>
          </p:cNvSpPr>
          <p:nvPr>
            <p:ph sz="quarter" idx="2"/>
          </p:nvPr>
        </p:nvSpPr>
        <p:spPr>
          <a:xfrm>
            <a:off x="4462595" y="1200150"/>
            <a:ext cx="3877336"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08B72BC-2CBA-4214-A9F3-B94EB7997792}"/>
              </a:ext>
            </a:extLst>
          </p:cNvPr>
          <p:cNvSpPr>
            <a:spLocks noGrp="1"/>
          </p:cNvSpPr>
          <p:nvPr>
            <p:ph sz="quarter" idx="3"/>
          </p:nvPr>
        </p:nvSpPr>
        <p:spPr>
          <a:xfrm>
            <a:off x="4462595" y="2953942"/>
            <a:ext cx="3877336"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2976007-25A5-41DC-AA50-5D4FBD059DE8}"/>
              </a:ext>
            </a:extLst>
          </p:cNvPr>
          <p:cNvSpPr>
            <a:spLocks noGrp="1"/>
          </p:cNvSpPr>
          <p:nvPr>
            <p:ph type="dt" sz="half" idx="10"/>
          </p:nvPr>
        </p:nvSpPr>
        <p:spPr>
          <a:xfrm>
            <a:off x="438944" y="4683919"/>
            <a:ext cx="2048404" cy="357188"/>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7ED2FB0A-18DA-4A70-AE92-960A6CE74251}"/>
              </a:ext>
            </a:extLst>
          </p:cNvPr>
          <p:cNvSpPr>
            <a:spLocks noGrp="1"/>
          </p:cNvSpPr>
          <p:nvPr>
            <p:ph type="ftr" sz="quarter" idx="11"/>
          </p:nvPr>
        </p:nvSpPr>
        <p:spPr>
          <a:xfrm>
            <a:off x="2999449" y="4683919"/>
            <a:ext cx="2779977" cy="357188"/>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7AE721A1-FFA5-48A0-AA3B-5A3EF75B8376}"/>
              </a:ext>
            </a:extLst>
          </p:cNvPr>
          <p:cNvSpPr>
            <a:spLocks noGrp="1"/>
          </p:cNvSpPr>
          <p:nvPr>
            <p:ph type="sldNum" sz="quarter" idx="12"/>
          </p:nvPr>
        </p:nvSpPr>
        <p:spPr>
          <a:xfrm>
            <a:off x="6291527" y="4683919"/>
            <a:ext cx="2048404" cy="357188"/>
          </a:xfrm>
        </p:spPr>
        <p:txBody>
          <a:bodyPr/>
          <a:lstStyle>
            <a:lvl1pPr>
              <a:defRPr/>
            </a:lvl1pPr>
          </a:lstStyle>
          <a:p>
            <a:fld id="{464E38A4-DF56-4ABC-A032-9DD398B0498C}" type="slidenum">
              <a:rPr lang="en-US" altLang="en-US"/>
              <a:pPr/>
              <a:t>‹#›</a:t>
            </a:fld>
            <a:endParaRPr lang="en-US" altLang="en-US"/>
          </a:p>
        </p:txBody>
      </p:sp>
    </p:spTree>
    <p:extLst>
      <p:ext uri="{BB962C8B-B14F-4D97-AF65-F5344CB8AC3E}">
        <p14:creationId xmlns:p14="http://schemas.microsoft.com/office/powerpoint/2010/main" val="42170061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2CCB-6668-447C-BF11-E71CDF8779BF}"/>
              </a:ext>
            </a:extLst>
          </p:cNvPr>
          <p:cNvSpPr>
            <a:spLocks noGrp="1"/>
          </p:cNvSpPr>
          <p:nvPr>
            <p:ph type="title"/>
          </p:nvPr>
        </p:nvSpPr>
        <p:spPr>
          <a:xfrm>
            <a:off x="438944" y="205979"/>
            <a:ext cx="7900988" cy="8572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20771E-FED9-4C2C-B3D0-5B1FD66CF433}"/>
              </a:ext>
            </a:extLst>
          </p:cNvPr>
          <p:cNvSpPr>
            <a:spLocks noGrp="1"/>
          </p:cNvSpPr>
          <p:nvPr>
            <p:ph type="body"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F67F0-14E5-42F8-81D5-91633C9B09AC}"/>
              </a:ext>
            </a:extLst>
          </p:cNvPr>
          <p:cNvSpPr>
            <a:spLocks noGrp="1"/>
          </p:cNvSpPr>
          <p:nvPr>
            <p:ph sz="quarter" idx="2"/>
          </p:nvPr>
        </p:nvSpPr>
        <p:spPr>
          <a:xfrm>
            <a:off x="4462595" y="1200150"/>
            <a:ext cx="3877336"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5C5B4A7-6F8A-470D-B16B-4E904280F1C7}"/>
              </a:ext>
            </a:extLst>
          </p:cNvPr>
          <p:cNvSpPr>
            <a:spLocks noGrp="1"/>
          </p:cNvSpPr>
          <p:nvPr>
            <p:ph sz="quarter" idx="3"/>
          </p:nvPr>
        </p:nvSpPr>
        <p:spPr>
          <a:xfrm>
            <a:off x="4462595" y="2953942"/>
            <a:ext cx="3877336"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3534690-06C9-4179-A29A-403295DD53FB}"/>
              </a:ext>
            </a:extLst>
          </p:cNvPr>
          <p:cNvSpPr>
            <a:spLocks noGrp="1"/>
          </p:cNvSpPr>
          <p:nvPr>
            <p:ph type="dt" sz="half" idx="10"/>
          </p:nvPr>
        </p:nvSpPr>
        <p:spPr>
          <a:xfrm>
            <a:off x="438944" y="4683919"/>
            <a:ext cx="2048404" cy="357188"/>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191BF68A-ACA8-415A-A568-259FF1D4F2D4}"/>
              </a:ext>
            </a:extLst>
          </p:cNvPr>
          <p:cNvSpPr>
            <a:spLocks noGrp="1"/>
          </p:cNvSpPr>
          <p:nvPr>
            <p:ph type="ftr" sz="quarter" idx="11"/>
          </p:nvPr>
        </p:nvSpPr>
        <p:spPr>
          <a:xfrm>
            <a:off x="2999449" y="4683919"/>
            <a:ext cx="2779977" cy="357188"/>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F13031F7-5D06-4158-9EC9-D07A4A9C798A}"/>
              </a:ext>
            </a:extLst>
          </p:cNvPr>
          <p:cNvSpPr>
            <a:spLocks noGrp="1"/>
          </p:cNvSpPr>
          <p:nvPr>
            <p:ph type="sldNum" sz="quarter" idx="12"/>
          </p:nvPr>
        </p:nvSpPr>
        <p:spPr>
          <a:xfrm>
            <a:off x="6291527" y="4683919"/>
            <a:ext cx="2048404" cy="357188"/>
          </a:xfrm>
        </p:spPr>
        <p:txBody>
          <a:bodyPr/>
          <a:lstStyle>
            <a:lvl1pPr>
              <a:defRPr/>
            </a:lvl1pPr>
          </a:lstStyle>
          <a:p>
            <a:fld id="{F2598575-7D4A-4239-887E-C4F54FF25C1F}" type="slidenum">
              <a:rPr lang="en-US" altLang="en-US"/>
              <a:pPr/>
              <a:t>‹#›</a:t>
            </a:fld>
            <a:endParaRPr lang="en-US" altLang="en-US"/>
          </a:p>
        </p:txBody>
      </p:sp>
    </p:spTree>
    <p:extLst>
      <p:ext uri="{BB962C8B-B14F-4D97-AF65-F5344CB8AC3E}">
        <p14:creationId xmlns:p14="http://schemas.microsoft.com/office/powerpoint/2010/main" val="31055619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633F-66C4-4CC0-A07F-0143BC04A912}"/>
              </a:ext>
            </a:extLst>
          </p:cNvPr>
          <p:cNvSpPr>
            <a:spLocks noGrp="1"/>
          </p:cNvSpPr>
          <p:nvPr>
            <p:ph type="title"/>
          </p:nvPr>
        </p:nvSpPr>
        <p:spPr>
          <a:xfrm>
            <a:off x="438944" y="205979"/>
            <a:ext cx="7900988" cy="8572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437F1B-7F2A-4694-A8C2-B36F500FE7EF}"/>
              </a:ext>
            </a:extLst>
          </p:cNvPr>
          <p:cNvSpPr>
            <a:spLocks noGrp="1"/>
          </p:cNvSpPr>
          <p:nvPr>
            <p:ph type="body" sz="half" idx="1"/>
          </p:nvPr>
        </p:nvSpPr>
        <p:spPr>
          <a:xfrm>
            <a:off x="438944"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95C59-25BF-4400-939D-1A0833D3C938}"/>
              </a:ext>
            </a:extLst>
          </p:cNvPr>
          <p:cNvSpPr>
            <a:spLocks noGrp="1"/>
          </p:cNvSpPr>
          <p:nvPr>
            <p:ph sz="half" idx="2"/>
          </p:nvPr>
        </p:nvSpPr>
        <p:spPr>
          <a:xfrm>
            <a:off x="4462595" y="1200151"/>
            <a:ext cx="3877336"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A3A23-B541-4A60-8882-BE4FCF4EA6C3}"/>
              </a:ext>
            </a:extLst>
          </p:cNvPr>
          <p:cNvSpPr>
            <a:spLocks noGrp="1"/>
          </p:cNvSpPr>
          <p:nvPr>
            <p:ph type="dt" sz="half" idx="10"/>
          </p:nvPr>
        </p:nvSpPr>
        <p:spPr>
          <a:xfrm>
            <a:off x="438944" y="4683919"/>
            <a:ext cx="2048404" cy="357188"/>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67430D-88B6-4A12-A376-D7CCF1334F30}"/>
              </a:ext>
            </a:extLst>
          </p:cNvPr>
          <p:cNvSpPr>
            <a:spLocks noGrp="1"/>
          </p:cNvSpPr>
          <p:nvPr>
            <p:ph type="ftr" sz="quarter" idx="11"/>
          </p:nvPr>
        </p:nvSpPr>
        <p:spPr>
          <a:xfrm>
            <a:off x="2999449" y="4683919"/>
            <a:ext cx="2779977" cy="357188"/>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85C8FF-817A-4815-B6B5-C0E6D1D1F7DF}"/>
              </a:ext>
            </a:extLst>
          </p:cNvPr>
          <p:cNvSpPr>
            <a:spLocks noGrp="1"/>
          </p:cNvSpPr>
          <p:nvPr>
            <p:ph type="sldNum" sz="quarter" idx="12"/>
          </p:nvPr>
        </p:nvSpPr>
        <p:spPr>
          <a:xfrm>
            <a:off x="6291527" y="4683919"/>
            <a:ext cx="2048404" cy="357188"/>
          </a:xfrm>
        </p:spPr>
        <p:txBody>
          <a:bodyPr/>
          <a:lstStyle>
            <a:lvl1pPr>
              <a:defRPr/>
            </a:lvl1pPr>
          </a:lstStyle>
          <a:p>
            <a:fld id="{3C8870F1-0B97-4414-B391-FC8B66FCB1E4}" type="slidenum">
              <a:rPr lang="en-US" altLang="en-US"/>
              <a:pPr/>
              <a:t>‹#›</a:t>
            </a:fld>
            <a:endParaRPr lang="en-US" altLang="en-US"/>
          </a:p>
        </p:txBody>
      </p:sp>
    </p:spTree>
    <p:extLst>
      <p:ext uri="{BB962C8B-B14F-4D97-AF65-F5344CB8AC3E}">
        <p14:creationId xmlns:p14="http://schemas.microsoft.com/office/powerpoint/2010/main" val="8081361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8595404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79153507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886F38-A422-4BB8-A99F-D0766456EAB9}"/>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CC0C7B1-2BF6-4EE5-92FD-F32F12E9BBC9}"/>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375C7BE-C921-4B4A-B8DD-30566498486F}"/>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51BEC8CC-0C6C-4B8B-B2AA-03C50B61CEEB}"/>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610F78B5-8DB6-42E5-A15B-1164370991D6}"/>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C749AA0A-9012-41C6-9842-D09D12356083}" type="slidenum">
              <a:rPr lang="en-US" altLang="en-US"/>
              <a:pPr/>
              <a:t>‹#›</a:t>
            </a:fld>
            <a:endParaRPr lang="en-US" altLang="en-US"/>
          </a:p>
        </p:txBody>
      </p:sp>
    </p:spTree>
    <p:extLst>
      <p:ext uri="{BB962C8B-B14F-4D97-AF65-F5344CB8AC3E}">
        <p14:creationId xmlns:p14="http://schemas.microsoft.com/office/powerpoint/2010/main" val="22640250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2018</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E129E25C-B9EE-48C8-B23D-704788E1E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30" y="214308"/>
            <a:ext cx="8390475" cy="4719642"/>
          </a:xfrm>
          <a:prstGeom prst="rect">
            <a:avLst/>
          </a:prstGeom>
        </p:spPr>
      </p:pic>
    </p:spTree>
    <p:extLst>
      <p:ext uri="{BB962C8B-B14F-4D97-AF65-F5344CB8AC3E}">
        <p14:creationId xmlns:p14="http://schemas.microsoft.com/office/powerpoint/2010/main" val="68939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u="sng" dirty="0">
                <a:solidFill>
                  <a:srgbClr val="FFFF99"/>
                </a:solidFill>
              </a:rPr>
              <a:t>Rabbis</a:t>
            </a:r>
            <a:r>
              <a:rPr lang="en-US" dirty="0">
                <a:solidFill>
                  <a:srgbClr val="FFFF99"/>
                </a:solidFill>
              </a:rPr>
              <a:t> Urge Immediate Confirmation Of Judge Kavanaugh:</a:t>
            </a:r>
            <a:r>
              <a:rPr lang="en-US" dirty="0"/>
              <a:t> After a day of painful testimony from both Judge Brett Kavanaugh and Dr. Christine Ford, who accused him of misconduct 36 years ago during high school, the </a:t>
            </a:r>
            <a:r>
              <a:rPr lang="en-US" dirty="0">
                <a:solidFill>
                  <a:srgbClr val="FFFF99"/>
                </a:solidFill>
              </a:rPr>
              <a:t>Coalition for Jewish Values (CJV</a:t>
            </a:r>
            <a:r>
              <a:rPr lang="en-US" dirty="0"/>
              <a:t>), </a:t>
            </a:r>
          </a:p>
        </p:txBody>
      </p:sp>
    </p:spTree>
    <p:extLst>
      <p:ext uri="{BB962C8B-B14F-4D97-AF65-F5344CB8AC3E}">
        <p14:creationId xmlns:p14="http://schemas.microsoft.com/office/powerpoint/2010/main" val="199995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representing over </a:t>
            </a:r>
            <a:r>
              <a:rPr lang="en-US" dirty="0">
                <a:solidFill>
                  <a:srgbClr val="FFFF99"/>
                </a:solidFill>
              </a:rPr>
              <a:t>1,000 traditional rabbis in matters of public policy, renewed its call for the confirmation of Judge Kavanaugh</a:t>
            </a:r>
            <a:r>
              <a:rPr lang="en-US" dirty="0"/>
              <a:t> to the USA Supreme Court. The CJV stated that to abandon previous evaluations of Judge Kavanaugh based solely upon uncorroborated testimony</a:t>
            </a:r>
          </a:p>
        </p:txBody>
      </p:sp>
    </p:spTree>
    <p:extLst>
      <p:ext uri="{BB962C8B-B14F-4D97-AF65-F5344CB8AC3E}">
        <p14:creationId xmlns:p14="http://schemas.microsoft.com/office/powerpoint/2010/main" val="45727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would violate both Biblical and accepted modern standards for evidence - and basic fairness as well. "The Bible not only doubly emphasizes that 'justice, justice shall you pursue,' </a:t>
            </a:r>
            <a:r>
              <a:rPr lang="en-US" baseline="30000" dirty="0"/>
              <a:t>(Deut. 16:20)</a:t>
            </a:r>
            <a:r>
              <a:rPr lang="en-US" dirty="0"/>
              <a:t>," said Rabbi </a:t>
            </a:r>
            <a:r>
              <a:rPr lang="en-US" dirty="0" err="1"/>
              <a:t>Dov</a:t>
            </a:r>
            <a:r>
              <a:rPr lang="en-US" dirty="0"/>
              <a:t> Fischer, "but it also enjoins us to avoid peddling in unsubstantiated rumors </a:t>
            </a:r>
            <a:r>
              <a:rPr lang="en-US" baseline="30000" dirty="0"/>
              <a:t>(Lev. 19:16)</a:t>
            </a:r>
            <a:r>
              <a:rPr lang="en-US" dirty="0"/>
              <a:t>. People can easily make mistakes and harm the innocent. </a:t>
            </a:r>
          </a:p>
        </p:txBody>
      </p:sp>
    </p:spTree>
    <p:extLst>
      <p:ext uri="{BB962C8B-B14F-4D97-AF65-F5344CB8AC3E}">
        <p14:creationId xmlns:p14="http://schemas.microsoft.com/office/powerpoint/2010/main" val="349591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Furthermore, we should be judged on the totality of our lives, not merely on one alleged incident, and certainly not on an incident that is unsubstantiated and unprovable." While </a:t>
            </a:r>
            <a:r>
              <a:rPr lang="en-US" dirty="0">
                <a:solidFill>
                  <a:srgbClr val="FFFF99"/>
                </a:solidFill>
              </a:rPr>
              <a:t>appreciating the pain of the events experienced by Dr. Ford</a:t>
            </a:r>
            <a:r>
              <a:rPr lang="en-US" dirty="0"/>
              <a:t>, the Rabbis pointed out that the Senate was prepared to</a:t>
            </a:r>
          </a:p>
        </p:txBody>
      </p:sp>
    </p:spTree>
    <p:extLst>
      <p:ext uri="{BB962C8B-B14F-4D97-AF65-F5344CB8AC3E}">
        <p14:creationId xmlns:p14="http://schemas.microsoft.com/office/powerpoint/2010/main" val="419347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confirm Judge Brett Kavanaugh as an extraordinarily well-qualified candidate until opposing Senators pulled out her initially-anonymous letter as a last-ditch effort to block the vote - and then failed to corroborate her charge. It is immoral to besmirch someone's name in the court of public opinion on 'evidence' that would not stand in a court of law." (Arutz-7)</a:t>
            </a:r>
          </a:p>
        </p:txBody>
      </p:sp>
    </p:spTree>
    <p:extLst>
      <p:ext uri="{BB962C8B-B14F-4D97-AF65-F5344CB8AC3E}">
        <p14:creationId xmlns:p14="http://schemas.microsoft.com/office/powerpoint/2010/main" val="754342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(Worthy News) - </a:t>
            </a:r>
            <a:r>
              <a:rPr lang="en-US" dirty="0">
                <a:solidFill>
                  <a:srgbClr val="FFFF99"/>
                </a:solidFill>
              </a:rPr>
              <a:t>The federal debt </a:t>
            </a:r>
            <a:r>
              <a:rPr lang="en-US" u="sng" dirty="0">
                <a:solidFill>
                  <a:srgbClr val="FFFF99"/>
                </a:solidFill>
              </a:rPr>
              <a:t>increased</a:t>
            </a:r>
            <a:r>
              <a:rPr lang="en-US" dirty="0">
                <a:solidFill>
                  <a:srgbClr val="FFFF99"/>
                </a:solidFill>
              </a:rPr>
              <a:t> by $1,271,158,167,126.72 </a:t>
            </a:r>
          </a:p>
          <a:p>
            <a:pPr algn="l"/>
            <a:r>
              <a:rPr lang="en-US" dirty="0">
                <a:solidFill>
                  <a:srgbClr val="FFFF99"/>
                </a:solidFill>
              </a:rPr>
              <a:t>$1 trillion…</a:t>
            </a:r>
          </a:p>
          <a:p>
            <a:pPr algn="l"/>
            <a:r>
              <a:rPr lang="en-US" dirty="0"/>
              <a:t>in fiscal 2018, according to data released today by the Treasury.  </a:t>
            </a:r>
          </a:p>
        </p:txBody>
      </p:sp>
    </p:spTree>
    <p:extLst>
      <p:ext uri="{BB962C8B-B14F-4D97-AF65-F5344CB8AC3E}">
        <p14:creationId xmlns:p14="http://schemas.microsoft.com/office/powerpoint/2010/main" val="397979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total federal debt started the fiscal year at $20,244,900,016,053.51 </a:t>
            </a:r>
          </a:p>
          <a:p>
            <a:pPr algn="l"/>
            <a:r>
              <a:rPr lang="en-US" dirty="0">
                <a:solidFill>
                  <a:srgbClr val="FFFF99"/>
                </a:solidFill>
              </a:rPr>
              <a:t>$20 </a:t>
            </a:r>
            <a:r>
              <a:rPr lang="en-US" dirty="0"/>
              <a:t>trillion…  last year</a:t>
            </a:r>
          </a:p>
          <a:p>
            <a:pPr algn="l"/>
            <a:r>
              <a:rPr lang="en-US" dirty="0"/>
              <a:t>according to the Treasury, and finished the fiscal year at </a:t>
            </a:r>
            <a:r>
              <a:rPr lang="en-US" dirty="0">
                <a:solidFill>
                  <a:srgbClr val="FFFF99"/>
                </a:solidFill>
              </a:rPr>
              <a:t>$21</a:t>
            </a:r>
            <a:r>
              <a:rPr lang="en-US" dirty="0"/>
              <a:t>,516,058,183,180.23. </a:t>
            </a:r>
            <a:r>
              <a:rPr lang="en-US" baseline="30000" dirty="0"/>
              <a:t>CNS News</a:t>
            </a:r>
          </a:p>
          <a:p>
            <a:pPr algn="l"/>
            <a:r>
              <a:rPr lang="en-US" dirty="0"/>
              <a:t>÷329,000,000 US = </a:t>
            </a:r>
            <a:r>
              <a:rPr lang="en-US" dirty="0">
                <a:solidFill>
                  <a:srgbClr val="FFFF99"/>
                </a:solidFill>
              </a:rPr>
              <a:t>$65,000 / US </a:t>
            </a:r>
          </a:p>
        </p:txBody>
      </p:sp>
    </p:spTree>
    <p:extLst>
      <p:ext uri="{BB962C8B-B14F-4D97-AF65-F5344CB8AC3E}">
        <p14:creationId xmlns:p14="http://schemas.microsoft.com/office/powerpoint/2010/main" val="391435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24:36-38</a:t>
            </a:r>
          </a:p>
        </p:txBody>
      </p:sp>
    </p:spTree>
    <p:extLst>
      <p:ext uri="{BB962C8B-B14F-4D97-AF65-F5344CB8AC3E}">
        <p14:creationId xmlns:p14="http://schemas.microsoft.com/office/powerpoint/2010/main" val="80991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אֲבָל אֶת הַיּוֹם הַהוּא וְהַשָּׁעָה אֵין אִישׁ יוֹדֵעַ, גַּם לֹא מַלְאֲכֵי הַשָּׁמַיִם וְגַם לֹא הַבֵּן, אֶלָּא הָאָב לְבַדּוֹ. </a:t>
            </a:r>
            <a:r>
              <a:rPr lang="en-US" baseline="30000" dirty="0"/>
              <a:t>    </a:t>
            </a:r>
          </a:p>
          <a:p>
            <a:pPr marL="0" indent="0"/>
            <a:r>
              <a:rPr lang="en-US" sz="3600" dirty="0"/>
              <a:t>“But when that day and hour will come, </a:t>
            </a:r>
            <a:r>
              <a:rPr lang="en-US" sz="3600" dirty="0">
                <a:solidFill>
                  <a:srgbClr val="FFFF99"/>
                </a:solidFill>
              </a:rPr>
              <a:t>no one knows</a:t>
            </a:r>
            <a:r>
              <a:rPr lang="en-US" sz="3600" dirty="0"/>
              <a:t> — not the angels in heaven, </a:t>
            </a:r>
            <a:r>
              <a:rPr lang="en-US" sz="3600" dirty="0">
                <a:solidFill>
                  <a:srgbClr val="FFFF99"/>
                </a:solidFill>
              </a:rPr>
              <a:t>not the Son</a:t>
            </a:r>
            <a:r>
              <a:rPr lang="en-US" sz="3600" dirty="0"/>
              <a:t>, only the Father.</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8838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From Evan Levine:</a:t>
            </a:r>
          </a:p>
          <a:p>
            <a:pPr algn="l"/>
            <a:r>
              <a:rPr lang="en-US" dirty="0"/>
              <a:t> A Messianic family just finalized the adoption of two children which is a monumental step forward for our cause here in Israel.  I wanted to you to see what they had to say, in their own words, about their connection with </a:t>
            </a:r>
            <a:r>
              <a:rPr lang="en-US" dirty="0" err="1"/>
              <a:t>HaTikva</a:t>
            </a:r>
            <a:r>
              <a:rPr lang="en-US" dirty="0"/>
              <a:t> Families. Thanks so much for being a part of this amazing success story.</a:t>
            </a:r>
          </a:p>
        </p:txBody>
      </p:sp>
    </p:spTree>
    <p:extLst>
      <p:ext uri="{BB962C8B-B14F-4D97-AF65-F5344CB8AC3E}">
        <p14:creationId xmlns:p14="http://schemas.microsoft.com/office/powerpoint/2010/main" val="382673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2306" name="Rectangle 2">
            <a:extLst>
              <a:ext uri="{FF2B5EF4-FFF2-40B4-BE49-F238E27FC236}">
                <a16:creationId xmlns:a16="http://schemas.microsoft.com/office/drawing/2014/main" id="{74F59A6A-D539-4446-80FC-4BA7F0838D96}"/>
              </a:ext>
            </a:extLst>
          </p:cNvPr>
          <p:cNvSpPr>
            <a:spLocks noGrp="1" noChangeArrowheads="1"/>
          </p:cNvSpPr>
          <p:nvPr>
            <p:ph type="subTitle" idx="1"/>
          </p:nvPr>
        </p:nvSpPr>
        <p:spPr>
          <a:xfrm>
            <a:off x="427037" y="0"/>
            <a:ext cx="7848600" cy="5143500"/>
          </a:xfrm>
        </p:spPr>
        <p:txBody>
          <a:bodyPr/>
          <a:lstStyle/>
          <a:p>
            <a:r>
              <a:rPr lang="en-US" altLang="en-US" dirty="0">
                <a:cs typeface="Vilna" pitchFamily="2" charset="-79"/>
              </a:rPr>
              <a:t>The Son doesn’t know??</a:t>
            </a:r>
          </a:p>
          <a:p>
            <a:pPr rtl="1"/>
            <a:r>
              <a:rPr lang="he-IL" altLang="en-US" sz="5400" b="1" dirty="0">
                <a:solidFill>
                  <a:srgbClr val="FFFF66"/>
                </a:solidFill>
                <a:cs typeface="Vilna" pitchFamily="2" charset="-79"/>
              </a:rPr>
              <a:t>צִמְצוּם</a:t>
            </a:r>
            <a:r>
              <a:rPr lang="en-US" altLang="en-US" dirty="0">
                <a:cs typeface="Arial" panose="020B0604020202020204" pitchFamily="34" charset="0"/>
              </a:rPr>
              <a:t> </a:t>
            </a:r>
            <a:r>
              <a:rPr lang="he-IL" altLang="en-US" sz="2800" dirty="0">
                <a:latin typeface="David" panose="020E0502060401010101" pitchFamily="34" charset="-79"/>
                <a:cs typeface="David" panose="020E0502060401010101" pitchFamily="34" charset="-79"/>
              </a:rPr>
              <a:t>שֵם ז</a:t>
            </a:r>
            <a:r>
              <a:rPr lang="en-US" altLang="en-US" dirty="0">
                <a:cs typeface="Arial" panose="020B0604020202020204" pitchFamily="34" charset="0"/>
              </a:rPr>
              <a:t>reduction, decrease </a:t>
            </a:r>
            <a:r>
              <a:rPr lang="en-US" altLang="en-US" sz="2400" dirty="0">
                <a:cs typeface="Arial" panose="020B0604020202020204" pitchFamily="34" charset="0"/>
              </a:rPr>
              <a:t>noun </a:t>
            </a:r>
            <a:r>
              <a:rPr lang="en-US" altLang="en-US" sz="2400" dirty="0" err="1">
                <a:cs typeface="Arial" panose="020B0604020202020204" pitchFamily="34" charset="0"/>
              </a:rPr>
              <a:t>masc</a:t>
            </a:r>
            <a:r>
              <a:rPr lang="en-US" altLang="en-US" sz="3200" dirty="0">
                <a:cs typeface="Arial" panose="020B0604020202020204" pitchFamily="34" charset="0"/>
              </a:rPr>
              <a:t> </a:t>
            </a:r>
            <a:r>
              <a:rPr lang="en-US" altLang="en-US" i="1" dirty="0" err="1">
                <a:solidFill>
                  <a:srgbClr val="FFFF66"/>
                </a:solidFill>
                <a:cs typeface="Arial" panose="020B0604020202020204" pitchFamily="34" charset="0"/>
              </a:rPr>
              <a:t>tsimtsum</a:t>
            </a:r>
            <a:r>
              <a:rPr lang="en-US" altLang="en-US" dirty="0">
                <a:cs typeface="Arial" panose="020B0604020202020204" pitchFamily="34" charset="0"/>
              </a:rPr>
              <a:t>  </a:t>
            </a:r>
          </a:p>
          <a:p>
            <a:pPr algn="l" rtl="1"/>
            <a:r>
              <a:rPr lang="en-US" altLang="en-US" sz="3200" dirty="0" err="1"/>
              <a:t>Tsakhi</a:t>
            </a:r>
            <a:r>
              <a:rPr lang="en-US" altLang="en-US" sz="3200" dirty="0"/>
              <a:t> Shapira </a:t>
            </a:r>
            <a:r>
              <a:rPr lang="en-US" altLang="en-US" sz="3200" i="1" dirty="0"/>
              <a:t>Return of the Kosher Pig</a:t>
            </a:r>
            <a:r>
              <a:rPr lang="en-US" altLang="en-US" sz="3200" dirty="0"/>
              <a:t>, p 267</a:t>
            </a:r>
            <a:endParaRPr lang="en-US" altLang="en-US" sz="3200" dirty="0">
              <a:cs typeface="Arial" panose="020B0604020202020204" pitchFamily="34" charset="0"/>
            </a:endParaRPr>
          </a:p>
        </p:txBody>
      </p:sp>
    </p:spTree>
    <p:extLst>
      <p:ext uri="{BB962C8B-B14F-4D97-AF65-F5344CB8AC3E}">
        <p14:creationId xmlns:p14="http://schemas.microsoft.com/office/powerpoint/2010/main" val="219465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7490" name="Rectangle 2">
            <a:extLst>
              <a:ext uri="{FF2B5EF4-FFF2-40B4-BE49-F238E27FC236}">
                <a16:creationId xmlns:a16="http://schemas.microsoft.com/office/drawing/2014/main" id="{8D2DAB93-EB75-4D99-B314-0633FF9B8F43}"/>
              </a:ext>
            </a:extLst>
          </p:cNvPr>
          <p:cNvSpPr>
            <a:spLocks noGrp="1" noChangeArrowheads="1"/>
          </p:cNvSpPr>
          <p:nvPr>
            <p:ph type="subTitle" idx="1"/>
          </p:nvPr>
        </p:nvSpPr>
        <p:spPr>
          <a:xfrm>
            <a:off x="350837" y="0"/>
            <a:ext cx="8077200" cy="5143500"/>
          </a:xfrm>
        </p:spPr>
        <p:txBody>
          <a:bodyPr/>
          <a:lstStyle/>
          <a:p>
            <a:pPr algn="l"/>
            <a:r>
              <a:rPr lang="en-US" altLang="en-US" sz="3000" dirty="0"/>
              <a:t> </a:t>
            </a:r>
            <a:r>
              <a:rPr lang="en-US" altLang="en-US" baseline="30000" dirty="0"/>
              <a:t>Phil 2. 6-7</a:t>
            </a:r>
            <a:r>
              <a:rPr lang="en-US" altLang="en-US" dirty="0"/>
              <a:t> Though he was in the form of God, he did not regard equality with God something to be possessed by force.  On the contrary, </a:t>
            </a:r>
            <a:r>
              <a:rPr lang="en-US" altLang="en-US" dirty="0">
                <a:solidFill>
                  <a:srgbClr val="FFFF66"/>
                </a:solidFill>
              </a:rPr>
              <a:t>he emptied himself,</a:t>
            </a:r>
            <a:r>
              <a:rPr lang="en-US" altLang="en-US" dirty="0"/>
              <a:t> in that he took the form of a slave by becoming like human beings are. </a:t>
            </a:r>
          </a:p>
          <a:p>
            <a:pPr algn="l"/>
            <a:endParaRPr lang="en-US" altLang="en-US" sz="3000" dirty="0"/>
          </a:p>
        </p:txBody>
      </p:sp>
    </p:spTree>
    <p:extLst>
      <p:ext uri="{BB962C8B-B14F-4D97-AF65-F5344CB8AC3E}">
        <p14:creationId xmlns:p14="http://schemas.microsoft.com/office/powerpoint/2010/main" val="194500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02" name="Rectangle 2">
            <a:extLst>
              <a:ext uri="{FF2B5EF4-FFF2-40B4-BE49-F238E27FC236}">
                <a16:creationId xmlns:a16="http://schemas.microsoft.com/office/drawing/2014/main" id="{DB8233E5-21E5-4E8C-9D48-F1495757C213}"/>
              </a:ext>
            </a:extLst>
          </p:cNvPr>
          <p:cNvSpPr>
            <a:spLocks noGrp="1" noChangeArrowheads="1"/>
          </p:cNvSpPr>
          <p:nvPr>
            <p:ph type="subTitle" idx="1"/>
          </p:nvPr>
        </p:nvSpPr>
        <p:spPr>
          <a:xfrm>
            <a:off x="960437" y="0"/>
            <a:ext cx="6858000" cy="5143500"/>
          </a:xfrm>
        </p:spPr>
        <p:txBody>
          <a:bodyPr/>
          <a:lstStyle/>
          <a:p>
            <a:pPr algn="l"/>
            <a:r>
              <a:rPr lang="en-US" altLang="en-US" sz="3000"/>
              <a:t>Phillipians 2.6-7 </a:t>
            </a:r>
          </a:p>
        </p:txBody>
      </p:sp>
      <p:pic>
        <p:nvPicPr>
          <p:cNvPr id="7526403" name="Picture 3">
            <a:extLst>
              <a:ext uri="{FF2B5EF4-FFF2-40B4-BE49-F238E27FC236}">
                <a16:creationId xmlns:a16="http://schemas.microsoft.com/office/drawing/2014/main" id="{953D4D3F-185E-4757-B3CD-2219C02B1029}"/>
              </a:ext>
            </a:extLst>
          </p:cNvPr>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r="1131" b="2380"/>
          <a:stretch>
            <a:fillRect/>
          </a:stretch>
        </p:blipFill>
        <p:spPr bwMode="auto">
          <a:xfrm>
            <a:off x="960437" y="685800"/>
            <a:ext cx="6858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526404" name="Picture 4">
            <a:extLst>
              <a:ext uri="{FF2B5EF4-FFF2-40B4-BE49-F238E27FC236}">
                <a16:creationId xmlns:a16="http://schemas.microsoft.com/office/drawing/2014/main" id="{380D2EFA-4EF8-4BB4-86B2-148C7E3D33D9}"/>
              </a:ext>
            </a:extLst>
          </p:cNvPr>
          <p:cNvPicPr>
            <a:picLocks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962819" y="2400300"/>
            <a:ext cx="6855619" cy="2056210"/>
          </a:xfrm>
          <a:prstGeom prst="rect">
            <a:avLst/>
          </a:prstGeom>
          <a:noFill/>
          <a:extLst>
            <a:ext uri="{909E8E84-426E-40DD-AFC4-6F175D3DCCD1}">
              <a14:hiddenFill xmlns:a14="http://schemas.microsoft.com/office/drawing/2010/main">
                <a:solidFill>
                  <a:srgbClr val="FFFFFF"/>
                </a:solidFill>
              </a14:hiddenFill>
            </a:ext>
          </a:extLst>
        </p:spPr>
      </p:pic>
      <p:sp>
        <p:nvSpPr>
          <p:cNvPr id="7526405" name="Rectangle 5">
            <a:extLst>
              <a:ext uri="{FF2B5EF4-FFF2-40B4-BE49-F238E27FC236}">
                <a16:creationId xmlns:a16="http://schemas.microsoft.com/office/drawing/2014/main" id="{72D91392-7EDF-4E62-AE29-DE2AABD3BBCE}"/>
              </a:ext>
            </a:extLst>
          </p:cNvPr>
          <p:cNvSpPr>
            <a:spLocks noChangeArrowheads="1"/>
          </p:cNvSpPr>
          <p:nvPr/>
        </p:nvSpPr>
        <p:spPr bwMode="auto">
          <a:xfrm>
            <a:off x="3703637" y="685800"/>
            <a:ext cx="1200150" cy="14859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72475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8450" name="Rectangle 2">
            <a:extLst>
              <a:ext uri="{FF2B5EF4-FFF2-40B4-BE49-F238E27FC236}">
                <a16:creationId xmlns:a16="http://schemas.microsoft.com/office/drawing/2014/main" id="{B63D2294-E8A2-46A3-8DB6-F532BDFD3C4B}"/>
              </a:ext>
            </a:extLst>
          </p:cNvPr>
          <p:cNvSpPr>
            <a:spLocks noGrp="1" noChangeArrowheads="1"/>
          </p:cNvSpPr>
          <p:nvPr>
            <p:ph type="subTitle" idx="1"/>
          </p:nvPr>
        </p:nvSpPr>
        <p:spPr>
          <a:xfrm>
            <a:off x="960437" y="0"/>
            <a:ext cx="6858000" cy="5143500"/>
          </a:xfrm>
        </p:spPr>
        <p:txBody>
          <a:bodyPr/>
          <a:lstStyle/>
          <a:p>
            <a:pPr algn="l"/>
            <a:r>
              <a:rPr lang="en-US" altLang="en-US" sz="3000"/>
              <a:t> </a:t>
            </a:r>
          </a:p>
        </p:txBody>
      </p:sp>
      <p:pic>
        <p:nvPicPr>
          <p:cNvPr id="7528451" name="Picture 3">
            <a:extLst>
              <a:ext uri="{FF2B5EF4-FFF2-40B4-BE49-F238E27FC236}">
                <a16:creationId xmlns:a16="http://schemas.microsoft.com/office/drawing/2014/main" id="{22E6B952-5A61-4351-936C-5C8CB1293189}"/>
              </a:ext>
            </a:extLst>
          </p:cNvPr>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962819" y="0"/>
            <a:ext cx="6855619" cy="2087166"/>
          </a:xfrm>
          <a:prstGeom prst="rect">
            <a:avLst/>
          </a:prstGeom>
          <a:noFill/>
          <a:extLst>
            <a:ext uri="{909E8E84-426E-40DD-AFC4-6F175D3DCCD1}">
              <a14:hiddenFill xmlns:a14="http://schemas.microsoft.com/office/drawing/2010/main">
                <a:solidFill>
                  <a:srgbClr val="FFFFFF"/>
                </a:solidFill>
              </a14:hiddenFill>
            </a:ext>
          </a:extLst>
        </p:spPr>
      </p:pic>
      <p:pic>
        <p:nvPicPr>
          <p:cNvPr id="7528452" name="Picture 4">
            <a:extLst>
              <a:ext uri="{FF2B5EF4-FFF2-40B4-BE49-F238E27FC236}">
                <a16:creationId xmlns:a16="http://schemas.microsoft.com/office/drawing/2014/main" id="{54CD0496-3155-41D9-BA18-3CB61DFF7771}"/>
              </a:ext>
            </a:extLst>
          </p:cNvPr>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962819" y="2628900"/>
            <a:ext cx="6855619" cy="1849041"/>
          </a:xfrm>
          <a:prstGeom prst="rect">
            <a:avLst/>
          </a:prstGeom>
          <a:noFill/>
          <a:extLst>
            <a:ext uri="{909E8E84-426E-40DD-AFC4-6F175D3DCCD1}">
              <a14:hiddenFill xmlns:a14="http://schemas.microsoft.com/office/drawing/2010/main">
                <a:solidFill>
                  <a:srgbClr val="FFFFFF"/>
                </a:solidFill>
              </a14:hiddenFill>
            </a:ext>
          </a:extLst>
        </p:spPr>
      </p:pic>
      <p:sp>
        <p:nvSpPr>
          <p:cNvPr id="7528453" name="Rectangle 5">
            <a:extLst>
              <a:ext uri="{FF2B5EF4-FFF2-40B4-BE49-F238E27FC236}">
                <a16:creationId xmlns:a16="http://schemas.microsoft.com/office/drawing/2014/main" id="{41612DEF-D81C-4750-82FC-D2656A85E7E7}"/>
              </a:ext>
            </a:extLst>
          </p:cNvPr>
          <p:cNvSpPr>
            <a:spLocks noChangeArrowheads="1"/>
          </p:cNvSpPr>
          <p:nvPr/>
        </p:nvSpPr>
        <p:spPr bwMode="auto">
          <a:xfrm>
            <a:off x="5189537" y="2628900"/>
            <a:ext cx="2457450" cy="21717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6999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0500" name="Picture 4">
            <a:extLst>
              <a:ext uri="{FF2B5EF4-FFF2-40B4-BE49-F238E27FC236}">
                <a16:creationId xmlns:a16="http://schemas.microsoft.com/office/drawing/2014/main" id="{24A3BC07-823C-465D-BACE-A45100197E88}"/>
              </a:ext>
            </a:extLst>
          </p:cNvPr>
          <p:cNvPicPr>
            <a:picLocks noGrp="1" noChangeAspect="1" noChangeArrowheads="1"/>
          </p:cNvPicPr>
          <p:nvPr>
            <p:ph type="subTitle" idx="1"/>
          </p:nvPr>
        </p:nvPicPr>
        <p:blipFill>
          <a:blip r:embed="rId3">
            <a:lum bright="18000" contrast="48000"/>
            <a:extLst>
              <a:ext uri="{28A0092B-C50C-407E-A947-70E740481C1C}">
                <a14:useLocalDpi xmlns:a14="http://schemas.microsoft.com/office/drawing/2010/main" val="0"/>
              </a:ext>
            </a:extLst>
          </a:blip>
          <a:srcRect/>
          <a:stretch>
            <a:fillRect/>
          </a:stretch>
        </p:blipFill>
        <p:spPr>
          <a:xfrm>
            <a:off x="336645" y="1047750"/>
            <a:ext cx="8201146" cy="230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143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כּ</a:t>
            </a:r>
            <a:r>
              <a:rPr lang="he-IL" sz="4321" b="1" dirty="0">
                <a:latin typeface="David" panose="020E0502060401010101" pitchFamily="34" charset="-79"/>
                <a:cs typeface="David" panose="020E0502060401010101" pitchFamily="34" charset="-79"/>
              </a:rPr>
              <a:t>ִימֵי נֹחַ כֵּן יְיָ</a:t>
            </a:r>
            <a:r>
              <a:rPr lang="he-IL" sz="4321" b="1" dirty="0">
                <a:latin typeface="David" pitchFamily="2" charset="-79"/>
                <a:cs typeface="Vilna" pitchFamily="2" charset="-79"/>
              </a:rPr>
              <a:t> </a:t>
            </a:r>
            <a:r>
              <a:rPr lang="he-IL" sz="4321" b="1" dirty="0">
                <a:latin typeface="David" panose="020E0502060401010101" pitchFamily="34" charset="-79"/>
                <a:cs typeface="David" panose="020E0502060401010101" pitchFamily="34" charset="-79"/>
              </a:rPr>
              <a:t>בּוֹאוֹ שֶׁל בֶּן־הָאָדָם.</a:t>
            </a:r>
            <a:r>
              <a:rPr lang="en-US" baseline="30000" dirty="0"/>
              <a:t>    </a:t>
            </a:r>
          </a:p>
          <a:p>
            <a:r>
              <a:rPr lang="en-US" baseline="30000" dirty="0"/>
              <a:t>    </a:t>
            </a:r>
          </a:p>
          <a:p>
            <a:endParaRPr lang="en-US" baseline="30000" dirty="0"/>
          </a:p>
          <a:p>
            <a:r>
              <a:rPr lang="en-US" sz="4000" dirty="0"/>
              <a:t>“For the Son of Man’s coming will be just as it was in the days of </a:t>
            </a:r>
            <a:r>
              <a:rPr lang="en-US" sz="4000" dirty="0" err="1"/>
              <a:t>Noakh</a:t>
            </a:r>
            <a:r>
              <a:rPr lang="en-US" sz="4000" dirty="0"/>
              <a: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08800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36537" y="727958"/>
            <a:ext cx="8305800" cy="4459981"/>
          </a:xfrm>
        </p:spPr>
        <p:txBody>
          <a:bodyPr>
            <a:normAutofit/>
          </a:bodyPr>
          <a:lstStyle/>
          <a:p>
            <a:pPr algn="r"/>
            <a:r>
              <a:rPr lang="he-IL" sz="3900" b="1" dirty="0">
                <a:latin typeface="David" panose="020E0502060401010101" pitchFamily="34" charset="-79"/>
                <a:cs typeface="David" panose="020E0502060401010101" pitchFamily="34" charset="-79"/>
              </a:rPr>
              <a:t>כְּמוֹ שֶׁבַּיָּמִים קֹדֶם לַמַּבּוּל הָיוּ אוֹכְלִים וְשׁוֹתִים וּמִתְחַתְּנִים עַד הַיּוֹם שֶׁנִּכְנַס נֹחַ לַתֵּבָה</a:t>
            </a:r>
            <a:r>
              <a:rPr lang="he-IL" sz="3900" dirty="0"/>
              <a:t> </a:t>
            </a:r>
            <a:r>
              <a:rPr lang="en-US" baseline="30000" dirty="0"/>
              <a:t>    </a:t>
            </a:r>
          </a:p>
          <a:p>
            <a:pPr marL="0" indent="0"/>
            <a:r>
              <a:rPr lang="en-US" sz="4000" dirty="0"/>
              <a:t>“Back then, before the Flood, people went on eating and drinking, taking wives and becoming wives, right up till the day </a:t>
            </a:r>
            <a:r>
              <a:rPr lang="en-US" sz="4000" dirty="0" err="1"/>
              <a:t>Noakh</a:t>
            </a:r>
            <a:r>
              <a:rPr lang="en-US" sz="4000" dirty="0"/>
              <a:t> entered the ark.”</a:t>
            </a:r>
            <a:endParaRPr lang="en-US" sz="32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24:38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264322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24:39-44 </a:t>
            </a:r>
            <a:r>
              <a:rPr lang="en-US" dirty="0"/>
              <a:t>And they </a:t>
            </a:r>
            <a:r>
              <a:rPr lang="en-US" dirty="0">
                <a:solidFill>
                  <a:srgbClr val="FFFF99"/>
                </a:solidFill>
              </a:rPr>
              <a:t>did not understand until </a:t>
            </a:r>
            <a:r>
              <a:rPr lang="en-US" dirty="0"/>
              <a:t>the flood came and swept them all away. So shall it be at the coming of the Son of Man. Then two men will be in the field, one taken and one left. Two women will be grinding at the mill, one taken and one left.</a:t>
            </a:r>
          </a:p>
        </p:txBody>
      </p:sp>
    </p:spTree>
    <p:extLst>
      <p:ext uri="{BB962C8B-B14F-4D97-AF65-F5344CB8AC3E}">
        <p14:creationId xmlns:p14="http://schemas.microsoft.com/office/powerpoint/2010/main" val="3706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24:39-44 </a:t>
            </a:r>
            <a:r>
              <a:rPr lang="en-US" dirty="0"/>
              <a:t>Therefore stay alert; for </a:t>
            </a:r>
            <a:r>
              <a:rPr lang="en-US" dirty="0">
                <a:solidFill>
                  <a:srgbClr val="FFFF99"/>
                </a:solidFill>
              </a:rPr>
              <a:t>you do not know what day your Lord is coming</a:t>
            </a:r>
            <a:r>
              <a:rPr lang="en-US" dirty="0"/>
              <a:t>.</a:t>
            </a:r>
            <a:r>
              <a:rPr lang="en-US" b="1" baseline="30000" dirty="0"/>
              <a:t> </a:t>
            </a:r>
            <a:r>
              <a:rPr lang="en-US" dirty="0"/>
              <a:t>But know this, that if the master of the house had known what time the thief was coming, he would have kept watch and not let his house be broken into. So you also must be ready, </a:t>
            </a:r>
            <a:r>
              <a:rPr lang="en-US" dirty="0">
                <a:solidFill>
                  <a:srgbClr val="FFFF99"/>
                </a:solidFill>
              </a:rPr>
              <a:t>for the Son of Man is coming at an hour you do not expect</a:t>
            </a:r>
            <a:r>
              <a:rPr lang="en-US" dirty="0"/>
              <a:t>.”</a:t>
            </a:r>
          </a:p>
        </p:txBody>
      </p:sp>
    </p:spTree>
    <p:extLst>
      <p:ext uri="{BB962C8B-B14F-4D97-AF65-F5344CB8AC3E}">
        <p14:creationId xmlns:p14="http://schemas.microsoft.com/office/powerpoint/2010/main" val="299713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3" name="Picture 2">
            <a:extLst>
              <a:ext uri="{FF2B5EF4-FFF2-40B4-BE49-F238E27FC236}">
                <a16:creationId xmlns:a16="http://schemas.microsoft.com/office/drawing/2014/main" id="{8162DB5C-CE8B-4C16-9179-07A3E4697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0"/>
            <a:ext cx="6858000" cy="5143500"/>
          </a:xfrm>
          <a:prstGeom prst="rect">
            <a:avLst/>
          </a:prstGeom>
        </p:spPr>
      </p:pic>
    </p:spTree>
    <p:extLst>
      <p:ext uri="{BB962C8B-B14F-4D97-AF65-F5344CB8AC3E}">
        <p14:creationId xmlns:p14="http://schemas.microsoft.com/office/powerpoint/2010/main" val="1791477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 We want to take a moment to say a huge thank you to </a:t>
            </a:r>
            <a:r>
              <a:rPr lang="en-US" dirty="0" err="1"/>
              <a:t>HaTikva</a:t>
            </a:r>
            <a:r>
              <a:rPr lang="en-US" dirty="0"/>
              <a:t> Families - a new initiative under the umbrella of the Messianic non-profit organization the </a:t>
            </a:r>
            <a:r>
              <a:rPr lang="en-US" dirty="0" err="1"/>
              <a:t>HaTikva</a:t>
            </a:r>
            <a:r>
              <a:rPr lang="en-US" dirty="0"/>
              <a:t> Project.   When we first moved to Nesher and realized we needed a sturdy fence around the garden for the children's safety, but had no budget left whatsoever, </a:t>
            </a:r>
            <a:r>
              <a:rPr lang="en-US" dirty="0" err="1"/>
              <a:t>HaTikva</a:t>
            </a:r>
            <a:r>
              <a:rPr lang="en-US" dirty="0"/>
              <a:t> Families immediately stepped in to fund it.</a:t>
            </a:r>
          </a:p>
        </p:txBody>
      </p:sp>
    </p:spTree>
    <p:extLst>
      <p:ext uri="{BB962C8B-B14F-4D97-AF65-F5344CB8AC3E}">
        <p14:creationId xmlns:p14="http://schemas.microsoft.com/office/powerpoint/2010/main" val="2804042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847DFEF-8157-488F-BA50-65F09B4B5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625" y="0"/>
            <a:ext cx="3857625" cy="5143500"/>
          </a:xfrm>
          <a:prstGeom prst="rect">
            <a:avLst/>
          </a:prstGeom>
        </p:spPr>
      </p:pic>
    </p:spTree>
    <p:extLst>
      <p:ext uri="{BB962C8B-B14F-4D97-AF65-F5344CB8AC3E}">
        <p14:creationId xmlns:p14="http://schemas.microsoft.com/office/powerpoint/2010/main" val="639392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Messiah’s return </a:t>
            </a:r>
          </a:p>
          <a:p>
            <a:r>
              <a:rPr lang="en-US" dirty="0"/>
              <a:t>date is unknown</a:t>
            </a:r>
          </a:p>
        </p:txBody>
      </p:sp>
    </p:spTree>
    <p:extLst>
      <p:ext uri="{BB962C8B-B14F-4D97-AF65-F5344CB8AC3E}">
        <p14:creationId xmlns:p14="http://schemas.microsoft.com/office/powerpoint/2010/main" val="75904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algn="l"/>
            <a:r>
              <a:rPr lang="en-US" dirty="0"/>
              <a:t>"Rabbi </a:t>
            </a:r>
            <a:r>
              <a:rPr lang="en-US" dirty="0" err="1"/>
              <a:t>Shmu'el</a:t>
            </a:r>
            <a:r>
              <a:rPr lang="en-US" dirty="0"/>
              <a:t> bar-</a:t>
            </a:r>
            <a:r>
              <a:rPr lang="en-US" dirty="0" err="1"/>
              <a:t>Nachmani</a:t>
            </a:r>
            <a:r>
              <a:rPr lang="en-US" dirty="0"/>
              <a:t> said in the name of Rabbi </a:t>
            </a:r>
            <a:r>
              <a:rPr lang="en-US" dirty="0" err="1"/>
              <a:t>Yochanan</a:t>
            </a:r>
            <a:r>
              <a:rPr lang="en-US" dirty="0"/>
              <a:t>, 'May the bones of those who calculate the end [that is, the time of the Messiah's coming] be blasted away! As soon as the time [which they have determined] arrives and the Messiah has not come, they say, "He will never come!" Rather, wait for him, as it is written, 'Though he tarry, wait for him' </a:t>
            </a:r>
            <a:r>
              <a:rPr lang="en-US" sz="1900" dirty="0"/>
              <a:t>(Habakkuk 2:3)." (Sanhedrin 97b; the same phrase from Habakkuk is echoed in Article XII of Maimonides' creed.)</a:t>
            </a:r>
            <a:endParaRPr lang="en-US" dirty="0"/>
          </a:p>
        </p:txBody>
      </p:sp>
    </p:spTree>
    <p:extLst>
      <p:ext uri="{BB962C8B-B14F-4D97-AF65-F5344CB8AC3E}">
        <p14:creationId xmlns:p14="http://schemas.microsoft.com/office/powerpoint/2010/main" val="1867654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"Whenever Rabbi </a:t>
            </a:r>
            <a:r>
              <a:rPr lang="en-US" dirty="0" err="1"/>
              <a:t>Zera</a:t>
            </a:r>
            <a:r>
              <a:rPr lang="en-US" dirty="0"/>
              <a:t>' came upon scholars trying [to calculate when the Messiah would arrive], he would say to them, 'It has been taught that three things come when the mind is diverted: the Messiah, finding a lost article, and a scorpion. So don't postpone his coming by thinking about it!'" </a:t>
            </a:r>
            <a:r>
              <a:rPr lang="en-US" sz="2200" dirty="0"/>
              <a:t>(Sanhedrin 97a) (Zohar 1:117b-118a) </a:t>
            </a:r>
          </a:p>
        </p:txBody>
      </p:sp>
    </p:spTree>
    <p:extLst>
      <p:ext uri="{BB962C8B-B14F-4D97-AF65-F5344CB8AC3E}">
        <p14:creationId xmlns:p14="http://schemas.microsoft.com/office/powerpoint/2010/main" val="58485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an astronomical prophetic event is </a:t>
            </a:r>
          </a:p>
          <a:p>
            <a:pPr algn="l"/>
            <a:r>
              <a:rPr lang="en-US" dirty="0">
                <a:solidFill>
                  <a:srgbClr val="FFFF99"/>
                </a:solidFill>
              </a:rPr>
              <a:t>completely unexpected</a:t>
            </a:r>
            <a:endParaRPr lang="en-US" dirty="0"/>
          </a:p>
          <a:p>
            <a:pPr algn="l"/>
            <a:r>
              <a:rPr lang="en-US" dirty="0"/>
              <a:t>then it’s</a:t>
            </a:r>
          </a:p>
          <a:p>
            <a:pPr algn="l"/>
            <a:r>
              <a:rPr lang="en-US" dirty="0">
                <a:solidFill>
                  <a:srgbClr val="FFFF99"/>
                </a:solidFill>
              </a:rPr>
              <a:t>cause for apprehension</a:t>
            </a:r>
            <a:r>
              <a:rPr lang="en-US" dirty="0"/>
              <a:t>.</a:t>
            </a:r>
          </a:p>
        </p:txBody>
      </p:sp>
    </p:spTree>
    <p:extLst>
      <p:ext uri="{BB962C8B-B14F-4D97-AF65-F5344CB8AC3E}">
        <p14:creationId xmlns:p14="http://schemas.microsoft.com/office/powerpoint/2010/main" val="3272581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723362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you [or someone smart enough] </a:t>
            </a:r>
          </a:p>
          <a:p>
            <a:pPr algn="l"/>
            <a:r>
              <a:rPr lang="en-US" dirty="0"/>
              <a:t>can </a:t>
            </a:r>
            <a:r>
              <a:rPr lang="en-US" dirty="0">
                <a:solidFill>
                  <a:srgbClr val="FFFF99"/>
                </a:solidFill>
              </a:rPr>
              <a:t>calculate it</a:t>
            </a:r>
            <a:r>
              <a:rPr lang="en-US" dirty="0"/>
              <a:t>, </a:t>
            </a:r>
          </a:p>
          <a:p>
            <a:pPr algn="l"/>
            <a:r>
              <a:rPr lang="en-US" dirty="0"/>
              <a:t>then you can </a:t>
            </a:r>
            <a:r>
              <a:rPr lang="en-US" dirty="0">
                <a:solidFill>
                  <a:srgbClr val="FFFF99"/>
                </a:solidFill>
              </a:rPr>
              <a:t>celebrate it!</a:t>
            </a:r>
            <a:endParaRPr lang="en-US" dirty="0"/>
          </a:p>
        </p:txBody>
      </p:sp>
    </p:spTree>
    <p:extLst>
      <p:ext uri="{BB962C8B-B14F-4D97-AF65-F5344CB8AC3E}">
        <p14:creationId xmlns:p14="http://schemas.microsoft.com/office/powerpoint/2010/main" val="2181257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/Ps 147.4-5</a:t>
            </a:r>
            <a:r>
              <a:rPr lang="en-US" dirty="0"/>
              <a:t> He determines the number [mathematically determined movements] of the stars and </a:t>
            </a:r>
            <a:r>
              <a:rPr lang="en-US" dirty="0">
                <a:solidFill>
                  <a:srgbClr val="FFFF99"/>
                </a:solidFill>
              </a:rPr>
              <a:t>calls them each by name</a:t>
            </a:r>
            <a:r>
              <a:rPr lang="en-US" dirty="0"/>
              <a:t>. Great is our Lord and mighty in power; his understanding has no limit.</a:t>
            </a:r>
            <a:br>
              <a:rPr lang="en-US" dirty="0"/>
            </a:br>
            <a:br>
              <a:rPr lang="en-US" dirty="0"/>
            </a:br>
            <a:endParaRPr lang="en-US" dirty="0"/>
          </a:p>
        </p:txBody>
      </p:sp>
    </p:spTree>
    <p:extLst>
      <p:ext uri="{BB962C8B-B14F-4D97-AF65-F5344CB8AC3E}">
        <p14:creationId xmlns:p14="http://schemas.microsoft.com/office/powerpoint/2010/main" val="3855746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19.1-3</a:t>
            </a:r>
            <a:r>
              <a:rPr lang="en-US" dirty="0"/>
              <a:t> The heavens declare the glory of God, and the sky shows His handiwork.</a:t>
            </a:r>
            <a:r>
              <a:rPr lang="en-US" b="1" baseline="30000" dirty="0"/>
              <a:t> </a:t>
            </a:r>
            <a:r>
              <a:rPr lang="en-US" dirty="0"/>
              <a:t>Day to day they speak, night to night they reveal knowledge. There is no speech, no words, where their voice goes unheard.</a:t>
            </a:r>
          </a:p>
        </p:txBody>
      </p:sp>
    </p:spTree>
    <p:extLst>
      <p:ext uri="{BB962C8B-B14F-4D97-AF65-F5344CB8AC3E}">
        <p14:creationId xmlns:p14="http://schemas.microsoft.com/office/powerpoint/2010/main" val="128920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8.1-3 </a:t>
            </a:r>
            <a:r>
              <a:rPr lang="en-US" b="1" baseline="30000" dirty="0"/>
              <a:t> </a:t>
            </a:r>
            <a:r>
              <a:rPr lang="en-US" cap="small" dirty="0" err="1"/>
              <a:t>Adoni</a:t>
            </a:r>
            <a:r>
              <a:rPr lang="en-US" dirty="0"/>
              <a:t>! Our Lord! How glorious is your name throughout the earth! The fame of your majesty spreads even above the heavens!... </a:t>
            </a:r>
            <a:r>
              <a:rPr lang="en-US" b="1" baseline="30000" dirty="0"/>
              <a:t> </a:t>
            </a:r>
            <a:r>
              <a:rPr lang="en-US" dirty="0"/>
              <a:t>When I look at your heavens, the work of your fingers, </a:t>
            </a:r>
          </a:p>
        </p:txBody>
      </p:sp>
    </p:spTree>
    <p:extLst>
      <p:ext uri="{BB962C8B-B14F-4D97-AF65-F5344CB8AC3E}">
        <p14:creationId xmlns:p14="http://schemas.microsoft.com/office/powerpoint/2010/main" val="58167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we have had any prayer needs relating to the children or to the process of fostering and adoption, they have always been a listening ear and have put out confidential prayer requests to their networks. </a:t>
            </a:r>
          </a:p>
        </p:txBody>
      </p:sp>
    </p:spTree>
    <p:extLst>
      <p:ext uri="{BB962C8B-B14F-4D97-AF65-F5344CB8AC3E}">
        <p14:creationId xmlns:p14="http://schemas.microsoft.com/office/powerpoint/2010/main" val="7979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/Ps 8.1-3 </a:t>
            </a:r>
            <a:r>
              <a:rPr lang="en-US" b="1" baseline="30000" dirty="0"/>
              <a:t>  </a:t>
            </a:r>
            <a:r>
              <a:rPr lang="en-US" dirty="0"/>
              <a:t>the moon and stars that you set in place — what are mere mortals, that you concern yourself with them; humans, that you watch over them with such care?</a:t>
            </a:r>
          </a:p>
          <a:p>
            <a:pPr algn="l"/>
            <a:endParaRPr lang="en-US" dirty="0"/>
          </a:p>
        </p:txBody>
      </p:sp>
    </p:spTree>
    <p:extLst>
      <p:ext uri="{BB962C8B-B14F-4D97-AF65-F5344CB8AC3E}">
        <p14:creationId xmlns:p14="http://schemas.microsoft.com/office/powerpoint/2010/main" val="4010075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 / Is 40.26</a:t>
            </a:r>
            <a:r>
              <a:rPr lang="en-US" dirty="0"/>
              <a:t> Lift up your eyes on high, and see! Who created these? The One who brings out the army of them </a:t>
            </a:r>
            <a:r>
              <a:rPr lang="en-US" dirty="0">
                <a:solidFill>
                  <a:srgbClr val="FFFF99"/>
                </a:solidFill>
              </a:rPr>
              <a:t>by number [equations]</a:t>
            </a:r>
            <a:r>
              <a:rPr lang="en-US" dirty="0"/>
              <a:t>, the One who calls them all by name. Because of His great strength and vast power, not one is missing.</a:t>
            </a:r>
          </a:p>
        </p:txBody>
      </p:sp>
    </p:spTree>
    <p:extLst>
      <p:ext uri="{BB962C8B-B14F-4D97-AF65-F5344CB8AC3E}">
        <p14:creationId xmlns:p14="http://schemas.microsoft.com/office/powerpoint/2010/main" val="613997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2290" name="Picture 2" descr="https://cdn.vox-cdn.com/thumbor/7i7osrJP8dZgrSMuX-JSc4FXSwY=/1020x0/cdn.vox-cdn.com/uploads/chorus_asset/file/4103002/_DSC2090.0.jpg">
            <a:extLst>
              <a:ext uri="{FF2B5EF4-FFF2-40B4-BE49-F238E27FC236}">
                <a16:creationId xmlns:a16="http://schemas.microsoft.com/office/drawing/2014/main" id="{9C88045F-04B5-4ED4-8DDE-81AB8620B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176"/>
            <a:ext cx="8778875" cy="494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056267-852A-4418-88C5-4A3EB603CB3B}"/>
              </a:ext>
            </a:extLst>
          </p:cNvPr>
          <p:cNvSpPr txBox="1"/>
          <p:nvPr/>
        </p:nvSpPr>
        <p:spPr>
          <a:xfrm>
            <a:off x="503237" y="101600"/>
            <a:ext cx="768960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What about the Blood Moons?</a:t>
            </a:r>
          </a:p>
        </p:txBody>
      </p:sp>
    </p:spTree>
    <p:extLst>
      <p:ext uri="{BB962C8B-B14F-4D97-AF65-F5344CB8AC3E}">
        <p14:creationId xmlns:p14="http://schemas.microsoft.com/office/powerpoint/2010/main" val="4013909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This book, published in 2013, is apparently what launched all the questions to our astronomy website about Blood Moons.  We confess.  We haven't read it.">
            <a:extLst>
              <a:ext uri="{FF2B5EF4-FFF2-40B4-BE49-F238E27FC236}">
                <a16:creationId xmlns:a16="http://schemas.microsoft.com/office/drawing/2014/main" id="{70FCAD80-5BDA-4FF0-A246-20328453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0"/>
            <a:ext cx="36210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9D6029-CA7F-4269-9165-71D9983A127F}"/>
              </a:ext>
            </a:extLst>
          </p:cNvPr>
          <p:cNvPicPr>
            <a:picLocks noChangeAspect="1"/>
          </p:cNvPicPr>
          <p:nvPr/>
        </p:nvPicPr>
        <p:blipFill>
          <a:blip r:embed="rId4"/>
          <a:stretch>
            <a:fillRect/>
          </a:stretch>
        </p:blipFill>
        <p:spPr>
          <a:xfrm>
            <a:off x="4643370" y="0"/>
            <a:ext cx="3418351" cy="5143500"/>
          </a:xfrm>
          <a:prstGeom prst="rect">
            <a:avLst/>
          </a:prstGeom>
        </p:spPr>
      </p:pic>
    </p:spTree>
    <p:extLst>
      <p:ext uri="{BB962C8B-B14F-4D97-AF65-F5344CB8AC3E}">
        <p14:creationId xmlns:p14="http://schemas.microsoft.com/office/powerpoint/2010/main" val="3821026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They were beautiful, </a:t>
            </a:r>
          </a:p>
          <a:p>
            <a:r>
              <a:rPr lang="en-US" dirty="0"/>
              <a:t>but amounted to nothing prophetic!</a:t>
            </a:r>
          </a:p>
        </p:txBody>
      </p:sp>
    </p:spTree>
    <p:extLst>
      <p:ext uri="{BB962C8B-B14F-4D97-AF65-F5344CB8AC3E}">
        <p14:creationId xmlns:p14="http://schemas.microsoft.com/office/powerpoint/2010/main" val="265769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an astronomical prophetic event is </a:t>
            </a:r>
          </a:p>
          <a:p>
            <a:pPr algn="l"/>
            <a:r>
              <a:rPr lang="en-US" dirty="0">
                <a:solidFill>
                  <a:srgbClr val="FFFF99"/>
                </a:solidFill>
              </a:rPr>
              <a:t>computer </a:t>
            </a:r>
            <a:r>
              <a:rPr lang="en-US" dirty="0" err="1">
                <a:solidFill>
                  <a:srgbClr val="FFFF99"/>
                </a:solidFill>
              </a:rPr>
              <a:t>calculationally</a:t>
            </a:r>
            <a:r>
              <a:rPr lang="en-US" dirty="0">
                <a:solidFill>
                  <a:srgbClr val="FFFF99"/>
                </a:solidFill>
              </a:rPr>
              <a:t> predictable</a:t>
            </a:r>
            <a:r>
              <a:rPr lang="en-US" dirty="0"/>
              <a:t>…</a:t>
            </a:r>
          </a:p>
          <a:p>
            <a:pPr algn="l"/>
            <a:r>
              <a:rPr lang="en-US" dirty="0"/>
              <a:t>then it’s</a:t>
            </a:r>
          </a:p>
          <a:p>
            <a:pPr algn="l"/>
            <a:r>
              <a:rPr lang="en-US" dirty="0">
                <a:solidFill>
                  <a:srgbClr val="FFFF99"/>
                </a:solidFill>
              </a:rPr>
              <a:t>completely cause for praise</a:t>
            </a:r>
            <a:r>
              <a:rPr lang="en-US" dirty="0"/>
              <a:t>.</a:t>
            </a:r>
          </a:p>
        </p:txBody>
      </p:sp>
    </p:spTree>
    <p:extLst>
      <p:ext uri="{BB962C8B-B14F-4D97-AF65-F5344CB8AC3E}">
        <p14:creationId xmlns:p14="http://schemas.microsoft.com/office/powerpoint/2010/main" val="276822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an astronomical prophetic event is </a:t>
            </a:r>
          </a:p>
          <a:p>
            <a:pPr algn="l"/>
            <a:r>
              <a:rPr lang="en-US" dirty="0">
                <a:solidFill>
                  <a:srgbClr val="FFFF99"/>
                </a:solidFill>
              </a:rPr>
              <a:t>calculable</a:t>
            </a:r>
            <a:endParaRPr lang="en-US" dirty="0"/>
          </a:p>
          <a:p>
            <a:pPr algn="l"/>
            <a:r>
              <a:rPr lang="en-US" dirty="0"/>
              <a:t>then it’s</a:t>
            </a:r>
          </a:p>
          <a:p>
            <a:pPr algn="l"/>
            <a:r>
              <a:rPr lang="en-US" dirty="0">
                <a:solidFill>
                  <a:srgbClr val="FFFF99"/>
                </a:solidFill>
              </a:rPr>
              <a:t>celebratory!</a:t>
            </a:r>
            <a:endParaRPr lang="en-US" dirty="0"/>
          </a:p>
        </p:txBody>
      </p:sp>
    </p:spTree>
    <p:extLst>
      <p:ext uri="{BB962C8B-B14F-4D97-AF65-F5344CB8AC3E}">
        <p14:creationId xmlns:p14="http://schemas.microsoft.com/office/powerpoint/2010/main" val="250760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Two extremes when it comes to apocalyptic prophecy relating to astronomy: </a:t>
            </a:r>
          </a:p>
          <a:p>
            <a:pPr marL="233363" indent="-233363" algn="l">
              <a:buFont typeface="Arial" panose="020B0604020202020204" pitchFamily="34" charset="0"/>
              <a:buChar char="•"/>
            </a:pPr>
            <a:r>
              <a:rPr lang="en-US" dirty="0"/>
              <a:t>joy</a:t>
            </a:r>
          </a:p>
          <a:p>
            <a:pPr marL="233363" indent="-233363" algn="l">
              <a:buFont typeface="Arial" panose="020B0604020202020204" pitchFamily="34" charset="0"/>
              <a:buChar char="•"/>
            </a:pPr>
            <a:r>
              <a:rPr lang="en-US" dirty="0"/>
              <a:t>Judgement</a:t>
            </a:r>
          </a:p>
          <a:p>
            <a:pPr algn="l"/>
            <a:r>
              <a:rPr lang="en-US" dirty="0"/>
              <a:t>What determines the category of a prophetic, astronomical statement?</a:t>
            </a:r>
          </a:p>
        </p:txBody>
      </p:sp>
    </p:spTree>
    <p:extLst>
      <p:ext uri="{BB962C8B-B14F-4D97-AF65-F5344CB8AC3E}">
        <p14:creationId xmlns:p14="http://schemas.microsoft.com/office/powerpoint/2010/main" val="1819705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48865" y="-2728803"/>
            <a:ext cx="16721781" cy="10326263"/>
          </a:xfrm>
        </p:spPr>
        <p:txBody>
          <a:bodyPr>
            <a:normAutofit/>
          </a:bodyPr>
          <a:lstStyle/>
          <a:p>
            <a:pPr algn="l"/>
            <a:r>
              <a:rPr lang="en-US" dirty="0"/>
              <a:t> </a:t>
            </a:r>
          </a:p>
        </p:txBody>
      </p:sp>
      <p:pic>
        <p:nvPicPr>
          <p:cNvPr id="9218" name="Picture 2" descr="Related image">
            <a:extLst>
              <a:ext uri="{FF2B5EF4-FFF2-40B4-BE49-F238E27FC236}">
                <a16:creationId xmlns:a16="http://schemas.microsoft.com/office/drawing/2014/main" id="{8AD0862A-DF56-4C9C-83CF-A469FA68A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94" y="0"/>
            <a:ext cx="6864543" cy="51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69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an astronomical prophetic event is </a:t>
            </a:r>
          </a:p>
          <a:p>
            <a:pPr algn="l"/>
            <a:r>
              <a:rPr lang="en-US" dirty="0">
                <a:solidFill>
                  <a:srgbClr val="FFFF99"/>
                </a:solidFill>
              </a:rPr>
              <a:t>calculable</a:t>
            </a:r>
            <a:endParaRPr lang="en-US" dirty="0"/>
          </a:p>
          <a:p>
            <a:pPr algn="l"/>
            <a:r>
              <a:rPr lang="en-US" dirty="0"/>
              <a:t>then it’s</a:t>
            </a:r>
          </a:p>
          <a:p>
            <a:pPr algn="l"/>
            <a:r>
              <a:rPr lang="en-US" dirty="0">
                <a:solidFill>
                  <a:srgbClr val="FFFF99"/>
                </a:solidFill>
              </a:rPr>
              <a:t>celebratory!</a:t>
            </a:r>
            <a:endParaRPr lang="en-US" dirty="0"/>
          </a:p>
        </p:txBody>
      </p:sp>
    </p:spTree>
    <p:extLst>
      <p:ext uri="{BB962C8B-B14F-4D97-AF65-F5344CB8AC3E}">
        <p14:creationId xmlns:p14="http://schemas.microsoft.com/office/powerpoint/2010/main" val="392024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HaTikva</a:t>
            </a:r>
            <a:r>
              <a:rPr lang="en-US" dirty="0"/>
              <a:t> Families are doing a wonderful work. Please pray that the Lord would bring forth much fruit from their ministry and that through them, many other children like Y. and H. would find safe and loving homes.</a:t>
            </a:r>
          </a:p>
          <a:p>
            <a:pPr algn="l"/>
            <a:endParaRPr lang="en-US" dirty="0"/>
          </a:p>
        </p:txBody>
      </p:sp>
    </p:spTree>
    <p:extLst>
      <p:ext uri="{BB962C8B-B14F-4D97-AF65-F5344CB8AC3E}">
        <p14:creationId xmlns:p14="http://schemas.microsoft.com/office/powerpoint/2010/main" val="1548316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rabbit trail on the </a:t>
            </a:r>
            <a:r>
              <a:rPr lang="en-US" u="sng" dirty="0"/>
              <a:t>up side</a:t>
            </a:r>
            <a:r>
              <a:rPr lang="en-US" dirty="0"/>
              <a:t> of prophetically significant astronomical events, some that are calculable, at least in a measure.</a:t>
            </a:r>
          </a:p>
          <a:p>
            <a:pPr algn="l"/>
            <a:endParaRPr lang="en-US" dirty="0"/>
          </a:p>
        </p:txBody>
      </p:sp>
    </p:spTree>
    <p:extLst>
      <p:ext uri="{BB962C8B-B14F-4D97-AF65-F5344CB8AC3E}">
        <p14:creationId xmlns:p14="http://schemas.microsoft.com/office/powerpoint/2010/main" val="3885128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What are constellations?</a:t>
            </a:r>
          </a:p>
        </p:txBody>
      </p:sp>
    </p:spTree>
    <p:extLst>
      <p:ext uri="{BB962C8B-B14F-4D97-AF65-F5344CB8AC3E}">
        <p14:creationId xmlns:p14="http://schemas.microsoft.com/office/powerpoint/2010/main" val="2741851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Iyov</a:t>
            </a:r>
            <a:r>
              <a:rPr lang="en-US" baseline="30000" dirty="0"/>
              <a:t>/Job 9.8-10 </a:t>
            </a:r>
            <a:r>
              <a:rPr lang="en-US" dirty="0"/>
              <a:t>He alone spreads out the heavens, and treads on the waves of the sea;</a:t>
            </a:r>
            <a:r>
              <a:rPr lang="en-US" b="1" baseline="30000" dirty="0"/>
              <a:t> </a:t>
            </a:r>
            <a:r>
              <a:rPr lang="en-US" dirty="0"/>
              <a:t>He makes the </a:t>
            </a:r>
            <a:r>
              <a:rPr lang="en-US" dirty="0">
                <a:solidFill>
                  <a:srgbClr val="FFFF99"/>
                </a:solidFill>
              </a:rPr>
              <a:t>Bear, Orion and Pleiades, and the constellations of the south</a:t>
            </a:r>
            <a:r>
              <a:rPr lang="en-US" dirty="0"/>
              <a:t>;</a:t>
            </a:r>
            <a:r>
              <a:rPr lang="en-US" b="1" baseline="30000" dirty="0"/>
              <a:t> </a:t>
            </a:r>
            <a:r>
              <a:rPr lang="en-US" dirty="0"/>
              <a:t>He does great and unfathomable things, wonders beyond number.</a:t>
            </a:r>
          </a:p>
        </p:txBody>
      </p:sp>
    </p:spTree>
    <p:extLst>
      <p:ext uri="{BB962C8B-B14F-4D97-AF65-F5344CB8AC3E}">
        <p14:creationId xmlns:p14="http://schemas.microsoft.com/office/powerpoint/2010/main" val="3064555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Iyov</a:t>
            </a:r>
            <a:r>
              <a:rPr lang="en-US" baseline="30000" dirty="0"/>
              <a:t>/Job 38.31-33  </a:t>
            </a:r>
            <a:r>
              <a:rPr lang="en-US" dirty="0"/>
              <a:t>“Can you tie up the cords of the Pleiades or loosen the belt of Orion? Can you lead out the </a:t>
            </a:r>
            <a:r>
              <a:rPr lang="en-US" dirty="0">
                <a:solidFill>
                  <a:srgbClr val="FFFF99"/>
                </a:solidFill>
              </a:rPr>
              <a:t>constellations of the zodiac in their season </a:t>
            </a:r>
            <a:r>
              <a:rPr lang="en-US" dirty="0"/>
              <a:t>or guide the Great Bear and its cubs? </a:t>
            </a:r>
            <a:r>
              <a:rPr lang="en-US" b="1" baseline="30000" dirty="0"/>
              <a:t> </a:t>
            </a:r>
            <a:r>
              <a:rPr lang="en-US" dirty="0"/>
              <a:t>Do you know the laws of the sky?</a:t>
            </a:r>
            <a:br>
              <a:rPr lang="en-US" dirty="0"/>
            </a:br>
            <a:r>
              <a:rPr lang="en-US" dirty="0"/>
              <a:t>Can you determine how they affect the earth?</a:t>
            </a:r>
          </a:p>
        </p:txBody>
      </p:sp>
    </p:spTree>
    <p:extLst>
      <p:ext uri="{BB962C8B-B14F-4D97-AF65-F5344CB8AC3E}">
        <p14:creationId xmlns:p14="http://schemas.microsoft.com/office/powerpoint/2010/main" val="3889164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B522936C-A50B-4260-A06B-2FEA96D10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7"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F2C4B8-CC90-4645-B814-843184CA2B2B}"/>
              </a:ext>
            </a:extLst>
          </p:cNvPr>
          <p:cNvSpPr txBox="1"/>
          <p:nvPr/>
        </p:nvSpPr>
        <p:spPr>
          <a:xfrm>
            <a:off x="122237" y="0"/>
            <a:ext cx="32004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Location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of the Earth in our Milky Way Galaxy, inner edge of Orion Arm</a:t>
            </a:r>
          </a:p>
        </p:txBody>
      </p:sp>
    </p:spTree>
    <p:extLst>
      <p:ext uri="{BB962C8B-B14F-4D97-AF65-F5344CB8AC3E}">
        <p14:creationId xmlns:p14="http://schemas.microsoft.com/office/powerpoint/2010/main" val="1693788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8088E875-DA2A-46FA-8F6F-CE29809C85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750"/>
            <a:ext cx="8778875" cy="406241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E042E10-AD41-40D4-A968-91A6336C4F9C}"/>
              </a:ext>
            </a:extLst>
          </p:cNvPr>
          <p:cNvCxnSpPr/>
          <p:nvPr/>
        </p:nvCxnSpPr>
        <p:spPr bwMode="auto">
          <a:xfrm flipV="1">
            <a:off x="5608637" y="4324350"/>
            <a:ext cx="0" cy="685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418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24CFF-9DA4-4652-ACCD-6AB06712B6E6}"/>
              </a:ext>
            </a:extLst>
          </p:cNvPr>
          <p:cNvPicPr>
            <a:picLocks noChangeAspect="1"/>
          </p:cNvPicPr>
          <p:nvPr/>
        </p:nvPicPr>
        <p:blipFill>
          <a:blip r:embed="rId3"/>
          <a:stretch>
            <a:fillRect/>
          </a:stretch>
        </p:blipFill>
        <p:spPr>
          <a:xfrm>
            <a:off x="198430" y="133350"/>
            <a:ext cx="8206145" cy="218031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FE5AB810-E49F-4EE4-ACE6-CEF8E8CBBCF4}"/>
              </a:ext>
            </a:extLst>
          </p:cNvPr>
          <p:cNvSpPr txBox="1"/>
          <p:nvPr/>
        </p:nvSpPr>
        <p:spPr>
          <a:xfrm>
            <a:off x="274638" y="2313669"/>
            <a:ext cx="8129938" cy="2862322"/>
          </a:xfrm>
          <a:prstGeom prst="rect">
            <a:avLst/>
          </a:prstGeom>
          <a:noFill/>
        </p:spPr>
        <p:txBody>
          <a:bodyPr wrap="square" rtlCol="0">
            <a:spAutoFit/>
          </a:bodyPr>
          <a:lstStyle/>
          <a:p>
            <a:pPr marL="233363" marR="0" lvl="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Earth is traveling 67,000 mph counter-clockwise around the sun.</a:t>
            </a:r>
          </a:p>
          <a:p>
            <a:pPr marL="233363" marR="0" lvl="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Solar system, Orion arm, is traveling 538,000 mph clockwise around the galactic center. </a:t>
            </a:r>
          </a:p>
        </p:txBody>
      </p:sp>
    </p:spTree>
    <p:extLst>
      <p:ext uri="{BB962C8B-B14F-4D97-AF65-F5344CB8AC3E}">
        <p14:creationId xmlns:p14="http://schemas.microsoft.com/office/powerpoint/2010/main" val="3469537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4" name="Picture 4" descr="Related image">
            <a:extLst>
              <a:ext uri="{FF2B5EF4-FFF2-40B4-BE49-F238E27FC236}">
                <a16:creationId xmlns:a16="http://schemas.microsoft.com/office/drawing/2014/main" id="{A802E290-F579-49F7-B2AA-9102FF8F8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46" y="57150"/>
            <a:ext cx="8204838" cy="3824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262A12-57C0-4CAB-9448-800229F845EC}"/>
              </a:ext>
            </a:extLst>
          </p:cNvPr>
          <p:cNvSpPr txBox="1"/>
          <p:nvPr/>
        </p:nvSpPr>
        <p:spPr>
          <a:xfrm>
            <a:off x="655637" y="3881439"/>
            <a:ext cx="9127394" cy="1077218"/>
          </a:xfrm>
          <a:prstGeom prst="rect">
            <a:avLst/>
          </a:prstGeom>
          <a:noFill/>
        </p:spPr>
        <p:txBody>
          <a:bodyPr wrap="square" rtlCol="0">
            <a:spAutoFit/>
          </a:bodyPr>
          <a:lstStyle/>
          <a:p>
            <a:pPr algn="l"/>
            <a:r>
              <a:rPr lang="en-US" sz="3200" dirty="0"/>
              <a:t>Consider the star view.  There is a line </a:t>
            </a:r>
          </a:p>
          <a:p>
            <a:pPr algn="l"/>
            <a:r>
              <a:rPr lang="en-US" sz="3200" dirty="0"/>
              <a:t>that is the plane of the sun’s motion.</a:t>
            </a:r>
          </a:p>
        </p:txBody>
      </p:sp>
    </p:spTree>
    <p:extLst>
      <p:ext uri="{BB962C8B-B14F-4D97-AF65-F5344CB8AC3E}">
        <p14:creationId xmlns:p14="http://schemas.microsoft.com/office/powerpoint/2010/main" val="1933621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7170" name="Picture 2" descr="https://upload.wikimedia.org/wikipedia/commons/8/8c/Ecliptic_with_earth_and_sun_animation.gif">
            <a:extLst>
              <a:ext uri="{FF2B5EF4-FFF2-40B4-BE49-F238E27FC236}">
                <a16:creationId xmlns:a16="http://schemas.microsoft.com/office/drawing/2014/main" id="{79903BD1-3B77-426F-AA6F-0664E8A5FA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413" y="438150"/>
            <a:ext cx="819481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40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What are constellations?</a:t>
            </a:r>
          </a:p>
          <a:p>
            <a:r>
              <a:rPr lang="en-US" dirty="0"/>
              <a:t>Imaginary pictures made from the stars we see.</a:t>
            </a:r>
          </a:p>
        </p:txBody>
      </p:sp>
    </p:spTree>
    <p:extLst>
      <p:ext uri="{BB962C8B-B14F-4D97-AF65-F5344CB8AC3E}">
        <p14:creationId xmlns:p14="http://schemas.microsoft.com/office/powerpoint/2010/main" val="329244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Sukkah malfunction</a:t>
            </a:r>
          </a:p>
        </p:txBody>
      </p:sp>
    </p:spTree>
    <p:extLst>
      <p:ext uri="{BB962C8B-B14F-4D97-AF65-F5344CB8AC3E}">
        <p14:creationId xmlns:p14="http://schemas.microsoft.com/office/powerpoint/2010/main" val="2525338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AEBB558-408D-4B5B-BB85-234301F10DCE}"/>
              </a:ext>
            </a:extLst>
          </p:cNvPr>
          <p:cNvSpPr>
            <a:spLocks noGrp="1" noChangeArrowheads="1"/>
          </p:cNvSpPr>
          <p:nvPr>
            <p:ph type="title"/>
          </p:nvPr>
        </p:nvSpPr>
        <p:spPr/>
        <p:txBody>
          <a:bodyPr/>
          <a:lstStyle/>
          <a:p>
            <a:r>
              <a:rPr lang="en-US" altLang="en-US" sz="3000" b="1"/>
              <a:t>The Sky</a:t>
            </a:r>
            <a:br>
              <a:rPr lang="en-US" altLang="en-US" sz="3000" b="1"/>
            </a:br>
            <a:r>
              <a:rPr lang="en-US" altLang="en-US" sz="2400" b="1"/>
              <a:t>Can You Pick Out Any Constellations?</a:t>
            </a:r>
          </a:p>
        </p:txBody>
      </p:sp>
      <p:pic>
        <p:nvPicPr>
          <p:cNvPr id="5129" name="Picture 9">
            <a:extLst>
              <a:ext uri="{FF2B5EF4-FFF2-40B4-BE49-F238E27FC236}">
                <a16:creationId xmlns:a16="http://schemas.microsoft.com/office/drawing/2014/main" id="{146F8A0F-062C-4BBA-8C83-7C848BFF25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333" t="33673" r="37038" b="34338"/>
          <a:stretch>
            <a:fillRect/>
          </a:stretch>
        </p:blipFill>
        <p:spPr>
          <a:xfrm>
            <a:off x="1246187" y="1143000"/>
            <a:ext cx="6229350" cy="3665935"/>
          </a:xfr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B02FE30-22EF-4E1B-8CB3-15589180C5EA}"/>
              </a:ext>
            </a:extLst>
          </p:cNvPr>
          <p:cNvSpPr>
            <a:spLocks noGrp="1" noChangeArrowheads="1"/>
          </p:cNvSpPr>
          <p:nvPr>
            <p:ph type="title"/>
          </p:nvPr>
        </p:nvSpPr>
        <p:spPr/>
        <p:txBody>
          <a:bodyPr/>
          <a:lstStyle/>
          <a:p>
            <a:r>
              <a:rPr lang="en-US" altLang="en-US" sz="3000" b="1"/>
              <a:t>The Sky</a:t>
            </a:r>
            <a:br>
              <a:rPr lang="en-US" altLang="en-US" sz="3000" b="1"/>
            </a:br>
            <a:r>
              <a:rPr lang="en-US" altLang="en-US" sz="2400" b="1"/>
              <a:t>Can You Pick Out Any Constellations?</a:t>
            </a:r>
          </a:p>
        </p:txBody>
      </p:sp>
      <p:pic>
        <p:nvPicPr>
          <p:cNvPr id="17414" name="Picture 6">
            <a:extLst>
              <a:ext uri="{FF2B5EF4-FFF2-40B4-BE49-F238E27FC236}">
                <a16:creationId xmlns:a16="http://schemas.microsoft.com/office/drawing/2014/main" id="{FFA57E0F-2458-4187-A8B5-49594EED47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333" t="33673" r="36386" b="34338"/>
          <a:stretch>
            <a:fillRect/>
          </a:stretch>
        </p:blipFill>
        <p:spPr>
          <a:xfrm>
            <a:off x="1246187" y="1213248"/>
            <a:ext cx="6286500" cy="3587353"/>
          </a:xfr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3B8B664-54A7-4719-8DB5-A459A285C9C4}"/>
              </a:ext>
            </a:extLst>
          </p:cNvPr>
          <p:cNvSpPr>
            <a:spLocks noGrp="1" noChangeArrowheads="1"/>
          </p:cNvSpPr>
          <p:nvPr>
            <p:ph type="title"/>
          </p:nvPr>
        </p:nvSpPr>
        <p:spPr/>
        <p:txBody>
          <a:bodyPr/>
          <a:lstStyle/>
          <a:p>
            <a:r>
              <a:rPr lang="en-US" altLang="en-US" sz="3000" b="1"/>
              <a:t>The Sky</a:t>
            </a:r>
            <a:br>
              <a:rPr lang="en-US" altLang="en-US" sz="3000" b="1"/>
            </a:br>
            <a:r>
              <a:rPr lang="en-US" altLang="en-US" sz="2400" b="1"/>
              <a:t>Could You Have Possibly Guessed This?</a:t>
            </a:r>
          </a:p>
        </p:txBody>
      </p:sp>
      <p:pic>
        <p:nvPicPr>
          <p:cNvPr id="19462" name="Picture 6">
            <a:extLst>
              <a:ext uri="{FF2B5EF4-FFF2-40B4-BE49-F238E27FC236}">
                <a16:creationId xmlns:a16="http://schemas.microsoft.com/office/drawing/2014/main" id="{E50EC96B-E8E3-428C-B79C-0F462E8143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333" t="34538" r="36386" b="34338"/>
          <a:stretch>
            <a:fillRect/>
          </a:stretch>
        </p:blipFill>
        <p:spPr>
          <a:xfrm>
            <a:off x="1246187" y="1257300"/>
            <a:ext cx="6286500" cy="3554016"/>
          </a:xfrm>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266439F-AC3A-4E87-889A-7255494EA847}"/>
              </a:ext>
            </a:extLst>
          </p:cNvPr>
          <p:cNvSpPr>
            <a:spLocks noGrp="1" noChangeArrowheads="1"/>
          </p:cNvSpPr>
          <p:nvPr>
            <p:ph type="title"/>
          </p:nvPr>
        </p:nvSpPr>
        <p:spPr/>
        <p:txBody>
          <a:bodyPr/>
          <a:lstStyle/>
          <a:p>
            <a:r>
              <a:rPr lang="en-US" altLang="en-US" sz="2400" b="1"/>
              <a:t>Does This Look Like A Woman?</a:t>
            </a:r>
          </a:p>
        </p:txBody>
      </p:sp>
      <p:pic>
        <p:nvPicPr>
          <p:cNvPr id="76819" name="Picture 19" descr="Vir">
            <a:extLst>
              <a:ext uri="{FF2B5EF4-FFF2-40B4-BE49-F238E27FC236}">
                <a16:creationId xmlns:a16="http://schemas.microsoft.com/office/drawing/2014/main" id="{D10AAF62-AB1D-4944-AA40-BDEA246A34B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31987" y="1581150"/>
            <a:ext cx="5372100" cy="2476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C19F943-AB88-4C07-9E38-DB25F0916A9E}"/>
              </a:ext>
            </a:extLst>
          </p:cNvPr>
          <p:cNvSpPr>
            <a:spLocks noGrp="1" noChangeArrowheads="1"/>
          </p:cNvSpPr>
          <p:nvPr>
            <p:ph type="title"/>
          </p:nvPr>
        </p:nvSpPr>
        <p:spPr/>
        <p:txBody>
          <a:bodyPr/>
          <a:lstStyle/>
          <a:p>
            <a:r>
              <a:rPr lang="en-US" altLang="en-US" sz="2400" b="1"/>
              <a:t>Does This Look Like A Woman?</a:t>
            </a:r>
          </a:p>
        </p:txBody>
      </p:sp>
      <p:pic>
        <p:nvPicPr>
          <p:cNvPr id="92164" name="Picture 4" descr="Vir-myth">
            <a:extLst>
              <a:ext uri="{FF2B5EF4-FFF2-40B4-BE49-F238E27FC236}">
                <a16:creationId xmlns:a16="http://schemas.microsoft.com/office/drawing/2014/main" id="{0B75B20A-FB27-45E6-A467-6C933C23C077}"/>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31937" y="1487091"/>
            <a:ext cx="5715000" cy="30277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64F756D-33FB-4039-80EF-33829F6DDFBC}"/>
              </a:ext>
            </a:extLst>
          </p:cNvPr>
          <p:cNvSpPr>
            <a:spLocks noGrp="1" noChangeArrowheads="1"/>
          </p:cNvSpPr>
          <p:nvPr>
            <p:ph type="title"/>
          </p:nvPr>
        </p:nvSpPr>
        <p:spPr/>
        <p:txBody>
          <a:bodyPr/>
          <a:lstStyle/>
          <a:p>
            <a:r>
              <a:rPr lang="en-US" altLang="en-US" sz="3000" b="1" dirty="0"/>
              <a:t>The Stars As A Story, </a:t>
            </a:r>
            <a:r>
              <a:rPr lang="en-US" altLang="en-US" sz="3000" b="1" dirty="0" err="1"/>
              <a:t>Mazzeroth</a:t>
            </a:r>
            <a:r>
              <a:rPr lang="en-US" altLang="en-US" sz="3000" b="1" dirty="0"/>
              <a:t> (Zodiac)</a:t>
            </a:r>
            <a:endParaRPr lang="en-US" altLang="en-US" sz="3000" dirty="0"/>
          </a:p>
        </p:txBody>
      </p:sp>
      <p:sp>
        <p:nvSpPr>
          <p:cNvPr id="4099" name="Rectangle 3">
            <a:extLst>
              <a:ext uri="{FF2B5EF4-FFF2-40B4-BE49-F238E27FC236}">
                <a16:creationId xmlns:a16="http://schemas.microsoft.com/office/drawing/2014/main" id="{300A8810-096D-4E97-9A61-44EAF3087905}"/>
              </a:ext>
            </a:extLst>
          </p:cNvPr>
          <p:cNvSpPr>
            <a:spLocks noGrp="1" noChangeArrowheads="1"/>
          </p:cNvSpPr>
          <p:nvPr>
            <p:ph type="body" idx="1"/>
          </p:nvPr>
        </p:nvSpPr>
        <p:spPr>
          <a:xfrm>
            <a:off x="274637" y="1200150"/>
            <a:ext cx="8065295" cy="3943349"/>
          </a:xfrm>
        </p:spPr>
        <p:txBody>
          <a:bodyPr/>
          <a:lstStyle/>
          <a:p>
            <a:pPr>
              <a:lnSpc>
                <a:spcPct val="80000"/>
              </a:lnSpc>
            </a:pPr>
            <a:r>
              <a:rPr lang="en-US" altLang="en-US" b="1" dirty="0"/>
              <a:t>The Basic Concept</a:t>
            </a:r>
          </a:p>
          <a:p>
            <a:pPr lvl="1">
              <a:lnSpc>
                <a:spcPct val="80000"/>
              </a:lnSpc>
            </a:pPr>
            <a:r>
              <a:rPr lang="en-US" altLang="en-US" sz="1800" b="1" dirty="0"/>
              <a:t>Some Indicators That Support The </a:t>
            </a:r>
            <a:r>
              <a:rPr lang="en-US" altLang="en-US" sz="1800" b="1" dirty="0" err="1"/>
              <a:t>Mazzeroth</a:t>
            </a:r>
            <a:r>
              <a:rPr lang="en-US" altLang="en-US" sz="1800" b="1" dirty="0"/>
              <a:t> Actually Being </a:t>
            </a:r>
            <a:br>
              <a:rPr lang="en-US" altLang="en-US" sz="1800" b="1" dirty="0"/>
            </a:br>
            <a:r>
              <a:rPr lang="en-US" altLang="en-US" sz="1800" b="1" dirty="0"/>
              <a:t>G-d’s Plan Of Redemption Told Through The Use Of Identifying Specific Stars In The Sky And Assigning Them Meanings Based On Their Names And Positions</a:t>
            </a:r>
          </a:p>
          <a:p>
            <a:pPr>
              <a:lnSpc>
                <a:spcPct val="80000"/>
              </a:lnSpc>
            </a:pPr>
            <a:r>
              <a:rPr lang="en-US" altLang="en-US" b="1" dirty="0"/>
              <a:t>Traditions</a:t>
            </a:r>
          </a:p>
          <a:p>
            <a:pPr lvl="1">
              <a:lnSpc>
                <a:spcPct val="80000"/>
              </a:lnSpc>
            </a:pPr>
            <a:r>
              <a:rPr lang="en-US" altLang="en-US" sz="1800" b="1" dirty="0"/>
              <a:t>Ancient Persian And Arabian Traditions Ascribe Invention Of Astronomy To Adam, Seth, And Enoch. </a:t>
            </a:r>
          </a:p>
          <a:p>
            <a:pPr lvl="1">
              <a:lnSpc>
                <a:spcPct val="80000"/>
              </a:lnSpc>
            </a:pPr>
            <a:r>
              <a:rPr lang="en-US" altLang="en-US" sz="1800" b="1" dirty="0"/>
              <a:t>“That Their Revelation Of Two Coming Judgments Of Water And Fire Not Be Lost...” — Josephus.</a:t>
            </a:r>
          </a:p>
          <a:p>
            <a:pPr>
              <a:lnSpc>
                <a:spcPct val="80000"/>
              </a:lnSpc>
            </a:pPr>
            <a:r>
              <a:rPr lang="en-US" altLang="en-US" b="1" dirty="0"/>
              <a:t>Twelve Primary Signs Along Orbital Plane Are The </a:t>
            </a:r>
            <a:r>
              <a:rPr lang="en-US" altLang="en-US" b="1" i="1" dirty="0"/>
              <a:t>Same </a:t>
            </a:r>
            <a:r>
              <a:rPr lang="en-US" altLang="en-US" b="1" dirty="0"/>
              <a:t>In All Ancient Nations Of The World: </a:t>
            </a:r>
          </a:p>
          <a:p>
            <a:pPr lvl="1">
              <a:lnSpc>
                <a:spcPct val="80000"/>
              </a:lnSpc>
            </a:pPr>
            <a:r>
              <a:rPr lang="en-US" altLang="en-US" sz="1800" b="1" dirty="0"/>
              <a:t>Chinese, Chaldean, Egyptian, Etc.; Zodiacs In The Temples Of </a:t>
            </a:r>
            <a:r>
              <a:rPr lang="en-US" altLang="en-US" sz="1800" b="1" dirty="0" err="1"/>
              <a:t>Denderah</a:t>
            </a:r>
            <a:r>
              <a:rPr lang="en-US" altLang="en-US" sz="1800" b="1" dirty="0"/>
              <a:t> And </a:t>
            </a:r>
            <a:r>
              <a:rPr lang="en-US" altLang="en-US" sz="1800" b="1" dirty="0" err="1"/>
              <a:t>Esneh</a:t>
            </a:r>
            <a:r>
              <a:rPr lang="en-US" altLang="en-US" sz="1800" b="1" dirty="0"/>
              <a:t> In Egypt.</a:t>
            </a:r>
          </a:p>
          <a:p>
            <a:pPr lvl="1">
              <a:lnSpc>
                <a:spcPct val="80000"/>
              </a:lnSpc>
            </a:pPr>
            <a:endParaRPr lang="en-US" altLang="en-US" sz="15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7EE16A-1F4F-4BD5-8155-78A1F873FE6D}"/>
              </a:ext>
            </a:extLst>
          </p:cNvPr>
          <p:cNvSpPr>
            <a:spLocks noGrp="1" noChangeArrowheads="1"/>
          </p:cNvSpPr>
          <p:nvPr>
            <p:ph type="ctrTitle"/>
          </p:nvPr>
        </p:nvSpPr>
        <p:spPr>
          <a:xfrm>
            <a:off x="1474787" y="1943100"/>
            <a:ext cx="5829300" cy="1102519"/>
          </a:xfrm>
        </p:spPr>
        <p:txBody>
          <a:bodyPr anchor="ctr"/>
          <a:lstStyle/>
          <a:p>
            <a:r>
              <a:rPr lang="en-US" altLang="en-US" sz="3300" b="1"/>
              <a:t>The Mazzeroth</a:t>
            </a:r>
            <a:br>
              <a:rPr lang="en-US" altLang="en-US" sz="3300" b="1"/>
            </a:br>
            <a:r>
              <a:rPr lang="en-US" altLang="en-US" sz="1800"/>
              <a:t>Mazzeroth (Job 38:32).</a:t>
            </a:r>
            <a:endParaRPr lang="en-US" altLang="en-US" sz="3300"/>
          </a:p>
        </p:txBody>
      </p:sp>
      <p:pic>
        <p:nvPicPr>
          <p:cNvPr id="2053" name="Picture 5" descr="Vir-myth">
            <a:extLst>
              <a:ext uri="{FF2B5EF4-FFF2-40B4-BE49-F238E27FC236}">
                <a16:creationId xmlns:a16="http://schemas.microsoft.com/office/drawing/2014/main" id="{B52E2E13-5B5E-4FAA-A7EE-3DD985B86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56" y="457200"/>
            <a:ext cx="1793081" cy="95011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Lib-myth">
            <a:extLst>
              <a:ext uri="{FF2B5EF4-FFF2-40B4-BE49-F238E27FC236}">
                <a16:creationId xmlns:a16="http://schemas.microsoft.com/office/drawing/2014/main" id="{55AAD236-470C-4EDF-987C-2AD787CF2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256" y="542925"/>
            <a:ext cx="535781"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co-myth">
            <a:extLst>
              <a:ext uri="{FF2B5EF4-FFF2-40B4-BE49-F238E27FC236}">
                <a16:creationId xmlns:a16="http://schemas.microsoft.com/office/drawing/2014/main" id="{3B9A6F71-1495-4767-9530-C099A172C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794" y="171450"/>
            <a:ext cx="1092994" cy="123586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gr-myth">
            <a:extLst>
              <a:ext uri="{FF2B5EF4-FFF2-40B4-BE49-F238E27FC236}">
                <a16:creationId xmlns:a16="http://schemas.microsoft.com/office/drawing/2014/main" id="{C68128C2-F1FF-4E38-A9DF-8B9DE1F85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971550"/>
            <a:ext cx="707231" cy="8858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ap-myth">
            <a:extLst>
              <a:ext uri="{FF2B5EF4-FFF2-40B4-BE49-F238E27FC236}">
                <a16:creationId xmlns:a16="http://schemas.microsoft.com/office/drawing/2014/main" id="{120E60B1-1856-4758-BDE0-40187FC33E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687" y="2178844"/>
            <a:ext cx="807244" cy="621506"/>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Aqr-myth">
            <a:extLst>
              <a:ext uri="{FF2B5EF4-FFF2-40B4-BE49-F238E27FC236}">
                <a16:creationId xmlns:a16="http://schemas.microsoft.com/office/drawing/2014/main" id="{95DB2E04-D7C1-4031-884C-D3D4E3C137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0113" y="2971801"/>
            <a:ext cx="1478756" cy="907256"/>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sc-myth">
            <a:extLst>
              <a:ext uri="{FF2B5EF4-FFF2-40B4-BE49-F238E27FC236}">
                <a16:creationId xmlns:a16="http://schemas.microsoft.com/office/drawing/2014/main" id="{89045582-6B8E-498B-AFA5-24222037D1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6688" y="3429000"/>
            <a:ext cx="147875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Ari-myth">
            <a:extLst>
              <a:ext uri="{FF2B5EF4-FFF2-40B4-BE49-F238E27FC236}">
                <a16:creationId xmlns:a16="http://schemas.microsoft.com/office/drawing/2014/main" id="{EA1BAD41-2E03-4F37-B47F-D39E07E476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0874" y="4000500"/>
            <a:ext cx="6143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Tau-myth">
            <a:extLst>
              <a:ext uri="{FF2B5EF4-FFF2-40B4-BE49-F238E27FC236}">
                <a16:creationId xmlns:a16="http://schemas.microsoft.com/office/drawing/2014/main" id="{378E7230-90F9-4B95-9113-094BB3933C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0694" y="3886200"/>
            <a:ext cx="1092994" cy="892969"/>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Gem-myth">
            <a:extLst>
              <a:ext uri="{FF2B5EF4-FFF2-40B4-BE49-F238E27FC236}">
                <a16:creationId xmlns:a16="http://schemas.microsoft.com/office/drawing/2014/main" id="{D5E0FD75-6E6C-4059-9A9C-65A82C141E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24" y="3429001"/>
            <a:ext cx="842963" cy="878681"/>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nc-myth">
            <a:extLst>
              <a:ext uri="{FF2B5EF4-FFF2-40B4-BE49-F238E27FC236}">
                <a16:creationId xmlns:a16="http://schemas.microsoft.com/office/drawing/2014/main" id="{9D138F66-12E1-4648-BB95-A775FFC2B7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9075" y="2521744"/>
            <a:ext cx="628650" cy="678656"/>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Leo-myth">
            <a:extLst>
              <a:ext uri="{FF2B5EF4-FFF2-40B4-BE49-F238E27FC236}">
                <a16:creationId xmlns:a16="http://schemas.microsoft.com/office/drawing/2014/main" id="{A2D34136-3A01-4DB1-8527-AA06A2E471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9049" y="1565673"/>
            <a:ext cx="1271588" cy="692944"/>
          </a:xfrm>
          <a:prstGeom prst="rect">
            <a:avLst/>
          </a:prstGeom>
          <a:noFill/>
          <a:extLst>
            <a:ext uri="{909E8E84-426E-40DD-AFC4-6F175D3DCCD1}">
              <a14:hiddenFill xmlns:a14="http://schemas.microsoft.com/office/drawing/2010/main">
                <a:solidFill>
                  <a:srgbClr val="FFFFFF"/>
                </a:solidFill>
              </a14:hiddenFill>
            </a:ext>
          </a:extLst>
        </p:spPr>
      </p:pic>
      <p:sp>
        <p:nvSpPr>
          <p:cNvPr id="2076" name="Text Box 28">
            <a:extLst>
              <a:ext uri="{FF2B5EF4-FFF2-40B4-BE49-F238E27FC236}">
                <a16:creationId xmlns:a16="http://schemas.microsoft.com/office/drawing/2014/main" id="{4836ECB2-6739-408B-8815-E4828F331BEB}"/>
              </a:ext>
            </a:extLst>
          </p:cNvPr>
          <p:cNvSpPr txBox="1">
            <a:spLocks noChangeArrowheads="1"/>
          </p:cNvSpPr>
          <p:nvPr/>
        </p:nvSpPr>
        <p:spPr bwMode="auto">
          <a:xfrm>
            <a:off x="2196306" y="342900"/>
            <a:ext cx="58862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Virgo</a:t>
            </a:r>
          </a:p>
        </p:txBody>
      </p:sp>
      <p:sp>
        <p:nvSpPr>
          <p:cNvPr id="2077" name="Text Box 29">
            <a:extLst>
              <a:ext uri="{FF2B5EF4-FFF2-40B4-BE49-F238E27FC236}">
                <a16:creationId xmlns:a16="http://schemas.microsoft.com/office/drawing/2014/main" id="{05885E96-4EA0-4217-BF6B-B168FA22B322}"/>
              </a:ext>
            </a:extLst>
          </p:cNvPr>
          <p:cNvSpPr txBox="1">
            <a:spLocks noChangeArrowheads="1"/>
          </p:cNvSpPr>
          <p:nvPr/>
        </p:nvSpPr>
        <p:spPr bwMode="auto">
          <a:xfrm>
            <a:off x="3984625" y="171450"/>
            <a:ext cx="56938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Libra</a:t>
            </a:r>
          </a:p>
        </p:txBody>
      </p:sp>
      <p:sp>
        <p:nvSpPr>
          <p:cNvPr id="2078" name="Text Box 30">
            <a:extLst>
              <a:ext uri="{FF2B5EF4-FFF2-40B4-BE49-F238E27FC236}">
                <a16:creationId xmlns:a16="http://schemas.microsoft.com/office/drawing/2014/main" id="{501EAC60-DA33-4B19-8969-CF550B177C54}"/>
              </a:ext>
            </a:extLst>
          </p:cNvPr>
          <p:cNvSpPr txBox="1">
            <a:spLocks noChangeArrowheads="1"/>
          </p:cNvSpPr>
          <p:nvPr/>
        </p:nvSpPr>
        <p:spPr bwMode="auto">
          <a:xfrm>
            <a:off x="4789487" y="342900"/>
            <a:ext cx="77136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Scorpio</a:t>
            </a:r>
          </a:p>
        </p:txBody>
      </p:sp>
      <p:sp>
        <p:nvSpPr>
          <p:cNvPr id="2079" name="Text Box 31">
            <a:extLst>
              <a:ext uri="{FF2B5EF4-FFF2-40B4-BE49-F238E27FC236}">
                <a16:creationId xmlns:a16="http://schemas.microsoft.com/office/drawing/2014/main" id="{4BE37548-698E-453B-A9F9-1595B23C437F}"/>
              </a:ext>
            </a:extLst>
          </p:cNvPr>
          <p:cNvSpPr txBox="1">
            <a:spLocks noChangeArrowheads="1"/>
          </p:cNvSpPr>
          <p:nvPr/>
        </p:nvSpPr>
        <p:spPr bwMode="auto">
          <a:xfrm>
            <a:off x="6218237" y="685800"/>
            <a:ext cx="100219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Sagittarius</a:t>
            </a:r>
          </a:p>
        </p:txBody>
      </p:sp>
      <p:sp>
        <p:nvSpPr>
          <p:cNvPr id="2080" name="Text Box 32">
            <a:extLst>
              <a:ext uri="{FF2B5EF4-FFF2-40B4-BE49-F238E27FC236}">
                <a16:creationId xmlns:a16="http://schemas.microsoft.com/office/drawing/2014/main" id="{97BAF0BF-323D-4094-A614-2946E7857023}"/>
              </a:ext>
            </a:extLst>
          </p:cNvPr>
          <p:cNvSpPr txBox="1">
            <a:spLocks noChangeArrowheads="1"/>
          </p:cNvSpPr>
          <p:nvPr/>
        </p:nvSpPr>
        <p:spPr bwMode="auto">
          <a:xfrm>
            <a:off x="6332537" y="1828800"/>
            <a:ext cx="116570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Capricornus </a:t>
            </a:r>
          </a:p>
        </p:txBody>
      </p:sp>
      <p:sp>
        <p:nvSpPr>
          <p:cNvPr id="2081" name="Text Box 33">
            <a:extLst>
              <a:ext uri="{FF2B5EF4-FFF2-40B4-BE49-F238E27FC236}">
                <a16:creationId xmlns:a16="http://schemas.microsoft.com/office/drawing/2014/main" id="{AD3A0984-379B-457D-A518-D4FFF946F0C3}"/>
              </a:ext>
            </a:extLst>
          </p:cNvPr>
          <p:cNvSpPr txBox="1">
            <a:spLocks noChangeArrowheads="1"/>
          </p:cNvSpPr>
          <p:nvPr/>
        </p:nvSpPr>
        <p:spPr bwMode="auto">
          <a:xfrm>
            <a:off x="6608763" y="3543300"/>
            <a:ext cx="91563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Aquarius </a:t>
            </a:r>
          </a:p>
        </p:txBody>
      </p:sp>
      <p:sp>
        <p:nvSpPr>
          <p:cNvPr id="2082" name="Text Box 34">
            <a:extLst>
              <a:ext uri="{FF2B5EF4-FFF2-40B4-BE49-F238E27FC236}">
                <a16:creationId xmlns:a16="http://schemas.microsoft.com/office/drawing/2014/main" id="{47E1C4EA-5BC2-43D9-8001-C7CA38B275BA}"/>
              </a:ext>
            </a:extLst>
          </p:cNvPr>
          <p:cNvSpPr txBox="1">
            <a:spLocks noChangeArrowheads="1"/>
          </p:cNvSpPr>
          <p:nvPr/>
        </p:nvSpPr>
        <p:spPr bwMode="auto">
          <a:xfrm>
            <a:off x="5406231" y="4313635"/>
            <a:ext cx="74251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Pisces </a:t>
            </a:r>
          </a:p>
        </p:txBody>
      </p:sp>
      <p:sp>
        <p:nvSpPr>
          <p:cNvPr id="2083" name="Text Box 35">
            <a:extLst>
              <a:ext uri="{FF2B5EF4-FFF2-40B4-BE49-F238E27FC236}">
                <a16:creationId xmlns:a16="http://schemas.microsoft.com/office/drawing/2014/main" id="{104ED08D-767B-4975-A050-663BC00DCC40}"/>
              </a:ext>
            </a:extLst>
          </p:cNvPr>
          <p:cNvSpPr txBox="1">
            <a:spLocks noChangeArrowheads="1"/>
          </p:cNvSpPr>
          <p:nvPr/>
        </p:nvSpPr>
        <p:spPr bwMode="auto">
          <a:xfrm>
            <a:off x="4391819" y="4427935"/>
            <a:ext cx="62709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Aries </a:t>
            </a:r>
          </a:p>
        </p:txBody>
      </p:sp>
      <p:sp>
        <p:nvSpPr>
          <p:cNvPr id="2084" name="Text Box 36">
            <a:extLst>
              <a:ext uri="{FF2B5EF4-FFF2-40B4-BE49-F238E27FC236}">
                <a16:creationId xmlns:a16="http://schemas.microsoft.com/office/drawing/2014/main" id="{0241814E-6E0C-4675-A79F-7332B08DAA18}"/>
              </a:ext>
            </a:extLst>
          </p:cNvPr>
          <p:cNvSpPr txBox="1">
            <a:spLocks noChangeArrowheads="1"/>
          </p:cNvSpPr>
          <p:nvPr/>
        </p:nvSpPr>
        <p:spPr bwMode="auto">
          <a:xfrm>
            <a:off x="2884487" y="4485085"/>
            <a:ext cx="77136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Taurus </a:t>
            </a:r>
          </a:p>
        </p:txBody>
      </p:sp>
      <p:sp>
        <p:nvSpPr>
          <p:cNvPr id="2085" name="Text Box 37">
            <a:extLst>
              <a:ext uri="{FF2B5EF4-FFF2-40B4-BE49-F238E27FC236}">
                <a16:creationId xmlns:a16="http://schemas.microsoft.com/office/drawing/2014/main" id="{E488E27F-FD72-4346-8B5B-DC8428F51350}"/>
              </a:ext>
            </a:extLst>
          </p:cNvPr>
          <p:cNvSpPr txBox="1">
            <a:spLocks noChangeArrowheads="1"/>
          </p:cNvSpPr>
          <p:nvPr/>
        </p:nvSpPr>
        <p:spPr bwMode="auto">
          <a:xfrm>
            <a:off x="1534319" y="4199335"/>
            <a:ext cx="78098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Gemini </a:t>
            </a:r>
          </a:p>
        </p:txBody>
      </p:sp>
      <p:sp>
        <p:nvSpPr>
          <p:cNvPr id="2086" name="Text Box 38">
            <a:extLst>
              <a:ext uri="{FF2B5EF4-FFF2-40B4-BE49-F238E27FC236}">
                <a16:creationId xmlns:a16="http://schemas.microsoft.com/office/drawing/2014/main" id="{43DD3C23-B27C-4FA7-8100-18BC15C04ECD}"/>
              </a:ext>
            </a:extLst>
          </p:cNvPr>
          <p:cNvSpPr txBox="1">
            <a:spLocks noChangeArrowheads="1"/>
          </p:cNvSpPr>
          <p:nvPr/>
        </p:nvSpPr>
        <p:spPr bwMode="auto">
          <a:xfrm>
            <a:off x="1248569" y="3113485"/>
            <a:ext cx="79060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Cancer </a:t>
            </a:r>
          </a:p>
        </p:txBody>
      </p:sp>
      <p:sp>
        <p:nvSpPr>
          <p:cNvPr id="2087" name="Text Box 39">
            <a:extLst>
              <a:ext uri="{FF2B5EF4-FFF2-40B4-BE49-F238E27FC236}">
                <a16:creationId xmlns:a16="http://schemas.microsoft.com/office/drawing/2014/main" id="{A9DAA3BD-0A39-4FC3-A359-522504471517}"/>
              </a:ext>
            </a:extLst>
          </p:cNvPr>
          <p:cNvSpPr txBox="1">
            <a:spLocks noChangeArrowheads="1"/>
          </p:cNvSpPr>
          <p:nvPr/>
        </p:nvSpPr>
        <p:spPr bwMode="auto">
          <a:xfrm>
            <a:off x="1517650" y="1314450"/>
            <a:ext cx="52129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1350">
                <a:solidFill>
                  <a:srgbClr val="000000"/>
                </a:solidFill>
                <a:latin typeface="Arial" panose="020B0604020202020204" pitchFamily="34" charset="0"/>
                <a:cs typeface="+mn-cs"/>
              </a:rPr>
              <a:t>Leo </a:t>
            </a:r>
          </a:p>
        </p:txBody>
      </p:sp>
      <p:sp>
        <p:nvSpPr>
          <p:cNvPr id="2088" name="Text Box 40">
            <a:extLst>
              <a:ext uri="{FF2B5EF4-FFF2-40B4-BE49-F238E27FC236}">
                <a16:creationId xmlns:a16="http://schemas.microsoft.com/office/drawing/2014/main" id="{18CDD679-D6A2-4E9B-85CE-0CAA76B91061}"/>
              </a:ext>
            </a:extLst>
          </p:cNvPr>
          <p:cNvSpPr txBox="1">
            <a:spLocks noChangeArrowheads="1"/>
          </p:cNvSpPr>
          <p:nvPr/>
        </p:nvSpPr>
        <p:spPr bwMode="auto">
          <a:xfrm>
            <a:off x="2024856" y="514350"/>
            <a:ext cx="105028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Zebulon</a:t>
            </a:r>
          </a:p>
        </p:txBody>
      </p:sp>
      <p:sp>
        <p:nvSpPr>
          <p:cNvPr id="2089" name="Text Box 41">
            <a:extLst>
              <a:ext uri="{FF2B5EF4-FFF2-40B4-BE49-F238E27FC236}">
                <a16:creationId xmlns:a16="http://schemas.microsoft.com/office/drawing/2014/main" id="{4AA4CBFC-AAAA-4A3E-A3FD-E7AEBBF7B757}"/>
              </a:ext>
            </a:extLst>
          </p:cNvPr>
          <p:cNvSpPr txBox="1">
            <a:spLocks noChangeArrowheads="1"/>
          </p:cNvSpPr>
          <p:nvPr/>
        </p:nvSpPr>
        <p:spPr bwMode="auto">
          <a:xfrm>
            <a:off x="4732338" y="514350"/>
            <a:ext cx="8451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Dan</a:t>
            </a:r>
          </a:p>
        </p:txBody>
      </p:sp>
      <p:sp>
        <p:nvSpPr>
          <p:cNvPr id="2090" name="Text Box 42">
            <a:extLst>
              <a:ext uri="{FF2B5EF4-FFF2-40B4-BE49-F238E27FC236}">
                <a16:creationId xmlns:a16="http://schemas.microsoft.com/office/drawing/2014/main" id="{5D304C32-8080-4F4A-9024-EC7C1FD0917D}"/>
              </a:ext>
            </a:extLst>
          </p:cNvPr>
          <p:cNvSpPr txBox="1">
            <a:spLocks noChangeArrowheads="1"/>
          </p:cNvSpPr>
          <p:nvPr/>
        </p:nvSpPr>
        <p:spPr bwMode="auto">
          <a:xfrm>
            <a:off x="3813175" y="342900"/>
            <a:ext cx="91563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Israel</a:t>
            </a:r>
          </a:p>
        </p:txBody>
      </p:sp>
      <p:sp>
        <p:nvSpPr>
          <p:cNvPr id="2091" name="Text Box 43">
            <a:extLst>
              <a:ext uri="{FF2B5EF4-FFF2-40B4-BE49-F238E27FC236}">
                <a16:creationId xmlns:a16="http://schemas.microsoft.com/office/drawing/2014/main" id="{05BE4231-0FAB-4CDA-B78F-BED86D05386F}"/>
              </a:ext>
            </a:extLst>
          </p:cNvPr>
          <p:cNvSpPr txBox="1">
            <a:spLocks noChangeArrowheads="1"/>
          </p:cNvSpPr>
          <p:nvPr/>
        </p:nvSpPr>
        <p:spPr bwMode="auto">
          <a:xfrm>
            <a:off x="6275388" y="857250"/>
            <a:ext cx="93487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Asher</a:t>
            </a:r>
          </a:p>
        </p:txBody>
      </p:sp>
      <p:sp>
        <p:nvSpPr>
          <p:cNvPr id="2092" name="Text Box 44">
            <a:extLst>
              <a:ext uri="{FF2B5EF4-FFF2-40B4-BE49-F238E27FC236}">
                <a16:creationId xmlns:a16="http://schemas.microsoft.com/office/drawing/2014/main" id="{79EBE129-350C-49E2-9975-0DBBF02E04FD}"/>
              </a:ext>
            </a:extLst>
          </p:cNvPr>
          <p:cNvSpPr txBox="1">
            <a:spLocks noChangeArrowheads="1"/>
          </p:cNvSpPr>
          <p:nvPr/>
        </p:nvSpPr>
        <p:spPr bwMode="auto">
          <a:xfrm>
            <a:off x="1303338" y="1481138"/>
            <a:ext cx="9476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Judah</a:t>
            </a:r>
          </a:p>
        </p:txBody>
      </p:sp>
      <p:sp>
        <p:nvSpPr>
          <p:cNvPr id="2094" name="Text Box 46">
            <a:extLst>
              <a:ext uri="{FF2B5EF4-FFF2-40B4-BE49-F238E27FC236}">
                <a16:creationId xmlns:a16="http://schemas.microsoft.com/office/drawing/2014/main" id="{E8613363-C9A1-4D0B-8489-BA358B93A3AA}"/>
              </a:ext>
            </a:extLst>
          </p:cNvPr>
          <p:cNvSpPr txBox="1">
            <a:spLocks noChangeArrowheads="1"/>
          </p:cNvSpPr>
          <p:nvPr/>
        </p:nvSpPr>
        <p:spPr bwMode="auto">
          <a:xfrm>
            <a:off x="2782094" y="4651772"/>
            <a:ext cx="100540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Joseph</a:t>
            </a:r>
          </a:p>
        </p:txBody>
      </p:sp>
      <p:sp>
        <p:nvSpPr>
          <p:cNvPr id="2095" name="Text Box 47">
            <a:extLst>
              <a:ext uri="{FF2B5EF4-FFF2-40B4-BE49-F238E27FC236}">
                <a16:creationId xmlns:a16="http://schemas.microsoft.com/office/drawing/2014/main" id="{6A1121FF-F53C-487C-9059-574053AAC21F}"/>
              </a:ext>
            </a:extLst>
          </p:cNvPr>
          <p:cNvSpPr txBox="1">
            <a:spLocks noChangeArrowheads="1"/>
          </p:cNvSpPr>
          <p:nvPr/>
        </p:nvSpPr>
        <p:spPr bwMode="auto">
          <a:xfrm>
            <a:off x="1203325" y="3280172"/>
            <a:ext cx="106952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Issachar</a:t>
            </a:r>
          </a:p>
        </p:txBody>
      </p:sp>
      <p:sp>
        <p:nvSpPr>
          <p:cNvPr id="2096" name="Text Box 48">
            <a:extLst>
              <a:ext uri="{FF2B5EF4-FFF2-40B4-BE49-F238E27FC236}">
                <a16:creationId xmlns:a16="http://schemas.microsoft.com/office/drawing/2014/main" id="{5FA196C6-987B-408E-B9D3-E5560B9B2246}"/>
              </a:ext>
            </a:extLst>
          </p:cNvPr>
          <p:cNvSpPr txBox="1">
            <a:spLocks noChangeArrowheads="1"/>
          </p:cNvSpPr>
          <p:nvPr/>
        </p:nvSpPr>
        <p:spPr bwMode="auto">
          <a:xfrm>
            <a:off x="1431925" y="4366022"/>
            <a:ext cx="111440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Benjamin</a:t>
            </a:r>
          </a:p>
        </p:txBody>
      </p:sp>
      <p:sp>
        <p:nvSpPr>
          <p:cNvPr id="2097" name="Text Box 49">
            <a:extLst>
              <a:ext uri="{FF2B5EF4-FFF2-40B4-BE49-F238E27FC236}">
                <a16:creationId xmlns:a16="http://schemas.microsoft.com/office/drawing/2014/main" id="{032ACF26-357A-444E-8ACE-A3C4B7482251}"/>
              </a:ext>
            </a:extLst>
          </p:cNvPr>
          <p:cNvSpPr txBox="1">
            <a:spLocks noChangeArrowheads="1"/>
          </p:cNvSpPr>
          <p:nvPr/>
        </p:nvSpPr>
        <p:spPr bwMode="auto">
          <a:xfrm>
            <a:off x="5303838" y="4480322"/>
            <a:ext cx="102463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Simeon</a:t>
            </a:r>
          </a:p>
        </p:txBody>
      </p:sp>
      <p:sp>
        <p:nvSpPr>
          <p:cNvPr id="2098" name="Text Box 50">
            <a:extLst>
              <a:ext uri="{FF2B5EF4-FFF2-40B4-BE49-F238E27FC236}">
                <a16:creationId xmlns:a16="http://schemas.microsoft.com/office/drawing/2014/main" id="{38B36D6C-A73C-420D-B822-A67198F15031}"/>
              </a:ext>
            </a:extLst>
          </p:cNvPr>
          <p:cNvSpPr txBox="1">
            <a:spLocks noChangeArrowheads="1"/>
          </p:cNvSpPr>
          <p:nvPr/>
        </p:nvSpPr>
        <p:spPr bwMode="auto">
          <a:xfrm>
            <a:off x="6608763" y="3714750"/>
            <a:ext cx="103746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Reuben</a:t>
            </a:r>
          </a:p>
        </p:txBody>
      </p:sp>
      <p:sp>
        <p:nvSpPr>
          <p:cNvPr id="2099" name="Text Box 51">
            <a:extLst>
              <a:ext uri="{FF2B5EF4-FFF2-40B4-BE49-F238E27FC236}">
                <a16:creationId xmlns:a16="http://schemas.microsoft.com/office/drawing/2014/main" id="{D5C62358-AAE8-4A94-A9E9-DEC438941359}"/>
              </a:ext>
            </a:extLst>
          </p:cNvPr>
          <p:cNvSpPr txBox="1">
            <a:spLocks noChangeArrowheads="1"/>
          </p:cNvSpPr>
          <p:nvPr/>
        </p:nvSpPr>
        <p:spPr bwMode="auto">
          <a:xfrm>
            <a:off x="6446837" y="2000250"/>
            <a:ext cx="10567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Naphtali</a:t>
            </a:r>
          </a:p>
        </p:txBody>
      </p:sp>
      <p:sp>
        <p:nvSpPr>
          <p:cNvPr id="2101" name="Text Box 53">
            <a:extLst>
              <a:ext uri="{FF2B5EF4-FFF2-40B4-BE49-F238E27FC236}">
                <a16:creationId xmlns:a16="http://schemas.microsoft.com/office/drawing/2014/main" id="{B610BD88-44D6-4FA6-9F93-09784EB47484}"/>
              </a:ext>
            </a:extLst>
          </p:cNvPr>
          <p:cNvSpPr txBox="1">
            <a:spLocks noChangeArrowheads="1"/>
          </p:cNvSpPr>
          <p:nvPr/>
        </p:nvSpPr>
        <p:spPr bwMode="auto">
          <a:xfrm>
            <a:off x="4232275" y="4594622"/>
            <a:ext cx="8515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defTabSz="685800"/>
            <a:r>
              <a:rPr lang="en-US" altLang="en-US" sz="900">
                <a:solidFill>
                  <a:srgbClr val="000000"/>
                </a:solidFill>
                <a:latin typeface="Arial" panose="020B0604020202020204" pitchFamily="34" charset="0"/>
                <a:cs typeface="+mn-cs"/>
              </a:rPr>
              <a:t>Tribe Of Gad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24CFF-9DA4-4652-ACCD-6AB06712B6E6}"/>
              </a:ext>
            </a:extLst>
          </p:cNvPr>
          <p:cNvPicPr>
            <a:picLocks noChangeAspect="1"/>
          </p:cNvPicPr>
          <p:nvPr/>
        </p:nvPicPr>
        <p:blipFill>
          <a:blip r:embed="rId3"/>
          <a:stretch>
            <a:fillRect/>
          </a:stretch>
        </p:blipFill>
        <p:spPr>
          <a:xfrm>
            <a:off x="198430" y="133350"/>
            <a:ext cx="8206145" cy="218031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FE5AB810-E49F-4EE4-ACE6-CEF8E8CBBCF4}"/>
              </a:ext>
            </a:extLst>
          </p:cNvPr>
          <p:cNvSpPr txBox="1"/>
          <p:nvPr/>
        </p:nvSpPr>
        <p:spPr>
          <a:xfrm>
            <a:off x="274638" y="2313669"/>
            <a:ext cx="8129938" cy="2862322"/>
          </a:xfrm>
          <a:prstGeom prst="rect">
            <a:avLst/>
          </a:prstGeom>
          <a:noFill/>
        </p:spPr>
        <p:txBody>
          <a:bodyPr wrap="square" rtlCol="0">
            <a:spAutoFit/>
          </a:bodyPr>
          <a:lstStyle/>
          <a:p>
            <a:pPr marL="233363" marR="0" lvl="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Earth is traveling 67,000 mph counter-clockwise around the sun.</a:t>
            </a:r>
          </a:p>
          <a:p>
            <a:pPr marL="233363" marR="0" lvl="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Solar system, Orion arm, is traveling 538,000 mph clockwise around the galactic center. </a:t>
            </a:r>
          </a:p>
        </p:txBody>
      </p:sp>
    </p:spTree>
    <p:extLst>
      <p:ext uri="{BB962C8B-B14F-4D97-AF65-F5344CB8AC3E}">
        <p14:creationId xmlns:p14="http://schemas.microsoft.com/office/powerpoint/2010/main" val="35285261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8088E875-DA2A-46FA-8F6F-CE29809C85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9750"/>
            <a:ext cx="8778875" cy="406241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E042E10-AD41-40D4-A968-91A6336C4F9C}"/>
              </a:ext>
            </a:extLst>
          </p:cNvPr>
          <p:cNvCxnSpPr/>
          <p:nvPr/>
        </p:nvCxnSpPr>
        <p:spPr bwMode="auto">
          <a:xfrm flipV="1">
            <a:off x="5608637" y="4324350"/>
            <a:ext cx="0" cy="6858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8768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What are constellations?</a:t>
            </a:r>
          </a:p>
          <a:p>
            <a:r>
              <a:rPr lang="en-US" dirty="0"/>
              <a:t>Imaginary pictures made from the stars we see.</a:t>
            </a:r>
          </a:p>
          <a:p>
            <a:r>
              <a:rPr lang="en-US" dirty="0"/>
              <a:t>The following is speculation about the imagined pictures.</a:t>
            </a:r>
          </a:p>
          <a:p>
            <a:r>
              <a:rPr lang="en-US" dirty="0"/>
              <a:t>NOT doctrine.</a:t>
            </a:r>
          </a:p>
        </p:txBody>
      </p:sp>
    </p:spTree>
    <p:extLst>
      <p:ext uri="{BB962C8B-B14F-4D97-AF65-F5344CB8AC3E}">
        <p14:creationId xmlns:p14="http://schemas.microsoft.com/office/powerpoint/2010/main" val="121396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6D3D1BC-4116-47A1-AB44-3A814402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25" y="361950"/>
            <a:ext cx="8329623" cy="4685413"/>
          </a:xfrm>
          <a:prstGeom prst="rect">
            <a:avLst/>
          </a:prstGeom>
        </p:spPr>
      </p:pic>
    </p:spTree>
    <p:extLst>
      <p:ext uri="{BB962C8B-B14F-4D97-AF65-F5344CB8AC3E}">
        <p14:creationId xmlns:p14="http://schemas.microsoft.com/office/powerpoint/2010/main" val="735072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551E24-B5D1-4061-9BA0-4E9F1C8AE6BD}"/>
              </a:ext>
            </a:extLst>
          </p:cNvPr>
          <p:cNvSpPr>
            <a:spLocks noGrp="1" noChangeArrowheads="1"/>
          </p:cNvSpPr>
          <p:nvPr>
            <p:ph type="title"/>
          </p:nvPr>
        </p:nvSpPr>
        <p:spPr/>
        <p:txBody>
          <a:bodyPr/>
          <a:lstStyle/>
          <a:p>
            <a:r>
              <a:rPr lang="en-US" altLang="en-US" b="1" i="1"/>
              <a:t>#1  Virgo</a:t>
            </a:r>
          </a:p>
        </p:txBody>
      </p:sp>
      <p:sp>
        <p:nvSpPr>
          <p:cNvPr id="7171" name="Rectangle 3">
            <a:extLst>
              <a:ext uri="{FF2B5EF4-FFF2-40B4-BE49-F238E27FC236}">
                <a16:creationId xmlns:a16="http://schemas.microsoft.com/office/drawing/2014/main" id="{85246797-A7A8-44D3-98E1-7DD186D3A503}"/>
              </a:ext>
            </a:extLst>
          </p:cNvPr>
          <p:cNvSpPr>
            <a:spLocks noGrp="1" noChangeArrowheads="1"/>
          </p:cNvSpPr>
          <p:nvPr>
            <p:ph type="body" sz="half" idx="1"/>
          </p:nvPr>
        </p:nvSpPr>
        <p:spPr>
          <a:xfrm>
            <a:off x="274638" y="1107282"/>
            <a:ext cx="8229600" cy="4036218"/>
          </a:xfrm>
        </p:spPr>
        <p:txBody>
          <a:bodyPr/>
          <a:lstStyle/>
          <a:p>
            <a:pPr>
              <a:lnSpc>
                <a:spcPct val="80000"/>
              </a:lnSpc>
            </a:pPr>
            <a:r>
              <a:rPr lang="en-US" altLang="en-US" sz="2000" b="1" i="1" dirty="0">
                <a:latin typeface="Arial Rounded MT Bold" panose="020F0704030504030204" pitchFamily="34" charset="0"/>
              </a:rPr>
              <a:t>Virgo </a:t>
            </a:r>
            <a:r>
              <a:rPr lang="he-IL" sz="2000" b="1" dirty="0">
                <a:latin typeface="Arial Rounded MT Bold" panose="020F0704030504030204" pitchFamily="34" charset="0"/>
                <a:cs typeface="David" panose="020E0502060401010101" pitchFamily="34" charset="-79"/>
              </a:rPr>
              <a:t>בְּתוּלָה</a:t>
            </a:r>
            <a:r>
              <a:rPr lang="he-IL" sz="2000" dirty="0">
                <a:latin typeface="Arial Rounded MT Bold" panose="020F0704030504030204" pitchFamily="34" charset="0"/>
              </a:rPr>
              <a:t> </a:t>
            </a:r>
            <a:r>
              <a:rPr lang="en-US" sz="2000" dirty="0">
                <a:latin typeface="Arial Rounded MT Bold" panose="020F0704030504030204" pitchFamily="34" charset="0"/>
              </a:rPr>
              <a:t> </a:t>
            </a:r>
            <a:r>
              <a:rPr lang="en-US" altLang="en-US" sz="2000" b="1" dirty="0">
                <a:solidFill>
                  <a:srgbClr val="0066FF"/>
                </a:solidFill>
                <a:latin typeface="Arial Rounded MT Bold" panose="020F0704030504030204" pitchFamily="34" charset="0"/>
              </a:rPr>
              <a:t>The Promised Seed Of The Woman (Gen 3:15).</a:t>
            </a:r>
          </a:p>
          <a:p>
            <a:pPr lvl="1">
              <a:lnSpc>
                <a:spcPct val="80000"/>
              </a:lnSpc>
            </a:pPr>
            <a:r>
              <a:rPr lang="en-US" altLang="en-US" sz="2000" b="1" dirty="0">
                <a:latin typeface="Arial Rounded MT Bold" panose="020F0704030504030204" pitchFamily="34" charset="0"/>
              </a:rPr>
              <a:t>A Woman With A </a:t>
            </a:r>
            <a:r>
              <a:rPr lang="en-US" altLang="en-US" sz="2000" b="1" i="1" dirty="0">
                <a:latin typeface="Arial Rounded MT Bold" panose="020F0704030504030204" pitchFamily="34" charset="0"/>
              </a:rPr>
              <a:t>Branch </a:t>
            </a:r>
            <a:r>
              <a:rPr lang="en-US" altLang="en-US" sz="2000" b="1" dirty="0">
                <a:latin typeface="Arial Rounded MT Bold" panose="020F0704030504030204" pitchFamily="34" charset="0"/>
              </a:rPr>
              <a:t>In Her Right Hand, Ears Of </a:t>
            </a:r>
            <a:r>
              <a:rPr lang="en-US" altLang="en-US" sz="2000" b="1" i="1" dirty="0">
                <a:latin typeface="Arial Rounded MT Bold" panose="020F0704030504030204" pitchFamily="34" charset="0"/>
              </a:rPr>
              <a:t>Corn </a:t>
            </a:r>
            <a:r>
              <a:rPr lang="en-US" altLang="en-US" sz="2000" b="1" dirty="0">
                <a:latin typeface="Arial Rounded MT Bold" panose="020F0704030504030204" pitchFamily="34" charset="0"/>
              </a:rPr>
              <a:t>In Her Left.  Really a lulav / date palm of Sukkot celebration.</a:t>
            </a:r>
          </a:p>
          <a:p>
            <a:pPr lvl="1">
              <a:lnSpc>
                <a:spcPct val="80000"/>
              </a:lnSpc>
            </a:pPr>
            <a:r>
              <a:rPr lang="en-US" altLang="en-US" sz="2000" b="1" dirty="0">
                <a:latin typeface="Arial Rounded MT Bold" panose="020F0704030504030204" pitchFamily="34" charset="0"/>
              </a:rPr>
              <a:t>The Word Branch</a:t>
            </a:r>
          </a:p>
          <a:p>
            <a:pPr lvl="2">
              <a:lnSpc>
                <a:spcPct val="80000"/>
              </a:lnSpc>
            </a:pPr>
            <a:r>
              <a:rPr lang="en-US" altLang="en-US" sz="2000" b="1" dirty="0">
                <a:latin typeface="Arial Rounded MT Bold" panose="020F0704030504030204" pitchFamily="34" charset="0"/>
              </a:rPr>
              <a:t>Hebrew: </a:t>
            </a:r>
            <a:r>
              <a:rPr lang="en-US" altLang="en-US" sz="2000" b="1" dirty="0" err="1">
                <a:latin typeface="Arial Rounded MT Bold" panose="020F0704030504030204" pitchFamily="34" charset="0"/>
              </a:rPr>
              <a:t>Tsemech</a:t>
            </a:r>
            <a:r>
              <a:rPr lang="en-US" altLang="en-US" sz="2000" b="1" dirty="0">
                <a:latin typeface="Arial Rounded MT Bold" panose="020F0704030504030204" pitchFamily="34" charset="0"/>
              </a:rPr>
              <a:t> (Branch).</a:t>
            </a:r>
          </a:p>
          <a:p>
            <a:pPr lvl="3">
              <a:lnSpc>
                <a:spcPct val="80000"/>
              </a:lnSpc>
            </a:pPr>
            <a:r>
              <a:rPr lang="en-US" altLang="en-US" sz="2000" b="1" dirty="0">
                <a:latin typeface="Arial Rounded MT Bold" panose="020F0704030504030204" pitchFamily="34" charset="0"/>
              </a:rPr>
              <a:t>There Are 20 Hebrew Words Translated Branch, But Only One Of Them (</a:t>
            </a:r>
            <a:r>
              <a:rPr lang="en-US" altLang="en-US" sz="2000" b="1" dirty="0" err="1">
                <a:latin typeface="Arial Rounded MT Bold" panose="020F0704030504030204" pitchFamily="34" charset="0"/>
              </a:rPr>
              <a:t>Tsemech</a:t>
            </a:r>
            <a:r>
              <a:rPr lang="en-US" altLang="en-US" sz="2000" b="1" dirty="0">
                <a:latin typeface="Arial Rounded MT Bold" panose="020F0704030504030204" pitchFamily="34" charset="0"/>
              </a:rPr>
              <a:t>) Is Used Exclusively Of The Messiah (4x) </a:t>
            </a:r>
            <a:r>
              <a:rPr lang="en-US" altLang="en-US" sz="2000" b="1" dirty="0" err="1">
                <a:latin typeface="Arial Rounded MT Bold" panose="020F0704030504030204" pitchFamily="34" charset="0"/>
              </a:rPr>
              <a:t>Jer</a:t>
            </a:r>
            <a:r>
              <a:rPr lang="en-US" altLang="en-US" sz="2000" b="1" dirty="0">
                <a:latin typeface="Arial Rounded MT Bold" panose="020F0704030504030204" pitchFamily="34" charset="0"/>
              </a:rPr>
              <a:t> 23:5,6; </a:t>
            </a:r>
            <a:r>
              <a:rPr lang="en-US" altLang="en-US" sz="2000" b="1" dirty="0" err="1">
                <a:latin typeface="Arial Rounded MT Bold" panose="020F0704030504030204" pitchFamily="34" charset="0"/>
              </a:rPr>
              <a:t>Zech</a:t>
            </a:r>
            <a:r>
              <a:rPr lang="en-US" altLang="en-US" sz="2000" b="1" dirty="0">
                <a:latin typeface="Arial Rounded MT Bold" panose="020F0704030504030204" pitchFamily="34" charset="0"/>
              </a:rPr>
              <a:t> 3:8, 6:12; Isa 4:2. Brightest Stars</a:t>
            </a:r>
          </a:p>
          <a:p>
            <a:pPr lvl="2">
              <a:lnSpc>
                <a:spcPct val="80000"/>
              </a:lnSpc>
            </a:pPr>
            <a:r>
              <a:rPr lang="en-US" altLang="en-US" sz="2000" b="1" dirty="0">
                <a:latin typeface="Arial Rounded MT Bold" panose="020F0704030504030204" pitchFamily="34" charset="0"/>
              </a:rPr>
              <a:t>(Isa 7:14; 9:6).</a:t>
            </a:r>
          </a:p>
          <a:p>
            <a:pPr lvl="1">
              <a:lnSpc>
                <a:spcPct val="80000"/>
              </a:lnSpc>
            </a:pPr>
            <a:r>
              <a:rPr lang="en-US" altLang="en-US" sz="2300" b="1" dirty="0">
                <a:latin typeface="Arial Rounded MT Bold" panose="020F0704030504030204" pitchFamily="34" charset="0"/>
              </a:rPr>
              <a:t>Sun is in this constellation </a:t>
            </a:r>
            <a:r>
              <a:rPr lang="en-US" altLang="en-US" sz="2300" b="1" u="sng" dirty="0">
                <a:latin typeface="Arial Rounded MT Bold" panose="020F0704030504030204" pitchFamily="34" charset="0"/>
              </a:rPr>
              <a:t>during Rosh </a:t>
            </a:r>
            <a:r>
              <a:rPr lang="en-US" altLang="en-US" sz="2300" b="1" u="sng" dirty="0" err="1">
                <a:latin typeface="Arial Rounded MT Bold" panose="020F0704030504030204" pitchFamily="34" charset="0"/>
              </a:rPr>
              <a:t>HaShannah</a:t>
            </a:r>
            <a:r>
              <a:rPr lang="en-US" altLang="en-US" sz="2300" b="1" u="sng" dirty="0">
                <a:latin typeface="Arial Rounded MT Bold" panose="020F0704030504030204" pitchFamily="34" charset="0"/>
              </a:rPr>
              <a:t> / Feast of Trumpets.</a:t>
            </a:r>
          </a:p>
          <a:p>
            <a:pPr>
              <a:lnSpc>
                <a:spcPct val="80000"/>
              </a:lnSpc>
            </a:pPr>
            <a:r>
              <a:rPr lang="en-US" altLang="en-US" sz="2000" dirty="0">
                <a:latin typeface="Arial Rounded MT Bold" panose="020F0704030504030204" pitchFamily="34" charset="0"/>
              </a:rPr>
              <a:t>Tribe Of Israel Zebulon, Where Nazareth Is Located.</a:t>
            </a:r>
          </a:p>
        </p:txBody>
      </p:sp>
      <p:pic>
        <p:nvPicPr>
          <p:cNvPr id="7217" name="Picture 49" descr="Vir-myth">
            <a:extLst>
              <a:ext uri="{FF2B5EF4-FFF2-40B4-BE49-F238E27FC236}">
                <a16:creationId xmlns:a16="http://schemas.microsoft.com/office/drawing/2014/main" id="{F55123C5-4DE1-4465-80F3-1F5BAA612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656" y="250032"/>
            <a:ext cx="1793081" cy="950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E12AE9B-1012-4D5E-A55F-FCB38F92B04D}"/>
              </a:ext>
            </a:extLst>
          </p:cNvPr>
          <p:cNvSpPr>
            <a:spLocks noGrp="1" noChangeArrowheads="1"/>
          </p:cNvSpPr>
          <p:nvPr>
            <p:ph type="title"/>
          </p:nvPr>
        </p:nvSpPr>
        <p:spPr/>
        <p:txBody>
          <a:bodyPr/>
          <a:lstStyle/>
          <a:p>
            <a:r>
              <a:rPr lang="en-US" altLang="en-US" b="1" i="1" dirty="0"/>
              <a:t>#2  Libra</a:t>
            </a:r>
          </a:p>
        </p:txBody>
      </p:sp>
      <p:sp>
        <p:nvSpPr>
          <p:cNvPr id="28675" name="Rectangle 3">
            <a:extLst>
              <a:ext uri="{FF2B5EF4-FFF2-40B4-BE49-F238E27FC236}">
                <a16:creationId xmlns:a16="http://schemas.microsoft.com/office/drawing/2014/main" id="{3CE250F6-A325-482A-B210-A990AD6C1B06}"/>
              </a:ext>
            </a:extLst>
          </p:cNvPr>
          <p:cNvSpPr>
            <a:spLocks noGrp="1" noChangeArrowheads="1"/>
          </p:cNvSpPr>
          <p:nvPr>
            <p:ph type="body" sz="half" idx="1"/>
          </p:nvPr>
        </p:nvSpPr>
        <p:spPr>
          <a:xfrm>
            <a:off x="438944" y="1200150"/>
            <a:ext cx="8141493" cy="3809999"/>
          </a:xfrm>
        </p:spPr>
        <p:txBody>
          <a:bodyPr/>
          <a:lstStyle/>
          <a:p>
            <a:pPr>
              <a:lnSpc>
                <a:spcPct val="80000"/>
              </a:lnSpc>
            </a:pPr>
            <a:r>
              <a:rPr lang="en-US" altLang="en-US" sz="2800" b="1" i="1" dirty="0">
                <a:latin typeface="Arial Rounded MT Bold" panose="020F0704030504030204" pitchFamily="34" charset="0"/>
              </a:rPr>
              <a:t>Libra </a:t>
            </a:r>
            <a:r>
              <a:rPr lang="en-US" altLang="en-US" sz="2800" b="1" dirty="0">
                <a:latin typeface="Arial Rounded MT Bold" panose="020F0704030504030204" pitchFamily="34" charset="0"/>
              </a:rPr>
              <a:t>The Balances The Price Deficient Balanced By The Price Which Covers.</a:t>
            </a:r>
          </a:p>
          <a:p>
            <a:pPr lvl="1">
              <a:lnSpc>
                <a:spcPct val="80000"/>
              </a:lnSpc>
            </a:pPr>
            <a:r>
              <a:rPr lang="en-US" altLang="en-US" sz="2800" b="1" dirty="0">
                <a:latin typeface="Arial Rounded MT Bold" panose="020F0704030504030204" pitchFamily="34" charset="0"/>
              </a:rPr>
              <a:t>Hebrew: </a:t>
            </a:r>
            <a:r>
              <a:rPr lang="en-US" altLang="en-US" sz="2800" b="1" i="1" dirty="0" err="1">
                <a:latin typeface="Arial Rounded MT Bold" panose="020F0704030504030204" pitchFamily="34" charset="0"/>
              </a:rPr>
              <a:t>Monznaim</a:t>
            </a:r>
            <a:r>
              <a:rPr lang="en-US" altLang="en-US" sz="2800" b="1" i="1" dirty="0">
                <a:latin typeface="Arial Rounded MT Bold" panose="020F0704030504030204" pitchFamily="34" charset="0"/>
              </a:rPr>
              <a:t>, </a:t>
            </a:r>
            <a:r>
              <a:rPr lang="he-IL" sz="2800" b="1" dirty="0">
                <a:latin typeface="Arial Rounded MT Bold" panose="020F0704030504030204" pitchFamily="34" charset="0"/>
                <a:cs typeface="David" panose="020E0502060401010101" pitchFamily="34" charset="-79"/>
              </a:rPr>
              <a:t>מֹאזְנַיִם</a:t>
            </a:r>
            <a:r>
              <a:rPr lang="he-IL" sz="2800" dirty="0">
                <a:latin typeface="Arial Rounded MT Bold" panose="020F0704030504030204" pitchFamily="34" charset="0"/>
              </a:rPr>
              <a:t> </a:t>
            </a:r>
            <a:r>
              <a:rPr lang="en-US" altLang="en-US" sz="2800" b="1" dirty="0">
                <a:latin typeface="Arial Rounded MT Bold" panose="020F0704030504030204" pitchFamily="34" charset="0"/>
              </a:rPr>
              <a:t>The Scales, Weighing.</a:t>
            </a:r>
          </a:p>
          <a:p>
            <a:pPr lvl="1">
              <a:lnSpc>
                <a:spcPct val="80000"/>
              </a:lnSpc>
            </a:pPr>
            <a:r>
              <a:rPr lang="en-US" altLang="en-US" sz="2800" b="1" dirty="0">
                <a:latin typeface="Arial Rounded MT Bold" panose="020F0704030504030204" pitchFamily="34" charset="0"/>
              </a:rPr>
              <a:t>Arabic: </a:t>
            </a:r>
            <a:r>
              <a:rPr lang="en-US" altLang="en-US" sz="2800" b="1" i="1" dirty="0">
                <a:latin typeface="Arial Rounded MT Bold" panose="020F0704030504030204" pitchFamily="34" charset="0"/>
              </a:rPr>
              <a:t>Al </a:t>
            </a:r>
            <a:r>
              <a:rPr lang="en-US" altLang="en-US" sz="2800" b="1" i="1" dirty="0" err="1">
                <a:latin typeface="Arial Rounded MT Bold" panose="020F0704030504030204" pitchFamily="34" charset="0"/>
              </a:rPr>
              <a:t>Zubena</a:t>
            </a:r>
            <a:r>
              <a:rPr lang="en-US" altLang="en-US" sz="2800" b="1" i="1" dirty="0">
                <a:latin typeface="Arial Rounded MT Bold" panose="020F0704030504030204" pitchFamily="34" charset="0"/>
              </a:rPr>
              <a:t>, </a:t>
            </a:r>
            <a:r>
              <a:rPr lang="en-US" altLang="en-US" sz="2800" b="1" dirty="0">
                <a:latin typeface="Arial Rounded MT Bold" panose="020F0704030504030204" pitchFamily="34" charset="0"/>
              </a:rPr>
              <a:t>Purchase, Redemption.</a:t>
            </a:r>
          </a:p>
          <a:p>
            <a:pPr lvl="1">
              <a:lnSpc>
                <a:spcPct val="80000"/>
              </a:lnSpc>
            </a:pPr>
            <a:r>
              <a:rPr lang="en-US" altLang="en-US" sz="2800" b="1" dirty="0">
                <a:latin typeface="Arial Rounded MT Bold" panose="020F0704030504030204" pitchFamily="34" charset="0"/>
              </a:rPr>
              <a:t>Coptic: </a:t>
            </a:r>
            <a:r>
              <a:rPr lang="en-US" altLang="en-US" sz="2800" b="1" i="1" dirty="0" err="1">
                <a:latin typeface="Arial Rounded MT Bold" panose="020F0704030504030204" pitchFamily="34" charset="0"/>
              </a:rPr>
              <a:t>Lambadia</a:t>
            </a:r>
            <a:r>
              <a:rPr lang="en-US" altLang="en-US" sz="2800" b="1" i="1" dirty="0">
                <a:latin typeface="Arial Rounded MT Bold" panose="020F0704030504030204" pitchFamily="34" charset="0"/>
              </a:rPr>
              <a:t>, </a:t>
            </a:r>
            <a:r>
              <a:rPr lang="en-US" altLang="en-US" sz="2800" b="1" dirty="0">
                <a:latin typeface="Arial Rounded MT Bold" panose="020F0704030504030204" pitchFamily="34" charset="0"/>
              </a:rPr>
              <a:t>Station Of Propitiation.</a:t>
            </a:r>
          </a:p>
          <a:p>
            <a:pPr lvl="1">
              <a:lnSpc>
                <a:spcPct val="80000"/>
              </a:lnSpc>
            </a:pPr>
            <a:r>
              <a:rPr lang="en-US" altLang="en-US" sz="2800" b="1" dirty="0">
                <a:latin typeface="Arial Rounded MT Bold" panose="020F0704030504030204" pitchFamily="34" charset="0"/>
              </a:rPr>
              <a:t>Latin: </a:t>
            </a:r>
            <a:r>
              <a:rPr lang="en-US" altLang="en-US" sz="2800" b="1" i="1" dirty="0">
                <a:latin typeface="Arial Rounded MT Bold" panose="020F0704030504030204" pitchFamily="34" charset="0"/>
              </a:rPr>
              <a:t>Libra, </a:t>
            </a:r>
            <a:r>
              <a:rPr lang="en-US" altLang="en-US" sz="2800" b="1" dirty="0">
                <a:latin typeface="Arial Rounded MT Bold" panose="020F0704030504030204" pitchFamily="34" charset="0"/>
              </a:rPr>
              <a:t>Weighing.</a:t>
            </a:r>
          </a:p>
          <a:p>
            <a:pPr lvl="1">
              <a:lnSpc>
                <a:spcPct val="80000"/>
              </a:lnSpc>
            </a:pPr>
            <a:r>
              <a:rPr lang="en-US" altLang="en-US" sz="2800" b="1" dirty="0">
                <a:latin typeface="Arial Rounded MT Bold" panose="020F0704030504030204" pitchFamily="34" charset="0"/>
              </a:rPr>
              <a:t>Akkadian: </a:t>
            </a:r>
            <a:r>
              <a:rPr lang="en-US" altLang="en-US" sz="2800" b="1" i="1" dirty="0">
                <a:latin typeface="Arial Rounded MT Bold" panose="020F0704030504030204" pitchFamily="34" charset="0"/>
              </a:rPr>
              <a:t>Tulku, </a:t>
            </a:r>
            <a:r>
              <a:rPr lang="en-US" altLang="en-US" sz="2800" b="1" dirty="0">
                <a:latin typeface="Arial Rounded MT Bold" panose="020F0704030504030204" pitchFamily="34" charset="0"/>
              </a:rPr>
              <a:t>Sacred Mound, Altar.</a:t>
            </a:r>
          </a:p>
          <a:p>
            <a:pPr>
              <a:lnSpc>
                <a:spcPct val="80000"/>
              </a:lnSpc>
            </a:pPr>
            <a:r>
              <a:rPr lang="en-US" altLang="en-US" sz="2800" b="1" dirty="0">
                <a:latin typeface="Arial Rounded MT Bold" panose="020F0704030504030204" pitchFamily="34" charset="0"/>
              </a:rPr>
              <a:t>Tribe Of Israel Levi. </a:t>
            </a:r>
            <a:r>
              <a:rPr lang="en-US" altLang="en-US" sz="2800" b="1" dirty="0">
                <a:solidFill>
                  <a:srgbClr val="0066FF"/>
                </a:solidFill>
                <a:latin typeface="Arial Rounded MT Bold" panose="020F0704030504030204" pitchFamily="34" charset="0"/>
              </a:rPr>
              <a:t>Redeemer</a:t>
            </a:r>
          </a:p>
        </p:txBody>
      </p:sp>
      <p:pic>
        <p:nvPicPr>
          <p:cNvPr id="28680" name="Picture 8" descr="Lib-myth">
            <a:extLst>
              <a:ext uri="{FF2B5EF4-FFF2-40B4-BE49-F238E27FC236}">
                <a16:creationId xmlns:a16="http://schemas.microsoft.com/office/drawing/2014/main" id="{41197671-0FF9-481B-8D89-806437AE8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8" y="285750"/>
            <a:ext cx="535781" cy="77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5" end="5"/>
                                            </p:txEl>
                                          </p:spTgt>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867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5B53AEE-71E3-44D3-9646-3FFD80AA594E}"/>
              </a:ext>
            </a:extLst>
          </p:cNvPr>
          <p:cNvSpPr>
            <a:spLocks noGrp="1" noChangeArrowheads="1"/>
          </p:cNvSpPr>
          <p:nvPr>
            <p:ph type="title"/>
          </p:nvPr>
        </p:nvSpPr>
        <p:spPr/>
        <p:txBody>
          <a:bodyPr/>
          <a:lstStyle/>
          <a:p>
            <a:r>
              <a:rPr lang="en-US" altLang="en-US" b="1" i="1"/>
              <a:t>#3  Scorpius</a:t>
            </a:r>
          </a:p>
        </p:txBody>
      </p:sp>
      <p:sp>
        <p:nvSpPr>
          <p:cNvPr id="32771" name="Rectangle 3">
            <a:extLst>
              <a:ext uri="{FF2B5EF4-FFF2-40B4-BE49-F238E27FC236}">
                <a16:creationId xmlns:a16="http://schemas.microsoft.com/office/drawing/2014/main" id="{306D0561-8441-4685-AFD6-D3957549F939}"/>
              </a:ext>
            </a:extLst>
          </p:cNvPr>
          <p:cNvSpPr>
            <a:spLocks noGrp="1" noChangeArrowheads="1"/>
          </p:cNvSpPr>
          <p:nvPr>
            <p:ph type="body" sz="half" idx="1"/>
          </p:nvPr>
        </p:nvSpPr>
        <p:spPr>
          <a:xfrm>
            <a:off x="274637" y="895350"/>
            <a:ext cx="8305800" cy="4248150"/>
          </a:xfrm>
        </p:spPr>
        <p:txBody>
          <a:bodyPr/>
          <a:lstStyle/>
          <a:p>
            <a:pPr>
              <a:lnSpc>
                <a:spcPct val="80000"/>
              </a:lnSpc>
            </a:pPr>
            <a:endParaRPr lang="en-US" altLang="en-US" sz="3200" b="1" dirty="0"/>
          </a:p>
          <a:p>
            <a:pPr>
              <a:lnSpc>
                <a:spcPct val="80000"/>
              </a:lnSpc>
            </a:pPr>
            <a:r>
              <a:rPr lang="en-US" altLang="en-US" sz="3200" dirty="0">
                <a:latin typeface="Arial Rounded MT Bold" panose="020F0704030504030204" pitchFamily="34" charset="0"/>
              </a:rPr>
              <a:t>Wounding Him That Cometh </a:t>
            </a:r>
            <a:r>
              <a:rPr lang="en-US" altLang="en-US" sz="3200" baseline="30000" dirty="0">
                <a:latin typeface="Arial Rounded MT Bold" panose="020F0704030504030204" pitchFamily="34" charset="0"/>
              </a:rPr>
              <a:t>(Gen 3:13-16).</a:t>
            </a:r>
          </a:p>
          <a:p>
            <a:pPr lvl="1">
              <a:lnSpc>
                <a:spcPct val="80000"/>
              </a:lnSpc>
            </a:pPr>
            <a:r>
              <a:rPr lang="en-US" altLang="en-US" sz="3200" dirty="0" err="1">
                <a:latin typeface="Arial Rounded MT Bold" panose="020F0704030504030204" pitchFamily="34" charset="0"/>
              </a:rPr>
              <a:t>Akrab</a:t>
            </a:r>
            <a:r>
              <a:rPr lang="en-US" altLang="en-US" sz="3200" dirty="0">
                <a:latin typeface="Arial Rounded MT Bold" panose="020F0704030504030204" pitchFamily="34" charset="0"/>
              </a:rPr>
              <a:t>, </a:t>
            </a:r>
            <a:r>
              <a:rPr lang="he-IL" sz="3600" b="1" dirty="0">
                <a:solidFill>
                  <a:srgbClr val="000000"/>
                </a:solidFill>
                <a:latin typeface="David" panose="020E0502060401010101" pitchFamily="34" charset="-79"/>
                <a:cs typeface="David" panose="020E0502060401010101" pitchFamily="34" charset="-79"/>
              </a:rPr>
              <a:t>עַקְרָב</a:t>
            </a:r>
            <a:r>
              <a:rPr lang="en-US" sz="3600" b="1" dirty="0">
                <a:solidFill>
                  <a:srgbClr val="000000"/>
                </a:solidFill>
                <a:latin typeface="David" panose="020E0502060401010101" pitchFamily="34" charset="-79"/>
                <a:cs typeface="David" panose="020E0502060401010101" pitchFamily="34" charset="-79"/>
              </a:rPr>
              <a:t> </a:t>
            </a:r>
            <a:r>
              <a:rPr lang="en-US" altLang="en-US" sz="3200" dirty="0">
                <a:latin typeface="Arial Rounded MT Bold" panose="020F0704030504030204" pitchFamily="34" charset="0"/>
              </a:rPr>
              <a:t>Scorpion, War, Conflict.</a:t>
            </a:r>
          </a:p>
          <a:p>
            <a:pPr lvl="1">
              <a:lnSpc>
                <a:spcPct val="80000"/>
              </a:lnSpc>
            </a:pPr>
            <a:r>
              <a:rPr lang="en-US" altLang="en-US" sz="3200" dirty="0">
                <a:latin typeface="Arial Rounded MT Bold" panose="020F0704030504030204" pitchFamily="34" charset="0"/>
              </a:rPr>
              <a:t>Arabic: Al </a:t>
            </a:r>
            <a:r>
              <a:rPr lang="en-US" altLang="en-US" sz="3200" dirty="0" err="1">
                <a:latin typeface="Arial Rounded MT Bold" panose="020F0704030504030204" pitchFamily="34" charset="0"/>
              </a:rPr>
              <a:t>Akarab</a:t>
            </a:r>
            <a:r>
              <a:rPr lang="en-US" altLang="en-US" sz="3200" dirty="0">
                <a:latin typeface="Arial Rounded MT Bold" panose="020F0704030504030204" pitchFamily="34" charset="0"/>
              </a:rPr>
              <a:t>.</a:t>
            </a:r>
          </a:p>
          <a:p>
            <a:pPr>
              <a:lnSpc>
                <a:spcPct val="80000"/>
              </a:lnSpc>
            </a:pPr>
            <a:r>
              <a:rPr lang="en-US" altLang="en-US" sz="3200" dirty="0">
                <a:latin typeface="Arial Rounded MT Bold" panose="020F0704030504030204" pitchFamily="34" charset="0"/>
              </a:rPr>
              <a:t>Tribe Of Israel Dan.</a:t>
            </a:r>
          </a:p>
          <a:p>
            <a:pPr>
              <a:lnSpc>
                <a:spcPct val="80000"/>
              </a:lnSpc>
            </a:pPr>
            <a:r>
              <a:rPr lang="en-US" altLang="en-US" sz="3200" dirty="0">
                <a:latin typeface="Arial Rounded MT Bold" panose="020F0704030504030204" pitchFamily="34" charset="0"/>
              </a:rPr>
              <a:t>Mostly idolatrous: one judge: Samson.</a:t>
            </a:r>
          </a:p>
          <a:p>
            <a:pPr>
              <a:lnSpc>
                <a:spcPct val="80000"/>
              </a:lnSpc>
            </a:pPr>
            <a:r>
              <a:rPr lang="en-US" altLang="en-US" sz="3200" dirty="0">
                <a:latin typeface="Arial Rounded MT Bold" panose="020F0704030504030204" pitchFamily="34" charset="0"/>
              </a:rPr>
              <a:t>Conflict, war</a:t>
            </a:r>
          </a:p>
          <a:p>
            <a:pPr>
              <a:lnSpc>
                <a:spcPct val="80000"/>
              </a:lnSpc>
            </a:pPr>
            <a:r>
              <a:rPr lang="en-US" altLang="en-US" sz="3200" dirty="0">
                <a:solidFill>
                  <a:srgbClr val="0066FF"/>
                </a:solidFill>
                <a:latin typeface="Arial Rounded MT Bold" panose="020F0704030504030204" pitchFamily="34" charset="0"/>
              </a:rPr>
              <a:t>Sufferer</a:t>
            </a:r>
          </a:p>
          <a:p>
            <a:pPr>
              <a:lnSpc>
                <a:spcPct val="80000"/>
              </a:lnSpc>
              <a:buFontTx/>
              <a:buNone/>
            </a:pPr>
            <a:endParaRPr lang="en-US" altLang="en-US" sz="3200" b="1" dirty="0"/>
          </a:p>
        </p:txBody>
      </p:sp>
      <p:pic>
        <p:nvPicPr>
          <p:cNvPr id="32776" name="Picture 8" descr="Sco-myth">
            <a:extLst>
              <a:ext uri="{FF2B5EF4-FFF2-40B4-BE49-F238E27FC236}">
                <a16:creationId xmlns:a16="http://schemas.microsoft.com/office/drawing/2014/main" id="{F515E043-A74E-4BFC-996A-0A626DAED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844" y="135732"/>
            <a:ext cx="1092994" cy="1235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1" end="1"/>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2" end="2"/>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5" end="5"/>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277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8D7501B-7761-46BC-95C3-461B9E55D02F}"/>
              </a:ext>
            </a:extLst>
          </p:cNvPr>
          <p:cNvSpPr>
            <a:spLocks noGrp="1" noChangeArrowheads="1"/>
          </p:cNvSpPr>
          <p:nvPr>
            <p:ph type="title"/>
          </p:nvPr>
        </p:nvSpPr>
        <p:spPr/>
        <p:txBody>
          <a:bodyPr/>
          <a:lstStyle/>
          <a:p>
            <a:r>
              <a:rPr lang="en-US" altLang="en-US" b="1" i="1"/>
              <a:t>#4  Sagittarius</a:t>
            </a:r>
          </a:p>
        </p:txBody>
      </p:sp>
      <p:sp>
        <p:nvSpPr>
          <p:cNvPr id="35843" name="Rectangle 3">
            <a:extLst>
              <a:ext uri="{FF2B5EF4-FFF2-40B4-BE49-F238E27FC236}">
                <a16:creationId xmlns:a16="http://schemas.microsoft.com/office/drawing/2014/main" id="{319740A5-0F21-4566-B145-0C3A1BD64C3D}"/>
              </a:ext>
            </a:extLst>
          </p:cNvPr>
          <p:cNvSpPr>
            <a:spLocks noGrp="1" noChangeArrowheads="1"/>
          </p:cNvSpPr>
          <p:nvPr>
            <p:ph type="body" sz="half" idx="1"/>
          </p:nvPr>
        </p:nvSpPr>
        <p:spPr>
          <a:xfrm>
            <a:off x="350837" y="890586"/>
            <a:ext cx="7124700" cy="3967163"/>
          </a:xfrm>
        </p:spPr>
        <p:txBody>
          <a:bodyPr/>
          <a:lstStyle/>
          <a:p>
            <a:pPr>
              <a:lnSpc>
                <a:spcPct val="90000"/>
              </a:lnSpc>
            </a:pPr>
            <a:r>
              <a:rPr lang="en-US" altLang="en-US" sz="3600" dirty="0">
                <a:latin typeface="Arial Rounded MT Bold" panose="020F0704030504030204" pitchFamily="34" charset="0"/>
              </a:rPr>
              <a:t>The Archer; Bow, Conquering (Rev 6:2). </a:t>
            </a:r>
            <a:r>
              <a:rPr lang="he-IL" dirty="0"/>
              <a:t> </a:t>
            </a:r>
            <a:r>
              <a:rPr lang="he-IL" sz="3600" b="1" dirty="0">
                <a:latin typeface="David" panose="020E0502060401010101" pitchFamily="34" charset="-79"/>
                <a:cs typeface="David" panose="020E0502060401010101" pitchFamily="34" charset="-79"/>
              </a:rPr>
              <a:t>קַשָּׁת</a:t>
            </a:r>
            <a:r>
              <a:rPr lang="en-US" sz="3600" dirty="0">
                <a:latin typeface="David" panose="020E0502060401010101" pitchFamily="34" charset="-79"/>
                <a:cs typeface="David" panose="020E0502060401010101" pitchFamily="34" charset="-79"/>
              </a:rPr>
              <a:t> </a:t>
            </a:r>
            <a:endParaRPr lang="en-US" altLang="en-US" sz="3600" dirty="0">
              <a:latin typeface="David" panose="020E0502060401010101" pitchFamily="34" charset="-79"/>
              <a:cs typeface="David" panose="020E0502060401010101" pitchFamily="34" charset="-79"/>
            </a:endParaRPr>
          </a:p>
          <a:p>
            <a:pPr>
              <a:lnSpc>
                <a:spcPct val="90000"/>
              </a:lnSpc>
            </a:pPr>
            <a:r>
              <a:rPr lang="en-US" altLang="en-US" sz="3600" dirty="0">
                <a:latin typeface="Arial Rounded MT Bold" panose="020F0704030504030204" pitchFamily="34" charset="0"/>
              </a:rPr>
              <a:t>Tribe Of Israel  Asher.</a:t>
            </a:r>
          </a:p>
          <a:p>
            <a:pPr>
              <a:lnSpc>
                <a:spcPct val="90000"/>
              </a:lnSpc>
            </a:pPr>
            <a:r>
              <a:rPr lang="en-US" altLang="en-US" sz="3600" baseline="30000" dirty="0">
                <a:latin typeface="Arial Rounded MT Bold" panose="020F0704030504030204" pitchFamily="34" charset="0"/>
              </a:rPr>
              <a:t>Gen 49.20 </a:t>
            </a:r>
            <a:r>
              <a:rPr lang="en-US" altLang="en-US" sz="3600" dirty="0">
                <a:latin typeface="Arial Rounded MT Bold" panose="020F0704030504030204" pitchFamily="34" charset="0"/>
              </a:rPr>
              <a:t>“Asher’s food is rich — he will provide food fit for a king.</a:t>
            </a:r>
          </a:p>
          <a:p>
            <a:pPr>
              <a:lnSpc>
                <a:spcPct val="90000"/>
              </a:lnSpc>
            </a:pPr>
            <a:r>
              <a:rPr lang="en-US" altLang="en-US" sz="3600" dirty="0">
                <a:solidFill>
                  <a:srgbClr val="0066FF"/>
                </a:solidFill>
                <a:latin typeface="Arial Rounded MT Bold" panose="020F0704030504030204" pitchFamily="34" charset="0"/>
              </a:rPr>
              <a:t>Conqueror by Resurrection</a:t>
            </a:r>
          </a:p>
        </p:txBody>
      </p:sp>
      <p:pic>
        <p:nvPicPr>
          <p:cNvPr id="35847" name="Picture 7" descr="Sgr-myth">
            <a:extLst>
              <a:ext uri="{FF2B5EF4-FFF2-40B4-BE49-F238E27FC236}">
                <a16:creationId xmlns:a16="http://schemas.microsoft.com/office/drawing/2014/main" id="{8BAC5546-674B-436E-AAFF-99334A28F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438" y="228600"/>
            <a:ext cx="707231" cy="88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84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6691EF-6444-46E4-8201-6E18B4ECA9D5}"/>
              </a:ext>
            </a:extLst>
          </p:cNvPr>
          <p:cNvSpPr>
            <a:spLocks noGrp="1" noChangeArrowheads="1"/>
          </p:cNvSpPr>
          <p:nvPr>
            <p:ph type="title"/>
          </p:nvPr>
        </p:nvSpPr>
        <p:spPr/>
        <p:txBody>
          <a:bodyPr/>
          <a:lstStyle/>
          <a:p>
            <a:r>
              <a:rPr lang="en-US" altLang="en-US" b="1" i="1"/>
              <a:t>#5  Capricornus</a:t>
            </a:r>
          </a:p>
        </p:txBody>
      </p:sp>
      <p:sp>
        <p:nvSpPr>
          <p:cNvPr id="37898" name="Rectangle 10">
            <a:extLst>
              <a:ext uri="{FF2B5EF4-FFF2-40B4-BE49-F238E27FC236}">
                <a16:creationId xmlns:a16="http://schemas.microsoft.com/office/drawing/2014/main" id="{CE396015-B74D-4F80-89CB-5C65960F42E1}"/>
              </a:ext>
            </a:extLst>
          </p:cNvPr>
          <p:cNvSpPr>
            <a:spLocks noGrp="1" noChangeArrowheads="1"/>
          </p:cNvSpPr>
          <p:nvPr>
            <p:ph type="body" sz="half" idx="1"/>
          </p:nvPr>
        </p:nvSpPr>
        <p:spPr>
          <a:xfrm>
            <a:off x="274637" y="895350"/>
            <a:ext cx="8229600" cy="4190999"/>
          </a:xfrm>
          <a:noFill/>
          <a:ln/>
        </p:spPr>
        <p:txBody>
          <a:bodyPr/>
          <a:lstStyle/>
          <a:p>
            <a:r>
              <a:rPr lang="en-US" sz="3200" b="1" dirty="0">
                <a:latin typeface="Arial Rounded MT Bold" panose="020F0704030504030204" pitchFamily="34" charset="0"/>
              </a:rPr>
              <a:t>Capricorn</a:t>
            </a:r>
            <a:r>
              <a:rPr lang="en-US" sz="3200" dirty="0">
                <a:latin typeface="Arial Rounded MT Bold" panose="020F0704030504030204" pitchFamily="34" charset="0"/>
              </a:rPr>
              <a:t> </a:t>
            </a:r>
            <a:r>
              <a:rPr lang="en-US" sz="1800" dirty="0">
                <a:latin typeface="Arial Rounded MT Bold" panose="020F0704030504030204" pitchFamily="34" charset="0"/>
              </a:rPr>
              <a:t>noun</a:t>
            </a:r>
            <a:r>
              <a:rPr lang="he-IL" sz="3200" dirty="0">
                <a:latin typeface="Arial Rounded MT Bold" panose="020F0704030504030204" pitchFamily="34" charset="0"/>
              </a:rPr>
              <a:t> </a:t>
            </a:r>
            <a:r>
              <a:rPr lang="he-IL" sz="3600" b="1" dirty="0">
                <a:latin typeface="David" panose="020E0502060401010101" pitchFamily="34" charset="-79"/>
                <a:cs typeface="David" panose="020E0502060401010101" pitchFamily="34" charset="-79"/>
              </a:rPr>
              <a:t>גְּדִי</a:t>
            </a:r>
            <a:r>
              <a:rPr lang="he-IL" sz="3200" dirty="0">
                <a:latin typeface="Arial Rounded MT Bold" panose="020F0704030504030204" pitchFamily="34" charset="0"/>
              </a:rPr>
              <a:t>  </a:t>
            </a:r>
            <a:r>
              <a:rPr lang="en-US" sz="3200" dirty="0" err="1">
                <a:latin typeface="Arial Rounded MT Bold" panose="020F0704030504030204" pitchFamily="34" charset="0"/>
              </a:rPr>
              <a:t>Gadi</a:t>
            </a:r>
            <a:r>
              <a:rPr lang="en-US" sz="3200" dirty="0">
                <a:latin typeface="Arial Rounded MT Bold" panose="020F0704030504030204" pitchFamily="34" charset="0"/>
              </a:rPr>
              <a:t> kid, troop</a:t>
            </a:r>
          </a:p>
          <a:p>
            <a:pPr>
              <a:lnSpc>
                <a:spcPct val="90000"/>
              </a:lnSpc>
            </a:pPr>
            <a:r>
              <a:rPr lang="en-US" altLang="en-US" sz="3600" dirty="0">
                <a:latin typeface="Arial Rounded MT Bold" panose="020F0704030504030204" pitchFamily="34" charset="0"/>
              </a:rPr>
              <a:t>Capricornus Is Associated With The Tribe Of Gad</a:t>
            </a:r>
          </a:p>
          <a:p>
            <a:pPr>
              <a:lnSpc>
                <a:spcPct val="90000"/>
              </a:lnSpc>
            </a:pPr>
            <a:r>
              <a:rPr lang="en-US" altLang="en-US" sz="3600" baseline="30000" dirty="0">
                <a:latin typeface="Arial Rounded MT Bold" panose="020F0704030504030204" pitchFamily="34" charset="0"/>
              </a:rPr>
              <a:t>Gen 49.19 </a:t>
            </a:r>
            <a:r>
              <a:rPr lang="en-US" altLang="en-US" sz="3600" dirty="0">
                <a:latin typeface="Arial Rounded MT Bold" panose="020F0704030504030204" pitchFamily="34" charset="0"/>
              </a:rPr>
              <a:t>Gad will be attacked by a band of raiders, but he will attack them at their heels.</a:t>
            </a:r>
          </a:p>
          <a:p>
            <a:pPr>
              <a:lnSpc>
                <a:spcPct val="90000"/>
              </a:lnSpc>
            </a:pPr>
            <a:r>
              <a:rPr lang="en-US" altLang="en-US" sz="3600" dirty="0">
                <a:solidFill>
                  <a:srgbClr val="0066FF"/>
                </a:solidFill>
                <a:latin typeface="Arial Rounded MT Bold" panose="020F0704030504030204" pitchFamily="34" charset="0"/>
              </a:rPr>
              <a:t>Sacrifice: 50 days Omer prayer</a:t>
            </a:r>
          </a:p>
          <a:p>
            <a:pPr lvl="2">
              <a:lnSpc>
                <a:spcPct val="90000"/>
              </a:lnSpc>
            </a:pPr>
            <a:endParaRPr lang="en-US" altLang="en-US" sz="3400" dirty="0">
              <a:latin typeface="Arial Rounded MT Bold" panose="020F0704030504030204" pitchFamily="34" charset="0"/>
            </a:endParaRPr>
          </a:p>
          <a:p>
            <a:pPr lvl="1">
              <a:lnSpc>
                <a:spcPct val="90000"/>
              </a:lnSpc>
            </a:pPr>
            <a:endParaRPr lang="en-US" altLang="en-US" sz="1350" dirty="0"/>
          </a:p>
        </p:txBody>
      </p:sp>
      <p:pic>
        <p:nvPicPr>
          <p:cNvPr id="37895" name="Picture 7" descr="Cap-myth">
            <a:extLst>
              <a:ext uri="{FF2B5EF4-FFF2-40B4-BE49-F238E27FC236}">
                <a16:creationId xmlns:a16="http://schemas.microsoft.com/office/drawing/2014/main" id="{9FDCDD2B-9EFF-4503-B15E-2C61852F1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7" y="342901"/>
            <a:ext cx="807244" cy="621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89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898">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898">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89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52" name="Picture 16" descr="Aquarius_constellation_map">
            <a:extLst>
              <a:ext uri="{FF2B5EF4-FFF2-40B4-BE49-F238E27FC236}">
                <a16:creationId xmlns:a16="http://schemas.microsoft.com/office/drawing/2014/main" id="{A3322D85-71FA-4EF7-9AEB-D0BEB8872C76}"/>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09728" y="1771650"/>
            <a:ext cx="2780109" cy="24645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Rectangle 2">
            <a:extLst>
              <a:ext uri="{FF2B5EF4-FFF2-40B4-BE49-F238E27FC236}">
                <a16:creationId xmlns:a16="http://schemas.microsoft.com/office/drawing/2014/main" id="{FCDFF33F-D227-4704-B4B3-FD038296D7A5}"/>
              </a:ext>
            </a:extLst>
          </p:cNvPr>
          <p:cNvSpPr>
            <a:spLocks noGrp="1" noChangeArrowheads="1"/>
          </p:cNvSpPr>
          <p:nvPr>
            <p:ph type="title"/>
          </p:nvPr>
        </p:nvSpPr>
        <p:spPr/>
        <p:txBody>
          <a:bodyPr/>
          <a:lstStyle/>
          <a:p>
            <a:r>
              <a:rPr lang="en-US" altLang="en-US" b="1" i="1" dirty="0"/>
              <a:t>#6  Aquarius  </a:t>
            </a:r>
            <a:r>
              <a:rPr lang="en-US" altLang="en-US" dirty="0" err="1">
                <a:latin typeface="Arial Rounded MT Bold" panose="020F0704030504030204" pitchFamily="34" charset="0"/>
              </a:rPr>
              <a:t>D’lee</a:t>
            </a:r>
            <a:endParaRPr lang="en-US" altLang="en-US" sz="3000" dirty="0">
              <a:latin typeface="Arial Rounded MT Bold" panose="020F0704030504030204" pitchFamily="34" charset="0"/>
            </a:endParaRPr>
          </a:p>
        </p:txBody>
      </p:sp>
      <p:sp>
        <p:nvSpPr>
          <p:cNvPr id="39939" name="Rectangle 3">
            <a:extLst>
              <a:ext uri="{FF2B5EF4-FFF2-40B4-BE49-F238E27FC236}">
                <a16:creationId xmlns:a16="http://schemas.microsoft.com/office/drawing/2014/main" id="{77889030-CA85-49C8-978B-028C272E1A6C}"/>
              </a:ext>
            </a:extLst>
          </p:cNvPr>
          <p:cNvSpPr>
            <a:spLocks noGrp="1" noChangeArrowheads="1"/>
          </p:cNvSpPr>
          <p:nvPr>
            <p:ph type="body" sz="half" idx="1"/>
          </p:nvPr>
        </p:nvSpPr>
        <p:spPr>
          <a:xfrm>
            <a:off x="222249" y="907256"/>
            <a:ext cx="8281988" cy="4057650"/>
          </a:xfrm>
        </p:spPr>
        <p:txBody>
          <a:bodyPr/>
          <a:lstStyle/>
          <a:p>
            <a:pPr fontAlgn="t"/>
            <a:r>
              <a:rPr lang="he-IL" sz="3200" dirty="0">
                <a:solidFill>
                  <a:srgbClr val="202020"/>
                </a:solidFill>
                <a:latin typeface="David" panose="020E0502060401010101" pitchFamily="34" charset="-79"/>
                <a:cs typeface="David" panose="020E0502060401010101" pitchFamily="34" charset="-79"/>
              </a:rPr>
              <a:t> </a:t>
            </a:r>
            <a:r>
              <a:rPr lang="he-IL" sz="1200" dirty="0">
                <a:solidFill>
                  <a:srgbClr val="202020"/>
                </a:solidFill>
                <a:latin typeface="inherit"/>
                <a:cs typeface="David" panose="020E0502060401010101" pitchFamily="34" charset="-79"/>
              </a:rPr>
              <a:t>שֵם ז’</a:t>
            </a:r>
            <a:r>
              <a:rPr lang="en-US" sz="1200" dirty="0">
                <a:solidFill>
                  <a:srgbClr val="202020"/>
                </a:solidFill>
                <a:latin typeface="inherit"/>
                <a:cs typeface="David" panose="020E0502060401010101" pitchFamily="34" charset="-79"/>
              </a:rPr>
              <a:t> </a:t>
            </a:r>
            <a:r>
              <a:rPr lang="he-IL" sz="3600" b="1" dirty="0">
                <a:solidFill>
                  <a:srgbClr val="3E3E3E"/>
                </a:solidFill>
                <a:latin typeface="Arial" panose="020B0604020202020204" pitchFamily="34" charset="0"/>
                <a:cs typeface="David" panose="020E0502060401010101" pitchFamily="34" charset="-79"/>
              </a:rPr>
              <a:t>דְּלִי</a:t>
            </a:r>
            <a:r>
              <a:rPr lang="en-US" sz="3600" b="1" dirty="0">
                <a:solidFill>
                  <a:srgbClr val="3E3E3E"/>
                </a:solidFill>
                <a:latin typeface="Arial" panose="020B0604020202020204" pitchFamily="34" charset="0"/>
                <a:cs typeface="David" panose="020E0502060401010101" pitchFamily="34" charset="-79"/>
              </a:rPr>
              <a:t>  </a:t>
            </a:r>
            <a:r>
              <a:rPr lang="en-US" sz="3200" dirty="0">
                <a:solidFill>
                  <a:srgbClr val="3E3E3E"/>
                </a:solidFill>
                <a:latin typeface="Arial Rounded MT Bold" panose="020F0704030504030204" pitchFamily="34" charset="0"/>
              </a:rPr>
              <a:t>bucket, pail)</a:t>
            </a:r>
            <a:endParaRPr lang="en-US" altLang="en-US" sz="3200" b="1" dirty="0"/>
          </a:p>
          <a:p>
            <a:r>
              <a:rPr lang="en-US" altLang="en-US" sz="3200" b="1" dirty="0">
                <a:latin typeface="Arial Rounded MT Bold" panose="020F0704030504030204" pitchFamily="34" charset="0"/>
              </a:rPr>
              <a:t>The Water-bearer: </a:t>
            </a:r>
            <a:r>
              <a:rPr lang="en-US" altLang="en-US" sz="3200" dirty="0">
                <a:latin typeface="Arial Rounded MT Bold" panose="020F0704030504030204" pitchFamily="34" charset="0"/>
              </a:rPr>
              <a:t>immersion deep repentance, deep sin.  </a:t>
            </a:r>
            <a:r>
              <a:rPr lang="en-US" altLang="en-US" sz="3200" baseline="30000" dirty="0">
                <a:latin typeface="Arial Rounded MT Bold" panose="020F0704030504030204" pitchFamily="34" charset="0"/>
              </a:rPr>
              <a:t>Dt. 33.6 </a:t>
            </a:r>
            <a:r>
              <a:rPr lang="en-US" altLang="en-US" sz="3200" dirty="0">
                <a:latin typeface="Arial Rounded MT Bold" panose="020F0704030504030204" pitchFamily="34" charset="0"/>
              </a:rPr>
              <a:t>“Let </a:t>
            </a:r>
            <a:r>
              <a:rPr lang="en-US" altLang="en-US" sz="3200" dirty="0" err="1">
                <a:latin typeface="Arial Rounded MT Bold" panose="020F0704030504030204" pitchFamily="34" charset="0"/>
              </a:rPr>
              <a:t>Re’uven</a:t>
            </a:r>
            <a:r>
              <a:rPr lang="en-US" altLang="en-US" sz="3200" dirty="0">
                <a:latin typeface="Arial Rounded MT Bold" panose="020F0704030504030204" pitchFamily="34" charset="0"/>
              </a:rPr>
              <a:t> live and not die out, even though his numbers grow few.”</a:t>
            </a:r>
            <a:r>
              <a:rPr lang="en-US" altLang="en-US" sz="3200" b="1" dirty="0">
                <a:latin typeface="Arial Rounded MT Bold" panose="020F0704030504030204" pitchFamily="34" charset="0"/>
              </a:rPr>
              <a:t> </a:t>
            </a:r>
          </a:p>
          <a:p>
            <a:r>
              <a:rPr lang="en-US" altLang="en-US" sz="3200" b="1" dirty="0">
                <a:solidFill>
                  <a:srgbClr val="0066FF"/>
                </a:solidFill>
                <a:latin typeface="Arial Rounded MT Bold" panose="020F0704030504030204" pitchFamily="34" charset="0"/>
              </a:rPr>
              <a:t>Pouring out of the Spirit, Ruakh, Living water </a:t>
            </a:r>
            <a:endParaRPr lang="en-US" altLang="en-US" sz="2400" b="1" dirty="0">
              <a:solidFill>
                <a:srgbClr val="0066FF"/>
              </a:solidFill>
              <a:latin typeface="Arial Rounded MT Bold" panose="020F0704030504030204" pitchFamily="34" charset="0"/>
            </a:endParaRPr>
          </a:p>
        </p:txBody>
      </p:sp>
      <p:pic>
        <p:nvPicPr>
          <p:cNvPr id="39943" name="Picture 7" descr="Aqr-myth">
            <a:extLst>
              <a:ext uri="{FF2B5EF4-FFF2-40B4-BE49-F238E27FC236}">
                <a16:creationId xmlns:a16="http://schemas.microsoft.com/office/drawing/2014/main" id="{EEE1E8F7-2610-4665-93CB-926D6891C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6231" y="178594"/>
            <a:ext cx="1478756" cy="90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E0B0F1F-0D36-416A-B7FF-5E25CE515613}"/>
              </a:ext>
            </a:extLst>
          </p:cNvPr>
          <p:cNvSpPr>
            <a:spLocks noGrp="1" noChangeArrowheads="1"/>
          </p:cNvSpPr>
          <p:nvPr>
            <p:ph type="title"/>
          </p:nvPr>
        </p:nvSpPr>
        <p:spPr/>
        <p:txBody>
          <a:bodyPr/>
          <a:lstStyle/>
          <a:p>
            <a:r>
              <a:rPr lang="en-US" altLang="en-US" b="1" i="1"/>
              <a:t>#7  Pisces</a:t>
            </a:r>
            <a:endParaRPr lang="en-US" altLang="en-US" sz="3000" b="1" i="1"/>
          </a:p>
        </p:txBody>
      </p:sp>
      <p:sp>
        <p:nvSpPr>
          <p:cNvPr id="41987" name="Rectangle 3">
            <a:extLst>
              <a:ext uri="{FF2B5EF4-FFF2-40B4-BE49-F238E27FC236}">
                <a16:creationId xmlns:a16="http://schemas.microsoft.com/office/drawing/2014/main" id="{088A6C78-8858-4724-A1A6-14DF7F2C1F63}"/>
              </a:ext>
            </a:extLst>
          </p:cNvPr>
          <p:cNvSpPr>
            <a:spLocks noGrp="1" noChangeArrowheads="1"/>
          </p:cNvSpPr>
          <p:nvPr>
            <p:ph type="body" sz="half" idx="1"/>
          </p:nvPr>
        </p:nvSpPr>
        <p:spPr>
          <a:xfrm>
            <a:off x="579437" y="1200151"/>
            <a:ext cx="8199438" cy="3737370"/>
          </a:xfrm>
        </p:spPr>
        <p:txBody>
          <a:bodyPr/>
          <a:lstStyle/>
          <a:p>
            <a:pPr>
              <a:lnSpc>
                <a:spcPct val="90000"/>
              </a:lnSpc>
            </a:pPr>
            <a:r>
              <a:rPr lang="en-US" altLang="en-US" sz="2800" dirty="0">
                <a:latin typeface="Arial Rounded MT Bold" panose="020F0704030504030204" pitchFamily="34" charset="0"/>
              </a:rPr>
              <a:t>The Fish; </a:t>
            </a:r>
          </a:p>
          <a:p>
            <a:pPr lvl="1">
              <a:lnSpc>
                <a:spcPct val="90000"/>
              </a:lnSpc>
            </a:pPr>
            <a:r>
              <a:rPr lang="he-IL" sz="2800" dirty="0">
                <a:latin typeface="Arial Rounded MT Bold" panose="020F0704030504030204" pitchFamily="34" charset="0"/>
              </a:rPr>
              <a:t> </a:t>
            </a:r>
            <a:r>
              <a:rPr lang="he-IL" sz="3200" b="1" dirty="0">
                <a:latin typeface="Arial Rounded MT Bold" panose="020F0704030504030204" pitchFamily="34" charset="0"/>
                <a:cs typeface="David" panose="020E0502060401010101" pitchFamily="34" charset="-79"/>
              </a:rPr>
              <a:t>דָּגִים</a:t>
            </a:r>
            <a:r>
              <a:rPr lang="en-US" altLang="en-US" sz="2800" dirty="0">
                <a:latin typeface="Arial Rounded MT Bold" panose="020F0704030504030204" pitchFamily="34" charset="0"/>
              </a:rPr>
              <a:t> = </a:t>
            </a:r>
            <a:r>
              <a:rPr lang="en-US" altLang="en-US" sz="2800" dirty="0" err="1">
                <a:latin typeface="Arial Rounded MT Bold" panose="020F0704030504030204" pitchFamily="34" charset="0"/>
              </a:rPr>
              <a:t>Dagim</a:t>
            </a:r>
            <a:r>
              <a:rPr lang="en-US" altLang="en-US" sz="2800" dirty="0">
                <a:latin typeface="Arial Rounded MT Bold" panose="020F0704030504030204" pitchFamily="34" charset="0"/>
              </a:rPr>
              <a:t>, The Fish </a:t>
            </a:r>
            <a:r>
              <a:rPr lang="en-US" altLang="en-US" sz="2800" baseline="30000" dirty="0">
                <a:latin typeface="Arial Rounded MT Bold" panose="020F0704030504030204" pitchFamily="34" charset="0"/>
              </a:rPr>
              <a:t>(Num 24:7). </a:t>
            </a:r>
            <a:r>
              <a:rPr lang="en-US" altLang="en-US" sz="2800" dirty="0">
                <a:latin typeface="Arial Rounded MT Bold" panose="020F0704030504030204" pitchFamily="34" charset="0"/>
              </a:rPr>
              <a:t>Tied Together; Divided Kingdom. </a:t>
            </a:r>
          </a:p>
          <a:p>
            <a:pPr>
              <a:lnSpc>
                <a:spcPct val="90000"/>
              </a:lnSpc>
            </a:pPr>
            <a:r>
              <a:rPr lang="en-US" altLang="en-US" sz="2800" dirty="0">
                <a:latin typeface="Arial Rounded MT Bold" panose="020F0704030504030204" pitchFamily="34" charset="0"/>
              </a:rPr>
              <a:t>Tribe Of Israel: Simeon.</a:t>
            </a:r>
          </a:p>
          <a:p>
            <a:pPr>
              <a:lnSpc>
                <a:spcPct val="90000"/>
              </a:lnSpc>
            </a:pPr>
            <a:r>
              <a:rPr lang="en-US" altLang="en-US" sz="2800" dirty="0">
                <a:latin typeface="Arial Rounded MT Bold" panose="020F0704030504030204" pitchFamily="34" charset="0"/>
              </a:rPr>
              <a:t>Killed the </a:t>
            </a:r>
            <a:r>
              <a:rPr lang="en-US" altLang="en-US" sz="2800" dirty="0" err="1">
                <a:latin typeface="Arial Rounded MT Bold" panose="020F0704030504030204" pitchFamily="34" charset="0"/>
              </a:rPr>
              <a:t>Shekhemites</a:t>
            </a:r>
            <a:r>
              <a:rPr lang="en-US" altLang="en-US" sz="2800" dirty="0">
                <a:latin typeface="Arial Rounded MT Bold" panose="020F0704030504030204" pitchFamily="34" charset="0"/>
              </a:rPr>
              <a:t>, “</a:t>
            </a:r>
            <a:r>
              <a:rPr lang="en-US" sz="2800" dirty="0">
                <a:latin typeface="Arial Rounded MT Bold" panose="020F0704030504030204" pitchFamily="34" charset="0"/>
              </a:rPr>
              <a:t>I will divide them in </a:t>
            </a:r>
            <a:r>
              <a:rPr lang="en-US" sz="2800" dirty="0" err="1">
                <a:latin typeface="Arial Rounded MT Bold" panose="020F0704030504030204" pitchFamily="34" charset="0"/>
              </a:rPr>
              <a:t>Ya‘akov</a:t>
            </a:r>
            <a:r>
              <a:rPr lang="en-US" sz="2800" dirty="0">
                <a:latin typeface="Arial Rounded MT Bold" panose="020F0704030504030204" pitchFamily="34" charset="0"/>
              </a:rPr>
              <a:t> and scatter them in </a:t>
            </a:r>
            <a:r>
              <a:rPr lang="en-US" sz="2800" dirty="0" err="1">
                <a:latin typeface="Arial Rounded MT Bold" panose="020F0704030504030204" pitchFamily="34" charset="0"/>
              </a:rPr>
              <a:t>Isra’el</a:t>
            </a:r>
            <a:r>
              <a:rPr lang="en-US" sz="2800" baseline="30000" dirty="0">
                <a:latin typeface="Arial Rounded MT Bold" panose="020F0704030504030204" pitchFamily="34" charset="0"/>
              </a:rPr>
              <a:t>.”  Gen 49.7</a:t>
            </a:r>
          </a:p>
          <a:p>
            <a:pPr>
              <a:lnSpc>
                <a:spcPct val="90000"/>
              </a:lnSpc>
            </a:pPr>
            <a:r>
              <a:rPr lang="en-US" altLang="en-US" sz="2800" dirty="0">
                <a:solidFill>
                  <a:srgbClr val="0066FF"/>
                </a:solidFill>
                <a:latin typeface="Arial Rounded MT Bold" panose="020F0704030504030204" pitchFamily="34" charset="0"/>
              </a:rPr>
              <a:t>Fishers of Men and persecuted believers</a:t>
            </a:r>
          </a:p>
        </p:txBody>
      </p:sp>
      <p:sp>
        <p:nvSpPr>
          <p:cNvPr id="41990" name="Rectangle 6">
            <a:extLst>
              <a:ext uri="{FF2B5EF4-FFF2-40B4-BE49-F238E27FC236}">
                <a16:creationId xmlns:a16="http://schemas.microsoft.com/office/drawing/2014/main" id="{C0E3FDDD-9B17-4BAF-A67B-3DE8309586E5}"/>
              </a:ext>
            </a:extLst>
          </p:cNvPr>
          <p:cNvSpPr>
            <a:spLocks noChangeArrowheads="1"/>
          </p:cNvSpPr>
          <p:nvPr/>
        </p:nvSpPr>
        <p:spPr bwMode="auto">
          <a:xfrm>
            <a:off x="1303337" y="1371600"/>
            <a:ext cx="44005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marL="257175" indent="-257175" algn="l" defTabSz="685800">
              <a:lnSpc>
                <a:spcPct val="90000"/>
              </a:lnSpc>
            </a:pPr>
            <a:endParaRPr lang="en-US" altLang="en-US" sz="1500">
              <a:solidFill>
                <a:srgbClr val="000000"/>
              </a:solidFill>
              <a:cs typeface="+mn-cs"/>
            </a:endParaRPr>
          </a:p>
        </p:txBody>
      </p:sp>
      <p:pic>
        <p:nvPicPr>
          <p:cNvPr id="41992" name="Picture 8" descr="Psc-myth">
            <a:extLst>
              <a:ext uri="{FF2B5EF4-FFF2-40B4-BE49-F238E27FC236}">
                <a16:creationId xmlns:a16="http://schemas.microsoft.com/office/drawing/2014/main" id="{06C2DCD2-A2BC-4F81-AE80-3B3386D14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171450"/>
            <a:ext cx="1478756"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198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91BD4C3-C20D-4BDC-9C17-05A5472172A0}"/>
              </a:ext>
            </a:extLst>
          </p:cNvPr>
          <p:cNvSpPr>
            <a:spLocks noGrp="1" noChangeArrowheads="1"/>
          </p:cNvSpPr>
          <p:nvPr>
            <p:ph type="title"/>
          </p:nvPr>
        </p:nvSpPr>
        <p:spPr/>
        <p:txBody>
          <a:bodyPr/>
          <a:lstStyle/>
          <a:p>
            <a:r>
              <a:rPr lang="en-US" altLang="en-US" b="1" i="1" dirty="0"/>
              <a:t>#8  Aries</a:t>
            </a:r>
            <a:endParaRPr lang="en-US" altLang="en-US" sz="3000" b="1" i="1" dirty="0"/>
          </a:p>
        </p:txBody>
      </p:sp>
      <p:sp>
        <p:nvSpPr>
          <p:cNvPr id="45059" name="Rectangle 3">
            <a:extLst>
              <a:ext uri="{FF2B5EF4-FFF2-40B4-BE49-F238E27FC236}">
                <a16:creationId xmlns:a16="http://schemas.microsoft.com/office/drawing/2014/main" id="{5280631F-33EC-490D-8879-A82145E79D4A}"/>
              </a:ext>
            </a:extLst>
          </p:cNvPr>
          <p:cNvSpPr>
            <a:spLocks noGrp="1" noChangeArrowheads="1"/>
          </p:cNvSpPr>
          <p:nvPr>
            <p:ph type="body" sz="half" idx="1"/>
          </p:nvPr>
        </p:nvSpPr>
        <p:spPr>
          <a:xfrm>
            <a:off x="438943" y="928688"/>
            <a:ext cx="7900988" cy="3929062"/>
          </a:xfrm>
        </p:spPr>
        <p:txBody>
          <a:bodyPr/>
          <a:lstStyle/>
          <a:p>
            <a:pPr>
              <a:lnSpc>
                <a:spcPct val="80000"/>
              </a:lnSpc>
            </a:pPr>
            <a:r>
              <a:rPr lang="en-US" altLang="en-US" sz="3600" dirty="0">
                <a:latin typeface="Arial Rounded MT Bold" panose="020F0704030504030204" pitchFamily="34" charset="0"/>
              </a:rPr>
              <a:t>The Ram. Hebrew: </a:t>
            </a:r>
            <a:r>
              <a:rPr lang="en-US" altLang="en-US" sz="3600" i="1" dirty="0" err="1">
                <a:latin typeface="Arial Rounded MT Bold" panose="020F0704030504030204" pitchFamily="34" charset="0"/>
              </a:rPr>
              <a:t>Taleh</a:t>
            </a:r>
            <a:r>
              <a:rPr lang="en-US" altLang="en-US" sz="3600" i="1" dirty="0">
                <a:latin typeface="Arial Rounded MT Bold" panose="020F0704030504030204" pitchFamily="34" charset="0"/>
              </a:rPr>
              <a:t>,   </a:t>
            </a:r>
            <a:r>
              <a:rPr lang="he-IL" sz="4000" b="1" dirty="0">
                <a:solidFill>
                  <a:srgbClr val="3E3E3E"/>
                </a:solidFill>
                <a:latin typeface="Arial Rounded MT Bold" panose="020F0704030504030204" pitchFamily="34" charset="0"/>
                <a:cs typeface="David" panose="020E0502060401010101" pitchFamily="34" charset="-79"/>
              </a:rPr>
              <a:t>טָלֶה</a:t>
            </a:r>
            <a:r>
              <a:rPr lang="en-US" sz="4000" dirty="0">
                <a:solidFill>
                  <a:srgbClr val="3E3E3E"/>
                </a:solidFill>
                <a:latin typeface="Arial Rounded MT Bold" panose="020F0704030504030204" pitchFamily="34" charset="0"/>
                <a:cs typeface="David" panose="020E0502060401010101" pitchFamily="34" charset="-79"/>
              </a:rPr>
              <a:t> </a:t>
            </a:r>
            <a:r>
              <a:rPr lang="en-US" altLang="en-US" sz="3600" dirty="0">
                <a:latin typeface="Arial Rounded MT Bold" panose="020F0704030504030204" pitchFamily="34" charset="0"/>
              </a:rPr>
              <a:t>The Lamb</a:t>
            </a:r>
          </a:p>
          <a:p>
            <a:pPr>
              <a:lnSpc>
                <a:spcPct val="80000"/>
              </a:lnSpc>
            </a:pPr>
            <a:r>
              <a:rPr lang="en-US" altLang="en-US" sz="3600" dirty="0">
                <a:latin typeface="Arial Rounded MT Bold" panose="020F0704030504030204" pitchFamily="34" charset="0"/>
              </a:rPr>
              <a:t>“Naftali is a doe set free that bears beautiful fawns.” </a:t>
            </a:r>
            <a:r>
              <a:rPr lang="en-US" altLang="en-US" sz="3600" baseline="30000" dirty="0">
                <a:latin typeface="Arial Rounded MT Bold" panose="020F0704030504030204" pitchFamily="34" charset="0"/>
              </a:rPr>
              <a:t>Ber 49.21</a:t>
            </a:r>
          </a:p>
          <a:p>
            <a:pPr>
              <a:lnSpc>
                <a:spcPct val="80000"/>
              </a:lnSpc>
            </a:pPr>
            <a:r>
              <a:rPr lang="en-US" altLang="en-US" sz="3600" dirty="0">
                <a:solidFill>
                  <a:srgbClr val="0066FF"/>
                </a:solidFill>
                <a:latin typeface="Arial Rounded MT Bold" panose="020F0704030504030204" pitchFamily="34" charset="0"/>
              </a:rPr>
              <a:t>Glorious followers of the Lamb</a:t>
            </a:r>
          </a:p>
        </p:txBody>
      </p:sp>
      <p:pic>
        <p:nvPicPr>
          <p:cNvPr id="45063" name="Picture 7" descr="Ari-myth">
            <a:extLst>
              <a:ext uri="{FF2B5EF4-FFF2-40B4-BE49-F238E27FC236}">
                <a16:creationId xmlns:a16="http://schemas.microsoft.com/office/drawing/2014/main" id="{46241FB8-B474-4949-88D8-E89C31DB1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7" y="400050"/>
            <a:ext cx="614363" cy="52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8810C70-5E1D-49C5-BEFC-7012BBF21C86}"/>
              </a:ext>
            </a:extLst>
          </p:cNvPr>
          <p:cNvSpPr>
            <a:spLocks noGrp="1" noChangeArrowheads="1"/>
          </p:cNvSpPr>
          <p:nvPr>
            <p:ph type="title"/>
          </p:nvPr>
        </p:nvSpPr>
        <p:spPr/>
        <p:txBody>
          <a:bodyPr/>
          <a:lstStyle/>
          <a:p>
            <a:r>
              <a:rPr lang="en-US" altLang="en-US" b="1" i="1"/>
              <a:t>#9  Taurus</a:t>
            </a:r>
          </a:p>
        </p:txBody>
      </p:sp>
      <p:sp>
        <p:nvSpPr>
          <p:cNvPr id="47107" name="Rectangle 3">
            <a:extLst>
              <a:ext uri="{FF2B5EF4-FFF2-40B4-BE49-F238E27FC236}">
                <a16:creationId xmlns:a16="http://schemas.microsoft.com/office/drawing/2014/main" id="{69F51E6B-D484-44F3-A38D-D4BEFB96BE3D}"/>
              </a:ext>
            </a:extLst>
          </p:cNvPr>
          <p:cNvSpPr>
            <a:spLocks noGrp="1" noChangeArrowheads="1"/>
          </p:cNvSpPr>
          <p:nvPr>
            <p:ph type="body" sz="half" idx="1"/>
          </p:nvPr>
        </p:nvSpPr>
        <p:spPr>
          <a:xfrm>
            <a:off x="274637" y="1200151"/>
            <a:ext cx="8153400" cy="3581400"/>
          </a:xfrm>
        </p:spPr>
        <p:txBody>
          <a:bodyPr/>
          <a:lstStyle/>
          <a:p>
            <a:pPr>
              <a:lnSpc>
                <a:spcPct val="80000"/>
              </a:lnSpc>
            </a:pPr>
            <a:r>
              <a:rPr lang="en-US" altLang="en-US" sz="3600" dirty="0">
                <a:latin typeface="Arial Rounded MT Bold" panose="020F0704030504030204" pitchFamily="34" charset="0"/>
              </a:rPr>
              <a:t>The Ox. Hebrew: </a:t>
            </a:r>
            <a:r>
              <a:rPr lang="en-US" altLang="en-US" sz="3600" dirty="0" err="1">
                <a:latin typeface="Arial Rounded MT Bold" panose="020F0704030504030204" pitchFamily="34" charset="0"/>
              </a:rPr>
              <a:t>Shur</a:t>
            </a:r>
            <a:r>
              <a:rPr lang="en-US" altLang="en-US" sz="3600" dirty="0">
                <a:latin typeface="Arial Rounded MT Bold" panose="020F0704030504030204" pitchFamily="34" charset="0"/>
              </a:rPr>
              <a:t>,  </a:t>
            </a:r>
            <a:r>
              <a:rPr lang="he-IL" altLang="en-US" sz="3600" b="1" dirty="0">
                <a:latin typeface="Arial Rounded MT Bold" panose="020F0704030504030204" pitchFamily="34" charset="0"/>
                <a:cs typeface="David" panose="020E0502060401010101" pitchFamily="34" charset="-79"/>
              </a:rPr>
              <a:t>שור</a:t>
            </a:r>
            <a:r>
              <a:rPr lang="en-US" altLang="en-US" sz="3600" dirty="0">
                <a:latin typeface="Arial Rounded MT Bold" panose="020F0704030504030204" pitchFamily="34" charset="0"/>
              </a:rPr>
              <a:t> The Ruler, wall  </a:t>
            </a:r>
            <a:r>
              <a:rPr lang="en-US" altLang="en-US" sz="3600" baseline="30000" dirty="0" err="1">
                <a:latin typeface="Arial Rounded MT Bold" panose="020F0704030504030204" pitchFamily="34" charset="0"/>
              </a:rPr>
              <a:t>Deut</a:t>
            </a:r>
            <a:r>
              <a:rPr lang="en-US" altLang="en-US" sz="3600" baseline="30000" dirty="0">
                <a:latin typeface="Arial Rounded MT Bold" panose="020F0704030504030204" pitchFamily="34" charset="0"/>
              </a:rPr>
              <a:t> 33:17 </a:t>
            </a:r>
            <a:r>
              <a:rPr lang="en-US" sz="3200" dirty="0">
                <a:latin typeface="Arial Rounded MT Bold" panose="020F0704030504030204" pitchFamily="34" charset="0"/>
              </a:rPr>
              <a:t>For Joseph he said,</a:t>
            </a:r>
            <a:br>
              <a:rPr lang="en-US" sz="4400" dirty="0">
                <a:latin typeface="Arial Rounded MT Bold" panose="020F0704030504030204" pitchFamily="34" charset="0"/>
              </a:rPr>
            </a:br>
            <a:r>
              <a:rPr lang="en-US" sz="3200" dirty="0">
                <a:latin typeface="Arial Rounded MT Bold" panose="020F0704030504030204" pitchFamily="34" charset="0"/>
              </a:rPr>
              <a:t>‘May his land be blessed by </a:t>
            </a:r>
            <a:r>
              <a:rPr lang="en-US" sz="3200" i="1" cap="small" dirty="0">
                <a:latin typeface="Arial Rounded MT Bold" panose="020F0704030504030204" pitchFamily="34" charset="0"/>
              </a:rPr>
              <a:t>Adonai</a:t>
            </a:r>
            <a:br>
              <a:rPr lang="en-US" sz="4400" dirty="0">
                <a:latin typeface="Arial Rounded MT Bold" panose="020F0704030504030204" pitchFamily="34" charset="0"/>
              </a:rPr>
            </a:br>
            <a:r>
              <a:rPr lang="en-US" sz="3200" dirty="0">
                <a:latin typeface="Arial Rounded MT Bold" panose="020F0704030504030204" pitchFamily="34" charset="0"/>
              </a:rPr>
              <a:t>with heavenly bounty from the dew… The firstborn ox—majesty is his.</a:t>
            </a:r>
            <a:endParaRPr lang="en-US" altLang="en-US" sz="4400" dirty="0">
              <a:latin typeface="Arial Rounded MT Bold" panose="020F0704030504030204" pitchFamily="34" charset="0"/>
            </a:endParaRPr>
          </a:p>
          <a:p>
            <a:pPr>
              <a:lnSpc>
                <a:spcPct val="80000"/>
              </a:lnSpc>
            </a:pPr>
            <a:r>
              <a:rPr lang="en-US" altLang="en-US" sz="3600" dirty="0">
                <a:latin typeface="Arial Rounded MT Bold" panose="020F0704030504030204" pitchFamily="34" charset="0"/>
              </a:rPr>
              <a:t>The Tribe Of Israel: Joseph</a:t>
            </a:r>
          </a:p>
          <a:p>
            <a:pPr>
              <a:lnSpc>
                <a:spcPct val="80000"/>
              </a:lnSpc>
            </a:pPr>
            <a:r>
              <a:rPr lang="en-US" altLang="en-US" sz="3600" dirty="0">
                <a:solidFill>
                  <a:srgbClr val="0066FF"/>
                </a:solidFill>
                <a:latin typeface="Arial Rounded MT Bold" panose="020F0704030504030204" pitchFamily="34" charset="0"/>
              </a:rPr>
              <a:t>Yeshua returning as Judge</a:t>
            </a:r>
          </a:p>
        </p:txBody>
      </p:sp>
      <p:pic>
        <p:nvPicPr>
          <p:cNvPr id="47111" name="Picture 7" descr="Tau-myth">
            <a:extLst>
              <a:ext uri="{FF2B5EF4-FFF2-40B4-BE49-F238E27FC236}">
                <a16:creationId xmlns:a16="http://schemas.microsoft.com/office/drawing/2014/main" id="{7749EF91-D73A-4C56-AA2E-642AD2B64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228600"/>
            <a:ext cx="1092994" cy="892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61DC5D-F1B6-4345-8F01-22061558E96D}"/>
              </a:ext>
            </a:extLst>
          </p:cNvPr>
          <p:cNvSpPr>
            <a:spLocks noGrp="1" noChangeArrowheads="1"/>
          </p:cNvSpPr>
          <p:nvPr>
            <p:ph type="title"/>
          </p:nvPr>
        </p:nvSpPr>
        <p:spPr/>
        <p:txBody>
          <a:bodyPr/>
          <a:lstStyle/>
          <a:p>
            <a:r>
              <a:rPr lang="en-US" altLang="en-US" b="1" i="1"/>
              <a:t>#10  Gemini</a:t>
            </a:r>
            <a:endParaRPr lang="en-US" altLang="en-US" sz="3000" b="1" i="1"/>
          </a:p>
        </p:txBody>
      </p:sp>
      <p:sp>
        <p:nvSpPr>
          <p:cNvPr id="49155" name="Rectangle 3">
            <a:extLst>
              <a:ext uri="{FF2B5EF4-FFF2-40B4-BE49-F238E27FC236}">
                <a16:creationId xmlns:a16="http://schemas.microsoft.com/office/drawing/2014/main" id="{6988AB52-3D7B-4E43-A0BB-B5D70CDB509F}"/>
              </a:ext>
            </a:extLst>
          </p:cNvPr>
          <p:cNvSpPr>
            <a:spLocks noGrp="1" noChangeArrowheads="1"/>
          </p:cNvSpPr>
          <p:nvPr>
            <p:ph type="body" sz="half" idx="1"/>
          </p:nvPr>
        </p:nvSpPr>
        <p:spPr>
          <a:xfrm>
            <a:off x="0" y="1063228"/>
            <a:ext cx="8428037" cy="4080271"/>
          </a:xfrm>
        </p:spPr>
        <p:txBody>
          <a:bodyPr/>
          <a:lstStyle/>
          <a:p>
            <a:pPr>
              <a:lnSpc>
                <a:spcPct val="90000"/>
              </a:lnSpc>
            </a:pPr>
            <a:r>
              <a:rPr lang="en-US" altLang="en-US" sz="3200" dirty="0">
                <a:latin typeface="Arial Rounded MT Bold" panose="020F0704030504030204" pitchFamily="34" charset="0"/>
              </a:rPr>
              <a:t>The Twins. </a:t>
            </a:r>
            <a:r>
              <a:rPr lang="he-IL" sz="3200" b="1" dirty="0">
                <a:latin typeface="David" panose="020E0502060401010101" pitchFamily="34" charset="-79"/>
                <a:cs typeface="David" panose="020E0502060401010101" pitchFamily="34" charset="-79"/>
              </a:rPr>
              <a:t>תְּאוֹמִים</a:t>
            </a:r>
            <a:r>
              <a:rPr lang="en-US" altLang="en-US" sz="3200" dirty="0">
                <a:latin typeface="Arial Rounded MT Bold" panose="020F0704030504030204" pitchFamily="34" charset="0"/>
              </a:rPr>
              <a:t> </a:t>
            </a:r>
            <a:r>
              <a:rPr lang="en-US" altLang="en-US" sz="3200" i="1" dirty="0" err="1">
                <a:latin typeface="Arial Rounded MT Bold" panose="020F0704030504030204" pitchFamily="34" charset="0"/>
              </a:rPr>
              <a:t>T’omim</a:t>
            </a:r>
            <a:r>
              <a:rPr lang="en-US" altLang="en-US" sz="3200" i="1" dirty="0">
                <a:latin typeface="Arial Rounded MT Bold" panose="020F0704030504030204" pitchFamily="34" charset="0"/>
              </a:rPr>
              <a:t>,</a:t>
            </a:r>
            <a:r>
              <a:rPr lang="en-US" altLang="en-US" sz="3200" dirty="0">
                <a:latin typeface="Arial Rounded MT Bold" panose="020F0704030504030204" pitchFamily="34" charset="0"/>
              </a:rPr>
              <a:t>. </a:t>
            </a:r>
          </a:p>
          <a:p>
            <a:pPr>
              <a:lnSpc>
                <a:spcPct val="90000"/>
              </a:lnSpc>
            </a:pPr>
            <a:r>
              <a:rPr lang="en-US" altLang="en-US" sz="3200" dirty="0">
                <a:latin typeface="Arial Rounded MT Bold" panose="020F0704030504030204" pitchFamily="34" charset="0"/>
              </a:rPr>
              <a:t>The Tribe Of Benjamin.</a:t>
            </a:r>
          </a:p>
          <a:p>
            <a:pPr lvl="1">
              <a:lnSpc>
                <a:spcPct val="90000"/>
              </a:lnSpc>
            </a:pPr>
            <a:r>
              <a:rPr lang="en-US" altLang="en-US" sz="2900" dirty="0">
                <a:latin typeface="Arial Rounded MT Bold" panose="020F0704030504030204" pitchFamily="34" charset="0"/>
              </a:rPr>
              <a:t>Ben-</a:t>
            </a:r>
            <a:r>
              <a:rPr lang="en-US" altLang="en-US" sz="2900" dirty="0" err="1">
                <a:latin typeface="Arial Rounded MT Bold" panose="020F0704030504030204" pitchFamily="34" charset="0"/>
              </a:rPr>
              <a:t>oni</a:t>
            </a:r>
            <a:r>
              <a:rPr lang="en-US" altLang="en-US" sz="2900" dirty="0">
                <a:latin typeface="Arial Rounded MT Bold" panose="020F0704030504030204" pitchFamily="34" charset="0"/>
              </a:rPr>
              <a:t> </a:t>
            </a:r>
            <a:r>
              <a:rPr lang="en-US" altLang="en-US" sz="2900" dirty="0">
                <a:latin typeface="Arial Rounded MT Bold" panose="020F0704030504030204" pitchFamily="34" charset="0"/>
                <a:sym typeface="Wingdings" panose="05000000000000000000" pitchFamily="2" charset="2"/>
              </a:rPr>
              <a:t> Ben-</a:t>
            </a:r>
            <a:r>
              <a:rPr lang="en-US" altLang="en-US" sz="2900" dirty="0" err="1">
                <a:latin typeface="Arial Rounded MT Bold" panose="020F0704030504030204" pitchFamily="34" charset="0"/>
                <a:sym typeface="Wingdings" panose="05000000000000000000" pitchFamily="2" charset="2"/>
              </a:rPr>
              <a:t>yamin</a:t>
            </a:r>
            <a:endParaRPr lang="en-US" altLang="en-US" sz="2900" dirty="0">
              <a:latin typeface="Arial Rounded MT Bold" panose="020F0704030504030204" pitchFamily="34" charset="0"/>
              <a:sym typeface="Wingdings" panose="05000000000000000000" pitchFamily="2" charset="2"/>
            </a:endParaRPr>
          </a:p>
          <a:p>
            <a:pPr lvl="1">
              <a:lnSpc>
                <a:spcPct val="90000"/>
              </a:lnSpc>
            </a:pPr>
            <a:r>
              <a:rPr lang="en-US" altLang="en-US" sz="2900" dirty="0">
                <a:latin typeface="Arial Rounded MT Bold" panose="020F0704030504030204" pitchFamily="34" charset="0"/>
                <a:sym typeface="Wingdings" panose="05000000000000000000" pitchFamily="2" charset="2"/>
              </a:rPr>
              <a:t>Son of sorrow  son of my right hand</a:t>
            </a:r>
          </a:p>
          <a:p>
            <a:pPr>
              <a:lnSpc>
                <a:spcPct val="90000"/>
              </a:lnSpc>
            </a:pPr>
            <a:r>
              <a:rPr lang="en-US" altLang="en-US" sz="3200" baseline="30000" dirty="0">
                <a:latin typeface="Arial Rounded MT Bold" panose="020F0704030504030204" pitchFamily="34" charset="0"/>
                <a:sym typeface="Wingdings" panose="05000000000000000000" pitchFamily="2" charset="2"/>
              </a:rPr>
              <a:t>Gen 49.27 </a:t>
            </a:r>
            <a:r>
              <a:rPr lang="en-US" altLang="en-US" sz="3200" dirty="0">
                <a:latin typeface="Arial Rounded MT Bold" panose="020F0704030504030204" pitchFamily="34" charset="0"/>
                <a:sym typeface="Wingdings" panose="05000000000000000000" pitchFamily="2" charset="2"/>
              </a:rPr>
              <a:t>Binyamin is a ravenous wolf</a:t>
            </a:r>
          </a:p>
          <a:p>
            <a:pPr lvl="1">
              <a:lnSpc>
                <a:spcPct val="90000"/>
              </a:lnSpc>
            </a:pPr>
            <a:r>
              <a:rPr lang="en-US" altLang="en-US" sz="2900" dirty="0">
                <a:latin typeface="Arial Rounded MT Bold" panose="020F0704030504030204" pitchFamily="34" charset="0"/>
                <a:sym typeface="Wingdings" panose="05000000000000000000" pitchFamily="2" charset="2"/>
              </a:rPr>
              <a:t>Sorrow and strength  “he has born our griefs.</a:t>
            </a:r>
          </a:p>
          <a:p>
            <a:pPr>
              <a:lnSpc>
                <a:spcPct val="90000"/>
              </a:lnSpc>
            </a:pPr>
            <a:r>
              <a:rPr lang="en-US" altLang="en-US" sz="3200" dirty="0">
                <a:solidFill>
                  <a:srgbClr val="0066FF"/>
                </a:solidFill>
                <a:latin typeface="Arial Rounded MT Bold" panose="020F0704030504030204" pitchFamily="34" charset="0"/>
                <a:sym typeface="Wingdings" panose="05000000000000000000" pitchFamily="2" charset="2"/>
              </a:rPr>
              <a:t>Yeshua as Millennial King</a:t>
            </a:r>
            <a:endParaRPr lang="en-US" altLang="en-US" sz="3200" dirty="0">
              <a:solidFill>
                <a:srgbClr val="0066FF"/>
              </a:solidFill>
              <a:latin typeface="Arial Rounded MT Bold" panose="020F0704030504030204" pitchFamily="34" charset="0"/>
            </a:endParaRPr>
          </a:p>
          <a:p>
            <a:pPr lvl="1">
              <a:lnSpc>
                <a:spcPct val="90000"/>
              </a:lnSpc>
            </a:pPr>
            <a:endParaRPr lang="en-US" altLang="en-US" sz="3600" dirty="0">
              <a:latin typeface="Arial Rounded MT Bold" panose="020F0704030504030204" pitchFamily="34" charset="0"/>
            </a:endParaRPr>
          </a:p>
        </p:txBody>
      </p:sp>
      <p:pic>
        <p:nvPicPr>
          <p:cNvPr id="49159" name="Picture 7" descr="Gem-myth">
            <a:extLst>
              <a:ext uri="{FF2B5EF4-FFF2-40B4-BE49-F238E27FC236}">
                <a16:creationId xmlns:a16="http://schemas.microsoft.com/office/drawing/2014/main" id="{7A0D2E0A-21D9-4BC3-BC0B-64E3DD0CC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7" y="228601"/>
            <a:ext cx="842963" cy="878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2" end="2"/>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915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15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AB1CD40-43E6-4A67-BBBA-E5771A452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72" y="209550"/>
            <a:ext cx="8263467" cy="4648200"/>
          </a:xfrm>
          <a:prstGeom prst="rect">
            <a:avLst/>
          </a:prstGeom>
        </p:spPr>
      </p:pic>
    </p:spTree>
    <p:extLst>
      <p:ext uri="{BB962C8B-B14F-4D97-AF65-F5344CB8AC3E}">
        <p14:creationId xmlns:p14="http://schemas.microsoft.com/office/powerpoint/2010/main" val="12081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6294533-A6DD-4B74-9B42-B0C78E8035F7}"/>
              </a:ext>
            </a:extLst>
          </p:cNvPr>
          <p:cNvSpPr>
            <a:spLocks noGrp="1" noChangeArrowheads="1"/>
          </p:cNvSpPr>
          <p:nvPr>
            <p:ph type="title"/>
          </p:nvPr>
        </p:nvSpPr>
        <p:spPr/>
        <p:txBody>
          <a:bodyPr/>
          <a:lstStyle/>
          <a:p>
            <a:r>
              <a:rPr lang="en-US" altLang="en-US" b="1" i="1"/>
              <a:t>#11  Cancer</a:t>
            </a:r>
          </a:p>
        </p:txBody>
      </p:sp>
      <p:sp>
        <p:nvSpPr>
          <p:cNvPr id="51203" name="Rectangle 3">
            <a:extLst>
              <a:ext uri="{FF2B5EF4-FFF2-40B4-BE49-F238E27FC236}">
                <a16:creationId xmlns:a16="http://schemas.microsoft.com/office/drawing/2014/main" id="{625FC8B7-5260-4313-813C-CC1B4DCD82FF}"/>
              </a:ext>
            </a:extLst>
          </p:cNvPr>
          <p:cNvSpPr>
            <a:spLocks noGrp="1" noChangeArrowheads="1"/>
          </p:cNvSpPr>
          <p:nvPr>
            <p:ph type="body" sz="half" idx="1"/>
          </p:nvPr>
        </p:nvSpPr>
        <p:spPr>
          <a:xfrm>
            <a:off x="274637" y="1200151"/>
            <a:ext cx="8229600" cy="3600448"/>
          </a:xfrm>
        </p:spPr>
        <p:txBody>
          <a:bodyPr/>
          <a:lstStyle/>
          <a:p>
            <a:pPr>
              <a:lnSpc>
                <a:spcPct val="80000"/>
              </a:lnSpc>
            </a:pPr>
            <a:r>
              <a:rPr lang="en-US" altLang="en-US" sz="3600" dirty="0" err="1">
                <a:latin typeface="Arial Rounded MT Bold" panose="020F0704030504030204" pitchFamily="34" charset="0"/>
              </a:rPr>
              <a:t>Sartan</a:t>
            </a:r>
            <a:r>
              <a:rPr lang="en-US" altLang="en-US" sz="3600" b="1" dirty="0">
                <a:latin typeface="Arial Rounded MT Bold" panose="020F0704030504030204" pitchFamily="34" charset="0"/>
              </a:rPr>
              <a:t> </a:t>
            </a:r>
            <a:r>
              <a:rPr lang="he-IL" sz="3600" b="1" dirty="0">
                <a:latin typeface="David" panose="020E0502060401010101" pitchFamily="34" charset="-79"/>
                <a:cs typeface="David" panose="020E0502060401010101" pitchFamily="34" charset="-79"/>
              </a:rPr>
              <a:t>סַרְטָן</a:t>
            </a:r>
            <a:r>
              <a:rPr lang="he-IL" sz="3200" dirty="0"/>
              <a:t> </a:t>
            </a:r>
            <a:r>
              <a:rPr lang="he-IL" sz="1050" dirty="0"/>
              <a:t>שֵם ז’</a:t>
            </a:r>
            <a:r>
              <a:rPr lang="en-US" sz="1050" dirty="0"/>
              <a:t>  </a:t>
            </a:r>
            <a:r>
              <a:rPr lang="en-US" sz="3200" dirty="0">
                <a:latin typeface="Arial Rounded MT Bold" panose="020F0704030504030204" pitchFamily="34" charset="0"/>
              </a:rPr>
              <a:t>crab ; (astronomy, astrology) Cancer</a:t>
            </a:r>
          </a:p>
          <a:p>
            <a:pPr>
              <a:lnSpc>
                <a:spcPct val="80000"/>
              </a:lnSpc>
            </a:pPr>
            <a:r>
              <a:rPr lang="en-US" altLang="en-US" sz="3200" dirty="0">
                <a:latin typeface="Arial Rounded MT Bold" panose="020F0704030504030204" pitchFamily="34" charset="0"/>
              </a:rPr>
              <a:t>Tribe Of Issachar.</a:t>
            </a:r>
          </a:p>
          <a:p>
            <a:pPr>
              <a:lnSpc>
                <a:spcPct val="80000"/>
              </a:lnSpc>
            </a:pPr>
            <a:r>
              <a:rPr lang="en-US" altLang="en-US" sz="3200" dirty="0">
                <a:solidFill>
                  <a:srgbClr val="0066FF"/>
                </a:solidFill>
                <a:latin typeface="Arial Rounded MT Bold" panose="020F0704030504030204" pitchFamily="34" charset="0"/>
              </a:rPr>
              <a:t>Protector: Satan bound 1000 years</a:t>
            </a:r>
          </a:p>
        </p:txBody>
      </p:sp>
      <p:pic>
        <p:nvPicPr>
          <p:cNvPr id="51207" name="Picture 7" descr="Cnc-myth">
            <a:extLst>
              <a:ext uri="{FF2B5EF4-FFF2-40B4-BE49-F238E27FC236}">
                <a16:creationId xmlns:a16="http://schemas.microsoft.com/office/drawing/2014/main" id="{83FBF99D-1693-4080-A054-4AB74D84806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446337" y="342901"/>
            <a:ext cx="628650" cy="6786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DB981E9-C6C9-468E-B3B8-BAEC8FEF5BB8}"/>
              </a:ext>
            </a:extLst>
          </p:cNvPr>
          <p:cNvSpPr>
            <a:spLocks noGrp="1" noChangeArrowheads="1"/>
          </p:cNvSpPr>
          <p:nvPr>
            <p:ph type="title"/>
          </p:nvPr>
        </p:nvSpPr>
        <p:spPr/>
        <p:txBody>
          <a:bodyPr/>
          <a:lstStyle/>
          <a:p>
            <a:r>
              <a:rPr lang="en-US" altLang="en-US" b="1" i="1"/>
              <a:t>#12  Leo</a:t>
            </a:r>
          </a:p>
        </p:txBody>
      </p:sp>
      <p:sp>
        <p:nvSpPr>
          <p:cNvPr id="53251" name="Rectangle 3">
            <a:extLst>
              <a:ext uri="{FF2B5EF4-FFF2-40B4-BE49-F238E27FC236}">
                <a16:creationId xmlns:a16="http://schemas.microsoft.com/office/drawing/2014/main" id="{731380FF-1896-4F52-87A9-6B7885CB9A90}"/>
              </a:ext>
            </a:extLst>
          </p:cNvPr>
          <p:cNvSpPr>
            <a:spLocks noGrp="1" noChangeArrowheads="1"/>
          </p:cNvSpPr>
          <p:nvPr>
            <p:ph type="body" sz="half" idx="1"/>
          </p:nvPr>
        </p:nvSpPr>
        <p:spPr>
          <a:xfrm>
            <a:off x="438943" y="978694"/>
            <a:ext cx="7989094" cy="3879056"/>
          </a:xfrm>
        </p:spPr>
        <p:txBody>
          <a:bodyPr/>
          <a:lstStyle/>
          <a:p>
            <a:pPr>
              <a:lnSpc>
                <a:spcPct val="90000"/>
              </a:lnSpc>
            </a:pPr>
            <a:r>
              <a:rPr lang="en-US" altLang="en-US" sz="4000" dirty="0">
                <a:latin typeface="Arial Rounded MT Bold" panose="020F0704030504030204" pitchFamily="34" charset="0"/>
              </a:rPr>
              <a:t>The Lion. Hebrew: </a:t>
            </a:r>
            <a:r>
              <a:rPr lang="en-US" altLang="en-US" sz="4000" i="1" dirty="0" err="1">
                <a:latin typeface="Arial Rounded MT Bold" panose="020F0704030504030204" pitchFamily="34" charset="0"/>
              </a:rPr>
              <a:t>Arieh</a:t>
            </a:r>
            <a:r>
              <a:rPr lang="en-US" altLang="en-US" sz="4000" i="1" dirty="0">
                <a:latin typeface="Arial Rounded MT Bold" panose="020F0704030504030204" pitchFamily="34" charset="0"/>
              </a:rPr>
              <a:t>, </a:t>
            </a:r>
            <a:r>
              <a:rPr lang="he-IL" sz="3600" b="1" dirty="0">
                <a:latin typeface="David" panose="020E0502060401010101" pitchFamily="34" charset="-79"/>
                <a:cs typeface="David" panose="020E0502060401010101" pitchFamily="34" charset="-79"/>
              </a:rPr>
              <a:t>אַרְיֵה</a:t>
            </a:r>
            <a:r>
              <a:rPr lang="he-IL" dirty="0"/>
              <a:t> </a:t>
            </a:r>
            <a:r>
              <a:rPr lang="en-US" altLang="en-US" sz="4000" dirty="0">
                <a:latin typeface="Arial Rounded MT Bold" panose="020F0704030504030204" pitchFamily="34" charset="0"/>
              </a:rPr>
              <a:t>Lion. </a:t>
            </a:r>
          </a:p>
          <a:p>
            <a:pPr>
              <a:lnSpc>
                <a:spcPct val="90000"/>
              </a:lnSpc>
            </a:pPr>
            <a:r>
              <a:rPr lang="en-US" altLang="en-US" sz="4000" dirty="0">
                <a:latin typeface="Arial Rounded MT Bold" panose="020F0704030504030204" pitchFamily="34" charset="0"/>
              </a:rPr>
              <a:t>The Tribe Of Israel</a:t>
            </a:r>
          </a:p>
          <a:p>
            <a:pPr lvl="1">
              <a:lnSpc>
                <a:spcPct val="90000"/>
              </a:lnSpc>
            </a:pPr>
            <a:r>
              <a:rPr lang="en-US" altLang="en-US" sz="3600" dirty="0">
                <a:latin typeface="Arial Rounded MT Bold" panose="020F0704030504030204" pitchFamily="34" charset="0"/>
              </a:rPr>
              <a:t>Leo Is Associated With The Tribe Of Judah.</a:t>
            </a:r>
          </a:p>
          <a:p>
            <a:pPr>
              <a:lnSpc>
                <a:spcPct val="90000"/>
              </a:lnSpc>
            </a:pPr>
            <a:r>
              <a:rPr lang="en-US" altLang="en-US" sz="3900" dirty="0">
                <a:solidFill>
                  <a:srgbClr val="0066FF"/>
                </a:solidFill>
                <a:latin typeface="Arial Rounded MT Bold" panose="020F0704030504030204" pitchFamily="34" charset="0"/>
              </a:rPr>
              <a:t>Victor</a:t>
            </a:r>
          </a:p>
        </p:txBody>
      </p:sp>
      <p:pic>
        <p:nvPicPr>
          <p:cNvPr id="53255" name="Picture 7" descr="Leo-myth">
            <a:extLst>
              <a:ext uri="{FF2B5EF4-FFF2-40B4-BE49-F238E27FC236}">
                <a16:creationId xmlns:a16="http://schemas.microsoft.com/office/drawing/2014/main" id="{D734B0FD-62CE-4939-908A-0D3B51A8BF7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160587" y="285750"/>
            <a:ext cx="1271588" cy="692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325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Person, work and triumph of Yeshua the Messiah:</a:t>
            </a:r>
          </a:p>
          <a:p>
            <a:pPr marL="288925" indent="-288925" algn="l">
              <a:buFont typeface="Arial" panose="020B0604020202020204" pitchFamily="34" charset="0"/>
              <a:buChar char="•"/>
            </a:pPr>
            <a:r>
              <a:rPr lang="en-US" dirty="0"/>
              <a:t>Virgo: Seed of the Woman, Yeshua Incarnate</a:t>
            </a:r>
          </a:p>
          <a:p>
            <a:pPr marL="288925" indent="-288925" algn="l">
              <a:buFont typeface="Arial" panose="020B0604020202020204" pitchFamily="34" charset="0"/>
              <a:buChar char="•"/>
            </a:pPr>
            <a:r>
              <a:rPr lang="en-US" dirty="0"/>
              <a:t>Libra: Redeemer</a:t>
            </a:r>
          </a:p>
          <a:p>
            <a:pPr marL="288925" indent="-288925" algn="l">
              <a:buFont typeface="Arial" panose="020B0604020202020204" pitchFamily="34" charset="0"/>
              <a:buChar char="•"/>
            </a:pPr>
            <a:r>
              <a:rPr lang="en-US" dirty="0"/>
              <a:t>Scorpio: Sufferer</a:t>
            </a:r>
          </a:p>
          <a:p>
            <a:pPr marL="288925" indent="-288925" algn="l">
              <a:buFont typeface="Arial" panose="020B0604020202020204" pitchFamily="34" charset="0"/>
              <a:buChar char="•"/>
            </a:pPr>
            <a:r>
              <a:rPr lang="en-US" dirty="0"/>
              <a:t>Sagittarius: Conqueror</a:t>
            </a:r>
          </a:p>
        </p:txBody>
      </p:sp>
    </p:spTree>
    <p:extLst>
      <p:ext uri="{BB962C8B-B14F-4D97-AF65-F5344CB8AC3E}">
        <p14:creationId xmlns:p14="http://schemas.microsoft.com/office/powerpoint/2010/main" val="22927169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u="sng" dirty="0"/>
              <a:t>The Fruit of His Work and Mediation, the body of people spiritually born to Him through faith:</a:t>
            </a:r>
          </a:p>
          <a:p>
            <a:pPr marL="168275" indent="-168275" algn="l">
              <a:buFont typeface="Arial" panose="020B0604020202020204" pitchFamily="34" charset="0"/>
              <a:buChar char="•"/>
            </a:pPr>
            <a:r>
              <a:rPr lang="en-US" dirty="0"/>
              <a:t>Capricorn: Sacrifice</a:t>
            </a:r>
          </a:p>
          <a:p>
            <a:pPr marL="168275" indent="-168275" algn="l">
              <a:buFont typeface="Arial" panose="020B0604020202020204" pitchFamily="34" charset="0"/>
              <a:buChar char="•"/>
            </a:pPr>
            <a:r>
              <a:rPr lang="en-US" dirty="0"/>
              <a:t>Aquarius: The Pouring Out of the Holy Spirit &amp; Living Water</a:t>
            </a:r>
          </a:p>
          <a:p>
            <a:pPr marL="168275" indent="-168275" algn="l">
              <a:buFont typeface="Arial" panose="020B0604020202020204" pitchFamily="34" charset="0"/>
              <a:buChar char="•"/>
            </a:pPr>
            <a:r>
              <a:rPr lang="en-US" dirty="0"/>
              <a:t>Pisces: Fishers of Men and the Persecuted Church</a:t>
            </a:r>
          </a:p>
          <a:p>
            <a:pPr marL="168275" indent="-168275" algn="l">
              <a:buFont typeface="Arial" panose="020B0604020202020204" pitchFamily="34" charset="0"/>
              <a:buChar char="•"/>
            </a:pPr>
            <a:r>
              <a:rPr lang="en-US" dirty="0"/>
              <a:t>Aries: Glorious Lamb</a:t>
            </a:r>
          </a:p>
        </p:txBody>
      </p:sp>
    </p:spTree>
    <p:extLst>
      <p:ext uri="{BB962C8B-B14F-4D97-AF65-F5344CB8AC3E}">
        <p14:creationId xmlns:p14="http://schemas.microsoft.com/office/powerpoint/2010/main" val="1399180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The final consummation of the Redeemer who is reunited with His Redeemed</a:t>
            </a:r>
            <a:r>
              <a:rPr lang="en-US" dirty="0"/>
              <a:t>:</a:t>
            </a:r>
          </a:p>
          <a:p>
            <a:pPr marL="233363" indent="-233363" algn="l">
              <a:buFont typeface="Arial" panose="020B0604020202020204" pitchFamily="34" charset="0"/>
              <a:buChar char="•"/>
            </a:pPr>
            <a:r>
              <a:rPr lang="en-US" dirty="0"/>
              <a:t>Taurus: Judge</a:t>
            </a:r>
          </a:p>
          <a:p>
            <a:pPr marL="233363" indent="-233363" algn="l">
              <a:buFont typeface="Arial" panose="020B0604020202020204" pitchFamily="34" charset="0"/>
              <a:buChar char="•"/>
            </a:pPr>
            <a:r>
              <a:rPr lang="en-US" dirty="0"/>
              <a:t>Gemini: King</a:t>
            </a:r>
          </a:p>
          <a:p>
            <a:pPr marL="233363" indent="-233363" algn="l">
              <a:buFont typeface="Arial" panose="020B0604020202020204" pitchFamily="34" charset="0"/>
              <a:buChar char="•"/>
            </a:pPr>
            <a:r>
              <a:rPr lang="en-US" dirty="0"/>
              <a:t>Cancer: Protector</a:t>
            </a:r>
          </a:p>
          <a:p>
            <a:pPr marL="233363" indent="-233363" algn="l">
              <a:buFont typeface="Arial" panose="020B0604020202020204" pitchFamily="34" charset="0"/>
              <a:buChar char="•"/>
            </a:pPr>
            <a:r>
              <a:rPr lang="en-US" dirty="0"/>
              <a:t>Leo: Victor</a:t>
            </a:r>
          </a:p>
          <a:p>
            <a:pPr algn="l"/>
            <a:endParaRPr lang="en-US" dirty="0"/>
          </a:p>
        </p:txBody>
      </p:sp>
    </p:spTree>
    <p:extLst>
      <p:ext uri="{BB962C8B-B14F-4D97-AF65-F5344CB8AC3E}">
        <p14:creationId xmlns:p14="http://schemas.microsoft.com/office/powerpoint/2010/main" val="211319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CAF52D4-7380-4F9C-9FA6-F3AE89DC56D0}"/>
              </a:ext>
            </a:extLst>
          </p:cNvPr>
          <p:cNvPicPr>
            <a:picLocks noChangeAspect="1"/>
          </p:cNvPicPr>
          <p:nvPr/>
        </p:nvPicPr>
        <p:blipFill rotWithShape="1">
          <a:blip r:embed="rId3">
            <a:extLst>
              <a:ext uri="{28A0092B-C50C-407E-A947-70E740481C1C}">
                <a14:useLocalDpi xmlns:a14="http://schemas.microsoft.com/office/drawing/2010/main" val="0"/>
              </a:ext>
            </a:extLst>
          </a:blip>
          <a:srcRect t="4546"/>
          <a:stretch/>
        </p:blipFill>
        <p:spPr>
          <a:xfrm>
            <a:off x="313892" y="0"/>
            <a:ext cx="8076752" cy="4705350"/>
          </a:xfrm>
          <a:prstGeom prst="rect">
            <a:avLst/>
          </a:prstGeom>
        </p:spPr>
      </p:pic>
    </p:spTree>
    <p:extLst>
      <p:ext uri="{BB962C8B-B14F-4D97-AF65-F5344CB8AC3E}">
        <p14:creationId xmlns:p14="http://schemas.microsoft.com/office/powerpoint/2010/main" val="38972402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413E176-4C58-4715-ADB9-A21EAB133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60" y="-1"/>
            <a:ext cx="7833277" cy="5103835"/>
          </a:xfrm>
          <a:prstGeom prst="rect">
            <a:avLst/>
          </a:prstGeom>
        </p:spPr>
      </p:pic>
    </p:spTree>
    <p:extLst>
      <p:ext uri="{BB962C8B-B14F-4D97-AF65-F5344CB8AC3E}">
        <p14:creationId xmlns:p14="http://schemas.microsoft.com/office/powerpoint/2010/main" val="3696174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practical use of this, but believing astrophysicists.  </a:t>
            </a:r>
          </a:p>
          <a:p>
            <a:pPr algn="l"/>
            <a:r>
              <a:rPr lang="en-US" dirty="0" err="1"/>
              <a:t>Edersheim</a:t>
            </a:r>
            <a:r>
              <a:rPr lang="en-US" dirty="0"/>
              <a:t> </a:t>
            </a:r>
            <a:r>
              <a:rPr lang="en-US" i="1" dirty="0"/>
              <a:t>Life and Times</a:t>
            </a:r>
            <a:r>
              <a:rPr lang="en-US" dirty="0"/>
              <a:t> I:212</a:t>
            </a:r>
          </a:p>
          <a:p>
            <a:pPr algn="l"/>
            <a:r>
              <a:rPr lang="en-US" dirty="0" err="1"/>
              <a:t>Avi</a:t>
            </a:r>
            <a:r>
              <a:rPr lang="en-US" dirty="0"/>
              <a:t> ben Mordechai Signs in the Heavens p 164</a:t>
            </a:r>
          </a:p>
        </p:txBody>
      </p:sp>
    </p:spTree>
    <p:extLst>
      <p:ext uri="{BB962C8B-B14F-4D97-AF65-F5344CB8AC3E}">
        <p14:creationId xmlns:p14="http://schemas.microsoft.com/office/powerpoint/2010/main" val="5597813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Back to the text: </a:t>
            </a:r>
          </a:p>
          <a:p>
            <a:r>
              <a:rPr lang="en-US" dirty="0"/>
              <a:t>the downside of astronomically based prophecy:</a:t>
            </a:r>
          </a:p>
          <a:p>
            <a:r>
              <a:rPr lang="en-US" dirty="0"/>
              <a:t>Messiah’s return </a:t>
            </a:r>
          </a:p>
          <a:p>
            <a:r>
              <a:rPr lang="en-US" dirty="0">
                <a:solidFill>
                  <a:srgbClr val="FFFF99"/>
                </a:solidFill>
              </a:rPr>
              <a:t>date is unknown</a:t>
            </a:r>
          </a:p>
        </p:txBody>
      </p:sp>
    </p:spTree>
    <p:extLst>
      <p:ext uri="{BB962C8B-B14F-4D97-AF65-F5344CB8AC3E}">
        <p14:creationId xmlns:p14="http://schemas.microsoft.com/office/powerpoint/2010/main" val="9046032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5.1-3</a:t>
            </a:r>
            <a:r>
              <a:rPr lang="en-US" dirty="0"/>
              <a:t> Now concerning the times and seasons, brothers and sisters, you have no need for anything to be written to you.</a:t>
            </a:r>
            <a:r>
              <a:rPr lang="en-US" b="1" baseline="30000" dirty="0"/>
              <a:t> </a:t>
            </a:r>
            <a:r>
              <a:rPr lang="en-US" dirty="0"/>
              <a:t>For you yourselves know very well that the Day of the Lord </a:t>
            </a:r>
            <a:r>
              <a:rPr lang="en-US" dirty="0">
                <a:solidFill>
                  <a:srgbClr val="FFFF99"/>
                </a:solidFill>
              </a:rPr>
              <a:t>comes like a thief in the night</a:t>
            </a:r>
            <a:r>
              <a:rPr lang="en-US" dirty="0"/>
              <a:t>. When they are saying, </a:t>
            </a:r>
          </a:p>
        </p:txBody>
      </p:sp>
    </p:spTree>
    <p:extLst>
      <p:ext uri="{BB962C8B-B14F-4D97-AF65-F5344CB8AC3E}">
        <p14:creationId xmlns:p14="http://schemas.microsoft.com/office/powerpoint/2010/main" val="223124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6BDD2C3E-E87D-4BC3-9826-9565C0E2C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30" y="214308"/>
            <a:ext cx="8229607" cy="4629154"/>
          </a:xfrm>
          <a:prstGeom prst="rect">
            <a:avLst/>
          </a:prstGeom>
        </p:spPr>
      </p:pic>
    </p:spTree>
    <p:extLst>
      <p:ext uri="{BB962C8B-B14F-4D97-AF65-F5344CB8AC3E}">
        <p14:creationId xmlns:p14="http://schemas.microsoft.com/office/powerpoint/2010/main" val="1949852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Thes</a:t>
            </a:r>
            <a:r>
              <a:rPr lang="en-US" baseline="30000" dirty="0"/>
              <a:t>. 5.1-3</a:t>
            </a:r>
            <a:r>
              <a:rPr lang="en-US" dirty="0"/>
              <a:t>  “Shalom and safety,” </a:t>
            </a:r>
            <a:r>
              <a:rPr lang="en-US" dirty="0">
                <a:solidFill>
                  <a:srgbClr val="FFFF99"/>
                </a:solidFill>
              </a:rPr>
              <a:t>sudden destruction comes upon them like a woman having birth pains </a:t>
            </a:r>
            <a:r>
              <a:rPr lang="en-US" dirty="0"/>
              <a:t>in the womb—there is no way they will escape.</a:t>
            </a:r>
          </a:p>
        </p:txBody>
      </p:sp>
    </p:spTree>
    <p:extLst>
      <p:ext uri="{BB962C8B-B14F-4D97-AF65-F5344CB8AC3E}">
        <p14:creationId xmlns:p14="http://schemas.microsoft.com/office/powerpoint/2010/main" val="2136577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Lk 21.34-36 </a:t>
            </a:r>
            <a:r>
              <a:rPr lang="en-US" b="1" baseline="30000" dirty="0"/>
              <a:t> </a:t>
            </a:r>
            <a:r>
              <a:rPr lang="en-US" dirty="0"/>
              <a:t>“But keep watch on yourselves, or your hearts will become </a:t>
            </a:r>
            <a:r>
              <a:rPr lang="en-US" dirty="0">
                <a:solidFill>
                  <a:srgbClr val="FFFF99"/>
                </a:solidFill>
              </a:rPr>
              <a:t>dulled</a:t>
            </a:r>
            <a:r>
              <a:rPr lang="en-US" dirty="0"/>
              <a:t> by </a:t>
            </a:r>
            <a:r>
              <a:rPr lang="en-US" dirty="0">
                <a:solidFill>
                  <a:srgbClr val="FFFF99"/>
                </a:solidFill>
              </a:rPr>
              <a:t>carousing, drunkenness and the worries of everyday living</a:t>
            </a:r>
            <a:r>
              <a:rPr lang="en-US" dirty="0"/>
              <a:t>, and that Day will be sprung upon you suddenly like a trap! </a:t>
            </a:r>
            <a:r>
              <a:rPr lang="en-US" b="1" baseline="30000" dirty="0"/>
              <a:t> </a:t>
            </a:r>
            <a:r>
              <a:rPr lang="en-US" dirty="0"/>
              <a:t>For it will close in on everyone, no matter where they live, throughout the whole world.</a:t>
            </a:r>
            <a:r>
              <a:rPr lang="en-US" b="1" baseline="30000" dirty="0"/>
              <a:t> </a:t>
            </a:r>
            <a:endParaRPr lang="en-US" dirty="0"/>
          </a:p>
        </p:txBody>
      </p:sp>
    </p:spTree>
    <p:extLst>
      <p:ext uri="{BB962C8B-B14F-4D97-AF65-F5344CB8AC3E}">
        <p14:creationId xmlns:p14="http://schemas.microsoft.com/office/powerpoint/2010/main" val="30180413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21.34-36 </a:t>
            </a:r>
            <a:r>
              <a:rPr lang="en-US" b="1" baseline="30000" dirty="0"/>
              <a:t>  </a:t>
            </a:r>
            <a:r>
              <a:rPr lang="en-US" dirty="0">
                <a:solidFill>
                  <a:srgbClr val="FFFF99"/>
                </a:solidFill>
              </a:rPr>
              <a:t>Stay alert, always praying that you will have the strength to escape </a:t>
            </a:r>
            <a:r>
              <a:rPr lang="en-US" dirty="0"/>
              <a:t>all the things that will happen and to stand in the presence of the Son of Man.”</a:t>
            </a:r>
          </a:p>
        </p:txBody>
      </p:sp>
    </p:spTree>
    <p:extLst>
      <p:ext uri="{BB962C8B-B14F-4D97-AF65-F5344CB8AC3E}">
        <p14:creationId xmlns:p14="http://schemas.microsoft.com/office/powerpoint/2010/main" val="2782410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Luke 12.42-48</a:t>
            </a:r>
            <a:r>
              <a:rPr lang="en-US" dirty="0"/>
              <a:t> the Lord said, “Who then is the faithful and wise manager, whom the master will put in charge of his servants, to give them their food portion at the proper time? </a:t>
            </a:r>
            <a:r>
              <a:rPr lang="en-US" b="1" baseline="30000" dirty="0"/>
              <a:t> </a:t>
            </a:r>
            <a:r>
              <a:rPr lang="en-US" dirty="0"/>
              <a:t>Blessed is that servant whose master finds him so doing when he comes. Truly I tell you, his master will put him in charge of all his possessions.</a:t>
            </a:r>
          </a:p>
        </p:txBody>
      </p:sp>
    </p:spTree>
    <p:extLst>
      <p:ext uri="{BB962C8B-B14F-4D97-AF65-F5344CB8AC3E}">
        <p14:creationId xmlns:p14="http://schemas.microsoft.com/office/powerpoint/2010/main" val="24283600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Luke 12.42-48</a:t>
            </a:r>
            <a:r>
              <a:rPr lang="en-US" dirty="0"/>
              <a:t>  “But if that servant says in his heart, ‘My master is taking a long time to come,’ and he begins to beat the young slave boys and girls and to eat and drink and get drunk, </a:t>
            </a:r>
            <a:r>
              <a:rPr lang="en-US" b="1" baseline="30000" dirty="0"/>
              <a:t> </a:t>
            </a:r>
            <a:r>
              <a:rPr lang="en-US" dirty="0"/>
              <a:t>the master of that servant will come</a:t>
            </a:r>
          </a:p>
        </p:txBody>
      </p:sp>
    </p:spTree>
    <p:extLst>
      <p:ext uri="{BB962C8B-B14F-4D97-AF65-F5344CB8AC3E}">
        <p14:creationId xmlns:p14="http://schemas.microsoft.com/office/powerpoint/2010/main" val="2185610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Luke 12.42-48</a:t>
            </a:r>
            <a:r>
              <a:rPr lang="en-US" dirty="0"/>
              <a:t>  </a:t>
            </a:r>
            <a:r>
              <a:rPr lang="en-US" dirty="0">
                <a:solidFill>
                  <a:srgbClr val="FFFF99"/>
                </a:solidFill>
              </a:rPr>
              <a:t>on a day when he does not expect him and at an hour he does not know.</a:t>
            </a:r>
            <a:r>
              <a:rPr lang="en-US" dirty="0"/>
              <a:t> And he will cut him in two and assign him a place with the unfaithful.</a:t>
            </a:r>
          </a:p>
        </p:txBody>
      </p:sp>
    </p:spTree>
    <p:extLst>
      <p:ext uri="{BB962C8B-B14F-4D97-AF65-F5344CB8AC3E}">
        <p14:creationId xmlns:p14="http://schemas.microsoft.com/office/powerpoint/2010/main" val="3964435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Luke 12.42-48</a:t>
            </a:r>
            <a:r>
              <a:rPr lang="en-US" dirty="0"/>
              <a:t> “That slave who knew his master’s will but did not prepare or act according to his desire will be harshly whipped. But the one who did not know and did things worthy of a beating will be whipped lightly. From everyone given much, much will be required; and from the one for whom more is provided, all the more they will ask of him.</a:t>
            </a:r>
          </a:p>
          <a:p>
            <a:pPr algn="l"/>
            <a:endParaRPr lang="en-US" dirty="0"/>
          </a:p>
        </p:txBody>
      </p:sp>
    </p:spTree>
    <p:extLst>
      <p:ext uri="{BB962C8B-B14F-4D97-AF65-F5344CB8AC3E}">
        <p14:creationId xmlns:p14="http://schemas.microsoft.com/office/powerpoint/2010/main" val="22917878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it’s calculable, it’s celebratory.</a:t>
            </a:r>
          </a:p>
          <a:p>
            <a:pPr algn="l"/>
            <a:r>
              <a:rPr lang="en-US" dirty="0"/>
              <a:t>If an astronomical prophetic event is </a:t>
            </a:r>
          </a:p>
          <a:p>
            <a:pPr algn="l"/>
            <a:r>
              <a:rPr lang="en-US" dirty="0">
                <a:solidFill>
                  <a:srgbClr val="FFFF99"/>
                </a:solidFill>
              </a:rPr>
              <a:t>completely unexpected</a:t>
            </a:r>
            <a:endParaRPr lang="en-US" dirty="0"/>
          </a:p>
          <a:p>
            <a:pPr algn="l"/>
            <a:r>
              <a:rPr lang="en-US" dirty="0"/>
              <a:t>then it’s</a:t>
            </a:r>
          </a:p>
          <a:p>
            <a:pPr algn="l"/>
            <a:r>
              <a:rPr lang="en-US" dirty="0">
                <a:solidFill>
                  <a:srgbClr val="FFFF99"/>
                </a:solidFill>
              </a:rPr>
              <a:t>cause for apprehension</a:t>
            </a:r>
            <a:r>
              <a:rPr lang="en-US" dirty="0"/>
              <a:t>.</a:t>
            </a:r>
          </a:p>
        </p:txBody>
      </p:sp>
    </p:spTree>
    <p:extLst>
      <p:ext uri="{BB962C8B-B14F-4D97-AF65-F5344CB8AC3E}">
        <p14:creationId xmlns:p14="http://schemas.microsoft.com/office/powerpoint/2010/main" val="30845949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altLang="en-US" baseline="30000" dirty="0" err="1">
                <a:solidFill>
                  <a:srgbClr val="FFFF00"/>
                </a:solidFill>
              </a:rPr>
              <a:t>Mattityahu</a:t>
            </a:r>
            <a:r>
              <a:rPr lang="en-US" altLang="en-US" baseline="30000" dirty="0">
                <a:solidFill>
                  <a:srgbClr val="FFFF00"/>
                </a:solidFill>
              </a:rPr>
              <a:t> (Matthew) 24:39-44 </a:t>
            </a:r>
            <a:r>
              <a:rPr lang="en-US" dirty="0"/>
              <a:t>Therefore stay alert; for </a:t>
            </a:r>
            <a:r>
              <a:rPr lang="en-US" dirty="0">
                <a:solidFill>
                  <a:srgbClr val="FFFF99"/>
                </a:solidFill>
              </a:rPr>
              <a:t>you do not know what day your Lord is coming</a:t>
            </a:r>
            <a:r>
              <a:rPr lang="en-US" dirty="0"/>
              <a:t>…So you also must be ready, </a:t>
            </a:r>
            <a:r>
              <a:rPr lang="en-US" dirty="0">
                <a:solidFill>
                  <a:srgbClr val="FFFF99"/>
                </a:solidFill>
              </a:rPr>
              <a:t>for the Son of Man is coming at an hour you do not expect</a:t>
            </a:r>
            <a:r>
              <a:rPr lang="en-US" dirty="0"/>
              <a:t>.”</a:t>
            </a:r>
          </a:p>
        </p:txBody>
      </p:sp>
    </p:spTree>
    <p:extLst>
      <p:ext uri="{BB962C8B-B14F-4D97-AF65-F5344CB8AC3E}">
        <p14:creationId xmlns:p14="http://schemas.microsoft.com/office/powerpoint/2010/main" val="2216245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0549576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85691</TotalTime>
  <Words>4530</Words>
  <Application>Microsoft Office PowerPoint</Application>
  <PresentationFormat>Custom</PresentationFormat>
  <Paragraphs>600</Paragraphs>
  <Slides>99</Slides>
  <Notes>94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99</vt:i4>
      </vt:variant>
    </vt:vector>
  </HeadingPairs>
  <TitlesOfParts>
    <vt:vector size="109" baseType="lpstr">
      <vt:lpstr>Arial</vt:lpstr>
      <vt:lpstr>Arial Rounded MT Bold</vt:lpstr>
      <vt:lpstr>David</vt:lpstr>
      <vt:lpstr>inherit</vt:lpstr>
      <vt:lpstr>Vilna</vt:lpstr>
      <vt:lpstr>Wingdings</vt:lpstr>
      <vt:lpstr>1_Default Design</vt:lpstr>
      <vt:lpstr>136_Default Design</vt:lpstr>
      <vt:lpstr>128_Default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24:36</vt:lpstr>
      <vt:lpstr>PowerPoint Presentation</vt:lpstr>
      <vt:lpstr>PowerPoint Presentation</vt:lpstr>
      <vt:lpstr>PowerPoint Presentation</vt:lpstr>
      <vt:lpstr>PowerPoint Presentation</vt:lpstr>
      <vt:lpstr>PowerPoint Presentation</vt:lpstr>
      <vt:lpstr>Mattityahu (Matthew) 24:37</vt:lpstr>
      <vt:lpstr>Mattityahu (Matthew) 24:38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Sky Can You Pick Out Any Constellations?</vt:lpstr>
      <vt:lpstr>The Sky Can You Pick Out Any Constellations?</vt:lpstr>
      <vt:lpstr>The Sky Could You Have Possibly Guessed This?</vt:lpstr>
      <vt:lpstr>Does This Look Like A Woman?</vt:lpstr>
      <vt:lpstr>Does This Look Like A Woman?</vt:lpstr>
      <vt:lpstr>The Stars As A Story, Mazzeroth (Zodiac)</vt:lpstr>
      <vt:lpstr>The Mazzeroth Mazzeroth (Job 38:32).</vt:lpstr>
      <vt:lpstr>PowerPoint Presentation</vt:lpstr>
      <vt:lpstr>PowerPoint Presentation</vt:lpstr>
      <vt:lpstr>PowerPoint Presentation</vt:lpstr>
      <vt:lpstr>#1  Virgo</vt:lpstr>
      <vt:lpstr>#2  Libra</vt:lpstr>
      <vt:lpstr>#3  Scorpius</vt:lpstr>
      <vt:lpstr>#4  Sagittarius</vt:lpstr>
      <vt:lpstr>#5  Capricornus</vt:lpstr>
      <vt:lpstr>#6  Aquarius  D’lee</vt:lpstr>
      <vt:lpstr>#7  Pisces</vt:lpstr>
      <vt:lpstr>#8  Aries</vt:lpstr>
      <vt:lpstr>#9  Taurus</vt:lpstr>
      <vt:lpstr>#10  Gemini</vt:lpstr>
      <vt:lpstr>#11  Cancer</vt:lpstr>
      <vt:lpstr>#12  Leo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2303</cp:revision>
  <dcterms:created xsi:type="dcterms:W3CDTF">2006-04-21T19:34:43Z</dcterms:created>
  <dcterms:modified xsi:type="dcterms:W3CDTF">2018-10-06T13:25:23Z</dcterms:modified>
</cp:coreProperties>
</file>