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02" r:id="rId2"/>
    <p:sldMasterId id="2147483704" r:id="rId3"/>
  </p:sldMasterIdLst>
  <p:notesMasterIdLst>
    <p:notesMasterId r:id="rId81"/>
  </p:notesMasterIdLst>
  <p:handoutMasterIdLst>
    <p:handoutMasterId r:id="rId82"/>
  </p:handoutMasterIdLst>
  <p:sldIdLst>
    <p:sldId id="2045" r:id="rId4"/>
    <p:sldId id="57341" r:id="rId5"/>
    <p:sldId id="57365" r:id="rId6"/>
    <p:sldId id="57366" r:id="rId7"/>
    <p:sldId id="57343" r:id="rId8"/>
    <p:sldId id="57338" r:id="rId9"/>
    <p:sldId id="57340" r:id="rId10"/>
    <p:sldId id="57344" r:id="rId11"/>
    <p:sldId id="57348" r:id="rId12"/>
    <p:sldId id="57352" r:id="rId13"/>
    <p:sldId id="57400" r:id="rId14"/>
    <p:sldId id="57404" r:id="rId15"/>
    <p:sldId id="57401" r:id="rId16"/>
    <p:sldId id="57402" r:id="rId17"/>
    <p:sldId id="56113" r:id="rId18"/>
    <p:sldId id="55943" r:id="rId19"/>
    <p:sldId id="57367" r:id="rId20"/>
    <p:sldId id="57369" r:id="rId21"/>
    <p:sldId id="57361" r:id="rId22"/>
    <p:sldId id="57370" r:id="rId23"/>
    <p:sldId id="56886" r:id="rId24"/>
    <p:sldId id="57061" r:id="rId25"/>
    <p:sldId id="57368" r:id="rId26"/>
    <p:sldId id="57410" r:id="rId27"/>
    <p:sldId id="57411" r:id="rId28"/>
    <p:sldId id="57413" r:id="rId29"/>
    <p:sldId id="57373" r:id="rId30"/>
    <p:sldId id="57387" r:id="rId31"/>
    <p:sldId id="57389" r:id="rId32"/>
    <p:sldId id="57358" r:id="rId33"/>
    <p:sldId id="57357" r:id="rId34"/>
    <p:sldId id="57351" r:id="rId35"/>
    <p:sldId id="57392" r:id="rId36"/>
    <p:sldId id="57375" r:id="rId37"/>
    <p:sldId id="57374" r:id="rId38"/>
    <p:sldId id="57380" r:id="rId39"/>
    <p:sldId id="57381" r:id="rId40"/>
    <p:sldId id="57391" r:id="rId41"/>
    <p:sldId id="57376" r:id="rId42"/>
    <p:sldId id="57393" r:id="rId43"/>
    <p:sldId id="57388" r:id="rId44"/>
    <p:sldId id="57390" r:id="rId45"/>
    <p:sldId id="57382" r:id="rId46"/>
    <p:sldId id="57377" r:id="rId47"/>
    <p:sldId id="57378" r:id="rId48"/>
    <p:sldId id="57383" r:id="rId49"/>
    <p:sldId id="57384" r:id="rId50"/>
    <p:sldId id="57385" r:id="rId51"/>
    <p:sldId id="57397" r:id="rId52"/>
    <p:sldId id="57418" r:id="rId53"/>
    <p:sldId id="57294" r:id="rId54"/>
    <p:sldId id="57386" r:id="rId55"/>
    <p:sldId id="57379" r:id="rId56"/>
    <p:sldId id="57405" r:id="rId57"/>
    <p:sldId id="57291" r:id="rId58"/>
    <p:sldId id="57293" r:id="rId59"/>
    <p:sldId id="57416" r:id="rId60"/>
    <p:sldId id="57414" r:id="rId61"/>
    <p:sldId id="57415" r:id="rId62"/>
    <p:sldId id="57409" r:id="rId63"/>
    <p:sldId id="57360" r:id="rId64"/>
    <p:sldId id="57417" r:id="rId65"/>
    <p:sldId id="57394" r:id="rId66"/>
    <p:sldId id="57395" r:id="rId67"/>
    <p:sldId id="57396" r:id="rId68"/>
    <p:sldId id="57290" r:id="rId69"/>
    <p:sldId id="57398" r:id="rId70"/>
    <p:sldId id="57399" r:id="rId71"/>
    <p:sldId id="57363" r:id="rId72"/>
    <p:sldId id="57353" r:id="rId73"/>
    <p:sldId id="57354" r:id="rId74"/>
    <p:sldId id="57403" r:id="rId75"/>
    <p:sldId id="57355" r:id="rId76"/>
    <p:sldId id="57350" r:id="rId77"/>
    <p:sldId id="57406" r:id="rId78"/>
    <p:sldId id="57407" r:id="rId79"/>
    <p:sldId id="57408" r:id="rId80"/>
  </p:sldIdLst>
  <p:sldSz cx="8778875" cy="5143500"/>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39061"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678271"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017217"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356390"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695300" algn="l" defTabSz="678271" rtl="0" eaLnBrk="1" latinLnBrk="0" hangingPunct="1">
      <a:defRPr sz="4000" kern="1200">
        <a:solidFill>
          <a:schemeClr val="bg1"/>
        </a:solidFill>
        <a:latin typeface="Arial Rounded MT Bold" pitchFamily="34" charset="0"/>
        <a:ea typeface="+mn-ea"/>
        <a:cs typeface="Arial" charset="0"/>
      </a:defRPr>
    </a:lvl6pPr>
    <a:lvl7pPr marL="2034313" algn="l" defTabSz="678271" rtl="0" eaLnBrk="1" latinLnBrk="0" hangingPunct="1">
      <a:defRPr sz="4000" kern="1200">
        <a:solidFill>
          <a:schemeClr val="bg1"/>
        </a:solidFill>
        <a:latin typeface="Arial Rounded MT Bold" pitchFamily="34" charset="0"/>
        <a:ea typeface="+mn-ea"/>
        <a:cs typeface="Arial" charset="0"/>
      </a:defRPr>
    </a:lvl7pPr>
    <a:lvl8pPr marL="2373419" algn="l" defTabSz="678271" rtl="0" eaLnBrk="1" latinLnBrk="0" hangingPunct="1">
      <a:defRPr sz="4000" kern="1200">
        <a:solidFill>
          <a:schemeClr val="bg1"/>
        </a:solidFill>
        <a:latin typeface="Arial Rounded MT Bold" pitchFamily="34" charset="0"/>
        <a:ea typeface="+mn-ea"/>
        <a:cs typeface="Arial" charset="0"/>
      </a:defRPr>
    </a:lvl8pPr>
    <a:lvl9pPr marL="2712509" algn="l" defTabSz="678271"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p15="http://schemas.microsoft.com/office/powerpoint/2012/main">
        <p15:guide id="1" orient="horz" pos="1620">
          <p15:clr>
            <a:srgbClr val="A4A3A4"/>
          </p15:clr>
        </p15:guide>
        <p15:guide id="2" pos="276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66"/>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85554" autoAdjust="0"/>
  </p:normalViewPr>
  <p:slideViewPr>
    <p:cSldViewPr>
      <p:cViewPr varScale="1">
        <p:scale>
          <a:sx n="103" d="100"/>
          <a:sy n="103" d="100"/>
        </p:scale>
        <p:origin x="102" y="348"/>
      </p:cViewPr>
      <p:guideLst>
        <p:guide orient="horz" pos="1620"/>
        <p:guide pos="2765"/>
      </p:guideLst>
    </p:cSldViewPr>
  </p:slideViewPr>
  <p:outlineViewPr>
    <p:cViewPr>
      <p:scale>
        <a:sx n="33" d="100"/>
        <a:sy n="33" d="100"/>
      </p:scale>
      <p:origin x="0" y="0"/>
    </p:cViewPr>
  </p:outlineViewPr>
  <p:notesTextViewPr>
    <p:cViewPr>
      <p:scale>
        <a:sx n="3" d="2"/>
        <a:sy n="3" d="2"/>
      </p:scale>
      <p:origin x="0" y="-768"/>
    </p:cViewPr>
  </p:notesTextViewPr>
  <p:sorterViewPr>
    <p:cViewPr varScale="1">
      <p:scale>
        <a:sx n="100" d="100"/>
        <a:sy n="100" d="100"/>
      </p:scale>
      <p:origin x="0" y="-12234"/>
    </p:cViewPr>
  </p:sorterViewPr>
  <p:notesViewPr>
    <p:cSldViewPr>
      <p:cViewPr varScale="1">
        <p:scale>
          <a:sx n="79" d="100"/>
          <a:sy n="79" d="100"/>
        </p:scale>
        <p:origin x="202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viewProps" Target="viewProps.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handoutMaster" Target="handoutMasters/handoutMaster1.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notesMaster" Target="notesMasters/notesMaster1.xml"/><Relationship Id="rId86"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Mtt. 25.14-18.Your Investment Capital</a:t>
            </a:r>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Nov .17.2018.5777</a:t>
            </a:r>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Mtt. 25.14-18.Your Investment Capital</a:t>
            </a:r>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Nov .17.2018.5777</a:t>
            </a:r>
          </a:p>
        </p:txBody>
      </p:sp>
      <p:sp>
        <p:nvSpPr>
          <p:cNvPr id="5124" name="Rectangle 4"/>
          <p:cNvSpPr>
            <a:spLocks noGrp="1" noRot="1" noChangeAspect="1" noChangeArrowheads="1" noTextEdit="1"/>
          </p:cNvSpPr>
          <p:nvPr>
            <p:ph type="sldImg" idx="2"/>
          </p:nvPr>
        </p:nvSpPr>
        <p:spPr bwMode="auto">
          <a:xfrm>
            <a:off x="503238" y="685800"/>
            <a:ext cx="5851525"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39061"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678271" algn="l" rtl="0" fontAlgn="base">
      <a:spcBef>
        <a:spcPct val="30000"/>
      </a:spcBef>
      <a:spcAft>
        <a:spcPct val="0"/>
      </a:spcAft>
      <a:defRPr sz="1200" kern="1200">
        <a:solidFill>
          <a:schemeClr val="tx1"/>
        </a:solidFill>
        <a:latin typeface="Arial" charset="0"/>
        <a:ea typeface="+mn-ea"/>
        <a:cs typeface="Arial" charset="0"/>
      </a:defRPr>
    </a:lvl3pPr>
    <a:lvl4pPr marL="1017217" algn="l" rtl="0" fontAlgn="base">
      <a:spcBef>
        <a:spcPct val="30000"/>
      </a:spcBef>
      <a:spcAft>
        <a:spcPct val="0"/>
      </a:spcAft>
      <a:defRPr sz="1200" kern="1200">
        <a:solidFill>
          <a:schemeClr val="tx1"/>
        </a:solidFill>
        <a:latin typeface="Arial" charset="0"/>
        <a:ea typeface="+mn-ea"/>
        <a:cs typeface="Arial" charset="0"/>
      </a:defRPr>
    </a:lvl4pPr>
    <a:lvl5pPr marL="1356390" algn="l" rtl="0" fontAlgn="base">
      <a:spcBef>
        <a:spcPct val="30000"/>
      </a:spcBef>
      <a:spcAft>
        <a:spcPct val="0"/>
      </a:spcAft>
      <a:defRPr sz="1200" kern="1200">
        <a:solidFill>
          <a:schemeClr val="tx1"/>
        </a:solidFill>
        <a:latin typeface="Arial" charset="0"/>
        <a:ea typeface="+mn-ea"/>
        <a:cs typeface="Arial" charset="0"/>
      </a:defRPr>
    </a:lvl5pPr>
    <a:lvl6pPr marL="1695300" algn="l" defTabSz="678271" rtl="0" eaLnBrk="1" latinLnBrk="0" hangingPunct="1">
      <a:defRPr sz="1200" kern="1200">
        <a:solidFill>
          <a:schemeClr val="tx1"/>
        </a:solidFill>
        <a:latin typeface="+mn-lt"/>
        <a:ea typeface="+mn-ea"/>
        <a:cs typeface="+mn-cs"/>
      </a:defRPr>
    </a:lvl6pPr>
    <a:lvl7pPr marL="2034313" algn="l" defTabSz="678271" rtl="0" eaLnBrk="1" latinLnBrk="0" hangingPunct="1">
      <a:defRPr sz="1200" kern="1200">
        <a:solidFill>
          <a:schemeClr val="tx1"/>
        </a:solidFill>
        <a:latin typeface="+mn-lt"/>
        <a:ea typeface="+mn-ea"/>
        <a:cs typeface="+mn-cs"/>
      </a:defRPr>
    </a:lvl7pPr>
    <a:lvl8pPr marL="2373419" algn="l" defTabSz="678271" rtl="0" eaLnBrk="1" latinLnBrk="0" hangingPunct="1">
      <a:defRPr sz="1200" kern="1200">
        <a:solidFill>
          <a:schemeClr val="tx1"/>
        </a:solidFill>
        <a:latin typeface="+mn-lt"/>
        <a:ea typeface="+mn-ea"/>
        <a:cs typeface="+mn-cs"/>
      </a:defRPr>
    </a:lvl8pPr>
    <a:lvl9pPr marL="2712509" algn="l" defTabSz="67827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strategic-insights.net/JGN/cgi-bin/ciwweb.pl"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25.14-18.Your Investment Capital</a:t>
            </a:r>
          </a:p>
        </p:txBody>
      </p:sp>
      <p:sp>
        <p:nvSpPr>
          <p:cNvPr id="5" name="Rectangle 3"/>
          <p:cNvSpPr>
            <a:spLocks noGrp="1" noChangeArrowheads="1"/>
          </p:cNvSpPr>
          <p:nvPr>
            <p:ph type="dt" idx="1"/>
          </p:nvPr>
        </p:nvSpPr>
        <p:spPr>
          <a:ln/>
        </p:spPr>
        <p:txBody>
          <a:bodyPr/>
          <a:lstStyle/>
          <a:p>
            <a:r>
              <a:rPr lang="en-US" altLang="en-US">
                <a:solidFill>
                  <a:prstClr val="white"/>
                </a:solidFill>
              </a:rPr>
              <a:t>Nov .17.2018.5777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25.14-18.Your Investment Capital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.17.2018.5777</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unitedwithisrael.org/israel-an-island-of-success-against-all-odds/?utm_source=MadMimi&amp;utm_medium=email&amp;utm_content=Israel%27s+%27Patience+is+Gone%27%3B+Reporter+Amazed+by+IDF+Efforts+to+Avoid+Casualties%3B+Tell+Bollywood+Stars+to+Come+to+Israel%2C+Ignore+BDS%21&amp;utm_campaign=20181116_m148277807_Israel%27s+%27Patience+is+Gone%27%3B+Reporter+Amazed+by+IDF+Efforts+to+Avoid+Casualties%3B+Tell+Bollywood+Stars+to+Come+to+Israel%21&amp;utm_term=more_btn_dark_jpg</a:t>
            </a:r>
          </a:p>
        </p:txBody>
      </p:sp>
    </p:spTree>
    <p:extLst>
      <p:ext uri="{BB962C8B-B14F-4D97-AF65-F5344CB8AC3E}">
        <p14:creationId xmlns:p14="http://schemas.microsoft.com/office/powerpoint/2010/main" val="14245803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25.14-18.Your Investment Capital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.17.2018.5777</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unitedwithisrael.org/israel-an-island-of-success-against-all-odds/?utm_source=MadMimi&amp;utm_medium=email&amp;utm_content=Israel%27s+%27Patience+is+Gone%27%3B+Reporter+Amazed+by+IDF+Efforts+to+Avoid+Casualties%3B+Tell+Bollywood+Stars+to+Come+to+Israel%2C+Ignore+BDS%21&amp;utm_campaign=20181116_m148277807_Israel%27s+%27Patience+is+Gone%27%3B+Reporter+Amazed+by+IDF+Efforts+to+Avoid+Casualties%3B+Tell+Bollywood+Stars+to+Come+to+Israel%21&amp;utm_term=more_btn_dark_jpg</a:t>
            </a:r>
          </a:p>
        </p:txBody>
      </p:sp>
    </p:spTree>
    <p:extLst>
      <p:ext uri="{BB962C8B-B14F-4D97-AF65-F5344CB8AC3E}">
        <p14:creationId xmlns:p14="http://schemas.microsoft.com/office/powerpoint/2010/main" val="6534572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25.14-18.Your Investment Capital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.17.2018.5777</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unitedwithisrael.org/israel-an-island-of-success-against-all-odds/?utm_source=MadMimi&amp;utm_medium=email&amp;utm_content=Israel%27s+%27Patience+is+Gone%27%3B+Reporter+Amazed+by+IDF+Efforts+to+Avoid+Casualties%3B+Tell+Bollywood+Stars+to+Come+to+Israel%2C+Ignore+BDS%21&amp;utm_campaign=20181116_m148277807_Israel%27s+%27Patience+is+Gone%27%3B+Reporter+Amazed+by+IDF+Efforts+to+Avoid+Casualties%3B+Tell+Bollywood+Stars+to+Come+to+Israel%21&amp;utm_term=more_btn_dark_jpg</a:t>
            </a:r>
          </a:p>
        </p:txBody>
      </p:sp>
    </p:spTree>
    <p:extLst>
      <p:ext uri="{BB962C8B-B14F-4D97-AF65-F5344CB8AC3E}">
        <p14:creationId xmlns:p14="http://schemas.microsoft.com/office/powerpoint/2010/main" val="13466255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25.14-18.Your Investment Capital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.17.2018.5777</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unitedwithisrael.org/israel-an-island-of-success-against-all-odds/?utm_source=MadMimi&amp;utm_medium=email&amp;utm_content=Israel%27s+%27Patience+is+Gone%27%3B+Reporter+Amazed+by+IDF+Efforts+to+Avoid+Casualties%3B+Tell+Bollywood+Stars+to+Come+to+Israel%2C+Ignore+BDS%21&amp;utm_campaign=20181116_m148277807_Israel%27s+%27Patience+is+Gone%27%3B+Reporter+Amazed+by+IDF+Efforts+to+Avoid+Casualties%3B+Tell+Bollywood+Stars+to+Come+to+Israel%21&amp;utm_term=more_btn_dark_jpg</a:t>
            </a:r>
          </a:p>
        </p:txBody>
      </p:sp>
    </p:spTree>
    <p:extLst>
      <p:ext uri="{BB962C8B-B14F-4D97-AF65-F5344CB8AC3E}">
        <p14:creationId xmlns:p14="http://schemas.microsoft.com/office/powerpoint/2010/main" val="26261509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25.14-18.Your Investment Capital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.17.2018.5777</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unitedwithisrael.org/israel-an-island-of-success-against-all-odds/?utm_source=MadMimi&amp;utm_medium=email&amp;utm_content=Israel%27s+%27Patience+is+Gone%27%3B+Reporter+Amazed+by+IDF+Efforts+to+Avoid+Casualties%3B+Tell+Bollywood+Stars+to+Come+to+Israel%2C+Ignore+BDS%21&amp;utm_campaign=20181116_m148277807_Israel%27s+%27Patience+is+Gone%27%3B+Reporter+Amazed+by+IDF+Efforts+to+Avoid+Casualties%3B+Tell+Bollywood+Stars+to+Come+to+Israel%21&amp;utm_term=more_btn_dark_jpg</a:t>
            </a:r>
          </a:p>
        </p:txBody>
      </p:sp>
    </p:spTree>
    <p:extLst>
      <p:ext uri="{BB962C8B-B14F-4D97-AF65-F5344CB8AC3E}">
        <p14:creationId xmlns:p14="http://schemas.microsoft.com/office/powerpoint/2010/main" val="27005671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Slide Image Placeholder 1"/>
          <p:cNvSpPr>
            <a:spLocks noGrp="1" noRot="1" noChangeAspect="1" noTextEdit="1"/>
          </p:cNvSpPr>
          <p:nvPr>
            <p:ph type="sldImg"/>
          </p:nvPr>
        </p:nvSpPr>
        <p:spPr>
          <a:xfrm>
            <a:off x="384175" y="685800"/>
            <a:ext cx="6083300" cy="3422650"/>
          </a:xfrm>
          <a:ln/>
        </p:spPr>
      </p:sp>
      <p:sp>
        <p:nvSpPr>
          <p:cNvPr id="338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cs typeface="Arial" pitchFamily="34" charset="0"/>
            </a:endParaRPr>
          </a:p>
        </p:txBody>
      </p:sp>
      <p:sp>
        <p:nvSpPr>
          <p:cNvPr id="4" name="Slide Number Placeholder 3"/>
          <p:cNvSpPr>
            <a:spLocks noGrp="1"/>
          </p:cNvSpPr>
          <p:nvPr>
            <p:ph type="sldNum" sz="quarter" idx="5"/>
          </p:nvPr>
        </p:nvSpPr>
        <p:spPr/>
        <p:txBody>
          <a:bodyPr/>
          <a:lstStyle>
            <a:lvl1pPr>
              <a:defRPr sz="7900">
                <a:solidFill>
                  <a:schemeClr val="tx1"/>
                </a:solidFill>
                <a:latin typeface="Arial" pitchFamily="34" charset="0"/>
                <a:cs typeface="Arial" pitchFamily="34" charset="0"/>
              </a:defRPr>
            </a:lvl1pPr>
            <a:lvl2pPr marL="729057" indent="-280406">
              <a:defRPr sz="7900">
                <a:solidFill>
                  <a:schemeClr val="tx1"/>
                </a:solidFill>
                <a:latin typeface="Arial" pitchFamily="34" charset="0"/>
                <a:cs typeface="Arial" pitchFamily="34" charset="0"/>
              </a:defRPr>
            </a:lvl2pPr>
            <a:lvl3pPr marL="1121626" indent="-224325">
              <a:defRPr sz="7900">
                <a:solidFill>
                  <a:schemeClr val="tx1"/>
                </a:solidFill>
                <a:latin typeface="Arial" pitchFamily="34" charset="0"/>
                <a:cs typeface="Arial" pitchFamily="34" charset="0"/>
              </a:defRPr>
            </a:lvl3pPr>
            <a:lvl4pPr marL="1570276" indent="-224325">
              <a:defRPr sz="7900">
                <a:solidFill>
                  <a:schemeClr val="tx1"/>
                </a:solidFill>
                <a:latin typeface="Arial" pitchFamily="34" charset="0"/>
                <a:cs typeface="Arial" pitchFamily="34" charset="0"/>
              </a:defRPr>
            </a:lvl4pPr>
            <a:lvl5pPr marL="2018927" indent="-224325">
              <a:defRPr sz="7900">
                <a:solidFill>
                  <a:schemeClr val="tx1"/>
                </a:solidFill>
                <a:latin typeface="Arial" pitchFamily="34" charset="0"/>
                <a:cs typeface="Arial" pitchFamily="34" charset="0"/>
              </a:defRPr>
            </a:lvl5pPr>
            <a:lvl6pPr marL="2467577" indent="-224325" eaLnBrk="0" fontAlgn="base" hangingPunct="0">
              <a:spcBef>
                <a:spcPct val="0"/>
              </a:spcBef>
              <a:spcAft>
                <a:spcPct val="0"/>
              </a:spcAft>
              <a:defRPr sz="7900">
                <a:solidFill>
                  <a:schemeClr val="tx1"/>
                </a:solidFill>
                <a:latin typeface="Arial" pitchFamily="34" charset="0"/>
                <a:cs typeface="Arial" pitchFamily="34" charset="0"/>
              </a:defRPr>
            </a:lvl6pPr>
            <a:lvl7pPr marL="2916227" indent="-224325" eaLnBrk="0" fontAlgn="base" hangingPunct="0">
              <a:spcBef>
                <a:spcPct val="0"/>
              </a:spcBef>
              <a:spcAft>
                <a:spcPct val="0"/>
              </a:spcAft>
              <a:defRPr sz="7900">
                <a:solidFill>
                  <a:schemeClr val="tx1"/>
                </a:solidFill>
                <a:latin typeface="Arial" pitchFamily="34" charset="0"/>
                <a:cs typeface="Arial" pitchFamily="34" charset="0"/>
              </a:defRPr>
            </a:lvl7pPr>
            <a:lvl8pPr marL="3364878" indent="-224325" eaLnBrk="0" fontAlgn="base" hangingPunct="0">
              <a:spcBef>
                <a:spcPct val="0"/>
              </a:spcBef>
              <a:spcAft>
                <a:spcPct val="0"/>
              </a:spcAft>
              <a:defRPr sz="7900">
                <a:solidFill>
                  <a:schemeClr val="tx1"/>
                </a:solidFill>
                <a:latin typeface="Arial" pitchFamily="34" charset="0"/>
                <a:cs typeface="Arial" pitchFamily="34" charset="0"/>
              </a:defRPr>
            </a:lvl8pPr>
            <a:lvl9pPr marL="3813528" indent="-224325" eaLnBrk="0" fontAlgn="base" hangingPunct="0">
              <a:spcBef>
                <a:spcPct val="0"/>
              </a:spcBef>
              <a:spcAft>
                <a:spcPct val="0"/>
              </a:spcAft>
              <a:defRPr sz="7900">
                <a:solidFill>
                  <a:schemeClr val="tx1"/>
                </a:solidFill>
                <a:latin typeface="Arial" pitchFamily="34" charset="0"/>
                <a:cs typeface="Arial" pitchFamily="34" charset="0"/>
              </a:defRPr>
            </a:lvl9pPr>
          </a:lstStyle>
          <a:p>
            <a:pPr marL="0" marR="0" lvl="0" indent="0" algn="r" defTabSz="897301" rtl="0" eaLnBrk="1" fontAlgn="auto" latinLnBrk="0" hangingPunct="1">
              <a:lnSpc>
                <a:spcPct val="100000"/>
              </a:lnSpc>
              <a:spcBef>
                <a:spcPts val="0"/>
              </a:spcBef>
              <a:spcAft>
                <a:spcPts val="0"/>
              </a:spcAft>
              <a:buClrTx/>
              <a:buSzTx/>
              <a:buFontTx/>
              <a:buNone/>
              <a:tabLst/>
              <a:defRPr/>
            </a:pPr>
            <a:fld id="{45F6C25F-6C70-4A78-AE69-304999D70D58}" type="slidenum">
              <a:rPr kumimoji="0" lang="en-US" altLang="en-US" sz="1800" b="0" i="0" u="none" strike="noStrike" kern="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897301" rtl="0" eaLnBrk="1" fontAlgn="auto" latinLnBrk="0" hangingPunct="1">
                <a:lnSpc>
                  <a:spcPct val="100000"/>
                </a:lnSpc>
                <a:spcBef>
                  <a:spcPts val="0"/>
                </a:spcBef>
                <a:spcAft>
                  <a:spcPts val="0"/>
                </a:spcAft>
                <a:buClrTx/>
                <a:buSzTx/>
                <a:buFontTx/>
                <a:buNone/>
                <a:tabLst/>
                <a:defRPr/>
              </a:pPr>
              <a:t>15</a:t>
            </a:fld>
            <a:endParaRPr kumimoji="0" lang="en-US" altLang="en-US" sz="1800" b="0" i="0" u="none" strike="noStrike" kern="0" cap="none" spc="0" normalizeH="0" baseline="0" noProof="0" dirty="0">
              <a:ln>
                <a:noFill/>
              </a:ln>
              <a:solidFill>
                <a:srgbClr val="000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4493939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12531571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4225927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25.14-18.Your Investment Capital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.17.2018.5777</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https://kifa.kz/eng/bible/stern/stern_matfey_25.php</a:t>
            </a:r>
          </a:p>
          <a:p>
            <a:r>
              <a:rPr lang="en-US" altLang="en-US" sz="1050" dirty="0"/>
              <a:t>https://kifa.kz/eng/bible/stern/stern_matfey_18.php</a:t>
            </a:r>
          </a:p>
        </p:txBody>
      </p:sp>
    </p:spTree>
    <p:extLst>
      <p:ext uri="{BB962C8B-B14F-4D97-AF65-F5344CB8AC3E}">
        <p14:creationId xmlns:p14="http://schemas.microsoft.com/office/powerpoint/2010/main" val="5393960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25.14-18.Your Investment Capital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.17.2018.5777</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https://www.thebalancecareers.com/average-salary-information-for-us-workers-2060808</a:t>
            </a:r>
          </a:p>
        </p:txBody>
      </p:sp>
    </p:spTree>
    <p:extLst>
      <p:ext uri="{BB962C8B-B14F-4D97-AF65-F5344CB8AC3E}">
        <p14:creationId xmlns:p14="http://schemas.microsoft.com/office/powerpoint/2010/main" val="12402730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25.14-18.Your Investment Capital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.17.2018.5777</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6766469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39552645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immediacy</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10291190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immediacy</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40642752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25.14-18.Your Investment Capital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.17.2018.5777</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4841513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25.14-18.Your Investment Capital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.17.2018.5777</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0506578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25.14-18.Your Investment Capital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.17.2018.5777</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67288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25.14-18.Your Investment Capital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.17.2018.5777</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8376711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25.14-18.Your Investment Capital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.17.2018.5777</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6326764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25.14-18.Your Investment Capital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.17.2018.5777</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5197720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25.14-18.Your Investment Capital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.17.2018.5777</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5999892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25.14-18.Your Investment Capital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.17.2018.5777</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4175832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25.14-18.Your Investment Capital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.17.2018.5777</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In mitochondria, in the breast of a chicken powers the wings for short rapid flight when the fox appears.</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Slow twitch are dark meat. Great blood supply.  Energy from oxygen process.  A duck’s breast is dark meat, for long migratory flight. </a:t>
            </a:r>
          </a:p>
        </p:txBody>
      </p:sp>
    </p:spTree>
    <p:extLst>
      <p:ext uri="{BB962C8B-B14F-4D97-AF65-F5344CB8AC3E}">
        <p14:creationId xmlns:p14="http://schemas.microsoft.com/office/powerpoint/2010/main" val="26482047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25.14-18.Your Investment Capital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.17.2018.5777</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google.com/search?safe=active&amp;tbm=isch&amp;q=fast+twitch+muscle+fibers&amp;chips=q:muscle+fibers+fast+twitch+muscles,online_chips:fibre+types&amp;usg=AI4_-kQXxNxfuXbMko6_ntJnBRobsPlNdw&amp;sa=X&amp;ved=0ahUKEwi75I-hydreAhUIi6wKHfVxB-4Q4lYIKSgB&amp;biw=1164&amp;bih=865&amp;dpr=1.1#imgrc=Rw6B9gj3fTGyPM:</a:t>
            </a:r>
          </a:p>
        </p:txBody>
      </p:sp>
    </p:spTree>
    <p:extLst>
      <p:ext uri="{BB962C8B-B14F-4D97-AF65-F5344CB8AC3E}">
        <p14:creationId xmlns:p14="http://schemas.microsoft.com/office/powerpoint/2010/main" val="14321153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25.14-18.Your Investment Capital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.17.2018.5777</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https://www.google.com/search?q=fast+twitch+muscle+fibers&amp;safe=active&amp;source=lnms&amp;tbm=isch&amp;sa=X&amp;ved=0ahUKEwj6353cx9reAhVGAqwKHdlTD14Q_AUIDigB&amp;biw=1164&amp;bih=865#imgdii=pVfU66NICnDZhM:&amp;imgrc=zVr5i-AQCfbcNM:</a:t>
            </a:r>
          </a:p>
        </p:txBody>
      </p:sp>
    </p:spTree>
    <p:extLst>
      <p:ext uri="{BB962C8B-B14F-4D97-AF65-F5344CB8AC3E}">
        <p14:creationId xmlns:p14="http://schemas.microsoft.com/office/powerpoint/2010/main" val="30557194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25.14-18.Your Investment Capital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.17.2018.5777</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40778089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25.14-18.Your Investment Capital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.17.2018.5777</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We are designer creations.  Specific.  Custom built…home, car.  </a:t>
            </a:r>
          </a:p>
        </p:txBody>
      </p:sp>
    </p:spTree>
    <p:extLst>
      <p:ext uri="{BB962C8B-B14F-4D97-AF65-F5344CB8AC3E}">
        <p14:creationId xmlns:p14="http://schemas.microsoft.com/office/powerpoint/2010/main" val="33815689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25.14-18.Your Investment Capital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.17.2018.5777</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http://jezfieldresource.blogspot.com/2015/03/allan-kelsey-strengfinders-training.html</a:t>
            </a:r>
          </a:p>
        </p:txBody>
      </p:sp>
    </p:spTree>
    <p:extLst>
      <p:ext uri="{BB962C8B-B14F-4D97-AF65-F5344CB8AC3E}">
        <p14:creationId xmlns:p14="http://schemas.microsoft.com/office/powerpoint/2010/main" val="42851626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25.14-18.Your Investment Capital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.17.2018.5777</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http://jezfieldresource.blogspot.com/2015/03/allan-kelsey-strengfinders-training.html</a:t>
            </a:r>
          </a:p>
        </p:txBody>
      </p:sp>
    </p:spTree>
    <p:extLst>
      <p:ext uri="{BB962C8B-B14F-4D97-AF65-F5344CB8AC3E}">
        <p14:creationId xmlns:p14="http://schemas.microsoft.com/office/powerpoint/2010/main" val="22077973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25.14-18.Your Investment Capital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.17.2018.5777</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http://jezfieldresource.blogspot.com/2015/03/allan-kelsey-strengfinders-training.html</a:t>
            </a:r>
          </a:p>
        </p:txBody>
      </p:sp>
    </p:spTree>
    <p:extLst>
      <p:ext uri="{BB962C8B-B14F-4D97-AF65-F5344CB8AC3E}">
        <p14:creationId xmlns:p14="http://schemas.microsoft.com/office/powerpoint/2010/main" val="23253808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25.14-18.Your Investment Capital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.17.2018.5777</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51816516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25.14-18.Your Investment Capital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.17.2018.5777</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Allan Kelsey Facebook</a:t>
            </a:r>
          </a:p>
        </p:txBody>
      </p:sp>
    </p:spTree>
    <p:extLst>
      <p:ext uri="{BB962C8B-B14F-4D97-AF65-F5344CB8AC3E}">
        <p14:creationId xmlns:p14="http://schemas.microsoft.com/office/powerpoint/2010/main" val="1971387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25.14-18.Your Investment Capital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.17.2018.5777</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93047421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25.14-18.Your Investment Capital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.17.2018.5777</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Allan Kelsey Facebook</a:t>
            </a:r>
          </a:p>
        </p:txBody>
      </p:sp>
    </p:spTree>
    <p:extLst>
      <p:ext uri="{BB962C8B-B14F-4D97-AF65-F5344CB8AC3E}">
        <p14:creationId xmlns:p14="http://schemas.microsoft.com/office/powerpoint/2010/main" val="100042061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25.14-18.Your Investment Capital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.17.2018.5777</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Allan Kelsey Facebook: https://www.facebook.com/allan.kelsey/about?lst=100002482638983%3A1572551724%3A1542434940&amp;section=bio</a:t>
            </a:r>
          </a:p>
        </p:txBody>
      </p:sp>
    </p:spTree>
    <p:extLst>
      <p:ext uri="{BB962C8B-B14F-4D97-AF65-F5344CB8AC3E}">
        <p14:creationId xmlns:p14="http://schemas.microsoft.com/office/powerpoint/2010/main" val="36950205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25.14-18.Your Investment Capital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.17.2018.5777</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3455510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25.14-18.Your Investment Capital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.17.2018.5777</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83367786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25.14-18.Your Investment Capital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.17.2018.5777</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38955432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25.14-18.Your Investment Capital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.17.2018.5777</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91743473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25.14-18.Your Investment Capital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.17.2018.5777</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0961928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25.14-18.Your Investment Capital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.17.2018.5777</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https://www.gallup.com/press/176429/strengthsfinder.aspx</a:t>
            </a:r>
          </a:p>
        </p:txBody>
      </p:sp>
    </p:spTree>
    <p:extLst>
      <p:ext uri="{BB962C8B-B14F-4D97-AF65-F5344CB8AC3E}">
        <p14:creationId xmlns:p14="http://schemas.microsoft.com/office/powerpoint/2010/main" val="283500371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25.14-18.Your Investment Capital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.17.2018.5777</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47774332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25.14-18.Your Investment Capital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.17.2018.5777</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7777033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25.14-18.Your Investment Capital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.17.2018.5777</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82324495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25.14-18.Your Investment Capital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.17.2018.5777</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20530839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25.14-18.Your Investment Capital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.17.2018.5777</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br>
              <a:rPr lang="en-US" sz="2000" kern="1200" dirty="0">
                <a:solidFill>
                  <a:schemeClr val="tx1"/>
                </a:solidFill>
                <a:effectLst/>
                <a:latin typeface="Arial Rounded MT Bold" pitchFamily="34" charset="0"/>
                <a:ea typeface="+mn-ea"/>
                <a:cs typeface="Arial" charset="0"/>
              </a:rPr>
            </a:br>
            <a:endParaRPr lang="en-US" altLang="en-US" sz="1050" dirty="0"/>
          </a:p>
        </p:txBody>
      </p:sp>
    </p:spTree>
    <p:extLst>
      <p:ext uri="{BB962C8B-B14F-4D97-AF65-F5344CB8AC3E}">
        <p14:creationId xmlns:p14="http://schemas.microsoft.com/office/powerpoint/2010/main" val="30729865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25.14-18.Your Investment Capital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.17.2018.5777</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algn="l"/>
            <a:r>
              <a:rPr lang="en-US" sz="1050" dirty="0" err="1"/>
              <a:t>Strengthfinder</a:t>
            </a:r>
            <a:r>
              <a:rPr lang="en-US" sz="1050" dirty="0"/>
              <a:t> </a:t>
            </a:r>
            <a:br>
              <a:rPr lang="en-US" sz="1050" dirty="0"/>
            </a:br>
            <a:r>
              <a:rPr lang="en-US" sz="1050" dirty="0"/>
              <a:t>2000 questions </a:t>
            </a:r>
            <a:br>
              <a:rPr lang="en-US" sz="1050" dirty="0"/>
            </a:br>
            <a:r>
              <a:rPr lang="en-US" sz="1050" dirty="0"/>
              <a:t>600 talents</a:t>
            </a:r>
            <a:br>
              <a:rPr lang="en-US" sz="1050" dirty="0"/>
            </a:br>
            <a:r>
              <a:rPr lang="en-US" sz="1050" dirty="0"/>
              <a:t>40 years </a:t>
            </a:r>
            <a:br>
              <a:rPr lang="en-US" sz="1050" dirty="0"/>
            </a:br>
            <a:r>
              <a:rPr lang="en-US" sz="1050" dirty="0"/>
              <a:t>Consolidated to 34</a:t>
            </a:r>
          </a:p>
          <a:p>
            <a:pPr algn="l"/>
            <a:r>
              <a:rPr lang="en-US" sz="1050" dirty="0"/>
              <a:t>Gallupstrenghtcenter.com</a:t>
            </a:r>
          </a:p>
          <a:p>
            <a:r>
              <a:rPr lang="en-US" sz="1050" kern="1200" dirty="0">
                <a:solidFill>
                  <a:schemeClr val="tx1"/>
                </a:solidFill>
                <a:effectLst/>
                <a:latin typeface="Arial Rounded MT Bold" pitchFamily="34" charset="0"/>
                <a:ea typeface="+mn-ea"/>
                <a:cs typeface="Arial" charset="0"/>
              </a:rPr>
              <a:t>Find same 5 strength one in 33 million. </a:t>
            </a:r>
          </a:p>
          <a:p>
            <a:r>
              <a:rPr lang="en-US" sz="1050" kern="1200" dirty="0">
                <a:solidFill>
                  <a:schemeClr val="tx1"/>
                </a:solidFill>
                <a:effectLst/>
                <a:latin typeface="Arial Rounded MT Bold" pitchFamily="34" charset="0"/>
                <a:ea typeface="+mn-ea"/>
                <a:cs typeface="Arial" charset="0"/>
              </a:rPr>
              <a:t>Same 6 one chance in 1 billion.  </a:t>
            </a:r>
          </a:p>
          <a:p>
            <a:r>
              <a:rPr lang="en-US" sz="1050" kern="1200" dirty="0">
                <a:solidFill>
                  <a:schemeClr val="tx1"/>
                </a:solidFill>
                <a:effectLst/>
                <a:latin typeface="Arial Rounded MT Bold" pitchFamily="34" charset="0"/>
                <a:ea typeface="+mn-ea"/>
                <a:cs typeface="Arial" charset="0"/>
              </a:rPr>
              <a:t>Same 8 one chance in 700 billion </a:t>
            </a:r>
            <a:endParaRPr lang="en-US" altLang="en-US" sz="1050" dirty="0"/>
          </a:p>
        </p:txBody>
      </p:sp>
    </p:spTree>
    <p:extLst>
      <p:ext uri="{BB962C8B-B14F-4D97-AF65-F5344CB8AC3E}">
        <p14:creationId xmlns:p14="http://schemas.microsoft.com/office/powerpoint/2010/main" val="275445189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25.14-18.Your Investment Capital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.17.2018.5777</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46361477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25.14-18.Your Investment Capital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.17.2018.5777</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http://jezfieldresource.blogspot.com/2015/03/allan-kelsey-strengfinders-training.html</a:t>
            </a:r>
          </a:p>
        </p:txBody>
      </p:sp>
    </p:spTree>
    <p:extLst>
      <p:ext uri="{BB962C8B-B14F-4D97-AF65-F5344CB8AC3E}">
        <p14:creationId xmlns:p14="http://schemas.microsoft.com/office/powerpoint/2010/main" val="90862523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25.14-18.Your Investment Capital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.17.2018.5777</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90515787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25.14-18.Your Investment Capital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.17.2018.5777</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http://jezfieldresource.blogspot.com/2015/03/allan-kelsey-strengfinders-training.html</a:t>
            </a:r>
          </a:p>
        </p:txBody>
      </p:sp>
    </p:spTree>
    <p:extLst>
      <p:ext uri="{BB962C8B-B14F-4D97-AF65-F5344CB8AC3E}">
        <p14:creationId xmlns:p14="http://schemas.microsoft.com/office/powerpoint/2010/main" val="45585228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25.14-18.Your Investment Capital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.17.2018.5777</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http://jezfieldresource.blogspot.com/2015/03/allan-kelsey-strengfinders-training.html</a:t>
            </a:r>
          </a:p>
        </p:txBody>
      </p:sp>
    </p:spTree>
    <p:extLst>
      <p:ext uri="{BB962C8B-B14F-4D97-AF65-F5344CB8AC3E}">
        <p14:creationId xmlns:p14="http://schemas.microsoft.com/office/powerpoint/2010/main" val="428731010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25.14-18.Your Investment Capital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.17.2018.5777</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dirty="0"/>
              <a:t>Olam </a:t>
            </a:r>
            <a:r>
              <a:rPr lang="en-US" altLang="en-US" sz="2000" dirty="0" err="1"/>
              <a:t>hazeh</a:t>
            </a:r>
            <a:r>
              <a:rPr lang="en-US" altLang="en-US" sz="2000" dirty="0"/>
              <a:t>, </a:t>
            </a:r>
          </a:p>
          <a:p>
            <a:r>
              <a:rPr lang="en-US" altLang="en-US" sz="2000" dirty="0" err="1"/>
              <a:t>olam</a:t>
            </a:r>
            <a:r>
              <a:rPr lang="en-US" altLang="en-US" sz="2000" dirty="0"/>
              <a:t> = world , so this world</a:t>
            </a:r>
          </a:p>
        </p:txBody>
      </p:sp>
    </p:spTree>
    <p:extLst>
      <p:ext uri="{BB962C8B-B14F-4D97-AF65-F5344CB8AC3E}">
        <p14:creationId xmlns:p14="http://schemas.microsoft.com/office/powerpoint/2010/main" val="308790317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25.14-18.Your Investment Capital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.17.2018.5777</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dirty="0"/>
              <a:t>Olam </a:t>
            </a:r>
            <a:r>
              <a:rPr lang="en-US" altLang="en-US" sz="2000" dirty="0" err="1"/>
              <a:t>hazeh</a:t>
            </a:r>
            <a:r>
              <a:rPr lang="en-US" altLang="en-US" sz="2000" dirty="0"/>
              <a:t>, </a:t>
            </a:r>
          </a:p>
          <a:p>
            <a:r>
              <a:rPr lang="en-US" altLang="en-US" sz="2000" dirty="0" err="1"/>
              <a:t>olam</a:t>
            </a:r>
            <a:r>
              <a:rPr lang="en-US" altLang="en-US" sz="2000" dirty="0"/>
              <a:t> = world , so this world</a:t>
            </a:r>
          </a:p>
        </p:txBody>
      </p:sp>
    </p:spTree>
    <p:extLst>
      <p:ext uri="{BB962C8B-B14F-4D97-AF65-F5344CB8AC3E}">
        <p14:creationId xmlns:p14="http://schemas.microsoft.com/office/powerpoint/2010/main" val="6865217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25.14-18.Your Investment Capital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.17.2018.5777</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http://www.strategic-insights.net/JGN/cgi-bin/ciwweb.pl</a:t>
            </a:r>
            <a:r>
              <a:rPr lang="en-US" sz="1050" dirty="0"/>
              <a:t> </a:t>
            </a:r>
            <a:endParaRPr lang="en-US" altLang="en-US" sz="1050" dirty="0"/>
          </a:p>
        </p:txBody>
      </p:sp>
    </p:spTree>
    <p:extLst>
      <p:ext uri="{BB962C8B-B14F-4D97-AF65-F5344CB8AC3E}">
        <p14:creationId xmlns:p14="http://schemas.microsoft.com/office/powerpoint/2010/main" val="33325510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25.14-18.Your Investment Capital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.17.2018.5777</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406305884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25.14-18.Your Investment Capital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.17.2018.5777</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https://www.biblestudytools.com/commentaries/gills-exposition-of-the-bible/matthew-25-18.html</a:t>
            </a:r>
          </a:p>
        </p:txBody>
      </p:sp>
    </p:spTree>
    <p:extLst>
      <p:ext uri="{BB962C8B-B14F-4D97-AF65-F5344CB8AC3E}">
        <p14:creationId xmlns:p14="http://schemas.microsoft.com/office/powerpoint/2010/main" val="219497450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25.14-18.Your Investment Capital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.17.2018.5777</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https://www.biblestudytools.com/commentaries/gills-exposition-of-the-bible/matthew-25-18.html</a:t>
            </a:r>
          </a:p>
        </p:txBody>
      </p:sp>
    </p:spTree>
    <p:extLst>
      <p:ext uri="{BB962C8B-B14F-4D97-AF65-F5344CB8AC3E}">
        <p14:creationId xmlns:p14="http://schemas.microsoft.com/office/powerpoint/2010/main" val="147651046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25.14-18.Your Investment Capital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.17.2018.5777</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98730739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25.14-18.Your Investment Capital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.17.2018.5777</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00358032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25.14-18.Your Investment Capital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.17.2018.5777</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65838840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25.14-18.Your Investment Capital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.17.2018.5777</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47382599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25.14-18.Your Investment Capital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.17.2018.5777</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400285077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25.14-18.Your Investment Capital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.17.2018.5777</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37337120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25.14-18.Your Investment Capital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.17.2018.5777</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https://www.christianbook.com/strengths-upgraded-edition-online-gallups-discover/tom-rath/9781595620156/pd/620156?kw=21904556892&amp;mt=b&amp;dv=c&amp;event=PPCSRC&amp;p=1186432&amp;gclid=EAIaIQobChMIi7L7qNXb3gIVhcDACh0Xbg2BEAEYAyAAEgLPbPD_BwE</a:t>
            </a:r>
          </a:p>
        </p:txBody>
      </p:sp>
    </p:spTree>
    <p:extLst>
      <p:ext uri="{BB962C8B-B14F-4D97-AF65-F5344CB8AC3E}">
        <p14:creationId xmlns:p14="http://schemas.microsoft.com/office/powerpoint/2010/main" val="1457503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25.14-18.Your Investment Capital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.17.2018.5777</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423904100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25.14-18.Your Investment Capital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.17.2018.5777</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http://metrovoicenews.com/wp-content/uploads/2018/11/christianIslamAfricaMap.jpg</a:t>
            </a:r>
          </a:p>
        </p:txBody>
      </p:sp>
    </p:spTree>
    <p:extLst>
      <p:ext uri="{BB962C8B-B14F-4D97-AF65-F5344CB8AC3E}">
        <p14:creationId xmlns:p14="http://schemas.microsoft.com/office/powerpoint/2010/main" val="411973900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25.14-18.Your Investment Capital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.17.2018.5777</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http://metrovoicenews.com/algeria-warns-parents-about-happy-children-being-secret-christians/</a:t>
            </a:r>
          </a:p>
        </p:txBody>
      </p:sp>
    </p:spTree>
    <p:extLst>
      <p:ext uri="{BB962C8B-B14F-4D97-AF65-F5344CB8AC3E}">
        <p14:creationId xmlns:p14="http://schemas.microsoft.com/office/powerpoint/2010/main" val="420008364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25.14-18.Your Investment Capital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.17.2018.5777</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http://metrovoicenews.com/algeria-warns-parents-about-happy-children-being-secret-christians/</a:t>
            </a:r>
          </a:p>
        </p:txBody>
      </p:sp>
    </p:spTree>
    <p:extLst>
      <p:ext uri="{BB962C8B-B14F-4D97-AF65-F5344CB8AC3E}">
        <p14:creationId xmlns:p14="http://schemas.microsoft.com/office/powerpoint/2010/main" val="87698077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25.14-18.Your Investment Capital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.17.2018.5777</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http://metrovoicenews.com/algeria-warns-parents-about-happy-children-being-secret-christians/</a:t>
            </a:r>
          </a:p>
        </p:txBody>
      </p:sp>
    </p:spTree>
    <p:extLst>
      <p:ext uri="{BB962C8B-B14F-4D97-AF65-F5344CB8AC3E}">
        <p14:creationId xmlns:p14="http://schemas.microsoft.com/office/powerpoint/2010/main" val="268660988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25.14-18.Your Investment Capital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.17.2018.5777</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67288274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25.14-18.Your Investment Capital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.17.2018.5777</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58648896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25.14-18.Your Investment Capital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.17.2018.5777</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53598739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25.14-18.Your Investment Capital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.17.2018.5777</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6850829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25.14-18.Your Investment Capital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.17.2018.5777</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7441706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25.14-18.Your Investment Capital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.17.2018.5777</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6600986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8416" y="1601751"/>
            <a:ext cx="7462044" cy="1102519"/>
          </a:xfrm>
        </p:spPr>
        <p:txBody>
          <a:bodyPr/>
          <a:lstStyle/>
          <a:p>
            <a:r>
              <a:rPr lang="en-US"/>
              <a:t>Click to edit Master title style</a:t>
            </a:r>
          </a:p>
        </p:txBody>
      </p:sp>
      <p:sp>
        <p:nvSpPr>
          <p:cNvPr id="3" name="Subtitle 2"/>
          <p:cNvSpPr>
            <a:spLocks noGrp="1"/>
          </p:cNvSpPr>
          <p:nvPr>
            <p:ph type="subTitle" idx="1"/>
          </p:nvPr>
        </p:nvSpPr>
        <p:spPr>
          <a:xfrm>
            <a:off x="1319915" y="2914650"/>
            <a:ext cx="6145213" cy="1314450"/>
          </a:xfrm>
        </p:spPr>
        <p:txBody>
          <a:bodyPr/>
          <a:lstStyle>
            <a:lvl1pPr marL="0" indent="0" algn="ctr">
              <a:buNone/>
              <a:defRPr/>
            </a:lvl1pPr>
            <a:lvl2pPr marL="339061" indent="0" algn="ctr">
              <a:buNone/>
              <a:defRPr/>
            </a:lvl2pPr>
            <a:lvl3pPr marL="678271" indent="0" algn="ctr">
              <a:buNone/>
              <a:defRPr/>
            </a:lvl3pPr>
            <a:lvl4pPr marL="1017217" indent="0" algn="ctr">
              <a:buNone/>
              <a:defRPr/>
            </a:lvl4pPr>
            <a:lvl5pPr marL="1356390" indent="0" algn="ctr">
              <a:buNone/>
              <a:defRPr/>
            </a:lvl5pPr>
            <a:lvl6pPr marL="1695300" indent="0" algn="ctr">
              <a:buNone/>
              <a:defRPr/>
            </a:lvl6pPr>
            <a:lvl7pPr marL="2034313" indent="0" algn="ctr">
              <a:buNone/>
              <a:defRPr/>
            </a:lvl7pPr>
            <a:lvl8pPr marL="2373419" indent="0" algn="ctr">
              <a:buNone/>
              <a:defRPr/>
            </a:lvl8pPr>
            <a:lvl9pPr marL="271250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752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773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4684" y="205992"/>
            <a:ext cx="1975247"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38945" y="205992"/>
            <a:ext cx="5779426"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9372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sz="288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lgn="l" defTabSz="658459">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defTabSz="658459">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defTabSz="658459">
              <a:defRPr/>
            </a:pPr>
            <a:fld id="{008EDFD0-AEF6-440D-A2A9-52A80FF54F5E}" type="slidenum">
              <a:rPr lang="en-US" altLang="en-US" smtClean="0">
                <a:latin typeface="Arial" pitchFamily="34" charset="0"/>
                <a:cs typeface="Arial" pitchFamily="34" charset="0"/>
              </a:rPr>
              <a:pPr defTabSz="658459">
                <a:defRPr/>
              </a:pPr>
              <a:t>‹#›</a:t>
            </a:fld>
            <a:endParaRPr lang="en-US" altLang="en-US" dirty="0">
              <a:latin typeface="Arial" pitchFamily="34" charset="0"/>
              <a:cs typeface="Arial" pitchFamily="34" charset="0"/>
            </a:endParaRPr>
          </a:p>
        </p:txBody>
      </p:sp>
    </p:spTree>
    <p:extLst>
      <p:ext uri="{BB962C8B-B14F-4D97-AF65-F5344CB8AC3E}">
        <p14:creationId xmlns:p14="http://schemas.microsoft.com/office/powerpoint/2010/main" val="6271683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sz="288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lgn="l" defTabSz="658459">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defTabSz="658459">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defTabSz="658459">
              <a:defRPr/>
            </a:pPr>
            <a:fld id="{74C7E32F-A007-40FE-BCD5-17EC31FC5224}" type="slidenum">
              <a:rPr lang="en-US" smtClean="0"/>
              <a:pPr defTabSz="658459">
                <a:defRPr/>
              </a:pPr>
              <a:t>‹#›</a:t>
            </a:fld>
            <a:endParaRPr lang="en-US" dirty="0"/>
          </a:p>
        </p:txBody>
      </p:sp>
    </p:spTree>
    <p:extLst>
      <p:ext uri="{BB962C8B-B14F-4D97-AF65-F5344CB8AC3E}">
        <p14:creationId xmlns:p14="http://schemas.microsoft.com/office/powerpoint/2010/main" val="1654183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2506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3471" y="3305191"/>
            <a:ext cx="7462044"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93471" y="2180035"/>
            <a:ext cx="7462044" cy="1125140"/>
          </a:xfrm>
        </p:spPr>
        <p:txBody>
          <a:bodyPr anchor="b"/>
          <a:lstStyle>
            <a:lvl1pPr marL="0" indent="0">
              <a:buNone/>
              <a:defRPr sz="2000"/>
            </a:lvl1pPr>
            <a:lvl2pPr marL="339061" indent="0">
              <a:buNone/>
              <a:defRPr sz="1800"/>
            </a:lvl2pPr>
            <a:lvl3pPr marL="678271" indent="0">
              <a:buNone/>
              <a:defRPr sz="1600"/>
            </a:lvl3pPr>
            <a:lvl4pPr marL="1017217" indent="0">
              <a:buNone/>
              <a:defRPr sz="1400"/>
            </a:lvl4pPr>
            <a:lvl5pPr marL="1356390" indent="0">
              <a:buNone/>
              <a:defRPr sz="1400"/>
            </a:lvl5pPr>
            <a:lvl6pPr marL="1695300" indent="0">
              <a:buNone/>
              <a:defRPr sz="1400"/>
            </a:lvl6pPr>
            <a:lvl7pPr marL="2034313" indent="0">
              <a:buNone/>
              <a:defRPr sz="1400"/>
            </a:lvl7pPr>
            <a:lvl8pPr marL="2373419" indent="0">
              <a:buNone/>
              <a:defRPr sz="1400"/>
            </a:lvl8pPr>
            <a:lvl9pPr marL="2712509"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325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8945" y="1200155"/>
            <a:ext cx="38773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62595" y="1200155"/>
            <a:ext cx="38773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1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39465" y="1151335"/>
            <a:ext cx="3878861" cy="479822"/>
          </a:xfrm>
        </p:spPr>
        <p:txBody>
          <a:bodyPr anchor="b"/>
          <a:lstStyle>
            <a:lvl1pPr marL="0" indent="0">
              <a:buNone/>
              <a:defRPr sz="2400" b="1"/>
            </a:lvl1pPr>
            <a:lvl2pPr marL="339061" indent="0">
              <a:buNone/>
              <a:defRPr sz="2000" b="1"/>
            </a:lvl2pPr>
            <a:lvl3pPr marL="678271" indent="0">
              <a:buNone/>
              <a:defRPr sz="1800" b="1"/>
            </a:lvl3pPr>
            <a:lvl4pPr marL="1017217" indent="0">
              <a:buNone/>
              <a:defRPr sz="1600" b="1"/>
            </a:lvl4pPr>
            <a:lvl5pPr marL="1356390" indent="0">
              <a:buNone/>
              <a:defRPr sz="1600" b="1"/>
            </a:lvl5pPr>
            <a:lvl6pPr marL="1695300" indent="0">
              <a:buNone/>
              <a:defRPr sz="1600" b="1"/>
            </a:lvl6pPr>
            <a:lvl7pPr marL="2034313" indent="0">
              <a:buNone/>
              <a:defRPr sz="1600" b="1"/>
            </a:lvl7pPr>
            <a:lvl8pPr marL="2373419" indent="0">
              <a:buNone/>
              <a:defRPr sz="1600" b="1"/>
            </a:lvl8pPr>
            <a:lvl9pPr marL="2712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39465" y="1631156"/>
            <a:ext cx="3878861"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462544" y="1151335"/>
            <a:ext cx="3880385" cy="479822"/>
          </a:xfrm>
        </p:spPr>
        <p:txBody>
          <a:bodyPr anchor="b"/>
          <a:lstStyle>
            <a:lvl1pPr marL="0" indent="0">
              <a:buNone/>
              <a:defRPr sz="2400" b="1"/>
            </a:lvl1pPr>
            <a:lvl2pPr marL="339061" indent="0">
              <a:buNone/>
              <a:defRPr sz="2000" b="1"/>
            </a:lvl2pPr>
            <a:lvl3pPr marL="678271" indent="0">
              <a:buNone/>
              <a:defRPr sz="1800" b="1"/>
            </a:lvl3pPr>
            <a:lvl4pPr marL="1017217" indent="0">
              <a:buNone/>
              <a:defRPr sz="1600" b="1"/>
            </a:lvl4pPr>
            <a:lvl5pPr marL="1356390" indent="0">
              <a:buNone/>
              <a:defRPr sz="1600" b="1"/>
            </a:lvl5pPr>
            <a:lvl6pPr marL="1695300" indent="0">
              <a:buNone/>
              <a:defRPr sz="1600" b="1"/>
            </a:lvl6pPr>
            <a:lvl7pPr marL="2034313" indent="0">
              <a:buNone/>
              <a:defRPr sz="1600" b="1"/>
            </a:lvl7pPr>
            <a:lvl8pPr marL="2373419" indent="0">
              <a:buNone/>
              <a:defRPr sz="1600" b="1"/>
            </a:lvl8pPr>
            <a:lvl9pPr marL="2712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62544" y="1631156"/>
            <a:ext cx="388038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102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499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986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2047" y="204787"/>
            <a:ext cx="2888189"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432805" y="208717"/>
            <a:ext cx="4907635"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42047" y="1076343"/>
            <a:ext cx="2888189" cy="3518297"/>
          </a:xfrm>
        </p:spPr>
        <p:txBody>
          <a:bodyPr/>
          <a:lstStyle>
            <a:lvl1pPr marL="0" indent="0">
              <a:buNone/>
              <a:defRPr sz="1400"/>
            </a:lvl1pPr>
            <a:lvl2pPr marL="339061" indent="0">
              <a:buNone/>
              <a:defRPr sz="1200"/>
            </a:lvl2pPr>
            <a:lvl3pPr marL="678271" indent="0">
              <a:buNone/>
              <a:defRPr sz="1000"/>
            </a:lvl3pPr>
            <a:lvl4pPr marL="1017217" indent="0">
              <a:buNone/>
              <a:defRPr sz="900"/>
            </a:lvl4pPr>
            <a:lvl5pPr marL="1356390" indent="0">
              <a:buNone/>
              <a:defRPr sz="900"/>
            </a:lvl5pPr>
            <a:lvl6pPr marL="1695300" indent="0">
              <a:buNone/>
              <a:defRPr sz="900"/>
            </a:lvl6pPr>
            <a:lvl7pPr marL="2034313" indent="0">
              <a:buNone/>
              <a:defRPr sz="900"/>
            </a:lvl7pPr>
            <a:lvl8pPr marL="2373419" indent="0">
              <a:buNone/>
              <a:defRPr sz="900"/>
            </a:lvl8pPr>
            <a:lvl9pPr marL="2712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537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20734" y="3600451"/>
            <a:ext cx="5267325"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20734" y="459581"/>
            <a:ext cx="5267325" cy="3086100"/>
          </a:xfrm>
        </p:spPr>
        <p:txBody>
          <a:bodyPr/>
          <a:lstStyle>
            <a:lvl1pPr marL="0" indent="0">
              <a:buNone/>
              <a:defRPr sz="3200"/>
            </a:lvl1pPr>
            <a:lvl2pPr marL="339061" indent="0">
              <a:buNone/>
              <a:defRPr sz="2800"/>
            </a:lvl2pPr>
            <a:lvl3pPr marL="678271" indent="0">
              <a:buNone/>
              <a:defRPr sz="2400"/>
            </a:lvl3pPr>
            <a:lvl4pPr marL="1017217" indent="0">
              <a:buNone/>
              <a:defRPr sz="2000"/>
            </a:lvl4pPr>
            <a:lvl5pPr marL="1356390" indent="0">
              <a:buNone/>
              <a:defRPr sz="2000"/>
            </a:lvl5pPr>
            <a:lvl6pPr marL="1695300" indent="0">
              <a:buNone/>
              <a:defRPr sz="2000"/>
            </a:lvl6pPr>
            <a:lvl7pPr marL="2034313" indent="0">
              <a:buNone/>
              <a:defRPr sz="2000"/>
            </a:lvl7pPr>
            <a:lvl8pPr marL="2373419" indent="0">
              <a:buNone/>
              <a:defRPr sz="2000"/>
            </a:lvl8pPr>
            <a:lvl9pPr marL="2712509" indent="0">
              <a:buNone/>
              <a:defRPr sz="2000"/>
            </a:lvl9pPr>
          </a:lstStyle>
          <a:p>
            <a:endParaRPr lang="en-US"/>
          </a:p>
        </p:txBody>
      </p:sp>
      <p:sp>
        <p:nvSpPr>
          <p:cNvPr id="4" name="Text Placeholder 3"/>
          <p:cNvSpPr>
            <a:spLocks noGrp="1"/>
          </p:cNvSpPr>
          <p:nvPr>
            <p:ph type="body" sz="half" idx="2"/>
          </p:nvPr>
        </p:nvSpPr>
        <p:spPr>
          <a:xfrm>
            <a:off x="1720734" y="4029419"/>
            <a:ext cx="5267325" cy="603647"/>
          </a:xfrm>
        </p:spPr>
        <p:txBody>
          <a:bodyPr/>
          <a:lstStyle>
            <a:lvl1pPr marL="0" indent="0">
              <a:buNone/>
              <a:defRPr sz="1400"/>
            </a:lvl1pPr>
            <a:lvl2pPr marL="339061" indent="0">
              <a:buNone/>
              <a:defRPr sz="1200"/>
            </a:lvl2pPr>
            <a:lvl3pPr marL="678271" indent="0">
              <a:buNone/>
              <a:defRPr sz="1000"/>
            </a:lvl3pPr>
            <a:lvl4pPr marL="1017217" indent="0">
              <a:buNone/>
              <a:defRPr sz="900"/>
            </a:lvl4pPr>
            <a:lvl5pPr marL="1356390" indent="0">
              <a:buNone/>
              <a:defRPr sz="900"/>
            </a:lvl5pPr>
            <a:lvl6pPr marL="1695300" indent="0">
              <a:buNone/>
              <a:defRPr sz="900"/>
            </a:lvl6pPr>
            <a:lvl7pPr marL="2034313" indent="0">
              <a:buNone/>
              <a:defRPr sz="900"/>
            </a:lvl7pPr>
            <a:lvl8pPr marL="2373419" indent="0">
              <a:buNone/>
              <a:defRPr sz="900"/>
            </a:lvl8pPr>
            <a:lvl9pPr marL="2712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939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38944" y="205979"/>
            <a:ext cx="79009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38944" y="1200155"/>
            <a:ext cx="7900988"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38944"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l">
              <a:defRPr sz="1400">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2999463" y="4683919"/>
            <a:ext cx="2779977"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defRPr sz="1400">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291528"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r">
              <a:defRPr sz="1400">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7919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339061" algn="ctr" rtl="0" fontAlgn="base">
        <a:spcBef>
          <a:spcPct val="0"/>
        </a:spcBef>
        <a:spcAft>
          <a:spcPct val="0"/>
        </a:spcAft>
        <a:defRPr sz="4400">
          <a:solidFill>
            <a:schemeClr val="tx2"/>
          </a:solidFill>
          <a:latin typeface="Arial" charset="0"/>
          <a:cs typeface="Arial" charset="0"/>
        </a:defRPr>
      </a:lvl6pPr>
      <a:lvl7pPr marL="678271" algn="ctr" rtl="0" fontAlgn="base">
        <a:spcBef>
          <a:spcPct val="0"/>
        </a:spcBef>
        <a:spcAft>
          <a:spcPct val="0"/>
        </a:spcAft>
        <a:defRPr sz="4400">
          <a:solidFill>
            <a:schemeClr val="tx2"/>
          </a:solidFill>
          <a:latin typeface="Arial" charset="0"/>
          <a:cs typeface="Arial" charset="0"/>
        </a:defRPr>
      </a:lvl7pPr>
      <a:lvl8pPr marL="1017217" algn="ctr" rtl="0" fontAlgn="base">
        <a:spcBef>
          <a:spcPct val="0"/>
        </a:spcBef>
        <a:spcAft>
          <a:spcPct val="0"/>
        </a:spcAft>
        <a:defRPr sz="4400">
          <a:solidFill>
            <a:schemeClr val="tx2"/>
          </a:solidFill>
          <a:latin typeface="Arial" charset="0"/>
          <a:cs typeface="Arial" charset="0"/>
        </a:defRPr>
      </a:lvl8pPr>
      <a:lvl9pPr marL="1356390" algn="ctr" rtl="0" fontAlgn="base">
        <a:spcBef>
          <a:spcPct val="0"/>
        </a:spcBef>
        <a:spcAft>
          <a:spcPct val="0"/>
        </a:spcAft>
        <a:defRPr sz="4400">
          <a:solidFill>
            <a:schemeClr val="tx2"/>
          </a:solidFill>
          <a:latin typeface="Arial" charset="0"/>
          <a:cs typeface="Arial" charset="0"/>
        </a:defRPr>
      </a:lvl9pPr>
    </p:titleStyle>
    <p:bodyStyle>
      <a:lvl1pPr marL="254229" indent="-254229" algn="l" rtl="0" fontAlgn="base">
        <a:spcBef>
          <a:spcPct val="20000"/>
        </a:spcBef>
        <a:spcAft>
          <a:spcPct val="0"/>
        </a:spcAft>
        <a:buChar char="•"/>
        <a:defRPr sz="4000">
          <a:solidFill>
            <a:schemeClr val="bg1"/>
          </a:solidFill>
          <a:latin typeface="+mn-lt"/>
          <a:ea typeface="+mn-ea"/>
          <a:cs typeface="+mn-cs"/>
        </a:defRPr>
      </a:lvl1pPr>
      <a:lvl2pPr marL="551136" indent="-211893" algn="l" rtl="0" fontAlgn="base">
        <a:spcBef>
          <a:spcPct val="20000"/>
        </a:spcBef>
        <a:spcAft>
          <a:spcPct val="0"/>
        </a:spcAft>
        <a:buChar char="–"/>
        <a:defRPr sz="4000">
          <a:solidFill>
            <a:schemeClr val="bg1"/>
          </a:solidFill>
          <a:latin typeface="+mn-lt"/>
        </a:defRPr>
      </a:lvl2pPr>
      <a:lvl3pPr marL="847639" indent="-169563" algn="l" rtl="0" fontAlgn="base">
        <a:spcBef>
          <a:spcPct val="20000"/>
        </a:spcBef>
        <a:spcAft>
          <a:spcPct val="0"/>
        </a:spcAft>
        <a:buChar char="•"/>
        <a:defRPr sz="2400">
          <a:solidFill>
            <a:schemeClr val="tx1"/>
          </a:solidFill>
          <a:latin typeface="+mj-lt"/>
          <a:cs typeface="+mj-cs"/>
        </a:defRPr>
      </a:lvl3pPr>
      <a:lvl4pPr marL="1186788" indent="-169563" algn="l" rtl="0" fontAlgn="base">
        <a:spcBef>
          <a:spcPct val="20000"/>
        </a:spcBef>
        <a:spcAft>
          <a:spcPct val="0"/>
        </a:spcAft>
        <a:buChar char="–"/>
        <a:defRPr sz="2000">
          <a:solidFill>
            <a:schemeClr val="tx1"/>
          </a:solidFill>
          <a:latin typeface="+mj-lt"/>
          <a:cs typeface="+mj-cs"/>
        </a:defRPr>
      </a:lvl4pPr>
      <a:lvl5pPr marL="1525913" indent="-169563" algn="l" rtl="0" fontAlgn="base">
        <a:spcBef>
          <a:spcPct val="20000"/>
        </a:spcBef>
        <a:spcAft>
          <a:spcPct val="0"/>
        </a:spcAft>
        <a:buChar char="»"/>
        <a:defRPr sz="2000">
          <a:solidFill>
            <a:schemeClr val="tx1"/>
          </a:solidFill>
          <a:latin typeface="+mj-lt"/>
          <a:cs typeface="+mj-cs"/>
        </a:defRPr>
      </a:lvl5pPr>
      <a:lvl6pPr marL="1864758" indent="-169563" algn="l" rtl="0" fontAlgn="base">
        <a:spcBef>
          <a:spcPct val="20000"/>
        </a:spcBef>
        <a:spcAft>
          <a:spcPct val="0"/>
        </a:spcAft>
        <a:buChar char="»"/>
        <a:defRPr sz="2000">
          <a:solidFill>
            <a:schemeClr val="tx1"/>
          </a:solidFill>
          <a:latin typeface="+mj-lt"/>
          <a:cs typeface="+mj-cs"/>
        </a:defRPr>
      </a:lvl6pPr>
      <a:lvl7pPr marL="2203930" indent="-169563" algn="l" rtl="0" fontAlgn="base">
        <a:spcBef>
          <a:spcPct val="20000"/>
        </a:spcBef>
        <a:spcAft>
          <a:spcPct val="0"/>
        </a:spcAft>
        <a:buChar char="»"/>
        <a:defRPr sz="2000">
          <a:solidFill>
            <a:schemeClr val="tx1"/>
          </a:solidFill>
          <a:latin typeface="+mj-lt"/>
          <a:cs typeface="+mj-cs"/>
        </a:defRPr>
      </a:lvl7pPr>
      <a:lvl8pPr marL="2542973" indent="-169563" algn="l" rtl="0" fontAlgn="base">
        <a:spcBef>
          <a:spcPct val="20000"/>
        </a:spcBef>
        <a:spcAft>
          <a:spcPct val="0"/>
        </a:spcAft>
        <a:buChar char="»"/>
        <a:defRPr sz="2000">
          <a:solidFill>
            <a:schemeClr val="tx1"/>
          </a:solidFill>
          <a:latin typeface="+mj-lt"/>
          <a:cs typeface="+mj-cs"/>
        </a:defRPr>
      </a:lvl8pPr>
      <a:lvl9pPr marL="2882131" indent="-169563" algn="l" rtl="0" fontAlgn="base">
        <a:spcBef>
          <a:spcPct val="20000"/>
        </a:spcBef>
        <a:spcAft>
          <a:spcPct val="0"/>
        </a:spcAft>
        <a:buChar char="»"/>
        <a:defRPr sz="2000">
          <a:solidFill>
            <a:schemeClr val="tx1"/>
          </a:solidFill>
          <a:latin typeface="+mj-lt"/>
          <a:cs typeface="+mj-cs"/>
        </a:defRPr>
      </a:lvl9pPr>
    </p:bodyStyle>
    <p:otherStyle>
      <a:defPPr>
        <a:defRPr lang="en-US"/>
      </a:defPPr>
      <a:lvl1pPr marL="0" algn="l" defTabSz="678271" rtl="0" eaLnBrk="1" latinLnBrk="0" hangingPunct="1">
        <a:defRPr sz="1800" kern="1200">
          <a:solidFill>
            <a:schemeClr val="tx1"/>
          </a:solidFill>
          <a:latin typeface="+mn-lt"/>
          <a:ea typeface="+mn-ea"/>
          <a:cs typeface="+mn-cs"/>
        </a:defRPr>
      </a:lvl1pPr>
      <a:lvl2pPr marL="339061" algn="l" defTabSz="678271" rtl="0" eaLnBrk="1" latinLnBrk="0" hangingPunct="1">
        <a:defRPr sz="1800" kern="1200">
          <a:solidFill>
            <a:schemeClr val="tx1"/>
          </a:solidFill>
          <a:latin typeface="+mn-lt"/>
          <a:ea typeface="+mn-ea"/>
          <a:cs typeface="+mn-cs"/>
        </a:defRPr>
      </a:lvl2pPr>
      <a:lvl3pPr marL="678271" algn="l" defTabSz="678271" rtl="0" eaLnBrk="1" latinLnBrk="0" hangingPunct="1">
        <a:defRPr sz="1800" kern="1200">
          <a:solidFill>
            <a:schemeClr val="tx1"/>
          </a:solidFill>
          <a:latin typeface="+mn-lt"/>
          <a:ea typeface="+mn-ea"/>
          <a:cs typeface="+mn-cs"/>
        </a:defRPr>
      </a:lvl3pPr>
      <a:lvl4pPr marL="1017217" algn="l" defTabSz="678271" rtl="0" eaLnBrk="1" latinLnBrk="0" hangingPunct="1">
        <a:defRPr sz="1800" kern="1200">
          <a:solidFill>
            <a:schemeClr val="tx1"/>
          </a:solidFill>
          <a:latin typeface="+mn-lt"/>
          <a:ea typeface="+mn-ea"/>
          <a:cs typeface="+mn-cs"/>
        </a:defRPr>
      </a:lvl4pPr>
      <a:lvl5pPr marL="1356390" algn="l" defTabSz="678271" rtl="0" eaLnBrk="1" latinLnBrk="0" hangingPunct="1">
        <a:defRPr sz="1800" kern="1200">
          <a:solidFill>
            <a:schemeClr val="tx1"/>
          </a:solidFill>
          <a:latin typeface="+mn-lt"/>
          <a:ea typeface="+mn-ea"/>
          <a:cs typeface="+mn-cs"/>
        </a:defRPr>
      </a:lvl5pPr>
      <a:lvl6pPr marL="1695300" algn="l" defTabSz="678271" rtl="0" eaLnBrk="1" latinLnBrk="0" hangingPunct="1">
        <a:defRPr sz="1800" kern="1200">
          <a:solidFill>
            <a:schemeClr val="tx1"/>
          </a:solidFill>
          <a:latin typeface="+mn-lt"/>
          <a:ea typeface="+mn-ea"/>
          <a:cs typeface="+mn-cs"/>
        </a:defRPr>
      </a:lvl6pPr>
      <a:lvl7pPr marL="2034313" algn="l" defTabSz="678271" rtl="0" eaLnBrk="1" latinLnBrk="0" hangingPunct="1">
        <a:defRPr sz="1800" kern="1200">
          <a:solidFill>
            <a:schemeClr val="tx1"/>
          </a:solidFill>
          <a:latin typeface="+mn-lt"/>
          <a:ea typeface="+mn-ea"/>
          <a:cs typeface="+mn-cs"/>
        </a:defRPr>
      </a:lvl7pPr>
      <a:lvl8pPr marL="2373419" algn="l" defTabSz="678271" rtl="0" eaLnBrk="1" latinLnBrk="0" hangingPunct="1">
        <a:defRPr sz="1800" kern="1200">
          <a:solidFill>
            <a:schemeClr val="tx1"/>
          </a:solidFill>
          <a:latin typeface="+mn-lt"/>
          <a:ea typeface="+mn-ea"/>
          <a:cs typeface="+mn-cs"/>
        </a:defRPr>
      </a:lvl8pPr>
      <a:lvl9pPr marL="2712509" algn="l" defTabSz="67827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bwMode="auto">
          <a:xfrm>
            <a:off x="438944" y="205979"/>
            <a:ext cx="7900988" cy="857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96259" name="Rectangle 3"/>
          <p:cNvSpPr>
            <a:spLocks noGrp="1" noChangeArrowheads="1"/>
          </p:cNvSpPr>
          <p:nvPr>
            <p:ph type="body" idx="1"/>
          </p:nvPr>
        </p:nvSpPr>
        <p:spPr bwMode="auto">
          <a:xfrm>
            <a:off x="438944" y="1200151"/>
            <a:ext cx="7900988" cy="33944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p:cNvSpPr>
            <a:spLocks noGrp="1" noChangeArrowheads="1"/>
          </p:cNvSpPr>
          <p:nvPr>
            <p:ph type="dt" sz="half" idx="2"/>
          </p:nvPr>
        </p:nvSpPr>
        <p:spPr bwMode="auto">
          <a:xfrm>
            <a:off x="438944"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8">
                <a:solidFill>
                  <a:srgbClr val="000000"/>
                </a:solidFill>
                <a:latin typeface="Arial" charset="0"/>
                <a:cs typeface="Arial" charset="0"/>
              </a:defRPr>
            </a:lvl1pPr>
          </a:lstStyle>
          <a:p>
            <a:pPr>
              <a:defRPr/>
            </a:pPr>
            <a:endParaRPr lang="en-US" dirty="0"/>
          </a:p>
        </p:txBody>
      </p:sp>
      <p:sp>
        <p:nvSpPr>
          <p:cNvPr id="3077" name="Rectangle 5"/>
          <p:cNvSpPr>
            <a:spLocks noGrp="1" noChangeArrowheads="1"/>
          </p:cNvSpPr>
          <p:nvPr>
            <p:ph type="ftr" sz="quarter" idx="3"/>
          </p:nvPr>
        </p:nvSpPr>
        <p:spPr bwMode="auto">
          <a:xfrm>
            <a:off x="2999449" y="4683919"/>
            <a:ext cx="2779977"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8">
                <a:solidFill>
                  <a:srgbClr val="000000"/>
                </a:solidFill>
                <a:latin typeface="Arial" charset="0"/>
                <a:cs typeface="Arial" charset="0"/>
              </a:defRPr>
            </a:lvl1pPr>
          </a:lstStyle>
          <a:p>
            <a:pPr>
              <a:defRPr/>
            </a:pPr>
            <a:endParaRPr lang="en-US" dirty="0"/>
          </a:p>
        </p:txBody>
      </p:sp>
      <p:sp>
        <p:nvSpPr>
          <p:cNvPr id="3078" name="Rectangle 6"/>
          <p:cNvSpPr>
            <a:spLocks noGrp="1" noChangeArrowheads="1"/>
          </p:cNvSpPr>
          <p:nvPr>
            <p:ph type="sldNum" sz="quarter" idx="4"/>
          </p:nvPr>
        </p:nvSpPr>
        <p:spPr bwMode="auto">
          <a:xfrm>
            <a:off x="6291527"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8">
                <a:solidFill>
                  <a:srgbClr val="000000"/>
                </a:solidFill>
              </a:defRPr>
            </a:lvl1pPr>
          </a:lstStyle>
          <a:p>
            <a:fld id="{94317EE0-CD2D-4428-881C-38C7122CD0C7}" type="slidenum">
              <a:rPr lang="en-US" altLang="en-US" smtClean="0"/>
              <a:pPr/>
              <a:t>‹#›</a:t>
            </a:fld>
            <a:endParaRPr lang="en-US" altLang="en-US" dirty="0"/>
          </a:p>
        </p:txBody>
      </p:sp>
    </p:spTree>
    <p:extLst>
      <p:ext uri="{BB962C8B-B14F-4D97-AF65-F5344CB8AC3E}">
        <p14:creationId xmlns:p14="http://schemas.microsoft.com/office/powerpoint/2010/main" val="3569584778"/>
      </p:ext>
    </p:extLst>
  </p:cSld>
  <p:clrMap bg1="lt1" tx1="dk1" bg2="lt2" tx2="dk2" accent1="accent1" accent2="accent2" accent3="accent3" accent4="accent4" accent5="accent5" accent6="accent6" hlink="hlink" folHlink="folHlink"/>
  <p:sldLayoutIdLst>
    <p:sldLayoutId id="2147483703" r:id="rId1"/>
  </p:sldLayoutIdLst>
  <p:txStyles>
    <p:titleStyle>
      <a:lvl1pPr algn="ctr" rtl="0" eaLnBrk="0" fontAlgn="base" hangingPunct="0">
        <a:spcBef>
          <a:spcPct val="0"/>
        </a:spcBef>
        <a:spcAft>
          <a:spcPct val="0"/>
        </a:spcAft>
        <a:defRPr sz="3168">
          <a:solidFill>
            <a:schemeClr val="bg1"/>
          </a:solidFill>
          <a:latin typeface="+mj-lt"/>
          <a:ea typeface="+mj-ea"/>
          <a:cs typeface="+mj-cs"/>
        </a:defRPr>
      </a:lvl1pPr>
      <a:lvl2pPr algn="ctr" rtl="0" eaLnBrk="0" fontAlgn="base" hangingPunct="0">
        <a:spcBef>
          <a:spcPct val="0"/>
        </a:spcBef>
        <a:spcAft>
          <a:spcPct val="0"/>
        </a:spcAft>
        <a:defRPr sz="3168">
          <a:solidFill>
            <a:schemeClr val="bg1"/>
          </a:solidFill>
          <a:latin typeface="Arial Rounded MT Bold" pitchFamily="34" charset="0"/>
          <a:cs typeface="Arial" charset="0"/>
        </a:defRPr>
      </a:lvl2pPr>
      <a:lvl3pPr algn="ctr" rtl="0" eaLnBrk="0" fontAlgn="base" hangingPunct="0">
        <a:spcBef>
          <a:spcPct val="0"/>
        </a:spcBef>
        <a:spcAft>
          <a:spcPct val="0"/>
        </a:spcAft>
        <a:defRPr sz="3168">
          <a:solidFill>
            <a:schemeClr val="bg1"/>
          </a:solidFill>
          <a:latin typeface="Arial Rounded MT Bold" pitchFamily="34" charset="0"/>
          <a:cs typeface="Arial" charset="0"/>
        </a:defRPr>
      </a:lvl3pPr>
      <a:lvl4pPr algn="ctr" rtl="0" eaLnBrk="0" fontAlgn="base" hangingPunct="0">
        <a:spcBef>
          <a:spcPct val="0"/>
        </a:spcBef>
        <a:spcAft>
          <a:spcPct val="0"/>
        </a:spcAft>
        <a:defRPr sz="3168">
          <a:solidFill>
            <a:schemeClr val="bg1"/>
          </a:solidFill>
          <a:latin typeface="Arial Rounded MT Bold" pitchFamily="34" charset="0"/>
          <a:cs typeface="Arial" charset="0"/>
        </a:defRPr>
      </a:lvl4pPr>
      <a:lvl5pPr algn="ctr" rtl="0" eaLnBrk="0" fontAlgn="base" hangingPunct="0">
        <a:spcBef>
          <a:spcPct val="0"/>
        </a:spcBef>
        <a:spcAft>
          <a:spcPct val="0"/>
        </a:spcAft>
        <a:defRPr sz="3168">
          <a:solidFill>
            <a:schemeClr val="bg1"/>
          </a:solidFill>
          <a:latin typeface="Arial Rounded MT Bold" pitchFamily="34" charset="0"/>
          <a:cs typeface="Arial" charset="0"/>
        </a:defRPr>
      </a:lvl5pPr>
      <a:lvl6pPr marL="329230" algn="ctr" rtl="0" fontAlgn="base">
        <a:spcBef>
          <a:spcPct val="0"/>
        </a:spcBef>
        <a:spcAft>
          <a:spcPct val="0"/>
        </a:spcAft>
        <a:defRPr sz="3168">
          <a:solidFill>
            <a:schemeClr val="bg1"/>
          </a:solidFill>
          <a:latin typeface="Arial Rounded MT Bold" pitchFamily="34" charset="0"/>
          <a:cs typeface="Arial" charset="0"/>
        </a:defRPr>
      </a:lvl6pPr>
      <a:lvl7pPr marL="658459" algn="ctr" rtl="0" fontAlgn="base">
        <a:spcBef>
          <a:spcPct val="0"/>
        </a:spcBef>
        <a:spcAft>
          <a:spcPct val="0"/>
        </a:spcAft>
        <a:defRPr sz="3168">
          <a:solidFill>
            <a:schemeClr val="bg1"/>
          </a:solidFill>
          <a:latin typeface="Arial Rounded MT Bold" pitchFamily="34" charset="0"/>
          <a:cs typeface="Arial" charset="0"/>
        </a:defRPr>
      </a:lvl7pPr>
      <a:lvl8pPr marL="987689" algn="ctr" rtl="0" fontAlgn="base">
        <a:spcBef>
          <a:spcPct val="0"/>
        </a:spcBef>
        <a:spcAft>
          <a:spcPct val="0"/>
        </a:spcAft>
        <a:defRPr sz="3168">
          <a:solidFill>
            <a:schemeClr val="bg1"/>
          </a:solidFill>
          <a:latin typeface="Arial Rounded MT Bold" pitchFamily="34" charset="0"/>
          <a:cs typeface="Arial" charset="0"/>
        </a:defRPr>
      </a:lvl8pPr>
      <a:lvl9pPr marL="1316919" algn="ctr" rtl="0" fontAlgn="base">
        <a:spcBef>
          <a:spcPct val="0"/>
        </a:spcBef>
        <a:spcAft>
          <a:spcPct val="0"/>
        </a:spcAft>
        <a:defRPr sz="3168">
          <a:solidFill>
            <a:schemeClr val="bg1"/>
          </a:solidFill>
          <a:latin typeface="Arial Rounded MT Bold" pitchFamily="34" charset="0"/>
          <a:cs typeface="Arial" charset="0"/>
        </a:defRPr>
      </a:lvl9pPr>
    </p:titleStyle>
    <p:bodyStyle>
      <a:lvl1pPr marL="246922" indent="-246922" algn="l" rtl="0" eaLnBrk="0" fontAlgn="base" hangingPunct="0">
        <a:spcBef>
          <a:spcPct val="20000"/>
        </a:spcBef>
        <a:spcAft>
          <a:spcPct val="0"/>
        </a:spcAft>
        <a:defRPr sz="3168">
          <a:solidFill>
            <a:schemeClr val="bg1"/>
          </a:solidFill>
          <a:latin typeface="+mn-lt"/>
          <a:ea typeface="+mn-ea"/>
          <a:cs typeface="+mn-cs"/>
        </a:defRPr>
      </a:lvl1pPr>
      <a:lvl2pPr marL="534998" indent="-205769" algn="l" rtl="0" eaLnBrk="0" fontAlgn="base" hangingPunct="0">
        <a:spcBef>
          <a:spcPct val="20000"/>
        </a:spcBef>
        <a:spcAft>
          <a:spcPct val="0"/>
        </a:spcAft>
        <a:buChar char="–"/>
        <a:defRPr sz="2016">
          <a:solidFill>
            <a:schemeClr val="tx1"/>
          </a:solidFill>
          <a:latin typeface="Arial" charset="0"/>
          <a:cs typeface="+mn-cs"/>
        </a:defRPr>
      </a:lvl2pPr>
      <a:lvl3pPr marL="823074" indent="-164615" algn="l" rtl="0" eaLnBrk="0" fontAlgn="base" hangingPunct="0">
        <a:spcBef>
          <a:spcPct val="20000"/>
        </a:spcBef>
        <a:spcAft>
          <a:spcPct val="0"/>
        </a:spcAft>
        <a:buChar char="•"/>
        <a:defRPr sz="1728">
          <a:solidFill>
            <a:schemeClr val="tx1"/>
          </a:solidFill>
          <a:latin typeface="Arial" charset="0"/>
          <a:cs typeface="+mn-cs"/>
        </a:defRPr>
      </a:lvl3pPr>
      <a:lvl4pPr marL="1152304" indent="-164615" algn="l" rtl="0" eaLnBrk="0" fontAlgn="base" hangingPunct="0">
        <a:spcBef>
          <a:spcPct val="20000"/>
        </a:spcBef>
        <a:spcAft>
          <a:spcPct val="0"/>
        </a:spcAft>
        <a:buChar char="–"/>
        <a:defRPr sz="1440">
          <a:solidFill>
            <a:schemeClr val="tx1"/>
          </a:solidFill>
          <a:latin typeface="Arial" charset="0"/>
          <a:cs typeface="+mn-cs"/>
        </a:defRPr>
      </a:lvl4pPr>
      <a:lvl5pPr marL="1481534" indent="-164615" algn="l" rtl="0" eaLnBrk="0" fontAlgn="base" hangingPunct="0">
        <a:spcBef>
          <a:spcPct val="20000"/>
        </a:spcBef>
        <a:spcAft>
          <a:spcPct val="0"/>
        </a:spcAft>
        <a:buChar char="»"/>
        <a:defRPr sz="1440">
          <a:solidFill>
            <a:schemeClr val="tx1"/>
          </a:solidFill>
          <a:latin typeface="Arial" charset="0"/>
          <a:cs typeface="+mn-cs"/>
        </a:defRPr>
      </a:lvl5pPr>
      <a:lvl6pPr marL="1810763" indent="-164615" algn="l" rtl="0" fontAlgn="base">
        <a:spcBef>
          <a:spcPct val="20000"/>
        </a:spcBef>
        <a:spcAft>
          <a:spcPct val="0"/>
        </a:spcAft>
        <a:buChar char="»"/>
        <a:defRPr sz="1440">
          <a:solidFill>
            <a:schemeClr val="tx1"/>
          </a:solidFill>
          <a:latin typeface="Arial" charset="0"/>
          <a:cs typeface="+mn-cs"/>
        </a:defRPr>
      </a:lvl6pPr>
      <a:lvl7pPr marL="2139993" indent="-164615" algn="l" rtl="0" fontAlgn="base">
        <a:spcBef>
          <a:spcPct val="20000"/>
        </a:spcBef>
        <a:spcAft>
          <a:spcPct val="0"/>
        </a:spcAft>
        <a:buChar char="»"/>
        <a:defRPr sz="1440">
          <a:solidFill>
            <a:schemeClr val="tx1"/>
          </a:solidFill>
          <a:latin typeface="Arial" charset="0"/>
          <a:cs typeface="+mn-cs"/>
        </a:defRPr>
      </a:lvl7pPr>
      <a:lvl8pPr marL="2469223" indent="-164615" algn="l" rtl="0" fontAlgn="base">
        <a:spcBef>
          <a:spcPct val="20000"/>
        </a:spcBef>
        <a:spcAft>
          <a:spcPct val="0"/>
        </a:spcAft>
        <a:buChar char="»"/>
        <a:defRPr sz="1440">
          <a:solidFill>
            <a:schemeClr val="tx1"/>
          </a:solidFill>
          <a:latin typeface="Arial" charset="0"/>
          <a:cs typeface="+mn-cs"/>
        </a:defRPr>
      </a:lvl8pPr>
      <a:lvl9pPr marL="2798453" indent="-164615" algn="l" rtl="0" fontAlgn="base">
        <a:spcBef>
          <a:spcPct val="20000"/>
        </a:spcBef>
        <a:spcAft>
          <a:spcPct val="0"/>
        </a:spcAft>
        <a:buChar char="»"/>
        <a:defRPr sz="1440">
          <a:solidFill>
            <a:schemeClr val="tx1"/>
          </a:solidFill>
          <a:latin typeface="Arial" charset="0"/>
          <a:cs typeface="+mn-cs"/>
        </a:defRPr>
      </a:lvl9pPr>
    </p:bodyStyle>
    <p:otherStyle>
      <a:defPPr>
        <a:defRPr lang="en-US"/>
      </a:defPPr>
      <a:lvl1pPr marL="0" algn="l" defTabSz="658459" rtl="0" eaLnBrk="1" latinLnBrk="0" hangingPunct="1">
        <a:defRPr sz="1296" kern="1200">
          <a:solidFill>
            <a:schemeClr val="tx1"/>
          </a:solidFill>
          <a:latin typeface="+mn-lt"/>
          <a:ea typeface="+mn-ea"/>
          <a:cs typeface="+mn-cs"/>
        </a:defRPr>
      </a:lvl1pPr>
      <a:lvl2pPr marL="329230" algn="l" defTabSz="658459" rtl="0" eaLnBrk="1" latinLnBrk="0" hangingPunct="1">
        <a:defRPr sz="1296" kern="1200">
          <a:solidFill>
            <a:schemeClr val="tx1"/>
          </a:solidFill>
          <a:latin typeface="+mn-lt"/>
          <a:ea typeface="+mn-ea"/>
          <a:cs typeface="+mn-cs"/>
        </a:defRPr>
      </a:lvl2pPr>
      <a:lvl3pPr marL="658459" algn="l" defTabSz="658459" rtl="0" eaLnBrk="1" latinLnBrk="0" hangingPunct="1">
        <a:defRPr sz="1296" kern="1200">
          <a:solidFill>
            <a:schemeClr val="tx1"/>
          </a:solidFill>
          <a:latin typeface="+mn-lt"/>
          <a:ea typeface="+mn-ea"/>
          <a:cs typeface="+mn-cs"/>
        </a:defRPr>
      </a:lvl3pPr>
      <a:lvl4pPr marL="987689" algn="l" defTabSz="658459" rtl="0" eaLnBrk="1" latinLnBrk="0" hangingPunct="1">
        <a:defRPr sz="1296" kern="1200">
          <a:solidFill>
            <a:schemeClr val="tx1"/>
          </a:solidFill>
          <a:latin typeface="+mn-lt"/>
          <a:ea typeface="+mn-ea"/>
          <a:cs typeface="+mn-cs"/>
        </a:defRPr>
      </a:lvl4pPr>
      <a:lvl5pPr marL="1316919" algn="l" defTabSz="658459" rtl="0" eaLnBrk="1" latinLnBrk="0" hangingPunct="1">
        <a:defRPr sz="1296" kern="1200">
          <a:solidFill>
            <a:schemeClr val="tx1"/>
          </a:solidFill>
          <a:latin typeface="+mn-lt"/>
          <a:ea typeface="+mn-ea"/>
          <a:cs typeface="+mn-cs"/>
        </a:defRPr>
      </a:lvl5pPr>
      <a:lvl6pPr marL="1646149" algn="l" defTabSz="658459" rtl="0" eaLnBrk="1" latinLnBrk="0" hangingPunct="1">
        <a:defRPr sz="1296" kern="1200">
          <a:solidFill>
            <a:schemeClr val="tx1"/>
          </a:solidFill>
          <a:latin typeface="+mn-lt"/>
          <a:ea typeface="+mn-ea"/>
          <a:cs typeface="+mn-cs"/>
        </a:defRPr>
      </a:lvl6pPr>
      <a:lvl7pPr marL="1975378" algn="l" defTabSz="658459" rtl="0" eaLnBrk="1" latinLnBrk="0" hangingPunct="1">
        <a:defRPr sz="1296" kern="1200">
          <a:solidFill>
            <a:schemeClr val="tx1"/>
          </a:solidFill>
          <a:latin typeface="+mn-lt"/>
          <a:ea typeface="+mn-ea"/>
          <a:cs typeface="+mn-cs"/>
        </a:defRPr>
      </a:lvl7pPr>
      <a:lvl8pPr marL="2304608" algn="l" defTabSz="658459" rtl="0" eaLnBrk="1" latinLnBrk="0" hangingPunct="1">
        <a:defRPr sz="1296" kern="1200">
          <a:solidFill>
            <a:schemeClr val="tx1"/>
          </a:solidFill>
          <a:latin typeface="+mn-lt"/>
          <a:ea typeface="+mn-ea"/>
          <a:cs typeface="+mn-cs"/>
        </a:defRPr>
      </a:lvl8pPr>
      <a:lvl9pPr marL="2633838" algn="l" defTabSz="658459" rtl="0" eaLnBrk="1" latinLnBrk="0" hangingPunct="1">
        <a:defRPr sz="1296"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bwMode="auto">
          <a:xfrm>
            <a:off x="438944" y="205979"/>
            <a:ext cx="7900988" cy="857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8851" name="Rectangle 3"/>
          <p:cNvSpPr>
            <a:spLocks noGrp="1" noChangeArrowheads="1"/>
          </p:cNvSpPr>
          <p:nvPr>
            <p:ph type="body" idx="1"/>
          </p:nvPr>
        </p:nvSpPr>
        <p:spPr bwMode="auto">
          <a:xfrm>
            <a:off x="438944" y="1200151"/>
            <a:ext cx="7900988" cy="33944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p:cNvSpPr>
            <a:spLocks noGrp="1" noChangeArrowheads="1"/>
          </p:cNvSpPr>
          <p:nvPr>
            <p:ph type="dt" sz="half" idx="2"/>
          </p:nvPr>
        </p:nvSpPr>
        <p:spPr bwMode="auto">
          <a:xfrm>
            <a:off x="438944"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8">
                <a:solidFill>
                  <a:srgbClr val="000000"/>
                </a:solidFill>
                <a:latin typeface="Arial" charset="0"/>
                <a:cs typeface="Arial" charset="0"/>
              </a:defRPr>
            </a:lvl1pPr>
          </a:lstStyle>
          <a:p>
            <a:pPr>
              <a:defRPr/>
            </a:pPr>
            <a:endParaRPr lang="en-US" dirty="0"/>
          </a:p>
        </p:txBody>
      </p:sp>
      <p:sp>
        <p:nvSpPr>
          <p:cNvPr id="3077" name="Rectangle 5"/>
          <p:cNvSpPr>
            <a:spLocks noGrp="1" noChangeArrowheads="1"/>
          </p:cNvSpPr>
          <p:nvPr>
            <p:ph type="ftr" sz="quarter" idx="3"/>
          </p:nvPr>
        </p:nvSpPr>
        <p:spPr bwMode="auto">
          <a:xfrm>
            <a:off x="2999449" y="4683919"/>
            <a:ext cx="2779977"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8">
                <a:solidFill>
                  <a:srgbClr val="000000"/>
                </a:solidFill>
                <a:latin typeface="Arial" charset="0"/>
                <a:cs typeface="Arial" charset="0"/>
              </a:defRPr>
            </a:lvl1pPr>
          </a:lstStyle>
          <a:p>
            <a:pPr>
              <a:defRPr/>
            </a:pPr>
            <a:endParaRPr lang="en-US" dirty="0"/>
          </a:p>
        </p:txBody>
      </p:sp>
      <p:sp>
        <p:nvSpPr>
          <p:cNvPr id="3078" name="Rectangle 6"/>
          <p:cNvSpPr>
            <a:spLocks noGrp="1" noChangeArrowheads="1"/>
          </p:cNvSpPr>
          <p:nvPr>
            <p:ph type="sldNum" sz="quarter" idx="4"/>
          </p:nvPr>
        </p:nvSpPr>
        <p:spPr bwMode="auto">
          <a:xfrm>
            <a:off x="6291527"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8">
                <a:solidFill>
                  <a:srgbClr val="000000"/>
                </a:solidFill>
                <a:latin typeface="Arial" charset="0"/>
                <a:cs typeface="Arial" charset="0"/>
              </a:defRPr>
            </a:lvl1pPr>
          </a:lstStyle>
          <a:p>
            <a:pPr>
              <a:defRPr/>
            </a:pPr>
            <a:fld id="{3915AB1D-1CA0-4FDF-B570-0BA71515FA0F}" type="slidenum">
              <a:rPr lang="en-US"/>
              <a:pPr>
                <a:defRPr/>
              </a:pPr>
              <a:t>‹#›</a:t>
            </a:fld>
            <a:endParaRPr lang="en-US" dirty="0"/>
          </a:p>
        </p:txBody>
      </p:sp>
    </p:spTree>
    <p:extLst>
      <p:ext uri="{BB962C8B-B14F-4D97-AF65-F5344CB8AC3E}">
        <p14:creationId xmlns:p14="http://schemas.microsoft.com/office/powerpoint/2010/main" val="3094016050"/>
      </p:ext>
    </p:extLst>
  </p:cSld>
  <p:clrMap bg1="lt1" tx1="dk1" bg2="lt2" tx2="dk2" accent1="accent1" accent2="accent2" accent3="accent3" accent4="accent4" accent5="accent5" accent6="accent6" hlink="hlink" folHlink="folHlink"/>
  <p:sldLayoutIdLst>
    <p:sldLayoutId id="2147483705" r:id="rId1"/>
  </p:sldLayoutIdLst>
  <p:txStyles>
    <p:titleStyle>
      <a:lvl1pPr algn="ctr" rtl="0" eaLnBrk="0" fontAlgn="base" hangingPunct="0">
        <a:spcBef>
          <a:spcPct val="0"/>
        </a:spcBef>
        <a:spcAft>
          <a:spcPct val="0"/>
        </a:spcAft>
        <a:defRPr sz="3168">
          <a:solidFill>
            <a:schemeClr val="bg1"/>
          </a:solidFill>
          <a:latin typeface="+mj-lt"/>
          <a:ea typeface="+mj-ea"/>
          <a:cs typeface="+mj-cs"/>
        </a:defRPr>
      </a:lvl1pPr>
      <a:lvl2pPr algn="ctr" rtl="0" eaLnBrk="0" fontAlgn="base" hangingPunct="0">
        <a:spcBef>
          <a:spcPct val="0"/>
        </a:spcBef>
        <a:spcAft>
          <a:spcPct val="0"/>
        </a:spcAft>
        <a:defRPr sz="3168">
          <a:solidFill>
            <a:schemeClr val="bg1"/>
          </a:solidFill>
          <a:latin typeface="Arial Rounded MT Bold" pitchFamily="34" charset="0"/>
          <a:cs typeface="Arial" charset="0"/>
        </a:defRPr>
      </a:lvl2pPr>
      <a:lvl3pPr algn="ctr" rtl="0" eaLnBrk="0" fontAlgn="base" hangingPunct="0">
        <a:spcBef>
          <a:spcPct val="0"/>
        </a:spcBef>
        <a:spcAft>
          <a:spcPct val="0"/>
        </a:spcAft>
        <a:defRPr sz="3168">
          <a:solidFill>
            <a:schemeClr val="bg1"/>
          </a:solidFill>
          <a:latin typeface="Arial Rounded MT Bold" pitchFamily="34" charset="0"/>
          <a:cs typeface="Arial" charset="0"/>
        </a:defRPr>
      </a:lvl3pPr>
      <a:lvl4pPr algn="ctr" rtl="0" eaLnBrk="0" fontAlgn="base" hangingPunct="0">
        <a:spcBef>
          <a:spcPct val="0"/>
        </a:spcBef>
        <a:spcAft>
          <a:spcPct val="0"/>
        </a:spcAft>
        <a:defRPr sz="3168">
          <a:solidFill>
            <a:schemeClr val="bg1"/>
          </a:solidFill>
          <a:latin typeface="Arial Rounded MT Bold" pitchFamily="34" charset="0"/>
          <a:cs typeface="Arial" charset="0"/>
        </a:defRPr>
      </a:lvl4pPr>
      <a:lvl5pPr algn="ctr" rtl="0" eaLnBrk="0" fontAlgn="base" hangingPunct="0">
        <a:spcBef>
          <a:spcPct val="0"/>
        </a:spcBef>
        <a:spcAft>
          <a:spcPct val="0"/>
        </a:spcAft>
        <a:defRPr sz="3168">
          <a:solidFill>
            <a:schemeClr val="bg1"/>
          </a:solidFill>
          <a:latin typeface="Arial Rounded MT Bold" pitchFamily="34" charset="0"/>
          <a:cs typeface="Arial" charset="0"/>
        </a:defRPr>
      </a:lvl5pPr>
      <a:lvl6pPr marL="329230" algn="ctr" rtl="0" fontAlgn="base">
        <a:spcBef>
          <a:spcPct val="0"/>
        </a:spcBef>
        <a:spcAft>
          <a:spcPct val="0"/>
        </a:spcAft>
        <a:defRPr sz="3168">
          <a:solidFill>
            <a:schemeClr val="bg1"/>
          </a:solidFill>
          <a:latin typeface="Arial Rounded MT Bold" pitchFamily="34" charset="0"/>
          <a:cs typeface="Arial" charset="0"/>
        </a:defRPr>
      </a:lvl6pPr>
      <a:lvl7pPr marL="658459" algn="ctr" rtl="0" fontAlgn="base">
        <a:spcBef>
          <a:spcPct val="0"/>
        </a:spcBef>
        <a:spcAft>
          <a:spcPct val="0"/>
        </a:spcAft>
        <a:defRPr sz="3168">
          <a:solidFill>
            <a:schemeClr val="bg1"/>
          </a:solidFill>
          <a:latin typeface="Arial Rounded MT Bold" pitchFamily="34" charset="0"/>
          <a:cs typeface="Arial" charset="0"/>
        </a:defRPr>
      </a:lvl7pPr>
      <a:lvl8pPr marL="987689" algn="ctr" rtl="0" fontAlgn="base">
        <a:spcBef>
          <a:spcPct val="0"/>
        </a:spcBef>
        <a:spcAft>
          <a:spcPct val="0"/>
        </a:spcAft>
        <a:defRPr sz="3168">
          <a:solidFill>
            <a:schemeClr val="bg1"/>
          </a:solidFill>
          <a:latin typeface="Arial Rounded MT Bold" pitchFamily="34" charset="0"/>
          <a:cs typeface="Arial" charset="0"/>
        </a:defRPr>
      </a:lvl8pPr>
      <a:lvl9pPr marL="1316919" algn="ctr" rtl="0" fontAlgn="base">
        <a:spcBef>
          <a:spcPct val="0"/>
        </a:spcBef>
        <a:spcAft>
          <a:spcPct val="0"/>
        </a:spcAft>
        <a:defRPr sz="3168">
          <a:solidFill>
            <a:schemeClr val="bg1"/>
          </a:solidFill>
          <a:latin typeface="Arial Rounded MT Bold" pitchFamily="34" charset="0"/>
          <a:cs typeface="Arial" charset="0"/>
        </a:defRPr>
      </a:lvl9pPr>
    </p:titleStyle>
    <p:bodyStyle>
      <a:lvl1pPr marL="246922" indent="-246922" algn="l" rtl="0" eaLnBrk="0" fontAlgn="base" hangingPunct="0">
        <a:spcBef>
          <a:spcPct val="20000"/>
        </a:spcBef>
        <a:spcAft>
          <a:spcPct val="0"/>
        </a:spcAft>
        <a:defRPr sz="3168">
          <a:solidFill>
            <a:schemeClr val="bg1"/>
          </a:solidFill>
          <a:latin typeface="+mn-lt"/>
          <a:ea typeface="+mn-ea"/>
          <a:cs typeface="+mn-cs"/>
        </a:defRPr>
      </a:lvl1pPr>
      <a:lvl2pPr marL="534998" indent="-205769" algn="l" rtl="0" eaLnBrk="0" fontAlgn="base" hangingPunct="0">
        <a:spcBef>
          <a:spcPct val="20000"/>
        </a:spcBef>
        <a:spcAft>
          <a:spcPct val="0"/>
        </a:spcAft>
        <a:buChar char="–"/>
        <a:defRPr sz="2016">
          <a:solidFill>
            <a:schemeClr val="tx1"/>
          </a:solidFill>
          <a:latin typeface="Arial" charset="0"/>
          <a:cs typeface="+mn-cs"/>
        </a:defRPr>
      </a:lvl2pPr>
      <a:lvl3pPr marL="823074" indent="-164615" algn="l" rtl="0" eaLnBrk="0" fontAlgn="base" hangingPunct="0">
        <a:spcBef>
          <a:spcPct val="20000"/>
        </a:spcBef>
        <a:spcAft>
          <a:spcPct val="0"/>
        </a:spcAft>
        <a:buChar char="•"/>
        <a:defRPr sz="1728">
          <a:solidFill>
            <a:schemeClr val="tx1"/>
          </a:solidFill>
          <a:latin typeface="Arial" charset="0"/>
          <a:cs typeface="+mn-cs"/>
        </a:defRPr>
      </a:lvl3pPr>
      <a:lvl4pPr marL="1152304" indent="-164615" algn="l" rtl="0" eaLnBrk="0" fontAlgn="base" hangingPunct="0">
        <a:spcBef>
          <a:spcPct val="20000"/>
        </a:spcBef>
        <a:spcAft>
          <a:spcPct val="0"/>
        </a:spcAft>
        <a:buChar char="–"/>
        <a:defRPr sz="1440">
          <a:solidFill>
            <a:schemeClr val="tx1"/>
          </a:solidFill>
          <a:latin typeface="Arial" charset="0"/>
          <a:cs typeface="+mn-cs"/>
        </a:defRPr>
      </a:lvl4pPr>
      <a:lvl5pPr marL="1481534" indent="-164615" algn="l" rtl="0" eaLnBrk="0" fontAlgn="base" hangingPunct="0">
        <a:spcBef>
          <a:spcPct val="20000"/>
        </a:spcBef>
        <a:spcAft>
          <a:spcPct val="0"/>
        </a:spcAft>
        <a:buChar char="»"/>
        <a:defRPr sz="1440">
          <a:solidFill>
            <a:schemeClr val="tx1"/>
          </a:solidFill>
          <a:latin typeface="Arial" charset="0"/>
          <a:cs typeface="+mn-cs"/>
        </a:defRPr>
      </a:lvl5pPr>
      <a:lvl6pPr marL="1810763" indent="-164615" algn="l" rtl="0" fontAlgn="base">
        <a:spcBef>
          <a:spcPct val="20000"/>
        </a:spcBef>
        <a:spcAft>
          <a:spcPct val="0"/>
        </a:spcAft>
        <a:buChar char="»"/>
        <a:defRPr sz="1440">
          <a:solidFill>
            <a:schemeClr val="tx1"/>
          </a:solidFill>
          <a:latin typeface="Arial" charset="0"/>
          <a:cs typeface="+mn-cs"/>
        </a:defRPr>
      </a:lvl6pPr>
      <a:lvl7pPr marL="2139993" indent="-164615" algn="l" rtl="0" fontAlgn="base">
        <a:spcBef>
          <a:spcPct val="20000"/>
        </a:spcBef>
        <a:spcAft>
          <a:spcPct val="0"/>
        </a:spcAft>
        <a:buChar char="»"/>
        <a:defRPr sz="1440">
          <a:solidFill>
            <a:schemeClr val="tx1"/>
          </a:solidFill>
          <a:latin typeface="Arial" charset="0"/>
          <a:cs typeface="+mn-cs"/>
        </a:defRPr>
      </a:lvl7pPr>
      <a:lvl8pPr marL="2469223" indent="-164615" algn="l" rtl="0" fontAlgn="base">
        <a:spcBef>
          <a:spcPct val="20000"/>
        </a:spcBef>
        <a:spcAft>
          <a:spcPct val="0"/>
        </a:spcAft>
        <a:buChar char="»"/>
        <a:defRPr sz="1440">
          <a:solidFill>
            <a:schemeClr val="tx1"/>
          </a:solidFill>
          <a:latin typeface="Arial" charset="0"/>
          <a:cs typeface="+mn-cs"/>
        </a:defRPr>
      </a:lvl8pPr>
      <a:lvl9pPr marL="2798453" indent="-164615" algn="l" rtl="0" fontAlgn="base">
        <a:spcBef>
          <a:spcPct val="20000"/>
        </a:spcBef>
        <a:spcAft>
          <a:spcPct val="0"/>
        </a:spcAft>
        <a:buChar char="»"/>
        <a:defRPr sz="1440">
          <a:solidFill>
            <a:schemeClr val="tx1"/>
          </a:solidFill>
          <a:latin typeface="Arial" charset="0"/>
          <a:cs typeface="+mn-cs"/>
        </a:defRPr>
      </a:lvl9pPr>
    </p:bodyStyle>
    <p:otherStyle>
      <a:defPPr>
        <a:defRPr lang="en-US"/>
      </a:defPPr>
      <a:lvl1pPr marL="0" algn="l" defTabSz="658459" rtl="0" eaLnBrk="1" latinLnBrk="0" hangingPunct="1">
        <a:defRPr sz="1296" kern="1200">
          <a:solidFill>
            <a:schemeClr val="tx1"/>
          </a:solidFill>
          <a:latin typeface="+mn-lt"/>
          <a:ea typeface="+mn-ea"/>
          <a:cs typeface="+mn-cs"/>
        </a:defRPr>
      </a:lvl1pPr>
      <a:lvl2pPr marL="329230" algn="l" defTabSz="658459" rtl="0" eaLnBrk="1" latinLnBrk="0" hangingPunct="1">
        <a:defRPr sz="1296" kern="1200">
          <a:solidFill>
            <a:schemeClr val="tx1"/>
          </a:solidFill>
          <a:latin typeface="+mn-lt"/>
          <a:ea typeface="+mn-ea"/>
          <a:cs typeface="+mn-cs"/>
        </a:defRPr>
      </a:lvl2pPr>
      <a:lvl3pPr marL="658459" algn="l" defTabSz="658459" rtl="0" eaLnBrk="1" latinLnBrk="0" hangingPunct="1">
        <a:defRPr sz="1296" kern="1200">
          <a:solidFill>
            <a:schemeClr val="tx1"/>
          </a:solidFill>
          <a:latin typeface="+mn-lt"/>
          <a:ea typeface="+mn-ea"/>
          <a:cs typeface="+mn-cs"/>
        </a:defRPr>
      </a:lvl3pPr>
      <a:lvl4pPr marL="987689" algn="l" defTabSz="658459" rtl="0" eaLnBrk="1" latinLnBrk="0" hangingPunct="1">
        <a:defRPr sz="1296" kern="1200">
          <a:solidFill>
            <a:schemeClr val="tx1"/>
          </a:solidFill>
          <a:latin typeface="+mn-lt"/>
          <a:ea typeface="+mn-ea"/>
          <a:cs typeface="+mn-cs"/>
        </a:defRPr>
      </a:lvl4pPr>
      <a:lvl5pPr marL="1316919" algn="l" defTabSz="658459" rtl="0" eaLnBrk="1" latinLnBrk="0" hangingPunct="1">
        <a:defRPr sz="1296" kern="1200">
          <a:solidFill>
            <a:schemeClr val="tx1"/>
          </a:solidFill>
          <a:latin typeface="+mn-lt"/>
          <a:ea typeface="+mn-ea"/>
          <a:cs typeface="+mn-cs"/>
        </a:defRPr>
      </a:lvl5pPr>
      <a:lvl6pPr marL="1646149" algn="l" defTabSz="658459" rtl="0" eaLnBrk="1" latinLnBrk="0" hangingPunct="1">
        <a:defRPr sz="1296" kern="1200">
          <a:solidFill>
            <a:schemeClr val="tx1"/>
          </a:solidFill>
          <a:latin typeface="+mn-lt"/>
          <a:ea typeface="+mn-ea"/>
          <a:cs typeface="+mn-cs"/>
        </a:defRPr>
      </a:lvl6pPr>
      <a:lvl7pPr marL="1975378" algn="l" defTabSz="658459" rtl="0" eaLnBrk="1" latinLnBrk="0" hangingPunct="1">
        <a:defRPr sz="1296" kern="1200">
          <a:solidFill>
            <a:schemeClr val="tx1"/>
          </a:solidFill>
          <a:latin typeface="+mn-lt"/>
          <a:ea typeface="+mn-ea"/>
          <a:cs typeface="+mn-cs"/>
        </a:defRPr>
      </a:lvl7pPr>
      <a:lvl8pPr marL="2304608" algn="l" defTabSz="658459" rtl="0" eaLnBrk="1" latinLnBrk="0" hangingPunct="1">
        <a:defRPr sz="1296" kern="1200">
          <a:solidFill>
            <a:schemeClr val="tx1"/>
          </a:solidFill>
          <a:latin typeface="+mn-lt"/>
          <a:ea typeface="+mn-ea"/>
          <a:cs typeface="+mn-cs"/>
        </a:defRPr>
      </a:lvl8pPr>
      <a:lvl9pPr marL="2633838" algn="l" defTabSz="658459" rtl="0" eaLnBrk="1" latinLnBrk="0" hangingPunct="1">
        <a:defRPr sz="129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youtu.be/UvzhydUOYLo"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video" Target="https://www.youtube.com/embed/UvzhydUOYLo" TargetMode="Externa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r>
              <a:rPr lang="en-US" dirty="0"/>
              <a:t>e-handout</a:t>
            </a:r>
          </a:p>
          <a:p>
            <a:r>
              <a:rPr lang="en-US" dirty="0"/>
              <a:t>To have these notes </a:t>
            </a:r>
          </a:p>
          <a:p>
            <a:r>
              <a:rPr lang="en-US" dirty="0"/>
              <a:t>without taking notes</a:t>
            </a:r>
          </a:p>
          <a:p>
            <a:r>
              <a:rPr lang="en-US" dirty="0"/>
              <a:t>Go to </a:t>
            </a:r>
            <a:r>
              <a:rPr lang="en-US" dirty="0">
                <a:solidFill>
                  <a:srgbClr val="FFFF66"/>
                </a:solidFill>
              </a:rPr>
              <a:t>OrHaOlam.com</a:t>
            </a:r>
          </a:p>
          <a:p>
            <a:r>
              <a:rPr lang="en-US" dirty="0"/>
              <a:t>Click on</a:t>
            </a:r>
            <a:r>
              <a:rPr lang="en-US" dirty="0">
                <a:solidFill>
                  <a:srgbClr val="FFFF66"/>
                </a:solidFill>
              </a:rPr>
              <a:t> downloads, </a:t>
            </a:r>
          </a:p>
          <a:p>
            <a:r>
              <a:rPr lang="en-US" dirty="0">
                <a:solidFill>
                  <a:srgbClr val="FFFF66"/>
                </a:solidFill>
              </a:rPr>
              <a:t>messages, 2018</a:t>
            </a:r>
          </a:p>
        </p:txBody>
      </p:sp>
    </p:spTree>
    <p:extLst>
      <p:ext uri="{BB962C8B-B14F-4D97-AF65-F5344CB8AC3E}">
        <p14:creationId xmlns:p14="http://schemas.microsoft.com/office/powerpoint/2010/main" val="3204019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lnSpcReduction="10000"/>
          </a:bodyPr>
          <a:lstStyle/>
          <a:p>
            <a:pPr algn="l"/>
            <a:r>
              <a:rPr lang="en-US" dirty="0"/>
              <a:t>The southern town of Sderot has sustained more Gaza rocket attacks than any other Israeli community. Despite its nickname as the “</a:t>
            </a:r>
            <a:r>
              <a:rPr lang="en-US" dirty="0" err="1"/>
              <a:t>kassam</a:t>
            </a:r>
            <a:r>
              <a:rPr lang="en-US" dirty="0"/>
              <a:t> capital of Israel,” Sderot refuses to give up on life. The town’s proud residents have displayed a remarkable resilience and an embrace of everything that symbolizes life.</a:t>
            </a:r>
          </a:p>
        </p:txBody>
      </p:sp>
    </p:spTree>
    <p:extLst>
      <p:ext uri="{BB962C8B-B14F-4D97-AF65-F5344CB8AC3E}">
        <p14:creationId xmlns:p14="http://schemas.microsoft.com/office/powerpoint/2010/main" val="24150445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dirty="0"/>
              <a:t>A disproportionate number of Israeli musicians, artists and poets hail from this small town. Local artists have even created beautiful art from old </a:t>
            </a:r>
            <a:r>
              <a:rPr lang="en-US" dirty="0" err="1"/>
              <a:t>kassam</a:t>
            </a:r>
            <a:r>
              <a:rPr lang="en-US" dirty="0"/>
              <a:t> rockets. In addition, Sderot has a thriving academic college and hosts an annual film festival with Israeli</a:t>
            </a:r>
          </a:p>
        </p:txBody>
      </p:sp>
    </p:spTree>
    <p:extLst>
      <p:ext uri="{BB962C8B-B14F-4D97-AF65-F5344CB8AC3E}">
        <p14:creationId xmlns:p14="http://schemas.microsoft.com/office/powerpoint/2010/main" val="40216442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and foreign visitors. Sderot also hosts a large annual food and wine festival that attracts an increasing number of people.</a:t>
            </a:r>
          </a:p>
          <a:p>
            <a:pPr algn="l"/>
            <a:r>
              <a:rPr lang="en-US" dirty="0"/>
              <a:t>While Israel yearns for genuine peace, few Israelis believe that it will happen any time soon.</a:t>
            </a:r>
          </a:p>
        </p:txBody>
      </p:sp>
    </p:spTree>
    <p:extLst>
      <p:ext uri="{BB962C8B-B14F-4D97-AF65-F5344CB8AC3E}">
        <p14:creationId xmlns:p14="http://schemas.microsoft.com/office/powerpoint/2010/main" val="2366118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This does not mean that the country suffers from chronic depression. Quite the opposite. Israel ranks among the happiest nations in the world and among the leading countries in terms of human development index and life expectancy.</a:t>
            </a:r>
          </a:p>
        </p:txBody>
      </p:sp>
    </p:spTree>
    <p:extLst>
      <p:ext uri="{BB962C8B-B14F-4D97-AF65-F5344CB8AC3E}">
        <p14:creationId xmlns:p14="http://schemas.microsoft.com/office/powerpoint/2010/main" val="38849035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lnSpcReduction="10000"/>
          </a:bodyPr>
          <a:lstStyle/>
          <a:p>
            <a:pPr algn="l"/>
            <a:r>
              <a:rPr lang="en-US" dirty="0"/>
              <a:t>Israel’s enemies do not understand its national strength. The more Israelis are threatened, the more they defiantly embrace life. This is true not only in Israel’s main population centers, like Jerusalem and Tel Aviv, but also a few hundred meters from Hamas’s factory of death and destruction in the Gaza Strip.</a:t>
            </a:r>
          </a:p>
        </p:txBody>
      </p:sp>
    </p:spTree>
    <p:extLst>
      <p:ext uri="{BB962C8B-B14F-4D97-AF65-F5344CB8AC3E}">
        <p14:creationId xmlns:p14="http://schemas.microsoft.com/office/powerpoint/2010/main" val="8758248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37922" name="Rectangle 2"/>
          <p:cNvSpPr>
            <a:spLocks noGrp="1" noChangeArrowheads="1"/>
          </p:cNvSpPr>
          <p:nvPr>
            <p:ph type="body" idx="1"/>
          </p:nvPr>
        </p:nvSpPr>
        <p:spPr>
          <a:xfrm>
            <a:off x="438943" y="3065562"/>
            <a:ext cx="7900988" cy="1646039"/>
          </a:xfrm>
        </p:spPr>
        <p:txBody>
          <a:bodyPr/>
          <a:lstStyle/>
          <a:p>
            <a:pPr lvl="0" algn="r" rtl="1" eaLnBrk="1" hangingPunct="1"/>
            <a:r>
              <a:rPr lang="he-IL" altLang="en-US" sz="5185" b="1" dirty="0">
                <a:solidFill>
                  <a:srgbClr val="FFFFFF"/>
                </a:solidFill>
                <a:cs typeface="David" panose="020E0502060401010101" pitchFamily="34" charset="-79"/>
              </a:rPr>
              <a:t>מַתִּתְיָהוּ</a:t>
            </a:r>
            <a:r>
              <a:rPr lang="en-US" altLang="en-US" sz="3456" dirty="0">
                <a:solidFill>
                  <a:srgbClr val="FFFFFF"/>
                </a:solidFill>
              </a:rPr>
              <a:t> Mattityahu  </a:t>
            </a:r>
          </a:p>
          <a:p>
            <a:pPr lvl="0" algn="r" eaLnBrk="1" hangingPunct="1"/>
            <a:r>
              <a:rPr lang="en-US" altLang="en-US" sz="3456" dirty="0">
                <a:solidFill>
                  <a:srgbClr val="FFFFFF"/>
                </a:solidFill>
              </a:rPr>
              <a:t>(Matthew) 25:14-16</a:t>
            </a:r>
          </a:p>
        </p:txBody>
      </p:sp>
    </p:spTree>
    <p:extLst>
      <p:ext uri="{BB962C8B-B14F-4D97-AF65-F5344CB8AC3E}">
        <p14:creationId xmlns:p14="http://schemas.microsoft.com/office/powerpoint/2010/main" val="21512741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3" y="743634"/>
            <a:ext cx="7900988" cy="4444305"/>
          </a:xfrm>
        </p:spPr>
        <p:txBody>
          <a:bodyPr>
            <a:normAutofit lnSpcReduction="10000"/>
          </a:bodyPr>
          <a:lstStyle/>
          <a:p>
            <a:pPr algn="r"/>
            <a:r>
              <a:rPr lang="he-IL" sz="4321" b="1" dirty="0">
                <a:latin typeface="David" panose="020E0502060401010101" pitchFamily="34" charset="-79"/>
                <a:cs typeface="David" panose="020E0502060401010101" pitchFamily="34" charset="-79"/>
              </a:rPr>
              <a:t>”דּוֹמֶה הַדָּבָר לְאִישׁ הַיּוֹצֵא לְמַסָּע. קֹדֶם לָכֵן קָרָא לַעֲבָדָיו וְהִפְקִיד בְּיָדָם אֶת הוֹנוֹ:</a:t>
            </a:r>
            <a:r>
              <a:rPr lang="en-US" sz="4000" baseline="30000" dirty="0"/>
              <a:t>    </a:t>
            </a:r>
          </a:p>
          <a:p>
            <a:r>
              <a:rPr lang="en-US" sz="4000" baseline="30000" dirty="0"/>
              <a:t>    </a:t>
            </a:r>
            <a:r>
              <a:rPr lang="en-US" sz="4000" dirty="0"/>
              <a:t>“For it will be like a man about to leave home for awhile, who entrusted his possessions to his servants. </a:t>
            </a:r>
          </a:p>
        </p:txBody>
      </p:sp>
      <p:sp>
        <p:nvSpPr>
          <p:cNvPr id="372738" name="Rectangle 2"/>
          <p:cNvSpPr>
            <a:spLocks noGrp="1" noChangeArrowheads="1"/>
          </p:cNvSpPr>
          <p:nvPr>
            <p:ph type="title"/>
          </p:nvPr>
        </p:nvSpPr>
        <p:spPr>
          <a:xfrm>
            <a:off x="932755" y="322163"/>
            <a:ext cx="6913364" cy="405795"/>
          </a:xfrm>
        </p:spPr>
        <p:txBody>
          <a:bodyPr/>
          <a:lstStyle/>
          <a:p>
            <a:pPr eaLnBrk="1" hangingPunct="1"/>
            <a:r>
              <a:rPr lang="en-US" altLang="en-US" sz="2016" dirty="0">
                <a:solidFill>
                  <a:srgbClr val="FFFF00"/>
                </a:solidFill>
              </a:rPr>
              <a:t>Mattityahu (Matthew) 25:14</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549433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3" y="743634"/>
            <a:ext cx="7900988" cy="4444305"/>
          </a:xfrm>
        </p:spPr>
        <p:txBody>
          <a:bodyPr>
            <a:normAutofit/>
          </a:bodyPr>
          <a:lstStyle/>
          <a:p>
            <a:pPr algn="r"/>
            <a:r>
              <a:rPr lang="he-IL" sz="4321" b="1" dirty="0">
                <a:latin typeface="David" panose="020E0502060401010101" pitchFamily="34" charset="-79"/>
                <a:cs typeface="David" panose="020E0502060401010101" pitchFamily="34" charset="-79"/>
              </a:rPr>
              <a:t>עלְאֶחָד נָתַן חָמֵשׁ כִּכְּרֵי כֶּסֶף, לְאַחֵר שְׁתַּיִם </a:t>
            </a:r>
            <a:r>
              <a:rPr lang="en-US" baseline="30000" dirty="0"/>
              <a:t>    </a:t>
            </a:r>
          </a:p>
          <a:p>
            <a:r>
              <a:rPr lang="en-US" baseline="30000" dirty="0"/>
              <a:t>   </a:t>
            </a:r>
            <a:r>
              <a:rPr lang="en-US" sz="3024" dirty="0"/>
              <a:t> </a:t>
            </a:r>
            <a:r>
              <a:rPr lang="en-US" sz="4000" dirty="0"/>
              <a:t>“To one he gave five talents; to another, two talents; </a:t>
            </a:r>
            <a:endParaRPr lang="en-US" sz="3024" dirty="0"/>
          </a:p>
        </p:txBody>
      </p:sp>
      <p:sp>
        <p:nvSpPr>
          <p:cNvPr id="372738" name="Rectangle 2"/>
          <p:cNvSpPr>
            <a:spLocks noGrp="1" noChangeArrowheads="1"/>
          </p:cNvSpPr>
          <p:nvPr>
            <p:ph type="title"/>
          </p:nvPr>
        </p:nvSpPr>
        <p:spPr>
          <a:xfrm>
            <a:off x="932755" y="322163"/>
            <a:ext cx="6913364" cy="405795"/>
          </a:xfrm>
        </p:spPr>
        <p:txBody>
          <a:bodyPr/>
          <a:lstStyle/>
          <a:p>
            <a:pPr eaLnBrk="1" hangingPunct="1"/>
            <a:r>
              <a:rPr lang="en-US" altLang="en-US" sz="2016" dirty="0">
                <a:solidFill>
                  <a:srgbClr val="FFFF00"/>
                </a:solidFill>
              </a:rPr>
              <a:t>Mattityahu (Matthew) 25:15</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15912445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In Roman times one talent equaled 6,000 denarii, a denarius being roughly a day's wages for a common laborer. </a:t>
            </a:r>
          </a:p>
        </p:txBody>
      </p:sp>
    </p:spTree>
    <p:extLst>
      <p:ext uri="{BB962C8B-B14F-4D97-AF65-F5344CB8AC3E}">
        <p14:creationId xmlns:p14="http://schemas.microsoft.com/office/powerpoint/2010/main" val="13419801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According to the Bureau of Labor Statistics (BLS), the median wage for workers in the United States in the fourth quarter of 2017 was $857 per week or $44,564 per year for a 40-hour workweek or 171/day.</a:t>
            </a:r>
          </a:p>
          <a:p>
            <a:pPr algn="l"/>
            <a:r>
              <a:rPr lang="en-US" dirty="0"/>
              <a:t>$171 x 6000 = </a:t>
            </a:r>
            <a:r>
              <a:rPr lang="en-US" dirty="0">
                <a:solidFill>
                  <a:srgbClr val="FFFF99"/>
                </a:solidFill>
              </a:rPr>
              <a:t>$1,028,000 /talent</a:t>
            </a:r>
          </a:p>
        </p:txBody>
      </p:sp>
    </p:spTree>
    <p:extLst>
      <p:ext uri="{BB962C8B-B14F-4D97-AF65-F5344CB8AC3E}">
        <p14:creationId xmlns:p14="http://schemas.microsoft.com/office/powerpoint/2010/main" val="20696213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lnSpcReduction="10000"/>
          </a:bodyPr>
          <a:lstStyle/>
          <a:p>
            <a:pPr algn="l"/>
            <a:r>
              <a:rPr lang="en-US" dirty="0"/>
              <a:t>There once was a man who was a widower, and  moved into a retirement community to spend the rest of his life there. It wasn’t long until he had made a number of friends among the other residents. There was one lady he was especially attracted to, and she was attracted to him, also.  So they spent a lot of time together.  </a:t>
            </a:r>
          </a:p>
        </p:txBody>
      </p:sp>
    </p:spTree>
    <p:extLst>
      <p:ext uri="{BB962C8B-B14F-4D97-AF65-F5344CB8AC3E}">
        <p14:creationId xmlns:p14="http://schemas.microsoft.com/office/powerpoint/2010/main" val="5341503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3" y="743634"/>
            <a:ext cx="7900988" cy="4444305"/>
          </a:xfrm>
        </p:spPr>
        <p:txBody>
          <a:bodyPr>
            <a:normAutofit/>
          </a:bodyPr>
          <a:lstStyle/>
          <a:p>
            <a:pPr algn="r"/>
            <a:r>
              <a:rPr lang="he-IL" sz="4321" b="1" dirty="0">
                <a:latin typeface="David" panose="020E0502060401010101" pitchFamily="34" charset="-79"/>
                <a:cs typeface="David" panose="020E0502060401010101" pitchFamily="34" charset="-79"/>
              </a:rPr>
              <a:t>עלְאֶחָד נָתַן חָמֵשׁ כִּכְּרֵי כֶּסֶף, לְאַחֵר שְׁתַּיִם </a:t>
            </a:r>
            <a:r>
              <a:rPr lang="en-US" baseline="30000" dirty="0"/>
              <a:t>    </a:t>
            </a:r>
          </a:p>
          <a:p>
            <a:r>
              <a:rPr lang="en-US" baseline="30000" dirty="0"/>
              <a:t>   </a:t>
            </a:r>
            <a:r>
              <a:rPr lang="en-US" sz="3024" dirty="0"/>
              <a:t> </a:t>
            </a:r>
            <a:r>
              <a:rPr lang="en-US" sz="4000" dirty="0"/>
              <a:t>“To one he gave five talents; to another, two talents; </a:t>
            </a:r>
          </a:p>
          <a:p>
            <a:r>
              <a:rPr lang="en-US" sz="4000" dirty="0"/>
              <a:t>$5,000,000</a:t>
            </a:r>
          </a:p>
          <a:p>
            <a:r>
              <a:rPr lang="en-US" sz="4000" dirty="0"/>
              <a:t>$2,000,000</a:t>
            </a:r>
            <a:endParaRPr lang="en-US" sz="3024" dirty="0"/>
          </a:p>
        </p:txBody>
      </p:sp>
      <p:sp>
        <p:nvSpPr>
          <p:cNvPr id="372738" name="Rectangle 2"/>
          <p:cNvSpPr>
            <a:spLocks noGrp="1" noChangeArrowheads="1"/>
          </p:cNvSpPr>
          <p:nvPr>
            <p:ph type="title"/>
          </p:nvPr>
        </p:nvSpPr>
        <p:spPr>
          <a:xfrm>
            <a:off x="932755" y="322163"/>
            <a:ext cx="6913364" cy="405795"/>
          </a:xfrm>
        </p:spPr>
        <p:txBody>
          <a:bodyPr/>
          <a:lstStyle/>
          <a:p>
            <a:pPr eaLnBrk="1" hangingPunct="1"/>
            <a:r>
              <a:rPr lang="en-US" altLang="en-US" sz="2016" dirty="0">
                <a:solidFill>
                  <a:srgbClr val="FFFF00"/>
                </a:solidFill>
              </a:rPr>
              <a:t>Mattityahu (Matthew) 25:15</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42723631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3" y="743634"/>
            <a:ext cx="7900988" cy="4444305"/>
          </a:xfrm>
        </p:spPr>
        <p:txBody>
          <a:bodyPr>
            <a:normAutofit/>
          </a:bodyPr>
          <a:lstStyle/>
          <a:p>
            <a:pPr algn="r"/>
            <a:r>
              <a:rPr lang="he-IL" sz="4321" b="1" dirty="0">
                <a:latin typeface="David" panose="020E0502060401010101" pitchFamily="34" charset="-79"/>
                <a:cs typeface="David" panose="020E0502060401010101" pitchFamily="34" charset="-79"/>
              </a:rPr>
              <a:t>וּלְאַחֵר אַחַת, לְכָל אִישׁ לְפִי כִּשְׁרוֹנוֹ, וְנָסַע.</a:t>
            </a:r>
            <a:r>
              <a:rPr lang="en-US" baseline="30000" dirty="0"/>
              <a:t>    </a:t>
            </a:r>
          </a:p>
          <a:p>
            <a:r>
              <a:rPr lang="en-US" sz="4000" dirty="0"/>
              <a:t>  and to another, one talent — to each according to his ability. </a:t>
            </a:r>
            <a:r>
              <a:rPr lang="en-US" sz="4000" dirty="0">
                <a:solidFill>
                  <a:srgbClr val="FFFF99"/>
                </a:solidFill>
              </a:rPr>
              <a:t>Then</a:t>
            </a:r>
            <a:r>
              <a:rPr lang="en-US" sz="4000" dirty="0"/>
              <a:t> he left.</a:t>
            </a:r>
          </a:p>
          <a:p>
            <a:r>
              <a:rPr lang="en-US" sz="4000" dirty="0"/>
              <a:t> 	$1,000,000</a:t>
            </a:r>
          </a:p>
        </p:txBody>
      </p:sp>
      <p:sp>
        <p:nvSpPr>
          <p:cNvPr id="372738" name="Rectangle 2"/>
          <p:cNvSpPr>
            <a:spLocks noGrp="1" noChangeArrowheads="1"/>
          </p:cNvSpPr>
          <p:nvPr>
            <p:ph type="title"/>
          </p:nvPr>
        </p:nvSpPr>
        <p:spPr>
          <a:xfrm>
            <a:off x="932755" y="322163"/>
            <a:ext cx="6913364" cy="405795"/>
          </a:xfrm>
        </p:spPr>
        <p:txBody>
          <a:bodyPr/>
          <a:lstStyle/>
          <a:p>
            <a:pPr eaLnBrk="1" hangingPunct="1"/>
            <a:r>
              <a:rPr lang="en-US" altLang="en-US" sz="2016" dirty="0">
                <a:solidFill>
                  <a:srgbClr val="FFFF00"/>
                </a:solidFill>
              </a:rPr>
              <a:t>Mattityahu (Matthew) 25:15</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35689773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3" y="743634"/>
            <a:ext cx="7900988" cy="4444305"/>
          </a:xfrm>
        </p:spPr>
        <p:txBody>
          <a:bodyPr>
            <a:normAutofit/>
          </a:bodyPr>
          <a:lstStyle/>
          <a:p>
            <a:pPr algn="r"/>
            <a:r>
              <a:rPr lang="he-IL" sz="4321" b="1" dirty="0">
                <a:latin typeface="David" panose="020E0502060401010101" pitchFamily="34" charset="-79"/>
                <a:cs typeface="David" panose="020E0502060401010101" pitchFamily="34" charset="-79"/>
              </a:rPr>
              <a:t>זֶה שֶׁקִּבֵּל חָמֵשׁ כִּכָּרִים הָלַךְ מִיָּד, סָחַר בָּהֶן וְהִרְוִיחַ חָמֵשׁ אֲחֵרוֹת. </a:t>
            </a:r>
            <a:r>
              <a:rPr lang="en-US" baseline="30000" dirty="0"/>
              <a:t>    </a:t>
            </a:r>
          </a:p>
          <a:p>
            <a:r>
              <a:rPr lang="en-US" sz="4000" baseline="30000" dirty="0"/>
              <a:t>   </a:t>
            </a:r>
            <a:r>
              <a:rPr lang="en-US" sz="4000" dirty="0"/>
              <a:t>“The one who had received five talents </a:t>
            </a:r>
            <a:r>
              <a:rPr lang="en-US" sz="4000" dirty="0">
                <a:solidFill>
                  <a:srgbClr val="FFFF99"/>
                </a:solidFill>
              </a:rPr>
              <a:t>immediately</a:t>
            </a:r>
            <a:r>
              <a:rPr lang="en-US" sz="4000" dirty="0"/>
              <a:t> went out, invested it and earned another five.”</a:t>
            </a:r>
          </a:p>
        </p:txBody>
      </p:sp>
      <p:sp>
        <p:nvSpPr>
          <p:cNvPr id="372738" name="Rectangle 2"/>
          <p:cNvSpPr>
            <a:spLocks noGrp="1" noChangeArrowheads="1"/>
          </p:cNvSpPr>
          <p:nvPr>
            <p:ph type="title"/>
          </p:nvPr>
        </p:nvSpPr>
        <p:spPr>
          <a:xfrm>
            <a:off x="932755" y="322163"/>
            <a:ext cx="6913364" cy="405795"/>
          </a:xfrm>
        </p:spPr>
        <p:txBody>
          <a:bodyPr/>
          <a:lstStyle/>
          <a:p>
            <a:pPr eaLnBrk="1" hangingPunct="1"/>
            <a:r>
              <a:rPr lang="en-US" altLang="en-US" sz="2016" dirty="0">
                <a:solidFill>
                  <a:srgbClr val="FFFF00"/>
                </a:solidFill>
              </a:rPr>
              <a:t>Mattityahu (Matthew) 25:16</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23470411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r>
              <a:rPr lang="en-US" altLang="en-US" sz="3200" dirty="0" err="1">
                <a:solidFill>
                  <a:srgbClr val="FFFF00"/>
                </a:solidFill>
              </a:rPr>
              <a:t>Mattityahu</a:t>
            </a:r>
            <a:r>
              <a:rPr lang="en-US" altLang="en-US" sz="3200" dirty="0">
                <a:solidFill>
                  <a:srgbClr val="FFFF00"/>
                </a:solidFill>
              </a:rPr>
              <a:t> (Matthew) 25:17-18</a:t>
            </a:r>
            <a:r>
              <a:rPr lang="en-US" b="1" baseline="30000" dirty="0"/>
              <a:t> </a:t>
            </a:r>
          </a:p>
          <a:p>
            <a:pPr algn="l"/>
            <a:r>
              <a:rPr lang="en-US" dirty="0"/>
              <a:t>In the same way, the one with two gained two more. But the one who received one went off and dug a hole in the ground and hid his master’s money.</a:t>
            </a:r>
          </a:p>
        </p:txBody>
      </p:sp>
    </p:spTree>
    <p:extLst>
      <p:ext uri="{BB962C8B-B14F-4D97-AF65-F5344CB8AC3E}">
        <p14:creationId xmlns:p14="http://schemas.microsoft.com/office/powerpoint/2010/main" val="17832640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Why differing amounts of investment capital = talents.  </a:t>
            </a:r>
          </a:p>
          <a:p>
            <a:pPr algn="l"/>
            <a:r>
              <a:rPr lang="en-US" dirty="0"/>
              <a:t>Was that fair?</a:t>
            </a:r>
          </a:p>
        </p:txBody>
      </p:sp>
    </p:spTree>
    <p:extLst>
      <p:ext uri="{BB962C8B-B14F-4D97-AF65-F5344CB8AC3E}">
        <p14:creationId xmlns:p14="http://schemas.microsoft.com/office/powerpoint/2010/main" val="20202983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endParaRPr lang="en-US" dirty="0"/>
          </a:p>
        </p:txBody>
      </p:sp>
    </p:spTree>
    <p:extLst>
      <p:ext uri="{BB962C8B-B14F-4D97-AF65-F5344CB8AC3E}">
        <p14:creationId xmlns:p14="http://schemas.microsoft.com/office/powerpoint/2010/main" val="30805828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endParaRPr lang="en-US" dirty="0"/>
          </a:p>
        </p:txBody>
      </p:sp>
    </p:spTree>
    <p:extLst>
      <p:ext uri="{BB962C8B-B14F-4D97-AF65-F5344CB8AC3E}">
        <p14:creationId xmlns:p14="http://schemas.microsoft.com/office/powerpoint/2010/main" val="41321488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F626C92-2D36-48BE-BF4A-D35BE33A493E}"/>
              </a:ext>
            </a:extLst>
          </p:cNvPr>
          <p:cNvPicPr>
            <a:picLocks noChangeAspect="1"/>
          </p:cNvPicPr>
          <p:nvPr/>
        </p:nvPicPr>
        <p:blipFill>
          <a:blip r:embed="rId3"/>
          <a:stretch>
            <a:fillRect/>
          </a:stretch>
        </p:blipFill>
        <p:spPr>
          <a:xfrm>
            <a:off x="1277304" y="0"/>
            <a:ext cx="6224266" cy="5143500"/>
          </a:xfrm>
          <a:prstGeom prst="rect">
            <a:avLst/>
          </a:prstGeom>
        </p:spPr>
      </p:pic>
      <p:sp>
        <p:nvSpPr>
          <p:cNvPr id="4" name="Subtitle 3"/>
          <p:cNvSpPr>
            <a:spLocks noGrp="1"/>
          </p:cNvSpPr>
          <p:nvPr>
            <p:ph type="subTitle" idx="1"/>
          </p:nvPr>
        </p:nvSpPr>
        <p:spPr>
          <a:xfrm>
            <a:off x="198446" y="0"/>
            <a:ext cx="8381999" cy="5143500"/>
          </a:xfrm>
        </p:spPr>
        <p:txBody>
          <a:bodyPr>
            <a:normAutofit/>
          </a:bodyPr>
          <a:lstStyle/>
          <a:p>
            <a:pPr algn="l"/>
            <a:r>
              <a:rPr lang="en-US" dirty="0">
                <a:solidFill>
                  <a:srgbClr val="FFFF99"/>
                </a:solidFill>
                <a:effectLst>
                  <a:outerShdw blurRad="38100" dist="38100" dir="2700000" algn="tl">
                    <a:srgbClr val="000000">
                      <a:alpha val="43137"/>
                    </a:srgbClr>
                  </a:outerShdw>
                </a:effectLst>
              </a:rPr>
              <a:t>One of our teachers at the MLR this week, Allan [&amp; Stephanie] Kelsey</a:t>
            </a:r>
          </a:p>
        </p:txBody>
      </p:sp>
    </p:spTree>
    <p:extLst>
      <p:ext uri="{BB962C8B-B14F-4D97-AF65-F5344CB8AC3E}">
        <p14:creationId xmlns:p14="http://schemas.microsoft.com/office/powerpoint/2010/main" val="25617849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Allan Kelsey, South African born swimmer with Olympic potential. South Africa did not compete at Olympic Games from 1964 to 1988 due to world apartheid protest. Scholarship to U. Nebraska. </a:t>
            </a:r>
          </a:p>
        </p:txBody>
      </p:sp>
    </p:spTree>
    <p:extLst>
      <p:ext uri="{BB962C8B-B14F-4D97-AF65-F5344CB8AC3E}">
        <p14:creationId xmlns:p14="http://schemas.microsoft.com/office/powerpoint/2010/main" val="21027733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Trained intensely, coach inspired him, </a:t>
            </a:r>
            <a:r>
              <a:rPr lang="en-US" dirty="0">
                <a:solidFill>
                  <a:srgbClr val="FFFF99"/>
                </a:solidFill>
              </a:rPr>
              <a:t>but got slower</a:t>
            </a:r>
            <a:r>
              <a:rPr lang="en-US" dirty="0"/>
              <a:t>.   !?  </a:t>
            </a:r>
          </a:p>
          <a:p>
            <a:pPr algn="l"/>
            <a:r>
              <a:rPr lang="en-US" dirty="0"/>
              <a:t>Tested.  Biopsy needle.</a:t>
            </a:r>
          </a:p>
        </p:txBody>
      </p:sp>
    </p:spTree>
    <p:extLst>
      <p:ext uri="{BB962C8B-B14F-4D97-AF65-F5344CB8AC3E}">
        <p14:creationId xmlns:p14="http://schemas.microsoft.com/office/powerpoint/2010/main" val="34823674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a:bodyPr>
          <a:lstStyle/>
          <a:p>
            <a:pPr algn="l"/>
            <a:r>
              <a:rPr lang="en-US" dirty="0"/>
              <a:t>Finally one evening he proposed, asking her to marry him.  The next morning he woke up remembering his proposal, but he couldn’t remember her answer. So he went to her and said, “I’m really embarrassed. I proposed to you last night but I can’t remember if you said ‘Yes’ or ‘No.’”</a:t>
            </a:r>
          </a:p>
        </p:txBody>
      </p:sp>
    </p:spTree>
    <p:extLst>
      <p:ext uri="{BB962C8B-B14F-4D97-AF65-F5344CB8AC3E}">
        <p14:creationId xmlns:p14="http://schemas.microsoft.com/office/powerpoint/2010/main" val="41555694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Fast </a:t>
            </a:r>
          </a:p>
          <a:p>
            <a:pPr algn="l"/>
            <a:r>
              <a:rPr lang="en-US" dirty="0"/>
              <a:t>twitch </a:t>
            </a:r>
          </a:p>
          <a:p>
            <a:pPr algn="l"/>
            <a:r>
              <a:rPr lang="en-US" dirty="0"/>
              <a:t>muscle</a:t>
            </a:r>
          </a:p>
          <a:p>
            <a:pPr algn="l"/>
            <a:r>
              <a:rPr lang="en-US" dirty="0"/>
              <a:t>white </a:t>
            </a:r>
          </a:p>
          <a:p>
            <a:pPr algn="l"/>
            <a:r>
              <a:rPr lang="en-US" dirty="0"/>
              <a:t>meat,</a:t>
            </a:r>
          </a:p>
          <a:p>
            <a:pPr algn="l"/>
            <a:r>
              <a:rPr lang="en-US" dirty="0"/>
              <a:t>E from </a:t>
            </a:r>
          </a:p>
          <a:p>
            <a:pPr algn="l"/>
            <a:r>
              <a:rPr lang="en-US" dirty="0"/>
              <a:t>ATP</a:t>
            </a:r>
          </a:p>
        </p:txBody>
      </p:sp>
      <p:pic>
        <p:nvPicPr>
          <p:cNvPr id="5122" name="Picture 2" descr="Related image">
            <a:extLst>
              <a:ext uri="{FF2B5EF4-FFF2-40B4-BE49-F238E27FC236}">
                <a16:creationId xmlns:a16="http://schemas.microsoft.com/office/drawing/2014/main" id="{3F2FF6E3-361C-494B-884B-01A3DCEF1D5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885"/>
          <a:stretch/>
        </p:blipFill>
        <p:spPr bwMode="auto">
          <a:xfrm>
            <a:off x="2255837" y="5832"/>
            <a:ext cx="6523038"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23410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4098" name="Picture 2" descr="Image result for fast twitch muscle fibers">
            <a:extLst>
              <a:ext uri="{FF2B5EF4-FFF2-40B4-BE49-F238E27FC236}">
                <a16:creationId xmlns:a16="http://schemas.microsoft.com/office/drawing/2014/main" id="{8EE62B6B-347D-40BF-93D2-558FF89E7C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838" y="133350"/>
            <a:ext cx="7315200"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06188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3074" name="Picture 2" descr="Related image">
            <a:extLst>
              <a:ext uri="{FF2B5EF4-FFF2-40B4-BE49-F238E27FC236}">
                <a16:creationId xmlns:a16="http://schemas.microsoft.com/office/drawing/2014/main" id="{A2EE5AE0-EA8D-494D-8ABB-C2AB4C020E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0438" y="0"/>
            <a:ext cx="6858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02C5C633-8F94-40BC-A885-E4497BD6BCC4}"/>
              </a:ext>
            </a:extLst>
          </p:cNvPr>
          <p:cNvSpPr/>
          <p:nvPr/>
        </p:nvSpPr>
        <p:spPr bwMode="auto">
          <a:xfrm>
            <a:off x="1646237" y="2343150"/>
            <a:ext cx="5410200" cy="381000"/>
          </a:xfrm>
          <a:prstGeom prst="roundRect">
            <a:avLst/>
          </a:prstGeom>
          <a:noFill/>
          <a:ln w="44450" cap="flat" cmpd="sng" algn="ctr">
            <a:solidFill>
              <a:srgbClr val="FFC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000" b="0" i="0" u="none" strike="noStrike" cap="none" normalizeH="0" baseline="0">
              <a:ln>
                <a:noFill/>
              </a:ln>
              <a:solidFill>
                <a:schemeClr val="bg1"/>
              </a:solidFill>
              <a:effectLst/>
              <a:latin typeface="Arial Rounded MT Bold" pitchFamily="34" charset="0"/>
              <a:cs typeface="Arial" charset="0"/>
            </a:endParaRPr>
          </a:p>
        </p:txBody>
      </p:sp>
    </p:spTree>
    <p:extLst>
      <p:ext uri="{BB962C8B-B14F-4D97-AF65-F5344CB8AC3E}">
        <p14:creationId xmlns:p14="http://schemas.microsoft.com/office/powerpoint/2010/main" val="29560721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He had mostly fast twitch muscle fibers. </a:t>
            </a:r>
          </a:p>
          <a:p>
            <a:pPr algn="l"/>
            <a:r>
              <a:rPr lang="en-US" dirty="0"/>
              <a:t>He started short training intervals for short distance swims.  Broke World records.  </a:t>
            </a:r>
          </a:p>
        </p:txBody>
      </p:sp>
    </p:spTree>
    <p:extLst>
      <p:ext uri="{BB962C8B-B14F-4D97-AF65-F5344CB8AC3E}">
        <p14:creationId xmlns:p14="http://schemas.microsoft.com/office/powerpoint/2010/main" val="2294325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lnSpcReduction="20000"/>
          </a:bodyPr>
          <a:lstStyle/>
          <a:p>
            <a:pPr algn="l"/>
            <a:r>
              <a:rPr lang="en-US" baseline="30000" dirty="0"/>
              <a:t>Eph. 2.10</a:t>
            </a:r>
            <a:r>
              <a:rPr lang="en-US" dirty="0"/>
              <a:t> We are of God’s making, created in union with the Messiah Yeshua </a:t>
            </a:r>
            <a:r>
              <a:rPr lang="en-US" dirty="0">
                <a:solidFill>
                  <a:srgbClr val="FFFF99"/>
                </a:solidFill>
              </a:rPr>
              <a:t>for a life of good actions </a:t>
            </a:r>
            <a:r>
              <a:rPr lang="en-US" dirty="0"/>
              <a:t>already prepared by God for us to do.</a:t>
            </a:r>
          </a:p>
          <a:p>
            <a:pPr algn="l"/>
            <a:r>
              <a:rPr lang="en-US" baseline="30000" dirty="0"/>
              <a:t>TLV </a:t>
            </a:r>
            <a:r>
              <a:rPr lang="en-US" dirty="0"/>
              <a:t>We are </a:t>
            </a:r>
            <a:r>
              <a:rPr lang="en-US" dirty="0">
                <a:solidFill>
                  <a:srgbClr val="FFFF99"/>
                </a:solidFill>
              </a:rPr>
              <a:t>His workmanship</a:t>
            </a:r>
            <a:r>
              <a:rPr lang="en-US" dirty="0"/>
              <a:t>—created in Messiah </a:t>
            </a:r>
            <a:r>
              <a:rPr lang="en-US" i="1" dirty="0"/>
              <a:t>Yeshua</a:t>
            </a:r>
            <a:r>
              <a:rPr lang="en-US" dirty="0"/>
              <a:t> for good deeds, which God prepared beforehand so we might walk in them.</a:t>
            </a:r>
          </a:p>
        </p:txBody>
      </p:sp>
    </p:spTree>
    <p:extLst>
      <p:ext uri="{BB962C8B-B14F-4D97-AF65-F5344CB8AC3E}">
        <p14:creationId xmlns:p14="http://schemas.microsoft.com/office/powerpoint/2010/main" val="41776110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u="sng" dirty="0"/>
              <a:t>Speed reading test story</a:t>
            </a:r>
            <a:r>
              <a:rPr lang="en-US" dirty="0"/>
              <a:t>. </a:t>
            </a:r>
          </a:p>
          <a:p>
            <a:pPr algn="l"/>
            <a:r>
              <a:rPr lang="en-US" dirty="0"/>
              <a:t>A university did a test on students reading abilities. The survey showed that some students could read 90 words/per minute while others could read 350 words pre minute, both with retention.</a:t>
            </a:r>
          </a:p>
        </p:txBody>
      </p:sp>
    </p:spTree>
    <p:extLst>
      <p:ext uri="{BB962C8B-B14F-4D97-AF65-F5344CB8AC3E}">
        <p14:creationId xmlns:p14="http://schemas.microsoft.com/office/powerpoint/2010/main" val="25904926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dirty="0"/>
              <a:t>They then put the students through a test to try and increase their reading levels. After 6 weeks of trying to increase people’s reading abilities. The students who were reading at 90 words per minute could afterwards read 140 words per minute (a 60% increase). </a:t>
            </a:r>
          </a:p>
        </p:txBody>
      </p:sp>
    </p:spTree>
    <p:extLst>
      <p:ext uri="{BB962C8B-B14F-4D97-AF65-F5344CB8AC3E}">
        <p14:creationId xmlns:p14="http://schemas.microsoft.com/office/powerpoint/2010/main" val="4776278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The remarkable thing however is that the students who were reading 350 words per minute, ended up being able to read 2970 words per minute. The test realized the </a:t>
            </a:r>
            <a:r>
              <a:rPr lang="en-US" dirty="0">
                <a:solidFill>
                  <a:srgbClr val="FFFF99"/>
                </a:solidFill>
              </a:rPr>
              <a:t>impact of natural talent and ability on a persons ability to improve </a:t>
            </a:r>
            <a:r>
              <a:rPr lang="en-US" dirty="0"/>
              <a:t>an ability.</a:t>
            </a:r>
          </a:p>
        </p:txBody>
      </p:sp>
    </p:spTree>
    <p:extLst>
      <p:ext uri="{BB962C8B-B14F-4D97-AF65-F5344CB8AC3E}">
        <p14:creationId xmlns:p14="http://schemas.microsoft.com/office/powerpoint/2010/main" val="24139367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They needed to be trained according to how they were made!</a:t>
            </a:r>
          </a:p>
        </p:txBody>
      </p:sp>
    </p:spTree>
    <p:extLst>
      <p:ext uri="{BB962C8B-B14F-4D97-AF65-F5344CB8AC3E}">
        <p14:creationId xmlns:p14="http://schemas.microsoft.com/office/powerpoint/2010/main" val="32423246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I believe Humanity is suffering under the worst epidemic of all time. It is an Identity Crisis.</a:t>
            </a:r>
            <a:br>
              <a:rPr lang="en-US" dirty="0"/>
            </a:br>
            <a:r>
              <a:rPr lang="en-US" dirty="0"/>
              <a:t>We do not adequately know who we are. How </a:t>
            </a:r>
            <a:r>
              <a:rPr lang="en-US" dirty="0">
                <a:solidFill>
                  <a:srgbClr val="FFFF99"/>
                </a:solidFill>
              </a:rPr>
              <a:t>powerfully we are equipped.</a:t>
            </a:r>
          </a:p>
        </p:txBody>
      </p:sp>
    </p:spTree>
    <p:extLst>
      <p:ext uri="{BB962C8B-B14F-4D97-AF65-F5344CB8AC3E}">
        <p14:creationId xmlns:p14="http://schemas.microsoft.com/office/powerpoint/2010/main" val="12856738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“Oh, thank goodness!” she replied. “I remembered saying ‘Yes’ but I couldn’t remember who asked me.”</a:t>
            </a:r>
          </a:p>
          <a:p>
            <a:pPr algn="l"/>
            <a:r>
              <a:rPr lang="en-US" dirty="0"/>
              <a:t> </a:t>
            </a:r>
          </a:p>
          <a:p>
            <a:pPr algn="l"/>
            <a:endParaRPr lang="en-US" dirty="0"/>
          </a:p>
        </p:txBody>
      </p:sp>
    </p:spTree>
    <p:extLst>
      <p:ext uri="{BB962C8B-B14F-4D97-AF65-F5344CB8AC3E}">
        <p14:creationId xmlns:p14="http://schemas.microsoft.com/office/powerpoint/2010/main" val="34163904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dirty="0"/>
              <a:t>Consequently, we are blind to the unique contribution we were put on this earth to make. So we amble through life, lured by the media into multiple distractions, and coerced by society's 'image' to conform.</a:t>
            </a:r>
            <a:br>
              <a:rPr lang="en-US" dirty="0"/>
            </a:br>
            <a:r>
              <a:rPr lang="en-US" dirty="0"/>
              <a:t>What apathy ensues.</a:t>
            </a:r>
            <a:br>
              <a:rPr lang="en-US" dirty="0"/>
            </a:br>
            <a:r>
              <a:rPr lang="en-US" dirty="0"/>
              <a:t>What tragedy for Mankind.</a:t>
            </a:r>
          </a:p>
        </p:txBody>
      </p:sp>
    </p:spTree>
    <p:extLst>
      <p:ext uri="{BB962C8B-B14F-4D97-AF65-F5344CB8AC3E}">
        <p14:creationId xmlns:p14="http://schemas.microsoft.com/office/powerpoint/2010/main" val="33264439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No man is ever more apathetic, than when in the pursuit of another man's dreams - Simon Cooper (Ritz Carlton)</a:t>
            </a:r>
            <a:br>
              <a:rPr lang="en-US" dirty="0"/>
            </a:br>
            <a:br>
              <a:rPr lang="en-US" dirty="0"/>
            </a:br>
            <a:r>
              <a:rPr lang="en-US" dirty="0"/>
              <a:t>When you come to the end of your life, will you die fully alive?</a:t>
            </a:r>
          </a:p>
        </p:txBody>
      </p:sp>
    </p:spTree>
    <p:extLst>
      <p:ext uri="{BB962C8B-B14F-4D97-AF65-F5344CB8AC3E}">
        <p14:creationId xmlns:p14="http://schemas.microsoft.com/office/powerpoint/2010/main" val="25501257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Turn to your neighbor and say,</a:t>
            </a:r>
          </a:p>
          <a:p>
            <a:pPr algn="l"/>
            <a:r>
              <a:rPr lang="en-US" dirty="0"/>
              <a:t>“You are a rich man/woman.”</a:t>
            </a:r>
          </a:p>
          <a:p>
            <a:pPr algn="l"/>
            <a:r>
              <a:rPr lang="en-US" dirty="0"/>
              <a:t>“I am a rich man/woman.”</a:t>
            </a:r>
          </a:p>
        </p:txBody>
      </p:sp>
    </p:spTree>
    <p:extLst>
      <p:ext uri="{BB962C8B-B14F-4D97-AF65-F5344CB8AC3E}">
        <p14:creationId xmlns:p14="http://schemas.microsoft.com/office/powerpoint/2010/main" val="38286605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a:t>Eph.1.4-6</a:t>
            </a:r>
            <a:r>
              <a:rPr lang="en-US" dirty="0"/>
              <a:t> In the Messiah he </a:t>
            </a:r>
            <a:r>
              <a:rPr lang="en-US" dirty="0">
                <a:solidFill>
                  <a:srgbClr val="FFFF99"/>
                </a:solidFill>
              </a:rPr>
              <a:t>chose us in love</a:t>
            </a:r>
            <a:r>
              <a:rPr lang="en-US" dirty="0"/>
              <a:t> before the creation of the universe to be holy and without defect in his presence. He determined in advance that through Yeshua the Messiah </a:t>
            </a:r>
            <a:r>
              <a:rPr lang="en-US" dirty="0">
                <a:solidFill>
                  <a:srgbClr val="FFFF99"/>
                </a:solidFill>
              </a:rPr>
              <a:t>we would be his sons</a:t>
            </a:r>
            <a:r>
              <a:rPr lang="en-US" dirty="0"/>
              <a:t> — </a:t>
            </a:r>
          </a:p>
        </p:txBody>
      </p:sp>
    </p:spTree>
    <p:extLst>
      <p:ext uri="{BB962C8B-B14F-4D97-AF65-F5344CB8AC3E}">
        <p14:creationId xmlns:p14="http://schemas.microsoft.com/office/powerpoint/2010/main" val="543823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a:t>Eph.1.4-6</a:t>
            </a:r>
            <a:r>
              <a:rPr lang="en-US" dirty="0"/>
              <a:t>  in keeping with his pleasure and purpose — so that we would </a:t>
            </a:r>
            <a:r>
              <a:rPr lang="en-US" dirty="0">
                <a:solidFill>
                  <a:srgbClr val="FFFF99"/>
                </a:solidFill>
              </a:rPr>
              <a:t>bring him praise commensurate with the glory </a:t>
            </a:r>
            <a:r>
              <a:rPr lang="en-US" dirty="0"/>
              <a:t>of the grace </a:t>
            </a:r>
            <a:r>
              <a:rPr lang="en-US" baseline="30000" dirty="0"/>
              <a:t>1</a:t>
            </a:r>
            <a:r>
              <a:rPr lang="en-US" dirty="0">
                <a:solidFill>
                  <a:srgbClr val="FFFF99"/>
                </a:solidFill>
              </a:rPr>
              <a:t> </a:t>
            </a:r>
            <a:r>
              <a:rPr lang="en-US" dirty="0"/>
              <a:t>he gave us through the Beloved One.</a:t>
            </a:r>
          </a:p>
        </p:txBody>
      </p:sp>
    </p:spTree>
    <p:extLst>
      <p:ext uri="{BB962C8B-B14F-4D97-AF65-F5344CB8AC3E}">
        <p14:creationId xmlns:p14="http://schemas.microsoft.com/office/powerpoint/2010/main" val="26614288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a:bodyPr>
          <a:lstStyle/>
          <a:p>
            <a:pPr algn="l"/>
            <a:r>
              <a:rPr lang="en-US" baseline="30000" dirty="0"/>
              <a:t>Eph.2.11-12</a:t>
            </a:r>
            <a:r>
              <a:rPr lang="en-US" dirty="0">
                <a:solidFill>
                  <a:srgbClr val="FFFF99"/>
                </a:solidFill>
              </a:rPr>
              <a:t> We were given an inheritance</a:t>
            </a:r>
            <a:r>
              <a:rPr lang="en-US" dirty="0"/>
              <a:t>, we who were picked in advance according to the purpose of the One who effects everything in keeping with the decision of his will, so that we who earlier had </a:t>
            </a:r>
            <a:r>
              <a:rPr lang="en-US" dirty="0">
                <a:solidFill>
                  <a:srgbClr val="FFFF99"/>
                </a:solidFill>
              </a:rPr>
              <a:t>put our hope </a:t>
            </a:r>
            <a:r>
              <a:rPr lang="en-US" dirty="0"/>
              <a:t>in the Messiah would bring him </a:t>
            </a:r>
            <a:r>
              <a:rPr lang="en-US" dirty="0">
                <a:solidFill>
                  <a:srgbClr val="FFFF99"/>
                </a:solidFill>
              </a:rPr>
              <a:t>praise commensurate with his glory.</a:t>
            </a:r>
            <a:r>
              <a:rPr lang="en-US" baseline="30000" dirty="0">
                <a:solidFill>
                  <a:srgbClr val="FFFF99"/>
                </a:solidFill>
              </a:rPr>
              <a:t>2</a:t>
            </a:r>
          </a:p>
        </p:txBody>
      </p:sp>
    </p:spTree>
    <p:extLst>
      <p:ext uri="{BB962C8B-B14F-4D97-AF65-F5344CB8AC3E}">
        <p14:creationId xmlns:p14="http://schemas.microsoft.com/office/powerpoint/2010/main" val="33393565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a:t>Eph.2.13-14 </a:t>
            </a:r>
            <a:r>
              <a:rPr lang="en-US" dirty="0"/>
              <a:t> Your trust in the Messiah [was] sealed by him with the promised Ruakh </a:t>
            </a:r>
            <a:r>
              <a:rPr lang="en-US" dirty="0" err="1"/>
              <a:t>HaKodesh</a:t>
            </a:r>
            <a:r>
              <a:rPr lang="en-US" dirty="0"/>
              <a:t>, who guarantees our inheritance until we come into possession of it and thus </a:t>
            </a:r>
            <a:r>
              <a:rPr lang="en-US" dirty="0">
                <a:solidFill>
                  <a:srgbClr val="FFFF99"/>
                </a:solidFill>
              </a:rPr>
              <a:t>bring him praise commensurate with his glory</a:t>
            </a:r>
            <a:r>
              <a:rPr lang="en-US" dirty="0"/>
              <a:t>.</a:t>
            </a:r>
            <a:r>
              <a:rPr lang="en-US" baseline="30000" dirty="0">
                <a:solidFill>
                  <a:srgbClr val="FFFF99"/>
                </a:solidFill>
              </a:rPr>
              <a:t> 3</a:t>
            </a:r>
            <a:endParaRPr lang="en-US" dirty="0"/>
          </a:p>
        </p:txBody>
      </p:sp>
    </p:spTree>
    <p:extLst>
      <p:ext uri="{BB962C8B-B14F-4D97-AF65-F5344CB8AC3E}">
        <p14:creationId xmlns:p14="http://schemas.microsoft.com/office/powerpoint/2010/main" val="3469465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"Hide not your talents. They for use were made. What's a sundial in the shade?" -- Benjamin Franklin</a:t>
            </a:r>
          </a:p>
        </p:txBody>
      </p:sp>
    </p:spTree>
    <p:extLst>
      <p:ext uri="{BB962C8B-B14F-4D97-AF65-F5344CB8AC3E}">
        <p14:creationId xmlns:p14="http://schemas.microsoft.com/office/powerpoint/2010/main" val="2975879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a:t>Ro.12.6-8 </a:t>
            </a:r>
            <a:r>
              <a:rPr lang="en-US" b="1" baseline="30000" dirty="0"/>
              <a:t> </a:t>
            </a:r>
            <a:r>
              <a:rPr lang="en-US" dirty="0"/>
              <a:t>We have gifts that differ according to the grace that was given to us—if prophecy, in proportion to our faith; </a:t>
            </a:r>
            <a:r>
              <a:rPr lang="en-US" b="1" baseline="30000" dirty="0"/>
              <a:t> </a:t>
            </a:r>
            <a:r>
              <a:rPr lang="en-US" dirty="0"/>
              <a:t>if service, in our serving; or the one who teaches, in his teaching; </a:t>
            </a:r>
            <a:endParaRPr lang="en-US" baseline="30000" dirty="0"/>
          </a:p>
        </p:txBody>
      </p:sp>
    </p:spTree>
    <p:extLst>
      <p:ext uri="{BB962C8B-B14F-4D97-AF65-F5344CB8AC3E}">
        <p14:creationId xmlns:p14="http://schemas.microsoft.com/office/powerpoint/2010/main" val="95352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a:t>Ro.12.6-8 </a:t>
            </a:r>
            <a:r>
              <a:rPr lang="en-US" b="1" baseline="30000" dirty="0"/>
              <a:t> </a:t>
            </a:r>
            <a:r>
              <a:rPr lang="en-US" dirty="0"/>
              <a:t>or the one who exhorts, in his exhortation; the one who gives, in generosity; the one who leads, with diligence; the one who shows mercy, with cheerfulness.</a:t>
            </a:r>
            <a:endParaRPr lang="en-US" baseline="30000" dirty="0"/>
          </a:p>
        </p:txBody>
      </p:sp>
    </p:spTree>
    <p:extLst>
      <p:ext uri="{BB962C8B-B14F-4D97-AF65-F5344CB8AC3E}">
        <p14:creationId xmlns:p14="http://schemas.microsoft.com/office/powerpoint/2010/main" val="38473871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marL="288925" indent="-288925" algn="l">
              <a:buFont typeface="Arial" panose="020B0604020202020204" pitchFamily="34" charset="0"/>
              <a:buChar char="•"/>
            </a:pPr>
            <a:r>
              <a:rPr lang="en-US" dirty="0"/>
              <a:t>Cain couldn't please God because He wasn't Abel</a:t>
            </a:r>
          </a:p>
          <a:p>
            <a:pPr marL="288925" indent="-288925" algn="l">
              <a:buFont typeface="Arial" panose="020B0604020202020204" pitchFamily="34" charset="0"/>
              <a:buChar char="•"/>
            </a:pPr>
            <a:r>
              <a:rPr lang="en-US" dirty="0"/>
              <a:t>If Abraham and Isaac were to build a computer together, the Hebrew patriarch would have told his son that "God will provide the RAM."</a:t>
            </a:r>
          </a:p>
        </p:txBody>
      </p:sp>
    </p:spTree>
    <p:extLst>
      <p:ext uri="{BB962C8B-B14F-4D97-AF65-F5344CB8AC3E}">
        <p14:creationId xmlns:p14="http://schemas.microsoft.com/office/powerpoint/2010/main" val="26196983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Importance of finding your strength and gifting…</a:t>
            </a:r>
          </a:p>
        </p:txBody>
      </p:sp>
    </p:spTree>
    <p:extLst>
      <p:ext uri="{BB962C8B-B14F-4D97-AF65-F5344CB8AC3E}">
        <p14:creationId xmlns:p14="http://schemas.microsoft.com/office/powerpoint/2010/main" val="41046554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br>
              <a:rPr lang="en-US" dirty="0"/>
            </a:br>
            <a:endParaRPr lang="en-US" dirty="0"/>
          </a:p>
        </p:txBody>
      </p:sp>
    </p:spTree>
    <p:extLst>
      <p:ext uri="{BB962C8B-B14F-4D97-AF65-F5344CB8AC3E}">
        <p14:creationId xmlns:p14="http://schemas.microsoft.com/office/powerpoint/2010/main" val="5705021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lnSpcReduction="10000"/>
          </a:bodyPr>
          <a:lstStyle/>
          <a:p>
            <a:pPr algn="l"/>
            <a:r>
              <a:rPr lang="en-US" dirty="0"/>
              <a:t>After extensive tests they </a:t>
            </a:r>
            <a:r>
              <a:rPr lang="en-US" dirty="0" err="1"/>
              <a:t>realised</a:t>
            </a:r>
            <a:r>
              <a:rPr lang="en-US" dirty="0"/>
              <a:t> that there are 600 natural talents in humanity. They then boiled that  down into 34 categories/ideas.</a:t>
            </a:r>
          </a:p>
          <a:p>
            <a:pPr algn="l"/>
            <a:r>
              <a:rPr lang="en-US" dirty="0"/>
              <a:t>The human brain takes 40% of all the energy created by your body. The whole literally exists to serve the brain. The brain has 100 billion cells. 15,000 connections / sec.</a:t>
            </a:r>
          </a:p>
        </p:txBody>
      </p:sp>
    </p:spTree>
    <p:extLst>
      <p:ext uri="{BB962C8B-B14F-4D97-AF65-F5344CB8AC3E}">
        <p14:creationId xmlns:p14="http://schemas.microsoft.com/office/powerpoint/2010/main" val="274989391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Each neuron may be connected to up to 10,000 other neurons, passing signals to each other via as many as 1,000 trillion synaptic connections, equivalent by some estimates to a computer with a 1 trillion bit per second processor.</a:t>
            </a:r>
          </a:p>
        </p:txBody>
      </p:sp>
    </p:spTree>
    <p:extLst>
      <p:ext uri="{BB962C8B-B14F-4D97-AF65-F5344CB8AC3E}">
        <p14:creationId xmlns:p14="http://schemas.microsoft.com/office/powerpoint/2010/main" val="25598405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lnSpcReduction="10000"/>
          </a:bodyPr>
          <a:lstStyle/>
          <a:p>
            <a:pPr algn="l"/>
            <a:r>
              <a:rPr lang="en-US" dirty="0"/>
              <a:t>The human brain ‘</a:t>
            </a:r>
            <a:r>
              <a:rPr lang="en-US" dirty="0" err="1"/>
              <a:t>specialises</a:t>
            </a:r>
            <a:r>
              <a:rPr lang="en-US" dirty="0"/>
              <a:t>’ around the ages of 35-37. Up until that point you can experiment with all sorts of things but around 35-37 the parts of our brain that aren’t used as much will begin to shut down and resources reallocated to the areas of your brain that are being used. God wants us to be ‘about something’.</a:t>
            </a:r>
          </a:p>
        </p:txBody>
      </p:sp>
    </p:spTree>
    <p:extLst>
      <p:ext uri="{BB962C8B-B14F-4D97-AF65-F5344CB8AC3E}">
        <p14:creationId xmlns:p14="http://schemas.microsoft.com/office/powerpoint/2010/main" val="1079609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Good but not best. CEO Brought company $250 Meg to $500 Meg 20% of Co was key.  Met managers who protested.  All divisions profitable but not vision.</a:t>
            </a:r>
            <a:br>
              <a:rPr lang="en-US" dirty="0"/>
            </a:br>
            <a:endParaRPr lang="en-US" dirty="0"/>
          </a:p>
        </p:txBody>
      </p:sp>
    </p:spTree>
    <p:extLst>
      <p:ext uri="{BB962C8B-B14F-4D97-AF65-F5344CB8AC3E}">
        <p14:creationId xmlns:p14="http://schemas.microsoft.com/office/powerpoint/2010/main" val="304444275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Brains are filled with connectors. The ones that are used the most get ‘fatter’ than the thins ones. The difference is like that between a coffee straw and a fire hydrant hose. </a:t>
            </a:r>
          </a:p>
        </p:txBody>
      </p:sp>
    </p:spTree>
    <p:extLst>
      <p:ext uri="{BB962C8B-B14F-4D97-AF65-F5344CB8AC3E}">
        <p14:creationId xmlns:p14="http://schemas.microsoft.com/office/powerpoint/2010/main" val="146743092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When we add: skill, experience and knowledge to an existing skill/talent that we have moves it from a talent to a strength, from something we’re good at to something we’re excellent at.</a:t>
            </a:r>
          </a:p>
          <a:p>
            <a:pPr algn="l"/>
            <a:r>
              <a:rPr lang="en-US" dirty="0"/>
              <a:t>What about difficulties?</a:t>
            </a:r>
          </a:p>
        </p:txBody>
      </p:sp>
    </p:spTree>
    <p:extLst>
      <p:ext uri="{BB962C8B-B14F-4D97-AF65-F5344CB8AC3E}">
        <p14:creationId xmlns:p14="http://schemas.microsoft.com/office/powerpoint/2010/main" val="240983421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a:t>Mark 10.28-30</a:t>
            </a:r>
            <a:r>
              <a:rPr lang="en-US" b="1" baseline="30000" dirty="0"/>
              <a:t> </a:t>
            </a:r>
            <a:r>
              <a:rPr lang="en-US" dirty="0" err="1"/>
              <a:t>Kefa</a:t>
            </a:r>
            <a:r>
              <a:rPr lang="en-US" dirty="0"/>
              <a:t> began saying to him, “Look, we have left everything and followed you.” Yeshua said, “Yes! I tell you that there is no one who has left house, brothers, sisters, mother, father, children or fields</a:t>
            </a:r>
          </a:p>
        </p:txBody>
      </p:sp>
    </p:spTree>
    <p:extLst>
      <p:ext uri="{BB962C8B-B14F-4D97-AF65-F5344CB8AC3E}">
        <p14:creationId xmlns:p14="http://schemas.microsoft.com/office/powerpoint/2010/main" val="31328600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a:t>Mark 10.28-30</a:t>
            </a:r>
            <a:r>
              <a:rPr lang="en-US" b="1" baseline="30000" dirty="0"/>
              <a:t> </a:t>
            </a:r>
            <a:r>
              <a:rPr lang="en-US" dirty="0"/>
              <a:t>for my sake and for the sake of the Good News, who will not receive a hundred times over, now, in the </a:t>
            </a:r>
            <a:r>
              <a:rPr lang="en-US" i="1" dirty="0"/>
              <a:t>‘</a:t>
            </a:r>
            <a:r>
              <a:rPr lang="en-US" i="1" dirty="0" err="1"/>
              <a:t>olam</a:t>
            </a:r>
            <a:r>
              <a:rPr lang="en-US" i="1" dirty="0"/>
              <a:t> </a:t>
            </a:r>
            <a:r>
              <a:rPr lang="en-US" i="1" dirty="0" err="1"/>
              <a:t>hazeh</a:t>
            </a:r>
            <a:r>
              <a:rPr lang="en-US" dirty="0"/>
              <a:t>, homes, brothers, sisters, mothers, children and lands — </a:t>
            </a:r>
            <a:r>
              <a:rPr lang="en-US" dirty="0">
                <a:solidFill>
                  <a:srgbClr val="FFFF99"/>
                </a:solidFill>
              </a:rPr>
              <a:t>with persecutions</a:t>
            </a:r>
            <a:r>
              <a:rPr lang="en-US" dirty="0"/>
              <a:t>! — and in the </a:t>
            </a:r>
            <a:r>
              <a:rPr lang="en-US" i="1" dirty="0"/>
              <a:t>‘</a:t>
            </a:r>
            <a:r>
              <a:rPr lang="en-US" i="1" dirty="0" err="1"/>
              <a:t>olam</a:t>
            </a:r>
            <a:r>
              <a:rPr lang="en-US" i="1" dirty="0"/>
              <a:t> </a:t>
            </a:r>
            <a:r>
              <a:rPr lang="en-US" i="1" dirty="0" err="1"/>
              <a:t>haba</a:t>
            </a:r>
            <a:r>
              <a:rPr lang="en-US" dirty="0"/>
              <a:t>, eternal life.</a:t>
            </a:r>
          </a:p>
        </p:txBody>
      </p:sp>
    </p:spTree>
    <p:extLst>
      <p:ext uri="{BB962C8B-B14F-4D97-AF65-F5344CB8AC3E}">
        <p14:creationId xmlns:p14="http://schemas.microsoft.com/office/powerpoint/2010/main" val="33992204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7497482-7115-4A43-9A7C-6953248016CC}"/>
              </a:ext>
            </a:extLst>
          </p:cNvPr>
          <p:cNvPicPr>
            <a:picLocks noChangeAspect="1"/>
          </p:cNvPicPr>
          <p:nvPr/>
        </p:nvPicPr>
        <p:blipFill>
          <a:blip r:embed="rId3"/>
          <a:stretch>
            <a:fillRect/>
          </a:stretch>
        </p:blipFill>
        <p:spPr>
          <a:xfrm>
            <a:off x="212036" y="904875"/>
            <a:ext cx="8368393" cy="3333750"/>
          </a:xfrm>
          <a:prstGeom prst="rect">
            <a:avLst/>
          </a:prstGeom>
        </p:spPr>
      </p:pic>
      <p:sp>
        <p:nvSpPr>
          <p:cNvPr id="4" name="Subtitle 3"/>
          <p:cNvSpPr>
            <a:spLocks noGrp="1"/>
          </p:cNvSpPr>
          <p:nvPr>
            <p:ph type="subTitle" idx="1"/>
          </p:nvPr>
        </p:nvSpPr>
        <p:spPr>
          <a:xfrm>
            <a:off x="198446" y="0"/>
            <a:ext cx="8381999" cy="5143500"/>
          </a:xfrm>
        </p:spPr>
        <p:txBody>
          <a:bodyPr>
            <a:normAutofit/>
          </a:bodyPr>
          <a:lstStyle/>
          <a:p>
            <a:pPr algn="l"/>
            <a:r>
              <a:rPr lang="en-US" dirty="0"/>
              <a:t>Survey</a:t>
            </a:r>
            <a:r>
              <a:rPr lang="en-US" sz="2800" dirty="0"/>
              <a:t> </a:t>
            </a:r>
            <a:r>
              <a:rPr lang="en-US" dirty="0"/>
              <a:t>I took this week</a:t>
            </a:r>
            <a:endParaRPr lang="en-US" sz="2800" dirty="0"/>
          </a:p>
        </p:txBody>
      </p:sp>
    </p:spTree>
    <p:extLst>
      <p:ext uri="{BB962C8B-B14F-4D97-AF65-F5344CB8AC3E}">
        <p14:creationId xmlns:p14="http://schemas.microsoft.com/office/powerpoint/2010/main" val="393014199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r>
              <a:rPr lang="en-US" altLang="en-US" sz="3200" dirty="0" err="1">
                <a:solidFill>
                  <a:srgbClr val="FFFF00"/>
                </a:solidFill>
              </a:rPr>
              <a:t>Mattityahu</a:t>
            </a:r>
            <a:r>
              <a:rPr lang="en-US" altLang="en-US" sz="3200" dirty="0">
                <a:solidFill>
                  <a:srgbClr val="FFFF00"/>
                </a:solidFill>
              </a:rPr>
              <a:t> (Matthew) 25:17-18</a:t>
            </a:r>
            <a:r>
              <a:rPr lang="en-US" b="1" baseline="30000" dirty="0"/>
              <a:t> </a:t>
            </a:r>
          </a:p>
          <a:p>
            <a:pPr algn="l"/>
            <a:r>
              <a:rPr lang="en-US" dirty="0"/>
              <a:t>In the same way, the one with two gained two more. But the one who received one went off and dug a hole in the ground and hid his master’s money.</a:t>
            </a:r>
          </a:p>
        </p:txBody>
      </p:sp>
    </p:spTree>
    <p:extLst>
      <p:ext uri="{BB962C8B-B14F-4D97-AF65-F5344CB8AC3E}">
        <p14:creationId xmlns:p14="http://schemas.microsoft.com/office/powerpoint/2010/main" val="394017560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The phrase seems to point out the earthly mindedness of the man, his worldly disposition, and his eager pursuit after the things of life; which were the reason why he disregarded his talent, and made no use of his ministerial gifts:</a:t>
            </a:r>
          </a:p>
        </p:txBody>
      </p:sp>
    </p:spTree>
    <p:extLst>
      <p:ext uri="{BB962C8B-B14F-4D97-AF65-F5344CB8AC3E}">
        <p14:creationId xmlns:p14="http://schemas.microsoft.com/office/powerpoint/2010/main" val="178551550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he could not deny worldly self, nor leave all to follow Messiah; but rather than drop the world, he chose to bury his talent in it: it was his Lord's money and not his own, and he was accountable to him for it, and should have used it in another manner.</a:t>
            </a:r>
          </a:p>
        </p:txBody>
      </p:sp>
    </p:spTree>
    <p:extLst>
      <p:ext uri="{BB962C8B-B14F-4D97-AF65-F5344CB8AC3E}">
        <p14:creationId xmlns:p14="http://schemas.microsoft.com/office/powerpoint/2010/main" val="4722984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Applications</a:t>
            </a:r>
          </a:p>
          <a:p>
            <a:pPr marL="512763" indent="-512763" algn="l">
              <a:buFont typeface="+mj-lt"/>
              <a:buAutoNum type="arabicPeriod"/>
            </a:pPr>
            <a:r>
              <a:rPr lang="en-US" dirty="0"/>
              <a:t>We need to appreciate and affirm each other’s particular strength mix and gifting. Affirmation is about who you are. Praise is about what you do. Affirmation needs to be accurate or it’s flattery. </a:t>
            </a:r>
          </a:p>
          <a:p>
            <a:pPr marL="512763" indent="-512763" algn="l">
              <a:buFont typeface="+mj-lt"/>
              <a:buAutoNum type="arabicPeriod"/>
            </a:pPr>
            <a:endParaRPr lang="en-US" dirty="0"/>
          </a:p>
        </p:txBody>
      </p:sp>
    </p:spTree>
    <p:extLst>
      <p:ext uri="{BB962C8B-B14F-4D97-AF65-F5344CB8AC3E}">
        <p14:creationId xmlns:p14="http://schemas.microsoft.com/office/powerpoint/2010/main" val="241944089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2. </a:t>
            </a:r>
            <a:r>
              <a:rPr lang="en-US" u="sng" dirty="0">
                <a:solidFill>
                  <a:srgbClr val="FFFF99"/>
                </a:solidFill>
              </a:rPr>
              <a:t>Serve</a:t>
            </a:r>
            <a:r>
              <a:rPr lang="en-US" dirty="0"/>
              <a:t> </a:t>
            </a:r>
            <a:r>
              <a:rPr lang="en-US" cap="small" dirty="0"/>
              <a:t>Adoni</a:t>
            </a:r>
            <a:r>
              <a:rPr lang="en-US" dirty="0"/>
              <a:t> </a:t>
            </a:r>
            <a:r>
              <a:rPr lang="en-US" dirty="0">
                <a:solidFill>
                  <a:srgbClr val="FFFF99"/>
                </a:solidFill>
              </a:rPr>
              <a:t>with gladness</a:t>
            </a:r>
            <a:r>
              <a:rPr lang="en-US" dirty="0"/>
              <a:t>.</a:t>
            </a:r>
            <a:br>
              <a:rPr lang="en-US" dirty="0"/>
            </a:br>
            <a:r>
              <a:rPr lang="en-US" dirty="0"/>
              <a:t>Come before His presence with joyful singing.  </a:t>
            </a:r>
            <a:r>
              <a:rPr lang="en-US" dirty="0">
                <a:solidFill>
                  <a:srgbClr val="FFFF99"/>
                </a:solidFill>
              </a:rPr>
              <a:t>Rejoice</a:t>
            </a:r>
            <a:r>
              <a:rPr lang="en-US" dirty="0"/>
              <a:t> in the atoning death and resurrection and soon return, and </a:t>
            </a:r>
            <a:r>
              <a:rPr lang="en-US" dirty="0">
                <a:solidFill>
                  <a:srgbClr val="FFFF99"/>
                </a:solidFill>
              </a:rPr>
              <a:t>present power</a:t>
            </a:r>
            <a:r>
              <a:rPr lang="en-US" dirty="0"/>
              <a:t> of Messiah.</a:t>
            </a:r>
          </a:p>
        </p:txBody>
      </p:sp>
    </p:spTree>
    <p:extLst>
      <p:ext uri="{BB962C8B-B14F-4D97-AF65-F5344CB8AC3E}">
        <p14:creationId xmlns:p14="http://schemas.microsoft.com/office/powerpoint/2010/main" val="401560582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3. Serve from your strength.  You are NOT like others.  </a:t>
            </a:r>
          </a:p>
          <a:p>
            <a:pPr algn="l"/>
            <a:r>
              <a:rPr lang="en-US" dirty="0"/>
              <a:t>4. Don’t compare </a:t>
            </a:r>
            <a:r>
              <a:rPr lang="en-US" dirty="0">
                <a:sym typeface="Wingdings" panose="05000000000000000000" pitchFamily="2" charset="2"/>
              </a:rPr>
              <a:t> </a:t>
            </a:r>
            <a:r>
              <a:rPr lang="en-US" dirty="0"/>
              <a:t>pride or depression.</a:t>
            </a:r>
          </a:p>
          <a:p>
            <a:pPr algn="l"/>
            <a:r>
              <a:rPr lang="en-US" dirty="0"/>
              <a:t>5. DON’T let discouragement take hold of you.</a:t>
            </a:r>
          </a:p>
        </p:txBody>
      </p:sp>
    </p:spTree>
    <p:extLst>
      <p:ext uri="{BB962C8B-B14F-4D97-AF65-F5344CB8AC3E}">
        <p14:creationId xmlns:p14="http://schemas.microsoft.com/office/powerpoint/2010/main" val="256539350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a:bodyPr>
          <a:lstStyle/>
          <a:p>
            <a:pPr algn="l"/>
            <a:r>
              <a:rPr lang="en-US" dirty="0"/>
              <a:t>On Oct. 31, 1917, 600 soldiers of the Australian 4</a:t>
            </a:r>
            <a:r>
              <a:rPr lang="en-US" baseline="30000" dirty="0"/>
              <a:t>th</a:t>
            </a:r>
            <a:r>
              <a:rPr lang="en-US" dirty="0"/>
              <a:t> and 12</a:t>
            </a:r>
            <a:r>
              <a:rPr lang="en-US" baseline="30000" dirty="0"/>
              <a:t>th</a:t>
            </a:r>
            <a:r>
              <a:rPr lang="en-US" dirty="0"/>
              <a:t> Light Horse Brigade, under the command of Brigadier </a:t>
            </a:r>
            <a:r>
              <a:rPr lang="en-US" dirty="0" err="1"/>
              <a:t>Genl</a:t>
            </a:r>
            <a:r>
              <a:rPr lang="en-US" dirty="0"/>
              <a:t> Wm Grant, led a daring attack against the Ottoman army in </a:t>
            </a:r>
            <a:r>
              <a:rPr lang="en-US" dirty="0" err="1"/>
              <a:t>Beersheva</a:t>
            </a:r>
            <a:r>
              <a:rPr lang="en-US" dirty="0"/>
              <a:t>. Armed with only horses and bayonets they charged the deeply entrenched Ottoman army. </a:t>
            </a:r>
          </a:p>
        </p:txBody>
      </p:sp>
    </p:spTree>
    <p:extLst>
      <p:ext uri="{BB962C8B-B14F-4D97-AF65-F5344CB8AC3E}">
        <p14:creationId xmlns:p14="http://schemas.microsoft.com/office/powerpoint/2010/main" val="243988339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dirty="0"/>
              <a:t>As machine guns fired, and men and horses were dying, the </a:t>
            </a:r>
            <a:r>
              <a:rPr lang="en-US" dirty="0" err="1"/>
              <a:t>Lighthorsemen</a:t>
            </a:r>
            <a:r>
              <a:rPr lang="en-US" dirty="0"/>
              <a:t> dug in their spurs and continued to press forward to victory. The bewildered enemy failed to adjust their gun sights and their fire began passing harmlessly over the heads of the horsemen, </a:t>
            </a:r>
          </a:p>
        </p:txBody>
      </p:sp>
    </p:spTree>
    <p:extLst>
      <p:ext uri="{BB962C8B-B14F-4D97-AF65-F5344CB8AC3E}">
        <p14:creationId xmlns:p14="http://schemas.microsoft.com/office/powerpoint/2010/main" val="223119636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who then quickly overran the Ottoman army utterly defeating them in less than an hour. Historians describe this remarkable battle as </a:t>
            </a:r>
            <a:r>
              <a:rPr lang="en-US" dirty="0">
                <a:solidFill>
                  <a:srgbClr val="FFFF99"/>
                </a:solidFill>
              </a:rPr>
              <a:t>the last successful cavalry charge in history.</a:t>
            </a:r>
          </a:p>
        </p:txBody>
      </p:sp>
    </p:spTree>
    <p:extLst>
      <p:ext uri="{BB962C8B-B14F-4D97-AF65-F5344CB8AC3E}">
        <p14:creationId xmlns:p14="http://schemas.microsoft.com/office/powerpoint/2010/main" val="195070811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Gallupstrenghtcenter.com</a:t>
            </a:r>
          </a:p>
          <a:p>
            <a:pPr algn="l"/>
            <a:r>
              <a:rPr lang="en-US" dirty="0"/>
              <a:t>https://www.pastoralcareinc.com/surveys/spiritual-gifts-inventory/</a:t>
            </a:r>
          </a:p>
          <a:p>
            <a:pPr algn="l"/>
            <a:endParaRPr lang="en-US" dirty="0"/>
          </a:p>
          <a:p>
            <a:pPr algn="l"/>
            <a:r>
              <a:rPr lang="en-US" dirty="0"/>
              <a:t>We’ll be make this more available in further communications.  </a:t>
            </a:r>
            <a:br>
              <a:rPr lang="en-US" dirty="0"/>
            </a:br>
            <a:endParaRPr lang="en-US" dirty="0"/>
          </a:p>
        </p:txBody>
      </p:sp>
    </p:spTree>
    <p:extLst>
      <p:ext uri="{BB962C8B-B14F-4D97-AF65-F5344CB8AC3E}">
        <p14:creationId xmlns:p14="http://schemas.microsoft.com/office/powerpoint/2010/main" val="29329940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Survey </a:t>
            </a:r>
          </a:p>
          <a:p>
            <a:pPr algn="l"/>
            <a:endParaRPr lang="en-US" dirty="0"/>
          </a:p>
        </p:txBody>
      </p:sp>
      <p:pic>
        <p:nvPicPr>
          <p:cNvPr id="3" name="Picture 2">
            <a:extLst>
              <a:ext uri="{FF2B5EF4-FFF2-40B4-BE49-F238E27FC236}">
                <a16:creationId xmlns:a16="http://schemas.microsoft.com/office/drawing/2014/main" id="{20ED67B6-2FC9-44D8-AF3C-5AE207976A4D}"/>
              </a:ext>
            </a:extLst>
          </p:cNvPr>
          <p:cNvPicPr>
            <a:picLocks noChangeAspect="1"/>
          </p:cNvPicPr>
          <p:nvPr/>
        </p:nvPicPr>
        <p:blipFill>
          <a:blip r:embed="rId3"/>
          <a:stretch>
            <a:fillRect/>
          </a:stretch>
        </p:blipFill>
        <p:spPr>
          <a:xfrm>
            <a:off x="223132" y="1428750"/>
            <a:ext cx="8281106" cy="1710127"/>
          </a:xfrm>
          <a:prstGeom prst="rect">
            <a:avLst/>
          </a:prstGeom>
        </p:spPr>
      </p:pic>
    </p:spTree>
    <p:extLst>
      <p:ext uri="{BB962C8B-B14F-4D97-AF65-F5344CB8AC3E}">
        <p14:creationId xmlns:p14="http://schemas.microsoft.com/office/powerpoint/2010/main" val="148937262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2050" name="Picture 2" descr="http://metrovoicenews.com/wp-content/uploads/2018/11/christianIslamAfricaMap.jpg">
            <a:extLst>
              <a:ext uri="{FF2B5EF4-FFF2-40B4-BE49-F238E27FC236}">
                <a16:creationId xmlns:a16="http://schemas.microsoft.com/office/drawing/2014/main" id="{7C84E627-24F1-4CE1-95A4-043D559168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9063" y="28575"/>
            <a:ext cx="6000750" cy="5086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619561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a:bodyPr>
          <a:lstStyle/>
          <a:p>
            <a:pPr algn="l"/>
            <a:r>
              <a:rPr lang="en-US" dirty="0"/>
              <a:t>In Algeria, about 95 percent of the population follows Islam and </a:t>
            </a:r>
            <a:r>
              <a:rPr lang="en-US" dirty="0">
                <a:solidFill>
                  <a:srgbClr val="FFFF99"/>
                </a:solidFill>
              </a:rPr>
              <a:t>less than two percent are Christians. </a:t>
            </a:r>
            <a:r>
              <a:rPr lang="en-US" dirty="0"/>
              <a:t>The government bans conversion from Islam to Christianity, regulates non-Muslim worship, and enforces blasphemy laws, which can be used as a cudgel against followers of Messiah.</a:t>
            </a:r>
          </a:p>
        </p:txBody>
      </p:sp>
    </p:spTree>
    <p:extLst>
      <p:ext uri="{BB962C8B-B14F-4D97-AF65-F5344CB8AC3E}">
        <p14:creationId xmlns:p14="http://schemas.microsoft.com/office/powerpoint/2010/main" val="185841716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lnSpcReduction="10000"/>
          </a:bodyPr>
          <a:lstStyle/>
          <a:p>
            <a:pPr algn="l"/>
            <a:r>
              <a:rPr lang="en-US" dirty="0"/>
              <a:t>“Believer growth has been strong in my country, “Every three months we hold an immersion, sometimes for more than 100 people.”</a:t>
            </a:r>
          </a:p>
          <a:p>
            <a:pPr algn="l"/>
            <a:r>
              <a:rPr lang="en-US" dirty="0"/>
              <a:t>When government officials got wind of the immersions, they reacted swiftly. “Then the government closed our own church, along with four others. </a:t>
            </a:r>
          </a:p>
        </p:txBody>
      </p:sp>
    </p:spTree>
    <p:extLst>
      <p:ext uri="{BB962C8B-B14F-4D97-AF65-F5344CB8AC3E}">
        <p14:creationId xmlns:p14="http://schemas.microsoft.com/office/powerpoint/2010/main" val="27482191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lnSpcReduction="20000"/>
          </a:bodyPr>
          <a:lstStyle/>
          <a:p>
            <a:pPr algn="l"/>
            <a:r>
              <a:rPr lang="en-US" dirty="0"/>
              <a:t>House congregations have been growing so fast, government officials recently released this incongruous warning:</a:t>
            </a:r>
          </a:p>
          <a:p>
            <a:pPr algn="l"/>
            <a:r>
              <a:rPr lang="en-US" dirty="0"/>
              <a:t>“If you see your child suddenly forgiving, jolly, happy, listening to you, not arguing, talking about not hating, these are signs that they might be going to an underground church. This is a threat to your family.”</a:t>
            </a:r>
          </a:p>
        </p:txBody>
      </p:sp>
    </p:spTree>
    <p:extLst>
      <p:ext uri="{BB962C8B-B14F-4D97-AF65-F5344CB8AC3E}">
        <p14:creationId xmlns:p14="http://schemas.microsoft.com/office/powerpoint/2010/main" val="97369814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The vision of Or </a:t>
            </a:r>
            <a:r>
              <a:rPr lang="en-US" dirty="0" err="1"/>
              <a:t>HaOlam</a:t>
            </a:r>
            <a:r>
              <a:rPr lang="en-US" dirty="0"/>
              <a:t> Messianic Synagogue is:</a:t>
            </a:r>
          </a:p>
          <a:p>
            <a:pPr algn="l"/>
            <a:r>
              <a:rPr lang="en-US" dirty="0"/>
              <a:t>“Working to bring Jewish people, and those grafted in, to their covenantal identity in Messiah.” Project </a:t>
            </a:r>
            <a:r>
              <a:rPr lang="en-US" dirty="0" err="1"/>
              <a:t>PrayEruv</a:t>
            </a:r>
            <a:r>
              <a:rPr lang="en-US" dirty="0"/>
              <a:t> is a way you can be part of the mission and vision of Or </a:t>
            </a:r>
            <a:r>
              <a:rPr lang="en-US" dirty="0" err="1"/>
              <a:t>HaOlam</a:t>
            </a:r>
            <a:r>
              <a:rPr lang="en-US" dirty="0"/>
              <a:t>. </a:t>
            </a:r>
          </a:p>
        </p:txBody>
      </p:sp>
    </p:spTree>
    <p:extLst>
      <p:ext uri="{BB962C8B-B14F-4D97-AF65-F5344CB8AC3E}">
        <p14:creationId xmlns:p14="http://schemas.microsoft.com/office/powerpoint/2010/main" val="249238376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Applications</a:t>
            </a:r>
          </a:p>
          <a:p>
            <a:pPr marL="512763" indent="-512763" algn="l">
              <a:buFont typeface="+mj-lt"/>
              <a:buAutoNum type="arabicPeriod"/>
            </a:pPr>
            <a:r>
              <a:rPr lang="en-US" dirty="0"/>
              <a:t>We need to appreciate and affirm each other’s particular strengths and gifting. Affirmation who you are. Praise what you do. Affirmation needs to be accurate or it’s flattery. </a:t>
            </a:r>
          </a:p>
          <a:p>
            <a:pPr marL="512763" indent="-512763" algn="l">
              <a:buFont typeface="+mj-lt"/>
              <a:buAutoNum type="arabicPeriod"/>
            </a:pPr>
            <a:endParaRPr lang="en-US" dirty="0"/>
          </a:p>
        </p:txBody>
      </p:sp>
    </p:spTree>
    <p:extLst>
      <p:ext uri="{BB962C8B-B14F-4D97-AF65-F5344CB8AC3E}">
        <p14:creationId xmlns:p14="http://schemas.microsoft.com/office/powerpoint/2010/main" val="262683820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2. </a:t>
            </a:r>
            <a:r>
              <a:rPr lang="en-US" dirty="0">
                <a:solidFill>
                  <a:srgbClr val="FFFF99"/>
                </a:solidFill>
              </a:rPr>
              <a:t>Serve</a:t>
            </a:r>
            <a:r>
              <a:rPr lang="en-US" dirty="0"/>
              <a:t> </a:t>
            </a:r>
            <a:r>
              <a:rPr lang="en-US" cap="small" dirty="0"/>
              <a:t>Adoni</a:t>
            </a:r>
            <a:r>
              <a:rPr lang="en-US" dirty="0"/>
              <a:t> </a:t>
            </a:r>
            <a:r>
              <a:rPr lang="en-US" dirty="0">
                <a:solidFill>
                  <a:srgbClr val="FFFF99"/>
                </a:solidFill>
              </a:rPr>
              <a:t>with gladness</a:t>
            </a:r>
            <a:r>
              <a:rPr lang="en-US" dirty="0"/>
              <a:t>.</a:t>
            </a:r>
            <a:br>
              <a:rPr lang="en-US" dirty="0"/>
            </a:br>
            <a:r>
              <a:rPr lang="en-US" dirty="0"/>
              <a:t>Come before His presence with joyful singing.  </a:t>
            </a:r>
            <a:r>
              <a:rPr lang="en-US" dirty="0">
                <a:solidFill>
                  <a:srgbClr val="FFFF99"/>
                </a:solidFill>
              </a:rPr>
              <a:t>Rejoice</a:t>
            </a:r>
            <a:r>
              <a:rPr lang="en-US" dirty="0"/>
              <a:t> in the atoning death and resurrection and soon return, and present power of Messiah.</a:t>
            </a:r>
          </a:p>
        </p:txBody>
      </p:sp>
    </p:spTree>
    <p:extLst>
      <p:ext uri="{BB962C8B-B14F-4D97-AF65-F5344CB8AC3E}">
        <p14:creationId xmlns:p14="http://schemas.microsoft.com/office/powerpoint/2010/main" val="215522826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3. Serve from your strength.  You are NOT like others.  </a:t>
            </a:r>
          </a:p>
          <a:p>
            <a:pPr algn="l"/>
            <a:r>
              <a:rPr lang="en-US" dirty="0"/>
              <a:t>4. Don’t compare </a:t>
            </a:r>
            <a:r>
              <a:rPr lang="en-US" dirty="0">
                <a:sym typeface="Wingdings" panose="05000000000000000000" pitchFamily="2" charset="2"/>
              </a:rPr>
              <a:t> </a:t>
            </a:r>
            <a:r>
              <a:rPr lang="en-US" dirty="0"/>
              <a:t>pride or depression.</a:t>
            </a:r>
          </a:p>
          <a:p>
            <a:pPr algn="l"/>
            <a:r>
              <a:rPr lang="en-US" dirty="0"/>
              <a:t>5. DON’T let discouragement take hold of you.</a:t>
            </a:r>
          </a:p>
        </p:txBody>
      </p:sp>
    </p:spTree>
    <p:extLst>
      <p:ext uri="{BB962C8B-B14F-4D97-AF65-F5344CB8AC3E}">
        <p14:creationId xmlns:p14="http://schemas.microsoft.com/office/powerpoint/2010/main" val="20046751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hlinkClick r:id="rId3"/>
              </a:rPr>
              <a:t>https://youtu.be/UvzhydUOYLo</a:t>
            </a:r>
            <a:r>
              <a:rPr lang="en-US" dirty="0"/>
              <a:t> </a:t>
            </a:r>
          </a:p>
          <a:p>
            <a:pPr algn="l"/>
            <a:endParaRPr lang="en-US" dirty="0"/>
          </a:p>
        </p:txBody>
      </p:sp>
      <p:pic>
        <p:nvPicPr>
          <p:cNvPr id="2" name="Picture 1">
            <a:extLst>
              <a:ext uri="{FF2B5EF4-FFF2-40B4-BE49-F238E27FC236}">
                <a16:creationId xmlns:a16="http://schemas.microsoft.com/office/drawing/2014/main" id="{20E5ABA3-4D91-493C-BE26-FF7C916B733B}"/>
              </a:ext>
            </a:extLst>
          </p:cNvPr>
          <p:cNvPicPr>
            <a:picLocks noChangeAspect="1"/>
          </p:cNvPicPr>
          <p:nvPr/>
        </p:nvPicPr>
        <p:blipFill>
          <a:blip r:embed="rId4"/>
          <a:stretch>
            <a:fillRect/>
          </a:stretch>
        </p:blipFill>
        <p:spPr>
          <a:xfrm>
            <a:off x="354747" y="666750"/>
            <a:ext cx="8061588" cy="4191000"/>
          </a:xfrm>
          <a:prstGeom prst="rect">
            <a:avLst/>
          </a:prstGeom>
        </p:spPr>
      </p:pic>
    </p:spTree>
    <p:extLst>
      <p:ext uri="{BB962C8B-B14F-4D97-AF65-F5344CB8AC3E}">
        <p14:creationId xmlns:p14="http://schemas.microsoft.com/office/powerpoint/2010/main" val="9207992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30 seconds to save your life</a:t>
            </a:r>
          </a:p>
        </p:txBody>
      </p:sp>
      <p:pic>
        <p:nvPicPr>
          <p:cNvPr id="2" name="Online Media 1">
            <a:hlinkClick r:id="" action="ppaction://media"/>
            <a:extLst>
              <a:ext uri="{FF2B5EF4-FFF2-40B4-BE49-F238E27FC236}">
                <a16:creationId xmlns:a16="http://schemas.microsoft.com/office/drawing/2014/main" id="{038BF31B-5E72-466F-91B2-9F604C644F23}"/>
              </a:ext>
            </a:extLst>
          </p:cNvPr>
          <p:cNvPicPr>
            <a:picLocks noRot="1" noChangeAspect="1"/>
          </p:cNvPicPr>
          <p:nvPr>
            <a:videoFile r:link="rId1"/>
          </p:nvPr>
        </p:nvPicPr>
        <p:blipFill>
          <a:blip r:embed="rId4"/>
          <a:stretch>
            <a:fillRect/>
          </a:stretch>
        </p:blipFill>
        <p:spPr>
          <a:xfrm>
            <a:off x="435943" y="571500"/>
            <a:ext cx="8128000" cy="4572000"/>
          </a:xfrm>
          <a:prstGeom prst="rect">
            <a:avLst/>
          </a:prstGeom>
        </p:spPr>
      </p:pic>
    </p:spTree>
    <p:extLst>
      <p:ext uri="{BB962C8B-B14F-4D97-AF65-F5344CB8AC3E}">
        <p14:creationId xmlns:p14="http://schemas.microsoft.com/office/powerpoint/2010/main" val="2298633217"/>
      </p:ext>
    </p:extLst>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36_Default Design">
  <a:themeElements>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28_Default Design">
  <a:themeElements>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89258</TotalTime>
  <Words>3924</Words>
  <Application>Microsoft Office PowerPoint</Application>
  <PresentationFormat>Custom</PresentationFormat>
  <Paragraphs>390</Paragraphs>
  <Slides>77</Slides>
  <Notes>77</Notes>
  <HiddenSlides>0</HiddenSlides>
  <MMClips>1</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77</vt:i4>
      </vt:variant>
    </vt:vector>
  </HeadingPairs>
  <TitlesOfParts>
    <vt:vector size="85" baseType="lpstr">
      <vt:lpstr>Arial</vt:lpstr>
      <vt:lpstr>Arial Rounded MT Bold</vt:lpstr>
      <vt:lpstr>David</vt:lpstr>
      <vt:lpstr>Vilna</vt:lpstr>
      <vt:lpstr>Wingdings</vt:lpstr>
      <vt:lpstr>1_Default Design</vt:lpstr>
      <vt:lpstr>136_Default Design</vt:lpstr>
      <vt:lpstr>128_Default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Mattityahu (Matthew) 25:14</vt:lpstr>
      <vt:lpstr>Mattityahu (Matthew) 25:15</vt:lpstr>
      <vt:lpstr>PowerPoint Presentation</vt:lpstr>
      <vt:lpstr>PowerPoint Presentation</vt:lpstr>
      <vt:lpstr>Mattityahu (Matthew) 25:15</vt:lpstr>
      <vt:lpstr>Mattityahu (Matthew) 25:15</vt:lpstr>
      <vt:lpstr>Mattityahu (Matthew) 25:16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 HaOlam Messianic Congregation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Shmuel</cp:lastModifiedBy>
  <cp:revision>2455</cp:revision>
  <dcterms:created xsi:type="dcterms:W3CDTF">2006-04-21T19:34:43Z</dcterms:created>
  <dcterms:modified xsi:type="dcterms:W3CDTF">2018-11-17T15:03:40Z</dcterms:modified>
</cp:coreProperties>
</file>